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1" r:id="rId2"/>
  </p:sldMasterIdLst>
  <p:notesMasterIdLst>
    <p:notesMasterId r:id="rId60"/>
  </p:notesMasterIdLst>
  <p:handoutMasterIdLst>
    <p:handoutMasterId r:id="rId61"/>
  </p:handoutMasterIdLst>
  <p:sldIdLst>
    <p:sldId id="329" r:id="rId3"/>
    <p:sldId id="330" r:id="rId4"/>
    <p:sldId id="331" r:id="rId5"/>
    <p:sldId id="256" r:id="rId6"/>
    <p:sldId id="325" r:id="rId7"/>
    <p:sldId id="328" r:id="rId8"/>
    <p:sldId id="323" r:id="rId9"/>
    <p:sldId id="261" r:id="rId10"/>
    <p:sldId id="262"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58" r:id="rId26"/>
    <p:sldId id="257" r:id="rId27"/>
    <p:sldId id="260" r:id="rId28"/>
    <p:sldId id="278" r:id="rId29"/>
    <p:sldId id="321" r:id="rId30"/>
    <p:sldId id="322" r:id="rId31"/>
    <p:sldId id="279" r:id="rId32"/>
    <p:sldId id="280" r:id="rId33"/>
    <p:sldId id="282" r:id="rId34"/>
    <p:sldId id="284" r:id="rId35"/>
    <p:sldId id="285" r:id="rId36"/>
    <p:sldId id="287" r:id="rId37"/>
    <p:sldId id="289" r:id="rId38"/>
    <p:sldId id="291" r:id="rId39"/>
    <p:sldId id="293" r:id="rId40"/>
    <p:sldId id="295" r:id="rId41"/>
    <p:sldId id="297" r:id="rId42"/>
    <p:sldId id="299" r:id="rId43"/>
    <p:sldId id="301" r:id="rId44"/>
    <p:sldId id="302" r:id="rId45"/>
    <p:sldId id="303" r:id="rId46"/>
    <p:sldId id="305" r:id="rId47"/>
    <p:sldId id="307" r:id="rId48"/>
    <p:sldId id="309" r:id="rId49"/>
    <p:sldId id="310" r:id="rId50"/>
    <p:sldId id="313" r:id="rId51"/>
    <p:sldId id="314" r:id="rId52"/>
    <p:sldId id="320" r:id="rId53"/>
    <p:sldId id="315" r:id="rId54"/>
    <p:sldId id="316" r:id="rId55"/>
    <p:sldId id="317" r:id="rId56"/>
    <p:sldId id="318" r:id="rId57"/>
    <p:sldId id="319" r:id="rId58"/>
    <p:sldId id="324"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86877" autoAdjust="0"/>
  </p:normalViewPr>
  <p:slideViewPr>
    <p:cSldViewPr showGuides="1">
      <p:cViewPr varScale="1">
        <p:scale>
          <a:sx n="53" d="100"/>
          <a:sy n="53" d="100"/>
        </p:scale>
        <p:origin x="-882" y="-102"/>
      </p:cViewPr>
      <p:guideLst>
        <p:guide orient="horz" pos="2160"/>
        <p:guide pos="2880"/>
      </p:guideLst>
    </p:cSldViewPr>
  </p:slideViewPr>
  <p:notesTextViewPr>
    <p:cViewPr>
      <p:scale>
        <a:sx n="1" d="1"/>
        <a:sy n="1" d="1"/>
      </p:scale>
      <p:origin x="0" y="0"/>
    </p:cViewPr>
  </p:notesTextViewPr>
  <p:notesViewPr>
    <p:cSldViewPr showGuides="1">
      <p:cViewPr varScale="1">
        <p:scale>
          <a:sx n="50" d="100"/>
          <a:sy n="50" d="100"/>
        </p:scale>
        <p:origin x="-159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5" Type="http://schemas.openxmlformats.org/officeDocument/2006/relationships/slide" Target="slides/slide3.xml"/><Relationship Id="rId61" Type="http://schemas.openxmlformats.org/officeDocument/2006/relationships/handoutMaster" Target="handoutMasters/handoutMaster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1E5044-B588-4C05-B2F4-7B386196E093}" type="doc">
      <dgm:prSet loTypeId="urn:microsoft.com/office/officeart/2005/8/layout/StepDownProcess" loCatId="process" qsTypeId="urn:microsoft.com/office/officeart/2005/8/quickstyle/simple1" qsCatId="simple" csTypeId="urn:microsoft.com/office/officeart/2005/8/colors/accent0_1" csCatId="mainScheme" phldr="1"/>
      <dgm:spPr/>
    </dgm:pt>
    <dgm:pt modelId="{1F666288-F1C1-4F64-9BFA-7B869ABB54F3}">
      <dgm:prSet phldrT="[Text]" custT="1"/>
      <dgm:spPr/>
      <dgm:t>
        <a:bodyPr/>
        <a:lstStyle/>
        <a:p>
          <a:r>
            <a:rPr lang="el-GR" sz="1800" dirty="0" smtClean="0"/>
            <a:t>ΕΞΟΡΥΞΗ</a:t>
          </a:r>
        </a:p>
      </dgm:t>
    </dgm:pt>
    <dgm:pt modelId="{A40231C2-9E5C-43D8-8DEF-1630A24C2B18}" type="parTrans" cxnId="{E21994C1-4FCB-4506-B87E-01559DDF8B3C}">
      <dgm:prSet/>
      <dgm:spPr/>
      <dgm:t>
        <a:bodyPr/>
        <a:lstStyle/>
        <a:p>
          <a:endParaRPr lang="en-GB" sz="4000"/>
        </a:p>
      </dgm:t>
    </dgm:pt>
    <dgm:pt modelId="{EFCD7803-6ED9-4763-9606-201EB72DF57F}" type="sibTrans" cxnId="{E21994C1-4FCB-4506-B87E-01559DDF8B3C}">
      <dgm:prSet/>
      <dgm:spPr/>
      <dgm:t>
        <a:bodyPr/>
        <a:lstStyle/>
        <a:p>
          <a:endParaRPr lang="en-GB" sz="4000"/>
        </a:p>
      </dgm:t>
    </dgm:pt>
    <dgm:pt modelId="{95839E7E-1D01-4954-A247-26EDCE0DA242}">
      <dgm:prSet phldrT="[Text]" custT="1"/>
      <dgm:spPr/>
      <dgm:t>
        <a:bodyPr/>
        <a:lstStyle/>
        <a:p>
          <a:r>
            <a:rPr lang="el-GR" sz="1800" dirty="0" smtClean="0"/>
            <a:t>ΜΕΤΑΦΟΡΑ</a:t>
          </a:r>
          <a:endParaRPr lang="en-GB" sz="1800" dirty="0"/>
        </a:p>
      </dgm:t>
    </dgm:pt>
    <dgm:pt modelId="{8CECB15D-25F2-4224-9A93-6A8F8FCE20B1}" type="parTrans" cxnId="{46CFAB8E-9A48-48B6-94FD-7E80F81910D7}">
      <dgm:prSet/>
      <dgm:spPr/>
      <dgm:t>
        <a:bodyPr/>
        <a:lstStyle/>
        <a:p>
          <a:endParaRPr lang="en-GB" sz="4000"/>
        </a:p>
      </dgm:t>
    </dgm:pt>
    <dgm:pt modelId="{387968C9-E9EF-46F4-B1CC-369226A7C752}" type="sibTrans" cxnId="{46CFAB8E-9A48-48B6-94FD-7E80F81910D7}">
      <dgm:prSet/>
      <dgm:spPr/>
      <dgm:t>
        <a:bodyPr/>
        <a:lstStyle/>
        <a:p>
          <a:endParaRPr lang="en-GB" sz="4000"/>
        </a:p>
      </dgm:t>
    </dgm:pt>
    <dgm:pt modelId="{99CA52B4-F5FC-417E-A38B-7A49C4D47244}">
      <dgm:prSet phldrT="[Text]" custT="1"/>
      <dgm:spPr/>
      <dgm:t>
        <a:bodyPr/>
        <a:lstStyle/>
        <a:p>
          <a:r>
            <a:rPr lang="el-GR" sz="1800" dirty="0" smtClean="0"/>
            <a:t>ΜΕΤΑΤΡΟΠΗ</a:t>
          </a:r>
          <a:endParaRPr lang="en-GB" sz="1800" dirty="0"/>
        </a:p>
      </dgm:t>
    </dgm:pt>
    <dgm:pt modelId="{D158680D-8DC0-4063-A261-1638C6250BCA}" type="parTrans" cxnId="{33888122-3A48-4909-A9E5-AC84BA5FFFCD}">
      <dgm:prSet/>
      <dgm:spPr/>
      <dgm:t>
        <a:bodyPr/>
        <a:lstStyle/>
        <a:p>
          <a:endParaRPr lang="en-GB" sz="4000"/>
        </a:p>
      </dgm:t>
    </dgm:pt>
    <dgm:pt modelId="{D4809C75-38F6-4EEA-9A14-58A332F9BEB9}" type="sibTrans" cxnId="{33888122-3A48-4909-A9E5-AC84BA5FFFCD}">
      <dgm:prSet/>
      <dgm:spPr/>
      <dgm:t>
        <a:bodyPr/>
        <a:lstStyle/>
        <a:p>
          <a:endParaRPr lang="en-GB" sz="4000"/>
        </a:p>
      </dgm:t>
    </dgm:pt>
    <dgm:pt modelId="{988F5AF9-E039-4AB8-A91D-0D9FD97515B5}">
      <dgm:prSet phldrT="[Text]" custT="1"/>
      <dgm:spPr/>
      <dgm:t>
        <a:bodyPr/>
        <a:lstStyle/>
        <a:p>
          <a:r>
            <a:rPr lang="el-GR" sz="1800" dirty="0" smtClean="0"/>
            <a:t>ΜΕΤΑΦΟΡΑ-ΑΠΟΘΗΚΕΥΣΗ-ΔΙΑΝΟΜΗ</a:t>
          </a:r>
          <a:endParaRPr lang="en-GB" sz="1800" dirty="0"/>
        </a:p>
      </dgm:t>
    </dgm:pt>
    <dgm:pt modelId="{C61B239D-FE45-43BA-ABD3-AD6B9600F183}" type="parTrans" cxnId="{191141FF-C39A-4A45-A998-674EAE765A8B}">
      <dgm:prSet/>
      <dgm:spPr/>
      <dgm:t>
        <a:bodyPr/>
        <a:lstStyle/>
        <a:p>
          <a:endParaRPr lang="en-GB" sz="4000"/>
        </a:p>
      </dgm:t>
    </dgm:pt>
    <dgm:pt modelId="{83FF1DCD-3B6F-4967-9BBA-6FF392E5DAA0}" type="sibTrans" cxnId="{191141FF-C39A-4A45-A998-674EAE765A8B}">
      <dgm:prSet/>
      <dgm:spPr/>
      <dgm:t>
        <a:bodyPr/>
        <a:lstStyle/>
        <a:p>
          <a:endParaRPr lang="en-GB" sz="4000"/>
        </a:p>
      </dgm:t>
    </dgm:pt>
    <dgm:pt modelId="{146988EB-1322-4861-98BF-A1168F873F35}">
      <dgm:prSet phldrT="[Text]" custT="1"/>
      <dgm:spPr/>
      <dgm:t>
        <a:bodyPr/>
        <a:lstStyle/>
        <a:p>
          <a:r>
            <a:rPr lang="el-GR" sz="1800" dirty="0" smtClean="0"/>
            <a:t>ΜΕΤΑΤΡΟΠΗ ΤΕΛΙΚΗΣ ΧΡΗΣΗΣ</a:t>
          </a:r>
          <a:endParaRPr lang="en-GB" sz="1800" dirty="0"/>
        </a:p>
      </dgm:t>
    </dgm:pt>
    <dgm:pt modelId="{84E395EF-3E10-4AAF-979E-46FDCE8D427F}" type="parTrans" cxnId="{59139CE2-1104-4D94-BF3D-E41BFBBCBF42}">
      <dgm:prSet/>
      <dgm:spPr/>
      <dgm:t>
        <a:bodyPr/>
        <a:lstStyle/>
        <a:p>
          <a:endParaRPr lang="en-GB" sz="4000"/>
        </a:p>
      </dgm:t>
    </dgm:pt>
    <dgm:pt modelId="{B5D7D53D-206F-4BC7-8FC4-F73E34E01227}" type="sibTrans" cxnId="{59139CE2-1104-4D94-BF3D-E41BFBBCBF42}">
      <dgm:prSet/>
      <dgm:spPr/>
      <dgm:t>
        <a:bodyPr/>
        <a:lstStyle/>
        <a:p>
          <a:endParaRPr lang="en-GB" sz="4000"/>
        </a:p>
      </dgm:t>
    </dgm:pt>
    <dgm:pt modelId="{92D4FC44-4BB3-4C54-B7A1-020E9335B695}">
      <dgm:prSet phldrT="[Text]" custT="1"/>
      <dgm:spPr/>
      <dgm:t>
        <a:bodyPr/>
        <a:lstStyle/>
        <a:p>
          <a:r>
            <a:rPr lang="el-GR" sz="1800" dirty="0" smtClean="0"/>
            <a:t>ΤΕΛΙΚΗ ΧΡΗΣΗ</a:t>
          </a:r>
          <a:endParaRPr lang="en-GB" sz="1800" dirty="0"/>
        </a:p>
      </dgm:t>
    </dgm:pt>
    <dgm:pt modelId="{AF1E6C9F-5D05-4809-AFE4-2E5B2BC56129}" type="parTrans" cxnId="{8CB40191-3C65-49F3-BF91-D526B70FB064}">
      <dgm:prSet/>
      <dgm:spPr/>
      <dgm:t>
        <a:bodyPr/>
        <a:lstStyle/>
        <a:p>
          <a:endParaRPr lang="en-GB" sz="4000"/>
        </a:p>
      </dgm:t>
    </dgm:pt>
    <dgm:pt modelId="{E4B1A1C5-8117-40AF-AA5E-5CAD752EB6DC}" type="sibTrans" cxnId="{8CB40191-3C65-49F3-BF91-D526B70FB064}">
      <dgm:prSet/>
      <dgm:spPr/>
      <dgm:t>
        <a:bodyPr/>
        <a:lstStyle/>
        <a:p>
          <a:endParaRPr lang="en-GB" sz="4000"/>
        </a:p>
      </dgm:t>
    </dgm:pt>
    <dgm:pt modelId="{425087B7-CFDC-40EC-A838-AB4CEEFF2FE4}" type="pres">
      <dgm:prSet presAssocID="{2A1E5044-B588-4C05-B2F4-7B386196E093}" presName="rootnode" presStyleCnt="0">
        <dgm:presLayoutVars>
          <dgm:chMax/>
          <dgm:chPref/>
          <dgm:dir/>
          <dgm:animLvl val="lvl"/>
        </dgm:presLayoutVars>
      </dgm:prSet>
      <dgm:spPr/>
    </dgm:pt>
    <dgm:pt modelId="{8842CCF9-C31D-45CF-A240-1E8D996032E8}" type="pres">
      <dgm:prSet presAssocID="{1F666288-F1C1-4F64-9BFA-7B869ABB54F3}" presName="composite" presStyleCnt="0"/>
      <dgm:spPr/>
    </dgm:pt>
    <dgm:pt modelId="{E8C4948D-F41F-4DB2-BB7D-F4A85BAB1009}" type="pres">
      <dgm:prSet presAssocID="{1F666288-F1C1-4F64-9BFA-7B869ABB54F3}" presName="bentUpArrow1" presStyleLbl="alignImgPlace1" presStyleIdx="0" presStyleCnt="5"/>
      <dgm:spPr/>
    </dgm:pt>
    <dgm:pt modelId="{64A8B4DF-475D-420D-9055-5DE88C8AAA61}" type="pres">
      <dgm:prSet presAssocID="{1F666288-F1C1-4F64-9BFA-7B869ABB54F3}" presName="ParentText" presStyleLbl="node1" presStyleIdx="0" presStyleCnt="6">
        <dgm:presLayoutVars>
          <dgm:chMax val="1"/>
          <dgm:chPref val="1"/>
          <dgm:bulletEnabled val="1"/>
        </dgm:presLayoutVars>
      </dgm:prSet>
      <dgm:spPr/>
      <dgm:t>
        <a:bodyPr/>
        <a:lstStyle/>
        <a:p>
          <a:endParaRPr lang="en-GB"/>
        </a:p>
      </dgm:t>
    </dgm:pt>
    <dgm:pt modelId="{9D009628-7290-4C34-9647-3162DDBBA1AB}" type="pres">
      <dgm:prSet presAssocID="{1F666288-F1C1-4F64-9BFA-7B869ABB54F3}" presName="ChildText" presStyleLbl="revTx" presStyleIdx="0" presStyleCnt="5">
        <dgm:presLayoutVars>
          <dgm:chMax val="0"/>
          <dgm:chPref val="0"/>
          <dgm:bulletEnabled val="1"/>
        </dgm:presLayoutVars>
      </dgm:prSet>
      <dgm:spPr/>
    </dgm:pt>
    <dgm:pt modelId="{B2846868-3B07-4DF0-90B7-95EF899426F4}" type="pres">
      <dgm:prSet presAssocID="{EFCD7803-6ED9-4763-9606-201EB72DF57F}" presName="sibTrans" presStyleCnt="0"/>
      <dgm:spPr/>
    </dgm:pt>
    <dgm:pt modelId="{3363E7BE-A89C-49F4-87C3-342F8DBBC2CE}" type="pres">
      <dgm:prSet presAssocID="{95839E7E-1D01-4954-A247-26EDCE0DA242}" presName="composite" presStyleCnt="0"/>
      <dgm:spPr/>
    </dgm:pt>
    <dgm:pt modelId="{07BD4A98-9162-4EDA-8DBB-251A18687BDD}" type="pres">
      <dgm:prSet presAssocID="{95839E7E-1D01-4954-A247-26EDCE0DA242}" presName="bentUpArrow1" presStyleLbl="alignImgPlace1" presStyleIdx="1" presStyleCnt="5" custLinFactNeighborX="-40674" custLinFactNeighborY="-2387"/>
      <dgm:spPr/>
    </dgm:pt>
    <dgm:pt modelId="{27215AB9-4118-47FD-87E1-7A2A95DA6C44}" type="pres">
      <dgm:prSet presAssocID="{95839E7E-1D01-4954-A247-26EDCE0DA242}" presName="ParentText" presStyleLbl="node1" presStyleIdx="1" presStyleCnt="6" custScaleX="159816">
        <dgm:presLayoutVars>
          <dgm:chMax val="1"/>
          <dgm:chPref val="1"/>
          <dgm:bulletEnabled val="1"/>
        </dgm:presLayoutVars>
      </dgm:prSet>
      <dgm:spPr/>
      <dgm:t>
        <a:bodyPr/>
        <a:lstStyle/>
        <a:p>
          <a:endParaRPr lang="en-GB"/>
        </a:p>
      </dgm:t>
    </dgm:pt>
    <dgm:pt modelId="{42CC04B2-874D-4203-9089-CDD1EFF4D89D}" type="pres">
      <dgm:prSet presAssocID="{95839E7E-1D01-4954-A247-26EDCE0DA242}" presName="ChildText" presStyleLbl="revTx" presStyleIdx="1" presStyleCnt="5">
        <dgm:presLayoutVars>
          <dgm:chMax val="0"/>
          <dgm:chPref val="0"/>
          <dgm:bulletEnabled val="1"/>
        </dgm:presLayoutVars>
      </dgm:prSet>
      <dgm:spPr/>
    </dgm:pt>
    <dgm:pt modelId="{BA3ED824-851A-4F95-A8CB-570BC7229FD2}" type="pres">
      <dgm:prSet presAssocID="{387968C9-E9EF-46F4-B1CC-369226A7C752}" presName="sibTrans" presStyleCnt="0"/>
      <dgm:spPr/>
    </dgm:pt>
    <dgm:pt modelId="{7382B5D7-CB7F-4E95-BE13-39609BB994F8}" type="pres">
      <dgm:prSet presAssocID="{99CA52B4-F5FC-417E-A38B-7A49C4D47244}" presName="composite" presStyleCnt="0"/>
      <dgm:spPr/>
    </dgm:pt>
    <dgm:pt modelId="{BB78D891-0264-4784-B529-C730B818B965}" type="pres">
      <dgm:prSet presAssocID="{99CA52B4-F5FC-417E-A38B-7A49C4D47244}" presName="bentUpArrow1" presStyleLbl="alignImgPlace1" presStyleIdx="2" presStyleCnt="5" custLinFactNeighborX="-56274" custLinFactNeighborY="-1555"/>
      <dgm:spPr/>
    </dgm:pt>
    <dgm:pt modelId="{43C7C1A7-EF04-4847-9F13-CC8923F7BE6C}" type="pres">
      <dgm:prSet presAssocID="{99CA52B4-F5FC-417E-A38B-7A49C4D47244}" presName="ParentText" presStyleLbl="node1" presStyleIdx="2" presStyleCnt="6" custScaleX="183892">
        <dgm:presLayoutVars>
          <dgm:chMax val="1"/>
          <dgm:chPref val="1"/>
          <dgm:bulletEnabled val="1"/>
        </dgm:presLayoutVars>
      </dgm:prSet>
      <dgm:spPr/>
      <dgm:t>
        <a:bodyPr/>
        <a:lstStyle/>
        <a:p>
          <a:endParaRPr lang="en-GB"/>
        </a:p>
      </dgm:t>
    </dgm:pt>
    <dgm:pt modelId="{A40CE387-FA39-43A6-BF3E-30A7E0BEF573}" type="pres">
      <dgm:prSet presAssocID="{99CA52B4-F5FC-417E-A38B-7A49C4D47244}" presName="ChildText" presStyleLbl="revTx" presStyleIdx="2" presStyleCnt="5">
        <dgm:presLayoutVars>
          <dgm:chMax val="0"/>
          <dgm:chPref val="0"/>
          <dgm:bulletEnabled val="1"/>
        </dgm:presLayoutVars>
      </dgm:prSet>
      <dgm:spPr/>
    </dgm:pt>
    <dgm:pt modelId="{F30092EC-3C3D-4971-B78D-6A215D22272A}" type="pres">
      <dgm:prSet presAssocID="{D4809C75-38F6-4EEA-9A14-58A332F9BEB9}" presName="sibTrans" presStyleCnt="0"/>
      <dgm:spPr/>
    </dgm:pt>
    <dgm:pt modelId="{9334951B-56E5-4B82-855D-C3CC7224D2D2}" type="pres">
      <dgm:prSet presAssocID="{988F5AF9-E039-4AB8-A91D-0D9FD97515B5}" presName="composite" presStyleCnt="0"/>
      <dgm:spPr/>
    </dgm:pt>
    <dgm:pt modelId="{7588CF79-87C9-4E2D-B33B-72BCEABF9E3B}" type="pres">
      <dgm:prSet presAssocID="{988F5AF9-E039-4AB8-A91D-0D9FD97515B5}" presName="bentUpArrow1" presStyleLbl="alignImgPlace1" presStyleIdx="3" presStyleCnt="5" custLinFactNeighborX="-87473" custLinFactNeighborY="-723"/>
      <dgm:spPr/>
    </dgm:pt>
    <dgm:pt modelId="{EE2B1C5E-4620-4731-BB73-72DBCC89131D}" type="pres">
      <dgm:prSet presAssocID="{988F5AF9-E039-4AB8-A91D-0D9FD97515B5}" presName="ParentText" presStyleLbl="node1" presStyleIdx="3" presStyleCnt="6" custScaleX="229067">
        <dgm:presLayoutVars>
          <dgm:chMax val="1"/>
          <dgm:chPref val="1"/>
          <dgm:bulletEnabled val="1"/>
        </dgm:presLayoutVars>
      </dgm:prSet>
      <dgm:spPr/>
      <dgm:t>
        <a:bodyPr/>
        <a:lstStyle/>
        <a:p>
          <a:endParaRPr lang="en-GB"/>
        </a:p>
      </dgm:t>
    </dgm:pt>
    <dgm:pt modelId="{01309A10-5ABF-488A-A153-3FE8577A5252}" type="pres">
      <dgm:prSet presAssocID="{988F5AF9-E039-4AB8-A91D-0D9FD97515B5}" presName="ChildText" presStyleLbl="revTx" presStyleIdx="3" presStyleCnt="5">
        <dgm:presLayoutVars>
          <dgm:chMax val="0"/>
          <dgm:chPref val="0"/>
          <dgm:bulletEnabled val="1"/>
        </dgm:presLayoutVars>
      </dgm:prSet>
      <dgm:spPr/>
    </dgm:pt>
    <dgm:pt modelId="{FF2C9A2E-449A-4D76-BBC4-687FA73713D5}" type="pres">
      <dgm:prSet presAssocID="{83FF1DCD-3B6F-4967-9BBA-6FF392E5DAA0}" presName="sibTrans" presStyleCnt="0"/>
      <dgm:spPr/>
    </dgm:pt>
    <dgm:pt modelId="{7287F81E-4680-4FF8-B551-54493C4017B5}" type="pres">
      <dgm:prSet presAssocID="{146988EB-1322-4861-98BF-A1168F873F35}" presName="composite" presStyleCnt="0"/>
      <dgm:spPr/>
    </dgm:pt>
    <dgm:pt modelId="{4872A4C0-880E-4DF9-A01D-12B6B2E1B13F}" type="pres">
      <dgm:prSet presAssocID="{146988EB-1322-4861-98BF-A1168F873F35}" presName="bentUpArrow1" presStyleLbl="alignImgPlace1" presStyleIdx="4" presStyleCnt="5" custLinFactNeighborX="-48474" custLinFactNeighborY="109"/>
      <dgm:spPr/>
    </dgm:pt>
    <dgm:pt modelId="{0FCDBDB7-ABDF-4AE1-BD2A-DC2A3EA1810D}" type="pres">
      <dgm:prSet presAssocID="{146988EB-1322-4861-98BF-A1168F873F35}" presName="ParentText" presStyleLbl="node1" presStyleIdx="4" presStyleCnt="6" custScaleX="168744">
        <dgm:presLayoutVars>
          <dgm:chMax val="1"/>
          <dgm:chPref val="1"/>
          <dgm:bulletEnabled val="1"/>
        </dgm:presLayoutVars>
      </dgm:prSet>
      <dgm:spPr/>
      <dgm:t>
        <a:bodyPr/>
        <a:lstStyle/>
        <a:p>
          <a:endParaRPr lang="en-GB"/>
        </a:p>
      </dgm:t>
    </dgm:pt>
    <dgm:pt modelId="{8C006E3B-BECD-435F-BBD7-B343FBDB0ED1}" type="pres">
      <dgm:prSet presAssocID="{146988EB-1322-4861-98BF-A1168F873F35}" presName="ChildText" presStyleLbl="revTx" presStyleIdx="4" presStyleCnt="5">
        <dgm:presLayoutVars>
          <dgm:chMax val="0"/>
          <dgm:chPref val="0"/>
          <dgm:bulletEnabled val="1"/>
        </dgm:presLayoutVars>
      </dgm:prSet>
      <dgm:spPr/>
    </dgm:pt>
    <dgm:pt modelId="{D7743368-2806-47C7-8A76-65E74B5075A3}" type="pres">
      <dgm:prSet presAssocID="{B5D7D53D-206F-4BC7-8FC4-F73E34E01227}" presName="sibTrans" presStyleCnt="0"/>
      <dgm:spPr/>
    </dgm:pt>
    <dgm:pt modelId="{50B35FB5-EDCE-474D-849B-AF8FF28C2EFD}" type="pres">
      <dgm:prSet presAssocID="{92D4FC44-4BB3-4C54-B7A1-020E9335B695}" presName="composite" presStyleCnt="0"/>
      <dgm:spPr/>
    </dgm:pt>
    <dgm:pt modelId="{236C745E-0DC7-4CF2-8A5C-584F1A14E1C0}" type="pres">
      <dgm:prSet presAssocID="{92D4FC44-4BB3-4C54-B7A1-020E9335B695}" presName="ParentText" presStyleLbl="node1" presStyleIdx="5" presStyleCnt="6" custScaleX="143163">
        <dgm:presLayoutVars>
          <dgm:chMax val="1"/>
          <dgm:chPref val="1"/>
          <dgm:bulletEnabled val="1"/>
        </dgm:presLayoutVars>
      </dgm:prSet>
      <dgm:spPr/>
      <dgm:t>
        <a:bodyPr/>
        <a:lstStyle/>
        <a:p>
          <a:endParaRPr lang="en-GB"/>
        </a:p>
      </dgm:t>
    </dgm:pt>
  </dgm:ptLst>
  <dgm:cxnLst>
    <dgm:cxn modelId="{33888122-3A48-4909-A9E5-AC84BA5FFFCD}" srcId="{2A1E5044-B588-4C05-B2F4-7B386196E093}" destId="{99CA52B4-F5FC-417E-A38B-7A49C4D47244}" srcOrd="2" destOrd="0" parTransId="{D158680D-8DC0-4063-A261-1638C6250BCA}" sibTransId="{D4809C75-38F6-4EEA-9A14-58A332F9BEB9}"/>
    <dgm:cxn modelId="{E21994C1-4FCB-4506-B87E-01559DDF8B3C}" srcId="{2A1E5044-B588-4C05-B2F4-7B386196E093}" destId="{1F666288-F1C1-4F64-9BFA-7B869ABB54F3}" srcOrd="0" destOrd="0" parTransId="{A40231C2-9E5C-43D8-8DEF-1630A24C2B18}" sibTransId="{EFCD7803-6ED9-4763-9606-201EB72DF57F}"/>
    <dgm:cxn modelId="{191141FF-C39A-4A45-A998-674EAE765A8B}" srcId="{2A1E5044-B588-4C05-B2F4-7B386196E093}" destId="{988F5AF9-E039-4AB8-A91D-0D9FD97515B5}" srcOrd="3" destOrd="0" parTransId="{C61B239D-FE45-43BA-ABD3-AD6B9600F183}" sibTransId="{83FF1DCD-3B6F-4967-9BBA-6FF392E5DAA0}"/>
    <dgm:cxn modelId="{59139CE2-1104-4D94-BF3D-E41BFBBCBF42}" srcId="{2A1E5044-B588-4C05-B2F4-7B386196E093}" destId="{146988EB-1322-4861-98BF-A1168F873F35}" srcOrd="4" destOrd="0" parTransId="{84E395EF-3E10-4AAF-979E-46FDCE8D427F}" sibTransId="{B5D7D53D-206F-4BC7-8FC4-F73E34E01227}"/>
    <dgm:cxn modelId="{32A89ADC-4914-478D-A05D-A6E9C7CE57E8}" type="presOf" srcId="{146988EB-1322-4861-98BF-A1168F873F35}" destId="{0FCDBDB7-ABDF-4AE1-BD2A-DC2A3EA1810D}" srcOrd="0" destOrd="0" presId="urn:microsoft.com/office/officeart/2005/8/layout/StepDownProcess"/>
    <dgm:cxn modelId="{56F4E621-8D6C-44B6-84F1-621BAA773D0A}" type="presOf" srcId="{95839E7E-1D01-4954-A247-26EDCE0DA242}" destId="{27215AB9-4118-47FD-87E1-7A2A95DA6C44}" srcOrd="0" destOrd="0" presId="urn:microsoft.com/office/officeart/2005/8/layout/StepDownProcess"/>
    <dgm:cxn modelId="{F19F38D0-1CC5-43FA-8887-23F6CD69646E}" type="presOf" srcId="{2A1E5044-B588-4C05-B2F4-7B386196E093}" destId="{425087B7-CFDC-40EC-A838-AB4CEEFF2FE4}" srcOrd="0" destOrd="0" presId="urn:microsoft.com/office/officeart/2005/8/layout/StepDownProcess"/>
    <dgm:cxn modelId="{46CFAB8E-9A48-48B6-94FD-7E80F81910D7}" srcId="{2A1E5044-B588-4C05-B2F4-7B386196E093}" destId="{95839E7E-1D01-4954-A247-26EDCE0DA242}" srcOrd="1" destOrd="0" parTransId="{8CECB15D-25F2-4224-9A93-6A8F8FCE20B1}" sibTransId="{387968C9-E9EF-46F4-B1CC-369226A7C752}"/>
    <dgm:cxn modelId="{B787FDDE-274E-4BC9-9012-327C6B59FFD2}" type="presOf" srcId="{988F5AF9-E039-4AB8-A91D-0D9FD97515B5}" destId="{EE2B1C5E-4620-4731-BB73-72DBCC89131D}" srcOrd="0" destOrd="0" presId="urn:microsoft.com/office/officeart/2005/8/layout/StepDownProcess"/>
    <dgm:cxn modelId="{8CB40191-3C65-49F3-BF91-D526B70FB064}" srcId="{2A1E5044-B588-4C05-B2F4-7B386196E093}" destId="{92D4FC44-4BB3-4C54-B7A1-020E9335B695}" srcOrd="5" destOrd="0" parTransId="{AF1E6C9F-5D05-4809-AFE4-2E5B2BC56129}" sibTransId="{E4B1A1C5-8117-40AF-AA5E-5CAD752EB6DC}"/>
    <dgm:cxn modelId="{04ED5474-C742-4E96-B6E7-ADD30CD1B1A2}" type="presOf" srcId="{92D4FC44-4BB3-4C54-B7A1-020E9335B695}" destId="{236C745E-0DC7-4CF2-8A5C-584F1A14E1C0}" srcOrd="0" destOrd="0" presId="urn:microsoft.com/office/officeart/2005/8/layout/StepDownProcess"/>
    <dgm:cxn modelId="{C100545A-E7C9-494F-888B-782B19788206}" type="presOf" srcId="{1F666288-F1C1-4F64-9BFA-7B869ABB54F3}" destId="{64A8B4DF-475D-420D-9055-5DE88C8AAA61}" srcOrd="0" destOrd="0" presId="urn:microsoft.com/office/officeart/2005/8/layout/StepDownProcess"/>
    <dgm:cxn modelId="{D085C1F5-A9FB-41C5-A242-DFDD26777A47}" type="presOf" srcId="{99CA52B4-F5FC-417E-A38B-7A49C4D47244}" destId="{43C7C1A7-EF04-4847-9F13-CC8923F7BE6C}" srcOrd="0" destOrd="0" presId="urn:microsoft.com/office/officeart/2005/8/layout/StepDownProcess"/>
    <dgm:cxn modelId="{776F7AD1-C3F4-4CC2-9A18-E1060B526AB3}" type="presParOf" srcId="{425087B7-CFDC-40EC-A838-AB4CEEFF2FE4}" destId="{8842CCF9-C31D-45CF-A240-1E8D996032E8}" srcOrd="0" destOrd="0" presId="urn:microsoft.com/office/officeart/2005/8/layout/StepDownProcess"/>
    <dgm:cxn modelId="{13BDB96A-0B74-46A2-BFBE-C181D8407DDD}" type="presParOf" srcId="{8842CCF9-C31D-45CF-A240-1E8D996032E8}" destId="{E8C4948D-F41F-4DB2-BB7D-F4A85BAB1009}" srcOrd="0" destOrd="0" presId="urn:microsoft.com/office/officeart/2005/8/layout/StepDownProcess"/>
    <dgm:cxn modelId="{FD8184A6-A3A4-4F56-B4CE-BAF76AE9F7A7}" type="presParOf" srcId="{8842CCF9-C31D-45CF-A240-1E8D996032E8}" destId="{64A8B4DF-475D-420D-9055-5DE88C8AAA61}" srcOrd="1" destOrd="0" presId="urn:microsoft.com/office/officeart/2005/8/layout/StepDownProcess"/>
    <dgm:cxn modelId="{9303B965-D32D-482A-A3B7-DCB5074AFC18}" type="presParOf" srcId="{8842CCF9-C31D-45CF-A240-1E8D996032E8}" destId="{9D009628-7290-4C34-9647-3162DDBBA1AB}" srcOrd="2" destOrd="0" presId="urn:microsoft.com/office/officeart/2005/8/layout/StepDownProcess"/>
    <dgm:cxn modelId="{A8FC9CA0-9482-4EED-B6DE-F5264A26ECAA}" type="presParOf" srcId="{425087B7-CFDC-40EC-A838-AB4CEEFF2FE4}" destId="{B2846868-3B07-4DF0-90B7-95EF899426F4}" srcOrd="1" destOrd="0" presId="urn:microsoft.com/office/officeart/2005/8/layout/StepDownProcess"/>
    <dgm:cxn modelId="{5148BEC5-DC97-49C0-9173-C13379F8D3F2}" type="presParOf" srcId="{425087B7-CFDC-40EC-A838-AB4CEEFF2FE4}" destId="{3363E7BE-A89C-49F4-87C3-342F8DBBC2CE}" srcOrd="2" destOrd="0" presId="urn:microsoft.com/office/officeart/2005/8/layout/StepDownProcess"/>
    <dgm:cxn modelId="{5B86D993-DCBF-44E0-9B61-8E637F9E5710}" type="presParOf" srcId="{3363E7BE-A89C-49F4-87C3-342F8DBBC2CE}" destId="{07BD4A98-9162-4EDA-8DBB-251A18687BDD}" srcOrd="0" destOrd="0" presId="urn:microsoft.com/office/officeart/2005/8/layout/StepDownProcess"/>
    <dgm:cxn modelId="{802F7158-B508-4E96-9B4B-76C1A00FEC7A}" type="presParOf" srcId="{3363E7BE-A89C-49F4-87C3-342F8DBBC2CE}" destId="{27215AB9-4118-47FD-87E1-7A2A95DA6C44}" srcOrd="1" destOrd="0" presId="urn:microsoft.com/office/officeart/2005/8/layout/StepDownProcess"/>
    <dgm:cxn modelId="{ABE489F1-0D50-4416-96A8-86F9C907B1C8}" type="presParOf" srcId="{3363E7BE-A89C-49F4-87C3-342F8DBBC2CE}" destId="{42CC04B2-874D-4203-9089-CDD1EFF4D89D}" srcOrd="2" destOrd="0" presId="urn:microsoft.com/office/officeart/2005/8/layout/StepDownProcess"/>
    <dgm:cxn modelId="{48BD17FA-D383-4FE8-8BFD-05290E88F5CF}" type="presParOf" srcId="{425087B7-CFDC-40EC-A838-AB4CEEFF2FE4}" destId="{BA3ED824-851A-4F95-A8CB-570BC7229FD2}" srcOrd="3" destOrd="0" presId="urn:microsoft.com/office/officeart/2005/8/layout/StepDownProcess"/>
    <dgm:cxn modelId="{C93318C9-ED12-4F9F-8AAF-AAEB395D7462}" type="presParOf" srcId="{425087B7-CFDC-40EC-A838-AB4CEEFF2FE4}" destId="{7382B5D7-CB7F-4E95-BE13-39609BB994F8}" srcOrd="4" destOrd="0" presId="urn:microsoft.com/office/officeart/2005/8/layout/StepDownProcess"/>
    <dgm:cxn modelId="{266A213E-BF68-4AF2-AD2D-51E778CBE322}" type="presParOf" srcId="{7382B5D7-CB7F-4E95-BE13-39609BB994F8}" destId="{BB78D891-0264-4784-B529-C730B818B965}" srcOrd="0" destOrd="0" presId="urn:microsoft.com/office/officeart/2005/8/layout/StepDownProcess"/>
    <dgm:cxn modelId="{F615F4D6-6999-4B0E-A61C-CBCD57966888}" type="presParOf" srcId="{7382B5D7-CB7F-4E95-BE13-39609BB994F8}" destId="{43C7C1A7-EF04-4847-9F13-CC8923F7BE6C}" srcOrd="1" destOrd="0" presId="urn:microsoft.com/office/officeart/2005/8/layout/StepDownProcess"/>
    <dgm:cxn modelId="{CCDCE13F-4110-4817-9DA9-F9BA86D7CA91}" type="presParOf" srcId="{7382B5D7-CB7F-4E95-BE13-39609BB994F8}" destId="{A40CE387-FA39-43A6-BF3E-30A7E0BEF573}" srcOrd="2" destOrd="0" presId="urn:microsoft.com/office/officeart/2005/8/layout/StepDownProcess"/>
    <dgm:cxn modelId="{50BA6A07-127A-4A34-98E2-602E5C0942C4}" type="presParOf" srcId="{425087B7-CFDC-40EC-A838-AB4CEEFF2FE4}" destId="{F30092EC-3C3D-4971-B78D-6A215D22272A}" srcOrd="5" destOrd="0" presId="urn:microsoft.com/office/officeart/2005/8/layout/StepDownProcess"/>
    <dgm:cxn modelId="{B6E70A0C-9284-4B6B-AFE0-E51D4DD5E596}" type="presParOf" srcId="{425087B7-CFDC-40EC-A838-AB4CEEFF2FE4}" destId="{9334951B-56E5-4B82-855D-C3CC7224D2D2}" srcOrd="6" destOrd="0" presId="urn:microsoft.com/office/officeart/2005/8/layout/StepDownProcess"/>
    <dgm:cxn modelId="{70924D0C-30F1-4FDB-B415-04B735B56C56}" type="presParOf" srcId="{9334951B-56E5-4B82-855D-C3CC7224D2D2}" destId="{7588CF79-87C9-4E2D-B33B-72BCEABF9E3B}" srcOrd="0" destOrd="0" presId="urn:microsoft.com/office/officeart/2005/8/layout/StepDownProcess"/>
    <dgm:cxn modelId="{6ED8A3F8-503E-4BD5-828F-E158D461B86E}" type="presParOf" srcId="{9334951B-56E5-4B82-855D-C3CC7224D2D2}" destId="{EE2B1C5E-4620-4731-BB73-72DBCC89131D}" srcOrd="1" destOrd="0" presId="urn:microsoft.com/office/officeart/2005/8/layout/StepDownProcess"/>
    <dgm:cxn modelId="{D25D252F-9837-4679-B38A-6EB73AC0E49F}" type="presParOf" srcId="{9334951B-56E5-4B82-855D-C3CC7224D2D2}" destId="{01309A10-5ABF-488A-A153-3FE8577A5252}" srcOrd="2" destOrd="0" presId="urn:microsoft.com/office/officeart/2005/8/layout/StepDownProcess"/>
    <dgm:cxn modelId="{BD4DB0A9-FD2B-48EE-A255-A701591BA98E}" type="presParOf" srcId="{425087B7-CFDC-40EC-A838-AB4CEEFF2FE4}" destId="{FF2C9A2E-449A-4D76-BBC4-687FA73713D5}" srcOrd="7" destOrd="0" presId="urn:microsoft.com/office/officeart/2005/8/layout/StepDownProcess"/>
    <dgm:cxn modelId="{B824229D-EDE9-4406-AF87-847533194958}" type="presParOf" srcId="{425087B7-CFDC-40EC-A838-AB4CEEFF2FE4}" destId="{7287F81E-4680-4FF8-B551-54493C4017B5}" srcOrd="8" destOrd="0" presId="urn:microsoft.com/office/officeart/2005/8/layout/StepDownProcess"/>
    <dgm:cxn modelId="{727C4DB3-7205-4956-B96E-8F75202ED713}" type="presParOf" srcId="{7287F81E-4680-4FF8-B551-54493C4017B5}" destId="{4872A4C0-880E-4DF9-A01D-12B6B2E1B13F}" srcOrd="0" destOrd="0" presId="urn:microsoft.com/office/officeart/2005/8/layout/StepDownProcess"/>
    <dgm:cxn modelId="{C52A02E9-B36A-4B6B-A0AC-75A37791F15A}" type="presParOf" srcId="{7287F81E-4680-4FF8-B551-54493C4017B5}" destId="{0FCDBDB7-ABDF-4AE1-BD2A-DC2A3EA1810D}" srcOrd="1" destOrd="0" presId="urn:microsoft.com/office/officeart/2005/8/layout/StepDownProcess"/>
    <dgm:cxn modelId="{611FE46F-BEA8-4603-A7EA-BE2438037C8B}" type="presParOf" srcId="{7287F81E-4680-4FF8-B551-54493C4017B5}" destId="{8C006E3B-BECD-435F-BBD7-B343FBDB0ED1}" srcOrd="2" destOrd="0" presId="urn:microsoft.com/office/officeart/2005/8/layout/StepDownProcess"/>
    <dgm:cxn modelId="{7ACD0401-CD35-46DC-9615-18B50E045CB2}" type="presParOf" srcId="{425087B7-CFDC-40EC-A838-AB4CEEFF2FE4}" destId="{D7743368-2806-47C7-8A76-65E74B5075A3}" srcOrd="9" destOrd="0" presId="urn:microsoft.com/office/officeart/2005/8/layout/StepDownProcess"/>
    <dgm:cxn modelId="{8B019564-9A2F-4235-A3BA-701E35C8A8AF}" type="presParOf" srcId="{425087B7-CFDC-40EC-A838-AB4CEEFF2FE4}" destId="{50B35FB5-EDCE-474D-849B-AF8FF28C2EFD}" srcOrd="10" destOrd="0" presId="urn:microsoft.com/office/officeart/2005/8/layout/StepDownProcess"/>
    <dgm:cxn modelId="{C67E6EFE-6E08-4BED-BA5B-524C82E39990}" type="presParOf" srcId="{50B35FB5-EDCE-474D-849B-AF8FF28C2EFD}" destId="{236C745E-0DC7-4CF2-8A5C-584F1A14E1C0}"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4948D-F41F-4DB2-BB7D-F4A85BAB1009}">
      <dsp:nvSpPr>
        <dsp:cNvPr id="0" name=""/>
        <dsp:cNvSpPr/>
      </dsp:nvSpPr>
      <dsp:spPr>
        <a:xfrm rot="5400000">
          <a:off x="913814" y="942074"/>
          <a:ext cx="810914" cy="923197"/>
        </a:xfrm>
        <a:prstGeom prst="bentUpArrow">
          <a:avLst>
            <a:gd name="adj1" fmla="val 32840"/>
            <a:gd name="adj2" fmla="val 25000"/>
            <a:gd name="adj3" fmla="val 35780"/>
          </a:avLst>
        </a:prstGeom>
        <a:solidFill>
          <a:schemeClr val="dk1">
            <a:tint val="4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A8B4DF-475D-420D-9055-5DE88C8AAA61}">
      <dsp:nvSpPr>
        <dsp:cNvPr id="0" name=""/>
        <dsp:cNvSpPr/>
      </dsp:nvSpPr>
      <dsp:spPr>
        <a:xfrm>
          <a:off x="698971" y="43158"/>
          <a:ext cx="1365103" cy="955528"/>
        </a:xfrm>
        <a:prstGeom prst="roundRect">
          <a:avLst>
            <a:gd name="adj" fmla="val 1667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kern="1200" dirty="0" smtClean="0"/>
            <a:t>ΕΞΟΡΥΞΗ</a:t>
          </a:r>
        </a:p>
      </dsp:txBody>
      <dsp:txXfrm>
        <a:off x="745624" y="89811"/>
        <a:ext cx="1271797" cy="862222"/>
      </dsp:txXfrm>
    </dsp:sp>
    <dsp:sp modelId="{9D009628-7290-4C34-9647-3162DDBBA1AB}">
      <dsp:nvSpPr>
        <dsp:cNvPr id="0" name=""/>
        <dsp:cNvSpPr/>
      </dsp:nvSpPr>
      <dsp:spPr>
        <a:xfrm>
          <a:off x="2064074" y="134290"/>
          <a:ext cx="992846" cy="772299"/>
        </a:xfrm>
        <a:prstGeom prst="rect">
          <a:avLst/>
        </a:prstGeom>
        <a:noFill/>
        <a:ln>
          <a:noFill/>
        </a:ln>
        <a:effectLst/>
      </dsp:spPr>
      <dsp:style>
        <a:lnRef idx="0">
          <a:scrgbClr r="0" g="0" b="0"/>
        </a:lnRef>
        <a:fillRef idx="0">
          <a:scrgbClr r="0" g="0" b="0"/>
        </a:fillRef>
        <a:effectRef idx="0">
          <a:scrgbClr r="0" g="0" b="0"/>
        </a:effectRef>
        <a:fontRef idx="minor"/>
      </dsp:style>
    </dsp:sp>
    <dsp:sp modelId="{07BD4A98-9162-4EDA-8DBB-251A18687BDD}">
      <dsp:nvSpPr>
        <dsp:cNvPr id="0" name=""/>
        <dsp:cNvSpPr/>
      </dsp:nvSpPr>
      <dsp:spPr>
        <a:xfrm rot="5400000">
          <a:off x="2078403" y="1996090"/>
          <a:ext cx="810914" cy="923197"/>
        </a:xfrm>
        <a:prstGeom prst="bentUpArrow">
          <a:avLst>
            <a:gd name="adj1" fmla="val 32840"/>
            <a:gd name="adj2" fmla="val 25000"/>
            <a:gd name="adj3" fmla="val 35780"/>
          </a:avLst>
        </a:prstGeom>
        <a:solidFill>
          <a:schemeClr val="dk1">
            <a:tint val="4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7215AB9-4118-47FD-87E1-7A2A95DA6C44}">
      <dsp:nvSpPr>
        <dsp:cNvPr id="0" name=""/>
        <dsp:cNvSpPr/>
      </dsp:nvSpPr>
      <dsp:spPr>
        <a:xfrm>
          <a:off x="1830787" y="1116532"/>
          <a:ext cx="2181653" cy="955528"/>
        </a:xfrm>
        <a:prstGeom prst="roundRect">
          <a:avLst>
            <a:gd name="adj" fmla="val 1667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kern="1200" dirty="0" smtClean="0"/>
            <a:t>ΜΕΤΑΦΟΡΑ</a:t>
          </a:r>
          <a:endParaRPr lang="en-GB" sz="1800" kern="1200" dirty="0"/>
        </a:p>
      </dsp:txBody>
      <dsp:txXfrm>
        <a:off x="1877440" y="1163185"/>
        <a:ext cx="2088347" cy="862222"/>
      </dsp:txXfrm>
    </dsp:sp>
    <dsp:sp modelId="{42CC04B2-874D-4203-9089-CDD1EFF4D89D}">
      <dsp:nvSpPr>
        <dsp:cNvPr id="0" name=""/>
        <dsp:cNvSpPr/>
      </dsp:nvSpPr>
      <dsp:spPr>
        <a:xfrm>
          <a:off x="3604165" y="1207663"/>
          <a:ext cx="992846" cy="772299"/>
        </a:xfrm>
        <a:prstGeom prst="rect">
          <a:avLst/>
        </a:prstGeom>
        <a:noFill/>
        <a:ln>
          <a:noFill/>
        </a:ln>
        <a:effectLst/>
      </dsp:spPr>
      <dsp:style>
        <a:lnRef idx="0">
          <a:scrgbClr r="0" g="0" b="0"/>
        </a:lnRef>
        <a:fillRef idx="0">
          <a:scrgbClr r="0" g="0" b="0"/>
        </a:fillRef>
        <a:effectRef idx="0">
          <a:scrgbClr r="0" g="0" b="0"/>
        </a:effectRef>
        <a:fontRef idx="minor"/>
      </dsp:style>
    </dsp:sp>
    <dsp:sp modelId="{BB78D891-0264-4784-B529-C730B818B965}">
      <dsp:nvSpPr>
        <dsp:cNvPr id="0" name=""/>
        <dsp:cNvSpPr/>
      </dsp:nvSpPr>
      <dsp:spPr>
        <a:xfrm rot="5400000">
          <a:off x="3230531" y="3076211"/>
          <a:ext cx="810914" cy="923197"/>
        </a:xfrm>
        <a:prstGeom prst="bentUpArrow">
          <a:avLst>
            <a:gd name="adj1" fmla="val 32840"/>
            <a:gd name="adj2" fmla="val 25000"/>
            <a:gd name="adj3" fmla="val 35780"/>
          </a:avLst>
        </a:prstGeom>
        <a:solidFill>
          <a:schemeClr val="dk1">
            <a:tint val="4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C7C1A7-EF04-4847-9F13-CC8923F7BE6C}">
      <dsp:nvSpPr>
        <dsp:cNvPr id="0" name=""/>
        <dsp:cNvSpPr/>
      </dsp:nvSpPr>
      <dsp:spPr>
        <a:xfrm>
          <a:off x="2962602" y="2189905"/>
          <a:ext cx="2510315" cy="955528"/>
        </a:xfrm>
        <a:prstGeom prst="roundRect">
          <a:avLst>
            <a:gd name="adj" fmla="val 1667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kern="1200" dirty="0" smtClean="0"/>
            <a:t>ΜΕΤΑΤΡΟΠΗ</a:t>
          </a:r>
          <a:endParaRPr lang="en-GB" sz="1800" kern="1200" dirty="0"/>
        </a:p>
      </dsp:txBody>
      <dsp:txXfrm>
        <a:off x="3009255" y="2236558"/>
        <a:ext cx="2417009" cy="862222"/>
      </dsp:txXfrm>
    </dsp:sp>
    <dsp:sp modelId="{A40CE387-FA39-43A6-BF3E-30A7E0BEF573}">
      <dsp:nvSpPr>
        <dsp:cNvPr id="0" name=""/>
        <dsp:cNvSpPr/>
      </dsp:nvSpPr>
      <dsp:spPr>
        <a:xfrm>
          <a:off x="4900312" y="2281036"/>
          <a:ext cx="992846" cy="772299"/>
        </a:xfrm>
        <a:prstGeom prst="rect">
          <a:avLst/>
        </a:prstGeom>
        <a:noFill/>
        <a:ln>
          <a:noFill/>
        </a:ln>
        <a:effectLst/>
      </dsp:spPr>
      <dsp:style>
        <a:lnRef idx="0">
          <a:scrgbClr r="0" g="0" b="0"/>
        </a:lnRef>
        <a:fillRef idx="0">
          <a:scrgbClr r="0" g="0" b="0"/>
        </a:fillRef>
        <a:effectRef idx="0">
          <a:scrgbClr r="0" g="0" b="0"/>
        </a:effectRef>
        <a:fontRef idx="minor"/>
      </dsp:style>
    </dsp:sp>
    <dsp:sp modelId="{7588CF79-87C9-4E2D-B33B-72BCEABF9E3B}">
      <dsp:nvSpPr>
        <dsp:cNvPr id="0" name=""/>
        <dsp:cNvSpPr/>
      </dsp:nvSpPr>
      <dsp:spPr>
        <a:xfrm rot="5400000">
          <a:off x="4382661" y="4156331"/>
          <a:ext cx="810914" cy="923197"/>
        </a:xfrm>
        <a:prstGeom prst="bentUpArrow">
          <a:avLst>
            <a:gd name="adj1" fmla="val 32840"/>
            <a:gd name="adj2" fmla="val 25000"/>
            <a:gd name="adj3" fmla="val 35780"/>
          </a:avLst>
        </a:prstGeom>
        <a:solidFill>
          <a:schemeClr val="dk1">
            <a:tint val="4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2B1C5E-4620-4731-BB73-72DBCC89131D}">
      <dsp:nvSpPr>
        <dsp:cNvPr id="0" name=""/>
        <dsp:cNvSpPr/>
      </dsp:nvSpPr>
      <dsp:spPr>
        <a:xfrm>
          <a:off x="4094418" y="3263278"/>
          <a:ext cx="3127001" cy="955528"/>
        </a:xfrm>
        <a:prstGeom prst="roundRect">
          <a:avLst>
            <a:gd name="adj" fmla="val 1667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kern="1200" dirty="0" smtClean="0"/>
            <a:t>ΜΕΤΑΦΟΡΑ-ΑΠΟΘΗΚΕΥΣΗ-ΔΙΑΝΟΜΗ</a:t>
          </a:r>
          <a:endParaRPr lang="en-GB" sz="1800" kern="1200" dirty="0"/>
        </a:p>
      </dsp:txBody>
      <dsp:txXfrm>
        <a:off x="4141071" y="3309931"/>
        <a:ext cx="3033695" cy="862222"/>
      </dsp:txXfrm>
    </dsp:sp>
    <dsp:sp modelId="{01309A10-5ABF-488A-A153-3FE8577A5252}">
      <dsp:nvSpPr>
        <dsp:cNvPr id="0" name=""/>
        <dsp:cNvSpPr/>
      </dsp:nvSpPr>
      <dsp:spPr>
        <a:xfrm>
          <a:off x="6340470" y="3354410"/>
          <a:ext cx="992846" cy="772299"/>
        </a:xfrm>
        <a:prstGeom prst="rect">
          <a:avLst/>
        </a:prstGeom>
        <a:noFill/>
        <a:ln>
          <a:noFill/>
        </a:ln>
        <a:effectLst/>
      </dsp:spPr>
      <dsp:style>
        <a:lnRef idx="0">
          <a:scrgbClr r="0" g="0" b="0"/>
        </a:lnRef>
        <a:fillRef idx="0">
          <a:scrgbClr r="0" g="0" b="0"/>
        </a:fillRef>
        <a:effectRef idx="0">
          <a:scrgbClr r="0" g="0" b="0"/>
        </a:effectRef>
        <a:fontRef idx="minor"/>
      </dsp:style>
    </dsp:sp>
    <dsp:sp modelId="{4872A4C0-880E-4DF9-A01D-12B6B2E1B13F}">
      <dsp:nvSpPr>
        <dsp:cNvPr id="0" name=""/>
        <dsp:cNvSpPr/>
      </dsp:nvSpPr>
      <dsp:spPr>
        <a:xfrm rot="5400000">
          <a:off x="5462779" y="5236451"/>
          <a:ext cx="810914" cy="923197"/>
        </a:xfrm>
        <a:prstGeom prst="bentUpArrow">
          <a:avLst>
            <a:gd name="adj1" fmla="val 32840"/>
            <a:gd name="adj2" fmla="val 25000"/>
            <a:gd name="adj3" fmla="val 35780"/>
          </a:avLst>
        </a:prstGeom>
        <a:solidFill>
          <a:schemeClr val="dk1">
            <a:tint val="40000"/>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CDBDB7-ABDF-4AE1-BD2A-DC2A3EA1810D}">
      <dsp:nvSpPr>
        <dsp:cNvPr id="0" name=""/>
        <dsp:cNvSpPr/>
      </dsp:nvSpPr>
      <dsp:spPr>
        <a:xfrm>
          <a:off x="5226234" y="4336651"/>
          <a:ext cx="2303529" cy="955528"/>
        </a:xfrm>
        <a:prstGeom prst="roundRect">
          <a:avLst>
            <a:gd name="adj" fmla="val 1667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kern="1200" dirty="0" smtClean="0"/>
            <a:t>ΜΕΤΑΤΡΟΠΗ ΤΕΛΙΚΗΣ ΧΡΗΣΗΣ</a:t>
          </a:r>
          <a:endParaRPr lang="en-GB" sz="1800" kern="1200" dirty="0"/>
        </a:p>
      </dsp:txBody>
      <dsp:txXfrm>
        <a:off x="5272887" y="4383304"/>
        <a:ext cx="2210223" cy="862222"/>
      </dsp:txXfrm>
    </dsp:sp>
    <dsp:sp modelId="{8C006E3B-BECD-435F-BBD7-B343FBDB0ED1}">
      <dsp:nvSpPr>
        <dsp:cNvPr id="0" name=""/>
        <dsp:cNvSpPr/>
      </dsp:nvSpPr>
      <dsp:spPr>
        <a:xfrm>
          <a:off x="7060550" y="4427783"/>
          <a:ext cx="992846" cy="772299"/>
        </a:xfrm>
        <a:prstGeom prst="rect">
          <a:avLst/>
        </a:prstGeom>
        <a:noFill/>
        <a:ln>
          <a:noFill/>
        </a:ln>
        <a:effectLst/>
      </dsp:spPr>
      <dsp:style>
        <a:lnRef idx="0">
          <a:scrgbClr r="0" g="0" b="0"/>
        </a:lnRef>
        <a:fillRef idx="0">
          <a:scrgbClr r="0" g="0" b="0"/>
        </a:fillRef>
        <a:effectRef idx="0">
          <a:scrgbClr r="0" g="0" b="0"/>
        </a:effectRef>
        <a:fontRef idx="minor"/>
      </dsp:style>
    </dsp:sp>
    <dsp:sp modelId="{236C745E-0DC7-4CF2-8A5C-584F1A14E1C0}">
      <dsp:nvSpPr>
        <dsp:cNvPr id="0" name=""/>
        <dsp:cNvSpPr/>
      </dsp:nvSpPr>
      <dsp:spPr>
        <a:xfrm>
          <a:off x="6358049" y="5410025"/>
          <a:ext cx="1954322" cy="955528"/>
        </a:xfrm>
        <a:prstGeom prst="roundRect">
          <a:avLst>
            <a:gd name="adj" fmla="val 1667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l-GR" sz="1800" kern="1200" dirty="0" smtClean="0"/>
            <a:t>ΤΕΛΙΚΗ ΧΡΗΣΗ</a:t>
          </a:r>
          <a:endParaRPr lang="en-GB" sz="1800" kern="1200" dirty="0"/>
        </a:p>
      </dsp:txBody>
      <dsp:txXfrm>
        <a:off x="6404702" y="5456678"/>
        <a:ext cx="1861016" cy="862222"/>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5.wmf"/><Relationship Id="rId7" Type="http://schemas.openxmlformats.org/officeDocument/2006/relationships/image" Target="../media/image12.wmf"/><Relationship Id="rId2" Type="http://schemas.openxmlformats.org/officeDocument/2006/relationships/image" Target="../media/image8.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884613" y="0"/>
            <a:ext cx="2971800" cy="323528"/>
          </a:xfrm>
          <a:prstGeom prst="rect">
            <a:avLst/>
          </a:prstGeom>
        </p:spPr>
        <p:txBody>
          <a:bodyPr vert="horz" lIns="91440" tIns="45720" rIns="91440" bIns="45720" rtlCol="0"/>
          <a:lstStyle>
            <a:lvl1pPr algn="r">
              <a:defRPr sz="1200"/>
            </a:lvl1pPr>
          </a:lstStyle>
          <a:p>
            <a:fld id="{9F0E58A2-A4F4-4309-A895-3EE7D2DD12B5}" type="datetimeFigureOut">
              <a:rPr lang="en-GB" sz="1000" smtClean="0">
                <a:latin typeface="Cambria Math" panose="02040503050406030204" pitchFamily="18" charset="0"/>
                <a:ea typeface="Cambria Math" panose="02040503050406030204" pitchFamily="18" charset="0"/>
              </a:rPr>
              <a:t>15/02/2015</a:t>
            </a:fld>
            <a:endParaRPr lang="en-GB" sz="1000" dirty="0">
              <a:latin typeface="Cambria Math" panose="02040503050406030204" pitchFamily="18" charset="0"/>
              <a:ea typeface="Cambria Math" panose="02040503050406030204" pitchFamily="18"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4304A3-8B17-42E7-B443-3FD09862D8C0}" type="slidenum">
              <a:rPr lang="en-GB" smtClean="0"/>
              <a:t>‹#›</a:t>
            </a:fld>
            <a:endParaRPr lang="en-GB"/>
          </a:p>
        </p:txBody>
      </p:sp>
      <p:sp>
        <p:nvSpPr>
          <p:cNvPr id="6" name="Header Placeholder 5"/>
          <p:cNvSpPr>
            <a:spLocks noGrp="1"/>
          </p:cNvSpPr>
          <p:nvPr>
            <p:ph type="hdr" sz="quarter"/>
          </p:nvPr>
        </p:nvSpPr>
        <p:spPr>
          <a:xfrm>
            <a:off x="0" y="0"/>
            <a:ext cx="2971800" cy="323528"/>
          </a:xfrm>
          <a:prstGeom prst="rect">
            <a:avLst/>
          </a:prstGeom>
        </p:spPr>
        <p:txBody>
          <a:bodyPr vert="horz" lIns="91440" tIns="45720" rIns="91440" bIns="45720" rtlCol="0"/>
          <a:lstStyle>
            <a:lvl1pPr algn="l">
              <a:defRPr sz="1200"/>
            </a:lvl1pPr>
          </a:lstStyle>
          <a:p>
            <a:endParaRPr lang="en-GB" sz="1000"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6949985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323528"/>
          </a:xfrm>
          <a:prstGeom prst="rect">
            <a:avLst/>
          </a:prstGeom>
        </p:spPr>
        <p:txBody>
          <a:bodyPr vert="horz" lIns="91440" tIns="45720" rIns="91440" bIns="45720" rtlCol="0"/>
          <a:lstStyle>
            <a:lvl1pPr algn="l">
              <a:defRPr sz="1000">
                <a:latin typeface="Cambria Math" panose="02040503050406030204" pitchFamily="18" charset="0"/>
                <a:ea typeface="Cambria Math" panose="02040503050406030204" pitchFamily="18" charset="0"/>
              </a:defRPr>
            </a:lvl1pPr>
          </a:lstStyle>
          <a:p>
            <a:endParaRPr lang="en-GB"/>
          </a:p>
        </p:txBody>
      </p:sp>
      <p:sp>
        <p:nvSpPr>
          <p:cNvPr id="3" name="Date Placeholder 2"/>
          <p:cNvSpPr>
            <a:spLocks noGrp="1"/>
          </p:cNvSpPr>
          <p:nvPr>
            <p:ph type="dt" idx="1"/>
          </p:nvPr>
        </p:nvSpPr>
        <p:spPr>
          <a:xfrm>
            <a:off x="3884613" y="0"/>
            <a:ext cx="2971800" cy="323528"/>
          </a:xfrm>
          <a:prstGeom prst="rect">
            <a:avLst/>
          </a:prstGeom>
        </p:spPr>
        <p:txBody>
          <a:bodyPr vert="horz" lIns="91440" tIns="45720" rIns="91440" bIns="45720" rtlCol="0"/>
          <a:lstStyle>
            <a:lvl1pPr algn="r">
              <a:defRPr sz="1000">
                <a:latin typeface="Cambria Math" panose="02040503050406030204" pitchFamily="18" charset="0"/>
                <a:ea typeface="Cambria Math" panose="02040503050406030204" pitchFamily="18" charset="0"/>
              </a:defRPr>
            </a:lvl1pPr>
          </a:lstStyle>
          <a:p>
            <a:fld id="{3DEEB783-7F08-4E38-AA5E-F9787FE57065}" type="datetimeFigureOut">
              <a:rPr lang="en-GB" smtClean="0"/>
              <a:pPr/>
              <a:t>15/02/2015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8820471"/>
            <a:ext cx="2971800" cy="321941"/>
          </a:xfrm>
          <a:prstGeom prst="rect">
            <a:avLst/>
          </a:prstGeom>
        </p:spPr>
        <p:txBody>
          <a:bodyPr vert="horz" lIns="91440" tIns="45720" rIns="91440" bIns="45720" rtlCol="0" anchor="b"/>
          <a:lstStyle>
            <a:lvl1pPr algn="l">
              <a:defRPr sz="1000">
                <a:latin typeface="Cambria Math" panose="02040503050406030204" pitchFamily="18" charset="0"/>
                <a:ea typeface="Cambria Math" panose="02040503050406030204" pitchFamily="18" charset="0"/>
              </a:defRPr>
            </a:lvl1pPr>
          </a:lstStyle>
          <a:p>
            <a:endParaRPr lang="en-GB" dirty="0"/>
          </a:p>
        </p:txBody>
      </p:sp>
      <p:sp>
        <p:nvSpPr>
          <p:cNvPr id="7" name="Slide Number Placeholder 6"/>
          <p:cNvSpPr>
            <a:spLocks noGrp="1"/>
          </p:cNvSpPr>
          <p:nvPr>
            <p:ph type="sldNum" sz="quarter" idx="5"/>
          </p:nvPr>
        </p:nvSpPr>
        <p:spPr>
          <a:xfrm>
            <a:off x="3884613" y="8820471"/>
            <a:ext cx="2971800" cy="321941"/>
          </a:xfrm>
          <a:prstGeom prst="rect">
            <a:avLst/>
          </a:prstGeom>
        </p:spPr>
        <p:txBody>
          <a:bodyPr vert="horz" lIns="91440" tIns="45720" rIns="91440" bIns="45720" rtlCol="0" anchor="b"/>
          <a:lstStyle>
            <a:lvl1pPr algn="r">
              <a:defRPr sz="1000">
                <a:latin typeface="Cambria Math" panose="02040503050406030204" pitchFamily="18" charset="0"/>
                <a:ea typeface="Cambria Math" panose="02040503050406030204" pitchFamily="18" charset="0"/>
              </a:defRPr>
            </a:lvl1pPr>
          </a:lstStyle>
          <a:p>
            <a:fld id="{02D91670-0290-44E9-9F1B-D3A68402DF09}" type="slidenum">
              <a:rPr lang="en-GB" smtClean="0"/>
              <a:pPr/>
              <a:t>‹#›</a:t>
            </a:fld>
            <a:endParaRPr lang="en-GB"/>
          </a:p>
        </p:txBody>
      </p:sp>
    </p:spTree>
    <p:extLst>
      <p:ext uri="{BB962C8B-B14F-4D97-AF65-F5344CB8AC3E}">
        <p14:creationId xmlns:p14="http://schemas.microsoft.com/office/powerpoint/2010/main" val="269033880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100" kern="1200">
        <a:solidFill>
          <a:schemeClr val="tx1"/>
        </a:solidFill>
        <a:latin typeface="Cambria Math" panose="02040503050406030204" pitchFamily="18" charset="0"/>
        <a:ea typeface="Cambria Math" panose="02040503050406030204" pitchFamily="18" charset="0"/>
        <a:cs typeface="+mn-cs"/>
      </a:defRPr>
    </a:lvl1pPr>
    <a:lvl2pPr marL="457200" algn="l" defTabSz="914400" rtl="0" eaLnBrk="1" latinLnBrk="0" hangingPunct="1">
      <a:defRPr sz="1100" kern="1200">
        <a:solidFill>
          <a:schemeClr val="tx1"/>
        </a:solidFill>
        <a:latin typeface="+mn-lt"/>
        <a:ea typeface="+mn-ea"/>
        <a:cs typeface="+mn-cs"/>
      </a:defRPr>
    </a:lvl2pPr>
    <a:lvl3pPr marL="914400" algn="l" defTabSz="914400" rtl="0" eaLnBrk="1" latinLnBrk="0" hangingPunct="1">
      <a:defRPr sz="1100" kern="1200">
        <a:solidFill>
          <a:schemeClr val="tx1"/>
        </a:solidFill>
        <a:latin typeface="+mn-lt"/>
        <a:ea typeface="+mn-ea"/>
        <a:cs typeface="+mn-cs"/>
      </a:defRPr>
    </a:lvl3pPr>
    <a:lvl4pPr marL="1371600" algn="l" defTabSz="914400" rtl="0" eaLnBrk="1" latinLnBrk="0" hangingPunct="1">
      <a:defRPr sz="1100" kern="1200">
        <a:solidFill>
          <a:schemeClr val="tx1"/>
        </a:solidFill>
        <a:latin typeface="+mn-lt"/>
        <a:ea typeface="+mn-ea"/>
        <a:cs typeface="+mn-cs"/>
      </a:defRPr>
    </a:lvl4pPr>
    <a:lvl5pPr marL="1828800" algn="l" defTabSz="914400" rtl="0" eaLnBrk="1" latinLnBrk="0" hangingPunct="1">
      <a:defRPr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F45E60B5-42BD-4876-9A8C-36C5C3883DFD}" type="slidenum">
              <a:rPr lang="el-GR" smtClean="0"/>
              <a:pPr/>
              <a:t>7</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de-DE" sz="1100" dirty="0" err="1" smtClean="0">
                <a:latin typeface="Comic Sans MS" pitchFamily="66" charset="0"/>
              </a:rPr>
              <a:t>Taxes</a:t>
            </a:r>
            <a:r>
              <a:rPr lang="de-DE" sz="1100" dirty="0" smtClean="0">
                <a:latin typeface="Comic Sans MS" pitchFamily="66" charset="0"/>
              </a:rPr>
              <a:t>: Pay a </a:t>
            </a:r>
            <a:r>
              <a:rPr lang="de-DE" sz="1100" dirty="0" err="1" smtClean="0">
                <a:latin typeface="Comic Sans MS" pitchFamily="66" charset="0"/>
              </a:rPr>
              <a:t>charge</a:t>
            </a:r>
            <a:r>
              <a:rPr lang="de-DE" sz="1100" dirty="0" smtClean="0">
                <a:latin typeface="Comic Sans MS" pitchFamily="66" charset="0"/>
              </a:rPr>
              <a:t> </a:t>
            </a:r>
            <a:r>
              <a:rPr lang="de-DE" sz="1100" dirty="0" err="1" smtClean="0">
                <a:latin typeface="Comic Sans MS" pitchFamily="66" charset="0"/>
              </a:rPr>
              <a:t>or</a:t>
            </a:r>
            <a:r>
              <a:rPr lang="de-DE" sz="1100" dirty="0" smtClean="0">
                <a:latin typeface="Comic Sans MS" pitchFamily="66" charset="0"/>
              </a:rPr>
              <a:t> </a:t>
            </a:r>
            <a:r>
              <a:rPr lang="de-DE" sz="1100" dirty="0" err="1" smtClean="0">
                <a:latin typeface="Comic Sans MS" pitchFamily="66" charset="0"/>
              </a:rPr>
              <a:t>levy</a:t>
            </a:r>
            <a:r>
              <a:rPr lang="de-DE" sz="1100" dirty="0" smtClean="0">
                <a:latin typeface="Comic Sans MS" pitchFamily="66" charset="0"/>
              </a:rPr>
              <a:t> </a:t>
            </a:r>
            <a:r>
              <a:rPr lang="de-DE" sz="1100" dirty="0" err="1" smtClean="0">
                <a:latin typeface="Comic Sans MS" pitchFamily="66" charset="0"/>
              </a:rPr>
              <a:t>or</a:t>
            </a:r>
            <a:r>
              <a:rPr lang="de-DE" sz="1100" dirty="0" smtClean="0">
                <a:latin typeface="Comic Sans MS" pitchFamily="66" charset="0"/>
              </a:rPr>
              <a:t> </a:t>
            </a:r>
            <a:r>
              <a:rPr lang="de-DE" sz="1100" dirty="0" err="1" smtClean="0">
                <a:latin typeface="Comic Sans MS" pitchFamily="66" charset="0"/>
              </a:rPr>
              <a:t>penalty</a:t>
            </a:r>
            <a:r>
              <a:rPr lang="de-DE" sz="1100" dirty="0" smtClean="0">
                <a:latin typeface="Comic Sans MS" pitchFamily="66" charset="0"/>
              </a:rPr>
              <a:t> </a:t>
            </a:r>
            <a:r>
              <a:rPr lang="de-DE" sz="1100" dirty="0" err="1" smtClean="0">
                <a:latin typeface="Comic Sans MS" pitchFamily="66" charset="0"/>
              </a:rPr>
              <a:t>for</a:t>
            </a:r>
            <a:r>
              <a:rPr lang="de-DE" sz="1100" dirty="0" smtClean="0">
                <a:latin typeface="Comic Sans MS" pitchFamily="66" charset="0"/>
              </a:rPr>
              <a:t> </a:t>
            </a:r>
            <a:r>
              <a:rPr lang="de-DE" sz="1100" dirty="0" err="1" smtClean="0">
                <a:latin typeface="Comic Sans MS" pitchFamily="66" charset="0"/>
              </a:rPr>
              <a:t>every</a:t>
            </a:r>
            <a:r>
              <a:rPr lang="de-DE" sz="1100" dirty="0" smtClean="0">
                <a:latin typeface="Comic Sans MS" pitchFamily="66" charset="0"/>
              </a:rPr>
              <a:t> </a:t>
            </a:r>
            <a:r>
              <a:rPr lang="de-DE" sz="1100" dirty="0" err="1" smtClean="0">
                <a:latin typeface="Comic Sans MS" pitchFamily="66" charset="0"/>
              </a:rPr>
              <a:t>unit</a:t>
            </a:r>
            <a:r>
              <a:rPr lang="de-DE" sz="1100" dirty="0" smtClean="0">
                <a:latin typeface="Comic Sans MS" pitchFamily="66" charset="0"/>
              </a:rPr>
              <a:t> </a:t>
            </a:r>
            <a:r>
              <a:rPr lang="de-DE" sz="1100" dirty="0" err="1" smtClean="0">
                <a:latin typeface="Comic Sans MS" pitchFamily="66" charset="0"/>
              </a:rPr>
              <a:t>consumed</a:t>
            </a:r>
            <a:r>
              <a:rPr lang="de-DE" sz="1100" dirty="0" smtClean="0">
                <a:latin typeface="Comic Sans MS" pitchFamily="66" charset="0"/>
              </a:rPr>
              <a:t>, </a:t>
            </a:r>
            <a:r>
              <a:rPr lang="de-DE" sz="1100" dirty="0" err="1" smtClean="0">
                <a:latin typeface="Comic Sans MS" pitchFamily="66" charset="0"/>
              </a:rPr>
              <a:t>produced</a:t>
            </a:r>
            <a:r>
              <a:rPr lang="de-DE" sz="1100" dirty="0" smtClean="0">
                <a:latin typeface="Comic Sans MS" pitchFamily="66" charset="0"/>
              </a:rPr>
              <a:t> </a:t>
            </a:r>
            <a:r>
              <a:rPr lang="de-DE" sz="1100" dirty="0" err="1" smtClean="0">
                <a:latin typeface="Comic Sans MS" pitchFamily="66" charset="0"/>
              </a:rPr>
              <a:t>or</a:t>
            </a:r>
            <a:r>
              <a:rPr lang="de-DE" sz="1100" dirty="0" smtClean="0">
                <a:latin typeface="Comic Sans MS" pitchFamily="66" charset="0"/>
              </a:rPr>
              <a:t> </a:t>
            </a:r>
            <a:r>
              <a:rPr lang="de-DE" sz="1100" dirty="0" err="1" smtClean="0">
                <a:latin typeface="Comic Sans MS" pitchFamily="66" charset="0"/>
              </a:rPr>
              <a:t>emitted</a:t>
            </a:r>
            <a:endParaRPr lang="de-DE" sz="1100" dirty="0" smtClean="0">
              <a:latin typeface="Comic Sans MS" pitchFamily="66" charset="0"/>
            </a:endParaRPr>
          </a:p>
          <a:p>
            <a:pPr eaLnBrk="1" hangingPunct="1">
              <a:lnSpc>
                <a:spcPct val="90000"/>
              </a:lnSpc>
            </a:pPr>
            <a:r>
              <a:rPr lang="de-DE" sz="1100" dirty="0" err="1" smtClean="0">
                <a:latin typeface="Comic Sans MS" pitchFamily="66" charset="0"/>
              </a:rPr>
              <a:t>Subsidies</a:t>
            </a:r>
            <a:r>
              <a:rPr lang="de-DE" sz="1100" dirty="0" smtClean="0">
                <a:latin typeface="Comic Sans MS" pitchFamily="66" charset="0"/>
              </a:rPr>
              <a:t>: </a:t>
            </a:r>
            <a:r>
              <a:rPr lang="de-DE" sz="1100" dirty="0" err="1" smtClean="0">
                <a:latin typeface="Comic Sans MS" pitchFamily="66" charset="0"/>
              </a:rPr>
              <a:t>Receive</a:t>
            </a:r>
            <a:r>
              <a:rPr lang="de-DE" sz="1100" dirty="0" smtClean="0">
                <a:latin typeface="Comic Sans MS" pitchFamily="66" charset="0"/>
              </a:rPr>
              <a:t> a premium </a:t>
            </a:r>
            <a:r>
              <a:rPr lang="de-DE" sz="1100" dirty="0" err="1" smtClean="0">
                <a:latin typeface="Comic Sans MS" pitchFamily="66" charset="0"/>
              </a:rPr>
              <a:t>for</a:t>
            </a:r>
            <a:r>
              <a:rPr lang="de-DE" sz="1100" dirty="0" smtClean="0">
                <a:latin typeface="Comic Sans MS" pitchFamily="66" charset="0"/>
              </a:rPr>
              <a:t> </a:t>
            </a:r>
            <a:r>
              <a:rPr lang="de-DE" sz="1100" dirty="0" err="1" smtClean="0">
                <a:latin typeface="Comic Sans MS" pitchFamily="66" charset="0"/>
              </a:rPr>
              <a:t>every</a:t>
            </a:r>
            <a:r>
              <a:rPr lang="de-DE" sz="1100" dirty="0" smtClean="0">
                <a:latin typeface="Comic Sans MS" pitchFamily="66" charset="0"/>
              </a:rPr>
              <a:t> </a:t>
            </a:r>
            <a:r>
              <a:rPr lang="de-DE" sz="1100" dirty="0" err="1" smtClean="0">
                <a:latin typeface="Comic Sans MS" pitchFamily="66" charset="0"/>
              </a:rPr>
              <a:t>unit</a:t>
            </a:r>
            <a:r>
              <a:rPr lang="de-DE" sz="1100" dirty="0" smtClean="0">
                <a:latin typeface="Comic Sans MS" pitchFamily="66" charset="0"/>
              </a:rPr>
              <a:t> </a:t>
            </a:r>
            <a:r>
              <a:rPr lang="de-DE" sz="1100" i="1" dirty="0" smtClean="0">
                <a:latin typeface="Comic Sans MS" pitchFamily="66" charset="0"/>
              </a:rPr>
              <a:t>not</a:t>
            </a:r>
            <a:r>
              <a:rPr lang="de-DE" sz="1100" dirty="0" smtClean="0">
                <a:latin typeface="Comic Sans MS" pitchFamily="66" charset="0"/>
              </a:rPr>
              <a:t> </a:t>
            </a:r>
            <a:r>
              <a:rPr lang="de-DE" sz="1100" dirty="0" err="1" smtClean="0">
                <a:latin typeface="Comic Sans MS" pitchFamily="66" charset="0"/>
              </a:rPr>
              <a:t>consumed</a:t>
            </a:r>
            <a:r>
              <a:rPr lang="de-DE" sz="1100" dirty="0" smtClean="0">
                <a:latin typeface="Comic Sans MS" pitchFamily="66" charset="0"/>
              </a:rPr>
              <a:t>, </a:t>
            </a:r>
            <a:r>
              <a:rPr lang="de-DE" sz="1100" dirty="0" err="1" smtClean="0">
                <a:latin typeface="Comic Sans MS" pitchFamily="66" charset="0"/>
              </a:rPr>
              <a:t>produced</a:t>
            </a:r>
            <a:r>
              <a:rPr lang="de-DE" sz="1100" dirty="0" smtClean="0">
                <a:latin typeface="Comic Sans MS" pitchFamily="66" charset="0"/>
              </a:rPr>
              <a:t> </a:t>
            </a:r>
            <a:r>
              <a:rPr lang="de-DE" sz="1100" dirty="0" err="1" smtClean="0">
                <a:latin typeface="Comic Sans MS" pitchFamily="66" charset="0"/>
              </a:rPr>
              <a:t>or</a:t>
            </a:r>
            <a:r>
              <a:rPr lang="de-DE" sz="1100" dirty="0" smtClean="0">
                <a:latin typeface="Comic Sans MS" pitchFamily="66" charset="0"/>
              </a:rPr>
              <a:t> </a:t>
            </a:r>
            <a:r>
              <a:rPr lang="de-DE" sz="1100" dirty="0" err="1" smtClean="0">
                <a:latin typeface="Comic Sans MS" pitchFamily="66" charset="0"/>
              </a:rPr>
              <a:t>emitted</a:t>
            </a:r>
            <a:endParaRPr lang="de-DE" sz="1100" dirty="0" smtClean="0">
              <a:latin typeface="Comic Sans MS" pitchFamily="66" charset="0"/>
            </a:endParaRPr>
          </a:p>
          <a:p>
            <a:pPr eaLnBrk="1" hangingPunct="1">
              <a:lnSpc>
                <a:spcPct val="90000"/>
              </a:lnSpc>
            </a:pPr>
            <a:r>
              <a:rPr lang="de-DE" sz="1100" dirty="0" smtClean="0">
                <a:latin typeface="Comic Sans MS" pitchFamily="66" charset="0"/>
              </a:rPr>
              <a:t>Uniform </a:t>
            </a:r>
            <a:r>
              <a:rPr lang="de-DE" sz="1100" dirty="0" err="1" smtClean="0">
                <a:latin typeface="Comic Sans MS" pitchFamily="66" charset="0"/>
              </a:rPr>
              <a:t>taxes</a:t>
            </a:r>
            <a:r>
              <a:rPr lang="de-DE" sz="1100" dirty="0" smtClean="0">
                <a:latin typeface="Comic Sans MS" pitchFamily="66" charset="0"/>
              </a:rPr>
              <a:t> </a:t>
            </a:r>
            <a:r>
              <a:rPr lang="de-DE" sz="1100" dirty="0" err="1" smtClean="0">
                <a:latin typeface="Comic Sans MS" pitchFamily="66" charset="0"/>
              </a:rPr>
              <a:t>and</a:t>
            </a:r>
            <a:r>
              <a:rPr lang="de-DE" sz="1100" dirty="0" smtClean="0">
                <a:latin typeface="Comic Sans MS" pitchFamily="66" charset="0"/>
              </a:rPr>
              <a:t> </a:t>
            </a:r>
            <a:r>
              <a:rPr lang="de-DE" sz="1100" dirty="0" err="1" smtClean="0">
                <a:latin typeface="Comic Sans MS" pitchFamily="66" charset="0"/>
              </a:rPr>
              <a:t>subsidies</a:t>
            </a:r>
            <a:r>
              <a:rPr lang="de-DE" sz="1100" dirty="0" smtClean="0">
                <a:latin typeface="Comic Sans MS" pitchFamily="66" charset="0"/>
              </a:rPr>
              <a:t> </a:t>
            </a:r>
            <a:r>
              <a:rPr lang="de-DE" sz="1100" dirty="0" err="1" smtClean="0">
                <a:latin typeface="Comic Sans MS" pitchFamily="66" charset="0"/>
              </a:rPr>
              <a:t>have</a:t>
            </a:r>
            <a:r>
              <a:rPr lang="de-DE" sz="1100" dirty="0" smtClean="0">
                <a:latin typeface="Comic Sans MS" pitchFamily="66" charset="0"/>
              </a:rPr>
              <a:t> a uniform </a:t>
            </a:r>
            <a:r>
              <a:rPr lang="de-DE" sz="1100" dirty="0" err="1" smtClean="0">
                <a:latin typeface="Comic Sans MS" pitchFamily="66" charset="0"/>
              </a:rPr>
              <a:t>effect</a:t>
            </a:r>
            <a:r>
              <a:rPr lang="de-DE" sz="1100" dirty="0" smtClean="0">
                <a:latin typeface="Comic Sans MS" pitchFamily="66" charset="0"/>
              </a:rPr>
              <a:t> on marginal </a:t>
            </a:r>
            <a:r>
              <a:rPr lang="de-DE" sz="1100" dirty="0" err="1" smtClean="0">
                <a:latin typeface="Comic Sans MS" pitchFamily="66" charset="0"/>
              </a:rPr>
              <a:t>production</a:t>
            </a:r>
            <a:r>
              <a:rPr lang="de-DE" sz="1100" dirty="0" smtClean="0">
                <a:latin typeface="Comic Sans MS" pitchFamily="66" charset="0"/>
              </a:rPr>
              <a:t> </a:t>
            </a:r>
            <a:r>
              <a:rPr lang="de-DE" sz="1100" dirty="0" err="1" smtClean="0">
                <a:latin typeface="Comic Sans MS" pitchFamily="66" charset="0"/>
              </a:rPr>
              <a:t>costs</a:t>
            </a:r>
            <a:r>
              <a:rPr lang="de-DE" sz="1100" dirty="0" smtClean="0">
                <a:latin typeface="Comic Sans MS" pitchFamily="66" charset="0"/>
              </a:rPr>
              <a:t>, </a:t>
            </a:r>
            <a:r>
              <a:rPr lang="de-DE" sz="1100" dirty="0" err="1" smtClean="0">
                <a:latin typeface="Comic Sans MS" pitchFamily="66" charset="0"/>
              </a:rPr>
              <a:t>thus</a:t>
            </a:r>
            <a:r>
              <a:rPr lang="de-DE" sz="1100" dirty="0" smtClean="0">
                <a:latin typeface="Comic Sans MS" pitchFamily="66" charset="0"/>
              </a:rPr>
              <a:t> </a:t>
            </a:r>
            <a:r>
              <a:rPr lang="de-DE" sz="1100" dirty="0" err="1" smtClean="0">
                <a:latin typeface="Comic Sans MS" pitchFamily="66" charset="0"/>
              </a:rPr>
              <a:t>ensuring</a:t>
            </a:r>
            <a:r>
              <a:rPr lang="de-DE" sz="1100" dirty="0" smtClean="0">
                <a:latin typeface="Comic Sans MS" pitchFamily="66" charset="0"/>
              </a:rPr>
              <a:t> </a:t>
            </a:r>
            <a:r>
              <a:rPr lang="de-DE" sz="1100" dirty="0" err="1" smtClean="0">
                <a:latin typeface="Comic Sans MS" pitchFamily="66" charset="0"/>
              </a:rPr>
              <a:t>efficiency</a:t>
            </a:r>
            <a:endParaRPr lang="de-DE" sz="1100" dirty="0" smtClean="0">
              <a:latin typeface="Comic Sans MS" pitchFamily="66" charset="0"/>
            </a:endParaRPr>
          </a:p>
          <a:p>
            <a:pPr eaLnBrk="1" hangingPunct="1">
              <a:lnSpc>
                <a:spcPct val="90000"/>
              </a:lnSpc>
            </a:pPr>
            <a:r>
              <a:rPr lang="de-DE" sz="1100" dirty="0" err="1" smtClean="0">
                <a:latin typeface="Comic Sans MS" pitchFamily="66" charset="0"/>
              </a:rPr>
              <a:t>Taxes</a:t>
            </a:r>
            <a:r>
              <a:rPr lang="de-DE" sz="1100" dirty="0" smtClean="0">
                <a:latin typeface="Comic Sans MS" pitchFamily="66" charset="0"/>
              </a:rPr>
              <a:t> </a:t>
            </a:r>
            <a:r>
              <a:rPr lang="de-DE" sz="1100" dirty="0" err="1" smtClean="0">
                <a:latin typeface="Comic Sans MS" pitchFamily="66" charset="0"/>
              </a:rPr>
              <a:t>and</a:t>
            </a:r>
            <a:r>
              <a:rPr lang="de-DE" sz="1100" dirty="0" smtClean="0">
                <a:latin typeface="Comic Sans MS" pitchFamily="66" charset="0"/>
              </a:rPr>
              <a:t> </a:t>
            </a:r>
            <a:r>
              <a:rPr lang="de-DE" sz="1100" dirty="0" err="1" smtClean="0">
                <a:latin typeface="Comic Sans MS" pitchFamily="66" charset="0"/>
              </a:rPr>
              <a:t>subsidies</a:t>
            </a:r>
            <a:r>
              <a:rPr lang="de-DE" sz="1100" dirty="0" smtClean="0">
                <a:latin typeface="Comic Sans MS" pitchFamily="66" charset="0"/>
              </a:rPr>
              <a:t> </a:t>
            </a:r>
            <a:r>
              <a:rPr lang="de-DE" sz="1100" dirty="0" err="1" smtClean="0">
                <a:latin typeface="Comic Sans MS" pitchFamily="66" charset="0"/>
              </a:rPr>
              <a:t>have</a:t>
            </a:r>
            <a:r>
              <a:rPr lang="de-DE" sz="1100" dirty="0" smtClean="0">
                <a:latin typeface="Comic Sans MS" pitchFamily="66" charset="0"/>
              </a:rPr>
              <a:t> an </a:t>
            </a:r>
            <a:r>
              <a:rPr lang="de-DE" sz="1100" dirty="0" err="1" smtClean="0">
                <a:latin typeface="Comic Sans MS" pitchFamily="66" charset="0"/>
              </a:rPr>
              <a:t>equivalent</a:t>
            </a:r>
            <a:r>
              <a:rPr lang="de-DE" sz="1100" dirty="0" smtClean="0">
                <a:latin typeface="Comic Sans MS" pitchFamily="66" charset="0"/>
              </a:rPr>
              <a:t> </a:t>
            </a:r>
            <a:r>
              <a:rPr lang="de-DE" sz="1100" dirty="0" err="1" smtClean="0">
                <a:latin typeface="Comic Sans MS" pitchFamily="66" charset="0"/>
              </a:rPr>
              <a:t>effect</a:t>
            </a:r>
            <a:r>
              <a:rPr lang="de-DE" sz="1100" dirty="0" smtClean="0">
                <a:latin typeface="Comic Sans MS" pitchFamily="66" charset="0"/>
              </a:rPr>
              <a:t> on </a:t>
            </a:r>
            <a:r>
              <a:rPr lang="de-DE" sz="1100" dirty="0" err="1" smtClean="0">
                <a:latin typeface="Comic Sans MS" pitchFamily="66" charset="0"/>
              </a:rPr>
              <a:t>emissions</a:t>
            </a:r>
            <a:r>
              <a:rPr lang="de-DE" sz="1100" dirty="0" smtClean="0">
                <a:latin typeface="Comic Sans MS" pitchFamily="66" charset="0"/>
              </a:rPr>
              <a:t> in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short</a:t>
            </a:r>
            <a:r>
              <a:rPr lang="de-DE" sz="1100" dirty="0" smtClean="0">
                <a:latin typeface="Comic Sans MS" pitchFamily="66" charset="0"/>
              </a:rPr>
              <a:t> </a:t>
            </a:r>
            <a:r>
              <a:rPr lang="de-DE" sz="1100" dirty="0" err="1" smtClean="0">
                <a:latin typeface="Comic Sans MS" pitchFamily="66" charset="0"/>
              </a:rPr>
              <a:t>run</a:t>
            </a:r>
            <a:r>
              <a:rPr lang="de-DE" sz="1100" dirty="0" smtClean="0">
                <a:latin typeface="Comic Sans MS" pitchFamily="66" charset="0"/>
              </a:rPr>
              <a:t>, but </a:t>
            </a:r>
            <a:r>
              <a:rPr lang="de-DE" sz="1100" dirty="0" err="1" smtClean="0">
                <a:latin typeface="Comic Sans MS" pitchFamily="66" charset="0"/>
              </a:rPr>
              <a:t>have</a:t>
            </a:r>
            <a:r>
              <a:rPr lang="de-DE" sz="1100" dirty="0" smtClean="0">
                <a:latin typeface="Comic Sans MS" pitchFamily="66" charset="0"/>
              </a:rPr>
              <a:t> different </a:t>
            </a:r>
            <a:r>
              <a:rPr lang="de-DE" sz="1100" dirty="0" err="1" smtClean="0">
                <a:latin typeface="Comic Sans MS" pitchFamily="66" charset="0"/>
              </a:rPr>
              <a:t>budgetary</a:t>
            </a:r>
            <a:r>
              <a:rPr lang="de-DE" sz="1100" dirty="0" smtClean="0">
                <a:latin typeface="Comic Sans MS" pitchFamily="66" charset="0"/>
              </a:rPr>
              <a:t> distributional, </a:t>
            </a:r>
            <a:r>
              <a:rPr lang="de-DE" sz="1100" dirty="0" err="1" smtClean="0">
                <a:latin typeface="Comic Sans MS" pitchFamily="66" charset="0"/>
              </a:rPr>
              <a:t>and</a:t>
            </a:r>
            <a:r>
              <a:rPr lang="de-DE" sz="1100" dirty="0" smtClean="0">
                <a:latin typeface="Comic Sans MS" pitchFamily="66" charset="0"/>
              </a:rPr>
              <a:t> </a:t>
            </a:r>
            <a:r>
              <a:rPr lang="de-DE" sz="1100" dirty="0" err="1" smtClean="0">
                <a:latin typeface="Comic Sans MS" pitchFamily="66" charset="0"/>
              </a:rPr>
              <a:t>long</a:t>
            </a:r>
            <a:r>
              <a:rPr lang="de-DE" sz="1100" dirty="0" smtClean="0">
                <a:latin typeface="Comic Sans MS" pitchFamily="66" charset="0"/>
              </a:rPr>
              <a:t>-term </a:t>
            </a:r>
            <a:r>
              <a:rPr lang="de-DE" sz="1100" dirty="0" err="1" smtClean="0">
                <a:latin typeface="Comic Sans MS" pitchFamily="66" charset="0"/>
              </a:rPr>
              <a:t>effects</a:t>
            </a:r>
            <a:endParaRPr lang="de-DE" sz="1100" dirty="0" smtClean="0">
              <a:latin typeface="Comic Sans MS" pitchFamily="66" charset="0"/>
            </a:endParaRPr>
          </a:p>
          <a:p>
            <a:endParaRPr lang="en-GB" dirty="0"/>
          </a:p>
        </p:txBody>
      </p:sp>
      <p:sp>
        <p:nvSpPr>
          <p:cNvPr id="4" name="Slide Number Placeholder 3"/>
          <p:cNvSpPr>
            <a:spLocks noGrp="1"/>
          </p:cNvSpPr>
          <p:nvPr>
            <p:ph type="sldNum" sz="quarter" idx="10"/>
          </p:nvPr>
        </p:nvSpPr>
        <p:spPr/>
        <p:txBody>
          <a:bodyPr/>
          <a:lstStyle/>
          <a:p>
            <a:fld id="{02D91670-0290-44E9-9F1B-D3A68402DF09}" type="slidenum">
              <a:rPr lang="en-GB" smtClean="0"/>
              <a:pPr/>
              <a:t>39</a:t>
            </a:fld>
            <a:endParaRPr lang="en-GB"/>
          </a:p>
        </p:txBody>
      </p:sp>
    </p:spTree>
    <p:extLst>
      <p:ext uri="{BB962C8B-B14F-4D97-AF65-F5344CB8AC3E}">
        <p14:creationId xmlns:p14="http://schemas.microsoft.com/office/powerpoint/2010/main" val="4225200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de-DE" sz="1100" dirty="0" smtClean="0">
                <a:latin typeface="Comic Sans MS" pitchFamily="66" charset="0"/>
              </a:rPr>
              <a:t>The </a:t>
            </a:r>
            <a:r>
              <a:rPr lang="de-DE" sz="1100" dirty="0" err="1" smtClean="0">
                <a:latin typeface="Comic Sans MS" pitchFamily="66" charset="0"/>
              </a:rPr>
              <a:t>government</a:t>
            </a:r>
            <a:r>
              <a:rPr lang="de-DE" sz="1100" dirty="0" smtClean="0">
                <a:latin typeface="Comic Sans MS" pitchFamily="66" charset="0"/>
              </a:rPr>
              <a:t> </a:t>
            </a:r>
            <a:r>
              <a:rPr lang="de-DE" sz="1100" dirty="0" err="1" smtClean="0">
                <a:latin typeface="Comic Sans MS" pitchFamily="66" charset="0"/>
              </a:rPr>
              <a:t>sets</a:t>
            </a:r>
            <a:r>
              <a:rPr lang="de-DE" sz="1100" dirty="0" smtClean="0">
                <a:latin typeface="Comic Sans MS" pitchFamily="66" charset="0"/>
              </a:rPr>
              <a:t> an </a:t>
            </a:r>
            <a:r>
              <a:rPr lang="de-DE" sz="1100" dirty="0" err="1" smtClean="0">
                <a:latin typeface="Comic Sans MS" pitchFamily="66" charset="0"/>
              </a:rPr>
              <a:t>overall</a:t>
            </a:r>
            <a:r>
              <a:rPr lang="de-DE" sz="1100" dirty="0" smtClean="0">
                <a:latin typeface="Comic Sans MS" pitchFamily="66" charset="0"/>
              </a:rPr>
              <a:t> </a:t>
            </a:r>
            <a:r>
              <a:rPr lang="de-DE" sz="1100" dirty="0" err="1" smtClean="0">
                <a:latin typeface="Comic Sans MS" pitchFamily="66" charset="0"/>
              </a:rPr>
              <a:t>target</a:t>
            </a:r>
            <a:r>
              <a:rPr lang="de-DE" sz="1100" dirty="0" smtClean="0">
                <a:latin typeface="Comic Sans MS" pitchFamily="66" charset="0"/>
              </a:rPr>
              <a:t> on </a:t>
            </a:r>
            <a:r>
              <a:rPr lang="de-DE" sz="1100" dirty="0" err="1" smtClean="0">
                <a:latin typeface="Comic Sans MS" pitchFamily="66" charset="0"/>
              </a:rPr>
              <a:t>consumption</a:t>
            </a:r>
            <a:r>
              <a:rPr lang="de-DE" sz="1100" dirty="0" smtClean="0">
                <a:latin typeface="Comic Sans MS" pitchFamily="66" charset="0"/>
              </a:rPr>
              <a:t>, </a:t>
            </a:r>
            <a:r>
              <a:rPr lang="de-DE" sz="1100" dirty="0" err="1" smtClean="0">
                <a:latin typeface="Comic Sans MS" pitchFamily="66" charset="0"/>
              </a:rPr>
              <a:t>production</a:t>
            </a:r>
            <a:r>
              <a:rPr lang="de-DE" sz="1100" dirty="0" smtClean="0">
                <a:latin typeface="Comic Sans MS" pitchFamily="66" charset="0"/>
              </a:rPr>
              <a:t> </a:t>
            </a:r>
            <a:r>
              <a:rPr lang="de-DE" sz="1100" dirty="0" err="1" smtClean="0">
                <a:latin typeface="Comic Sans MS" pitchFamily="66" charset="0"/>
              </a:rPr>
              <a:t>or</a:t>
            </a:r>
            <a:r>
              <a:rPr lang="de-DE" sz="1100" dirty="0" smtClean="0">
                <a:latin typeface="Comic Sans MS" pitchFamily="66" charset="0"/>
              </a:rPr>
              <a:t>, </a:t>
            </a:r>
            <a:r>
              <a:rPr lang="de-DE" sz="1100" dirty="0" err="1" smtClean="0">
                <a:latin typeface="Comic Sans MS" pitchFamily="66" charset="0"/>
              </a:rPr>
              <a:t>most</a:t>
            </a:r>
            <a:r>
              <a:rPr lang="de-DE" sz="1100" dirty="0" smtClean="0">
                <a:latin typeface="Comic Sans MS" pitchFamily="66" charset="0"/>
              </a:rPr>
              <a:t> </a:t>
            </a:r>
            <a:r>
              <a:rPr lang="de-DE" sz="1100" dirty="0" err="1" smtClean="0">
                <a:latin typeface="Comic Sans MS" pitchFamily="66" charset="0"/>
              </a:rPr>
              <a:t>common</a:t>
            </a:r>
            <a:r>
              <a:rPr lang="de-DE" sz="1100" dirty="0" smtClean="0">
                <a:latin typeface="Comic Sans MS" pitchFamily="66" charset="0"/>
              </a:rPr>
              <a:t>, </a:t>
            </a:r>
            <a:r>
              <a:rPr lang="de-DE" sz="1100" dirty="0" err="1" smtClean="0">
                <a:latin typeface="Comic Sans MS" pitchFamily="66" charset="0"/>
              </a:rPr>
              <a:t>emission</a:t>
            </a:r>
            <a:endParaRPr lang="de-DE" sz="1100" dirty="0" smtClean="0">
              <a:latin typeface="Comic Sans MS" pitchFamily="66" charset="0"/>
            </a:endParaRPr>
          </a:p>
          <a:p>
            <a:pPr eaLnBrk="1" hangingPunct="1">
              <a:lnSpc>
                <a:spcPct val="90000"/>
              </a:lnSpc>
            </a:pPr>
            <a:r>
              <a:rPr lang="de-DE" sz="1100" dirty="0" err="1" smtClean="0">
                <a:latin typeface="Comic Sans MS" pitchFamily="66" charset="0"/>
              </a:rPr>
              <a:t>Each</a:t>
            </a:r>
            <a:r>
              <a:rPr lang="de-DE" sz="1100" dirty="0" smtClean="0">
                <a:latin typeface="Comic Sans MS" pitchFamily="66" charset="0"/>
              </a:rPr>
              <a:t> </a:t>
            </a:r>
            <a:r>
              <a:rPr lang="de-DE" sz="1100" dirty="0" err="1" smtClean="0">
                <a:latin typeface="Comic Sans MS" pitchFamily="66" charset="0"/>
              </a:rPr>
              <a:t>producer</a:t>
            </a:r>
            <a:r>
              <a:rPr lang="de-DE" sz="1100" dirty="0" smtClean="0">
                <a:latin typeface="Comic Sans MS" pitchFamily="66" charset="0"/>
              </a:rPr>
              <a:t> </a:t>
            </a:r>
            <a:r>
              <a:rPr lang="de-DE" sz="1100" dirty="0" err="1" smtClean="0">
                <a:latin typeface="Comic Sans MS" pitchFamily="66" charset="0"/>
              </a:rPr>
              <a:t>obtains</a:t>
            </a:r>
            <a:r>
              <a:rPr lang="de-DE" sz="1100" dirty="0" smtClean="0">
                <a:latin typeface="Comic Sans MS" pitchFamily="66" charset="0"/>
              </a:rPr>
              <a:t> a </a:t>
            </a:r>
            <a:r>
              <a:rPr lang="de-DE" sz="1100" dirty="0" err="1" smtClean="0">
                <a:latin typeface="Comic Sans MS" pitchFamily="66" charset="0"/>
              </a:rPr>
              <a:t>certain</a:t>
            </a:r>
            <a:r>
              <a:rPr lang="de-DE" sz="1100" dirty="0" smtClean="0">
                <a:latin typeface="Comic Sans MS" pitchFamily="66" charset="0"/>
              </a:rPr>
              <a:t> </a:t>
            </a:r>
            <a:r>
              <a:rPr lang="de-DE" sz="1100" dirty="0" err="1" smtClean="0">
                <a:latin typeface="Comic Sans MS" pitchFamily="66" charset="0"/>
              </a:rPr>
              <a:t>amount</a:t>
            </a:r>
            <a:r>
              <a:rPr lang="de-DE" sz="1100" dirty="0" smtClean="0">
                <a:latin typeface="Comic Sans MS" pitchFamily="66" charset="0"/>
              </a:rPr>
              <a:t> </a:t>
            </a:r>
            <a:r>
              <a:rPr lang="de-DE" sz="1100" dirty="0" err="1" smtClean="0">
                <a:latin typeface="Comic Sans MS" pitchFamily="66" charset="0"/>
              </a:rPr>
              <a:t>of</a:t>
            </a:r>
            <a:r>
              <a:rPr lang="de-DE" sz="1100" dirty="0" smtClean="0">
                <a:latin typeface="Comic Sans MS" pitchFamily="66" charset="0"/>
              </a:rPr>
              <a:t> </a:t>
            </a:r>
            <a:r>
              <a:rPr lang="de-DE" sz="1100" dirty="0" err="1" smtClean="0">
                <a:latin typeface="Comic Sans MS" pitchFamily="66" charset="0"/>
              </a:rPr>
              <a:t>emission</a:t>
            </a:r>
            <a:r>
              <a:rPr lang="de-DE" sz="1100" dirty="0" smtClean="0">
                <a:latin typeface="Comic Sans MS" pitchFamily="66" charset="0"/>
              </a:rPr>
              <a:t> </a:t>
            </a:r>
            <a:r>
              <a:rPr lang="de-DE" sz="1100" dirty="0" err="1" smtClean="0">
                <a:latin typeface="Comic Sans MS" pitchFamily="66" charset="0"/>
              </a:rPr>
              <a:t>permits</a:t>
            </a:r>
            <a:r>
              <a:rPr lang="de-DE" sz="1100" dirty="0" smtClean="0">
                <a:latin typeface="Comic Sans MS" pitchFamily="66" charset="0"/>
              </a:rPr>
              <a:t>, </a:t>
            </a:r>
            <a:r>
              <a:rPr lang="de-DE" sz="1100" dirty="0" err="1" smtClean="0">
                <a:latin typeface="Comic Sans MS" pitchFamily="66" charset="0"/>
              </a:rPr>
              <a:t>can</a:t>
            </a:r>
            <a:r>
              <a:rPr lang="de-DE" sz="1100" dirty="0" smtClean="0">
                <a:latin typeface="Comic Sans MS" pitchFamily="66" charset="0"/>
              </a:rPr>
              <a:t> </a:t>
            </a:r>
            <a:r>
              <a:rPr lang="de-DE" sz="1100" dirty="0" err="1" smtClean="0">
                <a:latin typeface="Comic Sans MS" pitchFamily="66" charset="0"/>
              </a:rPr>
              <a:t>sell</a:t>
            </a:r>
            <a:r>
              <a:rPr lang="de-DE" sz="1100" dirty="0" smtClean="0">
                <a:latin typeface="Comic Sans MS" pitchFamily="66" charset="0"/>
              </a:rPr>
              <a:t> </a:t>
            </a:r>
            <a:r>
              <a:rPr lang="de-DE" sz="1100" dirty="0" err="1" smtClean="0">
                <a:latin typeface="Comic Sans MS" pitchFamily="66" charset="0"/>
              </a:rPr>
              <a:t>these</a:t>
            </a:r>
            <a:r>
              <a:rPr lang="de-DE" sz="1100" dirty="0" smtClean="0">
                <a:latin typeface="Comic Sans MS" pitchFamily="66" charset="0"/>
              </a:rPr>
              <a:t>, </a:t>
            </a:r>
            <a:r>
              <a:rPr lang="de-DE" sz="1100" dirty="0" err="1" smtClean="0">
                <a:latin typeface="Comic Sans MS" pitchFamily="66" charset="0"/>
              </a:rPr>
              <a:t>or</a:t>
            </a:r>
            <a:r>
              <a:rPr lang="de-DE" sz="1100" dirty="0" smtClean="0">
                <a:latin typeface="Comic Sans MS" pitchFamily="66" charset="0"/>
              </a:rPr>
              <a:t> </a:t>
            </a:r>
            <a:r>
              <a:rPr lang="de-DE" sz="1100" dirty="0" err="1" smtClean="0">
                <a:latin typeface="Comic Sans MS" pitchFamily="66" charset="0"/>
              </a:rPr>
              <a:t>buy</a:t>
            </a:r>
            <a:r>
              <a:rPr lang="de-DE" sz="1100" dirty="0" smtClean="0">
                <a:latin typeface="Comic Sans MS" pitchFamily="66" charset="0"/>
              </a:rPr>
              <a:t> </a:t>
            </a:r>
            <a:r>
              <a:rPr lang="de-DE" sz="1100" dirty="0" err="1" smtClean="0">
                <a:latin typeface="Comic Sans MS" pitchFamily="66" charset="0"/>
              </a:rPr>
              <a:t>more</a:t>
            </a:r>
            <a:r>
              <a:rPr lang="de-DE" sz="1100" dirty="0" smtClean="0">
                <a:latin typeface="Comic Sans MS" pitchFamily="66" charset="0"/>
              </a:rPr>
              <a:t> at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market</a:t>
            </a:r>
            <a:r>
              <a:rPr lang="de-DE" sz="1100" dirty="0" smtClean="0">
                <a:latin typeface="Comic Sans MS" pitchFamily="66" charset="0"/>
              </a:rPr>
              <a:t> </a:t>
            </a:r>
            <a:r>
              <a:rPr lang="de-DE" sz="1100" dirty="0" err="1" smtClean="0">
                <a:latin typeface="Comic Sans MS" pitchFamily="66" charset="0"/>
              </a:rPr>
              <a:t>place</a:t>
            </a:r>
            <a:endParaRPr lang="de-DE" sz="1100" dirty="0" smtClean="0">
              <a:latin typeface="Comic Sans MS" pitchFamily="66" charset="0"/>
            </a:endParaRPr>
          </a:p>
          <a:p>
            <a:pPr eaLnBrk="1" hangingPunct="1">
              <a:lnSpc>
                <a:spcPct val="90000"/>
              </a:lnSpc>
            </a:pPr>
            <a:r>
              <a:rPr lang="de-DE" sz="1100" dirty="0" err="1" smtClean="0">
                <a:latin typeface="Comic Sans MS" pitchFamily="66" charset="0"/>
              </a:rPr>
              <a:t>If</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permit</a:t>
            </a:r>
            <a:r>
              <a:rPr lang="de-DE" sz="1100" dirty="0" smtClean="0">
                <a:latin typeface="Comic Sans MS" pitchFamily="66" charset="0"/>
              </a:rPr>
              <a:t> </a:t>
            </a:r>
            <a:r>
              <a:rPr lang="de-DE" sz="1100" dirty="0" err="1" smtClean="0">
                <a:latin typeface="Comic Sans MS" pitchFamily="66" charset="0"/>
              </a:rPr>
              <a:t>market</a:t>
            </a:r>
            <a:r>
              <a:rPr lang="de-DE" sz="1100" dirty="0" smtClean="0">
                <a:latin typeface="Comic Sans MS" pitchFamily="66" charset="0"/>
              </a:rPr>
              <a:t> </a:t>
            </a:r>
            <a:r>
              <a:rPr lang="de-DE" sz="1100" dirty="0" err="1" smtClean="0">
                <a:latin typeface="Comic Sans MS" pitchFamily="66" charset="0"/>
              </a:rPr>
              <a:t>is</a:t>
            </a:r>
            <a:r>
              <a:rPr lang="de-DE" sz="1100" dirty="0" smtClean="0">
                <a:latin typeface="Comic Sans MS" pitchFamily="66" charset="0"/>
              </a:rPr>
              <a:t> </a:t>
            </a:r>
            <a:r>
              <a:rPr lang="de-DE" sz="1100" dirty="0" err="1" smtClean="0">
                <a:latin typeface="Comic Sans MS" pitchFamily="66" charset="0"/>
              </a:rPr>
              <a:t>perfect</a:t>
            </a:r>
            <a:r>
              <a:rPr lang="de-DE" sz="1100" dirty="0" smtClean="0">
                <a:latin typeface="Comic Sans MS" pitchFamily="66" charset="0"/>
              </a:rPr>
              <a:t>, all </a:t>
            </a:r>
            <a:r>
              <a:rPr lang="de-DE" sz="1100" dirty="0" err="1" smtClean="0">
                <a:latin typeface="Comic Sans MS" pitchFamily="66" charset="0"/>
              </a:rPr>
              <a:t>producers</a:t>
            </a:r>
            <a:r>
              <a:rPr lang="de-DE" sz="1100" dirty="0" smtClean="0">
                <a:latin typeface="Comic Sans MS" pitchFamily="66" charset="0"/>
              </a:rPr>
              <a:t> </a:t>
            </a:r>
            <a:r>
              <a:rPr lang="de-DE" sz="1100" dirty="0" err="1" smtClean="0">
                <a:latin typeface="Comic Sans MS" pitchFamily="66" charset="0"/>
              </a:rPr>
              <a:t>pay</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same </a:t>
            </a:r>
            <a:r>
              <a:rPr lang="de-DE" sz="1100" dirty="0" err="1" smtClean="0">
                <a:latin typeface="Comic Sans MS" pitchFamily="66" charset="0"/>
              </a:rPr>
              <a:t>price</a:t>
            </a:r>
            <a:r>
              <a:rPr lang="de-DE" sz="1100" dirty="0" smtClean="0">
                <a:latin typeface="Comic Sans MS" pitchFamily="66" charset="0"/>
              </a:rPr>
              <a:t>, </a:t>
            </a:r>
            <a:r>
              <a:rPr lang="de-DE" sz="1100" dirty="0" err="1" smtClean="0">
                <a:latin typeface="Comic Sans MS" pitchFamily="66" charset="0"/>
              </a:rPr>
              <a:t>and</a:t>
            </a:r>
            <a:r>
              <a:rPr lang="de-DE" sz="1100" dirty="0" smtClean="0">
                <a:latin typeface="Comic Sans MS" pitchFamily="66" charset="0"/>
              </a:rPr>
              <a:t> marginal </a:t>
            </a:r>
            <a:r>
              <a:rPr lang="de-DE" sz="1100" dirty="0" err="1" smtClean="0">
                <a:latin typeface="Comic Sans MS" pitchFamily="66" charset="0"/>
              </a:rPr>
              <a:t>costs</a:t>
            </a:r>
            <a:r>
              <a:rPr lang="de-DE" sz="1100" dirty="0" smtClean="0">
                <a:latin typeface="Comic Sans MS" pitchFamily="66" charset="0"/>
              </a:rPr>
              <a:t> </a:t>
            </a:r>
            <a:r>
              <a:rPr lang="de-DE" sz="1100" dirty="0" err="1" smtClean="0">
                <a:latin typeface="Comic Sans MS" pitchFamily="66" charset="0"/>
              </a:rPr>
              <a:t>of</a:t>
            </a:r>
            <a:r>
              <a:rPr lang="de-DE" sz="1100" dirty="0" smtClean="0">
                <a:latin typeface="Comic Sans MS" pitchFamily="66" charset="0"/>
              </a:rPr>
              <a:t> </a:t>
            </a:r>
            <a:r>
              <a:rPr lang="de-DE" sz="1100" dirty="0" err="1" smtClean="0">
                <a:latin typeface="Comic Sans MS" pitchFamily="66" charset="0"/>
              </a:rPr>
              <a:t>production</a:t>
            </a:r>
            <a:r>
              <a:rPr lang="de-DE" sz="1100" dirty="0" smtClean="0">
                <a:latin typeface="Comic Sans MS" pitchFamily="66" charset="0"/>
              </a:rPr>
              <a:t> </a:t>
            </a:r>
            <a:r>
              <a:rPr lang="de-DE" sz="1100" dirty="0" err="1" smtClean="0">
                <a:latin typeface="Comic Sans MS" pitchFamily="66" charset="0"/>
              </a:rPr>
              <a:t>increase</a:t>
            </a:r>
            <a:r>
              <a:rPr lang="de-DE" sz="1100" dirty="0" smtClean="0">
                <a:latin typeface="Comic Sans MS" pitchFamily="66" charset="0"/>
              </a:rPr>
              <a:t> </a:t>
            </a:r>
            <a:r>
              <a:rPr lang="de-DE" sz="1100" dirty="0" err="1" smtClean="0">
                <a:latin typeface="Comic Sans MS" pitchFamily="66" charset="0"/>
              </a:rPr>
              <a:t>uniformly</a:t>
            </a:r>
            <a:endParaRPr lang="de-DE" sz="1100" dirty="0" smtClean="0">
              <a:latin typeface="Comic Sans MS" pitchFamily="66" charset="0"/>
            </a:endParaRPr>
          </a:p>
          <a:p>
            <a:pPr eaLnBrk="1" hangingPunct="1">
              <a:lnSpc>
                <a:spcPct val="90000"/>
              </a:lnSpc>
            </a:pPr>
            <a:r>
              <a:rPr lang="de-DE" sz="1100" dirty="0" err="1" smtClean="0">
                <a:latin typeface="Comic Sans MS" pitchFamily="66" charset="0"/>
              </a:rPr>
              <a:t>Taxes</a:t>
            </a:r>
            <a:r>
              <a:rPr lang="de-DE" sz="1100" dirty="0" smtClean="0">
                <a:latin typeface="Comic Sans MS" pitchFamily="66" charset="0"/>
              </a:rPr>
              <a:t> </a:t>
            </a:r>
            <a:r>
              <a:rPr lang="de-DE" sz="1100" dirty="0" err="1" smtClean="0">
                <a:latin typeface="Comic Sans MS" pitchFamily="66" charset="0"/>
              </a:rPr>
              <a:t>and</a:t>
            </a:r>
            <a:r>
              <a:rPr lang="de-DE" sz="1100" dirty="0" smtClean="0">
                <a:latin typeface="Comic Sans MS" pitchFamily="66" charset="0"/>
              </a:rPr>
              <a:t> </a:t>
            </a:r>
            <a:r>
              <a:rPr lang="de-DE" sz="1100" dirty="0" err="1" smtClean="0">
                <a:latin typeface="Comic Sans MS" pitchFamily="66" charset="0"/>
              </a:rPr>
              <a:t>tradeable</a:t>
            </a:r>
            <a:r>
              <a:rPr lang="de-DE" sz="1100" dirty="0" smtClean="0">
                <a:latin typeface="Comic Sans MS" pitchFamily="66" charset="0"/>
              </a:rPr>
              <a:t> </a:t>
            </a:r>
            <a:r>
              <a:rPr lang="de-DE" sz="1100" dirty="0" err="1" smtClean="0">
                <a:latin typeface="Comic Sans MS" pitchFamily="66" charset="0"/>
              </a:rPr>
              <a:t>permits</a:t>
            </a:r>
            <a:r>
              <a:rPr lang="de-DE" sz="1100" dirty="0" smtClean="0">
                <a:latin typeface="Comic Sans MS" pitchFamily="66" charset="0"/>
              </a:rPr>
              <a:t> </a:t>
            </a:r>
            <a:r>
              <a:rPr lang="de-DE" sz="1100" dirty="0" err="1" smtClean="0">
                <a:latin typeface="Comic Sans MS" pitchFamily="66" charset="0"/>
              </a:rPr>
              <a:t>are</a:t>
            </a:r>
            <a:r>
              <a:rPr lang="de-DE" sz="1100" dirty="0" smtClean="0">
                <a:latin typeface="Comic Sans MS" pitchFamily="66" charset="0"/>
              </a:rPr>
              <a:t> </a:t>
            </a:r>
            <a:r>
              <a:rPr lang="de-DE" sz="1100" dirty="0" err="1" smtClean="0">
                <a:latin typeface="Comic Sans MS" pitchFamily="66" charset="0"/>
              </a:rPr>
              <a:t>equivalent</a:t>
            </a:r>
            <a:r>
              <a:rPr lang="de-DE" sz="1100" dirty="0" smtClean="0">
                <a:latin typeface="Comic Sans MS" pitchFamily="66" charset="0"/>
              </a:rPr>
              <a:t> </a:t>
            </a:r>
            <a:r>
              <a:rPr lang="de-DE" sz="1100" dirty="0" err="1" smtClean="0">
                <a:latin typeface="Comic Sans MS" pitchFamily="66" charset="0"/>
              </a:rPr>
              <a:t>provided</a:t>
            </a:r>
            <a:r>
              <a:rPr lang="de-DE" sz="1100" dirty="0" smtClean="0">
                <a:latin typeface="Comic Sans MS" pitchFamily="66" charset="0"/>
              </a:rPr>
              <a:t> </a:t>
            </a:r>
            <a:r>
              <a:rPr lang="de-DE" sz="1100" dirty="0" err="1" smtClean="0">
                <a:latin typeface="Comic Sans MS" pitchFamily="66" charset="0"/>
              </a:rPr>
              <a:t>that</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regulator</a:t>
            </a:r>
            <a:r>
              <a:rPr lang="de-DE" sz="1100" dirty="0" smtClean="0">
                <a:latin typeface="Comic Sans MS" pitchFamily="66" charset="0"/>
              </a:rPr>
              <a:t> </a:t>
            </a:r>
            <a:r>
              <a:rPr lang="de-DE" sz="1100" dirty="0" err="1" smtClean="0">
                <a:latin typeface="Comic Sans MS" pitchFamily="66" charset="0"/>
              </a:rPr>
              <a:t>knows</a:t>
            </a:r>
            <a:r>
              <a:rPr lang="de-DE" sz="1100" dirty="0" smtClean="0">
                <a:latin typeface="Comic Sans MS" pitchFamily="66" charset="0"/>
              </a:rPr>
              <a:t> all marginal </a:t>
            </a:r>
            <a:r>
              <a:rPr lang="de-DE" sz="1100" dirty="0" err="1" smtClean="0">
                <a:latin typeface="Comic Sans MS" pitchFamily="66" charset="0"/>
              </a:rPr>
              <a:t>abatement</a:t>
            </a:r>
            <a:r>
              <a:rPr lang="de-DE" sz="1100" dirty="0" smtClean="0">
                <a:latin typeface="Comic Sans MS" pitchFamily="66" charset="0"/>
              </a:rPr>
              <a:t> </a:t>
            </a:r>
            <a:r>
              <a:rPr lang="de-DE" sz="1100" dirty="0" err="1" smtClean="0">
                <a:latin typeface="Comic Sans MS" pitchFamily="66" charset="0"/>
              </a:rPr>
              <a:t>costs</a:t>
            </a:r>
            <a:r>
              <a:rPr lang="de-DE" sz="1100" dirty="0" smtClean="0">
                <a:latin typeface="Comic Sans MS" pitchFamily="66" charset="0"/>
              </a:rPr>
              <a:t> </a:t>
            </a:r>
          </a:p>
          <a:p>
            <a:endParaRPr lang="en-GB" dirty="0"/>
          </a:p>
        </p:txBody>
      </p:sp>
      <p:sp>
        <p:nvSpPr>
          <p:cNvPr id="4" name="Slide Number Placeholder 3"/>
          <p:cNvSpPr>
            <a:spLocks noGrp="1"/>
          </p:cNvSpPr>
          <p:nvPr>
            <p:ph type="sldNum" sz="quarter" idx="10"/>
          </p:nvPr>
        </p:nvSpPr>
        <p:spPr/>
        <p:txBody>
          <a:bodyPr/>
          <a:lstStyle/>
          <a:p>
            <a:fld id="{02D91670-0290-44E9-9F1B-D3A68402DF09}" type="slidenum">
              <a:rPr lang="en-GB" smtClean="0"/>
              <a:pPr/>
              <a:t>40</a:t>
            </a:fld>
            <a:endParaRPr lang="en-GB"/>
          </a:p>
        </p:txBody>
      </p:sp>
    </p:spTree>
    <p:extLst>
      <p:ext uri="{BB962C8B-B14F-4D97-AF65-F5344CB8AC3E}">
        <p14:creationId xmlns:p14="http://schemas.microsoft.com/office/powerpoint/2010/main" val="2638838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de-DE" sz="2600" dirty="0" err="1" smtClean="0">
                <a:solidFill>
                  <a:srgbClr val="000099"/>
                </a:solidFill>
                <a:latin typeface="Comic Sans MS" pitchFamily="66" charset="0"/>
              </a:rPr>
              <a:t>Grandfathering</a:t>
            </a:r>
            <a:endParaRPr lang="de-DE" sz="2600" dirty="0" smtClean="0">
              <a:solidFill>
                <a:srgbClr val="000099"/>
              </a:solidFill>
              <a:latin typeface="Comic Sans MS" pitchFamily="66" charset="0"/>
            </a:endParaRPr>
          </a:p>
          <a:p>
            <a:pPr lvl="1" eaLnBrk="1" hangingPunct="1">
              <a:lnSpc>
                <a:spcPct val="90000"/>
              </a:lnSpc>
            </a:pPr>
            <a:r>
              <a:rPr lang="de-DE" sz="2200" dirty="0" err="1" smtClean="0">
                <a:solidFill>
                  <a:srgbClr val="000099"/>
                </a:solidFill>
                <a:latin typeface="Comic Sans MS" pitchFamily="66" charset="0"/>
              </a:rPr>
              <a:t>Give</a:t>
            </a:r>
            <a:r>
              <a:rPr lang="de-DE" sz="2200" dirty="0" smtClean="0">
                <a:solidFill>
                  <a:srgbClr val="000099"/>
                </a:solidFill>
                <a:latin typeface="Comic Sans MS" pitchFamily="66" charset="0"/>
              </a:rPr>
              <a:t> </a:t>
            </a:r>
            <a:r>
              <a:rPr lang="de-DE" sz="2200" dirty="0" err="1" smtClean="0">
                <a:solidFill>
                  <a:srgbClr val="000099"/>
                </a:solidFill>
                <a:latin typeface="Comic Sans MS" pitchFamily="66" charset="0"/>
              </a:rPr>
              <a:t>permits</a:t>
            </a:r>
            <a:r>
              <a:rPr lang="de-DE" sz="2200" dirty="0" smtClean="0">
                <a:solidFill>
                  <a:srgbClr val="000099"/>
                </a:solidFill>
                <a:latin typeface="Comic Sans MS" pitchFamily="66" charset="0"/>
              </a:rPr>
              <a:t> </a:t>
            </a:r>
            <a:r>
              <a:rPr lang="de-DE" sz="2200" dirty="0" err="1" smtClean="0">
                <a:solidFill>
                  <a:srgbClr val="000099"/>
                </a:solidFill>
                <a:latin typeface="Comic Sans MS" pitchFamily="66" charset="0"/>
              </a:rPr>
              <a:t>to</a:t>
            </a:r>
            <a:r>
              <a:rPr lang="de-DE" sz="2200" dirty="0" smtClean="0">
                <a:solidFill>
                  <a:srgbClr val="000099"/>
                </a:solidFill>
                <a:latin typeface="Comic Sans MS" pitchFamily="66" charset="0"/>
              </a:rPr>
              <a:t> </a:t>
            </a:r>
            <a:r>
              <a:rPr lang="de-DE" sz="2200" dirty="0" err="1" smtClean="0">
                <a:solidFill>
                  <a:srgbClr val="000099"/>
                </a:solidFill>
                <a:latin typeface="Comic Sans MS" pitchFamily="66" charset="0"/>
              </a:rPr>
              <a:t>current</a:t>
            </a:r>
            <a:r>
              <a:rPr lang="de-DE" sz="2200" dirty="0" smtClean="0">
                <a:solidFill>
                  <a:srgbClr val="000099"/>
                </a:solidFill>
                <a:latin typeface="Comic Sans MS" pitchFamily="66" charset="0"/>
              </a:rPr>
              <a:t> </a:t>
            </a:r>
            <a:r>
              <a:rPr lang="de-DE" sz="2200" dirty="0" err="1" smtClean="0">
                <a:solidFill>
                  <a:srgbClr val="000099"/>
                </a:solidFill>
                <a:latin typeface="Comic Sans MS" pitchFamily="66" charset="0"/>
              </a:rPr>
              <a:t>polluters</a:t>
            </a:r>
            <a:endParaRPr lang="de-DE" sz="2200" dirty="0" smtClean="0">
              <a:solidFill>
                <a:srgbClr val="000099"/>
              </a:solidFill>
              <a:latin typeface="Comic Sans MS" pitchFamily="66" charset="0"/>
            </a:endParaRPr>
          </a:p>
          <a:p>
            <a:pPr lvl="1" eaLnBrk="1" hangingPunct="1">
              <a:lnSpc>
                <a:spcPct val="90000"/>
              </a:lnSpc>
            </a:pPr>
            <a:r>
              <a:rPr lang="de-DE" sz="2200" dirty="0" err="1" smtClean="0">
                <a:solidFill>
                  <a:srgbClr val="000099"/>
                </a:solidFill>
                <a:latin typeface="Comic Sans MS" pitchFamily="66" charset="0"/>
              </a:rPr>
              <a:t>Politically</a:t>
            </a:r>
            <a:r>
              <a:rPr lang="de-DE" sz="2200" dirty="0" smtClean="0">
                <a:solidFill>
                  <a:srgbClr val="000099"/>
                </a:solidFill>
                <a:latin typeface="Comic Sans MS" pitchFamily="66" charset="0"/>
              </a:rPr>
              <a:t> easy, </a:t>
            </a:r>
            <a:r>
              <a:rPr lang="de-DE" sz="2200" dirty="0" err="1" smtClean="0">
                <a:solidFill>
                  <a:srgbClr val="000099"/>
                </a:solidFill>
                <a:latin typeface="Comic Sans MS" pitchFamily="66" charset="0"/>
              </a:rPr>
              <a:t>as</a:t>
            </a:r>
            <a:r>
              <a:rPr lang="de-DE" sz="2200" dirty="0" smtClean="0">
                <a:solidFill>
                  <a:srgbClr val="000099"/>
                </a:solidFill>
                <a:latin typeface="Comic Sans MS" pitchFamily="66" charset="0"/>
              </a:rPr>
              <a:t> </a:t>
            </a:r>
            <a:r>
              <a:rPr lang="de-DE" sz="2200" dirty="0" err="1" smtClean="0">
                <a:solidFill>
                  <a:srgbClr val="000099"/>
                </a:solidFill>
                <a:latin typeface="Comic Sans MS" pitchFamily="66" charset="0"/>
              </a:rPr>
              <a:t>confirms</a:t>
            </a:r>
            <a:r>
              <a:rPr lang="de-DE" sz="2200" dirty="0" smtClean="0">
                <a:solidFill>
                  <a:srgbClr val="000099"/>
                </a:solidFill>
                <a:latin typeface="Comic Sans MS" pitchFamily="66" charset="0"/>
              </a:rPr>
              <a:t> </a:t>
            </a:r>
            <a:r>
              <a:rPr lang="de-DE" sz="2200" dirty="0" err="1" smtClean="0">
                <a:solidFill>
                  <a:srgbClr val="000099"/>
                </a:solidFill>
                <a:latin typeface="Comic Sans MS" pitchFamily="66" charset="0"/>
              </a:rPr>
              <a:t>status</a:t>
            </a:r>
            <a:r>
              <a:rPr lang="de-DE" sz="2200" dirty="0" smtClean="0">
                <a:solidFill>
                  <a:srgbClr val="000099"/>
                </a:solidFill>
                <a:latin typeface="Comic Sans MS" pitchFamily="66" charset="0"/>
              </a:rPr>
              <a:t> quo</a:t>
            </a:r>
          </a:p>
          <a:p>
            <a:pPr eaLnBrk="1" hangingPunct="1">
              <a:lnSpc>
                <a:spcPct val="90000"/>
              </a:lnSpc>
            </a:pPr>
            <a:r>
              <a:rPr lang="de-DE" sz="2600" dirty="0" err="1" smtClean="0">
                <a:solidFill>
                  <a:srgbClr val="000099"/>
                </a:solidFill>
                <a:latin typeface="Comic Sans MS" pitchFamily="66" charset="0"/>
              </a:rPr>
              <a:t>Auctioning</a:t>
            </a:r>
            <a:endParaRPr lang="de-DE" sz="2600" dirty="0" smtClean="0">
              <a:solidFill>
                <a:srgbClr val="000099"/>
              </a:solidFill>
              <a:latin typeface="Comic Sans MS" pitchFamily="66" charset="0"/>
            </a:endParaRPr>
          </a:p>
          <a:p>
            <a:pPr lvl="1" eaLnBrk="1" hangingPunct="1">
              <a:lnSpc>
                <a:spcPct val="90000"/>
              </a:lnSpc>
            </a:pPr>
            <a:r>
              <a:rPr lang="de-DE" sz="2200" dirty="0" smtClean="0">
                <a:solidFill>
                  <a:srgbClr val="000099"/>
                </a:solidFill>
                <a:latin typeface="Comic Sans MS" pitchFamily="66" charset="0"/>
              </a:rPr>
              <a:t>Sell </a:t>
            </a:r>
            <a:r>
              <a:rPr lang="de-DE" sz="2200" dirty="0" err="1" smtClean="0">
                <a:solidFill>
                  <a:srgbClr val="000099"/>
                </a:solidFill>
                <a:latin typeface="Comic Sans MS" pitchFamily="66" charset="0"/>
              </a:rPr>
              <a:t>permits</a:t>
            </a:r>
            <a:r>
              <a:rPr lang="de-DE" sz="2200" dirty="0" smtClean="0">
                <a:solidFill>
                  <a:srgbClr val="000099"/>
                </a:solidFill>
                <a:latin typeface="Comic Sans MS" pitchFamily="66" charset="0"/>
              </a:rPr>
              <a:t> </a:t>
            </a:r>
            <a:r>
              <a:rPr lang="de-DE" sz="2200" dirty="0" err="1" smtClean="0">
                <a:solidFill>
                  <a:srgbClr val="000099"/>
                </a:solidFill>
                <a:latin typeface="Comic Sans MS" pitchFamily="66" charset="0"/>
              </a:rPr>
              <a:t>to</a:t>
            </a:r>
            <a:r>
              <a:rPr lang="de-DE" sz="2200" dirty="0" smtClean="0">
                <a:solidFill>
                  <a:srgbClr val="000099"/>
                </a:solidFill>
                <a:latin typeface="Comic Sans MS" pitchFamily="66" charset="0"/>
              </a:rPr>
              <a:t> </a:t>
            </a:r>
            <a:r>
              <a:rPr lang="de-DE" sz="2200" dirty="0" err="1" smtClean="0">
                <a:solidFill>
                  <a:srgbClr val="000099"/>
                </a:solidFill>
                <a:latin typeface="Comic Sans MS" pitchFamily="66" charset="0"/>
              </a:rPr>
              <a:t>highest</a:t>
            </a:r>
            <a:r>
              <a:rPr lang="de-DE" sz="2200" dirty="0" smtClean="0">
                <a:solidFill>
                  <a:srgbClr val="000099"/>
                </a:solidFill>
                <a:latin typeface="Comic Sans MS" pitchFamily="66" charset="0"/>
              </a:rPr>
              <a:t> </a:t>
            </a:r>
            <a:r>
              <a:rPr lang="de-DE" sz="2200" dirty="0" err="1" smtClean="0">
                <a:solidFill>
                  <a:srgbClr val="000099"/>
                </a:solidFill>
                <a:latin typeface="Comic Sans MS" pitchFamily="66" charset="0"/>
              </a:rPr>
              <a:t>bidder</a:t>
            </a:r>
            <a:endParaRPr lang="de-DE" sz="2200" dirty="0" smtClean="0">
              <a:solidFill>
                <a:srgbClr val="000099"/>
              </a:solidFill>
              <a:latin typeface="Comic Sans MS" pitchFamily="66" charset="0"/>
            </a:endParaRPr>
          </a:p>
          <a:p>
            <a:pPr lvl="1" eaLnBrk="1" hangingPunct="1">
              <a:lnSpc>
                <a:spcPct val="90000"/>
              </a:lnSpc>
            </a:pPr>
            <a:r>
              <a:rPr lang="de-DE" sz="2200" dirty="0" smtClean="0">
                <a:solidFill>
                  <a:srgbClr val="000099"/>
                </a:solidFill>
                <a:latin typeface="Comic Sans MS" pitchFamily="66" charset="0"/>
              </a:rPr>
              <a:t>Generates </a:t>
            </a:r>
            <a:r>
              <a:rPr lang="de-DE" sz="2200" dirty="0" err="1" smtClean="0">
                <a:solidFill>
                  <a:srgbClr val="000099"/>
                </a:solidFill>
                <a:latin typeface="Comic Sans MS" pitchFamily="66" charset="0"/>
              </a:rPr>
              <a:t>revenue</a:t>
            </a:r>
            <a:r>
              <a:rPr lang="de-DE" sz="2200" dirty="0" smtClean="0">
                <a:solidFill>
                  <a:srgbClr val="000099"/>
                </a:solidFill>
                <a:latin typeface="Comic Sans MS" pitchFamily="66" charset="0"/>
              </a:rPr>
              <a:t>, </a:t>
            </a:r>
            <a:r>
              <a:rPr lang="de-DE" sz="2200" dirty="0" err="1" smtClean="0">
                <a:solidFill>
                  <a:srgbClr val="000099"/>
                </a:solidFill>
                <a:latin typeface="Comic Sans MS" pitchFamily="66" charset="0"/>
              </a:rPr>
              <a:t>perhaps</a:t>
            </a:r>
            <a:r>
              <a:rPr lang="de-DE" sz="2200" dirty="0" smtClean="0">
                <a:solidFill>
                  <a:srgbClr val="000099"/>
                </a:solidFill>
                <a:latin typeface="Comic Sans MS" pitchFamily="66" charset="0"/>
              </a:rPr>
              <a:t> a </a:t>
            </a:r>
            <a:r>
              <a:rPr lang="de-DE" sz="2200" dirty="0" err="1" smtClean="0">
                <a:solidFill>
                  <a:srgbClr val="000099"/>
                </a:solidFill>
                <a:latin typeface="Comic Sans MS" pitchFamily="66" charset="0"/>
              </a:rPr>
              <a:t>lot</a:t>
            </a:r>
            <a:endParaRPr lang="de-DE" sz="2200" dirty="0" smtClean="0">
              <a:solidFill>
                <a:srgbClr val="000099"/>
              </a:solidFill>
              <a:latin typeface="Comic Sans MS" pitchFamily="66" charset="0"/>
            </a:endParaRPr>
          </a:p>
          <a:p>
            <a:pPr eaLnBrk="1" hangingPunct="1">
              <a:lnSpc>
                <a:spcPct val="90000"/>
              </a:lnSpc>
            </a:pPr>
            <a:r>
              <a:rPr lang="de-DE" sz="2600" dirty="0" err="1" smtClean="0">
                <a:solidFill>
                  <a:srgbClr val="000099"/>
                </a:solidFill>
                <a:latin typeface="Comic Sans MS" pitchFamily="66" charset="0"/>
              </a:rPr>
              <a:t>To</a:t>
            </a:r>
            <a:r>
              <a:rPr lang="de-DE" sz="2600" dirty="0" smtClean="0">
                <a:solidFill>
                  <a:srgbClr val="000099"/>
                </a:solidFill>
                <a:latin typeface="Comic Sans MS" pitchFamily="66" charset="0"/>
              </a:rPr>
              <a:t> </a:t>
            </a:r>
            <a:r>
              <a:rPr lang="de-DE" sz="2600" dirty="0" err="1" smtClean="0">
                <a:solidFill>
                  <a:srgbClr val="000099"/>
                </a:solidFill>
                <a:latin typeface="Comic Sans MS" pitchFamily="66" charset="0"/>
              </a:rPr>
              <a:t>victim</a:t>
            </a:r>
            <a:endParaRPr lang="de-DE" sz="2600" dirty="0" smtClean="0">
              <a:solidFill>
                <a:srgbClr val="000099"/>
              </a:solidFill>
              <a:latin typeface="Comic Sans MS" pitchFamily="66" charset="0"/>
            </a:endParaRPr>
          </a:p>
          <a:p>
            <a:pPr lvl="1" eaLnBrk="1" hangingPunct="1">
              <a:lnSpc>
                <a:spcPct val="90000"/>
              </a:lnSpc>
            </a:pPr>
            <a:r>
              <a:rPr lang="de-DE" sz="2200" dirty="0" err="1" smtClean="0">
                <a:solidFill>
                  <a:srgbClr val="000099"/>
                </a:solidFill>
                <a:latin typeface="Comic Sans MS" pitchFamily="66" charset="0"/>
              </a:rPr>
              <a:t>Perhaps</a:t>
            </a:r>
            <a:r>
              <a:rPr lang="de-DE" sz="2200" dirty="0" smtClean="0">
                <a:solidFill>
                  <a:srgbClr val="000099"/>
                </a:solidFill>
                <a:latin typeface="Comic Sans MS" pitchFamily="66" charset="0"/>
              </a:rPr>
              <a:t> fair, </a:t>
            </a:r>
            <a:r>
              <a:rPr lang="de-DE" sz="2200" dirty="0" err="1" smtClean="0">
                <a:solidFill>
                  <a:srgbClr val="000099"/>
                </a:solidFill>
                <a:latin typeface="Comic Sans MS" pitchFamily="66" charset="0"/>
              </a:rPr>
              <a:t>definitely</a:t>
            </a:r>
            <a:r>
              <a:rPr lang="de-DE" sz="2200" dirty="0" smtClean="0">
                <a:solidFill>
                  <a:srgbClr val="000099"/>
                </a:solidFill>
                <a:latin typeface="Comic Sans MS" pitchFamily="66" charset="0"/>
              </a:rPr>
              <a:t> </a:t>
            </a:r>
            <a:r>
              <a:rPr lang="de-DE" sz="2200" dirty="0" err="1" smtClean="0">
                <a:solidFill>
                  <a:srgbClr val="000099"/>
                </a:solidFill>
                <a:latin typeface="Comic Sans MS" pitchFamily="66" charset="0"/>
              </a:rPr>
              <a:t>complicated</a:t>
            </a:r>
            <a:endParaRPr lang="de-DE" sz="2200" dirty="0" smtClean="0">
              <a:solidFill>
                <a:srgbClr val="000099"/>
              </a:solidFill>
              <a:latin typeface="Comic Sans MS" pitchFamily="66" charset="0"/>
            </a:endParaRPr>
          </a:p>
          <a:p>
            <a:pPr lvl="1" eaLnBrk="1" hangingPunct="1">
              <a:lnSpc>
                <a:spcPct val="90000"/>
              </a:lnSpc>
            </a:pPr>
            <a:r>
              <a:rPr lang="de-DE" sz="2200" dirty="0" smtClean="0">
                <a:solidFill>
                  <a:srgbClr val="000099"/>
                </a:solidFill>
                <a:latin typeface="Comic Sans MS" pitchFamily="66" charset="0"/>
              </a:rPr>
              <a:t>May </a:t>
            </a:r>
            <a:r>
              <a:rPr lang="de-DE" sz="2200" dirty="0" err="1" smtClean="0">
                <a:solidFill>
                  <a:srgbClr val="000099"/>
                </a:solidFill>
                <a:latin typeface="Comic Sans MS" pitchFamily="66" charset="0"/>
              </a:rPr>
              <a:t>generate</a:t>
            </a:r>
            <a:r>
              <a:rPr lang="de-DE" sz="2200" dirty="0" smtClean="0">
                <a:solidFill>
                  <a:srgbClr val="000099"/>
                </a:solidFill>
                <a:latin typeface="Comic Sans MS" pitchFamily="66" charset="0"/>
              </a:rPr>
              <a:t> large </a:t>
            </a:r>
            <a:r>
              <a:rPr lang="de-DE" sz="2200" dirty="0" err="1" smtClean="0">
                <a:solidFill>
                  <a:srgbClr val="000099"/>
                </a:solidFill>
                <a:latin typeface="Comic Sans MS" pitchFamily="66" charset="0"/>
              </a:rPr>
              <a:t>transfers</a:t>
            </a:r>
            <a:endParaRPr lang="de-DE" sz="2200" dirty="0" smtClean="0">
              <a:solidFill>
                <a:srgbClr val="000099"/>
              </a:solidFill>
              <a:latin typeface="Comic Sans MS" pitchFamily="66" charset="0"/>
            </a:endParaRPr>
          </a:p>
          <a:p>
            <a:pPr eaLnBrk="1" hangingPunct="1">
              <a:lnSpc>
                <a:spcPct val="90000"/>
              </a:lnSpc>
            </a:pPr>
            <a:r>
              <a:rPr lang="de-DE" sz="2600" dirty="0" smtClean="0">
                <a:solidFill>
                  <a:srgbClr val="000099"/>
                </a:solidFill>
                <a:latin typeface="Comic Sans MS" pitchFamily="66" charset="0"/>
              </a:rPr>
              <a:t>Per </a:t>
            </a:r>
            <a:r>
              <a:rPr lang="de-DE" sz="2600" dirty="0" err="1" smtClean="0">
                <a:solidFill>
                  <a:srgbClr val="000099"/>
                </a:solidFill>
                <a:latin typeface="Comic Sans MS" pitchFamily="66" charset="0"/>
              </a:rPr>
              <a:t>capita</a:t>
            </a:r>
            <a:endParaRPr lang="de-DE" sz="2600" dirty="0" smtClean="0">
              <a:solidFill>
                <a:srgbClr val="000099"/>
              </a:solidFill>
              <a:latin typeface="Comic Sans MS" pitchFamily="66" charset="0"/>
            </a:endParaRPr>
          </a:p>
          <a:p>
            <a:pPr lvl="1" eaLnBrk="1" hangingPunct="1">
              <a:lnSpc>
                <a:spcPct val="90000"/>
              </a:lnSpc>
            </a:pPr>
            <a:r>
              <a:rPr lang="de-DE" sz="2200" dirty="0" err="1" smtClean="0">
                <a:solidFill>
                  <a:srgbClr val="000099"/>
                </a:solidFill>
                <a:latin typeface="Comic Sans MS" pitchFamily="66" charset="0"/>
              </a:rPr>
              <a:t>Perhaps</a:t>
            </a:r>
            <a:r>
              <a:rPr lang="de-DE" sz="2200" dirty="0" smtClean="0">
                <a:solidFill>
                  <a:srgbClr val="000099"/>
                </a:solidFill>
                <a:latin typeface="Comic Sans MS" pitchFamily="66" charset="0"/>
              </a:rPr>
              <a:t> fair, </a:t>
            </a:r>
            <a:r>
              <a:rPr lang="de-DE" sz="2200" dirty="0" err="1" smtClean="0">
                <a:solidFill>
                  <a:srgbClr val="000099"/>
                </a:solidFill>
                <a:latin typeface="Comic Sans MS" pitchFamily="66" charset="0"/>
              </a:rPr>
              <a:t>relatively</a:t>
            </a:r>
            <a:r>
              <a:rPr lang="de-DE" sz="2200" dirty="0" smtClean="0">
                <a:solidFill>
                  <a:srgbClr val="000099"/>
                </a:solidFill>
                <a:latin typeface="Comic Sans MS" pitchFamily="66" charset="0"/>
              </a:rPr>
              <a:t> easy</a:t>
            </a:r>
          </a:p>
          <a:p>
            <a:pPr lvl="1" eaLnBrk="1" hangingPunct="1">
              <a:lnSpc>
                <a:spcPct val="90000"/>
              </a:lnSpc>
            </a:pPr>
            <a:r>
              <a:rPr lang="de-DE" sz="2200" dirty="0" smtClean="0">
                <a:solidFill>
                  <a:srgbClr val="000099"/>
                </a:solidFill>
                <a:latin typeface="Comic Sans MS" pitchFamily="66" charset="0"/>
              </a:rPr>
              <a:t>May </a:t>
            </a:r>
            <a:r>
              <a:rPr lang="de-DE" sz="2200" dirty="0" err="1" smtClean="0">
                <a:solidFill>
                  <a:srgbClr val="000099"/>
                </a:solidFill>
                <a:latin typeface="Comic Sans MS" pitchFamily="66" charset="0"/>
              </a:rPr>
              <a:t>generate</a:t>
            </a:r>
            <a:r>
              <a:rPr lang="de-DE" sz="2200" dirty="0" smtClean="0">
                <a:solidFill>
                  <a:srgbClr val="000099"/>
                </a:solidFill>
                <a:latin typeface="Comic Sans MS" pitchFamily="66" charset="0"/>
              </a:rPr>
              <a:t> large </a:t>
            </a:r>
            <a:r>
              <a:rPr lang="de-DE" sz="2200" dirty="0" err="1" smtClean="0">
                <a:solidFill>
                  <a:srgbClr val="000099"/>
                </a:solidFill>
                <a:latin typeface="Comic Sans MS" pitchFamily="66" charset="0"/>
              </a:rPr>
              <a:t>transfers</a:t>
            </a:r>
            <a:endParaRPr lang="de-DE" sz="2200" dirty="0" smtClean="0">
              <a:solidFill>
                <a:srgbClr val="000099"/>
              </a:solidFill>
              <a:latin typeface="Comic Sans MS" pitchFamily="66" charset="0"/>
            </a:endParaRPr>
          </a:p>
          <a:p>
            <a:endParaRPr lang="en-GB" dirty="0"/>
          </a:p>
        </p:txBody>
      </p:sp>
      <p:sp>
        <p:nvSpPr>
          <p:cNvPr id="4" name="Slide Number Placeholder 3"/>
          <p:cNvSpPr>
            <a:spLocks noGrp="1"/>
          </p:cNvSpPr>
          <p:nvPr>
            <p:ph type="sldNum" sz="quarter" idx="10"/>
          </p:nvPr>
        </p:nvSpPr>
        <p:spPr/>
        <p:txBody>
          <a:bodyPr/>
          <a:lstStyle/>
          <a:p>
            <a:fld id="{02D91670-0290-44E9-9F1B-D3A68402DF09}" type="slidenum">
              <a:rPr lang="en-GB" smtClean="0"/>
              <a:pPr/>
              <a:t>41</a:t>
            </a:fld>
            <a:endParaRPr lang="en-GB"/>
          </a:p>
        </p:txBody>
      </p:sp>
    </p:spTree>
    <p:extLst>
      <p:ext uri="{BB962C8B-B14F-4D97-AF65-F5344CB8AC3E}">
        <p14:creationId xmlns:p14="http://schemas.microsoft.com/office/powerpoint/2010/main" val="23538010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de-DE" sz="1100" dirty="0" err="1" smtClean="0">
                <a:solidFill>
                  <a:srgbClr val="000099"/>
                </a:solidFill>
                <a:latin typeface="Comic Sans MS" pitchFamily="66" charset="0"/>
              </a:rPr>
              <a:t>Enviromental</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regulation</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requires</a:t>
            </a:r>
            <a:r>
              <a:rPr lang="de-DE" sz="1100" dirty="0" smtClean="0">
                <a:solidFill>
                  <a:srgbClr val="000099"/>
                </a:solidFill>
                <a:latin typeface="Comic Sans MS" pitchFamily="66" charset="0"/>
              </a:rPr>
              <a:t> a </a:t>
            </a:r>
            <a:r>
              <a:rPr lang="de-DE" sz="1100" dirty="0" err="1" smtClean="0">
                <a:solidFill>
                  <a:srgbClr val="000099"/>
                </a:solidFill>
                <a:latin typeface="Comic Sans MS" pitchFamily="66" charset="0"/>
              </a:rPr>
              <a:t>lot</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of</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knowledge</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perhaps</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more</a:t>
            </a:r>
            <a:r>
              <a:rPr lang="de-DE" sz="1100" dirty="0" smtClean="0">
                <a:solidFill>
                  <a:srgbClr val="000099"/>
                </a:solidFill>
                <a:latin typeface="Comic Sans MS" pitchFamily="66" charset="0"/>
              </a:rPr>
              <a:t> so </a:t>
            </a:r>
            <a:r>
              <a:rPr lang="de-DE" sz="1100" dirty="0" err="1" smtClean="0">
                <a:solidFill>
                  <a:srgbClr val="000099"/>
                </a:solidFill>
                <a:latin typeface="Comic Sans MS" pitchFamily="66" charset="0"/>
              </a:rPr>
              <a:t>than</a:t>
            </a:r>
            <a:r>
              <a:rPr lang="de-DE" sz="1100" dirty="0" smtClean="0">
                <a:solidFill>
                  <a:srgbClr val="000099"/>
                </a:solidFill>
                <a:latin typeface="Comic Sans MS" pitchFamily="66" charset="0"/>
              </a:rPr>
              <a:t> at </a:t>
            </a:r>
            <a:r>
              <a:rPr lang="de-DE" sz="1100" dirty="0" err="1" smtClean="0">
                <a:solidFill>
                  <a:srgbClr val="000099"/>
                </a:solidFill>
                <a:latin typeface="Comic Sans MS" pitchFamily="66" charset="0"/>
              </a:rPr>
              <a:t>the</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disposal</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of</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the</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regulator</a:t>
            </a:r>
            <a:endParaRPr lang="de-DE" sz="1100" dirty="0" smtClean="0">
              <a:solidFill>
                <a:srgbClr val="000099"/>
              </a:solidFill>
              <a:latin typeface="Comic Sans MS" pitchFamily="66" charset="0"/>
            </a:endParaRPr>
          </a:p>
          <a:p>
            <a:pPr eaLnBrk="1" hangingPunct="1">
              <a:lnSpc>
                <a:spcPct val="90000"/>
              </a:lnSpc>
            </a:pPr>
            <a:r>
              <a:rPr lang="de-DE" sz="1100" dirty="0" err="1" smtClean="0">
                <a:solidFill>
                  <a:srgbClr val="000099"/>
                </a:solidFill>
                <a:latin typeface="Comic Sans MS" pitchFamily="66" charset="0"/>
              </a:rPr>
              <a:t>Increasingly</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governments</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and</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industry</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negotiate</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over</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emission</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targets</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the</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results</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of</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which</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are</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laid</a:t>
            </a:r>
            <a:r>
              <a:rPr lang="de-DE" sz="1100" dirty="0" smtClean="0">
                <a:solidFill>
                  <a:srgbClr val="000099"/>
                </a:solidFill>
                <a:latin typeface="Comic Sans MS" pitchFamily="66" charset="0"/>
              </a:rPr>
              <a:t> down in a </a:t>
            </a:r>
            <a:r>
              <a:rPr lang="de-DE" sz="1100" dirty="0" err="1" smtClean="0">
                <a:solidFill>
                  <a:srgbClr val="000099"/>
                </a:solidFill>
                <a:latin typeface="Comic Sans MS" pitchFamily="66" charset="0"/>
              </a:rPr>
              <a:t>voluntary</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agreement</a:t>
            </a:r>
            <a:endParaRPr lang="de-DE" sz="1100" dirty="0" smtClean="0">
              <a:solidFill>
                <a:srgbClr val="000099"/>
              </a:solidFill>
              <a:latin typeface="Comic Sans MS" pitchFamily="66" charset="0"/>
            </a:endParaRPr>
          </a:p>
          <a:p>
            <a:pPr eaLnBrk="1" hangingPunct="1">
              <a:lnSpc>
                <a:spcPct val="90000"/>
              </a:lnSpc>
            </a:pPr>
            <a:r>
              <a:rPr lang="de-DE" sz="1100" dirty="0" smtClean="0">
                <a:solidFill>
                  <a:srgbClr val="000099"/>
                </a:solidFill>
                <a:latin typeface="Comic Sans MS" pitchFamily="66" charset="0"/>
              </a:rPr>
              <a:t>This </a:t>
            </a:r>
            <a:r>
              <a:rPr lang="de-DE" sz="1100" dirty="0" err="1" smtClean="0">
                <a:solidFill>
                  <a:srgbClr val="000099"/>
                </a:solidFill>
                <a:latin typeface="Comic Sans MS" pitchFamily="66" charset="0"/>
              </a:rPr>
              <a:t>is</a:t>
            </a:r>
            <a:r>
              <a:rPr lang="de-DE" sz="1100" dirty="0" smtClean="0">
                <a:solidFill>
                  <a:srgbClr val="000099"/>
                </a:solidFill>
                <a:latin typeface="Comic Sans MS" pitchFamily="66" charset="0"/>
              </a:rPr>
              <a:t> a </a:t>
            </a:r>
            <a:r>
              <a:rPr lang="de-DE" sz="1100" dirty="0" err="1" smtClean="0">
                <a:solidFill>
                  <a:srgbClr val="000099"/>
                </a:solidFill>
                <a:latin typeface="Comic Sans MS" pitchFamily="66" charset="0"/>
              </a:rPr>
              <a:t>euphemism</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as</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the</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government</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typically</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threatens</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to</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intervene</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if</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no</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voluntary</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agreement</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is</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used</a:t>
            </a:r>
            <a:endParaRPr lang="de-DE" sz="1100" dirty="0" smtClean="0">
              <a:solidFill>
                <a:srgbClr val="000099"/>
              </a:solidFill>
              <a:latin typeface="Comic Sans MS" pitchFamily="66" charset="0"/>
            </a:endParaRPr>
          </a:p>
          <a:p>
            <a:pPr eaLnBrk="1" hangingPunct="1">
              <a:lnSpc>
                <a:spcPct val="90000"/>
              </a:lnSpc>
            </a:pPr>
            <a:r>
              <a:rPr lang="de-DE" sz="1100" dirty="0" err="1" smtClean="0">
                <a:solidFill>
                  <a:srgbClr val="000099"/>
                </a:solidFill>
                <a:latin typeface="Comic Sans MS" pitchFamily="66" charset="0"/>
              </a:rPr>
              <a:t>Voluntary</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agreements</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make</a:t>
            </a:r>
            <a:r>
              <a:rPr lang="de-DE" sz="1100" dirty="0" smtClean="0">
                <a:solidFill>
                  <a:srgbClr val="000099"/>
                </a:solidFill>
                <a:latin typeface="Comic Sans MS" pitchFamily="66" charset="0"/>
              </a:rPr>
              <a:t> optimal </a:t>
            </a:r>
            <a:r>
              <a:rPr lang="de-DE" sz="1100" dirty="0" err="1" smtClean="0">
                <a:solidFill>
                  <a:srgbClr val="000099"/>
                </a:solidFill>
                <a:latin typeface="Comic Sans MS" pitchFamily="66" charset="0"/>
              </a:rPr>
              <a:t>use</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of</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the</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information</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within</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industry</a:t>
            </a:r>
            <a:r>
              <a:rPr lang="de-DE" sz="1100" dirty="0" smtClean="0">
                <a:solidFill>
                  <a:srgbClr val="000099"/>
                </a:solidFill>
                <a:latin typeface="Comic Sans MS" pitchFamily="66" charset="0"/>
              </a:rPr>
              <a:t> but </a:t>
            </a:r>
            <a:r>
              <a:rPr lang="de-DE" sz="1100" dirty="0" err="1" smtClean="0">
                <a:solidFill>
                  <a:srgbClr val="000099"/>
                </a:solidFill>
                <a:latin typeface="Comic Sans MS" pitchFamily="66" charset="0"/>
              </a:rPr>
              <a:t>have</a:t>
            </a:r>
            <a:r>
              <a:rPr lang="de-DE" sz="1100" dirty="0" smtClean="0">
                <a:solidFill>
                  <a:srgbClr val="000099"/>
                </a:solidFill>
                <a:latin typeface="Comic Sans MS" pitchFamily="66" charset="0"/>
              </a:rPr>
              <a:t> a </a:t>
            </a:r>
            <a:r>
              <a:rPr lang="de-DE" sz="1100" dirty="0" err="1" smtClean="0">
                <a:solidFill>
                  <a:srgbClr val="000099"/>
                </a:solidFill>
                <a:latin typeface="Comic Sans MS" pitchFamily="66" charset="0"/>
              </a:rPr>
              <a:t>problem</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with</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public</a:t>
            </a:r>
            <a:r>
              <a:rPr lang="de-DE" sz="1100" dirty="0" smtClean="0">
                <a:solidFill>
                  <a:srgbClr val="000099"/>
                </a:solidFill>
                <a:latin typeface="Comic Sans MS" pitchFamily="66" charset="0"/>
              </a:rPr>
              <a:t> </a:t>
            </a:r>
            <a:r>
              <a:rPr lang="de-DE" sz="1100" dirty="0" err="1" smtClean="0">
                <a:solidFill>
                  <a:srgbClr val="000099"/>
                </a:solidFill>
                <a:latin typeface="Comic Sans MS" pitchFamily="66" charset="0"/>
              </a:rPr>
              <a:t>acceptability</a:t>
            </a:r>
            <a:endParaRPr lang="de-DE" sz="1100" dirty="0" smtClean="0">
              <a:solidFill>
                <a:srgbClr val="000099"/>
              </a:solidFill>
              <a:latin typeface="Comic Sans MS" pitchFamily="66" charset="0"/>
            </a:endParaRPr>
          </a:p>
          <a:p>
            <a:endParaRPr lang="en-GB" dirty="0"/>
          </a:p>
        </p:txBody>
      </p:sp>
      <p:sp>
        <p:nvSpPr>
          <p:cNvPr id="4" name="Slide Number Placeholder 3"/>
          <p:cNvSpPr>
            <a:spLocks noGrp="1"/>
          </p:cNvSpPr>
          <p:nvPr>
            <p:ph type="sldNum" sz="quarter" idx="10"/>
          </p:nvPr>
        </p:nvSpPr>
        <p:spPr/>
        <p:txBody>
          <a:bodyPr/>
          <a:lstStyle/>
          <a:p>
            <a:fld id="{02D91670-0290-44E9-9F1B-D3A68402DF09}" type="slidenum">
              <a:rPr lang="en-GB" smtClean="0"/>
              <a:pPr/>
              <a:t>42</a:t>
            </a:fld>
            <a:endParaRPr lang="en-GB"/>
          </a:p>
        </p:txBody>
      </p:sp>
    </p:spTree>
    <p:extLst>
      <p:ext uri="{BB962C8B-B14F-4D97-AF65-F5344CB8AC3E}">
        <p14:creationId xmlns:p14="http://schemas.microsoft.com/office/powerpoint/2010/main" val="2267445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de-DE" sz="1100" dirty="0" smtClean="0">
                <a:latin typeface="Comic Sans MS" pitchFamily="66" charset="0"/>
              </a:rPr>
              <a:t>The environmental </a:t>
            </a:r>
            <a:r>
              <a:rPr lang="de-DE" sz="1100" dirty="0" err="1" smtClean="0">
                <a:latin typeface="Comic Sans MS" pitchFamily="66" charset="0"/>
              </a:rPr>
              <a:t>effect</a:t>
            </a:r>
            <a:r>
              <a:rPr lang="de-DE" sz="1100" dirty="0" smtClean="0">
                <a:latin typeface="Comic Sans MS" pitchFamily="66" charset="0"/>
              </a:rPr>
              <a:t> </a:t>
            </a:r>
            <a:r>
              <a:rPr lang="de-DE" sz="1100" dirty="0" err="1" smtClean="0">
                <a:latin typeface="Comic Sans MS" pitchFamily="66" charset="0"/>
              </a:rPr>
              <a:t>of</a:t>
            </a:r>
            <a:r>
              <a:rPr lang="de-DE" sz="1100" dirty="0" smtClean="0">
                <a:latin typeface="Comic Sans MS" pitchFamily="66" charset="0"/>
              </a:rPr>
              <a:t> </a:t>
            </a:r>
            <a:r>
              <a:rPr lang="de-DE" sz="1100" dirty="0" err="1" smtClean="0">
                <a:latin typeface="Comic Sans MS" pitchFamily="66" charset="0"/>
              </a:rPr>
              <a:t>taxes</a:t>
            </a:r>
            <a:r>
              <a:rPr lang="de-DE" sz="1100" dirty="0" smtClean="0">
                <a:latin typeface="Comic Sans MS" pitchFamily="66" charset="0"/>
              </a:rPr>
              <a:t> </a:t>
            </a:r>
            <a:r>
              <a:rPr lang="de-DE" sz="1100" dirty="0" err="1" smtClean="0">
                <a:latin typeface="Comic Sans MS" pitchFamily="66" charset="0"/>
              </a:rPr>
              <a:t>and</a:t>
            </a:r>
            <a:r>
              <a:rPr lang="de-DE" sz="1100" dirty="0" smtClean="0">
                <a:latin typeface="Comic Sans MS" pitchFamily="66" charset="0"/>
              </a:rPr>
              <a:t> </a:t>
            </a:r>
            <a:r>
              <a:rPr lang="de-DE" sz="1100" dirty="0" err="1" smtClean="0">
                <a:latin typeface="Comic Sans MS" pitchFamily="66" charset="0"/>
              </a:rPr>
              <a:t>subsidies</a:t>
            </a:r>
            <a:r>
              <a:rPr lang="de-DE" sz="1100" dirty="0" smtClean="0">
                <a:latin typeface="Comic Sans MS" pitchFamily="66" charset="0"/>
              </a:rPr>
              <a:t> </a:t>
            </a:r>
            <a:r>
              <a:rPr lang="de-DE" sz="1100" dirty="0" err="1" smtClean="0">
                <a:latin typeface="Comic Sans MS" pitchFamily="66" charset="0"/>
              </a:rPr>
              <a:t>is</a:t>
            </a:r>
            <a:r>
              <a:rPr lang="de-DE" sz="1100" dirty="0" smtClean="0">
                <a:latin typeface="Comic Sans MS" pitchFamily="66" charset="0"/>
              </a:rPr>
              <a:t> </a:t>
            </a:r>
            <a:r>
              <a:rPr lang="de-DE" sz="1100" dirty="0" err="1" smtClean="0">
                <a:latin typeface="Comic Sans MS" pitchFamily="66" charset="0"/>
              </a:rPr>
              <a:t>uncertain</a:t>
            </a:r>
            <a:r>
              <a:rPr lang="de-DE" sz="1100" dirty="0" smtClean="0">
                <a:latin typeface="Comic Sans MS" pitchFamily="66" charset="0"/>
              </a:rPr>
              <a:t> (but </a:t>
            </a:r>
            <a:r>
              <a:rPr lang="de-DE" sz="1100" dirty="0" err="1" smtClean="0">
                <a:latin typeface="Comic Sans MS" pitchFamily="66" charset="0"/>
              </a:rPr>
              <a:t>its</a:t>
            </a:r>
            <a:r>
              <a:rPr lang="de-DE" sz="1100" dirty="0" smtClean="0">
                <a:latin typeface="Comic Sans MS" pitchFamily="66" charset="0"/>
              </a:rPr>
              <a:t> marginal </a:t>
            </a:r>
            <a:r>
              <a:rPr lang="de-DE" sz="1100" dirty="0" err="1" smtClean="0">
                <a:latin typeface="Comic Sans MS" pitchFamily="66" charset="0"/>
              </a:rPr>
              <a:t>costs</a:t>
            </a:r>
            <a:r>
              <a:rPr lang="de-DE" sz="1100" dirty="0" smtClean="0">
                <a:latin typeface="Comic Sans MS" pitchFamily="66" charset="0"/>
              </a:rPr>
              <a:t> </a:t>
            </a:r>
            <a:r>
              <a:rPr lang="de-DE" sz="1100" dirty="0" err="1" smtClean="0">
                <a:latin typeface="Comic Sans MS" pitchFamily="66" charset="0"/>
              </a:rPr>
              <a:t>are</a:t>
            </a:r>
            <a:r>
              <a:rPr lang="de-DE" sz="1100" dirty="0" smtClean="0">
                <a:latin typeface="Comic Sans MS" pitchFamily="66" charset="0"/>
              </a:rPr>
              <a:t> </a:t>
            </a:r>
            <a:r>
              <a:rPr lang="de-DE" sz="1100" dirty="0" err="1" smtClean="0">
                <a:latin typeface="Comic Sans MS" pitchFamily="66" charset="0"/>
              </a:rPr>
              <a:t>certain</a:t>
            </a:r>
            <a:r>
              <a:rPr lang="de-DE" sz="1100" dirty="0" smtClean="0">
                <a:latin typeface="Comic Sans MS" pitchFamily="66" charset="0"/>
              </a:rPr>
              <a:t>)</a:t>
            </a:r>
          </a:p>
          <a:p>
            <a:pPr eaLnBrk="1" hangingPunct="1">
              <a:lnSpc>
                <a:spcPct val="90000"/>
              </a:lnSpc>
            </a:pPr>
            <a:r>
              <a:rPr lang="de-DE" sz="1100" dirty="0" smtClean="0">
                <a:latin typeface="Comic Sans MS" pitchFamily="66" charset="0"/>
              </a:rPr>
              <a:t>The environmental </a:t>
            </a:r>
            <a:r>
              <a:rPr lang="de-DE" sz="1100" dirty="0" err="1" smtClean="0">
                <a:latin typeface="Comic Sans MS" pitchFamily="66" charset="0"/>
              </a:rPr>
              <a:t>effect</a:t>
            </a:r>
            <a:r>
              <a:rPr lang="de-DE" sz="1100" dirty="0" smtClean="0">
                <a:latin typeface="Comic Sans MS" pitchFamily="66" charset="0"/>
              </a:rPr>
              <a:t> </a:t>
            </a:r>
            <a:r>
              <a:rPr lang="de-DE" sz="1100" dirty="0" err="1" smtClean="0">
                <a:latin typeface="Comic Sans MS" pitchFamily="66" charset="0"/>
              </a:rPr>
              <a:t>of</a:t>
            </a:r>
            <a:r>
              <a:rPr lang="de-DE" sz="1100" dirty="0" smtClean="0">
                <a:latin typeface="Comic Sans MS" pitchFamily="66" charset="0"/>
              </a:rPr>
              <a:t> </a:t>
            </a:r>
            <a:r>
              <a:rPr lang="de-DE" sz="1100" dirty="0" err="1" smtClean="0">
                <a:latin typeface="Comic Sans MS" pitchFamily="66" charset="0"/>
              </a:rPr>
              <a:t>tradeable</a:t>
            </a:r>
            <a:r>
              <a:rPr lang="de-DE" sz="1100" dirty="0" smtClean="0">
                <a:latin typeface="Comic Sans MS" pitchFamily="66" charset="0"/>
              </a:rPr>
              <a:t> </a:t>
            </a:r>
            <a:r>
              <a:rPr lang="de-DE" sz="1100" dirty="0" err="1" smtClean="0">
                <a:latin typeface="Comic Sans MS" pitchFamily="66" charset="0"/>
              </a:rPr>
              <a:t>permits</a:t>
            </a:r>
            <a:r>
              <a:rPr lang="de-DE" sz="1100" dirty="0" smtClean="0">
                <a:latin typeface="Comic Sans MS" pitchFamily="66" charset="0"/>
              </a:rPr>
              <a:t> </a:t>
            </a:r>
            <a:r>
              <a:rPr lang="de-DE" sz="1100" dirty="0" err="1" smtClean="0">
                <a:latin typeface="Comic Sans MS" pitchFamily="66" charset="0"/>
              </a:rPr>
              <a:t>is</a:t>
            </a:r>
            <a:r>
              <a:rPr lang="de-DE" sz="1100" dirty="0" smtClean="0">
                <a:latin typeface="Comic Sans MS" pitchFamily="66" charset="0"/>
              </a:rPr>
              <a:t> </a:t>
            </a:r>
            <a:r>
              <a:rPr lang="de-DE" sz="1100" dirty="0" err="1" smtClean="0">
                <a:latin typeface="Comic Sans MS" pitchFamily="66" charset="0"/>
              </a:rPr>
              <a:t>certain</a:t>
            </a:r>
            <a:r>
              <a:rPr lang="de-DE" sz="1100" dirty="0" smtClean="0">
                <a:latin typeface="Comic Sans MS" pitchFamily="66" charset="0"/>
              </a:rPr>
              <a:t> (but </a:t>
            </a:r>
            <a:r>
              <a:rPr lang="de-DE" sz="1100" dirty="0" err="1" smtClean="0">
                <a:latin typeface="Comic Sans MS" pitchFamily="66" charset="0"/>
              </a:rPr>
              <a:t>its</a:t>
            </a:r>
            <a:r>
              <a:rPr lang="de-DE" sz="1100" dirty="0" smtClean="0">
                <a:latin typeface="Comic Sans MS" pitchFamily="66" charset="0"/>
              </a:rPr>
              <a:t> </a:t>
            </a:r>
            <a:r>
              <a:rPr lang="de-DE" sz="1100" dirty="0" err="1" smtClean="0">
                <a:latin typeface="Comic Sans MS" pitchFamily="66" charset="0"/>
              </a:rPr>
              <a:t>costs</a:t>
            </a:r>
            <a:r>
              <a:rPr lang="de-DE" sz="1100" dirty="0" smtClean="0">
                <a:latin typeface="Comic Sans MS" pitchFamily="66" charset="0"/>
              </a:rPr>
              <a:t> </a:t>
            </a:r>
            <a:r>
              <a:rPr lang="de-DE" sz="1100" dirty="0" err="1" smtClean="0">
                <a:latin typeface="Comic Sans MS" pitchFamily="66" charset="0"/>
              </a:rPr>
              <a:t>are</a:t>
            </a:r>
            <a:r>
              <a:rPr lang="de-DE" sz="1100" dirty="0" smtClean="0">
                <a:latin typeface="Comic Sans MS" pitchFamily="66" charset="0"/>
              </a:rPr>
              <a:t> </a:t>
            </a:r>
            <a:r>
              <a:rPr lang="de-DE" sz="1100" dirty="0" err="1" smtClean="0">
                <a:latin typeface="Comic Sans MS" pitchFamily="66" charset="0"/>
              </a:rPr>
              <a:t>uncertain</a:t>
            </a:r>
            <a:r>
              <a:rPr lang="de-DE" sz="1100" dirty="0" smtClean="0">
                <a:latin typeface="Comic Sans MS" pitchFamily="66" charset="0"/>
              </a:rPr>
              <a:t>)</a:t>
            </a:r>
          </a:p>
          <a:p>
            <a:pPr eaLnBrk="1" hangingPunct="1">
              <a:lnSpc>
                <a:spcPct val="90000"/>
              </a:lnSpc>
            </a:pPr>
            <a:r>
              <a:rPr lang="de-DE" sz="1100" dirty="0" smtClean="0">
                <a:latin typeface="Comic Sans MS" pitchFamily="66" charset="0"/>
              </a:rPr>
              <a:t>The environmental </a:t>
            </a:r>
            <a:r>
              <a:rPr lang="de-DE" sz="1100" dirty="0" err="1" smtClean="0">
                <a:latin typeface="Comic Sans MS" pitchFamily="66" charset="0"/>
              </a:rPr>
              <a:t>effects</a:t>
            </a:r>
            <a:r>
              <a:rPr lang="de-DE" sz="1100" dirty="0" smtClean="0">
                <a:latin typeface="Comic Sans MS" pitchFamily="66" charset="0"/>
              </a:rPr>
              <a:t> </a:t>
            </a:r>
            <a:r>
              <a:rPr lang="de-DE" sz="1100" dirty="0" err="1" smtClean="0">
                <a:latin typeface="Comic Sans MS" pitchFamily="66" charset="0"/>
              </a:rPr>
              <a:t>of</a:t>
            </a:r>
            <a:r>
              <a:rPr lang="de-DE" sz="1100" dirty="0" smtClean="0">
                <a:latin typeface="Comic Sans MS" pitchFamily="66" charset="0"/>
              </a:rPr>
              <a:t> </a:t>
            </a:r>
            <a:r>
              <a:rPr lang="de-DE" sz="1100" dirty="0" err="1" smtClean="0">
                <a:latin typeface="Comic Sans MS" pitchFamily="66" charset="0"/>
              </a:rPr>
              <a:t>emission</a:t>
            </a:r>
            <a:r>
              <a:rPr lang="de-DE" sz="1100" dirty="0" smtClean="0">
                <a:latin typeface="Comic Sans MS" pitchFamily="66" charset="0"/>
              </a:rPr>
              <a:t> </a:t>
            </a:r>
            <a:r>
              <a:rPr lang="de-DE" sz="1100" dirty="0" err="1" smtClean="0">
                <a:latin typeface="Comic Sans MS" pitchFamily="66" charset="0"/>
              </a:rPr>
              <a:t>standards</a:t>
            </a:r>
            <a:r>
              <a:rPr lang="de-DE" sz="1100" dirty="0" smtClean="0">
                <a:latin typeface="Comic Sans MS" pitchFamily="66" charset="0"/>
              </a:rPr>
              <a:t> </a:t>
            </a:r>
            <a:r>
              <a:rPr lang="de-DE" sz="1100" dirty="0" err="1" smtClean="0">
                <a:latin typeface="Comic Sans MS" pitchFamily="66" charset="0"/>
              </a:rPr>
              <a:t>are</a:t>
            </a:r>
            <a:r>
              <a:rPr lang="de-DE" sz="1100" dirty="0" smtClean="0">
                <a:latin typeface="Comic Sans MS" pitchFamily="66" charset="0"/>
              </a:rPr>
              <a:t> </a:t>
            </a:r>
            <a:r>
              <a:rPr lang="de-DE" sz="1100" dirty="0" err="1" smtClean="0">
                <a:latin typeface="Comic Sans MS" pitchFamily="66" charset="0"/>
              </a:rPr>
              <a:t>certain</a:t>
            </a:r>
            <a:r>
              <a:rPr lang="de-DE" sz="1100" dirty="0" smtClean="0">
                <a:latin typeface="Comic Sans MS" pitchFamily="66" charset="0"/>
              </a:rPr>
              <a:t> (bar illegal </a:t>
            </a:r>
            <a:r>
              <a:rPr lang="de-DE" sz="1100" dirty="0" err="1" smtClean="0">
                <a:latin typeface="Comic Sans MS" pitchFamily="66" charset="0"/>
              </a:rPr>
              <a:t>dumping</a:t>
            </a:r>
            <a:r>
              <a:rPr lang="de-DE" sz="1100" dirty="0" smtClean="0">
                <a:latin typeface="Comic Sans MS" pitchFamily="66" charset="0"/>
              </a:rPr>
              <a:t>), </a:t>
            </a:r>
            <a:r>
              <a:rPr lang="de-DE" sz="1100" dirty="0" err="1" smtClean="0">
                <a:latin typeface="Comic Sans MS" pitchFamily="66" charset="0"/>
              </a:rPr>
              <a:t>of</a:t>
            </a:r>
            <a:r>
              <a:rPr lang="de-DE" sz="1100" dirty="0" smtClean="0">
                <a:latin typeface="Comic Sans MS" pitchFamily="66" charset="0"/>
              </a:rPr>
              <a:t> </a:t>
            </a:r>
            <a:r>
              <a:rPr lang="de-DE" sz="1100" dirty="0" err="1" smtClean="0">
                <a:latin typeface="Comic Sans MS" pitchFamily="66" charset="0"/>
              </a:rPr>
              <a:t>input</a:t>
            </a:r>
            <a:r>
              <a:rPr lang="de-DE" sz="1100" dirty="0" smtClean="0">
                <a:latin typeface="Comic Sans MS" pitchFamily="66" charset="0"/>
              </a:rPr>
              <a:t> </a:t>
            </a:r>
            <a:r>
              <a:rPr lang="de-DE" sz="1100" dirty="0" err="1" smtClean="0">
                <a:latin typeface="Comic Sans MS" pitchFamily="66" charset="0"/>
              </a:rPr>
              <a:t>and</a:t>
            </a:r>
            <a:r>
              <a:rPr lang="de-DE" sz="1100" dirty="0" smtClean="0">
                <a:latin typeface="Comic Sans MS" pitchFamily="66" charset="0"/>
              </a:rPr>
              <a:t> </a:t>
            </a:r>
            <a:r>
              <a:rPr lang="de-DE" sz="1100" dirty="0" err="1" smtClean="0">
                <a:latin typeface="Comic Sans MS" pitchFamily="66" charset="0"/>
              </a:rPr>
              <a:t>production</a:t>
            </a:r>
            <a:r>
              <a:rPr lang="de-DE" sz="1100" dirty="0" smtClean="0">
                <a:latin typeface="Comic Sans MS" pitchFamily="66" charset="0"/>
              </a:rPr>
              <a:t> </a:t>
            </a:r>
            <a:r>
              <a:rPr lang="de-DE" sz="1100" dirty="0" err="1" smtClean="0">
                <a:latin typeface="Comic Sans MS" pitchFamily="66" charset="0"/>
              </a:rPr>
              <a:t>standards</a:t>
            </a:r>
            <a:r>
              <a:rPr lang="de-DE" sz="1100" dirty="0" smtClean="0">
                <a:latin typeface="Comic Sans MS" pitchFamily="66" charset="0"/>
              </a:rPr>
              <a:t> </a:t>
            </a:r>
            <a:r>
              <a:rPr lang="de-DE" sz="1100" dirty="0" err="1" smtClean="0">
                <a:latin typeface="Comic Sans MS" pitchFamily="66" charset="0"/>
              </a:rPr>
              <a:t>less</a:t>
            </a:r>
            <a:r>
              <a:rPr lang="de-DE" sz="1100" dirty="0" smtClean="0">
                <a:latin typeface="Comic Sans MS" pitchFamily="66" charset="0"/>
              </a:rPr>
              <a:t> </a:t>
            </a:r>
            <a:r>
              <a:rPr lang="de-DE" sz="1100" dirty="0" err="1" smtClean="0">
                <a:latin typeface="Comic Sans MS" pitchFamily="66" charset="0"/>
              </a:rPr>
              <a:t>certain</a:t>
            </a:r>
            <a:endParaRPr lang="de-DE" sz="1100" dirty="0" smtClean="0">
              <a:latin typeface="Comic Sans MS" pitchFamily="66" charset="0"/>
            </a:endParaRPr>
          </a:p>
          <a:p>
            <a:pPr eaLnBrk="1" hangingPunct="1">
              <a:lnSpc>
                <a:spcPct val="90000"/>
              </a:lnSpc>
            </a:pPr>
            <a:r>
              <a:rPr lang="de-DE" sz="1100" dirty="0" smtClean="0">
                <a:latin typeface="Comic Sans MS" pitchFamily="66" charset="0"/>
              </a:rPr>
              <a:t>The environmental </a:t>
            </a:r>
            <a:r>
              <a:rPr lang="de-DE" sz="1100" dirty="0" err="1" smtClean="0">
                <a:latin typeface="Comic Sans MS" pitchFamily="66" charset="0"/>
              </a:rPr>
              <a:t>effects</a:t>
            </a:r>
            <a:r>
              <a:rPr lang="de-DE" sz="1100" dirty="0" smtClean="0">
                <a:latin typeface="Comic Sans MS" pitchFamily="66" charset="0"/>
              </a:rPr>
              <a:t> </a:t>
            </a:r>
            <a:r>
              <a:rPr lang="de-DE" sz="1100" dirty="0" err="1" smtClean="0">
                <a:latin typeface="Comic Sans MS" pitchFamily="66" charset="0"/>
              </a:rPr>
              <a:t>of</a:t>
            </a:r>
            <a:r>
              <a:rPr lang="de-DE" sz="1100" dirty="0" smtClean="0">
                <a:latin typeface="Comic Sans MS" pitchFamily="66" charset="0"/>
              </a:rPr>
              <a:t> </a:t>
            </a:r>
            <a:r>
              <a:rPr lang="de-DE" sz="1100" dirty="0" err="1" smtClean="0">
                <a:latin typeface="Comic Sans MS" pitchFamily="66" charset="0"/>
              </a:rPr>
              <a:t>institutional</a:t>
            </a:r>
            <a:r>
              <a:rPr lang="de-DE" sz="1100" dirty="0" smtClean="0">
                <a:latin typeface="Comic Sans MS" pitchFamily="66" charset="0"/>
              </a:rPr>
              <a:t> </a:t>
            </a:r>
            <a:r>
              <a:rPr lang="de-DE" sz="1100" dirty="0" err="1" smtClean="0">
                <a:latin typeface="Comic Sans MS" pitchFamily="66" charset="0"/>
              </a:rPr>
              <a:t>instruments</a:t>
            </a:r>
            <a:r>
              <a:rPr lang="de-DE" sz="1100" dirty="0" smtClean="0">
                <a:latin typeface="Comic Sans MS" pitchFamily="66" charset="0"/>
              </a:rPr>
              <a:t> </a:t>
            </a:r>
            <a:r>
              <a:rPr lang="de-DE" sz="1100" dirty="0" err="1" smtClean="0">
                <a:latin typeface="Comic Sans MS" pitchFamily="66" charset="0"/>
              </a:rPr>
              <a:t>are</a:t>
            </a:r>
            <a:r>
              <a:rPr lang="de-DE" sz="1100" dirty="0" smtClean="0">
                <a:latin typeface="Comic Sans MS" pitchFamily="66" charset="0"/>
              </a:rPr>
              <a:t> </a:t>
            </a:r>
            <a:r>
              <a:rPr lang="de-DE" sz="1100" dirty="0" err="1" smtClean="0">
                <a:latin typeface="Comic Sans MS" pitchFamily="66" charset="0"/>
              </a:rPr>
              <a:t>uncertain</a:t>
            </a:r>
            <a:r>
              <a:rPr lang="de-DE" sz="1100" dirty="0" smtClean="0">
                <a:latin typeface="Comic Sans MS" pitchFamily="66" charset="0"/>
              </a:rPr>
              <a:t>, </a:t>
            </a:r>
            <a:r>
              <a:rPr lang="de-DE" sz="1100" dirty="0" err="1" smtClean="0">
                <a:latin typeface="Comic Sans MS" pitchFamily="66" charset="0"/>
              </a:rPr>
              <a:t>and</a:t>
            </a:r>
            <a:r>
              <a:rPr lang="de-DE" sz="1100" dirty="0" smtClean="0">
                <a:latin typeface="Comic Sans MS" pitchFamily="66" charset="0"/>
              </a:rPr>
              <a:t> </a:t>
            </a:r>
            <a:r>
              <a:rPr lang="de-DE" sz="1100" dirty="0" err="1" smtClean="0">
                <a:latin typeface="Comic Sans MS" pitchFamily="66" charset="0"/>
              </a:rPr>
              <a:t>unpredictable</a:t>
            </a:r>
            <a:r>
              <a:rPr lang="de-DE" sz="1100" dirty="0" smtClean="0">
                <a:latin typeface="Comic Sans MS" pitchFamily="66" charset="0"/>
              </a:rPr>
              <a:t> </a:t>
            </a:r>
            <a:r>
              <a:rPr lang="de-DE" sz="1100" dirty="0" err="1" smtClean="0">
                <a:latin typeface="Comic Sans MS" pitchFamily="66" charset="0"/>
              </a:rPr>
              <a:t>as</a:t>
            </a:r>
            <a:r>
              <a:rPr lang="de-DE" sz="1100" dirty="0" smtClean="0">
                <a:latin typeface="Comic Sans MS" pitchFamily="66" charset="0"/>
              </a:rPr>
              <a:t> </a:t>
            </a:r>
            <a:r>
              <a:rPr lang="de-DE" sz="1100" dirty="0" err="1" smtClean="0">
                <a:latin typeface="Comic Sans MS" pitchFamily="66" charset="0"/>
              </a:rPr>
              <a:t>enforcement</a:t>
            </a:r>
            <a:r>
              <a:rPr lang="de-DE" sz="1100" dirty="0" smtClean="0">
                <a:latin typeface="Comic Sans MS" pitchFamily="66" charset="0"/>
              </a:rPr>
              <a:t> </a:t>
            </a:r>
            <a:r>
              <a:rPr lang="de-DE" sz="1100" dirty="0" err="1" smtClean="0">
                <a:latin typeface="Comic Sans MS" pitchFamily="66" charset="0"/>
              </a:rPr>
              <a:t>is</a:t>
            </a:r>
            <a:r>
              <a:rPr lang="de-DE" sz="1100" dirty="0" smtClean="0">
                <a:latin typeface="Comic Sans MS" pitchFamily="66" charset="0"/>
              </a:rPr>
              <a:t> not in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hands</a:t>
            </a:r>
            <a:r>
              <a:rPr lang="de-DE" sz="1100" dirty="0" smtClean="0">
                <a:latin typeface="Comic Sans MS" pitchFamily="66" charset="0"/>
              </a:rPr>
              <a:t> </a:t>
            </a:r>
            <a:r>
              <a:rPr lang="de-DE" sz="1100" dirty="0" err="1" smtClean="0">
                <a:latin typeface="Comic Sans MS" pitchFamily="66" charset="0"/>
              </a:rPr>
              <a:t>of</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government</a:t>
            </a:r>
            <a:endParaRPr lang="de-DE" sz="1100" dirty="0" smtClean="0">
              <a:latin typeface="Comic Sans MS" pitchFamily="66" charset="0"/>
            </a:endParaRPr>
          </a:p>
          <a:p>
            <a:endParaRPr lang="en-GB" dirty="0"/>
          </a:p>
        </p:txBody>
      </p:sp>
      <p:sp>
        <p:nvSpPr>
          <p:cNvPr id="4" name="Slide Number Placeholder 3"/>
          <p:cNvSpPr>
            <a:spLocks noGrp="1"/>
          </p:cNvSpPr>
          <p:nvPr>
            <p:ph type="sldNum" sz="quarter" idx="10"/>
          </p:nvPr>
        </p:nvSpPr>
        <p:spPr/>
        <p:txBody>
          <a:bodyPr/>
          <a:lstStyle/>
          <a:p>
            <a:fld id="{02D91670-0290-44E9-9F1B-D3A68402DF09}" type="slidenum">
              <a:rPr lang="en-GB" smtClean="0"/>
              <a:pPr/>
              <a:t>45</a:t>
            </a:fld>
            <a:endParaRPr lang="en-GB"/>
          </a:p>
        </p:txBody>
      </p:sp>
    </p:spTree>
    <p:extLst>
      <p:ext uri="{BB962C8B-B14F-4D97-AF65-F5344CB8AC3E}">
        <p14:creationId xmlns:p14="http://schemas.microsoft.com/office/powerpoint/2010/main" val="15168270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de-DE" sz="1100" dirty="0" err="1" smtClean="0">
                <a:latin typeface="Comic Sans MS" pitchFamily="66" charset="0"/>
              </a:rPr>
              <a:t>Taxes</a:t>
            </a:r>
            <a:r>
              <a:rPr lang="de-DE" sz="1100" dirty="0" smtClean="0">
                <a:latin typeface="Comic Sans MS" pitchFamily="66" charset="0"/>
              </a:rPr>
              <a:t> </a:t>
            </a:r>
            <a:r>
              <a:rPr lang="de-DE" sz="1100" dirty="0" err="1" smtClean="0">
                <a:latin typeface="Comic Sans MS" pitchFamily="66" charset="0"/>
              </a:rPr>
              <a:t>and</a:t>
            </a:r>
            <a:r>
              <a:rPr lang="de-DE" sz="1100" dirty="0" smtClean="0">
                <a:latin typeface="Comic Sans MS" pitchFamily="66" charset="0"/>
              </a:rPr>
              <a:t> </a:t>
            </a:r>
            <a:r>
              <a:rPr lang="de-DE" sz="1100" dirty="0" err="1" smtClean="0">
                <a:latin typeface="Comic Sans MS" pitchFamily="66" charset="0"/>
              </a:rPr>
              <a:t>tradeable</a:t>
            </a:r>
            <a:r>
              <a:rPr lang="de-DE" sz="1100" dirty="0" smtClean="0">
                <a:latin typeface="Comic Sans MS" pitchFamily="66" charset="0"/>
              </a:rPr>
              <a:t> </a:t>
            </a:r>
            <a:r>
              <a:rPr lang="de-DE" sz="1100" dirty="0" err="1" smtClean="0">
                <a:latin typeface="Comic Sans MS" pitchFamily="66" charset="0"/>
              </a:rPr>
              <a:t>permits</a:t>
            </a:r>
            <a:r>
              <a:rPr lang="de-DE" sz="1100" dirty="0" smtClean="0">
                <a:latin typeface="Comic Sans MS" pitchFamily="66" charset="0"/>
              </a:rPr>
              <a:t> </a:t>
            </a:r>
            <a:r>
              <a:rPr lang="de-DE" sz="1100" dirty="0" err="1" smtClean="0">
                <a:latin typeface="Comic Sans MS" pitchFamily="66" charset="0"/>
              </a:rPr>
              <a:t>provide</a:t>
            </a:r>
            <a:r>
              <a:rPr lang="de-DE" sz="1100" dirty="0" smtClean="0">
                <a:latin typeface="Comic Sans MS" pitchFamily="66" charset="0"/>
              </a:rPr>
              <a:t> a </a:t>
            </a:r>
            <a:r>
              <a:rPr lang="de-DE" sz="1100" dirty="0" err="1" smtClean="0">
                <a:latin typeface="Comic Sans MS" pitchFamily="66" charset="0"/>
              </a:rPr>
              <a:t>continuous</a:t>
            </a:r>
            <a:r>
              <a:rPr lang="de-DE" sz="1100" dirty="0" smtClean="0">
                <a:latin typeface="Comic Sans MS" pitchFamily="66" charset="0"/>
              </a:rPr>
              <a:t> </a:t>
            </a:r>
            <a:r>
              <a:rPr lang="de-DE" sz="1100" dirty="0" err="1" smtClean="0">
                <a:latin typeface="Comic Sans MS" pitchFamily="66" charset="0"/>
              </a:rPr>
              <a:t>incentive</a:t>
            </a:r>
            <a:r>
              <a:rPr lang="de-DE" sz="1100" dirty="0" smtClean="0">
                <a:latin typeface="Comic Sans MS" pitchFamily="66" charset="0"/>
              </a:rPr>
              <a:t> </a:t>
            </a:r>
            <a:r>
              <a:rPr lang="de-DE" sz="1100" dirty="0" err="1" smtClean="0">
                <a:latin typeface="Comic Sans MS" pitchFamily="66" charset="0"/>
              </a:rPr>
              <a:t>to</a:t>
            </a:r>
            <a:r>
              <a:rPr lang="de-DE" sz="1100" dirty="0" smtClean="0">
                <a:latin typeface="Comic Sans MS" pitchFamily="66" charset="0"/>
              </a:rPr>
              <a:t> </a:t>
            </a:r>
            <a:r>
              <a:rPr lang="de-DE" sz="1100" dirty="0" err="1" smtClean="0">
                <a:latin typeface="Comic Sans MS" pitchFamily="66" charset="0"/>
              </a:rPr>
              <a:t>emit</a:t>
            </a:r>
            <a:r>
              <a:rPr lang="de-DE" sz="1100" dirty="0" smtClean="0">
                <a:latin typeface="Comic Sans MS" pitchFamily="66" charset="0"/>
              </a:rPr>
              <a:t> </a:t>
            </a:r>
            <a:r>
              <a:rPr lang="de-DE" sz="1100" dirty="0" err="1" smtClean="0">
                <a:latin typeface="Comic Sans MS" pitchFamily="66" charset="0"/>
              </a:rPr>
              <a:t>less</a:t>
            </a:r>
            <a:endParaRPr lang="de-DE" sz="1100" dirty="0" smtClean="0">
              <a:latin typeface="Comic Sans MS" pitchFamily="66" charset="0"/>
            </a:endParaRPr>
          </a:p>
          <a:p>
            <a:pPr eaLnBrk="1" hangingPunct="1"/>
            <a:r>
              <a:rPr lang="de-DE" sz="1100" dirty="0" err="1" smtClean="0">
                <a:latin typeface="Comic Sans MS" pitchFamily="66" charset="0"/>
              </a:rPr>
              <a:t>Subsidies</a:t>
            </a:r>
            <a:r>
              <a:rPr lang="de-DE" sz="1100" dirty="0" smtClean="0">
                <a:latin typeface="Comic Sans MS" pitchFamily="66" charset="0"/>
              </a:rPr>
              <a:t> </a:t>
            </a:r>
            <a:r>
              <a:rPr lang="de-DE" sz="1100" dirty="0" err="1" smtClean="0">
                <a:latin typeface="Comic Sans MS" pitchFamily="66" charset="0"/>
              </a:rPr>
              <a:t>have</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same </a:t>
            </a:r>
            <a:r>
              <a:rPr lang="de-DE" sz="1100" dirty="0" err="1" smtClean="0">
                <a:latin typeface="Comic Sans MS" pitchFamily="66" charset="0"/>
              </a:rPr>
              <a:t>effect</a:t>
            </a:r>
            <a:r>
              <a:rPr lang="de-DE" sz="1100" dirty="0" smtClean="0">
                <a:latin typeface="Comic Sans MS" pitchFamily="66" charset="0"/>
              </a:rPr>
              <a:t>, but </a:t>
            </a:r>
            <a:r>
              <a:rPr lang="de-DE" sz="1100" dirty="0" err="1" smtClean="0">
                <a:latin typeface="Comic Sans MS" pitchFamily="66" charset="0"/>
              </a:rPr>
              <a:t>may</a:t>
            </a:r>
            <a:r>
              <a:rPr lang="de-DE" sz="1100" dirty="0" smtClean="0">
                <a:latin typeface="Comic Sans MS" pitchFamily="66" charset="0"/>
              </a:rPr>
              <a:t> </a:t>
            </a:r>
            <a:r>
              <a:rPr lang="de-DE" sz="1100" dirty="0" err="1" smtClean="0">
                <a:latin typeface="Comic Sans MS" pitchFamily="66" charset="0"/>
              </a:rPr>
              <a:t>attract</a:t>
            </a:r>
            <a:r>
              <a:rPr lang="de-DE" sz="1100" dirty="0" smtClean="0">
                <a:latin typeface="Comic Sans MS" pitchFamily="66" charset="0"/>
              </a:rPr>
              <a:t> </a:t>
            </a:r>
            <a:r>
              <a:rPr lang="de-DE" sz="1100" dirty="0" err="1" smtClean="0">
                <a:latin typeface="Comic Sans MS" pitchFamily="66" charset="0"/>
              </a:rPr>
              <a:t>new</a:t>
            </a:r>
            <a:r>
              <a:rPr lang="de-DE" sz="1100" dirty="0" smtClean="0">
                <a:latin typeface="Comic Sans MS" pitchFamily="66" charset="0"/>
              </a:rPr>
              <a:t> </a:t>
            </a:r>
            <a:r>
              <a:rPr lang="de-DE" sz="1100" dirty="0" err="1" smtClean="0">
                <a:latin typeface="Comic Sans MS" pitchFamily="66" charset="0"/>
              </a:rPr>
              <a:t>entrants</a:t>
            </a:r>
            <a:endParaRPr lang="de-DE" sz="1100" dirty="0" smtClean="0">
              <a:latin typeface="Comic Sans MS" pitchFamily="66" charset="0"/>
            </a:endParaRPr>
          </a:p>
          <a:p>
            <a:pPr eaLnBrk="1" hangingPunct="1"/>
            <a:r>
              <a:rPr lang="de-DE" sz="1100" dirty="0" err="1" smtClean="0">
                <a:latin typeface="Comic Sans MS" pitchFamily="66" charset="0"/>
              </a:rPr>
              <a:t>Direct</a:t>
            </a:r>
            <a:r>
              <a:rPr lang="de-DE" sz="1100" dirty="0" smtClean="0">
                <a:latin typeface="Comic Sans MS" pitchFamily="66" charset="0"/>
              </a:rPr>
              <a:t> </a:t>
            </a:r>
            <a:r>
              <a:rPr lang="de-DE" sz="1100" dirty="0" err="1" smtClean="0">
                <a:latin typeface="Comic Sans MS" pitchFamily="66" charset="0"/>
              </a:rPr>
              <a:t>regulation</a:t>
            </a:r>
            <a:r>
              <a:rPr lang="de-DE" sz="1100" dirty="0" smtClean="0">
                <a:latin typeface="Comic Sans MS" pitchFamily="66" charset="0"/>
              </a:rPr>
              <a:t> </a:t>
            </a:r>
            <a:r>
              <a:rPr lang="de-DE" sz="1100" dirty="0" err="1" smtClean="0">
                <a:latin typeface="Comic Sans MS" pitchFamily="66" charset="0"/>
              </a:rPr>
              <a:t>is</a:t>
            </a:r>
            <a:r>
              <a:rPr lang="de-DE" sz="1100" dirty="0" smtClean="0">
                <a:latin typeface="Comic Sans MS" pitchFamily="66" charset="0"/>
              </a:rPr>
              <a:t> </a:t>
            </a:r>
            <a:r>
              <a:rPr lang="de-DE" sz="1100" dirty="0" err="1" smtClean="0">
                <a:latin typeface="Comic Sans MS" pitchFamily="66" charset="0"/>
              </a:rPr>
              <a:t>static</a:t>
            </a:r>
            <a:r>
              <a:rPr lang="de-DE" sz="1100" dirty="0" smtClean="0">
                <a:latin typeface="Comic Sans MS" pitchFamily="66" charset="0"/>
              </a:rPr>
              <a:t>; </a:t>
            </a:r>
            <a:r>
              <a:rPr lang="de-DE" sz="1100" dirty="0" err="1" smtClean="0">
                <a:latin typeface="Comic Sans MS" pitchFamily="66" charset="0"/>
              </a:rPr>
              <a:t>once</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standard</a:t>
            </a:r>
            <a:r>
              <a:rPr lang="de-DE" sz="1100" dirty="0" smtClean="0">
                <a:latin typeface="Comic Sans MS" pitchFamily="66" charset="0"/>
              </a:rPr>
              <a:t> </a:t>
            </a:r>
            <a:r>
              <a:rPr lang="de-DE" sz="1100" dirty="0" err="1" smtClean="0">
                <a:latin typeface="Comic Sans MS" pitchFamily="66" charset="0"/>
              </a:rPr>
              <a:t>is</a:t>
            </a:r>
            <a:r>
              <a:rPr lang="de-DE" sz="1100" dirty="0" smtClean="0">
                <a:latin typeface="Comic Sans MS" pitchFamily="66" charset="0"/>
              </a:rPr>
              <a:t> </a:t>
            </a:r>
            <a:r>
              <a:rPr lang="de-DE" sz="1100" dirty="0" err="1" smtClean="0">
                <a:latin typeface="Comic Sans MS" pitchFamily="66" charset="0"/>
              </a:rPr>
              <a:t>met</a:t>
            </a:r>
            <a:r>
              <a:rPr lang="de-DE" sz="1100" dirty="0" smtClean="0">
                <a:latin typeface="Comic Sans MS" pitchFamily="66" charset="0"/>
              </a:rPr>
              <a:t>, </a:t>
            </a:r>
            <a:r>
              <a:rPr lang="de-DE" sz="1100" dirty="0" err="1" smtClean="0">
                <a:latin typeface="Comic Sans MS" pitchFamily="66" charset="0"/>
              </a:rPr>
              <a:t>there</a:t>
            </a:r>
            <a:r>
              <a:rPr lang="de-DE" sz="1100" dirty="0" smtClean="0">
                <a:latin typeface="Comic Sans MS" pitchFamily="66" charset="0"/>
              </a:rPr>
              <a:t> </a:t>
            </a:r>
            <a:r>
              <a:rPr lang="de-DE" sz="1100" dirty="0" err="1" smtClean="0">
                <a:latin typeface="Comic Sans MS" pitchFamily="66" charset="0"/>
              </a:rPr>
              <a:t>is</a:t>
            </a:r>
            <a:r>
              <a:rPr lang="de-DE" sz="1100" dirty="0" smtClean="0">
                <a:latin typeface="Comic Sans MS" pitchFamily="66" charset="0"/>
              </a:rPr>
              <a:t> </a:t>
            </a:r>
            <a:r>
              <a:rPr lang="de-DE" sz="1100" dirty="0" err="1" smtClean="0">
                <a:latin typeface="Comic Sans MS" pitchFamily="66" charset="0"/>
              </a:rPr>
              <a:t>no</a:t>
            </a:r>
            <a:r>
              <a:rPr lang="de-DE" sz="1100" dirty="0" smtClean="0">
                <a:latin typeface="Comic Sans MS" pitchFamily="66" charset="0"/>
              </a:rPr>
              <a:t> </a:t>
            </a:r>
            <a:r>
              <a:rPr lang="de-DE" sz="1100" dirty="0" err="1" smtClean="0">
                <a:latin typeface="Comic Sans MS" pitchFamily="66" charset="0"/>
              </a:rPr>
              <a:t>need</a:t>
            </a:r>
            <a:r>
              <a:rPr lang="de-DE" sz="1100" dirty="0" smtClean="0">
                <a:latin typeface="Comic Sans MS" pitchFamily="66" charset="0"/>
              </a:rPr>
              <a:t> </a:t>
            </a:r>
            <a:r>
              <a:rPr lang="de-DE" sz="1100" dirty="0" err="1" smtClean="0">
                <a:latin typeface="Comic Sans MS" pitchFamily="66" charset="0"/>
              </a:rPr>
              <a:t>to</a:t>
            </a:r>
            <a:r>
              <a:rPr lang="de-DE" sz="1100" dirty="0" smtClean="0">
                <a:latin typeface="Comic Sans MS" pitchFamily="66" charset="0"/>
              </a:rPr>
              <a:t> </a:t>
            </a:r>
            <a:r>
              <a:rPr lang="de-DE" sz="1100" dirty="0" err="1" smtClean="0">
                <a:latin typeface="Comic Sans MS" pitchFamily="66" charset="0"/>
              </a:rPr>
              <a:t>further</a:t>
            </a:r>
            <a:r>
              <a:rPr lang="de-DE" sz="1100" dirty="0" smtClean="0">
                <a:latin typeface="Comic Sans MS" pitchFamily="66" charset="0"/>
              </a:rPr>
              <a:t> </a:t>
            </a:r>
            <a:r>
              <a:rPr lang="de-DE" sz="1100" dirty="0" err="1" smtClean="0">
                <a:latin typeface="Comic Sans MS" pitchFamily="66" charset="0"/>
              </a:rPr>
              <a:t>reduce</a:t>
            </a:r>
            <a:r>
              <a:rPr lang="de-DE" sz="1100" dirty="0" smtClean="0">
                <a:latin typeface="Comic Sans MS" pitchFamily="66" charset="0"/>
              </a:rPr>
              <a:t> </a:t>
            </a:r>
            <a:r>
              <a:rPr lang="de-DE" sz="1100" dirty="0" err="1" smtClean="0">
                <a:latin typeface="Comic Sans MS" pitchFamily="66" charset="0"/>
              </a:rPr>
              <a:t>emissions</a:t>
            </a:r>
            <a:endParaRPr lang="de-DE" sz="1100" dirty="0" smtClean="0">
              <a:latin typeface="Comic Sans MS" pitchFamily="66" charset="0"/>
            </a:endParaRPr>
          </a:p>
          <a:p>
            <a:pPr eaLnBrk="1" hangingPunct="1"/>
            <a:r>
              <a:rPr lang="de-DE" sz="1100" dirty="0" err="1" smtClean="0">
                <a:latin typeface="Comic Sans MS" pitchFamily="66" charset="0"/>
              </a:rPr>
              <a:t>Unless</a:t>
            </a:r>
            <a:r>
              <a:rPr lang="de-DE" sz="1100" dirty="0" smtClean="0">
                <a:latin typeface="Comic Sans MS" pitchFamily="66" charset="0"/>
              </a:rPr>
              <a:t>, </a:t>
            </a:r>
            <a:r>
              <a:rPr lang="de-DE" sz="1100" dirty="0" err="1" smtClean="0">
                <a:latin typeface="Comic Sans MS" pitchFamily="66" charset="0"/>
              </a:rPr>
              <a:t>standards</a:t>
            </a:r>
            <a:r>
              <a:rPr lang="de-DE" sz="1100" dirty="0" smtClean="0">
                <a:latin typeface="Comic Sans MS" pitchFamily="66" charset="0"/>
              </a:rPr>
              <a:t> </a:t>
            </a:r>
            <a:r>
              <a:rPr lang="de-DE" sz="1100" dirty="0" err="1" smtClean="0">
                <a:latin typeface="Comic Sans MS" pitchFamily="66" charset="0"/>
              </a:rPr>
              <a:t>get</a:t>
            </a:r>
            <a:r>
              <a:rPr lang="de-DE" sz="1100" dirty="0" smtClean="0">
                <a:latin typeface="Comic Sans MS" pitchFamily="66" charset="0"/>
              </a:rPr>
              <a:t> </a:t>
            </a:r>
            <a:r>
              <a:rPr lang="de-DE" sz="1100" dirty="0" err="1" smtClean="0">
                <a:latin typeface="Comic Sans MS" pitchFamily="66" charset="0"/>
              </a:rPr>
              <a:t>stricter</a:t>
            </a:r>
            <a:r>
              <a:rPr lang="de-DE" sz="1100" dirty="0" smtClean="0">
                <a:latin typeface="Comic Sans MS" pitchFamily="66" charset="0"/>
              </a:rPr>
              <a:t> </a:t>
            </a:r>
            <a:r>
              <a:rPr lang="de-DE" sz="1100" dirty="0" err="1" smtClean="0">
                <a:latin typeface="Comic Sans MS" pitchFamily="66" charset="0"/>
              </a:rPr>
              <a:t>over</a:t>
            </a:r>
            <a:r>
              <a:rPr lang="de-DE" sz="1100" dirty="0" smtClean="0">
                <a:latin typeface="Comic Sans MS" pitchFamily="66" charset="0"/>
              </a:rPr>
              <a:t> time</a:t>
            </a:r>
          </a:p>
          <a:p>
            <a:pPr eaLnBrk="1" hangingPunct="1"/>
            <a:r>
              <a:rPr lang="de-DE" sz="1100" dirty="0" err="1" smtClean="0">
                <a:latin typeface="Comic Sans MS" pitchFamily="66" charset="0"/>
              </a:rPr>
              <a:t>Institutional</a:t>
            </a:r>
            <a:r>
              <a:rPr lang="de-DE" sz="1100" dirty="0" smtClean="0">
                <a:latin typeface="Comic Sans MS" pitchFamily="66" charset="0"/>
              </a:rPr>
              <a:t> </a:t>
            </a:r>
            <a:r>
              <a:rPr lang="de-DE" sz="1100" dirty="0" err="1" smtClean="0">
                <a:latin typeface="Comic Sans MS" pitchFamily="66" charset="0"/>
              </a:rPr>
              <a:t>instruments</a:t>
            </a:r>
            <a:r>
              <a:rPr lang="de-DE" sz="1100" dirty="0" smtClean="0">
                <a:latin typeface="Comic Sans MS" pitchFamily="66" charset="0"/>
              </a:rPr>
              <a:t> </a:t>
            </a:r>
            <a:r>
              <a:rPr lang="de-DE" sz="1100" dirty="0" err="1" smtClean="0">
                <a:latin typeface="Comic Sans MS" pitchFamily="66" charset="0"/>
              </a:rPr>
              <a:t>are</a:t>
            </a:r>
            <a:r>
              <a:rPr lang="de-DE" sz="1100" dirty="0" smtClean="0">
                <a:latin typeface="Comic Sans MS" pitchFamily="66" charset="0"/>
              </a:rPr>
              <a:t> </a:t>
            </a:r>
            <a:r>
              <a:rPr lang="de-DE" sz="1100" dirty="0" err="1" smtClean="0">
                <a:latin typeface="Comic Sans MS" pitchFamily="66" charset="0"/>
              </a:rPr>
              <a:t>mixed</a:t>
            </a:r>
            <a:endParaRPr lang="de-DE" sz="1100" dirty="0" smtClean="0">
              <a:latin typeface="Comic Sans MS" pitchFamily="66" charset="0"/>
            </a:endParaRPr>
          </a:p>
          <a:p>
            <a:endParaRPr lang="en-GB" dirty="0"/>
          </a:p>
        </p:txBody>
      </p:sp>
      <p:sp>
        <p:nvSpPr>
          <p:cNvPr id="4" name="Slide Number Placeholder 3"/>
          <p:cNvSpPr>
            <a:spLocks noGrp="1"/>
          </p:cNvSpPr>
          <p:nvPr>
            <p:ph type="sldNum" sz="quarter" idx="10"/>
          </p:nvPr>
        </p:nvSpPr>
        <p:spPr/>
        <p:txBody>
          <a:bodyPr/>
          <a:lstStyle/>
          <a:p>
            <a:fld id="{02D91670-0290-44E9-9F1B-D3A68402DF09}" type="slidenum">
              <a:rPr lang="en-GB" smtClean="0"/>
              <a:pPr/>
              <a:t>46</a:t>
            </a:fld>
            <a:endParaRPr lang="en-GB"/>
          </a:p>
        </p:txBody>
      </p:sp>
    </p:spTree>
    <p:extLst>
      <p:ext uri="{BB962C8B-B14F-4D97-AF65-F5344CB8AC3E}">
        <p14:creationId xmlns:p14="http://schemas.microsoft.com/office/powerpoint/2010/main" val="12748579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de-DE" sz="1100" dirty="0" err="1" smtClean="0">
                <a:latin typeface="Comic Sans MS" pitchFamily="66" charset="0"/>
              </a:rPr>
              <a:t>Flexibility</a:t>
            </a:r>
            <a:r>
              <a:rPr lang="de-DE" sz="1100" dirty="0" smtClean="0">
                <a:latin typeface="Comic Sans MS" pitchFamily="66" charset="0"/>
              </a:rPr>
              <a:t> </a:t>
            </a:r>
            <a:r>
              <a:rPr lang="de-DE" sz="1100" dirty="0" err="1" smtClean="0">
                <a:latin typeface="Comic Sans MS" pitchFamily="66" charset="0"/>
              </a:rPr>
              <a:t>is</a:t>
            </a:r>
            <a:r>
              <a:rPr lang="de-DE" sz="1100" dirty="0" smtClean="0">
                <a:latin typeface="Comic Sans MS" pitchFamily="66" charset="0"/>
              </a:rPr>
              <a:t> </a:t>
            </a:r>
            <a:r>
              <a:rPr lang="de-DE" sz="1100" dirty="0" err="1" smtClean="0">
                <a:latin typeface="Comic Sans MS" pitchFamily="66" charset="0"/>
              </a:rPr>
              <a:t>important</a:t>
            </a:r>
            <a:r>
              <a:rPr lang="de-DE" sz="1100" dirty="0" smtClean="0">
                <a:latin typeface="Comic Sans MS" pitchFamily="66" charset="0"/>
              </a:rPr>
              <a:t>, </a:t>
            </a:r>
            <a:r>
              <a:rPr lang="de-DE" sz="1100" dirty="0" err="1" smtClean="0">
                <a:latin typeface="Comic Sans MS" pitchFamily="66" charset="0"/>
              </a:rPr>
              <a:t>as</a:t>
            </a:r>
            <a:r>
              <a:rPr lang="de-DE" sz="1100" dirty="0" smtClean="0">
                <a:latin typeface="Comic Sans MS" pitchFamily="66" charset="0"/>
              </a:rPr>
              <a:t> </a:t>
            </a:r>
            <a:r>
              <a:rPr lang="de-DE" sz="1100" dirty="0" err="1" smtClean="0">
                <a:latin typeface="Comic Sans MS" pitchFamily="66" charset="0"/>
              </a:rPr>
              <a:t>new</a:t>
            </a:r>
            <a:r>
              <a:rPr lang="de-DE" sz="1100" dirty="0" smtClean="0">
                <a:latin typeface="Comic Sans MS" pitchFamily="66" charset="0"/>
              </a:rPr>
              <a:t> </a:t>
            </a:r>
            <a:r>
              <a:rPr lang="de-DE" sz="1100" dirty="0" err="1" smtClean="0">
                <a:latin typeface="Comic Sans MS" pitchFamily="66" charset="0"/>
              </a:rPr>
              <a:t>information</a:t>
            </a:r>
            <a:r>
              <a:rPr lang="de-DE" sz="1100" dirty="0" smtClean="0">
                <a:latin typeface="Comic Sans MS" pitchFamily="66" charset="0"/>
              </a:rPr>
              <a:t> </a:t>
            </a:r>
            <a:r>
              <a:rPr lang="de-DE" sz="1100" dirty="0" err="1" smtClean="0">
                <a:latin typeface="Comic Sans MS" pitchFamily="66" charset="0"/>
              </a:rPr>
              <a:t>may</a:t>
            </a:r>
            <a:r>
              <a:rPr lang="de-DE" sz="1100" dirty="0" smtClean="0">
                <a:latin typeface="Comic Sans MS" pitchFamily="66" charset="0"/>
              </a:rPr>
              <a:t> </a:t>
            </a:r>
            <a:r>
              <a:rPr lang="de-DE" sz="1100" dirty="0" err="1" smtClean="0">
                <a:latin typeface="Comic Sans MS" pitchFamily="66" charset="0"/>
              </a:rPr>
              <a:t>arise</a:t>
            </a:r>
            <a:endParaRPr lang="de-DE" sz="1100" dirty="0" smtClean="0">
              <a:latin typeface="Comic Sans MS" pitchFamily="66" charset="0"/>
            </a:endParaRPr>
          </a:p>
          <a:p>
            <a:pPr eaLnBrk="1" hangingPunct="1"/>
            <a:r>
              <a:rPr lang="de-DE" sz="1100" dirty="0" err="1" smtClean="0">
                <a:latin typeface="Comic Sans MS" pitchFamily="66" charset="0"/>
              </a:rPr>
              <a:t>It</a:t>
            </a:r>
            <a:r>
              <a:rPr lang="de-DE" sz="1100" dirty="0" smtClean="0">
                <a:latin typeface="Comic Sans MS" pitchFamily="66" charset="0"/>
              </a:rPr>
              <a:t> </a:t>
            </a:r>
            <a:r>
              <a:rPr lang="de-DE" sz="1100" dirty="0" err="1" smtClean="0">
                <a:latin typeface="Comic Sans MS" pitchFamily="66" charset="0"/>
              </a:rPr>
              <a:t>is</a:t>
            </a:r>
            <a:r>
              <a:rPr lang="de-DE" sz="1100" dirty="0" smtClean="0">
                <a:latin typeface="Comic Sans MS" pitchFamily="66" charset="0"/>
              </a:rPr>
              <a:t> easy </a:t>
            </a:r>
            <a:r>
              <a:rPr lang="de-DE" sz="1100" dirty="0" err="1" smtClean="0">
                <a:latin typeface="Comic Sans MS" pitchFamily="66" charset="0"/>
              </a:rPr>
              <a:t>to</a:t>
            </a:r>
            <a:r>
              <a:rPr lang="de-DE" sz="1100" dirty="0" smtClean="0">
                <a:latin typeface="Comic Sans MS" pitchFamily="66" charset="0"/>
              </a:rPr>
              <a:t> </a:t>
            </a:r>
            <a:r>
              <a:rPr lang="de-DE" sz="1100" dirty="0" err="1" smtClean="0">
                <a:latin typeface="Comic Sans MS" pitchFamily="66" charset="0"/>
              </a:rPr>
              <a:t>lower</a:t>
            </a:r>
            <a:r>
              <a:rPr lang="de-DE" sz="1100" dirty="0" smtClean="0">
                <a:latin typeface="Comic Sans MS" pitchFamily="66" charset="0"/>
              </a:rPr>
              <a:t> </a:t>
            </a:r>
            <a:r>
              <a:rPr lang="de-DE" sz="1100" dirty="0" err="1" smtClean="0">
                <a:latin typeface="Comic Sans MS" pitchFamily="66" charset="0"/>
              </a:rPr>
              <a:t>taxes</a:t>
            </a:r>
            <a:r>
              <a:rPr lang="de-DE" sz="1100" dirty="0" smtClean="0">
                <a:latin typeface="Comic Sans MS" pitchFamily="66" charset="0"/>
              </a:rPr>
              <a:t>, </a:t>
            </a:r>
            <a:r>
              <a:rPr lang="de-DE" sz="1100" dirty="0" err="1" smtClean="0">
                <a:latin typeface="Comic Sans MS" pitchFamily="66" charset="0"/>
              </a:rPr>
              <a:t>make</a:t>
            </a:r>
            <a:r>
              <a:rPr lang="de-DE" sz="1100" dirty="0" smtClean="0">
                <a:latin typeface="Comic Sans MS" pitchFamily="66" charset="0"/>
              </a:rPr>
              <a:t> </a:t>
            </a:r>
            <a:r>
              <a:rPr lang="de-DE" sz="1100" dirty="0" err="1" smtClean="0">
                <a:latin typeface="Comic Sans MS" pitchFamily="66" charset="0"/>
              </a:rPr>
              <a:t>standards</a:t>
            </a:r>
            <a:r>
              <a:rPr lang="de-DE" sz="1100" dirty="0" smtClean="0">
                <a:latin typeface="Comic Sans MS" pitchFamily="66" charset="0"/>
              </a:rPr>
              <a:t> </a:t>
            </a:r>
            <a:r>
              <a:rPr lang="de-DE" sz="1100" dirty="0" err="1" smtClean="0">
                <a:latin typeface="Comic Sans MS" pitchFamily="66" charset="0"/>
              </a:rPr>
              <a:t>less</a:t>
            </a:r>
            <a:r>
              <a:rPr lang="de-DE" sz="1100" dirty="0" smtClean="0">
                <a:latin typeface="Comic Sans MS" pitchFamily="66" charset="0"/>
              </a:rPr>
              <a:t> </a:t>
            </a:r>
            <a:r>
              <a:rPr lang="de-DE" sz="1100" dirty="0" err="1" smtClean="0">
                <a:latin typeface="Comic Sans MS" pitchFamily="66" charset="0"/>
              </a:rPr>
              <a:t>strict</a:t>
            </a:r>
            <a:r>
              <a:rPr lang="de-DE" sz="1100" dirty="0" smtClean="0">
                <a:latin typeface="Comic Sans MS" pitchFamily="66" charset="0"/>
              </a:rPr>
              <a:t>; </a:t>
            </a:r>
            <a:r>
              <a:rPr lang="de-DE" sz="1100" dirty="0" err="1" smtClean="0">
                <a:latin typeface="Comic Sans MS" pitchFamily="66" charset="0"/>
              </a:rPr>
              <a:t>it</a:t>
            </a:r>
            <a:r>
              <a:rPr lang="de-DE" sz="1100" dirty="0" smtClean="0">
                <a:latin typeface="Comic Sans MS" pitchFamily="66" charset="0"/>
              </a:rPr>
              <a:t> </a:t>
            </a:r>
            <a:r>
              <a:rPr lang="de-DE" sz="1100" dirty="0" err="1" smtClean="0">
                <a:latin typeface="Comic Sans MS" pitchFamily="66" charset="0"/>
              </a:rPr>
              <a:t>is</a:t>
            </a:r>
            <a:r>
              <a:rPr lang="de-DE" sz="1100" dirty="0" smtClean="0">
                <a:latin typeface="Comic Sans MS" pitchFamily="66" charset="0"/>
              </a:rPr>
              <a:t> </a:t>
            </a:r>
            <a:r>
              <a:rPr lang="de-DE" sz="1100" dirty="0" err="1" smtClean="0">
                <a:latin typeface="Comic Sans MS" pitchFamily="66" charset="0"/>
              </a:rPr>
              <a:t>hard</a:t>
            </a:r>
            <a:r>
              <a:rPr lang="de-DE" sz="1100" dirty="0" smtClean="0">
                <a:latin typeface="Comic Sans MS" pitchFamily="66" charset="0"/>
              </a:rPr>
              <a:t> </a:t>
            </a:r>
            <a:r>
              <a:rPr lang="de-DE" sz="1100" dirty="0" err="1" smtClean="0">
                <a:latin typeface="Comic Sans MS" pitchFamily="66" charset="0"/>
              </a:rPr>
              <a:t>to</a:t>
            </a:r>
            <a:r>
              <a:rPr lang="de-DE" sz="1100" dirty="0" smtClean="0">
                <a:latin typeface="Comic Sans MS" pitchFamily="66" charset="0"/>
              </a:rPr>
              <a:t> do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opposite</a:t>
            </a:r>
            <a:endParaRPr lang="de-DE" sz="1100" dirty="0" smtClean="0">
              <a:latin typeface="Comic Sans MS" pitchFamily="66" charset="0"/>
            </a:endParaRPr>
          </a:p>
          <a:p>
            <a:pPr eaLnBrk="1" hangingPunct="1"/>
            <a:r>
              <a:rPr lang="de-DE" sz="1100" dirty="0" smtClean="0">
                <a:latin typeface="Comic Sans MS" pitchFamily="66" charset="0"/>
              </a:rPr>
              <a:t>The </a:t>
            </a:r>
            <a:r>
              <a:rPr lang="de-DE" sz="1100" dirty="0" err="1" smtClean="0">
                <a:latin typeface="Comic Sans MS" pitchFamily="66" charset="0"/>
              </a:rPr>
              <a:t>exception</a:t>
            </a:r>
            <a:r>
              <a:rPr lang="de-DE" sz="1100" dirty="0" smtClean="0">
                <a:latin typeface="Comic Sans MS" pitchFamily="66" charset="0"/>
              </a:rPr>
              <a:t> </a:t>
            </a:r>
            <a:r>
              <a:rPr lang="de-DE" sz="1100" dirty="0" err="1" smtClean="0">
                <a:latin typeface="Comic Sans MS" pitchFamily="66" charset="0"/>
              </a:rPr>
              <a:t>is</a:t>
            </a:r>
            <a:r>
              <a:rPr lang="de-DE" sz="1100" dirty="0" smtClean="0">
                <a:latin typeface="Comic Sans MS" pitchFamily="66" charset="0"/>
              </a:rPr>
              <a:t> </a:t>
            </a:r>
            <a:r>
              <a:rPr lang="de-DE" sz="1100" dirty="0" err="1" smtClean="0">
                <a:latin typeface="Comic Sans MS" pitchFamily="66" charset="0"/>
              </a:rPr>
              <a:t>tradeable</a:t>
            </a:r>
            <a:r>
              <a:rPr lang="de-DE" sz="1100" dirty="0" smtClean="0">
                <a:latin typeface="Comic Sans MS" pitchFamily="66" charset="0"/>
              </a:rPr>
              <a:t> </a:t>
            </a:r>
            <a:r>
              <a:rPr lang="de-DE" sz="1100" dirty="0" err="1" smtClean="0">
                <a:latin typeface="Comic Sans MS" pitchFamily="66" charset="0"/>
              </a:rPr>
              <a:t>permits</a:t>
            </a:r>
            <a:r>
              <a:rPr lang="de-DE" sz="1100" dirty="0" smtClean="0">
                <a:latin typeface="Comic Sans MS" pitchFamily="66" charset="0"/>
              </a:rPr>
              <a:t>, </a:t>
            </a:r>
            <a:r>
              <a:rPr lang="de-DE" sz="1100" dirty="0" err="1" smtClean="0">
                <a:latin typeface="Comic Sans MS" pitchFamily="66" charset="0"/>
              </a:rPr>
              <a:t>where</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government</a:t>
            </a:r>
            <a:r>
              <a:rPr lang="de-DE" sz="1100" dirty="0" smtClean="0">
                <a:latin typeface="Comic Sans MS" pitchFamily="66" charset="0"/>
              </a:rPr>
              <a:t> </a:t>
            </a:r>
            <a:r>
              <a:rPr lang="de-DE" sz="1100" dirty="0" err="1" smtClean="0">
                <a:latin typeface="Comic Sans MS" pitchFamily="66" charset="0"/>
              </a:rPr>
              <a:t>can</a:t>
            </a:r>
            <a:r>
              <a:rPr lang="de-DE" sz="1100" dirty="0" smtClean="0">
                <a:latin typeface="Comic Sans MS" pitchFamily="66" charset="0"/>
              </a:rPr>
              <a:t> </a:t>
            </a:r>
            <a:r>
              <a:rPr lang="de-DE" sz="1100" dirty="0" err="1" smtClean="0">
                <a:latin typeface="Comic Sans MS" pitchFamily="66" charset="0"/>
              </a:rPr>
              <a:t>release</a:t>
            </a:r>
            <a:r>
              <a:rPr lang="de-DE" sz="1100" dirty="0" smtClean="0">
                <a:latin typeface="Comic Sans MS" pitchFamily="66" charset="0"/>
              </a:rPr>
              <a:t> </a:t>
            </a:r>
            <a:r>
              <a:rPr lang="de-DE" sz="1100" dirty="0" err="1" smtClean="0">
                <a:latin typeface="Comic Sans MS" pitchFamily="66" charset="0"/>
              </a:rPr>
              <a:t>new</a:t>
            </a:r>
            <a:r>
              <a:rPr lang="de-DE" sz="1100" dirty="0" smtClean="0">
                <a:latin typeface="Comic Sans MS" pitchFamily="66" charset="0"/>
              </a:rPr>
              <a:t> </a:t>
            </a:r>
            <a:r>
              <a:rPr lang="de-DE" sz="1100" dirty="0" err="1" smtClean="0">
                <a:latin typeface="Comic Sans MS" pitchFamily="66" charset="0"/>
              </a:rPr>
              <a:t>permits</a:t>
            </a:r>
            <a:r>
              <a:rPr lang="de-DE" sz="1100" dirty="0" smtClean="0">
                <a:latin typeface="Comic Sans MS" pitchFamily="66" charset="0"/>
              </a:rPr>
              <a:t> but also </a:t>
            </a:r>
            <a:r>
              <a:rPr lang="de-DE" sz="1100" dirty="0" err="1" smtClean="0">
                <a:latin typeface="Comic Sans MS" pitchFamily="66" charset="0"/>
              </a:rPr>
              <a:t>buy</a:t>
            </a:r>
            <a:r>
              <a:rPr lang="de-DE" sz="1100" dirty="0" smtClean="0">
                <a:latin typeface="Comic Sans MS" pitchFamily="66" charset="0"/>
              </a:rPr>
              <a:t> </a:t>
            </a:r>
            <a:r>
              <a:rPr lang="de-DE" sz="1100" dirty="0" err="1" smtClean="0">
                <a:latin typeface="Comic Sans MS" pitchFamily="66" charset="0"/>
              </a:rPr>
              <a:t>existing</a:t>
            </a:r>
            <a:r>
              <a:rPr lang="de-DE" sz="1100" dirty="0" smtClean="0">
                <a:latin typeface="Comic Sans MS" pitchFamily="66" charset="0"/>
              </a:rPr>
              <a:t> </a:t>
            </a:r>
            <a:r>
              <a:rPr lang="de-DE" sz="1100" dirty="0" err="1" smtClean="0">
                <a:latin typeface="Comic Sans MS" pitchFamily="66" charset="0"/>
              </a:rPr>
              <a:t>ones</a:t>
            </a:r>
            <a:endParaRPr lang="de-DE" sz="1100" dirty="0" smtClean="0">
              <a:latin typeface="Comic Sans MS" pitchFamily="66" charset="0"/>
            </a:endParaRPr>
          </a:p>
          <a:p>
            <a:endParaRPr lang="en-GB" dirty="0"/>
          </a:p>
        </p:txBody>
      </p:sp>
      <p:sp>
        <p:nvSpPr>
          <p:cNvPr id="4" name="Slide Number Placeholder 3"/>
          <p:cNvSpPr>
            <a:spLocks noGrp="1"/>
          </p:cNvSpPr>
          <p:nvPr>
            <p:ph type="sldNum" sz="quarter" idx="10"/>
          </p:nvPr>
        </p:nvSpPr>
        <p:spPr/>
        <p:txBody>
          <a:bodyPr/>
          <a:lstStyle/>
          <a:p>
            <a:fld id="{02D91670-0290-44E9-9F1B-D3A68402DF09}" type="slidenum">
              <a:rPr lang="en-GB" smtClean="0"/>
              <a:pPr/>
              <a:t>47</a:t>
            </a:fld>
            <a:endParaRPr lang="en-GB"/>
          </a:p>
        </p:txBody>
      </p:sp>
    </p:spTree>
    <p:extLst>
      <p:ext uri="{BB962C8B-B14F-4D97-AF65-F5344CB8AC3E}">
        <p14:creationId xmlns:p14="http://schemas.microsoft.com/office/powerpoint/2010/main" val="24130314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de-DE" sz="1100" dirty="0" smtClean="0">
                <a:latin typeface="Comic Sans MS" pitchFamily="66" charset="0"/>
              </a:rPr>
              <a:t>Different </a:t>
            </a:r>
            <a:r>
              <a:rPr lang="de-DE" sz="1100" dirty="0" err="1" smtClean="0">
                <a:latin typeface="Comic Sans MS" pitchFamily="66" charset="0"/>
              </a:rPr>
              <a:t>instruments</a:t>
            </a:r>
            <a:r>
              <a:rPr lang="de-DE" sz="1100" dirty="0" smtClean="0">
                <a:latin typeface="Comic Sans MS" pitchFamily="66" charset="0"/>
              </a:rPr>
              <a:t> </a:t>
            </a:r>
            <a:r>
              <a:rPr lang="de-DE" sz="1100" dirty="0" err="1" smtClean="0">
                <a:latin typeface="Comic Sans MS" pitchFamily="66" charset="0"/>
              </a:rPr>
              <a:t>have</a:t>
            </a:r>
            <a:r>
              <a:rPr lang="de-DE" sz="1100" dirty="0" smtClean="0">
                <a:latin typeface="Comic Sans MS" pitchFamily="66" charset="0"/>
              </a:rPr>
              <a:t> different distributional </a:t>
            </a:r>
            <a:r>
              <a:rPr lang="de-DE" sz="1100" dirty="0" err="1" smtClean="0">
                <a:latin typeface="Comic Sans MS" pitchFamily="66" charset="0"/>
              </a:rPr>
              <a:t>consequences</a:t>
            </a:r>
            <a:endParaRPr lang="de-DE" sz="1100" dirty="0" smtClean="0">
              <a:latin typeface="Comic Sans MS" pitchFamily="66" charset="0"/>
            </a:endParaRPr>
          </a:p>
          <a:p>
            <a:pPr eaLnBrk="1" hangingPunct="1">
              <a:lnSpc>
                <a:spcPct val="90000"/>
              </a:lnSpc>
            </a:pPr>
            <a:r>
              <a:rPr lang="de-DE" sz="1100" dirty="0" smtClean="0">
                <a:latin typeface="Comic Sans MS" pitchFamily="66" charset="0"/>
              </a:rPr>
              <a:t>In </a:t>
            </a:r>
            <a:r>
              <a:rPr lang="de-DE" sz="1100" dirty="0" err="1" smtClean="0">
                <a:latin typeface="Comic Sans MS" pitchFamily="66" charset="0"/>
              </a:rPr>
              <a:t>general</a:t>
            </a:r>
            <a:r>
              <a:rPr lang="de-DE" sz="1100" dirty="0" smtClean="0">
                <a:latin typeface="Comic Sans MS" pitchFamily="66" charset="0"/>
              </a:rPr>
              <a:t>, environmental </a:t>
            </a:r>
            <a:r>
              <a:rPr lang="de-DE" sz="1100" dirty="0" err="1" smtClean="0">
                <a:latin typeface="Comic Sans MS" pitchFamily="66" charset="0"/>
              </a:rPr>
              <a:t>policy</a:t>
            </a:r>
            <a:r>
              <a:rPr lang="de-DE" sz="1100" dirty="0" smtClean="0">
                <a:latin typeface="Comic Sans MS" pitchFamily="66" charset="0"/>
              </a:rPr>
              <a:t> </a:t>
            </a:r>
            <a:r>
              <a:rPr lang="de-DE" sz="1100" dirty="0" err="1" smtClean="0">
                <a:latin typeface="Comic Sans MS" pitchFamily="66" charset="0"/>
              </a:rPr>
              <a:t>makes</a:t>
            </a:r>
            <a:r>
              <a:rPr lang="de-DE" sz="1100" dirty="0" smtClean="0">
                <a:latin typeface="Comic Sans MS" pitchFamily="66" charset="0"/>
              </a:rPr>
              <a:t> </a:t>
            </a:r>
            <a:r>
              <a:rPr lang="de-DE" sz="1100" dirty="0" err="1" smtClean="0">
                <a:latin typeface="Comic Sans MS" pitchFamily="66" charset="0"/>
              </a:rPr>
              <a:t>things</a:t>
            </a:r>
            <a:r>
              <a:rPr lang="de-DE" sz="1100" dirty="0" smtClean="0">
                <a:latin typeface="Comic Sans MS" pitchFamily="66" charset="0"/>
              </a:rPr>
              <a:t> </a:t>
            </a:r>
            <a:r>
              <a:rPr lang="de-DE" sz="1100" dirty="0" err="1" smtClean="0">
                <a:latin typeface="Comic Sans MS" pitchFamily="66" charset="0"/>
              </a:rPr>
              <a:t>more</a:t>
            </a:r>
            <a:r>
              <a:rPr lang="de-DE" sz="1100" dirty="0" smtClean="0">
                <a:latin typeface="Comic Sans MS" pitchFamily="66" charset="0"/>
              </a:rPr>
              <a:t> expensive; </a:t>
            </a:r>
            <a:r>
              <a:rPr lang="de-DE" sz="1100" dirty="0" err="1" smtClean="0">
                <a:latin typeface="Comic Sans MS" pitchFamily="66" charset="0"/>
              </a:rPr>
              <a:t>with</a:t>
            </a:r>
            <a:r>
              <a:rPr lang="de-DE" sz="1100" dirty="0" smtClean="0">
                <a:latin typeface="Comic Sans MS" pitchFamily="66" charset="0"/>
              </a:rPr>
              <a:t> </a:t>
            </a:r>
            <a:r>
              <a:rPr lang="de-DE" sz="1100" dirty="0" err="1" smtClean="0">
                <a:latin typeface="Comic Sans MS" pitchFamily="66" charset="0"/>
              </a:rPr>
              <a:t>cost-effective</a:t>
            </a:r>
            <a:r>
              <a:rPr lang="de-DE" sz="1100" dirty="0" smtClean="0">
                <a:latin typeface="Comic Sans MS" pitchFamily="66" charset="0"/>
              </a:rPr>
              <a:t> </a:t>
            </a:r>
            <a:r>
              <a:rPr lang="de-DE" sz="1100" dirty="0" err="1" smtClean="0">
                <a:latin typeface="Comic Sans MS" pitchFamily="66" charset="0"/>
              </a:rPr>
              <a:t>instruments</a:t>
            </a:r>
            <a:r>
              <a:rPr lang="de-DE" sz="1100" dirty="0" smtClean="0">
                <a:latin typeface="Comic Sans MS" pitchFamily="66" charset="0"/>
              </a:rPr>
              <a:t>, </a:t>
            </a:r>
            <a:r>
              <a:rPr lang="de-DE" sz="1100" dirty="0" err="1" smtClean="0">
                <a:latin typeface="Comic Sans MS" pitchFamily="66" charset="0"/>
              </a:rPr>
              <a:t>this</a:t>
            </a:r>
            <a:r>
              <a:rPr lang="de-DE" sz="1100" dirty="0" smtClean="0">
                <a:latin typeface="Comic Sans MS" pitchFamily="66" charset="0"/>
              </a:rPr>
              <a:t> </a:t>
            </a:r>
            <a:r>
              <a:rPr lang="de-DE" sz="1100" dirty="0" err="1" smtClean="0">
                <a:latin typeface="Comic Sans MS" pitchFamily="66" charset="0"/>
              </a:rPr>
              <a:t>effect</a:t>
            </a:r>
            <a:r>
              <a:rPr lang="de-DE" sz="1100" dirty="0" smtClean="0">
                <a:latin typeface="Comic Sans MS" pitchFamily="66" charset="0"/>
              </a:rPr>
              <a:t> </a:t>
            </a:r>
            <a:r>
              <a:rPr lang="de-DE" sz="1100" dirty="0" err="1" smtClean="0">
                <a:latin typeface="Comic Sans MS" pitchFamily="66" charset="0"/>
              </a:rPr>
              <a:t>and</a:t>
            </a:r>
            <a:r>
              <a:rPr lang="de-DE" sz="1100" dirty="0" smtClean="0">
                <a:latin typeface="Comic Sans MS" pitchFamily="66" charset="0"/>
              </a:rPr>
              <a:t> </a:t>
            </a:r>
            <a:r>
              <a:rPr lang="de-DE" sz="1100" dirty="0" err="1" smtClean="0">
                <a:latin typeface="Comic Sans MS" pitchFamily="66" charset="0"/>
              </a:rPr>
              <a:t>hence</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distributional </a:t>
            </a:r>
            <a:r>
              <a:rPr lang="de-DE" sz="1100" dirty="0" err="1" smtClean="0">
                <a:latin typeface="Comic Sans MS" pitchFamily="66" charset="0"/>
              </a:rPr>
              <a:t>effects</a:t>
            </a:r>
            <a:r>
              <a:rPr lang="de-DE" sz="1100" dirty="0" smtClean="0">
                <a:latin typeface="Comic Sans MS" pitchFamily="66" charset="0"/>
              </a:rPr>
              <a:t> </a:t>
            </a:r>
            <a:r>
              <a:rPr lang="de-DE" sz="1100" dirty="0" err="1" smtClean="0">
                <a:latin typeface="Comic Sans MS" pitchFamily="66" charset="0"/>
              </a:rPr>
              <a:t>are</a:t>
            </a:r>
            <a:r>
              <a:rPr lang="de-DE" sz="1100" dirty="0" smtClean="0">
                <a:latin typeface="Comic Sans MS" pitchFamily="66" charset="0"/>
              </a:rPr>
              <a:t> </a:t>
            </a:r>
            <a:r>
              <a:rPr lang="de-DE" sz="1100" dirty="0" err="1" smtClean="0">
                <a:latin typeface="Comic Sans MS" pitchFamily="66" charset="0"/>
              </a:rPr>
              <a:t>less</a:t>
            </a:r>
            <a:r>
              <a:rPr lang="de-DE" sz="1100" dirty="0" smtClean="0">
                <a:latin typeface="Comic Sans MS" pitchFamily="66" charset="0"/>
              </a:rPr>
              <a:t> </a:t>
            </a:r>
            <a:r>
              <a:rPr lang="de-DE" sz="1100" dirty="0" err="1" smtClean="0">
                <a:latin typeface="Comic Sans MS" pitchFamily="66" charset="0"/>
              </a:rPr>
              <a:t>pronounced</a:t>
            </a:r>
            <a:endParaRPr lang="de-DE" sz="1100" dirty="0" smtClean="0">
              <a:latin typeface="Comic Sans MS" pitchFamily="66" charset="0"/>
            </a:endParaRPr>
          </a:p>
          <a:p>
            <a:pPr eaLnBrk="1" hangingPunct="1">
              <a:lnSpc>
                <a:spcPct val="90000"/>
              </a:lnSpc>
            </a:pPr>
            <a:r>
              <a:rPr lang="de-DE" sz="1100" dirty="0" err="1" smtClean="0">
                <a:latin typeface="Comic Sans MS" pitchFamily="66" charset="0"/>
              </a:rPr>
              <a:t>If</a:t>
            </a:r>
            <a:r>
              <a:rPr lang="de-DE" sz="1100" dirty="0" smtClean="0">
                <a:latin typeface="Comic Sans MS" pitchFamily="66" charset="0"/>
              </a:rPr>
              <a:t> </a:t>
            </a:r>
            <a:r>
              <a:rPr lang="de-DE" sz="1100" dirty="0" err="1" smtClean="0">
                <a:latin typeface="Comic Sans MS" pitchFamily="66" charset="0"/>
              </a:rPr>
              <a:t>necessary</a:t>
            </a:r>
            <a:r>
              <a:rPr lang="de-DE" sz="1100" dirty="0" smtClean="0">
                <a:latin typeface="Comic Sans MS" pitchFamily="66" charset="0"/>
              </a:rPr>
              <a:t> (</a:t>
            </a:r>
            <a:r>
              <a:rPr lang="de-DE" sz="1100" dirty="0" err="1" smtClean="0">
                <a:latin typeface="Comic Sans MS" pitchFamily="66" charset="0"/>
              </a:rPr>
              <a:t>luxury</a:t>
            </a:r>
            <a:r>
              <a:rPr lang="de-DE" sz="1100" dirty="0" smtClean="0">
                <a:latin typeface="Comic Sans MS" pitchFamily="66" charset="0"/>
              </a:rPr>
              <a:t>) </a:t>
            </a:r>
            <a:r>
              <a:rPr lang="de-DE" sz="1100" dirty="0" err="1" smtClean="0">
                <a:latin typeface="Comic Sans MS" pitchFamily="66" charset="0"/>
              </a:rPr>
              <a:t>goods</a:t>
            </a:r>
            <a:r>
              <a:rPr lang="de-DE" sz="1100" dirty="0" smtClean="0">
                <a:latin typeface="Comic Sans MS" pitchFamily="66" charset="0"/>
              </a:rPr>
              <a:t> </a:t>
            </a:r>
            <a:r>
              <a:rPr lang="de-DE" sz="1100" dirty="0" err="1" smtClean="0">
                <a:latin typeface="Comic Sans MS" pitchFamily="66" charset="0"/>
              </a:rPr>
              <a:t>are</a:t>
            </a:r>
            <a:r>
              <a:rPr lang="de-DE" sz="1100" dirty="0" smtClean="0">
                <a:latin typeface="Comic Sans MS" pitchFamily="66" charset="0"/>
              </a:rPr>
              <a:t> </a:t>
            </a:r>
            <a:r>
              <a:rPr lang="de-DE" sz="1100" dirty="0" err="1" smtClean="0">
                <a:latin typeface="Comic Sans MS" pitchFamily="66" charset="0"/>
              </a:rPr>
              <a:t>regulated</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environmental </a:t>
            </a:r>
            <a:r>
              <a:rPr lang="de-DE" sz="1100" dirty="0" err="1" smtClean="0">
                <a:latin typeface="Comic Sans MS" pitchFamily="66" charset="0"/>
              </a:rPr>
              <a:t>policy</a:t>
            </a:r>
            <a:r>
              <a:rPr lang="de-DE" sz="1100" dirty="0" smtClean="0">
                <a:latin typeface="Comic Sans MS" pitchFamily="66" charset="0"/>
              </a:rPr>
              <a:t> </a:t>
            </a:r>
            <a:r>
              <a:rPr lang="de-DE" sz="1100" dirty="0" err="1" smtClean="0">
                <a:latin typeface="Comic Sans MS" pitchFamily="66" charset="0"/>
              </a:rPr>
              <a:t>is</a:t>
            </a:r>
            <a:r>
              <a:rPr lang="de-DE" sz="1100" dirty="0" smtClean="0">
                <a:latin typeface="Comic Sans MS" pitchFamily="66" charset="0"/>
              </a:rPr>
              <a:t> regressive (progressive)</a:t>
            </a:r>
          </a:p>
          <a:p>
            <a:pPr eaLnBrk="1" hangingPunct="1">
              <a:lnSpc>
                <a:spcPct val="90000"/>
              </a:lnSpc>
            </a:pPr>
            <a:r>
              <a:rPr lang="de-DE" sz="1100" dirty="0" err="1" smtClean="0">
                <a:latin typeface="Comic Sans MS" pitchFamily="66" charset="0"/>
              </a:rPr>
              <a:t>Tradeable</a:t>
            </a:r>
            <a:r>
              <a:rPr lang="de-DE" sz="1100" dirty="0" smtClean="0">
                <a:latin typeface="Comic Sans MS" pitchFamily="66" charset="0"/>
              </a:rPr>
              <a:t> </a:t>
            </a:r>
            <a:r>
              <a:rPr lang="de-DE" sz="1100" dirty="0" err="1" smtClean="0">
                <a:latin typeface="Comic Sans MS" pitchFamily="66" charset="0"/>
              </a:rPr>
              <a:t>permits</a:t>
            </a:r>
            <a:r>
              <a:rPr lang="de-DE" sz="1100" dirty="0" smtClean="0">
                <a:latin typeface="Comic Sans MS" pitchFamily="66" charset="0"/>
              </a:rPr>
              <a:t> </a:t>
            </a:r>
            <a:r>
              <a:rPr lang="de-DE" sz="1100" dirty="0" err="1" smtClean="0">
                <a:latin typeface="Comic Sans MS" pitchFamily="66" charset="0"/>
              </a:rPr>
              <a:t>have</a:t>
            </a:r>
            <a:r>
              <a:rPr lang="de-DE" sz="1100" dirty="0" smtClean="0">
                <a:latin typeface="Comic Sans MS" pitchFamily="66" charset="0"/>
              </a:rPr>
              <a:t> </a:t>
            </a:r>
            <a:r>
              <a:rPr lang="de-DE" sz="1100" dirty="0" err="1" smtClean="0">
                <a:latin typeface="Comic Sans MS" pitchFamily="66" charset="0"/>
              </a:rPr>
              <a:t>as</a:t>
            </a:r>
            <a:r>
              <a:rPr lang="de-DE" sz="1100" dirty="0" smtClean="0">
                <a:latin typeface="Comic Sans MS" pitchFamily="66" charset="0"/>
              </a:rPr>
              <a:t> </a:t>
            </a:r>
            <a:r>
              <a:rPr lang="de-DE" sz="1100" dirty="0" err="1" smtClean="0">
                <a:latin typeface="Comic Sans MS" pitchFamily="66" charset="0"/>
              </a:rPr>
              <a:t>advantage</a:t>
            </a:r>
            <a:r>
              <a:rPr lang="de-DE" sz="1100" dirty="0" smtClean="0">
                <a:latin typeface="Comic Sans MS" pitchFamily="66" charset="0"/>
              </a:rPr>
              <a:t> </a:t>
            </a:r>
            <a:r>
              <a:rPr lang="de-DE" sz="1100" dirty="0" err="1" smtClean="0">
                <a:latin typeface="Comic Sans MS" pitchFamily="66" charset="0"/>
              </a:rPr>
              <a:t>that</a:t>
            </a:r>
            <a:r>
              <a:rPr lang="de-DE" sz="1100" dirty="0" smtClean="0">
                <a:latin typeface="Comic Sans MS" pitchFamily="66" charset="0"/>
              </a:rPr>
              <a:t> </a:t>
            </a:r>
            <a:r>
              <a:rPr lang="de-DE" sz="1100" dirty="0" err="1" smtClean="0">
                <a:latin typeface="Comic Sans MS" pitchFamily="66" charset="0"/>
              </a:rPr>
              <a:t>cost-effectiveness</a:t>
            </a:r>
            <a:r>
              <a:rPr lang="de-DE" sz="1100" dirty="0" smtClean="0">
                <a:latin typeface="Comic Sans MS" pitchFamily="66" charset="0"/>
              </a:rPr>
              <a:t> </a:t>
            </a:r>
            <a:r>
              <a:rPr lang="de-DE" sz="1100" dirty="0" err="1" smtClean="0">
                <a:latin typeface="Comic Sans MS" pitchFamily="66" charset="0"/>
              </a:rPr>
              <a:t>is</a:t>
            </a:r>
            <a:r>
              <a:rPr lang="de-DE" sz="1100" dirty="0" smtClean="0">
                <a:latin typeface="Comic Sans MS" pitchFamily="66" charset="0"/>
              </a:rPr>
              <a:t> </a:t>
            </a:r>
            <a:r>
              <a:rPr lang="de-DE" sz="1100" dirty="0" err="1" smtClean="0">
                <a:latin typeface="Comic Sans MS" pitchFamily="66" charset="0"/>
              </a:rPr>
              <a:t>secured</a:t>
            </a:r>
            <a:r>
              <a:rPr lang="de-DE" sz="1100" dirty="0" smtClean="0">
                <a:latin typeface="Comic Sans MS" pitchFamily="66" charset="0"/>
              </a:rPr>
              <a:t> </a:t>
            </a:r>
            <a:r>
              <a:rPr lang="de-DE" sz="1100" dirty="0" err="1" smtClean="0">
                <a:latin typeface="Comic Sans MS" pitchFamily="66" charset="0"/>
              </a:rPr>
              <a:t>by</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market</a:t>
            </a:r>
            <a:r>
              <a:rPr lang="de-DE" sz="1100" dirty="0" smtClean="0">
                <a:latin typeface="Comic Sans MS" pitchFamily="66" charset="0"/>
              </a:rPr>
              <a:t>, </a:t>
            </a:r>
            <a:r>
              <a:rPr lang="de-DE" sz="1100" dirty="0" err="1" smtClean="0">
                <a:latin typeface="Comic Sans MS" pitchFamily="66" charset="0"/>
              </a:rPr>
              <a:t>and</a:t>
            </a:r>
            <a:r>
              <a:rPr lang="de-DE" sz="1100" dirty="0" smtClean="0">
                <a:latin typeface="Comic Sans MS" pitchFamily="66" charset="0"/>
              </a:rPr>
              <a:t> </a:t>
            </a:r>
            <a:r>
              <a:rPr lang="de-DE" sz="1100" dirty="0" err="1" smtClean="0">
                <a:latin typeface="Comic Sans MS" pitchFamily="66" charset="0"/>
              </a:rPr>
              <a:t>equity</a:t>
            </a:r>
            <a:r>
              <a:rPr lang="de-DE" sz="1100" dirty="0" smtClean="0">
                <a:latin typeface="Comic Sans MS" pitchFamily="66" charset="0"/>
              </a:rPr>
              <a:t> </a:t>
            </a:r>
            <a:r>
              <a:rPr lang="de-DE" sz="1100" dirty="0" err="1" smtClean="0">
                <a:latin typeface="Comic Sans MS" pitchFamily="66" charset="0"/>
              </a:rPr>
              <a:t>perhaps</a:t>
            </a:r>
            <a:r>
              <a:rPr lang="de-DE" sz="1100" dirty="0" smtClean="0">
                <a:latin typeface="Comic Sans MS" pitchFamily="66" charset="0"/>
              </a:rPr>
              <a:t> </a:t>
            </a:r>
            <a:r>
              <a:rPr lang="de-DE" sz="1100" dirty="0" err="1" smtClean="0">
                <a:latin typeface="Comic Sans MS" pitchFamily="66" charset="0"/>
              </a:rPr>
              <a:t>by</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initial </a:t>
            </a:r>
            <a:r>
              <a:rPr lang="de-DE" sz="1100" dirty="0" err="1" smtClean="0">
                <a:latin typeface="Comic Sans MS" pitchFamily="66" charset="0"/>
              </a:rPr>
              <a:t>allocation</a:t>
            </a:r>
            <a:r>
              <a:rPr lang="de-DE" sz="1100" dirty="0" smtClean="0">
                <a:latin typeface="Comic Sans MS" pitchFamily="66" charset="0"/>
              </a:rPr>
              <a:t> </a:t>
            </a:r>
          </a:p>
          <a:p>
            <a:endParaRPr lang="en-GB" dirty="0"/>
          </a:p>
        </p:txBody>
      </p:sp>
      <p:sp>
        <p:nvSpPr>
          <p:cNvPr id="4" name="Slide Number Placeholder 3"/>
          <p:cNvSpPr>
            <a:spLocks noGrp="1"/>
          </p:cNvSpPr>
          <p:nvPr>
            <p:ph type="sldNum" sz="quarter" idx="10"/>
          </p:nvPr>
        </p:nvSpPr>
        <p:spPr/>
        <p:txBody>
          <a:bodyPr/>
          <a:lstStyle/>
          <a:p>
            <a:fld id="{02D91670-0290-44E9-9F1B-D3A68402DF09}" type="slidenum">
              <a:rPr lang="en-GB" smtClean="0"/>
              <a:pPr/>
              <a:t>48</a:t>
            </a:fld>
            <a:endParaRPr lang="en-GB"/>
          </a:p>
        </p:txBody>
      </p:sp>
    </p:spTree>
    <p:extLst>
      <p:ext uri="{BB962C8B-B14F-4D97-AF65-F5344CB8AC3E}">
        <p14:creationId xmlns:p14="http://schemas.microsoft.com/office/powerpoint/2010/main" val="7843895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100" dirty="0" err="1" smtClean="0">
                <a:latin typeface="Comic Sans MS" pitchFamily="66" charset="0"/>
              </a:rPr>
              <a:t>Overregulation</a:t>
            </a:r>
            <a:r>
              <a:rPr lang="de-DE" sz="1100" dirty="0" smtClean="0">
                <a:latin typeface="Comic Sans MS" pitchFamily="66" charset="0"/>
              </a:rPr>
              <a:t> </a:t>
            </a:r>
            <a:r>
              <a:rPr lang="de-DE" sz="1100" dirty="0" err="1" smtClean="0">
                <a:latin typeface="Comic Sans MS" pitchFamily="66" charset="0"/>
              </a:rPr>
              <a:t>is</a:t>
            </a:r>
            <a:r>
              <a:rPr lang="de-DE" sz="1100" dirty="0" smtClean="0">
                <a:latin typeface="Comic Sans MS" pitchFamily="66" charset="0"/>
              </a:rPr>
              <a:t> </a:t>
            </a:r>
            <a:r>
              <a:rPr lang="de-DE" sz="1100" dirty="0" err="1" smtClean="0">
                <a:latin typeface="Comic Sans MS" pitchFamily="66" charset="0"/>
              </a:rPr>
              <a:t>more</a:t>
            </a:r>
            <a:r>
              <a:rPr lang="de-DE" sz="1100" dirty="0" smtClean="0">
                <a:latin typeface="Comic Sans MS" pitchFamily="66" charset="0"/>
              </a:rPr>
              <a:t> (</a:t>
            </a:r>
            <a:r>
              <a:rPr lang="de-DE" sz="1100" dirty="0" err="1" smtClean="0">
                <a:latin typeface="Comic Sans MS" pitchFamily="66" charset="0"/>
              </a:rPr>
              <a:t>less</a:t>
            </a:r>
            <a:r>
              <a:rPr lang="de-DE" sz="1100" dirty="0" smtClean="0">
                <a:latin typeface="Comic Sans MS" pitchFamily="66" charset="0"/>
              </a:rPr>
              <a:t>) </a:t>
            </a:r>
            <a:r>
              <a:rPr lang="de-DE" sz="1100" dirty="0" err="1" smtClean="0">
                <a:latin typeface="Comic Sans MS" pitchFamily="66" charset="0"/>
              </a:rPr>
              <a:t>costly</a:t>
            </a:r>
            <a:r>
              <a:rPr lang="de-DE" sz="1100" dirty="0" smtClean="0">
                <a:latin typeface="Comic Sans MS" pitchFamily="66" charset="0"/>
              </a:rPr>
              <a:t> </a:t>
            </a:r>
            <a:r>
              <a:rPr lang="de-DE" sz="1100" dirty="0" err="1" smtClean="0">
                <a:latin typeface="Comic Sans MS" pitchFamily="66" charset="0"/>
              </a:rPr>
              <a:t>with</a:t>
            </a:r>
            <a:r>
              <a:rPr lang="de-DE" sz="1100" dirty="0" smtClean="0">
                <a:latin typeface="Comic Sans MS" pitchFamily="66" charset="0"/>
              </a:rPr>
              <a:t> </a:t>
            </a:r>
            <a:r>
              <a:rPr lang="de-DE" sz="1100" dirty="0" err="1" smtClean="0">
                <a:latin typeface="Comic Sans MS" pitchFamily="66" charset="0"/>
              </a:rPr>
              <a:t>taxes</a:t>
            </a:r>
            <a:r>
              <a:rPr lang="de-DE" sz="1100" dirty="0" smtClean="0">
                <a:latin typeface="Comic Sans MS" pitchFamily="66" charset="0"/>
              </a:rPr>
              <a:t> </a:t>
            </a:r>
            <a:r>
              <a:rPr lang="de-DE" sz="1100" dirty="0" err="1" smtClean="0">
                <a:latin typeface="Comic Sans MS" pitchFamily="66" charset="0"/>
              </a:rPr>
              <a:t>than</a:t>
            </a:r>
            <a:r>
              <a:rPr lang="de-DE" sz="1100" dirty="0" smtClean="0">
                <a:latin typeface="Comic Sans MS" pitchFamily="66" charset="0"/>
              </a:rPr>
              <a:t> </a:t>
            </a:r>
            <a:r>
              <a:rPr lang="de-DE" sz="1100" dirty="0" err="1" smtClean="0">
                <a:latin typeface="Comic Sans MS" pitchFamily="66" charset="0"/>
              </a:rPr>
              <a:t>with</a:t>
            </a:r>
            <a:r>
              <a:rPr lang="de-DE" sz="1100" dirty="0" smtClean="0">
                <a:latin typeface="Comic Sans MS" pitchFamily="66" charset="0"/>
              </a:rPr>
              <a:t> </a:t>
            </a:r>
            <a:r>
              <a:rPr lang="de-DE" sz="1100" dirty="0" err="1" smtClean="0">
                <a:latin typeface="Comic Sans MS" pitchFamily="66" charset="0"/>
              </a:rPr>
              <a:t>standards</a:t>
            </a:r>
            <a:r>
              <a:rPr lang="de-DE" sz="1100" dirty="0" smtClean="0">
                <a:latin typeface="Comic Sans MS" pitchFamily="66" charset="0"/>
              </a:rPr>
              <a:t> </a:t>
            </a:r>
            <a:r>
              <a:rPr lang="de-DE" sz="1100" dirty="0" err="1" smtClean="0">
                <a:latin typeface="Comic Sans MS" pitchFamily="66" charset="0"/>
              </a:rPr>
              <a:t>if</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marginal </a:t>
            </a:r>
            <a:r>
              <a:rPr lang="de-DE" sz="1100" dirty="0" err="1" smtClean="0">
                <a:latin typeface="Comic Sans MS" pitchFamily="66" charset="0"/>
              </a:rPr>
              <a:t>damage</a:t>
            </a:r>
            <a:r>
              <a:rPr lang="de-DE" sz="1100" dirty="0" smtClean="0">
                <a:latin typeface="Comic Sans MS" pitchFamily="66" charset="0"/>
              </a:rPr>
              <a:t> </a:t>
            </a:r>
            <a:r>
              <a:rPr lang="de-DE" sz="1100" dirty="0" err="1" smtClean="0">
                <a:latin typeface="Comic Sans MS" pitchFamily="66" charset="0"/>
              </a:rPr>
              <a:t>cost</a:t>
            </a:r>
            <a:r>
              <a:rPr lang="de-DE" sz="1100" dirty="0" smtClean="0">
                <a:latin typeface="Comic Sans MS" pitchFamily="66" charset="0"/>
              </a:rPr>
              <a:t> </a:t>
            </a:r>
            <a:r>
              <a:rPr lang="de-DE" sz="1100" dirty="0" err="1" smtClean="0">
                <a:latin typeface="Comic Sans MS" pitchFamily="66" charset="0"/>
              </a:rPr>
              <a:t>curve</a:t>
            </a:r>
            <a:r>
              <a:rPr lang="de-DE" sz="1100" dirty="0" smtClean="0">
                <a:latin typeface="Comic Sans MS" pitchFamily="66" charset="0"/>
              </a:rPr>
              <a:t> </a:t>
            </a:r>
            <a:r>
              <a:rPr lang="de-DE" sz="1100" dirty="0" err="1" smtClean="0">
                <a:latin typeface="Comic Sans MS" pitchFamily="66" charset="0"/>
              </a:rPr>
              <a:t>is</a:t>
            </a:r>
            <a:r>
              <a:rPr lang="de-DE" sz="1100" dirty="0" smtClean="0">
                <a:latin typeface="Comic Sans MS" pitchFamily="66" charset="0"/>
              </a:rPr>
              <a:t> </a:t>
            </a:r>
            <a:r>
              <a:rPr lang="de-DE" sz="1100" dirty="0" err="1" smtClean="0">
                <a:latin typeface="Comic Sans MS" pitchFamily="66" charset="0"/>
              </a:rPr>
              <a:t>steeper</a:t>
            </a:r>
            <a:r>
              <a:rPr lang="de-DE" sz="1100" dirty="0" smtClean="0">
                <a:latin typeface="Comic Sans MS" pitchFamily="66" charset="0"/>
              </a:rPr>
              <a:t> (</a:t>
            </a:r>
            <a:r>
              <a:rPr lang="de-DE" sz="1100" dirty="0" err="1" smtClean="0">
                <a:latin typeface="Comic Sans MS" pitchFamily="66" charset="0"/>
              </a:rPr>
              <a:t>flatter</a:t>
            </a:r>
            <a:r>
              <a:rPr lang="de-DE" sz="1100" dirty="0" smtClean="0">
                <a:latin typeface="Comic Sans MS" pitchFamily="66" charset="0"/>
              </a:rPr>
              <a:t>) </a:t>
            </a:r>
            <a:r>
              <a:rPr lang="de-DE" sz="1100" dirty="0" err="1" smtClean="0">
                <a:latin typeface="Comic Sans MS" pitchFamily="66" charset="0"/>
              </a:rPr>
              <a:t>than</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marginal </a:t>
            </a:r>
            <a:r>
              <a:rPr lang="de-DE" sz="1100" dirty="0" err="1" smtClean="0">
                <a:latin typeface="Comic Sans MS" pitchFamily="66" charset="0"/>
              </a:rPr>
              <a:t>abatement</a:t>
            </a:r>
            <a:r>
              <a:rPr lang="de-DE" sz="1100" dirty="0" smtClean="0">
                <a:latin typeface="Comic Sans MS" pitchFamily="66" charset="0"/>
              </a:rPr>
              <a:t> </a:t>
            </a:r>
            <a:r>
              <a:rPr lang="de-DE" sz="1100" dirty="0" err="1" smtClean="0">
                <a:latin typeface="Comic Sans MS" pitchFamily="66" charset="0"/>
              </a:rPr>
              <a:t>cost</a:t>
            </a:r>
            <a:r>
              <a:rPr lang="de-DE" sz="1100" dirty="0" smtClean="0">
                <a:latin typeface="Comic Sans MS" pitchFamily="66" charset="0"/>
              </a:rPr>
              <a:t> </a:t>
            </a:r>
            <a:r>
              <a:rPr lang="de-DE" sz="1100" dirty="0" err="1" smtClean="0">
                <a:latin typeface="Comic Sans MS" pitchFamily="66" charset="0"/>
              </a:rPr>
              <a:t>curve</a:t>
            </a:r>
            <a:endParaRPr lang="de-DE" sz="1100" dirty="0" smtClean="0">
              <a:latin typeface="Comic Sans MS" pitchFamily="66" charset="0"/>
            </a:endParaRPr>
          </a:p>
          <a:p>
            <a:endParaRPr lang="en-GB" dirty="0"/>
          </a:p>
        </p:txBody>
      </p:sp>
      <p:sp>
        <p:nvSpPr>
          <p:cNvPr id="4" name="Slide Number Placeholder 3"/>
          <p:cNvSpPr>
            <a:spLocks noGrp="1"/>
          </p:cNvSpPr>
          <p:nvPr>
            <p:ph type="sldNum" sz="quarter" idx="10"/>
          </p:nvPr>
        </p:nvSpPr>
        <p:spPr/>
        <p:txBody>
          <a:bodyPr/>
          <a:lstStyle/>
          <a:p>
            <a:fld id="{02D91670-0290-44E9-9F1B-D3A68402DF09}" type="slidenum">
              <a:rPr lang="en-GB" smtClean="0"/>
              <a:pPr/>
              <a:t>49</a:t>
            </a:fld>
            <a:endParaRPr lang="en-GB"/>
          </a:p>
        </p:txBody>
      </p:sp>
    </p:spTree>
    <p:extLst>
      <p:ext uri="{BB962C8B-B14F-4D97-AF65-F5344CB8AC3E}">
        <p14:creationId xmlns:p14="http://schemas.microsoft.com/office/powerpoint/2010/main" val="15008967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1031"/>
          <p:cNvSpPr>
            <a:spLocks noGrp="1" noChangeArrowheads="1"/>
          </p:cNvSpPr>
          <p:nvPr>
            <p:ph type="sldNum" sz="quarter" idx="5"/>
          </p:nvPr>
        </p:nvSpPr>
        <p:spPr>
          <a:ln/>
        </p:spPr>
        <p:txBody>
          <a:bodyPr/>
          <a:lstStyle/>
          <a:p>
            <a:fld id="{B3E937F1-39B6-4008-AB09-B6944AAC7401}" type="slidenum">
              <a:rPr lang="en-US"/>
              <a:pPr/>
              <a:t>51</a:t>
            </a:fld>
            <a:endParaRPr lang="en-US"/>
          </a:p>
        </p:txBody>
      </p:sp>
      <p:sp>
        <p:nvSpPr>
          <p:cNvPr id="1339394" name="Rectangle 1031"/>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F1B1A3EC-D6A2-4562-8885-13DA440BF14C}" type="slidenum">
              <a:rPr lang="en-US" sz="1200">
                <a:latin typeface="Times New Roman" pitchFamily="18" charset="0"/>
              </a:rPr>
              <a:pPr algn="r" eaLnBrk="0" hangingPunct="0"/>
              <a:t>51</a:t>
            </a:fld>
            <a:endParaRPr lang="en-US" sz="1200">
              <a:latin typeface="Times New Roman" pitchFamily="18" charset="0"/>
            </a:endParaRPr>
          </a:p>
        </p:txBody>
      </p:sp>
      <p:sp>
        <p:nvSpPr>
          <p:cNvPr id="1339395" name="Rectangle 2"/>
          <p:cNvSpPr>
            <a:spLocks noGrp="1" noRot="1" noChangeAspect="1" noChangeArrowheads="1" noTextEdit="1"/>
          </p:cNvSpPr>
          <p:nvPr>
            <p:ph type="sldImg"/>
          </p:nvPr>
        </p:nvSpPr>
        <p:spPr>
          <a:ln/>
        </p:spPr>
      </p:sp>
      <p:sp>
        <p:nvSpPr>
          <p:cNvPr id="1339396" name="Rectangle 3"/>
          <p:cNvSpPr>
            <a:spLocks noGrp="1" noChangeArrowheads="1"/>
          </p:cNvSpPr>
          <p:nvPr>
            <p:ph type="body" idx="1"/>
          </p:nvPr>
        </p:nvSpPr>
        <p:spPr/>
        <p:txBody>
          <a:bodyPr/>
          <a:lstStyle/>
          <a:p>
            <a:endParaRPr lang="en-US"/>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59AD9E96-E2DB-4FAD-A40C-91EED00A5F45}" type="slidenum">
              <a:rPr lang="el-GR" smtClean="0"/>
              <a:pPr/>
              <a:t>28</a:t>
            </a:fld>
            <a:endParaRPr lang="el-G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B612D759-F986-4D36-BBFD-124286A79513}" type="slidenum">
              <a:rPr lang="en-US"/>
              <a:pPr/>
              <a:t>52</a:t>
            </a:fld>
            <a:endParaRPr lang="en-US"/>
          </a:p>
        </p:txBody>
      </p:sp>
      <p:sp>
        <p:nvSpPr>
          <p:cNvPr id="1427458" name="Rectangle 2"/>
          <p:cNvSpPr>
            <a:spLocks noGrp="1" noRot="1" noChangeAspect="1" noChangeArrowheads="1" noTextEdit="1"/>
          </p:cNvSpPr>
          <p:nvPr>
            <p:ph type="sldImg"/>
          </p:nvPr>
        </p:nvSpPr>
        <p:spPr>
          <a:ln/>
        </p:spPr>
      </p:sp>
      <p:sp>
        <p:nvSpPr>
          <p:cNvPr id="1427459" name="Rectangle 3"/>
          <p:cNvSpPr>
            <a:spLocks noGrp="1" noChangeArrowheads="1"/>
          </p:cNvSpPr>
          <p:nvPr>
            <p:ph type="body" idx="1"/>
          </p:nvPr>
        </p:nvSpPr>
        <p:spPr/>
        <p:txBody>
          <a:bodyPr/>
          <a:lstStyle/>
          <a:p>
            <a:r>
              <a:rPr lang="en-US"/>
              <a:t>Rapid evolution. Note new SPG.</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031"/>
          <p:cNvSpPr>
            <a:spLocks noGrp="1" noChangeArrowheads="1"/>
          </p:cNvSpPr>
          <p:nvPr>
            <p:ph type="sldNum" sz="quarter" idx="5"/>
          </p:nvPr>
        </p:nvSpPr>
        <p:spPr>
          <a:ln/>
        </p:spPr>
        <p:txBody>
          <a:bodyPr/>
          <a:lstStyle/>
          <a:p>
            <a:fld id="{71F7F62E-0732-4EED-82F6-46AC17597AC7}" type="slidenum">
              <a:rPr lang="en-US"/>
              <a:pPr/>
              <a:t>53</a:t>
            </a:fld>
            <a:endParaRPr lang="en-US"/>
          </a:p>
        </p:txBody>
      </p:sp>
      <p:sp>
        <p:nvSpPr>
          <p:cNvPr id="1366018" name="Rectangle 1031"/>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F1FC8DED-761A-4CDE-A2AB-0655E0167B97}" type="slidenum">
              <a:rPr lang="en-US" sz="1200">
                <a:latin typeface="Times New Roman" pitchFamily="18" charset="0"/>
              </a:rPr>
              <a:pPr algn="r" eaLnBrk="0" hangingPunct="0"/>
              <a:t>53</a:t>
            </a:fld>
            <a:endParaRPr lang="en-US" sz="1200">
              <a:latin typeface="Times New Roman" pitchFamily="18" charset="0"/>
            </a:endParaRPr>
          </a:p>
        </p:txBody>
      </p:sp>
      <p:sp>
        <p:nvSpPr>
          <p:cNvPr id="1366019" name="Rectangle 2"/>
          <p:cNvSpPr>
            <a:spLocks noChangeArrowheads="1"/>
          </p:cNvSpPr>
          <p:nvPr/>
        </p:nvSpPr>
        <p:spPr bwMode="auto">
          <a:xfrm>
            <a:off x="3886200" y="0"/>
            <a:ext cx="2971800" cy="457200"/>
          </a:xfrm>
          <a:prstGeom prst="rect">
            <a:avLst/>
          </a:prstGeom>
          <a:noFill/>
          <a:ln w="12700">
            <a:noFill/>
            <a:miter lim="800000"/>
            <a:headEnd/>
            <a:tailEnd/>
          </a:ln>
        </p:spPr>
        <p:txBody>
          <a:bodyPr wrap="none" anchor="ctr"/>
          <a:lstStyle/>
          <a:p>
            <a:pPr algn="ctr" eaLnBrk="0" hangingPunct="0"/>
            <a:endParaRPr lang="el-GR" sz="1000">
              <a:latin typeface="Times New Roman" pitchFamily="18" charset="0"/>
            </a:endParaRPr>
          </a:p>
        </p:txBody>
      </p:sp>
      <p:sp>
        <p:nvSpPr>
          <p:cNvPr id="1366020" name="Rectangle 3"/>
          <p:cNvSpPr>
            <a:spLocks noChangeArrowheads="1"/>
          </p:cNvSpPr>
          <p:nvPr/>
        </p:nvSpPr>
        <p:spPr bwMode="auto">
          <a:xfrm>
            <a:off x="3886200" y="8685213"/>
            <a:ext cx="2971800" cy="458787"/>
          </a:xfrm>
          <a:prstGeom prst="rect">
            <a:avLst/>
          </a:prstGeom>
          <a:noFill/>
          <a:ln w="12700">
            <a:noFill/>
            <a:miter lim="800000"/>
            <a:headEnd/>
            <a:tailEnd/>
          </a:ln>
        </p:spPr>
        <p:txBody>
          <a:bodyPr lIns="19049" tIns="0" rIns="19049" bIns="0" anchor="b"/>
          <a:lstStyle/>
          <a:p>
            <a:pPr algn="r" eaLnBrk="0" hangingPunct="0"/>
            <a:r>
              <a:rPr lang="en-US" sz="1000" i="1">
                <a:latin typeface="Times New Roman" pitchFamily="18" charset="0"/>
              </a:rPr>
              <a:t>1</a:t>
            </a:r>
          </a:p>
        </p:txBody>
      </p:sp>
      <p:sp>
        <p:nvSpPr>
          <p:cNvPr id="1366021" name="Rectangle 4"/>
          <p:cNvSpPr>
            <a:spLocks noChangeArrowheads="1"/>
          </p:cNvSpPr>
          <p:nvPr/>
        </p:nvSpPr>
        <p:spPr bwMode="auto">
          <a:xfrm>
            <a:off x="0" y="8685213"/>
            <a:ext cx="2971800" cy="458787"/>
          </a:xfrm>
          <a:prstGeom prst="rect">
            <a:avLst/>
          </a:prstGeom>
          <a:noFill/>
          <a:ln w="12700">
            <a:noFill/>
            <a:miter lim="800000"/>
            <a:headEnd/>
            <a:tailEnd/>
          </a:ln>
        </p:spPr>
        <p:txBody>
          <a:bodyPr wrap="none" anchor="ctr"/>
          <a:lstStyle/>
          <a:p>
            <a:pPr algn="ctr" eaLnBrk="0" hangingPunct="0"/>
            <a:endParaRPr lang="el-GR" sz="1000">
              <a:latin typeface="Times New Roman" pitchFamily="18" charset="0"/>
            </a:endParaRPr>
          </a:p>
        </p:txBody>
      </p:sp>
      <p:sp>
        <p:nvSpPr>
          <p:cNvPr id="1366022" name="Rectangle 5"/>
          <p:cNvSpPr>
            <a:spLocks noChangeArrowheads="1"/>
          </p:cNvSpPr>
          <p:nvPr/>
        </p:nvSpPr>
        <p:spPr bwMode="auto">
          <a:xfrm>
            <a:off x="0" y="0"/>
            <a:ext cx="2971800" cy="457200"/>
          </a:xfrm>
          <a:prstGeom prst="rect">
            <a:avLst/>
          </a:prstGeom>
          <a:noFill/>
          <a:ln w="12700">
            <a:noFill/>
            <a:miter lim="800000"/>
            <a:headEnd/>
            <a:tailEnd/>
          </a:ln>
        </p:spPr>
        <p:txBody>
          <a:bodyPr wrap="none" anchor="ctr"/>
          <a:lstStyle/>
          <a:p>
            <a:pPr algn="ctr" eaLnBrk="0" hangingPunct="0"/>
            <a:endParaRPr lang="el-GR" sz="1000">
              <a:latin typeface="Times New Roman" pitchFamily="18" charset="0"/>
            </a:endParaRPr>
          </a:p>
        </p:txBody>
      </p:sp>
      <p:sp>
        <p:nvSpPr>
          <p:cNvPr id="1366023" name="Rectangle 6"/>
          <p:cNvSpPr>
            <a:spLocks noGrp="1" noRot="1" noChangeAspect="1" noChangeArrowheads="1" noTextEdit="1"/>
          </p:cNvSpPr>
          <p:nvPr>
            <p:ph type="sldImg"/>
          </p:nvPr>
        </p:nvSpPr>
        <p:spPr>
          <a:xfrm>
            <a:off x="1152525" y="692150"/>
            <a:ext cx="4554538" cy="3416300"/>
          </a:xfrm>
          <a:ln w="12700" cap="flat">
            <a:solidFill>
              <a:schemeClr val="tx1"/>
            </a:solidFill>
          </a:ln>
        </p:spPr>
      </p:sp>
      <p:sp>
        <p:nvSpPr>
          <p:cNvPr id="1366024" name="Rectangle 7"/>
          <p:cNvSpPr>
            <a:spLocks noGrp="1" noChangeArrowheads="1"/>
          </p:cNvSpPr>
          <p:nvPr>
            <p:ph type="body" idx="1"/>
          </p:nvPr>
        </p:nvSpPr>
        <p:spPr>
          <a:xfrm>
            <a:off x="533400" y="4343400"/>
            <a:ext cx="5867400" cy="4648200"/>
          </a:xfrm>
          <a:noFill/>
        </p:spPr>
        <p:txBody>
          <a:bodyPr lIns="90479" tIns="44445" rIns="90479" bIns="44445"/>
          <a:lstStyle/>
          <a:p>
            <a:pPr marL="234950" indent="-233363">
              <a:lnSpc>
                <a:spcPct val="90000"/>
              </a:lnSpc>
              <a:spcBef>
                <a:spcPct val="0"/>
              </a:spcBef>
              <a:spcAft>
                <a:spcPts val="1200"/>
              </a:spcAft>
              <a:buClr>
                <a:schemeClr val="tx1"/>
              </a:buClr>
              <a:buFont typeface="Wingdings" pitchFamily="2" charset="2"/>
              <a:buNone/>
            </a:pPr>
            <a:r>
              <a:rPr lang="en-US" sz="900"/>
              <a:t>Emphasize program consistency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90BD686-70F3-4312-B434-BB2B6A024B1D}" type="slidenum">
              <a:rPr lang="en-US" smtClean="0"/>
              <a:pPr/>
              <a:t>54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F90BD686-70F3-4312-B434-BB2B6A024B1D}" type="slidenum">
              <a:rPr lang="en-US" smtClean="0"/>
              <a:pPr/>
              <a:t>55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E0518BB7-24BC-4336-8D51-63225B2D6042}" type="slidenum">
              <a:rPr lang="en-US"/>
              <a:pPr/>
              <a:t>56</a:t>
            </a:fld>
            <a:endParaRPr lang="en-US"/>
          </a:p>
        </p:txBody>
      </p:sp>
      <p:sp>
        <p:nvSpPr>
          <p:cNvPr id="1333250" name="Rectangle 2"/>
          <p:cNvSpPr>
            <a:spLocks noGrp="1" noRot="1" noChangeAspect="1" noChangeArrowheads="1" noTextEdit="1"/>
          </p:cNvSpPr>
          <p:nvPr>
            <p:ph type="sldImg"/>
          </p:nvPr>
        </p:nvSpPr>
        <p:spPr>
          <a:ln/>
        </p:spPr>
      </p:sp>
      <p:sp>
        <p:nvSpPr>
          <p:cNvPr id="1333251" name="Rectangle 3"/>
          <p:cNvSpPr>
            <a:spLocks noGrp="1" noChangeArrowheads="1"/>
          </p:cNvSpPr>
          <p:nvPr>
            <p:ph type="body" idx="1"/>
          </p:nvPr>
        </p:nvSpPr>
        <p:spPr/>
        <p:txBody>
          <a:bodyPr/>
          <a:lstStyle/>
          <a:p>
            <a:r>
              <a:rPr lang="en-US"/>
              <a:t>Most recently: KS, NE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l-GR"/>
          </a:p>
        </p:txBody>
      </p:sp>
      <p:sp>
        <p:nvSpPr>
          <p:cNvPr id="4" name="Slide Number Placeholder 3"/>
          <p:cNvSpPr>
            <a:spLocks noGrp="1"/>
          </p:cNvSpPr>
          <p:nvPr>
            <p:ph type="sldNum" sz="quarter" idx="10"/>
          </p:nvPr>
        </p:nvSpPr>
        <p:spPr/>
        <p:txBody>
          <a:bodyPr/>
          <a:lstStyle/>
          <a:p>
            <a:fld id="{A3B98CBD-3EDD-4E27-BC14-1C3DB836D562}" type="slidenum">
              <a:rPr lang="el-GR" smtClean="0"/>
              <a:t>57</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fontScale="85000" lnSpcReduction="10000"/>
          </a:bodyPr>
          <a:lstStyle/>
          <a:p>
            <a:r>
              <a:rPr lang="en-US" dirty="0" smtClean="0"/>
              <a:t>Grants can be used to fund technologies in their earliest stages—research and development (R&amp;D) and early-stage demonstration. The R&amp;D stage involves significant uncertainty as to whether the concept will ever lead to a viable technology application. Grants help overcome this risk because they provide an important cost share for investment to research and develop the technology further. Technologies in the demonstration stage typically have difficulty accessing commercial investment due to uncertainty on technical performance and the inability to provide performance warranties. It is unclear whether they will eventually be financially profitable, particularly in the near-term. Demonstration grants allow commercial investors time to pilot and evaluate a new technology with appropriate due diligence. This can reduce risk perception and facilitate further investment.</a:t>
            </a:r>
          </a:p>
          <a:p>
            <a:r>
              <a:rPr lang="en-US" dirty="0" smtClean="0"/>
              <a:t>Loan guarantee programs are well suited for technologies in the commercialization and early deployment stages. In these stages, project performance remains uncertain, making it difficult to attract investors. Loan guarantees help attract private investors by sharing the risk of technical failure with a financially secure and credible entity (namely, a government agency).</a:t>
            </a:r>
          </a:p>
          <a:p>
            <a:r>
              <a:rPr lang="en-US" dirty="0" smtClean="0"/>
              <a:t>Tax credits and feed-in tariffs (FITs) can help advance technologies in the later stages of innovation, namely commercialization and early deployment. These policies allow projects to earn more profit for electricity produced so that they earn the revenues needed to offset higher upfront investment costs.</a:t>
            </a:r>
          </a:p>
          <a:p>
            <a:r>
              <a:rPr lang="en-US" dirty="0" smtClean="0"/>
              <a:t>Renewable electricity standards (RES) are most effective for more mature technologies that are in early deployment. An RES creates demand for renewable electricity and allows the market to determine how to most efficiently supply it; thus the market sets the premium paid to renewable resources. RES mandates can allow for open competition among a range of different technologies, or can be tailored with a carve-out to promote specific technologies that are not yet cost competitive with other renewables. The carve-out option can be a good fit for technologies that are still in the commercialization phase.</a:t>
            </a:r>
          </a:p>
          <a:p>
            <a:r>
              <a:rPr lang="en-US" dirty="0" smtClean="0"/>
              <a:t>A favorable regulatory environment is important to ensure that renewable energy technologies do not face inherent disadvantages due to interconnection standards, utility pricing structures, and other legal hurdles. Failing to address regulatory barriers to renewables can increase their cost of deployment and reduce the effectiveness of incentive programs.</a:t>
            </a:r>
            <a:endParaRPr lang="en-US" smtClean="0"/>
          </a:p>
          <a:p>
            <a:endParaRPr lang="el-GR"/>
          </a:p>
        </p:txBody>
      </p:sp>
      <p:sp>
        <p:nvSpPr>
          <p:cNvPr id="4" name="3 - Θέση αριθμού διαφάνειας"/>
          <p:cNvSpPr>
            <a:spLocks noGrp="1"/>
          </p:cNvSpPr>
          <p:nvPr>
            <p:ph type="sldNum" sz="quarter" idx="10"/>
          </p:nvPr>
        </p:nvSpPr>
        <p:spPr/>
        <p:txBody>
          <a:bodyPr/>
          <a:lstStyle/>
          <a:p>
            <a:fld id="{59AD9E96-E2DB-4FAD-A40C-91EED00A5F45}" type="slidenum">
              <a:rPr lang="el-GR" smtClean="0"/>
              <a:pPr/>
              <a:t>29</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99980A9D-0BB4-4592-B281-10F5AA1CD9BB}" type="slidenum">
              <a:rPr lang="el-GR" smtClean="0"/>
              <a:t>31</a:t>
            </a:fld>
            <a:endParaRPr lang="el-GR"/>
          </a:p>
        </p:txBody>
      </p:sp>
    </p:spTree>
    <p:extLst>
      <p:ext uri="{BB962C8B-B14F-4D97-AF65-F5344CB8AC3E}">
        <p14:creationId xmlns:p14="http://schemas.microsoft.com/office/powerpoint/2010/main" val="883635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de-DE" sz="1100" dirty="0" err="1" smtClean="0">
                <a:latin typeface="Comic Sans MS" pitchFamily="66" charset="0"/>
              </a:rPr>
              <a:t>Cost-effectiveness</a:t>
            </a:r>
            <a:endParaRPr lang="de-DE" sz="1100" dirty="0" smtClean="0">
              <a:latin typeface="Comic Sans MS" pitchFamily="66" charset="0"/>
            </a:endParaRPr>
          </a:p>
          <a:p>
            <a:pPr eaLnBrk="1" hangingPunct="1"/>
            <a:r>
              <a:rPr lang="de-DE" sz="1100" dirty="0" err="1" smtClean="0">
                <a:latin typeface="Comic Sans MS" pitchFamily="66" charset="0"/>
              </a:rPr>
              <a:t>Dependability</a:t>
            </a:r>
            <a:r>
              <a:rPr lang="de-DE" sz="1100" dirty="0" smtClean="0">
                <a:latin typeface="Comic Sans MS" pitchFamily="66" charset="0"/>
              </a:rPr>
              <a:t>, environmental </a:t>
            </a:r>
            <a:r>
              <a:rPr lang="de-DE" sz="1100" dirty="0" err="1" smtClean="0">
                <a:latin typeface="Comic Sans MS" pitchFamily="66" charset="0"/>
              </a:rPr>
              <a:t>effectiveness</a:t>
            </a:r>
            <a:endParaRPr lang="de-DE" sz="1100" dirty="0" smtClean="0">
              <a:latin typeface="Comic Sans MS" pitchFamily="66" charset="0"/>
            </a:endParaRPr>
          </a:p>
          <a:p>
            <a:pPr eaLnBrk="1" hangingPunct="1"/>
            <a:r>
              <a:rPr lang="de-DE" sz="1100" dirty="0" smtClean="0">
                <a:latin typeface="Comic Sans MS" pitchFamily="66" charset="0"/>
              </a:rPr>
              <a:t>Information </a:t>
            </a:r>
            <a:r>
              <a:rPr lang="de-DE" sz="1100" dirty="0" err="1" smtClean="0">
                <a:latin typeface="Comic Sans MS" pitchFamily="66" charset="0"/>
              </a:rPr>
              <a:t>requirements</a:t>
            </a:r>
            <a:endParaRPr lang="de-DE" sz="1100" dirty="0" smtClean="0">
              <a:latin typeface="Comic Sans MS" pitchFamily="66" charset="0"/>
            </a:endParaRPr>
          </a:p>
          <a:p>
            <a:pPr eaLnBrk="1" hangingPunct="1"/>
            <a:r>
              <a:rPr lang="de-DE" sz="1100" dirty="0" err="1" smtClean="0">
                <a:latin typeface="Comic Sans MS" pitchFamily="66" charset="0"/>
              </a:rPr>
              <a:t>Enforceability</a:t>
            </a:r>
            <a:endParaRPr lang="de-DE" sz="1100" dirty="0" smtClean="0">
              <a:latin typeface="Comic Sans MS" pitchFamily="66" charset="0"/>
            </a:endParaRPr>
          </a:p>
          <a:p>
            <a:pPr eaLnBrk="1" hangingPunct="1"/>
            <a:r>
              <a:rPr lang="de-DE" sz="1100" dirty="0" smtClean="0">
                <a:latin typeface="Comic Sans MS" pitchFamily="66" charset="0"/>
              </a:rPr>
              <a:t>Long-run </a:t>
            </a:r>
            <a:r>
              <a:rPr lang="de-DE" sz="1100" dirty="0" err="1" smtClean="0">
                <a:latin typeface="Comic Sans MS" pitchFamily="66" charset="0"/>
              </a:rPr>
              <a:t>effects</a:t>
            </a:r>
            <a:endParaRPr lang="de-DE" sz="1100" dirty="0" smtClean="0">
              <a:latin typeface="Comic Sans MS" pitchFamily="66" charset="0"/>
            </a:endParaRPr>
          </a:p>
          <a:p>
            <a:pPr eaLnBrk="1" hangingPunct="1"/>
            <a:r>
              <a:rPr lang="de-DE" sz="1100" dirty="0" smtClean="0">
                <a:latin typeface="Comic Sans MS" pitchFamily="66" charset="0"/>
              </a:rPr>
              <a:t>Dynamic </a:t>
            </a:r>
            <a:r>
              <a:rPr lang="de-DE" sz="1100" dirty="0" err="1" smtClean="0">
                <a:latin typeface="Comic Sans MS" pitchFamily="66" charset="0"/>
              </a:rPr>
              <a:t>efficiency</a:t>
            </a:r>
            <a:endParaRPr lang="de-DE" sz="1100" dirty="0" smtClean="0">
              <a:latin typeface="Comic Sans MS" pitchFamily="66" charset="0"/>
            </a:endParaRPr>
          </a:p>
          <a:p>
            <a:pPr eaLnBrk="1" hangingPunct="1"/>
            <a:r>
              <a:rPr lang="de-DE" sz="1100" dirty="0" err="1" smtClean="0">
                <a:latin typeface="Comic Sans MS" pitchFamily="66" charset="0"/>
              </a:rPr>
              <a:t>Flexibility</a:t>
            </a:r>
            <a:endParaRPr lang="de-DE" sz="1100" dirty="0" smtClean="0">
              <a:latin typeface="Comic Sans MS" pitchFamily="66" charset="0"/>
            </a:endParaRPr>
          </a:p>
          <a:p>
            <a:pPr eaLnBrk="1" hangingPunct="1"/>
            <a:r>
              <a:rPr lang="de-DE" sz="1100" dirty="0" smtClean="0">
                <a:latin typeface="Comic Sans MS" pitchFamily="66" charset="0"/>
              </a:rPr>
              <a:t>Equity</a:t>
            </a:r>
          </a:p>
          <a:p>
            <a:pPr eaLnBrk="1" hangingPunct="1"/>
            <a:r>
              <a:rPr lang="de-DE" sz="1100" dirty="0" err="1" smtClean="0">
                <a:latin typeface="Comic Sans MS" pitchFamily="66" charset="0"/>
              </a:rPr>
              <a:t>Uncertainty</a:t>
            </a:r>
            <a:endParaRPr lang="de-DE" sz="1100" dirty="0" smtClean="0">
              <a:latin typeface="Comic Sans MS" pitchFamily="66" charset="0"/>
            </a:endParaRPr>
          </a:p>
          <a:p>
            <a:endParaRPr lang="en-GB" dirty="0"/>
          </a:p>
        </p:txBody>
      </p:sp>
      <p:sp>
        <p:nvSpPr>
          <p:cNvPr id="4" name="Slide Number Placeholder 3"/>
          <p:cNvSpPr>
            <a:spLocks noGrp="1"/>
          </p:cNvSpPr>
          <p:nvPr>
            <p:ph type="sldNum" sz="quarter" idx="10"/>
          </p:nvPr>
        </p:nvSpPr>
        <p:spPr/>
        <p:txBody>
          <a:bodyPr/>
          <a:lstStyle/>
          <a:p>
            <a:fld id="{02D91670-0290-44E9-9F1B-D3A68402DF09}" type="slidenum">
              <a:rPr lang="en-GB" smtClean="0"/>
              <a:pPr/>
              <a:t>32</a:t>
            </a:fld>
            <a:endParaRPr lang="en-GB"/>
          </a:p>
        </p:txBody>
      </p:sp>
    </p:spTree>
    <p:extLst>
      <p:ext uri="{BB962C8B-B14F-4D97-AF65-F5344CB8AC3E}">
        <p14:creationId xmlns:p14="http://schemas.microsoft.com/office/powerpoint/2010/main" val="941100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de-DE" sz="2000" dirty="0" err="1" smtClean="0">
                <a:latin typeface="Comic Sans MS" pitchFamily="66" charset="0"/>
              </a:rPr>
              <a:t>Institutional</a:t>
            </a:r>
            <a:endParaRPr lang="de-DE" sz="2000" dirty="0" smtClean="0">
              <a:latin typeface="Comic Sans MS" pitchFamily="66" charset="0"/>
            </a:endParaRPr>
          </a:p>
          <a:p>
            <a:pPr lvl="1" eaLnBrk="1" hangingPunct="1">
              <a:lnSpc>
                <a:spcPct val="90000"/>
              </a:lnSpc>
            </a:pPr>
            <a:r>
              <a:rPr lang="de-DE" sz="2000" dirty="0" err="1" smtClean="0">
                <a:latin typeface="Comic Sans MS" pitchFamily="66" charset="0"/>
              </a:rPr>
              <a:t>Bargaining</a:t>
            </a:r>
            <a:endParaRPr lang="de-DE" sz="2000" dirty="0" smtClean="0">
              <a:latin typeface="Comic Sans MS" pitchFamily="66" charset="0"/>
            </a:endParaRPr>
          </a:p>
          <a:p>
            <a:pPr lvl="1" eaLnBrk="1" hangingPunct="1">
              <a:lnSpc>
                <a:spcPct val="90000"/>
              </a:lnSpc>
            </a:pPr>
            <a:r>
              <a:rPr lang="de-DE" sz="2000" dirty="0" smtClean="0">
                <a:latin typeface="Comic Sans MS" pitchFamily="66" charset="0"/>
              </a:rPr>
              <a:t>Legal </a:t>
            </a:r>
            <a:r>
              <a:rPr lang="de-DE" sz="2000" dirty="0" err="1" smtClean="0">
                <a:latin typeface="Comic Sans MS" pitchFamily="66" charset="0"/>
              </a:rPr>
              <a:t>redress</a:t>
            </a:r>
            <a:endParaRPr lang="de-DE" sz="2000" dirty="0" smtClean="0">
              <a:latin typeface="Comic Sans MS" pitchFamily="66" charset="0"/>
            </a:endParaRPr>
          </a:p>
          <a:p>
            <a:pPr lvl="1" eaLnBrk="1" hangingPunct="1">
              <a:lnSpc>
                <a:spcPct val="90000"/>
              </a:lnSpc>
            </a:pPr>
            <a:r>
              <a:rPr lang="de-DE" sz="2000" dirty="0" smtClean="0">
                <a:latin typeface="Comic Sans MS" pitchFamily="66" charset="0"/>
              </a:rPr>
              <a:t>Information, </a:t>
            </a:r>
            <a:r>
              <a:rPr lang="de-DE" sz="2000" dirty="0" err="1" smtClean="0">
                <a:latin typeface="Comic Sans MS" pitchFamily="66" charset="0"/>
              </a:rPr>
              <a:t>awareness</a:t>
            </a:r>
            <a:r>
              <a:rPr lang="de-DE" sz="2000" dirty="0" smtClean="0">
                <a:latin typeface="Comic Sans MS" pitchFamily="66" charset="0"/>
              </a:rPr>
              <a:t>, </a:t>
            </a:r>
            <a:r>
              <a:rPr lang="de-DE" sz="2000" dirty="0" err="1" smtClean="0">
                <a:latin typeface="Comic Sans MS" pitchFamily="66" charset="0"/>
              </a:rPr>
              <a:t>responsibility</a:t>
            </a:r>
            <a:endParaRPr lang="de-DE" sz="2000" dirty="0" smtClean="0">
              <a:latin typeface="Comic Sans MS" pitchFamily="66" charset="0"/>
            </a:endParaRPr>
          </a:p>
          <a:p>
            <a:pPr lvl="1" eaLnBrk="1" hangingPunct="1">
              <a:lnSpc>
                <a:spcPct val="90000"/>
              </a:lnSpc>
            </a:pPr>
            <a:r>
              <a:rPr lang="de-DE" sz="2000" dirty="0" smtClean="0">
                <a:latin typeface="Comic Sans MS" pitchFamily="66" charset="0"/>
              </a:rPr>
              <a:t>Property </a:t>
            </a:r>
            <a:r>
              <a:rPr lang="de-DE" sz="2000" dirty="0" err="1" smtClean="0">
                <a:latin typeface="Comic Sans MS" pitchFamily="66" charset="0"/>
              </a:rPr>
              <a:t>rights</a:t>
            </a:r>
            <a:endParaRPr lang="de-DE" sz="2000" dirty="0" smtClean="0">
              <a:latin typeface="Comic Sans MS" pitchFamily="66" charset="0"/>
            </a:endParaRPr>
          </a:p>
          <a:p>
            <a:pPr lvl="1" eaLnBrk="1" hangingPunct="1">
              <a:lnSpc>
                <a:spcPct val="90000"/>
              </a:lnSpc>
            </a:pPr>
            <a:r>
              <a:rPr lang="de-DE" sz="2000" dirty="0" err="1" smtClean="0">
                <a:solidFill>
                  <a:srgbClr val="000099"/>
                </a:solidFill>
                <a:latin typeface="Comic Sans MS" pitchFamily="66" charset="0"/>
              </a:rPr>
              <a:t>Voluntary</a:t>
            </a:r>
            <a:r>
              <a:rPr lang="de-DE" sz="2000" dirty="0" smtClean="0">
                <a:solidFill>
                  <a:srgbClr val="000099"/>
                </a:solidFill>
                <a:latin typeface="Comic Sans MS" pitchFamily="66" charset="0"/>
              </a:rPr>
              <a:t> </a:t>
            </a:r>
            <a:r>
              <a:rPr lang="de-DE" sz="2000" dirty="0" err="1" smtClean="0">
                <a:solidFill>
                  <a:srgbClr val="000099"/>
                </a:solidFill>
                <a:latin typeface="Comic Sans MS" pitchFamily="66" charset="0"/>
              </a:rPr>
              <a:t>agreements</a:t>
            </a:r>
            <a:endParaRPr lang="de-DE" sz="2000" dirty="0" smtClean="0">
              <a:solidFill>
                <a:srgbClr val="000099"/>
              </a:solidFill>
              <a:latin typeface="Comic Sans MS" pitchFamily="66" charset="0"/>
            </a:endParaRPr>
          </a:p>
          <a:p>
            <a:pPr eaLnBrk="1" hangingPunct="1">
              <a:lnSpc>
                <a:spcPct val="90000"/>
              </a:lnSpc>
            </a:pPr>
            <a:r>
              <a:rPr lang="de-DE" sz="2000" dirty="0" smtClean="0">
                <a:latin typeface="Comic Sans MS" pitchFamily="66" charset="0"/>
              </a:rPr>
              <a:t>Command </a:t>
            </a:r>
            <a:r>
              <a:rPr lang="de-DE" sz="2000" dirty="0" err="1" smtClean="0">
                <a:latin typeface="Comic Sans MS" pitchFamily="66" charset="0"/>
              </a:rPr>
              <a:t>and</a:t>
            </a:r>
            <a:r>
              <a:rPr lang="de-DE" sz="2000" dirty="0" smtClean="0">
                <a:latin typeface="Comic Sans MS" pitchFamily="66" charset="0"/>
              </a:rPr>
              <a:t> </a:t>
            </a:r>
            <a:r>
              <a:rPr lang="de-DE" sz="2000" dirty="0" err="1" smtClean="0">
                <a:latin typeface="Comic Sans MS" pitchFamily="66" charset="0"/>
              </a:rPr>
              <a:t>control</a:t>
            </a:r>
            <a:endParaRPr lang="de-DE" sz="2000" dirty="0" smtClean="0">
              <a:latin typeface="Comic Sans MS" pitchFamily="66" charset="0"/>
            </a:endParaRPr>
          </a:p>
          <a:p>
            <a:pPr lvl="1" eaLnBrk="1" hangingPunct="1">
              <a:lnSpc>
                <a:spcPct val="90000"/>
              </a:lnSpc>
            </a:pPr>
            <a:r>
              <a:rPr lang="de-DE" sz="2000" dirty="0" smtClean="0">
                <a:latin typeface="Comic Sans MS" pitchFamily="66" charset="0"/>
              </a:rPr>
              <a:t>Inputs, </a:t>
            </a:r>
            <a:r>
              <a:rPr lang="de-DE" sz="2000" dirty="0" err="1" smtClean="0">
                <a:latin typeface="Comic Sans MS" pitchFamily="66" charset="0"/>
              </a:rPr>
              <a:t>technology</a:t>
            </a:r>
            <a:endParaRPr lang="de-DE" sz="2000" dirty="0" smtClean="0">
              <a:latin typeface="Comic Sans MS" pitchFamily="66" charset="0"/>
            </a:endParaRPr>
          </a:p>
          <a:p>
            <a:pPr lvl="1" eaLnBrk="1" hangingPunct="1">
              <a:lnSpc>
                <a:spcPct val="90000"/>
              </a:lnSpc>
            </a:pPr>
            <a:r>
              <a:rPr lang="de-DE" sz="2000" dirty="0" smtClean="0">
                <a:latin typeface="Comic Sans MS" pitchFamily="66" charset="0"/>
              </a:rPr>
              <a:t>Output (</a:t>
            </a:r>
            <a:r>
              <a:rPr lang="de-DE" sz="2000" dirty="0" err="1" smtClean="0">
                <a:latin typeface="Comic Sans MS" pitchFamily="66" charset="0"/>
              </a:rPr>
              <a:t>product</a:t>
            </a:r>
            <a:r>
              <a:rPr lang="de-DE" sz="2000" dirty="0" smtClean="0">
                <a:latin typeface="Comic Sans MS" pitchFamily="66" charset="0"/>
              </a:rPr>
              <a:t>, </a:t>
            </a:r>
            <a:r>
              <a:rPr lang="de-DE" sz="2000" dirty="0" err="1" smtClean="0">
                <a:latin typeface="Comic Sans MS" pitchFamily="66" charset="0"/>
              </a:rPr>
              <a:t>pollutant</a:t>
            </a:r>
            <a:r>
              <a:rPr lang="de-DE" sz="2000" dirty="0" smtClean="0">
                <a:latin typeface="Comic Sans MS" pitchFamily="66" charset="0"/>
              </a:rPr>
              <a:t>)</a:t>
            </a:r>
          </a:p>
          <a:p>
            <a:pPr lvl="1" eaLnBrk="1" hangingPunct="1">
              <a:lnSpc>
                <a:spcPct val="90000"/>
              </a:lnSpc>
            </a:pPr>
            <a:r>
              <a:rPr lang="de-DE" sz="2000" dirty="0" smtClean="0">
                <a:latin typeface="Comic Sans MS" pitchFamily="66" charset="0"/>
              </a:rPr>
              <a:t>Location (</a:t>
            </a:r>
            <a:r>
              <a:rPr lang="de-DE" sz="2000" dirty="0" err="1" smtClean="0">
                <a:latin typeface="Comic Sans MS" pitchFamily="66" charset="0"/>
              </a:rPr>
              <a:t>source</a:t>
            </a:r>
            <a:r>
              <a:rPr lang="de-DE" sz="2000" dirty="0" smtClean="0">
                <a:latin typeface="Comic Sans MS" pitchFamily="66" charset="0"/>
              </a:rPr>
              <a:t>, individual)</a:t>
            </a:r>
          </a:p>
          <a:p>
            <a:pPr lvl="1" eaLnBrk="1" hangingPunct="1">
              <a:lnSpc>
                <a:spcPct val="90000"/>
              </a:lnSpc>
            </a:pPr>
            <a:r>
              <a:rPr lang="de-DE" sz="2000" dirty="0" smtClean="0">
                <a:latin typeface="Comic Sans MS" pitchFamily="66" charset="0"/>
              </a:rPr>
              <a:t>Timing</a:t>
            </a:r>
          </a:p>
          <a:p>
            <a:pPr lvl="1" eaLnBrk="1" hangingPunct="1">
              <a:lnSpc>
                <a:spcPct val="90000"/>
              </a:lnSpc>
            </a:pPr>
            <a:r>
              <a:rPr lang="de-DE" sz="2000" dirty="0" smtClean="0">
                <a:latin typeface="Comic Sans MS" pitchFamily="66" charset="0"/>
              </a:rPr>
              <a:t>Prohibition</a:t>
            </a:r>
          </a:p>
          <a:p>
            <a:pPr eaLnBrk="1" hangingPunct="1">
              <a:lnSpc>
                <a:spcPct val="90000"/>
              </a:lnSpc>
            </a:pPr>
            <a:r>
              <a:rPr lang="de-DE" sz="2000" dirty="0" smtClean="0">
                <a:latin typeface="Comic Sans MS" pitchFamily="66" charset="0"/>
              </a:rPr>
              <a:t>Market-</a:t>
            </a:r>
            <a:r>
              <a:rPr lang="de-DE" sz="2000" dirty="0" err="1" smtClean="0">
                <a:latin typeface="Comic Sans MS" pitchFamily="66" charset="0"/>
              </a:rPr>
              <a:t>based</a:t>
            </a:r>
            <a:endParaRPr lang="de-DE" sz="2000" dirty="0" smtClean="0">
              <a:latin typeface="Comic Sans MS" pitchFamily="66" charset="0"/>
            </a:endParaRPr>
          </a:p>
          <a:p>
            <a:pPr lvl="1" eaLnBrk="1" hangingPunct="1">
              <a:lnSpc>
                <a:spcPct val="90000"/>
              </a:lnSpc>
            </a:pPr>
            <a:r>
              <a:rPr lang="de-DE" sz="2000" dirty="0" err="1" smtClean="0">
                <a:latin typeface="Comic Sans MS" pitchFamily="66" charset="0"/>
              </a:rPr>
              <a:t>Taxes</a:t>
            </a:r>
            <a:r>
              <a:rPr lang="de-DE" sz="2000" dirty="0" smtClean="0">
                <a:latin typeface="Comic Sans MS" pitchFamily="66" charset="0"/>
              </a:rPr>
              <a:t> (</a:t>
            </a:r>
            <a:r>
              <a:rPr lang="de-DE" sz="2000" dirty="0" err="1" smtClean="0">
                <a:latin typeface="Comic Sans MS" pitchFamily="66" charset="0"/>
              </a:rPr>
              <a:t>inputs</a:t>
            </a:r>
            <a:r>
              <a:rPr lang="de-DE" sz="2000" dirty="0" smtClean="0">
                <a:latin typeface="Comic Sans MS" pitchFamily="66" charset="0"/>
              </a:rPr>
              <a:t>, </a:t>
            </a:r>
            <a:r>
              <a:rPr lang="de-DE" sz="2000" dirty="0" err="1" smtClean="0">
                <a:latin typeface="Comic Sans MS" pitchFamily="66" charset="0"/>
              </a:rPr>
              <a:t>outputs</a:t>
            </a:r>
            <a:r>
              <a:rPr lang="de-DE" sz="2000" dirty="0" smtClean="0">
                <a:latin typeface="Comic Sans MS" pitchFamily="66" charset="0"/>
              </a:rPr>
              <a:t>)</a:t>
            </a:r>
          </a:p>
          <a:p>
            <a:pPr lvl="1" eaLnBrk="1" hangingPunct="1">
              <a:lnSpc>
                <a:spcPct val="90000"/>
              </a:lnSpc>
            </a:pPr>
            <a:r>
              <a:rPr lang="de-DE" sz="2000" dirty="0" err="1" smtClean="0">
                <a:latin typeface="Comic Sans MS" pitchFamily="66" charset="0"/>
              </a:rPr>
              <a:t>Subsidies</a:t>
            </a:r>
            <a:endParaRPr lang="de-DE" sz="2000" dirty="0" smtClean="0">
              <a:latin typeface="Comic Sans MS" pitchFamily="66" charset="0"/>
            </a:endParaRPr>
          </a:p>
          <a:p>
            <a:pPr lvl="1" eaLnBrk="1" hangingPunct="1">
              <a:lnSpc>
                <a:spcPct val="90000"/>
              </a:lnSpc>
            </a:pPr>
            <a:r>
              <a:rPr lang="de-DE" sz="2000" dirty="0" err="1" smtClean="0">
                <a:latin typeface="Comic Sans MS" pitchFamily="66" charset="0"/>
              </a:rPr>
              <a:t>Tradeable</a:t>
            </a:r>
            <a:r>
              <a:rPr lang="de-DE" sz="2000" dirty="0" smtClean="0">
                <a:latin typeface="Comic Sans MS" pitchFamily="66" charset="0"/>
              </a:rPr>
              <a:t> </a:t>
            </a:r>
            <a:r>
              <a:rPr lang="de-DE" sz="2000" dirty="0" err="1" smtClean="0">
                <a:latin typeface="Comic Sans MS" pitchFamily="66" charset="0"/>
              </a:rPr>
              <a:t>permits</a:t>
            </a:r>
            <a:endParaRPr lang="de-DE" sz="2000" dirty="0" smtClean="0">
              <a:latin typeface="Comic Sans MS" pitchFamily="66" charset="0"/>
            </a:endParaRPr>
          </a:p>
          <a:p>
            <a:endParaRPr lang="en-GB" dirty="0"/>
          </a:p>
        </p:txBody>
      </p:sp>
      <p:sp>
        <p:nvSpPr>
          <p:cNvPr id="4" name="Slide Number Placeholder 3"/>
          <p:cNvSpPr>
            <a:spLocks noGrp="1"/>
          </p:cNvSpPr>
          <p:nvPr>
            <p:ph type="sldNum" sz="quarter" idx="10"/>
          </p:nvPr>
        </p:nvSpPr>
        <p:spPr/>
        <p:txBody>
          <a:bodyPr/>
          <a:lstStyle/>
          <a:p>
            <a:fld id="{02D91670-0290-44E9-9F1B-D3A68402DF09}" type="slidenum">
              <a:rPr lang="en-GB" smtClean="0"/>
              <a:pPr/>
              <a:t>35</a:t>
            </a:fld>
            <a:endParaRPr lang="en-GB"/>
          </a:p>
        </p:txBody>
      </p:sp>
    </p:spTree>
    <p:extLst>
      <p:ext uri="{BB962C8B-B14F-4D97-AF65-F5344CB8AC3E}">
        <p14:creationId xmlns:p14="http://schemas.microsoft.com/office/powerpoint/2010/main" val="36418995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de-DE" sz="1100" dirty="0" err="1" smtClean="0">
                <a:latin typeface="Comic Sans MS" pitchFamily="66" charset="0"/>
              </a:rPr>
              <a:t>Coase</a:t>
            </a:r>
            <a:r>
              <a:rPr lang="de-DE" sz="1100" dirty="0" smtClean="0">
                <a:latin typeface="Comic Sans MS" pitchFamily="66" charset="0"/>
              </a:rPr>
              <a:t> (1960) Theorem: The </a:t>
            </a:r>
            <a:r>
              <a:rPr lang="de-DE" sz="1100" dirty="0" err="1" smtClean="0">
                <a:latin typeface="Comic Sans MS" pitchFamily="66" charset="0"/>
              </a:rPr>
              <a:t>social</a:t>
            </a:r>
            <a:r>
              <a:rPr lang="de-DE" sz="1100" dirty="0" smtClean="0">
                <a:latin typeface="Comic Sans MS" pitchFamily="66" charset="0"/>
              </a:rPr>
              <a:t> </a:t>
            </a:r>
            <a:r>
              <a:rPr lang="de-DE" sz="1100" dirty="0" err="1" smtClean="0">
                <a:latin typeface="Comic Sans MS" pitchFamily="66" charset="0"/>
              </a:rPr>
              <a:t>optimum</a:t>
            </a:r>
            <a:r>
              <a:rPr lang="de-DE" sz="1100" dirty="0" smtClean="0">
                <a:latin typeface="Comic Sans MS" pitchFamily="66" charset="0"/>
              </a:rPr>
              <a:t> </a:t>
            </a:r>
            <a:r>
              <a:rPr lang="de-DE" sz="1100" dirty="0" err="1" smtClean="0">
                <a:latin typeface="Comic Sans MS" pitchFamily="66" charset="0"/>
              </a:rPr>
              <a:t>can</a:t>
            </a:r>
            <a:r>
              <a:rPr lang="de-DE" sz="1100" dirty="0" smtClean="0">
                <a:latin typeface="Comic Sans MS" pitchFamily="66" charset="0"/>
              </a:rPr>
              <a:t> </a:t>
            </a:r>
            <a:r>
              <a:rPr lang="de-DE" sz="1100" dirty="0" err="1" smtClean="0">
                <a:latin typeface="Comic Sans MS" pitchFamily="66" charset="0"/>
              </a:rPr>
              <a:t>be</a:t>
            </a:r>
            <a:r>
              <a:rPr lang="de-DE" sz="1100" dirty="0" smtClean="0">
                <a:latin typeface="Comic Sans MS" pitchFamily="66" charset="0"/>
              </a:rPr>
              <a:t> </a:t>
            </a:r>
            <a:r>
              <a:rPr lang="de-DE" sz="1100" dirty="0" err="1" smtClean="0">
                <a:latin typeface="Comic Sans MS" pitchFamily="66" charset="0"/>
              </a:rPr>
              <a:t>established</a:t>
            </a:r>
            <a:r>
              <a:rPr lang="de-DE" sz="1100" dirty="0" smtClean="0">
                <a:latin typeface="Comic Sans MS" pitchFamily="66" charset="0"/>
              </a:rPr>
              <a:t> </a:t>
            </a:r>
            <a:r>
              <a:rPr lang="de-DE" sz="1100" dirty="0" err="1" smtClean="0">
                <a:latin typeface="Comic Sans MS" pitchFamily="66" charset="0"/>
              </a:rPr>
              <a:t>through</a:t>
            </a:r>
            <a:r>
              <a:rPr lang="de-DE" sz="1100" dirty="0" smtClean="0">
                <a:latin typeface="Comic Sans MS" pitchFamily="66" charset="0"/>
              </a:rPr>
              <a:t> </a:t>
            </a:r>
            <a:r>
              <a:rPr lang="de-DE" sz="1100" dirty="0" err="1" smtClean="0">
                <a:latin typeface="Comic Sans MS" pitchFamily="66" charset="0"/>
              </a:rPr>
              <a:t>bargaining</a:t>
            </a:r>
            <a:r>
              <a:rPr lang="de-DE" sz="1100" dirty="0" smtClean="0">
                <a:latin typeface="Comic Sans MS" pitchFamily="66" charset="0"/>
              </a:rPr>
              <a:t> </a:t>
            </a:r>
            <a:r>
              <a:rPr lang="de-DE" sz="1100" dirty="0" err="1" smtClean="0">
                <a:latin typeface="Comic Sans MS" pitchFamily="66" charset="0"/>
              </a:rPr>
              <a:t>between</a:t>
            </a:r>
            <a:r>
              <a:rPr lang="de-DE" sz="1100" dirty="0" smtClean="0">
                <a:latin typeface="Comic Sans MS" pitchFamily="66" charset="0"/>
              </a:rPr>
              <a:t> </a:t>
            </a:r>
            <a:r>
              <a:rPr lang="de-DE" sz="1100" dirty="0" err="1" smtClean="0">
                <a:latin typeface="Comic Sans MS" pitchFamily="66" charset="0"/>
              </a:rPr>
              <a:t>polluter</a:t>
            </a:r>
            <a:r>
              <a:rPr lang="de-DE" sz="1100" dirty="0" smtClean="0">
                <a:latin typeface="Comic Sans MS" pitchFamily="66" charset="0"/>
              </a:rPr>
              <a:t> </a:t>
            </a:r>
            <a:r>
              <a:rPr lang="de-DE" sz="1100" dirty="0" err="1" smtClean="0">
                <a:latin typeface="Comic Sans MS" pitchFamily="66" charset="0"/>
              </a:rPr>
              <a:t>and</a:t>
            </a:r>
            <a:r>
              <a:rPr lang="de-DE" sz="1100" dirty="0" smtClean="0">
                <a:latin typeface="Comic Sans MS" pitchFamily="66" charset="0"/>
              </a:rPr>
              <a:t> </a:t>
            </a:r>
            <a:r>
              <a:rPr lang="de-DE" sz="1100" dirty="0" err="1" smtClean="0">
                <a:latin typeface="Comic Sans MS" pitchFamily="66" charset="0"/>
              </a:rPr>
              <a:t>victim</a:t>
            </a:r>
            <a:endParaRPr lang="de-DE" sz="1100" dirty="0" smtClean="0">
              <a:latin typeface="Comic Sans MS" pitchFamily="66" charset="0"/>
            </a:endParaRPr>
          </a:p>
          <a:p>
            <a:pPr eaLnBrk="1" hangingPunct="1"/>
            <a:r>
              <a:rPr lang="de-DE" sz="1100" dirty="0" err="1" smtClean="0">
                <a:latin typeface="Comic Sans MS" pitchFamily="66" charset="0"/>
              </a:rPr>
              <a:t>Alternatively</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court</a:t>
            </a:r>
            <a:r>
              <a:rPr lang="de-DE" sz="1100" dirty="0" smtClean="0">
                <a:latin typeface="Comic Sans MS" pitchFamily="66" charset="0"/>
              </a:rPr>
              <a:t> </a:t>
            </a:r>
            <a:r>
              <a:rPr lang="de-DE" sz="1100" dirty="0" err="1" smtClean="0">
                <a:latin typeface="Comic Sans MS" pitchFamily="66" charset="0"/>
              </a:rPr>
              <a:t>may</a:t>
            </a:r>
            <a:r>
              <a:rPr lang="de-DE" sz="1100" dirty="0" smtClean="0">
                <a:latin typeface="Comic Sans MS" pitchFamily="66" charset="0"/>
              </a:rPr>
              <a:t> </a:t>
            </a:r>
            <a:r>
              <a:rPr lang="de-DE" sz="1100" dirty="0" err="1" smtClean="0">
                <a:latin typeface="Comic Sans MS" pitchFamily="66" charset="0"/>
              </a:rPr>
              <a:t>step</a:t>
            </a:r>
            <a:r>
              <a:rPr lang="de-DE" sz="1100" dirty="0" smtClean="0">
                <a:latin typeface="Comic Sans MS" pitchFamily="66" charset="0"/>
              </a:rPr>
              <a:t> in</a:t>
            </a:r>
          </a:p>
          <a:p>
            <a:pPr eaLnBrk="1" hangingPunct="1"/>
            <a:r>
              <a:rPr lang="de-DE" sz="1100" dirty="0" err="1" smtClean="0">
                <a:latin typeface="Comic Sans MS" pitchFamily="66" charset="0"/>
              </a:rPr>
              <a:t>Or</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government</a:t>
            </a:r>
            <a:r>
              <a:rPr lang="de-DE" sz="1100" dirty="0" smtClean="0">
                <a:latin typeface="Comic Sans MS" pitchFamily="66" charset="0"/>
              </a:rPr>
              <a:t> </a:t>
            </a:r>
            <a:r>
              <a:rPr lang="de-DE" sz="1100" dirty="0" err="1" smtClean="0">
                <a:latin typeface="Comic Sans MS" pitchFamily="66" charset="0"/>
              </a:rPr>
              <a:t>may</a:t>
            </a:r>
            <a:r>
              <a:rPr lang="de-DE" sz="1100" dirty="0" smtClean="0">
                <a:latin typeface="Comic Sans MS" pitchFamily="66" charset="0"/>
              </a:rPr>
              <a:t> </a:t>
            </a:r>
            <a:r>
              <a:rPr lang="de-DE" sz="1100" dirty="0" err="1" smtClean="0">
                <a:latin typeface="Comic Sans MS" pitchFamily="66" charset="0"/>
              </a:rPr>
              <a:t>appeal</a:t>
            </a:r>
            <a:r>
              <a:rPr lang="de-DE" sz="1100" dirty="0" smtClean="0">
                <a:latin typeface="Comic Sans MS" pitchFamily="66" charset="0"/>
              </a:rPr>
              <a:t> </a:t>
            </a:r>
            <a:r>
              <a:rPr lang="de-DE" sz="1100" dirty="0" err="1" smtClean="0">
                <a:latin typeface="Comic Sans MS" pitchFamily="66" charset="0"/>
              </a:rPr>
              <a:t>to</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polluter‘s</a:t>
            </a:r>
            <a:r>
              <a:rPr lang="de-DE" sz="1100" dirty="0" smtClean="0">
                <a:latin typeface="Comic Sans MS" pitchFamily="66" charset="0"/>
              </a:rPr>
              <a:t> </a:t>
            </a:r>
            <a:r>
              <a:rPr lang="de-DE" sz="1100" dirty="0" err="1" smtClean="0">
                <a:latin typeface="Comic Sans MS" pitchFamily="66" charset="0"/>
              </a:rPr>
              <a:t>conscience</a:t>
            </a:r>
            <a:endParaRPr lang="de-DE" sz="1100" dirty="0" smtClean="0">
              <a:latin typeface="Comic Sans MS" pitchFamily="66" charset="0"/>
            </a:endParaRPr>
          </a:p>
          <a:p>
            <a:pPr eaLnBrk="1" hangingPunct="1"/>
            <a:r>
              <a:rPr lang="de-DE" sz="1100" dirty="0" err="1" smtClean="0">
                <a:latin typeface="Comic Sans MS" pitchFamily="66" charset="0"/>
              </a:rPr>
              <a:t>Or</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government</a:t>
            </a:r>
            <a:r>
              <a:rPr lang="de-DE" sz="1100" dirty="0" smtClean="0">
                <a:latin typeface="Comic Sans MS" pitchFamily="66" charset="0"/>
              </a:rPr>
              <a:t> </a:t>
            </a:r>
            <a:r>
              <a:rPr lang="de-DE" sz="1100" dirty="0" err="1" smtClean="0">
                <a:latin typeface="Comic Sans MS" pitchFamily="66" charset="0"/>
              </a:rPr>
              <a:t>may</a:t>
            </a:r>
            <a:r>
              <a:rPr lang="de-DE" sz="1100" dirty="0" smtClean="0">
                <a:latin typeface="Comic Sans MS" pitchFamily="66" charset="0"/>
              </a:rPr>
              <a:t> </a:t>
            </a:r>
            <a:r>
              <a:rPr lang="de-DE" sz="1100" dirty="0" err="1" smtClean="0">
                <a:latin typeface="Comic Sans MS" pitchFamily="66" charset="0"/>
              </a:rPr>
              <a:t>establish</a:t>
            </a:r>
            <a:r>
              <a:rPr lang="de-DE" sz="1100" dirty="0" smtClean="0">
                <a:latin typeface="Comic Sans MS" pitchFamily="66" charset="0"/>
              </a:rPr>
              <a:t> </a:t>
            </a:r>
            <a:r>
              <a:rPr lang="de-DE" sz="1100" dirty="0" err="1" smtClean="0">
                <a:latin typeface="Comic Sans MS" pitchFamily="66" charset="0"/>
              </a:rPr>
              <a:t>property</a:t>
            </a:r>
            <a:r>
              <a:rPr lang="de-DE" sz="1100" dirty="0" smtClean="0">
                <a:latin typeface="Comic Sans MS" pitchFamily="66" charset="0"/>
              </a:rPr>
              <a:t> </a:t>
            </a:r>
            <a:r>
              <a:rPr lang="de-DE" sz="1100" dirty="0" err="1" smtClean="0">
                <a:latin typeface="Comic Sans MS" pitchFamily="66" charset="0"/>
              </a:rPr>
              <a:t>rights</a:t>
            </a:r>
            <a:endParaRPr lang="de-DE" sz="1100" dirty="0" smtClean="0">
              <a:latin typeface="Comic Sans MS" pitchFamily="66" charset="0"/>
            </a:endParaRPr>
          </a:p>
          <a:p>
            <a:endParaRPr lang="en-GB" dirty="0"/>
          </a:p>
        </p:txBody>
      </p:sp>
      <p:sp>
        <p:nvSpPr>
          <p:cNvPr id="4" name="Slide Number Placeholder 3"/>
          <p:cNvSpPr>
            <a:spLocks noGrp="1"/>
          </p:cNvSpPr>
          <p:nvPr>
            <p:ph type="sldNum" sz="quarter" idx="10"/>
          </p:nvPr>
        </p:nvSpPr>
        <p:spPr/>
        <p:txBody>
          <a:bodyPr/>
          <a:lstStyle/>
          <a:p>
            <a:fld id="{02D91670-0290-44E9-9F1B-D3A68402DF09}" type="slidenum">
              <a:rPr lang="en-GB" smtClean="0"/>
              <a:pPr/>
              <a:t>36</a:t>
            </a:fld>
            <a:endParaRPr lang="en-GB"/>
          </a:p>
        </p:txBody>
      </p:sp>
    </p:spTree>
    <p:extLst>
      <p:ext uri="{BB962C8B-B14F-4D97-AF65-F5344CB8AC3E}">
        <p14:creationId xmlns:p14="http://schemas.microsoft.com/office/powerpoint/2010/main" val="2379658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de-DE" sz="1100" dirty="0" smtClean="0">
                <a:latin typeface="Comic Sans MS" pitchFamily="66" charset="0"/>
              </a:rPr>
              <a:t>Command </a:t>
            </a:r>
            <a:r>
              <a:rPr lang="de-DE" sz="1100" dirty="0" err="1" smtClean="0">
                <a:latin typeface="Comic Sans MS" pitchFamily="66" charset="0"/>
              </a:rPr>
              <a:t>and</a:t>
            </a:r>
            <a:r>
              <a:rPr lang="de-DE" sz="1100" dirty="0" smtClean="0">
                <a:latin typeface="Comic Sans MS" pitchFamily="66" charset="0"/>
              </a:rPr>
              <a:t> </a:t>
            </a:r>
            <a:r>
              <a:rPr lang="de-DE" sz="1100" dirty="0" err="1" smtClean="0">
                <a:latin typeface="Comic Sans MS" pitchFamily="66" charset="0"/>
              </a:rPr>
              <a:t>control</a:t>
            </a:r>
            <a:r>
              <a:rPr lang="de-DE" sz="1100" dirty="0" smtClean="0">
                <a:latin typeface="Comic Sans MS" pitchFamily="66" charset="0"/>
              </a:rPr>
              <a:t> = </a:t>
            </a:r>
            <a:r>
              <a:rPr lang="de-DE" sz="1100" dirty="0" err="1" smtClean="0">
                <a:latin typeface="Comic Sans MS" pitchFamily="66" charset="0"/>
              </a:rPr>
              <a:t>direct</a:t>
            </a:r>
            <a:r>
              <a:rPr lang="de-DE" sz="1100" dirty="0" smtClean="0">
                <a:latin typeface="Comic Sans MS" pitchFamily="66" charset="0"/>
              </a:rPr>
              <a:t> </a:t>
            </a:r>
            <a:r>
              <a:rPr lang="de-DE" sz="1100" dirty="0" err="1" smtClean="0">
                <a:latin typeface="Comic Sans MS" pitchFamily="66" charset="0"/>
              </a:rPr>
              <a:t>regulation</a:t>
            </a:r>
            <a:endParaRPr lang="de-DE" sz="1100" dirty="0" smtClean="0">
              <a:latin typeface="Comic Sans MS" pitchFamily="66" charset="0"/>
            </a:endParaRPr>
          </a:p>
          <a:p>
            <a:pPr eaLnBrk="1" hangingPunct="1"/>
            <a:r>
              <a:rPr lang="de-DE" sz="1100" dirty="0" err="1" smtClean="0">
                <a:latin typeface="Comic Sans MS" pitchFamily="66" charset="0"/>
              </a:rPr>
              <a:t>It</a:t>
            </a:r>
            <a:r>
              <a:rPr lang="de-DE" sz="1100" dirty="0" smtClean="0">
                <a:latin typeface="Comic Sans MS" pitchFamily="66" charset="0"/>
              </a:rPr>
              <a:t> </a:t>
            </a:r>
            <a:r>
              <a:rPr lang="de-DE" sz="1100" dirty="0" err="1" smtClean="0">
                <a:latin typeface="Comic Sans MS" pitchFamily="66" charset="0"/>
              </a:rPr>
              <a:t>is</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most</a:t>
            </a:r>
            <a:r>
              <a:rPr lang="de-DE" sz="1100" dirty="0" smtClean="0">
                <a:latin typeface="Comic Sans MS" pitchFamily="66" charset="0"/>
              </a:rPr>
              <a:t> </a:t>
            </a:r>
            <a:r>
              <a:rPr lang="de-DE" sz="1100" dirty="0" err="1" smtClean="0">
                <a:latin typeface="Comic Sans MS" pitchFamily="66" charset="0"/>
              </a:rPr>
              <a:t>common</a:t>
            </a:r>
            <a:r>
              <a:rPr lang="de-DE" sz="1100" dirty="0" smtClean="0">
                <a:latin typeface="Comic Sans MS" pitchFamily="66" charset="0"/>
              </a:rPr>
              <a:t> form </a:t>
            </a:r>
            <a:r>
              <a:rPr lang="de-DE" sz="1100" dirty="0" err="1" smtClean="0">
                <a:latin typeface="Comic Sans MS" pitchFamily="66" charset="0"/>
              </a:rPr>
              <a:t>of</a:t>
            </a:r>
            <a:r>
              <a:rPr lang="de-DE" sz="1100" dirty="0" smtClean="0">
                <a:latin typeface="Comic Sans MS" pitchFamily="66" charset="0"/>
              </a:rPr>
              <a:t> environmental </a:t>
            </a:r>
            <a:r>
              <a:rPr lang="de-DE" sz="1100" dirty="0" err="1" smtClean="0">
                <a:latin typeface="Comic Sans MS" pitchFamily="66" charset="0"/>
              </a:rPr>
              <a:t>regulation</a:t>
            </a:r>
            <a:r>
              <a:rPr lang="de-DE" sz="1100" dirty="0" smtClean="0">
                <a:latin typeface="Comic Sans MS" pitchFamily="66" charset="0"/>
              </a:rPr>
              <a:t>, </a:t>
            </a:r>
            <a:r>
              <a:rPr lang="de-DE" sz="1100" dirty="0" err="1" smtClean="0">
                <a:latin typeface="Comic Sans MS" pitchFamily="66" charset="0"/>
              </a:rPr>
              <a:t>reflecting</a:t>
            </a:r>
            <a:r>
              <a:rPr lang="de-DE" sz="1100" dirty="0" smtClean="0">
                <a:latin typeface="Comic Sans MS" pitchFamily="66" charset="0"/>
              </a:rPr>
              <a:t> a </a:t>
            </a:r>
            <a:r>
              <a:rPr lang="de-DE" sz="1100" dirty="0" err="1" smtClean="0">
                <a:latin typeface="Comic Sans MS" pitchFamily="66" charset="0"/>
              </a:rPr>
              <a:t>natural</a:t>
            </a:r>
            <a:r>
              <a:rPr lang="de-DE" sz="1100" dirty="0" smtClean="0">
                <a:latin typeface="Comic Sans MS" pitchFamily="66" charset="0"/>
              </a:rPr>
              <a:t> </a:t>
            </a:r>
            <a:r>
              <a:rPr lang="de-DE" sz="1100" dirty="0" err="1" smtClean="0">
                <a:latin typeface="Comic Sans MS" pitchFamily="66" charset="0"/>
              </a:rPr>
              <a:t>science</a:t>
            </a:r>
            <a:r>
              <a:rPr lang="de-DE" sz="1100" dirty="0" smtClean="0">
                <a:latin typeface="Comic Sans MS" pitchFamily="66" charset="0"/>
              </a:rPr>
              <a:t> </a:t>
            </a:r>
            <a:r>
              <a:rPr lang="de-DE" sz="1100" dirty="0" err="1" smtClean="0">
                <a:latin typeface="Comic Sans MS" pitchFamily="66" charset="0"/>
              </a:rPr>
              <a:t>frame</a:t>
            </a:r>
            <a:r>
              <a:rPr lang="de-DE" sz="1100" dirty="0" smtClean="0">
                <a:latin typeface="Comic Sans MS" pitchFamily="66" charset="0"/>
              </a:rPr>
              <a:t> </a:t>
            </a:r>
            <a:r>
              <a:rPr lang="de-DE" sz="1100" dirty="0" err="1" smtClean="0">
                <a:latin typeface="Comic Sans MS" pitchFamily="66" charset="0"/>
              </a:rPr>
              <a:t>of</a:t>
            </a:r>
            <a:r>
              <a:rPr lang="de-DE" sz="1100" dirty="0" smtClean="0">
                <a:latin typeface="Comic Sans MS" pitchFamily="66" charset="0"/>
              </a:rPr>
              <a:t> </a:t>
            </a:r>
            <a:r>
              <a:rPr lang="de-DE" sz="1100" dirty="0" err="1" smtClean="0">
                <a:latin typeface="Comic Sans MS" pitchFamily="66" charset="0"/>
              </a:rPr>
              <a:t>mind</a:t>
            </a:r>
            <a:r>
              <a:rPr lang="de-DE" sz="1100" dirty="0" smtClean="0">
                <a:latin typeface="Comic Sans MS" pitchFamily="66" charset="0"/>
              </a:rPr>
              <a:t>, </a:t>
            </a:r>
            <a:r>
              <a:rPr lang="de-DE" sz="1100" dirty="0" err="1" smtClean="0">
                <a:latin typeface="Comic Sans MS" pitchFamily="66" charset="0"/>
              </a:rPr>
              <a:t>and</a:t>
            </a:r>
            <a:r>
              <a:rPr lang="de-DE" sz="1100" dirty="0" smtClean="0">
                <a:latin typeface="Comic Sans MS" pitchFamily="66" charset="0"/>
              </a:rPr>
              <a:t> </a:t>
            </a:r>
            <a:r>
              <a:rPr lang="de-DE" sz="1100" dirty="0" err="1" smtClean="0">
                <a:latin typeface="Comic Sans MS" pitchFamily="66" charset="0"/>
              </a:rPr>
              <a:t>highly</a:t>
            </a:r>
            <a:r>
              <a:rPr lang="de-DE" sz="1100" dirty="0" smtClean="0">
                <a:latin typeface="Comic Sans MS" pitchFamily="66" charset="0"/>
              </a:rPr>
              <a:t> </a:t>
            </a:r>
            <a:r>
              <a:rPr lang="de-DE" sz="1100" dirty="0" err="1" smtClean="0">
                <a:latin typeface="Comic Sans MS" pitchFamily="66" charset="0"/>
              </a:rPr>
              <a:t>successful</a:t>
            </a:r>
            <a:r>
              <a:rPr lang="de-DE" sz="1100" dirty="0" smtClean="0">
                <a:latin typeface="Comic Sans MS" pitchFamily="66" charset="0"/>
              </a:rPr>
              <a:t> in </a:t>
            </a:r>
            <a:r>
              <a:rPr lang="de-DE" sz="1100" dirty="0" err="1" smtClean="0">
                <a:latin typeface="Comic Sans MS" pitchFamily="66" charset="0"/>
              </a:rPr>
              <a:t>past</a:t>
            </a:r>
            <a:r>
              <a:rPr lang="de-DE" sz="1100" dirty="0" smtClean="0">
                <a:latin typeface="Comic Sans MS" pitchFamily="66" charset="0"/>
              </a:rPr>
              <a:t> </a:t>
            </a:r>
            <a:r>
              <a:rPr lang="de-DE" sz="1100" dirty="0" err="1" smtClean="0">
                <a:latin typeface="Comic Sans MS" pitchFamily="66" charset="0"/>
              </a:rPr>
              <a:t>management</a:t>
            </a:r>
            <a:r>
              <a:rPr lang="de-DE" sz="1100" dirty="0" smtClean="0">
                <a:latin typeface="Comic Sans MS" pitchFamily="66" charset="0"/>
              </a:rPr>
              <a:t> </a:t>
            </a:r>
            <a:r>
              <a:rPr lang="de-DE" sz="1100" dirty="0" err="1" smtClean="0">
                <a:latin typeface="Comic Sans MS" pitchFamily="66" charset="0"/>
              </a:rPr>
              <a:t>of</a:t>
            </a:r>
            <a:r>
              <a:rPr lang="de-DE" sz="1100" dirty="0" smtClean="0">
                <a:latin typeface="Comic Sans MS" pitchFamily="66" charset="0"/>
              </a:rPr>
              <a:t> </a:t>
            </a:r>
            <a:r>
              <a:rPr lang="de-DE" sz="1100" dirty="0" err="1" smtClean="0">
                <a:latin typeface="Comic Sans MS" pitchFamily="66" charset="0"/>
              </a:rPr>
              <a:t>point</a:t>
            </a:r>
            <a:r>
              <a:rPr lang="de-DE" sz="1100" dirty="0" smtClean="0">
                <a:latin typeface="Comic Sans MS" pitchFamily="66" charset="0"/>
              </a:rPr>
              <a:t> </a:t>
            </a:r>
            <a:r>
              <a:rPr lang="de-DE" sz="1100" dirty="0" err="1" smtClean="0">
                <a:latin typeface="Comic Sans MS" pitchFamily="66" charset="0"/>
              </a:rPr>
              <a:t>sources</a:t>
            </a:r>
            <a:r>
              <a:rPr lang="de-DE" sz="1100" dirty="0" smtClean="0">
                <a:latin typeface="Comic Sans MS" pitchFamily="66" charset="0"/>
              </a:rPr>
              <a:t> </a:t>
            </a:r>
            <a:r>
              <a:rPr lang="de-DE" sz="1100" dirty="0" err="1" smtClean="0">
                <a:latin typeface="Comic Sans MS" pitchFamily="66" charset="0"/>
              </a:rPr>
              <a:t>of</a:t>
            </a:r>
            <a:r>
              <a:rPr lang="de-DE" sz="1100" dirty="0" smtClean="0">
                <a:latin typeface="Comic Sans MS" pitchFamily="66" charset="0"/>
              </a:rPr>
              <a:t> </a:t>
            </a:r>
            <a:r>
              <a:rPr lang="de-DE" sz="1100" dirty="0" err="1" smtClean="0">
                <a:latin typeface="Comic Sans MS" pitchFamily="66" charset="0"/>
              </a:rPr>
              <a:t>toxics</a:t>
            </a:r>
            <a:endParaRPr lang="de-DE" sz="1100" dirty="0" smtClean="0">
              <a:latin typeface="Comic Sans MS" pitchFamily="66" charset="0"/>
            </a:endParaRPr>
          </a:p>
          <a:p>
            <a:pPr eaLnBrk="1" hangingPunct="1"/>
            <a:r>
              <a:rPr lang="de-DE" sz="1100" dirty="0" err="1" smtClean="0">
                <a:latin typeface="Comic Sans MS" pitchFamily="66" charset="0"/>
              </a:rPr>
              <a:t>Essentially</a:t>
            </a:r>
            <a:r>
              <a:rPr lang="de-DE" sz="1100" dirty="0" smtClean="0">
                <a:latin typeface="Comic Sans MS" pitchFamily="66" charset="0"/>
              </a:rPr>
              <a:t>, </a:t>
            </a:r>
            <a:r>
              <a:rPr lang="de-DE" sz="1100" dirty="0" err="1" smtClean="0">
                <a:latin typeface="Comic Sans MS" pitchFamily="66" charset="0"/>
              </a:rPr>
              <a:t>command</a:t>
            </a:r>
            <a:r>
              <a:rPr lang="de-DE" sz="1100" dirty="0" smtClean="0">
                <a:latin typeface="Comic Sans MS" pitchFamily="66" charset="0"/>
              </a:rPr>
              <a:t> </a:t>
            </a:r>
            <a:r>
              <a:rPr lang="de-DE" sz="1100" dirty="0" err="1" smtClean="0">
                <a:latin typeface="Comic Sans MS" pitchFamily="66" charset="0"/>
              </a:rPr>
              <a:t>and</a:t>
            </a:r>
            <a:r>
              <a:rPr lang="de-DE" sz="1100" dirty="0" smtClean="0">
                <a:latin typeface="Comic Sans MS" pitchFamily="66" charset="0"/>
              </a:rPr>
              <a:t> </a:t>
            </a:r>
            <a:r>
              <a:rPr lang="de-DE" sz="1100" dirty="0" err="1" smtClean="0">
                <a:latin typeface="Comic Sans MS" pitchFamily="66" charset="0"/>
              </a:rPr>
              <a:t>control</a:t>
            </a:r>
            <a:r>
              <a:rPr lang="de-DE" sz="1100" dirty="0" smtClean="0">
                <a:latin typeface="Comic Sans MS" pitchFamily="66" charset="0"/>
              </a:rPr>
              <a:t> </a:t>
            </a:r>
            <a:r>
              <a:rPr lang="de-DE" sz="1100" dirty="0" err="1" smtClean="0">
                <a:latin typeface="Comic Sans MS" pitchFamily="66" charset="0"/>
              </a:rPr>
              <a:t>prescribes</a:t>
            </a:r>
            <a:r>
              <a:rPr lang="de-DE" sz="1100" dirty="0" smtClean="0">
                <a:latin typeface="Comic Sans MS" pitchFamily="66" charset="0"/>
              </a:rPr>
              <a:t> </a:t>
            </a:r>
            <a:r>
              <a:rPr lang="de-DE" sz="1100" dirty="0" err="1" smtClean="0">
                <a:latin typeface="Comic Sans MS" pitchFamily="66" charset="0"/>
              </a:rPr>
              <a:t>aspects</a:t>
            </a:r>
            <a:r>
              <a:rPr lang="de-DE" sz="1100" dirty="0" smtClean="0">
                <a:latin typeface="Comic Sans MS" pitchFamily="66" charset="0"/>
              </a:rPr>
              <a:t> </a:t>
            </a:r>
            <a:r>
              <a:rPr lang="de-DE" sz="1100" dirty="0" err="1" smtClean="0">
                <a:latin typeface="Comic Sans MS" pitchFamily="66" charset="0"/>
              </a:rPr>
              <a:t>of</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production</a:t>
            </a:r>
            <a:r>
              <a:rPr lang="de-DE" sz="1100" dirty="0" smtClean="0">
                <a:latin typeface="Comic Sans MS" pitchFamily="66" charset="0"/>
              </a:rPr>
              <a:t> </a:t>
            </a:r>
            <a:r>
              <a:rPr lang="de-DE" sz="1100" dirty="0" err="1" smtClean="0">
                <a:latin typeface="Comic Sans MS" pitchFamily="66" charset="0"/>
              </a:rPr>
              <a:t>process</a:t>
            </a:r>
            <a:r>
              <a:rPr lang="de-DE" sz="1100" dirty="0" smtClean="0">
                <a:latin typeface="Comic Sans MS" pitchFamily="66" charset="0"/>
              </a:rPr>
              <a:t>, </a:t>
            </a:r>
            <a:r>
              <a:rPr lang="de-DE" sz="1100" dirty="0" err="1" smtClean="0">
                <a:latin typeface="Comic Sans MS" pitchFamily="66" charset="0"/>
              </a:rPr>
              <a:t>be</a:t>
            </a:r>
            <a:r>
              <a:rPr lang="de-DE" sz="1100" dirty="0" smtClean="0">
                <a:latin typeface="Comic Sans MS" pitchFamily="66" charset="0"/>
              </a:rPr>
              <a:t> </a:t>
            </a:r>
            <a:r>
              <a:rPr lang="de-DE" sz="1100" dirty="0" err="1" smtClean="0">
                <a:latin typeface="Comic Sans MS" pitchFamily="66" charset="0"/>
              </a:rPr>
              <a:t>it</a:t>
            </a:r>
            <a:r>
              <a:rPr lang="de-DE" sz="1100" dirty="0" smtClean="0">
                <a:latin typeface="Comic Sans MS" pitchFamily="66" charset="0"/>
              </a:rPr>
              <a:t> </a:t>
            </a:r>
            <a:r>
              <a:rPr lang="de-DE" sz="1100" dirty="0" err="1" smtClean="0">
                <a:latin typeface="Comic Sans MS" pitchFamily="66" charset="0"/>
              </a:rPr>
              <a:t>inputs</a:t>
            </a:r>
            <a:r>
              <a:rPr lang="de-DE" sz="1100" dirty="0" smtClean="0">
                <a:latin typeface="Comic Sans MS" pitchFamily="66" charset="0"/>
              </a:rPr>
              <a:t>, </a:t>
            </a:r>
            <a:r>
              <a:rPr lang="de-DE" sz="1100" dirty="0" err="1" smtClean="0">
                <a:latin typeface="Comic Sans MS" pitchFamily="66" charset="0"/>
              </a:rPr>
              <a:t>production</a:t>
            </a:r>
            <a:r>
              <a:rPr lang="de-DE" sz="1100" dirty="0" smtClean="0">
                <a:latin typeface="Comic Sans MS" pitchFamily="66" charset="0"/>
              </a:rPr>
              <a:t> </a:t>
            </a:r>
            <a:r>
              <a:rPr lang="de-DE" sz="1100" dirty="0" err="1" smtClean="0">
                <a:latin typeface="Comic Sans MS" pitchFamily="66" charset="0"/>
              </a:rPr>
              <a:t>or</a:t>
            </a:r>
            <a:r>
              <a:rPr lang="de-DE" sz="1100" dirty="0" smtClean="0">
                <a:latin typeface="Comic Sans MS" pitchFamily="66" charset="0"/>
              </a:rPr>
              <a:t> </a:t>
            </a:r>
            <a:r>
              <a:rPr lang="de-DE" sz="1100" dirty="0" err="1" smtClean="0">
                <a:latin typeface="Comic Sans MS" pitchFamily="66" charset="0"/>
              </a:rPr>
              <a:t>outputs</a:t>
            </a:r>
            <a:endParaRPr lang="de-DE" sz="1100" dirty="0" smtClean="0">
              <a:latin typeface="Comic Sans MS" pitchFamily="66" charset="0"/>
            </a:endParaRPr>
          </a:p>
          <a:p>
            <a:pPr eaLnBrk="1" hangingPunct="1"/>
            <a:r>
              <a:rPr lang="de-DE" sz="1100" dirty="0" err="1" smtClean="0">
                <a:latin typeface="Comic Sans MS" pitchFamily="66" charset="0"/>
              </a:rPr>
              <a:t>Requires</a:t>
            </a:r>
            <a:r>
              <a:rPr lang="de-DE" sz="1100" dirty="0" smtClean="0">
                <a:latin typeface="Comic Sans MS" pitchFamily="66" charset="0"/>
              </a:rPr>
              <a:t> substantial </a:t>
            </a:r>
            <a:r>
              <a:rPr lang="de-DE" sz="1100" dirty="0" err="1" smtClean="0">
                <a:latin typeface="Comic Sans MS" pitchFamily="66" charset="0"/>
              </a:rPr>
              <a:t>knowledge</a:t>
            </a:r>
            <a:r>
              <a:rPr lang="de-DE" sz="1100" dirty="0" smtClean="0">
                <a:latin typeface="Comic Sans MS" pitchFamily="66" charset="0"/>
              </a:rPr>
              <a:t> on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part</a:t>
            </a:r>
            <a:r>
              <a:rPr lang="de-DE" sz="1100" dirty="0" smtClean="0">
                <a:latin typeface="Comic Sans MS" pitchFamily="66" charset="0"/>
              </a:rPr>
              <a:t> </a:t>
            </a:r>
            <a:r>
              <a:rPr lang="de-DE" sz="1100" dirty="0" err="1" smtClean="0">
                <a:latin typeface="Comic Sans MS" pitchFamily="66" charset="0"/>
              </a:rPr>
              <a:t>of</a:t>
            </a:r>
            <a:r>
              <a:rPr lang="de-DE" sz="1100" dirty="0" smtClean="0">
                <a:latin typeface="Comic Sans MS" pitchFamily="66" charset="0"/>
              </a:rPr>
              <a:t> </a:t>
            </a:r>
            <a:r>
              <a:rPr lang="de-DE" sz="1100" dirty="0" err="1" smtClean="0">
                <a:latin typeface="Comic Sans MS" pitchFamily="66" charset="0"/>
              </a:rPr>
              <a:t>the</a:t>
            </a:r>
            <a:r>
              <a:rPr lang="de-DE" sz="1100" dirty="0" smtClean="0">
                <a:latin typeface="Comic Sans MS" pitchFamily="66" charset="0"/>
              </a:rPr>
              <a:t> </a:t>
            </a:r>
            <a:r>
              <a:rPr lang="de-DE" sz="1100" dirty="0" err="1" smtClean="0">
                <a:latin typeface="Comic Sans MS" pitchFamily="66" charset="0"/>
              </a:rPr>
              <a:t>regulator</a:t>
            </a:r>
            <a:endParaRPr lang="de-DE" sz="1100" dirty="0" smtClean="0">
              <a:latin typeface="Comic Sans MS" pitchFamily="66" charset="0"/>
            </a:endParaRPr>
          </a:p>
          <a:p>
            <a:pPr eaLnBrk="1" hangingPunct="1"/>
            <a:r>
              <a:rPr lang="de-DE" sz="1100" dirty="0" err="1" smtClean="0">
                <a:latin typeface="Comic Sans MS" pitchFamily="66" charset="0"/>
              </a:rPr>
              <a:t>Requires</a:t>
            </a:r>
            <a:r>
              <a:rPr lang="de-DE" sz="1100" dirty="0" smtClean="0">
                <a:latin typeface="Comic Sans MS" pitchFamily="66" charset="0"/>
              </a:rPr>
              <a:t> </a:t>
            </a:r>
            <a:r>
              <a:rPr lang="de-DE" sz="1100" dirty="0" err="1" smtClean="0">
                <a:latin typeface="Comic Sans MS" pitchFamily="66" charset="0"/>
              </a:rPr>
              <a:t>homogenous</a:t>
            </a:r>
            <a:r>
              <a:rPr lang="de-DE" sz="1100" dirty="0" smtClean="0">
                <a:latin typeface="Comic Sans MS" pitchFamily="66" charset="0"/>
              </a:rPr>
              <a:t> </a:t>
            </a:r>
            <a:r>
              <a:rPr lang="de-DE" sz="1100" dirty="0" err="1" smtClean="0">
                <a:latin typeface="Comic Sans MS" pitchFamily="66" charset="0"/>
              </a:rPr>
              <a:t>producers</a:t>
            </a:r>
            <a:r>
              <a:rPr lang="de-DE" sz="1100" dirty="0" smtClean="0">
                <a:latin typeface="Comic Sans MS" pitchFamily="66" charset="0"/>
              </a:rPr>
              <a:t> </a:t>
            </a:r>
          </a:p>
          <a:p>
            <a:endParaRPr lang="en-GB" dirty="0"/>
          </a:p>
        </p:txBody>
      </p:sp>
      <p:sp>
        <p:nvSpPr>
          <p:cNvPr id="4" name="Slide Number Placeholder 3"/>
          <p:cNvSpPr>
            <a:spLocks noGrp="1"/>
          </p:cNvSpPr>
          <p:nvPr>
            <p:ph type="sldNum" sz="quarter" idx="10"/>
          </p:nvPr>
        </p:nvSpPr>
        <p:spPr/>
        <p:txBody>
          <a:bodyPr/>
          <a:lstStyle/>
          <a:p>
            <a:fld id="{02D91670-0290-44E9-9F1B-D3A68402DF09}" type="slidenum">
              <a:rPr lang="en-GB" smtClean="0"/>
              <a:pPr/>
              <a:t>37</a:t>
            </a:fld>
            <a:endParaRPr lang="en-GB"/>
          </a:p>
        </p:txBody>
      </p:sp>
    </p:spTree>
    <p:extLst>
      <p:ext uri="{BB962C8B-B14F-4D97-AF65-F5344CB8AC3E}">
        <p14:creationId xmlns:p14="http://schemas.microsoft.com/office/powerpoint/2010/main" val="1417395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de-DE" sz="2400" dirty="0" smtClean="0">
                <a:latin typeface="Comic Sans MS" pitchFamily="66" charset="0"/>
              </a:rPr>
              <a:t>Inputs, e.g., </a:t>
            </a:r>
            <a:r>
              <a:rPr lang="de-DE" sz="2400" dirty="0" err="1" smtClean="0">
                <a:latin typeface="Comic Sans MS" pitchFamily="66" charset="0"/>
              </a:rPr>
              <a:t>fuel</a:t>
            </a:r>
            <a:r>
              <a:rPr lang="de-DE" sz="2400" dirty="0" smtClean="0">
                <a:latin typeface="Comic Sans MS" pitchFamily="66" charset="0"/>
              </a:rPr>
              <a:t> </a:t>
            </a:r>
            <a:r>
              <a:rPr lang="de-DE" sz="2400" dirty="0" err="1" smtClean="0">
                <a:latin typeface="Comic Sans MS" pitchFamily="66" charset="0"/>
              </a:rPr>
              <a:t>efficiency</a:t>
            </a:r>
            <a:endParaRPr lang="de-DE" sz="2400" dirty="0" smtClean="0">
              <a:latin typeface="Comic Sans MS" pitchFamily="66" charset="0"/>
            </a:endParaRPr>
          </a:p>
          <a:p>
            <a:pPr eaLnBrk="1" hangingPunct="1">
              <a:lnSpc>
                <a:spcPct val="90000"/>
              </a:lnSpc>
            </a:pPr>
            <a:r>
              <a:rPr lang="de-DE" sz="2400" dirty="0" smtClean="0">
                <a:latin typeface="Comic Sans MS" pitchFamily="66" charset="0"/>
              </a:rPr>
              <a:t>Technology, e.g., </a:t>
            </a:r>
            <a:r>
              <a:rPr lang="de-DE" sz="2400" dirty="0" err="1" smtClean="0">
                <a:latin typeface="Comic Sans MS" pitchFamily="66" charset="0"/>
              </a:rPr>
              <a:t>catalytic</a:t>
            </a:r>
            <a:r>
              <a:rPr lang="de-DE" sz="2400" dirty="0" smtClean="0">
                <a:latin typeface="Comic Sans MS" pitchFamily="66" charset="0"/>
              </a:rPr>
              <a:t> </a:t>
            </a:r>
            <a:r>
              <a:rPr lang="de-DE" sz="2400" dirty="0" err="1" smtClean="0">
                <a:latin typeface="Comic Sans MS" pitchFamily="66" charset="0"/>
              </a:rPr>
              <a:t>convertors</a:t>
            </a:r>
            <a:endParaRPr lang="de-DE" sz="2400" dirty="0" smtClean="0">
              <a:latin typeface="Comic Sans MS" pitchFamily="66" charset="0"/>
            </a:endParaRPr>
          </a:p>
          <a:p>
            <a:pPr lvl="1" eaLnBrk="1" hangingPunct="1">
              <a:lnSpc>
                <a:spcPct val="90000"/>
              </a:lnSpc>
            </a:pPr>
            <a:r>
              <a:rPr lang="de-DE" sz="2400" dirty="0" smtClean="0">
                <a:latin typeface="Comic Sans MS" pitchFamily="66" charset="0"/>
              </a:rPr>
              <a:t>Best </a:t>
            </a:r>
            <a:r>
              <a:rPr lang="de-DE" sz="2400" dirty="0" err="1" smtClean="0">
                <a:latin typeface="Comic Sans MS" pitchFamily="66" charset="0"/>
              </a:rPr>
              <a:t>practible</a:t>
            </a:r>
            <a:r>
              <a:rPr lang="de-DE" sz="2400" dirty="0" smtClean="0">
                <a:latin typeface="Comic Sans MS" pitchFamily="66" charset="0"/>
              </a:rPr>
              <a:t> </a:t>
            </a:r>
            <a:r>
              <a:rPr lang="de-DE" sz="2400" dirty="0" err="1" smtClean="0">
                <a:latin typeface="Comic Sans MS" pitchFamily="66" charset="0"/>
              </a:rPr>
              <a:t>means</a:t>
            </a:r>
            <a:endParaRPr lang="de-DE" sz="2400" dirty="0" smtClean="0">
              <a:latin typeface="Comic Sans MS" pitchFamily="66" charset="0"/>
            </a:endParaRPr>
          </a:p>
          <a:p>
            <a:pPr lvl="1" eaLnBrk="1" hangingPunct="1">
              <a:lnSpc>
                <a:spcPct val="90000"/>
              </a:lnSpc>
            </a:pPr>
            <a:r>
              <a:rPr lang="de-DE" sz="2400" dirty="0" smtClean="0">
                <a:latin typeface="Comic Sans MS" pitchFamily="66" charset="0"/>
              </a:rPr>
              <a:t>Best </a:t>
            </a:r>
            <a:r>
              <a:rPr lang="de-DE" sz="2400" dirty="0" err="1" smtClean="0">
                <a:latin typeface="Comic Sans MS" pitchFamily="66" charset="0"/>
              </a:rPr>
              <a:t>available</a:t>
            </a:r>
            <a:r>
              <a:rPr lang="de-DE" sz="2400" dirty="0" smtClean="0">
                <a:latin typeface="Comic Sans MS" pitchFamily="66" charset="0"/>
              </a:rPr>
              <a:t> </a:t>
            </a:r>
            <a:r>
              <a:rPr lang="de-DE" sz="2400" dirty="0" err="1" smtClean="0">
                <a:latin typeface="Comic Sans MS" pitchFamily="66" charset="0"/>
              </a:rPr>
              <a:t>technology</a:t>
            </a:r>
            <a:r>
              <a:rPr lang="de-DE" sz="2400" dirty="0" smtClean="0">
                <a:latin typeface="Comic Sans MS" pitchFamily="66" charset="0"/>
              </a:rPr>
              <a:t> (not </a:t>
            </a:r>
            <a:r>
              <a:rPr lang="de-DE" sz="2400" dirty="0" err="1" smtClean="0">
                <a:latin typeface="Comic Sans MS" pitchFamily="66" charset="0"/>
              </a:rPr>
              <a:t>exceeding</a:t>
            </a:r>
            <a:r>
              <a:rPr lang="de-DE" sz="2400" dirty="0" smtClean="0">
                <a:latin typeface="Comic Sans MS" pitchFamily="66" charset="0"/>
              </a:rPr>
              <a:t> </a:t>
            </a:r>
            <a:r>
              <a:rPr lang="de-DE" sz="2400" dirty="0" err="1" smtClean="0">
                <a:latin typeface="Comic Sans MS" pitchFamily="66" charset="0"/>
              </a:rPr>
              <a:t>excessive</a:t>
            </a:r>
            <a:r>
              <a:rPr lang="de-DE" sz="2400" dirty="0" smtClean="0">
                <a:latin typeface="Comic Sans MS" pitchFamily="66" charset="0"/>
              </a:rPr>
              <a:t> </a:t>
            </a:r>
            <a:r>
              <a:rPr lang="de-DE" sz="2400" dirty="0" err="1" smtClean="0">
                <a:latin typeface="Comic Sans MS" pitchFamily="66" charset="0"/>
              </a:rPr>
              <a:t>costs</a:t>
            </a:r>
            <a:r>
              <a:rPr lang="de-DE" sz="2400" dirty="0" smtClean="0">
                <a:latin typeface="Comic Sans MS" pitchFamily="66" charset="0"/>
              </a:rPr>
              <a:t>)</a:t>
            </a:r>
          </a:p>
          <a:p>
            <a:pPr eaLnBrk="1" hangingPunct="1">
              <a:lnSpc>
                <a:spcPct val="90000"/>
              </a:lnSpc>
            </a:pPr>
            <a:r>
              <a:rPr lang="de-DE" sz="2600" dirty="0" smtClean="0">
                <a:latin typeface="Comic Sans MS" pitchFamily="66" charset="0"/>
              </a:rPr>
              <a:t>Outputs</a:t>
            </a:r>
          </a:p>
          <a:p>
            <a:pPr lvl="1" eaLnBrk="1" hangingPunct="1">
              <a:lnSpc>
                <a:spcPct val="90000"/>
              </a:lnSpc>
            </a:pPr>
            <a:r>
              <a:rPr lang="de-DE" sz="2400" dirty="0" smtClean="0">
                <a:latin typeface="Comic Sans MS" pitchFamily="66" charset="0"/>
              </a:rPr>
              <a:t>Products, e.g., </a:t>
            </a:r>
            <a:r>
              <a:rPr lang="de-DE" sz="2400" dirty="0" err="1" smtClean="0">
                <a:latin typeface="Comic Sans MS" pitchFamily="66" charset="0"/>
              </a:rPr>
              <a:t>carcinogenic</a:t>
            </a:r>
            <a:r>
              <a:rPr lang="de-DE" sz="2400" dirty="0" smtClean="0">
                <a:latin typeface="Comic Sans MS" pitchFamily="66" charset="0"/>
              </a:rPr>
              <a:t> </a:t>
            </a:r>
            <a:r>
              <a:rPr lang="de-DE" sz="2400" dirty="0" err="1" smtClean="0">
                <a:latin typeface="Comic Sans MS" pitchFamily="66" charset="0"/>
              </a:rPr>
              <a:t>toys</a:t>
            </a:r>
            <a:endParaRPr lang="de-DE" sz="2400" dirty="0" smtClean="0">
              <a:latin typeface="Comic Sans MS" pitchFamily="66" charset="0"/>
            </a:endParaRPr>
          </a:p>
          <a:p>
            <a:pPr lvl="1" eaLnBrk="1" hangingPunct="1">
              <a:lnSpc>
                <a:spcPct val="90000"/>
              </a:lnSpc>
            </a:pPr>
            <a:r>
              <a:rPr lang="de-DE" sz="2400" dirty="0" err="1" smtClean="0">
                <a:latin typeface="Comic Sans MS" pitchFamily="66" charset="0"/>
              </a:rPr>
              <a:t>Waste</a:t>
            </a:r>
            <a:r>
              <a:rPr lang="de-DE" sz="2400" dirty="0" smtClean="0">
                <a:latin typeface="Comic Sans MS" pitchFamily="66" charset="0"/>
              </a:rPr>
              <a:t>, e.g., </a:t>
            </a:r>
            <a:r>
              <a:rPr lang="de-DE" sz="2400" dirty="0" err="1" smtClean="0">
                <a:latin typeface="Comic Sans MS" pitchFamily="66" charset="0"/>
              </a:rPr>
              <a:t>sulphur</a:t>
            </a:r>
            <a:r>
              <a:rPr lang="de-DE" sz="2400" dirty="0" smtClean="0">
                <a:latin typeface="Comic Sans MS" pitchFamily="66" charset="0"/>
              </a:rPr>
              <a:t> </a:t>
            </a:r>
            <a:r>
              <a:rPr lang="de-DE" sz="2400" dirty="0" err="1" smtClean="0">
                <a:latin typeface="Comic Sans MS" pitchFamily="66" charset="0"/>
              </a:rPr>
              <a:t>emissions</a:t>
            </a:r>
            <a:endParaRPr lang="de-DE" sz="2400" dirty="0" smtClean="0">
              <a:latin typeface="Comic Sans MS" pitchFamily="66" charset="0"/>
            </a:endParaRPr>
          </a:p>
          <a:p>
            <a:pPr eaLnBrk="1" hangingPunct="1">
              <a:lnSpc>
                <a:spcPct val="90000"/>
              </a:lnSpc>
            </a:pPr>
            <a:r>
              <a:rPr lang="de-DE" sz="2600" dirty="0" smtClean="0">
                <a:latin typeface="Comic Sans MS" pitchFamily="66" charset="0"/>
              </a:rPr>
              <a:t>Timing, e.g., </a:t>
            </a:r>
            <a:r>
              <a:rPr lang="de-DE" sz="2600" dirty="0" err="1" smtClean="0">
                <a:latin typeface="Comic Sans MS" pitchFamily="66" charset="0"/>
              </a:rPr>
              <a:t>air</a:t>
            </a:r>
            <a:r>
              <a:rPr lang="de-DE" sz="2600" dirty="0" smtClean="0">
                <a:latin typeface="Comic Sans MS" pitchFamily="66" charset="0"/>
              </a:rPr>
              <a:t> </a:t>
            </a:r>
            <a:r>
              <a:rPr lang="de-DE" sz="2600" dirty="0" err="1" smtClean="0">
                <a:latin typeface="Comic Sans MS" pitchFamily="66" charset="0"/>
              </a:rPr>
              <a:t>traffic</a:t>
            </a:r>
            <a:endParaRPr lang="de-DE" sz="2600" dirty="0" smtClean="0">
              <a:latin typeface="Comic Sans MS" pitchFamily="66" charset="0"/>
            </a:endParaRPr>
          </a:p>
          <a:p>
            <a:pPr eaLnBrk="1" hangingPunct="1">
              <a:lnSpc>
                <a:spcPct val="90000"/>
              </a:lnSpc>
            </a:pPr>
            <a:r>
              <a:rPr lang="de-DE" sz="2600" dirty="0" smtClean="0">
                <a:latin typeface="Comic Sans MS" pitchFamily="66" charset="0"/>
              </a:rPr>
              <a:t>Location, e.g., </a:t>
            </a:r>
            <a:r>
              <a:rPr lang="de-DE" sz="2600" dirty="0" err="1" smtClean="0">
                <a:latin typeface="Comic Sans MS" pitchFamily="66" charset="0"/>
              </a:rPr>
              <a:t>nature</a:t>
            </a:r>
            <a:r>
              <a:rPr lang="de-DE" sz="2600" dirty="0" smtClean="0">
                <a:latin typeface="Comic Sans MS" pitchFamily="66" charset="0"/>
              </a:rPr>
              <a:t> </a:t>
            </a:r>
            <a:r>
              <a:rPr lang="de-DE" sz="2600" dirty="0" err="1" smtClean="0">
                <a:latin typeface="Comic Sans MS" pitchFamily="66" charset="0"/>
              </a:rPr>
              <a:t>reserves</a:t>
            </a:r>
            <a:endParaRPr lang="de-DE" sz="2600" dirty="0" smtClean="0">
              <a:latin typeface="Comic Sans MS" pitchFamily="66" charset="0"/>
            </a:endParaRPr>
          </a:p>
          <a:p>
            <a:pPr eaLnBrk="1" hangingPunct="1">
              <a:lnSpc>
                <a:spcPct val="90000"/>
              </a:lnSpc>
            </a:pPr>
            <a:r>
              <a:rPr lang="de-DE" sz="2600" dirty="0" smtClean="0">
                <a:latin typeface="Comic Sans MS" pitchFamily="66" charset="0"/>
              </a:rPr>
              <a:t>Prohibition, e.g., CFCs</a:t>
            </a:r>
          </a:p>
          <a:p>
            <a:endParaRPr lang="en-GB" dirty="0"/>
          </a:p>
        </p:txBody>
      </p:sp>
      <p:sp>
        <p:nvSpPr>
          <p:cNvPr id="4" name="Slide Number Placeholder 3"/>
          <p:cNvSpPr>
            <a:spLocks noGrp="1"/>
          </p:cNvSpPr>
          <p:nvPr>
            <p:ph type="sldNum" sz="quarter" idx="10"/>
          </p:nvPr>
        </p:nvSpPr>
        <p:spPr/>
        <p:txBody>
          <a:bodyPr/>
          <a:lstStyle/>
          <a:p>
            <a:fld id="{02D91670-0290-44E9-9F1B-D3A68402DF09}" type="slidenum">
              <a:rPr lang="en-GB" smtClean="0"/>
              <a:pPr/>
              <a:t>38</a:t>
            </a:fld>
            <a:endParaRPr lang="en-GB"/>
          </a:p>
        </p:txBody>
      </p:sp>
    </p:spTree>
    <p:extLst>
      <p:ext uri="{BB962C8B-B14F-4D97-AF65-F5344CB8AC3E}">
        <p14:creationId xmlns:p14="http://schemas.microsoft.com/office/powerpoint/2010/main" val="4143271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B7D6FFE-3337-4231-973B-0F5ACFD43B8A}" type="datetime1">
              <a:rPr lang="en-GB" smtClean="0"/>
              <a:t>15/02/2015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0B0322-6F12-4ADD-84EF-EABEC0290B20}" type="slidenum">
              <a:rPr lang="en-GB" smtClean="0"/>
              <a:t>‹#›</a:t>
            </a:fld>
            <a:endParaRPr lang="en-GB"/>
          </a:p>
        </p:txBody>
      </p:sp>
    </p:spTree>
    <p:extLst>
      <p:ext uri="{BB962C8B-B14F-4D97-AF65-F5344CB8AC3E}">
        <p14:creationId xmlns:p14="http://schemas.microsoft.com/office/powerpoint/2010/main" val="9025370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0464A4B-3D84-4DFD-B795-6CAC1E9F040E}" type="datetime1">
              <a:rPr lang="en-GB" smtClean="0"/>
              <a:t>15/02/2015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0B0322-6F12-4ADD-84EF-EABEC0290B20}" type="slidenum">
              <a:rPr lang="en-GB" smtClean="0"/>
              <a:t>‹#›</a:t>
            </a:fld>
            <a:endParaRPr lang="en-GB"/>
          </a:p>
        </p:txBody>
      </p:sp>
    </p:spTree>
    <p:extLst>
      <p:ext uri="{BB962C8B-B14F-4D97-AF65-F5344CB8AC3E}">
        <p14:creationId xmlns:p14="http://schemas.microsoft.com/office/powerpoint/2010/main" val="3232724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1C3893A-96AE-4494-BEC5-F6272903B165}" type="datetime1">
              <a:rPr lang="en-GB" smtClean="0"/>
              <a:t>15/02/2015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0B0322-6F12-4ADD-84EF-EABEC0290B20}" type="slidenum">
              <a:rPr lang="en-GB" smtClean="0"/>
              <a:t>‹#›</a:t>
            </a:fld>
            <a:endParaRPr lang="en-GB"/>
          </a:p>
        </p:txBody>
      </p:sp>
    </p:spTree>
    <p:extLst>
      <p:ext uri="{BB962C8B-B14F-4D97-AF65-F5344CB8AC3E}">
        <p14:creationId xmlns:p14="http://schemas.microsoft.com/office/powerpoint/2010/main" val="652264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a:prstGeom prst="rect">
            <a:avLst/>
          </a:prstGeom>
        </p:spPr>
        <p:txBody>
          <a:bodyPr/>
          <a:lstStyle/>
          <a:p>
            <a:r>
              <a:rPr lang="el-GR" smtClean="0"/>
              <a:t>Kλικ για επεξεργασία του τίτλου</a:t>
            </a:r>
            <a:endParaRPr lang="el-GR"/>
          </a:p>
        </p:txBody>
      </p:sp>
      <p:sp>
        <p:nvSpPr>
          <p:cNvPr id="3" name="2 - Θέση πίνακα"/>
          <p:cNvSpPr>
            <a:spLocks noGrp="1"/>
          </p:cNvSpPr>
          <p:nvPr>
            <p:ph type="tbl" idx="1"/>
          </p:nvPr>
        </p:nvSpPr>
        <p:spPr>
          <a:xfrm>
            <a:off x="1066800" y="1295400"/>
            <a:ext cx="7772400" cy="4114800"/>
          </a:xfrm>
        </p:spPr>
        <p:txBody>
          <a:bodyPr/>
          <a:lstStyle/>
          <a:p>
            <a:endParaRPr lang="el-GR"/>
          </a:p>
        </p:txBody>
      </p:sp>
    </p:spTree>
    <p:extLst>
      <p:ext uri="{BB962C8B-B14F-4D97-AF65-F5344CB8AC3E}">
        <p14:creationId xmlns:p14="http://schemas.microsoft.com/office/powerpoint/2010/main" val="2844013269"/>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E7A89D1-DBD2-4BD3-B1AD-47FE53AEF9F7}" type="datetimeFigureOut">
              <a:rPr lang="en-GB" smtClean="0">
                <a:solidFill>
                  <a:prstClr val="black">
                    <a:tint val="75000"/>
                  </a:prstClr>
                </a:solidFill>
              </a:rPr>
              <a:pPr/>
              <a:t>15/02/2015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503CDE3-0789-4AA7-8741-DF884541009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30689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7A89D1-DBD2-4BD3-B1AD-47FE53AEF9F7}" type="datetimeFigureOut">
              <a:rPr lang="en-GB" smtClean="0">
                <a:solidFill>
                  <a:prstClr val="black">
                    <a:tint val="75000"/>
                  </a:prstClr>
                </a:solidFill>
              </a:rPr>
              <a:pPr/>
              <a:t>15/02/2015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503CDE3-0789-4AA7-8741-DF884541009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112297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7A89D1-DBD2-4BD3-B1AD-47FE53AEF9F7}" type="datetimeFigureOut">
              <a:rPr lang="en-GB" smtClean="0">
                <a:solidFill>
                  <a:prstClr val="black">
                    <a:tint val="75000"/>
                  </a:prstClr>
                </a:solidFill>
              </a:rPr>
              <a:pPr/>
              <a:t>15/02/2015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503CDE3-0789-4AA7-8741-DF884541009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7321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E7A89D1-DBD2-4BD3-B1AD-47FE53AEF9F7}" type="datetimeFigureOut">
              <a:rPr lang="en-GB" smtClean="0">
                <a:solidFill>
                  <a:prstClr val="black">
                    <a:tint val="75000"/>
                  </a:prstClr>
                </a:solidFill>
              </a:rPr>
              <a:pPr/>
              <a:t>15/02/2015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503CDE3-0789-4AA7-8741-DF884541009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487587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E7A89D1-DBD2-4BD3-B1AD-47FE53AEF9F7}" type="datetimeFigureOut">
              <a:rPr lang="en-GB" smtClean="0">
                <a:solidFill>
                  <a:prstClr val="black">
                    <a:tint val="75000"/>
                  </a:prstClr>
                </a:solidFill>
              </a:rPr>
              <a:pPr/>
              <a:t>15/02/2015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2503CDE3-0789-4AA7-8741-DF884541009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508968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0"/>
            <a:ext cx="8229600" cy="332656"/>
          </a:xfrm>
          <a:solidFill>
            <a:srgbClr val="FFFFFF"/>
          </a:solidFill>
        </p:spPr>
        <p:txBody>
          <a:bodyPr>
            <a:noAutofit/>
          </a:bodyPr>
          <a:lstStyle>
            <a:lvl1pPr>
              <a:defRPr sz="1800" baseline="0">
                <a:latin typeface="Cambria" panose="02040503050406030204" pitchFamily="18" charset="0"/>
              </a:defRPr>
            </a:lvl1pPr>
          </a:lstStyle>
          <a:p>
            <a:r>
              <a:rPr lang="el-GR" dirty="0" smtClean="0"/>
              <a:t>ΕΝΕΡΓΕΙΑΚΗ ΔΙΑΧΕΙΡΙΣΗ &amp; ΠΟΛΙΤΙΚΗ - ΕΠΙΣΚΟΠΗΣΗ</a:t>
            </a:r>
            <a:endParaRPr lang="en-GB" dirty="0"/>
          </a:p>
        </p:txBody>
      </p:sp>
      <p:sp>
        <p:nvSpPr>
          <p:cNvPr id="3" name="Date Placeholder 2"/>
          <p:cNvSpPr>
            <a:spLocks noGrp="1"/>
          </p:cNvSpPr>
          <p:nvPr>
            <p:ph type="dt" sz="half" idx="10"/>
          </p:nvPr>
        </p:nvSpPr>
        <p:spPr/>
        <p:txBody>
          <a:bodyPr/>
          <a:lstStyle/>
          <a:p>
            <a:fld id="{9E7A89D1-DBD2-4BD3-B1AD-47FE53AEF9F7}" type="datetimeFigureOut">
              <a:rPr lang="en-GB" smtClean="0">
                <a:solidFill>
                  <a:prstClr val="black">
                    <a:tint val="75000"/>
                  </a:prstClr>
                </a:solidFill>
              </a:rPr>
              <a:pPr/>
              <a:t>15/02/2015</a:t>
            </a:fld>
            <a:endParaRPr lang="en-GB">
              <a:solidFill>
                <a:prstClr val="black">
                  <a:tint val="75000"/>
                </a:prstClr>
              </a:solidFill>
            </a:endParaRPr>
          </a:p>
        </p:txBody>
      </p:sp>
      <p:sp>
        <p:nvSpPr>
          <p:cNvPr id="6" name="Text Box 2"/>
          <p:cNvSpPr txBox="1">
            <a:spLocks noChangeArrowheads="1"/>
          </p:cNvSpPr>
          <p:nvPr userDrawn="1"/>
        </p:nvSpPr>
        <p:spPr bwMode="auto">
          <a:xfrm>
            <a:off x="275362" y="404663"/>
            <a:ext cx="2088232" cy="1686563"/>
          </a:xfrm>
          <a:prstGeom prst="rect">
            <a:avLst/>
          </a:prstGeom>
          <a:solidFill>
            <a:srgbClr val="CCCC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just" fontAlgn="base">
              <a:spcBef>
                <a:spcPct val="0"/>
              </a:spcBef>
              <a:spcAft>
                <a:spcPct val="0"/>
              </a:spcAft>
              <a:buFont typeface="Symbol" pitchFamily="18" charset="2"/>
              <a:buChar char="·"/>
            </a:pPr>
            <a:endParaRPr lang="el-GR" altLang="en-US" sz="1400" dirty="0" smtClean="0">
              <a:solidFill>
                <a:prstClr val="black"/>
              </a:solidFill>
              <a:latin typeface="Cambria" panose="02040503050406030204" pitchFamily="18" charset="0"/>
              <a:cs typeface="Arial" pitchFamily="34" charset="0"/>
            </a:endParaRPr>
          </a:p>
          <a:p>
            <a:pPr algn="just" fontAlgn="base">
              <a:spcBef>
                <a:spcPct val="0"/>
              </a:spcBef>
              <a:spcAft>
                <a:spcPct val="0"/>
              </a:spcAft>
              <a:buFont typeface="Symbol" pitchFamily="18" charset="2"/>
              <a:buChar char="·"/>
            </a:pPr>
            <a:r>
              <a:rPr lang="el-GR" altLang="en-US" sz="1400" dirty="0" smtClean="0">
                <a:solidFill>
                  <a:prstClr val="black"/>
                </a:solidFill>
                <a:latin typeface="Cambria" panose="02040503050406030204" pitchFamily="18" charset="0"/>
                <a:cs typeface="Arial" pitchFamily="34" charset="0"/>
              </a:rPr>
              <a:t>ΠΟΙΟΤΗΤΑ ΚΑΥΣΙΜΟΥ</a:t>
            </a:r>
          </a:p>
          <a:p>
            <a:pPr algn="just" fontAlgn="base">
              <a:spcBef>
                <a:spcPct val="0"/>
              </a:spcBef>
              <a:spcAft>
                <a:spcPct val="0"/>
              </a:spcAft>
              <a:buFont typeface="Symbol" pitchFamily="18" charset="2"/>
              <a:buChar char="·"/>
            </a:pPr>
            <a:r>
              <a:rPr lang="el-GR" altLang="en-US" sz="1400" dirty="0" smtClean="0">
                <a:solidFill>
                  <a:prstClr val="black"/>
                </a:solidFill>
                <a:latin typeface="Cambria" panose="02040503050406030204" pitchFamily="18" charset="0"/>
                <a:cs typeface="Arial" pitchFamily="34" charset="0"/>
              </a:rPr>
              <a:t>ΠΙΣΤΟΠΟΙΗΤΙΚΑ</a:t>
            </a:r>
          </a:p>
          <a:p>
            <a:pPr algn="just" fontAlgn="base">
              <a:spcBef>
                <a:spcPct val="0"/>
              </a:spcBef>
              <a:spcAft>
                <a:spcPct val="0"/>
              </a:spcAft>
              <a:buFont typeface="Symbol" pitchFamily="18" charset="2"/>
              <a:buChar char="·"/>
            </a:pPr>
            <a:r>
              <a:rPr lang="el-GR" altLang="en-US" sz="1400" dirty="0" smtClean="0">
                <a:solidFill>
                  <a:prstClr val="black"/>
                </a:solidFill>
                <a:latin typeface="Cambria" panose="02040503050406030204" pitchFamily="18" charset="0"/>
                <a:cs typeface="Arial" pitchFamily="34" charset="0"/>
              </a:rPr>
              <a:t>ΕΛΕΓΧΟΙ</a:t>
            </a:r>
          </a:p>
          <a:p>
            <a:pPr algn="just" fontAlgn="base">
              <a:spcBef>
                <a:spcPct val="0"/>
              </a:spcBef>
              <a:spcAft>
                <a:spcPct val="0"/>
              </a:spcAft>
              <a:buFont typeface="Symbol" pitchFamily="18" charset="2"/>
              <a:buChar char="·"/>
            </a:pPr>
            <a:r>
              <a:rPr lang="el-GR" altLang="en-US" sz="1400" dirty="0" smtClean="0">
                <a:solidFill>
                  <a:prstClr val="black"/>
                </a:solidFill>
                <a:latin typeface="Cambria" panose="02040503050406030204" pitchFamily="18" charset="0"/>
                <a:cs typeface="Arial" pitchFamily="34" charset="0"/>
              </a:rPr>
              <a:t>ΧΩΡΟΘΕΤΗΣΗ</a:t>
            </a:r>
          </a:p>
          <a:p>
            <a:pPr algn="just" fontAlgn="base">
              <a:spcBef>
                <a:spcPct val="0"/>
              </a:spcBef>
              <a:spcAft>
                <a:spcPct val="0"/>
              </a:spcAft>
              <a:buFont typeface="Symbol" pitchFamily="18" charset="2"/>
              <a:buChar char="·"/>
            </a:pPr>
            <a:r>
              <a:rPr lang="el-GR" altLang="en-US" sz="1400" dirty="0" smtClean="0">
                <a:solidFill>
                  <a:prstClr val="black"/>
                </a:solidFill>
                <a:latin typeface="Cambria" panose="02040503050406030204" pitchFamily="18" charset="0"/>
                <a:cs typeface="Arial" pitchFamily="34" charset="0"/>
              </a:rPr>
              <a:t>ΑΔΕΙΕΣ ΛΕΙΤΟΥΡΓΙΑΣ</a:t>
            </a:r>
            <a:endParaRPr lang="en-US" altLang="en-US" sz="1400" dirty="0" smtClean="0">
              <a:solidFill>
                <a:prstClr val="black"/>
              </a:solidFill>
              <a:latin typeface="Cambria" panose="02040503050406030204" pitchFamily="18" charset="0"/>
              <a:cs typeface="Arial" pitchFamily="34" charset="0"/>
            </a:endParaRPr>
          </a:p>
        </p:txBody>
      </p:sp>
      <p:sp>
        <p:nvSpPr>
          <p:cNvPr id="7" name="Text Box 3"/>
          <p:cNvSpPr txBox="1">
            <a:spLocks noChangeArrowheads="1"/>
          </p:cNvSpPr>
          <p:nvPr userDrawn="1"/>
        </p:nvSpPr>
        <p:spPr bwMode="auto">
          <a:xfrm>
            <a:off x="2771800" y="404664"/>
            <a:ext cx="2148147" cy="1687512"/>
          </a:xfrm>
          <a:prstGeom prst="rect">
            <a:avLst/>
          </a:prstGeom>
          <a:solidFill>
            <a:srgbClr val="FFCC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177800" indent="-177800" algn="ctr" fontAlgn="base">
              <a:spcBef>
                <a:spcPct val="0"/>
              </a:spcBef>
              <a:spcAft>
                <a:spcPts val="1000"/>
              </a:spcAft>
            </a:pPr>
            <a:r>
              <a:rPr lang="en-GB" altLang="en-US" sz="1400" b="1" u="sng" dirty="0" smtClean="0">
                <a:solidFill>
                  <a:prstClr val="black"/>
                </a:solidFill>
                <a:latin typeface="Cambria" panose="02040503050406030204" pitchFamily="18" charset="0"/>
                <a:cs typeface="Arial" pitchFamily="34" charset="0"/>
              </a:rPr>
              <a:t>ΕΝΕΡΓΕΙΑ</a:t>
            </a:r>
            <a:r>
              <a:rPr lang="el-GR" altLang="en-US" sz="1400" b="1" u="sng" dirty="0" smtClean="0">
                <a:solidFill>
                  <a:prstClr val="black"/>
                </a:solidFill>
                <a:latin typeface="Cambria" panose="02040503050406030204" pitchFamily="18" charset="0"/>
                <a:cs typeface="Arial" pitchFamily="34" charset="0"/>
              </a:rPr>
              <a:t> - ΣΤΑΔΙΑ</a:t>
            </a:r>
            <a:endParaRPr lang="en-GB" altLang="en-US" sz="1400" b="1" u="sng" dirty="0" smtClean="0">
              <a:solidFill>
                <a:prstClr val="black"/>
              </a:solidFill>
              <a:latin typeface="Cambria" panose="02040503050406030204" pitchFamily="18" charset="0"/>
              <a:cs typeface="Arial" pitchFamily="34" charset="0"/>
            </a:endParaRPr>
          </a:p>
          <a:p>
            <a:pPr marL="177800" indent="-177800" algn="just" fontAlgn="base">
              <a:spcBef>
                <a:spcPct val="0"/>
              </a:spcBef>
              <a:spcAft>
                <a:spcPct val="0"/>
              </a:spcAft>
              <a:buFont typeface="+mj-lt"/>
              <a:buAutoNum type="alphaLcParenR"/>
            </a:pPr>
            <a:r>
              <a:rPr lang="el-GR" altLang="en-US" sz="1400" dirty="0" smtClean="0">
                <a:solidFill>
                  <a:prstClr val="black"/>
                </a:solidFill>
                <a:latin typeface="Cambria" pitchFamily="18" charset="0"/>
                <a:cs typeface="Arial" pitchFamily="34" charset="0"/>
              </a:rPr>
              <a:t>ΠΟΡΟΙ</a:t>
            </a:r>
          </a:p>
          <a:p>
            <a:pPr marL="177800" indent="-177800" algn="just" fontAlgn="base">
              <a:spcBef>
                <a:spcPct val="0"/>
              </a:spcBef>
              <a:spcAft>
                <a:spcPct val="0"/>
              </a:spcAft>
              <a:buFont typeface="+mj-lt"/>
              <a:buAutoNum type="alphaLcParenR"/>
            </a:pPr>
            <a:r>
              <a:rPr lang="el-GR" altLang="en-US" sz="1400" dirty="0" smtClean="0">
                <a:solidFill>
                  <a:prstClr val="black"/>
                </a:solidFill>
                <a:latin typeface="Cambria" pitchFamily="18" charset="0"/>
                <a:cs typeface="Arial" pitchFamily="34" charset="0"/>
              </a:rPr>
              <a:t>ΕΞΟΡΥΞΗ</a:t>
            </a:r>
          </a:p>
          <a:p>
            <a:pPr marL="177800" indent="-177800" algn="just" fontAlgn="base">
              <a:spcBef>
                <a:spcPct val="0"/>
              </a:spcBef>
              <a:spcAft>
                <a:spcPct val="0"/>
              </a:spcAft>
              <a:buFont typeface="+mj-lt"/>
              <a:buAutoNum type="alphaLcParenR"/>
            </a:pPr>
            <a:r>
              <a:rPr lang="el-GR" altLang="en-US" sz="1400" dirty="0" smtClean="0">
                <a:solidFill>
                  <a:prstClr val="black"/>
                </a:solidFill>
                <a:latin typeface="Cambria" pitchFamily="18" charset="0"/>
                <a:cs typeface="Arial" pitchFamily="34" charset="0"/>
              </a:rPr>
              <a:t>ΜΕΤΑΤΡΟΠΗ</a:t>
            </a:r>
          </a:p>
          <a:p>
            <a:pPr marL="177800" indent="-177800" algn="just" fontAlgn="base">
              <a:spcBef>
                <a:spcPct val="0"/>
              </a:spcBef>
              <a:spcAft>
                <a:spcPct val="0"/>
              </a:spcAft>
              <a:buFont typeface="+mj-lt"/>
              <a:buAutoNum type="alphaLcParenR"/>
            </a:pPr>
            <a:r>
              <a:rPr lang="el-GR" altLang="en-US" sz="1400" dirty="0" smtClean="0">
                <a:solidFill>
                  <a:prstClr val="black"/>
                </a:solidFill>
                <a:latin typeface="Cambria" pitchFamily="18" charset="0"/>
                <a:cs typeface="Arial" pitchFamily="34" charset="0"/>
              </a:rPr>
              <a:t>ΦΟΡΕΙΣ ΕΝΕΡΓΕΙΑΣ</a:t>
            </a:r>
          </a:p>
          <a:p>
            <a:pPr marL="177800" indent="-177800" algn="just" fontAlgn="base">
              <a:spcBef>
                <a:spcPct val="0"/>
              </a:spcBef>
              <a:spcAft>
                <a:spcPct val="0"/>
              </a:spcAft>
              <a:buFont typeface="+mj-lt"/>
              <a:buAutoNum type="alphaLcParenR"/>
            </a:pPr>
            <a:r>
              <a:rPr lang="el-GR" altLang="en-US" sz="1400" dirty="0" smtClean="0">
                <a:solidFill>
                  <a:prstClr val="black"/>
                </a:solidFill>
                <a:latin typeface="Cambria" pitchFamily="18" charset="0"/>
                <a:cs typeface="Arial" pitchFamily="34" charset="0"/>
              </a:rPr>
              <a:t>ΑΝΑΓΚΕΣ</a:t>
            </a:r>
            <a:endParaRPr lang="en-US" altLang="en-US" sz="1400" dirty="0" smtClean="0">
              <a:solidFill>
                <a:prstClr val="black"/>
              </a:solidFill>
              <a:latin typeface="Cambria" panose="02040503050406030204" pitchFamily="18" charset="0"/>
              <a:cs typeface="Arial" pitchFamily="34" charset="0"/>
            </a:endParaRPr>
          </a:p>
        </p:txBody>
      </p:sp>
      <p:sp>
        <p:nvSpPr>
          <p:cNvPr id="8" name="Text Box 4"/>
          <p:cNvSpPr txBox="1">
            <a:spLocks noChangeArrowheads="1"/>
          </p:cNvSpPr>
          <p:nvPr userDrawn="1"/>
        </p:nvSpPr>
        <p:spPr bwMode="auto">
          <a:xfrm>
            <a:off x="4994470" y="404664"/>
            <a:ext cx="1809778" cy="168656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ts val="1000"/>
              </a:spcAft>
            </a:pPr>
            <a:r>
              <a:rPr lang="el-GR" altLang="en-US" sz="1400" b="1" u="sng" dirty="0" smtClean="0">
                <a:solidFill>
                  <a:prstClr val="black"/>
                </a:solidFill>
                <a:latin typeface="Cambria" panose="02040503050406030204" pitchFamily="18" charset="0"/>
                <a:cs typeface="Arial" pitchFamily="34" charset="0"/>
              </a:rPr>
              <a:t>ΟΙΚΟΝΟΜΙΑ</a:t>
            </a:r>
            <a:endParaRPr lang="en-GB" altLang="en-US" sz="1400" b="1" u="sng" dirty="0" smtClean="0">
              <a:solidFill>
                <a:prstClr val="black"/>
              </a:solidFill>
              <a:latin typeface="Cambria" panose="02040503050406030204" pitchFamily="18" charset="0"/>
              <a:cs typeface="Arial" pitchFamily="34" charset="0"/>
            </a:endParaRPr>
          </a:p>
          <a:p>
            <a:pPr marL="177800" indent="-177800"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ΕΙΣΟΔΗΜΑ</a:t>
            </a:r>
          </a:p>
          <a:p>
            <a:pPr marL="177800" indent="-177800"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ΤΙΜΕΣ</a:t>
            </a:r>
          </a:p>
          <a:p>
            <a:pPr marL="177800" indent="-177800"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ΑΠΟΔΟΣΗ</a:t>
            </a:r>
          </a:p>
          <a:p>
            <a:pPr marL="177800" indent="-177800"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ΕΝΤΑΣΕΙΣ</a:t>
            </a:r>
          </a:p>
          <a:p>
            <a:pPr marL="177800" indent="-177800"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ΕΛΑΣΤΙΚΟΤΗΤΕΣ</a:t>
            </a:r>
          </a:p>
        </p:txBody>
      </p:sp>
      <p:sp>
        <p:nvSpPr>
          <p:cNvPr id="9" name="Text Box 5"/>
          <p:cNvSpPr txBox="1">
            <a:spLocks noChangeArrowheads="1"/>
          </p:cNvSpPr>
          <p:nvPr userDrawn="1"/>
        </p:nvSpPr>
        <p:spPr bwMode="auto">
          <a:xfrm>
            <a:off x="7020272" y="403714"/>
            <a:ext cx="1857572" cy="1687513"/>
          </a:xfrm>
          <a:prstGeom prst="rect">
            <a:avLst/>
          </a:prstGeom>
          <a:solidFill>
            <a:srgbClr val="99FF99"/>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ts val="1000"/>
              </a:spcAft>
            </a:pPr>
            <a:r>
              <a:rPr lang="en-GB" altLang="en-US" sz="1400" b="1" u="sng" dirty="0" smtClean="0">
                <a:solidFill>
                  <a:prstClr val="black"/>
                </a:solidFill>
                <a:latin typeface="Cambria" panose="02040503050406030204" pitchFamily="18" charset="0"/>
                <a:cs typeface="Arial" pitchFamily="34" charset="0"/>
              </a:rPr>
              <a:t>ΠΕΡΙΒΑΛΛΟΝ</a:t>
            </a:r>
          </a:p>
          <a:p>
            <a:pPr marL="177800" lvl="1" indent="-174625"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ΕΔΑΦΟΣ</a:t>
            </a:r>
          </a:p>
          <a:p>
            <a:pPr marL="177800" indent="-174625"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ΑΕΡΑΣ</a:t>
            </a:r>
          </a:p>
          <a:p>
            <a:pPr marL="177800" indent="-174625"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ΝΕΡΑ</a:t>
            </a:r>
          </a:p>
          <a:p>
            <a:pPr marL="177800" indent="-174625"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ΟΙΚΟΣΥΣΤΗΜΑΤΑ</a:t>
            </a:r>
          </a:p>
          <a:p>
            <a:pPr marL="177800" indent="-174625"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ΥΓΕΙΑ</a:t>
            </a:r>
            <a:endParaRPr lang="en-US" altLang="en-US" sz="1400" dirty="0" smtClean="0">
              <a:solidFill>
                <a:prstClr val="black"/>
              </a:solidFill>
              <a:latin typeface="Cambria" panose="02040503050406030204" pitchFamily="18" charset="0"/>
              <a:cs typeface="Arial" pitchFamily="34" charset="0"/>
            </a:endParaRPr>
          </a:p>
        </p:txBody>
      </p:sp>
      <p:sp>
        <p:nvSpPr>
          <p:cNvPr id="10" name="Text Box 6"/>
          <p:cNvSpPr txBox="1">
            <a:spLocks noChangeArrowheads="1"/>
          </p:cNvSpPr>
          <p:nvPr userDrawn="1"/>
        </p:nvSpPr>
        <p:spPr bwMode="auto">
          <a:xfrm>
            <a:off x="3664333" y="2376356"/>
            <a:ext cx="4508068" cy="360040"/>
          </a:xfrm>
          <a:prstGeom prst="rect">
            <a:avLst/>
          </a:prstGeom>
          <a:solidFill>
            <a:srgbClr val="FFFFCC"/>
          </a:solidFill>
          <a:ln w="9525">
            <a:solidFill>
              <a:srgbClr val="000000"/>
            </a:solidFill>
            <a:miter lim="800000"/>
            <a:headEnd/>
            <a:tailEnd/>
          </a:ln>
          <a:effectLst>
            <a:glow rad="101600">
              <a:schemeClr val="accent6">
                <a:satMod val="175000"/>
                <a:alpha val="40000"/>
              </a:schemeClr>
            </a:glow>
          </a:effectLst>
        </p:spPr>
        <p:txBody>
          <a:bodyPr vert="horz" wrap="square" lIns="91440" tIns="45720" rIns="91440" bIns="45720" numCol="1" anchor="t" anchorCtr="0" compatLnSpc="1">
            <a:prstTxWarp prst="textNoShape">
              <a:avLst/>
            </a:prstTxWarp>
          </a:bodyPr>
          <a:lstStyle/>
          <a:p>
            <a:pPr algn="ctr" fontAlgn="base">
              <a:spcBef>
                <a:spcPct val="0"/>
              </a:spcBef>
              <a:spcAft>
                <a:spcPts val="1000"/>
              </a:spcAft>
            </a:pPr>
            <a:r>
              <a:rPr lang="en-GB" altLang="en-US" sz="1600" dirty="0" smtClean="0">
                <a:solidFill>
                  <a:prstClr val="black"/>
                </a:solidFill>
                <a:latin typeface="Cambria" panose="02040503050406030204" pitchFamily="18" charset="0"/>
                <a:cs typeface="Arial" pitchFamily="34" charset="0"/>
              </a:rPr>
              <a:t>ΑΛΛΗΛΕΠΙΔΡΑΣΕΙΣ</a:t>
            </a:r>
          </a:p>
          <a:p>
            <a:pPr fontAlgn="base">
              <a:spcBef>
                <a:spcPct val="0"/>
              </a:spcBef>
              <a:spcAft>
                <a:spcPct val="0"/>
              </a:spcAft>
            </a:pPr>
            <a:endParaRPr lang="en-US" altLang="en-US" sz="1600" dirty="0" smtClean="0">
              <a:solidFill>
                <a:prstClr val="black"/>
              </a:solidFill>
              <a:latin typeface="Cambria" panose="02040503050406030204" pitchFamily="18" charset="0"/>
              <a:cs typeface="Arial" pitchFamily="34" charset="0"/>
            </a:endParaRPr>
          </a:p>
        </p:txBody>
      </p:sp>
      <p:sp>
        <p:nvSpPr>
          <p:cNvPr id="11" name="Text Box 7"/>
          <p:cNvSpPr txBox="1">
            <a:spLocks noChangeArrowheads="1"/>
          </p:cNvSpPr>
          <p:nvPr userDrawn="1"/>
        </p:nvSpPr>
        <p:spPr bwMode="auto">
          <a:xfrm>
            <a:off x="3664332" y="3140968"/>
            <a:ext cx="2635860" cy="1820234"/>
          </a:xfrm>
          <a:prstGeom prst="rect">
            <a:avLst/>
          </a:prstGeom>
          <a:solidFill>
            <a:schemeClr val="bg1">
              <a:lumMod val="95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lvl="1" fontAlgn="base">
              <a:spcBef>
                <a:spcPct val="0"/>
              </a:spcBef>
              <a:spcAft>
                <a:spcPts val="1000"/>
              </a:spcAft>
            </a:pPr>
            <a:r>
              <a:rPr lang="en-GB" altLang="en-US" sz="1400" b="1" u="sng" dirty="0" smtClean="0">
                <a:solidFill>
                  <a:prstClr val="black"/>
                </a:solidFill>
                <a:latin typeface="Cambria" panose="02040503050406030204" pitchFamily="18" charset="0"/>
                <a:cs typeface="Arial" pitchFamily="34" charset="0"/>
              </a:rPr>
              <a:t>ΑΠΟΚΡΙΣΕΙΣ</a:t>
            </a:r>
          </a:p>
          <a:p>
            <a:pPr marL="176213" lvl="1" indent="-171450" fontAlgn="base">
              <a:spcBef>
                <a:spcPct val="0"/>
              </a:spcBef>
              <a:buFont typeface="Arial" panose="020B0604020202020204" pitchFamily="34" charset="0"/>
              <a:buChar char="•"/>
            </a:pPr>
            <a:r>
              <a:rPr lang="el-GR" altLang="en-US" sz="1400" dirty="0" smtClean="0">
                <a:solidFill>
                  <a:prstClr val="black"/>
                </a:solidFill>
                <a:latin typeface="Cambria" pitchFamily="18" charset="0"/>
                <a:cs typeface="Arial" pitchFamily="34" charset="0"/>
              </a:rPr>
              <a:t>ΕΞΟΙΚΟΝΟΜΗΣΗ ΚΑΥΣΙΜΟΥ</a:t>
            </a:r>
          </a:p>
          <a:p>
            <a:pPr marL="176213" indent="-171450"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ΕΝΕΡΓΕΙΑΚΗ ΑΠΟΔΟΣΗ</a:t>
            </a:r>
          </a:p>
          <a:p>
            <a:pPr marL="176213" indent="-171450"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ΤΕΧΝΟΛΟΓΙΑ ΑΝΤΙΡΡΥΠΑΝΣΗΣ</a:t>
            </a:r>
          </a:p>
          <a:p>
            <a:pPr marL="176213" indent="-171450"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ΑΛΛΑΓΗ ΚΑΥΣΙΜΟΥ</a:t>
            </a:r>
          </a:p>
          <a:p>
            <a:pPr marL="176213" indent="-171450"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ΚΑΘΑΡΕΣ ΤΕΧΝΟΛΟΓΙΕΣ</a:t>
            </a:r>
          </a:p>
        </p:txBody>
      </p:sp>
      <p:sp>
        <p:nvSpPr>
          <p:cNvPr id="12" name="Text Box 8"/>
          <p:cNvSpPr txBox="1">
            <a:spLocks noChangeArrowheads="1"/>
          </p:cNvSpPr>
          <p:nvPr userDrawn="1"/>
        </p:nvSpPr>
        <p:spPr bwMode="auto">
          <a:xfrm>
            <a:off x="6591125" y="3147828"/>
            <a:ext cx="2286717" cy="181337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182563" lvl="1" algn="ctr" fontAlgn="base">
              <a:spcBef>
                <a:spcPct val="0"/>
              </a:spcBef>
              <a:spcAft>
                <a:spcPts val="1000"/>
              </a:spcAft>
            </a:pPr>
            <a:r>
              <a:rPr lang="el-GR" altLang="en-US" sz="1400" b="1" u="sng" dirty="0" smtClean="0">
                <a:solidFill>
                  <a:prstClr val="black"/>
                </a:solidFill>
                <a:latin typeface="Cambria" panose="02040503050406030204" pitchFamily="18" charset="0"/>
                <a:cs typeface="Arial" pitchFamily="34" charset="0"/>
              </a:rPr>
              <a:t>ΕΛΕΓΧΟΣ</a:t>
            </a:r>
            <a:endParaRPr lang="en-US" altLang="en-US" sz="1400" b="1" u="sng" dirty="0" smtClean="0">
              <a:solidFill>
                <a:prstClr val="black"/>
              </a:solidFill>
              <a:latin typeface="Cambria" panose="02040503050406030204" pitchFamily="18" charset="0"/>
              <a:cs typeface="Arial" pitchFamily="34" charset="0"/>
            </a:endParaRPr>
          </a:p>
          <a:p>
            <a:pPr marL="177800" lvl="1" indent="-177800"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Δυνατότητα εφαρμογής</a:t>
            </a:r>
          </a:p>
          <a:p>
            <a:pPr marL="177800" indent="-177800"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Επιπτώσεις</a:t>
            </a:r>
          </a:p>
          <a:p>
            <a:pPr marL="177800" indent="-177800"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Κόστος</a:t>
            </a:r>
          </a:p>
          <a:p>
            <a:pPr marL="177800" indent="-177800"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Συγχρονισμός</a:t>
            </a:r>
          </a:p>
          <a:p>
            <a:pPr marL="177800" indent="-177800"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Εμπόδια</a:t>
            </a:r>
            <a:endParaRPr lang="en-US" altLang="en-US" sz="1400" dirty="0" smtClean="0">
              <a:solidFill>
                <a:prstClr val="black"/>
              </a:solidFill>
              <a:latin typeface="Cambria" panose="02040503050406030204" pitchFamily="18" charset="0"/>
              <a:cs typeface="Arial" pitchFamily="34" charset="0"/>
            </a:endParaRPr>
          </a:p>
        </p:txBody>
      </p:sp>
      <p:sp>
        <p:nvSpPr>
          <p:cNvPr id="13" name="Text Box 9"/>
          <p:cNvSpPr txBox="1">
            <a:spLocks noChangeArrowheads="1"/>
          </p:cNvSpPr>
          <p:nvPr userDrawn="1"/>
        </p:nvSpPr>
        <p:spPr bwMode="auto">
          <a:xfrm>
            <a:off x="235735" y="3933055"/>
            <a:ext cx="3240360" cy="2747391"/>
          </a:xfrm>
          <a:prstGeom prst="rect">
            <a:avLst/>
          </a:prstGeom>
          <a:solidFill>
            <a:schemeClr val="bg1">
              <a:lumMod val="95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177800" fontAlgn="base">
              <a:spcBef>
                <a:spcPct val="0"/>
              </a:spcBef>
              <a:spcAft>
                <a:spcPts val="1000"/>
              </a:spcAft>
            </a:pPr>
            <a:r>
              <a:rPr lang="en-GB" altLang="en-US" sz="1400" b="1" u="sng" dirty="0" smtClean="0">
                <a:solidFill>
                  <a:prstClr val="black"/>
                </a:solidFill>
                <a:latin typeface="Cambria" panose="02040503050406030204" pitchFamily="18" charset="0"/>
                <a:cs typeface="Arial" pitchFamily="34" charset="0"/>
              </a:rPr>
              <a:t>ΕΝΕΡΓΕΙΑ</a:t>
            </a:r>
          </a:p>
          <a:p>
            <a:pPr fontAlgn="base">
              <a:spcBef>
                <a:spcPct val="0"/>
              </a:spcBef>
              <a:spcAft>
                <a:spcPct val="0"/>
              </a:spcAft>
              <a:buFont typeface="Symbol" pitchFamily="18" charset="2"/>
              <a:buChar char="·"/>
            </a:pPr>
            <a:r>
              <a:rPr lang="el-GR" altLang="en-US" sz="1400" dirty="0" smtClean="0">
                <a:solidFill>
                  <a:prstClr val="black"/>
                </a:solidFill>
                <a:latin typeface="Cambria" pitchFamily="18" charset="0"/>
                <a:cs typeface="Arial" pitchFamily="34" charset="0"/>
              </a:rPr>
              <a:t>ΚΑΝΟΝΙΣΜΟΙ </a:t>
            </a:r>
          </a:p>
          <a:p>
            <a:pPr fontAlgn="base">
              <a:spcBef>
                <a:spcPct val="0"/>
              </a:spcBef>
              <a:spcAft>
                <a:spcPct val="0"/>
              </a:spcAft>
              <a:buFont typeface="Symbol" pitchFamily="18" charset="2"/>
              <a:buChar char="·"/>
            </a:pPr>
            <a:r>
              <a:rPr lang="el-GR" altLang="en-US" sz="1400" dirty="0" smtClean="0">
                <a:solidFill>
                  <a:prstClr val="black"/>
                </a:solidFill>
                <a:latin typeface="Cambria" pitchFamily="18" charset="0"/>
                <a:cs typeface="Arial" pitchFamily="34" charset="0"/>
              </a:rPr>
              <a:t>ΠΡΟΤΥΠΑ [προδιαγραφές τεχνολογιών, όρια απόδοσης &amp; ρύπανσης -πρότυπα λειτουργίας]</a:t>
            </a:r>
          </a:p>
          <a:p>
            <a:pPr fontAlgn="base">
              <a:spcBef>
                <a:spcPct val="0"/>
              </a:spcBef>
              <a:spcAft>
                <a:spcPct val="0"/>
              </a:spcAft>
              <a:buFont typeface="Symbol" pitchFamily="18" charset="2"/>
              <a:buChar char="·"/>
            </a:pPr>
            <a:r>
              <a:rPr lang="el-GR" altLang="en-US" sz="1400" dirty="0" smtClean="0">
                <a:solidFill>
                  <a:prstClr val="black"/>
                </a:solidFill>
                <a:latin typeface="Cambria" pitchFamily="18" charset="0"/>
                <a:cs typeface="Arial" pitchFamily="34" charset="0"/>
              </a:rPr>
              <a:t>ΦΟΡΟΙ</a:t>
            </a:r>
            <a:r>
              <a:rPr lang="en-US" altLang="en-US" sz="1400" dirty="0" smtClean="0">
                <a:solidFill>
                  <a:prstClr val="black"/>
                </a:solidFill>
                <a:latin typeface="Cambria" panose="02040503050406030204" pitchFamily="18" charset="0"/>
                <a:cs typeface="Arial" pitchFamily="34" charset="0"/>
              </a:rPr>
              <a:t> </a:t>
            </a:r>
            <a:r>
              <a:rPr lang="el-GR" altLang="en-US" sz="1400" dirty="0" smtClean="0">
                <a:solidFill>
                  <a:prstClr val="black"/>
                </a:solidFill>
                <a:latin typeface="Cambria" pitchFamily="18" charset="0"/>
                <a:cs typeface="Arial" pitchFamily="34" charset="0"/>
              </a:rPr>
              <a:t>ΚΑΙ</a:t>
            </a:r>
            <a:r>
              <a:rPr lang="en-US" altLang="en-US" sz="1400" dirty="0" smtClean="0">
                <a:solidFill>
                  <a:prstClr val="black"/>
                </a:solidFill>
                <a:latin typeface="Cambria" panose="02040503050406030204" pitchFamily="18" charset="0"/>
                <a:cs typeface="Arial" pitchFamily="34" charset="0"/>
              </a:rPr>
              <a:t> </a:t>
            </a:r>
            <a:r>
              <a:rPr lang="el-GR" altLang="en-US" sz="1400" dirty="0" smtClean="0">
                <a:solidFill>
                  <a:prstClr val="black"/>
                </a:solidFill>
                <a:latin typeface="Cambria" pitchFamily="18" charset="0"/>
                <a:cs typeface="Arial" pitchFamily="34" charset="0"/>
              </a:rPr>
              <a:t>ΕΠΙΒΑΡΥΝΣΕΙΣ</a:t>
            </a:r>
            <a:endParaRPr lang="en-US" altLang="en-US" sz="1400" dirty="0" smtClean="0">
              <a:solidFill>
                <a:prstClr val="black"/>
              </a:solidFill>
              <a:latin typeface="Cambria" panose="02040503050406030204" pitchFamily="18" charset="0"/>
              <a:cs typeface="Arial" pitchFamily="34" charset="0"/>
            </a:endParaRPr>
          </a:p>
          <a:p>
            <a:pPr fontAlgn="base">
              <a:spcBef>
                <a:spcPct val="0"/>
              </a:spcBef>
              <a:spcAft>
                <a:spcPct val="0"/>
              </a:spcAft>
              <a:buFont typeface="Symbol" pitchFamily="18" charset="2"/>
              <a:buChar char="·"/>
            </a:pPr>
            <a:r>
              <a:rPr lang="el-GR" altLang="en-US" sz="1400" dirty="0" smtClean="0">
                <a:solidFill>
                  <a:prstClr val="black"/>
                </a:solidFill>
                <a:latin typeface="Cambria" pitchFamily="18" charset="0"/>
                <a:cs typeface="Arial" pitchFamily="34" charset="0"/>
              </a:rPr>
              <a:t>ΕΜΠΟΡΕΥΣΙΜΕΣ</a:t>
            </a:r>
            <a:r>
              <a:rPr lang="en-US" altLang="en-US" sz="1400" dirty="0" smtClean="0">
                <a:solidFill>
                  <a:prstClr val="black"/>
                </a:solidFill>
                <a:latin typeface="Cambria" panose="02040503050406030204" pitchFamily="18" charset="0"/>
                <a:cs typeface="Arial" pitchFamily="34" charset="0"/>
              </a:rPr>
              <a:t> </a:t>
            </a:r>
            <a:r>
              <a:rPr lang="el-GR" altLang="en-US" sz="1400" dirty="0" smtClean="0">
                <a:solidFill>
                  <a:prstClr val="black"/>
                </a:solidFill>
                <a:latin typeface="Cambria" pitchFamily="18" charset="0"/>
                <a:cs typeface="Arial" pitchFamily="34" charset="0"/>
              </a:rPr>
              <a:t>ΑΔΕΙΕΣ</a:t>
            </a:r>
            <a:r>
              <a:rPr lang="en-US" altLang="en-US" sz="1400" dirty="0" smtClean="0">
                <a:solidFill>
                  <a:prstClr val="black"/>
                </a:solidFill>
                <a:latin typeface="Cambria" panose="02040503050406030204" pitchFamily="18" charset="0"/>
                <a:cs typeface="Arial" pitchFamily="34" charset="0"/>
              </a:rPr>
              <a:t> </a:t>
            </a:r>
            <a:r>
              <a:rPr lang="el-GR" altLang="en-US" sz="1400" dirty="0" smtClean="0">
                <a:solidFill>
                  <a:prstClr val="black"/>
                </a:solidFill>
                <a:latin typeface="Cambria" pitchFamily="18" charset="0"/>
                <a:cs typeface="Arial" pitchFamily="34" charset="0"/>
              </a:rPr>
              <a:t>ΕΚΠΟΜΠΩΝ</a:t>
            </a:r>
            <a:endParaRPr lang="en-US" altLang="en-US" sz="1400" dirty="0" smtClean="0">
              <a:solidFill>
                <a:prstClr val="black"/>
              </a:solidFill>
              <a:latin typeface="Cambria" panose="02040503050406030204" pitchFamily="18" charset="0"/>
              <a:cs typeface="Arial" pitchFamily="34" charset="0"/>
            </a:endParaRPr>
          </a:p>
          <a:p>
            <a:pPr fontAlgn="base">
              <a:spcBef>
                <a:spcPct val="0"/>
              </a:spcBef>
              <a:spcAft>
                <a:spcPct val="0"/>
              </a:spcAft>
              <a:buFont typeface="Symbol" pitchFamily="18" charset="2"/>
              <a:buChar char="·"/>
            </a:pPr>
            <a:r>
              <a:rPr lang="el-GR" altLang="en-US" sz="1400" dirty="0" smtClean="0">
                <a:solidFill>
                  <a:prstClr val="black"/>
                </a:solidFill>
                <a:latin typeface="Cambria" pitchFamily="18" charset="0"/>
                <a:cs typeface="Arial" pitchFamily="34" charset="0"/>
              </a:rPr>
              <a:t>ΕΘΕΛΟΥΣΙΕΣ ΣΥΜΦΩΝΙΕΣ</a:t>
            </a:r>
          </a:p>
          <a:p>
            <a:pPr fontAlgn="base">
              <a:spcBef>
                <a:spcPct val="0"/>
              </a:spcBef>
              <a:spcAft>
                <a:spcPct val="0"/>
              </a:spcAft>
              <a:buFont typeface="Symbol" pitchFamily="18" charset="2"/>
              <a:buChar char="·"/>
            </a:pPr>
            <a:r>
              <a:rPr lang="el-GR" altLang="en-US" sz="1400" dirty="0" smtClean="0">
                <a:solidFill>
                  <a:prstClr val="black"/>
                </a:solidFill>
                <a:latin typeface="Cambria" pitchFamily="18" charset="0"/>
                <a:cs typeface="Arial" pitchFamily="34" charset="0"/>
              </a:rPr>
              <a:t>ΕΠΙΔΟΤΗΣΕΙΣ</a:t>
            </a:r>
            <a:r>
              <a:rPr lang="en-US" altLang="en-US" sz="1400" dirty="0" smtClean="0">
                <a:solidFill>
                  <a:prstClr val="black"/>
                </a:solidFill>
                <a:latin typeface="Cambria" panose="02040503050406030204" pitchFamily="18" charset="0"/>
                <a:cs typeface="Arial" pitchFamily="34" charset="0"/>
              </a:rPr>
              <a:t> </a:t>
            </a:r>
            <a:r>
              <a:rPr lang="el-GR" altLang="en-US" sz="1400" dirty="0" smtClean="0">
                <a:solidFill>
                  <a:prstClr val="black"/>
                </a:solidFill>
                <a:latin typeface="Cambria" pitchFamily="18" charset="0"/>
                <a:cs typeface="Arial" pitchFamily="34" charset="0"/>
              </a:rPr>
              <a:t>ΚΑΙ</a:t>
            </a:r>
            <a:r>
              <a:rPr lang="en-US" altLang="en-US" sz="1400" dirty="0" smtClean="0">
                <a:solidFill>
                  <a:prstClr val="black"/>
                </a:solidFill>
                <a:latin typeface="Cambria" panose="02040503050406030204" pitchFamily="18" charset="0"/>
                <a:cs typeface="Arial" pitchFamily="34" charset="0"/>
              </a:rPr>
              <a:t> </a:t>
            </a:r>
            <a:r>
              <a:rPr lang="el-GR" altLang="en-US" sz="1400" dirty="0" smtClean="0">
                <a:solidFill>
                  <a:prstClr val="black"/>
                </a:solidFill>
                <a:latin typeface="Cambria" pitchFamily="18" charset="0"/>
                <a:cs typeface="Arial" pitchFamily="34" charset="0"/>
              </a:rPr>
              <a:t>ΚΙΝΗΤΡΑ</a:t>
            </a:r>
            <a:r>
              <a:rPr lang="en-US" altLang="en-US" sz="1400" dirty="0" smtClean="0">
                <a:solidFill>
                  <a:prstClr val="black"/>
                </a:solidFill>
                <a:latin typeface="Cambria" panose="02040503050406030204" pitchFamily="18" charset="0"/>
                <a:cs typeface="Arial" pitchFamily="34" charset="0"/>
              </a:rPr>
              <a:t> </a:t>
            </a:r>
          </a:p>
          <a:p>
            <a:pPr fontAlgn="base">
              <a:spcBef>
                <a:spcPct val="0"/>
              </a:spcBef>
              <a:spcAft>
                <a:spcPct val="0"/>
              </a:spcAft>
              <a:buFont typeface="Symbol" pitchFamily="18" charset="2"/>
              <a:buChar char="·"/>
            </a:pPr>
            <a:r>
              <a:rPr lang="el-GR" altLang="en-US" sz="1400" dirty="0" smtClean="0">
                <a:solidFill>
                  <a:prstClr val="black"/>
                </a:solidFill>
                <a:latin typeface="Cambria" pitchFamily="18" charset="0"/>
                <a:cs typeface="Arial" pitchFamily="34" charset="0"/>
              </a:rPr>
              <a:t>ΕΝΗΜΕΡΩΤΙΚΑ ΕΡΓΑΛΕΙΑ</a:t>
            </a:r>
          </a:p>
          <a:p>
            <a:pPr fontAlgn="base">
              <a:spcBef>
                <a:spcPct val="0"/>
              </a:spcBef>
              <a:spcAft>
                <a:spcPct val="0"/>
              </a:spcAft>
              <a:buFont typeface="Symbol" pitchFamily="18" charset="2"/>
              <a:buChar char="·"/>
            </a:pPr>
            <a:r>
              <a:rPr lang="el-GR" altLang="en-US" sz="1400" dirty="0" smtClean="0">
                <a:solidFill>
                  <a:prstClr val="black"/>
                </a:solidFill>
                <a:latin typeface="Cambria" pitchFamily="18" charset="0"/>
                <a:cs typeface="Arial" pitchFamily="34" charset="0"/>
              </a:rPr>
              <a:t>(καμπάνιες, φυλλάδια)</a:t>
            </a:r>
          </a:p>
          <a:p>
            <a:pPr fontAlgn="base">
              <a:spcBef>
                <a:spcPct val="0"/>
              </a:spcBef>
              <a:spcAft>
                <a:spcPct val="0"/>
              </a:spcAft>
              <a:buFont typeface="Symbol" pitchFamily="18" charset="2"/>
              <a:buChar char="·"/>
            </a:pPr>
            <a:r>
              <a:rPr lang="el-GR" altLang="en-US" sz="1400" dirty="0" smtClean="0">
                <a:solidFill>
                  <a:prstClr val="black"/>
                </a:solidFill>
                <a:latin typeface="Cambria" pitchFamily="18" charset="0"/>
                <a:cs typeface="Arial" pitchFamily="34" charset="0"/>
              </a:rPr>
              <a:t>ΕΡΕΥΝΑ</a:t>
            </a:r>
            <a:r>
              <a:rPr lang="en-US" altLang="en-US" sz="1400" dirty="0" smtClean="0">
                <a:solidFill>
                  <a:prstClr val="black"/>
                </a:solidFill>
                <a:latin typeface="Cambria" panose="02040503050406030204" pitchFamily="18" charset="0"/>
                <a:cs typeface="Arial" pitchFamily="34" charset="0"/>
              </a:rPr>
              <a:t> </a:t>
            </a:r>
            <a:r>
              <a:rPr lang="el-GR" altLang="en-US" sz="1400" dirty="0" smtClean="0">
                <a:solidFill>
                  <a:prstClr val="black"/>
                </a:solidFill>
                <a:latin typeface="Cambria" pitchFamily="18" charset="0"/>
                <a:cs typeface="Arial" pitchFamily="34" charset="0"/>
              </a:rPr>
              <a:t>ΚΑΙ</a:t>
            </a:r>
            <a:r>
              <a:rPr lang="en-US" altLang="en-US" sz="1400" dirty="0" smtClean="0">
                <a:solidFill>
                  <a:prstClr val="black"/>
                </a:solidFill>
                <a:latin typeface="Cambria" panose="02040503050406030204" pitchFamily="18" charset="0"/>
                <a:cs typeface="Arial" pitchFamily="34" charset="0"/>
              </a:rPr>
              <a:t> </a:t>
            </a:r>
            <a:r>
              <a:rPr lang="el-GR" altLang="en-US" sz="1400" dirty="0" smtClean="0">
                <a:solidFill>
                  <a:prstClr val="black"/>
                </a:solidFill>
                <a:latin typeface="Cambria" pitchFamily="18" charset="0"/>
                <a:cs typeface="Arial" pitchFamily="34" charset="0"/>
              </a:rPr>
              <a:t>ΑΝΑΠΤΥΞΗ</a:t>
            </a:r>
            <a:r>
              <a:rPr lang="en-US" altLang="en-US" sz="1400" dirty="0" smtClean="0">
                <a:solidFill>
                  <a:prstClr val="black"/>
                </a:solidFill>
                <a:latin typeface="Cambria" panose="02040503050406030204" pitchFamily="18" charset="0"/>
                <a:cs typeface="Arial" pitchFamily="34" charset="0"/>
              </a:rPr>
              <a:t> </a:t>
            </a:r>
          </a:p>
        </p:txBody>
      </p:sp>
      <p:sp>
        <p:nvSpPr>
          <p:cNvPr id="14" name="Text Box 10"/>
          <p:cNvSpPr txBox="1">
            <a:spLocks noChangeArrowheads="1"/>
          </p:cNvSpPr>
          <p:nvPr userDrawn="1"/>
        </p:nvSpPr>
        <p:spPr bwMode="auto">
          <a:xfrm>
            <a:off x="3664333" y="5323433"/>
            <a:ext cx="2511228" cy="1357014"/>
          </a:xfrm>
          <a:prstGeom prst="rect">
            <a:avLst/>
          </a:prstGeom>
          <a:solidFill>
            <a:schemeClr val="bg1">
              <a:lumMod val="95000"/>
            </a:schemeClr>
          </a:solidFill>
          <a:ln w="9525">
            <a:solidFill>
              <a:srgbClr val="000000"/>
            </a:solidFill>
            <a:miter lim="800000"/>
            <a:headEnd/>
            <a:tailEnd/>
          </a:ln>
          <a:effectLst>
            <a:glow rad="101600">
              <a:schemeClr val="accent4">
                <a:satMod val="175000"/>
                <a:alpha val="40000"/>
              </a:schemeClr>
            </a:glow>
          </a:effectLst>
        </p:spPr>
        <p:txBody>
          <a:bodyPr vert="horz" wrap="square" lIns="91440" tIns="45720" rIns="91440" bIns="45720" numCol="1" anchor="t" anchorCtr="0" compatLnSpc="1">
            <a:prstTxWarp prst="textNoShape">
              <a:avLst/>
            </a:prstTxWarp>
          </a:bodyPr>
          <a:lstStyle/>
          <a:p>
            <a:pPr algn="ctr" fontAlgn="base">
              <a:spcBef>
                <a:spcPct val="0"/>
              </a:spcBef>
              <a:spcAft>
                <a:spcPts val="1000"/>
              </a:spcAft>
            </a:pPr>
            <a:r>
              <a:rPr lang="en-GB" altLang="en-US" sz="1400" b="1" u="sng" dirty="0" smtClean="0">
                <a:solidFill>
                  <a:prstClr val="black"/>
                </a:solidFill>
                <a:latin typeface="Cambria" panose="02040503050406030204" pitchFamily="18" charset="0"/>
                <a:cs typeface="Arial" pitchFamily="34" charset="0"/>
              </a:rPr>
              <a:t>ΕΡΓΑΛΕΙΑ ΠΟΛΙΤΙΚΗΣ</a:t>
            </a:r>
          </a:p>
          <a:p>
            <a:pPr marL="273050" indent="-190500"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ΕΝΗΜΕΡΩΤΙΚΑ</a:t>
            </a:r>
          </a:p>
          <a:p>
            <a:pPr marL="273050" indent="-190500"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ΡΥΘΜΙΣΤΙΚΑ</a:t>
            </a:r>
          </a:p>
          <a:p>
            <a:pPr marL="273050" indent="-190500"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ΚΑΝΟΝΙΣΤΙΚΑ</a:t>
            </a:r>
          </a:p>
          <a:p>
            <a:pPr marL="273050" indent="-190500" algn="just"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ΟΙΚΟΝΟΜΙΚΑ</a:t>
            </a:r>
          </a:p>
          <a:p>
            <a:pPr fontAlgn="base">
              <a:spcBef>
                <a:spcPct val="0"/>
              </a:spcBef>
              <a:spcAft>
                <a:spcPct val="0"/>
              </a:spcAft>
            </a:pPr>
            <a:endParaRPr lang="en-US" altLang="en-US" sz="1400" dirty="0" smtClean="0">
              <a:solidFill>
                <a:prstClr val="black"/>
              </a:solidFill>
              <a:latin typeface="Cambria" panose="02040503050406030204" pitchFamily="18" charset="0"/>
              <a:cs typeface="Arial" pitchFamily="34" charset="0"/>
            </a:endParaRPr>
          </a:p>
        </p:txBody>
      </p:sp>
      <p:sp>
        <p:nvSpPr>
          <p:cNvPr id="15" name="Text Box 11"/>
          <p:cNvSpPr txBox="1">
            <a:spLocks noChangeArrowheads="1"/>
          </p:cNvSpPr>
          <p:nvPr userDrawn="1"/>
        </p:nvSpPr>
        <p:spPr bwMode="auto">
          <a:xfrm>
            <a:off x="6591126" y="5323433"/>
            <a:ext cx="2286717" cy="135701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4763" lvl="1" algn="ctr" fontAlgn="base">
              <a:spcBef>
                <a:spcPct val="0"/>
              </a:spcBef>
              <a:spcAft>
                <a:spcPts val="1000"/>
              </a:spcAft>
            </a:pPr>
            <a:r>
              <a:rPr lang="el-GR" altLang="en-US" sz="1400" b="1" u="sng" dirty="0" smtClean="0">
                <a:solidFill>
                  <a:prstClr val="black"/>
                </a:solidFill>
                <a:latin typeface="Cambria" panose="02040503050406030204" pitchFamily="18" charset="0"/>
                <a:cs typeface="Arial" pitchFamily="34" charset="0"/>
              </a:rPr>
              <a:t>ΕΛΕΓΧΟΣ</a:t>
            </a:r>
            <a:endParaRPr lang="en-US" altLang="en-US" sz="1400" b="1" u="sng" dirty="0" smtClean="0">
              <a:solidFill>
                <a:prstClr val="black"/>
              </a:solidFill>
              <a:latin typeface="Cambria" panose="02040503050406030204" pitchFamily="18" charset="0"/>
              <a:cs typeface="Arial" pitchFamily="34" charset="0"/>
            </a:endParaRPr>
          </a:p>
          <a:p>
            <a:pPr marL="88900" lvl="1" indent="-84138"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Παρακολούθηση για πιθανές τροποποιήσεις</a:t>
            </a:r>
          </a:p>
          <a:p>
            <a:pPr marL="88900" lvl="1" indent="-84138" fontAlgn="base">
              <a:spcBef>
                <a:spcPct val="0"/>
              </a:spcBef>
              <a:spcAft>
                <a:spcPct val="0"/>
              </a:spcAft>
              <a:buFont typeface="Arial" panose="020B0604020202020204" pitchFamily="34" charset="0"/>
              <a:buChar char="•"/>
            </a:pPr>
            <a:r>
              <a:rPr lang="el-GR" altLang="en-US" sz="1400" dirty="0" smtClean="0">
                <a:solidFill>
                  <a:prstClr val="black"/>
                </a:solidFill>
                <a:latin typeface="Cambria" pitchFamily="18" charset="0"/>
                <a:cs typeface="Arial" pitchFamily="34" charset="0"/>
              </a:rPr>
              <a:t>Περιοχές για βελτιωμένες πολιτικές</a:t>
            </a:r>
            <a:endParaRPr lang="en-US" altLang="en-US" sz="1400" dirty="0" smtClean="0">
              <a:solidFill>
                <a:prstClr val="black"/>
              </a:solidFill>
              <a:latin typeface="Cambria" panose="02040503050406030204" pitchFamily="18" charset="0"/>
              <a:cs typeface="Arial" pitchFamily="34" charset="0"/>
            </a:endParaRPr>
          </a:p>
        </p:txBody>
      </p:sp>
      <p:sp>
        <p:nvSpPr>
          <p:cNvPr id="16" name="Text Box 12"/>
          <p:cNvSpPr txBox="1">
            <a:spLocks noChangeArrowheads="1"/>
          </p:cNvSpPr>
          <p:nvPr userDrawn="1"/>
        </p:nvSpPr>
        <p:spPr bwMode="auto">
          <a:xfrm>
            <a:off x="235735" y="2852936"/>
            <a:ext cx="3240360" cy="1008112"/>
          </a:xfrm>
          <a:prstGeom prst="rect">
            <a:avLst/>
          </a:prstGeom>
          <a:solidFill>
            <a:schemeClr val="bg1">
              <a:lumMod val="95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just" fontAlgn="base">
              <a:spcBef>
                <a:spcPct val="0"/>
              </a:spcBef>
              <a:spcAft>
                <a:spcPct val="0"/>
              </a:spcAft>
            </a:pPr>
            <a:r>
              <a:rPr lang="el-GR" altLang="en-US" sz="1400" b="1" u="sng" dirty="0" smtClean="0">
                <a:solidFill>
                  <a:prstClr val="black"/>
                </a:solidFill>
                <a:latin typeface="Cambria" pitchFamily="18" charset="0"/>
                <a:cs typeface="Arial" pitchFamily="34" charset="0"/>
              </a:rPr>
              <a:t>ΕΥΡΩΠΑΪΚΗ ΕΝΩΣΗ</a:t>
            </a:r>
          </a:p>
          <a:p>
            <a:pPr algn="just" fontAlgn="base">
              <a:spcBef>
                <a:spcPct val="0"/>
              </a:spcBef>
              <a:spcAft>
                <a:spcPct val="0"/>
              </a:spcAft>
            </a:pPr>
            <a:r>
              <a:rPr lang="el-GR" altLang="en-US" sz="1200" dirty="0" smtClean="0">
                <a:solidFill>
                  <a:prstClr val="black"/>
                </a:solidFill>
                <a:latin typeface="Cambria" pitchFamily="18" charset="0"/>
                <a:cs typeface="Arial" pitchFamily="34" charset="0"/>
              </a:rPr>
              <a:t>Μέχρι το 2020, θα πρέπει:</a:t>
            </a:r>
          </a:p>
          <a:p>
            <a:pPr marL="0" lvl="1" algn="just" fontAlgn="base">
              <a:spcBef>
                <a:spcPct val="0"/>
              </a:spcBef>
              <a:spcAft>
                <a:spcPct val="0"/>
              </a:spcAft>
              <a:buFont typeface="Cambria" pitchFamily="18" charset="0"/>
              <a:buChar char="1"/>
            </a:pPr>
            <a:r>
              <a:rPr lang="el-GR" altLang="en-US" sz="1200" dirty="0" smtClean="0">
                <a:solidFill>
                  <a:prstClr val="black"/>
                </a:solidFill>
                <a:latin typeface="Cambria" pitchFamily="18" charset="0"/>
                <a:cs typeface="Arial" pitchFamily="34" charset="0"/>
              </a:rPr>
              <a:t> ΑΠΕ ... ... ... ... ... ... ... ... ... ... ... ... ... ΑΥΞΗΣΗ 20%</a:t>
            </a:r>
          </a:p>
          <a:p>
            <a:pPr algn="just" fontAlgn="base">
              <a:spcBef>
                <a:spcPct val="0"/>
              </a:spcBef>
              <a:spcAft>
                <a:spcPct val="0"/>
              </a:spcAft>
              <a:buFont typeface="Cambria" pitchFamily="18" charset="0"/>
              <a:buChar char="2"/>
            </a:pPr>
            <a:r>
              <a:rPr lang="el-GR" altLang="en-US" sz="1200" dirty="0" smtClean="0">
                <a:solidFill>
                  <a:prstClr val="black"/>
                </a:solidFill>
                <a:latin typeface="Cambria" pitchFamily="18" charset="0"/>
                <a:cs typeface="Arial" pitchFamily="34" charset="0"/>
              </a:rPr>
              <a:t> ΕΝΕΡΓΕΙΑΚΗ ΑΠΟΔΟΣΗ ... ... ... ΑΥΞΗΣΗ 20%</a:t>
            </a:r>
          </a:p>
          <a:p>
            <a:pPr algn="just" fontAlgn="base">
              <a:spcBef>
                <a:spcPct val="0"/>
              </a:spcBef>
              <a:spcAft>
                <a:spcPct val="0"/>
              </a:spcAft>
              <a:buFont typeface="Cambria" pitchFamily="18" charset="0"/>
              <a:buChar char="3"/>
            </a:pPr>
            <a:r>
              <a:rPr lang="el-GR" altLang="en-US" sz="1200" dirty="0" smtClean="0">
                <a:solidFill>
                  <a:prstClr val="black"/>
                </a:solidFill>
                <a:latin typeface="Cambria" pitchFamily="18" charset="0"/>
                <a:cs typeface="Arial" pitchFamily="34" charset="0"/>
              </a:rPr>
              <a:t> ΕΞΟΙΚΟΝΟΜΗΣΗ ΕΝΕΡΓΕΙΑΣ. ΜΕΙΩΣΗ 20%</a:t>
            </a:r>
            <a:endParaRPr lang="en-US" altLang="en-US" sz="1200" dirty="0" smtClean="0">
              <a:solidFill>
                <a:prstClr val="black"/>
              </a:solidFill>
              <a:latin typeface="Cambria" panose="02040503050406030204" pitchFamily="18" charset="0"/>
              <a:cs typeface="Arial" pitchFamily="34" charset="0"/>
            </a:endParaRPr>
          </a:p>
        </p:txBody>
      </p:sp>
      <p:sp>
        <p:nvSpPr>
          <p:cNvPr id="4" name="Down Arrow 3"/>
          <p:cNvSpPr/>
          <p:nvPr userDrawn="1"/>
        </p:nvSpPr>
        <p:spPr>
          <a:xfrm>
            <a:off x="3664332" y="2091226"/>
            <a:ext cx="331604" cy="285130"/>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7" name="Down Arrow 16"/>
          <p:cNvSpPr/>
          <p:nvPr userDrawn="1"/>
        </p:nvSpPr>
        <p:spPr>
          <a:xfrm>
            <a:off x="5733557" y="2101061"/>
            <a:ext cx="331604" cy="285130"/>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8" name="Down Arrow 17"/>
          <p:cNvSpPr/>
          <p:nvPr userDrawn="1"/>
        </p:nvSpPr>
        <p:spPr>
          <a:xfrm>
            <a:off x="7783256" y="2091226"/>
            <a:ext cx="331604" cy="285130"/>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5" name="Down Arrow 4"/>
          <p:cNvSpPr/>
          <p:nvPr userDrawn="1"/>
        </p:nvSpPr>
        <p:spPr>
          <a:xfrm>
            <a:off x="4499992" y="2748733"/>
            <a:ext cx="419955" cy="404572"/>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prstClr val="white"/>
              </a:solidFill>
            </a:endParaRPr>
          </a:p>
        </p:txBody>
      </p:sp>
      <p:sp>
        <p:nvSpPr>
          <p:cNvPr id="19" name="Down Arrow 18"/>
          <p:cNvSpPr/>
          <p:nvPr userDrawn="1"/>
        </p:nvSpPr>
        <p:spPr>
          <a:xfrm>
            <a:off x="4499991" y="4919178"/>
            <a:ext cx="419955" cy="404572"/>
          </a:xfrm>
          <a:prstGeom prst="downArrow">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solidFill>
                <a:prstClr val="white"/>
              </a:solidFill>
            </a:endParaRPr>
          </a:p>
        </p:txBody>
      </p:sp>
    </p:spTree>
    <p:extLst>
      <p:ext uri="{BB962C8B-B14F-4D97-AF65-F5344CB8AC3E}">
        <p14:creationId xmlns:p14="http://schemas.microsoft.com/office/powerpoint/2010/main" val="92639328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7A89D1-DBD2-4BD3-B1AD-47FE53AEF9F7}" type="datetimeFigureOut">
              <a:rPr lang="en-GB" smtClean="0">
                <a:solidFill>
                  <a:prstClr val="black">
                    <a:tint val="75000"/>
                  </a:prstClr>
                </a:solidFill>
              </a:rPr>
              <a:pPr/>
              <a:t>15/02/2015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2503CDE3-0789-4AA7-8741-DF884541009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7145922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0B0322-6F12-4ADD-84EF-EABEC0290B20}" type="slidenum">
              <a:rPr lang="en-GB" smtClean="0"/>
              <a:t>‹#›</a:t>
            </a:fld>
            <a:endParaRPr lang="en-GB"/>
          </a:p>
        </p:txBody>
      </p:sp>
    </p:spTree>
    <p:extLst>
      <p:ext uri="{BB962C8B-B14F-4D97-AF65-F5344CB8AC3E}">
        <p14:creationId xmlns:p14="http://schemas.microsoft.com/office/powerpoint/2010/main" val="237491818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7A89D1-DBD2-4BD3-B1AD-47FE53AEF9F7}" type="datetimeFigureOut">
              <a:rPr lang="en-GB" smtClean="0">
                <a:solidFill>
                  <a:prstClr val="black">
                    <a:tint val="75000"/>
                  </a:prstClr>
                </a:solidFill>
              </a:rPr>
              <a:pPr/>
              <a:t>15/02/2015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503CDE3-0789-4AA7-8741-DF884541009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323625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7A89D1-DBD2-4BD3-B1AD-47FE53AEF9F7}" type="datetimeFigureOut">
              <a:rPr lang="en-GB" smtClean="0">
                <a:solidFill>
                  <a:prstClr val="black">
                    <a:tint val="75000"/>
                  </a:prstClr>
                </a:solidFill>
              </a:rPr>
              <a:pPr/>
              <a:t>15/02/2015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2503CDE3-0789-4AA7-8741-DF884541009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525398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7A89D1-DBD2-4BD3-B1AD-47FE53AEF9F7}" type="datetimeFigureOut">
              <a:rPr lang="en-GB" smtClean="0">
                <a:solidFill>
                  <a:prstClr val="black">
                    <a:tint val="75000"/>
                  </a:prstClr>
                </a:solidFill>
              </a:rPr>
              <a:pPr/>
              <a:t>15/02/2015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503CDE3-0789-4AA7-8741-DF884541009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364529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E7A89D1-DBD2-4BD3-B1AD-47FE53AEF9F7}" type="datetimeFigureOut">
              <a:rPr lang="en-GB" smtClean="0">
                <a:solidFill>
                  <a:prstClr val="black">
                    <a:tint val="75000"/>
                  </a:prstClr>
                </a:solidFill>
              </a:rPr>
              <a:pPr/>
              <a:t>15/02/2015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2503CDE3-0789-4AA7-8741-DF884541009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56837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C11682-E9D4-4009-B9C3-1BEFE72B08D2}" type="datetime1">
              <a:rPr lang="en-GB" smtClean="0"/>
              <a:t>15/02/2015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0B0322-6F12-4ADD-84EF-EABEC0290B20}" type="slidenum">
              <a:rPr lang="en-GB" smtClean="0"/>
              <a:t>‹#›</a:t>
            </a:fld>
            <a:endParaRPr lang="en-GB"/>
          </a:p>
        </p:txBody>
      </p:sp>
    </p:spTree>
    <p:extLst>
      <p:ext uri="{BB962C8B-B14F-4D97-AF65-F5344CB8AC3E}">
        <p14:creationId xmlns:p14="http://schemas.microsoft.com/office/powerpoint/2010/main" val="21747130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A28F260-E5A6-4E5E-B23A-7B462545BE43}" type="datetime1">
              <a:rPr lang="en-GB" smtClean="0"/>
              <a:t>15/02/2015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0B0322-6F12-4ADD-84EF-EABEC0290B20}" type="slidenum">
              <a:rPr lang="en-GB" smtClean="0"/>
              <a:t>‹#›</a:t>
            </a:fld>
            <a:endParaRPr lang="en-GB"/>
          </a:p>
        </p:txBody>
      </p:sp>
    </p:spTree>
    <p:extLst>
      <p:ext uri="{BB962C8B-B14F-4D97-AF65-F5344CB8AC3E}">
        <p14:creationId xmlns:p14="http://schemas.microsoft.com/office/powerpoint/2010/main" val="2998186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026B5D7-4E52-4BF8-BBD0-287FC6D45588}" type="datetime1">
              <a:rPr lang="en-GB" smtClean="0"/>
              <a:t>15/02/2015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50B0322-6F12-4ADD-84EF-EABEC0290B20}" type="slidenum">
              <a:rPr lang="en-GB" smtClean="0"/>
              <a:t>‹#›</a:t>
            </a:fld>
            <a:endParaRPr lang="en-GB"/>
          </a:p>
        </p:txBody>
      </p:sp>
    </p:spTree>
    <p:extLst>
      <p:ext uri="{BB962C8B-B14F-4D97-AF65-F5344CB8AC3E}">
        <p14:creationId xmlns:p14="http://schemas.microsoft.com/office/powerpoint/2010/main" val="24567508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D7F7EEA-BAE7-48B1-8920-E17CC79CD9B1}" type="datetime1">
              <a:rPr lang="en-GB" smtClean="0"/>
              <a:t>15/02/2015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50B0322-6F12-4ADD-84EF-EABEC0290B20}" type="slidenum">
              <a:rPr lang="en-GB" smtClean="0"/>
              <a:t>‹#›</a:t>
            </a:fld>
            <a:endParaRPr lang="en-GB"/>
          </a:p>
        </p:txBody>
      </p:sp>
    </p:spTree>
    <p:extLst>
      <p:ext uri="{BB962C8B-B14F-4D97-AF65-F5344CB8AC3E}">
        <p14:creationId xmlns:p14="http://schemas.microsoft.com/office/powerpoint/2010/main" val="670542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CF3D5A-865A-467D-9067-C09ADF3A5E94}" type="datetime1">
              <a:rPr lang="en-GB" smtClean="0"/>
              <a:t>15/02/2015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50B0322-6F12-4ADD-84EF-EABEC0290B20}" type="slidenum">
              <a:rPr lang="en-GB" smtClean="0"/>
              <a:t>‹#›</a:t>
            </a:fld>
            <a:endParaRPr lang="en-GB"/>
          </a:p>
        </p:txBody>
      </p:sp>
    </p:spTree>
    <p:extLst>
      <p:ext uri="{BB962C8B-B14F-4D97-AF65-F5344CB8AC3E}">
        <p14:creationId xmlns:p14="http://schemas.microsoft.com/office/powerpoint/2010/main" val="3564981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81E7D7A-D285-4481-B191-4484BF7E510D}" type="datetime1">
              <a:rPr lang="en-GB" smtClean="0"/>
              <a:t>15/02/2015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0B0322-6F12-4ADD-84EF-EABEC0290B20}" type="slidenum">
              <a:rPr lang="en-GB" smtClean="0"/>
              <a:t>‹#›</a:t>
            </a:fld>
            <a:endParaRPr lang="en-GB"/>
          </a:p>
        </p:txBody>
      </p:sp>
    </p:spTree>
    <p:extLst>
      <p:ext uri="{BB962C8B-B14F-4D97-AF65-F5344CB8AC3E}">
        <p14:creationId xmlns:p14="http://schemas.microsoft.com/office/powerpoint/2010/main" val="400422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45FB89-37B3-4882-BCE0-F8C88C9A992A}" type="datetime1">
              <a:rPr lang="en-GB" smtClean="0"/>
              <a:t>15/02/2015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0B0322-6F12-4ADD-84EF-EABEC0290B20}" type="slidenum">
              <a:rPr lang="en-GB" smtClean="0"/>
              <a:t>‹#›</a:t>
            </a:fld>
            <a:endParaRPr lang="en-GB"/>
          </a:p>
        </p:txBody>
      </p:sp>
    </p:spTree>
    <p:extLst>
      <p:ext uri="{BB962C8B-B14F-4D97-AF65-F5344CB8AC3E}">
        <p14:creationId xmlns:p14="http://schemas.microsoft.com/office/powerpoint/2010/main" val="802297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490066"/>
          </a:xfrm>
          <a:prstGeom prst="rect">
            <a:avLst/>
          </a:prstGeom>
        </p:spPr>
        <p:txBody>
          <a:bodyPr vert="horz" lIns="91440" tIns="45720" rIns="91440" bIns="45720" rtlCol="0" anchor="ctr">
            <a:no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052736"/>
            <a:ext cx="8229600" cy="50734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453336"/>
            <a:ext cx="2133600" cy="268139"/>
          </a:xfrm>
          <a:prstGeom prst="rect">
            <a:avLst/>
          </a:prstGeom>
        </p:spPr>
        <p:txBody>
          <a:bodyPr vert="horz" lIns="91440" tIns="45720" rIns="91440" bIns="45720" rtlCol="0" anchor="ctr"/>
          <a:lstStyle>
            <a:lvl1pPr algn="l">
              <a:defRPr sz="900">
                <a:solidFill>
                  <a:schemeClr val="tx1">
                    <a:tint val="75000"/>
                  </a:schemeClr>
                </a:solidFill>
              </a:defRPr>
            </a:lvl1pPr>
          </a:lstStyle>
          <a:p>
            <a:fld id="{AD11CE26-F39D-45CC-9A03-50A9303C7029}" type="datetime1">
              <a:rPr lang="en-GB" smtClean="0"/>
              <a:t>15/02/2015</a:t>
            </a:fld>
            <a:endParaRPr lang="en-GB" dirty="0"/>
          </a:p>
        </p:txBody>
      </p:sp>
      <p:sp>
        <p:nvSpPr>
          <p:cNvPr id="5" name="Footer Placeholder 4"/>
          <p:cNvSpPr>
            <a:spLocks noGrp="1"/>
          </p:cNvSpPr>
          <p:nvPr>
            <p:ph type="ftr" sz="quarter" idx="3"/>
          </p:nvPr>
        </p:nvSpPr>
        <p:spPr>
          <a:xfrm>
            <a:off x="3124200" y="6453336"/>
            <a:ext cx="2895600" cy="268139"/>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0B0322-6F12-4ADD-84EF-EABEC0290B20}" type="slidenum">
              <a:rPr lang="en-GB" smtClean="0"/>
              <a:t>‹#›</a:t>
            </a:fld>
            <a:endParaRPr lang="en-GB"/>
          </a:p>
        </p:txBody>
      </p:sp>
    </p:spTree>
    <p:extLst>
      <p:ext uri="{BB962C8B-B14F-4D97-AF65-F5344CB8AC3E}">
        <p14:creationId xmlns:p14="http://schemas.microsoft.com/office/powerpoint/2010/main" val="38889707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sldNum="0" hdr="0" ftr="0"/>
  <p:txStyles>
    <p:titleStyle>
      <a:lvl1pPr algn="ctr" defTabSz="914400" rtl="0" eaLnBrk="1" latinLnBrk="0" hangingPunct="1">
        <a:spcBef>
          <a:spcPct val="0"/>
        </a:spcBef>
        <a:buNone/>
        <a:defRPr sz="2800" b="1" kern="1200">
          <a:solidFill>
            <a:srgbClr val="C00000"/>
          </a:solidFill>
          <a:latin typeface="+mn-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4pPr>
      <a:lvl5pPr marL="2171700" indent="-3429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7A89D1-DBD2-4BD3-B1AD-47FE53AEF9F7}" type="datetimeFigureOut">
              <a:rPr lang="en-GB" smtClean="0">
                <a:solidFill>
                  <a:prstClr val="black">
                    <a:tint val="75000"/>
                  </a:prstClr>
                </a:solidFill>
              </a:rPr>
              <a:pPr/>
              <a:t>15/02/2015</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03CDE3-0789-4AA7-8741-DF8845410097}"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3564380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4.bin"/></Relationships>
</file>

<file path=ppt/slides/_rels/slide34.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6.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8.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image" Target="../media/image5.wmf"/><Relationship Id="rId13" Type="http://schemas.openxmlformats.org/officeDocument/2006/relationships/oleObject" Target="../embeddings/oleObject14.bin"/><Relationship Id="rId18" Type="http://schemas.openxmlformats.org/officeDocument/2006/relationships/image" Target="../media/image13.wmf"/><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10.wmf"/><Relationship Id="rId17" Type="http://schemas.openxmlformats.org/officeDocument/2006/relationships/oleObject" Target="../embeddings/oleObject16.bin"/><Relationship Id="rId2" Type="http://schemas.openxmlformats.org/officeDocument/2006/relationships/slideLayout" Target="../slideLayouts/slideLayout2.xml"/><Relationship Id="rId16" Type="http://schemas.openxmlformats.org/officeDocument/2006/relationships/image" Target="../media/image12.wmf"/><Relationship Id="rId1" Type="http://schemas.openxmlformats.org/officeDocument/2006/relationships/vmlDrawing" Target="../drawings/vmlDrawing3.vml"/><Relationship Id="rId6" Type="http://schemas.openxmlformats.org/officeDocument/2006/relationships/image" Target="../media/image8.wmf"/><Relationship Id="rId11" Type="http://schemas.openxmlformats.org/officeDocument/2006/relationships/oleObject" Target="../embeddings/oleObject13.bin"/><Relationship Id="rId5" Type="http://schemas.openxmlformats.org/officeDocument/2006/relationships/oleObject" Target="../embeddings/oleObject10.bin"/><Relationship Id="rId15" Type="http://schemas.openxmlformats.org/officeDocument/2006/relationships/oleObject" Target="../embeddings/oleObject15.bin"/><Relationship Id="rId10" Type="http://schemas.openxmlformats.org/officeDocument/2006/relationships/image" Target="../media/image9.wmf"/><Relationship Id="rId4" Type="http://schemas.openxmlformats.org/officeDocument/2006/relationships/image" Target="../media/image6.wmf"/><Relationship Id="rId9" Type="http://schemas.openxmlformats.org/officeDocument/2006/relationships/oleObject" Target="../embeddings/oleObject12.bin"/><Relationship Id="rId14" Type="http://schemas.openxmlformats.org/officeDocument/2006/relationships/image" Target="../media/image11.wmf"/></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hyperlink" Target="http://www.dsireusa.org/"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hyperlink" Target="http://www.dsireusa.org/" TargetMode="External"/><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3" Type="http://schemas.openxmlformats.org/officeDocument/2006/relationships/hyperlink" Target="http://www.dsireusa.org/" TargetMode="External"/><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3" Type="http://schemas.openxmlformats.org/officeDocument/2006/relationships/hyperlink" Target="http://www.irecusa.org/"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www.newenergychoices.org/" TargetMode="External"/><Relationship Id="rId5" Type="http://schemas.openxmlformats.org/officeDocument/2006/relationships/image" Target="../media/image16.png"/><Relationship Id="rId4" Type="http://schemas.openxmlformats.org/officeDocument/2006/relationships/image" Target="../media/image15.png"/></Relationships>
</file>

<file path=ppt/slides/_rels/slide5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Εικόνα 1" descr="image0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332656"/>
            <a:ext cx="6991350"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2" descr="Λογότυπο επιχειρησιακού προγράμματος εκπαίδευσης και δια βίου μάθησης&#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9862" y="5915025"/>
            <a:ext cx="3724275"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3"/>
          <p:cNvSpPr>
            <a:spLocks noGrp="1"/>
          </p:cNvSpPr>
          <p:nvPr>
            <p:ph type="ctrTitle"/>
          </p:nvPr>
        </p:nvSpPr>
        <p:spPr/>
        <p:txBody>
          <a:bodyPr/>
          <a:lstStyle/>
          <a:p>
            <a:r>
              <a:rPr lang="el-GR" dirty="0"/>
              <a:t>ΕΝΕΡΓΕΙΑΚΗ ΠΟΛΙΤΙΚΗ ΚΑΙ ΔΙΑΧΕΙΡΙΣΗ - ΛΗΨΗ ΑΠΟΦΑΣΕΩΝ</a:t>
            </a:r>
            <a:endParaRPr lang="en-GB" dirty="0"/>
          </a:p>
        </p:txBody>
      </p:sp>
      <p:sp>
        <p:nvSpPr>
          <p:cNvPr id="5" name="Subtitle 4"/>
          <p:cNvSpPr>
            <a:spLocks noGrp="1"/>
          </p:cNvSpPr>
          <p:nvPr>
            <p:ph type="subTitle" idx="1"/>
          </p:nvPr>
        </p:nvSpPr>
        <p:spPr/>
        <p:txBody>
          <a:bodyPr/>
          <a:lstStyle/>
          <a:p>
            <a:r>
              <a:rPr lang="el-GR" dirty="0" smtClean="0"/>
              <a:t>ΔΙΑΛΕΞΗ </a:t>
            </a:r>
            <a:r>
              <a:rPr lang="el-GR" dirty="0" err="1" smtClean="0"/>
              <a:t>Νο</a:t>
            </a:r>
            <a:r>
              <a:rPr lang="el-GR" dirty="0" smtClean="0"/>
              <a:t> </a:t>
            </a:r>
            <a:r>
              <a:rPr lang="el-GR" dirty="0" smtClean="0"/>
              <a:t>13</a:t>
            </a:r>
          </a:p>
          <a:p>
            <a:r>
              <a:rPr lang="el-GR" dirty="0" smtClean="0"/>
              <a:t>ΕΝΕΡΓΕΙΑΚΗ ΠΟΛΙΤΙΚΗ - ΕΡΓΑΛΕΙΑ</a:t>
            </a:r>
            <a:endParaRPr lang="en-GB" dirty="0"/>
          </a:p>
        </p:txBody>
      </p:sp>
    </p:spTree>
    <p:extLst>
      <p:ext uri="{BB962C8B-B14F-4D97-AF65-F5344CB8AC3E}">
        <p14:creationId xmlns:p14="http://schemas.microsoft.com/office/powerpoint/2010/main" val="36572215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ΕΡΓΑΛΕΙΑ ΠΟΛΙΤΙΚΗΣ</a:t>
            </a:r>
            <a:endParaRPr lang="en-GB" dirty="0"/>
          </a:p>
        </p:txBody>
      </p:sp>
      <p:sp>
        <p:nvSpPr>
          <p:cNvPr id="3" name="Content Placeholder 2"/>
          <p:cNvSpPr>
            <a:spLocks noGrp="1"/>
          </p:cNvSpPr>
          <p:nvPr>
            <p:ph idx="1"/>
          </p:nvPr>
        </p:nvSpPr>
        <p:spPr/>
        <p:txBody>
          <a:bodyPr>
            <a:normAutofit lnSpcReduction="10000"/>
          </a:bodyPr>
          <a:lstStyle/>
          <a:p>
            <a:r>
              <a:rPr lang="el-GR" sz="3200" dirty="0" smtClean="0"/>
              <a:t>ΤΑ ΕΡΓΑΛΕΙΑ ΠΟΛΙΤΙΚΗΣ ΕΙΝΑΙ ΑΝΑΓΚΑΙΑ ΓΙΑ ΤΗΝ :</a:t>
            </a:r>
          </a:p>
          <a:p>
            <a:endParaRPr lang="el-GR" dirty="0"/>
          </a:p>
          <a:p>
            <a:r>
              <a:rPr lang="el-GR" dirty="0" smtClean="0">
                <a:solidFill>
                  <a:schemeClr val="tx2">
                    <a:lumMod val="50000"/>
                  </a:schemeClr>
                </a:solidFill>
              </a:rPr>
              <a:t>ΑΥΞΗΣΗ ΤΗΣ ΕΝΕΡΓΕΙΑΚΗΣ ΑΠΟΔΟΣΗΣ</a:t>
            </a:r>
          </a:p>
          <a:p>
            <a:pPr lvl="1"/>
            <a:r>
              <a:rPr lang="el-GR" dirty="0" smtClean="0">
                <a:solidFill>
                  <a:schemeClr val="bg2">
                    <a:lumMod val="10000"/>
                  </a:schemeClr>
                </a:solidFill>
              </a:rPr>
              <a:t>ΚΑΛΥΤΕΡΕΣ ΜΗΧΑΝΕΣ ΚΑΙ ΣΥΣΤΗΜΑΤΑ</a:t>
            </a:r>
          </a:p>
          <a:p>
            <a:pPr lvl="1"/>
            <a:r>
              <a:rPr lang="el-GR" dirty="0" smtClean="0"/>
              <a:t>ΚΑΛΥΤΕΡΗ ΕΝΗΜΕΡΩΣΗ</a:t>
            </a:r>
          </a:p>
          <a:p>
            <a:pPr lvl="1"/>
            <a:r>
              <a:rPr lang="el-GR" dirty="0" smtClean="0"/>
              <a:t>ΑΠΟΦΥΓΗ ΛΑΘΩΝ ΚΑΙ ΠΑΡΑΛΕΙΨΕΩΝ</a:t>
            </a:r>
          </a:p>
          <a:p>
            <a:endParaRPr lang="el-GR" dirty="0" smtClean="0"/>
          </a:p>
          <a:p>
            <a:r>
              <a:rPr lang="el-GR" dirty="0" smtClean="0">
                <a:solidFill>
                  <a:schemeClr val="tx2">
                    <a:lumMod val="50000"/>
                  </a:schemeClr>
                </a:solidFill>
              </a:rPr>
              <a:t>ΑΥΞΗΣΗ ΤΗΣ ΔΙΕΙΣΔΥΣΗΣ ΤΩΝ ΑΝΑΝΕΩΣΙΜΩΝ ΠΗΓΩΝ ΕΝΕΡΓΕΙΑΣ</a:t>
            </a:r>
          </a:p>
          <a:p>
            <a:endParaRPr lang="en-GB" dirty="0"/>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28965426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ΕΜΠΟΔΙΑ</a:t>
            </a:r>
            <a:r>
              <a:rPr lang="en-GB" dirty="0" smtClean="0"/>
              <a:t> - </a:t>
            </a:r>
            <a:r>
              <a:rPr lang="el-GR" dirty="0" smtClean="0"/>
              <a:t>ΚΙΝΗΤΡΑ</a:t>
            </a:r>
            <a:endParaRPr lang="en-GB" dirty="0"/>
          </a:p>
        </p:txBody>
      </p:sp>
      <p:sp>
        <p:nvSpPr>
          <p:cNvPr id="3" name="Content Placeholder 2"/>
          <p:cNvSpPr>
            <a:spLocks noGrp="1"/>
          </p:cNvSpPr>
          <p:nvPr>
            <p:ph idx="1"/>
          </p:nvPr>
        </p:nvSpPr>
        <p:spPr>
          <a:xfrm>
            <a:off x="457200" y="836713"/>
            <a:ext cx="8229600" cy="4968551"/>
          </a:xfrm>
        </p:spPr>
        <p:txBody>
          <a:bodyPr>
            <a:normAutofit fontScale="70000" lnSpcReduction="20000"/>
          </a:bodyPr>
          <a:lstStyle/>
          <a:p>
            <a:r>
              <a:rPr lang="el-GR" dirty="0"/>
              <a:t>ΠΟΙΑ ΕΝΑΙ ΤΑ </a:t>
            </a:r>
            <a:r>
              <a:rPr lang="el-GR" sz="3800" b="1" dirty="0">
                <a:solidFill>
                  <a:srgbClr val="C00000"/>
                </a:solidFill>
              </a:rPr>
              <a:t>ΕΜΠΟΔΙΑ</a:t>
            </a:r>
            <a:r>
              <a:rPr lang="el-GR" sz="3800" dirty="0"/>
              <a:t> </a:t>
            </a:r>
            <a:r>
              <a:rPr lang="el-GR" dirty="0"/>
              <a:t>ΠΟΥ ΠΡΕΠΕΙ ΝΑ ΥΠΕΡΝΙΚΗΘΟΥΝ </a:t>
            </a:r>
            <a:r>
              <a:rPr lang="el-GR" dirty="0" smtClean="0"/>
              <a:t>?</a:t>
            </a:r>
          </a:p>
          <a:p>
            <a:endParaRPr lang="el-GR" dirty="0"/>
          </a:p>
          <a:p>
            <a:r>
              <a:rPr lang="el-GR" dirty="0" smtClean="0"/>
              <a:t>ΤΕΧΝΟΛΟΓΙΚΑ ΕΜΠΟΔΙΑ – ΔΕΝ ΥΠΑΡΧΟΥΝ ΑΚΟΜΑ ΑΞΙΟΠΙΣΤΕΣ ΤΕΧΝΟΛΟΓΙΚΕΣ ΛΥΣΕΙΣ</a:t>
            </a:r>
          </a:p>
          <a:p>
            <a:r>
              <a:rPr lang="el-GR" dirty="0" smtClean="0"/>
              <a:t>ΕΜΠΟΔΙΑ ΕΝΗΜΕΡΩΣΗΣ/ΚΑΤΑΝΟΗΣΗΣ</a:t>
            </a:r>
          </a:p>
          <a:p>
            <a:r>
              <a:rPr lang="el-GR" dirty="0" smtClean="0"/>
              <a:t>ΟΙΚΟΝΟΜΙΚΑ ΕΜΠΟΔΙΑ – </a:t>
            </a:r>
          </a:p>
          <a:p>
            <a:pPr lvl="1"/>
            <a:r>
              <a:rPr lang="el-GR" dirty="0" smtClean="0"/>
              <a:t>ΑΠΟΥΣΙΑ ΚΡΙΤΗΡΙΩΝ ΚΕΡΔΟΦΟΡΙΑΣ ΑΠΑΡΑΙΤΗΤΑ ΑΠΟ ΤΗΝ ΒΙΟΜΗΧΑΝΙΑ</a:t>
            </a:r>
          </a:p>
          <a:p>
            <a:pPr lvl="1"/>
            <a:r>
              <a:rPr lang="el-GR" dirty="0" smtClean="0"/>
              <a:t>ΕΛΛΕΙΨΗ ΚΕΦΑΛΑΙΩΝ</a:t>
            </a:r>
          </a:p>
          <a:p>
            <a:r>
              <a:rPr lang="el-GR" dirty="0" smtClean="0"/>
              <a:t>ΟΡΓΑΝΩΤΙΚΑ ΕΜΠΟΔΙΑ – ΑΠΟΥΣΙΑ ΔΟΜΩΝ ΠΟΥ ΜΠΟΡΟΥΝ ΝΑ ΥΛΟΠΟΙΗΣΟΥΝ ΕΝΕΡΓΕΙΑΚΑ ΠΡΟΓΡΑΜΜΑΤΑ (ΕΝΕΡΓΕΙΑΚΟΣ ΕΠΙΘΕΩΡΗΤΗΣ)</a:t>
            </a:r>
          </a:p>
          <a:p>
            <a:r>
              <a:rPr lang="el-GR" dirty="0" smtClean="0"/>
              <a:t>ΕΜΠΟΔΙΟ ΙΔΙΟΚΤΗΤΗ-ΕΝΟΙΚΙΑΣΤΗ – ΑΛΛΟΣ ΥΛΟΠΟΙΕΙ ΤΗΝ ΕΠΕΝΔΥΣΗ, ΑΛΛΟΣ ΕΚΜΕΤΑΛΛΕΥΕΤΑΙ ΤΟ ΟΦΕΛΟΣ (ΙΔΙΩΣ ΣΕ ΚΤΙΡΙΑ)</a:t>
            </a:r>
          </a:p>
          <a:p>
            <a:r>
              <a:rPr lang="el-GR" dirty="0" smtClean="0"/>
              <a:t>ΕΛΛΕΙΨΗ ΕΝΔΙΑΦΕΡΟΝΤΟΣ – ΤΟ ΕΝΕΡΓΕΙΑΚΟ ΚΟΣΤΟΣ ΜΠΟΡΕΙ ΝΑ ΕΙΝΑΙ ΜΙΚΡΟ ΚΑΙ ΕΠΟΜΕΝΩΣ ΔΕΝ ΑΠΟΤΕΛΕΙ ΠΡΟΤΕΡΑΙΟΤΗΤΑ Η ΕΝΕΡΓΕΙΑΚΗ ΕΠΕΝΔΥΣΗ</a:t>
            </a:r>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
        <p:nvSpPr>
          <p:cNvPr id="5" name="TextBox 4"/>
          <p:cNvSpPr txBox="1"/>
          <p:nvPr/>
        </p:nvSpPr>
        <p:spPr>
          <a:xfrm>
            <a:off x="323528" y="5805264"/>
            <a:ext cx="8568952" cy="707886"/>
          </a:xfrm>
          <a:prstGeom prst="rect">
            <a:avLst/>
          </a:prstGeom>
          <a:noFill/>
        </p:spPr>
        <p:txBody>
          <a:bodyPr wrap="square" rtlCol="0">
            <a:spAutoFit/>
          </a:bodyPr>
          <a:lstStyle/>
          <a:p>
            <a:pPr algn="ctr"/>
            <a:r>
              <a:rPr lang="el-GR" sz="2000" dirty="0" smtClean="0">
                <a:solidFill>
                  <a:srgbClr val="C00000"/>
                </a:solidFill>
              </a:rPr>
              <a:t>ΑΠΟΜΑΚΡΥΝΣΗ  </a:t>
            </a:r>
            <a:r>
              <a:rPr lang="el-GR" sz="2000" b="1" dirty="0" smtClean="0">
                <a:solidFill>
                  <a:srgbClr val="C00000"/>
                </a:solidFill>
              </a:rPr>
              <a:t>ΕΜΠΟΔΙΩΝ</a:t>
            </a:r>
            <a:r>
              <a:rPr lang="el-GR" sz="2000" dirty="0" smtClean="0">
                <a:solidFill>
                  <a:srgbClr val="C00000"/>
                </a:solidFill>
              </a:rPr>
              <a:t>    ≠  ΥΛΟΠΟΙΗΣΗ  ΕΥΚΑΙΡΙΩΝ</a:t>
            </a:r>
            <a:r>
              <a:rPr lang="el-GR" sz="2000" dirty="0">
                <a:solidFill>
                  <a:srgbClr val="C00000"/>
                </a:solidFill>
              </a:rPr>
              <a:t>.</a:t>
            </a:r>
          </a:p>
          <a:p>
            <a:pPr algn="ctr"/>
            <a:r>
              <a:rPr lang="el-GR" sz="2000" dirty="0">
                <a:solidFill>
                  <a:srgbClr val="C00000"/>
                </a:solidFill>
              </a:rPr>
              <a:t>ΑΠΑΙΤΟΥΝΤΑΙ </a:t>
            </a:r>
            <a:r>
              <a:rPr lang="el-GR" sz="2000" b="1" dirty="0">
                <a:solidFill>
                  <a:srgbClr val="C00000"/>
                </a:solidFill>
              </a:rPr>
              <a:t>ΚΙΝΗΤΡΑ</a:t>
            </a:r>
            <a:r>
              <a:rPr lang="el-GR" sz="2000" dirty="0">
                <a:solidFill>
                  <a:srgbClr val="C00000"/>
                </a:solidFill>
              </a:rPr>
              <a:t> ΓΙΑ </a:t>
            </a:r>
            <a:r>
              <a:rPr lang="el-GR" sz="2000" dirty="0" smtClean="0">
                <a:solidFill>
                  <a:srgbClr val="C00000"/>
                </a:solidFill>
              </a:rPr>
              <a:t>ΕΠΕΝΔΥΣΕΙΣ </a:t>
            </a:r>
            <a:r>
              <a:rPr lang="el-GR" sz="2000" dirty="0">
                <a:solidFill>
                  <a:srgbClr val="C00000"/>
                </a:solidFill>
              </a:rPr>
              <a:t>ΚΑΙ </a:t>
            </a:r>
            <a:r>
              <a:rPr lang="el-GR" sz="2000" dirty="0" smtClean="0">
                <a:solidFill>
                  <a:srgbClr val="C00000"/>
                </a:solidFill>
              </a:rPr>
              <a:t>ΔΡΑΣΕΙΣ</a:t>
            </a:r>
            <a:endParaRPr lang="el-GR" sz="2000" dirty="0">
              <a:solidFill>
                <a:srgbClr val="C00000"/>
              </a:solidFill>
            </a:endParaRPr>
          </a:p>
        </p:txBody>
      </p:sp>
    </p:spTree>
    <p:extLst>
      <p:ext uri="{BB962C8B-B14F-4D97-AF65-F5344CB8AC3E}">
        <p14:creationId xmlns:p14="http://schemas.microsoft.com/office/powerpoint/2010/main" val="383388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ΕΡΓΑΛΕΙΑ ΠΟΛΙΤΙΚΗΣ</a:t>
            </a:r>
            <a:endParaRPr lang="en-GB" dirty="0"/>
          </a:p>
        </p:txBody>
      </p:sp>
      <p:sp>
        <p:nvSpPr>
          <p:cNvPr id="3" name="Content Placeholder 2"/>
          <p:cNvSpPr>
            <a:spLocks noGrp="1"/>
          </p:cNvSpPr>
          <p:nvPr>
            <p:ph idx="1"/>
          </p:nvPr>
        </p:nvSpPr>
        <p:spPr/>
        <p:txBody>
          <a:bodyPr>
            <a:normAutofit fontScale="92500" lnSpcReduction="20000"/>
          </a:bodyPr>
          <a:lstStyle/>
          <a:p>
            <a:r>
              <a:rPr lang="el-GR" sz="3000" dirty="0" smtClean="0">
                <a:solidFill>
                  <a:srgbClr val="FF0000"/>
                </a:solidFill>
              </a:rPr>
              <a:t>ΒΑΣΙΚΟΙ ΜΗΧΑΝΙΣΜΟΙ :</a:t>
            </a:r>
          </a:p>
          <a:p>
            <a:endParaRPr lang="el-GR" sz="3000" dirty="0" smtClean="0">
              <a:solidFill>
                <a:srgbClr val="FF0000"/>
              </a:solidFill>
            </a:endParaRPr>
          </a:p>
          <a:p>
            <a:r>
              <a:rPr lang="el-GR" b="1" dirty="0" smtClean="0"/>
              <a:t>ΜΗΧΑΝΙΣΜΟΙ ΕΝΗΜΕΡΩΣΗΣ</a:t>
            </a:r>
          </a:p>
          <a:p>
            <a:pPr lvl="1"/>
            <a:r>
              <a:rPr lang="el-GR" dirty="0" smtClean="0"/>
              <a:t>ΜΕΤΑΦΟΡΑ ΠΛΗΡΟΦΟΡΙΑΣ, ΓΝΩΣΕΩΝ</a:t>
            </a:r>
          </a:p>
          <a:p>
            <a:r>
              <a:rPr lang="el-GR" b="1" dirty="0" smtClean="0"/>
              <a:t>ΟΙΚΟΝΟΜΙΚΟΙ ΜΗΧΑΝΙΣΜΟΙ</a:t>
            </a:r>
            <a:endParaRPr lang="el-GR" dirty="0" smtClean="0"/>
          </a:p>
          <a:p>
            <a:pPr lvl="1"/>
            <a:r>
              <a:rPr lang="el-GR" dirty="0" smtClean="0"/>
              <a:t>ΚΙΝΗΤΡΑ ΓΙΑ ΕΝΕΡΓΕΙΑΚΕΣ ΕΠΕΝΔΥΣΕΙΣ</a:t>
            </a:r>
          </a:p>
          <a:p>
            <a:pPr lvl="1"/>
            <a:r>
              <a:rPr lang="el-GR" dirty="0" smtClean="0"/>
              <a:t>ΑΝΤΙΚΙΝΗΤΡΑ ΓΙΑ ΑΛΛΑΓΗ ΑΝΕΠΙΘΥΜΗΤΩΝ ΣΥΜΠΕΡΙΦΟΡΩΝ</a:t>
            </a:r>
          </a:p>
          <a:p>
            <a:r>
              <a:rPr lang="el-GR" b="1" dirty="0" smtClean="0"/>
              <a:t>ΚΑΝΟΝΙΣΤΙΚΟΙ ΜΗΧΑΝΙΣΜΟΙ – ΠΡΟΤΥΠΑ ΛΕΙΤΟΥΡΓΙΑΣ ΚΑΙ ΣΥΜΠΕΡΙΦΟΡΑΣ</a:t>
            </a:r>
            <a:r>
              <a:rPr lang="el-GR" dirty="0" smtClean="0"/>
              <a:t> </a:t>
            </a:r>
          </a:p>
          <a:p>
            <a:pPr lvl="1"/>
            <a:r>
              <a:rPr lang="el-GR" dirty="0" smtClean="0"/>
              <a:t>ΑΤΟΜΙΚΟ, </a:t>
            </a:r>
          </a:p>
          <a:p>
            <a:pPr lvl="1"/>
            <a:r>
              <a:rPr lang="el-GR" dirty="0" smtClean="0"/>
              <a:t>ΕΠΙΧΕΙΡΗΜΑΤΙΚΟ ΚΑΙ </a:t>
            </a:r>
          </a:p>
          <a:p>
            <a:pPr lvl="1"/>
            <a:r>
              <a:rPr lang="el-GR" dirty="0" smtClean="0"/>
              <a:t>ΣΥΛΛΟΓΙΚΟ ΕΠΙΠΕΔΟ (ΔΗΜΟΙ, ΠΕΡΙΦΕΡΕΙΕΣ)</a:t>
            </a:r>
            <a:endParaRPr lang="en-GB" dirty="0"/>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
        <p:nvSpPr>
          <p:cNvPr id="5" name="TextBox 4"/>
          <p:cNvSpPr txBox="1"/>
          <p:nvPr/>
        </p:nvSpPr>
        <p:spPr>
          <a:xfrm>
            <a:off x="0" y="6309320"/>
            <a:ext cx="9036496" cy="523220"/>
          </a:xfrm>
          <a:prstGeom prst="rect">
            <a:avLst/>
          </a:prstGeom>
          <a:solidFill>
            <a:srgbClr val="FFFF00"/>
          </a:solidFill>
        </p:spPr>
        <p:txBody>
          <a:bodyPr wrap="square" rtlCol="0">
            <a:spAutoFit/>
          </a:bodyPr>
          <a:lstStyle/>
          <a:p>
            <a:pPr algn="ctr"/>
            <a:r>
              <a:rPr lang="el-GR" sz="2800" dirty="0" smtClean="0">
                <a:solidFill>
                  <a:srgbClr val="FF0000"/>
                </a:solidFill>
              </a:rPr>
              <a:t>ΣΥΝΔΥΑΣΜΟΣ ΟΛΩΝ ΤΩΝ ΠΑΡΑΠΑΝΩ ΜΗΧΑΝΙΣΜΩΝ</a:t>
            </a:r>
            <a:endParaRPr lang="en-GB" sz="2800" dirty="0">
              <a:solidFill>
                <a:srgbClr val="FF0000"/>
              </a:solidFill>
            </a:endParaRPr>
          </a:p>
        </p:txBody>
      </p:sp>
    </p:spTree>
    <p:extLst>
      <p:ext uri="{BB962C8B-B14F-4D97-AF65-F5344CB8AC3E}">
        <p14:creationId xmlns:p14="http://schemas.microsoft.com/office/powerpoint/2010/main" val="1349897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ΚΥΒΕΡΝΗΤΙΚΗ ΠΟΛΙΤΙΚΗ : ΦΑΣΕΙΣ</a:t>
            </a:r>
            <a:endParaRPr lang="en-GB" dirty="0"/>
          </a:p>
        </p:txBody>
      </p:sp>
      <p:sp>
        <p:nvSpPr>
          <p:cNvPr id="3" name="Content Placeholder 2"/>
          <p:cNvSpPr>
            <a:spLocks noGrp="1"/>
          </p:cNvSpPr>
          <p:nvPr>
            <p:ph idx="1"/>
          </p:nvPr>
        </p:nvSpPr>
        <p:spPr>
          <a:xfrm>
            <a:off x="251520" y="1052736"/>
            <a:ext cx="8435280" cy="5073427"/>
          </a:xfrm>
        </p:spPr>
        <p:txBody>
          <a:bodyPr>
            <a:normAutofit/>
          </a:bodyPr>
          <a:lstStyle/>
          <a:p>
            <a:r>
              <a:rPr lang="el-GR" b="1" dirty="0" smtClean="0"/>
              <a:t>ΦΑΣΗ 1 </a:t>
            </a:r>
            <a:r>
              <a:rPr lang="el-GR" dirty="0" smtClean="0"/>
              <a:t>: ΔΙΑΜΟΡΦΩΣΗ ΠΟΛΙΤΙΚΗΣ</a:t>
            </a:r>
          </a:p>
          <a:p>
            <a:pPr lvl="1"/>
            <a:r>
              <a:rPr lang="el-GR" dirty="0" smtClean="0"/>
              <a:t>ΠΡΟΣΔΙΟΡΙΣΜΟΣ ΠΡΟΒΛΗΜΑΤΟΣ</a:t>
            </a:r>
          </a:p>
          <a:p>
            <a:pPr lvl="1"/>
            <a:r>
              <a:rPr lang="el-GR" dirty="0" smtClean="0"/>
              <a:t>ΚΑΘΟΡΙΣΜΟΣ ΣΤΟΧΩΝ</a:t>
            </a:r>
          </a:p>
          <a:p>
            <a:pPr lvl="1"/>
            <a:r>
              <a:rPr lang="el-GR" dirty="0" smtClean="0"/>
              <a:t>ΣΥΜΜΕΤΟΧΗ ΟΛΩΝ ΤΩΝ ΠΑΡΑΓΟΝΤΩΝ ΠΟΥ ΕΠΗΡΕΑΖΟΝΤΑΙ</a:t>
            </a:r>
          </a:p>
          <a:p>
            <a:r>
              <a:rPr lang="el-GR" b="1" dirty="0"/>
              <a:t>ΦΑΣΗ 2</a:t>
            </a:r>
            <a:r>
              <a:rPr lang="el-GR" dirty="0" smtClean="0"/>
              <a:t> : ΥΛΟΠΟΙΗΣΗ ΕΝΕΡΓΕΙΑΚΗΣ ΠΟΛΙΤΙΚΗΣ</a:t>
            </a:r>
          </a:p>
          <a:p>
            <a:pPr lvl="1"/>
            <a:r>
              <a:rPr lang="el-GR" dirty="0" smtClean="0"/>
              <a:t>Π.Χ. ΟΙΚΟΔΟΜΙΚΟΣ ΚΑΝΟΝΙΣΜΟΣ, ΕΝΕΡΓΕΙΑΚΕΣ ΕΠΙΘΕΩΡΗΣΕΙΣ, ΚΛΠ.</a:t>
            </a:r>
          </a:p>
          <a:p>
            <a:r>
              <a:rPr lang="el-GR" b="1" dirty="0">
                <a:solidFill>
                  <a:srgbClr val="C00000"/>
                </a:solidFill>
              </a:rPr>
              <a:t>ΦΑΣΗ 3</a:t>
            </a:r>
            <a:r>
              <a:rPr lang="el-GR" b="1" dirty="0" smtClean="0">
                <a:solidFill>
                  <a:srgbClr val="C00000"/>
                </a:solidFill>
              </a:rPr>
              <a:t> </a:t>
            </a:r>
            <a:r>
              <a:rPr lang="el-GR" dirty="0" smtClean="0"/>
              <a:t>: ΕΠΙΔΡΑΣΗ ΕΝΕΡΓΕΙΑΚΗΣ ΠΟΛΙΤΙΚΗΣ</a:t>
            </a:r>
          </a:p>
          <a:p>
            <a:pPr lvl="1"/>
            <a:r>
              <a:rPr lang="el-GR" dirty="0" smtClean="0"/>
              <a:t>ΕΠΙΤΥΧΙΕΣ ΚΑΙ ΑΠΟΤΥΧΙΕΣ - ΑΝΑΔΡΑΣΗ</a:t>
            </a:r>
          </a:p>
          <a:p>
            <a:endParaRPr lang="en-GB" dirty="0"/>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24046642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ΕΝΕΡΓΕΙΑΚΗ ΑΠΟΔΟΣΗ – ΕΡΓΑΛΕΙΑ ΠΟΛΙΤΙΚΗΣ</a:t>
            </a:r>
            <a:endParaRPr lang="en-GB" dirty="0"/>
          </a:p>
        </p:txBody>
      </p:sp>
      <p:sp>
        <p:nvSpPr>
          <p:cNvPr id="3" name="Content Placeholder 2"/>
          <p:cNvSpPr>
            <a:spLocks noGrp="1"/>
          </p:cNvSpPr>
          <p:nvPr>
            <p:ph idx="1"/>
          </p:nvPr>
        </p:nvSpPr>
        <p:spPr/>
        <p:txBody>
          <a:bodyPr>
            <a:normAutofit fontScale="92500"/>
          </a:bodyPr>
          <a:lstStyle/>
          <a:p>
            <a:r>
              <a:rPr lang="el-GR" dirty="0" smtClean="0"/>
              <a:t>ΦΟΡΟΛΟΓΙΑ ΕΝΕΡΓΕΙΑΣ Ή ΑΝΘΡΑΚΟΣ</a:t>
            </a:r>
          </a:p>
          <a:p>
            <a:r>
              <a:rPr lang="el-GR" dirty="0" smtClean="0"/>
              <a:t>ΕΠΙΔΟΤΗΣΕΙΣ ΕΠΕΝΔΥΣΕΩΝ/ΟΙΚΟΝΟΜΙΚΑ ΚΙΝΗΤΡΑ</a:t>
            </a:r>
          </a:p>
          <a:p>
            <a:r>
              <a:rPr lang="el-GR" dirty="0" smtClean="0"/>
              <a:t>ΕΜΠΟΡΙΟ ΕΚΠΟΜΠΩΝ</a:t>
            </a:r>
          </a:p>
          <a:p>
            <a:r>
              <a:rPr lang="el-GR" dirty="0" smtClean="0"/>
              <a:t>ΠΡΟΤΥΠΑ ΕΝΕΡΓΕΙΑΚΗΣ ΑΠΟΔΟΣΗΣ</a:t>
            </a:r>
          </a:p>
          <a:p>
            <a:r>
              <a:rPr lang="el-GR" dirty="0" smtClean="0"/>
              <a:t>ΔΙΑΠΡΑΓΜΑΤΕΥΤΙΚΕΣ ΣΥΜΦΩΝΙΕΣ ΜΕ ΒΙΟΜΗΧΑΝΙΑ</a:t>
            </a:r>
          </a:p>
          <a:p>
            <a:r>
              <a:rPr lang="el-GR" dirty="0" smtClean="0"/>
              <a:t>ΚΑΤΗΓΟΡΙΟΠΟΙΗΣΗ ΣΥΣΚΕΥΩΝ </a:t>
            </a:r>
            <a:r>
              <a:rPr lang="en-GB" dirty="0" smtClean="0"/>
              <a:t>(LABELLING)</a:t>
            </a:r>
          </a:p>
          <a:p>
            <a:r>
              <a:rPr lang="el-GR" dirty="0" smtClean="0"/>
              <a:t>ΕΠΙΔΟΤΗΣΕΙΣ ΣΕ ΕΡΕΥΝΗΤΙΚΑ ΠΡΟΓΡΑΜΜΑΤΑ</a:t>
            </a:r>
          </a:p>
          <a:p>
            <a:r>
              <a:rPr lang="el-GR" dirty="0" smtClean="0"/>
              <a:t>ΕΓΓΥΗΜΕΝΕΣ ΤΙΜΕΣ </a:t>
            </a:r>
            <a:r>
              <a:rPr lang="en-GB" dirty="0" smtClean="0"/>
              <a:t>KWH </a:t>
            </a:r>
            <a:r>
              <a:rPr lang="el-GR" dirty="0" smtClean="0"/>
              <a:t>(ΑΠΕ)</a:t>
            </a:r>
          </a:p>
          <a:p>
            <a:r>
              <a:rPr lang="el-GR" dirty="0" smtClean="0"/>
              <a:t>ΦΑΚΕΛΛΟΣ ΠΡΟΤΥΠΩΝ ΓΙΑ ΑΝΑΝΕΩΣΙΜΕΣ ΠΗΓΕΣ ΕΝΕΡΓΕΙΑΣ</a:t>
            </a:r>
            <a:endParaRPr lang="en-GB" dirty="0"/>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35532072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ΕΝΕΡΓΕΙΑΚΟΣ ΦΟΡΟΣ</a:t>
            </a:r>
            <a:endParaRPr lang="en-GB" dirty="0"/>
          </a:p>
        </p:txBody>
      </p:sp>
      <p:sp>
        <p:nvSpPr>
          <p:cNvPr id="3" name="Content Placeholder 2"/>
          <p:cNvSpPr>
            <a:spLocks noGrp="1"/>
          </p:cNvSpPr>
          <p:nvPr>
            <p:ph idx="1"/>
          </p:nvPr>
        </p:nvSpPr>
        <p:spPr/>
        <p:txBody>
          <a:bodyPr>
            <a:normAutofit lnSpcReduction="10000"/>
          </a:bodyPr>
          <a:lstStyle/>
          <a:p>
            <a:pPr>
              <a:lnSpc>
                <a:spcPct val="200000"/>
              </a:lnSpc>
            </a:pPr>
            <a:r>
              <a:rPr lang="el-GR" dirty="0" smtClean="0"/>
              <a:t>ΕΝΑΣ ΦΟΡΟΣ ΠΑΝΩ ΑΠΟ ΤΗΝ ΤΙΜΗ ΑΓΟΡΑΣ ΕΝΟΣ ΕΝΕΡΓΕΙΑΚΟΥ ΦΟΡΕΑ (ΠΕΤΡΕΛΑΙΟ, ΒΕΝΖΙΝΗ, ΦΥΣΙΚΟ ΑΕΡΙΟ)</a:t>
            </a:r>
          </a:p>
          <a:p>
            <a:pPr>
              <a:lnSpc>
                <a:spcPct val="200000"/>
              </a:lnSpc>
            </a:pPr>
            <a:r>
              <a:rPr lang="el-GR" dirty="0" smtClean="0"/>
              <a:t>ΦΟΡΟΣ ΑΝΘΡΑΚΑ – ΟΤΑΝ Ο ΦΟΡΟΣ ΕΙΝΑΙ ΑΝΑΛΟΓΟΣ ΤΟΥ ΠΕΡΙΕΧΟΜΕΝΟΥ ΣΕ ΑΝΘΡΑΚΑ (ΕΚΠΟΜΠΕΣ </a:t>
            </a:r>
            <a:r>
              <a:rPr lang="en-GB" dirty="0" smtClean="0"/>
              <a:t>CO</a:t>
            </a:r>
            <a:r>
              <a:rPr lang="en-GB" baseline="-25000" dirty="0" smtClean="0"/>
              <a:t>2</a:t>
            </a:r>
            <a:r>
              <a:rPr lang="en-GB" dirty="0" smtClean="0"/>
              <a:t>)</a:t>
            </a:r>
          </a:p>
          <a:p>
            <a:endParaRPr lang="en-GB" dirty="0"/>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13361323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ΕΠΙΔΟΤΗΣΕΙΣ</a:t>
            </a:r>
            <a:endParaRPr lang="en-GB" dirty="0"/>
          </a:p>
        </p:txBody>
      </p:sp>
      <p:sp>
        <p:nvSpPr>
          <p:cNvPr id="3" name="Content Placeholder 2"/>
          <p:cNvSpPr>
            <a:spLocks noGrp="1"/>
          </p:cNvSpPr>
          <p:nvPr>
            <p:ph idx="1"/>
          </p:nvPr>
        </p:nvSpPr>
        <p:spPr/>
        <p:txBody>
          <a:bodyPr/>
          <a:lstStyle/>
          <a:p>
            <a:r>
              <a:rPr lang="el-GR" dirty="0" smtClean="0"/>
              <a:t>ΓΙΑ ΤΗΝ ΕΝΘΑΡΡΥΝΣΗ ΤΩΝ ΕΠΕΝΔΥΣΕΩΝ ΣΕ :</a:t>
            </a:r>
          </a:p>
          <a:p>
            <a:pPr lvl="1"/>
            <a:r>
              <a:rPr lang="el-GR" dirty="0" smtClean="0"/>
              <a:t>ΑΝΑΝΕΩΣΙΜΕΣ ΠΗΓΕΣ ΕΝΕΡΓΕΙΑΣ</a:t>
            </a:r>
          </a:p>
          <a:p>
            <a:pPr lvl="1"/>
            <a:r>
              <a:rPr lang="el-GR" dirty="0" smtClean="0"/>
              <a:t>ΕΝΕΡΓΕΙΑΚΑ ΑΠΟΔΟΤΙΚΕΣ ΤΕΧΝΟΛΟΓΙΕΣ</a:t>
            </a:r>
          </a:p>
          <a:p>
            <a:endParaRPr lang="el-GR" dirty="0"/>
          </a:p>
          <a:p>
            <a:r>
              <a:rPr lang="el-GR" dirty="0" smtClean="0"/>
              <a:t>ΕΓΓΥΗΜΕΝΗ ΤΙΜΗ ΚΙΛΟΒΑΤΤΩΡΑΣ ΑΠΟ ΑΝΑΝΕΩΣΙΜΕΣ ΠΗΓΕΣ ΕΝΕΡΓΕΙΑΣ</a:t>
            </a:r>
          </a:p>
          <a:p>
            <a:r>
              <a:rPr lang="el-GR" dirty="0" smtClean="0"/>
              <a:t>ΔΙΑΦΟΡΕΤΙΚΗ ΓΙΑ ΚΑΘΕ ΑΠΕ , ΑΝΑΛΟΓΗ ΤΟΥ ΜΕΓΕΘΟΥΣ ΤΟΥ ΣΥΣΤΗΜΑΤΟΣ</a:t>
            </a:r>
            <a:endParaRPr lang="en-GB" dirty="0"/>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26197489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ΕΜΠΟΡΙΟ ΕΚΠΟΜΠΩΝ</a:t>
            </a:r>
            <a:endParaRPr lang="en-GB" dirty="0"/>
          </a:p>
        </p:txBody>
      </p:sp>
      <p:sp>
        <p:nvSpPr>
          <p:cNvPr id="3" name="Content Placeholder 2"/>
          <p:cNvSpPr>
            <a:spLocks noGrp="1"/>
          </p:cNvSpPr>
          <p:nvPr>
            <p:ph idx="1"/>
          </p:nvPr>
        </p:nvSpPr>
        <p:spPr/>
        <p:txBody>
          <a:bodyPr/>
          <a:lstStyle/>
          <a:p>
            <a:r>
              <a:rPr lang="el-GR" dirty="0" smtClean="0"/>
              <a:t>ΜΗΧΑΝΙΣΜΟΣ ΤΟΥ ΠΡΩΤΟΚΟΛΛΟΥ ΤΟΥ ΚΥΟΤΟ</a:t>
            </a:r>
          </a:p>
          <a:p>
            <a:endParaRPr lang="el-GR" dirty="0"/>
          </a:p>
          <a:p>
            <a:r>
              <a:rPr lang="el-GR" dirty="0" smtClean="0"/>
              <a:t>ΚΑΤΑΝΟΜΗ ΣΕ ΕΘΝΙΚΟ ΕΠΙΠΕΔΟ ΑΝΑΛΟΓΑ ΜΕ ΤΟ ΕΙΔΟΣ ΤΗΣ ΕΠΙΧΕΙΡΗΣΗΣ</a:t>
            </a:r>
          </a:p>
          <a:p>
            <a:endParaRPr lang="en-GB" dirty="0"/>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21270825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ΕΝΕΡΓΕΙΑΚΗ ΑΠΟΔΟΣΗ - ΠΡΟΤΥΠΑ</a:t>
            </a:r>
            <a:endParaRPr lang="en-GB" dirty="0"/>
          </a:p>
        </p:txBody>
      </p:sp>
      <p:sp>
        <p:nvSpPr>
          <p:cNvPr id="3" name="Content Placeholder 2"/>
          <p:cNvSpPr>
            <a:spLocks noGrp="1"/>
          </p:cNvSpPr>
          <p:nvPr>
            <p:ph idx="1"/>
          </p:nvPr>
        </p:nvSpPr>
        <p:spPr/>
        <p:txBody>
          <a:bodyPr/>
          <a:lstStyle/>
          <a:p>
            <a:r>
              <a:rPr lang="el-GR" dirty="0" smtClean="0"/>
              <a:t>ΕΠΙΒΑΛΛΟΥΝ ΤΑ ΕΛΑΧΙΣΤΑ ΟΡΙΑ ΑΠΑΙΤΗΣΕΩΝ ΓΙΑ ΤΙΣ ΕΝΕΡΓΕΙΑΚΕΣ ΤΕΧΝΟΛΟΓΙΕΣ</a:t>
            </a:r>
          </a:p>
          <a:p>
            <a:r>
              <a:rPr lang="el-GR" dirty="0" smtClean="0"/>
              <a:t>ΠΑΡΑΔΕΙΓΜΑΤΑ</a:t>
            </a:r>
          </a:p>
          <a:p>
            <a:r>
              <a:rPr lang="el-GR" dirty="0" smtClean="0"/>
              <a:t>ΚΤΙΡΙΑ</a:t>
            </a:r>
          </a:p>
          <a:p>
            <a:r>
              <a:rPr lang="el-GR" dirty="0" smtClean="0"/>
              <a:t>ΑΥΤΟΚΙΝΗΤΑ</a:t>
            </a:r>
          </a:p>
          <a:p>
            <a:r>
              <a:rPr lang="el-GR" dirty="0" smtClean="0"/>
              <a:t>ΣΥΣΚΕΥΕΣ</a:t>
            </a:r>
            <a:endParaRPr lang="en-GB" dirty="0"/>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10798772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ΑΝΑΝΕΩΣΙΜΕΣ ΠΗΓΕΣ ΕΝΕΡΓΕΙΑΣ – ΠΡΟΤΥΠΑ</a:t>
            </a:r>
            <a:endParaRPr lang="en-GB" dirty="0"/>
          </a:p>
        </p:txBody>
      </p:sp>
      <p:sp>
        <p:nvSpPr>
          <p:cNvPr id="3" name="Content Placeholder 2"/>
          <p:cNvSpPr>
            <a:spLocks noGrp="1"/>
          </p:cNvSpPr>
          <p:nvPr>
            <p:ph idx="1"/>
          </p:nvPr>
        </p:nvSpPr>
        <p:spPr/>
        <p:txBody>
          <a:bodyPr/>
          <a:lstStyle/>
          <a:p>
            <a:r>
              <a:rPr lang="el-GR" dirty="0" smtClean="0"/>
              <a:t>ΥΠΟΧΡΕΩΣΗ ΕΝΑ ΠΟΣΟΣΤΟ ΤΗΣ ΠΑΡΑΓΟΜΕΝΗΣ ΕΝΕΡΓΕΙΑΣ ΝΑ ΠΡΟΕΡΧΕΤΑΙ ΑΠΟ ΑΠΕ</a:t>
            </a:r>
          </a:p>
          <a:p>
            <a:endParaRPr lang="el-GR" dirty="0"/>
          </a:p>
          <a:p>
            <a:r>
              <a:rPr lang="el-GR" dirty="0" smtClean="0"/>
              <a:t>ΗΝΩΜΕΝΕΣ ΠΟΛΙΤΕΙΕΣ</a:t>
            </a:r>
          </a:p>
          <a:p>
            <a:r>
              <a:rPr lang="el-GR" dirty="0" smtClean="0"/>
              <a:t>ΒΡΕΤΤΑΝΙΑ</a:t>
            </a:r>
            <a:endParaRPr lang="en-GB" dirty="0"/>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2116162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Εικόνα 2" descr="image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0137" y="823912"/>
            <a:ext cx="6943725" cy="521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18968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ΣΥΜΦΩΝΙΕΣ ΔΙΑΠΡΑΓΜΑΤΕΥΣΗΣ</a:t>
            </a:r>
            <a:endParaRPr lang="en-GB" dirty="0"/>
          </a:p>
        </p:txBody>
      </p:sp>
      <p:sp>
        <p:nvSpPr>
          <p:cNvPr id="3" name="Content Placeholder 2"/>
          <p:cNvSpPr>
            <a:spLocks noGrp="1"/>
          </p:cNvSpPr>
          <p:nvPr>
            <p:ph idx="1"/>
          </p:nvPr>
        </p:nvSpPr>
        <p:spPr/>
        <p:txBody>
          <a:bodyPr/>
          <a:lstStyle/>
          <a:p>
            <a:r>
              <a:rPr lang="el-GR" dirty="0" smtClean="0"/>
              <a:t>ΜΕΤΑΞΥ ΚΥΒΕΡΝΗΣΗΣ ΚΑΙ ΒΙΟΜΗΧΑΝΙΑΣ (ΚΥΡΙΩΣ) ΓΙΑ ΤΗΝ ΜΕΙΩΣΗ ΤΗΣ ΕΝΕΡΓΕΙΑΚΗΣ ΧΡΗΣΗΣ</a:t>
            </a:r>
          </a:p>
          <a:p>
            <a:r>
              <a:rPr lang="el-GR" dirty="0" smtClean="0"/>
              <a:t>ΜΕ ΑΥΤΟΚΙΝΗΤΟΒΙΟΜΗΧΑΝΙΕΣ</a:t>
            </a:r>
          </a:p>
          <a:p>
            <a:r>
              <a:rPr lang="el-GR" dirty="0" smtClean="0"/>
              <a:t>ΜΕ ΚΑΤΑΣΚΕΥΑΣΤΕΣ ΟΙΚΙΑΚΩΝ ΣΥΣΚΕΥΩΝ</a:t>
            </a:r>
          </a:p>
          <a:p>
            <a:endParaRPr lang="en-GB" dirty="0"/>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19639176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LABELLING</a:t>
            </a:r>
            <a:endParaRPr lang="en-GB" dirty="0"/>
          </a:p>
        </p:txBody>
      </p:sp>
      <p:sp>
        <p:nvSpPr>
          <p:cNvPr id="3" name="Content Placeholder 2"/>
          <p:cNvSpPr>
            <a:spLocks noGrp="1"/>
          </p:cNvSpPr>
          <p:nvPr>
            <p:ph idx="1"/>
          </p:nvPr>
        </p:nvSpPr>
        <p:spPr/>
        <p:txBody>
          <a:bodyPr/>
          <a:lstStyle/>
          <a:p>
            <a:r>
              <a:rPr lang="el-GR" dirty="0" smtClean="0"/>
              <a:t>ΕΝΗΜΕΡΩΣΗ ΓΙΑ ΤΗΝ ΕΝΕΡΓΕΙΑΚΗ ΣΥΜΠΕΡΙΦΟΡΑ/ΑΠΟΔΟΣΗ</a:t>
            </a:r>
          </a:p>
          <a:p>
            <a:r>
              <a:rPr lang="el-GR" dirty="0" smtClean="0"/>
              <a:t>ΕΝΟΣ ΑΥΤΟΚΙΝΗΤΟΥ</a:t>
            </a:r>
          </a:p>
          <a:p>
            <a:r>
              <a:rPr lang="el-GR" dirty="0" smtClean="0"/>
              <a:t>ΜΙΑΣ ΣΥΣΚΕΥΗΣ</a:t>
            </a:r>
          </a:p>
          <a:p>
            <a:r>
              <a:rPr lang="el-GR" dirty="0" smtClean="0"/>
              <a:t>ΕΝΟΣ ΚΤΙΡΙΟΥ</a:t>
            </a:r>
          </a:p>
          <a:p>
            <a:r>
              <a:rPr lang="el-GR" dirty="0" smtClean="0"/>
              <a:t>ΕΝΟΣ ΑΕΡΟΠΛΑΝΟΥ</a:t>
            </a:r>
          </a:p>
          <a:p>
            <a:r>
              <a:rPr lang="el-GR" dirty="0" smtClean="0"/>
              <a:t>ΜΙΑΣ ΔΡΑΣΤΗΡΙΟΤΗΤΑΣ</a:t>
            </a:r>
            <a:endParaRPr lang="en-GB" dirty="0"/>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31082743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ΕΝΕΡΓΕΙΑΚΗ ΠΟΛΙΤΙΚΗ - ΑΞΙΟΛΟΓΗΣΗ</a:t>
            </a:r>
            <a:endParaRPr lang="en-GB" dirty="0"/>
          </a:p>
        </p:txBody>
      </p:sp>
      <p:sp>
        <p:nvSpPr>
          <p:cNvPr id="3" name="Content Placeholder 2"/>
          <p:cNvSpPr>
            <a:spLocks noGrp="1"/>
          </p:cNvSpPr>
          <p:nvPr>
            <p:ph idx="1"/>
          </p:nvPr>
        </p:nvSpPr>
        <p:spPr/>
        <p:txBody>
          <a:bodyPr>
            <a:normAutofit lnSpcReduction="10000"/>
          </a:bodyPr>
          <a:lstStyle/>
          <a:p>
            <a:r>
              <a:rPr lang="el-GR" b="1" dirty="0" smtClean="0"/>
              <a:t>ΑΠΟΔΟΤΙΚΟΤΗΤΑ</a:t>
            </a:r>
          </a:p>
          <a:p>
            <a:pPr lvl="1"/>
            <a:r>
              <a:rPr lang="el-GR" dirty="0" smtClean="0"/>
              <a:t>ΣΥΝΕΙΣΦΟΡΑ ΣΤΗΝ ΕΠΙΤΕΥΞΗ ΤΩΝ ΣΤΟΧΩΝ</a:t>
            </a:r>
          </a:p>
          <a:p>
            <a:r>
              <a:rPr lang="el-GR" b="1" dirty="0"/>
              <a:t>ΑΠΟΔΟΣΗ</a:t>
            </a:r>
          </a:p>
          <a:p>
            <a:pPr lvl="1"/>
            <a:r>
              <a:rPr lang="el-GR" dirty="0" smtClean="0"/>
              <a:t>ΣΥΝΗΘΩΣ ΤΟ ΚΟΣΤΟΣ ΥΛΟΠΟΙΗΣΗΣ</a:t>
            </a:r>
          </a:p>
          <a:p>
            <a:r>
              <a:rPr lang="el-GR" dirty="0" smtClean="0"/>
              <a:t>ΑΛΛΑ ΑΠΟΤΕΛΕΣΜΑΤΑ</a:t>
            </a:r>
          </a:p>
          <a:p>
            <a:r>
              <a:rPr lang="el-GR" dirty="0" smtClean="0"/>
              <a:t>ΣΕ </a:t>
            </a:r>
            <a:r>
              <a:rPr lang="el-GR" b="1" dirty="0" smtClean="0"/>
              <a:t>ΕΠΙΠΕΔΟ</a:t>
            </a:r>
            <a:r>
              <a:rPr lang="el-GR" dirty="0" smtClean="0"/>
              <a:t> ΑΠΑΣΧΟΛΗΣΗΣ, ΑΝΑΠΤΥΞΗΣ, ΑΝΑΚΑΤΑΝΟΜΗΣ ΕΙΣΟΔΗΜΑΤΟΣ, ΕΘΝΙΚΟ ΙΣΟΖΥΓΙΟ ΠΛΗΡΩΜΩΝ</a:t>
            </a:r>
          </a:p>
          <a:p>
            <a:endParaRPr lang="el-GR" dirty="0"/>
          </a:p>
          <a:p>
            <a:r>
              <a:rPr lang="el-GR" dirty="0" smtClean="0"/>
              <a:t>ΑΞΙΟΛΟΓΗΣΗ – </a:t>
            </a:r>
            <a:r>
              <a:rPr lang="en-GB" dirty="0" smtClean="0"/>
              <a:t>EX ANTE</a:t>
            </a:r>
          </a:p>
          <a:p>
            <a:r>
              <a:rPr lang="el-GR" dirty="0" smtClean="0"/>
              <a:t>ΑΞΙΟΛΟΓΗΣΗ – </a:t>
            </a:r>
            <a:r>
              <a:rPr lang="en-GB" dirty="0" smtClean="0"/>
              <a:t>EX POST</a:t>
            </a:r>
            <a:endParaRPr lang="el-GR" dirty="0" smtClean="0"/>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1289632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ΕΝΕΡΓΕΙΑΚΗ ΠΟΛΙΤΙΚΗ – </a:t>
            </a:r>
            <a:r>
              <a:rPr lang="en-GB" dirty="0" smtClean="0"/>
              <a:t>REBOUND EFFECTS</a:t>
            </a:r>
            <a:endParaRPr lang="en-GB" dirty="0"/>
          </a:p>
        </p:txBody>
      </p:sp>
      <p:sp>
        <p:nvSpPr>
          <p:cNvPr id="3" name="Content Placeholder 2"/>
          <p:cNvSpPr>
            <a:spLocks noGrp="1"/>
          </p:cNvSpPr>
          <p:nvPr>
            <p:ph idx="1"/>
          </p:nvPr>
        </p:nvSpPr>
        <p:spPr/>
        <p:txBody>
          <a:bodyPr>
            <a:normAutofit fontScale="92500"/>
          </a:bodyPr>
          <a:lstStyle/>
          <a:p>
            <a:r>
              <a:rPr lang="el-GR" dirty="0" smtClean="0"/>
              <a:t>ΠΙΘΑΝΟ ΑΠΟΤΕΛΕΣΜΑ ΜΙΑΣ ΒΕΛΤΙΩΣΗΣ ΣΤΗΝ ΕΝΕΡΓΕΙΑΚΗ ΑΠΟΔΟΣΗ ΕΝΟΣ ΣΥΣΤΗΜΑΤΟΣ ΜΠΟΡΕΙ ΝΑ ΟΔΗΓΗΣΕΙ ΣΕ ΑΥΞΗΜΕΝΗ ΧΡΗΣΗ ΚΑΙ ΣΑΝ ΣΥΝΕΠΕΙΑ ΑΥΞΗΣΗ ΤΗΣ ΚΑΤΑΝΑΛΩΣΗΣ ΕΝΕΡΓΕΙΑΣ</a:t>
            </a:r>
          </a:p>
          <a:p>
            <a:r>
              <a:rPr lang="el-GR" dirty="0" smtClean="0"/>
              <a:t>ΕΝΑ ΑΥΤΟΚΙΝΗΤΟ ΠΟΥ ΚΑΙΕΙ ΛΙΓΟΤΕΡΟ</a:t>
            </a:r>
          </a:p>
          <a:p>
            <a:r>
              <a:rPr lang="el-GR" dirty="0" smtClean="0"/>
              <a:t>ΕΝΑ ΚΤΙΡΙΟ ΠΟΥ ΕΙΝΑΙ ΚΑΛΑ ΜΟΝΩΜΕΝΟ</a:t>
            </a:r>
          </a:p>
          <a:p>
            <a:r>
              <a:rPr lang="el-GR" dirty="0" smtClean="0"/>
              <a:t>ΜΙΑ ΣΥΣΚΕΥΗ ΠΟΥ ΕΙΝΑΙ ΕΝΕΡΓΕΙΑΚΑ ΑΠΟΔΟΤΙΚΗ</a:t>
            </a:r>
          </a:p>
          <a:p>
            <a:endParaRPr lang="el-GR" dirty="0"/>
          </a:p>
          <a:p>
            <a:r>
              <a:rPr lang="el-GR" dirty="0" smtClean="0"/>
              <a:t>Η ΜΕΓΑΛΥΤΕΡΗ ΧΡΗΣΗ ΟΔΗΓΕΙ ΣΕ ΑΥΞΗΣΗ ΤΗΣ ΣΠΑΤΑΛΗΣ ΕΝΕΡΓΕΙΑΣ !</a:t>
            </a:r>
            <a:endParaRPr lang="en-GB" dirty="0"/>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28595331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Ενεργειακές Υπηρεσίες και Ενεργειακή Απόδοση</a:t>
            </a:r>
            <a:endParaRPr lang="en-GB" dirty="0"/>
          </a:p>
        </p:txBody>
      </p:sp>
      <p:sp>
        <p:nvSpPr>
          <p:cNvPr id="3" name="Content Placeholder 2"/>
          <p:cNvSpPr>
            <a:spLocks noGrp="1"/>
          </p:cNvSpPr>
          <p:nvPr>
            <p:ph idx="1"/>
          </p:nvPr>
        </p:nvSpPr>
        <p:spPr/>
        <p:txBody>
          <a:bodyPr/>
          <a:lstStyle/>
          <a:p>
            <a:r>
              <a:rPr lang="el-GR" dirty="0" smtClean="0"/>
              <a:t>Κόστος Ενέργειας</a:t>
            </a:r>
          </a:p>
          <a:p>
            <a:r>
              <a:rPr lang="el-GR" dirty="0" smtClean="0"/>
              <a:t>Περιβαλλοντικές Επιπτώσεις</a:t>
            </a:r>
          </a:p>
          <a:p>
            <a:r>
              <a:rPr lang="el-GR" dirty="0" smtClean="0"/>
              <a:t>Ενεργειακοί Πόροι, Φορείς, Χρήσεις</a:t>
            </a:r>
          </a:p>
          <a:p>
            <a:r>
              <a:rPr lang="el-GR" dirty="0" smtClean="0"/>
              <a:t>Ενεργειακό Ισοζύγιο</a:t>
            </a:r>
          </a:p>
          <a:p>
            <a:r>
              <a:rPr lang="el-GR" dirty="0" smtClean="0"/>
              <a:t>Τεχνολογική Ανάλυση (κάτω-προς-τα-πάνω)</a:t>
            </a:r>
          </a:p>
          <a:p>
            <a:endParaRPr lang="en-GB" dirty="0"/>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16376392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Ενεργειακή Ζήτηση: Πρόβλεψη &amp; Σενάρια</a:t>
            </a:r>
            <a:endParaRPr lang="en-GB" dirty="0"/>
          </a:p>
        </p:txBody>
      </p:sp>
      <p:sp>
        <p:nvSpPr>
          <p:cNvPr id="3" name="Content Placeholder 2"/>
          <p:cNvSpPr>
            <a:spLocks noGrp="1"/>
          </p:cNvSpPr>
          <p:nvPr>
            <p:ph idx="1"/>
          </p:nvPr>
        </p:nvSpPr>
        <p:spPr>
          <a:xfrm>
            <a:off x="457200" y="1052736"/>
            <a:ext cx="8229600" cy="5400600"/>
          </a:xfrm>
        </p:spPr>
        <p:txBody>
          <a:bodyPr>
            <a:normAutofit fontScale="77500" lnSpcReduction="20000"/>
          </a:bodyPr>
          <a:lstStyle/>
          <a:p>
            <a:r>
              <a:rPr lang="el-GR" b="1" dirty="0" smtClean="0"/>
              <a:t>Πρόβλεψη Ζήτησης</a:t>
            </a:r>
          </a:p>
          <a:p>
            <a:pPr lvl="1"/>
            <a:r>
              <a:rPr lang="el-GR" dirty="0" smtClean="0"/>
              <a:t>Οικονομετρικά Μοντέλα</a:t>
            </a:r>
          </a:p>
          <a:p>
            <a:pPr lvl="1"/>
            <a:r>
              <a:rPr lang="el-GR" dirty="0" smtClean="0"/>
              <a:t>Μοντέλο Τελικής Χρήσης</a:t>
            </a:r>
          </a:p>
          <a:p>
            <a:r>
              <a:rPr lang="el-GR" b="1" dirty="0"/>
              <a:t>Πρόβλεψη της Ζήτησης της Τελικής Χρήσης</a:t>
            </a:r>
          </a:p>
          <a:p>
            <a:pPr lvl="1"/>
            <a:r>
              <a:rPr lang="el-GR" dirty="0" smtClean="0"/>
              <a:t>Κτιριακός Τομέας</a:t>
            </a:r>
          </a:p>
          <a:p>
            <a:pPr lvl="1"/>
            <a:r>
              <a:rPr lang="el-GR" dirty="0" smtClean="0"/>
              <a:t>Εμπορικός Τομέας</a:t>
            </a:r>
          </a:p>
          <a:p>
            <a:pPr lvl="1"/>
            <a:r>
              <a:rPr lang="el-GR" dirty="0" smtClean="0"/>
              <a:t>Βιομηχανικός Τομέας</a:t>
            </a:r>
          </a:p>
          <a:p>
            <a:pPr lvl="1"/>
            <a:r>
              <a:rPr lang="el-GR" dirty="0" smtClean="0"/>
              <a:t>Μεταφορές</a:t>
            </a:r>
          </a:p>
          <a:p>
            <a:r>
              <a:rPr lang="el-GR" b="1" dirty="0"/>
              <a:t>Πρόβλεψη στην Βάση Σεναριακής Ανάλυσης</a:t>
            </a:r>
          </a:p>
          <a:p>
            <a:pPr lvl="1"/>
            <a:r>
              <a:rPr lang="el-GR" dirty="0" smtClean="0"/>
              <a:t>Τεχνολογικό Σενάριο</a:t>
            </a:r>
          </a:p>
          <a:p>
            <a:pPr lvl="1"/>
            <a:r>
              <a:rPr lang="el-GR" dirty="0" smtClean="0"/>
              <a:t>Οικονομικό Σενάριο</a:t>
            </a:r>
          </a:p>
          <a:p>
            <a:pPr lvl="1"/>
            <a:r>
              <a:rPr lang="el-GR" dirty="0" smtClean="0"/>
              <a:t>Σενάριο βάσει του Δυναμικού της Αγοράς</a:t>
            </a:r>
          </a:p>
          <a:p>
            <a:r>
              <a:rPr lang="el-GR" b="1" dirty="0"/>
              <a:t>Κόστος Ενεργειακών Σεναρίων</a:t>
            </a:r>
          </a:p>
          <a:p>
            <a:r>
              <a:rPr lang="el-GR" b="1" dirty="0"/>
              <a:t>Διαχείρηση της Ενεργειακής Ζήτησης (</a:t>
            </a:r>
            <a:r>
              <a:rPr lang="en-GB" b="1" dirty="0"/>
              <a:t>DSM)</a:t>
            </a:r>
          </a:p>
          <a:p>
            <a:pPr lvl="1"/>
            <a:r>
              <a:rPr lang="el-GR" dirty="0" smtClean="0"/>
              <a:t>Κόστος</a:t>
            </a:r>
          </a:p>
          <a:p>
            <a:pPr lvl="1"/>
            <a:r>
              <a:rPr lang="el-GR" dirty="0" smtClean="0"/>
              <a:t>Περιβαλλοντικές Εξωτερικότητες</a:t>
            </a:r>
            <a:endParaRPr lang="en-GB" dirty="0"/>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4408370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Ενεργειακή Απόδοση &amp; Ανανεώσιμες Πηγές</a:t>
            </a:r>
            <a:endParaRPr lang="en-GB" dirty="0"/>
          </a:p>
        </p:txBody>
      </p:sp>
      <p:sp>
        <p:nvSpPr>
          <p:cNvPr id="3" name="Content Placeholder 2"/>
          <p:cNvSpPr>
            <a:spLocks noGrp="1"/>
          </p:cNvSpPr>
          <p:nvPr>
            <p:ph idx="1"/>
          </p:nvPr>
        </p:nvSpPr>
        <p:spPr/>
        <p:txBody>
          <a:bodyPr/>
          <a:lstStyle/>
          <a:p>
            <a:r>
              <a:rPr lang="el-GR" dirty="0" smtClean="0"/>
              <a:t>Εμπόδια στην Ενεργειακή Απόδοση &amp; τις ΑΠΕ</a:t>
            </a:r>
          </a:p>
          <a:p>
            <a:r>
              <a:rPr lang="el-GR" dirty="0" smtClean="0"/>
              <a:t>Ενημέρωση</a:t>
            </a:r>
          </a:p>
          <a:p>
            <a:r>
              <a:rPr lang="el-GR" dirty="0" smtClean="0"/>
              <a:t>Θεσμικά και Νομικά Εμπόδια</a:t>
            </a:r>
          </a:p>
          <a:p>
            <a:r>
              <a:rPr lang="el-GR" dirty="0" smtClean="0"/>
              <a:t>Οικονομικά Εμπόδια</a:t>
            </a:r>
          </a:p>
          <a:p>
            <a:r>
              <a:rPr lang="el-GR" dirty="0" smtClean="0"/>
              <a:t>Τεχνολογικά Εμπόδια και Εμπόδια Υποδομών</a:t>
            </a:r>
          </a:p>
          <a:p>
            <a:r>
              <a:rPr lang="el-GR" dirty="0" smtClean="0"/>
              <a:t>Τιμολόγηση της Ενέργειας και Ειδικά Τέλη</a:t>
            </a:r>
            <a:endParaRPr lang="en-GB" dirty="0"/>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34829171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24973499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Εργαλεία πολιτικής</a:t>
            </a:r>
            <a:endParaRPr lang="el-GR" dirty="0"/>
          </a:p>
        </p:txBody>
      </p:sp>
      <p:sp>
        <p:nvSpPr>
          <p:cNvPr id="3" name="2 - Θέση περιεχομένου"/>
          <p:cNvSpPr>
            <a:spLocks noGrp="1"/>
          </p:cNvSpPr>
          <p:nvPr>
            <p:ph idx="1"/>
          </p:nvPr>
        </p:nvSpPr>
        <p:spPr/>
        <p:txBody>
          <a:bodyPr/>
          <a:lstStyle/>
          <a:p>
            <a:r>
              <a:rPr lang="el-GR" dirty="0" smtClean="0"/>
              <a:t>Τεχνολογία – απομάκρυνση του ρύπου</a:t>
            </a:r>
          </a:p>
          <a:p>
            <a:r>
              <a:rPr lang="el-GR" dirty="0" smtClean="0"/>
              <a:t>Περιβαλλοντικός φόρος</a:t>
            </a:r>
          </a:p>
          <a:p>
            <a:r>
              <a:rPr lang="el-GR" dirty="0" smtClean="0"/>
              <a:t>Εμπορεύσιμες άδειες εκπομπών – πιστοποιητικά</a:t>
            </a:r>
          </a:p>
          <a:p>
            <a:r>
              <a:rPr lang="el-GR" dirty="0" smtClean="0"/>
              <a:t>Διακοπή επιδοτήσεων σε </a:t>
            </a:r>
            <a:r>
              <a:rPr lang="el-GR" dirty="0" err="1" smtClean="0"/>
              <a:t>ρυπογόνες</a:t>
            </a:r>
            <a:r>
              <a:rPr lang="el-GR" dirty="0" smtClean="0"/>
              <a:t> πηγές</a:t>
            </a:r>
          </a:p>
          <a:p>
            <a:r>
              <a:rPr lang="el-GR" dirty="0" smtClean="0"/>
              <a:t>Επιχορηγήσεις σε ανανεώσιμες πηγές</a:t>
            </a:r>
          </a:p>
          <a:p>
            <a:r>
              <a:rPr lang="el-GR" dirty="0" smtClean="0"/>
              <a:t>Έρευνα και τεχνολογία</a:t>
            </a:r>
            <a:endParaRPr lang="el-GR" dirty="0"/>
          </a:p>
        </p:txBody>
      </p:sp>
    </p:spTree>
    <p:extLst>
      <p:ext uri="{BB962C8B-B14F-4D97-AF65-F5344CB8AC3E}">
        <p14:creationId xmlns:p14="http://schemas.microsoft.com/office/powerpoint/2010/main" val="22432870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000" dirty="0" smtClean="0"/>
              <a:t>Εργαλεία Πολιτικής γιά ενθάρρυνση επενδύσεων σε έργα ΑΠΕ ανάλογα με την ωριμότητα της τεχνολογίας</a:t>
            </a:r>
            <a:endParaRPr lang="el-GR" sz="2000" dirty="0"/>
          </a:p>
        </p:txBody>
      </p:sp>
      <p:sp>
        <p:nvSpPr>
          <p:cNvPr id="3" name="2 - Θέση περιεχομένου"/>
          <p:cNvSpPr>
            <a:spLocks noGrp="1"/>
          </p:cNvSpPr>
          <p:nvPr>
            <p:ph idx="1"/>
          </p:nvPr>
        </p:nvSpPr>
        <p:spPr/>
        <p:txBody>
          <a:bodyPr>
            <a:normAutofit/>
          </a:bodyPr>
          <a:lstStyle/>
          <a:p>
            <a:r>
              <a:rPr lang="el-GR" sz="2000" b="1" dirty="0" smtClean="0"/>
              <a:t>Χρηματοδοτήσεις - </a:t>
            </a:r>
            <a:r>
              <a:rPr lang="en-US" sz="2000" b="1" dirty="0" smtClean="0"/>
              <a:t>Grants</a:t>
            </a:r>
            <a:r>
              <a:rPr lang="en-US" sz="2000" dirty="0" smtClean="0"/>
              <a:t> can be used to fund technologies in their earliest stages—research and development (R&amp;D) and early-stage demonstration.</a:t>
            </a:r>
          </a:p>
          <a:p>
            <a:r>
              <a:rPr lang="el-GR" sz="2000" b="1" dirty="0" smtClean="0"/>
              <a:t>Δανεισμός - </a:t>
            </a:r>
            <a:r>
              <a:rPr lang="en-US" sz="2000" b="1" dirty="0" smtClean="0"/>
              <a:t>Loan guarantee programs </a:t>
            </a:r>
            <a:r>
              <a:rPr lang="en-US" sz="2000" dirty="0" smtClean="0"/>
              <a:t>are well suited for technologies in the commercialization and early deployment stages</a:t>
            </a:r>
          </a:p>
          <a:p>
            <a:r>
              <a:rPr lang="el-GR" sz="2000" b="1" dirty="0" smtClean="0"/>
              <a:t>Φοροαπαλλαγές και .... - </a:t>
            </a:r>
            <a:r>
              <a:rPr lang="en-US" sz="2000" b="1" dirty="0" smtClean="0"/>
              <a:t>Tax credits and feed-in tariffs </a:t>
            </a:r>
            <a:r>
              <a:rPr lang="en-US" sz="2000" dirty="0" smtClean="0"/>
              <a:t>(FITs) can help advance technologies in the later stages of innovation, namely commercialization and early deployment</a:t>
            </a:r>
          </a:p>
          <a:p>
            <a:r>
              <a:rPr lang="el-GR" sz="2000" b="1" dirty="0" smtClean="0"/>
              <a:t>Πρότυπα - </a:t>
            </a:r>
            <a:r>
              <a:rPr lang="en-US" sz="2000" b="1" dirty="0" smtClean="0"/>
              <a:t>Renewable electricity standards </a:t>
            </a:r>
            <a:r>
              <a:rPr lang="en-US" sz="2000" dirty="0" smtClean="0"/>
              <a:t>(RES) are most effective for more mature technologies that are in early deployment</a:t>
            </a:r>
          </a:p>
          <a:p>
            <a:r>
              <a:rPr lang="el-GR" sz="2000" b="1" dirty="0" smtClean="0"/>
              <a:t>Ρυθμιστικό Περιβάλλον - </a:t>
            </a:r>
            <a:r>
              <a:rPr lang="en-US" sz="2000" dirty="0" smtClean="0"/>
              <a:t>A favorable </a:t>
            </a:r>
            <a:r>
              <a:rPr lang="en-US" sz="2000" b="1" dirty="0" smtClean="0"/>
              <a:t>regulatory environment </a:t>
            </a:r>
            <a:r>
              <a:rPr lang="en-US" sz="2000" dirty="0" smtClean="0"/>
              <a:t>is important to ensure that renewable energy technologies do not face inherent disadvantages due to interconnection standards, utility pricing structures, and other legal hurdles</a:t>
            </a:r>
            <a:endParaRPr lang="el-GR" sz="2000" dirty="0"/>
          </a:p>
        </p:txBody>
      </p:sp>
    </p:spTree>
    <p:extLst>
      <p:ext uri="{BB962C8B-B14F-4D97-AF65-F5344CB8AC3E}">
        <p14:creationId xmlns:p14="http://schemas.microsoft.com/office/powerpoint/2010/main" val="125790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Εικόνα 3" descr="image0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0137" y="620688"/>
            <a:ext cx="6943725" cy="521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22676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39750245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l-GR" sz="3600" dirty="0" smtClean="0"/>
              <a:t>Εργαλεία Περιβαλλοντικής Πολιτικής</a:t>
            </a:r>
          </a:p>
        </p:txBody>
      </p:sp>
      <p:sp>
        <p:nvSpPr>
          <p:cNvPr id="3075" name="Content Placeholder 2"/>
          <p:cNvSpPr>
            <a:spLocks noGrp="1"/>
          </p:cNvSpPr>
          <p:nvPr>
            <p:ph idx="1"/>
          </p:nvPr>
        </p:nvSpPr>
        <p:spPr/>
        <p:txBody>
          <a:bodyPr/>
          <a:lstStyle/>
          <a:p>
            <a:pPr eaLnBrk="1" hangingPunct="1"/>
            <a:r>
              <a:rPr lang="el-GR" dirty="0" smtClean="0"/>
              <a:t>Κριτήρια</a:t>
            </a:r>
          </a:p>
          <a:p>
            <a:pPr eaLnBrk="1" hangingPunct="1"/>
            <a:r>
              <a:rPr lang="el-GR" dirty="0" smtClean="0"/>
              <a:t>Εργαλεία</a:t>
            </a:r>
          </a:p>
          <a:p>
            <a:pPr lvl="1" eaLnBrk="1" hangingPunct="1"/>
            <a:r>
              <a:rPr lang="el-GR" dirty="0" smtClean="0"/>
              <a:t>Θεσμικά</a:t>
            </a:r>
          </a:p>
          <a:p>
            <a:pPr lvl="1" eaLnBrk="1" hangingPunct="1"/>
            <a:r>
              <a:rPr lang="el-GR" dirty="0" smtClean="0"/>
              <a:t>Εκτελεστικά (</a:t>
            </a:r>
            <a:r>
              <a:rPr lang="en-US" dirty="0" smtClean="0"/>
              <a:t>Command-and-Control</a:t>
            </a:r>
            <a:r>
              <a:rPr lang="el-GR" dirty="0" smtClean="0"/>
              <a:t>)</a:t>
            </a:r>
            <a:endParaRPr lang="en-US" dirty="0" smtClean="0"/>
          </a:p>
          <a:p>
            <a:pPr lvl="1"/>
            <a:r>
              <a:rPr lang="el-GR" dirty="0" smtClean="0"/>
              <a:t>Οικονομικά Εργαλεία (εργαλεία της Αγοράς)</a:t>
            </a:r>
          </a:p>
        </p:txBody>
      </p:sp>
    </p:spTree>
    <p:extLst>
      <p:ext uri="{BB962C8B-B14F-4D97-AF65-F5344CB8AC3E}">
        <p14:creationId xmlns:p14="http://schemas.microsoft.com/office/powerpoint/2010/main" val="2833930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l-GR" smtClean="0"/>
              <a:t>Κριτήρια</a:t>
            </a:r>
          </a:p>
        </p:txBody>
      </p:sp>
      <p:sp>
        <p:nvSpPr>
          <p:cNvPr id="5123" name="Content Placeholder 2"/>
          <p:cNvSpPr>
            <a:spLocks noGrp="1"/>
          </p:cNvSpPr>
          <p:nvPr>
            <p:ph idx="1"/>
          </p:nvPr>
        </p:nvSpPr>
        <p:spPr/>
        <p:txBody>
          <a:bodyPr/>
          <a:lstStyle/>
          <a:p>
            <a:pPr eaLnBrk="1" hangingPunct="1"/>
            <a:r>
              <a:rPr lang="el-GR" dirty="0" smtClean="0"/>
              <a:t>Αποδοτικότητα κόστους</a:t>
            </a:r>
          </a:p>
          <a:p>
            <a:pPr eaLnBrk="1" hangingPunct="1"/>
            <a:r>
              <a:rPr lang="el-GR" dirty="0" smtClean="0"/>
              <a:t>Περιβαλλοντική αποδοτικότητα</a:t>
            </a:r>
          </a:p>
          <a:p>
            <a:pPr eaLnBrk="1" hangingPunct="1"/>
            <a:r>
              <a:rPr lang="el-GR" dirty="0" smtClean="0"/>
              <a:t>Δυνατότητα εφαρμογής</a:t>
            </a:r>
          </a:p>
          <a:p>
            <a:pPr eaLnBrk="1" hangingPunct="1"/>
            <a:r>
              <a:rPr lang="el-GR" dirty="0" smtClean="0"/>
              <a:t>Μακροπρόθεσμα αποτελέσματα</a:t>
            </a:r>
          </a:p>
          <a:p>
            <a:pPr eaLnBrk="1" hangingPunct="1"/>
            <a:r>
              <a:rPr lang="el-GR" dirty="0" smtClean="0"/>
              <a:t>Δυναμική απόδοση</a:t>
            </a:r>
          </a:p>
          <a:p>
            <a:pPr eaLnBrk="1" hangingPunct="1"/>
            <a:r>
              <a:rPr lang="el-GR" dirty="0" smtClean="0"/>
              <a:t>Ισονομία</a:t>
            </a:r>
          </a:p>
          <a:p>
            <a:pPr eaLnBrk="1" hangingPunct="1"/>
            <a:r>
              <a:rPr lang="el-GR" dirty="0" smtClean="0"/>
              <a:t>Αβεβαιότητα</a:t>
            </a:r>
          </a:p>
        </p:txBody>
      </p:sp>
    </p:spTree>
    <p:extLst>
      <p:ext uri="{BB962C8B-B14F-4D97-AF65-F5344CB8AC3E}">
        <p14:creationId xmlns:p14="http://schemas.microsoft.com/office/powerpoint/2010/main" val="8731923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4800"/>
            <a:ext cx="7772400" cy="1143000"/>
          </a:xfrm>
        </p:spPr>
        <p:txBody>
          <a:bodyPr/>
          <a:lstStyle/>
          <a:p>
            <a:pPr eaLnBrk="1" hangingPunct="1"/>
            <a:r>
              <a:rPr lang="el-GR" sz="4000" dirty="0" smtClean="0">
                <a:latin typeface="Comic Sans MS" pitchFamily="66" charset="0"/>
              </a:rPr>
              <a:t>Αποδοτικότητα Κόστους</a:t>
            </a:r>
            <a:endParaRPr lang="en-GB" sz="4000" dirty="0" smtClean="0">
              <a:latin typeface="Comic Sans MS" pitchFamily="66" charset="0"/>
            </a:endParaRPr>
          </a:p>
        </p:txBody>
      </p:sp>
      <p:sp>
        <p:nvSpPr>
          <p:cNvPr id="6147" name="Rectangle 3"/>
          <p:cNvSpPr>
            <a:spLocks noGrp="1" noChangeArrowheads="1"/>
          </p:cNvSpPr>
          <p:nvPr>
            <p:ph idx="1"/>
          </p:nvPr>
        </p:nvSpPr>
        <p:spPr>
          <a:xfrm>
            <a:off x="685800" y="1676400"/>
            <a:ext cx="7772400" cy="4495800"/>
          </a:xfrm>
        </p:spPr>
        <p:txBody>
          <a:bodyPr>
            <a:normAutofit lnSpcReduction="10000"/>
          </a:bodyPr>
          <a:lstStyle/>
          <a:p>
            <a:pPr eaLnBrk="1" hangingPunct="1"/>
            <a:endParaRPr lang="de-DE" sz="2400" dirty="0" smtClean="0">
              <a:latin typeface="Comic Sans MS" pitchFamily="66" charset="0"/>
            </a:endParaRPr>
          </a:p>
          <a:p>
            <a:pPr eaLnBrk="1" hangingPunct="1"/>
            <a:endParaRPr lang="de-DE" sz="2400" dirty="0" smtClean="0">
              <a:latin typeface="Comic Sans MS" pitchFamily="66" charset="0"/>
            </a:endParaRPr>
          </a:p>
          <a:p>
            <a:pPr eaLnBrk="1" hangingPunct="1"/>
            <a:endParaRPr lang="de-DE" sz="2400" dirty="0" smtClean="0">
              <a:latin typeface="Comic Sans MS" pitchFamily="66" charset="0"/>
            </a:endParaRPr>
          </a:p>
          <a:p>
            <a:pPr eaLnBrk="1" hangingPunct="1"/>
            <a:endParaRPr lang="de-DE" sz="2400" dirty="0" smtClean="0">
              <a:latin typeface="Comic Sans MS" pitchFamily="66" charset="0"/>
            </a:endParaRPr>
          </a:p>
          <a:p>
            <a:pPr eaLnBrk="1" hangingPunct="1"/>
            <a:endParaRPr lang="de-DE" sz="2400" dirty="0" smtClean="0">
              <a:latin typeface="Comic Sans MS" pitchFamily="66" charset="0"/>
            </a:endParaRPr>
          </a:p>
          <a:p>
            <a:pPr eaLnBrk="1" hangingPunct="1"/>
            <a:endParaRPr lang="de-DE" sz="2400" dirty="0" smtClean="0">
              <a:latin typeface="Comic Sans MS" pitchFamily="66" charset="0"/>
            </a:endParaRPr>
          </a:p>
          <a:p>
            <a:pPr eaLnBrk="1" hangingPunct="1"/>
            <a:endParaRPr lang="de-DE" sz="2400" dirty="0" smtClean="0">
              <a:latin typeface="Comic Sans MS" pitchFamily="66" charset="0"/>
            </a:endParaRPr>
          </a:p>
          <a:p>
            <a:pPr eaLnBrk="1" hangingPunct="1"/>
            <a:endParaRPr lang="de-DE" sz="2400" dirty="0" smtClean="0">
              <a:latin typeface="Comic Sans MS" pitchFamily="66" charset="0"/>
            </a:endParaRPr>
          </a:p>
          <a:p>
            <a:pPr eaLnBrk="1" hangingPunct="1"/>
            <a:endParaRPr lang="de-DE" sz="2400" dirty="0" smtClean="0">
              <a:latin typeface="Comic Sans MS" pitchFamily="66" charset="0"/>
            </a:endParaRPr>
          </a:p>
          <a:p>
            <a:pPr eaLnBrk="1" hangingPunct="1">
              <a:buFontTx/>
              <a:buNone/>
            </a:pPr>
            <a:r>
              <a:rPr lang="el-GR" sz="2800" dirty="0" smtClean="0">
                <a:latin typeface="Comic Sans MS" pitchFamily="66" charset="0"/>
              </a:rPr>
              <a:t>Τα Οριακά κόστη είναι ίδια για όλους τους παραγωγούς </a:t>
            </a:r>
            <a:r>
              <a:rPr lang="el-GR" sz="2800" dirty="0" err="1" smtClean="0">
                <a:latin typeface="Comic Sans MS" pitchFamily="66" charset="0"/>
              </a:rPr>
              <a:t>ηλεκτρισμου</a:t>
            </a:r>
            <a:endParaRPr lang="de-DE" sz="2800" dirty="0" smtClean="0">
              <a:latin typeface="Comic Sans MS" pitchFamily="66" charset="0"/>
            </a:endParaRPr>
          </a:p>
          <a:p>
            <a:pPr eaLnBrk="1" hangingPunct="1"/>
            <a:endParaRPr lang="de-DE" sz="2400" dirty="0" smtClean="0">
              <a:latin typeface="Comic Sans MS" pitchFamily="66" charset="0"/>
            </a:endParaRPr>
          </a:p>
        </p:txBody>
      </p:sp>
      <p:graphicFrame>
        <p:nvGraphicFramePr>
          <p:cNvPr id="6148" name="Object 4"/>
          <p:cNvGraphicFramePr>
            <a:graphicFrameLocks noChangeAspect="1"/>
          </p:cNvGraphicFramePr>
          <p:nvPr/>
        </p:nvGraphicFramePr>
        <p:xfrm>
          <a:off x="660400" y="2286000"/>
          <a:ext cx="4445000" cy="914400"/>
        </p:xfrm>
        <a:graphic>
          <a:graphicData uri="http://schemas.openxmlformats.org/presentationml/2006/ole">
            <mc:AlternateContent xmlns:mc="http://schemas.openxmlformats.org/markup-compatibility/2006">
              <mc:Choice xmlns:v="urn:schemas-microsoft-com:vml" Requires="v">
                <p:oleObj spid="_x0000_s1082" name="Equation" r:id="rId3" imgW="4445000" imgH="914400" progId="Equation.DSMT4">
                  <p:embed/>
                </p:oleObj>
              </mc:Choice>
              <mc:Fallback>
                <p:oleObj name="Equation" r:id="rId3" imgW="4445000" imgH="9144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0400" y="2286000"/>
                        <a:ext cx="44450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49" name="Object 5"/>
          <p:cNvGraphicFramePr>
            <a:graphicFrameLocks noChangeAspect="1"/>
          </p:cNvGraphicFramePr>
          <p:nvPr/>
        </p:nvGraphicFramePr>
        <p:xfrm>
          <a:off x="660400" y="1587500"/>
          <a:ext cx="2692400" cy="469900"/>
        </p:xfrm>
        <a:graphic>
          <a:graphicData uri="http://schemas.openxmlformats.org/presentationml/2006/ole">
            <mc:AlternateContent xmlns:mc="http://schemas.openxmlformats.org/markup-compatibility/2006">
              <mc:Choice xmlns:v="urn:schemas-microsoft-com:vml" Requires="v">
                <p:oleObj spid="_x0000_s1083" name="Equation" r:id="rId5" imgW="2692400" imgH="469900" progId="Equation.DSMT4">
                  <p:embed/>
                </p:oleObj>
              </mc:Choice>
              <mc:Fallback>
                <p:oleObj name="Equation" r:id="rId5" imgW="2692400" imgH="4699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0400" y="1587500"/>
                        <a:ext cx="2692400" cy="46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50" name="Object 6"/>
          <p:cNvGraphicFramePr>
            <a:graphicFrameLocks noChangeAspect="1"/>
          </p:cNvGraphicFramePr>
          <p:nvPr/>
        </p:nvGraphicFramePr>
        <p:xfrm>
          <a:off x="685800" y="3352800"/>
          <a:ext cx="3924300" cy="990600"/>
        </p:xfrm>
        <a:graphic>
          <a:graphicData uri="http://schemas.openxmlformats.org/presentationml/2006/ole">
            <mc:AlternateContent xmlns:mc="http://schemas.openxmlformats.org/markup-compatibility/2006">
              <mc:Choice xmlns:v="urn:schemas-microsoft-com:vml" Requires="v">
                <p:oleObj spid="_x0000_s1084" name="Equation" r:id="rId7" imgW="3924300" imgH="990600" progId="Equation.DSMT4">
                  <p:embed/>
                </p:oleObj>
              </mc:Choice>
              <mc:Fallback>
                <p:oleObj name="Equation" r:id="rId7" imgW="3924300" imgH="9906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 y="3352800"/>
                        <a:ext cx="39243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51" name="Object 7"/>
          <p:cNvGraphicFramePr>
            <a:graphicFrameLocks noChangeAspect="1"/>
          </p:cNvGraphicFramePr>
          <p:nvPr/>
        </p:nvGraphicFramePr>
        <p:xfrm>
          <a:off x="685800" y="4495800"/>
          <a:ext cx="5473700" cy="914400"/>
        </p:xfrm>
        <a:graphic>
          <a:graphicData uri="http://schemas.openxmlformats.org/presentationml/2006/ole">
            <mc:AlternateContent xmlns:mc="http://schemas.openxmlformats.org/markup-compatibility/2006">
              <mc:Choice xmlns:v="urn:schemas-microsoft-com:vml" Requires="v">
                <p:oleObj spid="_x0000_s1085" name="Equation" r:id="rId9" imgW="5473700" imgH="914400" progId="Equation.DSMT4">
                  <p:embed/>
                </p:oleObj>
              </mc:Choice>
              <mc:Fallback>
                <p:oleObj name="Equation" r:id="rId9" imgW="5473700" imgH="9144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5800" y="4495800"/>
                        <a:ext cx="54737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577440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04800"/>
            <a:ext cx="7772400" cy="1143000"/>
          </a:xfrm>
        </p:spPr>
        <p:txBody>
          <a:bodyPr/>
          <a:lstStyle/>
          <a:p>
            <a:pPr eaLnBrk="1" hangingPunct="1"/>
            <a:r>
              <a:rPr lang="el-GR" sz="4000" smtClean="0">
                <a:latin typeface="Comic Sans MS" pitchFamily="66" charset="0"/>
              </a:rPr>
              <a:t>Αποδοτικότητα κόστους</a:t>
            </a:r>
            <a:endParaRPr lang="en-GB" sz="4000" smtClean="0">
              <a:latin typeface="Comic Sans MS" pitchFamily="66" charset="0"/>
            </a:endParaRPr>
          </a:p>
        </p:txBody>
      </p:sp>
      <p:sp>
        <p:nvSpPr>
          <p:cNvPr id="7171" name="Rectangle 3"/>
          <p:cNvSpPr>
            <a:spLocks noGrp="1" noChangeArrowheads="1"/>
          </p:cNvSpPr>
          <p:nvPr>
            <p:ph idx="1"/>
          </p:nvPr>
        </p:nvSpPr>
        <p:spPr>
          <a:xfrm>
            <a:off x="685800" y="1676400"/>
            <a:ext cx="7772400" cy="4495800"/>
          </a:xfrm>
        </p:spPr>
        <p:txBody>
          <a:bodyPr/>
          <a:lstStyle/>
          <a:p>
            <a:pPr eaLnBrk="1" hangingPunct="1"/>
            <a:endParaRPr lang="de-DE" sz="2400" smtClean="0">
              <a:latin typeface="Comic Sans MS" pitchFamily="66" charset="0"/>
            </a:endParaRPr>
          </a:p>
          <a:p>
            <a:pPr eaLnBrk="1" hangingPunct="1"/>
            <a:endParaRPr lang="de-DE" sz="2400" smtClean="0">
              <a:latin typeface="Comic Sans MS" pitchFamily="66" charset="0"/>
            </a:endParaRPr>
          </a:p>
          <a:p>
            <a:pPr eaLnBrk="1" hangingPunct="1"/>
            <a:endParaRPr lang="de-DE" sz="2400" smtClean="0">
              <a:latin typeface="Comic Sans MS" pitchFamily="66" charset="0"/>
            </a:endParaRPr>
          </a:p>
          <a:p>
            <a:pPr eaLnBrk="1" hangingPunct="1"/>
            <a:endParaRPr lang="de-DE" sz="2400" smtClean="0">
              <a:latin typeface="Comic Sans MS" pitchFamily="66" charset="0"/>
            </a:endParaRPr>
          </a:p>
          <a:p>
            <a:pPr eaLnBrk="1" hangingPunct="1"/>
            <a:endParaRPr lang="de-DE" sz="2400" smtClean="0">
              <a:latin typeface="Comic Sans MS" pitchFamily="66" charset="0"/>
            </a:endParaRPr>
          </a:p>
          <a:p>
            <a:pPr eaLnBrk="1" hangingPunct="1"/>
            <a:endParaRPr lang="de-DE" sz="2400" smtClean="0">
              <a:latin typeface="Comic Sans MS" pitchFamily="66" charset="0"/>
            </a:endParaRPr>
          </a:p>
          <a:p>
            <a:pPr eaLnBrk="1" hangingPunct="1"/>
            <a:endParaRPr lang="de-DE" sz="2400" smtClean="0">
              <a:latin typeface="Comic Sans MS" pitchFamily="66" charset="0"/>
            </a:endParaRPr>
          </a:p>
          <a:p>
            <a:pPr eaLnBrk="1" hangingPunct="1"/>
            <a:endParaRPr lang="de-DE" sz="2400" smtClean="0">
              <a:latin typeface="Comic Sans MS" pitchFamily="66" charset="0"/>
            </a:endParaRPr>
          </a:p>
          <a:p>
            <a:pPr eaLnBrk="1" hangingPunct="1"/>
            <a:endParaRPr lang="de-DE" sz="2400" smtClean="0">
              <a:latin typeface="Comic Sans MS" pitchFamily="66" charset="0"/>
            </a:endParaRPr>
          </a:p>
          <a:p>
            <a:pPr eaLnBrk="1" hangingPunct="1">
              <a:buFontTx/>
              <a:buNone/>
            </a:pPr>
            <a:r>
              <a:rPr lang="el-GR" sz="2800" smtClean="0">
                <a:latin typeface="Comic Sans MS" pitchFamily="66" charset="0"/>
              </a:rPr>
              <a:t>Τα οριακά κόστη είναι ίδια για όλους</a:t>
            </a:r>
            <a:endParaRPr lang="de-DE" sz="2800" smtClean="0">
              <a:latin typeface="Comic Sans MS" pitchFamily="66" charset="0"/>
            </a:endParaRPr>
          </a:p>
          <a:p>
            <a:pPr eaLnBrk="1" hangingPunct="1"/>
            <a:endParaRPr lang="de-DE" sz="2400" smtClean="0">
              <a:latin typeface="Comic Sans MS" pitchFamily="66" charset="0"/>
            </a:endParaRPr>
          </a:p>
        </p:txBody>
      </p:sp>
      <p:graphicFrame>
        <p:nvGraphicFramePr>
          <p:cNvPr id="7172" name="Object 4"/>
          <p:cNvGraphicFramePr>
            <a:graphicFrameLocks noChangeAspect="1"/>
          </p:cNvGraphicFramePr>
          <p:nvPr/>
        </p:nvGraphicFramePr>
        <p:xfrm>
          <a:off x="660400" y="2286000"/>
          <a:ext cx="4445000" cy="914400"/>
        </p:xfrm>
        <a:graphic>
          <a:graphicData uri="http://schemas.openxmlformats.org/presentationml/2006/ole">
            <mc:AlternateContent xmlns:mc="http://schemas.openxmlformats.org/markup-compatibility/2006">
              <mc:Choice xmlns:v="urn:schemas-microsoft-com:vml" Requires="v">
                <p:oleObj spid="_x0000_s2102" name="Equation" r:id="rId3" imgW="4445000" imgH="914400" progId="Equation.DSMT4">
                  <p:embed/>
                </p:oleObj>
              </mc:Choice>
              <mc:Fallback>
                <p:oleObj name="Equation" r:id="rId3" imgW="4445000" imgH="9144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0400" y="2286000"/>
                        <a:ext cx="44450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3" name="Object 5"/>
          <p:cNvGraphicFramePr>
            <a:graphicFrameLocks noChangeAspect="1"/>
          </p:cNvGraphicFramePr>
          <p:nvPr/>
        </p:nvGraphicFramePr>
        <p:xfrm>
          <a:off x="660400" y="1587500"/>
          <a:ext cx="2692400" cy="469900"/>
        </p:xfrm>
        <a:graphic>
          <a:graphicData uri="http://schemas.openxmlformats.org/presentationml/2006/ole">
            <mc:AlternateContent xmlns:mc="http://schemas.openxmlformats.org/markup-compatibility/2006">
              <mc:Choice xmlns:v="urn:schemas-microsoft-com:vml" Requires="v">
                <p:oleObj spid="_x0000_s2103" name="Equation" r:id="rId5" imgW="2692400" imgH="469900" progId="Equation.DSMT4">
                  <p:embed/>
                </p:oleObj>
              </mc:Choice>
              <mc:Fallback>
                <p:oleObj name="Equation" r:id="rId5" imgW="2692400" imgH="4699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0400" y="1587500"/>
                        <a:ext cx="2692400" cy="46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4" name="Object 6"/>
          <p:cNvGraphicFramePr>
            <a:graphicFrameLocks noChangeAspect="1"/>
          </p:cNvGraphicFramePr>
          <p:nvPr/>
        </p:nvGraphicFramePr>
        <p:xfrm>
          <a:off x="685800" y="3352800"/>
          <a:ext cx="3924300" cy="990600"/>
        </p:xfrm>
        <a:graphic>
          <a:graphicData uri="http://schemas.openxmlformats.org/presentationml/2006/ole">
            <mc:AlternateContent xmlns:mc="http://schemas.openxmlformats.org/markup-compatibility/2006">
              <mc:Choice xmlns:v="urn:schemas-microsoft-com:vml" Requires="v">
                <p:oleObj spid="_x0000_s2104" name="Equation" r:id="rId7" imgW="3924300" imgH="990600" progId="Equation.DSMT4">
                  <p:embed/>
                </p:oleObj>
              </mc:Choice>
              <mc:Fallback>
                <p:oleObj name="Equation" r:id="rId7" imgW="3924300" imgH="9906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5800" y="3352800"/>
                        <a:ext cx="3924300" cy="99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5" name="Object 7"/>
          <p:cNvGraphicFramePr>
            <a:graphicFrameLocks noChangeAspect="1"/>
          </p:cNvGraphicFramePr>
          <p:nvPr/>
        </p:nvGraphicFramePr>
        <p:xfrm>
          <a:off x="685800" y="4495800"/>
          <a:ext cx="5473700" cy="914400"/>
        </p:xfrm>
        <a:graphic>
          <a:graphicData uri="http://schemas.openxmlformats.org/presentationml/2006/ole">
            <mc:AlternateContent xmlns:mc="http://schemas.openxmlformats.org/markup-compatibility/2006">
              <mc:Choice xmlns:v="urn:schemas-microsoft-com:vml" Requires="v">
                <p:oleObj spid="_x0000_s2105" name="Equation" r:id="rId9" imgW="5473700" imgH="914400" progId="Equation.DSMT4">
                  <p:embed/>
                </p:oleObj>
              </mc:Choice>
              <mc:Fallback>
                <p:oleObj name="Equation" r:id="rId9" imgW="5473700" imgH="9144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5800" y="4495800"/>
                        <a:ext cx="54737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4394717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04800"/>
            <a:ext cx="7772400" cy="747936"/>
          </a:xfrm>
        </p:spPr>
        <p:txBody>
          <a:bodyPr/>
          <a:lstStyle/>
          <a:p>
            <a:pPr eaLnBrk="1" hangingPunct="1"/>
            <a:r>
              <a:rPr lang="el-GR" sz="3600" dirty="0" smtClean="0"/>
              <a:t>Εργαλεία: σύνοψη</a:t>
            </a:r>
            <a:endParaRPr lang="en-GB" sz="3600" dirty="0" smtClean="0"/>
          </a:p>
        </p:txBody>
      </p:sp>
      <p:sp>
        <p:nvSpPr>
          <p:cNvPr id="9219" name="Rectangle 3"/>
          <p:cNvSpPr>
            <a:spLocks noGrp="1" noChangeArrowheads="1"/>
          </p:cNvSpPr>
          <p:nvPr>
            <p:ph idx="1"/>
          </p:nvPr>
        </p:nvSpPr>
        <p:spPr>
          <a:xfrm>
            <a:off x="611560" y="1052736"/>
            <a:ext cx="7772400" cy="4876800"/>
          </a:xfrm>
        </p:spPr>
        <p:txBody>
          <a:bodyPr>
            <a:noAutofit/>
          </a:bodyPr>
          <a:lstStyle/>
          <a:p>
            <a:pPr eaLnBrk="1" hangingPunct="1">
              <a:lnSpc>
                <a:spcPct val="90000"/>
              </a:lnSpc>
            </a:pPr>
            <a:r>
              <a:rPr lang="el-GR" sz="2000" dirty="0"/>
              <a:t>Θ</a:t>
            </a:r>
            <a:r>
              <a:rPr lang="el-GR" sz="2000" dirty="0" smtClean="0"/>
              <a:t>εσμικά</a:t>
            </a:r>
            <a:endParaRPr lang="de-DE" sz="2000" dirty="0" smtClean="0"/>
          </a:p>
          <a:p>
            <a:pPr lvl="1" eaLnBrk="1" hangingPunct="1">
              <a:lnSpc>
                <a:spcPct val="90000"/>
              </a:lnSpc>
            </a:pPr>
            <a:r>
              <a:rPr lang="el-GR" sz="2000" dirty="0" smtClean="0"/>
              <a:t>Διαπραγματεύσεις</a:t>
            </a:r>
            <a:endParaRPr lang="de-DE" sz="2000" dirty="0" smtClean="0"/>
          </a:p>
          <a:p>
            <a:pPr lvl="1" eaLnBrk="1" hangingPunct="1">
              <a:lnSpc>
                <a:spcPct val="90000"/>
              </a:lnSpc>
            </a:pPr>
            <a:r>
              <a:rPr lang="el-GR" sz="2000" dirty="0" smtClean="0"/>
              <a:t>Επανορθώσεις νομικής φύσεως</a:t>
            </a:r>
            <a:endParaRPr lang="de-DE" sz="2000" dirty="0" smtClean="0"/>
          </a:p>
          <a:p>
            <a:pPr lvl="1" eaLnBrk="1" hangingPunct="1">
              <a:lnSpc>
                <a:spcPct val="90000"/>
              </a:lnSpc>
            </a:pPr>
            <a:r>
              <a:rPr lang="el-GR" sz="2000" dirty="0" smtClean="0"/>
              <a:t>Ενημέρωση, εγρήγορση, υπευθυνότητα</a:t>
            </a:r>
            <a:endParaRPr lang="de-DE" sz="2000" dirty="0" smtClean="0"/>
          </a:p>
          <a:p>
            <a:pPr lvl="1" eaLnBrk="1" hangingPunct="1">
              <a:lnSpc>
                <a:spcPct val="90000"/>
              </a:lnSpc>
            </a:pPr>
            <a:r>
              <a:rPr lang="el-GR" sz="2000" dirty="0" smtClean="0"/>
              <a:t>Ιδιοκτησιακά Δικαιώματα</a:t>
            </a:r>
            <a:endParaRPr lang="de-DE" sz="2000" dirty="0" smtClean="0"/>
          </a:p>
          <a:p>
            <a:pPr lvl="1" eaLnBrk="1" hangingPunct="1">
              <a:lnSpc>
                <a:spcPct val="90000"/>
              </a:lnSpc>
            </a:pPr>
            <a:r>
              <a:rPr lang="el-GR" sz="2000" dirty="0" smtClean="0">
                <a:solidFill>
                  <a:srgbClr val="000099"/>
                </a:solidFill>
              </a:rPr>
              <a:t>Εθελούσιες συμφωνίες</a:t>
            </a:r>
            <a:endParaRPr lang="de-DE" sz="2000" dirty="0" smtClean="0">
              <a:solidFill>
                <a:srgbClr val="000099"/>
              </a:solidFill>
            </a:endParaRPr>
          </a:p>
          <a:p>
            <a:pPr eaLnBrk="1" hangingPunct="1">
              <a:lnSpc>
                <a:spcPct val="90000"/>
              </a:lnSpc>
            </a:pPr>
            <a:r>
              <a:rPr lang="el-GR" sz="2000" dirty="0" smtClean="0"/>
              <a:t>Εκτελεστικά (</a:t>
            </a:r>
            <a:r>
              <a:rPr lang="de-DE" sz="2000" dirty="0" smtClean="0"/>
              <a:t>Command and control</a:t>
            </a:r>
            <a:r>
              <a:rPr lang="el-GR" sz="2000" dirty="0" smtClean="0"/>
              <a:t>)</a:t>
            </a:r>
            <a:endParaRPr lang="de-DE" sz="2000" dirty="0" smtClean="0"/>
          </a:p>
          <a:p>
            <a:pPr lvl="1" eaLnBrk="1" hangingPunct="1">
              <a:lnSpc>
                <a:spcPct val="90000"/>
              </a:lnSpc>
            </a:pPr>
            <a:r>
              <a:rPr lang="el-GR" sz="2000" dirty="0" smtClean="0"/>
              <a:t>Εισροές, τεχνολογία</a:t>
            </a:r>
            <a:endParaRPr lang="de-DE" sz="2000" dirty="0" smtClean="0"/>
          </a:p>
          <a:p>
            <a:pPr lvl="1" eaLnBrk="1" hangingPunct="1">
              <a:lnSpc>
                <a:spcPct val="90000"/>
              </a:lnSpc>
            </a:pPr>
            <a:r>
              <a:rPr lang="el-GR" sz="2000" dirty="0" smtClean="0"/>
              <a:t>Εκροές (προϊόντα, ρύποι)</a:t>
            </a:r>
            <a:endParaRPr lang="de-DE" sz="2000" dirty="0" smtClean="0"/>
          </a:p>
          <a:p>
            <a:pPr lvl="1" eaLnBrk="1" hangingPunct="1">
              <a:lnSpc>
                <a:spcPct val="90000"/>
              </a:lnSpc>
            </a:pPr>
            <a:r>
              <a:rPr lang="el-GR" sz="2000" dirty="0" smtClean="0"/>
              <a:t>Τοποθεσία (Πηγή, άτομο)</a:t>
            </a:r>
            <a:endParaRPr lang="de-DE" sz="2000" dirty="0" smtClean="0"/>
          </a:p>
          <a:p>
            <a:pPr lvl="1" eaLnBrk="1" hangingPunct="1">
              <a:lnSpc>
                <a:spcPct val="90000"/>
              </a:lnSpc>
            </a:pPr>
            <a:r>
              <a:rPr lang="el-GR" sz="2000" dirty="0" smtClean="0"/>
              <a:t>Συγκυρία</a:t>
            </a:r>
            <a:endParaRPr lang="de-DE" sz="2000" dirty="0" smtClean="0"/>
          </a:p>
          <a:p>
            <a:pPr lvl="1" eaLnBrk="1" hangingPunct="1">
              <a:lnSpc>
                <a:spcPct val="90000"/>
              </a:lnSpc>
            </a:pPr>
            <a:r>
              <a:rPr lang="el-GR" sz="2000" dirty="0" smtClean="0"/>
              <a:t>Απαγόρευση</a:t>
            </a:r>
            <a:endParaRPr lang="de-DE" sz="2000" dirty="0" smtClean="0"/>
          </a:p>
          <a:p>
            <a:pPr eaLnBrk="1" hangingPunct="1">
              <a:lnSpc>
                <a:spcPct val="90000"/>
              </a:lnSpc>
            </a:pPr>
            <a:r>
              <a:rPr lang="el-GR" sz="2000" dirty="0" smtClean="0"/>
              <a:t>Οικονομικά Εργαλεία</a:t>
            </a:r>
            <a:endParaRPr lang="de-DE" sz="2000" dirty="0" smtClean="0"/>
          </a:p>
          <a:p>
            <a:pPr lvl="1" eaLnBrk="1" hangingPunct="1">
              <a:lnSpc>
                <a:spcPct val="90000"/>
              </a:lnSpc>
            </a:pPr>
            <a:r>
              <a:rPr lang="el-GR" sz="2000" dirty="0" smtClean="0"/>
              <a:t>Φορολόγηση</a:t>
            </a:r>
            <a:r>
              <a:rPr lang="de-DE" sz="2000" dirty="0" smtClean="0"/>
              <a:t> (</a:t>
            </a:r>
            <a:r>
              <a:rPr lang="el-GR" sz="2000" dirty="0" smtClean="0"/>
              <a:t>εισροές, εκροές)</a:t>
            </a:r>
            <a:endParaRPr lang="de-DE" sz="2000" dirty="0" smtClean="0"/>
          </a:p>
          <a:p>
            <a:pPr lvl="1" eaLnBrk="1" hangingPunct="1">
              <a:lnSpc>
                <a:spcPct val="90000"/>
              </a:lnSpc>
            </a:pPr>
            <a:r>
              <a:rPr lang="el-GR" sz="2000" dirty="0" smtClean="0"/>
              <a:t>Επιχορηγήσεις</a:t>
            </a:r>
            <a:endParaRPr lang="de-DE" sz="2000" dirty="0" smtClean="0"/>
          </a:p>
          <a:p>
            <a:pPr lvl="1" eaLnBrk="1" hangingPunct="1">
              <a:lnSpc>
                <a:spcPct val="90000"/>
              </a:lnSpc>
            </a:pPr>
            <a:r>
              <a:rPr lang="el-GR" sz="2000" dirty="0" smtClean="0"/>
              <a:t>Εμπορεύσιμες άδειες</a:t>
            </a:r>
            <a:endParaRPr lang="de-DE" sz="2000" dirty="0" smtClean="0"/>
          </a:p>
        </p:txBody>
      </p:sp>
    </p:spTree>
    <p:extLst>
      <p:ext uri="{BB962C8B-B14F-4D97-AF65-F5344CB8AC3E}">
        <p14:creationId xmlns:p14="http://schemas.microsoft.com/office/powerpoint/2010/main" val="37475561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04800"/>
            <a:ext cx="7772400" cy="1143000"/>
          </a:xfrm>
        </p:spPr>
        <p:txBody>
          <a:bodyPr/>
          <a:lstStyle/>
          <a:p>
            <a:pPr eaLnBrk="1" hangingPunct="1"/>
            <a:r>
              <a:rPr lang="el-GR" sz="4000" dirty="0" smtClean="0"/>
              <a:t>ΘΕΣΜΙΚΑ ΕΡΓΑΛΕΙΑ</a:t>
            </a:r>
            <a:endParaRPr lang="en-GB" sz="4000" dirty="0" smtClean="0"/>
          </a:p>
        </p:txBody>
      </p:sp>
      <p:sp>
        <p:nvSpPr>
          <p:cNvPr id="10243" name="Rectangle 3"/>
          <p:cNvSpPr>
            <a:spLocks noGrp="1" noChangeArrowheads="1"/>
          </p:cNvSpPr>
          <p:nvPr>
            <p:ph idx="1"/>
          </p:nvPr>
        </p:nvSpPr>
        <p:spPr>
          <a:xfrm>
            <a:off x="685800" y="1600200"/>
            <a:ext cx="7772400" cy="4572000"/>
          </a:xfrm>
        </p:spPr>
        <p:txBody>
          <a:bodyPr>
            <a:normAutofit/>
          </a:bodyPr>
          <a:lstStyle/>
          <a:p>
            <a:pPr eaLnBrk="1" hangingPunct="1"/>
            <a:r>
              <a:rPr lang="el-GR" sz="2800" dirty="0" smtClean="0"/>
              <a:t>Θεώρημα </a:t>
            </a:r>
            <a:r>
              <a:rPr lang="de-DE" sz="2800" dirty="0" smtClean="0"/>
              <a:t>Coase (1960) : </a:t>
            </a:r>
            <a:r>
              <a:rPr lang="el-GR" sz="2800" dirty="0" smtClean="0"/>
              <a:t>Το κοινωνικό βέλτιστο επιτυγχάνεται μέσω συννενόησης/διαπραγμάτευσης μεταξύ ρυπογόνου βιομηχανίας και κοινωνίας. </a:t>
            </a:r>
            <a:endParaRPr lang="de-DE" sz="2800" dirty="0" smtClean="0"/>
          </a:p>
          <a:p>
            <a:pPr eaLnBrk="1" hangingPunct="1"/>
            <a:endParaRPr lang="el-GR" sz="2800" dirty="0" smtClean="0"/>
          </a:p>
          <a:p>
            <a:pPr eaLnBrk="1" hangingPunct="1"/>
            <a:r>
              <a:rPr lang="el-GR" sz="2800" dirty="0" smtClean="0"/>
              <a:t>Εναλλακτικά, η υπόθεση αναφέρεται στο δικαστήριο</a:t>
            </a:r>
            <a:endParaRPr lang="de-DE" sz="2800" dirty="0" smtClean="0"/>
          </a:p>
          <a:p>
            <a:pPr eaLnBrk="1" hangingPunct="1"/>
            <a:endParaRPr lang="el-GR" sz="2800" dirty="0" smtClean="0"/>
          </a:p>
          <a:p>
            <a:pPr eaLnBrk="1" hangingPunct="1"/>
            <a:r>
              <a:rPr lang="el-GR" sz="2800" dirty="0" smtClean="0"/>
              <a:t>Ή παρέμβαση της κυβέρνησης</a:t>
            </a:r>
            <a:endParaRPr lang="de-DE" sz="2800" dirty="0" smtClean="0"/>
          </a:p>
        </p:txBody>
      </p:sp>
    </p:spTree>
    <p:extLst>
      <p:ext uri="{BB962C8B-B14F-4D97-AF65-F5344CB8AC3E}">
        <p14:creationId xmlns:p14="http://schemas.microsoft.com/office/powerpoint/2010/main" val="23058726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04800"/>
            <a:ext cx="7772400" cy="1143000"/>
          </a:xfrm>
        </p:spPr>
        <p:txBody>
          <a:bodyPr>
            <a:normAutofit fontScale="90000"/>
          </a:bodyPr>
          <a:lstStyle/>
          <a:p>
            <a:pPr eaLnBrk="1" hangingPunct="1"/>
            <a:r>
              <a:rPr lang="el-GR" sz="4000" dirty="0" smtClean="0"/>
              <a:t>Εκτελεστικά Εργαλεία</a:t>
            </a:r>
            <a:br>
              <a:rPr lang="el-GR" sz="4000" dirty="0" smtClean="0"/>
            </a:br>
            <a:r>
              <a:rPr lang="de-DE" sz="4000" dirty="0" smtClean="0"/>
              <a:t>Command and Control</a:t>
            </a:r>
            <a:endParaRPr lang="en-GB" sz="4000" dirty="0" smtClean="0"/>
          </a:p>
        </p:txBody>
      </p:sp>
      <p:sp>
        <p:nvSpPr>
          <p:cNvPr id="12291" name="Rectangle 3"/>
          <p:cNvSpPr>
            <a:spLocks noGrp="1" noChangeArrowheads="1"/>
          </p:cNvSpPr>
          <p:nvPr>
            <p:ph idx="1"/>
          </p:nvPr>
        </p:nvSpPr>
        <p:spPr>
          <a:xfrm>
            <a:off x="251520" y="1600200"/>
            <a:ext cx="8206680" cy="4997152"/>
          </a:xfrm>
        </p:spPr>
        <p:txBody>
          <a:bodyPr>
            <a:normAutofit lnSpcReduction="10000"/>
          </a:bodyPr>
          <a:lstStyle/>
          <a:p>
            <a:pPr eaLnBrk="1" hangingPunct="1"/>
            <a:r>
              <a:rPr lang="de-DE" sz="2400" dirty="0" smtClean="0"/>
              <a:t>Command and control = </a:t>
            </a:r>
            <a:r>
              <a:rPr lang="el-GR" sz="2400" dirty="0" smtClean="0"/>
              <a:t>εκτέλεση εντολής</a:t>
            </a:r>
            <a:endParaRPr lang="de-DE" sz="2400" dirty="0" smtClean="0"/>
          </a:p>
          <a:p>
            <a:pPr eaLnBrk="1" hangingPunct="1"/>
            <a:endParaRPr lang="el-GR" sz="2400" dirty="0" smtClean="0"/>
          </a:p>
          <a:p>
            <a:pPr eaLnBrk="1" hangingPunct="1"/>
            <a:r>
              <a:rPr lang="el-GR" sz="2400" dirty="0" smtClean="0"/>
              <a:t>Το πλέον σύνηθες, υπήρξε πολύ αποδοτικό στο παρελθόν για διαχείριση σημειακών πηγών ρύπανσης</a:t>
            </a:r>
          </a:p>
          <a:p>
            <a:pPr eaLnBrk="1" hangingPunct="1"/>
            <a:endParaRPr lang="de-DE" sz="2400" dirty="0" smtClean="0"/>
          </a:p>
          <a:p>
            <a:pPr eaLnBrk="1" hangingPunct="1"/>
            <a:r>
              <a:rPr lang="el-GR" sz="2400" dirty="0" smtClean="0"/>
              <a:t>Καθορίζει την παραγωγική διαδικασία, όσον αφορά τις εισροές, την παραγωγή, ή τις εκροές. </a:t>
            </a:r>
          </a:p>
          <a:p>
            <a:pPr eaLnBrk="1" hangingPunct="1"/>
            <a:endParaRPr lang="el-GR" sz="2400" dirty="0" smtClean="0"/>
          </a:p>
          <a:p>
            <a:pPr eaLnBrk="1" hangingPunct="1"/>
            <a:r>
              <a:rPr lang="el-GR" sz="2400" dirty="0" smtClean="0"/>
              <a:t>Απαιτεί σημαντική πληροφόρηση και γνώσεις από πλευράς του Ρυθμιστή. (π.χ. γνώση της βιομηχανίας, των κινδύνων, των τεχνολογικών δυνατοτήτων, κλπ.)</a:t>
            </a:r>
            <a:endParaRPr lang="de-DE" sz="2400" dirty="0" smtClean="0"/>
          </a:p>
          <a:p>
            <a:pPr eaLnBrk="1" hangingPunct="1"/>
            <a:endParaRPr lang="el-GR" sz="2400" dirty="0" smtClean="0"/>
          </a:p>
          <a:p>
            <a:pPr eaLnBrk="1" hangingPunct="1"/>
            <a:r>
              <a:rPr lang="el-GR" sz="2400" dirty="0" smtClean="0"/>
              <a:t>Απαιτεί ομοιομορφία των παραγωγών.</a:t>
            </a:r>
            <a:endParaRPr lang="de-DE" sz="2400" dirty="0" smtClean="0"/>
          </a:p>
        </p:txBody>
      </p:sp>
    </p:spTree>
    <p:extLst>
      <p:ext uri="{BB962C8B-B14F-4D97-AF65-F5344CB8AC3E}">
        <p14:creationId xmlns:p14="http://schemas.microsoft.com/office/powerpoint/2010/main" val="36560603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772400" cy="1143000"/>
          </a:xfrm>
        </p:spPr>
        <p:txBody>
          <a:bodyPr/>
          <a:lstStyle/>
          <a:p>
            <a:pPr eaLnBrk="1" hangingPunct="1"/>
            <a:r>
              <a:rPr lang="el-GR" sz="4000" dirty="0" smtClean="0"/>
              <a:t>Τύποι άμεσης ρύθμισης</a:t>
            </a:r>
            <a:endParaRPr lang="en-GB" sz="4000" dirty="0" smtClean="0"/>
          </a:p>
        </p:txBody>
      </p:sp>
      <p:sp>
        <p:nvSpPr>
          <p:cNvPr id="13315" name="Rectangle 3"/>
          <p:cNvSpPr>
            <a:spLocks noGrp="1" noChangeArrowheads="1"/>
          </p:cNvSpPr>
          <p:nvPr>
            <p:ph idx="1"/>
          </p:nvPr>
        </p:nvSpPr>
        <p:spPr>
          <a:xfrm>
            <a:off x="685800" y="1600200"/>
            <a:ext cx="7772400" cy="4572000"/>
          </a:xfrm>
        </p:spPr>
        <p:txBody>
          <a:bodyPr>
            <a:normAutofit/>
          </a:bodyPr>
          <a:lstStyle/>
          <a:p>
            <a:pPr eaLnBrk="1" hangingPunct="1">
              <a:lnSpc>
                <a:spcPct val="90000"/>
              </a:lnSpc>
            </a:pPr>
            <a:r>
              <a:rPr lang="el-GR" sz="2400" dirty="0" smtClean="0"/>
              <a:t>Εισροές, π.χ. απόδοση καυσίμου</a:t>
            </a:r>
            <a:endParaRPr lang="de-DE" sz="2400" dirty="0" smtClean="0"/>
          </a:p>
          <a:p>
            <a:pPr eaLnBrk="1" hangingPunct="1">
              <a:lnSpc>
                <a:spcPct val="90000"/>
              </a:lnSpc>
            </a:pPr>
            <a:r>
              <a:rPr lang="el-GR" sz="2400" dirty="0" smtClean="0"/>
              <a:t>Τεχνολογία, π.χ. καταλύτες</a:t>
            </a:r>
            <a:endParaRPr lang="de-DE" sz="2400" dirty="0" smtClean="0"/>
          </a:p>
          <a:p>
            <a:pPr lvl="1" eaLnBrk="1" hangingPunct="1">
              <a:lnSpc>
                <a:spcPct val="90000"/>
              </a:lnSpc>
            </a:pPr>
            <a:r>
              <a:rPr lang="el-GR" sz="2400" dirty="0" smtClean="0"/>
              <a:t>Τα καλύτερα πρακτικά μέσα</a:t>
            </a:r>
            <a:endParaRPr lang="de-DE" sz="2400" dirty="0" smtClean="0"/>
          </a:p>
          <a:p>
            <a:pPr lvl="1" eaLnBrk="1" hangingPunct="1">
              <a:lnSpc>
                <a:spcPct val="90000"/>
              </a:lnSpc>
            </a:pPr>
            <a:r>
              <a:rPr lang="el-GR" sz="2400" dirty="0" smtClean="0"/>
              <a:t>Η καλύτερη διαθέσιμη τεχνολογία (χωρίς να φθάνει σε εξεζητημένα υψηλά κόστη)</a:t>
            </a:r>
            <a:endParaRPr lang="de-DE" sz="2400" dirty="0" smtClean="0"/>
          </a:p>
          <a:p>
            <a:pPr eaLnBrk="1" hangingPunct="1">
              <a:lnSpc>
                <a:spcPct val="90000"/>
              </a:lnSpc>
            </a:pPr>
            <a:r>
              <a:rPr lang="el-GR" sz="2600" dirty="0" smtClean="0"/>
              <a:t>Εκροές</a:t>
            </a:r>
            <a:endParaRPr lang="de-DE" sz="2600" dirty="0" smtClean="0"/>
          </a:p>
          <a:p>
            <a:pPr lvl="1" eaLnBrk="1" hangingPunct="1">
              <a:lnSpc>
                <a:spcPct val="90000"/>
              </a:lnSpc>
            </a:pPr>
            <a:r>
              <a:rPr lang="el-GR" sz="2400" dirty="0" smtClean="0"/>
              <a:t>Προϊόντα, π.χ. παιγνίδια με καρκινογενή υλικά.</a:t>
            </a:r>
            <a:endParaRPr lang="de-DE" sz="2400" dirty="0" smtClean="0"/>
          </a:p>
          <a:p>
            <a:pPr lvl="1" eaLnBrk="1" hangingPunct="1">
              <a:lnSpc>
                <a:spcPct val="90000"/>
              </a:lnSpc>
            </a:pPr>
            <a:r>
              <a:rPr lang="el-GR" dirty="0" smtClean="0"/>
              <a:t>Απόβλητα, π.χ. εκπομπές θείου.</a:t>
            </a:r>
            <a:endParaRPr lang="de-DE" sz="2400" dirty="0" smtClean="0"/>
          </a:p>
          <a:p>
            <a:pPr eaLnBrk="1" hangingPunct="1">
              <a:lnSpc>
                <a:spcPct val="90000"/>
              </a:lnSpc>
            </a:pPr>
            <a:r>
              <a:rPr lang="el-GR" sz="2600" dirty="0" smtClean="0"/>
              <a:t>Χρονισμός, π.χ. η εναέρια κυκλοφορία.</a:t>
            </a:r>
            <a:endParaRPr lang="de-DE" sz="2600" dirty="0" smtClean="0"/>
          </a:p>
          <a:p>
            <a:pPr eaLnBrk="1" hangingPunct="1">
              <a:lnSpc>
                <a:spcPct val="90000"/>
              </a:lnSpc>
            </a:pPr>
            <a:r>
              <a:rPr lang="el-GR" sz="2600" dirty="0" smtClean="0"/>
              <a:t>Χωροθέτηση, π.χ. περιοχές </a:t>
            </a:r>
            <a:r>
              <a:rPr lang="en-US" sz="2600" dirty="0" smtClean="0"/>
              <a:t>NATURA</a:t>
            </a:r>
            <a:endParaRPr lang="de-DE" sz="2600" dirty="0" smtClean="0"/>
          </a:p>
          <a:p>
            <a:pPr eaLnBrk="1" hangingPunct="1">
              <a:lnSpc>
                <a:spcPct val="90000"/>
              </a:lnSpc>
            </a:pPr>
            <a:r>
              <a:rPr lang="el-GR" sz="2600" dirty="0" smtClean="0"/>
              <a:t>Απαγόρευση, π.χ.</a:t>
            </a:r>
            <a:r>
              <a:rPr lang="de-DE" sz="2600" dirty="0" smtClean="0"/>
              <a:t> CFCs</a:t>
            </a:r>
          </a:p>
        </p:txBody>
      </p:sp>
    </p:spTree>
    <p:extLst>
      <p:ext uri="{BB962C8B-B14F-4D97-AF65-F5344CB8AC3E}">
        <p14:creationId xmlns:p14="http://schemas.microsoft.com/office/powerpoint/2010/main" val="32268681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188640"/>
            <a:ext cx="7772400" cy="864096"/>
          </a:xfrm>
        </p:spPr>
        <p:txBody>
          <a:bodyPr/>
          <a:lstStyle/>
          <a:p>
            <a:pPr eaLnBrk="1" hangingPunct="1"/>
            <a:r>
              <a:rPr lang="el-GR" sz="4000" dirty="0" smtClean="0"/>
              <a:t>Φορολογία και Επιδοτήσεις</a:t>
            </a:r>
            <a:endParaRPr lang="en-GB" sz="4000" dirty="0" smtClean="0"/>
          </a:p>
        </p:txBody>
      </p:sp>
      <p:sp>
        <p:nvSpPr>
          <p:cNvPr id="16387" name="Rectangle 3"/>
          <p:cNvSpPr>
            <a:spLocks noGrp="1" noChangeArrowheads="1"/>
          </p:cNvSpPr>
          <p:nvPr>
            <p:ph idx="1"/>
          </p:nvPr>
        </p:nvSpPr>
        <p:spPr>
          <a:xfrm>
            <a:off x="179512" y="1196752"/>
            <a:ext cx="8784976" cy="5400600"/>
          </a:xfrm>
        </p:spPr>
        <p:txBody>
          <a:bodyPr>
            <a:normAutofit fontScale="92500" lnSpcReduction="20000"/>
          </a:bodyPr>
          <a:lstStyle/>
          <a:p>
            <a:pPr marL="360000" indent="-360000" algn="just" eaLnBrk="1" hangingPunct="1">
              <a:lnSpc>
                <a:spcPct val="110000"/>
              </a:lnSpc>
              <a:tabLst>
                <a:tab pos="1616075" algn="l"/>
              </a:tabLst>
            </a:pPr>
            <a:r>
              <a:rPr lang="el-GR" sz="2800" b="1" dirty="0" smtClean="0"/>
              <a:t>ΦΟΡΟΙ</a:t>
            </a:r>
            <a:r>
              <a:rPr lang="de-DE" sz="2800" dirty="0" smtClean="0"/>
              <a:t>: </a:t>
            </a:r>
            <a:r>
              <a:rPr lang="el-GR" sz="2800" dirty="0" smtClean="0"/>
              <a:t>πληρωμή φόρου για κάθε μονάδα που κατάνα-λώνεται, παράγεται ή εκπέμπεται.</a:t>
            </a:r>
            <a:endParaRPr lang="de-DE" sz="2800" dirty="0" smtClean="0"/>
          </a:p>
          <a:p>
            <a:pPr marL="360000" indent="-360000" algn="just" eaLnBrk="1" hangingPunct="1">
              <a:lnSpc>
                <a:spcPct val="110000"/>
              </a:lnSpc>
            </a:pPr>
            <a:endParaRPr lang="el-GR" sz="2800" dirty="0" smtClean="0"/>
          </a:p>
          <a:p>
            <a:pPr marL="360000" indent="-360000" algn="just" eaLnBrk="1" hangingPunct="1">
              <a:lnSpc>
                <a:spcPct val="110000"/>
              </a:lnSpc>
            </a:pPr>
            <a:r>
              <a:rPr lang="el-GR" sz="2800" b="1" dirty="0" smtClean="0"/>
              <a:t>ΕΠΙΔΟΤΗΣΕΙΣ</a:t>
            </a:r>
            <a:r>
              <a:rPr lang="de-DE" sz="2800" dirty="0" smtClean="0"/>
              <a:t>: </a:t>
            </a:r>
            <a:r>
              <a:rPr lang="el-GR" sz="2800" dirty="0" smtClean="0"/>
              <a:t>απολαυή για κάθε μονάδα που δεν κατά-ναλίσκεται, παράγεται, ή εκπέμπεται.</a:t>
            </a:r>
            <a:endParaRPr lang="de-DE" sz="2800" dirty="0" smtClean="0"/>
          </a:p>
          <a:p>
            <a:pPr marL="360000" indent="-360000" algn="just" eaLnBrk="1" hangingPunct="1">
              <a:lnSpc>
                <a:spcPct val="110000"/>
              </a:lnSpc>
            </a:pPr>
            <a:endParaRPr lang="el-GR" sz="2800" dirty="0" smtClean="0"/>
          </a:p>
          <a:p>
            <a:pPr marL="360000" indent="-360000" algn="just" eaLnBrk="1" hangingPunct="1">
              <a:lnSpc>
                <a:spcPct val="110000"/>
              </a:lnSpc>
            </a:pPr>
            <a:r>
              <a:rPr lang="el-GR" sz="2800" dirty="0" smtClean="0"/>
              <a:t>Οι ομοιόμορφοι φόροι και οι επιδοτήσεις έχουν ομοιό-μορφο αποτέλεσμα στο οριακό κόστος παραγωγής, εξασφαλίζοντας έτσι σωστή απόδοση.</a:t>
            </a:r>
            <a:endParaRPr lang="de-DE" sz="2800" dirty="0" smtClean="0"/>
          </a:p>
          <a:p>
            <a:pPr marL="360000" indent="-360000" algn="just" eaLnBrk="1" hangingPunct="1">
              <a:lnSpc>
                <a:spcPct val="110000"/>
              </a:lnSpc>
            </a:pPr>
            <a:endParaRPr lang="el-GR" sz="2800" dirty="0" smtClean="0"/>
          </a:p>
          <a:p>
            <a:pPr marL="360000" indent="-360000" algn="just" eaLnBrk="1" hangingPunct="1">
              <a:lnSpc>
                <a:spcPct val="110000"/>
              </a:lnSpc>
            </a:pPr>
            <a:r>
              <a:rPr lang="el-GR" sz="2800" dirty="0" smtClean="0"/>
              <a:t>Φόροι και επιδοτήσεις έχουν ισοδύναμα αποτελέσματα στο κοντοπρόθεσμο μέλλον όσον αφορά εκπομπές, όμως τα μακροπρόθεσμα αποτελέσματα είναι διαφορετικά.</a:t>
            </a:r>
            <a:endParaRPr lang="de-DE" sz="2800" dirty="0" smtClean="0"/>
          </a:p>
        </p:txBody>
      </p:sp>
    </p:spTree>
    <p:extLst>
      <p:ext uri="{BB962C8B-B14F-4D97-AF65-F5344CB8AC3E}">
        <p14:creationId xmlns:p14="http://schemas.microsoft.com/office/powerpoint/2010/main" val="201113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a:t/>
            </a:r>
            <a:br>
              <a:rPr lang="el-GR" dirty="0"/>
            </a:br>
            <a:r>
              <a:rPr lang="el-GR" dirty="0"/>
              <a:t>ΕΡΓΑΛΕΙΑ </a:t>
            </a:r>
            <a:r>
              <a:rPr lang="el-GR" dirty="0" smtClean="0"/>
              <a:t>ΕΝΕΡΓΕΙΑΚΗΣ ΠΟΛΙΤΙΚΗΣ</a:t>
            </a:r>
            <a:endParaRPr lang="en-GB" dirty="0"/>
          </a:p>
        </p:txBody>
      </p:sp>
      <p:sp>
        <p:nvSpPr>
          <p:cNvPr id="3" name="Subtitle 2"/>
          <p:cNvSpPr>
            <a:spLocks noGrp="1"/>
          </p:cNvSpPr>
          <p:nvPr>
            <p:ph type="subTitle" idx="1"/>
          </p:nvPr>
        </p:nvSpPr>
        <p:spPr/>
        <p:txBody>
          <a:bodyPr/>
          <a:lstStyle/>
          <a:p>
            <a:r>
              <a:rPr lang="el-GR" dirty="0" smtClean="0"/>
              <a:t>ΔΙΑΣ ΧΑΡΑΛΑΜΠΟΠΟΥΛΟΣ</a:t>
            </a:r>
            <a:endParaRPr lang="en-GB" dirty="0"/>
          </a:p>
        </p:txBody>
      </p:sp>
    </p:spTree>
    <p:extLst>
      <p:ext uri="{BB962C8B-B14F-4D97-AF65-F5344CB8AC3E}">
        <p14:creationId xmlns:p14="http://schemas.microsoft.com/office/powerpoint/2010/main" val="290877902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04800"/>
            <a:ext cx="7772400" cy="747936"/>
          </a:xfrm>
        </p:spPr>
        <p:txBody>
          <a:bodyPr/>
          <a:lstStyle/>
          <a:p>
            <a:pPr eaLnBrk="1" hangingPunct="1"/>
            <a:r>
              <a:rPr lang="el-GR" sz="4000" dirty="0" smtClean="0"/>
              <a:t>Εμπορεύσιμες άδειες</a:t>
            </a:r>
            <a:endParaRPr lang="en-GB" sz="4000" dirty="0" smtClean="0"/>
          </a:p>
        </p:txBody>
      </p:sp>
      <p:sp>
        <p:nvSpPr>
          <p:cNvPr id="18435" name="Rectangle 3"/>
          <p:cNvSpPr>
            <a:spLocks noGrp="1" noChangeArrowheads="1"/>
          </p:cNvSpPr>
          <p:nvPr>
            <p:ph idx="1"/>
          </p:nvPr>
        </p:nvSpPr>
        <p:spPr>
          <a:xfrm>
            <a:off x="251520" y="1124744"/>
            <a:ext cx="8712968" cy="5472608"/>
          </a:xfrm>
        </p:spPr>
        <p:txBody>
          <a:bodyPr>
            <a:normAutofit lnSpcReduction="10000"/>
          </a:bodyPr>
          <a:lstStyle/>
          <a:p>
            <a:pPr algn="just" eaLnBrk="1" hangingPunct="1">
              <a:lnSpc>
                <a:spcPct val="90000"/>
              </a:lnSpc>
            </a:pPr>
            <a:r>
              <a:rPr lang="el-GR" sz="2800" dirty="0" smtClean="0"/>
              <a:t>Η κυβέρνηση ορίζει έναν συνολικό στόχο για κατά-νάλωση, παραγωγή, ή εκπομπές ρύπων.</a:t>
            </a:r>
            <a:endParaRPr lang="de-DE" sz="2800" dirty="0" smtClean="0"/>
          </a:p>
          <a:p>
            <a:pPr algn="just" eaLnBrk="1" hangingPunct="1">
              <a:lnSpc>
                <a:spcPct val="90000"/>
              </a:lnSpc>
            </a:pPr>
            <a:endParaRPr lang="el-GR" sz="2800" dirty="0" smtClean="0"/>
          </a:p>
          <a:p>
            <a:pPr algn="just" eaLnBrk="1" hangingPunct="1">
              <a:lnSpc>
                <a:spcPct val="90000"/>
              </a:lnSpc>
            </a:pPr>
            <a:r>
              <a:rPr lang="el-GR" sz="2800" dirty="0" smtClean="0"/>
              <a:t>Κάθε παραγωγός παραλαμβάνει συγκεκριμένη ποσό-τητα αδειών για εκπομπές, που μπορεί να τις πωλήσει ή/και να αγοράσει και άλλες…</a:t>
            </a:r>
          </a:p>
          <a:p>
            <a:pPr algn="just" eaLnBrk="1" hangingPunct="1">
              <a:lnSpc>
                <a:spcPct val="90000"/>
              </a:lnSpc>
            </a:pPr>
            <a:endParaRPr lang="el-GR" sz="2800" dirty="0" smtClean="0"/>
          </a:p>
          <a:p>
            <a:pPr algn="just" eaLnBrk="1" hangingPunct="1">
              <a:lnSpc>
                <a:spcPct val="90000"/>
              </a:lnSpc>
            </a:pPr>
            <a:r>
              <a:rPr lang="el-GR" sz="2800" dirty="0" smtClean="0"/>
              <a:t>Σε μιά τέλεια αγορά, όλοι οι παραγωγοί πληρώνουν την ίδια τιμή, και το οριακό κόστος της παραγωγής αυξάνει ομοιόμορφα.</a:t>
            </a:r>
            <a:endParaRPr lang="de-DE" sz="2800" dirty="0" smtClean="0"/>
          </a:p>
          <a:p>
            <a:pPr algn="just" eaLnBrk="1" hangingPunct="1">
              <a:lnSpc>
                <a:spcPct val="90000"/>
              </a:lnSpc>
            </a:pPr>
            <a:endParaRPr lang="el-GR" sz="2800" dirty="0" smtClean="0"/>
          </a:p>
          <a:p>
            <a:pPr algn="just" eaLnBrk="1" hangingPunct="1">
              <a:lnSpc>
                <a:spcPct val="90000"/>
              </a:lnSpc>
            </a:pPr>
            <a:r>
              <a:rPr lang="el-GR" sz="2800" dirty="0" smtClean="0"/>
              <a:t>Φόροι και εμπορεύσιμες άδειες είναι ισοδύναμα, αρκεί ο ρυθμιστής να γνωρίζει όλα τα οριακά κόστη μείωσης</a:t>
            </a:r>
            <a:endParaRPr lang="de-DE" sz="2800" dirty="0" smtClean="0"/>
          </a:p>
        </p:txBody>
      </p:sp>
    </p:spTree>
    <p:extLst>
      <p:ext uri="{BB962C8B-B14F-4D97-AF65-F5344CB8AC3E}">
        <p14:creationId xmlns:p14="http://schemas.microsoft.com/office/powerpoint/2010/main" val="22687027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sz="4000" dirty="0" smtClean="0"/>
              <a:t>Άδειες: αρχικός επιμερισμός</a:t>
            </a:r>
            <a:endParaRPr lang="en-GB" sz="4000" dirty="0" smtClean="0"/>
          </a:p>
        </p:txBody>
      </p:sp>
      <p:sp>
        <p:nvSpPr>
          <p:cNvPr id="20483" name="Rectangle 3"/>
          <p:cNvSpPr>
            <a:spLocks noGrp="1" noChangeArrowheads="1"/>
          </p:cNvSpPr>
          <p:nvPr>
            <p:ph idx="1"/>
          </p:nvPr>
        </p:nvSpPr>
        <p:spPr>
          <a:xfrm>
            <a:off x="179512" y="1412776"/>
            <a:ext cx="8640960" cy="5184576"/>
          </a:xfrm>
        </p:spPr>
        <p:txBody>
          <a:bodyPr>
            <a:normAutofit fontScale="92500" lnSpcReduction="10000"/>
          </a:bodyPr>
          <a:lstStyle/>
          <a:p>
            <a:pPr eaLnBrk="1" hangingPunct="1">
              <a:lnSpc>
                <a:spcPct val="90000"/>
              </a:lnSpc>
            </a:pPr>
            <a:r>
              <a:rPr lang="el-GR" sz="2600" dirty="0" smtClean="0"/>
              <a:t>Πατροπαράδοτη πρακτική</a:t>
            </a:r>
            <a:endParaRPr lang="de-DE" sz="2600" dirty="0" smtClean="0"/>
          </a:p>
          <a:p>
            <a:pPr lvl="1" eaLnBrk="1" hangingPunct="1">
              <a:lnSpc>
                <a:spcPct val="90000"/>
              </a:lnSpc>
            </a:pPr>
            <a:r>
              <a:rPr lang="el-GR" sz="2200" dirty="0" smtClean="0"/>
              <a:t>Οι άδειες δίνονται στις σημερινές ρυπογόνους βιομηχανίες. </a:t>
            </a:r>
            <a:endParaRPr lang="de-DE" sz="2200" dirty="0" smtClean="0"/>
          </a:p>
          <a:p>
            <a:pPr lvl="1" eaLnBrk="1" hangingPunct="1">
              <a:lnSpc>
                <a:spcPct val="90000"/>
              </a:lnSpc>
            </a:pPr>
            <a:r>
              <a:rPr lang="el-GR" sz="2200" dirty="0" smtClean="0"/>
              <a:t>Εύκολο πολιτικά, επιβεβαιώνει το στάτους κβό.</a:t>
            </a:r>
            <a:endParaRPr lang="de-DE" sz="2200" dirty="0" smtClean="0"/>
          </a:p>
          <a:p>
            <a:pPr eaLnBrk="1" hangingPunct="1">
              <a:lnSpc>
                <a:spcPct val="90000"/>
              </a:lnSpc>
            </a:pPr>
            <a:endParaRPr lang="el-GR" sz="2600" dirty="0" smtClean="0"/>
          </a:p>
          <a:p>
            <a:pPr eaLnBrk="1" hangingPunct="1">
              <a:lnSpc>
                <a:spcPct val="90000"/>
              </a:lnSpc>
            </a:pPr>
            <a:r>
              <a:rPr lang="el-GR" sz="2600" dirty="0" smtClean="0"/>
              <a:t>Με Δημοπρασία</a:t>
            </a:r>
            <a:endParaRPr lang="de-DE" sz="2600" dirty="0" smtClean="0"/>
          </a:p>
          <a:p>
            <a:pPr lvl="1" eaLnBrk="1" hangingPunct="1">
              <a:lnSpc>
                <a:spcPct val="90000"/>
              </a:lnSpc>
            </a:pPr>
            <a:r>
              <a:rPr lang="el-GR" sz="2200" dirty="0" smtClean="0"/>
              <a:t>Πώληση αδειών στον πλειοδότη</a:t>
            </a:r>
            <a:endParaRPr lang="de-DE" sz="2200" dirty="0" smtClean="0"/>
          </a:p>
          <a:p>
            <a:pPr lvl="1" eaLnBrk="1" hangingPunct="1">
              <a:lnSpc>
                <a:spcPct val="90000"/>
              </a:lnSpc>
            </a:pPr>
            <a:r>
              <a:rPr lang="el-GR" sz="2200" dirty="0" smtClean="0"/>
              <a:t>Δημιουργεί έσοδα</a:t>
            </a:r>
            <a:endParaRPr lang="de-DE" sz="2200" dirty="0" smtClean="0"/>
          </a:p>
          <a:p>
            <a:pPr eaLnBrk="1" hangingPunct="1">
              <a:lnSpc>
                <a:spcPct val="90000"/>
              </a:lnSpc>
            </a:pPr>
            <a:endParaRPr lang="el-GR" sz="2600" dirty="0" smtClean="0"/>
          </a:p>
          <a:p>
            <a:pPr eaLnBrk="1" hangingPunct="1">
              <a:lnSpc>
                <a:spcPct val="90000"/>
              </a:lnSpc>
            </a:pPr>
            <a:r>
              <a:rPr lang="el-GR" sz="2600" dirty="0" smtClean="0"/>
              <a:t>Οι άδειες δίνονται στον παθόντα</a:t>
            </a:r>
            <a:endParaRPr lang="de-DE" sz="2600" dirty="0" smtClean="0"/>
          </a:p>
          <a:p>
            <a:pPr lvl="1" eaLnBrk="1" hangingPunct="1">
              <a:lnSpc>
                <a:spcPct val="90000"/>
              </a:lnSpc>
            </a:pPr>
            <a:r>
              <a:rPr lang="el-GR" sz="2200" dirty="0" smtClean="0"/>
              <a:t>Ίσως δίκαιο, σίγουρα περίπλοκο.</a:t>
            </a:r>
            <a:endParaRPr lang="de-DE" sz="2200" dirty="0" smtClean="0"/>
          </a:p>
          <a:p>
            <a:pPr lvl="1" eaLnBrk="1" hangingPunct="1">
              <a:lnSpc>
                <a:spcPct val="90000"/>
              </a:lnSpc>
            </a:pPr>
            <a:r>
              <a:rPr lang="el-GR" sz="2200" dirty="0" smtClean="0"/>
              <a:t>Μπορεί να δημιουργήσει ανάγκη για μεταβίβαση.</a:t>
            </a:r>
            <a:endParaRPr lang="de-DE" sz="2200" dirty="0" smtClean="0"/>
          </a:p>
          <a:p>
            <a:pPr eaLnBrk="1" hangingPunct="1">
              <a:lnSpc>
                <a:spcPct val="90000"/>
              </a:lnSpc>
            </a:pPr>
            <a:endParaRPr lang="el-GR" sz="2600" dirty="0" smtClean="0"/>
          </a:p>
          <a:p>
            <a:pPr eaLnBrk="1" hangingPunct="1">
              <a:lnSpc>
                <a:spcPct val="90000"/>
              </a:lnSpc>
            </a:pPr>
            <a:r>
              <a:rPr lang="el-GR" sz="2600" dirty="0" smtClean="0"/>
              <a:t>Ανά κάτοικο</a:t>
            </a:r>
            <a:endParaRPr lang="de-DE" sz="2600" dirty="0" smtClean="0"/>
          </a:p>
          <a:p>
            <a:pPr lvl="1" eaLnBrk="1" hangingPunct="1">
              <a:lnSpc>
                <a:spcPct val="90000"/>
              </a:lnSpc>
            </a:pPr>
            <a:r>
              <a:rPr lang="el-GR" sz="2200" dirty="0" smtClean="0"/>
              <a:t>Ίσως δίκαιο, σχετικά εύκολο</a:t>
            </a:r>
            <a:endParaRPr lang="de-DE" sz="2200" dirty="0" smtClean="0"/>
          </a:p>
          <a:p>
            <a:pPr lvl="1" eaLnBrk="1" hangingPunct="1">
              <a:lnSpc>
                <a:spcPct val="90000"/>
              </a:lnSpc>
            </a:pPr>
            <a:r>
              <a:rPr lang="el-GR" sz="2200" dirty="0" smtClean="0"/>
              <a:t>Θα δημιουργήσει ανάγκη για μεταβίβαση</a:t>
            </a:r>
            <a:endParaRPr lang="de-DE" sz="2200" dirty="0" smtClean="0"/>
          </a:p>
        </p:txBody>
      </p:sp>
    </p:spTree>
    <p:extLst>
      <p:ext uri="{BB962C8B-B14F-4D97-AF65-F5344CB8AC3E}">
        <p14:creationId xmlns:p14="http://schemas.microsoft.com/office/powerpoint/2010/main" val="190621219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l-GR" sz="4000" dirty="0" smtClean="0"/>
              <a:t>Εθελούσιες συμφωνίες</a:t>
            </a:r>
            <a:endParaRPr lang="en-GB" sz="4000" dirty="0" smtClean="0"/>
          </a:p>
        </p:txBody>
      </p:sp>
      <p:sp>
        <p:nvSpPr>
          <p:cNvPr id="21507" name="Rectangle 3"/>
          <p:cNvSpPr>
            <a:spLocks noGrp="1" noChangeArrowheads="1"/>
          </p:cNvSpPr>
          <p:nvPr>
            <p:ph idx="1"/>
          </p:nvPr>
        </p:nvSpPr>
        <p:spPr>
          <a:xfrm>
            <a:off x="179512" y="1268760"/>
            <a:ext cx="8712968" cy="5328592"/>
          </a:xfrm>
        </p:spPr>
        <p:txBody>
          <a:bodyPr>
            <a:normAutofit fontScale="92500" lnSpcReduction="10000"/>
          </a:bodyPr>
          <a:lstStyle/>
          <a:p>
            <a:pPr eaLnBrk="1" hangingPunct="1">
              <a:lnSpc>
                <a:spcPct val="90000"/>
              </a:lnSpc>
            </a:pPr>
            <a:r>
              <a:rPr lang="el-GR" sz="2600" dirty="0" smtClean="0"/>
              <a:t>Η περιβαλλοντική ρύθμιση απαιτεί καλή και αξιόπιστη γνώση, που πιθανώς δεν είναι στην διάθεση του ρυθμιστικού παράγοντα (κυβέρνηση, αυτοδιοίκηση, κλπ.)</a:t>
            </a:r>
            <a:endParaRPr lang="de-DE" sz="2600" dirty="0" smtClean="0"/>
          </a:p>
          <a:p>
            <a:pPr eaLnBrk="1" hangingPunct="1">
              <a:lnSpc>
                <a:spcPct val="90000"/>
              </a:lnSpc>
            </a:pPr>
            <a:endParaRPr lang="el-GR" sz="2600" dirty="0" smtClean="0"/>
          </a:p>
          <a:p>
            <a:pPr eaLnBrk="1" hangingPunct="1">
              <a:lnSpc>
                <a:spcPct val="90000"/>
              </a:lnSpc>
            </a:pPr>
            <a:r>
              <a:rPr lang="el-GR" sz="2600" dirty="0" smtClean="0"/>
              <a:t>Οι κυβερνήσεις και η βιομηχανία διαπραγματεύονται όσον αφορά τους στόχους των εκπομπών, και τα αποτελέσματα αποτελούν την βάση των εθελουσίων συμφωνιών.</a:t>
            </a:r>
            <a:endParaRPr lang="de-DE" sz="2600" dirty="0" smtClean="0"/>
          </a:p>
          <a:p>
            <a:pPr eaLnBrk="1" hangingPunct="1">
              <a:lnSpc>
                <a:spcPct val="90000"/>
              </a:lnSpc>
            </a:pPr>
            <a:endParaRPr lang="el-GR" sz="2600" dirty="0" smtClean="0"/>
          </a:p>
          <a:p>
            <a:pPr eaLnBrk="1" hangingPunct="1">
              <a:lnSpc>
                <a:spcPct val="90000"/>
              </a:lnSpc>
            </a:pPr>
            <a:r>
              <a:rPr lang="el-GR" sz="2600" dirty="0" smtClean="0"/>
              <a:t>Στην πραγματικότητα οι κυβερνήσεις αντιδρούν με την απειλή της άμεσης παρέμβασης αν δεν υπάρξει εθελούσια συμφωνία.</a:t>
            </a:r>
            <a:endParaRPr lang="de-DE" sz="2600" dirty="0" smtClean="0"/>
          </a:p>
          <a:p>
            <a:pPr eaLnBrk="1" hangingPunct="1">
              <a:lnSpc>
                <a:spcPct val="90000"/>
              </a:lnSpc>
            </a:pPr>
            <a:endParaRPr lang="el-GR" sz="2600" dirty="0" smtClean="0"/>
          </a:p>
          <a:p>
            <a:pPr eaLnBrk="1" hangingPunct="1">
              <a:lnSpc>
                <a:spcPct val="90000"/>
              </a:lnSpc>
            </a:pPr>
            <a:r>
              <a:rPr lang="el-GR" sz="2600" dirty="0" smtClean="0"/>
              <a:t>Οι εθελούσιες συμφωνίες εκμεταλλεύονται με τον καλύτερο τρόπο την γνώση στο εσωτερικό της βιομηχανίας, όμως υπάρχει πρόβλημα κοινωνικής αποδοχής.</a:t>
            </a:r>
            <a:endParaRPr lang="de-DE" sz="2600" dirty="0" smtClean="0"/>
          </a:p>
        </p:txBody>
      </p:sp>
    </p:spTree>
    <p:extLst>
      <p:ext uri="{BB962C8B-B14F-4D97-AF65-F5344CB8AC3E}">
        <p14:creationId xmlns:p14="http://schemas.microsoft.com/office/powerpoint/2010/main" val="34125161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hangingPunct="1"/>
            <a:r>
              <a:rPr lang="el-GR" sz="4000" dirty="0" smtClean="0"/>
              <a:t>Αποτελεσματικότητα όσον αφορά το ΚΟΣΤΟΣ</a:t>
            </a:r>
            <a:endParaRPr lang="en-GB" sz="4000" dirty="0" smtClean="0"/>
          </a:p>
        </p:txBody>
      </p:sp>
      <p:sp>
        <p:nvSpPr>
          <p:cNvPr id="22531" name="Rectangle 3"/>
          <p:cNvSpPr>
            <a:spLocks noGrp="1" noChangeArrowheads="1"/>
          </p:cNvSpPr>
          <p:nvPr>
            <p:ph idx="1"/>
          </p:nvPr>
        </p:nvSpPr>
        <p:spPr>
          <a:xfrm>
            <a:off x="179512" y="1412776"/>
            <a:ext cx="8712968" cy="5256584"/>
          </a:xfrm>
        </p:spPr>
        <p:txBody>
          <a:bodyPr>
            <a:normAutofit fontScale="92500" lnSpcReduction="20000"/>
          </a:bodyPr>
          <a:lstStyle/>
          <a:p>
            <a:pPr eaLnBrk="1" hangingPunct="1">
              <a:lnSpc>
                <a:spcPct val="90000"/>
              </a:lnSpc>
            </a:pPr>
            <a:r>
              <a:rPr lang="el-GR" sz="2800" dirty="0" smtClean="0"/>
              <a:t>Τα οικονομικά εργαλεία της αγοράς είναι τα πλέον αποτελεσματικά όσον αφορά το κόστος.</a:t>
            </a:r>
          </a:p>
          <a:p>
            <a:pPr eaLnBrk="1" hangingPunct="1">
              <a:lnSpc>
                <a:spcPct val="90000"/>
              </a:lnSpc>
            </a:pPr>
            <a:endParaRPr lang="el-GR" sz="2800" dirty="0" smtClean="0"/>
          </a:p>
          <a:p>
            <a:pPr eaLnBrk="1" hangingPunct="1">
              <a:lnSpc>
                <a:spcPct val="90000"/>
              </a:lnSpc>
            </a:pPr>
            <a:r>
              <a:rPr lang="el-GR" sz="2800" dirty="0" smtClean="0"/>
              <a:t>Τα εκτελεστικά εργαλεία /</a:t>
            </a:r>
            <a:r>
              <a:rPr lang="de-DE" sz="2800" dirty="0" smtClean="0"/>
              <a:t>Command and control</a:t>
            </a:r>
            <a:r>
              <a:rPr lang="el-GR" sz="2800" dirty="0" smtClean="0"/>
              <a:t>/ δεν είναι συνήθως αποτελεσματικά αναφορικά με το κόστος, εκτός και αν ο ρυθμίζων έχει καλή γνώση και η βιομηχανία είναι ομογενής.</a:t>
            </a:r>
            <a:endParaRPr lang="de-DE" sz="2800" dirty="0" smtClean="0"/>
          </a:p>
          <a:p>
            <a:pPr eaLnBrk="1" hangingPunct="1">
              <a:lnSpc>
                <a:spcPct val="90000"/>
              </a:lnSpc>
            </a:pPr>
            <a:endParaRPr lang="el-GR" sz="2800" dirty="0" smtClean="0"/>
          </a:p>
          <a:p>
            <a:pPr eaLnBrk="1" hangingPunct="1">
              <a:lnSpc>
                <a:spcPct val="90000"/>
              </a:lnSpc>
            </a:pPr>
            <a:r>
              <a:rPr lang="el-GR" sz="2800" dirty="0" smtClean="0"/>
              <a:t>Τα θεσμικά εργαλεία ίσως είναι αποδοτικά αναφορικά με το κόστος (ισχύει κυρίως για τις εθελούσιες συμφωνίες) και αποτελεσματικά (διαπραγματεύσεις, δικαιώματα ιδιοκτησίας, κλπ).</a:t>
            </a:r>
          </a:p>
          <a:p>
            <a:pPr eaLnBrk="1" hangingPunct="1">
              <a:lnSpc>
                <a:spcPct val="90000"/>
              </a:lnSpc>
            </a:pPr>
            <a:endParaRPr lang="el-GR" sz="2800" dirty="0" smtClean="0"/>
          </a:p>
          <a:p>
            <a:pPr eaLnBrk="1" hangingPunct="1">
              <a:lnSpc>
                <a:spcPct val="90000"/>
              </a:lnSpc>
            </a:pPr>
            <a:r>
              <a:rPr lang="el-GR" sz="2800" dirty="0" smtClean="0"/>
              <a:t>Οι εμπορεύσιμες άδειες εκπομπών μπορούν να είναι αποτελεσματικές, αρκεί να αγοράζονται και να κατακρατούνται και όχι να μεταπωλούνται.</a:t>
            </a:r>
            <a:endParaRPr lang="de-DE" sz="2800" dirty="0" smtClean="0"/>
          </a:p>
        </p:txBody>
      </p:sp>
    </p:spTree>
    <p:extLst>
      <p:ext uri="{BB962C8B-B14F-4D97-AF65-F5344CB8AC3E}">
        <p14:creationId xmlns:p14="http://schemas.microsoft.com/office/powerpoint/2010/main" val="14480702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4800"/>
            <a:ext cx="7772400" cy="1143000"/>
          </a:xfrm>
        </p:spPr>
        <p:txBody>
          <a:bodyPr/>
          <a:lstStyle/>
          <a:p>
            <a:pPr eaLnBrk="1" hangingPunct="1"/>
            <a:r>
              <a:rPr lang="el-GR" sz="4000" dirty="0" smtClean="0">
                <a:latin typeface="Comic Sans MS" pitchFamily="66" charset="0"/>
              </a:rPr>
              <a:t>Αποτελεσματικότητα κόστους</a:t>
            </a:r>
            <a:r>
              <a:rPr lang="de-DE" sz="4000" dirty="0" smtClean="0">
                <a:latin typeface="Comic Sans MS" pitchFamily="66" charset="0"/>
              </a:rPr>
              <a:t> (2)</a:t>
            </a:r>
            <a:endParaRPr lang="en-GB" sz="4000" dirty="0" smtClean="0">
              <a:latin typeface="Comic Sans MS" pitchFamily="66" charset="0"/>
            </a:endParaRPr>
          </a:p>
        </p:txBody>
      </p:sp>
      <p:graphicFrame>
        <p:nvGraphicFramePr>
          <p:cNvPr id="23555" name="Object 5"/>
          <p:cNvGraphicFramePr>
            <a:graphicFrameLocks noChangeAspect="1"/>
          </p:cNvGraphicFramePr>
          <p:nvPr/>
        </p:nvGraphicFramePr>
        <p:xfrm>
          <a:off x="533400" y="1447800"/>
          <a:ext cx="2692400" cy="469900"/>
        </p:xfrm>
        <a:graphic>
          <a:graphicData uri="http://schemas.openxmlformats.org/presentationml/2006/ole">
            <mc:AlternateContent xmlns:mc="http://schemas.openxmlformats.org/markup-compatibility/2006">
              <mc:Choice xmlns:v="urn:schemas-microsoft-com:vml" Requires="v">
                <p:oleObj spid="_x0000_s3186" name="Equation" r:id="rId3" imgW="2692400" imgH="469900" progId="Equation.DSMT4">
                  <p:embed/>
                </p:oleObj>
              </mc:Choice>
              <mc:Fallback>
                <p:oleObj name="Equation" r:id="rId3" imgW="2692400" imgH="4699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1447800"/>
                        <a:ext cx="2692400" cy="46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56" name="Object 7"/>
          <p:cNvGraphicFramePr>
            <a:graphicFrameLocks noChangeAspect="1"/>
          </p:cNvGraphicFramePr>
          <p:nvPr/>
        </p:nvGraphicFramePr>
        <p:xfrm>
          <a:off x="469900" y="2895600"/>
          <a:ext cx="5473700" cy="914400"/>
        </p:xfrm>
        <a:graphic>
          <a:graphicData uri="http://schemas.openxmlformats.org/presentationml/2006/ole">
            <mc:AlternateContent xmlns:mc="http://schemas.openxmlformats.org/markup-compatibility/2006">
              <mc:Choice xmlns:v="urn:schemas-microsoft-com:vml" Requires="v">
                <p:oleObj spid="_x0000_s3187" name="Equation" r:id="rId5" imgW="5473700" imgH="914400" progId="Equation.DSMT4">
                  <p:embed/>
                </p:oleObj>
              </mc:Choice>
              <mc:Fallback>
                <p:oleObj name="Equation" r:id="rId5" imgW="5473700" imgH="9144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9900" y="2895600"/>
                        <a:ext cx="54737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57" name="Object 9"/>
          <p:cNvGraphicFramePr>
            <a:graphicFrameLocks noChangeAspect="1"/>
          </p:cNvGraphicFramePr>
          <p:nvPr/>
        </p:nvGraphicFramePr>
        <p:xfrm>
          <a:off x="508000" y="1981200"/>
          <a:ext cx="4445000" cy="914400"/>
        </p:xfrm>
        <a:graphic>
          <a:graphicData uri="http://schemas.openxmlformats.org/presentationml/2006/ole">
            <mc:AlternateContent xmlns:mc="http://schemas.openxmlformats.org/markup-compatibility/2006">
              <mc:Choice xmlns:v="urn:schemas-microsoft-com:vml" Requires="v">
                <p:oleObj spid="_x0000_s3188" name="Equation" r:id="rId7" imgW="4445000" imgH="914400" progId="Equation.DSMT4">
                  <p:embed/>
                </p:oleObj>
              </mc:Choice>
              <mc:Fallback>
                <p:oleObj name="Equation" r:id="rId7" imgW="4445000" imgH="9144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8000" y="1981200"/>
                        <a:ext cx="44450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58" name="Object 10"/>
          <p:cNvGraphicFramePr>
            <a:graphicFrameLocks noChangeAspect="1"/>
          </p:cNvGraphicFramePr>
          <p:nvPr/>
        </p:nvGraphicFramePr>
        <p:xfrm>
          <a:off x="533400" y="4254500"/>
          <a:ext cx="3581400" cy="469900"/>
        </p:xfrm>
        <a:graphic>
          <a:graphicData uri="http://schemas.openxmlformats.org/presentationml/2006/ole">
            <mc:AlternateContent xmlns:mc="http://schemas.openxmlformats.org/markup-compatibility/2006">
              <mc:Choice xmlns:v="urn:schemas-microsoft-com:vml" Requires="v">
                <p:oleObj spid="_x0000_s3189" name="Equation" r:id="rId9" imgW="3581400" imgH="469900" progId="Equation.DSMT4">
                  <p:embed/>
                </p:oleObj>
              </mc:Choice>
              <mc:Fallback>
                <p:oleObj name="Equation" r:id="rId9" imgW="3581400" imgH="4699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3400" y="4254500"/>
                        <a:ext cx="3581400" cy="46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59" name="Object 11"/>
          <p:cNvGraphicFramePr>
            <a:graphicFrameLocks noChangeAspect="1"/>
          </p:cNvGraphicFramePr>
          <p:nvPr/>
        </p:nvGraphicFramePr>
        <p:xfrm>
          <a:off x="533400" y="5105400"/>
          <a:ext cx="3632200" cy="469900"/>
        </p:xfrm>
        <a:graphic>
          <a:graphicData uri="http://schemas.openxmlformats.org/presentationml/2006/ole">
            <mc:AlternateContent xmlns:mc="http://schemas.openxmlformats.org/markup-compatibility/2006">
              <mc:Choice xmlns:v="urn:schemas-microsoft-com:vml" Requires="v">
                <p:oleObj spid="_x0000_s3190" name="Equation" r:id="rId11" imgW="3632200" imgH="469900" progId="Equation.DSMT4">
                  <p:embed/>
                </p:oleObj>
              </mc:Choice>
              <mc:Fallback>
                <p:oleObj name="Equation" r:id="rId11" imgW="3632200" imgH="4699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3400" y="5105400"/>
                        <a:ext cx="3632200" cy="46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60" name="Object 12"/>
          <p:cNvGraphicFramePr>
            <a:graphicFrameLocks noChangeAspect="1"/>
          </p:cNvGraphicFramePr>
          <p:nvPr/>
        </p:nvGraphicFramePr>
        <p:xfrm>
          <a:off x="533400" y="5930900"/>
          <a:ext cx="3670300" cy="469900"/>
        </p:xfrm>
        <a:graphic>
          <a:graphicData uri="http://schemas.openxmlformats.org/presentationml/2006/ole">
            <mc:AlternateContent xmlns:mc="http://schemas.openxmlformats.org/markup-compatibility/2006">
              <mc:Choice xmlns:v="urn:schemas-microsoft-com:vml" Requires="v">
                <p:oleObj spid="_x0000_s3191" name="Equation" r:id="rId13" imgW="3670300" imgH="469900" progId="Equation.DSMT4">
                  <p:embed/>
                </p:oleObj>
              </mc:Choice>
              <mc:Fallback>
                <p:oleObj name="Equation" r:id="rId13" imgW="3670300" imgH="4699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33400" y="5930900"/>
                        <a:ext cx="3670300" cy="46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61" name="Object 13"/>
          <p:cNvGraphicFramePr>
            <a:graphicFrameLocks noChangeAspect="1"/>
          </p:cNvGraphicFramePr>
          <p:nvPr/>
        </p:nvGraphicFramePr>
        <p:xfrm>
          <a:off x="5257800" y="4267200"/>
          <a:ext cx="1752600" cy="482600"/>
        </p:xfrm>
        <a:graphic>
          <a:graphicData uri="http://schemas.openxmlformats.org/presentationml/2006/ole">
            <mc:AlternateContent xmlns:mc="http://schemas.openxmlformats.org/markup-compatibility/2006">
              <mc:Choice xmlns:v="urn:schemas-microsoft-com:vml" Requires="v">
                <p:oleObj spid="_x0000_s3192" name="Equation" r:id="rId15" imgW="1752600" imgH="482600" progId="Equation.DSMT4">
                  <p:embed/>
                </p:oleObj>
              </mc:Choice>
              <mc:Fallback>
                <p:oleObj name="Equation" r:id="rId15" imgW="1752600" imgH="48260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257800" y="4267200"/>
                        <a:ext cx="175260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62" name="Object 14"/>
          <p:cNvGraphicFramePr>
            <a:graphicFrameLocks noChangeAspect="1"/>
          </p:cNvGraphicFramePr>
          <p:nvPr/>
        </p:nvGraphicFramePr>
        <p:xfrm>
          <a:off x="5219700" y="4978400"/>
          <a:ext cx="3848100" cy="1498600"/>
        </p:xfrm>
        <a:graphic>
          <a:graphicData uri="http://schemas.openxmlformats.org/presentationml/2006/ole">
            <mc:AlternateContent xmlns:mc="http://schemas.openxmlformats.org/markup-compatibility/2006">
              <mc:Choice xmlns:v="urn:schemas-microsoft-com:vml" Requires="v">
                <p:oleObj spid="_x0000_s3193" name="Equation" r:id="rId17" imgW="3848100" imgH="1498600" progId="Equation.DSMT4">
                  <p:embed/>
                </p:oleObj>
              </mc:Choice>
              <mc:Fallback>
                <p:oleObj name="Equation" r:id="rId17" imgW="3848100" imgH="149860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219700" y="4978400"/>
                        <a:ext cx="3848100" cy="149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1505884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490066"/>
          </a:xfrm>
        </p:spPr>
        <p:txBody>
          <a:bodyPr>
            <a:normAutofit fontScale="90000"/>
          </a:bodyPr>
          <a:lstStyle/>
          <a:p>
            <a:pPr eaLnBrk="1" hangingPunct="1"/>
            <a:r>
              <a:rPr lang="el-GR" sz="3600" dirty="0" smtClean="0"/>
              <a:t>Περιβαλλοντική</a:t>
            </a:r>
            <a:r>
              <a:rPr lang="el-GR" sz="4000" dirty="0" smtClean="0"/>
              <a:t> αποτελεσματικότητα</a:t>
            </a:r>
            <a:endParaRPr lang="en-GB" sz="4000" dirty="0" smtClean="0"/>
          </a:p>
        </p:txBody>
      </p:sp>
      <p:sp>
        <p:nvSpPr>
          <p:cNvPr id="24579" name="Rectangle 3"/>
          <p:cNvSpPr>
            <a:spLocks noGrp="1" noChangeArrowheads="1"/>
          </p:cNvSpPr>
          <p:nvPr>
            <p:ph idx="1"/>
          </p:nvPr>
        </p:nvSpPr>
        <p:spPr>
          <a:xfrm>
            <a:off x="179512" y="764704"/>
            <a:ext cx="8856984" cy="5976664"/>
          </a:xfrm>
        </p:spPr>
        <p:txBody>
          <a:bodyPr>
            <a:normAutofit/>
          </a:bodyPr>
          <a:lstStyle/>
          <a:p>
            <a:pPr eaLnBrk="1" hangingPunct="1">
              <a:lnSpc>
                <a:spcPct val="90000"/>
              </a:lnSpc>
            </a:pPr>
            <a:r>
              <a:rPr lang="el-GR" sz="2600" dirty="0" smtClean="0"/>
              <a:t>Τα περιβαλλοντικά αποτελέσματα των φόρων και των επιδοτήσεων είναι αβέβαια (όμως το οριακό κόστος τους είναι σίγουρο)</a:t>
            </a:r>
            <a:endParaRPr lang="de-DE" sz="2600" dirty="0" smtClean="0"/>
          </a:p>
          <a:p>
            <a:pPr eaLnBrk="1" hangingPunct="1">
              <a:lnSpc>
                <a:spcPct val="90000"/>
              </a:lnSpc>
            </a:pPr>
            <a:endParaRPr lang="el-GR" sz="2600" dirty="0" smtClean="0"/>
          </a:p>
          <a:p>
            <a:pPr eaLnBrk="1" hangingPunct="1">
              <a:lnSpc>
                <a:spcPct val="90000"/>
              </a:lnSpc>
            </a:pPr>
            <a:r>
              <a:rPr lang="el-GR" sz="2600" dirty="0" smtClean="0"/>
              <a:t>Το περιβαλλοντικό αποτέλεσμα των εμπορεύσιμων αδειών είναι σίγουρο (το κόστος όμως όχι…)</a:t>
            </a:r>
            <a:endParaRPr lang="de-DE" sz="2600" dirty="0" smtClean="0"/>
          </a:p>
          <a:p>
            <a:pPr eaLnBrk="1" hangingPunct="1">
              <a:lnSpc>
                <a:spcPct val="90000"/>
              </a:lnSpc>
            </a:pPr>
            <a:endParaRPr lang="el-GR" sz="2600" dirty="0" smtClean="0"/>
          </a:p>
          <a:p>
            <a:pPr eaLnBrk="1" hangingPunct="1">
              <a:lnSpc>
                <a:spcPct val="90000"/>
              </a:lnSpc>
            </a:pPr>
            <a:r>
              <a:rPr lang="el-GR" sz="2600" dirty="0" smtClean="0"/>
              <a:t>Τα περιβαλλοντικά αποτελέσματα των προτύπων για τις εκπομπές (όρια, κλπ.) είναι σίγουρα, για τις εισροές και τα πρότυπα παραγωγής όμως είναι λιγώτερο σίγουρα. </a:t>
            </a:r>
          </a:p>
          <a:p>
            <a:pPr eaLnBrk="1" hangingPunct="1">
              <a:lnSpc>
                <a:spcPct val="90000"/>
              </a:lnSpc>
            </a:pPr>
            <a:endParaRPr lang="el-GR" sz="2600" dirty="0" smtClean="0"/>
          </a:p>
          <a:p>
            <a:pPr eaLnBrk="1" hangingPunct="1">
              <a:lnSpc>
                <a:spcPct val="90000"/>
              </a:lnSpc>
            </a:pPr>
            <a:r>
              <a:rPr lang="el-GR" sz="2600" dirty="0" smtClean="0"/>
              <a:t>Τα περιβαλλοντικά αποτελέσματα των θεσμικών εργαλείων είναι αβέβαια, και απροσδιόριστα, καθώς η επιβολή και η συμμόρφωση δεν είναι στην δικαιοδοσία της κυβέρνησης. </a:t>
            </a:r>
            <a:endParaRPr lang="de-DE" sz="2600" dirty="0" smtClean="0"/>
          </a:p>
        </p:txBody>
      </p:sp>
    </p:spTree>
    <p:extLst>
      <p:ext uri="{BB962C8B-B14F-4D97-AF65-F5344CB8AC3E}">
        <p14:creationId xmlns:p14="http://schemas.microsoft.com/office/powerpoint/2010/main" val="256355757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78056" y="240249"/>
            <a:ext cx="9073008" cy="668471"/>
          </a:xfrm>
        </p:spPr>
        <p:txBody>
          <a:bodyPr>
            <a:normAutofit fontScale="90000"/>
          </a:bodyPr>
          <a:lstStyle/>
          <a:p>
            <a:pPr eaLnBrk="1" hangingPunct="1"/>
            <a:r>
              <a:rPr lang="el-GR" sz="4000" dirty="0" smtClean="0"/>
              <a:t>Η δυναμική των μέτρων</a:t>
            </a:r>
            <a:endParaRPr lang="en-GB" sz="4000" dirty="0" smtClean="0"/>
          </a:p>
        </p:txBody>
      </p:sp>
      <p:sp>
        <p:nvSpPr>
          <p:cNvPr id="25603" name="Rectangle 3"/>
          <p:cNvSpPr>
            <a:spLocks noGrp="1" noChangeArrowheads="1"/>
          </p:cNvSpPr>
          <p:nvPr>
            <p:ph idx="1"/>
          </p:nvPr>
        </p:nvSpPr>
        <p:spPr>
          <a:xfrm>
            <a:off x="251520" y="980728"/>
            <a:ext cx="8568952" cy="5616624"/>
          </a:xfrm>
        </p:spPr>
        <p:txBody>
          <a:bodyPr>
            <a:normAutofit/>
          </a:bodyPr>
          <a:lstStyle/>
          <a:p>
            <a:pPr eaLnBrk="1" hangingPunct="1"/>
            <a:r>
              <a:rPr lang="el-GR" sz="2600" dirty="0" smtClean="0"/>
              <a:t>Οι φόροι και οι εμπορεύσιμες άδειες προσφέρουν ένα συνεχές κίνητρο για μείωση εκπομπών. </a:t>
            </a:r>
          </a:p>
          <a:p>
            <a:pPr eaLnBrk="1" hangingPunct="1"/>
            <a:endParaRPr lang="el-GR" sz="2600" dirty="0" smtClean="0"/>
          </a:p>
          <a:p>
            <a:pPr eaLnBrk="1" hangingPunct="1"/>
            <a:r>
              <a:rPr lang="el-GR" sz="2600" dirty="0" smtClean="0"/>
              <a:t>Οι επιδοτήσεις έχουν το ίδιο αποτέλεσμα, όμως μπορεί να προσελκύσουν νέους εισερχόμενους. </a:t>
            </a:r>
          </a:p>
          <a:p>
            <a:pPr eaLnBrk="1" hangingPunct="1"/>
            <a:endParaRPr lang="el-GR" sz="2600" dirty="0" smtClean="0"/>
          </a:p>
          <a:p>
            <a:pPr eaLnBrk="1" hangingPunct="1"/>
            <a:r>
              <a:rPr lang="el-GR" sz="2600" dirty="0" smtClean="0"/>
              <a:t>Η άμεση ρύθμιση είναι στατική : μόλις επιτευχθεί το επίπεδο του προτύπου, δεν υπάρχει ανάγκη για περαιτέρω μειώσεις, εκτός και αν τα πρότυπα γίνονται ολοένα και πιο σφιχτά. </a:t>
            </a:r>
          </a:p>
          <a:p>
            <a:pPr eaLnBrk="1" hangingPunct="1"/>
            <a:endParaRPr lang="el-GR" sz="2600" dirty="0" smtClean="0"/>
          </a:p>
          <a:p>
            <a:pPr eaLnBrk="1" hangingPunct="1"/>
            <a:r>
              <a:rPr lang="el-GR" sz="2600" dirty="0" smtClean="0"/>
              <a:t>Τα θεσμικά εργαλεία είναι ανάμικτα. </a:t>
            </a:r>
            <a:endParaRPr lang="de-DE" sz="2600" dirty="0" smtClean="0"/>
          </a:p>
        </p:txBody>
      </p:sp>
    </p:spTree>
    <p:extLst>
      <p:ext uri="{BB962C8B-B14F-4D97-AF65-F5344CB8AC3E}">
        <p14:creationId xmlns:p14="http://schemas.microsoft.com/office/powerpoint/2010/main" val="35409418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l-GR" sz="4000" dirty="0" smtClean="0"/>
              <a:t>ευελιξία</a:t>
            </a:r>
            <a:endParaRPr lang="en-GB" sz="4000" dirty="0" smtClean="0"/>
          </a:p>
        </p:txBody>
      </p:sp>
      <p:sp>
        <p:nvSpPr>
          <p:cNvPr id="26627" name="Rectangle 3"/>
          <p:cNvSpPr>
            <a:spLocks noGrp="1" noChangeArrowheads="1"/>
          </p:cNvSpPr>
          <p:nvPr>
            <p:ph idx="1"/>
          </p:nvPr>
        </p:nvSpPr>
        <p:spPr>
          <a:xfrm>
            <a:off x="251520" y="1268760"/>
            <a:ext cx="8496944" cy="5256584"/>
          </a:xfrm>
        </p:spPr>
        <p:txBody>
          <a:bodyPr>
            <a:normAutofit lnSpcReduction="10000"/>
          </a:bodyPr>
          <a:lstStyle/>
          <a:p>
            <a:pPr eaLnBrk="1" hangingPunct="1"/>
            <a:r>
              <a:rPr lang="el-GR" sz="3000" dirty="0" smtClean="0"/>
              <a:t>Είναι απαραίτητη καθώς προστίθεται καινούργια γνώση. </a:t>
            </a:r>
          </a:p>
          <a:p>
            <a:pPr eaLnBrk="1" hangingPunct="1"/>
            <a:endParaRPr lang="el-GR" sz="3000" dirty="0" smtClean="0"/>
          </a:p>
          <a:p>
            <a:pPr eaLnBrk="1" hangingPunct="1"/>
            <a:r>
              <a:rPr lang="el-GR" sz="3000" dirty="0" smtClean="0"/>
              <a:t>Είναι εύκολο να μειωθούν οι φόροι, να ελαστικοποιηθούν τα πρότυπα. </a:t>
            </a:r>
          </a:p>
          <a:p>
            <a:pPr eaLnBrk="1" hangingPunct="1"/>
            <a:r>
              <a:rPr lang="el-GR" sz="3000" dirty="0" smtClean="0"/>
              <a:t>Είναι δύσκολο να γίνει το αντίθετο. </a:t>
            </a:r>
          </a:p>
          <a:p>
            <a:pPr eaLnBrk="1" hangingPunct="1"/>
            <a:endParaRPr lang="el-GR" sz="3000" dirty="0" smtClean="0"/>
          </a:p>
          <a:p>
            <a:pPr eaLnBrk="1" hangingPunct="1"/>
            <a:r>
              <a:rPr lang="el-GR" sz="3000" dirty="0" smtClean="0"/>
              <a:t>Οι εμπορεύσιμες άδειες είναι διαφορετικά. Η κυβέρνηση μπορεί να χορηγήσει νέες, μπορεί όμως και να αγοράσει από αυτές που κυκλοφορούν .</a:t>
            </a:r>
            <a:endParaRPr lang="de-DE" sz="3000" dirty="0" smtClean="0"/>
          </a:p>
        </p:txBody>
      </p:sp>
    </p:spTree>
    <p:extLst>
      <p:ext uri="{BB962C8B-B14F-4D97-AF65-F5344CB8AC3E}">
        <p14:creationId xmlns:p14="http://schemas.microsoft.com/office/powerpoint/2010/main" val="26580247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54299" y="274638"/>
            <a:ext cx="8920521" cy="850106"/>
          </a:xfrm>
        </p:spPr>
        <p:txBody>
          <a:bodyPr/>
          <a:lstStyle/>
          <a:p>
            <a:pPr eaLnBrk="1" hangingPunct="1"/>
            <a:r>
              <a:rPr lang="el-GR" sz="4000" dirty="0" smtClean="0"/>
              <a:t>δικαιοσύνη</a:t>
            </a:r>
            <a:endParaRPr lang="en-GB" sz="4000" dirty="0" smtClean="0"/>
          </a:p>
        </p:txBody>
      </p:sp>
      <p:sp>
        <p:nvSpPr>
          <p:cNvPr id="27651" name="Rectangle 3"/>
          <p:cNvSpPr>
            <a:spLocks noGrp="1" noChangeArrowheads="1"/>
          </p:cNvSpPr>
          <p:nvPr>
            <p:ph idx="1"/>
          </p:nvPr>
        </p:nvSpPr>
        <p:spPr>
          <a:xfrm>
            <a:off x="323528" y="1196752"/>
            <a:ext cx="8424936" cy="4752528"/>
          </a:xfrm>
        </p:spPr>
        <p:txBody>
          <a:bodyPr>
            <a:normAutofit lnSpcReduction="10000"/>
          </a:bodyPr>
          <a:lstStyle/>
          <a:p>
            <a:pPr eaLnBrk="1" hangingPunct="1">
              <a:lnSpc>
                <a:spcPct val="90000"/>
              </a:lnSpc>
            </a:pPr>
            <a:r>
              <a:rPr lang="el-GR" sz="2600" dirty="0" smtClean="0"/>
              <a:t>Διαφορετικά εργαλεία έχουν διαφορετικές αναδιανεμητικές συνέπειες. </a:t>
            </a:r>
          </a:p>
          <a:p>
            <a:pPr eaLnBrk="1" hangingPunct="1">
              <a:lnSpc>
                <a:spcPct val="90000"/>
              </a:lnSpc>
            </a:pPr>
            <a:endParaRPr lang="el-GR" sz="2600" dirty="0" smtClean="0"/>
          </a:p>
          <a:p>
            <a:pPr eaLnBrk="1" hangingPunct="1">
              <a:lnSpc>
                <a:spcPct val="90000"/>
              </a:lnSpc>
            </a:pPr>
            <a:r>
              <a:rPr lang="el-GR" sz="2600" dirty="0" smtClean="0"/>
              <a:t>Τα μέτρα περιβαλλοντικής αυξάνουν γενικά το κόστος</a:t>
            </a:r>
          </a:p>
          <a:p>
            <a:pPr eaLnBrk="1" hangingPunct="1">
              <a:lnSpc>
                <a:spcPct val="90000"/>
              </a:lnSpc>
            </a:pPr>
            <a:endParaRPr lang="el-GR" sz="2600" dirty="0" smtClean="0"/>
          </a:p>
          <a:p>
            <a:pPr eaLnBrk="1" hangingPunct="1">
              <a:lnSpc>
                <a:spcPct val="90000"/>
              </a:lnSpc>
            </a:pPr>
            <a:r>
              <a:rPr lang="el-GR" sz="2600" dirty="0" smtClean="0"/>
              <a:t>Στην περίπτωση που είδη πρώτης ανάγκης υφίστανται μέτρα ρύθμισης τότε η περιβαλλοντική πολιτική είναι συντηρητική, αν πρόκειται όμως για είδη πολυτελείας είναι προοδευτική. </a:t>
            </a:r>
          </a:p>
          <a:p>
            <a:pPr eaLnBrk="1" hangingPunct="1">
              <a:lnSpc>
                <a:spcPct val="90000"/>
              </a:lnSpc>
            </a:pPr>
            <a:endParaRPr lang="el-GR" sz="2600" dirty="0" smtClean="0"/>
          </a:p>
          <a:p>
            <a:pPr eaLnBrk="1" hangingPunct="1">
              <a:lnSpc>
                <a:spcPct val="90000"/>
              </a:lnSpc>
            </a:pPr>
            <a:r>
              <a:rPr lang="el-GR" sz="2600" dirty="0" smtClean="0"/>
              <a:t>Οι εμπορεύσιμες άδειες έχουν το πλεονέκτημα ότι η αποδοτικότητα κόστους εξασφαλίζεται από την αγορά, και η ισονομία από την αρχική κατανομή. </a:t>
            </a:r>
          </a:p>
        </p:txBody>
      </p:sp>
    </p:spTree>
    <p:extLst>
      <p:ext uri="{BB962C8B-B14F-4D97-AF65-F5344CB8AC3E}">
        <p14:creationId xmlns:p14="http://schemas.microsoft.com/office/powerpoint/2010/main" val="27588882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l-GR" sz="4000" dirty="0" smtClean="0"/>
              <a:t>Αβεβαιότητα</a:t>
            </a:r>
            <a:endParaRPr lang="en-GB" sz="4000" dirty="0" smtClean="0"/>
          </a:p>
        </p:txBody>
      </p:sp>
      <p:sp>
        <p:nvSpPr>
          <p:cNvPr id="28675" name="Rectangle 3"/>
          <p:cNvSpPr>
            <a:spLocks noGrp="1" noChangeArrowheads="1"/>
          </p:cNvSpPr>
          <p:nvPr>
            <p:ph idx="1"/>
          </p:nvPr>
        </p:nvSpPr>
        <p:spPr>
          <a:xfrm>
            <a:off x="609600" y="1752600"/>
            <a:ext cx="7772400" cy="4114800"/>
          </a:xfrm>
        </p:spPr>
        <p:txBody>
          <a:bodyPr>
            <a:normAutofit/>
          </a:bodyPr>
          <a:lstStyle/>
          <a:p>
            <a:pPr marL="0" indent="0" eaLnBrk="1" hangingPunct="1">
              <a:buNone/>
            </a:pPr>
            <a:r>
              <a:rPr lang="el-GR" sz="3000" dirty="0" smtClean="0"/>
              <a:t>Η υπερβολική ρύθμιση είναι </a:t>
            </a:r>
            <a:r>
              <a:rPr lang="el-GR" sz="3000" b="1" dirty="0" smtClean="0">
                <a:solidFill>
                  <a:srgbClr val="C00000"/>
                </a:solidFill>
              </a:rPr>
              <a:t>περισσότερο</a:t>
            </a:r>
            <a:r>
              <a:rPr lang="el-GR" sz="3000" dirty="0" smtClean="0"/>
              <a:t> (</a:t>
            </a:r>
            <a:r>
              <a:rPr lang="el-GR" sz="3000" dirty="0" smtClean="0">
                <a:solidFill>
                  <a:srgbClr val="FF0000"/>
                </a:solidFill>
              </a:rPr>
              <a:t>λιγότερο</a:t>
            </a:r>
            <a:r>
              <a:rPr lang="el-GR" sz="3000" dirty="0" smtClean="0"/>
              <a:t>) ακριβή όταν πρόκειται για φορολόγηση, συγκρινόμενη με την επιβολή προτύπων, </a:t>
            </a:r>
          </a:p>
          <a:p>
            <a:pPr marL="0" indent="0" eaLnBrk="1" hangingPunct="1">
              <a:buNone/>
            </a:pPr>
            <a:r>
              <a:rPr lang="el-GR" sz="3000" dirty="0"/>
              <a:t>σ</a:t>
            </a:r>
            <a:r>
              <a:rPr lang="el-GR" sz="3000" dirty="0" smtClean="0"/>
              <a:t>την περίπτωση που η οριακή καμπύλη ζημίας/κόστους είναι περισσότερο </a:t>
            </a:r>
            <a:r>
              <a:rPr lang="el-GR" sz="3000" b="1" dirty="0" smtClean="0">
                <a:solidFill>
                  <a:srgbClr val="C00000"/>
                </a:solidFill>
              </a:rPr>
              <a:t>απότομη</a:t>
            </a:r>
            <a:r>
              <a:rPr lang="el-GR" sz="3000" dirty="0" smtClean="0">
                <a:solidFill>
                  <a:srgbClr val="C00000"/>
                </a:solidFill>
              </a:rPr>
              <a:t> </a:t>
            </a:r>
            <a:r>
              <a:rPr lang="el-GR" sz="3000" dirty="0" smtClean="0"/>
              <a:t>(</a:t>
            </a:r>
            <a:r>
              <a:rPr lang="el-GR" sz="3000" dirty="0" smtClean="0">
                <a:solidFill>
                  <a:srgbClr val="FF0000"/>
                </a:solidFill>
              </a:rPr>
              <a:t>επίπεδη</a:t>
            </a:r>
            <a:r>
              <a:rPr lang="el-GR" sz="3000" dirty="0" smtClean="0"/>
              <a:t>) από την οριακή καμπύλη κόστους μείωσης εκπομπών.</a:t>
            </a:r>
            <a:endParaRPr lang="de-DE" sz="3000" dirty="0" smtClean="0"/>
          </a:p>
        </p:txBody>
      </p:sp>
    </p:spTree>
    <p:extLst>
      <p:ext uri="{BB962C8B-B14F-4D97-AF65-F5344CB8AC3E}">
        <p14:creationId xmlns:p14="http://schemas.microsoft.com/office/powerpoint/2010/main" val="2682709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7521"/>
            <a:ext cx="8229600" cy="575175"/>
          </a:xfrm>
        </p:spPr>
        <p:txBody>
          <a:bodyPr>
            <a:normAutofit/>
          </a:bodyPr>
          <a:lstStyle/>
          <a:p>
            <a:r>
              <a:rPr lang="el-GR" smtClean="0"/>
              <a:t>Ενέργεια-περιβάλλον-οικονομία</a:t>
            </a:r>
            <a:endParaRPr lang="en-GB"/>
          </a:p>
        </p:txBody>
      </p:sp>
      <p:sp>
        <p:nvSpPr>
          <p:cNvPr id="4" name="TextBox 3"/>
          <p:cNvSpPr txBox="1"/>
          <p:nvPr/>
        </p:nvSpPr>
        <p:spPr>
          <a:xfrm>
            <a:off x="467544" y="2982941"/>
            <a:ext cx="1800200" cy="646331"/>
          </a:xfrm>
          <a:prstGeom prst="rect">
            <a:avLst/>
          </a:prstGeom>
          <a:noFill/>
          <a:ln>
            <a:solidFill>
              <a:schemeClr val="tx1">
                <a:lumMod val="95000"/>
                <a:lumOff val="5000"/>
              </a:schemeClr>
            </a:solidFill>
          </a:ln>
        </p:spPr>
        <p:txBody>
          <a:bodyPr wrap="square" rtlCol="0">
            <a:spAutoFit/>
          </a:bodyPr>
          <a:lstStyle/>
          <a:p>
            <a:r>
              <a:rPr lang="el-GR" dirty="0" smtClean="0"/>
              <a:t>ΣΥΜΒΑΤΙΚΑ ΚΑΥΣΙΜΑ</a:t>
            </a:r>
            <a:endParaRPr lang="en-GB" dirty="0"/>
          </a:p>
        </p:txBody>
      </p:sp>
      <p:sp>
        <p:nvSpPr>
          <p:cNvPr id="5" name="TextBox 4"/>
          <p:cNvSpPr txBox="1"/>
          <p:nvPr/>
        </p:nvSpPr>
        <p:spPr>
          <a:xfrm>
            <a:off x="455594" y="3958135"/>
            <a:ext cx="1812150" cy="923330"/>
          </a:xfrm>
          <a:prstGeom prst="rect">
            <a:avLst/>
          </a:prstGeom>
          <a:noFill/>
          <a:ln>
            <a:solidFill>
              <a:schemeClr val="tx1">
                <a:lumMod val="95000"/>
                <a:lumOff val="5000"/>
              </a:schemeClr>
            </a:solidFill>
          </a:ln>
        </p:spPr>
        <p:txBody>
          <a:bodyPr wrap="square" rtlCol="0">
            <a:spAutoFit/>
          </a:bodyPr>
          <a:lstStyle/>
          <a:p>
            <a:r>
              <a:rPr lang="el-GR" dirty="0" smtClean="0"/>
              <a:t>ΑΝΑΝΕΩΣΙΜΕΣ ΠΗΓΕΣ ΕΝΕΡΓΕΙΑΣ</a:t>
            </a:r>
            <a:endParaRPr lang="en-GB" dirty="0"/>
          </a:p>
        </p:txBody>
      </p:sp>
      <p:sp>
        <p:nvSpPr>
          <p:cNvPr id="6" name="TextBox 5"/>
          <p:cNvSpPr txBox="1"/>
          <p:nvPr/>
        </p:nvSpPr>
        <p:spPr>
          <a:xfrm>
            <a:off x="2420354" y="2982941"/>
            <a:ext cx="3015742" cy="1938992"/>
          </a:xfrm>
          <a:prstGeom prst="rect">
            <a:avLst/>
          </a:prstGeom>
          <a:noFill/>
          <a:ln>
            <a:solidFill>
              <a:schemeClr val="tx1">
                <a:lumMod val="95000"/>
                <a:lumOff val="5000"/>
              </a:schemeClr>
            </a:solidFill>
          </a:ln>
        </p:spPr>
        <p:txBody>
          <a:bodyPr wrap="square" rtlCol="0">
            <a:spAutoFit/>
          </a:bodyPr>
          <a:lstStyle/>
          <a:p>
            <a:pPr algn="ctr"/>
            <a:r>
              <a:rPr lang="el-GR" sz="2400" b="1" dirty="0" smtClean="0">
                <a:solidFill>
                  <a:srgbClr val="FF0000"/>
                </a:solidFill>
                <a:latin typeface="Cambria" panose="02040503050406030204" pitchFamily="18" charset="0"/>
              </a:rPr>
              <a:t>ΕΝΕΡΓΕΙΑΚΗ ΥΠΟΔΟΜΗ</a:t>
            </a:r>
          </a:p>
          <a:p>
            <a:pPr marL="285750" indent="-285750">
              <a:buFont typeface="Arial" panose="020B0604020202020204" pitchFamily="34" charset="0"/>
              <a:buChar char="•"/>
            </a:pPr>
            <a:r>
              <a:rPr lang="el-GR" dirty="0" smtClean="0"/>
              <a:t>ΟΡΥΧΕΙΑ, </a:t>
            </a:r>
          </a:p>
          <a:p>
            <a:pPr marL="285750" indent="-285750">
              <a:buFont typeface="Arial" panose="020B0604020202020204" pitchFamily="34" charset="0"/>
              <a:buChar char="•"/>
            </a:pPr>
            <a:r>
              <a:rPr lang="el-GR" dirty="0" smtClean="0"/>
              <a:t>ΣΤΑΘΜΟΙ, </a:t>
            </a:r>
          </a:p>
          <a:p>
            <a:pPr marL="285750" indent="-285750">
              <a:buFont typeface="Arial" panose="020B0604020202020204" pitchFamily="34" charset="0"/>
              <a:buChar char="•"/>
            </a:pPr>
            <a:r>
              <a:rPr lang="el-GR" dirty="0" smtClean="0"/>
              <a:t>ΔΙΚΤΥΟ ΜΕΤΑΦΟΡΑΣ &amp; ΔΙΑΝΟΜΗΣ</a:t>
            </a:r>
            <a:endParaRPr lang="en-GB" dirty="0"/>
          </a:p>
        </p:txBody>
      </p:sp>
      <p:sp>
        <p:nvSpPr>
          <p:cNvPr id="7" name="TextBox 6"/>
          <p:cNvSpPr txBox="1"/>
          <p:nvPr/>
        </p:nvSpPr>
        <p:spPr>
          <a:xfrm>
            <a:off x="5796136" y="2960077"/>
            <a:ext cx="2736304" cy="1754326"/>
          </a:xfrm>
          <a:prstGeom prst="rect">
            <a:avLst/>
          </a:prstGeom>
          <a:noFill/>
          <a:ln>
            <a:solidFill>
              <a:schemeClr val="tx1">
                <a:lumMod val="95000"/>
                <a:lumOff val="5000"/>
              </a:schemeClr>
            </a:solidFill>
          </a:ln>
        </p:spPr>
        <p:txBody>
          <a:bodyPr wrap="square" rtlCol="0">
            <a:spAutoFit/>
          </a:bodyPr>
          <a:lstStyle/>
          <a:p>
            <a:pPr marL="285750" indent="-285750">
              <a:buFont typeface="Arial" panose="020B0604020202020204" pitchFamily="34" charset="0"/>
              <a:buChar char="•"/>
            </a:pPr>
            <a:r>
              <a:rPr lang="el-GR" dirty="0" smtClean="0"/>
              <a:t>ΑΠΟΔΟΣΗ ΜΕΤΑΤΡΟΠΗΣ</a:t>
            </a:r>
          </a:p>
          <a:p>
            <a:pPr marL="285750" indent="-285750">
              <a:buFont typeface="Arial" panose="020B0604020202020204" pitchFamily="34" charset="0"/>
              <a:buChar char="•"/>
            </a:pPr>
            <a:r>
              <a:rPr lang="el-GR" dirty="0" smtClean="0"/>
              <a:t>ΔΕΣΜΕΥΣΗ ΚΑΙ ΚΑΤΑΚΡΑΤΗΣΗ ΑΝΘΡΑΚΑ</a:t>
            </a:r>
          </a:p>
          <a:p>
            <a:pPr marL="285750" indent="-285750">
              <a:buFont typeface="Arial" panose="020B0604020202020204" pitchFamily="34" charset="0"/>
              <a:buChar char="•"/>
            </a:pPr>
            <a:r>
              <a:rPr lang="el-GR" dirty="0" smtClean="0"/>
              <a:t>ΧΟΑΝΕΣ</a:t>
            </a:r>
            <a:endParaRPr lang="en-GB" dirty="0" smtClean="0"/>
          </a:p>
        </p:txBody>
      </p:sp>
      <p:sp>
        <p:nvSpPr>
          <p:cNvPr id="8" name="TextBox 7"/>
          <p:cNvSpPr txBox="1"/>
          <p:nvPr/>
        </p:nvSpPr>
        <p:spPr>
          <a:xfrm>
            <a:off x="467544" y="1700808"/>
            <a:ext cx="1440160" cy="369332"/>
          </a:xfrm>
          <a:prstGeom prst="rect">
            <a:avLst/>
          </a:prstGeom>
          <a:noFill/>
          <a:ln>
            <a:solidFill>
              <a:schemeClr val="tx1">
                <a:lumMod val="95000"/>
                <a:lumOff val="5000"/>
              </a:schemeClr>
            </a:solidFill>
          </a:ln>
        </p:spPr>
        <p:txBody>
          <a:bodyPr wrap="square" rtlCol="0">
            <a:spAutoFit/>
          </a:bodyPr>
          <a:lstStyle/>
          <a:p>
            <a:r>
              <a:rPr lang="el-GR" dirty="0" smtClean="0"/>
              <a:t>ΠΟΡΟΙ</a:t>
            </a:r>
            <a:endParaRPr lang="en-GB" dirty="0"/>
          </a:p>
        </p:txBody>
      </p:sp>
      <p:sp>
        <p:nvSpPr>
          <p:cNvPr id="9" name="TextBox 8"/>
          <p:cNvSpPr txBox="1"/>
          <p:nvPr/>
        </p:nvSpPr>
        <p:spPr>
          <a:xfrm>
            <a:off x="2420354" y="1700808"/>
            <a:ext cx="3015742" cy="369332"/>
          </a:xfrm>
          <a:prstGeom prst="rect">
            <a:avLst/>
          </a:prstGeom>
          <a:noFill/>
          <a:ln>
            <a:solidFill>
              <a:schemeClr val="tx1">
                <a:lumMod val="95000"/>
                <a:lumOff val="5000"/>
              </a:schemeClr>
            </a:solidFill>
          </a:ln>
        </p:spPr>
        <p:txBody>
          <a:bodyPr wrap="square" rtlCol="0">
            <a:spAutoFit/>
          </a:bodyPr>
          <a:lstStyle/>
          <a:p>
            <a:pPr algn="ctr"/>
            <a:r>
              <a:rPr lang="el-GR" dirty="0" smtClean="0"/>
              <a:t>ΚΑΘΑΡΗ ΤΕΧΝΟΛΟΓΙΑ</a:t>
            </a:r>
            <a:endParaRPr lang="en-GB" dirty="0"/>
          </a:p>
        </p:txBody>
      </p:sp>
      <p:sp>
        <p:nvSpPr>
          <p:cNvPr id="10" name="TextBox 9"/>
          <p:cNvSpPr txBox="1"/>
          <p:nvPr/>
        </p:nvSpPr>
        <p:spPr>
          <a:xfrm>
            <a:off x="5796136" y="1716454"/>
            <a:ext cx="2736304" cy="707886"/>
          </a:xfrm>
          <a:prstGeom prst="rect">
            <a:avLst/>
          </a:prstGeom>
          <a:noFill/>
          <a:ln>
            <a:solidFill>
              <a:schemeClr val="tx1">
                <a:lumMod val="95000"/>
                <a:lumOff val="5000"/>
              </a:schemeClr>
            </a:solidFill>
          </a:ln>
        </p:spPr>
        <p:txBody>
          <a:bodyPr wrap="square" rtlCol="0">
            <a:spAutoFit/>
          </a:bodyPr>
          <a:lstStyle/>
          <a:p>
            <a:pPr algn="ctr"/>
            <a:r>
              <a:rPr lang="el-GR" sz="2000" dirty="0" smtClean="0">
                <a:solidFill>
                  <a:srgbClr val="FF0000"/>
                </a:solidFill>
              </a:rPr>
              <a:t>ΠΕΡΙΒΑΛΛΟΝΤΙΚΗ ΠΟΛΙΤΙΚΗ</a:t>
            </a:r>
            <a:endParaRPr lang="en-GB" sz="2000" dirty="0">
              <a:solidFill>
                <a:srgbClr val="FF0000"/>
              </a:solidFill>
            </a:endParaRPr>
          </a:p>
        </p:txBody>
      </p:sp>
      <p:sp>
        <p:nvSpPr>
          <p:cNvPr id="11" name="TextBox 10"/>
          <p:cNvSpPr txBox="1"/>
          <p:nvPr/>
        </p:nvSpPr>
        <p:spPr>
          <a:xfrm>
            <a:off x="467544" y="908720"/>
            <a:ext cx="1440160" cy="646331"/>
          </a:xfrm>
          <a:prstGeom prst="rect">
            <a:avLst/>
          </a:prstGeom>
          <a:noFill/>
          <a:ln>
            <a:solidFill>
              <a:schemeClr val="tx1">
                <a:lumMod val="95000"/>
                <a:lumOff val="5000"/>
              </a:schemeClr>
            </a:solidFill>
          </a:ln>
        </p:spPr>
        <p:txBody>
          <a:bodyPr wrap="square" rtlCol="0">
            <a:spAutoFit/>
          </a:bodyPr>
          <a:lstStyle/>
          <a:p>
            <a:r>
              <a:rPr lang="el-GR" dirty="0" smtClean="0"/>
              <a:t>ΑΓΟΡΑ ΕΝΕΡΓΕΙΑΣ</a:t>
            </a:r>
            <a:endParaRPr lang="en-GB" dirty="0"/>
          </a:p>
        </p:txBody>
      </p:sp>
      <p:sp>
        <p:nvSpPr>
          <p:cNvPr id="12" name="TextBox 11"/>
          <p:cNvSpPr txBox="1"/>
          <p:nvPr/>
        </p:nvSpPr>
        <p:spPr>
          <a:xfrm>
            <a:off x="2405998" y="908720"/>
            <a:ext cx="3030098" cy="369332"/>
          </a:xfrm>
          <a:prstGeom prst="rect">
            <a:avLst/>
          </a:prstGeom>
          <a:noFill/>
          <a:ln>
            <a:solidFill>
              <a:schemeClr val="tx1">
                <a:lumMod val="95000"/>
                <a:lumOff val="5000"/>
              </a:schemeClr>
            </a:solidFill>
          </a:ln>
        </p:spPr>
        <p:txBody>
          <a:bodyPr wrap="square" rtlCol="0">
            <a:spAutoFit/>
          </a:bodyPr>
          <a:lstStyle/>
          <a:p>
            <a:pPr algn="ctr"/>
            <a:r>
              <a:rPr lang="el-GR" dirty="0" smtClean="0"/>
              <a:t>ΟΙΚΟΝΟΜΙΑ-ΑΓΟΡΕΣ</a:t>
            </a:r>
            <a:endParaRPr lang="en-GB" dirty="0"/>
          </a:p>
        </p:txBody>
      </p:sp>
      <p:sp>
        <p:nvSpPr>
          <p:cNvPr id="13" name="TextBox 12"/>
          <p:cNvSpPr txBox="1"/>
          <p:nvPr/>
        </p:nvSpPr>
        <p:spPr>
          <a:xfrm>
            <a:off x="5796136" y="908720"/>
            <a:ext cx="2736304" cy="369332"/>
          </a:xfrm>
          <a:prstGeom prst="rect">
            <a:avLst/>
          </a:prstGeom>
          <a:noFill/>
          <a:ln>
            <a:solidFill>
              <a:schemeClr val="tx1">
                <a:lumMod val="95000"/>
                <a:lumOff val="5000"/>
              </a:schemeClr>
            </a:solidFill>
          </a:ln>
        </p:spPr>
        <p:txBody>
          <a:bodyPr wrap="square" rtlCol="0">
            <a:spAutoFit/>
          </a:bodyPr>
          <a:lstStyle/>
          <a:p>
            <a:r>
              <a:rPr lang="el-GR" dirty="0" smtClean="0"/>
              <a:t>ΑΓΟΡΕΣ ΑΝΘΡΑΚΑ</a:t>
            </a:r>
            <a:endParaRPr lang="en-GB" dirty="0"/>
          </a:p>
        </p:txBody>
      </p:sp>
      <p:sp>
        <p:nvSpPr>
          <p:cNvPr id="14" name="TextBox 13"/>
          <p:cNvSpPr txBox="1"/>
          <p:nvPr/>
        </p:nvSpPr>
        <p:spPr>
          <a:xfrm>
            <a:off x="455594" y="5251677"/>
            <a:ext cx="8076846" cy="523220"/>
          </a:xfrm>
          <a:prstGeom prst="rect">
            <a:avLst/>
          </a:prstGeom>
          <a:solidFill>
            <a:schemeClr val="accent3">
              <a:lumMod val="60000"/>
              <a:lumOff val="40000"/>
            </a:schemeClr>
          </a:solidFill>
          <a:ln>
            <a:solidFill>
              <a:schemeClr val="tx1">
                <a:lumMod val="95000"/>
                <a:lumOff val="5000"/>
              </a:schemeClr>
            </a:solidFill>
          </a:ln>
        </p:spPr>
        <p:txBody>
          <a:bodyPr wrap="square" rtlCol="0">
            <a:spAutoFit/>
          </a:bodyPr>
          <a:lstStyle/>
          <a:p>
            <a:pPr algn="ctr"/>
            <a:r>
              <a:rPr lang="el-GR" sz="2800" dirty="0" smtClean="0"/>
              <a:t>ΠΕΡΙΒΑΛΛΟΝ</a:t>
            </a:r>
            <a:endParaRPr lang="en-GB" sz="2800" dirty="0"/>
          </a:p>
        </p:txBody>
      </p:sp>
    </p:spTree>
    <p:extLst>
      <p:ext uri="{BB962C8B-B14F-4D97-AF65-F5344CB8AC3E}">
        <p14:creationId xmlns:p14="http://schemas.microsoft.com/office/powerpoint/2010/main" val="20815317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37693428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8370" name="Rectangle 2"/>
          <p:cNvSpPr>
            <a:spLocks noGrp="1" noChangeArrowheads="1"/>
          </p:cNvSpPr>
          <p:nvPr>
            <p:ph type="title"/>
          </p:nvPr>
        </p:nvSpPr>
        <p:spPr bwMode="auto">
          <a:prstGeom prst="rect">
            <a:avLst/>
          </a:prstGeom>
          <a:noFill/>
          <a:ln>
            <a:miter lim="800000"/>
            <a:headEnd/>
            <a:tailEnd/>
          </a:ln>
        </p:spPr>
        <p:txBody>
          <a:bodyPr/>
          <a:lstStyle/>
          <a:p>
            <a:r>
              <a:rPr lang="el-GR" sz="2400" b="1" dirty="0" smtClean="0">
                <a:solidFill>
                  <a:schemeClr val="tx1"/>
                </a:solidFill>
                <a:latin typeface="Tahoma" pitchFamily="34" charset="0"/>
                <a:cs typeface="Tahoma" pitchFamily="34" charset="0"/>
              </a:rPr>
              <a:t>Παράδειγμα Πολιτικών στις ΗΠΑ</a:t>
            </a:r>
            <a:endParaRPr lang="en-US" sz="2400" b="1" dirty="0">
              <a:solidFill>
                <a:schemeClr val="tx1"/>
              </a:solidFill>
              <a:latin typeface="Tahoma" pitchFamily="34" charset="0"/>
              <a:cs typeface="Tahoma" pitchFamily="34" charset="0"/>
            </a:endParaRPr>
          </a:p>
        </p:txBody>
      </p:sp>
      <p:sp>
        <p:nvSpPr>
          <p:cNvPr id="3075" name="Rectangle 3"/>
          <p:cNvSpPr>
            <a:spLocks noGrp="1" noChangeArrowheads="1"/>
          </p:cNvSpPr>
          <p:nvPr>
            <p:ph type="body" idx="4294967295"/>
          </p:nvPr>
        </p:nvSpPr>
        <p:spPr bwMode="auto">
          <a:xfrm>
            <a:off x="323528" y="1028700"/>
            <a:ext cx="3346648" cy="1905000"/>
          </a:xfrm>
          <a:prstGeom prst="rect">
            <a:avLst/>
          </a:prstGeom>
          <a:solidFill>
            <a:srgbClr val="CCECFF"/>
          </a:solidFill>
          <a:ln>
            <a:miter lim="800000"/>
            <a:headEnd/>
            <a:tailEnd/>
          </a:ln>
        </p:spPr>
        <p:txBody>
          <a:bodyPr>
            <a:noAutofit/>
          </a:bodyPr>
          <a:lstStyle/>
          <a:p>
            <a:pPr marL="457200" indent="-457200">
              <a:lnSpc>
                <a:spcPct val="80000"/>
              </a:lnSpc>
              <a:spcBef>
                <a:spcPct val="0"/>
              </a:spcBef>
              <a:spcAft>
                <a:spcPts val="600"/>
              </a:spcAft>
              <a:buFont typeface="Wingdings" pitchFamily="2" charset="2"/>
              <a:buChar char="Ø"/>
            </a:pPr>
            <a:r>
              <a:rPr lang="el-GR" sz="2000" dirty="0" smtClean="0">
                <a:cs typeface="Tahoma" pitchFamily="34" charset="0"/>
              </a:rPr>
              <a:t>Οικονομικά κίνητρα</a:t>
            </a:r>
            <a:endParaRPr lang="en-US" sz="2000" dirty="0">
              <a:cs typeface="Tahoma" pitchFamily="34" charset="0"/>
            </a:endParaRPr>
          </a:p>
          <a:p>
            <a:pPr marL="457200" indent="-457200">
              <a:lnSpc>
                <a:spcPct val="80000"/>
              </a:lnSpc>
              <a:spcBef>
                <a:spcPct val="0"/>
              </a:spcBef>
              <a:spcAft>
                <a:spcPts val="600"/>
              </a:spcAft>
              <a:buFont typeface="Wingdings" pitchFamily="2" charset="2"/>
              <a:buChar char="Ø"/>
            </a:pPr>
            <a:r>
              <a:rPr lang="el-GR" sz="2000" dirty="0" smtClean="0">
                <a:cs typeface="Tahoma" pitchFamily="34" charset="0"/>
              </a:rPr>
              <a:t>Πρότυπα Ηλιακών Επενδύσεων</a:t>
            </a:r>
            <a:endParaRPr lang="en-US" sz="2000" dirty="0">
              <a:cs typeface="Tahoma" pitchFamily="34" charset="0"/>
            </a:endParaRPr>
          </a:p>
          <a:p>
            <a:pPr marL="457200" indent="-457200">
              <a:lnSpc>
                <a:spcPct val="80000"/>
              </a:lnSpc>
              <a:spcBef>
                <a:spcPct val="0"/>
              </a:spcBef>
              <a:spcAft>
                <a:spcPts val="600"/>
              </a:spcAft>
              <a:buFont typeface="Wingdings" pitchFamily="2" charset="2"/>
              <a:buChar char="Ø"/>
            </a:pPr>
            <a:r>
              <a:rPr lang="el-GR" sz="2000" dirty="0" smtClean="0">
                <a:cs typeface="Tahoma" pitchFamily="34" charset="0"/>
              </a:rPr>
              <a:t>Απλούστευση Συνδέσεων Δικτύου</a:t>
            </a:r>
            <a:endParaRPr lang="en-US" sz="2000" dirty="0">
              <a:cs typeface="Tahoma" pitchFamily="34" charset="0"/>
            </a:endParaRPr>
          </a:p>
          <a:p>
            <a:pPr marL="457200" indent="-457200">
              <a:lnSpc>
                <a:spcPct val="80000"/>
              </a:lnSpc>
              <a:spcBef>
                <a:spcPct val="0"/>
              </a:spcBef>
              <a:spcAft>
                <a:spcPts val="600"/>
              </a:spcAft>
              <a:buFont typeface="Wingdings" pitchFamily="2" charset="2"/>
              <a:buChar char="Ø"/>
            </a:pPr>
            <a:r>
              <a:rPr lang="el-GR" sz="2000" dirty="0" smtClean="0">
                <a:cs typeface="Tahoma" pitchFamily="34" charset="0"/>
              </a:rPr>
              <a:t>«Καθαρή» Μέτρηση</a:t>
            </a:r>
            <a:endParaRPr lang="en-US" sz="2000" dirty="0">
              <a:cs typeface="Tahoma" pitchFamily="34" charset="0"/>
            </a:endParaRPr>
          </a:p>
          <a:p>
            <a:pPr marL="457200" indent="-457200">
              <a:lnSpc>
                <a:spcPct val="80000"/>
              </a:lnSpc>
              <a:spcBef>
                <a:spcPct val="0"/>
              </a:spcBef>
              <a:spcAft>
                <a:spcPts val="600"/>
              </a:spcAft>
              <a:buFont typeface="Wingdings" pitchFamily="2" charset="2"/>
              <a:buChar char="Ø"/>
            </a:pPr>
            <a:endParaRPr lang="en-US" sz="2000" dirty="0">
              <a:cs typeface="Tahoma" pitchFamily="34" charset="0"/>
            </a:endParaRPr>
          </a:p>
          <a:p>
            <a:pPr marL="457200" indent="-457200">
              <a:lnSpc>
                <a:spcPct val="80000"/>
              </a:lnSpc>
              <a:spcBef>
                <a:spcPct val="5000"/>
              </a:spcBef>
              <a:spcAft>
                <a:spcPct val="25000"/>
              </a:spcAft>
              <a:buFontTx/>
              <a:buNone/>
            </a:pPr>
            <a:endParaRPr lang="en-US" sz="4000" dirty="0">
              <a:cs typeface="Tahoma" pitchFamily="34" charset="0"/>
            </a:endParaRPr>
          </a:p>
          <a:p>
            <a:pPr marL="457200" indent="-457200">
              <a:lnSpc>
                <a:spcPct val="80000"/>
              </a:lnSpc>
              <a:spcBef>
                <a:spcPct val="5000"/>
              </a:spcBef>
              <a:spcAft>
                <a:spcPct val="25000"/>
              </a:spcAft>
              <a:buFontTx/>
              <a:buNone/>
            </a:pPr>
            <a:endParaRPr lang="en-US" sz="4800" dirty="0">
              <a:cs typeface="Tahoma" pitchFamily="34" charset="0"/>
            </a:endParaRPr>
          </a:p>
          <a:p>
            <a:pPr marL="457200" indent="-457200">
              <a:lnSpc>
                <a:spcPct val="80000"/>
              </a:lnSpc>
              <a:spcBef>
                <a:spcPct val="5000"/>
              </a:spcBef>
              <a:spcAft>
                <a:spcPct val="25000"/>
              </a:spcAft>
              <a:buFontTx/>
              <a:buNone/>
            </a:pPr>
            <a:endParaRPr lang="en-US" sz="4800" dirty="0">
              <a:cs typeface="Tahoma" pitchFamily="34" charset="0"/>
            </a:endParaRPr>
          </a:p>
        </p:txBody>
      </p:sp>
      <p:sp>
        <p:nvSpPr>
          <p:cNvPr id="1338372" name="Text Box 4"/>
          <p:cNvSpPr txBox="1">
            <a:spLocks noChangeArrowheads="1"/>
          </p:cNvSpPr>
          <p:nvPr/>
        </p:nvSpPr>
        <p:spPr bwMode="auto">
          <a:xfrm>
            <a:off x="8458200" y="5867400"/>
            <a:ext cx="685800" cy="244475"/>
          </a:xfrm>
          <a:prstGeom prst="rect">
            <a:avLst/>
          </a:prstGeom>
          <a:noFill/>
          <a:ln w="9525">
            <a:noFill/>
            <a:miter lim="800000"/>
            <a:headEnd/>
            <a:tailEnd/>
          </a:ln>
        </p:spPr>
        <p:txBody>
          <a:bodyPr>
            <a:spAutoFit/>
          </a:bodyPr>
          <a:lstStyle/>
          <a:p>
            <a:pPr algn="ctr" eaLnBrk="0" hangingPunct="0">
              <a:spcBef>
                <a:spcPct val="50000"/>
              </a:spcBef>
            </a:pPr>
            <a:endParaRPr lang="el-GR" sz="1000">
              <a:latin typeface="Times New Roman" pitchFamily="18" charset="0"/>
            </a:endParaRPr>
          </a:p>
        </p:txBody>
      </p:sp>
      <p:sp>
        <p:nvSpPr>
          <p:cNvPr id="6" name="Rectangle 2"/>
          <p:cNvSpPr txBox="1">
            <a:spLocks noChangeArrowheads="1"/>
          </p:cNvSpPr>
          <p:nvPr/>
        </p:nvSpPr>
        <p:spPr bwMode="auto">
          <a:xfrm>
            <a:off x="3962400" y="2404672"/>
            <a:ext cx="4800600" cy="914400"/>
          </a:xfrm>
          <a:prstGeom prst="rect">
            <a:avLst/>
          </a:prstGeom>
          <a:noFill/>
          <a:ln>
            <a:miter lim="800000"/>
            <a:headEnd/>
            <a:tailEnd/>
          </a:ln>
        </p:spPr>
        <p:txBody>
          <a:bodyPr/>
          <a:lstStyle/>
          <a:p>
            <a:pPr algn="ctr" eaLnBrk="0" hangingPunct="0"/>
            <a:r>
              <a:rPr lang="el-GR" sz="2400" b="1" dirty="0" smtClean="0">
                <a:cs typeface="Tahoma" pitchFamily="34" charset="0"/>
              </a:rPr>
              <a:t>Συντονισμένες πολιτικές για βιώσιμες αγορές</a:t>
            </a:r>
            <a:endParaRPr lang="en-US" sz="2400" b="1" dirty="0">
              <a:cs typeface="Tahoma" pitchFamily="34" charset="0"/>
            </a:endParaRPr>
          </a:p>
        </p:txBody>
      </p:sp>
      <p:sp>
        <p:nvSpPr>
          <p:cNvPr id="7" name="Rectangle 6"/>
          <p:cNvSpPr/>
          <p:nvPr/>
        </p:nvSpPr>
        <p:spPr>
          <a:xfrm>
            <a:off x="3275856" y="3505200"/>
            <a:ext cx="5487144" cy="2951577"/>
          </a:xfrm>
          <a:prstGeom prst="rect">
            <a:avLst/>
          </a:prstGeom>
        </p:spPr>
        <p:txBody>
          <a:bodyPr wrap="square">
            <a:spAutoFit/>
          </a:bodyPr>
          <a:lstStyle/>
          <a:p>
            <a:pPr marL="457200" indent="-457200" eaLnBrk="0" hangingPunct="0">
              <a:lnSpc>
                <a:spcPct val="90000"/>
              </a:lnSpc>
              <a:spcAft>
                <a:spcPts val="600"/>
              </a:spcAft>
              <a:buFont typeface="Wingdings" pitchFamily="2" charset="2"/>
              <a:buChar char="Ø"/>
            </a:pPr>
            <a:r>
              <a:rPr lang="el-GR" dirty="0" smtClean="0">
                <a:solidFill>
                  <a:srgbClr val="000000"/>
                </a:solidFill>
                <a:cs typeface="Tahoma" pitchFamily="34" charset="0"/>
              </a:rPr>
              <a:t>Σχεδιασμός τιμολογίων και πολιτικών εσόδων</a:t>
            </a:r>
            <a:endParaRPr lang="en-US" dirty="0">
              <a:solidFill>
                <a:srgbClr val="000000"/>
              </a:solidFill>
              <a:cs typeface="Tahoma" pitchFamily="34" charset="0"/>
            </a:endParaRPr>
          </a:p>
          <a:p>
            <a:pPr marL="457200" indent="-457200" eaLnBrk="0" hangingPunct="0">
              <a:lnSpc>
                <a:spcPct val="90000"/>
              </a:lnSpc>
              <a:spcAft>
                <a:spcPts val="600"/>
              </a:spcAft>
              <a:buFont typeface="Wingdings" pitchFamily="2" charset="2"/>
              <a:buChar char="Ø"/>
            </a:pPr>
            <a:r>
              <a:rPr lang="el-GR" dirty="0" smtClean="0">
                <a:solidFill>
                  <a:srgbClr val="000000"/>
                </a:solidFill>
                <a:cs typeface="Tahoma" pitchFamily="34" charset="0"/>
              </a:rPr>
              <a:t>Πρόσβαση στην αγορά</a:t>
            </a:r>
            <a:endParaRPr lang="en-US" dirty="0">
              <a:solidFill>
                <a:srgbClr val="000000"/>
              </a:solidFill>
              <a:cs typeface="Tahoma" pitchFamily="34" charset="0"/>
            </a:endParaRPr>
          </a:p>
          <a:p>
            <a:pPr marL="457200" indent="-457200" eaLnBrk="0" hangingPunct="0">
              <a:lnSpc>
                <a:spcPct val="90000"/>
              </a:lnSpc>
              <a:spcAft>
                <a:spcPts val="600"/>
              </a:spcAft>
              <a:buFont typeface="Wingdings" pitchFamily="2" charset="2"/>
              <a:buChar char="Ø"/>
            </a:pPr>
            <a:r>
              <a:rPr lang="el-GR" dirty="0" smtClean="0">
                <a:solidFill>
                  <a:srgbClr val="000000"/>
                </a:solidFill>
                <a:cs typeface="Tahoma" pitchFamily="34" charset="0"/>
              </a:rPr>
              <a:t>Ιδιοκτησία τρίτου μέρους </a:t>
            </a:r>
            <a:r>
              <a:rPr lang="en-GB" dirty="0" smtClean="0">
                <a:solidFill>
                  <a:srgbClr val="000000"/>
                </a:solidFill>
                <a:cs typeface="Tahoma" pitchFamily="34" charset="0"/>
              </a:rPr>
              <a:t>(ESCO)</a:t>
            </a:r>
            <a:endParaRPr lang="en-US" dirty="0">
              <a:solidFill>
                <a:srgbClr val="000000"/>
              </a:solidFill>
              <a:cs typeface="Tahoma" pitchFamily="34" charset="0"/>
            </a:endParaRPr>
          </a:p>
          <a:p>
            <a:pPr marL="457200" indent="-457200" eaLnBrk="0" hangingPunct="0">
              <a:lnSpc>
                <a:spcPct val="90000"/>
              </a:lnSpc>
              <a:spcAft>
                <a:spcPts val="600"/>
              </a:spcAft>
              <a:buFont typeface="Wingdings" pitchFamily="2" charset="2"/>
              <a:buChar char="Ø"/>
            </a:pPr>
            <a:r>
              <a:rPr lang="el-GR" dirty="0" smtClean="0">
                <a:solidFill>
                  <a:srgbClr val="000000"/>
                </a:solidFill>
                <a:cs typeface="Tahoma" pitchFamily="34" charset="0"/>
              </a:rPr>
              <a:t>Νομοθεσία πρόσβασης στην ηλιακή ακτινοβολία</a:t>
            </a:r>
            <a:endParaRPr lang="en-US" dirty="0">
              <a:solidFill>
                <a:srgbClr val="000000"/>
              </a:solidFill>
              <a:cs typeface="Tahoma" pitchFamily="34" charset="0"/>
            </a:endParaRPr>
          </a:p>
          <a:p>
            <a:pPr marL="457200" indent="-457200" eaLnBrk="0" hangingPunct="0">
              <a:lnSpc>
                <a:spcPct val="90000"/>
              </a:lnSpc>
              <a:spcAft>
                <a:spcPts val="600"/>
              </a:spcAft>
              <a:buFont typeface="Wingdings" pitchFamily="2" charset="2"/>
              <a:buChar char="Ø"/>
            </a:pPr>
            <a:r>
              <a:rPr lang="el-GR" dirty="0" smtClean="0">
                <a:solidFill>
                  <a:srgbClr val="000000"/>
                </a:solidFill>
                <a:cs typeface="Tahoma" pitchFamily="34" charset="0"/>
              </a:rPr>
              <a:t>Απασχόληση στην Βιομηχανία και Υποστήριξη</a:t>
            </a:r>
            <a:endParaRPr lang="en-US" dirty="0">
              <a:solidFill>
                <a:srgbClr val="000000"/>
              </a:solidFill>
              <a:cs typeface="Tahoma" pitchFamily="34" charset="0"/>
            </a:endParaRPr>
          </a:p>
          <a:p>
            <a:pPr marL="457200" indent="-457200" eaLnBrk="0" hangingPunct="0">
              <a:lnSpc>
                <a:spcPct val="90000"/>
              </a:lnSpc>
              <a:spcAft>
                <a:spcPts val="600"/>
              </a:spcAft>
              <a:buFont typeface="Wingdings" pitchFamily="2" charset="2"/>
              <a:buChar char="Ø"/>
            </a:pPr>
            <a:r>
              <a:rPr lang="el-GR" dirty="0" smtClean="0">
                <a:solidFill>
                  <a:srgbClr val="000000"/>
                </a:solidFill>
              </a:rPr>
              <a:t>Ηλιακή ενέργεια στα δημόσια κτίρια</a:t>
            </a:r>
            <a:endParaRPr lang="en-US" dirty="0">
              <a:solidFill>
                <a:srgbClr val="000000"/>
              </a:solidFill>
              <a:cs typeface="Tahoma" pitchFamily="34" charset="0"/>
            </a:endParaRPr>
          </a:p>
          <a:p>
            <a:pPr marL="457200" indent="-457200" eaLnBrk="0" hangingPunct="0">
              <a:lnSpc>
                <a:spcPct val="90000"/>
              </a:lnSpc>
              <a:spcAft>
                <a:spcPts val="600"/>
              </a:spcAft>
              <a:buFont typeface="Wingdings" pitchFamily="2" charset="2"/>
              <a:buChar char="Ø"/>
            </a:pPr>
            <a:r>
              <a:rPr lang="el-GR" dirty="0" smtClean="0">
                <a:solidFill>
                  <a:srgbClr val="000000"/>
                </a:solidFill>
                <a:cs typeface="Tahoma" pitchFamily="34" charset="0"/>
              </a:rPr>
              <a:t>Τεχνική Εκπαίδευση </a:t>
            </a:r>
            <a:endParaRPr lang="en-US" dirty="0">
              <a:solidFill>
                <a:srgbClr val="000000"/>
              </a:solidFill>
              <a:cs typeface="Tahoma" pitchFamily="34" charset="0"/>
            </a:endParaRPr>
          </a:p>
          <a:p>
            <a:pPr marL="457200" indent="-457200" eaLnBrk="0" hangingPunct="0">
              <a:lnSpc>
                <a:spcPct val="90000"/>
              </a:lnSpc>
              <a:spcAft>
                <a:spcPts val="600"/>
              </a:spcAft>
              <a:buFont typeface="Wingdings" pitchFamily="2" charset="2"/>
              <a:buChar char="Ø"/>
            </a:pPr>
            <a:r>
              <a:rPr lang="el-GR" dirty="0" smtClean="0">
                <a:solidFill>
                  <a:srgbClr val="000000"/>
                </a:solidFill>
                <a:cs typeface="Tahoma" pitchFamily="34" charset="0"/>
              </a:rPr>
              <a:t>Πρότυπα και Τεχνικές καλής πρακτικής</a:t>
            </a:r>
            <a:endParaRPr lang="en-US" dirty="0">
              <a:solidFill>
                <a:srgbClr val="000000"/>
              </a:solidFill>
              <a:cs typeface="Tahoma" pitchFamily="34" charset="0"/>
            </a:endParaRPr>
          </a:p>
          <a:p>
            <a:pPr marL="457200" indent="-457200" eaLnBrk="0" hangingPunct="0">
              <a:lnSpc>
                <a:spcPct val="90000"/>
              </a:lnSpc>
              <a:spcAft>
                <a:spcPts val="600"/>
              </a:spcAft>
              <a:buFont typeface="Wingdings" pitchFamily="2" charset="2"/>
              <a:buChar char="Ø"/>
            </a:pPr>
            <a:r>
              <a:rPr lang="el-GR" dirty="0" smtClean="0">
                <a:solidFill>
                  <a:srgbClr val="000000"/>
                </a:solidFill>
                <a:cs typeface="Tahoma" pitchFamily="34" charset="0"/>
              </a:rPr>
              <a:t>Εκπαίδευση και </a:t>
            </a:r>
            <a:r>
              <a:rPr lang="en-US" dirty="0" smtClean="0">
                <a:solidFill>
                  <a:srgbClr val="000000"/>
                </a:solidFill>
                <a:cs typeface="Tahoma" pitchFamily="34" charset="0"/>
              </a:rPr>
              <a:t>Marketing</a:t>
            </a:r>
            <a:endParaRPr lang="en-US" dirty="0">
              <a:solidFill>
                <a:srgbClr val="000000"/>
              </a:solidFill>
              <a:cs typeface="Tahoma" pitchFamily="34" charset="0"/>
            </a:endParaRPr>
          </a:p>
        </p:txBody>
      </p:sp>
      <p:sp>
        <p:nvSpPr>
          <p:cNvPr id="1338376" name="Text Box 8"/>
          <p:cNvSpPr txBox="1">
            <a:spLocks noChangeArrowheads="1"/>
          </p:cNvSpPr>
          <p:nvPr/>
        </p:nvSpPr>
        <p:spPr bwMode="auto">
          <a:xfrm>
            <a:off x="3581400" y="1600200"/>
            <a:ext cx="609600" cy="762000"/>
          </a:xfrm>
          <a:prstGeom prst="rect">
            <a:avLst/>
          </a:prstGeom>
          <a:noFill/>
          <a:ln w="9525" algn="ctr">
            <a:noFill/>
            <a:miter lim="800000"/>
            <a:headEnd/>
            <a:tailEnd/>
          </a:ln>
          <a:effectLst/>
        </p:spPr>
        <p:txBody>
          <a:bodyPr>
            <a:spAutoFit/>
          </a:bodyPr>
          <a:lstStyle/>
          <a:p>
            <a:pPr algn="ctr" eaLnBrk="0" hangingPunct="0">
              <a:spcBef>
                <a:spcPct val="50000"/>
              </a:spcBef>
            </a:pPr>
            <a:r>
              <a:rPr lang="en-US" sz="4400" b="1">
                <a:latin typeface="Tahoma" pitchFamily="34" charset="0"/>
                <a:cs typeface="Tahoma" pitchFamily="34" charset="0"/>
                <a:sym typeface="Wingdings" pitchFamily="2" charset="2"/>
              </a:rPr>
              <a:t></a:t>
            </a:r>
            <a:endParaRPr lang="en-US" sz="4400" b="1">
              <a:latin typeface="Tahoma" pitchFamily="34" charset="0"/>
              <a:cs typeface="Tahoma" pitchFamily="34" charset="0"/>
            </a:endParaRPr>
          </a:p>
        </p:txBody>
      </p:sp>
    </p:spTree>
    <p:extLst>
      <p:ext uri="{BB962C8B-B14F-4D97-AF65-F5344CB8AC3E}">
        <p14:creationId xmlns:p14="http://schemas.microsoft.com/office/powerpoint/2010/main" val="143494782"/>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4146" name="Text Box 2"/>
          <p:cNvSpPr txBox="1">
            <a:spLocks noChangeArrowheads="1"/>
          </p:cNvSpPr>
          <p:nvPr/>
        </p:nvSpPr>
        <p:spPr bwMode="auto">
          <a:xfrm>
            <a:off x="180172" y="2909738"/>
            <a:ext cx="4419600" cy="2862322"/>
          </a:xfrm>
          <a:prstGeom prst="rect">
            <a:avLst/>
          </a:prstGeom>
          <a:noFill/>
          <a:ln w="9525">
            <a:noFill/>
            <a:miter lim="800000"/>
            <a:headEnd/>
            <a:tailEnd/>
          </a:ln>
          <a:effectLst/>
        </p:spPr>
        <p:txBody>
          <a:bodyPr>
            <a:spAutoFit/>
          </a:bodyPr>
          <a:lstStyle/>
          <a:p>
            <a:pPr>
              <a:buFontTx/>
              <a:buChar char="•"/>
            </a:pPr>
            <a:r>
              <a:rPr lang="en-US" sz="2000" dirty="0">
                <a:latin typeface="Times New Roman" pitchFamily="18" charset="0"/>
              </a:rPr>
              <a:t>  </a:t>
            </a:r>
            <a:r>
              <a:rPr lang="el-GR" sz="2000" dirty="0" smtClean="0">
                <a:latin typeface="Times New Roman" pitchFamily="18" charset="0"/>
              </a:rPr>
              <a:t>Προγράμματα Επιχορηγήσεων</a:t>
            </a:r>
          </a:p>
          <a:p>
            <a:pPr>
              <a:buFontTx/>
              <a:buChar char="•"/>
            </a:pPr>
            <a:r>
              <a:rPr lang="el-GR" sz="2000" dirty="0">
                <a:latin typeface="Times New Roman" pitchFamily="18" charset="0"/>
              </a:rPr>
              <a:t> </a:t>
            </a:r>
            <a:r>
              <a:rPr lang="el-GR" sz="2000" dirty="0" smtClean="0">
                <a:latin typeface="Times New Roman" pitchFamily="18" charset="0"/>
              </a:rPr>
              <a:t>Κίνητρα παραγωγής</a:t>
            </a:r>
          </a:p>
          <a:p>
            <a:pPr>
              <a:buFontTx/>
              <a:buChar char="•"/>
            </a:pPr>
            <a:r>
              <a:rPr lang="el-GR" sz="2000" dirty="0" smtClean="0">
                <a:latin typeface="Times New Roman" pitchFamily="18" charset="0"/>
              </a:rPr>
              <a:t> Φοροαπαλλαγές επιχειρήσεων</a:t>
            </a:r>
            <a:endParaRPr lang="en-US" sz="2000" dirty="0">
              <a:latin typeface="Times New Roman" pitchFamily="18" charset="0"/>
            </a:endParaRPr>
          </a:p>
          <a:p>
            <a:pPr>
              <a:buFontTx/>
              <a:buChar char="•"/>
            </a:pPr>
            <a:r>
              <a:rPr lang="en-US" sz="2000" dirty="0">
                <a:latin typeface="Times New Roman" pitchFamily="18" charset="0"/>
              </a:rPr>
              <a:t> </a:t>
            </a:r>
            <a:r>
              <a:rPr lang="el-GR" sz="2000" dirty="0" smtClean="0">
                <a:latin typeface="Times New Roman" pitchFamily="18" charset="0"/>
              </a:rPr>
              <a:t>Φοροαπαλλαγές σε προσωπικό επίπεδο</a:t>
            </a:r>
            <a:endParaRPr lang="en-US" sz="2000" dirty="0">
              <a:latin typeface="Times New Roman" pitchFamily="18" charset="0"/>
            </a:endParaRPr>
          </a:p>
          <a:p>
            <a:pPr>
              <a:buFontTx/>
              <a:buChar char="•"/>
            </a:pPr>
            <a:r>
              <a:rPr lang="en-US" sz="2000" dirty="0">
                <a:latin typeface="Times New Roman" pitchFamily="18" charset="0"/>
              </a:rPr>
              <a:t>  </a:t>
            </a:r>
            <a:r>
              <a:rPr lang="el-GR" sz="2000" dirty="0" smtClean="0">
                <a:latin typeface="Times New Roman" pitchFamily="18" charset="0"/>
              </a:rPr>
              <a:t>Προγράμματα Υποστήριξης</a:t>
            </a:r>
            <a:endParaRPr lang="en-US" sz="2000" dirty="0">
              <a:latin typeface="Times New Roman" pitchFamily="18" charset="0"/>
            </a:endParaRPr>
          </a:p>
          <a:p>
            <a:pPr>
              <a:buFontTx/>
              <a:buChar char="•"/>
            </a:pPr>
            <a:r>
              <a:rPr lang="en-US" sz="2000" dirty="0">
                <a:latin typeface="Times New Roman" pitchFamily="18" charset="0"/>
              </a:rPr>
              <a:t>  </a:t>
            </a:r>
            <a:r>
              <a:rPr lang="el-GR" sz="2000" dirty="0" smtClean="0">
                <a:latin typeface="Times New Roman" pitchFamily="18" charset="0"/>
              </a:rPr>
              <a:t>Βιομηχανική απασχόληση/Υποστήριξη</a:t>
            </a:r>
            <a:endParaRPr lang="en-US" sz="2000" dirty="0">
              <a:latin typeface="Times New Roman" pitchFamily="18" charset="0"/>
            </a:endParaRPr>
          </a:p>
          <a:p>
            <a:pPr>
              <a:buFontTx/>
              <a:buChar char="•"/>
            </a:pPr>
            <a:r>
              <a:rPr lang="en-US" sz="2000" dirty="0">
                <a:latin typeface="Times New Roman" pitchFamily="18" charset="0"/>
              </a:rPr>
              <a:t>  </a:t>
            </a:r>
            <a:r>
              <a:rPr lang="el-GR" sz="2000" dirty="0" smtClean="0">
                <a:latin typeface="Times New Roman" pitchFamily="18" charset="0"/>
              </a:rPr>
              <a:t>Προγράμματα Δανεισμού</a:t>
            </a:r>
            <a:endParaRPr lang="en-US" sz="2000" dirty="0">
              <a:latin typeface="Times New Roman" pitchFamily="18" charset="0"/>
            </a:endParaRPr>
          </a:p>
          <a:p>
            <a:pPr>
              <a:buFontTx/>
              <a:buChar char="•"/>
            </a:pPr>
            <a:r>
              <a:rPr lang="en-US" sz="2000" dirty="0">
                <a:latin typeface="Times New Roman" pitchFamily="18" charset="0"/>
              </a:rPr>
              <a:t>  </a:t>
            </a:r>
            <a:r>
              <a:rPr lang="el-GR" sz="2000" dirty="0" smtClean="0">
                <a:latin typeface="Times New Roman" pitchFamily="18" charset="0"/>
              </a:rPr>
              <a:t>Κίνητρα Φοροαπαλλαγών περιουσίας</a:t>
            </a:r>
            <a:endParaRPr lang="en-US" sz="2000" dirty="0">
              <a:latin typeface="Times New Roman" pitchFamily="18" charset="0"/>
            </a:endParaRPr>
          </a:p>
          <a:p>
            <a:pPr>
              <a:buFontTx/>
              <a:buChar char="•"/>
            </a:pPr>
            <a:r>
              <a:rPr lang="en-US" sz="2000" dirty="0">
                <a:latin typeface="Times New Roman" pitchFamily="18" charset="0"/>
              </a:rPr>
              <a:t>  </a:t>
            </a:r>
            <a:r>
              <a:rPr lang="el-GR" sz="2000" dirty="0" smtClean="0">
                <a:latin typeface="Times New Roman" pitchFamily="18" charset="0"/>
              </a:rPr>
              <a:t>Κίνητρα φοροαπαλλαγών πωλήσεων</a:t>
            </a:r>
            <a:endParaRPr lang="en-US" sz="2000" dirty="0">
              <a:latin typeface="Times New Roman" pitchFamily="18" charset="0"/>
            </a:endParaRPr>
          </a:p>
        </p:txBody>
      </p:sp>
      <p:sp>
        <p:nvSpPr>
          <p:cNvPr id="1414147" name="Text Box 3"/>
          <p:cNvSpPr txBox="1">
            <a:spLocks noChangeArrowheads="1"/>
          </p:cNvSpPr>
          <p:nvPr/>
        </p:nvSpPr>
        <p:spPr bwMode="auto">
          <a:xfrm>
            <a:off x="4599772" y="3068960"/>
            <a:ext cx="4338637" cy="1938992"/>
          </a:xfrm>
          <a:prstGeom prst="rect">
            <a:avLst/>
          </a:prstGeom>
          <a:noFill/>
          <a:ln w="9525">
            <a:noFill/>
            <a:miter lim="800000"/>
            <a:headEnd/>
            <a:tailEnd/>
          </a:ln>
          <a:effectLst/>
        </p:spPr>
        <p:txBody>
          <a:bodyPr>
            <a:spAutoFit/>
          </a:bodyPr>
          <a:lstStyle/>
          <a:p>
            <a:pPr marL="179388" indent="-179388">
              <a:buFont typeface="Arial" panose="020B0604020202020204" pitchFamily="34" charset="0"/>
              <a:buChar char="•"/>
            </a:pPr>
            <a:r>
              <a:rPr lang="el-GR" sz="2000" dirty="0" smtClean="0">
                <a:latin typeface="Times New Roman" pitchFamily="18" charset="0"/>
              </a:rPr>
              <a:t>Ηλιακή διεσπαρμένη ηλεκτροπαραγωγή</a:t>
            </a:r>
            <a:endParaRPr lang="en-US" sz="2000" dirty="0">
              <a:latin typeface="Times New Roman" pitchFamily="18" charset="0"/>
            </a:endParaRPr>
          </a:p>
          <a:p>
            <a:pPr marL="179388" indent="-179388">
              <a:buFont typeface="Arial" panose="020B0604020202020204" pitchFamily="34" charset="0"/>
              <a:buChar char="•"/>
            </a:pPr>
            <a:r>
              <a:rPr lang="en-US" sz="2000" dirty="0">
                <a:latin typeface="Times New Roman" pitchFamily="18" charset="0"/>
              </a:rPr>
              <a:t> </a:t>
            </a:r>
            <a:r>
              <a:rPr lang="el-GR" sz="2000" dirty="0" smtClean="0">
                <a:latin typeface="Times New Roman" pitchFamily="18" charset="0"/>
              </a:rPr>
              <a:t>Καθαρή Μέτρηση</a:t>
            </a:r>
            <a:endParaRPr lang="en-US" sz="2000" dirty="0">
              <a:latin typeface="Times New Roman" pitchFamily="18" charset="0"/>
            </a:endParaRPr>
          </a:p>
          <a:p>
            <a:pPr marL="179388" indent="-179388">
              <a:buFont typeface="Arial" panose="020B0604020202020204" pitchFamily="34" charset="0"/>
              <a:buChar char="•"/>
            </a:pPr>
            <a:r>
              <a:rPr lang="en-US" sz="2000" dirty="0">
                <a:latin typeface="Times New Roman" pitchFamily="18" charset="0"/>
              </a:rPr>
              <a:t> </a:t>
            </a:r>
            <a:r>
              <a:rPr lang="el-GR" sz="2000" dirty="0" smtClean="0">
                <a:latin typeface="Times New Roman" pitchFamily="18" charset="0"/>
              </a:rPr>
              <a:t>Πρότυπα Διασυνδέσεων</a:t>
            </a:r>
          </a:p>
          <a:p>
            <a:pPr marL="179388" indent="-179388">
              <a:buFont typeface="Arial" panose="020B0604020202020204" pitchFamily="34" charset="0"/>
              <a:buChar char="•"/>
            </a:pPr>
            <a:r>
              <a:rPr lang="el-GR" sz="2000" dirty="0" smtClean="0">
                <a:latin typeface="Times New Roman" pitchFamily="18" charset="0"/>
              </a:rPr>
              <a:t>Νομοθεσία Ηλιακής πρόσβασης</a:t>
            </a:r>
          </a:p>
          <a:p>
            <a:pPr marL="179388" indent="-179388">
              <a:buFont typeface="Arial" panose="020B0604020202020204" pitchFamily="34" charset="0"/>
              <a:buChar char="•"/>
            </a:pPr>
            <a:r>
              <a:rPr lang="el-GR" sz="2000" dirty="0" err="1" smtClean="0">
                <a:latin typeface="Times New Roman" pitchFamily="18" charset="0"/>
              </a:rPr>
              <a:t>Αδειοδότηση</a:t>
            </a:r>
            <a:r>
              <a:rPr lang="el-GR" sz="2000" dirty="0" smtClean="0">
                <a:latin typeface="Times New Roman" pitchFamily="18" charset="0"/>
              </a:rPr>
              <a:t> εργολάβων</a:t>
            </a:r>
            <a:endParaRPr lang="en-US" sz="2000" dirty="0">
              <a:latin typeface="Times New Roman" pitchFamily="18" charset="0"/>
            </a:endParaRPr>
          </a:p>
        </p:txBody>
      </p:sp>
      <p:sp>
        <p:nvSpPr>
          <p:cNvPr id="1414148" name="Text Box 4"/>
          <p:cNvSpPr txBox="1">
            <a:spLocks noChangeArrowheads="1"/>
          </p:cNvSpPr>
          <p:nvPr/>
        </p:nvSpPr>
        <p:spPr bwMode="auto">
          <a:xfrm>
            <a:off x="552450" y="2052638"/>
            <a:ext cx="3962400" cy="830997"/>
          </a:xfrm>
          <a:prstGeom prst="rect">
            <a:avLst/>
          </a:prstGeom>
          <a:noFill/>
          <a:ln w="9525">
            <a:noFill/>
            <a:miter lim="800000"/>
            <a:headEnd/>
            <a:tailEnd/>
          </a:ln>
          <a:effectLst/>
        </p:spPr>
        <p:txBody>
          <a:bodyPr>
            <a:spAutoFit/>
          </a:bodyPr>
          <a:lstStyle/>
          <a:p>
            <a:pPr>
              <a:spcBef>
                <a:spcPct val="50000"/>
              </a:spcBef>
            </a:pPr>
            <a:r>
              <a:rPr lang="el-GR" sz="2400" b="1" u="sng" dirty="0" smtClean="0">
                <a:latin typeface="Times New Roman" pitchFamily="18" charset="0"/>
              </a:rPr>
              <a:t>Οικονομικά κίνητρα σε επίπεδο Πολιτείας</a:t>
            </a:r>
            <a:endParaRPr lang="en-US" sz="2400" dirty="0">
              <a:latin typeface="Times New Roman" pitchFamily="18" charset="0"/>
            </a:endParaRPr>
          </a:p>
        </p:txBody>
      </p:sp>
      <p:sp>
        <p:nvSpPr>
          <p:cNvPr id="1414149" name="Text Box 5"/>
          <p:cNvSpPr txBox="1">
            <a:spLocks noChangeArrowheads="1"/>
          </p:cNvSpPr>
          <p:nvPr/>
        </p:nvSpPr>
        <p:spPr bwMode="auto">
          <a:xfrm>
            <a:off x="4895850" y="2052638"/>
            <a:ext cx="3581400" cy="830997"/>
          </a:xfrm>
          <a:prstGeom prst="rect">
            <a:avLst/>
          </a:prstGeom>
          <a:noFill/>
          <a:ln w="9525">
            <a:noFill/>
            <a:miter lim="800000"/>
            <a:headEnd/>
            <a:tailEnd/>
          </a:ln>
          <a:effectLst/>
        </p:spPr>
        <p:txBody>
          <a:bodyPr>
            <a:spAutoFit/>
          </a:bodyPr>
          <a:lstStyle/>
          <a:p>
            <a:pPr>
              <a:spcBef>
                <a:spcPct val="50000"/>
              </a:spcBef>
            </a:pPr>
            <a:r>
              <a:rPr lang="el-GR" sz="2400" b="1" u="sng" dirty="0" smtClean="0">
                <a:latin typeface="Times New Roman" pitchFamily="18" charset="0"/>
              </a:rPr>
              <a:t>Ρυθμιστικές πολιτικές σε επίπεδο Πολιτείας</a:t>
            </a:r>
            <a:endParaRPr lang="en-US" dirty="0"/>
          </a:p>
        </p:txBody>
      </p:sp>
      <p:sp>
        <p:nvSpPr>
          <p:cNvPr id="1414152" name="Rectangle 8"/>
          <p:cNvSpPr>
            <a:spLocks/>
          </p:cNvSpPr>
          <p:nvPr/>
        </p:nvSpPr>
        <p:spPr bwMode="auto">
          <a:xfrm>
            <a:off x="457200" y="571500"/>
            <a:ext cx="8229600" cy="1143000"/>
          </a:xfrm>
          <a:prstGeom prst="rect">
            <a:avLst/>
          </a:prstGeom>
          <a:noFill/>
          <a:ln w="9525">
            <a:noFill/>
            <a:miter lim="800000"/>
            <a:headEnd/>
            <a:tailEnd/>
          </a:ln>
        </p:spPr>
        <p:txBody>
          <a:bodyPr anchor="ctr"/>
          <a:lstStyle/>
          <a:p>
            <a:pPr algn="ctr" eaLnBrk="0" hangingPunct="0"/>
            <a:r>
              <a:rPr lang="en-US" sz="3200" b="1" i="1" dirty="0" smtClean="0">
                <a:latin typeface="Times New Roman" pitchFamily="18" charset="0"/>
              </a:rPr>
              <a:t>“</a:t>
            </a:r>
            <a:r>
              <a:rPr lang="el-GR" sz="3200" b="1" i="1" dirty="0" smtClean="0">
                <a:latin typeface="Times New Roman" pitchFamily="18" charset="0"/>
              </a:rPr>
              <a:t>Παραδοσιακές</a:t>
            </a:r>
            <a:r>
              <a:rPr lang="en-US" sz="3200" b="1" i="1" dirty="0" smtClean="0">
                <a:latin typeface="Times New Roman" pitchFamily="18" charset="0"/>
              </a:rPr>
              <a:t>” </a:t>
            </a:r>
            <a:r>
              <a:rPr lang="el-GR" sz="3200" b="1" i="1" dirty="0" smtClean="0">
                <a:latin typeface="Times New Roman" pitchFamily="18" charset="0"/>
              </a:rPr>
              <a:t>Επιλογές Ηλιακής Πολιτικής</a:t>
            </a:r>
            <a:endParaRPr lang="en-US" sz="3200" b="1" i="1" dirty="0">
              <a:latin typeface="Times New Roman" pitchFamily="18" charset="0"/>
            </a:endParaRPr>
          </a:p>
        </p:txBody>
      </p:sp>
      <p:sp>
        <p:nvSpPr>
          <p:cNvPr id="1414153" name="Rectangle 9"/>
          <p:cNvSpPr>
            <a:spLocks noChangeArrowheads="1"/>
          </p:cNvSpPr>
          <p:nvPr/>
        </p:nvSpPr>
        <p:spPr bwMode="auto">
          <a:xfrm>
            <a:off x="2743200" y="1409700"/>
            <a:ext cx="3022600" cy="366713"/>
          </a:xfrm>
          <a:prstGeom prst="rect">
            <a:avLst/>
          </a:prstGeom>
          <a:noFill/>
          <a:ln w="9525">
            <a:noFill/>
            <a:miter lim="800000"/>
            <a:headEnd/>
            <a:tailEnd/>
          </a:ln>
          <a:effectLst/>
        </p:spPr>
        <p:txBody>
          <a:bodyPr wrap="none">
            <a:spAutoFit/>
          </a:bodyPr>
          <a:lstStyle/>
          <a:p>
            <a:r>
              <a:rPr lang="en-US" b="1" i="1">
                <a:solidFill>
                  <a:srgbClr val="17375E"/>
                </a:solidFill>
                <a:latin typeface="Times New Roman" pitchFamily="18" charset="0"/>
                <a:hlinkClick r:id="rId3"/>
              </a:rPr>
              <a:t>www.dsireusa.org</a:t>
            </a:r>
            <a:r>
              <a:rPr lang="en-US" b="1" i="1">
                <a:solidFill>
                  <a:srgbClr val="17375E"/>
                </a:solidFill>
                <a:latin typeface="Times New Roman" pitchFamily="18" charset="0"/>
              </a:rPr>
              <a:t> / </a:t>
            </a:r>
            <a:r>
              <a:rPr lang="en-US" b="1" i="1">
                <a:latin typeface="Times New Roman" pitchFamily="18" charset="0"/>
              </a:rPr>
              <a:t>June 2009</a:t>
            </a:r>
          </a:p>
        </p:txBody>
      </p:sp>
    </p:spTree>
    <p:extLst>
      <p:ext uri="{BB962C8B-B14F-4D97-AF65-F5344CB8AC3E}">
        <p14:creationId xmlns:p14="http://schemas.microsoft.com/office/powerpoint/2010/main" val="1596477593"/>
      </p:ext>
    </p:extLst>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4994" name="Rectangle 2"/>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algn="ctr" eaLnBrk="0" hangingPunct="0"/>
            <a:endParaRPr lang="el-GR" sz="1000">
              <a:latin typeface="Times New Roman" pitchFamily="18" charset="0"/>
            </a:endParaRPr>
          </a:p>
        </p:txBody>
      </p:sp>
      <p:sp>
        <p:nvSpPr>
          <p:cNvPr id="1364995" name="Rectangle 3"/>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algn="ctr" eaLnBrk="0" hangingPunct="0"/>
            <a:endParaRPr lang="el-GR" sz="1000">
              <a:latin typeface="Times New Roman" pitchFamily="18" charset="0"/>
            </a:endParaRPr>
          </a:p>
        </p:txBody>
      </p:sp>
      <p:sp>
        <p:nvSpPr>
          <p:cNvPr id="1364996" name="Rectangle 4"/>
          <p:cNvSpPr>
            <a:spLocks noGrp="1" noChangeArrowheads="1"/>
          </p:cNvSpPr>
          <p:nvPr>
            <p:ph type="body" idx="4294967295"/>
          </p:nvPr>
        </p:nvSpPr>
        <p:spPr bwMode="auto">
          <a:xfrm>
            <a:off x="940904" y="2209800"/>
            <a:ext cx="7262192" cy="4267200"/>
          </a:xfrm>
          <a:prstGeom prst="rect">
            <a:avLst/>
          </a:prstGeom>
          <a:noFill/>
          <a:ln>
            <a:miter lim="800000"/>
            <a:headEnd/>
            <a:tailEnd/>
          </a:ln>
        </p:spPr>
        <p:txBody>
          <a:bodyPr lIns="92075" tIns="46038" rIns="92075" bIns="46038">
            <a:noAutofit/>
          </a:bodyPr>
          <a:lstStyle/>
          <a:p>
            <a:pPr marL="344487">
              <a:lnSpc>
                <a:spcPct val="80000"/>
              </a:lnSpc>
              <a:spcBef>
                <a:spcPct val="0"/>
              </a:spcBef>
              <a:spcAft>
                <a:spcPts val="1200"/>
              </a:spcAft>
              <a:buClr>
                <a:srgbClr val="CC3300"/>
              </a:buClr>
              <a:buSzPct val="120000"/>
            </a:pPr>
            <a:r>
              <a:rPr lang="el-GR" sz="2000" dirty="0" smtClean="0">
                <a:cs typeface="Tahoma" pitchFamily="34" charset="0"/>
              </a:rPr>
              <a:t>Σταθερά, μακροπρόθεσμα κίνητρα που </a:t>
            </a:r>
            <a:r>
              <a:rPr lang="el-GR" sz="2000" dirty="0" err="1" smtClean="0">
                <a:cs typeface="Tahoma" pitchFamily="34" charset="0"/>
              </a:rPr>
              <a:t>απομειώνονται</a:t>
            </a:r>
            <a:r>
              <a:rPr lang="el-GR" sz="2000" dirty="0" smtClean="0">
                <a:cs typeface="Tahoma" pitchFamily="34" charset="0"/>
              </a:rPr>
              <a:t> με τον χρόνο</a:t>
            </a:r>
          </a:p>
          <a:p>
            <a:pPr marL="344487">
              <a:lnSpc>
                <a:spcPct val="80000"/>
              </a:lnSpc>
              <a:spcBef>
                <a:spcPct val="0"/>
              </a:spcBef>
              <a:spcAft>
                <a:spcPts val="1200"/>
              </a:spcAft>
              <a:buClr>
                <a:srgbClr val="CC3300"/>
              </a:buClr>
              <a:buSzPct val="120000"/>
            </a:pPr>
            <a:r>
              <a:rPr lang="el-GR" sz="2000" dirty="0" smtClean="0">
                <a:cs typeface="Tahoma" pitchFamily="34" charset="0"/>
              </a:rPr>
              <a:t>Σταθερές πηγές χρηματοδότησης</a:t>
            </a:r>
            <a:endParaRPr lang="en-US" sz="2000" dirty="0">
              <a:cs typeface="Tahoma" pitchFamily="34" charset="0"/>
            </a:endParaRPr>
          </a:p>
          <a:p>
            <a:pPr marL="344487">
              <a:lnSpc>
                <a:spcPct val="80000"/>
              </a:lnSpc>
              <a:spcBef>
                <a:spcPct val="0"/>
              </a:spcBef>
              <a:spcAft>
                <a:spcPts val="1200"/>
              </a:spcAft>
              <a:buClr>
                <a:srgbClr val="CC3300"/>
              </a:buClr>
              <a:buSzPct val="120000"/>
            </a:pPr>
            <a:r>
              <a:rPr lang="el-GR" sz="2000" dirty="0" smtClean="0">
                <a:cs typeface="Tahoma" pitchFamily="34" charset="0"/>
              </a:rPr>
              <a:t>Ευκολία εφαρμογής</a:t>
            </a:r>
            <a:endParaRPr lang="en-US" sz="2000" dirty="0">
              <a:cs typeface="Tahoma" pitchFamily="34" charset="0"/>
            </a:endParaRPr>
          </a:p>
          <a:p>
            <a:pPr marL="344487">
              <a:lnSpc>
                <a:spcPct val="80000"/>
              </a:lnSpc>
              <a:spcBef>
                <a:spcPct val="0"/>
              </a:spcBef>
              <a:spcAft>
                <a:spcPts val="1200"/>
              </a:spcAft>
              <a:buClr>
                <a:srgbClr val="CC3300"/>
              </a:buClr>
              <a:buSzPct val="120000"/>
            </a:pPr>
            <a:r>
              <a:rPr lang="el-GR" sz="2000" dirty="0" smtClean="0">
                <a:solidFill>
                  <a:srgbClr val="000000"/>
                </a:solidFill>
                <a:cs typeface="Tahoma" pitchFamily="34" charset="0"/>
              </a:rPr>
              <a:t>Διοικητική ευελιξία στην τροποποίηση των προγραμμάτων</a:t>
            </a:r>
            <a:endParaRPr lang="en-US" sz="2000" dirty="0">
              <a:solidFill>
                <a:srgbClr val="000000"/>
              </a:solidFill>
              <a:cs typeface="Tahoma" pitchFamily="34" charset="0"/>
            </a:endParaRPr>
          </a:p>
          <a:p>
            <a:pPr marL="344487">
              <a:lnSpc>
                <a:spcPct val="80000"/>
              </a:lnSpc>
              <a:spcBef>
                <a:spcPct val="0"/>
              </a:spcBef>
              <a:spcAft>
                <a:spcPts val="1200"/>
              </a:spcAft>
              <a:buClr>
                <a:srgbClr val="CC3300"/>
              </a:buClr>
              <a:buSzPct val="120000"/>
            </a:pPr>
            <a:r>
              <a:rPr lang="el-GR" sz="2000" dirty="0" smtClean="0">
                <a:cs typeface="Tahoma" pitchFamily="34" charset="0"/>
              </a:rPr>
              <a:t>Οικονομικά αποτελεσματικός μηχανισμός εξασφάλισης της ποιότητας</a:t>
            </a:r>
          </a:p>
          <a:p>
            <a:pPr marL="344487">
              <a:lnSpc>
                <a:spcPct val="80000"/>
              </a:lnSpc>
              <a:spcBef>
                <a:spcPct val="0"/>
              </a:spcBef>
              <a:spcAft>
                <a:spcPts val="1200"/>
              </a:spcAft>
              <a:buClr>
                <a:srgbClr val="CC3300"/>
              </a:buClr>
              <a:buSzPct val="120000"/>
            </a:pPr>
            <a:r>
              <a:rPr lang="el-GR" sz="2000" dirty="0" smtClean="0">
                <a:solidFill>
                  <a:srgbClr val="000000"/>
                </a:solidFill>
                <a:cs typeface="Tahoma" pitchFamily="34" charset="0"/>
              </a:rPr>
              <a:t>Παρακολούθηση της χρήσης του προγράμματος και κοινοποίηση αποτελεσμάτων</a:t>
            </a:r>
            <a:endParaRPr lang="en-US" sz="2000" dirty="0">
              <a:solidFill>
                <a:srgbClr val="000000"/>
              </a:solidFill>
              <a:cs typeface="Tahoma" pitchFamily="34" charset="0"/>
            </a:endParaRPr>
          </a:p>
          <a:p>
            <a:pPr marL="344487">
              <a:lnSpc>
                <a:spcPct val="80000"/>
              </a:lnSpc>
              <a:spcBef>
                <a:spcPct val="0"/>
              </a:spcBef>
              <a:spcAft>
                <a:spcPts val="1200"/>
              </a:spcAft>
              <a:buClr>
                <a:srgbClr val="CC3300"/>
              </a:buClr>
              <a:buSzPct val="120000"/>
            </a:pPr>
            <a:r>
              <a:rPr lang="el-GR" sz="2000" dirty="0" smtClean="0">
                <a:cs typeface="Tahoma" pitchFamily="34" charset="0"/>
              </a:rPr>
              <a:t>Συμπράξεις με τράπεζες, εγκαταστάτες, μη κυβερνητικούς οργανισμούς</a:t>
            </a:r>
            <a:endParaRPr lang="en-US" sz="2000" dirty="0">
              <a:cs typeface="Tahoma" pitchFamily="34" charset="0"/>
            </a:endParaRPr>
          </a:p>
          <a:p>
            <a:pPr marL="344487">
              <a:lnSpc>
                <a:spcPct val="80000"/>
              </a:lnSpc>
              <a:spcBef>
                <a:spcPct val="0"/>
              </a:spcBef>
              <a:spcAft>
                <a:spcPts val="1200"/>
              </a:spcAft>
              <a:buClr>
                <a:srgbClr val="CC3300"/>
              </a:buClr>
              <a:buSzPct val="120000"/>
            </a:pPr>
            <a:r>
              <a:rPr lang="el-GR" sz="2000" dirty="0" smtClean="0">
                <a:cs typeface="Tahoma" pitchFamily="34" charset="0"/>
              </a:rPr>
              <a:t>Εκπαίδευση και ενημέρωση</a:t>
            </a:r>
            <a:endParaRPr lang="en-US" sz="2000" dirty="0">
              <a:cs typeface="Tahoma" pitchFamily="34" charset="0"/>
            </a:endParaRPr>
          </a:p>
          <a:p>
            <a:pPr marL="344487">
              <a:lnSpc>
                <a:spcPct val="80000"/>
              </a:lnSpc>
              <a:spcBef>
                <a:spcPct val="10000"/>
              </a:spcBef>
              <a:spcAft>
                <a:spcPct val="15000"/>
              </a:spcAft>
              <a:buClr>
                <a:schemeClr val="tx1"/>
              </a:buClr>
            </a:pPr>
            <a:endParaRPr lang="en-US" sz="2000" dirty="0">
              <a:cs typeface="Tahoma" pitchFamily="34" charset="0"/>
            </a:endParaRPr>
          </a:p>
        </p:txBody>
      </p:sp>
      <p:sp>
        <p:nvSpPr>
          <p:cNvPr id="1364997" name="Rectangle 5"/>
          <p:cNvSpPr>
            <a:spLocks noGrp="1" noChangeArrowheads="1"/>
          </p:cNvSpPr>
          <p:nvPr>
            <p:ph type="title" idx="4294967295"/>
          </p:nvPr>
        </p:nvSpPr>
        <p:spPr bwMode="auto">
          <a:xfrm>
            <a:off x="990600" y="1066800"/>
            <a:ext cx="7772400" cy="652463"/>
          </a:xfrm>
          <a:prstGeom prst="rect">
            <a:avLst/>
          </a:prstGeom>
          <a:solidFill>
            <a:srgbClr val="FFFFFF"/>
          </a:solidFill>
          <a:ln w="3175">
            <a:solidFill>
              <a:srgbClr val="FFFFFF"/>
            </a:solidFill>
            <a:miter lim="800000"/>
            <a:headEnd/>
            <a:tailEnd/>
          </a:ln>
        </p:spPr>
        <p:txBody>
          <a:bodyPr/>
          <a:lstStyle/>
          <a:p>
            <a:r>
              <a:rPr lang="el-GR" sz="2800" b="1" i="1" dirty="0" smtClean="0">
                <a:solidFill>
                  <a:schemeClr val="tx1"/>
                </a:solidFill>
                <a:latin typeface="Tahoma" pitchFamily="34" charset="0"/>
                <a:cs typeface="Tahoma" pitchFamily="34" charset="0"/>
              </a:rPr>
              <a:t>Οικονομικά Κίνητρα</a:t>
            </a:r>
            <a:r>
              <a:rPr lang="en-US" sz="2800" b="1" i="1" dirty="0" smtClean="0">
                <a:solidFill>
                  <a:schemeClr val="tx1"/>
                </a:solidFill>
                <a:latin typeface="Tahoma" pitchFamily="34" charset="0"/>
                <a:cs typeface="Tahoma" pitchFamily="34" charset="0"/>
              </a:rPr>
              <a:t>: </a:t>
            </a:r>
            <a:r>
              <a:rPr lang="el-GR" sz="2800" b="1" i="1" dirty="0" smtClean="0">
                <a:solidFill>
                  <a:schemeClr val="tx1"/>
                </a:solidFill>
                <a:latin typeface="Tahoma" pitchFamily="34" charset="0"/>
                <a:cs typeface="Tahoma" pitchFamily="34" charset="0"/>
              </a:rPr>
              <a:t>Βέλτιστες Πρακτικές</a:t>
            </a:r>
            <a:endParaRPr lang="en-US" sz="2800" i="1" dirty="0">
              <a:solidFill>
                <a:schemeClr val="tx1"/>
              </a:solidFill>
              <a:latin typeface="Tahoma" pitchFamily="34" charset="0"/>
              <a:cs typeface="Tahoma" pitchFamily="34" charset="0"/>
            </a:endParaRPr>
          </a:p>
        </p:txBody>
      </p:sp>
      <p:sp>
        <p:nvSpPr>
          <p:cNvPr id="1364998" name="Text Box 6"/>
          <p:cNvSpPr txBox="1">
            <a:spLocks noChangeArrowheads="1"/>
          </p:cNvSpPr>
          <p:nvPr/>
        </p:nvSpPr>
        <p:spPr bwMode="auto">
          <a:xfrm>
            <a:off x="8458200" y="5867400"/>
            <a:ext cx="685800" cy="244475"/>
          </a:xfrm>
          <a:prstGeom prst="rect">
            <a:avLst/>
          </a:prstGeom>
          <a:noFill/>
          <a:ln w="9525">
            <a:noFill/>
            <a:miter lim="800000"/>
            <a:headEnd/>
            <a:tailEnd/>
          </a:ln>
        </p:spPr>
        <p:txBody>
          <a:bodyPr>
            <a:spAutoFit/>
          </a:bodyPr>
          <a:lstStyle/>
          <a:p>
            <a:pPr algn="ctr" eaLnBrk="0" hangingPunct="0">
              <a:spcBef>
                <a:spcPct val="50000"/>
              </a:spcBef>
            </a:pPr>
            <a:endParaRPr lang="el-GR" sz="1000">
              <a:latin typeface="Times New Roman" pitchFamily="18" charset="0"/>
            </a:endParaRPr>
          </a:p>
        </p:txBody>
      </p:sp>
      <p:pic>
        <p:nvPicPr>
          <p:cNvPr id="1364999" name="Picture 6" descr="MCj02875620000[1]"/>
          <p:cNvPicPr>
            <a:picLocks noChangeAspect="1" noChangeArrowheads="1"/>
          </p:cNvPicPr>
          <p:nvPr/>
        </p:nvPicPr>
        <p:blipFill>
          <a:blip r:embed="rId3" cstate="print"/>
          <a:srcRect/>
          <a:stretch>
            <a:fillRect/>
          </a:stretch>
        </p:blipFill>
        <p:spPr bwMode="auto">
          <a:xfrm>
            <a:off x="228600" y="914400"/>
            <a:ext cx="1066800" cy="1295400"/>
          </a:xfrm>
          <a:prstGeom prst="rect">
            <a:avLst/>
          </a:prstGeom>
          <a:noFill/>
          <a:ln w="9525">
            <a:noFill/>
            <a:miter lim="800000"/>
            <a:headEnd/>
            <a:tailEnd/>
          </a:ln>
        </p:spPr>
      </p:pic>
    </p:spTree>
    <p:extLst>
      <p:ext uri="{BB962C8B-B14F-4D97-AF65-F5344CB8AC3E}">
        <p14:creationId xmlns:p14="http://schemas.microsoft.com/office/powerpoint/2010/main" val="1137685386"/>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33051" name="Group 155"/>
          <p:cNvGraphicFramePr>
            <a:graphicFrameLocks noGrp="1"/>
          </p:cNvGraphicFramePr>
          <p:nvPr>
            <p:ph idx="1"/>
          </p:nvPr>
        </p:nvGraphicFramePr>
        <p:xfrm>
          <a:off x="1447800" y="2286000"/>
          <a:ext cx="6324600" cy="3598545"/>
        </p:xfrm>
        <a:graphic>
          <a:graphicData uri="http://schemas.openxmlformats.org/drawingml/2006/table">
            <a:tbl>
              <a:tblPr/>
              <a:tblGrid>
                <a:gridCol w="3698875"/>
                <a:gridCol w="1406525"/>
                <a:gridCol w="1219200"/>
              </a:tblGrid>
              <a:tr h="355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Rebate Programs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355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Production Incentives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86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Corporate Tax Incentives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355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Personal Tax Incentives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Grant Programs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19 </a:t>
                      </a:r>
                      <a:r>
                        <a:rPr kumimoji="0" lang="en-US" sz="1600" b="0" i="0" u="none" strike="noStrike" cap="none" normalizeH="0" baseline="0" smtClean="0">
                          <a:ln>
                            <a:noFill/>
                          </a:ln>
                          <a:solidFill>
                            <a:schemeClr val="tx1"/>
                          </a:solidFill>
                          <a:effectLst/>
                          <a:latin typeface="Times New Roman" pitchFamily="18" charset="0"/>
                        </a:rPr>
                        <a:t>(+ DC)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355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Industry Recruitment/Support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20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Loan Programs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355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Property Tax Incentives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52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Sales Tax Incentives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Times New Roman" pitchFamily="18" charset="0"/>
                        </a:rPr>
                        <a:t>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bl>
          </a:graphicData>
        </a:graphic>
      </p:graphicFrame>
      <p:sp>
        <p:nvSpPr>
          <p:cNvPr id="1233002" name="Rectangle 106"/>
          <p:cNvSpPr>
            <a:spLocks noChangeArrowheads="1"/>
          </p:cNvSpPr>
          <p:nvPr/>
        </p:nvSpPr>
        <p:spPr bwMode="auto">
          <a:xfrm>
            <a:off x="381000" y="1219200"/>
            <a:ext cx="8534400" cy="655638"/>
          </a:xfrm>
          <a:prstGeom prst="rect">
            <a:avLst/>
          </a:prstGeom>
          <a:noFill/>
          <a:ln w="12700">
            <a:noFill/>
            <a:miter lim="800000"/>
            <a:headEnd/>
            <a:tailEnd/>
          </a:ln>
          <a:effectLst/>
        </p:spPr>
        <p:txBody>
          <a:bodyPr lIns="90488" tIns="44450" rIns="90488" bIns="44450" anchor="ctr"/>
          <a:lstStyle/>
          <a:p>
            <a:pPr>
              <a:spcBef>
                <a:spcPct val="65000"/>
              </a:spcBef>
              <a:spcAft>
                <a:spcPct val="25000"/>
              </a:spcAft>
              <a:tabLst>
                <a:tab pos="7659688" algn="l"/>
              </a:tabLst>
            </a:pPr>
            <a:r>
              <a:rPr lang="en-US" sz="3200" b="1"/>
              <a:t>State Financial Incentives for Renewables</a:t>
            </a:r>
            <a:endParaRPr lang="en-US" sz="3200">
              <a:solidFill>
                <a:srgbClr val="000082"/>
              </a:solidFill>
            </a:endParaRPr>
          </a:p>
        </p:txBody>
      </p:sp>
      <p:sp>
        <p:nvSpPr>
          <p:cNvPr id="1233029" name="Text Box 133"/>
          <p:cNvSpPr txBox="1">
            <a:spLocks noChangeArrowheads="1"/>
          </p:cNvSpPr>
          <p:nvPr/>
        </p:nvSpPr>
        <p:spPr bwMode="auto">
          <a:xfrm>
            <a:off x="0" y="838200"/>
            <a:ext cx="9144000" cy="336550"/>
          </a:xfrm>
          <a:prstGeom prst="rect">
            <a:avLst/>
          </a:prstGeom>
          <a:noFill/>
          <a:ln w="9525">
            <a:noFill/>
            <a:miter lim="800000"/>
            <a:headEnd/>
            <a:tailEnd/>
          </a:ln>
          <a:effectLst/>
        </p:spPr>
        <p:txBody>
          <a:bodyPr>
            <a:spAutoFit/>
          </a:bodyPr>
          <a:lstStyle/>
          <a:p>
            <a:r>
              <a:rPr lang="en-US" sz="1600" b="1">
                <a:hlinkClick r:id="rId3"/>
              </a:rPr>
              <a:t>www.dsireusa.org</a:t>
            </a:r>
            <a:r>
              <a:rPr lang="en-US" sz="1600" b="1"/>
              <a:t> 							   December 2008</a:t>
            </a:r>
          </a:p>
        </p:txBody>
      </p:sp>
      <p:sp>
        <p:nvSpPr>
          <p:cNvPr id="1233046" name="Text Box 150"/>
          <p:cNvSpPr txBox="1">
            <a:spLocks noChangeArrowheads="1"/>
          </p:cNvSpPr>
          <p:nvPr/>
        </p:nvSpPr>
        <p:spPr bwMode="auto">
          <a:xfrm>
            <a:off x="5029200" y="1905000"/>
            <a:ext cx="1600200" cy="336550"/>
          </a:xfrm>
          <a:prstGeom prst="rect">
            <a:avLst/>
          </a:prstGeom>
          <a:noFill/>
          <a:ln w="9525">
            <a:noFill/>
            <a:miter lim="800000"/>
            <a:headEnd/>
            <a:tailEnd/>
          </a:ln>
          <a:effectLst/>
        </p:spPr>
        <p:txBody>
          <a:bodyPr>
            <a:spAutoFit/>
          </a:bodyPr>
          <a:lstStyle/>
          <a:p>
            <a:pPr>
              <a:spcBef>
                <a:spcPct val="50000"/>
              </a:spcBef>
            </a:pPr>
            <a:r>
              <a:rPr lang="en-US" sz="1600" i="1"/>
              <a:t># of states</a:t>
            </a:r>
          </a:p>
        </p:txBody>
      </p:sp>
      <p:sp>
        <p:nvSpPr>
          <p:cNvPr id="1233052" name="Text Box 156"/>
          <p:cNvSpPr txBox="1">
            <a:spLocks noChangeArrowheads="1"/>
          </p:cNvSpPr>
          <p:nvPr/>
        </p:nvSpPr>
        <p:spPr bwMode="auto">
          <a:xfrm>
            <a:off x="6400800" y="1905000"/>
            <a:ext cx="1600200" cy="336550"/>
          </a:xfrm>
          <a:prstGeom prst="rect">
            <a:avLst/>
          </a:prstGeom>
          <a:noFill/>
          <a:ln w="9525">
            <a:noFill/>
            <a:miter lim="800000"/>
            <a:headEnd/>
            <a:tailEnd/>
          </a:ln>
          <a:effectLst/>
        </p:spPr>
        <p:txBody>
          <a:bodyPr>
            <a:spAutoFit/>
          </a:bodyPr>
          <a:lstStyle/>
          <a:p>
            <a:pPr>
              <a:spcBef>
                <a:spcPct val="50000"/>
              </a:spcBef>
            </a:pPr>
            <a:r>
              <a:rPr lang="en-US" sz="1600" i="1"/>
              <a:t># of incentives</a:t>
            </a:r>
          </a:p>
        </p:txBody>
      </p:sp>
    </p:spTree>
    <p:extLst>
      <p:ext uri="{BB962C8B-B14F-4D97-AF65-F5344CB8AC3E}">
        <p14:creationId xmlns:p14="http://schemas.microsoft.com/office/powerpoint/2010/main" val="2840750639"/>
      </p:ext>
    </p:extLst>
  </p:cSld>
  <p:clrMapOvr>
    <a:masterClrMapping/>
  </p:clrMapOvr>
  <p:transition>
    <p:zoom/>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97512" name="Group 104"/>
          <p:cNvGraphicFramePr>
            <a:graphicFrameLocks noGrp="1"/>
          </p:cNvGraphicFramePr>
          <p:nvPr>
            <p:ph idx="1"/>
          </p:nvPr>
        </p:nvGraphicFramePr>
        <p:xfrm>
          <a:off x="1143000" y="2209800"/>
          <a:ext cx="6629400" cy="3462341"/>
        </p:xfrm>
        <a:graphic>
          <a:graphicData uri="http://schemas.openxmlformats.org/drawingml/2006/table">
            <a:tbl>
              <a:tblPr/>
              <a:tblGrid>
                <a:gridCol w="3635375"/>
                <a:gridCol w="2994025"/>
              </a:tblGrid>
              <a:tr h="4905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Public Benefits Funds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16 </a:t>
                      </a:r>
                      <a:r>
                        <a:rPr kumimoji="0" lang="en-US" sz="2000" b="0" i="0" u="none" strike="noStrike" cap="none" normalizeH="0" baseline="0" smtClean="0">
                          <a:ln>
                            <a:noFill/>
                          </a:ln>
                          <a:solidFill>
                            <a:schemeClr val="tx1"/>
                          </a:solidFill>
                          <a:effectLst/>
                          <a:latin typeface="Times New Roman" pitchFamily="18" charset="0"/>
                        </a:rPr>
                        <a:t>(+ DC, ME)</a:t>
                      </a:r>
                      <a:r>
                        <a:rPr kumimoji="0" lang="en-US" sz="2400" b="0" i="0" u="none" strike="noStrike" cap="none" normalizeH="0" baseline="0" smtClean="0">
                          <a:ln>
                            <a:noFill/>
                          </a:ln>
                          <a:solidFill>
                            <a:schemeClr val="tx1"/>
                          </a:solidFill>
                          <a:effectLst/>
                          <a:latin typeface="Times New Roman"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4905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RPS Policies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28 </a:t>
                      </a:r>
                      <a:r>
                        <a:rPr kumimoji="0" lang="en-US" sz="2000" b="0" i="0" u="none" strike="noStrike" cap="none" normalizeH="0" baseline="0" smtClean="0">
                          <a:ln>
                            <a:noFill/>
                          </a:ln>
                          <a:solidFill>
                            <a:schemeClr val="tx1"/>
                          </a:solidFill>
                          <a:effectLst/>
                          <a:latin typeface="Times New Roman" pitchFamily="18" charset="0"/>
                        </a:rPr>
                        <a:t>(+ DC &amp; 5 </a:t>
                      </a:r>
                      <a:r>
                        <a:rPr kumimoji="0" lang="en-US" sz="2000" b="0" i="1" u="none" strike="noStrike" cap="none" normalizeH="0" baseline="0" smtClean="0">
                          <a:ln>
                            <a:noFill/>
                          </a:ln>
                          <a:solidFill>
                            <a:schemeClr val="tx1"/>
                          </a:solidFill>
                          <a:effectLst/>
                          <a:latin typeface="Times New Roman" pitchFamily="18" charset="0"/>
                        </a:rPr>
                        <a:t>goals</a:t>
                      </a:r>
                      <a:r>
                        <a:rPr kumimoji="0" lang="en-US" sz="2000" b="0" i="0" u="none" strike="noStrike" cap="none" normalizeH="0" baseline="0" smtClean="0">
                          <a:ln>
                            <a:noFill/>
                          </a:ln>
                          <a:solidFill>
                            <a:schemeClr val="tx1"/>
                          </a:solidFill>
                          <a:effectLst/>
                          <a:latin typeface="Times New Roman" pitchFamily="18"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5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Solar/DG Carve-Outs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14 </a:t>
                      </a:r>
                      <a:r>
                        <a:rPr kumimoji="0" lang="en-US" sz="2000" b="0" i="0" u="none" strike="noStrike" cap="none" normalizeH="0" baseline="0" smtClean="0">
                          <a:ln>
                            <a:noFill/>
                          </a:ln>
                          <a:solidFill>
                            <a:schemeClr val="tx1"/>
                          </a:solidFill>
                          <a:effectLst/>
                          <a:latin typeface="Times New Roman" pitchFamily="18" charset="0"/>
                        </a:rPr>
                        <a:t>(+ DC)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5191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Net Metering </a:t>
                      </a:r>
                      <a:endParaRPr kumimoji="0" lang="en-US" sz="2400" b="0" i="0" u="none" strike="noStrike" cap="none" normalizeH="0" baseline="0" smtClean="0">
                        <a:ln>
                          <a:noFill/>
                        </a:ln>
                        <a:solidFill>
                          <a:srgbClr val="00000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41 </a:t>
                      </a:r>
                      <a:r>
                        <a:rPr kumimoji="0" lang="en-US" sz="2000" b="0" i="0" u="none" strike="noStrike" cap="none" normalizeH="0" baseline="0" smtClean="0">
                          <a:ln>
                            <a:noFill/>
                          </a:ln>
                          <a:solidFill>
                            <a:schemeClr val="tx1"/>
                          </a:solidFill>
                          <a:effectLst/>
                          <a:latin typeface="Times New Roman" pitchFamily="18" charset="0"/>
                        </a:rPr>
                        <a:t>(+ DC)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5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Interconnection Standards</a:t>
                      </a:r>
                      <a:endParaRPr kumimoji="0" lang="en-US" sz="2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35 </a:t>
                      </a:r>
                      <a:r>
                        <a:rPr kumimoji="0" lang="en-US" sz="2000" b="0" i="0" u="none" strike="noStrike" cap="none" normalizeH="0" baseline="0" smtClean="0">
                          <a:ln>
                            <a:noFill/>
                          </a:ln>
                          <a:solidFill>
                            <a:srgbClr val="000000"/>
                          </a:solidFill>
                          <a:effectLst/>
                          <a:latin typeface="Times New Roman" pitchFamily="18" charset="0"/>
                          <a:cs typeface="Times New Roman" pitchFamily="18" charset="0"/>
                        </a:rPr>
                        <a:t>(+ DC)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r h="4905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Solar/Wind Access Laws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5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GP Purchasing Policies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CCFF"/>
                    </a:solidFill>
                  </a:tcPr>
                </a:tc>
              </a:tr>
            </a:tbl>
          </a:graphicData>
        </a:graphic>
      </p:graphicFrame>
      <p:sp>
        <p:nvSpPr>
          <p:cNvPr id="1297452" name="Rectangle 44"/>
          <p:cNvSpPr>
            <a:spLocks noChangeArrowheads="1"/>
          </p:cNvSpPr>
          <p:nvPr/>
        </p:nvSpPr>
        <p:spPr bwMode="auto">
          <a:xfrm>
            <a:off x="381000" y="1295400"/>
            <a:ext cx="8229600" cy="655638"/>
          </a:xfrm>
          <a:prstGeom prst="rect">
            <a:avLst/>
          </a:prstGeom>
          <a:noFill/>
          <a:ln w="12700">
            <a:noFill/>
            <a:miter lim="800000"/>
            <a:headEnd/>
            <a:tailEnd/>
          </a:ln>
          <a:effectLst/>
        </p:spPr>
        <p:txBody>
          <a:bodyPr lIns="90488" tIns="44450" rIns="90488" bIns="44450" anchor="ctr"/>
          <a:lstStyle/>
          <a:p>
            <a:pPr>
              <a:spcBef>
                <a:spcPct val="65000"/>
              </a:spcBef>
              <a:spcAft>
                <a:spcPct val="25000"/>
              </a:spcAft>
              <a:tabLst>
                <a:tab pos="7659688" algn="l"/>
              </a:tabLst>
            </a:pPr>
            <a:r>
              <a:rPr lang="en-US" sz="3600" b="1"/>
              <a:t>State Regulatory Policies</a:t>
            </a:r>
            <a:endParaRPr lang="en-US" sz="3600">
              <a:solidFill>
                <a:srgbClr val="000082"/>
              </a:solidFill>
            </a:endParaRPr>
          </a:p>
        </p:txBody>
      </p:sp>
      <p:sp>
        <p:nvSpPr>
          <p:cNvPr id="1297453" name="Text Box 45"/>
          <p:cNvSpPr txBox="1">
            <a:spLocks noChangeArrowheads="1"/>
          </p:cNvSpPr>
          <p:nvPr/>
        </p:nvSpPr>
        <p:spPr bwMode="auto">
          <a:xfrm>
            <a:off x="0" y="838200"/>
            <a:ext cx="9144000" cy="336550"/>
          </a:xfrm>
          <a:prstGeom prst="rect">
            <a:avLst/>
          </a:prstGeom>
          <a:noFill/>
          <a:ln w="9525">
            <a:noFill/>
            <a:miter lim="800000"/>
            <a:headEnd/>
            <a:tailEnd/>
          </a:ln>
          <a:effectLst/>
        </p:spPr>
        <p:txBody>
          <a:bodyPr>
            <a:spAutoFit/>
          </a:bodyPr>
          <a:lstStyle/>
          <a:p>
            <a:r>
              <a:rPr lang="en-US" sz="1600" b="1">
                <a:hlinkClick r:id="rId3"/>
              </a:rPr>
              <a:t>www.dsireusa.org</a:t>
            </a:r>
            <a:r>
              <a:rPr lang="en-US" sz="1600" b="1"/>
              <a:t> 							   December 2008</a:t>
            </a:r>
          </a:p>
        </p:txBody>
      </p:sp>
      <p:sp>
        <p:nvSpPr>
          <p:cNvPr id="1297496" name="Text Box 88"/>
          <p:cNvSpPr txBox="1">
            <a:spLocks noChangeArrowheads="1"/>
          </p:cNvSpPr>
          <p:nvPr/>
        </p:nvSpPr>
        <p:spPr bwMode="auto">
          <a:xfrm>
            <a:off x="5638800" y="1828800"/>
            <a:ext cx="2438400" cy="304800"/>
          </a:xfrm>
          <a:prstGeom prst="rect">
            <a:avLst/>
          </a:prstGeom>
          <a:noFill/>
          <a:ln w="9525">
            <a:noFill/>
            <a:miter lim="800000"/>
            <a:headEnd/>
            <a:tailEnd/>
          </a:ln>
          <a:effectLst/>
        </p:spPr>
        <p:txBody>
          <a:bodyPr>
            <a:spAutoFit/>
          </a:bodyPr>
          <a:lstStyle/>
          <a:p>
            <a:pPr>
              <a:spcBef>
                <a:spcPct val="50000"/>
              </a:spcBef>
            </a:pPr>
            <a:endParaRPr lang="el-GR" sz="1400"/>
          </a:p>
        </p:txBody>
      </p:sp>
    </p:spTree>
    <p:extLst>
      <p:ext uri="{BB962C8B-B14F-4D97-AF65-F5344CB8AC3E}">
        <p14:creationId xmlns:p14="http://schemas.microsoft.com/office/powerpoint/2010/main" val="686398877"/>
      </p:ext>
    </p:extLst>
  </p:cSld>
  <p:clrMapOvr>
    <a:masterClrMapping/>
  </p:clrMapOvr>
  <p:transition>
    <p:zoom/>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44" name="Text Box 4"/>
          <p:cNvSpPr txBox="1">
            <a:spLocks noGrp="1" noChangeArrowheads="1"/>
          </p:cNvSpPr>
          <p:nvPr>
            <p:ph type="body" idx="1"/>
          </p:nvPr>
        </p:nvSpPr>
        <p:spPr bwMode="auto">
          <a:xfrm>
            <a:off x="304800" y="1600200"/>
            <a:ext cx="4724400" cy="1943100"/>
          </a:xfrm>
          <a:noFill/>
          <a:ln>
            <a:miter lim="800000"/>
            <a:headEnd/>
            <a:tailEnd/>
          </a:ln>
        </p:spPr>
        <p:txBody>
          <a:bodyPr vert="horz" wrap="square" lIns="91440" tIns="45720" rIns="91440" bIns="45720" numCol="1" anchor="t" anchorCtr="0" compatLnSpc="1">
            <a:prstTxWarp prst="textNoShape">
              <a:avLst/>
            </a:prstTxWarp>
            <a:noAutofit/>
          </a:bodyPr>
          <a:lstStyle/>
          <a:p>
            <a:pPr>
              <a:lnSpc>
                <a:spcPct val="80000"/>
              </a:lnSpc>
            </a:pPr>
            <a:r>
              <a:rPr lang="en-US" sz="1800" dirty="0"/>
              <a:t>Customer stores any excess electricity generated, usually in the form of a kWh credit, on the grid for later use</a:t>
            </a:r>
          </a:p>
          <a:p>
            <a:pPr>
              <a:lnSpc>
                <a:spcPct val="80000"/>
              </a:lnSpc>
            </a:pPr>
            <a:r>
              <a:rPr lang="en-US" sz="1800" dirty="0"/>
              <a:t>Available “statewide” in 42 states </a:t>
            </a:r>
          </a:p>
          <a:p>
            <a:pPr>
              <a:lnSpc>
                <a:spcPct val="80000"/>
              </a:lnSpc>
            </a:pPr>
            <a:r>
              <a:rPr lang="en-US" sz="1800" dirty="0"/>
              <a:t>18 states + DC allow 1 MW or greater</a:t>
            </a:r>
          </a:p>
          <a:p>
            <a:pPr>
              <a:lnSpc>
                <a:spcPct val="80000"/>
              </a:lnSpc>
            </a:pPr>
            <a:r>
              <a:rPr lang="en-US" sz="1800" dirty="0"/>
              <a:t>IREC model rules:  </a:t>
            </a:r>
            <a:r>
              <a:rPr lang="en-US" sz="1800" dirty="0">
                <a:hlinkClick r:id="rId3"/>
              </a:rPr>
              <a:t>www.irecusa.org</a:t>
            </a:r>
            <a:r>
              <a:rPr lang="en-US" sz="1800" dirty="0"/>
              <a:t> </a:t>
            </a:r>
          </a:p>
          <a:p>
            <a:pPr>
              <a:lnSpc>
                <a:spcPct val="80000"/>
              </a:lnSpc>
            </a:pPr>
            <a:r>
              <a:rPr lang="en-US" sz="1800" i="1" dirty="0"/>
              <a:t>Freeing the Grid 2008</a:t>
            </a:r>
          </a:p>
        </p:txBody>
      </p:sp>
      <p:sp>
        <p:nvSpPr>
          <p:cNvPr id="1239046" name="Rectangle 6"/>
          <p:cNvSpPr>
            <a:spLocks noGrp="1" noChangeArrowheads="1"/>
          </p:cNvSpPr>
          <p:nvPr>
            <p:ph type="title"/>
          </p:nvPr>
        </p:nvSpPr>
        <p:spPr bwMode="auto">
          <a:xfrm>
            <a:off x="28324" y="548680"/>
            <a:ext cx="5263756" cy="838200"/>
          </a:xfrm>
          <a:noFill/>
          <a:ln w="12700">
            <a:miter lim="800000"/>
            <a:headEnd type="none" w="sm" len="sm"/>
            <a:tailEnd type="none" w="sm" len="sm"/>
          </a:ln>
        </p:spPr>
        <p:txBody>
          <a:bodyPr vert="horz" wrap="square" lIns="91440" tIns="45720" rIns="91440" bIns="45720" numCol="1" anchor="t" anchorCtr="0" compatLnSpc="1">
            <a:prstTxWarp prst="textNoShape">
              <a:avLst/>
            </a:prstTxWarp>
          </a:bodyPr>
          <a:lstStyle/>
          <a:p>
            <a:r>
              <a:rPr lang="en-US" b="1" dirty="0">
                <a:solidFill>
                  <a:schemeClr val="tx1"/>
                </a:solidFill>
              </a:rPr>
              <a:t>Net </a:t>
            </a:r>
            <a:r>
              <a:rPr lang="en-US" b="1" dirty="0" smtClean="0">
                <a:solidFill>
                  <a:schemeClr val="tx1"/>
                </a:solidFill>
              </a:rPr>
              <a:t>Metering</a:t>
            </a:r>
            <a:r>
              <a:rPr lang="el-GR" b="1" dirty="0" smtClean="0">
                <a:solidFill>
                  <a:schemeClr val="tx1"/>
                </a:solidFill>
              </a:rPr>
              <a:t> – </a:t>
            </a:r>
            <a:br>
              <a:rPr lang="el-GR" b="1" dirty="0" smtClean="0">
                <a:solidFill>
                  <a:schemeClr val="tx1"/>
                </a:solidFill>
              </a:rPr>
            </a:br>
            <a:r>
              <a:rPr lang="el-GR" b="1" dirty="0" smtClean="0">
                <a:solidFill>
                  <a:schemeClr val="tx1"/>
                </a:solidFill>
              </a:rPr>
              <a:t>Καθαρή Μέτρηση</a:t>
            </a:r>
            <a:endParaRPr lang="en-US" b="1" dirty="0">
              <a:solidFill>
                <a:schemeClr val="tx1"/>
              </a:solidFill>
            </a:endParaRPr>
          </a:p>
        </p:txBody>
      </p:sp>
      <p:pic>
        <p:nvPicPr>
          <p:cNvPr id="1239049" name="Picture 9"/>
          <p:cNvPicPr>
            <a:picLocks noChangeAspect="1" noChangeArrowheads="1"/>
          </p:cNvPicPr>
          <p:nvPr/>
        </p:nvPicPr>
        <p:blipFill>
          <a:blip r:embed="rId4" cstate="print"/>
          <a:srcRect l="31274" t="13319" r="31274" b="6720"/>
          <a:stretch>
            <a:fillRect/>
          </a:stretch>
        </p:blipFill>
        <p:spPr bwMode="auto">
          <a:xfrm>
            <a:off x="1905000" y="3962400"/>
            <a:ext cx="1524000" cy="1825625"/>
          </a:xfrm>
          <a:prstGeom prst="rect">
            <a:avLst/>
          </a:prstGeom>
          <a:noFill/>
          <a:ln w="9525">
            <a:noFill/>
            <a:miter lim="800000"/>
            <a:headEnd/>
            <a:tailEnd/>
          </a:ln>
        </p:spPr>
      </p:pic>
      <p:pic>
        <p:nvPicPr>
          <p:cNvPr id="1239050" name="Picture 10"/>
          <p:cNvPicPr>
            <a:picLocks noChangeAspect="1" noChangeArrowheads="1"/>
          </p:cNvPicPr>
          <p:nvPr/>
        </p:nvPicPr>
        <p:blipFill>
          <a:blip r:embed="rId5" cstate="print"/>
          <a:srcRect/>
          <a:stretch>
            <a:fillRect/>
          </a:stretch>
        </p:blipFill>
        <p:spPr bwMode="auto">
          <a:xfrm>
            <a:off x="5004048" y="293396"/>
            <a:ext cx="3606552" cy="5955004"/>
          </a:xfrm>
          <a:prstGeom prst="rect">
            <a:avLst/>
          </a:prstGeom>
          <a:noFill/>
          <a:ln w="9525" algn="ctr">
            <a:noFill/>
            <a:miter lim="800000"/>
            <a:headEnd/>
            <a:tailEnd/>
          </a:ln>
          <a:effectLst/>
        </p:spPr>
      </p:pic>
      <p:sp>
        <p:nvSpPr>
          <p:cNvPr id="1239053" name="Text Box 13"/>
          <p:cNvSpPr txBox="1">
            <a:spLocks noChangeArrowheads="1"/>
          </p:cNvSpPr>
          <p:nvPr/>
        </p:nvSpPr>
        <p:spPr bwMode="auto">
          <a:xfrm>
            <a:off x="1262063" y="5867400"/>
            <a:ext cx="3200400" cy="366713"/>
          </a:xfrm>
          <a:prstGeom prst="rect">
            <a:avLst/>
          </a:prstGeom>
          <a:noFill/>
          <a:ln w="9525" algn="ctr">
            <a:noFill/>
            <a:miter lim="800000"/>
            <a:headEnd/>
            <a:tailEnd/>
          </a:ln>
          <a:effectLst/>
        </p:spPr>
        <p:txBody>
          <a:bodyPr>
            <a:spAutoFit/>
          </a:bodyPr>
          <a:lstStyle/>
          <a:p>
            <a:pPr>
              <a:spcBef>
                <a:spcPct val="50000"/>
              </a:spcBef>
            </a:pPr>
            <a:r>
              <a:rPr lang="en-US" i="1">
                <a:latin typeface="Times New Roman" pitchFamily="18" charset="0"/>
                <a:hlinkClick r:id="rId6"/>
              </a:rPr>
              <a:t>www.newenergychoices.org</a:t>
            </a:r>
            <a:r>
              <a:rPr lang="en-US" i="1">
                <a:latin typeface="Times New Roman" pitchFamily="18" charset="0"/>
              </a:rPr>
              <a:t> </a:t>
            </a:r>
          </a:p>
        </p:txBody>
      </p:sp>
      <p:sp>
        <p:nvSpPr>
          <p:cNvPr id="1239054" name="AutoShape 14"/>
          <p:cNvSpPr>
            <a:spLocks noChangeArrowheads="1"/>
          </p:cNvSpPr>
          <p:nvPr/>
        </p:nvSpPr>
        <p:spPr bwMode="auto">
          <a:xfrm rot="-1504465">
            <a:off x="3733800" y="4267200"/>
            <a:ext cx="1066800" cy="381000"/>
          </a:xfrm>
          <a:prstGeom prst="rightArrow">
            <a:avLst>
              <a:gd name="adj1" fmla="val 50000"/>
              <a:gd name="adj2" fmla="val 70000"/>
            </a:avLst>
          </a:prstGeom>
          <a:solidFill>
            <a:srgbClr val="99CCFF"/>
          </a:solidFill>
          <a:ln w="9525" algn="ctr">
            <a:solidFill>
              <a:srgbClr val="0033CC"/>
            </a:solidFill>
            <a:miter lim="800000"/>
            <a:headEnd/>
            <a:tailEnd/>
          </a:ln>
          <a:effectLst/>
        </p:spPr>
        <p:txBody>
          <a:bodyPr wrap="none" anchor="ctr"/>
          <a:lstStyle/>
          <a:p>
            <a:endParaRPr lang="el-GR"/>
          </a:p>
        </p:txBody>
      </p:sp>
    </p:spTree>
    <p:extLst>
      <p:ext uri="{BB962C8B-B14F-4D97-AF65-F5344CB8AC3E}">
        <p14:creationId xmlns:p14="http://schemas.microsoft.com/office/powerpoint/2010/main" val="621297722"/>
      </p:ext>
    </p:extLst>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ΕΝΕΡΓΕΙΑΚΗ ΚΑΙ ΠΕΡΙΒΑΛΛΟΝΤΙΚΗ ΣΗΜΑΝΣΗ</a:t>
            </a:r>
            <a:br>
              <a:rPr lang="el-GR" dirty="0" smtClean="0"/>
            </a:br>
            <a:r>
              <a:rPr lang="en-GB" smtClean="0"/>
              <a:t>LABELLING</a:t>
            </a:r>
            <a:endParaRPr lang="el-GR"/>
          </a:p>
        </p:txBody>
      </p:sp>
      <p:pic>
        <p:nvPicPr>
          <p:cNvPr id="4" name="Content Placeholder 3" descr="Energy Efficiency Env Impact Rating.png"/>
          <p:cNvPicPr>
            <a:picLocks noGrp="1" noChangeAspect="1"/>
          </p:cNvPicPr>
          <p:nvPr>
            <p:ph idx="1"/>
          </p:nvPr>
        </p:nvPicPr>
        <p:blipFill>
          <a:blip r:embed="rId3" cstate="print"/>
          <a:stretch>
            <a:fillRect/>
          </a:stretch>
        </p:blipFill>
        <p:spPr>
          <a:xfrm>
            <a:off x="759786" y="1779171"/>
            <a:ext cx="7624427" cy="4168020"/>
          </a:xfrm>
        </p:spPr>
      </p:pic>
    </p:spTree>
    <p:extLst>
      <p:ext uri="{BB962C8B-B14F-4D97-AF65-F5344CB8AC3E}">
        <p14:creationId xmlns:p14="http://schemas.microsoft.com/office/powerpoint/2010/main" val="7605526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9552" y="116632"/>
            <a:ext cx="8229600" cy="288032"/>
          </a:xfrm>
        </p:spPr>
        <p:txBody>
          <a:bodyPr>
            <a:normAutofit fontScale="90000"/>
          </a:bodyPr>
          <a:lstStyle/>
          <a:p>
            <a:r>
              <a:rPr lang="el-GR" dirty="0" smtClean="0"/>
              <a:t>ΕΝΕΡΓΕΙΑΚΗ ΠΟΛΙΤΙΚΗ</a:t>
            </a:r>
            <a:endParaRPr lang="en-GB" dirty="0"/>
          </a:p>
        </p:txBody>
      </p:sp>
    </p:spTree>
    <p:extLst>
      <p:ext uri="{BB962C8B-B14F-4D97-AF65-F5344CB8AC3E}">
        <p14:creationId xmlns:p14="http://schemas.microsoft.com/office/powerpoint/2010/main" val="763088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ΑΝΑΛΥΣΗ ΠΟΛΙΤΙΚΗΣ</a:t>
            </a:r>
            <a:endParaRPr lang="el-GR" dirty="0"/>
          </a:p>
        </p:txBody>
      </p:sp>
      <p:sp>
        <p:nvSpPr>
          <p:cNvPr id="3" name="Content Placeholder 2"/>
          <p:cNvSpPr>
            <a:spLocks noGrp="1"/>
          </p:cNvSpPr>
          <p:nvPr>
            <p:ph sz="quarter" idx="1"/>
          </p:nvPr>
        </p:nvSpPr>
        <p:spPr>
          <a:xfrm>
            <a:off x="323528" y="1196752"/>
            <a:ext cx="8363272" cy="4823048"/>
          </a:xfrm>
        </p:spPr>
        <p:txBody>
          <a:bodyPr>
            <a:normAutofit lnSpcReduction="10000"/>
          </a:bodyPr>
          <a:lstStyle/>
          <a:p>
            <a:pPr algn="ctr">
              <a:buNone/>
            </a:pPr>
            <a:r>
              <a:rPr lang="el-GR" sz="4000" dirty="0" smtClean="0"/>
              <a:t>ΣΤΟΧΟΙ</a:t>
            </a:r>
            <a:endParaRPr lang="el-GR" dirty="0" smtClean="0"/>
          </a:p>
          <a:p>
            <a:r>
              <a:rPr lang="el-GR" dirty="0" smtClean="0"/>
              <a:t>ΠΡΟΣΔΙΟΡΙΣΜΟΣ ΠΡΟΒΛΗΜΑΤΟΣ, ΠΙΣΤΟΠΟΙΗΣΗ, ΜΟΝΤΕΛΟΠΟΙΗΣΗ</a:t>
            </a:r>
          </a:p>
          <a:p>
            <a:endParaRPr lang="el-GR" dirty="0" smtClean="0"/>
          </a:p>
          <a:p>
            <a:r>
              <a:rPr lang="el-GR" dirty="0" smtClean="0"/>
              <a:t>ΑΞΙΟΛΟΓΗΣΗ ΚΑΙ ΣΥΓΚΡΙΣΗ ΕΝΑΛΛΑΚΤΙΚΩΝ ΜΕΘΟΔΩΝ ΓΙΑ ΤΗΝ ΕΠΙΛΥΣΗ</a:t>
            </a:r>
          </a:p>
          <a:p>
            <a:endParaRPr lang="el-GR" dirty="0" smtClean="0"/>
          </a:p>
          <a:p>
            <a:r>
              <a:rPr lang="el-GR" dirty="0" smtClean="0"/>
              <a:t>ΜΕΤΑΤΡΟΠΗ ΤΗΣ ΓΝΩΣΗΣ ΣΕ ΜΟΡΦΗ ΠΟΥ ΟΙ ΛΗΠΤΕΣ ΑΠΟΦΑΣΗΣ ΜΠΟΡΟΥΝ ΝΑ ΑΠΟΦΑΣΙΣΟΥΝ</a:t>
            </a:r>
            <a:endParaRPr lang="en-US" dirty="0" smtClean="0"/>
          </a:p>
          <a:p>
            <a:endParaRPr lang="el-GR" dirty="0"/>
          </a:p>
        </p:txBody>
      </p:sp>
    </p:spTree>
    <p:extLst>
      <p:ext uri="{BB962C8B-B14F-4D97-AF65-F5344CB8AC3E}">
        <p14:creationId xmlns:p14="http://schemas.microsoft.com/office/powerpoint/2010/main" val="41554163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l-GR" dirty="0" smtClean="0"/>
              <a:t>ΕΝΕΡΓΕΙΑΚΟ ΣΥΣΤΗΜΑ</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1524857"/>
              </p:ext>
            </p:extLst>
          </p:nvPr>
        </p:nvGraphicFramePr>
        <p:xfrm>
          <a:off x="-29760" y="224644"/>
          <a:ext cx="9011344" cy="6408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24499711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ΕΝΕΡΓΕΙΑΚΗ ΠΟΛΙΤΙΚΗ – ΠΟΥ ΑΠΑΙΤΕΙΤΑΙ </a:t>
            </a:r>
            <a:r>
              <a:rPr lang="en-GB" dirty="0" smtClean="0"/>
              <a:t>?</a:t>
            </a:r>
            <a:endParaRPr lang="en-GB" dirty="0"/>
          </a:p>
        </p:txBody>
      </p:sp>
      <p:sp>
        <p:nvSpPr>
          <p:cNvPr id="3" name="Content Placeholder 2"/>
          <p:cNvSpPr>
            <a:spLocks noGrp="1"/>
          </p:cNvSpPr>
          <p:nvPr>
            <p:ph idx="1"/>
          </p:nvPr>
        </p:nvSpPr>
        <p:spPr/>
        <p:txBody>
          <a:bodyPr/>
          <a:lstStyle/>
          <a:p>
            <a:r>
              <a:rPr lang="el-GR" dirty="0" smtClean="0"/>
              <a:t>ΡΥΘΜΙΣΗ ΕΝΕΡΓΕΙΑΚΩΝ ΣΥΣΤΗΜΑΤΩΝ ΠΡΟΣΦΟΡΑΣ (ΗΛΕΚΤΡΙΣΜΟΣ, ΦΥΣΙΚΟ ΑΕΡΙΟ)</a:t>
            </a:r>
          </a:p>
          <a:p>
            <a:r>
              <a:rPr lang="el-GR" dirty="0" smtClean="0"/>
              <a:t>ΑΝΑΠΤΥΞΗ ΕΝΔΟΓΕΝΩΝ ΕΝΕΡΓΕΙΑΚΩΝ ΠΟΡΩΝ</a:t>
            </a:r>
          </a:p>
          <a:p>
            <a:r>
              <a:rPr lang="el-GR" dirty="0" smtClean="0"/>
              <a:t>ΑΝΑΠΤΥΞΗ ΝΕΩΝ ΤΕΧΝΟΛΟΓΙΩΝ</a:t>
            </a:r>
          </a:p>
          <a:p>
            <a:r>
              <a:rPr lang="el-GR" dirty="0" smtClean="0"/>
              <a:t>ΕΞΑΣΦΑΛΙΣΗ ΕΝΕΡΓΕΙΑΚΗΣ ΠΡΟΣΦΟΡΑΣ (</a:t>
            </a:r>
            <a:r>
              <a:rPr lang="en-GB" dirty="0" smtClean="0"/>
              <a:t>OIL)</a:t>
            </a:r>
            <a:endParaRPr lang="el-GR" dirty="0" smtClean="0"/>
          </a:p>
          <a:p>
            <a:r>
              <a:rPr lang="el-GR" dirty="0" smtClean="0"/>
              <a:t>ΕΞΟΙΚΟΝΟΜΗΣΗ ΕΝΕΡΓΕΙΑΚΩΝ ΠΟΡΩΝ</a:t>
            </a:r>
          </a:p>
          <a:p>
            <a:r>
              <a:rPr lang="el-GR" dirty="0" smtClean="0"/>
              <a:t>ΜΕΙΩΣΗ ΠΕΡΙΒΑΛΛΟΝΤΙΚΩΝ ΕΠΙΠΤΩΣΕΩΝ</a:t>
            </a:r>
          </a:p>
          <a:p>
            <a:r>
              <a:rPr lang="el-GR" dirty="0" smtClean="0"/>
              <a:t>ΑΠΕΛΕΥΘΕΡΩΣΗ ΕΝΕΡΓΕΙΑΚΩΝ ΑΓΟΡΩΝ</a:t>
            </a:r>
          </a:p>
          <a:p>
            <a:r>
              <a:rPr lang="el-GR" dirty="0" smtClean="0"/>
              <a:t>ΒΙΩΣΙΜΗ ΑΝΑΠΤΥΞΗ</a:t>
            </a:r>
          </a:p>
        </p:txBody>
      </p:sp>
      <p:sp>
        <p:nvSpPr>
          <p:cNvPr id="4" name="Date Placeholder 3"/>
          <p:cNvSpPr>
            <a:spLocks noGrp="1"/>
          </p:cNvSpPr>
          <p:nvPr>
            <p:ph type="dt" sz="half" idx="10"/>
          </p:nvPr>
        </p:nvSpPr>
        <p:spPr/>
        <p:txBody>
          <a:bodyPr/>
          <a:lstStyle/>
          <a:p>
            <a:fld id="{8D219B85-F664-4F5A-8B2A-CDA5F08D7D05}" type="datetime1">
              <a:rPr lang="en-GB" smtClean="0"/>
              <a:t>15/02/2015</a:t>
            </a:fld>
            <a:endParaRPr lang="en-GB"/>
          </a:p>
        </p:txBody>
      </p:sp>
    </p:spTree>
    <p:extLst>
      <p:ext uri="{BB962C8B-B14F-4D97-AF65-F5344CB8AC3E}">
        <p14:creationId xmlns:p14="http://schemas.microsoft.com/office/powerpoint/2010/main" val="1114364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Dias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w="12700">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Dias01</Template>
  <TotalTime>386</TotalTime>
  <Words>3434</Words>
  <Application>Microsoft Office PowerPoint</Application>
  <PresentationFormat>On-screen Show (4:3)</PresentationFormat>
  <Paragraphs>602</Paragraphs>
  <Slides>57</Slides>
  <Notes>25</Notes>
  <HiddenSlides>2</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57</vt:i4>
      </vt:variant>
    </vt:vector>
  </HeadingPairs>
  <TitlesOfParts>
    <vt:vector size="60" baseType="lpstr">
      <vt:lpstr>Dias01</vt:lpstr>
      <vt:lpstr>Office Theme</vt:lpstr>
      <vt:lpstr>Equation</vt:lpstr>
      <vt:lpstr>ΕΝΕΡΓΕΙΑΚΗ ΠΟΛΙΤΙΚΗ ΚΑΙ ΔΙΑΧΕΙΡΙΣΗ - ΛΗΨΗ ΑΠΟΦΑΣΕΩΝ</vt:lpstr>
      <vt:lpstr>PowerPoint Presentation</vt:lpstr>
      <vt:lpstr>PowerPoint Presentation</vt:lpstr>
      <vt:lpstr> ΕΡΓΑΛΕΙΑ ΕΝΕΡΓΕΙΑΚΗΣ ΠΟΛΙΤΙΚΗΣ</vt:lpstr>
      <vt:lpstr>Ενέργεια-περιβάλλον-οικονομία</vt:lpstr>
      <vt:lpstr>ΕΝΕΡΓΕΙΑΚΗ ΠΟΛΙΤΙΚΗ</vt:lpstr>
      <vt:lpstr>ΑΝΑΛΥΣΗ ΠΟΛΙΤΙΚΗΣ</vt:lpstr>
      <vt:lpstr>ΕΝΕΡΓΕΙΑΚΟ ΣΥΣΤΗΜΑ</vt:lpstr>
      <vt:lpstr>ΕΝΕΡΓΕΙΑΚΗ ΠΟΛΙΤΙΚΗ – ΠΟΥ ΑΠΑΙΤΕΙΤΑΙ ?</vt:lpstr>
      <vt:lpstr>ΕΡΓΑΛΕΙΑ ΠΟΛΙΤΙΚΗΣ</vt:lpstr>
      <vt:lpstr>ΕΜΠΟΔΙΑ - ΚΙΝΗΤΡΑ</vt:lpstr>
      <vt:lpstr>ΕΡΓΑΛΕΙΑ ΠΟΛΙΤΙΚΗΣ</vt:lpstr>
      <vt:lpstr>ΚΥΒΕΡΝΗΤΙΚΗ ΠΟΛΙΤΙΚΗ : ΦΑΣΕΙΣ</vt:lpstr>
      <vt:lpstr>ΕΝΕΡΓΕΙΑΚΗ ΑΠΟΔΟΣΗ – ΕΡΓΑΛΕΙΑ ΠΟΛΙΤΙΚΗΣ</vt:lpstr>
      <vt:lpstr>ΕΝΕΡΓΕΙΑΚΟΣ ΦΟΡΟΣ</vt:lpstr>
      <vt:lpstr>ΕΠΙΔΟΤΗΣΕΙΣ</vt:lpstr>
      <vt:lpstr>ΕΜΠΟΡΙΟ ΕΚΠΟΜΠΩΝ</vt:lpstr>
      <vt:lpstr>ΕΝΕΡΓΕΙΑΚΗ ΑΠΟΔΟΣΗ - ΠΡΟΤΥΠΑ</vt:lpstr>
      <vt:lpstr>ΑΝΑΝΕΩΣΙΜΕΣ ΠΗΓΕΣ ΕΝΕΡΓΕΙΑΣ – ΠΡΟΤΥΠΑ</vt:lpstr>
      <vt:lpstr>ΣΥΜΦΩΝΙΕΣ ΔΙΑΠΡΑΓΜΑΤΕΥΣΗΣ</vt:lpstr>
      <vt:lpstr>LABELLING</vt:lpstr>
      <vt:lpstr>ΕΝΕΡΓΕΙΑΚΗ ΠΟΛΙΤΙΚΗ - ΑΞΙΟΛΟΓΗΣΗ</vt:lpstr>
      <vt:lpstr>ΕΝΕΡΓΕΙΑΚΗ ΠΟΛΙΤΙΚΗ – REBOUND EFFECTS</vt:lpstr>
      <vt:lpstr>Ενεργειακές Υπηρεσίες και Ενεργειακή Απόδοση</vt:lpstr>
      <vt:lpstr>Ενεργειακή Ζήτηση: Πρόβλεψη &amp; Σενάρια</vt:lpstr>
      <vt:lpstr>Ενεργειακή Απόδοση &amp; Ανανεώσιμες Πηγές</vt:lpstr>
      <vt:lpstr>PowerPoint Presentation</vt:lpstr>
      <vt:lpstr>Εργαλεία πολιτικής</vt:lpstr>
      <vt:lpstr>Εργαλεία Πολιτικής γιά ενθάρρυνση επενδύσεων σε έργα ΑΠΕ ανάλογα με την ωριμότητα της τεχνολογίας</vt:lpstr>
      <vt:lpstr>PowerPoint Presentation</vt:lpstr>
      <vt:lpstr>Εργαλεία Περιβαλλοντικής Πολιτικής</vt:lpstr>
      <vt:lpstr>Κριτήρια</vt:lpstr>
      <vt:lpstr>Αποδοτικότητα Κόστους</vt:lpstr>
      <vt:lpstr>Αποδοτικότητα κόστους</vt:lpstr>
      <vt:lpstr>Εργαλεία: σύνοψη</vt:lpstr>
      <vt:lpstr>ΘΕΣΜΙΚΑ ΕΡΓΑΛΕΙΑ</vt:lpstr>
      <vt:lpstr>Εκτελεστικά Εργαλεία Command and Control</vt:lpstr>
      <vt:lpstr>Τύποι άμεσης ρύθμισης</vt:lpstr>
      <vt:lpstr>Φορολογία και Επιδοτήσεις</vt:lpstr>
      <vt:lpstr>Εμπορεύσιμες άδειες</vt:lpstr>
      <vt:lpstr>Άδειες: αρχικός επιμερισμός</vt:lpstr>
      <vt:lpstr>Εθελούσιες συμφωνίες</vt:lpstr>
      <vt:lpstr>Αποτελεσματικότητα όσον αφορά το ΚΟΣΤΟΣ</vt:lpstr>
      <vt:lpstr>Αποτελεσματικότητα κόστους (2)</vt:lpstr>
      <vt:lpstr>Περιβαλλοντική αποτελεσματικότητα</vt:lpstr>
      <vt:lpstr>Η δυναμική των μέτρων</vt:lpstr>
      <vt:lpstr>ευελιξία</vt:lpstr>
      <vt:lpstr>δικαιοσύνη</vt:lpstr>
      <vt:lpstr>Αβεβαιότητα</vt:lpstr>
      <vt:lpstr>PowerPoint Presentation</vt:lpstr>
      <vt:lpstr>Παράδειγμα Πολιτικών στις ΗΠΑ</vt:lpstr>
      <vt:lpstr>PowerPoint Presentation</vt:lpstr>
      <vt:lpstr>Οικονομικά Κίνητρα: Βέλτιστες Πρακτικές</vt:lpstr>
      <vt:lpstr>PowerPoint Presentation</vt:lpstr>
      <vt:lpstr>PowerPoint Presentation</vt:lpstr>
      <vt:lpstr>Net Metering –  Καθαρή Μέτρηση</vt:lpstr>
      <vt:lpstr>ΕΝΕΡΓΕΙΑΚΗ ΚΑΙ ΠΕΡΙΒΑΛΛΟΝΤΙΚΗ ΣΗΜΑΝΣΗ LABELLING</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ΕΝΕΡΓΕΙΑΚΗ ΑΝΑΛΥΣΗ ΕΡΓΑΛΕΙΑ ΠΟΛΙΤΙΚΗΣ</dc:title>
  <dc:creator>Dias Haralambopoulos</dc:creator>
  <cp:lastModifiedBy>Dias Haralambopoulos</cp:lastModifiedBy>
  <cp:revision>30</cp:revision>
  <dcterms:created xsi:type="dcterms:W3CDTF">2015-01-13T22:34:27Z</dcterms:created>
  <dcterms:modified xsi:type="dcterms:W3CDTF">2015-02-14T23:10:06Z</dcterms:modified>
</cp:coreProperties>
</file>