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7" r:id="rId2"/>
    <p:sldId id="288" r:id="rId3"/>
    <p:sldId id="289" r:id="rId4"/>
    <p:sldId id="256" r:id="rId5"/>
    <p:sldId id="266" r:id="rId6"/>
    <p:sldId id="267" r:id="rId7"/>
    <p:sldId id="285" r:id="rId8"/>
    <p:sldId id="284" r:id="rId9"/>
    <p:sldId id="268" r:id="rId10"/>
    <p:sldId id="269" r:id="rId11"/>
    <p:sldId id="257" r:id="rId12"/>
    <p:sldId id="258" r:id="rId13"/>
    <p:sldId id="265" r:id="rId14"/>
    <p:sldId id="274" r:id="rId15"/>
    <p:sldId id="275" r:id="rId16"/>
    <p:sldId id="276" r:id="rId17"/>
    <p:sldId id="270" r:id="rId18"/>
    <p:sldId id="271" r:id="rId19"/>
    <p:sldId id="273" r:id="rId20"/>
    <p:sldId id="259" r:id="rId21"/>
    <p:sldId id="260" r:id="rId22"/>
    <p:sldId id="261" r:id="rId23"/>
    <p:sldId id="278" r:id="rId24"/>
    <p:sldId id="279" r:id="rId25"/>
    <p:sldId id="280" r:id="rId26"/>
    <p:sldId id="281" r:id="rId27"/>
    <p:sldId id="277" r:id="rId28"/>
    <p:sldId id="28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annis Matsin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8T10:15:34.664" idx="1">
    <p:pos x="2617" y="283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8F93-7376-0D4B-AF2F-0506036323C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8412-B8B3-E24B-8869-AAF81504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EEFE-7158-AB40-88A5-113F036EFEE4}" type="datetimeFigureOut">
              <a:rPr lang="en-US" smtClean="0"/>
              <a:t>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#_ENREF_26"/><Relationship Id="rId3" Type="http://schemas.openxmlformats.org/officeDocument/2006/relationships/hyperlink" Target="#_ENREF_71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tsinos@aegean.g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err="1" smtClean="0"/>
              <a:t>Εκτ</a:t>
            </a:r>
            <a:r>
              <a:rPr lang="el-GR" dirty="0" err="1" smtClean="0"/>
              <a:t>ίμηση</a:t>
            </a:r>
            <a:r>
              <a:rPr lang="el-GR" dirty="0" smtClean="0"/>
              <a:t> </a:t>
            </a:r>
            <a:r>
              <a:rPr lang="el-GR" dirty="0" err="1" smtClean="0"/>
              <a:t>περιβαλλοντικού</a:t>
            </a:r>
            <a:r>
              <a:rPr lang="el-GR" dirty="0" smtClean="0"/>
              <a:t> </a:t>
            </a:r>
            <a:r>
              <a:rPr lang="el-GR" dirty="0" err="1" smtClean="0"/>
              <a:t>κινδύνου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2592288"/>
          </a:xfrm>
        </p:spPr>
        <p:txBody>
          <a:bodyPr>
            <a:noAutofit/>
          </a:bodyPr>
          <a:lstStyle/>
          <a:p>
            <a:r>
              <a:rPr lang="el-GR" sz="2800" dirty="0" err="1" smtClean="0">
                <a:solidFill>
                  <a:schemeClr val="tx1"/>
                </a:solidFill>
              </a:rPr>
              <a:t>Αν</a:t>
            </a:r>
            <a:r>
              <a:rPr lang="el-GR" sz="2800" dirty="0" err="1" smtClean="0">
                <a:solidFill>
                  <a:schemeClr val="tx1"/>
                </a:solidFill>
              </a:rPr>
              <a:t>άλυση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οικολογικης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smtClean="0">
                <a:solidFill>
                  <a:schemeClr val="tx1"/>
                </a:solidFill>
              </a:rPr>
              <a:t>αβεβαιότητας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32076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25780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Οποτε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η αβεβαιότητα υπάρχει δεν υπάρχει εγγύηση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οτι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μια «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εξυπνη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επιλογή» θα οδηγήσει σε αποτέλεσμα ή λύση</a:t>
            </a:r>
            <a:r>
              <a:rPr lang="en-US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  <a:endParaRPr lang="el-GR" sz="2400" dirty="0" smtClean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AutoNum type="arabicPeriod"/>
            </a:pP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επιστημολογική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: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προκύπτει ως αποτέλεσμα ελλιπούς γνώσης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2. 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γλωσσολογική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: 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προκύπτει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απο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την αδυναμία άμεσης επικοινωνίας.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Διφορούμενη εννοιολογική θεώρηση.  Τι σημαίνει ένα συμβάν που είναι ενδεχόμενο να συμβεί ή η πιθανότητα να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συμβει</a:t>
            </a:r>
            <a:r>
              <a:rPr lang="el-GR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 </a:t>
            </a:r>
            <a:r>
              <a:rPr lang="el-GR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Χρήση ασαφών όρων όπως «υγιής πληθυσμός» </a:t>
            </a:r>
            <a:r>
              <a:rPr lang="en-US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ja-JP" alt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healthy wildlife population.</a:t>
            </a:r>
            <a:r>
              <a:rPr lang="ja-JP" alt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”</a:t>
            </a:r>
            <a:endParaRPr lang="en-US" altLang="ja-JP" sz="24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US" sz="2800" dirty="0">
              <a:solidFill>
                <a:srgbClr val="FFFF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33400" y="5638800"/>
            <a:ext cx="83058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Burgman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, M. A.  2005.  Risks and decisions for conservation and environmental management. Cambridge University, Cambridge, England, UK.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791200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l-G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Τύποι αβεβαιότητας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Βασικές αναφορές αβεβαιότητας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537" b="553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044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r="4167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7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889001"/>
            <a:ext cx="6252029" cy="5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22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5" y="870856"/>
            <a:ext cx="5642428" cy="4231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713" y="5660570"/>
            <a:ext cx="379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 black swan, a member of the species Cygnus </a:t>
            </a:r>
            <a:r>
              <a:rPr lang="en-US" dirty="0" err="1">
                <a:solidFill>
                  <a:srgbClr val="FFFF00"/>
                </a:solidFill>
              </a:rPr>
              <a:t>atratus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286" y="487026"/>
            <a:ext cx="7674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black swan theory </a:t>
            </a:r>
            <a:endParaRPr lang="el-GR" sz="20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 </a:t>
            </a:r>
            <a:r>
              <a:rPr lang="en-US" sz="2000" dirty="0">
                <a:solidFill>
                  <a:srgbClr val="FFFF00"/>
                </a:solidFill>
              </a:rPr>
              <a:t>metaphor that describes an event that comes as a surprise, has a major effect, and is often inappropriately rationalized after the fact with the benefit of hindsight.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The theory was developed by </a:t>
            </a:r>
            <a:r>
              <a:rPr lang="en-US" sz="2000" dirty="0" err="1">
                <a:solidFill>
                  <a:srgbClr val="FFFF00"/>
                </a:solidFill>
              </a:rPr>
              <a:t>Nassim</a:t>
            </a:r>
            <a:r>
              <a:rPr lang="en-US" sz="2000" dirty="0">
                <a:solidFill>
                  <a:srgbClr val="FFFF00"/>
                </a:solidFill>
              </a:rPr>
              <a:t> Nicholas </a:t>
            </a:r>
            <a:r>
              <a:rPr lang="en-US" sz="2000" dirty="0" err="1">
                <a:solidFill>
                  <a:srgbClr val="FFFF00"/>
                </a:solidFill>
              </a:rPr>
              <a:t>Taleb</a:t>
            </a:r>
            <a:r>
              <a:rPr lang="en-US" sz="2000" dirty="0">
                <a:solidFill>
                  <a:srgbClr val="FFFF00"/>
                </a:solidFill>
              </a:rPr>
              <a:t> to explain: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disproportionate role of high-profile, hard-to-predict, and rare events that are beyond the realm of normal expectations in history, science, finance, and technology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non-computability of the probability of the consequential rare events using scientific methods (owing to the very nature of small probabilities)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psychological biases that make people individually and collectively blind to uncertainty and unaware of the massive role of the rare event in historical affairs.</a:t>
            </a:r>
          </a:p>
        </p:txBody>
      </p:sp>
    </p:spTree>
    <p:extLst>
      <p:ext uri="{BB962C8B-B14F-4D97-AF65-F5344CB8AC3E}">
        <p14:creationId xmlns:p14="http://schemas.microsoft.com/office/powerpoint/2010/main" val="3571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προσέγγιση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Ποτέ δεν υπάρχουν πλήρη δεδομένα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Υπάρχει τίμημα για την ακρίβεια σε σχέση με την πληρότητα 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Ανάλυση ευαισθησίας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Στατιστική σημαντικότητα: στόχος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Αβεβαιότητα μοντέλου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Επιλέγοντας το σωστό μοντέλο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Το μοντέλο εξηγεί τα δεδομένα;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Είναι συμβατό με τη θεωρία;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Αποφασίζοντας για το μοντέλο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Είναι επαρκώς καθορισμένο;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Υπάρχει μαθηματική θεμελίωση;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Αβεβαιότητες (με βάση τις τυπολογίες)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Ερμηνεύοντας την αβεβαιότητα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Περιορισμένη πληροφορία για την ερμηνεία της αβεβαιότητας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Πιθανές σχέσεις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Αβεβαιότητα και εγκυρότητα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Αβεβαιότητα και εμπιστοσύνη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7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Επιστημολογική αβεβαιότητα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Σφάλμα μέτρησης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Συστηματικό σφάλμα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Φυσική διακύμανση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Εσωτερική τυχαιότητα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Υποκειμενική μεροληψία στην κρίση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Αβεβαιότητα μοντέλου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Χρειαζόμαστε μοντέλα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Εστιασμένα στην βιολογία (πληθυσμιακής ανάπτυξης, διασποράς)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καταγραφής-αποτύπωσης (που συχνά έχουν αβεβαιότητα)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διαχείρισης βασισμένα στο ρίσκο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7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Πώς να αντιμετωπίσουμε την αβεβαιότητα στην διατήρηση και διαχείριση;</a:t>
            </a:r>
            <a:br>
              <a:rPr lang="el-GR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Έλλειψη </a:t>
            </a:r>
            <a:r>
              <a:rPr lang="el-GR" dirty="0">
                <a:solidFill>
                  <a:srgbClr val="FFFF00"/>
                </a:solidFill>
              </a:rPr>
              <a:t>ενσωμάτωσης αβεβαιότητας οδήγησε καταστροφικές περιπτώσεις όπως φαίνεται </a:t>
            </a:r>
            <a:r>
              <a:rPr lang="el-GR" dirty="0" smtClean="0">
                <a:solidFill>
                  <a:srgbClr val="FFFF00"/>
                </a:solidFill>
              </a:rPr>
              <a:t>από </a:t>
            </a:r>
            <a:r>
              <a:rPr lang="el-GR" dirty="0">
                <a:solidFill>
                  <a:srgbClr val="FFFF00"/>
                </a:solidFill>
              </a:rPr>
              <a:t>την διαχείριση αλιευμάτων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Αναγκαιότητα για στρατηγική διαχείρισης</a:t>
            </a:r>
          </a:p>
          <a:p>
            <a:r>
              <a:rPr lang="el-GR" dirty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</a:rPr>
              <a:t>ς προτιμήσουμε περιπτώσεις με χαμηλές απαιτήσεις σε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FFFF00"/>
              </a:solidFill>
            </a:endParaRPr>
          </a:p>
          <a:p>
            <a:r>
              <a:rPr lang="en-US" sz="1900" dirty="0" smtClean="0">
                <a:solidFill>
                  <a:srgbClr val="FFFF00"/>
                </a:solidFill>
              </a:rPr>
              <a:t>Harwood and Stokes 2003 Coping with uncertainty in ecological advice: Lessons from fisheries. Trends in Ecology and Evolution 18: 617-622</a:t>
            </a:r>
            <a:endParaRPr lang="en-US" sz="19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see TREE 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παραδείγματα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 έννοια του ελάχιστου βιώσιμου πληθυσμού </a:t>
            </a:r>
            <a:r>
              <a:rPr lang="en-US" dirty="0" smtClean="0">
                <a:solidFill>
                  <a:srgbClr val="FFFF00"/>
                </a:solidFill>
              </a:rPr>
              <a:t>MVP (minimum viable population)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έννοια της ελάχιστης απαιτούμενης επιφάνειας </a:t>
            </a:r>
            <a:r>
              <a:rPr lang="en-US" dirty="0" smtClean="0">
                <a:solidFill>
                  <a:srgbClr val="FFFF00"/>
                </a:solidFill>
              </a:rPr>
              <a:t>MAR (minimum area requirement)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έννοια της μέγιστης βιώσιμης αλιείας </a:t>
            </a:r>
            <a:r>
              <a:rPr lang="en-US" dirty="0" smtClean="0">
                <a:solidFill>
                  <a:srgbClr val="FFFF00"/>
                </a:solidFill>
              </a:rPr>
              <a:t>MSY (maximum sustainable yield)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 ρόλος της αβεβαιότητας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τα παραδείγματα δείχνουν υπερεκτιμήσεις ή ελλιπή καθοδήγηση με την προσπάθεια για ελάττωση της αβεβαιότητας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Απλές και καλά ορισμένες μετρικές συνήθως διευκολύνουν την επικοινωνία ανάμεσα στους ερευνητές και στους λήπτες της απόφασης.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Αλλά όμως μπορεί να επηρεάσουν την κρίση αν είναι ελλιπείς στην περιγραφή βιοτικών μεγεθών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(</a:t>
            </a:r>
            <a:r>
              <a:rPr lang="en-GB" dirty="0">
                <a:solidFill>
                  <a:srgbClr val="FFFF00"/>
                </a:solidFill>
                <a:hlinkClick r:id="rId2" action="ppaction://hlinkfile" tooltip="Flather, 2011 #4908"/>
              </a:rPr>
              <a:t>Flather et al. 2011</a:t>
            </a:r>
            <a:r>
              <a:rPr lang="en-GB" dirty="0">
                <a:solidFill>
                  <a:srgbClr val="FFFF00"/>
                </a:solidFill>
              </a:rPr>
              <a:t>)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Κάποιες φορές μπορεί να είναι προϊόντα εικασίας </a:t>
            </a:r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GB" dirty="0" err="1">
                <a:solidFill>
                  <a:srgbClr val="FFFF00"/>
                </a:solidFill>
              </a:rPr>
              <a:t>Lindsy</a:t>
            </a:r>
            <a:r>
              <a:rPr lang="en-GB" dirty="0">
                <a:solidFill>
                  <a:srgbClr val="FFFF00"/>
                </a:solidFill>
              </a:rPr>
              <a:t> et al 2007)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r>
              <a:rPr lang="el-GR" dirty="0" smtClean="0">
                <a:solidFill>
                  <a:srgbClr val="FFFF00"/>
                </a:solidFill>
              </a:rPr>
              <a:t>Οι τιμές που αναφέρονται και τα διαστήματα εμπιστοσύνης μπορεί να επηρεάζονται από κοινωνικές προτιμήσεις</a:t>
            </a:r>
            <a:r>
              <a:rPr lang="en-GB" dirty="0" smtClean="0">
                <a:solidFill>
                  <a:srgbClr val="FFFF00"/>
                </a:solidFill>
              </a:rPr>
              <a:t> (</a:t>
            </a:r>
            <a:r>
              <a:rPr lang="en-GB" dirty="0">
                <a:solidFill>
                  <a:srgbClr val="FFFF00"/>
                </a:solidFill>
                <a:hlinkClick r:id="rId3" action="ppaction://hlinkfile" tooltip="Quaas, 2013 #4834"/>
              </a:rPr>
              <a:t>Quaas et al. 2013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Τα παραδείγματα δείχνουν και την πίεση στους επιστήμονες να υποστηρίξουν πολιτικές με την προτίμηση της βεβαιότητας (σε βάρος της αβεβαιότητας).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Αυτή η άποψη κατευθύνει στην χρήση απλουστευμένων κατωφλιών δίνοντας μια υπερβολική εμπιστοσύνη αντί για την ρεαλιστική εκτίμηση της οικολογικής γνώσης και των ορίων της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Μια βοήθεια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την στατιστική:  </a:t>
            </a:r>
            <a:r>
              <a:rPr lang="en-US" dirty="0">
                <a:solidFill>
                  <a:srgbClr val="FFFF00"/>
                </a:solidFill>
              </a:rPr>
              <a:t>Bayesian statistical analysis</a:t>
            </a:r>
            <a:r>
              <a:rPr lang="el-GR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Οι ερευνητές της Οικολογίας της Διατήρησης και οι διαχειριστές της βιοποικιλότητας έχουν πρόσφατα εκτιμήσει την ενσωμάτωση της αβεβαιότητας στην ανάλυση οικολογικών διεργασιών.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παρότι δεν είναι ευρέως γνωστή στους ερευνητές της Οικολογίας η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statistical </a:t>
            </a:r>
            <a:r>
              <a:rPr lang="en-US" dirty="0" smtClean="0">
                <a:solidFill>
                  <a:srgbClr val="FFFF00"/>
                </a:solidFill>
              </a:rPr>
              <a:t>analysis</a:t>
            </a:r>
            <a:r>
              <a:rPr lang="el-GR" dirty="0" smtClean="0">
                <a:solidFill>
                  <a:srgbClr val="FFFF00"/>
                </a:solidFill>
              </a:rPr>
              <a:t> είναι καλά προσαρμοσμένη για να αντιμετωπίσει το πρόβλημα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Αναλύει με ευθύ τρόπο την πιθανότητα μιας υπόθεσης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επιτρέποντας σε επιστήμονες και διαχειριστές να την αναλύσουν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(Ellison 1996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Για να αυξηθεί το ενδιαφέρον για την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analysis, </a:t>
            </a:r>
            <a:r>
              <a:rPr lang="el-GR" dirty="0" smtClean="0">
                <a:solidFill>
                  <a:srgbClr val="FFFF00"/>
                </a:solidFill>
              </a:rPr>
              <a:t>πολλοί ερευνητές της οικολογίας έχουν προωθήσει την χρήση της στην διαχείριση της βιοποικιλότητας με ισχυρά επιχειρήματα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Crome</a:t>
            </a:r>
            <a:r>
              <a:rPr lang="en-US" dirty="0">
                <a:solidFill>
                  <a:srgbClr val="FFFF00"/>
                </a:solidFill>
              </a:rPr>
              <a:t> et al. 1996, Ellison 1996, Ludwig 1996, Taylor et al. 1996, </a:t>
            </a:r>
            <a:r>
              <a:rPr lang="en-US" dirty="0" err="1">
                <a:solidFill>
                  <a:srgbClr val="FFFF00"/>
                </a:solidFill>
              </a:rPr>
              <a:t>Wolfson</a:t>
            </a:r>
            <a:r>
              <a:rPr lang="en-US" dirty="0">
                <a:solidFill>
                  <a:srgbClr val="FFFF00"/>
                </a:solidFill>
              </a:rPr>
              <a:t> et al. 1996).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Όμως παρά τα πλεονεκτήματα της δεν είναι πιθανό να γίνει ευρέως αποδεκτή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μη στατιστικούς αν δεν γίνει πιο κατανοητή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Συμπερασματικά η </a:t>
            </a:r>
            <a:r>
              <a:rPr lang="en-US" dirty="0" smtClean="0">
                <a:solidFill>
                  <a:srgbClr val="FFFF00"/>
                </a:solidFill>
              </a:rPr>
              <a:t>Bayesian </a:t>
            </a:r>
            <a:r>
              <a:rPr lang="en-US" dirty="0">
                <a:solidFill>
                  <a:srgbClr val="FFFF00"/>
                </a:solidFill>
              </a:rPr>
              <a:t>analysis </a:t>
            </a:r>
            <a:r>
              <a:rPr lang="el-GR" dirty="0" smtClean="0">
                <a:solidFill>
                  <a:srgbClr val="FFFF00"/>
                </a:solidFill>
              </a:rPr>
              <a:t>μπορεί να συμπληρώσει τις «κλασικές» στατιστικές μεθόδους και η αποδοχή της να οδηγήσει σε μια μετεξέλιξη της κουλτούρας της πρόβλεψης</a:t>
            </a:r>
            <a:r>
              <a:rPr lang="el-GR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Αβεβαιότητα και </a:t>
            </a:r>
            <a:r>
              <a:rPr lang="en-US" dirty="0" smtClean="0">
                <a:solidFill>
                  <a:srgbClr val="FFFF00"/>
                </a:solidFill>
              </a:rPr>
              <a:t>PVA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Τα σπάνια γεγονότα παραμένουν δύσκολο να μετρηθούν και να αναλυθούν με τις συνήθεις στατιστικές μεθόδους για αυτό μένουν ανεξερεύνητα.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Για παράδειγμα παρότι οι </a:t>
            </a:r>
            <a:r>
              <a:rPr lang="en-US" dirty="0" smtClean="0">
                <a:solidFill>
                  <a:srgbClr val="FFFF00"/>
                </a:solidFill>
              </a:rPr>
              <a:t>PVA </a:t>
            </a:r>
            <a:r>
              <a:rPr lang="el-GR" dirty="0" smtClean="0">
                <a:solidFill>
                  <a:srgbClr val="FFFF00"/>
                </a:solidFill>
              </a:rPr>
              <a:t>συχνά καταδεικνύουν </a:t>
            </a:r>
            <a:r>
              <a:rPr lang="el-GR" dirty="0" err="1" smtClean="0">
                <a:solidFill>
                  <a:srgbClr val="FFFF00"/>
                </a:solidFill>
              </a:rPr>
              <a:t>οτι</a:t>
            </a:r>
            <a:r>
              <a:rPr lang="el-GR" dirty="0" smtClean="0">
                <a:solidFill>
                  <a:srgbClr val="FFFF00"/>
                </a:solidFill>
              </a:rPr>
              <a:t> οι καταστροφές και η περιβαλλοντική </a:t>
            </a:r>
            <a:r>
              <a:rPr lang="el-GR" dirty="0" err="1" smtClean="0">
                <a:solidFill>
                  <a:srgbClr val="FFFF00"/>
                </a:solidFill>
              </a:rPr>
              <a:t>στοχαστικότητα</a:t>
            </a:r>
            <a:r>
              <a:rPr lang="el-GR" dirty="0" smtClean="0">
                <a:solidFill>
                  <a:srgbClr val="FFFF00"/>
                </a:solidFill>
              </a:rPr>
              <a:t> επηρεάζουν τα αποτελέσματα των προσομοιώσεων μια πρόσφατη έρευνα δεν κατάφερε να ανιχνεύσει μια αύξηση στον χρόνο στην αναλογία των μελετών που εξετάζουν τις επιπτώσεις.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Συμπερασματικά οι </a:t>
            </a:r>
            <a:r>
              <a:rPr lang="en-GB" dirty="0" smtClean="0">
                <a:solidFill>
                  <a:srgbClr val="FFFF00"/>
                </a:solidFill>
              </a:rPr>
              <a:t>PVAs </a:t>
            </a:r>
            <a:r>
              <a:rPr lang="el-GR" dirty="0" smtClean="0">
                <a:solidFill>
                  <a:srgbClr val="FFFF00"/>
                </a:solidFill>
              </a:rPr>
              <a:t>συνεχίζουν να </a:t>
            </a:r>
            <a:r>
              <a:rPr lang="el-GR" dirty="0" err="1" smtClean="0">
                <a:solidFill>
                  <a:srgbClr val="FFFF00"/>
                </a:solidFill>
              </a:rPr>
              <a:t>υπο-αναλυουν</a:t>
            </a:r>
            <a:r>
              <a:rPr lang="el-GR" dirty="0" smtClean="0">
                <a:solidFill>
                  <a:srgbClr val="FFFF00"/>
                </a:solidFill>
              </a:rPr>
              <a:t> και μάλλον να </a:t>
            </a:r>
            <a:r>
              <a:rPr lang="el-GR" dirty="0" err="1" smtClean="0">
                <a:solidFill>
                  <a:srgbClr val="FFFF00"/>
                </a:solidFill>
              </a:rPr>
              <a:t>υπο</a:t>
            </a:r>
            <a:r>
              <a:rPr lang="el-GR" dirty="0" smtClean="0">
                <a:solidFill>
                  <a:srgbClr val="FFFF00"/>
                </a:solidFill>
              </a:rPr>
              <a:t>-εκτιμούν τις επιπτώσεις των μοναδικών σπάνιων ακραίων ή και πολύπλοκων συμβάντων.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GB" sz="2500" dirty="0" err="1" smtClean="0">
                <a:solidFill>
                  <a:srgbClr val="FFFF00"/>
                </a:solidFill>
              </a:rPr>
              <a:t>Pe'er</a:t>
            </a:r>
            <a:r>
              <a:rPr lang="en-GB" sz="2500" dirty="0">
                <a:solidFill>
                  <a:srgbClr val="FFFF00"/>
                </a:solidFill>
              </a:rPr>
              <a:t>, G., Y. G. </a:t>
            </a:r>
            <a:r>
              <a:rPr lang="en-GB" sz="2500" dirty="0" err="1">
                <a:solidFill>
                  <a:srgbClr val="FFFF00"/>
                </a:solidFill>
              </a:rPr>
              <a:t>Matsinos</a:t>
            </a:r>
            <a:r>
              <a:rPr lang="en-GB" sz="2500" dirty="0">
                <a:solidFill>
                  <a:srgbClr val="FFFF00"/>
                </a:solidFill>
              </a:rPr>
              <a:t>, K. </a:t>
            </a:r>
            <a:r>
              <a:rPr lang="en-GB" sz="2500" dirty="0" err="1">
                <a:solidFill>
                  <a:srgbClr val="FFFF00"/>
                </a:solidFill>
              </a:rPr>
              <a:t>Johst</a:t>
            </a:r>
            <a:r>
              <a:rPr lang="en-GB" sz="2500" dirty="0">
                <a:solidFill>
                  <a:srgbClr val="FFFF00"/>
                </a:solidFill>
              </a:rPr>
              <a:t>, K. W. Franz, C. </a:t>
            </a:r>
            <a:r>
              <a:rPr lang="en-GB" sz="2500" dirty="0" err="1">
                <a:solidFill>
                  <a:srgbClr val="FFFF00"/>
                </a:solidFill>
              </a:rPr>
              <a:t>Turlure</a:t>
            </a:r>
            <a:r>
              <a:rPr lang="en-GB" sz="2500" dirty="0">
                <a:solidFill>
                  <a:srgbClr val="FFFF00"/>
                </a:solidFill>
              </a:rPr>
              <a:t>, V. </a:t>
            </a:r>
            <a:r>
              <a:rPr lang="en-GB" sz="2500" dirty="0" err="1">
                <a:solidFill>
                  <a:srgbClr val="FFFF00"/>
                </a:solidFill>
              </a:rPr>
              <a:t>Radchuk</a:t>
            </a:r>
            <a:r>
              <a:rPr lang="en-GB" sz="2500" dirty="0">
                <a:solidFill>
                  <a:srgbClr val="FFFF00"/>
                </a:solidFill>
              </a:rPr>
              <a:t>, A. H. </a:t>
            </a:r>
            <a:r>
              <a:rPr lang="en-GB" sz="2500" dirty="0" err="1">
                <a:solidFill>
                  <a:srgbClr val="FFFF00"/>
                </a:solidFill>
              </a:rPr>
              <a:t>Malinowska</a:t>
            </a:r>
            <a:r>
              <a:rPr lang="en-GB" sz="2500" dirty="0">
                <a:solidFill>
                  <a:srgbClr val="FFFF00"/>
                </a:solidFill>
              </a:rPr>
              <a:t>, J. M. R. Curtis, I. </a:t>
            </a:r>
            <a:r>
              <a:rPr lang="en-GB" sz="2500" dirty="0" err="1">
                <a:solidFill>
                  <a:srgbClr val="FFFF00"/>
                </a:solidFill>
              </a:rPr>
              <a:t>Naujokaitis</a:t>
            </a:r>
            <a:r>
              <a:rPr lang="en-GB" sz="2500" dirty="0">
                <a:solidFill>
                  <a:srgbClr val="FFFF00"/>
                </a:solidFill>
              </a:rPr>
              <a:t>-Lewis, B. A. </a:t>
            </a:r>
            <a:r>
              <a:rPr lang="en-GB" sz="2500" dirty="0" err="1">
                <a:solidFill>
                  <a:srgbClr val="FFFF00"/>
                </a:solidFill>
              </a:rPr>
              <a:t>Wintle</a:t>
            </a:r>
            <a:r>
              <a:rPr lang="en-GB" sz="2500" dirty="0">
                <a:solidFill>
                  <a:srgbClr val="FFFF00"/>
                </a:solidFill>
              </a:rPr>
              <a:t>, and K. </a:t>
            </a:r>
            <a:r>
              <a:rPr lang="en-GB" sz="2500" dirty="0" err="1">
                <a:solidFill>
                  <a:srgbClr val="FFFF00"/>
                </a:solidFill>
              </a:rPr>
              <a:t>Henle</a:t>
            </a:r>
            <a:r>
              <a:rPr lang="en-GB" sz="2500" dirty="0">
                <a:solidFill>
                  <a:srgbClr val="FFFF00"/>
                </a:solidFill>
              </a:rPr>
              <a:t>. 2013a. A protocol for better design, application and communication of population viability analyses. Conservation Biology </a:t>
            </a:r>
            <a:r>
              <a:rPr lang="en-GB" sz="2500" b="1" dirty="0">
                <a:solidFill>
                  <a:srgbClr val="FFFF00"/>
                </a:solidFill>
              </a:rPr>
              <a:t>27</a:t>
            </a:r>
            <a:r>
              <a:rPr lang="en-GB" sz="2500" dirty="0">
                <a:solidFill>
                  <a:srgbClr val="FFFF00"/>
                </a:solidFill>
              </a:rPr>
              <a:t>:644-656.</a:t>
            </a:r>
            <a:endParaRPr lang="en-US" sz="25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Θετικά μηνύματα </a:t>
            </a:r>
            <a:r>
              <a:rPr lang="el-GR" dirty="0" err="1" smtClean="0">
                <a:solidFill>
                  <a:srgbClr val="FFFF00"/>
                </a:solidFill>
              </a:rPr>
              <a:t>απο</a:t>
            </a:r>
            <a:r>
              <a:rPr lang="el-GR" dirty="0" smtClean="0">
                <a:solidFill>
                  <a:srgbClr val="FFFF00"/>
                </a:solidFill>
              </a:rPr>
              <a:t> την αβεβαιότητα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οδηγός για αναζήτηση και βελτίωση γνώσης</a:t>
            </a:r>
            <a:r>
              <a:rPr lang="en-GB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ενίσχυση της προσοχής για λήψη απόφασης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Προώθηση της κοινωνικής ευελιξίας, της ανάδρασης και της προσαρμογής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Αύξηση της ευαισθησίας του κοινού και του συμμετοχικού του ρόλου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Οδηγός για συνεργασία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Προώθηση επικοινωνίας και εμπιστοσύνης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1231900"/>
            <a:ext cx="3060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2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9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Προς μια ολοκληρωμένη προσέγγιση της αβεβαιότητας στην οικολογική διατήρηση:  μαθαίνοντας να αποφασίζουμε χωρίς σιγουριά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Γιάννης Ματσίνος</a:t>
            </a:r>
            <a:r>
              <a:rPr lang="el-GR" b="1" baseline="30000" dirty="0">
                <a:solidFill>
                  <a:srgbClr val="FFFF00"/>
                </a:solidFill>
              </a:rPr>
              <a:t>1</a:t>
            </a:r>
            <a:r>
              <a:rPr lang="el-GR" b="1" dirty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Guy </a:t>
            </a:r>
            <a:r>
              <a:rPr lang="en-US" dirty="0" err="1">
                <a:solidFill>
                  <a:srgbClr val="FFFF00"/>
                </a:solidFill>
              </a:rPr>
              <a:t>Pe'er</a:t>
            </a:r>
            <a:r>
              <a:rPr lang="el-GR" baseline="30000" dirty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b="1" baseline="30000" dirty="0">
                <a:solidFill>
                  <a:srgbClr val="FFFF00"/>
                </a:solidFill>
              </a:rPr>
              <a:t>1</a:t>
            </a:r>
            <a:r>
              <a:rPr lang="el-GR" dirty="0">
                <a:solidFill>
                  <a:srgbClr val="FFFF00"/>
                </a:solidFill>
              </a:rPr>
              <a:t>Τμήμα Περιβάλλοντος, Πανεπιστήμιο </a:t>
            </a:r>
            <a:r>
              <a:rPr lang="el-GR" dirty="0" smtClean="0">
                <a:solidFill>
                  <a:srgbClr val="FFFF00"/>
                </a:solidFill>
              </a:rPr>
              <a:t>Αιγαίου </a:t>
            </a:r>
            <a:r>
              <a:rPr lang="en-US" u="sng" dirty="0" smtClean="0">
                <a:solidFill>
                  <a:srgbClr val="FFFF00"/>
                </a:solidFill>
                <a:hlinkClick r:id="rId2"/>
              </a:rPr>
              <a:t>matsinos</a:t>
            </a:r>
            <a:r>
              <a:rPr lang="el-GR" u="sng" dirty="0">
                <a:solidFill>
                  <a:srgbClr val="FFFF00"/>
                </a:solidFill>
                <a:hlinkClick r:id="rId2"/>
              </a:rPr>
              <a:t>@aegean.gr</a:t>
            </a:r>
            <a:r>
              <a:rPr lang="el-GR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baseline="30000" dirty="0">
                <a:solidFill>
                  <a:srgbClr val="FFFF00"/>
                </a:solidFill>
              </a:rPr>
              <a:t>2 </a:t>
            </a:r>
            <a:r>
              <a:rPr lang="el-GR" dirty="0">
                <a:solidFill>
                  <a:srgbClr val="FFFF00"/>
                </a:solidFill>
              </a:rPr>
              <a:t>UFZ – Helmholtz Centre for Environmental Research, Dept. Conservation Biology, </a:t>
            </a:r>
            <a:r>
              <a:rPr lang="el-GR" dirty="0" err="1">
                <a:solidFill>
                  <a:srgbClr val="FFFF00"/>
                </a:solidFill>
              </a:rPr>
              <a:t>Permoserstr</a:t>
            </a:r>
            <a:r>
              <a:rPr lang="el-GR" dirty="0">
                <a:solidFill>
                  <a:srgbClr val="FFFF00"/>
                </a:solidFill>
              </a:rPr>
              <a:t>. 15, Leipzig, Germany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Στόχοι της </a:t>
            </a: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παρουσίασης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  <a:latin typeface="+mj-lt"/>
                <a:ea typeface="ＭＳ Ｐゴシック" charset="0"/>
              </a:rPr>
              <a:t>περιγραφή </a:t>
            </a:r>
            <a:r>
              <a:rPr lang="el-GR" dirty="0">
                <a:solidFill>
                  <a:srgbClr val="FFFF00"/>
                </a:solidFill>
                <a:latin typeface="+mj-lt"/>
                <a:ea typeface="ＭＳ Ｐゴシック" charset="0"/>
              </a:rPr>
              <a:t>τύπων αβεβαιότητας</a:t>
            </a:r>
            <a:endParaRPr lang="en-US" dirty="0">
              <a:solidFill>
                <a:srgbClr val="FFFF00"/>
              </a:solidFill>
              <a:latin typeface="+mj-lt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rgbClr val="FFFF00"/>
                </a:solidFill>
                <a:latin typeface="+mj-lt"/>
                <a:ea typeface="ＭＳ Ｐゴシック" charset="0"/>
              </a:rPr>
              <a:t>Ποσοτικές και ποιοτικές όψεις της </a:t>
            </a:r>
            <a:r>
              <a:rPr lang="el-GR" dirty="0" smtClean="0">
                <a:solidFill>
                  <a:srgbClr val="FFFF00"/>
                </a:solidFill>
                <a:latin typeface="+mj-lt"/>
                <a:ea typeface="ＭＳ Ｐゴシック" charset="0"/>
              </a:rPr>
              <a:t>αβεβαιότητας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Πώς οι άνθρωποι αντιμετωπίζουν την αβεβαιότητα</a:t>
            </a: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Μπορεί να περιοριστεί;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επισκόπηση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5743"/>
            <a:ext cx="7772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είναι παρούσα σε όλες τις οικολογικές διεργασίες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όμως είναι πληροφορία!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Προοπτικές για έρευνα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Περιπτώσεις αστοχίας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</a:t>
            </a:r>
          </a:p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δεν απασχολούσε πάντα την έρευνα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Κυρίως αντιμετωπίζεται με ειδική στατιστική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ανάλυση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err="1" smtClean="0">
                <a:solidFill>
                  <a:srgbClr val="FFFF00"/>
                </a:solidFill>
                <a:ea typeface="ＭＳ Ｐゴシック" charset="0"/>
              </a:rPr>
              <a:t>Henrion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> and </a:t>
            </a:r>
            <a:r>
              <a:rPr lang="en-US" sz="3200" dirty="0" err="1" smtClean="0">
                <a:solidFill>
                  <a:srgbClr val="FFFF00"/>
                </a:solidFill>
                <a:ea typeface="ＭＳ Ｐゴシック" charset="0"/>
              </a:rPr>
              <a:t>Fischhoff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> Am. J. Phys.(1986),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εκτίμηση της ταχύτητας φωτός 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841500"/>
            <a:ext cx="7774479" cy="36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2" y="1803401"/>
            <a:ext cx="7952278" cy="505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1" y="647700"/>
            <a:ext cx="833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solidFill>
                  <a:srgbClr val="FFFF00"/>
                </a:solidFill>
                <a:ea typeface="ＭＳ Ｐゴシック" charset="0"/>
              </a:rPr>
              <a:t>Henrion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ea typeface="ＭＳ Ｐゴシック" charset="0"/>
              </a:rPr>
              <a:t>Fischhoff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(1986), </a:t>
            </a:r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εκτίμηση της ταχύτητας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φωτός 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αβεβαιότητα</a:t>
            </a:r>
            <a:endParaRPr lang="en-US" sz="48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Κύρια συνιστώσα της προσαρμοσμένης διαχείρισης</a:t>
            </a:r>
            <a:r>
              <a:rPr lang="en-US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(</a:t>
            </a:r>
            <a:r>
              <a:rPr lang="en-US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adaptive management</a:t>
            </a:r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)</a:t>
            </a:r>
            <a:endParaRPr lang="en-US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lvl="1"/>
            <a:r>
              <a:rPr lang="el-GR" sz="32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Δυναμική φύση των χερσαίων οικοσυστημάτων</a:t>
            </a:r>
            <a:endParaRPr lang="en-US" sz="32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lvl="1"/>
            <a:r>
              <a:rPr lang="el-GR" sz="32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Δυναμική φύση των κοινωνικοοικονομικών συστημάτων</a:t>
            </a:r>
            <a:endParaRPr lang="en-US" sz="32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1265</Words>
  <Application>Microsoft Macintosh PowerPoint</Application>
  <PresentationFormat>On-screen Show (4:3)</PresentationFormat>
  <Paragraphs>123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Εκτίμηση περιβαλλοντικού κινδύνου</vt:lpstr>
      <vt:lpstr>Άδειες Χρήσης</vt:lpstr>
      <vt:lpstr>Χρηματοδότηση</vt:lpstr>
      <vt:lpstr>Προς μια ολοκληρωμένη προσέγγιση της αβεβαιότητας στην οικολογική διατήρηση:  μαθαίνοντας να αποφασίζουμε χωρίς σιγουριά   </vt:lpstr>
      <vt:lpstr>Στόχοι της παρουσίασης</vt:lpstr>
      <vt:lpstr>επισκόπηση</vt:lpstr>
      <vt:lpstr>Henrion and Fischhoff Am. J. Phys.(1986), εκτίμηση της ταχύτητας φωτός  </vt:lpstr>
      <vt:lpstr>PowerPoint Presentation</vt:lpstr>
      <vt:lpstr>αβεβαιότητα</vt:lpstr>
      <vt:lpstr>PowerPoint Presentation</vt:lpstr>
      <vt:lpstr>Βασικές αναφορές αβεβαιότητας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προσέγγιση</vt:lpstr>
      <vt:lpstr>Αβεβαιότητα μοντέλου</vt:lpstr>
      <vt:lpstr>Ερμηνεύοντας την αβεβαιότητα</vt:lpstr>
      <vt:lpstr>Επιστημολογική αβεβαιότητα</vt:lpstr>
      <vt:lpstr>Χρειαζόμαστε μοντέλα</vt:lpstr>
      <vt:lpstr>Πώς να αντιμετωπίσουμε την αβεβαιότητα στην διατήρηση και διαχείριση; </vt:lpstr>
      <vt:lpstr>παραδείγματα</vt:lpstr>
      <vt:lpstr>Ο ρόλος της αβεβαιότητας</vt:lpstr>
      <vt:lpstr>Μια βοήθεια απο την στατιστική:  Bayesian statistical analysis </vt:lpstr>
      <vt:lpstr>Αβεβαιότητα και PVA</vt:lpstr>
      <vt:lpstr>Θετικά μηνύματα απο την αβεβαιότητα</vt:lpstr>
      <vt:lpstr>PowerPoint Presentation</vt:lpstr>
      <vt:lpstr>PowerPoint Presentation</vt:lpstr>
    </vt:vector>
  </TitlesOfParts>
  <Company>University of the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Προς μια ολοκληρωμένη προσέγγιση της αβεβαιότητας στην οικολογική διατήρηση:  μαθαίνοντας να αποφασίζουμε χωρίς σιγουριά   </dc:title>
  <dc:creator>Yiannis Matsinos</dc:creator>
  <cp:lastModifiedBy>Yiannis G. Matsinos</cp:lastModifiedBy>
  <cp:revision>43</cp:revision>
  <dcterms:created xsi:type="dcterms:W3CDTF">2014-10-08T06:27:48Z</dcterms:created>
  <dcterms:modified xsi:type="dcterms:W3CDTF">2015-10-02T10:08:48Z</dcterms:modified>
</cp:coreProperties>
</file>