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38" r:id="rId2"/>
    <p:sldId id="412" r:id="rId3"/>
    <p:sldId id="413" r:id="rId4"/>
    <p:sldId id="414" r:id="rId5"/>
    <p:sldId id="339" r:id="rId6"/>
    <p:sldId id="415" r:id="rId7"/>
    <p:sldId id="416" r:id="rId8"/>
    <p:sldId id="417" r:id="rId9"/>
    <p:sldId id="418" r:id="rId10"/>
    <p:sldId id="419" r:id="rId11"/>
    <p:sldId id="420" r:id="rId12"/>
    <p:sldId id="421" r:id="rId13"/>
    <p:sldId id="422" r:id="rId14"/>
    <p:sldId id="423" r:id="rId15"/>
    <p:sldId id="332" r:id="rId16"/>
    <p:sldId id="324" r:id="rId17"/>
    <p:sldId id="325" r:id="rId18"/>
    <p:sldId id="326" r:id="rId19"/>
    <p:sldId id="355" r:id="rId20"/>
    <p:sldId id="321" r:id="rId21"/>
    <p:sldId id="488" r:id="rId22"/>
    <p:sldId id="489"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368" r:id="rId44"/>
    <p:sldId id="374" r:id="rId45"/>
    <p:sldId id="375" r:id="rId46"/>
    <p:sldId id="376" r:id="rId47"/>
    <p:sldId id="379" r:id="rId48"/>
    <p:sldId id="380" r:id="rId49"/>
    <p:sldId id="382" r:id="rId50"/>
    <p:sldId id="410" r:id="rId51"/>
    <p:sldId id="471" r:id="rId52"/>
    <p:sldId id="472" r:id="rId53"/>
    <p:sldId id="485" r:id="rId54"/>
    <p:sldId id="487" r:id="rId55"/>
    <p:sldId id="473" r:id="rId56"/>
    <p:sldId id="474" r:id="rId57"/>
    <p:sldId id="475" r:id="rId58"/>
    <p:sldId id="482" r:id="rId59"/>
    <p:sldId id="483" r:id="rId60"/>
    <p:sldId id="484" r:id="rId61"/>
    <p:sldId id="476" r:id="rId62"/>
    <p:sldId id="478" r:id="rId63"/>
  </p:sldIdLst>
  <p:sldSz cx="9144000" cy="6858000" type="screen4x3"/>
  <p:notesSz cx="6788150" cy="99234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30" autoAdjust="0"/>
    <p:restoredTop sz="99824" autoAdjust="0"/>
  </p:normalViewPr>
  <p:slideViewPr>
    <p:cSldViewPr>
      <p:cViewPr>
        <p:scale>
          <a:sx n="103" d="100"/>
          <a:sy n="103" d="100"/>
        </p:scale>
        <p:origin x="-2256" y="-1200"/>
      </p:cViewPr>
      <p:guideLst>
        <p:guide orient="horz" pos="2160"/>
        <p:guide pos="2880"/>
      </p:guideLst>
    </p:cSldViewPr>
  </p:slideViewPr>
  <p:outlineViewPr>
    <p:cViewPr>
      <p:scale>
        <a:sx n="33" d="100"/>
        <a:sy n="33" d="100"/>
      </p:scale>
      <p:origin x="0" y="192"/>
    </p:cViewPr>
  </p:outlineViewPr>
  <p:notesTextViewPr>
    <p:cViewPr>
      <p:scale>
        <a:sx n="100" d="100"/>
        <a:sy n="100" d="100"/>
      </p:scale>
      <p:origin x="0" y="0"/>
    </p:cViewPr>
  </p:notesTextViewPr>
  <p:sorterViewPr>
    <p:cViewPr>
      <p:scale>
        <a:sx n="66" d="100"/>
        <a:sy n="66" d="100"/>
      </p:scale>
      <p:origin x="0" y="392"/>
    </p:cViewPr>
  </p:sorterViewPr>
  <p:notesViewPr>
    <p:cSldViewPr snapToGrid="0" snapToObjects="1">
      <p:cViewPr varScale="1">
        <p:scale>
          <a:sx n="76" d="100"/>
          <a:sy n="76" d="100"/>
        </p:scale>
        <p:origin x="-3240" y="-112"/>
      </p:cViewPr>
      <p:guideLst>
        <p:guide orient="horz" pos="3125"/>
        <p:guide pos="21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1638" cy="4968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44925" y="0"/>
            <a:ext cx="2941638" cy="496888"/>
          </a:xfrm>
          <a:prstGeom prst="rect">
            <a:avLst/>
          </a:prstGeom>
        </p:spPr>
        <p:txBody>
          <a:bodyPr vert="horz" lIns="91440" tIns="45720" rIns="91440" bIns="45720" rtlCol="0"/>
          <a:lstStyle>
            <a:lvl1pPr algn="r">
              <a:defRPr sz="1200"/>
            </a:lvl1pPr>
          </a:lstStyle>
          <a:p>
            <a:fld id="{FACB6A97-2FBE-4B11-B97D-254756A44BAF}" type="datetimeFigureOut">
              <a:rPr lang="el-GR" smtClean="0"/>
              <a:pPr/>
              <a:t>4/12/19</a:t>
            </a:fld>
            <a:endParaRPr lang="el-GR"/>
          </a:p>
        </p:txBody>
      </p:sp>
      <p:sp>
        <p:nvSpPr>
          <p:cNvPr id="4" name="Slide Image Placeholder 3"/>
          <p:cNvSpPr>
            <a:spLocks noGrp="1" noRot="1" noChangeAspect="1"/>
          </p:cNvSpPr>
          <p:nvPr>
            <p:ph type="sldImg" idx="2"/>
          </p:nvPr>
        </p:nvSpPr>
        <p:spPr>
          <a:xfrm>
            <a:off x="914400" y="744538"/>
            <a:ext cx="4959350" cy="3721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79450" y="4713288"/>
            <a:ext cx="5429250" cy="44656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424988"/>
            <a:ext cx="2941638" cy="4968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44925" y="9424988"/>
            <a:ext cx="2941638" cy="496887"/>
          </a:xfrm>
          <a:prstGeom prst="rect">
            <a:avLst/>
          </a:prstGeom>
        </p:spPr>
        <p:txBody>
          <a:bodyPr vert="horz" lIns="91440" tIns="45720" rIns="91440" bIns="45720" rtlCol="0" anchor="b"/>
          <a:lstStyle>
            <a:lvl1pPr algn="r">
              <a:defRPr sz="1200"/>
            </a:lvl1pPr>
          </a:lstStyle>
          <a:p>
            <a:fld id="{17325E52-1720-4EDF-866E-7DC5E15B1FF6}" type="slidenum">
              <a:rPr lang="el-GR" smtClean="0"/>
              <a:pPr/>
              <a:t>‹#›</a:t>
            </a:fld>
            <a:endParaRPr lang="el-GR"/>
          </a:p>
        </p:txBody>
      </p:sp>
    </p:spTree>
    <p:extLst>
      <p:ext uri="{BB962C8B-B14F-4D97-AF65-F5344CB8AC3E}">
        <p14:creationId xmlns:p14="http://schemas.microsoft.com/office/powerpoint/2010/main" val="624926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rPr>
              <a:t>These three themes (management, organizations, and technology) will reappear throughout the book. Understanding the interaction among these factors and information systems is known as information system literacy. Knowing how to optimize the relationship between technology, organizations, and management is the purpose of this book and course.  </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741503" indent="-284292">
              <a:defRPr sz="2600">
                <a:solidFill>
                  <a:schemeClr val="tx1"/>
                </a:solidFill>
                <a:latin typeface="Arial" charset="0"/>
                <a:ea typeface="ＭＳ Ｐゴシック" charset="0"/>
              </a:defRPr>
            </a:lvl2pPr>
            <a:lvl3pPr marL="1141564" indent="-227141">
              <a:defRPr sz="2600">
                <a:solidFill>
                  <a:schemeClr val="tx1"/>
                </a:solidFill>
                <a:latin typeface="Arial" charset="0"/>
                <a:ea typeface="ＭＳ Ｐゴシック" charset="0"/>
              </a:defRPr>
            </a:lvl3pPr>
            <a:lvl4pPr marL="1598775" indent="-227141">
              <a:defRPr sz="2600">
                <a:solidFill>
                  <a:schemeClr val="tx1"/>
                </a:solidFill>
                <a:latin typeface="Arial" charset="0"/>
                <a:ea typeface="ＭＳ Ｐゴシック" charset="0"/>
              </a:defRPr>
            </a:lvl4pPr>
            <a:lvl5pPr marL="2055986" indent="-227141">
              <a:defRPr sz="2600">
                <a:solidFill>
                  <a:schemeClr val="tx1"/>
                </a:solidFill>
                <a:latin typeface="Arial" charset="0"/>
                <a:ea typeface="ＭＳ Ｐゴシック" charset="0"/>
              </a:defRPr>
            </a:lvl5pPr>
            <a:lvl6pPr marL="2478028" indent="-227141" eaLnBrk="0" fontAlgn="base" hangingPunct="0">
              <a:spcBef>
                <a:spcPct val="0"/>
              </a:spcBef>
              <a:spcAft>
                <a:spcPct val="0"/>
              </a:spcAft>
              <a:defRPr sz="2600">
                <a:solidFill>
                  <a:schemeClr val="tx1"/>
                </a:solidFill>
                <a:latin typeface="Arial" charset="0"/>
                <a:ea typeface="ＭＳ Ｐゴシック" charset="0"/>
              </a:defRPr>
            </a:lvl6pPr>
            <a:lvl7pPr marL="2900069" indent="-227141" eaLnBrk="0" fontAlgn="base" hangingPunct="0">
              <a:spcBef>
                <a:spcPct val="0"/>
              </a:spcBef>
              <a:spcAft>
                <a:spcPct val="0"/>
              </a:spcAft>
              <a:defRPr sz="2600">
                <a:solidFill>
                  <a:schemeClr val="tx1"/>
                </a:solidFill>
                <a:latin typeface="Arial" charset="0"/>
                <a:ea typeface="ＭＳ Ｐゴシック" charset="0"/>
              </a:defRPr>
            </a:lvl7pPr>
            <a:lvl8pPr marL="3322110" indent="-227141" eaLnBrk="0" fontAlgn="base" hangingPunct="0">
              <a:spcBef>
                <a:spcPct val="0"/>
              </a:spcBef>
              <a:spcAft>
                <a:spcPct val="0"/>
              </a:spcAft>
              <a:defRPr sz="2600">
                <a:solidFill>
                  <a:schemeClr val="tx1"/>
                </a:solidFill>
                <a:latin typeface="Arial" charset="0"/>
                <a:ea typeface="ＭＳ Ｐゴシック" charset="0"/>
              </a:defRPr>
            </a:lvl8pPr>
            <a:lvl9pPr marL="3744152" indent="-227141" eaLnBrk="0" fontAlgn="base" hangingPunct="0">
              <a:spcBef>
                <a:spcPct val="0"/>
              </a:spcBef>
              <a:spcAft>
                <a:spcPct val="0"/>
              </a:spcAft>
              <a:defRPr sz="2600">
                <a:solidFill>
                  <a:schemeClr val="tx1"/>
                </a:solidFill>
                <a:latin typeface="Arial" charset="0"/>
                <a:ea typeface="ＭＳ Ｐゴシック" charset="0"/>
              </a:defRPr>
            </a:lvl9pPr>
          </a:lstStyle>
          <a:p>
            <a:fld id="{904DCFEB-3AB5-7440-8A64-C91732912EC9}" type="slidenum">
              <a:rPr lang="en-US" sz="1200">
                <a:latin typeface="Times New Roman" charset="0"/>
              </a:rPr>
              <a:pPr/>
              <a:t>43</a:t>
            </a:fld>
            <a:endParaRPr lang="en-US" sz="120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rPr>
              <a:t>Information technology is at the heart of information systems. Although organization and management are important too, it</a:t>
            </a:r>
            <a:r>
              <a:rPr lang="ja-JP" altLang="en-US">
                <a:latin typeface="Times New Roman" charset="0"/>
                <a:ea typeface="ＭＳ Ｐゴシック" charset="0"/>
              </a:rPr>
              <a:t>’</a:t>
            </a:r>
            <a:r>
              <a:rPr lang="en-US" altLang="ja-JP">
                <a:latin typeface="Times New Roman" charset="0"/>
                <a:ea typeface="ＭＳ Ｐゴシック" charset="0"/>
              </a:rPr>
              <a:t>s the technology that enables the systems and the organizations and managers who use the technology.  </a:t>
            </a:r>
          </a:p>
          <a:p>
            <a:endParaRPr lang="en-US">
              <a:latin typeface="Times New Roman" charset="0"/>
              <a:ea typeface="ＭＳ Ｐゴシック" charset="0"/>
            </a:endParaRPr>
          </a:p>
          <a:p>
            <a:r>
              <a:rPr lang="en-US">
                <a:latin typeface="Times New Roman" charset="0"/>
                <a:ea typeface="ＭＳ Ｐゴシック" charset="0"/>
              </a:rPr>
              <a:t>The distinction between the Internet and intranets and extranets has to do with their scope. Intranets are private networks used by corporations and extranets are similar except that they are directed at external users (such as customers and suppliers). In contrast, the Internet connects millions of different networks across the globe. Students may not immediately understand this distinction.</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0"/>
                <a:cs typeface="ＭＳ Ｐゴシック" charset="0"/>
              </a:defRPr>
            </a:lvl1pPr>
            <a:lvl2pPr marL="741503" indent="-284292">
              <a:defRPr sz="2600">
                <a:solidFill>
                  <a:schemeClr val="tx1"/>
                </a:solidFill>
                <a:latin typeface="Arial" charset="0"/>
                <a:ea typeface="ＭＳ Ｐゴシック" charset="0"/>
              </a:defRPr>
            </a:lvl2pPr>
            <a:lvl3pPr marL="1141564" indent="-227141">
              <a:defRPr sz="2600">
                <a:solidFill>
                  <a:schemeClr val="tx1"/>
                </a:solidFill>
                <a:latin typeface="Arial" charset="0"/>
                <a:ea typeface="ＭＳ Ｐゴシック" charset="0"/>
              </a:defRPr>
            </a:lvl3pPr>
            <a:lvl4pPr marL="1598775" indent="-227141">
              <a:defRPr sz="2600">
                <a:solidFill>
                  <a:schemeClr val="tx1"/>
                </a:solidFill>
                <a:latin typeface="Arial" charset="0"/>
                <a:ea typeface="ＭＳ Ｐゴシック" charset="0"/>
              </a:defRPr>
            </a:lvl4pPr>
            <a:lvl5pPr marL="2055986" indent="-227141">
              <a:defRPr sz="2600">
                <a:solidFill>
                  <a:schemeClr val="tx1"/>
                </a:solidFill>
                <a:latin typeface="Arial" charset="0"/>
                <a:ea typeface="ＭＳ Ｐゴシック" charset="0"/>
              </a:defRPr>
            </a:lvl5pPr>
            <a:lvl6pPr marL="2478028" indent="-227141" eaLnBrk="0" fontAlgn="base" hangingPunct="0">
              <a:spcBef>
                <a:spcPct val="0"/>
              </a:spcBef>
              <a:spcAft>
                <a:spcPct val="0"/>
              </a:spcAft>
              <a:defRPr sz="2600">
                <a:solidFill>
                  <a:schemeClr val="tx1"/>
                </a:solidFill>
                <a:latin typeface="Arial" charset="0"/>
                <a:ea typeface="ＭＳ Ｐゴシック" charset="0"/>
              </a:defRPr>
            </a:lvl6pPr>
            <a:lvl7pPr marL="2900069" indent="-227141" eaLnBrk="0" fontAlgn="base" hangingPunct="0">
              <a:spcBef>
                <a:spcPct val="0"/>
              </a:spcBef>
              <a:spcAft>
                <a:spcPct val="0"/>
              </a:spcAft>
              <a:defRPr sz="2600">
                <a:solidFill>
                  <a:schemeClr val="tx1"/>
                </a:solidFill>
                <a:latin typeface="Arial" charset="0"/>
                <a:ea typeface="ＭＳ Ｐゴシック" charset="0"/>
              </a:defRPr>
            </a:lvl7pPr>
            <a:lvl8pPr marL="3322110" indent="-227141" eaLnBrk="0" fontAlgn="base" hangingPunct="0">
              <a:spcBef>
                <a:spcPct val="0"/>
              </a:spcBef>
              <a:spcAft>
                <a:spcPct val="0"/>
              </a:spcAft>
              <a:defRPr sz="2600">
                <a:solidFill>
                  <a:schemeClr val="tx1"/>
                </a:solidFill>
                <a:latin typeface="Arial" charset="0"/>
                <a:ea typeface="ＭＳ Ｐゴシック" charset="0"/>
              </a:defRPr>
            </a:lvl8pPr>
            <a:lvl9pPr marL="3744152" indent="-227141" eaLnBrk="0" fontAlgn="base" hangingPunct="0">
              <a:spcBef>
                <a:spcPct val="0"/>
              </a:spcBef>
              <a:spcAft>
                <a:spcPct val="0"/>
              </a:spcAft>
              <a:defRPr sz="2600">
                <a:solidFill>
                  <a:schemeClr val="tx1"/>
                </a:solidFill>
                <a:latin typeface="Arial" charset="0"/>
                <a:ea typeface="ＭＳ Ｐゴシック" charset="0"/>
              </a:defRPr>
            </a:lvl9pPr>
          </a:lstStyle>
          <a:p>
            <a:fld id="{BFD0026C-E234-1344-9E6E-9E97D94A4EC4}" type="slidenum">
              <a:rPr lang="en-US" sz="1200">
                <a:latin typeface="Times New Roman" charset="0"/>
              </a:rPr>
              <a:pPr/>
              <a:t>44</a:t>
            </a:fld>
            <a:endParaRPr lang="en-US" sz="120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eaLnBrk="1" hangingPunct="1"/>
            <a:endParaRPr lang="el-GR" smtClean="0"/>
          </a:p>
        </p:txBody>
      </p:sp>
      <p:sp>
        <p:nvSpPr>
          <p:cNvPr id="22532" name="Slide Number Placeholder 3"/>
          <p:cNvSpPr>
            <a:spLocks noGrp="1"/>
          </p:cNvSpPr>
          <p:nvPr>
            <p:ph type="sldNum" sz="quarter" idx="5"/>
          </p:nvPr>
        </p:nvSpPr>
        <p:spPr>
          <a:noFill/>
        </p:spPr>
        <p:txBody>
          <a:bodyPr/>
          <a:lstStyle/>
          <a:p>
            <a:fld id="{18534966-3BC5-4D74-8775-E359E9F95479}" type="slidenum">
              <a:rPr lang="en-US" smtClean="0"/>
              <a:pPr/>
              <a:t>45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l-GR" smtClean="0"/>
          </a:p>
        </p:txBody>
      </p:sp>
      <p:sp>
        <p:nvSpPr>
          <p:cNvPr id="25604" name="Slide Number Placeholder 3"/>
          <p:cNvSpPr>
            <a:spLocks noGrp="1"/>
          </p:cNvSpPr>
          <p:nvPr>
            <p:ph type="sldNum" sz="quarter" idx="5"/>
          </p:nvPr>
        </p:nvSpPr>
        <p:spPr>
          <a:noFill/>
        </p:spPr>
        <p:txBody>
          <a:bodyPr/>
          <a:lstStyle/>
          <a:p>
            <a:fld id="{24828790-6488-413C-B539-A6189B5E0355}" type="slidenum">
              <a:rPr lang="en-US" smtClean="0"/>
              <a:pPr/>
              <a:t>46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pPr eaLnBrk="1" hangingPunct="1"/>
            <a:endParaRPr lang="el-GR" smtClean="0"/>
          </a:p>
        </p:txBody>
      </p:sp>
      <p:sp>
        <p:nvSpPr>
          <p:cNvPr id="32772" name="Slide Number Placeholder 3"/>
          <p:cNvSpPr>
            <a:spLocks noGrp="1"/>
          </p:cNvSpPr>
          <p:nvPr>
            <p:ph type="sldNum" sz="quarter" idx="5"/>
          </p:nvPr>
        </p:nvSpPr>
        <p:spPr>
          <a:noFill/>
        </p:spPr>
        <p:txBody>
          <a:bodyPr/>
          <a:lstStyle/>
          <a:p>
            <a:fld id="{45BB4235-17F0-46D6-96B8-0826A14D4E81}" type="slidenum">
              <a:rPr lang="en-US" smtClean="0"/>
              <a:pPr/>
              <a:t>47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325E52-1720-4EDF-866E-7DC5E15B1FF6}" type="slidenum">
              <a:rPr lang="el-GR" smtClean="0"/>
              <a:pPr/>
              <a:t>52</a:t>
            </a:fld>
            <a:endParaRPr lang="el-GR"/>
          </a:p>
        </p:txBody>
      </p:sp>
    </p:spTree>
    <p:extLst>
      <p:ext uri="{BB962C8B-B14F-4D97-AF65-F5344CB8AC3E}">
        <p14:creationId xmlns:p14="http://schemas.microsoft.com/office/powerpoint/2010/main" val="4176994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dirty="0" smtClean="0"/>
              <a:t>10/12/2016</a:t>
            </a:r>
            <a:endParaRPr lang="en-US" dirty="0"/>
          </a:p>
        </p:txBody>
      </p:sp>
      <p:sp>
        <p:nvSpPr>
          <p:cNvPr id="5" name="Footer Placeholder 4"/>
          <p:cNvSpPr>
            <a:spLocks noGrp="1"/>
          </p:cNvSpPr>
          <p:nvPr>
            <p:ph type="ftr" sz="quarter" idx="11"/>
          </p:nvPr>
        </p:nvSpPr>
        <p:spPr/>
        <p:txBody>
          <a:bodyPr/>
          <a:lstStyle/>
          <a:p>
            <a:r>
              <a:rPr lang="en-US" dirty="0" smtClean="0"/>
              <a:t>ICIS 2016 Dublin, December 11-14</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B12A8B-1041-4E45-BD25-47BECFAC399A}" type="datetime1">
              <a:rPr lang="en-US" smtClean="0"/>
              <a:pPr/>
              <a:t>4/12/19</a:t>
            </a:fld>
            <a:endParaRPr lang="en-US"/>
          </a:p>
        </p:txBody>
      </p:sp>
      <p:sp>
        <p:nvSpPr>
          <p:cNvPr id="5" name="Footer Placeholder 4"/>
          <p:cNvSpPr>
            <a:spLocks noGrp="1"/>
          </p:cNvSpPr>
          <p:nvPr>
            <p:ph type="ftr" sz="quarter" idx="11"/>
          </p:nvPr>
        </p:nvSpPr>
        <p:spPr/>
        <p:txBody>
          <a:bodyPr/>
          <a:lstStyle/>
          <a:p>
            <a:r>
              <a:rPr lang="en-US" smtClean="0"/>
              <a:t>WCTR 2016 Shanghai, 10-15 July 2016</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E5AF1D-7AD1-4A6D-B1F7-857DCE3084C0}" type="datetime1">
              <a:rPr lang="en-US" smtClean="0"/>
              <a:pPr/>
              <a:t>4/12/19</a:t>
            </a:fld>
            <a:endParaRPr lang="en-US"/>
          </a:p>
        </p:txBody>
      </p:sp>
      <p:sp>
        <p:nvSpPr>
          <p:cNvPr id="5" name="Footer Placeholder 4"/>
          <p:cNvSpPr>
            <a:spLocks noGrp="1"/>
          </p:cNvSpPr>
          <p:nvPr>
            <p:ph type="ftr" sz="quarter" idx="11"/>
          </p:nvPr>
        </p:nvSpPr>
        <p:spPr/>
        <p:txBody>
          <a:bodyPr/>
          <a:lstStyle/>
          <a:p>
            <a:r>
              <a:rPr lang="en-US" smtClean="0"/>
              <a:t>WCTR 2016 Shanghai, 10-15 July 2016</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Image with lefthand caption">
    <p:spTree>
      <p:nvGrpSpPr>
        <p:cNvPr id="1" name=""/>
        <p:cNvGrpSpPr/>
        <p:nvPr/>
      </p:nvGrpSpPr>
      <p:grpSpPr>
        <a:xfrm>
          <a:off x="0" y="0"/>
          <a:ext cx="0" cy="0"/>
          <a:chOff x="0" y="0"/>
          <a:chExt cx="0" cy="0"/>
        </a:xfrm>
      </p:grpSpPr>
      <p:sp>
        <p:nvSpPr>
          <p:cNvPr id="9" name="Picture Placeholder 8"/>
          <p:cNvSpPr>
            <a:spLocks noGrp="1"/>
          </p:cNvSpPr>
          <p:nvPr>
            <p:ph type="pic" sz="quarter" idx="15"/>
          </p:nvPr>
        </p:nvSpPr>
        <p:spPr>
          <a:xfrm>
            <a:off x="2895601" y="1752601"/>
            <a:ext cx="5638800" cy="4571999"/>
          </a:xfrm>
          <a:prstGeom prst="rect">
            <a:avLst/>
          </a:prstGeom>
          <a:ln w="19050">
            <a:noFill/>
          </a:ln>
        </p:spPr>
        <p:txBody>
          <a:bodyPr lIns="81970" tIns="40985" rIns="81970" bIns="40985"/>
          <a:lstStyle/>
          <a:p>
            <a:pPr lvl="0"/>
            <a:endParaRPr lang="en-US" noProof="0" dirty="0"/>
          </a:p>
        </p:txBody>
      </p:sp>
      <p:sp>
        <p:nvSpPr>
          <p:cNvPr id="13" name="Text Placeholder 10"/>
          <p:cNvSpPr>
            <a:spLocks noGrp="1"/>
          </p:cNvSpPr>
          <p:nvPr>
            <p:ph type="body" sz="quarter" idx="17"/>
          </p:nvPr>
        </p:nvSpPr>
        <p:spPr>
          <a:xfrm>
            <a:off x="457203" y="1775717"/>
            <a:ext cx="2133600" cy="3253483"/>
          </a:xfrm>
          <a:prstGeom prst="rect">
            <a:avLst/>
          </a:prstGeom>
        </p:spPr>
        <p:txBody>
          <a:bodyPr lIns="81970" tIns="40985" rIns="81970" bIns="40985"/>
          <a:lstStyle>
            <a:lvl1pPr marL="0" indent="0" algn="l">
              <a:buFont typeface="Arial" pitchFamily="34" charset="0"/>
              <a:buNone/>
              <a:defRPr sz="1100" b="0"/>
            </a:lvl1pPr>
            <a:lvl2pPr>
              <a:defRPr sz="1500"/>
            </a:lvl2pPr>
            <a:lvl3pPr>
              <a:defRPr sz="1200"/>
            </a:lvl3pPr>
            <a:lvl4pPr>
              <a:defRPr sz="1100"/>
            </a:lvl4pPr>
            <a:lvl5pPr>
              <a:defRPr sz="1100"/>
            </a:lvl5pPr>
          </a:lstStyle>
          <a:p>
            <a:pPr lvl="0"/>
            <a:r>
              <a:rPr lang="en-US" dirty="0" smtClean="0"/>
              <a:t>Click to edit Master text styles</a:t>
            </a:r>
          </a:p>
        </p:txBody>
      </p:sp>
      <p:sp>
        <p:nvSpPr>
          <p:cNvPr id="14" name="Text Placeholder 10"/>
          <p:cNvSpPr>
            <a:spLocks noGrp="1"/>
          </p:cNvSpPr>
          <p:nvPr>
            <p:ph type="body" sz="quarter" idx="18"/>
          </p:nvPr>
        </p:nvSpPr>
        <p:spPr>
          <a:xfrm>
            <a:off x="457203" y="5257803"/>
            <a:ext cx="2133600" cy="228600"/>
          </a:xfrm>
          <a:prstGeom prst="rect">
            <a:avLst/>
          </a:prstGeom>
        </p:spPr>
        <p:txBody>
          <a:bodyPr lIns="81970" tIns="40985" rIns="81970" bIns="40985"/>
          <a:lstStyle>
            <a:lvl1pPr marL="0" indent="0" algn="l">
              <a:buFont typeface="Arial" pitchFamily="34" charset="0"/>
              <a:buNone/>
              <a:defRPr sz="1100" b="1" baseline="0"/>
            </a:lvl1pPr>
            <a:lvl2pPr>
              <a:defRPr sz="1500"/>
            </a:lvl2pPr>
            <a:lvl3pPr>
              <a:defRPr sz="1200"/>
            </a:lvl3pPr>
            <a:lvl4pPr>
              <a:defRPr sz="1100"/>
            </a:lvl4pPr>
            <a:lvl5pPr>
              <a:defRPr sz="1100"/>
            </a:lvl5pPr>
          </a:lstStyle>
          <a:p>
            <a:pPr lvl="0"/>
            <a:r>
              <a:rPr lang="en-US" dirty="0" smtClean="0"/>
              <a:t>Click to edit Master text styles</a:t>
            </a:r>
          </a:p>
        </p:txBody>
      </p:sp>
      <p:sp>
        <p:nvSpPr>
          <p:cNvPr id="16" name="Text Placeholder 10"/>
          <p:cNvSpPr>
            <a:spLocks noGrp="1"/>
          </p:cNvSpPr>
          <p:nvPr>
            <p:ph type="body" sz="quarter" idx="21"/>
          </p:nvPr>
        </p:nvSpPr>
        <p:spPr>
          <a:xfrm>
            <a:off x="1485902" y="990600"/>
            <a:ext cx="6172199" cy="381000"/>
          </a:xfrm>
          <a:prstGeom prst="rect">
            <a:avLst/>
          </a:prstGeom>
        </p:spPr>
        <p:txBody>
          <a:bodyPr lIns="81970" tIns="40985" rIns="81970" bIns="40985"/>
          <a:lstStyle>
            <a:lvl1pPr marL="0" indent="0" algn="ctr">
              <a:buNone/>
              <a:defRPr sz="1800" b="1" i="1">
                <a:solidFill>
                  <a:srgbClr val="9F0F10"/>
                </a:solidFill>
                <a:latin typeface="Calibri" panose="020F0502020204030204" pitchFamily="34" charset="0"/>
                <a:cs typeface="Calibri" panose="020F0502020204030204" pitchFamily="34" charset="0"/>
              </a:defRPr>
            </a:lvl1pPr>
            <a:lvl2pPr algn="ctr">
              <a:defRPr sz="1800">
                <a:latin typeface="Calibri" panose="020F0502020204030204" pitchFamily="34" charset="0"/>
                <a:cs typeface="Calibri" panose="020F0502020204030204" pitchFamily="34" charset="0"/>
              </a:defRPr>
            </a:lvl2pPr>
            <a:lvl3pPr algn="ctr">
              <a:defRPr sz="1700">
                <a:latin typeface="Calibri" panose="020F0502020204030204" pitchFamily="34" charset="0"/>
                <a:cs typeface="Calibri" panose="020F0502020204030204" pitchFamily="34" charset="0"/>
              </a:defRPr>
            </a:lvl3pPr>
            <a:lvl4pPr algn="ctr">
              <a:defRPr sz="1500">
                <a:latin typeface="Calibri" panose="020F0502020204030204" pitchFamily="34" charset="0"/>
                <a:cs typeface="Calibri" panose="020F0502020204030204" pitchFamily="34" charset="0"/>
              </a:defRPr>
            </a:lvl4pPr>
            <a:lvl5pPr algn="ctr">
              <a:defRPr sz="1500">
                <a:latin typeface="Calibri" panose="020F0502020204030204" pitchFamily="34" charset="0"/>
                <a:cs typeface="Calibri" panose="020F050202020403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837341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tandard Page">
    <p:spTree>
      <p:nvGrpSpPr>
        <p:cNvPr id="1" name=""/>
        <p:cNvGrpSpPr/>
        <p:nvPr/>
      </p:nvGrpSpPr>
      <p:grpSpPr>
        <a:xfrm>
          <a:off x="0" y="0"/>
          <a:ext cx="0" cy="0"/>
          <a:chOff x="0" y="0"/>
          <a:chExt cx="0" cy="0"/>
        </a:xfrm>
      </p:grpSpPr>
      <p:sp>
        <p:nvSpPr>
          <p:cNvPr id="4" name="TextBox 9"/>
          <p:cNvSpPr txBox="1">
            <a:spLocks noChangeArrowheads="1"/>
          </p:cNvSpPr>
          <p:nvPr userDrawn="1"/>
        </p:nvSpPr>
        <p:spPr bwMode="auto">
          <a:xfrm>
            <a:off x="1676775" y="1828213"/>
            <a:ext cx="165541" cy="359769"/>
          </a:xfrm>
          <a:prstGeom prst="rect">
            <a:avLst/>
          </a:prstGeom>
          <a:noFill/>
          <a:ln>
            <a:noFill/>
          </a:ln>
          <a:extLst/>
        </p:spPr>
        <p:txBody>
          <a:bodyPr wrap="none" lIns="81970" tIns="40985" rIns="81970" bIns="40985">
            <a:spAutoFit/>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endParaRPr lang="en-US" sz="1800"/>
          </a:p>
        </p:txBody>
      </p:sp>
      <p:sp>
        <p:nvSpPr>
          <p:cNvPr id="3" name="Content Placeholder 2"/>
          <p:cNvSpPr>
            <a:spLocks noGrp="1"/>
          </p:cNvSpPr>
          <p:nvPr>
            <p:ph idx="1"/>
          </p:nvPr>
        </p:nvSpPr>
        <p:spPr>
          <a:xfrm>
            <a:off x="457203" y="1828800"/>
            <a:ext cx="8229600" cy="4495800"/>
          </a:xfrm>
          <a:prstGeom prst="rect">
            <a:avLst/>
          </a:prstGeom>
        </p:spPr>
        <p:txBody>
          <a:bodyPr lIns="81970" tIns="40985" rIns="81970" bIns="40985"/>
          <a:lstStyle>
            <a:lvl1pPr>
              <a:lnSpc>
                <a:spcPct val="90000"/>
              </a:lnSpc>
              <a:spcBef>
                <a:spcPts val="717"/>
              </a:spcBef>
              <a:spcAft>
                <a:spcPts val="717"/>
              </a:spcAft>
              <a:defRPr sz="2800" b="1">
                <a:solidFill>
                  <a:schemeClr val="tx1">
                    <a:lumMod val="95000"/>
                    <a:lumOff val="5000"/>
                  </a:schemeClr>
                </a:solidFill>
                <a:latin typeface="Calibri" pitchFamily="34" charset="0"/>
              </a:defRPr>
            </a:lvl1pPr>
            <a:lvl2pPr>
              <a:lnSpc>
                <a:spcPct val="90000"/>
              </a:lnSpc>
              <a:spcBef>
                <a:spcPts val="359"/>
              </a:spcBef>
              <a:spcAft>
                <a:spcPts val="538"/>
              </a:spcAft>
              <a:defRPr sz="2300" b="1">
                <a:latin typeface="Calibri" pitchFamily="34" charset="0"/>
              </a:defRPr>
            </a:lvl2pPr>
            <a:lvl3pPr>
              <a:lnSpc>
                <a:spcPct val="90000"/>
              </a:lnSpc>
              <a:spcBef>
                <a:spcPts val="179"/>
              </a:spcBef>
              <a:spcAft>
                <a:spcPts val="359"/>
              </a:spcAft>
              <a:defRPr sz="2100">
                <a:latin typeface="Calibri" pitchFamily="34" charset="0"/>
              </a:defRPr>
            </a:lvl3pPr>
            <a:lvl4pPr>
              <a:spcBef>
                <a:spcPts val="179"/>
              </a:spcBef>
              <a:spcAft>
                <a:spcPts val="359"/>
              </a:spcAft>
              <a:defRPr sz="1800">
                <a:latin typeface="Calibri" pitchFamily="34" charset="0"/>
              </a:defRPr>
            </a:lvl4pPr>
            <a:lvl5pPr>
              <a:spcBef>
                <a:spcPts val="179"/>
              </a:spcBef>
              <a:spcAft>
                <a:spcPts val="359"/>
              </a:spcAft>
              <a:defRPr sz="18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5"/>
          </p:nvPr>
        </p:nvSpPr>
        <p:spPr>
          <a:xfrm>
            <a:off x="1485902" y="990600"/>
            <a:ext cx="6172199" cy="381000"/>
          </a:xfrm>
          <a:prstGeom prst="rect">
            <a:avLst/>
          </a:prstGeom>
        </p:spPr>
        <p:txBody>
          <a:bodyPr lIns="81970" tIns="40985" rIns="81970" bIns="40985"/>
          <a:lstStyle>
            <a:lvl1pPr marL="0" indent="0" algn="ctr">
              <a:buNone/>
              <a:defRPr sz="1800" b="1">
                <a:latin typeface="Calibri" panose="020F0502020204030204" pitchFamily="34" charset="0"/>
                <a:cs typeface="Calibri" panose="020F0502020204030204" pitchFamily="34" charset="0"/>
              </a:defRPr>
            </a:lvl1pPr>
            <a:lvl2pPr algn="ctr">
              <a:defRPr sz="1800">
                <a:latin typeface="Calibri" panose="020F0502020204030204" pitchFamily="34" charset="0"/>
                <a:cs typeface="Calibri" panose="020F0502020204030204" pitchFamily="34" charset="0"/>
              </a:defRPr>
            </a:lvl2pPr>
            <a:lvl3pPr algn="ctr">
              <a:defRPr sz="1700">
                <a:latin typeface="Calibri" panose="020F0502020204030204" pitchFamily="34" charset="0"/>
                <a:cs typeface="Calibri" panose="020F0502020204030204" pitchFamily="34" charset="0"/>
              </a:defRPr>
            </a:lvl3pPr>
            <a:lvl4pPr algn="ctr">
              <a:defRPr sz="1500">
                <a:latin typeface="Calibri" panose="020F0502020204030204" pitchFamily="34" charset="0"/>
                <a:cs typeface="Calibri" panose="020F0502020204030204" pitchFamily="34" charset="0"/>
              </a:defRPr>
            </a:lvl4pPr>
            <a:lvl5pPr algn="ctr">
              <a:defRPr sz="1500">
                <a:latin typeface="Calibri" panose="020F0502020204030204" pitchFamily="34" charset="0"/>
                <a:cs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5281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0F4C0D-521C-4E1A-8F64-8A12E526CC63}" type="datetime1">
              <a:rPr lang="en-US" smtClean="0"/>
              <a:pPr/>
              <a:t>4/12/19</a:t>
            </a:fld>
            <a:endParaRPr lang="en-US"/>
          </a:p>
        </p:txBody>
      </p:sp>
      <p:sp>
        <p:nvSpPr>
          <p:cNvPr id="5" name="Footer Placeholder 4"/>
          <p:cNvSpPr>
            <a:spLocks noGrp="1"/>
          </p:cNvSpPr>
          <p:nvPr>
            <p:ph type="ftr" sz="quarter" idx="11"/>
          </p:nvPr>
        </p:nvSpPr>
        <p:spPr/>
        <p:txBody>
          <a:bodyPr/>
          <a:lstStyle/>
          <a:p>
            <a:r>
              <a:rPr lang="en-US" smtClean="0"/>
              <a:t>WCTR 2016 Shanghai, 10-15 July 2016</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CF4BDA-B89F-43B4-8411-3D5F172B8131}" type="datetime1">
              <a:rPr lang="en-US" smtClean="0"/>
              <a:pPr/>
              <a:t>4/12/19</a:t>
            </a:fld>
            <a:endParaRPr lang="en-US"/>
          </a:p>
        </p:txBody>
      </p:sp>
      <p:sp>
        <p:nvSpPr>
          <p:cNvPr id="5" name="Footer Placeholder 4"/>
          <p:cNvSpPr>
            <a:spLocks noGrp="1"/>
          </p:cNvSpPr>
          <p:nvPr>
            <p:ph type="ftr" sz="quarter" idx="11"/>
          </p:nvPr>
        </p:nvSpPr>
        <p:spPr/>
        <p:txBody>
          <a:bodyPr/>
          <a:lstStyle/>
          <a:p>
            <a:r>
              <a:rPr lang="en-US" smtClean="0"/>
              <a:t>WCTR 2016 Shanghai, 10-15 July 2016</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D2F163-508E-4358-98EF-3A2C5C890FAD}" type="datetime1">
              <a:rPr lang="en-US" smtClean="0"/>
              <a:pPr/>
              <a:t>4/12/19</a:t>
            </a:fld>
            <a:endParaRPr lang="en-US"/>
          </a:p>
        </p:txBody>
      </p:sp>
      <p:sp>
        <p:nvSpPr>
          <p:cNvPr id="6" name="Footer Placeholder 5"/>
          <p:cNvSpPr>
            <a:spLocks noGrp="1"/>
          </p:cNvSpPr>
          <p:nvPr>
            <p:ph type="ftr" sz="quarter" idx="11"/>
          </p:nvPr>
        </p:nvSpPr>
        <p:spPr/>
        <p:txBody>
          <a:bodyPr/>
          <a:lstStyle/>
          <a:p>
            <a:r>
              <a:rPr lang="en-US" smtClean="0"/>
              <a:t>WCTR 2016 Shanghai, 10-15 July 2016</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956A3F-D5C8-427E-B3A5-4A067D9F5B13}" type="datetime1">
              <a:rPr lang="en-US" smtClean="0"/>
              <a:pPr/>
              <a:t>4/12/19</a:t>
            </a:fld>
            <a:endParaRPr lang="en-US"/>
          </a:p>
        </p:txBody>
      </p:sp>
      <p:sp>
        <p:nvSpPr>
          <p:cNvPr id="8" name="Footer Placeholder 7"/>
          <p:cNvSpPr>
            <a:spLocks noGrp="1"/>
          </p:cNvSpPr>
          <p:nvPr>
            <p:ph type="ftr" sz="quarter" idx="11"/>
          </p:nvPr>
        </p:nvSpPr>
        <p:spPr/>
        <p:txBody>
          <a:bodyPr/>
          <a:lstStyle/>
          <a:p>
            <a:r>
              <a:rPr lang="en-US" smtClean="0"/>
              <a:t>WCTR 2016 Shanghai, 10-15 July 2016</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4F179D-706F-4D18-A6CC-E134D493753E}" type="datetime1">
              <a:rPr lang="en-US" smtClean="0"/>
              <a:pPr/>
              <a:t>4/12/19</a:t>
            </a:fld>
            <a:endParaRPr lang="en-US"/>
          </a:p>
        </p:txBody>
      </p:sp>
      <p:sp>
        <p:nvSpPr>
          <p:cNvPr id="4" name="Footer Placeholder 3"/>
          <p:cNvSpPr>
            <a:spLocks noGrp="1"/>
          </p:cNvSpPr>
          <p:nvPr>
            <p:ph type="ftr" sz="quarter" idx="11"/>
          </p:nvPr>
        </p:nvSpPr>
        <p:spPr/>
        <p:txBody>
          <a:bodyPr/>
          <a:lstStyle/>
          <a:p>
            <a:r>
              <a:rPr lang="en-US" smtClean="0"/>
              <a:t>WCTR 2016 Shanghai, 10-15 July 2016</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2650A-D646-4B60-86DA-83B46DB658C0}" type="datetime1">
              <a:rPr lang="en-US" smtClean="0"/>
              <a:pPr/>
              <a:t>4/12/19</a:t>
            </a:fld>
            <a:endParaRPr lang="en-US"/>
          </a:p>
        </p:txBody>
      </p:sp>
      <p:sp>
        <p:nvSpPr>
          <p:cNvPr id="3" name="Footer Placeholder 2"/>
          <p:cNvSpPr>
            <a:spLocks noGrp="1"/>
          </p:cNvSpPr>
          <p:nvPr>
            <p:ph type="ftr" sz="quarter" idx="11"/>
          </p:nvPr>
        </p:nvSpPr>
        <p:spPr/>
        <p:txBody>
          <a:bodyPr/>
          <a:lstStyle/>
          <a:p>
            <a:r>
              <a:rPr lang="en-US" smtClean="0"/>
              <a:t>WCTR 2016 Shanghai, 10-15 July 2016</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1118C5-B37F-4635-AF17-E71D6D80AA6E}" type="datetime1">
              <a:rPr lang="en-US" smtClean="0"/>
              <a:pPr/>
              <a:t>4/12/19</a:t>
            </a:fld>
            <a:endParaRPr lang="en-US"/>
          </a:p>
        </p:txBody>
      </p:sp>
      <p:sp>
        <p:nvSpPr>
          <p:cNvPr id="6" name="Footer Placeholder 5"/>
          <p:cNvSpPr>
            <a:spLocks noGrp="1"/>
          </p:cNvSpPr>
          <p:nvPr>
            <p:ph type="ftr" sz="quarter" idx="11"/>
          </p:nvPr>
        </p:nvSpPr>
        <p:spPr/>
        <p:txBody>
          <a:bodyPr/>
          <a:lstStyle/>
          <a:p>
            <a:r>
              <a:rPr lang="en-US" smtClean="0"/>
              <a:t>WCTR 2016 Shanghai, 10-15 July 2016</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10825F-52FB-4913-A957-43B5558FAA3A}" type="datetime1">
              <a:rPr lang="en-US" smtClean="0"/>
              <a:pPr/>
              <a:t>4/12/19</a:t>
            </a:fld>
            <a:endParaRPr lang="en-US"/>
          </a:p>
        </p:txBody>
      </p:sp>
      <p:sp>
        <p:nvSpPr>
          <p:cNvPr id="6" name="Footer Placeholder 5"/>
          <p:cNvSpPr>
            <a:spLocks noGrp="1"/>
          </p:cNvSpPr>
          <p:nvPr>
            <p:ph type="ftr" sz="quarter" idx="11"/>
          </p:nvPr>
        </p:nvSpPr>
        <p:spPr/>
        <p:txBody>
          <a:bodyPr/>
          <a:lstStyle/>
          <a:p>
            <a:r>
              <a:rPr lang="en-US" smtClean="0"/>
              <a:t>WCTR 2016 Shanghai, 10-15 July 2016</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A5E25-1C88-4512-B706-B58A92394AD6}" type="datetime1">
              <a:rPr lang="en-US" smtClean="0"/>
              <a:pPr/>
              <a:t>4/12/19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WCTR 2016 Shanghai, 10-15 July 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spd="slow"/>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685800"/>
            <a:ext cx="7620000" cy="1323439"/>
          </a:xfrm>
          <a:prstGeom prst="rect">
            <a:avLst/>
          </a:prstGeom>
          <a:noFill/>
        </p:spPr>
        <p:txBody>
          <a:bodyPr wrap="square" rtlCol="0">
            <a:spAutoFit/>
          </a:bodyPr>
          <a:lstStyle/>
          <a:p>
            <a:pPr algn="ctr"/>
            <a:r>
              <a:rPr lang="en-US" sz="4000" b="1" dirty="0"/>
              <a:t>Digital Technology in </a:t>
            </a:r>
            <a:r>
              <a:rPr lang="en-US" sz="4000" b="1" dirty="0" smtClean="0"/>
              <a:t>Shipping: </a:t>
            </a:r>
          </a:p>
          <a:p>
            <a:pPr algn="ctr"/>
            <a:r>
              <a:rPr lang="en-US" sz="4000" b="1" dirty="0" smtClean="0"/>
              <a:t>a brief overview</a:t>
            </a:r>
          </a:p>
        </p:txBody>
      </p:sp>
      <p:sp>
        <p:nvSpPr>
          <p:cNvPr id="6" name="TextBox 5"/>
          <p:cNvSpPr txBox="1"/>
          <p:nvPr/>
        </p:nvSpPr>
        <p:spPr>
          <a:xfrm>
            <a:off x="228600" y="1981200"/>
            <a:ext cx="8763000" cy="5139869"/>
          </a:xfrm>
          <a:prstGeom prst="rect">
            <a:avLst/>
          </a:prstGeom>
          <a:noFill/>
        </p:spPr>
        <p:txBody>
          <a:bodyPr wrap="square" rtlCol="0">
            <a:spAutoFit/>
          </a:bodyPr>
          <a:lstStyle/>
          <a:p>
            <a:r>
              <a:rPr lang="en-US" sz="3200" dirty="0"/>
              <a:t>State of the art digital shipping technologies and applications </a:t>
            </a:r>
            <a:endParaRPr lang="en-US" sz="3200" dirty="0" smtClean="0"/>
          </a:p>
          <a:p>
            <a:endParaRPr lang="en-US" sz="2000" dirty="0"/>
          </a:p>
          <a:p>
            <a:pPr marL="285750" indent="-285750">
              <a:buFont typeface="Wingdings" charset="2"/>
              <a:buChar char="ü"/>
            </a:pPr>
            <a:r>
              <a:rPr lang="en-US" sz="2800" dirty="0" smtClean="0"/>
              <a:t>maritime </a:t>
            </a:r>
            <a:r>
              <a:rPr lang="en-US" sz="2800" dirty="0"/>
              <a:t>communications and bridge </a:t>
            </a:r>
            <a:r>
              <a:rPr lang="en-US" sz="2800" dirty="0" smtClean="0"/>
              <a:t>systems</a:t>
            </a:r>
          </a:p>
          <a:p>
            <a:pPr marL="285750" indent="-285750">
              <a:buFont typeface="Wingdings" charset="2"/>
              <a:buChar char="ü"/>
            </a:pPr>
            <a:r>
              <a:rPr lang="en-US" sz="2800" dirty="0" smtClean="0"/>
              <a:t>e</a:t>
            </a:r>
            <a:r>
              <a:rPr lang="en-US" sz="2800" dirty="0"/>
              <a:t>-</a:t>
            </a:r>
            <a:r>
              <a:rPr lang="en-US" sz="2800" dirty="0" smtClean="0"/>
              <a:t>procurement, bunkering and e-chartering platforms (i.e. Q88)</a:t>
            </a:r>
          </a:p>
          <a:p>
            <a:pPr marL="285750" indent="-285750">
              <a:buFont typeface="Wingdings" charset="2"/>
              <a:buChar char="ü"/>
            </a:pPr>
            <a:r>
              <a:rPr lang="en-US" sz="2800" dirty="0"/>
              <a:t>single window applications </a:t>
            </a:r>
            <a:r>
              <a:rPr lang="en-US" sz="2800" dirty="0" smtClean="0"/>
              <a:t>(i.e. NACCS)</a:t>
            </a:r>
            <a:endParaRPr lang="en-US" sz="2800" dirty="0"/>
          </a:p>
          <a:p>
            <a:endParaRPr lang="en-US" sz="2000" dirty="0" smtClean="0"/>
          </a:p>
          <a:p>
            <a:endParaRPr lang="en-US" sz="2000" dirty="0"/>
          </a:p>
          <a:p>
            <a:pPr marL="285750" indent="-285750">
              <a:buFont typeface="Wingdings" charset="2"/>
              <a:buChar char="ü"/>
            </a:pPr>
            <a:r>
              <a:rPr lang="en-US" sz="2800" dirty="0" smtClean="0"/>
              <a:t>shipping </a:t>
            </a:r>
            <a:r>
              <a:rPr lang="en-US" sz="2800" dirty="0"/>
              <a:t>e-marketplaces </a:t>
            </a:r>
            <a:r>
              <a:rPr lang="en-US" sz="2800" dirty="0" smtClean="0"/>
              <a:t>(</a:t>
            </a:r>
            <a:r>
              <a:rPr lang="en-US" sz="2800" dirty="0" err="1" smtClean="0"/>
              <a:t>inttra.com</a:t>
            </a:r>
            <a:r>
              <a:rPr lang="en-US" sz="2800" dirty="0"/>
              <a:t>, </a:t>
            </a:r>
            <a:r>
              <a:rPr lang="en-US" sz="2800" dirty="0" err="1"/>
              <a:t>shipserv.com</a:t>
            </a:r>
            <a:r>
              <a:rPr lang="en-US" sz="2800" dirty="0"/>
              <a:t>) </a:t>
            </a:r>
            <a:endParaRPr lang="en-US" sz="2800" dirty="0" smtClean="0"/>
          </a:p>
          <a:p>
            <a:endParaRPr lang="en-US" sz="2000" dirty="0"/>
          </a:p>
          <a:p>
            <a:r>
              <a:rPr lang="en-US" sz="2400" b="1" u="sng" dirty="0" smtClean="0"/>
              <a:t>Process/market </a:t>
            </a:r>
            <a:r>
              <a:rPr lang="en-US" sz="2400" b="1" u="sng" dirty="0"/>
              <a:t>innovations in </a:t>
            </a:r>
            <a:r>
              <a:rPr lang="en-US" sz="2400" b="1" u="sng" dirty="0" smtClean="0"/>
              <a:t>shipping, in the e-shipping era</a:t>
            </a:r>
            <a:endParaRPr lang="en-US" sz="2400" b="1" u="sng" dirty="0"/>
          </a:p>
          <a:p>
            <a:endParaRPr lang="en-US" sz="2000" dirty="0"/>
          </a:p>
        </p:txBody>
      </p:sp>
    </p:spTree>
    <p:extLst>
      <p:ext uri="{BB962C8B-B14F-4D97-AF65-F5344CB8AC3E}">
        <p14:creationId xmlns:p14="http://schemas.microsoft.com/office/powerpoint/2010/main" val="29973377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66" y="2286000"/>
            <a:ext cx="7696200" cy="4723335"/>
          </a:xfrm>
          <a:prstGeom prst="rect">
            <a:avLst/>
          </a:prstGeom>
        </p:spPr>
      </p:pic>
      <p:pic>
        <p:nvPicPr>
          <p:cNvPr id="3" name="Picture 2"/>
          <p:cNvPicPr>
            <a:picLocks noChangeAspect="1"/>
          </p:cNvPicPr>
          <p:nvPr/>
        </p:nvPicPr>
        <p:blipFill>
          <a:blip r:embed="rId3"/>
          <a:stretch>
            <a:fillRect/>
          </a:stretch>
        </p:blipFill>
        <p:spPr>
          <a:xfrm>
            <a:off x="6400800" y="-33925"/>
            <a:ext cx="2339296" cy="3581400"/>
          </a:xfrm>
          <a:prstGeom prst="rect">
            <a:avLst/>
          </a:prstGeom>
        </p:spPr>
      </p:pic>
      <p:sp>
        <p:nvSpPr>
          <p:cNvPr id="7" name="TextBox 6"/>
          <p:cNvSpPr txBox="1"/>
          <p:nvPr/>
        </p:nvSpPr>
        <p:spPr>
          <a:xfrm>
            <a:off x="533400" y="533400"/>
            <a:ext cx="5715000" cy="1384995"/>
          </a:xfrm>
          <a:prstGeom prst="rect">
            <a:avLst/>
          </a:prstGeom>
          <a:noFill/>
        </p:spPr>
        <p:txBody>
          <a:bodyPr wrap="square" rtlCol="0">
            <a:spAutoFit/>
          </a:bodyPr>
          <a:lstStyle/>
          <a:p>
            <a:r>
              <a:rPr lang="en-US" sz="2800" b="1" dirty="0" smtClean="0">
                <a:solidFill>
                  <a:srgbClr val="0000FF"/>
                </a:solidFill>
              </a:rPr>
              <a:t>AI Platform </a:t>
            </a:r>
            <a:endParaRPr lang="en-US" sz="2800" b="1" dirty="0">
              <a:solidFill>
                <a:srgbClr val="0000FF"/>
              </a:solidFill>
            </a:endParaRPr>
          </a:p>
          <a:p>
            <a:r>
              <a:rPr lang="en-US" sz="2800" b="1" dirty="0" smtClean="0">
                <a:solidFill>
                  <a:srgbClr val="0000FF"/>
                </a:solidFill>
              </a:rPr>
              <a:t>NLP Personal Digital Assistants: METIS  </a:t>
            </a:r>
            <a:endParaRPr lang="en-US" sz="2800" b="1" dirty="0">
              <a:solidFill>
                <a:srgbClr val="0000FF"/>
              </a:solidFill>
            </a:endParaRPr>
          </a:p>
        </p:txBody>
      </p:sp>
    </p:spTree>
    <p:extLst>
      <p:ext uri="{BB962C8B-B14F-4D97-AF65-F5344CB8AC3E}">
        <p14:creationId xmlns:p14="http://schemas.microsoft.com/office/powerpoint/2010/main" val="8008460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730380"/>
            <a:ext cx="8686800" cy="5673012"/>
          </a:xfrm>
          <a:prstGeom prst="rect">
            <a:avLst/>
          </a:prstGeom>
        </p:spPr>
      </p:pic>
    </p:spTree>
    <p:extLst>
      <p:ext uri="{BB962C8B-B14F-4D97-AF65-F5344CB8AC3E}">
        <p14:creationId xmlns:p14="http://schemas.microsoft.com/office/powerpoint/2010/main" val="23246816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04998" y="838200"/>
            <a:ext cx="7839002" cy="4406900"/>
          </a:xfrm>
          <a:prstGeom prst="rect">
            <a:avLst/>
          </a:prstGeom>
        </p:spPr>
      </p:pic>
      <p:sp>
        <p:nvSpPr>
          <p:cNvPr id="6" name="TextBox 5"/>
          <p:cNvSpPr txBox="1"/>
          <p:nvPr/>
        </p:nvSpPr>
        <p:spPr>
          <a:xfrm>
            <a:off x="2895600" y="228600"/>
            <a:ext cx="5655615" cy="523220"/>
          </a:xfrm>
          <a:prstGeom prst="rect">
            <a:avLst/>
          </a:prstGeom>
          <a:noFill/>
        </p:spPr>
        <p:txBody>
          <a:bodyPr wrap="none" rtlCol="0">
            <a:spAutoFit/>
          </a:bodyPr>
          <a:lstStyle/>
          <a:p>
            <a:r>
              <a:rPr lang="en-US" sz="2800" b="1" dirty="0" smtClean="0">
                <a:solidFill>
                  <a:srgbClr val="0000FF"/>
                </a:solidFill>
              </a:rPr>
              <a:t>E-Chartering Marketplace: </a:t>
            </a:r>
            <a:r>
              <a:rPr lang="en-US" sz="2800" b="1" dirty="0" err="1" smtClean="0">
                <a:solidFill>
                  <a:srgbClr val="0000FF"/>
                </a:solidFill>
              </a:rPr>
              <a:t>VesselBot</a:t>
            </a:r>
            <a:endParaRPr lang="en-US" sz="2800" b="1" dirty="0">
              <a:solidFill>
                <a:srgbClr val="0000FF"/>
              </a:solidFill>
            </a:endParaRPr>
          </a:p>
        </p:txBody>
      </p:sp>
    </p:spTree>
    <p:extLst>
      <p:ext uri="{BB962C8B-B14F-4D97-AF65-F5344CB8AC3E}">
        <p14:creationId xmlns:p14="http://schemas.microsoft.com/office/powerpoint/2010/main" val="20616138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9300"/>
            <a:ext cx="9144000" cy="5337149"/>
          </a:xfrm>
          <a:prstGeom prst="rect">
            <a:avLst/>
          </a:prstGeom>
        </p:spPr>
      </p:pic>
      <p:pic>
        <p:nvPicPr>
          <p:cNvPr id="3" name="Picture 2"/>
          <p:cNvPicPr>
            <a:picLocks noChangeAspect="1"/>
          </p:cNvPicPr>
          <p:nvPr/>
        </p:nvPicPr>
        <p:blipFill>
          <a:blip r:embed="rId3"/>
          <a:stretch>
            <a:fillRect/>
          </a:stretch>
        </p:blipFill>
        <p:spPr>
          <a:xfrm>
            <a:off x="6553200" y="2819400"/>
            <a:ext cx="3378200" cy="4699000"/>
          </a:xfrm>
          <a:prstGeom prst="rect">
            <a:avLst/>
          </a:prstGeom>
        </p:spPr>
      </p:pic>
      <p:sp>
        <p:nvSpPr>
          <p:cNvPr id="4" name="TextBox 3"/>
          <p:cNvSpPr txBox="1"/>
          <p:nvPr/>
        </p:nvSpPr>
        <p:spPr>
          <a:xfrm>
            <a:off x="2743200" y="381000"/>
            <a:ext cx="4404571" cy="461665"/>
          </a:xfrm>
          <a:prstGeom prst="rect">
            <a:avLst/>
          </a:prstGeom>
          <a:noFill/>
        </p:spPr>
        <p:txBody>
          <a:bodyPr wrap="none" rtlCol="0">
            <a:spAutoFit/>
          </a:bodyPr>
          <a:lstStyle/>
          <a:p>
            <a:r>
              <a:rPr lang="en-US" sz="2400" b="1" dirty="0" smtClean="0">
                <a:solidFill>
                  <a:srgbClr val="000090"/>
                </a:solidFill>
              </a:rPr>
              <a:t>AIS Data  Platform: </a:t>
            </a:r>
            <a:r>
              <a:rPr lang="en-US" sz="2400" b="1" dirty="0" err="1" smtClean="0">
                <a:solidFill>
                  <a:srgbClr val="000090"/>
                </a:solidFill>
              </a:rPr>
              <a:t>MarineTraffic</a:t>
            </a:r>
            <a:r>
              <a:rPr lang="en-US" sz="2400" b="1" dirty="0" smtClean="0">
                <a:solidFill>
                  <a:srgbClr val="000090"/>
                </a:solidFill>
              </a:rPr>
              <a:t>  </a:t>
            </a:r>
            <a:endParaRPr lang="en-US" sz="2400" b="1" dirty="0">
              <a:solidFill>
                <a:srgbClr val="000090"/>
              </a:solidFill>
            </a:endParaRPr>
          </a:p>
        </p:txBody>
      </p:sp>
    </p:spTree>
    <p:extLst>
      <p:ext uri="{BB962C8B-B14F-4D97-AF65-F5344CB8AC3E}">
        <p14:creationId xmlns:p14="http://schemas.microsoft.com/office/powerpoint/2010/main" val="24973935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0"/>
            <a:ext cx="8209077" cy="6858000"/>
          </a:xfrm>
          <a:prstGeom prst="rect">
            <a:avLst/>
          </a:prstGeom>
        </p:spPr>
      </p:pic>
      <p:sp>
        <p:nvSpPr>
          <p:cNvPr id="2" name="Rectangle 1"/>
          <p:cNvSpPr/>
          <p:nvPr/>
        </p:nvSpPr>
        <p:spPr>
          <a:xfrm>
            <a:off x="457200" y="0"/>
            <a:ext cx="5715000" cy="381000"/>
          </a:xfrm>
          <a:prstGeom prst="rect">
            <a:avLst/>
          </a:prstGeom>
          <a:solidFill>
            <a:srgbClr val="DDDA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904067" y="6396335"/>
            <a:ext cx="6248400" cy="461665"/>
          </a:xfrm>
          <a:prstGeom prst="rect">
            <a:avLst/>
          </a:prstGeom>
          <a:noFill/>
        </p:spPr>
        <p:txBody>
          <a:bodyPr wrap="square" rtlCol="0">
            <a:spAutoFit/>
          </a:bodyPr>
          <a:lstStyle/>
          <a:p>
            <a:r>
              <a:rPr lang="en-US" sz="2400" b="1" dirty="0" smtClean="0"/>
              <a:t>Shipping Digitalization and Disruptive Impact</a:t>
            </a:r>
            <a:endParaRPr lang="en-US" sz="2400" b="1" dirty="0"/>
          </a:p>
        </p:txBody>
      </p:sp>
    </p:spTree>
    <p:extLst>
      <p:ext uri="{BB962C8B-B14F-4D97-AF65-F5344CB8AC3E}">
        <p14:creationId xmlns:p14="http://schemas.microsoft.com/office/powerpoint/2010/main" val="37709518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990600"/>
            <a:ext cx="9841841" cy="7696200"/>
          </a:xfrm>
          <a:prstGeom prst="rect">
            <a:avLst/>
          </a:prstGeom>
        </p:spPr>
      </p:pic>
      <p:sp>
        <p:nvSpPr>
          <p:cNvPr id="3" name="TextBox 2"/>
          <p:cNvSpPr txBox="1"/>
          <p:nvPr/>
        </p:nvSpPr>
        <p:spPr>
          <a:xfrm>
            <a:off x="1752600" y="6172200"/>
            <a:ext cx="5334000" cy="461665"/>
          </a:xfrm>
          <a:prstGeom prst="rect">
            <a:avLst/>
          </a:prstGeom>
          <a:noFill/>
        </p:spPr>
        <p:txBody>
          <a:bodyPr wrap="square" rtlCol="0">
            <a:spAutoFit/>
          </a:bodyPr>
          <a:lstStyle/>
          <a:p>
            <a:r>
              <a:rPr lang="en-US" sz="2400" b="1" dirty="0" smtClean="0"/>
              <a:t>Shipping Digitalization Case #1</a:t>
            </a:r>
            <a:endParaRPr lang="en-US" sz="2400" b="1" dirty="0"/>
          </a:p>
        </p:txBody>
      </p:sp>
    </p:spTree>
    <p:extLst>
      <p:ext uri="{BB962C8B-B14F-4D97-AF65-F5344CB8AC3E}">
        <p14:creationId xmlns:p14="http://schemas.microsoft.com/office/powerpoint/2010/main" val="37149598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09600"/>
            <a:ext cx="9525000" cy="7162800"/>
          </a:xfrm>
          <a:prstGeom prst="rect">
            <a:avLst/>
          </a:prstGeom>
        </p:spPr>
      </p:pic>
      <p:sp>
        <p:nvSpPr>
          <p:cNvPr id="4" name="TextBox 3"/>
          <p:cNvSpPr txBox="1"/>
          <p:nvPr/>
        </p:nvSpPr>
        <p:spPr>
          <a:xfrm>
            <a:off x="1752600" y="6172200"/>
            <a:ext cx="5334000" cy="461665"/>
          </a:xfrm>
          <a:prstGeom prst="rect">
            <a:avLst/>
          </a:prstGeom>
          <a:noFill/>
        </p:spPr>
        <p:txBody>
          <a:bodyPr wrap="square" rtlCol="0">
            <a:spAutoFit/>
          </a:bodyPr>
          <a:lstStyle/>
          <a:p>
            <a:r>
              <a:rPr lang="en-US" sz="2400" b="1" dirty="0" smtClean="0"/>
              <a:t>Shipping Digitalization Case #2</a:t>
            </a:r>
            <a:endParaRPr lang="en-US" sz="2400" b="1" dirty="0"/>
          </a:p>
        </p:txBody>
      </p:sp>
    </p:spTree>
    <p:extLst>
      <p:ext uri="{BB962C8B-B14F-4D97-AF65-F5344CB8AC3E}">
        <p14:creationId xmlns:p14="http://schemas.microsoft.com/office/powerpoint/2010/main" val="31649651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79400"/>
            <a:ext cx="9144000" cy="6288731"/>
          </a:xfrm>
          <a:prstGeom prst="rect">
            <a:avLst/>
          </a:prstGeom>
        </p:spPr>
      </p:pic>
      <p:pic>
        <p:nvPicPr>
          <p:cNvPr id="2" name="Picture 1" descr="IoS N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9753600" cy="7543800"/>
          </a:xfrm>
          <a:prstGeom prst="rect">
            <a:avLst/>
          </a:prstGeom>
        </p:spPr>
      </p:pic>
      <p:sp>
        <p:nvSpPr>
          <p:cNvPr id="5" name="TextBox 4"/>
          <p:cNvSpPr txBox="1"/>
          <p:nvPr/>
        </p:nvSpPr>
        <p:spPr>
          <a:xfrm>
            <a:off x="1752600" y="6172200"/>
            <a:ext cx="5334000" cy="461665"/>
          </a:xfrm>
          <a:prstGeom prst="rect">
            <a:avLst/>
          </a:prstGeom>
          <a:noFill/>
        </p:spPr>
        <p:txBody>
          <a:bodyPr wrap="square" rtlCol="0">
            <a:spAutoFit/>
          </a:bodyPr>
          <a:lstStyle/>
          <a:p>
            <a:r>
              <a:rPr lang="en-US" sz="2400" b="1" dirty="0" smtClean="0"/>
              <a:t>Shipping Digitalization Case #3</a:t>
            </a:r>
            <a:endParaRPr lang="en-US" sz="2400" b="1" dirty="0"/>
          </a:p>
        </p:txBody>
      </p:sp>
    </p:spTree>
    <p:extLst>
      <p:ext uri="{BB962C8B-B14F-4D97-AF65-F5344CB8AC3E}">
        <p14:creationId xmlns:p14="http://schemas.microsoft.com/office/powerpoint/2010/main" val="32425117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 NY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71600"/>
            <a:ext cx="10061007" cy="7772400"/>
          </a:xfrm>
          <a:prstGeom prst="rect">
            <a:avLst/>
          </a:prstGeom>
        </p:spPr>
      </p:pic>
      <p:sp>
        <p:nvSpPr>
          <p:cNvPr id="3" name="TextBox 2"/>
          <p:cNvSpPr txBox="1"/>
          <p:nvPr/>
        </p:nvSpPr>
        <p:spPr>
          <a:xfrm>
            <a:off x="1752600" y="6172200"/>
            <a:ext cx="5334000" cy="461665"/>
          </a:xfrm>
          <a:prstGeom prst="rect">
            <a:avLst/>
          </a:prstGeom>
          <a:noFill/>
        </p:spPr>
        <p:txBody>
          <a:bodyPr wrap="square" rtlCol="0">
            <a:spAutoFit/>
          </a:bodyPr>
          <a:lstStyle/>
          <a:p>
            <a:r>
              <a:rPr lang="en-US" sz="2400" b="1" dirty="0" smtClean="0"/>
              <a:t>Shipping Digitalization Case #3</a:t>
            </a:r>
            <a:endParaRPr lang="en-US" sz="2400" b="1" dirty="0"/>
          </a:p>
        </p:txBody>
      </p:sp>
    </p:spTree>
    <p:extLst>
      <p:ext uri="{BB962C8B-B14F-4D97-AF65-F5344CB8AC3E}">
        <p14:creationId xmlns:p14="http://schemas.microsoft.com/office/powerpoint/2010/main" val="11255460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19200"/>
            <a:ext cx="9144000" cy="4406900"/>
          </a:xfrm>
          <a:prstGeom prst="rect">
            <a:avLst/>
          </a:prstGeom>
        </p:spPr>
      </p:pic>
      <p:sp>
        <p:nvSpPr>
          <p:cNvPr id="4" name="TextBox 3"/>
          <p:cNvSpPr txBox="1"/>
          <p:nvPr/>
        </p:nvSpPr>
        <p:spPr>
          <a:xfrm>
            <a:off x="533400" y="381000"/>
            <a:ext cx="7423276" cy="461665"/>
          </a:xfrm>
          <a:prstGeom prst="rect">
            <a:avLst/>
          </a:prstGeom>
          <a:noFill/>
        </p:spPr>
        <p:txBody>
          <a:bodyPr wrap="none" rtlCol="0">
            <a:spAutoFit/>
          </a:bodyPr>
          <a:lstStyle/>
          <a:p>
            <a:r>
              <a:rPr lang="en-US" sz="2400" b="1" dirty="0" smtClean="0"/>
              <a:t>Trade </a:t>
            </a:r>
            <a:r>
              <a:rPr lang="en-US" sz="2400" b="1" dirty="0"/>
              <a:t>data sharing platform using </a:t>
            </a:r>
            <a:r>
              <a:rPr lang="en-US" sz="2400" b="1" dirty="0" err="1"/>
              <a:t>blockchain</a:t>
            </a:r>
            <a:r>
              <a:rPr lang="en-US" sz="2400" b="1" dirty="0"/>
              <a:t> technology</a:t>
            </a:r>
            <a:endParaRPr lang="en-US" sz="2400" dirty="0"/>
          </a:p>
        </p:txBody>
      </p:sp>
      <p:sp>
        <p:nvSpPr>
          <p:cNvPr id="5" name="TextBox 4"/>
          <p:cNvSpPr txBox="1"/>
          <p:nvPr/>
        </p:nvSpPr>
        <p:spPr>
          <a:xfrm>
            <a:off x="1752600" y="6172200"/>
            <a:ext cx="5334000" cy="461665"/>
          </a:xfrm>
          <a:prstGeom prst="rect">
            <a:avLst/>
          </a:prstGeom>
          <a:noFill/>
        </p:spPr>
        <p:txBody>
          <a:bodyPr wrap="square" rtlCol="0">
            <a:spAutoFit/>
          </a:bodyPr>
          <a:lstStyle/>
          <a:p>
            <a:r>
              <a:rPr lang="en-US" sz="2400" b="1" dirty="0" smtClean="0"/>
              <a:t>Shipping Digitalization Case #4</a:t>
            </a:r>
            <a:endParaRPr lang="en-US" sz="2400" b="1" dirty="0"/>
          </a:p>
        </p:txBody>
      </p:sp>
    </p:spTree>
    <p:extLst>
      <p:ext uri="{BB962C8B-B14F-4D97-AF65-F5344CB8AC3E}">
        <p14:creationId xmlns:p14="http://schemas.microsoft.com/office/powerpoint/2010/main" val="18185372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1" y="563800"/>
            <a:ext cx="9144000" cy="5456000"/>
          </a:xfrm>
          <a:prstGeom prst="rect">
            <a:avLst/>
          </a:prstGeom>
          <a:noFill/>
          <a:ln w="9525">
            <a:noFill/>
            <a:miter lim="800000"/>
            <a:headEnd/>
            <a:tailEnd/>
          </a:ln>
        </p:spPr>
      </p:pic>
      <p:sp>
        <p:nvSpPr>
          <p:cNvPr id="2" name="TextBox 1"/>
          <p:cNvSpPr txBox="1"/>
          <p:nvPr/>
        </p:nvSpPr>
        <p:spPr>
          <a:xfrm>
            <a:off x="1752600" y="6172200"/>
            <a:ext cx="5334000" cy="461665"/>
          </a:xfrm>
          <a:prstGeom prst="rect">
            <a:avLst/>
          </a:prstGeom>
          <a:noFill/>
        </p:spPr>
        <p:txBody>
          <a:bodyPr wrap="square" rtlCol="0">
            <a:spAutoFit/>
          </a:bodyPr>
          <a:lstStyle/>
          <a:p>
            <a:r>
              <a:rPr lang="en-US" sz="2400" b="1" dirty="0" smtClean="0"/>
              <a:t>Industry 4.0 </a:t>
            </a:r>
            <a:endParaRPr lang="en-US" sz="2400" b="1" dirty="0"/>
          </a:p>
        </p:txBody>
      </p:sp>
    </p:spTree>
    <p:extLst>
      <p:ext uri="{BB962C8B-B14F-4D97-AF65-F5344CB8AC3E}">
        <p14:creationId xmlns:p14="http://schemas.microsoft.com/office/powerpoint/2010/main" val="3742038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WCTR 2016 Shanghai, 10-15 July 2016</a:t>
            </a:r>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251165"/>
            <a:ext cx="5731510" cy="5759235"/>
          </a:xfrm>
          <a:prstGeom prst="rect">
            <a:avLst/>
          </a:prstGeom>
          <a:noFill/>
          <a:ln>
            <a:noFill/>
          </a:ln>
        </p:spPr>
      </p:pic>
      <p:sp>
        <p:nvSpPr>
          <p:cNvPr id="6" name="Title 1"/>
          <p:cNvSpPr>
            <a:spLocks noGrp="1"/>
          </p:cNvSpPr>
          <p:nvPr>
            <p:ph type="title"/>
          </p:nvPr>
        </p:nvSpPr>
        <p:spPr>
          <a:xfrm>
            <a:off x="457200" y="228600"/>
            <a:ext cx="8229600" cy="1143000"/>
          </a:xfrm>
        </p:spPr>
        <p:txBody>
          <a:bodyPr>
            <a:normAutofit fontScale="90000"/>
          </a:bodyPr>
          <a:lstStyle/>
          <a:p>
            <a:r>
              <a:rPr lang="en-US" b="1" dirty="0" smtClean="0"/>
              <a:t>Shipping 4.0 Technology Stack </a:t>
            </a:r>
            <a:r>
              <a:rPr lang="en-US" sz="3100" b="1" dirty="0" smtClean="0"/>
              <a:t>(based on Porter and </a:t>
            </a:r>
            <a:r>
              <a:rPr lang="en-US" sz="3100" b="1" dirty="0" err="1" smtClean="0"/>
              <a:t>Heppelmann</a:t>
            </a:r>
            <a:r>
              <a:rPr lang="en-US" sz="3100" b="1" dirty="0" smtClean="0"/>
              <a:t>, 2014)</a:t>
            </a:r>
            <a:endParaRPr lang="el-GR" b="1"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2704723" cy="6858000"/>
          </a:xfrm>
          <a:prstGeom prst="rect">
            <a:avLst/>
          </a:prstGeom>
        </p:spPr>
      </p:pic>
      <p:sp>
        <p:nvSpPr>
          <p:cNvPr id="2" name="Rectangle 1"/>
          <p:cNvSpPr/>
          <p:nvPr/>
        </p:nvSpPr>
        <p:spPr>
          <a:xfrm>
            <a:off x="2438400" y="381000"/>
            <a:ext cx="7162800" cy="4062651"/>
          </a:xfrm>
          <a:prstGeom prst="rect">
            <a:avLst/>
          </a:prstGeom>
        </p:spPr>
        <p:txBody>
          <a:bodyPr wrap="square">
            <a:spAutoFit/>
          </a:bodyPr>
          <a:lstStyle/>
          <a:p>
            <a:endParaRPr lang="en-US" b="1" dirty="0" smtClean="0"/>
          </a:p>
          <a:p>
            <a:endParaRPr lang="en-US" b="1" dirty="0" smtClean="0"/>
          </a:p>
          <a:p>
            <a:r>
              <a:rPr lang="en-US" sz="3600" b="1" dirty="0" smtClean="0"/>
              <a:t>Big data: </a:t>
            </a:r>
            <a:r>
              <a:rPr lang="en-US" sz="2400" dirty="0" smtClean="0"/>
              <a:t>defined in terms of "the x Vs": volume, velocity, variety, veracity, value</a:t>
            </a:r>
          </a:p>
          <a:p>
            <a:pPr lvl="1">
              <a:buFont typeface="Wingdings" pitchFamily="2" charset="2"/>
              <a:buChar char="ü"/>
            </a:pPr>
            <a:r>
              <a:rPr lang="en-US" b="1" dirty="0" smtClean="0"/>
              <a:t>Volume – the quantity of data </a:t>
            </a:r>
            <a:r>
              <a:rPr lang="en-US" dirty="0" smtClean="0"/>
              <a:t>relative to the </a:t>
            </a:r>
          </a:p>
          <a:p>
            <a:pPr lvl="1"/>
            <a:r>
              <a:rPr lang="en-US" dirty="0" smtClean="0"/>
              <a:t>ability to store and manage it</a:t>
            </a:r>
          </a:p>
          <a:p>
            <a:pPr lvl="1">
              <a:buFont typeface="Wingdings" pitchFamily="2" charset="2"/>
              <a:buChar char="ü"/>
            </a:pPr>
            <a:r>
              <a:rPr lang="en-US" b="1" dirty="0" smtClean="0"/>
              <a:t>Velocity – the speed of calculation needed to</a:t>
            </a:r>
          </a:p>
          <a:p>
            <a:pPr lvl="1"/>
            <a:r>
              <a:rPr lang="en-US" dirty="0" smtClean="0"/>
              <a:t>query the data relative to the rate of change of the data</a:t>
            </a:r>
          </a:p>
          <a:p>
            <a:pPr lvl="1">
              <a:buFont typeface="Wingdings" pitchFamily="2" charset="2"/>
              <a:buChar char="ü"/>
            </a:pPr>
            <a:r>
              <a:rPr lang="en-US" b="1" dirty="0" smtClean="0"/>
              <a:t>Variety – a measure of the number of different</a:t>
            </a:r>
          </a:p>
          <a:p>
            <a:pPr lvl="1"/>
            <a:r>
              <a:rPr lang="en-US" b="1" dirty="0" smtClean="0"/>
              <a:t>formats</a:t>
            </a:r>
            <a:r>
              <a:rPr lang="en-US" dirty="0" smtClean="0"/>
              <a:t> the data exists in (e.g. text, audio, video, blogs etc)</a:t>
            </a:r>
          </a:p>
          <a:p>
            <a:pPr lvl="1">
              <a:buFont typeface="Wingdings" pitchFamily="2" charset="2"/>
              <a:buChar char="ü"/>
            </a:pPr>
            <a:r>
              <a:rPr lang="en-US" b="1" dirty="0" smtClean="0"/>
              <a:t>Veracity </a:t>
            </a:r>
            <a:r>
              <a:rPr lang="en-US" dirty="0" smtClean="0"/>
              <a:t>– that addresses the inherent </a:t>
            </a:r>
            <a:r>
              <a:rPr lang="en-US" b="1" dirty="0" smtClean="0"/>
              <a:t>trustworthiness of data</a:t>
            </a:r>
            <a:endParaRPr lang="en-US" dirty="0" smtClean="0"/>
          </a:p>
          <a:p>
            <a:pPr lvl="1">
              <a:buFont typeface="Wingdings" pitchFamily="2" charset="2"/>
              <a:buChar char="ü"/>
            </a:pPr>
            <a:r>
              <a:rPr lang="en-US" b="1" dirty="0" smtClean="0"/>
              <a:t>Value -</a:t>
            </a:r>
            <a:r>
              <a:rPr lang="en-US" dirty="0" smtClean="0"/>
              <a:t>select the </a:t>
            </a:r>
            <a:r>
              <a:rPr lang="en-US" b="1" dirty="0" smtClean="0"/>
              <a:t>attributes and factors that </a:t>
            </a:r>
            <a:r>
              <a:rPr lang="en-US" dirty="0" smtClean="0"/>
              <a:t>are most likely that predict outcomes that </a:t>
            </a:r>
            <a:r>
              <a:rPr lang="en-US" b="1" dirty="0" smtClean="0"/>
              <a:t>matter most to businesses</a:t>
            </a:r>
            <a:endParaRPr lang="en-US" dirty="0" smtClean="0"/>
          </a:p>
        </p:txBody>
      </p:sp>
      <p:sp>
        <p:nvSpPr>
          <p:cNvPr id="3" name="TextBox 2"/>
          <p:cNvSpPr txBox="1"/>
          <p:nvPr/>
        </p:nvSpPr>
        <p:spPr>
          <a:xfrm>
            <a:off x="2743200" y="4876800"/>
            <a:ext cx="6400800" cy="1938992"/>
          </a:xfrm>
          <a:prstGeom prst="rect">
            <a:avLst/>
          </a:prstGeom>
          <a:noFill/>
        </p:spPr>
        <p:txBody>
          <a:bodyPr wrap="square" rtlCol="0">
            <a:spAutoFit/>
          </a:bodyPr>
          <a:lstStyle/>
          <a:p>
            <a:pPr>
              <a:buFont typeface="Wingdings" pitchFamily="2" charset="2"/>
              <a:buChar char="q"/>
            </a:pPr>
            <a:r>
              <a:rPr lang="en-US" sz="2000" dirty="0" smtClean="0"/>
              <a:t>advanced tools, software, and systems are required to capture, store, manage, and analyze the data sets, all in a timeframe that preserves the intrinsic value of the data</a:t>
            </a:r>
          </a:p>
          <a:p>
            <a:pPr>
              <a:buFont typeface="Wingdings" pitchFamily="2" charset="2"/>
              <a:buChar char="q"/>
            </a:pPr>
            <a:endParaRPr lang="en-US" sz="2000" dirty="0" smtClean="0"/>
          </a:p>
          <a:p>
            <a:pPr>
              <a:buFont typeface="Wingdings" pitchFamily="2" charset="2"/>
              <a:buChar char="q"/>
            </a:pPr>
            <a:r>
              <a:rPr lang="en-US" sz="2000" dirty="0" smtClean="0"/>
              <a:t>“techniques and technologies that make handling data at extreme scale affordable”</a:t>
            </a:r>
            <a:endParaRPr lang="el-GR" sz="2000" dirty="0"/>
          </a:p>
        </p:txBody>
      </p:sp>
    </p:spTree>
    <p:extLst>
      <p:ext uri="{BB962C8B-B14F-4D97-AF65-F5344CB8AC3E}">
        <p14:creationId xmlns:p14="http://schemas.microsoft.com/office/powerpoint/2010/main" val="7047520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2438400"/>
            <a:ext cx="8477212" cy="1828800"/>
          </a:xfrm>
          <a:prstGeom prst="rect">
            <a:avLst/>
          </a:prstGeom>
          <a:noFill/>
          <a:ln w="9525">
            <a:noFill/>
            <a:miter lim="800000"/>
            <a:headEnd/>
            <a:tailEnd/>
          </a:ln>
        </p:spPr>
      </p:pic>
      <p:sp>
        <p:nvSpPr>
          <p:cNvPr id="3"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n-lt"/>
                <a:ea typeface="+mn-ea"/>
                <a:cs typeface="+mn-cs"/>
              </a:rPr>
              <a:t>From DSS to BI</a:t>
            </a:r>
            <a:r>
              <a:rPr kumimoji="0" lang="en-US" sz="3600" b="1" i="0" u="none" strike="noStrike" kern="1200" cap="none" spc="0" normalizeH="0" noProof="0" dirty="0" smtClean="0">
                <a:ln>
                  <a:noFill/>
                </a:ln>
                <a:solidFill>
                  <a:schemeClr val="tx1"/>
                </a:solidFill>
                <a:effectLst/>
                <a:uLnTx/>
                <a:uFillTx/>
                <a:latin typeface="+mn-lt"/>
                <a:ea typeface="+mn-ea"/>
                <a:cs typeface="+mn-cs"/>
              </a:rPr>
              <a:t> to BDA</a:t>
            </a:r>
            <a:endParaRPr kumimoji="0" lang="en-US" sz="36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848204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mn-lt"/>
                <a:ea typeface="+mn-ea"/>
                <a:cs typeface="+mn-cs"/>
              </a:rPr>
              <a:t>Big Data Drivers</a:t>
            </a:r>
            <a:endParaRPr lang="en-US" sz="3600" b="1" dirty="0">
              <a:latin typeface="+mn-lt"/>
              <a:ea typeface="+mn-ea"/>
              <a:cs typeface="+mn-cs"/>
            </a:endParaRPr>
          </a:p>
        </p:txBody>
      </p:sp>
      <p:pic>
        <p:nvPicPr>
          <p:cNvPr id="4" name="Picture 3"/>
          <p:cNvPicPr>
            <a:picLocks noChangeAspect="1"/>
          </p:cNvPicPr>
          <p:nvPr/>
        </p:nvPicPr>
        <p:blipFill>
          <a:blip r:embed="rId2" cstate="print"/>
          <a:stretch>
            <a:fillRect/>
          </a:stretch>
        </p:blipFill>
        <p:spPr>
          <a:xfrm>
            <a:off x="-40968" y="1945773"/>
            <a:ext cx="5170209" cy="3864239"/>
          </a:xfrm>
          <a:prstGeom prst="rect">
            <a:avLst/>
          </a:prstGeom>
        </p:spPr>
      </p:pic>
      <p:grpSp>
        <p:nvGrpSpPr>
          <p:cNvPr id="3" name="Group 2"/>
          <p:cNvGrpSpPr/>
          <p:nvPr/>
        </p:nvGrpSpPr>
        <p:grpSpPr>
          <a:xfrm>
            <a:off x="2206987" y="4191949"/>
            <a:ext cx="6692952" cy="1200329"/>
            <a:chOff x="2206987" y="4191949"/>
            <a:chExt cx="6692952" cy="1200329"/>
          </a:xfrm>
        </p:grpSpPr>
        <p:cxnSp>
          <p:nvCxnSpPr>
            <p:cNvPr id="6" name="Straight Arrow Connector 5"/>
            <p:cNvCxnSpPr/>
            <p:nvPr/>
          </p:nvCxnSpPr>
          <p:spPr>
            <a:xfrm flipH="1">
              <a:off x="2206987" y="4451385"/>
              <a:ext cx="31868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93851" y="4191949"/>
              <a:ext cx="3506088" cy="1200329"/>
            </a:xfrm>
            <a:prstGeom prst="rect">
              <a:avLst/>
            </a:prstGeom>
            <a:solidFill>
              <a:schemeClr val="accent4">
                <a:lumMod val="20000"/>
                <a:lumOff val="80000"/>
              </a:schemeClr>
            </a:solidFill>
            <a:ln>
              <a:solidFill>
                <a:schemeClr val="tx1"/>
              </a:solidFill>
            </a:ln>
          </p:spPr>
          <p:txBody>
            <a:bodyPr wrap="none" rtlCol="0">
              <a:spAutoFit/>
            </a:bodyPr>
            <a:lstStyle/>
            <a:p>
              <a:r>
                <a:rPr lang="en-US" dirty="0" smtClean="0"/>
                <a:t>- Ad-hoc querying and reporting</a:t>
              </a:r>
            </a:p>
            <a:p>
              <a:r>
                <a:rPr lang="en-US" dirty="0" smtClean="0"/>
                <a:t>- Data mining techniques</a:t>
              </a:r>
            </a:p>
            <a:p>
              <a:r>
                <a:rPr lang="en-US" dirty="0" smtClean="0"/>
                <a:t>- Structured data, typical sources</a:t>
              </a:r>
            </a:p>
            <a:p>
              <a:r>
                <a:rPr lang="en-US" dirty="0" smtClean="0"/>
                <a:t>- Small to mid-size datasets</a:t>
              </a:r>
              <a:endParaRPr lang="en-US" dirty="0"/>
            </a:p>
          </p:txBody>
        </p:sp>
      </p:grpSp>
      <p:grpSp>
        <p:nvGrpSpPr>
          <p:cNvPr id="5" name="Group 4"/>
          <p:cNvGrpSpPr/>
          <p:nvPr/>
        </p:nvGrpSpPr>
        <p:grpSpPr>
          <a:xfrm>
            <a:off x="2034655" y="1960356"/>
            <a:ext cx="6530418" cy="1477328"/>
            <a:chOff x="2034655" y="1960356"/>
            <a:chExt cx="6530418" cy="1477328"/>
          </a:xfrm>
        </p:grpSpPr>
        <p:sp>
          <p:nvSpPr>
            <p:cNvPr id="11" name="TextBox 10"/>
            <p:cNvSpPr txBox="1"/>
            <p:nvPr/>
          </p:nvSpPr>
          <p:spPr>
            <a:xfrm>
              <a:off x="4508441" y="1960356"/>
              <a:ext cx="4056632" cy="1477328"/>
            </a:xfrm>
            <a:prstGeom prst="rect">
              <a:avLst/>
            </a:prstGeom>
            <a:solidFill>
              <a:schemeClr val="accent4">
                <a:lumMod val="20000"/>
                <a:lumOff val="80000"/>
              </a:schemeClr>
            </a:solidFill>
            <a:ln>
              <a:solidFill>
                <a:schemeClr val="tx1"/>
              </a:solidFill>
            </a:ln>
          </p:spPr>
          <p:txBody>
            <a:bodyPr wrap="none" rtlCol="0">
              <a:spAutoFit/>
            </a:bodyPr>
            <a:lstStyle/>
            <a:p>
              <a:r>
                <a:rPr lang="en-US" dirty="0" smtClean="0"/>
                <a:t>- Optimizations and predictive analytics</a:t>
              </a:r>
            </a:p>
            <a:p>
              <a:r>
                <a:rPr lang="en-US" dirty="0" smtClean="0"/>
                <a:t>- Complex statistical analysis</a:t>
              </a:r>
            </a:p>
            <a:p>
              <a:r>
                <a:rPr lang="en-US" dirty="0" smtClean="0"/>
                <a:t>- All types of data, and many sources</a:t>
              </a:r>
            </a:p>
            <a:p>
              <a:r>
                <a:rPr lang="en-US" dirty="0" smtClean="0"/>
                <a:t>- Very large datasets</a:t>
              </a:r>
            </a:p>
            <a:p>
              <a:r>
                <a:rPr lang="en-US" dirty="0" smtClean="0"/>
                <a:t>- More of a real-time </a:t>
              </a:r>
              <a:endParaRPr lang="en-US" dirty="0"/>
            </a:p>
          </p:txBody>
        </p:sp>
        <p:cxnSp>
          <p:nvCxnSpPr>
            <p:cNvPr id="12" name="Straight Arrow Connector 11"/>
            <p:cNvCxnSpPr/>
            <p:nvPr/>
          </p:nvCxnSpPr>
          <p:spPr>
            <a:xfrm flipH="1">
              <a:off x="2034655" y="2553402"/>
              <a:ext cx="2473786" cy="4779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900858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0"/>
            <a:ext cx="8601193" cy="6248400"/>
          </a:xfrm>
          <a:prstGeom prst="rect">
            <a:avLst/>
          </a:prstGeom>
          <a:noFill/>
          <a:ln w="9525">
            <a:noFill/>
            <a:miter lim="800000"/>
            <a:headEnd/>
            <a:tailEnd/>
          </a:ln>
        </p:spPr>
      </p:pic>
      <p:sp>
        <p:nvSpPr>
          <p:cNvPr id="6" name="TextBox 5"/>
          <p:cNvSpPr txBox="1"/>
          <p:nvPr/>
        </p:nvSpPr>
        <p:spPr>
          <a:xfrm>
            <a:off x="304800" y="6248400"/>
            <a:ext cx="1876026" cy="338554"/>
          </a:xfrm>
          <a:prstGeom prst="rect">
            <a:avLst/>
          </a:prstGeom>
          <a:noFill/>
        </p:spPr>
        <p:txBody>
          <a:bodyPr wrap="square" rtlCol="0">
            <a:spAutoFit/>
          </a:bodyPr>
          <a:lstStyle/>
          <a:p>
            <a:r>
              <a:rPr lang="en-US" sz="1600" b="1" dirty="0" err="1" smtClean="0"/>
              <a:t>Abbaci</a:t>
            </a:r>
            <a:r>
              <a:rPr lang="en-US" sz="1600" b="1" dirty="0" smtClean="0"/>
              <a:t> et al.  (2016)</a:t>
            </a:r>
            <a:endParaRPr lang="el-GR" sz="1600" b="1" dirty="0"/>
          </a:p>
        </p:txBody>
      </p:sp>
      <p:pic>
        <p:nvPicPr>
          <p:cNvPr id="1027" name="Picture 3"/>
          <p:cNvPicPr>
            <a:picLocks noChangeAspect="1" noChangeArrowheads="1"/>
          </p:cNvPicPr>
          <p:nvPr/>
        </p:nvPicPr>
        <p:blipFill>
          <a:blip r:embed="rId3" cstate="print"/>
          <a:srcRect/>
          <a:stretch>
            <a:fillRect/>
          </a:stretch>
        </p:blipFill>
        <p:spPr bwMode="auto">
          <a:xfrm>
            <a:off x="2743200" y="6248400"/>
            <a:ext cx="6400800" cy="388189"/>
          </a:xfrm>
          <a:prstGeom prst="rect">
            <a:avLst/>
          </a:prstGeom>
          <a:noFill/>
          <a:ln w="9525">
            <a:noFill/>
            <a:miter lim="800000"/>
            <a:headEnd/>
            <a:tailEnd/>
          </a:ln>
        </p:spPr>
      </p:pic>
    </p:spTree>
    <p:extLst>
      <p:ext uri="{BB962C8B-B14F-4D97-AF65-F5344CB8AC3E}">
        <p14:creationId xmlns:p14="http://schemas.microsoft.com/office/powerpoint/2010/main" val="14954793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5887505" cy="28956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038600" y="2743200"/>
            <a:ext cx="4799406" cy="3886200"/>
          </a:xfrm>
          <a:prstGeom prst="rect">
            <a:avLst/>
          </a:prstGeom>
          <a:noFill/>
          <a:ln w="9525">
            <a:noFill/>
            <a:miter lim="800000"/>
            <a:headEnd/>
            <a:tailEnd/>
          </a:ln>
        </p:spPr>
      </p:pic>
      <p:sp>
        <p:nvSpPr>
          <p:cNvPr id="4" name="Title 1"/>
          <p:cNvSpPr txBox="1">
            <a:spLocks/>
          </p:cNvSpPr>
          <p:nvPr/>
        </p:nvSpPr>
        <p:spPr>
          <a:xfrm>
            <a:off x="0" y="4419600"/>
            <a:ext cx="4114800" cy="762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Maritime Big Data</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1028" name="Picture 4"/>
          <p:cNvPicPr>
            <a:picLocks noChangeAspect="1" noChangeArrowheads="1"/>
          </p:cNvPicPr>
          <p:nvPr/>
        </p:nvPicPr>
        <p:blipFill>
          <a:blip r:embed="rId4" cstate="print"/>
          <a:srcRect/>
          <a:stretch>
            <a:fillRect/>
          </a:stretch>
        </p:blipFill>
        <p:spPr bwMode="auto">
          <a:xfrm>
            <a:off x="685801" y="6351843"/>
            <a:ext cx="6934200" cy="495829"/>
          </a:xfrm>
          <a:prstGeom prst="rect">
            <a:avLst/>
          </a:prstGeom>
          <a:noFill/>
          <a:ln w="9525">
            <a:noFill/>
            <a:miter lim="800000"/>
            <a:headEnd/>
            <a:tailEnd/>
          </a:ln>
        </p:spPr>
      </p:pic>
    </p:spTree>
    <p:extLst>
      <p:ext uri="{BB962C8B-B14F-4D97-AF65-F5344CB8AC3E}">
        <p14:creationId xmlns:p14="http://schemas.microsoft.com/office/powerpoint/2010/main" val="39783534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DNV-GL: Maritime Big Data Areas  </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2050" name="Picture 2"/>
          <p:cNvPicPr>
            <a:picLocks noChangeAspect="1" noChangeArrowheads="1"/>
          </p:cNvPicPr>
          <p:nvPr/>
        </p:nvPicPr>
        <p:blipFill>
          <a:blip r:embed="rId2" cstate="print"/>
          <a:srcRect/>
          <a:stretch>
            <a:fillRect/>
          </a:stretch>
        </p:blipFill>
        <p:spPr bwMode="auto">
          <a:xfrm>
            <a:off x="152400" y="1045615"/>
            <a:ext cx="5791200" cy="5812385"/>
          </a:xfrm>
          <a:prstGeom prst="rect">
            <a:avLst/>
          </a:prstGeom>
          <a:noFill/>
          <a:ln w="9525">
            <a:noFill/>
            <a:miter lim="800000"/>
            <a:headEnd/>
            <a:tailEnd/>
          </a:ln>
        </p:spPr>
      </p:pic>
    </p:spTree>
    <p:extLst>
      <p:ext uri="{BB962C8B-B14F-4D97-AF65-F5344CB8AC3E}">
        <p14:creationId xmlns:p14="http://schemas.microsoft.com/office/powerpoint/2010/main" val="25995731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57200" y="1676400"/>
            <a:ext cx="6857999" cy="2962206"/>
          </a:xfrm>
          <a:prstGeom prst="rect">
            <a:avLst/>
          </a:prstGeom>
          <a:noFill/>
          <a:ln w="9525">
            <a:noFill/>
            <a:miter lim="800000"/>
            <a:headEnd/>
            <a:tailEnd/>
          </a:ln>
        </p:spPr>
      </p:pic>
      <p:sp>
        <p:nvSpPr>
          <p:cNvPr id="3"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DNV-GL: Maritime Big Data Areas  </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4"/>
          <p:cNvPicPr>
            <a:picLocks noChangeAspect="1" noChangeArrowheads="1"/>
          </p:cNvPicPr>
          <p:nvPr/>
        </p:nvPicPr>
        <p:blipFill>
          <a:blip r:embed="rId3" cstate="print"/>
          <a:srcRect/>
          <a:stretch>
            <a:fillRect/>
          </a:stretch>
        </p:blipFill>
        <p:spPr bwMode="auto">
          <a:xfrm>
            <a:off x="685801" y="6351843"/>
            <a:ext cx="6934200" cy="495829"/>
          </a:xfrm>
          <a:prstGeom prst="rect">
            <a:avLst/>
          </a:prstGeom>
          <a:noFill/>
          <a:ln w="9525">
            <a:noFill/>
            <a:miter lim="800000"/>
            <a:headEnd/>
            <a:tailEnd/>
          </a:ln>
        </p:spPr>
      </p:pic>
    </p:spTree>
    <p:extLst>
      <p:ext uri="{BB962C8B-B14F-4D97-AF65-F5344CB8AC3E}">
        <p14:creationId xmlns:p14="http://schemas.microsoft.com/office/powerpoint/2010/main" val="1684314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33388" y="1195388"/>
            <a:ext cx="8277225" cy="4467225"/>
          </a:xfrm>
          <a:prstGeom prst="rect">
            <a:avLst/>
          </a:prstGeom>
          <a:noFill/>
          <a:ln w="9525">
            <a:noFill/>
            <a:miter lim="800000"/>
            <a:headEnd/>
            <a:tailEnd/>
          </a:ln>
        </p:spPr>
      </p:pic>
      <p:sp>
        <p:nvSpPr>
          <p:cNvPr id="3"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DNV-GL: Maritime Big Data Issues  </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4"/>
          <p:cNvPicPr>
            <a:picLocks noChangeAspect="1" noChangeArrowheads="1"/>
          </p:cNvPicPr>
          <p:nvPr/>
        </p:nvPicPr>
        <p:blipFill>
          <a:blip r:embed="rId3" cstate="print"/>
          <a:srcRect/>
          <a:stretch>
            <a:fillRect/>
          </a:stretch>
        </p:blipFill>
        <p:spPr bwMode="auto">
          <a:xfrm>
            <a:off x="685801" y="6351843"/>
            <a:ext cx="6934200" cy="495829"/>
          </a:xfrm>
          <a:prstGeom prst="rect">
            <a:avLst/>
          </a:prstGeom>
          <a:noFill/>
          <a:ln w="9525">
            <a:noFill/>
            <a:miter lim="800000"/>
            <a:headEnd/>
            <a:tailEnd/>
          </a:ln>
        </p:spPr>
      </p:pic>
    </p:spTree>
    <p:extLst>
      <p:ext uri="{BB962C8B-B14F-4D97-AF65-F5344CB8AC3E}">
        <p14:creationId xmlns:p14="http://schemas.microsoft.com/office/powerpoint/2010/main" val="27663458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LRF: Maritime Big Data Opportunities </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5122" name="Picture 2"/>
          <p:cNvPicPr>
            <a:picLocks noChangeAspect="1" noChangeArrowheads="1"/>
          </p:cNvPicPr>
          <p:nvPr/>
        </p:nvPicPr>
        <p:blipFill>
          <a:blip r:embed="rId2" cstate="print"/>
          <a:srcRect/>
          <a:stretch>
            <a:fillRect/>
          </a:stretch>
        </p:blipFill>
        <p:spPr bwMode="auto">
          <a:xfrm>
            <a:off x="1219200" y="914400"/>
            <a:ext cx="6248400" cy="5856035"/>
          </a:xfrm>
          <a:prstGeom prst="rect">
            <a:avLst/>
          </a:prstGeom>
          <a:noFill/>
          <a:ln w="9525">
            <a:noFill/>
            <a:miter lim="800000"/>
            <a:headEnd/>
            <a:tailEnd/>
          </a:ln>
        </p:spPr>
      </p:pic>
    </p:spTree>
    <p:extLst>
      <p:ext uri="{BB962C8B-B14F-4D97-AF65-F5344CB8AC3E}">
        <p14:creationId xmlns:p14="http://schemas.microsoft.com/office/powerpoint/2010/main" val="18302125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384082" y="1143000"/>
            <a:ext cx="8723229" cy="4866716"/>
          </a:xfrm>
          <a:prstGeom prst="rect">
            <a:avLst/>
          </a:prstGeom>
          <a:noFill/>
          <a:ln w="9525">
            <a:noFill/>
            <a:miter lim="800000"/>
            <a:headEnd/>
            <a:tailEnd/>
          </a:ln>
        </p:spPr>
      </p:pic>
      <p:sp>
        <p:nvSpPr>
          <p:cNvPr id="3" name="TextBox 2"/>
          <p:cNvSpPr txBox="1"/>
          <p:nvPr/>
        </p:nvSpPr>
        <p:spPr>
          <a:xfrm>
            <a:off x="1752600" y="6172200"/>
            <a:ext cx="5334000" cy="461665"/>
          </a:xfrm>
          <a:prstGeom prst="rect">
            <a:avLst/>
          </a:prstGeom>
          <a:noFill/>
        </p:spPr>
        <p:txBody>
          <a:bodyPr wrap="square" rtlCol="0">
            <a:spAutoFit/>
          </a:bodyPr>
          <a:lstStyle/>
          <a:p>
            <a:r>
              <a:rPr lang="en-US" sz="2400" b="1" dirty="0" smtClean="0"/>
              <a:t>Smart Systems</a:t>
            </a:r>
            <a:endParaRPr lang="en-US" sz="2400" b="1" dirty="0"/>
          </a:p>
        </p:txBody>
      </p:sp>
    </p:spTree>
    <p:extLst>
      <p:ext uri="{BB962C8B-B14F-4D97-AF65-F5344CB8AC3E}">
        <p14:creationId xmlns:p14="http://schemas.microsoft.com/office/powerpoint/2010/main" val="22828044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15240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LRF: Maritime Big Data Opportunities </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6146" name="Picture 2"/>
          <p:cNvPicPr>
            <a:picLocks noChangeAspect="1" noChangeArrowheads="1"/>
          </p:cNvPicPr>
          <p:nvPr/>
        </p:nvPicPr>
        <p:blipFill>
          <a:blip r:embed="rId2" cstate="print"/>
          <a:srcRect/>
          <a:stretch>
            <a:fillRect/>
          </a:stretch>
        </p:blipFill>
        <p:spPr bwMode="auto">
          <a:xfrm>
            <a:off x="381000" y="990600"/>
            <a:ext cx="7448550" cy="2171173"/>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57200" y="2936954"/>
            <a:ext cx="7620000" cy="3921046"/>
          </a:xfrm>
          <a:prstGeom prst="rect">
            <a:avLst/>
          </a:prstGeom>
          <a:noFill/>
          <a:ln w="9525">
            <a:noFill/>
            <a:miter lim="800000"/>
            <a:headEnd/>
            <a:tailEnd/>
          </a:ln>
        </p:spPr>
      </p:pic>
    </p:spTree>
    <p:extLst>
      <p:ext uri="{BB962C8B-B14F-4D97-AF65-F5344CB8AC3E}">
        <p14:creationId xmlns:p14="http://schemas.microsoft.com/office/powerpoint/2010/main" val="34491790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 y="1752600"/>
            <a:ext cx="8299626" cy="4248150"/>
          </a:xfrm>
          <a:prstGeom prst="rect">
            <a:avLst/>
          </a:prstGeom>
          <a:noFill/>
          <a:ln w="9525">
            <a:noFill/>
            <a:miter lim="800000"/>
            <a:headEnd/>
            <a:tailEnd/>
          </a:ln>
        </p:spPr>
      </p:pic>
      <p:sp>
        <p:nvSpPr>
          <p:cNvPr id="3" name="Title 1"/>
          <p:cNvSpPr txBox="1">
            <a:spLocks/>
          </p:cNvSpPr>
          <p:nvPr/>
        </p:nvSpPr>
        <p:spPr>
          <a:xfrm>
            <a:off x="457200" y="27463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LRF: Maritime Big Data Issues  </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4"/>
          <p:cNvPicPr>
            <a:picLocks noChangeAspect="1" noChangeArrowheads="1"/>
          </p:cNvPicPr>
          <p:nvPr/>
        </p:nvPicPr>
        <p:blipFill>
          <a:blip r:embed="rId3" cstate="print"/>
          <a:srcRect/>
          <a:stretch>
            <a:fillRect/>
          </a:stretch>
        </p:blipFill>
        <p:spPr bwMode="auto">
          <a:xfrm>
            <a:off x="685801" y="6351843"/>
            <a:ext cx="6934200" cy="495829"/>
          </a:xfrm>
          <a:prstGeom prst="rect">
            <a:avLst/>
          </a:prstGeom>
          <a:noFill/>
          <a:ln w="9525">
            <a:noFill/>
            <a:miter lim="800000"/>
            <a:headEnd/>
            <a:tailEnd/>
          </a:ln>
        </p:spPr>
      </p:pic>
    </p:spTree>
    <p:extLst>
      <p:ext uri="{BB962C8B-B14F-4D97-AF65-F5344CB8AC3E}">
        <p14:creationId xmlns:p14="http://schemas.microsoft.com/office/powerpoint/2010/main" val="8743523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990600"/>
            <a:ext cx="8363479" cy="5524500"/>
          </a:xfrm>
          <a:prstGeom prst="rect">
            <a:avLst/>
          </a:prstGeom>
          <a:noFill/>
          <a:ln w="9525">
            <a:noFill/>
            <a:miter lim="800000"/>
            <a:headEnd/>
            <a:tailEnd/>
          </a:ln>
        </p:spPr>
      </p:pic>
      <p:sp>
        <p:nvSpPr>
          <p:cNvPr id="3" name="Title 1"/>
          <p:cNvSpPr txBox="1">
            <a:spLocks/>
          </p:cNvSpPr>
          <p:nvPr/>
        </p:nvSpPr>
        <p:spPr>
          <a:xfrm>
            <a:off x="0" y="274638"/>
            <a:ext cx="90678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IMO e-Navigation: Synergies</a:t>
            </a:r>
            <a:r>
              <a:rPr kumimoji="0" lang="en-US" sz="3200" b="1" i="0" u="none" strike="noStrike" kern="1200" cap="none" spc="0" normalizeH="0" noProof="0" dirty="0" smtClean="0">
                <a:ln>
                  <a:noFill/>
                </a:ln>
                <a:solidFill>
                  <a:schemeClr val="tx1"/>
                </a:solidFill>
                <a:effectLst/>
                <a:uLnTx/>
                <a:uFillTx/>
                <a:latin typeface="+mj-lt"/>
                <a:ea typeface="+mj-ea"/>
                <a:cs typeface="+mj-cs"/>
              </a:rPr>
              <a:t> for </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Maritime Big Data</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20031446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52400" y="838200"/>
            <a:ext cx="5029200" cy="5533413"/>
          </a:xfrm>
          <a:prstGeom prst="rect">
            <a:avLst/>
          </a:prstGeom>
          <a:noFill/>
          <a:ln w="9525">
            <a:noFill/>
            <a:miter lim="800000"/>
            <a:headEnd/>
            <a:tailEnd/>
          </a:ln>
        </p:spPr>
      </p:pic>
      <p:pic>
        <p:nvPicPr>
          <p:cNvPr id="41988" name="Picture 4"/>
          <p:cNvPicPr>
            <a:picLocks noChangeAspect="1" noChangeArrowheads="1"/>
          </p:cNvPicPr>
          <p:nvPr/>
        </p:nvPicPr>
        <p:blipFill>
          <a:blip r:embed="rId3" cstate="print"/>
          <a:srcRect/>
          <a:stretch>
            <a:fillRect/>
          </a:stretch>
        </p:blipFill>
        <p:spPr bwMode="auto">
          <a:xfrm>
            <a:off x="4114800" y="1447800"/>
            <a:ext cx="5029200" cy="3038475"/>
          </a:xfrm>
          <a:prstGeom prst="rect">
            <a:avLst/>
          </a:prstGeom>
          <a:noFill/>
          <a:ln w="9525">
            <a:noFill/>
            <a:miter lim="800000"/>
            <a:headEnd/>
            <a:tailEnd/>
          </a:ln>
        </p:spPr>
      </p:pic>
      <p:sp>
        <p:nvSpPr>
          <p:cNvPr id="5" name="Rectangle 4"/>
          <p:cNvSpPr/>
          <p:nvPr/>
        </p:nvSpPr>
        <p:spPr>
          <a:xfrm>
            <a:off x="1143000" y="2057400"/>
            <a:ext cx="2438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4419600" y="4572000"/>
            <a:ext cx="4724400" cy="369332"/>
          </a:xfrm>
          <a:prstGeom prst="rect">
            <a:avLst/>
          </a:prstGeom>
          <a:noFill/>
        </p:spPr>
        <p:txBody>
          <a:bodyPr wrap="square" rtlCol="0">
            <a:spAutoFit/>
          </a:bodyPr>
          <a:lstStyle/>
          <a:p>
            <a:r>
              <a:rPr lang="en-US" b="1" dirty="0" smtClean="0"/>
              <a:t>Big Data Technology for the Maritime Industry</a:t>
            </a:r>
            <a:endParaRPr lang="el-GR" b="1" dirty="0"/>
          </a:p>
        </p:txBody>
      </p:sp>
      <p:sp>
        <p:nvSpPr>
          <p:cNvPr id="7" name="TextBox 6"/>
          <p:cNvSpPr txBox="1"/>
          <p:nvPr/>
        </p:nvSpPr>
        <p:spPr>
          <a:xfrm>
            <a:off x="0" y="6324600"/>
            <a:ext cx="4495800" cy="369332"/>
          </a:xfrm>
          <a:prstGeom prst="rect">
            <a:avLst/>
          </a:prstGeom>
          <a:noFill/>
        </p:spPr>
        <p:txBody>
          <a:bodyPr wrap="square" rtlCol="0">
            <a:spAutoFit/>
          </a:bodyPr>
          <a:lstStyle/>
          <a:p>
            <a:r>
              <a:rPr lang="en-US" b="1" dirty="0" smtClean="0"/>
              <a:t>Vessel Tracking/Anomaly Detection Scenario</a:t>
            </a:r>
            <a:endParaRPr lang="el-GR" b="1" dirty="0"/>
          </a:p>
        </p:txBody>
      </p:sp>
      <p:sp>
        <p:nvSpPr>
          <p:cNvPr id="8" name="Title 1"/>
          <p:cNvSpPr txBox="1">
            <a:spLocks/>
          </p:cNvSpPr>
          <p:nvPr/>
        </p:nvSpPr>
        <p:spPr>
          <a:xfrm>
            <a:off x="533400" y="228600"/>
            <a:ext cx="8229600" cy="1143000"/>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small" spc="0" normalizeH="0" baseline="0" noProof="0" dirty="0" smtClean="0">
                <a:ln>
                  <a:noFill/>
                </a:ln>
                <a:solidFill>
                  <a:schemeClr val="tx1"/>
                </a:solidFill>
                <a:effectLst/>
                <a:uLnTx/>
                <a:uFillTx/>
                <a:latin typeface="+mj-lt"/>
                <a:ea typeface="+mj-ea"/>
                <a:cs typeface="+mj-cs"/>
              </a:rPr>
              <a:t>The </a:t>
            </a:r>
            <a:r>
              <a:rPr lang="en-US" sz="4400" b="1" cap="small" dirty="0" smtClean="0">
                <a:latin typeface="+mj-lt"/>
                <a:ea typeface="+mj-ea"/>
                <a:cs typeface="+mj-cs"/>
              </a:rPr>
              <a:t>Maritime Big Data </a:t>
            </a:r>
            <a:r>
              <a:rPr kumimoji="0" lang="en-US" sz="4400" b="1" i="0" u="none" strike="noStrike" kern="1200" cap="small" spc="0" normalizeH="0" baseline="0" noProof="0" dirty="0" smtClean="0">
                <a:ln>
                  <a:noFill/>
                </a:ln>
                <a:solidFill>
                  <a:schemeClr val="tx1"/>
                </a:solidFill>
                <a:effectLst/>
                <a:uLnTx/>
                <a:uFillTx/>
                <a:latin typeface="+mj-lt"/>
                <a:ea typeface="+mj-ea"/>
                <a:cs typeface="+mj-cs"/>
              </a:rPr>
              <a:t>Business Case</a:t>
            </a:r>
            <a:endParaRPr kumimoji="0" lang="el-GR" sz="4400" b="1" i="0" u="none" strike="noStrike" kern="1200" cap="small" spc="0" normalizeH="0" baseline="0" noProof="0" dirty="0">
              <a:ln>
                <a:noFill/>
              </a:ln>
              <a:solidFill>
                <a:schemeClr val="tx1"/>
              </a:solidFill>
              <a:effectLst/>
              <a:uLnTx/>
              <a:uFillTx/>
              <a:latin typeface="+mj-lt"/>
              <a:ea typeface="+mj-ea"/>
              <a:cs typeface="+mj-cs"/>
            </a:endParaRPr>
          </a:p>
        </p:txBody>
      </p:sp>
      <p:sp>
        <p:nvSpPr>
          <p:cNvPr id="9" name="TextBox 8"/>
          <p:cNvSpPr txBox="1"/>
          <p:nvPr/>
        </p:nvSpPr>
        <p:spPr>
          <a:xfrm>
            <a:off x="4419600" y="5029200"/>
            <a:ext cx="4572000" cy="1815882"/>
          </a:xfrm>
          <a:prstGeom prst="rect">
            <a:avLst/>
          </a:prstGeom>
          <a:noFill/>
        </p:spPr>
        <p:txBody>
          <a:bodyPr wrap="square" rtlCol="0">
            <a:spAutoFit/>
          </a:bodyPr>
          <a:lstStyle/>
          <a:p>
            <a:pPr marL="342900" indent="-342900">
              <a:buAutoNum type="alphaLcParenBoth"/>
            </a:pPr>
            <a:r>
              <a:rPr lang="en-US" sz="1600" dirty="0" smtClean="0"/>
              <a:t>ship health monitoring (predictive maintenance) applications</a:t>
            </a:r>
          </a:p>
          <a:p>
            <a:pPr marL="342900" indent="-342900">
              <a:buAutoNum type="alphaLcParenBoth"/>
            </a:pPr>
            <a:r>
              <a:rPr lang="en-US" sz="1600" dirty="0" smtClean="0"/>
              <a:t>energy consumption/efficiency monitoring </a:t>
            </a:r>
          </a:p>
          <a:p>
            <a:pPr marL="342900" indent="-342900">
              <a:buAutoNum type="alphaLcParenBoth"/>
            </a:pPr>
            <a:r>
              <a:rPr lang="en-US" sz="1600" dirty="0" smtClean="0"/>
              <a:t>emissions/environmental impact monitoring platforms</a:t>
            </a:r>
          </a:p>
          <a:p>
            <a:pPr marL="342900" indent="-342900">
              <a:buAutoNum type="alphaLcParenBoth"/>
            </a:pPr>
            <a:r>
              <a:rPr lang="en-US" sz="1600" dirty="0" smtClean="0"/>
              <a:t>safety and security platforms for critical incidents /piracy monitoring</a:t>
            </a:r>
            <a:endParaRPr lang="el-GR" sz="1600" dirty="0"/>
          </a:p>
        </p:txBody>
      </p:sp>
    </p:spTree>
    <p:extLst>
      <p:ext uri="{BB962C8B-B14F-4D97-AF65-F5344CB8AC3E}">
        <p14:creationId xmlns:p14="http://schemas.microsoft.com/office/powerpoint/2010/main" val="9176785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676400"/>
            <a:ext cx="7963073" cy="4252913"/>
          </a:xfrm>
          <a:prstGeom prst="rect">
            <a:avLst/>
          </a:prstGeom>
          <a:noFill/>
          <a:ln w="9525">
            <a:noFill/>
            <a:miter lim="800000"/>
            <a:headEnd/>
            <a:tailEnd/>
          </a:ln>
        </p:spPr>
      </p:pic>
      <p:sp>
        <p:nvSpPr>
          <p:cNvPr id="3" name="Title 1"/>
          <p:cNvSpPr txBox="1">
            <a:spLocks/>
          </p:cNvSpPr>
          <p:nvPr/>
        </p:nvSpPr>
        <p:spPr>
          <a:xfrm>
            <a:off x="533400" y="228600"/>
            <a:ext cx="8229600" cy="1143000"/>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small" spc="0" normalizeH="0" baseline="0" noProof="0" dirty="0" smtClean="0">
                <a:ln>
                  <a:noFill/>
                </a:ln>
                <a:solidFill>
                  <a:schemeClr val="tx1"/>
                </a:solidFill>
                <a:effectLst/>
                <a:uLnTx/>
                <a:uFillTx/>
                <a:latin typeface="+mj-lt"/>
                <a:ea typeface="+mj-ea"/>
                <a:cs typeface="+mj-cs"/>
              </a:rPr>
              <a:t>The </a:t>
            </a:r>
            <a:r>
              <a:rPr lang="en-US" sz="4400" b="1" cap="small" dirty="0" smtClean="0">
                <a:latin typeface="+mj-lt"/>
                <a:ea typeface="+mj-ea"/>
                <a:cs typeface="+mj-cs"/>
              </a:rPr>
              <a:t>Maritime Big Data </a:t>
            </a:r>
            <a:r>
              <a:rPr kumimoji="0" lang="en-US" sz="4400" b="1" i="0" u="none" strike="noStrike" kern="1200" cap="small" spc="0" normalizeH="0" baseline="0" noProof="0" dirty="0" smtClean="0">
                <a:ln>
                  <a:noFill/>
                </a:ln>
                <a:solidFill>
                  <a:schemeClr val="tx1"/>
                </a:solidFill>
                <a:effectLst/>
                <a:uLnTx/>
                <a:uFillTx/>
                <a:latin typeface="+mj-lt"/>
                <a:ea typeface="+mj-ea"/>
                <a:cs typeface="+mj-cs"/>
              </a:rPr>
              <a:t>Business Case</a:t>
            </a:r>
            <a:endParaRPr kumimoji="0" lang="el-GR" sz="4400" b="1" i="0" u="none" strike="noStrike" kern="1200" cap="small" spc="0" normalizeH="0" baseline="0" noProof="0" dirty="0">
              <a:ln>
                <a:noFill/>
              </a:ln>
              <a:solidFill>
                <a:schemeClr val="tx1"/>
              </a:solidFill>
              <a:effectLst/>
              <a:uLnTx/>
              <a:uFillTx/>
              <a:latin typeface="+mj-lt"/>
              <a:ea typeface="+mj-ea"/>
              <a:cs typeface="+mj-cs"/>
            </a:endParaRPr>
          </a:p>
        </p:txBody>
      </p:sp>
      <p:pic>
        <p:nvPicPr>
          <p:cNvPr id="4" name="Picture 4"/>
          <p:cNvPicPr>
            <a:picLocks noChangeAspect="1" noChangeArrowheads="1"/>
          </p:cNvPicPr>
          <p:nvPr/>
        </p:nvPicPr>
        <p:blipFill>
          <a:blip r:embed="rId3" cstate="print"/>
          <a:srcRect/>
          <a:stretch>
            <a:fillRect/>
          </a:stretch>
        </p:blipFill>
        <p:spPr bwMode="auto">
          <a:xfrm>
            <a:off x="685801" y="6351843"/>
            <a:ext cx="6934200" cy="495829"/>
          </a:xfrm>
          <a:prstGeom prst="rect">
            <a:avLst/>
          </a:prstGeom>
          <a:noFill/>
          <a:ln w="9525">
            <a:noFill/>
            <a:miter lim="800000"/>
            <a:headEnd/>
            <a:tailEnd/>
          </a:ln>
        </p:spPr>
      </p:pic>
    </p:spTree>
    <p:extLst>
      <p:ext uri="{BB962C8B-B14F-4D97-AF65-F5344CB8AC3E}">
        <p14:creationId xmlns:p14="http://schemas.microsoft.com/office/powerpoint/2010/main" val="1918139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57200" y="838200"/>
            <a:ext cx="8305800" cy="5896354"/>
          </a:xfrm>
          <a:prstGeom prst="rect">
            <a:avLst/>
          </a:prstGeom>
          <a:noFill/>
          <a:ln w="9525">
            <a:noFill/>
            <a:miter lim="800000"/>
            <a:headEnd/>
            <a:tailEnd/>
          </a:ln>
        </p:spPr>
      </p:pic>
      <p:sp>
        <p:nvSpPr>
          <p:cNvPr id="3" name="Title 1"/>
          <p:cNvSpPr txBox="1">
            <a:spLocks/>
          </p:cNvSpPr>
          <p:nvPr/>
        </p:nvSpPr>
        <p:spPr>
          <a:xfrm>
            <a:off x="533400" y="228600"/>
            <a:ext cx="8229600" cy="1143000"/>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small" spc="0" normalizeH="0" baseline="0" noProof="0" dirty="0" smtClean="0">
                <a:ln>
                  <a:noFill/>
                </a:ln>
                <a:solidFill>
                  <a:schemeClr val="tx1"/>
                </a:solidFill>
                <a:effectLst/>
                <a:uLnTx/>
                <a:uFillTx/>
                <a:latin typeface="+mj-lt"/>
                <a:ea typeface="+mj-ea"/>
                <a:cs typeface="+mj-cs"/>
              </a:rPr>
              <a:t>The </a:t>
            </a:r>
            <a:r>
              <a:rPr lang="en-US" sz="4400" b="1" cap="small" dirty="0" smtClean="0">
                <a:latin typeface="+mj-lt"/>
                <a:ea typeface="+mj-ea"/>
                <a:cs typeface="+mj-cs"/>
              </a:rPr>
              <a:t>Maritime Big Data </a:t>
            </a:r>
            <a:r>
              <a:rPr kumimoji="0" lang="en-US" sz="4400" b="1" i="0" u="none" strike="noStrike" kern="1200" cap="small" spc="0" normalizeH="0" baseline="0" noProof="0" dirty="0" smtClean="0">
                <a:ln>
                  <a:noFill/>
                </a:ln>
                <a:solidFill>
                  <a:schemeClr val="tx1"/>
                </a:solidFill>
                <a:effectLst/>
                <a:uLnTx/>
                <a:uFillTx/>
                <a:latin typeface="+mj-lt"/>
                <a:ea typeface="+mj-ea"/>
                <a:cs typeface="+mj-cs"/>
              </a:rPr>
              <a:t>Business Case</a:t>
            </a:r>
            <a:endParaRPr kumimoji="0" lang="el-GR" sz="4400" b="1" i="0" u="none" strike="noStrike" kern="1200" cap="small"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8285596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62000" y="1752600"/>
            <a:ext cx="8080720" cy="4667250"/>
          </a:xfrm>
          <a:prstGeom prst="rect">
            <a:avLst/>
          </a:prstGeom>
          <a:noFill/>
          <a:ln w="9525">
            <a:noFill/>
            <a:miter lim="800000"/>
            <a:headEnd/>
            <a:tailEnd/>
          </a:ln>
        </p:spPr>
      </p:pic>
      <p:sp>
        <p:nvSpPr>
          <p:cNvPr id="3" name="Title 1"/>
          <p:cNvSpPr txBox="1">
            <a:spLocks/>
          </p:cNvSpPr>
          <p:nvPr/>
        </p:nvSpPr>
        <p:spPr>
          <a:xfrm>
            <a:off x="533400" y="228600"/>
            <a:ext cx="8229600" cy="1143000"/>
          </a:xfrm>
          <a:prstGeom prst="rect">
            <a:avLst/>
          </a:prstGeom>
        </p:spPr>
        <p:txBody>
          <a:bodyP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small" spc="0" normalizeH="0" baseline="0" noProof="0" dirty="0" smtClean="0">
                <a:ln>
                  <a:noFill/>
                </a:ln>
                <a:solidFill>
                  <a:schemeClr val="tx1"/>
                </a:solidFill>
                <a:effectLst/>
                <a:uLnTx/>
                <a:uFillTx/>
                <a:latin typeface="+mj-lt"/>
                <a:ea typeface="+mj-ea"/>
                <a:cs typeface="+mj-cs"/>
              </a:rPr>
              <a:t>The </a:t>
            </a:r>
            <a:r>
              <a:rPr lang="en-US" sz="4400" b="1" cap="small" dirty="0" smtClean="0">
                <a:latin typeface="+mj-lt"/>
                <a:ea typeface="+mj-ea"/>
                <a:cs typeface="+mj-cs"/>
              </a:rPr>
              <a:t>Maritime Big Data </a:t>
            </a:r>
            <a:r>
              <a:rPr kumimoji="0" lang="en-US" sz="4400" b="1" i="0" u="none" strike="noStrike" kern="1200" cap="small" spc="0" normalizeH="0" baseline="0" noProof="0" dirty="0" smtClean="0">
                <a:ln>
                  <a:noFill/>
                </a:ln>
                <a:solidFill>
                  <a:schemeClr val="tx1"/>
                </a:solidFill>
                <a:effectLst/>
                <a:uLnTx/>
                <a:uFillTx/>
                <a:latin typeface="+mj-lt"/>
                <a:ea typeface="+mj-ea"/>
                <a:cs typeface="+mj-cs"/>
              </a:rPr>
              <a:t>Business Case</a:t>
            </a:r>
            <a:endParaRPr kumimoji="0" lang="el-GR" sz="4400" b="1" i="0" u="none" strike="noStrike" kern="1200" cap="small"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8084987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711200"/>
            <a:ext cx="6350000" cy="5422900"/>
          </a:xfrm>
          <a:prstGeom prst="rect">
            <a:avLst/>
          </a:prstGeom>
        </p:spPr>
      </p:pic>
    </p:spTree>
    <p:extLst>
      <p:ext uri="{BB962C8B-B14F-4D97-AF65-F5344CB8AC3E}">
        <p14:creationId xmlns:p14="http://schemas.microsoft.com/office/powerpoint/2010/main" val="335443355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422400"/>
            <a:ext cx="6350000" cy="4013200"/>
          </a:xfrm>
          <a:prstGeom prst="rect">
            <a:avLst/>
          </a:prstGeom>
        </p:spPr>
      </p:pic>
    </p:spTree>
    <p:extLst>
      <p:ext uri="{BB962C8B-B14F-4D97-AF65-F5344CB8AC3E}">
        <p14:creationId xmlns:p14="http://schemas.microsoft.com/office/powerpoint/2010/main" val="249181167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524000"/>
            <a:ext cx="6248400" cy="7212767"/>
          </a:xfrm>
          <a:prstGeom prst="rect">
            <a:avLst/>
          </a:prstGeom>
          <a:noFill/>
          <a:ln>
            <a:noFill/>
          </a:ln>
        </p:spPr>
      </p:pic>
      <p:sp>
        <p:nvSpPr>
          <p:cNvPr id="2" name="Title 1"/>
          <p:cNvSpPr>
            <a:spLocks noGrp="1"/>
          </p:cNvSpPr>
          <p:nvPr>
            <p:ph type="title"/>
          </p:nvPr>
        </p:nvSpPr>
        <p:spPr/>
        <p:txBody>
          <a:bodyPr>
            <a:normAutofit fontScale="90000"/>
          </a:bodyPr>
          <a:lstStyle/>
          <a:p>
            <a:r>
              <a:rPr lang="en-US" b="1" dirty="0" smtClean="0"/>
              <a:t>Shipping 4.0 </a:t>
            </a:r>
            <a:r>
              <a:rPr lang="en-US" b="1" dirty="0" err="1" smtClean="0"/>
              <a:t>vis</a:t>
            </a:r>
            <a:r>
              <a:rPr lang="en-US" b="1" dirty="0" smtClean="0"/>
              <a:t>-a-</a:t>
            </a:r>
            <a:r>
              <a:rPr lang="en-US" b="1" dirty="0" err="1" smtClean="0"/>
              <a:t>vis</a:t>
            </a:r>
            <a:r>
              <a:rPr lang="en-US" b="1" dirty="0" smtClean="0"/>
              <a:t> Digital Service Innovation</a:t>
            </a:r>
            <a:endParaRPr lang="el-GR" b="1" dirty="0"/>
          </a:p>
        </p:txBody>
      </p:sp>
    </p:spTree>
    <p:extLst>
      <p:ext uri="{BB962C8B-B14F-4D97-AF65-F5344CB8AC3E}">
        <p14:creationId xmlns:p14="http://schemas.microsoft.com/office/powerpoint/2010/main" val="24902549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0" y="457200"/>
            <a:ext cx="8975953" cy="5791200"/>
          </a:xfrm>
          <a:prstGeom prst="rect">
            <a:avLst/>
          </a:prstGeom>
          <a:noFill/>
          <a:ln w="9525">
            <a:noFill/>
            <a:miter lim="800000"/>
            <a:headEnd/>
            <a:tailEnd/>
          </a:ln>
        </p:spPr>
      </p:pic>
      <p:sp>
        <p:nvSpPr>
          <p:cNvPr id="3" name="TextBox 2"/>
          <p:cNvSpPr txBox="1"/>
          <p:nvPr/>
        </p:nvSpPr>
        <p:spPr>
          <a:xfrm>
            <a:off x="1752600" y="6172200"/>
            <a:ext cx="5334000" cy="461665"/>
          </a:xfrm>
          <a:prstGeom prst="rect">
            <a:avLst/>
          </a:prstGeom>
          <a:noFill/>
        </p:spPr>
        <p:txBody>
          <a:bodyPr wrap="square" rtlCol="0">
            <a:spAutoFit/>
          </a:bodyPr>
          <a:lstStyle/>
          <a:p>
            <a:r>
              <a:rPr lang="en-US" sz="2400" b="1" dirty="0" smtClean="0"/>
              <a:t>Digitalization and Value Creation </a:t>
            </a:r>
            <a:endParaRPr lang="en-US" sz="2400" b="1" dirty="0"/>
          </a:p>
        </p:txBody>
      </p:sp>
    </p:spTree>
    <p:extLst>
      <p:ext uri="{BB962C8B-B14F-4D97-AF65-F5344CB8AC3E}">
        <p14:creationId xmlns:p14="http://schemas.microsoft.com/office/powerpoint/2010/main" val="42920085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25963"/>
          </a:xfrm>
        </p:spPr>
        <p:txBody>
          <a:bodyPr>
            <a:normAutofit/>
          </a:bodyPr>
          <a:lstStyle/>
          <a:p>
            <a:pPr marL="0" indent="0">
              <a:buNone/>
            </a:pPr>
            <a:r>
              <a:rPr lang="en-US" dirty="0" smtClean="0">
                <a:solidFill>
                  <a:srgbClr val="0000FF"/>
                </a:solidFill>
              </a:rPr>
              <a:t>New </a:t>
            </a:r>
            <a:r>
              <a:rPr lang="en-US" b="1" dirty="0" smtClean="0">
                <a:solidFill>
                  <a:srgbClr val="0000FF"/>
                </a:solidFill>
              </a:rPr>
              <a:t>Operational</a:t>
            </a:r>
            <a:r>
              <a:rPr lang="en-US" dirty="0" smtClean="0">
                <a:solidFill>
                  <a:srgbClr val="0000FF"/>
                </a:solidFill>
              </a:rPr>
              <a:t> problems- ship management applications (technical operations)</a:t>
            </a:r>
          </a:p>
          <a:p>
            <a:pPr lvl="2">
              <a:buFont typeface="Wingdings" charset="2"/>
              <a:buChar char="ü"/>
            </a:pPr>
            <a:r>
              <a:rPr lang="en-US" sz="3200" dirty="0"/>
              <a:t>Ship Equipment and Conditions </a:t>
            </a:r>
            <a:r>
              <a:rPr lang="en-US" sz="3200" dirty="0" smtClean="0"/>
              <a:t>Monitoring</a:t>
            </a:r>
          </a:p>
          <a:p>
            <a:pPr lvl="2">
              <a:buFont typeface="Wingdings" charset="2"/>
              <a:buChar char="ü"/>
            </a:pPr>
            <a:r>
              <a:rPr lang="en-US" sz="3200" dirty="0" smtClean="0"/>
              <a:t>Predictive </a:t>
            </a:r>
            <a:r>
              <a:rPr lang="en-US" sz="3200" dirty="0"/>
              <a:t>Maintenance</a:t>
            </a:r>
          </a:p>
          <a:p>
            <a:pPr lvl="2">
              <a:buFont typeface="Wingdings" charset="2"/>
              <a:buChar char="ü"/>
            </a:pPr>
            <a:r>
              <a:rPr lang="en-US" sz="3200" dirty="0"/>
              <a:t>Environmental Regulations Compliance</a:t>
            </a:r>
          </a:p>
          <a:p>
            <a:pPr lvl="2">
              <a:buFont typeface="Wingdings" charset="2"/>
              <a:buChar char="ü"/>
            </a:pPr>
            <a:r>
              <a:rPr lang="en-US" sz="3200" dirty="0" smtClean="0"/>
              <a:t>Navigation and Situation </a:t>
            </a:r>
            <a:r>
              <a:rPr lang="en-US" sz="3200" dirty="0"/>
              <a:t>awareness</a:t>
            </a:r>
          </a:p>
          <a:p>
            <a:pPr lvl="2">
              <a:buFont typeface="Wingdings" charset="2"/>
              <a:buChar char="ü"/>
            </a:pPr>
            <a:r>
              <a:rPr lang="en-US" sz="3200" dirty="0" smtClean="0"/>
              <a:t>Energy Consumption Monitoring</a:t>
            </a:r>
          </a:p>
          <a:p>
            <a:pPr marL="857250" lvl="1" indent="-457200">
              <a:buFont typeface="Wingdings" charset="2"/>
              <a:buChar char="Ø"/>
            </a:pPr>
            <a:endParaRPr lang="en-US" dirty="0"/>
          </a:p>
        </p:txBody>
      </p:sp>
      <p:sp>
        <p:nvSpPr>
          <p:cNvPr id="5" name="Title 1"/>
          <p:cNvSpPr>
            <a:spLocks noGrp="1"/>
          </p:cNvSpPr>
          <p:nvPr>
            <p:ph type="title"/>
          </p:nvPr>
        </p:nvSpPr>
        <p:spPr>
          <a:xfrm>
            <a:off x="457200" y="274638"/>
            <a:ext cx="8229600" cy="1143000"/>
          </a:xfrm>
        </p:spPr>
        <p:txBody>
          <a:bodyPr>
            <a:normAutofit/>
          </a:bodyPr>
          <a:lstStyle/>
          <a:p>
            <a:r>
              <a:rPr lang="en-US" b="1" dirty="0" smtClean="0"/>
              <a:t>Shipping Digitalization Use Cases</a:t>
            </a:r>
            <a:endParaRPr lang="el-GR" b="1" dirty="0"/>
          </a:p>
        </p:txBody>
      </p:sp>
    </p:spTree>
    <p:extLst>
      <p:ext uri="{BB962C8B-B14F-4D97-AF65-F5344CB8AC3E}">
        <p14:creationId xmlns:p14="http://schemas.microsoft.com/office/powerpoint/2010/main" val="22886913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525963"/>
          </a:xfrm>
        </p:spPr>
        <p:txBody>
          <a:bodyPr>
            <a:normAutofit/>
          </a:bodyPr>
          <a:lstStyle/>
          <a:p>
            <a:pPr marL="0" indent="0">
              <a:buNone/>
            </a:pPr>
            <a:r>
              <a:rPr lang="en-US" dirty="0" smtClean="0">
                <a:solidFill>
                  <a:srgbClr val="0000FF"/>
                </a:solidFill>
              </a:rPr>
              <a:t>New </a:t>
            </a:r>
            <a:r>
              <a:rPr lang="en-US" sz="4000" b="1" dirty="0" smtClean="0">
                <a:solidFill>
                  <a:srgbClr val="0000FF"/>
                </a:solidFill>
              </a:rPr>
              <a:t>tactical </a:t>
            </a:r>
            <a:r>
              <a:rPr lang="en-US" dirty="0" smtClean="0">
                <a:solidFill>
                  <a:srgbClr val="0000FF"/>
                </a:solidFill>
              </a:rPr>
              <a:t>problems- (commercial operations)</a:t>
            </a:r>
          </a:p>
          <a:p>
            <a:pPr lvl="2">
              <a:buFont typeface="Wingdings" charset="2"/>
              <a:buChar char="ü"/>
            </a:pPr>
            <a:r>
              <a:rPr lang="en-US" sz="3200" dirty="0" smtClean="0"/>
              <a:t>Asset </a:t>
            </a:r>
            <a:r>
              <a:rPr lang="en-US" sz="3200" dirty="0"/>
              <a:t>Optimization</a:t>
            </a:r>
          </a:p>
          <a:p>
            <a:pPr lvl="2">
              <a:buFont typeface="Wingdings" charset="2"/>
              <a:buChar char="ü"/>
            </a:pPr>
            <a:r>
              <a:rPr lang="en-US" sz="3200" dirty="0" smtClean="0"/>
              <a:t>Fleet </a:t>
            </a:r>
            <a:r>
              <a:rPr lang="en-US" sz="3200" dirty="0"/>
              <a:t>Planning</a:t>
            </a:r>
          </a:p>
          <a:p>
            <a:pPr lvl="2">
              <a:buFont typeface="Wingdings" charset="2"/>
              <a:buChar char="ü"/>
            </a:pPr>
            <a:r>
              <a:rPr lang="en-US" sz="3200" dirty="0" smtClean="0"/>
              <a:t>Service </a:t>
            </a:r>
            <a:r>
              <a:rPr lang="en-US" sz="3200" dirty="0"/>
              <a:t>Planning</a:t>
            </a:r>
          </a:p>
          <a:p>
            <a:pPr lvl="2">
              <a:buFont typeface="Wingdings" charset="2"/>
              <a:buChar char="ü"/>
            </a:pPr>
            <a:r>
              <a:rPr lang="en-US" sz="3200" dirty="0" smtClean="0"/>
              <a:t>Chartering</a:t>
            </a:r>
            <a:endParaRPr lang="en-US" sz="3200" dirty="0"/>
          </a:p>
          <a:p>
            <a:pPr marL="857250" lvl="1" indent="-457200">
              <a:buFont typeface="Wingdings" charset="2"/>
              <a:buChar char="Ø"/>
            </a:pPr>
            <a:endParaRPr lang="en-US" dirty="0"/>
          </a:p>
        </p:txBody>
      </p:sp>
      <p:sp>
        <p:nvSpPr>
          <p:cNvPr id="5" name="Title 1"/>
          <p:cNvSpPr>
            <a:spLocks noGrp="1"/>
          </p:cNvSpPr>
          <p:nvPr>
            <p:ph type="title"/>
          </p:nvPr>
        </p:nvSpPr>
        <p:spPr>
          <a:xfrm>
            <a:off x="457200" y="274638"/>
            <a:ext cx="8229600" cy="1143000"/>
          </a:xfrm>
        </p:spPr>
        <p:txBody>
          <a:bodyPr>
            <a:normAutofit/>
          </a:bodyPr>
          <a:lstStyle/>
          <a:p>
            <a:r>
              <a:rPr lang="en-US" b="1" dirty="0" smtClean="0"/>
              <a:t>Shipping Digitalization Use Cases</a:t>
            </a:r>
            <a:endParaRPr lang="el-GR" b="1" dirty="0"/>
          </a:p>
        </p:txBody>
      </p:sp>
    </p:spTree>
    <p:extLst>
      <p:ext uri="{BB962C8B-B14F-4D97-AF65-F5344CB8AC3E}">
        <p14:creationId xmlns:p14="http://schemas.microsoft.com/office/powerpoint/2010/main" val="19534746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Shipping Digitalization Use Cases</a:t>
            </a:r>
            <a:endParaRPr lang="el-GR" b="1" dirty="0"/>
          </a:p>
        </p:txBody>
      </p:sp>
      <p:sp>
        <p:nvSpPr>
          <p:cNvPr id="3" name="Content Placeholder 2"/>
          <p:cNvSpPr>
            <a:spLocks noGrp="1"/>
          </p:cNvSpPr>
          <p:nvPr>
            <p:ph idx="1"/>
          </p:nvPr>
        </p:nvSpPr>
        <p:spPr>
          <a:xfrm>
            <a:off x="457200" y="1676400"/>
            <a:ext cx="8229600" cy="4525963"/>
          </a:xfrm>
        </p:spPr>
        <p:txBody>
          <a:bodyPr>
            <a:normAutofit fontScale="77500" lnSpcReduction="20000"/>
          </a:bodyPr>
          <a:lstStyle/>
          <a:p>
            <a:r>
              <a:rPr lang="en-US" sz="2900" b="1" dirty="0">
                <a:solidFill>
                  <a:srgbClr val="0000FF"/>
                </a:solidFill>
              </a:rPr>
              <a:t>Strategic management</a:t>
            </a:r>
            <a:r>
              <a:rPr lang="en-US" sz="2400" dirty="0"/>
              <a:t> applications </a:t>
            </a:r>
            <a:r>
              <a:rPr lang="en-US" sz="2400" dirty="0">
                <a:solidFill>
                  <a:srgbClr val="0000FF"/>
                </a:solidFill>
              </a:rPr>
              <a:t>of </a:t>
            </a:r>
            <a:r>
              <a:rPr lang="en-US" sz="2400" dirty="0" smtClean="0">
                <a:solidFill>
                  <a:srgbClr val="0000FF"/>
                </a:solidFill>
              </a:rPr>
              <a:t>analytics </a:t>
            </a:r>
            <a:r>
              <a:rPr lang="en-US" sz="2400" dirty="0" smtClean="0"/>
              <a:t>technology:</a:t>
            </a:r>
          </a:p>
          <a:p>
            <a:pPr lvl="1">
              <a:buFont typeface="Wingdings" charset="2"/>
              <a:buChar char="ü"/>
            </a:pPr>
            <a:r>
              <a:rPr lang="en-US" sz="2400" dirty="0" smtClean="0"/>
              <a:t>investments </a:t>
            </a:r>
            <a:r>
              <a:rPr lang="en-US" sz="2400" dirty="0"/>
              <a:t>appraisal and portfolio </a:t>
            </a:r>
            <a:r>
              <a:rPr lang="en-US" sz="2400" dirty="0" smtClean="0"/>
              <a:t>management</a:t>
            </a:r>
          </a:p>
          <a:p>
            <a:pPr lvl="1">
              <a:buFont typeface="Wingdings" charset="2"/>
              <a:buChar char="ü"/>
            </a:pPr>
            <a:r>
              <a:rPr lang="en-US" sz="2400" dirty="0" smtClean="0"/>
              <a:t>shipping </a:t>
            </a:r>
            <a:r>
              <a:rPr lang="en-US" sz="2400" dirty="0"/>
              <a:t>markets monitoring/prediction and positioning or exit </a:t>
            </a:r>
            <a:r>
              <a:rPr lang="en-US" sz="2400" dirty="0" smtClean="0"/>
              <a:t>determination</a:t>
            </a:r>
          </a:p>
          <a:p>
            <a:pPr lvl="1">
              <a:buFont typeface="Wingdings" charset="2"/>
              <a:buChar char="ü"/>
            </a:pPr>
            <a:endParaRPr lang="en-US" sz="2400" dirty="0"/>
          </a:p>
          <a:p>
            <a:r>
              <a:rPr lang="en-US" sz="2900" b="1" dirty="0">
                <a:solidFill>
                  <a:srgbClr val="0000FF"/>
                </a:solidFill>
              </a:rPr>
              <a:t>Strategy and Policy Problems</a:t>
            </a:r>
          </a:p>
          <a:p>
            <a:pPr marL="457200" lvl="1" indent="0">
              <a:buNone/>
            </a:pPr>
            <a:endParaRPr lang="en-US" dirty="0">
              <a:solidFill>
                <a:srgbClr val="0000FF"/>
              </a:solidFill>
            </a:endParaRPr>
          </a:p>
          <a:p>
            <a:pPr lvl="1"/>
            <a:r>
              <a:rPr lang="en-US" sz="2600" dirty="0"/>
              <a:t>Incumbent Players Digital Strategies</a:t>
            </a:r>
          </a:p>
          <a:p>
            <a:pPr lvl="1"/>
            <a:r>
              <a:rPr lang="en-US" sz="2600" dirty="0"/>
              <a:t>New entrants</a:t>
            </a:r>
          </a:p>
          <a:p>
            <a:pPr lvl="1"/>
            <a:r>
              <a:rPr lang="en-US" sz="2600" dirty="0"/>
              <a:t>Digital Platform Orchestrators</a:t>
            </a:r>
          </a:p>
          <a:p>
            <a:pPr lvl="1"/>
            <a:endParaRPr lang="en-US" sz="2600" dirty="0"/>
          </a:p>
          <a:p>
            <a:pPr lvl="2"/>
            <a:endParaRPr lang="en-US" sz="2200" dirty="0"/>
          </a:p>
          <a:p>
            <a:pPr lvl="1">
              <a:buFont typeface="Wingdings" charset="2"/>
              <a:buChar char="q"/>
            </a:pPr>
            <a:r>
              <a:rPr lang="en-US" sz="2600" dirty="0"/>
              <a:t>Example: Asset play, fleet mix and ship prices problems for autonomous ships </a:t>
            </a:r>
            <a:r>
              <a:rPr lang="en-US" sz="2600" dirty="0" smtClean="0"/>
              <a:t>variations</a:t>
            </a:r>
          </a:p>
          <a:p>
            <a:pPr lvl="2">
              <a:buFont typeface="Wingdings" charset="2"/>
              <a:buChar char="q"/>
            </a:pPr>
            <a:r>
              <a:rPr lang="en-US" sz="2200" dirty="0" smtClean="0"/>
              <a:t>Market equilibrium for digital entrants, shipping incumbents</a:t>
            </a:r>
            <a:endParaRPr lang="en-US" sz="2200" dirty="0"/>
          </a:p>
          <a:p>
            <a:pPr lvl="1">
              <a:buFont typeface="Wingdings" charset="2"/>
              <a:buChar char="ü"/>
            </a:pPr>
            <a:endParaRPr lang="el-GR" sz="2400" dirty="0"/>
          </a:p>
        </p:txBody>
      </p:sp>
    </p:spTree>
    <p:extLst>
      <p:ext uri="{BB962C8B-B14F-4D97-AF65-F5344CB8AC3E}">
        <p14:creationId xmlns:p14="http://schemas.microsoft.com/office/powerpoint/2010/main" val="315519305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Placeholder 10" descr="Fig-1-4_MIS_12e.tif"/>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95" b="395"/>
          <a:stretch>
            <a:fillRect/>
          </a:stretch>
        </p:blipFill>
        <p:spPr bwMode="auto">
          <a:xfrm>
            <a:off x="2894632" y="1752615"/>
            <a:ext cx="5639847" cy="457241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5363" name="Text Placeholder 5"/>
          <p:cNvSpPr>
            <a:spLocks noGrp="1"/>
          </p:cNvSpPr>
          <p:nvPr>
            <p:ph type="body" sz="quarter" idx="17"/>
          </p:nvPr>
        </p:nvSpPr>
        <p:spPr bwMode="auto">
          <a:xfrm>
            <a:off x="152400" y="1600200"/>
            <a:ext cx="2819400" cy="34056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pPr eaLnBrk="1" hangingPunct="1">
              <a:buFontTx/>
              <a:buNone/>
            </a:pPr>
            <a:r>
              <a:rPr lang="en-US" sz="2000" dirty="0">
                <a:latin typeface="Times New Roman" charset="0"/>
                <a:ea typeface="ＭＳ Ｐゴシック" charset="0"/>
              </a:rPr>
              <a:t>Using information systems effectively requires an understanding of the organization, management, and information technology shaping the systems. An information system creates value for the firm as an organizational and management solution to challenges posed by the environment.</a:t>
            </a:r>
          </a:p>
          <a:p>
            <a:pPr eaLnBrk="1" hangingPunct="1">
              <a:buFontTx/>
              <a:buNone/>
            </a:pPr>
            <a:endParaRPr lang="en-US" sz="2000" dirty="0">
              <a:latin typeface="Times New Roman" charset="0"/>
              <a:ea typeface="ＭＳ Ｐゴシック" charset="0"/>
            </a:endParaRPr>
          </a:p>
        </p:txBody>
      </p:sp>
      <p:sp>
        <p:nvSpPr>
          <p:cNvPr id="15365" name="Text Placeholder 4"/>
          <p:cNvSpPr>
            <a:spLocks noGrp="1"/>
          </p:cNvSpPr>
          <p:nvPr>
            <p:ph type="body" sz="quarter" idx="21"/>
          </p:nvPr>
        </p:nvSpPr>
        <p:spPr bwMode="auto">
          <a:xfrm>
            <a:off x="914400" y="-228600"/>
            <a:ext cx="8229600" cy="16009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pPr eaLnBrk="1" hangingPunct="1"/>
            <a:endParaRPr lang="en-US" sz="2800" i="0" dirty="0" smtClean="0">
              <a:latin typeface="Calibri" charset="0"/>
              <a:ea typeface="ＭＳ Ｐゴシック" charset="0"/>
              <a:cs typeface="Calibri" charset="0"/>
            </a:endParaRPr>
          </a:p>
          <a:p>
            <a:pPr eaLnBrk="1" hangingPunct="1"/>
            <a:r>
              <a:rPr lang="en-US" sz="2800" i="0" dirty="0" smtClean="0">
                <a:solidFill>
                  <a:srgbClr val="000090"/>
                </a:solidFill>
                <a:latin typeface="Calibri" charset="0"/>
                <a:ea typeface="ＭＳ Ｐゴシック" charset="0"/>
                <a:cs typeface="Calibri" charset="0"/>
              </a:rPr>
              <a:t>Shipping Digital Technology and IS theory:</a:t>
            </a:r>
            <a:endParaRPr lang="en-US" sz="2800" i="0" dirty="0">
              <a:solidFill>
                <a:srgbClr val="000090"/>
              </a:solidFill>
              <a:latin typeface="Calibri" charset="0"/>
              <a:ea typeface="ＭＳ Ｐゴシック" charset="0"/>
              <a:cs typeface="Calibri" charset="0"/>
            </a:endParaRPr>
          </a:p>
          <a:p>
            <a:pPr eaLnBrk="1" hangingPunct="1"/>
            <a:r>
              <a:rPr lang="en-US" sz="2800" i="0" dirty="0" smtClean="0">
                <a:solidFill>
                  <a:srgbClr val="000090"/>
                </a:solidFill>
                <a:latin typeface="Calibri" charset="0"/>
                <a:ea typeface="ＭＳ Ｐゴシック" charset="0"/>
                <a:cs typeface="Calibri" charset="0"/>
              </a:rPr>
              <a:t>Digitalization is more than new ICT</a:t>
            </a:r>
            <a:endParaRPr lang="en-US" sz="2800" i="0" dirty="0">
              <a:solidFill>
                <a:srgbClr val="000090"/>
              </a:solidFill>
              <a:latin typeface="Calibri" charset="0"/>
              <a:ea typeface="ＭＳ Ｐゴシック" charset="0"/>
              <a:cs typeface="Calibri" charset="0"/>
            </a:endParaRPr>
          </a:p>
        </p:txBody>
      </p:sp>
    </p:spTree>
    <p:extLst>
      <p:ext uri="{BB962C8B-B14F-4D97-AF65-F5344CB8AC3E}">
        <p14:creationId xmlns:p14="http://schemas.microsoft.com/office/powerpoint/2010/main" val="215467403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4"/>
          <p:cNvSpPr>
            <a:spLocks noGrp="1"/>
          </p:cNvSpPr>
          <p:nvPr>
            <p:ph idx="1"/>
          </p:nvPr>
        </p:nvSpPr>
        <p:spPr>
          <a:xfrm>
            <a:off x="457734" y="1842482"/>
            <a:ext cx="8228533" cy="4496821"/>
          </a:xfrm>
        </p:spPr>
        <p:txBody>
          <a:bodyPr/>
          <a:lstStyle/>
          <a:p>
            <a:pPr marL="307389" indent="-307389">
              <a:defRPr/>
            </a:pPr>
            <a:r>
              <a:rPr lang="en-US" u="sng" dirty="0" smtClean="0">
                <a:ea typeface="MS PGothic" panose="020B0600070205080204" pitchFamily="34" charset="-128"/>
              </a:rPr>
              <a:t>Technology dimension </a:t>
            </a:r>
            <a:r>
              <a:rPr lang="en-US" dirty="0" smtClean="0">
                <a:ea typeface="MS PGothic" panose="020B0600070205080204" pitchFamily="34" charset="-128"/>
              </a:rPr>
              <a:t>of information systems</a:t>
            </a:r>
          </a:p>
          <a:p>
            <a:pPr marL="666008" lvl="1" indent="-256157">
              <a:defRPr/>
            </a:pPr>
            <a:r>
              <a:rPr lang="en-US" sz="2500" dirty="0">
                <a:ea typeface="MS PGothic" panose="020B0600070205080204" pitchFamily="34" charset="-128"/>
              </a:rPr>
              <a:t>Computer hardware and software</a:t>
            </a:r>
          </a:p>
          <a:p>
            <a:pPr marL="666008" lvl="1" indent="-256157">
              <a:defRPr/>
            </a:pPr>
            <a:r>
              <a:rPr lang="en-US" sz="2500" dirty="0">
                <a:ea typeface="MS PGothic" panose="020B0600070205080204" pitchFamily="34" charset="-128"/>
              </a:rPr>
              <a:t>Data management technology</a:t>
            </a:r>
          </a:p>
          <a:p>
            <a:pPr marL="666008" lvl="1" indent="-256157">
              <a:defRPr/>
            </a:pPr>
            <a:r>
              <a:rPr lang="en-US" sz="2500" dirty="0">
                <a:ea typeface="MS PGothic" panose="020B0600070205080204" pitchFamily="34" charset="-128"/>
              </a:rPr>
              <a:t>Networking and telecommunications technology</a:t>
            </a:r>
          </a:p>
          <a:p>
            <a:pPr marL="1024629" lvl="2" indent="-204926">
              <a:defRPr/>
            </a:pPr>
            <a:r>
              <a:rPr lang="en-US" sz="2500" dirty="0">
                <a:ea typeface="MS PGothic" panose="020B0600070205080204" pitchFamily="34" charset="-128"/>
              </a:rPr>
              <a:t>Networks</a:t>
            </a:r>
            <a:r>
              <a:rPr lang="en-US" sz="2500" dirty="0" smtClean="0">
                <a:ea typeface="MS PGothic" panose="020B0600070205080204" pitchFamily="34" charset="-128"/>
              </a:rPr>
              <a:t>, Cloud, </a:t>
            </a:r>
            <a:r>
              <a:rPr lang="en-US" sz="2500" dirty="0" err="1" smtClean="0">
                <a:ea typeface="MS PGothic" panose="020B0600070205080204" pitchFamily="34" charset="-128"/>
              </a:rPr>
              <a:t>IoT</a:t>
            </a:r>
            <a:endParaRPr lang="en-US" sz="2500" dirty="0">
              <a:ea typeface="MS PGothic" panose="020B0600070205080204" pitchFamily="34" charset="-128"/>
            </a:endParaRPr>
          </a:p>
          <a:p>
            <a:pPr marL="666008" lvl="1" indent="-256157">
              <a:defRPr/>
            </a:pPr>
            <a:r>
              <a:rPr lang="en-US" sz="2500" dirty="0">
                <a:ea typeface="MS PGothic" panose="020B0600070205080204" pitchFamily="34" charset="-128"/>
              </a:rPr>
              <a:t> IT infrastructure</a:t>
            </a:r>
            <a:r>
              <a:rPr lang="en-US" sz="2500" dirty="0" smtClean="0">
                <a:ea typeface="MS PGothic" panose="020B0600070205080204" pitchFamily="34" charset="-128"/>
              </a:rPr>
              <a:t>: platforms, development environments, design, computational techniques</a:t>
            </a:r>
            <a:endParaRPr lang="en-US" sz="2500" dirty="0">
              <a:ea typeface="MS PGothic" panose="020B0600070205080204" pitchFamily="34" charset="-128"/>
            </a:endParaRPr>
          </a:p>
        </p:txBody>
      </p:sp>
    </p:spTree>
    <p:extLst>
      <p:ext uri="{BB962C8B-B14F-4D97-AF65-F5344CB8AC3E}">
        <p14:creationId xmlns:p14="http://schemas.microsoft.com/office/powerpoint/2010/main" val="2499026077"/>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ChangeArrowheads="1"/>
          </p:cNvSpPr>
          <p:nvPr/>
        </p:nvSpPr>
        <p:spPr bwMode="auto">
          <a:xfrm>
            <a:off x="457200" y="657546"/>
            <a:ext cx="8458200" cy="4724400"/>
          </a:xfrm>
          <a:prstGeom prst="rect">
            <a:avLst/>
          </a:prstGeom>
          <a:noFill/>
          <a:ln w="12700">
            <a:noFill/>
            <a:miter lim="800000"/>
            <a:headEnd/>
            <a:tailEnd/>
          </a:ln>
        </p:spPr>
        <p:txBody>
          <a:bodyPr lIns="90488" tIns="44450" rIns="90488" bIns="44450"/>
          <a:lstStyle/>
          <a:p>
            <a:pPr marL="342900" indent="-342900">
              <a:spcBef>
                <a:spcPct val="5000"/>
              </a:spcBef>
              <a:buFontTx/>
              <a:buChar char="•"/>
            </a:pPr>
            <a:r>
              <a:rPr lang="en-US" sz="2800" b="1" u="sng" dirty="0">
                <a:cs typeface="Times New Roman" charset="0"/>
              </a:rPr>
              <a:t>How information systems are transforming business</a:t>
            </a:r>
            <a:endParaRPr lang="en-US" sz="2800" b="1" u="sng" dirty="0"/>
          </a:p>
          <a:p>
            <a:pPr marL="342900" indent="-342900">
              <a:lnSpc>
                <a:spcPct val="80000"/>
              </a:lnSpc>
              <a:spcBef>
                <a:spcPct val="50000"/>
              </a:spcBef>
              <a:buFontTx/>
              <a:buChar char="•"/>
            </a:pPr>
            <a:r>
              <a:rPr lang="en-US" sz="2800" b="1" dirty="0" smtClean="0">
                <a:solidFill>
                  <a:srgbClr val="5D41DE"/>
                </a:solidFill>
                <a:cs typeface="Times New Roman" charset="0"/>
              </a:rPr>
              <a:t>“Every business is digital business”</a:t>
            </a:r>
            <a:endParaRPr lang="en-US" sz="2800" b="1" dirty="0">
              <a:solidFill>
                <a:srgbClr val="5D41DE"/>
              </a:solidFill>
              <a:cs typeface="Times New Roman" charset="0"/>
            </a:endParaRPr>
          </a:p>
          <a:p>
            <a:pPr marL="342900" indent="-342900">
              <a:lnSpc>
                <a:spcPct val="80000"/>
              </a:lnSpc>
              <a:spcBef>
                <a:spcPct val="50000"/>
              </a:spcBef>
              <a:buFontTx/>
              <a:buChar char="•"/>
            </a:pPr>
            <a:r>
              <a:rPr lang="en-US" sz="2800" b="1" dirty="0">
                <a:cs typeface="Times New Roman" charset="0"/>
              </a:rPr>
              <a:t>Strategic business objectives of information systems</a:t>
            </a:r>
          </a:p>
          <a:p>
            <a:pPr marL="742950" lvl="1" indent="-285750">
              <a:lnSpc>
                <a:spcPct val="80000"/>
              </a:lnSpc>
              <a:spcBef>
                <a:spcPct val="50000"/>
              </a:spcBef>
              <a:buFontTx/>
              <a:buChar char="•"/>
            </a:pPr>
            <a:r>
              <a:rPr lang="en-US" sz="2800" b="1" dirty="0">
                <a:cs typeface="Times New Roman" charset="0"/>
              </a:rPr>
              <a:t>Operational excellence</a:t>
            </a:r>
          </a:p>
          <a:p>
            <a:pPr marL="742950" lvl="1" indent="-285750">
              <a:lnSpc>
                <a:spcPct val="80000"/>
              </a:lnSpc>
              <a:spcBef>
                <a:spcPct val="50000"/>
              </a:spcBef>
              <a:buFontTx/>
              <a:buChar char="•"/>
            </a:pPr>
            <a:r>
              <a:rPr lang="en-US" sz="2800" b="1" dirty="0">
                <a:cs typeface="Times New Roman" charset="0"/>
              </a:rPr>
              <a:t>New products, services, and business models</a:t>
            </a:r>
          </a:p>
          <a:p>
            <a:pPr marL="742950" lvl="1" indent="-285750">
              <a:lnSpc>
                <a:spcPct val="80000"/>
              </a:lnSpc>
              <a:spcBef>
                <a:spcPct val="50000"/>
              </a:spcBef>
              <a:buFontTx/>
              <a:buChar char="•"/>
            </a:pPr>
            <a:r>
              <a:rPr lang="en-US" sz="2800" b="1" dirty="0">
                <a:cs typeface="Times New Roman" charset="0"/>
              </a:rPr>
              <a:t>Customer and supplier </a:t>
            </a:r>
            <a:r>
              <a:rPr lang="en-US" sz="2800" b="1" dirty="0" smtClean="0">
                <a:cs typeface="Times New Roman" charset="0"/>
              </a:rPr>
              <a:t>engagement</a:t>
            </a:r>
            <a:endParaRPr lang="en-US" sz="2800" b="1" dirty="0">
              <a:cs typeface="Times New Roman" charset="0"/>
            </a:endParaRPr>
          </a:p>
          <a:p>
            <a:pPr marL="742950" lvl="1" indent="-285750">
              <a:lnSpc>
                <a:spcPct val="80000"/>
              </a:lnSpc>
              <a:spcBef>
                <a:spcPct val="50000"/>
              </a:spcBef>
              <a:buFontTx/>
              <a:buChar char="•"/>
            </a:pPr>
            <a:r>
              <a:rPr lang="en-US" sz="2800" b="1" dirty="0">
                <a:cs typeface="Times New Roman" charset="0"/>
              </a:rPr>
              <a:t>Improved decision making</a:t>
            </a:r>
          </a:p>
          <a:p>
            <a:pPr marL="742950" lvl="1" indent="-285750">
              <a:lnSpc>
                <a:spcPct val="80000"/>
              </a:lnSpc>
              <a:spcBef>
                <a:spcPct val="50000"/>
              </a:spcBef>
              <a:buFontTx/>
              <a:buChar char="•"/>
            </a:pPr>
            <a:r>
              <a:rPr lang="en-US" sz="2800" b="1" dirty="0">
                <a:cs typeface="Times New Roman" charset="0"/>
              </a:rPr>
              <a:t>Competitive advantage</a:t>
            </a:r>
          </a:p>
          <a:p>
            <a:pPr marL="742950" lvl="1" indent="-285750">
              <a:lnSpc>
                <a:spcPct val="80000"/>
              </a:lnSpc>
              <a:spcBef>
                <a:spcPct val="50000"/>
              </a:spcBef>
              <a:buFontTx/>
              <a:buChar char="•"/>
            </a:pPr>
            <a:r>
              <a:rPr lang="en-US" sz="2800" b="1" dirty="0">
                <a:cs typeface="Times New Roman" charset="0"/>
              </a:rPr>
              <a:t>Survival</a:t>
            </a:r>
          </a:p>
        </p:txBody>
      </p:sp>
    </p:spTree>
    <p:extLst>
      <p:ext uri="{BB962C8B-B14F-4D97-AF65-F5344CB8AC3E}">
        <p14:creationId xmlns:p14="http://schemas.microsoft.com/office/powerpoint/2010/main" val="129270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524000" y="1066800"/>
            <a:ext cx="5715000" cy="707886"/>
          </a:xfrm>
          <a:prstGeom prst="rect">
            <a:avLst/>
          </a:prstGeom>
          <a:noFill/>
          <a:ln w="12700">
            <a:noFill/>
            <a:miter lim="800000"/>
            <a:headEnd/>
            <a:tailEnd/>
          </a:ln>
        </p:spPr>
        <p:txBody>
          <a:bodyPr>
            <a:spAutoFit/>
          </a:bodyPr>
          <a:lstStyle/>
          <a:p>
            <a:pPr algn="ctr" eaLnBrk="0" hangingPunct="0">
              <a:spcBef>
                <a:spcPct val="50000"/>
              </a:spcBef>
            </a:pPr>
            <a:r>
              <a:rPr lang="en-US" sz="2000" b="1" dirty="0">
                <a:cs typeface="Times New Roman" charset="0"/>
              </a:rPr>
              <a:t>The Role of Information Systems in </a:t>
            </a:r>
            <a:r>
              <a:rPr lang="en-US" sz="2000" b="1" dirty="0" smtClean="0">
                <a:cs typeface="Times New Roman" charset="0"/>
              </a:rPr>
              <a:t>(Shipping) Business </a:t>
            </a:r>
            <a:r>
              <a:rPr lang="en-US" sz="2000" b="1" dirty="0">
                <a:cs typeface="Times New Roman" charset="0"/>
              </a:rPr>
              <a:t>Today</a:t>
            </a:r>
          </a:p>
        </p:txBody>
      </p:sp>
      <p:sp>
        <p:nvSpPr>
          <p:cNvPr id="93188" name="Rectangle 4"/>
          <p:cNvSpPr>
            <a:spLocks noChangeArrowheads="1"/>
          </p:cNvSpPr>
          <p:nvPr/>
        </p:nvSpPr>
        <p:spPr bwMode="auto">
          <a:xfrm>
            <a:off x="762000" y="152400"/>
            <a:ext cx="7772400" cy="830997"/>
          </a:xfrm>
          <a:prstGeom prst="rect">
            <a:avLst/>
          </a:prstGeom>
          <a:noFill/>
          <a:ln w="9525">
            <a:noFill/>
            <a:miter lim="800000"/>
            <a:headEnd/>
            <a:tailEnd/>
          </a:ln>
          <a:effectLst/>
        </p:spPr>
        <p:txBody>
          <a:bodyPr>
            <a:spAutoFit/>
          </a:bodyPr>
          <a:lstStyle/>
          <a:p>
            <a:pPr algn="ctr">
              <a:defRPr/>
            </a:pPr>
            <a:r>
              <a:rPr lang="en-US" sz="2400" b="1" dirty="0">
                <a:solidFill>
                  <a:srgbClr val="9F0F10"/>
                </a:solidFill>
                <a:effectLst>
                  <a:outerShdw blurRad="38100" dist="38100" dir="2700000" algn="tl">
                    <a:srgbClr val="C0C0C0"/>
                  </a:outerShdw>
                </a:effectLst>
                <a:cs typeface="Times New Roman" charset="0"/>
              </a:rPr>
              <a:t>The Interdependence Between Organizations and Information Technology</a:t>
            </a:r>
          </a:p>
        </p:txBody>
      </p:sp>
      <p:pic>
        <p:nvPicPr>
          <p:cNvPr id="9221" name="Picture 5" descr="C:\My Documents\MIS10\Compositing\Chapter-01\Fig-1-2.tif"/>
          <p:cNvPicPr>
            <a:picLocks noChangeAspect="1" noChangeArrowheads="1"/>
          </p:cNvPicPr>
          <p:nvPr/>
        </p:nvPicPr>
        <p:blipFill>
          <a:blip r:embed="rId3" cstate="print"/>
          <a:srcRect/>
          <a:stretch>
            <a:fillRect/>
          </a:stretch>
        </p:blipFill>
        <p:spPr bwMode="auto">
          <a:xfrm>
            <a:off x="1143000" y="1737519"/>
            <a:ext cx="6965792" cy="3655219"/>
          </a:xfrm>
          <a:prstGeom prst="rect">
            <a:avLst/>
          </a:prstGeom>
          <a:noFill/>
          <a:ln w="9525">
            <a:noFill/>
            <a:miter lim="800000"/>
            <a:headEnd/>
            <a:tailEnd/>
          </a:ln>
        </p:spPr>
      </p:pic>
      <p:sp>
        <p:nvSpPr>
          <p:cNvPr id="9222" name="Text Box 6"/>
          <p:cNvSpPr txBox="1">
            <a:spLocks noChangeArrowheads="1"/>
          </p:cNvSpPr>
          <p:nvPr/>
        </p:nvSpPr>
        <p:spPr bwMode="auto">
          <a:xfrm>
            <a:off x="0" y="5521994"/>
            <a:ext cx="9829800" cy="1338828"/>
          </a:xfrm>
          <a:prstGeom prst="rect">
            <a:avLst/>
          </a:prstGeom>
          <a:noFill/>
          <a:ln w="9525">
            <a:noFill/>
            <a:miter lim="800000"/>
            <a:headEnd/>
            <a:tailEnd/>
          </a:ln>
        </p:spPr>
        <p:txBody>
          <a:bodyPr wrap="square">
            <a:spAutoFit/>
          </a:bodyPr>
          <a:lstStyle/>
          <a:p>
            <a:pPr>
              <a:spcBef>
                <a:spcPct val="50000"/>
              </a:spcBef>
            </a:pPr>
            <a:r>
              <a:rPr lang="en-US" b="1" dirty="0"/>
              <a:t>There is a growing interdependence between a firm’s information systems and its business capabilities. Changes in strategy, rules, and business processes increasingly require changes in hardware, software, databases, and telecommunications. </a:t>
            </a:r>
            <a:r>
              <a:rPr lang="en-US" b="1" dirty="0" smtClean="0"/>
              <a:t>Typically, </a:t>
            </a:r>
            <a:r>
              <a:rPr lang="en-US" b="1" dirty="0"/>
              <a:t>what the </a:t>
            </a:r>
            <a:r>
              <a:rPr lang="en-US" b="1" dirty="0" smtClean="0"/>
              <a:t>organization </a:t>
            </a:r>
          </a:p>
          <a:p>
            <a:pPr>
              <a:spcBef>
                <a:spcPct val="50000"/>
              </a:spcBef>
            </a:pPr>
            <a:r>
              <a:rPr lang="en-US" b="1" dirty="0" smtClean="0"/>
              <a:t>would like to </a:t>
            </a:r>
            <a:r>
              <a:rPr lang="en-US" b="1" dirty="0"/>
              <a:t>do depends on what its systems will permit it to do.</a:t>
            </a:r>
          </a:p>
        </p:txBody>
      </p:sp>
    </p:spTree>
    <p:extLst>
      <p:ext uri="{BB962C8B-B14F-4D97-AF65-F5344CB8AC3E}">
        <p14:creationId xmlns:p14="http://schemas.microsoft.com/office/powerpoint/2010/main" val="2471593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ChangeArrowheads="1"/>
          </p:cNvSpPr>
          <p:nvPr/>
        </p:nvSpPr>
        <p:spPr bwMode="auto">
          <a:xfrm>
            <a:off x="685800" y="2895600"/>
            <a:ext cx="8077200" cy="3619500"/>
          </a:xfrm>
          <a:prstGeom prst="rect">
            <a:avLst/>
          </a:prstGeom>
          <a:noFill/>
          <a:ln w="12700">
            <a:noFill/>
            <a:miter lim="800000"/>
            <a:headEnd/>
            <a:tailEnd/>
          </a:ln>
          <a:effectLst/>
        </p:spPr>
        <p:txBody>
          <a:bodyPr lIns="90488" tIns="44450" rIns="90488" bIns="44450"/>
          <a:lstStyle/>
          <a:p>
            <a:pPr marL="342900" indent="-342900">
              <a:buFontTx/>
              <a:buChar char="•"/>
              <a:defRPr/>
            </a:pPr>
            <a:r>
              <a:rPr lang="en-US" sz="2800" b="1" dirty="0">
                <a:cs typeface="Times New Roman" charset="0"/>
              </a:rPr>
              <a:t>Technical approach</a:t>
            </a:r>
            <a:r>
              <a:rPr lang="en-US" sz="2800" b="1" dirty="0">
                <a:effectLst>
                  <a:outerShdw blurRad="38100" dist="38100" dir="2700000" algn="tl">
                    <a:srgbClr val="C0C0C0"/>
                  </a:outerShdw>
                </a:effectLst>
                <a:cs typeface="Arial" charset="0"/>
              </a:rPr>
              <a:t> </a:t>
            </a:r>
            <a:endParaRPr lang="en-US" sz="2800" b="1" dirty="0">
              <a:cs typeface="Times New Roman" charset="0"/>
            </a:endParaRPr>
          </a:p>
          <a:p>
            <a:pPr marL="342900" indent="-342900">
              <a:spcBef>
                <a:spcPct val="50000"/>
              </a:spcBef>
              <a:buFontTx/>
              <a:buChar char="•"/>
              <a:defRPr/>
            </a:pPr>
            <a:r>
              <a:rPr lang="en-US" sz="2800" b="1" dirty="0" smtClean="0">
                <a:cs typeface="Times New Roman" charset="0"/>
              </a:rPr>
              <a:t>Management </a:t>
            </a:r>
            <a:r>
              <a:rPr lang="en-US" sz="2800" b="1" dirty="0">
                <a:cs typeface="Times New Roman" charset="0"/>
              </a:rPr>
              <a:t>approach</a:t>
            </a:r>
            <a:r>
              <a:rPr lang="en-US" sz="2800" b="1" dirty="0"/>
              <a:t> </a:t>
            </a:r>
            <a:endParaRPr lang="en-US" sz="2800" b="1" dirty="0">
              <a:cs typeface="Times New Roman" charset="0"/>
            </a:endParaRPr>
          </a:p>
          <a:p>
            <a:pPr marL="342900" indent="-342900">
              <a:spcBef>
                <a:spcPct val="50000"/>
              </a:spcBef>
              <a:buFontTx/>
              <a:buChar char="•"/>
              <a:defRPr/>
            </a:pPr>
            <a:r>
              <a:rPr lang="en-US" sz="2800" b="1" dirty="0" smtClean="0">
                <a:cs typeface="Times New Roman" charset="0"/>
              </a:rPr>
              <a:t>Sociotechnical </a:t>
            </a:r>
            <a:r>
              <a:rPr lang="en-US" sz="2800" b="1" dirty="0">
                <a:cs typeface="Times New Roman" charset="0"/>
              </a:rPr>
              <a:t>systems</a:t>
            </a:r>
            <a:endParaRPr lang="en-US" sz="2800" b="1" dirty="0">
              <a:effectLst>
                <a:outerShdw blurRad="38100" dist="38100" dir="2700000" algn="tl">
                  <a:srgbClr val="C0C0C0"/>
                </a:outerShdw>
              </a:effectLst>
              <a:cs typeface="Times New Roman" charset="0"/>
            </a:endParaRPr>
          </a:p>
        </p:txBody>
      </p:sp>
      <p:sp>
        <p:nvSpPr>
          <p:cNvPr id="16387" name="Text Box 5"/>
          <p:cNvSpPr txBox="1">
            <a:spLocks noChangeArrowheads="1"/>
          </p:cNvSpPr>
          <p:nvPr/>
        </p:nvSpPr>
        <p:spPr bwMode="auto">
          <a:xfrm>
            <a:off x="621663" y="1066800"/>
            <a:ext cx="8293737" cy="1077218"/>
          </a:xfrm>
          <a:prstGeom prst="rect">
            <a:avLst/>
          </a:prstGeom>
          <a:noFill/>
          <a:ln w="12700">
            <a:noFill/>
            <a:miter lim="800000"/>
            <a:headEnd/>
            <a:tailEnd/>
          </a:ln>
        </p:spPr>
        <p:txBody>
          <a:bodyPr wrap="square">
            <a:spAutoFit/>
          </a:bodyPr>
          <a:lstStyle/>
          <a:p>
            <a:pPr algn="ctr" eaLnBrk="0" hangingPunct="0">
              <a:spcBef>
                <a:spcPct val="50000"/>
              </a:spcBef>
            </a:pPr>
            <a:r>
              <a:rPr lang="en-US" sz="3200" b="1" dirty="0">
                <a:cs typeface="Times New Roman" charset="0"/>
              </a:rPr>
              <a:t>Contemporary Approaches to Information Systems</a:t>
            </a:r>
          </a:p>
        </p:txBody>
      </p:sp>
    </p:spTree>
    <p:extLst>
      <p:ext uri="{BB962C8B-B14F-4D97-AF65-F5344CB8AC3E}">
        <p14:creationId xmlns:p14="http://schemas.microsoft.com/office/powerpoint/2010/main" val="4115791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body" idx="1"/>
          </p:nvPr>
        </p:nvSpPr>
        <p:spPr>
          <a:xfrm>
            <a:off x="685800" y="990600"/>
            <a:ext cx="7772400" cy="4660900"/>
          </a:xfrm>
          <a:noFill/>
          <a:ln/>
        </p:spPr>
        <p:txBody>
          <a:bodyPr lIns="90488" tIns="44450" rIns="90488" bIns="44450">
            <a:normAutofit fontScale="92500" lnSpcReduction="10000"/>
          </a:bodyPr>
          <a:lstStyle/>
          <a:p>
            <a:pPr marL="342900" lvl="1" indent="-342900">
              <a:lnSpc>
                <a:spcPct val="90000"/>
              </a:lnSpc>
              <a:buFont typeface="Arial" pitchFamily="34" charset="0"/>
              <a:buChar char="•"/>
            </a:pPr>
            <a:r>
              <a:rPr lang="en-US" dirty="0"/>
              <a:t>Change firm </a:t>
            </a:r>
            <a:r>
              <a:rPr lang="en-US" dirty="0" smtClean="0"/>
              <a:t>structure- </a:t>
            </a:r>
            <a:r>
              <a:rPr lang="en-US" sz="2800" dirty="0" smtClean="0"/>
              <a:t>Flattening </a:t>
            </a:r>
            <a:r>
              <a:rPr lang="en-US" sz="2800" dirty="0"/>
              <a:t>organizations</a:t>
            </a:r>
            <a:br>
              <a:rPr lang="en-US" sz="2800" dirty="0"/>
            </a:br>
            <a:endParaRPr lang="en-US" sz="2800" dirty="0"/>
          </a:p>
          <a:p>
            <a:pPr>
              <a:lnSpc>
                <a:spcPct val="90000"/>
              </a:lnSpc>
            </a:pPr>
            <a:r>
              <a:rPr lang="en-US" sz="2800" dirty="0"/>
              <a:t>Separating work from location </a:t>
            </a:r>
            <a:br>
              <a:rPr lang="en-US" sz="2800" dirty="0"/>
            </a:br>
            <a:endParaRPr lang="en-US" sz="2800" dirty="0"/>
          </a:p>
          <a:p>
            <a:pPr>
              <a:lnSpc>
                <a:spcPct val="90000"/>
              </a:lnSpc>
            </a:pPr>
            <a:r>
              <a:rPr lang="en-US" sz="2800" dirty="0"/>
              <a:t>Reorganizing work-flows</a:t>
            </a:r>
            <a:br>
              <a:rPr lang="en-US" sz="2800" dirty="0"/>
            </a:br>
            <a:endParaRPr lang="en-US" sz="2800" dirty="0"/>
          </a:p>
          <a:p>
            <a:pPr>
              <a:lnSpc>
                <a:spcPct val="90000"/>
              </a:lnSpc>
            </a:pPr>
            <a:r>
              <a:rPr lang="en-US" sz="2800" dirty="0"/>
              <a:t>Increasing flexibility</a:t>
            </a:r>
            <a:br>
              <a:rPr lang="en-US" sz="2800" dirty="0"/>
            </a:br>
            <a:endParaRPr lang="en-US" sz="2800" dirty="0"/>
          </a:p>
          <a:p>
            <a:pPr>
              <a:lnSpc>
                <a:spcPct val="90000"/>
              </a:lnSpc>
            </a:pPr>
            <a:r>
              <a:rPr lang="en-US" sz="2800" dirty="0"/>
              <a:t>Redefining organizational </a:t>
            </a:r>
            <a:r>
              <a:rPr lang="en-US" sz="2800" dirty="0" smtClean="0"/>
              <a:t>boundaries</a:t>
            </a:r>
          </a:p>
          <a:p>
            <a:pPr>
              <a:lnSpc>
                <a:spcPct val="90000"/>
              </a:lnSpc>
            </a:pPr>
            <a:endParaRPr lang="en-US" sz="2800" dirty="0" smtClean="0"/>
          </a:p>
          <a:p>
            <a:pPr lvl="1">
              <a:buFont typeface="Wingdings" pitchFamily="2" charset="2"/>
              <a:buChar char="ü"/>
            </a:pPr>
            <a:r>
              <a:rPr lang="en-US" dirty="0" smtClean="0"/>
              <a:t>Restructure </a:t>
            </a:r>
            <a:r>
              <a:rPr lang="en-US" dirty="0"/>
              <a:t>existing industries</a:t>
            </a:r>
          </a:p>
          <a:p>
            <a:pPr lvl="1">
              <a:buFont typeface="Wingdings" pitchFamily="2" charset="2"/>
              <a:buChar char="ü"/>
            </a:pPr>
            <a:r>
              <a:rPr lang="en-US" dirty="0"/>
              <a:t>Create new industries</a:t>
            </a:r>
          </a:p>
          <a:p>
            <a:pPr>
              <a:lnSpc>
                <a:spcPct val="90000"/>
              </a:lnSpc>
            </a:pPr>
            <a:endParaRPr lang="en-US" sz="2800" dirty="0" smtClean="0"/>
          </a:p>
          <a:p>
            <a:pPr>
              <a:lnSpc>
                <a:spcPct val="90000"/>
              </a:lnSpc>
            </a:pPr>
            <a:endParaRPr lang="en-US" sz="2800" dirty="0"/>
          </a:p>
        </p:txBody>
      </p:sp>
      <p:sp>
        <p:nvSpPr>
          <p:cNvPr id="107523" name="Rectangle 3"/>
          <p:cNvSpPr>
            <a:spLocks noChangeArrowheads="1"/>
          </p:cNvSpPr>
          <p:nvPr/>
        </p:nvSpPr>
        <p:spPr bwMode="auto">
          <a:xfrm>
            <a:off x="885825" y="0"/>
            <a:ext cx="7772400" cy="523875"/>
          </a:xfrm>
          <a:prstGeom prst="rect">
            <a:avLst/>
          </a:prstGeom>
          <a:noFill/>
          <a:ln w="12700">
            <a:noFill/>
            <a:miter lim="800000"/>
            <a:headEnd/>
            <a:tailEnd/>
          </a:ln>
          <a:effectLst/>
        </p:spPr>
        <p:txBody>
          <a:bodyPr lIns="90488" tIns="44450" rIns="90488" bIns="44450" anchor="ctr"/>
          <a:lstStyle/>
          <a:p>
            <a:pPr algn="ctr" eaLnBrk="0" hangingPunct="0"/>
            <a:endParaRPr lang="el-GR" sz="1600" b="1">
              <a:solidFill>
                <a:schemeClr val="bg1"/>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598700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body" idx="1"/>
          </p:nvPr>
        </p:nvSpPr>
        <p:spPr>
          <a:xfrm>
            <a:off x="457200" y="676623"/>
            <a:ext cx="8229600" cy="4525963"/>
          </a:xfrm>
          <a:noFill/>
          <a:ln/>
        </p:spPr>
        <p:txBody>
          <a:bodyPr lIns="90488" tIns="44450" rIns="90488" bIns="44450"/>
          <a:lstStyle/>
          <a:p>
            <a:pPr>
              <a:lnSpc>
                <a:spcPct val="130000"/>
              </a:lnSpc>
            </a:pPr>
            <a:r>
              <a:rPr lang="en-US" sz="2400" dirty="0"/>
              <a:t>Strategic </a:t>
            </a:r>
            <a:r>
              <a:rPr lang="en-US" sz="2400" dirty="0" smtClean="0"/>
              <a:t>information  systems </a:t>
            </a:r>
          </a:p>
          <a:p>
            <a:pPr>
              <a:lnSpc>
                <a:spcPct val="130000"/>
              </a:lnSpc>
            </a:pPr>
            <a:r>
              <a:rPr lang="en-US" sz="2400" dirty="0" smtClean="0"/>
              <a:t>Information </a:t>
            </a:r>
            <a:r>
              <a:rPr lang="en-US" sz="2400" dirty="0"/>
              <a:t>technology  is becoming a commodity ---</a:t>
            </a:r>
          </a:p>
          <a:p>
            <a:pPr lvl="1">
              <a:lnSpc>
                <a:spcPct val="130000"/>
              </a:lnSpc>
            </a:pPr>
            <a:r>
              <a:rPr lang="en-US" sz="2400" dirty="0"/>
              <a:t>Advances are easily replicated</a:t>
            </a:r>
          </a:p>
          <a:p>
            <a:pPr lvl="1">
              <a:lnSpc>
                <a:spcPct val="130000"/>
              </a:lnSpc>
            </a:pPr>
            <a:r>
              <a:rPr lang="mr-IN" sz="2400" dirty="0" smtClean="0"/>
              <a:t>…</a:t>
            </a:r>
            <a:r>
              <a:rPr lang="en-US" sz="2400" dirty="0" smtClean="0"/>
              <a:t>many </a:t>
            </a:r>
            <a:r>
              <a:rPr lang="en-US" sz="2400" dirty="0"/>
              <a:t>firms overspend on information systems and the systems themselves are becoming utilities like electricity or the </a:t>
            </a:r>
            <a:r>
              <a:rPr lang="en-US" sz="2400" dirty="0" smtClean="0"/>
              <a:t>railroads</a:t>
            </a:r>
            <a:r>
              <a:rPr lang="mr-IN" sz="2400" dirty="0" smtClean="0"/>
              <a:t>…</a:t>
            </a:r>
            <a:endParaRPr lang="en-US" sz="2400" dirty="0" smtClean="0"/>
          </a:p>
          <a:p>
            <a:pPr lvl="1">
              <a:lnSpc>
                <a:spcPct val="130000"/>
              </a:lnSpc>
            </a:pPr>
            <a:endParaRPr lang="en-US" sz="2400" dirty="0"/>
          </a:p>
          <a:p>
            <a:pPr lvl="1">
              <a:lnSpc>
                <a:spcPct val="130000"/>
              </a:lnSpc>
            </a:pPr>
            <a:endParaRPr lang="en-US" sz="2400" dirty="0" smtClean="0"/>
          </a:p>
          <a:p>
            <a:pPr>
              <a:lnSpc>
                <a:spcPct val="130000"/>
              </a:lnSpc>
              <a:buFont typeface="Wingdings" pitchFamily="2" charset="2"/>
              <a:buNone/>
            </a:pPr>
            <a:endParaRPr lang="en-US" sz="2400" dirty="0"/>
          </a:p>
        </p:txBody>
      </p:sp>
    </p:spTree>
    <p:extLst>
      <p:ext uri="{BB962C8B-B14F-4D97-AF65-F5344CB8AC3E}">
        <p14:creationId xmlns:p14="http://schemas.microsoft.com/office/powerpoint/2010/main" val="2681717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0000" y="2209800"/>
            <a:ext cx="5056662" cy="4495800"/>
          </a:xfrm>
          <a:prstGeom prst="rect">
            <a:avLst/>
          </a:prstGeom>
        </p:spPr>
      </p:pic>
      <p:sp>
        <p:nvSpPr>
          <p:cNvPr id="2" name="TextBox 1"/>
          <p:cNvSpPr txBox="1"/>
          <p:nvPr/>
        </p:nvSpPr>
        <p:spPr>
          <a:xfrm>
            <a:off x="152400" y="304800"/>
            <a:ext cx="7620000" cy="707886"/>
          </a:xfrm>
          <a:prstGeom prst="rect">
            <a:avLst/>
          </a:prstGeom>
          <a:noFill/>
        </p:spPr>
        <p:txBody>
          <a:bodyPr wrap="square" rtlCol="0">
            <a:spAutoFit/>
          </a:bodyPr>
          <a:lstStyle/>
          <a:p>
            <a:pPr algn="ctr"/>
            <a:r>
              <a:rPr lang="en-US" sz="4000" b="1" dirty="0" smtClean="0"/>
              <a:t>Shipping 4.0: the new era</a:t>
            </a:r>
          </a:p>
        </p:txBody>
      </p:sp>
      <p:sp>
        <p:nvSpPr>
          <p:cNvPr id="3" name="TextBox 2"/>
          <p:cNvSpPr txBox="1"/>
          <p:nvPr/>
        </p:nvSpPr>
        <p:spPr>
          <a:xfrm>
            <a:off x="77157" y="990600"/>
            <a:ext cx="9067800" cy="6678752"/>
          </a:xfrm>
          <a:prstGeom prst="rect">
            <a:avLst/>
          </a:prstGeom>
          <a:noFill/>
        </p:spPr>
        <p:txBody>
          <a:bodyPr wrap="square" rtlCol="0">
            <a:spAutoFit/>
          </a:bodyPr>
          <a:lstStyle/>
          <a:p>
            <a:r>
              <a:rPr lang="en-US" sz="3200" dirty="0" smtClean="0"/>
              <a:t>A collection of digital </a:t>
            </a:r>
            <a:r>
              <a:rPr lang="en-US" sz="3200" dirty="0"/>
              <a:t>shipping technologies and applications </a:t>
            </a:r>
            <a:r>
              <a:rPr lang="en-US" sz="3200" dirty="0" smtClean="0"/>
              <a:t>for ship design, operations and shipping management</a:t>
            </a:r>
          </a:p>
          <a:p>
            <a:endParaRPr lang="en-US" sz="2000" dirty="0"/>
          </a:p>
          <a:p>
            <a:pPr marL="285750" indent="-285750">
              <a:buFont typeface="Wingdings" charset="2"/>
              <a:buChar char="ü"/>
            </a:pPr>
            <a:r>
              <a:rPr lang="en-US" sz="2800" dirty="0">
                <a:solidFill>
                  <a:srgbClr val="3366FF"/>
                </a:solidFill>
              </a:rPr>
              <a:t>R</a:t>
            </a:r>
            <a:r>
              <a:rPr lang="en-US" sz="2800" dirty="0" smtClean="0">
                <a:solidFill>
                  <a:srgbClr val="3366FF"/>
                </a:solidFill>
              </a:rPr>
              <a:t>obotics and automation</a:t>
            </a:r>
          </a:p>
          <a:p>
            <a:pPr marL="285750" indent="-285750">
              <a:buFont typeface="Wingdings" charset="2"/>
              <a:buChar char="ü"/>
            </a:pPr>
            <a:r>
              <a:rPr lang="en-US" sz="2800" dirty="0">
                <a:solidFill>
                  <a:srgbClr val="3366FF"/>
                </a:solidFill>
              </a:rPr>
              <a:t>A</a:t>
            </a:r>
            <a:r>
              <a:rPr lang="en-US" sz="2800" dirty="0" smtClean="0">
                <a:solidFill>
                  <a:srgbClr val="3366FF"/>
                </a:solidFill>
              </a:rPr>
              <a:t>ugmented reality</a:t>
            </a:r>
          </a:p>
          <a:p>
            <a:pPr marL="285750" indent="-285750">
              <a:buFont typeface="Wingdings" charset="2"/>
              <a:buChar char="ü"/>
            </a:pPr>
            <a:r>
              <a:rPr lang="en-US" sz="2800" dirty="0" smtClean="0">
                <a:solidFill>
                  <a:srgbClr val="3366FF"/>
                </a:solidFill>
              </a:rPr>
              <a:t>Design and Simulation</a:t>
            </a:r>
          </a:p>
          <a:p>
            <a:pPr marL="285750" indent="-285750">
              <a:buFont typeface="Wingdings" charset="2"/>
              <a:buChar char="ü"/>
            </a:pPr>
            <a:endParaRPr lang="en-US" sz="2800" dirty="0" smtClean="0"/>
          </a:p>
          <a:p>
            <a:pPr marL="285750" indent="-285750">
              <a:buFont typeface="Wingdings" charset="2"/>
              <a:buChar char="ü"/>
            </a:pPr>
            <a:r>
              <a:rPr lang="en-US" sz="2800" dirty="0">
                <a:solidFill>
                  <a:srgbClr val="5D41DE"/>
                </a:solidFill>
              </a:rPr>
              <a:t>Big data </a:t>
            </a:r>
            <a:r>
              <a:rPr lang="en-US" sz="2800" dirty="0" smtClean="0">
                <a:solidFill>
                  <a:srgbClr val="5D41DE"/>
                </a:solidFill>
              </a:rPr>
              <a:t>analytics</a:t>
            </a:r>
          </a:p>
          <a:p>
            <a:pPr marL="285750" indent="-285750">
              <a:buFont typeface="Wingdings" charset="2"/>
              <a:buChar char="ü"/>
            </a:pPr>
            <a:r>
              <a:rPr lang="en-US" sz="2800" dirty="0" smtClean="0">
                <a:solidFill>
                  <a:srgbClr val="5D41DE"/>
                </a:solidFill>
              </a:rPr>
              <a:t>AI applications</a:t>
            </a:r>
          </a:p>
          <a:p>
            <a:pPr marL="285750" indent="-285750">
              <a:buFont typeface="Wingdings" charset="2"/>
              <a:buChar char="ü"/>
            </a:pPr>
            <a:endParaRPr lang="en-US" sz="2800" dirty="0" smtClean="0">
              <a:solidFill>
                <a:srgbClr val="5D41DE"/>
              </a:solidFill>
            </a:endParaRPr>
          </a:p>
          <a:p>
            <a:pPr marL="285750" indent="-285750">
              <a:buFont typeface="Wingdings" charset="2"/>
              <a:buChar char="ü"/>
            </a:pPr>
            <a:r>
              <a:rPr lang="en-US" sz="2800" dirty="0" err="1" smtClean="0">
                <a:solidFill>
                  <a:srgbClr val="5D41DE"/>
                </a:solidFill>
              </a:rPr>
              <a:t>Blockchain</a:t>
            </a:r>
            <a:endParaRPr lang="en-US" sz="2800" dirty="0" smtClean="0">
              <a:solidFill>
                <a:srgbClr val="5D41DE"/>
              </a:solidFill>
            </a:endParaRPr>
          </a:p>
          <a:p>
            <a:pPr marL="285750" indent="-285750">
              <a:buFont typeface="Wingdings" charset="2"/>
              <a:buChar char="ü"/>
            </a:pPr>
            <a:r>
              <a:rPr lang="en-US" sz="2800" dirty="0" smtClean="0">
                <a:solidFill>
                  <a:srgbClr val="5D41DE"/>
                </a:solidFill>
              </a:rPr>
              <a:t>Cyber security</a:t>
            </a:r>
            <a:endParaRPr lang="en-US" sz="2800" dirty="0">
              <a:solidFill>
                <a:srgbClr val="5D41DE"/>
              </a:solidFill>
            </a:endParaRPr>
          </a:p>
          <a:p>
            <a:pPr marL="285750" indent="-285750">
              <a:buFont typeface="Wingdings" charset="2"/>
              <a:buChar char="ü"/>
            </a:pPr>
            <a:endParaRPr lang="en-US" sz="2000" dirty="0" smtClean="0"/>
          </a:p>
          <a:p>
            <a:endParaRPr lang="en-US" sz="2000" dirty="0"/>
          </a:p>
          <a:p>
            <a:endParaRPr lang="en-US" sz="2000" dirty="0"/>
          </a:p>
        </p:txBody>
      </p:sp>
      <p:pic>
        <p:nvPicPr>
          <p:cNvPr id="7" name="Picture 6"/>
          <p:cNvPicPr>
            <a:picLocks noChangeAspect="1"/>
          </p:cNvPicPr>
          <p:nvPr/>
        </p:nvPicPr>
        <p:blipFill>
          <a:blip r:embed="rId3"/>
          <a:stretch>
            <a:fillRect/>
          </a:stretch>
        </p:blipFill>
        <p:spPr>
          <a:xfrm>
            <a:off x="4572000" y="3429000"/>
            <a:ext cx="0" cy="0"/>
          </a:xfrm>
          <a:prstGeom prst="rect">
            <a:avLst/>
          </a:prstGeom>
        </p:spPr>
      </p:pic>
      <p:pic>
        <p:nvPicPr>
          <p:cNvPr id="8" name="Picture 7"/>
          <p:cNvPicPr>
            <a:picLocks noChangeAspect="1"/>
          </p:cNvPicPr>
          <p:nvPr/>
        </p:nvPicPr>
        <p:blipFill>
          <a:blip r:embed="rId4"/>
          <a:stretch>
            <a:fillRect/>
          </a:stretch>
        </p:blipFill>
        <p:spPr>
          <a:xfrm>
            <a:off x="4559300" y="3416300"/>
            <a:ext cx="12700" cy="12700"/>
          </a:xfrm>
          <a:prstGeom prst="rect">
            <a:avLst/>
          </a:prstGeom>
        </p:spPr>
      </p:pic>
      <p:pic>
        <p:nvPicPr>
          <p:cNvPr id="9" name="Picture 8"/>
          <p:cNvPicPr>
            <a:picLocks noChangeAspect="1"/>
          </p:cNvPicPr>
          <p:nvPr/>
        </p:nvPicPr>
        <p:blipFill>
          <a:blip r:embed="rId4"/>
          <a:stretch>
            <a:fillRect/>
          </a:stretch>
        </p:blipFill>
        <p:spPr>
          <a:xfrm>
            <a:off x="4559300" y="3416300"/>
            <a:ext cx="12700" cy="12700"/>
          </a:xfrm>
          <a:prstGeom prst="rect">
            <a:avLst/>
          </a:prstGeom>
        </p:spPr>
      </p:pic>
    </p:spTree>
    <p:extLst>
      <p:ext uri="{BB962C8B-B14F-4D97-AF65-F5344CB8AC3E}">
        <p14:creationId xmlns:p14="http://schemas.microsoft.com/office/powerpoint/2010/main" val="35001635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odified - SeaMATRIX Illustration 10 Apr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87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52600" y="6172200"/>
            <a:ext cx="5334000" cy="461665"/>
          </a:xfrm>
          <a:prstGeom prst="rect">
            <a:avLst/>
          </a:prstGeom>
          <a:noFill/>
        </p:spPr>
        <p:txBody>
          <a:bodyPr wrap="square" rtlCol="0">
            <a:spAutoFit/>
          </a:bodyPr>
          <a:lstStyle/>
          <a:p>
            <a:r>
              <a:rPr lang="en-US" sz="2400" b="1" dirty="0" smtClean="0"/>
              <a:t>Digital Shipping Business Management</a:t>
            </a:r>
            <a:endParaRPr lang="en-US" sz="2400" b="1" dirty="0"/>
          </a:p>
        </p:txBody>
      </p:sp>
    </p:spTree>
    <p:extLst>
      <p:ext uri="{BB962C8B-B14F-4D97-AF65-F5344CB8AC3E}">
        <p14:creationId xmlns:p14="http://schemas.microsoft.com/office/powerpoint/2010/main" val="48035163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2057400"/>
            <a:ext cx="5562600" cy="646331"/>
          </a:xfrm>
          <a:prstGeom prst="rect">
            <a:avLst/>
          </a:prstGeom>
          <a:noFill/>
        </p:spPr>
        <p:txBody>
          <a:bodyPr wrap="square" rtlCol="0">
            <a:spAutoFit/>
          </a:bodyPr>
          <a:lstStyle/>
          <a:p>
            <a:r>
              <a:rPr lang="en-US" sz="3600" b="1" dirty="0" smtClean="0"/>
              <a:t>Digitalization Management</a:t>
            </a:r>
            <a:endParaRPr lang="en-US" sz="3600" b="1" dirty="0"/>
          </a:p>
        </p:txBody>
      </p:sp>
    </p:spTree>
    <p:extLst>
      <p:ext uri="{BB962C8B-B14F-4D97-AF65-F5344CB8AC3E}">
        <p14:creationId xmlns:p14="http://schemas.microsoft.com/office/powerpoint/2010/main" val="24236439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79273"/>
            <a:ext cx="7239000" cy="1200329"/>
          </a:xfrm>
          <a:prstGeom prst="rect">
            <a:avLst/>
          </a:prstGeom>
        </p:spPr>
        <p:txBody>
          <a:bodyPr wrap="square">
            <a:spAutoFit/>
          </a:bodyPr>
          <a:lstStyle/>
          <a:p>
            <a:pPr algn="ctr"/>
            <a:r>
              <a:rPr lang="en-US" sz="3600" b="1" dirty="0"/>
              <a:t>The role of digital technology in </a:t>
            </a:r>
            <a:endParaRPr lang="en-US" sz="3600" b="1" dirty="0" smtClean="0"/>
          </a:p>
          <a:p>
            <a:pPr algn="ctr"/>
            <a:r>
              <a:rPr lang="en-US" sz="3600" b="1" dirty="0" smtClean="0"/>
              <a:t>shipping strategy and </a:t>
            </a:r>
            <a:r>
              <a:rPr lang="en-US" sz="3600" b="1" dirty="0"/>
              <a:t>innovation </a:t>
            </a:r>
          </a:p>
        </p:txBody>
      </p:sp>
      <p:sp>
        <p:nvSpPr>
          <p:cNvPr id="3" name="Rectangle 2"/>
          <p:cNvSpPr/>
          <p:nvPr/>
        </p:nvSpPr>
        <p:spPr>
          <a:xfrm>
            <a:off x="76200" y="2438400"/>
            <a:ext cx="9067800" cy="1569660"/>
          </a:xfrm>
          <a:prstGeom prst="rect">
            <a:avLst/>
          </a:prstGeom>
        </p:spPr>
        <p:txBody>
          <a:bodyPr wrap="square">
            <a:spAutoFit/>
          </a:bodyPr>
          <a:lstStyle/>
          <a:p>
            <a:r>
              <a:rPr lang="en-US" sz="2400" b="1" dirty="0">
                <a:solidFill>
                  <a:srgbClr val="3366FF"/>
                </a:solidFill>
              </a:rPr>
              <a:t>shift of focus </a:t>
            </a:r>
            <a:endParaRPr lang="en-US" sz="2400" b="1" dirty="0" smtClean="0">
              <a:solidFill>
                <a:srgbClr val="3366FF"/>
              </a:solidFill>
            </a:endParaRPr>
          </a:p>
          <a:p>
            <a:pPr marL="342900" indent="-342900">
              <a:buFont typeface="Wingdings" charset="2"/>
              <a:buChar char="ü"/>
            </a:pPr>
            <a:r>
              <a:rPr lang="en-US" sz="2400" i="1" dirty="0" smtClean="0"/>
              <a:t>from</a:t>
            </a:r>
            <a:r>
              <a:rPr lang="en-US" sz="2400" dirty="0" smtClean="0"/>
              <a:t> </a:t>
            </a:r>
            <a:r>
              <a:rPr lang="en-US" sz="2400" dirty="0"/>
              <a:t>technical and commercial operations automation </a:t>
            </a:r>
            <a:r>
              <a:rPr lang="en-US" sz="2400" dirty="0" smtClean="0"/>
              <a:t>and</a:t>
            </a:r>
          </a:p>
          <a:p>
            <a:r>
              <a:rPr lang="en-US" sz="2400" dirty="0" smtClean="0"/>
              <a:t>decision </a:t>
            </a:r>
            <a:r>
              <a:rPr lang="en-US" sz="2400" dirty="0"/>
              <a:t>making support </a:t>
            </a:r>
            <a:endParaRPr lang="en-US" sz="2400" dirty="0" smtClean="0"/>
          </a:p>
          <a:p>
            <a:pPr marL="342900" indent="-342900">
              <a:buFont typeface="Wingdings" charset="2"/>
              <a:buChar char="ü"/>
            </a:pPr>
            <a:r>
              <a:rPr lang="en-US" sz="2400" i="1" dirty="0" smtClean="0"/>
              <a:t>to</a:t>
            </a:r>
            <a:r>
              <a:rPr lang="en-US" sz="2400" dirty="0" smtClean="0"/>
              <a:t> </a:t>
            </a:r>
            <a:r>
              <a:rPr lang="en-US" sz="2400" dirty="0"/>
              <a:t>real time transparency and autonomous </a:t>
            </a:r>
            <a:r>
              <a:rPr lang="en-US" sz="2400" dirty="0" smtClean="0"/>
              <a:t>shipping</a:t>
            </a:r>
            <a:endParaRPr lang="en-US" sz="2400" dirty="0"/>
          </a:p>
        </p:txBody>
      </p:sp>
      <p:sp>
        <p:nvSpPr>
          <p:cNvPr id="4" name="Rectangle 3"/>
          <p:cNvSpPr/>
          <p:nvPr/>
        </p:nvSpPr>
        <p:spPr>
          <a:xfrm>
            <a:off x="228600" y="4267200"/>
            <a:ext cx="8534400" cy="2616101"/>
          </a:xfrm>
          <a:prstGeom prst="rect">
            <a:avLst/>
          </a:prstGeom>
        </p:spPr>
        <p:txBody>
          <a:bodyPr wrap="square">
            <a:spAutoFit/>
          </a:bodyPr>
          <a:lstStyle/>
          <a:p>
            <a:r>
              <a:rPr lang="en-US" sz="2400" b="1" dirty="0" smtClean="0">
                <a:solidFill>
                  <a:srgbClr val="3366FF"/>
                </a:solidFill>
              </a:rPr>
              <a:t>affordances of </a:t>
            </a:r>
            <a:r>
              <a:rPr lang="en-US" sz="2400" b="1" dirty="0">
                <a:solidFill>
                  <a:srgbClr val="3366FF"/>
                </a:solidFill>
              </a:rPr>
              <a:t>digitalization on the shipping </a:t>
            </a:r>
            <a:r>
              <a:rPr lang="en-US" sz="2400" b="1" dirty="0" smtClean="0">
                <a:solidFill>
                  <a:srgbClr val="3366FF"/>
                </a:solidFill>
              </a:rPr>
              <a:t>company</a:t>
            </a:r>
          </a:p>
          <a:p>
            <a:endParaRPr lang="en-US" sz="2000" dirty="0" smtClean="0"/>
          </a:p>
          <a:p>
            <a:pPr marL="285750" indent="-285750">
              <a:buFont typeface="Wingdings" charset="2"/>
              <a:buChar char="ü"/>
            </a:pPr>
            <a:r>
              <a:rPr lang="en-US" sz="2000" dirty="0" smtClean="0"/>
              <a:t> </a:t>
            </a:r>
            <a:r>
              <a:rPr lang="en-US" sz="2400" dirty="0"/>
              <a:t>beyond increasing efficiency, safety and rules </a:t>
            </a:r>
            <a:r>
              <a:rPr lang="en-US" sz="2400" dirty="0" smtClean="0"/>
              <a:t>compliance </a:t>
            </a:r>
          </a:p>
          <a:p>
            <a:pPr marL="285750" indent="-285750">
              <a:buFont typeface="Wingdings" charset="2"/>
              <a:buChar char="ü"/>
            </a:pPr>
            <a:r>
              <a:rPr lang="en-US" sz="2400" dirty="0" smtClean="0"/>
              <a:t> towards </a:t>
            </a:r>
            <a:r>
              <a:rPr lang="en-US" sz="2400" dirty="0"/>
              <a:t>new business models </a:t>
            </a:r>
            <a:endParaRPr lang="en-US" sz="2400" dirty="0" smtClean="0"/>
          </a:p>
          <a:p>
            <a:pPr marL="742950" lvl="1" indent="-285750">
              <a:buFont typeface="Courier New"/>
              <a:buChar char="o"/>
            </a:pPr>
            <a:r>
              <a:rPr lang="en-US" sz="2400" dirty="0" smtClean="0"/>
              <a:t> </a:t>
            </a:r>
            <a:r>
              <a:rPr lang="en-US" sz="2400" dirty="0"/>
              <a:t>cost-leadership</a:t>
            </a:r>
            <a:r>
              <a:rPr lang="en-US" sz="2400" dirty="0" smtClean="0"/>
              <a:t>, strategic </a:t>
            </a:r>
            <a:r>
              <a:rPr lang="en-US" sz="2400" dirty="0"/>
              <a:t>differentiation and competitive advantage or business </a:t>
            </a:r>
            <a:r>
              <a:rPr lang="en-US" sz="2400" dirty="0" smtClean="0"/>
              <a:t>sustainability, also new digital markets creation </a:t>
            </a:r>
            <a:endParaRPr lang="en-US" sz="2400" dirty="0"/>
          </a:p>
        </p:txBody>
      </p:sp>
    </p:spTree>
    <p:extLst>
      <p:ext uri="{BB962C8B-B14F-4D97-AF65-F5344CB8AC3E}">
        <p14:creationId xmlns:p14="http://schemas.microsoft.com/office/powerpoint/2010/main" val="25977155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normAutofit fontScale="90000"/>
          </a:bodyPr>
          <a:lstStyle/>
          <a:p>
            <a:r>
              <a:rPr lang="en-US" b="1" dirty="0"/>
              <a:t>D</a:t>
            </a:r>
            <a:r>
              <a:rPr lang="en-US" b="1" dirty="0" smtClean="0"/>
              <a:t>igital Transformation </a:t>
            </a:r>
            <a:r>
              <a:rPr lang="en-US" b="1" dirty="0"/>
              <a:t>o</a:t>
            </a:r>
            <a:r>
              <a:rPr lang="en-US" b="1" dirty="0" smtClean="0"/>
              <a:t>f </a:t>
            </a:r>
            <a:r>
              <a:rPr lang="en-US" b="1" dirty="0"/>
              <a:t>the </a:t>
            </a:r>
            <a:r>
              <a:rPr lang="en-US" b="1" dirty="0" smtClean="0"/>
              <a:t>Shipping </a:t>
            </a:r>
            <a:r>
              <a:rPr lang="en-US" b="1" dirty="0"/>
              <a:t>sector</a:t>
            </a:r>
            <a:endParaRPr lang="el-GR" b="1" dirty="0"/>
          </a:p>
        </p:txBody>
      </p:sp>
      <p:sp>
        <p:nvSpPr>
          <p:cNvPr id="6" name="Content Placeholder 2"/>
          <p:cNvSpPr>
            <a:spLocks noGrp="1"/>
          </p:cNvSpPr>
          <p:nvPr>
            <p:ph idx="1"/>
          </p:nvPr>
        </p:nvSpPr>
        <p:spPr>
          <a:xfrm>
            <a:off x="381000" y="1676400"/>
            <a:ext cx="8229600" cy="4525963"/>
          </a:xfrm>
        </p:spPr>
        <p:txBody>
          <a:bodyPr>
            <a:noAutofit/>
          </a:bodyPr>
          <a:lstStyle/>
          <a:p>
            <a:r>
              <a:rPr lang="en-US" sz="2800" dirty="0" smtClean="0"/>
              <a:t>Addressing  shipping digitalization with </a:t>
            </a:r>
            <a:r>
              <a:rPr lang="en-US" sz="2800" dirty="0"/>
              <a:t>a </a:t>
            </a:r>
            <a:r>
              <a:rPr lang="en-US" sz="2800" b="1" dirty="0"/>
              <a:t>scholarly</a:t>
            </a:r>
            <a:r>
              <a:rPr lang="en-US" sz="2800" dirty="0"/>
              <a:t>, business and technical </a:t>
            </a:r>
            <a:r>
              <a:rPr lang="en-US" sz="2800" dirty="0" smtClean="0"/>
              <a:t>manner</a:t>
            </a:r>
          </a:p>
          <a:p>
            <a:pPr lvl="1"/>
            <a:endParaRPr lang="en-US" sz="2400" dirty="0" smtClean="0"/>
          </a:p>
          <a:p>
            <a:pPr lvl="1"/>
            <a:r>
              <a:rPr lang="en-US" sz="2400" dirty="0" smtClean="0"/>
              <a:t>Define in formal and harmonized manner the contemporary digitalization phenomena</a:t>
            </a:r>
            <a:endParaRPr lang="en-US" sz="2400" dirty="0"/>
          </a:p>
          <a:p>
            <a:pPr lvl="2"/>
            <a:r>
              <a:rPr lang="en-US" sz="2000" dirty="0" smtClean="0"/>
              <a:t>Classify/Map Shipping </a:t>
            </a:r>
            <a:r>
              <a:rPr lang="en-US" sz="2000" dirty="0"/>
              <a:t>4.0 technologies </a:t>
            </a:r>
            <a:r>
              <a:rPr lang="en-US" sz="2000" dirty="0" smtClean="0"/>
              <a:t>to Strategic, Tactical, Operationa</a:t>
            </a:r>
            <a:r>
              <a:rPr lang="en-US" sz="2000" dirty="0"/>
              <a:t>l</a:t>
            </a:r>
            <a:r>
              <a:rPr lang="en-US" sz="2000" dirty="0" smtClean="0"/>
              <a:t> Problems</a:t>
            </a:r>
            <a:endParaRPr lang="en-US" sz="2000" dirty="0"/>
          </a:p>
          <a:p>
            <a:pPr lvl="2"/>
            <a:r>
              <a:rPr lang="en-US" sz="2000" dirty="0" smtClean="0"/>
              <a:t>Analyze </a:t>
            </a:r>
            <a:r>
              <a:rPr lang="en-US" sz="2000" dirty="0"/>
              <a:t>the role and impact on shipping management </a:t>
            </a:r>
            <a:r>
              <a:rPr lang="en-US" sz="2000" dirty="0" smtClean="0"/>
              <a:t>activities</a:t>
            </a:r>
          </a:p>
          <a:p>
            <a:pPr lvl="1"/>
            <a:r>
              <a:rPr lang="en-US" sz="2400" dirty="0" smtClean="0"/>
              <a:t>Extend the research inquiry to more units of analysis</a:t>
            </a:r>
            <a:endParaRPr lang="en-US" sz="2400" dirty="0"/>
          </a:p>
          <a:p>
            <a:pPr lvl="1"/>
            <a:r>
              <a:rPr lang="en-US" sz="2400" dirty="0" smtClean="0"/>
              <a:t>New (updated) reference theories, techniques and tools  </a:t>
            </a:r>
          </a:p>
          <a:p>
            <a:pPr lvl="1"/>
            <a:endParaRPr lang="en-US" sz="2400" dirty="0" smtClean="0"/>
          </a:p>
        </p:txBody>
      </p:sp>
    </p:spTree>
    <p:extLst>
      <p:ext uri="{BB962C8B-B14F-4D97-AF65-F5344CB8AC3E}">
        <p14:creationId xmlns:p14="http://schemas.microsoft.com/office/powerpoint/2010/main" val="8042183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1143000"/>
          </a:xfrm>
        </p:spPr>
        <p:txBody>
          <a:bodyPr>
            <a:normAutofit fontScale="90000"/>
          </a:bodyPr>
          <a:lstStyle/>
          <a:p>
            <a:r>
              <a:rPr lang="en-US" b="1" dirty="0"/>
              <a:t>Digital </a:t>
            </a:r>
            <a:r>
              <a:rPr lang="en-US" b="1" dirty="0" smtClean="0"/>
              <a:t>Transformation </a:t>
            </a:r>
            <a:r>
              <a:rPr lang="en-US" b="1" dirty="0"/>
              <a:t>of the </a:t>
            </a:r>
            <a:r>
              <a:rPr lang="en-US" b="1" dirty="0" smtClean="0"/>
              <a:t>Shipping </a:t>
            </a:r>
            <a:r>
              <a:rPr lang="en-US" b="1" dirty="0"/>
              <a:t>sector</a:t>
            </a:r>
            <a:endParaRPr lang="el-GR" b="1" dirty="0"/>
          </a:p>
        </p:txBody>
      </p:sp>
      <p:sp>
        <p:nvSpPr>
          <p:cNvPr id="6" name="Content Placeholder 2"/>
          <p:cNvSpPr>
            <a:spLocks noGrp="1"/>
          </p:cNvSpPr>
          <p:nvPr>
            <p:ph idx="1"/>
          </p:nvPr>
        </p:nvSpPr>
        <p:spPr>
          <a:xfrm>
            <a:off x="0" y="1524000"/>
            <a:ext cx="9144000" cy="4525963"/>
          </a:xfrm>
        </p:spPr>
        <p:txBody>
          <a:bodyPr>
            <a:noAutofit/>
          </a:bodyPr>
          <a:lstStyle/>
          <a:p>
            <a:pPr marL="0" indent="0">
              <a:buNone/>
            </a:pPr>
            <a:r>
              <a:rPr lang="en-US" sz="2400" dirty="0"/>
              <a:t>A synthesized </a:t>
            </a:r>
            <a:r>
              <a:rPr lang="en-US" sz="2400" dirty="0">
                <a:solidFill>
                  <a:srgbClr val="3366FF"/>
                </a:solidFill>
              </a:rPr>
              <a:t>Information Systems</a:t>
            </a:r>
            <a:r>
              <a:rPr lang="en-US" sz="2400" dirty="0"/>
              <a:t>, </a:t>
            </a:r>
            <a:r>
              <a:rPr lang="en-US" sz="2400" dirty="0">
                <a:solidFill>
                  <a:srgbClr val="3366FF"/>
                </a:solidFill>
              </a:rPr>
              <a:t>Innovation Management</a:t>
            </a:r>
            <a:r>
              <a:rPr lang="en-US" sz="2400" dirty="0"/>
              <a:t>, and </a:t>
            </a:r>
            <a:r>
              <a:rPr lang="en-US" sz="2400" dirty="0">
                <a:solidFill>
                  <a:srgbClr val="3366FF"/>
                </a:solidFill>
              </a:rPr>
              <a:t>Maritime Business Management </a:t>
            </a:r>
            <a:r>
              <a:rPr lang="en-US" sz="2400" dirty="0"/>
              <a:t>disciplinary </a:t>
            </a:r>
            <a:r>
              <a:rPr lang="en-US" sz="2400" dirty="0" smtClean="0"/>
              <a:t>mode</a:t>
            </a:r>
            <a:endParaRPr lang="en-US" sz="2400" dirty="0"/>
          </a:p>
          <a:p>
            <a:pPr marL="514350" indent="-514350">
              <a:buFont typeface="+mj-lt"/>
              <a:buAutoNum type="romanLcPeriod"/>
            </a:pPr>
            <a:r>
              <a:rPr lang="en-US" sz="2400" dirty="0" smtClean="0"/>
              <a:t>the </a:t>
            </a:r>
            <a:r>
              <a:rPr lang="en-US" sz="2400" b="1" dirty="0"/>
              <a:t>technological foundations </a:t>
            </a:r>
            <a:r>
              <a:rPr lang="en-US" sz="2400" dirty="0"/>
              <a:t>of the </a:t>
            </a:r>
            <a:r>
              <a:rPr lang="en-US" sz="2400" b="1" dirty="0"/>
              <a:t>shipping digitalization </a:t>
            </a:r>
            <a:r>
              <a:rPr lang="en-US" sz="2400" b="1" dirty="0" smtClean="0"/>
              <a:t>process </a:t>
            </a:r>
            <a:r>
              <a:rPr lang="en-US" sz="2400" dirty="0" smtClean="0"/>
              <a:t>towards a pluralist creation of </a:t>
            </a:r>
            <a:r>
              <a:rPr lang="en-US" sz="2400" b="1" dirty="0" smtClean="0"/>
              <a:t>use cases, </a:t>
            </a:r>
            <a:r>
              <a:rPr lang="en-US" sz="2400" dirty="0" smtClean="0"/>
              <a:t>in diverse organizational settings (i.e. AI systems for process automation, insight and action, engagement?)</a:t>
            </a:r>
          </a:p>
          <a:p>
            <a:pPr marL="514350" indent="-514350">
              <a:buFont typeface="+mj-lt"/>
              <a:buAutoNum type="romanLcPeriod"/>
            </a:pPr>
            <a:r>
              <a:rPr lang="en-US" sz="2400" dirty="0" smtClean="0"/>
              <a:t>a </a:t>
            </a:r>
            <a:r>
              <a:rPr lang="en-US" sz="2400" dirty="0"/>
              <a:t>multitude of </a:t>
            </a:r>
            <a:r>
              <a:rPr lang="en-US" sz="2400" b="1" dirty="0"/>
              <a:t>digitalization outcomes </a:t>
            </a:r>
            <a:r>
              <a:rPr lang="en-US" sz="2400" dirty="0"/>
              <a:t>(applications, business models, entrepreneurial strategies</a:t>
            </a:r>
            <a:r>
              <a:rPr lang="en-US" sz="2400" dirty="0" smtClean="0"/>
              <a:t>)</a:t>
            </a:r>
          </a:p>
          <a:p>
            <a:pPr marL="514350" indent="-514350">
              <a:buFont typeface="+mj-lt"/>
              <a:buAutoNum type="romanLcPeriod"/>
            </a:pPr>
            <a:r>
              <a:rPr lang="en-US" sz="2400" dirty="0" smtClean="0"/>
              <a:t>the </a:t>
            </a:r>
            <a:r>
              <a:rPr lang="en-US" sz="2400" b="1" dirty="0"/>
              <a:t>determinant factors </a:t>
            </a:r>
            <a:r>
              <a:rPr lang="en-US" sz="2400" dirty="0"/>
              <a:t>for the innovative potential </a:t>
            </a:r>
            <a:r>
              <a:rPr lang="en-US" sz="2400" dirty="0" smtClean="0"/>
              <a:t>actualization</a:t>
            </a:r>
          </a:p>
          <a:p>
            <a:pPr marL="514350" indent="-514350">
              <a:buFont typeface="+mj-lt"/>
              <a:buAutoNum type="romanLcPeriod"/>
            </a:pPr>
            <a:r>
              <a:rPr lang="en-US" sz="2400" dirty="0" smtClean="0"/>
              <a:t>Shipping Digitalization </a:t>
            </a:r>
            <a:r>
              <a:rPr lang="en-US" sz="2400" dirty="0" err="1" smtClean="0"/>
              <a:t>vis</a:t>
            </a:r>
            <a:r>
              <a:rPr lang="en-US" sz="2400" dirty="0" smtClean="0"/>
              <a:t> a </a:t>
            </a:r>
            <a:r>
              <a:rPr lang="en-US" sz="2400" dirty="0" err="1" smtClean="0"/>
              <a:t>vis</a:t>
            </a:r>
            <a:r>
              <a:rPr lang="en-US" sz="2400" dirty="0" smtClean="0"/>
              <a:t> New Methodologies</a:t>
            </a:r>
          </a:p>
          <a:p>
            <a:pPr lvl="2" indent="-342900">
              <a:buFont typeface="Courier New"/>
              <a:buChar char="o"/>
            </a:pPr>
            <a:r>
              <a:rPr lang="en-US" dirty="0" smtClean="0"/>
              <a:t>Transaction Cost Theory, RBV</a:t>
            </a:r>
          </a:p>
          <a:p>
            <a:pPr lvl="2" indent="-342900">
              <a:buFont typeface="Courier New"/>
              <a:buChar char="o"/>
            </a:pPr>
            <a:r>
              <a:rPr lang="en-US" dirty="0" smtClean="0"/>
              <a:t>Analytics/OR/Digitalization </a:t>
            </a:r>
            <a:r>
              <a:rPr lang="en-US" dirty="0" err="1" smtClean="0"/>
              <a:t>Mgt</a:t>
            </a:r>
            <a:r>
              <a:rPr lang="en-US" dirty="0" smtClean="0"/>
              <a:t>, AI techniques</a:t>
            </a:r>
          </a:p>
        </p:txBody>
      </p:sp>
    </p:spTree>
    <p:extLst>
      <p:ext uri="{BB962C8B-B14F-4D97-AF65-F5344CB8AC3E}">
        <p14:creationId xmlns:p14="http://schemas.microsoft.com/office/powerpoint/2010/main" val="160176315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239000" cy="1200329"/>
          </a:xfrm>
          <a:prstGeom prst="rect">
            <a:avLst/>
          </a:prstGeom>
        </p:spPr>
        <p:txBody>
          <a:bodyPr wrap="square">
            <a:spAutoFit/>
          </a:bodyPr>
          <a:lstStyle/>
          <a:p>
            <a:pPr algn="ctr"/>
            <a:r>
              <a:rPr lang="en-US" sz="3600" b="1" dirty="0"/>
              <a:t>The role of digital technology in </a:t>
            </a:r>
            <a:endParaRPr lang="en-US" sz="3600" b="1" dirty="0" smtClean="0"/>
          </a:p>
          <a:p>
            <a:pPr algn="ctr"/>
            <a:r>
              <a:rPr lang="en-US" sz="3600" b="1" dirty="0" smtClean="0"/>
              <a:t>shipping strategy </a:t>
            </a:r>
            <a:r>
              <a:rPr lang="en-US" sz="3600" b="1" dirty="0"/>
              <a:t>and innovation </a:t>
            </a:r>
          </a:p>
        </p:txBody>
      </p:sp>
      <p:sp>
        <p:nvSpPr>
          <p:cNvPr id="3" name="Rectangle 2"/>
          <p:cNvSpPr/>
          <p:nvPr/>
        </p:nvSpPr>
        <p:spPr>
          <a:xfrm>
            <a:off x="152400" y="1828800"/>
            <a:ext cx="8534400" cy="4832092"/>
          </a:xfrm>
          <a:prstGeom prst="rect">
            <a:avLst/>
          </a:prstGeom>
        </p:spPr>
        <p:txBody>
          <a:bodyPr wrap="square">
            <a:spAutoFit/>
          </a:bodyPr>
          <a:lstStyle/>
          <a:p>
            <a:r>
              <a:rPr lang="en-US" sz="2400" b="1" dirty="0" smtClean="0">
                <a:solidFill>
                  <a:srgbClr val="3366FF"/>
                </a:solidFill>
              </a:rPr>
              <a:t>affordances of digitalization and shipping innovation</a:t>
            </a:r>
          </a:p>
          <a:p>
            <a:endParaRPr lang="en-US" sz="2000" dirty="0" smtClean="0"/>
          </a:p>
          <a:p>
            <a:pPr marL="285750" indent="-285750">
              <a:buFont typeface="Wingdings" charset="2"/>
              <a:buChar char="ü"/>
            </a:pPr>
            <a:r>
              <a:rPr lang="en-US" sz="2400" dirty="0" smtClean="0"/>
              <a:t>“</a:t>
            </a:r>
            <a:r>
              <a:rPr lang="en-US" sz="2400" b="1" i="1" dirty="0" smtClean="0"/>
              <a:t>value co</a:t>
            </a:r>
            <a:r>
              <a:rPr lang="en-US" sz="2400" b="1" i="1" dirty="0"/>
              <a:t>-creation </a:t>
            </a:r>
            <a:r>
              <a:rPr lang="en-US" sz="2400" dirty="0"/>
              <a:t>of novel offerings through the recombination of digital and/or physical </a:t>
            </a:r>
            <a:r>
              <a:rPr lang="en-US" sz="2400" dirty="0" smtClean="0"/>
              <a:t>components and solution/service providers”</a:t>
            </a:r>
            <a:r>
              <a:rPr lang="en-US" sz="2400" dirty="0"/>
              <a:t>. </a:t>
            </a:r>
            <a:endParaRPr lang="en-US" sz="2400" dirty="0" smtClean="0"/>
          </a:p>
          <a:p>
            <a:pPr marL="285750" indent="-285750">
              <a:buFont typeface="Wingdings" charset="2"/>
              <a:buChar char="ü"/>
            </a:pPr>
            <a:endParaRPr lang="en-US" sz="2400" dirty="0" smtClean="0"/>
          </a:p>
          <a:p>
            <a:pPr marL="285750" indent="-285750">
              <a:buFont typeface="Wingdings" charset="2"/>
              <a:buChar char="ü"/>
            </a:pPr>
            <a:r>
              <a:rPr lang="en-US" sz="2400" dirty="0" smtClean="0"/>
              <a:t>shifting </a:t>
            </a:r>
            <a:r>
              <a:rPr lang="en-US" sz="2400" dirty="0"/>
              <a:t>the </a:t>
            </a:r>
            <a:r>
              <a:rPr lang="en-US" sz="2400" b="1" i="1" dirty="0"/>
              <a:t>locus of control </a:t>
            </a:r>
            <a:endParaRPr lang="en-US" sz="2400" b="1" i="1" dirty="0" smtClean="0"/>
          </a:p>
          <a:p>
            <a:pPr marL="742950" lvl="1" indent="-285750">
              <a:buFont typeface="Wingdings" charset="2"/>
              <a:buChar char="ü"/>
            </a:pPr>
            <a:r>
              <a:rPr lang="en-US" sz="2400" dirty="0" smtClean="0"/>
              <a:t>toward </a:t>
            </a:r>
            <a:r>
              <a:rPr lang="en-US" sz="2400" dirty="0"/>
              <a:t>supra-organizational forms, </a:t>
            </a:r>
            <a:r>
              <a:rPr lang="en-US" sz="2400" dirty="0" smtClean="0"/>
              <a:t>i.e. alliances</a:t>
            </a:r>
            <a:r>
              <a:rPr lang="en-US" sz="2400" dirty="0"/>
              <a:t>, </a:t>
            </a:r>
            <a:r>
              <a:rPr lang="en-US" sz="2400" dirty="0" smtClean="0"/>
              <a:t>partnerships, business </a:t>
            </a:r>
            <a:r>
              <a:rPr lang="en-US" sz="2400" dirty="0"/>
              <a:t>networks, platforms and digital </a:t>
            </a:r>
            <a:r>
              <a:rPr lang="en-US" sz="2400" dirty="0" smtClean="0"/>
              <a:t>infrastructures</a:t>
            </a:r>
          </a:p>
          <a:p>
            <a:pPr marL="742950" lvl="1" indent="-285750">
              <a:buFont typeface="Wingdings" charset="2"/>
              <a:buChar char="ü"/>
            </a:pPr>
            <a:r>
              <a:rPr lang="en-US" sz="2400" dirty="0" smtClean="0"/>
              <a:t>the changing nature </a:t>
            </a:r>
            <a:r>
              <a:rPr lang="en-US" sz="2400" dirty="0"/>
              <a:t>and attributes of the contemporary shipping </a:t>
            </a:r>
            <a:r>
              <a:rPr lang="en-US" sz="2400" dirty="0" smtClean="0"/>
              <a:t>firm </a:t>
            </a:r>
          </a:p>
          <a:p>
            <a:pPr marL="742950" lvl="1" indent="-285750">
              <a:buFont typeface="Wingdings" charset="2"/>
              <a:buChar char="ü"/>
            </a:pPr>
            <a:r>
              <a:rPr lang="en-US" sz="2400" dirty="0" smtClean="0"/>
              <a:t>the </a:t>
            </a:r>
            <a:r>
              <a:rPr lang="en-US" sz="2400" dirty="0"/>
              <a:t>organizing logic and governance mechanisms</a:t>
            </a:r>
          </a:p>
        </p:txBody>
      </p:sp>
    </p:spTree>
    <p:extLst>
      <p:ext uri="{BB962C8B-B14F-4D97-AF65-F5344CB8AC3E}">
        <p14:creationId xmlns:p14="http://schemas.microsoft.com/office/powerpoint/2010/main" val="18090538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239000" cy="1754327"/>
          </a:xfrm>
          <a:prstGeom prst="rect">
            <a:avLst/>
          </a:prstGeom>
        </p:spPr>
        <p:txBody>
          <a:bodyPr wrap="square">
            <a:spAutoFit/>
          </a:bodyPr>
          <a:lstStyle/>
          <a:p>
            <a:pPr algn="ctr"/>
            <a:r>
              <a:rPr lang="en-US" sz="3600" b="1" dirty="0"/>
              <a:t>The role of digital technology in </a:t>
            </a:r>
            <a:endParaRPr lang="en-US" sz="3600" b="1" dirty="0" smtClean="0"/>
          </a:p>
          <a:p>
            <a:pPr algn="ctr"/>
            <a:r>
              <a:rPr lang="en-US" sz="3600" b="1" dirty="0" smtClean="0"/>
              <a:t>shipping </a:t>
            </a:r>
            <a:r>
              <a:rPr lang="en-US" sz="3600" b="1" dirty="0"/>
              <a:t>business operation and innovation </a:t>
            </a:r>
          </a:p>
        </p:txBody>
      </p:sp>
      <p:sp>
        <p:nvSpPr>
          <p:cNvPr id="3" name="Rectangle 2"/>
          <p:cNvSpPr/>
          <p:nvPr/>
        </p:nvSpPr>
        <p:spPr>
          <a:xfrm>
            <a:off x="152400" y="2362200"/>
            <a:ext cx="8534400" cy="5201423"/>
          </a:xfrm>
          <a:prstGeom prst="rect">
            <a:avLst/>
          </a:prstGeom>
        </p:spPr>
        <p:txBody>
          <a:bodyPr wrap="square">
            <a:spAutoFit/>
          </a:bodyPr>
          <a:lstStyle/>
          <a:p>
            <a:r>
              <a:rPr lang="en-US" sz="2400" b="1" dirty="0" smtClean="0">
                <a:solidFill>
                  <a:srgbClr val="3366FF"/>
                </a:solidFill>
              </a:rPr>
              <a:t>affordances of digitalization and shipping innovation</a:t>
            </a:r>
          </a:p>
          <a:p>
            <a:endParaRPr lang="en-US" sz="2000" dirty="0" smtClean="0"/>
          </a:p>
          <a:p>
            <a:pPr marL="285750" indent="-285750">
              <a:buFont typeface="Wingdings" charset="2"/>
              <a:buChar char="ü"/>
            </a:pPr>
            <a:r>
              <a:rPr lang="en-US" sz="2400" dirty="0"/>
              <a:t>“exploitation” through incremental improvements supported by new technology</a:t>
            </a:r>
          </a:p>
          <a:p>
            <a:pPr marL="285750" indent="-285750">
              <a:buFont typeface="Wingdings" charset="2"/>
              <a:buChar char="ü"/>
            </a:pPr>
            <a:r>
              <a:rPr lang="en-US" sz="2400" dirty="0"/>
              <a:t> “exploration” with larger, strategic digital technology </a:t>
            </a:r>
            <a:r>
              <a:rPr lang="en-US" sz="2400" dirty="0" smtClean="0"/>
              <a:t>projects</a:t>
            </a:r>
          </a:p>
          <a:p>
            <a:r>
              <a:rPr lang="en-US" sz="2400" dirty="0" smtClean="0"/>
              <a:t> </a:t>
            </a:r>
          </a:p>
          <a:p>
            <a:pPr marL="285750" indent="-285750">
              <a:buFont typeface="Wingdings" charset="2"/>
              <a:buChar char="ü"/>
            </a:pPr>
            <a:endParaRPr lang="en-US" sz="2400" dirty="0"/>
          </a:p>
          <a:p>
            <a:pPr marL="742950" lvl="1" indent="-285750">
              <a:buFont typeface="Wingdings" charset="2"/>
              <a:buChar char="ü"/>
            </a:pPr>
            <a:r>
              <a:rPr lang="en-US" sz="2400" dirty="0" smtClean="0"/>
              <a:t>combine </a:t>
            </a:r>
            <a:r>
              <a:rPr lang="en-US" sz="2400" dirty="0"/>
              <a:t>new digital technologies with </a:t>
            </a:r>
            <a:r>
              <a:rPr lang="en-US" sz="2400" dirty="0" smtClean="0"/>
              <a:t>legacy systems</a:t>
            </a:r>
          </a:p>
          <a:p>
            <a:pPr marL="742950" lvl="1" indent="-285750">
              <a:buFont typeface="Wingdings" charset="2"/>
              <a:buChar char="ü"/>
            </a:pPr>
            <a:r>
              <a:rPr lang="en-US" sz="2400" dirty="0"/>
              <a:t>a</a:t>
            </a:r>
            <a:r>
              <a:rPr lang="en-US" sz="2400" dirty="0" smtClean="0"/>
              <a:t> digital </a:t>
            </a:r>
            <a:r>
              <a:rPr lang="en-US" sz="2400" dirty="0"/>
              <a:t>technology </a:t>
            </a:r>
            <a:r>
              <a:rPr lang="en-US" sz="2400" dirty="0" smtClean="0"/>
              <a:t>portfolio management </a:t>
            </a:r>
            <a:r>
              <a:rPr lang="en-US" sz="2400" dirty="0"/>
              <a:t>(</a:t>
            </a:r>
            <a:r>
              <a:rPr lang="en-US" sz="2400" dirty="0" err="1"/>
              <a:t>programme</a:t>
            </a:r>
            <a:r>
              <a:rPr lang="en-US" sz="2400" dirty="0"/>
              <a:t> </a:t>
            </a:r>
            <a:r>
              <a:rPr lang="en-US" sz="2400" dirty="0" smtClean="0"/>
              <a:t>management)</a:t>
            </a:r>
          </a:p>
          <a:p>
            <a:pPr marL="742950" lvl="1" indent="-285750">
              <a:buFont typeface="Wingdings" charset="2"/>
              <a:buChar char="ü"/>
            </a:pPr>
            <a:endParaRPr lang="en-US" sz="2400" dirty="0" smtClean="0"/>
          </a:p>
          <a:p>
            <a:pPr marL="285750" indent="-285750">
              <a:buFont typeface="Wingdings" charset="2"/>
              <a:buChar char="ü"/>
            </a:pPr>
            <a:r>
              <a:rPr lang="en-US" sz="2400" dirty="0"/>
              <a:t>“</a:t>
            </a:r>
            <a:r>
              <a:rPr lang="en-US" sz="2400" b="1" dirty="0"/>
              <a:t>innovation process</a:t>
            </a:r>
            <a:r>
              <a:rPr lang="en-US" sz="2400" dirty="0"/>
              <a:t>” ideation,  experimentation, acceleration </a:t>
            </a:r>
          </a:p>
          <a:p>
            <a:pPr marL="742950" lvl="1" indent="-285750">
              <a:buFont typeface="Wingdings" charset="2"/>
              <a:buChar char="ü"/>
            </a:pPr>
            <a:endParaRPr lang="en-US" sz="2400" dirty="0" smtClean="0"/>
          </a:p>
          <a:p>
            <a:pPr lvl="1"/>
            <a:endParaRPr lang="en-US" sz="2400" dirty="0"/>
          </a:p>
        </p:txBody>
      </p:sp>
    </p:spTree>
    <p:extLst>
      <p:ext uri="{BB962C8B-B14F-4D97-AF65-F5344CB8AC3E}">
        <p14:creationId xmlns:p14="http://schemas.microsoft.com/office/powerpoint/2010/main" val="40253980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239000" cy="1754327"/>
          </a:xfrm>
          <a:prstGeom prst="rect">
            <a:avLst/>
          </a:prstGeom>
        </p:spPr>
        <p:txBody>
          <a:bodyPr wrap="square">
            <a:spAutoFit/>
          </a:bodyPr>
          <a:lstStyle/>
          <a:p>
            <a:pPr algn="ctr"/>
            <a:r>
              <a:rPr lang="en-US" sz="3600" b="1" dirty="0"/>
              <a:t>The role of digital technology in </a:t>
            </a:r>
            <a:endParaRPr lang="en-US" sz="3600" b="1" dirty="0" smtClean="0"/>
          </a:p>
          <a:p>
            <a:pPr algn="ctr"/>
            <a:r>
              <a:rPr lang="en-US" sz="3600" b="1" dirty="0" smtClean="0"/>
              <a:t>Shipping business operation </a:t>
            </a:r>
            <a:r>
              <a:rPr lang="en-US" sz="3600" b="1" dirty="0"/>
              <a:t>and innovation </a:t>
            </a:r>
          </a:p>
        </p:txBody>
      </p:sp>
      <p:sp>
        <p:nvSpPr>
          <p:cNvPr id="3" name="Rectangle 2"/>
          <p:cNvSpPr/>
          <p:nvPr/>
        </p:nvSpPr>
        <p:spPr>
          <a:xfrm>
            <a:off x="304800" y="2514600"/>
            <a:ext cx="8534400" cy="4093428"/>
          </a:xfrm>
          <a:prstGeom prst="rect">
            <a:avLst/>
          </a:prstGeom>
        </p:spPr>
        <p:txBody>
          <a:bodyPr wrap="square">
            <a:spAutoFit/>
          </a:bodyPr>
          <a:lstStyle/>
          <a:p>
            <a:r>
              <a:rPr lang="en-US" sz="2400" b="1" dirty="0">
                <a:solidFill>
                  <a:srgbClr val="3366FF"/>
                </a:solidFill>
              </a:rPr>
              <a:t>e</a:t>
            </a:r>
            <a:r>
              <a:rPr lang="en-US" sz="2400" b="1" dirty="0" smtClean="0">
                <a:solidFill>
                  <a:srgbClr val="3366FF"/>
                </a:solidFill>
              </a:rPr>
              <a:t>nabling factors of digitalization and shipping innovation</a:t>
            </a:r>
          </a:p>
          <a:p>
            <a:endParaRPr lang="en-US" sz="2000" dirty="0" smtClean="0"/>
          </a:p>
          <a:p>
            <a:pPr marL="285750" indent="-285750">
              <a:buFont typeface="Wingdings" charset="2"/>
              <a:buChar char="ü"/>
            </a:pPr>
            <a:endParaRPr lang="en-US" sz="2400" dirty="0" smtClean="0"/>
          </a:p>
          <a:p>
            <a:pPr marL="285750" indent="-285750">
              <a:buFont typeface="Wingdings" charset="2"/>
              <a:buChar char="ü"/>
            </a:pPr>
            <a:r>
              <a:rPr lang="en-US" sz="2400" dirty="0" smtClean="0"/>
              <a:t>Digital </a:t>
            </a:r>
            <a:r>
              <a:rPr lang="en-US" sz="2400" b="1" dirty="0" smtClean="0"/>
              <a:t>innovation capabilities</a:t>
            </a:r>
          </a:p>
          <a:p>
            <a:pPr marL="742950" lvl="1" indent="-285750">
              <a:buFont typeface="Wingdings" charset="2"/>
              <a:buChar char="ü"/>
            </a:pPr>
            <a:r>
              <a:rPr lang="en-US" sz="2400" dirty="0"/>
              <a:t>Governance</a:t>
            </a:r>
            <a:r>
              <a:rPr lang="en-US" sz="2400" dirty="0" smtClean="0"/>
              <a:t>, Leadership</a:t>
            </a:r>
            <a:endParaRPr lang="en-US" sz="2400" dirty="0"/>
          </a:p>
          <a:p>
            <a:pPr marL="742950" lvl="1" indent="-285750">
              <a:buFont typeface="Wingdings" charset="2"/>
              <a:buChar char="ü"/>
            </a:pPr>
            <a:r>
              <a:rPr lang="en-US" sz="2400" dirty="0" smtClean="0"/>
              <a:t>Quality/Market/Innovation </a:t>
            </a:r>
            <a:r>
              <a:rPr lang="en-US" sz="2400" dirty="0"/>
              <a:t>orientation</a:t>
            </a:r>
          </a:p>
          <a:p>
            <a:pPr marL="742950" lvl="1" indent="-285750">
              <a:buFont typeface="Wingdings" charset="2"/>
              <a:buChar char="ü"/>
            </a:pPr>
            <a:r>
              <a:rPr lang="en-US" sz="2400" dirty="0" smtClean="0"/>
              <a:t>Resourcing</a:t>
            </a:r>
            <a:endParaRPr lang="en-US" sz="2400" dirty="0"/>
          </a:p>
          <a:p>
            <a:pPr marL="742950" lvl="1" indent="-285750">
              <a:buFont typeface="Wingdings" charset="2"/>
              <a:buChar char="ü"/>
            </a:pPr>
            <a:r>
              <a:rPr lang="en-US" sz="2400" dirty="0" smtClean="0"/>
              <a:t>Network </a:t>
            </a:r>
            <a:r>
              <a:rPr lang="en-US" sz="2400" dirty="0"/>
              <a:t>and Collaboration orientation</a:t>
            </a:r>
          </a:p>
          <a:p>
            <a:pPr marL="742950" lvl="1" indent="-285750">
              <a:buFont typeface="Wingdings" charset="2"/>
              <a:buChar char="ü"/>
            </a:pPr>
            <a:r>
              <a:rPr lang="en-US" sz="2400" dirty="0" smtClean="0"/>
              <a:t>Culture</a:t>
            </a:r>
          </a:p>
          <a:p>
            <a:pPr marL="742950" lvl="1" indent="-285750">
              <a:buFont typeface="Wingdings" charset="2"/>
              <a:buChar char="ü"/>
            </a:pPr>
            <a:endParaRPr lang="en-US" sz="2400" dirty="0"/>
          </a:p>
          <a:p>
            <a:pPr lvl="1"/>
            <a:endParaRPr lang="en-US" sz="2400" dirty="0" smtClean="0"/>
          </a:p>
        </p:txBody>
      </p:sp>
    </p:spTree>
    <p:extLst>
      <p:ext uri="{BB962C8B-B14F-4D97-AF65-F5344CB8AC3E}">
        <p14:creationId xmlns:p14="http://schemas.microsoft.com/office/powerpoint/2010/main" val="40177840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239000" cy="1754327"/>
          </a:xfrm>
          <a:prstGeom prst="rect">
            <a:avLst/>
          </a:prstGeom>
        </p:spPr>
        <p:txBody>
          <a:bodyPr wrap="square">
            <a:spAutoFit/>
          </a:bodyPr>
          <a:lstStyle/>
          <a:p>
            <a:pPr algn="ctr"/>
            <a:r>
              <a:rPr lang="en-US" sz="3600" b="1" dirty="0"/>
              <a:t>The role of digital technology in </a:t>
            </a:r>
            <a:endParaRPr lang="en-US" sz="3600" b="1" dirty="0" smtClean="0"/>
          </a:p>
          <a:p>
            <a:pPr algn="ctr"/>
            <a:r>
              <a:rPr lang="en-US" sz="3600" b="1" dirty="0" smtClean="0"/>
              <a:t>shipping </a:t>
            </a:r>
            <a:r>
              <a:rPr lang="en-US" sz="3600" b="1" dirty="0"/>
              <a:t>business operation and innovation </a:t>
            </a:r>
          </a:p>
        </p:txBody>
      </p:sp>
      <p:sp>
        <p:nvSpPr>
          <p:cNvPr id="3" name="Rectangle 2"/>
          <p:cNvSpPr/>
          <p:nvPr/>
        </p:nvSpPr>
        <p:spPr>
          <a:xfrm>
            <a:off x="0" y="1981200"/>
            <a:ext cx="8534400" cy="3724097"/>
          </a:xfrm>
          <a:prstGeom prst="rect">
            <a:avLst/>
          </a:prstGeom>
        </p:spPr>
        <p:txBody>
          <a:bodyPr wrap="square">
            <a:spAutoFit/>
          </a:bodyPr>
          <a:lstStyle/>
          <a:p>
            <a:r>
              <a:rPr lang="en-US" sz="2400" b="1" dirty="0" smtClean="0">
                <a:solidFill>
                  <a:srgbClr val="3366FF"/>
                </a:solidFill>
              </a:rPr>
              <a:t>affordances of digitalization and shipping innovation</a:t>
            </a:r>
          </a:p>
          <a:p>
            <a:endParaRPr lang="en-US" sz="2000" dirty="0" smtClean="0"/>
          </a:p>
          <a:p>
            <a:pPr marL="285750" indent="-285750">
              <a:buFont typeface="Wingdings" charset="2"/>
              <a:buChar char="ü"/>
            </a:pPr>
            <a:endParaRPr lang="en-US" sz="2400" dirty="0" smtClean="0"/>
          </a:p>
          <a:p>
            <a:pPr marL="285750" indent="-285750">
              <a:buFont typeface="Wingdings" charset="2"/>
              <a:buChar char="ü"/>
            </a:pPr>
            <a:r>
              <a:rPr lang="en-US" sz="2400" dirty="0" smtClean="0"/>
              <a:t>digital innovation engagement modes/dynamics </a:t>
            </a:r>
          </a:p>
          <a:p>
            <a:pPr marL="800100" lvl="1" indent="-342900">
              <a:buFont typeface="Courier New"/>
              <a:buChar char="o"/>
            </a:pPr>
            <a:r>
              <a:rPr lang="en-US" sz="2400" dirty="0" err="1"/>
              <a:t>porterian</a:t>
            </a:r>
            <a:r>
              <a:rPr lang="en-US" sz="2400" dirty="0"/>
              <a:t> maritime cluster, </a:t>
            </a:r>
            <a:endParaRPr lang="en-US" sz="2400" dirty="0" smtClean="0"/>
          </a:p>
          <a:p>
            <a:pPr marL="800100" lvl="1" indent="-342900">
              <a:buFont typeface="Courier New"/>
              <a:buChar char="o"/>
            </a:pPr>
            <a:r>
              <a:rPr lang="en-US" sz="2400" dirty="0" smtClean="0"/>
              <a:t>shipping </a:t>
            </a:r>
            <a:r>
              <a:rPr lang="en-US" sz="2400" dirty="0"/>
              <a:t>sub-sector, </a:t>
            </a:r>
            <a:endParaRPr lang="en-US" sz="2400" dirty="0" smtClean="0"/>
          </a:p>
          <a:p>
            <a:pPr marL="800100" lvl="1" indent="-342900">
              <a:buFont typeface="Courier New"/>
              <a:buChar char="o"/>
            </a:pPr>
            <a:r>
              <a:rPr lang="en-US" sz="2400" dirty="0" smtClean="0"/>
              <a:t>Shipping </a:t>
            </a:r>
            <a:r>
              <a:rPr lang="en-US" sz="2400" dirty="0"/>
              <a:t>4.0 platform(s), </a:t>
            </a:r>
            <a:endParaRPr lang="en-US" sz="2400" dirty="0" smtClean="0"/>
          </a:p>
          <a:p>
            <a:pPr marL="800100" lvl="1" indent="-342900">
              <a:buFont typeface="Courier New"/>
              <a:buChar char="o"/>
            </a:pPr>
            <a:r>
              <a:rPr lang="en-US" sz="2400" dirty="0" smtClean="0"/>
              <a:t>actors</a:t>
            </a:r>
            <a:r>
              <a:rPr lang="en-US" sz="2400" dirty="0"/>
              <a:t>’ engagement properties </a:t>
            </a:r>
          </a:p>
          <a:p>
            <a:pPr marL="742950" lvl="1" indent="-285750">
              <a:buFont typeface="Wingdings" charset="2"/>
              <a:buChar char="ü"/>
            </a:pPr>
            <a:endParaRPr lang="en-US" sz="2400" dirty="0" smtClean="0"/>
          </a:p>
          <a:p>
            <a:pPr lvl="1"/>
            <a:endParaRPr lang="en-US" sz="2400" dirty="0"/>
          </a:p>
        </p:txBody>
      </p:sp>
      <p:pic>
        <p:nvPicPr>
          <p:cNvPr id="4" name="Picture 3"/>
          <p:cNvPicPr/>
          <p:nvPr/>
        </p:nvPicPr>
        <p:blipFill>
          <a:blip r:embed="rId2" cstate="print"/>
          <a:srcRect/>
          <a:stretch>
            <a:fillRect/>
          </a:stretch>
        </p:blipFill>
        <p:spPr bwMode="auto">
          <a:xfrm>
            <a:off x="4724400" y="3657600"/>
            <a:ext cx="4573905" cy="3200401"/>
          </a:xfrm>
          <a:prstGeom prst="rect">
            <a:avLst/>
          </a:prstGeom>
          <a:noFill/>
          <a:effectLst/>
        </p:spPr>
      </p:pic>
    </p:spTree>
    <p:extLst>
      <p:ext uri="{BB962C8B-B14F-4D97-AF65-F5344CB8AC3E}">
        <p14:creationId xmlns:p14="http://schemas.microsoft.com/office/powerpoint/2010/main" val="16889327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239000" cy="1754327"/>
          </a:xfrm>
          <a:prstGeom prst="rect">
            <a:avLst/>
          </a:prstGeom>
        </p:spPr>
        <p:txBody>
          <a:bodyPr wrap="square">
            <a:spAutoFit/>
          </a:bodyPr>
          <a:lstStyle/>
          <a:p>
            <a:pPr algn="ctr"/>
            <a:r>
              <a:rPr lang="en-US" sz="3600" b="1" dirty="0"/>
              <a:t>The role of digital technology in </a:t>
            </a:r>
            <a:endParaRPr lang="en-US" sz="3600" b="1" dirty="0" smtClean="0"/>
          </a:p>
          <a:p>
            <a:pPr algn="ctr"/>
            <a:r>
              <a:rPr lang="en-US" sz="3600" b="1" dirty="0" smtClean="0"/>
              <a:t>Shipping business operation </a:t>
            </a:r>
            <a:r>
              <a:rPr lang="en-US" sz="3600" b="1" dirty="0"/>
              <a:t>and innovation </a:t>
            </a:r>
          </a:p>
        </p:txBody>
      </p:sp>
      <p:sp>
        <p:nvSpPr>
          <p:cNvPr id="3" name="Rectangle 2"/>
          <p:cNvSpPr/>
          <p:nvPr/>
        </p:nvSpPr>
        <p:spPr>
          <a:xfrm>
            <a:off x="304800" y="2514600"/>
            <a:ext cx="8534400" cy="4093428"/>
          </a:xfrm>
          <a:prstGeom prst="rect">
            <a:avLst/>
          </a:prstGeom>
        </p:spPr>
        <p:txBody>
          <a:bodyPr wrap="square">
            <a:spAutoFit/>
          </a:bodyPr>
          <a:lstStyle/>
          <a:p>
            <a:r>
              <a:rPr lang="en-US" sz="2400" b="1" dirty="0">
                <a:solidFill>
                  <a:srgbClr val="3366FF"/>
                </a:solidFill>
              </a:rPr>
              <a:t>e</a:t>
            </a:r>
            <a:r>
              <a:rPr lang="en-US" sz="2400" b="1" dirty="0" smtClean="0">
                <a:solidFill>
                  <a:srgbClr val="3366FF"/>
                </a:solidFill>
              </a:rPr>
              <a:t>nabling factors of digitalization and shipping innovation</a:t>
            </a:r>
          </a:p>
          <a:p>
            <a:endParaRPr lang="en-US" sz="2000" dirty="0" smtClean="0"/>
          </a:p>
          <a:p>
            <a:pPr marL="285750" indent="-285750">
              <a:buFont typeface="Wingdings" charset="2"/>
              <a:buChar char="ü"/>
            </a:pPr>
            <a:endParaRPr lang="en-US" sz="2400" dirty="0" smtClean="0"/>
          </a:p>
          <a:p>
            <a:pPr marL="285750" indent="-285750">
              <a:buFont typeface="Wingdings" charset="2"/>
              <a:buChar char="ü"/>
            </a:pPr>
            <a:r>
              <a:rPr lang="en-US" sz="2400" dirty="0" smtClean="0"/>
              <a:t>Digital </a:t>
            </a:r>
            <a:r>
              <a:rPr lang="en-US" sz="2400" b="1" dirty="0" smtClean="0"/>
              <a:t>innovation capabilities</a:t>
            </a:r>
          </a:p>
          <a:p>
            <a:pPr marL="742950" lvl="1" indent="-285750">
              <a:buFont typeface="Wingdings" charset="2"/>
              <a:buChar char="ü"/>
            </a:pPr>
            <a:r>
              <a:rPr lang="en-US" sz="2400" dirty="0"/>
              <a:t>Governance</a:t>
            </a:r>
            <a:r>
              <a:rPr lang="en-US" sz="2400" dirty="0" smtClean="0"/>
              <a:t>, Leadership</a:t>
            </a:r>
            <a:endParaRPr lang="en-US" sz="2400" dirty="0"/>
          </a:p>
          <a:p>
            <a:pPr marL="742950" lvl="1" indent="-285750">
              <a:buFont typeface="Wingdings" charset="2"/>
              <a:buChar char="ü"/>
            </a:pPr>
            <a:r>
              <a:rPr lang="en-US" sz="2400" dirty="0" smtClean="0"/>
              <a:t>Quality/Market/Innovation </a:t>
            </a:r>
            <a:r>
              <a:rPr lang="en-US" sz="2400" dirty="0"/>
              <a:t>orientation</a:t>
            </a:r>
          </a:p>
          <a:p>
            <a:pPr marL="742950" lvl="1" indent="-285750">
              <a:buFont typeface="Wingdings" charset="2"/>
              <a:buChar char="ü"/>
            </a:pPr>
            <a:r>
              <a:rPr lang="en-US" sz="2400" dirty="0" smtClean="0"/>
              <a:t>Resourcing</a:t>
            </a:r>
            <a:endParaRPr lang="en-US" sz="2400" dirty="0"/>
          </a:p>
          <a:p>
            <a:pPr marL="742950" lvl="1" indent="-285750">
              <a:buFont typeface="Wingdings" charset="2"/>
              <a:buChar char="ü"/>
            </a:pPr>
            <a:r>
              <a:rPr lang="en-US" sz="2400" dirty="0" smtClean="0"/>
              <a:t>Network </a:t>
            </a:r>
            <a:r>
              <a:rPr lang="en-US" sz="2400" dirty="0"/>
              <a:t>and Collaboration orientation</a:t>
            </a:r>
          </a:p>
          <a:p>
            <a:pPr marL="742950" lvl="1" indent="-285750">
              <a:buFont typeface="Wingdings" charset="2"/>
              <a:buChar char="ü"/>
            </a:pPr>
            <a:r>
              <a:rPr lang="en-US" sz="2400" dirty="0" smtClean="0"/>
              <a:t>Culture</a:t>
            </a:r>
          </a:p>
          <a:p>
            <a:pPr marL="742950" lvl="1" indent="-285750">
              <a:buFont typeface="Wingdings" charset="2"/>
              <a:buChar char="ü"/>
            </a:pPr>
            <a:endParaRPr lang="en-US" sz="2400" dirty="0"/>
          </a:p>
          <a:p>
            <a:pPr lvl="1"/>
            <a:endParaRPr lang="en-US" sz="2400" dirty="0" smtClean="0"/>
          </a:p>
        </p:txBody>
      </p:sp>
    </p:spTree>
    <p:extLst>
      <p:ext uri="{BB962C8B-B14F-4D97-AF65-F5344CB8AC3E}">
        <p14:creationId xmlns:p14="http://schemas.microsoft.com/office/powerpoint/2010/main" val="22165915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4800" y="304800"/>
            <a:ext cx="4267200" cy="2435087"/>
          </a:xfrm>
          <a:prstGeom prst="rect">
            <a:avLst/>
          </a:prstGeom>
        </p:spPr>
      </p:pic>
      <p:pic>
        <p:nvPicPr>
          <p:cNvPr id="6" name="Picture 5"/>
          <p:cNvPicPr>
            <a:picLocks noChangeAspect="1"/>
          </p:cNvPicPr>
          <p:nvPr/>
        </p:nvPicPr>
        <p:blipFill>
          <a:blip r:embed="rId3"/>
          <a:stretch>
            <a:fillRect/>
          </a:stretch>
        </p:blipFill>
        <p:spPr>
          <a:xfrm>
            <a:off x="4648200" y="2362200"/>
            <a:ext cx="3738880" cy="2133600"/>
          </a:xfrm>
          <a:prstGeom prst="rect">
            <a:avLst/>
          </a:prstGeom>
        </p:spPr>
      </p:pic>
      <p:sp>
        <p:nvSpPr>
          <p:cNvPr id="8" name="TextBox 7"/>
          <p:cNvSpPr txBox="1"/>
          <p:nvPr/>
        </p:nvSpPr>
        <p:spPr>
          <a:xfrm>
            <a:off x="-21999" y="4343400"/>
            <a:ext cx="6553200" cy="3046988"/>
          </a:xfrm>
          <a:prstGeom prst="rect">
            <a:avLst/>
          </a:prstGeom>
          <a:noFill/>
        </p:spPr>
        <p:txBody>
          <a:bodyPr wrap="square" rtlCol="0">
            <a:spAutoFit/>
          </a:bodyPr>
          <a:lstStyle/>
          <a:p>
            <a:pPr marL="285750" indent="-285750">
              <a:buFont typeface="Wingdings" charset="2"/>
              <a:buChar char="ü"/>
            </a:pPr>
            <a:r>
              <a:rPr lang="en-US" sz="2400" dirty="0" smtClean="0"/>
              <a:t>The </a:t>
            </a:r>
            <a:r>
              <a:rPr lang="en-US" sz="2400" b="1" dirty="0" smtClean="0"/>
              <a:t>Rolls-</a:t>
            </a:r>
            <a:r>
              <a:rPr lang="en-US" sz="2400" b="1" dirty="0"/>
              <a:t>Royce </a:t>
            </a:r>
            <a:r>
              <a:rPr lang="en-US" sz="2400" dirty="0"/>
              <a:t>Advanced Autonomous Waterborne Applications Project</a:t>
            </a:r>
            <a:endParaRPr lang="en-US" sz="2400" dirty="0" smtClean="0"/>
          </a:p>
          <a:p>
            <a:pPr marL="285750" indent="-285750">
              <a:buFont typeface="Wingdings" charset="2"/>
              <a:buChar char="ü"/>
            </a:pPr>
            <a:r>
              <a:rPr lang="en-US" sz="2400" b="1" dirty="0" smtClean="0"/>
              <a:t>Kongsberg</a:t>
            </a:r>
            <a:r>
              <a:rPr lang="en-US" sz="2400" dirty="0" smtClean="0"/>
              <a:t> Autonomous Ship Activities</a:t>
            </a:r>
          </a:p>
          <a:p>
            <a:pPr marL="742950" lvl="1" indent="-285750">
              <a:buFont typeface="Wingdings" charset="2"/>
              <a:buChar char="ü"/>
            </a:pPr>
            <a:r>
              <a:rPr lang="en-US" sz="2400" dirty="0" err="1" smtClean="0"/>
              <a:t>Massterly</a:t>
            </a:r>
            <a:r>
              <a:rPr lang="en-US" sz="2400" dirty="0"/>
              <a:t> </a:t>
            </a:r>
            <a:r>
              <a:rPr lang="en-US" sz="2400" dirty="0" smtClean="0"/>
              <a:t>joint venture with </a:t>
            </a:r>
            <a:r>
              <a:rPr lang="en-US" sz="2400" dirty="0" err="1" smtClean="0"/>
              <a:t>Wilhelmsen</a:t>
            </a:r>
            <a:endParaRPr lang="en-US" sz="2400" dirty="0" smtClean="0"/>
          </a:p>
          <a:p>
            <a:pPr marL="285750" indent="-285750">
              <a:buFont typeface="Wingdings" charset="2"/>
              <a:buChar char="ü"/>
            </a:pPr>
            <a:r>
              <a:rPr lang="en-US" sz="2400" b="1" dirty="0" smtClean="0"/>
              <a:t>Maersk Digital- </a:t>
            </a:r>
            <a:r>
              <a:rPr lang="en-US" sz="2400" dirty="0" smtClean="0"/>
              <a:t>a Range of Applications</a:t>
            </a:r>
          </a:p>
          <a:p>
            <a:pPr marL="285750" indent="-285750">
              <a:buFont typeface="Wingdings" charset="2"/>
              <a:buChar char="ü"/>
            </a:pPr>
            <a:r>
              <a:rPr lang="en-US" sz="2400" b="1" dirty="0" smtClean="0"/>
              <a:t>SINTEF Ocean </a:t>
            </a:r>
            <a:r>
              <a:rPr lang="en-US" sz="2400" dirty="0" smtClean="0"/>
              <a:t>(OSP Platform)</a:t>
            </a:r>
          </a:p>
          <a:p>
            <a:pPr marL="285750" indent="-285750">
              <a:buFont typeface="Wingdings" charset="2"/>
              <a:buChar char="ü"/>
            </a:pPr>
            <a:endParaRPr lang="en-US" sz="2400" dirty="0" smtClean="0"/>
          </a:p>
          <a:p>
            <a:pPr marL="285750" indent="-285750">
              <a:buFont typeface="Wingdings" charset="2"/>
              <a:buChar char="ü"/>
            </a:pPr>
            <a:endParaRPr lang="en-US" sz="2400" dirty="0"/>
          </a:p>
        </p:txBody>
      </p:sp>
      <p:pic>
        <p:nvPicPr>
          <p:cNvPr id="9" name="Picture 8"/>
          <p:cNvPicPr>
            <a:picLocks noChangeAspect="1"/>
          </p:cNvPicPr>
          <p:nvPr/>
        </p:nvPicPr>
        <p:blipFill>
          <a:blip r:embed="rId4"/>
          <a:stretch>
            <a:fillRect/>
          </a:stretch>
        </p:blipFill>
        <p:spPr>
          <a:xfrm>
            <a:off x="4792132" y="1"/>
            <a:ext cx="3742267" cy="1981200"/>
          </a:xfrm>
          <a:prstGeom prst="rect">
            <a:avLst/>
          </a:prstGeom>
        </p:spPr>
      </p:pic>
      <p:sp>
        <p:nvSpPr>
          <p:cNvPr id="3" name="TextBox 2"/>
          <p:cNvSpPr txBox="1"/>
          <p:nvPr/>
        </p:nvSpPr>
        <p:spPr>
          <a:xfrm>
            <a:off x="762000" y="3200400"/>
            <a:ext cx="3021480" cy="523220"/>
          </a:xfrm>
          <a:prstGeom prst="rect">
            <a:avLst/>
          </a:prstGeom>
          <a:noFill/>
        </p:spPr>
        <p:txBody>
          <a:bodyPr wrap="none" rtlCol="0">
            <a:spAutoFit/>
          </a:bodyPr>
          <a:lstStyle/>
          <a:p>
            <a:r>
              <a:rPr lang="en-US" sz="2800" b="1" dirty="0" smtClean="0">
                <a:solidFill>
                  <a:srgbClr val="0000FF"/>
                </a:solidFill>
              </a:rPr>
              <a:t>The European Case</a:t>
            </a:r>
            <a:endParaRPr lang="en-US" sz="2800" b="1" dirty="0">
              <a:solidFill>
                <a:srgbClr val="0000FF"/>
              </a:solidFill>
            </a:endParaRPr>
          </a:p>
        </p:txBody>
      </p:sp>
    </p:spTree>
    <p:extLst>
      <p:ext uri="{BB962C8B-B14F-4D97-AF65-F5344CB8AC3E}">
        <p14:creationId xmlns:p14="http://schemas.microsoft.com/office/powerpoint/2010/main" val="30259501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Shipping Digitalization</a:t>
            </a:r>
            <a:r>
              <a:rPr lang="en-US" b="1" dirty="0"/>
              <a:t/>
            </a:r>
            <a:br>
              <a:rPr lang="en-US" b="1" dirty="0"/>
            </a:br>
            <a:r>
              <a:rPr lang="en-US" b="1" dirty="0" smtClean="0"/>
              <a:t> Technology Acceptance Factors </a:t>
            </a:r>
            <a:r>
              <a:rPr lang="en-US" sz="3100" b="1" dirty="0" smtClean="0"/>
              <a:t>(adapted from </a:t>
            </a:r>
            <a:r>
              <a:rPr lang="en-US" sz="3100" b="1" dirty="0" err="1" smtClean="0"/>
              <a:t>Ching</a:t>
            </a:r>
            <a:r>
              <a:rPr lang="en-US" sz="3100" b="1" dirty="0" smtClean="0"/>
              <a:t> at al, 2016)</a:t>
            </a:r>
            <a:endParaRPr lang="el-GR" b="1" dirty="0"/>
          </a:p>
        </p:txBody>
      </p:sp>
      <p:pic>
        <p:nvPicPr>
          <p:cNvPr id="5" name="Picture 4"/>
          <p:cNvPicPr/>
          <p:nvPr/>
        </p:nvPicPr>
        <p:blipFill>
          <a:blip r:embed="rId2" cstate="print"/>
          <a:srcRect/>
          <a:stretch>
            <a:fillRect/>
          </a:stretch>
        </p:blipFill>
        <p:spPr bwMode="auto">
          <a:xfrm>
            <a:off x="1828800" y="1981200"/>
            <a:ext cx="5943600" cy="4419600"/>
          </a:xfrm>
          <a:prstGeom prst="rect">
            <a:avLst/>
          </a:prstGeom>
          <a:noFill/>
        </p:spPr>
      </p:pic>
    </p:spTree>
    <p:extLst>
      <p:ext uri="{BB962C8B-B14F-4D97-AF65-F5344CB8AC3E}">
        <p14:creationId xmlns:p14="http://schemas.microsoft.com/office/powerpoint/2010/main" val="20301058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p>
            <a:pPr lvl="0" algn="ctr">
              <a:spcBef>
                <a:spcPct val="0"/>
              </a:spcBef>
            </a:pPr>
            <a:r>
              <a:rPr lang="en-US" sz="4000" b="1" dirty="0" smtClean="0">
                <a:latin typeface="+mj-lt"/>
                <a:ea typeface="+mj-ea"/>
                <a:cs typeface="+mj-cs"/>
              </a:rPr>
              <a:t>Digitalization Stages and Factors</a:t>
            </a:r>
            <a:endParaRPr lang="el-GR" sz="4000" b="1" dirty="0">
              <a:latin typeface="+mj-lt"/>
              <a:ea typeface="+mj-ea"/>
              <a:cs typeface="+mj-cs"/>
            </a:endParaRPr>
          </a:p>
        </p:txBody>
      </p:sp>
      <p:pic>
        <p:nvPicPr>
          <p:cNvPr id="5" name="Picture 4"/>
          <p:cNvPicPr/>
          <p:nvPr/>
        </p:nvPicPr>
        <p:blipFill>
          <a:blip r:embed="rId2" cstate="print"/>
          <a:srcRect/>
          <a:stretch>
            <a:fillRect/>
          </a:stretch>
        </p:blipFill>
        <p:spPr bwMode="auto">
          <a:xfrm>
            <a:off x="1143000" y="1676400"/>
            <a:ext cx="6934200" cy="4724400"/>
          </a:xfrm>
          <a:prstGeom prst="rect">
            <a:avLst/>
          </a:prstGeom>
          <a:noFill/>
        </p:spPr>
      </p:pic>
    </p:spTree>
    <p:extLst>
      <p:ext uri="{BB962C8B-B14F-4D97-AF65-F5344CB8AC3E}">
        <p14:creationId xmlns:p14="http://schemas.microsoft.com/office/powerpoint/2010/main" val="12025233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Digitalization Business Models</a:t>
            </a:r>
            <a:endParaRPr lang="el-GR"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828800"/>
            <a:ext cx="7239000" cy="4876800"/>
          </a:xfrm>
          <a:prstGeom prst="rect">
            <a:avLst/>
          </a:prstGeom>
          <a:noFill/>
          <a:ln>
            <a:noFill/>
          </a:ln>
        </p:spPr>
      </p:pic>
    </p:spTree>
    <p:extLst>
      <p:ext uri="{BB962C8B-B14F-4D97-AF65-F5344CB8AC3E}">
        <p14:creationId xmlns:p14="http://schemas.microsoft.com/office/powerpoint/2010/main" val="41905680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1600" y="0"/>
            <a:ext cx="8925244" cy="6858000"/>
          </a:xfrm>
          <a:prstGeom prst="rect">
            <a:avLst/>
          </a:prstGeom>
        </p:spPr>
      </p:pic>
    </p:spTree>
    <p:extLst>
      <p:ext uri="{BB962C8B-B14F-4D97-AF65-F5344CB8AC3E}">
        <p14:creationId xmlns:p14="http://schemas.microsoft.com/office/powerpoint/2010/main" val="5990826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28600"/>
            <a:ext cx="5676900" cy="1333500"/>
          </a:xfrm>
          <a:prstGeom prst="rect">
            <a:avLst/>
          </a:prstGeom>
        </p:spPr>
      </p:pic>
      <p:pic>
        <p:nvPicPr>
          <p:cNvPr id="7" name="Picture 6"/>
          <p:cNvPicPr>
            <a:picLocks noChangeAspect="1"/>
          </p:cNvPicPr>
          <p:nvPr/>
        </p:nvPicPr>
        <p:blipFill>
          <a:blip r:embed="rId3"/>
          <a:stretch>
            <a:fillRect/>
          </a:stretch>
        </p:blipFill>
        <p:spPr>
          <a:xfrm>
            <a:off x="304800" y="1447800"/>
            <a:ext cx="3721100" cy="1993900"/>
          </a:xfrm>
          <a:prstGeom prst="rect">
            <a:avLst/>
          </a:prstGeom>
        </p:spPr>
      </p:pic>
      <p:pic>
        <p:nvPicPr>
          <p:cNvPr id="8" name="Picture 7"/>
          <p:cNvPicPr>
            <a:picLocks noChangeAspect="1"/>
          </p:cNvPicPr>
          <p:nvPr/>
        </p:nvPicPr>
        <p:blipFill>
          <a:blip r:embed="rId4"/>
          <a:stretch>
            <a:fillRect/>
          </a:stretch>
        </p:blipFill>
        <p:spPr>
          <a:xfrm>
            <a:off x="3691467" y="3276600"/>
            <a:ext cx="4967111" cy="2794000"/>
          </a:xfrm>
          <a:prstGeom prst="rect">
            <a:avLst/>
          </a:prstGeom>
        </p:spPr>
      </p:pic>
    </p:spTree>
    <p:extLst>
      <p:ext uri="{BB962C8B-B14F-4D97-AF65-F5344CB8AC3E}">
        <p14:creationId xmlns:p14="http://schemas.microsoft.com/office/powerpoint/2010/main" val="63997785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641985"/>
            <a:ext cx="9144000" cy="6216015"/>
          </a:xfrm>
          <a:prstGeom prst="rect">
            <a:avLst/>
          </a:prstGeom>
        </p:spPr>
      </p:pic>
      <p:sp>
        <p:nvSpPr>
          <p:cNvPr id="3" name="Rectangle 2"/>
          <p:cNvSpPr/>
          <p:nvPr/>
        </p:nvSpPr>
        <p:spPr>
          <a:xfrm>
            <a:off x="6248400" y="4724400"/>
            <a:ext cx="2743200" cy="1981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Digital Apps Ecosystem </a:t>
            </a:r>
            <a:endParaRPr lang="en-US" sz="2000" b="1" dirty="0">
              <a:solidFill>
                <a:schemeClr val="tx1"/>
              </a:solidFill>
            </a:endParaRPr>
          </a:p>
        </p:txBody>
      </p:sp>
    </p:spTree>
    <p:extLst>
      <p:ext uri="{BB962C8B-B14F-4D97-AF65-F5344CB8AC3E}">
        <p14:creationId xmlns:p14="http://schemas.microsoft.com/office/powerpoint/2010/main" val="1036718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6954</TotalTime>
  <Words>1627</Words>
  <Application>Microsoft Macintosh PowerPoint</Application>
  <PresentationFormat>On-screen Show (4:3)</PresentationFormat>
  <Paragraphs>256</Paragraphs>
  <Slides>62</Slides>
  <Notes>6</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Shipping 4.0 Technology Stack (based on Porter and Heppelmann, 2014)</vt:lpstr>
      <vt:lpstr>PowerPoint Presentation</vt:lpstr>
      <vt:lpstr>PowerPoint Presentation</vt:lpstr>
      <vt:lpstr>Big Data Drivers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Shipping 4.0 vis-a-vis Digital Service Innovation</vt:lpstr>
      <vt:lpstr>Shipping Digitalization Use Cases</vt:lpstr>
      <vt:lpstr>Shipping Digitalization Use Cases</vt:lpstr>
      <vt:lpstr>Shipping Digitalization Use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Transformation of the Shipping sector</vt:lpstr>
      <vt:lpstr>Digital Transformation of the Shipping sector</vt:lpstr>
      <vt:lpstr>PowerPoint Presentation</vt:lpstr>
      <vt:lpstr>PowerPoint Presentation</vt:lpstr>
      <vt:lpstr>PowerPoint Presentation</vt:lpstr>
      <vt:lpstr>PowerPoint Presentation</vt:lpstr>
      <vt:lpstr>PowerPoint Presentation</vt:lpstr>
      <vt:lpstr>Shipping Digitalization  Technology Acceptance Factors (adapted from Ching at al, 2016)</vt:lpstr>
      <vt:lpstr>PowerPoint Presentation</vt:lpstr>
      <vt:lpstr>Digitalization Business Models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mlambrou</dc:creator>
  <cp:lastModifiedBy>Maria</cp:lastModifiedBy>
  <cp:revision>247</cp:revision>
  <dcterms:created xsi:type="dcterms:W3CDTF">2006-08-16T00:00:00Z</dcterms:created>
  <dcterms:modified xsi:type="dcterms:W3CDTF">2019-04-12T17:06:18Z</dcterms:modified>
</cp:coreProperties>
</file>