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48">
          <p15:clr>
            <a:srgbClr val="A4A3A4"/>
          </p15:clr>
        </p15:guide>
        <p15:guide id="2" pos="41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6"/>
    <a:srgbClr val="534997"/>
    <a:srgbClr val="87004A"/>
    <a:srgbClr val="CEDECE"/>
    <a:srgbClr val="D0DCCD"/>
    <a:srgbClr val="6A643D"/>
    <a:srgbClr val="18417B"/>
    <a:srgbClr val="173B6E"/>
    <a:srgbClr val="D1C49A"/>
    <a:srgbClr val="E48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8" d="100"/>
          <a:sy n="68" d="100"/>
        </p:scale>
        <p:origin x="270" y="66"/>
      </p:cViewPr>
      <p:guideLst>
        <p:guide orient="horz" pos="3148"/>
        <p:guide pos="4170"/>
      </p:guideLst>
    </p:cSldViewPr>
  </p:slideViewPr>
  <p:notesTextViewPr>
    <p:cViewPr>
      <p:scale>
        <a:sx n="100" d="100"/>
        <a:sy n="100" d="100"/>
      </p:scale>
      <p:origin x="0" y="0"/>
    </p:cViewPr>
  </p:notesTextViewPr>
  <p:sorterViewPr>
    <p:cViewPr>
      <p:scale>
        <a:sx n="258" d="100"/>
        <a:sy n="2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230B6AF0-8D5F-A744-9847-F947E7B953E8}" type="slidenum">
              <a:rPr/>
              <a:pPr>
                <a:defRPr/>
              </a:pPr>
              <a:t>‹#›</a:t>
            </a:fld>
            <a:endParaRPr lang="en-US"/>
          </a:p>
        </p:txBody>
      </p:sp>
    </p:spTree>
    <p:extLst>
      <p:ext uri="{BB962C8B-B14F-4D97-AF65-F5344CB8AC3E}">
        <p14:creationId xmlns:p14="http://schemas.microsoft.com/office/powerpoint/2010/main" val="3884899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09BDD51-505B-0941-A338-BF90C2F4CFF9}" type="slidenum">
              <a:rPr/>
              <a:pPr>
                <a:defRPr/>
              </a:pPr>
              <a:t>‹#›</a:t>
            </a:fld>
            <a:endParaRPr lang="en-US"/>
          </a:p>
        </p:txBody>
      </p:sp>
    </p:spTree>
    <p:extLst>
      <p:ext uri="{BB962C8B-B14F-4D97-AF65-F5344CB8AC3E}">
        <p14:creationId xmlns:p14="http://schemas.microsoft.com/office/powerpoint/2010/main" val="347720908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rnoldMAred_72dpi.jpg"/>
          <p:cNvPicPr>
            <a:picLocks noChangeAspect="1"/>
          </p:cNvPicPr>
          <p:nvPr userDrawn="1"/>
        </p:nvPicPr>
        <p:blipFill rotWithShape="1">
          <a:blip r:embed="rId2">
            <a:extLst>
              <a:ext uri="{28A0092B-C50C-407E-A947-70E740481C1C}">
                <a14:useLocalDpi xmlns:a14="http://schemas.microsoft.com/office/drawing/2010/main" val="0"/>
              </a:ext>
            </a:extLst>
          </a:blip>
          <a:srcRect l="4243"/>
          <a:stretch/>
        </p:blipFill>
        <p:spPr>
          <a:xfrm>
            <a:off x="14287" y="557179"/>
            <a:ext cx="4741583" cy="3713756"/>
          </a:xfrm>
          <a:prstGeom prst="rect">
            <a:avLst/>
          </a:prstGeom>
        </p:spPr>
      </p:pic>
      <p:sp>
        <p:nvSpPr>
          <p:cNvPr id="9" name="Rectangle 8"/>
          <p:cNvSpPr/>
          <p:nvPr userDrawn="1"/>
        </p:nvSpPr>
        <p:spPr>
          <a:xfrm>
            <a:off x="4187910" y="0"/>
            <a:ext cx="4956089" cy="6858000"/>
          </a:xfrm>
          <a:prstGeom prst="rect">
            <a:avLst/>
          </a:prstGeom>
          <a:solidFill>
            <a:srgbClr val="B41A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4187911" y="202562"/>
            <a:ext cx="4956088" cy="507724"/>
          </a:xfrm>
          <a:prstGeom prst="rect">
            <a:avLst/>
          </a:prstGeom>
        </p:spPr>
        <p:txBody>
          <a:bodyPr anchor="t" anchorCtr="0">
            <a:normAutofit/>
          </a:bodyPr>
          <a:lstStyle>
            <a:lvl1pPr algn="l" defTabSz="457200" rtl="0" eaLnBrk="1" latinLnBrk="0" hangingPunct="1">
              <a:spcBef>
                <a:spcPct val="0"/>
              </a:spcBef>
              <a:buNone/>
              <a:defRPr sz="3200" b="1" kern="1200">
                <a:solidFill>
                  <a:schemeClr val="tx1"/>
                </a:solidFill>
                <a:latin typeface="+mj-lt"/>
                <a:ea typeface="+mj-ea"/>
                <a:cs typeface="+mj-cs"/>
              </a:defRPr>
            </a:lvl1pPr>
          </a:lstStyle>
          <a:p>
            <a:pPr algn="ctr" fontAlgn="auto">
              <a:spcAft>
                <a:spcPts val="0"/>
              </a:spcAft>
              <a:defRPr/>
            </a:pPr>
            <a:r>
              <a:rPr lang="en-US" sz="2400" b="0" i="0" spc="300" dirty="0">
                <a:solidFill>
                  <a:schemeClr val="bg1">
                    <a:lumMod val="85000"/>
                  </a:schemeClr>
                </a:solidFill>
              </a:rPr>
              <a:t>CHAPTER</a:t>
            </a:r>
          </a:p>
        </p:txBody>
      </p:sp>
      <p:sp>
        <p:nvSpPr>
          <p:cNvPr id="6" name="Footer Placeholder 6"/>
          <p:cNvSpPr txBox="1">
            <a:spLocks/>
          </p:cNvSpPr>
          <p:nvPr/>
        </p:nvSpPr>
        <p:spPr>
          <a:xfrm>
            <a:off x="284163" y="6215063"/>
            <a:ext cx="3903747" cy="649287"/>
          </a:xfrm>
          <a:prstGeom prst="rect">
            <a:avLst/>
          </a:prstGeom>
        </p:spPr>
        <p:txBody>
          <a:bodyPr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1000" dirty="0">
                <a:solidFill>
                  <a:schemeClr val="bg1">
                    <a:lumMod val="65000"/>
                  </a:schemeClr>
                </a:solidFill>
                <a:latin typeface="Arial Narrow"/>
                <a:cs typeface="Arial Narrow"/>
              </a:rPr>
              <a:t>©2019 Cengage Learning. All Rights Reserved. May not be scanned, copied or duplicated, or posted to a publicly accessible website, in whole or in part.  </a:t>
            </a:r>
          </a:p>
          <a:p>
            <a:pPr algn="l" fontAlgn="auto">
              <a:spcBef>
                <a:spcPts val="0"/>
              </a:spcBef>
              <a:spcAft>
                <a:spcPts val="0"/>
              </a:spcAft>
              <a:defRPr/>
            </a:pPr>
            <a:r>
              <a:rPr lang="en-US" sz="1000" dirty="0">
                <a:solidFill>
                  <a:schemeClr val="bg1">
                    <a:lumMod val="65000"/>
                  </a:schemeClr>
                </a:solidFill>
                <a:latin typeface="Arial Narrow"/>
                <a:cs typeface="Arial Narrow"/>
              </a:rPr>
              <a:t>©</a:t>
            </a:r>
            <a:r>
              <a:rPr lang="en-US" sz="1000" dirty="0" err="1">
                <a:solidFill>
                  <a:schemeClr val="bg1">
                    <a:lumMod val="65000"/>
                  </a:schemeClr>
                </a:solidFill>
                <a:latin typeface="Arial Narrow"/>
                <a:cs typeface="Arial Narrow"/>
              </a:rPr>
              <a:t>Sashkin</a:t>
            </a:r>
            <a:r>
              <a:rPr lang="en-US" sz="1000" dirty="0">
                <a:solidFill>
                  <a:schemeClr val="bg1">
                    <a:lumMod val="65000"/>
                  </a:schemeClr>
                </a:solidFill>
                <a:latin typeface="Arial Narrow"/>
                <a:cs typeface="Arial Narrow"/>
              </a:rPr>
              <a:t>/Shutterstock</a:t>
            </a:r>
          </a:p>
        </p:txBody>
      </p:sp>
      <p:sp>
        <p:nvSpPr>
          <p:cNvPr id="2" name="Title 1"/>
          <p:cNvSpPr>
            <a:spLocks noGrp="1"/>
          </p:cNvSpPr>
          <p:nvPr>
            <p:ph type="ctrTitle"/>
          </p:nvPr>
        </p:nvSpPr>
        <p:spPr>
          <a:xfrm>
            <a:off x="5858731" y="750270"/>
            <a:ext cx="1522288" cy="1243943"/>
          </a:xfrm>
        </p:spPr>
        <p:txBody>
          <a:bodyPr>
            <a:noAutofit/>
          </a:bodyPr>
          <a:lstStyle>
            <a:lvl1pPr algn="ctr">
              <a:defRPr sz="8800" b="0">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4376526" y="2615133"/>
            <a:ext cx="4617915" cy="3984105"/>
          </a:xfrm>
        </p:spPr>
        <p:txBody>
          <a:bodyPr>
            <a:normAutofit/>
          </a:bodyPr>
          <a:lstStyle>
            <a:lvl1pPr marL="0" indent="0" algn="ctr">
              <a:buNone/>
              <a:defRPr sz="4000" b="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10" name="TextBox 9"/>
          <p:cNvSpPr txBox="1"/>
          <p:nvPr userDrawn="1"/>
        </p:nvSpPr>
        <p:spPr>
          <a:xfrm>
            <a:off x="1" y="4430888"/>
            <a:ext cx="4187910" cy="523220"/>
          </a:xfrm>
          <a:prstGeom prst="rect">
            <a:avLst/>
          </a:prstGeom>
          <a:noFill/>
        </p:spPr>
        <p:txBody>
          <a:bodyPr wrap="square" rtlCol="0">
            <a:spAutoFit/>
          </a:bodyPr>
          <a:lstStyle/>
          <a:p>
            <a:pPr algn="ctr"/>
            <a:r>
              <a:rPr lang="en-US" sz="2800">
                <a:solidFill>
                  <a:srgbClr val="B41A16"/>
                </a:solidFill>
                <a:effectLst>
                  <a:outerShdw blurRad="50800" dist="38100" dir="2700000" algn="tl" rotWithShape="0">
                    <a:srgbClr val="000000">
                      <a:alpha val="43000"/>
                    </a:srgbClr>
                  </a:outerShdw>
                </a:effectLst>
              </a:rPr>
              <a:t>MACROECONOMICS</a:t>
            </a:r>
          </a:p>
        </p:txBody>
      </p:sp>
      <p:sp>
        <p:nvSpPr>
          <p:cNvPr id="11" name="TextBox 10"/>
          <p:cNvSpPr txBox="1"/>
          <p:nvPr userDrawn="1"/>
        </p:nvSpPr>
        <p:spPr>
          <a:xfrm>
            <a:off x="0" y="4954108"/>
            <a:ext cx="4187911" cy="338554"/>
          </a:xfrm>
          <a:prstGeom prst="rect">
            <a:avLst/>
          </a:prstGeom>
          <a:noFill/>
        </p:spPr>
        <p:txBody>
          <a:bodyPr wrap="square" rtlCol="0">
            <a:spAutoFit/>
          </a:bodyPr>
          <a:lstStyle/>
          <a:p>
            <a:pPr algn="ctr"/>
            <a:r>
              <a:rPr lang="en-US" sz="1600"/>
              <a:t>Roger A. Arnold   </a:t>
            </a:r>
            <a:r>
              <a:rPr lang="en-US" sz="1600">
                <a:solidFill>
                  <a:srgbClr val="558ED5"/>
                </a:solidFill>
              </a:rPr>
              <a:t>•</a:t>
            </a:r>
            <a:r>
              <a:rPr lang="en-US" sz="1600"/>
              <a:t>   Thirteenth Edition</a:t>
            </a:r>
          </a:p>
        </p:txBody>
      </p:sp>
    </p:spTree>
    <p:extLst>
      <p:ext uri="{BB962C8B-B14F-4D97-AF65-F5344CB8AC3E}">
        <p14:creationId xmlns:p14="http://schemas.microsoft.com/office/powerpoint/2010/main" val="187030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4" name="Slide Number Placeholder 3"/>
          <p:cNvSpPr>
            <a:spLocks noGrp="1"/>
          </p:cNvSpPr>
          <p:nvPr>
            <p:ph type="sldNum" sz="quarter" idx="12"/>
          </p:nvPr>
        </p:nvSpPr>
        <p:spPr/>
        <p:txBody>
          <a:bodyPr/>
          <a:lstStyle>
            <a:lvl1pPr>
              <a:defRPr/>
            </a:lvl1pPr>
          </a:lstStyle>
          <a:p>
            <a:pPr>
              <a:defRPr/>
            </a:pPr>
            <a:fld id="{9DAB9016-46C0-D646-9825-C6FC9752D3C4}" type="slidenum">
              <a:rPr/>
              <a:pPr>
                <a:defRPr/>
              </a:pPr>
              <a:t>‹#›</a:t>
            </a:fld>
            <a:endParaRPr lang="en-US"/>
          </a:p>
        </p:txBody>
      </p:sp>
    </p:spTree>
    <p:extLst>
      <p:ext uri="{BB962C8B-B14F-4D97-AF65-F5344CB8AC3E}">
        <p14:creationId xmlns:p14="http://schemas.microsoft.com/office/powerpoint/2010/main" val="12553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989EE3EC-4935-A041-98E3-DDF91A8729F4}" type="slidenum">
              <a:rPr/>
              <a:pPr>
                <a:defRPr/>
              </a:pPr>
              <a:t>‹#›</a:t>
            </a:fld>
            <a:endParaRPr lang="en-US"/>
          </a:p>
        </p:txBody>
      </p:sp>
    </p:spTree>
    <p:extLst>
      <p:ext uri="{BB962C8B-B14F-4D97-AF65-F5344CB8AC3E}">
        <p14:creationId xmlns:p14="http://schemas.microsoft.com/office/powerpoint/2010/main" val="41414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6AC915B6-A78A-7447-B8D5-904229F5D0CA}" type="slidenum">
              <a:rPr/>
              <a:pPr>
                <a:defRPr/>
              </a:pPr>
              <a:t>‹#›</a:t>
            </a:fld>
            <a:endParaRPr lang="en-US"/>
          </a:p>
        </p:txBody>
      </p:sp>
    </p:spTree>
    <p:extLst>
      <p:ext uri="{BB962C8B-B14F-4D97-AF65-F5344CB8AC3E}">
        <p14:creationId xmlns:p14="http://schemas.microsoft.com/office/powerpoint/2010/main" val="29409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0B7545FF-C066-CA47-8FDF-82AFB1BDE8A3}" type="slidenum">
              <a:rPr/>
              <a:pPr>
                <a:defRPr/>
              </a:pPr>
              <a:t>‹#›</a:t>
            </a:fld>
            <a:endParaRPr lang="en-US"/>
          </a:p>
        </p:txBody>
      </p:sp>
    </p:spTree>
    <p:extLst>
      <p:ext uri="{BB962C8B-B14F-4D97-AF65-F5344CB8AC3E}">
        <p14:creationId xmlns:p14="http://schemas.microsoft.com/office/powerpoint/2010/main" val="2428636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81AE6CAF-B300-A842-8784-EDE3EB783516}" type="slidenum">
              <a:rPr/>
              <a:pPr>
                <a:defRPr/>
              </a:pPr>
              <a:t>‹#›</a:t>
            </a:fld>
            <a:endParaRPr lang="en-US"/>
          </a:p>
        </p:txBody>
      </p:sp>
    </p:spTree>
    <p:extLst>
      <p:ext uri="{BB962C8B-B14F-4D97-AF65-F5344CB8AC3E}">
        <p14:creationId xmlns:p14="http://schemas.microsoft.com/office/powerpoint/2010/main" val="20398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1173"/>
            <a:ext cx="8779992" cy="1178720"/>
          </a:xfrm>
          <a:prstGeom prst="round2SameRect">
            <a:avLst>
              <a:gd name="adj1" fmla="val 24151"/>
              <a:gd name="adj2" fmla="val 0"/>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59"/>
            <a:ext cx="8352084" cy="1179135"/>
          </a:xfrm>
        </p:spPr>
        <p:txBody>
          <a:bodyPr>
            <a:normAutofit/>
          </a:bodyPr>
          <a:lstStyle>
            <a:lvl1pPr>
              <a:defRPr sz="3200" b="0">
                <a:solidFill>
                  <a:schemeClr val="tx1"/>
                </a:solidFill>
              </a:defRPr>
            </a:lvl1pPr>
          </a:lstStyle>
          <a:p>
            <a:r>
              <a:rPr lang="en-US"/>
              <a:t>Click to edit Master title style</a:t>
            </a:r>
          </a:p>
        </p:txBody>
      </p:sp>
      <p:sp>
        <p:nvSpPr>
          <p:cNvPr id="10" name="Content Placeholder 2"/>
          <p:cNvSpPr>
            <a:spLocks noGrp="1"/>
          </p:cNvSpPr>
          <p:nvPr>
            <p:ph idx="1"/>
          </p:nvPr>
        </p:nvSpPr>
        <p:spPr>
          <a:xfrm>
            <a:off x="528794" y="1554717"/>
            <a:ext cx="8329089" cy="4938057"/>
          </a:xfrm>
        </p:spPr>
        <p:txBody>
          <a:bodyPr lIns="0" rIns="0">
            <a:normAutofit/>
          </a:bodyPr>
          <a:lstStyle>
            <a:lvl1pPr marL="342900" indent="-342900">
              <a:spcBef>
                <a:spcPts val="1400"/>
              </a:spcBef>
              <a:spcAft>
                <a:spcPts val="200"/>
              </a:spcAft>
              <a:buClr>
                <a:schemeClr val="tx2">
                  <a:lumMod val="60000"/>
                  <a:lumOff val="40000"/>
                </a:schemeClr>
              </a:buClr>
              <a:buSzPct val="125000"/>
              <a:buFont typeface="Lucida Grande"/>
              <a:buChar char="●"/>
              <a:defRPr sz="22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pic>
        <p:nvPicPr>
          <p:cNvPr id="6" name="Picture 5"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r="62681"/>
          <a:stretch/>
        </p:blipFill>
        <p:spPr>
          <a:xfrm>
            <a:off x="8243117" y="192632"/>
            <a:ext cx="900883" cy="2011680"/>
          </a:xfrm>
          <a:prstGeom prst="rect">
            <a:avLst/>
          </a:prstGeom>
        </p:spPr>
      </p:pic>
    </p:spTree>
    <p:extLst>
      <p:ext uri="{BB962C8B-B14F-4D97-AF65-F5344CB8AC3E}">
        <p14:creationId xmlns:p14="http://schemas.microsoft.com/office/powerpoint/2010/main" val="4104816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ound Same Side Corner Rectangle 10"/>
          <p:cNvSpPr/>
          <p:nvPr userDrawn="1"/>
        </p:nvSpPr>
        <p:spPr>
          <a:xfrm rot="10800000">
            <a:off x="197058" y="418"/>
            <a:ext cx="8779992" cy="618862"/>
          </a:xfrm>
          <a:prstGeom prst="round2SameRect">
            <a:avLst>
              <a:gd name="adj1" fmla="val 24151"/>
              <a:gd name="adj2" fmla="val 0"/>
            </a:avLst>
          </a:prstGeom>
          <a:solidFill>
            <a:srgbClr val="B9CD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txBox="1">
            <a:spLocks/>
          </p:cNvSpPr>
          <p:nvPr/>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2" name="Title 1"/>
          <p:cNvSpPr>
            <a:spLocks noGrp="1"/>
          </p:cNvSpPr>
          <p:nvPr>
            <p:ph type="title"/>
          </p:nvPr>
        </p:nvSpPr>
        <p:spPr>
          <a:xfrm>
            <a:off x="443087" y="760"/>
            <a:ext cx="8352084" cy="618521"/>
          </a:xfrm>
          <a:noFill/>
        </p:spPr>
        <p:txBody>
          <a:bodyPr>
            <a:normAutofit/>
          </a:bodyPr>
          <a:lstStyle>
            <a:lvl1pPr>
              <a:defRPr sz="1400" b="0">
                <a:solidFill>
                  <a:schemeClr val="tx1">
                    <a:lumMod val="50000"/>
                    <a:lumOff val="50000"/>
                  </a:schemeClr>
                </a:solidFill>
              </a:defRPr>
            </a:lvl1pPr>
          </a:lstStyle>
          <a:p>
            <a:r>
              <a:rPr lang="en-US"/>
              <a:t>Click to edit Master title style</a:t>
            </a:r>
          </a:p>
        </p:txBody>
      </p:sp>
      <p:sp>
        <p:nvSpPr>
          <p:cNvPr id="10" name="Content Placeholder 2"/>
          <p:cNvSpPr>
            <a:spLocks noGrp="1"/>
          </p:cNvSpPr>
          <p:nvPr>
            <p:ph idx="1"/>
          </p:nvPr>
        </p:nvSpPr>
        <p:spPr>
          <a:xfrm>
            <a:off x="528794" y="902679"/>
            <a:ext cx="8329089" cy="5590095"/>
          </a:xfrm>
        </p:spPr>
        <p:txBody>
          <a:bodyPr lIns="0" rIns="0">
            <a:normAutofit/>
          </a:bodyPr>
          <a:lstStyle>
            <a:lvl1pPr marL="342900" indent="-342900">
              <a:spcBef>
                <a:spcPts val="1400"/>
              </a:spcBef>
              <a:spcAft>
                <a:spcPts val="200"/>
              </a:spcAft>
              <a:buClr>
                <a:schemeClr val="tx2">
                  <a:lumMod val="60000"/>
                  <a:lumOff val="40000"/>
                </a:schemeClr>
              </a:buClr>
              <a:buFont typeface="Lucida Grande"/>
              <a:buChar char="●"/>
              <a:defRPr sz="2400" b="1" i="0">
                <a:latin typeface="Century Gothic"/>
                <a:cs typeface="Century Gothic"/>
              </a:defRPr>
            </a:lvl1pPr>
            <a:lvl2pPr marL="685800" indent="-285750">
              <a:buClr>
                <a:schemeClr val="accent2">
                  <a:lumMod val="75000"/>
                </a:schemeClr>
              </a:buClr>
              <a:buFont typeface="Lucida Grande"/>
              <a:buChar char="•"/>
              <a:defRPr sz="2400"/>
            </a:lvl2pPr>
            <a:lvl3pPr marL="960120">
              <a:buClr>
                <a:schemeClr val="tx2">
                  <a:lumMod val="60000"/>
                  <a:lumOff val="40000"/>
                </a:schemeClr>
              </a:buClr>
              <a:defRPr sz="2400"/>
            </a:lvl3pPr>
            <a:lvl4pPr marL="1234440">
              <a:defRPr sz="2200" i="1"/>
            </a:lvl4pPr>
            <a:lvl5pPr marL="1508760" indent="-228600">
              <a:buFont typeface="Arial"/>
              <a:buChar cha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6C5D4F67-4CA5-9544-BC5A-68CA2F38FE09}" type="slidenum">
              <a:rPr/>
              <a:pPr>
                <a:defRPr/>
              </a:pPr>
              <a:t>‹#›</a:t>
            </a:fld>
            <a:endParaRPr lang="en-US"/>
          </a:p>
        </p:txBody>
      </p:sp>
    </p:spTree>
    <p:extLst>
      <p:ext uri="{BB962C8B-B14F-4D97-AF65-F5344CB8AC3E}">
        <p14:creationId xmlns:p14="http://schemas.microsoft.com/office/powerpoint/2010/main" val="223339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ound Same Side Corner Rectangle 8"/>
          <p:cNvSpPr/>
          <p:nvPr userDrawn="1"/>
        </p:nvSpPr>
        <p:spPr>
          <a:xfrm rot="10800000">
            <a:off x="197058" y="1172"/>
            <a:ext cx="8779992" cy="1269585"/>
          </a:xfrm>
          <a:prstGeom prst="round2SameRect">
            <a:avLst>
              <a:gd name="adj1" fmla="val 18115"/>
              <a:gd name="adj2" fmla="val 0"/>
            </a:avLst>
          </a:prstGeom>
          <a:solidFill>
            <a:srgbClr val="184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9376" y="405102"/>
            <a:ext cx="8675275" cy="865656"/>
          </a:xfrm>
        </p:spPr>
        <p:txBody>
          <a:bodyPr/>
          <a:lstStyle>
            <a:lvl1pPr>
              <a:defRPr sz="2400" b="0">
                <a:solidFill>
                  <a:schemeClr val="bg1"/>
                </a:solidFill>
              </a:defRPr>
            </a:lvl1pPr>
          </a:lstStyle>
          <a:p>
            <a:r>
              <a:rPr lang="en-US"/>
              <a:t>Click to edit Master title style</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9487666-B69C-074C-93BE-57F8E88D27D5}" type="slidenum">
              <a:rPr/>
              <a:pPr>
                <a:defRPr/>
              </a:pPr>
              <a:t>‹#›</a:t>
            </a:fld>
            <a:endParaRPr lang="en-US"/>
          </a:p>
        </p:txBody>
      </p:sp>
      <p:sp>
        <p:nvSpPr>
          <p:cNvPr id="14" name="Text Placeholder 13"/>
          <p:cNvSpPr>
            <a:spLocks noGrp="1"/>
          </p:cNvSpPr>
          <p:nvPr>
            <p:ph type="body" sz="quarter" idx="13" hasCustomPrompt="1"/>
          </p:nvPr>
        </p:nvSpPr>
        <p:spPr>
          <a:xfrm>
            <a:off x="339376" y="29770"/>
            <a:ext cx="3590820" cy="1404511"/>
          </a:xfrm>
        </p:spPr>
        <p:txBody>
          <a:bodyPr/>
          <a:lstStyle>
            <a:lvl1pPr marL="0" indent="0">
              <a:buFontTx/>
              <a:buNone/>
              <a:defRPr sz="2000" b="1">
                <a:solidFill>
                  <a:srgbClr val="FFFFFF"/>
                </a:solidFill>
                <a:latin typeface="+mj-lt"/>
              </a:defRPr>
            </a:lvl1pPr>
            <a:lvl2pPr marL="457200" indent="0">
              <a:buFontTx/>
              <a:buNone/>
              <a:defRPr sz="2400" b="1">
                <a:solidFill>
                  <a:srgbClr val="FFFFFF"/>
                </a:solidFill>
                <a:latin typeface="+mj-lt"/>
              </a:defRPr>
            </a:lvl2pPr>
            <a:lvl3pPr marL="914400" indent="0">
              <a:buFontTx/>
              <a:buNone/>
              <a:defRPr sz="2400" b="1">
                <a:solidFill>
                  <a:srgbClr val="FFFFFF"/>
                </a:solidFill>
                <a:latin typeface="+mj-lt"/>
              </a:defRPr>
            </a:lvl3pPr>
            <a:lvl4pPr marL="1371600" indent="0">
              <a:buFontTx/>
              <a:buNone/>
              <a:defRPr sz="2400" b="1">
                <a:solidFill>
                  <a:srgbClr val="FFFFFF"/>
                </a:solidFill>
                <a:latin typeface="+mj-lt"/>
              </a:defRPr>
            </a:lvl4pPr>
            <a:lvl5pPr marL="1828800" indent="0">
              <a:buFontTx/>
              <a:buNone/>
              <a:defRPr sz="2400" b="1">
                <a:solidFill>
                  <a:srgbClr val="FFFFFF"/>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Tree>
    <p:extLst>
      <p:ext uri="{BB962C8B-B14F-4D97-AF65-F5344CB8AC3E}">
        <p14:creationId xmlns:p14="http://schemas.microsoft.com/office/powerpoint/2010/main" val="3476966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084C598-CDB6-C447-99F9-BFC2DE5DF6D1}" type="slidenum">
              <a:rPr/>
              <a:pPr>
                <a:defRPr/>
              </a:pPr>
              <a:t>‹#›</a:t>
            </a:fld>
            <a:endParaRPr lang="en-US"/>
          </a:p>
        </p:txBody>
      </p:sp>
      <p:sp>
        <p:nvSpPr>
          <p:cNvPr id="9" name="Footer Placeholder 4"/>
          <p:cNvSpPr txBox="1">
            <a:spLocks/>
          </p:cNvSpPr>
          <p:nvPr userDrawn="1"/>
        </p:nvSpPr>
        <p:spPr>
          <a:xfrm>
            <a:off x="0" y="6576436"/>
            <a:ext cx="8237538" cy="280988"/>
          </a:xfrm>
          <a:prstGeom prst="rect">
            <a:avLst/>
          </a:prstGeom>
        </p:spPr>
        <p:txBody>
          <a:bodyPr/>
          <a:lstStyle>
            <a:defPPr>
              <a:defRPr lang="en-US"/>
            </a:defPPr>
            <a:lvl1pPr marL="0" algn="l" defTabSz="457200" rtl="0" eaLnBrk="1" fontAlgn="auto" latinLnBrk="0" hangingPunct="1">
              <a:spcBef>
                <a:spcPts val="0"/>
              </a:spcBef>
              <a:spcAft>
                <a:spcPts val="0"/>
              </a:spcAft>
              <a:defRPr sz="1000" kern="1200" dirty="0" smtClean="0">
                <a:solidFill>
                  <a:schemeClr val="bg1">
                    <a:lumMod val="7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900"/>
              <a:t>©2019 Cengage Learning. All Rights Reserved. May not be scanned, copied or duplicated, or posted to a publicly accessible website, in whole or in part.  ©SashkinShutterstock</a:t>
            </a:r>
          </a:p>
        </p:txBody>
      </p:sp>
      <p:sp>
        <p:nvSpPr>
          <p:cNvPr id="16" name="Rectangle 15"/>
          <p:cNvSpPr/>
          <p:nvPr userDrawn="1"/>
        </p:nvSpPr>
        <p:spPr>
          <a:xfrm>
            <a:off x="0" y="0"/>
            <a:ext cx="9144000" cy="1343522"/>
          </a:xfrm>
          <a:prstGeom prst="rect">
            <a:avLst/>
          </a:prstGeom>
          <a:gradFill flip="none" rotWithShape="1">
            <a:gsLst>
              <a:gs pos="0">
                <a:schemeClr val="accent1">
                  <a:lumMod val="60000"/>
                  <a:lumOff val="4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gradFill flip="none" rotWithShape="1">
                <a:gsLst>
                  <a:gs pos="0">
                    <a:schemeClr val="tx2">
                      <a:lumMod val="60000"/>
                      <a:lumOff val="40000"/>
                    </a:schemeClr>
                  </a:gs>
                  <a:gs pos="100000">
                    <a:schemeClr val="bg1"/>
                  </a:gs>
                </a:gsLst>
                <a:lin ang="16200000" scaled="0"/>
                <a:tileRect/>
              </a:gradFill>
            </a:endParaRPr>
          </a:p>
        </p:txBody>
      </p:sp>
      <p:pic>
        <p:nvPicPr>
          <p:cNvPr id="11" name="Picture 10" descr="SpokesBW.psd"/>
          <p:cNvPicPr>
            <a:picLocks noChangeAspect="1"/>
          </p:cNvPicPr>
          <p:nvPr userDrawn="1"/>
        </p:nvPicPr>
        <p:blipFill rotWithShape="1">
          <a:blip r:embed="rId2">
            <a:extLst>
              <a:ext uri="{28A0092B-C50C-407E-A947-70E740481C1C}">
                <a14:useLocalDpi xmlns:a14="http://schemas.microsoft.com/office/drawing/2010/main" val="0"/>
              </a:ext>
            </a:extLst>
          </a:blip>
          <a:srcRect l="-392" r="64052"/>
          <a:stretch/>
        </p:blipFill>
        <p:spPr>
          <a:xfrm flipH="1">
            <a:off x="-1" y="83969"/>
            <a:ext cx="1605776" cy="3682446"/>
          </a:xfrm>
          <a:prstGeom prst="rect">
            <a:avLst/>
          </a:prstGeom>
        </p:spPr>
      </p:pic>
      <p:sp>
        <p:nvSpPr>
          <p:cNvPr id="3" name="Content Placeholder 2"/>
          <p:cNvSpPr>
            <a:spLocks noGrp="1"/>
          </p:cNvSpPr>
          <p:nvPr>
            <p:ph idx="1"/>
          </p:nvPr>
        </p:nvSpPr>
        <p:spPr>
          <a:xfrm>
            <a:off x="1752709" y="619280"/>
            <a:ext cx="6819514" cy="5873496"/>
          </a:xfrm>
          <a:noFill/>
        </p:spPr>
        <p:txBody>
          <a:bodyPr lIns="0" tIns="0" rIns="0" bIns="0" anchor="ctr">
            <a:normAutofit/>
          </a:bodyPr>
          <a:lstStyle>
            <a:lvl1pPr marL="1097280" indent="-1097280">
              <a:spcBef>
                <a:spcPts val="2424"/>
              </a:spcBef>
              <a:buFontTx/>
              <a:buNone/>
              <a:defRPr sz="2800" b="1">
                <a:solidFill>
                  <a:srgbClr val="6A643D"/>
                </a:solidFill>
                <a:latin typeface="+mj-l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6824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6" name="Slide Number Placeholder 5"/>
          <p:cNvSpPr>
            <a:spLocks noGrp="1"/>
          </p:cNvSpPr>
          <p:nvPr>
            <p:ph type="sldNum" sz="quarter" idx="12"/>
          </p:nvPr>
        </p:nvSpPr>
        <p:spPr/>
        <p:txBody>
          <a:bodyPr/>
          <a:lstStyle>
            <a:lvl1pPr>
              <a:defRPr/>
            </a:lvl1pPr>
          </a:lstStyle>
          <a:p>
            <a:pPr>
              <a:defRPr/>
            </a:pPr>
            <a:fld id="{631F1600-D6CC-FE44-AFE4-8891FF7FFC1C}" type="slidenum">
              <a:rPr/>
              <a:pPr>
                <a:defRPr/>
              </a:pPr>
              <a:t>‹#›</a:t>
            </a:fld>
            <a:endParaRPr lang="en-US"/>
          </a:p>
        </p:txBody>
      </p:sp>
    </p:spTree>
    <p:extLst>
      <p:ext uri="{BB962C8B-B14F-4D97-AF65-F5344CB8AC3E}">
        <p14:creationId xmlns:p14="http://schemas.microsoft.com/office/powerpoint/2010/main" val="338028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7" name="Slide Number Placeholder 6"/>
          <p:cNvSpPr>
            <a:spLocks noGrp="1"/>
          </p:cNvSpPr>
          <p:nvPr>
            <p:ph type="sldNum" sz="quarter" idx="12"/>
          </p:nvPr>
        </p:nvSpPr>
        <p:spPr/>
        <p:txBody>
          <a:bodyPr/>
          <a:lstStyle>
            <a:lvl1pPr>
              <a:defRPr/>
            </a:lvl1pPr>
          </a:lstStyle>
          <a:p>
            <a:pPr>
              <a:defRPr/>
            </a:pPr>
            <a:fld id="{35F89EAB-D633-9D47-815E-16007C70D692}" type="slidenum">
              <a:rPr/>
              <a:pPr>
                <a:defRPr/>
              </a:pPr>
              <a:t>‹#›</a:t>
            </a:fld>
            <a:endParaRPr lang="en-US"/>
          </a:p>
        </p:txBody>
      </p:sp>
    </p:spTree>
    <p:extLst>
      <p:ext uri="{BB962C8B-B14F-4D97-AF65-F5344CB8AC3E}">
        <p14:creationId xmlns:p14="http://schemas.microsoft.com/office/powerpoint/2010/main" val="50785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9" name="Slide Number Placeholder 8"/>
          <p:cNvSpPr>
            <a:spLocks noGrp="1"/>
          </p:cNvSpPr>
          <p:nvPr>
            <p:ph type="sldNum" sz="quarter" idx="12"/>
          </p:nvPr>
        </p:nvSpPr>
        <p:spPr/>
        <p:txBody>
          <a:bodyPr/>
          <a:lstStyle>
            <a:lvl1pPr>
              <a:defRPr/>
            </a:lvl1pPr>
          </a:lstStyle>
          <a:p>
            <a:pPr>
              <a:defRPr/>
            </a:pPr>
            <a:fld id="{C8431CF2-EAF6-6448-AA5E-B8C68DC37EFB}" type="slidenum">
              <a:rPr/>
              <a:pPr>
                <a:defRPr/>
              </a:pPr>
              <a:t>‹#›</a:t>
            </a:fld>
            <a:endParaRPr lang="en-US"/>
          </a:p>
        </p:txBody>
      </p:sp>
    </p:spTree>
    <p:extLst>
      <p:ext uri="{BB962C8B-B14F-4D97-AF65-F5344CB8AC3E}">
        <p14:creationId xmlns:p14="http://schemas.microsoft.com/office/powerpoint/2010/main" val="3519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a:xfrm>
            <a:off x="7835900" y="6410325"/>
            <a:ext cx="950913"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CH 9  •</a:t>
            </a:r>
          </a:p>
        </p:txBody>
      </p:sp>
      <p:sp>
        <p:nvSpPr>
          <p:cNvPr id="5" name="Slide Number Placeholder 4"/>
          <p:cNvSpPr>
            <a:spLocks noGrp="1"/>
          </p:cNvSpPr>
          <p:nvPr>
            <p:ph type="sldNum" sz="quarter" idx="12"/>
          </p:nvPr>
        </p:nvSpPr>
        <p:spPr/>
        <p:txBody>
          <a:bodyPr/>
          <a:lstStyle>
            <a:lvl1pPr>
              <a:defRPr/>
            </a:lvl1pPr>
          </a:lstStyle>
          <a:p>
            <a:pPr>
              <a:defRPr/>
            </a:pPr>
            <a:fld id="{5B42A96A-305F-0F4B-9FEA-4CA6654C0BAC}" type="slidenum">
              <a:rPr/>
              <a:pPr>
                <a:defRPr/>
              </a:pPr>
              <a:t>‹#›</a:t>
            </a:fld>
            <a:endParaRPr lang="en-US"/>
          </a:p>
        </p:txBody>
      </p:sp>
    </p:spTree>
    <p:extLst>
      <p:ext uri="{BB962C8B-B14F-4D97-AF65-F5344CB8AC3E}">
        <p14:creationId xmlns:p14="http://schemas.microsoft.com/office/powerpoint/2010/main" val="13856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84288" y="274638"/>
            <a:ext cx="7859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284288" y="1600200"/>
            <a:ext cx="78597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288" y="623411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237538" y="6408738"/>
            <a:ext cx="831850" cy="365125"/>
          </a:xfrm>
          <a:prstGeom prst="rect">
            <a:avLst/>
          </a:prstGeom>
        </p:spPr>
        <p:txBody>
          <a:bodyPr vert="horz" lIns="91440" tIns="45720" rIns="91440" bIns="45720" rtlCol="0" anchor="ctr"/>
          <a:lstStyle>
            <a:lvl1pPr algn="r" fontAlgn="auto">
              <a:spcBef>
                <a:spcPts val="0"/>
              </a:spcBef>
              <a:spcAft>
                <a:spcPts val="0"/>
              </a:spcAft>
              <a:defRPr sz="1100" b="1" i="0">
                <a:solidFill>
                  <a:schemeClr val="tx1"/>
                </a:solidFill>
                <a:latin typeface="Arial Narrow Bold"/>
                <a:ea typeface="+mn-ea"/>
                <a:cs typeface="Arial Narrow Bold"/>
              </a:defRPr>
            </a:lvl1pPr>
          </a:lstStyle>
          <a:p>
            <a:pPr>
              <a:defRPr/>
            </a:pPr>
            <a:fld id="{10DD219F-0D4B-D141-B0E5-45004FBD38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5" r:id="rId3"/>
    <p:sldLayoutId id="2147483723" r:id="rId4"/>
    <p:sldLayoutId id="2147483724"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457200" rtl="0" eaLnBrk="1" fontAlgn="base" hangingPunct="1">
        <a:spcBef>
          <a:spcPct val="0"/>
        </a:spcBef>
        <a:spcAft>
          <a:spcPct val="0"/>
        </a:spcAft>
        <a:defRPr sz="3200" b="1" kern="1200">
          <a:solidFill>
            <a:srgbClr val="37609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37609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77933C"/>
        </a:buClr>
        <a:buFont typeface="Lucida Grande" charset="0"/>
        <a:buChar char="●"/>
        <a:defRPr sz="3000" kern="1200">
          <a:solidFill>
            <a:schemeClr val="tx1"/>
          </a:solidFill>
          <a:latin typeface="Century Schoolbook"/>
          <a:ea typeface="ＭＳ Ｐゴシック" charset="0"/>
          <a:cs typeface="Century Schoolbook"/>
        </a:defRPr>
      </a:lvl1pPr>
      <a:lvl2pPr marL="742950" indent="-285750" algn="l" defTabSz="457200" rtl="0" eaLnBrk="1" fontAlgn="base" hangingPunct="1">
        <a:spcBef>
          <a:spcPct val="20000"/>
        </a:spcBef>
        <a:spcAft>
          <a:spcPct val="0"/>
        </a:spcAft>
        <a:buClr>
          <a:srgbClr val="376092"/>
        </a:buClr>
        <a:buFont typeface="Arial" charset="0"/>
        <a:buChar char="–"/>
        <a:defRPr sz="2800" kern="1200">
          <a:solidFill>
            <a:schemeClr val="tx1"/>
          </a:solidFill>
          <a:latin typeface="Century Schoolbook"/>
          <a:ea typeface="ＭＳ Ｐゴシック" charset="0"/>
          <a:cs typeface="Century Schoolbook"/>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entury Schoolbook"/>
          <a:ea typeface="ＭＳ Ｐゴシック" charset="0"/>
          <a:cs typeface="Century Schoolbook"/>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entury Schoolbook"/>
          <a:ea typeface="ＭＳ Ｐゴシック" charset="0"/>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10</a:t>
            </a:r>
          </a:p>
        </p:txBody>
      </p:sp>
      <p:sp>
        <p:nvSpPr>
          <p:cNvPr id="6" name="Subtitle 5"/>
          <p:cNvSpPr>
            <a:spLocks noGrp="1"/>
          </p:cNvSpPr>
          <p:nvPr>
            <p:ph type="subTitle" idx="1"/>
          </p:nvPr>
        </p:nvSpPr>
        <p:spPr/>
        <p:txBody>
          <a:bodyPr>
            <a:normAutofit fontScale="92500" lnSpcReduction="20000"/>
          </a:bodyPr>
          <a:lstStyle/>
          <a:p>
            <a:r>
              <a:rPr lang="en-US" dirty="0"/>
              <a:t>KEYNESIAN MACRO-ECONOMICS AND ECONOMIC INSTABILITY: A CRITIQUE OF THE SELF-REGULATING ECONOMY</a:t>
            </a:r>
          </a:p>
        </p:txBody>
      </p:sp>
      <p:sp>
        <p:nvSpPr>
          <p:cNvPr id="4" name="TextBox 5">
            <a:extLst>
              <a:ext uri="{FF2B5EF4-FFF2-40B4-BE49-F238E27FC236}">
                <a16:creationId xmlns:a16="http://schemas.microsoft.com/office/drawing/2014/main" id="{B16484DA-9804-4638-8F50-878D37A57D2E}"/>
              </a:ext>
            </a:extLst>
          </p:cNvPr>
          <p:cNvSpPr txBox="1"/>
          <p:nvPr/>
        </p:nvSpPr>
        <p:spPr>
          <a:xfrm>
            <a:off x="5919202" y="565604"/>
            <a:ext cx="1401346" cy="369332"/>
          </a:xfrm>
          <a:prstGeom prst="rect">
            <a:avLst/>
          </a:prstGeom>
          <a:solidFill>
            <a:srgbClr val="92D050"/>
          </a:solid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kern="1200">
                <a:solidFill>
                  <a:schemeClr val="tx1"/>
                </a:solidFill>
                <a:latin typeface="Century Gothic" charset="0"/>
                <a:ea typeface="ＭＳ Ｐゴシック" charset="0"/>
                <a:cs typeface="ＭＳ Ｐゴシック" charset="0"/>
              </a:defRPr>
            </a:lvl9pPr>
          </a:lstStyle>
          <a:p>
            <a:r>
              <a:rPr lang="el-GR" dirty="0">
                <a:solidFill>
                  <a:schemeClr val="bg1"/>
                </a:solidFill>
              </a:rPr>
              <a:t>ΚΕΦΑΛΑΙΟ</a:t>
            </a:r>
            <a:endParaRPr lang="en-US" dirty="0">
              <a:solidFill>
                <a:schemeClr val="bg1"/>
              </a:solidFill>
            </a:endParaRPr>
          </a:p>
        </p:txBody>
      </p:sp>
    </p:spTree>
    <p:extLst>
      <p:ext uri="{BB962C8B-B14F-4D97-AF65-F5344CB8AC3E}">
        <p14:creationId xmlns:p14="http://schemas.microsoft.com/office/powerpoint/2010/main" val="358776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Αγορά Εργασίας και οι Άκαμπτοι Μισθοί προς τα Κάτω</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3</a:t>
            </a:r>
          </a:p>
        </p:txBody>
      </p:sp>
      <p:pic>
        <p:nvPicPr>
          <p:cNvPr id="4" name="Εικόνα 3">
            <a:extLst>
              <a:ext uri="{FF2B5EF4-FFF2-40B4-BE49-F238E27FC236}">
                <a16:creationId xmlns:a16="http://schemas.microsoft.com/office/drawing/2014/main" id="{5E44ED60-D8FF-43E2-BF70-44D67B39B85F}"/>
              </a:ext>
            </a:extLst>
          </p:cNvPr>
          <p:cNvPicPr>
            <a:picLocks noChangeAspect="1"/>
          </p:cNvPicPr>
          <p:nvPr/>
        </p:nvPicPr>
        <p:blipFill>
          <a:blip r:embed="rId2"/>
          <a:stretch>
            <a:fillRect/>
          </a:stretch>
        </p:blipFill>
        <p:spPr>
          <a:xfrm>
            <a:off x="4026379" y="1646089"/>
            <a:ext cx="4988272" cy="3421115"/>
          </a:xfrm>
          <a:prstGeom prst="rect">
            <a:avLst/>
          </a:prstGeom>
        </p:spPr>
      </p:pic>
      <p:pic>
        <p:nvPicPr>
          <p:cNvPr id="7" name="Εικόνα 6">
            <a:extLst>
              <a:ext uri="{FF2B5EF4-FFF2-40B4-BE49-F238E27FC236}">
                <a16:creationId xmlns:a16="http://schemas.microsoft.com/office/drawing/2014/main" id="{FC30A522-01F4-4180-B799-BD5C4D28EF86}"/>
              </a:ext>
            </a:extLst>
          </p:cNvPr>
          <p:cNvPicPr>
            <a:picLocks noChangeAspect="1"/>
          </p:cNvPicPr>
          <p:nvPr/>
        </p:nvPicPr>
        <p:blipFill>
          <a:blip r:embed="rId3"/>
          <a:stretch>
            <a:fillRect/>
          </a:stretch>
        </p:blipFill>
        <p:spPr>
          <a:xfrm>
            <a:off x="0" y="2445718"/>
            <a:ext cx="3930196" cy="2452985"/>
          </a:xfrm>
          <a:prstGeom prst="rect">
            <a:avLst/>
          </a:prstGeom>
        </p:spPr>
      </p:pic>
    </p:spTree>
    <p:extLst>
      <p:ext uri="{BB962C8B-B14F-4D97-AF65-F5344CB8AC3E}">
        <p14:creationId xmlns:p14="http://schemas.microsoft.com/office/powerpoint/2010/main" val="38148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000" dirty="0"/>
              <a:t>Η Χρηματοπιστωτική και Οικονομική Κρίση των Ετών</a:t>
            </a:r>
            <a:r>
              <a:rPr lang="en-US" sz="2000" dirty="0"/>
              <a:t> 2007-2009: </a:t>
            </a:r>
            <a:r>
              <a:rPr lang="el-GR" sz="2000" dirty="0"/>
              <a:t>Μπορεί το Σπάσιμο Μιας Φούσκας Ακινήτων να Οδηγήσει στην Κατάρρευση της Οικονομίας;</a:t>
            </a:r>
            <a:endParaRPr lang="en-US" sz="2000"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11</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4</a:t>
            </a:r>
          </a:p>
        </p:txBody>
      </p:sp>
      <p:pic>
        <p:nvPicPr>
          <p:cNvPr id="5" name="Εικόνα 4">
            <a:extLst>
              <a:ext uri="{FF2B5EF4-FFF2-40B4-BE49-F238E27FC236}">
                <a16:creationId xmlns:a16="http://schemas.microsoft.com/office/drawing/2014/main" id="{CB2258AE-C23C-4EB1-9A72-753E86DFA31B}"/>
              </a:ext>
            </a:extLst>
          </p:cNvPr>
          <p:cNvPicPr>
            <a:picLocks noChangeAspect="1"/>
          </p:cNvPicPr>
          <p:nvPr/>
        </p:nvPicPr>
        <p:blipFill>
          <a:blip r:embed="rId2"/>
          <a:stretch>
            <a:fillRect/>
          </a:stretch>
        </p:blipFill>
        <p:spPr>
          <a:xfrm>
            <a:off x="234362" y="2033371"/>
            <a:ext cx="8675275" cy="2950682"/>
          </a:xfrm>
          <a:prstGeom prst="rect">
            <a:avLst/>
          </a:prstGeom>
        </p:spPr>
      </p:pic>
    </p:spTree>
    <p:extLst>
      <p:ext uri="{BB962C8B-B14F-4D97-AF65-F5344CB8AC3E}">
        <p14:creationId xmlns:p14="http://schemas.microsoft.com/office/powerpoint/2010/main" val="167154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10-1  </a:t>
            </a:r>
            <a:r>
              <a:rPr lang="el-GR" dirty="0"/>
              <a:t>Αμφισβητώντας την Κλασική Οπτική και την </a:t>
            </a:r>
            <a:r>
              <a:rPr lang="el-GR" dirty="0" err="1"/>
              <a:t>Αυτορυθμιζόμενη</a:t>
            </a:r>
            <a:r>
              <a:rPr lang="el-GR" dirty="0"/>
              <a:t> Οικονομία </a:t>
            </a:r>
            <a:r>
              <a:rPr lang="en-US" sz="1400" dirty="0"/>
              <a:t>(6 </a:t>
            </a:r>
            <a:r>
              <a:rPr lang="el-GR" sz="1400" dirty="0"/>
              <a:t>από</a:t>
            </a:r>
            <a:r>
              <a:rPr lang="en-US" sz="1400" dirty="0"/>
              <a:t> 6) </a:t>
            </a:r>
          </a:p>
        </p:txBody>
      </p:sp>
      <p:sp>
        <p:nvSpPr>
          <p:cNvPr id="3" name="Content Placeholder 2"/>
          <p:cNvSpPr>
            <a:spLocks noGrp="1"/>
          </p:cNvSpPr>
          <p:nvPr>
            <p:ph idx="1"/>
          </p:nvPr>
        </p:nvSpPr>
        <p:spPr>
          <a:xfrm>
            <a:off x="324374" y="1653243"/>
            <a:ext cx="8329089" cy="4938057"/>
          </a:xfrm>
        </p:spPr>
        <p:txBody>
          <a:bodyPr>
            <a:normAutofit fontScale="92500" lnSpcReduction="20000"/>
          </a:bodyPr>
          <a:lstStyle/>
          <a:p>
            <a:pPr lvl="1"/>
            <a:r>
              <a:rPr lang="en-US" dirty="0"/>
              <a:t>10-1</a:t>
            </a:r>
            <a:r>
              <a:rPr lang="el-GR" dirty="0"/>
              <a:t>δ</a:t>
            </a:r>
            <a:r>
              <a:rPr lang="en-US" dirty="0"/>
              <a:t> Keynes </a:t>
            </a:r>
            <a:r>
              <a:rPr lang="el-GR" dirty="0"/>
              <a:t>και Τιμές</a:t>
            </a:r>
            <a:endParaRPr lang="en-US" dirty="0"/>
          </a:p>
          <a:p>
            <a:pPr lvl="2"/>
            <a:r>
              <a:rPr lang="el-GR" dirty="0"/>
              <a:t>Οι κλασικοί οικονομολόγοι πιστεύουν ότι οι τιμές είναι εύκαμπτες και αυξομειώνονται ώστε να ανταποκριθούν στις δυνάμεις της αγοράς</a:t>
            </a:r>
            <a:endParaRPr lang="en-US" dirty="0"/>
          </a:p>
          <a:p>
            <a:pPr lvl="2"/>
            <a:r>
              <a:rPr lang="el-GR" dirty="0"/>
              <a:t>Ο </a:t>
            </a:r>
            <a:r>
              <a:rPr lang="en-US" dirty="0"/>
              <a:t>Keynes </a:t>
            </a:r>
            <a:r>
              <a:rPr lang="el-GR" dirty="0"/>
              <a:t>ισχυρίστηκε ότι τα ανταγωνιστικά ή μονοπωλιακά στοιχεία που υπάρχουν σε μια οικονομία ορισμένες φορές αποτρέπουν τη μείωση των τιμών</a:t>
            </a:r>
            <a:endParaRPr lang="en-US" dirty="0"/>
          </a:p>
          <a:p>
            <a:pPr lvl="1"/>
            <a:r>
              <a:rPr lang="en-US" dirty="0"/>
              <a:t>10-1</a:t>
            </a:r>
            <a:r>
              <a:rPr lang="el-GR" dirty="0"/>
              <a:t>ε</a:t>
            </a:r>
            <a:r>
              <a:rPr lang="en-US" dirty="0"/>
              <a:t> </a:t>
            </a:r>
            <a:r>
              <a:rPr lang="el-GR" dirty="0"/>
              <a:t>Η Προσαρμογή των Τιμών και των Μισθών Είναι Ζήτημα Χρόνου;</a:t>
            </a:r>
            <a:endParaRPr lang="en-US" dirty="0"/>
          </a:p>
          <a:p>
            <a:pPr lvl="2"/>
            <a:r>
              <a:rPr lang="el-GR" dirty="0"/>
              <a:t>Πολλοί οικονομολόγοι σήμερα τοποθετούνται μεταξύ των δύο ακραίων θέσεων: του </a:t>
            </a:r>
            <a:r>
              <a:rPr lang="en-US" dirty="0"/>
              <a:t>Keynes</a:t>
            </a:r>
            <a:r>
              <a:rPr lang="el-GR" dirty="0"/>
              <a:t> και των κλασικών οικονομολόγων</a:t>
            </a:r>
            <a:endParaRPr lang="en-US" dirty="0"/>
          </a:p>
          <a:p>
            <a:pPr lvl="2"/>
            <a:r>
              <a:rPr lang="el-GR" dirty="0"/>
              <a:t>Για εκείνους</a:t>
            </a:r>
            <a:r>
              <a:rPr lang="en-US" dirty="0"/>
              <a:t>, </a:t>
            </a:r>
            <a:r>
              <a:rPr lang="el-GR" dirty="0"/>
              <a:t>το ερώτημα δεν είναι το</a:t>
            </a:r>
            <a:r>
              <a:rPr lang="en-US" dirty="0"/>
              <a:t> </a:t>
            </a:r>
            <a:r>
              <a:rPr lang="el-GR" i="1" dirty="0"/>
              <a:t>αν</a:t>
            </a:r>
            <a:r>
              <a:rPr lang="en-US" dirty="0"/>
              <a:t> </a:t>
            </a:r>
            <a:r>
              <a:rPr lang="el-GR" dirty="0"/>
              <a:t>οι μισθοί και οι τιμές είναι εύκαμπτες προς τα κάτω, αλλά</a:t>
            </a:r>
            <a:r>
              <a:rPr lang="en-US" dirty="0"/>
              <a:t> </a:t>
            </a:r>
            <a:r>
              <a:rPr lang="el-GR" i="1" dirty="0"/>
              <a:t>πόσος χρόνος χρειάζεται ώστε να προσαρμοστούν προς τα κάτω</a:t>
            </a:r>
            <a:r>
              <a:rPr lang="en-US" i="1" dirty="0"/>
              <a:t> </a:t>
            </a:r>
            <a:r>
              <a:rPr lang="en-US" dirty="0"/>
              <a:t>(</a:t>
            </a:r>
            <a:r>
              <a:rPr lang="el-GR" dirty="0"/>
              <a:t>Σχήμα</a:t>
            </a:r>
            <a:r>
              <a:rPr lang="en-US" dirty="0"/>
              <a:t> 5) </a:t>
            </a:r>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70190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Ένα Ερώτημα για τον Χρόνο που Απαιτείται για τη Μείωση Μισθών και Τιμών</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5</a:t>
            </a:r>
          </a:p>
        </p:txBody>
      </p:sp>
      <p:pic>
        <p:nvPicPr>
          <p:cNvPr id="5" name="Εικόνα 4">
            <a:extLst>
              <a:ext uri="{FF2B5EF4-FFF2-40B4-BE49-F238E27FC236}">
                <a16:creationId xmlns:a16="http://schemas.microsoft.com/office/drawing/2014/main" id="{CC46134E-B194-4A63-9275-53BE3022EE65}"/>
              </a:ext>
            </a:extLst>
          </p:cNvPr>
          <p:cNvPicPr>
            <a:picLocks noChangeAspect="1"/>
          </p:cNvPicPr>
          <p:nvPr/>
        </p:nvPicPr>
        <p:blipFill>
          <a:blip r:embed="rId2"/>
          <a:stretch>
            <a:fillRect/>
          </a:stretch>
        </p:blipFill>
        <p:spPr>
          <a:xfrm>
            <a:off x="4304715" y="1646088"/>
            <a:ext cx="4563074" cy="3409769"/>
          </a:xfrm>
          <a:prstGeom prst="rect">
            <a:avLst/>
          </a:prstGeom>
        </p:spPr>
      </p:pic>
      <p:pic>
        <p:nvPicPr>
          <p:cNvPr id="7" name="Εικόνα 6">
            <a:extLst>
              <a:ext uri="{FF2B5EF4-FFF2-40B4-BE49-F238E27FC236}">
                <a16:creationId xmlns:a16="http://schemas.microsoft.com/office/drawing/2014/main" id="{B895484A-7B84-4026-AAED-6445A019F4FF}"/>
              </a:ext>
            </a:extLst>
          </p:cNvPr>
          <p:cNvPicPr>
            <a:picLocks noChangeAspect="1"/>
          </p:cNvPicPr>
          <p:nvPr/>
        </p:nvPicPr>
        <p:blipFill>
          <a:blip r:embed="rId3"/>
          <a:stretch>
            <a:fillRect/>
          </a:stretch>
        </p:blipFill>
        <p:spPr>
          <a:xfrm>
            <a:off x="0" y="1764872"/>
            <a:ext cx="3978728" cy="3328255"/>
          </a:xfrm>
          <a:prstGeom prst="rect">
            <a:avLst/>
          </a:prstGeom>
        </p:spPr>
      </p:pic>
    </p:spTree>
    <p:extLst>
      <p:ext uri="{BB962C8B-B14F-4D97-AF65-F5344CB8AC3E}">
        <p14:creationId xmlns:p14="http://schemas.microsoft.com/office/powerpoint/2010/main" val="224224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10-2  </a:t>
            </a:r>
            <a:r>
              <a:rPr lang="el-GR" dirty="0"/>
              <a:t>Το Απλό </a:t>
            </a:r>
            <a:r>
              <a:rPr lang="el-GR" dirty="0" err="1"/>
              <a:t>Κεϋνσιανό</a:t>
            </a:r>
            <a:r>
              <a:rPr lang="el-GR" dirty="0"/>
              <a:t> Μοντέλο </a:t>
            </a:r>
            <a:r>
              <a:rPr lang="en-US" sz="1400" dirty="0"/>
              <a:t>(1 </a:t>
            </a:r>
            <a:r>
              <a:rPr lang="el-GR" sz="1400" dirty="0"/>
              <a:t>από</a:t>
            </a:r>
            <a:r>
              <a:rPr lang="en-US" sz="1400" dirty="0"/>
              <a:t> 4) </a:t>
            </a:r>
          </a:p>
        </p:txBody>
      </p:sp>
      <p:sp>
        <p:nvSpPr>
          <p:cNvPr id="3" name="Content Placeholder 2"/>
          <p:cNvSpPr>
            <a:spLocks noGrp="1"/>
          </p:cNvSpPr>
          <p:nvPr>
            <p:ph idx="1"/>
          </p:nvPr>
        </p:nvSpPr>
        <p:spPr>
          <a:xfrm>
            <a:off x="324374" y="1636500"/>
            <a:ext cx="8329089" cy="4938057"/>
          </a:xfrm>
        </p:spPr>
        <p:txBody>
          <a:bodyPr>
            <a:normAutofit/>
          </a:bodyPr>
          <a:lstStyle/>
          <a:p>
            <a:pPr lvl="1"/>
            <a:r>
              <a:rPr lang="en-US" dirty="0"/>
              <a:t>10-2</a:t>
            </a:r>
            <a:r>
              <a:rPr lang="el-GR" dirty="0"/>
              <a:t>α</a:t>
            </a:r>
            <a:r>
              <a:rPr lang="en-US" dirty="0"/>
              <a:t> </a:t>
            </a:r>
            <a:r>
              <a:rPr lang="el-GR" dirty="0"/>
              <a:t>Υποθέσεις</a:t>
            </a:r>
            <a:endParaRPr lang="en-US" dirty="0"/>
          </a:p>
          <a:p>
            <a:pPr lvl="2"/>
            <a:r>
              <a:rPr lang="el-GR" dirty="0"/>
              <a:t>Στο απλό </a:t>
            </a:r>
            <a:r>
              <a:rPr lang="el-GR" dirty="0" err="1"/>
              <a:t>Κεϋνσιανό</a:t>
            </a:r>
            <a:r>
              <a:rPr lang="el-GR" dirty="0"/>
              <a:t> μοντέλο ισχύουν συγκεκριμένες απλουστευτικές υποθέσεις</a:t>
            </a:r>
            <a:r>
              <a:rPr lang="en-US" dirty="0"/>
              <a:t>:</a:t>
            </a:r>
          </a:p>
          <a:p>
            <a:pPr lvl="3"/>
            <a:r>
              <a:rPr lang="el-GR" i="0" dirty="0"/>
              <a:t>Πρώτον</a:t>
            </a:r>
            <a:r>
              <a:rPr lang="en-US" i="0" dirty="0"/>
              <a:t>, </a:t>
            </a:r>
            <a:r>
              <a:rPr lang="el-GR" i="0" dirty="0"/>
              <a:t>το επίπεδο τιμών θεωρείται σταθερό μέχρι η οικονομία να αγγίξει την πλήρη απασχόληση ή το φυσικό πραγματικό ΑΕΠ</a:t>
            </a:r>
            <a:endParaRPr lang="en-US" i="0" dirty="0"/>
          </a:p>
          <a:p>
            <a:pPr lvl="3"/>
            <a:r>
              <a:rPr lang="el-GR" i="0" dirty="0"/>
              <a:t>Δεύτερον</a:t>
            </a:r>
            <a:r>
              <a:rPr lang="en-US" i="0" dirty="0"/>
              <a:t>, </a:t>
            </a:r>
            <a:r>
              <a:rPr lang="el-GR" i="0" dirty="0"/>
              <a:t>δεν υπάρχει ξένος τομέας</a:t>
            </a:r>
            <a:r>
              <a:rPr lang="en-US" i="0" dirty="0"/>
              <a:t>: </a:t>
            </a:r>
            <a:r>
              <a:rPr lang="el-GR" i="0" dirty="0"/>
              <a:t>το μοντέλο αναπαριστά μια κλειστή οικονομία και όχι μια ανοικτή οικονομία. Έτσι, οι συνολικές δαπάνες στην οικονομία είναι το άθροισμα της κατανάλωσης, της επένδυσης και των κρατικών αγορών</a:t>
            </a:r>
            <a:endParaRPr lang="en-US" i="0" dirty="0"/>
          </a:p>
          <a:p>
            <a:pPr lvl="3"/>
            <a:r>
              <a:rPr lang="el-GR" i="0" dirty="0"/>
              <a:t>Τρίτον</a:t>
            </a:r>
            <a:r>
              <a:rPr lang="en-US" i="0" dirty="0"/>
              <a:t>, </a:t>
            </a:r>
            <a:r>
              <a:rPr lang="el-GR" i="0" dirty="0"/>
              <a:t>δεν λαμβάνουμε υπόψη την νομισματική πλευρά της οικονομίας</a:t>
            </a:r>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36632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10-2 </a:t>
            </a:r>
            <a:r>
              <a:rPr lang="el-GR" dirty="0"/>
              <a:t>Το Απλό </a:t>
            </a:r>
            <a:r>
              <a:rPr lang="el-GR" dirty="0" err="1"/>
              <a:t>Κεϋνσιανό</a:t>
            </a:r>
            <a:r>
              <a:rPr lang="el-GR" dirty="0"/>
              <a:t> Μοντέλο </a:t>
            </a:r>
            <a:r>
              <a:rPr lang="en-US" sz="1400" dirty="0"/>
              <a:t>(2 </a:t>
            </a:r>
            <a:r>
              <a:rPr lang="el-GR" sz="1400" dirty="0"/>
              <a:t>από</a:t>
            </a:r>
            <a:r>
              <a:rPr lang="en-US" sz="1400" dirty="0"/>
              <a:t> 4)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10-2</a:t>
                </a:r>
                <a:r>
                  <a:rPr lang="el-GR" dirty="0"/>
                  <a:t>β</a:t>
                </a:r>
                <a:r>
                  <a:rPr lang="en-US" dirty="0"/>
                  <a:t> </a:t>
                </a:r>
                <a:r>
                  <a:rPr lang="el-GR" dirty="0"/>
                  <a:t>Η Συνάρτηση Κατανάλωσης</a:t>
                </a:r>
                <a:endParaRPr lang="en-US" dirty="0"/>
              </a:p>
              <a:p>
                <a:pPr lvl="2"/>
                <a:r>
                  <a:rPr lang="el-GR" b="1" dirty="0">
                    <a:solidFill>
                      <a:srgbClr val="87004A"/>
                    </a:solidFill>
                  </a:rPr>
                  <a:t>Συνάρτηση Κατανάλωσης</a:t>
                </a:r>
                <a:r>
                  <a:rPr lang="en-US" b="1" dirty="0"/>
                  <a:t>:</a:t>
                </a:r>
                <a:r>
                  <a:rPr lang="en-US" dirty="0"/>
                  <a:t> </a:t>
                </a:r>
                <a:r>
                  <a:rPr lang="el-GR" dirty="0"/>
                  <a:t>Η σχέση μεταξύ της κατανάλωσης και του διαθέσιμου εισοδήματος. Στη συνάρτηση κατανάλωσης που χρησιμοποιείται σε αυτό το εγχειρίδιο, η κατανάλωση είναι ανάλογη με το διαθέσιμο εισόδημα ενώ είναι θετική ακόμη και σε μηδενικό διαθέσιμο εισόδημα</a:t>
                </a:r>
                <a:r>
                  <a:rPr lang="en-US" dirty="0"/>
                  <a:t>: </a:t>
                </a:r>
                <a:r>
                  <a:rPr lang="en-US" i="1" dirty="0"/>
                  <a:t>C</a:t>
                </a:r>
                <a:r>
                  <a:rPr lang="en-US" dirty="0"/>
                  <a:t> = </a:t>
                </a:r>
                <a:r>
                  <a:rPr lang="en-US" i="1" dirty="0"/>
                  <a:t>C</a:t>
                </a:r>
                <a:r>
                  <a:rPr lang="en-US" i="1" baseline="-25000" dirty="0"/>
                  <a:t>0</a:t>
                </a:r>
                <a:r>
                  <a:rPr lang="en-US" i="1" dirty="0"/>
                  <a:t> + (MPC)(Y</a:t>
                </a:r>
                <a:r>
                  <a:rPr lang="en-US" i="1" baseline="-25000" dirty="0"/>
                  <a:t>d</a:t>
                </a:r>
                <a:r>
                  <a:rPr lang="en-US" i="1" dirty="0"/>
                  <a:t>)</a:t>
                </a:r>
              </a:p>
              <a:p>
                <a:pPr lvl="2"/>
                <a:r>
                  <a:rPr lang="el-GR" b="1" dirty="0">
                    <a:solidFill>
                      <a:srgbClr val="87004A"/>
                    </a:solidFill>
                  </a:rPr>
                  <a:t>Οριακή Ροπή προς Κατανάλωση</a:t>
                </a:r>
                <a:r>
                  <a:rPr lang="en-US" dirty="0"/>
                  <a:t>: </a:t>
                </a:r>
                <a:r>
                  <a:rPr lang="el-GR" dirty="0"/>
                  <a:t>Ο λόγος της μεταβολής της κατανάλωσης και της μεταβολής του διαθέσιμου εισοδήματος</a:t>
                </a:r>
                <a:r>
                  <a:rPr lang="en-US" dirty="0"/>
                  <a:t>: </a:t>
                </a:r>
                <a:r>
                  <a:rPr lang="en-US" i="1" dirty="0"/>
                  <a:t>MPC</a:t>
                </a:r>
                <a:r>
                  <a:rPr lang="en-US" dirty="0"/>
                  <a:t> = </a:t>
                </a:r>
                <a14:m>
                  <m:oMath xmlns:m="http://schemas.openxmlformats.org/officeDocument/2006/math">
                    <m:r>
                      <a:rPr lang="en-US" altLang="en-US" i="1">
                        <a:latin typeface="Cambria Math" panose="02040503050406030204" pitchFamily="18" charset="0"/>
                        <a:ea typeface="Cambria Math" panose="02040503050406030204" pitchFamily="18" charset="0"/>
                        <a:cs typeface="Calibri" panose="020F0502020204030204" pitchFamily="34" charset="0"/>
                      </a:rPr>
                      <m:t>∆ </m:t>
                    </m:r>
                  </m:oMath>
                </a14:m>
                <a:r>
                  <a:rPr lang="en-US" i="1" dirty="0"/>
                  <a:t>C</a:t>
                </a:r>
                <a:r>
                  <a:rPr lang="en-US" dirty="0"/>
                  <a:t>/</a:t>
                </a:r>
                <a:r>
                  <a:rPr lang="en-US" altLang="en-US" dirty="0">
                    <a:ea typeface="Cambria Math" panose="02040503050406030204" pitchFamily="18" charset="0"/>
                    <a:cs typeface="Calibri" panose="020F0502020204030204" pitchFamily="34" charset="0"/>
                  </a:rPr>
                  <a:t> </a:t>
                </a:r>
                <a14:m>
                  <m:oMath xmlns:m="http://schemas.openxmlformats.org/officeDocument/2006/math">
                    <m:r>
                      <a:rPr lang="en-US" altLang="en-US" i="1">
                        <a:latin typeface="Cambria Math" panose="02040503050406030204" pitchFamily="18" charset="0"/>
                        <a:ea typeface="Cambria Math" panose="02040503050406030204" pitchFamily="18" charset="0"/>
                        <a:cs typeface="Calibri" panose="020F0502020204030204" pitchFamily="34" charset="0"/>
                      </a:rPr>
                      <m:t>∆</m:t>
                    </m:r>
                  </m:oMath>
                </a14:m>
                <a:r>
                  <a:rPr lang="en-US" dirty="0"/>
                  <a:t> </a:t>
                </a:r>
                <a:r>
                  <a:rPr lang="en-US" i="1" dirty="0"/>
                  <a:t>Y</a:t>
                </a:r>
                <a:r>
                  <a:rPr lang="en-US" i="1" baseline="-25000" dirty="0"/>
                  <a:t>d</a:t>
                </a:r>
                <a:endParaRPr lang="en-US" dirty="0"/>
              </a:p>
              <a:p>
                <a:pPr lvl="2"/>
                <a:r>
                  <a:rPr lang="el-GR" b="1" dirty="0">
                    <a:solidFill>
                      <a:srgbClr val="87004A"/>
                    </a:solidFill>
                  </a:rPr>
                  <a:t>Αυτόνομη Κατανάλωση</a:t>
                </a:r>
                <a:r>
                  <a:rPr lang="en-US" dirty="0"/>
                  <a:t>: </a:t>
                </a:r>
                <a:r>
                  <a:rPr lang="el-GR" dirty="0"/>
                  <a:t>Το μέρος της κατανάλωσης που είναι ανεξάρτητο από το διαθέσιμο εισόδημα</a:t>
                </a:r>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4374" y="1470681"/>
                <a:ext cx="8329089" cy="4938057"/>
              </a:xfrm>
              <a:blipFill>
                <a:blip r:embed="rId2"/>
                <a:stretch>
                  <a:fillRect t="-2469" r="-2999"/>
                </a:stretch>
              </a:blipFill>
            </p:spPr>
            <p:txBody>
              <a:bodyPr/>
              <a:lstStyle/>
              <a:p>
                <a:r>
                  <a:rPr lang="en-US">
                    <a:noFill/>
                  </a:rPr>
                  <a:t> </a:t>
                </a:r>
              </a:p>
            </p:txBody>
          </p:sp>
        </mc:Fallback>
      </mc:AlternateContent>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56529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Κατανάλωση και Αποταμίευση σε Διαφορετικά Επίπεδα Διαθέσιμου Εισοδήματος</a:t>
            </a:r>
            <a:r>
              <a:rPr lang="en-US" dirty="0"/>
              <a:t> (</a:t>
            </a:r>
            <a:r>
              <a:rPr lang="el-GR" dirty="0"/>
              <a:t>σε εκατομμύρια</a:t>
            </a:r>
            <a:r>
              <a:rPr lang="en-US" dirty="0"/>
              <a:t>) </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16</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6</a:t>
            </a:r>
          </a:p>
        </p:txBody>
      </p:sp>
      <p:pic>
        <p:nvPicPr>
          <p:cNvPr id="5" name="Εικόνα 4">
            <a:extLst>
              <a:ext uri="{FF2B5EF4-FFF2-40B4-BE49-F238E27FC236}">
                <a16:creationId xmlns:a16="http://schemas.microsoft.com/office/drawing/2014/main" id="{B2658A25-43E7-4259-A991-F912EBD11B22}"/>
              </a:ext>
            </a:extLst>
          </p:cNvPr>
          <p:cNvPicPr>
            <a:picLocks noChangeAspect="1"/>
          </p:cNvPicPr>
          <p:nvPr/>
        </p:nvPicPr>
        <p:blipFill>
          <a:blip r:embed="rId2"/>
          <a:stretch>
            <a:fillRect/>
          </a:stretch>
        </p:blipFill>
        <p:spPr>
          <a:xfrm>
            <a:off x="234362" y="1909140"/>
            <a:ext cx="8675275" cy="3167700"/>
          </a:xfrm>
          <a:prstGeom prst="rect">
            <a:avLst/>
          </a:prstGeom>
        </p:spPr>
      </p:pic>
    </p:spTree>
    <p:extLst>
      <p:ext uri="{BB962C8B-B14F-4D97-AF65-F5344CB8AC3E}">
        <p14:creationId xmlns:p14="http://schemas.microsoft.com/office/powerpoint/2010/main" val="214360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10-2 </a:t>
            </a:r>
            <a:r>
              <a:rPr lang="el-GR" dirty="0"/>
              <a:t>Το Απλό </a:t>
            </a:r>
            <a:r>
              <a:rPr lang="el-GR" dirty="0" err="1"/>
              <a:t>Κεϋνσιανό</a:t>
            </a:r>
            <a:r>
              <a:rPr lang="el-GR" dirty="0"/>
              <a:t> Μοντέλο </a:t>
            </a:r>
            <a:r>
              <a:rPr lang="en-US" sz="1400" dirty="0"/>
              <a:t>(3 </a:t>
            </a:r>
            <a:r>
              <a:rPr lang="el-GR" sz="1400" dirty="0"/>
              <a:t>από</a:t>
            </a:r>
            <a:r>
              <a:rPr lang="en-US" sz="1400" dirty="0"/>
              <a:t> 4)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4374" y="1835806"/>
                <a:ext cx="8329089" cy="4938057"/>
              </a:xfrm>
            </p:spPr>
            <p:txBody>
              <a:bodyPr>
                <a:normAutofit fontScale="92500" lnSpcReduction="10000"/>
              </a:bodyPr>
              <a:lstStyle/>
              <a:p>
                <a:pPr lvl="1"/>
                <a:r>
                  <a:rPr lang="en-US" dirty="0"/>
                  <a:t>10-2</a:t>
                </a:r>
                <a:r>
                  <a:rPr lang="el-GR" dirty="0"/>
                  <a:t>γ</a:t>
                </a:r>
                <a:r>
                  <a:rPr lang="en-US" dirty="0"/>
                  <a:t> </a:t>
                </a:r>
                <a:r>
                  <a:rPr lang="el-GR" dirty="0"/>
                  <a:t>Κατανάλωση και Αποταμίευση</a:t>
                </a:r>
                <a:endParaRPr lang="en-US" dirty="0"/>
              </a:p>
              <a:p>
                <a:pPr lvl="2"/>
                <a:r>
                  <a:rPr lang="el-GR" b="1" dirty="0">
                    <a:solidFill>
                      <a:srgbClr val="87004A"/>
                    </a:solidFill>
                  </a:rPr>
                  <a:t>Οριακή Ροπή προς Αποταμίευση </a:t>
                </a:r>
                <a:r>
                  <a:rPr lang="en-US" b="1" dirty="0">
                    <a:solidFill>
                      <a:srgbClr val="87004A"/>
                    </a:solidFill>
                  </a:rPr>
                  <a:t>(</a:t>
                </a:r>
                <a:r>
                  <a:rPr lang="en-US" b="1" i="1" dirty="0">
                    <a:solidFill>
                      <a:srgbClr val="87004A"/>
                    </a:solidFill>
                  </a:rPr>
                  <a:t>MPS</a:t>
                </a:r>
                <a:r>
                  <a:rPr lang="en-US" b="1" dirty="0">
                    <a:solidFill>
                      <a:srgbClr val="87004A"/>
                    </a:solidFill>
                  </a:rPr>
                  <a:t>)</a:t>
                </a:r>
                <a:r>
                  <a:rPr lang="en-US" b="1" dirty="0"/>
                  <a:t>:</a:t>
                </a:r>
                <a:r>
                  <a:rPr lang="en-US" dirty="0"/>
                  <a:t> </a:t>
                </a:r>
                <a:r>
                  <a:rPr lang="el-GR" dirty="0"/>
                  <a:t>Ο λόγος της μεταβολής της αποταμίευσης και της μεταβολής του διαθέσιμου εισοδήματος</a:t>
                </a:r>
                <a:r>
                  <a:rPr lang="en-US" dirty="0"/>
                  <a:t>: MPS = </a:t>
                </a:r>
                <a14:m>
                  <m:oMath xmlns:m="http://schemas.openxmlformats.org/officeDocument/2006/math">
                    <m:r>
                      <a:rPr lang="en-US" altLang="en-US" i="1">
                        <a:latin typeface="Cambria Math" panose="02040503050406030204" pitchFamily="18" charset="0"/>
                        <a:ea typeface="Cambria Math" panose="02040503050406030204" pitchFamily="18" charset="0"/>
                        <a:cs typeface="Calibri" panose="020F0502020204030204" pitchFamily="34" charset="0"/>
                      </a:rPr>
                      <m:t>∆ </m:t>
                    </m:r>
                  </m:oMath>
                </a14:m>
                <a:r>
                  <a:rPr lang="en-US" i="1" dirty="0"/>
                  <a:t>S/</a:t>
                </a:r>
                <a:r>
                  <a:rPr lang="en-US" altLang="en-US" dirty="0">
                    <a:ea typeface="Cambria Math" panose="02040503050406030204" pitchFamily="18" charset="0"/>
                    <a:cs typeface="Calibri" panose="020F0502020204030204" pitchFamily="34" charset="0"/>
                  </a:rPr>
                  <a:t> </a:t>
                </a:r>
                <a14:m>
                  <m:oMath xmlns:m="http://schemas.openxmlformats.org/officeDocument/2006/math">
                    <m:r>
                      <a:rPr lang="en-US" altLang="en-US" i="1">
                        <a:latin typeface="Cambria Math" panose="02040503050406030204" pitchFamily="18" charset="0"/>
                        <a:ea typeface="Cambria Math" panose="02040503050406030204" pitchFamily="18" charset="0"/>
                        <a:cs typeface="Calibri" panose="020F0502020204030204" pitchFamily="34" charset="0"/>
                      </a:rPr>
                      <m:t>∆</m:t>
                    </m:r>
                  </m:oMath>
                </a14:m>
                <a:r>
                  <a:rPr lang="en-US" i="1" dirty="0"/>
                  <a:t> (Y</a:t>
                </a:r>
                <a:r>
                  <a:rPr lang="en-US" i="1" baseline="-25000" dirty="0"/>
                  <a:t>d</a:t>
                </a:r>
                <a:r>
                  <a:rPr lang="en-US" i="1" dirty="0"/>
                  <a:t>)</a:t>
                </a:r>
              </a:p>
              <a:p>
                <a:pPr lvl="1"/>
                <a:r>
                  <a:rPr lang="en-US" dirty="0"/>
                  <a:t>10-2</a:t>
                </a:r>
                <a:r>
                  <a:rPr lang="el-GR" dirty="0"/>
                  <a:t>δ</a:t>
                </a:r>
                <a:r>
                  <a:rPr lang="en-US" dirty="0"/>
                  <a:t> </a:t>
                </a:r>
                <a:r>
                  <a:rPr lang="el-GR" dirty="0"/>
                  <a:t>Πολλαπλασιαστές</a:t>
                </a:r>
                <a:endParaRPr lang="en-US" dirty="0"/>
              </a:p>
              <a:p>
                <a:pPr lvl="2"/>
                <a:r>
                  <a:rPr lang="el-GR" b="1" dirty="0">
                    <a:solidFill>
                      <a:srgbClr val="87004A"/>
                    </a:solidFill>
                  </a:rPr>
                  <a:t>Πολλαπλασιαστής</a:t>
                </a:r>
                <a:r>
                  <a:rPr lang="en-US" dirty="0"/>
                  <a:t>: </a:t>
                </a:r>
                <a:r>
                  <a:rPr lang="el-GR" dirty="0"/>
                  <a:t>Ο αριθμός που πολλαπλασιάζεται με τη μεταβολή στην αυτόνομη δαπάνη, ώστε να καταλήξουμε στη μεταβολή των συνολικών δαπανών</a:t>
                </a:r>
                <a:r>
                  <a:rPr lang="en-US" dirty="0"/>
                  <a:t>. </a:t>
                </a:r>
                <a:r>
                  <a:rPr lang="el-GR" dirty="0"/>
                  <a:t>Ο πολλαπλασιαστής</a:t>
                </a:r>
                <a:r>
                  <a:rPr lang="en-US" dirty="0"/>
                  <a:t> (m) </a:t>
                </a:r>
                <a:r>
                  <a:rPr lang="el-GR" dirty="0"/>
                  <a:t>ισούται με </a:t>
                </a:r>
                <a:r>
                  <a:rPr lang="en-US" altLang="en-US" i="1" dirty="0">
                    <a:cs typeface="Calibri" panose="020F0502020204030204" pitchFamily="34" charset="0"/>
                  </a:rPr>
                  <a:t>1 </a:t>
                </a:r>
                <a14:m>
                  <m:oMath xmlns:m="http://schemas.openxmlformats.org/officeDocument/2006/math">
                    <m:r>
                      <a:rPr lang="en-US" altLang="en-US" i="1">
                        <a:latin typeface="Cambria Math" panose="02040503050406030204" pitchFamily="18" charset="0"/>
                        <a:ea typeface="Cambria Math" panose="02040503050406030204" pitchFamily="18" charset="0"/>
                        <a:cs typeface="Calibri" panose="020F0502020204030204" pitchFamily="34" charset="0"/>
                      </a:rPr>
                      <m:t>÷</m:t>
                    </m:r>
                    <m:d>
                      <m:dPr>
                        <m:ctrlPr>
                          <a:rPr lang="en-US" altLang="en-US" i="1">
                            <a:latin typeface="Cambria Math" panose="02040503050406030204" pitchFamily="18" charset="0"/>
                            <a:ea typeface="Cambria Math" panose="02040503050406030204" pitchFamily="18" charset="0"/>
                            <a:cs typeface="Calibri" panose="020F0502020204030204" pitchFamily="34" charset="0"/>
                          </a:rPr>
                        </m:ctrlPr>
                      </m:dPr>
                      <m:e>
                        <m:r>
                          <a:rPr lang="en-US" altLang="en-US">
                            <a:latin typeface="Cambria Math" panose="02040503050406030204" pitchFamily="18" charset="0"/>
                            <a:ea typeface="Cambria Math" panose="02040503050406030204" pitchFamily="18" charset="0"/>
                            <a:cs typeface="Calibri" panose="020F0502020204030204" pitchFamily="34" charset="0"/>
                          </a:rPr>
                          <m:t>1</m:t>
                        </m:r>
                        <m:r>
                          <a:rPr lang="en-US" altLang="en-US" i="1">
                            <a:latin typeface="Cambria Math" panose="02040503050406030204" pitchFamily="18" charset="0"/>
                            <a:ea typeface="Cambria Math" panose="02040503050406030204" pitchFamily="18" charset="0"/>
                            <a:cs typeface="Calibri" panose="020F0502020204030204" pitchFamily="34" charset="0"/>
                          </a:rPr>
                          <m:t>−</m:t>
                        </m:r>
                        <m:r>
                          <a:rPr lang="en-US" altLang="en-US" i="1">
                            <a:latin typeface="Cambria Math" panose="02040503050406030204" pitchFamily="18" charset="0"/>
                            <a:ea typeface="Cambria Math" panose="02040503050406030204" pitchFamily="18" charset="0"/>
                            <a:cs typeface="Calibri" panose="020F0502020204030204" pitchFamily="34" charset="0"/>
                          </a:rPr>
                          <m:t>𝑀𝑃𝐶</m:t>
                        </m:r>
                      </m:e>
                    </m:d>
                  </m:oMath>
                </a14:m>
                <a:r>
                  <a:rPr lang="en-US" altLang="en-US" dirty="0">
                    <a:cs typeface="Calibri" panose="020F0502020204030204" pitchFamily="34" charset="0"/>
                  </a:rPr>
                  <a:t>. </a:t>
                </a:r>
                <a:r>
                  <a:rPr lang="el-GR" altLang="en-US" dirty="0">
                    <a:cs typeface="Calibri" panose="020F0502020204030204" pitchFamily="34" charset="0"/>
                  </a:rPr>
                  <a:t>Αν η οικονομία λειτουργεί κάτω από το φυσικό πραγματικό ΑΕΠ, τότε ο πολλαπλασιαστής είναι ο αριθμός που πολλαπλασιάζεται με τη μεταβολή στην αυτόνομη δαπάνη, ώστε να καταλήξουμε στη μεταβολή του πραγματικού ΑΕΠ</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4374" y="1835806"/>
                <a:ext cx="8329089" cy="4938057"/>
              </a:xfrm>
              <a:blipFill>
                <a:blip r:embed="rId2"/>
                <a:stretch>
                  <a:fillRect t="-2222" r="-2634"/>
                </a:stretch>
              </a:blipFill>
            </p:spPr>
            <p:txBody>
              <a:bodyPr/>
              <a:lstStyle/>
              <a:p>
                <a:r>
                  <a:rPr lang="en-US">
                    <a:noFill/>
                  </a:rPr>
                  <a:t> </a:t>
                </a:r>
              </a:p>
            </p:txBody>
          </p:sp>
        </mc:Fallback>
      </mc:AlternateContent>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21093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10-2 </a:t>
            </a:r>
            <a:r>
              <a:rPr lang="el-GR" dirty="0"/>
              <a:t>Το Απλό </a:t>
            </a:r>
            <a:r>
              <a:rPr lang="el-GR" dirty="0" err="1"/>
              <a:t>Κεϋνσιανό</a:t>
            </a:r>
            <a:r>
              <a:rPr lang="el-GR" dirty="0"/>
              <a:t> Μοντέλο </a:t>
            </a:r>
            <a:r>
              <a:rPr lang="en-US" sz="1400" dirty="0"/>
              <a:t>(4 </a:t>
            </a:r>
            <a:r>
              <a:rPr lang="el-GR" sz="1400" dirty="0"/>
              <a:t>από</a:t>
            </a:r>
            <a:r>
              <a:rPr lang="en-US" sz="1400" dirty="0"/>
              <a:t> 4) </a:t>
            </a:r>
          </a:p>
        </p:txBody>
      </p:sp>
      <p:sp>
        <p:nvSpPr>
          <p:cNvPr id="3" name="Content Placeholder 2"/>
          <p:cNvSpPr>
            <a:spLocks noGrp="1"/>
          </p:cNvSpPr>
          <p:nvPr>
            <p:ph idx="1"/>
          </p:nvPr>
        </p:nvSpPr>
        <p:spPr>
          <a:xfrm>
            <a:off x="324374" y="1636500"/>
            <a:ext cx="8329089" cy="4938057"/>
          </a:xfrm>
        </p:spPr>
        <p:txBody>
          <a:bodyPr>
            <a:normAutofit fontScale="85000" lnSpcReduction="10000"/>
          </a:bodyPr>
          <a:lstStyle/>
          <a:p>
            <a:pPr lvl="1"/>
            <a:r>
              <a:rPr lang="en-US" dirty="0"/>
              <a:t>10-2</a:t>
            </a:r>
            <a:r>
              <a:rPr lang="el-GR" dirty="0"/>
              <a:t>ε</a:t>
            </a:r>
            <a:r>
              <a:rPr lang="en-US" dirty="0"/>
              <a:t> </a:t>
            </a:r>
            <a:r>
              <a:rPr lang="el-GR" dirty="0"/>
              <a:t>Πολλαπλασιαστές και Πραγματικότητα</a:t>
            </a:r>
            <a:endParaRPr lang="en-US" dirty="0"/>
          </a:p>
          <a:p>
            <a:pPr lvl="2"/>
            <a:r>
              <a:rPr lang="el-GR" dirty="0"/>
              <a:t>Μία μεταβολή στην αυτόνομη δαπάνη οδηγεί σε μια </a:t>
            </a:r>
            <a:r>
              <a:rPr lang="el-GR" i="1" dirty="0"/>
              <a:t>μεγαλύτερη μεταβολή </a:t>
            </a:r>
            <a:r>
              <a:rPr lang="el-GR" dirty="0"/>
              <a:t>στις συνολικές δαπάνες</a:t>
            </a:r>
            <a:endParaRPr lang="en-US" dirty="0"/>
          </a:p>
          <a:p>
            <a:pPr lvl="2"/>
            <a:r>
              <a:rPr lang="el-GR" dirty="0"/>
              <a:t>Επίσης, στο απλό </a:t>
            </a:r>
            <a:r>
              <a:rPr lang="el-GR" dirty="0" err="1"/>
              <a:t>Κεϋνσιανό</a:t>
            </a:r>
            <a:r>
              <a:rPr lang="el-GR" dirty="0"/>
              <a:t> μοντέλο, η μεταβολή των συνολικών δαπανών</a:t>
            </a:r>
            <a:r>
              <a:rPr lang="en-US" dirty="0"/>
              <a:t> </a:t>
            </a:r>
            <a:r>
              <a:rPr lang="el-GR" i="1" dirty="0"/>
              <a:t>ισούται με </a:t>
            </a:r>
            <a:r>
              <a:rPr lang="el-GR" dirty="0"/>
              <a:t>τη μεταβολή του πραγματικού ΑΕΠ</a:t>
            </a:r>
            <a:r>
              <a:rPr lang="en-US" dirty="0"/>
              <a:t> (</a:t>
            </a:r>
            <a:r>
              <a:rPr lang="el-GR" dirty="0"/>
              <a:t>υπό την προϋπόθεση ότι η οικονομία λειτουργεί κάτω από το επίπεδο του φυσικού πραγματικού ΑΕΠ</a:t>
            </a:r>
            <a:r>
              <a:rPr lang="en-US" dirty="0"/>
              <a:t>) </a:t>
            </a:r>
          </a:p>
          <a:p>
            <a:pPr lvl="2"/>
            <a:r>
              <a:rPr lang="el-GR" dirty="0"/>
              <a:t>Αυτό συμβαίνει επειδή στο συγκεκριμένο μοντέλο υποθέτουμε ότι οι τιμές είναι σταθερές μέχρις ότου το επιτευχθεί φυσικό πραγματικό ΑΕΠ και, έτσι, οποιαδήποτε μεταβολή στις ονομαστικές συνολικές δαπάνες ισούται με την μεταβολή στις </a:t>
            </a:r>
            <a:r>
              <a:rPr lang="el-GR" i="1" dirty="0"/>
              <a:t>πραγματικές</a:t>
            </a:r>
            <a:r>
              <a:rPr lang="en-US" i="1" dirty="0"/>
              <a:t> </a:t>
            </a:r>
            <a:r>
              <a:rPr lang="el-GR" dirty="0"/>
              <a:t>συνολικές δαπάνες. Ωστόσο, πρέπει να αντιπαραβάλουμε δύο σημεία με την πραγματικότητα:</a:t>
            </a:r>
            <a:endParaRPr lang="en-US" dirty="0"/>
          </a:p>
          <a:p>
            <a:pPr lvl="3"/>
            <a:r>
              <a:rPr lang="el-GR" i="0" dirty="0"/>
              <a:t>Ο πολλαπλασιαστής χρειάζεται χρόνο για να επιφέρει αποτελέσματα</a:t>
            </a:r>
            <a:endParaRPr lang="en-US" i="0" dirty="0"/>
          </a:p>
          <a:p>
            <a:pPr lvl="3"/>
            <a:r>
              <a:rPr lang="el-GR" dirty="0"/>
              <a:t>Πρέπει να υπάρχουν διαθέσιμοι πόροι σε κάθε γύρο δαπανών</a:t>
            </a:r>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128593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10-3  </a:t>
            </a:r>
            <a:r>
              <a:rPr lang="el-GR" dirty="0"/>
              <a:t>Το Απλό </a:t>
            </a:r>
            <a:r>
              <a:rPr lang="el-GR" dirty="0" err="1"/>
              <a:t>Κεϋνσιανό</a:t>
            </a:r>
            <a:r>
              <a:rPr lang="el-GR" dirty="0"/>
              <a:t> Μοντέλο στο Πλαίσιο AD-AS </a:t>
            </a:r>
            <a:r>
              <a:rPr lang="en-US" sz="1400" dirty="0"/>
              <a:t>(1 </a:t>
            </a:r>
            <a:r>
              <a:rPr lang="el-GR" sz="1400" dirty="0"/>
              <a:t>από</a:t>
            </a:r>
            <a:r>
              <a:rPr lang="en-US" sz="1400" dirty="0"/>
              <a:t> 4)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dirty="0"/>
              <a:t>10-3</a:t>
            </a:r>
            <a:r>
              <a:rPr lang="el-GR" dirty="0"/>
              <a:t>α</a:t>
            </a:r>
            <a:r>
              <a:rPr lang="en-US" dirty="0"/>
              <a:t> </a:t>
            </a:r>
            <a:r>
              <a:rPr lang="el-GR" dirty="0"/>
              <a:t>Μετατοπίσεις της Καμπύλης Συνολικής Ζήτησης</a:t>
            </a:r>
            <a:endParaRPr lang="en-US" dirty="0"/>
          </a:p>
          <a:p>
            <a:pPr lvl="2"/>
            <a:r>
              <a:rPr lang="el-GR" dirty="0"/>
              <a:t>Δεδομένου ότι δεν υπάρχει ξένος τομέας στο παρόν μοντέλο</a:t>
            </a:r>
            <a:r>
              <a:rPr lang="en-US" dirty="0"/>
              <a:t>, </a:t>
            </a:r>
            <a:r>
              <a:rPr lang="el-GR" dirty="0"/>
              <a:t>οι συνολικές δαπάνες συνίστανται από την κατανάλωση </a:t>
            </a:r>
            <a:r>
              <a:rPr lang="en-US" dirty="0"/>
              <a:t>(</a:t>
            </a:r>
            <a:r>
              <a:rPr lang="en-US" i="1" dirty="0"/>
              <a:t>C</a:t>
            </a:r>
            <a:r>
              <a:rPr lang="en-US" dirty="0"/>
              <a:t>),  </a:t>
            </a:r>
            <a:r>
              <a:rPr lang="el-GR" dirty="0"/>
              <a:t>την επένδυση</a:t>
            </a:r>
            <a:r>
              <a:rPr lang="en-US" dirty="0"/>
              <a:t> (</a:t>
            </a:r>
            <a:r>
              <a:rPr lang="en-US" i="1" dirty="0"/>
              <a:t>I</a:t>
            </a:r>
            <a:r>
              <a:rPr lang="en-US" dirty="0"/>
              <a:t>)</a:t>
            </a:r>
            <a:r>
              <a:rPr lang="el-GR" dirty="0"/>
              <a:t> και τις Κρατικές Αγορές </a:t>
            </a:r>
            <a:r>
              <a:rPr lang="en-US" dirty="0"/>
              <a:t>(</a:t>
            </a:r>
            <a:r>
              <a:rPr lang="en-US" i="1" dirty="0"/>
              <a:t>G</a:t>
            </a:r>
            <a:r>
              <a:rPr lang="en-US" dirty="0"/>
              <a:t>)</a:t>
            </a:r>
          </a:p>
          <a:p>
            <a:pPr lvl="2"/>
            <a:r>
              <a:rPr lang="el-GR" i="0" dirty="0"/>
              <a:t>Επειδή η οικονομία δεν έχει νομισματική πλευρά</a:t>
            </a:r>
            <a:r>
              <a:rPr lang="en-US" i="0" dirty="0"/>
              <a:t>, </a:t>
            </a:r>
            <a:r>
              <a:rPr lang="el-GR" i="0" dirty="0"/>
              <a:t>οι μεταβολές αυτών των μεταβλητών μπορούν να μετατοπίσουν την καμπύλη</a:t>
            </a:r>
            <a:r>
              <a:rPr lang="en-US" i="0" dirty="0"/>
              <a:t> </a:t>
            </a:r>
            <a:r>
              <a:rPr lang="en-US" i="1" dirty="0"/>
              <a:t>AD</a:t>
            </a:r>
            <a:endParaRPr lang="en-US" i="0" dirty="0"/>
          </a:p>
          <a:p>
            <a:pPr lvl="3"/>
            <a:r>
              <a:rPr lang="el-GR" i="0" dirty="0"/>
              <a:t>Μια αύξηση στην κατανάλωση θα μετατοπίσει την καμπύλη </a:t>
            </a:r>
            <a:r>
              <a:rPr lang="en-US" dirty="0"/>
              <a:t>AD</a:t>
            </a:r>
            <a:r>
              <a:rPr lang="en-US" i="0" dirty="0"/>
              <a:t> </a:t>
            </a:r>
            <a:r>
              <a:rPr lang="el-GR" i="0" dirty="0"/>
              <a:t>προς τα δεξιά</a:t>
            </a:r>
            <a:endParaRPr lang="en-US" i="0" dirty="0"/>
          </a:p>
          <a:p>
            <a:pPr lvl="3"/>
            <a:r>
              <a:rPr lang="el-GR" i="0" dirty="0"/>
              <a:t>Μια μείωση στην επένδυση θα την μετατοπίσει προς τα αριστερά</a:t>
            </a:r>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19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69852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noFill/>
        </p:spPr>
        <p:txBody>
          <a:bodyPr rtlCol="0">
            <a:normAutofit/>
          </a:bodyPr>
          <a:lstStyle/>
          <a:p>
            <a:r>
              <a:rPr lang="en-US" sz="2400" dirty="0">
                <a:solidFill>
                  <a:srgbClr val="87004A"/>
                </a:solidFill>
              </a:rPr>
              <a:t>10-1 </a:t>
            </a:r>
            <a:r>
              <a:rPr lang="en-US" sz="2400" dirty="0"/>
              <a:t>	</a:t>
            </a:r>
            <a:r>
              <a:rPr lang="el-GR" sz="2400" dirty="0"/>
              <a:t>Αμφισβητώντας την Κλασική Οπτική και την </a:t>
            </a:r>
            <a:r>
              <a:rPr lang="el-GR" sz="2400" dirty="0" err="1"/>
              <a:t>Αυτορυθμιζόμενη</a:t>
            </a:r>
            <a:r>
              <a:rPr lang="el-GR" sz="2400" dirty="0"/>
              <a:t> Οικονομία</a:t>
            </a:r>
            <a:endParaRPr lang="en-US" sz="2400" dirty="0"/>
          </a:p>
          <a:p>
            <a:r>
              <a:rPr lang="en-US" sz="2400" dirty="0">
                <a:solidFill>
                  <a:srgbClr val="87004A"/>
                </a:solidFill>
              </a:rPr>
              <a:t>10-2 </a:t>
            </a:r>
            <a:r>
              <a:rPr lang="en-US" sz="2400" dirty="0"/>
              <a:t>	</a:t>
            </a:r>
            <a:r>
              <a:rPr lang="el-GR" sz="2400" dirty="0"/>
              <a:t>Το Απλό </a:t>
            </a:r>
            <a:r>
              <a:rPr lang="el-GR" sz="2400" dirty="0" err="1"/>
              <a:t>Κεϋνσιανό</a:t>
            </a:r>
            <a:r>
              <a:rPr lang="el-GR" sz="2400" dirty="0"/>
              <a:t> Μοντέλο</a:t>
            </a:r>
            <a:endParaRPr lang="en-US" sz="2400" dirty="0"/>
          </a:p>
          <a:p>
            <a:r>
              <a:rPr lang="en-US" sz="2400" dirty="0">
                <a:solidFill>
                  <a:srgbClr val="87004A"/>
                </a:solidFill>
              </a:rPr>
              <a:t>10-3</a:t>
            </a:r>
            <a:r>
              <a:rPr lang="en-US" sz="2400" dirty="0"/>
              <a:t>	</a:t>
            </a:r>
            <a:r>
              <a:rPr lang="el-GR" sz="2400" dirty="0"/>
              <a:t>Το Απλό </a:t>
            </a:r>
            <a:r>
              <a:rPr lang="el-GR" sz="2400" dirty="0" err="1"/>
              <a:t>Κεϋνσιανό</a:t>
            </a:r>
            <a:r>
              <a:rPr lang="el-GR" sz="2400" dirty="0"/>
              <a:t> Μοντέλο στο Πλαίσιο </a:t>
            </a:r>
            <a:r>
              <a:rPr lang="en-US" sz="2400" i="1" dirty="0"/>
              <a:t>AD-AS</a:t>
            </a:r>
            <a:endParaRPr lang="en-US" sz="2400" dirty="0"/>
          </a:p>
          <a:p>
            <a:r>
              <a:rPr lang="en-US" sz="2400" dirty="0">
                <a:solidFill>
                  <a:srgbClr val="87004A"/>
                </a:solidFill>
              </a:rPr>
              <a:t>10-4</a:t>
            </a:r>
            <a:r>
              <a:rPr lang="en-US" sz="2400" dirty="0"/>
              <a:t>	</a:t>
            </a:r>
            <a:r>
              <a:rPr lang="el-GR" sz="2400" dirty="0"/>
              <a:t>Το Απλό </a:t>
            </a:r>
            <a:r>
              <a:rPr lang="el-GR" sz="2400" dirty="0" err="1"/>
              <a:t>Κεϋνσιανό</a:t>
            </a:r>
            <a:r>
              <a:rPr lang="el-GR" sz="2400" dirty="0"/>
              <a:t> Μοντέλο στο Πλαίσιο </a:t>
            </a:r>
            <a:r>
              <a:rPr lang="en-US" sz="2400" i="1" dirty="0"/>
              <a:t>TE-TP</a:t>
            </a:r>
            <a:endParaRPr lang="en-US" sz="2400" dirty="0"/>
          </a:p>
        </p:txBody>
      </p:sp>
      <p:sp>
        <p:nvSpPr>
          <p:cNvPr id="225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639A3E87-5F9C-ED4C-A994-779A6922CFAF}" type="slidenum">
              <a:rPr lang="en-US" sz="1100">
                <a:latin typeface="Arial Narrow Bold" charset="0"/>
                <a:cs typeface="Arial Narrow Bold" charset="0"/>
              </a:rPr>
              <a:pPr eaLnBrk="1" fontAlgn="base" hangingPunct="1">
                <a:spcBef>
                  <a:spcPct val="0"/>
                </a:spcBef>
                <a:spcAft>
                  <a:spcPct val="0"/>
                </a:spcAft>
              </a:pPr>
              <a:t>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4186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Πολλαπλασιαστές και Συνολική Ζήτηση</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7</a:t>
            </a:r>
          </a:p>
        </p:txBody>
      </p:sp>
      <p:pic>
        <p:nvPicPr>
          <p:cNvPr id="5" name="Εικόνα 4">
            <a:extLst>
              <a:ext uri="{FF2B5EF4-FFF2-40B4-BE49-F238E27FC236}">
                <a16:creationId xmlns:a16="http://schemas.microsoft.com/office/drawing/2014/main" id="{66D91BF8-1C6B-4FCE-B225-E2E3E41EEA9C}"/>
              </a:ext>
            </a:extLst>
          </p:cNvPr>
          <p:cNvPicPr>
            <a:picLocks noChangeAspect="1"/>
          </p:cNvPicPr>
          <p:nvPr/>
        </p:nvPicPr>
        <p:blipFill>
          <a:blip r:embed="rId2"/>
          <a:stretch>
            <a:fillRect/>
          </a:stretch>
        </p:blipFill>
        <p:spPr>
          <a:xfrm>
            <a:off x="4754880" y="1937823"/>
            <a:ext cx="4259771" cy="3651911"/>
          </a:xfrm>
          <a:prstGeom prst="rect">
            <a:avLst/>
          </a:prstGeom>
        </p:spPr>
      </p:pic>
      <p:pic>
        <p:nvPicPr>
          <p:cNvPr id="7" name="Εικόνα 6">
            <a:extLst>
              <a:ext uri="{FF2B5EF4-FFF2-40B4-BE49-F238E27FC236}">
                <a16:creationId xmlns:a16="http://schemas.microsoft.com/office/drawing/2014/main" id="{6E177AF0-304F-4556-8B57-1E7937771282}"/>
              </a:ext>
            </a:extLst>
          </p:cNvPr>
          <p:cNvPicPr>
            <a:picLocks noChangeAspect="1"/>
          </p:cNvPicPr>
          <p:nvPr/>
        </p:nvPicPr>
        <p:blipFill>
          <a:blip r:embed="rId3"/>
          <a:stretch>
            <a:fillRect/>
          </a:stretch>
        </p:blipFill>
        <p:spPr>
          <a:xfrm>
            <a:off x="129349" y="2138289"/>
            <a:ext cx="4454462" cy="1617894"/>
          </a:xfrm>
          <a:prstGeom prst="rect">
            <a:avLst/>
          </a:prstGeom>
        </p:spPr>
      </p:pic>
    </p:spTree>
    <p:extLst>
      <p:ext uri="{BB962C8B-B14F-4D97-AF65-F5344CB8AC3E}">
        <p14:creationId xmlns:p14="http://schemas.microsoft.com/office/powerpoint/2010/main" val="166006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10-3  </a:t>
            </a:r>
            <a:r>
              <a:rPr lang="el-GR" dirty="0"/>
              <a:t>Το Απλό </a:t>
            </a:r>
            <a:r>
              <a:rPr lang="el-GR" dirty="0" err="1"/>
              <a:t>Κεϋνσιανό</a:t>
            </a:r>
            <a:r>
              <a:rPr lang="el-GR" dirty="0"/>
              <a:t> Μοντέλο στο Πλαίσιο AD-AS </a:t>
            </a:r>
            <a:r>
              <a:rPr lang="en-US" sz="1400" dirty="0"/>
              <a:t>(2 </a:t>
            </a:r>
            <a:r>
              <a:rPr lang="el-GR" sz="1400" dirty="0"/>
              <a:t>από</a:t>
            </a:r>
            <a:r>
              <a:rPr lang="en-US" sz="1400" dirty="0"/>
              <a:t> 4) </a:t>
            </a:r>
          </a:p>
        </p:txBody>
      </p:sp>
      <p:sp>
        <p:nvSpPr>
          <p:cNvPr id="3" name="Content Placeholder 2"/>
          <p:cNvSpPr>
            <a:spLocks noGrp="1"/>
          </p:cNvSpPr>
          <p:nvPr>
            <p:ph idx="1"/>
          </p:nvPr>
        </p:nvSpPr>
        <p:spPr>
          <a:xfrm>
            <a:off x="324374" y="1819063"/>
            <a:ext cx="8329089" cy="4938057"/>
          </a:xfrm>
        </p:spPr>
        <p:txBody>
          <a:bodyPr>
            <a:normAutofit fontScale="92500"/>
          </a:bodyPr>
          <a:lstStyle/>
          <a:p>
            <a:pPr lvl="1"/>
            <a:r>
              <a:rPr lang="en-US" dirty="0"/>
              <a:t>10-3</a:t>
            </a:r>
            <a:r>
              <a:rPr lang="el-GR" dirty="0"/>
              <a:t>β</a:t>
            </a:r>
            <a:r>
              <a:rPr lang="en-US" dirty="0"/>
              <a:t> </a:t>
            </a:r>
            <a:r>
              <a:rPr lang="el-GR" dirty="0"/>
              <a:t>Η </a:t>
            </a:r>
            <a:r>
              <a:rPr lang="el-GR" dirty="0" err="1"/>
              <a:t>Κεϋνσιανή</a:t>
            </a:r>
            <a:r>
              <a:rPr lang="el-GR" dirty="0"/>
              <a:t> Καμπύλη Συνολικής Προσφοράς</a:t>
            </a:r>
            <a:endParaRPr lang="en-US" dirty="0"/>
          </a:p>
          <a:p>
            <a:pPr lvl="2"/>
            <a:r>
              <a:rPr lang="el-GR" dirty="0"/>
              <a:t>Θυμηθείτε ότι στο απλό </a:t>
            </a:r>
            <a:r>
              <a:rPr lang="el-GR" dirty="0" err="1"/>
              <a:t>Κεϋνσιανό</a:t>
            </a:r>
            <a:r>
              <a:rPr lang="el-GR" dirty="0"/>
              <a:t> μοντέλο το επίπεδο τιμών υποτίθεται ότι είναι σταθερό μέχρι να επιτευχθεί το επίπεδο του φυσικού πραγματικού ΑΕΠ</a:t>
            </a:r>
            <a:endParaRPr lang="en-US" dirty="0"/>
          </a:p>
          <a:p>
            <a:pPr lvl="2"/>
            <a:r>
              <a:rPr lang="el-GR" i="0" dirty="0"/>
              <a:t>Η καμπύλη</a:t>
            </a:r>
            <a:r>
              <a:rPr lang="en-US" i="0" dirty="0"/>
              <a:t> </a:t>
            </a:r>
            <a:r>
              <a:rPr lang="en-US" i="1" dirty="0"/>
              <a:t>AD</a:t>
            </a:r>
            <a:r>
              <a:rPr lang="en-US" i="0" dirty="0"/>
              <a:t> </a:t>
            </a:r>
            <a:r>
              <a:rPr lang="el-GR" i="0" dirty="0"/>
              <a:t>έχει αρνητική κλίση και η καμπύλη </a:t>
            </a:r>
            <a:r>
              <a:rPr lang="en-US" i="1" dirty="0"/>
              <a:t>SRAS</a:t>
            </a:r>
            <a:r>
              <a:rPr lang="en-US" i="0" dirty="0"/>
              <a:t> </a:t>
            </a:r>
            <a:r>
              <a:rPr lang="el-GR" i="0" dirty="0"/>
              <a:t>έχει ανοδική κλίση. Επομένως, κάθε μετατόπιση της καμπύλης </a:t>
            </a:r>
            <a:r>
              <a:rPr lang="en-US" i="1" dirty="0"/>
              <a:t>AD</a:t>
            </a:r>
            <a:r>
              <a:rPr lang="en-US" dirty="0"/>
              <a:t> (</a:t>
            </a:r>
            <a:r>
              <a:rPr lang="el-GR" dirty="0"/>
              <a:t>προς τα δεξιά ή προς τα αριστερά</a:t>
            </a:r>
            <a:r>
              <a:rPr lang="en-US" dirty="0"/>
              <a:t>) </a:t>
            </a:r>
            <a:r>
              <a:rPr lang="el-GR" dirty="0"/>
              <a:t>θα προκαλέσει αυτόματη μεταβολή του επιπέδου τιμών</a:t>
            </a:r>
            <a:endParaRPr lang="en-US" dirty="0"/>
          </a:p>
          <a:p>
            <a:pPr lvl="2"/>
            <a:r>
              <a:rPr lang="el-GR" i="0" dirty="0"/>
              <a:t>Αν υποθέσουμε ότι το επίπεδο τιμών είναι σταθερό, τότε η </a:t>
            </a:r>
            <a:r>
              <a:rPr lang="el-GR" i="0" dirty="0" err="1"/>
              <a:t>Κεϋνσιανή</a:t>
            </a:r>
            <a:r>
              <a:rPr lang="el-GR" i="0" dirty="0"/>
              <a:t> καμπ</a:t>
            </a:r>
            <a:r>
              <a:rPr lang="el-GR" dirty="0"/>
              <a:t>ύλη συνολικής προσφοράς θα πρέπει να έχει ένα οριζόντιο τμήμα </a:t>
            </a:r>
            <a:r>
              <a:rPr lang="en-US" i="0" dirty="0"/>
              <a:t>(</a:t>
            </a:r>
            <a:r>
              <a:rPr lang="el-GR" i="0" dirty="0"/>
              <a:t>Σχήμα </a:t>
            </a:r>
            <a:r>
              <a:rPr lang="en-US" i="0" dirty="0"/>
              <a:t>8) </a:t>
            </a:r>
          </a:p>
          <a:p>
            <a:pPr lvl="2"/>
            <a:r>
              <a:rPr lang="el-GR" dirty="0"/>
              <a:t>Μια μεταβολή των αυτόνομων δαπανών θα οδηγήσει σε επιπρόσθετες δαπάνες στην οικονομία</a:t>
            </a:r>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1420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Καμπύλη</a:t>
            </a:r>
            <a:r>
              <a:rPr lang="en-US" dirty="0"/>
              <a:t> AS </a:t>
            </a:r>
            <a:r>
              <a:rPr lang="el-GR" dirty="0"/>
              <a:t>στο Απλό </a:t>
            </a:r>
            <a:r>
              <a:rPr lang="el-GR" dirty="0" err="1"/>
              <a:t>Κεϋνσιανό</a:t>
            </a:r>
            <a:r>
              <a:rPr lang="el-GR" dirty="0"/>
              <a:t> Μοντέλο</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22</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8</a:t>
            </a:r>
          </a:p>
        </p:txBody>
      </p:sp>
      <p:pic>
        <p:nvPicPr>
          <p:cNvPr id="5" name="Εικόνα 4">
            <a:extLst>
              <a:ext uri="{FF2B5EF4-FFF2-40B4-BE49-F238E27FC236}">
                <a16:creationId xmlns:a16="http://schemas.microsoft.com/office/drawing/2014/main" id="{E512C4E6-4B9C-4C0C-A114-DB224C9CCE39}"/>
              </a:ext>
            </a:extLst>
          </p:cNvPr>
          <p:cNvPicPr>
            <a:picLocks noChangeAspect="1"/>
          </p:cNvPicPr>
          <p:nvPr/>
        </p:nvPicPr>
        <p:blipFill>
          <a:blip r:embed="rId2"/>
          <a:stretch>
            <a:fillRect/>
          </a:stretch>
        </p:blipFill>
        <p:spPr>
          <a:xfrm>
            <a:off x="2370404" y="1269031"/>
            <a:ext cx="4403189" cy="3733599"/>
          </a:xfrm>
          <a:prstGeom prst="rect">
            <a:avLst/>
          </a:prstGeom>
        </p:spPr>
      </p:pic>
      <p:pic>
        <p:nvPicPr>
          <p:cNvPr id="7" name="Εικόνα 6">
            <a:extLst>
              <a:ext uri="{FF2B5EF4-FFF2-40B4-BE49-F238E27FC236}">
                <a16:creationId xmlns:a16="http://schemas.microsoft.com/office/drawing/2014/main" id="{AA9F0A67-1CC3-4DEA-9164-60232A53EFDF}"/>
              </a:ext>
            </a:extLst>
          </p:cNvPr>
          <p:cNvPicPr>
            <a:picLocks noChangeAspect="1"/>
          </p:cNvPicPr>
          <p:nvPr/>
        </p:nvPicPr>
        <p:blipFill>
          <a:blip r:embed="rId3"/>
          <a:stretch>
            <a:fillRect/>
          </a:stretch>
        </p:blipFill>
        <p:spPr>
          <a:xfrm>
            <a:off x="2051801" y="5002630"/>
            <a:ext cx="5040397" cy="1590876"/>
          </a:xfrm>
          <a:prstGeom prst="rect">
            <a:avLst/>
          </a:prstGeom>
        </p:spPr>
      </p:pic>
    </p:spTree>
    <p:extLst>
      <p:ext uri="{BB962C8B-B14F-4D97-AF65-F5344CB8AC3E}">
        <p14:creationId xmlns:p14="http://schemas.microsoft.com/office/powerpoint/2010/main" val="344722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10-3  </a:t>
            </a:r>
            <a:r>
              <a:rPr lang="el-GR" dirty="0"/>
              <a:t>Το Απλό </a:t>
            </a:r>
            <a:r>
              <a:rPr lang="el-GR" dirty="0" err="1"/>
              <a:t>Κεϋνσιανό</a:t>
            </a:r>
            <a:r>
              <a:rPr lang="el-GR" dirty="0"/>
              <a:t> Μοντέλο στο Πλαίσιο AD-AS </a:t>
            </a:r>
            <a:r>
              <a:rPr lang="en-US" sz="1400" dirty="0"/>
              <a:t>(3 </a:t>
            </a:r>
            <a:r>
              <a:rPr lang="el-GR" sz="1400" dirty="0"/>
              <a:t>από</a:t>
            </a:r>
            <a:r>
              <a:rPr lang="en-US" sz="1400" dirty="0"/>
              <a:t> 4) </a:t>
            </a:r>
          </a:p>
        </p:txBody>
      </p:sp>
      <p:sp>
        <p:nvSpPr>
          <p:cNvPr id="3" name="Content Placeholder 2"/>
          <p:cNvSpPr>
            <a:spLocks noGrp="1"/>
          </p:cNvSpPr>
          <p:nvPr>
            <p:ph idx="1"/>
          </p:nvPr>
        </p:nvSpPr>
        <p:spPr>
          <a:xfrm>
            <a:off x="324374" y="1624308"/>
            <a:ext cx="8329089" cy="4938057"/>
          </a:xfrm>
        </p:spPr>
        <p:txBody>
          <a:bodyPr>
            <a:normAutofit fontScale="92500" lnSpcReduction="20000"/>
          </a:bodyPr>
          <a:lstStyle/>
          <a:p>
            <a:pPr lvl="1"/>
            <a:r>
              <a:rPr lang="en-US" dirty="0"/>
              <a:t>10-3</a:t>
            </a:r>
            <a:r>
              <a:rPr lang="el-GR" dirty="0"/>
              <a:t>γ</a:t>
            </a:r>
            <a:r>
              <a:rPr lang="en-US" dirty="0"/>
              <a:t> </a:t>
            </a:r>
            <a:r>
              <a:rPr lang="el-GR" dirty="0"/>
              <a:t>Η Οικονομία σε Ένα </a:t>
            </a:r>
            <a:r>
              <a:rPr lang="el-GR" dirty="0" err="1"/>
              <a:t>Υφεσιακό</a:t>
            </a:r>
            <a:r>
              <a:rPr lang="el-GR" dirty="0"/>
              <a:t> Κενό</a:t>
            </a:r>
            <a:endParaRPr lang="en-US" dirty="0"/>
          </a:p>
          <a:p>
            <a:pPr lvl="2"/>
            <a:r>
              <a:rPr lang="el-GR" dirty="0"/>
              <a:t>Ο </a:t>
            </a:r>
            <a:r>
              <a:rPr lang="en-US" dirty="0"/>
              <a:t>Keynes </a:t>
            </a:r>
            <a:r>
              <a:rPr lang="el-GR" dirty="0"/>
              <a:t>πίστευε ότι ο ιδιωτικός τομέας</a:t>
            </a:r>
            <a:r>
              <a:rPr lang="en-US" dirty="0"/>
              <a:t> (</a:t>
            </a:r>
            <a:r>
              <a:rPr lang="el-GR" dirty="0"/>
              <a:t>νοικοκυριά και επιχειρήσεις</a:t>
            </a:r>
            <a:r>
              <a:rPr lang="en-US" dirty="0"/>
              <a:t>) </a:t>
            </a:r>
            <a:r>
              <a:rPr lang="el-GR" dirty="0"/>
              <a:t>μπορεί να μην είναι σε θέση να μετακινήσει την οικονομία από το Σημείο Α στο Σημείο Β </a:t>
            </a:r>
            <a:r>
              <a:rPr lang="en-US" dirty="0"/>
              <a:t>(</a:t>
            </a:r>
            <a:r>
              <a:rPr lang="el-GR" dirty="0"/>
              <a:t>Σχήμα</a:t>
            </a:r>
            <a:r>
              <a:rPr lang="en-US" dirty="0"/>
              <a:t> 9)</a:t>
            </a:r>
          </a:p>
          <a:p>
            <a:pPr lvl="2"/>
            <a:r>
              <a:rPr lang="el-GR" i="0" dirty="0"/>
              <a:t>Ακόμη κι αν τα επιτόκια μειωθούν, οι επενδυτικές δαπάνες των επιχειρήσεων δεν θα αυξηθούν απαραίτητα αν οι επιχειρήσεις είναι απαισιόδοξες σχετικά με τις μελλοντικές πωλήσεις</a:t>
            </a:r>
            <a:endParaRPr lang="en-US" i="0" dirty="0"/>
          </a:p>
          <a:p>
            <a:pPr lvl="1"/>
            <a:r>
              <a:rPr lang="en-US" dirty="0"/>
              <a:t>10-3</a:t>
            </a:r>
            <a:r>
              <a:rPr lang="el-GR" dirty="0"/>
              <a:t>δ</a:t>
            </a:r>
            <a:r>
              <a:rPr lang="en-US" dirty="0"/>
              <a:t> </a:t>
            </a:r>
            <a:r>
              <a:rPr lang="el-GR" dirty="0"/>
              <a:t>Ο Ρόλος του Κράτους στην Οικονομία</a:t>
            </a:r>
            <a:endParaRPr lang="en-US" dirty="0"/>
          </a:p>
          <a:p>
            <a:pPr lvl="2"/>
            <a:r>
              <a:rPr lang="el-GR" i="0" dirty="0"/>
              <a:t>Στην </a:t>
            </a:r>
            <a:r>
              <a:rPr lang="el-GR" i="0" dirty="0" err="1"/>
              <a:t>αυτορυθμιζόμενη</a:t>
            </a:r>
            <a:r>
              <a:rPr lang="el-GR" i="0" dirty="0"/>
              <a:t> οικονομία των κλασικών οικονομολόγων, το κράτος δεν διαδραματίζει κάποιον παρεμβατικό ρόλο</a:t>
            </a:r>
            <a:endParaRPr lang="en-US" i="0" dirty="0"/>
          </a:p>
          <a:p>
            <a:pPr lvl="2"/>
            <a:r>
              <a:rPr lang="el-GR" dirty="0"/>
              <a:t>Η οικονομική αστάθεια ανοίγει την πόρτα για έναν ενεργό ρόλο του κράτους</a:t>
            </a:r>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95521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Μπορεί ο Ιδιωτικός Τομέας να Βγάλει την Οικονομία από Ένα </a:t>
            </a:r>
            <a:r>
              <a:rPr lang="el-GR" dirty="0" err="1"/>
              <a:t>Υφεσιακό</a:t>
            </a:r>
            <a:r>
              <a:rPr lang="el-GR" dirty="0"/>
              <a:t> Κενό</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24</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9</a:t>
            </a:r>
          </a:p>
        </p:txBody>
      </p:sp>
      <p:pic>
        <p:nvPicPr>
          <p:cNvPr id="4" name="Εικόνα 3">
            <a:extLst>
              <a:ext uri="{FF2B5EF4-FFF2-40B4-BE49-F238E27FC236}">
                <a16:creationId xmlns:a16="http://schemas.microsoft.com/office/drawing/2014/main" id="{478F25DD-A0F7-4607-BA3F-D07DA844AD8C}"/>
              </a:ext>
            </a:extLst>
          </p:cNvPr>
          <p:cNvPicPr>
            <a:picLocks noChangeAspect="1"/>
          </p:cNvPicPr>
          <p:nvPr/>
        </p:nvPicPr>
        <p:blipFill>
          <a:blip r:embed="rId2"/>
          <a:stretch>
            <a:fillRect/>
          </a:stretch>
        </p:blipFill>
        <p:spPr>
          <a:xfrm>
            <a:off x="4240226" y="1713612"/>
            <a:ext cx="4636487" cy="4056927"/>
          </a:xfrm>
          <a:prstGeom prst="rect">
            <a:avLst/>
          </a:prstGeom>
        </p:spPr>
      </p:pic>
      <p:pic>
        <p:nvPicPr>
          <p:cNvPr id="7" name="Εικόνα 6">
            <a:extLst>
              <a:ext uri="{FF2B5EF4-FFF2-40B4-BE49-F238E27FC236}">
                <a16:creationId xmlns:a16="http://schemas.microsoft.com/office/drawing/2014/main" id="{3F0A5C3C-F797-4077-846B-359F6F799DB2}"/>
              </a:ext>
            </a:extLst>
          </p:cNvPr>
          <p:cNvPicPr>
            <a:picLocks noChangeAspect="1"/>
          </p:cNvPicPr>
          <p:nvPr/>
        </p:nvPicPr>
        <p:blipFill>
          <a:blip r:embed="rId3"/>
          <a:stretch>
            <a:fillRect/>
          </a:stretch>
        </p:blipFill>
        <p:spPr>
          <a:xfrm>
            <a:off x="0" y="1875027"/>
            <a:ext cx="4121834" cy="2750987"/>
          </a:xfrm>
          <a:prstGeom prst="rect">
            <a:avLst/>
          </a:prstGeom>
        </p:spPr>
      </p:pic>
    </p:spTree>
    <p:extLst>
      <p:ext uri="{BB962C8B-B14F-4D97-AF65-F5344CB8AC3E}">
        <p14:creationId xmlns:p14="http://schemas.microsoft.com/office/powerpoint/2010/main" val="3343956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10-3  </a:t>
            </a:r>
            <a:r>
              <a:rPr lang="el-GR" dirty="0"/>
              <a:t>Το Απλό </a:t>
            </a:r>
            <a:r>
              <a:rPr lang="el-GR" dirty="0" err="1"/>
              <a:t>Κεϋνσιανό</a:t>
            </a:r>
            <a:r>
              <a:rPr lang="el-GR" dirty="0"/>
              <a:t> Μοντέλο στο Πλαίσιο AD-AS </a:t>
            </a:r>
            <a:r>
              <a:rPr lang="en-US" sz="1400" dirty="0"/>
              <a:t>(4 </a:t>
            </a:r>
            <a:r>
              <a:rPr lang="el-GR" sz="1400" dirty="0"/>
              <a:t>από</a:t>
            </a:r>
            <a:r>
              <a:rPr lang="en-US" sz="1400" dirty="0"/>
              <a:t> 4) </a:t>
            </a:r>
          </a:p>
        </p:txBody>
      </p:sp>
      <p:sp>
        <p:nvSpPr>
          <p:cNvPr id="3" name="Content Placeholder 2"/>
          <p:cNvSpPr>
            <a:spLocks noGrp="1"/>
          </p:cNvSpPr>
          <p:nvPr>
            <p:ph idx="1"/>
          </p:nvPr>
        </p:nvSpPr>
        <p:spPr>
          <a:xfrm>
            <a:off x="443087" y="1819063"/>
            <a:ext cx="8329089" cy="4938057"/>
          </a:xfrm>
        </p:spPr>
        <p:txBody>
          <a:bodyPr>
            <a:normAutofit lnSpcReduction="10000"/>
          </a:bodyPr>
          <a:lstStyle/>
          <a:p>
            <a:pPr lvl="1"/>
            <a:r>
              <a:rPr lang="en-US" dirty="0"/>
              <a:t>10-3</a:t>
            </a:r>
            <a:r>
              <a:rPr lang="el-GR" dirty="0"/>
              <a:t>ε</a:t>
            </a:r>
            <a:r>
              <a:rPr lang="en-US" dirty="0"/>
              <a:t> </a:t>
            </a:r>
            <a:r>
              <a:rPr lang="el-GR" dirty="0"/>
              <a:t>Το Μοτίβο του Απλού </a:t>
            </a:r>
            <a:r>
              <a:rPr lang="el-GR" dirty="0" err="1"/>
              <a:t>Κεϋνσιανού</a:t>
            </a:r>
            <a:r>
              <a:rPr lang="el-GR" dirty="0"/>
              <a:t> Μοντέλου</a:t>
            </a:r>
            <a:endParaRPr lang="en-US" dirty="0"/>
          </a:p>
          <a:p>
            <a:pPr lvl="2"/>
            <a:r>
              <a:rPr lang="el-GR" dirty="0"/>
              <a:t>Μπορούμε να συνοψίσουμε το απλό </a:t>
            </a:r>
            <a:r>
              <a:rPr lang="el-GR" dirty="0" err="1"/>
              <a:t>Κεϋνσιανό</a:t>
            </a:r>
            <a:r>
              <a:rPr lang="el-GR" dirty="0"/>
              <a:t> μοντέλο σε όρους </a:t>
            </a:r>
            <a:r>
              <a:rPr lang="en-US" dirty="0"/>
              <a:t>AD </a:t>
            </a:r>
            <a:r>
              <a:rPr lang="el-GR" dirty="0"/>
              <a:t>και</a:t>
            </a:r>
            <a:r>
              <a:rPr lang="en-US" dirty="0"/>
              <a:t> AS: (</a:t>
            </a:r>
            <a:r>
              <a:rPr lang="el-GR" dirty="0"/>
              <a:t>Σχήμα</a:t>
            </a:r>
            <a:r>
              <a:rPr lang="en-US" dirty="0"/>
              <a:t> 10)</a:t>
            </a:r>
          </a:p>
          <a:p>
            <a:pPr lvl="2"/>
            <a:r>
              <a:rPr lang="en-US" dirty="0"/>
              <a:t>1. </a:t>
            </a:r>
            <a:r>
              <a:rPr lang="el-GR" dirty="0"/>
              <a:t>Το επίπεδο τιμών παραμένει σταθερό μέχρι να επιτευχθεί το φυσικό πραγματικό ΑΕΠ</a:t>
            </a:r>
            <a:endParaRPr lang="en-US" dirty="0"/>
          </a:p>
          <a:p>
            <a:pPr lvl="2"/>
            <a:r>
              <a:rPr lang="en-US" dirty="0"/>
              <a:t>2. </a:t>
            </a:r>
            <a:r>
              <a:rPr lang="el-GR" dirty="0"/>
              <a:t>Η καμπύλη</a:t>
            </a:r>
            <a:r>
              <a:rPr lang="en-US" dirty="0"/>
              <a:t> </a:t>
            </a:r>
            <a:r>
              <a:rPr lang="en-US" i="1" dirty="0"/>
              <a:t>AD</a:t>
            </a:r>
            <a:r>
              <a:rPr lang="en-US" dirty="0"/>
              <a:t> </a:t>
            </a:r>
            <a:r>
              <a:rPr lang="el-GR" dirty="0"/>
              <a:t>μετατοπίζεται αν υπάρχει μια αλλαγή στα </a:t>
            </a:r>
            <a:r>
              <a:rPr lang="en-US" i="1" dirty="0"/>
              <a:t>C</a:t>
            </a:r>
            <a:r>
              <a:rPr lang="en-US" dirty="0"/>
              <a:t>, </a:t>
            </a:r>
            <a:r>
              <a:rPr lang="en-US" i="1" dirty="0"/>
              <a:t>I</a:t>
            </a:r>
            <a:r>
              <a:rPr lang="el-GR" i="1" dirty="0"/>
              <a:t> ή </a:t>
            </a:r>
            <a:r>
              <a:rPr lang="en-US" i="1" dirty="0"/>
              <a:t>G</a:t>
            </a:r>
          </a:p>
          <a:p>
            <a:pPr lvl="2"/>
            <a:r>
              <a:rPr lang="en-US" dirty="0"/>
              <a:t>3. </a:t>
            </a:r>
            <a:r>
              <a:rPr lang="el-GR" dirty="0"/>
              <a:t>Η οικονομία μπορεί να βρίσκεται ταυτόχρονα σε ισορροπία και σε </a:t>
            </a:r>
            <a:r>
              <a:rPr lang="el-GR" dirty="0" err="1"/>
              <a:t>υφεσιακό</a:t>
            </a:r>
            <a:r>
              <a:rPr lang="el-GR" dirty="0"/>
              <a:t> κενό</a:t>
            </a:r>
            <a:endParaRPr lang="en-US" dirty="0"/>
          </a:p>
          <a:p>
            <a:pPr lvl="2"/>
            <a:r>
              <a:rPr lang="en-US" i="0" dirty="0"/>
              <a:t>4. </a:t>
            </a:r>
            <a:r>
              <a:rPr lang="el-GR" i="0" dirty="0"/>
              <a:t>Ο ιδιωτικός τομέας μπορεί να μην είναι σε θέση να βγάλει την οικονομία από το </a:t>
            </a:r>
            <a:r>
              <a:rPr lang="el-GR" i="0" dirty="0" err="1"/>
              <a:t>υφεσιακό</a:t>
            </a:r>
            <a:r>
              <a:rPr lang="el-GR" i="0" dirty="0"/>
              <a:t> κενό</a:t>
            </a:r>
            <a:endParaRPr lang="en-US" i="0" dirty="0"/>
          </a:p>
          <a:p>
            <a:pPr lvl="2"/>
            <a:r>
              <a:rPr lang="en-US" dirty="0"/>
              <a:t>5. </a:t>
            </a:r>
            <a:r>
              <a:rPr lang="el-GR" dirty="0"/>
              <a:t>Το κράτος μπορεί να διαδραματίσει έναν παρεμβατικό ρόλο στην οικονομία</a:t>
            </a:r>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25</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1985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Απλό </a:t>
            </a:r>
            <a:r>
              <a:rPr lang="el-GR" dirty="0" err="1"/>
              <a:t>Κεϋνσιανό</a:t>
            </a:r>
            <a:r>
              <a:rPr lang="el-GR" dirty="0"/>
              <a:t> Μοντέλο στο Πλαίσιο AD-AS</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26</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10</a:t>
            </a:r>
          </a:p>
        </p:txBody>
      </p:sp>
      <p:pic>
        <p:nvPicPr>
          <p:cNvPr id="5" name="Εικόνα 4">
            <a:extLst>
              <a:ext uri="{FF2B5EF4-FFF2-40B4-BE49-F238E27FC236}">
                <a16:creationId xmlns:a16="http://schemas.microsoft.com/office/drawing/2014/main" id="{18995A39-46DC-4771-99FD-917D7BF57716}"/>
              </a:ext>
            </a:extLst>
          </p:cNvPr>
          <p:cNvPicPr>
            <a:picLocks noChangeAspect="1"/>
          </p:cNvPicPr>
          <p:nvPr/>
        </p:nvPicPr>
        <p:blipFill>
          <a:blip r:embed="rId2"/>
          <a:stretch>
            <a:fillRect/>
          </a:stretch>
        </p:blipFill>
        <p:spPr>
          <a:xfrm>
            <a:off x="112541" y="1691282"/>
            <a:ext cx="8356209" cy="2788232"/>
          </a:xfrm>
          <a:prstGeom prst="rect">
            <a:avLst/>
          </a:prstGeom>
        </p:spPr>
      </p:pic>
      <p:pic>
        <p:nvPicPr>
          <p:cNvPr id="7" name="Εικόνα 6">
            <a:extLst>
              <a:ext uri="{FF2B5EF4-FFF2-40B4-BE49-F238E27FC236}">
                <a16:creationId xmlns:a16="http://schemas.microsoft.com/office/drawing/2014/main" id="{40F40978-F5FC-47B5-9C6C-EBFF3EB647E9}"/>
              </a:ext>
            </a:extLst>
          </p:cNvPr>
          <p:cNvPicPr>
            <a:picLocks noChangeAspect="1"/>
          </p:cNvPicPr>
          <p:nvPr/>
        </p:nvPicPr>
        <p:blipFill>
          <a:blip r:embed="rId3"/>
          <a:stretch>
            <a:fillRect/>
          </a:stretch>
        </p:blipFill>
        <p:spPr>
          <a:xfrm>
            <a:off x="64674" y="4880491"/>
            <a:ext cx="9014651" cy="891753"/>
          </a:xfrm>
          <a:prstGeom prst="rect">
            <a:avLst/>
          </a:prstGeom>
        </p:spPr>
      </p:pic>
    </p:spTree>
    <p:extLst>
      <p:ext uri="{BB962C8B-B14F-4D97-AF65-F5344CB8AC3E}">
        <p14:creationId xmlns:p14="http://schemas.microsoft.com/office/powerpoint/2010/main" val="50025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Διαφορετικές Καμπύλες Συνολικής Προσφοράς</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11</a:t>
            </a:r>
          </a:p>
        </p:txBody>
      </p:sp>
      <p:pic>
        <p:nvPicPr>
          <p:cNvPr id="5" name="Εικόνα 4">
            <a:extLst>
              <a:ext uri="{FF2B5EF4-FFF2-40B4-BE49-F238E27FC236}">
                <a16:creationId xmlns:a16="http://schemas.microsoft.com/office/drawing/2014/main" id="{E2F3DDB1-D758-4A8B-9EDF-67C322172C6B}"/>
              </a:ext>
            </a:extLst>
          </p:cNvPr>
          <p:cNvPicPr>
            <a:picLocks noChangeAspect="1"/>
          </p:cNvPicPr>
          <p:nvPr/>
        </p:nvPicPr>
        <p:blipFill>
          <a:blip r:embed="rId2"/>
          <a:stretch>
            <a:fillRect/>
          </a:stretch>
        </p:blipFill>
        <p:spPr>
          <a:xfrm>
            <a:off x="3153979" y="1448972"/>
            <a:ext cx="5860672" cy="3758682"/>
          </a:xfrm>
          <a:prstGeom prst="rect">
            <a:avLst/>
          </a:prstGeom>
        </p:spPr>
      </p:pic>
      <p:pic>
        <p:nvPicPr>
          <p:cNvPr id="7" name="Εικόνα 6">
            <a:extLst>
              <a:ext uri="{FF2B5EF4-FFF2-40B4-BE49-F238E27FC236}">
                <a16:creationId xmlns:a16="http://schemas.microsoft.com/office/drawing/2014/main" id="{96387B96-D9D7-4044-8434-D84D229DDE4A}"/>
              </a:ext>
            </a:extLst>
          </p:cNvPr>
          <p:cNvPicPr>
            <a:picLocks noChangeAspect="1"/>
          </p:cNvPicPr>
          <p:nvPr/>
        </p:nvPicPr>
        <p:blipFill>
          <a:blip r:embed="rId3"/>
          <a:stretch>
            <a:fillRect/>
          </a:stretch>
        </p:blipFill>
        <p:spPr>
          <a:xfrm>
            <a:off x="338404" y="1448972"/>
            <a:ext cx="2815575" cy="3758681"/>
          </a:xfrm>
          <a:prstGeom prst="rect">
            <a:avLst/>
          </a:prstGeom>
        </p:spPr>
      </p:pic>
    </p:spTree>
    <p:extLst>
      <p:ext uri="{BB962C8B-B14F-4D97-AF65-F5344CB8AC3E}">
        <p14:creationId xmlns:p14="http://schemas.microsoft.com/office/powerpoint/2010/main" val="290241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10-4  </a:t>
            </a:r>
            <a:r>
              <a:rPr lang="el-GR" dirty="0"/>
              <a:t>Το Απλό </a:t>
            </a:r>
            <a:r>
              <a:rPr lang="el-GR" dirty="0" err="1"/>
              <a:t>Κεϋνσιανό</a:t>
            </a:r>
            <a:r>
              <a:rPr lang="el-GR" dirty="0"/>
              <a:t> Μοντέλο στο Πλαίσιο TE-TP </a:t>
            </a:r>
            <a:r>
              <a:rPr lang="en-US" sz="1400" dirty="0"/>
              <a:t>(1 </a:t>
            </a:r>
            <a:r>
              <a:rPr lang="el-GR" sz="1400" dirty="0"/>
              <a:t>από</a:t>
            </a:r>
            <a:r>
              <a:rPr lang="en-US" sz="1400" dirty="0"/>
              <a:t> 5)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10-4</a:t>
            </a:r>
            <a:r>
              <a:rPr lang="el-GR" dirty="0"/>
              <a:t>α</a:t>
            </a:r>
            <a:r>
              <a:rPr lang="en-US" dirty="0"/>
              <a:t> </a:t>
            </a:r>
            <a:r>
              <a:rPr lang="el-GR" dirty="0"/>
              <a:t>Παραγωγή της Καμπύλης Συνολικών Δαπανών </a:t>
            </a:r>
            <a:r>
              <a:rPr lang="en-US" dirty="0"/>
              <a:t>(</a:t>
            </a:r>
            <a:r>
              <a:rPr lang="en-US" i="1" dirty="0"/>
              <a:t>TE</a:t>
            </a:r>
            <a:r>
              <a:rPr lang="en-US" dirty="0"/>
              <a:t>)</a:t>
            </a:r>
          </a:p>
          <a:p>
            <a:pPr lvl="2"/>
            <a:r>
              <a:rPr lang="el-GR" dirty="0"/>
              <a:t>Για να εξάγουμε την καμπύλη</a:t>
            </a:r>
            <a:r>
              <a:rPr lang="en-US" dirty="0"/>
              <a:t> </a:t>
            </a:r>
            <a:r>
              <a:rPr lang="en-US" i="1" dirty="0"/>
              <a:t>TE</a:t>
            </a:r>
            <a:r>
              <a:rPr lang="el-GR" dirty="0"/>
              <a:t>, αρχικά εξάγουμε μια διαγραμματική απεικόνιση</a:t>
            </a:r>
            <a:r>
              <a:rPr lang="en-US" dirty="0"/>
              <a:t> </a:t>
            </a:r>
            <a:r>
              <a:rPr lang="el-GR" dirty="0"/>
              <a:t>της κατανάλωσης, της επένδυσης και των κρατικών αγορών</a:t>
            </a:r>
            <a:r>
              <a:rPr lang="en-US" dirty="0"/>
              <a:t> (</a:t>
            </a:r>
            <a:r>
              <a:rPr lang="el-GR" dirty="0"/>
              <a:t>Σχήμα</a:t>
            </a:r>
            <a:r>
              <a:rPr lang="en-US" dirty="0"/>
              <a:t> 12)</a:t>
            </a:r>
          </a:p>
          <a:p>
            <a:pPr lvl="1"/>
            <a:r>
              <a:rPr lang="en-US" i="0" dirty="0"/>
              <a:t>10-4</a:t>
            </a:r>
            <a:r>
              <a:rPr lang="el-GR" i="0" dirty="0"/>
              <a:t>β</a:t>
            </a:r>
            <a:r>
              <a:rPr lang="en-US" i="0" dirty="0"/>
              <a:t> </a:t>
            </a:r>
            <a:r>
              <a:rPr lang="el-GR" i="0" dirty="0"/>
              <a:t>Σημείο Τομής των Καμπυλών Κατανάλωσης και Συνολικών Δαπανών με τον Κάθετο Άξονα</a:t>
            </a:r>
            <a:r>
              <a:rPr lang="en-US" i="0" dirty="0"/>
              <a:t>: </a:t>
            </a:r>
          </a:p>
          <a:p>
            <a:pPr lvl="2"/>
            <a:r>
              <a:rPr lang="el-GR" dirty="0"/>
              <a:t>Πώς μπορεί η κατανάλωση να είναι μια θετική ποσότητα σε δολάρια όταν, για παράδειγμα, το διαθέσιμο εισόδημα είναι μηδενικό;</a:t>
            </a:r>
            <a:endParaRPr lang="en-US" dirty="0"/>
          </a:p>
          <a:p>
            <a:pPr lvl="1"/>
            <a:r>
              <a:rPr lang="en-US" i="0" dirty="0"/>
              <a:t>10-4</a:t>
            </a:r>
            <a:r>
              <a:rPr lang="el-GR" i="0" dirty="0"/>
              <a:t>γ</a:t>
            </a:r>
            <a:r>
              <a:rPr lang="en-US" i="0" dirty="0"/>
              <a:t> </a:t>
            </a:r>
            <a:r>
              <a:rPr lang="el-GR" i="0" dirty="0"/>
              <a:t>Παράγοντες Μετατόπισης της Καμπύλης </a:t>
            </a:r>
            <a:r>
              <a:rPr lang="en-US" i="1" dirty="0"/>
              <a:t>TE</a:t>
            </a:r>
            <a:r>
              <a:rPr lang="en-US" i="0" dirty="0"/>
              <a:t> </a:t>
            </a:r>
          </a:p>
          <a:p>
            <a:pPr lvl="2"/>
            <a:r>
              <a:rPr lang="el-GR" dirty="0"/>
              <a:t>Η καμπύλη</a:t>
            </a:r>
            <a:r>
              <a:rPr lang="en-US" dirty="0"/>
              <a:t> </a:t>
            </a:r>
            <a:r>
              <a:rPr lang="en-US" i="1" dirty="0"/>
              <a:t>TE</a:t>
            </a:r>
            <a:r>
              <a:rPr lang="en-US" dirty="0"/>
              <a:t> </a:t>
            </a:r>
            <a:r>
              <a:rPr lang="el-GR" dirty="0"/>
              <a:t>στο πλαίσιο </a:t>
            </a:r>
            <a:r>
              <a:rPr lang="en-US" i="1" dirty="0"/>
              <a:t>TE-TP</a:t>
            </a:r>
            <a:r>
              <a:rPr lang="en-US" dirty="0"/>
              <a:t> </a:t>
            </a:r>
            <a:r>
              <a:rPr lang="el-GR" dirty="0"/>
              <a:t>παίζει τον ίδιο ρόλο με την καμπύλη </a:t>
            </a:r>
            <a:r>
              <a:rPr lang="en-US" i="1" dirty="0"/>
              <a:t>AD</a:t>
            </a:r>
            <a:r>
              <a:rPr lang="en-US" dirty="0"/>
              <a:t> </a:t>
            </a:r>
            <a:r>
              <a:rPr lang="el-GR" dirty="0"/>
              <a:t>στο πλαίσιο </a:t>
            </a:r>
            <a:r>
              <a:rPr lang="en-US" i="1" dirty="0"/>
              <a:t>AD-AS</a:t>
            </a:r>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28</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4220658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Εξαγωγή της Καμπύλης Συνολικών Δαπανών</a:t>
            </a:r>
            <a:r>
              <a:rPr lang="en-US" dirty="0"/>
              <a:t> (</a:t>
            </a:r>
            <a:r>
              <a:rPr lang="en-US" i="1" dirty="0"/>
              <a:t>TE</a:t>
            </a:r>
            <a:r>
              <a:rPr lang="en-US" dirty="0"/>
              <a:t>) </a:t>
            </a:r>
            <a:r>
              <a:rPr lang="en-US" sz="1400" dirty="0"/>
              <a:t>(</a:t>
            </a:r>
            <a:r>
              <a:rPr lang="el-GR" sz="1400" dirty="0"/>
              <a:t>1 από 2</a:t>
            </a:r>
            <a:r>
              <a:rPr lang="en-US" sz="1400" dirty="0"/>
              <a:t>)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29</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12</a:t>
            </a:r>
          </a:p>
        </p:txBody>
      </p:sp>
      <p:pic>
        <p:nvPicPr>
          <p:cNvPr id="4" name="Εικόνα 3">
            <a:extLst>
              <a:ext uri="{FF2B5EF4-FFF2-40B4-BE49-F238E27FC236}">
                <a16:creationId xmlns:a16="http://schemas.microsoft.com/office/drawing/2014/main" id="{20A76267-E943-477B-908F-97CAD30087A6}"/>
              </a:ext>
            </a:extLst>
          </p:cNvPr>
          <p:cNvPicPr>
            <a:picLocks noChangeAspect="1"/>
          </p:cNvPicPr>
          <p:nvPr/>
        </p:nvPicPr>
        <p:blipFill>
          <a:blip r:embed="rId2"/>
          <a:stretch>
            <a:fillRect/>
          </a:stretch>
        </p:blipFill>
        <p:spPr>
          <a:xfrm>
            <a:off x="2894317" y="1646089"/>
            <a:ext cx="6249683" cy="4218320"/>
          </a:xfrm>
          <a:prstGeom prst="rect">
            <a:avLst/>
          </a:prstGeom>
        </p:spPr>
      </p:pic>
      <p:pic>
        <p:nvPicPr>
          <p:cNvPr id="7" name="Εικόνα 6">
            <a:extLst>
              <a:ext uri="{FF2B5EF4-FFF2-40B4-BE49-F238E27FC236}">
                <a16:creationId xmlns:a16="http://schemas.microsoft.com/office/drawing/2014/main" id="{6B823A49-275F-4A48-9F38-1128EBB004A8}"/>
              </a:ext>
            </a:extLst>
          </p:cNvPr>
          <p:cNvPicPr>
            <a:picLocks noChangeAspect="1"/>
          </p:cNvPicPr>
          <p:nvPr/>
        </p:nvPicPr>
        <p:blipFill>
          <a:blip r:embed="rId3"/>
          <a:stretch>
            <a:fillRect/>
          </a:stretch>
        </p:blipFill>
        <p:spPr>
          <a:xfrm>
            <a:off x="0" y="1899138"/>
            <a:ext cx="2616795" cy="1326462"/>
          </a:xfrm>
          <a:prstGeom prst="rect">
            <a:avLst/>
          </a:prstGeom>
        </p:spPr>
      </p:pic>
    </p:spTree>
    <p:extLst>
      <p:ext uri="{BB962C8B-B14F-4D97-AF65-F5344CB8AC3E}">
        <p14:creationId xmlns:p14="http://schemas.microsoft.com/office/powerpoint/2010/main" val="4281414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10-1  </a:t>
            </a:r>
            <a:r>
              <a:rPr lang="el-GR" dirty="0"/>
              <a:t>Αμφισβητώντας την Κλασική Οπτική και την </a:t>
            </a:r>
            <a:r>
              <a:rPr lang="el-GR" dirty="0" err="1"/>
              <a:t>Αυτορυθμιζόμενη</a:t>
            </a:r>
            <a:r>
              <a:rPr lang="el-GR" dirty="0"/>
              <a:t> Οικονομία </a:t>
            </a:r>
            <a:r>
              <a:rPr lang="en-US" sz="1400" dirty="0"/>
              <a:t>(1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fontScale="92500" lnSpcReduction="20000"/>
          </a:bodyPr>
          <a:lstStyle/>
          <a:p>
            <a:pPr lvl="1"/>
            <a:r>
              <a:rPr lang="el-GR" dirty="0"/>
              <a:t>Ο </a:t>
            </a:r>
            <a:r>
              <a:rPr lang="en-US" dirty="0"/>
              <a:t>John Maynard Keynes, </a:t>
            </a:r>
            <a:r>
              <a:rPr lang="el-GR" dirty="0"/>
              <a:t>ένας Άγγλος οικονομολόγος</a:t>
            </a:r>
            <a:r>
              <a:rPr lang="en-US" dirty="0"/>
              <a:t>, </a:t>
            </a:r>
            <a:r>
              <a:rPr lang="el-GR" dirty="0"/>
              <a:t>άλλαξε τον τρόπο που πολλοί οικονομολόγοι αντιμετώπιζαν την οικονομία</a:t>
            </a:r>
            <a:endParaRPr lang="en-US" dirty="0"/>
          </a:p>
          <a:p>
            <a:pPr lvl="1"/>
            <a:r>
              <a:rPr lang="el-GR" dirty="0"/>
              <a:t>Το βασικό έργο του </a:t>
            </a:r>
            <a:r>
              <a:rPr lang="en-US" dirty="0"/>
              <a:t>Keynes</a:t>
            </a:r>
            <a:r>
              <a:rPr lang="el-GR" dirty="0"/>
              <a:t>,</a:t>
            </a:r>
            <a:r>
              <a:rPr lang="en-US" dirty="0"/>
              <a:t> </a:t>
            </a:r>
            <a:r>
              <a:rPr lang="el-GR" i="1" dirty="0"/>
              <a:t>Η Γενική Θεωρία της Απασχόλησης και του Χρήματος</a:t>
            </a:r>
            <a:r>
              <a:rPr lang="en-US" dirty="0"/>
              <a:t>, </a:t>
            </a:r>
            <a:r>
              <a:rPr lang="el-GR" dirty="0"/>
              <a:t>εκδόθηκε το </a:t>
            </a:r>
            <a:r>
              <a:rPr lang="en-US" dirty="0"/>
              <a:t>1936, </a:t>
            </a:r>
            <a:r>
              <a:rPr lang="el-GR" dirty="0"/>
              <a:t>όταν η Μεγάλη Ύφεση έπληττε τον κόσμο. Αναρωτήθηκε αν η κλασική οπτική της οικονομίας θα μπορούσε να είναι ορθή</a:t>
            </a:r>
            <a:endParaRPr lang="en-US" dirty="0"/>
          </a:p>
          <a:p>
            <a:pPr lvl="2"/>
            <a:r>
              <a:rPr lang="el-GR" dirty="0"/>
              <a:t>Η ανεργία ήταν στα ύψη σε πολλές χώρες και πολλές οικονομίες συρρικνώνονταν</a:t>
            </a:r>
            <a:endParaRPr lang="en-US" dirty="0"/>
          </a:p>
          <a:p>
            <a:pPr lvl="2"/>
            <a:r>
              <a:rPr lang="el-GR" dirty="0"/>
              <a:t>Πού ήταν ο νόμος του </a:t>
            </a:r>
            <a:r>
              <a:rPr lang="en-US" dirty="0"/>
              <a:t>Say</a:t>
            </a:r>
            <a:r>
              <a:rPr lang="el-GR" dirty="0"/>
              <a:t> με την υπόσχεση ότι δε θα υπήρχαν γενικευμένες ακραίες καταστάσεις; </a:t>
            </a:r>
            <a:endParaRPr lang="en-US" dirty="0"/>
          </a:p>
          <a:p>
            <a:pPr lvl="2"/>
            <a:r>
              <a:rPr lang="el-GR" dirty="0"/>
              <a:t>Πού ήταν η πλήρης απασχόληση;</a:t>
            </a:r>
            <a:endParaRPr lang="en-US" dirty="0"/>
          </a:p>
          <a:p>
            <a:pPr lvl="2"/>
            <a:r>
              <a:rPr lang="el-GR" dirty="0"/>
              <a:t>Δεδομένων των παραπάνω</a:t>
            </a:r>
            <a:r>
              <a:rPr lang="en-US" dirty="0"/>
              <a:t>, </a:t>
            </a:r>
            <a:r>
              <a:rPr lang="el-GR" dirty="0"/>
              <a:t>θα μπορούσε να εξακολουθεί κανείς να πιστεύει ότι ο </a:t>
            </a:r>
            <a:r>
              <a:rPr lang="el-GR" i="1" dirty="0"/>
              <a:t>φιλελευθερισμός</a:t>
            </a:r>
            <a:r>
              <a:rPr lang="en-US" dirty="0"/>
              <a:t> </a:t>
            </a:r>
            <a:r>
              <a:rPr lang="el-GR" dirty="0"/>
              <a:t>αποτελούσε τη σωστή πολιτική;</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346556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Εξαγωγή της Καμπύλης Συνολικών Δαπανών (TE) </a:t>
            </a:r>
            <a:r>
              <a:rPr lang="en-US" sz="1400" dirty="0"/>
              <a:t>(2 </a:t>
            </a:r>
            <a:r>
              <a:rPr lang="el-GR" sz="1400" dirty="0"/>
              <a:t>από</a:t>
            </a:r>
            <a:r>
              <a:rPr lang="en-US" sz="1400" dirty="0"/>
              <a:t> 2)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30</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12</a:t>
            </a:r>
          </a:p>
        </p:txBody>
      </p:sp>
      <p:pic>
        <p:nvPicPr>
          <p:cNvPr id="5" name="Εικόνα 4">
            <a:extLst>
              <a:ext uri="{FF2B5EF4-FFF2-40B4-BE49-F238E27FC236}">
                <a16:creationId xmlns:a16="http://schemas.microsoft.com/office/drawing/2014/main" id="{EA1835F4-BA68-4B73-9D67-3A32DCBE3E32}"/>
              </a:ext>
            </a:extLst>
          </p:cNvPr>
          <p:cNvPicPr>
            <a:picLocks noChangeAspect="1"/>
          </p:cNvPicPr>
          <p:nvPr/>
        </p:nvPicPr>
        <p:blipFill>
          <a:blip r:embed="rId2"/>
          <a:stretch>
            <a:fillRect/>
          </a:stretch>
        </p:blipFill>
        <p:spPr>
          <a:xfrm>
            <a:off x="1350498" y="1516279"/>
            <a:ext cx="6344530" cy="4740871"/>
          </a:xfrm>
          <a:prstGeom prst="rect">
            <a:avLst/>
          </a:prstGeom>
        </p:spPr>
      </p:pic>
    </p:spTree>
    <p:extLst>
      <p:ext uri="{BB962C8B-B14F-4D97-AF65-F5344CB8AC3E}">
        <p14:creationId xmlns:p14="http://schemas.microsoft.com/office/powerpoint/2010/main" val="3992159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10-4  </a:t>
            </a:r>
            <a:r>
              <a:rPr lang="el-GR" dirty="0"/>
              <a:t>Το Απλό </a:t>
            </a:r>
            <a:r>
              <a:rPr lang="el-GR" dirty="0" err="1"/>
              <a:t>Κεϋνσιανό</a:t>
            </a:r>
            <a:r>
              <a:rPr lang="el-GR" dirty="0"/>
              <a:t> Μοντέλο στο Πλαίσιο TE-TP </a:t>
            </a:r>
            <a:r>
              <a:rPr lang="en-US" sz="1400" dirty="0"/>
              <a:t>(2 </a:t>
            </a:r>
            <a:r>
              <a:rPr lang="el-GR" sz="1400" dirty="0"/>
              <a:t>από</a:t>
            </a:r>
            <a:r>
              <a:rPr lang="en-US" sz="1400" dirty="0"/>
              <a:t> 5)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10-4</a:t>
            </a:r>
            <a:r>
              <a:rPr lang="el-GR" dirty="0"/>
              <a:t>δ</a:t>
            </a:r>
            <a:r>
              <a:rPr lang="en-US" dirty="0"/>
              <a:t> </a:t>
            </a:r>
            <a:r>
              <a:rPr lang="el-GR" dirty="0"/>
              <a:t>Σύγκριση Συνολικών Δαπανών </a:t>
            </a:r>
            <a:r>
              <a:rPr lang="en-US" dirty="0"/>
              <a:t>(</a:t>
            </a:r>
            <a:r>
              <a:rPr lang="en-US" i="1" dirty="0"/>
              <a:t>TE) </a:t>
            </a:r>
            <a:r>
              <a:rPr lang="el-GR" i="1" dirty="0"/>
              <a:t>και</a:t>
            </a:r>
            <a:r>
              <a:rPr lang="en-US" i="1" dirty="0"/>
              <a:t> </a:t>
            </a:r>
            <a:r>
              <a:rPr lang="el-GR" i="1" dirty="0"/>
              <a:t>Συνολικής Παραγωγής</a:t>
            </a:r>
            <a:r>
              <a:rPr lang="en-US" i="1" dirty="0"/>
              <a:t> (TP)</a:t>
            </a:r>
            <a:endParaRPr lang="en-US" dirty="0"/>
          </a:p>
          <a:p>
            <a:pPr lvl="2"/>
            <a:r>
              <a:rPr lang="el-GR" dirty="0"/>
              <a:t>Η οικονομία μπορεί να βρίσκεται σε τρεις καταστάσεις στο πλαίσιο </a:t>
            </a:r>
            <a:r>
              <a:rPr lang="en-US" i="1" dirty="0"/>
              <a:t>TE-TP</a:t>
            </a:r>
            <a:r>
              <a:rPr lang="en-US" dirty="0"/>
              <a:t>: </a:t>
            </a:r>
          </a:p>
          <a:p>
            <a:pPr lvl="3"/>
            <a:r>
              <a:rPr lang="el-GR" i="0" dirty="0"/>
              <a:t>Οι επιχειρήσεις παράγουν πολύ</a:t>
            </a:r>
            <a:r>
              <a:rPr lang="en-US" i="0" dirty="0"/>
              <a:t>:</a:t>
            </a:r>
            <a:r>
              <a:rPr lang="en-US" dirty="0"/>
              <a:t> TE &lt; TP</a:t>
            </a:r>
          </a:p>
          <a:p>
            <a:pPr lvl="3"/>
            <a:r>
              <a:rPr lang="el-GR" i="0" dirty="0"/>
              <a:t>Οι επιχειρήσεις παράγουν λίγο</a:t>
            </a:r>
            <a:r>
              <a:rPr lang="en-US" i="0" dirty="0"/>
              <a:t>: </a:t>
            </a:r>
            <a:r>
              <a:rPr lang="en-US" dirty="0"/>
              <a:t>TE &gt; TP</a:t>
            </a:r>
          </a:p>
          <a:p>
            <a:pPr lvl="3"/>
            <a:r>
              <a:rPr lang="el-GR" i="0" dirty="0"/>
              <a:t>Οι επιχειρήσεις παράγουν ακριβώς τη σωστή ποσότητα</a:t>
            </a:r>
            <a:r>
              <a:rPr lang="en-US" i="0" dirty="0"/>
              <a:t>:</a:t>
            </a:r>
            <a:r>
              <a:rPr lang="en-US" dirty="0"/>
              <a:t> TE = TP</a:t>
            </a:r>
          </a:p>
          <a:p>
            <a:pPr lvl="2"/>
            <a:r>
              <a:rPr lang="el-GR" i="0" dirty="0"/>
              <a:t>Σύμφωνα με πολλούς οικονομολόγους</a:t>
            </a:r>
            <a:r>
              <a:rPr lang="en-US" i="0" dirty="0"/>
              <a:t>, </a:t>
            </a:r>
            <a:r>
              <a:rPr lang="el-GR" i="0" dirty="0"/>
              <a:t>αν η οικονομία λειτουργεί σε επίπεδο</a:t>
            </a:r>
            <a:r>
              <a:rPr lang="en-US" i="0" dirty="0"/>
              <a:t> </a:t>
            </a:r>
            <a:r>
              <a:rPr lang="en-US" i="1" dirty="0"/>
              <a:t>TE&lt;TP</a:t>
            </a:r>
            <a:r>
              <a:rPr lang="en-US" i="0" dirty="0"/>
              <a:t> </a:t>
            </a:r>
            <a:r>
              <a:rPr lang="el-GR" i="0" dirty="0"/>
              <a:t>ή</a:t>
            </a:r>
            <a:r>
              <a:rPr lang="en-US" i="0" dirty="0"/>
              <a:t> </a:t>
            </a:r>
            <a:r>
              <a:rPr lang="en-US" i="1" dirty="0"/>
              <a:t>TE&gt;TP</a:t>
            </a:r>
            <a:r>
              <a:rPr lang="en-US" i="0" dirty="0"/>
              <a:t> (</a:t>
            </a:r>
            <a:r>
              <a:rPr lang="el-GR" i="0" dirty="0"/>
              <a:t>και οι δύο καταστάσεις περιγράφονται ως ανισορροπία</a:t>
            </a:r>
            <a:r>
              <a:rPr lang="en-US" i="0" dirty="0"/>
              <a:t>), </a:t>
            </a:r>
            <a:r>
              <a:rPr lang="el-GR" i="0" dirty="0"/>
              <a:t>τότε τελικά θα μετακινηθεί στο επίπεδο </a:t>
            </a:r>
            <a:r>
              <a:rPr lang="en-US" i="1" dirty="0"/>
              <a:t>TE = TP</a:t>
            </a:r>
            <a:r>
              <a:rPr lang="en-US" i="0" dirty="0"/>
              <a:t>, </a:t>
            </a:r>
            <a:r>
              <a:rPr lang="el-GR" i="0" dirty="0"/>
              <a:t>όπου η οικονομία βρίσκεται σε ισορροπία</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31</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011637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10-4  </a:t>
            </a:r>
            <a:r>
              <a:rPr lang="el-GR" dirty="0"/>
              <a:t>Το Απλό </a:t>
            </a:r>
            <a:r>
              <a:rPr lang="el-GR" dirty="0" err="1"/>
              <a:t>Κεϋνσιανό</a:t>
            </a:r>
            <a:r>
              <a:rPr lang="el-GR" dirty="0"/>
              <a:t> Μοντέλο στο Πλαίσιο TE-TP </a:t>
            </a:r>
            <a:r>
              <a:rPr lang="en-US" sz="1400" dirty="0"/>
              <a:t>(3 </a:t>
            </a:r>
            <a:r>
              <a:rPr lang="el-GR" sz="1400" dirty="0"/>
              <a:t>από</a:t>
            </a:r>
            <a:r>
              <a:rPr lang="en-US" sz="1400" dirty="0"/>
              <a:t> 5) </a:t>
            </a:r>
          </a:p>
        </p:txBody>
      </p:sp>
      <p:sp>
        <p:nvSpPr>
          <p:cNvPr id="3" name="Content Placeholder 2"/>
          <p:cNvSpPr>
            <a:spLocks noGrp="1"/>
          </p:cNvSpPr>
          <p:nvPr>
            <p:ph idx="1"/>
          </p:nvPr>
        </p:nvSpPr>
        <p:spPr>
          <a:xfrm>
            <a:off x="324374" y="1470681"/>
            <a:ext cx="8329089" cy="4938057"/>
          </a:xfrm>
        </p:spPr>
        <p:txBody>
          <a:bodyPr>
            <a:normAutofit lnSpcReduction="10000"/>
          </a:bodyPr>
          <a:lstStyle/>
          <a:p>
            <a:pPr lvl="1"/>
            <a:r>
              <a:rPr lang="en-US" dirty="0"/>
              <a:t>10-4</a:t>
            </a:r>
            <a:r>
              <a:rPr lang="el-GR" dirty="0"/>
              <a:t>ε</a:t>
            </a:r>
            <a:r>
              <a:rPr lang="en-US" dirty="0"/>
              <a:t> </a:t>
            </a:r>
            <a:r>
              <a:rPr lang="el-GR" dirty="0"/>
              <a:t>Από την Ανισορροπία στην Ισορροπία</a:t>
            </a:r>
            <a:endParaRPr lang="en-US" dirty="0"/>
          </a:p>
          <a:p>
            <a:pPr lvl="2"/>
            <a:r>
              <a:rPr lang="el-GR" dirty="0"/>
              <a:t>Οι επιχειρήσεις μπορεί να διατηρούν ένα απόθεμα των αγαθών τους ώστε να είναι προστατευμένες έναντι αναπάντεχων αλλαγών στη ζήτηση για το προϊόν, αλλά δεν γνωρίζουμε την ακριβή ποσότητα του αποθέματος</a:t>
            </a:r>
            <a:endParaRPr lang="en-US" dirty="0"/>
          </a:p>
          <a:p>
            <a:pPr lvl="3"/>
            <a:r>
              <a:rPr lang="el-GR" dirty="0"/>
              <a:t>Περίπτωση</a:t>
            </a:r>
            <a:r>
              <a:rPr lang="en-US" dirty="0"/>
              <a:t> 1: TE &lt; TP: </a:t>
            </a:r>
            <a:r>
              <a:rPr lang="el-GR" i="0" dirty="0"/>
              <a:t>Οι επιχειρήσεις παράγουν πολύ. Η πλεονάζουσα παραγωγή προστίθεται στο απόθεμα. Το πραγματικό ΑΕΠ μειώνεται. Τελικά</a:t>
            </a:r>
            <a:r>
              <a:rPr lang="en-US" i="0" dirty="0"/>
              <a:t> </a:t>
            </a:r>
            <a:r>
              <a:rPr lang="el-GR" i="0" dirty="0"/>
              <a:t>η</a:t>
            </a:r>
            <a:r>
              <a:rPr lang="en-US" i="0" dirty="0"/>
              <a:t> </a:t>
            </a:r>
            <a:r>
              <a:rPr lang="en-US" dirty="0"/>
              <a:t>TP</a:t>
            </a:r>
            <a:r>
              <a:rPr lang="en-US" i="0" dirty="0"/>
              <a:t> </a:t>
            </a:r>
            <a:r>
              <a:rPr lang="el-GR" i="0" dirty="0"/>
              <a:t>εξισώνεται με την </a:t>
            </a:r>
            <a:r>
              <a:rPr lang="en-US" dirty="0"/>
              <a:t>TE</a:t>
            </a:r>
          </a:p>
          <a:p>
            <a:pPr lvl="3"/>
            <a:r>
              <a:rPr lang="el-GR" i="0" dirty="0"/>
              <a:t>Περίπτωση</a:t>
            </a:r>
            <a:r>
              <a:rPr lang="en-US" i="0" dirty="0"/>
              <a:t> 2: </a:t>
            </a:r>
            <a:r>
              <a:rPr lang="en-US" dirty="0"/>
              <a:t>TE &gt; TP</a:t>
            </a:r>
            <a:r>
              <a:rPr lang="en-US" i="0" dirty="0"/>
              <a:t>: </a:t>
            </a:r>
            <a:r>
              <a:rPr lang="el-GR" i="0" dirty="0"/>
              <a:t>Οι επιχειρήσεις παράγουν λίγο. Τα αποθέματα μειώνονται και η παραγωγή αυξάνεται οδηγώντας σε αύξηση του πραγματικού ΑΕΠ. Τελικά, η </a:t>
            </a:r>
            <a:r>
              <a:rPr lang="en-US" dirty="0"/>
              <a:t>TP</a:t>
            </a:r>
            <a:r>
              <a:rPr lang="en-US" i="0" dirty="0"/>
              <a:t> </a:t>
            </a:r>
            <a:r>
              <a:rPr lang="el-GR" i="0" dirty="0"/>
              <a:t>εξισώνεται με την </a:t>
            </a:r>
            <a:r>
              <a:rPr lang="en-US" dirty="0"/>
              <a:t>TE</a:t>
            </a:r>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32</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534444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Τρεις Καταστάσεις της Οικονομίας στο Πλαίσιο </a:t>
            </a:r>
            <a:r>
              <a:rPr lang="en-US" i="1" dirty="0"/>
              <a:t>TE-TP</a:t>
            </a:r>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33</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13</a:t>
            </a:r>
          </a:p>
        </p:txBody>
      </p:sp>
      <p:pic>
        <p:nvPicPr>
          <p:cNvPr id="5" name="Εικόνα 4">
            <a:extLst>
              <a:ext uri="{FF2B5EF4-FFF2-40B4-BE49-F238E27FC236}">
                <a16:creationId xmlns:a16="http://schemas.microsoft.com/office/drawing/2014/main" id="{321665E8-F918-409C-B7F4-DD6A7B164E2C}"/>
              </a:ext>
            </a:extLst>
          </p:cNvPr>
          <p:cNvPicPr>
            <a:picLocks noChangeAspect="1"/>
          </p:cNvPicPr>
          <p:nvPr/>
        </p:nvPicPr>
        <p:blipFill>
          <a:blip r:embed="rId2"/>
          <a:stretch>
            <a:fillRect/>
          </a:stretch>
        </p:blipFill>
        <p:spPr>
          <a:xfrm>
            <a:off x="4149969" y="1463039"/>
            <a:ext cx="4967957" cy="4296949"/>
          </a:xfrm>
          <a:prstGeom prst="rect">
            <a:avLst/>
          </a:prstGeom>
        </p:spPr>
      </p:pic>
      <p:pic>
        <p:nvPicPr>
          <p:cNvPr id="7" name="Εικόνα 6">
            <a:extLst>
              <a:ext uri="{FF2B5EF4-FFF2-40B4-BE49-F238E27FC236}">
                <a16:creationId xmlns:a16="http://schemas.microsoft.com/office/drawing/2014/main" id="{C4C72BD8-B348-4E76-9B54-786310EF4D00}"/>
              </a:ext>
            </a:extLst>
          </p:cNvPr>
          <p:cNvPicPr>
            <a:picLocks noChangeAspect="1"/>
          </p:cNvPicPr>
          <p:nvPr/>
        </p:nvPicPr>
        <p:blipFill>
          <a:blip r:embed="rId3"/>
          <a:stretch>
            <a:fillRect/>
          </a:stretch>
        </p:blipFill>
        <p:spPr>
          <a:xfrm>
            <a:off x="122070" y="1673884"/>
            <a:ext cx="3494825" cy="4157173"/>
          </a:xfrm>
          <a:prstGeom prst="rect">
            <a:avLst/>
          </a:prstGeom>
        </p:spPr>
      </p:pic>
    </p:spTree>
    <p:extLst>
      <p:ext uri="{BB962C8B-B14F-4D97-AF65-F5344CB8AC3E}">
        <p14:creationId xmlns:p14="http://schemas.microsoft.com/office/powerpoint/2010/main" val="17021824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10-4  </a:t>
            </a:r>
            <a:r>
              <a:rPr lang="el-GR" dirty="0"/>
              <a:t>Το Απλό </a:t>
            </a:r>
            <a:r>
              <a:rPr lang="el-GR" dirty="0" err="1"/>
              <a:t>Κεϋνσιανό</a:t>
            </a:r>
            <a:r>
              <a:rPr lang="el-GR" dirty="0"/>
              <a:t> Μοντέλο στο Πλαίσιο TE-TP </a:t>
            </a:r>
            <a:r>
              <a:rPr lang="en-US" sz="1400" dirty="0"/>
              <a:t>(4 </a:t>
            </a:r>
            <a:r>
              <a:rPr lang="el-GR" sz="1400" dirty="0"/>
              <a:t>από</a:t>
            </a:r>
            <a:r>
              <a:rPr lang="en-US" sz="1400" dirty="0"/>
              <a:t> 5) </a:t>
            </a:r>
          </a:p>
        </p:txBody>
      </p:sp>
      <p:sp>
        <p:nvSpPr>
          <p:cNvPr id="3" name="Content Placeholder 2"/>
          <p:cNvSpPr>
            <a:spLocks noGrp="1"/>
          </p:cNvSpPr>
          <p:nvPr>
            <p:ph idx="1"/>
          </p:nvPr>
        </p:nvSpPr>
        <p:spPr>
          <a:xfrm>
            <a:off x="324374" y="1470681"/>
            <a:ext cx="8329089" cy="4938057"/>
          </a:xfrm>
        </p:spPr>
        <p:txBody>
          <a:bodyPr>
            <a:normAutofit/>
          </a:bodyPr>
          <a:lstStyle/>
          <a:p>
            <a:pPr lvl="1"/>
            <a:r>
              <a:rPr lang="en-US" i="0" dirty="0"/>
              <a:t>10-4</a:t>
            </a:r>
            <a:r>
              <a:rPr lang="el-GR" i="0" dirty="0" err="1"/>
              <a:t>στ</a:t>
            </a:r>
            <a:r>
              <a:rPr lang="en-US" i="0" dirty="0"/>
              <a:t> </a:t>
            </a:r>
            <a:r>
              <a:rPr lang="el-GR" i="0" dirty="0"/>
              <a:t>Η Οικονομία σε Ένα </a:t>
            </a:r>
            <a:r>
              <a:rPr lang="el-GR" i="0" dirty="0" err="1"/>
              <a:t>Υφεσιακό</a:t>
            </a:r>
            <a:r>
              <a:rPr lang="el-GR" i="0" dirty="0"/>
              <a:t> Κενό και ο Ρόλος του Κράτους</a:t>
            </a:r>
            <a:r>
              <a:rPr lang="en-US" i="0" dirty="0"/>
              <a:t> </a:t>
            </a:r>
          </a:p>
          <a:p>
            <a:pPr lvl="2"/>
            <a:r>
              <a:rPr lang="el-GR" dirty="0"/>
              <a:t>Η οικονομία μπορεί να βρίσκεται σε ισορροπία στο σημείο </a:t>
            </a:r>
            <a:r>
              <a:rPr lang="el-GR" i="1" dirty="0"/>
              <a:t>Α</a:t>
            </a:r>
            <a:r>
              <a:rPr lang="el-GR" dirty="0"/>
              <a:t>, παράγοντας</a:t>
            </a:r>
            <a:r>
              <a:rPr lang="en-US" dirty="0"/>
              <a:t> </a:t>
            </a:r>
            <a:r>
              <a:rPr lang="en-US" i="1" dirty="0"/>
              <a:t>Q</a:t>
            </a:r>
            <a:r>
              <a:rPr lang="en-US" i="1" baseline="-25000" dirty="0"/>
              <a:t>E</a:t>
            </a:r>
            <a:r>
              <a:rPr lang="en-US" dirty="0"/>
              <a:t>, </a:t>
            </a:r>
            <a:r>
              <a:rPr lang="el-GR" dirty="0"/>
              <a:t>ενώ το φυσικό πραγματικό ΑΕΠ είναι</a:t>
            </a:r>
            <a:r>
              <a:rPr lang="en-US" dirty="0"/>
              <a:t> </a:t>
            </a:r>
            <a:r>
              <a:rPr lang="en-US" i="1" dirty="0" err="1"/>
              <a:t>Q</a:t>
            </a:r>
            <a:r>
              <a:rPr lang="en-US" i="1" baseline="-25000" dirty="0" err="1"/>
              <a:t>n</a:t>
            </a:r>
            <a:endParaRPr lang="en-US" i="1" baseline="-25000" dirty="0"/>
          </a:p>
          <a:p>
            <a:pPr lvl="2"/>
            <a:r>
              <a:rPr lang="el-GR" dirty="0"/>
              <a:t>Επειδή η οικονομία παράγει ένα πραγματικό ΑΕΠ που είναι χαμηλότερο από το φυσικό πραγματικό ΑΕΠ</a:t>
            </a:r>
            <a:r>
              <a:rPr lang="en-US" dirty="0"/>
              <a:t>, </a:t>
            </a:r>
            <a:r>
              <a:rPr lang="el-GR" dirty="0"/>
              <a:t>υπάρχει ένα </a:t>
            </a:r>
            <a:r>
              <a:rPr lang="el-GR" dirty="0" err="1"/>
              <a:t>υφεσιακό</a:t>
            </a:r>
            <a:r>
              <a:rPr lang="el-GR" dirty="0"/>
              <a:t> κενό </a:t>
            </a:r>
            <a:r>
              <a:rPr lang="en-US" dirty="0"/>
              <a:t>(</a:t>
            </a:r>
            <a:r>
              <a:rPr lang="el-GR" dirty="0"/>
              <a:t>Σχήμα</a:t>
            </a:r>
            <a:r>
              <a:rPr lang="en-US" dirty="0"/>
              <a:t> 13)</a:t>
            </a:r>
          </a:p>
          <a:p>
            <a:pPr lvl="2"/>
            <a:r>
              <a:rPr lang="el-GR" dirty="0"/>
              <a:t>Πώς μπορεί να εξέλθει μια οικονομία από το </a:t>
            </a:r>
            <a:r>
              <a:rPr lang="el-GR" dirty="0" err="1"/>
              <a:t>υφεσιακό</a:t>
            </a:r>
            <a:r>
              <a:rPr lang="el-GR" dirty="0"/>
              <a:t> κενό;</a:t>
            </a:r>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18798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Οικονομία</a:t>
            </a:r>
            <a:r>
              <a:rPr lang="en-US" dirty="0"/>
              <a:t>: </a:t>
            </a:r>
            <a:r>
              <a:rPr lang="el-GR" dirty="0"/>
              <a:t>Ταυτόχρονα σε Ισορροπία και σε </a:t>
            </a:r>
            <a:r>
              <a:rPr lang="el-GR" dirty="0" err="1"/>
              <a:t>Υφεσιακό</a:t>
            </a:r>
            <a:r>
              <a:rPr lang="el-GR" dirty="0"/>
              <a:t> Κενό</a:t>
            </a:r>
            <a:endParaRPr lang="en-US" i="1"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14</a:t>
            </a:r>
          </a:p>
        </p:txBody>
      </p:sp>
      <p:pic>
        <p:nvPicPr>
          <p:cNvPr id="4" name="Εικόνα 3">
            <a:extLst>
              <a:ext uri="{FF2B5EF4-FFF2-40B4-BE49-F238E27FC236}">
                <a16:creationId xmlns:a16="http://schemas.microsoft.com/office/drawing/2014/main" id="{25E3B2FC-2F0D-4B8D-B3AD-655ADFB3BB84}"/>
              </a:ext>
            </a:extLst>
          </p:cNvPr>
          <p:cNvPicPr>
            <a:picLocks noChangeAspect="1"/>
          </p:cNvPicPr>
          <p:nvPr/>
        </p:nvPicPr>
        <p:blipFill>
          <a:blip r:embed="rId2"/>
          <a:stretch>
            <a:fillRect/>
          </a:stretch>
        </p:blipFill>
        <p:spPr>
          <a:xfrm>
            <a:off x="4087300" y="1345751"/>
            <a:ext cx="4678705" cy="4396154"/>
          </a:xfrm>
          <a:prstGeom prst="rect">
            <a:avLst/>
          </a:prstGeom>
        </p:spPr>
      </p:pic>
      <p:pic>
        <p:nvPicPr>
          <p:cNvPr id="7" name="Εικόνα 6">
            <a:extLst>
              <a:ext uri="{FF2B5EF4-FFF2-40B4-BE49-F238E27FC236}">
                <a16:creationId xmlns:a16="http://schemas.microsoft.com/office/drawing/2014/main" id="{8DF4AE97-8A23-4861-8A82-6FDC10AF9DE7}"/>
              </a:ext>
            </a:extLst>
          </p:cNvPr>
          <p:cNvPicPr>
            <a:picLocks noChangeAspect="1"/>
          </p:cNvPicPr>
          <p:nvPr/>
        </p:nvPicPr>
        <p:blipFill>
          <a:blip r:embed="rId3"/>
          <a:stretch>
            <a:fillRect/>
          </a:stretch>
        </p:blipFill>
        <p:spPr>
          <a:xfrm>
            <a:off x="108161" y="1641671"/>
            <a:ext cx="3866597" cy="1672502"/>
          </a:xfrm>
          <a:prstGeom prst="rect">
            <a:avLst/>
          </a:prstGeom>
        </p:spPr>
      </p:pic>
    </p:spTree>
    <p:extLst>
      <p:ext uri="{BB962C8B-B14F-4D97-AF65-F5344CB8AC3E}">
        <p14:creationId xmlns:p14="http://schemas.microsoft.com/office/powerpoint/2010/main" val="1048681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10-4  </a:t>
            </a:r>
            <a:r>
              <a:rPr lang="el-GR" dirty="0"/>
              <a:t>Το Απλό </a:t>
            </a:r>
            <a:r>
              <a:rPr lang="el-GR" dirty="0" err="1"/>
              <a:t>Κεϋνσιανό</a:t>
            </a:r>
            <a:r>
              <a:rPr lang="el-GR" dirty="0"/>
              <a:t> Μοντέλο στο Πλαίσιο TE-TP </a:t>
            </a:r>
            <a:r>
              <a:rPr lang="en-US" sz="1400" dirty="0"/>
              <a:t>(5 </a:t>
            </a:r>
            <a:r>
              <a:rPr lang="el-GR" sz="1400" dirty="0"/>
              <a:t>από</a:t>
            </a:r>
            <a:r>
              <a:rPr lang="en-US" sz="1400" dirty="0"/>
              <a:t> 5) </a:t>
            </a:r>
          </a:p>
        </p:txBody>
      </p:sp>
      <p:sp>
        <p:nvSpPr>
          <p:cNvPr id="3" name="Content Placeholder 2"/>
          <p:cNvSpPr>
            <a:spLocks noGrp="1"/>
          </p:cNvSpPr>
          <p:nvPr>
            <p:ph idx="1"/>
          </p:nvPr>
        </p:nvSpPr>
        <p:spPr>
          <a:xfrm>
            <a:off x="324374" y="1653243"/>
            <a:ext cx="8329089" cy="4938057"/>
          </a:xfrm>
        </p:spPr>
        <p:txBody>
          <a:bodyPr>
            <a:normAutofit fontScale="85000" lnSpcReduction="20000"/>
          </a:bodyPr>
          <a:lstStyle/>
          <a:p>
            <a:pPr lvl="1"/>
            <a:r>
              <a:rPr lang="en-US" i="0" dirty="0"/>
              <a:t>10-4</a:t>
            </a:r>
            <a:r>
              <a:rPr lang="el-GR" i="0" dirty="0"/>
              <a:t>ζ</a:t>
            </a:r>
            <a:r>
              <a:rPr lang="en-US" i="0" dirty="0"/>
              <a:t> </a:t>
            </a:r>
            <a:r>
              <a:rPr lang="el-GR" dirty="0"/>
              <a:t>Ισορροπία στην Οικονομία</a:t>
            </a:r>
            <a:endParaRPr lang="en-US" i="0" dirty="0"/>
          </a:p>
          <a:p>
            <a:pPr lvl="2"/>
            <a:r>
              <a:rPr lang="el-GR" dirty="0"/>
              <a:t>Για του κλασικούς οικονομολόγους, η ισορροπία είναι επιθυμητή. Για τους </a:t>
            </a:r>
            <a:r>
              <a:rPr lang="el-GR" dirty="0" err="1"/>
              <a:t>Κεϋνσιανούς</a:t>
            </a:r>
            <a:r>
              <a:rPr lang="el-GR" dirty="0"/>
              <a:t> οικονομολόγους, η ισορροπία μπορεί να μην είναι επιθυμητή αν το πραγματικό ΑΕΠ είναι χαμηλότερο από το φυσικό πραγματικό ΑΕΠ</a:t>
            </a:r>
            <a:endParaRPr lang="en-US" dirty="0"/>
          </a:p>
          <a:p>
            <a:pPr lvl="1"/>
            <a:r>
              <a:rPr lang="en-US" dirty="0"/>
              <a:t>10-4</a:t>
            </a:r>
            <a:r>
              <a:rPr lang="el-GR" dirty="0"/>
              <a:t>η</a:t>
            </a:r>
            <a:r>
              <a:rPr lang="en-US" dirty="0"/>
              <a:t> </a:t>
            </a:r>
            <a:r>
              <a:rPr lang="el-GR" dirty="0"/>
              <a:t>Το Μοτίβο του Απλού </a:t>
            </a:r>
            <a:r>
              <a:rPr lang="el-GR" dirty="0" err="1"/>
              <a:t>Κεϋνσιανού</a:t>
            </a:r>
            <a:r>
              <a:rPr lang="el-GR" dirty="0"/>
              <a:t> Μοντέλου</a:t>
            </a:r>
            <a:endParaRPr lang="en-US" dirty="0"/>
          </a:p>
          <a:p>
            <a:pPr lvl="2"/>
            <a:r>
              <a:rPr lang="el-GR" dirty="0"/>
              <a:t>Σε όρους </a:t>
            </a:r>
            <a:r>
              <a:rPr lang="en-US" dirty="0"/>
              <a:t>TE </a:t>
            </a:r>
            <a:r>
              <a:rPr lang="el-GR" dirty="0"/>
              <a:t>και</a:t>
            </a:r>
            <a:r>
              <a:rPr lang="en-US" dirty="0"/>
              <a:t> TP, </a:t>
            </a:r>
            <a:r>
              <a:rPr lang="el-GR" dirty="0"/>
              <a:t>η ουσία του απλού </a:t>
            </a:r>
            <a:r>
              <a:rPr lang="el-GR" dirty="0" err="1"/>
              <a:t>Κεϋνσιανού</a:t>
            </a:r>
            <a:r>
              <a:rPr lang="en-US" dirty="0"/>
              <a:t> </a:t>
            </a:r>
            <a:r>
              <a:rPr lang="el-GR" dirty="0"/>
              <a:t>μοντέλου μπορεί να συνοψιστεί ως εξής </a:t>
            </a:r>
            <a:r>
              <a:rPr lang="en-US" dirty="0"/>
              <a:t>(</a:t>
            </a:r>
            <a:r>
              <a:rPr lang="el-GR" dirty="0"/>
              <a:t>Σχήμα</a:t>
            </a:r>
            <a:r>
              <a:rPr lang="en-US" dirty="0"/>
              <a:t> 15): </a:t>
            </a:r>
          </a:p>
          <a:p>
            <a:pPr lvl="3"/>
            <a:r>
              <a:rPr lang="en-US" i="0" dirty="0"/>
              <a:t>1. </a:t>
            </a:r>
            <a:r>
              <a:rPr lang="el-GR" i="0" dirty="0"/>
              <a:t>Το επίπεδο τιμών είναι σταθερό μέχρι να επιτευχθεί το φυσικό πραγματικό ΑΕΠ</a:t>
            </a:r>
            <a:endParaRPr lang="en-US" i="0" dirty="0"/>
          </a:p>
          <a:p>
            <a:pPr lvl="3"/>
            <a:r>
              <a:rPr lang="en-US" i="0" dirty="0"/>
              <a:t>2. </a:t>
            </a:r>
            <a:r>
              <a:rPr lang="el-GR" i="0" dirty="0"/>
              <a:t>Η καμπύλη</a:t>
            </a:r>
            <a:r>
              <a:rPr lang="en-US" dirty="0"/>
              <a:t> TE </a:t>
            </a:r>
            <a:r>
              <a:rPr lang="el-GR" i="0" dirty="0"/>
              <a:t>μετατοπίζεται αν υπάρξει αλλαγή στα</a:t>
            </a:r>
            <a:r>
              <a:rPr lang="en-US" i="0" dirty="0"/>
              <a:t> </a:t>
            </a:r>
            <a:r>
              <a:rPr lang="en-US" dirty="0"/>
              <a:t>C, I</a:t>
            </a:r>
            <a:r>
              <a:rPr lang="el-GR" dirty="0"/>
              <a:t> ή </a:t>
            </a:r>
            <a:r>
              <a:rPr lang="en-US" dirty="0"/>
              <a:t>G</a:t>
            </a:r>
          </a:p>
          <a:p>
            <a:pPr lvl="3"/>
            <a:r>
              <a:rPr lang="en-US" i="0" dirty="0"/>
              <a:t>3. </a:t>
            </a:r>
            <a:r>
              <a:rPr lang="el-GR" i="0" dirty="0"/>
              <a:t>Η οικονομία μπορεί να βρίσκεται ταυτόχρονα σε ισορροπία και σε ένα </a:t>
            </a:r>
            <a:r>
              <a:rPr lang="el-GR" i="0" dirty="0" err="1"/>
              <a:t>υφεσιακό</a:t>
            </a:r>
            <a:r>
              <a:rPr lang="el-GR" i="0" dirty="0"/>
              <a:t> κενό</a:t>
            </a:r>
            <a:endParaRPr lang="en-US" i="0" dirty="0"/>
          </a:p>
          <a:p>
            <a:pPr lvl="3"/>
            <a:r>
              <a:rPr lang="en-US" i="0" dirty="0"/>
              <a:t>4. </a:t>
            </a:r>
            <a:r>
              <a:rPr lang="el-GR" i="0" dirty="0"/>
              <a:t>Ο ιδιωτικός τομέας μπορεί να μην είναι σε θέση να βγάλει την οικονομία από ένα </a:t>
            </a:r>
            <a:r>
              <a:rPr lang="el-GR" i="0" dirty="0" err="1"/>
              <a:t>υφεσιακό</a:t>
            </a:r>
            <a:r>
              <a:rPr lang="el-GR" i="0" dirty="0"/>
              <a:t> κενό</a:t>
            </a:r>
            <a:endParaRPr lang="en-US" i="0" dirty="0"/>
          </a:p>
          <a:p>
            <a:pPr lvl="3"/>
            <a:r>
              <a:rPr lang="en-US" i="0" dirty="0"/>
              <a:t>5. </a:t>
            </a:r>
            <a:r>
              <a:rPr lang="el-GR" i="0" dirty="0"/>
              <a:t>Το κράτος μπορεί να έχει ένα διαχειριστικό ρόλο στην οικονομία</a:t>
            </a:r>
            <a:endParaRPr lang="en-US" i="0"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36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247807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Απλό </a:t>
            </a:r>
            <a:r>
              <a:rPr lang="el-GR" dirty="0" err="1"/>
              <a:t>Κεϋνσιανό</a:t>
            </a:r>
            <a:r>
              <a:rPr lang="el-GR" dirty="0"/>
              <a:t> Μοντέλο στο Πλαίσιο TE-TP </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37</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15</a:t>
            </a:r>
          </a:p>
        </p:txBody>
      </p:sp>
      <p:pic>
        <p:nvPicPr>
          <p:cNvPr id="5" name="Εικόνα 4">
            <a:extLst>
              <a:ext uri="{FF2B5EF4-FFF2-40B4-BE49-F238E27FC236}">
                <a16:creationId xmlns:a16="http://schemas.microsoft.com/office/drawing/2014/main" id="{D4CB1263-A1BF-4BFB-A0CB-276F2294CF48}"/>
              </a:ext>
            </a:extLst>
          </p:cNvPr>
          <p:cNvPicPr>
            <a:picLocks noChangeAspect="1"/>
          </p:cNvPicPr>
          <p:nvPr/>
        </p:nvPicPr>
        <p:blipFill>
          <a:blip r:embed="rId2"/>
          <a:stretch>
            <a:fillRect/>
          </a:stretch>
        </p:blipFill>
        <p:spPr>
          <a:xfrm>
            <a:off x="140677" y="1598463"/>
            <a:ext cx="8862646" cy="2739680"/>
          </a:xfrm>
          <a:prstGeom prst="rect">
            <a:avLst/>
          </a:prstGeom>
        </p:spPr>
      </p:pic>
      <p:pic>
        <p:nvPicPr>
          <p:cNvPr id="7" name="Εικόνα 6">
            <a:extLst>
              <a:ext uri="{FF2B5EF4-FFF2-40B4-BE49-F238E27FC236}">
                <a16:creationId xmlns:a16="http://schemas.microsoft.com/office/drawing/2014/main" id="{3C32D2BC-2322-451C-87FD-CC220B61D6B1}"/>
              </a:ext>
            </a:extLst>
          </p:cNvPr>
          <p:cNvPicPr>
            <a:picLocks noChangeAspect="1"/>
          </p:cNvPicPr>
          <p:nvPr/>
        </p:nvPicPr>
        <p:blipFill>
          <a:blip r:embed="rId3"/>
          <a:stretch>
            <a:fillRect/>
          </a:stretch>
        </p:blipFill>
        <p:spPr>
          <a:xfrm>
            <a:off x="140677" y="4630955"/>
            <a:ext cx="8862646" cy="878437"/>
          </a:xfrm>
          <a:prstGeom prst="rect">
            <a:avLst/>
          </a:prstGeom>
        </p:spPr>
      </p:pic>
    </p:spTree>
    <p:extLst>
      <p:ext uri="{BB962C8B-B14F-4D97-AF65-F5344CB8AC3E}">
        <p14:creationId xmlns:p14="http://schemas.microsoft.com/office/powerpoint/2010/main" val="406405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10-1  </a:t>
            </a:r>
            <a:r>
              <a:rPr lang="el-GR" dirty="0"/>
              <a:t>Αμφισβητώντας την Κλασική Οπτική και την </a:t>
            </a:r>
            <a:r>
              <a:rPr lang="el-GR" dirty="0" err="1"/>
              <a:t>Αυτορυθμιζόμενη</a:t>
            </a:r>
            <a:r>
              <a:rPr lang="el-GR" dirty="0"/>
              <a:t> Οικονομία </a:t>
            </a:r>
            <a:r>
              <a:rPr lang="en-US" sz="1400" dirty="0"/>
              <a:t>(2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fontScale="92500"/>
          </a:bodyPr>
          <a:lstStyle/>
          <a:p>
            <a:pPr lvl="1"/>
            <a:r>
              <a:rPr lang="en-US" dirty="0"/>
              <a:t>10-1</a:t>
            </a:r>
            <a:r>
              <a:rPr lang="el-GR" dirty="0"/>
              <a:t>α</a:t>
            </a:r>
            <a:r>
              <a:rPr lang="en-US" dirty="0"/>
              <a:t> </a:t>
            </a:r>
            <a:r>
              <a:rPr lang="el-GR" dirty="0"/>
              <a:t>Η Κριτική του </a:t>
            </a:r>
            <a:r>
              <a:rPr lang="en-US" dirty="0"/>
              <a:t>Keynes</a:t>
            </a:r>
            <a:r>
              <a:rPr lang="el-GR" dirty="0"/>
              <a:t> στον Νόμο του </a:t>
            </a:r>
            <a:r>
              <a:rPr lang="en-US" dirty="0"/>
              <a:t>Say</a:t>
            </a:r>
            <a:r>
              <a:rPr lang="el-GR" dirty="0"/>
              <a:t> για μια </a:t>
            </a:r>
            <a:r>
              <a:rPr lang="el-GR" dirty="0" err="1"/>
              <a:t>Εγχρήματη</a:t>
            </a:r>
            <a:r>
              <a:rPr lang="el-GR" dirty="0"/>
              <a:t> Οικονομία</a:t>
            </a:r>
            <a:endParaRPr lang="en-US" dirty="0"/>
          </a:p>
          <a:p>
            <a:pPr lvl="2"/>
            <a:r>
              <a:rPr lang="el-GR" dirty="0"/>
              <a:t>Σύμφωνα με τους κλασικούς οικονομολόγους και τον νόμο του </a:t>
            </a:r>
            <a:r>
              <a:rPr lang="en-US" dirty="0"/>
              <a:t>Say, </a:t>
            </a:r>
            <a:r>
              <a:rPr lang="el-GR" dirty="0"/>
              <a:t>αν οι καταναλωτικές δαπάνες μειωθούν εξαιτίας της αύξησης της αποταμίευσης, τότε οι συνολικές δαπάνες δε θα μειωθούν</a:t>
            </a:r>
            <a:r>
              <a:rPr lang="en-US" dirty="0"/>
              <a:t>, </a:t>
            </a:r>
            <a:r>
              <a:rPr lang="el-GR" dirty="0"/>
              <a:t>καθώς η επιπρόσθετη αποταμίευση θα οδηγήσει σε αύξηση της επένδυσης</a:t>
            </a:r>
            <a:endParaRPr lang="en-US" dirty="0"/>
          </a:p>
          <a:p>
            <a:pPr lvl="2"/>
            <a:r>
              <a:rPr lang="el-GR" dirty="0"/>
              <a:t>Η πρόσθετη αποταμίευση θα πιέσει προς τα κάτω το επιτόκιο, οι επιχειρήσεις θα δανειστούν και θα επενδύσουν περισσότερο</a:t>
            </a:r>
            <a:endParaRPr lang="en-US" dirty="0"/>
          </a:p>
          <a:p>
            <a:pPr lvl="1"/>
            <a:r>
              <a:rPr lang="el-GR" dirty="0"/>
              <a:t>Ο </a:t>
            </a:r>
            <a:r>
              <a:rPr lang="en-US" dirty="0"/>
              <a:t>Keynes </a:t>
            </a:r>
            <a:r>
              <a:rPr lang="el-GR" dirty="0"/>
              <a:t>διαφωνούσε. Δεν πίστευε ότι η επιπρόσθετη αποταμίευση θα οδηγήσει απαραίτητα σε μια ίση ποσότητα επιπρόσθετων επενδυτικών δαπανών </a:t>
            </a:r>
            <a:r>
              <a:rPr lang="en-US" dirty="0"/>
              <a:t>(</a:t>
            </a:r>
            <a:r>
              <a:rPr lang="el-GR" dirty="0"/>
              <a:t>Σχήμα</a:t>
            </a:r>
            <a:r>
              <a:rPr lang="en-US" dirty="0"/>
              <a:t> 1)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4</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38348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Άποψη του </a:t>
            </a:r>
            <a:r>
              <a:rPr lang="en-US" dirty="0"/>
              <a:t>Keynes</a:t>
            </a:r>
            <a:r>
              <a:rPr lang="el-GR" dirty="0"/>
              <a:t> για τον Νόμο του </a:t>
            </a:r>
            <a:r>
              <a:rPr lang="en-US" dirty="0"/>
              <a:t>Say</a:t>
            </a:r>
            <a:r>
              <a:rPr lang="el-GR" dirty="0"/>
              <a:t> για μια </a:t>
            </a:r>
            <a:r>
              <a:rPr lang="el-GR" dirty="0" err="1"/>
              <a:t>Εγχρήματη</a:t>
            </a:r>
            <a:r>
              <a:rPr lang="el-GR" dirty="0"/>
              <a:t> Οικονομία</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5</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1</a:t>
            </a:r>
          </a:p>
        </p:txBody>
      </p:sp>
      <p:pic>
        <p:nvPicPr>
          <p:cNvPr id="5" name="Εικόνα 4">
            <a:extLst>
              <a:ext uri="{FF2B5EF4-FFF2-40B4-BE49-F238E27FC236}">
                <a16:creationId xmlns:a16="http://schemas.microsoft.com/office/drawing/2014/main" id="{0B720219-CEB8-45E0-8ECC-E87A69E0566B}"/>
              </a:ext>
            </a:extLst>
          </p:cNvPr>
          <p:cNvPicPr>
            <a:picLocks noChangeAspect="1"/>
          </p:cNvPicPr>
          <p:nvPr/>
        </p:nvPicPr>
        <p:blipFill>
          <a:blip r:embed="rId2"/>
          <a:stretch>
            <a:fillRect/>
          </a:stretch>
        </p:blipFill>
        <p:spPr>
          <a:xfrm>
            <a:off x="222343" y="1622193"/>
            <a:ext cx="8792308" cy="4269220"/>
          </a:xfrm>
          <a:prstGeom prst="rect">
            <a:avLst/>
          </a:prstGeom>
        </p:spPr>
      </p:pic>
    </p:spTree>
    <p:extLst>
      <p:ext uri="{BB962C8B-B14F-4D97-AF65-F5344CB8AC3E}">
        <p14:creationId xmlns:p14="http://schemas.microsoft.com/office/powerpoint/2010/main" val="201467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10-1  </a:t>
            </a:r>
            <a:r>
              <a:rPr lang="el-GR" dirty="0"/>
              <a:t>Αμφισβητώντας την Κλασική Οπτική και την </a:t>
            </a:r>
            <a:r>
              <a:rPr lang="el-GR" dirty="0" err="1"/>
              <a:t>Αυτορυθμιζόμενη</a:t>
            </a:r>
            <a:r>
              <a:rPr lang="el-GR" dirty="0"/>
              <a:t> Οικονομία </a:t>
            </a:r>
            <a:r>
              <a:rPr lang="en-US" sz="1400" dirty="0"/>
              <a:t>(3 </a:t>
            </a:r>
            <a:r>
              <a:rPr lang="el-GR" sz="1400" dirty="0"/>
              <a:t>από</a:t>
            </a:r>
            <a:r>
              <a:rPr lang="en-US" sz="1400" dirty="0"/>
              <a:t> 6) </a:t>
            </a:r>
          </a:p>
        </p:txBody>
      </p:sp>
      <p:sp>
        <p:nvSpPr>
          <p:cNvPr id="3" name="Content Placeholder 2"/>
          <p:cNvSpPr>
            <a:spLocks noGrp="1"/>
          </p:cNvSpPr>
          <p:nvPr>
            <p:ph idx="1"/>
          </p:nvPr>
        </p:nvSpPr>
        <p:spPr>
          <a:xfrm>
            <a:off x="324374" y="1470681"/>
            <a:ext cx="8329089" cy="4938057"/>
          </a:xfrm>
        </p:spPr>
        <p:txBody>
          <a:bodyPr>
            <a:normAutofit fontScale="85000" lnSpcReduction="10000"/>
          </a:bodyPr>
          <a:lstStyle/>
          <a:p>
            <a:pPr lvl="1"/>
            <a:r>
              <a:rPr lang="en-US" dirty="0"/>
              <a:t>10-1</a:t>
            </a:r>
            <a:r>
              <a:rPr lang="el-GR" dirty="0"/>
              <a:t>α</a:t>
            </a:r>
            <a:r>
              <a:rPr lang="en-US" dirty="0"/>
              <a:t> </a:t>
            </a:r>
            <a:r>
              <a:rPr lang="el-GR" dirty="0"/>
              <a:t>Η Κριτική του </a:t>
            </a:r>
            <a:r>
              <a:rPr lang="el-GR" dirty="0" err="1"/>
              <a:t>Keynes</a:t>
            </a:r>
            <a:r>
              <a:rPr lang="el-GR" dirty="0"/>
              <a:t> στον Νόμο του </a:t>
            </a:r>
            <a:r>
              <a:rPr lang="el-GR" dirty="0" err="1"/>
              <a:t>Say</a:t>
            </a:r>
            <a:r>
              <a:rPr lang="el-GR" dirty="0"/>
              <a:t> για μια </a:t>
            </a:r>
            <a:r>
              <a:rPr lang="el-GR" dirty="0" err="1"/>
              <a:t>Εγχρήματη</a:t>
            </a:r>
            <a:r>
              <a:rPr lang="el-GR" dirty="0"/>
              <a:t> Οικονομία </a:t>
            </a:r>
            <a:r>
              <a:rPr lang="en-US" sz="1400" dirty="0"/>
              <a:t>(</a:t>
            </a:r>
            <a:r>
              <a:rPr lang="el-GR" sz="1400" dirty="0"/>
              <a:t>συνέχεια</a:t>
            </a:r>
            <a:r>
              <a:rPr lang="en-US" sz="1400" dirty="0"/>
              <a:t>)</a:t>
            </a:r>
            <a:endParaRPr lang="en-US" dirty="0"/>
          </a:p>
          <a:p>
            <a:pPr lvl="2"/>
            <a:r>
              <a:rPr lang="el-GR" dirty="0"/>
              <a:t>Οι κλασικοί οικονομολόγοι υποστήριζαν η αποταμίευση εξαρτάται άμεσα από τα επιτόκια. Όταν αυξάνεται το επιτόκιο, η αποταμίευση αυξάνεται και όταν μειώνεται το επιτόκιο, η αποταμίευση μειώνεται, </a:t>
            </a:r>
            <a:r>
              <a:rPr lang="en-US" i="1" dirty="0"/>
              <a:t>ceteris paribus</a:t>
            </a:r>
          </a:p>
          <a:p>
            <a:pPr lvl="2"/>
            <a:r>
              <a:rPr lang="el-GR" dirty="0"/>
              <a:t>Ο </a:t>
            </a:r>
            <a:r>
              <a:rPr lang="en-US" dirty="0"/>
              <a:t>Keynes </a:t>
            </a:r>
            <a:r>
              <a:rPr lang="el-GR" dirty="0"/>
              <a:t>πίστευε ότι αυτή η υπόθεση μπορεί να μην είναι πάντα σωστή. Πίστευε ότι η αποταμίευση και η επένδυση εξαρτώνται από πολλούς άλλους παράγοντες που μπορεί να τις επηρεάζουν σε πολύ υψηλότερο βαθμό από ό,τι το επιτόκιο</a:t>
            </a:r>
            <a:endParaRPr lang="en-US" dirty="0"/>
          </a:p>
          <a:p>
            <a:pPr lvl="2"/>
            <a:r>
              <a:rPr lang="el-GR" dirty="0"/>
              <a:t>Σχετικά με την επένδυση</a:t>
            </a:r>
            <a:r>
              <a:rPr lang="en-US" dirty="0"/>
              <a:t>,</a:t>
            </a:r>
            <a:r>
              <a:rPr lang="el-GR" dirty="0"/>
              <a:t> ο</a:t>
            </a:r>
            <a:r>
              <a:rPr lang="en-US" dirty="0"/>
              <a:t> Keynes </a:t>
            </a:r>
            <a:r>
              <a:rPr lang="el-GR" dirty="0"/>
              <a:t>πίστευε ότι το επιτόκιο είναι σημαντικό για τον καθορισμό του επιπέδου</a:t>
            </a:r>
            <a:r>
              <a:rPr lang="en-US" dirty="0"/>
              <a:t> </a:t>
            </a:r>
            <a:r>
              <a:rPr lang="el-GR" dirty="0"/>
              <a:t>της επένδυσης, αλλά όχι τόσο σημαντικό όσο άλλες μεταβλητές, όπως το αναμενόμενο ποσοστό κέρδους της επένδυσης. Ο</a:t>
            </a:r>
            <a:r>
              <a:rPr lang="en-US" dirty="0"/>
              <a:t> Keynes </a:t>
            </a:r>
            <a:r>
              <a:rPr lang="el-GR" dirty="0"/>
              <a:t>υποστήριζε ότι αν οι προσδοκίες των επιχειρήσεων είναι απαισιόδοξες, τότε κατά πάσα πιθανότητα η επένδυση θα είναι σχετικά μικρή, ανεξαρτήτως του επιπέδου του επιτοκίου</a:t>
            </a:r>
            <a:endParaRPr lang="en-US" dirty="0"/>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6</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548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10-1  </a:t>
            </a:r>
            <a:r>
              <a:rPr lang="el-GR" dirty="0"/>
              <a:t>Αμφισβητώντας την Κλασική Οπτική και την </a:t>
            </a:r>
            <a:r>
              <a:rPr lang="el-GR" dirty="0" err="1"/>
              <a:t>Αυτορυθμιζόμενη</a:t>
            </a:r>
            <a:r>
              <a:rPr lang="el-GR" dirty="0"/>
              <a:t> Οικονομία </a:t>
            </a:r>
            <a:r>
              <a:rPr lang="en-US" sz="1400" dirty="0"/>
              <a:t>(4 </a:t>
            </a:r>
            <a:r>
              <a:rPr lang="el-GR" sz="1400" dirty="0"/>
              <a:t>από</a:t>
            </a:r>
            <a:r>
              <a:rPr lang="en-US" sz="1400" dirty="0"/>
              <a:t> 6) </a:t>
            </a:r>
          </a:p>
        </p:txBody>
      </p:sp>
      <p:sp>
        <p:nvSpPr>
          <p:cNvPr id="3" name="Content Placeholder 2"/>
          <p:cNvSpPr>
            <a:spLocks noGrp="1"/>
          </p:cNvSpPr>
          <p:nvPr>
            <p:ph idx="1"/>
          </p:nvPr>
        </p:nvSpPr>
        <p:spPr>
          <a:xfrm>
            <a:off x="324374" y="1835806"/>
            <a:ext cx="8329089" cy="4938057"/>
          </a:xfrm>
        </p:spPr>
        <p:txBody>
          <a:bodyPr>
            <a:normAutofit fontScale="92500" lnSpcReduction="20000"/>
          </a:bodyPr>
          <a:lstStyle/>
          <a:p>
            <a:pPr lvl="1"/>
            <a:r>
              <a:rPr lang="en-US" dirty="0"/>
              <a:t>10-1</a:t>
            </a:r>
            <a:r>
              <a:rPr lang="el-GR" dirty="0"/>
              <a:t>β</a:t>
            </a:r>
            <a:r>
              <a:rPr lang="en-US" dirty="0"/>
              <a:t> Keynes </a:t>
            </a:r>
            <a:r>
              <a:rPr lang="el-GR" dirty="0"/>
              <a:t>και Μισθοί</a:t>
            </a:r>
            <a:endParaRPr lang="en-US" dirty="0"/>
          </a:p>
          <a:p>
            <a:pPr lvl="2"/>
            <a:r>
              <a:rPr lang="el-GR" dirty="0"/>
              <a:t>Οι κλασικοί οικονομολόγοι πίστευαν ότι αν το ποσοστό ανεργίας είναι υψηλότερο από το φυσικό ποσοστό ανεργίας, τότε υπάρχει πλεόνασμα στην αγορά εργασίας, ο αριθμών των ατόμων που αναζητούν μια θέση εργασίας είναι υψηλότερος από τον αριθμό των διαθέσιμων θέσεων εργασίας και, έτσι, οι μισθοί θα μειωθούν</a:t>
            </a:r>
            <a:endParaRPr lang="en-US" dirty="0"/>
          </a:p>
          <a:p>
            <a:pPr lvl="2"/>
            <a:r>
              <a:rPr lang="el-GR" dirty="0"/>
              <a:t>Ο </a:t>
            </a:r>
            <a:r>
              <a:rPr lang="en-US" dirty="0"/>
              <a:t>Keynes </a:t>
            </a:r>
            <a:r>
              <a:rPr lang="el-GR" dirty="0"/>
              <a:t>πίστευε ότι αυτή η προσαρμογή δεν είναι τόσο απλή. Αντιθέτως, υποστήριζε ότι οι εργαζόμενοι και τα εργατικά σωματεία θα αντισταθούν στις προσπάθειες των εργοδοτών να περικόψουν τους μισθούς. Έτσι, οι μισθοί μπορεί να είναι άκαμπτοι προς τα κάτω. Αν οι μισθοί δεν μειωθούν, η οικονομία θα αδυνατεί να ανακάμψει από το </a:t>
            </a:r>
            <a:r>
              <a:rPr lang="el-GR" dirty="0" err="1"/>
              <a:t>υφεσιακό</a:t>
            </a:r>
            <a:r>
              <a:rPr lang="el-GR" dirty="0"/>
              <a:t> κενό </a:t>
            </a:r>
          </a:p>
          <a:p>
            <a:pPr lvl="2"/>
            <a:r>
              <a:rPr lang="el-GR" dirty="0"/>
              <a:t>Με άλλα λόγια</a:t>
            </a:r>
            <a:r>
              <a:rPr lang="en-US" dirty="0"/>
              <a:t>,</a:t>
            </a:r>
            <a:r>
              <a:rPr lang="el-GR" dirty="0"/>
              <a:t> ο</a:t>
            </a:r>
            <a:r>
              <a:rPr lang="en-US" dirty="0"/>
              <a:t> Keynes </a:t>
            </a:r>
            <a:r>
              <a:rPr lang="el-GR" dirty="0"/>
              <a:t>πίστευε ότι </a:t>
            </a:r>
            <a:r>
              <a:rPr lang="el-GR" i="1" dirty="0"/>
              <a:t>η οικονομία μπορεί να μην είναι </a:t>
            </a:r>
            <a:r>
              <a:rPr lang="el-GR" i="1" dirty="0" err="1"/>
              <a:t>αυτορυθμιζόμενη</a:t>
            </a:r>
            <a:r>
              <a:rPr lang="en-US" dirty="0"/>
              <a:t> (</a:t>
            </a:r>
            <a:r>
              <a:rPr lang="el-GR" dirty="0"/>
              <a:t>Σχήμα</a:t>
            </a:r>
            <a:r>
              <a:rPr lang="en-US" dirty="0"/>
              <a:t> 2)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7</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176155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Οικονομία Παραμένει Κολλημένη σε Ένα </a:t>
            </a:r>
            <a:r>
              <a:rPr lang="el-GR" dirty="0" err="1"/>
              <a:t>Υφεσιακό</a:t>
            </a:r>
            <a:r>
              <a:rPr lang="el-GR" dirty="0"/>
              <a:t> Κενό</a:t>
            </a:r>
            <a:endParaRPr lang="en-US" dirty="0"/>
          </a:p>
        </p:txBody>
      </p:sp>
      <p:sp>
        <p:nvSpPr>
          <p:cNvPr id="28675"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43A253A4-87A0-A94B-91B0-559FB1B38C24}" type="slidenum">
              <a:rPr lang="en-US" sz="1100">
                <a:latin typeface="Arial Narrow Bold" charset="0"/>
                <a:cs typeface="Arial Narrow Bold" charset="0"/>
              </a:rPr>
              <a:pPr eaLnBrk="1" fontAlgn="base" hangingPunct="1">
                <a:spcBef>
                  <a:spcPct val="0"/>
                </a:spcBef>
                <a:spcAft>
                  <a:spcPct val="0"/>
                </a:spcAft>
              </a:pPr>
              <a:t>8</a:t>
            </a:fld>
            <a:endParaRPr lang="en-US" sz="1100" dirty="0">
              <a:latin typeface="Arial Narrow Bold" charset="0"/>
              <a:cs typeface="Arial Narrow Bold" charset="0"/>
            </a:endParaRPr>
          </a:p>
        </p:txBody>
      </p:sp>
      <p:sp>
        <p:nvSpPr>
          <p:cNvPr id="3" name="Text Placeholder 2"/>
          <p:cNvSpPr>
            <a:spLocks noGrp="1"/>
          </p:cNvSpPr>
          <p:nvPr>
            <p:ph type="body" sz="quarter" idx="13"/>
          </p:nvPr>
        </p:nvSpPr>
        <p:spPr>
          <a:xfrm>
            <a:off x="339376" y="29771"/>
            <a:ext cx="3590820" cy="593942"/>
          </a:xfrm>
        </p:spPr>
        <p:txBody>
          <a:bodyPr/>
          <a:lstStyle/>
          <a:p>
            <a:r>
              <a:rPr lang="el-GR" dirty="0"/>
              <a:t>ΣΧΗΜΑ</a:t>
            </a:r>
            <a:r>
              <a:rPr lang="en-US" dirty="0"/>
              <a:t> 2</a:t>
            </a:r>
          </a:p>
        </p:txBody>
      </p:sp>
      <p:pic>
        <p:nvPicPr>
          <p:cNvPr id="5" name="Εικόνα 4">
            <a:extLst>
              <a:ext uri="{FF2B5EF4-FFF2-40B4-BE49-F238E27FC236}">
                <a16:creationId xmlns:a16="http://schemas.microsoft.com/office/drawing/2014/main" id="{DC551F85-4708-4CA5-8095-16C9BECA3DFF}"/>
              </a:ext>
            </a:extLst>
          </p:cNvPr>
          <p:cNvPicPr>
            <a:picLocks noChangeAspect="1"/>
          </p:cNvPicPr>
          <p:nvPr/>
        </p:nvPicPr>
        <p:blipFill>
          <a:blip r:embed="rId2"/>
          <a:stretch>
            <a:fillRect/>
          </a:stretch>
        </p:blipFill>
        <p:spPr>
          <a:xfrm>
            <a:off x="2053388" y="1357520"/>
            <a:ext cx="5247249" cy="3865577"/>
          </a:xfrm>
          <a:prstGeom prst="rect">
            <a:avLst/>
          </a:prstGeom>
        </p:spPr>
      </p:pic>
      <p:pic>
        <p:nvPicPr>
          <p:cNvPr id="7" name="Εικόνα 6">
            <a:extLst>
              <a:ext uri="{FF2B5EF4-FFF2-40B4-BE49-F238E27FC236}">
                <a16:creationId xmlns:a16="http://schemas.microsoft.com/office/drawing/2014/main" id="{825FD048-94D1-4932-A64C-6AE159E33E9A}"/>
              </a:ext>
            </a:extLst>
          </p:cNvPr>
          <p:cNvPicPr>
            <a:picLocks noChangeAspect="1"/>
          </p:cNvPicPr>
          <p:nvPr/>
        </p:nvPicPr>
        <p:blipFill>
          <a:blip r:embed="rId3"/>
          <a:stretch>
            <a:fillRect/>
          </a:stretch>
        </p:blipFill>
        <p:spPr>
          <a:xfrm>
            <a:off x="2184099" y="5552923"/>
            <a:ext cx="3977873" cy="1048432"/>
          </a:xfrm>
          <a:prstGeom prst="rect">
            <a:avLst/>
          </a:prstGeom>
        </p:spPr>
      </p:pic>
    </p:spTree>
    <p:extLst>
      <p:ext uri="{BB962C8B-B14F-4D97-AF65-F5344CB8AC3E}">
        <p14:creationId xmlns:p14="http://schemas.microsoft.com/office/powerpoint/2010/main" val="364853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7004A"/>
                </a:solidFill>
              </a:rPr>
              <a:t>10-1  </a:t>
            </a:r>
            <a:r>
              <a:rPr lang="el-GR" dirty="0"/>
              <a:t>Αμφισβητώντας την Κλασική Οπτική και την </a:t>
            </a:r>
            <a:r>
              <a:rPr lang="el-GR" dirty="0" err="1"/>
              <a:t>Αυτορυθμιζόμενη</a:t>
            </a:r>
            <a:r>
              <a:rPr lang="el-GR" dirty="0"/>
              <a:t> Οικονομία </a:t>
            </a:r>
            <a:r>
              <a:rPr lang="en-US" sz="1400" dirty="0"/>
              <a:t>(5 </a:t>
            </a:r>
            <a:r>
              <a:rPr lang="el-GR" sz="1400" dirty="0"/>
              <a:t>από</a:t>
            </a:r>
            <a:r>
              <a:rPr lang="en-US" sz="1400" dirty="0"/>
              <a:t> 6) </a:t>
            </a:r>
          </a:p>
        </p:txBody>
      </p:sp>
      <p:sp>
        <p:nvSpPr>
          <p:cNvPr id="3" name="Content Placeholder 2"/>
          <p:cNvSpPr>
            <a:spLocks noGrp="1"/>
          </p:cNvSpPr>
          <p:nvPr>
            <p:ph idx="1"/>
          </p:nvPr>
        </p:nvSpPr>
        <p:spPr>
          <a:xfrm>
            <a:off x="324374" y="1819063"/>
            <a:ext cx="8329089" cy="4938057"/>
          </a:xfrm>
        </p:spPr>
        <p:txBody>
          <a:bodyPr>
            <a:normAutofit fontScale="85000" lnSpcReduction="10000"/>
          </a:bodyPr>
          <a:lstStyle/>
          <a:p>
            <a:pPr lvl="1"/>
            <a:r>
              <a:rPr lang="en-US" dirty="0"/>
              <a:t>10-1</a:t>
            </a:r>
            <a:r>
              <a:rPr lang="el-GR" dirty="0"/>
              <a:t>γ</a:t>
            </a:r>
            <a:r>
              <a:rPr lang="en-US" dirty="0"/>
              <a:t> </a:t>
            </a:r>
            <a:r>
              <a:rPr lang="el-GR" dirty="0"/>
              <a:t>Διαφορετικές Αγορές, Διαφορετικοί Ρυθμοί Προσαρμογής</a:t>
            </a:r>
            <a:endParaRPr lang="en-US" dirty="0"/>
          </a:p>
          <a:p>
            <a:pPr lvl="2"/>
            <a:r>
              <a:rPr lang="el-GR" b="1" dirty="0">
                <a:solidFill>
                  <a:srgbClr val="87004A"/>
                </a:solidFill>
              </a:rPr>
              <a:t>Μοντέλα Αποτελεσματικού Μισθού</a:t>
            </a:r>
            <a:r>
              <a:rPr lang="en-US" b="1" dirty="0">
                <a:solidFill>
                  <a:srgbClr val="87004A"/>
                </a:solidFill>
              </a:rPr>
              <a:t>:</a:t>
            </a:r>
            <a:r>
              <a:rPr lang="en-US" dirty="0"/>
              <a:t> </a:t>
            </a:r>
            <a:r>
              <a:rPr lang="el-GR" dirty="0"/>
              <a:t>Σύμφωνα με αυτά τα μοντέλα, μερικές φορές συμφέρει τις επιχειρήσεις να αμείβουν τους εργαζομένους τους με μισθούς που βρίσκονται πάνω από τα επίπεδα ισορροπίας</a:t>
            </a:r>
            <a:endParaRPr lang="en-US" dirty="0"/>
          </a:p>
          <a:p>
            <a:pPr lvl="2"/>
            <a:r>
              <a:rPr lang="el-GR" dirty="0"/>
              <a:t>Το Σχήμα</a:t>
            </a:r>
            <a:r>
              <a:rPr lang="en-US" dirty="0"/>
              <a:t> 3 </a:t>
            </a:r>
            <a:r>
              <a:rPr lang="el-GR" dirty="0"/>
              <a:t>παρουσιάζει την προσφορά και τη ζήτηση εργασίας </a:t>
            </a:r>
            <a:endParaRPr lang="en-US" dirty="0"/>
          </a:p>
          <a:p>
            <a:pPr lvl="2"/>
            <a:r>
              <a:rPr lang="el-GR" dirty="0"/>
              <a:t>Οι </a:t>
            </a:r>
            <a:r>
              <a:rPr lang="el-GR" dirty="0" err="1"/>
              <a:t>Κεϋνσιανοί</a:t>
            </a:r>
            <a:r>
              <a:rPr lang="el-GR" dirty="0"/>
              <a:t> οικονομολόγοι συχνά ισχυρίζονται ότι η αγορά εργασίας δεν προσαρμόζεται τόσο γρήγορα ή με τον ίδιο τρόπο με το χρηματιστήριο</a:t>
            </a:r>
            <a:endParaRPr lang="en-US" dirty="0"/>
          </a:p>
          <a:p>
            <a:pPr lvl="2"/>
            <a:r>
              <a:rPr lang="el-GR" dirty="0"/>
              <a:t>Συγκεκριμένα</a:t>
            </a:r>
            <a:r>
              <a:rPr lang="en-US" dirty="0"/>
              <a:t>, </a:t>
            </a:r>
            <a:r>
              <a:rPr lang="el-GR" dirty="0"/>
              <a:t>οι μισθοί μπορεί να είναι άκαμπτοι προς τα κάτω (τουλάχιστον για κάποιο χρονικό διάστημα). Αν είναι άκαμπτοι προς τα κάτω, τότε το κατά πόσο η οικονομία είναι </a:t>
            </a:r>
            <a:r>
              <a:rPr lang="el-GR" dirty="0" err="1"/>
              <a:t>αυτορυθμιζόμενη</a:t>
            </a:r>
            <a:r>
              <a:rPr lang="el-GR" dirty="0"/>
              <a:t> τίθεται υπό αμφισβήτηση</a:t>
            </a:r>
            <a:endParaRPr lang="en-US" dirty="0"/>
          </a:p>
          <a:p>
            <a:pPr lvl="2"/>
            <a:r>
              <a:rPr lang="el-GR" dirty="0"/>
              <a:t>Συγκεκριμένα</a:t>
            </a:r>
            <a:r>
              <a:rPr lang="en-US" dirty="0"/>
              <a:t>, </a:t>
            </a:r>
            <a:r>
              <a:rPr lang="el-GR" dirty="0"/>
              <a:t>μία οικονομία μπορεί να παραμείνει κολλημένη σε ένα </a:t>
            </a:r>
            <a:r>
              <a:rPr lang="el-GR" dirty="0" err="1"/>
              <a:t>υφεσιακό</a:t>
            </a:r>
            <a:r>
              <a:rPr lang="el-GR" dirty="0"/>
              <a:t> κενό</a:t>
            </a:r>
            <a:r>
              <a:rPr lang="en-US" dirty="0"/>
              <a:t> (</a:t>
            </a:r>
            <a:r>
              <a:rPr lang="el-GR" dirty="0"/>
              <a:t>Σχήμα</a:t>
            </a:r>
            <a:r>
              <a:rPr lang="en-US" dirty="0"/>
              <a:t> 2) </a:t>
            </a:r>
          </a:p>
          <a:p>
            <a:pPr lvl="1"/>
            <a:endParaRPr lang="en-US" dirty="0"/>
          </a:p>
          <a:p>
            <a:pPr lvl="1"/>
            <a:endParaRPr lang="en-US" dirty="0"/>
          </a:p>
          <a:p>
            <a:pPr lvl="2"/>
            <a:endParaRPr lang="en-US" dirty="0"/>
          </a:p>
        </p:txBody>
      </p:sp>
      <p:sp>
        <p:nvSpPr>
          <p:cNvPr id="2662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fontAlgn="base" hangingPunct="1">
              <a:spcBef>
                <a:spcPct val="0"/>
              </a:spcBef>
              <a:spcAft>
                <a:spcPct val="0"/>
              </a:spcAft>
            </a:pPr>
            <a:fld id="{0E2AFB22-FFA7-224C-9363-7B649BF57941}" type="slidenum">
              <a:rPr lang="en-US" sz="1100">
                <a:latin typeface="Arial Narrow Bold" charset="0"/>
                <a:cs typeface="Arial Narrow Bold" charset="0"/>
              </a:rPr>
              <a:pPr eaLnBrk="1" fontAlgn="base" hangingPunct="1">
                <a:spcBef>
                  <a:spcPct val="0"/>
                </a:spcBef>
                <a:spcAft>
                  <a:spcPct val="0"/>
                </a:spcAft>
              </a:pPr>
              <a:t>9</a:t>
            </a:fld>
            <a:endParaRPr lang="en-US" sz="1100" dirty="0">
              <a:latin typeface="Arial Narrow Bold" charset="0"/>
              <a:cs typeface="Arial Narrow Bold" charset="0"/>
            </a:endParaRPr>
          </a:p>
        </p:txBody>
      </p:sp>
    </p:spTree>
    <p:extLst>
      <p:ext uri="{BB962C8B-B14F-4D97-AF65-F5344CB8AC3E}">
        <p14:creationId xmlns:p14="http://schemas.microsoft.com/office/powerpoint/2010/main" val="3388444618"/>
      </p:ext>
    </p:extLst>
  </p:cSld>
  <p:clrMapOvr>
    <a:masterClrMapping/>
  </p:clrMapOvr>
</p:sld>
</file>

<file path=ppt/theme/theme1.xml><?xml version="1.0" encoding="utf-8"?>
<a:theme xmlns:a="http://schemas.openxmlformats.org/drawingml/2006/main" name="Arnold12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Arnold12e_new.pot</Template>
  <TotalTime>1080</TotalTime>
  <Words>2536</Words>
  <Application>Microsoft Office PowerPoint</Application>
  <PresentationFormat>Προβολή στην οθόνη (4:3)</PresentationFormat>
  <Paragraphs>200</Paragraphs>
  <Slides>37</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37</vt:i4>
      </vt:variant>
    </vt:vector>
  </HeadingPairs>
  <TitlesOfParts>
    <vt:vector size="47" baseType="lpstr">
      <vt:lpstr>Arial</vt:lpstr>
      <vt:lpstr>Arial Narrow</vt:lpstr>
      <vt:lpstr>Arial Narrow Bold</vt:lpstr>
      <vt:lpstr>Calibri</vt:lpstr>
      <vt:lpstr>Cambria Math</vt:lpstr>
      <vt:lpstr>Century Gothic</vt:lpstr>
      <vt:lpstr>Century Schoolbook</vt:lpstr>
      <vt:lpstr>Lucida Grande</vt:lpstr>
      <vt:lpstr>Palatino Linotype</vt:lpstr>
      <vt:lpstr>Arnold12e_new</vt:lpstr>
      <vt:lpstr>10</vt:lpstr>
      <vt:lpstr>Παρουσίαση του PowerPoint</vt:lpstr>
      <vt:lpstr>10-1  Αμφισβητώντας την Κλασική Οπτική και την Αυτορυθμιζόμενη Οικονομία (1 από 6) </vt:lpstr>
      <vt:lpstr>10-1  Αμφισβητώντας την Κλασική Οπτική και την Αυτορυθμιζόμενη Οικονομία (2 από 6) </vt:lpstr>
      <vt:lpstr>Η Άποψη του Keynes για τον Νόμο του Say για μια Εγχρήματη Οικονομία</vt:lpstr>
      <vt:lpstr>10-1  Αμφισβητώντας την Κλασική Οπτική και την Αυτορυθμιζόμενη Οικονομία (3 από 6) </vt:lpstr>
      <vt:lpstr>10-1  Αμφισβητώντας την Κλασική Οπτική και την Αυτορυθμιζόμενη Οικονομία (4 από 6) </vt:lpstr>
      <vt:lpstr>Η Οικονομία Παραμένει Κολλημένη σε Ένα Υφεσιακό Κενό</vt:lpstr>
      <vt:lpstr>10-1  Αμφισβητώντας την Κλασική Οπτική και την Αυτορυθμιζόμενη Οικονομία (5 από 6) </vt:lpstr>
      <vt:lpstr>Η Αγορά Εργασίας και οι Άκαμπτοι Μισθοί προς τα Κάτω</vt:lpstr>
      <vt:lpstr>Η Χρηματοπιστωτική και Οικονομική Κρίση των Ετών 2007-2009: Μπορεί το Σπάσιμο Μιας Φούσκας Ακινήτων να Οδηγήσει στην Κατάρρευση της Οικονομίας;</vt:lpstr>
      <vt:lpstr>10-1  Αμφισβητώντας την Κλασική Οπτική και την Αυτορυθμιζόμενη Οικονομία (6 από 6) </vt:lpstr>
      <vt:lpstr>Ένα Ερώτημα για τον Χρόνο που Απαιτείται για τη Μείωση Μισθών και Τιμών</vt:lpstr>
      <vt:lpstr>10-2  Το Απλό Κεϋνσιανό Μοντέλο (1 από 4) </vt:lpstr>
      <vt:lpstr>10-2 Το Απλό Κεϋνσιανό Μοντέλο (2 από 4) </vt:lpstr>
      <vt:lpstr>Κατανάλωση και Αποταμίευση σε Διαφορετικά Επίπεδα Διαθέσιμου Εισοδήματος (σε εκατομμύρια) </vt:lpstr>
      <vt:lpstr>10-2 Το Απλό Κεϋνσιανό Μοντέλο (3 από 4) </vt:lpstr>
      <vt:lpstr>10-2 Το Απλό Κεϋνσιανό Μοντέλο (4 από 4) </vt:lpstr>
      <vt:lpstr>10-3  Το Απλό Κεϋνσιανό Μοντέλο στο Πλαίσιο AD-AS (1 από 4) </vt:lpstr>
      <vt:lpstr>Πολλαπλασιαστές και Συνολική Ζήτηση</vt:lpstr>
      <vt:lpstr>10-3  Το Απλό Κεϋνσιανό Μοντέλο στο Πλαίσιο AD-AS (2 από 4) </vt:lpstr>
      <vt:lpstr>Η Καμπύλη AS στο Απλό Κεϋνσιανό Μοντέλο</vt:lpstr>
      <vt:lpstr>10-3  Το Απλό Κεϋνσιανό Μοντέλο στο Πλαίσιο AD-AS (3 από 4) </vt:lpstr>
      <vt:lpstr>Μπορεί ο Ιδιωτικός Τομέας να Βγάλει την Οικονομία από Ένα Υφεσιακό Κενό</vt:lpstr>
      <vt:lpstr>10-3  Το Απλό Κεϋνσιανό Μοντέλο στο Πλαίσιο AD-AS (4 από 4) </vt:lpstr>
      <vt:lpstr>Το Απλό Κεϋνσιανό Μοντέλο στο Πλαίσιο AD-AS</vt:lpstr>
      <vt:lpstr>Διαφορετικές Καμπύλες Συνολικής Προσφοράς</vt:lpstr>
      <vt:lpstr>10-4  Το Απλό Κεϋνσιανό Μοντέλο στο Πλαίσιο TE-TP (1 από 5) </vt:lpstr>
      <vt:lpstr>Η Εξαγωγή της Καμπύλης Συνολικών Δαπανών (TE) (1 από 2) </vt:lpstr>
      <vt:lpstr>Η Εξαγωγή της Καμπύλης Συνολικών Δαπανών (TE) (2 από 2) </vt:lpstr>
      <vt:lpstr>10-4  Το Απλό Κεϋνσιανό Μοντέλο στο Πλαίσιο TE-TP (2 από 5) </vt:lpstr>
      <vt:lpstr>10-4  Το Απλό Κεϋνσιανό Μοντέλο στο Πλαίσιο TE-TP (3 από 5) </vt:lpstr>
      <vt:lpstr>Οι Τρεις Καταστάσεις της Οικονομίας στο Πλαίσιο TE-TP</vt:lpstr>
      <vt:lpstr>10-4  Το Απλό Κεϋνσιανό Μοντέλο στο Πλαίσιο TE-TP (4 από 5) </vt:lpstr>
      <vt:lpstr>Η Οικονομία: Ταυτόχρονα σε Ισορροπία και σε Υφεσιακό Κενό</vt:lpstr>
      <vt:lpstr>10-4  Το Απλό Κεϋνσιανό Μοντέλο στο Πλαίσιο TE-TP (5 από 5) </vt:lpstr>
      <vt:lpstr>Το Απλό Κεϋνσιανό Μοντέλο στο Πλαίσιο TE-TP </vt:lpstr>
    </vt:vector>
  </TitlesOfParts>
  <Company>just 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patti hudepohl</dc:creator>
  <cp:lastModifiedBy>pc3</cp:lastModifiedBy>
  <cp:revision>138</cp:revision>
  <dcterms:created xsi:type="dcterms:W3CDTF">2017-01-09T20:37:40Z</dcterms:created>
  <dcterms:modified xsi:type="dcterms:W3CDTF">2021-06-29T12:27:47Z</dcterms:modified>
</cp:coreProperties>
</file>