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5" r:id="rId2"/>
    <p:sldMasterId id="2147483748" r:id="rId3"/>
  </p:sldMasterIdLst>
  <p:notesMasterIdLst>
    <p:notesMasterId r:id="rId46"/>
  </p:notesMasterIdLst>
  <p:handoutMasterIdLst>
    <p:handoutMasterId r:id="rId47"/>
  </p:handoutMasterIdLst>
  <p:sldIdLst>
    <p:sldId id="517" r:id="rId4"/>
    <p:sldId id="518" r:id="rId5"/>
    <p:sldId id="519" r:id="rId6"/>
    <p:sldId id="469" r:id="rId7"/>
    <p:sldId id="510" r:id="rId8"/>
    <p:sldId id="511" r:id="rId9"/>
    <p:sldId id="516" r:id="rId10"/>
    <p:sldId id="474" r:id="rId11"/>
    <p:sldId id="475" r:id="rId12"/>
    <p:sldId id="476" r:id="rId13"/>
    <p:sldId id="477" r:id="rId14"/>
    <p:sldId id="478" r:id="rId15"/>
    <p:sldId id="479" r:id="rId16"/>
    <p:sldId id="480" r:id="rId17"/>
    <p:sldId id="481" r:id="rId18"/>
    <p:sldId id="482" r:id="rId19"/>
    <p:sldId id="483" r:id="rId20"/>
    <p:sldId id="484" r:id="rId21"/>
    <p:sldId id="485" r:id="rId22"/>
    <p:sldId id="487" r:id="rId23"/>
    <p:sldId id="488" r:id="rId24"/>
    <p:sldId id="489" r:id="rId25"/>
    <p:sldId id="490" r:id="rId26"/>
    <p:sldId id="495" r:id="rId27"/>
    <p:sldId id="496" r:id="rId28"/>
    <p:sldId id="497" r:id="rId29"/>
    <p:sldId id="498" r:id="rId30"/>
    <p:sldId id="499" r:id="rId31"/>
    <p:sldId id="500" r:id="rId32"/>
    <p:sldId id="501" r:id="rId33"/>
    <p:sldId id="502" r:id="rId34"/>
    <p:sldId id="503" r:id="rId35"/>
    <p:sldId id="505" r:id="rId36"/>
    <p:sldId id="507" r:id="rId37"/>
    <p:sldId id="508" r:id="rId38"/>
    <p:sldId id="509" r:id="rId39"/>
    <p:sldId id="491" r:id="rId40"/>
    <p:sldId id="512" r:id="rId41"/>
    <p:sldId id="513" r:id="rId42"/>
    <p:sldId id="514" r:id="rId43"/>
    <p:sldId id="515" r:id="rId44"/>
    <p:sldId id="492" r:id="rId45"/>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4" autoAdjust="0"/>
    <p:restoredTop sz="94660"/>
  </p:normalViewPr>
  <p:slideViewPr>
    <p:cSldViewPr>
      <p:cViewPr varScale="1">
        <p:scale>
          <a:sx n="73" d="100"/>
          <a:sy n="73" d="100"/>
        </p:scale>
        <p:origin x="-108" y="-420"/>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76" d="100"/>
          <a:sy n="76" d="100"/>
        </p:scale>
        <p:origin x="168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pPr/>
              <a:t>8/13/2015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pPr/>
              <a:t>‹#›</a:t>
            </a:fld>
            <a:endParaRPr/>
          </a:p>
        </p:txBody>
      </p:sp>
    </p:spTree>
    <p:extLst>
      <p:ext uri="{BB962C8B-B14F-4D97-AF65-F5344CB8AC3E}">
        <p14:creationId xmlns:p14="http://schemas.microsoft.com/office/powerpoint/2010/main" xmlns=""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pPr/>
              <a:t>8/13/2015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pPr/>
              <a:t>‹#›</a:t>
            </a:fld>
            <a:endParaRPr/>
          </a:p>
        </p:txBody>
      </p:sp>
    </p:spTree>
    <p:extLst>
      <p:ext uri="{BB962C8B-B14F-4D97-AF65-F5344CB8AC3E}">
        <p14:creationId xmlns:p14="http://schemas.microsoft.com/office/powerpoint/2010/main" xmlns=""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xmlns=""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xmlns="" val="31421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xmlns=""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pPr/>
              <a:t>4</a:t>
            </a:fld>
            <a:endParaRPr lang="en-US"/>
          </a:p>
        </p:txBody>
      </p:sp>
    </p:spTree>
    <p:extLst>
      <p:ext uri="{BB962C8B-B14F-4D97-AF65-F5344CB8AC3E}">
        <p14:creationId xmlns:p14="http://schemas.microsoft.com/office/powerpoint/2010/main" xmlns="" val="6636397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14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31507441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xmlns="" val="21534751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10040043" y="685800"/>
            <a:ext cx="1843982" cy="5588002"/>
          </a:xfrm>
        </p:spPr>
        <p:txBody>
          <a:bodyPr vert="eaVert"/>
          <a:lstStyle/>
          <a:p>
            <a:r>
              <a:rPr lang="en-US" smtClean="0"/>
              <a:t>Click to edit Master title style</a:t>
            </a:r>
            <a:endParaRPr/>
          </a:p>
        </p:txBody>
      </p:sp>
    </p:spTree>
    <p:extLst>
      <p:ext uri="{BB962C8B-B14F-4D97-AF65-F5344CB8AC3E}">
        <p14:creationId xmlns:p14="http://schemas.microsoft.com/office/powerpoint/2010/main" xmlns="" val="1991763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8"/>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13"/>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264308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0"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6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50"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1"/>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51"/>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smtClean="0"/>
              <a:t>Click to edit Master title style</a:t>
            </a:r>
            <a:endParaRPr/>
          </a:p>
        </p:txBody>
      </p:sp>
    </p:spTree>
    <p:extLst>
      <p:ext uri="{BB962C8B-B14F-4D97-AF65-F5344CB8AC3E}">
        <p14:creationId xmlns:p14="http://schemas.microsoft.com/office/powerpoint/2010/main" xmlns="" val="36389043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1406580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2" name="Title 1"/>
          <p:cNvSpPr>
            <a:spLocks noGrp="1"/>
          </p:cNvSpPr>
          <p:nvPr>
            <p:ph type="title"/>
          </p:nvPr>
        </p:nvSpPr>
        <p:spPr>
          <a:xfrm>
            <a:off x="914163" y="482600"/>
            <a:ext cx="10360501" cy="12192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xmlns="" val="3561680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4696843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1880342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768311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4489904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Tree>
    <p:extLst>
      <p:ext uri="{BB962C8B-B14F-4D97-AF65-F5344CB8AC3E}">
        <p14:creationId xmlns:p14="http://schemas.microsoft.com/office/powerpoint/2010/main" xmlns=""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6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4164515" y="635636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63"/>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D5434-F838-4DD4-A17B-1CB1A1850D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icrosoft.com/en-us/download/details.aspx?id=10056"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7" y="1484785"/>
            <a:ext cx="10360501" cy="1470025"/>
          </a:xfrm>
        </p:spPr>
        <p:txBody>
          <a:bodyPr>
            <a:normAutofit/>
          </a:bodyPr>
          <a:lstStyle/>
          <a:p>
            <a:r>
              <a:rPr lang="el-GR" b="1" dirty="0" smtClean="0"/>
              <a:t>Εικονικά Περιβάλλοντα Μάθησης και Πολυμέσα</a:t>
            </a:r>
            <a:endParaRPr lang="el-GR" b="1" dirty="0"/>
          </a:p>
        </p:txBody>
      </p:sp>
      <p:sp>
        <p:nvSpPr>
          <p:cNvPr id="3" name="Υπότιτλος 2"/>
          <p:cNvSpPr>
            <a:spLocks noGrp="1"/>
          </p:cNvSpPr>
          <p:nvPr>
            <p:ph type="subTitle" idx="1"/>
          </p:nvPr>
        </p:nvSpPr>
        <p:spPr>
          <a:xfrm>
            <a:off x="527244" y="2995812"/>
            <a:ext cx="11326308" cy="2290576"/>
          </a:xfrm>
        </p:spPr>
        <p:txBody>
          <a:bodyPr>
            <a:noAutofit/>
          </a:bodyPr>
          <a:lstStyle/>
          <a:p>
            <a:r>
              <a:rPr lang="el-GR" sz="2800" b="1" dirty="0" smtClean="0">
                <a:solidFill>
                  <a:schemeClr val="tx1"/>
                </a:solidFill>
              </a:rPr>
              <a:t>Ενότητα </a:t>
            </a:r>
            <a:r>
              <a:rPr lang="el-GR" sz="2800" b="1" dirty="0" smtClean="0">
                <a:solidFill>
                  <a:schemeClr val="tx1"/>
                </a:solidFill>
              </a:rPr>
              <a:t>4:</a:t>
            </a:r>
            <a:r>
              <a:rPr lang="en-US" sz="2800" dirty="0" smtClean="0">
                <a:solidFill>
                  <a:schemeClr val="tx1"/>
                </a:solidFill>
              </a:rPr>
              <a:t> </a:t>
            </a:r>
            <a:r>
              <a:rPr lang="el-GR" sz="2800" dirty="0" smtClean="0">
                <a:solidFill>
                  <a:schemeClr val="tx1"/>
                </a:solidFill>
              </a:rPr>
              <a:t>Το προγραμματιστικό περιβάλλον του </a:t>
            </a:r>
            <a:r>
              <a:rPr lang="en-US" sz="2800" dirty="0" err="1" smtClean="0">
                <a:solidFill>
                  <a:schemeClr val="tx1"/>
                </a:solidFill>
              </a:rPr>
              <a:t>Kodu</a:t>
            </a:r>
            <a:endParaRPr lang="en-US"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endParaRPr lang="el-GR" sz="2800" dirty="0" smtClean="0">
              <a:solidFill>
                <a:schemeClr val="tx1"/>
              </a:solidFill>
            </a:endParaRP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4" y="5827936"/>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8" y="5591695"/>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0"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4"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p14="http://schemas.microsoft.com/office/powerpoint/2010/main" xmlns=""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000" dirty="0"/>
              <a:t>Αφού "κατέβει" το αρχείο, εκκινούμε την εγκατάσταση κάνοντας διπλό κλικ σε αυτό. </a:t>
            </a:r>
            <a:endParaRPr lang="en-US" sz="2000" dirty="0"/>
          </a:p>
          <a:p>
            <a:pPr marL="0" indent="0">
              <a:buNone/>
            </a:pPr>
            <a:r>
              <a:rPr lang="el-GR" sz="2000" dirty="0" smtClean="0"/>
              <a:t>   </a:t>
            </a:r>
            <a:endParaRPr lang="en-US" sz="2000" dirty="0"/>
          </a:p>
          <a:p>
            <a:pPr marL="0" indent="0">
              <a:buNone/>
            </a:pPr>
            <a:endParaRPr lang="en-US" sz="2000" dirty="0"/>
          </a:p>
          <a:p>
            <a:pPr marL="0" indent="0">
              <a:buNone/>
            </a:pPr>
            <a:r>
              <a:rPr lang="el-GR" sz="2000" dirty="0" smtClean="0"/>
              <a:t> </a:t>
            </a:r>
            <a:endParaRPr lang="el-GR" sz="2000" dirty="0"/>
          </a:p>
          <a:p>
            <a:pPr marL="0" indent="0">
              <a:buNone/>
            </a:pPr>
            <a:r>
              <a:rPr lang="el-GR" sz="2000" dirty="0" smtClean="0"/>
              <a:t> </a:t>
            </a:r>
          </a:p>
          <a:p>
            <a:pPr marL="0" indent="0">
              <a:buNone/>
            </a:pPr>
            <a:endParaRPr lang="en-US" sz="20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pic>
        <p:nvPicPr>
          <p:cNvPr id="2049" name="Picture 6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74132" y="2625720"/>
            <a:ext cx="4824536" cy="358394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Oval 7"/>
          <p:cNvSpPr/>
          <p:nvPr/>
        </p:nvSpPr>
        <p:spPr>
          <a:xfrm>
            <a:off x="6094413" y="4492687"/>
            <a:ext cx="1045107" cy="4293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39113093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1800" dirty="0"/>
              <a:t>Για να λειτουργήσει το </a:t>
            </a:r>
            <a:r>
              <a:rPr lang="en-US" sz="1800" dirty="0"/>
              <a:t>Kodu</a:t>
            </a:r>
            <a:r>
              <a:rPr lang="el-GR" sz="1800" dirty="0"/>
              <a:t>, είναι απαραίτητο να υπάρχουν στον υπολογιστή μας εγκατεστημένα δύο προγράμματα, το .</a:t>
            </a:r>
            <a:r>
              <a:rPr lang="en-US" sz="1800" dirty="0"/>
              <a:t>Net Framework </a:t>
            </a:r>
            <a:r>
              <a:rPr lang="el-GR" sz="1800" dirty="0"/>
              <a:t>και το </a:t>
            </a:r>
            <a:r>
              <a:rPr lang="en-US" sz="1800" dirty="0"/>
              <a:t>XNA Framework</a:t>
            </a:r>
            <a:r>
              <a:rPr lang="el-GR" sz="1800" dirty="0"/>
              <a:t>. Στους περισσότερους υπολογιστές το πρώτο είναι εγκατεστημένο. Σε κάθε περίπτωση πάντως, το πρόγραμμα εγκατάστασης ελέγχει την ύπαρξή τους και σε περίπτωση που κάποιο από αυτά δεν βρεθεί, μας προτείνει να το "κατεβάσουμε" και να το εγκαταστήσουμε, όπως στην παρακάτω περίπτωση.</a:t>
            </a:r>
            <a:endParaRPr lang="en-US" sz="1800" dirty="0"/>
          </a:p>
          <a:p>
            <a:pPr marL="0" indent="0">
              <a:buNone/>
            </a:pPr>
            <a:r>
              <a:rPr lang="el-GR" sz="2000" dirty="0" smtClean="0"/>
              <a:t>   </a:t>
            </a:r>
            <a:endParaRPr lang="en-US" sz="2000" dirty="0"/>
          </a:p>
          <a:p>
            <a:pPr marL="0" indent="0">
              <a:buNone/>
            </a:pPr>
            <a:endParaRPr lang="en-US" sz="2000" dirty="0"/>
          </a:p>
          <a:p>
            <a:pPr marL="0" indent="0">
              <a:buNone/>
            </a:pPr>
            <a:r>
              <a:rPr lang="el-GR" sz="2000" dirty="0" smtClean="0"/>
              <a:t> </a:t>
            </a:r>
            <a:endParaRPr lang="el-GR" sz="2000" dirty="0"/>
          </a:p>
          <a:p>
            <a:pPr marL="0" indent="0">
              <a:buNone/>
            </a:pPr>
            <a:r>
              <a:rPr lang="el-GR" sz="2000" dirty="0" smtClean="0"/>
              <a:t> </a:t>
            </a:r>
          </a:p>
          <a:p>
            <a:pPr marL="0" indent="0">
              <a:buNone/>
            </a:pPr>
            <a:endParaRPr lang="en-US" sz="20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6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26393" y="3268490"/>
            <a:ext cx="4543425" cy="356235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Oval 9"/>
          <p:cNvSpPr/>
          <p:nvPr/>
        </p:nvSpPr>
        <p:spPr>
          <a:xfrm>
            <a:off x="5702305" y="4738902"/>
            <a:ext cx="187198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5"/>
          <p:cNvSpPr>
            <a:spLocks noChangeArrowheads="1"/>
          </p:cNvSpPr>
          <p:nvPr/>
        </p:nvSpPr>
        <p:spPr bwMode="auto">
          <a:xfrm>
            <a:off x="1479873" y="425504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n-US" sz="1200" b="0" i="0" u="none" strike="noStrike" cap="none" normalizeH="0" baseline="0" smtClean="0">
                <a:ln>
                  <a:noFill/>
                </a:ln>
                <a:solidFill>
                  <a:srgbClr val="000000"/>
                </a:solidFill>
                <a:effectLst/>
                <a:latin typeface="Calibri" panose="020F0502020204030204" pitchFamily="34" charset="0"/>
                <a:ea typeface="Times New Roman" panose="02020603050405020304" pitchFamily="18" charset="0"/>
              </a:rPr>
              <a:t/>
            </a:r>
            <a:br>
              <a:rPr kumimoji="0" lang="el-GR" altLang="en-US" sz="1200" b="0" i="0" u="none" strike="noStrike" cap="none" normalizeH="0" baseline="0" smtClean="0">
                <a:ln>
                  <a:noFill/>
                </a:ln>
                <a:solidFill>
                  <a:srgbClr val="000000"/>
                </a:solidFill>
                <a:effectLst/>
                <a:latin typeface="Calibri" panose="020F0502020204030204" pitchFamily="34" charset="0"/>
                <a:ea typeface="Times New Roman" panose="02020603050405020304" pitchFamily="18" charset="0"/>
              </a:rPr>
            </a:br>
            <a:endParaRPr kumimoji="0" lang="el-GR"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25689998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5"/>
          <p:cNvSpPr>
            <a:spLocks noChangeArrowheads="1"/>
          </p:cNvSpPr>
          <p:nvPr/>
        </p:nvSpPr>
        <p:spPr bwMode="auto">
          <a:xfrm>
            <a:off x="1479873" y="425504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n-US" sz="1200" b="0" i="0" u="none" strike="noStrike" cap="none" normalizeH="0" baseline="0" smtClean="0">
                <a:ln>
                  <a:noFill/>
                </a:ln>
                <a:solidFill>
                  <a:srgbClr val="000000"/>
                </a:solidFill>
                <a:effectLst/>
                <a:latin typeface="Calibri" panose="020F0502020204030204" pitchFamily="34" charset="0"/>
                <a:ea typeface="Times New Roman" panose="02020603050405020304" pitchFamily="18" charset="0"/>
              </a:rPr>
              <a:t/>
            </a:r>
            <a:br>
              <a:rPr kumimoji="0" lang="el-GR" altLang="en-US" sz="1200" b="0" i="0" u="none" strike="noStrike" cap="none" normalizeH="0" baseline="0" smtClean="0">
                <a:ln>
                  <a:noFill/>
                </a:ln>
                <a:solidFill>
                  <a:srgbClr val="000000"/>
                </a:solidFill>
                <a:effectLst/>
                <a:latin typeface="Calibri" panose="020F0502020204030204" pitchFamily="34" charset="0"/>
                <a:ea typeface="Times New Roman" panose="02020603050405020304" pitchFamily="18" charset="0"/>
              </a:rPr>
            </a:br>
            <a:endParaRPr kumimoji="0" lang="el-GR" altLang="en-US" sz="1800" b="0" i="0" u="none" strike="noStrike" cap="none" normalizeH="0" baseline="0" smtClean="0">
              <a:ln>
                <a:noFill/>
              </a:ln>
              <a:solidFill>
                <a:schemeClr val="tx1"/>
              </a:solidFill>
              <a:effectLst/>
              <a:latin typeface="Arial" panose="020B0604020202020204" pitchFamily="34" charset="0"/>
            </a:endParaRPr>
          </a:p>
        </p:txBody>
      </p:sp>
      <p:pic>
        <p:nvPicPr>
          <p:cNvPr id="4097" name="Picture 86"/>
          <p:cNvPicPr>
            <a:picLocks noChangeAspect="1" noChangeArrowheads="1"/>
          </p:cNvPicPr>
          <p:nvPr/>
        </p:nvPicPr>
        <p:blipFill>
          <a:blip r:embed="rId2">
            <a:extLst>
              <a:ext uri="{28A0092B-C50C-407E-A947-70E740481C1C}">
                <a14:useLocalDpi xmlns:a14="http://schemas.microsoft.com/office/drawing/2010/main" xmlns="" val="0"/>
              </a:ext>
            </a:extLst>
          </a:blip>
          <a:srcRect l="8080" t="3362" r="13518" b="14401"/>
          <a:stretch>
            <a:fillRect/>
          </a:stretch>
        </p:blipFill>
        <p:spPr bwMode="auto">
          <a:xfrm>
            <a:off x="2061964" y="1772816"/>
            <a:ext cx="7345506" cy="433413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Oval 13"/>
          <p:cNvSpPr/>
          <p:nvPr/>
        </p:nvSpPr>
        <p:spPr>
          <a:xfrm>
            <a:off x="5302324" y="3639839"/>
            <a:ext cx="1872208" cy="6152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24749493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p:cNvPicPr/>
          <p:nvPr/>
        </p:nvPicPr>
        <p:blipFill>
          <a:blip r:embed="rId2"/>
          <a:stretch>
            <a:fillRect/>
          </a:stretch>
        </p:blipFill>
        <p:spPr>
          <a:xfrm>
            <a:off x="2277988" y="1755774"/>
            <a:ext cx="5950977" cy="4481537"/>
          </a:xfrm>
          <a:prstGeom prst="rect">
            <a:avLst/>
          </a:prstGeom>
        </p:spPr>
      </p:pic>
      <p:sp>
        <p:nvSpPr>
          <p:cNvPr id="17" name="Oval 16"/>
          <p:cNvSpPr/>
          <p:nvPr/>
        </p:nvSpPr>
        <p:spPr>
          <a:xfrm>
            <a:off x="5878388" y="5567907"/>
            <a:ext cx="1152128" cy="5067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375159449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10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10036" y="1772816"/>
            <a:ext cx="5521268" cy="432435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Oval 13"/>
          <p:cNvSpPr/>
          <p:nvPr/>
        </p:nvSpPr>
        <p:spPr>
          <a:xfrm>
            <a:off x="2854052" y="4891248"/>
            <a:ext cx="2893030" cy="5958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Oval 17"/>
          <p:cNvSpPr/>
          <p:nvPr/>
        </p:nvSpPr>
        <p:spPr>
          <a:xfrm>
            <a:off x="6061825" y="5513194"/>
            <a:ext cx="1040699" cy="5080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8962466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p:cNvPicPr/>
          <p:nvPr/>
        </p:nvPicPr>
        <p:blipFill>
          <a:blip r:embed="rId2"/>
          <a:stretch>
            <a:fillRect/>
          </a:stretch>
        </p:blipFill>
        <p:spPr>
          <a:xfrm>
            <a:off x="2998068" y="1844824"/>
            <a:ext cx="5848932" cy="4432842"/>
          </a:xfrm>
          <a:prstGeom prst="rect">
            <a:avLst/>
          </a:prstGeom>
        </p:spPr>
      </p:pic>
      <p:sp>
        <p:nvSpPr>
          <p:cNvPr id="19" name="Oval 18"/>
          <p:cNvSpPr/>
          <p:nvPr/>
        </p:nvSpPr>
        <p:spPr>
          <a:xfrm>
            <a:off x="6166420" y="5580795"/>
            <a:ext cx="1584176" cy="493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36575191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p:cNvPicPr/>
          <p:nvPr/>
        </p:nvPicPr>
        <p:blipFill>
          <a:blip r:embed="rId2"/>
          <a:stretch>
            <a:fillRect/>
          </a:stretch>
        </p:blipFill>
        <p:spPr>
          <a:xfrm>
            <a:off x="2422005" y="1882774"/>
            <a:ext cx="5645036" cy="4354537"/>
          </a:xfrm>
          <a:prstGeom prst="rect">
            <a:avLst/>
          </a:prstGeom>
        </p:spPr>
      </p:pic>
      <p:sp>
        <p:nvSpPr>
          <p:cNvPr id="18" name="Oval 17"/>
          <p:cNvSpPr/>
          <p:nvPr/>
        </p:nvSpPr>
        <p:spPr>
          <a:xfrm>
            <a:off x="5878388" y="5686939"/>
            <a:ext cx="1152128" cy="3877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20928573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Content Placeholder 2"/>
          <p:cNvSpPr>
            <a:spLocks noGrp="1"/>
          </p:cNvSpPr>
          <p:nvPr>
            <p:ph idx="1"/>
          </p:nvPr>
        </p:nvSpPr>
        <p:spPr>
          <a:xfrm>
            <a:off x="914163" y="1803401"/>
            <a:ext cx="10360501" cy="4470400"/>
          </a:xfrm>
        </p:spPr>
        <p:txBody>
          <a:bodyPr>
            <a:noAutofit/>
          </a:bodyPr>
          <a:lstStyle/>
          <a:p>
            <a:pPr marL="0" indent="0">
              <a:buNone/>
            </a:pPr>
            <a:r>
              <a:rPr lang="el-GR" sz="1800" dirty="0"/>
              <a:t>Όταν εγκατασταθούν τα επιπλέον προγράμματα, επανερχόμαστε στην εγκατάσταση του </a:t>
            </a:r>
            <a:r>
              <a:rPr lang="el-GR" sz="1800" dirty="0" err="1"/>
              <a:t>Kodu</a:t>
            </a:r>
            <a:r>
              <a:rPr lang="el-GR" sz="1800" dirty="0"/>
              <a:t>, που είχε διακοπεί προσωρινά, και πατώντας το πλήκτρο "</a:t>
            </a:r>
            <a:r>
              <a:rPr lang="el-GR" sz="1800" dirty="0" err="1"/>
              <a:t>Refresh</a:t>
            </a:r>
            <a:r>
              <a:rPr lang="el-GR" sz="1800" dirty="0"/>
              <a:t>", διαπιστώνουμε ότι μπορούμε να συνεχίσουμε την εγκατάσταση.</a:t>
            </a:r>
            <a:endParaRPr lang="en-US" sz="1800" dirty="0"/>
          </a:p>
          <a:p>
            <a:pPr marL="0" indent="0">
              <a:buNone/>
            </a:pPr>
            <a:r>
              <a:rPr lang="el-GR" sz="2000" dirty="0" smtClean="0"/>
              <a:t>   </a:t>
            </a:r>
            <a:endParaRPr lang="en-US" sz="2000" dirty="0"/>
          </a:p>
          <a:p>
            <a:pPr marL="0" indent="0">
              <a:buNone/>
            </a:pPr>
            <a:endParaRPr lang="en-US" sz="2000" dirty="0"/>
          </a:p>
          <a:p>
            <a:pPr marL="0" indent="0">
              <a:buNone/>
            </a:pPr>
            <a:r>
              <a:rPr lang="el-GR" sz="2000" dirty="0" smtClean="0"/>
              <a:t> </a:t>
            </a:r>
            <a:endParaRPr lang="el-GR" sz="2000" dirty="0"/>
          </a:p>
          <a:p>
            <a:pPr marL="0" indent="0">
              <a:buNone/>
            </a:pPr>
            <a:r>
              <a:rPr lang="el-GR" sz="2000" dirty="0" smtClean="0"/>
              <a:t> </a:t>
            </a:r>
          </a:p>
          <a:p>
            <a:pPr marL="0" indent="0">
              <a:buNone/>
            </a:pPr>
            <a:endParaRPr lang="en-US" sz="2000" dirty="0"/>
          </a:p>
        </p:txBody>
      </p:sp>
      <p:pic>
        <p:nvPicPr>
          <p:cNvPr id="19" name="Picture 18"/>
          <p:cNvPicPr/>
          <p:nvPr/>
        </p:nvPicPr>
        <p:blipFill>
          <a:blip r:embed="rId2"/>
          <a:stretch>
            <a:fillRect/>
          </a:stretch>
        </p:blipFill>
        <p:spPr>
          <a:xfrm>
            <a:off x="3898204" y="2912368"/>
            <a:ext cx="4608512" cy="3677989"/>
          </a:xfrm>
          <a:prstGeom prst="rect">
            <a:avLst/>
          </a:prstGeom>
        </p:spPr>
      </p:pic>
      <p:sp>
        <p:nvSpPr>
          <p:cNvPr id="20" name="Oval 19"/>
          <p:cNvSpPr/>
          <p:nvPr/>
        </p:nvSpPr>
        <p:spPr>
          <a:xfrm>
            <a:off x="6602018" y="6069901"/>
            <a:ext cx="1076570" cy="432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29543959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Content Placeholder 2"/>
          <p:cNvSpPr>
            <a:spLocks noGrp="1"/>
          </p:cNvSpPr>
          <p:nvPr>
            <p:ph idx="1"/>
          </p:nvPr>
        </p:nvSpPr>
        <p:spPr>
          <a:xfrm>
            <a:off x="914163" y="1803401"/>
            <a:ext cx="10360501" cy="4470400"/>
          </a:xfrm>
        </p:spPr>
        <p:txBody>
          <a:bodyPr>
            <a:noAutofit/>
          </a:bodyPr>
          <a:lstStyle/>
          <a:p>
            <a:pPr marL="0" indent="0">
              <a:buNone/>
            </a:pPr>
            <a:endParaRPr lang="en-US" sz="2000" dirty="0"/>
          </a:p>
          <a:p>
            <a:pPr marL="0" indent="0">
              <a:buNone/>
            </a:pPr>
            <a:r>
              <a:rPr lang="el-GR" sz="2000" dirty="0" smtClean="0"/>
              <a:t> </a:t>
            </a:r>
            <a:endParaRPr lang="el-GR" sz="2000" dirty="0"/>
          </a:p>
          <a:p>
            <a:pPr marL="0" indent="0">
              <a:buNone/>
            </a:pPr>
            <a:r>
              <a:rPr lang="el-GR" sz="2000" dirty="0" smtClean="0"/>
              <a:t> </a:t>
            </a:r>
          </a:p>
          <a:p>
            <a:pPr marL="0" indent="0">
              <a:buNone/>
            </a:pPr>
            <a:endParaRPr lang="en-US" sz="2000" dirty="0"/>
          </a:p>
        </p:txBody>
      </p:sp>
      <p:pic>
        <p:nvPicPr>
          <p:cNvPr id="18" name="Picture 17"/>
          <p:cNvPicPr/>
          <p:nvPr/>
        </p:nvPicPr>
        <p:blipFill>
          <a:blip r:embed="rId2"/>
          <a:stretch>
            <a:fillRect/>
          </a:stretch>
        </p:blipFill>
        <p:spPr>
          <a:xfrm>
            <a:off x="3560766" y="1803400"/>
            <a:ext cx="5341958" cy="4289896"/>
          </a:xfrm>
          <a:prstGeom prst="rect">
            <a:avLst/>
          </a:prstGeom>
        </p:spPr>
      </p:pic>
      <p:sp>
        <p:nvSpPr>
          <p:cNvPr id="20" name="Oval 19"/>
          <p:cNvSpPr/>
          <p:nvPr/>
        </p:nvSpPr>
        <p:spPr>
          <a:xfrm>
            <a:off x="6742484" y="5498603"/>
            <a:ext cx="1163209" cy="4656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10650434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Content Placeholder 2"/>
          <p:cNvSpPr>
            <a:spLocks noGrp="1"/>
          </p:cNvSpPr>
          <p:nvPr>
            <p:ph idx="1"/>
          </p:nvPr>
        </p:nvSpPr>
        <p:spPr>
          <a:xfrm>
            <a:off x="914163" y="1803401"/>
            <a:ext cx="10360501" cy="4470400"/>
          </a:xfrm>
        </p:spPr>
        <p:txBody>
          <a:bodyPr>
            <a:noAutofit/>
          </a:bodyPr>
          <a:lstStyle/>
          <a:p>
            <a:pPr marL="0" indent="0">
              <a:buNone/>
            </a:pPr>
            <a:endParaRPr lang="en-US" sz="2000" dirty="0"/>
          </a:p>
          <a:p>
            <a:pPr marL="0" indent="0">
              <a:buNone/>
            </a:pPr>
            <a:r>
              <a:rPr lang="el-GR" sz="2000" dirty="0" smtClean="0"/>
              <a:t> </a:t>
            </a:r>
            <a:endParaRPr lang="el-GR" sz="2000" dirty="0"/>
          </a:p>
          <a:p>
            <a:pPr marL="0" indent="0">
              <a:buNone/>
            </a:pPr>
            <a:r>
              <a:rPr lang="el-GR" sz="2000" dirty="0" smtClean="0"/>
              <a:t> </a:t>
            </a:r>
          </a:p>
          <a:p>
            <a:pPr marL="0" indent="0">
              <a:buNone/>
            </a:pPr>
            <a:endParaRPr lang="en-US" sz="2000" dirty="0"/>
          </a:p>
        </p:txBody>
      </p:sp>
      <p:pic>
        <p:nvPicPr>
          <p:cNvPr id="19" name="Picture 18"/>
          <p:cNvPicPr/>
          <p:nvPr/>
        </p:nvPicPr>
        <p:blipFill>
          <a:blip r:embed="rId2"/>
          <a:stretch>
            <a:fillRect/>
          </a:stretch>
        </p:blipFill>
        <p:spPr>
          <a:xfrm>
            <a:off x="3703959" y="2788641"/>
            <a:ext cx="4898634" cy="3747792"/>
          </a:xfrm>
          <a:prstGeom prst="rect">
            <a:avLst/>
          </a:prstGeom>
        </p:spPr>
      </p:pic>
      <p:sp>
        <p:nvSpPr>
          <p:cNvPr id="21" name="Oval 20"/>
          <p:cNvSpPr/>
          <p:nvPr/>
        </p:nvSpPr>
        <p:spPr>
          <a:xfrm>
            <a:off x="6532228" y="6074667"/>
            <a:ext cx="899795" cy="3073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Oval 21"/>
          <p:cNvSpPr/>
          <p:nvPr/>
        </p:nvSpPr>
        <p:spPr>
          <a:xfrm>
            <a:off x="3754438" y="5243711"/>
            <a:ext cx="2772022" cy="4895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26061599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69"/>
            <a:ext cx="2108364" cy="553393"/>
          </a:xfrm>
          <a:prstGeom prst="rect">
            <a:avLst/>
          </a:prstGeom>
        </p:spPr>
      </p:pic>
    </p:spTree>
    <p:extLst>
      <p:ext uri="{BB962C8B-B14F-4D97-AF65-F5344CB8AC3E}">
        <p14:creationId xmlns:p14="http://schemas.microsoft.com/office/powerpoint/2010/main" xmlns=""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Content Placeholder 2"/>
          <p:cNvSpPr>
            <a:spLocks noGrp="1"/>
          </p:cNvSpPr>
          <p:nvPr>
            <p:ph idx="1"/>
          </p:nvPr>
        </p:nvSpPr>
        <p:spPr>
          <a:xfrm>
            <a:off x="914163" y="1803401"/>
            <a:ext cx="10360501" cy="4470400"/>
          </a:xfrm>
        </p:spPr>
        <p:txBody>
          <a:bodyPr>
            <a:noAutofit/>
          </a:bodyPr>
          <a:lstStyle/>
          <a:p>
            <a:pPr marL="0" indent="0">
              <a:buNone/>
            </a:pPr>
            <a:r>
              <a:rPr lang="el-GR" sz="1600" dirty="0"/>
              <a:t>Κατά τη διάρκεια της εγκατάστασης, θα μας ζητηθεί κατά πόσο θέλουμε να γίνεται έλεγχος για ενημερωμένες εκδόσεις του </a:t>
            </a:r>
            <a:r>
              <a:rPr lang="el-GR" sz="1600" dirty="0" err="1"/>
              <a:t>Kodu</a:t>
            </a:r>
            <a:r>
              <a:rPr lang="el-GR" sz="1600" dirty="0"/>
              <a:t> και για τη γλώσσα με την οποία θα εμφανίζεται το πρόγραμμα και οι εντολές. Στην περίπτωσή μας, παρότι είναι δυνατή η εγκατάσταση στην ελληνική γλώσσα, θα προτιμηθεί η εγκατάσταση στα αγγλικά. Παρόλα αυτά μπορείτε, χωρίς πρόβλημα, να το εγκαταστήσετε στα ελληνικά.</a:t>
            </a:r>
            <a:endParaRPr lang="en-US" sz="1600" dirty="0"/>
          </a:p>
          <a:p>
            <a:pPr marL="0" indent="0">
              <a:buNone/>
            </a:pPr>
            <a:r>
              <a:rPr lang="el-GR" sz="1800" dirty="0" smtClean="0"/>
              <a:t>   </a:t>
            </a:r>
            <a:endParaRPr lang="en-US" sz="1800" dirty="0"/>
          </a:p>
          <a:p>
            <a:pPr marL="0" indent="0">
              <a:buNone/>
            </a:pPr>
            <a:endParaRPr lang="en-US" sz="2000" dirty="0"/>
          </a:p>
          <a:p>
            <a:pPr marL="0" indent="0">
              <a:buNone/>
            </a:pPr>
            <a:r>
              <a:rPr lang="el-GR" sz="2000" dirty="0" smtClean="0"/>
              <a:t> </a:t>
            </a:r>
            <a:endParaRPr lang="el-GR" sz="2000" dirty="0"/>
          </a:p>
          <a:p>
            <a:pPr marL="0" indent="0">
              <a:buNone/>
            </a:pPr>
            <a:r>
              <a:rPr lang="el-GR" sz="2000" dirty="0" smtClean="0"/>
              <a:t> </a:t>
            </a:r>
          </a:p>
          <a:p>
            <a:pPr marL="0" indent="0">
              <a:buNone/>
            </a:pPr>
            <a:endParaRPr lang="en-US" sz="2000" dirty="0"/>
          </a:p>
        </p:txBody>
      </p:sp>
      <p:pic>
        <p:nvPicPr>
          <p:cNvPr id="18" name="Picture 17"/>
          <p:cNvPicPr/>
          <p:nvPr/>
        </p:nvPicPr>
        <p:blipFill>
          <a:blip r:embed="rId2"/>
          <a:stretch>
            <a:fillRect/>
          </a:stretch>
        </p:blipFill>
        <p:spPr>
          <a:xfrm>
            <a:off x="4604295" y="2930526"/>
            <a:ext cx="4848225" cy="3800475"/>
          </a:xfrm>
          <a:prstGeom prst="rect">
            <a:avLst/>
          </a:prstGeom>
        </p:spPr>
      </p:pic>
      <p:sp>
        <p:nvSpPr>
          <p:cNvPr id="20" name="Oval 19"/>
          <p:cNvSpPr/>
          <p:nvPr/>
        </p:nvSpPr>
        <p:spPr>
          <a:xfrm>
            <a:off x="4721159" y="3671948"/>
            <a:ext cx="1025525" cy="2133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Oval 22"/>
          <p:cNvSpPr/>
          <p:nvPr/>
        </p:nvSpPr>
        <p:spPr>
          <a:xfrm>
            <a:off x="7563114" y="6272273"/>
            <a:ext cx="1022985" cy="3695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19097272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p:nvPr/>
        </p:nvPicPr>
        <p:blipFill>
          <a:blip r:embed="rId2"/>
          <a:stretch>
            <a:fillRect/>
          </a:stretch>
        </p:blipFill>
        <p:spPr>
          <a:xfrm>
            <a:off x="3518539" y="2083133"/>
            <a:ext cx="4776470" cy="3744595"/>
          </a:xfrm>
          <a:prstGeom prst="rect">
            <a:avLst/>
          </a:prstGeom>
        </p:spPr>
      </p:pic>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p:cNvSpPr>
            <a:spLocks noChangeArrowheads="1"/>
          </p:cNvSpPr>
          <p:nvPr/>
        </p:nvSpPr>
        <p:spPr bwMode="auto">
          <a:xfrm>
            <a:off x="3560766" y="54986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Content Placeholder 2"/>
          <p:cNvSpPr>
            <a:spLocks noGrp="1"/>
          </p:cNvSpPr>
          <p:nvPr>
            <p:ph idx="1"/>
          </p:nvPr>
        </p:nvSpPr>
        <p:spPr>
          <a:xfrm>
            <a:off x="914163" y="1803401"/>
            <a:ext cx="10360501" cy="4470400"/>
          </a:xfrm>
        </p:spPr>
        <p:txBody>
          <a:bodyPr>
            <a:noAutofit/>
          </a:bodyPr>
          <a:lstStyle/>
          <a:p>
            <a:pPr marL="0" indent="0">
              <a:buNone/>
            </a:pPr>
            <a:r>
              <a:rPr lang="el-GR" sz="1800" dirty="0" smtClean="0"/>
              <a:t>   </a:t>
            </a:r>
            <a:endParaRPr lang="en-US" sz="1800" dirty="0"/>
          </a:p>
          <a:p>
            <a:pPr marL="0" indent="0">
              <a:buNone/>
            </a:pPr>
            <a:endParaRPr lang="en-US" sz="2000" dirty="0"/>
          </a:p>
          <a:p>
            <a:pPr marL="0" indent="0">
              <a:buNone/>
            </a:pPr>
            <a:r>
              <a:rPr lang="el-GR" sz="2000" dirty="0" smtClean="0"/>
              <a:t> </a:t>
            </a:r>
            <a:endParaRPr lang="el-GR" sz="2000" dirty="0"/>
          </a:p>
          <a:p>
            <a:pPr marL="0" indent="0">
              <a:buNone/>
            </a:pPr>
            <a:r>
              <a:rPr lang="el-GR" sz="2000" dirty="0" smtClean="0"/>
              <a:t> </a:t>
            </a:r>
          </a:p>
          <a:p>
            <a:pPr marL="0" indent="0">
              <a:buNone/>
            </a:pPr>
            <a:endParaRPr lang="en-US" sz="2000" dirty="0"/>
          </a:p>
        </p:txBody>
      </p:sp>
      <p:sp>
        <p:nvSpPr>
          <p:cNvPr id="20" name="Oval 19"/>
          <p:cNvSpPr/>
          <p:nvPr/>
        </p:nvSpPr>
        <p:spPr>
          <a:xfrm>
            <a:off x="3476312" y="3092096"/>
            <a:ext cx="1537980" cy="27356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Oval 22"/>
          <p:cNvSpPr/>
          <p:nvPr/>
        </p:nvSpPr>
        <p:spPr>
          <a:xfrm>
            <a:off x="6412459" y="5364232"/>
            <a:ext cx="1022985" cy="3695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42552157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Αρχικές ρυθμίσεις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Content Placeholder 2"/>
          <p:cNvSpPr>
            <a:spLocks noGrp="1"/>
          </p:cNvSpPr>
          <p:nvPr>
            <p:ph idx="1"/>
          </p:nvPr>
        </p:nvSpPr>
        <p:spPr>
          <a:xfrm>
            <a:off x="914163" y="1803401"/>
            <a:ext cx="10360501" cy="4470400"/>
          </a:xfrm>
        </p:spPr>
        <p:txBody>
          <a:bodyPr>
            <a:noAutofit/>
          </a:bodyPr>
          <a:lstStyle/>
          <a:p>
            <a:pPr marL="0" indent="0">
              <a:buNone/>
            </a:pPr>
            <a:r>
              <a:rPr lang="el-GR" sz="1400" dirty="0"/>
              <a:t>Μετά την ολοκλήρωση της εγκατάστασης, έχουν δημιουργηθεί δύο εικονίδια στην επιφάνεια εργασίας. Το ένα επιγράφεται "</a:t>
            </a:r>
            <a:r>
              <a:rPr lang="el-GR" sz="1400" dirty="0" err="1"/>
              <a:t>Configure</a:t>
            </a:r>
            <a:r>
              <a:rPr lang="el-GR" sz="1400" dirty="0"/>
              <a:t> </a:t>
            </a:r>
            <a:r>
              <a:rPr lang="el-GR" sz="1400" dirty="0" err="1"/>
              <a:t>Kodu</a:t>
            </a:r>
            <a:r>
              <a:rPr lang="el-GR" sz="1400" dirty="0"/>
              <a:t> </a:t>
            </a:r>
            <a:r>
              <a:rPr lang="el-GR" sz="1400" dirty="0" err="1"/>
              <a:t>Game</a:t>
            </a:r>
            <a:r>
              <a:rPr lang="el-GR" sz="1400" dirty="0"/>
              <a:t> </a:t>
            </a:r>
            <a:r>
              <a:rPr lang="el-GR" sz="1400" dirty="0" err="1"/>
              <a:t>Lab</a:t>
            </a:r>
            <a:r>
              <a:rPr lang="el-GR" sz="1400" dirty="0"/>
              <a:t>" και το άλλο "</a:t>
            </a:r>
            <a:r>
              <a:rPr lang="el-GR" sz="1400" dirty="0" err="1"/>
              <a:t>Kodu</a:t>
            </a:r>
            <a:r>
              <a:rPr lang="el-GR" sz="1400" dirty="0"/>
              <a:t> </a:t>
            </a:r>
            <a:r>
              <a:rPr lang="el-GR" sz="1400" dirty="0" err="1"/>
              <a:t>Game</a:t>
            </a:r>
            <a:r>
              <a:rPr lang="el-GR" sz="1400" dirty="0"/>
              <a:t> </a:t>
            </a:r>
            <a:r>
              <a:rPr lang="el-GR" sz="1400" dirty="0" err="1"/>
              <a:t>Lab</a:t>
            </a:r>
            <a:r>
              <a:rPr lang="el-GR" sz="1400" dirty="0"/>
              <a:t>". Το πρώτο μας επιτρέπει να κάνουμε κάποιες βασικές ρυθμίσεις για την εκτέλεση του </a:t>
            </a:r>
            <a:r>
              <a:rPr lang="el-GR" sz="1400" dirty="0" err="1"/>
              <a:t>Kodu</a:t>
            </a:r>
            <a:r>
              <a:rPr lang="el-GR" sz="1400" dirty="0"/>
              <a:t>, προσαρμόζοντάς το στις δυνατότητες του υπολογιστή μας. Σε έναν υπολογιστή υψηλών δυνατοτήτων, όλες οι δυνατότητες έχουν προεπιλεγεί. </a:t>
            </a:r>
            <a:endParaRPr lang="en-US" sz="1400" dirty="0"/>
          </a:p>
          <a:p>
            <a:pPr marL="0" indent="0">
              <a:buNone/>
            </a:pPr>
            <a:r>
              <a:rPr lang="el-GR" sz="1400" dirty="0"/>
              <a:t> </a:t>
            </a:r>
            <a:endParaRPr lang="en-US" sz="1400" dirty="0"/>
          </a:p>
          <a:p>
            <a:pPr marL="0" indent="0">
              <a:buNone/>
            </a:pPr>
            <a:r>
              <a:rPr lang="el-GR" sz="1400" dirty="0"/>
              <a:t>Σε αντίθετη περίπτωση ή αν εκτελώντας το πρόγραμμα διαπιστώσουμε ότι αυτό δεν εκτελείται ικανοποιητικά, μπορούμε να </a:t>
            </a:r>
            <a:r>
              <a:rPr lang="el-GR" sz="1400" dirty="0" err="1"/>
              <a:t>αποεπιλέξουμε</a:t>
            </a:r>
            <a:r>
              <a:rPr lang="el-GR" sz="1400" dirty="0"/>
              <a:t> κάποια στοιχεία, αρχής γενομένης από το "</a:t>
            </a:r>
            <a:r>
              <a:rPr lang="el-GR" sz="1400" dirty="0" err="1"/>
              <a:t>Visual</a:t>
            </a:r>
            <a:r>
              <a:rPr lang="el-GR" sz="1400" dirty="0"/>
              <a:t> </a:t>
            </a:r>
            <a:r>
              <a:rPr lang="el-GR" sz="1400" dirty="0" err="1"/>
              <a:t>Effects</a:t>
            </a:r>
            <a:r>
              <a:rPr lang="el-GR" sz="1400" dirty="0"/>
              <a:t>". Πιο δραστικά αποτελέσματα έχει αν στο "</a:t>
            </a:r>
            <a:r>
              <a:rPr lang="el-GR" sz="1400" dirty="0" err="1"/>
              <a:t>Graphics</a:t>
            </a:r>
            <a:r>
              <a:rPr lang="el-GR" sz="1400" dirty="0"/>
              <a:t> Quality", από "</a:t>
            </a:r>
            <a:r>
              <a:rPr lang="el-GR" sz="1400" dirty="0" err="1"/>
              <a:t>Advanced</a:t>
            </a:r>
            <a:r>
              <a:rPr lang="el-GR" sz="1400" dirty="0"/>
              <a:t>" το κάνουμε Standard. </a:t>
            </a:r>
            <a:endParaRPr lang="en-US" sz="1400" dirty="0"/>
          </a:p>
        </p:txBody>
      </p:sp>
      <p:pic>
        <p:nvPicPr>
          <p:cNvPr id="18" name="Picture 17"/>
          <p:cNvPicPr/>
          <p:nvPr/>
        </p:nvPicPr>
        <p:blipFill>
          <a:blip r:embed="rId2"/>
          <a:stretch>
            <a:fillRect/>
          </a:stretch>
        </p:blipFill>
        <p:spPr>
          <a:xfrm>
            <a:off x="6526460" y="3834143"/>
            <a:ext cx="4339890" cy="2870201"/>
          </a:xfrm>
          <a:prstGeom prst="rect">
            <a:avLst/>
          </a:prstGeom>
        </p:spPr>
      </p:pic>
    </p:spTree>
    <p:extLst>
      <p:ext uri="{BB962C8B-B14F-4D97-AF65-F5344CB8AC3E}">
        <p14:creationId xmlns:p14="http://schemas.microsoft.com/office/powerpoint/2010/main" xmlns="" val="42447431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Αρχικές ρυθμίσεις του προγράμματος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Content Placeholder 2"/>
          <p:cNvSpPr>
            <a:spLocks noGrp="1"/>
          </p:cNvSpPr>
          <p:nvPr>
            <p:ph idx="1"/>
          </p:nvPr>
        </p:nvSpPr>
        <p:spPr>
          <a:xfrm>
            <a:off x="914163" y="1803401"/>
            <a:ext cx="10360501" cy="4470400"/>
          </a:xfrm>
        </p:spPr>
        <p:txBody>
          <a:bodyPr>
            <a:noAutofit/>
          </a:bodyPr>
          <a:lstStyle/>
          <a:p>
            <a:pPr marL="0" indent="0">
              <a:buNone/>
            </a:pPr>
            <a:r>
              <a:rPr lang="el-GR" sz="1600" dirty="0"/>
              <a:t>Μετά την ολοκλήρωση της εγκατάστασης, έχουν δημιουργηθεί δύο εικονίδια στην επιφάνεια εργασίας. Το ένα επιγράφεται "</a:t>
            </a:r>
            <a:r>
              <a:rPr lang="el-GR" sz="1600" dirty="0" err="1"/>
              <a:t>Configure</a:t>
            </a:r>
            <a:r>
              <a:rPr lang="el-GR" sz="1600" dirty="0"/>
              <a:t> </a:t>
            </a:r>
            <a:r>
              <a:rPr lang="el-GR" sz="1600" dirty="0" err="1"/>
              <a:t>Kodu</a:t>
            </a:r>
            <a:r>
              <a:rPr lang="el-GR" sz="1600" dirty="0"/>
              <a:t> </a:t>
            </a:r>
            <a:r>
              <a:rPr lang="el-GR" sz="1600" dirty="0" err="1"/>
              <a:t>Game</a:t>
            </a:r>
            <a:r>
              <a:rPr lang="el-GR" sz="1600" dirty="0"/>
              <a:t> </a:t>
            </a:r>
            <a:r>
              <a:rPr lang="el-GR" sz="1600" dirty="0" err="1"/>
              <a:t>Lab</a:t>
            </a:r>
            <a:r>
              <a:rPr lang="el-GR" sz="1600" dirty="0"/>
              <a:t>" και το άλλο "</a:t>
            </a:r>
            <a:r>
              <a:rPr lang="el-GR" sz="1600" dirty="0" err="1"/>
              <a:t>Kodu</a:t>
            </a:r>
            <a:r>
              <a:rPr lang="el-GR" sz="1600" dirty="0"/>
              <a:t> </a:t>
            </a:r>
            <a:r>
              <a:rPr lang="el-GR" sz="1600" dirty="0" err="1"/>
              <a:t>Game</a:t>
            </a:r>
            <a:r>
              <a:rPr lang="el-GR" sz="1600" dirty="0"/>
              <a:t> </a:t>
            </a:r>
            <a:r>
              <a:rPr lang="el-GR" sz="1600" dirty="0" err="1"/>
              <a:t>Lab</a:t>
            </a:r>
            <a:r>
              <a:rPr lang="el-GR" sz="1600" dirty="0"/>
              <a:t>". Το πρώτο μας επιτρέπει να κάνουμε κάποιες βασικές ρυθμίσεις για την εκτέλεση του </a:t>
            </a:r>
            <a:r>
              <a:rPr lang="el-GR" sz="1600" dirty="0" err="1"/>
              <a:t>Kodu</a:t>
            </a:r>
            <a:r>
              <a:rPr lang="el-GR" sz="1600" dirty="0"/>
              <a:t>, προσαρμόζοντάς το στις δυνατότητες του υπολογιστή μας. Σε έναν υπολογιστή υψηλών δυνατοτήτων, όλες οι δυνατότητες έχουν προεπιλεγεί. </a:t>
            </a:r>
            <a:endParaRPr lang="en-US" sz="1600" dirty="0"/>
          </a:p>
          <a:p>
            <a:pPr marL="0" indent="0">
              <a:buNone/>
            </a:pPr>
            <a:r>
              <a:rPr lang="el-GR" sz="1600" dirty="0"/>
              <a:t> </a:t>
            </a:r>
            <a:r>
              <a:rPr lang="el-GR" sz="1600" dirty="0" smtClean="0"/>
              <a:t>Σε </a:t>
            </a:r>
            <a:r>
              <a:rPr lang="el-GR" sz="1600" dirty="0"/>
              <a:t>αντίθετη περίπτωση ή αν εκτελώντας το πρόγραμμα διαπιστώσουμε ότι αυτό δεν εκτελείται ικανοποιητικά, μπορούμε να </a:t>
            </a:r>
            <a:r>
              <a:rPr lang="el-GR" sz="1600" dirty="0" err="1"/>
              <a:t>αποεπιλέξουμε</a:t>
            </a:r>
            <a:r>
              <a:rPr lang="el-GR" sz="1600" dirty="0"/>
              <a:t> κάποια στοιχεία, αρχής γενομένης από το "</a:t>
            </a:r>
            <a:r>
              <a:rPr lang="el-GR" sz="1600" dirty="0" err="1"/>
              <a:t>Visual</a:t>
            </a:r>
            <a:r>
              <a:rPr lang="el-GR" sz="1600" dirty="0"/>
              <a:t> </a:t>
            </a:r>
            <a:r>
              <a:rPr lang="el-GR" sz="1600" dirty="0" err="1"/>
              <a:t>Effects</a:t>
            </a:r>
            <a:r>
              <a:rPr lang="el-GR" sz="1600" dirty="0"/>
              <a:t>". Πιο δραστικά αποτελέσματα έχει αν στο "</a:t>
            </a:r>
            <a:r>
              <a:rPr lang="el-GR" sz="1600" dirty="0" err="1"/>
              <a:t>Graphics</a:t>
            </a:r>
            <a:r>
              <a:rPr lang="el-GR" sz="1600" dirty="0"/>
              <a:t> Quality", από "</a:t>
            </a:r>
            <a:r>
              <a:rPr lang="el-GR" sz="1600" dirty="0" err="1"/>
              <a:t>Advanced</a:t>
            </a:r>
            <a:r>
              <a:rPr lang="el-GR" sz="1600" dirty="0"/>
              <a:t>" το κάνουμε Standard. </a:t>
            </a:r>
            <a:endParaRPr lang="en-US" sz="1600" dirty="0"/>
          </a:p>
        </p:txBody>
      </p:sp>
      <p:pic>
        <p:nvPicPr>
          <p:cNvPr id="18" name="Picture 17"/>
          <p:cNvPicPr/>
          <p:nvPr/>
        </p:nvPicPr>
        <p:blipFill>
          <a:blip r:embed="rId2"/>
          <a:stretch>
            <a:fillRect/>
          </a:stretch>
        </p:blipFill>
        <p:spPr>
          <a:xfrm>
            <a:off x="7077970" y="3970535"/>
            <a:ext cx="4339890" cy="2870201"/>
          </a:xfrm>
          <a:prstGeom prst="rect">
            <a:avLst/>
          </a:prstGeom>
        </p:spPr>
      </p:pic>
    </p:spTree>
    <p:extLst>
      <p:ext uri="{BB962C8B-B14F-4D97-AF65-F5344CB8AC3E}">
        <p14:creationId xmlns:p14="http://schemas.microsoft.com/office/powerpoint/2010/main" xmlns="" val="15897616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Τα πρώτα βήματα στο </a:t>
            </a:r>
            <a:r>
              <a:rPr lang="el-GR" dirty="0" err="1"/>
              <a:t>Kodu</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Content Placeholder 2"/>
          <p:cNvSpPr>
            <a:spLocks noGrp="1"/>
          </p:cNvSpPr>
          <p:nvPr>
            <p:ph idx="1"/>
          </p:nvPr>
        </p:nvSpPr>
        <p:spPr>
          <a:xfrm>
            <a:off x="914163" y="1803401"/>
            <a:ext cx="10360501" cy="4470400"/>
          </a:xfrm>
        </p:spPr>
        <p:txBody>
          <a:bodyPr>
            <a:noAutofit/>
          </a:bodyPr>
          <a:lstStyle/>
          <a:p>
            <a:pPr marL="0" indent="0">
              <a:buNone/>
            </a:pPr>
            <a:r>
              <a:rPr lang="el-GR" sz="1600" dirty="0"/>
              <a:t>Η εκκίνηση του προγράμματος γίνεται από το εικονίδιο "</a:t>
            </a:r>
            <a:r>
              <a:rPr lang="en-US" sz="1600" dirty="0"/>
              <a:t>Kodu Game Lab</a:t>
            </a:r>
            <a:r>
              <a:rPr lang="el-GR" sz="1600" dirty="0"/>
              <a:t>". Κατά την πρώτη του εκτέλεση, θα προβληθεί ένα εισαγωγικό βίντεο και αμέσως μετά την ολοκλήρωσή του εμφανίζεται η κυρίως οθόνη του προγράμματος. </a:t>
            </a:r>
            <a:endParaRPr lang="el-GR" sz="1600" dirty="0" smtClean="0"/>
          </a:p>
          <a:p>
            <a:pPr marL="0" indent="0">
              <a:buNone/>
            </a:pPr>
            <a:r>
              <a:rPr lang="el-GR" sz="1600" dirty="0"/>
              <a:t>Οι επιλογές της οθόνης αυτής με τη σειρά είναι: </a:t>
            </a:r>
            <a:endParaRPr lang="en-US" sz="1600" dirty="0"/>
          </a:p>
          <a:p>
            <a:r>
              <a:rPr lang="el-GR" sz="1600" dirty="0"/>
              <a:t>Η συνέχιση της εργασίας από το σημείο που τη διακόψαμε (</a:t>
            </a:r>
            <a:r>
              <a:rPr lang="en-US" sz="1600" dirty="0"/>
              <a:t>Resume</a:t>
            </a:r>
            <a:r>
              <a:rPr lang="el-GR" sz="1600" dirty="0"/>
              <a:t>)</a:t>
            </a:r>
            <a:endParaRPr lang="en-US" sz="1600" dirty="0"/>
          </a:p>
          <a:p>
            <a:r>
              <a:rPr lang="en-US" sz="1600" dirty="0"/>
              <a:t>H </a:t>
            </a:r>
            <a:r>
              <a:rPr lang="el-GR" sz="1600" dirty="0"/>
              <a:t>κατασκευή μίας νέας εφαρμογής (</a:t>
            </a:r>
            <a:r>
              <a:rPr lang="en-US" sz="1600" dirty="0"/>
              <a:t>New World</a:t>
            </a:r>
            <a:r>
              <a:rPr lang="el-GR" sz="1600" dirty="0"/>
              <a:t>)</a:t>
            </a:r>
            <a:endParaRPr lang="en-US" sz="1600" dirty="0"/>
          </a:p>
          <a:p>
            <a:r>
              <a:rPr lang="en-US" sz="1600" dirty="0"/>
              <a:t>T</a:t>
            </a:r>
            <a:r>
              <a:rPr lang="el-GR" sz="1600" dirty="0"/>
              <a:t>ο φόρτωμα μίας αποθηκευμένης εφαρμογής (</a:t>
            </a:r>
            <a:r>
              <a:rPr lang="en-US" sz="1600" dirty="0"/>
              <a:t>Load World</a:t>
            </a:r>
            <a:r>
              <a:rPr lang="el-GR" sz="1600" dirty="0"/>
              <a:t>)</a:t>
            </a:r>
            <a:endParaRPr lang="en-US" sz="1600" dirty="0"/>
          </a:p>
          <a:p>
            <a:r>
              <a:rPr lang="en-US" sz="1600" dirty="0"/>
              <a:t>T</a:t>
            </a:r>
            <a:r>
              <a:rPr lang="el-GR" sz="1600" dirty="0"/>
              <a:t>ο φόρτωμα μίας εφαρμογής που έχει κατασκευαστεί από άλλους και είναι διαθέσιμη στο Διαδίκτυο (</a:t>
            </a:r>
            <a:r>
              <a:rPr lang="en-US" sz="1600" dirty="0"/>
              <a:t>Community</a:t>
            </a:r>
            <a:r>
              <a:rPr lang="el-GR" sz="1600" dirty="0"/>
              <a:t>)</a:t>
            </a:r>
            <a:endParaRPr lang="en-US" sz="1600" dirty="0"/>
          </a:p>
          <a:p>
            <a:r>
              <a:rPr lang="el-GR" sz="1600" dirty="0"/>
              <a:t>Η καρτέλα των ρυθμίσεων που αφορά όλες τις εφαρμογές και τον τρόπο λειτουργίας του </a:t>
            </a:r>
            <a:r>
              <a:rPr lang="en-US" sz="1600" dirty="0"/>
              <a:t>Kodu</a:t>
            </a:r>
            <a:r>
              <a:rPr lang="el-GR" sz="1600" dirty="0"/>
              <a:t> (</a:t>
            </a:r>
            <a:r>
              <a:rPr lang="en-US" sz="1600" dirty="0"/>
              <a:t>Options</a:t>
            </a:r>
            <a:r>
              <a:rPr lang="el-GR" sz="1600" dirty="0"/>
              <a:t>)</a:t>
            </a:r>
            <a:endParaRPr lang="en-US" sz="1600" dirty="0"/>
          </a:p>
          <a:p>
            <a:r>
              <a:rPr lang="el-GR" sz="1600" dirty="0"/>
              <a:t>Η βοήθεια (</a:t>
            </a:r>
            <a:r>
              <a:rPr lang="en-US" sz="1600" dirty="0"/>
              <a:t>Help</a:t>
            </a:r>
            <a:r>
              <a:rPr lang="el-GR" sz="1600" dirty="0"/>
              <a:t>)</a:t>
            </a:r>
            <a:endParaRPr lang="en-US" sz="1600" dirty="0"/>
          </a:p>
          <a:p>
            <a:r>
              <a:rPr lang="el-GR" sz="1600" dirty="0"/>
              <a:t>Η έξοδος από το πρόγραμμα (</a:t>
            </a:r>
            <a:r>
              <a:rPr lang="en-US" sz="1600" dirty="0"/>
              <a:t>Quit Kodu</a:t>
            </a:r>
            <a:r>
              <a:rPr lang="el-GR" sz="1600" dirty="0"/>
              <a:t>)</a:t>
            </a:r>
            <a:endParaRPr lang="en-US" sz="1600" dirty="0"/>
          </a:p>
          <a:p>
            <a:pPr marL="0" indent="0">
              <a:buNone/>
            </a:pPr>
            <a:endParaRPr lang="en-US" sz="1600" dirty="0"/>
          </a:p>
        </p:txBody>
      </p:sp>
    </p:spTree>
    <p:extLst>
      <p:ext uri="{BB962C8B-B14F-4D97-AF65-F5344CB8AC3E}">
        <p14:creationId xmlns:p14="http://schemas.microsoft.com/office/powerpoint/2010/main" xmlns="" val="42788476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Τα πρώτα βήματα στο </a:t>
            </a:r>
            <a:r>
              <a:rPr lang="el-GR" dirty="0" err="1"/>
              <a:t>Kodu</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Content Placeholder 2"/>
          <p:cNvSpPr>
            <a:spLocks noGrp="1"/>
          </p:cNvSpPr>
          <p:nvPr>
            <p:ph idx="1"/>
          </p:nvPr>
        </p:nvSpPr>
        <p:spPr>
          <a:xfrm>
            <a:off x="914163" y="1803401"/>
            <a:ext cx="10360501" cy="4470400"/>
          </a:xfrm>
        </p:spPr>
        <p:txBody>
          <a:bodyPr>
            <a:noAutofit/>
          </a:bodyPr>
          <a:lstStyle/>
          <a:p>
            <a:pPr marL="0" indent="0">
              <a:buNone/>
            </a:pPr>
            <a:endParaRPr lang="en-US" sz="1600" dirty="0"/>
          </a:p>
        </p:txBody>
      </p:sp>
      <p:pic>
        <p:nvPicPr>
          <p:cNvPr id="14" name="Picture 13"/>
          <p:cNvPicPr/>
          <p:nvPr/>
        </p:nvPicPr>
        <p:blipFill>
          <a:blip r:embed="rId2" cstate="print">
            <a:extLst>
              <a:ext uri="{28A0092B-C50C-407E-A947-70E740481C1C}">
                <a14:useLocalDpi xmlns:a14="http://schemas.microsoft.com/office/drawing/2010/main" xmlns="" val="0"/>
              </a:ext>
            </a:extLst>
          </a:blip>
          <a:stretch>
            <a:fillRect/>
          </a:stretch>
        </p:blipFill>
        <p:spPr>
          <a:xfrm>
            <a:off x="2586030" y="1561728"/>
            <a:ext cx="7334517" cy="4787731"/>
          </a:xfrm>
          <a:prstGeom prst="rect">
            <a:avLst/>
          </a:prstGeom>
        </p:spPr>
      </p:pic>
      <p:sp>
        <p:nvSpPr>
          <p:cNvPr id="15" name="Oval 14"/>
          <p:cNvSpPr/>
          <p:nvPr/>
        </p:nvSpPr>
        <p:spPr>
          <a:xfrm>
            <a:off x="4651664" y="3164852"/>
            <a:ext cx="2162828" cy="2291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8105595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Τα πρώτα βήματα στο </a:t>
            </a:r>
            <a:r>
              <a:rPr lang="el-GR" dirty="0" err="1"/>
              <a:t>Kodu</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lstStyle/>
          <a:p>
            <a:pPr marL="0" indent="0">
              <a:buNone/>
            </a:pPr>
            <a:r>
              <a:rPr lang="en-US" sz="1600" dirty="0"/>
              <a:t>H</a:t>
            </a:r>
            <a:r>
              <a:rPr lang="el-GR" sz="1600" dirty="0"/>
              <a:t> καρτέλα των ρυθμίσεων περιέχει πολλές επιλογές τις οποίες θα δούμε στη συνέχεια. Αρκετές από αυτές τις ενεργοποιούμε ή τις απενεργοποιούμε κάνοντας κλικ σε αυτές</a:t>
            </a:r>
            <a:r>
              <a:rPr lang="el-GR" sz="1600" dirty="0" smtClean="0"/>
              <a:t>.</a:t>
            </a:r>
          </a:p>
          <a:p>
            <a:pPr marL="0" indent="0">
              <a:buNone/>
            </a:pPr>
            <a:endParaRPr lang="el-GR" sz="1600" dirty="0"/>
          </a:p>
          <a:p>
            <a:pPr marL="0" indent="0">
              <a:buNone/>
            </a:pPr>
            <a:endParaRPr lang="el-GR" sz="1600" dirty="0" smtClean="0"/>
          </a:p>
          <a:p>
            <a:pPr marL="0" indent="0">
              <a:buNone/>
            </a:pPr>
            <a:r>
              <a:rPr lang="el-GR" sz="1600" dirty="0"/>
              <a:t>Σε άλλες περιπτώσεις πρέπει να μετακινήσουμε μία μπάρα για να αλλάξουμε την τιμή της παραμέτρου</a:t>
            </a:r>
            <a:r>
              <a:rPr lang="el-GR" sz="1600" dirty="0" smtClean="0"/>
              <a:t>.</a:t>
            </a:r>
          </a:p>
          <a:p>
            <a:pPr marL="0" indent="0">
              <a:buNone/>
            </a:pPr>
            <a:endParaRPr lang="el-GR" sz="1600" dirty="0"/>
          </a:p>
          <a:p>
            <a:pPr marL="0" indent="0">
              <a:buNone/>
            </a:pPr>
            <a:endParaRPr lang="el-GR" sz="1600" dirty="0" smtClean="0"/>
          </a:p>
          <a:p>
            <a:pPr marL="0" indent="0">
              <a:buNone/>
            </a:pPr>
            <a:r>
              <a:rPr lang="el-GR" sz="1600" dirty="0"/>
              <a:t>Σε όλες τις περιπτώσεις, μπορούμε να πατήσουμε το πλήκτρο "Υ" για να πάρουμε βοήθεια και το πλήκτρο "Α" για να κλείσουμε το παράθυρο της βοήθειας. Το ίδιο μπορεί να γίνει κάνοντας κλικ επάνω στα γράμματα αυτά</a:t>
            </a:r>
            <a:r>
              <a:rPr lang="el-GR" sz="1600" dirty="0" smtClean="0"/>
              <a:t>.</a:t>
            </a:r>
          </a:p>
          <a:p>
            <a:pPr marL="0" indent="0">
              <a:buNone/>
            </a:pPr>
            <a:endParaRPr lang="en-US" sz="1600" dirty="0" smtClean="0"/>
          </a:p>
          <a:p>
            <a:endParaRPr lang="en-US" dirty="0"/>
          </a:p>
        </p:txBody>
      </p:sp>
      <p:pic>
        <p:nvPicPr>
          <p:cNvPr id="27" name="Picture 26"/>
          <p:cNvPicPr/>
          <p:nvPr/>
        </p:nvPicPr>
        <p:blipFill rotWithShape="1">
          <a:blip r:embed="rId2"/>
          <a:srcRect l="29595" t="38204" r="29801" b="42846"/>
          <a:stretch/>
        </p:blipFill>
        <p:spPr bwMode="auto">
          <a:xfrm>
            <a:off x="992191" y="2532339"/>
            <a:ext cx="2568575" cy="673735"/>
          </a:xfrm>
          <a:prstGeom prst="rect">
            <a:avLst/>
          </a:prstGeom>
          <a:ln>
            <a:noFill/>
          </a:ln>
          <a:extLst>
            <a:ext uri="{53640926-AAD7-44D8-BBD7-CCE9431645EC}">
              <a14:shadowObscured xmlns:a14="http://schemas.microsoft.com/office/drawing/2010/main" xmlns=""/>
            </a:ext>
          </a:extLst>
        </p:spPr>
      </p:pic>
      <p:pic>
        <p:nvPicPr>
          <p:cNvPr id="28" name="Picture 27"/>
          <p:cNvPicPr/>
          <p:nvPr/>
        </p:nvPicPr>
        <p:blipFill rotWithShape="1">
          <a:blip r:embed="rId3"/>
          <a:srcRect l="30463" t="38202" r="30534" b="43150"/>
          <a:stretch/>
        </p:blipFill>
        <p:spPr bwMode="auto">
          <a:xfrm>
            <a:off x="3931568" y="2532339"/>
            <a:ext cx="2466340" cy="662940"/>
          </a:xfrm>
          <a:prstGeom prst="rect">
            <a:avLst/>
          </a:prstGeom>
          <a:ln>
            <a:noFill/>
          </a:ln>
          <a:extLst>
            <a:ext uri="{53640926-AAD7-44D8-BBD7-CCE9431645EC}">
              <a14:shadowObscured xmlns:a14="http://schemas.microsoft.com/office/drawing/2010/main" xmlns=""/>
            </a:ext>
          </a:extLst>
        </p:spPr>
      </p:pic>
      <p:pic>
        <p:nvPicPr>
          <p:cNvPr id="29" name="Picture 28"/>
          <p:cNvPicPr/>
          <p:nvPr/>
        </p:nvPicPr>
        <p:blipFill rotWithShape="1">
          <a:blip r:embed="rId4"/>
          <a:srcRect l="29751" t="41566" r="18137" b="43150"/>
          <a:stretch/>
        </p:blipFill>
        <p:spPr bwMode="auto">
          <a:xfrm>
            <a:off x="975816" y="3773219"/>
            <a:ext cx="3298190" cy="543560"/>
          </a:xfrm>
          <a:prstGeom prst="rect">
            <a:avLst/>
          </a:prstGeom>
          <a:ln>
            <a:noFill/>
          </a:ln>
          <a:extLst>
            <a:ext uri="{53640926-AAD7-44D8-BBD7-CCE9431645EC}">
              <a14:shadowObscured xmlns:a14="http://schemas.microsoft.com/office/drawing/2010/main" xmlns=""/>
            </a:ext>
          </a:extLst>
        </p:spPr>
      </p:pic>
      <p:pic>
        <p:nvPicPr>
          <p:cNvPr id="30" name="Picture 29"/>
          <p:cNvPicPr/>
          <p:nvPr/>
        </p:nvPicPr>
        <p:blipFill rotWithShape="1">
          <a:blip r:embed="rId4" cstate="print">
            <a:extLst>
              <a:ext uri="{28A0092B-C50C-407E-A947-70E740481C1C}">
                <a14:useLocalDpi xmlns:a14="http://schemas.microsoft.com/office/drawing/2010/main" xmlns="" val="0"/>
              </a:ext>
            </a:extLst>
          </a:blip>
          <a:srcRect l="68488" t="41566" r="18137" b="43150"/>
          <a:stretch/>
        </p:blipFill>
        <p:spPr bwMode="auto">
          <a:xfrm>
            <a:off x="4942284" y="5431738"/>
            <a:ext cx="1455624" cy="90962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9773544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Τα πρώτα βήματα στο </a:t>
            </a:r>
            <a:r>
              <a:rPr lang="el-GR" dirty="0" err="1"/>
              <a:t>Kodu</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lnSpcReduction="10000"/>
          </a:bodyPr>
          <a:lstStyle/>
          <a:p>
            <a:pPr marL="0" indent="0">
              <a:buNone/>
            </a:pPr>
            <a:r>
              <a:rPr lang="el-GR" sz="1600" dirty="0"/>
              <a:t>Οι ρυθμίσεις που μπορούμε να κάνουμε, με τη σειρά, είναι:</a:t>
            </a:r>
            <a:endParaRPr lang="en-US" sz="1600" dirty="0"/>
          </a:p>
          <a:p>
            <a:r>
              <a:rPr lang="el-GR" sz="1600" dirty="0"/>
              <a:t> </a:t>
            </a:r>
            <a:r>
              <a:rPr lang="el-GR" sz="1600" dirty="0" smtClean="0"/>
              <a:t>Εμφάνιση </a:t>
            </a:r>
            <a:r>
              <a:rPr lang="el-GR" sz="1600" dirty="0"/>
              <a:t>βοήθειας για τα εργαλεία (</a:t>
            </a:r>
            <a:r>
              <a:rPr lang="en-US" sz="1600" dirty="0"/>
              <a:t>Show tooltips</a:t>
            </a:r>
            <a:r>
              <a:rPr lang="el-GR" sz="1600" dirty="0"/>
              <a:t>).</a:t>
            </a:r>
            <a:endParaRPr lang="en-US" sz="1600" dirty="0"/>
          </a:p>
          <a:p>
            <a:pPr lvl="0"/>
            <a:r>
              <a:rPr lang="el-GR" sz="1600" dirty="0"/>
              <a:t>Εμφάνιση βοήθειας όταν κάτι δεν λειτουργεί σωστά (</a:t>
            </a:r>
            <a:r>
              <a:rPr lang="en-US" sz="1600" dirty="0"/>
              <a:t>Show hints</a:t>
            </a:r>
            <a:r>
              <a:rPr lang="el-GR" sz="1600" dirty="0"/>
              <a:t>). Κατά την εμφάνισή της, έχουμε την επιλογή να μην εμφανιστεί ξανά.</a:t>
            </a:r>
            <a:endParaRPr lang="en-US" sz="1600" dirty="0"/>
          </a:p>
          <a:p>
            <a:pPr lvl="0"/>
            <a:r>
              <a:rPr lang="el-GR" sz="1600" dirty="0"/>
              <a:t>Αποκατάσταση κρυμμένων στοιχείων βοήθειας όταν κάτι δεν λειτουργεί σωστά (</a:t>
            </a:r>
            <a:r>
              <a:rPr lang="en-US" sz="1600" dirty="0"/>
              <a:t>Restore disabled hints</a:t>
            </a:r>
            <a:r>
              <a:rPr lang="el-GR" sz="1600" dirty="0"/>
              <a:t>).</a:t>
            </a:r>
            <a:endParaRPr lang="en-US" sz="1600" dirty="0"/>
          </a:p>
          <a:p>
            <a:pPr lvl="0"/>
            <a:r>
              <a:rPr lang="el-GR" sz="1600" dirty="0"/>
              <a:t>Εμφάνιση καρέ/δευτερόλεπτο (</a:t>
            </a:r>
            <a:r>
              <a:rPr lang="en-US" sz="1600" dirty="0"/>
              <a:t>Show framerate</a:t>
            </a:r>
            <a:r>
              <a:rPr lang="el-GR" sz="1600" dirty="0"/>
              <a:t>). Πολύ χρήσιμη επιλογή, που μας επιτρέπει να βλέπουμε την ταχύτητα εκτέλεσης της εφαρμογής μας. Όταν το </a:t>
            </a:r>
            <a:r>
              <a:rPr lang="en-US" sz="1600" dirty="0"/>
              <a:t>frame rate</a:t>
            </a:r>
            <a:r>
              <a:rPr lang="el-GR" sz="1600" dirty="0"/>
              <a:t> είναι χαμηλό, η εφαρμογή παρουσιάζει </a:t>
            </a:r>
            <a:r>
              <a:rPr lang="el-GR" sz="1600" dirty="0" err="1"/>
              <a:t>μικροδιακοπές</a:t>
            </a:r>
            <a:r>
              <a:rPr lang="el-GR" sz="1600" dirty="0"/>
              <a:t> και μη συνεχόμενη κίνηση. </a:t>
            </a:r>
            <a:endParaRPr lang="en-US" sz="1600" dirty="0"/>
          </a:p>
          <a:p>
            <a:pPr lvl="0"/>
            <a:r>
              <a:rPr lang="el-GR" sz="1600" dirty="0"/>
              <a:t>Πόση βοήθεια θα εμφανίζεται στο πάνω αριστερό μέρος της οθόνης (</a:t>
            </a:r>
            <a:r>
              <a:rPr lang="en-US" sz="1600" dirty="0"/>
              <a:t>Help overlay amount</a:t>
            </a:r>
            <a:r>
              <a:rPr lang="el-GR" sz="1600" dirty="0"/>
              <a:t>). Στο σημείο αυτό, εμφανίζεται κυρίως βοήθεια για το ποια πλήκτρα μπορούν να χρησιμοποιηθούν σε κάθε περίπτωση. Οι διαθέσιμες επιλογές είναι καμία, λίγη και πλήρης.</a:t>
            </a:r>
            <a:endParaRPr lang="en-US" sz="1600" dirty="0"/>
          </a:p>
          <a:p>
            <a:pPr lvl="0"/>
            <a:r>
              <a:rPr lang="el-GR" sz="1600" dirty="0"/>
              <a:t>Η γλώσσα με την οποία θα εκτελείται το πρόγραμμα (</a:t>
            </a:r>
            <a:r>
              <a:rPr lang="en-US" sz="1600" dirty="0"/>
              <a:t>Language</a:t>
            </a:r>
            <a:r>
              <a:rPr lang="el-GR" sz="1600" dirty="0"/>
              <a:t>).</a:t>
            </a:r>
            <a:endParaRPr lang="en-US" sz="1600" dirty="0"/>
          </a:p>
          <a:p>
            <a:pPr lvl="0"/>
            <a:r>
              <a:rPr lang="el-GR" sz="1600" dirty="0"/>
              <a:t>Ενεργοποίηση ή απενεργοποίηση της επεξεργασίας του κόσμου με το χειριστήριο του </a:t>
            </a:r>
            <a:r>
              <a:rPr lang="en-US" sz="1600" dirty="0"/>
              <a:t>Xbox</a:t>
            </a:r>
            <a:r>
              <a:rPr lang="el-GR" sz="1600" dirty="0"/>
              <a:t> (</a:t>
            </a:r>
            <a:r>
              <a:rPr lang="en-US" sz="1600" dirty="0"/>
              <a:t>Make game pad tool menu modal</a:t>
            </a:r>
            <a:r>
              <a:rPr lang="el-GR" sz="1600" dirty="0"/>
              <a:t>).</a:t>
            </a:r>
            <a:endParaRPr lang="en-US" sz="1600" dirty="0"/>
          </a:p>
          <a:p>
            <a:endParaRPr lang="en-US" dirty="0"/>
          </a:p>
        </p:txBody>
      </p:sp>
    </p:spTree>
    <p:extLst>
      <p:ext uri="{BB962C8B-B14F-4D97-AF65-F5344CB8AC3E}">
        <p14:creationId xmlns:p14="http://schemas.microsoft.com/office/powerpoint/2010/main" xmlns="" val="42789732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Τα πρώτα βήματα στο </a:t>
            </a:r>
            <a:r>
              <a:rPr lang="el-GR" dirty="0" err="1"/>
              <a:t>Kodu</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fontScale="92500" lnSpcReduction="20000"/>
          </a:bodyPr>
          <a:lstStyle/>
          <a:p>
            <a:pPr lvl="0"/>
            <a:r>
              <a:rPr lang="el-GR" sz="1600" dirty="0"/>
              <a:t>Αντιστροφή του χειριστηρίου του </a:t>
            </a:r>
            <a:r>
              <a:rPr lang="en-US" sz="1600" dirty="0"/>
              <a:t>Xbox</a:t>
            </a:r>
            <a:r>
              <a:rPr lang="el-GR" sz="1600" dirty="0"/>
              <a:t> για πάνω/κάτω, στροφή, χειρισμό κάμερας, (</a:t>
            </a:r>
            <a:r>
              <a:rPr lang="en-US" sz="1600" dirty="0"/>
              <a:t>Invert stick for </a:t>
            </a:r>
            <a:r>
              <a:rPr lang="el-GR" sz="1600" dirty="0"/>
              <a:t>…).</a:t>
            </a:r>
            <a:endParaRPr lang="en-US" sz="1600" dirty="0"/>
          </a:p>
          <a:p>
            <a:pPr lvl="0"/>
            <a:r>
              <a:rPr lang="el-GR" sz="1600" dirty="0"/>
              <a:t>Ταχύτητα επεξεργασίας εδάφους (</a:t>
            </a:r>
            <a:r>
              <a:rPr lang="en-US" sz="1600" dirty="0"/>
              <a:t>Terrain edit speed</a:t>
            </a:r>
            <a:r>
              <a:rPr lang="el-GR" sz="1600" dirty="0"/>
              <a:t>).</a:t>
            </a:r>
            <a:endParaRPr lang="en-US" sz="1600" dirty="0"/>
          </a:p>
          <a:p>
            <a:pPr lvl="0"/>
            <a:r>
              <a:rPr lang="el-GR" sz="1600" dirty="0"/>
              <a:t>Ένταση των διάφορων ήχων κατά την επεξεργασία (</a:t>
            </a:r>
            <a:r>
              <a:rPr lang="en-US" sz="1600" dirty="0"/>
              <a:t>UI volume</a:t>
            </a:r>
            <a:r>
              <a:rPr lang="el-GR" sz="1600" dirty="0"/>
              <a:t>).</a:t>
            </a:r>
            <a:endParaRPr lang="en-US" sz="1600" dirty="0"/>
          </a:p>
          <a:p>
            <a:pPr lvl="0"/>
            <a:r>
              <a:rPr lang="el-GR" sz="1600" dirty="0"/>
              <a:t>Ένταση των διάφορων εφέ (</a:t>
            </a:r>
            <a:r>
              <a:rPr lang="en-US" sz="1600" dirty="0"/>
              <a:t>Effects volume</a:t>
            </a:r>
            <a:r>
              <a:rPr lang="el-GR" sz="1600" dirty="0"/>
              <a:t>).</a:t>
            </a:r>
            <a:endParaRPr lang="en-US" sz="1600" dirty="0"/>
          </a:p>
          <a:p>
            <a:pPr lvl="0"/>
            <a:r>
              <a:rPr lang="el-GR" sz="1600" dirty="0"/>
              <a:t>Ένταση της μουσικής (</a:t>
            </a:r>
            <a:r>
              <a:rPr lang="en-US" sz="1600" dirty="0"/>
              <a:t>Music volume</a:t>
            </a:r>
            <a:r>
              <a:rPr lang="el-GR" sz="1600" dirty="0"/>
              <a:t>).</a:t>
            </a:r>
            <a:endParaRPr lang="en-US" sz="1600" dirty="0"/>
          </a:p>
          <a:p>
            <a:pPr lvl="0"/>
            <a:r>
              <a:rPr lang="el-GR" sz="1600" dirty="0"/>
              <a:t>Έλεγχος για ενημερώσεις κατά την εκκίνηση (</a:t>
            </a:r>
            <a:r>
              <a:rPr lang="en-US" sz="1600" dirty="0"/>
              <a:t>Check for updates at startup</a:t>
            </a:r>
            <a:r>
              <a:rPr lang="el-GR" sz="1600" dirty="0"/>
              <a:t>).</a:t>
            </a:r>
            <a:endParaRPr lang="en-US" sz="1600" dirty="0"/>
          </a:p>
          <a:p>
            <a:pPr lvl="0"/>
            <a:r>
              <a:rPr lang="el-GR" sz="1600" dirty="0"/>
              <a:t>Συλλογή πληροφοριών για τον χρήστη (</a:t>
            </a:r>
            <a:r>
              <a:rPr lang="en-US" sz="1600" dirty="0"/>
              <a:t>Gather us</a:t>
            </a:r>
            <a:r>
              <a:rPr lang="el-GR" sz="1600" dirty="0" err="1"/>
              <a:t>age</a:t>
            </a:r>
            <a:r>
              <a:rPr lang="el-GR" sz="1600" dirty="0"/>
              <a:t> </a:t>
            </a:r>
            <a:r>
              <a:rPr lang="en-US" sz="1600" dirty="0"/>
              <a:t>information</a:t>
            </a:r>
            <a:r>
              <a:rPr lang="el-GR" sz="1600" dirty="0"/>
              <a:t>).</a:t>
            </a:r>
            <a:endParaRPr lang="en-US" sz="1600" dirty="0"/>
          </a:p>
          <a:p>
            <a:pPr lvl="0"/>
            <a:r>
              <a:rPr lang="el-GR" sz="1600" dirty="0"/>
              <a:t>Διάφορες δηλώσεις και συμφωνητικά για τη χρήση του προγράμματος.</a:t>
            </a:r>
            <a:endParaRPr lang="en-US" sz="1600" dirty="0"/>
          </a:p>
          <a:p>
            <a:pPr lvl="0"/>
            <a:r>
              <a:rPr lang="el-GR" sz="1600" dirty="0"/>
              <a:t>Προβολή του εισαγωγικού βίντεο στην επόμενη εκκίνηση (</a:t>
            </a:r>
            <a:r>
              <a:rPr lang="en-US" sz="1600" dirty="0"/>
              <a:t>Show video at next startup</a:t>
            </a:r>
            <a:r>
              <a:rPr lang="el-GR" sz="1600" dirty="0"/>
              <a:t>).</a:t>
            </a:r>
            <a:endParaRPr lang="en-US" sz="1600" dirty="0"/>
          </a:p>
          <a:p>
            <a:pPr lvl="0"/>
            <a:r>
              <a:rPr lang="el-GR" sz="1600" dirty="0"/>
              <a:t>Απομνημόνευση κωδικών πρόσβασης στον </a:t>
            </a:r>
            <a:r>
              <a:rPr lang="el-GR" sz="1600" dirty="0" err="1"/>
              <a:t>ιστότοπο</a:t>
            </a:r>
            <a:r>
              <a:rPr lang="el-GR" sz="1600" dirty="0"/>
              <a:t> του </a:t>
            </a:r>
            <a:r>
              <a:rPr lang="en-US" sz="1600" dirty="0"/>
              <a:t>Kodu</a:t>
            </a:r>
            <a:r>
              <a:rPr lang="el-GR" sz="1600" dirty="0"/>
              <a:t> (</a:t>
            </a:r>
            <a:r>
              <a:rPr lang="en-US" sz="1600" dirty="0"/>
              <a:t>Remember</a:t>
            </a:r>
            <a:r>
              <a:rPr lang="el-GR" sz="1600" dirty="0"/>
              <a:t> </a:t>
            </a:r>
            <a:r>
              <a:rPr lang="el-GR" sz="1600" dirty="0" err="1"/>
              <a:t>web</a:t>
            </a:r>
            <a:r>
              <a:rPr lang="el-GR" sz="1600" dirty="0"/>
              <a:t> </a:t>
            </a:r>
            <a:r>
              <a:rPr lang="el-GR" sz="1600" dirty="0" err="1"/>
              <a:t>site</a:t>
            </a:r>
            <a:r>
              <a:rPr lang="el-GR" sz="1600" dirty="0"/>
              <a:t> </a:t>
            </a:r>
            <a:r>
              <a:rPr lang="el-GR" sz="1600" dirty="0" err="1"/>
              <a:t>login</a:t>
            </a:r>
            <a:r>
              <a:rPr lang="el-GR" sz="1600" dirty="0"/>
              <a:t>).</a:t>
            </a:r>
            <a:endParaRPr lang="en-US" sz="1600" dirty="0"/>
          </a:p>
          <a:p>
            <a:pPr lvl="0"/>
            <a:r>
              <a:rPr lang="el-GR" sz="1600" dirty="0"/>
              <a:t>Εμφάνιση πληροφοριών </a:t>
            </a:r>
            <a:r>
              <a:rPr lang="el-GR" sz="1600" dirty="0" err="1"/>
              <a:t>εκσφαλμάτωσης</a:t>
            </a:r>
            <a:r>
              <a:rPr lang="el-GR" sz="1600" dirty="0"/>
              <a:t> κατά τη δημιουργία εγχειριδίων χρήσης (</a:t>
            </a:r>
            <a:r>
              <a:rPr lang="en-US" sz="1600" dirty="0"/>
              <a:t>Show tutorial debugging info</a:t>
            </a:r>
            <a:r>
              <a:rPr lang="el-GR" sz="1600" dirty="0"/>
              <a:t>).</a:t>
            </a:r>
            <a:endParaRPr lang="en-US" sz="1600" dirty="0"/>
          </a:p>
          <a:p>
            <a:pPr lvl="0"/>
            <a:r>
              <a:rPr lang="el-GR" sz="1600" dirty="0"/>
              <a:t>Η έκδοση του προγράμματος.</a:t>
            </a:r>
            <a:endParaRPr lang="en-US" sz="1600" dirty="0"/>
          </a:p>
          <a:p>
            <a:endParaRPr lang="en-US" dirty="0"/>
          </a:p>
        </p:txBody>
      </p:sp>
    </p:spTree>
    <p:extLst>
      <p:ext uri="{BB962C8B-B14F-4D97-AF65-F5344CB8AC3E}">
        <p14:creationId xmlns:p14="http://schemas.microsoft.com/office/powerpoint/2010/main" xmlns="" val="320694330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Τα πρώτα βήματα στο </a:t>
            </a:r>
            <a:r>
              <a:rPr lang="el-GR" dirty="0" err="1"/>
              <a:t>Kodu</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dirty="0"/>
              <a:t>Από το κεντρικό μενού και την επιλογή "</a:t>
            </a:r>
            <a:r>
              <a:rPr lang="en-US" sz="1600" dirty="0"/>
              <a:t>Community</a:t>
            </a:r>
            <a:r>
              <a:rPr lang="el-GR" sz="1600" dirty="0"/>
              <a:t>", μπορούμε να φορτώσουμε και να εκτελέσουμε ένα παιχνίδι που έχουν κατασκευάσει άλλοι. Κάνοντας κλικ επάνω σε ένα πλακίδιο, μας δίνονται οι επιλογές να το κατεβάσουμε (</a:t>
            </a:r>
            <a:r>
              <a:rPr lang="en-US" sz="1600" dirty="0"/>
              <a:t>Download</a:t>
            </a:r>
            <a:r>
              <a:rPr lang="el-GR" sz="1600" dirty="0"/>
              <a:t>), να δηλώσουμε ότι μας αρέσει (</a:t>
            </a:r>
            <a:r>
              <a:rPr lang="en-US" sz="1600" dirty="0"/>
              <a:t>Like</a:t>
            </a:r>
            <a:r>
              <a:rPr lang="el-GR" sz="1600" dirty="0"/>
              <a:t>), να δούμε σχόλια για αυτό (</a:t>
            </a:r>
            <a:r>
              <a:rPr lang="en-US" sz="1600" dirty="0"/>
              <a:t>Comments</a:t>
            </a:r>
            <a:r>
              <a:rPr lang="el-GR" sz="1600" dirty="0"/>
              <a:t>) ή τέλος, να το αναφέρουμε ως ακατάλληλο (</a:t>
            </a:r>
            <a:r>
              <a:rPr lang="en-US" sz="1600" dirty="0"/>
              <a:t>Report</a:t>
            </a:r>
            <a:r>
              <a:rPr lang="el-GR" sz="1600" dirty="0"/>
              <a:t>).</a:t>
            </a:r>
            <a:endParaRPr lang="en-US" sz="1600" dirty="0"/>
          </a:p>
          <a:p>
            <a:endParaRPr lang="en-US" dirty="0"/>
          </a:p>
        </p:txBody>
      </p:sp>
      <p:pic>
        <p:nvPicPr>
          <p:cNvPr id="14" name="Picture 13"/>
          <p:cNvPicPr/>
          <p:nvPr/>
        </p:nvPicPr>
        <p:blipFill rotWithShape="1">
          <a:blip r:embed="rId2"/>
          <a:srcRect l="15303" t="2444" r="14541" b="24192"/>
          <a:stretch/>
        </p:blipFill>
        <p:spPr bwMode="auto">
          <a:xfrm>
            <a:off x="3358108" y="2904118"/>
            <a:ext cx="5976664" cy="367398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8343742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69"/>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p14="http://schemas.microsoft.com/office/powerpoint/2010/main" xmlns="" val="226248691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Τα πρώτα βήματα στο </a:t>
            </a:r>
            <a:r>
              <a:rPr lang="el-GR" dirty="0" err="1"/>
              <a:t>Kodu</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dirty="0"/>
              <a:t>Από το κεντρικό μενού και την επιλογή "</a:t>
            </a:r>
            <a:r>
              <a:rPr lang="en-US" sz="1600" dirty="0"/>
              <a:t>Load world</a:t>
            </a:r>
            <a:r>
              <a:rPr lang="el-GR" sz="1600" dirty="0"/>
              <a:t>", μπορούμε να παίξουμε ένα παιχνίδι (</a:t>
            </a:r>
            <a:r>
              <a:rPr lang="en-US" sz="1600" dirty="0"/>
              <a:t>Play</a:t>
            </a:r>
            <a:r>
              <a:rPr lang="el-GR" sz="1600" dirty="0"/>
              <a:t>, να το επεξεργαστούμε (</a:t>
            </a:r>
            <a:r>
              <a:rPr lang="en-US" sz="1600" dirty="0"/>
              <a:t>Edit</a:t>
            </a:r>
            <a:r>
              <a:rPr lang="el-GR" sz="1600" dirty="0"/>
              <a:t>), να το εξαγάγουμε (</a:t>
            </a:r>
            <a:r>
              <a:rPr lang="en-US" sz="1600" dirty="0"/>
              <a:t>Export</a:t>
            </a:r>
            <a:r>
              <a:rPr lang="el-GR" sz="1600" dirty="0"/>
              <a:t>), να δηλώσουμε σε ποια κατηγορία ανήκει (</a:t>
            </a:r>
            <a:r>
              <a:rPr lang="en-US" sz="1600" dirty="0"/>
              <a:t>Edit tags</a:t>
            </a:r>
            <a:r>
              <a:rPr lang="el-GR" sz="1600" dirty="0"/>
              <a:t>) ή τέλος, να το διαγράψουμε (</a:t>
            </a:r>
            <a:r>
              <a:rPr lang="en-US" sz="1600" dirty="0"/>
              <a:t>Delete</a:t>
            </a:r>
            <a:r>
              <a:rPr lang="el-GR" sz="1600" dirty="0"/>
              <a:t>). </a:t>
            </a:r>
            <a:endParaRPr lang="en-US" sz="1600" dirty="0"/>
          </a:p>
          <a:p>
            <a:pPr marL="0" indent="0">
              <a:buNone/>
            </a:pPr>
            <a:r>
              <a:rPr lang="el-GR" sz="1600" dirty="0"/>
              <a:t>Η εξαγωγή ο μόνος τρόπος να μεταφέρουμε το παιχνίδι μας σε άλλον υπολογιστή, γιατί το παιχνίδι αποθηκεύεται στον υπολογιστή μας με τέτοιο τρόπο που δεν είναι εύκολα </a:t>
            </a:r>
            <a:r>
              <a:rPr lang="el-GR" sz="1600" dirty="0" err="1"/>
              <a:t>προσβάσιμος</a:t>
            </a:r>
            <a:r>
              <a:rPr lang="el-GR" sz="1600" dirty="0"/>
              <a:t> στον απλό χρήστη. </a:t>
            </a:r>
            <a:endParaRPr lang="en-US" sz="1600" dirty="0"/>
          </a:p>
          <a:p>
            <a:endParaRPr lang="en-US" dirty="0"/>
          </a:p>
        </p:txBody>
      </p:sp>
    </p:spTree>
    <p:extLst>
      <p:ext uri="{BB962C8B-B14F-4D97-AF65-F5344CB8AC3E}">
        <p14:creationId xmlns:p14="http://schemas.microsoft.com/office/powerpoint/2010/main" xmlns="" val="8070710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endParaRPr lang="en-US" dirty="0"/>
          </a:p>
        </p:txBody>
      </p:sp>
      <p:pic>
        <p:nvPicPr>
          <p:cNvPr id="15" name="Picture 14"/>
          <p:cNvPicPr/>
          <p:nvPr/>
        </p:nvPicPr>
        <p:blipFill rotWithShape="1">
          <a:blip r:embed="rId2">
            <a:extLst>
              <a:ext uri="{28A0092B-C50C-407E-A947-70E740481C1C}">
                <a14:useLocalDpi xmlns:a14="http://schemas.microsoft.com/office/drawing/2010/main" xmlns="" val="0"/>
              </a:ext>
            </a:extLst>
          </a:blip>
          <a:srcRect l="4986" t="6418" r="25714" b="29705"/>
          <a:stretch/>
        </p:blipFill>
        <p:spPr bwMode="auto">
          <a:xfrm>
            <a:off x="3347085" y="227330"/>
            <a:ext cx="5731510" cy="2971800"/>
          </a:xfrm>
          <a:prstGeom prst="rect">
            <a:avLst/>
          </a:prstGeom>
          <a:ln>
            <a:noFill/>
          </a:ln>
          <a:extLst>
            <a:ext uri="{53640926-AAD7-44D8-BBD7-CCE9431645EC}">
              <a14:shadowObscured xmlns:a14="http://schemas.microsoft.com/office/drawing/2010/main" xmlns=""/>
            </a:ext>
          </a:extLst>
        </p:spPr>
      </p:pic>
      <p:pic>
        <p:nvPicPr>
          <p:cNvPr id="16" name="Picture 15"/>
          <p:cNvPicPr/>
          <p:nvPr/>
        </p:nvPicPr>
        <p:blipFill rotWithShape="1">
          <a:blip r:embed="rId3" cstate="print">
            <a:extLst>
              <a:ext uri="{28A0092B-C50C-407E-A947-70E740481C1C}">
                <a14:useLocalDpi xmlns:a14="http://schemas.microsoft.com/office/drawing/2010/main" xmlns="" val="0"/>
              </a:ext>
            </a:extLst>
          </a:blip>
          <a:srcRect l="18395" r="54100" b="4921"/>
          <a:stretch/>
        </p:blipFill>
        <p:spPr bwMode="auto">
          <a:xfrm>
            <a:off x="3048000" y="3604260"/>
            <a:ext cx="1556385" cy="3026410"/>
          </a:xfrm>
          <a:prstGeom prst="rect">
            <a:avLst/>
          </a:prstGeom>
          <a:ln>
            <a:noFill/>
          </a:ln>
          <a:extLst>
            <a:ext uri="{53640926-AAD7-44D8-BBD7-CCE9431645EC}">
              <a14:shadowObscured xmlns:a14="http://schemas.microsoft.com/office/drawing/2010/main" xmlns=""/>
            </a:ext>
          </a:extLst>
        </p:spPr>
      </p:pic>
      <p:pic>
        <p:nvPicPr>
          <p:cNvPr id="17" name="Picture 16"/>
          <p:cNvPicPr/>
          <p:nvPr/>
        </p:nvPicPr>
        <p:blipFill rotWithShape="1">
          <a:blip r:embed="rId4">
            <a:extLst>
              <a:ext uri="{28A0092B-C50C-407E-A947-70E740481C1C}">
                <a14:useLocalDpi xmlns:a14="http://schemas.microsoft.com/office/drawing/2010/main" xmlns="" val="0"/>
              </a:ext>
            </a:extLst>
          </a:blip>
          <a:srcRect l="3611" t="6876" r="3354" b="2285"/>
          <a:stretch/>
        </p:blipFill>
        <p:spPr bwMode="auto">
          <a:xfrm>
            <a:off x="4819650" y="4015740"/>
            <a:ext cx="4321175" cy="2531110"/>
          </a:xfrm>
          <a:prstGeom prst="rect">
            <a:avLst/>
          </a:prstGeom>
          <a:ln>
            <a:noFill/>
          </a:ln>
          <a:extLst>
            <a:ext uri="{53640926-AAD7-44D8-BBD7-CCE9431645EC}">
              <a14:shadowObscured xmlns:a14="http://schemas.microsoft.com/office/drawing/2010/main" xmlns=""/>
            </a:ext>
          </a:extLst>
        </p:spPr>
      </p:pic>
      <p:cxnSp>
        <p:nvCxnSpPr>
          <p:cNvPr id="18" name="Straight Arrow Connector 17"/>
          <p:cNvCxnSpPr/>
          <p:nvPr/>
        </p:nvCxnSpPr>
        <p:spPr>
          <a:xfrm flipH="1">
            <a:off x="4646295" y="2265680"/>
            <a:ext cx="1741170" cy="13823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932295" y="1950720"/>
            <a:ext cx="772160" cy="19799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994208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Το περιβάλλον κατασκευής παιχνιδιών</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lnSpcReduction="10000"/>
          </a:bodyPr>
          <a:lstStyle/>
          <a:p>
            <a:pPr marL="0" indent="0">
              <a:buNone/>
            </a:pPr>
            <a:r>
              <a:rPr lang="el-GR" sz="1800" dirty="0"/>
              <a:t>Από την επιλογή "</a:t>
            </a:r>
            <a:r>
              <a:rPr lang="en-US" sz="1800" dirty="0"/>
              <a:t>New world</a:t>
            </a:r>
            <a:r>
              <a:rPr lang="el-GR" sz="1800" dirty="0"/>
              <a:t>" του κεντρικού μενού, μπορούμε να ξεκινήσουμε να φτιάχνουμε ένα νέο παιχνίδι εκ του μηδενός. Ξεκινάμε πάντα έχοντας στη διάθεσή μας ένα μικρό πράσινο τετράγωνο, που είναι το έδαφος του παιχνιδιού. Το τετράγωνο αυτό έχει μέγεθος 0,5Χ0,5 μέτρα.</a:t>
            </a:r>
            <a:endParaRPr lang="en-US" sz="1800" dirty="0"/>
          </a:p>
          <a:p>
            <a:pPr marL="0" indent="0">
              <a:buNone/>
            </a:pPr>
            <a:r>
              <a:rPr lang="el-GR" sz="1800" dirty="0"/>
              <a:t> </a:t>
            </a:r>
            <a:r>
              <a:rPr lang="el-GR" sz="1800" dirty="0" smtClean="0"/>
              <a:t>Στο </a:t>
            </a:r>
            <a:r>
              <a:rPr lang="el-GR" sz="1800" dirty="0"/>
              <a:t>πάνω αριστερό μέρος της οθόνης μας εμφανίζονται οι διαθέσιμες ενέργειες και με τα πλήκτρα, συνδυασμούς πλήκτρων ή κουμπιά του ποντικιού με τα οποία μπορούμε να τις εκτελέσουμε. Οι ενέργειες και οι συνδυασμοί πλήκτρων αλλάζουν ανάλογα με το εργαλείο που χρησιμοποιούμε. </a:t>
            </a:r>
            <a:endParaRPr lang="en-US" sz="1800" dirty="0"/>
          </a:p>
          <a:p>
            <a:pPr marL="0" indent="0">
              <a:buNone/>
            </a:pPr>
            <a:r>
              <a:rPr lang="el-GR" sz="1800" dirty="0"/>
              <a:t> </a:t>
            </a:r>
            <a:r>
              <a:rPr lang="el-GR" sz="1800" dirty="0" smtClean="0"/>
              <a:t>Στο </a:t>
            </a:r>
            <a:r>
              <a:rPr lang="el-GR" sz="1800" dirty="0"/>
              <a:t>δεξιό μέρος της οθόνης υπάρχει ένα θερμόμετρο, ένδειξη του πόσο έχουμε γεμίσει τον κόσμο, το παιχνίδι, με αντικείμενα. Όσο το θερμόμετρο γίνεται κόκκινο και γεμίζει, τόσο το παιχνίδι γίνεται πιο αργό στην εκτέλεσή του. Από ένα σημείο και μετά, δεν μας επιτρέπεται η τοποθέτηση άλλων αντικειμένων, αν και μπορούμε να παρακάμψουμε αυτό τον περιορισμό στις ρυθμίσεις του παιχνιδιού, όπως θα δούμε σε άλλο σημείο.</a:t>
            </a:r>
            <a:endParaRPr lang="en-US" sz="1800" dirty="0"/>
          </a:p>
          <a:p>
            <a:pPr marL="0" indent="0">
              <a:buNone/>
            </a:pPr>
            <a:r>
              <a:rPr lang="el-GR" sz="1800" dirty="0"/>
              <a:t> </a:t>
            </a:r>
            <a:r>
              <a:rPr lang="el-GR" sz="1800" dirty="0" smtClean="0"/>
              <a:t>Στο </a:t>
            </a:r>
            <a:r>
              <a:rPr lang="el-GR" sz="1800" dirty="0"/>
              <a:t>κάτω μέρος της οθόνης υπάρχει η εργαλειοθήκη. Με τα διάφορα εργαλεία που έχουμε στη διάθεσή μας, μπορούμε να κατασκευάσουμε, να προσαρμόσουμε και να προγραμματίσουμε όλα τα στοιχεία ενός παιχνιδιού.</a:t>
            </a:r>
            <a:endParaRPr lang="en-US" sz="1800" dirty="0"/>
          </a:p>
          <a:p>
            <a:endParaRPr lang="en-US" dirty="0"/>
          </a:p>
        </p:txBody>
      </p:sp>
    </p:spTree>
    <p:extLst>
      <p:ext uri="{BB962C8B-B14F-4D97-AF65-F5344CB8AC3E}">
        <p14:creationId xmlns:p14="http://schemas.microsoft.com/office/powerpoint/2010/main" xmlns="" val="3294436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Το περιβάλλον κατασκευής παιχνιδιών</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Content Placeholder 10"/>
          <p:cNvSpPr>
            <a:spLocks noGrp="1"/>
          </p:cNvSpPr>
          <p:nvPr>
            <p:ph idx="1"/>
          </p:nvPr>
        </p:nvSpPr>
        <p:spPr/>
        <p:txBody>
          <a:bodyPr/>
          <a:lstStyle/>
          <a:p>
            <a:endParaRPr lang="en-US"/>
          </a:p>
        </p:txBody>
      </p:sp>
      <p:grpSp>
        <p:nvGrpSpPr>
          <p:cNvPr id="15" name="Group 14"/>
          <p:cNvGrpSpPr/>
          <p:nvPr/>
        </p:nvGrpSpPr>
        <p:grpSpPr>
          <a:xfrm>
            <a:off x="2763368" y="1392560"/>
            <a:ext cx="7170295" cy="5082117"/>
            <a:chOff x="0" y="0"/>
            <a:chExt cx="5555615" cy="3472180"/>
          </a:xfrm>
        </p:grpSpPr>
        <p:pic>
          <p:nvPicPr>
            <p:cNvPr id="16" name="Picture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555615" cy="3472180"/>
            </a:xfrm>
            <a:prstGeom prst="rect">
              <a:avLst/>
            </a:prstGeom>
          </p:spPr>
        </p:pic>
        <p:sp>
          <p:nvSpPr>
            <p:cNvPr id="17" name="Oval 16"/>
            <p:cNvSpPr/>
            <p:nvPr/>
          </p:nvSpPr>
          <p:spPr>
            <a:xfrm>
              <a:off x="130628" y="97972"/>
              <a:ext cx="1197429" cy="7402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Oval 17"/>
            <p:cNvSpPr/>
            <p:nvPr/>
          </p:nvSpPr>
          <p:spPr>
            <a:xfrm>
              <a:off x="1219200" y="2688772"/>
              <a:ext cx="2950028" cy="591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p:cNvSpPr/>
            <p:nvPr/>
          </p:nvSpPr>
          <p:spPr>
            <a:xfrm>
              <a:off x="4659086" y="1349829"/>
              <a:ext cx="582295" cy="813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Oval 19"/>
            <p:cNvSpPr/>
            <p:nvPr/>
          </p:nvSpPr>
          <p:spPr>
            <a:xfrm>
              <a:off x="1230086" y="925286"/>
              <a:ext cx="2786742" cy="16546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xmlns="" val="340969054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Το περιβάλλον κατασκευής παιχνιδιών</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800" dirty="0"/>
              <a:t>Για να επιλέξουμε ένα εργαλείο αρκεί να το κάνουμε κλικ με το αριστερό πλήκτρο του ποντικιού μας. Όταν κάποιο εργαλείο είναι επιλεγμένο, περιβάλλεται από δύο κίτρινες αγκύλες.</a:t>
            </a:r>
            <a:endParaRPr lang="en-US" sz="1800" dirty="0"/>
          </a:p>
          <a:p>
            <a:endParaRPr lang="en-US" dirty="0"/>
          </a:p>
        </p:txBody>
      </p:sp>
      <p:pic>
        <p:nvPicPr>
          <p:cNvPr id="17" name="Picture 16"/>
          <p:cNvPicPr/>
          <p:nvPr/>
        </p:nvPicPr>
        <p:blipFill rotWithShape="1">
          <a:blip r:embed="rId2"/>
          <a:srcRect l="63606" t="75814" r="26595" b="4934"/>
          <a:stretch/>
        </p:blipFill>
        <p:spPr bwMode="auto">
          <a:xfrm>
            <a:off x="4870276" y="2972692"/>
            <a:ext cx="2592288" cy="276056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944658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Χρήση της κάμερας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800" dirty="0"/>
              <a:t>Από την εργαλειοθήκη επιλέξτε το εργαλείο μετακίνησης της κάμερας, που συμβολίζεται με ένα "</a:t>
            </a:r>
            <a:r>
              <a:rPr lang="el-GR" sz="1800" dirty="0" smtClean="0"/>
              <a:t>χεράκι". </a:t>
            </a:r>
            <a:r>
              <a:rPr lang="el-GR" sz="1800" dirty="0"/>
              <a:t>Παρατηρούμε τα διαθέσιμα πλήκτρα, στο πάνω αριστερό μέρος της οθόνης. Με πατημένο το αριστερό πλήκτρο του ποντικιού, μπορούμε να μετακινήσουμε το έδαφος προς τις 4 κατευθύνσεις. Στην ουσία, δεν μετακινούμε το έδαφος, αλλά την κάμερα. Με πατημένο το δεξί πλήκτρο, περιστρέφουμε την κάμερα, ενώ μετακινώντας το ροδάκι κάνουμε </a:t>
            </a:r>
            <a:r>
              <a:rPr lang="en-US" sz="1800" dirty="0"/>
              <a:t>zoom in </a:t>
            </a:r>
            <a:r>
              <a:rPr lang="el-GR" sz="1800" dirty="0"/>
              <a:t>και </a:t>
            </a:r>
            <a:r>
              <a:rPr lang="en-US" sz="1800" dirty="0"/>
              <a:t>zoom out</a:t>
            </a:r>
            <a:r>
              <a:rPr lang="el-GR" sz="1800" dirty="0"/>
              <a:t>. </a:t>
            </a:r>
            <a:endParaRPr lang="en-US" sz="1800" dirty="0"/>
          </a:p>
        </p:txBody>
      </p:sp>
      <p:pic>
        <p:nvPicPr>
          <p:cNvPr id="15" name="Picture 14"/>
          <p:cNvPicPr/>
          <p:nvPr/>
        </p:nvPicPr>
        <p:blipFill rotWithShape="1">
          <a:blip r:embed="rId2"/>
          <a:srcRect t="2475" r="82254" b="80506"/>
          <a:stretch/>
        </p:blipFill>
        <p:spPr bwMode="auto">
          <a:xfrm>
            <a:off x="4351374" y="3765555"/>
            <a:ext cx="4191310" cy="2255733"/>
          </a:xfrm>
          <a:prstGeom prst="rect">
            <a:avLst/>
          </a:prstGeom>
          <a:ln>
            <a:noFill/>
          </a:ln>
          <a:extLst>
            <a:ext uri="{53640926-AAD7-44D8-BBD7-CCE9431645EC}">
              <a14:shadowObscured xmlns:a14="http://schemas.microsoft.com/office/drawing/2010/main" xmlns=""/>
            </a:ext>
          </a:extLst>
        </p:spPr>
      </p:pic>
      <p:pic>
        <p:nvPicPr>
          <p:cNvPr id="16" name="Picture 15"/>
          <p:cNvPicPr/>
          <p:nvPr/>
        </p:nvPicPr>
        <p:blipFill rotWithShape="1">
          <a:blip r:embed="rId2"/>
          <a:srcRect l="31418" t="77928" r="59461" b="5856"/>
          <a:stretch/>
        </p:blipFill>
        <p:spPr bwMode="auto">
          <a:xfrm>
            <a:off x="2422004" y="3789751"/>
            <a:ext cx="1299844" cy="129543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4621443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Χρήση της κάμερας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800" b="1" dirty="0"/>
              <a:t>Εργασία 1η</a:t>
            </a:r>
            <a:endParaRPr lang="en-US" sz="1800" dirty="0"/>
          </a:p>
          <a:p>
            <a:pPr marL="0" indent="0">
              <a:buNone/>
            </a:pPr>
            <a:endParaRPr lang="el-GR" sz="1800" dirty="0" smtClean="0"/>
          </a:p>
          <a:p>
            <a:pPr marL="0" indent="0">
              <a:buNone/>
            </a:pPr>
            <a:r>
              <a:rPr lang="el-GR" sz="1800" dirty="0" smtClean="0"/>
              <a:t>Εξοικειωθείτε </a:t>
            </a:r>
            <a:r>
              <a:rPr lang="el-GR" sz="1800" dirty="0"/>
              <a:t>με τη </a:t>
            </a:r>
            <a:r>
              <a:rPr lang="el-GR" sz="1800" dirty="0" err="1"/>
              <a:t>διεπαφή</a:t>
            </a:r>
            <a:r>
              <a:rPr lang="el-GR" sz="1800" dirty="0"/>
              <a:t> του </a:t>
            </a:r>
            <a:r>
              <a:rPr lang="en-US" sz="1800" dirty="0"/>
              <a:t>Kodu </a:t>
            </a:r>
            <a:r>
              <a:rPr lang="el-GR" sz="1800" dirty="0"/>
              <a:t>και με την κάμερα. Να δίνετε πάντα προσοχή στο επάνω αριστερό μέρος της οθόνης, στη βοήθεια για τα πλήκτρα. </a:t>
            </a:r>
          </a:p>
          <a:p>
            <a:pPr marL="0" indent="0">
              <a:buNone/>
            </a:pPr>
            <a:endParaRPr lang="el-GR" sz="1800" dirty="0"/>
          </a:p>
          <a:p>
            <a:pPr marL="0" indent="0">
              <a:buNone/>
            </a:pPr>
            <a:r>
              <a:rPr lang="el-GR" sz="1800" dirty="0" smtClean="0"/>
              <a:t>Επιλέξτε </a:t>
            </a:r>
            <a:r>
              <a:rPr lang="el-GR" sz="1800" dirty="0"/>
              <a:t>το εργαλείο μετακίνησης της κάμερας (το εργαλείο με το χεράκι). Μετακινήστε και περιστρέψτε την κάμερα. Αυξομειώστε το ζουμ. Τις πρώτες φορές είναι αρκετά εύκολο να αποπροσανατολιστείτε και να "χάσετε" τον κόσμο σας. </a:t>
            </a:r>
            <a:endParaRPr lang="en-US" sz="1800" dirty="0"/>
          </a:p>
        </p:txBody>
      </p:sp>
    </p:spTree>
    <p:extLst>
      <p:ext uri="{BB962C8B-B14F-4D97-AF65-F5344CB8AC3E}">
        <p14:creationId xmlns:p14="http://schemas.microsoft.com/office/powerpoint/2010/main" xmlns="" val="11503543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smtClean="0"/>
              <a:t>Σύνοψη 4</a:t>
            </a:r>
            <a:r>
              <a:rPr lang="el-GR" baseline="30000" dirty="0" smtClean="0"/>
              <a:t>ης</a:t>
            </a:r>
            <a:r>
              <a:rPr lang="en-US" dirty="0" smtClean="0"/>
              <a:t> </a:t>
            </a:r>
            <a:r>
              <a:rPr lang="el-GR" dirty="0" smtClean="0"/>
              <a:t>διάλεξης</a:t>
            </a:r>
            <a:endParaRPr lang="en-US" dirty="0"/>
          </a:p>
        </p:txBody>
      </p:sp>
      <p:sp>
        <p:nvSpPr>
          <p:cNvPr id="5" name="Rectangle 4"/>
          <p:cNvSpPr/>
          <p:nvPr/>
        </p:nvSpPr>
        <p:spPr>
          <a:xfrm>
            <a:off x="672872" y="1412776"/>
            <a:ext cx="10724868" cy="1045414"/>
          </a:xfrm>
          <a:prstGeom prst="rect">
            <a:avLst/>
          </a:prstGeom>
        </p:spPr>
        <p:txBody>
          <a:bodyPr wrap="square">
            <a:spAutoFit/>
          </a:bodyPr>
          <a:lstStyle/>
          <a:p>
            <a:pPr>
              <a:lnSpc>
                <a:spcPct val="90000"/>
              </a:lnSpc>
              <a:spcBef>
                <a:spcPts val="1600"/>
              </a:spcBef>
              <a:buClr>
                <a:schemeClr val="accent1"/>
              </a:buClr>
              <a:buSzPct val="90000"/>
            </a:pPr>
            <a:r>
              <a:rPr lang="el-GR" sz="1800" dirty="0" smtClean="0"/>
              <a:t>Στη διάλεξη αυτή είδαμε τον τρόπο εγκατάστασης του </a:t>
            </a:r>
            <a:r>
              <a:rPr lang="en-US" sz="1800" dirty="0" smtClean="0"/>
              <a:t>Kodu</a:t>
            </a:r>
            <a:r>
              <a:rPr lang="el-GR" sz="1800" dirty="0" smtClean="0"/>
              <a:t>, βασικές ρυθμίσεις σε αυτό και το περιβάλλον εργασίας.</a:t>
            </a:r>
          </a:p>
          <a:p>
            <a:pPr>
              <a:lnSpc>
                <a:spcPct val="90000"/>
              </a:lnSpc>
              <a:spcBef>
                <a:spcPts val="1600"/>
              </a:spcBef>
              <a:buClr>
                <a:schemeClr val="accent1"/>
              </a:buClr>
              <a:buSzPct val="90000"/>
            </a:pPr>
            <a:endParaRPr lang="el-GR" sz="1800" dirty="0" smtClean="0"/>
          </a:p>
        </p:txBody>
      </p:sp>
      <p:pic>
        <p:nvPicPr>
          <p:cNvPr id="6" name="Picture 5"/>
          <p:cNvPicPr/>
          <p:nvPr/>
        </p:nvPicPr>
        <p:blipFill>
          <a:blip r:embed="rId2" cstate="print">
            <a:extLst>
              <a:ext uri="{28A0092B-C50C-407E-A947-70E740481C1C}">
                <a14:useLocalDpi xmlns:a14="http://schemas.microsoft.com/office/drawing/2010/main" xmlns="" val="0"/>
              </a:ext>
            </a:extLst>
          </a:blip>
          <a:stretch>
            <a:fillRect/>
          </a:stretch>
        </p:blipFill>
        <p:spPr>
          <a:xfrm>
            <a:off x="3934173" y="2004031"/>
            <a:ext cx="7334517" cy="4787731"/>
          </a:xfrm>
          <a:prstGeom prst="rect">
            <a:avLst/>
          </a:prstGeom>
        </p:spPr>
      </p:pic>
      <p:sp>
        <p:nvSpPr>
          <p:cNvPr id="7" name="Oval 6"/>
          <p:cNvSpPr/>
          <p:nvPr/>
        </p:nvSpPr>
        <p:spPr>
          <a:xfrm>
            <a:off x="5999807" y="3607155"/>
            <a:ext cx="2162828" cy="2291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11396376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smtClean="0"/>
              <a:t>Σύνοψη 4</a:t>
            </a:r>
            <a:r>
              <a:rPr lang="el-GR" baseline="30000" dirty="0" smtClean="0"/>
              <a:t>ης</a:t>
            </a:r>
            <a:r>
              <a:rPr lang="en-US" dirty="0" smtClean="0"/>
              <a:t> </a:t>
            </a:r>
            <a:r>
              <a:rPr lang="el-GR" dirty="0" smtClean="0"/>
              <a:t>διάλεξης</a:t>
            </a:r>
            <a:endParaRPr lang="en-US" dirty="0"/>
          </a:p>
        </p:txBody>
      </p:sp>
      <p:sp>
        <p:nvSpPr>
          <p:cNvPr id="8" name="Content Placeholder 21"/>
          <p:cNvSpPr txBox="1">
            <a:spLocks/>
          </p:cNvSpPr>
          <p:nvPr/>
        </p:nvSpPr>
        <p:spPr>
          <a:xfrm>
            <a:off x="1066563" y="19558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l-GR" sz="1600" dirty="0" smtClean="0"/>
              <a:t>Οι σημαντικότερες ρυθμίσεις που μπορούμε να κάνουμε είναι:</a:t>
            </a:r>
            <a:endParaRPr lang="en-US" sz="1600" dirty="0" smtClean="0"/>
          </a:p>
          <a:p>
            <a:r>
              <a:rPr lang="el-GR" sz="1600" dirty="0" smtClean="0"/>
              <a:t>Η γλώσσα με την οποία θα εκτελείται το πρόγραμμα (</a:t>
            </a:r>
            <a:r>
              <a:rPr lang="en-US" sz="1600" dirty="0" smtClean="0"/>
              <a:t>Language</a:t>
            </a:r>
            <a:r>
              <a:rPr lang="el-GR" sz="1600" dirty="0" smtClean="0"/>
              <a:t>).</a:t>
            </a:r>
            <a:endParaRPr lang="en-US" sz="1600" dirty="0" smtClean="0"/>
          </a:p>
          <a:p>
            <a:r>
              <a:rPr lang="el-GR" sz="1600" dirty="0" smtClean="0"/>
              <a:t>Ενεργοποίηση ή απενεργοποίηση της επεξεργασίας του κόσμου με το χειριστήριο του </a:t>
            </a:r>
            <a:r>
              <a:rPr lang="en-US" sz="1600" dirty="0" smtClean="0"/>
              <a:t>Xbox</a:t>
            </a:r>
            <a:r>
              <a:rPr lang="el-GR" sz="1600" dirty="0" smtClean="0"/>
              <a:t> (</a:t>
            </a:r>
            <a:r>
              <a:rPr lang="en-US" sz="1600" dirty="0" smtClean="0"/>
              <a:t>Make game pad tool menu modal</a:t>
            </a:r>
            <a:r>
              <a:rPr lang="el-GR" sz="1600" dirty="0" smtClean="0"/>
              <a:t>).</a:t>
            </a:r>
          </a:p>
          <a:p>
            <a:pPr lvl="0"/>
            <a:r>
              <a:rPr lang="el-GR" sz="1600" dirty="0"/>
              <a:t>Ένταση των διάφορων ήχων κατά την επεξεργασία (</a:t>
            </a:r>
            <a:r>
              <a:rPr lang="en-US" sz="1600" dirty="0"/>
              <a:t>UI volume</a:t>
            </a:r>
            <a:r>
              <a:rPr lang="el-GR" sz="1600" dirty="0"/>
              <a:t>).</a:t>
            </a:r>
            <a:endParaRPr lang="en-US" sz="1600" dirty="0"/>
          </a:p>
          <a:p>
            <a:pPr lvl="0"/>
            <a:r>
              <a:rPr lang="el-GR" sz="1600" dirty="0"/>
              <a:t>Ένταση των διάφορων εφέ (</a:t>
            </a:r>
            <a:r>
              <a:rPr lang="en-US" sz="1600" dirty="0"/>
              <a:t>Effects volume</a:t>
            </a:r>
            <a:r>
              <a:rPr lang="el-GR" sz="1600" dirty="0"/>
              <a:t>).</a:t>
            </a:r>
            <a:endParaRPr lang="en-US" sz="1600" dirty="0"/>
          </a:p>
          <a:p>
            <a:pPr lvl="0"/>
            <a:r>
              <a:rPr lang="el-GR" sz="1600" dirty="0"/>
              <a:t>Ένταση της μουσικής (</a:t>
            </a:r>
            <a:r>
              <a:rPr lang="en-US" sz="1600" dirty="0"/>
              <a:t>Music volume</a:t>
            </a:r>
            <a:r>
              <a:rPr lang="el-GR" sz="1600" dirty="0"/>
              <a:t>).</a:t>
            </a:r>
            <a:endParaRPr lang="en-US" sz="1600" dirty="0"/>
          </a:p>
          <a:p>
            <a:pPr lvl="0"/>
            <a:r>
              <a:rPr lang="el-GR" sz="1600" dirty="0"/>
              <a:t>Έλεγχος για ενημερώσεις κατά την εκκίνηση (</a:t>
            </a:r>
            <a:r>
              <a:rPr lang="en-US" sz="1600" dirty="0"/>
              <a:t>Check for updates at startup</a:t>
            </a:r>
            <a:r>
              <a:rPr lang="el-GR" sz="1600" dirty="0"/>
              <a:t>).</a:t>
            </a:r>
            <a:endParaRPr lang="en-US" sz="1600" dirty="0"/>
          </a:p>
          <a:p>
            <a:endParaRPr lang="en-US" sz="1600" dirty="0" smtClean="0"/>
          </a:p>
          <a:p>
            <a:endParaRPr lang="en-US" dirty="0"/>
          </a:p>
        </p:txBody>
      </p:sp>
    </p:spTree>
    <p:extLst>
      <p:ext uri="{BB962C8B-B14F-4D97-AF65-F5344CB8AC3E}">
        <p14:creationId xmlns:p14="http://schemas.microsoft.com/office/powerpoint/2010/main" xmlns="" val="24164240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smtClean="0"/>
              <a:t>Σύνοψη 4</a:t>
            </a:r>
            <a:r>
              <a:rPr lang="el-GR" baseline="30000" dirty="0" smtClean="0"/>
              <a:t>ης</a:t>
            </a:r>
            <a:r>
              <a:rPr lang="en-US" dirty="0" smtClean="0"/>
              <a:t> </a:t>
            </a:r>
            <a:r>
              <a:rPr lang="el-GR" dirty="0" smtClean="0"/>
              <a:t>διάλεξης</a:t>
            </a:r>
            <a:endParaRPr lang="en-US" dirty="0"/>
          </a:p>
        </p:txBody>
      </p:sp>
      <p:pic>
        <p:nvPicPr>
          <p:cNvPr id="5" name="Picture 4"/>
          <p:cNvPicPr/>
          <p:nvPr/>
        </p:nvPicPr>
        <p:blipFill rotWithShape="1">
          <a:blip r:embed="rId2">
            <a:extLst>
              <a:ext uri="{28A0092B-C50C-407E-A947-70E740481C1C}">
                <a14:useLocalDpi xmlns:a14="http://schemas.microsoft.com/office/drawing/2010/main" xmlns="" val="0"/>
              </a:ext>
            </a:extLst>
          </a:blip>
          <a:srcRect l="4986" t="6418" r="25714" b="29705"/>
          <a:stretch/>
        </p:blipFill>
        <p:spPr bwMode="auto">
          <a:xfrm>
            <a:off x="4078187" y="1268760"/>
            <a:ext cx="5000407" cy="1930370"/>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cstate="print">
            <a:extLst>
              <a:ext uri="{28A0092B-C50C-407E-A947-70E740481C1C}">
                <a14:useLocalDpi xmlns:a14="http://schemas.microsoft.com/office/drawing/2010/main" xmlns="" val="0"/>
              </a:ext>
            </a:extLst>
          </a:blip>
          <a:srcRect l="18395" r="54100" b="4921"/>
          <a:stretch/>
        </p:blipFill>
        <p:spPr bwMode="auto">
          <a:xfrm>
            <a:off x="3610728" y="3648075"/>
            <a:ext cx="1357855" cy="1965843"/>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4">
            <a:extLst>
              <a:ext uri="{28A0092B-C50C-407E-A947-70E740481C1C}">
                <a14:useLocalDpi xmlns:a14="http://schemas.microsoft.com/office/drawing/2010/main" xmlns="" val="0"/>
              </a:ext>
            </a:extLst>
          </a:blip>
          <a:srcRect l="3611" t="6876" r="3354" b="2285"/>
          <a:stretch/>
        </p:blipFill>
        <p:spPr bwMode="auto">
          <a:xfrm>
            <a:off x="5780162" y="3930650"/>
            <a:ext cx="3769972" cy="1644114"/>
          </a:xfrm>
          <a:prstGeom prst="rect">
            <a:avLst/>
          </a:prstGeom>
          <a:ln>
            <a:noFill/>
          </a:ln>
          <a:extLst>
            <a:ext uri="{53640926-AAD7-44D8-BBD7-CCE9431645EC}">
              <a14:shadowObscured xmlns:a14="http://schemas.microsoft.com/office/drawing/2010/main" xmlns=""/>
            </a:ext>
          </a:extLst>
        </p:spPr>
      </p:pic>
      <p:cxnSp>
        <p:nvCxnSpPr>
          <p:cNvPr id="9" name="Straight Arrow Connector 8"/>
          <p:cNvCxnSpPr/>
          <p:nvPr/>
        </p:nvCxnSpPr>
        <p:spPr>
          <a:xfrm flipH="1">
            <a:off x="5014292" y="2525651"/>
            <a:ext cx="1786200" cy="12081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111127" y="2377242"/>
            <a:ext cx="855493" cy="16613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048497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l-GR" dirty="0" smtClean="0"/>
              <a:t>Διάλεξη 4</a:t>
            </a:r>
            <a:r>
              <a:rPr lang="el-GR" baseline="30000" dirty="0" smtClean="0"/>
              <a:t>η</a:t>
            </a:r>
            <a:r>
              <a:rPr lang="el-GR" dirty="0" smtClean="0"/>
              <a:t> Το προγραμματιστικό περιβάλλον του </a:t>
            </a:r>
            <a:r>
              <a:rPr lang="en-US" dirty="0" smtClean="0"/>
              <a:t>Kodu</a:t>
            </a:r>
            <a:endParaRPr lang="en-US" dirty="0"/>
          </a:p>
        </p:txBody>
      </p:sp>
      <p:sp>
        <p:nvSpPr>
          <p:cNvPr id="2" name="Title 1"/>
          <p:cNvSpPr>
            <a:spLocks noGrp="1"/>
          </p:cNvSpPr>
          <p:nvPr>
            <p:ph type="ctrTitle"/>
          </p:nvPr>
        </p:nvSpPr>
        <p:spPr/>
        <p:txBody>
          <a:bodyPr>
            <a:normAutofit/>
          </a:bodyPr>
          <a:lstStyle/>
          <a:p>
            <a:r>
              <a:rPr lang="el-GR" cap="none" dirty="0" smtClean="0"/>
              <a:t>Εικονικά Περιβάλλοντα Μάθησης και Πολυμέσα</a:t>
            </a:r>
            <a:endParaRPr lang="en-US" cap="none" dirty="0"/>
          </a:p>
        </p:txBody>
      </p:sp>
    </p:spTree>
    <p:extLst>
      <p:ext uri="{BB962C8B-B14F-4D97-AF65-F5344CB8AC3E}">
        <p14:creationId xmlns:p14="http://schemas.microsoft.com/office/powerpoint/2010/main" xmlns="" val="13489149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smtClean="0"/>
              <a:t>Σύνοψη 4</a:t>
            </a:r>
            <a:r>
              <a:rPr lang="el-GR" baseline="30000" dirty="0" smtClean="0"/>
              <a:t>ης</a:t>
            </a:r>
            <a:r>
              <a:rPr lang="en-US" dirty="0" smtClean="0"/>
              <a:t> </a:t>
            </a:r>
            <a:r>
              <a:rPr lang="el-GR" dirty="0" smtClean="0"/>
              <a:t>διάλεξης</a:t>
            </a:r>
            <a:endParaRPr lang="en-US" dirty="0"/>
          </a:p>
        </p:txBody>
      </p:sp>
      <p:grpSp>
        <p:nvGrpSpPr>
          <p:cNvPr id="11" name="Group 10"/>
          <p:cNvGrpSpPr/>
          <p:nvPr/>
        </p:nvGrpSpPr>
        <p:grpSpPr>
          <a:xfrm>
            <a:off x="2763368" y="1392560"/>
            <a:ext cx="7170295" cy="5082117"/>
            <a:chOff x="0" y="0"/>
            <a:chExt cx="5555615" cy="3472180"/>
          </a:xfrm>
        </p:grpSpPr>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555615" cy="3472180"/>
            </a:xfrm>
            <a:prstGeom prst="rect">
              <a:avLst/>
            </a:prstGeom>
          </p:spPr>
        </p:pic>
        <p:sp>
          <p:nvSpPr>
            <p:cNvPr id="13" name="Oval 12"/>
            <p:cNvSpPr/>
            <p:nvPr/>
          </p:nvSpPr>
          <p:spPr>
            <a:xfrm>
              <a:off x="130628" y="97972"/>
              <a:ext cx="1197429" cy="7402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Oval 13"/>
            <p:cNvSpPr/>
            <p:nvPr/>
          </p:nvSpPr>
          <p:spPr>
            <a:xfrm>
              <a:off x="1219200" y="2688772"/>
              <a:ext cx="2950028" cy="591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Oval 14"/>
            <p:cNvSpPr/>
            <p:nvPr/>
          </p:nvSpPr>
          <p:spPr>
            <a:xfrm>
              <a:off x="4659086" y="1349829"/>
              <a:ext cx="582295" cy="813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p:cNvSpPr/>
            <p:nvPr/>
          </p:nvSpPr>
          <p:spPr>
            <a:xfrm>
              <a:off x="1230086" y="925286"/>
              <a:ext cx="2786742" cy="16546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xmlns="" val="33690589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smtClean="0"/>
              <a:t>Σύνοψη 4</a:t>
            </a:r>
            <a:r>
              <a:rPr lang="el-GR" baseline="30000" dirty="0" smtClean="0"/>
              <a:t>ης</a:t>
            </a:r>
            <a:r>
              <a:rPr lang="en-US" dirty="0" smtClean="0"/>
              <a:t> </a:t>
            </a:r>
            <a:r>
              <a:rPr lang="el-GR" dirty="0" smtClean="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l-GR" sz="1800" dirty="0" smtClean="0"/>
              <a:t>Τέλος είδαμε το εργαλείο μετακίνησης της κάμερας, που συμβολίζεται με ένα "χεράκι". Παρατηρούμε τα διαθέσιμα πλήκτρα, στο πάνω αριστερό μέρος της οθόνης. Με πατημένο το αριστερό πλήκτρο του ποντικιού, μπορούμε να μετακινήσουμε το έδαφος προς τις 4 κατευθύνσεις. Στην ουσία, δεν μετακινούμε το έδαφος, αλλά την κάμερα. Με πατημένο το δεξί πλήκτρο, περιστρέφουμε την κάμερα, ενώ μετακινώντας το ροδάκι κάνουμε </a:t>
            </a:r>
            <a:r>
              <a:rPr lang="en-US" sz="1800" dirty="0" smtClean="0"/>
              <a:t>zoom in </a:t>
            </a:r>
            <a:r>
              <a:rPr lang="el-GR" sz="1800" dirty="0" smtClean="0"/>
              <a:t>και </a:t>
            </a:r>
            <a:r>
              <a:rPr lang="en-US" sz="1800" dirty="0" smtClean="0"/>
              <a:t>zoom out</a:t>
            </a:r>
            <a:r>
              <a:rPr lang="el-GR" sz="1800" dirty="0" smtClean="0"/>
              <a:t>. </a:t>
            </a:r>
            <a:endParaRPr lang="en-US" sz="1800" dirty="0"/>
          </a:p>
        </p:txBody>
      </p:sp>
      <p:pic>
        <p:nvPicPr>
          <p:cNvPr id="17" name="Picture 16"/>
          <p:cNvPicPr/>
          <p:nvPr/>
        </p:nvPicPr>
        <p:blipFill rotWithShape="1">
          <a:blip r:embed="rId2"/>
          <a:srcRect t="2475" r="82254" b="80506"/>
          <a:stretch/>
        </p:blipFill>
        <p:spPr bwMode="auto">
          <a:xfrm>
            <a:off x="4351374" y="3765555"/>
            <a:ext cx="4191310" cy="2255733"/>
          </a:xfrm>
          <a:prstGeom prst="rect">
            <a:avLst/>
          </a:prstGeom>
          <a:ln>
            <a:noFill/>
          </a:ln>
          <a:extLst>
            <a:ext uri="{53640926-AAD7-44D8-BBD7-CCE9431645EC}">
              <a14:shadowObscured xmlns:a14="http://schemas.microsoft.com/office/drawing/2010/main" xmlns=""/>
            </a:ext>
          </a:extLst>
        </p:spPr>
      </p:pic>
      <p:pic>
        <p:nvPicPr>
          <p:cNvPr id="18" name="Picture 17"/>
          <p:cNvPicPr/>
          <p:nvPr/>
        </p:nvPicPr>
        <p:blipFill rotWithShape="1">
          <a:blip r:embed="rId2"/>
          <a:srcRect l="31418" t="77928" r="59461" b="5856"/>
          <a:stretch/>
        </p:blipFill>
        <p:spPr bwMode="auto">
          <a:xfrm>
            <a:off x="2422004" y="3789751"/>
            <a:ext cx="1299844" cy="129543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5767223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2832" y="3198168"/>
            <a:ext cx="2876108" cy="461665"/>
          </a:xfrm>
          <a:prstGeom prst="rect">
            <a:avLst/>
          </a:prstGeom>
        </p:spPr>
        <p:txBody>
          <a:bodyPr wrap="none">
            <a:spAutoFit/>
          </a:bodyPr>
          <a:lstStyle/>
          <a:p>
            <a:r>
              <a:rPr lang="el-GR" dirty="0" smtClean="0"/>
              <a:t>Τέλος </a:t>
            </a:r>
            <a:r>
              <a:rPr lang="en-US" dirty="0" smtClean="0"/>
              <a:t>4</a:t>
            </a:r>
            <a:r>
              <a:rPr lang="el-GR" baseline="30000" dirty="0" smtClean="0"/>
              <a:t>ης</a:t>
            </a:r>
            <a:r>
              <a:rPr lang="el-GR" dirty="0" smtClean="0"/>
              <a:t> Διάλεξης</a:t>
            </a:r>
            <a:endParaRPr lang="en-US" dirty="0"/>
          </a:p>
        </p:txBody>
      </p:sp>
    </p:spTree>
    <p:extLst>
      <p:ext uri="{BB962C8B-B14F-4D97-AF65-F5344CB8AC3E}">
        <p14:creationId xmlns:p14="http://schemas.microsoft.com/office/powerpoint/2010/main" xmlns="" val="17985197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5" name="Rectangle 4"/>
          <p:cNvSpPr/>
          <p:nvPr/>
        </p:nvSpPr>
        <p:spPr>
          <a:xfrm>
            <a:off x="672872" y="1412776"/>
            <a:ext cx="10724868" cy="5156283"/>
          </a:xfrm>
          <a:prstGeom prst="rect">
            <a:avLst/>
          </a:prstGeom>
        </p:spPr>
        <p:txBody>
          <a:bodyPr wrap="square">
            <a:spAutoFit/>
          </a:bodyPr>
          <a:lstStyle/>
          <a:p>
            <a:r>
              <a:rPr lang="el-GR" sz="1800" dirty="0" smtClean="0"/>
              <a:t>Στην προηγούμενη διάλεξη, εστιάσαμε στις βασικότερες αρχές της θεωρίας μάθησης με ηλεκτρονικά παιχνίδια του </a:t>
            </a:r>
            <a:r>
              <a:rPr lang="en-US" sz="1800" dirty="0" smtClean="0"/>
              <a:t>Gee</a:t>
            </a:r>
            <a:r>
              <a:rPr lang="el-GR" sz="1800" dirty="0" smtClean="0"/>
              <a:t> (</a:t>
            </a:r>
            <a:r>
              <a:rPr lang="el-GR" sz="1800" i="1" dirty="0" smtClean="0"/>
              <a:t>Ταυτότητα, Αλληλεπίδραση, Παραγωγή, Ανάληψη κινδύνων, Προσαρμογή, Αντιπροσώπευση, Καλώς </a:t>
            </a:r>
            <a:r>
              <a:rPr lang="el-GR" sz="1800" i="1" dirty="0"/>
              <a:t>οργανωμένα </a:t>
            </a:r>
            <a:r>
              <a:rPr lang="el-GR" sz="1800" i="1" dirty="0" smtClean="0"/>
              <a:t>προβλήματα, Πρόκληση και Παγίωση, Έγκαιρα </a:t>
            </a:r>
            <a:r>
              <a:rPr lang="el-GR" sz="1800" i="1" dirty="0"/>
              <a:t>και Κατ' </a:t>
            </a:r>
            <a:r>
              <a:rPr lang="el-GR" sz="1800" i="1" dirty="0" smtClean="0"/>
              <a:t>απαίτηση, Νοήματα </a:t>
            </a:r>
            <a:r>
              <a:rPr lang="el-GR" sz="1800" i="1" dirty="0"/>
              <a:t>ανάλογα με το </a:t>
            </a:r>
            <a:r>
              <a:rPr lang="el-GR" sz="1800" i="1" dirty="0" smtClean="0"/>
              <a:t>πλαίσιο, Ευχάριστα εξοργιστικό, Συστηματική σκέψη, Εξερεύνηση, Έξυπνα </a:t>
            </a:r>
            <a:r>
              <a:rPr lang="el-GR" sz="1800" i="1" dirty="0"/>
              <a:t>εργαλεία και Κατανεμημένη </a:t>
            </a:r>
            <a:r>
              <a:rPr lang="el-GR" sz="1800" i="1" dirty="0" smtClean="0"/>
              <a:t>γνώση, Δια-λειτουργικές ομάδες, Επίδοση </a:t>
            </a:r>
            <a:r>
              <a:rPr lang="el-GR" sz="1800" i="1" dirty="0"/>
              <a:t>πριν από την </a:t>
            </a:r>
            <a:r>
              <a:rPr lang="el-GR" sz="1800" i="1" dirty="0" smtClean="0"/>
              <a:t>ικανότητα)</a:t>
            </a:r>
          </a:p>
          <a:p>
            <a:endParaRPr lang="el-GR" sz="1800" i="1" dirty="0"/>
          </a:p>
          <a:p>
            <a:r>
              <a:rPr lang="el-GR" sz="1800" i="1" dirty="0" smtClean="0"/>
              <a:t>Ασκήθηκε κριτική στα ηλεκτρονικά παιχνίδια και διαπιστώθηκε ότι </a:t>
            </a:r>
            <a:r>
              <a:rPr lang="el-GR" sz="1800" dirty="0"/>
              <a:t>βασικό πρόβλημα είναι ότι η επίδοση των μαθητών στα διάφορα μαθήματα, στηρίζεται σε τυποποιημένα εξεταστικά εργαλεία (</a:t>
            </a:r>
            <a:r>
              <a:rPr lang="en-US" sz="1800" dirty="0"/>
              <a:t>standardized testing</a:t>
            </a:r>
            <a:r>
              <a:rPr lang="el-GR" sz="1800" dirty="0"/>
              <a:t>), όπου εκεί τα παιχνίδια έχουν ελάχιστη αξία</a:t>
            </a:r>
            <a:r>
              <a:rPr lang="el-GR" sz="1800" dirty="0" smtClean="0"/>
              <a:t>.</a:t>
            </a:r>
          </a:p>
          <a:p>
            <a:endParaRPr lang="el-GR" sz="1800" dirty="0"/>
          </a:p>
          <a:p>
            <a:r>
              <a:rPr lang="el-GR" sz="1800" dirty="0" smtClean="0"/>
              <a:t>Εξετάστηκε η </a:t>
            </a:r>
            <a:r>
              <a:rPr lang="el-GR" sz="1800" dirty="0"/>
              <a:t>"</a:t>
            </a:r>
            <a:r>
              <a:rPr lang="el-GR" sz="1800" dirty="0" err="1"/>
              <a:t>παιχνιδοποίηση</a:t>
            </a:r>
            <a:r>
              <a:rPr lang="el-GR" sz="1800" dirty="0"/>
              <a:t>" (</a:t>
            </a:r>
            <a:r>
              <a:rPr lang="el-GR" sz="1800" dirty="0" err="1"/>
              <a:t>gamification</a:t>
            </a:r>
            <a:r>
              <a:rPr lang="el-GR" sz="1800" dirty="0"/>
              <a:t>) της </a:t>
            </a:r>
            <a:r>
              <a:rPr lang="el-GR" sz="1800" dirty="0" smtClean="0"/>
              <a:t>μάθησης, επισημαίνοντας πως αυτή αφορά </a:t>
            </a:r>
            <a:r>
              <a:rPr lang="el-GR" sz="1800" dirty="0"/>
              <a:t>καταστάσεις όπου η μάθηση συμβαίνει εκτός πλαισίου παιχνιδιών, όπως στη σχολική τάξη και όταν μια σειρά από στοιχεία παιχνιδιών οργανωμένα σε ένα σύστημα, λειτουργούν σε συνεργασία με τη μαθησιακή διαδικασία που λαμβάνει χώρα σε μια σχολική αίθουσα.</a:t>
            </a:r>
            <a:endParaRPr lang="en-US" sz="1800" dirty="0"/>
          </a:p>
          <a:p>
            <a:pPr>
              <a:lnSpc>
                <a:spcPct val="90000"/>
              </a:lnSpc>
              <a:spcBef>
                <a:spcPts val="1600"/>
              </a:spcBef>
              <a:buClr>
                <a:schemeClr val="accent1"/>
              </a:buClr>
              <a:buSzPct val="90000"/>
            </a:pPr>
            <a:endParaRPr lang="el-GR" sz="1800" dirty="0" smtClean="0"/>
          </a:p>
          <a:p>
            <a:pPr>
              <a:lnSpc>
                <a:spcPct val="90000"/>
              </a:lnSpc>
              <a:spcBef>
                <a:spcPts val="1600"/>
              </a:spcBef>
              <a:buClr>
                <a:schemeClr val="accent1"/>
              </a:buClr>
              <a:buSzPct val="90000"/>
            </a:pPr>
            <a:endParaRPr lang="el-GR" sz="1800" dirty="0" smtClean="0"/>
          </a:p>
        </p:txBody>
      </p:sp>
    </p:spTree>
    <p:extLst>
      <p:ext uri="{BB962C8B-B14F-4D97-AF65-F5344CB8AC3E}">
        <p14:creationId xmlns:p14="http://schemas.microsoft.com/office/powerpoint/2010/main" xmlns="" val="18643619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5" name="Rectangle 4"/>
          <p:cNvSpPr/>
          <p:nvPr/>
        </p:nvSpPr>
        <p:spPr>
          <a:xfrm>
            <a:off x="672872" y="1412776"/>
            <a:ext cx="10724868" cy="6448945"/>
          </a:xfrm>
          <a:prstGeom prst="rect">
            <a:avLst/>
          </a:prstGeom>
        </p:spPr>
        <p:txBody>
          <a:bodyPr wrap="square">
            <a:spAutoFit/>
          </a:bodyPr>
          <a:lstStyle/>
          <a:p>
            <a:r>
              <a:rPr lang="el-GR" sz="1600" dirty="0"/>
              <a:t>Τα στοιχεία των παιχνιδιών που υποβοηθούν τη μάθηση είναι:</a:t>
            </a:r>
            <a:endParaRPr lang="en-US" sz="1600" dirty="0"/>
          </a:p>
          <a:p>
            <a:pPr lvl="0"/>
            <a:r>
              <a:rPr lang="el-GR" sz="1600" dirty="0"/>
              <a:t>Οι μηχανισμοί επιβράβευσης: βαθμοί, παράσημα, </a:t>
            </a:r>
            <a:r>
              <a:rPr lang="el-GR" sz="1600" dirty="0" err="1"/>
              <a:t>κτλ</a:t>
            </a:r>
            <a:endParaRPr lang="en-US" sz="1600" dirty="0"/>
          </a:p>
          <a:p>
            <a:pPr lvl="0"/>
            <a:r>
              <a:rPr lang="el-GR" sz="1600" dirty="0"/>
              <a:t>Η αφηγηματικότητα</a:t>
            </a:r>
            <a:endParaRPr lang="en-US" sz="1600" dirty="0"/>
          </a:p>
          <a:p>
            <a:pPr lvl="0"/>
            <a:r>
              <a:rPr lang="el-GR" sz="1600" dirty="0"/>
              <a:t>Ο έλεγχος του παίκτη</a:t>
            </a:r>
            <a:endParaRPr lang="en-US" sz="1600" dirty="0"/>
          </a:p>
          <a:p>
            <a:pPr lvl="0"/>
            <a:r>
              <a:rPr lang="el-GR" sz="1600" dirty="0"/>
              <a:t>Η άμεση ανατροφοδότηση</a:t>
            </a:r>
            <a:endParaRPr lang="en-US" sz="1600" dirty="0"/>
          </a:p>
          <a:p>
            <a:pPr lvl="0"/>
            <a:r>
              <a:rPr lang="el-GR" sz="1600" dirty="0"/>
              <a:t>Οι ευκαιρίες για ομαδική εργασία και ομαδική επίλυση προβλημάτων</a:t>
            </a:r>
            <a:endParaRPr lang="en-US" sz="1600" dirty="0"/>
          </a:p>
          <a:p>
            <a:pPr lvl="0"/>
            <a:r>
              <a:rPr lang="el-GR" sz="1600" dirty="0"/>
              <a:t>Η κοινωνικοποίηση</a:t>
            </a:r>
            <a:endParaRPr lang="en-US" sz="1600" dirty="0"/>
          </a:p>
          <a:p>
            <a:pPr lvl="0"/>
            <a:r>
              <a:rPr lang="el-GR" sz="1600" dirty="0"/>
              <a:t>Οι ευκαιρίες για ανέλιξη και κατάκτηση </a:t>
            </a:r>
            <a:r>
              <a:rPr lang="el-GR" sz="1600" dirty="0" smtClean="0"/>
              <a:t>δεξιοτήτων</a:t>
            </a:r>
          </a:p>
          <a:p>
            <a:pPr lvl="0"/>
            <a:endParaRPr lang="el-GR" sz="1600" dirty="0"/>
          </a:p>
          <a:p>
            <a:pPr lvl="0"/>
            <a:r>
              <a:rPr lang="el-GR" sz="1600" dirty="0" smtClean="0"/>
              <a:t>Εξετάστηκαν επίσης τα Σοβαρά παιχνίδια που είναι </a:t>
            </a:r>
            <a:r>
              <a:rPr lang="el-GR" sz="1600" dirty="0"/>
              <a:t>προσομοιώσεις πραγματικών γεγονότων, καταστάσεων και διεργασιών, σχεδιασμένες με σκοπό την επίλυση ενός προβλήματος. </a:t>
            </a:r>
            <a:endParaRPr lang="el-GR" sz="1600" dirty="0" smtClean="0"/>
          </a:p>
          <a:p>
            <a:pPr lvl="0"/>
            <a:endParaRPr lang="el-GR" sz="1600" dirty="0"/>
          </a:p>
          <a:p>
            <a:r>
              <a:rPr lang="el-GR" sz="1600" dirty="0"/>
              <a:t>Η χρήση των σοβαρών παιχνιδιών έχει πολλά πλεονεκτήματα και μπορούν να μετατραπούν σε ισχυρά εργαλεία διδασκαλίας. Τα πλεονεκτήματα αυτά είναι: </a:t>
            </a:r>
            <a:endParaRPr lang="en-US" sz="1600" dirty="0"/>
          </a:p>
          <a:p>
            <a:pPr marL="285750" lvl="0" indent="-285750">
              <a:buFont typeface="Arial" panose="020B0604020202020204" pitchFamily="34" charset="0"/>
              <a:buChar char="•"/>
            </a:pPr>
            <a:r>
              <a:rPr lang="el-GR" sz="1600" dirty="0"/>
              <a:t>Στήριξη της ανάπτυξης διαφόρων δεξιοτήτων, όπως η στρατηγική σκέψη, ο σχεδιασμός, η επικοινωνία, η συνεργασία, οι ομαδικές αποφάσεις και οι δεξιότητες διαπραγμάτευσης. </a:t>
            </a:r>
            <a:endParaRPr lang="en-US" sz="1600" dirty="0"/>
          </a:p>
          <a:p>
            <a:pPr marL="285750" lvl="0" indent="-285750">
              <a:buFont typeface="Arial" panose="020B0604020202020204" pitchFamily="34" charset="0"/>
              <a:buChar char="•"/>
            </a:pPr>
            <a:r>
              <a:rPr lang="el-GR" sz="1600" dirty="0"/>
              <a:t>Ενίσχυση της </a:t>
            </a:r>
            <a:r>
              <a:rPr lang="el-GR" sz="1600" dirty="0" err="1"/>
              <a:t>αποκτηθείσας</a:t>
            </a:r>
            <a:r>
              <a:rPr lang="el-GR" sz="1600" dirty="0"/>
              <a:t> γνώσης και του βαθμού διάρκειάς της. </a:t>
            </a:r>
            <a:endParaRPr lang="en-US" sz="1600" dirty="0"/>
          </a:p>
          <a:p>
            <a:pPr marL="285750" lvl="0" indent="-285750">
              <a:buFont typeface="Arial" panose="020B0604020202020204" pitchFamily="34" charset="0"/>
              <a:buChar char="•"/>
            </a:pPr>
            <a:r>
              <a:rPr lang="el-GR" sz="1600" dirty="0"/>
              <a:t>Προσαρμογή της μαθησιακής εμπειρίας, σύμφωνα με τα χαρακτηριστικά του μαθητή, το στυλ και το βαθμό μάθησης. </a:t>
            </a:r>
            <a:endParaRPr lang="en-US" sz="1600" dirty="0"/>
          </a:p>
          <a:p>
            <a:pPr marL="285750" lvl="0" indent="-285750">
              <a:buFont typeface="Arial" panose="020B0604020202020204" pitchFamily="34" charset="0"/>
              <a:buChar char="•"/>
            </a:pPr>
            <a:r>
              <a:rPr lang="el-GR" sz="1600" dirty="0"/>
              <a:t>Διευκόλυνση της μάθησης να λάβει χώρα σε ένα πλαίσιο που να έχει νόημα για το παιχνίδι. </a:t>
            </a:r>
            <a:endParaRPr lang="en-US" sz="1600" dirty="0"/>
          </a:p>
          <a:p>
            <a:pPr marL="285750" lvl="0" indent="-285750">
              <a:buFont typeface="Arial" panose="020B0604020202020204" pitchFamily="34" charset="0"/>
              <a:buChar char="•"/>
            </a:pPr>
            <a:r>
              <a:rPr lang="el-GR" sz="1600" dirty="0"/>
              <a:t>Στήριξη της δημιουργίας ομάδων. </a:t>
            </a:r>
            <a:endParaRPr lang="en-US" sz="1600" dirty="0"/>
          </a:p>
          <a:p>
            <a:pPr lvl="0"/>
            <a:endParaRPr lang="en-US" sz="1800" dirty="0"/>
          </a:p>
          <a:p>
            <a:pPr>
              <a:lnSpc>
                <a:spcPct val="90000"/>
              </a:lnSpc>
              <a:spcBef>
                <a:spcPts val="1600"/>
              </a:spcBef>
              <a:buClr>
                <a:schemeClr val="accent1"/>
              </a:buClr>
              <a:buSzPct val="90000"/>
            </a:pPr>
            <a:endParaRPr lang="el-GR" sz="1800" dirty="0" smtClean="0"/>
          </a:p>
          <a:p>
            <a:pPr>
              <a:lnSpc>
                <a:spcPct val="90000"/>
              </a:lnSpc>
              <a:spcBef>
                <a:spcPts val="1600"/>
              </a:spcBef>
              <a:buClr>
                <a:schemeClr val="accent1"/>
              </a:buClr>
              <a:buSzPct val="90000"/>
            </a:pPr>
            <a:endParaRPr lang="el-GR" sz="1800" dirty="0" smtClean="0"/>
          </a:p>
        </p:txBody>
      </p:sp>
    </p:spTree>
    <p:extLst>
      <p:ext uri="{BB962C8B-B14F-4D97-AF65-F5344CB8AC3E}">
        <p14:creationId xmlns:p14="http://schemas.microsoft.com/office/powerpoint/2010/main" xmlns="" val="105766093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5" name="Rectangle 4"/>
          <p:cNvSpPr/>
          <p:nvPr/>
        </p:nvSpPr>
        <p:spPr>
          <a:xfrm>
            <a:off x="672872" y="1412776"/>
            <a:ext cx="10724868" cy="2509405"/>
          </a:xfrm>
          <a:prstGeom prst="rect">
            <a:avLst/>
          </a:prstGeom>
        </p:spPr>
        <p:txBody>
          <a:bodyPr wrap="square">
            <a:spAutoFit/>
          </a:bodyPr>
          <a:lstStyle/>
          <a:p>
            <a:r>
              <a:rPr lang="el-GR" sz="1600" dirty="0" smtClean="0"/>
              <a:t>Τέλος είδαμε ότι υπάρχουν προγραμματιστικά περιβάλλοντα που μας επιτρέπουν τη γρήγορη ανάπτυξη παιχνιδιών.</a:t>
            </a:r>
          </a:p>
          <a:p>
            <a:endParaRPr lang="el-GR" sz="1600" dirty="0"/>
          </a:p>
          <a:p>
            <a:r>
              <a:rPr lang="el-GR" sz="1600" dirty="0" smtClean="0"/>
              <a:t>Ένα από αυτά είναι το </a:t>
            </a:r>
            <a:r>
              <a:rPr lang="en-US" sz="1600" dirty="0" smtClean="0"/>
              <a:t>Kodu</a:t>
            </a:r>
            <a:r>
              <a:rPr lang="el-GR" sz="1600" dirty="0" smtClean="0"/>
              <a:t> που έχει το επιπλέον χαρακτηριστικό ότι απευθύνεται και σε μικρές ηλικίες, με αποτέλεσμα να μπορούμε να διδάξουμε προγραμματισμό σε παιδιά.</a:t>
            </a:r>
            <a:endParaRPr lang="en-US" sz="1600" dirty="0"/>
          </a:p>
          <a:p>
            <a:pPr lvl="0"/>
            <a:endParaRPr lang="en-US" sz="1800" dirty="0"/>
          </a:p>
          <a:p>
            <a:pPr>
              <a:lnSpc>
                <a:spcPct val="90000"/>
              </a:lnSpc>
              <a:spcBef>
                <a:spcPts val="1600"/>
              </a:spcBef>
              <a:buClr>
                <a:schemeClr val="accent1"/>
              </a:buClr>
              <a:buSzPct val="90000"/>
            </a:pPr>
            <a:endParaRPr lang="el-GR" sz="1800" dirty="0" smtClean="0"/>
          </a:p>
          <a:p>
            <a:pPr>
              <a:lnSpc>
                <a:spcPct val="90000"/>
              </a:lnSpc>
              <a:spcBef>
                <a:spcPts val="1600"/>
              </a:spcBef>
              <a:buClr>
                <a:schemeClr val="accent1"/>
              </a:buClr>
              <a:buSzPct val="90000"/>
            </a:pPr>
            <a:endParaRPr lang="el-GR" sz="1800" dirty="0" smtClean="0"/>
          </a:p>
        </p:txBody>
      </p:sp>
    </p:spTree>
    <p:extLst>
      <p:ext uri="{BB962C8B-B14F-4D97-AF65-F5344CB8AC3E}">
        <p14:creationId xmlns:p14="http://schemas.microsoft.com/office/powerpoint/2010/main" xmlns="" val="28076649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000" i="1" dirty="0"/>
              <a:t>Απαιτήσεις συστήματος</a:t>
            </a:r>
            <a:endParaRPr lang="en-US" sz="2000" dirty="0"/>
          </a:p>
          <a:p>
            <a:r>
              <a:rPr lang="el-GR" sz="2000" dirty="0"/>
              <a:t>Για να εγκατασταθεί και για να λειτουργήσεις το </a:t>
            </a:r>
            <a:r>
              <a:rPr lang="en-US" sz="2000" dirty="0"/>
              <a:t>Kodu</a:t>
            </a:r>
            <a:r>
              <a:rPr lang="el-GR" sz="2000" dirty="0"/>
              <a:t>, απαιτούνται οι παρακάτω ελάχιστες προδιαγραφές στον υπολογιστή που θα χρησιμοποιηθεί:</a:t>
            </a:r>
            <a:endParaRPr lang="en-US" sz="2000" dirty="0"/>
          </a:p>
          <a:p>
            <a:pPr lvl="0"/>
            <a:r>
              <a:rPr lang="el-GR" sz="2000" dirty="0"/>
              <a:t>Λειτουργικό σύστημα </a:t>
            </a:r>
            <a:r>
              <a:rPr lang="en-US" sz="2000" dirty="0"/>
              <a:t>Windows</a:t>
            </a:r>
            <a:r>
              <a:rPr lang="el-GR" sz="2000" dirty="0"/>
              <a:t> 8 ή 8.1 (λειτουργεί όμως και σε </a:t>
            </a:r>
            <a:r>
              <a:rPr lang="en-US" sz="2000" dirty="0"/>
              <a:t>Windows</a:t>
            </a:r>
            <a:r>
              <a:rPr lang="el-GR" sz="2000" dirty="0"/>
              <a:t> 7 ή </a:t>
            </a:r>
            <a:r>
              <a:rPr lang="en-US" sz="2000" dirty="0"/>
              <a:t>Vista</a:t>
            </a:r>
            <a:r>
              <a:rPr lang="el-GR" sz="2000" dirty="0"/>
              <a:t>)</a:t>
            </a:r>
            <a:endParaRPr lang="en-US" sz="2000" dirty="0"/>
          </a:p>
          <a:p>
            <a:pPr lvl="0"/>
            <a:r>
              <a:rPr lang="el-GR" sz="2000" dirty="0"/>
              <a:t>Κάρτα γραφικών που υποστηρίζει </a:t>
            </a:r>
            <a:r>
              <a:rPr lang="en-US" sz="2000" dirty="0"/>
              <a:t>DirectX</a:t>
            </a:r>
            <a:r>
              <a:rPr lang="el-GR" sz="2000" dirty="0"/>
              <a:t> 9.0</a:t>
            </a:r>
            <a:r>
              <a:rPr lang="en-US" sz="2000" dirty="0"/>
              <a:t>c </a:t>
            </a:r>
            <a:r>
              <a:rPr lang="el-GR" sz="2000" dirty="0"/>
              <a:t>και </a:t>
            </a:r>
            <a:r>
              <a:rPr lang="en-US" sz="2000" dirty="0" err="1"/>
              <a:t>Shader</a:t>
            </a:r>
            <a:r>
              <a:rPr lang="en-US" sz="2000" dirty="0"/>
              <a:t> Model</a:t>
            </a:r>
            <a:r>
              <a:rPr lang="el-GR" sz="2000" dirty="0"/>
              <a:t> 2.0</a:t>
            </a:r>
            <a:endParaRPr lang="en-US" sz="2000" dirty="0"/>
          </a:p>
          <a:p>
            <a:pPr lvl="0"/>
            <a:r>
              <a:rPr lang="en-US" sz="2000" dirty="0"/>
              <a:t>.NET Framework 4.0 or higher</a:t>
            </a:r>
          </a:p>
          <a:p>
            <a:pPr lvl="0"/>
            <a:r>
              <a:rPr lang="en-US" sz="2000" dirty="0"/>
              <a:t>XNA Framework 4.0 Redistributable</a:t>
            </a:r>
          </a:p>
          <a:p>
            <a:pPr marL="0" indent="0">
              <a:buNone/>
            </a:pPr>
            <a:r>
              <a:rPr lang="en-US" sz="2000" dirty="0"/>
              <a:t> </a:t>
            </a:r>
            <a:r>
              <a:rPr lang="el-GR" sz="2000" dirty="0" smtClean="0"/>
              <a:t>Κάθε </a:t>
            </a:r>
            <a:r>
              <a:rPr lang="el-GR" sz="2000" dirty="0"/>
              <a:t>μέτριος και σχετικά νέος (τριετίας-τετραετίας) υπολογιστής διαθέτει τις παραπάνω προδιαγραφές. Όμως, όπως και με κάθε άλλη περίπτωση, ισχύει ο κανόνας ότι όσο πιο ισχυρός είναι ο υπολογιστής, τόσο πιο ικανοποιητικά εκτελείται το πρόγραμμα.</a:t>
            </a:r>
            <a:endParaRPr lang="en-US" sz="2000" dirty="0"/>
          </a:p>
          <a:p>
            <a:pPr marL="0" indent="0">
              <a:buNone/>
            </a:pPr>
            <a:r>
              <a:rPr lang="el-GR" sz="2000" dirty="0" smtClean="0"/>
              <a:t>   </a:t>
            </a:r>
            <a:endParaRPr lang="en-US" sz="2000" dirty="0"/>
          </a:p>
          <a:p>
            <a:pPr marL="0" indent="0">
              <a:buNone/>
            </a:pPr>
            <a:endParaRPr lang="en-US" sz="2000" dirty="0"/>
          </a:p>
          <a:p>
            <a:pPr marL="0" indent="0">
              <a:buNone/>
            </a:pPr>
            <a:r>
              <a:rPr lang="el-GR" sz="2000" dirty="0" smtClean="0"/>
              <a:t> </a:t>
            </a:r>
            <a:endParaRPr lang="el-GR" sz="2000" dirty="0"/>
          </a:p>
          <a:p>
            <a:pPr marL="0" indent="0">
              <a:buNone/>
            </a:pPr>
            <a:r>
              <a:rPr lang="el-GR" sz="2000" dirty="0" smtClean="0"/>
              <a:t> </a:t>
            </a:r>
          </a:p>
          <a:p>
            <a:pPr marL="0" indent="0">
              <a:buNone/>
            </a:pPr>
            <a:endParaRPr lang="en-US" sz="20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Το προγραμματιστικό περιβάλλον </a:t>
            </a:r>
            <a:r>
              <a:rPr lang="el-GR" dirty="0" err="1"/>
              <a:t>Kodu</a:t>
            </a:r>
            <a:endParaRPr lang="en-US" dirty="0"/>
          </a:p>
        </p:txBody>
      </p:sp>
    </p:spTree>
    <p:extLst>
      <p:ext uri="{BB962C8B-B14F-4D97-AF65-F5344CB8AC3E}">
        <p14:creationId xmlns:p14="http://schemas.microsoft.com/office/powerpoint/2010/main" xmlns="" val="29162228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000" dirty="0"/>
              <a:t>Το </a:t>
            </a:r>
            <a:r>
              <a:rPr lang="en-US" sz="2000" dirty="0"/>
              <a:t>Kodu </a:t>
            </a:r>
            <a:r>
              <a:rPr lang="el-GR" sz="2000" dirty="0"/>
              <a:t>είναι διαθέσιμο δωρεάν στη διεύθυνση: </a:t>
            </a:r>
            <a:r>
              <a:rPr lang="el-GR" sz="2000" u="sng" dirty="0">
                <a:hlinkClick r:id="rId2"/>
              </a:rPr>
              <a:t>https://www.microsoft.com/en-us/download/details.aspx?id=10056</a:t>
            </a:r>
            <a:endParaRPr lang="en-US" sz="2000" dirty="0"/>
          </a:p>
          <a:p>
            <a:pPr marL="0" indent="0">
              <a:buNone/>
            </a:pPr>
            <a:r>
              <a:rPr lang="el-GR" sz="2000" dirty="0" smtClean="0"/>
              <a:t>   </a:t>
            </a:r>
            <a:endParaRPr lang="en-US" sz="2000" dirty="0"/>
          </a:p>
          <a:p>
            <a:pPr marL="0" indent="0">
              <a:buNone/>
            </a:pPr>
            <a:endParaRPr lang="en-US" sz="2000" dirty="0"/>
          </a:p>
          <a:p>
            <a:pPr marL="0" indent="0">
              <a:buNone/>
            </a:pPr>
            <a:r>
              <a:rPr lang="el-GR" sz="2000" dirty="0" smtClean="0"/>
              <a:t> </a:t>
            </a:r>
            <a:endParaRPr lang="el-GR" sz="2000" dirty="0"/>
          </a:p>
          <a:p>
            <a:pPr marL="0" indent="0">
              <a:buNone/>
            </a:pPr>
            <a:r>
              <a:rPr lang="el-GR" sz="2000" dirty="0" smtClean="0"/>
              <a:t> </a:t>
            </a:r>
          </a:p>
          <a:p>
            <a:pPr marL="0" indent="0">
              <a:buNone/>
            </a:pPr>
            <a:endParaRPr lang="en-US" sz="20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Εγκατάσταση του προγράμματος</a:t>
            </a:r>
            <a:endParaRPr lang="en-US" dirty="0"/>
          </a:p>
        </p:txBody>
      </p:sp>
      <p:pic>
        <p:nvPicPr>
          <p:cNvPr id="6" name="Picture 5"/>
          <p:cNvPicPr/>
          <p:nvPr/>
        </p:nvPicPr>
        <p:blipFill rotWithShape="1">
          <a:blip r:embed="rId3"/>
          <a:srcRect l="8767" t="10390" r="11288" b="7987"/>
          <a:stretch/>
        </p:blipFill>
        <p:spPr bwMode="auto">
          <a:xfrm>
            <a:off x="333772" y="2924944"/>
            <a:ext cx="5060950" cy="2906395"/>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4"/>
          <a:srcRect l="9113" t="19560" r="10585" b="11644"/>
          <a:stretch/>
        </p:blipFill>
        <p:spPr bwMode="auto">
          <a:xfrm>
            <a:off x="6157890" y="2924944"/>
            <a:ext cx="5769169" cy="290639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1020673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xmlns="" name="Crimson landscape design template" id="{73D20169-401E-4972-B02F-4B0444B70099}" vid="{315B30EE-3D96-471E-B16F-FC36287783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82CB02-9625-4F39-9A5B-61405831A8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Crimson landscape design slides</Template>
  <TotalTime>0</TotalTime>
  <Words>1997</Words>
  <Application>Microsoft Office PowerPoint</Application>
  <PresentationFormat>Custom</PresentationFormat>
  <Paragraphs>214</Paragraphs>
  <Slides>42</Slides>
  <Notes>4</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Crimson landscape design template</vt:lpstr>
      <vt:lpstr>Office Theme</vt:lpstr>
      <vt:lpstr>Εικονικά Περιβάλλοντα Μάθησης και Πολυμέσα</vt:lpstr>
      <vt:lpstr>Άδειες Χρήσης</vt:lpstr>
      <vt:lpstr>Χρηματοδότηση</vt:lpstr>
      <vt:lpstr>Εικονικά Περιβάλλοντα Μάθησης και Πολυμέσα</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2015-06-09T05:40:37Z</dcterms:created>
  <dcterms:modified xsi:type="dcterms:W3CDTF">2015-08-13T20:17:16Z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TC034605129991</vt:lpwstr>
  </property>
</Properties>
</file>