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rels" ContentType="application/vnd.openxmlformats-package.relationships+xml"/>
  <Default Extension="vml" ContentType="application/vnd.openxmlformats-officedocument.vmlDrawing"/>
  <Default Extension="m4a" ContentType="audio/mp4"/>
  <Default Extension="wmf" ContentType="image/x-wm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04" autoAdjust="0"/>
    <p:restoredTop sz="96271" autoAdjust="0"/>
  </p:normalViewPr>
  <p:slideViewPr>
    <p:cSldViewPr>
      <p:cViewPr varScale="1">
        <p:scale>
          <a:sx n="117" d="100"/>
          <a:sy n="117" d="100"/>
        </p:scale>
        <p:origin x="1568" y="16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commentAuthors" Target="commentAuthor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 Id="rId2" Type="http://schemas.openxmlformats.org/officeDocument/2006/relationships/image" Target="../media/image9.wmf"/><Relationship Id="rId3"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3.wmf"/><Relationship Id="rId4" Type="http://schemas.openxmlformats.org/officeDocument/2006/relationships/image" Target="../media/image14.wmf"/><Relationship Id="rId1" Type="http://schemas.openxmlformats.org/officeDocument/2006/relationships/image" Target="../media/image11.wmf"/><Relationship Id="rId2" Type="http://schemas.openxmlformats.org/officeDocument/2006/relationships/image" Target="../media/image1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FDC6A37-8AF0-4305-8349-F040309415CD}" type="datetimeFigureOut">
              <a:rPr lang="el-GR"/>
              <a:pPr>
                <a:defRPr/>
              </a:pPr>
              <a:t>4/12/15</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noProof="0" smtClean="0"/>
              <a:t>Στυλ υποδείγματος κειμένου</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endParaRPr lang="el-GR" noProof="0"/>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4CD70836-D639-42E4-B850-0465C0D4E5A9}" type="slidenum">
              <a:rPr lang="el-GR"/>
              <a:pPr>
                <a:defRPr/>
              </a:pPr>
              <a:t>‹#›</a:t>
            </a:fld>
            <a:endParaRPr lang="el-GR"/>
          </a:p>
        </p:txBody>
      </p:sp>
    </p:spTree>
    <p:extLst>
      <p:ext uri="{BB962C8B-B14F-4D97-AF65-F5344CB8AC3E}">
        <p14:creationId xmlns:p14="http://schemas.microsoft.com/office/powerpoint/2010/main" val="6018390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Θέση εικόνας διαφάνειας 1"/>
          <p:cNvSpPr>
            <a:spLocks noGrp="1" noRot="1" noChangeAspect="1"/>
          </p:cNvSpPr>
          <p:nvPr>
            <p:ph type="sldImg"/>
          </p:nvPr>
        </p:nvSpPr>
        <p:spPr bwMode="auto">
          <a:noFill/>
          <a:ln>
            <a:solidFill>
              <a:srgbClr val="000000"/>
            </a:solidFill>
            <a:miter lim="800000"/>
            <a:headEnd/>
            <a:tailEnd/>
          </a:ln>
        </p:spPr>
      </p:sp>
      <p:sp>
        <p:nvSpPr>
          <p:cNvPr id="15362" name="Θέση σημειώσεων 2"/>
          <p:cNvSpPr>
            <a:spLocks noGrp="1"/>
          </p:cNvSpPr>
          <p:nvPr>
            <p:ph type="body" idx="1"/>
          </p:nvPr>
        </p:nvSpPr>
        <p:spPr bwMode="auto">
          <a:noFill/>
        </p:spPr>
        <p:txBody>
          <a:bodyPr wrap="square" numCol="1" anchor="t" anchorCtr="0" compatLnSpc="1">
            <a:prstTxWarp prst="textNoShape">
              <a:avLst/>
            </a:prstTxWarp>
          </a:bodyPr>
          <a:lstStyle/>
          <a:p>
            <a:pPr marL="171450" indent="-171450" eaLnBrk="1" hangingPunct="1">
              <a:spcBef>
                <a:spcPct val="0"/>
              </a:spcBef>
              <a:buFontTx/>
              <a:buChar char="•"/>
            </a:pPr>
            <a:endParaRPr lang="el-GR" smtClean="0">
              <a:solidFill>
                <a:srgbClr val="FF0000"/>
              </a:solidFill>
            </a:endParaRPr>
          </a:p>
        </p:txBody>
      </p:sp>
      <p:sp>
        <p:nvSpPr>
          <p:cNvPr id="15363" name="Θέση αριθμού διαφάνειας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5D7E8AB-54B7-4B4B-8A68-3F4EDD44A7C8}" type="slidenum">
              <a:rPr lang="el-GR">
                <a:cs typeface="Arial" charset="0"/>
              </a:rPr>
              <a:pPr fontAlgn="base">
                <a:spcBef>
                  <a:spcPct val="0"/>
                </a:spcBef>
                <a:spcAft>
                  <a:spcPct val="0"/>
                </a:spcAft>
                <a:defRPr/>
              </a:pPr>
              <a:t>1</a:t>
            </a:fld>
            <a:endParaRPr lang="el-GR">
              <a:cs typeface="Arial" charset="0"/>
            </a:endParaRPr>
          </a:p>
        </p:txBody>
      </p:sp>
    </p:spTree>
    <p:extLst>
      <p:ext uri="{BB962C8B-B14F-4D97-AF65-F5344CB8AC3E}">
        <p14:creationId xmlns:p14="http://schemas.microsoft.com/office/powerpoint/2010/main" val="1102717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Θέση εικόνας διαφάνειας 1"/>
          <p:cNvSpPr>
            <a:spLocks noGrp="1" noRot="1" noChangeAspect="1"/>
          </p:cNvSpPr>
          <p:nvPr>
            <p:ph type="sldImg"/>
          </p:nvPr>
        </p:nvSpPr>
        <p:spPr bwMode="auto">
          <a:noFill/>
          <a:ln>
            <a:solidFill>
              <a:srgbClr val="000000"/>
            </a:solidFill>
            <a:miter lim="800000"/>
            <a:headEnd/>
            <a:tailEnd/>
          </a:ln>
        </p:spPr>
      </p:sp>
      <p:sp>
        <p:nvSpPr>
          <p:cNvPr id="17410" name="Θέση σημειώσεων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l-GR" smtClean="0"/>
              <a:t> </a:t>
            </a:r>
          </a:p>
        </p:txBody>
      </p:sp>
      <p:sp>
        <p:nvSpPr>
          <p:cNvPr id="17411" name="Θέση αριθμού διαφάνειας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2E26EAA-23B9-4D40-A7F0-C94D52A49BA6}" type="slidenum">
              <a:rPr lang="el-GR">
                <a:cs typeface="Arial" charset="0"/>
              </a:rPr>
              <a:pPr fontAlgn="base">
                <a:spcBef>
                  <a:spcPct val="0"/>
                </a:spcBef>
                <a:spcAft>
                  <a:spcPct val="0"/>
                </a:spcAft>
                <a:defRPr/>
              </a:pPr>
              <a:t>2</a:t>
            </a:fld>
            <a:endParaRPr lang="el-GR">
              <a:cs typeface="Arial" charset="0"/>
            </a:endParaRPr>
          </a:p>
        </p:txBody>
      </p:sp>
    </p:spTree>
    <p:extLst>
      <p:ext uri="{BB962C8B-B14F-4D97-AF65-F5344CB8AC3E}">
        <p14:creationId xmlns:p14="http://schemas.microsoft.com/office/powerpoint/2010/main" val="1220844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Θέση εικόνας διαφάνειας 1"/>
          <p:cNvSpPr>
            <a:spLocks noGrp="1" noRot="1" noChangeAspect="1"/>
          </p:cNvSpPr>
          <p:nvPr>
            <p:ph type="sldImg"/>
          </p:nvPr>
        </p:nvSpPr>
        <p:spPr bwMode="auto">
          <a:noFill/>
          <a:ln>
            <a:solidFill>
              <a:srgbClr val="000000"/>
            </a:solidFill>
            <a:miter lim="800000"/>
            <a:headEnd/>
            <a:tailEnd/>
          </a:ln>
        </p:spPr>
      </p:sp>
      <p:sp>
        <p:nvSpPr>
          <p:cNvPr id="19458" name="Θέση σημειώσεων 2"/>
          <p:cNvSpPr>
            <a:spLocks noGrp="1"/>
          </p:cNvSpPr>
          <p:nvPr>
            <p:ph type="body" idx="1"/>
          </p:nvPr>
        </p:nvSpPr>
        <p:spPr bwMode="auto">
          <a:noFill/>
        </p:spPr>
        <p:txBody>
          <a:bodyPr wrap="square" numCol="1" anchor="t" anchorCtr="0" compatLnSpc="1">
            <a:prstTxWarp prst="textNoShape">
              <a:avLst/>
            </a:prstTxWarp>
          </a:bodyPr>
          <a:lstStyle/>
          <a:p>
            <a:pPr marL="171450" indent="-171450" eaLnBrk="1" hangingPunct="1">
              <a:spcBef>
                <a:spcPct val="0"/>
              </a:spcBef>
              <a:buFontTx/>
              <a:buChar char="•"/>
            </a:pPr>
            <a:endParaRPr lang="el-GR" smtClean="0"/>
          </a:p>
        </p:txBody>
      </p:sp>
      <p:sp>
        <p:nvSpPr>
          <p:cNvPr id="19459" name="Θέση αριθμού διαφάνειας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CE21D40-69A3-4BE8-A097-6F80CE983272}" type="slidenum">
              <a:rPr lang="el-GR">
                <a:cs typeface="Arial" charset="0"/>
              </a:rPr>
              <a:pPr fontAlgn="base">
                <a:spcBef>
                  <a:spcPct val="0"/>
                </a:spcBef>
                <a:spcAft>
                  <a:spcPct val="0"/>
                </a:spcAft>
                <a:defRPr/>
              </a:pPr>
              <a:t>3</a:t>
            </a:fld>
            <a:endParaRPr lang="el-GR">
              <a:cs typeface="Arial" charset="0"/>
            </a:endParaRPr>
          </a:p>
        </p:txBody>
      </p:sp>
    </p:spTree>
    <p:extLst>
      <p:ext uri="{BB962C8B-B14F-4D97-AF65-F5344CB8AC3E}">
        <p14:creationId xmlns:p14="http://schemas.microsoft.com/office/powerpoint/2010/main" val="3714042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αριθμού διαφάνειας 5"/>
          <p:cNvSpPr>
            <a:spLocks noGrp="1"/>
          </p:cNvSpPr>
          <p:nvPr>
            <p:ph type="sldNum" sz="quarter" idx="10"/>
          </p:nvPr>
        </p:nvSpPr>
        <p:spPr/>
        <p:txBody>
          <a:bodyPr/>
          <a:lstStyle>
            <a:lvl1pPr>
              <a:defRPr/>
            </a:lvl1pPr>
          </a:lstStyle>
          <a:p>
            <a:pPr>
              <a:defRPr/>
            </a:pPr>
            <a:fld id="{A0744282-4514-4B2A-99A1-5B98967818DE}" type="slidenum">
              <a:rPr lang="el-GR"/>
              <a:pPr>
                <a:defRPr/>
              </a:pPr>
              <a:t>‹#›</a:t>
            </a:fld>
            <a:endParaRPr lang="el-G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4" name="Θέση αριθμού διαφάνειας 5"/>
          <p:cNvSpPr>
            <a:spLocks noGrp="1"/>
          </p:cNvSpPr>
          <p:nvPr>
            <p:ph type="sldNum" sz="quarter" idx="10"/>
          </p:nvPr>
        </p:nvSpPr>
        <p:spPr/>
        <p:txBody>
          <a:bodyPr/>
          <a:lstStyle>
            <a:lvl1pPr>
              <a:defRPr/>
            </a:lvl1pPr>
          </a:lstStyle>
          <a:p>
            <a:pPr>
              <a:defRPr/>
            </a:pPr>
            <a:fld id="{E9625ABF-F74C-4F53-892E-44626DE3D6FE}" type="slidenum">
              <a:rPr lang="el-GR"/>
              <a:pPr>
                <a:defRPr/>
              </a:pPr>
              <a:t>‹#›</a:t>
            </a:fld>
            <a:endParaRPr lang="el-G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Στυλ κύριου τίτλου</a:t>
            </a:r>
            <a:endParaRPr lang="el-GR" dirty="0"/>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αριθμού διαφάνειας 5"/>
          <p:cNvSpPr>
            <a:spLocks noGrp="1"/>
          </p:cNvSpPr>
          <p:nvPr>
            <p:ph type="sldNum" sz="quarter" idx="10"/>
          </p:nvPr>
        </p:nvSpPr>
        <p:spPr/>
        <p:txBody>
          <a:bodyPr/>
          <a:lstStyle>
            <a:lvl1pPr>
              <a:defRPr/>
            </a:lvl1pPr>
          </a:lstStyle>
          <a:p>
            <a:pPr>
              <a:defRPr/>
            </a:pPr>
            <a:fld id="{53C78F85-0E20-4CBD-B297-18DA4FB1432F}" type="slidenum">
              <a:rPr lang="el-GR"/>
              <a:pPr>
                <a:defRPr/>
              </a:pPr>
              <a:t>‹#›</a:t>
            </a:fld>
            <a:endParaRPr lang="el-G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αριθμού διαφάνειας 5"/>
          <p:cNvSpPr>
            <a:spLocks noGrp="1"/>
          </p:cNvSpPr>
          <p:nvPr>
            <p:ph type="sldNum" sz="quarter" idx="10"/>
          </p:nvPr>
        </p:nvSpPr>
        <p:spPr/>
        <p:txBody>
          <a:bodyPr/>
          <a:lstStyle>
            <a:lvl1pPr>
              <a:defRPr/>
            </a:lvl1pPr>
          </a:lstStyle>
          <a:p>
            <a:pPr>
              <a:defRPr/>
            </a:pPr>
            <a:fld id="{347B5DD0-9E23-473A-9D08-C7A2F8E24656}" type="slidenum">
              <a:rPr lang="el-GR"/>
              <a:pPr>
                <a:defRPr/>
              </a:pPr>
              <a:t>‹#›</a:t>
            </a:fld>
            <a:endParaRPr lang="el-G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Στυλ κύριου τίτλου</a:t>
            </a:r>
            <a:endParaRPr lang="el-GR" dirty="0"/>
          </a:p>
        </p:txBody>
      </p:sp>
      <p:sp>
        <p:nvSpPr>
          <p:cNvPr id="3" name="Θέση αριθμού διαφάνειας 5"/>
          <p:cNvSpPr>
            <a:spLocks noGrp="1"/>
          </p:cNvSpPr>
          <p:nvPr>
            <p:ph type="sldNum" sz="quarter" idx="10"/>
          </p:nvPr>
        </p:nvSpPr>
        <p:spPr/>
        <p:txBody>
          <a:bodyPr/>
          <a:lstStyle>
            <a:lvl1pPr>
              <a:defRPr/>
            </a:lvl1pPr>
          </a:lstStyle>
          <a:p>
            <a:pPr>
              <a:defRPr/>
            </a:pPr>
            <a:fld id="{ABBD89BC-6853-47B0-AADE-2CDD5B729A2F}" type="slidenum">
              <a:rPr lang="el-GR"/>
              <a:pPr>
                <a:defRPr/>
              </a:pPr>
              <a:t>‹#›</a:t>
            </a:fld>
            <a:endParaRPr lang="el-G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αριθμού διαφάνειας 5"/>
          <p:cNvSpPr>
            <a:spLocks noGrp="1"/>
          </p:cNvSpPr>
          <p:nvPr>
            <p:ph type="sldNum" sz="quarter" idx="10"/>
          </p:nvPr>
        </p:nvSpPr>
        <p:spPr/>
        <p:txBody>
          <a:bodyPr/>
          <a:lstStyle>
            <a:lvl1pPr>
              <a:defRPr/>
            </a:lvl1pPr>
          </a:lstStyle>
          <a:p>
            <a:pPr>
              <a:defRPr/>
            </a:pPr>
            <a:fld id="{CA5E3F75-AFFD-4081-91C9-FE36194D2C71}" type="slidenum">
              <a:rPr lang="el-GR"/>
              <a:pPr>
                <a:defRPr/>
              </a:pPr>
              <a:t>‹#›</a:t>
            </a:fld>
            <a:endParaRPr lang="el-G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6" name="Τίτλος 1"/>
          <p:cNvSpPr>
            <a:spLocks noGrp="1"/>
          </p:cNvSpPr>
          <p:nvPr>
            <p:ph type="title"/>
          </p:nvPr>
        </p:nvSpPr>
        <p:spPr>
          <a:xfrm>
            <a:off x="457200" y="273600"/>
            <a:ext cx="8229600" cy="1144800"/>
          </a:xfrm>
        </p:spPr>
        <p:txBody>
          <a:bodyPr rtlCol="0">
            <a:normAutofit/>
          </a:bodyPr>
          <a:lstStyle>
            <a:lvl1pPr>
              <a:defRPr lang="el-GR"/>
            </a:lvl1pPr>
          </a:lstStyle>
          <a:p>
            <a:pPr lvl="0"/>
            <a:r>
              <a:rPr lang="el-GR" smtClean="0"/>
              <a:t>Στυλ κύριου τίτλου</a:t>
            </a:r>
            <a:endParaRPr lang="el-GR"/>
          </a:p>
        </p:txBody>
      </p:sp>
      <p:sp>
        <p:nvSpPr>
          <p:cNvPr id="5" name="Θέση αριθμού διαφάνειας 5"/>
          <p:cNvSpPr>
            <a:spLocks noGrp="1"/>
          </p:cNvSpPr>
          <p:nvPr>
            <p:ph type="sldNum" sz="quarter" idx="10"/>
          </p:nvPr>
        </p:nvSpPr>
        <p:spPr/>
        <p:txBody>
          <a:bodyPr/>
          <a:lstStyle>
            <a:lvl1pPr>
              <a:defRPr/>
            </a:lvl1pPr>
          </a:lstStyle>
          <a:p>
            <a:pPr>
              <a:defRPr/>
            </a:pPr>
            <a:fld id="{2CD5BFF9-5749-4B1E-B707-69D994B8F60C}" type="slidenum">
              <a:rPr lang="el-GR"/>
              <a:pPr>
                <a:defRPr/>
              </a:pPr>
              <a:t>‹#›</a:t>
            </a:fld>
            <a:endParaRPr lang="el-G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3" name="Θέση εικόνας 2"/>
          <p:cNvSpPr>
            <a:spLocks noGrp="1"/>
          </p:cNvSpPr>
          <p:nvPr>
            <p:ph type="pic" idx="1"/>
          </p:nvPr>
        </p:nvSpPr>
        <p:spPr>
          <a:xfrm>
            <a:off x="1792288" y="1556792"/>
            <a:ext cx="5486400" cy="3456384"/>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9" name="Τίτλος 1"/>
          <p:cNvSpPr>
            <a:spLocks noGrp="1"/>
          </p:cNvSpPr>
          <p:nvPr>
            <p:ph type="title"/>
          </p:nvPr>
        </p:nvSpPr>
        <p:spPr>
          <a:xfrm>
            <a:off x="457200" y="273600"/>
            <a:ext cx="8229600" cy="1144800"/>
          </a:xfrm>
        </p:spPr>
        <p:txBody>
          <a:bodyPr rtlCol="0">
            <a:normAutofit/>
          </a:bodyPr>
          <a:lstStyle>
            <a:lvl1pPr>
              <a:defRPr lang="el-GR"/>
            </a:lvl1pPr>
          </a:lstStyle>
          <a:p>
            <a:pPr lvl="0"/>
            <a:r>
              <a:rPr lang="el-GR" smtClean="0"/>
              <a:t>Στυλ κύριου τίτλου</a:t>
            </a:r>
            <a:endParaRPr lang="el-GR"/>
          </a:p>
        </p:txBody>
      </p:sp>
      <p:sp>
        <p:nvSpPr>
          <p:cNvPr id="5" name="Θέση αριθμού διαφάνειας 5"/>
          <p:cNvSpPr>
            <a:spLocks noGrp="1"/>
          </p:cNvSpPr>
          <p:nvPr>
            <p:ph type="sldNum" sz="quarter" idx="10"/>
          </p:nvPr>
        </p:nvSpPr>
        <p:spPr/>
        <p:txBody>
          <a:bodyPr/>
          <a:lstStyle>
            <a:lvl1pPr>
              <a:defRPr/>
            </a:lvl1pPr>
          </a:lstStyle>
          <a:p>
            <a:pPr>
              <a:defRPr/>
            </a:pPr>
            <a:fld id="{E93F5542-3421-4CEA-A516-C5473EDB5C5A}" type="slidenum">
              <a:rPr lang="el-GR"/>
              <a:pPr>
                <a:defRPr/>
              </a:pPr>
              <a:t>‹#›</a:t>
            </a:fld>
            <a:endParaRPr lang="el-G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αριθμού διαφάνειας 5"/>
          <p:cNvSpPr>
            <a:spLocks noGrp="1"/>
          </p:cNvSpPr>
          <p:nvPr>
            <p:ph type="sldNum" sz="quarter" idx="10"/>
          </p:nvPr>
        </p:nvSpPr>
        <p:spPr/>
        <p:txBody>
          <a:bodyPr/>
          <a:lstStyle>
            <a:lvl1pPr>
              <a:defRPr/>
            </a:lvl1pPr>
          </a:lstStyle>
          <a:p>
            <a:pPr>
              <a:defRPr/>
            </a:pPr>
            <a:fld id="{FD15321F-1C45-495F-92F0-51D3BCC7D66F}" type="slidenum">
              <a:rPr lang="el-GR"/>
              <a:pPr>
                <a:defRPr/>
              </a:pPr>
              <a:t>‹#›</a:t>
            </a:fld>
            <a:endParaRPr lang="el-GR"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Θέση τίτλου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Στυλ κύριου τίτλου</a:t>
            </a:r>
          </a:p>
        </p:txBody>
      </p:sp>
      <p:sp>
        <p:nvSpPr>
          <p:cNvPr id="1027" name="Θέση κειμένου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400">
                <a:solidFill>
                  <a:schemeClr val="tx1"/>
                </a:solidFill>
                <a:latin typeface="+mn-lt"/>
                <a:cs typeface="+mn-cs"/>
              </a:defRPr>
            </a:lvl1pPr>
          </a:lstStyle>
          <a:p>
            <a:pPr>
              <a:defRPr/>
            </a:pPr>
            <a:fld id="{2CC3E15C-D21C-4297-AA94-D9CEBA128DA8}" type="slidenum">
              <a:rPr lang="el-GR"/>
              <a:pPr>
                <a:defRPr/>
              </a:pPr>
              <a:t>‹#›</a:t>
            </a:fld>
            <a:endParaRPr lang="el-GR" dirty="0"/>
          </a:p>
        </p:txBody>
      </p:sp>
    </p:spTree>
  </p:cSld>
  <p:clrMap bg1="lt1" tx1="dk1" bg2="lt2" tx2="dk2" accent1="accent1" accent2="accent2" accent3="accent3" accent4="accent4" accent5="accent5" accent6="accent6" hlink="hlink" folHlink="folHlink"/>
  <p:sldLayoutIdLst>
    <p:sldLayoutId id="214748365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iming>
    <p:tnLst>
      <p:par>
        <p:cTn id="1" dur="indefinite" restart="never" nodeType="tmRoot"/>
      </p:par>
    </p:tnLst>
  </p:timing>
  <p:hf hdr="0" ftr="0" dt="0"/>
  <p:txStyles>
    <p:titleStyle>
      <a:lvl1pPr algn="ctr" rtl="0" eaLnBrk="0" fontAlgn="base" hangingPunct="0">
        <a:spcBef>
          <a:spcPct val="0"/>
        </a:spcBef>
        <a:spcAft>
          <a:spcPct val="0"/>
        </a:spcAft>
        <a:defRPr sz="4400" b="1" kern="1200">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libri" pitchFamily="34" charset="0"/>
        </a:defRPr>
      </a:lvl2pPr>
      <a:lvl3pPr algn="ctr" rtl="0" eaLnBrk="0" fontAlgn="base" hangingPunct="0">
        <a:spcBef>
          <a:spcPct val="0"/>
        </a:spcBef>
        <a:spcAft>
          <a:spcPct val="0"/>
        </a:spcAft>
        <a:defRPr sz="4400" b="1">
          <a:solidFill>
            <a:schemeClr val="tx1"/>
          </a:solidFill>
          <a:latin typeface="Calibri" pitchFamily="34" charset="0"/>
        </a:defRPr>
      </a:lvl3pPr>
      <a:lvl4pPr algn="ctr" rtl="0" eaLnBrk="0" fontAlgn="base" hangingPunct="0">
        <a:spcBef>
          <a:spcPct val="0"/>
        </a:spcBef>
        <a:spcAft>
          <a:spcPct val="0"/>
        </a:spcAft>
        <a:defRPr sz="4400" b="1">
          <a:solidFill>
            <a:schemeClr val="tx1"/>
          </a:solidFill>
          <a:latin typeface="Calibri" pitchFamily="34" charset="0"/>
        </a:defRPr>
      </a:lvl4pPr>
      <a:lvl5pPr algn="ctr" rtl="0" eaLnBrk="0" fontAlgn="base" hangingPunct="0">
        <a:spcBef>
          <a:spcPct val="0"/>
        </a:spcBef>
        <a:spcAft>
          <a:spcPct val="0"/>
        </a:spcAft>
        <a:defRPr sz="4400" b="1">
          <a:solidFill>
            <a:schemeClr val="tx1"/>
          </a:solidFill>
          <a:latin typeface="Calibri" pitchFamily="34" charset="0"/>
        </a:defRPr>
      </a:lvl5pPr>
      <a:lvl6pPr marL="457200" algn="ctr" rtl="0" fontAlgn="base">
        <a:spcBef>
          <a:spcPct val="0"/>
        </a:spcBef>
        <a:spcAft>
          <a:spcPct val="0"/>
        </a:spcAft>
        <a:defRPr sz="4400" b="1">
          <a:solidFill>
            <a:schemeClr val="tx1"/>
          </a:solidFill>
          <a:latin typeface="Calibri" pitchFamily="34" charset="0"/>
        </a:defRPr>
      </a:lvl6pPr>
      <a:lvl7pPr marL="914400" algn="ctr" rtl="0" fontAlgn="base">
        <a:spcBef>
          <a:spcPct val="0"/>
        </a:spcBef>
        <a:spcAft>
          <a:spcPct val="0"/>
        </a:spcAft>
        <a:defRPr sz="4400" b="1">
          <a:solidFill>
            <a:schemeClr val="tx1"/>
          </a:solidFill>
          <a:latin typeface="Calibri" pitchFamily="34" charset="0"/>
        </a:defRPr>
      </a:lvl7pPr>
      <a:lvl8pPr marL="1371600" algn="ctr" rtl="0" fontAlgn="base">
        <a:spcBef>
          <a:spcPct val="0"/>
        </a:spcBef>
        <a:spcAft>
          <a:spcPct val="0"/>
        </a:spcAft>
        <a:defRPr sz="4400" b="1">
          <a:solidFill>
            <a:schemeClr val="tx1"/>
          </a:solidFill>
          <a:latin typeface="Calibri" pitchFamily="34" charset="0"/>
        </a:defRPr>
      </a:lvl8pPr>
      <a:lvl9pPr marL="1828800" algn="ctr" rtl="0" fontAlgn="base">
        <a:spcBef>
          <a:spcPct val="0"/>
        </a:spcBef>
        <a:spcAft>
          <a:spcPct val="0"/>
        </a:spcAft>
        <a:defRPr sz="4400" b="1">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5"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6.m4a"/><Relationship Id="rId4" Type="http://schemas.openxmlformats.org/officeDocument/2006/relationships/slideLayout" Target="../slideLayouts/slideLayout2.xml"/><Relationship Id="rId5" Type="http://schemas.openxmlformats.org/officeDocument/2006/relationships/oleObject" Target="../embeddings/oleObject1.bin"/><Relationship Id="rId6" Type="http://schemas.openxmlformats.org/officeDocument/2006/relationships/image" Target="../media/image8.wmf"/><Relationship Id="rId7" Type="http://schemas.openxmlformats.org/officeDocument/2006/relationships/oleObject" Target="../embeddings/oleObject2.bin"/><Relationship Id="rId8" Type="http://schemas.openxmlformats.org/officeDocument/2006/relationships/image" Target="../media/image9.wmf"/><Relationship Id="rId9" Type="http://schemas.openxmlformats.org/officeDocument/2006/relationships/oleObject" Target="../embeddings/oleObject3.bin"/><Relationship Id="rId10" Type="http://schemas.openxmlformats.org/officeDocument/2006/relationships/image" Target="../media/image10.wmf"/><Relationship Id="rId11" Type="http://schemas.openxmlformats.org/officeDocument/2006/relationships/image" Target="../media/image5.png"/><Relationship Id="rId1" Type="http://schemas.openxmlformats.org/officeDocument/2006/relationships/vmlDrawing" Target="../drawings/vmlDrawing1.vml"/><Relationship Id="rId2" Type="http://schemas.microsoft.com/office/2007/relationships/media" Target="../media/media6.m4a"/></Relationships>
</file>

<file path=ppt/slides/_rels/slide11.xml.rels><?xml version="1.0" encoding="UTF-8" standalone="yes"?>
<Relationships xmlns="http://schemas.openxmlformats.org/package/2006/relationships"><Relationship Id="rId11" Type="http://schemas.openxmlformats.org/officeDocument/2006/relationships/oleObject" Target="../embeddings/oleObject7.bin"/><Relationship Id="rId12" Type="http://schemas.openxmlformats.org/officeDocument/2006/relationships/image" Target="../media/image14.wmf"/><Relationship Id="rId13" Type="http://schemas.openxmlformats.org/officeDocument/2006/relationships/image" Target="../media/image5.png"/><Relationship Id="rId1" Type="http://schemas.openxmlformats.org/officeDocument/2006/relationships/vmlDrawing" Target="../drawings/vmlDrawing2.vml"/><Relationship Id="rId2" Type="http://schemas.microsoft.com/office/2007/relationships/media" Target="../media/media7.m4a"/><Relationship Id="rId3" Type="http://schemas.openxmlformats.org/officeDocument/2006/relationships/audio" Target="../media/media7.m4a"/><Relationship Id="rId4" Type="http://schemas.openxmlformats.org/officeDocument/2006/relationships/slideLayout" Target="../slideLayouts/slideLayout2.xml"/><Relationship Id="rId5" Type="http://schemas.openxmlformats.org/officeDocument/2006/relationships/oleObject" Target="../embeddings/oleObject4.bin"/><Relationship Id="rId6" Type="http://schemas.openxmlformats.org/officeDocument/2006/relationships/image" Target="../media/image11.wmf"/><Relationship Id="rId7" Type="http://schemas.openxmlformats.org/officeDocument/2006/relationships/oleObject" Target="../embeddings/oleObject5.bin"/><Relationship Id="rId8" Type="http://schemas.openxmlformats.org/officeDocument/2006/relationships/image" Target="../media/image12.wmf"/><Relationship Id="rId9" Type="http://schemas.openxmlformats.org/officeDocument/2006/relationships/oleObject" Target="../embeddings/oleObject6.bin"/><Relationship Id="rId10" Type="http://schemas.openxmlformats.org/officeDocument/2006/relationships/image" Target="../media/image13.w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png"/><Relationship Id="rId1" Type="http://schemas.microsoft.com/office/2007/relationships/media" Target="../media/media8.m4a"/><Relationship Id="rId2" Type="http://schemas.openxmlformats.org/officeDocument/2006/relationships/audio" Target="../media/media8.m4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5.png"/><Relationship Id="rId1" Type="http://schemas.microsoft.com/office/2007/relationships/media" Target="../media/media9.m4a"/><Relationship Id="rId2" Type="http://schemas.openxmlformats.org/officeDocument/2006/relationships/audio" Target="../media/media9.m4a"/></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png"/><Relationship Id="rId1" Type="http://schemas.microsoft.com/office/2007/relationships/media" Target="../media/media10.m4a"/><Relationship Id="rId2" Type="http://schemas.openxmlformats.org/officeDocument/2006/relationships/audio" Target="../media/media10.m4a"/></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5.png"/><Relationship Id="rId1" Type="http://schemas.microsoft.com/office/2007/relationships/media" Target="../media/media11.m4a"/><Relationship Id="rId2" Type="http://schemas.openxmlformats.org/officeDocument/2006/relationships/audio" Target="../media/media11.m4a"/></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40.png"/><Relationship Id="rId5" Type="http://schemas.openxmlformats.org/officeDocument/2006/relationships/image" Target="../media/image5.png"/><Relationship Id="rId1" Type="http://schemas.microsoft.com/office/2007/relationships/media" Target="../media/media12.m4a"/><Relationship Id="rId2" Type="http://schemas.openxmlformats.org/officeDocument/2006/relationships/audio" Target="../media/media12.m4a"/></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1.png"/><Relationship Id="rId5" Type="http://schemas.openxmlformats.org/officeDocument/2006/relationships/image" Target="../media/image5.png"/><Relationship Id="rId1" Type="http://schemas.microsoft.com/office/2007/relationships/media" Target="../media/media13.m4a"/><Relationship Id="rId2" Type="http://schemas.openxmlformats.org/officeDocument/2006/relationships/audio" Target="../media/media13.m4a"/></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6.png"/><Relationship Id="rId5" Type="http://schemas.openxmlformats.org/officeDocument/2006/relationships/image" Target="../media/image5.png"/><Relationship Id="rId1" Type="http://schemas.microsoft.com/office/2007/relationships/media" Target="../media/media14.m4a"/><Relationship Id="rId2" Type="http://schemas.openxmlformats.org/officeDocument/2006/relationships/audio" Target="../media/media14.m4a"/></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2.png"/><Relationship Id="rId5" Type="http://schemas.openxmlformats.org/officeDocument/2006/relationships/image" Target="../media/image5.png"/><Relationship Id="rId1" Type="http://schemas.microsoft.com/office/2007/relationships/media" Target="../media/media15.m4a"/><Relationship Id="rId2" Type="http://schemas.openxmlformats.org/officeDocument/2006/relationships/audio" Target="../media/media15.m4a"/></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3.png"/><Relationship Id="rId5" Type="http://schemas.openxmlformats.org/officeDocument/2006/relationships/image" Target="../media/image5.png"/><Relationship Id="rId1" Type="http://schemas.microsoft.com/office/2007/relationships/media" Target="../media/media16.m4a"/><Relationship Id="rId2" Type="http://schemas.openxmlformats.org/officeDocument/2006/relationships/audio" Target="../media/media16.m4a"/></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5.png"/><Relationship Id="rId5" Type="http://schemas.openxmlformats.org/officeDocument/2006/relationships/image" Target="../media/image5.png"/><Relationship Id="rId1" Type="http://schemas.microsoft.com/office/2007/relationships/media" Target="../media/media17.m4a"/><Relationship Id="rId2" Type="http://schemas.openxmlformats.org/officeDocument/2006/relationships/audio" Target="../media/media17.m4a"/></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00.png"/><Relationship Id="rId5" Type="http://schemas.openxmlformats.org/officeDocument/2006/relationships/image" Target="../media/image5.png"/><Relationship Id="rId1" Type="http://schemas.microsoft.com/office/2007/relationships/media" Target="../media/media18.m4a"/><Relationship Id="rId2" Type="http://schemas.openxmlformats.org/officeDocument/2006/relationships/audio" Target="../media/media18.m4a"/></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5.png"/><Relationship Id="rId1" Type="http://schemas.microsoft.com/office/2007/relationships/media" Target="../media/media19.m4a"/><Relationship Id="rId2" Type="http://schemas.openxmlformats.org/officeDocument/2006/relationships/audio" Target="../media/media19.m4a"/></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4.png"/><Relationship Id="rId5" Type="http://schemas.openxmlformats.org/officeDocument/2006/relationships/image" Target="../media/image5.png"/><Relationship Id="rId1" Type="http://schemas.microsoft.com/office/2007/relationships/media" Target="../media/media20.m4a"/><Relationship Id="rId2" Type="http://schemas.openxmlformats.org/officeDocument/2006/relationships/audio" Target="../media/media20.m4a"/></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4.png"/><Relationship Id="rId1" Type="http://schemas.openxmlformats.org/officeDocument/2006/relationships/audio" Target="NULL" TargetMode="External"/><Relationship Id="rId2" Type="http://schemas.microsoft.com/office/2007/relationships/media" Target="../media/media1.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1" Type="http://schemas.openxmlformats.org/officeDocument/2006/relationships/audio" Target="NULL" TargetMode="External"/><Relationship Id="rId2" Type="http://schemas.microsoft.com/office/2007/relationships/media" Target="../media/media1.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NULL"/><Relationship Id="rId5" Type="http://schemas.openxmlformats.org/officeDocument/2006/relationships/image" Target="../media/image5.png"/><Relationship Id="rId1" Type="http://schemas.microsoft.com/office/2007/relationships/media" Target="../media/media2.m4a"/><Relationship Id="rId2" Type="http://schemas.openxmlformats.org/officeDocument/2006/relationships/audio" Target="../media/media2.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png"/><Relationship Id="rId5" Type="http://schemas.openxmlformats.org/officeDocument/2006/relationships/image" Target="../media/image40.png"/><Relationship Id="rId6" Type="http://schemas.openxmlformats.org/officeDocument/2006/relationships/image" Target="../media/image5.png"/><Relationship Id="rId1" Type="http://schemas.microsoft.com/office/2007/relationships/media" Target="../media/media3.m4a"/><Relationship Id="rId2" Type="http://schemas.openxmlformats.org/officeDocument/2006/relationships/audio" Target="../media/media3.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png"/><Relationship Id="rId5" Type="http://schemas.openxmlformats.org/officeDocument/2006/relationships/image" Target="../media/image60.png"/><Relationship Id="rId6" Type="http://schemas.openxmlformats.org/officeDocument/2006/relationships/image" Target="../media/image70.png"/><Relationship Id="rId7" Type="http://schemas.openxmlformats.org/officeDocument/2006/relationships/image" Target="../media/image5.png"/><Relationship Id="rId1" Type="http://schemas.microsoft.com/office/2007/relationships/media" Target="../media/media4.m4a"/><Relationship Id="rId2" Type="http://schemas.openxmlformats.org/officeDocument/2006/relationships/audio" Target="../media/media4.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8.png"/><Relationship Id="rId5" Type="http://schemas.openxmlformats.org/officeDocument/2006/relationships/image" Target="../media/image5.png"/><Relationship Id="rId1" Type="http://schemas.microsoft.com/office/2007/relationships/media" Target="../media/media5.m4a"/><Relationship Id="rId2" Type="http://schemas.openxmlformats.org/officeDocument/2006/relationships/audio" Target="../media/media5.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Τίτλος 1"/>
          <p:cNvSpPr>
            <a:spLocks noGrp="1"/>
          </p:cNvSpPr>
          <p:nvPr>
            <p:ph type="ctrTitle"/>
          </p:nvPr>
        </p:nvSpPr>
        <p:spPr>
          <a:xfrm>
            <a:off x="755650" y="1916113"/>
            <a:ext cx="7559675" cy="1152525"/>
          </a:xfrm>
        </p:spPr>
        <p:txBody>
          <a:bodyPr/>
          <a:lstStyle/>
          <a:p>
            <a:pPr eaLnBrk="1" hangingPunct="1"/>
            <a:r>
              <a:rPr lang="el-GR" sz="3200" dirty="0" smtClean="0">
                <a:latin typeface="Arial" charset="0"/>
              </a:rPr>
              <a:t>Ρομποτική</a:t>
            </a:r>
          </a:p>
        </p:txBody>
      </p:sp>
      <p:sp>
        <p:nvSpPr>
          <p:cNvPr id="14338" name="Υπότιτλος 2"/>
          <p:cNvSpPr>
            <a:spLocks noGrp="1"/>
          </p:cNvSpPr>
          <p:nvPr>
            <p:ph type="subTitle" idx="1"/>
          </p:nvPr>
        </p:nvSpPr>
        <p:spPr>
          <a:xfrm>
            <a:off x="684213" y="3141663"/>
            <a:ext cx="7848600" cy="1871662"/>
          </a:xfrm>
        </p:spPr>
        <p:txBody>
          <a:bodyPr/>
          <a:lstStyle/>
          <a:p>
            <a:pPr eaLnBrk="1" hangingPunct="1">
              <a:lnSpc>
                <a:spcPct val="80000"/>
              </a:lnSpc>
            </a:pPr>
            <a:r>
              <a:rPr lang="el-GR" sz="2800" b="1" dirty="0" smtClean="0"/>
              <a:t>Ενότητα </a:t>
            </a:r>
            <a:r>
              <a:rPr lang="en-US" sz="2800" b="1" dirty="0" smtClean="0"/>
              <a:t>4</a:t>
            </a:r>
            <a:r>
              <a:rPr lang="el-GR" sz="2000" b="1" dirty="0" smtClean="0"/>
              <a:t>:</a:t>
            </a:r>
            <a:r>
              <a:rPr lang="en-US" sz="2000" dirty="0" smtClean="0"/>
              <a:t> </a:t>
            </a:r>
            <a:r>
              <a:rPr lang="el-GR" sz="2800" dirty="0">
                <a:latin typeface="Arial" charset="0"/>
              </a:rPr>
              <a:t>Κίνηση Στερεών Σωμάτων </a:t>
            </a:r>
            <a:endParaRPr lang="en-US" sz="2800" dirty="0" smtClean="0">
              <a:latin typeface="Arial" charset="0"/>
            </a:endParaRPr>
          </a:p>
          <a:p>
            <a:pPr eaLnBrk="1" hangingPunct="1">
              <a:lnSpc>
                <a:spcPct val="80000"/>
              </a:lnSpc>
            </a:pPr>
            <a:r>
              <a:rPr lang="el-GR" sz="2800" dirty="0" smtClean="0">
                <a:latin typeface="Arial" charset="0"/>
              </a:rPr>
              <a:t>(Μέρος </a:t>
            </a:r>
            <a:r>
              <a:rPr lang="el-GR" sz="2800" dirty="0">
                <a:latin typeface="Arial" charset="0"/>
              </a:rPr>
              <a:t>2ο)</a:t>
            </a:r>
          </a:p>
          <a:p>
            <a:pPr eaLnBrk="1" hangingPunct="1">
              <a:lnSpc>
                <a:spcPct val="80000"/>
              </a:lnSpc>
            </a:pPr>
            <a:endParaRPr lang="el-GR" sz="2800" dirty="0">
              <a:latin typeface="Arial" charset="0"/>
            </a:endParaRPr>
          </a:p>
          <a:p>
            <a:pPr eaLnBrk="1" hangingPunct="1">
              <a:lnSpc>
                <a:spcPct val="80000"/>
              </a:lnSpc>
            </a:pPr>
            <a:endParaRPr lang="el-GR" sz="1400" b="1" i="1" dirty="0" smtClean="0">
              <a:latin typeface="Arial" charset="0"/>
            </a:endParaRPr>
          </a:p>
        </p:txBody>
      </p:sp>
      <p:pic>
        <p:nvPicPr>
          <p:cNvPr id="14339" name="7 - Εικόνα" descr="Λογότυπο για Άδειες χρήσης Creative Commons BY-NC-ND"/>
          <p:cNvPicPr>
            <a:picLocks noChangeAspect="1"/>
          </p:cNvPicPr>
          <p:nvPr/>
        </p:nvPicPr>
        <p:blipFill>
          <a:blip r:embed="rId3"/>
          <a:srcRect/>
          <a:stretch>
            <a:fillRect/>
          </a:stretch>
        </p:blipFill>
        <p:spPr bwMode="auto">
          <a:xfrm>
            <a:off x="1619250" y="5661025"/>
            <a:ext cx="2444750" cy="855663"/>
          </a:xfrm>
          <a:prstGeom prst="rect">
            <a:avLst/>
          </a:prstGeom>
          <a:noFill/>
          <a:ln w="9525">
            <a:noFill/>
            <a:miter lim="800000"/>
            <a:headEnd/>
            <a:tailEnd/>
          </a:ln>
        </p:spPr>
      </p:pic>
      <p:pic>
        <p:nvPicPr>
          <p:cNvPr id="14340" name="Picture 3" descr="Λογότυπο Επιχειρησιακού Προγράμματος Εκπαίδευση και Δια βίου Μάθηση του Υπουργείου Παιδείας ΕΣΠΑ 2007-2013 με τη σημαία της Ευρωπαϊκής Ένωσης, το οποίο συγχρηματοδοτείται από την Ευρωπαϊκή Ένωση (Ευρωπαϊκό Κοινωνικό Ταμείο) και από εθνικούς πόρους."/>
          <p:cNvPicPr>
            <a:picLocks noChangeAspect="1" noChangeArrowheads="1"/>
          </p:cNvPicPr>
          <p:nvPr/>
        </p:nvPicPr>
        <p:blipFill>
          <a:blip r:embed="rId4"/>
          <a:srcRect/>
          <a:stretch>
            <a:fillRect/>
          </a:stretch>
        </p:blipFill>
        <p:spPr bwMode="auto">
          <a:xfrm>
            <a:off x="4284663" y="5589588"/>
            <a:ext cx="4310062" cy="1027112"/>
          </a:xfrm>
          <a:prstGeom prst="rect">
            <a:avLst/>
          </a:prstGeom>
          <a:noFill/>
          <a:ln w="9525">
            <a:noFill/>
            <a:miter lim="800000"/>
            <a:headEnd/>
            <a:tailEnd/>
          </a:ln>
        </p:spPr>
      </p:pic>
      <p:pic>
        <p:nvPicPr>
          <p:cNvPr id="14341" name="Picture 8" descr="cms4383"/>
          <p:cNvPicPr>
            <a:picLocks noChangeAspect="1" noChangeArrowheads="1"/>
          </p:cNvPicPr>
          <p:nvPr/>
        </p:nvPicPr>
        <p:blipFill>
          <a:blip r:embed="rId5"/>
          <a:srcRect/>
          <a:stretch>
            <a:fillRect/>
          </a:stretch>
        </p:blipFill>
        <p:spPr bwMode="auto">
          <a:xfrm>
            <a:off x="2916238" y="333375"/>
            <a:ext cx="2979737" cy="1676400"/>
          </a:xfrm>
          <a:prstGeom prst="rect">
            <a:avLst/>
          </a:prstGeom>
          <a:noFill/>
          <a:ln w="9525">
            <a:noFill/>
            <a:miter lim="800000"/>
            <a:headEnd/>
            <a:tailEnd/>
          </a:ln>
        </p:spPr>
      </p:pic>
      <p:sp>
        <p:nvSpPr>
          <p:cNvPr id="14342" name="Rectangle 7"/>
          <p:cNvSpPr>
            <a:spLocks noChangeArrowheads="1"/>
          </p:cNvSpPr>
          <p:nvPr/>
        </p:nvSpPr>
        <p:spPr bwMode="auto">
          <a:xfrm>
            <a:off x="2484438" y="4652963"/>
            <a:ext cx="4572000" cy="923330"/>
          </a:xfrm>
          <a:prstGeom prst="rect">
            <a:avLst/>
          </a:prstGeom>
          <a:noFill/>
          <a:ln w="9525">
            <a:noFill/>
            <a:miter lim="800000"/>
            <a:headEnd/>
            <a:tailEnd/>
          </a:ln>
        </p:spPr>
        <p:txBody>
          <a:bodyPr>
            <a:spAutoFit/>
          </a:bodyPr>
          <a:lstStyle/>
          <a:p>
            <a:pPr algn="ctr"/>
            <a:r>
              <a:rPr lang="el-GR" b="1" i="1" dirty="0" smtClean="0"/>
              <a:t>Ηλίας Ξυδιάς</a:t>
            </a:r>
            <a:endParaRPr lang="el-GR" b="1" i="1" dirty="0"/>
          </a:p>
          <a:p>
            <a:pPr algn="ctr"/>
            <a:r>
              <a:rPr lang="el-GR" b="1" i="1" dirty="0"/>
              <a:t>Τμήμα Μηχανικών Σχεδίασης Προϊόντων και Συστημάτων</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Ομογενείς Μετασχηματισμοί</a:t>
            </a:r>
            <a:endParaRPr lang="en-US" dirty="0"/>
          </a:p>
        </p:txBody>
      </p:sp>
      <p:sp>
        <p:nvSpPr>
          <p:cNvPr id="3" name="Content Placeholder 2"/>
          <p:cNvSpPr>
            <a:spLocks noGrp="1"/>
          </p:cNvSpPr>
          <p:nvPr>
            <p:ph idx="1"/>
          </p:nvPr>
        </p:nvSpPr>
        <p:spPr>
          <a:xfrm>
            <a:off x="1043492" y="2323653"/>
            <a:ext cx="6777317" cy="1177356"/>
          </a:xfrm>
        </p:spPr>
        <p:txBody>
          <a:bodyPr>
            <a:normAutofit fontScale="85000" lnSpcReduction="20000"/>
          </a:bodyPr>
          <a:lstStyle/>
          <a:p>
            <a:r>
              <a:rPr lang="el-GR" dirty="0" smtClean="0"/>
              <a:t>Η σχέση (1) μπορεί να εκφρασθεί ισοδύναμα από την ακόλουθη γραμμική ομογενή σχέση:</a:t>
            </a:r>
          </a:p>
        </p:txBody>
      </p:sp>
      <p:sp>
        <p:nvSpPr>
          <p:cNvPr id="4" name="Slide Number Placeholder 3"/>
          <p:cNvSpPr>
            <a:spLocks noGrp="1"/>
          </p:cNvSpPr>
          <p:nvPr>
            <p:ph type="sldNum" sz="quarter" idx="4294967295"/>
          </p:nvPr>
        </p:nvSpPr>
        <p:spPr>
          <a:xfrm>
            <a:off x="4649096" y="224491"/>
            <a:ext cx="1332156" cy="365125"/>
          </a:xfrm>
          <a:prstGeom prst="rect">
            <a:avLst/>
          </a:prstGeom>
        </p:spPr>
        <p:txBody>
          <a:bodyPr/>
          <a:lstStyle/>
          <a:p>
            <a:fld id="{AAA78E82-F4F0-494E-9712-C448A785D17D}" type="slidenum">
              <a:rPr lang="en-US" smtClean="0"/>
              <a:t>10</a:t>
            </a:fld>
            <a:endParaRPr lang="en-US"/>
          </a:p>
        </p:txBody>
      </p:sp>
      <p:sp>
        <p:nvSpPr>
          <p:cNvPr id="5" name="Footer Placeholder 4"/>
          <p:cNvSpPr>
            <a:spLocks noGrp="1"/>
          </p:cNvSpPr>
          <p:nvPr>
            <p:ph type="ftr" sz="quarter" idx="4294967295"/>
          </p:nvPr>
        </p:nvSpPr>
        <p:spPr>
          <a:xfrm>
            <a:off x="4641448" y="5852160"/>
            <a:ext cx="3502152" cy="365125"/>
          </a:xfrm>
          <a:prstGeom prst="rect">
            <a:avLst/>
          </a:prstGeom>
        </p:spPr>
        <p:txBody>
          <a:bodyPr/>
          <a:lstStyle/>
          <a:p>
            <a:endParaRPr lang="en-US" dirty="0"/>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graphicFrame>
        <p:nvGraphicFramePr>
          <p:cNvPr id="7" name="Object 6"/>
          <p:cNvGraphicFramePr>
            <a:graphicFrameLocks noChangeAspect="1"/>
          </p:cNvGraphicFramePr>
          <p:nvPr>
            <p:extLst/>
          </p:nvPr>
        </p:nvGraphicFramePr>
        <p:xfrm>
          <a:off x="1331640" y="3789040"/>
          <a:ext cx="2016224" cy="1775757"/>
        </p:xfrm>
        <a:graphic>
          <a:graphicData uri="http://schemas.openxmlformats.org/presentationml/2006/ole">
            <mc:AlternateContent xmlns:mc="http://schemas.openxmlformats.org/markup-compatibility/2006">
              <mc:Choice xmlns:v="urn:schemas-microsoft-com:vml" Requires="v">
                <p:oleObj spid="_x0000_s1081" name="Equation" r:id="rId5" imgW="1041400" imgH="914400" progId="Equation.DSMT4">
                  <p:embed/>
                </p:oleObj>
              </mc:Choice>
              <mc:Fallback>
                <p:oleObj name="Equation" r:id="rId5" imgW="1041400" imgH="9144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1640" y="3789040"/>
                        <a:ext cx="2016224" cy="1775757"/>
                      </a:xfrm>
                      <a:prstGeom prst="rect">
                        <a:avLst/>
                      </a:prstGeom>
                      <a:noFill/>
                    </p:spPr>
                  </p:pic>
                </p:oleObj>
              </mc:Fallback>
            </mc:AlternateContent>
          </a:graphicData>
        </a:graphic>
      </p:graphicFrame>
      <p:sp>
        <p:nvSpPr>
          <p:cNvPr id="8"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graphicFrame>
        <p:nvGraphicFramePr>
          <p:cNvPr id="9" name="Object 8"/>
          <p:cNvGraphicFramePr>
            <a:graphicFrameLocks noChangeAspect="1"/>
          </p:cNvGraphicFramePr>
          <p:nvPr>
            <p:extLst/>
          </p:nvPr>
        </p:nvGraphicFramePr>
        <p:xfrm>
          <a:off x="4702514" y="3861048"/>
          <a:ext cx="1813702" cy="936104"/>
        </p:xfrm>
        <a:graphic>
          <a:graphicData uri="http://schemas.openxmlformats.org/presentationml/2006/ole">
            <mc:AlternateContent xmlns:mc="http://schemas.openxmlformats.org/markup-compatibility/2006">
              <mc:Choice xmlns:v="urn:schemas-microsoft-com:vml" Requires="v">
                <p:oleObj spid="_x0000_s1082" name="Equation" r:id="rId7" imgW="889000" imgH="457200" progId="Equation.DSMT4">
                  <p:embed/>
                </p:oleObj>
              </mc:Choice>
              <mc:Fallback>
                <p:oleObj name="Equation" r:id="rId7" imgW="889000" imgH="4572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02514" y="3861048"/>
                        <a:ext cx="1813702" cy="936104"/>
                      </a:xfrm>
                      <a:prstGeom prst="rect">
                        <a:avLst/>
                      </a:prstGeom>
                      <a:noFill/>
                    </p:spPr>
                  </p:pic>
                </p:oleObj>
              </mc:Fallback>
            </mc:AlternateContent>
          </a:graphicData>
        </a:graphic>
      </p:graphicFrame>
      <p:sp>
        <p:nvSpPr>
          <p:cNvPr id="10" name="Oval 9"/>
          <p:cNvSpPr/>
          <p:nvPr/>
        </p:nvSpPr>
        <p:spPr>
          <a:xfrm>
            <a:off x="2258952" y="4401944"/>
            <a:ext cx="432048" cy="576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2" name="Curved Connector 11"/>
          <p:cNvCxnSpPr>
            <a:endCxn id="9" idx="1"/>
          </p:cNvCxnSpPr>
          <p:nvPr/>
        </p:nvCxnSpPr>
        <p:spPr>
          <a:xfrm flipV="1">
            <a:off x="2691000" y="4329100"/>
            <a:ext cx="2011514" cy="387144"/>
          </a:xfrm>
          <a:prstGeom prst="curved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5436096" y="4357984"/>
            <a:ext cx="504056" cy="46721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graphicFrame>
        <p:nvGraphicFramePr>
          <p:cNvPr id="17" name="Object 16"/>
          <p:cNvGraphicFramePr>
            <a:graphicFrameLocks noChangeAspect="1"/>
          </p:cNvGraphicFramePr>
          <p:nvPr>
            <p:extLst/>
          </p:nvPr>
        </p:nvGraphicFramePr>
        <p:xfrm>
          <a:off x="5004048" y="5229200"/>
          <a:ext cx="1350150" cy="360040"/>
        </p:xfrm>
        <a:graphic>
          <a:graphicData uri="http://schemas.openxmlformats.org/presentationml/2006/ole">
            <mc:AlternateContent xmlns:mc="http://schemas.openxmlformats.org/markup-compatibility/2006">
              <mc:Choice xmlns:v="urn:schemas-microsoft-com:vml" Requires="v">
                <p:oleObj spid="_x0000_s1083" name="Equation" r:id="rId9" imgW="710891" imgH="190417" progId="Equation.DSMT4">
                  <p:embed/>
                </p:oleObj>
              </mc:Choice>
              <mc:Fallback>
                <p:oleObj name="Equation" r:id="rId9" imgW="710891" imgH="190417"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04048" y="5229200"/>
                        <a:ext cx="1350150" cy="360040"/>
                      </a:xfrm>
                      <a:prstGeom prst="rect">
                        <a:avLst/>
                      </a:prstGeom>
                      <a:noFill/>
                    </p:spPr>
                  </p:pic>
                </p:oleObj>
              </mc:Fallback>
            </mc:AlternateContent>
          </a:graphicData>
        </a:graphic>
      </p:graphicFrame>
      <p:cxnSp>
        <p:nvCxnSpPr>
          <p:cNvPr id="19" name="Straight Arrow Connector 18"/>
          <p:cNvCxnSpPr>
            <a:stCxn id="15" idx="4"/>
          </p:cNvCxnSpPr>
          <p:nvPr/>
        </p:nvCxnSpPr>
        <p:spPr>
          <a:xfrm>
            <a:off x="5688124" y="4825200"/>
            <a:ext cx="0" cy="4040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11"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9528286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192"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Ομογενείς Μετασχηματισμοί</a:t>
            </a:r>
            <a:endParaRPr lang="en-US" dirty="0"/>
          </a:p>
        </p:txBody>
      </p:sp>
      <p:sp>
        <p:nvSpPr>
          <p:cNvPr id="3" name="Content Placeholder 2"/>
          <p:cNvSpPr>
            <a:spLocks noGrp="1"/>
          </p:cNvSpPr>
          <p:nvPr>
            <p:ph idx="1"/>
          </p:nvPr>
        </p:nvSpPr>
        <p:spPr/>
        <p:txBody>
          <a:bodyPr/>
          <a:lstStyle/>
          <a:p>
            <a:r>
              <a:rPr lang="el-GR" dirty="0" smtClean="0"/>
              <a:t>Επίσης ισχύει η ακόλουθη ιδιότητα:</a:t>
            </a:r>
          </a:p>
          <a:p>
            <a:endParaRPr lang="el-GR" dirty="0"/>
          </a:p>
          <a:p>
            <a:endParaRPr lang="el-GR" dirty="0" smtClean="0"/>
          </a:p>
          <a:p>
            <a:endParaRPr lang="el-GR" dirty="0"/>
          </a:p>
          <a:p>
            <a:r>
              <a:rPr lang="el-GR" dirty="0" smtClean="0"/>
              <a:t>Για ακολουθία επαναλαμβανόμενων ομογενών μετασχηματισμών ισχύει ο τύπος: </a:t>
            </a:r>
            <a:endParaRPr lang="en-US" dirty="0"/>
          </a:p>
        </p:txBody>
      </p:sp>
      <p:sp>
        <p:nvSpPr>
          <p:cNvPr id="4" name="Slide Number Placeholder 3"/>
          <p:cNvSpPr>
            <a:spLocks noGrp="1"/>
          </p:cNvSpPr>
          <p:nvPr>
            <p:ph type="sldNum" sz="quarter" idx="4294967295"/>
          </p:nvPr>
        </p:nvSpPr>
        <p:spPr>
          <a:xfrm>
            <a:off x="4649096" y="224491"/>
            <a:ext cx="1332156" cy="365125"/>
          </a:xfrm>
          <a:prstGeom prst="rect">
            <a:avLst/>
          </a:prstGeom>
        </p:spPr>
        <p:txBody>
          <a:bodyPr/>
          <a:lstStyle/>
          <a:p>
            <a:fld id="{AAA78E82-F4F0-494E-9712-C448A785D17D}" type="slidenum">
              <a:rPr lang="en-US" smtClean="0"/>
              <a:t>11</a:t>
            </a:fld>
            <a:endParaRPr lang="en-US"/>
          </a:p>
        </p:txBody>
      </p:sp>
      <p:sp>
        <p:nvSpPr>
          <p:cNvPr id="5" name="Footer Placeholder 4"/>
          <p:cNvSpPr>
            <a:spLocks noGrp="1"/>
          </p:cNvSpPr>
          <p:nvPr>
            <p:ph type="ftr" sz="quarter" idx="4294967295"/>
          </p:nvPr>
        </p:nvSpPr>
        <p:spPr>
          <a:xfrm>
            <a:off x="4641448" y="5852160"/>
            <a:ext cx="3502152" cy="365125"/>
          </a:xfrm>
          <a:prstGeom prst="rect">
            <a:avLst/>
          </a:prstGeom>
        </p:spPr>
        <p:txBody>
          <a:bodyPr/>
          <a:lstStyle/>
          <a:p>
            <a:endParaRPr lang="en-US" dirty="0"/>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graphicFrame>
        <p:nvGraphicFramePr>
          <p:cNvPr id="7" name="Object 6"/>
          <p:cNvGraphicFramePr>
            <a:graphicFrameLocks noChangeAspect="1"/>
          </p:cNvGraphicFramePr>
          <p:nvPr>
            <p:extLst/>
          </p:nvPr>
        </p:nvGraphicFramePr>
        <p:xfrm>
          <a:off x="2627784" y="2924944"/>
          <a:ext cx="3510390" cy="936104"/>
        </p:xfrm>
        <a:graphic>
          <a:graphicData uri="http://schemas.openxmlformats.org/presentationml/2006/ole">
            <mc:AlternateContent xmlns:mc="http://schemas.openxmlformats.org/markup-compatibility/2006">
              <mc:Choice xmlns:v="urn:schemas-microsoft-com:vml" Requires="v">
                <p:oleObj spid="_x0000_s2123" name="Equation" r:id="rId5" imgW="1714500" imgH="457200" progId="Equation.DSMT4">
                  <p:embed/>
                </p:oleObj>
              </mc:Choice>
              <mc:Fallback>
                <p:oleObj name="Equation" r:id="rId5" imgW="1714500" imgH="4572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7784" y="2924944"/>
                        <a:ext cx="3510390" cy="936104"/>
                      </a:xfrm>
                      <a:prstGeom prst="rect">
                        <a:avLst/>
                      </a:prstGeom>
                      <a:noFill/>
                    </p:spPr>
                  </p:pic>
                </p:oleObj>
              </mc:Fallback>
            </mc:AlternateContent>
          </a:graphicData>
        </a:graphic>
      </p:graphicFrame>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graphicFrame>
        <p:nvGraphicFramePr>
          <p:cNvPr id="9" name="Object 8"/>
          <p:cNvGraphicFramePr>
            <a:graphicFrameLocks noChangeAspect="1"/>
          </p:cNvGraphicFramePr>
          <p:nvPr>
            <p:extLst/>
          </p:nvPr>
        </p:nvGraphicFramePr>
        <p:xfrm>
          <a:off x="729200" y="5301208"/>
          <a:ext cx="2573503" cy="432048"/>
        </p:xfrm>
        <a:graphic>
          <a:graphicData uri="http://schemas.openxmlformats.org/presentationml/2006/ole">
            <mc:AlternateContent xmlns:mc="http://schemas.openxmlformats.org/markup-compatibility/2006">
              <mc:Choice xmlns:v="urn:schemas-microsoft-com:vml" Requires="v">
                <p:oleObj spid="_x0000_s2124" name="Equation" r:id="rId7" imgW="1307532" imgH="215806" progId="Equation.DSMT4">
                  <p:embed/>
                </p:oleObj>
              </mc:Choice>
              <mc:Fallback>
                <p:oleObj name="Equation" r:id="rId7" imgW="1307532" imgH="215806"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9200" y="5301208"/>
                        <a:ext cx="2573503" cy="432048"/>
                      </a:xfrm>
                      <a:prstGeom prst="rect">
                        <a:avLst/>
                      </a:prstGeom>
                      <a:noFill/>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703385399"/>
              </p:ext>
            </p:extLst>
          </p:nvPr>
        </p:nvGraphicFramePr>
        <p:xfrm>
          <a:off x="4211960" y="5026352"/>
          <a:ext cx="2274887" cy="431800"/>
        </p:xfrm>
        <a:graphic>
          <a:graphicData uri="http://schemas.openxmlformats.org/presentationml/2006/ole">
            <mc:AlternateContent xmlns:mc="http://schemas.openxmlformats.org/markup-compatibility/2006">
              <mc:Choice xmlns:v="urn:schemas-microsoft-com:vml" Requires="v">
                <p:oleObj spid="_x0000_s2125" name="Equation" r:id="rId9" imgW="1155600" imgH="215640" progId="Equation.DSMT4">
                  <p:embed/>
                </p:oleObj>
              </mc:Choice>
              <mc:Fallback>
                <p:oleObj name="Equation" r:id="rId9" imgW="1155600" imgH="215640" progId="Equation.DSMT4">
                  <p:embed/>
                  <p:pic>
                    <p:nvPicPr>
                      <p:cNvPr id="0" name=""/>
                      <p:cNvPicPr>
                        <a:picLocks noChangeAspect="1" noChangeArrowheads="1"/>
                      </p:cNvPicPr>
                      <p:nvPr/>
                    </p:nvPicPr>
                    <p:blipFill>
                      <a:blip r:embed="rId10"/>
                      <a:srcRect/>
                      <a:stretch>
                        <a:fillRect/>
                      </a:stretch>
                    </p:blipFill>
                    <p:spPr bwMode="auto">
                      <a:xfrm>
                        <a:off x="4211960" y="5026352"/>
                        <a:ext cx="2274887" cy="431800"/>
                      </a:xfrm>
                      <a:prstGeom prst="rect">
                        <a:avLst/>
                      </a:prstGeom>
                      <a:noFill/>
                      <a:ln>
                        <a:noFill/>
                      </a:ln>
                    </p:spPr>
                  </p:pic>
                </p:oleObj>
              </mc:Fallback>
            </mc:AlternateContent>
          </a:graphicData>
        </a:graphic>
      </p:graphicFrame>
      <p:sp>
        <p:nvSpPr>
          <p:cNvPr id="11" name="Left-Right Arrow 10"/>
          <p:cNvSpPr/>
          <p:nvPr/>
        </p:nvSpPr>
        <p:spPr>
          <a:xfrm>
            <a:off x="3393496" y="5418848"/>
            <a:ext cx="648072" cy="21602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Left Brace 11"/>
          <p:cNvSpPr/>
          <p:nvPr/>
        </p:nvSpPr>
        <p:spPr>
          <a:xfrm>
            <a:off x="4041568" y="5185792"/>
            <a:ext cx="232772" cy="907504"/>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graphicFrame>
        <p:nvGraphicFramePr>
          <p:cNvPr id="13" name="Object 12"/>
          <p:cNvGraphicFramePr>
            <a:graphicFrameLocks noChangeAspect="1"/>
          </p:cNvGraphicFramePr>
          <p:nvPr>
            <p:extLst/>
          </p:nvPr>
        </p:nvGraphicFramePr>
        <p:xfrm>
          <a:off x="4211960" y="5589488"/>
          <a:ext cx="4464496" cy="401568"/>
        </p:xfrm>
        <a:graphic>
          <a:graphicData uri="http://schemas.openxmlformats.org/presentationml/2006/ole">
            <mc:AlternateContent xmlns:mc="http://schemas.openxmlformats.org/markup-compatibility/2006">
              <mc:Choice xmlns:v="urn:schemas-microsoft-com:vml" Requires="v">
                <p:oleObj spid="_x0000_s2126" name="Equation" r:id="rId11" imgW="2438280" imgH="215640" progId="Equation.DSMT4">
                  <p:embed/>
                </p:oleObj>
              </mc:Choice>
              <mc:Fallback>
                <p:oleObj name="Equation" r:id="rId11" imgW="2438280" imgH="215640" progId="Equation.DSMT4">
                  <p:embed/>
                  <p:pic>
                    <p:nvPicPr>
                      <p:cNvPr id="0" name=""/>
                      <p:cNvPicPr>
                        <a:picLocks noChangeAspect="1" noChangeArrowheads="1"/>
                      </p:cNvPicPr>
                      <p:nvPr/>
                    </p:nvPicPr>
                    <p:blipFill>
                      <a:blip r:embed="rId12"/>
                      <a:srcRect/>
                      <a:stretch>
                        <a:fillRect/>
                      </a:stretch>
                    </p:blipFill>
                    <p:spPr bwMode="auto">
                      <a:xfrm>
                        <a:off x="4211960" y="5589488"/>
                        <a:ext cx="4464496" cy="401568"/>
                      </a:xfrm>
                      <a:prstGeom prst="rect">
                        <a:avLst/>
                      </a:prstGeom>
                      <a:noFill/>
                      <a:ln>
                        <a:noFill/>
                      </a:ln>
                    </p:spPr>
                  </p:pic>
                </p:oleObj>
              </mc:Fallback>
            </mc:AlternateContent>
          </a:graphicData>
        </a:graphic>
      </p:graphicFrame>
      <p:pic>
        <p:nvPicPr>
          <p:cNvPr id="14"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733392" y="2637904"/>
            <a:ext cx="812800" cy="812800"/>
          </a:xfrm>
          <a:prstGeom prst="rect">
            <a:avLst/>
          </a:prstGeom>
        </p:spPr>
      </p:pic>
    </p:spTree>
    <p:extLst>
      <p:ext uri="{BB962C8B-B14F-4D97-AF65-F5344CB8AC3E}">
        <p14:creationId xmlns:p14="http://schemas.microsoft.com/office/powerpoint/2010/main" val="21215156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30"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Ομογενείς Μετασχηματισμοί</a:t>
            </a:r>
            <a:endParaRPr lang="en-US" dirty="0"/>
          </a:p>
        </p:txBody>
      </p:sp>
      <p:sp>
        <p:nvSpPr>
          <p:cNvPr id="4" name="Slide Number Placeholder 3"/>
          <p:cNvSpPr>
            <a:spLocks noGrp="1"/>
          </p:cNvSpPr>
          <p:nvPr>
            <p:ph type="sldNum" sz="quarter" idx="4294967295"/>
          </p:nvPr>
        </p:nvSpPr>
        <p:spPr>
          <a:xfrm>
            <a:off x="4649096" y="224491"/>
            <a:ext cx="1332156" cy="365125"/>
          </a:xfrm>
          <a:prstGeom prst="rect">
            <a:avLst/>
          </a:prstGeom>
        </p:spPr>
        <p:txBody>
          <a:bodyPr/>
          <a:lstStyle/>
          <a:p>
            <a:fld id="{AAA78E82-F4F0-494E-9712-C448A785D17D}" type="slidenum">
              <a:rPr lang="en-US" smtClean="0"/>
              <a:t>12</a:t>
            </a:fld>
            <a:endParaRPr lang="en-US"/>
          </a:p>
        </p:txBody>
      </p:sp>
      <p:sp>
        <p:nvSpPr>
          <p:cNvPr id="5" name="Footer Placeholder 4"/>
          <p:cNvSpPr>
            <a:spLocks noGrp="1"/>
          </p:cNvSpPr>
          <p:nvPr>
            <p:ph type="ftr" sz="quarter" idx="4294967295"/>
          </p:nvPr>
        </p:nvSpPr>
        <p:spPr>
          <a:xfrm>
            <a:off x="4641448" y="5852160"/>
            <a:ext cx="3502152" cy="365125"/>
          </a:xfrm>
          <a:prstGeom prst="rect">
            <a:avLst/>
          </a:prstGeom>
        </p:spPr>
        <p:txBody>
          <a:bodyPr/>
          <a:lstStyle/>
          <a:p>
            <a:endParaRPr lang="en-US" dirty="0"/>
          </a:p>
        </p:txBody>
      </p:sp>
      <p:sp>
        <p:nvSpPr>
          <p:cNvPr id="7" name="Rounded Rectangle 6"/>
          <p:cNvSpPr/>
          <p:nvPr/>
        </p:nvSpPr>
        <p:spPr>
          <a:xfrm>
            <a:off x="1259632" y="2636912"/>
            <a:ext cx="6624736" cy="252028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l-GR" dirty="0" smtClean="0"/>
              <a:t>Οι επαυξημένοι πίνακες συντεταγμένων που περιλαμβάνουν ως τέταρτη συντεταγμένη τη μονάδα έχουν το πλεονέκτημα ότι ενώ δεν περιέχουν περισσότερη πληροφορία από τους αντίστοιχους 3χ1 πίνακες συντεταγμένες, επιτρέπουν τη μετατροπή από το ένα σ.σ. σε άλλο με χρήση ομογενούς μετασχηματισμού, γεγονός που απλοποιεί την αναλυτική μορφή των αποτελεσμάτων. </a:t>
            </a:r>
            <a:endParaRPr lang="el-GR"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862201" y="1824112"/>
            <a:ext cx="812800" cy="812800"/>
          </a:xfrm>
          <a:prstGeom prst="rect">
            <a:avLst/>
          </a:prstGeom>
        </p:spPr>
      </p:pic>
    </p:spTree>
    <p:extLst>
      <p:ext uri="{BB962C8B-B14F-4D97-AF65-F5344CB8AC3E}">
        <p14:creationId xmlns:p14="http://schemas.microsoft.com/office/powerpoint/2010/main" val="4592143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3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260648"/>
            <a:ext cx="7024744" cy="1143000"/>
          </a:xfrm>
        </p:spPr>
        <p:txBody>
          <a:bodyPr/>
          <a:lstStyle/>
          <a:p>
            <a:r>
              <a:rPr lang="el-GR" dirty="0"/>
              <a:t>Ομογενείς Μετασχηματισμοί</a:t>
            </a:r>
            <a:endParaRPr lang="en-US" dirty="0"/>
          </a:p>
        </p:txBody>
      </p:sp>
      <p:sp>
        <p:nvSpPr>
          <p:cNvPr id="4" name="Slide Number Placeholder 3"/>
          <p:cNvSpPr>
            <a:spLocks noGrp="1"/>
          </p:cNvSpPr>
          <p:nvPr>
            <p:ph type="sldNum" sz="quarter" idx="4294967295"/>
          </p:nvPr>
        </p:nvSpPr>
        <p:spPr>
          <a:xfrm>
            <a:off x="4649096" y="224491"/>
            <a:ext cx="1332156" cy="365125"/>
          </a:xfrm>
          <a:prstGeom prst="rect">
            <a:avLst/>
          </a:prstGeom>
        </p:spPr>
        <p:txBody>
          <a:bodyPr/>
          <a:lstStyle/>
          <a:p>
            <a:fld id="{AAA78E82-F4F0-494E-9712-C448A785D17D}" type="slidenum">
              <a:rPr lang="en-US" smtClean="0"/>
              <a:t>13</a:t>
            </a:fld>
            <a:endParaRPr lang="en-US"/>
          </a:p>
        </p:txBody>
      </p:sp>
      <p:sp>
        <p:nvSpPr>
          <p:cNvPr id="5" name="Footer Placeholder 4"/>
          <p:cNvSpPr>
            <a:spLocks noGrp="1"/>
          </p:cNvSpPr>
          <p:nvPr>
            <p:ph type="ftr" sz="quarter" idx="4294967295"/>
          </p:nvPr>
        </p:nvSpPr>
        <p:spPr>
          <a:xfrm>
            <a:off x="4641448" y="5852160"/>
            <a:ext cx="3502152" cy="365125"/>
          </a:xfrm>
          <a:prstGeom prst="rect">
            <a:avLst/>
          </a:prstGeom>
        </p:spPr>
        <p:txBody>
          <a:bodyPr/>
          <a:lstStyle/>
          <a:p>
            <a:r>
              <a:rPr lang="el-GR" smtClean="0"/>
              <a:t>4ο μάθημα</a:t>
            </a:r>
            <a:endParaRPr lang="en-US"/>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5025" t="13605" b="12381"/>
          <a:stretch/>
        </p:blipFill>
        <p:spPr>
          <a:xfrm>
            <a:off x="171850" y="1541620"/>
            <a:ext cx="4256134" cy="4983724"/>
          </a:xfrm>
          <a:prstGeom prst="rect">
            <a:avLst/>
          </a:prstGeom>
          <a:ln>
            <a:solidFill>
              <a:srgbClr val="FF0000"/>
            </a:solidFill>
          </a:ln>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9116" b="14286"/>
          <a:stretch/>
        </p:blipFill>
        <p:spPr>
          <a:xfrm>
            <a:off x="4718320" y="1412776"/>
            <a:ext cx="4462192" cy="5253136"/>
          </a:xfrm>
          <a:prstGeom prst="rect">
            <a:avLst/>
          </a:prstGeom>
          <a:ln>
            <a:solidFill>
              <a:srgbClr val="FF0000"/>
            </a:solidFill>
          </a:ln>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3375492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2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4641448" y="5852160"/>
            <a:ext cx="3502152" cy="365125"/>
          </a:xfrm>
          <a:prstGeom prst="rect">
            <a:avLst/>
          </a:prstGeom>
        </p:spPr>
        <p:txBody>
          <a:bodyPr/>
          <a:lstStyle/>
          <a:p>
            <a:r>
              <a:rPr lang="el-GR" dirty="0" smtClean="0"/>
              <a:t>4ο μάθημα</a:t>
            </a:r>
            <a:endParaRPr lang="en-US" dirty="0"/>
          </a:p>
        </p:txBody>
      </p:sp>
      <p:sp>
        <p:nvSpPr>
          <p:cNvPr id="5" name="Slide Number Placeholder 4"/>
          <p:cNvSpPr>
            <a:spLocks noGrp="1"/>
          </p:cNvSpPr>
          <p:nvPr>
            <p:ph type="sldNum" sz="quarter" idx="4294967295"/>
          </p:nvPr>
        </p:nvSpPr>
        <p:spPr>
          <a:xfrm>
            <a:off x="4649096" y="224491"/>
            <a:ext cx="1332156" cy="365125"/>
          </a:xfrm>
          <a:prstGeom prst="rect">
            <a:avLst/>
          </a:prstGeom>
        </p:spPr>
        <p:txBody>
          <a:bodyPr/>
          <a:lstStyle/>
          <a:p>
            <a:fld id="{AAA78E82-F4F0-494E-9712-C448A785D17D}" type="slidenum">
              <a:rPr lang="en-US" smtClean="0"/>
              <a:t>14</a:t>
            </a:fld>
            <a:endParaRPr lang="en-US"/>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13197" b="17143"/>
          <a:stretch/>
        </p:blipFill>
        <p:spPr>
          <a:xfrm>
            <a:off x="1907704" y="788031"/>
            <a:ext cx="5262784" cy="5377273"/>
          </a:xfrm>
          <a:prstGeom prst="rect">
            <a:avLst/>
          </a:prstGeom>
        </p:spPr>
      </p:pic>
      <p:sp>
        <p:nvSpPr>
          <p:cNvPr id="2" name="Rectangle 1"/>
          <p:cNvSpPr/>
          <p:nvPr/>
        </p:nvSpPr>
        <p:spPr>
          <a:xfrm>
            <a:off x="395536" y="6071438"/>
            <a:ext cx="4572000" cy="430887"/>
          </a:xfrm>
          <a:prstGeom prst="rect">
            <a:avLst/>
          </a:prstGeom>
        </p:spPr>
        <p:txBody>
          <a:bodyPr>
            <a:spAutoFit/>
          </a:bodyPr>
          <a:lstStyle/>
          <a:p>
            <a:r>
              <a:rPr lang="el-GR" sz="1100" b="1" dirty="0" smtClean="0"/>
              <a:t>Ανακτήθηκε από: </a:t>
            </a:r>
            <a:r>
              <a:rPr lang="el-GR" sz="1100" b="1" dirty="0" err="1" smtClean="0"/>
              <a:t>Κουμπουλής</a:t>
            </a:r>
            <a:r>
              <a:rPr lang="el-GR" sz="1100" b="1" dirty="0"/>
              <a:t>, Φ. &amp; </a:t>
            </a:r>
            <a:r>
              <a:rPr lang="el-GR" sz="1100" b="1" dirty="0" err="1"/>
              <a:t>Μέρτζιος</a:t>
            </a:r>
            <a:r>
              <a:rPr lang="el-GR" sz="1100" b="1" dirty="0"/>
              <a:t>, Β. (2002). Εισαγωγή στη ρομποτική. </a:t>
            </a:r>
            <a:r>
              <a:rPr lang="el-GR" sz="1100" b="1" dirty="0" err="1"/>
              <a:t>Αθήνα:Παπασωτηρίου</a:t>
            </a:r>
            <a:r>
              <a:rPr lang="el-GR" sz="1100" b="1" dirty="0"/>
              <a:t>.</a:t>
            </a:r>
            <a:endParaRPr lang="en-US" sz="1100" b="1" dirty="0"/>
          </a:p>
        </p:txBody>
      </p:sp>
    </p:spTree>
    <p:extLst>
      <p:ext uri="{BB962C8B-B14F-4D97-AF65-F5344CB8AC3E}">
        <p14:creationId xmlns:p14="http://schemas.microsoft.com/office/powerpoint/2010/main" val="206975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Ταχύτητες και Επιταχύνσεις</a:t>
            </a:r>
            <a:endParaRPr lang="en-US" dirty="0"/>
          </a:p>
        </p:txBody>
      </p:sp>
      <p:sp>
        <p:nvSpPr>
          <p:cNvPr id="3" name="Content Placeholder 2"/>
          <p:cNvSpPr>
            <a:spLocks noGrp="1"/>
          </p:cNvSpPr>
          <p:nvPr>
            <p:ph idx="1"/>
          </p:nvPr>
        </p:nvSpPr>
        <p:spPr/>
        <p:txBody>
          <a:bodyPr>
            <a:normAutofit fontScale="92500" lnSpcReduction="20000"/>
          </a:bodyPr>
          <a:lstStyle/>
          <a:p>
            <a:r>
              <a:rPr lang="el-GR" dirty="0" smtClean="0"/>
              <a:t>Έστω σ.σ. </a:t>
            </a:r>
            <a:r>
              <a:rPr lang="el-GR" dirty="0"/>
              <a:t>{0</a:t>
            </a:r>
            <a:r>
              <a:rPr lang="el-GR" baseline="-25000" dirty="0"/>
              <a:t>1</a:t>
            </a:r>
            <a:r>
              <a:rPr lang="el-GR" dirty="0"/>
              <a:t>, χ</a:t>
            </a:r>
            <a:r>
              <a:rPr lang="el-GR" baseline="-25000" dirty="0"/>
              <a:t>1</a:t>
            </a:r>
            <a:r>
              <a:rPr lang="el-GR" dirty="0"/>
              <a:t>, </a:t>
            </a:r>
            <a:r>
              <a:rPr lang="en-US" dirty="0"/>
              <a:t>y</a:t>
            </a:r>
            <a:r>
              <a:rPr lang="el-GR" baseline="-25000" dirty="0"/>
              <a:t>1</a:t>
            </a:r>
            <a:r>
              <a:rPr lang="el-GR" dirty="0"/>
              <a:t>, </a:t>
            </a:r>
            <a:r>
              <a:rPr lang="en-US" dirty="0"/>
              <a:t>z</a:t>
            </a:r>
            <a:r>
              <a:rPr lang="el-GR" baseline="-25000" dirty="0"/>
              <a:t>1</a:t>
            </a:r>
            <a:r>
              <a:rPr lang="el-GR" dirty="0" smtClean="0"/>
              <a:t>} που κινείται ως προς το σ.σ. </a:t>
            </a:r>
            <a:r>
              <a:rPr lang="el-GR" dirty="0"/>
              <a:t>{</a:t>
            </a:r>
            <a:r>
              <a:rPr lang="el-GR" dirty="0" smtClean="0"/>
              <a:t>0</a:t>
            </a:r>
            <a:r>
              <a:rPr lang="el-GR" baseline="-25000" dirty="0" smtClean="0"/>
              <a:t>0</a:t>
            </a:r>
            <a:r>
              <a:rPr lang="el-GR" dirty="0" smtClean="0"/>
              <a:t>, χ</a:t>
            </a:r>
            <a:r>
              <a:rPr lang="el-GR" baseline="-25000" dirty="0" smtClean="0"/>
              <a:t>0</a:t>
            </a:r>
            <a:r>
              <a:rPr lang="el-GR" dirty="0" smtClean="0"/>
              <a:t>, </a:t>
            </a:r>
            <a:r>
              <a:rPr lang="en-US" dirty="0" smtClean="0"/>
              <a:t>y</a:t>
            </a:r>
            <a:r>
              <a:rPr lang="el-GR" baseline="-25000" dirty="0"/>
              <a:t>0</a:t>
            </a:r>
            <a:r>
              <a:rPr lang="el-GR" dirty="0" smtClean="0"/>
              <a:t>, </a:t>
            </a:r>
            <a:r>
              <a:rPr lang="en-US" dirty="0" smtClean="0"/>
              <a:t>z</a:t>
            </a:r>
            <a:r>
              <a:rPr lang="el-GR" baseline="-25000" dirty="0" smtClean="0"/>
              <a:t>0</a:t>
            </a:r>
            <a:r>
              <a:rPr lang="el-GR" dirty="0" smtClean="0"/>
              <a:t>} </a:t>
            </a:r>
          </a:p>
          <a:p>
            <a:pPr marL="68580" indent="0">
              <a:buNone/>
            </a:pPr>
            <a:endParaRPr lang="el-GR" dirty="0" smtClean="0"/>
          </a:p>
          <a:p>
            <a:r>
              <a:rPr lang="el-GR" dirty="0" smtClean="0"/>
              <a:t>Για τον προσδιορισμό της </a:t>
            </a:r>
            <a:r>
              <a:rPr lang="el-GR" b="1" dirty="0" smtClean="0"/>
              <a:t>ταχύτητας &amp; της επιτάχυνσης</a:t>
            </a:r>
            <a:r>
              <a:rPr lang="el-GR" dirty="0" smtClean="0"/>
              <a:t> ως προς το σ.σ. </a:t>
            </a:r>
            <a:r>
              <a:rPr lang="el-GR" dirty="0"/>
              <a:t>{0</a:t>
            </a:r>
            <a:r>
              <a:rPr lang="el-GR" baseline="-25000" dirty="0"/>
              <a:t>0</a:t>
            </a:r>
            <a:r>
              <a:rPr lang="el-GR" dirty="0"/>
              <a:t>, χ</a:t>
            </a:r>
            <a:r>
              <a:rPr lang="el-GR" baseline="-25000" dirty="0"/>
              <a:t>0</a:t>
            </a:r>
            <a:r>
              <a:rPr lang="el-GR" dirty="0"/>
              <a:t>, </a:t>
            </a:r>
            <a:r>
              <a:rPr lang="en-US" dirty="0"/>
              <a:t>y</a:t>
            </a:r>
            <a:r>
              <a:rPr lang="el-GR" baseline="-25000" dirty="0"/>
              <a:t>0</a:t>
            </a:r>
            <a:r>
              <a:rPr lang="el-GR" dirty="0"/>
              <a:t>, </a:t>
            </a:r>
            <a:r>
              <a:rPr lang="en-US" dirty="0"/>
              <a:t>z</a:t>
            </a:r>
            <a:r>
              <a:rPr lang="el-GR" baseline="-25000" dirty="0"/>
              <a:t>0</a:t>
            </a:r>
            <a:r>
              <a:rPr lang="el-GR" dirty="0" smtClean="0"/>
              <a:t>} ενός σημείου </a:t>
            </a:r>
            <a:r>
              <a:rPr lang="en-US" dirty="0" smtClean="0"/>
              <a:t>P</a:t>
            </a:r>
            <a:r>
              <a:rPr lang="el-GR" dirty="0" smtClean="0"/>
              <a:t>, ακινήτου ως προς το σ.σ. </a:t>
            </a:r>
            <a:r>
              <a:rPr lang="el-GR" dirty="0"/>
              <a:t>{0</a:t>
            </a:r>
            <a:r>
              <a:rPr lang="el-GR" baseline="-25000" dirty="0"/>
              <a:t>1</a:t>
            </a:r>
            <a:r>
              <a:rPr lang="el-GR" dirty="0"/>
              <a:t>, χ</a:t>
            </a:r>
            <a:r>
              <a:rPr lang="el-GR" baseline="-25000" dirty="0"/>
              <a:t>1</a:t>
            </a:r>
            <a:r>
              <a:rPr lang="el-GR" dirty="0"/>
              <a:t>, </a:t>
            </a:r>
            <a:r>
              <a:rPr lang="en-US" dirty="0"/>
              <a:t>y</a:t>
            </a:r>
            <a:r>
              <a:rPr lang="el-GR" baseline="-25000" dirty="0"/>
              <a:t>1</a:t>
            </a:r>
            <a:r>
              <a:rPr lang="el-GR" dirty="0"/>
              <a:t>, </a:t>
            </a:r>
            <a:r>
              <a:rPr lang="en-US" dirty="0"/>
              <a:t>z</a:t>
            </a:r>
            <a:r>
              <a:rPr lang="el-GR" baseline="-25000" dirty="0"/>
              <a:t>1</a:t>
            </a:r>
            <a:r>
              <a:rPr lang="el-GR" dirty="0" smtClean="0"/>
              <a:t>} </a:t>
            </a:r>
          </a:p>
          <a:p>
            <a:pPr lvl="1"/>
            <a:r>
              <a:rPr lang="el-GR" b="1" dirty="0" smtClean="0"/>
              <a:t>απαραίτητο είναι να οριστούν οι </a:t>
            </a:r>
            <a:r>
              <a:rPr lang="el-GR" b="1" dirty="0" err="1" smtClean="0"/>
              <a:t>αντισυμμετρικοί</a:t>
            </a:r>
            <a:r>
              <a:rPr lang="el-GR" b="1" dirty="0" smtClean="0"/>
              <a:t> πίνακες,</a:t>
            </a:r>
            <a:r>
              <a:rPr lang="el-GR" dirty="0" smtClean="0"/>
              <a:t> οι οποίοι διευκολύνουν την παρουσίαση της επίδρασης της γωνιακής ταχύτητας του σ.σ. </a:t>
            </a:r>
            <a:r>
              <a:rPr lang="el-GR" dirty="0"/>
              <a:t>{0</a:t>
            </a:r>
            <a:r>
              <a:rPr lang="el-GR" baseline="-25000" dirty="0"/>
              <a:t>1</a:t>
            </a:r>
            <a:r>
              <a:rPr lang="el-GR" dirty="0"/>
              <a:t>, χ</a:t>
            </a:r>
            <a:r>
              <a:rPr lang="el-GR" baseline="-25000" dirty="0"/>
              <a:t>1</a:t>
            </a:r>
            <a:r>
              <a:rPr lang="el-GR" dirty="0"/>
              <a:t>, </a:t>
            </a:r>
            <a:r>
              <a:rPr lang="en-US" dirty="0"/>
              <a:t>y</a:t>
            </a:r>
            <a:r>
              <a:rPr lang="el-GR" baseline="-25000" dirty="0"/>
              <a:t>1</a:t>
            </a:r>
            <a:r>
              <a:rPr lang="el-GR" dirty="0"/>
              <a:t>, </a:t>
            </a:r>
            <a:r>
              <a:rPr lang="en-US" dirty="0"/>
              <a:t>z</a:t>
            </a:r>
            <a:r>
              <a:rPr lang="el-GR" baseline="-25000" dirty="0"/>
              <a:t>1</a:t>
            </a:r>
            <a:r>
              <a:rPr lang="el-GR" dirty="0" smtClean="0"/>
              <a:t>} ως προς το σ.σ. </a:t>
            </a:r>
            <a:r>
              <a:rPr lang="el-GR" dirty="0"/>
              <a:t>{0</a:t>
            </a:r>
            <a:r>
              <a:rPr lang="el-GR" baseline="-25000" dirty="0"/>
              <a:t>0</a:t>
            </a:r>
            <a:r>
              <a:rPr lang="el-GR" dirty="0"/>
              <a:t>, χ</a:t>
            </a:r>
            <a:r>
              <a:rPr lang="el-GR" baseline="-25000" dirty="0"/>
              <a:t>0</a:t>
            </a:r>
            <a:r>
              <a:rPr lang="el-GR" dirty="0"/>
              <a:t>, </a:t>
            </a:r>
            <a:r>
              <a:rPr lang="en-US" dirty="0"/>
              <a:t>y</a:t>
            </a:r>
            <a:r>
              <a:rPr lang="el-GR" baseline="-25000" dirty="0"/>
              <a:t>0</a:t>
            </a:r>
            <a:r>
              <a:rPr lang="el-GR" dirty="0"/>
              <a:t>, </a:t>
            </a:r>
            <a:r>
              <a:rPr lang="en-US" dirty="0"/>
              <a:t>z</a:t>
            </a:r>
            <a:r>
              <a:rPr lang="el-GR" baseline="-25000" dirty="0"/>
              <a:t>0</a:t>
            </a:r>
            <a:r>
              <a:rPr lang="el-GR" dirty="0"/>
              <a:t>}</a:t>
            </a:r>
            <a:r>
              <a:rPr lang="el-GR" b="1" dirty="0" smtClean="0"/>
              <a:t> στην ταχύτητα του σημείου </a:t>
            </a:r>
            <a:r>
              <a:rPr lang="en-US" dirty="0" smtClean="0"/>
              <a:t>P.</a:t>
            </a:r>
            <a:r>
              <a:rPr lang="el-GR" dirty="0" smtClean="0"/>
              <a:t> </a:t>
            </a:r>
          </a:p>
          <a:p>
            <a:pPr marL="68580" indent="0">
              <a:buNone/>
            </a:pPr>
            <a:endParaRPr lang="en-US" dirty="0"/>
          </a:p>
        </p:txBody>
      </p:sp>
      <p:sp>
        <p:nvSpPr>
          <p:cNvPr id="4" name="Slide Number Placeholder 3"/>
          <p:cNvSpPr>
            <a:spLocks noGrp="1"/>
          </p:cNvSpPr>
          <p:nvPr>
            <p:ph type="sldNum" sz="quarter" idx="4294967295"/>
          </p:nvPr>
        </p:nvSpPr>
        <p:spPr>
          <a:xfrm>
            <a:off x="4649096" y="224491"/>
            <a:ext cx="1332156" cy="365125"/>
          </a:xfrm>
          <a:prstGeom prst="rect">
            <a:avLst/>
          </a:prstGeom>
        </p:spPr>
        <p:txBody>
          <a:bodyPr/>
          <a:lstStyle/>
          <a:p>
            <a:endParaRPr lang="en-US" dirty="0"/>
          </a:p>
        </p:txBody>
      </p:sp>
      <p:sp>
        <p:nvSpPr>
          <p:cNvPr id="5" name="Footer Placeholder 4"/>
          <p:cNvSpPr>
            <a:spLocks noGrp="1"/>
          </p:cNvSpPr>
          <p:nvPr>
            <p:ph type="ftr" sz="quarter" idx="4294967295"/>
          </p:nvPr>
        </p:nvSpPr>
        <p:spPr>
          <a:xfrm>
            <a:off x="4641448" y="5852160"/>
            <a:ext cx="3502152" cy="365125"/>
          </a:xfrm>
          <a:prstGeom prst="rect">
            <a:avLst/>
          </a:prstGeom>
        </p:spPr>
        <p:txBody>
          <a:bodyPr/>
          <a:lstStyle/>
          <a:p>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860032" y="2276872"/>
            <a:ext cx="812800" cy="812800"/>
          </a:xfrm>
          <a:prstGeom prst="rect">
            <a:avLst/>
          </a:prstGeom>
        </p:spPr>
      </p:pic>
    </p:spTree>
    <p:extLst>
      <p:ext uri="{BB962C8B-B14F-4D97-AF65-F5344CB8AC3E}">
        <p14:creationId xmlns:p14="http://schemas.microsoft.com/office/powerpoint/2010/main" val="738986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79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Ταχύτητες και Επιταχύνσεις</a:t>
            </a:r>
            <a:endParaRPr lang="en-US" dirty="0"/>
          </a:p>
        </p:txBody>
      </p:sp>
      <p:sp>
        <p:nvSpPr>
          <p:cNvPr id="3" name="Content Placeholder 2"/>
          <p:cNvSpPr>
            <a:spLocks noGrp="1"/>
          </p:cNvSpPr>
          <p:nvPr>
            <p:ph idx="1"/>
          </p:nvPr>
        </p:nvSpPr>
        <p:spPr/>
        <p:txBody>
          <a:bodyPr/>
          <a:lstStyle/>
          <a:p>
            <a:r>
              <a:rPr lang="el-GR" dirty="0" smtClean="0"/>
              <a:t>Κάθε πίνακας που ικανοποιεί την ιδιότητα:</a:t>
            </a:r>
          </a:p>
          <a:p>
            <a:endParaRPr lang="el-GR" dirty="0"/>
          </a:p>
          <a:p>
            <a:pPr marL="68580" indent="0">
              <a:buNone/>
            </a:pPr>
            <a:r>
              <a:rPr lang="el-GR" dirty="0" smtClean="0"/>
              <a:t>ονομάζεται </a:t>
            </a:r>
            <a:r>
              <a:rPr lang="el-GR" b="1" dirty="0" err="1" smtClean="0"/>
              <a:t>αντισυμμετρικός</a:t>
            </a:r>
            <a:r>
              <a:rPr lang="el-GR" dirty="0" smtClean="0"/>
              <a:t> πίνακας.</a:t>
            </a:r>
          </a:p>
          <a:p>
            <a:r>
              <a:rPr lang="el-GR" dirty="0" smtClean="0"/>
              <a:t>Στην περίπτωση που ένας </a:t>
            </a:r>
            <a:r>
              <a:rPr lang="el-GR" b="1" dirty="0" err="1" smtClean="0"/>
              <a:t>αντισ</a:t>
            </a:r>
            <a:r>
              <a:rPr lang="el-GR" b="1" dirty="0" smtClean="0"/>
              <a:t>. πίνακας είναι 3χ3</a:t>
            </a:r>
            <a:r>
              <a:rPr lang="el-GR" dirty="0" smtClean="0"/>
              <a:t> τότε είναι εύκολο να αποδειχτεί ότι έχει πάντα τη μορφή:</a:t>
            </a:r>
            <a:endParaRPr lang="en-US" dirty="0"/>
          </a:p>
        </p:txBody>
      </p:sp>
      <p:sp>
        <p:nvSpPr>
          <p:cNvPr id="4" name="Slide Number Placeholder 3"/>
          <p:cNvSpPr>
            <a:spLocks noGrp="1"/>
          </p:cNvSpPr>
          <p:nvPr>
            <p:ph type="sldNum" sz="quarter" idx="4294967295"/>
          </p:nvPr>
        </p:nvSpPr>
        <p:spPr>
          <a:xfrm>
            <a:off x="4649096" y="224491"/>
            <a:ext cx="1332156" cy="365125"/>
          </a:xfrm>
          <a:prstGeom prst="rect">
            <a:avLst/>
          </a:prstGeom>
        </p:spPr>
        <p:txBody>
          <a:bodyPr/>
          <a:lstStyle/>
          <a:p>
            <a:endParaRPr lang="en-US" dirty="0"/>
          </a:p>
        </p:txBody>
      </p:sp>
      <p:sp>
        <p:nvSpPr>
          <p:cNvPr id="5" name="Footer Placeholder 4"/>
          <p:cNvSpPr>
            <a:spLocks noGrp="1"/>
          </p:cNvSpPr>
          <p:nvPr>
            <p:ph type="ftr" sz="quarter" idx="4294967295"/>
          </p:nvPr>
        </p:nvSpPr>
        <p:spPr>
          <a:xfrm>
            <a:off x="5220072" y="5852160"/>
            <a:ext cx="2923528" cy="365125"/>
          </a:xfrm>
          <a:prstGeom prst="rect">
            <a:avLst/>
          </a:prstGeom>
        </p:spPr>
        <p:txBody>
          <a:bodyPr/>
          <a:lstStyle/>
          <a:p>
            <a:endParaRPr lang="en-US" dirty="0"/>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2342" t="36632" r="72842" b="59859"/>
          <a:stretch/>
        </p:blipFill>
        <p:spPr bwMode="auto">
          <a:xfrm>
            <a:off x="3815536" y="2078326"/>
            <a:ext cx="1229904"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1837" t="36054" r="58112" b="50613"/>
          <a:stretch/>
        </p:blipFill>
        <p:spPr bwMode="auto">
          <a:xfrm>
            <a:off x="1835696" y="4941168"/>
            <a:ext cx="3959680" cy="1481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7" name="Rounded Rectangle 6"/>
              <p:cNvSpPr/>
              <p:nvPr/>
            </p:nvSpPr>
            <p:spPr>
              <a:xfrm>
                <a:off x="6004006" y="4580807"/>
                <a:ext cx="3024336" cy="18722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Όπου α είναι ένας πίνακας 3χ1 που περιέχει τις συνταγμένες </a:t>
                </a:r>
                <a14:m>
                  <m:oMath xmlns:m="http://schemas.openxmlformats.org/officeDocument/2006/math">
                    <m:r>
                      <a:rPr lang="en-US" i="1">
                        <a:latin typeface="Cambria Math"/>
                      </a:rPr>
                      <m:t>𝑎</m:t>
                    </m:r>
                    <m:r>
                      <a:rPr lang="en-US">
                        <a:latin typeface="Cambria Math"/>
                      </a:rPr>
                      <m:t>=</m:t>
                    </m:r>
                    <m:sSub>
                      <m:sSubPr>
                        <m:ctrlPr>
                          <a:rPr lang="en-US" i="1">
                            <a:latin typeface="Cambria Math" charset="0"/>
                          </a:rPr>
                        </m:ctrlPr>
                      </m:sSubPr>
                      <m:e>
                        <m:r>
                          <a:rPr lang="en-US" i="1">
                            <a:latin typeface="Cambria Math"/>
                          </a:rPr>
                          <m:t>𝑎</m:t>
                        </m:r>
                      </m:e>
                      <m:sub>
                        <m:r>
                          <a:rPr lang="en-US" i="1">
                            <a:latin typeface="Cambria Math"/>
                          </a:rPr>
                          <m:t>𝑥</m:t>
                        </m:r>
                      </m:sub>
                    </m:sSub>
                    <m:sSub>
                      <m:sSubPr>
                        <m:ctrlPr>
                          <a:rPr lang="en-US" i="1">
                            <a:latin typeface="Cambria Math" charset="0"/>
                          </a:rPr>
                        </m:ctrlPr>
                      </m:sSubPr>
                      <m:e>
                        <m:r>
                          <a:rPr lang="en-US" i="1">
                            <a:latin typeface="Cambria Math"/>
                          </a:rPr>
                          <m:t>𝑖</m:t>
                        </m:r>
                      </m:e>
                      <m:sub>
                        <m:r>
                          <a:rPr lang="en-US">
                            <a:latin typeface="Cambria Math"/>
                          </a:rPr>
                          <m:t>0</m:t>
                        </m:r>
                      </m:sub>
                    </m:sSub>
                    <m:r>
                      <a:rPr lang="en-US">
                        <a:latin typeface="Cambria Math"/>
                      </a:rPr>
                      <m:t>+</m:t>
                    </m:r>
                    <m:sSub>
                      <m:sSubPr>
                        <m:ctrlPr>
                          <a:rPr lang="en-US" i="1">
                            <a:latin typeface="Cambria Math" charset="0"/>
                          </a:rPr>
                        </m:ctrlPr>
                      </m:sSubPr>
                      <m:e>
                        <m:r>
                          <a:rPr lang="en-US" i="1">
                            <a:latin typeface="Cambria Math"/>
                          </a:rPr>
                          <m:t>𝑎</m:t>
                        </m:r>
                      </m:e>
                      <m:sub>
                        <m:r>
                          <a:rPr lang="en-US" i="1">
                            <a:latin typeface="Cambria Math"/>
                          </a:rPr>
                          <m:t>𝑦</m:t>
                        </m:r>
                      </m:sub>
                    </m:sSub>
                    <m:sSub>
                      <m:sSubPr>
                        <m:ctrlPr>
                          <a:rPr lang="en-US" i="1">
                            <a:latin typeface="Cambria Math" charset="0"/>
                          </a:rPr>
                        </m:ctrlPr>
                      </m:sSubPr>
                      <m:e>
                        <m:r>
                          <a:rPr lang="en-US" i="1">
                            <a:latin typeface="Cambria Math"/>
                          </a:rPr>
                          <m:t>𝑗</m:t>
                        </m:r>
                      </m:e>
                      <m:sub>
                        <m:r>
                          <a:rPr lang="en-US">
                            <a:latin typeface="Cambria Math"/>
                          </a:rPr>
                          <m:t>0</m:t>
                        </m:r>
                      </m:sub>
                    </m:sSub>
                    <m:r>
                      <a:rPr lang="en-US">
                        <a:latin typeface="Cambria Math"/>
                      </a:rPr>
                      <m:t>+</m:t>
                    </m:r>
                    <m:sSub>
                      <m:sSubPr>
                        <m:ctrlPr>
                          <a:rPr lang="en-US" i="1">
                            <a:latin typeface="Cambria Math" charset="0"/>
                          </a:rPr>
                        </m:ctrlPr>
                      </m:sSubPr>
                      <m:e>
                        <m:r>
                          <a:rPr lang="en-US" i="1">
                            <a:latin typeface="Cambria Math"/>
                          </a:rPr>
                          <m:t>𝑎</m:t>
                        </m:r>
                      </m:e>
                      <m:sub>
                        <m:r>
                          <a:rPr lang="en-US" i="1">
                            <a:latin typeface="Cambria Math"/>
                          </a:rPr>
                          <m:t>𝑧</m:t>
                        </m:r>
                      </m:sub>
                    </m:sSub>
                    <m:sSub>
                      <m:sSubPr>
                        <m:ctrlPr>
                          <a:rPr lang="en-US" i="1">
                            <a:latin typeface="Cambria Math" charset="0"/>
                          </a:rPr>
                        </m:ctrlPr>
                      </m:sSubPr>
                      <m:e>
                        <m:r>
                          <a:rPr lang="en-US" i="1">
                            <a:latin typeface="Cambria Math"/>
                          </a:rPr>
                          <m:t>𝑘</m:t>
                        </m:r>
                      </m:e>
                      <m:sub>
                        <m:r>
                          <a:rPr lang="en-US">
                            <a:latin typeface="Cambria Math"/>
                          </a:rPr>
                          <m:t>0</m:t>
                        </m:r>
                      </m:sub>
                    </m:sSub>
                  </m:oMath>
                </a14:m>
                <a:r>
                  <a:rPr lang="el-GR" dirty="0" smtClean="0"/>
                  <a:t>  </a:t>
                </a:r>
                <a:endParaRPr lang="en-US" dirty="0"/>
              </a:p>
            </p:txBody>
          </p:sp>
        </mc:Choice>
        <mc:Fallback xmlns="">
          <p:sp>
            <p:nvSpPr>
              <p:cNvPr id="7" name="Rounded Rectangle 6"/>
              <p:cNvSpPr>
                <a:spLocks noRot="1" noChangeAspect="1" noMove="1" noResize="1" noEditPoints="1" noAdjustHandles="1" noChangeArrowheads="1" noChangeShapeType="1" noTextEdit="1"/>
              </p:cNvSpPr>
              <p:nvPr/>
            </p:nvSpPr>
            <p:spPr>
              <a:xfrm>
                <a:off x="6004006" y="4580807"/>
                <a:ext cx="3024336" cy="1872208"/>
              </a:xfrm>
              <a:prstGeom prst="roundRect">
                <a:avLst/>
              </a:prstGeom>
              <a:blipFill rotWithShape="0">
                <a:blip r:embed="rId6"/>
                <a:stretch>
                  <a:fillRect/>
                </a:stretch>
              </a:blipFill>
            </p:spPr>
            <p:txBody>
              <a:bodyPr/>
              <a:lstStyle/>
              <a:p>
                <a:r>
                  <a:rPr lang="en-US">
                    <a:noFill/>
                  </a:rPr>
                  <a:t> </a:t>
                </a:r>
              </a:p>
            </p:txBody>
          </p:sp>
        </mc:Fallback>
      </mc:AlternateContent>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948264" y="2616200"/>
            <a:ext cx="812800" cy="812800"/>
          </a:xfrm>
          <a:prstGeom prst="rect">
            <a:avLst/>
          </a:prstGeom>
        </p:spPr>
      </p:pic>
    </p:spTree>
    <p:extLst>
      <p:ext uri="{BB962C8B-B14F-4D97-AF65-F5344CB8AC3E}">
        <p14:creationId xmlns:p14="http://schemas.microsoft.com/office/powerpoint/2010/main" val="3360587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6664" fill="hold"/>
                                        <p:tgtEl>
                                          <p:spTgt spid="6"/>
                                        </p:tgtEl>
                                      </p:cBhvr>
                                    </p:cmd>
                                  </p:childTnLst>
                                </p:cTn>
                              </p:par>
                            </p:childTnLst>
                          </p:cTn>
                        </p:par>
                      </p:childTnLst>
                    </p:cTn>
                  </p:par>
                </p:childTnLst>
              </p:cTn>
              <p:nextCondLst>
                <p:cond evt="onClick" delay="0">
                  <p:tgtEl>
                    <p:spTgt spid="6"/>
                  </p:tgtEl>
                </p:cond>
              </p:nextCondLst>
            </p:seq>
            <p:audio>
              <p:cMediaNode vol="80000">
                <p:cTn id="15" fill="hold" display="0">
                  <p:stCondLst>
                    <p:cond delay="indefinite"/>
                  </p:stCondLst>
                  <p:endCondLst>
                    <p:cond evt="onStopAudio" delay="0">
                      <p:tgtEl>
                        <p:sldTgt/>
                      </p:tgtEl>
                    </p:cond>
                  </p:endCondLst>
                </p:cTn>
                <p:tgtEl>
                  <p:spTgt spid="6"/>
                </p:tgtEl>
              </p:cMediaNode>
            </p:audio>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Ταχύτητες και Επιταχύνσεις</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l-GR" dirty="0" smtClean="0"/>
                  <a:t>Έστω το διάνυσμα </a:t>
                </a:r>
                <a14:m>
                  <m:oMath xmlns:m="http://schemas.openxmlformats.org/officeDocument/2006/math">
                    <m:r>
                      <a:rPr lang="en-US" i="1">
                        <a:latin typeface="Cambria Math"/>
                      </a:rPr>
                      <m:t>𝑟</m:t>
                    </m:r>
                    <m:r>
                      <a:rPr lang="en-US">
                        <a:latin typeface="Cambria Math"/>
                      </a:rPr>
                      <m:t>=</m:t>
                    </m:r>
                    <m:sSub>
                      <m:sSubPr>
                        <m:ctrlPr>
                          <a:rPr lang="en-US" i="1">
                            <a:latin typeface="Cambria Math" charset="0"/>
                          </a:rPr>
                        </m:ctrlPr>
                      </m:sSubPr>
                      <m:e>
                        <m:r>
                          <a:rPr lang="en-US" i="1">
                            <a:latin typeface="Cambria Math"/>
                          </a:rPr>
                          <m:t>𝑟</m:t>
                        </m:r>
                      </m:e>
                      <m:sub>
                        <m:r>
                          <a:rPr lang="en-US" i="1">
                            <a:latin typeface="Cambria Math"/>
                          </a:rPr>
                          <m:t>𝑥</m:t>
                        </m:r>
                      </m:sub>
                    </m:sSub>
                    <m:sSub>
                      <m:sSubPr>
                        <m:ctrlPr>
                          <a:rPr lang="en-US" i="1">
                            <a:latin typeface="Cambria Math" charset="0"/>
                          </a:rPr>
                        </m:ctrlPr>
                      </m:sSubPr>
                      <m:e>
                        <m:r>
                          <a:rPr lang="en-US" i="1">
                            <a:latin typeface="Cambria Math"/>
                          </a:rPr>
                          <m:t>𝑖</m:t>
                        </m:r>
                      </m:e>
                      <m:sub>
                        <m:r>
                          <a:rPr lang="en-US">
                            <a:latin typeface="Cambria Math"/>
                          </a:rPr>
                          <m:t>0</m:t>
                        </m:r>
                      </m:sub>
                    </m:sSub>
                    <m:r>
                      <a:rPr lang="en-US">
                        <a:latin typeface="Cambria Math"/>
                      </a:rPr>
                      <m:t>+</m:t>
                    </m:r>
                    <m:sSub>
                      <m:sSubPr>
                        <m:ctrlPr>
                          <a:rPr lang="en-US" i="1">
                            <a:latin typeface="Cambria Math" charset="0"/>
                          </a:rPr>
                        </m:ctrlPr>
                      </m:sSubPr>
                      <m:e>
                        <m:r>
                          <a:rPr lang="en-US" i="1">
                            <a:latin typeface="Cambria Math"/>
                          </a:rPr>
                          <m:t>𝑟</m:t>
                        </m:r>
                      </m:e>
                      <m:sub>
                        <m:r>
                          <a:rPr lang="en-US" i="1">
                            <a:latin typeface="Cambria Math"/>
                          </a:rPr>
                          <m:t>𝑦</m:t>
                        </m:r>
                      </m:sub>
                    </m:sSub>
                    <m:sSub>
                      <m:sSubPr>
                        <m:ctrlPr>
                          <a:rPr lang="en-US" i="1">
                            <a:latin typeface="Cambria Math" charset="0"/>
                          </a:rPr>
                        </m:ctrlPr>
                      </m:sSubPr>
                      <m:e>
                        <m:r>
                          <a:rPr lang="en-US" i="1">
                            <a:latin typeface="Cambria Math"/>
                          </a:rPr>
                          <m:t>𝑗</m:t>
                        </m:r>
                      </m:e>
                      <m:sub>
                        <m:r>
                          <a:rPr lang="en-US">
                            <a:latin typeface="Cambria Math"/>
                          </a:rPr>
                          <m:t>0</m:t>
                        </m:r>
                      </m:sub>
                    </m:sSub>
                    <m:r>
                      <a:rPr lang="en-US">
                        <a:latin typeface="Cambria Math"/>
                      </a:rPr>
                      <m:t>+</m:t>
                    </m:r>
                    <m:sSub>
                      <m:sSubPr>
                        <m:ctrlPr>
                          <a:rPr lang="en-US" i="1">
                            <a:latin typeface="Cambria Math" charset="0"/>
                          </a:rPr>
                        </m:ctrlPr>
                      </m:sSubPr>
                      <m:e>
                        <m:r>
                          <a:rPr lang="en-US" i="1">
                            <a:latin typeface="Cambria Math"/>
                          </a:rPr>
                          <m:t>𝑟</m:t>
                        </m:r>
                      </m:e>
                      <m:sub>
                        <m:r>
                          <a:rPr lang="en-US" i="1">
                            <a:latin typeface="Cambria Math"/>
                          </a:rPr>
                          <m:t>𝑧</m:t>
                        </m:r>
                      </m:sub>
                    </m:sSub>
                    <m:sSub>
                      <m:sSubPr>
                        <m:ctrlPr>
                          <a:rPr lang="en-US" i="1">
                            <a:latin typeface="Cambria Math" charset="0"/>
                          </a:rPr>
                        </m:ctrlPr>
                      </m:sSubPr>
                      <m:e>
                        <m:r>
                          <a:rPr lang="en-US" i="1">
                            <a:latin typeface="Cambria Math"/>
                          </a:rPr>
                          <m:t>𝑘</m:t>
                        </m:r>
                      </m:e>
                      <m:sub>
                        <m:r>
                          <a:rPr lang="en-US">
                            <a:latin typeface="Cambria Math"/>
                          </a:rPr>
                          <m:t>0</m:t>
                        </m:r>
                      </m:sub>
                    </m:sSub>
                  </m:oMath>
                </a14:m>
                <a:r>
                  <a:rPr lang="el-GR" dirty="0" smtClean="0"/>
                  <a:t> καθώς και ο πίνακας </a:t>
                </a:r>
                <a14:m>
                  <m:oMath xmlns:m="http://schemas.openxmlformats.org/officeDocument/2006/math">
                    <m:r>
                      <a:rPr lang="en-US" i="1">
                        <a:latin typeface="Cambria Math"/>
                      </a:rPr>
                      <m:t>𝑟</m:t>
                    </m:r>
                    <m:r>
                      <a:rPr lang="en-US">
                        <a:latin typeface="Cambria Math"/>
                      </a:rPr>
                      <m:t>=</m:t>
                    </m:r>
                    <m:sSup>
                      <m:sSupPr>
                        <m:ctrlPr>
                          <a:rPr lang="en-US" i="1">
                            <a:latin typeface="Cambria Math" charset="0"/>
                          </a:rPr>
                        </m:ctrlPr>
                      </m:sSupPr>
                      <m:e>
                        <m:d>
                          <m:dPr>
                            <m:begChr m:val="["/>
                            <m:endChr m:val="]"/>
                            <m:ctrlPr>
                              <a:rPr lang="en-US" i="1">
                                <a:latin typeface="Cambria Math" charset="0"/>
                              </a:rPr>
                            </m:ctrlPr>
                          </m:dPr>
                          <m:e>
                            <m:sSub>
                              <m:sSubPr>
                                <m:ctrlPr>
                                  <a:rPr lang="en-US" i="1">
                                    <a:latin typeface="Cambria Math" charset="0"/>
                                  </a:rPr>
                                </m:ctrlPr>
                              </m:sSubPr>
                              <m:e>
                                <m:r>
                                  <a:rPr lang="en-US" i="1">
                                    <a:latin typeface="Cambria Math"/>
                                  </a:rPr>
                                  <m:t>𝑟</m:t>
                                </m:r>
                              </m:e>
                              <m:sub>
                                <m:r>
                                  <a:rPr lang="en-US" i="1">
                                    <a:latin typeface="Cambria Math"/>
                                  </a:rPr>
                                  <m:t>𝑥</m:t>
                                </m:r>
                              </m:sub>
                            </m:sSub>
                            <m:r>
                              <m:rPr>
                                <m:nor/>
                              </m:rPr>
                              <a:rPr lang="en-US" i="1"/>
                              <m:t>    </m:t>
                            </m:r>
                            <m:sSub>
                              <m:sSubPr>
                                <m:ctrlPr>
                                  <a:rPr lang="en-US" i="1">
                                    <a:latin typeface="Cambria Math" charset="0"/>
                                  </a:rPr>
                                </m:ctrlPr>
                              </m:sSubPr>
                              <m:e>
                                <m:r>
                                  <a:rPr lang="en-US" i="1">
                                    <a:latin typeface="Cambria Math"/>
                                  </a:rPr>
                                  <m:t>𝑟</m:t>
                                </m:r>
                              </m:e>
                              <m:sub>
                                <m:r>
                                  <a:rPr lang="en-US" i="1">
                                    <a:latin typeface="Cambria Math"/>
                                  </a:rPr>
                                  <m:t>𝑦</m:t>
                                </m:r>
                              </m:sub>
                            </m:sSub>
                            <m:r>
                              <m:rPr>
                                <m:nor/>
                              </m:rPr>
                              <a:rPr lang="en-US" i="1"/>
                              <m:t>     </m:t>
                            </m:r>
                            <m:sSub>
                              <m:sSubPr>
                                <m:ctrlPr>
                                  <a:rPr lang="en-US" i="1">
                                    <a:latin typeface="Cambria Math" charset="0"/>
                                  </a:rPr>
                                </m:ctrlPr>
                              </m:sSubPr>
                              <m:e>
                                <m:r>
                                  <a:rPr lang="en-US" i="1">
                                    <a:latin typeface="Cambria Math"/>
                                  </a:rPr>
                                  <m:t>𝑟</m:t>
                                </m:r>
                              </m:e>
                              <m:sub>
                                <m:r>
                                  <a:rPr lang="en-US" i="1">
                                    <a:latin typeface="Cambria Math"/>
                                  </a:rPr>
                                  <m:t>𝑧</m:t>
                                </m:r>
                              </m:sub>
                            </m:sSub>
                          </m:e>
                        </m:d>
                      </m:e>
                      <m:sup>
                        <m:r>
                          <a:rPr lang="en-US" i="1">
                            <a:latin typeface="Cambria Math"/>
                          </a:rPr>
                          <m:t>𝑇</m:t>
                        </m:r>
                      </m:sup>
                    </m:sSup>
                  </m:oMath>
                </a14:m>
                <a:r>
                  <a:rPr lang="el-GR" dirty="0" smtClean="0"/>
                  <a:t>.</a:t>
                </a:r>
              </a:p>
              <a:p>
                <a:r>
                  <a:rPr lang="el-GR" dirty="0" smtClean="0"/>
                  <a:t>Για κάθε </a:t>
                </a:r>
                <a:r>
                  <a:rPr lang="el-GR" dirty="0" err="1" smtClean="0"/>
                  <a:t>αντισ</a:t>
                </a:r>
                <a:r>
                  <a:rPr lang="el-GR" dirty="0" smtClean="0"/>
                  <a:t>. πίνακα 3χ3 ισχύουν οι ακόλουθες ιδιότητες: </a:t>
                </a:r>
              </a:p>
              <a:p>
                <a:pPr marL="68580" indent="0">
                  <a:buNone/>
                </a:pPr>
                <a14:m>
                  <m:oMath xmlns:m="http://schemas.openxmlformats.org/officeDocument/2006/math">
                    <m:r>
                      <a:rPr lang="en-US" i="1">
                        <a:latin typeface="Cambria Math"/>
                      </a:rPr>
                      <m:t>𝑆</m:t>
                    </m:r>
                    <m:r>
                      <a:rPr lang="en-US">
                        <a:latin typeface="Cambria Math"/>
                      </a:rPr>
                      <m:t>(</m:t>
                    </m:r>
                    <m:r>
                      <a:rPr lang="en-US" i="1">
                        <a:latin typeface="Cambria Math"/>
                      </a:rPr>
                      <m:t>𝑎</m:t>
                    </m:r>
                    <m:r>
                      <a:rPr lang="en-US">
                        <a:latin typeface="Cambria Math"/>
                      </a:rPr>
                      <m:t>)</m:t>
                    </m:r>
                    <m:r>
                      <a:rPr lang="en-US" i="1">
                        <a:latin typeface="Cambria Math"/>
                      </a:rPr>
                      <m:t>𝑟</m:t>
                    </m:r>
                    <m:r>
                      <a:rPr lang="en-US">
                        <a:latin typeface="Cambria Math"/>
                      </a:rPr>
                      <m:t>=</m:t>
                    </m:r>
                    <m:d>
                      <m:dPr>
                        <m:begChr m:val="["/>
                        <m:endChr m:val="]"/>
                        <m:ctrlPr>
                          <a:rPr lang="en-US" i="1">
                            <a:latin typeface="Cambria Math" charset="0"/>
                          </a:rPr>
                        </m:ctrlPr>
                      </m:dPr>
                      <m:e>
                        <m:m>
                          <m:mPr>
                            <m:mcs>
                              <m:mc>
                                <m:mcPr>
                                  <m:count m:val="1"/>
                                  <m:mcJc m:val="center"/>
                                </m:mcPr>
                              </m:mc>
                            </m:mcs>
                            <m:ctrlPr>
                              <a:rPr lang="en-US" i="1">
                                <a:latin typeface="Cambria Math" charset="0"/>
                              </a:rPr>
                            </m:ctrlPr>
                          </m:mPr>
                          <m:mr>
                            <m:e>
                              <m:d>
                                <m:dPr>
                                  <m:endChr m:val=""/>
                                  <m:ctrlPr>
                                    <a:rPr lang="en-US" i="1">
                                      <a:latin typeface="Cambria Math" charset="0"/>
                                    </a:rPr>
                                  </m:ctrlPr>
                                </m:dPr>
                                <m:e>
                                  <m:r>
                                    <a:rPr lang="en-US" i="1">
                                      <a:latin typeface="Cambria Math"/>
                                    </a:rPr>
                                    <m:t>𝑎</m:t>
                                  </m:r>
                                  <m:r>
                                    <m:rPr>
                                      <m:nor/>
                                    </m:rPr>
                                    <a:rPr lang="en-US" i="1"/>
                                    <m:t> </m:t>
                                  </m:r>
                                  <m:r>
                                    <a:rPr lang="en-US" i="1">
                                      <a:latin typeface="Cambria Math"/>
                                    </a:rPr>
                                    <m:t>𝑥</m:t>
                                  </m:r>
                                  <m:r>
                                    <m:rPr>
                                      <m:nor/>
                                    </m:rPr>
                                    <a:rPr lang="en-US" i="1"/>
                                    <m:t> </m:t>
                                  </m:r>
                                  <m:r>
                                    <a:rPr lang="en-US" i="1">
                                      <a:latin typeface="Cambria Math"/>
                                    </a:rPr>
                                    <m:t>𝑟</m:t>
                                  </m:r>
                                  <m:r>
                                    <a:rPr lang="en-US">
                                      <a:latin typeface="Cambria Math"/>
                                    </a:rPr>
                                    <m:t>).</m:t>
                                  </m:r>
                                  <m:sSub>
                                    <m:sSubPr>
                                      <m:ctrlPr>
                                        <a:rPr lang="en-US" i="1">
                                          <a:latin typeface="Cambria Math" charset="0"/>
                                        </a:rPr>
                                      </m:ctrlPr>
                                    </m:sSubPr>
                                    <m:e>
                                      <m:r>
                                        <a:rPr lang="en-US" i="1">
                                          <a:latin typeface="Cambria Math"/>
                                        </a:rPr>
                                        <m:t>𝑖</m:t>
                                      </m:r>
                                    </m:e>
                                    <m:sub>
                                      <m:r>
                                        <a:rPr lang="en-US">
                                          <a:latin typeface="Cambria Math"/>
                                        </a:rPr>
                                        <m:t>0</m:t>
                                      </m:r>
                                    </m:sub>
                                  </m:sSub>
                                </m:e>
                              </m:d>
                            </m:e>
                          </m:mr>
                          <m:mr>
                            <m:e>
                              <m:d>
                                <m:dPr>
                                  <m:endChr m:val=""/>
                                  <m:ctrlPr>
                                    <a:rPr lang="en-US" i="1">
                                      <a:latin typeface="Cambria Math" charset="0"/>
                                    </a:rPr>
                                  </m:ctrlPr>
                                </m:dPr>
                                <m:e>
                                  <m:r>
                                    <a:rPr lang="en-US" i="1">
                                      <a:latin typeface="Cambria Math"/>
                                    </a:rPr>
                                    <m:t>𝑎</m:t>
                                  </m:r>
                                  <m:r>
                                    <m:rPr>
                                      <m:nor/>
                                    </m:rPr>
                                    <a:rPr lang="en-US" i="1"/>
                                    <m:t> </m:t>
                                  </m:r>
                                  <m:r>
                                    <a:rPr lang="en-US" i="1">
                                      <a:latin typeface="Cambria Math"/>
                                    </a:rPr>
                                    <m:t>𝑥</m:t>
                                  </m:r>
                                  <m:r>
                                    <m:rPr>
                                      <m:nor/>
                                    </m:rPr>
                                    <a:rPr lang="en-US" i="1"/>
                                    <m:t> </m:t>
                                  </m:r>
                                  <m:r>
                                    <a:rPr lang="en-US" i="1">
                                      <a:latin typeface="Cambria Math"/>
                                    </a:rPr>
                                    <m:t>𝑟</m:t>
                                  </m:r>
                                  <m:r>
                                    <a:rPr lang="en-US">
                                      <a:latin typeface="Cambria Math"/>
                                    </a:rPr>
                                    <m:t>).</m:t>
                                  </m:r>
                                  <m:sSub>
                                    <m:sSubPr>
                                      <m:ctrlPr>
                                        <a:rPr lang="en-US" i="1">
                                          <a:latin typeface="Cambria Math" charset="0"/>
                                        </a:rPr>
                                      </m:ctrlPr>
                                    </m:sSubPr>
                                    <m:e>
                                      <m:r>
                                        <a:rPr lang="en-US" i="1">
                                          <a:latin typeface="Cambria Math"/>
                                        </a:rPr>
                                        <m:t>𝑗</m:t>
                                      </m:r>
                                    </m:e>
                                    <m:sub>
                                      <m:r>
                                        <a:rPr lang="en-US">
                                          <a:latin typeface="Cambria Math"/>
                                        </a:rPr>
                                        <m:t>0</m:t>
                                      </m:r>
                                    </m:sub>
                                  </m:sSub>
                                </m:e>
                              </m:d>
                            </m:e>
                          </m:mr>
                          <m:mr>
                            <m:e>
                              <m:d>
                                <m:dPr>
                                  <m:endChr m:val=""/>
                                  <m:ctrlPr>
                                    <a:rPr lang="en-US" i="1">
                                      <a:latin typeface="Cambria Math" charset="0"/>
                                    </a:rPr>
                                  </m:ctrlPr>
                                </m:dPr>
                                <m:e>
                                  <m:r>
                                    <a:rPr lang="en-US" i="1">
                                      <a:latin typeface="Cambria Math"/>
                                    </a:rPr>
                                    <m:t>𝑎</m:t>
                                  </m:r>
                                  <m:r>
                                    <m:rPr>
                                      <m:nor/>
                                    </m:rPr>
                                    <a:rPr lang="en-US" i="1"/>
                                    <m:t> </m:t>
                                  </m:r>
                                  <m:r>
                                    <a:rPr lang="en-US" i="1">
                                      <a:latin typeface="Cambria Math"/>
                                    </a:rPr>
                                    <m:t>𝑥</m:t>
                                  </m:r>
                                  <m:r>
                                    <m:rPr>
                                      <m:nor/>
                                    </m:rPr>
                                    <a:rPr lang="en-US" i="1"/>
                                    <m:t> </m:t>
                                  </m:r>
                                  <m:r>
                                    <a:rPr lang="en-US" i="1">
                                      <a:latin typeface="Cambria Math"/>
                                    </a:rPr>
                                    <m:t>𝑟</m:t>
                                  </m:r>
                                  <m:r>
                                    <a:rPr lang="en-US">
                                      <a:latin typeface="Cambria Math"/>
                                    </a:rPr>
                                    <m:t>).</m:t>
                                  </m:r>
                                  <m:sSub>
                                    <m:sSubPr>
                                      <m:ctrlPr>
                                        <a:rPr lang="en-US" i="1">
                                          <a:latin typeface="Cambria Math" charset="0"/>
                                        </a:rPr>
                                      </m:ctrlPr>
                                    </m:sSubPr>
                                    <m:e>
                                      <m:r>
                                        <a:rPr lang="en-US" i="1">
                                          <a:latin typeface="Cambria Math"/>
                                        </a:rPr>
                                        <m:t>𝑘</m:t>
                                      </m:r>
                                    </m:e>
                                    <m:sub>
                                      <m:r>
                                        <a:rPr lang="en-US">
                                          <a:latin typeface="Cambria Math"/>
                                        </a:rPr>
                                        <m:t>0</m:t>
                                      </m:r>
                                    </m:sub>
                                  </m:sSub>
                                </m:e>
                              </m:d>
                            </m:e>
                          </m:mr>
                        </m:m>
                      </m:e>
                    </m:d>
                    <m:r>
                      <a:rPr lang="en-US">
                        <a:latin typeface="Cambria Math"/>
                      </a:rPr>
                      <m:t>,</m:t>
                    </m:r>
                    <m:r>
                      <m:rPr>
                        <m:nor/>
                      </m:rPr>
                      <a:rPr lang="en-US" i="1"/>
                      <m:t>  </m:t>
                    </m:r>
                    <m:r>
                      <a:rPr lang="en-US">
                        <a:latin typeface="Cambria Math"/>
                      </a:rPr>
                      <m:t>∀</m:t>
                    </m:r>
                    <m:r>
                      <a:rPr lang="en-US" i="1">
                        <a:latin typeface="Cambria Math"/>
                      </a:rPr>
                      <m:t>𝑎</m:t>
                    </m:r>
                    <m:r>
                      <a:rPr lang="en-US">
                        <a:latin typeface="Cambria Math"/>
                      </a:rPr>
                      <m:t>,</m:t>
                    </m:r>
                    <m:r>
                      <a:rPr lang="en-US" i="1">
                        <a:latin typeface="Cambria Math"/>
                      </a:rPr>
                      <m:t>𝑟</m:t>
                    </m:r>
                    <m:r>
                      <a:rPr lang="en-US">
                        <a:latin typeface="Cambria Math"/>
                      </a:rPr>
                      <m:t>∈</m:t>
                    </m:r>
                    <m:sSup>
                      <m:sSupPr>
                        <m:ctrlPr>
                          <a:rPr lang="en-US" i="1">
                            <a:latin typeface="Cambria Math" charset="0"/>
                          </a:rPr>
                        </m:ctrlPr>
                      </m:sSupPr>
                      <m:e>
                        <m:r>
                          <a:rPr lang="en-US">
                            <a:latin typeface="Cambria Math"/>
                          </a:rPr>
                          <m:t>ℝ</m:t>
                        </m:r>
                      </m:e>
                      <m:sup>
                        <m:r>
                          <a:rPr lang="en-US">
                            <a:latin typeface="Cambria Math"/>
                          </a:rPr>
                          <m:t>3</m:t>
                        </m:r>
                        <m:r>
                          <a:rPr lang="en-US" i="1">
                            <a:latin typeface="Cambria Math"/>
                          </a:rPr>
                          <m:t>𝑥</m:t>
                        </m:r>
                        <m:r>
                          <a:rPr lang="en-US">
                            <a:latin typeface="Cambria Math"/>
                          </a:rPr>
                          <m:t>1</m:t>
                        </m:r>
                      </m:sup>
                    </m:sSup>
                  </m:oMath>
                </a14:m>
                <a:r>
                  <a:rPr lang="el-GR" dirty="0" smtClean="0"/>
                  <a:t>  (1)</a:t>
                </a:r>
              </a:p>
              <a:p>
                <a:pPr marL="6858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4"/>
                <a:stretch>
                  <a:fillRect l="-360" t="-1563" b="-9549"/>
                </a:stretch>
              </a:blipFill>
            </p:spPr>
            <p:txBody>
              <a:bodyPr/>
              <a:lstStyle/>
              <a:p>
                <a:r>
                  <a:rPr lang="en-US">
                    <a:noFill/>
                  </a:rPr>
                  <a:t> </a:t>
                </a:r>
              </a:p>
            </p:txBody>
          </p:sp>
        </mc:Fallback>
      </mc:AlternateContent>
      <p:sp>
        <p:nvSpPr>
          <p:cNvPr id="4" name="Slide Number Placeholder 3"/>
          <p:cNvSpPr>
            <a:spLocks noGrp="1"/>
          </p:cNvSpPr>
          <p:nvPr>
            <p:ph type="sldNum" sz="quarter" idx="4294967295"/>
          </p:nvPr>
        </p:nvSpPr>
        <p:spPr>
          <a:xfrm>
            <a:off x="4649096" y="224491"/>
            <a:ext cx="1332156" cy="365125"/>
          </a:xfrm>
          <a:prstGeom prst="rect">
            <a:avLst/>
          </a:prstGeom>
        </p:spPr>
        <p:txBody>
          <a:bodyPr/>
          <a:lstStyle/>
          <a:p>
            <a:endParaRPr lang="en-US" dirty="0"/>
          </a:p>
        </p:txBody>
      </p:sp>
      <p:sp>
        <p:nvSpPr>
          <p:cNvPr id="5" name="Footer Placeholder 4"/>
          <p:cNvSpPr>
            <a:spLocks noGrp="1"/>
          </p:cNvSpPr>
          <p:nvPr>
            <p:ph type="ftr" sz="quarter" idx="4294967295"/>
          </p:nvPr>
        </p:nvSpPr>
        <p:spPr>
          <a:xfrm>
            <a:off x="4641448" y="5852160"/>
            <a:ext cx="3502152" cy="365125"/>
          </a:xfrm>
          <a:prstGeom prst="rect">
            <a:avLst/>
          </a:prstGeom>
        </p:spPr>
        <p:txBody>
          <a:bodyPr/>
          <a:lstStyle/>
          <a:p>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81252" y="3696320"/>
            <a:ext cx="812800" cy="812800"/>
          </a:xfrm>
          <a:prstGeom prst="rect">
            <a:avLst/>
          </a:prstGeom>
        </p:spPr>
      </p:pic>
    </p:spTree>
    <p:extLst>
      <p:ext uri="{BB962C8B-B14F-4D97-AF65-F5344CB8AC3E}">
        <p14:creationId xmlns:p14="http://schemas.microsoft.com/office/powerpoint/2010/main" val="25464808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4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Ταχύτητες και Επιταχύνσεις</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68580" indent="0">
                  <a:buNone/>
                </a:pPr>
                <a14:m>
                  <m:oMath xmlns:m="http://schemas.openxmlformats.org/officeDocument/2006/math">
                    <m:r>
                      <a:rPr lang="en-US" i="1" smtClean="0">
                        <a:latin typeface="Cambria Math"/>
                      </a:rPr>
                      <m:t>𝑆</m:t>
                    </m:r>
                    <m:r>
                      <a:rPr lang="en-US">
                        <a:latin typeface="Cambria Math"/>
                      </a:rPr>
                      <m:t>(</m:t>
                    </m:r>
                    <m:r>
                      <a:rPr lang="en-US" i="1">
                        <a:latin typeface="Cambria Math"/>
                      </a:rPr>
                      <m:t>𝑎</m:t>
                    </m:r>
                    <m:r>
                      <a:rPr lang="en-US">
                        <a:latin typeface="Cambria Math"/>
                      </a:rPr>
                      <m:t>)+</m:t>
                    </m:r>
                    <m:r>
                      <a:rPr lang="en-US" i="1">
                        <a:latin typeface="Cambria Math"/>
                      </a:rPr>
                      <m:t>𝑆</m:t>
                    </m:r>
                    <m:r>
                      <a:rPr lang="en-US">
                        <a:latin typeface="Cambria Math"/>
                      </a:rPr>
                      <m:t>(</m:t>
                    </m:r>
                    <m:r>
                      <a:rPr lang="en-US" i="1">
                        <a:latin typeface="Cambria Math"/>
                      </a:rPr>
                      <m:t>𝑏</m:t>
                    </m:r>
                    <m:r>
                      <a:rPr lang="en-US">
                        <a:latin typeface="Cambria Math"/>
                      </a:rPr>
                      <m:t>)=</m:t>
                    </m:r>
                    <m:r>
                      <a:rPr lang="en-US" i="1">
                        <a:latin typeface="Cambria Math"/>
                      </a:rPr>
                      <m:t>𝑆</m:t>
                    </m:r>
                    <m:r>
                      <a:rPr lang="en-US">
                        <a:latin typeface="Cambria Math"/>
                      </a:rPr>
                      <m:t>(</m:t>
                    </m:r>
                    <m:r>
                      <a:rPr lang="en-US" i="1">
                        <a:latin typeface="Cambria Math"/>
                      </a:rPr>
                      <m:t>𝑎</m:t>
                    </m:r>
                    <m:r>
                      <a:rPr lang="en-US">
                        <a:latin typeface="Cambria Math"/>
                      </a:rPr>
                      <m:t>+</m:t>
                    </m:r>
                    <m:r>
                      <a:rPr lang="en-US" i="1">
                        <a:latin typeface="Cambria Math"/>
                      </a:rPr>
                      <m:t>𝑏</m:t>
                    </m:r>
                    <m:r>
                      <a:rPr lang="en-US">
                        <a:latin typeface="Cambria Math"/>
                      </a:rPr>
                      <m:t>),∀</m:t>
                    </m:r>
                    <m:r>
                      <a:rPr lang="en-US" i="1">
                        <a:latin typeface="Cambria Math"/>
                      </a:rPr>
                      <m:t>𝑎</m:t>
                    </m:r>
                    <m:r>
                      <a:rPr lang="en-US">
                        <a:latin typeface="Cambria Math"/>
                      </a:rPr>
                      <m:t>,</m:t>
                    </m:r>
                    <m:r>
                      <a:rPr lang="en-US" i="1">
                        <a:latin typeface="Cambria Math"/>
                      </a:rPr>
                      <m:t>𝑏</m:t>
                    </m:r>
                    <m:r>
                      <a:rPr lang="en-US">
                        <a:latin typeface="Cambria Math"/>
                      </a:rPr>
                      <m:t>∈</m:t>
                    </m:r>
                    <m:sSup>
                      <m:sSupPr>
                        <m:ctrlPr>
                          <a:rPr lang="en-US" i="1">
                            <a:latin typeface="Cambria Math" charset="0"/>
                          </a:rPr>
                        </m:ctrlPr>
                      </m:sSupPr>
                      <m:e>
                        <m:r>
                          <a:rPr lang="en-US">
                            <a:latin typeface="Cambria Math"/>
                          </a:rPr>
                          <m:t>ℝ</m:t>
                        </m:r>
                      </m:e>
                      <m:sup>
                        <m:r>
                          <a:rPr lang="en-US">
                            <a:latin typeface="Cambria Math"/>
                          </a:rPr>
                          <m:t>3</m:t>
                        </m:r>
                        <m:r>
                          <a:rPr lang="en-US" i="1">
                            <a:latin typeface="Cambria Math"/>
                          </a:rPr>
                          <m:t>𝑥</m:t>
                        </m:r>
                        <m:r>
                          <a:rPr lang="en-US">
                            <a:latin typeface="Cambria Math"/>
                          </a:rPr>
                          <m:t>1</m:t>
                        </m:r>
                      </m:sup>
                    </m:sSup>
                  </m:oMath>
                </a14:m>
                <a:r>
                  <a:rPr lang="el-GR" dirty="0" smtClean="0"/>
                  <a:t>  (2)</a:t>
                </a:r>
              </a:p>
              <a:p>
                <a:pPr marL="68580" indent="0">
                  <a:buNone/>
                </a:pPr>
                <a:endParaRPr lang="el-GR" dirty="0" smtClean="0"/>
              </a:p>
              <a:p>
                <a:pPr marL="68580" indent="0">
                  <a:buNone/>
                </a:pPr>
                <a14:m>
                  <m:oMath xmlns:m="http://schemas.openxmlformats.org/officeDocument/2006/math">
                    <m:r>
                      <a:rPr lang="en-US" i="1">
                        <a:latin typeface="Cambria Math"/>
                      </a:rPr>
                      <m:t>𝑆</m:t>
                    </m:r>
                    <m:r>
                      <a:rPr lang="en-US">
                        <a:latin typeface="Cambria Math"/>
                      </a:rPr>
                      <m:t>(</m:t>
                    </m:r>
                    <m:r>
                      <a:rPr lang="en-US" i="1">
                        <a:latin typeface="Cambria Math"/>
                      </a:rPr>
                      <m:t>𝜆</m:t>
                    </m:r>
                    <m:r>
                      <a:rPr lang="en-US" i="1">
                        <a:latin typeface="Cambria Math"/>
                      </a:rPr>
                      <m:t>𝑎</m:t>
                    </m:r>
                    <m:r>
                      <a:rPr lang="en-US">
                        <a:latin typeface="Cambria Math"/>
                      </a:rPr>
                      <m:t>)=</m:t>
                    </m:r>
                    <m:r>
                      <a:rPr lang="en-US" i="1">
                        <a:latin typeface="Cambria Math"/>
                      </a:rPr>
                      <m:t>𝜆</m:t>
                    </m:r>
                    <m:r>
                      <a:rPr lang="en-US" i="1">
                        <a:latin typeface="Cambria Math"/>
                      </a:rPr>
                      <m:t>𝑆</m:t>
                    </m:r>
                    <m:r>
                      <a:rPr lang="en-US">
                        <a:latin typeface="Cambria Math"/>
                      </a:rPr>
                      <m:t>(</m:t>
                    </m:r>
                    <m:r>
                      <a:rPr lang="en-US" i="1">
                        <a:latin typeface="Cambria Math"/>
                      </a:rPr>
                      <m:t>𝑎</m:t>
                    </m:r>
                    <m:r>
                      <a:rPr lang="en-US">
                        <a:latin typeface="Cambria Math"/>
                      </a:rPr>
                      <m:t>),∀</m:t>
                    </m:r>
                    <m:r>
                      <a:rPr lang="en-US" i="1">
                        <a:latin typeface="Cambria Math"/>
                      </a:rPr>
                      <m:t>𝑎</m:t>
                    </m:r>
                    <m:r>
                      <a:rPr lang="en-US">
                        <a:latin typeface="Cambria Math"/>
                      </a:rPr>
                      <m:t>∈</m:t>
                    </m:r>
                    <m:sSup>
                      <m:sSupPr>
                        <m:ctrlPr>
                          <a:rPr lang="en-US" i="1">
                            <a:latin typeface="Cambria Math" charset="0"/>
                          </a:rPr>
                        </m:ctrlPr>
                      </m:sSupPr>
                      <m:e>
                        <m:r>
                          <a:rPr lang="en-US">
                            <a:latin typeface="Cambria Math"/>
                          </a:rPr>
                          <m:t>ℝ</m:t>
                        </m:r>
                      </m:e>
                      <m:sup>
                        <m:r>
                          <a:rPr lang="en-US">
                            <a:latin typeface="Cambria Math"/>
                          </a:rPr>
                          <m:t>3</m:t>
                        </m:r>
                        <m:r>
                          <a:rPr lang="en-US" i="1">
                            <a:latin typeface="Cambria Math"/>
                          </a:rPr>
                          <m:t>𝑥</m:t>
                        </m:r>
                        <m:r>
                          <a:rPr lang="en-US">
                            <a:latin typeface="Cambria Math"/>
                          </a:rPr>
                          <m:t>1</m:t>
                        </m:r>
                      </m:sup>
                    </m:sSup>
                    <m:r>
                      <a:rPr lang="en-US">
                        <a:latin typeface="Cambria Math"/>
                      </a:rPr>
                      <m:t>,</m:t>
                    </m:r>
                    <m:r>
                      <a:rPr lang="en-US" i="1">
                        <a:latin typeface="Cambria Math"/>
                      </a:rPr>
                      <m:t>𝜆</m:t>
                    </m:r>
                    <m:r>
                      <a:rPr lang="en-US">
                        <a:latin typeface="Cambria Math"/>
                      </a:rPr>
                      <m:t>∈</m:t>
                    </m:r>
                    <m:r>
                      <a:rPr lang="en-US">
                        <a:latin typeface="Cambria Math"/>
                      </a:rPr>
                      <m:t>ℝ</m:t>
                    </m:r>
                  </m:oMath>
                </a14:m>
                <a:r>
                  <a:rPr lang="el-GR" dirty="0" smtClean="0"/>
                  <a:t>  (3)</a:t>
                </a:r>
              </a:p>
              <a:p>
                <a:pPr marL="68580" indent="0">
                  <a:buNone/>
                </a:pPr>
                <a:r>
                  <a:rPr lang="el-GR" dirty="0" smtClean="0"/>
                  <a:t>Όπου </a:t>
                </a:r>
                <a14:m>
                  <m:oMath xmlns:m="http://schemas.openxmlformats.org/officeDocument/2006/math">
                    <m:r>
                      <a:rPr lang="en-US" i="1">
                        <a:latin typeface="Cambria Math"/>
                      </a:rPr>
                      <m:t>𝑎</m:t>
                    </m:r>
                    <m:r>
                      <m:rPr>
                        <m:nor/>
                      </m:rPr>
                      <a:rPr lang="en-US" i="1"/>
                      <m:t> </m:t>
                    </m:r>
                    <m:r>
                      <a:rPr lang="en-US" i="1">
                        <a:latin typeface="Cambria Math"/>
                      </a:rPr>
                      <m:t>𝑥</m:t>
                    </m:r>
                    <m:r>
                      <m:rPr>
                        <m:nor/>
                      </m:rPr>
                      <a:rPr lang="en-US" i="1"/>
                      <m:t> </m:t>
                    </m:r>
                    <m:r>
                      <a:rPr lang="en-US" i="1">
                        <a:latin typeface="Cambria Math"/>
                      </a:rPr>
                      <m:t>𝑟</m:t>
                    </m:r>
                    <m:r>
                      <a:rPr lang="el-GR" b="0" i="1" smtClean="0">
                        <a:latin typeface="Cambria Math"/>
                      </a:rPr>
                      <m:t> </m:t>
                    </m:r>
                    <m:r>
                      <a:rPr lang="el-GR" b="0" i="1" smtClean="0">
                        <a:latin typeface="Cambria Math"/>
                      </a:rPr>
                      <m:t>𝜀𝜄𝜈𝛼𝜄</m:t>
                    </m:r>
                    <m:r>
                      <a:rPr lang="el-GR" b="0" i="1" smtClean="0">
                        <a:latin typeface="Cambria Math"/>
                      </a:rPr>
                      <m:t> </m:t>
                    </m:r>
                    <m:r>
                      <a:rPr lang="el-GR" b="0" i="1" smtClean="0">
                        <a:latin typeface="Cambria Math"/>
                      </a:rPr>
                      <m:t>𝜏𝜊</m:t>
                    </m:r>
                    <m:r>
                      <a:rPr lang="el-GR" b="0" i="1" smtClean="0">
                        <a:latin typeface="Cambria Math"/>
                      </a:rPr>
                      <m:t> </m:t>
                    </m:r>
                    <m:r>
                      <a:rPr lang="el-GR" b="0" i="1" smtClean="0">
                        <a:latin typeface="Cambria Math"/>
                      </a:rPr>
                      <m:t>𝜀𝜉𝜔𝜏𝜀𝜌𝜄𝜅</m:t>
                    </m:r>
                    <m:r>
                      <m:rPr>
                        <m:sty m:val="p"/>
                      </m:rPr>
                      <a:rPr lang="el-GR" b="0" i="1" smtClean="0">
                        <a:latin typeface="Cambria Math"/>
                      </a:rPr>
                      <m:t>ό</m:t>
                    </m:r>
                    <m:r>
                      <a:rPr lang="el-GR" b="0" i="1" smtClean="0">
                        <a:latin typeface="Cambria Math"/>
                      </a:rPr>
                      <m:t> </m:t>
                    </m:r>
                    <m:r>
                      <a:rPr lang="el-GR" b="0" i="1" smtClean="0">
                        <a:latin typeface="Cambria Math"/>
                      </a:rPr>
                      <m:t>𝛾𝜄𝜈</m:t>
                    </m:r>
                    <m:r>
                      <m:rPr>
                        <m:sty m:val="p"/>
                      </m:rPr>
                      <a:rPr lang="el-GR" b="0" i="1" smtClean="0">
                        <a:latin typeface="Cambria Math"/>
                      </a:rPr>
                      <m:t>ό</m:t>
                    </m:r>
                    <m:r>
                      <a:rPr lang="el-GR" b="0" i="1" smtClean="0">
                        <a:latin typeface="Cambria Math"/>
                      </a:rPr>
                      <m:t>𝜇𝜀𝜈𝜊</m:t>
                    </m:r>
                    <m:r>
                      <a:rPr lang="el-GR" b="0" i="1" smtClean="0">
                        <a:latin typeface="Cambria Math"/>
                      </a:rPr>
                      <m:t> </m:t>
                    </m:r>
                    <m:r>
                      <a:rPr lang="en-US" i="1">
                        <a:latin typeface="Cambria Math"/>
                      </a:rPr>
                      <m:t>𝑎</m:t>
                    </m:r>
                    <m:r>
                      <m:rPr>
                        <m:nor/>
                      </m:rPr>
                      <a:rPr lang="en-US" i="1"/>
                      <m:t> </m:t>
                    </m:r>
                    <m:r>
                      <a:rPr lang="en-US" i="1">
                        <a:latin typeface="Cambria Math"/>
                      </a:rPr>
                      <m:t>𝑥</m:t>
                    </m:r>
                    <m:r>
                      <m:rPr>
                        <m:nor/>
                      </m:rPr>
                      <a:rPr lang="en-US" i="1"/>
                      <m:t> </m:t>
                    </m:r>
                    <m:r>
                      <a:rPr lang="en-US" i="1">
                        <a:latin typeface="Cambria Math"/>
                      </a:rPr>
                      <m:t>𝑟</m:t>
                    </m:r>
                    <m:r>
                      <a:rPr lang="en-US">
                        <a:latin typeface="Cambria Math"/>
                      </a:rPr>
                      <m:t>=</m:t>
                    </m:r>
                    <m:r>
                      <m:rPr>
                        <m:sty m:val="p"/>
                      </m:rPr>
                      <a:rPr lang="en-US">
                        <a:latin typeface="Cambria Math"/>
                      </a:rPr>
                      <m:t>det</m:t>
                    </m:r>
                    <m:d>
                      <m:dPr>
                        <m:begChr m:val="["/>
                        <m:endChr m:val="]"/>
                        <m:ctrlPr>
                          <a:rPr lang="en-US" i="1">
                            <a:latin typeface="Cambria Math" charset="0"/>
                          </a:rPr>
                        </m:ctrlPr>
                      </m:dPr>
                      <m:e>
                        <m:m>
                          <m:mPr>
                            <m:mcs>
                              <m:mc>
                                <m:mcPr>
                                  <m:count m:val="1"/>
                                  <m:mcJc m:val="center"/>
                                </m:mcPr>
                              </m:mc>
                            </m:mcs>
                            <m:ctrlPr>
                              <a:rPr lang="en-US" i="1">
                                <a:latin typeface="Cambria Math" charset="0"/>
                              </a:rPr>
                            </m:ctrlPr>
                          </m:mPr>
                          <m:mr>
                            <m:e>
                              <m:sSub>
                                <m:sSubPr>
                                  <m:ctrlPr>
                                    <a:rPr lang="en-US" i="1">
                                      <a:latin typeface="Cambria Math" charset="0"/>
                                    </a:rPr>
                                  </m:ctrlPr>
                                </m:sSubPr>
                                <m:e>
                                  <m:r>
                                    <a:rPr lang="en-US" i="1">
                                      <a:latin typeface="Cambria Math"/>
                                    </a:rPr>
                                    <m:t>𝑖</m:t>
                                  </m:r>
                                </m:e>
                                <m:sub>
                                  <m:r>
                                    <a:rPr lang="en-US">
                                      <a:latin typeface="Cambria Math"/>
                                    </a:rPr>
                                    <m:t>0</m:t>
                                  </m:r>
                                </m:sub>
                              </m:sSub>
                              <m:r>
                                <m:rPr>
                                  <m:nor/>
                                </m:rPr>
                                <a:rPr lang="en-US" i="1"/>
                                <m:t>      </m:t>
                              </m:r>
                              <m:sSub>
                                <m:sSubPr>
                                  <m:ctrlPr>
                                    <a:rPr lang="en-US" i="1">
                                      <a:latin typeface="Cambria Math" charset="0"/>
                                    </a:rPr>
                                  </m:ctrlPr>
                                </m:sSubPr>
                                <m:e>
                                  <m:r>
                                    <a:rPr lang="en-US" i="1">
                                      <a:latin typeface="Cambria Math"/>
                                    </a:rPr>
                                    <m:t>𝑗</m:t>
                                  </m:r>
                                </m:e>
                                <m:sub>
                                  <m:r>
                                    <a:rPr lang="en-US">
                                      <a:latin typeface="Cambria Math"/>
                                    </a:rPr>
                                    <m:t>0</m:t>
                                  </m:r>
                                </m:sub>
                              </m:sSub>
                              <m:r>
                                <m:rPr>
                                  <m:nor/>
                                </m:rPr>
                                <a:rPr lang="en-US" i="1"/>
                                <m:t>   </m:t>
                              </m:r>
                              <m:sSub>
                                <m:sSubPr>
                                  <m:ctrlPr>
                                    <a:rPr lang="en-US" i="1">
                                      <a:latin typeface="Cambria Math" charset="0"/>
                                    </a:rPr>
                                  </m:ctrlPr>
                                </m:sSubPr>
                                <m:e>
                                  <m:r>
                                    <a:rPr lang="en-US" i="1">
                                      <a:latin typeface="Cambria Math"/>
                                    </a:rPr>
                                    <m:t>𝑘</m:t>
                                  </m:r>
                                </m:e>
                                <m:sub>
                                  <m:r>
                                    <a:rPr lang="en-US">
                                      <a:latin typeface="Cambria Math"/>
                                    </a:rPr>
                                    <m:t>0</m:t>
                                  </m:r>
                                </m:sub>
                              </m:sSub>
                            </m:e>
                          </m:mr>
                          <m:mr>
                            <m:e>
                              <m:sSub>
                                <m:sSubPr>
                                  <m:ctrlPr>
                                    <a:rPr lang="en-US" i="1">
                                      <a:latin typeface="Cambria Math" charset="0"/>
                                    </a:rPr>
                                  </m:ctrlPr>
                                </m:sSubPr>
                                <m:e>
                                  <m:r>
                                    <a:rPr lang="en-US" i="1">
                                      <a:latin typeface="Cambria Math"/>
                                    </a:rPr>
                                    <m:t>𝑎</m:t>
                                  </m:r>
                                </m:e>
                                <m:sub>
                                  <m:r>
                                    <a:rPr lang="en-US" i="1">
                                      <a:latin typeface="Cambria Math"/>
                                    </a:rPr>
                                    <m:t>𝑥</m:t>
                                  </m:r>
                                </m:sub>
                              </m:sSub>
                              <m:r>
                                <m:rPr>
                                  <m:nor/>
                                </m:rPr>
                                <a:rPr lang="en-US" i="1"/>
                                <m:t>    </m:t>
                              </m:r>
                              <m:sSub>
                                <m:sSubPr>
                                  <m:ctrlPr>
                                    <a:rPr lang="en-US" i="1">
                                      <a:latin typeface="Cambria Math" charset="0"/>
                                    </a:rPr>
                                  </m:ctrlPr>
                                </m:sSubPr>
                                <m:e>
                                  <m:r>
                                    <a:rPr lang="en-US" i="1">
                                      <a:latin typeface="Cambria Math"/>
                                    </a:rPr>
                                    <m:t>𝑎</m:t>
                                  </m:r>
                                </m:e>
                                <m:sub>
                                  <m:r>
                                    <a:rPr lang="en-US" i="1">
                                      <a:latin typeface="Cambria Math"/>
                                    </a:rPr>
                                    <m:t>𝑦</m:t>
                                  </m:r>
                                </m:sub>
                              </m:sSub>
                              <m:r>
                                <m:rPr>
                                  <m:nor/>
                                </m:rPr>
                                <a:rPr lang="en-US" i="1"/>
                                <m:t>   </m:t>
                              </m:r>
                              <m:sSub>
                                <m:sSubPr>
                                  <m:ctrlPr>
                                    <a:rPr lang="en-US" i="1">
                                      <a:latin typeface="Cambria Math" charset="0"/>
                                    </a:rPr>
                                  </m:ctrlPr>
                                </m:sSubPr>
                                <m:e>
                                  <m:r>
                                    <a:rPr lang="en-US" i="1">
                                      <a:latin typeface="Cambria Math"/>
                                    </a:rPr>
                                    <m:t>𝑎</m:t>
                                  </m:r>
                                </m:e>
                                <m:sub>
                                  <m:r>
                                    <a:rPr lang="en-US" i="1">
                                      <a:latin typeface="Cambria Math"/>
                                    </a:rPr>
                                    <m:t>𝑧</m:t>
                                  </m:r>
                                </m:sub>
                              </m:sSub>
                            </m:e>
                          </m:mr>
                          <m:mr>
                            <m:e>
                              <m:sSub>
                                <m:sSubPr>
                                  <m:ctrlPr>
                                    <a:rPr lang="en-US" i="1">
                                      <a:latin typeface="Cambria Math" charset="0"/>
                                    </a:rPr>
                                  </m:ctrlPr>
                                </m:sSubPr>
                                <m:e>
                                  <m:r>
                                    <a:rPr lang="en-US" i="1">
                                      <a:latin typeface="Cambria Math"/>
                                    </a:rPr>
                                    <m:t>𝑟</m:t>
                                  </m:r>
                                </m:e>
                                <m:sub>
                                  <m:r>
                                    <a:rPr lang="en-US" i="1">
                                      <a:latin typeface="Cambria Math"/>
                                    </a:rPr>
                                    <m:t>𝑥</m:t>
                                  </m:r>
                                </m:sub>
                              </m:sSub>
                              <m:r>
                                <m:rPr>
                                  <m:nor/>
                                </m:rPr>
                                <a:rPr lang="en-US" i="1"/>
                                <m:t>    </m:t>
                              </m:r>
                              <m:sSub>
                                <m:sSubPr>
                                  <m:ctrlPr>
                                    <a:rPr lang="en-US" i="1">
                                      <a:latin typeface="Cambria Math" charset="0"/>
                                    </a:rPr>
                                  </m:ctrlPr>
                                </m:sSubPr>
                                <m:e>
                                  <m:r>
                                    <a:rPr lang="en-US" i="1">
                                      <a:latin typeface="Cambria Math"/>
                                    </a:rPr>
                                    <m:t>𝑟</m:t>
                                  </m:r>
                                </m:e>
                                <m:sub>
                                  <m:r>
                                    <a:rPr lang="en-US" i="1">
                                      <a:latin typeface="Cambria Math"/>
                                    </a:rPr>
                                    <m:t>𝑦</m:t>
                                  </m:r>
                                </m:sub>
                              </m:sSub>
                              <m:r>
                                <m:rPr>
                                  <m:nor/>
                                </m:rPr>
                                <a:rPr lang="en-US" i="1"/>
                                <m:t>   </m:t>
                              </m:r>
                              <m:sSub>
                                <m:sSubPr>
                                  <m:ctrlPr>
                                    <a:rPr lang="en-US" i="1">
                                      <a:latin typeface="Cambria Math" charset="0"/>
                                    </a:rPr>
                                  </m:ctrlPr>
                                </m:sSubPr>
                                <m:e>
                                  <m:r>
                                    <a:rPr lang="en-US" i="1">
                                      <a:latin typeface="Cambria Math"/>
                                    </a:rPr>
                                    <m:t>𝑟</m:t>
                                  </m:r>
                                </m:e>
                                <m:sub>
                                  <m:r>
                                    <a:rPr lang="en-US" i="1">
                                      <a:latin typeface="Cambria Math"/>
                                    </a:rPr>
                                    <m:t>𝑧</m:t>
                                  </m:r>
                                </m:sub>
                              </m:sSub>
                            </m:e>
                          </m:mr>
                        </m:m>
                      </m:e>
                    </m:d>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4"/>
                <a:stretch>
                  <a:fillRect l="-1037" t="-1617"/>
                </a:stretch>
              </a:blipFill>
            </p:spPr>
            <p:txBody>
              <a:bodyPr/>
              <a:lstStyle/>
              <a:p>
                <a:r>
                  <a:rPr lang="en-US">
                    <a:noFill/>
                  </a:rPr>
                  <a:t> </a:t>
                </a:r>
              </a:p>
            </p:txBody>
          </p:sp>
        </mc:Fallback>
      </mc:AlternateContent>
      <p:sp>
        <p:nvSpPr>
          <p:cNvPr id="4" name="Slide Number Placeholder 3"/>
          <p:cNvSpPr>
            <a:spLocks noGrp="1"/>
          </p:cNvSpPr>
          <p:nvPr>
            <p:ph type="sldNum" sz="quarter" idx="4294967295"/>
          </p:nvPr>
        </p:nvSpPr>
        <p:spPr>
          <a:xfrm>
            <a:off x="4649096" y="224491"/>
            <a:ext cx="1332156" cy="365125"/>
          </a:xfrm>
          <a:prstGeom prst="rect">
            <a:avLst/>
          </a:prstGeom>
        </p:spPr>
        <p:txBody>
          <a:bodyPr/>
          <a:lstStyle/>
          <a:p>
            <a:endParaRPr lang="en-US" dirty="0"/>
          </a:p>
        </p:txBody>
      </p:sp>
      <p:sp>
        <p:nvSpPr>
          <p:cNvPr id="5" name="Footer Placeholder 4"/>
          <p:cNvSpPr>
            <a:spLocks noGrp="1"/>
          </p:cNvSpPr>
          <p:nvPr>
            <p:ph type="ftr" sz="quarter" idx="4294967295"/>
          </p:nvPr>
        </p:nvSpPr>
        <p:spPr>
          <a:xfrm>
            <a:off x="4641448" y="5852160"/>
            <a:ext cx="3502152" cy="365125"/>
          </a:xfrm>
          <a:prstGeom prst="rect">
            <a:avLst/>
          </a:prstGeom>
        </p:spPr>
        <p:txBody>
          <a:bodyPr/>
          <a:lstStyle/>
          <a:p>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319780"/>
            <a:ext cx="812800" cy="812800"/>
          </a:xfrm>
          <a:prstGeom prst="rect">
            <a:avLst/>
          </a:prstGeom>
        </p:spPr>
      </p:pic>
    </p:spTree>
    <p:extLst>
      <p:ext uri="{BB962C8B-B14F-4D97-AF65-F5344CB8AC3E}">
        <p14:creationId xmlns:p14="http://schemas.microsoft.com/office/powerpoint/2010/main" val="34441311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73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Ταχύτητες και Επιταχύνσεις</a:t>
            </a:r>
            <a:endParaRPr lang="en-US" dirty="0"/>
          </a:p>
        </p:txBody>
      </p:sp>
      <p:sp>
        <p:nvSpPr>
          <p:cNvPr id="3" name="Content Placeholder 2"/>
          <p:cNvSpPr>
            <a:spLocks noGrp="1"/>
          </p:cNvSpPr>
          <p:nvPr>
            <p:ph idx="1"/>
          </p:nvPr>
        </p:nvSpPr>
        <p:spPr>
          <a:xfrm>
            <a:off x="1251067" y="3907828"/>
            <a:ext cx="6777317" cy="1204721"/>
          </a:xfrm>
        </p:spPr>
        <p:txBody>
          <a:bodyPr/>
          <a:lstStyle/>
          <a:p>
            <a:r>
              <a:rPr lang="el-GR" dirty="0" smtClean="0"/>
              <a:t>Η ιδιότητα (1) έχει το πλεονέκτημα ότι ανάγει το εξωτερικό γινόμενο σε πολλαπλασιασμό πινάκων.</a:t>
            </a:r>
            <a:endParaRPr lang="en-US" dirty="0"/>
          </a:p>
        </p:txBody>
      </p:sp>
      <p:sp>
        <p:nvSpPr>
          <p:cNvPr id="4" name="Slide Number Placeholder 3"/>
          <p:cNvSpPr>
            <a:spLocks noGrp="1"/>
          </p:cNvSpPr>
          <p:nvPr>
            <p:ph type="sldNum" sz="quarter" idx="4294967295"/>
          </p:nvPr>
        </p:nvSpPr>
        <p:spPr>
          <a:xfrm>
            <a:off x="4649096" y="224491"/>
            <a:ext cx="1332156" cy="365125"/>
          </a:xfrm>
          <a:prstGeom prst="rect">
            <a:avLst/>
          </a:prstGeom>
        </p:spPr>
        <p:txBody>
          <a:bodyPr/>
          <a:lstStyle/>
          <a:p>
            <a:endParaRPr lang="en-US" dirty="0"/>
          </a:p>
        </p:txBody>
      </p:sp>
      <p:sp>
        <p:nvSpPr>
          <p:cNvPr id="5" name="Footer Placeholder 4"/>
          <p:cNvSpPr>
            <a:spLocks noGrp="1"/>
          </p:cNvSpPr>
          <p:nvPr>
            <p:ph type="ftr" sz="quarter" idx="4294967295"/>
          </p:nvPr>
        </p:nvSpPr>
        <p:spPr>
          <a:xfrm>
            <a:off x="4641448" y="5852160"/>
            <a:ext cx="3502152" cy="365125"/>
          </a:xfrm>
          <a:prstGeom prst="rect">
            <a:avLst/>
          </a:prstGeom>
        </p:spPr>
        <p:txBody>
          <a:bodyPr/>
          <a:lstStyle/>
          <a:p>
            <a:endParaRPr lang="en-US" dirty="0"/>
          </a:p>
        </p:txBody>
      </p:sp>
      <mc:AlternateContent xmlns:mc="http://schemas.openxmlformats.org/markup-compatibility/2006" xmlns:a14="http://schemas.microsoft.com/office/drawing/2010/main">
        <mc:Choice Requires="a14">
          <p:sp>
            <p:nvSpPr>
              <p:cNvPr id="6" name="Flowchart: Punched Tape 5"/>
              <p:cNvSpPr/>
              <p:nvPr/>
            </p:nvSpPr>
            <p:spPr>
              <a:xfrm>
                <a:off x="3339415" y="2132856"/>
                <a:ext cx="4032448" cy="1512168"/>
              </a:xfrm>
              <a:prstGeom prst="flowChartPunchedTap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a:latin typeface="Cambria Math"/>
                        </a:rPr>
                        <m:t>𝑆</m:t>
                      </m:r>
                      <m:r>
                        <a:rPr lang="en-US">
                          <a:latin typeface="Cambria Math"/>
                        </a:rPr>
                        <m:t>(</m:t>
                      </m:r>
                      <m:r>
                        <a:rPr lang="en-US" i="1">
                          <a:latin typeface="Cambria Math"/>
                        </a:rPr>
                        <m:t>𝑎</m:t>
                      </m:r>
                      <m:r>
                        <a:rPr lang="en-US">
                          <a:latin typeface="Cambria Math"/>
                        </a:rPr>
                        <m:t>)</m:t>
                      </m:r>
                      <m:r>
                        <a:rPr lang="en-US" i="1">
                          <a:latin typeface="Cambria Math"/>
                        </a:rPr>
                        <m:t>𝑟</m:t>
                      </m:r>
                      <m:r>
                        <a:rPr lang="en-US">
                          <a:latin typeface="Cambria Math"/>
                        </a:rPr>
                        <m:t>=</m:t>
                      </m:r>
                      <m:d>
                        <m:dPr>
                          <m:begChr m:val="["/>
                          <m:endChr m:val="]"/>
                          <m:ctrlPr>
                            <a:rPr lang="en-US" i="1">
                              <a:latin typeface="Cambria Math" charset="0"/>
                            </a:rPr>
                          </m:ctrlPr>
                        </m:dPr>
                        <m:e>
                          <m:m>
                            <m:mPr>
                              <m:mcs>
                                <m:mc>
                                  <m:mcPr>
                                    <m:count m:val="1"/>
                                    <m:mcJc m:val="center"/>
                                  </m:mcPr>
                                </m:mc>
                              </m:mcs>
                              <m:ctrlPr>
                                <a:rPr lang="en-US" i="1">
                                  <a:latin typeface="Cambria Math" charset="0"/>
                                </a:rPr>
                              </m:ctrlPr>
                            </m:mPr>
                            <m:mr>
                              <m:e>
                                <m:d>
                                  <m:dPr>
                                    <m:endChr m:val=""/>
                                    <m:ctrlPr>
                                      <a:rPr lang="en-US" i="1">
                                        <a:latin typeface="Cambria Math" charset="0"/>
                                      </a:rPr>
                                    </m:ctrlPr>
                                  </m:dPr>
                                  <m:e>
                                    <m:r>
                                      <a:rPr lang="en-US" i="1">
                                        <a:latin typeface="Cambria Math"/>
                                      </a:rPr>
                                      <m:t>𝑎</m:t>
                                    </m:r>
                                    <m:r>
                                      <m:rPr>
                                        <m:nor/>
                                      </m:rPr>
                                      <a:rPr lang="en-US" i="1"/>
                                      <m:t> </m:t>
                                    </m:r>
                                    <m:r>
                                      <a:rPr lang="en-US" i="1">
                                        <a:latin typeface="Cambria Math"/>
                                      </a:rPr>
                                      <m:t>𝑥</m:t>
                                    </m:r>
                                    <m:r>
                                      <m:rPr>
                                        <m:nor/>
                                      </m:rPr>
                                      <a:rPr lang="en-US" i="1"/>
                                      <m:t> </m:t>
                                    </m:r>
                                    <m:r>
                                      <a:rPr lang="en-US" i="1">
                                        <a:latin typeface="Cambria Math"/>
                                      </a:rPr>
                                      <m:t>𝑟</m:t>
                                    </m:r>
                                    <m:r>
                                      <a:rPr lang="en-US">
                                        <a:latin typeface="Cambria Math"/>
                                      </a:rPr>
                                      <m:t>).</m:t>
                                    </m:r>
                                    <m:sSub>
                                      <m:sSubPr>
                                        <m:ctrlPr>
                                          <a:rPr lang="en-US" i="1">
                                            <a:latin typeface="Cambria Math" charset="0"/>
                                          </a:rPr>
                                        </m:ctrlPr>
                                      </m:sSubPr>
                                      <m:e>
                                        <m:r>
                                          <a:rPr lang="en-US" i="1">
                                            <a:latin typeface="Cambria Math"/>
                                          </a:rPr>
                                          <m:t>𝑖</m:t>
                                        </m:r>
                                      </m:e>
                                      <m:sub>
                                        <m:r>
                                          <a:rPr lang="en-US">
                                            <a:latin typeface="Cambria Math"/>
                                          </a:rPr>
                                          <m:t>0</m:t>
                                        </m:r>
                                      </m:sub>
                                    </m:sSub>
                                  </m:e>
                                </m:d>
                              </m:e>
                            </m:mr>
                            <m:mr>
                              <m:e>
                                <m:d>
                                  <m:dPr>
                                    <m:endChr m:val=""/>
                                    <m:ctrlPr>
                                      <a:rPr lang="en-US" i="1">
                                        <a:latin typeface="Cambria Math" charset="0"/>
                                      </a:rPr>
                                    </m:ctrlPr>
                                  </m:dPr>
                                  <m:e>
                                    <m:r>
                                      <a:rPr lang="en-US" i="1">
                                        <a:latin typeface="Cambria Math"/>
                                      </a:rPr>
                                      <m:t>𝑎</m:t>
                                    </m:r>
                                    <m:r>
                                      <m:rPr>
                                        <m:nor/>
                                      </m:rPr>
                                      <a:rPr lang="en-US" i="1"/>
                                      <m:t> </m:t>
                                    </m:r>
                                    <m:r>
                                      <a:rPr lang="en-US" i="1">
                                        <a:latin typeface="Cambria Math"/>
                                      </a:rPr>
                                      <m:t>𝑥</m:t>
                                    </m:r>
                                    <m:r>
                                      <m:rPr>
                                        <m:nor/>
                                      </m:rPr>
                                      <a:rPr lang="en-US" i="1"/>
                                      <m:t> </m:t>
                                    </m:r>
                                    <m:r>
                                      <a:rPr lang="en-US" i="1">
                                        <a:latin typeface="Cambria Math"/>
                                      </a:rPr>
                                      <m:t>𝑟</m:t>
                                    </m:r>
                                    <m:r>
                                      <a:rPr lang="en-US">
                                        <a:latin typeface="Cambria Math"/>
                                      </a:rPr>
                                      <m:t>).</m:t>
                                    </m:r>
                                    <m:sSub>
                                      <m:sSubPr>
                                        <m:ctrlPr>
                                          <a:rPr lang="en-US" i="1">
                                            <a:latin typeface="Cambria Math" charset="0"/>
                                          </a:rPr>
                                        </m:ctrlPr>
                                      </m:sSubPr>
                                      <m:e>
                                        <m:r>
                                          <a:rPr lang="en-US" i="1">
                                            <a:latin typeface="Cambria Math"/>
                                          </a:rPr>
                                          <m:t>𝑗</m:t>
                                        </m:r>
                                      </m:e>
                                      <m:sub>
                                        <m:r>
                                          <a:rPr lang="en-US">
                                            <a:latin typeface="Cambria Math"/>
                                          </a:rPr>
                                          <m:t>0</m:t>
                                        </m:r>
                                      </m:sub>
                                    </m:sSub>
                                  </m:e>
                                </m:d>
                              </m:e>
                            </m:mr>
                            <m:mr>
                              <m:e>
                                <m:d>
                                  <m:dPr>
                                    <m:endChr m:val=""/>
                                    <m:ctrlPr>
                                      <a:rPr lang="en-US" i="1">
                                        <a:latin typeface="Cambria Math" charset="0"/>
                                      </a:rPr>
                                    </m:ctrlPr>
                                  </m:dPr>
                                  <m:e>
                                    <m:r>
                                      <a:rPr lang="en-US" i="1">
                                        <a:latin typeface="Cambria Math"/>
                                      </a:rPr>
                                      <m:t>𝑎</m:t>
                                    </m:r>
                                    <m:r>
                                      <m:rPr>
                                        <m:nor/>
                                      </m:rPr>
                                      <a:rPr lang="en-US" i="1"/>
                                      <m:t> </m:t>
                                    </m:r>
                                    <m:r>
                                      <a:rPr lang="en-US" i="1">
                                        <a:latin typeface="Cambria Math"/>
                                      </a:rPr>
                                      <m:t>𝑥</m:t>
                                    </m:r>
                                    <m:r>
                                      <m:rPr>
                                        <m:nor/>
                                      </m:rPr>
                                      <a:rPr lang="en-US" i="1"/>
                                      <m:t> </m:t>
                                    </m:r>
                                    <m:r>
                                      <a:rPr lang="en-US" i="1">
                                        <a:latin typeface="Cambria Math"/>
                                      </a:rPr>
                                      <m:t>𝑟</m:t>
                                    </m:r>
                                    <m:r>
                                      <a:rPr lang="en-US">
                                        <a:latin typeface="Cambria Math"/>
                                      </a:rPr>
                                      <m:t>).</m:t>
                                    </m:r>
                                    <m:sSub>
                                      <m:sSubPr>
                                        <m:ctrlPr>
                                          <a:rPr lang="en-US" i="1">
                                            <a:latin typeface="Cambria Math" charset="0"/>
                                          </a:rPr>
                                        </m:ctrlPr>
                                      </m:sSubPr>
                                      <m:e>
                                        <m:r>
                                          <a:rPr lang="en-US" i="1">
                                            <a:latin typeface="Cambria Math"/>
                                          </a:rPr>
                                          <m:t>𝑘</m:t>
                                        </m:r>
                                      </m:e>
                                      <m:sub>
                                        <m:r>
                                          <a:rPr lang="en-US">
                                            <a:latin typeface="Cambria Math"/>
                                          </a:rPr>
                                          <m:t>0</m:t>
                                        </m:r>
                                      </m:sub>
                                    </m:sSub>
                                  </m:e>
                                </m:d>
                              </m:e>
                            </m:mr>
                          </m:m>
                        </m:e>
                      </m:d>
                      <m:r>
                        <a:rPr lang="en-US">
                          <a:latin typeface="Cambria Math"/>
                        </a:rPr>
                        <m:t>,</m:t>
                      </m:r>
                      <m:r>
                        <m:rPr>
                          <m:nor/>
                        </m:rPr>
                        <a:rPr lang="en-US" i="1"/>
                        <m:t>  </m:t>
                      </m:r>
                      <m:r>
                        <a:rPr lang="en-US">
                          <a:latin typeface="Cambria Math"/>
                        </a:rPr>
                        <m:t>∀</m:t>
                      </m:r>
                      <m:r>
                        <a:rPr lang="en-US" i="1">
                          <a:latin typeface="Cambria Math"/>
                        </a:rPr>
                        <m:t>𝑎</m:t>
                      </m:r>
                      <m:r>
                        <a:rPr lang="en-US">
                          <a:latin typeface="Cambria Math"/>
                        </a:rPr>
                        <m:t>,</m:t>
                      </m:r>
                      <m:r>
                        <a:rPr lang="en-US" i="1">
                          <a:latin typeface="Cambria Math"/>
                        </a:rPr>
                        <m:t>𝑟</m:t>
                      </m:r>
                      <m:r>
                        <a:rPr lang="en-US">
                          <a:latin typeface="Cambria Math"/>
                        </a:rPr>
                        <m:t>∈</m:t>
                      </m:r>
                      <m:sSup>
                        <m:sSupPr>
                          <m:ctrlPr>
                            <a:rPr lang="en-US" i="1">
                              <a:latin typeface="Cambria Math" charset="0"/>
                            </a:rPr>
                          </m:ctrlPr>
                        </m:sSupPr>
                        <m:e>
                          <m:r>
                            <a:rPr lang="en-US">
                              <a:latin typeface="Cambria Math"/>
                            </a:rPr>
                            <m:t>ℝ</m:t>
                          </m:r>
                        </m:e>
                        <m:sup>
                          <m:r>
                            <a:rPr lang="en-US">
                              <a:latin typeface="Cambria Math"/>
                            </a:rPr>
                            <m:t>3</m:t>
                          </m:r>
                          <m:r>
                            <a:rPr lang="en-US" i="1">
                              <a:latin typeface="Cambria Math"/>
                            </a:rPr>
                            <m:t>𝑥</m:t>
                          </m:r>
                          <m:r>
                            <a:rPr lang="en-US">
                              <a:latin typeface="Cambria Math"/>
                            </a:rPr>
                            <m:t>1</m:t>
                          </m:r>
                        </m:sup>
                      </m:sSup>
                    </m:oMath>
                  </m:oMathPara>
                </a14:m>
                <a:endParaRPr lang="en-US" dirty="0"/>
              </a:p>
            </p:txBody>
          </p:sp>
        </mc:Choice>
        <mc:Fallback xmlns="">
          <p:sp>
            <p:nvSpPr>
              <p:cNvPr id="6" name="Flowchart: Punched Tape 5"/>
              <p:cNvSpPr>
                <a:spLocks noRot="1" noChangeAspect="1" noMove="1" noResize="1" noEditPoints="1" noAdjustHandles="1" noChangeArrowheads="1" noChangeShapeType="1" noTextEdit="1"/>
              </p:cNvSpPr>
              <p:nvPr/>
            </p:nvSpPr>
            <p:spPr>
              <a:xfrm>
                <a:off x="3339415" y="2132856"/>
                <a:ext cx="4032448" cy="1512168"/>
              </a:xfrm>
              <a:prstGeom prst="flowChartPunchedTape">
                <a:avLst/>
              </a:prstGeom>
              <a:blipFill rotWithShape="1">
                <a:blip r:embed="rId4"/>
                <a:stretch>
                  <a:fillRect/>
                </a:stretch>
              </a:blipFill>
            </p:spPr>
            <p:txBody>
              <a:bodyPr/>
              <a:lstStyle/>
              <a:p>
                <a:r>
                  <a:rPr lang="en-US">
                    <a:noFill/>
                  </a:rPr>
                  <a:t> </a:t>
                </a:r>
              </a:p>
            </p:txBody>
          </p:sp>
        </mc:Fallback>
      </mc:AlternateContent>
      <p:sp>
        <p:nvSpPr>
          <p:cNvPr id="10" name="Right Arrow 9"/>
          <p:cNvSpPr/>
          <p:nvPr/>
        </p:nvSpPr>
        <p:spPr>
          <a:xfrm rot="19045906">
            <a:off x="3491880" y="3573016"/>
            <a:ext cx="504056"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19672" y="2603705"/>
            <a:ext cx="812800" cy="812800"/>
          </a:xfrm>
          <a:prstGeom prst="rect">
            <a:avLst/>
          </a:prstGeom>
        </p:spPr>
      </p:pic>
    </p:spTree>
    <p:extLst>
      <p:ext uri="{BB962C8B-B14F-4D97-AF65-F5344CB8AC3E}">
        <p14:creationId xmlns:p14="http://schemas.microsoft.com/office/powerpoint/2010/main" val="329966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8707" fill="hold"/>
                                        <p:tgtEl>
                                          <p:spTgt spid="7"/>
                                        </p:tgtEl>
                                      </p:cBhvr>
                                    </p:cmd>
                                  </p:childTnLst>
                                </p:cTn>
                              </p:par>
                            </p:childTnLst>
                          </p:cTn>
                        </p:par>
                      </p:childTnLst>
                    </p:cTn>
                  </p:par>
                </p:childTnLst>
              </p:cTn>
              <p:nextCondLst>
                <p:cond evt="onClick" delay="0">
                  <p:tgtEl>
                    <p:spTgt spid="7"/>
                  </p:tgtEl>
                </p:cond>
              </p:nextCondLst>
            </p:seq>
            <p:audio>
              <p:cMediaNode vol="80000">
                <p:cTn id="22" fill="hold" display="0">
                  <p:stCondLst>
                    <p:cond delay="indefinite"/>
                  </p:stCondLst>
                  <p:endCondLst>
                    <p:cond evt="onStopAudio" delay="0">
                      <p:tgtEl>
                        <p:sldTgt/>
                      </p:tgtEl>
                    </p:cond>
                  </p:endCondLst>
                </p:cTn>
                <p:tgtEl>
                  <p:spTgt spid="7"/>
                </p:tgtEl>
              </p:cMediaNode>
            </p:audio>
          </p:childTnLst>
        </p:cTn>
      </p:par>
    </p:tnLst>
    <p:bldLst>
      <p:bldP spid="6"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7"/>
          <p:cNvSpPr>
            <a:spLocks noGrp="1"/>
          </p:cNvSpPr>
          <p:nvPr>
            <p:ph type="title"/>
          </p:nvPr>
        </p:nvSpPr>
        <p:spPr/>
        <p:txBody>
          <a:bodyPr/>
          <a:lstStyle/>
          <a:p>
            <a:pPr eaLnBrk="1" hangingPunct="1"/>
            <a:r>
              <a:rPr lang="el-GR" smtClean="0"/>
              <a:t>Άδειες Χρήσης</a:t>
            </a:r>
          </a:p>
        </p:txBody>
      </p:sp>
      <p:sp>
        <p:nvSpPr>
          <p:cNvPr id="16386" name="Subtitle 8"/>
          <p:cNvSpPr>
            <a:spLocks noGrp="1"/>
          </p:cNvSpPr>
          <p:nvPr>
            <p:ph idx="1"/>
          </p:nvPr>
        </p:nvSpPr>
        <p:spPr/>
        <p:txBody>
          <a:bodyPr/>
          <a:lstStyle/>
          <a:p>
            <a:pPr eaLnBrk="1" hangingPunct="1"/>
            <a:r>
              <a:rPr lang="el-GR" sz="2800" smtClean="0"/>
              <a:t>Το παρόν εκπαιδευτικό υλικό υπόκειται σε</a:t>
            </a:r>
            <a:r>
              <a:rPr lang="en-US" sz="2800" smtClean="0"/>
              <a:t> </a:t>
            </a:r>
            <a:r>
              <a:rPr lang="el-GR" sz="2800" smtClean="0"/>
              <a:t>άδειες χρήσης </a:t>
            </a:r>
            <a:r>
              <a:rPr lang="en-US" sz="2800" smtClean="0"/>
              <a:t>Creative Commons. </a:t>
            </a:r>
          </a:p>
          <a:p>
            <a:pPr eaLnBrk="1" hangingPunct="1"/>
            <a:r>
              <a:rPr lang="el-GR" sz="2800" smtClean="0"/>
              <a:t>Για εκπαιδευτικό υλικό, όπως εικόνες, που υπόκειται σε άλλου τύπου άδειας χρήσης, η άδεια χρήσης αναφέρεται ρητώς. </a:t>
            </a:r>
          </a:p>
        </p:txBody>
      </p:sp>
      <p:pic>
        <p:nvPicPr>
          <p:cNvPr id="16387" name="7 - Εικόνα" descr="Λογότυπο για Άδειες χρήσης Creative Commons BY-NC-ND"/>
          <p:cNvPicPr>
            <a:picLocks noChangeAspect="1"/>
          </p:cNvPicPr>
          <p:nvPr/>
        </p:nvPicPr>
        <p:blipFill>
          <a:blip r:embed="rId3"/>
          <a:srcRect/>
          <a:stretch>
            <a:fillRect/>
          </a:stretch>
        </p:blipFill>
        <p:spPr bwMode="auto">
          <a:xfrm>
            <a:off x="3708400" y="4941888"/>
            <a:ext cx="1581150" cy="552450"/>
          </a:xfrm>
          <a:prstGeom prst="rect">
            <a:avLst/>
          </a:prstGeom>
          <a:noFill/>
          <a:ln w="9525">
            <a:noFill/>
            <a:miter lim="800000"/>
            <a:headEnd/>
            <a:tailEnd/>
          </a:ln>
        </p:spPr>
      </p:pic>
      <p:sp>
        <p:nvSpPr>
          <p:cNvPr id="16388" name="Θέση αριθμού διαφάνειας 2"/>
          <p:cNvSpPr>
            <a:spLocks noGrp="1"/>
          </p:cNvSpPr>
          <p:nvPr>
            <p:ph type="sldNum" sz="quarter" idx="10"/>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F1DF246-C5AD-4F6B-9427-7BD9D4D79F87}" type="slidenum">
              <a:rPr lang="el-GR">
                <a:cs typeface="Arial" charset="0"/>
              </a:rPr>
              <a:pPr fontAlgn="base">
                <a:spcBef>
                  <a:spcPct val="0"/>
                </a:spcBef>
                <a:spcAft>
                  <a:spcPct val="0"/>
                </a:spcAft>
                <a:defRPr/>
              </a:pPr>
              <a:t>2</a:t>
            </a:fld>
            <a:endParaRPr lang="el-GR">
              <a:cs typeface="Arial"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Ταχύτητες και </a:t>
            </a:r>
            <a:r>
              <a:rPr lang="el-GR" dirty="0" smtClean="0"/>
              <a:t>Επιταχύνσεις</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20000"/>
              </a:bodyPr>
              <a:lstStyle/>
              <a:p>
                <a:r>
                  <a:rPr lang="el-GR" dirty="0" smtClean="0"/>
                  <a:t>Έστω σημείο </a:t>
                </a:r>
                <a:r>
                  <a:rPr lang="en-US" dirty="0" smtClean="0"/>
                  <a:t>P</a:t>
                </a:r>
                <a:r>
                  <a:rPr lang="el-GR" dirty="0" smtClean="0"/>
                  <a:t> στερεού σώματος.</a:t>
                </a:r>
              </a:p>
              <a:p>
                <a:r>
                  <a:rPr lang="el-GR" dirty="0"/>
                  <a:t>Έστω {0</a:t>
                </a:r>
                <a:r>
                  <a:rPr lang="el-GR" baseline="-25000" dirty="0"/>
                  <a:t>1</a:t>
                </a:r>
                <a:r>
                  <a:rPr lang="el-GR" dirty="0"/>
                  <a:t>, χ</a:t>
                </a:r>
                <a:r>
                  <a:rPr lang="el-GR" baseline="-25000" dirty="0"/>
                  <a:t>1</a:t>
                </a:r>
                <a:r>
                  <a:rPr lang="el-GR" dirty="0"/>
                  <a:t>, </a:t>
                </a:r>
                <a:r>
                  <a:rPr lang="en-US" dirty="0"/>
                  <a:t>y</a:t>
                </a:r>
                <a:r>
                  <a:rPr lang="el-GR" baseline="-25000" dirty="0"/>
                  <a:t>1</a:t>
                </a:r>
                <a:r>
                  <a:rPr lang="el-GR" dirty="0"/>
                  <a:t>, </a:t>
                </a:r>
                <a:r>
                  <a:rPr lang="en-US" dirty="0"/>
                  <a:t>z</a:t>
                </a:r>
                <a:r>
                  <a:rPr lang="el-GR" baseline="-25000" dirty="0"/>
                  <a:t>1</a:t>
                </a:r>
                <a:r>
                  <a:rPr lang="el-GR" dirty="0" smtClean="0"/>
                  <a:t>} σ.σ. προσαρμοσμένο στο στερεό σώμα, ενώ το σ.σ. του χώρου εργασίας είναι </a:t>
                </a:r>
                <a:r>
                  <a:rPr lang="el-GR" dirty="0"/>
                  <a:t>{0</a:t>
                </a:r>
                <a:r>
                  <a:rPr lang="el-GR" baseline="-25000" dirty="0"/>
                  <a:t>0</a:t>
                </a:r>
                <a:r>
                  <a:rPr lang="el-GR" dirty="0"/>
                  <a:t>, χ</a:t>
                </a:r>
                <a:r>
                  <a:rPr lang="el-GR" baseline="-25000" dirty="0"/>
                  <a:t>0</a:t>
                </a:r>
                <a:r>
                  <a:rPr lang="el-GR" dirty="0"/>
                  <a:t>, </a:t>
                </a:r>
                <a:r>
                  <a:rPr lang="en-US" dirty="0"/>
                  <a:t>y</a:t>
                </a:r>
                <a:r>
                  <a:rPr lang="el-GR" baseline="-25000" dirty="0"/>
                  <a:t>0</a:t>
                </a:r>
                <a:r>
                  <a:rPr lang="el-GR" dirty="0"/>
                  <a:t>, </a:t>
                </a:r>
                <a:r>
                  <a:rPr lang="en-US" dirty="0"/>
                  <a:t>z</a:t>
                </a:r>
                <a:r>
                  <a:rPr lang="el-GR" baseline="-25000" dirty="0"/>
                  <a:t>0</a:t>
                </a:r>
                <a:r>
                  <a:rPr lang="el-GR" dirty="0"/>
                  <a:t>} </a:t>
                </a:r>
              </a:p>
              <a:p>
                <a:r>
                  <a:rPr lang="el-GR" dirty="0" smtClean="0"/>
                  <a:t>Οι 3χ1 πίνακες που περιλαμβάνουν τις συντεταγμένες του </a:t>
                </a:r>
                <a:r>
                  <a:rPr lang="en-US" dirty="0" smtClean="0"/>
                  <a:t>P</a:t>
                </a:r>
                <a:r>
                  <a:rPr lang="el-GR" dirty="0" smtClean="0"/>
                  <a:t> ως προς τα 2 σ.σ. είναι </a:t>
                </a:r>
                <a:r>
                  <a:rPr lang="en-US" dirty="0" smtClean="0"/>
                  <a:t>p</a:t>
                </a:r>
                <a:r>
                  <a:rPr lang="en-US" baseline="-25000" dirty="0" smtClean="0"/>
                  <a:t>0</a:t>
                </a:r>
                <a:r>
                  <a:rPr lang="el-GR" dirty="0" smtClean="0"/>
                  <a:t> και </a:t>
                </a:r>
                <a:r>
                  <a:rPr lang="en-US" dirty="0" smtClean="0"/>
                  <a:t>p</a:t>
                </a:r>
                <a:r>
                  <a:rPr lang="el-GR" baseline="-25000" dirty="0" smtClean="0"/>
                  <a:t>1</a:t>
                </a:r>
                <a:r>
                  <a:rPr lang="en-US" dirty="0" smtClean="0"/>
                  <a:t> </a:t>
                </a:r>
                <a:r>
                  <a:rPr lang="el-GR" dirty="0" smtClean="0"/>
                  <a:t>αντίστοιχα.</a:t>
                </a:r>
              </a:p>
              <a:p>
                <a:r>
                  <a:rPr lang="el-GR" dirty="0" smtClean="0"/>
                  <a:t>Έστω </a:t>
                </a:r>
                <a14:m>
                  <m:oMath xmlns:m="http://schemas.openxmlformats.org/officeDocument/2006/math">
                    <m:sSubSup>
                      <m:sSubSupPr>
                        <m:ctrlPr>
                          <a:rPr lang="en-US" i="1">
                            <a:latin typeface="Cambria Math" charset="0"/>
                          </a:rPr>
                        </m:ctrlPr>
                      </m:sSubSupPr>
                      <m:e>
                        <m:r>
                          <a:rPr lang="en-US" i="1">
                            <a:latin typeface="Cambria Math"/>
                          </a:rPr>
                          <m:t>𝑑</m:t>
                        </m:r>
                      </m:e>
                      <m:sub>
                        <m:r>
                          <a:rPr lang="en-US">
                            <a:latin typeface="Cambria Math"/>
                          </a:rPr>
                          <m:t>0</m:t>
                        </m:r>
                      </m:sub>
                      <m:sup>
                        <m:r>
                          <a:rPr lang="en-US">
                            <a:latin typeface="Cambria Math"/>
                          </a:rPr>
                          <m:t>1</m:t>
                        </m:r>
                      </m:sup>
                    </m:sSubSup>
                  </m:oMath>
                </a14:m>
                <a:r>
                  <a:rPr lang="el-GR" dirty="0" smtClean="0"/>
                  <a:t> ο 3χ1 πίνακας που περιλαμβάνει τις συντεταγμένες του σημείου ο</a:t>
                </a:r>
                <a:r>
                  <a:rPr lang="el-GR" baseline="-25000" dirty="0" smtClean="0"/>
                  <a:t>1</a:t>
                </a:r>
                <a:r>
                  <a:rPr lang="el-GR" dirty="0" smtClean="0"/>
                  <a:t> ως προς </a:t>
                </a:r>
                <a:r>
                  <a:rPr lang="el-GR" dirty="0"/>
                  <a:t>το {0</a:t>
                </a:r>
                <a:r>
                  <a:rPr lang="el-GR" baseline="-25000" dirty="0"/>
                  <a:t>0</a:t>
                </a:r>
                <a:r>
                  <a:rPr lang="el-GR" dirty="0"/>
                  <a:t>, χ</a:t>
                </a:r>
                <a:r>
                  <a:rPr lang="el-GR" baseline="-25000" dirty="0"/>
                  <a:t>0</a:t>
                </a:r>
                <a:r>
                  <a:rPr lang="el-GR" dirty="0"/>
                  <a:t>, </a:t>
                </a:r>
                <a:r>
                  <a:rPr lang="en-US" dirty="0"/>
                  <a:t>y</a:t>
                </a:r>
                <a:r>
                  <a:rPr lang="el-GR" baseline="-25000" dirty="0"/>
                  <a:t>0</a:t>
                </a:r>
                <a:r>
                  <a:rPr lang="el-GR" dirty="0"/>
                  <a:t>, </a:t>
                </a:r>
                <a:r>
                  <a:rPr lang="en-US" dirty="0"/>
                  <a:t>z</a:t>
                </a:r>
                <a:r>
                  <a:rPr lang="el-GR" baseline="-25000" dirty="0"/>
                  <a:t>0</a:t>
                </a:r>
                <a:r>
                  <a:rPr lang="el-GR" dirty="0"/>
                  <a:t>} </a:t>
                </a:r>
                <a:r>
                  <a:rPr lang="el-GR" dirty="0" smtClean="0"/>
                  <a:t>.</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4"/>
                <a:stretch>
                  <a:fillRect l="-1481" t="-3504" r="-2000"/>
                </a:stretch>
              </a:blipFill>
            </p:spPr>
            <p:txBody>
              <a:bodyPr/>
              <a:lstStyle/>
              <a:p>
                <a:r>
                  <a:rPr lang="en-US">
                    <a:noFill/>
                  </a:rPr>
                  <a:t> </a:t>
                </a:r>
              </a:p>
            </p:txBody>
          </p:sp>
        </mc:Fallback>
      </mc:AlternateContent>
      <p:sp>
        <p:nvSpPr>
          <p:cNvPr id="4" name="Slide Number Placeholder 3"/>
          <p:cNvSpPr>
            <a:spLocks noGrp="1"/>
          </p:cNvSpPr>
          <p:nvPr>
            <p:ph type="sldNum" sz="quarter" idx="4294967295"/>
          </p:nvPr>
        </p:nvSpPr>
        <p:spPr>
          <a:xfrm>
            <a:off x="4649096" y="224491"/>
            <a:ext cx="1332156" cy="365125"/>
          </a:xfrm>
          <a:prstGeom prst="rect">
            <a:avLst/>
          </a:prstGeom>
        </p:spPr>
        <p:txBody>
          <a:bodyPr/>
          <a:lstStyle/>
          <a:p>
            <a:endParaRPr lang="en-US" dirty="0"/>
          </a:p>
        </p:txBody>
      </p:sp>
      <p:sp>
        <p:nvSpPr>
          <p:cNvPr id="5" name="Footer Placeholder 4"/>
          <p:cNvSpPr>
            <a:spLocks noGrp="1"/>
          </p:cNvSpPr>
          <p:nvPr>
            <p:ph type="ftr" sz="quarter" idx="4294967295"/>
          </p:nvPr>
        </p:nvSpPr>
        <p:spPr>
          <a:xfrm>
            <a:off x="4641448" y="5852160"/>
            <a:ext cx="3502152" cy="365125"/>
          </a:xfrm>
          <a:prstGeom prst="rect">
            <a:avLst/>
          </a:prstGeom>
        </p:spPr>
        <p:txBody>
          <a:bodyPr/>
          <a:lstStyle/>
          <a:p>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30800" y="1102678"/>
            <a:ext cx="812800" cy="812800"/>
          </a:xfrm>
          <a:prstGeom prst="rect">
            <a:avLst/>
          </a:prstGeom>
        </p:spPr>
      </p:pic>
    </p:spTree>
    <p:extLst>
      <p:ext uri="{BB962C8B-B14F-4D97-AF65-F5344CB8AC3E}">
        <p14:creationId xmlns:p14="http://schemas.microsoft.com/office/powerpoint/2010/main" val="22878244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78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Ταχύτητες και Επιταχύνσεις</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l-GR" dirty="0" err="1" smtClean="0"/>
                  <a:t>Παραγωγίζοντας</a:t>
                </a:r>
                <a:r>
                  <a:rPr lang="el-GR" dirty="0" smtClean="0"/>
                  <a:t> τη σχέση </a:t>
                </a:r>
                <a14:m>
                  <m:oMath xmlns:m="http://schemas.openxmlformats.org/officeDocument/2006/math">
                    <m:sSub>
                      <m:sSubPr>
                        <m:ctrlPr>
                          <a:rPr lang="en-US" i="1">
                            <a:latin typeface="Cambria Math" charset="0"/>
                          </a:rPr>
                        </m:ctrlPr>
                      </m:sSubPr>
                      <m:e>
                        <m:r>
                          <a:rPr lang="en-US" i="1">
                            <a:latin typeface="Cambria Math"/>
                          </a:rPr>
                          <m:t>𝑝</m:t>
                        </m:r>
                      </m:e>
                      <m:sub>
                        <m:r>
                          <a:rPr lang="en-US">
                            <a:latin typeface="Cambria Math"/>
                          </a:rPr>
                          <m:t>0</m:t>
                        </m:r>
                      </m:sub>
                    </m:sSub>
                    <m:r>
                      <a:rPr lang="en-US">
                        <a:latin typeface="Cambria Math"/>
                      </a:rPr>
                      <m:t>=</m:t>
                    </m:r>
                    <m:sSubSup>
                      <m:sSubSupPr>
                        <m:ctrlPr>
                          <a:rPr lang="en-US" i="1">
                            <a:latin typeface="Cambria Math" charset="0"/>
                          </a:rPr>
                        </m:ctrlPr>
                      </m:sSubSupPr>
                      <m:e>
                        <m:r>
                          <a:rPr lang="en-US" i="1">
                            <a:latin typeface="Cambria Math"/>
                          </a:rPr>
                          <m:t>𝑅</m:t>
                        </m:r>
                      </m:e>
                      <m:sub>
                        <m:r>
                          <a:rPr lang="en-US">
                            <a:latin typeface="Cambria Math"/>
                          </a:rPr>
                          <m:t>0</m:t>
                        </m:r>
                      </m:sub>
                      <m:sup>
                        <m:r>
                          <a:rPr lang="en-US">
                            <a:latin typeface="Cambria Math"/>
                          </a:rPr>
                          <m:t>1</m:t>
                        </m:r>
                      </m:sup>
                    </m:sSubSup>
                    <m:sSub>
                      <m:sSubPr>
                        <m:ctrlPr>
                          <a:rPr lang="en-US" i="1">
                            <a:latin typeface="Cambria Math" charset="0"/>
                          </a:rPr>
                        </m:ctrlPr>
                      </m:sSubPr>
                      <m:e>
                        <m:r>
                          <a:rPr lang="en-US" i="1">
                            <a:latin typeface="Cambria Math"/>
                          </a:rPr>
                          <m:t>𝑝</m:t>
                        </m:r>
                      </m:e>
                      <m:sub>
                        <m:r>
                          <a:rPr lang="en-US">
                            <a:latin typeface="Cambria Math"/>
                          </a:rPr>
                          <m:t>1</m:t>
                        </m:r>
                      </m:sub>
                    </m:sSub>
                    <m:r>
                      <a:rPr lang="en-US">
                        <a:latin typeface="Cambria Math"/>
                      </a:rPr>
                      <m:t>+</m:t>
                    </m:r>
                    <m:sSubSup>
                      <m:sSubSupPr>
                        <m:ctrlPr>
                          <a:rPr lang="en-US" i="1">
                            <a:latin typeface="Cambria Math" charset="0"/>
                          </a:rPr>
                        </m:ctrlPr>
                      </m:sSubSupPr>
                      <m:e>
                        <m:r>
                          <a:rPr lang="en-US" i="1">
                            <a:latin typeface="Cambria Math"/>
                          </a:rPr>
                          <m:t>𝑑</m:t>
                        </m:r>
                      </m:e>
                      <m:sub>
                        <m:r>
                          <a:rPr lang="en-US">
                            <a:latin typeface="Cambria Math"/>
                          </a:rPr>
                          <m:t>0</m:t>
                        </m:r>
                      </m:sub>
                      <m:sup>
                        <m:r>
                          <a:rPr lang="en-US">
                            <a:latin typeface="Cambria Math"/>
                          </a:rPr>
                          <m:t>1</m:t>
                        </m:r>
                      </m:sup>
                    </m:sSubSup>
                  </m:oMath>
                </a14:m>
                <a:r>
                  <a:rPr lang="el-GR" dirty="0"/>
                  <a:t> </a:t>
                </a:r>
                <a:r>
                  <a:rPr lang="el-GR" dirty="0" smtClean="0"/>
                  <a:t>ως προς το χρόνο και λαμβάνοντας υπόψη ότι το </a:t>
                </a:r>
                <a:r>
                  <a:rPr lang="en-US" dirty="0" smtClean="0"/>
                  <a:t>p</a:t>
                </a:r>
                <a:r>
                  <a:rPr lang="en-US" baseline="-25000" dirty="0" smtClean="0"/>
                  <a:t>1</a:t>
                </a:r>
                <a:r>
                  <a:rPr lang="en-US" dirty="0" smtClean="0"/>
                  <a:t> </a:t>
                </a:r>
                <a:r>
                  <a:rPr lang="el-GR" dirty="0" smtClean="0"/>
                  <a:t>είναι αμετάβλητο στο χρόνο,</a:t>
                </a:r>
              </a:p>
              <a:p>
                <a:pPr lvl="1"/>
                <a:r>
                  <a:rPr lang="el-GR" b="1" dirty="0" smtClean="0"/>
                  <a:t>Πίνακας συντεταγμένων του διανύσματος της ταχύτητας </a:t>
                </a:r>
                <a:r>
                  <a:rPr lang="el-GR" dirty="0" smtClean="0"/>
                  <a:t>του σημείου </a:t>
                </a:r>
                <a:r>
                  <a:rPr lang="en-US" dirty="0" smtClean="0"/>
                  <a:t>P</a:t>
                </a:r>
                <a:r>
                  <a:rPr lang="el-GR" dirty="0" smtClean="0"/>
                  <a:t> ως προς το </a:t>
                </a:r>
                <a:r>
                  <a:rPr lang="el-GR" dirty="0"/>
                  <a:t>{0</a:t>
                </a:r>
                <a:r>
                  <a:rPr lang="el-GR" baseline="-25000" dirty="0"/>
                  <a:t>0</a:t>
                </a:r>
                <a:r>
                  <a:rPr lang="el-GR" dirty="0"/>
                  <a:t>, χ</a:t>
                </a:r>
                <a:r>
                  <a:rPr lang="el-GR" baseline="-25000" dirty="0"/>
                  <a:t>0</a:t>
                </a:r>
                <a:r>
                  <a:rPr lang="el-GR" dirty="0"/>
                  <a:t>, </a:t>
                </a:r>
                <a:r>
                  <a:rPr lang="en-US" dirty="0"/>
                  <a:t>y</a:t>
                </a:r>
                <a:r>
                  <a:rPr lang="el-GR" baseline="-25000" dirty="0"/>
                  <a:t>0</a:t>
                </a:r>
                <a:r>
                  <a:rPr lang="el-GR" dirty="0"/>
                  <a:t>, </a:t>
                </a:r>
                <a:r>
                  <a:rPr lang="en-US" dirty="0"/>
                  <a:t>z</a:t>
                </a:r>
                <a:r>
                  <a:rPr lang="el-GR" baseline="-25000" dirty="0"/>
                  <a:t>0</a:t>
                </a:r>
                <a:r>
                  <a:rPr lang="el-GR" dirty="0"/>
                  <a:t>}</a:t>
                </a:r>
                <a:r>
                  <a:rPr lang="el-GR" dirty="0" smtClean="0"/>
                  <a:t> δίνεται από τη σχέση:</a:t>
                </a:r>
              </a:p>
              <a:p>
                <a:pPr marL="365760" lvl="1" indent="0">
                  <a:buNone/>
                </a:pPr>
                <a14:m>
                  <m:oMathPara xmlns:m="http://schemas.openxmlformats.org/officeDocument/2006/math">
                    <m:oMathParaPr>
                      <m:jc m:val="centerGroup"/>
                    </m:oMathParaPr>
                    <m:oMath xmlns:m="http://schemas.openxmlformats.org/officeDocument/2006/math">
                      <m:sSub>
                        <m:sSubPr>
                          <m:ctrlPr>
                            <a:rPr lang="en-US" i="1">
                              <a:latin typeface="Cambria Math" charset="0"/>
                            </a:rPr>
                          </m:ctrlPr>
                        </m:sSubPr>
                        <m:e>
                          <m:acc>
                            <m:accPr>
                              <m:chr m:val="̇"/>
                              <m:ctrlPr>
                                <a:rPr lang="en-US" i="1">
                                  <a:latin typeface="Cambria Math" charset="0"/>
                                </a:rPr>
                              </m:ctrlPr>
                            </m:accPr>
                            <m:e>
                              <m:r>
                                <a:rPr lang="en-US" i="1">
                                  <a:latin typeface="Cambria Math"/>
                                </a:rPr>
                                <m:t>𝑝</m:t>
                              </m:r>
                            </m:e>
                          </m:acc>
                        </m:e>
                        <m:sub>
                          <m:r>
                            <a:rPr lang="en-US">
                              <a:latin typeface="Cambria Math"/>
                            </a:rPr>
                            <m:t>0</m:t>
                          </m:r>
                        </m:sub>
                      </m:sSub>
                      <m:r>
                        <a:rPr lang="en-US">
                          <a:latin typeface="Cambria Math"/>
                        </a:rPr>
                        <m:t>=</m:t>
                      </m:r>
                      <m:d>
                        <m:dPr>
                          <m:begChr m:val="["/>
                          <m:endChr m:val="]"/>
                          <m:ctrlPr>
                            <a:rPr lang="en-US" i="1">
                              <a:latin typeface="Cambria Math" charset="0"/>
                            </a:rPr>
                          </m:ctrlPr>
                        </m:dPr>
                        <m:e>
                          <m:m>
                            <m:mPr>
                              <m:mcs>
                                <m:mc>
                                  <m:mcPr>
                                    <m:count m:val="1"/>
                                    <m:mcJc m:val="center"/>
                                  </m:mcPr>
                                </m:mc>
                              </m:mcs>
                              <m:ctrlPr>
                                <a:rPr lang="en-US" i="1">
                                  <a:latin typeface="Cambria Math" charset="0"/>
                                </a:rPr>
                              </m:ctrlPr>
                            </m:mPr>
                            <m:mr>
                              <m:e>
                                <m:sSub>
                                  <m:sSubPr>
                                    <m:ctrlPr>
                                      <a:rPr lang="en-US" i="1">
                                        <a:latin typeface="Cambria Math" charset="0"/>
                                      </a:rPr>
                                    </m:ctrlPr>
                                  </m:sSubPr>
                                  <m:e>
                                    <m:acc>
                                      <m:accPr>
                                        <m:chr m:val="̇"/>
                                        <m:ctrlPr>
                                          <a:rPr lang="en-US" i="1">
                                            <a:latin typeface="Cambria Math" charset="0"/>
                                          </a:rPr>
                                        </m:ctrlPr>
                                      </m:accPr>
                                      <m:e>
                                        <m:r>
                                          <a:rPr lang="en-US" i="1">
                                            <a:latin typeface="Cambria Math"/>
                                          </a:rPr>
                                          <m:t>𝑝</m:t>
                                        </m:r>
                                      </m:e>
                                    </m:acc>
                                  </m:e>
                                  <m:sub>
                                    <m:r>
                                      <a:rPr lang="en-US">
                                        <a:latin typeface="Cambria Math"/>
                                      </a:rPr>
                                      <m:t>0,</m:t>
                                    </m:r>
                                    <m:r>
                                      <a:rPr lang="en-US" i="1">
                                        <a:latin typeface="Cambria Math"/>
                                      </a:rPr>
                                      <m:t>𝑥</m:t>
                                    </m:r>
                                  </m:sub>
                                </m:sSub>
                              </m:e>
                            </m:mr>
                            <m:mr>
                              <m:e>
                                <m:sSub>
                                  <m:sSubPr>
                                    <m:ctrlPr>
                                      <a:rPr lang="en-US" i="1">
                                        <a:latin typeface="Cambria Math" charset="0"/>
                                      </a:rPr>
                                    </m:ctrlPr>
                                  </m:sSubPr>
                                  <m:e>
                                    <m:acc>
                                      <m:accPr>
                                        <m:chr m:val="̇"/>
                                        <m:ctrlPr>
                                          <a:rPr lang="en-US" i="1">
                                            <a:latin typeface="Cambria Math" charset="0"/>
                                          </a:rPr>
                                        </m:ctrlPr>
                                      </m:accPr>
                                      <m:e>
                                        <m:r>
                                          <a:rPr lang="en-US" i="1">
                                            <a:latin typeface="Cambria Math"/>
                                          </a:rPr>
                                          <m:t>𝑝</m:t>
                                        </m:r>
                                      </m:e>
                                    </m:acc>
                                  </m:e>
                                  <m:sub>
                                    <m:r>
                                      <a:rPr lang="en-US">
                                        <a:latin typeface="Cambria Math"/>
                                      </a:rPr>
                                      <m:t>0,</m:t>
                                    </m:r>
                                    <m:r>
                                      <a:rPr lang="en-US" i="1">
                                        <a:latin typeface="Cambria Math"/>
                                      </a:rPr>
                                      <m:t>𝑦</m:t>
                                    </m:r>
                                  </m:sub>
                                </m:sSub>
                              </m:e>
                            </m:mr>
                            <m:mr>
                              <m:e>
                                <m:sSub>
                                  <m:sSubPr>
                                    <m:ctrlPr>
                                      <a:rPr lang="en-US" i="1">
                                        <a:latin typeface="Cambria Math" charset="0"/>
                                      </a:rPr>
                                    </m:ctrlPr>
                                  </m:sSubPr>
                                  <m:e>
                                    <m:acc>
                                      <m:accPr>
                                        <m:chr m:val="̇"/>
                                        <m:ctrlPr>
                                          <a:rPr lang="en-US" i="1">
                                            <a:latin typeface="Cambria Math" charset="0"/>
                                          </a:rPr>
                                        </m:ctrlPr>
                                      </m:accPr>
                                      <m:e>
                                        <m:r>
                                          <a:rPr lang="en-US" i="1">
                                            <a:latin typeface="Cambria Math"/>
                                          </a:rPr>
                                          <m:t>𝑝</m:t>
                                        </m:r>
                                      </m:e>
                                    </m:acc>
                                  </m:e>
                                  <m:sub>
                                    <m:r>
                                      <a:rPr lang="en-US">
                                        <a:latin typeface="Cambria Math"/>
                                      </a:rPr>
                                      <m:t>0,</m:t>
                                    </m:r>
                                    <m:r>
                                      <a:rPr lang="en-US" i="1">
                                        <a:latin typeface="Cambria Math"/>
                                      </a:rPr>
                                      <m:t>𝑧</m:t>
                                    </m:r>
                                  </m:sub>
                                </m:sSub>
                              </m:e>
                            </m:mr>
                          </m:m>
                        </m:e>
                      </m:d>
                      <m:r>
                        <a:rPr lang="en-US">
                          <a:latin typeface="Cambria Math"/>
                        </a:rPr>
                        <m:t>=</m:t>
                      </m:r>
                      <m:sSubSup>
                        <m:sSubSupPr>
                          <m:ctrlPr>
                            <a:rPr lang="en-US" i="1">
                              <a:latin typeface="Cambria Math" charset="0"/>
                            </a:rPr>
                          </m:ctrlPr>
                        </m:sSubSupPr>
                        <m:e>
                          <m:acc>
                            <m:accPr>
                              <m:chr m:val="̇"/>
                              <m:ctrlPr>
                                <a:rPr lang="en-US" i="1">
                                  <a:latin typeface="Cambria Math" charset="0"/>
                                </a:rPr>
                              </m:ctrlPr>
                            </m:accPr>
                            <m:e>
                              <m:r>
                                <a:rPr lang="en-US" i="1">
                                  <a:latin typeface="Cambria Math"/>
                                </a:rPr>
                                <m:t>𝑅</m:t>
                              </m:r>
                            </m:e>
                          </m:acc>
                        </m:e>
                        <m:sub>
                          <m:r>
                            <a:rPr lang="en-US">
                              <a:latin typeface="Cambria Math"/>
                            </a:rPr>
                            <m:t>0</m:t>
                          </m:r>
                        </m:sub>
                        <m:sup>
                          <m:r>
                            <a:rPr lang="en-US">
                              <a:latin typeface="Cambria Math"/>
                            </a:rPr>
                            <m:t>1</m:t>
                          </m:r>
                        </m:sup>
                      </m:sSubSup>
                      <m:sSub>
                        <m:sSubPr>
                          <m:ctrlPr>
                            <a:rPr lang="en-US" i="1">
                              <a:latin typeface="Cambria Math" charset="0"/>
                            </a:rPr>
                          </m:ctrlPr>
                        </m:sSubPr>
                        <m:e>
                          <m:r>
                            <a:rPr lang="en-US" i="1">
                              <a:latin typeface="Cambria Math"/>
                            </a:rPr>
                            <m:t>𝑝</m:t>
                          </m:r>
                        </m:e>
                        <m:sub>
                          <m:r>
                            <a:rPr lang="en-US">
                              <a:latin typeface="Cambria Math"/>
                            </a:rPr>
                            <m:t>1</m:t>
                          </m:r>
                        </m:sub>
                      </m:sSub>
                      <m:r>
                        <a:rPr lang="en-US">
                          <a:latin typeface="Cambria Math"/>
                        </a:rPr>
                        <m:t>+</m:t>
                      </m:r>
                      <m:sSubSup>
                        <m:sSubSupPr>
                          <m:ctrlPr>
                            <a:rPr lang="en-US" i="1">
                              <a:latin typeface="Cambria Math" charset="0"/>
                            </a:rPr>
                          </m:ctrlPr>
                        </m:sSubSupPr>
                        <m:e>
                          <m:r>
                            <a:rPr lang="en-US" i="1">
                              <a:latin typeface="Cambria Math"/>
                            </a:rPr>
                            <m:t>𝑅</m:t>
                          </m:r>
                        </m:e>
                        <m:sub>
                          <m:r>
                            <a:rPr lang="en-US">
                              <a:latin typeface="Cambria Math"/>
                            </a:rPr>
                            <m:t>0</m:t>
                          </m:r>
                        </m:sub>
                        <m:sup>
                          <m:r>
                            <a:rPr lang="en-US">
                              <a:latin typeface="Cambria Math"/>
                            </a:rPr>
                            <m:t>1</m:t>
                          </m:r>
                        </m:sup>
                      </m:sSubSup>
                      <m:sSub>
                        <m:sSubPr>
                          <m:ctrlPr>
                            <a:rPr lang="en-US" i="1">
                              <a:latin typeface="Cambria Math" charset="0"/>
                            </a:rPr>
                          </m:ctrlPr>
                        </m:sSubPr>
                        <m:e>
                          <m:acc>
                            <m:accPr>
                              <m:chr m:val="̇"/>
                              <m:ctrlPr>
                                <a:rPr lang="en-US" i="1">
                                  <a:latin typeface="Cambria Math" charset="0"/>
                                </a:rPr>
                              </m:ctrlPr>
                            </m:accPr>
                            <m:e>
                              <m:r>
                                <a:rPr lang="en-US" i="1">
                                  <a:latin typeface="Cambria Math"/>
                                </a:rPr>
                                <m:t>𝑝</m:t>
                              </m:r>
                            </m:e>
                          </m:acc>
                        </m:e>
                        <m:sub>
                          <m:r>
                            <a:rPr lang="en-US">
                              <a:latin typeface="Cambria Math"/>
                            </a:rPr>
                            <m:t>1</m:t>
                          </m:r>
                        </m:sub>
                      </m:sSub>
                      <m:r>
                        <a:rPr lang="en-US">
                          <a:latin typeface="Cambria Math"/>
                        </a:rPr>
                        <m:t>+</m:t>
                      </m:r>
                      <m:sSubSup>
                        <m:sSubSupPr>
                          <m:ctrlPr>
                            <a:rPr lang="en-US" i="1">
                              <a:latin typeface="Cambria Math" charset="0"/>
                            </a:rPr>
                          </m:ctrlPr>
                        </m:sSubSupPr>
                        <m:e>
                          <m:acc>
                            <m:accPr>
                              <m:chr m:val="̇"/>
                              <m:ctrlPr>
                                <a:rPr lang="en-US" i="1">
                                  <a:latin typeface="Cambria Math" charset="0"/>
                                </a:rPr>
                              </m:ctrlPr>
                            </m:accPr>
                            <m:e>
                              <m:r>
                                <a:rPr lang="en-US" i="1">
                                  <a:latin typeface="Cambria Math"/>
                                </a:rPr>
                                <m:t>𝑑</m:t>
                              </m:r>
                            </m:e>
                          </m:acc>
                        </m:e>
                        <m:sub>
                          <m:r>
                            <a:rPr lang="en-US">
                              <a:latin typeface="Cambria Math"/>
                            </a:rPr>
                            <m:t>0</m:t>
                          </m:r>
                        </m:sub>
                        <m:sup>
                          <m:r>
                            <a:rPr lang="en-US">
                              <a:latin typeface="Cambria Math"/>
                            </a:rPr>
                            <m:t>1</m:t>
                          </m:r>
                        </m:sup>
                      </m:sSubSup>
                      <m:r>
                        <a:rPr lang="en-US">
                          <a:latin typeface="Cambria Math"/>
                        </a:rPr>
                        <m:t>=</m:t>
                      </m:r>
                      <m:sSubSup>
                        <m:sSubSupPr>
                          <m:ctrlPr>
                            <a:rPr lang="en-US" i="1">
                              <a:latin typeface="Cambria Math" charset="0"/>
                            </a:rPr>
                          </m:ctrlPr>
                        </m:sSubSupPr>
                        <m:e>
                          <m:acc>
                            <m:accPr>
                              <m:chr m:val="̇"/>
                              <m:ctrlPr>
                                <a:rPr lang="en-US" i="1">
                                  <a:latin typeface="Cambria Math" charset="0"/>
                                </a:rPr>
                              </m:ctrlPr>
                            </m:accPr>
                            <m:e>
                              <m:r>
                                <a:rPr lang="en-US" i="1">
                                  <a:latin typeface="Cambria Math"/>
                                </a:rPr>
                                <m:t>𝑅</m:t>
                              </m:r>
                            </m:e>
                          </m:acc>
                        </m:e>
                        <m:sub>
                          <m:r>
                            <a:rPr lang="en-US">
                              <a:latin typeface="Cambria Math"/>
                            </a:rPr>
                            <m:t>0</m:t>
                          </m:r>
                        </m:sub>
                        <m:sup>
                          <m:r>
                            <a:rPr lang="en-US">
                              <a:latin typeface="Cambria Math"/>
                            </a:rPr>
                            <m:t>1</m:t>
                          </m:r>
                        </m:sup>
                      </m:sSubSup>
                      <m:sSub>
                        <m:sSubPr>
                          <m:ctrlPr>
                            <a:rPr lang="en-US" i="1">
                              <a:latin typeface="Cambria Math" charset="0"/>
                            </a:rPr>
                          </m:ctrlPr>
                        </m:sSubPr>
                        <m:e>
                          <m:r>
                            <a:rPr lang="en-US" i="1">
                              <a:latin typeface="Cambria Math"/>
                            </a:rPr>
                            <m:t>𝑝</m:t>
                          </m:r>
                        </m:e>
                        <m:sub>
                          <m:r>
                            <a:rPr lang="en-US">
                              <a:latin typeface="Cambria Math"/>
                            </a:rPr>
                            <m:t>1</m:t>
                          </m:r>
                        </m:sub>
                      </m:sSub>
                      <m:r>
                        <a:rPr lang="en-US">
                          <a:latin typeface="Cambria Math"/>
                        </a:rPr>
                        <m:t>+</m:t>
                      </m:r>
                      <m:sSubSup>
                        <m:sSubSupPr>
                          <m:ctrlPr>
                            <a:rPr lang="en-US" i="1">
                              <a:latin typeface="Cambria Math" charset="0"/>
                            </a:rPr>
                          </m:ctrlPr>
                        </m:sSubSupPr>
                        <m:e>
                          <m:acc>
                            <m:accPr>
                              <m:chr m:val="̇"/>
                              <m:ctrlPr>
                                <a:rPr lang="en-US" i="1">
                                  <a:latin typeface="Cambria Math" charset="0"/>
                                </a:rPr>
                              </m:ctrlPr>
                            </m:accPr>
                            <m:e>
                              <m:r>
                                <a:rPr lang="en-US" i="1">
                                  <a:latin typeface="Cambria Math"/>
                                </a:rPr>
                                <m:t>𝑑</m:t>
                              </m:r>
                            </m:e>
                          </m:acc>
                        </m:e>
                        <m:sub>
                          <m:r>
                            <a:rPr lang="en-US">
                              <a:latin typeface="Cambria Math"/>
                            </a:rPr>
                            <m:t>0</m:t>
                          </m:r>
                        </m:sub>
                        <m:sup>
                          <m:r>
                            <a:rPr lang="en-US">
                              <a:latin typeface="Cambria Math"/>
                            </a:rPr>
                            <m:t>1</m:t>
                          </m:r>
                        </m:sup>
                      </m:sSubSup>
                    </m:oMath>
                  </m:oMathPara>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4"/>
                <a:stretch>
                  <a:fillRect l="-1704" t="-1482" r="-2296"/>
                </a:stretch>
              </a:blipFill>
            </p:spPr>
            <p:txBody>
              <a:bodyPr/>
              <a:lstStyle/>
              <a:p>
                <a:r>
                  <a:rPr lang="en-US">
                    <a:noFill/>
                  </a:rPr>
                  <a:t> </a:t>
                </a:r>
              </a:p>
            </p:txBody>
          </p:sp>
        </mc:Fallback>
      </mc:AlternateContent>
      <p:sp>
        <p:nvSpPr>
          <p:cNvPr id="4" name="Slide Number Placeholder 3"/>
          <p:cNvSpPr>
            <a:spLocks noGrp="1"/>
          </p:cNvSpPr>
          <p:nvPr>
            <p:ph type="sldNum" sz="quarter" idx="4294967295"/>
          </p:nvPr>
        </p:nvSpPr>
        <p:spPr>
          <a:xfrm>
            <a:off x="4649096" y="224491"/>
            <a:ext cx="1332156" cy="365125"/>
          </a:xfrm>
          <a:prstGeom prst="rect">
            <a:avLst/>
          </a:prstGeom>
        </p:spPr>
        <p:txBody>
          <a:bodyPr/>
          <a:lstStyle/>
          <a:p>
            <a:endParaRPr lang="en-US" dirty="0"/>
          </a:p>
        </p:txBody>
      </p:sp>
      <p:sp>
        <p:nvSpPr>
          <p:cNvPr id="5" name="Footer Placeholder 4"/>
          <p:cNvSpPr>
            <a:spLocks noGrp="1"/>
          </p:cNvSpPr>
          <p:nvPr>
            <p:ph type="ftr" sz="quarter" idx="4294967295"/>
          </p:nvPr>
        </p:nvSpPr>
        <p:spPr>
          <a:xfrm>
            <a:off x="4641448" y="5852160"/>
            <a:ext cx="3502152" cy="365125"/>
          </a:xfrm>
          <a:prstGeom prst="rect">
            <a:avLst/>
          </a:prstGeom>
        </p:spPr>
        <p:txBody>
          <a:bodyPr/>
          <a:lstStyle/>
          <a:p>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50700" y="4149080"/>
            <a:ext cx="812800" cy="812800"/>
          </a:xfrm>
          <a:prstGeom prst="rect">
            <a:avLst/>
          </a:prstGeom>
        </p:spPr>
      </p:pic>
    </p:spTree>
    <p:extLst>
      <p:ext uri="{BB962C8B-B14F-4D97-AF65-F5344CB8AC3E}">
        <p14:creationId xmlns:p14="http://schemas.microsoft.com/office/powerpoint/2010/main" val="7930298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85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Ταχύτητες και Επιταχύνσεις</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83568" y="1467786"/>
                <a:ext cx="7920996" cy="4364844"/>
              </a:xfrm>
            </p:spPr>
            <p:txBody>
              <a:bodyPr/>
              <a:lstStyle/>
              <a:p>
                <a:r>
                  <a:rPr lang="el-GR" dirty="0" smtClean="0"/>
                  <a:t>Με στόχο τον ορισμό της γωνιακής ταχύτητας του </a:t>
                </a:r>
                <a:r>
                  <a:rPr lang="el-GR" dirty="0"/>
                  <a:t>συστήματος {0</a:t>
                </a:r>
                <a:r>
                  <a:rPr lang="el-GR" baseline="-25000" dirty="0"/>
                  <a:t>1</a:t>
                </a:r>
                <a:r>
                  <a:rPr lang="el-GR" dirty="0"/>
                  <a:t>, χ</a:t>
                </a:r>
                <a:r>
                  <a:rPr lang="el-GR" baseline="-25000" dirty="0"/>
                  <a:t>1</a:t>
                </a:r>
                <a:r>
                  <a:rPr lang="el-GR" dirty="0"/>
                  <a:t>, </a:t>
                </a:r>
                <a:r>
                  <a:rPr lang="en-US" dirty="0"/>
                  <a:t>y</a:t>
                </a:r>
                <a:r>
                  <a:rPr lang="el-GR" baseline="-25000" dirty="0"/>
                  <a:t>1</a:t>
                </a:r>
                <a:r>
                  <a:rPr lang="el-GR" dirty="0"/>
                  <a:t>, </a:t>
                </a:r>
                <a:r>
                  <a:rPr lang="en-US" dirty="0"/>
                  <a:t>z</a:t>
                </a:r>
                <a:r>
                  <a:rPr lang="el-GR" baseline="-25000" dirty="0"/>
                  <a:t>1</a:t>
                </a:r>
                <a:r>
                  <a:rPr lang="el-GR" dirty="0"/>
                  <a:t>} </a:t>
                </a:r>
                <a:r>
                  <a:rPr lang="el-GR" dirty="0" smtClean="0"/>
                  <a:t>ως προς το σ.σ. </a:t>
                </a:r>
                <a:r>
                  <a:rPr lang="el-GR" dirty="0"/>
                  <a:t>{0</a:t>
                </a:r>
                <a:r>
                  <a:rPr lang="el-GR" baseline="-25000" dirty="0"/>
                  <a:t>0</a:t>
                </a:r>
                <a:r>
                  <a:rPr lang="el-GR" dirty="0"/>
                  <a:t>, χ</a:t>
                </a:r>
                <a:r>
                  <a:rPr lang="el-GR" baseline="-25000" dirty="0"/>
                  <a:t>0</a:t>
                </a:r>
                <a:r>
                  <a:rPr lang="el-GR" dirty="0"/>
                  <a:t>, </a:t>
                </a:r>
                <a:r>
                  <a:rPr lang="en-US" dirty="0"/>
                  <a:t>y</a:t>
                </a:r>
                <a:r>
                  <a:rPr lang="el-GR" baseline="-25000" dirty="0"/>
                  <a:t>0</a:t>
                </a:r>
                <a:r>
                  <a:rPr lang="el-GR" dirty="0"/>
                  <a:t>, </a:t>
                </a:r>
                <a:r>
                  <a:rPr lang="en-US" dirty="0"/>
                  <a:t>z</a:t>
                </a:r>
                <a:r>
                  <a:rPr lang="el-GR" baseline="-25000" dirty="0"/>
                  <a:t>0</a:t>
                </a:r>
                <a:r>
                  <a:rPr lang="el-GR" dirty="0" smtClean="0"/>
                  <a:t>} ορίζεται ο </a:t>
                </a:r>
                <a:r>
                  <a:rPr lang="el-GR" dirty="0" err="1" smtClean="0"/>
                  <a:t>αντισ</a:t>
                </a:r>
                <a:r>
                  <a:rPr lang="el-GR" dirty="0" smtClean="0"/>
                  <a:t>. πίνακας  </a:t>
                </a:r>
                <a14:m>
                  <m:oMath xmlns:m="http://schemas.openxmlformats.org/officeDocument/2006/math">
                    <m:r>
                      <a:rPr lang="en-US" i="1">
                        <a:latin typeface="Cambria Math"/>
                      </a:rPr>
                      <m:t>𝑆</m:t>
                    </m:r>
                    <m:r>
                      <a:rPr lang="en-US">
                        <a:latin typeface="Cambria Math"/>
                      </a:rPr>
                      <m:t>=</m:t>
                    </m:r>
                    <m:sSubSup>
                      <m:sSubSupPr>
                        <m:ctrlPr>
                          <a:rPr lang="en-US" i="1">
                            <a:latin typeface="Cambria Math" charset="0"/>
                          </a:rPr>
                        </m:ctrlPr>
                      </m:sSubSupPr>
                      <m:e>
                        <m:acc>
                          <m:accPr>
                            <m:chr m:val="̇"/>
                            <m:ctrlPr>
                              <a:rPr lang="en-US" i="1">
                                <a:latin typeface="Cambria Math" charset="0"/>
                              </a:rPr>
                            </m:ctrlPr>
                          </m:accPr>
                          <m:e>
                            <m:r>
                              <a:rPr lang="en-US" i="1">
                                <a:latin typeface="Cambria Math"/>
                              </a:rPr>
                              <m:t>𝑅</m:t>
                            </m:r>
                          </m:e>
                        </m:acc>
                      </m:e>
                      <m:sub>
                        <m:r>
                          <a:rPr lang="en-US">
                            <a:latin typeface="Cambria Math"/>
                          </a:rPr>
                          <m:t>0</m:t>
                        </m:r>
                      </m:sub>
                      <m:sup>
                        <m:r>
                          <a:rPr lang="en-US">
                            <a:latin typeface="Cambria Math"/>
                          </a:rPr>
                          <m:t>1</m:t>
                        </m:r>
                      </m:sup>
                    </m:sSubSup>
                    <m:sSup>
                      <m:sSupPr>
                        <m:ctrlPr>
                          <a:rPr lang="en-US" i="1">
                            <a:latin typeface="Cambria Math" charset="0"/>
                          </a:rPr>
                        </m:ctrlPr>
                      </m:sSupPr>
                      <m:e>
                        <m:d>
                          <m:dPr>
                            <m:ctrlPr>
                              <a:rPr lang="en-US" i="1">
                                <a:latin typeface="Cambria Math" charset="0"/>
                              </a:rPr>
                            </m:ctrlPr>
                          </m:dPr>
                          <m:e>
                            <m:sSubSup>
                              <m:sSubSupPr>
                                <m:ctrlPr>
                                  <a:rPr lang="en-US" i="1">
                                    <a:latin typeface="Cambria Math" charset="0"/>
                                  </a:rPr>
                                </m:ctrlPr>
                              </m:sSubSupPr>
                              <m:e>
                                <m:r>
                                  <a:rPr lang="en-US" i="1">
                                    <a:latin typeface="Cambria Math"/>
                                  </a:rPr>
                                  <m:t>𝑅</m:t>
                                </m:r>
                              </m:e>
                              <m:sub>
                                <m:r>
                                  <a:rPr lang="en-US">
                                    <a:latin typeface="Cambria Math"/>
                                  </a:rPr>
                                  <m:t>0</m:t>
                                </m:r>
                              </m:sub>
                              <m:sup>
                                <m:r>
                                  <a:rPr lang="en-US">
                                    <a:latin typeface="Cambria Math"/>
                                  </a:rPr>
                                  <m:t>1</m:t>
                                </m:r>
                              </m:sup>
                            </m:sSubSup>
                          </m:e>
                        </m:d>
                      </m:e>
                      <m:sup>
                        <m:r>
                          <a:rPr lang="en-US" i="1">
                            <a:latin typeface="Cambria Math"/>
                          </a:rPr>
                          <m:t>𝑇</m:t>
                        </m:r>
                      </m:sup>
                    </m:sSup>
                  </m:oMath>
                </a14:m>
                <a:r>
                  <a:rPr lang="el-GR" dirty="0" smtClean="0"/>
                  <a:t>. Όπου</a:t>
                </a:r>
              </a:p>
              <a:p>
                <a:pPr marL="68580" indent="0">
                  <a:buNone/>
                </a:pPr>
                <a14:m>
                  <m:oMathPara xmlns:m="http://schemas.openxmlformats.org/officeDocument/2006/math">
                    <m:oMathParaPr>
                      <m:jc m:val="centerGroup"/>
                    </m:oMathParaPr>
                    <m:oMath xmlns:m="http://schemas.openxmlformats.org/officeDocument/2006/math">
                      <m:r>
                        <a:rPr lang="en-US" i="1">
                          <a:latin typeface="Cambria Math"/>
                        </a:rPr>
                        <m:t>𝑆</m:t>
                      </m:r>
                      <m:r>
                        <a:rPr lang="en-US">
                          <a:latin typeface="Cambria Math"/>
                        </a:rPr>
                        <m:t>(</m:t>
                      </m:r>
                      <m:r>
                        <a:rPr lang="en-US" i="1">
                          <a:latin typeface="Cambria Math"/>
                        </a:rPr>
                        <m:t>𝜔</m:t>
                      </m:r>
                      <m:r>
                        <a:rPr lang="en-US">
                          <a:latin typeface="Cambria Math"/>
                        </a:rPr>
                        <m:t>)=</m:t>
                      </m:r>
                      <m:d>
                        <m:dPr>
                          <m:begChr m:val="["/>
                          <m:endChr m:val="]"/>
                          <m:ctrlPr>
                            <a:rPr lang="en-US" i="1">
                              <a:latin typeface="Cambria Math" charset="0"/>
                            </a:rPr>
                          </m:ctrlPr>
                        </m:dPr>
                        <m:e>
                          <m:m>
                            <m:mPr>
                              <m:mcs>
                                <m:mc>
                                  <m:mcPr>
                                    <m:count m:val="1"/>
                                    <m:mcJc m:val="center"/>
                                  </m:mcPr>
                                </m:mc>
                              </m:mcs>
                              <m:ctrlPr>
                                <a:rPr lang="en-US" i="1">
                                  <a:latin typeface="Cambria Math" charset="0"/>
                                </a:rPr>
                              </m:ctrlPr>
                            </m:mPr>
                            <m:mr>
                              <m:e>
                                <m:r>
                                  <m:rPr>
                                    <m:nor/>
                                  </m:rPr>
                                  <a:rPr lang="en-US" i="1"/>
                                  <m:t>   </m:t>
                                </m:r>
                                <m:r>
                                  <a:rPr lang="en-US">
                                    <a:latin typeface="Cambria Math"/>
                                  </a:rPr>
                                  <m:t>0</m:t>
                                </m:r>
                                <m:r>
                                  <m:rPr>
                                    <m:nor/>
                                  </m:rPr>
                                  <a:rPr lang="en-US" i="1"/>
                                  <m:t>        </m:t>
                                </m:r>
                                <m:r>
                                  <a:rPr lang="en-US">
                                    <a:latin typeface="Cambria Math"/>
                                  </a:rPr>
                                  <m:t>−</m:t>
                                </m:r>
                                <m:sSub>
                                  <m:sSubPr>
                                    <m:ctrlPr>
                                      <a:rPr lang="en-US" i="1">
                                        <a:latin typeface="Cambria Math" charset="0"/>
                                      </a:rPr>
                                    </m:ctrlPr>
                                  </m:sSubPr>
                                  <m:e>
                                    <m:r>
                                      <a:rPr lang="en-US" i="1">
                                        <a:latin typeface="Cambria Math"/>
                                      </a:rPr>
                                      <m:t>𝜔</m:t>
                                    </m:r>
                                  </m:e>
                                  <m:sub>
                                    <m:r>
                                      <a:rPr lang="en-US" i="1">
                                        <a:latin typeface="Cambria Math"/>
                                      </a:rPr>
                                      <m:t>𝑧</m:t>
                                    </m:r>
                                  </m:sub>
                                </m:sSub>
                                <m:r>
                                  <m:rPr>
                                    <m:nor/>
                                  </m:rPr>
                                  <a:rPr lang="en-US" i="1"/>
                                  <m:t>        </m:t>
                                </m:r>
                                <m:sSub>
                                  <m:sSubPr>
                                    <m:ctrlPr>
                                      <a:rPr lang="en-US" i="1">
                                        <a:latin typeface="Cambria Math" charset="0"/>
                                      </a:rPr>
                                    </m:ctrlPr>
                                  </m:sSubPr>
                                  <m:e>
                                    <m:r>
                                      <a:rPr lang="en-US" i="1">
                                        <a:latin typeface="Cambria Math"/>
                                      </a:rPr>
                                      <m:t>𝜔</m:t>
                                    </m:r>
                                  </m:e>
                                  <m:sub>
                                    <m:r>
                                      <a:rPr lang="en-US" i="1">
                                        <a:latin typeface="Cambria Math"/>
                                      </a:rPr>
                                      <m:t>𝑦</m:t>
                                    </m:r>
                                  </m:sub>
                                </m:sSub>
                              </m:e>
                            </m:mr>
                            <m:mr>
                              <m:e>
                                <m:r>
                                  <m:rPr>
                                    <m:nor/>
                                  </m:rPr>
                                  <a:rPr lang="en-US" i="1"/>
                                  <m:t>  </m:t>
                                </m:r>
                                <m:sSub>
                                  <m:sSubPr>
                                    <m:ctrlPr>
                                      <a:rPr lang="en-US" i="1">
                                        <a:latin typeface="Cambria Math" charset="0"/>
                                      </a:rPr>
                                    </m:ctrlPr>
                                  </m:sSubPr>
                                  <m:e>
                                    <m:r>
                                      <a:rPr lang="en-US" i="1">
                                        <a:latin typeface="Cambria Math"/>
                                      </a:rPr>
                                      <m:t>𝜔</m:t>
                                    </m:r>
                                  </m:e>
                                  <m:sub>
                                    <m:r>
                                      <a:rPr lang="en-US" i="1">
                                        <a:latin typeface="Cambria Math"/>
                                      </a:rPr>
                                      <m:t>𝑧</m:t>
                                    </m:r>
                                  </m:sub>
                                </m:sSub>
                                <m:r>
                                  <m:rPr>
                                    <m:nor/>
                                  </m:rPr>
                                  <a:rPr lang="en-US" i="1"/>
                                  <m:t>         </m:t>
                                </m:r>
                                <m:r>
                                  <a:rPr lang="en-US">
                                    <a:latin typeface="Cambria Math"/>
                                  </a:rPr>
                                  <m:t>0</m:t>
                                </m:r>
                                <m:r>
                                  <m:rPr>
                                    <m:nor/>
                                  </m:rPr>
                                  <a:rPr lang="en-US" i="1"/>
                                  <m:t>        </m:t>
                                </m:r>
                                <m:r>
                                  <a:rPr lang="en-US">
                                    <a:latin typeface="Cambria Math"/>
                                  </a:rPr>
                                  <m:t>−</m:t>
                                </m:r>
                                <m:sSub>
                                  <m:sSubPr>
                                    <m:ctrlPr>
                                      <a:rPr lang="en-US" i="1">
                                        <a:latin typeface="Cambria Math" charset="0"/>
                                      </a:rPr>
                                    </m:ctrlPr>
                                  </m:sSubPr>
                                  <m:e>
                                    <m:r>
                                      <a:rPr lang="en-US" i="1">
                                        <a:latin typeface="Cambria Math"/>
                                      </a:rPr>
                                      <m:t>𝜔</m:t>
                                    </m:r>
                                  </m:e>
                                  <m:sub>
                                    <m:r>
                                      <a:rPr lang="en-US" i="1">
                                        <a:latin typeface="Cambria Math"/>
                                      </a:rPr>
                                      <m:t>𝑥</m:t>
                                    </m:r>
                                  </m:sub>
                                </m:sSub>
                              </m:e>
                            </m:mr>
                            <m:mr>
                              <m:e>
                                <m:r>
                                  <a:rPr lang="en-US">
                                    <a:latin typeface="Cambria Math"/>
                                  </a:rPr>
                                  <m:t>−</m:t>
                                </m:r>
                                <m:sSub>
                                  <m:sSubPr>
                                    <m:ctrlPr>
                                      <a:rPr lang="en-US" i="1">
                                        <a:latin typeface="Cambria Math" charset="0"/>
                                      </a:rPr>
                                    </m:ctrlPr>
                                  </m:sSubPr>
                                  <m:e>
                                    <m:r>
                                      <a:rPr lang="en-US" i="1">
                                        <a:latin typeface="Cambria Math"/>
                                      </a:rPr>
                                      <m:t>𝜔</m:t>
                                    </m:r>
                                  </m:e>
                                  <m:sub>
                                    <m:r>
                                      <a:rPr lang="en-US" i="1">
                                        <a:latin typeface="Cambria Math"/>
                                      </a:rPr>
                                      <m:t>𝑦</m:t>
                                    </m:r>
                                  </m:sub>
                                </m:sSub>
                                <m:r>
                                  <m:rPr>
                                    <m:nor/>
                                  </m:rPr>
                                  <a:rPr lang="en-US" i="1"/>
                                  <m:t>        </m:t>
                                </m:r>
                                <m:sSub>
                                  <m:sSubPr>
                                    <m:ctrlPr>
                                      <a:rPr lang="en-US" i="1">
                                        <a:latin typeface="Cambria Math" charset="0"/>
                                      </a:rPr>
                                    </m:ctrlPr>
                                  </m:sSubPr>
                                  <m:e>
                                    <m:r>
                                      <a:rPr lang="en-US" i="1">
                                        <a:latin typeface="Cambria Math"/>
                                      </a:rPr>
                                      <m:t>𝜔</m:t>
                                    </m:r>
                                  </m:e>
                                  <m:sub>
                                    <m:r>
                                      <a:rPr lang="en-US" i="1">
                                        <a:latin typeface="Cambria Math"/>
                                      </a:rPr>
                                      <m:t>𝑥</m:t>
                                    </m:r>
                                  </m:sub>
                                </m:sSub>
                                <m:r>
                                  <m:rPr>
                                    <m:nor/>
                                  </m:rPr>
                                  <a:rPr lang="en-US" i="1"/>
                                  <m:t>         </m:t>
                                </m:r>
                                <m:r>
                                  <a:rPr lang="en-US">
                                    <a:latin typeface="Cambria Math"/>
                                  </a:rPr>
                                  <m:t>0</m:t>
                                </m:r>
                              </m:e>
                            </m:mr>
                          </m:m>
                        </m:e>
                      </m:d>
                      <m:r>
                        <a:rPr lang="en-US">
                          <a:latin typeface="Cambria Math"/>
                        </a:rPr>
                        <m:t>;</m:t>
                      </m:r>
                      <m:r>
                        <m:rPr>
                          <m:nor/>
                        </m:rPr>
                        <a:rPr lang="en-US" i="1"/>
                        <m:t>  </m:t>
                      </m:r>
                      <m:r>
                        <a:rPr lang="en-US" i="1">
                          <a:latin typeface="Cambria Math"/>
                        </a:rPr>
                        <m:t>𝜔</m:t>
                      </m:r>
                      <m:r>
                        <a:rPr lang="en-US">
                          <a:latin typeface="Cambria Math"/>
                        </a:rPr>
                        <m:t>=</m:t>
                      </m:r>
                      <m:d>
                        <m:dPr>
                          <m:begChr m:val="["/>
                          <m:endChr m:val="]"/>
                          <m:ctrlPr>
                            <a:rPr lang="en-US" i="1">
                              <a:latin typeface="Cambria Math" charset="0"/>
                            </a:rPr>
                          </m:ctrlPr>
                        </m:dPr>
                        <m:e>
                          <m:m>
                            <m:mPr>
                              <m:mcs>
                                <m:mc>
                                  <m:mcPr>
                                    <m:count m:val="1"/>
                                    <m:mcJc m:val="center"/>
                                  </m:mcPr>
                                </m:mc>
                              </m:mcs>
                              <m:ctrlPr>
                                <a:rPr lang="en-US" i="1">
                                  <a:latin typeface="Cambria Math" charset="0"/>
                                </a:rPr>
                              </m:ctrlPr>
                            </m:mPr>
                            <m:mr>
                              <m:e>
                                <m:sSub>
                                  <m:sSubPr>
                                    <m:ctrlPr>
                                      <a:rPr lang="en-US" i="1">
                                        <a:latin typeface="Cambria Math" charset="0"/>
                                      </a:rPr>
                                    </m:ctrlPr>
                                  </m:sSubPr>
                                  <m:e>
                                    <m:r>
                                      <a:rPr lang="en-US" i="1">
                                        <a:latin typeface="Cambria Math"/>
                                      </a:rPr>
                                      <m:t>𝜔</m:t>
                                    </m:r>
                                  </m:e>
                                  <m:sub>
                                    <m:r>
                                      <a:rPr lang="en-US" i="1">
                                        <a:latin typeface="Cambria Math"/>
                                      </a:rPr>
                                      <m:t>𝑥</m:t>
                                    </m:r>
                                  </m:sub>
                                </m:sSub>
                              </m:e>
                            </m:mr>
                            <m:mr>
                              <m:e>
                                <m:sSub>
                                  <m:sSubPr>
                                    <m:ctrlPr>
                                      <a:rPr lang="en-US" i="1">
                                        <a:latin typeface="Cambria Math" charset="0"/>
                                      </a:rPr>
                                    </m:ctrlPr>
                                  </m:sSubPr>
                                  <m:e>
                                    <m:r>
                                      <a:rPr lang="en-US" i="1">
                                        <a:latin typeface="Cambria Math"/>
                                      </a:rPr>
                                      <m:t>𝜔</m:t>
                                    </m:r>
                                  </m:e>
                                  <m:sub>
                                    <m:r>
                                      <a:rPr lang="en-US" i="1">
                                        <a:latin typeface="Cambria Math"/>
                                      </a:rPr>
                                      <m:t>𝑦</m:t>
                                    </m:r>
                                  </m:sub>
                                </m:sSub>
                              </m:e>
                            </m:mr>
                            <m:mr>
                              <m:e>
                                <m:sSub>
                                  <m:sSubPr>
                                    <m:ctrlPr>
                                      <a:rPr lang="en-US" i="1">
                                        <a:latin typeface="Cambria Math" charset="0"/>
                                      </a:rPr>
                                    </m:ctrlPr>
                                  </m:sSubPr>
                                  <m:e>
                                    <m:r>
                                      <a:rPr lang="en-US" i="1">
                                        <a:latin typeface="Cambria Math"/>
                                      </a:rPr>
                                      <m:t>𝜔</m:t>
                                    </m:r>
                                  </m:e>
                                  <m:sub>
                                    <m:r>
                                      <a:rPr lang="en-US" i="1">
                                        <a:latin typeface="Cambria Math"/>
                                      </a:rPr>
                                      <m:t>𝑧</m:t>
                                    </m:r>
                                  </m:sub>
                                </m:sSub>
                              </m:e>
                            </m:mr>
                          </m:m>
                        </m:e>
                      </m:d>
                    </m:oMath>
                  </m:oMathPara>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83568" y="1467786"/>
                <a:ext cx="7920996" cy="4364844"/>
              </a:xfrm>
              <a:blipFill rotWithShape="0">
                <a:blip r:embed="rId4"/>
                <a:stretch>
                  <a:fillRect l="-1769" t="-1816" r="-1154"/>
                </a:stretch>
              </a:blipFill>
            </p:spPr>
            <p:txBody>
              <a:bodyPr/>
              <a:lstStyle/>
              <a:p>
                <a:r>
                  <a:rPr lang="en-US">
                    <a:noFill/>
                  </a:rPr>
                  <a:t> </a:t>
                </a:r>
              </a:p>
            </p:txBody>
          </p:sp>
        </mc:Fallback>
      </mc:AlternateContent>
      <p:sp>
        <p:nvSpPr>
          <p:cNvPr id="4" name="Slide Number Placeholder 3"/>
          <p:cNvSpPr>
            <a:spLocks noGrp="1"/>
          </p:cNvSpPr>
          <p:nvPr>
            <p:ph type="sldNum" sz="quarter" idx="4294967295"/>
          </p:nvPr>
        </p:nvSpPr>
        <p:spPr>
          <a:xfrm>
            <a:off x="4649096" y="224491"/>
            <a:ext cx="1332156" cy="365125"/>
          </a:xfrm>
          <a:prstGeom prst="rect">
            <a:avLst/>
          </a:prstGeom>
        </p:spPr>
        <p:txBody>
          <a:bodyPr/>
          <a:lstStyle/>
          <a:p>
            <a:endParaRPr lang="en-US" dirty="0"/>
          </a:p>
        </p:txBody>
      </p:sp>
      <p:sp>
        <p:nvSpPr>
          <p:cNvPr id="5" name="Footer Placeholder 4"/>
          <p:cNvSpPr>
            <a:spLocks noGrp="1"/>
          </p:cNvSpPr>
          <p:nvPr>
            <p:ph type="ftr" sz="quarter" idx="4294967295"/>
          </p:nvPr>
        </p:nvSpPr>
        <p:spPr>
          <a:xfrm>
            <a:off x="4641448" y="5852160"/>
            <a:ext cx="3502152" cy="365125"/>
          </a:xfrm>
          <a:prstGeom prst="rect">
            <a:avLst/>
          </a:prstGeom>
        </p:spPr>
        <p:txBody>
          <a:bodyPr/>
          <a:lstStyle/>
          <a:p>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7584" y="4993867"/>
            <a:ext cx="812800" cy="812800"/>
          </a:xfrm>
          <a:prstGeom prst="rect">
            <a:avLst/>
          </a:prstGeom>
        </p:spPr>
      </p:pic>
    </p:spTree>
    <p:extLst>
      <p:ext uri="{BB962C8B-B14F-4D97-AF65-F5344CB8AC3E}">
        <p14:creationId xmlns:p14="http://schemas.microsoft.com/office/powerpoint/2010/main" val="2805650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9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Ταχύτητες και Επιταχύνσεις</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l-GR" dirty="0" smtClean="0"/>
                  <a:t>Το διάνυσμα </a:t>
                </a:r>
                <a:r>
                  <a:rPr lang="el-GR" b="1" dirty="0" smtClean="0"/>
                  <a:t>ω ονομάζεται γωνιακή ταχύτητα </a:t>
                </a:r>
                <a:r>
                  <a:rPr lang="el-GR" dirty="0" smtClean="0"/>
                  <a:t>του στερεού σώματος ως προς το </a:t>
                </a:r>
                <a:r>
                  <a:rPr lang="el-GR" dirty="0"/>
                  <a:t>{0</a:t>
                </a:r>
                <a:r>
                  <a:rPr lang="el-GR" baseline="-25000" dirty="0"/>
                  <a:t>0</a:t>
                </a:r>
                <a:r>
                  <a:rPr lang="el-GR" dirty="0"/>
                  <a:t>, χ</a:t>
                </a:r>
                <a:r>
                  <a:rPr lang="el-GR" baseline="-25000" dirty="0"/>
                  <a:t>0</a:t>
                </a:r>
                <a:r>
                  <a:rPr lang="el-GR" dirty="0"/>
                  <a:t>, </a:t>
                </a:r>
                <a:r>
                  <a:rPr lang="en-US" dirty="0"/>
                  <a:t>y</a:t>
                </a:r>
                <a:r>
                  <a:rPr lang="el-GR" baseline="-25000" dirty="0"/>
                  <a:t>0</a:t>
                </a:r>
                <a:r>
                  <a:rPr lang="el-GR" dirty="0"/>
                  <a:t>, </a:t>
                </a:r>
                <a:r>
                  <a:rPr lang="en-US" dirty="0"/>
                  <a:t>z</a:t>
                </a:r>
                <a:r>
                  <a:rPr lang="el-GR" baseline="-25000" dirty="0"/>
                  <a:t>0</a:t>
                </a:r>
                <a:r>
                  <a:rPr lang="el-GR" dirty="0"/>
                  <a:t>} </a:t>
                </a:r>
                <a:r>
                  <a:rPr lang="el-GR" dirty="0" smtClean="0"/>
                  <a:t>.</a:t>
                </a:r>
              </a:p>
              <a:p>
                <a:r>
                  <a:rPr lang="el-GR" dirty="0" smtClean="0"/>
                  <a:t>Με βάση τα παραπάνω ο πίνακας 3χ1 που περιλαμβάνει τις συντεταγμένες του σημείου </a:t>
                </a:r>
                <a:r>
                  <a:rPr lang="en-US" dirty="0" smtClean="0"/>
                  <a:t>P</a:t>
                </a:r>
                <a:r>
                  <a:rPr lang="el-GR" dirty="0" smtClean="0"/>
                  <a:t> ως προς το </a:t>
                </a:r>
                <a:r>
                  <a:rPr lang="el-GR" dirty="0" err="1" smtClean="0"/>
                  <a:t>σ.σ</a:t>
                </a:r>
                <a:r>
                  <a:rPr lang="el-GR" dirty="0" smtClean="0"/>
                  <a:t> </a:t>
                </a:r>
                <a:r>
                  <a:rPr lang="el-GR" dirty="0"/>
                  <a:t>{0</a:t>
                </a:r>
                <a:r>
                  <a:rPr lang="el-GR" baseline="-25000" dirty="0"/>
                  <a:t>0</a:t>
                </a:r>
                <a:r>
                  <a:rPr lang="el-GR" dirty="0"/>
                  <a:t>, χ</a:t>
                </a:r>
                <a:r>
                  <a:rPr lang="el-GR" baseline="-25000" dirty="0"/>
                  <a:t>0</a:t>
                </a:r>
                <a:r>
                  <a:rPr lang="el-GR" dirty="0"/>
                  <a:t>, </a:t>
                </a:r>
                <a:r>
                  <a:rPr lang="en-US" dirty="0"/>
                  <a:t>y</a:t>
                </a:r>
                <a:r>
                  <a:rPr lang="el-GR" baseline="-25000" dirty="0"/>
                  <a:t>0</a:t>
                </a:r>
                <a:r>
                  <a:rPr lang="el-GR" dirty="0"/>
                  <a:t>, </a:t>
                </a:r>
                <a:r>
                  <a:rPr lang="en-US" dirty="0"/>
                  <a:t>z</a:t>
                </a:r>
                <a:r>
                  <a:rPr lang="el-GR" baseline="-25000" dirty="0"/>
                  <a:t>0</a:t>
                </a:r>
                <a:r>
                  <a:rPr lang="el-GR" dirty="0"/>
                  <a:t>} </a:t>
                </a:r>
                <a:r>
                  <a:rPr lang="el-GR" dirty="0" smtClean="0"/>
                  <a:t>δίνεται από τη σχέση:</a:t>
                </a:r>
              </a:p>
              <a:p>
                <a:pPr marL="68580" indent="0">
                  <a:buNone/>
                </a:pPr>
                <a14:m>
                  <m:oMathPara xmlns:m="http://schemas.openxmlformats.org/officeDocument/2006/math">
                    <m:oMathParaPr>
                      <m:jc m:val="centerGroup"/>
                    </m:oMathParaPr>
                    <m:oMath xmlns:m="http://schemas.openxmlformats.org/officeDocument/2006/math">
                      <m:sSub>
                        <m:sSubPr>
                          <m:ctrlPr>
                            <a:rPr lang="en-US" i="1">
                              <a:latin typeface="Cambria Math" charset="0"/>
                            </a:rPr>
                          </m:ctrlPr>
                        </m:sSubPr>
                        <m:e>
                          <m:acc>
                            <m:accPr>
                              <m:chr m:val="̇"/>
                              <m:ctrlPr>
                                <a:rPr lang="en-US" i="1">
                                  <a:latin typeface="Cambria Math" charset="0"/>
                                </a:rPr>
                              </m:ctrlPr>
                            </m:accPr>
                            <m:e>
                              <m:r>
                                <a:rPr lang="en-US" i="1">
                                  <a:latin typeface="Cambria Math"/>
                                </a:rPr>
                                <m:t>𝑝</m:t>
                              </m:r>
                            </m:e>
                          </m:acc>
                        </m:e>
                        <m:sub>
                          <m:r>
                            <a:rPr lang="en-US">
                              <a:latin typeface="Cambria Math"/>
                            </a:rPr>
                            <m:t>0</m:t>
                          </m:r>
                        </m:sub>
                      </m:sSub>
                      <m:r>
                        <a:rPr lang="en-US">
                          <a:latin typeface="Cambria Math"/>
                        </a:rPr>
                        <m:t>=</m:t>
                      </m:r>
                      <m:r>
                        <a:rPr lang="en-US" i="1">
                          <a:latin typeface="Cambria Math"/>
                        </a:rPr>
                        <m:t>𝑆</m:t>
                      </m:r>
                      <m:r>
                        <a:rPr lang="en-US">
                          <a:latin typeface="Cambria Math"/>
                        </a:rPr>
                        <m:t>(</m:t>
                      </m:r>
                      <m:r>
                        <a:rPr lang="en-US" i="1">
                          <a:latin typeface="Cambria Math"/>
                        </a:rPr>
                        <m:t>𝜔</m:t>
                      </m:r>
                      <m:r>
                        <a:rPr lang="en-US">
                          <a:latin typeface="Cambria Math"/>
                        </a:rPr>
                        <m:t>)</m:t>
                      </m:r>
                      <m:sSubSup>
                        <m:sSubSupPr>
                          <m:ctrlPr>
                            <a:rPr lang="en-US" i="1">
                              <a:latin typeface="Cambria Math" charset="0"/>
                            </a:rPr>
                          </m:ctrlPr>
                        </m:sSubSupPr>
                        <m:e>
                          <m:r>
                            <a:rPr lang="en-US" i="1">
                              <a:latin typeface="Cambria Math"/>
                            </a:rPr>
                            <m:t>𝑅</m:t>
                          </m:r>
                        </m:e>
                        <m:sub>
                          <m:r>
                            <a:rPr lang="en-US">
                              <a:latin typeface="Cambria Math"/>
                            </a:rPr>
                            <m:t>0</m:t>
                          </m:r>
                        </m:sub>
                        <m:sup>
                          <m:r>
                            <a:rPr lang="en-US">
                              <a:latin typeface="Cambria Math"/>
                            </a:rPr>
                            <m:t>1</m:t>
                          </m:r>
                        </m:sup>
                      </m:sSubSup>
                      <m:sSub>
                        <m:sSubPr>
                          <m:ctrlPr>
                            <a:rPr lang="en-US" i="1">
                              <a:latin typeface="Cambria Math" charset="0"/>
                            </a:rPr>
                          </m:ctrlPr>
                        </m:sSubPr>
                        <m:e>
                          <m:r>
                            <a:rPr lang="en-US" i="1">
                              <a:latin typeface="Cambria Math"/>
                            </a:rPr>
                            <m:t>𝑝</m:t>
                          </m:r>
                        </m:e>
                        <m:sub>
                          <m:r>
                            <a:rPr lang="en-US">
                              <a:latin typeface="Cambria Math"/>
                            </a:rPr>
                            <m:t>1</m:t>
                          </m:r>
                        </m:sub>
                      </m:sSub>
                      <m:r>
                        <a:rPr lang="en-US">
                          <a:latin typeface="Cambria Math"/>
                        </a:rPr>
                        <m:t>+</m:t>
                      </m:r>
                      <m:sSubSup>
                        <m:sSubSupPr>
                          <m:ctrlPr>
                            <a:rPr lang="en-US" i="1">
                              <a:latin typeface="Cambria Math" charset="0"/>
                            </a:rPr>
                          </m:ctrlPr>
                        </m:sSubSupPr>
                        <m:e>
                          <m:acc>
                            <m:accPr>
                              <m:chr m:val="̇"/>
                              <m:ctrlPr>
                                <a:rPr lang="en-US" i="1">
                                  <a:latin typeface="Cambria Math" charset="0"/>
                                </a:rPr>
                              </m:ctrlPr>
                            </m:accPr>
                            <m:e>
                              <m:r>
                                <a:rPr lang="en-US" i="1">
                                  <a:latin typeface="Cambria Math"/>
                                </a:rPr>
                                <m:t>𝑑</m:t>
                              </m:r>
                            </m:e>
                          </m:acc>
                        </m:e>
                        <m:sub>
                          <m:r>
                            <a:rPr lang="en-US">
                              <a:latin typeface="Cambria Math"/>
                            </a:rPr>
                            <m:t>0</m:t>
                          </m:r>
                        </m:sub>
                        <m:sup>
                          <m:r>
                            <a:rPr lang="en-US">
                              <a:latin typeface="Cambria Math"/>
                            </a:rPr>
                            <m:t>1</m:t>
                          </m:r>
                        </m:sup>
                      </m:sSubSup>
                    </m:oMath>
                  </m:oMathPara>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4"/>
                <a:stretch>
                  <a:fillRect t="-1389" r="-2428"/>
                </a:stretch>
              </a:blipFill>
            </p:spPr>
            <p:txBody>
              <a:bodyPr/>
              <a:lstStyle/>
              <a:p>
                <a:r>
                  <a:rPr lang="en-US">
                    <a:noFill/>
                  </a:rPr>
                  <a:t> </a:t>
                </a:r>
              </a:p>
            </p:txBody>
          </p:sp>
        </mc:Fallback>
      </mc:AlternateContent>
      <p:sp>
        <p:nvSpPr>
          <p:cNvPr id="4" name="Slide Number Placeholder 3"/>
          <p:cNvSpPr>
            <a:spLocks noGrp="1"/>
          </p:cNvSpPr>
          <p:nvPr>
            <p:ph type="sldNum" sz="quarter" idx="4294967295"/>
          </p:nvPr>
        </p:nvSpPr>
        <p:spPr>
          <a:xfrm>
            <a:off x="4649096" y="224491"/>
            <a:ext cx="1332156" cy="365125"/>
          </a:xfrm>
          <a:prstGeom prst="rect">
            <a:avLst/>
          </a:prstGeom>
        </p:spPr>
        <p:txBody>
          <a:bodyPr/>
          <a:lstStyle/>
          <a:p>
            <a:endParaRPr lang="en-US" dirty="0"/>
          </a:p>
        </p:txBody>
      </p:sp>
      <p:sp>
        <p:nvSpPr>
          <p:cNvPr id="5" name="Footer Placeholder 4"/>
          <p:cNvSpPr>
            <a:spLocks noGrp="1"/>
          </p:cNvSpPr>
          <p:nvPr>
            <p:ph type="ftr" sz="quarter" idx="4294967295"/>
          </p:nvPr>
        </p:nvSpPr>
        <p:spPr>
          <a:xfrm>
            <a:off x="4641448" y="5852160"/>
            <a:ext cx="3502152" cy="365125"/>
          </a:xfrm>
          <a:prstGeom prst="rect">
            <a:avLst/>
          </a:prstGeom>
        </p:spPr>
        <p:txBody>
          <a:bodyPr/>
          <a:lstStyle/>
          <a:p>
            <a:endParaRPr lang="en-US" dirty="0"/>
          </a:p>
        </p:txBody>
      </p:sp>
      <p:sp>
        <p:nvSpPr>
          <p:cNvPr id="6" name="Oval 5"/>
          <p:cNvSpPr/>
          <p:nvPr/>
        </p:nvSpPr>
        <p:spPr>
          <a:xfrm>
            <a:off x="5361448" y="5013176"/>
            <a:ext cx="504056" cy="7920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V="1">
            <a:off x="5796136" y="5085184"/>
            <a:ext cx="504056" cy="720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6300192" y="4869160"/>
            <a:ext cx="2520280" cy="1080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Ονομάζεται </a:t>
            </a:r>
            <a:r>
              <a:rPr lang="el-GR" b="1" dirty="0" smtClean="0"/>
              <a:t>ταχύτητα μετατόπισης </a:t>
            </a:r>
            <a:r>
              <a:rPr lang="en-US" b="1" dirty="0" smtClean="0">
                <a:solidFill>
                  <a:srgbClr val="FF0000"/>
                </a:solidFill>
              </a:rPr>
              <a:t>v</a:t>
            </a:r>
            <a:endParaRPr lang="en-US" b="1" dirty="0">
              <a:solidFill>
                <a:srgbClr val="FF0000"/>
              </a:solidFill>
            </a:endParaRP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42696" y="2506980"/>
            <a:ext cx="812800" cy="812800"/>
          </a:xfrm>
          <a:prstGeom prst="rect">
            <a:avLst/>
          </a:prstGeom>
        </p:spPr>
      </p:pic>
    </p:spTree>
    <p:extLst>
      <p:ext uri="{BB962C8B-B14F-4D97-AF65-F5344CB8AC3E}">
        <p14:creationId xmlns:p14="http://schemas.microsoft.com/office/powerpoint/2010/main" val="24516762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644"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Ταχύτητες και Επιταχύνσεις</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43492" y="2323652"/>
                <a:ext cx="7200916" cy="3508977"/>
              </a:xfrm>
            </p:spPr>
            <p:txBody>
              <a:bodyPr/>
              <a:lstStyle/>
              <a:p>
                <a:r>
                  <a:rPr lang="el-GR" sz="2800" dirty="0" smtClean="0"/>
                  <a:t>Η </a:t>
                </a:r>
                <a:r>
                  <a:rPr lang="el-GR" sz="2800" b="1" dirty="0" smtClean="0"/>
                  <a:t>ταχύτητα</a:t>
                </a:r>
                <a:r>
                  <a:rPr lang="el-GR" sz="2800" dirty="0" smtClean="0"/>
                  <a:t> του σημείου </a:t>
                </a:r>
                <a:r>
                  <a:rPr lang="en-US" sz="2800" dirty="0" smtClean="0"/>
                  <a:t>P</a:t>
                </a:r>
                <a:r>
                  <a:rPr lang="el-GR" sz="2800" dirty="0" smtClean="0"/>
                  <a:t> ως προς το </a:t>
                </a:r>
                <a:r>
                  <a:rPr lang="el-GR" sz="2800" dirty="0"/>
                  <a:t>{0</a:t>
                </a:r>
                <a:r>
                  <a:rPr lang="el-GR" sz="2800" baseline="-25000" dirty="0"/>
                  <a:t>0</a:t>
                </a:r>
                <a:r>
                  <a:rPr lang="el-GR" sz="2800" dirty="0"/>
                  <a:t>, χ</a:t>
                </a:r>
                <a:r>
                  <a:rPr lang="el-GR" sz="2800" baseline="-25000" dirty="0"/>
                  <a:t>0</a:t>
                </a:r>
                <a:r>
                  <a:rPr lang="el-GR" sz="2800" dirty="0"/>
                  <a:t>, </a:t>
                </a:r>
                <a:r>
                  <a:rPr lang="en-US" sz="2800" dirty="0"/>
                  <a:t>y</a:t>
                </a:r>
                <a:r>
                  <a:rPr lang="el-GR" sz="2800" baseline="-25000" dirty="0"/>
                  <a:t>0</a:t>
                </a:r>
                <a:r>
                  <a:rPr lang="el-GR" sz="2800" dirty="0"/>
                  <a:t>, </a:t>
                </a:r>
                <a:r>
                  <a:rPr lang="en-US" sz="2800" dirty="0"/>
                  <a:t>z</a:t>
                </a:r>
                <a:r>
                  <a:rPr lang="el-GR" sz="2800" baseline="-25000" dirty="0"/>
                  <a:t>0</a:t>
                </a:r>
                <a:r>
                  <a:rPr lang="el-GR" sz="2800" dirty="0"/>
                  <a:t>} </a:t>
                </a:r>
                <a:r>
                  <a:rPr lang="el-GR" sz="2800" dirty="0" smtClean="0"/>
                  <a:t>δίνεται από τη σχέση: </a:t>
                </a:r>
                <a14:m>
                  <m:oMath xmlns:m="http://schemas.openxmlformats.org/officeDocument/2006/math">
                    <m:sSub>
                      <m:sSubPr>
                        <m:ctrlPr>
                          <a:rPr lang="en-US" sz="2800" i="1">
                            <a:latin typeface="Cambria Math" charset="0"/>
                          </a:rPr>
                        </m:ctrlPr>
                      </m:sSubPr>
                      <m:e>
                        <m:acc>
                          <m:accPr>
                            <m:chr m:val="̇"/>
                            <m:ctrlPr>
                              <a:rPr lang="en-US" sz="2800" i="1">
                                <a:latin typeface="Cambria Math" charset="0"/>
                              </a:rPr>
                            </m:ctrlPr>
                          </m:accPr>
                          <m:e>
                            <m:r>
                              <a:rPr lang="en-US" sz="2800" i="1">
                                <a:latin typeface="Cambria Math"/>
                              </a:rPr>
                              <m:t>𝑝</m:t>
                            </m:r>
                          </m:e>
                        </m:acc>
                      </m:e>
                      <m:sub>
                        <m:r>
                          <a:rPr lang="en-US" sz="2800">
                            <a:latin typeface="Cambria Math"/>
                          </a:rPr>
                          <m:t>0</m:t>
                        </m:r>
                      </m:sub>
                    </m:sSub>
                    <m:r>
                      <a:rPr lang="en-US" sz="2800">
                        <a:latin typeface="Cambria Math"/>
                      </a:rPr>
                      <m:t>=</m:t>
                    </m:r>
                    <m:r>
                      <a:rPr lang="en-US" sz="2800" i="1">
                        <a:latin typeface="Cambria Math"/>
                      </a:rPr>
                      <m:t>𝜔</m:t>
                    </m:r>
                    <m:r>
                      <a:rPr lang="en-US" sz="2800" i="1">
                        <a:latin typeface="Cambria Math"/>
                      </a:rPr>
                      <m:t>𝑥</m:t>
                    </m:r>
                    <m:sSub>
                      <m:sSubPr>
                        <m:ctrlPr>
                          <a:rPr lang="en-US" sz="2800" i="1">
                            <a:latin typeface="Cambria Math" charset="0"/>
                          </a:rPr>
                        </m:ctrlPr>
                      </m:sSubPr>
                      <m:e>
                        <m:r>
                          <a:rPr lang="en-US" sz="2800" i="1">
                            <a:latin typeface="Cambria Math"/>
                          </a:rPr>
                          <m:t>𝑝</m:t>
                        </m:r>
                      </m:e>
                      <m:sub>
                        <m:r>
                          <a:rPr lang="en-US" sz="2800">
                            <a:latin typeface="Cambria Math"/>
                          </a:rPr>
                          <m:t>1</m:t>
                        </m:r>
                      </m:sub>
                    </m:sSub>
                    <m:r>
                      <a:rPr lang="en-US" sz="2800">
                        <a:latin typeface="Cambria Math"/>
                      </a:rPr>
                      <m:t>+</m:t>
                    </m:r>
                    <m:r>
                      <a:rPr lang="en-US" sz="2800" i="1">
                        <a:latin typeface="Cambria Math"/>
                      </a:rPr>
                      <m:t>𝑣</m:t>
                    </m:r>
                  </m:oMath>
                </a14:m>
                <a:endParaRPr lang="el-GR" sz="2800" dirty="0" smtClean="0"/>
              </a:p>
              <a:p>
                <a:r>
                  <a:rPr lang="el-GR" sz="2800" dirty="0" smtClean="0"/>
                  <a:t>Η </a:t>
                </a:r>
                <a:r>
                  <a:rPr lang="el-GR" sz="2800" b="1" dirty="0" smtClean="0"/>
                  <a:t>επιτάχυνση </a:t>
                </a:r>
                <a:r>
                  <a:rPr lang="el-GR" sz="2800" dirty="0"/>
                  <a:t>του σημείου </a:t>
                </a:r>
                <a:r>
                  <a:rPr lang="en-US" sz="2800" dirty="0"/>
                  <a:t>P</a:t>
                </a:r>
                <a:r>
                  <a:rPr lang="el-GR" sz="2800" dirty="0"/>
                  <a:t> ως προς το {0</a:t>
                </a:r>
                <a:r>
                  <a:rPr lang="el-GR" sz="2800" baseline="-25000" dirty="0"/>
                  <a:t>0</a:t>
                </a:r>
                <a:r>
                  <a:rPr lang="el-GR" sz="2800" dirty="0"/>
                  <a:t>, χ</a:t>
                </a:r>
                <a:r>
                  <a:rPr lang="el-GR" sz="2800" baseline="-25000" dirty="0"/>
                  <a:t>0</a:t>
                </a:r>
                <a:r>
                  <a:rPr lang="el-GR" sz="2800" dirty="0"/>
                  <a:t>, </a:t>
                </a:r>
                <a:r>
                  <a:rPr lang="en-US" sz="2800" dirty="0"/>
                  <a:t>y</a:t>
                </a:r>
                <a:r>
                  <a:rPr lang="el-GR" sz="2800" baseline="-25000" dirty="0"/>
                  <a:t>0</a:t>
                </a:r>
                <a:r>
                  <a:rPr lang="el-GR" sz="2800" dirty="0"/>
                  <a:t>, </a:t>
                </a:r>
                <a:r>
                  <a:rPr lang="en-US" sz="2800" dirty="0"/>
                  <a:t>z</a:t>
                </a:r>
                <a:r>
                  <a:rPr lang="el-GR" sz="2800" baseline="-25000" dirty="0"/>
                  <a:t>0</a:t>
                </a:r>
                <a:r>
                  <a:rPr lang="el-GR" sz="2800" dirty="0" smtClean="0"/>
                  <a:t>} : </a:t>
                </a:r>
              </a:p>
              <a:p>
                <a:pPr marL="68580" indent="0">
                  <a:buNone/>
                </a:pPr>
                <a:r>
                  <a:rPr lang="el-GR" sz="2800" dirty="0" smtClean="0"/>
                  <a:t>                </a:t>
                </a:r>
                <a14:m>
                  <m:oMath xmlns:m="http://schemas.openxmlformats.org/officeDocument/2006/math">
                    <m:sSub>
                      <m:sSubPr>
                        <m:ctrlPr>
                          <a:rPr lang="en-US" sz="2800" i="1">
                            <a:latin typeface="Cambria Math" charset="0"/>
                          </a:rPr>
                        </m:ctrlPr>
                      </m:sSubPr>
                      <m:e>
                        <m:acc>
                          <m:accPr>
                            <m:chr m:val="̈"/>
                            <m:ctrlPr>
                              <a:rPr lang="en-US" sz="2800" i="1">
                                <a:latin typeface="Cambria Math" charset="0"/>
                              </a:rPr>
                            </m:ctrlPr>
                          </m:accPr>
                          <m:e>
                            <m:r>
                              <a:rPr lang="en-US" sz="2800" i="1">
                                <a:latin typeface="Cambria Math"/>
                              </a:rPr>
                              <m:t>𝑝</m:t>
                            </m:r>
                          </m:e>
                        </m:acc>
                      </m:e>
                      <m:sub>
                        <m:r>
                          <a:rPr lang="en-US" sz="2800">
                            <a:latin typeface="Cambria Math"/>
                          </a:rPr>
                          <m:t>0</m:t>
                        </m:r>
                      </m:sub>
                    </m:sSub>
                    <m:r>
                      <a:rPr lang="en-US" sz="2800">
                        <a:latin typeface="Cambria Math"/>
                      </a:rPr>
                      <m:t>=</m:t>
                    </m:r>
                    <m:acc>
                      <m:accPr>
                        <m:chr m:val="̇"/>
                        <m:ctrlPr>
                          <a:rPr lang="en-US" sz="2800" i="1">
                            <a:latin typeface="Cambria Math" charset="0"/>
                          </a:rPr>
                        </m:ctrlPr>
                      </m:accPr>
                      <m:e>
                        <m:r>
                          <a:rPr lang="en-US" sz="2800" i="1">
                            <a:latin typeface="Cambria Math"/>
                          </a:rPr>
                          <m:t>𝜔</m:t>
                        </m:r>
                      </m:e>
                    </m:acc>
                    <m:r>
                      <a:rPr lang="en-US" sz="2800" i="1">
                        <a:latin typeface="Cambria Math"/>
                      </a:rPr>
                      <m:t>𝑥</m:t>
                    </m:r>
                    <m:sSub>
                      <m:sSubPr>
                        <m:ctrlPr>
                          <a:rPr lang="en-US" sz="2800" i="1">
                            <a:latin typeface="Cambria Math" charset="0"/>
                          </a:rPr>
                        </m:ctrlPr>
                      </m:sSubPr>
                      <m:e>
                        <m:r>
                          <a:rPr lang="en-US" sz="2800" i="1">
                            <a:latin typeface="Cambria Math"/>
                          </a:rPr>
                          <m:t>𝑝</m:t>
                        </m:r>
                      </m:e>
                      <m:sub>
                        <m:r>
                          <a:rPr lang="en-US" sz="2800">
                            <a:latin typeface="Cambria Math"/>
                          </a:rPr>
                          <m:t>1</m:t>
                        </m:r>
                      </m:sub>
                    </m:sSub>
                    <m:r>
                      <a:rPr lang="en-US" sz="2800">
                        <a:latin typeface="Cambria Math"/>
                      </a:rPr>
                      <m:t>+</m:t>
                    </m:r>
                    <m:r>
                      <a:rPr lang="en-US" sz="2800" i="1">
                        <a:latin typeface="Cambria Math"/>
                      </a:rPr>
                      <m:t>𝜔</m:t>
                    </m:r>
                    <m:r>
                      <a:rPr lang="en-US" sz="2800" i="1">
                        <a:latin typeface="Cambria Math"/>
                      </a:rPr>
                      <m:t>𝑥</m:t>
                    </m:r>
                    <m:r>
                      <a:rPr lang="en-US" sz="2800">
                        <a:latin typeface="Cambria Math"/>
                      </a:rPr>
                      <m:t>(</m:t>
                    </m:r>
                    <m:r>
                      <a:rPr lang="en-US" sz="2800" i="1">
                        <a:latin typeface="Cambria Math"/>
                      </a:rPr>
                      <m:t>𝜔</m:t>
                    </m:r>
                    <m:r>
                      <a:rPr lang="en-US" sz="2800" i="1">
                        <a:latin typeface="Cambria Math"/>
                      </a:rPr>
                      <m:t>𝑥</m:t>
                    </m:r>
                    <m:sSub>
                      <m:sSubPr>
                        <m:ctrlPr>
                          <a:rPr lang="en-US" sz="2800" i="1">
                            <a:latin typeface="Cambria Math" charset="0"/>
                          </a:rPr>
                        </m:ctrlPr>
                      </m:sSubPr>
                      <m:e>
                        <m:r>
                          <a:rPr lang="en-US" sz="2800" i="1">
                            <a:latin typeface="Cambria Math"/>
                          </a:rPr>
                          <m:t>𝑝</m:t>
                        </m:r>
                      </m:e>
                      <m:sub>
                        <m:r>
                          <a:rPr lang="en-US" sz="2800">
                            <a:latin typeface="Cambria Math"/>
                          </a:rPr>
                          <m:t>1</m:t>
                        </m:r>
                      </m:sub>
                    </m:sSub>
                    <m:r>
                      <a:rPr lang="en-US" sz="2800">
                        <a:latin typeface="Cambria Math"/>
                      </a:rPr>
                      <m:t>)+</m:t>
                    </m:r>
                    <m:r>
                      <a:rPr lang="en-US" sz="2800" i="1">
                        <a:latin typeface="Cambria Math"/>
                      </a:rPr>
                      <m:t>𝑎</m:t>
                    </m:r>
                  </m:oMath>
                </a14:m>
                <a:r>
                  <a:rPr lang="el-GR" sz="2800" b="1" dirty="0" smtClean="0"/>
                  <a:t> </a:t>
                </a:r>
                <a:endParaRPr lang="en-US" sz="2800"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43492" y="2323652"/>
                <a:ext cx="7200916" cy="3508977"/>
              </a:xfrm>
              <a:blipFill rotWithShape="0">
                <a:blip r:embed="rId4"/>
                <a:stretch>
                  <a:fillRect l="-1524" t="-1563" r="-847"/>
                </a:stretch>
              </a:blipFill>
            </p:spPr>
            <p:txBody>
              <a:bodyPr/>
              <a:lstStyle/>
              <a:p>
                <a:r>
                  <a:rPr lang="en-US">
                    <a:noFill/>
                  </a:rPr>
                  <a:t> </a:t>
                </a:r>
              </a:p>
            </p:txBody>
          </p:sp>
        </mc:Fallback>
      </mc:AlternateContent>
      <p:sp>
        <p:nvSpPr>
          <p:cNvPr id="4" name="Slide Number Placeholder 3"/>
          <p:cNvSpPr>
            <a:spLocks noGrp="1"/>
          </p:cNvSpPr>
          <p:nvPr>
            <p:ph type="sldNum" sz="quarter" idx="4294967295"/>
          </p:nvPr>
        </p:nvSpPr>
        <p:spPr>
          <a:xfrm>
            <a:off x="4649096" y="224491"/>
            <a:ext cx="1332156" cy="365125"/>
          </a:xfrm>
          <a:prstGeom prst="rect">
            <a:avLst/>
          </a:prstGeom>
        </p:spPr>
        <p:txBody>
          <a:bodyPr/>
          <a:lstStyle/>
          <a:p>
            <a:endParaRPr lang="en-US" dirty="0"/>
          </a:p>
        </p:txBody>
      </p:sp>
      <p:sp>
        <p:nvSpPr>
          <p:cNvPr id="5" name="Footer Placeholder 4"/>
          <p:cNvSpPr>
            <a:spLocks noGrp="1"/>
          </p:cNvSpPr>
          <p:nvPr>
            <p:ph type="ftr" sz="quarter" idx="4294967295"/>
          </p:nvPr>
        </p:nvSpPr>
        <p:spPr>
          <a:xfrm>
            <a:off x="4641448" y="5852160"/>
            <a:ext cx="3502152" cy="365125"/>
          </a:xfrm>
          <a:prstGeom prst="rect">
            <a:avLst/>
          </a:prstGeom>
        </p:spPr>
        <p:txBody>
          <a:bodyPr/>
          <a:lstStyle/>
          <a:p>
            <a:endParaRPr lang="en-US" dirty="0"/>
          </a:p>
        </p:txBody>
      </p:sp>
      <p:sp>
        <p:nvSpPr>
          <p:cNvPr id="6" name="Oval 5"/>
          <p:cNvSpPr/>
          <p:nvPr/>
        </p:nvSpPr>
        <p:spPr>
          <a:xfrm>
            <a:off x="3325651" y="4410090"/>
            <a:ext cx="837014" cy="5040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H="1">
            <a:off x="2555776" y="4725144"/>
            <a:ext cx="769375"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812983" y="4870901"/>
            <a:ext cx="1512168" cy="646331"/>
          </a:xfrm>
          <a:prstGeom prst="rect">
            <a:avLst/>
          </a:prstGeom>
          <a:noFill/>
        </p:spPr>
        <p:txBody>
          <a:bodyPr wrap="square" rtlCol="0">
            <a:spAutoFit/>
          </a:bodyPr>
          <a:lstStyle/>
          <a:p>
            <a:r>
              <a:rPr lang="el-GR" dirty="0" smtClean="0"/>
              <a:t>Εγκάρσια ταχύτητα</a:t>
            </a:r>
            <a:endParaRPr lang="en-US" dirty="0"/>
          </a:p>
        </p:txBody>
      </p:sp>
      <p:sp>
        <p:nvSpPr>
          <p:cNvPr id="10" name="Oval 9"/>
          <p:cNvSpPr/>
          <p:nvPr/>
        </p:nvSpPr>
        <p:spPr>
          <a:xfrm>
            <a:off x="4430515" y="4223630"/>
            <a:ext cx="1467713" cy="8280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H="1">
            <a:off x="5346864" y="4950499"/>
            <a:ext cx="345572" cy="42271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995936" y="4950499"/>
            <a:ext cx="1656184" cy="646331"/>
          </a:xfrm>
          <a:prstGeom prst="rect">
            <a:avLst/>
          </a:prstGeom>
          <a:noFill/>
        </p:spPr>
        <p:txBody>
          <a:bodyPr wrap="square" rtlCol="0">
            <a:spAutoFit/>
          </a:bodyPr>
          <a:lstStyle/>
          <a:p>
            <a:r>
              <a:rPr lang="el-GR" dirty="0" smtClean="0"/>
              <a:t>Κεντρομόλος επιτάχυνση</a:t>
            </a:r>
            <a:endParaRPr lang="en-US" dirty="0"/>
          </a:p>
        </p:txBody>
      </p:sp>
      <p:sp>
        <p:nvSpPr>
          <p:cNvPr id="14" name="Oval 13"/>
          <p:cNvSpPr/>
          <p:nvPr/>
        </p:nvSpPr>
        <p:spPr>
          <a:xfrm>
            <a:off x="6063897" y="4380077"/>
            <a:ext cx="473919" cy="5040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a:off x="6565428" y="4712342"/>
            <a:ext cx="94804" cy="2288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828996" y="4828048"/>
            <a:ext cx="1656184" cy="584775"/>
          </a:xfrm>
          <a:prstGeom prst="rect">
            <a:avLst/>
          </a:prstGeom>
          <a:noFill/>
        </p:spPr>
        <p:txBody>
          <a:bodyPr wrap="square" rtlCol="0">
            <a:spAutoFit/>
          </a:bodyPr>
          <a:lstStyle/>
          <a:p>
            <a:r>
              <a:rPr lang="el-GR" sz="1600" dirty="0" smtClean="0"/>
              <a:t>Επιτάχυνση μετατόπισης</a:t>
            </a:r>
            <a:endParaRPr lang="en-US" sz="1600" dirty="0"/>
          </a:p>
        </p:txBody>
      </p:sp>
      <mc:AlternateContent xmlns:mc="http://schemas.openxmlformats.org/markup-compatibility/2006" xmlns:a14="http://schemas.microsoft.com/office/drawing/2010/main">
        <mc:Choice Requires="a14">
          <p:sp>
            <p:nvSpPr>
              <p:cNvPr id="17" name="Rounded Rectangle 16"/>
              <p:cNvSpPr/>
              <p:nvPr/>
            </p:nvSpPr>
            <p:spPr>
              <a:xfrm>
                <a:off x="6839639" y="3828268"/>
                <a:ext cx="2304361" cy="11521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a:latin typeface="Cambria Math" charset="0"/>
                            </a:rPr>
                          </m:ctrlPr>
                        </m:sSubPr>
                        <m:e>
                          <m:acc>
                            <m:accPr>
                              <m:chr m:val="̈"/>
                              <m:ctrlPr>
                                <a:rPr lang="en-US" i="1">
                                  <a:latin typeface="Cambria Math" charset="0"/>
                                </a:rPr>
                              </m:ctrlPr>
                            </m:accPr>
                            <m:e>
                              <m:r>
                                <a:rPr lang="en-US" i="1">
                                  <a:latin typeface="Cambria Math"/>
                                </a:rPr>
                                <m:t>𝑝</m:t>
                              </m:r>
                            </m:e>
                          </m:acc>
                        </m:e>
                        <m:sub>
                          <m:r>
                            <a:rPr lang="en-US">
                              <a:latin typeface="Cambria Math"/>
                            </a:rPr>
                            <m:t>0</m:t>
                          </m:r>
                        </m:sub>
                      </m:sSub>
                      <m:r>
                        <a:rPr lang="en-US">
                          <a:latin typeface="Cambria Math"/>
                        </a:rPr>
                        <m:t>=</m:t>
                      </m:r>
                      <m:r>
                        <a:rPr lang="en-US" i="1">
                          <a:latin typeface="Cambria Math"/>
                        </a:rPr>
                        <m:t>𝑆</m:t>
                      </m:r>
                      <m:r>
                        <a:rPr lang="en-US">
                          <a:latin typeface="Cambria Math"/>
                        </a:rPr>
                        <m:t>(</m:t>
                      </m:r>
                      <m:acc>
                        <m:accPr>
                          <m:chr m:val="̇"/>
                          <m:ctrlPr>
                            <a:rPr lang="en-US" i="1">
                              <a:latin typeface="Cambria Math" charset="0"/>
                            </a:rPr>
                          </m:ctrlPr>
                        </m:accPr>
                        <m:e>
                          <m:r>
                            <a:rPr lang="en-US" i="1">
                              <a:latin typeface="Cambria Math"/>
                            </a:rPr>
                            <m:t>𝜔</m:t>
                          </m:r>
                        </m:e>
                      </m:acc>
                      <m:r>
                        <a:rPr lang="en-US">
                          <a:latin typeface="Cambria Math"/>
                        </a:rPr>
                        <m:t>)</m:t>
                      </m:r>
                      <m:sSubSup>
                        <m:sSubSupPr>
                          <m:ctrlPr>
                            <a:rPr lang="en-US" i="1">
                              <a:latin typeface="Cambria Math" charset="0"/>
                            </a:rPr>
                          </m:ctrlPr>
                        </m:sSubSupPr>
                        <m:e>
                          <m:r>
                            <a:rPr lang="en-US" i="1">
                              <a:latin typeface="Cambria Math"/>
                            </a:rPr>
                            <m:t>𝑅</m:t>
                          </m:r>
                        </m:e>
                        <m:sub>
                          <m:r>
                            <a:rPr lang="en-US">
                              <a:latin typeface="Cambria Math"/>
                            </a:rPr>
                            <m:t>0</m:t>
                          </m:r>
                        </m:sub>
                        <m:sup>
                          <m:r>
                            <a:rPr lang="en-US">
                              <a:latin typeface="Cambria Math"/>
                            </a:rPr>
                            <m:t>1</m:t>
                          </m:r>
                        </m:sup>
                      </m:sSubSup>
                      <m:r>
                        <a:rPr lang="en-US">
                          <a:latin typeface="Cambria Math"/>
                        </a:rPr>
                        <m:t>+</m:t>
                      </m:r>
                      <m:r>
                        <a:rPr lang="en-US" i="1">
                          <a:latin typeface="Cambria Math"/>
                        </a:rPr>
                        <m:t>𝑆</m:t>
                      </m:r>
                      <m:r>
                        <a:rPr lang="en-US">
                          <a:latin typeface="Cambria Math"/>
                        </a:rPr>
                        <m:t>(</m:t>
                      </m:r>
                      <m:r>
                        <a:rPr lang="en-US" i="1">
                          <a:latin typeface="Cambria Math"/>
                        </a:rPr>
                        <m:t>𝜔</m:t>
                      </m:r>
                      <m:r>
                        <a:rPr lang="en-US">
                          <a:latin typeface="Cambria Math"/>
                        </a:rPr>
                        <m:t>)</m:t>
                      </m:r>
                      <m:r>
                        <a:rPr lang="en-US" i="1">
                          <a:latin typeface="Cambria Math"/>
                        </a:rPr>
                        <m:t>𝑆</m:t>
                      </m:r>
                      <m:r>
                        <a:rPr lang="en-US">
                          <a:latin typeface="Cambria Math"/>
                        </a:rPr>
                        <m:t>(</m:t>
                      </m:r>
                      <m:r>
                        <a:rPr lang="en-US" i="1">
                          <a:latin typeface="Cambria Math"/>
                        </a:rPr>
                        <m:t>𝜔</m:t>
                      </m:r>
                      <m:r>
                        <a:rPr lang="en-US">
                          <a:latin typeface="Cambria Math"/>
                        </a:rPr>
                        <m:t>)</m:t>
                      </m:r>
                      <m:sSubSup>
                        <m:sSubSupPr>
                          <m:ctrlPr>
                            <a:rPr lang="en-US" i="1">
                              <a:latin typeface="Cambria Math" charset="0"/>
                            </a:rPr>
                          </m:ctrlPr>
                        </m:sSubSupPr>
                        <m:e>
                          <m:r>
                            <a:rPr lang="en-US" i="1">
                              <a:latin typeface="Cambria Math"/>
                            </a:rPr>
                            <m:t>𝑅</m:t>
                          </m:r>
                        </m:e>
                        <m:sub>
                          <m:r>
                            <a:rPr lang="en-US">
                              <a:latin typeface="Cambria Math"/>
                            </a:rPr>
                            <m:t>0</m:t>
                          </m:r>
                        </m:sub>
                        <m:sup>
                          <m:r>
                            <a:rPr lang="en-US">
                              <a:latin typeface="Cambria Math"/>
                            </a:rPr>
                            <m:t>1</m:t>
                          </m:r>
                        </m:sup>
                      </m:sSubSup>
                      <m:r>
                        <a:rPr lang="en-US">
                          <a:latin typeface="Cambria Math"/>
                        </a:rPr>
                        <m:t>+</m:t>
                      </m:r>
                      <m:sSubSup>
                        <m:sSubSupPr>
                          <m:ctrlPr>
                            <a:rPr lang="en-US" i="1">
                              <a:latin typeface="Cambria Math" charset="0"/>
                            </a:rPr>
                          </m:ctrlPr>
                        </m:sSubSupPr>
                        <m:e>
                          <m:acc>
                            <m:accPr>
                              <m:chr m:val="̈"/>
                              <m:ctrlPr>
                                <a:rPr lang="en-US" i="1">
                                  <a:latin typeface="Cambria Math" charset="0"/>
                                </a:rPr>
                              </m:ctrlPr>
                            </m:accPr>
                            <m:e>
                              <m:r>
                                <a:rPr lang="en-US" i="1">
                                  <a:latin typeface="Cambria Math"/>
                                </a:rPr>
                                <m:t>𝑑</m:t>
                              </m:r>
                            </m:e>
                          </m:acc>
                        </m:e>
                        <m:sub>
                          <m:r>
                            <a:rPr lang="en-US">
                              <a:latin typeface="Cambria Math"/>
                            </a:rPr>
                            <m:t>0</m:t>
                          </m:r>
                        </m:sub>
                        <m:sup>
                          <m:r>
                            <a:rPr lang="en-US">
                              <a:latin typeface="Cambria Math"/>
                            </a:rPr>
                            <m:t>1</m:t>
                          </m:r>
                        </m:sup>
                      </m:sSubSup>
                    </m:oMath>
                  </m:oMathPara>
                </a14:m>
                <a:endParaRPr lang="en-US" dirty="0"/>
              </a:p>
            </p:txBody>
          </p:sp>
        </mc:Choice>
        <mc:Fallback xmlns="">
          <p:sp>
            <p:nvSpPr>
              <p:cNvPr id="17" name="Rounded Rectangle 16"/>
              <p:cNvSpPr>
                <a:spLocks noRot="1" noChangeAspect="1" noMove="1" noResize="1" noEditPoints="1" noAdjustHandles="1" noChangeArrowheads="1" noChangeShapeType="1" noTextEdit="1"/>
              </p:cNvSpPr>
              <p:nvPr/>
            </p:nvSpPr>
            <p:spPr>
              <a:xfrm>
                <a:off x="6839639" y="3828268"/>
                <a:ext cx="2304361" cy="1152128"/>
              </a:xfrm>
              <a:prstGeom prst="roundRect">
                <a:avLst/>
              </a:prstGeom>
              <a:blipFill rotWithShape="0">
                <a:blip r:embed="rId5"/>
                <a:stretch>
                  <a:fillRect r="-524"/>
                </a:stretch>
              </a:blipFill>
            </p:spPr>
            <p:txBody>
              <a:bodyPr/>
              <a:lstStyle/>
              <a:p>
                <a:r>
                  <a:rPr lang="en-US">
                    <a:noFill/>
                  </a:rPr>
                  <a:t> </a:t>
                </a:r>
              </a:p>
            </p:txBody>
          </p:sp>
        </mc:Fallback>
      </mc:AlternateContent>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902893" y="1510852"/>
            <a:ext cx="812800" cy="812800"/>
          </a:xfrm>
          <a:prstGeom prst="rect">
            <a:avLst/>
          </a:prstGeom>
        </p:spPr>
      </p:pic>
    </p:spTree>
    <p:extLst>
      <p:ext uri="{BB962C8B-B14F-4D97-AF65-F5344CB8AC3E}">
        <p14:creationId xmlns:p14="http://schemas.microsoft.com/office/powerpoint/2010/main" val="2306444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8328" fill="hold"/>
                                        <p:tgtEl>
                                          <p:spTgt spid="7"/>
                                        </p:tgtEl>
                                      </p:cBhvr>
                                    </p:cmd>
                                  </p:childTnLst>
                                </p:cTn>
                              </p:par>
                            </p:childTnLst>
                          </p:cTn>
                        </p:par>
                      </p:childTnLst>
                    </p:cTn>
                  </p:par>
                </p:childTnLst>
              </p:cTn>
              <p:nextCondLst>
                <p:cond evt="onClick" delay="0">
                  <p:tgtEl>
                    <p:spTgt spid="7"/>
                  </p:tgtEl>
                </p:cond>
              </p:nextCondLst>
            </p:seq>
            <p:audio>
              <p:cMediaNode vol="80000">
                <p:cTn id="15" fill="hold" display="0">
                  <p:stCondLst>
                    <p:cond delay="indefinite"/>
                  </p:stCondLst>
                  <p:endCondLst>
                    <p:cond evt="onStopAudio" delay="0">
                      <p:tgtEl>
                        <p:sldTgt/>
                      </p:tgtEl>
                    </p:cond>
                  </p:endCondLst>
                </p:cTn>
                <p:tgtEl>
                  <p:spTgt spid="7"/>
                </p:tgtEl>
              </p:cMediaNode>
            </p:audio>
          </p:childTnLst>
        </p:cTn>
      </p:par>
    </p:tnLst>
    <p:bldLst>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Σύνθεση ταχυτήτων</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r>
                  <a:rPr lang="el-GR" dirty="0" smtClean="0"/>
                  <a:t>Σύνθεση γωνιακών ταχυτήτων</a:t>
                </a:r>
              </a:p>
              <a:p>
                <a:pPr marL="68580" indent="0">
                  <a:buNone/>
                </a:pPr>
                <a14:m>
                  <m:oMath xmlns:m="http://schemas.openxmlformats.org/officeDocument/2006/math">
                    <m:sSubSup>
                      <m:sSubSupPr>
                        <m:ctrlPr>
                          <a:rPr lang="en-US" i="1">
                            <a:latin typeface="Cambria Math" charset="0"/>
                          </a:rPr>
                        </m:ctrlPr>
                      </m:sSubSupPr>
                      <m:e>
                        <m:r>
                          <a:rPr lang="en-US" i="1">
                            <a:latin typeface="Cambria Math"/>
                          </a:rPr>
                          <m:t>𝜔</m:t>
                        </m:r>
                      </m:e>
                      <m:sub>
                        <m:r>
                          <a:rPr lang="en-US">
                            <a:latin typeface="Cambria Math"/>
                          </a:rPr>
                          <m:t>0</m:t>
                        </m:r>
                      </m:sub>
                      <m:sup>
                        <m:r>
                          <m:rPr>
                            <m:sty m:val="p"/>
                          </m:rPr>
                          <a:rPr lang="en-US" b="0" i="0" smtClean="0">
                            <a:latin typeface="Cambria Math"/>
                          </a:rPr>
                          <m:t>n</m:t>
                        </m:r>
                      </m:sup>
                    </m:sSubSup>
                    <m:r>
                      <a:rPr lang="en-US">
                        <a:latin typeface="Cambria Math"/>
                      </a:rPr>
                      <m:t>=</m:t>
                    </m:r>
                    <m:sSubSup>
                      <m:sSubSupPr>
                        <m:ctrlPr>
                          <a:rPr lang="en-US" i="1">
                            <a:latin typeface="Cambria Math" charset="0"/>
                          </a:rPr>
                        </m:ctrlPr>
                      </m:sSubSupPr>
                      <m:e>
                        <m:r>
                          <a:rPr lang="en-US" i="1">
                            <a:latin typeface="Cambria Math"/>
                          </a:rPr>
                          <m:t>𝜔</m:t>
                        </m:r>
                      </m:e>
                      <m:sub>
                        <m:r>
                          <a:rPr lang="en-US">
                            <a:latin typeface="Cambria Math"/>
                          </a:rPr>
                          <m:t>0</m:t>
                        </m:r>
                      </m:sub>
                      <m:sup>
                        <m:r>
                          <a:rPr lang="en-US">
                            <a:latin typeface="Cambria Math"/>
                          </a:rPr>
                          <m:t>1</m:t>
                        </m:r>
                      </m:sup>
                    </m:sSubSup>
                    <m:r>
                      <a:rPr lang="en-US">
                        <a:latin typeface="Cambria Math"/>
                      </a:rPr>
                      <m:t>+</m:t>
                    </m:r>
                    <m:sSubSup>
                      <m:sSubSupPr>
                        <m:ctrlPr>
                          <a:rPr lang="en-US" i="1">
                            <a:latin typeface="Cambria Math" charset="0"/>
                          </a:rPr>
                        </m:ctrlPr>
                      </m:sSubSupPr>
                      <m:e>
                        <m:r>
                          <a:rPr lang="en-US" i="1">
                            <a:latin typeface="Cambria Math"/>
                          </a:rPr>
                          <m:t>𝑅</m:t>
                        </m:r>
                      </m:e>
                      <m:sub>
                        <m:r>
                          <a:rPr lang="en-US">
                            <a:latin typeface="Cambria Math"/>
                          </a:rPr>
                          <m:t>0</m:t>
                        </m:r>
                      </m:sub>
                      <m:sup>
                        <m:r>
                          <a:rPr lang="en-US">
                            <a:latin typeface="Cambria Math"/>
                          </a:rPr>
                          <m:t>1</m:t>
                        </m:r>
                      </m:sup>
                    </m:sSubSup>
                    <m:sSubSup>
                      <m:sSubSupPr>
                        <m:ctrlPr>
                          <a:rPr lang="en-US" i="1">
                            <a:latin typeface="Cambria Math" charset="0"/>
                          </a:rPr>
                        </m:ctrlPr>
                      </m:sSubSupPr>
                      <m:e>
                        <m:r>
                          <a:rPr lang="en-US" i="1">
                            <a:latin typeface="Cambria Math"/>
                          </a:rPr>
                          <m:t>𝜔</m:t>
                        </m:r>
                      </m:e>
                      <m:sub>
                        <m:r>
                          <a:rPr lang="en-US">
                            <a:latin typeface="Cambria Math"/>
                          </a:rPr>
                          <m:t>1</m:t>
                        </m:r>
                      </m:sub>
                      <m:sup>
                        <m:r>
                          <a:rPr lang="en-US">
                            <a:latin typeface="Cambria Math"/>
                          </a:rPr>
                          <m:t>2</m:t>
                        </m:r>
                      </m:sup>
                    </m:sSubSup>
                  </m:oMath>
                </a14:m>
                <a:r>
                  <a:rPr lang="el-GR" dirty="0" smtClean="0"/>
                  <a:t>+…+</a:t>
                </a:r>
                <a14:m>
                  <m:oMath xmlns:m="http://schemas.openxmlformats.org/officeDocument/2006/math">
                    <m:sSubSup>
                      <m:sSubSupPr>
                        <m:ctrlPr>
                          <a:rPr lang="en-US" i="1">
                            <a:latin typeface="Cambria Math" charset="0"/>
                          </a:rPr>
                        </m:ctrlPr>
                      </m:sSubSupPr>
                      <m:e>
                        <m:r>
                          <a:rPr lang="en-US" i="1">
                            <a:latin typeface="Cambria Math"/>
                          </a:rPr>
                          <m:t>𝑅</m:t>
                        </m:r>
                      </m:e>
                      <m:sub>
                        <m:r>
                          <a:rPr lang="en-US">
                            <a:latin typeface="Cambria Math"/>
                          </a:rPr>
                          <m:t>0</m:t>
                        </m:r>
                      </m:sub>
                      <m:sup>
                        <m:r>
                          <m:rPr>
                            <m:sty m:val="p"/>
                          </m:rPr>
                          <a:rPr lang="en-US" b="0" i="0" smtClean="0">
                            <a:latin typeface="Cambria Math"/>
                          </a:rPr>
                          <m:t>n</m:t>
                        </m:r>
                        <m:r>
                          <a:rPr lang="en-US" b="0" i="0" smtClean="0">
                            <a:latin typeface="Cambria Math"/>
                          </a:rPr>
                          <m:t>−1</m:t>
                        </m:r>
                      </m:sup>
                    </m:sSubSup>
                    <m:sSubSup>
                      <m:sSubSupPr>
                        <m:ctrlPr>
                          <a:rPr lang="en-US" i="1">
                            <a:latin typeface="Cambria Math" charset="0"/>
                          </a:rPr>
                        </m:ctrlPr>
                      </m:sSubSupPr>
                      <m:e>
                        <m:r>
                          <a:rPr lang="en-US" i="1">
                            <a:latin typeface="Cambria Math"/>
                          </a:rPr>
                          <m:t>𝜔</m:t>
                        </m:r>
                      </m:e>
                      <m:sub>
                        <m:r>
                          <m:rPr>
                            <m:sty m:val="p"/>
                          </m:rPr>
                          <a:rPr lang="en-US" b="0" i="0" smtClean="0">
                            <a:latin typeface="Cambria Math"/>
                          </a:rPr>
                          <m:t>n</m:t>
                        </m:r>
                        <m:r>
                          <a:rPr lang="en-US" b="0" i="0" smtClean="0">
                            <a:latin typeface="Cambria Math"/>
                          </a:rPr>
                          <m:t>−1</m:t>
                        </m:r>
                      </m:sub>
                      <m:sup>
                        <m:r>
                          <m:rPr>
                            <m:sty m:val="p"/>
                          </m:rPr>
                          <a:rPr lang="en-US" b="0" i="0" smtClean="0">
                            <a:latin typeface="Cambria Math"/>
                          </a:rPr>
                          <m:t>n</m:t>
                        </m:r>
                      </m:sup>
                    </m:sSubSup>
                  </m:oMath>
                </a14:m>
                <a:endParaRPr lang="el-GR" dirty="0" smtClean="0"/>
              </a:p>
              <a:p>
                <a:r>
                  <a:rPr lang="el-GR" dirty="0" smtClean="0"/>
                  <a:t>Σύνθεση ταχυτήτων μετατόπισης</a:t>
                </a:r>
              </a:p>
              <a:p>
                <a:pPr marL="68580" indent="0">
                  <a:buNone/>
                </a:pPr>
                <a14:m>
                  <m:oMathPara xmlns:m="http://schemas.openxmlformats.org/officeDocument/2006/math">
                    <m:oMathParaPr>
                      <m:jc m:val="centerGroup"/>
                    </m:oMathParaPr>
                    <m:oMath xmlns:m="http://schemas.openxmlformats.org/officeDocument/2006/math">
                      <m:sSubSup>
                        <m:sSubSupPr>
                          <m:ctrlPr>
                            <a:rPr lang="en-US" i="1">
                              <a:latin typeface="Cambria Math" charset="0"/>
                            </a:rPr>
                          </m:ctrlPr>
                        </m:sSubSupPr>
                        <m:e>
                          <m:r>
                            <a:rPr lang="en-US" i="1">
                              <a:latin typeface="Cambria Math"/>
                            </a:rPr>
                            <m:t>𝑣</m:t>
                          </m:r>
                        </m:e>
                        <m:sub>
                          <m:r>
                            <a:rPr lang="en-US">
                              <a:latin typeface="Cambria Math"/>
                            </a:rPr>
                            <m:t>0</m:t>
                          </m:r>
                        </m:sub>
                        <m:sup>
                          <m:r>
                            <m:rPr>
                              <m:sty m:val="p"/>
                            </m:rPr>
                            <a:rPr lang="en-US" b="0" i="0" smtClean="0">
                              <a:latin typeface="Cambria Math"/>
                            </a:rPr>
                            <m:t>n</m:t>
                          </m:r>
                        </m:sup>
                      </m:sSubSup>
                      <m:r>
                        <a:rPr lang="en-US">
                          <a:latin typeface="Cambria Math"/>
                        </a:rPr>
                        <m:t>=</m:t>
                      </m:r>
                      <m:sSubSup>
                        <m:sSubSupPr>
                          <m:ctrlPr>
                            <a:rPr lang="en-US" i="1">
                              <a:latin typeface="Cambria Math" charset="0"/>
                            </a:rPr>
                          </m:ctrlPr>
                        </m:sSubSupPr>
                        <m:e>
                          <m:r>
                            <a:rPr lang="en-US" i="1">
                              <a:latin typeface="Cambria Math"/>
                            </a:rPr>
                            <m:t>𝑣</m:t>
                          </m:r>
                        </m:e>
                        <m:sub>
                          <m:r>
                            <a:rPr lang="en-US">
                              <a:latin typeface="Cambria Math"/>
                            </a:rPr>
                            <m:t>0</m:t>
                          </m:r>
                        </m:sub>
                        <m:sup>
                          <m:r>
                            <a:rPr lang="en-US">
                              <a:latin typeface="Cambria Math"/>
                            </a:rPr>
                            <m:t>1</m:t>
                          </m:r>
                        </m:sup>
                      </m:sSubSup>
                      <m:r>
                        <a:rPr lang="en-US">
                          <a:latin typeface="Cambria Math"/>
                        </a:rPr>
                        <m:t>+</m:t>
                      </m:r>
                      <m:sSubSup>
                        <m:sSubSupPr>
                          <m:ctrlPr>
                            <a:rPr lang="en-US" i="1">
                              <a:latin typeface="Cambria Math" charset="0"/>
                            </a:rPr>
                          </m:ctrlPr>
                        </m:sSubSupPr>
                        <m:e>
                          <m:r>
                            <a:rPr lang="en-US" i="1">
                              <a:latin typeface="Cambria Math"/>
                            </a:rPr>
                            <m:t>𝑅</m:t>
                          </m:r>
                        </m:e>
                        <m:sub>
                          <m:r>
                            <a:rPr lang="en-US">
                              <a:latin typeface="Cambria Math"/>
                            </a:rPr>
                            <m:t>0</m:t>
                          </m:r>
                        </m:sub>
                        <m:sup>
                          <m:r>
                            <a:rPr lang="en-US">
                              <a:latin typeface="Cambria Math"/>
                            </a:rPr>
                            <m:t>1</m:t>
                          </m:r>
                        </m:sup>
                      </m:sSubSup>
                      <m:sSubSup>
                        <m:sSubSupPr>
                          <m:ctrlPr>
                            <a:rPr lang="en-US" i="1">
                              <a:latin typeface="Cambria Math" charset="0"/>
                            </a:rPr>
                          </m:ctrlPr>
                        </m:sSubSupPr>
                        <m:e>
                          <m:r>
                            <a:rPr lang="en-US" i="1">
                              <a:latin typeface="Cambria Math"/>
                            </a:rPr>
                            <m:t>𝑣</m:t>
                          </m:r>
                        </m:e>
                        <m:sub>
                          <m:r>
                            <a:rPr lang="en-US">
                              <a:latin typeface="Cambria Math"/>
                            </a:rPr>
                            <m:t>1</m:t>
                          </m:r>
                        </m:sub>
                        <m:sup>
                          <m:r>
                            <a:rPr lang="en-US">
                              <a:latin typeface="Cambria Math"/>
                            </a:rPr>
                            <m:t>2</m:t>
                          </m:r>
                        </m:sup>
                      </m:sSubSup>
                      <m:r>
                        <a:rPr lang="en-US" b="0" i="0" smtClean="0">
                          <a:latin typeface="Cambria Math"/>
                        </a:rPr>
                        <m:t>+…+</m:t>
                      </m:r>
                      <m:sSubSup>
                        <m:sSubSupPr>
                          <m:ctrlPr>
                            <a:rPr lang="en-US" i="1">
                              <a:latin typeface="Cambria Math" charset="0"/>
                            </a:rPr>
                          </m:ctrlPr>
                        </m:sSubSupPr>
                        <m:e>
                          <m:r>
                            <a:rPr lang="en-US" i="1">
                              <a:latin typeface="Cambria Math"/>
                            </a:rPr>
                            <m:t>𝑅</m:t>
                          </m:r>
                        </m:e>
                        <m:sub>
                          <m:r>
                            <a:rPr lang="en-US">
                              <a:latin typeface="Cambria Math"/>
                            </a:rPr>
                            <m:t>0</m:t>
                          </m:r>
                        </m:sub>
                        <m:sup>
                          <m:r>
                            <m:rPr>
                              <m:sty m:val="p"/>
                            </m:rPr>
                            <a:rPr lang="en-US" b="0" i="0" smtClean="0">
                              <a:latin typeface="Cambria Math"/>
                            </a:rPr>
                            <m:t>n</m:t>
                          </m:r>
                          <m:r>
                            <a:rPr lang="en-US" b="0" i="0" smtClean="0">
                              <a:latin typeface="Cambria Math"/>
                            </a:rPr>
                            <m:t>−1</m:t>
                          </m:r>
                        </m:sup>
                      </m:sSubSup>
                      <m:sSubSup>
                        <m:sSubSupPr>
                          <m:ctrlPr>
                            <a:rPr lang="en-US" i="1">
                              <a:latin typeface="Cambria Math" charset="0"/>
                            </a:rPr>
                          </m:ctrlPr>
                        </m:sSubSupPr>
                        <m:e>
                          <m:r>
                            <a:rPr lang="en-US" i="1">
                              <a:latin typeface="Cambria Math"/>
                            </a:rPr>
                            <m:t>𝑣</m:t>
                          </m:r>
                        </m:e>
                        <m:sub>
                          <m:r>
                            <m:rPr>
                              <m:sty m:val="p"/>
                            </m:rPr>
                            <a:rPr lang="en-US" b="0" i="0" smtClean="0">
                              <a:latin typeface="Cambria Math"/>
                            </a:rPr>
                            <m:t>n</m:t>
                          </m:r>
                          <m:r>
                            <a:rPr lang="en-US" b="0" i="0" smtClean="0">
                              <a:latin typeface="Cambria Math"/>
                            </a:rPr>
                            <m:t>−1</m:t>
                          </m:r>
                        </m:sub>
                        <m:sup>
                          <m:r>
                            <m:rPr>
                              <m:sty m:val="p"/>
                            </m:rPr>
                            <a:rPr lang="en-US" b="0" i="0" smtClean="0">
                              <a:latin typeface="Cambria Math"/>
                            </a:rPr>
                            <m:t>n</m:t>
                          </m:r>
                        </m:sup>
                      </m:sSubSup>
                      <m:r>
                        <a:rPr lang="en-US">
                          <a:latin typeface="Cambria Math"/>
                        </a:rPr>
                        <m:t>+</m:t>
                      </m:r>
                      <m:r>
                        <a:rPr lang="en-US" i="1">
                          <a:latin typeface="Cambria Math"/>
                        </a:rPr>
                        <m:t>𝑆</m:t>
                      </m:r>
                      <m:d>
                        <m:dPr>
                          <m:ctrlPr>
                            <a:rPr lang="en-US" i="1">
                              <a:latin typeface="Cambria Math" charset="0"/>
                            </a:rPr>
                          </m:ctrlPr>
                        </m:dPr>
                        <m:e>
                          <m:sSubSup>
                            <m:sSubSupPr>
                              <m:ctrlPr>
                                <a:rPr lang="en-US" i="1">
                                  <a:latin typeface="Cambria Math" charset="0"/>
                                </a:rPr>
                              </m:ctrlPr>
                            </m:sSubSupPr>
                            <m:e>
                              <m:r>
                                <a:rPr lang="en-US" i="1">
                                  <a:latin typeface="Cambria Math"/>
                                </a:rPr>
                                <m:t>𝜔</m:t>
                              </m:r>
                            </m:e>
                            <m:sub>
                              <m:r>
                                <a:rPr lang="en-US">
                                  <a:latin typeface="Cambria Math"/>
                                </a:rPr>
                                <m:t>0</m:t>
                              </m:r>
                            </m:sub>
                            <m:sup>
                              <m:r>
                                <a:rPr lang="en-US">
                                  <a:latin typeface="Cambria Math"/>
                                </a:rPr>
                                <m:t>1</m:t>
                              </m:r>
                            </m:sup>
                          </m:sSubSup>
                        </m:e>
                      </m:d>
                      <m:sSubSup>
                        <m:sSubSupPr>
                          <m:ctrlPr>
                            <a:rPr lang="en-US" i="1">
                              <a:latin typeface="Cambria Math" charset="0"/>
                            </a:rPr>
                          </m:ctrlPr>
                        </m:sSubSupPr>
                        <m:e>
                          <m:r>
                            <a:rPr lang="en-US" i="1">
                              <a:latin typeface="Cambria Math"/>
                            </a:rPr>
                            <m:t>𝑅</m:t>
                          </m:r>
                        </m:e>
                        <m:sub>
                          <m:r>
                            <a:rPr lang="en-US">
                              <a:latin typeface="Cambria Math"/>
                            </a:rPr>
                            <m:t>0</m:t>
                          </m:r>
                        </m:sub>
                        <m:sup>
                          <m:r>
                            <a:rPr lang="en-US">
                              <a:latin typeface="Cambria Math"/>
                            </a:rPr>
                            <m:t>1</m:t>
                          </m:r>
                        </m:sup>
                      </m:sSubSup>
                      <m:sSubSup>
                        <m:sSubSupPr>
                          <m:ctrlPr>
                            <a:rPr lang="en-US" i="1">
                              <a:latin typeface="Cambria Math" charset="0"/>
                            </a:rPr>
                          </m:ctrlPr>
                        </m:sSubSupPr>
                        <m:e>
                          <m:r>
                            <a:rPr lang="en-US" i="1">
                              <a:latin typeface="Cambria Math"/>
                            </a:rPr>
                            <m:t>𝑑</m:t>
                          </m:r>
                        </m:e>
                        <m:sub>
                          <m:r>
                            <a:rPr lang="en-US">
                              <a:latin typeface="Cambria Math"/>
                            </a:rPr>
                            <m:t>1</m:t>
                          </m:r>
                        </m:sub>
                        <m:sup>
                          <m:r>
                            <a:rPr lang="en-US">
                              <a:latin typeface="Cambria Math"/>
                            </a:rPr>
                            <m:t>2</m:t>
                          </m:r>
                        </m:sup>
                      </m:sSubSup>
                      <m:r>
                        <a:rPr lang="en-US" b="0" i="1" smtClean="0">
                          <a:latin typeface="Cambria Math"/>
                        </a:rPr>
                        <m:t>+…+</m:t>
                      </m:r>
                      <m:r>
                        <a:rPr lang="en-US" i="1">
                          <a:latin typeface="Cambria Math"/>
                        </a:rPr>
                        <m:t>𝑆</m:t>
                      </m:r>
                      <m:r>
                        <a:rPr lang="en-US">
                          <a:latin typeface="Cambria Math"/>
                        </a:rPr>
                        <m:t>(</m:t>
                      </m:r>
                      <m:sSubSup>
                        <m:sSubSupPr>
                          <m:ctrlPr>
                            <a:rPr lang="en-US" i="1">
                              <a:latin typeface="Cambria Math" charset="0"/>
                            </a:rPr>
                          </m:ctrlPr>
                        </m:sSubSupPr>
                        <m:e>
                          <m:r>
                            <a:rPr lang="en-US" i="1">
                              <a:latin typeface="Cambria Math"/>
                            </a:rPr>
                            <m:t>𝜔</m:t>
                          </m:r>
                        </m:e>
                        <m:sub>
                          <m:r>
                            <a:rPr lang="en-US">
                              <a:latin typeface="Cambria Math"/>
                            </a:rPr>
                            <m:t>0</m:t>
                          </m:r>
                        </m:sub>
                        <m:sup>
                          <m:r>
                            <m:rPr>
                              <m:sty m:val="p"/>
                            </m:rPr>
                            <a:rPr lang="en-US" b="0" i="0" smtClean="0">
                              <a:latin typeface="Cambria Math"/>
                            </a:rPr>
                            <m:t>n</m:t>
                          </m:r>
                          <m:r>
                            <a:rPr lang="en-US" b="0" i="0" smtClean="0">
                              <a:latin typeface="Cambria Math"/>
                            </a:rPr>
                            <m:t>−1</m:t>
                          </m:r>
                        </m:sup>
                      </m:sSubSup>
                      <m:r>
                        <a:rPr lang="en-US">
                          <a:latin typeface="Cambria Math"/>
                        </a:rPr>
                        <m:t>)</m:t>
                      </m:r>
                      <m:sSubSup>
                        <m:sSubSupPr>
                          <m:ctrlPr>
                            <a:rPr lang="en-US" i="1">
                              <a:latin typeface="Cambria Math" charset="0"/>
                            </a:rPr>
                          </m:ctrlPr>
                        </m:sSubSupPr>
                        <m:e>
                          <m:r>
                            <a:rPr lang="en-US" i="1">
                              <a:latin typeface="Cambria Math"/>
                            </a:rPr>
                            <m:t>𝑅</m:t>
                          </m:r>
                        </m:e>
                        <m:sub>
                          <m:r>
                            <a:rPr lang="en-US">
                              <a:latin typeface="Cambria Math"/>
                            </a:rPr>
                            <m:t>0</m:t>
                          </m:r>
                        </m:sub>
                        <m:sup>
                          <m:r>
                            <a:rPr lang="en-US" b="0" i="1" smtClean="0">
                              <a:latin typeface="Cambria Math"/>
                            </a:rPr>
                            <m:t>𝑛</m:t>
                          </m:r>
                          <m:r>
                            <a:rPr lang="en-US" b="0" i="1" smtClean="0">
                              <a:latin typeface="Cambria Math"/>
                            </a:rPr>
                            <m:t>−</m:t>
                          </m:r>
                          <m:r>
                            <a:rPr lang="en-US">
                              <a:latin typeface="Cambria Math"/>
                            </a:rPr>
                            <m:t>1</m:t>
                          </m:r>
                        </m:sup>
                      </m:sSubSup>
                      <m:sSubSup>
                        <m:sSubSupPr>
                          <m:ctrlPr>
                            <a:rPr lang="en-US" i="1">
                              <a:latin typeface="Cambria Math" charset="0"/>
                            </a:rPr>
                          </m:ctrlPr>
                        </m:sSubSupPr>
                        <m:e>
                          <m:r>
                            <a:rPr lang="en-US" i="1">
                              <a:latin typeface="Cambria Math"/>
                            </a:rPr>
                            <m:t>𝑑</m:t>
                          </m:r>
                        </m:e>
                        <m:sub>
                          <m:r>
                            <a:rPr lang="en-US" b="0" i="1" smtClean="0">
                              <a:latin typeface="Cambria Math"/>
                            </a:rPr>
                            <m:t>𝑛</m:t>
                          </m:r>
                          <m:r>
                            <a:rPr lang="en-US" b="0" i="1" smtClean="0">
                              <a:latin typeface="Cambria Math"/>
                            </a:rPr>
                            <m:t>−</m:t>
                          </m:r>
                          <m:r>
                            <a:rPr lang="en-US">
                              <a:latin typeface="Cambria Math"/>
                            </a:rPr>
                            <m:t>1</m:t>
                          </m:r>
                        </m:sub>
                        <m:sup>
                          <m:r>
                            <m:rPr>
                              <m:sty m:val="p"/>
                            </m:rPr>
                            <a:rPr lang="en-US" b="0" i="0" smtClean="0">
                              <a:latin typeface="Cambria Math"/>
                            </a:rPr>
                            <m:t>n</m:t>
                          </m:r>
                        </m:sup>
                      </m:sSubSup>
                    </m:oMath>
                  </m:oMathPara>
                </a14:m>
                <a:endParaRPr lang="el-GR" dirty="0" smtClean="0"/>
              </a:p>
              <a:p>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4"/>
                <a:stretch>
                  <a:fillRect l="-1704" t="-1752"/>
                </a:stretch>
              </a:blipFill>
            </p:spPr>
            <p:txBody>
              <a:bodyPr/>
              <a:lstStyle/>
              <a:p>
                <a:r>
                  <a:rPr lang="en-US">
                    <a:noFill/>
                  </a:rPr>
                  <a:t> </a:t>
                </a:r>
              </a:p>
            </p:txBody>
          </p:sp>
        </mc:Fallback>
      </mc:AlternateContent>
      <p:sp>
        <p:nvSpPr>
          <p:cNvPr id="4" name="Footer Placeholder 3"/>
          <p:cNvSpPr>
            <a:spLocks noGrp="1"/>
          </p:cNvSpPr>
          <p:nvPr>
            <p:ph type="ftr" sz="quarter" idx="4294967295"/>
          </p:nvPr>
        </p:nvSpPr>
        <p:spPr>
          <a:xfrm>
            <a:off x="4641448" y="5852160"/>
            <a:ext cx="3502152" cy="365125"/>
          </a:xfrm>
          <a:prstGeom prst="rect">
            <a:avLst/>
          </a:prstGeom>
        </p:spPr>
        <p:txBody>
          <a:bodyPr/>
          <a:lstStyle/>
          <a:p>
            <a:endParaRPr lang="en-US" dirty="0"/>
          </a:p>
        </p:txBody>
      </p:sp>
      <p:sp>
        <p:nvSpPr>
          <p:cNvPr id="5" name="Slide Number Placeholder 4"/>
          <p:cNvSpPr>
            <a:spLocks noGrp="1"/>
          </p:cNvSpPr>
          <p:nvPr>
            <p:ph type="sldNum" sz="quarter" idx="4294967295"/>
          </p:nvPr>
        </p:nvSpPr>
        <p:spPr>
          <a:xfrm>
            <a:off x="4649096" y="224491"/>
            <a:ext cx="1332156" cy="365125"/>
          </a:xfrm>
          <a:prstGeom prst="rect">
            <a:avLst/>
          </a:prstGeom>
        </p:spPr>
        <p:txBody>
          <a:bodyPr/>
          <a:lstStyle/>
          <a:p>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29315" y="1844824"/>
            <a:ext cx="812800" cy="812800"/>
          </a:xfrm>
          <a:prstGeom prst="rect">
            <a:avLst/>
          </a:prstGeom>
        </p:spPr>
      </p:pic>
    </p:spTree>
    <p:extLst>
      <p:ext uri="{BB962C8B-B14F-4D97-AF65-F5344CB8AC3E}">
        <p14:creationId xmlns:p14="http://schemas.microsoft.com/office/powerpoint/2010/main" val="23941037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1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Σύνθεση ταχυτήτων</a:t>
            </a:r>
            <a:endParaRPr lang="en-US" dirty="0"/>
          </a:p>
        </p:txBody>
      </p:sp>
      <p:sp>
        <p:nvSpPr>
          <p:cNvPr id="3" name="Content Placeholder 2"/>
          <p:cNvSpPr>
            <a:spLocks noGrp="1"/>
          </p:cNvSpPr>
          <p:nvPr>
            <p:ph idx="1"/>
          </p:nvPr>
        </p:nvSpPr>
        <p:spPr/>
        <p:txBody>
          <a:bodyPr/>
          <a:lstStyle/>
          <a:p>
            <a:r>
              <a:rPr lang="el-GR" dirty="0" smtClean="0"/>
              <a:t>παραδείγματα</a:t>
            </a:r>
            <a:endParaRPr lang="en-US" dirty="0"/>
          </a:p>
        </p:txBody>
      </p:sp>
      <p:sp>
        <p:nvSpPr>
          <p:cNvPr id="4" name="Footer Placeholder 3"/>
          <p:cNvSpPr>
            <a:spLocks noGrp="1"/>
          </p:cNvSpPr>
          <p:nvPr>
            <p:ph type="ftr" sz="quarter" idx="4294967295"/>
          </p:nvPr>
        </p:nvSpPr>
        <p:spPr>
          <a:xfrm>
            <a:off x="4641448" y="5852160"/>
            <a:ext cx="3502152" cy="365125"/>
          </a:xfrm>
          <a:prstGeom prst="rect">
            <a:avLst/>
          </a:prstGeom>
        </p:spPr>
        <p:txBody>
          <a:bodyPr/>
          <a:lstStyle/>
          <a:p>
            <a:endParaRPr lang="en-US" dirty="0"/>
          </a:p>
        </p:txBody>
      </p:sp>
      <p:sp>
        <p:nvSpPr>
          <p:cNvPr id="5" name="Slide Number Placeholder 4"/>
          <p:cNvSpPr>
            <a:spLocks noGrp="1"/>
          </p:cNvSpPr>
          <p:nvPr>
            <p:ph type="sldNum" sz="quarter" idx="4294967295"/>
          </p:nvPr>
        </p:nvSpPr>
        <p:spPr>
          <a:xfrm>
            <a:off x="4649096" y="224491"/>
            <a:ext cx="1332156" cy="365125"/>
          </a:xfrm>
          <a:prstGeom prst="rect">
            <a:avLst/>
          </a:prstGeom>
        </p:spPr>
        <p:txBody>
          <a:bodyPr/>
          <a:lstStyle/>
          <a:p>
            <a:endParaRPr lang="en-US" dirty="0"/>
          </a:p>
        </p:txBody>
      </p:sp>
    </p:spTree>
    <p:extLst>
      <p:ext uri="{BB962C8B-B14F-4D97-AF65-F5344CB8AC3E}">
        <p14:creationId xmlns:p14="http://schemas.microsoft.com/office/powerpoint/2010/main" val="10129005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pPr eaLnBrk="1" hangingPunct="1"/>
            <a:r>
              <a:rPr lang="el-GR" smtClean="0"/>
              <a:t>Χρηματοδότηση</a:t>
            </a:r>
          </a:p>
        </p:txBody>
      </p:sp>
      <p:sp>
        <p:nvSpPr>
          <p:cNvPr id="18434" name="Content Placeholder 2"/>
          <p:cNvSpPr>
            <a:spLocks noGrp="1"/>
          </p:cNvSpPr>
          <p:nvPr>
            <p:ph idx="1"/>
          </p:nvPr>
        </p:nvSpPr>
        <p:spPr>
          <a:xfrm>
            <a:off x="457200" y="1341438"/>
            <a:ext cx="8229600" cy="4525962"/>
          </a:xfrm>
        </p:spPr>
        <p:txBody>
          <a:bodyPr/>
          <a:lstStyle/>
          <a:p>
            <a:pPr eaLnBrk="1" hangingPunct="1"/>
            <a:r>
              <a:rPr lang="el-GR" sz="2400" dirty="0" smtClean="0"/>
              <a:t>Το παρόν εκπαιδευτικό υλικό έχει αναπτυχθεί στα πλαίσια του εκπαιδευτικού έργου του διδάσκοντα.</a:t>
            </a:r>
            <a:endParaRPr lang="en-US" sz="2400" dirty="0" smtClean="0"/>
          </a:p>
          <a:p>
            <a:pPr eaLnBrk="1" hangingPunct="1"/>
            <a:r>
              <a:rPr lang="el-GR" sz="2400" dirty="0" smtClean="0"/>
              <a:t>Το έργο «</a:t>
            </a:r>
            <a:r>
              <a:rPr lang="el-GR" sz="2400" b="1" dirty="0" smtClean="0"/>
              <a:t>Ανοικτά Ακαδημαϊκά Μαθήματα στο Πανεπιστήμιο Αιγαίου</a:t>
            </a:r>
            <a:r>
              <a:rPr lang="el-GR" sz="2400" dirty="0" smtClean="0"/>
              <a:t>» έχει χρηματοδοτήσει μόνο τη αναδιαμόρφωση του εκπαιδευτικού υλικού. </a:t>
            </a:r>
          </a:p>
          <a:p>
            <a:pPr eaLnBrk="1" hangingPunct="1"/>
            <a:r>
              <a:rPr lang="el-GR" sz="24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18435" name="Picture 3" descr="Λογότυπο Επιχειρησιακού Προγράμματος Εκπαίδευση και Δια βίου Μάθηση"/>
          <p:cNvPicPr>
            <a:picLocks noChangeAspect="1" noChangeArrowheads="1"/>
          </p:cNvPicPr>
          <p:nvPr/>
        </p:nvPicPr>
        <p:blipFill>
          <a:blip r:embed="rId3"/>
          <a:srcRect/>
          <a:stretch>
            <a:fillRect/>
          </a:stretch>
        </p:blipFill>
        <p:spPr bwMode="auto">
          <a:xfrm>
            <a:off x="1331913" y="5054600"/>
            <a:ext cx="6480175" cy="1543050"/>
          </a:xfrm>
          <a:prstGeom prst="rect">
            <a:avLst/>
          </a:prstGeom>
          <a:noFill/>
          <a:ln w="9525">
            <a:noFill/>
            <a:miter lim="800000"/>
            <a:headEnd/>
            <a:tailEnd/>
          </a:ln>
        </p:spPr>
      </p:pic>
      <p:sp>
        <p:nvSpPr>
          <p:cNvPr id="18436" name="Θέση αριθμού διαφάνειας 5"/>
          <p:cNvSpPr>
            <a:spLocks noGrp="1"/>
          </p:cNvSpPr>
          <p:nvPr>
            <p:ph type="sldNum" sz="quarter" idx="10"/>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52066ED-54F6-49E1-A098-5FA3FB2FD820}" type="slidenum">
              <a:rPr lang="el-GR">
                <a:cs typeface="Arial" charset="0"/>
              </a:rPr>
              <a:pPr fontAlgn="base">
                <a:spcBef>
                  <a:spcPct val="0"/>
                </a:spcBef>
                <a:spcAft>
                  <a:spcPct val="0"/>
                </a:spcAft>
                <a:defRPr/>
              </a:pPr>
              <a:t>3</a:t>
            </a:fld>
            <a:endParaRPr lang="el-GR">
              <a:cs typeface="Arial"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sz="3200" dirty="0"/>
              <a:t>4ο μάθημα: Κίνηση Στερεών Σωμάτων </a:t>
            </a:r>
            <a:r>
              <a:rPr lang="el-GR" sz="3200" dirty="0" smtClean="0"/>
              <a:t/>
            </a:r>
            <a:br>
              <a:rPr lang="el-GR" sz="3200" dirty="0" smtClean="0"/>
            </a:br>
            <a:r>
              <a:rPr lang="el-GR" sz="3200" dirty="0" smtClean="0"/>
              <a:t>(Μέρος </a:t>
            </a:r>
            <a:r>
              <a:rPr lang="el-GR" sz="3200" dirty="0"/>
              <a:t>2ο)</a:t>
            </a:r>
            <a:br>
              <a:rPr lang="el-GR" sz="3200" dirty="0"/>
            </a:br>
            <a:endParaRPr lang="en-US" sz="3200" dirty="0"/>
          </a:p>
        </p:txBody>
      </p:sp>
      <p:sp>
        <p:nvSpPr>
          <p:cNvPr id="3" name="Subtitle 2"/>
          <p:cNvSpPr>
            <a:spLocks noGrp="1"/>
          </p:cNvSpPr>
          <p:nvPr>
            <p:ph type="subTitle" idx="1"/>
          </p:nvPr>
        </p:nvSpPr>
        <p:spPr/>
        <p:txBody>
          <a:bodyPr/>
          <a:lstStyle/>
          <a:p>
            <a:endParaRPr lang="en-US" dirty="0"/>
          </a:p>
        </p:txBody>
      </p:sp>
      <p:pic>
        <p:nvPicPr>
          <p:cNvPr id="4" name="M4">
            <a:hlinkClick r:id="" action="ppaction://media"/>
          </p:cNvPr>
          <p:cNvPicPr>
            <a:picLocks noChangeAspect="1"/>
          </p:cNvPicPr>
          <p:nvPr>
            <a:audioFile r:link="rId1"/>
            <p:extLst>
              <p:ext uri="{DAA4B4D4-6D71-4841-9C94-3DE7FCFB9230}">
                <p14:media xmlns:p14="http://schemas.microsoft.com/office/powerpoint/2010/main" r:embed="rId2">
                  <p14:trim end="33919.7278"/>
                </p14:media>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234434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ΠΕΡΙΕΧΟΜΕΝΑ</a:t>
            </a:r>
            <a:endParaRPr lang="en-US" dirty="0"/>
          </a:p>
        </p:txBody>
      </p:sp>
      <p:sp>
        <p:nvSpPr>
          <p:cNvPr id="3" name="Content Placeholder 2"/>
          <p:cNvSpPr>
            <a:spLocks noGrp="1"/>
          </p:cNvSpPr>
          <p:nvPr>
            <p:ph idx="1"/>
          </p:nvPr>
        </p:nvSpPr>
        <p:spPr/>
        <p:txBody>
          <a:bodyPr/>
          <a:lstStyle/>
          <a:p>
            <a:r>
              <a:rPr lang="el-GR" dirty="0" smtClean="0"/>
              <a:t>Ομογενείς Μετασχηματισμοί</a:t>
            </a:r>
          </a:p>
          <a:p>
            <a:r>
              <a:rPr lang="el-GR" dirty="0" smtClean="0"/>
              <a:t>Ταχύτητες και Επιταχύνσεις</a:t>
            </a:r>
          </a:p>
          <a:p>
            <a:r>
              <a:rPr lang="el-GR" dirty="0" smtClean="0"/>
              <a:t>Σύνθεση ταχυτήτων</a:t>
            </a:r>
          </a:p>
          <a:p>
            <a:pPr lvl="1"/>
            <a:r>
              <a:rPr lang="el-GR" dirty="0" smtClean="0"/>
              <a:t>Σύνθεση γωνιακών ταχυτήτων</a:t>
            </a:r>
          </a:p>
          <a:p>
            <a:pPr lvl="1"/>
            <a:r>
              <a:rPr lang="el-GR" dirty="0" smtClean="0"/>
              <a:t>Σύνθεση ταχυτήτων μετατόπισης</a:t>
            </a:r>
          </a:p>
          <a:p>
            <a:pPr lvl="1"/>
            <a:r>
              <a:rPr lang="el-GR" dirty="0" smtClean="0"/>
              <a:t>Σύνθεση ταχυτήτων για </a:t>
            </a:r>
            <a:r>
              <a:rPr lang="en-US" i="1" dirty="0" smtClean="0"/>
              <a:t>n </a:t>
            </a:r>
            <a:r>
              <a:rPr lang="el-GR" dirty="0" smtClean="0"/>
              <a:t>συστήματα συντεταγμένων</a:t>
            </a:r>
            <a:endParaRPr lang="en-US" dirty="0"/>
          </a:p>
        </p:txBody>
      </p:sp>
      <p:sp>
        <p:nvSpPr>
          <p:cNvPr id="4" name="Slide Number Placeholder 3"/>
          <p:cNvSpPr>
            <a:spLocks noGrp="1"/>
          </p:cNvSpPr>
          <p:nvPr>
            <p:ph type="sldNum" sz="quarter" idx="4294967295"/>
          </p:nvPr>
        </p:nvSpPr>
        <p:spPr>
          <a:xfrm>
            <a:off x="4649096" y="224491"/>
            <a:ext cx="1332156" cy="365125"/>
          </a:xfrm>
          <a:prstGeom prst="rect">
            <a:avLst/>
          </a:prstGeom>
        </p:spPr>
        <p:txBody>
          <a:bodyPr/>
          <a:lstStyle/>
          <a:p>
            <a:endParaRPr lang="en-US" dirty="0"/>
          </a:p>
        </p:txBody>
      </p:sp>
      <p:sp>
        <p:nvSpPr>
          <p:cNvPr id="5" name="Footer Placeholder 4"/>
          <p:cNvSpPr>
            <a:spLocks noGrp="1"/>
          </p:cNvSpPr>
          <p:nvPr>
            <p:ph type="ftr" sz="quarter" idx="4294967295"/>
          </p:nvPr>
        </p:nvSpPr>
        <p:spPr>
          <a:xfrm>
            <a:off x="4641448" y="5852160"/>
            <a:ext cx="3502152" cy="365125"/>
          </a:xfrm>
          <a:prstGeom prst="rect">
            <a:avLst/>
          </a:prstGeom>
        </p:spPr>
        <p:txBody>
          <a:bodyPr/>
          <a:lstStyle/>
          <a:p>
            <a:endParaRPr lang="en-US" dirty="0"/>
          </a:p>
        </p:txBody>
      </p:sp>
      <p:pic>
        <p:nvPicPr>
          <p:cNvPr id="6" name="M4">
            <a:hlinkClick r:id="" action="ppaction://media"/>
          </p:cNvPr>
          <p:cNvPicPr>
            <a:picLocks noChangeAspect="1"/>
          </p:cNvPicPr>
          <p:nvPr>
            <a:audioFile r:link="rId1"/>
            <p:extLst>
              <p:ext uri="{DAA4B4D4-6D71-4841-9C94-3DE7FCFB9230}">
                <p14:media xmlns:p14="http://schemas.microsoft.com/office/powerpoint/2010/main" r:embed="rId2">
                  <p14:trim st="2900" end="21000.7278"/>
                </p14:media>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082615957"/>
      </p:ext>
    </p:extLst>
  </p:cSld>
  <p:clrMapOvr>
    <a:masterClrMapping/>
  </p:clrMapOvr>
  <mc:AlternateContent xmlns:mc="http://schemas.openxmlformats.org/markup-compatibility/2006" xmlns:p14="http://schemas.microsoft.com/office/powerpoint/2010/main">
    <mc:Choice Requires="p14">
      <p:transition spd="slow" p14:dur="15000" advTm="15000"/>
    </mc:Choice>
    <mc:Fallback xmlns="">
      <p:transition spd="slow"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Ομογενείς Μετασχηματισμοί</a:t>
            </a:r>
            <a:endParaRPr lang="en-US" dirty="0"/>
          </a:p>
        </p:txBody>
      </p:sp>
      <p:sp>
        <p:nvSpPr>
          <p:cNvPr id="3" name="Content Placeholder 2"/>
          <p:cNvSpPr>
            <a:spLocks noGrp="1"/>
          </p:cNvSpPr>
          <p:nvPr>
            <p:ph idx="1"/>
          </p:nvPr>
        </p:nvSpPr>
        <p:spPr>
          <a:xfrm>
            <a:off x="1043493" y="2323652"/>
            <a:ext cx="4248587" cy="3508977"/>
          </a:xfrm>
        </p:spPr>
        <p:txBody>
          <a:bodyPr/>
          <a:lstStyle/>
          <a:p>
            <a:r>
              <a:rPr lang="el-GR" dirty="0" smtClean="0"/>
              <a:t>Έστω {0</a:t>
            </a:r>
            <a:r>
              <a:rPr lang="el-GR" baseline="-25000" dirty="0" smtClean="0"/>
              <a:t>1</a:t>
            </a:r>
            <a:r>
              <a:rPr lang="el-GR" dirty="0" smtClean="0"/>
              <a:t>,</a:t>
            </a:r>
            <a:r>
              <a:rPr lang="el-GR" dirty="0"/>
              <a:t> </a:t>
            </a:r>
            <a:r>
              <a:rPr lang="el-GR" dirty="0" smtClean="0"/>
              <a:t>χ</a:t>
            </a:r>
            <a:r>
              <a:rPr lang="el-GR" baseline="-25000" dirty="0" smtClean="0"/>
              <a:t>1</a:t>
            </a:r>
            <a:r>
              <a:rPr lang="el-GR" dirty="0" smtClean="0"/>
              <a:t>,</a:t>
            </a:r>
            <a:r>
              <a:rPr lang="el-GR" dirty="0"/>
              <a:t> </a:t>
            </a:r>
            <a:r>
              <a:rPr lang="en-US" dirty="0" smtClean="0"/>
              <a:t>y</a:t>
            </a:r>
            <a:r>
              <a:rPr lang="el-GR" baseline="-25000" dirty="0" smtClean="0"/>
              <a:t>1</a:t>
            </a:r>
            <a:r>
              <a:rPr lang="el-GR" dirty="0" smtClean="0"/>
              <a:t>,</a:t>
            </a:r>
            <a:r>
              <a:rPr lang="el-GR" dirty="0"/>
              <a:t> </a:t>
            </a:r>
            <a:r>
              <a:rPr lang="en-US" dirty="0" smtClean="0"/>
              <a:t>z</a:t>
            </a:r>
            <a:r>
              <a:rPr lang="el-GR" baseline="-25000" dirty="0" smtClean="0"/>
              <a:t>1</a:t>
            </a:r>
            <a:r>
              <a:rPr lang="el-GR" dirty="0" smtClean="0"/>
              <a:t>}</a:t>
            </a:r>
            <a:r>
              <a:rPr lang="en-US" dirty="0" smtClean="0"/>
              <a:t> </a:t>
            </a:r>
            <a:r>
              <a:rPr lang="el-GR" dirty="0" smtClean="0"/>
              <a:t>ένα τυχαίο σ.σ..</a:t>
            </a:r>
          </a:p>
          <a:p>
            <a:r>
              <a:rPr lang="el-GR" dirty="0" smtClean="0"/>
              <a:t> </a:t>
            </a:r>
            <a:r>
              <a:rPr lang="el-GR" dirty="0"/>
              <a:t>Έστω {</a:t>
            </a:r>
            <a:r>
              <a:rPr lang="el-GR" dirty="0" smtClean="0"/>
              <a:t>0</a:t>
            </a:r>
            <a:r>
              <a:rPr lang="el-GR" baseline="-25000" dirty="0" smtClean="0"/>
              <a:t>ο</a:t>
            </a:r>
            <a:r>
              <a:rPr lang="el-GR" dirty="0" smtClean="0"/>
              <a:t>, χ</a:t>
            </a:r>
            <a:r>
              <a:rPr lang="el-GR" baseline="-25000" dirty="0" smtClean="0"/>
              <a:t>ο</a:t>
            </a:r>
            <a:r>
              <a:rPr lang="el-GR" dirty="0" smtClean="0"/>
              <a:t>, </a:t>
            </a:r>
            <a:r>
              <a:rPr lang="en-US" dirty="0" smtClean="0"/>
              <a:t>y</a:t>
            </a:r>
            <a:r>
              <a:rPr lang="el-GR" baseline="-25000" dirty="0" smtClean="0"/>
              <a:t>ο</a:t>
            </a:r>
            <a:r>
              <a:rPr lang="el-GR" dirty="0" smtClean="0"/>
              <a:t>, </a:t>
            </a:r>
            <a:r>
              <a:rPr lang="en-US" dirty="0" smtClean="0"/>
              <a:t>z</a:t>
            </a:r>
            <a:r>
              <a:rPr lang="el-GR" baseline="-25000" dirty="0" smtClean="0"/>
              <a:t>ο</a:t>
            </a:r>
            <a:r>
              <a:rPr lang="el-GR" dirty="0" smtClean="0"/>
              <a:t>}</a:t>
            </a:r>
            <a:r>
              <a:rPr lang="en-US" dirty="0" smtClean="0"/>
              <a:t> </a:t>
            </a:r>
            <a:r>
              <a:rPr lang="el-GR" dirty="0" smtClean="0"/>
              <a:t>το </a:t>
            </a:r>
            <a:r>
              <a:rPr lang="el-GR" dirty="0"/>
              <a:t>σ.σ</a:t>
            </a:r>
            <a:r>
              <a:rPr lang="el-GR" dirty="0" smtClean="0"/>
              <a:t>. του χώρου εργασίας.</a:t>
            </a:r>
            <a:endParaRPr lang="en-US" dirty="0"/>
          </a:p>
        </p:txBody>
      </p:sp>
      <p:sp>
        <p:nvSpPr>
          <p:cNvPr id="4" name="Slide Number Placeholder 3"/>
          <p:cNvSpPr>
            <a:spLocks noGrp="1"/>
          </p:cNvSpPr>
          <p:nvPr>
            <p:ph type="sldNum" sz="quarter" idx="4294967295"/>
          </p:nvPr>
        </p:nvSpPr>
        <p:spPr>
          <a:xfrm>
            <a:off x="4649096" y="224491"/>
            <a:ext cx="1332156" cy="365125"/>
          </a:xfrm>
          <a:prstGeom prst="rect">
            <a:avLst/>
          </a:prstGeom>
        </p:spPr>
        <p:txBody>
          <a:bodyPr/>
          <a:lstStyle/>
          <a:p>
            <a:endParaRPr lang="en-US" dirty="0"/>
          </a:p>
        </p:txBody>
      </p:sp>
      <p:sp>
        <p:nvSpPr>
          <p:cNvPr id="5" name="Footer Placeholder 4"/>
          <p:cNvSpPr>
            <a:spLocks noGrp="1"/>
          </p:cNvSpPr>
          <p:nvPr>
            <p:ph type="ftr" sz="quarter" idx="4294967295"/>
          </p:nvPr>
        </p:nvSpPr>
        <p:spPr>
          <a:xfrm>
            <a:off x="4641448" y="5852160"/>
            <a:ext cx="3502152" cy="365125"/>
          </a:xfrm>
          <a:prstGeom prst="rect">
            <a:avLst/>
          </a:prstGeom>
        </p:spPr>
        <p:txBody>
          <a:bodyPr/>
          <a:lstStyle/>
          <a:p>
            <a:endParaRPr lang="en-US" dirty="0"/>
          </a:p>
        </p:txBody>
      </p:sp>
      <p:grpSp>
        <p:nvGrpSpPr>
          <p:cNvPr id="30" name="Group 29"/>
          <p:cNvGrpSpPr/>
          <p:nvPr/>
        </p:nvGrpSpPr>
        <p:grpSpPr>
          <a:xfrm>
            <a:off x="5004048" y="2420888"/>
            <a:ext cx="2979374" cy="2889612"/>
            <a:chOff x="5004048" y="2420888"/>
            <a:chExt cx="2979374" cy="2889612"/>
          </a:xfrm>
        </p:grpSpPr>
        <p:grpSp>
          <p:nvGrpSpPr>
            <p:cNvPr id="21" name="Group 20"/>
            <p:cNvGrpSpPr/>
            <p:nvPr/>
          </p:nvGrpSpPr>
          <p:grpSpPr>
            <a:xfrm>
              <a:off x="5004048" y="2492896"/>
              <a:ext cx="2668347" cy="2736304"/>
              <a:chOff x="5004048" y="2492896"/>
              <a:chExt cx="2668347" cy="2736304"/>
            </a:xfrm>
          </p:grpSpPr>
          <p:grpSp>
            <p:nvGrpSpPr>
              <p:cNvPr id="14" name="Group 13"/>
              <p:cNvGrpSpPr/>
              <p:nvPr/>
            </p:nvGrpSpPr>
            <p:grpSpPr>
              <a:xfrm>
                <a:off x="5004048" y="2492896"/>
                <a:ext cx="2376264" cy="2736304"/>
                <a:chOff x="5004048" y="2492896"/>
                <a:chExt cx="2376264" cy="2736304"/>
              </a:xfrm>
            </p:grpSpPr>
            <p:cxnSp>
              <p:nvCxnSpPr>
                <p:cNvPr id="7" name="Straight Arrow Connector 6"/>
                <p:cNvCxnSpPr/>
                <p:nvPr/>
              </p:nvCxnSpPr>
              <p:spPr>
                <a:xfrm>
                  <a:off x="5436096" y="3861048"/>
                  <a:ext cx="1944216" cy="0"/>
                </a:xfrm>
                <a:prstGeom prst="straightConnector1">
                  <a:avLst/>
                </a:prstGeom>
                <a:ln w="28575">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5004048" y="3861048"/>
                  <a:ext cx="432048" cy="1368152"/>
                </a:xfrm>
                <a:prstGeom prst="straightConnector1">
                  <a:avLst/>
                </a:prstGeom>
                <a:ln w="28575">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5436096" y="2492896"/>
                  <a:ext cx="0" cy="1368152"/>
                </a:xfrm>
                <a:prstGeom prst="straightConnector1">
                  <a:avLst/>
                </a:prstGeom>
                <a:ln w="28575">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5445427" y="3122306"/>
                  <a:ext cx="1800200" cy="720080"/>
                </a:xfrm>
                <a:prstGeom prst="straightConnector1">
                  <a:avLst/>
                </a:prstGeom>
                <a:ln w="19050">
                  <a:solidFill>
                    <a:srgbClr val="C00000"/>
                  </a:solidFill>
                  <a:prstDash val="dash"/>
                  <a:tailEnd type="arrow"/>
                </a:ln>
              </p:spPr>
              <p:style>
                <a:lnRef idx="1">
                  <a:schemeClr val="accent1"/>
                </a:lnRef>
                <a:fillRef idx="0">
                  <a:schemeClr val="accent1"/>
                </a:fillRef>
                <a:effectRef idx="0">
                  <a:schemeClr val="accent1"/>
                </a:effectRef>
                <a:fontRef idx="minor">
                  <a:schemeClr val="tx1"/>
                </a:fontRef>
              </p:style>
            </p:cxnSp>
          </p:grpSp>
          <p:cxnSp>
            <p:nvCxnSpPr>
              <p:cNvPr id="16" name="Straight Arrow Connector 15"/>
              <p:cNvCxnSpPr/>
              <p:nvPr/>
            </p:nvCxnSpPr>
            <p:spPr>
              <a:xfrm>
                <a:off x="7245627" y="3122306"/>
                <a:ext cx="206693" cy="36004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7258062" y="2850296"/>
                <a:ext cx="414333" cy="277754"/>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7246847" y="2564904"/>
                <a:ext cx="54766" cy="57153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5345426" y="3823763"/>
              <a:ext cx="432048" cy="369332"/>
            </a:xfrm>
            <a:prstGeom prst="rect">
              <a:avLst/>
            </a:prstGeom>
            <a:noFill/>
          </p:spPr>
          <p:txBody>
            <a:bodyPr wrap="square" rtlCol="0">
              <a:spAutoFit/>
            </a:bodyPr>
            <a:lstStyle/>
            <a:p>
              <a:r>
                <a:rPr lang="el-GR" dirty="0" smtClean="0"/>
                <a:t>0</a:t>
              </a:r>
              <a:r>
                <a:rPr lang="el-GR" baseline="-25000" dirty="0" smtClean="0"/>
                <a:t>ο</a:t>
              </a:r>
              <a:endParaRPr lang="en-US" dirty="0"/>
            </a:p>
          </p:txBody>
        </p:sp>
        <p:sp>
          <p:nvSpPr>
            <p:cNvPr id="23" name="TextBox 22"/>
            <p:cNvSpPr txBox="1"/>
            <p:nvPr/>
          </p:nvSpPr>
          <p:spPr>
            <a:xfrm>
              <a:off x="5076056" y="4941168"/>
              <a:ext cx="432048" cy="369332"/>
            </a:xfrm>
            <a:prstGeom prst="rect">
              <a:avLst/>
            </a:prstGeom>
            <a:noFill/>
          </p:spPr>
          <p:txBody>
            <a:bodyPr wrap="square" rtlCol="0">
              <a:spAutoFit/>
            </a:bodyPr>
            <a:lstStyle/>
            <a:p>
              <a:r>
                <a:rPr lang="el-GR" dirty="0" smtClean="0"/>
                <a:t>χ</a:t>
              </a:r>
              <a:r>
                <a:rPr lang="el-GR" baseline="-25000" dirty="0" smtClean="0"/>
                <a:t>ο</a:t>
              </a:r>
              <a:endParaRPr lang="en-US" dirty="0"/>
            </a:p>
          </p:txBody>
        </p:sp>
        <p:sp>
          <p:nvSpPr>
            <p:cNvPr id="24" name="TextBox 23"/>
            <p:cNvSpPr txBox="1"/>
            <p:nvPr/>
          </p:nvSpPr>
          <p:spPr>
            <a:xfrm>
              <a:off x="5452118" y="2492896"/>
              <a:ext cx="432048" cy="369332"/>
            </a:xfrm>
            <a:prstGeom prst="rect">
              <a:avLst/>
            </a:prstGeom>
            <a:noFill/>
          </p:spPr>
          <p:txBody>
            <a:bodyPr wrap="square" rtlCol="0">
              <a:spAutoFit/>
            </a:bodyPr>
            <a:lstStyle/>
            <a:p>
              <a:r>
                <a:rPr lang="en-US" dirty="0" smtClean="0"/>
                <a:t>z</a:t>
              </a:r>
              <a:r>
                <a:rPr lang="el-GR" baseline="-25000" dirty="0" smtClean="0"/>
                <a:t>ο</a:t>
              </a:r>
              <a:endParaRPr lang="en-US" dirty="0"/>
            </a:p>
          </p:txBody>
        </p:sp>
        <p:sp>
          <p:nvSpPr>
            <p:cNvPr id="25" name="TextBox 24"/>
            <p:cNvSpPr txBox="1"/>
            <p:nvPr/>
          </p:nvSpPr>
          <p:spPr>
            <a:xfrm>
              <a:off x="7020272" y="3861048"/>
              <a:ext cx="432048" cy="369332"/>
            </a:xfrm>
            <a:prstGeom prst="rect">
              <a:avLst/>
            </a:prstGeom>
            <a:noFill/>
          </p:spPr>
          <p:txBody>
            <a:bodyPr wrap="square" rtlCol="0">
              <a:spAutoFit/>
            </a:bodyPr>
            <a:lstStyle/>
            <a:p>
              <a:r>
                <a:rPr lang="en-US" dirty="0" smtClean="0"/>
                <a:t>y</a:t>
              </a:r>
              <a:r>
                <a:rPr lang="el-GR" baseline="-25000" dirty="0" smtClean="0"/>
                <a:t>ο</a:t>
              </a:r>
              <a:endParaRPr lang="en-US" dirty="0"/>
            </a:p>
          </p:txBody>
        </p:sp>
        <p:sp>
          <p:nvSpPr>
            <p:cNvPr id="26" name="TextBox 25"/>
            <p:cNvSpPr txBox="1"/>
            <p:nvPr/>
          </p:nvSpPr>
          <p:spPr>
            <a:xfrm>
              <a:off x="7380312" y="3419708"/>
              <a:ext cx="432048" cy="369332"/>
            </a:xfrm>
            <a:prstGeom prst="rect">
              <a:avLst/>
            </a:prstGeom>
            <a:noFill/>
          </p:spPr>
          <p:txBody>
            <a:bodyPr wrap="square" rtlCol="0">
              <a:spAutoFit/>
            </a:bodyPr>
            <a:lstStyle/>
            <a:p>
              <a:r>
                <a:rPr lang="el-GR" dirty="0" smtClean="0"/>
                <a:t>χ</a:t>
              </a:r>
              <a:r>
                <a:rPr lang="el-GR" baseline="-25000" dirty="0" smtClean="0"/>
                <a:t>1</a:t>
              </a:r>
              <a:endParaRPr lang="en-US" dirty="0"/>
            </a:p>
          </p:txBody>
        </p:sp>
        <p:sp>
          <p:nvSpPr>
            <p:cNvPr id="27" name="TextBox 26"/>
            <p:cNvSpPr txBox="1"/>
            <p:nvPr/>
          </p:nvSpPr>
          <p:spPr>
            <a:xfrm>
              <a:off x="7551374" y="2840965"/>
              <a:ext cx="432048" cy="369332"/>
            </a:xfrm>
            <a:prstGeom prst="rect">
              <a:avLst/>
            </a:prstGeom>
            <a:noFill/>
          </p:spPr>
          <p:txBody>
            <a:bodyPr wrap="square" rtlCol="0">
              <a:spAutoFit/>
            </a:bodyPr>
            <a:lstStyle/>
            <a:p>
              <a:r>
                <a:rPr lang="en-US" dirty="0" smtClean="0"/>
                <a:t>y</a:t>
              </a:r>
              <a:r>
                <a:rPr lang="el-GR" baseline="-25000" dirty="0" smtClean="0"/>
                <a:t>1</a:t>
              </a:r>
              <a:endParaRPr lang="en-US" dirty="0"/>
            </a:p>
          </p:txBody>
        </p:sp>
        <p:sp>
          <p:nvSpPr>
            <p:cNvPr id="28" name="TextBox 27"/>
            <p:cNvSpPr txBox="1"/>
            <p:nvPr/>
          </p:nvSpPr>
          <p:spPr>
            <a:xfrm>
              <a:off x="6913580" y="2420888"/>
              <a:ext cx="432048" cy="369332"/>
            </a:xfrm>
            <a:prstGeom prst="rect">
              <a:avLst/>
            </a:prstGeom>
            <a:noFill/>
          </p:spPr>
          <p:txBody>
            <a:bodyPr wrap="square" rtlCol="0">
              <a:spAutoFit/>
            </a:bodyPr>
            <a:lstStyle/>
            <a:p>
              <a:r>
                <a:rPr lang="en-US" dirty="0" smtClean="0"/>
                <a:t>z</a:t>
              </a:r>
              <a:r>
                <a:rPr lang="el-GR" baseline="-25000" dirty="0" smtClean="0"/>
                <a:t>1</a:t>
              </a:r>
              <a:endParaRPr lang="en-US" dirty="0"/>
            </a:p>
          </p:txBody>
        </p:sp>
        <p:sp>
          <p:nvSpPr>
            <p:cNvPr id="29" name="TextBox 28"/>
            <p:cNvSpPr txBox="1"/>
            <p:nvPr/>
          </p:nvSpPr>
          <p:spPr>
            <a:xfrm>
              <a:off x="7029603" y="3124946"/>
              <a:ext cx="432048" cy="369332"/>
            </a:xfrm>
            <a:prstGeom prst="rect">
              <a:avLst/>
            </a:prstGeom>
            <a:noFill/>
          </p:spPr>
          <p:txBody>
            <a:bodyPr wrap="square" rtlCol="0">
              <a:spAutoFit/>
            </a:bodyPr>
            <a:lstStyle/>
            <a:p>
              <a:r>
                <a:rPr lang="en-US" dirty="0" smtClean="0"/>
                <a:t>0</a:t>
              </a:r>
              <a:r>
                <a:rPr lang="el-GR" baseline="-25000" dirty="0" smtClean="0"/>
                <a:t>1</a:t>
              </a:r>
              <a:endParaRPr lang="en-US" dirty="0"/>
            </a:p>
          </p:txBody>
        </p:sp>
      </p:grpSp>
      <p:sp>
        <p:nvSpPr>
          <p:cNvPr id="31" name="TextBox 30"/>
          <p:cNvSpPr txBox="1"/>
          <p:nvPr/>
        </p:nvSpPr>
        <p:spPr>
          <a:xfrm>
            <a:off x="5777474" y="4725144"/>
            <a:ext cx="2826974" cy="830997"/>
          </a:xfrm>
          <a:prstGeom prst="rect">
            <a:avLst/>
          </a:prstGeom>
          <a:noFill/>
          <a:ln w="12700">
            <a:solidFill>
              <a:srgbClr val="7030A0"/>
            </a:solidFill>
            <a:prstDash val="lgDash"/>
          </a:ln>
        </p:spPr>
        <p:txBody>
          <a:bodyPr wrap="square" rtlCol="0">
            <a:spAutoFit/>
          </a:bodyPr>
          <a:lstStyle/>
          <a:p>
            <a:r>
              <a:rPr lang="el-GR" sz="1600" dirty="0" smtClean="0"/>
              <a:t>Το τυχαίο σ.σ. σε σχέση με το σ.σ. του χώρου εργασίας</a:t>
            </a:r>
            <a:endParaRPr lang="en-US" sz="1600" dirty="0"/>
          </a:p>
        </p:txBody>
      </p:sp>
      <mc:AlternateContent xmlns:mc="http://schemas.openxmlformats.org/markup-compatibility/2006" xmlns:a14="http://schemas.microsoft.com/office/drawing/2010/main">
        <mc:Choice Requires="a14">
          <p:sp>
            <p:nvSpPr>
              <p:cNvPr id="32" name="TextBox 31"/>
              <p:cNvSpPr txBox="1"/>
              <p:nvPr/>
            </p:nvSpPr>
            <p:spPr>
              <a:xfrm>
                <a:off x="5884166" y="3010114"/>
                <a:ext cx="720080" cy="40036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i="1">
                              <a:latin typeface="Cambria Math" charset="0"/>
                            </a:rPr>
                          </m:ctrlPr>
                        </m:sSubSupPr>
                        <m:e>
                          <m:r>
                            <a:rPr lang="en-US" i="1">
                              <a:latin typeface="Cambria Math"/>
                            </a:rPr>
                            <m:t>𝑑</m:t>
                          </m:r>
                        </m:e>
                        <m:sub>
                          <m:r>
                            <a:rPr lang="en-US">
                              <a:latin typeface="Cambria Math"/>
                            </a:rPr>
                            <m:t>0</m:t>
                          </m:r>
                        </m:sub>
                        <m:sup>
                          <m:r>
                            <a:rPr lang="en-US">
                              <a:latin typeface="Cambria Math"/>
                            </a:rPr>
                            <m:t>1</m:t>
                          </m:r>
                        </m:sup>
                      </m:sSubSup>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5884166" y="3010114"/>
                <a:ext cx="720080" cy="400366"/>
              </a:xfrm>
              <a:prstGeom prst="rect">
                <a:avLst/>
              </a:prstGeom>
              <a:blipFill rotWithShape="1">
                <a:blip r:embed="rId4"/>
                <a:stretch>
                  <a:fillRect b="-24615"/>
                </a:stretch>
              </a:blipFill>
            </p:spPr>
            <p:txBody>
              <a:bodyPr/>
              <a:lstStyle/>
              <a:p>
                <a:r>
                  <a:rPr lang="en-US">
                    <a:noFill/>
                  </a:rPr>
                  <a:t> </a:t>
                </a:r>
              </a:p>
            </p:txBody>
          </p:sp>
        </mc:Fallback>
      </mc:AlternateContent>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446" y="1487391"/>
            <a:ext cx="812800" cy="812800"/>
          </a:xfrm>
          <a:prstGeom prst="rect">
            <a:avLst/>
          </a:prstGeom>
        </p:spPr>
      </p:pic>
    </p:spTree>
    <p:extLst>
      <p:ext uri="{BB962C8B-B14F-4D97-AF65-F5344CB8AC3E}">
        <p14:creationId xmlns:p14="http://schemas.microsoft.com/office/powerpoint/2010/main" val="283367797"/>
      </p:ext>
    </p:extLst>
  </p:cSld>
  <p:clrMapOvr>
    <a:masterClrMapping/>
  </p:clrMapOvr>
  <mc:AlternateContent xmlns:mc="http://schemas.openxmlformats.org/markup-compatibility/2006" xmlns:p14="http://schemas.microsoft.com/office/powerpoint/2010/main">
    <mc:Choice Requires="p14">
      <p:transition spd="slow" p14:dur="20000" advTm="20000"/>
    </mc:Choice>
    <mc:Fallback xmlns="">
      <p:transition spd="slow" advTm="20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70"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Ομογενείς Μετασχηματισμοί</a:t>
            </a:r>
            <a:endParaRPr lang="en-US" dirty="0"/>
          </a:p>
        </p:txBody>
      </p:sp>
      <p:sp>
        <p:nvSpPr>
          <p:cNvPr id="3" name="Content Placeholder 2"/>
          <p:cNvSpPr>
            <a:spLocks noGrp="1"/>
          </p:cNvSpPr>
          <p:nvPr>
            <p:ph idx="1"/>
          </p:nvPr>
        </p:nvSpPr>
        <p:spPr>
          <a:xfrm>
            <a:off x="1043493" y="1556792"/>
            <a:ext cx="4680635" cy="3508977"/>
          </a:xfrm>
        </p:spPr>
        <p:txBody>
          <a:bodyPr/>
          <a:lstStyle/>
          <a:p>
            <a:pPr>
              <a:buFont typeface="Wingdings" pitchFamily="2" charset="2"/>
              <a:buChar char="q"/>
            </a:pPr>
            <a:r>
              <a:rPr lang="el-GR" dirty="0" smtClean="0"/>
              <a:t>Η μετάβαση από το ένα σ.σ. στο άλλο απαιτεί:</a:t>
            </a:r>
          </a:p>
          <a:p>
            <a:pPr lvl="1">
              <a:buFont typeface="Wingdings" pitchFamily="2" charset="2"/>
              <a:buChar char="Ø"/>
            </a:pPr>
            <a:r>
              <a:rPr lang="el-GR" dirty="0" smtClean="0"/>
              <a:t>Στροφή </a:t>
            </a:r>
          </a:p>
          <a:p>
            <a:pPr lvl="1">
              <a:buFont typeface="Wingdings" pitchFamily="2" charset="2"/>
              <a:buChar char="Ø"/>
            </a:pPr>
            <a:r>
              <a:rPr lang="el-GR" dirty="0" smtClean="0"/>
              <a:t>Μετατόπιση</a:t>
            </a:r>
          </a:p>
          <a:p>
            <a:pPr>
              <a:buFont typeface="Wingdings" pitchFamily="2" charset="2"/>
              <a:buChar char="q"/>
            </a:pPr>
            <a:r>
              <a:rPr lang="el-GR" dirty="0" smtClean="0"/>
              <a:t>Έστω                                  το διάνυσμα με αρχή το σημείο 0</a:t>
            </a:r>
            <a:r>
              <a:rPr lang="el-GR" baseline="-25000" dirty="0" smtClean="0"/>
              <a:t>ο</a:t>
            </a:r>
            <a:r>
              <a:rPr lang="el-GR" dirty="0" smtClean="0"/>
              <a:t> και τέλος το σημείο 0</a:t>
            </a:r>
            <a:r>
              <a:rPr lang="el-GR" baseline="-25000" dirty="0" smtClean="0"/>
              <a:t>1</a:t>
            </a:r>
            <a:endParaRPr lang="el-GR" dirty="0" smtClean="0"/>
          </a:p>
        </p:txBody>
      </p:sp>
      <p:sp>
        <p:nvSpPr>
          <p:cNvPr id="4" name="Slide Number Placeholder 3"/>
          <p:cNvSpPr>
            <a:spLocks noGrp="1"/>
          </p:cNvSpPr>
          <p:nvPr>
            <p:ph type="sldNum" sz="quarter" idx="4294967295"/>
          </p:nvPr>
        </p:nvSpPr>
        <p:spPr>
          <a:xfrm>
            <a:off x="4649096" y="224491"/>
            <a:ext cx="1332156" cy="365125"/>
          </a:xfrm>
          <a:prstGeom prst="rect">
            <a:avLst/>
          </a:prstGeom>
        </p:spPr>
        <p:txBody>
          <a:bodyPr/>
          <a:lstStyle/>
          <a:p>
            <a:endParaRPr lang="en-US" dirty="0"/>
          </a:p>
        </p:txBody>
      </p:sp>
      <p:sp>
        <p:nvSpPr>
          <p:cNvPr id="5" name="Footer Placeholder 4"/>
          <p:cNvSpPr>
            <a:spLocks noGrp="1"/>
          </p:cNvSpPr>
          <p:nvPr>
            <p:ph type="ftr" sz="quarter" idx="4294967295"/>
          </p:nvPr>
        </p:nvSpPr>
        <p:spPr>
          <a:xfrm>
            <a:off x="4641448" y="5852160"/>
            <a:ext cx="3502152" cy="365125"/>
          </a:xfrm>
          <a:prstGeom prst="rect">
            <a:avLst/>
          </a:prstGeom>
        </p:spPr>
        <p:txBody>
          <a:bodyPr/>
          <a:lstStyle/>
          <a:p>
            <a:endParaRPr lang="en-US" dirty="0"/>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5421" t="33965" r="60842" b="61965"/>
          <a:stretch/>
        </p:blipFill>
        <p:spPr bwMode="auto">
          <a:xfrm>
            <a:off x="2401245" y="3967309"/>
            <a:ext cx="2818827" cy="469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 name="Group 24"/>
          <p:cNvGrpSpPr/>
          <p:nvPr/>
        </p:nvGrpSpPr>
        <p:grpSpPr>
          <a:xfrm>
            <a:off x="5652120" y="2420888"/>
            <a:ext cx="2979374" cy="2889612"/>
            <a:chOff x="5004048" y="2420888"/>
            <a:chExt cx="2979374" cy="2889612"/>
          </a:xfrm>
        </p:grpSpPr>
        <p:grpSp>
          <p:nvGrpSpPr>
            <p:cNvPr id="26" name="Group 25"/>
            <p:cNvGrpSpPr/>
            <p:nvPr/>
          </p:nvGrpSpPr>
          <p:grpSpPr>
            <a:xfrm>
              <a:off x="5004048" y="2492896"/>
              <a:ext cx="2668347" cy="2736304"/>
              <a:chOff x="5004048" y="2492896"/>
              <a:chExt cx="2668347" cy="2736304"/>
            </a:xfrm>
          </p:grpSpPr>
          <p:grpSp>
            <p:nvGrpSpPr>
              <p:cNvPr id="35" name="Group 34"/>
              <p:cNvGrpSpPr/>
              <p:nvPr/>
            </p:nvGrpSpPr>
            <p:grpSpPr>
              <a:xfrm>
                <a:off x="5004048" y="2492896"/>
                <a:ext cx="2376264" cy="2736304"/>
                <a:chOff x="5004048" y="2492896"/>
                <a:chExt cx="2376264" cy="2736304"/>
              </a:xfrm>
            </p:grpSpPr>
            <p:cxnSp>
              <p:nvCxnSpPr>
                <p:cNvPr id="39" name="Straight Arrow Connector 38"/>
                <p:cNvCxnSpPr/>
                <p:nvPr/>
              </p:nvCxnSpPr>
              <p:spPr>
                <a:xfrm>
                  <a:off x="5436096" y="3861048"/>
                  <a:ext cx="1944216" cy="0"/>
                </a:xfrm>
                <a:prstGeom prst="straightConnector1">
                  <a:avLst/>
                </a:prstGeom>
                <a:ln w="28575">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a:off x="5004048" y="3861048"/>
                  <a:ext cx="432048" cy="1368152"/>
                </a:xfrm>
                <a:prstGeom prst="straightConnector1">
                  <a:avLst/>
                </a:prstGeom>
                <a:ln w="28575">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5436096" y="2492896"/>
                  <a:ext cx="0" cy="1368152"/>
                </a:xfrm>
                <a:prstGeom prst="straightConnector1">
                  <a:avLst/>
                </a:prstGeom>
                <a:ln w="28575">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5445427" y="3122306"/>
                  <a:ext cx="1800200" cy="720080"/>
                </a:xfrm>
                <a:prstGeom prst="straightConnector1">
                  <a:avLst/>
                </a:prstGeom>
                <a:ln w="19050">
                  <a:solidFill>
                    <a:srgbClr val="C00000"/>
                  </a:solidFill>
                  <a:prstDash val="dash"/>
                  <a:tailEnd type="arrow"/>
                </a:ln>
              </p:spPr>
              <p:style>
                <a:lnRef idx="1">
                  <a:schemeClr val="accent1"/>
                </a:lnRef>
                <a:fillRef idx="0">
                  <a:schemeClr val="accent1"/>
                </a:fillRef>
                <a:effectRef idx="0">
                  <a:schemeClr val="accent1"/>
                </a:effectRef>
                <a:fontRef idx="minor">
                  <a:schemeClr val="tx1"/>
                </a:fontRef>
              </p:style>
            </p:cxnSp>
          </p:grpSp>
          <p:cxnSp>
            <p:nvCxnSpPr>
              <p:cNvPr id="36" name="Straight Arrow Connector 35"/>
              <p:cNvCxnSpPr/>
              <p:nvPr/>
            </p:nvCxnSpPr>
            <p:spPr>
              <a:xfrm>
                <a:off x="7245627" y="3122306"/>
                <a:ext cx="206693" cy="36004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7258062" y="2850296"/>
                <a:ext cx="414333" cy="277754"/>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7246847" y="2564904"/>
                <a:ext cx="54766" cy="57153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sp>
          <p:nvSpPr>
            <p:cNvPr id="27" name="TextBox 26"/>
            <p:cNvSpPr txBox="1"/>
            <p:nvPr/>
          </p:nvSpPr>
          <p:spPr>
            <a:xfrm>
              <a:off x="5345426" y="3823763"/>
              <a:ext cx="432048" cy="369332"/>
            </a:xfrm>
            <a:prstGeom prst="rect">
              <a:avLst/>
            </a:prstGeom>
            <a:noFill/>
          </p:spPr>
          <p:txBody>
            <a:bodyPr wrap="square" rtlCol="0">
              <a:spAutoFit/>
            </a:bodyPr>
            <a:lstStyle/>
            <a:p>
              <a:r>
                <a:rPr lang="el-GR" dirty="0" smtClean="0"/>
                <a:t>0</a:t>
              </a:r>
              <a:r>
                <a:rPr lang="el-GR" baseline="-25000" dirty="0" smtClean="0"/>
                <a:t>ο</a:t>
              </a:r>
              <a:endParaRPr lang="en-US" dirty="0"/>
            </a:p>
          </p:txBody>
        </p:sp>
        <p:sp>
          <p:nvSpPr>
            <p:cNvPr id="28" name="TextBox 27"/>
            <p:cNvSpPr txBox="1"/>
            <p:nvPr/>
          </p:nvSpPr>
          <p:spPr>
            <a:xfrm>
              <a:off x="5076056" y="4941168"/>
              <a:ext cx="432048" cy="369332"/>
            </a:xfrm>
            <a:prstGeom prst="rect">
              <a:avLst/>
            </a:prstGeom>
            <a:noFill/>
          </p:spPr>
          <p:txBody>
            <a:bodyPr wrap="square" rtlCol="0">
              <a:spAutoFit/>
            </a:bodyPr>
            <a:lstStyle/>
            <a:p>
              <a:r>
                <a:rPr lang="el-GR" dirty="0" smtClean="0"/>
                <a:t>χ</a:t>
              </a:r>
              <a:r>
                <a:rPr lang="el-GR" baseline="-25000" dirty="0" smtClean="0"/>
                <a:t>ο</a:t>
              </a:r>
              <a:endParaRPr lang="en-US" dirty="0"/>
            </a:p>
          </p:txBody>
        </p:sp>
        <p:sp>
          <p:nvSpPr>
            <p:cNvPr id="29" name="TextBox 28"/>
            <p:cNvSpPr txBox="1"/>
            <p:nvPr/>
          </p:nvSpPr>
          <p:spPr>
            <a:xfrm>
              <a:off x="5452118" y="2492896"/>
              <a:ext cx="432048" cy="369332"/>
            </a:xfrm>
            <a:prstGeom prst="rect">
              <a:avLst/>
            </a:prstGeom>
            <a:noFill/>
          </p:spPr>
          <p:txBody>
            <a:bodyPr wrap="square" rtlCol="0">
              <a:spAutoFit/>
            </a:bodyPr>
            <a:lstStyle/>
            <a:p>
              <a:r>
                <a:rPr lang="en-US" dirty="0" smtClean="0"/>
                <a:t>z</a:t>
              </a:r>
              <a:r>
                <a:rPr lang="el-GR" baseline="-25000" dirty="0" smtClean="0"/>
                <a:t>ο</a:t>
              </a:r>
              <a:endParaRPr lang="en-US" dirty="0"/>
            </a:p>
          </p:txBody>
        </p:sp>
        <p:sp>
          <p:nvSpPr>
            <p:cNvPr id="30" name="TextBox 29"/>
            <p:cNvSpPr txBox="1"/>
            <p:nvPr/>
          </p:nvSpPr>
          <p:spPr>
            <a:xfrm>
              <a:off x="7020272" y="3861048"/>
              <a:ext cx="432048" cy="369332"/>
            </a:xfrm>
            <a:prstGeom prst="rect">
              <a:avLst/>
            </a:prstGeom>
            <a:noFill/>
          </p:spPr>
          <p:txBody>
            <a:bodyPr wrap="square" rtlCol="0">
              <a:spAutoFit/>
            </a:bodyPr>
            <a:lstStyle/>
            <a:p>
              <a:r>
                <a:rPr lang="en-US" dirty="0" smtClean="0"/>
                <a:t>y</a:t>
              </a:r>
              <a:r>
                <a:rPr lang="el-GR" baseline="-25000" dirty="0" smtClean="0"/>
                <a:t>ο</a:t>
              </a:r>
              <a:endParaRPr lang="en-US" dirty="0"/>
            </a:p>
          </p:txBody>
        </p:sp>
        <p:sp>
          <p:nvSpPr>
            <p:cNvPr id="31" name="TextBox 30"/>
            <p:cNvSpPr txBox="1"/>
            <p:nvPr/>
          </p:nvSpPr>
          <p:spPr>
            <a:xfrm>
              <a:off x="7380312" y="3419708"/>
              <a:ext cx="432048" cy="369332"/>
            </a:xfrm>
            <a:prstGeom prst="rect">
              <a:avLst/>
            </a:prstGeom>
            <a:noFill/>
          </p:spPr>
          <p:txBody>
            <a:bodyPr wrap="square" rtlCol="0">
              <a:spAutoFit/>
            </a:bodyPr>
            <a:lstStyle/>
            <a:p>
              <a:r>
                <a:rPr lang="el-GR" dirty="0" smtClean="0"/>
                <a:t>χ</a:t>
              </a:r>
              <a:r>
                <a:rPr lang="el-GR" baseline="-25000" dirty="0" smtClean="0"/>
                <a:t>1</a:t>
              </a:r>
              <a:endParaRPr lang="en-US" dirty="0"/>
            </a:p>
          </p:txBody>
        </p:sp>
        <p:sp>
          <p:nvSpPr>
            <p:cNvPr id="32" name="TextBox 31"/>
            <p:cNvSpPr txBox="1"/>
            <p:nvPr/>
          </p:nvSpPr>
          <p:spPr>
            <a:xfrm>
              <a:off x="7551374" y="2840965"/>
              <a:ext cx="432048" cy="369332"/>
            </a:xfrm>
            <a:prstGeom prst="rect">
              <a:avLst/>
            </a:prstGeom>
            <a:noFill/>
          </p:spPr>
          <p:txBody>
            <a:bodyPr wrap="square" rtlCol="0">
              <a:spAutoFit/>
            </a:bodyPr>
            <a:lstStyle/>
            <a:p>
              <a:r>
                <a:rPr lang="en-US" dirty="0" smtClean="0"/>
                <a:t>y</a:t>
              </a:r>
              <a:r>
                <a:rPr lang="el-GR" baseline="-25000" dirty="0" smtClean="0"/>
                <a:t>1</a:t>
              </a:r>
              <a:endParaRPr lang="en-US" dirty="0"/>
            </a:p>
          </p:txBody>
        </p:sp>
        <p:sp>
          <p:nvSpPr>
            <p:cNvPr id="33" name="TextBox 32"/>
            <p:cNvSpPr txBox="1"/>
            <p:nvPr/>
          </p:nvSpPr>
          <p:spPr>
            <a:xfrm>
              <a:off x="6913580" y="2420888"/>
              <a:ext cx="432048" cy="369332"/>
            </a:xfrm>
            <a:prstGeom prst="rect">
              <a:avLst/>
            </a:prstGeom>
            <a:noFill/>
          </p:spPr>
          <p:txBody>
            <a:bodyPr wrap="square" rtlCol="0">
              <a:spAutoFit/>
            </a:bodyPr>
            <a:lstStyle/>
            <a:p>
              <a:r>
                <a:rPr lang="en-US" dirty="0" smtClean="0"/>
                <a:t>z</a:t>
              </a:r>
              <a:r>
                <a:rPr lang="el-GR" baseline="-25000" dirty="0" smtClean="0"/>
                <a:t>1</a:t>
              </a:r>
              <a:endParaRPr lang="en-US" dirty="0"/>
            </a:p>
          </p:txBody>
        </p:sp>
        <p:sp>
          <p:nvSpPr>
            <p:cNvPr id="34" name="TextBox 33"/>
            <p:cNvSpPr txBox="1"/>
            <p:nvPr/>
          </p:nvSpPr>
          <p:spPr>
            <a:xfrm>
              <a:off x="7029603" y="3124946"/>
              <a:ext cx="432048" cy="369332"/>
            </a:xfrm>
            <a:prstGeom prst="rect">
              <a:avLst/>
            </a:prstGeom>
            <a:noFill/>
          </p:spPr>
          <p:txBody>
            <a:bodyPr wrap="square" rtlCol="0">
              <a:spAutoFit/>
            </a:bodyPr>
            <a:lstStyle/>
            <a:p>
              <a:r>
                <a:rPr lang="en-US" dirty="0" smtClean="0"/>
                <a:t>0</a:t>
              </a:r>
              <a:r>
                <a:rPr lang="el-GR" baseline="-25000" dirty="0" smtClean="0"/>
                <a:t>1</a:t>
              </a:r>
              <a:endParaRPr lang="en-US" dirty="0"/>
            </a:p>
          </p:txBody>
        </p:sp>
      </p:grpSp>
      <mc:AlternateContent xmlns:mc="http://schemas.openxmlformats.org/markup-compatibility/2006" xmlns:a14="http://schemas.microsoft.com/office/drawing/2010/main">
        <mc:Choice Requires="a14">
          <p:sp>
            <p:nvSpPr>
              <p:cNvPr id="43" name="TextBox 42"/>
              <p:cNvSpPr txBox="1"/>
              <p:nvPr/>
            </p:nvSpPr>
            <p:spPr>
              <a:xfrm>
                <a:off x="6532238" y="3010114"/>
                <a:ext cx="720080" cy="40036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i="1">
                              <a:latin typeface="Cambria Math" charset="0"/>
                            </a:rPr>
                          </m:ctrlPr>
                        </m:sSubSupPr>
                        <m:e>
                          <m:r>
                            <a:rPr lang="en-US" i="1">
                              <a:latin typeface="Cambria Math"/>
                            </a:rPr>
                            <m:t>𝑑</m:t>
                          </m:r>
                        </m:e>
                        <m:sub>
                          <m:r>
                            <a:rPr lang="en-US">
                              <a:latin typeface="Cambria Math"/>
                            </a:rPr>
                            <m:t>0</m:t>
                          </m:r>
                        </m:sub>
                        <m:sup>
                          <m:r>
                            <a:rPr lang="en-US">
                              <a:latin typeface="Cambria Math"/>
                            </a:rPr>
                            <m:t>1</m:t>
                          </m:r>
                        </m:sup>
                      </m:sSubSup>
                    </m:oMath>
                  </m:oMathPara>
                </a14:m>
                <a:endParaRPr lang="en-US" dirty="0"/>
              </a:p>
            </p:txBody>
          </p:sp>
        </mc:Choice>
        <mc:Fallback xmlns="">
          <p:sp>
            <p:nvSpPr>
              <p:cNvPr id="43" name="TextBox 42"/>
              <p:cNvSpPr txBox="1">
                <a:spLocks noRot="1" noChangeAspect="1" noMove="1" noResize="1" noEditPoints="1" noAdjustHandles="1" noChangeArrowheads="1" noChangeShapeType="1" noTextEdit="1"/>
              </p:cNvSpPr>
              <p:nvPr/>
            </p:nvSpPr>
            <p:spPr>
              <a:xfrm>
                <a:off x="6532238" y="3010114"/>
                <a:ext cx="720080" cy="400366"/>
              </a:xfrm>
              <a:prstGeom prst="rect">
                <a:avLst/>
              </a:prstGeom>
              <a:blipFill rotWithShape="1">
                <a:blip r:embed="rId5"/>
                <a:stretch>
                  <a:fillRect b="-24615"/>
                </a:stretch>
              </a:blipFill>
            </p:spPr>
            <p:txBody>
              <a:bodyPr/>
              <a:lstStyle/>
              <a:p>
                <a:r>
                  <a:rPr lang="en-US">
                    <a:noFill/>
                  </a:rPr>
                  <a:t> </a:t>
                </a:r>
              </a:p>
            </p:txBody>
          </p:sp>
        </mc:Fallback>
      </mc:AlternateContent>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99650" y="2803897"/>
            <a:ext cx="812800" cy="812800"/>
          </a:xfrm>
          <a:prstGeom prst="rect">
            <a:avLst/>
          </a:prstGeom>
        </p:spPr>
      </p:pic>
    </p:spTree>
    <p:extLst>
      <p:ext uri="{BB962C8B-B14F-4D97-AF65-F5344CB8AC3E}">
        <p14:creationId xmlns:p14="http://schemas.microsoft.com/office/powerpoint/2010/main" val="39997528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4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Ομογενείς Μετασχηματισμοί</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r>
                  <a:rPr lang="el-GR" dirty="0" smtClean="0"/>
                  <a:t>Οι συντεταγμένες του </a:t>
                </a:r>
                <a14:m>
                  <m:oMath xmlns:m="http://schemas.openxmlformats.org/officeDocument/2006/math">
                    <m:sSubSup>
                      <m:sSubSupPr>
                        <m:ctrlPr>
                          <a:rPr lang="en-US" i="1">
                            <a:latin typeface="Cambria Math" charset="0"/>
                          </a:rPr>
                        </m:ctrlPr>
                      </m:sSubSupPr>
                      <m:e>
                        <m:r>
                          <a:rPr lang="en-US" i="1">
                            <a:latin typeface="Cambria Math"/>
                          </a:rPr>
                          <m:t>𝑑</m:t>
                        </m:r>
                      </m:e>
                      <m:sub>
                        <m:r>
                          <a:rPr lang="en-US">
                            <a:latin typeface="Cambria Math"/>
                          </a:rPr>
                          <m:t>0</m:t>
                        </m:r>
                      </m:sub>
                      <m:sup>
                        <m:r>
                          <a:rPr lang="en-US">
                            <a:latin typeface="Cambria Math"/>
                          </a:rPr>
                          <m:t>1</m:t>
                        </m:r>
                      </m:sup>
                    </m:sSubSup>
                  </m:oMath>
                </a14:m>
                <a:r>
                  <a:rPr lang="el-GR" dirty="0" smtClean="0"/>
                  <a:t> ως προς το σ.σ. του χώρου εργασίας δίνονται από το διάνυσμα </a:t>
                </a:r>
              </a:p>
              <a:p>
                <a:pPr lvl="3"/>
                <a:endParaRPr lang="el-GR" i="1" dirty="0" smtClean="0">
                  <a:latin typeface="Cambria Math" panose="02040503050406030204" pitchFamily="18" charset="0"/>
                </a:endParaRPr>
              </a:p>
              <a:p>
                <a:pPr lvl="3"/>
                <a:endParaRPr lang="el-GR" i="1" dirty="0">
                  <a:latin typeface="Cambria Math" panose="02040503050406030204" pitchFamily="18" charset="0"/>
                </a:endParaRPr>
              </a:p>
              <a:p>
                <a:pPr lvl="3"/>
                <a14:m>
                  <m:oMath xmlns:m="http://schemas.openxmlformats.org/officeDocument/2006/math">
                    <m:sSubSup>
                      <m:sSubSupPr>
                        <m:ctrlPr>
                          <a:rPr lang="en-US" i="1" smtClean="0">
                            <a:latin typeface="Cambria Math" charset="0"/>
                          </a:rPr>
                        </m:ctrlPr>
                      </m:sSubSupPr>
                      <m:e>
                        <m:r>
                          <a:rPr lang="en-US" i="1">
                            <a:latin typeface="Cambria Math"/>
                          </a:rPr>
                          <m:t>𝑑</m:t>
                        </m:r>
                      </m:e>
                      <m:sub>
                        <m:r>
                          <a:rPr lang="en-US">
                            <a:latin typeface="Cambria Math"/>
                          </a:rPr>
                          <m:t>0</m:t>
                        </m:r>
                      </m:sub>
                      <m:sup>
                        <m:r>
                          <a:rPr lang="en-US">
                            <a:latin typeface="Cambria Math"/>
                          </a:rPr>
                          <m:t>1</m:t>
                        </m:r>
                      </m:sup>
                    </m:sSubSup>
                    <m:r>
                      <a:rPr lang="en-US">
                        <a:latin typeface="Cambria Math"/>
                      </a:rPr>
                      <m:t>=</m:t>
                    </m:r>
                    <m:d>
                      <m:dPr>
                        <m:begChr m:val="["/>
                        <m:endChr m:val="]"/>
                        <m:ctrlPr>
                          <a:rPr lang="en-US" i="1">
                            <a:latin typeface="Cambria Math" charset="0"/>
                          </a:rPr>
                        </m:ctrlPr>
                      </m:dPr>
                      <m:e>
                        <m:sSubSup>
                          <m:sSubSupPr>
                            <m:ctrlPr>
                              <a:rPr lang="en-US" i="1">
                                <a:latin typeface="Cambria Math" charset="0"/>
                              </a:rPr>
                            </m:ctrlPr>
                          </m:sSubSupPr>
                          <m:e>
                            <m:r>
                              <a:rPr lang="en-US" i="1">
                                <a:latin typeface="Cambria Math"/>
                              </a:rPr>
                              <m:t>𝑑</m:t>
                            </m:r>
                          </m:e>
                          <m:sub>
                            <m:r>
                              <a:rPr lang="en-US">
                                <a:latin typeface="Cambria Math"/>
                              </a:rPr>
                              <m:t>0,</m:t>
                            </m:r>
                            <m:r>
                              <a:rPr lang="en-US" i="1">
                                <a:latin typeface="Cambria Math"/>
                              </a:rPr>
                              <m:t>𝑥</m:t>
                            </m:r>
                          </m:sub>
                          <m:sup>
                            <m:r>
                              <a:rPr lang="en-US">
                                <a:latin typeface="Cambria Math"/>
                              </a:rPr>
                              <m:t>1</m:t>
                            </m:r>
                          </m:sup>
                        </m:sSubSup>
                        <m:r>
                          <m:rPr>
                            <m:nor/>
                          </m:rPr>
                          <a:rPr lang="en-US" i="1"/>
                          <m:t>  </m:t>
                        </m:r>
                        <m:sSubSup>
                          <m:sSubSupPr>
                            <m:ctrlPr>
                              <a:rPr lang="en-US" i="1">
                                <a:latin typeface="Cambria Math" charset="0"/>
                              </a:rPr>
                            </m:ctrlPr>
                          </m:sSubSupPr>
                          <m:e>
                            <m:r>
                              <a:rPr lang="en-US" i="1">
                                <a:latin typeface="Cambria Math"/>
                              </a:rPr>
                              <m:t>𝑑</m:t>
                            </m:r>
                          </m:e>
                          <m:sub>
                            <m:r>
                              <a:rPr lang="en-US">
                                <a:latin typeface="Cambria Math"/>
                              </a:rPr>
                              <m:t>0,</m:t>
                            </m:r>
                            <m:r>
                              <a:rPr lang="en-US" i="1">
                                <a:latin typeface="Cambria Math"/>
                              </a:rPr>
                              <m:t>𝑦</m:t>
                            </m:r>
                          </m:sub>
                          <m:sup>
                            <m:r>
                              <a:rPr lang="en-US">
                                <a:latin typeface="Cambria Math"/>
                              </a:rPr>
                              <m:t>1</m:t>
                            </m:r>
                          </m:sup>
                        </m:sSubSup>
                        <m:r>
                          <m:rPr>
                            <m:nor/>
                          </m:rPr>
                          <a:rPr lang="en-US" i="1"/>
                          <m:t>  </m:t>
                        </m:r>
                        <m:sSubSup>
                          <m:sSubSupPr>
                            <m:ctrlPr>
                              <a:rPr lang="en-US" i="1">
                                <a:latin typeface="Cambria Math" charset="0"/>
                              </a:rPr>
                            </m:ctrlPr>
                          </m:sSubSupPr>
                          <m:e>
                            <m:r>
                              <a:rPr lang="en-US" i="1">
                                <a:latin typeface="Cambria Math"/>
                              </a:rPr>
                              <m:t>𝑑</m:t>
                            </m:r>
                          </m:e>
                          <m:sub>
                            <m:r>
                              <a:rPr lang="en-US">
                                <a:latin typeface="Cambria Math"/>
                              </a:rPr>
                              <m:t>0,</m:t>
                            </m:r>
                            <m:r>
                              <a:rPr lang="en-US" i="1">
                                <a:latin typeface="Cambria Math"/>
                              </a:rPr>
                              <m:t>𝑧</m:t>
                            </m:r>
                          </m:sub>
                          <m:sup>
                            <m:r>
                              <a:rPr lang="en-US">
                                <a:latin typeface="Cambria Math"/>
                              </a:rPr>
                              <m:t>1</m:t>
                            </m:r>
                          </m:sup>
                        </m:sSubSup>
                      </m:e>
                    </m:d>
                  </m:oMath>
                </a14:m>
                <a:endParaRPr lang="el-GR" dirty="0" smtClean="0"/>
              </a:p>
              <a:p>
                <a:r>
                  <a:rPr lang="el-GR" sz="2000" dirty="0" smtClean="0"/>
                  <a:t>Έστω ότι </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4"/>
                <a:stretch>
                  <a:fillRect l="-1704" t="-1482" r="-74"/>
                </a:stretch>
              </a:blipFill>
            </p:spPr>
            <p:txBody>
              <a:bodyPr/>
              <a:lstStyle/>
              <a:p>
                <a:r>
                  <a:rPr lang="en-US">
                    <a:noFill/>
                  </a:rPr>
                  <a:t> </a:t>
                </a:r>
              </a:p>
            </p:txBody>
          </p:sp>
        </mc:Fallback>
      </mc:AlternateContent>
      <p:sp>
        <p:nvSpPr>
          <p:cNvPr id="4" name="Slide Number Placeholder 3"/>
          <p:cNvSpPr>
            <a:spLocks noGrp="1"/>
          </p:cNvSpPr>
          <p:nvPr>
            <p:ph type="sldNum" sz="quarter" idx="4294967295"/>
          </p:nvPr>
        </p:nvSpPr>
        <p:spPr>
          <a:xfrm>
            <a:off x="4649096" y="224491"/>
            <a:ext cx="1332156" cy="365125"/>
          </a:xfrm>
          <a:prstGeom prst="rect">
            <a:avLst/>
          </a:prstGeom>
        </p:spPr>
        <p:txBody>
          <a:bodyPr/>
          <a:lstStyle/>
          <a:p>
            <a:endParaRPr lang="en-US" dirty="0"/>
          </a:p>
        </p:txBody>
      </p:sp>
      <p:sp>
        <p:nvSpPr>
          <p:cNvPr id="5" name="Footer Placeholder 4"/>
          <p:cNvSpPr>
            <a:spLocks noGrp="1"/>
          </p:cNvSpPr>
          <p:nvPr>
            <p:ph type="ftr" sz="quarter" idx="4294967295"/>
          </p:nvPr>
        </p:nvSpPr>
        <p:spPr>
          <a:xfrm>
            <a:off x="4641448" y="5852160"/>
            <a:ext cx="3502152" cy="365125"/>
          </a:xfrm>
          <a:prstGeom prst="rect">
            <a:avLst/>
          </a:prstGeom>
        </p:spPr>
        <p:txBody>
          <a:bodyPr/>
          <a:lstStyle/>
          <a:p>
            <a:r>
              <a:rPr lang="el-GR" smtClean="0"/>
              <a:t>4ο μάθημα</a:t>
            </a:r>
            <a:endParaRPr lang="en-US"/>
          </a:p>
        </p:txBody>
      </p:sp>
      <p:sp>
        <p:nvSpPr>
          <p:cNvPr id="6" name="Oval 5"/>
          <p:cNvSpPr/>
          <p:nvPr/>
        </p:nvSpPr>
        <p:spPr>
          <a:xfrm>
            <a:off x="1695131" y="3464621"/>
            <a:ext cx="2736304" cy="83428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4499992" y="3689039"/>
            <a:ext cx="648072"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226763" y="3501008"/>
            <a:ext cx="2664296" cy="369332"/>
          </a:xfrm>
          <a:prstGeom prst="rect">
            <a:avLst/>
          </a:prstGeom>
          <a:noFill/>
        </p:spPr>
        <p:txBody>
          <a:bodyPr wrap="square" rtlCol="0">
            <a:spAutoFit/>
          </a:bodyPr>
          <a:lstStyle/>
          <a:p>
            <a:r>
              <a:rPr lang="el-GR" dirty="0" smtClean="0"/>
              <a:t>Πίνακας μετατόπισης</a:t>
            </a:r>
            <a:endParaRPr lang="en-US" dirty="0"/>
          </a:p>
        </p:txBody>
      </p:sp>
      <p:sp>
        <p:nvSpPr>
          <p:cNvPr id="9" name="Rounded Rectangle 8"/>
          <p:cNvSpPr/>
          <p:nvPr/>
        </p:nvSpPr>
        <p:spPr>
          <a:xfrm>
            <a:off x="5298770" y="3370374"/>
            <a:ext cx="2350911" cy="8929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Rounded Rectangle 10"/>
              <p:cNvSpPr/>
              <p:nvPr/>
            </p:nvSpPr>
            <p:spPr>
              <a:xfrm>
                <a:off x="2051720" y="4365104"/>
                <a:ext cx="2520280" cy="6014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a:latin typeface="Cambria Math" charset="0"/>
                            </a:rPr>
                          </m:ctrlPr>
                        </m:sSubPr>
                        <m:e>
                          <m:r>
                            <a:rPr lang="en-US" i="1">
                              <a:latin typeface="Cambria Math"/>
                            </a:rPr>
                            <m:t>𝑝</m:t>
                          </m:r>
                        </m:e>
                        <m:sub>
                          <m:r>
                            <a:rPr lang="en-US">
                              <a:latin typeface="Cambria Math"/>
                            </a:rPr>
                            <m:t>0</m:t>
                          </m:r>
                        </m:sub>
                      </m:sSub>
                      <m:r>
                        <a:rPr lang="en-US">
                          <a:latin typeface="Cambria Math"/>
                        </a:rPr>
                        <m:t>=</m:t>
                      </m:r>
                      <m:sSup>
                        <m:sSupPr>
                          <m:ctrlPr>
                            <a:rPr lang="en-US" i="1">
                              <a:latin typeface="Cambria Math" charset="0"/>
                            </a:rPr>
                          </m:ctrlPr>
                        </m:sSupPr>
                        <m:e>
                          <m:d>
                            <m:dPr>
                              <m:begChr m:val="["/>
                              <m:endChr m:val="]"/>
                              <m:ctrlPr>
                                <a:rPr lang="en-US" i="1">
                                  <a:latin typeface="Cambria Math" charset="0"/>
                                </a:rPr>
                              </m:ctrlPr>
                            </m:dPr>
                            <m:e>
                              <m:sSub>
                                <m:sSubPr>
                                  <m:ctrlPr>
                                    <a:rPr lang="en-US" i="1">
                                      <a:latin typeface="Cambria Math" charset="0"/>
                                    </a:rPr>
                                  </m:ctrlPr>
                                </m:sSubPr>
                                <m:e>
                                  <m:r>
                                    <a:rPr lang="en-US" i="1">
                                      <a:latin typeface="Cambria Math"/>
                                    </a:rPr>
                                    <m:t>𝑝</m:t>
                                  </m:r>
                                </m:e>
                                <m:sub>
                                  <m:r>
                                    <a:rPr lang="en-US">
                                      <a:latin typeface="Cambria Math"/>
                                    </a:rPr>
                                    <m:t>0,</m:t>
                                  </m:r>
                                  <m:r>
                                    <a:rPr lang="en-US" i="1">
                                      <a:latin typeface="Cambria Math"/>
                                    </a:rPr>
                                    <m:t>𝑥</m:t>
                                  </m:r>
                                </m:sub>
                              </m:sSub>
                              <m:r>
                                <m:rPr>
                                  <m:nor/>
                                </m:rPr>
                                <a:rPr lang="en-US" i="1"/>
                                <m:t>  </m:t>
                              </m:r>
                              <m:sSub>
                                <m:sSubPr>
                                  <m:ctrlPr>
                                    <a:rPr lang="en-US" i="1">
                                      <a:latin typeface="Cambria Math" charset="0"/>
                                    </a:rPr>
                                  </m:ctrlPr>
                                </m:sSubPr>
                                <m:e>
                                  <m:r>
                                    <a:rPr lang="en-US" i="1">
                                      <a:latin typeface="Cambria Math"/>
                                    </a:rPr>
                                    <m:t>𝑝</m:t>
                                  </m:r>
                                </m:e>
                                <m:sub>
                                  <m:r>
                                    <a:rPr lang="en-US">
                                      <a:latin typeface="Cambria Math"/>
                                    </a:rPr>
                                    <m:t>0,</m:t>
                                  </m:r>
                                  <m:r>
                                    <a:rPr lang="en-US" i="1">
                                      <a:latin typeface="Cambria Math"/>
                                    </a:rPr>
                                    <m:t>𝑦</m:t>
                                  </m:r>
                                </m:sub>
                              </m:sSub>
                              <m:r>
                                <m:rPr>
                                  <m:nor/>
                                </m:rPr>
                                <a:rPr lang="en-US" i="1"/>
                                <m:t>  </m:t>
                              </m:r>
                              <m:sSub>
                                <m:sSubPr>
                                  <m:ctrlPr>
                                    <a:rPr lang="en-US" i="1">
                                      <a:latin typeface="Cambria Math" charset="0"/>
                                    </a:rPr>
                                  </m:ctrlPr>
                                </m:sSubPr>
                                <m:e>
                                  <m:r>
                                    <a:rPr lang="en-US" i="1">
                                      <a:latin typeface="Cambria Math"/>
                                    </a:rPr>
                                    <m:t>𝑝</m:t>
                                  </m:r>
                                </m:e>
                                <m:sub>
                                  <m:r>
                                    <a:rPr lang="en-US">
                                      <a:latin typeface="Cambria Math"/>
                                    </a:rPr>
                                    <m:t>0,</m:t>
                                  </m:r>
                                  <m:r>
                                    <a:rPr lang="en-US" i="1">
                                      <a:latin typeface="Cambria Math"/>
                                    </a:rPr>
                                    <m:t>𝑧</m:t>
                                  </m:r>
                                </m:sub>
                              </m:sSub>
                            </m:e>
                          </m:d>
                        </m:e>
                        <m:sup>
                          <m:r>
                            <a:rPr lang="en-US" i="1">
                              <a:latin typeface="Cambria Math"/>
                            </a:rPr>
                            <m:t>𝑇</m:t>
                          </m:r>
                        </m:sup>
                      </m:sSup>
                    </m:oMath>
                  </m:oMathPara>
                </a14:m>
                <a:endParaRPr lang="en-US" dirty="0"/>
              </a:p>
            </p:txBody>
          </p:sp>
        </mc:Choice>
        <mc:Fallback xmlns="">
          <p:sp>
            <p:nvSpPr>
              <p:cNvPr id="11" name="Rounded Rectangle 10"/>
              <p:cNvSpPr>
                <a:spLocks noRot="1" noChangeAspect="1" noMove="1" noResize="1" noEditPoints="1" noAdjustHandles="1" noChangeArrowheads="1" noChangeShapeType="1" noTextEdit="1"/>
              </p:cNvSpPr>
              <p:nvPr/>
            </p:nvSpPr>
            <p:spPr>
              <a:xfrm>
                <a:off x="2051720" y="4365104"/>
                <a:ext cx="2520280" cy="601417"/>
              </a:xfrm>
              <a:prstGeom prst="round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ounded Rectangle 11"/>
              <p:cNvSpPr/>
              <p:nvPr/>
            </p:nvSpPr>
            <p:spPr>
              <a:xfrm>
                <a:off x="4932040" y="4365104"/>
                <a:ext cx="2520280" cy="6014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charset="0"/>
                            </a:rPr>
                          </m:ctrlPr>
                        </m:sSubPr>
                        <m:e>
                          <m:r>
                            <a:rPr lang="en-US" i="1">
                              <a:latin typeface="Cambria Math"/>
                            </a:rPr>
                            <m:t>𝑝</m:t>
                          </m:r>
                        </m:e>
                        <m:sub>
                          <m:r>
                            <a:rPr lang="el-GR" b="0" i="0" smtClean="0">
                              <a:latin typeface="Cambria Math"/>
                            </a:rPr>
                            <m:t>1</m:t>
                          </m:r>
                        </m:sub>
                      </m:sSub>
                      <m:r>
                        <a:rPr lang="en-US">
                          <a:latin typeface="Cambria Math"/>
                        </a:rPr>
                        <m:t>=</m:t>
                      </m:r>
                      <m:sSup>
                        <m:sSupPr>
                          <m:ctrlPr>
                            <a:rPr lang="en-US" i="1">
                              <a:latin typeface="Cambria Math" charset="0"/>
                            </a:rPr>
                          </m:ctrlPr>
                        </m:sSupPr>
                        <m:e>
                          <m:d>
                            <m:dPr>
                              <m:begChr m:val="["/>
                              <m:endChr m:val="]"/>
                              <m:ctrlPr>
                                <a:rPr lang="en-US" i="1">
                                  <a:latin typeface="Cambria Math" charset="0"/>
                                </a:rPr>
                              </m:ctrlPr>
                            </m:dPr>
                            <m:e>
                              <m:sSub>
                                <m:sSubPr>
                                  <m:ctrlPr>
                                    <a:rPr lang="en-US" i="1">
                                      <a:latin typeface="Cambria Math" charset="0"/>
                                    </a:rPr>
                                  </m:ctrlPr>
                                </m:sSubPr>
                                <m:e>
                                  <m:r>
                                    <a:rPr lang="en-US" i="1">
                                      <a:latin typeface="Cambria Math"/>
                                    </a:rPr>
                                    <m:t>𝑝</m:t>
                                  </m:r>
                                </m:e>
                                <m:sub>
                                  <m:r>
                                    <a:rPr lang="el-GR" b="0" i="0" smtClean="0">
                                      <a:latin typeface="Cambria Math"/>
                                    </a:rPr>
                                    <m:t>1</m:t>
                                  </m:r>
                                  <m:r>
                                    <a:rPr lang="en-US">
                                      <a:latin typeface="Cambria Math"/>
                                    </a:rPr>
                                    <m:t>,</m:t>
                                  </m:r>
                                  <m:r>
                                    <a:rPr lang="en-US" i="1">
                                      <a:latin typeface="Cambria Math"/>
                                    </a:rPr>
                                    <m:t>𝑥</m:t>
                                  </m:r>
                                </m:sub>
                              </m:sSub>
                              <m:r>
                                <m:rPr>
                                  <m:nor/>
                                </m:rPr>
                                <a:rPr lang="en-US" i="1"/>
                                <m:t>  </m:t>
                              </m:r>
                              <m:sSub>
                                <m:sSubPr>
                                  <m:ctrlPr>
                                    <a:rPr lang="en-US" i="1">
                                      <a:latin typeface="Cambria Math" charset="0"/>
                                    </a:rPr>
                                  </m:ctrlPr>
                                </m:sSubPr>
                                <m:e>
                                  <m:r>
                                    <a:rPr lang="en-US" i="1">
                                      <a:latin typeface="Cambria Math"/>
                                    </a:rPr>
                                    <m:t>𝑝</m:t>
                                  </m:r>
                                </m:e>
                                <m:sub>
                                  <m:r>
                                    <a:rPr lang="el-GR" b="0" i="0" smtClean="0">
                                      <a:latin typeface="Cambria Math"/>
                                    </a:rPr>
                                    <m:t>1</m:t>
                                  </m:r>
                                  <m:r>
                                    <a:rPr lang="en-US">
                                      <a:latin typeface="Cambria Math"/>
                                    </a:rPr>
                                    <m:t>,</m:t>
                                  </m:r>
                                  <m:r>
                                    <a:rPr lang="en-US" i="1">
                                      <a:latin typeface="Cambria Math"/>
                                    </a:rPr>
                                    <m:t>𝑦</m:t>
                                  </m:r>
                                </m:sub>
                              </m:sSub>
                              <m:r>
                                <m:rPr>
                                  <m:nor/>
                                </m:rPr>
                                <a:rPr lang="en-US" i="1"/>
                                <m:t>  </m:t>
                              </m:r>
                              <m:sSub>
                                <m:sSubPr>
                                  <m:ctrlPr>
                                    <a:rPr lang="en-US" i="1">
                                      <a:latin typeface="Cambria Math" charset="0"/>
                                    </a:rPr>
                                  </m:ctrlPr>
                                </m:sSubPr>
                                <m:e>
                                  <m:r>
                                    <a:rPr lang="en-US" i="1">
                                      <a:latin typeface="Cambria Math"/>
                                    </a:rPr>
                                    <m:t>𝑝</m:t>
                                  </m:r>
                                </m:e>
                                <m:sub>
                                  <m:r>
                                    <a:rPr lang="el-GR" b="0" i="0" smtClean="0">
                                      <a:latin typeface="Cambria Math"/>
                                    </a:rPr>
                                    <m:t>1</m:t>
                                  </m:r>
                                  <m:r>
                                    <a:rPr lang="en-US">
                                      <a:latin typeface="Cambria Math"/>
                                    </a:rPr>
                                    <m:t>,</m:t>
                                  </m:r>
                                  <m:r>
                                    <a:rPr lang="en-US" i="1">
                                      <a:latin typeface="Cambria Math"/>
                                    </a:rPr>
                                    <m:t>𝑧</m:t>
                                  </m:r>
                                </m:sub>
                              </m:sSub>
                            </m:e>
                          </m:d>
                        </m:e>
                        <m:sup>
                          <m:r>
                            <a:rPr lang="en-US" i="1">
                              <a:latin typeface="Cambria Math"/>
                            </a:rPr>
                            <m:t>𝑇</m:t>
                          </m:r>
                        </m:sup>
                      </m:sSup>
                    </m:oMath>
                  </m:oMathPara>
                </a14:m>
                <a:endParaRPr lang="en-US" dirty="0"/>
              </a:p>
            </p:txBody>
          </p:sp>
        </mc:Choice>
        <mc:Fallback xmlns="">
          <p:sp>
            <p:nvSpPr>
              <p:cNvPr id="12" name="Rounded Rectangle 11"/>
              <p:cNvSpPr>
                <a:spLocks noRot="1" noChangeAspect="1" noMove="1" noResize="1" noEditPoints="1" noAdjustHandles="1" noChangeArrowheads="1" noChangeShapeType="1" noTextEdit="1"/>
              </p:cNvSpPr>
              <p:nvPr/>
            </p:nvSpPr>
            <p:spPr>
              <a:xfrm>
                <a:off x="4932040" y="4365104"/>
                <a:ext cx="2520280" cy="601417"/>
              </a:xfrm>
              <a:prstGeom prst="roundRect">
                <a:avLst/>
              </a:prstGeom>
              <a:blipFill rotWithShape="1">
                <a:blip r:embed="rId6"/>
                <a:stretch>
                  <a:fillRect/>
                </a:stretch>
              </a:blipFill>
            </p:spPr>
            <p:txBody>
              <a:bodyPr/>
              <a:lstStyle/>
              <a:p>
                <a:r>
                  <a:rPr lang="en-US">
                    <a:noFill/>
                  </a:rPr>
                  <a:t> </a:t>
                </a:r>
              </a:p>
            </p:txBody>
          </p:sp>
        </mc:Fallback>
      </mc:AlternateContent>
      <p:cxnSp>
        <p:nvCxnSpPr>
          <p:cNvPr id="14" name="Straight Arrow Connector 13"/>
          <p:cNvCxnSpPr/>
          <p:nvPr/>
        </p:nvCxnSpPr>
        <p:spPr>
          <a:xfrm>
            <a:off x="4211960" y="4966521"/>
            <a:ext cx="360040" cy="36004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4932040" y="4966521"/>
            <a:ext cx="324036" cy="36004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1570376" y="5317230"/>
            <a:ext cx="5958001" cy="91075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l-GR" dirty="0" smtClean="0"/>
              <a:t>Οι πίνακες συντεταγμένων ενός τυχαίου σημείου </a:t>
            </a:r>
            <a:r>
              <a:rPr lang="en-US" dirty="0" smtClean="0"/>
              <a:t>P</a:t>
            </a:r>
            <a:r>
              <a:rPr lang="el-GR" dirty="0" smtClean="0"/>
              <a:t> ως προς τα 2 σ.σ.</a:t>
            </a:r>
            <a:endParaRPr lang="en-US" dirty="0"/>
          </a:p>
        </p:txBody>
      </p:sp>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65600" y="2700723"/>
            <a:ext cx="812800" cy="812800"/>
          </a:xfrm>
          <a:prstGeom prst="rect">
            <a:avLst/>
          </a:prstGeom>
        </p:spPr>
      </p:pic>
    </p:spTree>
    <p:extLst>
      <p:ext uri="{BB962C8B-B14F-4D97-AF65-F5344CB8AC3E}">
        <p14:creationId xmlns:p14="http://schemas.microsoft.com/office/powerpoint/2010/main" val="32776738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22"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Ομογενείς Μετασχηματισμοί</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l-GR" dirty="0" smtClean="0"/>
                  <a:t>Οι 2 πίνακες συντεταγμένων συνδέονται μεταξύ τους με τη μη ομογενή σχέση </a:t>
                </a:r>
                <a14:m>
                  <m:oMath xmlns:m="http://schemas.openxmlformats.org/officeDocument/2006/math">
                    <m:sSub>
                      <m:sSubPr>
                        <m:ctrlPr>
                          <a:rPr lang="en-US" i="1">
                            <a:latin typeface="Cambria Math" charset="0"/>
                          </a:rPr>
                        </m:ctrlPr>
                      </m:sSubPr>
                      <m:e>
                        <m:r>
                          <a:rPr lang="en-US" i="1">
                            <a:latin typeface="Cambria Math"/>
                          </a:rPr>
                          <m:t>𝑝</m:t>
                        </m:r>
                      </m:e>
                      <m:sub>
                        <m:r>
                          <a:rPr lang="en-US">
                            <a:latin typeface="Cambria Math"/>
                          </a:rPr>
                          <m:t>0</m:t>
                        </m:r>
                      </m:sub>
                    </m:sSub>
                    <m:r>
                      <a:rPr lang="en-US">
                        <a:latin typeface="Cambria Math"/>
                      </a:rPr>
                      <m:t>=</m:t>
                    </m:r>
                    <m:sSubSup>
                      <m:sSubSupPr>
                        <m:ctrlPr>
                          <a:rPr lang="en-US" i="1">
                            <a:latin typeface="Cambria Math" charset="0"/>
                          </a:rPr>
                        </m:ctrlPr>
                      </m:sSubSupPr>
                      <m:e>
                        <m:r>
                          <a:rPr lang="en-US" i="1">
                            <a:latin typeface="Cambria Math"/>
                          </a:rPr>
                          <m:t>𝑅</m:t>
                        </m:r>
                      </m:e>
                      <m:sub>
                        <m:r>
                          <a:rPr lang="en-US">
                            <a:latin typeface="Cambria Math"/>
                          </a:rPr>
                          <m:t>0</m:t>
                        </m:r>
                      </m:sub>
                      <m:sup>
                        <m:r>
                          <a:rPr lang="en-US">
                            <a:latin typeface="Cambria Math"/>
                          </a:rPr>
                          <m:t>1</m:t>
                        </m:r>
                      </m:sup>
                    </m:sSubSup>
                    <m:sSub>
                      <m:sSubPr>
                        <m:ctrlPr>
                          <a:rPr lang="en-US" i="1">
                            <a:latin typeface="Cambria Math" charset="0"/>
                          </a:rPr>
                        </m:ctrlPr>
                      </m:sSubPr>
                      <m:e>
                        <m:r>
                          <a:rPr lang="en-US" i="1">
                            <a:latin typeface="Cambria Math"/>
                          </a:rPr>
                          <m:t>𝑝</m:t>
                        </m:r>
                      </m:e>
                      <m:sub>
                        <m:r>
                          <a:rPr lang="en-US">
                            <a:latin typeface="Cambria Math"/>
                          </a:rPr>
                          <m:t>1</m:t>
                        </m:r>
                      </m:sub>
                    </m:sSub>
                    <m:r>
                      <a:rPr lang="en-US">
                        <a:latin typeface="Cambria Math"/>
                      </a:rPr>
                      <m:t>+</m:t>
                    </m:r>
                    <m:sSubSup>
                      <m:sSubSupPr>
                        <m:ctrlPr>
                          <a:rPr lang="en-US" i="1">
                            <a:latin typeface="Cambria Math" charset="0"/>
                          </a:rPr>
                        </m:ctrlPr>
                      </m:sSubSupPr>
                      <m:e>
                        <m:r>
                          <a:rPr lang="en-US" i="1">
                            <a:latin typeface="Cambria Math"/>
                          </a:rPr>
                          <m:t>𝑑</m:t>
                        </m:r>
                      </m:e>
                      <m:sub>
                        <m:r>
                          <a:rPr lang="en-US">
                            <a:latin typeface="Cambria Math"/>
                          </a:rPr>
                          <m:t>0</m:t>
                        </m:r>
                      </m:sub>
                      <m:sup>
                        <m:r>
                          <a:rPr lang="en-US">
                            <a:latin typeface="Cambria Math"/>
                          </a:rPr>
                          <m:t>1</m:t>
                        </m:r>
                      </m:sup>
                    </m:sSubSup>
                  </m:oMath>
                </a14:m>
                <a:r>
                  <a:rPr lang="el-GR" dirty="0" smtClean="0"/>
                  <a:t>     (1)</a:t>
                </a:r>
                <a:endParaRPr lang="en-US" dirty="0" smtClean="0"/>
              </a:p>
              <a:p>
                <a:endParaRPr lang="en-US" dirty="0"/>
              </a:p>
              <a:p>
                <a:endParaRPr lang="en-US" dirty="0" smtClean="0"/>
              </a:p>
              <a:p>
                <a:r>
                  <a:rPr lang="el-GR" dirty="0" smtClean="0"/>
                  <a:t>Η παραπάνω σχέση ονομάζεται </a:t>
                </a:r>
                <a:r>
                  <a:rPr lang="el-GR" b="1" dirty="0" smtClean="0"/>
                  <a:t>μετασχηματισμός συστήματος συντεταγμένων</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4"/>
                <a:stretch>
                  <a:fillRect t="-1389"/>
                </a:stretch>
              </a:blipFill>
            </p:spPr>
            <p:txBody>
              <a:bodyPr/>
              <a:lstStyle/>
              <a:p>
                <a:r>
                  <a:rPr lang="el-GR">
                    <a:noFill/>
                  </a:rPr>
                  <a:t> </a:t>
                </a:r>
              </a:p>
            </p:txBody>
          </p:sp>
        </mc:Fallback>
      </mc:AlternateContent>
      <p:sp>
        <p:nvSpPr>
          <p:cNvPr id="4" name="Slide Number Placeholder 3"/>
          <p:cNvSpPr>
            <a:spLocks noGrp="1"/>
          </p:cNvSpPr>
          <p:nvPr>
            <p:ph type="sldNum" sz="quarter" idx="4294967295"/>
          </p:nvPr>
        </p:nvSpPr>
        <p:spPr>
          <a:xfrm>
            <a:off x="4649096" y="224491"/>
            <a:ext cx="1332156" cy="365125"/>
          </a:xfrm>
          <a:prstGeom prst="rect">
            <a:avLst/>
          </a:prstGeom>
        </p:spPr>
        <p:txBody>
          <a:bodyPr/>
          <a:lstStyle/>
          <a:p>
            <a:fld id="{AAA78E82-F4F0-494E-9712-C448A785D17D}" type="slidenum">
              <a:rPr lang="en-US" smtClean="0"/>
              <a:t>9</a:t>
            </a:fld>
            <a:endParaRPr lang="en-US"/>
          </a:p>
        </p:txBody>
      </p:sp>
      <p:sp>
        <p:nvSpPr>
          <p:cNvPr id="5" name="Footer Placeholder 4"/>
          <p:cNvSpPr>
            <a:spLocks noGrp="1"/>
          </p:cNvSpPr>
          <p:nvPr>
            <p:ph type="ftr" sz="quarter" idx="4294967295"/>
          </p:nvPr>
        </p:nvSpPr>
        <p:spPr>
          <a:xfrm>
            <a:off x="4641448" y="5852160"/>
            <a:ext cx="3502152" cy="365125"/>
          </a:xfrm>
          <a:prstGeom prst="rect">
            <a:avLst/>
          </a:prstGeom>
        </p:spPr>
        <p:txBody>
          <a:bodyPr/>
          <a:lstStyle/>
          <a:p>
            <a:endParaRPr lang="en-US" dirty="0"/>
          </a:p>
        </p:txBody>
      </p:sp>
      <p:sp>
        <p:nvSpPr>
          <p:cNvPr id="6" name="Oval 5"/>
          <p:cNvSpPr/>
          <p:nvPr/>
        </p:nvSpPr>
        <p:spPr>
          <a:xfrm>
            <a:off x="1763688" y="2708920"/>
            <a:ext cx="432048" cy="432048"/>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a:stCxn id="6" idx="4"/>
          </p:cNvCxnSpPr>
          <p:nvPr/>
        </p:nvCxnSpPr>
        <p:spPr>
          <a:xfrm>
            <a:off x="1979712" y="3140968"/>
            <a:ext cx="989450" cy="57606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969162" y="3563685"/>
            <a:ext cx="2520280" cy="646331"/>
          </a:xfrm>
          <a:prstGeom prst="rect">
            <a:avLst/>
          </a:prstGeom>
          <a:noFill/>
        </p:spPr>
        <p:txBody>
          <a:bodyPr wrap="square" rtlCol="0">
            <a:spAutoFit/>
          </a:bodyPr>
          <a:lstStyle/>
          <a:p>
            <a:r>
              <a:rPr lang="el-GR" dirty="0" smtClean="0"/>
              <a:t>Η σχετική στροφή μεταξύ των 2 σ.σ.</a:t>
            </a:r>
            <a:endParaRPr lang="en-US" dirty="0"/>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5681932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3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1151</TotalTime>
  <Words>890</Words>
  <Application>Microsoft Macintosh PowerPoint</Application>
  <PresentationFormat>On-screen Show (4:3)</PresentationFormat>
  <Paragraphs>145</Paragraphs>
  <Slides>26</Slides>
  <Notes>3</Notes>
  <HiddenSlides>0</HiddenSlides>
  <MMClips>21</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2" baseType="lpstr">
      <vt:lpstr>Calibri</vt:lpstr>
      <vt:lpstr>Cambria Math</vt:lpstr>
      <vt:lpstr>Wingdings</vt:lpstr>
      <vt:lpstr>Arial</vt:lpstr>
      <vt:lpstr>Θέμα του Office</vt:lpstr>
      <vt:lpstr>Equation</vt:lpstr>
      <vt:lpstr>Ρομποτική</vt:lpstr>
      <vt:lpstr>Άδειες Χρήσης</vt:lpstr>
      <vt:lpstr>Χρηματοδότηση</vt:lpstr>
      <vt:lpstr>4ο μάθημα: Κίνηση Στερεών Σωμάτων  (Μέρος 2ο) </vt:lpstr>
      <vt:lpstr>ΠΕΡΙΕΧΟΜΕΝΑ</vt:lpstr>
      <vt:lpstr>Ομογενείς Μετασχηματισμοί</vt:lpstr>
      <vt:lpstr>Ομογενείς Μετασχηματισμοί</vt:lpstr>
      <vt:lpstr>Ομογενείς Μετασχηματισμοί</vt:lpstr>
      <vt:lpstr>Ομογενείς Μετασχηματισμοί</vt:lpstr>
      <vt:lpstr>Ομογενείς Μετασχηματισμοί</vt:lpstr>
      <vt:lpstr>Ομογενείς Μετασχηματισμοί</vt:lpstr>
      <vt:lpstr>Ομογενείς Μετασχηματισμοί</vt:lpstr>
      <vt:lpstr>Ομογενείς Μετασχηματισμοί</vt:lpstr>
      <vt:lpstr>PowerPoint Presentation</vt:lpstr>
      <vt:lpstr>Ταχύτητες και Επιταχύνσεις</vt:lpstr>
      <vt:lpstr>Ταχύτητες και Επιταχύνσεις</vt:lpstr>
      <vt:lpstr>Ταχύτητες και Επιταχύνσεις</vt:lpstr>
      <vt:lpstr>Ταχύτητες και Επιταχύνσεις</vt:lpstr>
      <vt:lpstr>Ταχύτητες και Επιταχύνσεις</vt:lpstr>
      <vt:lpstr>Ταχύτητες και Επιταχύνσεις</vt:lpstr>
      <vt:lpstr>Ταχύτητες και Επιταχύνσεις</vt:lpstr>
      <vt:lpstr>Ταχύτητες και Επιταχύνσεις</vt:lpstr>
      <vt:lpstr>Ταχύτητες και Επιταχύνσεις</vt:lpstr>
      <vt:lpstr>Ταχύτητες και Επιταχύνσεις</vt:lpstr>
      <vt:lpstr>Σύνθεση ταχυτήτων</vt:lpstr>
      <vt:lpstr>Σύνθεση ταχυτήτων</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Stevy</dc:creator>
  <cp:lastModifiedBy>Ηλίας Ξυδιάς</cp:lastModifiedBy>
  <cp:revision>167</cp:revision>
  <dcterms:created xsi:type="dcterms:W3CDTF">2012-09-06T09:03:05Z</dcterms:created>
  <dcterms:modified xsi:type="dcterms:W3CDTF">2015-12-04T09:13:17Z</dcterms:modified>
</cp:coreProperties>
</file>