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5" r:id="rId8"/>
    <p:sldId id="266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E6D175-22BF-44F7-849E-7AD63DD88A06}" v="11" dt="2020-10-14T16:35:55.9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kos Xypolytas" userId="b1b3c862765e54f9" providerId="LiveId" clId="{FBE6D175-22BF-44F7-849E-7AD63DD88A06}"/>
    <pc:docChg chg="custSel addSld delSld modSld">
      <pc:chgData name="Nikos Xypolytas" userId="b1b3c862765e54f9" providerId="LiveId" clId="{FBE6D175-22BF-44F7-849E-7AD63DD88A06}" dt="2020-10-14T16:36:10.141" v="1674" actId="122"/>
      <pc:docMkLst>
        <pc:docMk/>
      </pc:docMkLst>
      <pc:sldChg chg="modSp mod">
        <pc:chgData name="Nikos Xypolytas" userId="b1b3c862765e54f9" providerId="LiveId" clId="{FBE6D175-22BF-44F7-849E-7AD63DD88A06}" dt="2020-10-14T15:05:21.409" v="512" actId="20577"/>
        <pc:sldMkLst>
          <pc:docMk/>
          <pc:sldMk cId="675167110" sldId="258"/>
        </pc:sldMkLst>
        <pc:spChg chg="mod">
          <ac:chgData name="Nikos Xypolytas" userId="b1b3c862765e54f9" providerId="LiveId" clId="{FBE6D175-22BF-44F7-849E-7AD63DD88A06}" dt="2020-10-14T15:05:21.409" v="512" actId="20577"/>
          <ac:spMkLst>
            <pc:docMk/>
            <pc:sldMk cId="675167110" sldId="258"/>
            <ac:spMk id="3" creationId="{6F91F834-E844-41E4-A203-25790C3A7E86}"/>
          </ac:spMkLst>
        </pc:spChg>
      </pc:sldChg>
      <pc:sldChg chg="addSp delSp modSp new">
        <pc:chgData name="Nikos Xypolytas" userId="b1b3c862765e54f9" providerId="LiveId" clId="{FBE6D175-22BF-44F7-849E-7AD63DD88A06}" dt="2020-10-14T13:45:47.590" v="8" actId="14100"/>
        <pc:sldMkLst>
          <pc:docMk/>
          <pc:sldMk cId="4270430129" sldId="259"/>
        </pc:sldMkLst>
        <pc:spChg chg="del">
          <ac:chgData name="Nikos Xypolytas" userId="b1b3c862765e54f9" providerId="LiveId" clId="{FBE6D175-22BF-44F7-849E-7AD63DD88A06}" dt="2020-10-14T13:45:18.790" v="1"/>
          <ac:spMkLst>
            <pc:docMk/>
            <pc:sldMk cId="4270430129" sldId="259"/>
            <ac:spMk id="3" creationId="{2915321C-E436-4C5A-AD5D-E73CEFF95F6C}"/>
          </ac:spMkLst>
        </pc:spChg>
        <pc:picChg chg="add mod">
          <ac:chgData name="Nikos Xypolytas" userId="b1b3c862765e54f9" providerId="LiveId" clId="{FBE6D175-22BF-44F7-849E-7AD63DD88A06}" dt="2020-10-14T13:45:47.590" v="8" actId="14100"/>
          <ac:picMkLst>
            <pc:docMk/>
            <pc:sldMk cId="4270430129" sldId="259"/>
            <ac:picMk id="1026" creationId="{832FAF51-3A61-4FF8-A23A-086EF5C34E37}"/>
          </ac:picMkLst>
        </pc:picChg>
      </pc:sldChg>
      <pc:sldChg chg="modSp new mod">
        <pc:chgData name="Nikos Xypolytas" userId="b1b3c862765e54f9" providerId="LiveId" clId="{FBE6D175-22BF-44F7-849E-7AD63DD88A06}" dt="2020-10-14T15:46:10.367" v="1042" actId="20577"/>
        <pc:sldMkLst>
          <pc:docMk/>
          <pc:sldMk cId="1283564988" sldId="260"/>
        </pc:sldMkLst>
        <pc:spChg chg="mod">
          <ac:chgData name="Nikos Xypolytas" userId="b1b3c862765e54f9" providerId="LiveId" clId="{FBE6D175-22BF-44F7-849E-7AD63DD88A06}" dt="2020-10-14T15:46:10.367" v="1042" actId="20577"/>
          <ac:spMkLst>
            <pc:docMk/>
            <pc:sldMk cId="1283564988" sldId="260"/>
            <ac:spMk id="2" creationId="{603D2BE1-3A3B-4B7C-A338-F9B5B11D9672}"/>
          </ac:spMkLst>
        </pc:spChg>
        <pc:spChg chg="mod">
          <ac:chgData name="Nikos Xypolytas" userId="b1b3c862765e54f9" providerId="LiveId" clId="{FBE6D175-22BF-44F7-849E-7AD63DD88A06}" dt="2020-10-14T15:45:45.623" v="1021" actId="20577"/>
          <ac:spMkLst>
            <pc:docMk/>
            <pc:sldMk cId="1283564988" sldId="260"/>
            <ac:spMk id="3" creationId="{5BA95F4B-92E2-4123-8FD3-A3923B6CB8B0}"/>
          </ac:spMkLst>
        </pc:spChg>
      </pc:sldChg>
      <pc:sldChg chg="new del">
        <pc:chgData name="Nikos Xypolytas" userId="b1b3c862765e54f9" providerId="LiveId" clId="{FBE6D175-22BF-44F7-849E-7AD63DD88A06}" dt="2020-10-14T15:44:14.333" v="981" actId="2696"/>
        <pc:sldMkLst>
          <pc:docMk/>
          <pc:sldMk cId="1959090515" sldId="261"/>
        </pc:sldMkLst>
      </pc:sldChg>
      <pc:sldChg chg="modSp new del mod">
        <pc:chgData name="Nikos Xypolytas" userId="b1b3c862765e54f9" providerId="LiveId" clId="{FBE6D175-22BF-44F7-849E-7AD63DD88A06}" dt="2020-10-14T15:44:07.238" v="980" actId="2696"/>
        <pc:sldMkLst>
          <pc:docMk/>
          <pc:sldMk cId="4004838398" sldId="262"/>
        </pc:sldMkLst>
        <pc:spChg chg="mod">
          <ac:chgData name="Nikos Xypolytas" userId="b1b3c862765e54f9" providerId="LiveId" clId="{FBE6D175-22BF-44F7-849E-7AD63DD88A06}" dt="2020-10-14T15:39:40.662" v="940" actId="21"/>
          <ac:spMkLst>
            <pc:docMk/>
            <pc:sldMk cId="4004838398" sldId="262"/>
            <ac:spMk id="2" creationId="{942D856F-3DF1-4F2B-AFA3-660E59D067AC}"/>
          </ac:spMkLst>
        </pc:spChg>
        <pc:spChg chg="mod">
          <ac:chgData name="Nikos Xypolytas" userId="b1b3c862765e54f9" providerId="LiveId" clId="{FBE6D175-22BF-44F7-849E-7AD63DD88A06}" dt="2020-10-14T15:39:26.142" v="938" actId="20577"/>
          <ac:spMkLst>
            <pc:docMk/>
            <pc:sldMk cId="4004838398" sldId="262"/>
            <ac:spMk id="3" creationId="{FDC04357-4D80-4F8C-ABCA-C6E6C5F44A90}"/>
          </ac:spMkLst>
        </pc:spChg>
        <pc:spChg chg="mod">
          <ac:chgData name="Nikos Xypolytas" userId="b1b3c862765e54f9" providerId="LiveId" clId="{FBE6D175-22BF-44F7-849E-7AD63DD88A06}" dt="2020-10-14T15:40:08.086" v="944" actId="21"/>
          <ac:spMkLst>
            <pc:docMk/>
            <pc:sldMk cId="4004838398" sldId="262"/>
            <ac:spMk id="4" creationId="{FD227F72-9CF9-4247-B891-28B34AD49B95}"/>
          </ac:spMkLst>
        </pc:spChg>
      </pc:sldChg>
      <pc:sldChg chg="modSp new mod">
        <pc:chgData name="Nikos Xypolytas" userId="b1b3c862765e54f9" providerId="LiveId" clId="{FBE6D175-22BF-44F7-849E-7AD63DD88A06}" dt="2020-10-14T15:43:58.377" v="979" actId="20577"/>
        <pc:sldMkLst>
          <pc:docMk/>
          <pc:sldMk cId="1364278290" sldId="263"/>
        </pc:sldMkLst>
        <pc:spChg chg="mod">
          <ac:chgData name="Nikos Xypolytas" userId="b1b3c862765e54f9" providerId="LiveId" clId="{FBE6D175-22BF-44F7-849E-7AD63DD88A06}" dt="2020-10-14T15:39:44.278" v="941"/>
          <ac:spMkLst>
            <pc:docMk/>
            <pc:sldMk cId="1364278290" sldId="263"/>
            <ac:spMk id="2" creationId="{795D91C1-1FA0-4A43-B245-9206A9383743}"/>
          </ac:spMkLst>
        </pc:spChg>
        <pc:spChg chg="mod">
          <ac:chgData name="Nikos Xypolytas" userId="b1b3c862765e54f9" providerId="LiveId" clId="{FBE6D175-22BF-44F7-849E-7AD63DD88A06}" dt="2020-10-14T15:39:57.469" v="943" actId="20577"/>
          <ac:spMkLst>
            <pc:docMk/>
            <pc:sldMk cId="1364278290" sldId="263"/>
            <ac:spMk id="3" creationId="{8289E12B-481C-43D3-AD09-4DE1CB1E5206}"/>
          </ac:spMkLst>
        </pc:spChg>
        <pc:spChg chg="mod">
          <ac:chgData name="Nikos Xypolytas" userId="b1b3c862765e54f9" providerId="LiveId" clId="{FBE6D175-22BF-44F7-849E-7AD63DD88A06}" dt="2020-10-14T15:40:43.529" v="954" actId="20577"/>
          <ac:spMkLst>
            <pc:docMk/>
            <pc:sldMk cId="1364278290" sldId="263"/>
            <ac:spMk id="4" creationId="{A0C22195-948D-48D8-B6A2-B7291979DAE9}"/>
          </ac:spMkLst>
        </pc:spChg>
        <pc:spChg chg="mod">
          <ac:chgData name="Nikos Xypolytas" userId="b1b3c862765e54f9" providerId="LiveId" clId="{FBE6D175-22BF-44F7-849E-7AD63DD88A06}" dt="2020-10-14T15:40:12.593" v="946" actId="20577"/>
          <ac:spMkLst>
            <pc:docMk/>
            <pc:sldMk cId="1364278290" sldId="263"/>
            <ac:spMk id="5" creationId="{F05F44FF-2C56-4BFA-B29E-3B3A6E95F2F9}"/>
          </ac:spMkLst>
        </pc:spChg>
        <pc:spChg chg="mod">
          <ac:chgData name="Nikos Xypolytas" userId="b1b3c862765e54f9" providerId="LiveId" clId="{FBE6D175-22BF-44F7-849E-7AD63DD88A06}" dt="2020-10-14T15:43:58.377" v="979" actId="20577"/>
          <ac:spMkLst>
            <pc:docMk/>
            <pc:sldMk cId="1364278290" sldId="263"/>
            <ac:spMk id="6" creationId="{40BB8515-4A63-401E-9682-012A2E6B8097}"/>
          </ac:spMkLst>
        </pc:spChg>
      </pc:sldChg>
      <pc:sldChg chg="new del">
        <pc:chgData name="Nikos Xypolytas" userId="b1b3c862765e54f9" providerId="LiveId" clId="{FBE6D175-22BF-44F7-849E-7AD63DD88A06}" dt="2020-10-14T16:01:08.713" v="1045" actId="2696"/>
        <pc:sldMkLst>
          <pc:docMk/>
          <pc:sldMk cId="252894860" sldId="264"/>
        </pc:sldMkLst>
      </pc:sldChg>
      <pc:sldChg chg="modSp new mod">
        <pc:chgData name="Nikos Xypolytas" userId="b1b3c862765e54f9" providerId="LiveId" clId="{FBE6D175-22BF-44F7-849E-7AD63DD88A06}" dt="2020-10-14T16:36:10.141" v="1674" actId="122"/>
        <pc:sldMkLst>
          <pc:docMk/>
          <pc:sldMk cId="4044772217" sldId="265"/>
        </pc:sldMkLst>
        <pc:spChg chg="mod">
          <ac:chgData name="Nikos Xypolytas" userId="b1b3c862765e54f9" providerId="LiveId" clId="{FBE6D175-22BF-44F7-849E-7AD63DD88A06}" dt="2020-10-14T16:36:10.141" v="1674" actId="122"/>
          <ac:spMkLst>
            <pc:docMk/>
            <pc:sldMk cId="4044772217" sldId="265"/>
            <ac:spMk id="2" creationId="{C847B24C-9DAC-4AFD-9FB2-EDFDA23C6805}"/>
          </ac:spMkLst>
        </pc:spChg>
        <pc:spChg chg="mod">
          <ac:chgData name="Nikos Xypolytas" userId="b1b3c862765e54f9" providerId="LiveId" clId="{FBE6D175-22BF-44F7-849E-7AD63DD88A06}" dt="2020-10-14T16:08:51.468" v="1335" actId="14100"/>
          <ac:spMkLst>
            <pc:docMk/>
            <pc:sldMk cId="4044772217" sldId="265"/>
            <ac:spMk id="3" creationId="{176E97A1-D3B4-420F-82D3-6A1377C22AF3}"/>
          </ac:spMkLst>
        </pc:spChg>
      </pc:sldChg>
      <pc:sldChg chg="modSp new mod">
        <pc:chgData name="Nikos Xypolytas" userId="b1b3c862765e54f9" providerId="LiveId" clId="{FBE6D175-22BF-44F7-849E-7AD63DD88A06}" dt="2020-10-14T16:35:28.829" v="1667" actId="20577"/>
        <pc:sldMkLst>
          <pc:docMk/>
          <pc:sldMk cId="1510347217" sldId="266"/>
        </pc:sldMkLst>
        <pc:spChg chg="mod">
          <ac:chgData name="Nikos Xypolytas" userId="b1b3c862765e54f9" providerId="LiveId" clId="{FBE6D175-22BF-44F7-849E-7AD63DD88A06}" dt="2020-10-14T16:10:12.081" v="1485" actId="113"/>
          <ac:spMkLst>
            <pc:docMk/>
            <pc:sldMk cId="1510347217" sldId="266"/>
            <ac:spMk id="2" creationId="{8A91BE56-65F5-4D58-B52A-6128FA12F570}"/>
          </ac:spMkLst>
        </pc:spChg>
        <pc:spChg chg="mod">
          <ac:chgData name="Nikos Xypolytas" userId="b1b3c862765e54f9" providerId="LiveId" clId="{FBE6D175-22BF-44F7-849E-7AD63DD88A06}" dt="2020-10-14T16:35:28.829" v="1667" actId="20577"/>
          <ac:spMkLst>
            <pc:docMk/>
            <pc:sldMk cId="1510347217" sldId="266"/>
            <ac:spMk id="3" creationId="{BA1F5031-2F64-4D4C-94F4-563D8464EAB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3B90279-F4E5-468E-9DE4-39675A609E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94F87039-79D2-46FD-BC25-6E59508F43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D3BF96A-11E1-4009-BD91-E1E343261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D0FD-DA1C-42F1-A38E-45BACE92C41B}" type="datetimeFigureOut">
              <a:rPr lang="el-GR" smtClean="0"/>
              <a:t>14/10/2020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44A77FC-5904-4CC5-85A9-370CF8037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2EB7B16-27FD-486C-B989-78C23300B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7717-4A74-4E57-94EB-40AAB9454D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53975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5D7EA66-E1CD-4755-97FB-B972AB46F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B19555E3-3C75-4C75-A775-8622253CF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20D31C2-E505-4AFC-A9D4-1CD302717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D0FD-DA1C-42F1-A38E-45BACE92C41B}" type="datetimeFigureOut">
              <a:rPr lang="el-GR" smtClean="0"/>
              <a:t>14/10/2020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2EC29AE-4C3C-41A8-9A8C-403616BE0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E08F6B0-EC36-441A-B68E-64AABD6B9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7717-4A74-4E57-94EB-40AAB9454D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84730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63320EC3-BE7A-4B68-9D9E-D504EB6507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ADF7719D-2F29-4653-84D3-04F9BF63DC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C7297CB-28D7-4D26-85DE-FD0A710D5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D0FD-DA1C-42F1-A38E-45BACE92C41B}" type="datetimeFigureOut">
              <a:rPr lang="el-GR" smtClean="0"/>
              <a:t>14/10/2020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EB2A174-BC1E-46D7-9240-4A335D6B8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9A68664-500F-4BD6-82BD-DBC2F5AB2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7717-4A74-4E57-94EB-40AAB9454D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53940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B3C0F80-B548-4F8D-BBB0-238933ACD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243131A-4BE6-4E56-9BF6-130D8A2DF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5C14E8F-EE07-4522-BB04-A041F8EC7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D0FD-DA1C-42F1-A38E-45BACE92C41B}" type="datetimeFigureOut">
              <a:rPr lang="el-GR" smtClean="0"/>
              <a:t>14/10/2020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B580EB0-B307-446B-8878-648F2016A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95F481E-4CB8-4E6B-B12C-0662165EF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7717-4A74-4E57-94EB-40AAB9454D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3243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0C608C6-2A3D-4613-B752-A0E0A1BE3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98A9876-D6F6-441D-B45E-6B352FBF95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19BD579-96E4-4E0F-98DD-C8BDA52B3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D0FD-DA1C-42F1-A38E-45BACE92C41B}" type="datetimeFigureOut">
              <a:rPr lang="el-GR" smtClean="0"/>
              <a:t>14/10/2020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573A47A-B0E5-45E0-9E2E-0D1BAAFC0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FF273AA-3C3C-49A0-B2B9-67C6CCAB2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7717-4A74-4E57-94EB-40AAB9454D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2457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562E080-29E9-41CA-9395-562FB2AAA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2BA975D-D039-45B3-803A-6038ADC361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835B6FE7-B31F-4973-B1E3-E716375AF3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1B25063B-87C5-47F2-B8B0-69832D20B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D0FD-DA1C-42F1-A38E-45BACE92C41B}" type="datetimeFigureOut">
              <a:rPr lang="el-GR" smtClean="0"/>
              <a:t>14/10/2020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1C983D85-7F75-4840-916D-3DD544A68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420E2F4-3B12-404F-86A2-DC3A9DC7E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7717-4A74-4E57-94EB-40AAB9454D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2035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9892C67-A16B-425A-8968-E4AAE9F27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87063BC-F38D-4510-8D6A-CB8290E7D3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971A9EAD-1700-43DF-90D5-DB5844CE98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21EF736B-D665-4BA2-8C08-FF7D51F30E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D69DA8D5-1230-448B-99EE-27C999208D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DC95B640-91CF-4361-B965-392B35BA7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D0FD-DA1C-42F1-A38E-45BACE92C41B}" type="datetimeFigureOut">
              <a:rPr lang="el-GR" smtClean="0"/>
              <a:t>14/10/2020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94E9F73D-B36A-4903-BF88-C8DB12208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EDD7DD81-CCBA-4BD0-9BD0-DD057D376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7717-4A74-4E57-94EB-40AAB9454D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8869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B258586-8E8E-42EF-9D44-8E31154C3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6DBD9009-598E-488E-B11D-7D169ADE8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D0FD-DA1C-42F1-A38E-45BACE92C41B}" type="datetimeFigureOut">
              <a:rPr lang="el-GR" smtClean="0"/>
              <a:t>14/10/2020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858853F5-311F-4518-86A5-11CE1131E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9F16AF04-7268-4BE8-A211-78F00E480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7717-4A74-4E57-94EB-40AAB9454D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97854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4303667B-84CF-4EE7-8D43-C252DA540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D0FD-DA1C-42F1-A38E-45BACE92C41B}" type="datetimeFigureOut">
              <a:rPr lang="el-GR" smtClean="0"/>
              <a:t>14/10/2020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97F00DEC-712C-4366-8785-7251F4496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9B1F2398-DEC2-4B4B-A719-DFDD49265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7717-4A74-4E57-94EB-40AAB9454D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2669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FBBA9B2-C050-494C-AF70-B7EA87D84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0924795-5BD2-4248-BEFF-6D5A666A3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495A19D2-F7E2-4BD7-A221-8B4DD4FAE7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B4780C2-4E61-4AFB-9BE6-D914AC7F0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D0FD-DA1C-42F1-A38E-45BACE92C41B}" type="datetimeFigureOut">
              <a:rPr lang="el-GR" smtClean="0"/>
              <a:t>14/10/2020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978F67A-7530-4D17-BCB3-0E7C76593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098CD2F1-7080-4BD6-9568-538FE9C31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7717-4A74-4E57-94EB-40AAB9454D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176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9243820-E9AB-4A77-B9F7-A5046D742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F4DFFBE7-6C95-442A-8A98-E46544313F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1425BCC0-3435-4F1E-89BF-194E7ACC4F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B7D4FC6-876D-45C9-A493-14A8B6D89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D0FD-DA1C-42F1-A38E-45BACE92C41B}" type="datetimeFigureOut">
              <a:rPr lang="el-GR" smtClean="0"/>
              <a:t>14/10/2020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1CAA48A-8165-4657-B79F-C2D2AC1DC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CAC8AD4-0702-413D-A924-CE01C4CF0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67717-4A74-4E57-94EB-40AAB9454D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9441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87C041A7-DB89-4DAC-B0B2-924E985FF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31B275B-6E39-4047-912F-7E126163A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BF1CC88-B6D1-47FC-A5F5-D6DA7E481B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2D0FD-DA1C-42F1-A38E-45BACE92C41B}" type="datetimeFigureOut">
              <a:rPr lang="el-GR" smtClean="0"/>
              <a:t>14/10/2020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AE6F29F-F3D2-4DFA-B756-3151BD088F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2F3E195-D0A2-4A53-A34D-F41E3982EC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67717-4A74-4E57-94EB-40AAB9454D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96348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7722D21-9FE5-4026-9E83-752D8F7A0C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/>
              <a:t>Εισαγωγή στην Κοινωνιολογία</a:t>
            </a:r>
            <a:endParaRPr lang="el-GR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095D4274-87BB-490B-8E61-375A01D634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b="1" dirty="0" err="1"/>
              <a:t>Θεωτηρικές</a:t>
            </a:r>
            <a:r>
              <a:rPr lang="el-GR" b="1" dirty="0"/>
              <a:t> Προσεγγίσεις ΙΙ</a:t>
            </a:r>
          </a:p>
          <a:p>
            <a:r>
              <a:rPr lang="el-GR" i="1" dirty="0"/>
              <a:t>Συγκρουσιακές Προσεγγίσεις</a:t>
            </a:r>
            <a:r>
              <a:rPr lang="el-GR" dirty="0"/>
              <a:t>:</a:t>
            </a:r>
          </a:p>
          <a:p>
            <a:r>
              <a:rPr lang="el-GR" b="1" dirty="0"/>
              <a:t>Μαρξισμός</a:t>
            </a:r>
            <a:r>
              <a:rPr lang="el-G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11748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EC6440C-1B29-416D-9A95-52DA332EB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Προσεγγίσεις Σύγκρουσης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55ACF59-8B06-46FA-8C27-08C033AAB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951" y="1417739"/>
            <a:ext cx="11299971" cy="5176008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Πρόκειται για ένα σύνολο θεωριών και ερευνών που δίνουν έμφαση στη σύγκρουση κοινωνικών ομάδων με διαφορετικά συμφέροντα</a:t>
            </a:r>
          </a:p>
          <a:p>
            <a:r>
              <a:rPr lang="el-GR" dirty="0"/>
              <a:t>Οι συγκρουσιακές προσεγγίσεις δίνουν έμφαση σε ζητήματα εξουσίας, ανισότητας, πάλης (</a:t>
            </a:r>
            <a:r>
              <a:rPr lang="en-GB" dirty="0"/>
              <a:t>struggle) </a:t>
            </a:r>
            <a:endParaRPr lang="el-GR" dirty="0"/>
          </a:p>
          <a:p>
            <a:r>
              <a:rPr lang="el-GR" dirty="0"/>
              <a:t>Βασική αρχή των προσεγγίσεων είναι ότι μια ομάδα έχει τα ηνία της εξουσίας και καταπιέζει (εμφανώς ή έμμεσα) άλλες ομάδες με στόχο τη διασφάλιση των συμφερόντων της </a:t>
            </a:r>
          </a:p>
          <a:p>
            <a:pPr marL="0" indent="0">
              <a:buNone/>
            </a:pPr>
            <a:r>
              <a:rPr lang="el-GR" i="1" dirty="0"/>
              <a:t>«Ζευγάρια» εξουσίας</a:t>
            </a:r>
            <a:r>
              <a:rPr lang="el-GR" dirty="0"/>
              <a:t>:</a:t>
            </a:r>
          </a:p>
          <a:p>
            <a:pPr marL="0" indent="0">
              <a:buNone/>
            </a:pPr>
            <a:r>
              <a:rPr lang="el-GR" dirty="0"/>
              <a:t>Άρχουσα Τάξη – Εργατική Τάξη</a:t>
            </a:r>
          </a:p>
          <a:p>
            <a:pPr marL="0" indent="0">
              <a:buNone/>
            </a:pPr>
            <a:r>
              <a:rPr lang="el-GR" dirty="0"/>
              <a:t>Άνδρες – Γυναίκες</a:t>
            </a:r>
          </a:p>
          <a:p>
            <a:pPr marL="0" indent="0">
              <a:buNone/>
            </a:pPr>
            <a:r>
              <a:rPr lang="el-GR" dirty="0"/>
              <a:t>Άσπροι – Μαύροι</a:t>
            </a:r>
          </a:p>
          <a:p>
            <a:pPr marL="0" indent="0">
              <a:buNone/>
            </a:pPr>
            <a:r>
              <a:rPr lang="el-GR" dirty="0"/>
              <a:t>Ετεροφυλόφιλοι – Ομοφυλόφιλοι</a:t>
            </a:r>
          </a:p>
          <a:p>
            <a:pPr marL="0" indent="0">
              <a:buNone/>
            </a:pPr>
            <a:r>
              <a:rPr lang="el-GR" dirty="0"/>
              <a:t>Άτομα τυπικής ανάπτυξης – Ανάπηροι</a:t>
            </a:r>
          </a:p>
        </p:txBody>
      </p:sp>
    </p:spTree>
    <p:extLst>
      <p:ext uri="{BB962C8B-B14F-4D97-AF65-F5344CB8AC3E}">
        <p14:creationId xmlns:p14="http://schemas.microsoft.com/office/powerpoint/2010/main" val="3188320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BA29028-B050-478D-9EF2-8661FA863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Προσεγγίσεις Σύγκρουσης: Μαρξισμός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F91F834-E844-41E4-A203-25790C3A7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Μεγάλη θεωρία (</a:t>
            </a:r>
            <a:r>
              <a:rPr lang="en-GB" dirty="0"/>
              <a:t>Grand Theory) </a:t>
            </a:r>
            <a:r>
              <a:rPr lang="el-GR" dirty="0"/>
              <a:t>που βρίσκεται στην αντίπερα όχθη του λειτουργισμού</a:t>
            </a:r>
          </a:p>
          <a:p>
            <a:r>
              <a:rPr lang="el-GR" dirty="0"/>
              <a:t>Η ιστορία των κοινωνιών είναι η ιστορία της πάλης ανάμεσα σε δυο τάξεις</a:t>
            </a:r>
          </a:p>
          <a:p>
            <a:r>
              <a:rPr lang="el-GR" dirty="0"/>
              <a:t>Στον καπιταλισμό υπάρχουν δύο σημαντικές τάξεις. Η άρχουσα (μπουρζουαζία) και η εργατική (προλεταριάτο)</a:t>
            </a:r>
          </a:p>
          <a:p>
            <a:r>
              <a:rPr lang="el-GR" dirty="0"/>
              <a:t>Ο πλουτισμός της πρώτης βασίζεται στην εκμετάλλευση της δεύτερης</a:t>
            </a:r>
          </a:p>
          <a:p>
            <a:r>
              <a:rPr lang="el-GR" dirty="0"/>
              <a:t>Στον καπιταλισμό η άρχουσα τάξη καλείται να νομιμοποιήσει αυτή την εκμεταλλευτική σχέση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75167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876EFCE-BDAF-446B-B404-91D62B3CA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32FAF51-3A61-4FF8-A23A-086EF5C34E3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192" y="0"/>
            <a:ext cx="615820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0430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03D2BE1-3A3B-4B7C-A338-F9B5B11D9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Βάση και Εποικοδόμημα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BA95F4B-92E2-4123-8FD3-A3923B6CB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513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b="1" dirty="0"/>
              <a:t>Βάση</a:t>
            </a:r>
          </a:p>
          <a:p>
            <a:r>
              <a:rPr lang="el-GR" dirty="0"/>
              <a:t>Σχέσεις παραγωγής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dirty="0"/>
              <a:t>Εκμετάλλευση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dirty="0"/>
              <a:t>Αλλοτρίωση</a:t>
            </a:r>
          </a:p>
          <a:p>
            <a:r>
              <a:rPr lang="el-GR" dirty="0"/>
              <a:t>Μέσα παραγωγής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dirty="0"/>
              <a:t>Γη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dirty="0"/>
              <a:t>Μηχανήματα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dirty="0"/>
              <a:t>Εργοστάσια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l-GR" dirty="0"/>
              <a:t>Πρώτες ύλες</a:t>
            </a:r>
          </a:p>
        </p:txBody>
      </p:sp>
    </p:spTree>
    <p:extLst>
      <p:ext uri="{BB962C8B-B14F-4D97-AF65-F5344CB8AC3E}">
        <p14:creationId xmlns:p14="http://schemas.microsoft.com/office/powerpoint/2010/main" val="1283564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95D91C1-1FA0-4A43-B245-9206A9383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Εποικοδόμημα</a:t>
            </a:r>
            <a:endParaRPr lang="el-GR" dirty="0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289E12B-481C-43D3-AD09-4DE1CB1E52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Ιδεολογικοί Μηχανισμοί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0C22195-948D-48D8-B6A2-B7291979DAE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/>
              <a:t>Οικογένεια</a:t>
            </a:r>
          </a:p>
          <a:p>
            <a:r>
              <a:rPr lang="el-GR" dirty="0"/>
              <a:t>Εκπαίδευση</a:t>
            </a:r>
          </a:p>
          <a:p>
            <a:r>
              <a:rPr lang="el-GR" dirty="0"/>
              <a:t>Θρησκεία </a:t>
            </a:r>
          </a:p>
          <a:p>
            <a:r>
              <a:rPr lang="el-GR" dirty="0"/>
              <a:t>Πολιτικά κόμματα </a:t>
            </a:r>
          </a:p>
          <a:p>
            <a:r>
              <a:rPr lang="el-GR" dirty="0"/>
              <a:t>Μέσα Μαζικής Επικοινωνίας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F05F44FF-2C56-4BFA-B29E-3B3A6E95F2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l-GR" dirty="0"/>
              <a:t>Κατασταλτικοί Μηχανισμοί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40BB8515-4A63-401E-9682-012A2E6B809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l-GR" dirty="0"/>
              <a:t>Νομικό σύστημα</a:t>
            </a:r>
          </a:p>
          <a:p>
            <a:r>
              <a:rPr lang="el-GR" dirty="0"/>
              <a:t>Αστυνομία</a:t>
            </a:r>
          </a:p>
          <a:p>
            <a:r>
              <a:rPr lang="el-GR" dirty="0"/>
              <a:t>Στρατός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64278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847B24C-9DAC-4AFD-9FB2-EDFDA23C6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449" y="365125"/>
            <a:ext cx="11794920" cy="1325563"/>
          </a:xfrm>
        </p:spPr>
        <p:txBody>
          <a:bodyPr/>
          <a:lstStyle/>
          <a:p>
            <a:pPr algn="ctr"/>
            <a:r>
              <a:rPr lang="el-GR" b="1" dirty="0"/>
              <a:t>Καπιταλισμός → Σοσιαλισμός → Κομμουνισμός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76E97A1-D3B4-420F-82D3-6A1377C22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77130"/>
            <a:ext cx="12192000" cy="5280870"/>
          </a:xfrm>
        </p:spPr>
        <p:txBody>
          <a:bodyPr>
            <a:normAutofit fontScale="92500" lnSpcReduction="10000"/>
          </a:bodyPr>
          <a:lstStyle/>
          <a:p>
            <a:r>
              <a:rPr lang="el-GR" dirty="0"/>
              <a:t>Η υπέρβαση του καπιταλισμού και η αντικατάστασή του υπήρξε για τον Μαρξ νομοτέλεια</a:t>
            </a:r>
          </a:p>
          <a:p>
            <a:r>
              <a:rPr lang="el-GR" dirty="0"/>
              <a:t>Επίδραση της σκέψης του από τον Δαρβίνο και τη θεωρία της εξέλιξης</a:t>
            </a:r>
          </a:p>
          <a:p>
            <a:r>
              <a:rPr lang="el-GR" dirty="0"/>
              <a:t>Ο σοσιαλισμός αναφέρεται στην </a:t>
            </a:r>
            <a:r>
              <a:rPr lang="el-GR" b="0" i="0" dirty="0">
                <a:solidFill>
                  <a:srgbClr val="202122"/>
                </a:solidFill>
                <a:effectLst/>
              </a:rPr>
              <a:t>κοινωνική ιδιοκτησία των μέσων παραγωγής και τη συνεταιριστική διαχείριση της οικονομίας</a:t>
            </a:r>
          </a:p>
          <a:p>
            <a:r>
              <a:rPr lang="el-GR" b="0" i="0" dirty="0">
                <a:solidFill>
                  <a:srgbClr val="202122"/>
                </a:solidFill>
                <a:effectLst/>
              </a:rPr>
              <a:t>Στον σοσιαλισμό η κοινωνική ιδιοκτησία των μέσων παραγωγής αντικαθιστά σταδιακά την ατομική ιδιοκτησία</a:t>
            </a:r>
          </a:p>
          <a:p>
            <a:r>
              <a:rPr lang="el-GR" b="0" i="0" dirty="0">
                <a:solidFill>
                  <a:srgbClr val="202122"/>
                </a:solidFill>
                <a:effectLst/>
              </a:rPr>
              <a:t>Ο κομμουνισμός θεωρείται η ανώτερη βαθμίδα εξέλιξης του σοσιαλισμού</a:t>
            </a:r>
          </a:p>
          <a:p>
            <a:r>
              <a:rPr lang="el-GR" b="0" i="0" dirty="0">
                <a:solidFill>
                  <a:srgbClr val="202122"/>
                </a:solidFill>
                <a:effectLst/>
              </a:rPr>
              <a:t>Στον κομμουνισμό, η ύπαρξη του κράτους ως μηχανισμού παγίωσης της εξουσίας της άρχουσας τάξης, όπως και οι ίδιες οι κοινωνικές τάξεις είναι πλέον περιττά</a:t>
            </a:r>
          </a:p>
          <a:p>
            <a:r>
              <a:rPr lang="el-GR" b="0" i="0" dirty="0">
                <a:solidFill>
                  <a:srgbClr val="202122"/>
                </a:solidFill>
                <a:effectLst/>
              </a:rPr>
              <a:t>Το ταξικό και εξουσιαστικό δίπολο όλων των προηγούμενων ταξικών κοινωνιών (άρχουσα τάξη και </a:t>
            </a:r>
            <a:r>
              <a:rPr lang="el-GR" b="0" i="0" dirty="0" err="1">
                <a:solidFill>
                  <a:srgbClr val="202122"/>
                </a:solidFill>
                <a:effectLst/>
              </a:rPr>
              <a:t>καταπιεζόμενες</a:t>
            </a:r>
            <a:r>
              <a:rPr lang="el-GR" b="0" i="0" dirty="0">
                <a:solidFill>
                  <a:srgbClr val="202122"/>
                </a:solidFill>
                <a:effectLst/>
              </a:rPr>
              <a:t> τάξεις) παύει να υφίσταται, ενώ η κοινωνία οργανώνεται πάνω στην βάση των ελεύθερα συνεταιρισμένων παραγωγών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44772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A91BE56-65F5-4D58-B52A-6128FA12F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Κριτικές στον Μαρξισμό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A1F5031-2F64-4D4C-94F4-563D8464E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Υπερβολική έμφαση στην οικονομία και την παραγωγή</a:t>
            </a:r>
          </a:p>
          <a:p>
            <a:r>
              <a:rPr lang="el-GR" dirty="0"/>
              <a:t>Υπερβολική πίστη στην εξελικτική πορεία των κοινωνιών</a:t>
            </a:r>
          </a:p>
          <a:p>
            <a:r>
              <a:rPr lang="el-GR" dirty="0"/>
              <a:t>Αδυναμία πρόβλεψης της σημασίας της ιδεολογίας ιδιαίτερα για τη μεσαία τάξη</a:t>
            </a:r>
          </a:p>
          <a:p>
            <a:r>
              <a:rPr lang="el-GR" dirty="0"/>
              <a:t>Έμφυλη, φυλετική «μυωπία» </a:t>
            </a:r>
          </a:p>
          <a:p>
            <a:r>
              <a:rPr lang="el-GR" dirty="0"/>
              <a:t>Υπαγωγή όλων των άλλων ανισοτήτων σε ζητήματα τάξης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1034721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365</Words>
  <Application>Microsoft Office PowerPoint</Application>
  <PresentationFormat>Ευρεία οθόνη</PresentationFormat>
  <Paragraphs>55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Θέμα του Office</vt:lpstr>
      <vt:lpstr>Εισαγωγή στην Κοινωνιολογία</vt:lpstr>
      <vt:lpstr>Προσεγγίσεις Σύγκρουσης </vt:lpstr>
      <vt:lpstr>Προσεγγίσεις Σύγκρουσης: Μαρξισμός</vt:lpstr>
      <vt:lpstr>Παρουσίαση του PowerPoint</vt:lpstr>
      <vt:lpstr>Βάση και Εποικοδόμημα</vt:lpstr>
      <vt:lpstr>Εποικοδόμημα</vt:lpstr>
      <vt:lpstr>Καπιταλισμός → Σοσιαλισμός → Κομμουνισμός</vt:lpstr>
      <vt:lpstr>Κριτικές στον Μαρξισμό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Nikos Xypolytas</dc:creator>
  <cp:lastModifiedBy>Nikos Xypolytas</cp:lastModifiedBy>
  <cp:revision>3</cp:revision>
  <dcterms:created xsi:type="dcterms:W3CDTF">2020-10-14T13:21:24Z</dcterms:created>
  <dcterms:modified xsi:type="dcterms:W3CDTF">2020-10-14T16:36:10Z</dcterms:modified>
</cp:coreProperties>
</file>