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42"/>
  </p:notesMasterIdLst>
  <p:handoutMasterIdLst>
    <p:handoutMasterId r:id="rId43"/>
  </p:handoutMasterIdLst>
  <p:sldIdLst>
    <p:sldId id="296" r:id="rId3"/>
    <p:sldId id="297" r:id="rId4"/>
    <p:sldId id="298" r:id="rId5"/>
    <p:sldId id="295" r:id="rId6"/>
    <p:sldId id="257" r:id="rId7"/>
    <p:sldId id="259" r:id="rId8"/>
    <p:sldId id="258" r:id="rId9"/>
    <p:sldId id="261" r:id="rId10"/>
    <p:sldId id="262" r:id="rId11"/>
    <p:sldId id="263" r:id="rId12"/>
    <p:sldId id="266" r:id="rId13"/>
    <p:sldId id="267" r:id="rId14"/>
    <p:sldId id="268" r:id="rId15"/>
    <p:sldId id="278" r:id="rId16"/>
    <p:sldId id="269" r:id="rId17"/>
    <p:sldId id="270" r:id="rId18"/>
    <p:sldId id="271" r:id="rId19"/>
    <p:sldId id="272" r:id="rId20"/>
    <p:sldId id="273" r:id="rId21"/>
    <p:sldId id="274" r:id="rId22"/>
    <p:sldId id="275" r:id="rId23"/>
    <p:sldId id="264" r:id="rId24"/>
    <p:sldId id="276" r:id="rId25"/>
    <p:sldId id="277" r:id="rId26"/>
    <p:sldId id="279" r:id="rId27"/>
    <p:sldId id="280" r:id="rId28"/>
    <p:sldId id="285" r:id="rId29"/>
    <p:sldId id="282" r:id="rId30"/>
    <p:sldId id="283" r:id="rId31"/>
    <p:sldId id="284" r:id="rId32"/>
    <p:sldId id="286" r:id="rId33"/>
    <p:sldId id="287" r:id="rId34"/>
    <p:sldId id="288" r:id="rId35"/>
    <p:sldId id="289" r:id="rId36"/>
    <p:sldId id="294" r:id="rId37"/>
    <p:sldId id="290" r:id="rId38"/>
    <p:sldId id="291" r:id="rId39"/>
    <p:sldId id="292" r:id="rId40"/>
    <p:sldId id="293" r:id="rId41"/>
  </p:sldIdLst>
  <p:sldSz cx="9144000" cy="6858000" type="screen4x3"/>
  <p:notesSz cx="6858000" cy="9777413"/>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200">
                <a:latin typeface="Arial" charset="0"/>
              </a:defRPr>
            </a:lvl1pPr>
          </a:lstStyle>
          <a:p>
            <a:endParaRPr lang="el-GR"/>
          </a:p>
        </p:txBody>
      </p:sp>
      <p:sp>
        <p:nvSpPr>
          <p:cNvPr id="94211" name="Rectangle 3"/>
          <p:cNvSpPr>
            <a:spLocks noGrp="1" noChangeArrowheads="1"/>
          </p:cNvSpPr>
          <p:nvPr>
            <p:ph type="dt" sz="quarter" idx="1"/>
          </p:nvPr>
        </p:nvSpPr>
        <p:spPr bwMode="auto">
          <a:xfrm>
            <a:off x="3884613" y="0"/>
            <a:ext cx="2971800" cy="4889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a:latin typeface="Arial" charset="0"/>
              </a:defRPr>
            </a:lvl1pPr>
          </a:lstStyle>
          <a:p>
            <a:endParaRPr lang="el-GR"/>
          </a:p>
        </p:txBody>
      </p:sp>
      <p:sp>
        <p:nvSpPr>
          <p:cNvPr id="94212" name="Rectangle 4"/>
          <p:cNvSpPr>
            <a:spLocks noGrp="1" noChangeArrowheads="1"/>
          </p:cNvSpPr>
          <p:nvPr>
            <p:ph type="ftr" sz="quarter" idx="2"/>
          </p:nvPr>
        </p:nvSpPr>
        <p:spPr bwMode="auto">
          <a:xfrm>
            <a:off x="0" y="9286875"/>
            <a:ext cx="2971800" cy="48895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defRPr sz="1200">
                <a:latin typeface="Arial" charset="0"/>
              </a:defRPr>
            </a:lvl1pPr>
          </a:lstStyle>
          <a:p>
            <a:endParaRPr lang="el-GR"/>
          </a:p>
        </p:txBody>
      </p:sp>
      <p:sp>
        <p:nvSpPr>
          <p:cNvPr id="94213" name="Rectangle 5"/>
          <p:cNvSpPr>
            <a:spLocks noGrp="1" noChangeArrowheads="1"/>
          </p:cNvSpPr>
          <p:nvPr>
            <p:ph type="sldNum" sz="quarter" idx="3"/>
          </p:nvPr>
        </p:nvSpPr>
        <p:spPr bwMode="auto">
          <a:xfrm>
            <a:off x="3884613" y="9286875"/>
            <a:ext cx="2971800" cy="48895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a:latin typeface="Arial" charset="0"/>
              </a:defRPr>
            </a:lvl1pPr>
          </a:lstStyle>
          <a:p>
            <a:fld id="{87BEC3E6-546B-4DEE-8A8A-89C023F8487E}" type="slidenum">
              <a:rPr lang="el-GR"/>
              <a:pPr/>
              <a:t>‹#›</a:t>
            </a:fld>
            <a:endParaRPr lang="el-GR"/>
          </a:p>
        </p:txBody>
      </p:sp>
    </p:spTree>
    <p:extLst>
      <p:ext uri="{BB962C8B-B14F-4D97-AF65-F5344CB8AC3E}">
        <p14:creationId xmlns:p14="http://schemas.microsoft.com/office/powerpoint/2010/main" val="274721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200">
                <a:latin typeface="Arial" charset="0"/>
              </a:defRPr>
            </a:lvl1pPr>
          </a:lstStyle>
          <a:p>
            <a:endParaRPr lang="el-GR"/>
          </a:p>
        </p:txBody>
      </p:sp>
      <p:sp>
        <p:nvSpPr>
          <p:cNvPr id="73731" name="Rectangle 3"/>
          <p:cNvSpPr>
            <a:spLocks noGrp="1" noChangeArrowheads="1"/>
          </p:cNvSpPr>
          <p:nvPr>
            <p:ph type="dt" idx="1"/>
          </p:nvPr>
        </p:nvSpPr>
        <p:spPr bwMode="auto">
          <a:xfrm>
            <a:off x="3884613" y="0"/>
            <a:ext cx="2971800" cy="4889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a:latin typeface="Arial" charset="0"/>
              </a:defRPr>
            </a:lvl1pPr>
          </a:lstStyle>
          <a:p>
            <a:endParaRPr lang="el-GR"/>
          </a:p>
        </p:txBody>
      </p:sp>
      <p:sp>
        <p:nvSpPr>
          <p:cNvPr id="73732" name="Rectangle 4"/>
          <p:cNvSpPr>
            <a:spLocks noGrp="1" noRot="1" noChangeAspect="1" noChangeArrowheads="1" noTextEdit="1"/>
          </p:cNvSpPr>
          <p:nvPr>
            <p:ph type="sldImg" idx="2"/>
          </p:nvPr>
        </p:nvSpPr>
        <p:spPr bwMode="auto">
          <a:xfrm>
            <a:off x="984250" y="733425"/>
            <a:ext cx="4889500" cy="3667125"/>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685800" y="4645025"/>
            <a:ext cx="5486400" cy="439896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4" name="Rectangle 6"/>
          <p:cNvSpPr>
            <a:spLocks noGrp="1" noChangeArrowheads="1"/>
          </p:cNvSpPr>
          <p:nvPr>
            <p:ph type="ftr" sz="quarter" idx="4"/>
          </p:nvPr>
        </p:nvSpPr>
        <p:spPr bwMode="auto">
          <a:xfrm>
            <a:off x="0" y="9286875"/>
            <a:ext cx="2971800" cy="48895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defRPr sz="1200">
                <a:latin typeface="Arial" charset="0"/>
              </a:defRPr>
            </a:lvl1pPr>
          </a:lstStyle>
          <a:p>
            <a:endParaRPr lang="el-GR"/>
          </a:p>
        </p:txBody>
      </p:sp>
      <p:sp>
        <p:nvSpPr>
          <p:cNvPr id="73735" name="Rectangle 7"/>
          <p:cNvSpPr>
            <a:spLocks noGrp="1" noChangeArrowheads="1"/>
          </p:cNvSpPr>
          <p:nvPr>
            <p:ph type="sldNum" sz="quarter" idx="5"/>
          </p:nvPr>
        </p:nvSpPr>
        <p:spPr bwMode="auto">
          <a:xfrm>
            <a:off x="3884613" y="9286875"/>
            <a:ext cx="2971800" cy="48895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a:latin typeface="Arial" charset="0"/>
              </a:defRPr>
            </a:lvl1pPr>
          </a:lstStyle>
          <a:p>
            <a:fld id="{72BDBE0F-F8D9-4FB2-9502-675E87D7EFFF}" type="slidenum">
              <a:rPr lang="el-GR"/>
              <a:pPr/>
              <a:t>‹#›</a:t>
            </a:fld>
            <a:endParaRPr lang="el-GR"/>
          </a:p>
        </p:txBody>
      </p:sp>
    </p:spTree>
    <p:extLst>
      <p:ext uri="{BB962C8B-B14F-4D97-AF65-F5344CB8AC3E}">
        <p14:creationId xmlns:p14="http://schemas.microsoft.com/office/powerpoint/2010/main" val="1643234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8993" indent="-178993">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cs typeface="Arial" charset="0"/>
              </a:rPr>
              <a:pPr>
                <a:defRPr/>
              </a:pPr>
              <a:t>1</a:t>
            </a:fld>
            <a:endParaRPr lang="el-GR">
              <a:solidFill>
                <a:prstClr val="black"/>
              </a:solidFill>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272B9B-81F4-4861-94EA-0EA3A8E2AC96}" type="slidenum">
              <a:rPr lang="el-GR"/>
              <a:pPr/>
              <a:t>25</a:t>
            </a:fld>
            <a:endParaRPr lang="el-GR"/>
          </a:p>
        </p:txBody>
      </p:sp>
      <p:sp>
        <p:nvSpPr>
          <p:cNvPr id="102402"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0F602785-3EDE-49F8-B0C4-264CD51E6EF9}" type="slidenum">
              <a:rPr lang="el-GR" sz="1100">
                <a:latin typeface="Arial" charset="0"/>
              </a:rPr>
              <a:pPr algn="r" defTabSz="844550"/>
              <a:t>25</a:t>
            </a:fld>
            <a:endParaRPr lang="el-GR" sz="11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17033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6E01B1-95E9-4494-8182-4134411BB3BA}" type="slidenum">
              <a:rPr lang="el-GR"/>
              <a:pPr/>
              <a:t>26</a:t>
            </a:fld>
            <a:endParaRPr lang="el-GR"/>
          </a:p>
        </p:txBody>
      </p:sp>
      <p:sp>
        <p:nvSpPr>
          <p:cNvPr id="104450"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359C30B1-5A8C-4767-A147-A9BB008F4764}" type="slidenum">
              <a:rPr lang="el-GR" sz="1100">
                <a:latin typeface="Arial" charset="0"/>
              </a:rPr>
              <a:pPr algn="r" defTabSz="844550"/>
              <a:t>26</a:t>
            </a:fld>
            <a:endParaRPr lang="el-GR" sz="11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02849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B5EE83-0AD1-4456-A688-EAE79DD5F855}" type="slidenum">
              <a:rPr lang="el-GR"/>
              <a:pPr/>
              <a:t>27</a:t>
            </a:fld>
            <a:endParaRPr lang="el-GR"/>
          </a:p>
        </p:txBody>
      </p:sp>
      <p:sp>
        <p:nvSpPr>
          <p:cNvPr id="114690"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FBD39239-634D-4DAF-B809-B253741C3011}" type="slidenum">
              <a:rPr lang="el-GR" sz="1100">
                <a:latin typeface="Arial" charset="0"/>
              </a:rPr>
              <a:pPr algn="r" defTabSz="844550"/>
              <a:t>27</a:t>
            </a:fld>
            <a:endParaRPr lang="el-GR" sz="11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09218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751237-E531-473D-AE53-EDEA4D029C47}" type="slidenum">
              <a:rPr lang="el-GR"/>
              <a:pPr/>
              <a:t>28</a:t>
            </a:fld>
            <a:endParaRPr lang="el-GR"/>
          </a:p>
        </p:txBody>
      </p:sp>
      <p:sp>
        <p:nvSpPr>
          <p:cNvPr id="108546"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106798FA-FE74-482A-8C66-1E5AB85190A8}" type="slidenum">
              <a:rPr lang="el-GR" sz="1100">
                <a:latin typeface="Arial" charset="0"/>
              </a:rPr>
              <a:pPr algn="r" defTabSz="844550"/>
              <a:t>28</a:t>
            </a:fld>
            <a:endParaRPr lang="el-GR" sz="110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278754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B0DA6DF-37B1-457D-A4D7-2378B4DCEB50}" type="slidenum">
              <a:rPr lang="el-GR"/>
              <a:pPr/>
              <a:t>29</a:t>
            </a:fld>
            <a:endParaRPr lang="el-GR"/>
          </a:p>
        </p:txBody>
      </p:sp>
      <p:sp>
        <p:nvSpPr>
          <p:cNvPr id="110594"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AB4DEA19-ABF0-40D3-AE22-3DDD6B087432}" type="slidenum">
              <a:rPr lang="el-GR" sz="1100">
                <a:latin typeface="Arial" charset="0"/>
              </a:rPr>
              <a:pPr algn="r" defTabSz="844550"/>
              <a:t>29</a:t>
            </a:fld>
            <a:endParaRPr lang="el-GR" sz="1100">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335491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DA095B-DF21-4BEA-92F3-8BFDF664B05C}" type="slidenum">
              <a:rPr lang="el-GR"/>
              <a:pPr/>
              <a:t>30</a:t>
            </a:fld>
            <a:endParaRPr lang="el-GR"/>
          </a:p>
        </p:txBody>
      </p:sp>
      <p:sp>
        <p:nvSpPr>
          <p:cNvPr id="112642"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C4C311B8-16BB-45CD-8B21-529888E9DFCE}" type="slidenum">
              <a:rPr lang="el-GR" sz="1100">
                <a:latin typeface="Arial" charset="0"/>
              </a:rPr>
              <a:pPr algn="r" defTabSz="844550"/>
              <a:t>30</a:t>
            </a:fld>
            <a:endParaRPr lang="el-GR" sz="110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75151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98C052-5A2F-4F98-9B4E-71B555BB7C9B}" type="slidenum">
              <a:rPr lang="el-GR"/>
              <a:pPr/>
              <a:t>31</a:t>
            </a:fld>
            <a:endParaRPr lang="el-GR"/>
          </a:p>
        </p:txBody>
      </p:sp>
      <p:sp>
        <p:nvSpPr>
          <p:cNvPr id="117762"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9EC6CAE3-E724-47FD-A7DB-4499D28B7389}" type="slidenum">
              <a:rPr lang="el-GR" sz="1100">
                <a:latin typeface="Arial" charset="0"/>
              </a:rPr>
              <a:pPr algn="r" defTabSz="844550"/>
              <a:t>31</a:t>
            </a:fld>
            <a:endParaRPr lang="el-GR" sz="110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316929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E99558-CF1B-42C0-B9DD-6DB4E04BD0AF}" type="slidenum">
              <a:rPr lang="el-GR"/>
              <a:pPr/>
              <a:t>32</a:t>
            </a:fld>
            <a:endParaRPr lang="el-GR"/>
          </a:p>
        </p:txBody>
      </p:sp>
      <p:sp>
        <p:nvSpPr>
          <p:cNvPr id="119810"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2DDB1BD8-B324-4F47-9470-7D8B20476355}" type="slidenum">
              <a:rPr lang="el-GR" sz="1100">
                <a:latin typeface="Arial" charset="0"/>
              </a:rPr>
              <a:pPr algn="r" defTabSz="844550"/>
              <a:t>32</a:t>
            </a:fld>
            <a:endParaRPr lang="el-GR" sz="110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4153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F3C0E6-8FEF-432A-82A4-7053ECFA4EFC}" type="slidenum">
              <a:rPr lang="el-GR"/>
              <a:pPr/>
              <a:t>33</a:t>
            </a:fld>
            <a:endParaRPr lang="el-GR"/>
          </a:p>
        </p:txBody>
      </p:sp>
      <p:sp>
        <p:nvSpPr>
          <p:cNvPr id="121858"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51C2F0E9-F851-4620-80EC-79BA839EA872}" type="slidenum">
              <a:rPr lang="el-GR" sz="1100">
                <a:latin typeface="Arial" charset="0"/>
              </a:rPr>
              <a:pPr algn="r" defTabSz="844550"/>
              <a:t>33</a:t>
            </a:fld>
            <a:endParaRPr lang="el-GR" sz="110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91136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58E793-3406-40E9-8013-E9BD9E3C83AD}" type="slidenum">
              <a:rPr lang="el-GR"/>
              <a:pPr/>
              <a:t>34</a:t>
            </a:fld>
            <a:endParaRPr lang="el-GR"/>
          </a:p>
        </p:txBody>
      </p:sp>
      <p:sp>
        <p:nvSpPr>
          <p:cNvPr id="123906"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8E2BF6EA-B19D-4B7A-9BA9-92B3AE700246}" type="slidenum">
              <a:rPr lang="el-GR" sz="1100">
                <a:latin typeface="Arial" charset="0"/>
              </a:rPr>
              <a:pPr algn="r" defTabSz="844550"/>
              <a:t>34</a:t>
            </a:fld>
            <a:endParaRPr lang="el-GR" sz="110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60603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cs typeface="Arial" charset="0"/>
              </a:rPr>
              <a:pPr>
                <a:defRPr/>
              </a:pPr>
              <a:t>2</a:t>
            </a:fld>
            <a:endParaRPr lang="el-GR">
              <a:solidFill>
                <a:prstClr val="black"/>
              </a:solidFill>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D52184-470D-43D1-9226-D003161460D0}" type="slidenum">
              <a:rPr lang="el-GR"/>
              <a:pPr/>
              <a:t>35</a:t>
            </a:fld>
            <a:endParaRPr lang="el-GR"/>
          </a:p>
        </p:txBody>
      </p:sp>
      <p:sp>
        <p:nvSpPr>
          <p:cNvPr id="137218"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5DE00570-AD55-4DEC-A08D-25BC1231DF45}" type="slidenum">
              <a:rPr lang="el-GR" sz="1100">
                <a:latin typeface="Arial" charset="0"/>
              </a:rPr>
              <a:pPr algn="r" defTabSz="844550"/>
              <a:t>35</a:t>
            </a:fld>
            <a:endParaRPr lang="el-GR" sz="110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19930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7A0965-AF88-43B2-9897-44BCD4DCCEE0}" type="slidenum">
              <a:rPr lang="el-GR"/>
              <a:pPr/>
              <a:t>36</a:t>
            </a:fld>
            <a:endParaRPr lang="el-GR"/>
          </a:p>
        </p:txBody>
      </p:sp>
      <p:sp>
        <p:nvSpPr>
          <p:cNvPr id="126978"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5C3A0944-5E4C-40F0-B81E-12E33A2307C5}" type="slidenum">
              <a:rPr lang="el-GR" sz="1100">
                <a:latin typeface="Arial" charset="0"/>
              </a:rPr>
              <a:pPr algn="r" defTabSz="844550"/>
              <a:t>36</a:t>
            </a:fld>
            <a:endParaRPr lang="el-GR" sz="11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3672418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F137C1-4654-401A-B35D-E5B2F89A43C9}" type="slidenum">
              <a:rPr lang="el-GR"/>
              <a:pPr/>
              <a:t>37</a:t>
            </a:fld>
            <a:endParaRPr lang="el-GR"/>
          </a:p>
        </p:txBody>
      </p:sp>
      <p:sp>
        <p:nvSpPr>
          <p:cNvPr id="131074"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17583FF7-C81E-4D68-B381-8234EE0F02AC}" type="slidenum">
              <a:rPr lang="el-GR" sz="1100">
                <a:latin typeface="Arial" charset="0"/>
              </a:rPr>
              <a:pPr algn="r" defTabSz="844550"/>
              <a:t>37</a:t>
            </a:fld>
            <a:endParaRPr lang="el-GR" sz="11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3327086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CF725D-43D6-44B5-A405-9E7B44007B0F}" type="slidenum">
              <a:rPr lang="el-GR"/>
              <a:pPr/>
              <a:t>38</a:t>
            </a:fld>
            <a:endParaRPr lang="el-GR"/>
          </a:p>
        </p:txBody>
      </p:sp>
      <p:sp>
        <p:nvSpPr>
          <p:cNvPr id="133122"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4DE5B4DD-7F33-4CB0-9531-BB6CC8A1B269}" type="slidenum">
              <a:rPr lang="el-GR" sz="1100">
                <a:latin typeface="Arial" charset="0"/>
              </a:rPr>
              <a:pPr algn="r" defTabSz="844550"/>
              <a:t>38</a:t>
            </a:fld>
            <a:endParaRPr lang="el-GR" sz="110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3916840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0AF8F73-A6F4-4528-8B14-F009A4E56F4E}" type="slidenum">
              <a:rPr lang="el-GR"/>
              <a:pPr/>
              <a:t>39</a:t>
            </a:fld>
            <a:endParaRPr lang="el-GR"/>
          </a:p>
        </p:txBody>
      </p:sp>
      <p:sp>
        <p:nvSpPr>
          <p:cNvPr id="135170"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CE5A967C-1DB2-4F26-B212-9BEAA4291DA8}" type="slidenum">
              <a:rPr lang="el-GR" sz="1100">
                <a:latin typeface="Arial" charset="0"/>
              </a:rPr>
              <a:pPr algn="r" defTabSz="844550"/>
              <a:t>39</a:t>
            </a:fld>
            <a:endParaRPr lang="el-GR" sz="110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303028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8993" indent="-178993">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cs typeface="Arial" charset="0"/>
              </a:rPr>
              <a:pPr>
                <a:defRPr/>
              </a:pPr>
              <a:t>3</a:t>
            </a:fld>
            <a:endParaRPr lang="el-GR">
              <a:solidFill>
                <a:prstClr val="black"/>
              </a:solidFill>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B9F3E5-BF43-4A0F-9EBA-93E8AD799F6F}" type="slidenum">
              <a:rPr lang="el-GR"/>
              <a:pPr/>
              <a:t>8</a:t>
            </a:fld>
            <a:endParaRPr lang="el-GR"/>
          </a:p>
        </p:txBody>
      </p:sp>
      <p:sp>
        <p:nvSpPr>
          <p:cNvPr id="74754"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4A911729-8582-4263-AB8D-4CA2ECA2B78A}" type="slidenum">
              <a:rPr lang="el-GR" sz="1100">
                <a:latin typeface="Arial" charset="0"/>
              </a:rPr>
              <a:pPr algn="r" defTabSz="844550"/>
              <a:t>8</a:t>
            </a:fld>
            <a:endParaRPr lang="el-GR" sz="11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88938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48A574-29C0-41A9-BE5A-5B4EFC4A5912}" type="slidenum">
              <a:rPr lang="el-GR"/>
              <a:pPr/>
              <a:t>9</a:t>
            </a:fld>
            <a:endParaRPr lang="el-GR"/>
          </a:p>
        </p:txBody>
      </p:sp>
      <p:sp>
        <p:nvSpPr>
          <p:cNvPr id="76802"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5CEF9C8D-2BBC-4868-B978-71BA3FBE917B}" type="slidenum">
              <a:rPr lang="el-GR" sz="1100">
                <a:latin typeface="Arial" charset="0"/>
              </a:rPr>
              <a:pPr algn="r" defTabSz="844550"/>
              <a:t>9</a:t>
            </a:fld>
            <a:endParaRPr lang="el-GR" sz="11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1499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28EEDF-C81B-4809-99B9-C97A993D6986}" type="slidenum">
              <a:rPr lang="el-GR"/>
              <a:pPr/>
              <a:t>10</a:t>
            </a:fld>
            <a:endParaRPr lang="el-GR"/>
          </a:p>
        </p:txBody>
      </p:sp>
      <p:sp>
        <p:nvSpPr>
          <p:cNvPr id="78850"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EA6DFB6A-E20B-49BE-9175-3435DB72FF3B}" type="slidenum">
              <a:rPr lang="el-GR" sz="1100">
                <a:latin typeface="Arial" charset="0"/>
              </a:rPr>
              <a:pPr algn="r" defTabSz="844550"/>
              <a:t>10</a:t>
            </a:fld>
            <a:endParaRPr lang="el-GR" sz="11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294065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4DFB5D-BCA7-40E6-8027-8F018178D001}" type="slidenum">
              <a:rPr lang="el-GR"/>
              <a:pPr/>
              <a:t>22</a:t>
            </a:fld>
            <a:endParaRPr lang="el-GR"/>
          </a:p>
        </p:txBody>
      </p:sp>
      <p:sp>
        <p:nvSpPr>
          <p:cNvPr id="80898"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8EBF6CBF-E09D-4824-91A5-C03BF44E481D}" type="slidenum">
              <a:rPr lang="el-GR" sz="1100">
                <a:latin typeface="Arial" charset="0"/>
              </a:rPr>
              <a:pPr algn="r" defTabSz="844550"/>
              <a:t>22</a:t>
            </a:fld>
            <a:endParaRPr lang="el-GR" sz="11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24989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5858AB-8015-46D6-A49C-E7BA881B5BB2}" type="slidenum">
              <a:rPr lang="el-GR"/>
              <a:pPr/>
              <a:t>23</a:t>
            </a:fld>
            <a:endParaRPr lang="el-GR"/>
          </a:p>
        </p:txBody>
      </p:sp>
      <p:sp>
        <p:nvSpPr>
          <p:cNvPr id="97282"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BBF43F04-A0D3-4533-8584-AC911D23E824}" type="slidenum">
              <a:rPr lang="el-GR" sz="1100">
                <a:latin typeface="Arial" charset="0"/>
              </a:rPr>
              <a:pPr algn="r" defTabSz="844550"/>
              <a:t>23</a:t>
            </a:fld>
            <a:endParaRPr lang="el-GR" sz="11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66937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F1B37E-8FFA-4A77-82DC-58DDD01E6CF5}" type="slidenum">
              <a:rPr lang="el-GR"/>
              <a:pPr/>
              <a:t>24</a:t>
            </a:fld>
            <a:endParaRPr lang="el-GR"/>
          </a:p>
        </p:txBody>
      </p:sp>
      <p:sp>
        <p:nvSpPr>
          <p:cNvPr id="99330" name="Rectangle 7"/>
          <p:cNvSpPr txBox="1">
            <a:spLocks noGrp="1" noChangeArrowheads="1"/>
          </p:cNvSpPr>
          <p:nvPr/>
        </p:nvSpPr>
        <p:spPr bwMode="auto">
          <a:xfrm>
            <a:off x="3884613" y="9286875"/>
            <a:ext cx="2971800" cy="488950"/>
          </a:xfrm>
          <a:prstGeom prst="rect">
            <a:avLst/>
          </a:prstGeom>
          <a:noFill/>
          <a:ln w="9525">
            <a:noFill/>
            <a:miter lim="800000"/>
            <a:headEnd/>
            <a:tailEnd/>
          </a:ln>
        </p:spPr>
        <p:txBody>
          <a:bodyPr lIns="84403" tIns="42201" rIns="84403" bIns="42201" anchor="b"/>
          <a:lstStyle/>
          <a:p>
            <a:pPr algn="r" defTabSz="844550"/>
            <a:fld id="{79FDB7B4-0BAD-4FCC-B9D4-5B943991BB88}" type="slidenum">
              <a:rPr lang="el-GR" sz="1100">
                <a:latin typeface="Arial" charset="0"/>
              </a:rPr>
              <a:pPr algn="r" defTabSz="844550"/>
              <a:t>24</a:t>
            </a:fld>
            <a:endParaRPr lang="el-GR" sz="11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p:txBody>
          <a:bodyPr lIns="84403" tIns="42201" rIns="84403" bIns="42201"/>
          <a:lstStyle/>
          <a:p>
            <a:endParaRPr lang="el-GR"/>
          </a:p>
        </p:txBody>
      </p:sp>
    </p:spTree>
    <p:extLst>
      <p:ext uri="{BB962C8B-B14F-4D97-AF65-F5344CB8AC3E}">
        <p14:creationId xmlns:p14="http://schemas.microsoft.com/office/powerpoint/2010/main" val="156562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l-GR" sz="2400">
              <a:latin typeface="Times New Roman" pitchFamily="18" charset="0"/>
            </a:endParaRPr>
          </a:p>
        </p:txBody>
      </p:sp>
      <p:sp>
        <p:nvSpPr>
          <p:cNvPr id="6656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l-GR" sz="2400">
              <a:latin typeface="Times New Roman" pitchFamily="18" charset="0"/>
            </a:endParaRPr>
          </a:p>
        </p:txBody>
      </p:sp>
      <p:sp>
        <p:nvSpPr>
          <p:cNvPr id="6656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66567" name="Rectangle 7"/>
          <p:cNvSpPr>
            <a:spLocks noGrp="1" noChangeArrowheads="1"/>
          </p:cNvSpPr>
          <p:nvPr>
            <p:ph type="dt" sz="half" idx="2"/>
          </p:nvPr>
        </p:nvSpPr>
        <p:spPr/>
        <p:txBody>
          <a:bodyPr/>
          <a:lstStyle>
            <a:lvl1pPr>
              <a:defRPr/>
            </a:lvl1pPr>
          </a:lstStyle>
          <a:p>
            <a:endParaRPr lang="el-GR"/>
          </a:p>
        </p:txBody>
      </p:sp>
      <p:sp>
        <p:nvSpPr>
          <p:cNvPr id="66568" name="Rectangle 8"/>
          <p:cNvSpPr>
            <a:spLocks noGrp="1" noChangeArrowheads="1"/>
          </p:cNvSpPr>
          <p:nvPr>
            <p:ph type="ftr" sz="quarter" idx="3"/>
          </p:nvPr>
        </p:nvSpPr>
        <p:spPr>
          <a:xfrm>
            <a:off x="3352800" y="6391275"/>
            <a:ext cx="2895600" cy="457200"/>
          </a:xfrm>
        </p:spPr>
        <p:txBody>
          <a:bodyPr/>
          <a:lstStyle>
            <a:lvl1pPr>
              <a:defRPr/>
            </a:lvl1pPr>
          </a:lstStyle>
          <a:p>
            <a:endParaRPr lang="el-GR"/>
          </a:p>
        </p:txBody>
      </p:sp>
      <p:sp>
        <p:nvSpPr>
          <p:cNvPr id="66569" name="Rectangle 9"/>
          <p:cNvSpPr>
            <a:spLocks noGrp="1" noChangeArrowheads="1"/>
          </p:cNvSpPr>
          <p:nvPr>
            <p:ph type="sldNum" sz="quarter" idx="4"/>
          </p:nvPr>
        </p:nvSpPr>
        <p:spPr>
          <a:xfrm>
            <a:off x="6858000" y="6391275"/>
            <a:ext cx="1600200" cy="457200"/>
          </a:xfrm>
        </p:spPr>
        <p:txBody>
          <a:bodyPr/>
          <a:lstStyle>
            <a:lvl1pPr>
              <a:defRPr/>
            </a:lvl1pPr>
          </a:lstStyle>
          <a:p>
            <a:fld id="{4AEE9EBF-7ABE-4940-98CC-6C3D7DC9BB6A}"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DC72EF4-CA28-4B2A-9E2B-43110A5FE20C}"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91D48CF-360F-43BF-BF02-9A09D399C87D}"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9120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1920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7566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2807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264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0509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41717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3192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4D85D1E-EC4D-496A-8C7D-B5EB45679F30}"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9807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17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716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09D3CEA-9E17-402C-AFEA-1F3290118EFD}"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562F2C78-9B7A-4B6B-859B-245F2B7BD2BD}"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C5F5EA76-BCEA-48AF-B72C-5272ABA4D602}"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D8174BAD-3E1E-4188-88AC-FC8244CFAE4E}"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F0CF474E-3B9F-4BA9-9BF0-3AA9ADA2E061}"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2BB2F72-6164-485B-AC8E-82CFAA5A501A}"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C9AEABF2-3187-4776-A161-70C4DD2D3BE6}"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6553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fld id="{2A55BF8F-14C0-4CEE-8E83-BC2DDF9FDA0B}" type="slidenum">
              <a:rPr lang="el-G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mbria" pitchFamily="18" charset="0"/>
        </a:defRPr>
      </a:lvl2pPr>
      <a:lvl3pPr algn="l" rtl="0" fontAlgn="base">
        <a:spcBef>
          <a:spcPct val="0"/>
        </a:spcBef>
        <a:spcAft>
          <a:spcPct val="0"/>
        </a:spcAft>
        <a:defRPr sz="2800">
          <a:solidFill>
            <a:schemeClr val="tx2"/>
          </a:solidFill>
          <a:latin typeface="Cambria" pitchFamily="18" charset="0"/>
        </a:defRPr>
      </a:lvl3pPr>
      <a:lvl4pPr algn="l" rtl="0" fontAlgn="base">
        <a:spcBef>
          <a:spcPct val="0"/>
        </a:spcBef>
        <a:spcAft>
          <a:spcPct val="0"/>
        </a:spcAft>
        <a:defRPr sz="2800">
          <a:solidFill>
            <a:schemeClr val="tx2"/>
          </a:solidFill>
          <a:latin typeface="Cambria" pitchFamily="18" charset="0"/>
        </a:defRPr>
      </a:lvl4pPr>
      <a:lvl5pPr algn="l" rtl="0" fontAlgn="base">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a:solidFill>
            <a:schemeClr val="tx1"/>
          </a:solidFill>
          <a:latin typeface="+mn-lt"/>
        </a:defRPr>
      </a:lvl2pPr>
      <a:lvl3pPr marL="1143000" indent="-228600" algn="l" rtl="0" fontAlgn="base">
        <a:spcBef>
          <a:spcPct val="20000"/>
        </a:spcBef>
        <a:spcAft>
          <a:spcPct val="0"/>
        </a:spcAft>
        <a:buClr>
          <a:schemeClr val="tx1"/>
        </a:buClr>
        <a:buSzPct val="150000"/>
        <a:buChar char="•"/>
        <a:defRPr>
          <a:solidFill>
            <a:schemeClr val="tx1"/>
          </a:solidFill>
          <a:latin typeface="+mn-lt"/>
        </a:defRPr>
      </a:lvl3pPr>
      <a:lvl4pPr marL="1600200" indent="-228600" algn="l" rtl="0" fontAlgn="base">
        <a:spcBef>
          <a:spcPct val="20000"/>
        </a:spcBef>
        <a:spcAft>
          <a:spcPct val="0"/>
        </a:spcAft>
        <a:buClr>
          <a:schemeClr val="tx2"/>
        </a:buClr>
        <a:buSzPct val="150000"/>
        <a:buChar char="•"/>
        <a:defRPr>
          <a:solidFill>
            <a:schemeClr val="tx1"/>
          </a:solidFill>
          <a:latin typeface="+mn-lt"/>
        </a:defRPr>
      </a:lvl4pPr>
      <a:lvl5pPr marL="2057400" indent="-228600" algn="l" rtl="0" fontAlgn="base">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B4075A2-49F6-490C-B511-9BC6A807BBB7}" type="datetimeFigureOut">
              <a:rPr lang="el-GR" smtClean="0">
                <a:solidFill>
                  <a:prstClr val="black">
                    <a:tint val="75000"/>
                  </a:prstClr>
                </a:solidFill>
                <a:latin typeface="Calibri"/>
              </a:rPr>
              <a:pPr fontAlgn="auto">
                <a:spcBef>
                  <a:spcPts val="0"/>
                </a:spcBef>
                <a:spcAft>
                  <a:spcPts val="0"/>
                </a:spcAft>
              </a:pPr>
              <a:t>14/11/2015</a:t>
            </a:fld>
            <a:endParaRPr lang="el-GR">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F6035E5-C53F-4350-8D1F-6D86FE5EE4C9}"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2291445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r>
              <a:rPr lang="el-GR" sz="3200" b="1" dirty="0" smtClean="0"/>
              <a:t>ΑΝΑΛΥΣΗ </a:t>
            </a:r>
            <a:r>
              <a:rPr lang="el-GR" sz="3200" b="1" dirty="0"/>
              <a:t>ΔΕΔΟΜΕΝΩΝ</a:t>
            </a: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dirty="0">
                <a:solidFill>
                  <a:schemeClr val="tx1"/>
                </a:solidFill>
              </a:rPr>
              <a:t>Ενότητα </a:t>
            </a:r>
            <a:r>
              <a:rPr lang="el-GR" sz="2800" b="1" dirty="0" smtClean="0">
                <a:solidFill>
                  <a:schemeClr val="tx1"/>
                </a:solidFill>
              </a:rPr>
              <a:t>1: </a:t>
            </a:r>
            <a:r>
              <a:rPr lang="el-GR" sz="2800" dirty="0">
                <a:solidFill>
                  <a:schemeClr val="tx1"/>
                </a:solidFill>
                <a:latin typeface="Arial" pitchFamily="34" charset="0"/>
              </a:rPr>
              <a:t>Δειγματοληψία</a:t>
            </a: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fontAlgn="auto">
              <a:spcBef>
                <a:spcPts val="0"/>
              </a:spcBef>
              <a:spcAft>
                <a:spcPts val="0"/>
              </a:spcAft>
            </a:pPr>
            <a:r>
              <a:rPr lang="el-GR" b="1" i="1" dirty="0" smtClean="0">
                <a:solidFill>
                  <a:prstClr val="black"/>
                </a:solidFill>
                <a:latin typeface="Calibri"/>
              </a:rPr>
              <a:t>Ελένη Γάκη</a:t>
            </a:r>
            <a:endParaRPr lang="el-GR" b="1" i="1" dirty="0">
              <a:solidFill>
                <a:prstClr val="black"/>
              </a:solidFill>
              <a:latin typeface="Calibri"/>
            </a:endParaRPr>
          </a:p>
          <a:p>
            <a:pPr algn="ctr" fontAlgn="auto">
              <a:spcBef>
                <a:spcPts val="0"/>
              </a:spcBef>
              <a:spcAft>
                <a:spcPts val="0"/>
              </a:spcAft>
            </a:pPr>
            <a:r>
              <a:rPr lang="el-GR" b="1" i="1" dirty="0">
                <a:solidFill>
                  <a:prstClr val="black"/>
                </a:solidFill>
                <a:latin typeface="Calibri"/>
              </a:rPr>
              <a:t>Τμήμα </a:t>
            </a:r>
            <a:r>
              <a:rPr lang="el-GR" b="1" i="1" dirty="0" smtClean="0">
                <a:solidFill>
                  <a:prstClr val="black"/>
                </a:solidFill>
                <a:latin typeface="Calibri"/>
              </a:rPr>
              <a:t>Διοίκησης Επιχειρήσεων</a:t>
            </a:r>
            <a:endParaRPr lang="el-GR" b="1" i="1" dirty="0">
              <a:solidFill>
                <a:prstClr val="black"/>
              </a:solidFill>
              <a:latin typeface="Calibri"/>
            </a:endParaRPr>
          </a:p>
        </p:txBody>
      </p:sp>
    </p:spTree>
    <p:extLst>
      <p:ext uri="{BB962C8B-B14F-4D97-AF65-F5344CB8AC3E}">
        <p14:creationId xmlns:p14="http://schemas.microsoft.com/office/powerpoint/2010/main" val="168375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539750" y="1557338"/>
            <a:ext cx="8229600" cy="4525962"/>
          </a:xfrm>
        </p:spPr>
        <p:txBody>
          <a:bodyPr/>
          <a:lstStyle/>
          <a:p>
            <a:pPr>
              <a:lnSpc>
                <a:spcPct val="150000"/>
              </a:lnSpc>
              <a:spcBef>
                <a:spcPct val="0"/>
              </a:spcBef>
              <a:buClr>
                <a:schemeClr val="tx1"/>
              </a:buClr>
              <a:buFont typeface="Wingdings" pitchFamily="2" charset="2"/>
              <a:buNone/>
            </a:pPr>
            <a:endParaRPr lang="el-GR" sz="1700">
              <a:latin typeface="Tahoma" pitchFamily="34" charset="0"/>
            </a:endParaRPr>
          </a:p>
          <a:p>
            <a:pPr>
              <a:lnSpc>
                <a:spcPct val="150000"/>
              </a:lnSpc>
              <a:spcBef>
                <a:spcPct val="0"/>
              </a:spcBef>
              <a:buFont typeface="Wingdings" pitchFamily="2" charset="2"/>
              <a:buNone/>
            </a:pPr>
            <a:endParaRPr lang="el-GR" sz="1700">
              <a:latin typeface="Tahoma" pitchFamily="34" charset="0"/>
            </a:endParaRPr>
          </a:p>
        </p:txBody>
      </p:sp>
      <p:sp>
        <p:nvSpPr>
          <p:cNvPr id="7782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77829" name="Rectangle 5"/>
          <p:cNvSpPr>
            <a:spLocks noChangeArrowheads="1"/>
          </p:cNvSpPr>
          <p:nvPr/>
        </p:nvSpPr>
        <p:spPr bwMode="auto">
          <a:xfrm>
            <a:off x="611188" y="1836738"/>
            <a:ext cx="7632700" cy="4211637"/>
          </a:xfrm>
          <a:prstGeom prst="rect">
            <a:avLst/>
          </a:prstGeom>
          <a:noFill/>
          <a:ln w="9525">
            <a:noFill/>
            <a:miter lim="800000"/>
            <a:headEnd/>
            <a:tailEnd/>
          </a:ln>
        </p:spPr>
        <p:txBody>
          <a:bodyPr anchor="ctr">
            <a:spAutoFit/>
          </a:bodyPr>
          <a:lstStyle/>
          <a:p>
            <a:pPr marL="88900" algn="just"/>
            <a:r>
              <a:rPr lang="el-GR"/>
              <a:t>Πρέπει το χρησιμοποιούμενο δείγμα να είναι </a:t>
            </a:r>
            <a:r>
              <a:rPr lang="el-GR">
                <a:solidFill>
                  <a:schemeClr val="tx2"/>
                </a:solidFill>
              </a:rPr>
              <a:t>αντιπροσωπευτικό</a:t>
            </a:r>
            <a:r>
              <a:rPr lang="el-GR"/>
              <a:t> του πληθυσμού. Ο βαθμός αντιπροσωπευτικότητας ενός δείγματος προσδιορίζεται από δύο παράγοντες:</a:t>
            </a:r>
          </a:p>
          <a:p>
            <a:pPr marL="88900" algn="just"/>
            <a:endParaRPr lang="el-GR"/>
          </a:p>
          <a:p>
            <a:pPr marL="628650" lvl="1" indent="-273050" algn="just">
              <a:buFont typeface="Wingdings" pitchFamily="2" charset="2"/>
              <a:buChar char="ü"/>
            </a:pPr>
            <a:r>
              <a:rPr lang="el-GR"/>
              <a:t>το μέγεθος του δείγματος και</a:t>
            </a:r>
          </a:p>
          <a:p>
            <a:pPr marL="628650" lvl="1" indent="-273050" algn="just">
              <a:buFont typeface="Wingdings" pitchFamily="2" charset="2"/>
              <a:buChar char="ü"/>
            </a:pPr>
            <a:r>
              <a:rPr lang="el-GR"/>
              <a:t>τον τρόπο επιλογής των μονάδων του δείγματος</a:t>
            </a:r>
          </a:p>
          <a:p>
            <a:pPr marL="88900" algn="just"/>
            <a:endParaRPr lang="el-GR"/>
          </a:p>
          <a:p>
            <a:pPr marL="88900" algn="just"/>
            <a:r>
              <a:rPr lang="el-GR"/>
              <a:t>Το </a:t>
            </a:r>
            <a:r>
              <a:rPr lang="el-GR">
                <a:solidFill>
                  <a:schemeClr val="tx2"/>
                </a:solidFill>
              </a:rPr>
              <a:t>μέγεθος του δείγματος</a:t>
            </a:r>
            <a:r>
              <a:rPr lang="el-GR"/>
              <a:t> προσδιορίζεται με βάση την αρχή ότι όσο μεγαλύτερος είναι ο βαθμός διασποράς (ανομοιογένειας) των τιμών του χαρακτηριστικού που εξετάζουμε μεταξύ των μονάδων του πληθυσμού τόσο μεγαλύτερο πρέπει να είναι και το μέγεθος του δείγματος.</a:t>
            </a:r>
          </a:p>
          <a:p>
            <a:pPr marL="88900" algn="just"/>
            <a:endParaRPr lang="el-GR"/>
          </a:p>
          <a:p>
            <a:pPr marL="88900" algn="just"/>
            <a:r>
              <a:rPr lang="el-GR"/>
              <a:t>Ο </a:t>
            </a:r>
            <a:r>
              <a:rPr lang="el-GR">
                <a:solidFill>
                  <a:schemeClr val="tx2"/>
                </a:solidFill>
              </a:rPr>
              <a:t>τρόπος επιλογής των μονάδων του δείγματος</a:t>
            </a:r>
            <a:r>
              <a:rPr lang="el-GR"/>
              <a:t> προσδιορίζεται από την ανάγκη ελαχιστοποίησης δειγματοληπτικού σφάλματος και μεγιστοποίησης του βαθμού αντιπροσωπευτικότητας του δείγματος.</a:t>
            </a:r>
          </a:p>
        </p:txBody>
      </p:sp>
      <p:sp>
        <p:nvSpPr>
          <p:cNvPr id="7783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Εισαγωγή – Βασικές Έννοιες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755650" y="1557338"/>
            <a:ext cx="7696200" cy="4176712"/>
          </a:xfrm>
        </p:spPr>
        <p:txBody>
          <a:bodyPr/>
          <a:lstStyle/>
          <a:p>
            <a:pPr algn="just">
              <a:lnSpc>
                <a:spcPct val="80000"/>
              </a:lnSpc>
              <a:buClr>
                <a:schemeClr val="tx2"/>
              </a:buClr>
            </a:pPr>
            <a:r>
              <a:rPr lang="el-GR" sz="1600"/>
              <a:t>Για την επιλογή ενός δείγματος από τον πληθυσμό που μελετάμε θα πρέπει καταρχήν να ορίσουμε τον πληθυσμό αυτό ως ένα σύνολο επιμέρους μονάδων οι οποίες ονομάζονται </a:t>
            </a:r>
            <a:r>
              <a:rPr lang="el-GR" sz="1600" b="1">
                <a:solidFill>
                  <a:schemeClr val="tx2"/>
                </a:solidFill>
              </a:rPr>
              <a:t>δειγματοληπτικές μονάδες</a:t>
            </a:r>
            <a:r>
              <a:rPr lang="el-GR" sz="1600">
                <a:solidFill>
                  <a:schemeClr val="tx2"/>
                </a:solidFill>
              </a:rPr>
              <a:t>.</a:t>
            </a:r>
            <a:r>
              <a:rPr lang="el-GR" sz="1600"/>
              <a:t> </a:t>
            </a:r>
          </a:p>
          <a:p>
            <a:pPr algn="just">
              <a:lnSpc>
                <a:spcPct val="80000"/>
              </a:lnSpc>
              <a:buClr>
                <a:schemeClr val="tx2"/>
              </a:buClr>
            </a:pPr>
            <a:endParaRPr lang="el-GR" sz="1600"/>
          </a:p>
          <a:p>
            <a:pPr algn="just">
              <a:lnSpc>
                <a:spcPct val="80000"/>
              </a:lnSpc>
              <a:buClr>
                <a:schemeClr val="tx2"/>
              </a:buClr>
            </a:pPr>
            <a:r>
              <a:rPr lang="el-GR" sz="1600"/>
              <a:t>Η δειγματοληπτική μονάδα μπορεί να αναφέρεται σε </a:t>
            </a:r>
            <a:r>
              <a:rPr lang="el-GR" sz="1600">
                <a:solidFill>
                  <a:schemeClr val="tx2"/>
                </a:solidFill>
              </a:rPr>
              <a:t>φυσικά πρόσωπα</a:t>
            </a:r>
            <a:r>
              <a:rPr lang="el-GR" sz="1600"/>
              <a:t> (π.χ. άνεργοι), </a:t>
            </a:r>
            <a:r>
              <a:rPr lang="el-GR" sz="1600">
                <a:solidFill>
                  <a:schemeClr val="tx2"/>
                </a:solidFill>
              </a:rPr>
              <a:t>σε αντικείμενα</a:t>
            </a:r>
            <a:r>
              <a:rPr lang="el-GR" sz="1600"/>
              <a:t> (π.χ. αυτοκίνητα ιδιωτικής χρήσης) ή </a:t>
            </a:r>
            <a:r>
              <a:rPr lang="el-GR" sz="1600">
                <a:solidFill>
                  <a:schemeClr val="tx2"/>
                </a:solidFill>
              </a:rPr>
              <a:t>σε γεγονότα</a:t>
            </a:r>
            <a:r>
              <a:rPr lang="el-GR" sz="1600"/>
              <a:t> (π.χ. εργατικά ατυχήματα). </a:t>
            </a:r>
          </a:p>
          <a:p>
            <a:pPr algn="just">
              <a:lnSpc>
                <a:spcPct val="80000"/>
              </a:lnSpc>
              <a:buClr>
                <a:schemeClr val="tx2"/>
              </a:buClr>
            </a:pPr>
            <a:endParaRPr lang="el-GR" sz="1600"/>
          </a:p>
          <a:p>
            <a:pPr algn="just">
              <a:lnSpc>
                <a:spcPct val="80000"/>
              </a:lnSpc>
              <a:buClr>
                <a:schemeClr val="tx2"/>
              </a:buClr>
            </a:pPr>
            <a:r>
              <a:rPr lang="el-GR" sz="1600"/>
              <a:t>Η δειγματοληπτική μονάδα μπορεί να είναι </a:t>
            </a:r>
            <a:r>
              <a:rPr lang="el-GR" sz="1600">
                <a:solidFill>
                  <a:schemeClr val="tx2"/>
                </a:solidFill>
              </a:rPr>
              <a:t>τεχνητή</a:t>
            </a:r>
            <a:r>
              <a:rPr lang="el-GR" sz="1600"/>
              <a:t> με την έννοια ότι καθορίζεται αποκλειστικά για τους σκοπούς της συγκεκριμένης δειγματοληψίας.</a:t>
            </a:r>
            <a:r>
              <a:rPr lang="en-US" sz="1600"/>
              <a:t> </a:t>
            </a:r>
            <a:r>
              <a:rPr lang="el-GR" sz="1400" i="1"/>
              <a:t>Αν, για παράδειγμα, θέλουμε να πάρουμε δείγμα από το έδαφος μιας περιοχής χωρίζουμε την επιφάνεια του χάρτη της περιοχής σε μικρά τετράγωνα και επιλέγουμε κάποια από αυτά. Στην περίπτωση αυτή δειγματοληπτική μονάδα είναι το κάθε τετράγωνο.</a:t>
            </a:r>
          </a:p>
          <a:p>
            <a:pPr algn="just">
              <a:lnSpc>
                <a:spcPct val="80000"/>
              </a:lnSpc>
              <a:buClr>
                <a:schemeClr val="tx2"/>
              </a:buClr>
            </a:pPr>
            <a:endParaRPr lang="el-GR" sz="1600"/>
          </a:p>
          <a:p>
            <a:pPr algn="just">
              <a:lnSpc>
                <a:spcPct val="80000"/>
              </a:lnSpc>
              <a:buClr>
                <a:schemeClr val="tx2"/>
              </a:buClr>
            </a:pPr>
            <a:r>
              <a:rPr lang="el-GR" sz="1600"/>
              <a:t>Η δειγματοληπτική μονάδα μπορεί να </a:t>
            </a:r>
            <a:r>
              <a:rPr lang="el-GR" sz="1600">
                <a:solidFill>
                  <a:schemeClr val="tx2"/>
                </a:solidFill>
              </a:rPr>
              <a:t>μεταβάλλεται</a:t>
            </a:r>
            <a:r>
              <a:rPr lang="el-GR" sz="1600"/>
              <a:t> ως προς το μέγεθος ή τη σύνθεσή της. </a:t>
            </a:r>
            <a:r>
              <a:rPr lang="el-GR" sz="1400" i="1"/>
              <a:t>Ο άνεργος, για παράδειγμα, ως δειγματοληπτική μονάδα αποτελείται πάντα από ένα φυσικό πρόσωπο ενώ αντίθετα η οικογένεια, ως δειγματοληπτική μονάδα αποτελείται από κυμαινόμενο αριθμό φυσικών προσώπων.</a:t>
            </a:r>
          </a:p>
        </p:txBody>
      </p:sp>
      <p:sp>
        <p:nvSpPr>
          <p:cNvPr id="83973"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Εισαγωγή – Βασικές Έννοιες</a:t>
            </a:r>
          </a:p>
        </p:txBody>
      </p:sp>
      <p:sp>
        <p:nvSpPr>
          <p:cNvPr id="83975" name="Text Box 7"/>
          <p:cNvSpPr txBox="1">
            <a:spLocks noChangeArrowheads="1"/>
          </p:cNvSpPr>
          <p:nvPr/>
        </p:nvSpPr>
        <p:spPr bwMode="auto">
          <a:xfrm>
            <a:off x="900113" y="5589588"/>
            <a:ext cx="7704137" cy="542925"/>
          </a:xfrm>
          <a:prstGeom prst="rect">
            <a:avLst/>
          </a:prstGeom>
          <a:solidFill>
            <a:srgbClr val="CCECFF"/>
          </a:solidFill>
          <a:ln w="9525">
            <a:solidFill>
              <a:schemeClr val="tx1"/>
            </a:solidFill>
            <a:miter lim="800000"/>
            <a:headEnd/>
            <a:tailEnd/>
          </a:ln>
          <a:effectLst/>
        </p:spPr>
        <p:txBody>
          <a:bodyPr>
            <a:spAutoFit/>
          </a:bodyPr>
          <a:lstStyle/>
          <a:p>
            <a:pPr algn="just">
              <a:lnSpc>
                <a:spcPct val="90000"/>
              </a:lnSpc>
              <a:spcBef>
                <a:spcPct val="20000"/>
              </a:spcBef>
              <a:buClr>
                <a:schemeClr val="tx2"/>
              </a:buClr>
              <a:buSzPct val="70000"/>
              <a:buFont typeface="Wingdings" pitchFamily="2" charset="2"/>
              <a:buNone/>
            </a:pPr>
            <a:r>
              <a:rPr lang="el-GR" sz="1600"/>
              <a:t>Το σύνολο των δειγματοληπτικών μονάδων που αντιστοιχούν στον εξεταζόμενο πληθυσμό αποτελεί το </a:t>
            </a:r>
            <a:r>
              <a:rPr lang="el-GR" sz="1600" b="1"/>
              <a:t>πλαίσιο δειγματοληψίας</a:t>
            </a:r>
            <a:r>
              <a:rPr lang="el-GR" sz="16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755650" y="1557338"/>
            <a:ext cx="7696200" cy="3600450"/>
          </a:xfrm>
        </p:spPr>
        <p:txBody>
          <a:bodyPr/>
          <a:lstStyle/>
          <a:p>
            <a:pPr marL="177800" indent="-177800" algn="just">
              <a:buClr>
                <a:schemeClr val="tx2"/>
              </a:buClr>
              <a:buFont typeface="Wingdings" pitchFamily="2" charset="2"/>
              <a:buNone/>
            </a:pPr>
            <a:r>
              <a:rPr lang="el-GR">
                <a:solidFill>
                  <a:schemeClr val="tx2"/>
                </a:solidFill>
              </a:rPr>
              <a:t>	Προϋποθέσεις</a:t>
            </a:r>
            <a:r>
              <a:rPr lang="el-GR"/>
              <a:t> που θα πρέπει να πληροί ένα πλαίσιο δειγματοληψίας προκειμένου να μπορεί να χρησιμοποιηθεί ως βάση για τη δειγματοληψία:</a:t>
            </a:r>
          </a:p>
          <a:p>
            <a:pPr marL="177800" indent="-177800" algn="just">
              <a:buClr>
                <a:schemeClr val="tx2"/>
              </a:buClr>
            </a:pPr>
            <a:endParaRPr lang="el-GR"/>
          </a:p>
          <a:p>
            <a:pPr marL="895350" lvl="2" indent="-269875" algn="just">
              <a:buClr>
                <a:schemeClr val="accent1"/>
              </a:buClr>
            </a:pPr>
            <a:r>
              <a:rPr lang="el-GR"/>
              <a:t>Να είναι πλήρες.</a:t>
            </a:r>
          </a:p>
          <a:p>
            <a:pPr marL="895350" lvl="2" indent="-269875">
              <a:buClr>
                <a:schemeClr val="accent1"/>
              </a:buClr>
            </a:pPr>
            <a:r>
              <a:rPr lang="el-GR"/>
              <a:t>Να είναι ακριβές.</a:t>
            </a:r>
          </a:p>
          <a:p>
            <a:pPr marL="895350" lvl="2" indent="-269875">
              <a:buClr>
                <a:schemeClr val="accent1"/>
              </a:buClr>
            </a:pPr>
            <a:r>
              <a:rPr lang="el-GR"/>
              <a:t>Να είναι ενημερωμένο.</a:t>
            </a:r>
          </a:p>
          <a:p>
            <a:pPr marL="895350" lvl="2" indent="-269875">
              <a:buClr>
                <a:schemeClr val="accent1"/>
              </a:buClr>
            </a:pPr>
            <a:r>
              <a:rPr lang="el-GR"/>
              <a:t>Να μην έχει διπλές ή πολλαπλές εγγραφές.</a:t>
            </a:r>
          </a:p>
          <a:p>
            <a:pPr marL="895350" lvl="2" indent="-269875">
              <a:buClr>
                <a:schemeClr val="accent1"/>
              </a:buClr>
            </a:pPr>
            <a:r>
              <a:rPr lang="el-GR"/>
              <a:t>Να μην έχει απροσπέλαστες μονάδες.</a:t>
            </a:r>
          </a:p>
          <a:p>
            <a:pPr marL="357188" lvl="1" indent="0"/>
            <a:endParaRPr lang="el-GR"/>
          </a:p>
        </p:txBody>
      </p:sp>
      <p:sp>
        <p:nvSpPr>
          <p:cNvPr id="84995"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Εισαγωγή – Βασικές Έννοιες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Εισαγωγή – Βασικές Έννοιες</a:t>
            </a:r>
          </a:p>
        </p:txBody>
      </p:sp>
      <p:sp>
        <p:nvSpPr>
          <p:cNvPr id="86020" name="Text Box 4"/>
          <p:cNvSpPr txBox="1">
            <a:spLocks noChangeArrowheads="1"/>
          </p:cNvSpPr>
          <p:nvPr/>
        </p:nvSpPr>
        <p:spPr bwMode="auto">
          <a:xfrm>
            <a:off x="611188" y="1700213"/>
            <a:ext cx="7345362" cy="4168775"/>
          </a:xfrm>
          <a:prstGeom prst="rect">
            <a:avLst/>
          </a:prstGeom>
          <a:noFill/>
          <a:ln w="9525">
            <a:noFill/>
            <a:miter lim="800000"/>
            <a:headEnd/>
            <a:tailEnd/>
          </a:ln>
          <a:effectLst/>
        </p:spPr>
        <p:txBody>
          <a:bodyPr>
            <a:spAutoFit/>
          </a:bodyPr>
          <a:lstStyle/>
          <a:p>
            <a:pPr marL="179388" lvl="1" algn="just">
              <a:lnSpc>
                <a:spcPct val="90000"/>
              </a:lnSpc>
              <a:spcBef>
                <a:spcPct val="20000"/>
              </a:spcBef>
              <a:buClr>
                <a:schemeClr val="accent1"/>
              </a:buClr>
              <a:buSzPct val="150000"/>
            </a:pPr>
            <a:r>
              <a:rPr lang="el-GR"/>
              <a:t>Μετά τον προσδιορισμό του πλαισίου δειγματοληψίας ακολουθεί η </a:t>
            </a:r>
            <a:r>
              <a:rPr lang="el-GR">
                <a:solidFill>
                  <a:schemeClr val="tx2"/>
                </a:solidFill>
              </a:rPr>
              <a:t>λήψη</a:t>
            </a:r>
            <a:r>
              <a:rPr lang="el-GR"/>
              <a:t> του δείγματος. </a:t>
            </a:r>
          </a:p>
          <a:p>
            <a:pPr marL="179388" lvl="1" algn="just">
              <a:lnSpc>
                <a:spcPct val="90000"/>
              </a:lnSpc>
              <a:spcBef>
                <a:spcPct val="20000"/>
              </a:spcBef>
              <a:buClr>
                <a:schemeClr val="accent1"/>
              </a:buClr>
              <a:buSzPct val="150000"/>
            </a:pPr>
            <a:endParaRPr lang="el-GR"/>
          </a:p>
          <a:p>
            <a:pPr marL="179388" lvl="1" algn="just">
              <a:lnSpc>
                <a:spcPct val="90000"/>
              </a:lnSpc>
              <a:spcBef>
                <a:spcPct val="20000"/>
              </a:spcBef>
              <a:buClr>
                <a:schemeClr val="accent1"/>
              </a:buClr>
              <a:buSzPct val="150000"/>
            </a:pPr>
            <a:r>
              <a:rPr lang="el-GR"/>
              <a:t>Ο </a:t>
            </a:r>
            <a:r>
              <a:rPr lang="el-GR">
                <a:solidFill>
                  <a:schemeClr val="tx2"/>
                </a:solidFill>
              </a:rPr>
              <a:t>τρόπος επιλογής</a:t>
            </a:r>
            <a:r>
              <a:rPr lang="el-GR"/>
              <a:t> των επί μέρους μονάδων του δείγματος καθορίζεται από το δειγματοληπτικό σχέδιο που θα επιλεγεί. </a:t>
            </a:r>
          </a:p>
          <a:p>
            <a:pPr marL="179388" lvl="1" algn="just">
              <a:lnSpc>
                <a:spcPct val="90000"/>
              </a:lnSpc>
              <a:spcBef>
                <a:spcPct val="20000"/>
              </a:spcBef>
              <a:buClr>
                <a:schemeClr val="accent1"/>
              </a:buClr>
              <a:buSzPct val="150000"/>
            </a:pPr>
            <a:endParaRPr lang="el-GR"/>
          </a:p>
          <a:p>
            <a:pPr marL="179388" lvl="1" algn="just">
              <a:lnSpc>
                <a:spcPct val="90000"/>
              </a:lnSpc>
              <a:spcBef>
                <a:spcPct val="20000"/>
              </a:spcBef>
              <a:buClr>
                <a:schemeClr val="accent1"/>
              </a:buClr>
              <a:buSzPct val="150000"/>
            </a:pPr>
            <a:r>
              <a:rPr lang="el-GR">
                <a:solidFill>
                  <a:schemeClr val="tx2"/>
                </a:solidFill>
              </a:rPr>
              <a:t>Κύριος στόχος</a:t>
            </a:r>
            <a:r>
              <a:rPr lang="el-GR"/>
              <a:t> κάθε δειγματοληπτικού σχεδίου είναι</a:t>
            </a:r>
            <a:r>
              <a:rPr lang="en-US"/>
              <a:t>:</a:t>
            </a:r>
            <a:endParaRPr lang="el-GR"/>
          </a:p>
          <a:p>
            <a:pPr marL="179388" lvl="1" algn="just">
              <a:lnSpc>
                <a:spcPct val="90000"/>
              </a:lnSpc>
              <a:spcBef>
                <a:spcPct val="20000"/>
              </a:spcBef>
              <a:buClr>
                <a:schemeClr val="accent1"/>
              </a:buClr>
            </a:pPr>
            <a:endParaRPr lang="el-GR"/>
          </a:p>
          <a:p>
            <a:pPr marL="179388" lvl="1" algn="just">
              <a:lnSpc>
                <a:spcPct val="90000"/>
              </a:lnSpc>
              <a:spcBef>
                <a:spcPct val="20000"/>
              </a:spcBef>
              <a:buClr>
                <a:schemeClr val="accent1"/>
              </a:buClr>
              <a:buFont typeface="Wingdings" pitchFamily="2" charset="2"/>
              <a:buChar char="ü"/>
            </a:pPr>
            <a:r>
              <a:rPr lang="el-GR"/>
              <a:t>να εξασφαλίζει δείγμα αντιπροσωπευτικό του πληθυσμού ο οποίος μελετάται</a:t>
            </a:r>
          </a:p>
          <a:p>
            <a:pPr marL="179388" lvl="1" algn="just">
              <a:lnSpc>
                <a:spcPct val="90000"/>
              </a:lnSpc>
              <a:spcBef>
                <a:spcPct val="20000"/>
              </a:spcBef>
              <a:buClr>
                <a:schemeClr val="accent1"/>
              </a:buClr>
              <a:buFont typeface="Wingdings" pitchFamily="2" charset="2"/>
              <a:buChar char="ü"/>
            </a:pPr>
            <a:r>
              <a:rPr lang="el-GR"/>
              <a:t>να αποτρέπει κάθε μεροληψία επιλογής και </a:t>
            </a:r>
          </a:p>
          <a:p>
            <a:pPr marL="179388" lvl="1" algn="just">
              <a:lnSpc>
                <a:spcPct val="90000"/>
              </a:lnSpc>
              <a:spcBef>
                <a:spcPct val="20000"/>
              </a:spcBef>
              <a:buClr>
                <a:schemeClr val="accent1"/>
              </a:buClr>
              <a:buFont typeface="Wingdings" pitchFamily="2" charset="2"/>
              <a:buChar char="ü"/>
            </a:pPr>
            <a:r>
              <a:rPr lang="el-GR"/>
              <a:t>να μεγιστοποιεί την ακρίβεια των εκτιμήσεων πάντοτε μέσα στα πλαίσια των πόρων που διατίθενται για το σκοπό αυτό. </a:t>
            </a:r>
          </a:p>
          <a:p>
            <a:pPr>
              <a:spcBef>
                <a:spcPct val="50000"/>
              </a:spcBef>
            </a:pP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Είδη Δειγματοληψίας</a:t>
            </a:r>
          </a:p>
        </p:txBody>
      </p:sp>
      <p:sp>
        <p:nvSpPr>
          <p:cNvPr id="100356" name="Text Box 4"/>
          <p:cNvSpPr txBox="1">
            <a:spLocks noChangeArrowheads="1"/>
          </p:cNvSpPr>
          <p:nvPr/>
        </p:nvSpPr>
        <p:spPr bwMode="auto">
          <a:xfrm>
            <a:off x="3419475" y="1557338"/>
            <a:ext cx="1871663" cy="376237"/>
          </a:xfrm>
          <a:prstGeom prst="rect">
            <a:avLst/>
          </a:prstGeom>
          <a:solidFill>
            <a:srgbClr val="CCECFF"/>
          </a:solidFill>
          <a:ln w="9525">
            <a:solidFill>
              <a:schemeClr val="tx1"/>
            </a:solidFill>
            <a:miter lim="800000"/>
            <a:headEnd/>
            <a:tailEnd/>
          </a:ln>
          <a:effectLst/>
        </p:spPr>
        <p:txBody>
          <a:bodyPr>
            <a:spAutoFit/>
          </a:bodyPr>
          <a:lstStyle/>
          <a:p>
            <a:pPr algn="ctr">
              <a:spcBef>
                <a:spcPct val="50000"/>
              </a:spcBef>
            </a:pPr>
            <a:r>
              <a:rPr lang="el-GR"/>
              <a:t>Δειγματοληψία</a:t>
            </a:r>
          </a:p>
        </p:txBody>
      </p:sp>
      <p:sp>
        <p:nvSpPr>
          <p:cNvPr id="100357" name="Line 5"/>
          <p:cNvSpPr>
            <a:spLocks noChangeShapeType="1"/>
          </p:cNvSpPr>
          <p:nvPr/>
        </p:nvSpPr>
        <p:spPr bwMode="auto">
          <a:xfrm flipH="1">
            <a:off x="3276600" y="1916113"/>
            <a:ext cx="1008063" cy="504825"/>
          </a:xfrm>
          <a:prstGeom prst="line">
            <a:avLst/>
          </a:prstGeom>
          <a:noFill/>
          <a:ln w="9525">
            <a:solidFill>
              <a:schemeClr val="tx1"/>
            </a:solidFill>
            <a:round/>
            <a:headEnd/>
            <a:tailEnd type="triangle" w="med" len="med"/>
          </a:ln>
          <a:effectLst/>
        </p:spPr>
        <p:txBody>
          <a:bodyPr/>
          <a:lstStyle/>
          <a:p>
            <a:endParaRPr lang="el-GR"/>
          </a:p>
        </p:txBody>
      </p:sp>
      <p:sp>
        <p:nvSpPr>
          <p:cNvPr id="100358" name="Text Box 6"/>
          <p:cNvSpPr txBox="1">
            <a:spLocks noChangeArrowheads="1"/>
          </p:cNvSpPr>
          <p:nvPr/>
        </p:nvSpPr>
        <p:spPr bwMode="auto">
          <a:xfrm>
            <a:off x="684213" y="2420938"/>
            <a:ext cx="2808287" cy="376237"/>
          </a:xfrm>
          <a:prstGeom prst="rect">
            <a:avLst/>
          </a:prstGeom>
          <a:solidFill>
            <a:srgbClr val="FFCC99"/>
          </a:solidFill>
          <a:ln w="9525">
            <a:solidFill>
              <a:schemeClr val="tx1"/>
            </a:solidFill>
            <a:miter lim="800000"/>
            <a:headEnd/>
            <a:tailEnd/>
          </a:ln>
          <a:effectLst/>
        </p:spPr>
        <p:txBody>
          <a:bodyPr>
            <a:spAutoFit/>
          </a:bodyPr>
          <a:lstStyle/>
          <a:p>
            <a:pPr algn="ctr">
              <a:spcBef>
                <a:spcPct val="50000"/>
              </a:spcBef>
            </a:pPr>
            <a:r>
              <a:rPr lang="el-GR"/>
              <a:t>Διαισθητική</a:t>
            </a:r>
          </a:p>
        </p:txBody>
      </p:sp>
      <p:sp>
        <p:nvSpPr>
          <p:cNvPr id="100359" name="Text Box 7"/>
          <p:cNvSpPr txBox="1">
            <a:spLocks noChangeArrowheads="1"/>
          </p:cNvSpPr>
          <p:nvPr/>
        </p:nvSpPr>
        <p:spPr bwMode="auto">
          <a:xfrm>
            <a:off x="4500563" y="2420938"/>
            <a:ext cx="3167062" cy="376237"/>
          </a:xfrm>
          <a:prstGeom prst="rect">
            <a:avLst/>
          </a:prstGeom>
          <a:solidFill>
            <a:srgbClr val="CCFFCC"/>
          </a:solidFill>
          <a:ln w="9525">
            <a:solidFill>
              <a:schemeClr val="tx1"/>
            </a:solidFill>
            <a:miter lim="800000"/>
            <a:headEnd/>
            <a:tailEnd/>
          </a:ln>
          <a:effectLst/>
        </p:spPr>
        <p:txBody>
          <a:bodyPr>
            <a:spAutoFit/>
          </a:bodyPr>
          <a:lstStyle/>
          <a:p>
            <a:pPr algn="ctr">
              <a:spcBef>
                <a:spcPct val="50000"/>
              </a:spcBef>
            </a:pPr>
            <a:r>
              <a:rPr lang="el-GR"/>
              <a:t>Κατά Πιθανότητα</a:t>
            </a:r>
          </a:p>
        </p:txBody>
      </p:sp>
      <p:sp>
        <p:nvSpPr>
          <p:cNvPr id="100360" name="Line 8"/>
          <p:cNvSpPr>
            <a:spLocks noChangeShapeType="1"/>
          </p:cNvSpPr>
          <p:nvPr/>
        </p:nvSpPr>
        <p:spPr bwMode="auto">
          <a:xfrm>
            <a:off x="4356100" y="1916113"/>
            <a:ext cx="936625" cy="504825"/>
          </a:xfrm>
          <a:prstGeom prst="line">
            <a:avLst/>
          </a:prstGeom>
          <a:noFill/>
          <a:ln w="9525">
            <a:solidFill>
              <a:schemeClr val="tx1"/>
            </a:solidFill>
            <a:round/>
            <a:headEnd/>
            <a:tailEnd type="triangle" w="med" len="med"/>
          </a:ln>
          <a:effectLst/>
        </p:spPr>
        <p:txBody>
          <a:bodyPr/>
          <a:lstStyle/>
          <a:p>
            <a:endParaRPr lang="el-GR"/>
          </a:p>
        </p:txBody>
      </p:sp>
      <p:sp>
        <p:nvSpPr>
          <p:cNvPr id="100363" name="Text Box 11"/>
          <p:cNvSpPr txBox="1">
            <a:spLocks noChangeArrowheads="1"/>
          </p:cNvSpPr>
          <p:nvPr/>
        </p:nvSpPr>
        <p:spPr bwMode="auto">
          <a:xfrm>
            <a:off x="1619250" y="2997200"/>
            <a:ext cx="1871663" cy="376238"/>
          </a:xfrm>
          <a:prstGeom prst="rect">
            <a:avLst/>
          </a:prstGeom>
          <a:solidFill>
            <a:srgbClr val="FFCC99"/>
          </a:solidFill>
          <a:ln w="9525">
            <a:solidFill>
              <a:schemeClr val="tx1"/>
            </a:solidFill>
            <a:miter lim="800000"/>
            <a:headEnd/>
            <a:tailEnd/>
          </a:ln>
          <a:effectLst/>
        </p:spPr>
        <p:txBody>
          <a:bodyPr>
            <a:spAutoFit/>
          </a:bodyPr>
          <a:lstStyle/>
          <a:p>
            <a:pPr algn="ctr">
              <a:spcBef>
                <a:spcPct val="50000"/>
              </a:spcBef>
            </a:pPr>
            <a:r>
              <a:rPr lang="el-GR"/>
              <a:t>Ευκολίας</a:t>
            </a:r>
          </a:p>
        </p:txBody>
      </p:sp>
      <p:sp>
        <p:nvSpPr>
          <p:cNvPr id="100364" name="Text Box 12"/>
          <p:cNvSpPr txBox="1">
            <a:spLocks noChangeArrowheads="1"/>
          </p:cNvSpPr>
          <p:nvPr/>
        </p:nvSpPr>
        <p:spPr bwMode="auto">
          <a:xfrm>
            <a:off x="971550" y="3644900"/>
            <a:ext cx="2519363" cy="376238"/>
          </a:xfrm>
          <a:prstGeom prst="rect">
            <a:avLst/>
          </a:prstGeom>
          <a:solidFill>
            <a:srgbClr val="FFCC99"/>
          </a:solidFill>
          <a:ln w="9525">
            <a:solidFill>
              <a:schemeClr val="tx1"/>
            </a:solidFill>
            <a:miter lim="800000"/>
            <a:headEnd/>
            <a:tailEnd/>
          </a:ln>
          <a:effectLst/>
        </p:spPr>
        <p:txBody>
          <a:bodyPr>
            <a:spAutoFit/>
          </a:bodyPr>
          <a:lstStyle/>
          <a:p>
            <a:pPr algn="ctr">
              <a:spcBef>
                <a:spcPct val="50000"/>
              </a:spcBef>
            </a:pPr>
            <a:r>
              <a:rPr lang="el-GR"/>
              <a:t>Κρίσης ή Σκοπιμότητας</a:t>
            </a:r>
          </a:p>
        </p:txBody>
      </p:sp>
      <p:sp>
        <p:nvSpPr>
          <p:cNvPr id="100365" name="Text Box 13"/>
          <p:cNvSpPr txBox="1">
            <a:spLocks noChangeArrowheads="1"/>
          </p:cNvSpPr>
          <p:nvPr/>
        </p:nvSpPr>
        <p:spPr bwMode="auto">
          <a:xfrm>
            <a:off x="250825" y="4292600"/>
            <a:ext cx="3240088" cy="376238"/>
          </a:xfrm>
          <a:prstGeom prst="rect">
            <a:avLst/>
          </a:prstGeom>
          <a:solidFill>
            <a:srgbClr val="FFCC99"/>
          </a:solidFill>
          <a:ln w="9525">
            <a:solidFill>
              <a:schemeClr val="tx1"/>
            </a:solidFill>
            <a:miter lim="800000"/>
            <a:headEnd/>
            <a:tailEnd/>
          </a:ln>
          <a:effectLst/>
        </p:spPr>
        <p:txBody>
          <a:bodyPr>
            <a:spAutoFit/>
          </a:bodyPr>
          <a:lstStyle/>
          <a:p>
            <a:pPr algn="ctr">
              <a:spcBef>
                <a:spcPct val="50000"/>
              </a:spcBef>
            </a:pPr>
            <a:r>
              <a:rPr lang="el-GR"/>
              <a:t>Με Προκαθορισμένα Ποσοστά</a:t>
            </a:r>
          </a:p>
        </p:txBody>
      </p:sp>
      <p:sp>
        <p:nvSpPr>
          <p:cNvPr id="100368" name="Text Box 16"/>
          <p:cNvSpPr txBox="1">
            <a:spLocks noChangeArrowheads="1"/>
          </p:cNvSpPr>
          <p:nvPr/>
        </p:nvSpPr>
        <p:spPr bwMode="auto">
          <a:xfrm>
            <a:off x="4500563" y="3068638"/>
            <a:ext cx="1655762" cy="376237"/>
          </a:xfrm>
          <a:prstGeom prst="rect">
            <a:avLst/>
          </a:prstGeom>
          <a:solidFill>
            <a:srgbClr val="CCFFCC"/>
          </a:solidFill>
          <a:ln w="9525">
            <a:solidFill>
              <a:schemeClr val="tx1"/>
            </a:solidFill>
            <a:miter lim="800000"/>
            <a:headEnd/>
            <a:tailEnd/>
          </a:ln>
          <a:effectLst/>
        </p:spPr>
        <p:txBody>
          <a:bodyPr>
            <a:spAutoFit/>
          </a:bodyPr>
          <a:lstStyle/>
          <a:p>
            <a:pPr algn="ctr">
              <a:spcBef>
                <a:spcPct val="50000"/>
              </a:spcBef>
            </a:pPr>
            <a:r>
              <a:rPr lang="el-GR"/>
              <a:t>Απλή Τυχαία</a:t>
            </a:r>
          </a:p>
        </p:txBody>
      </p:sp>
      <p:sp>
        <p:nvSpPr>
          <p:cNvPr id="100369" name="Text Box 17"/>
          <p:cNvSpPr txBox="1">
            <a:spLocks noChangeArrowheads="1"/>
          </p:cNvSpPr>
          <p:nvPr/>
        </p:nvSpPr>
        <p:spPr bwMode="auto">
          <a:xfrm>
            <a:off x="4500563" y="3644900"/>
            <a:ext cx="2159000" cy="376238"/>
          </a:xfrm>
          <a:prstGeom prst="rect">
            <a:avLst/>
          </a:prstGeom>
          <a:solidFill>
            <a:srgbClr val="CCFFCC"/>
          </a:solidFill>
          <a:ln w="9525">
            <a:solidFill>
              <a:schemeClr val="tx1"/>
            </a:solidFill>
            <a:miter lim="800000"/>
            <a:headEnd/>
            <a:tailEnd/>
          </a:ln>
          <a:effectLst/>
        </p:spPr>
        <p:txBody>
          <a:bodyPr>
            <a:spAutoFit/>
          </a:bodyPr>
          <a:lstStyle/>
          <a:p>
            <a:pPr algn="ctr">
              <a:spcBef>
                <a:spcPct val="50000"/>
              </a:spcBef>
            </a:pPr>
            <a:r>
              <a:rPr lang="el-GR"/>
              <a:t>Στρωματοποιημένη</a:t>
            </a:r>
          </a:p>
        </p:txBody>
      </p:sp>
      <p:sp>
        <p:nvSpPr>
          <p:cNvPr id="100370" name="Text Box 18"/>
          <p:cNvSpPr txBox="1">
            <a:spLocks noChangeArrowheads="1"/>
          </p:cNvSpPr>
          <p:nvPr/>
        </p:nvSpPr>
        <p:spPr bwMode="auto">
          <a:xfrm>
            <a:off x="4500563" y="4292600"/>
            <a:ext cx="2592387" cy="376238"/>
          </a:xfrm>
          <a:prstGeom prst="rect">
            <a:avLst/>
          </a:prstGeom>
          <a:solidFill>
            <a:srgbClr val="CCFFCC"/>
          </a:solidFill>
          <a:ln w="9525">
            <a:solidFill>
              <a:schemeClr val="tx1"/>
            </a:solidFill>
            <a:miter lim="800000"/>
            <a:headEnd/>
            <a:tailEnd/>
          </a:ln>
          <a:effectLst/>
        </p:spPr>
        <p:txBody>
          <a:bodyPr>
            <a:spAutoFit/>
          </a:bodyPr>
          <a:lstStyle/>
          <a:p>
            <a:pPr algn="ctr">
              <a:spcBef>
                <a:spcPct val="50000"/>
              </a:spcBef>
            </a:pPr>
            <a:r>
              <a:rPr lang="el-GR"/>
              <a:t>Συστηματική</a:t>
            </a:r>
          </a:p>
        </p:txBody>
      </p:sp>
      <p:sp>
        <p:nvSpPr>
          <p:cNvPr id="100371" name="Text Box 19"/>
          <p:cNvSpPr txBox="1">
            <a:spLocks noChangeArrowheads="1"/>
          </p:cNvSpPr>
          <p:nvPr/>
        </p:nvSpPr>
        <p:spPr bwMode="auto">
          <a:xfrm>
            <a:off x="4500563" y="4868863"/>
            <a:ext cx="3024187" cy="376237"/>
          </a:xfrm>
          <a:prstGeom prst="rect">
            <a:avLst/>
          </a:prstGeom>
          <a:solidFill>
            <a:srgbClr val="CCFFCC"/>
          </a:solidFill>
          <a:ln w="9525">
            <a:solidFill>
              <a:schemeClr val="tx1"/>
            </a:solidFill>
            <a:miter lim="800000"/>
            <a:headEnd/>
            <a:tailEnd/>
          </a:ln>
          <a:effectLst/>
        </p:spPr>
        <p:txBody>
          <a:bodyPr>
            <a:spAutoFit/>
          </a:bodyPr>
          <a:lstStyle/>
          <a:p>
            <a:pPr algn="ctr">
              <a:spcBef>
                <a:spcPct val="50000"/>
              </a:spcBef>
            </a:pPr>
            <a:r>
              <a:rPr lang="el-GR"/>
              <a:t>Κατά Ομάδες</a:t>
            </a:r>
          </a:p>
        </p:txBody>
      </p:sp>
      <p:sp>
        <p:nvSpPr>
          <p:cNvPr id="100372" name="Line 20"/>
          <p:cNvSpPr>
            <a:spLocks noChangeShapeType="1"/>
          </p:cNvSpPr>
          <p:nvPr/>
        </p:nvSpPr>
        <p:spPr bwMode="auto">
          <a:xfrm>
            <a:off x="5435600" y="2781300"/>
            <a:ext cx="0" cy="287338"/>
          </a:xfrm>
          <a:prstGeom prst="line">
            <a:avLst/>
          </a:prstGeom>
          <a:noFill/>
          <a:ln w="9525">
            <a:solidFill>
              <a:schemeClr val="tx1"/>
            </a:solidFill>
            <a:round/>
            <a:headEnd/>
            <a:tailEnd type="triangle" w="med" len="med"/>
          </a:ln>
          <a:effectLst/>
        </p:spPr>
        <p:txBody>
          <a:bodyPr/>
          <a:lstStyle/>
          <a:p>
            <a:endParaRPr lang="el-GR"/>
          </a:p>
        </p:txBody>
      </p:sp>
      <p:sp>
        <p:nvSpPr>
          <p:cNvPr id="100373" name="Line 21"/>
          <p:cNvSpPr>
            <a:spLocks noChangeShapeType="1"/>
          </p:cNvSpPr>
          <p:nvPr/>
        </p:nvSpPr>
        <p:spPr bwMode="auto">
          <a:xfrm>
            <a:off x="6227763" y="2781300"/>
            <a:ext cx="0" cy="863600"/>
          </a:xfrm>
          <a:prstGeom prst="line">
            <a:avLst/>
          </a:prstGeom>
          <a:noFill/>
          <a:ln w="9525">
            <a:solidFill>
              <a:schemeClr val="tx1"/>
            </a:solidFill>
            <a:round/>
            <a:headEnd/>
            <a:tailEnd type="triangle" w="med" len="med"/>
          </a:ln>
          <a:effectLst/>
        </p:spPr>
        <p:txBody>
          <a:bodyPr/>
          <a:lstStyle/>
          <a:p>
            <a:endParaRPr lang="el-GR"/>
          </a:p>
        </p:txBody>
      </p:sp>
      <p:sp>
        <p:nvSpPr>
          <p:cNvPr id="100374" name="Line 22"/>
          <p:cNvSpPr>
            <a:spLocks noChangeShapeType="1"/>
          </p:cNvSpPr>
          <p:nvPr/>
        </p:nvSpPr>
        <p:spPr bwMode="auto">
          <a:xfrm>
            <a:off x="6732588" y="2781300"/>
            <a:ext cx="0" cy="1439863"/>
          </a:xfrm>
          <a:prstGeom prst="line">
            <a:avLst/>
          </a:prstGeom>
          <a:noFill/>
          <a:ln w="9525">
            <a:solidFill>
              <a:schemeClr val="tx1"/>
            </a:solidFill>
            <a:round/>
            <a:headEnd/>
            <a:tailEnd type="triangle" w="med" len="med"/>
          </a:ln>
          <a:effectLst/>
        </p:spPr>
        <p:txBody>
          <a:bodyPr/>
          <a:lstStyle/>
          <a:p>
            <a:endParaRPr lang="el-GR"/>
          </a:p>
        </p:txBody>
      </p:sp>
      <p:sp>
        <p:nvSpPr>
          <p:cNvPr id="100376" name="Line 24"/>
          <p:cNvSpPr>
            <a:spLocks noChangeShapeType="1"/>
          </p:cNvSpPr>
          <p:nvPr/>
        </p:nvSpPr>
        <p:spPr bwMode="auto">
          <a:xfrm>
            <a:off x="7451725" y="2781300"/>
            <a:ext cx="0" cy="2087563"/>
          </a:xfrm>
          <a:prstGeom prst="line">
            <a:avLst/>
          </a:prstGeom>
          <a:noFill/>
          <a:ln w="9525">
            <a:solidFill>
              <a:schemeClr val="tx1"/>
            </a:solidFill>
            <a:round/>
            <a:headEnd/>
            <a:tailEnd type="triangle" w="med" len="med"/>
          </a:ln>
          <a:effectLst/>
        </p:spPr>
        <p:txBody>
          <a:bodyPr/>
          <a:lstStyle/>
          <a:p>
            <a:endParaRPr lang="el-GR"/>
          </a:p>
        </p:txBody>
      </p:sp>
      <p:sp>
        <p:nvSpPr>
          <p:cNvPr id="100377" name="Line 25"/>
          <p:cNvSpPr>
            <a:spLocks noChangeShapeType="1"/>
          </p:cNvSpPr>
          <p:nvPr/>
        </p:nvSpPr>
        <p:spPr bwMode="auto">
          <a:xfrm>
            <a:off x="1908175" y="2781300"/>
            <a:ext cx="0" cy="215900"/>
          </a:xfrm>
          <a:prstGeom prst="line">
            <a:avLst/>
          </a:prstGeom>
          <a:noFill/>
          <a:ln w="9525">
            <a:solidFill>
              <a:schemeClr val="tx1"/>
            </a:solidFill>
            <a:round/>
            <a:headEnd/>
            <a:tailEnd type="triangle" w="med" len="med"/>
          </a:ln>
          <a:effectLst/>
        </p:spPr>
        <p:txBody>
          <a:bodyPr/>
          <a:lstStyle/>
          <a:p>
            <a:endParaRPr lang="el-GR"/>
          </a:p>
        </p:txBody>
      </p:sp>
      <p:sp>
        <p:nvSpPr>
          <p:cNvPr id="100378" name="Line 26"/>
          <p:cNvSpPr>
            <a:spLocks noChangeShapeType="1"/>
          </p:cNvSpPr>
          <p:nvPr/>
        </p:nvSpPr>
        <p:spPr bwMode="auto">
          <a:xfrm>
            <a:off x="1258888" y="2781300"/>
            <a:ext cx="0" cy="863600"/>
          </a:xfrm>
          <a:prstGeom prst="line">
            <a:avLst/>
          </a:prstGeom>
          <a:noFill/>
          <a:ln w="9525">
            <a:solidFill>
              <a:schemeClr val="tx1"/>
            </a:solidFill>
            <a:round/>
            <a:headEnd/>
            <a:tailEnd type="triangle" w="med" len="med"/>
          </a:ln>
          <a:effectLst/>
        </p:spPr>
        <p:txBody>
          <a:bodyPr/>
          <a:lstStyle/>
          <a:p>
            <a:endParaRPr lang="el-GR"/>
          </a:p>
        </p:txBody>
      </p:sp>
      <p:sp>
        <p:nvSpPr>
          <p:cNvPr id="100379" name="Line 27"/>
          <p:cNvSpPr>
            <a:spLocks noChangeShapeType="1"/>
          </p:cNvSpPr>
          <p:nvPr/>
        </p:nvSpPr>
        <p:spPr bwMode="auto">
          <a:xfrm>
            <a:off x="755650" y="2781300"/>
            <a:ext cx="0" cy="15113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Διαισθητική Δειγματοληψία</a:t>
            </a:r>
          </a:p>
        </p:txBody>
      </p:sp>
      <p:sp>
        <p:nvSpPr>
          <p:cNvPr id="87043" name="Text Box 3"/>
          <p:cNvSpPr txBox="1">
            <a:spLocks noChangeArrowheads="1"/>
          </p:cNvSpPr>
          <p:nvPr/>
        </p:nvSpPr>
        <p:spPr bwMode="auto">
          <a:xfrm>
            <a:off x="611188" y="1700213"/>
            <a:ext cx="7345362" cy="2654300"/>
          </a:xfrm>
          <a:prstGeom prst="rect">
            <a:avLst/>
          </a:prstGeom>
          <a:noFill/>
          <a:ln w="9525">
            <a:noFill/>
            <a:miter lim="800000"/>
            <a:headEnd/>
            <a:tailEnd/>
          </a:ln>
          <a:effectLst/>
        </p:spPr>
        <p:txBody>
          <a:bodyPr>
            <a:spAutoFit/>
          </a:bodyPr>
          <a:lstStyle/>
          <a:p>
            <a:pPr marL="357188" lvl="1" algn="just">
              <a:lnSpc>
                <a:spcPct val="90000"/>
              </a:lnSpc>
              <a:spcBef>
                <a:spcPct val="20000"/>
              </a:spcBef>
              <a:buClr>
                <a:schemeClr val="accent1"/>
              </a:buClr>
              <a:buSzPct val="150000"/>
            </a:pPr>
            <a:r>
              <a:rPr lang="el-GR"/>
              <a:t>Μερικά δειγματοληπτικά σχέδια έχουν </a:t>
            </a:r>
            <a:r>
              <a:rPr lang="el-GR">
                <a:solidFill>
                  <a:schemeClr val="tx2"/>
                </a:solidFill>
              </a:rPr>
              <a:t>διαισθητική βάση</a:t>
            </a:r>
            <a:r>
              <a:rPr lang="el-GR"/>
              <a:t>. Αναπτύχθηκαν για να αντιμετωπίσουν συγκεκριμένα προβλήματα, εξελίχθηκαν όμως σε δημοφιλή σχέδια και είναι αρκετά διαδεδομένα.</a:t>
            </a:r>
          </a:p>
          <a:p>
            <a:pPr marL="357188" lvl="1" algn="just">
              <a:lnSpc>
                <a:spcPct val="90000"/>
              </a:lnSpc>
              <a:spcBef>
                <a:spcPct val="20000"/>
              </a:spcBef>
              <a:buClr>
                <a:schemeClr val="accent1"/>
              </a:buClr>
              <a:buSzPct val="150000"/>
            </a:pPr>
            <a:r>
              <a:rPr lang="el-GR"/>
              <a:t> </a:t>
            </a:r>
          </a:p>
          <a:p>
            <a:pPr marL="357188" lvl="1" algn="just">
              <a:lnSpc>
                <a:spcPct val="90000"/>
              </a:lnSpc>
              <a:spcBef>
                <a:spcPct val="20000"/>
              </a:spcBef>
              <a:buClr>
                <a:schemeClr val="tx2"/>
              </a:buClr>
              <a:buSzPct val="150000"/>
              <a:buFont typeface="Wingdings" pitchFamily="2" charset="2"/>
              <a:buChar char="ü"/>
            </a:pPr>
            <a:r>
              <a:rPr lang="el-GR"/>
              <a:t>Δειγματοληψία Ευκολίας </a:t>
            </a:r>
            <a:r>
              <a:rPr lang="el-GR" i="1"/>
              <a:t>(</a:t>
            </a:r>
            <a:r>
              <a:rPr lang="en-US" i="1"/>
              <a:t>Convenience Sampling</a:t>
            </a:r>
            <a:r>
              <a:rPr lang="el-GR" i="1"/>
              <a:t>) </a:t>
            </a:r>
          </a:p>
          <a:p>
            <a:pPr marL="357188" lvl="1" algn="just">
              <a:lnSpc>
                <a:spcPct val="90000"/>
              </a:lnSpc>
              <a:spcBef>
                <a:spcPct val="20000"/>
              </a:spcBef>
              <a:buClr>
                <a:schemeClr val="tx2"/>
              </a:buClr>
              <a:buSzPct val="150000"/>
              <a:buFont typeface="Wingdings" pitchFamily="2" charset="2"/>
              <a:buChar char="ü"/>
            </a:pPr>
            <a:endParaRPr lang="el-GR" i="1"/>
          </a:p>
          <a:p>
            <a:pPr marL="357188" lvl="1" algn="just">
              <a:lnSpc>
                <a:spcPct val="90000"/>
              </a:lnSpc>
              <a:spcBef>
                <a:spcPct val="20000"/>
              </a:spcBef>
              <a:buClr>
                <a:schemeClr val="tx2"/>
              </a:buClr>
              <a:buSzPct val="150000"/>
              <a:buFont typeface="Wingdings" pitchFamily="2" charset="2"/>
              <a:buChar char="ü"/>
            </a:pPr>
            <a:r>
              <a:rPr lang="el-GR"/>
              <a:t>Δειγματοληψία Κρίσης ή Σκοπιμότητας </a:t>
            </a:r>
            <a:r>
              <a:rPr lang="el-GR" i="1"/>
              <a:t>(</a:t>
            </a:r>
            <a:r>
              <a:rPr lang="en-US" i="1"/>
              <a:t>Judgmental Sampling</a:t>
            </a:r>
            <a:r>
              <a:rPr lang="el-GR" i="1"/>
              <a:t>)</a:t>
            </a:r>
            <a:r>
              <a:rPr lang="el-GR"/>
              <a:t> </a:t>
            </a:r>
          </a:p>
          <a:p>
            <a:pPr marL="357188" lvl="1" algn="just">
              <a:lnSpc>
                <a:spcPct val="90000"/>
              </a:lnSpc>
              <a:spcBef>
                <a:spcPct val="20000"/>
              </a:spcBef>
              <a:buClr>
                <a:schemeClr val="tx2"/>
              </a:buClr>
              <a:buSzPct val="150000"/>
              <a:buFont typeface="Wingdings" pitchFamily="2" charset="2"/>
              <a:buChar char="ü"/>
            </a:pPr>
            <a:endParaRPr lang="el-GR"/>
          </a:p>
          <a:p>
            <a:pPr marL="357188" lvl="1" algn="just">
              <a:lnSpc>
                <a:spcPct val="90000"/>
              </a:lnSpc>
              <a:spcBef>
                <a:spcPct val="20000"/>
              </a:spcBef>
              <a:buClr>
                <a:schemeClr val="tx2"/>
              </a:buClr>
              <a:buSzPct val="150000"/>
              <a:buFont typeface="Wingdings" pitchFamily="2" charset="2"/>
              <a:buChar char="ü"/>
            </a:pPr>
            <a:r>
              <a:rPr lang="el-GR"/>
              <a:t>Δειγματοληψία με Προκαθορισμένα Ποσοστά </a:t>
            </a:r>
            <a:r>
              <a:rPr lang="el-GR" i="1"/>
              <a:t>(</a:t>
            </a:r>
            <a:r>
              <a:rPr lang="en-US" i="1"/>
              <a:t>Qu</a:t>
            </a:r>
            <a:r>
              <a:rPr lang="el-GR" i="1"/>
              <a:t>ο</a:t>
            </a:r>
            <a:r>
              <a:rPr lang="en-US" i="1"/>
              <a:t>ta Sampling</a:t>
            </a:r>
            <a:r>
              <a:rPr lang="el-GR" i="1"/>
              <a:t>)</a:t>
            </a: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Διαισθητική Δειγματοληψία</a:t>
            </a:r>
          </a:p>
        </p:txBody>
      </p:sp>
      <p:sp>
        <p:nvSpPr>
          <p:cNvPr id="88067" name="Text Box 3"/>
          <p:cNvSpPr txBox="1">
            <a:spLocks noChangeArrowheads="1"/>
          </p:cNvSpPr>
          <p:nvPr/>
        </p:nvSpPr>
        <p:spPr bwMode="auto">
          <a:xfrm>
            <a:off x="611188" y="1700213"/>
            <a:ext cx="7345362" cy="3205162"/>
          </a:xfrm>
          <a:prstGeom prst="rect">
            <a:avLst/>
          </a:prstGeom>
          <a:noFill/>
          <a:ln w="9525">
            <a:noFill/>
            <a:miter lim="800000"/>
            <a:headEnd/>
            <a:tailEnd/>
          </a:ln>
          <a:effectLst/>
        </p:spPr>
        <p:txBody>
          <a:bodyPr>
            <a:spAutoFit/>
          </a:bodyPr>
          <a:lstStyle/>
          <a:p>
            <a:pPr marL="357188" lvl="1" algn="just">
              <a:lnSpc>
                <a:spcPct val="90000"/>
              </a:lnSpc>
              <a:spcBef>
                <a:spcPct val="20000"/>
              </a:spcBef>
              <a:buClr>
                <a:schemeClr val="accent1"/>
              </a:buClr>
              <a:buSzPct val="150000"/>
            </a:pPr>
            <a:r>
              <a:rPr lang="el-GR" u="sng" dirty="0">
                <a:solidFill>
                  <a:schemeClr val="tx2"/>
                </a:solidFill>
              </a:rPr>
              <a:t>Δειγματοληψία Ευκολίας (</a:t>
            </a:r>
            <a:r>
              <a:rPr lang="en-US" u="sng" dirty="0">
                <a:solidFill>
                  <a:schemeClr val="tx2"/>
                </a:solidFill>
              </a:rPr>
              <a:t>Convenience Sampling</a:t>
            </a:r>
            <a:r>
              <a:rPr lang="el-GR" u="sng" dirty="0">
                <a:solidFill>
                  <a:schemeClr val="tx2"/>
                </a:solidFill>
              </a:rPr>
              <a:t>)</a:t>
            </a:r>
            <a:r>
              <a:rPr lang="el-GR" dirty="0"/>
              <a:t> </a:t>
            </a:r>
          </a:p>
          <a:p>
            <a:pPr marL="357188" lvl="1" algn="just">
              <a:lnSpc>
                <a:spcPct val="90000"/>
              </a:lnSpc>
              <a:spcBef>
                <a:spcPct val="20000"/>
              </a:spcBef>
              <a:buClr>
                <a:schemeClr val="tx2"/>
              </a:buClr>
              <a:buSzPct val="150000"/>
              <a:buFont typeface="Wingdings" pitchFamily="2" charset="2"/>
              <a:buNone/>
            </a:pPr>
            <a:endParaRPr lang="el-GR" dirty="0"/>
          </a:p>
          <a:p>
            <a:pPr marL="357188" lvl="1" algn="just">
              <a:lnSpc>
                <a:spcPct val="90000"/>
              </a:lnSpc>
              <a:spcBef>
                <a:spcPct val="20000"/>
              </a:spcBef>
              <a:buClr>
                <a:schemeClr val="tx2"/>
              </a:buClr>
              <a:buSzPct val="150000"/>
              <a:buFont typeface="Wingdings" pitchFamily="2" charset="2"/>
              <a:buNone/>
            </a:pPr>
            <a:endParaRPr lang="el-GR" dirty="0"/>
          </a:p>
          <a:p>
            <a:pPr marL="357188" lvl="1" algn="just">
              <a:lnSpc>
                <a:spcPct val="90000"/>
              </a:lnSpc>
              <a:spcBef>
                <a:spcPct val="20000"/>
              </a:spcBef>
              <a:buClr>
                <a:schemeClr val="tx2"/>
              </a:buClr>
              <a:buSzPct val="150000"/>
              <a:buFontTx/>
              <a:buChar char="•"/>
            </a:pPr>
            <a:r>
              <a:rPr lang="el-GR" dirty="0"/>
              <a:t>Το δείγμα επιλέγεται από ένα τμήμα του πληθυσμού στο οποίο υπάρχει </a:t>
            </a:r>
            <a:r>
              <a:rPr lang="el-GR" dirty="0">
                <a:solidFill>
                  <a:schemeClr val="tx2"/>
                </a:solidFill>
              </a:rPr>
              <a:t>εύκολη πρόσβαση</a:t>
            </a:r>
            <a:r>
              <a:rPr lang="el-GR" dirty="0"/>
              <a:t>. </a:t>
            </a:r>
          </a:p>
          <a:p>
            <a:pPr marL="357188" lvl="1" algn="just">
              <a:lnSpc>
                <a:spcPct val="90000"/>
              </a:lnSpc>
              <a:spcBef>
                <a:spcPct val="20000"/>
              </a:spcBef>
              <a:buClr>
                <a:schemeClr val="tx2"/>
              </a:buClr>
              <a:buSzPct val="150000"/>
              <a:buFontTx/>
              <a:buChar char="•"/>
            </a:pPr>
            <a:endParaRPr lang="el-GR" dirty="0"/>
          </a:p>
          <a:p>
            <a:pPr marL="357188" lvl="1" algn="just">
              <a:lnSpc>
                <a:spcPct val="90000"/>
              </a:lnSpc>
              <a:spcBef>
                <a:spcPct val="20000"/>
              </a:spcBef>
              <a:buClr>
                <a:schemeClr val="tx2"/>
              </a:buClr>
              <a:buSzPct val="150000"/>
              <a:buFontTx/>
              <a:buChar char="•"/>
            </a:pPr>
            <a:r>
              <a:rPr lang="el-GR" dirty="0"/>
              <a:t>Είναι προφανές ότι ένα τέτοιο δείγμα δεν μπορεί να είναι αντιπροσωπευτικό του πληθυσμού από τον οποίο προέρχεται. </a:t>
            </a:r>
          </a:p>
          <a:p>
            <a:pPr marL="357188" lvl="1" algn="just">
              <a:lnSpc>
                <a:spcPct val="90000"/>
              </a:lnSpc>
              <a:spcBef>
                <a:spcPct val="20000"/>
              </a:spcBef>
              <a:buClr>
                <a:schemeClr val="tx2"/>
              </a:buClr>
              <a:buSzPct val="150000"/>
              <a:buFontTx/>
              <a:buChar char="•"/>
            </a:pPr>
            <a:endParaRPr lang="el-GR" dirty="0"/>
          </a:p>
          <a:p>
            <a:pPr marL="357188" lvl="1" algn="just">
              <a:lnSpc>
                <a:spcPct val="90000"/>
              </a:lnSpc>
              <a:spcBef>
                <a:spcPct val="20000"/>
              </a:spcBef>
              <a:buClr>
                <a:schemeClr val="tx2"/>
              </a:buClr>
              <a:buSzPct val="150000"/>
              <a:buFontTx/>
              <a:buChar char="•"/>
            </a:pPr>
            <a:r>
              <a:rPr lang="el-GR" dirty="0"/>
              <a:t>Ο βαθμός αξιοπιστίας των συμπερασμάτων που μπορεί κανείς να βγάλει με βάση το δείγμα αυτό είναι περιορισμένος.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Διαισθητική Δειγματοληψία</a:t>
            </a:r>
          </a:p>
        </p:txBody>
      </p:sp>
      <p:sp>
        <p:nvSpPr>
          <p:cNvPr id="89091" name="Text Box 3"/>
          <p:cNvSpPr txBox="1">
            <a:spLocks noChangeArrowheads="1"/>
          </p:cNvSpPr>
          <p:nvPr/>
        </p:nvSpPr>
        <p:spPr bwMode="auto">
          <a:xfrm>
            <a:off x="611188" y="1700213"/>
            <a:ext cx="7345362" cy="2543175"/>
          </a:xfrm>
          <a:prstGeom prst="rect">
            <a:avLst/>
          </a:prstGeom>
          <a:noFill/>
          <a:ln w="9525">
            <a:noFill/>
            <a:miter lim="800000"/>
            <a:headEnd/>
            <a:tailEnd/>
          </a:ln>
          <a:effectLst/>
        </p:spPr>
        <p:txBody>
          <a:bodyPr>
            <a:spAutoFit/>
          </a:bodyPr>
          <a:lstStyle/>
          <a:p>
            <a:pPr marL="357188" lvl="1" algn="just">
              <a:lnSpc>
                <a:spcPct val="90000"/>
              </a:lnSpc>
              <a:spcBef>
                <a:spcPct val="20000"/>
              </a:spcBef>
              <a:buClr>
                <a:schemeClr val="tx2"/>
              </a:buClr>
              <a:buSzPct val="150000"/>
              <a:buFont typeface="Wingdings" pitchFamily="2" charset="2"/>
              <a:buNone/>
            </a:pPr>
            <a:r>
              <a:rPr lang="el-GR" u="sng">
                <a:solidFill>
                  <a:schemeClr val="tx2"/>
                </a:solidFill>
              </a:rPr>
              <a:t>Δειγματοληψία Κρίσης ή Σκοπιμότητας (</a:t>
            </a:r>
            <a:r>
              <a:rPr lang="en-US" u="sng">
                <a:solidFill>
                  <a:schemeClr val="tx2"/>
                </a:solidFill>
              </a:rPr>
              <a:t>Judgmental Sampling</a:t>
            </a:r>
            <a:r>
              <a:rPr lang="el-GR" u="sng">
                <a:solidFill>
                  <a:schemeClr val="tx2"/>
                </a:solidFill>
              </a:rPr>
              <a:t>) </a:t>
            </a:r>
          </a:p>
          <a:p>
            <a:pPr marL="357188" lvl="1" algn="just">
              <a:lnSpc>
                <a:spcPct val="90000"/>
              </a:lnSpc>
              <a:spcBef>
                <a:spcPct val="20000"/>
              </a:spcBef>
              <a:buClr>
                <a:schemeClr val="tx2"/>
              </a:buClr>
              <a:buSzPct val="150000"/>
              <a:buFont typeface="Wingdings" pitchFamily="2" charset="2"/>
              <a:buNone/>
            </a:pPr>
            <a:endParaRPr lang="el-GR" u="sng">
              <a:solidFill>
                <a:schemeClr val="tx2"/>
              </a:solidFill>
            </a:endParaRPr>
          </a:p>
          <a:p>
            <a:pPr marL="357188" lvl="1" algn="just">
              <a:lnSpc>
                <a:spcPct val="90000"/>
              </a:lnSpc>
              <a:spcBef>
                <a:spcPct val="20000"/>
              </a:spcBef>
              <a:buClr>
                <a:schemeClr val="tx2"/>
              </a:buClr>
              <a:buSzPct val="150000"/>
              <a:buFontTx/>
              <a:buChar char="•"/>
            </a:pPr>
            <a:r>
              <a:rPr lang="el-GR"/>
              <a:t>Το δείγμα επιλέγεται </a:t>
            </a:r>
            <a:r>
              <a:rPr lang="el-GR">
                <a:solidFill>
                  <a:schemeClr val="tx2"/>
                </a:solidFill>
              </a:rPr>
              <a:t>υποκειμενικά</a:t>
            </a:r>
            <a:r>
              <a:rPr lang="el-GR"/>
              <a:t> και περιέχει μονάδες οι οποίες κατά την αντίληψη του ερευνητή είναι  αντιπροσωπευτικές του πληθυσμού. </a:t>
            </a:r>
          </a:p>
          <a:p>
            <a:pPr marL="357188" lvl="1" algn="just">
              <a:lnSpc>
                <a:spcPct val="90000"/>
              </a:lnSpc>
              <a:spcBef>
                <a:spcPct val="20000"/>
              </a:spcBef>
              <a:buClr>
                <a:schemeClr val="tx2"/>
              </a:buClr>
              <a:buSzPct val="150000"/>
              <a:buFontTx/>
              <a:buChar char="•"/>
            </a:pPr>
            <a:endParaRPr lang="el-GR"/>
          </a:p>
          <a:p>
            <a:pPr marL="357188" lvl="1" algn="just">
              <a:lnSpc>
                <a:spcPct val="90000"/>
              </a:lnSpc>
              <a:spcBef>
                <a:spcPct val="20000"/>
              </a:spcBef>
              <a:buClr>
                <a:schemeClr val="tx2"/>
              </a:buClr>
              <a:buSzPct val="150000"/>
              <a:buFontTx/>
              <a:buChar char="•"/>
            </a:pPr>
            <a:r>
              <a:rPr lang="el-GR"/>
              <a:t>Δειγματοληψία τέτοιου τύπου χρησιμοποιείται κυρίως σε περιπτώσεις που ο πληθυσμός από τον οποίο λαμβάνεται το δείγμα αποτελείται από διαφορετικούς τύπους μονάδων.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Διαισθητική Δειγματοληψία</a:t>
            </a:r>
          </a:p>
        </p:txBody>
      </p:sp>
      <p:sp>
        <p:nvSpPr>
          <p:cNvPr id="90115" name="Text Box 3"/>
          <p:cNvSpPr txBox="1">
            <a:spLocks noChangeArrowheads="1"/>
          </p:cNvSpPr>
          <p:nvPr/>
        </p:nvSpPr>
        <p:spPr bwMode="auto">
          <a:xfrm>
            <a:off x="611188" y="1700213"/>
            <a:ext cx="7345362" cy="2790825"/>
          </a:xfrm>
          <a:prstGeom prst="rect">
            <a:avLst/>
          </a:prstGeom>
          <a:noFill/>
          <a:ln w="9525">
            <a:noFill/>
            <a:miter lim="800000"/>
            <a:headEnd/>
            <a:tailEnd/>
          </a:ln>
          <a:effectLst/>
        </p:spPr>
        <p:txBody>
          <a:bodyPr>
            <a:spAutoFit/>
          </a:bodyPr>
          <a:lstStyle/>
          <a:p>
            <a:pPr marL="357188" lvl="1" algn="just">
              <a:lnSpc>
                <a:spcPct val="90000"/>
              </a:lnSpc>
              <a:spcBef>
                <a:spcPct val="20000"/>
              </a:spcBef>
              <a:buClr>
                <a:schemeClr val="tx2"/>
              </a:buClr>
              <a:buSzPct val="150000"/>
              <a:buFont typeface="Wingdings" pitchFamily="2" charset="2"/>
              <a:buNone/>
            </a:pPr>
            <a:r>
              <a:rPr lang="el-GR" u="sng">
                <a:solidFill>
                  <a:schemeClr val="tx2"/>
                </a:solidFill>
              </a:rPr>
              <a:t>Δειγματοληψία με Προκαθορισμένα Ποσοστά (</a:t>
            </a:r>
            <a:r>
              <a:rPr lang="en-US" u="sng">
                <a:solidFill>
                  <a:schemeClr val="tx2"/>
                </a:solidFill>
              </a:rPr>
              <a:t>Qu</a:t>
            </a:r>
            <a:r>
              <a:rPr lang="el-GR" u="sng">
                <a:solidFill>
                  <a:schemeClr val="tx2"/>
                </a:solidFill>
              </a:rPr>
              <a:t>ο</a:t>
            </a:r>
            <a:r>
              <a:rPr lang="en-US" u="sng">
                <a:solidFill>
                  <a:schemeClr val="tx2"/>
                </a:solidFill>
              </a:rPr>
              <a:t>ta Sampling</a:t>
            </a:r>
            <a:r>
              <a:rPr lang="el-GR" u="sng">
                <a:solidFill>
                  <a:schemeClr val="tx2"/>
                </a:solidFill>
              </a:rPr>
              <a:t>)</a:t>
            </a:r>
          </a:p>
          <a:p>
            <a:pPr marL="357188" lvl="1" algn="just">
              <a:lnSpc>
                <a:spcPct val="90000"/>
              </a:lnSpc>
              <a:spcBef>
                <a:spcPct val="20000"/>
              </a:spcBef>
              <a:buClr>
                <a:schemeClr val="tx2"/>
              </a:buClr>
              <a:buSzPct val="150000"/>
              <a:buFont typeface="Wingdings" pitchFamily="2" charset="2"/>
              <a:buNone/>
            </a:pPr>
            <a:endParaRPr lang="el-GR" u="sng">
              <a:solidFill>
                <a:schemeClr val="tx2"/>
              </a:solidFill>
            </a:endParaRPr>
          </a:p>
          <a:p>
            <a:pPr marL="357188" lvl="1" algn="just">
              <a:lnSpc>
                <a:spcPct val="90000"/>
              </a:lnSpc>
              <a:spcBef>
                <a:spcPct val="20000"/>
              </a:spcBef>
              <a:buClr>
                <a:schemeClr val="tx2"/>
              </a:buClr>
              <a:buSzPct val="150000"/>
              <a:buFontTx/>
              <a:buChar char="•"/>
            </a:pPr>
            <a:r>
              <a:rPr lang="el-GR"/>
              <a:t>Το Δειγματοληπτικό αυτό σχήμα είναι αποτέλεσμα </a:t>
            </a:r>
            <a:r>
              <a:rPr lang="el-GR">
                <a:solidFill>
                  <a:schemeClr val="tx2"/>
                </a:solidFill>
              </a:rPr>
              <a:t>συνδυασμού</a:t>
            </a:r>
            <a:r>
              <a:rPr lang="el-GR"/>
              <a:t> της </a:t>
            </a:r>
            <a:r>
              <a:rPr lang="el-GR">
                <a:solidFill>
                  <a:schemeClr val="tx2"/>
                </a:solidFill>
              </a:rPr>
              <a:t>κρίσης</a:t>
            </a:r>
            <a:r>
              <a:rPr lang="el-GR"/>
              <a:t> του ερευνητή και της </a:t>
            </a:r>
            <a:r>
              <a:rPr lang="el-GR">
                <a:solidFill>
                  <a:schemeClr val="tx2"/>
                </a:solidFill>
              </a:rPr>
              <a:t>πρόσβασης</a:t>
            </a:r>
            <a:r>
              <a:rPr lang="el-GR"/>
              <a:t> του στις μονάδες του πληθυσμού. </a:t>
            </a:r>
          </a:p>
          <a:p>
            <a:pPr marL="357188" lvl="1" algn="just">
              <a:lnSpc>
                <a:spcPct val="90000"/>
              </a:lnSpc>
              <a:spcBef>
                <a:spcPct val="20000"/>
              </a:spcBef>
              <a:buClr>
                <a:schemeClr val="tx2"/>
              </a:buClr>
              <a:buSzPct val="150000"/>
              <a:buFontTx/>
              <a:buChar char="•"/>
            </a:pPr>
            <a:endParaRPr lang="el-GR"/>
          </a:p>
          <a:p>
            <a:pPr marL="357188" lvl="1" algn="just">
              <a:lnSpc>
                <a:spcPct val="90000"/>
              </a:lnSpc>
              <a:spcBef>
                <a:spcPct val="20000"/>
              </a:spcBef>
              <a:buClr>
                <a:schemeClr val="tx2"/>
              </a:buClr>
              <a:buSzPct val="150000"/>
              <a:buFontTx/>
              <a:buChar char="•"/>
            </a:pPr>
            <a:r>
              <a:rPr lang="el-GR"/>
              <a:t>Χρησιμοποιείται όταν ο πληθυσμός αποτελείται από μονάδες που ανήκουν σε διαφορετικές κατηγορίες και μπορεί να θεωρηθεί ως αναλογική εκπροσώπηση στο δείγμα των επί μέρους κατηγοριών του πληθυσμού.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Δειγματοληψία κατά Πιθανότητα</a:t>
            </a:r>
          </a:p>
        </p:txBody>
      </p:sp>
      <p:sp>
        <p:nvSpPr>
          <p:cNvPr id="91141" name="Text Box 5"/>
          <p:cNvSpPr txBox="1">
            <a:spLocks noChangeArrowheads="1"/>
          </p:cNvSpPr>
          <p:nvPr/>
        </p:nvSpPr>
        <p:spPr bwMode="auto">
          <a:xfrm>
            <a:off x="827088" y="1700213"/>
            <a:ext cx="7489825" cy="4003675"/>
          </a:xfrm>
          <a:prstGeom prst="rect">
            <a:avLst/>
          </a:prstGeom>
          <a:noFill/>
          <a:ln w="9525">
            <a:noFill/>
            <a:miter lim="800000"/>
            <a:headEnd/>
            <a:tailEnd/>
          </a:ln>
          <a:effectLst/>
        </p:spPr>
        <p:txBody>
          <a:bodyPr>
            <a:spAutoFit/>
          </a:bodyPr>
          <a:lstStyle/>
          <a:p>
            <a:pPr algn="just">
              <a:spcBef>
                <a:spcPct val="50000"/>
              </a:spcBef>
            </a:pPr>
            <a:r>
              <a:rPr lang="el-GR" sz="1600"/>
              <a:t>Τα δειγματοληπτικά σχέδια που περιγράφηκαν παραπάνω μπορούν, εφόσον η κρίση και η διαίσθηση του ερευνητή είναι σωστή, να δώσουν </a:t>
            </a:r>
            <a:r>
              <a:rPr lang="el-GR" sz="1600">
                <a:solidFill>
                  <a:schemeClr val="tx2"/>
                </a:solidFill>
              </a:rPr>
              <a:t>αντιπροσωπευτικά δείγματα</a:t>
            </a:r>
            <a:r>
              <a:rPr lang="el-GR" sz="1600"/>
              <a:t> τα οποία θα οδηγήσουν σε χρήσιμα συμπεράσματα. </a:t>
            </a:r>
          </a:p>
          <a:p>
            <a:pPr algn="just">
              <a:spcBef>
                <a:spcPct val="50000"/>
              </a:spcBef>
            </a:pPr>
            <a:endParaRPr lang="el-GR" sz="1600"/>
          </a:p>
          <a:p>
            <a:pPr algn="just">
              <a:spcBef>
                <a:spcPct val="50000"/>
              </a:spcBef>
            </a:pPr>
            <a:r>
              <a:rPr lang="el-GR" sz="1600"/>
              <a:t>Από την άλλη πλευρά παρουσιάζουν ένα </a:t>
            </a:r>
            <a:r>
              <a:rPr lang="el-GR" sz="1600">
                <a:solidFill>
                  <a:schemeClr val="tx2"/>
                </a:solidFill>
              </a:rPr>
              <a:t>σημαντικό μειονέκτημα</a:t>
            </a:r>
            <a:r>
              <a:rPr lang="el-GR" sz="1600"/>
              <a:t>. Το γεγονός ότι </a:t>
            </a:r>
            <a:r>
              <a:rPr lang="el-GR" sz="1600">
                <a:solidFill>
                  <a:schemeClr val="tx2"/>
                </a:solidFill>
              </a:rPr>
              <a:t>στερούνται του στοιχείου της τυχαιότητας</a:t>
            </a:r>
            <a:r>
              <a:rPr lang="el-GR" sz="1600"/>
              <a:t> κατά την επιλογή των μονάδων τους σημαίνει ότι δεν υπάρχει μέτρο σύγκρισης της αντιπροσωπευτικότητας, καταλληλότητας και ακριβείας των εκτιμητριών που θα βασιστούν σε δείγματα που έχουν ληφθεί μέσω των σχεδίων αυτών. </a:t>
            </a:r>
          </a:p>
          <a:p>
            <a:pPr algn="just">
              <a:spcBef>
                <a:spcPct val="50000"/>
              </a:spcBef>
            </a:pPr>
            <a:endParaRPr lang="el-GR" sz="1600"/>
          </a:p>
          <a:p>
            <a:pPr algn="just">
              <a:spcBef>
                <a:spcPct val="50000"/>
              </a:spcBef>
            </a:pPr>
            <a:r>
              <a:rPr lang="el-GR" sz="1600"/>
              <a:t>Για να ξεπερασθεί το πρόβλημα αυτό πρέπει το δείγμα να επιλέγεται σύμφωνα με κάποιο μηχανισμό πιθανότητας </a:t>
            </a:r>
            <a:r>
              <a:rPr lang="el-GR" sz="1600" i="1"/>
              <a:t>(</a:t>
            </a:r>
            <a:r>
              <a:rPr lang="en-US" sz="1600" i="1"/>
              <a:t>probability mechanism</a:t>
            </a:r>
            <a:r>
              <a:rPr lang="el-GR" sz="1600" i="1"/>
              <a:t>)</a:t>
            </a:r>
            <a:r>
              <a:rPr lang="el-GR" sz="1600"/>
              <a:t>. Στην περίπτωση αυτή η δειγματοληψία ονομάζεται </a:t>
            </a:r>
            <a:r>
              <a:rPr lang="el-GR" sz="1600" b="1">
                <a:solidFill>
                  <a:schemeClr val="tx2"/>
                </a:solidFill>
              </a:rPr>
              <a:t>Δειγματοληψία κατά Πιθανότητα</a:t>
            </a:r>
            <a:r>
              <a:rPr lang="el-GR" sz="1600"/>
              <a:t> </a:t>
            </a:r>
            <a:r>
              <a:rPr lang="el-GR" sz="1600" i="1"/>
              <a:t>(Ρrοbability </a:t>
            </a:r>
            <a:r>
              <a:rPr lang="en-US" sz="1600" i="1"/>
              <a:t>Sampling</a:t>
            </a:r>
            <a:r>
              <a:rPr lang="el-GR" sz="1600" i="1"/>
              <a:t>).</a:t>
            </a:r>
            <a:r>
              <a:rPr lang="el-GR" sz="16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cs typeface="Arial" charset="0"/>
              </a:rPr>
              <a:pPr>
                <a:defRPr/>
              </a:pPr>
              <a:t>2</a:t>
            </a:fld>
            <a:endParaRPr lang="el-GR">
              <a:solidFill>
                <a:prstClr val="black">
                  <a:tint val="75000"/>
                </a:prstClr>
              </a:solidFill>
              <a:cs typeface="Arial" charset="0"/>
            </a:endParaRPr>
          </a:p>
        </p:txBody>
      </p:sp>
    </p:spTree>
    <p:extLst>
      <p:ext uri="{BB962C8B-B14F-4D97-AF65-F5344CB8AC3E}">
        <p14:creationId xmlns:p14="http://schemas.microsoft.com/office/powerpoint/2010/main" val="2177470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Δειγματοληψία κατά Πιθανότητα</a:t>
            </a:r>
          </a:p>
        </p:txBody>
      </p:sp>
      <p:sp>
        <p:nvSpPr>
          <p:cNvPr id="92163" name="Text Box 3"/>
          <p:cNvSpPr txBox="1">
            <a:spLocks noChangeArrowheads="1"/>
          </p:cNvSpPr>
          <p:nvPr/>
        </p:nvSpPr>
        <p:spPr bwMode="auto">
          <a:xfrm>
            <a:off x="827088" y="1700213"/>
            <a:ext cx="7489825" cy="3148012"/>
          </a:xfrm>
          <a:prstGeom prst="rect">
            <a:avLst/>
          </a:prstGeom>
          <a:noFill/>
          <a:ln w="9525">
            <a:noFill/>
            <a:miter lim="800000"/>
            <a:headEnd/>
            <a:tailEnd/>
          </a:ln>
          <a:effectLst/>
        </p:spPr>
        <p:txBody>
          <a:bodyPr>
            <a:spAutoFit/>
          </a:bodyPr>
          <a:lstStyle/>
          <a:p>
            <a:pPr algn="just">
              <a:spcBef>
                <a:spcPct val="50000"/>
              </a:spcBef>
            </a:pPr>
            <a:r>
              <a:rPr lang="el-GR" sz="1600"/>
              <a:t>Έστω:</a:t>
            </a:r>
          </a:p>
          <a:p>
            <a:pPr algn="just">
              <a:spcBef>
                <a:spcPct val="50000"/>
              </a:spcBef>
            </a:pPr>
            <a:r>
              <a:rPr lang="el-GR" sz="1600"/>
              <a:t>Ν το μέγεθος του πληθυσμού</a:t>
            </a:r>
          </a:p>
          <a:p>
            <a:pPr algn="just">
              <a:spcBef>
                <a:spcPct val="50000"/>
              </a:spcBef>
            </a:pPr>
            <a:r>
              <a:rPr lang="en-US" sz="1600"/>
              <a:t>n</a:t>
            </a:r>
            <a:r>
              <a:rPr lang="el-GR" sz="1600"/>
              <a:t> το μέγεθος του δείγματος που θέλουμε να επιλέξουμε από αυτόν </a:t>
            </a:r>
          </a:p>
          <a:p>
            <a:pPr algn="just">
              <a:spcBef>
                <a:spcPct val="50000"/>
              </a:spcBef>
            </a:pPr>
            <a:r>
              <a:rPr lang="en-US" sz="1600"/>
              <a:t>S</a:t>
            </a:r>
            <a:r>
              <a:rPr lang="en-US" sz="1600" baseline="-25000"/>
              <a:t>i</a:t>
            </a:r>
            <a:r>
              <a:rPr lang="el-GR" sz="1600"/>
              <a:t> , </a:t>
            </a:r>
            <a:r>
              <a:rPr lang="en-US" sz="1600"/>
              <a:t>i</a:t>
            </a:r>
            <a:r>
              <a:rPr lang="el-GR" sz="1600"/>
              <a:t> = 1,2, ...</a:t>
            </a:r>
            <a:r>
              <a:rPr lang="en-US" sz="1600"/>
              <a:t>n</a:t>
            </a:r>
            <a:r>
              <a:rPr lang="el-GR" sz="1600"/>
              <a:t> όλα τα δυνατά δείγματα μεγέθους </a:t>
            </a:r>
            <a:r>
              <a:rPr lang="en-US" sz="1600"/>
              <a:t>n</a:t>
            </a:r>
            <a:r>
              <a:rPr lang="el-GR" sz="1600"/>
              <a:t> τα οποία μπορούν να επιλεγούν από τον πληθυσμό αυτό. </a:t>
            </a:r>
          </a:p>
          <a:p>
            <a:pPr algn="just">
              <a:spcBef>
                <a:spcPct val="50000"/>
              </a:spcBef>
            </a:pPr>
            <a:endParaRPr lang="el-GR" sz="1600"/>
          </a:p>
          <a:p>
            <a:pPr algn="just">
              <a:spcBef>
                <a:spcPct val="50000"/>
              </a:spcBef>
            </a:pPr>
            <a:r>
              <a:rPr lang="el-GR" sz="1600"/>
              <a:t>Η Δειγματοληψία κατά πιθανότητα βασίζεται στην αντιστοίχιση μιας πιθανότητας π</a:t>
            </a:r>
            <a:r>
              <a:rPr lang="en-US" sz="1600" baseline="-25000"/>
              <a:t>i</a:t>
            </a:r>
            <a:r>
              <a:rPr lang="el-GR" sz="1600"/>
              <a:t> σε κάθε δείγμα </a:t>
            </a:r>
            <a:r>
              <a:rPr lang="en-US" sz="1600"/>
              <a:t>S</a:t>
            </a:r>
            <a:r>
              <a:rPr lang="en-US" sz="1600" baseline="-25000"/>
              <a:t>i</a:t>
            </a:r>
            <a:r>
              <a:rPr lang="el-GR" sz="1600"/>
              <a:t> και στη συνέχεια επιλογή ενός δείγματος σύμφωνα με ένα μηχανισμό πιθανότητας ο οποίος εξασφαλίζει στο δείγμα </a:t>
            </a:r>
            <a:r>
              <a:rPr lang="en-US" sz="1600"/>
              <a:t>S</a:t>
            </a:r>
            <a:r>
              <a:rPr lang="en-US" sz="1600" baseline="-25000"/>
              <a:t>i</a:t>
            </a:r>
            <a:r>
              <a:rPr lang="el-GR" sz="1600"/>
              <a:t> πιθανότητα επιλογής π</a:t>
            </a:r>
            <a:r>
              <a:rPr lang="en-US" sz="1600" baseline="-25000"/>
              <a:t>i</a:t>
            </a:r>
            <a:r>
              <a:rPr lang="el-GR" sz="1600"/>
              <a:t>.</a:t>
            </a:r>
          </a:p>
        </p:txBody>
      </p:sp>
      <p:sp>
        <p:nvSpPr>
          <p:cNvPr id="92164" name="Text Box 4"/>
          <p:cNvSpPr txBox="1">
            <a:spLocks noChangeArrowheads="1"/>
          </p:cNvSpPr>
          <p:nvPr/>
        </p:nvSpPr>
        <p:spPr bwMode="auto">
          <a:xfrm>
            <a:off x="827088" y="5157788"/>
            <a:ext cx="7488237" cy="835025"/>
          </a:xfrm>
          <a:prstGeom prst="rect">
            <a:avLst/>
          </a:prstGeom>
          <a:solidFill>
            <a:srgbClr val="CCECFF"/>
          </a:solidFill>
          <a:ln w="9525">
            <a:solidFill>
              <a:schemeClr val="tx1"/>
            </a:solidFill>
            <a:miter lim="800000"/>
            <a:headEnd/>
            <a:tailEnd/>
          </a:ln>
          <a:effectLst/>
        </p:spPr>
        <p:txBody>
          <a:bodyPr>
            <a:spAutoFit/>
          </a:bodyPr>
          <a:lstStyle/>
          <a:p>
            <a:pPr algn="just">
              <a:spcBef>
                <a:spcPct val="50000"/>
              </a:spcBef>
            </a:pPr>
            <a:r>
              <a:rPr lang="el-GR" sz="1600"/>
              <a:t>Προφανώς υπάρχει απειρία διαφορετικών δειγματοληπτικών σχεδίων τα οποία αντιστοιχούν στις διαφορετικές κατανομές πιθανότητας π = {π</a:t>
            </a:r>
            <a:r>
              <a:rPr lang="el-GR" sz="1600" baseline="-25000"/>
              <a:t>1</a:t>
            </a:r>
            <a:r>
              <a:rPr lang="el-GR" sz="1600"/>
              <a:t>, π</a:t>
            </a:r>
            <a:r>
              <a:rPr lang="el-GR" sz="1600" baseline="-25000"/>
              <a:t>2</a:t>
            </a:r>
            <a:r>
              <a:rPr lang="el-GR" sz="1600"/>
              <a:t>, …}που μπορούν να ορισθούν πάνω στο σύνολο των δυνατών δειγμάτων {</a:t>
            </a:r>
            <a:r>
              <a:rPr lang="en-US" sz="1600"/>
              <a:t>S</a:t>
            </a:r>
            <a:r>
              <a:rPr lang="el-GR" sz="1600" baseline="-25000"/>
              <a:t>1</a:t>
            </a:r>
            <a:r>
              <a:rPr lang="el-GR" sz="1600"/>
              <a:t>, </a:t>
            </a:r>
            <a:r>
              <a:rPr lang="en-US" sz="1600"/>
              <a:t>S</a:t>
            </a:r>
            <a:r>
              <a:rPr lang="el-GR" sz="1600" baseline="-25000"/>
              <a:t>2</a:t>
            </a:r>
            <a:r>
              <a:rPr lang="el-GR" sz="1600"/>
              <a:t>,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Δειγματοληψία κατά Πιθανότητα</a:t>
            </a:r>
          </a:p>
        </p:txBody>
      </p:sp>
      <p:sp>
        <p:nvSpPr>
          <p:cNvPr id="93187" name="Text Box 3"/>
          <p:cNvSpPr txBox="1">
            <a:spLocks noChangeArrowheads="1"/>
          </p:cNvSpPr>
          <p:nvPr/>
        </p:nvSpPr>
        <p:spPr bwMode="auto">
          <a:xfrm>
            <a:off x="827088" y="1700213"/>
            <a:ext cx="7489825" cy="3148012"/>
          </a:xfrm>
          <a:prstGeom prst="rect">
            <a:avLst/>
          </a:prstGeom>
          <a:noFill/>
          <a:ln w="9525">
            <a:noFill/>
            <a:miter lim="800000"/>
            <a:headEnd/>
            <a:tailEnd/>
          </a:ln>
          <a:effectLst/>
        </p:spPr>
        <p:txBody>
          <a:bodyPr>
            <a:spAutoFit/>
          </a:bodyPr>
          <a:lstStyle/>
          <a:p>
            <a:pPr algn="just">
              <a:spcBef>
                <a:spcPct val="50000"/>
              </a:spcBef>
            </a:pPr>
            <a:r>
              <a:rPr lang="el-GR" sz="1600"/>
              <a:t>Οι παράμετροι που εκτιμώνται είναι:</a:t>
            </a:r>
          </a:p>
          <a:p>
            <a:pPr algn="just">
              <a:spcBef>
                <a:spcPct val="50000"/>
              </a:spcBef>
            </a:pPr>
            <a:endParaRPr lang="el-GR" sz="1600"/>
          </a:p>
          <a:p>
            <a:pPr algn="just">
              <a:buClr>
                <a:schemeClr val="tx2"/>
              </a:buClr>
              <a:buFontTx/>
              <a:buChar char="•"/>
            </a:pPr>
            <a:r>
              <a:rPr lang="el-GR" sz="1600"/>
              <a:t>Μέση τιμή ενός χαρακτηριστικού του πληθυσμού.</a:t>
            </a:r>
          </a:p>
          <a:p>
            <a:pPr algn="just">
              <a:buClr>
                <a:schemeClr val="tx2"/>
              </a:buClr>
              <a:buFontTx/>
              <a:buChar char="•"/>
            </a:pPr>
            <a:endParaRPr lang="el-GR" sz="1600"/>
          </a:p>
          <a:p>
            <a:pPr algn="just">
              <a:buClr>
                <a:schemeClr val="tx2"/>
              </a:buClr>
              <a:buFontTx/>
              <a:buChar char="•"/>
            </a:pPr>
            <a:r>
              <a:rPr lang="el-GR" sz="1600"/>
              <a:t>Συνολικό μέγεθος ενός χαρακτηριστικού του πληθυσμού.</a:t>
            </a:r>
          </a:p>
          <a:p>
            <a:pPr algn="just">
              <a:buClr>
                <a:schemeClr val="tx2"/>
              </a:buClr>
              <a:buFontTx/>
              <a:buChar char="•"/>
            </a:pPr>
            <a:endParaRPr lang="el-GR" sz="1600"/>
          </a:p>
          <a:p>
            <a:pPr algn="just">
              <a:buClr>
                <a:schemeClr val="tx2"/>
              </a:buClr>
              <a:buFontTx/>
              <a:buChar char="•"/>
            </a:pPr>
            <a:r>
              <a:rPr lang="el-GR" sz="1600"/>
              <a:t>Λόγος των μέσων τιμών ή των συνολικών μεγεθών δύο χαρακτηριστικών του πληθυσμού.</a:t>
            </a:r>
          </a:p>
          <a:p>
            <a:pPr algn="just">
              <a:buClr>
                <a:schemeClr val="tx2"/>
              </a:buClr>
              <a:buFontTx/>
              <a:buChar char="•"/>
            </a:pPr>
            <a:endParaRPr lang="el-GR" sz="1600"/>
          </a:p>
          <a:p>
            <a:pPr algn="just">
              <a:buClr>
                <a:schemeClr val="tx2"/>
              </a:buClr>
              <a:buFontTx/>
              <a:buChar char="•"/>
            </a:pPr>
            <a:r>
              <a:rPr lang="el-GR" sz="1600"/>
              <a:t>Ποσοστό ή αριθμός μονάδων του πληθυσμού που ανήκουν σε κάποια κατηγορία.</a:t>
            </a:r>
          </a:p>
          <a:p>
            <a:pPr algn="just">
              <a:buClr>
                <a:schemeClr val="tx2"/>
              </a:buClr>
              <a:buFontTx/>
              <a:buChar char="•"/>
            </a:pPr>
            <a:endParaRPr lang="el-GR" sz="1600"/>
          </a:p>
          <a:p>
            <a:pPr algn="just">
              <a:buClr>
                <a:schemeClr val="tx2"/>
              </a:buClr>
            </a:pPr>
            <a:endParaRPr lang="el-GR" sz="1600"/>
          </a:p>
        </p:txBody>
      </p:sp>
      <p:sp>
        <p:nvSpPr>
          <p:cNvPr id="93190" name="Text Box 6"/>
          <p:cNvSpPr txBox="1">
            <a:spLocks noChangeArrowheads="1"/>
          </p:cNvSpPr>
          <p:nvPr/>
        </p:nvSpPr>
        <p:spPr bwMode="auto">
          <a:xfrm>
            <a:off x="827088" y="4652963"/>
            <a:ext cx="7345362" cy="1323975"/>
          </a:xfrm>
          <a:prstGeom prst="rect">
            <a:avLst/>
          </a:prstGeom>
          <a:solidFill>
            <a:srgbClr val="CCECFF"/>
          </a:solidFill>
          <a:ln w="9525">
            <a:solidFill>
              <a:schemeClr val="tx1"/>
            </a:solidFill>
            <a:miter lim="800000"/>
            <a:headEnd/>
            <a:tailEnd/>
          </a:ln>
          <a:effectLst/>
        </p:spPr>
        <p:txBody>
          <a:bodyPr>
            <a:spAutoFit/>
          </a:bodyPr>
          <a:lstStyle/>
          <a:p>
            <a:pPr algn="just">
              <a:spcBef>
                <a:spcPct val="50000"/>
              </a:spcBef>
            </a:pPr>
            <a:r>
              <a:rPr lang="el-GR" sz="1600"/>
              <a:t>Για κάθε δειγματοληπτικό σχέδιο συγκρίνονται οι παραπάνω παράμετροι και προσδιορίζεται  το μέγεθος του δείγματος που θα πρέπει να ληφθεί από τον πληθυσμό ώστε με πιθανότητα 1-α το σφάλμα που κάνει ο ερευνητής εκτιμώντας την άγνωστη τιμή ενός χαρακτηριστικού του πληθυσμού με κάποια συνάρτηση του δείγματος να μην υπερβαίνει μια προκαθορισμένη τιμή </a:t>
            </a:r>
            <a:r>
              <a:rPr lang="en-US" sz="1600"/>
              <a:t>e</a:t>
            </a:r>
            <a:r>
              <a:rPr lang="el-GR" sz="16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539750" y="1557338"/>
            <a:ext cx="8229600" cy="4525962"/>
          </a:xfrm>
        </p:spPr>
        <p:txBody>
          <a:bodyPr/>
          <a:lstStyle/>
          <a:p>
            <a:pPr>
              <a:lnSpc>
                <a:spcPct val="150000"/>
              </a:lnSpc>
              <a:spcBef>
                <a:spcPct val="0"/>
              </a:spcBef>
              <a:buClr>
                <a:schemeClr val="tx1"/>
              </a:buClr>
              <a:buFont typeface="Wingdings" pitchFamily="2" charset="2"/>
              <a:buNone/>
            </a:pPr>
            <a:endParaRPr lang="el-GR" sz="1700">
              <a:latin typeface="Tahoma" pitchFamily="34" charset="0"/>
            </a:endParaRPr>
          </a:p>
          <a:p>
            <a:pPr>
              <a:lnSpc>
                <a:spcPct val="150000"/>
              </a:lnSpc>
              <a:spcBef>
                <a:spcPct val="0"/>
              </a:spcBef>
              <a:buFont typeface="Wingdings" pitchFamily="2" charset="2"/>
              <a:buNone/>
            </a:pPr>
            <a:endParaRPr lang="el-GR" sz="1700">
              <a:latin typeface="Tahoma" pitchFamily="34" charset="0"/>
            </a:endParaRPr>
          </a:p>
        </p:txBody>
      </p:sp>
      <p:sp>
        <p:nvSpPr>
          <p:cNvPr id="7987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79877" name="Rectangle 5"/>
          <p:cNvSpPr>
            <a:spLocks noChangeArrowheads="1"/>
          </p:cNvSpPr>
          <p:nvPr/>
        </p:nvSpPr>
        <p:spPr bwMode="auto">
          <a:xfrm>
            <a:off x="684213" y="1484313"/>
            <a:ext cx="7632700" cy="4772025"/>
          </a:xfrm>
          <a:prstGeom prst="rect">
            <a:avLst/>
          </a:prstGeom>
          <a:noFill/>
          <a:ln w="9525">
            <a:noFill/>
            <a:miter lim="800000"/>
            <a:headEnd/>
            <a:tailEnd/>
          </a:ln>
        </p:spPr>
        <p:txBody>
          <a:bodyPr anchor="ctr">
            <a:spAutoFit/>
          </a:bodyPr>
          <a:lstStyle/>
          <a:p>
            <a:pPr algn="just"/>
            <a:r>
              <a:rPr lang="el-GR" sz="1400" b="1">
                <a:solidFill>
                  <a:schemeClr val="tx2"/>
                </a:solidFill>
              </a:rPr>
              <a:t>Δειγματοληπτικά Σχέδια</a:t>
            </a:r>
          </a:p>
          <a:p>
            <a:pPr algn="just"/>
            <a:endParaRPr lang="el-GR" sz="1400" b="1">
              <a:solidFill>
                <a:schemeClr val="tx2"/>
              </a:solidFill>
            </a:endParaRPr>
          </a:p>
          <a:p>
            <a:pPr marL="179388" lvl="1" algn="just"/>
            <a:r>
              <a:rPr lang="el-GR" sz="1400" u="sng">
                <a:solidFill>
                  <a:schemeClr val="tx2"/>
                </a:solidFill>
              </a:rPr>
              <a:t>Απλή τυχαία δειγματοληψία (</a:t>
            </a:r>
            <a:r>
              <a:rPr lang="en-GB" sz="1400" u="sng">
                <a:solidFill>
                  <a:schemeClr val="tx2"/>
                </a:solidFill>
              </a:rPr>
              <a:t>Simple random sampling</a:t>
            </a:r>
            <a:r>
              <a:rPr lang="el-GR" sz="1400" u="sng">
                <a:solidFill>
                  <a:schemeClr val="tx2"/>
                </a:solidFill>
              </a:rPr>
              <a:t>)</a:t>
            </a:r>
            <a:endParaRPr lang="el-GR" sz="1400">
              <a:solidFill>
                <a:schemeClr val="tx2"/>
              </a:solidFill>
            </a:endParaRPr>
          </a:p>
          <a:p>
            <a:pPr marL="179388" lvl="1" algn="just"/>
            <a:r>
              <a:rPr lang="el-GR" sz="1400"/>
              <a:t>Καθένα από τα ισοπληθή δείγματα που είναι δυνατό να σχηματισθούν από τον πληθυσμό έχει την ίδια με τα άλλα πιθανότητα επιλογής.</a:t>
            </a:r>
            <a:endParaRPr lang="el-GR" sz="1400" u="sng"/>
          </a:p>
          <a:p>
            <a:pPr marL="179388" lvl="1" algn="just"/>
            <a:endParaRPr lang="el-GR" sz="1400" u="sng"/>
          </a:p>
          <a:p>
            <a:pPr marL="179388" lvl="1" algn="just"/>
            <a:r>
              <a:rPr lang="el-GR" sz="1400" u="sng">
                <a:solidFill>
                  <a:schemeClr val="tx2"/>
                </a:solidFill>
              </a:rPr>
              <a:t>Στρωματοποιημένη Δειγματοληψία (</a:t>
            </a:r>
            <a:r>
              <a:rPr lang="en-GB" sz="1400" u="sng">
                <a:solidFill>
                  <a:schemeClr val="tx2"/>
                </a:solidFill>
              </a:rPr>
              <a:t>Stratified sampling</a:t>
            </a:r>
            <a:r>
              <a:rPr lang="el-GR" sz="1400" u="sng">
                <a:solidFill>
                  <a:schemeClr val="tx2"/>
                </a:solidFill>
              </a:rPr>
              <a:t>)</a:t>
            </a:r>
            <a:endParaRPr lang="el-GR" sz="1400">
              <a:solidFill>
                <a:schemeClr val="tx2"/>
              </a:solidFill>
            </a:endParaRPr>
          </a:p>
          <a:p>
            <a:pPr marL="179388" lvl="1" algn="just"/>
            <a:r>
              <a:rPr lang="el-GR" sz="1400"/>
              <a:t>Τα στοιχεία του πληθυσμού διαιρούνται σε ομοιογενείς υποπληθυσμούς ή στρώματα (</a:t>
            </a:r>
            <a:r>
              <a:rPr lang="en-GB" sz="1400"/>
              <a:t>strata</a:t>
            </a:r>
            <a:r>
              <a:rPr lang="el-GR" sz="1400"/>
              <a:t>) στη βάση κάποιου σημαντικού χαρακτηριστικού. </a:t>
            </a:r>
          </a:p>
          <a:p>
            <a:pPr marL="179388" lvl="1" algn="just"/>
            <a:endParaRPr lang="el-GR" sz="1400" u="sng">
              <a:solidFill>
                <a:schemeClr val="tx2"/>
              </a:solidFill>
            </a:endParaRPr>
          </a:p>
          <a:p>
            <a:pPr marL="179388" lvl="1" algn="just"/>
            <a:r>
              <a:rPr lang="el-GR" sz="1400" u="sng">
                <a:solidFill>
                  <a:schemeClr val="tx2"/>
                </a:solidFill>
              </a:rPr>
              <a:t>Συστηματική δειγματοληψία (</a:t>
            </a:r>
            <a:r>
              <a:rPr lang="en-GB" sz="1400" u="sng">
                <a:solidFill>
                  <a:schemeClr val="tx2"/>
                </a:solidFill>
              </a:rPr>
              <a:t>Systematic Sampling</a:t>
            </a:r>
            <a:r>
              <a:rPr lang="el-GR" sz="1400" u="sng">
                <a:solidFill>
                  <a:schemeClr val="tx2"/>
                </a:solidFill>
              </a:rPr>
              <a:t>)</a:t>
            </a:r>
            <a:endParaRPr lang="el-GR" sz="1400">
              <a:solidFill>
                <a:schemeClr val="tx2"/>
              </a:solidFill>
            </a:endParaRPr>
          </a:p>
          <a:p>
            <a:pPr marL="179388" lvl="1" algn="just"/>
            <a:r>
              <a:rPr lang="el-GR" sz="1400"/>
              <a:t>Τα στοιχεία του δείγματος επιλέγονται από τον πληθυσμό κατά ομοιόμορφα διαστήματα διατεταγμένης τάξης.</a:t>
            </a:r>
            <a:endParaRPr lang="el-GR" sz="1400" u="sng"/>
          </a:p>
          <a:p>
            <a:pPr marL="179388" lvl="1" algn="just"/>
            <a:endParaRPr lang="el-GR" sz="1400" u="sng">
              <a:solidFill>
                <a:schemeClr val="hlink"/>
              </a:solidFill>
            </a:endParaRPr>
          </a:p>
          <a:p>
            <a:pPr marL="179388" lvl="1" algn="just"/>
            <a:r>
              <a:rPr lang="el-GR" sz="1400" u="sng">
                <a:solidFill>
                  <a:schemeClr val="tx2"/>
                </a:solidFill>
              </a:rPr>
              <a:t>Δειγματοληψία κατά ομάδες (Cluster sampling)</a:t>
            </a:r>
            <a:endParaRPr lang="el-GR" sz="1400">
              <a:solidFill>
                <a:schemeClr val="tx2"/>
              </a:solidFill>
            </a:endParaRPr>
          </a:p>
          <a:p>
            <a:pPr marL="179388" lvl="1" algn="just"/>
            <a:r>
              <a:rPr lang="el-GR" sz="1400"/>
              <a:t>Οι στοιχειώδεις μονάδες του πληθυσμού διαιρούνται σε ομάδες (clusters) και στη συνέχεια με απλή τυχαία δειγματοληψία επιλέγει ένα δείγμα από τις ομάδες αυτές. Όταν όλα τα στοιχεία των επιλεγμένων ομάδων περιέχονται στο τελικό δείγμα έχουμε δειγματοληψία κατά ομάδες σε ένα στάδιο (single stage cluster sampling). Αντίθετα όταν  περιλάβουμε στο ενιαίο δείγμα ένα δείγμα μόνο από τις μονάδες των επιλεγμένων ομάδων έχουμε δειγματοληψία κατά ομάδες σε δύο στάδια. Η δειγματοληψία με το σχέδιο αυτό μπορεί να προχωρήσει σε τρία ή και περισσότερα στάδια (multistage cluster sampling).</a:t>
            </a:r>
          </a:p>
        </p:txBody>
      </p:sp>
      <p:sp>
        <p:nvSpPr>
          <p:cNvPr id="79879"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Δειγματοληψία κατά Πιθανότητα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539750" y="1700213"/>
            <a:ext cx="8229600" cy="4525962"/>
          </a:xfrm>
        </p:spPr>
        <p:txBody>
          <a:bodyPr/>
          <a:lstStyle/>
          <a:p>
            <a:pPr>
              <a:lnSpc>
                <a:spcPct val="150000"/>
              </a:lnSpc>
              <a:spcBef>
                <a:spcPct val="0"/>
              </a:spcBef>
              <a:buClr>
                <a:schemeClr val="tx1"/>
              </a:buClr>
              <a:buFont typeface="Wingdings" pitchFamily="2" charset="2"/>
              <a:buNone/>
            </a:pPr>
            <a:endParaRPr lang="el-GR" sz="1700">
              <a:latin typeface="Tahoma" pitchFamily="34" charset="0"/>
            </a:endParaRPr>
          </a:p>
          <a:p>
            <a:pPr>
              <a:lnSpc>
                <a:spcPct val="150000"/>
              </a:lnSpc>
              <a:spcBef>
                <a:spcPct val="0"/>
              </a:spcBef>
              <a:buFont typeface="Wingdings" pitchFamily="2" charset="2"/>
              <a:buNone/>
            </a:pPr>
            <a:endParaRPr lang="el-GR" sz="1700">
              <a:latin typeface="Tahoma" pitchFamily="34" charset="0"/>
            </a:endParaRPr>
          </a:p>
        </p:txBody>
      </p:sp>
      <p:sp>
        <p:nvSpPr>
          <p:cNvPr id="96259"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96260" name="Rectangle 5"/>
          <p:cNvSpPr>
            <a:spLocks noChangeArrowheads="1"/>
          </p:cNvSpPr>
          <p:nvPr/>
        </p:nvSpPr>
        <p:spPr bwMode="auto">
          <a:xfrm>
            <a:off x="539750" y="1765300"/>
            <a:ext cx="7632700" cy="3937000"/>
          </a:xfrm>
          <a:prstGeom prst="rect">
            <a:avLst/>
          </a:prstGeom>
          <a:noFill/>
          <a:ln w="9525">
            <a:noFill/>
            <a:miter lim="800000"/>
            <a:headEnd/>
            <a:tailEnd/>
          </a:ln>
        </p:spPr>
        <p:txBody>
          <a:bodyPr anchor="ctr">
            <a:spAutoFit/>
          </a:bodyPr>
          <a:lstStyle/>
          <a:p>
            <a:pPr algn="just"/>
            <a:r>
              <a:rPr lang="el-GR"/>
              <a:t>Η </a:t>
            </a:r>
            <a:r>
              <a:rPr lang="el-GR" b="1"/>
              <a:t>Απλή Τυχαία Δειγματοληψία</a:t>
            </a:r>
            <a:r>
              <a:rPr lang="el-GR"/>
              <a:t> (</a:t>
            </a:r>
            <a:r>
              <a:rPr lang="en-US" i="1"/>
              <a:t>Simple Random Sampling</a:t>
            </a:r>
            <a:r>
              <a:rPr lang="el-GR"/>
              <a:t>) είναι η </a:t>
            </a:r>
            <a:r>
              <a:rPr lang="el-GR">
                <a:solidFill>
                  <a:schemeClr val="tx2"/>
                </a:solidFill>
              </a:rPr>
              <a:t>απλούστερη</a:t>
            </a:r>
            <a:r>
              <a:rPr lang="el-GR"/>
              <a:t> μορφή δειγματοληψίας κατά πιθανότητα. </a:t>
            </a:r>
          </a:p>
          <a:p>
            <a:pPr algn="just"/>
            <a:endParaRPr lang="el-GR"/>
          </a:p>
          <a:p>
            <a:pPr algn="just"/>
            <a:r>
              <a:rPr lang="el-GR"/>
              <a:t>Χρησιμοποιείται ευρύτατα και επιπλέον αποτελεί τη βάση για κάποια πιο σύνθετα δειγματοληπτικά σχήματα.</a:t>
            </a:r>
          </a:p>
          <a:p>
            <a:pPr algn="just"/>
            <a:endParaRPr lang="el-GR"/>
          </a:p>
          <a:p>
            <a:pPr algn="just"/>
            <a:r>
              <a:rPr lang="el-GR"/>
              <a:t>Αν Ν είναι το μέγεθος του πληθυσμού και </a:t>
            </a:r>
            <a:r>
              <a:rPr lang="en-US"/>
              <a:t>n</a:t>
            </a:r>
            <a:r>
              <a:rPr lang="el-GR"/>
              <a:t> το μέγεθος του δείγματος που θέλουμε να επιλέξουμε τότε το πλήθος όλων των δυνατών διακεκριμένων δειγμάτων είναι:</a:t>
            </a:r>
          </a:p>
          <a:p>
            <a:pPr algn="just"/>
            <a:endParaRPr lang="el-GR"/>
          </a:p>
          <a:p>
            <a:pPr algn="just"/>
            <a:endParaRPr lang="el-GR"/>
          </a:p>
          <a:p>
            <a:pPr algn="just"/>
            <a:r>
              <a:rPr lang="el-GR"/>
              <a:t>Απλή Τυχαία Δειγματοληψία ονομάζεται η διαδικασία επιλογής ενός από τα  </a:t>
            </a:r>
          </a:p>
          <a:p>
            <a:pPr algn="just"/>
            <a:r>
              <a:rPr lang="el-GR"/>
              <a:t>δυνατά δείγματα </a:t>
            </a:r>
          </a:p>
          <a:p>
            <a:pPr algn="just"/>
            <a:r>
              <a:rPr lang="el-GR"/>
              <a:t>αν καθένα από αυτά έχει πιθανότητα επιλογής ίση με </a:t>
            </a:r>
          </a:p>
        </p:txBody>
      </p:sp>
      <p:sp>
        <p:nvSpPr>
          <p:cNvPr id="96261"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Τυχαία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9626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6262" name="Object 6"/>
          <p:cNvGraphicFramePr>
            <a:graphicFrameLocks noChangeAspect="1"/>
          </p:cNvGraphicFramePr>
          <p:nvPr/>
        </p:nvGraphicFramePr>
        <p:xfrm>
          <a:off x="3132138" y="4221163"/>
          <a:ext cx="2590800" cy="428625"/>
        </p:xfrm>
        <a:graphic>
          <a:graphicData uri="http://schemas.openxmlformats.org/presentationml/2006/ole">
            <mc:AlternateContent xmlns:mc="http://schemas.openxmlformats.org/markup-compatibility/2006">
              <mc:Choice xmlns:v="urn:schemas-microsoft-com:vml" Requires="v">
                <p:oleObj spid="_x0000_s96279" name="Equation" r:id="rId4" imgW="2590560" imgH="431640" progId="Equation.DSMT4">
                  <p:embed/>
                </p:oleObj>
              </mc:Choice>
              <mc:Fallback>
                <p:oleObj name="Equation" r:id="rId4" imgW="2590560" imgH="4316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221163"/>
                        <a:ext cx="25908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6264" name="Object 8"/>
          <p:cNvGraphicFramePr>
            <a:graphicFrameLocks noChangeAspect="1"/>
          </p:cNvGraphicFramePr>
          <p:nvPr/>
        </p:nvGraphicFramePr>
        <p:xfrm>
          <a:off x="8101013" y="4797425"/>
          <a:ext cx="342900" cy="428625"/>
        </p:xfrm>
        <a:graphic>
          <a:graphicData uri="http://schemas.openxmlformats.org/presentationml/2006/ole">
            <mc:AlternateContent xmlns:mc="http://schemas.openxmlformats.org/markup-compatibility/2006">
              <mc:Choice xmlns:v="urn:schemas-microsoft-com:vml" Requires="v">
                <p:oleObj spid="_x0000_s96280" name="Equation" r:id="rId6" imgW="342751" imgH="431613" progId="Equation.DSMT4">
                  <p:embed/>
                </p:oleObj>
              </mc:Choice>
              <mc:Fallback>
                <p:oleObj name="Equation" r:id="rId6" imgW="342751" imgH="431613"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4797425"/>
                        <a:ext cx="3429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7"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6266" name="Object 10"/>
          <p:cNvGraphicFramePr>
            <a:graphicFrameLocks noChangeAspect="1"/>
          </p:cNvGraphicFramePr>
          <p:nvPr/>
        </p:nvGraphicFramePr>
        <p:xfrm>
          <a:off x="6084888" y="5300663"/>
          <a:ext cx="485775" cy="428625"/>
        </p:xfrm>
        <a:graphic>
          <a:graphicData uri="http://schemas.openxmlformats.org/presentationml/2006/ole">
            <mc:AlternateContent xmlns:mc="http://schemas.openxmlformats.org/markup-compatibility/2006">
              <mc:Choice xmlns:v="urn:schemas-microsoft-com:vml" Requires="v">
                <p:oleObj spid="_x0000_s96281" name="Equation" r:id="rId8" imgW="482391" imgH="431613" progId="Equation.DSMT4">
                  <p:embed/>
                </p:oleObj>
              </mc:Choice>
              <mc:Fallback>
                <p:oleObj name="Equation" r:id="rId8" imgW="482391" imgH="431613"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5300663"/>
                        <a:ext cx="4857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0" name="Text Box 16"/>
          <p:cNvSpPr txBox="1">
            <a:spLocks noChangeArrowheads="1"/>
          </p:cNvSpPr>
          <p:nvPr/>
        </p:nvSpPr>
        <p:spPr bwMode="auto">
          <a:xfrm>
            <a:off x="755650" y="5157788"/>
            <a:ext cx="7488238" cy="650875"/>
          </a:xfrm>
          <a:prstGeom prst="rect">
            <a:avLst/>
          </a:prstGeom>
          <a:solidFill>
            <a:srgbClr val="CCECFF"/>
          </a:solidFill>
          <a:ln w="9525">
            <a:solidFill>
              <a:schemeClr val="tx1"/>
            </a:solidFill>
            <a:miter lim="800000"/>
            <a:headEnd/>
            <a:tailEnd/>
          </a:ln>
          <a:effectLst/>
        </p:spPr>
        <p:txBody>
          <a:bodyPr>
            <a:spAutoFit/>
          </a:bodyPr>
          <a:lstStyle/>
          <a:p>
            <a:r>
              <a:rPr lang="el-GR"/>
              <a:t>Καθένα από τα          διακεκριμένα δείγματα έχει πιθανότητα επιλογής</a:t>
            </a:r>
          </a:p>
          <a:p>
            <a:r>
              <a:rPr lang="el-GR"/>
              <a:t> </a:t>
            </a:r>
          </a:p>
        </p:txBody>
      </p:sp>
      <p:sp>
        <p:nvSpPr>
          <p:cNvPr id="98307"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98308" name="Rectangle 5"/>
          <p:cNvSpPr>
            <a:spLocks noChangeArrowheads="1"/>
          </p:cNvSpPr>
          <p:nvPr/>
        </p:nvSpPr>
        <p:spPr bwMode="auto">
          <a:xfrm>
            <a:off x="611188" y="1903413"/>
            <a:ext cx="7993062" cy="2838450"/>
          </a:xfrm>
          <a:prstGeom prst="rect">
            <a:avLst/>
          </a:prstGeom>
          <a:noFill/>
          <a:ln w="9525">
            <a:noFill/>
            <a:miter lim="800000"/>
            <a:headEnd/>
            <a:tailEnd/>
          </a:ln>
        </p:spPr>
        <p:txBody>
          <a:bodyPr anchor="ctr">
            <a:spAutoFit/>
          </a:bodyPr>
          <a:lstStyle/>
          <a:p>
            <a:pPr algn="just"/>
            <a:r>
              <a:rPr lang="el-GR"/>
              <a:t>Στην πράξη όμως </a:t>
            </a:r>
            <a:r>
              <a:rPr lang="el-GR">
                <a:solidFill>
                  <a:schemeClr val="tx2"/>
                </a:solidFill>
              </a:rPr>
              <a:t>δεν είναι πάντα εύκολος</a:t>
            </a:r>
            <a:r>
              <a:rPr lang="el-GR"/>
              <a:t> ο σχηματισμός όλων των δυνατών δειγμάτων, ιδιαίτερα όταν το </a:t>
            </a:r>
            <a:r>
              <a:rPr lang="el-GR">
                <a:solidFill>
                  <a:schemeClr val="tx2"/>
                </a:solidFill>
              </a:rPr>
              <a:t>μέγεθος</a:t>
            </a:r>
            <a:r>
              <a:rPr lang="el-GR"/>
              <a:t> του πληθυσμού Ν είναι </a:t>
            </a:r>
            <a:r>
              <a:rPr lang="el-GR">
                <a:solidFill>
                  <a:schemeClr val="tx2"/>
                </a:solidFill>
              </a:rPr>
              <a:t>μεγάλο</a:t>
            </a:r>
            <a:r>
              <a:rPr lang="el-GR"/>
              <a:t>. </a:t>
            </a:r>
          </a:p>
          <a:p>
            <a:pPr algn="just"/>
            <a:endParaRPr lang="el-GR"/>
          </a:p>
          <a:p>
            <a:pPr algn="just"/>
            <a:r>
              <a:rPr lang="el-GR"/>
              <a:t>Στις περιπτώσεις αυτές επιλέγονται διαδοχικά </a:t>
            </a:r>
            <a:r>
              <a:rPr lang="en-US"/>
              <a:t>n</a:t>
            </a:r>
            <a:r>
              <a:rPr lang="el-GR"/>
              <a:t> μονάδες από τον πληθυσμό με </a:t>
            </a:r>
            <a:r>
              <a:rPr lang="el-GR">
                <a:solidFill>
                  <a:schemeClr val="tx2"/>
                </a:solidFill>
              </a:rPr>
              <a:t>τυχαίο τρόπο</a:t>
            </a:r>
            <a:r>
              <a:rPr lang="el-GR"/>
              <a:t>, δηλαδή με τρόπο που εξασφαλίζει την ίδια πιθανότητα επιλογής για κάθε μία από τις Ν μονάδες του πληθυσμού. </a:t>
            </a:r>
          </a:p>
          <a:p>
            <a:endParaRPr lang="el-GR"/>
          </a:p>
          <a:p>
            <a:r>
              <a:rPr lang="el-GR"/>
              <a:t>- </a:t>
            </a:r>
            <a:r>
              <a:rPr lang="el-GR">
                <a:solidFill>
                  <a:schemeClr val="tx2"/>
                </a:solidFill>
              </a:rPr>
              <a:t>Αντιστοιχούμε</a:t>
            </a:r>
            <a:r>
              <a:rPr lang="el-GR"/>
              <a:t> σε κάθε μονάδα του πληθυσμού έναν αριθμό από 1 μέχρι το Ν.</a:t>
            </a:r>
          </a:p>
          <a:p>
            <a:pPr>
              <a:buFontTx/>
              <a:buChar char="-"/>
            </a:pPr>
            <a:r>
              <a:rPr lang="el-GR">
                <a:solidFill>
                  <a:schemeClr val="tx2"/>
                </a:solidFill>
              </a:rPr>
              <a:t>Επιλέγουμε</a:t>
            </a:r>
            <a:r>
              <a:rPr lang="el-GR"/>
              <a:t> μια σειρά </a:t>
            </a:r>
            <a:r>
              <a:rPr lang="en-US"/>
              <a:t>n</a:t>
            </a:r>
            <a:r>
              <a:rPr lang="el-GR"/>
              <a:t> τυχαίων αριθμών μεταξύ 1 και Ν με τη βοήθεια του Πίνακα Τυχαίων Αριθμών.</a:t>
            </a:r>
          </a:p>
        </p:txBody>
      </p:sp>
      <p:sp>
        <p:nvSpPr>
          <p:cNvPr id="98309"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9831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9831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98317"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8316" name="Object 12"/>
          <p:cNvGraphicFramePr>
            <a:graphicFrameLocks noChangeAspect="1"/>
          </p:cNvGraphicFramePr>
          <p:nvPr/>
        </p:nvGraphicFramePr>
        <p:xfrm>
          <a:off x="2411413" y="5157788"/>
          <a:ext cx="342900" cy="428625"/>
        </p:xfrm>
        <a:graphic>
          <a:graphicData uri="http://schemas.openxmlformats.org/presentationml/2006/ole">
            <mc:AlternateContent xmlns:mc="http://schemas.openxmlformats.org/markup-compatibility/2006">
              <mc:Choice xmlns:v="urn:schemas-microsoft-com:vml" Requires="v">
                <p:oleObj spid="_x0000_s98327" name="Equation" r:id="rId4" imgW="342751" imgH="431613" progId="Equation.DSMT4">
                  <p:embed/>
                </p:oleObj>
              </mc:Choice>
              <mc:Fallback>
                <p:oleObj name="Equation" r:id="rId4" imgW="342751" imgH="431613"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5157788"/>
                        <a:ext cx="3429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9"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8318" name="Object 14"/>
          <p:cNvGraphicFramePr>
            <a:graphicFrameLocks noChangeAspect="1"/>
          </p:cNvGraphicFramePr>
          <p:nvPr/>
        </p:nvGraphicFramePr>
        <p:xfrm>
          <a:off x="7740650" y="5157788"/>
          <a:ext cx="485775" cy="428625"/>
        </p:xfrm>
        <a:graphic>
          <a:graphicData uri="http://schemas.openxmlformats.org/presentationml/2006/ole">
            <mc:AlternateContent xmlns:mc="http://schemas.openxmlformats.org/markup-compatibility/2006">
              <mc:Choice xmlns:v="urn:schemas-microsoft-com:vml" Requires="v">
                <p:oleObj spid="_x0000_s98328" name="Equation" r:id="rId6" imgW="482391" imgH="431613" progId="Equation.DSMT4">
                  <p:embed/>
                </p:oleObj>
              </mc:Choice>
              <mc:Fallback>
                <p:oleObj name="Equation" r:id="rId6" imgW="482391" imgH="431613"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157788"/>
                        <a:ext cx="4857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101380" name="Rectangle 5"/>
          <p:cNvSpPr>
            <a:spLocks noChangeArrowheads="1"/>
          </p:cNvSpPr>
          <p:nvPr/>
        </p:nvSpPr>
        <p:spPr bwMode="auto">
          <a:xfrm>
            <a:off x="611188" y="1844675"/>
            <a:ext cx="7993062" cy="2014538"/>
          </a:xfrm>
          <a:prstGeom prst="rect">
            <a:avLst/>
          </a:prstGeom>
          <a:noFill/>
          <a:ln w="9525">
            <a:noFill/>
            <a:miter lim="800000"/>
            <a:headEnd/>
            <a:tailEnd/>
          </a:ln>
        </p:spPr>
        <p:txBody>
          <a:bodyPr anchor="ctr">
            <a:spAutoFit/>
          </a:bodyPr>
          <a:lstStyle/>
          <a:p>
            <a:pPr algn="just"/>
            <a:r>
              <a:rPr lang="el-GR" b="1">
                <a:solidFill>
                  <a:schemeClr val="tx2"/>
                </a:solidFill>
              </a:rPr>
              <a:t>Απλή Τυχαία Δειγματοληψία χωρίς επανάθεση</a:t>
            </a:r>
            <a:r>
              <a:rPr lang="el-GR"/>
              <a:t>: κάθε μονάδα απομακρύνεται από το πληθυσμό μετά την επιλογή της </a:t>
            </a:r>
          </a:p>
          <a:p>
            <a:pPr algn="just"/>
            <a:endParaRPr lang="el-GR"/>
          </a:p>
          <a:p>
            <a:pPr algn="just"/>
            <a:r>
              <a:rPr lang="el-GR" b="1">
                <a:solidFill>
                  <a:schemeClr val="tx2"/>
                </a:solidFill>
              </a:rPr>
              <a:t>Απλή Τυχαία Δειγματοληψία με επανάθεση:</a:t>
            </a:r>
            <a:r>
              <a:rPr lang="el-GR"/>
              <a:t> η μονάδα του πληθυσμού που επιλέγεται σε κάθε δοκιμή επανατοποθετείται στον πληθυσμό. Στην περίπτωση αυτή υπάρχει η δυνατότητα επιλογής της ίδιας μονάδας του πληθυσμού στο δείγμα περισσότερες από μία φορές. </a:t>
            </a:r>
          </a:p>
        </p:txBody>
      </p:sp>
      <p:sp>
        <p:nvSpPr>
          <p:cNvPr id="101381"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0138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138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138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138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1387"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1389" name="Text Box 13"/>
          <p:cNvSpPr txBox="1">
            <a:spLocks noChangeArrowheads="1"/>
          </p:cNvSpPr>
          <p:nvPr/>
        </p:nvSpPr>
        <p:spPr bwMode="auto">
          <a:xfrm>
            <a:off x="684213" y="4292600"/>
            <a:ext cx="7920037" cy="947738"/>
          </a:xfrm>
          <a:prstGeom prst="rect">
            <a:avLst/>
          </a:prstGeom>
          <a:noFill/>
          <a:ln w="31750">
            <a:solidFill>
              <a:srgbClr val="008080"/>
            </a:solidFill>
            <a:miter lim="800000"/>
            <a:headEnd/>
            <a:tailEnd/>
          </a:ln>
          <a:effectLst/>
        </p:spPr>
        <p:txBody>
          <a:bodyPr>
            <a:spAutoFit/>
          </a:bodyPr>
          <a:lstStyle/>
          <a:p>
            <a:pPr algn="just"/>
            <a:r>
              <a:rPr lang="el-GR"/>
              <a:t>Επειδή ο υπολογισμός ορισμένων εκτιμητριών είναι ευκολότερος στην περίπτωση δειγματοληψίας με επανατοποθέτηση η τεχνική αυτή χρησιμοποιείται μερικές φορές σε συνθετότερα δειγματοληπτικά σχήματα.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103427" name="Rectangle 5"/>
          <p:cNvSpPr>
            <a:spLocks noChangeArrowheads="1"/>
          </p:cNvSpPr>
          <p:nvPr/>
        </p:nvSpPr>
        <p:spPr bwMode="auto">
          <a:xfrm>
            <a:off x="611188" y="1576388"/>
            <a:ext cx="7993062" cy="2563812"/>
          </a:xfrm>
          <a:prstGeom prst="rect">
            <a:avLst/>
          </a:prstGeom>
          <a:noFill/>
          <a:ln w="9525">
            <a:noFill/>
            <a:miter lim="800000"/>
            <a:headEnd/>
            <a:tailEnd/>
          </a:ln>
        </p:spPr>
        <p:txBody>
          <a:bodyPr anchor="ctr">
            <a:spAutoFit/>
          </a:bodyPr>
          <a:lstStyle/>
          <a:p>
            <a:pPr algn="just"/>
            <a:r>
              <a:rPr lang="el-GR" b="1" i="1">
                <a:solidFill>
                  <a:schemeClr val="tx2"/>
                </a:solidFill>
              </a:rPr>
              <a:t>Μερικοί Συμβολισμοί:</a:t>
            </a:r>
          </a:p>
          <a:p>
            <a:pPr algn="just"/>
            <a:endParaRPr lang="el-GR" b="1" i="1">
              <a:solidFill>
                <a:schemeClr val="tx2"/>
              </a:solidFill>
            </a:endParaRPr>
          </a:p>
          <a:p>
            <a:pPr algn="just"/>
            <a:r>
              <a:rPr lang="en-US"/>
              <a:t>x</a:t>
            </a:r>
            <a:r>
              <a:rPr lang="el-GR" baseline="-25000"/>
              <a:t>1</a:t>
            </a:r>
            <a:r>
              <a:rPr lang="el-GR"/>
              <a:t>, </a:t>
            </a:r>
            <a:r>
              <a:rPr lang="en-US"/>
              <a:t>x</a:t>
            </a:r>
            <a:r>
              <a:rPr lang="el-GR" baseline="-25000"/>
              <a:t>2</a:t>
            </a:r>
            <a:r>
              <a:rPr lang="el-GR"/>
              <a:t>, … , </a:t>
            </a:r>
            <a:r>
              <a:rPr lang="en-US"/>
              <a:t>x</a:t>
            </a:r>
            <a:r>
              <a:rPr lang="el-GR" baseline="-25000"/>
              <a:t>Ν</a:t>
            </a:r>
            <a:r>
              <a:rPr lang="el-GR"/>
              <a:t> :	οι τιμές των Ν μονάδων του πληθυσμού που αναφέρονται σε 		κάποιο συγκεκριμένο χαρακτηριστικό του </a:t>
            </a:r>
          </a:p>
          <a:p>
            <a:pPr algn="just"/>
            <a:endParaRPr lang="el-GR"/>
          </a:p>
          <a:p>
            <a:pPr algn="just"/>
            <a:r>
              <a:rPr lang="el-GR"/>
              <a:t>Χ</a:t>
            </a:r>
            <a:r>
              <a:rPr lang="el-GR" baseline="-25000"/>
              <a:t>1</a:t>
            </a:r>
            <a:r>
              <a:rPr lang="el-GR"/>
              <a:t>, Χ</a:t>
            </a:r>
            <a:r>
              <a:rPr lang="el-GR" baseline="-25000"/>
              <a:t>2</a:t>
            </a:r>
            <a:r>
              <a:rPr lang="el-GR"/>
              <a:t>, … , Χ</a:t>
            </a:r>
            <a:r>
              <a:rPr lang="en-US" baseline="-25000"/>
              <a:t>n</a:t>
            </a:r>
            <a:r>
              <a:rPr lang="el-GR"/>
              <a:t> : 	οι αντίστοιχες τιμές των μονάδων ενός δείγματος μεγέθους 		</a:t>
            </a:r>
            <a:r>
              <a:rPr lang="en-US"/>
              <a:t>n</a:t>
            </a:r>
            <a:r>
              <a:rPr lang="el-GR"/>
              <a:t> από τον πληθυσμό </a:t>
            </a:r>
          </a:p>
          <a:p>
            <a:pPr algn="just"/>
            <a:endParaRPr lang="el-GR"/>
          </a:p>
          <a:p>
            <a:pPr algn="just"/>
            <a:r>
              <a:rPr lang="el-GR"/>
              <a:t>      : 		η εκτιμήτρια μιας παραμέτρου θ ενός πληθυσμού </a:t>
            </a:r>
          </a:p>
        </p:txBody>
      </p:sp>
      <p:sp>
        <p:nvSpPr>
          <p:cNvPr id="10342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0342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343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343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343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343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3436"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03435" name="Object 11"/>
          <p:cNvGraphicFramePr>
            <a:graphicFrameLocks noChangeAspect="1"/>
          </p:cNvGraphicFramePr>
          <p:nvPr/>
        </p:nvGraphicFramePr>
        <p:xfrm>
          <a:off x="684213" y="3789363"/>
          <a:ext cx="250825" cy="360362"/>
        </p:xfrm>
        <a:graphic>
          <a:graphicData uri="http://schemas.openxmlformats.org/presentationml/2006/ole">
            <mc:AlternateContent xmlns:mc="http://schemas.openxmlformats.org/markup-compatibility/2006">
              <mc:Choice xmlns:v="urn:schemas-microsoft-com:vml" Requires="v">
                <p:oleObj spid="_x0000_s103440" name="Equation" r:id="rId4" imgW="152268" imgH="215713" progId="Equation.DSMT4">
                  <p:embed/>
                </p:oleObj>
              </mc:Choice>
              <mc:Fallback>
                <p:oleObj name="Equation" r:id="rId4" imgW="152268" imgH="215713"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789363"/>
                        <a:ext cx="2508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113667" name="Rectangle 5"/>
          <p:cNvSpPr>
            <a:spLocks noChangeArrowheads="1"/>
          </p:cNvSpPr>
          <p:nvPr/>
        </p:nvSpPr>
        <p:spPr bwMode="auto">
          <a:xfrm>
            <a:off x="539750" y="1628775"/>
            <a:ext cx="7993063" cy="3387725"/>
          </a:xfrm>
          <a:prstGeom prst="rect">
            <a:avLst/>
          </a:prstGeom>
          <a:noFill/>
          <a:ln w="9525">
            <a:noFill/>
            <a:miter lim="800000"/>
            <a:headEnd/>
            <a:tailEnd/>
          </a:ln>
        </p:spPr>
        <p:txBody>
          <a:bodyPr anchor="ctr">
            <a:spAutoFit/>
          </a:bodyPr>
          <a:lstStyle/>
          <a:p>
            <a:pPr algn="just"/>
            <a:r>
              <a:rPr lang="el-GR" b="1" i="1">
                <a:solidFill>
                  <a:schemeClr val="tx2"/>
                </a:solidFill>
              </a:rPr>
              <a:t>Α. Εκτίμηση Παραμέτρων</a:t>
            </a:r>
          </a:p>
          <a:p>
            <a:pPr algn="just"/>
            <a:r>
              <a:rPr lang="el-GR" b="1" i="1">
                <a:solidFill>
                  <a:schemeClr val="tx2"/>
                </a:solidFill>
              </a:rPr>
              <a:t> </a:t>
            </a:r>
          </a:p>
          <a:p>
            <a:pPr algn="just">
              <a:buClr>
                <a:schemeClr val="tx2"/>
              </a:buClr>
              <a:buFontTx/>
              <a:buChar char="•"/>
            </a:pPr>
            <a:r>
              <a:rPr lang="el-GR"/>
              <a:t>Εκτίμηση του μέσου ενός Πληθυσμού</a:t>
            </a:r>
          </a:p>
          <a:p>
            <a:pPr algn="just">
              <a:buClr>
                <a:schemeClr val="tx2"/>
              </a:buClr>
              <a:buFontTx/>
              <a:buChar char="•"/>
            </a:pPr>
            <a:r>
              <a:rPr lang="el-GR"/>
              <a:t>Εκτίμηση του συνολικού μεγέθους κάποιου χαρακτηριστικού ενός πληθυσμού </a:t>
            </a:r>
          </a:p>
          <a:p>
            <a:pPr algn="just">
              <a:buClr>
                <a:schemeClr val="tx2"/>
              </a:buClr>
              <a:buFontTx/>
              <a:buChar char="•"/>
            </a:pPr>
            <a:r>
              <a:rPr lang="el-GR"/>
              <a:t>Εκτίμηση Λόγου </a:t>
            </a:r>
          </a:p>
          <a:p>
            <a:pPr algn="just">
              <a:buClr>
                <a:schemeClr val="tx2"/>
              </a:buClr>
              <a:buFontTx/>
              <a:buChar char="•"/>
            </a:pPr>
            <a:r>
              <a:rPr lang="el-GR"/>
              <a:t>Εκτίμηση Μέσων Τιμών και Συνολικών Μεγεθών Υποπληθυσμών </a:t>
            </a:r>
          </a:p>
          <a:p>
            <a:pPr algn="just">
              <a:buClr>
                <a:schemeClr val="tx2"/>
              </a:buClr>
              <a:buFontTx/>
              <a:buChar char="•"/>
            </a:pPr>
            <a:r>
              <a:rPr lang="el-GR"/>
              <a:t>Εκτίμηση Ποσοστών </a:t>
            </a:r>
          </a:p>
          <a:p>
            <a:pPr algn="just"/>
            <a:endParaRPr lang="el-GR"/>
          </a:p>
          <a:p>
            <a:pPr algn="just"/>
            <a:r>
              <a:rPr lang="el-GR" b="1" i="1">
                <a:solidFill>
                  <a:schemeClr val="tx2"/>
                </a:solidFill>
              </a:rPr>
              <a:t>Β. Μέγεθος Δείγματος</a:t>
            </a:r>
          </a:p>
          <a:p>
            <a:pPr algn="just"/>
            <a:endParaRPr lang="el-GR" b="1" i="1">
              <a:solidFill>
                <a:schemeClr val="tx2"/>
              </a:solidFill>
            </a:endParaRPr>
          </a:p>
          <a:p>
            <a:pPr algn="just">
              <a:buClr>
                <a:schemeClr val="tx2"/>
              </a:buClr>
              <a:buFontTx/>
              <a:buChar char="•"/>
            </a:pPr>
            <a:r>
              <a:rPr lang="el-GR"/>
              <a:t>Δειγματοληψία για την εκτίμηση της Μέσης Τιμής ενός πληθυσμού</a:t>
            </a:r>
          </a:p>
          <a:p>
            <a:pPr algn="just">
              <a:buClr>
                <a:schemeClr val="tx2"/>
              </a:buClr>
              <a:buFontTx/>
              <a:buChar char="•"/>
            </a:pPr>
            <a:r>
              <a:rPr lang="el-GR"/>
              <a:t>Δειγματοληψία για την εκτίμηση ποσοστού</a:t>
            </a:r>
          </a:p>
        </p:txBody>
      </p:sp>
      <p:sp>
        <p:nvSpPr>
          <p:cNvPr id="11366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136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10752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0752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2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2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2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2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3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31"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7533"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07541" name="Picture 21"/>
          <p:cNvPicPr>
            <a:picLocks noChangeAspect="1" noChangeArrowheads="1"/>
          </p:cNvPicPr>
          <p:nvPr/>
        </p:nvPicPr>
        <p:blipFill>
          <a:blip r:embed="rId3" cstate="print"/>
          <a:srcRect/>
          <a:stretch>
            <a:fillRect/>
          </a:stretch>
        </p:blipFill>
        <p:spPr bwMode="auto">
          <a:xfrm>
            <a:off x="755650" y="1557338"/>
            <a:ext cx="5278438" cy="1458912"/>
          </a:xfrm>
          <a:prstGeom prst="rect">
            <a:avLst/>
          </a:prstGeom>
          <a:noFill/>
          <a:ln w="9525">
            <a:noFill/>
            <a:miter lim="800000"/>
            <a:headEnd/>
            <a:tailEnd/>
          </a:ln>
          <a:effectLst/>
        </p:spPr>
      </p:pic>
      <p:pic>
        <p:nvPicPr>
          <p:cNvPr id="107542" name="Picture 22"/>
          <p:cNvPicPr>
            <a:picLocks noChangeAspect="1" noChangeArrowheads="1"/>
          </p:cNvPicPr>
          <p:nvPr/>
        </p:nvPicPr>
        <p:blipFill>
          <a:blip r:embed="rId4" cstate="print"/>
          <a:srcRect/>
          <a:stretch>
            <a:fillRect/>
          </a:stretch>
        </p:blipFill>
        <p:spPr bwMode="auto">
          <a:xfrm>
            <a:off x="2700338" y="1989138"/>
            <a:ext cx="5278437" cy="995362"/>
          </a:xfrm>
          <a:prstGeom prst="rect">
            <a:avLst/>
          </a:prstGeom>
          <a:noFill/>
          <a:ln w="9525">
            <a:noFill/>
            <a:miter lim="800000"/>
            <a:headEnd/>
            <a:tailEnd/>
          </a:ln>
          <a:effectLst/>
        </p:spPr>
      </p:pic>
      <p:pic>
        <p:nvPicPr>
          <p:cNvPr id="107543" name="Picture 23"/>
          <p:cNvPicPr>
            <a:picLocks noChangeAspect="1" noChangeArrowheads="1"/>
          </p:cNvPicPr>
          <p:nvPr/>
        </p:nvPicPr>
        <p:blipFill>
          <a:blip r:embed="rId5" cstate="print"/>
          <a:srcRect/>
          <a:stretch>
            <a:fillRect/>
          </a:stretch>
        </p:blipFill>
        <p:spPr bwMode="auto">
          <a:xfrm>
            <a:off x="755650" y="3500438"/>
            <a:ext cx="5278438" cy="1608137"/>
          </a:xfrm>
          <a:prstGeom prst="rect">
            <a:avLst/>
          </a:prstGeom>
          <a:noFill/>
          <a:ln w="9525">
            <a:noFill/>
            <a:miter lim="800000"/>
            <a:headEnd/>
            <a:tailEnd/>
          </a:ln>
          <a:effectLst/>
        </p:spPr>
      </p:pic>
      <p:pic>
        <p:nvPicPr>
          <p:cNvPr id="107551" name="Picture 31"/>
          <p:cNvPicPr>
            <a:picLocks noChangeAspect="1" noChangeArrowheads="1"/>
          </p:cNvPicPr>
          <p:nvPr/>
        </p:nvPicPr>
        <p:blipFill>
          <a:blip r:embed="rId6" cstate="print"/>
          <a:srcRect/>
          <a:stretch>
            <a:fillRect/>
          </a:stretch>
        </p:blipFill>
        <p:spPr bwMode="auto">
          <a:xfrm>
            <a:off x="3276600" y="3789363"/>
            <a:ext cx="5278438" cy="1398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109571"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0957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8"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09579"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09584" name="Picture 16"/>
          <p:cNvPicPr>
            <a:picLocks noChangeAspect="1" noChangeArrowheads="1"/>
          </p:cNvPicPr>
          <p:nvPr/>
        </p:nvPicPr>
        <p:blipFill>
          <a:blip r:embed="rId3" cstate="print"/>
          <a:srcRect/>
          <a:stretch>
            <a:fillRect/>
          </a:stretch>
        </p:blipFill>
        <p:spPr bwMode="auto">
          <a:xfrm>
            <a:off x="684213" y="1557338"/>
            <a:ext cx="5278437" cy="463550"/>
          </a:xfrm>
          <a:prstGeom prst="rect">
            <a:avLst/>
          </a:prstGeom>
          <a:noFill/>
          <a:ln w="9525">
            <a:noFill/>
            <a:miter lim="800000"/>
            <a:headEnd/>
            <a:tailEnd/>
          </a:ln>
          <a:effectLst/>
        </p:spPr>
      </p:pic>
      <p:pic>
        <p:nvPicPr>
          <p:cNvPr id="109585" name="Picture 17"/>
          <p:cNvPicPr>
            <a:picLocks noChangeAspect="1" noChangeArrowheads="1"/>
          </p:cNvPicPr>
          <p:nvPr/>
        </p:nvPicPr>
        <p:blipFill>
          <a:blip r:embed="rId4" cstate="print"/>
          <a:srcRect/>
          <a:stretch>
            <a:fillRect/>
          </a:stretch>
        </p:blipFill>
        <p:spPr bwMode="auto">
          <a:xfrm>
            <a:off x="684213" y="2276475"/>
            <a:ext cx="5278437" cy="582613"/>
          </a:xfrm>
          <a:prstGeom prst="rect">
            <a:avLst/>
          </a:prstGeom>
          <a:noFill/>
          <a:ln w="9525">
            <a:noFill/>
            <a:miter lim="800000"/>
            <a:headEnd/>
            <a:tailEnd/>
          </a:ln>
          <a:effectLst/>
        </p:spPr>
      </p:pic>
      <p:pic>
        <p:nvPicPr>
          <p:cNvPr id="109586" name="Picture 18"/>
          <p:cNvPicPr>
            <a:picLocks noChangeAspect="1" noChangeArrowheads="1"/>
          </p:cNvPicPr>
          <p:nvPr/>
        </p:nvPicPr>
        <p:blipFill>
          <a:blip r:embed="rId5" cstate="print"/>
          <a:srcRect/>
          <a:stretch>
            <a:fillRect/>
          </a:stretch>
        </p:blipFill>
        <p:spPr bwMode="auto">
          <a:xfrm>
            <a:off x="2700338" y="2276475"/>
            <a:ext cx="5278437" cy="677863"/>
          </a:xfrm>
          <a:prstGeom prst="rect">
            <a:avLst/>
          </a:prstGeom>
          <a:noFill/>
          <a:ln w="9525">
            <a:noFill/>
            <a:miter lim="800000"/>
            <a:headEnd/>
            <a:tailEnd/>
          </a:ln>
          <a:effectLst/>
        </p:spPr>
      </p:pic>
      <p:pic>
        <p:nvPicPr>
          <p:cNvPr id="109587" name="Picture 19"/>
          <p:cNvPicPr>
            <a:picLocks noChangeAspect="1" noChangeArrowheads="1"/>
          </p:cNvPicPr>
          <p:nvPr/>
        </p:nvPicPr>
        <p:blipFill>
          <a:blip r:embed="rId6" cstate="print"/>
          <a:srcRect/>
          <a:stretch>
            <a:fillRect/>
          </a:stretch>
        </p:blipFill>
        <p:spPr bwMode="auto">
          <a:xfrm>
            <a:off x="684213" y="3213100"/>
            <a:ext cx="5278437" cy="160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cs typeface="Arial" charset="0"/>
              </a:rPr>
              <a:pPr>
                <a:defRPr/>
              </a:pPr>
              <a:t>3</a:t>
            </a:fld>
            <a:endParaRPr lang="el-GR">
              <a:solidFill>
                <a:prstClr val="black">
                  <a:tint val="75000"/>
                </a:prstClr>
              </a:solidFill>
              <a:cs typeface="Arial" charset="0"/>
            </a:endParaRPr>
          </a:p>
        </p:txBody>
      </p:sp>
    </p:spTree>
    <p:extLst>
      <p:ext uri="{BB962C8B-B14F-4D97-AF65-F5344CB8AC3E}">
        <p14:creationId xmlns:p14="http://schemas.microsoft.com/office/powerpoint/2010/main" val="452846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1162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1627"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11632" name="Picture 16"/>
          <p:cNvPicPr>
            <a:picLocks noChangeAspect="1" noChangeArrowheads="1"/>
          </p:cNvPicPr>
          <p:nvPr/>
        </p:nvPicPr>
        <p:blipFill>
          <a:blip r:embed="rId3" cstate="print"/>
          <a:srcRect/>
          <a:stretch>
            <a:fillRect/>
          </a:stretch>
        </p:blipFill>
        <p:spPr bwMode="auto">
          <a:xfrm>
            <a:off x="684213" y="1700213"/>
            <a:ext cx="5278437" cy="307975"/>
          </a:xfrm>
          <a:prstGeom prst="rect">
            <a:avLst/>
          </a:prstGeom>
          <a:noFill/>
          <a:ln w="9525">
            <a:noFill/>
            <a:miter lim="800000"/>
            <a:headEnd/>
            <a:tailEnd/>
          </a:ln>
          <a:effectLst/>
        </p:spPr>
      </p:pic>
      <p:pic>
        <p:nvPicPr>
          <p:cNvPr id="111635" name="Picture 19"/>
          <p:cNvPicPr>
            <a:picLocks noChangeAspect="1" noChangeArrowheads="1"/>
          </p:cNvPicPr>
          <p:nvPr/>
        </p:nvPicPr>
        <p:blipFill>
          <a:blip r:embed="rId4" cstate="print"/>
          <a:srcRect/>
          <a:stretch>
            <a:fillRect/>
          </a:stretch>
        </p:blipFill>
        <p:spPr bwMode="auto">
          <a:xfrm>
            <a:off x="684213" y="2349500"/>
            <a:ext cx="5278437" cy="1347788"/>
          </a:xfrm>
          <a:prstGeom prst="rect">
            <a:avLst/>
          </a:prstGeom>
          <a:noFill/>
          <a:ln w="9525">
            <a:noFill/>
            <a:miter lim="800000"/>
            <a:headEnd/>
            <a:tailEnd/>
          </a:ln>
          <a:effectLst/>
        </p:spPr>
      </p:pic>
      <p:pic>
        <p:nvPicPr>
          <p:cNvPr id="111636" name="Picture 20"/>
          <p:cNvPicPr>
            <a:picLocks noChangeAspect="1" noChangeArrowheads="1"/>
          </p:cNvPicPr>
          <p:nvPr/>
        </p:nvPicPr>
        <p:blipFill>
          <a:blip r:embed="rId5" cstate="print"/>
          <a:srcRect/>
          <a:stretch>
            <a:fillRect/>
          </a:stretch>
        </p:blipFill>
        <p:spPr bwMode="auto">
          <a:xfrm>
            <a:off x="3708400" y="2349500"/>
            <a:ext cx="5278438" cy="1146175"/>
          </a:xfrm>
          <a:prstGeom prst="rect">
            <a:avLst/>
          </a:prstGeom>
          <a:noFill/>
          <a:ln w="9525">
            <a:noFill/>
            <a:miter lim="800000"/>
            <a:headEnd/>
            <a:tailEnd/>
          </a:ln>
          <a:effectLst/>
        </p:spPr>
      </p:pic>
      <p:pic>
        <p:nvPicPr>
          <p:cNvPr id="111637" name="Picture 21"/>
          <p:cNvPicPr>
            <a:picLocks noChangeAspect="1" noChangeArrowheads="1"/>
          </p:cNvPicPr>
          <p:nvPr/>
        </p:nvPicPr>
        <p:blipFill>
          <a:blip r:embed="rId6" cstate="print"/>
          <a:srcRect/>
          <a:stretch>
            <a:fillRect/>
          </a:stretch>
        </p:blipFill>
        <p:spPr bwMode="auto">
          <a:xfrm>
            <a:off x="755650" y="4005263"/>
            <a:ext cx="5278438" cy="103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1673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674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16752" name="Picture 16"/>
          <p:cNvPicPr>
            <a:picLocks noChangeAspect="1" noChangeArrowheads="1"/>
          </p:cNvPicPr>
          <p:nvPr/>
        </p:nvPicPr>
        <p:blipFill>
          <a:blip r:embed="rId3" cstate="print"/>
          <a:srcRect/>
          <a:stretch>
            <a:fillRect/>
          </a:stretch>
        </p:blipFill>
        <p:spPr bwMode="auto">
          <a:xfrm>
            <a:off x="755650" y="1628775"/>
            <a:ext cx="5278438" cy="153988"/>
          </a:xfrm>
          <a:prstGeom prst="rect">
            <a:avLst/>
          </a:prstGeom>
          <a:noFill/>
          <a:ln w="9525">
            <a:noFill/>
            <a:miter lim="800000"/>
            <a:headEnd/>
            <a:tailEnd/>
          </a:ln>
          <a:effectLst/>
        </p:spPr>
      </p:pic>
      <p:pic>
        <p:nvPicPr>
          <p:cNvPr id="116753" name="Picture 17"/>
          <p:cNvPicPr>
            <a:picLocks noChangeAspect="1" noChangeArrowheads="1"/>
          </p:cNvPicPr>
          <p:nvPr/>
        </p:nvPicPr>
        <p:blipFill>
          <a:blip r:embed="rId4" cstate="print"/>
          <a:srcRect/>
          <a:stretch>
            <a:fillRect/>
          </a:stretch>
        </p:blipFill>
        <p:spPr bwMode="auto">
          <a:xfrm>
            <a:off x="755650" y="1989138"/>
            <a:ext cx="5278438" cy="839787"/>
          </a:xfrm>
          <a:prstGeom prst="rect">
            <a:avLst/>
          </a:prstGeom>
          <a:noFill/>
          <a:ln w="9525">
            <a:noFill/>
            <a:miter lim="800000"/>
            <a:headEnd/>
            <a:tailEnd/>
          </a:ln>
          <a:effectLst/>
        </p:spPr>
      </p:pic>
      <p:pic>
        <p:nvPicPr>
          <p:cNvPr id="116754" name="Picture 18"/>
          <p:cNvPicPr>
            <a:picLocks noChangeAspect="1" noChangeArrowheads="1"/>
          </p:cNvPicPr>
          <p:nvPr/>
        </p:nvPicPr>
        <p:blipFill>
          <a:blip r:embed="rId5" cstate="print"/>
          <a:srcRect/>
          <a:stretch>
            <a:fillRect/>
          </a:stretch>
        </p:blipFill>
        <p:spPr bwMode="auto">
          <a:xfrm>
            <a:off x="3203575" y="1989138"/>
            <a:ext cx="5278438" cy="1071562"/>
          </a:xfrm>
          <a:prstGeom prst="rect">
            <a:avLst/>
          </a:prstGeom>
          <a:noFill/>
          <a:ln w="9525">
            <a:noFill/>
            <a:miter lim="800000"/>
            <a:headEnd/>
            <a:tailEnd/>
          </a:ln>
          <a:effectLst/>
        </p:spPr>
      </p:pic>
      <p:pic>
        <p:nvPicPr>
          <p:cNvPr id="116755" name="Picture 19"/>
          <p:cNvPicPr>
            <a:picLocks noChangeAspect="1" noChangeArrowheads="1"/>
          </p:cNvPicPr>
          <p:nvPr/>
        </p:nvPicPr>
        <p:blipFill>
          <a:blip r:embed="rId6" cstate="print"/>
          <a:srcRect/>
          <a:stretch>
            <a:fillRect/>
          </a:stretch>
        </p:blipFill>
        <p:spPr bwMode="auto">
          <a:xfrm>
            <a:off x="611188" y="3141663"/>
            <a:ext cx="5278437" cy="1631950"/>
          </a:xfrm>
          <a:prstGeom prst="rect">
            <a:avLst/>
          </a:prstGeom>
          <a:noFill/>
          <a:ln w="9525">
            <a:noFill/>
            <a:miter lim="800000"/>
            <a:headEnd/>
            <a:tailEnd/>
          </a:ln>
          <a:effectLst/>
        </p:spPr>
      </p:pic>
      <p:pic>
        <p:nvPicPr>
          <p:cNvPr id="116756" name="Picture 20"/>
          <p:cNvPicPr>
            <a:picLocks noChangeAspect="1" noChangeArrowheads="1"/>
          </p:cNvPicPr>
          <p:nvPr/>
        </p:nvPicPr>
        <p:blipFill>
          <a:blip r:embed="rId7" cstate="print"/>
          <a:srcRect/>
          <a:stretch>
            <a:fillRect/>
          </a:stretch>
        </p:blipFill>
        <p:spPr bwMode="auto">
          <a:xfrm>
            <a:off x="3492500" y="3357563"/>
            <a:ext cx="5278438" cy="2752725"/>
          </a:xfrm>
          <a:prstGeom prst="rect">
            <a:avLst/>
          </a:prstGeom>
          <a:noFill/>
          <a:ln w="9525">
            <a:noFill/>
            <a:miter lim="800000"/>
            <a:headEnd/>
            <a:tailEnd/>
          </a:ln>
          <a:effectLst/>
        </p:spPr>
      </p:pic>
      <p:pic>
        <p:nvPicPr>
          <p:cNvPr id="116757" name="Picture 21"/>
          <p:cNvPicPr>
            <a:picLocks noChangeAspect="1" noChangeArrowheads="1"/>
          </p:cNvPicPr>
          <p:nvPr/>
        </p:nvPicPr>
        <p:blipFill>
          <a:blip r:embed="rId8" cstate="print"/>
          <a:srcRect/>
          <a:stretch>
            <a:fillRect/>
          </a:stretch>
        </p:blipFill>
        <p:spPr bwMode="auto">
          <a:xfrm>
            <a:off x="611188" y="5229225"/>
            <a:ext cx="5278437" cy="636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1878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8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8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9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9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9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9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879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18801" name="Picture 17"/>
          <p:cNvPicPr>
            <a:picLocks noChangeAspect="1" noChangeArrowheads="1"/>
          </p:cNvPicPr>
          <p:nvPr/>
        </p:nvPicPr>
        <p:blipFill>
          <a:blip r:embed="rId3" cstate="print"/>
          <a:srcRect/>
          <a:stretch>
            <a:fillRect/>
          </a:stretch>
        </p:blipFill>
        <p:spPr bwMode="auto">
          <a:xfrm>
            <a:off x="611188" y="1773238"/>
            <a:ext cx="5278437" cy="611187"/>
          </a:xfrm>
          <a:prstGeom prst="rect">
            <a:avLst/>
          </a:prstGeom>
          <a:noFill/>
          <a:ln w="9525">
            <a:noFill/>
            <a:miter lim="800000"/>
            <a:headEnd/>
            <a:tailEnd/>
          </a:ln>
          <a:effectLst/>
        </p:spPr>
      </p:pic>
      <p:pic>
        <p:nvPicPr>
          <p:cNvPr id="118802" name="Picture 18"/>
          <p:cNvPicPr>
            <a:picLocks noChangeAspect="1" noChangeArrowheads="1"/>
          </p:cNvPicPr>
          <p:nvPr/>
        </p:nvPicPr>
        <p:blipFill>
          <a:blip r:embed="rId4" cstate="print"/>
          <a:srcRect/>
          <a:stretch>
            <a:fillRect/>
          </a:stretch>
        </p:blipFill>
        <p:spPr bwMode="auto">
          <a:xfrm>
            <a:off x="3421063" y="1773238"/>
            <a:ext cx="5278437" cy="884237"/>
          </a:xfrm>
          <a:prstGeom prst="rect">
            <a:avLst/>
          </a:prstGeom>
          <a:noFill/>
          <a:ln w="9525">
            <a:noFill/>
            <a:miter lim="800000"/>
            <a:headEnd/>
            <a:tailEnd/>
          </a:ln>
          <a:effectLst/>
        </p:spPr>
      </p:pic>
      <p:pic>
        <p:nvPicPr>
          <p:cNvPr id="118803" name="Picture 19"/>
          <p:cNvPicPr>
            <a:picLocks noChangeAspect="1" noChangeArrowheads="1"/>
          </p:cNvPicPr>
          <p:nvPr/>
        </p:nvPicPr>
        <p:blipFill>
          <a:blip r:embed="rId5" cstate="print"/>
          <a:srcRect/>
          <a:stretch>
            <a:fillRect/>
          </a:stretch>
        </p:blipFill>
        <p:spPr bwMode="auto">
          <a:xfrm>
            <a:off x="5292725" y="2060575"/>
            <a:ext cx="5278438" cy="763588"/>
          </a:xfrm>
          <a:prstGeom prst="rect">
            <a:avLst/>
          </a:prstGeom>
          <a:noFill/>
          <a:ln w="9525">
            <a:noFill/>
            <a:miter lim="800000"/>
            <a:headEnd/>
            <a:tailEnd/>
          </a:ln>
          <a:effectLst/>
        </p:spPr>
      </p:pic>
      <p:pic>
        <p:nvPicPr>
          <p:cNvPr id="118804" name="Picture 20"/>
          <p:cNvPicPr>
            <a:picLocks noChangeAspect="1" noChangeArrowheads="1"/>
          </p:cNvPicPr>
          <p:nvPr/>
        </p:nvPicPr>
        <p:blipFill>
          <a:blip r:embed="rId6" cstate="print"/>
          <a:srcRect/>
          <a:stretch>
            <a:fillRect/>
          </a:stretch>
        </p:blipFill>
        <p:spPr bwMode="auto">
          <a:xfrm>
            <a:off x="611188" y="2997200"/>
            <a:ext cx="5278437" cy="1608138"/>
          </a:xfrm>
          <a:prstGeom prst="rect">
            <a:avLst/>
          </a:prstGeom>
          <a:noFill/>
          <a:ln w="9525">
            <a:noFill/>
            <a:miter lim="800000"/>
            <a:headEnd/>
            <a:tailEnd/>
          </a:ln>
          <a:effectLst/>
        </p:spPr>
      </p:pic>
      <p:pic>
        <p:nvPicPr>
          <p:cNvPr id="118805" name="Picture 21"/>
          <p:cNvPicPr>
            <a:picLocks noChangeAspect="1" noChangeArrowheads="1"/>
          </p:cNvPicPr>
          <p:nvPr/>
        </p:nvPicPr>
        <p:blipFill>
          <a:blip r:embed="rId7" cstate="print"/>
          <a:srcRect/>
          <a:stretch>
            <a:fillRect/>
          </a:stretch>
        </p:blipFill>
        <p:spPr bwMode="auto">
          <a:xfrm>
            <a:off x="3865563" y="3284538"/>
            <a:ext cx="5278437" cy="2638425"/>
          </a:xfrm>
          <a:prstGeom prst="rect">
            <a:avLst/>
          </a:prstGeom>
          <a:noFill/>
          <a:ln w="9525">
            <a:noFill/>
            <a:miter lim="800000"/>
            <a:headEnd/>
            <a:tailEnd/>
          </a:ln>
          <a:effectLst/>
        </p:spPr>
      </p:pic>
      <p:pic>
        <p:nvPicPr>
          <p:cNvPr id="118808" name="Picture 24"/>
          <p:cNvPicPr>
            <a:picLocks noChangeAspect="1" noChangeArrowheads="1"/>
          </p:cNvPicPr>
          <p:nvPr/>
        </p:nvPicPr>
        <p:blipFill>
          <a:blip r:embed="rId8" cstate="print"/>
          <a:srcRect/>
          <a:stretch>
            <a:fillRect/>
          </a:stretch>
        </p:blipFill>
        <p:spPr bwMode="auto">
          <a:xfrm>
            <a:off x="611188" y="4868863"/>
            <a:ext cx="5278437" cy="1347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2083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3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3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3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4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4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084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20849" name="Picture 17"/>
          <p:cNvPicPr>
            <a:picLocks noChangeAspect="1" noChangeArrowheads="1"/>
          </p:cNvPicPr>
          <p:nvPr/>
        </p:nvPicPr>
        <p:blipFill>
          <a:blip r:embed="rId3" cstate="print"/>
          <a:srcRect/>
          <a:stretch>
            <a:fillRect/>
          </a:stretch>
        </p:blipFill>
        <p:spPr bwMode="auto">
          <a:xfrm>
            <a:off x="755650" y="1628775"/>
            <a:ext cx="5278438" cy="307975"/>
          </a:xfrm>
          <a:prstGeom prst="rect">
            <a:avLst/>
          </a:prstGeom>
          <a:noFill/>
          <a:ln w="9525">
            <a:noFill/>
            <a:miter lim="800000"/>
            <a:headEnd/>
            <a:tailEnd/>
          </a:ln>
          <a:effectLst/>
        </p:spPr>
      </p:pic>
      <p:pic>
        <p:nvPicPr>
          <p:cNvPr id="120850" name="Picture 18"/>
          <p:cNvPicPr>
            <a:picLocks noChangeAspect="1" noChangeArrowheads="1"/>
          </p:cNvPicPr>
          <p:nvPr/>
        </p:nvPicPr>
        <p:blipFill>
          <a:blip r:embed="rId4" cstate="print"/>
          <a:srcRect/>
          <a:stretch>
            <a:fillRect/>
          </a:stretch>
        </p:blipFill>
        <p:spPr bwMode="auto">
          <a:xfrm>
            <a:off x="684213" y="2420938"/>
            <a:ext cx="5278437" cy="698500"/>
          </a:xfrm>
          <a:prstGeom prst="rect">
            <a:avLst/>
          </a:prstGeom>
          <a:noFill/>
          <a:ln w="9525">
            <a:noFill/>
            <a:miter lim="800000"/>
            <a:headEnd/>
            <a:tailEnd/>
          </a:ln>
          <a:effectLst/>
        </p:spPr>
      </p:pic>
      <p:pic>
        <p:nvPicPr>
          <p:cNvPr id="120851" name="Picture 19"/>
          <p:cNvPicPr>
            <a:picLocks noChangeAspect="1" noChangeArrowheads="1"/>
          </p:cNvPicPr>
          <p:nvPr/>
        </p:nvPicPr>
        <p:blipFill>
          <a:blip r:embed="rId5" cstate="print"/>
          <a:srcRect/>
          <a:stretch>
            <a:fillRect/>
          </a:stretch>
        </p:blipFill>
        <p:spPr bwMode="auto">
          <a:xfrm>
            <a:off x="3203575" y="2420938"/>
            <a:ext cx="5278438" cy="701675"/>
          </a:xfrm>
          <a:prstGeom prst="rect">
            <a:avLst/>
          </a:prstGeom>
          <a:noFill/>
          <a:ln w="9525">
            <a:noFill/>
            <a:miter lim="800000"/>
            <a:headEnd/>
            <a:tailEnd/>
          </a:ln>
          <a:effectLst/>
        </p:spPr>
      </p:pic>
      <p:pic>
        <p:nvPicPr>
          <p:cNvPr id="120852" name="Picture 20"/>
          <p:cNvPicPr>
            <a:picLocks noChangeAspect="1" noChangeArrowheads="1"/>
          </p:cNvPicPr>
          <p:nvPr/>
        </p:nvPicPr>
        <p:blipFill>
          <a:blip r:embed="rId6" cstate="print"/>
          <a:srcRect/>
          <a:stretch>
            <a:fillRect/>
          </a:stretch>
        </p:blipFill>
        <p:spPr bwMode="auto">
          <a:xfrm>
            <a:off x="684213" y="3573463"/>
            <a:ext cx="5278437" cy="1838325"/>
          </a:xfrm>
          <a:prstGeom prst="rect">
            <a:avLst/>
          </a:prstGeom>
          <a:noFill/>
          <a:ln w="9525">
            <a:noFill/>
            <a:miter lim="800000"/>
            <a:headEnd/>
            <a:tailEnd/>
          </a:ln>
          <a:effectLst/>
        </p:spPr>
      </p:pic>
      <p:pic>
        <p:nvPicPr>
          <p:cNvPr id="120853" name="Picture 21"/>
          <p:cNvPicPr>
            <a:picLocks noChangeAspect="1" noChangeArrowheads="1"/>
          </p:cNvPicPr>
          <p:nvPr/>
        </p:nvPicPr>
        <p:blipFill>
          <a:blip r:embed="rId7" cstate="print"/>
          <a:srcRect/>
          <a:stretch>
            <a:fillRect/>
          </a:stretch>
        </p:blipFill>
        <p:spPr bwMode="auto">
          <a:xfrm>
            <a:off x="4140200" y="3933825"/>
            <a:ext cx="5278438" cy="119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2288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8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8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8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8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8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289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22896" name="Picture 16"/>
          <p:cNvPicPr>
            <a:picLocks noChangeAspect="1" noChangeArrowheads="1"/>
          </p:cNvPicPr>
          <p:nvPr/>
        </p:nvPicPr>
        <p:blipFill>
          <a:blip r:embed="rId3" cstate="print"/>
          <a:srcRect/>
          <a:stretch>
            <a:fillRect/>
          </a:stretch>
        </p:blipFill>
        <p:spPr bwMode="auto">
          <a:xfrm>
            <a:off x="755650" y="1773238"/>
            <a:ext cx="5278438" cy="307975"/>
          </a:xfrm>
          <a:prstGeom prst="rect">
            <a:avLst/>
          </a:prstGeom>
          <a:noFill/>
          <a:ln w="9525">
            <a:noFill/>
            <a:miter lim="800000"/>
            <a:headEnd/>
            <a:tailEnd/>
          </a:ln>
          <a:effectLst/>
        </p:spPr>
      </p:pic>
      <p:pic>
        <p:nvPicPr>
          <p:cNvPr id="122897" name="Picture 17"/>
          <p:cNvPicPr>
            <a:picLocks noChangeAspect="1" noChangeArrowheads="1"/>
          </p:cNvPicPr>
          <p:nvPr/>
        </p:nvPicPr>
        <p:blipFill>
          <a:blip r:embed="rId4" cstate="print"/>
          <a:srcRect/>
          <a:stretch>
            <a:fillRect/>
          </a:stretch>
        </p:blipFill>
        <p:spPr bwMode="auto">
          <a:xfrm>
            <a:off x="827088" y="2420938"/>
            <a:ext cx="5278437" cy="307975"/>
          </a:xfrm>
          <a:prstGeom prst="rect">
            <a:avLst/>
          </a:prstGeom>
          <a:noFill/>
          <a:ln w="9525">
            <a:noFill/>
            <a:miter lim="800000"/>
            <a:headEnd/>
            <a:tailEnd/>
          </a:ln>
          <a:effectLst/>
        </p:spPr>
      </p:pic>
      <p:pic>
        <p:nvPicPr>
          <p:cNvPr id="122898" name="Picture 18"/>
          <p:cNvPicPr>
            <a:picLocks noChangeAspect="1" noChangeArrowheads="1"/>
          </p:cNvPicPr>
          <p:nvPr/>
        </p:nvPicPr>
        <p:blipFill>
          <a:blip r:embed="rId5" cstate="print"/>
          <a:srcRect/>
          <a:stretch>
            <a:fillRect/>
          </a:stretch>
        </p:blipFill>
        <p:spPr bwMode="auto">
          <a:xfrm>
            <a:off x="1187450" y="3284538"/>
            <a:ext cx="5278438" cy="148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3619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1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19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19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20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20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20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6207" name="Text Box 15"/>
          <p:cNvSpPr txBox="1">
            <a:spLocks noChangeArrowheads="1"/>
          </p:cNvSpPr>
          <p:nvPr/>
        </p:nvSpPr>
        <p:spPr bwMode="auto">
          <a:xfrm>
            <a:off x="755650" y="1844675"/>
            <a:ext cx="7632700" cy="2852738"/>
          </a:xfrm>
          <a:prstGeom prst="rect">
            <a:avLst/>
          </a:prstGeom>
          <a:solidFill>
            <a:srgbClr val="CCECFF"/>
          </a:solidFill>
          <a:ln w="9525">
            <a:solidFill>
              <a:srgbClr val="0000CC"/>
            </a:solidFill>
            <a:miter lim="800000"/>
            <a:headEnd/>
            <a:tailEnd/>
          </a:ln>
          <a:effectLst/>
        </p:spPr>
        <p:txBody>
          <a:bodyPr>
            <a:spAutoFit/>
          </a:bodyPr>
          <a:lstStyle/>
          <a:p>
            <a:pPr>
              <a:spcBef>
                <a:spcPct val="50000"/>
              </a:spcBef>
            </a:pPr>
            <a:r>
              <a:rPr lang="el-GR"/>
              <a:t>Στην περίπτωση που ο πληθυσμός είναι </a:t>
            </a:r>
            <a:r>
              <a:rPr lang="el-GR">
                <a:solidFill>
                  <a:schemeClr val="tx2"/>
                </a:solidFill>
              </a:rPr>
              <a:t>πεπερασμένος</a:t>
            </a:r>
            <a:r>
              <a:rPr lang="el-GR"/>
              <a:t> και το </a:t>
            </a:r>
            <a:r>
              <a:rPr lang="el-GR">
                <a:solidFill>
                  <a:schemeClr val="tx2"/>
                </a:solidFill>
              </a:rPr>
              <a:t>μέγεθος του δείγματος </a:t>
            </a:r>
            <a:r>
              <a:rPr lang="en-US">
                <a:solidFill>
                  <a:schemeClr val="tx2"/>
                </a:solidFill>
              </a:rPr>
              <a:t>n</a:t>
            </a:r>
            <a:r>
              <a:rPr lang="el-GR"/>
              <a:t> είναι </a:t>
            </a:r>
            <a:r>
              <a:rPr lang="el-GR">
                <a:solidFill>
                  <a:schemeClr val="tx2"/>
                </a:solidFill>
              </a:rPr>
              <a:t>μεγάλο</a:t>
            </a:r>
            <a:r>
              <a:rPr lang="el-GR"/>
              <a:t> σε σχέση με το μέγεθος Ν του πληθυσμού </a:t>
            </a:r>
            <a:endParaRPr lang="en-US"/>
          </a:p>
          <a:p>
            <a:pPr>
              <a:spcBef>
                <a:spcPct val="50000"/>
              </a:spcBef>
            </a:pPr>
            <a:endParaRPr lang="en-US" sz="600"/>
          </a:p>
          <a:p>
            <a:pPr>
              <a:spcBef>
                <a:spcPct val="50000"/>
              </a:spcBef>
            </a:pPr>
            <a:r>
              <a:rPr lang="el-GR"/>
              <a:t>(δηλαδή αν </a:t>
            </a:r>
            <a:r>
              <a:rPr lang="en-US"/>
              <a:t>n</a:t>
            </a:r>
            <a:r>
              <a:rPr lang="el-GR"/>
              <a:t>/</a:t>
            </a:r>
            <a:r>
              <a:rPr lang="en-US"/>
              <a:t>N</a:t>
            </a:r>
            <a:r>
              <a:rPr lang="el-GR"/>
              <a:t> = </a:t>
            </a:r>
            <a:r>
              <a:rPr lang="en-US"/>
              <a:t>f </a:t>
            </a:r>
            <a:r>
              <a:rPr lang="en-US">
                <a:sym typeface="Symbol" pitchFamily="18" charset="2"/>
              </a:rPr>
              <a:t></a:t>
            </a:r>
            <a:r>
              <a:rPr lang="el-GR"/>
              <a:t> 0.05 ή σε ορισμένες περιπτώσεις αν </a:t>
            </a:r>
            <a:r>
              <a:rPr lang="en-US"/>
              <a:t>n</a:t>
            </a:r>
            <a:r>
              <a:rPr lang="el-GR"/>
              <a:t>/</a:t>
            </a:r>
            <a:r>
              <a:rPr lang="en-US"/>
              <a:t>N</a:t>
            </a:r>
            <a:r>
              <a:rPr lang="el-GR"/>
              <a:t> = </a:t>
            </a:r>
            <a:r>
              <a:rPr lang="en-US"/>
              <a:t>f </a:t>
            </a:r>
            <a:r>
              <a:rPr lang="en-US">
                <a:sym typeface="Symbol" pitchFamily="18" charset="2"/>
              </a:rPr>
              <a:t></a:t>
            </a:r>
            <a:r>
              <a:rPr lang="el-GR"/>
              <a:t> 0.01)</a:t>
            </a:r>
            <a:endParaRPr lang="en-US"/>
          </a:p>
          <a:p>
            <a:pPr>
              <a:spcBef>
                <a:spcPct val="50000"/>
              </a:spcBef>
            </a:pPr>
            <a:endParaRPr lang="en-US" sz="600"/>
          </a:p>
          <a:p>
            <a:pPr>
              <a:spcBef>
                <a:spcPct val="50000"/>
              </a:spcBef>
            </a:pPr>
            <a:r>
              <a:rPr lang="el-GR"/>
              <a:t>τότε στον υπολογισμό της διακύμανσης και κατά συνέπεια και του τυπικού σφάλματος του μέσου υπεισέρχεται και ο παράγοντας </a:t>
            </a:r>
            <a:endParaRPr lang="en-US"/>
          </a:p>
          <a:p>
            <a:pPr>
              <a:spcBef>
                <a:spcPct val="50000"/>
              </a:spcBef>
            </a:pPr>
            <a:endParaRPr lang="en-US" sz="600"/>
          </a:p>
          <a:p>
            <a:pPr>
              <a:spcBef>
                <a:spcPct val="50000"/>
              </a:spcBef>
            </a:pPr>
            <a:r>
              <a:rPr lang="el-GR"/>
              <a:t>1-</a:t>
            </a:r>
            <a:r>
              <a:rPr lang="en-US"/>
              <a:t>f</a:t>
            </a:r>
            <a:r>
              <a:rPr lang="el-GR"/>
              <a:t> = 1-</a:t>
            </a:r>
            <a:r>
              <a:rPr lang="en-US"/>
              <a:t>n</a:t>
            </a:r>
            <a:r>
              <a:rPr lang="el-GR"/>
              <a:t>/</a:t>
            </a:r>
            <a:r>
              <a:rPr lang="en-US"/>
              <a:t>N</a:t>
            </a:r>
            <a:r>
              <a:rPr lang="el-GR"/>
              <a:t> = (</a:t>
            </a:r>
            <a:r>
              <a:rPr lang="en-US"/>
              <a:t>N</a:t>
            </a:r>
            <a:r>
              <a:rPr lang="el-GR"/>
              <a:t>-</a:t>
            </a:r>
            <a:r>
              <a:rPr lang="en-US"/>
              <a:t>n</a:t>
            </a:r>
            <a:r>
              <a:rPr lang="el-GR"/>
              <a:t>)/</a:t>
            </a:r>
            <a:r>
              <a:rPr lang="en-US"/>
              <a:t>N</a:t>
            </a:r>
            <a:r>
              <a:rPr lang="el-GR"/>
              <a:t> ο οποίος ονομάζεται </a:t>
            </a:r>
            <a:r>
              <a:rPr lang="el-GR" b="1">
                <a:solidFill>
                  <a:schemeClr val="tx2"/>
                </a:solidFill>
              </a:rPr>
              <a:t>διορθωτικός παράγοντας πεπερασμένου πληθυσμού</a:t>
            </a:r>
            <a:r>
              <a:rPr lang="el-GR">
                <a:solidFill>
                  <a:schemeClr val="tx2"/>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2595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5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5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5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6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2596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26226" name="Picture 274"/>
          <p:cNvPicPr>
            <a:picLocks noChangeAspect="1" noChangeArrowheads="1"/>
          </p:cNvPicPr>
          <p:nvPr/>
        </p:nvPicPr>
        <p:blipFill>
          <a:blip r:embed="rId3" cstate="print"/>
          <a:srcRect/>
          <a:stretch>
            <a:fillRect/>
          </a:stretch>
        </p:blipFill>
        <p:spPr bwMode="auto">
          <a:xfrm>
            <a:off x="1042988" y="1773238"/>
            <a:ext cx="5418137" cy="2652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0058"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30060" name="Picture 12"/>
          <p:cNvPicPr>
            <a:picLocks noChangeAspect="1" noChangeArrowheads="1"/>
          </p:cNvPicPr>
          <p:nvPr/>
        </p:nvPicPr>
        <p:blipFill>
          <a:blip r:embed="rId3" cstate="print"/>
          <a:srcRect/>
          <a:stretch>
            <a:fillRect/>
          </a:stretch>
        </p:blipFill>
        <p:spPr bwMode="auto">
          <a:xfrm>
            <a:off x="1116013" y="1989138"/>
            <a:ext cx="5273675" cy="163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3209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210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32107" name="Picture 11"/>
          <p:cNvPicPr>
            <a:picLocks noChangeAspect="1" noChangeArrowheads="1"/>
          </p:cNvPicPr>
          <p:nvPr/>
        </p:nvPicPr>
        <p:blipFill>
          <a:blip r:embed="rId3" cstate="print"/>
          <a:srcRect/>
          <a:stretch>
            <a:fillRect/>
          </a:stretch>
        </p:blipFill>
        <p:spPr bwMode="auto">
          <a:xfrm>
            <a:off x="1116013" y="1628775"/>
            <a:ext cx="5418137" cy="364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3414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4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5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5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5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5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415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34157" name="Picture 13"/>
          <p:cNvPicPr>
            <a:picLocks noChangeAspect="1" noChangeArrowheads="1"/>
          </p:cNvPicPr>
          <p:nvPr/>
        </p:nvPicPr>
        <p:blipFill>
          <a:blip r:embed="rId3" cstate="print"/>
          <a:srcRect/>
          <a:stretch>
            <a:fillRect/>
          </a:stretch>
        </p:blipFill>
        <p:spPr bwMode="auto">
          <a:xfrm>
            <a:off x="1763713" y="1557338"/>
            <a:ext cx="5273675" cy="396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55576" y="1556792"/>
            <a:ext cx="8064896" cy="4247317"/>
          </a:xfrm>
          <a:prstGeom prst="rect">
            <a:avLst/>
          </a:prstGeom>
        </p:spPr>
        <p:txBody>
          <a:bodyPr wrap="square">
            <a:spAutoFit/>
          </a:bodyPr>
          <a:lstStyle/>
          <a:p>
            <a:r>
              <a:rPr lang="en-US" i="1" dirty="0"/>
              <a:t>Three professors (a physicist, a chemist, and a statistician) are called in to see their dean. Just as they arrive the dean is called out of his office, leaving the three professors there. The professors see with alarm that there is a fire in the </a:t>
            </a:r>
            <a:r>
              <a:rPr lang="en-US" i="1" dirty="0" err="1"/>
              <a:t>wastebasket.The</a:t>
            </a:r>
            <a:r>
              <a:rPr lang="en-US" i="1" dirty="0"/>
              <a:t> physicist says, "I know what to do! We must cool down the materials until their temperature is lower than the ignition temperature and then the fire will go out</a:t>
            </a:r>
            <a:r>
              <a:rPr lang="en-US" i="1" dirty="0" smtClean="0"/>
              <a:t>.“</a:t>
            </a:r>
          </a:p>
          <a:p>
            <a:endParaRPr lang="en-US" i="1" dirty="0"/>
          </a:p>
          <a:p>
            <a:r>
              <a:rPr lang="en-US" i="1" dirty="0"/>
              <a:t>The chemist says, "No! No! I know what to do! We must cut off the supply of oxygen so that the fire will go out due to lack of one of the reactants</a:t>
            </a:r>
            <a:r>
              <a:rPr lang="en-US" i="1" dirty="0" smtClean="0"/>
              <a:t>.“</a:t>
            </a:r>
          </a:p>
          <a:p>
            <a:endParaRPr lang="en-US" i="1" dirty="0"/>
          </a:p>
          <a:p>
            <a:r>
              <a:rPr lang="en-US" i="1" dirty="0"/>
              <a:t>While the physicist and chemist debate what course to take, they both are alarmed to see the statistician running around the room starting other fires. They both scream, "What are you doing</a:t>
            </a:r>
            <a:r>
              <a:rPr lang="en-US" i="1" dirty="0" smtClean="0"/>
              <a:t>?“</a:t>
            </a:r>
          </a:p>
          <a:p>
            <a:endParaRPr lang="en-US" i="1" dirty="0"/>
          </a:p>
          <a:p>
            <a:r>
              <a:rPr lang="en-US" i="1" dirty="0"/>
              <a:t>To which the statistician replies</a:t>
            </a:r>
            <a:r>
              <a:rPr lang="en-US" b="1" i="1" dirty="0"/>
              <a:t>, "Trying to get an adequate sample size."</a:t>
            </a:r>
          </a:p>
        </p:txBody>
      </p:sp>
      <p:sp>
        <p:nvSpPr>
          <p:cNvPr id="5" name="Rectangle 2"/>
          <p:cNvSpPr>
            <a:spLocks noGrp="1" noChangeArrowheads="1"/>
          </p:cNvSpPr>
          <p:nvPr>
            <p:ph type="title"/>
          </p:nvPr>
        </p:nvSpPr>
        <p:spPr>
          <a:xfrm>
            <a:off x="827088" y="549275"/>
            <a:ext cx="7696200" cy="555625"/>
          </a:xfrm>
        </p:spPr>
        <p:txBody>
          <a:bodyPr/>
          <a:lstStyle/>
          <a:p>
            <a:r>
              <a:rPr lang="el-GR" dirty="0" smtClean="0"/>
              <a:t>Γιατί Δειγματοληψία     ????????????</a:t>
            </a:r>
            <a:endParaRPr lang="el-GR" dirty="0"/>
          </a:p>
        </p:txBody>
      </p:sp>
    </p:spTree>
    <p:extLst>
      <p:ext uri="{BB962C8B-B14F-4D97-AF65-F5344CB8AC3E}">
        <p14:creationId xmlns:p14="http://schemas.microsoft.com/office/powerpoint/2010/main" val="3756070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27088" y="549275"/>
            <a:ext cx="7696200" cy="555625"/>
          </a:xfrm>
        </p:spPr>
        <p:txBody>
          <a:bodyPr/>
          <a:lstStyle/>
          <a:p>
            <a:r>
              <a:rPr lang="el-GR" dirty="0"/>
              <a:t>Τι περιλαμβάνει η Ανάλυση Δεδομένων ??</a:t>
            </a:r>
          </a:p>
        </p:txBody>
      </p:sp>
      <p:sp>
        <p:nvSpPr>
          <p:cNvPr id="38915" name="Rectangle 3"/>
          <p:cNvSpPr>
            <a:spLocks noGrp="1" noChangeArrowheads="1"/>
          </p:cNvSpPr>
          <p:nvPr>
            <p:ph type="body" idx="1"/>
          </p:nvPr>
        </p:nvSpPr>
        <p:spPr>
          <a:xfrm>
            <a:off x="684213" y="1484313"/>
            <a:ext cx="7696200" cy="4044950"/>
          </a:xfrm>
        </p:spPr>
        <p:txBody>
          <a:bodyPr/>
          <a:lstStyle/>
          <a:p>
            <a:pPr marL="177800" indent="-177800" algn="just">
              <a:lnSpc>
                <a:spcPct val="80000"/>
              </a:lnSpc>
              <a:buClr>
                <a:schemeClr val="tx2"/>
              </a:buClr>
              <a:buFont typeface="Wingdings" pitchFamily="2" charset="2"/>
              <a:buChar char="ü"/>
            </a:pPr>
            <a:r>
              <a:rPr lang="el-GR" sz="1600">
                <a:solidFill>
                  <a:schemeClr val="tx2"/>
                </a:solidFill>
              </a:rPr>
              <a:t>Σκοπός</a:t>
            </a:r>
            <a:r>
              <a:rPr lang="el-GR" sz="1600"/>
              <a:t> του μαθήματος είναι η παρουσίαση των τεχνικών συλλογής και επεξεργασίας δεδομένων. </a:t>
            </a:r>
          </a:p>
          <a:p>
            <a:pPr marL="177800" indent="-177800" algn="just">
              <a:lnSpc>
                <a:spcPct val="80000"/>
              </a:lnSpc>
              <a:buClr>
                <a:schemeClr val="tx2"/>
              </a:buClr>
              <a:buFont typeface="Wingdings" pitchFamily="2" charset="2"/>
              <a:buChar char="ü"/>
            </a:pPr>
            <a:endParaRPr lang="el-GR" sz="1600"/>
          </a:p>
          <a:p>
            <a:pPr marL="177800" indent="-177800" algn="just">
              <a:lnSpc>
                <a:spcPct val="80000"/>
              </a:lnSpc>
              <a:buClr>
                <a:schemeClr val="tx2"/>
              </a:buClr>
              <a:buFont typeface="Wingdings" pitchFamily="2" charset="2"/>
              <a:buChar char="ü"/>
            </a:pPr>
            <a:r>
              <a:rPr lang="el-GR" sz="1600"/>
              <a:t>Η </a:t>
            </a:r>
            <a:r>
              <a:rPr lang="el-GR" sz="1600">
                <a:solidFill>
                  <a:schemeClr val="tx2"/>
                </a:solidFill>
              </a:rPr>
              <a:t>ποιότητα</a:t>
            </a:r>
            <a:r>
              <a:rPr lang="el-GR" sz="1600"/>
              <a:t> και η </a:t>
            </a:r>
            <a:r>
              <a:rPr lang="el-GR" sz="1600">
                <a:solidFill>
                  <a:schemeClr val="tx2"/>
                </a:solidFill>
              </a:rPr>
              <a:t>αντιπροσωπευτικότητα</a:t>
            </a:r>
            <a:r>
              <a:rPr lang="el-GR" sz="1600"/>
              <a:t> των δεδομένων αποτελεί </a:t>
            </a:r>
            <a:r>
              <a:rPr lang="el-GR" sz="1600">
                <a:solidFill>
                  <a:schemeClr val="tx2"/>
                </a:solidFill>
              </a:rPr>
              <a:t>βασική προϋπόθεση</a:t>
            </a:r>
            <a:r>
              <a:rPr lang="el-GR" sz="1600"/>
              <a:t> για την επιτυχία μιας έρευνας. </a:t>
            </a:r>
          </a:p>
          <a:p>
            <a:pPr marL="177800" indent="-177800" algn="just">
              <a:lnSpc>
                <a:spcPct val="80000"/>
              </a:lnSpc>
              <a:buClr>
                <a:schemeClr val="tx2"/>
              </a:buClr>
              <a:buFont typeface="Wingdings" pitchFamily="2" charset="2"/>
              <a:buChar char="ü"/>
            </a:pPr>
            <a:endParaRPr lang="el-GR" sz="1600"/>
          </a:p>
          <a:p>
            <a:pPr marL="177800" indent="-177800" algn="just">
              <a:lnSpc>
                <a:spcPct val="80000"/>
              </a:lnSpc>
              <a:buClr>
                <a:schemeClr val="tx2"/>
              </a:buClr>
              <a:buFont typeface="Wingdings" pitchFamily="2" charset="2"/>
              <a:buChar char="ü"/>
            </a:pPr>
            <a:r>
              <a:rPr lang="el-GR" sz="1600"/>
              <a:t>Στο πλαίσιο αυτό εξετάζονται ο </a:t>
            </a:r>
            <a:r>
              <a:rPr lang="el-GR" sz="1600">
                <a:solidFill>
                  <a:schemeClr val="tx2"/>
                </a:solidFill>
              </a:rPr>
              <a:t>σχεδιασμός ενός δείγματος</a:t>
            </a:r>
            <a:r>
              <a:rPr lang="el-GR" sz="1600"/>
              <a:t> και οι διάφορες </a:t>
            </a:r>
            <a:r>
              <a:rPr lang="el-GR" sz="1600">
                <a:solidFill>
                  <a:schemeClr val="tx2"/>
                </a:solidFill>
              </a:rPr>
              <a:t>τεχνικές δειγματοληψίας</a:t>
            </a:r>
            <a:r>
              <a:rPr lang="el-GR" sz="1600"/>
              <a:t>, όπως τυχαία, σωματοποιημένη, κατά συστάδες και συστηματική δειγματοληψία. </a:t>
            </a:r>
          </a:p>
          <a:p>
            <a:pPr marL="177800" indent="-177800" algn="just">
              <a:lnSpc>
                <a:spcPct val="80000"/>
              </a:lnSpc>
              <a:buClr>
                <a:schemeClr val="tx2"/>
              </a:buClr>
              <a:buFont typeface="Wingdings" pitchFamily="2" charset="2"/>
              <a:buChar char="ü"/>
            </a:pPr>
            <a:endParaRPr lang="el-GR" sz="1600"/>
          </a:p>
          <a:p>
            <a:pPr marL="177800" indent="-177800" algn="just">
              <a:lnSpc>
                <a:spcPct val="80000"/>
              </a:lnSpc>
              <a:buClr>
                <a:schemeClr val="tx2"/>
              </a:buClr>
              <a:buFont typeface="Wingdings" pitchFamily="2" charset="2"/>
              <a:buChar char="ü"/>
            </a:pPr>
            <a:r>
              <a:rPr lang="el-GR" sz="1600"/>
              <a:t>Μετά τη συλλογή των δεδομένων ακολουθεί η </a:t>
            </a:r>
            <a:r>
              <a:rPr lang="el-GR" sz="1600">
                <a:solidFill>
                  <a:schemeClr val="tx2"/>
                </a:solidFill>
              </a:rPr>
              <a:t>διερεύνηση</a:t>
            </a:r>
            <a:r>
              <a:rPr lang="el-GR" sz="1600"/>
              <a:t> </a:t>
            </a:r>
            <a:r>
              <a:rPr lang="el-GR" sz="1600">
                <a:solidFill>
                  <a:schemeClr val="tx2"/>
                </a:solidFill>
              </a:rPr>
              <a:t>των συσχετίσεων</a:t>
            </a:r>
            <a:r>
              <a:rPr lang="el-GR" sz="1600"/>
              <a:t> τους, ο έλεγχος ανεξαρτησίας τους, η διερεύνηση της γραμμικότητας των σχέσεών τους κ.λπ. </a:t>
            </a:r>
          </a:p>
          <a:p>
            <a:pPr marL="177800" indent="-177800" algn="just">
              <a:lnSpc>
                <a:spcPct val="80000"/>
              </a:lnSpc>
              <a:buClr>
                <a:schemeClr val="tx2"/>
              </a:buClr>
              <a:buFont typeface="Wingdings" pitchFamily="2" charset="2"/>
              <a:buChar char="ü"/>
            </a:pPr>
            <a:endParaRPr lang="el-GR" sz="1600"/>
          </a:p>
          <a:p>
            <a:pPr marL="177800" indent="-177800" algn="just">
              <a:lnSpc>
                <a:spcPct val="80000"/>
              </a:lnSpc>
              <a:buClr>
                <a:schemeClr val="tx2"/>
              </a:buClr>
              <a:buFont typeface="Wingdings" pitchFamily="2" charset="2"/>
              <a:buChar char="ü"/>
            </a:pPr>
            <a:r>
              <a:rPr lang="el-GR" sz="1600"/>
              <a:t>Οι τεχνικές που χρησιμοποιούνται προς το σκοπό αυτό παρουσιάζονται στα πλαίσια του μαθήματος και εφαρμόζονται με τη </a:t>
            </a:r>
            <a:r>
              <a:rPr lang="el-GR" sz="1600">
                <a:solidFill>
                  <a:schemeClr val="tx2"/>
                </a:solidFill>
              </a:rPr>
              <a:t>χρήση των στατιστικών πακέτων</a:t>
            </a:r>
            <a:r>
              <a:rPr lang="el-GR" sz="1600"/>
              <a:t> </a:t>
            </a:r>
            <a:r>
              <a:rPr lang="en-US" sz="1600"/>
              <a:t>SPSS</a:t>
            </a:r>
            <a:r>
              <a:rPr lang="el-GR" sz="1600"/>
              <a:t> και </a:t>
            </a:r>
            <a:r>
              <a:rPr lang="en-US" sz="1600"/>
              <a:t>Minitab</a:t>
            </a:r>
            <a:r>
              <a:rPr lang="el-GR" sz="1600"/>
              <a:t>.  </a:t>
            </a:r>
          </a:p>
          <a:p>
            <a:pPr marL="177800" indent="-177800" algn="just">
              <a:lnSpc>
                <a:spcPct val="80000"/>
              </a:lnSpc>
              <a:buClr>
                <a:schemeClr val="tx2"/>
              </a:buClr>
              <a:buFont typeface="Wingdings" pitchFamily="2" charset="2"/>
              <a:buChar char="ü"/>
            </a:pPr>
            <a:endParaRPr lang="el-GR" sz="1600"/>
          </a:p>
          <a:p>
            <a:pPr marL="177800" indent="-177800" algn="just">
              <a:lnSpc>
                <a:spcPct val="80000"/>
              </a:lnSpc>
              <a:buClr>
                <a:schemeClr val="tx2"/>
              </a:buClr>
              <a:buFont typeface="Wingdings" pitchFamily="2" charset="2"/>
              <a:buChar char="ü"/>
            </a:pPr>
            <a:r>
              <a:rPr lang="el-GR" sz="1600"/>
              <a:t>Τέλος, στο πλαίσιο του μαθήματος θα εξετάζονται </a:t>
            </a:r>
            <a:r>
              <a:rPr lang="el-GR" sz="1600">
                <a:solidFill>
                  <a:schemeClr val="tx2"/>
                </a:solidFill>
              </a:rPr>
              <a:t>μελέτες περίπτωσης,</a:t>
            </a:r>
            <a:r>
              <a:rPr lang="el-GR" sz="1600"/>
              <a:t> όπου θα γίνεται ο σχεδιασμός του δείγματος βάσει των απαιτήσεων της κάθε μελέτης, η επεξεργασία των δεδομένων και τέλος η παρουσίαση των αποτελεσμάτων.</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a:t>Περιεχόμενα Διάλεξης</a:t>
            </a:r>
          </a:p>
        </p:txBody>
      </p:sp>
      <p:sp>
        <p:nvSpPr>
          <p:cNvPr id="70659" name="Rectangle 3"/>
          <p:cNvSpPr>
            <a:spLocks noGrp="1" noChangeArrowheads="1"/>
          </p:cNvSpPr>
          <p:nvPr>
            <p:ph type="body" idx="1"/>
          </p:nvPr>
        </p:nvSpPr>
        <p:spPr/>
        <p:txBody>
          <a:bodyPr/>
          <a:lstStyle/>
          <a:p>
            <a:pPr>
              <a:buClr>
                <a:schemeClr val="tx2"/>
              </a:buClr>
            </a:pPr>
            <a:r>
              <a:rPr lang="el-GR"/>
              <a:t>Εισαγωγή</a:t>
            </a:r>
          </a:p>
          <a:p>
            <a:pPr>
              <a:buClr>
                <a:schemeClr val="tx2"/>
              </a:buClr>
            </a:pPr>
            <a:endParaRPr lang="el-GR"/>
          </a:p>
          <a:p>
            <a:pPr>
              <a:buClr>
                <a:schemeClr val="tx2"/>
              </a:buClr>
            </a:pPr>
            <a:r>
              <a:rPr lang="el-GR"/>
              <a:t>Διαισθητική Δειγματοληψία</a:t>
            </a:r>
          </a:p>
          <a:p>
            <a:pPr>
              <a:buClr>
                <a:schemeClr val="tx2"/>
              </a:buClr>
            </a:pPr>
            <a:endParaRPr lang="el-GR"/>
          </a:p>
          <a:p>
            <a:pPr>
              <a:buClr>
                <a:schemeClr val="tx2"/>
              </a:buClr>
            </a:pPr>
            <a:r>
              <a:rPr lang="el-GR"/>
              <a:t>Δειγματοληψία κατά Πιθανότητα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l-GR"/>
              <a:t>Εισαγωγή – Βασικές Έννοιες</a:t>
            </a:r>
          </a:p>
        </p:txBody>
      </p:sp>
      <p:sp>
        <p:nvSpPr>
          <p:cNvPr id="69635" name="Rectangle 3"/>
          <p:cNvSpPr>
            <a:spLocks noGrp="1" noChangeArrowheads="1"/>
          </p:cNvSpPr>
          <p:nvPr>
            <p:ph type="body" idx="1"/>
          </p:nvPr>
        </p:nvSpPr>
        <p:spPr>
          <a:xfrm>
            <a:off x="755650" y="1916113"/>
            <a:ext cx="7696200" cy="3744912"/>
          </a:xfrm>
        </p:spPr>
        <p:txBody>
          <a:bodyPr/>
          <a:lstStyle/>
          <a:p>
            <a:pPr algn="just">
              <a:buClr>
                <a:schemeClr val="tx2"/>
              </a:buClr>
            </a:pPr>
            <a:r>
              <a:rPr lang="el-GR" sz="1600" b="1" dirty="0">
                <a:solidFill>
                  <a:schemeClr val="tx2"/>
                </a:solidFill>
              </a:rPr>
              <a:t>Στατιστική</a:t>
            </a:r>
            <a:r>
              <a:rPr lang="el-GR" sz="1600" dirty="0"/>
              <a:t> είναι η επιστήμη που ασχολείται με τη συλλογή, παρουσίαση, επεξεργασία, ανάλυση και ερμηνεία αριθμητικών δεδομένων τα οποία προέρχονται από παρατηρήσεις και τα οποία αναφέρονται σε ιδιότητες φυσικών, οικονομικών και κοινωνικών φαινομένων.</a:t>
            </a:r>
          </a:p>
          <a:p>
            <a:pPr algn="just">
              <a:buClr>
                <a:schemeClr val="tx2"/>
              </a:buClr>
            </a:pPr>
            <a:endParaRPr lang="el-GR" sz="1600" dirty="0"/>
          </a:p>
          <a:p>
            <a:pPr algn="just">
              <a:buClr>
                <a:schemeClr val="tx2"/>
              </a:buClr>
            </a:pPr>
            <a:r>
              <a:rPr lang="el-GR" sz="1600" dirty="0"/>
              <a:t>Το σύνολο των παρατηρήσεων που συνδέονται με το φαινόμενο που θέλουμε να μελετήσουμε ονομάζεται </a:t>
            </a:r>
            <a:r>
              <a:rPr lang="el-GR" sz="1600" dirty="0">
                <a:solidFill>
                  <a:schemeClr val="tx2"/>
                </a:solidFill>
              </a:rPr>
              <a:t>πληθυσμός (</a:t>
            </a:r>
            <a:r>
              <a:rPr lang="en-US" sz="1600" dirty="0">
                <a:solidFill>
                  <a:schemeClr val="tx2"/>
                </a:solidFill>
              </a:rPr>
              <a:t>population</a:t>
            </a:r>
            <a:r>
              <a:rPr lang="el-GR" sz="1600" dirty="0">
                <a:solidFill>
                  <a:schemeClr val="tx2"/>
                </a:solidFill>
              </a:rPr>
              <a:t>)</a:t>
            </a:r>
            <a:r>
              <a:rPr lang="el-GR" sz="1600" dirty="0"/>
              <a:t>. Επειδή δε περιέχει όλες τις δυνατές παρατηρήσεις ο πληθυσμός αναφέρεται και επίσης και ως ολότητα (</a:t>
            </a:r>
            <a:r>
              <a:rPr lang="en-US" sz="1600" dirty="0"/>
              <a:t>universe</a:t>
            </a:r>
            <a:r>
              <a:rPr lang="el-GR" sz="1600" dirty="0"/>
              <a:t>). Η ποσότητα η οποία εκφράζει κάποιο χαρακτηριστικό του πληθυσμού το οποίο θέλουμε να μελετήσουμε ονομάζεται </a:t>
            </a:r>
            <a:r>
              <a:rPr lang="el-GR" sz="1600" dirty="0">
                <a:solidFill>
                  <a:schemeClr val="tx2"/>
                </a:solidFill>
              </a:rPr>
              <a:t>παράμετρος (</a:t>
            </a:r>
            <a:r>
              <a:rPr lang="en-US" sz="1600" dirty="0">
                <a:solidFill>
                  <a:schemeClr val="tx2"/>
                </a:solidFill>
              </a:rPr>
              <a:t>parameter</a:t>
            </a:r>
            <a:r>
              <a:rPr lang="el-GR" sz="1600" dirty="0">
                <a:solidFill>
                  <a:schemeClr val="tx2"/>
                </a:solidFill>
              </a:rPr>
              <a:t>)</a:t>
            </a:r>
            <a:r>
              <a:rPr lang="el-GR" sz="1600" dirty="0"/>
              <a:t>. </a:t>
            </a:r>
          </a:p>
          <a:p>
            <a:pPr algn="just">
              <a:buClr>
                <a:schemeClr val="tx2"/>
              </a:buClr>
            </a:pPr>
            <a:endParaRPr lang="el-GR" sz="1600" dirty="0"/>
          </a:p>
          <a:p>
            <a:pPr algn="just">
              <a:buClr>
                <a:schemeClr val="tx2"/>
              </a:buClr>
            </a:pPr>
            <a:r>
              <a:rPr lang="el-GR" sz="1600" dirty="0"/>
              <a:t>Σε αντίθεση με τον πληθυσμό που ασχολείται </a:t>
            </a:r>
            <a:r>
              <a:rPr lang="el-GR" sz="1600" dirty="0" smtClean="0"/>
              <a:t>με όλες </a:t>
            </a:r>
            <a:r>
              <a:rPr lang="el-GR" sz="1600" dirty="0"/>
              <a:t>τις δυνατές παρατηρήσεις, το </a:t>
            </a:r>
            <a:r>
              <a:rPr lang="el-GR" sz="1600" dirty="0">
                <a:solidFill>
                  <a:schemeClr val="tx2"/>
                </a:solidFill>
              </a:rPr>
              <a:t>δείγμα (</a:t>
            </a:r>
            <a:r>
              <a:rPr lang="en-US" sz="1600" dirty="0">
                <a:solidFill>
                  <a:schemeClr val="tx2"/>
                </a:solidFill>
              </a:rPr>
              <a:t>sample</a:t>
            </a:r>
            <a:r>
              <a:rPr lang="el-GR" sz="1600" dirty="0">
                <a:solidFill>
                  <a:schemeClr val="tx2"/>
                </a:solidFill>
              </a:rPr>
              <a:t>)</a:t>
            </a:r>
            <a:r>
              <a:rPr lang="el-GR" sz="1600" dirty="0"/>
              <a:t> περιέχει μόνο μερικές από τις παρατηρήσεις. Είναι με άλλα λόγια ένα υποσύνολο του πληθυσμού.</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539750" y="1557338"/>
            <a:ext cx="8229600" cy="4525962"/>
          </a:xfrm>
        </p:spPr>
        <p:txBody>
          <a:bodyPr/>
          <a:lstStyle/>
          <a:p>
            <a:pPr>
              <a:lnSpc>
                <a:spcPct val="150000"/>
              </a:lnSpc>
              <a:spcBef>
                <a:spcPct val="0"/>
              </a:spcBef>
              <a:buClr>
                <a:schemeClr val="tx1"/>
              </a:buClr>
              <a:buFont typeface="Wingdings" pitchFamily="2" charset="2"/>
              <a:buNone/>
            </a:pPr>
            <a:endParaRPr lang="el-GR" sz="1700">
              <a:latin typeface="Tahoma" pitchFamily="34" charset="0"/>
            </a:endParaRPr>
          </a:p>
          <a:p>
            <a:pPr>
              <a:lnSpc>
                <a:spcPct val="150000"/>
              </a:lnSpc>
              <a:spcBef>
                <a:spcPct val="0"/>
              </a:spcBef>
              <a:buFont typeface="Wingdings" pitchFamily="2" charset="2"/>
              <a:buNone/>
            </a:pPr>
            <a:endParaRPr lang="el-GR" sz="1700">
              <a:latin typeface="Tahoma" pitchFamily="34" charset="0"/>
            </a:endParaRPr>
          </a:p>
        </p:txBody>
      </p:sp>
      <p:sp>
        <p:nvSpPr>
          <p:cNvPr id="72707"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Εισαγωγή – Βασικές Έννοιες</a:t>
            </a:r>
          </a:p>
        </p:txBody>
      </p:sp>
      <p:sp>
        <p:nvSpPr>
          <p:cNvPr id="7270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72709" name="Rectangle 5"/>
          <p:cNvSpPr>
            <a:spLocks noChangeArrowheads="1"/>
          </p:cNvSpPr>
          <p:nvPr/>
        </p:nvSpPr>
        <p:spPr bwMode="auto">
          <a:xfrm>
            <a:off x="755650" y="1693863"/>
            <a:ext cx="7632700" cy="2838450"/>
          </a:xfrm>
          <a:prstGeom prst="rect">
            <a:avLst/>
          </a:prstGeom>
          <a:noFill/>
          <a:ln w="9525">
            <a:noFill/>
            <a:miter lim="800000"/>
            <a:headEnd/>
            <a:tailEnd/>
          </a:ln>
        </p:spPr>
        <p:txBody>
          <a:bodyPr anchor="ctr">
            <a:spAutoFit/>
          </a:bodyPr>
          <a:lstStyle/>
          <a:p>
            <a:pPr marL="176213" indent="-176213" algn="just"/>
            <a:r>
              <a:rPr lang="el-GR"/>
              <a:t>Συλλογή στοιχείων με: </a:t>
            </a:r>
          </a:p>
          <a:p>
            <a:pPr marL="176213" indent="-176213" algn="just"/>
            <a:endParaRPr lang="el-GR"/>
          </a:p>
          <a:p>
            <a:pPr marL="628650" lvl="1" indent="-273050" algn="just">
              <a:buFont typeface="Wingdings" pitchFamily="2" charset="2"/>
              <a:buChar char="ü"/>
            </a:pPr>
            <a:r>
              <a:rPr lang="el-GR"/>
              <a:t>απογραφική μέθοδο</a:t>
            </a:r>
          </a:p>
          <a:p>
            <a:pPr marL="628650" lvl="1" indent="-273050" algn="just">
              <a:buFont typeface="Wingdings" pitchFamily="2" charset="2"/>
              <a:buChar char="ü"/>
            </a:pPr>
            <a:r>
              <a:rPr lang="el-GR"/>
              <a:t>δειγματοληπτική μέθοδο</a:t>
            </a:r>
          </a:p>
          <a:p>
            <a:pPr marL="176213" indent="-176213" algn="just"/>
            <a:endParaRPr lang="el-GR"/>
          </a:p>
          <a:p>
            <a:pPr marL="176213" indent="-176213" algn="just"/>
            <a:r>
              <a:rPr lang="el-GR"/>
              <a:t>	Με την </a:t>
            </a:r>
            <a:r>
              <a:rPr lang="el-GR">
                <a:solidFill>
                  <a:schemeClr val="tx2"/>
                </a:solidFill>
              </a:rPr>
              <a:t>απογραφική μέθοδο</a:t>
            </a:r>
            <a:r>
              <a:rPr lang="el-GR"/>
              <a:t> παίρνουμε πληροφορίες από κάθε στοιχείο του πληθυσμού. </a:t>
            </a:r>
          </a:p>
          <a:p>
            <a:pPr marL="176213" indent="-176213" algn="just"/>
            <a:endParaRPr lang="el-GR"/>
          </a:p>
          <a:p>
            <a:pPr marL="176213" indent="-176213" algn="just"/>
            <a:r>
              <a:rPr lang="el-GR"/>
              <a:t>	Με τη </a:t>
            </a:r>
            <a:r>
              <a:rPr lang="el-GR">
                <a:solidFill>
                  <a:schemeClr val="tx2"/>
                </a:solidFill>
              </a:rPr>
              <a:t>δειγματοληπτική μέθοδο</a:t>
            </a:r>
            <a:r>
              <a:rPr lang="el-GR"/>
              <a:t> παίρνουμε πληροφορίες από ένα δείγμα το οποίο περιέχει ορισμένα μόνο στοιχεία του πληθυσμού.</a:t>
            </a:r>
          </a:p>
        </p:txBody>
      </p:sp>
      <p:sp>
        <p:nvSpPr>
          <p:cNvPr id="72710" name="Rectangle 6"/>
          <p:cNvSpPr>
            <a:spLocks noChangeArrowheads="1"/>
          </p:cNvSpPr>
          <p:nvPr/>
        </p:nvSpPr>
        <p:spPr bwMode="auto">
          <a:xfrm>
            <a:off x="539750" y="4797425"/>
            <a:ext cx="8208963" cy="1276350"/>
          </a:xfrm>
          <a:prstGeom prst="rect">
            <a:avLst/>
          </a:prstGeom>
          <a:solidFill>
            <a:srgbClr val="D5EAFF"/>
          </a:solidFill>
          <a:ln w="9525">
            <a:solidFill>
              <a:schemeClr val="tx1"/>
            </a:solidFill>
            <a:miter lim="800000"/>
            <a:headEnd/>
            <a:tailEnd/>
          </a:ln>
        </p:spPr>
        <p:txBody>
          <a:bodyPr>
            <a:spAutoFit/>
          </a:bodyPr>
          <a:lstStyle/>
          <a:p>
            <a:pPr algn="ctr"/>
            <a:r>
              <a:rPr lang="el-GR"/>
              <a:t>Η δειγματοληπτική μέθοδος είναι σαφώς ταχύτερη και οικονομικότερη της απογραφικής.  </a:t>
            </a:r>
          </a:p>
          <a:p>
            <a:pPr algn="ctr"/>
            <a:endParaRPr lang="el-GR" sz="500"/>
          </a:p>
          <a:p>
            <a:pPr algn="ctr"/>
            <a:r>
              <a:rPr lang="el-GR"/>
              <a:t>Είναι όμως τα συμπεράσματα που βασίζονται σ’ αυτή είναι εξίσου αξιόπιστα με τα συμπεράσματα που βασίζονται στην απογραφή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4294967295"/>
          </p:nvPr>
        </p:nvSpPr>
        <p:spPr>
          <a:xfrm>
            <a:off x="539750" y="1557338"/>
            <a:ext cx="8229600" cy="4525962"/>
          </a:xfrm>
        </p:spPr>
        <p:txBody>
          <a:bodyPr/>
          <a:lstStyle/>
          <a:p>
            <a:pPr>
              <a:lnSpc>
                <a:spcPct val="150000"/>
              </a:lnSpc>
              <a:spcBef>
                <a:spcPct val="0"/>
              </a:spcBef>
              <a:buClr>
                <a:schemeClr val="tx1"/>
              </a:buClr>
              <a:buFont typeface="Wingdings" pitchFamily="2" charset="2"/>
              <a:buNone/>
            </a:pPr>
            <a:endParaRPr lang="el-GR" sz="1700">
              <a:latin typeface="Tahoma" pitchFamily="34" charset="0"/>
            </a:endParaRPr>
          </a:p>
          <a:p>
            <a:pPr>
              <a:lnSpc>
                <a:spcPct val="150000"/>
              </a:lnSpc>
              <a:spcBef>
                <a:spcPct val="0"/>
              </a:spcBef>
              <a:buFont typeface="Wingdings" pitchFamily="2" charset="2"/>
              <a:buNone/>
            </a:pPr>
            <a:endParaRPr lang="el-GR" sz="1700">
              <a:latin typeface="Tahoma" pitchFamily="34" charset="0"/>
            </a:endParaRPr>
          </a:p>
        </p:txBody>
      </p:sp>
      <p:sp>
        <p:nvSpPr>
          <p:cNvPr id="7578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pitchFamily="34" charset="0"/>
              </a:rPr>
              <a:t> </a:t>
            </a:r>
          </a:p>
        </p:txBody>
      </p:sp>
      <p:sp>
        <p:nvSpPr>
          <p:cNvPr id="75781" name="Rectangle 5"/>
          <p:cNvSpPr>
            <a:spLocks noChangeArrowheads="1"/>
          </p:cNvSpPr>
          <p:nvPr/>
        </p:nvSpPr>
        <p:spPr bwMode="auto">
          <a:xfrm>
            <a:off x="684213" y="1628775"/>
            <a:ext cx="7632700" cy="3270250"/>
          </a:xfrm>
          <a:prstGeom prst="rect">
            <a:avLst/>
          </a:prstGeom>
          <a:noFill/>
          <a:ln w="9525">
            <a:noFill/>
            <a:miter lim="800000"/>
            <a:headEnd/>
            <a:tailEnd/>
          </a:ln>
        </p:spPr>
        <p:txBody>
          <a:bodyPr anchor="ctr">
            <a:spAutoFit/>
          </a:bodyPr>
          <a:lstStyle/>
          <a:p>
            <a:pPr algn="just"/>
            <a:r>
              <a:rPr lang="el-GR" sz="1600"/>
              <a:t>Με οποιοδήποτε τρόπο και να επιλέξει κανείς τα στατιστικά στοιχεία, αυτά θα περιέχουν κάποιο </a:t>
            </a:r>
            <a:r>
              <a:rPr lang="el-GR" sz="1600">
                <a:solidFill>
                  <a:schemeClr val="tx2"/>
                </a:solidFill>
              </a:rPr>
              <a:t>σφάλμα</a:t>
            </a:r>
            <a:r>
              <a:rPr lang="el-GR" sz="1600"/>
              <a:t>. Τα σφάλματα διακρίνονται σε:</a:t>
            </a:r>
          </a:p>
          <a:p>
            <a:pPr algn="just"/>
            <a:endParaRPr lang="el-GR" sz="1600"/>
          </a:p>
          <a:p>
            <a:pPr marL="628650" lvl="1" indent="-273050" algn="just">
              <a:buFont typeface="Wingdings" pitchFamily="2" charset="2"/>
              <a:buChar char="ü"/>
            </a:pPr>
            <a:r>
              <a:rPr lang="el-GR" sz="1600"/>
              <a:t>δειγματοληπτικά και</a:t>
            </a:r>
          </a:p>
          <a:p>
            <a:pPr marL="628650" lvl="1" indent="-273050" algn="just">
              <a:buFont typeface="Wingdings" pitchFamily="2" charset="2"/>
              <a:buChar char="ü"/>
            </a:pPr>
            <a:r>
              <a:rPr lang="el-GR" sz="1600"/>
              <a:t>μη δειγματοληπτικά.</a:t>
            </a:r>
          </a:p>
          <a:p>
            <a:pPr algn="just">
              <a:buFont typeface="Wingdings" pitchFamily="2" charset="2"/>
              <a:buNone/>
            </a:pPr>
            <a:endParaRPr lang="el-GR" sz="1600"/>
          </a:p>
          <a:p>
            <a:pPr algn="just">
              <a:buFont typeface="Wingdings" pitchFamily="2" charset="2"/>
              <a:buNone/>
            </a:pPr>
            <a:r>
              <a:rPr lang="el-GR" sz="1600"/>
              <a:t>Τα </a:t>
            </a:r>
            <a:r>
              <a:rPr lang="el-GR" sz="1600">
                <a:solidFill>
                  <a:schemeClr val="tx2"/>
                </a:solidFill>
              </a:rPr>
              <a:t>δειγματοληπτικά σφάλματα</a:t>
            </a:r>
            <a:r>
              <a:rPr lang="el-GR" sz="1600"/>
              <a:t> υπάρχουν μόνο στις παρατηρήσεις που συλλέγονται με τη δειγματοληπτική μέθοδο και οφείλονται ακριβώς στο ότι οι παρατηρήσεις αυτές δεν προέρχονται από όλες τις μονάδες του πληθυσμού.</a:t>
            </a:r>
          </a:p>
          <a:p>
            <a:pPr algn="just">
              <a:buFont typeface="Wingdings" pitchFamily="2" charset="2"/>
              <a:buNone/>
            </a:pPr>
            <a:endParaRPr lang="el-GR" sz="1600"/>
          </a:p>
          <a:p>
            <a:pPr algn="just">
              <a:buFont typeface="Wingdings" pitchFamily="2" charset="2"/>
              <a:buNone/>
            </a:pPr>
            <a:r>
              <a:rPr lang="el-GR" sz="1600"/>
              <a:t>Τα </a:t>
            </a:r>
            <a:r>
              <a:rPr lang="el-GR" sz="1600">
                <a:solidFill>
                  <a:schemeClr val="tx2"/>
                </a:solidFill>
              </a:rPr>
              <a:t>μη δειγματοληπτικά σφάλματα</a:t>
            </a:r>
            <a:r>
              <a:rPr lang="el-GR" sz="1600"/>
              <a:t> παρατηρούνται στα στοιχεία που συλλέγονται και με τις δύο μεθόδους και οφείλονται σε πολλούς παράγοντες όπως η αδύνατη μνήμη, η συστηματική απόκρυψη της αλήθειας και άλλες ειδικές συνθήκες.</a:t>
            </a:r>
          </a:p>
        </p:txBody>
      </p:sp>
      <p:sp>
        <p:nvSpPr>
          <p:cNvPr id="7578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Εισαγωγή – Βασικές Έννοιες</a:t>
            </a:r>
          </a:p>
        </p:txBody>
      </p:sp>
      <p:sp>
        <p:nvSpPr>
          <p:cNvPr id="75783" name="Text Box 7"/>
          <p:cNvSpPr txBox="1">
            <a:spLocks noChangeArrowheads="1"/>
          </p:cNvSpPr>
          <p:nvPr/>
        </p:nvSpPr>
        <p:spPr bwMode="auto">
          <a:xfrm>
            <a:off x="684213" y="5229225"/>
            <a:ext cx="7561262" cy="835025"/>
          </a:xfrm>
          <a:prstGeom prst="rect">
            <a:avLst/>
          </a:prstGeom>
          <a:solidFill>
            <a:srgbClr val="CCECFF"/>
          </a:solidFill>
          <a:ln w="9525">
            <a:solidFill>
              <a:schemeClr val="tx1"/>
            </a:solidFill>
            <a:miter lim="800000"/>
            <a:headEnd/>
            <a:tailEnd/>
          </a:ln>
          <a:effectLst/>
        </p:spPr>
        <p:txBody>
          <a:bodyPr>
            <a:spAutoFit/>
          </a:bodyPr>
          <a:lstStyle/>
          <a:p>
            <a:pPr algn="just">
              <a:spcBef>
                <a:spcPct val="50000"/>
              </a:spcBef>
            </a:pPr>
            <a:r>
              <a:rPr lang="el-GR" sz="1600" dirty="0"/>
              <a:t>Η ύπαρξη ενός επιπλέον τύπου σφάλματος στα στοιχεία που συλλέγονται με τη δειγματοληπτική μέθοδο θα μπορούσε ίσως να θεωρηθεί ως ένδειξη ότι η μέθοδος αυτή δειγματοληψίας υστερεί σε αξιοπιστία</a:t>
            </a:r>
            <a:r>
              <a:rPr lang="en-US" sz="1600" dirty="0"/>
              <a:t> ?????</a:t>
            </a:r>
            <a:r>
              <a:rPr lang="el-GR" sz="16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677</TotalTime>
  <Words>2477</Words>
  <Application>Microsoft Office PowerPoint</Application>
  <PresentationFormat>Προβολή στην οθόνη (4:3)</PresentationFormat>
  <Paragraphs>304</Paragraphs>
  <Slides>39</Slides>
  <Notes>24</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39</vt:i4>
      </vt:variant>
    </vt:vector>
  </HeadingPairs>
  <TitlesOfParts>
    <vt:vector size="42" baseType="lpstr">
      <vt:lpstr>Στούντιο</vt:lpstr>
      <vt:lpstr>Θέμα του Office</vt:lpstr>
      <vt:lpstr>Equation</vt:lpstr>
      <vt:lpstr>ΑΝΑΛΥΣΗ ΔΕΔΟΜΕΝΩΝ</vt:lpstr>
      <vt:lpstr>Άδειες Χρήσης</vt:lpstr>
      <vt:lpstr>Χρηματοδότηση</vt:lpstr>
      <vt:lpstr>Γιατί Δειγματοληψία     ????????????</vt:lpstr>
      <vt:lpstr>Τι περιλαμβάνει η Ανάλυση Δεδομένων ??</vt:lpstr>
      <vt:lpstr>Περιεχόμενα Διάλεξης</vt:lpstr>
      <vt:lpstr>Εισαγωγή – Βασικές Έννοιες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CS</cp:lastModifiedBy>
  <cp:revision>51</cp:revision>
  <dcterms:created xsi:type="dcterms:W3CDTF">2009-09-29T10:20:01Z</dcterms:created>
  <dcterms:modified xsi:type="dcterms:W3CDTF">2015-11-14T21:19:52Z</dcterms:modified>
</cp:coreProperties>
</file>