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0" r:id="rId2"/>
    <p:sldId id="340" r:id="rId3"/>
    <p:sldId id="364" r:id="rId4"/>
    <p:sldId id="367" r:id="rId5"/>
    <p:sldId id="366" r:id="rId6"/>
    <p:sldId id="3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32E23-CB20-428E-B0A5-6DEA173B0FD0}" v="28" dt="2022-05-19T16:13:33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Μεσαίο στυλ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Φωτεινό στυλ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04" autoAdjust="0"/>
    <p:restoredTop sz="94660"/>
  </p:normalViewPr>
  <p:slideViewPr>
    <p:cSldViewPr snapToGrid="0">
      <p:cViewPr varScale="1">
        <p:scale>
          <a:sx n="96" d="100"/>
          <a:sy n="96" d="100"/>
        </p:scale>
        <p:origin x="6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urzis Konstantinos" userId="c13a771b-8d11-4978-97a9-eb6bfb50e365" providerId="ADAL" clId="{96B32E23-CB20-428E-B0A5-6DEA173B0FD0}"/>
    <pc:docChg chg="undo custSel addSld delSld modSld">
      <pc:chgData name="Gourzis Konstantinos" userId="c13a771b-8d11-4978-97a9-eb6bfb50e365" providerId="ADAL" clId="{96B32E23-CB20-428E-B0A5-6DEA173B0FD0}" dt="2022-05-19T16:13:39.040" v="1987" actId="404"/>
      <pc:docMkLst>
        <pc:docMk/>
      </pc:docMkLst>
      <pc:sldChg chg="modSp mod">
        <pc:chgData name="Gourzis Konstantinos" userId="c13a771b-8d11-4978-97a9-eb6bfb50e365" providerId="ADAL" clId="{96B32E23-CB20-428E-B0A5-6DEA173B0FD0}" dt="2022-05-19T11:57:29.217" v="1739" actId="20577"/>
        <pc:sldMkLst>
          <pc:docMk/>
          <pc:sldMk cId="3351863560" sldId="260"/>
        </pc:sldMkLst>
        <pc:spChg chg="mod">
          <ac:chgData name="Gourzis Konstantinos" userId="c13a771b-8d11-4978-97a9-eb6bfb50e365" providerId="ADAL" clId="{96B32E23-CB20-428E-B0A5-6DEA173B0FD0}" dt="2022-05-19T11:57:29.217" v="1739" actId="20577"/>
          <ac:spMkLst>
            <pc:docMk/>
            <pc:sldMk cId="3351863560" sldId="260"/>
            <ac:spMk id="6" creationId="{104BE961-BBEB-4E07-B825-D90917E7B38F}"/>
          </ac:spMkLst>
        </pc:spChg>
      </pc:sldChg>
      <pc:sldChg chg="modSp mod">
        <pc:chgData name="Gourzis Konstantinos" userId="c13a771b-8d11-4978-97a9-eb6bfb50e365" providerId="ADAL" clId="{96B32E23-CB20-428E-B0A5-6DEA173B0FD0}" dt="2022-05-19T11:58:03.361" v="1752" actId="20577"/>
        <pc:sldMkLst>
          <pc:docMk/>
          <pc:sldMk cId="2159461365" sldId="340"/>
        </pc:sldMkLst>
        <pc:spChg chg="mod">
          <ac:chgData name="Gourzis Konstantinos" userId="c13a771b-8d11-4978-97a9-eb6bfb50e365" providerId="ADAL" clId="{96B32E23-CB20-428E-B0A5-6DEA173B0FD0}" dt="2022-05-19T11:58:03.361" v="1752" actId="20577"/>
          <ac:spMkLst>
            <pc:docMk/>
            <pc:sldMk cId="2159461365" sldId="340"/>
            <ac:spMk id="3" creationId="{147CAC02-AE8D-48E9-A295-06756CC14E96}"/>
          </ac:spMkLst>
        </pc:spChg>
      </pc:sldChg>
      <pc:sldChg chg="addSp delSp modSp mod">
        <pc:chgData name="Gourzis Konstantinos" userId="c13a771b-8d11-4978-97a9-eb6bfb50e365" providerId="ADAL" clId="{96B32E23-CB20-428E-B0A5-6DEA173B0FD0}" dt="2022-05-19T12:04:17.421" v="1777" actId="20577"/>
        <pc:sldMkLst>
          <pc:docMk/>
          <pc:sldMk cId="3045749880" sldId="364"/>
        </pc:sldMkLst>
        <pc:spChg chg="mod">
          <ac:chgData name="Gourzis Konstantinos" userId="c13a771b-8d11-4978-97a9-eb6bfb50e365" providerId="ADAL" clId="{96B32E23-CB20-428E-B0A5-6DEA173B0FD0}" dt="2022-05-16T18:04:48.685" v="1719" actId="20577"/>
          <ac:spMkLst>
            <pc:docMk/>
            <pc:sldMk cId="3045749880" sldId="364"/>
            <ac:spMk id="2" creationId="{6213B83A-8269-CC49-C004-B2DC777DA626}"/>
          </ac:spMkLst>
        </pc:spChg>
        <pc:spChg chg="mod">
          <ac:chgData name="Gourzis Konstantinos" userId="c13a771b-8d11-4978-97a9-eb6bfb50e365" providerId="ADAL" clId="{96B32E23-CB20-428E-B0A5-6DEA173B0FD0}" dt="2022-05-19T12:04:17.421" v="1777" actId="20577"/>
          <ac:spMkLst>
            <pc:docMk/>
            <pc:sldMk cId="3045749880" sldId="364"/>
            <ac:spMk id="3" creationId="{A4C385CF-84AD-B655-15AA-66200FAAE8E9}"/>
          </ac:spMkLst>
        </pc:spChg>
        <pc:graphicFrameChg chg="add del mod">
          <ac:chgData name="Gourzis Konstantinos" userId="c13a771b-8d11-4978-97a9-eb6bfb50e365" providerId="ADAL" clId="{96B32E23-CB20-428E-B0A5-6DEA173B0FD0}" dt="2022-05-16T17:35:56.915" v="376"/>
          <ac:graphicFrameMkLst>
            <pc:docMk/>
            <pc:sldMk cId="3045749880" sldId="364"/>
            <ac:graphicFrameMk id="4" creationId="{FFF68956-0D96-AB8B-B50F-860EBCE5E862}"/>
          </ac:graphicFrameMkLst>
        </pc:graphicFrameChg>
        <pc:graphicFrameChg chg="add del mod">
          <ac:chgData name="Gourzis Konstantinos" userId="c13a771b-8d11-4978-97a9-eb6bfb50e365" providerId="ADAL" clId="{96B32E23-CB20-428E-B0A5-6DEA173B0FD0}" dt="2022-05-16T17:36:22.904" v="378" actId="478"/>
          <ac:graphicFrameMkLst>
            <pc:docMk/>
            <pc:sldMk cId="3045749880" sldId="364"/>
            <ac:graphicFrameMk id="5" creationId="{7073A2F7-C964-3A00-3EE5-9C9020DDBE67}"/>
          </ac:graphicFrameMkLst>
        </pc:graphicFrameChg>
        <pc:graphicFrameChg chg="add mod modGraphic">
          <ac:chgData name="Gourzis Konstantinos" userId="c13a771b-8d11-4978-97a9-eb6bfb50e365" providerId="ADAL" clId="{96B32E23-CB20-428E-B0A5-6DEA173B0FD0}" dt="2022-05-16T17:40:03.071" v="837" actId="1076"/>
          <ac:graphicFrameMkLst>
            <pc:docMk/>
            <pc:sldMk cId="3045749880" sldId="364"/>
            <ac:graphicFrameMk id="6" creationId="{D78F3CA0-859E-3DA8-791F-6A4B5A19ABC1}"/>
          </ac:graphicFrameMkLst>
        </pc:graphicFrameChg>
      </pc:sldChg>
      <pc:sldChg chg="delSp add del setBg delDesignElem">
        <pc:chgData name="Gourzis Konstantinos" userId="c13a771b-8d11-4978-97a9-eb6bfb50e365" providerId="ADAL" clId="{96B32E23-CB20-428E-B0A5-6DEA173B0FD0}" dt="2022-05-16T17:41:21.508" v="844" actId="47"/>
        <pc:sldMkLst>
          <pc:docMk/>
          <pc:sldMk cId="2015338403" sldId="365"/>
        </pc:sldMkLst>
        <pc:spChg chg="del">
          <ac:chgData name="Gourzis Konstantinos" userId="c13a771b-8d11-4978-97a9-eb6bfb50e365" providerId="ADAL" clId="{96B32E23-CB20-428E-B0A5-6DEA173B0FD0}" dt="2022-05-16T17:41:16.799" v="843"/>
          <ac:spMkLst>
            <pc:docMk/>
            <pc:sldMk cId="2015338403" sldId="365"/>
            <ac:spMk id="8" creationId="{100EDD19-6802-4EC3-95CE-CFFAB042CFD6}"/>
          </ac:spMkLst>
        </pc:spChg>
        <pc:spChg chg="del">
          <ac:chgData name="Gourzis Konstantinos" userId="c13a771b-8d11-4978-97a9-eb6bfb50e365" providerId="ADAL" clId="{96B32E23-CB20-428E-B0A5-6DEA173B0FD0}" dt="2022-05-16T17:41:16.799" v="843"/>
          <ac:spMkLst>
            <pc:docMk/>
            <pc:sldMk cId="2015338403" sldId="365"/>
            <ac:spMk id="10" creationId="{DB17E863-922E-4C26-BD64-E8FD41D28661}"/>
          </ac:spMkLst>
        </pc:spChg>
      </pc:sldChg>
      <pc:sldChg chg="addSp delSp modSp mod">
        <pc:chgData name="Gourzis Konstantinos" userId="c13a771b-8d11-4978-97a9-eb6bfb50e365" providerId="ADAL" clId="{96B32E23-CB20-428E-B0A5-6DEA173B0FD0}" dt="2022-05-19T15:12:47.339" v="1928" actId="1076"/>
        <pc:sldMkLst>
          <pc:docMk/>
          <pc:sldMk cId="322976003" sldId="366"/>
        </pc:sldMkLst>
        <pc:spChg chg="mod">
          <ac:chgData name="Gourzis Konstantinos" userId="c13a771b-8d11-4978-97a9-eb6bfb50e365" providerId="ADAL" clId="{96B32E23-CB20-428E-B0A5-6DEA173B0FD0}" dt="2022-05-16T18:05:03.531" v="1724" actId="20577"/>
          <ac:spMkLst>
            <pc:docMk/>
            <pc:sldMk cId="322976003" sldId="366"/>
            <ac:spMk id="2" creationId="{6213B83A-8269-CC49-C004-B2DC777DA626}"/>
          </ac:spMkLst>
        </pc:spChg>
        <pc:spChg chg="mod">
          <ac:chgData name="Gourzis Konstantinos" userId="c13a771b-8d11-4978-97a9-eb6bfb50e365" providerId="ADAL" clId="{96B32E23-CB20-428E-B0A5-6DEA173B0FD0}" dt="2022-05-16T18:03:21.308" v="1638" actId="20577"/>
          <ac:spMkLst>
            <pc:docMk/>
            <pc:sldMk cId="322976003" sldId="366"/>
            <ac:spMk id="3" creationId="{A4C385CF-84AD-B655-15AA-66200FAAE8E9}"/>
          </ac:spMkLst>
        </pc:spChg>
        <pc:graphicFrameChg chg="add mod modGraphic">
          <ac:chgData name="Gourzis Konstantinos" userId="c13a771b-8d11-4978-97a9-eb6bfb50e365" providerId="ADAL" clId="{96B32E23-CB20-428E-B0A5-6DEA173B0FD0}" dt="2022-05-19T15:12:47.339" v="1928" actId="1076"/>
          <ac:graphicFrameMkLst>
            <pc:docMk/>
            <pc:sldMk cId="322976003" sldId="366"/>
            <ac:graphicFrameMk id="4" creationId="{41B10BAB-5628-54A2-05AE-A3EF5ED62CFA}"/>
          </ac:graphicFrameMkLst>
        </pc:graphicFrameChg>
        <pc:graphicFrameChg chg="del">
          <ac:chgData name="Gourzis Konstantinos" userId="c13a771b-8d11-4978-97a9-eb6bfb50e365" providerId="ADAL" clId="{96B32E23-CB20-428E-B0A5-6DEA173B0FD0}" dt="2022-05-16T17:43:18.182" v="941" actId="478"/>
          <ac:graphicFrameMkLst>
            <pc:docMk/>
            <pc:sldMk cId="322976003" sldId="366"/>
            <ac:graphicFrameMk id="6" creationId="{D78F3CA0-859E-3DA8-791F-6A4B5A19ABC1}"/>
          </ac:graphicFrameMkLst>
        </pc:graphicFrameChg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3193014037" sldId="366"/>
        </pc:sldMkLst>
      </pc:sldChg>
      <pc:sldChg chg="addSp delSp modSp new mod setBg">
        <pc:chgData name="Gourzis Konstantinos" userId="c13a771b-8d11-4978-97a9-eb6bfb50e365" providerId="ADAL" clId="{96B32E23-CB20-428E-B0A5-6DEA173B0FD0}" dt="2022-05-19T15:10:49.470" v="1923" actId="20577"/>
        <pc:sldMkLst>
          <pc:docMk/>
          <pc:sldMk cId="658094461" sldId="367"/>
        </pc:sldMkLst>
        <pc:spChg chg="mod">
          <ac:chgData name="Gourzis Konstantinos" userId="c13a771b-8d11-4978-97a9-eb6bfb50e365" providerId="ADAL" clId="{96B32E23-CB20-428E-B0A5-6DEA173B0FD0}" dt="2022-05-16T17:51:48.813" v="1089" actId="26606"/>
          <ac:spMkLst>
            <pc:docMk/>
            <pc:sldMk cId="658094461" sldId="367"/>
            <ac:spMk id="2" creationId="{CC65F13C-1768-97F2-BCEC-EC3212CE187F}"/>
          </ac:spMkLst>
        </pc:spChg>
        <pc:spChg chg="del mod">
          <ac:chgData name="Gourzis Konstantinos" userId="c13a771b-8d11-4978-97a9-eb6bfb50e365" providerId="ADAL" clId="{96B32E23-CB20-428E-B0A5-6DEA173B0FD0}" dt="2022-05-16T17:51:23.726" v="1086" actId="478"/>
          <ac:spMkLst>
            <pc:docMk/>
            <pc:sldMk cId="658094461" sldId="367"/>
            <ac:spMk id="3" creationId="{9B9AEBEE-3FBF-32AB-7B85-CC409E95BDD1}"/>
          </ac:spMkLst>
        </pc:spChg>
        <pc:spChg chg="add del mod">
          <ac:chgData name="Gourzis Konstantinos" userId="c13a771b-8d11-4978-97a9-eb6bfb50e365" providerId="ADAL" clId="{96B32E23-CB20-428E-B0A5-6DEA173B0FD0}" dt="2022-05-16T17:51:54.715" v="1092"/>
          <ac:spMkLst>
            <pc:docMk/>
            <pc:sldMk cId="658094461" sldId="367"/>
            <ac:spMk id="5" creationId="{E04BA5FC-8DCF-92C0-AA63-EA337364783E}"/>
          </ac:spMkLst>
        </pc:spChg>
        <pc:spChg chg="add del mod">
          <ac:chgData name="Gourzis Konstantinos" userId="c13a771b-8d11-4978-97a9-eb6bfb50e365" providerId="ADAL" clId="{96B32E23-CB20-428E-B0A5-6DEA173B0FD0}" dt="2022-05-16T17:52:27.417" v="1094"/>
          <ac:spMkLst>
            <pc:docMk/>
            <pc:sldMk cId="658094461" sldId="367"/>
            <ac:spMk id="9" creationId="{7A15E134-EFE8-1897-43EF-2DAAE5B2FC47}"/>
          </ac:spMkLst>
        </pc:spChg>
        <pc:spChg chg="add del">
          <ac:chgData name="Gourzis Konstantinos" userId="c13a771b-8d11-4978-97a9-eb6bfb50e365" providerId="ADAL" clId="{96B32E23-CB20-428E-B0A5-6DEA173B0FD0}" dt="2022-05-16T17:51:48.806" v="1088" actId="26606"/>
          <ac:spMkLst>
            <pc:docMk/>
            <pc:sldMk cId="658094461" sldId="367"/>
            <ac:spMk id="10" creationId="{777A147A-9ED8-46B4-8660-1B3C2AA880B5}"/>
          </ac:spMkLst>
        </pc:spChg>
        <pc:spChg chg="add del">
          <ac:chgData name="Gourzis Konstantinos" userId="c13a771b-8d11-4978-97a9-eb6bfb50e365" providerId="ADAL" clId="{96B32E23-CB20-428E-B0A5-6DEA173B0FD0}" dt="2022-05-16T17:51:48.806" v="1088" actId="26606"/>
          <ac:spMkLst>
            <pc:docMk/>
            <pc:sldMk cId="658094461" sldId="367"/>
            <ac:spMk id="12" creationId="{5D6C15A0-C087-4593-8414-2B4EC1CDC3DE}"/>
          </ac:spMkLst>
        </pc:spChg>
        <pc:spChg chg="add">
          <ac:chgData name="Gourzis Konstantinos" userId="c13a771b-8d11-4978-97a9-eb6bfb50e365" providerId="ADAL" clId="{96B32E23-CB20-428E-B0A5-6DEA173B0FD0}" dt="2022-05-16T17:51:48.813" v="1089" actId="26606"/>
          <ac:spMkLst>
            <pc:docMk/>
            <pc:sldMk cId="658094461" sldId="367"/>
            <ac:spMk id="14" creationId="{8E0105E7-23DB-4CF2-8258-FF47C7620F6E}"/>
          </ac:spMkLst>
        </pc:spChg>
        <pc:spChg chg="add">
          <ac:chgData name="Gourzis Konstantinos" userId="c13a771b-8d11-4978-97a9-eb6bfb50e365" providerId="ADAL" clId="{96B32E23-CB20-428E-B0A5-6DEA173B0FD0}" dt="2022-05-16T17:51:48.813" v="1089" actId="26606"/>
          <ac:spMkLst>
            <pc:docMk/>
            <pc:sldMk cId="658094461" sldId="367"/>
            <ac:spMk id="15" creationId="{DAF1966E-FD40-4A4A-B61B-C4DF7FA05F06}"/>
          </ac:spMkLst>
        </pc:spChg>
        <pc:spChg chg="add">
          <ac:chgData name="Gourzis Konstantinos" userId="c13a771b-8d11-4978-97a9-eb6bfb50e365" providerId="ADAL" clId="{96B32E23-CB20-428E-B0A5-6DEA173B0FD0}" dt="2022-05-16T17:51:48.813" v="1089" actId="26606"/>
          <ac:spMkLst>
            <pc:docMk/>
            <pc:sldMk cId="658094461" sldId="367"/>
            <ac:spMk id="16" creationId="{074B4F7D-14B2-478B-8BF5-01E4E0C5D263}"/>
          </ac:spMkLst>
        </pc:spChg>
        <pc:spChg chg="add">
          <ac:chgData name="Gourzis Konstantinos" userId="c13a771b-8d11-4978-97a9-eb6bfb50e365" providerId="ADAL" clId="{96B32E23-CB20-428E-B0A5-6DEA173B0FD0}" dt="2022-05-16T17:51:48.813" v="1089" actId="26606"/>
          <ac:spMkLst>
            <pc:docMk/>
            <pc:sldMk cId="658094461" sldId="367"/>
            <ac:spMk id="17" creationId="{047BFA19-D45E-416B-A404-7AF2F3F27017}"/>
          </ac:spMkLst>
        </pc:spChg>
        <pc:spChg chg="add mod">
          <ac:chgData name="Gourzis Konstantinos" userId="c13a771b-8d11-4978-97a9-eb6bfb50e365" providerId="ADAL" clId="{96B32E23-CB20-428E-B0A5-6DEA173B0FD0}" dt="2022-05-16T17:56:21.414" v="1509" actId="14100"/>
          <ac:spMkLst>
            <pc:docMk/>
            <pc:sldMk cId="658094461" sldId="367"/>
            <ac:spMk id="19" creationId="{1BA91980-C886-4FC8-5822-02512D0752D8}"/>
          </ac:spMkLst>
        </pc:spChg>
        <pc:graphicFrameChg chg="add del mod">
          <ac:chgData name="Gourzis Konstantinos" userId="c13a771b-8d11-4978-97a9-eb6bfb50e365" providerId="ADAL" clId="{96B32E23-CB20-428E-B0A5-6DEA173B0FD0}" dt="2022-05-16T17:51:53.266" v="1091"/>
          <ac:graphicFrameMkLst>
            <pc:docMk/>
            <pc:sldMk cId="658094461" sldId="367"/>
            <ac:graphicFrameMk id="6" creationId="{BAE91C24-8E51-E866-6004-84EFC97FBC57}"/>
          </ac:graphicFrameMkLst>
        </pc:graphicFrameChg>
        <pc:graphicFrameChg chg="add del mod">
          <ac:chgData name="Gourzis Konstantinos" userId="c13a771b-8d11-4978-97a9-eb6bfb50e365" providerId="ADAL" clId="{96B32E23-CB20-428E-B0A5-6DEA173B0FD0}" dt="2022-05-16T17:52:22.193" v="1093" actId="478"/>
          <ac:graphicFrameMkLst>
            <pc:docMk/>
            <pc:sldMk cId="658094461" sldId="367"/>
            <ac:graphicFrameMk id="7" creationId="{98946EB6-000B-0623-849B-924E01B38892}"/>
          </ac:graphicFrameMkLst>
        </pc:graphicFrameChg>
        <pc:graphicFrameChg chg="add mod modGraphic">
          <ac:chgData name="Gourzis Konstantinos" userId="c13a771b-8d11-4978-97a9-eb6bfb50e365" providerId="ADAL" clId="{96B32E23-CB20-428E-B0A5-6DEA173B0FD0}" dt="2022-05-16T17:55:51.502" v="1465" actId="20577"/>
          <ac:graphicFrameMkLst>
            <pc:docMk/>
            <pc:sldMk cId="658094461" sldId="367"/>
            <ac:graphicFrameMk id="11" creationId="{FD59CEA0-06BE-94E9-5033-1AF4A85ABFDC}"/>
          </ac:graphicFrameMkLst>
        </pc:graphicFrameChg>
        <pc:graphicFrameChg chg="add del mod">
          <ac:chgData name="Gourzis Konstantinos" userId="c13a771b-8d11-4978-97a9-eb6bfb50e365" providerId="ADAL" clId="{96B32E23-CB20-428E-B0A5-6DEA173B0FD0}" dt="2022-05-16T17:52:32.881" v="1096"/>
          <ac:graphicFrameMkLst>
            <pc:docMk/>
            <pc:sldMk cId="658094461" sldId="367"/>
            <ac:graphicFrameMk id="13" creationId="{30CFAC27-60F5-266D-6122-38F25E3DAF54}"/>
          </ac:graphicFrameMkLst>
        </pc:graphicFrameChg>
        <pc:graphicFrameChg chg="add mod modGraphic">
          <ac:chgData name="Gourzis Konstantinos" userId="c13a771b-8d11-4978-97a9-eb6bfb50e365" providerId="ADAL" clId="{96B32E23-CB20-428E-B0A5-6DEA173B0FD0}" dt="2022-05-19T15:10:49.470" v="1923" actId="20577"/>
          <ac:graphicFrameMkLst>
            <pc:docMk/>
            <pc:sldMk cId="658094461" sldId="367"/>
            <ac:graphicFrameMk id="18" creationId="{E9C93C0B-C213-F238-C772-35D5EF85D9BF}"/>
          </ac:graphicFrameMkLst>
        </pc:graphicFrameChg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1088875662" sldId="368"/>
        </pc:sldMkLst>
      </pc:sldChg>
      <pc:sldChg chg="addSp delSp modSp mod">
        <pc:chgData name="Gourzis Konstantinos" userId="c13a771b-8d11-4978-97a9-eb6bfb50e365" providerId="ADAL" clId="{96B32E23-CB20-428E-B0A5-6DEA173B0FD0}" dt="2022-05-19T16:13:39.040" v="1987" actId="404"/>
        <pc:sldMkLst>
          <pc:docMk/>
          <pc:sldMk cId="4100645126" sldId="368"/>
        </pc:sldMkLst>
        <pc:spChg chg="add del mod">
          <ac:chgData name="Gourzis Konstantinos" userId="c13a771b-8d11-4978-97a9-eb6bfb50e365" providerId="ADAL" clId="{96B32E23-CB20-428E-B0A5-6DEA173B0FD0}" dt="2022-05-16T17:57:49.020" v="1511"/>
          <ac:spMkLst>
            <pc:docMk/>
            <pc:sldMk cId="4100645126" sldId="368"/>
            <ac:spMk id="4" creationId="{4D002DE6-992A-9C83-9A7F-415A8C41EF76}"/>
          </ac:spMkLst>
        </pc:spChg>
        <pc:spChg chg="add del mod">
          <ac:chgData name="Gourzis Konstantinos" userId="c13a771b-8d11-4978-97a9-eb6bfb50e365" providerId="ADAL" clId="{96B32E23-CB20-428E-B0A5-6DEA173B0FD0}" dt="2022-05-16T17:58:53.118" v="1515"/>
          <ac:spMkLst>
            <pc:docMk/>
            <pc:sldMk cId="4100645126" sldId="368"/>
            <ac:spMk id="7" creationId="{B0FA0E61-83F4-36D3-5850-E6C4B300783D}"/>
          </ac:spMkLst>
        </pc:spChg>
        <pc:spChg chg="add del mod">
          <ac:chgData name="Gourzis Konstantinos" userId="c13a771b-8d11-4978-97a9-eb6bfb50e365" providerId="ADAL" clId="{96B32E23-CB20-428E-B0A5-6DEA173B0FD0}" dt="2022-05-16T18:01:14.890" v="1518"/>
          <ac:spMkLst>
            <pc:docMk/>
            <pc:sldMk cId="4100645126" sldId="368"/>
            <ac:spMk id="10" creationId="{9121F0CC-56B6-8421-082F-EF12D509F407}"/>
          </ac:spMkLst>
        </pc:spChg>
        <pc:spChg chg="mod">
          <ac:chgData name="Gourzis Konstantinos" userId="c13a771b-8d11-4978-97a9-eb6bfb50e365" providerId="ADAL" clId="{96B32E23-CB20-428E-B0A5-6DEA173B0FD0}" dt="2022-05-19T12:13:34.669" v="1901" actId="20577"/>
          <ac:spMkLst>
            <pc:docMk/>
            <pc:sldMk cId="4100645126" sldId="368"/>
            <ac:spMk id="19" creationId="{1BA91980-C886-4FC8-5822-02512D0752D8}"/>
          </ac:spMkLst>
        </pc:spChg>
        <pc:spChg chg="add del mod">
          <ac:chgData name="Gourzis Konstantinos" userId="c13a771b-8d11-4978-97a9-eb6bfb50e365" providerId="ADAL" clId="{96B32E23-CB20-428E-B0A5-6DEA173B0FD0}" dt="2022-05-16T18:02:20.296" v="1524"/>
          <ac:spMkLst>
            <pc:docMk/>
            <pc:sldMk cId="4100645126" sldId="368"/>
            <ac:spMk id="22" creationId="{4AF9C677-454F-F452-C13B-AED806C741C3}"/>
          </ac:spMkLst>
        </pc:spChg>
        <pc:graphicFrameChg chg="add del mod">
          <ac:chgData name="Gourzis Konstantinos" userId="c13a771b-8d11-4978-97a9-eb6bfb50e365" providerId="ADAL" clId="{96B32E23-CB20-428E-B0A5-6DEA173B0FD0}" dt="2022-05-16T17:58:49.951" v="1514" actId="478"/>
          <ac:graphicFrameMkLst>
            <pc:docMk/>
            <pc:sldMk cId="4100645126" sldId="368"/>
            <ac:graphicFrameMk id="5" creationId="{B6BF8E77-E138-F0AB-B373-0A6E6EF29BA6}"/>
          </ac:graphicFrameMkLst>
        </pc:graphicFrameChg>
        <pc:graphicFrameChg chg="add del mod">
          <ac:chgData name="Gourzis Konstantinos" userId="c13a771b-8d11-4978-97a9-eb6bfb50e365" providerId="ADAL" clId="{96B32E23-CB20-428E-B0A5-6DEA173B0FD0}" dt="2022-05-16T18:01:13.091" v="1517" actId="478"/>
          <ac:graphicFrameMkLst>
            <pc:docMk/>
            <pc:sldMk cId="4100645126" sldId="368"/>
            <ac:graphicFrameMk id="8" creationId="{53BF7257-6EC2-CF9A-21C3-EE7B9912CE5E}"/>
          </ac:graphicFrameMkLst>
        </pc:graphicFrameChg>
        <pc:graphicFrameChg chg="add mod">
          <ac:chgData name="Gourzis Konstantinos" userId="c13a771b-8d11-4978-97a9-eb6bfb50e365" providerId="ADAL" clId="{96B32E23-CB20-428E-B0A5-6DEA173B0FD0}" dt="2022-05-19T12:14:11.986" v="1913" actId="403"/>
          <ac:graphicFrameMkLst>
            <pc:docMk/>
            <pc:sldMk cId="4100645126" sldId="368"/>
            <ac:graphicFrameMk id="10" creationId="{7E801B9F-1FAB-F8BC-5D60-830FB907BF45}"/>
          </ac:graphicFrameMkLst>
        </pc:graphicFrameChg>
        <pc:graphicFrameChg chg="del">
          <ac:chgData name="Gourzis Konstantinos" userId="c13a771b-8d11-4978-97a9-eb6bfb50e365" providerId="ADAL" clId="{96B32E23-CB20-428E-B0A5-6DEA173B0FD0}" dt="2022-05-16T17:57:47.042" v="1510" actId="478"/>
          <ac:graphicFrameMkLst>
            <pc:docMk/>
            <pc:sldMk cId="4100645126" sldId="368"/>
            <ac:graphicFrameMk id="11" creationId="{FD59CEA0-06BE-94E9-5033-1AF4A85ABFDC}"/>
          </ac:graphicFrameMkLst>
        </pc:graphicFrameChg>
        <pc:graphicFrameChg chg="add del mod modGraphic">
          <ac:chgData name="Gourzis Konstantinos" userId="c13a771b-8d11-4978-97a9-eb6bfb50e365" providerId="ADAL" clId="{96B32E23-CB20-428E-B0A5-6DEA173B0FD0}" dt="2022-05-16T18:02:18.541" v="1523" actId="478"/>
          <ac:graphicFrameMkLst>
            <pc:docMk/>
            <pc:sldMk cId="4100645126" sldId="368"/>
            <ac:graphicFrameMk id="12" creationId="{DE6E229C-E16F-0877-1909-57E4B24DAD3F}"/>
          </ac:graphicFrameMkLst>
        </pc:graphicFrameChg>
        <pc:graphicFrameChg chg="del">
          <ac:chgData name="Gourzis Konstantinos" userId="c13a771b-8d11-4978-97a9-eb6bfb50e365" providerId="ADAL" clId="{96B32E23-CB20-428E-B0A5-6DEA173B0FD0}" dt="2022-05-16T17:57:55.812" v="1513" actId="478"/>
          <ac:graphicFrameMkLst>
            <pc:docMk/>
            <pc:sldMk cId="4100645126" sldId="368"/>
            <ac:graphicFrameMk id="18" creationId="{E9C93C0B-C213-F238-C772-35D5EF85D9BF}"/>
          </ac:graphicFrameMkLst>
        </pc:graphicFrameChg>
        <pc:graphicFrameChg chg="add mod modGraphic">
          <ac:chgData name="Gourzis Konstantinos" userId="c13a771b-8d11-4978-97a9-eb6bfb50e365" providerId="ADAL" clId="{96B32E23-CB20-428E-B0A5-6DEA173B0FD0}" dt="2022-05-19T16:13:39.040" v="1987" actId="404"/>
          <ac:graphicFrameMkLst>
            <pc:docMk/>
            <pc:sldMk cId="4100645126" sldId="368"/>
            <ac:graphicFrameMk id="23" creationId="{97D898E3-BB11-3139-F4CA-C3FA875B47FF}"/>
          </ac:graphicFrameMkLst>
        </pc:graphicFrameChg>
        <pc:picChg chg="add mod">
          <ac:chgData name="Gourzis Konstantinos" userId="c13a771b-8d11-4978-97a9-eb6bfb50e365" providerId="ADAL" clId="{96B32E23-CB20-428E-B0A5-6DEA173B0FD0}" dt="2022-05-16T17:57:53.478" v="1512" actId="1076"/>
          <ac:picMkLst>
            <pc:docMk/>
            <pc:sldMk cId="4100645126" sldId="368"/>
            <ac:picMk id="13" creationId="{34066570-6616-4FB3-8150-EED655EF17BA}"/>
          </ac:picMkLst>
        </pc:picChg>
        <pc:picChg chg="add del mod">
          <ac:chgData name="Gourzis Konstantinos" userId="c13a771b-8d11-4978-97a9-eb6bfb50e365" providerId="ADAL" clId="{96B32E23-CB20-428E-B0A5-6DEA173B0FD0}" dt="2022-05-16T18:01:13.091" v="1517" actId="478"/>
          <ac:picMkLst>
            <pc:docMk/>
            <pc:sldMk cId="4100645126" sldId="368"/>
            <ac:picMk id="20" creationId="{34066570-6616-4FB3-8150-EED655EF17BA}"/>
          </ac:picMkLst>
        </pc:picChg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3122575002" sldId="369"/>
        </pc:sldMkLst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1327114448" sldId="370"/>
        </pc:sldMkLst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1968620204" sldId="371"/>
        </pc:sldMkLst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442229136" sldId="372"/>
        </pc:sldMkLst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60319389" sldId="373"/>
        </pc:sldMkLst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3130725544" sldId="374"/>
        </pc:sldMkLst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512686597" sldId="375"/>
        </pc:sldMkLst>
      </pc:sldChg>
      <pc:sldChg chg="del">
        <pc:chgData name="Gourzis Konstantinos" userId="c13a771b-8d11-4978-97a9-eb6bfb50e365" providerId="ADAL" clId="{96B32E23-CB20-428E-B0A5-6DEA173B0FD0}" dt="2022-05-16T17:41:07.347" v="841" actId="47"/>
        <pc:sldMkLst>
          <pc:docMk/>
          <pc:sldMk cId="5540416" sldId="37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egeangr-my.sharepoint.com/personal/gourzisk_aegean_gr/Documents/Desktop/&#913;&#961;&#956;&#959;&#948;&#953;&#972;&#964;&#951;&#964;&#949;&#962;%20&#954;&#945;&#952;&#951;&#947;&#951;&#964;&#942;/&#924;&#917;&#920;&#927;&#916;&#927;&#921;%20&#928;&#917;&#929;&#921;&#934;&#917;&#929;&#917;&#921;&#913;&#922;&#919;&#931;%20&#913;&#925;&#913;&#923;&#933;&#931;&#919;&#931;/&#948;&#953;&#945;&#955;&#941;&#958;&#949;&#953;&#962;/&#948;&#953;&#940;&#955;&#949;&#958;&#951;%208%20-%20&#928;&#945;&#961;&#945;&#948;&#949;&#943;&#947;&#956;&#945;&#964;&#945;%20&#965;&#960;&#959;&#955;&#959;&#947;&#953;&#963;&#956;&#974;&#957;%20&#947;&#953;&#945;%20&#964;&#959;%20&#956;&#940;&#952;&#951;&#956;&#94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Μακεδονία και Θράκη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Lorenz!$A$17:$A$20</c:f>
              <c:numCache>
                <c:formatCode>#,##0.00</c:formatCode>
                <c:ptCount val="4"/>
                <c:pt idx="0">
                  <c:v>0</c:v>
                </c:pt>
                <c:pt idx="1">
                  <c:v>0.2171456953055016</c:v>
                </c:pt>
                <c:pt idx="2">
                  <c:v>0.89922358513157552</c:v>
                </c:pt>
                <c:pt idx="3">
                  <c:v>1</c:v>
                </c:pt>
              </c:numCache>
            </c:numRef>
          </c:xVal>
          <c:yVal>
            <c:numRef>
              <c:f>Lorenz!$B$17:$B$20</c:f>
              <c:numCache>
                <c:formatCode>#,##0.00</c:formatCode>
                <c:ptCount val="4"/>
                <c:pt idx="0">
                  <c:v>0</c:v>
                </c:pt>
                <c:pt idx="1">
                  <c:v>0.19513039699621815</c:v>
                </c:pt>
                <c:pt idx="2">
                  <c:v>0.86040969303576165</c:v>
                </c:pt>
                <c:pt idx="3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D5C-4B96-92E9-1C81C0E67B13}"/>
            </c:ext>
          </c:extLst>
        </c:ser>
        <c:ser>
          <c:idx val="1"/>
          <c:order val="1"/>
          <c:tx>
            <c:strRef>
              <c:f>Lorenz!$C$16</c:f>
              <c:strCache>
                <c:ptCount val="1"/>
                <c:pt idx="0">
                  <c:v>Νησιά Αιγαίου και Κρήτη</c:v>
                </c:pt>
              </c:strCache>
            </c:strRef>
          </c:tx>
          <c:spPr>
            <a:ln w="158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Lorenz!$C$17:$C$20</c:f>
              <c:numCache>
                <c:formatCode>#,##0.00</c:formatCode>
                <c:ptCount val="4"/>
                <c:pt idx="0">
                  <c:v>0</c:v>
                </c:pt>
                <c:pt idx="1">
                  <c:v>0.17221984686684902</c:v>
                </c:pt>
                <c:pt idx="2">
                  <c:v>0.71257055234739486</c:v>
                </c:pt>
                <c:pt idx="3">
                  <c:v>1</c:v>
                </c:pt>
              </c:numCache>
            </c:numRef>
          </c:xVal>
          <c:yVal>
            <c:numRef>
              <c:f>Lorenz!$D$17:$D$20</c:f>
              <c:numCache>
                <c:formatCode>#,##0.00</c:formatCode>
                <c:ptCount val="4"/>
                <c:pt idx="0">
                  <c:v>0</c:v>
                </c:pt>
                <c:pt idx="1">
                  <c:v>0.15384452792592695</c:v>
                </c:pt>
                <c:pt idx="2">
                  <c:v>0.65266714196269837</c:v>
                </c:pt>
                <c:pt idx="3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D5C-4B96-92E9-1C81C0E67B13}"/>
            </c:ext>
          </c:extLst>
        </c:ser>
        <c:ser>
          <c:idx val="2"/>
          <c:order val="2"/>
          <c:tx>
            <c:strRef>
              <c:f>Lorenz!$E$16</c:f>
              <c:strCache>
                <c:ptCount val="1"/>
                <c:pt idx="0">
                  <c:v>Γραμμή τέλειας ισότητας</c:v>
                </c:pt>
              </c:strCache>
            </c:strRef>
          </c:tx>
          <c:spPr>
            <a:ln w="25400" cap="rnd">
              <a:solidFill>
                <a:schemeClr val="accent3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Lorenz!$E$17:$E$18</c:f>
              <c:numCache>
                <c:formatCode>#,##0.0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Lorenz!$F$17:$F$18</c:f>
              <c:numCache>
                <c:formatCode>#,##0.0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D5C-4B96-92E9-1C81C0E67B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0958399"/>
        <c:axId val="910955903"/>
      </c:scatterChart>
      <c:valAx>
        <c:axId val="910958399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Ποσοστό Πληθυσμού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955903"/>
        <c:crosses val="autoZero"/>
        <c:crossBetween val="midCat"/>
      </c:valAx>
      <c:valAx>
        <c:axId val="91095590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Ποσοστό ΑΕΠ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095839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0ED6F0-3906-4E2C-A8A4-4CEF78F1B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FFC721C-54D1-4146-A1AE-8538AFEE9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17BEF29-B26D-4E5D-A538-EC9274025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996C972-A29D-48D2-A72A-B7AE27F1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A66DDB5-B943-43D3-9F32-5B182D7F0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A3E557-9AB0-4A94-8093-8FDAA4914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622DA2C-86E6-4267-BA12-79E63821B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85A7D0-0909-4A73-B574-5CB87D32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B97D711-EE92-499E-A15F-3E0728BF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3F05B0-0CC5-40D6-869F-8D786914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9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3735D79-C3E9-458B-BF3D-E5527D2EB9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28AFED0-20D5-4270-8A80-497B66FD4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BBD5BB-49C0-4B3D-AA0A-5D4EB5E0C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28B96A-C828-40D4-93A5-DD9C7AB3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8A62FF-4D09-444E-AF99-2F36BD596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1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6130BF-AC65-4D68-B662-21E9206F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41C4C7-CB84-46FC-A2A1-57415784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968E7DA-3367-4A80-BE0E-90EF4264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51A1A4-45F4-4D84-8002-05218406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B94984B-FB90-454A-BEC2-7204E90D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2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2A31B4-F1FD-4175-976C-1CBE5677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8CEEB00-6D0D-47B2-A55C-90600CF6F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F6673A-1337-45A2-8BB9-DBD895DC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BF64EF9-9C8B-4171-9881-4C19418D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F8B6327-4E3A-4BE1-BB5C-77435657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8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CA449C-877A-4515-945D-EFFD72540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5D9527-35F0-4B1F-8D62-3BC51F318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E3CFA60-61E7-4AE6-B7CF-DA2FDB6DE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850F789-4022-4021-ADB4-8A1D5C62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6DEFE0A-94C5-49DF-A8B7-E83BE41E1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2879977-C0BF-41E2-B2B0-7D15454B1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3BA4D4-C0DB-47F8-8D0E-13F1680C3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F961D9F-4623-410F-BE77-4A82B7F3F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F17ED4E-7683-4ADB-87D6-3A7BB5413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51F099A-5E97-4AF0-A5DE-FF9629E4E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722FB75-AF6B-4F96-8473-7AB6B2CE7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53E8B24-22A5-4844-BCC8-937A36A2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8B28847-32BE-42DC-B9FB-E128277CA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E245B2E-449C-4B28-9A4F-F6D4995B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67E1CE-A26D-471C-8A1E-83B4C784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AD5967F-7189-4A0A-9854-0DB3F6B4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D1113FA-28A2-4D12-84D0-18991ECD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73D03E3-D35B-4B58-B08E-F6E74190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7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2A3ACE9-FFC5-4486-9CA1-D14D674D8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BCFC54E-5F44-4262-ABD3-090A4551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D8E1661-2F0D-4C8F-80A4-86222FA43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8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09A20D-1DC5-4276-B2F4-4BC2BAC22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45C1A7-B3BF-46AA-8D6A-1CA1CF9C9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7F95E23-AA0D-48A2-A074-45C94BCE7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1183011-7726-464B-9D24-58090948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1C9CAFB-E171-4A02-8911-1DCE80948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BA68074-E095-47E4-9C74-53CFCA8EF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3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AEF6EF-112E-4ED9-B559-4F23181AF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5F7B87B-59B2-47AA-8862-9CC2CFFD1D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72979C0-C605-47DD-9658-063B71A20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13456BF-8672-4374-867D-3CE58595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1D9B07-9ABB-4735-89E3-42287F18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720B3E5-7513-4FAE-BE61-9E6B7F1AF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29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DB6F24C-1DC4-43E0-8C76-545302630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BF05DC4-E66A-4599-8061-5C19DA172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6C1BC08-C475-4CD1-98A2-F2FC5461B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9E2E7-1807-4A93-80EB-6D8F7CCA6A78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C2A83DC-59BB-4E6C-A73E-77E521CA7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DA0D8C-2B1B-4724-AA5D-03FF881AB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0313D-DD20-49E8-BFBD-541A19C2F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3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611A3123-AD4C-4AEB-B383-E05BE1FA5C76}"/>
              </a:ext>
            </a:extLst>
          </p:cNvPr>
          <p:cNvSpPr txBox="1">
            <a:spLocks/>
          </p:cNvSpPr>
          <p:nvPr/>
        </p:nvSpPr>
        <p:spPr>
          <a:xfrm>
            <a:off x="459856" y="657821"/>
            <a:ext cx="11272286" cy="1345218"/>
          </a:xfrm>
          <a:prstGeom prst="rect">
            <a:avLst/>
          </a:prstGeom>
          <a:noFill/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000" dirty="0"/>
              <a:t>ΤΜΗΜΑ ΓΕΩΓΡΑΦΙΑΣ ΠΑΝΕΠΙΣΤΗΜΙΟΥ ΑΙΓΑΙΟΥ</a:t>
            </a:r>
          </a:p>
          <a:p>
            <a:r>
              <a:rPr lang="el-GR" sz="2000" dirty="0"/>
              <a:t>ΕΞΑΜΗΝΟ ΣΤ’</a:t>
            </a:r>
            <a:endParaRPr lang="en-US" sz="2000" dirty="0"/>
          </a:p>
          <a:p>
            <a:r>
              <a:rPr lang="el-GR" sz="2000" dirty="0"/>
              <a:t>ΚΑΤΕΥΘΥΝΣΗ: ΑΝΑΠΤΥΞΗ ΚΑΙ ΣΧΕΔΙΑΣΜΟΣ ΤΟΥ ΧΩΡΟΥ</a:t>
            </a:r>
            <a:endParaRPr lang="en-US" sz="2000" dirty="0"/>
          </a:p>
        </p:txBody>
      </p:sp>
      <p:sp>
        <p:nvSpPr>
          <p:cNvPr id="5" name="Τίτλος 1">
            <a:extLst>
              <a:ext uri="{FF2B5EF4-FFF2-40B4-BE49-F238E27FC236}">
                <a16:creationId xmlns:a16="http://schemas.microsoft.com/office/drawing/2014/main" id="{5332A65F-7C7D-4A20-BB34-8AEDEC93A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5378" y="2352263"/>
            <a:ext cx="6353810" cy="1511598"/>
          </a:xfrm>
        </p:spPr>
        <p:txBody>
          <a:bodyPr anchor="b">
            <a:normAutofit fontScale="90000"/>
          </a:bodyPr>
          <a:lstStyle/>
          <a:p>
            <a:pPr algn="l"/>
            <a:r>
              <a:rPr lang="el-GR" sz="4000" dirty="0">
                <a:latin typeface="+mn-lt"/>
              </a:rPr>
              <a:t>Μάθημα:</a:t>
            </a:r>
            <a:br>
              <a:rPr lang="el-GR" sz="4000" b="1" dirty="0">
                <a:latin typeface="+mn-lt"/>
              </a:rPr>
            </a:br>
            <a:r>
              <a:rPr lang="el-GR" sz="4000" b="1" dirty="0">
                <a:latin typeface="+mn-lt"/>
              </a:rPr>
              <a:t>Μέθοδοι Περιφερειακής Ανάλυσης</a:t>
            </a:r>
            <a:endParaRPr lang="en-US" sz="4000" b="1" dirty="0">
              <a:latin typeface="+mn-lt"/>
            </a:endParaRPr>
          </a:p>
        </p:txBody>
      </p:sp>
      <p:sp>
        <p:nvSpPr>
          <p:cNvPr id="6" name="Υπότιτλος 2">
            <a:extLst>
              <a:ext uri="{FF2B5EF4-FFF2-40B4-BE49-F238E27FC236}">
                <a16:creationId xmlns:a16="http://schemas.microsoft.com/office/drawing/2014/main" id="{104BE961-BBEB-4E07-B825-D90917E7B38F}"/>
              </a:ext>
            </a:extLst>
          </p:cNvPr>
          <p:cNvSpPr txBox="1">
            <a:spLocks/>
          </p:cNvSpPr>
          <p:nvPr/>
        </p:nvSpPr>
        <p:spPr>
          <a:xfrm>
            <a:off x="5415379" y="4837043"/>
            <a:ext cx="6433184" cy="119642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b="1" dirty="0"/>
          </a:p>
          <a:p>
            <a:pPr algn="l"/>
            <a:endParaRPr lang="el-GR" sz="1800" b="1" dirty="0"/>
          </a:p>
          <a:p>
            <a:pPr algn="l"/>
            <a:r>
              <a:rPr lang="el-GR" sz="1800" b="1" dirty="0"/>
              <a:t>Διάλεξη 8: </a:t>
            </a:r>
            <a:r>
              <a:rPr lang="el-GR" sz="1800" dirty="0"/>
              <a:t>Ολοκληρωμένη αποτίμηση περιφερειακών ανισοτήτων</a:t>
            </a:r>
          </a:p>
        </p:txBody>
      </p:sp>
      <p:sp>
        <p:nvSpPr>
          <p:cNvPr id="7" name="Υπότιτλος 2">
            <a:extLst>
              <a:ext uri="{FF2B5EF4-FFF2-40B4-BE49-F238E27FC236}">
                <a16:creationId xmlns:a16="http://schemas.microsoft.com/office/drawing/2014/main" id="{9F14FD35-2FE8-49C3-86F6-D67E22508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5378" y="6226812"/>
            <a:ext cx="6353810" cy="373684"/>
          </a:xfrm>
        </p:spPr>
        <p:txBody>
          <a:bodyPr>
            <a:normAutofit/>
          </a:bodyPr>
          <a:lstStyle/>
          <a:p>
            <a:pPr algn="l"/>
            <a:r>
              <a:rPr lang="el-GR" sz="1800" b="1" dirty="0"/>
              <a:t>Διδάσκων: </a:t>
            </a:r>
            <a:r>
              <a:rPr lang="el-GR" sz="1800" dirty="0" err="1"/>
              <a:t>Γουρζής</a:t>
            </a:r>
            <a:r>
              <a:rPr lang="el-GR" sz="1800" dirty="0"/>
              <a:t> Κωνσταντίνος</a:t>
            </a:r>
            <a:endParaRPr lang="en-US" sz="1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1C342AF-D14F-40AE-B3EF-37F68468A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55" y="2352263"/>
            <a:ext cx="4307453" cy="424379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86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0F7D3C6-EDF9-42EA-813C-CE47605E1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l-GR" dirty="0"/>
              <a:t>Περιεχόμενα διάλεξης</a:t>
            </a:r>
            <a:endParaRPr lang="en-US" dirty="0"/>
          </a:p>
        </p:txBody>
      </p:sp>
      <p:sp>
        <p:nvSpPr>
          <p:cNvPr id="5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7CAC02-AE8D-48E9-A295-06756CC14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1600" dirty="0">
                <a:latin typeface="Bahnschrift" panose="020B0502040204020203" pitchFamily="34" charset="0"/>
              </a:rPr>
              <a:t>Παίρνοντας το παράδειγμα 6 περιφερειών (οι οποίες σχηματίζουν δύο ευρύτερες περιοχές)</a:t>
            </a:r>
          </a:p>
          <a:p>
            <a:r>
              <a:rPr lang="el-GR" sz="1600" dirty="0">
                <a:latin typeface="Bahnschrift" panose="020B0502040204020203" pitchFamily="34" charset="0"/>
              </a:rPr>
              <a:t>Υπολογισμός μέτρων ακραίων τιμών</a:t>
            </a:r>
          </a:p>
          <a:p>
            <a:r>
              <a:rPr lang="el-GR" sz="1600" dirty="0">
                <a:latin typeface="Bahnschrift" panose="020B0502040204020203" pitchFamily="34" charset="0"/>
              </a:rPr>
              <a:t>Υπολογισμός μέτρων συνολικής διασποράς</a:t>
            </a:r>
          </a:p>
          <a:p>
            <a:r>
              <a:rPr lang="el-GR" sz="1600" dirty="0">
                <a:latin typeface="Bahnschrift" panose="020B0502040204020203" pitchFamily="34" charset="0"/>
              </a:rPr>
              <a:t>Η κρίσιμη διαφορά Συντελεστή μεταβλητότητας και Σταθμισμένου συντελεστή μεταβλητότητας</a:t>
            </a:r>
          </a:p>
          <a:p>
            <a:pPr marL="0" indent="0">
              <a:buNone/>
            </a:pPr>
            <a:endParaRPr lang="el-GR" sz="16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el-GR" sz="1600" dirty="0">
                <a:latin typeface="Bahnschrift" panose="020B0502040204020203" pitchFamily="34" charset="0"/>
              </a:rPr>
              <a:t>…Ώστε να αποτιμηθούν οι ανισότητες μεταξύ τους</a:t>
            </a:r>
          </a:p>
        </p:txBody>
      </p:sp>
    </p:spTree>
    <p:extLst>
      <p:ext uri="{BB962C8B-B14F-4D97-AF65-F5344CB8AC3E}">
        <p14:creationId xmlns:p14="http://schemas.microsoft.com/office/powerpoint/2010/main" val="2159461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213B83A-8269-CC49-C004-B2DC777DA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dirty="0"/>
              <a:t>Αποτιμώντας τις ανισότητες σε δυο χωρικές ενότητες</a:t>
            </a:r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C385CF-84AD-B655-15AA-66200FAAE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4860235" cy="4630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dirty="0"/>
              <a:t>Δίνονται τα στοιχεία απασχόλησης για δύο χωρικές ενότητες </a:t>
            </a:r>
          </a:p>
          <a:p>
            <a:r>
              <a:rPr lang="el-GR" sz="1600" dirty="0"/>
              <a:t>Μακεδονία και Θράκη</a:t>
            </a:r>
          </a:p>
          <a:p>
            <a:r>
              <a:rPr lang="el-GR" sz="1600" dirty="0"/>
              <a:t>Νησιά Αιγαίου και Κρήτη</a:t>
            </a:r>
          </a:p>
          <a:p>
            <a:pPr marL="0" indent="0">
              <a:buNone/>
            </a:pPr>
            <a:r>
              <a:rPr lang="el-GR" sz="1600" dirty="0"/>
              <a:t>Κάθε μια απαρτίζεται από τρεις περιφέρειες </a:t>
            </a:r>
            <a:r>
              <a:rPr lang="en-US" sz="1600" dirty="0"/>
              <a:t>NUTS2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l-GR" sz="1600" dirty="0"/>
              <a:t>Να αποτιμηθούν οι ανισότητες μεταξύ των χωρικών ενοτήτων βάσει: </a:t>
            </a:r>
          </a:p>
          <a:p>
            <a:r>
              <a:rPr lang="el-GR" sz="1600" dirty="0"/>
              <a:t>Του εύρους ακραίων τιμών</a:t>
            </a:r>
          </a:p>
          <a:p>
            <a:r>
              <a:rPr lang="el-GR" sz="1600" dirty="0"/>
              <a:t>Του λόγου ακραίων τιμών</a:t>
            </a:r>
          </a:p>
          <a:p>
            <a:r>
              <a:rPr lang="el-GR" sz="1600" dirty="0"/>
              <a:t>Της μέσης απόλυτης απόκλισης</a:t>
            </a:r>
          </a:p>
          <a:p>
            <a:r>
              <a:rPr lang="el-GR" sz="1600" dirty="0"/>
              <a:t>Της τυπικής απόκλισης</a:t>
            </a:r>
          </a:p>
          <a:p>
            <a:r>
              <a:rPr lang="el-GR" sz="1600" dirty="0"/>
              <a:t>Της διακύμανσης</a:t>
            </a:r>
          </a:p>
          <a:p>
            <a:r>
              <a:rPr lang="el-GR" sz="1600" dirty="0"/>
              <a:t>Του Συντελεστή Μεταβλητότητας</a:t>
            </a:r>
          </a:p>
        </p:txBody>
      </p:sp>
      <p:graphicFrame>
        <p:nvGraphicFramePr>
          <p:cNvPr id="6" name="Πίνακας 5">
            <a:extLst>
              <a:ext uri="{FF2B5EF4-FFF2-40B4-BE49-F238E27FC236}">
                <a16:creationId xmlns:a16="http://schemas.microsoft.com/office/drawing/2014/main" id="{D78F3CA0-859E-3DA8-791F-6A4B5A19AB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290561"/>
              </p:ext>
            </p:extLst>
          </p:nvPr>
        </p:nvGraphicFramePr>
        <p:xfrm>
          <a:off x="6252464" y="2964717"/>
          <a:ext cx="5270500" cy="2215910"/>
        </p:xfrm>
        <a:graphic>
          <a:graphicData uri="http://schemas.openxmlformats.org/drawingml/2006/table">
            <a:tbl>
              <a:tblPr/>
              <a:tblGrid>
                <a:gridCol w="1626107">
                  <a:extLst>
                    <a:ext uri="{9D8B030D-6E8A-4147-A177-3AD203B41FA5}">
                      <a16:colId xmlns:a16="http://schemas.microsoft.com/office/drawing/2014/main" val="3339402179"/>
                    </a:ext>
                  </a:extLst>
                </a:gridCol>
                <a:gridCol w="1195667">
                  <a:extLst>
                    <a:ext uri="{9D8B030D-6E8A-4147-A177-3AD203B41FA5}">
                      <a16:colId xmlns:a16="http://schemas.microsoft.com/office/drawing/2014/main" val="2585736190"/>
                    </a:ext>
                  </a:extLst>
                </a:gridCol>
                <a:gridCol w="1367843">
                  <a:extLst>
                    <a:ext uri="{9D8B030D-6E8A-4147-A177-3AD203B41FA5}">
                      <a16:colId xmlns:a16="http://schemas.microsoft.com/office/drawing/2014/main" val="3323007952"/>
                    </a:ext>
                  </a:extLst>
                </a:gridCol>
                <a:gridCol w="1080883">
                  <a:extLst>
                    <a:ext uri="{9D8B030D-6E8A-4147-A177-3AD203B41FA5}">
                      <a16:colId xmlns:a16="http://schemas.microsoft.com/office/drawing/2014/main" val="1788852595"/>
                    </a:ext>
                  </a:extLst>
                </a:gridCol>
              </a:tblGrid>
              <a:tr h="75859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Περιφερειακή κατανομή απασχόλησης, 2012 (σε χιλ. απασχολούμενους)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31181"/>
                  </a:ext>
                </a:extLst>
              </a:tr>
              <a:tr h="2894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Μακεδονία και Θράκη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Νησιά Αιγαίου και Κρήτη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518337"/>
                  </a:ext>
                </a:extLst>
              </a:tr>
              <a:tr h="299447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Περιφέρεια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Απασχόληση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Περιφέρεια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Απασχόληση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355323"/>
                  </a:ext>
                </a:extLst>
              </a:tr>
              <a:tr h="289466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Δυτική Μακεδονία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Βόρειο Αιγαίο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6458017"/>
                  </a:ext>
                </a:extLst>
              </a:tr>
              <a:tr h="289466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Κεντρική Μακεδονία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Νότιο Αιγαίο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843959"/>
                  </a:ext>
                </a:extLst>
              </a:tr>
              <a:tr h="289466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Αν. Μακεδονία και Θράκη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Κρήτη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3762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74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C65F13C-1768-97F2-BCEC-EC3212CE1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l-GR" sz="4000"/>
              <a:t>Υπολογισμός των μέτρων</a:t>
            </a:r>
            <a:endParaRPr lang="en-US" sz="4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11" name="Θέση περιεχομένου 10">
            <a:extLst>
              <a:ext uri="{FF2B5EF4-FFF2-40B4-BE49-F238E27FC236}">
                <a16:creationId xmlns:a16="http://schemas.microsoft.com/office/drawing/2014/main" id="{FD59CEA0-06BE-94E9-5033-1AF4A85ABF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738777"/>
              </p:ext>
            </p:extLst>
          </p:nvPr>
        </p:nvGraphicFramePr>
        <p:xfrm>
          <a:off x="5112718" y="2479495"/>
          <a:ext cx="6535950" cy="1360145"/>
        </p:xfrm>
        <a:graphic>
          <a:graphicData uri="http://schemas.openxmlformats.org/drawingml/2006/table">
            <a:tbl>
              <a:tblPr/>
              <a:tblGrid>
                <a:gridCol w="2535156">
                  <a:extLst>
                    <a:ext uri="{9D8B030D-6E8A-4147-A177-3AD203B41FA5}">
                      <a16:colId xmlns:a16="http://schemas.microsoft.com/office/drawing/2014/main" val="3968201199"/>
                    </a:ext>
                  </a:extLst>
                </a:gridCol>
                <a:gridCol w="1861755">
                  <a:extLst>
                    <a:ext uri="{9D8B030D-6E8A-4147-A177-3AD203B41FA5}">
                      <a16:colId xmlns:a16="http://schemas.microsoft.com/office/drawing/2014/main" val="1426121392"/>
                    </a:ext>
                  </a:extLst>
                </a:gridCol>
                <a:gridCol w="2139039">
                  <a:extLst>
                    <a:ext uri="{9D8B030D-6E8A-4147-A177-3AD203B41FA5}">
                      <a16:colId xmlns:a16="http://schemas.microsoft.com/office/drawing/2014/main" val="2256382187"/>
                    </a:ext>
                  </a:extLst>
                </a:gridCol>
              </a:tblGrid>
              <a:tr h="56936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Μέτρο διασποράς </a:t>
                      </a:r>
                    </a:p>
                    <a:p>
                      <a:pPr algn="l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ακραίων τιμών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Μακεδονία και Θράκη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Νησιά Αιγαίου και Κρήτη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018189"/>
                  </a:ext>
                </a:extLst>
              </a:tr>
              <a:tr h="395391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εύρος μεταβολής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293821"/>
                  </a:ext>
                </a:extLst>
              </a:tr>
              <a:tr h="395391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σχέση ακραίων τιμών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529294"/>
                  </a:ext>
                </a:extLst>
              </a:tr>
            </a:tbl>
          </a:graphicData>
        </a:graphic>
      </p:graphicFrame>
      <p:graphicFrame>
        <p:nvGraphicFramePr>
          <p:cNvPr id="18" name="Πίνακας 17">
            <a:extLst>
              <a:ext uri="{FF2B5EF4-FFF2-40B4-BE49-F238E27FC236}">
                <a16:creationId xmlns:a16="http://schemas.microsoft.com/office/drawing/2014/main" id="{E9C93C0B-C213-F238-C772-35D5EF85D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725855"/>
              </p:ext>
            </p:extLst>
          </p:nvPr>
        </p:nvGraphicFramePr>
        <p:xfrm>
          <a:off x="5112718" y="4300330"/>
          <a:ext cx="6535950" cy="2009031"/>
        </p:xfrm>
        <a:graphic>
          <a:graphicData uri="http://schemas.openxmlformats.org/drawingml/2006/table">
            <a:tbl>
              <a:tblPr/>
              <a:tblGrid>
                <a:gridCol w="2547039">
                  <a:extLst>
                    <a:ext uri="{9D8B030D-6E8A-4147-A177-3AD203B41FA5}">
                      <a16:colId xmlns:a16="http://schemas.microsoft.com/office/drawing/2014/main" val="1268851946"/>
                    </a:ext>
                  </a:extLst>
                </a:gridCol>
                <a:gridCol w="2001078">
                  <a:extLst>
                    <a:ext uri="{9D8B030D-6E8A-4147-A177-3AD203B41FA5}">
                      <a16:colId xmlns:a16="http://schemas.microsoft.com/office/drawing/2014/main" val="1725757207"/>
                    </a:ext>
                  </a:extLst>
                </a:gridCol>
                <a:gridCol w="1987833">
                  <a:extLst>
                    <a:ext uri="{9D8B030D-6E8A-4147-A177-3AD203B41FA5}">
                      <a16:colId xmlns:a16="http://schemas.microsoft.com/office/drawing/2014/main" val="10384660"/>
                    </a:ext>
                  </a:extLst>
                </a:gridCol>
              </a:tblGrid>
              <a:tr h="343857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Μέτρο συνολικής διασποράς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Μακεδονία και Θράκη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Νησιά Αιγαίου και Κρήτη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807109"/>
                  </a:ext>
                </a:extLst>
              </a:tr>
              <a:tr h="420177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μέση απόλυτη απόκλιση (ΜΑ)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097902"/>
                  </a:ext>
                </a:extLst>
              </a:tr>
              <a:tr h="41499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τυπική απόκλιση (σ)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1855647"/>
                  </a:ext>
                </a:extLst>
              </a:tr>
              <a:tr h="41499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διακύμανση (σ</a:t>
                      </a:r>
                      <a:r>
                        <a:rPr lang="el-GR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47.540,7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4.191,0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702350"/>
                  </a:ext>
                </a:extLst>
              </a:tr>
              <a:tr h="41499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Συντελεστής διακύμανσης (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783035"/>
                  </a:ext>
                </a:extLst>
              </a:tr>
            </a:tbl>
          </a:graphicData>
        </a:graphic>
      </p:graphicFrame>
      <p:sp>
        <p:nvSpPr>
          <p:cNvPr id="19" name="Θέση περιεχομένου 2">
            <a:extLst>
              <a:ext uri="{FF2B5EF4-FFF2-40B4-BE49-F238E27FC236}">
                <a16:creationId xmlns:a16="http://schemas.microsoft.com/office/drawing/2014/main" id="{1BA91980-C886-4FC8-5822-02512D0752D8}"/>
              </a:ext>
            </a:extLst>
          </p:cNvPr>
          <p:cNvSpPr txBox="1">
            <a:spLocks/>
          </p:cNvSpPr>
          <p:nvPr/>
        </p:nvSpPr>
        <p:spPr>
          <a:xfrm>
            <a:off x="838201" y="2789582"/>
            <a:ext cx="3144077" cy="3770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1600" dirty="0"/>
              <a:t>Τι μας λένε τα ευρήματα από τα μέτρα διασποράς ακραίων τιμών;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1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1600" dirty="0"/>
              <a:t>Τι μας λένε τα ευρήματα από τα μέτρα συνολικής διασποράς;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sz="16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l-GR" sz="1600" dirty="0"/>
              <a:t>Στο εσωτερικό ποιας από τις δυο χωρικές ενότητες παρατηρούνται μεγαλύτερες ανισότητες;</a:t>
            </a:r>
          </a:p>
        </p:txBody>
      </p:sp>
    </p:spTree>
    <p:extLst>
      <p:ext uri="{BB962C8B-B14F-4D97-AF65-F5344CB8AC3E}">
        <p14:creationId xmlns:p14="http://schemas.microsoft.com/office/powerpoint/2010/main" val="65809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6213B83A-8269-CC49-C004-B2DC777DA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l-GR" sz="3600" dirty="0"/>
              <a:t>Συντελεστής μεταβλητότητας και </a:t>
            </a:r>
            <a:br>
              <a:rPr lang="el-GR" sz="3600" dirty="0"/>
            </a:br>
            <a:r>
              <a:rPr lang="el-GR" sz="3600" dirty="0"/>
              <a:t>Σταθμισμένος συντελεστή μεταβλητότητας</a:t>
            </a:r>
            <a:endParaRPr lang="en-US" sz="36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C385CF-84AD-B655-15AA-66200FAAE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79470"/>
            <a:ext cx="10515600" cy="2380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dirty="0"/>
              <a:t>Για τις ίδιες δύο χωρικές ενότητες δίνονται τα στοιχεία ΑΕΠ και πληθυσμού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l-GR" sz="1600" dirty="0"/>
              <a:t>Να αποτιμηθούν οι ανισότητες μεταξύ των χωρικών ενοτήτων βάσει: </a:t>
            </a:r>
          </a:p>
          <a:p>
            <a:r>
              <a:rPr lang="el-GR" sz="1600" dirty="0"/>
              <a:t>Του Συντελεστή Μεταβλητότητας</a:t>
            </a:r>
          </a:p>
          <a:p>
            <a:r>
              <a:rPr lang="el-GR" sz="1600" dirty="0"/>
              <a:t>Του Σταθμισμένου Συντελεστή Μεταβλητότητας</a:t>
            </a: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41B10BAB-5628-54A2-05AE-A3EF5ED62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414021"/>
              </p:ext>
            </p:extLst>
          </p:nvPr>
        </p:nvGraphicFramePr>
        <p:xfrm>
          <a:off x="892314" y="1992197"/>
          <a:ext cx="10461486" cy="2021478"/>
        </p:xfrm>
        <a:graphic>
          <a:graphicData uri="http://schemas.openxmlformats.org/drawingml/2006/table">
            <a:tbl>
              <a:tblPr/>
              <a:tblGrid>
                <a:gridCol w="1656021">
                  <a:extLst>
                    <a:ext uri="{9D8B030D-6E8A-4147-A177-3AD203B41FA5}">
                      <a16:colId xmlns:a16="http://schemas.microsoft.com/office/drawing/2014/main" val="1182702659"/>
                    </a:ext>
                  </a:extLst>
                </a:gridCol>
                <a:gridCol w="1861597">
                  <a:extLst>
                    <a:ext uri="{9D8B030D-6E8A-4147-A177-3AD203B41FA5}">
                      <a16:colId xmlns:a16="http://schemas.microsoft.com/office/drawing/2014/main" val="2653926665"/>
                    </a:ext>
                  </a:extLst>
                </a:gridCol>
                <a:gridCol w="1735967">
                  <a:extLst>
                    <a:ext uri="{9D8B030D-6E8A-4147-A177-3AD203B41FA5}">
                      <a16:colId xmlns:a16="http://schemas.microsoft.com/office/drawing/2014/main" val="261935658"/>
                    </a:ext>
                  </a:extLst>
                </a:gridCol>
                <a:gridCol w="1735967">
                  <a:extLst>
                    <a:ext uri="{9D8B030D-6E8A-4147-A177-3AD203B41FA5}">
                      <a16:colId xmlns:a16="http://schemas.microsoft.com/office/drawing/2014/main" val="2663870434"/>
                    </a:ext>
                  </a:extLst>
                </a:gridCol>
                <a:gridCol w="1735967">
                  <a:extLst>
                    <a:ext uri="{9D8B030D-6E8A-4147-A177-3AD203B41FA5}">
                      <a16:colId xmlns:a16="http://schemas.microsoft.com/office/drawing/2014/main" val="3852628436"/>
                    </a:ext>
                  </a:extLst>
                </a:gridCol>
                <a:gridCol w="1735967">
                  <a:extLst>
                    <a:ext uri="{9D8B030D-6E8A-4147-A177-3AD203B41FA5}">
                      <a16:colId xmlns:a16="http://schemas.microsoft.com/office/drawing/2014/main" val="1739871339"/>
                    </a:ext>
                  </a:extLst>
                </a:gridCol>
              </a:tblGrid>
              <a:tr h="29439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Διαπεριφερειακή κατανομή ΑΕΠ και πληθυσμού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6248"/>
                  </a:ext>
                </a:extLst>
              </a:tr>
              <a:tr h="2845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Μακεδονία και Θράκη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Νησιά Αιγαίου και Κρήτη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360941"/>
                  </a:ext>
                </a:extLst>
              </a:tr>
              <a:tr h="29439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Περιφέρεια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ΑΕΠ (σε εκατομ. Ευρώ)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Πληθυσμός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Περιφέρεια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ΑΕΠ (σε εκατομ. Ευρώ)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Πληθυσμός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065285"/>
                  </a:ext>
                </a:extLst>
              </a:tr>
              <a:tr h="284577"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Δυτική Μακεδονία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5.345,3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284.061,0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Βόρειο Αιγαίο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2.693,0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200.591,0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935226"/>
                  </a:ext>
                </a:extLst>
              </a:tr>
              <a:tr h="284577"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Κεντρική Μακεδονία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25.475,6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1.922.590,0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Νότιο Αιγαίο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334.780,0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321739"/>
                  </a:ext>
                </a:extLst>
              </a:tr>
              <a:tr h="29439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Αν. Μακεδονία και Θράκη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7.472,1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612.074,0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Κρήτη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8.731,8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629.367,0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047737"/>
                  </a:ext>
                </a:extLst>
              </a:tr>
              <a:tr h="284577"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38.293,1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2.818.725,0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17.504,9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1.164.738,0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05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7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C65F13C-1768-97F2-BCEC-EC3212CE1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l-GR" sz="4000"/>
              <a:t>Υπολογισμός των μέτρων</a:t>
            </a:r>
            <a:endParaRPr lang="en-US" sz="4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Θέση περιεχομένου 2">
            <a:extLst>
              <a:ext uri="{FF2B5EF4-FFF2-40B4-BE49-F238E27FC236}">
                <a16:creationId xmlns:a16="http://schemas.microsoft.com/office/drawing/2014/main" id="{1BA91980-C886-4FC8-5822-02512D0752D8}"/>
              </a:ext>
            </a:extLst>
          </p:cNvPr>
          <p:cNvSpPr txBox="1">
            <a:spLocks/>
          </p:cNvSpPr>
          <p:nvPr/>
        </p:nvSpPr>
        <p:spPr>
          <a:xfrm>
            <a:off x="838201" y="2276856"/>
            <a:ext cx="3508512" cy="42829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Τι μας λένε τα ευρήματα από τον Συντελεστή Μεταβλητότητας;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Τι μας λένε τα ευρήματα από τον Σταθμισμένο Συντελεστή Μεταβλητότητας;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Στο εσωτερικό ποιας από τις δυο χωρικές ενότητες παρατηρούνται μεγαλύτερες ανισότητες;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l-GR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Παρατηρείτε διαφορές μεταξύ των ευρημάτων των δύο δεικτών; </a:t>
            </a:r>
          </a:p>
          <a:p>
            <a:r>
              <a:rPr lang="el-GR" sz="1600" dirty="0">
                <a:solidFill>
                  <a:prstClr val="black"/>
                </a:solidFill>
                <a:latin typeface="Calibri" panose="020F0502020204030204"/>
              </a:rPr>
              <a:t>Αν ναι, πώς τις ερμηνεύετε;</a:t>
            </a:r>
            <a:endParaRPr lang="en-US" sz="16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Αν προσθέταμε στην ανάλυσή μας και την Καμπύλη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Lorenz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τι εύρημα θα μας έδινε;</a:t>
            </a:r>
          </a:p>
        </p:txBody>
      </p:sp>
      <p:pic>
        <p:nvPicPr>
          <p:cNvPr id="13" name="Object 1">
            <a:extLst>
              <a:ext uri="{FF2B5EF4-FFF2-40B4-BE49-F238E27FC236}">
                <a16:creationId xmlns:a16="http://schemas.microsoft.com/office/drawing/2014/main" id="{34066570-6616-4FB3-8150-EED655EF1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73" y="996932"/>
            <a:ext cx="119380" cy="152400"/>
          </a:xfrm>
          <a:prstGeom prst="rect">
            <a:avLst/>
          </a:prstGeom>
        </p:spPr>
      </p:pic>
      <p:graphicFrame>
        <p:nvGraphicFramePr>
          <p:cNvPr id="23" name="Θέση περιεχομένου 22">
            <a:extLst>
              <a:ext uri="{FF2B5EF4-FFF2-40B4-BE49-F238E27FC236}">
                <a16:creationId xmlns:a16="http://schemas.microsoft.com/office/drawing/2014/main" id="{97D898E3-BB11-3139-F4CA-C3FA875B47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244294"/>
              </p:ext>
            </p:extLst>
          </p:nvPr>
        </p:nvGraphicFramePr>
        <p:xfrm>
          <a:off x="5184914" y="2276856"/>
          <a:ext cx="6438898" cy="2537460"/>
        </p:xfrm>
        <a:graphic>
          <a:graphicData uri="http://schemas.openxmlformats.org/drawingml/2006/table">
            <a:tbl>
              <a:tblPr/>
              <a:tblGrid>
                <a:gridCol w="2461090">
                  <a:extLst>
                    <a:ext uri="{9D8B030D-6E8A-4147-A177-3AD203B41FA5}">
                      <a16:colId xmlns:a16="http://schemas.microsoft.com/office/drawing/2014/main" val="389504217"/>
                    </a:ext>
                  </a:extLst>
                </a:gridCol>
                <a:gridCol w="1988904">
                  <a:extLst>
                    <a:ext uri="{9D8B030D-6E8A-4147-A177-3AD203B41FA5}">
                      <a16:colId xmlns:a16="http://schemas.microsoft.com/office/drawing/2014/main" val="3072270189"/>
                    </a:ext>
                  </a:extLst>
                </a:gridCol>
                <a:gridCol w="1988904">
                  <a:extLst>
                    <a:ext uri="{9D8B030D-6E8A-4147-A177-3AD203B41FA5}">
                      <a16:colId xmlns:a16="http://schemas.microsoft.com/office/drawing/2014/main" val="930107797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Μέτρο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Μακεδονία και Θράκη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Νησιά Αιγαίου και Κρήτη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05100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τυπική απόκλιση κατά κεφαλήν ΑΕΠ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44482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μέση τιμή κατά κεφαλήν ΑΕΠ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(για υπολογισμό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CV)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14.758,7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15.153,6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90961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Συντελεστής μεταβλητότητας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CV) 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ΑΕΠ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545217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Σταθμισμένος συντελεστής μεταβλητότητας (CV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ΑΕΠ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675292"/>
                  </a:ext>
                </a:extLst>
              </a:tr>
            </a:tbl>
          </a:graphicData>
        </a:graphic>
      </p:graphicFrame>
      <p:graphicFrame>
        <p:nvGraphicFramePr>
          <p:cNvPr id="10" name="Γράφημα 9">
            <a:extLst>
              <a:ext uri="{FF2B5EF4-FFF2-40B4-BE49-F238E27FC236}">
                <a16:creationId xmlns:a16="http://schemas.microsoft.com/office/drawing/2014/main" id="{7E801B9F-1FAB-F8BC-5D60-830FB907BF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934922"/>
              </p:ext>
            </p:extLst>
          </p:nvPr>
        </p:nvGraphicFramePr>
        <p:xfrm>
          <a:off x="5184914" y="4886352"/>
          <a:ext cx="6438898" cy="1800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064512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</TotalTime>
  <Words>488</Words>
  <Application>Microsoft Office PowerPoint</Application>
  <PresentationFormat>Ευρεία οθόνη</PresentationFormat>
  <Paragraphs>145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Bahnschrift</vt:lpstr>
      <vt:lpstr>Calibri</vt:lpstr>
      <vt:lpstr>Calibri Light</vt:lpstr>
      <vt:lpstr>Θέμα του Office</vt:lpstr>
      <vt:lpstr>Μάθημα: Μέθοδοι Περιφερειακής Ανάλυσης</vt:lpstr>
      <vt:lpstr>Περιεχόμενα διάλεξης</vt:lpstr>
      <vt:lpstr>Αποτιμώντας τις ανισότητες σε δυο χωρικές ενότητες</vt:lpstr>
      <vt:lpstr>Υπολογισμός των μέτρων</vt:lpstr>
      <vt:lpstr>Συντελεστής μεταβλητότητας και  Σταθμισμένος συντελεστή μεταβλητότητας</vt:lpstr>
      <vt:lpstr>Υπολογισμός των μέτρων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Μάθημα: Τουρισμός και Ανάπτυξη</dc:title>
  <dc:creator>Konstantinos Gourzis</dc:creator>
  <cp:lastModifiedBy>Gourzis Konstantinos</cp:lastModifiedBy>
  <cp:revision>40</cp:revision>
  <dcterms:created xsi:type="dcterms:W3CDTF">2021-02-26T10:33:18Z</dcterms:created>
  <dcterms:modified xsi:type="dcterms:W3CDTF">2022-05-19T16:13:42Z</dcterms:modified>
</cp:coreProperties>
</file>