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40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203A-AEC9-4F75-B8D0-BB23C38ECC09}" type="datetimeFigureOut">
              <a:rPr lang="el-GR" smtClean="0"/>
              <a:t>9/3/2016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75A48-C940-49A3-8A83-FBEBE56524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5A48-C940-49A3-8A83-FBEBE565245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496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0037" y="235528"/>
            <a:ext cx="10174576" cy="706582"/>
          </a:xfrm>
        </p:spPr>
        <p:txBody>
          <a:bodyPr/>
          <a:lstStyle/>
          <a:p>
            <a:pPr algn="ctr"/>
            <a:r>
              <a:rPr lang="en-US" dirty="0" smtClean="0"/>
              <a:t>Ocean </a:t>
            </a:r>
            <a:r>
              <a:rPr lang="en-US" dirty="0" err="1"/>
              <a:t>C</a:t>
            </a:r>
            <a:r>
              <a:rPr lang="en-US" dirty="0" err="1" smtClean="0"/>
              <a:t>olour</a:t>
            </a:r>
            <a:r>
              <a:rPr lang="en-US" dirty="0" smtClean="0"/>
              <a:t> </a:t>
            </a:r>
            <a:r>
              <a:rPr lang="en-US" dirty="0" smtClean="0"/>
              <a:t>Remote Sensing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1330036" y="845127"/>
            <a:ext cx="10174576" cy="5763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Η μέτρηση της ηλεκτρομαγνητικής ακτινοβολίας η οποία εξέρχεται από το νερό στην περιοχή του ορατού (400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nm-700nm)</a:t>
            </a: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εγγύς υπέρυθρου (700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nm – 1500nm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IOCCG 2000)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Εφαρμογές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Εκτίμηση συγκέντρωσης χλωροφύλλης-α</a:t>
            </a: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Εκτίμηση των ενδογενών οπτικών ιδιοτήτων, </a:t>
            </a:r>
            <a:r>
              <a:rPr lang="el-G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(συντελεστές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απορρόφησης και οπισθοσκέδασης)  </a:t>
            </a: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Χαρτογράφηση Ποσειδωνίας, κοραλλιογενών υφάλων</a:t>
            </a: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Εντοπισμός επιβλαβών τοξικών φυτοπλαγκτονικών ανθήσεων 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Harmful algal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blooms)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Αλιεία</a:t>
            </a:r>
          </a:p>
          <a:p>
            <a:pPr marL="0" indent="0" algn="just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75856" y="124693"/>
            <a:ext cx="10728756" cy="44334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Αλγόριθμοι εκτίμησης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Chl-a </a:t>
            </a:r>
            <a:r>
              <a:rPr lang="el-G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ειδικά για τη Μεσόγειο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75856" y="678873"/>
                <a:ext cx="4890653" cy="544483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SeaWiFS MEDOC4  (Volpe et al. 2007)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</a:t>
                </a: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𝐶h𝑙</m:t>
                    </m:r>
                    <m:r>
                      <a:rPr lang="en-US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l-GR" sz="16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l-G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func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  <a:buNone/>
                </a:pP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MBR :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𝑚𝑎𝑥</m:t>
                    </m:r>
                    <m:r>
                      <a:rPr lang="en-GB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sub>
                        </m:sSub>
                        <m:d>
                          <m:d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443,490,510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sub>
                        </m:sSub>
                        <m:d>
                          <m:d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555</m:t>
                            </m:r>
                          </m:e>
                        </m:d>
                      </m:den>
                    </m:f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Συντελεστές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=0.4424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3.686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=1.076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=1.684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GB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=-1.437</a:t>
                </a:r>
                <a:endPara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:endParaRPr lang="en-US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i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75856" y="678873"/>
                <a:ext cx="4890653" cy="5444836"/>
              </a:xfrm>
              <a:blipFill rotWithShape="0">
                <a:blip r:embed="rId2"/>
                <a:stretch>
                  <a:fillRect l="-996" t="-1007" r="-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4656" y="678873"/>
                <a:ext cx="5089956" cy="54448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MODIS MEDOC3 (Santoleri et al. 2008)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</a:t>
                </a: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𝐶h𝑙</m:t>
                    </m:r>
                    <m:r>
                      <a:rPr lang="el-GR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6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l-GR" sz="16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l-G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func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  <a:buNone/>
                </a:pP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MBR: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𝑚𝑎𝑥</m:t>
                    </m:r>
                    <m:r>
                      <a:rPr lang="en-GB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l-GR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sub>
                        </m:sSub>
                        <m:d>
                          <m:d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443,490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sub>
                        </m:sSub>
                        <m:d>
                          <m:dPr>
                            <m:ctrlPr>
                              <a:rPr lang="el-GR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55</m:t>
                            </m:r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Συντελεστές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  <a:buNone/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=0.380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3.688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=1.036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=1.616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=-1.328</a:t>
                </a:r>
                <a:endPara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E78712"/>
                  </a:buClr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4656" y="678873"/>
                <a:ext cx="5089956" cy="5444836"/>
              </a:xfrm>
              <a:blipFill rotWithShape="0">
                <a:blip r:embed="rId3"/>
                <a:stretch>
                  <a:fillRect l="-958" t="-10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8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57190854"/>
                  </p:ext>
                </p:extLst>
              </p:nvPr>
            </p:nvGraphicFramePr>
            <p:xfrm>
              <a:off x="171450" y="152397"/>
              <a:ext cx="11810999" cy="656844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417099"/>
                    <a:gridCol w="1417099"/>
                    <a:gridCol w="3781517"/>
                    <a:gridCol w="3462782"/>
                    <a:gridCol w="1732502"/>
                  </a:tblGrid>
                  <a:tr h="881630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CZCS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GIT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𝐶h𝑙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(10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l-GR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(440)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(550)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=0.914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=-1.86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943274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BRIC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500" smtClean="0">
                                  <a:effectLst/>
                                  <a:latin typeface="Cambria Math" panose="02040503050406030204" pitchFamily="18" charset="0"/>
                                </a:rPr>
                                <m:t>𝐶h𝑙</m:t>
                              </m:r>
                              <m:r>
                                <a:rPr lang="en-GB" sz="1500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 smtClean="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15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smtClean="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l-G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(10</m:t>
                                  </m:r>
                                </m:e>
                                <m:sup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el-GR" sz="150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</a:t>
                          </a: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Chl-a&lt;0.4mg/m</a:t>
                          </a:r>
                          <a:r>
                            <a:rPr lang="en-GB" sz="15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500">
                                  <a:effectLst/>
                                  <a:latin typeface="Cambria Math" panose="02040503050406030204" pitchFamily="18" charset="0"/>
                                </a:rPr>
                                <m:t>𝐶h𝑙</m:t>
                              </m:r>
                              <m:r>
                                <a:rPr lang="en-GB" sz="15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5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𝐶h𝑙</m:t>
                                  </m:r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𝑂𝐶</m:t>
                                  </m:r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GB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50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Chl-a&gt;0.4mg/m</a:t>
                          </a:r>
                          <a:r>
                            <a:rPr lang="en-GB" sz="15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𝑟𝑠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(443)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𝑟𝑠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(555)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=2.094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=-2357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1819728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NL-DORMA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l-GR" sz="1500" b="1" dirty="0" smtClean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𝐶h𝑙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p>
                                </m:sSup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fName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𝑟𝑠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(490)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𝑟𝑠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(555)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5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=0.217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=-2.728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=0.704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=0.297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=-0.035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1104082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L-DORMA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𝐶h𝑙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(10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l-GR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𝑟𝑠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(490)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l-GR" sz="15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sz="15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𝑟𝑠</m:t>
                                            </m:r>
                                          </m:sub>
                                        </m:s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(555)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=1.49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=-2.51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1819728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OC4v4 modified*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𝐶h𝑙</m:t>
                                </m:r>
                                <m:r>
                                  <a:rPr lang="en-GB" sz="15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5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5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𝛸</m:t>
                                    </m:r>
                                  </m:e>
                                  <m:sup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5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fName>
                                  <m:e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l-GR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𝑟𝑠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412,443,490,510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𝑟𝑠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l-GR" sz="15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5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555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GB" sz="15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5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=0.366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=-3.067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=1.930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=0.649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=-1.532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Θέση περιεχομένου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57190854"/>
                  </p:ext>
                </p:extLst>
              </p:nvPr>
            </p:nvGraphicFramePr>
            <p:xfrm>
              <a:off x="171450" y="152397"/>
              <a:ext cx="11810999" cy="656844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417099"/>
                    <a:gridCol w="1417099"/>
                    <a:gridCol w="3781517"/>
                    <a:gridCol w="3462782"/>
                    <a:gridCol w="1732502"/>
                  </a:tblGrid>
                  <a:tr h="881630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CZCS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GIT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74879" t="-690" r="-137359" b="-6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191197" t="-690" r="-50176" b="-6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=0.914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=-1.86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943274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BRIC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74879" t="-94194" r="-137359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191197" t="-94194" r="-50176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=2.094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=-2357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1819728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NL-DORMA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l-GR" sz="1500" b="1" dirty="0" smtClean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74879" t="-100669" r="-137359" b="-1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191197" t="-100669" r="-50176" b="-1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=0.217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=-2.728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=0.704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=0.297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=-0.035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1104082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L-DORMA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74879" t="-331492" r="-137359" b="-165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191197" t="-331492" r="-50176" b="-165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=1.49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=-2.51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  <a:tr h="1819728">
                    <a:tc>
                      <a:txBody>
                        <a:bodyPr/>
                        <a:lstStyle/>
                        <a:p>
                          <a:pPr marR="7175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SeaWiFS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 vert="vert27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OC4v4 modified*</a:t>
                          </a:r>
                          <a:endParaRPr lang="el-GR" sz="15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74879" t="-261204" r="-137359" b="-3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42527" marR="42527" marT="0" marB="0">
                        <a:blipFill rotWithShape="0">
                          <a:blip r:embed="rId2"/>
                          <a:stretch>
                            <a:fillRect l="-191197" t="-261204" r="-50176" b="-3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=0.366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=-3.067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=1.930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=0.649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α</a:t>
                          </a:r>
                          <a:r>
                            <a:rPr lang="en-GB" sz="1500" b="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GB" sz="1500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=-1.532</a:t>
                          </a:r>
                          <a:endParaRPr lang="el-GR" sz="15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527" marR="42527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10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346723"/>
              </p:ext>
            </p:extLst>
          </p:nvPr>
        </p:nvGraphicFramePr>
        <p:xfrm>
          <a:off x="449180" y="-4"/>
          <a:ext cx="11492610" cy="688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196"/>
                <a:gridCol w="1885799"/>
                <a:gridCol w="1715242"/>
                <a:gridCol w="1714033"/>
                <a:gridCol w="1543476"/>
                <a:gridCol w="1462432"/>
                <a:gridCol w="1462432"/>
              </a:tblGrid>
              <a:tr h="395052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Satellite sensors that have been used to estimate Chl-a concentration in Mediterranean open and coastal waters.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Satellite/Year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 (m)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Spectral Coverage (nm)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bands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Revisit (days)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CZCS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Nimbus7 1978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433-12,500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Gitelson et al. (1996a)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Landsat 5 1984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450-12,500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Gitelson et al. (1996b)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395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SeaWiFS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Orb view – 2 1997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402-885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Volpe et al. (2007)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ETM+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Landsat 7 1999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15-60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450-12,500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Kabbara et al. (2008)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406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OSA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IKONOS 1999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450-900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1.5-3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Ormeci et al. (2009)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Quickbird 2 2001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0.61-2.44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445-900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1-3.5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Sebastiá et al. (2012)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25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250-1000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405-14,385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Pieri et al. (2015)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MERIS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ENVISAT 2002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300-2360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390-1,040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Lapucci et al. (2013)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HRV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Worldview-2 2009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0.5-1.84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400-1,040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Karaman et al. (2014)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592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Landsat 8 2013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433-2,300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Theologou et al. (2015)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  <a:tr h="395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OLCI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SENTINEL 3 2015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400-1,020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81" marR="277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7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>
          <a:xfrm>
            <a:off x="1224034" y="138545"/>
            <a:ext cx="4950905" cy="374073"/>
          </a:xfrm>
        </p:spPr>
        <p:txBody>
          <a:bodyPr/>
          <a:lstStyle/>
          <a:p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Διάδοση ακτινοβολίας μέχρι τον αισθητήρα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1607129" y="941613"/>
            <a:ext cx="4756940" cy="5639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IOCCG 2000</a:t>
            </a:r>
            <a:endParaRPr lang="el-GR" dirty="0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3"/>
          </p:nvPr>
        </p:nvSpPr>
        <p:spPr>
          <a:xfrm>
            <a:off x="6705600" y="96982"/>
            <a:ext cx="4800031" cy="415636"/>
          </a:xfrm>
        </p:spPr>
        <p:txBody>
          <a:bodyPr/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leaving radiance vs total radiance at sensor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>
          <a:xfrm>
            <a:off x="6705600" y="699654"/>
            <a:ext cx="5056909" cy="5728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ακτινοβολία που εξέρχεται από το νερό μας δίνει πληροφορίες για τα συστατικά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://www.oceanopticsbook.info/view/remote_sensing/the_atmospheric_correction_problem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13164"/>
            <a:ext cx="5056908" cy="4128653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8" y="699654"/>
            <a:ext cx="4387057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1709" y="166256"/>
            <a:ext cx="9952903" cy="7065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Ocean </a:t>
            </a:r>
            <a:r>
              <a:rPr lang="en-US" dirty="0" err="1" smtClean="0"/>
              <a:t>Colour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1709" y="872836"/>
            <a:ext cx="102385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τι εξαρτάται: από τα οπτικώς ενεργά συστατικά του νερού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φυτοπλαγκτόν, η συγκέντρωση της Chl-a χρησιμοποιείται σαν δείκτης της βιομάζας του.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Διαλυτή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οργανική ύλη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Dissolved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):αποσύνθεση φυτοπλαγκτονικών κυττάρων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Σωματιδιακή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ανόργανη ύλη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Suspended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Particualte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Inorganic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άμμος, γλίνα από το βυθό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IOCCG 2000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65" y="2454442"/>
            <a:ext cx="8687553" cy="3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149579" y="0"/>
            <a:ext cx="8911687" cy="511963"/>
          </a:xfrm>
        </p:spPr>
        <p:txBody>
          <a:bodyPr>
            <a:normAutofit fontScale="90000"/>
          </a:bodyPr>
          <a:lstStyle/>
          <a:p>
            <a:r>
              <a:rPr lang="el-GR" dirty="0"/>
              <a:t>Ταξινόμηση υδάτων: </a:t>
            </a:r>
            <a:r>
              <a:rPr lang="en-US" dirty="0"/>
              <a:t>Case 1 vs Case 2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593274" y="722004"/>
            <a:ext cx="4621790" cy="576262"/>
          </a:xfrm>
        </p:spPr>
        <p:txBody>
          <a:bodyPr/>
          <a:lstStyle/>
          <a:p>
            <a:r>
              <a:rPr lang="en-US" dirty="0"/>
              <a:t>Case 1:  open sea waters 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3274" y="1508307"/>
            <a:ext cx="4621790" cy="4504566"/>
          </a:xfrm>
          <a:prstGeom prst="rect">
            <a:avLst/>
          </a:prstGeom>
        </p:spPr>
      </p:pic>
      <p:sp>
        <p:nvSpPr>
          <p:cNvPr id="7" name="Θέση κειμένου 6"/>
          <p:cNvSpPr>
            <a:spLocks noGrp="1"/>
          </p:cNvSpPr>
          <p:nvPr>
            <p:ph type="body" sz="quarter" idx="3"/>
          </p:nvPr>
        </p:nvSpPr>
        <p:spPr>
          <a:xfrm>
            <a:off x="7166957" y="722004"/>
            <a:ext cx="3999001" cy="576262"/>
          </a:xfrm>
        </p:spPr>
        <p:txBody>
          <a:bodyPr/>
          <a:lstStyle/>
          <a:p>
            <a:r>
              <a:rPr lang="en-US" dirty="0"/>
              <a:t> Case 2: </a:t>
            </a:r>
            <a:r>
              <a:rPr lang="en-US" dirty="0" smtClean="0"/>
              <a:t>Coastal </a:t>
            </a:r>
            <a:r>
              <a:rPr lang="en-US" dirty="0"/>
              <a:t>waters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4"/>
          </p:nvPr>
        </p:nvSpPr>
        <p:spPr>
          <a:xfrm>
            <a:off x="7166957" y="1298266"/>
            <a:ext cx="4338674" cy="5211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Pitcher et al., 2008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2" y="1508307"/>
            <a:ext cx="4650023" cy="45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37855" y="138546"/>
            <a:ext cx="9966758" cy="568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537856" y="900545"/>
                <a:ext cx="9966757" cy="55141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αλγόριθμοι εκτίμησης χλωροφύλλης-α;</a:t>
                </a:r>
              </a:p>
              <a:p>
                <a:pPr marL="0" indent="0">
                  <a:buNone/>
                </a:pP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μαθηματικές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εκφράσεις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εκτίμησης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Chl-a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δορυφορικά δεδομένα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Κατηγορίες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l-G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rabicPeriod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Εμπειρικοί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συνδέουν με στατιστικές μεθόδους (παλινδρόμηση) την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Rrs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με τις συγκεντρώσεις των οπτικά ενεργών συστατικών του νερού.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algorithm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GB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GB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l-GR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l-GR" sz="2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(Neumann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2000)</a:t>
                </a: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rabicPeriod"/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rabicPeriod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Αναλυτικοί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συνδέουν την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Rrs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τις ενδογενείς οπτικές ιδιότητες, βασιζόμενοι σε εξισώσεις που ποσοτικοποιο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ύ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 την διάδοση του φωτός στο νερό (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radiative transfer theory)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(Lee et al. 1994),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≈ </a:t>
                </a:r>
                <a:r>
                  <a:rPr lang="el-G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σταθερά</a:t>
                </a:r>
              </a:p>
              <a:p>
                <a:pPr>
                  <a:buFont typeface="+mj-lt"/>
                  <a:buAutoNum type="arabicPeriod"/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rabicPeriod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Ημιαναλυτικοί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συνδυασμός των παραπάνω, απλοποιημένες εξισώσεις της θεωρίας διάδοσης της ακτινοβολίας.</a:t>
                </a:r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7856" y="900545"/>
                <a:ext cx="9966757" cy="5514110"/>
              </a:xfrm>
              <a:blipFill rotWithShape="0">
                <a:blip r:embed="rId2"/>
                <a:stretch>
                  <a:fillRect l="-917" t="-885" b="-11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04109" y="152400"/>
            <a:ext cx="9800503" cy="59574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Εμπειρικοί αλγόριθμοι εκτίμησης χλωροφύλλη-α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(Chl-a)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παγκόσμιας κλίμακας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04109" y="1149927"/>
            <a:ext cx="9800503" cy="4761295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Αλγόριθμοι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 to green ratio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αλυσίδας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OCx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όπου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πλήθος των καναλιών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O'Reilly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(2000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OC4v4 SeaWiFS (443nm, 490nm, 510nm, 555nm)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OC2v4 SeaWiFS (490nm, 555nm)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OC3M MODIS (443nm, 490nm, 550nm)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παγκόσμια κλίμακα τα αποτελέσματα τους βρίσκονται στα αποδεκτά όρια σφάλματος ± 35% για τη συγκέντρωση της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Chl-a.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31819" y="263236"/>
            <a:ext cx="9772794" cy="637309"/>
          </a:xfrm>
        </p:spPr>
        <p:txBody>
          <a:bodyPr>
            <a:normAutofit/>
          </a:bodyPr>
          <a:lstStyle/>
          <a:p>
            <a:pPr algn="just"/>
            <a:r>
              <a:rPr lang="el-G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Εμπειρικοί αλγόριθμοι εκτίμησης χλωροφύλλη-α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(Chl-a)</a:t>
            </a:r>
            <a:r>
              <a:rPr lang="el-G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παγκόσμιας κλίμακας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31819" y="900545"/>
                <a:ext cx="9772793" cy="501067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OC4v4 </a:t>
                </a:r>
                <a:r>
                  <a:rPr lang="en-GB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O'Reilly</a:t>
                </a:r>
                <a:r>
                  <a:rPr lang="en-GB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al.</a:t>
                </a:r>
                <a:r>
                  <a:rPr lang="en-GB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(2000</a:t>
                </a:r>
                <a:r>
                  <a:rPr lang="en-GB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𝐶h𝑙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l-G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0" i="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func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Band Ratio 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𝑚𝑎𝑥</m:t>
                    </m:r>
                    <m:r>
                      <a:rPr lang="en-GB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sub>
                        </m:sSub>
                        <m:d>
                          <m:dPr>
                            <m:ctrlP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443,490,510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𝑟𝑠</m:t>
                            </m:r>
                          </m:sub>
                        </m:sSub>
                        <m:d>
                          <m:dPr>
                            <m:ctrlP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555</m:t>
                            </m:r>
                          </m:e>
                        </m:d>
                      </m:den>
                    </m:f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Συντελεστές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=0.366</a:t>
                </a:r>
                <a:r>
                  <a:rPr lang="el-GR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GB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3.067</a:t>
                </a:r>
                <a:r>
                  <a:rPr lang="el-GR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=1.930</a:t>
                </a:r>
                <a:r>
                  <a:rPr lang="el-GR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GB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=0.649</a:t>
                </a:r>
                <a:r>
                  <a:rPr lang="el-GR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GB" baseline="-25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GB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=-1.532</a:t>
                </a:r>
                <a:endPara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1819" y="900545"/>
                <a:ext cx="9772793" cy="5010677"/>
              </a:xfrm>
              <a:blipFill rotWithShape="0">
                <a:blip r:embed="rId2"/>
                <a:stretch>
                  <a:fillRect l="-499" t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54727" y="110837"/>
            <a:ext cx="10049885" cy="6525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to green ratio ?</a:t>
            </a: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Πηγή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Reymont (1980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Πηγή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Klemas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(2012)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484910"/>
            <a:ext cx="4977121" cy="25215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57" y="3597409"/>
            <a:ext cx="5001491" cy="24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1709" y="180109"/>
            <a:ext cx="9952903" cy="484909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Εμπειρικοί αλγόριθμοι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Chl-a)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στη Μεσόγειο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1709" y="665018"/>
            <a:ext cx="9952903" cy="52462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αλγόριθμοι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OCx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ανταποκρίνονται ικανοποιητικά στην Μεσόγειο εξαιτίας: </a:t>
            </a:r>
          </a:p>
          <a:p>
            <a:pPr marL="0" indent="0">
              <a:buNone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βάσης δεδομένων που βασιστήκαν (μη αντιπροσωπευτική για τη Μεσόγειο)</a:t>
            </a: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επίδραση των ατμοσφαιρικών αιωρημάτων σκόνης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παρουσία κοκκόλιθων μπορεί να επηρεάσει τις οπτικές ιδιότητες του νερού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D’Ortenzio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D’Ortenzio et al. 2002; Santoleri et al. 2008; Bricaud et al. 2002; Volpe et al. 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OC4v4 OC2v4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υπερεκτιμούν την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Chl-a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εφαρμόζονται σε ύδατα με χαμηλές συγκεντρώσεις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Chl-a.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</TotalTime>
  <Words>787</Words>
  <Application>Microsoft Office PowerPoint</Application>
  <PresentationFormat>Ευρεία οθόνη</PresentationFormat>
  <Paragraphs>291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Ocean Colour Remote Sensing</vt:lpstr>
      <vt:lpstr>Παρουσίαση του PowerPoint</vt:lpstr>
      <vt:lpstr>Ocean Colour</vt:lpstr>
      <vt:lpstr>Ταξινόμηση υδάτων: Case 1 vs Case 2</vt:lpstr>
      <vt:lpstr>Ocean Colour algorithms</vt:lpstr>
      <vt:lpstr>Εμπειρικοί αλγόριθμοι εκτίμησης χλωροφύλλη-α (Chl-a) παγκόσμιας κλίμακας</vt:lpstr>
      <vt:lpstr>Εμπειρικοί αλγόριθμοι εκτίμησης χλωροφύλλη-α (Chl-a) παγκόσμιας κλίμακας</vt:lpstr>
      <vt:lpstr>Παρουσίαση του PowerPoint</vt:lpstr>
      <vt:lpstr>Εμπειρικοί αλγόριθμοι OCx (Chl-a)  στη Μεσόγειο</vt:lpstr>
      <vt:lpstr>Αλγόριθμοι εκτίμησης Chl-a ειδικά για τη Μεσόγειο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colour algorithms</dc:title>
  <dc:creator>dionisis stithos</dc:creator>
  <cp:lastModifiedBy>dionisis stithos</cp:lastModifiedBy>
  <cp:revision>48</cp:revision>
  <dcterms:created xsi:type="dcterms:W3CDTF">2016-03-08T05:28:06Z</dcterms:created>
  <dcterms:modified xsi:type="dcterms:W3CDTF">2016-03-09T07:13:46Z</dcterms:modified>
</cp:coreProperties>
</file>