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a:solidFill>
                  <a:schemeClr val="bg1">
                    <a:lumMod val="65000"/>
                  </a:schemeClr>
                </a:solidFill>
                <a:latin typeface="Arial Narrow"/>
                <a:cs typeface="Arial Narrow"/>
              </a:rPr>
              <a:t>©Sashkin/Shutterstock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9</a:t>
            </a:r>
          </a:p>
        </p:txBody>
      </p:sp>
      <p:sp>
        <p:nvSpPr>
          <p:cNvPr id="6" name="Subtitle 5"/>
          <p:cNvSpPr>
            <a:spLocks noGrp="1"/>
          </p:cNvSpPr>
          <p:nvPr>
            <p:ph type="subTitle" idx="1"/>
          </p:nvPr>
        </p:nvSpPr>
        <p:spPr/>
        <p:txBody>
          <a:bodyPr/>
          <a:lstStyle/>
          <a:p>
            <a:r>
              <a:rPr lang="el-GR" dirty="0"/>
              <a:t>ΚΛΑΣΙΚΗ ΜΑΚΡΟΟΙΚΟΝΟΜΙΚΗ ΚΑΙ ΑΥΤΟΡΥΘΜΙΖΟΜΕΝΗ ΟΙΚΟΝΟΜΙΑ</a:t>
            </a:r>
            <a:endParaRPr lang="en-US" dirty="0"/>
          </a:p>
        </p:txBody>
      </p:sp>
      <p:sp>
        <p:nvSpPr>
          <p:cNvPr id="2" name="TextBox 1">
            <a:extLst>
              <a:ext uri="{FF2B5EF4-FFF2-40B4-BE49-F238E27FC236}">
                <a16:creationId xmlns:a16="http://schemas.microsoft.com/office/drawing/2014/main" id="{E6F75B7C-D5CB-4768-B27E-AC8630D35C43}"/>
              </a:ext>
            </a:extLst>
          </p:cNvPr>
          <p:cNvSpPr txBox="1"/>
          <p:nvPr/>
        </p:nvSpPr>
        <p:spPr>
          <a:xfrm>
            <a:off x="5911142" y="565604"/>
            <a:ext cx="1401346" cy="369332"/>
          </a:xfrm>
          <a:prstGeom prst="rect">
            <a:avLst/>
          </a:prstGeom>
          <a:solidFill>
            <a:srgbClr val="92D050"/>
          </a:solidFill>
        </p:spPr>
        <p:txBody>
          <a:bodyPr wrap="none" rtlCol="0">
            <a:spAutoFit/>
          </a:body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81217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9-2  </a:t>
            </a:r>
            <a:r>
              <a:rPr lang="el-GR" dirty="0"/>
              <a:t>Τρεις Καταστάσεις της Οικονομίας </a:t>
            </a:r>
            <a:r>
              <a:rPr lang="en-US" sz="1400" dirty="0"/>
              <a:t>(3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9-2</a:t>
            </a:r>
            <a:r>
              <a:rPr lang="el-GR" dirty="0"/>
              <a:t>β</a:t>
            </a:r>
            <a:r>
              <a:rPr lang="en-US" dirty="0"/>
              <a:t> </a:t>
            </a:r>
            <a:r>
              <a:rPr lang="el-GR" dirty="0"/>
              <a:t>Η Αγορά Εργασίας και οι Τρεις Καταστάσεις της Οικονομίας</a:t>
            </a:r>
            <a:endParaRPr lang="en-US" dirty="0"/>
          </a:p>
          <a:p>
            <a:pPr lvl="1"/>
            <a:r>
              <a:rPr lang="el-GR" dirty="0"/>
              <a:t>Οι τρεις πιθανές καταστάσεις της αγοράς εργασίας είναι οι ακόλουθες</a:t>
            </a:r>
            <a:r>
              <a:rPr lang="en-US" dirty="0"/>
              <a:t>:</a:t>
            </a:r>
          </a:p>
          <a:p>
            <a:pPr lvl="2"/>
            <a:r>
              <a:rPr lang="el-GR" i="1" dirty="0"/>
              <a:t>Ισορροπία</a:t>
            </a:r>
            <a:r>
              <a:rPr lang="en-US" i="0" dirty="0"/>
              <a:t>. </a:t>
            </a:r>
            <a:r>
              <a:rPr lang="el-GR" i="0" dirty="0"/>
              <a:t>Όταν η αγορά εργασίας βρίσκεται σε ισορροπία, η ζητούμενη ποσότητα είναι ίση με την προσφερόμενη ποσότητα</a:t>
            </a:r>
            <a:endParaRPr lang="en-US" i="0" dirty="0"/>
          </a:p>
          <a:p>
            <a:pPr lvl="2"/>
            <a:r>
              <a:rPr lang="el-GR" i="1" dirty="0"/>
              <a:t>Έλλειμμα</a:t>
            </a:r>
            <a:r>
              <a:rPr lang="en-US" dirty="0"/>
              <a:t>. </a:t>
            </a:r>
            <a:r>
              <a:rPr lang="el-GR" dirty="0"/>
              <a:t>Όταν η αγορά εργασίας έχει ένα έλλειμμα, η ζητούμενη ποσότητα εργασίας είναι μεγαλύτερη από την προσφερόμενη ποσότητα</a:t>
            </a:r>
            <a:endParaRPr lang="en-US" dirty="0"/>
          </a:p>
          <a:p>
            <a:pPr lvl="2"/>
            <a:r>
              <a:rPr lang="el-GR" i="1" dirty="0"/>
              <a:t>Πλεόνασμα</a:t>
            </a:r>
            <a:r>
              <a:rPr lang="en-US" i="1" dirty="0"/>
              <a:t>.</a:t>
            </a:r>
            <a:r>
              <a:rPr lang="en-US" i="0" dirty="0"/>
              <a:t> </a:t>
            </a:r>
            <a:r>
              <a:rPr lang="el-GR" i="0" dirty="0"/>
              <a:t>Όταν η αγορά εργασίας έχει ένα πλεόνασμα, η προσφερόμενη ποσότητα εργασίας είναι μεγαλύτερη από τη ζητούμενη ποσότητα</a:t>
            </a:r>
            <a:endParaRPr lang="en-US" i="0"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58627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9-2  </a:t>
            </a:r>
            <a:r>
              <a:rPr lang="el-GR" dirty="0"/>
              <a:t>Τρεις Καταστάσεις της Οικονομίας </a:t>
            </a:r>
            <a:r>
              <a:rPr lang="en-US" sz="1400" dirty="0"/>
              <a:t>(4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9-2b </a:t>
            </a:r>
            <a:r>
              <a:rPr lang="el-GR" dirty="0"/>
              <a:t>Η Αγορά Εργασίας και οι Τρεις Καταστάσεις της Οικονομίας </a:t>
            </a:r>
            <a:r>
              <a:rPr lang="en-US" sz="1400" dirty="0"/>
              <a:t>(</a:t>
            </a:r>
            <a:r>
              <a:rPr lang="el-GR" sz="1400" dirty="0"/>
              <a:t>συνέχεια</a:t>
            </a:r>
            <a:r>
              <a:rPr lang="en-US" sz="1400" dirty="0"/>
              <a:t>)</a:t>
            </a:r>
            <a:endParaRPr lang="en-US" dirty="0"/>
          </a:p>
          <a:p>
            <a:pPr lvl="1"/>
            <a:r>
              <a:rPr lang="el-GR" dirty="0" err="1"/>
              <a:t>Υφεσιακό</a:t>
            </a:r>
            <a:r>
              <a:rPr lang="el-GR" dirty="0"/>
              <a:t> Κενό και Αγορά Εργασίας</a:t>
            </a:r>
            <a:endParaRPr lang="en-US" dirty="0"/>
          </a:p>
          <a:p>
            <a:pPr lvl="2"/>
            <a:r>
              <a:rPr lang="el-GR" i="0" dirty="0"/>
              <a:t>Αν η οικονομία βρίσκεται σε </a:t>
            </a:r>
            <a:r>
              <a:rPr lang="el-GR" i="0" dirty="0" err="1"/>
              <a:t>υφεσιακό</a:t>
            </a:r>
            <a:r>
              <a:rPr lang="el-GR" i="0" dirty="0"/>
              <a:t> κενό</a:t>
            </a:r>
            <a:r>
              <a:rPr lang="en-US" i="0" dirty="0"/>
              <a:t>,</a:t>
            </a:r>
            <a:r>
              <a:rPr lang="el-GR" i="0" dirty="0"/>
              <a:t> το ποσοστό ανεργίας είναι υψηλότερο από το φυσικό ποσοστό ανεργίας, ενώ υπάρχει πλεόνασμα στην αγορά εργασίας</a:t>
            </a:r>
            <a:endParaRPr lang="en-US" i="0" dirty="0"/>
          </a:p>
          <a:p>
            <a:pPr lvl="1"/>
            <a:r>
              <a:rPr lang="el-GR" dirty="0"/>
              <a:t>Πληθωριστικό Κενό και Αγορά Εργασίας</a:t>
            </a:r>
            <a:endParaRPr lang="en-US" dirty="0"/>
          </a:p>
          <a:p>
            <a:pPr lvl="2"/>
            <a:r>
              <a:rPr lang="el-GR" i="0" dirty="0"/>
              <a:t>Αν η οικονομία βρίσκεται σε πληθωριστικό κενό, το ποσοστό ανεργίας είναι μικρότερο από το φυσικό ποσοστό ανεργίας και υπάρχει έλλειμμα στην αγορά εργασίας</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2276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9-2  </a:t>
            </a:r>
            <a:r>
              <a:rPr lang="el-GR" dirty="0"/>
              <a:t>Τρεις Καταστάσεις της Οικονομίας </a:t>
            </a:r>
            <a:r>
              <a:rPr lang="en-US" sz="1400" dirty="0"/>
              <a:t>(5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9-2</a:t>
            </a:r>
            <a:r>
              <a:rPr lang="el-GR" dirty="0"/>
              <a:t>β</a:t>
            </a:r>
            <a:r>
              <a:rPr lang="en-US" dirty="0"/>
              <a:t> </a:t>
            </a:r>
            <a:r>
              <a:rPr lang="el-GR" dirty="0"/>
              <a:t>Η Αγορά Εργασίας και οι Τρεις Καταστάσεις της Οικονομίας </a:t>
            </a:r>
            <a:r>
              <a:rPr lang="en-US" sz="1400" dirty="0"/>
              <a:t>(</a:t>
            </a:r>
            <a:r>
              <a:rPr lang="el-GR" sz="1400" dirty="0"/>
              <a:t>συνέχεια</a:t>
            </a:r>
            <a:r>
              <a:rPr lang="en-US" sz="1400" dirty="0"/>
              <a:t>)</a:t>
            </a:r>
            <a:endParaRPr lang="en-US" dirty="0"/>
          </a:p>
          <a:p>
            <a:pPr lvl="1"/>
            <a:r>
              <a:rPr lang="el-GR" dirty="0"/>
              <a:t>Μακροπρόθεσμη Ισορροπία και Αγορά Εργασίας</a:t>
            </a:r>
            <a:endParaRPr lang="en-US" i="0" dirty="0"/>
          </a:p>
          <a:p>
            <a:pPr lvl="2"/>
            <a:r>
              <a:rPr lang="el-GR" i="0" dirty="0"/>
              <a:t>Αν η οικονομία βρίσκεται στη μακροπρόθεσμη ισορροπία, το ποσοστό ανεργίας ισούται με το φυσικό ποσοστό ανεργίας και η αγορά εργασίας βρίσκεται σε ισορροπία</a:t>
            </a:r>
            <a:endParaRPr lang="en-US" i="0"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D0E874F2-2EA8-4EB0-A430-06BABA78CD4B}"/>
              </a:ext>
            </a:extLst>
          </p:cNvPr>
          <p:cNvPicPr>
            <a:picLocks noChangeAspect="1"/>
          </p:cNvPicPr>
          <p:nvPr/>
        </p:nvPicPr>
        <p:blipFill>
          <a:blip r:embed="rId2"/>
          <a:stretch>
            <a:fillRect/>
          </a:stretch>
        </p:blipFill>
        <p:spPr>
          <a:xfrm>
            <a:off x="623888" y="4330295"/>
            <a:ext cx="8237538" cy="2078443"/>
          </a:xfrm>
          <a:prstGeom prst="rect">
            <a:avLst/>
          </a:prstGeom>
        </p:spPr>
      </p:pic>
    </p:spTree>
    <p:extLst>
      <p:ext uri="{BB962C8B-B14F-4D97-AF65-F5344CB8AC3E}">
        <p14:creationId xmlns:p14="http://schemas.microsoft.com/office/powerpoint/2010/main" val="3494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9-2  </a:t>
            </a:r>
            <a:r>
              <a:rPr lang="el-GR" dirty="0"/>
              <a:t>Τρεις Καταστάσεις της Οικονομίας </a:t>
            </a:r>
            <a:r>
              <a:rPr lang="en-US" sz="1400" dirty="0"/>
              <a:t>(6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9-2</a:t>
            </a:r>
            <a:r>
              <a:rPr lang="el-GR" dirty="0"/>
              <a:t>γ</a:t>
            </a:r>
            <a:r>
              <a:rPr lang="en-US" dirty="0"/>
              <a:t> </a:t>
            </a:r>
            <a:r>
              <a:rPr lang="el-GR" dirty="0"/>
              <a:t>Συνηθισμένες Παρανοήσεις για το Ποσοστό Ανεργίας και το Φυσικό Ποσοστό Ανεργίας</a:t>
            </a:r>
            <a:endParaRPr lang="en-US" dirty="0"/>
          </a:p>
          <a:p>
            <a:pPr lvl="2"/>
            <a:r>
              <a:rPr lang="el-GR" i="0" dirty="0"/>
              <a:t>Ορισμένοι θεωρούν λανθασμένα ότι το ποσοστό ανεργίας μιας οικονομίας δεν μπορεί να είναι μικρότερο από το φυσικό ποσοστό ανεργίας, αλλά αυ</a:t>
            </a:r>
            <a:r>
              <a:rPr lang="el-GR" dirty="0"/>
              <a:t>τή η υπόθεση είναι λανθασμένη </a:t>
            </a:r>
            <a:r>
              <a:rPr lang="en-US" i="0" dirty="0"/>
              <a:t>(</a:t>
            </a:r>
            <a:r>
              <a:rPr lang="el-GR" i="0" dirty="0"/>
              <a:t>Σχήμα</a:t>
            </a:r>
            <a:r>
              <a:rPr lang="en-US" i="0" dirty="0"/>
              <a:t> 4)</a:t>
            </a:r>
          </a:p>
          <a:p>
            <a:pPr lvl="2"/>
            <a:r>
              <a:rPr lang="el-GR" dirty="0"/>
              <a:t>Τρεις Καταστάσεις της Οικονομίας και Δύο Καμπύλες ΚΠΔ</a:t>
            </a:r>
            <a:endParaRPr lang="en-US" dirty="0"/>
          </a:p>
          <a:p>
            <a:pPr lvl="3"/>
            <a:r>
              <a:rPr lang="el-GR" i="0" dirty="0"/>
              <a:t>Μια οικονομία μπορεί να λειτουργεί πέρα από τη θεσμική της ΚΠΔ, αλλά κάτω από τη φυσική της ΚΠΔ</a:t>
            </a:r>
            <a:r>
              <a:rPr lang="en-US" i="0" dirty="0"/>
              <a:t> (</a:t>
            </a:r>
            <a:r>
              <a:rPr lang="el-GR" i="0" dirty="0" err="1"/>
              <a:t>Σχημα</a:t>
            </a:r>
            <a:r>
              <a:rPr lang="en-US" i="0" dirty="0"/>
              <a:t> 5)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03351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Φυσική και η Θεσμική ΚΠΔ</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4" name="Εικόνα 3">
            <a:extLst>
              <a:ext uri="{FF2B5EF4-FFF2-40B4-BE49-F238E27FC236}">
                <a16:creationId xmlns:a16="http://schemas.microsoft.com/office/drawing/2014/main" id="{123BDEDE-7BF6-4999-B5C2-83452E796BDA}"/>
              </a:ext>
            </a:extLst>
          </p:cNvPr>
          <p:cNvPicPr>
            <a:picLocks noChangeAspect="1"/>
          </p:cNvPicPr>
          <p:nvPr/>
        </p:nvPicPr>
        <p:blipFill>
          <a:blip r:embed="rId2"/>
          <a:stretch>
            <a:fillRect/>
          </a:stretch>
        </p:blipFill>
        <p:spPr>
          <a:xfrm>
            <a:off x="5603988" y="1519310"/>
            <a:ext cx="3410663" cy="3819379"/>
          </a:xfrm>
          <a:prstGeom prst="rect">
            <a:avLst/>
          </a:prstGeom>
        </p:spPr>
      </p:pic>
      <p:pic>
        <p:nvPicPr>
          <p:cNvPr id="7" name="Εικόνα 6">
            <a:extLst>
              <a:ext uri="{FF2B5EF4-FFF2-40B4-BE49-F238E27FC236}">
                <a16:creationId xmlns:a16="http://schemas.microsoft.com/office/drawing/2014/main" id="{026BBE7A-9465-48C0-AF2D-5451F4477A04}"/>
              </a:ext>
            </a:extLst>
          </p:cNvPr>
          <p:cNvPicPr>
            <a:picLocks noChangeAspect="1"/>
          </p:cNvPicPr>
          <p:nvPr/>
        </p:nvPicPr>
        <p:blipFill>
          <a:blip r:embed="rId3"/>
          <a:stretch>
            <a:fillRect/>
          </a:stretch>
        </p:blipFill>
        <p:spPr>
          <a:xfrm>
            <a:off x="0" y="1723954"/>
            <a:ext cx="5498503" cy="2734205"/>
          </a:xfrm>
          <a:prstGeom prst="rect">
            <a:avLst/>
          </a:prstGeom>
        </p:spPr>
      </p:pic>
    </p:spTree>
    <p:extLst>
      <p:ext uri="{BB962C8B-B14F-4D97-AF65-F5344CB8AC3E}">
        <p14:creationId xmlns:p14="http://schemas.microsoft.com/office/powerpoint/2010/main" val="123494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Τρεις Καταστάσεις της Οικονομίας και Δύο Καμπύλες ΚΠΔ</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4" name="Εικόνα 3">
            <a:extLst>
              <a:ext uri="{FF2B5EF4-FFF2-40B4-BE49-F238E27FC236}">
                <a16:creationId xmlns:a16="http://schemas.microsoft.com/office/drawing/2014/main" id="{F619FE26-4ED6-48B4-AA2B-91865869BC63}"/>
              </a:ext>
            </a:extLst>
          </p:cNvPr>
          <p:cNvPicPr>
            <a:picLocks noChangeAspect="1"/>
          </p:cNvPicPr>
          <p:nvPr/>
        </p:nvPicPr>
        <p:blipFill>
          <a:blip r:embed="rId2"/>
          <a:stretch>
            <a:fillRect/>
          </a:stretch>
        </p:blipFill>
        <p:spPr>
          <a:xfrm>
            <a:off x="339376" y="1504223"/>
            <a:ext cx="8440615" cy="4948675"/>
          </a:xfrm>
          <a:prstGeom prst="rect">
            <a:avLst/>
          </a:prstGeom>
        </p:spPr>
      </p:pic>
    </p:spTree>
    <p:extLst>
      <p:ext uri="{BB962C8B-B14F-4D97-AF65-F5344CB8AC3E}">
        <p14:creationId xmlns:p14="http://schemas.microsoft.com/office/powerpoint/2010/main" val="256291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(1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a:bodyPr>
          <a:lstStyle/>
          <a:p>
            <a:pPr lvl="1"/>
            <a:r>
              <a:rPr lang="el-GR" dirty="0"/>
              <a:t>Ορισμένοι οικονομολόγοι θεωρούν ότι η οικονομία είναι </a:t>
            </a:r>
            <a:r>
              <a:rPr lang="el-GR" dirty="0" err="1"/>
              <a:t>αυτορυθμιζόμενη</a:t>
            </a:r>
            <a:endParaRPr lang="en-US" dirty="0"/>
          </a:p>
          <a:p>
            <a:pPr lvl="1"/>
            <a:r>
              <a:rPr lang="el-GR" i="0" dirty="0"/>
              <a:t>Αυτή η ενότητα περιγράφει πώς λειτουργεί μια </a:t>
            </a:r>
            <a:r>
              <a:rPr lang="el-GR" i="0" dirty="0" err="1"/>
              <a:t>αυτορυθμιζόμενη</a:t>
            </a:r>
            <a:r>
              <a:rPr lang="el-GR" i="0" dirty="0"/>
              <a:t> οικονομία</a:t>
            </a:r>
            <a:endParaRPr lang="en-US" i="0" dirty="0"/>
          </a:p>
          <a:p>
            <a:pPr lvl="1"/>
            <a:r>
              <a:rPr lang="en-US" dirty="0"/>
              <a:t>9-3</a:t>
            </a:r>
            <a:r>
              <a:rPr lang="el-GR" dirty="0"/>
              <a:t>α</a:t>
            </a:r>
            <a:r>
              <a:rPr lang="en-US" dirty="0"/>
              <a:t> </a:t>
            </a:r>
            <a:r>
              <a:rPr lang="el-GR" dirty="0"/>
              <a:t>Τι Συμβαίνει αν Μια Οικονομία Βρίσκεται σε Ένα </a:t>
            </a:r>
            <a:r>
              <a:rPr lang="el-GR" dirty="0" err="1"/>
              <a:t>Υφεσιακό</a:t>
            </a:r>
            <a:r>
              <a:rPr lang="el-GR" dirty="0"/>
              <a:t> Κενό</a:t>
            </a:r>
            <a:endParaRPr lang="en-US" dirty="0"/>
          </a:p>
          <a:p>
            <a:pPr lvl="2"/>
            <a:r>
              <a:rPr lang="en-US" i="0" dirty="0"/>
              <a:t>1. </a:t>
            </a:r>
            <a:r>
              <a:rPr lang="el-GR" i="0" dirty="0"/>
              <a:t>Παράγει ένα επίπεδο πραγματικού ΑΕΠ που είναι μικρότερο από το φυσικό πραγματικό ΑΕΠ</a:t>
            </a:r>
            <a:endParaRPr lang="en-US" i="0" dirty="0"/>
          </a:p>
          <a:p>
            <a:pPr lvl="2"/>
            <a:r>
              <a:rPr lang="en-US" dirty="0"/>
              <a:t>2. </a:t>
            </a:r>
            <a:r>
              <a:rPr lang="el-GR" dirty="0"/>
              <a:t>Το ποσοστό ανεργίας είναι μεγαλύτερο από το φυσικό ποσοστό ανεργίας και</a:t>
            </a:r>
            <a:endParaRPr lang="en-US" dirty="0"/>
          </a:p>
          <a:p>
            <a:pPr lvl="2"/>
            <a:r>
              <a:rPr lang="en-US" i="0" dirty="0"/>
              <a:t>3. </a:t>
            </a:r>
            <a:r>
              <a:rPr lang="el-GR" i="0" dirty="0"/>
              <a:t>Υπάρχει πλεόνασμα στην αγορά εργασίας </a:t>
            </a:r>
            <a:r>
              <a:rPr lang="en-US" i="0" dirty="0"/>
              <a:t>(</a:t>
            </a:r>
            <a:r>
              <a:rPr lang="el-GR" i="0" dirty="0"/>
              <a:t>Σχήμα</a:t>
            </a:r>
            <a:r>
              <a:rPr lang="en-US" i="0" dirty="0"/>
              <a:t> 6(</a:t>
            </a:r>
            <a:r>
              <a:rPr lang="el-GR" i="0" dirty="0"/>
              <a:t>α</a:t>
            </a:r>
            <a:r>
              <a:rPr lang="en-US" i="0" dirty="0"/>
              <a:t>))</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11633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a:t>
            </a:r>
            <a:r>
              <a:rPr lang="el-GR" dirty="0" err="1"/>
              <a:t>Αυτορυθμιζόμενη</a:t>
            </a:r>
            <a:r>
              <a:rPr lang="el-GR" dirty="0"/>
              <a:t> Οικονομία: Εξαλείφοντας Ένα </a:t>
            </a:r>
            <a:r>
              <a:rPr lang="el-GR" dirty="0" err="1"/>
              <a:t>Υφεσιακό</a:t>
            </a:r>
            <a:r>
              <a:rPr lang="el-GR" dirty="0"/>
              <a:t> Κενό</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4" name="Εικόνα 3">
            <a:extLst>
              <a:ext uri="{FF2B5EF4-FFF2-40B4-BE49-F238E27FC236}">
                <a16:creationId xmlns:a16="http://schemas.microsoft.com/office/drawing/2014/main" id="{19EA2183-59BA-41A0-A793-6100A54F1D7C}"/>
              </a:ext>
            </a:extLst>
          </p:cNvPr>
          <p:cNvPicPr>
            <a:picLocks noChangeAspect="1"/>
          </p:cNvPicPr>
          <p:nvPr/>
        </p:nvPicPr>
        <p:blipFill>
          <a:blip r:embed="rId2"/>
          <a:stretch>
            <a:fillRect/>
          </a:stretch>
        </p:blipFill>
        <p:spPr>
          <a:xfrm>
            <a:off x="2756360" y="1538527"/>
            <a:ext cx="6258291" cy="4031337"/>
          </a:xfrm>
          <a:prstGeom prst="rect">
            <a:avLst/>
          </a:prstGeom>
        </p:spPr>
      </p:pic>
      <p:pic>
        <p:nvPicPr>
          <p:cNvPr id="7" name="Εικόνα 6">
            <a:extLst>
              <a:ext uri="{FF2B5EF4-FFF2-40B4-BE49-F238E27FC236}">
                <a16:creationId xmlns:a16="http://schemas.microsoft.com/office/drawing/2014/main" id="{EF88410C-B05E-47E9-AE03-3E8C7A5993B6}"/>
              </a:ext>
            </a:extLst>
          </p:cNvPr>
          <p:cNvPicPr>
            <a:picLocks noChangeAspect="1"/>
          </p:cNvPicPr>
          <p:nvPr/>
        </p:nvPicPr>
        <p:blipFill>
          <a:blip r:embed="rId3"/>
          <a:stretch>
            <a:fillRect/>
          </a:stretch>
        </p:blipFill>
        <p:spPr>
          <a:xfrm>
            <a:off x="129349" y="1550576"/>
            <a:ext cx="2297711" cy="4114800"/>
          </a:xfrm>
          <a:prstGeom prst="rect">
            <a:avLst/>
          </a:prstGeom>
        </p:spPr>
      </p:pic>
    </p:spTree>
    <p:extLst>
      <p:ext uri="{BB962C8B-B14F-4D97-AF65-F5344CB8AC3E}">
        <p14:creationId xmlns:p14="http://schemas.microsoft.com/office/powerpoint/2010/main" val="332632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(2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fontScale="92500" lnSpcReduction="10000"/>
          </a:bodyPr>
          <a:lstStyle/>
          <a:p>
            <a:pPr lvl="1"/>
            <a:r>
              <a:rPr lang="en-US" dirty="0"/>
              <a:t>9-3</a:t>
            </a:r>
            <a:r>
              <a:rPr lang="el-GR" dirty="0"/>
              <a:t>β</a:t>
            </a:r>
            <a:r>
              <a:rPr lang="en-US" dirty="0"/>
              <a:t> </a:t>
            </a:r>
            <a:r>
              <a:rPr lang="el-GR" dirty="0"/>
              <a:t>Ποια Είναι η Σύνδεση μεταξύ Μιας Αργής Ανάκτησης και του πόσο Γρήγορα ή Αργά Προσαρμόζονται οι Μισθοί</a:t>
            </a:r>
            <a:endParaRPr lang="en-US" dirty="0"/>
          </a:p>
          <a:p>
            <a:pPr lvl="2"/>
            <a:r>
              <a:rPr lang="el-GR" i="0" dirty="0"/>
              <a:t>Αν χρειάζεται πολύς χρόνος </a:t>
            </a:r>
            <a:r>
              <a:rPr lang="en-US" i="0" dirty="0"/>
              <a:t>(</a:t>
            </a:r>
            <a:r>
              <a:rPr lang="el-GR" i="0" dirty="0"/>
              <a:t>πολλοί μήνες ή χρόνια</a:t>
            </a:r>
            <a:r>
              <a:rPr lang="en-US" i="0" dirty="0"/>
              <a:t>) </a:t>
            </a:r>
            <a:r>
              <a:rPr lang="el-GR" i="0" dirty="0"/>
              <a:t>για την αύξηση του πραγματικού ΑΕΠ από το χαμηλότερο στο υψηλότερο επίπεδό του, πολλοί οικονομολόγοι θα έλεγαν ότι η οικονομία ανακάμπτει αργά</a:t>
            </a:r>
            <a:endParaRPr lang="en-US" i="0" dirty="0"/>
          </a:p>
          <a:p>
            <a:pPr lvl="2"/>
            <a:r>
              <a:rPr lang="el-GR" dirty="0"/>
              <a:t>Ωστόσο, αν χρειάζεται μία μικρή περίοδος </a:t>
            </a:r>
            <a:r>
              <a:rPr lang="en-US" dirty="0"/>
              <a:t>(</a:t>
            </a:r>
            <a:r>
              <a:rPr lang="el-GR" dirty="0"/>
              <a:t>λίγοι μήνες</a:t>
            </a:r>
            <a:r>
              <a:rPr lang="en-US" dirty="0"/>
              <a:t>), </a:t>
            </a:r>
            <a:r>
              <a:rPr lang="el-GR" dirty="0"/>
              <a:t>αυτό συμβαδίζει με μια γρήγορη ανάκαμψη</a:t>
            </a:r>
            <a:endParaRPr lang="en-US" dirty="0"/>
          </a:p>
          <a:p>
            <a:pPr lvl="2"/>
            <a:r>
              <a:rPr lang="el-GR" i="0" dirty="0"/>
              <a:t>Ποιες είναι οι αιτίες μιας αργής ανάκαμψης; Δείτε το Σχήμα </a:t>
            </a:r>
            <a:r>
              <a:rPr lang="en-US" i="0" dirty="0"/>
              <a:t>6(</a:t>
            </a:r>
            <a:r>
              <a:rPr lang="el-GR" i="0" dirty="0"/>
              <a:t>α</a:t>
            </a:r>
            <a:r>
              <a:rPr lang="en-US" i="0" dirty="0"/>
              <a:t>); </a:t>
            </a:r>
            <a:r>
              <a:rPr lang="el-GR" i="0" dirty="0"/>
              <a:t>Το πόσο αργή ή γρήγορα θα είναι η πτώση των μισθών έχει να κάνει με το πόσος χρόνος θα χρειαστεί ώστε να αυξηθεί το πραγματικό ΑΕΠ</a:t>
            </a:r>
            <a:endParaRPr lang="en-US" i="0" dirty="0"/>
          </a:p>
          <a:p>
            <a:pPr lvl="2"/>
            <a:r>
              <a:rPr lang="el-GR" dirty="0"/>
              <a:t>Όσος περισσότερος χρόνος χρειάζεται για να μειωθεί ο μισθός</a:t>
            </a:r>
            <a:r>
              <a:rPr lang="en-US" dirty="0"/>
              <a:t>, </a:t>
            </a:r>
            <a:r>
              <a:rPr lang="el-GR" dirty="0"/>
              <a:t>τόσο πιο αργή θα είναι η ανάκαμψη</a:t>
            </a:r>
            <a:endParaRPr lang="en-US" i="0"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3831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(3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9-3</a:t>
            </a:r>
            <a:r>
              <a:rPr lang="el-GR" dirty="0"/>
              <a:t>γ</a:t>
            </a:r>
            <a:r>
              <a:rPr lang="en-US" dirty="0"/>
              <a:t> </a:t>
            </a:r>
            <a:r>
              <a:rPr lang="el-GR" dirty="0"/>
              <a:t>Τι Συμβαίνει αν η Οικονομία Βρίσκεται σε Ένα Πληθωριστικό Κενό</a:t>
            </a:r>
            <a:endParaRPr lang="en-US" dirty="0"/>
          </a:p>
          <a:p>
            <a:pPr lvl="2"/>
            <a:r>
              <a:rPr lang="en-US" i="0" dirty="0"/>
              <a:t>1. </a:t>
            </a:r>
            <a:r>
              <a:rPr lang="el-GR" i="0" dirty="0"/>
              <a:t>Παράγει ένα επίπεδο πραγματικού ΑΕΠ που είναι μεγαλύτερο από το φυσικό πραγματικό ΑΕΠ</a:t>
            </a:r>
            <a:endParaRPr lang="en-US" i="0" dirty="0"/>
          </a:p>
          <a:p>
            <a:pPr lvl="2"/>
            <a:r>
              <a:rPr lang="en-US" dirty="0"/>
              <a:t>2. </a:t>
            </a:r>
            <a:r>
              <a:rPr lang="el-GR" dirty="0"/>
              <a:t>Το ποσοστό ανεργίας είναι μικρότερο από το φυσικό ποσοστό ανεργίας</a:t>
            </a:r>
            <a:r>
              <a:rPr lang="en-US" dirty="0"/>
              <a:t> </a:t>
            </a:r>
            <a:r>
              <a:rPr lang="el-GR" dirty="0"/>
              <a:t>και</a:t>
            </a:r>
            <a:endParaRPr lang="en-US" dirty="0"/>
          </a:p>
          <a:p>
            <a:pPr lvl="2"/>
            <a:r>
              <a:rPr lang="en-US" i="0" dirty="0"/>
              <a:t>3. </a:t>
            </a:r>
            <a:r>
              <a:rPr lang="el-GR" i="0" dirty="0"/>
              <a:t>Υπάρχει ένα έλλειμμα στην αγορά εργασίας </a:t>
            </a:r>
            <a:r>
              <a:rPr lang="en-US" i="0" dirty="0"/>
              <a:t>(</a:t>
            </a:r>
            <a:r>
              <a:rPr lang="el-GR" i="0" dirty="0"/>
              <a:t>Σχήμα</a:t>
            </a:r>
            <a:r>
              <a:rPr lang="en-US" i="0" dirty="0"/>
              <a:t> 7(</a:t>
            </a:r>
            <a:r>
              <a:rPr lang="el-GR" i="0" dirty="0"/>
              <a:t>α</a:t>
            </a:r>
            <a:r>
              <a:rPr lang="en-US" i="0" dirty="0"/>
              <a:t>))</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C1D4BDC7-AB2C-4862-B90D-FC7EFD227122}"/>
              </a:ext>
            </a:extLst>
          </p:cNvPr>
          <p:cNvPicPr>
            <a:picLocks noChangeAspect="1"/>
          </p:cNvPicPr>
          <p:nvPr/>
        </p:nvPicPr>
        <p:blipFill>
          <a:blip r:embed="rId2"/>
          <a:stretch>
            <a:fillRect/>
          </a:stretch>
        </p:blipFill>
        <p:spPr>
          <a:xfrm>
            <a:off x="1010766" y="4815827"/>
            <a:ext cx="7216726" cy="1183649"/>
          </a:xfrm>
          <a:prstGeom prst="rect">
            <a:avLst/>
          </a:prstGeom>
        </p:spPr>
      </p:pic>
    </p:spTree>
    <p:extLst>
      <p:ext uri="{BB962C8B-B14F-4D97-AF65-F5344CB8AC3E}">
        <p14:creationId xmlns:p14="http://schemas.microsoft.com/office/powerpoint/2010/main" val="193753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9-1 </a:t>
            </a:r>
            <a:r>
              <a:rPr lang="en-US" sz="2400" dirty="0"/>
              <a:t>	</a:t>
            </a:r>
            <a:r>
              <a:rPr lang="el-GR" sz="2400" dirty="0"/>
              <a:t>Η Κλασική Οπτική</a:t>
            </a:r>
            <a:endParaRPr lang="en-US" sz="2400" dirty="0"/>
          </a:p>
          <a:p>
            <a:r>
              <a:rPr lang="en-US" sz="2400" dirty="0">
                <a:solidFill>
                  <a:srgbClr val="87004A"/>
                </a:solidFill>
              </a:rPr>
              <a:t>9-2 </a:t>
            </a:r>
            <a:r>
              <a:rPr lang="en-US" sz="2400" dirty="0"/>
              <a:t>	</a:t>
            </a:r>
            <a:r>
              <a:rPr lang="el-GR" sz="2400" dirty="0"/>
              <a:t>Τρεις Καταστάσεις της Οικονομίας</a:t>
            </a:r>
            <a:endParaRPr lang="en-US" sz="2400" dirty="0"/>
          </a:p>
          <a:p>
            <a:r>
              <a:rPr lang="en-US" sz="2400" dirty="0">
                <a:solidFill>
                  <a:srgbClr val="87004A"/>
                </a:solidFill>
              </a:rPr>
              <a:t>9-3</a:t>
            </a:r>
            <a:r>
              <a:rPr lang="en-US" sz="2400" dirty="0"/>
              <a:t>	</a:t>
            </a:r>
            <a:r>
              <a:rPr lang="el-GR" sz="2400" dirty="0"/>
              <a:t>Η </a:t>
            </a:r>
            <a:r>
              <a:rPr lang="el-GR" sz="2400" dirty="0" err="1"/>
              <a:t>Αυτορυθμιζόμενη</a:t>
            </a:r>
            <a:r>
              <a:rPr lang="el-GR" sz="2400" dirty="0"/>
              <a:t> Οικονομία</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46380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a:t>
            </a:r>
            <a:r>
              <a:rPr lang="el-GR" dirty="0" err="1"/>
              <a:t>Αυτορυθμιζόμενη</a:t>
            </a:r>
            <a:r>
              <a:rPr lang="el-GR" dirty="0"/>
              <a:t> Οικονομία: Εξαλείφοντας Ένα Πληθωριστικό Κενό</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4" name="Εικόνα 3">
            <a:extLst>
              <a:ext uri="{FF2B5EF4-FFF2-40B4-BE49-F238E27FC236}">
                <a16:creationId xmlns:a16="http://schemas.microsoft.com/office/drawing/2014/main" id="{3D0B926F-AB54-4245-AA4D-3BA0C66DAE23}"/>
              </a:ext>
            </a:extLst>
          </p:cNvPr>
          <p:cNvPicPr>
            <a:picLocks noChangeAspect="1"/>
          </p:cNvPicPr>
          <p:nvPr/>
        </p:nvPicPr>
        <p:blipFill>
          <a:blip r:embed="rId2"/>
          <a:stretch>
            <a:fillRect/>
          </a:stretch>
        </p:blipFill>
        <p:spPr>
          <a:xfrm>
            <a:off x="2996418" y="1388533"/>
            <a:ext cx="5846031" cy="3741782"/>
          </a:xfrm>
          <a:prstGeom prst="rect">
            <a:avLst/>
          </a:prstGeom>
        </p:spPr>
      </p:pic>
      <p:pic>
        <p:nvPicPr>
          <p:cNvPr id="7" name="Εικόνα 6">
            <a:extLst>
              <a:ext uri="{FF2B5EF4-FFF2-40B4-BE49-F238E27FC236}">
                <a16:creationId xmlns:a16="http://schemas.microsoft.com/office/drawing/2014/main" id="{B1BA97EB-253A-4454-A2F3-148B570C9D23}"/>
              </a:ext>
            </a:extLst>
          </p:cNvPr>
          <p:cNvPicPr>
            <a:picLocks noChangeAspect="1"/>
          </p:cNvPicPr>
          <p:nvPr/>
        </p:nvPicPr>
        <p:blipFill>
          <a:blip r:embed="rId3"/>
          <a:stretch>
            <a:fillRect/>
          </a:stretch>
        </p:blipFill>
        <p:spPr>
          <a:xfrm>
            <a:off x="160874" y="1388533"/>
            <a:ext cx="2639632" cy="4705643"/>
          </a:xfrm>
          <a:prstGeom prst="rect">
            <a:avLst/>
          </a:prstGeom>
        </p:spPr>
      </p:pic>
    </p:spTree>
    <p:extLst>
      <p:ext uri="{BB962C8B-B14F-4D97-AF65-F5344CB8AC3E}">
        <p14:creationId xmlns:p14="http://schemas.microsoft.com/office/powerpoint/2010/main" val="304296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(4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9-3</a:t>
            </a:r>
            <a:r>
              <a:rPr lang="el-GR" dirty="0"/>
              <a:t>δ</a:t>
            </a:r>
            <a:r>
              <a:rPr lang="en-US" dirty="0"/>
              <a:t> </a:t>
            </a:r>
            <a:r>
              <a:rPr lang="el-GR" dirty="0"/>
              <a:t>Η </a:t>
            </a:r>
            <a:r>
              <a:rPr lang="el-GR" dirty="0" err="1"/>
              <a:t>Αυτορυθμιζόμενη</a:t>
            </a:r>
            <a:r>
              <a:rPr lang="el-GR" dirty="0"/>
              <a:t> Οικονομία</a:t>
            </a:r>
            <a:r>
              <a:rPr lang="en-US" dirty="0"/>
              <a:t>: </a:t>
            </a:r>
            <a:r>
              <a:rPr lang="el-GR" dirty="0"/>
              <a:t>Μια Ανακεφαλαίωση</a:t>
            </a:r>
            <a:endParaRPr lang="en-US" dirty="0"/>
          </a:p>
          <a:p>
            <a:pPr lvl="1"/>
            <a:endParaRPr lang="en-US" dirty="0"/>
          </a:p>
          <a:p>
            <a:pPr marL="400050" lvl="1" indent="0">
              <a:buNone/>
            </a:pP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0557E3C2-F4CD-4228-850A-355CE865A8E0}"/>
              </a:ext>
            </a:extLst>
          </p:cNvPr>
          <p:cNvPicPr>
            <a:picLocks noChangeAspect="1"/>
          </p:cNvPicPr>
          <p:nvPr/>
        </p:nvPicPr>
        <p:blipFill>
          <a:blip r:embed="rId2"/>
          <a:stretch>
            <a:fillRect/>
          </a:stretch>
        </p:blipFill>
        <p:spPr>
          <a:xfrm>
            <a:off x="245268" y="2576309"/>
            <a:ext cx="8653463" cy="1807863"/>
          </a:xfrm>
          <a:prstGeom prst="rect">
            <a:avLst/>
          </a:prstGeom>
        </p:spPr>
      </p:pic>
    </p:spTree>
    <p:extLst>
      <p:ext uri="{BB962C8B-B14F-4D97-AF65-F5344CB8AC3E}">
        <p14:creationId xmlns:p14="http://schemas.microsoft.com/office/powerpoint/2010/main" val="309359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(5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9-3</a:t>
            </a:r>
            <a:r>
              <a:rPr lang="el-GR" dirty="0"/>
              <a:t>ε</a:t>
            </a:r>
            <a:r>
              <a:rPr lang="en-US" dirty="0"/>
              <a:t> </a:t>
            </a:r>
            <a:r>
              <a:rPr lang="el-GR" dirty="0"/>
              <a:t>Πολιτικές Επιπτώσεις της Αντίληψης ότι η Οικονομία Είναι </a:t>
            </a:r>
            <a:r>
              <a:rPr lang="el-GR" dirty="0" err="1"/>
              <a:t>Αυτορυθμιζόμενη</a:t>
            </a:r>
            <a:endParaRPr lang="en-US" dirty="0"/>
          </a:p>
          <a:p>
            <a:pPr lvl="2"/>
            <a:r>
              <a:rPr lang="el-GR" b="1" dirty="0">
                <a:solidFill>
                  <a:srgbClr val="87004A"/>
                </a:solidFill>
              </a:rPr>
              <a:t>Οικονομικός Φιλελευθερισμός (</a:t>
            </a:r>
            <a:r>
              <a:rPr lang="en-US" b="1" dirty="0">
                <a:solidFill>
                  <a:srgbClr val="87004A"/>
                </a:solidFill>
              </a:rPr>
              <a:t>Laissez-Faire</a:t>
            </a:r>
            <a:r>
              <a:rPr lang="el-GR" b="1" dirty="0">
                <a:solidFill>
                  <a:srgbClr val="87004A"/>
                </a:solidFill>
              </a:rPr>
              <a:t>)</a:t>
            </a:r>
            <a:r>
              <a:rPr lang="en-US" dirty="0"/>
              <a:t>: </a:t>
            </a:r>
            <a:r>
              <a:rPr lang="el-GR" dirty="0"/>
              <a:t>Μια δημόσια πολιτική της μη παρέμβασης στις αγοραίες δραστηριότητες της οικονομίας</a:t>
            </a:r>
            <a:endParaRPr lang="en-US" dirty="0"/>
          </a:p>
          <a:p>
            <a:pPr lvl="2"/>
            <a:r>
              <a:rPr lang="el-GR" dirty="0"/>
              <a:t>Για τους οικονομολόγους που πιστεύουν στην </a:t>
            </a:r>
            <a:r>
              <a:rPr lang="el-GR" dirty="0" err="1"/>
              <a:t>αυτορυθμιζόμενη</a:t>
            </a:r>
            <a:r>
              <a:rPr lang="el-GR" dirty="0"/>
              <a:t> οικονομία</a:t>
            </a:r>
            <a:r>
              <a:rPr lang="en-US" dirty="0"/>
              <a:t>, </a:t>
            </a:r>
            <a:r>
              <a:rPr lang="el-GR" dirty="0"/>
              <a:t>η πλήρης απασχόληση αποτελεί τη βασική κατάσταση</a:t>
            </a:r>
            <a:r>
              <a:rPr lang="en-US" dirty="0"/>
              <a:t>: </a:t>
            </a:r>
          </a:p>
          <a:p>
            <a:pPr lvl="3"/>
            <a:r>
              <a:rPr lang="el-GR" dirty="0"/>
              <a:t>Η οικονομία πάντα μετακινείται στο επίπεδο του φυσικού πραγματικού ΑΕΠ της</a:t>
            </a:r>
            <a:endParaRPr lang="en-US" dirty="0"/>
          </a:p>
          <a:p>
            <a:pPr lvl="2"/>
            <a:r>
              <a:rPr lang="el-GR" dirty="0"/>
              <a:t>Με άλλα λόγια</a:t>
            </a:r>
            <a:r>
              <a:rPr lang="en-US" dirty="0"/>
              <a:t>, </a:t>
            </a:r>
            <a:r>
              <a:rPr lang="el-GR" dirty="0"/>
              <a:t>αν η οικονομία υφίσταται ένα </a:t>
            </a:r>
            <a:r>
              <a:rPr lang="el-GR" dirty="0" err="1"/>
              <a:t>υφεσιακό</a:t>
            </a:r>
            <a:r>
              <a:rPr lang="el-GR" dirty="0"/>
              <a:t> ή πληθωριστικό κενό</a:t>
            </a:r>
            <a:r>
              <a:rPr lang="en-US" dirty="0"/>
              <a:t>, </a:t>
            </a:r>
            <a:r>
              <a:rPr lang="el-GR" dirty="0"/>
              <a:t>μπορεί να ανακάμψει από μόνη της, μέσω μεταβολών των μισθών και των τιμών</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7499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(6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9-3</a:t>
            </a:r>
            <a:r>
              <a:rPr lang="el-GR" dirty="0" err="1"/>
              <a:t>στ</a:t>
            </a:r>
            <a:r>
              <a:rPr lang="en-US" dirty="0"/>
              <a:t> </a:t>
            </a:r>
            <a:r>
              <a:rPr lang="el-GR" dirty="0"/>
              <a:t>Αλλαγές σε Μια </a:t>
            </a:r>
            <a:r>
              <a:rPr lang="el-GR" dirty="0" err="1"/>
              <a:t>Αυτορυθμιζόμενη</a:t>
            </a:r>
            <a:r>
              <a:rPr lang="el-GR" dirty="0"/>
              <a:t> Οικονομία</a:t>
            </a:r>
            <a:r>
              <a:rPr lang="en-US" dirty="0"/>
              <a:t>: </a:t>
            </a:r>
            <a:r>
              <a:rPr lang="el-GR" dirty="0"/>
              <a:t>Βραχυπρόθεσμα και Μακροπρόθεσμα</a:t>
            </a:r>
            <a:endParaRPr lang="en-US" dirty="0"/>
          </a:p>
          <a:p>
            <a:pPr lvl="2"/>
            <a:r>
              <a:rPr lang="el-GR" dirty="0"/>
              <a:t>Δείτε το Σχήμα </a:t>
            </a:r>
            <a:r>
              <a:rPr lang="en-US" dirty="0"/>
              <a:t>8</a:t>
            </a:r>
            <a:r>
              <a:rPr lang="el-GR" dirty="0"/>
              <a:t>:</a:t>
            </a:r>
            <a:r>
              <a:rPr lang="en-US" dirty="0"/>
              <a:t> </a:t>
            </a:r>
            <a:r>
              <a:rPr lang="el-GR" dirty="0"/>
              <a:t>Αν η οικονομία είναι </a:t>
            </a:r>
            <a:r>
              <a:rPr lang="el-GR" dirty="0" err="1"/>
              <a:t>αυτορυθμιζόμενη</a:t>
            </a:r>
            <a:r>
              <a:rPr lang="en-US" dirty="0"/>
              <a:t>,</a:t>
            </a:r>
            <a:r>
              <a:rPr lang="el-GR" dirty="0"/>
              <a:t> μια μείωση στη συνολική ζήτηση μπορεί να οδηγήσει σε μείωση του επιπέδου τιμών και του πραγματικού ΑΕΠ βραχυπρόθεσμα</a:t>
            </a:r>
            <a:r>
              <a:rPr lang="en-US" dirty="0"/>
              <a:t>, </a:t>
            </a:r>
            <a:r>
              <a:rPr lang="el-GR" dirty="0"/>
              <a:t>αλλά μακροπρόθεσμα η μόνη επίπτωση θα είναι μια μείωση στο επίπεδο των τιμών</a:t>
            </a:r>
            <a:r>
              <a:rPr lang="en-US" dirty="0"/>
              <a:t>: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23</a:t>
            </a:fld>
            <a:endParaRPr lang="en-US" sz="1100" dirty="0">
              <a:latin typeface="Arial Narrow Bold" charset="0"/>
              <a:cs typeface="Arial Narrow Bold" charset="0"/>
            </a:endParaRPr>
          </a:p>
        </p:txBody>
      </p:sp>
      <p:pic>
        <p:nvPicPr>
          <p:cNvPr id="5" name="Εικόνα 4">
            <a:extLst>
              <a:ext uri="{FF2B5EF4-FFF2-40B4-BE49-F238E27FC236}">
                <a16:creationId xmlns:a16="http://schemas.microsoft.com/office/drawing/2014/main" id="{51D28E30-9450-4491-9204-A731D556A859}"/>
              </a:ext>
            </a:extLst>
          </p:cNvPr>
          <p:cNvPicPr>
            <a:picLocks noChangeAspect="1"/>
          </p:cNvPicPr>
          <p:nvPr/>
        </p:nvPicPr>
        <p:blipFill>
          <a:blip r:embed="rId2"/>
          <a:stretch>
            <a:fillRect/>
          </a:stretch>
        </p:blipFill>
        <p:spPr>
          <a:xfrm>
            <a:off x="744368" y="4846538"/>
            <a:ext cx="8117058" cy="1271413"/>
          </a:xfrm>
          <a:prstGeom prst="rect">
            <a:avLst/>
          </a:prstGeom>
        </p:spPr>
      </p:pic>
    </p:spTree>
    <p:extLst>
      <p:ext uri="{BB962C8B-B14F-4D97-AF65-F5344CB8AC3E}">
        <p14:creationId xmlns:p14="http://schemas.microsoft.com/office/powerpoint/2010/main" val="80197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Αλλαγές σε Μια </a:t>
            </a:r>
            <a:r>
              <a:rPr lang="el-GR" dirty="0" err="1"/>
              <a:t>Αυτορυθμιζόμενη</a:t>
            </a:r>
            <a:r>
              <a:rPr lang="el-GR" dirty="0"/>
              <a:t> Οικονομία: Βραχυπρόθεσμα και Μακροπρόθεσμα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4" name="Εικόνα 3">
            <a:extLst>
              <a:ext uri="{FF2B5EF4-FFF2-40B4-BE49-F238E27FC236}">
                <a16:creationId xmlns:a16="http://schemas.microsoft.com/office/drawing/2014/main" id="{87B70695-EF83-41AB-9F72-270BCEE03F3A}"/>
              </a:ext>
            </a:extLst>
          </p:cNvPr>
          <p:cNvPicPr>
            <a:picLocks noChangeAspect="1"/>
          </p:cNvPicPr>
          <p:nvPr/>
        </p:nvPicPr>
        <p:blipFill>
          <a:blip r:embed="rId2"/>
          <a:stretch>
            <a:fillRect/>
          </a:stretch>
        </p:blipFill>
        <p:spPr>
          <a:xfrm>
            <a:off x="858129" y="1270758"/>
            <a:ext cx="6963057" cy="2837903"/>
          </a:xfrm>
          <a:prstGeom prst="rect">
            <a:avLst/>
          </a:prstGeom>
        </p:spPr>
      </p:pic>
      <p:pic>
        <p:nvPicPr>
          <p:cNvPr id="7" name="Εικόνα 6">
            <a:extLst>
              <a:ext uri="{FF2B5EF4-FFF2-40B4-BE49-F238E27FC236}">
                <a16:creationId xmlns:a16="http://schemas.microsoft.com/office/drawing/2014/main" id="{63685D23-56B5-4FE3-8627-E700FF6CE48A}"/>
              </a:ext>
            </a:extLst>
          </p:cNvPr>
          <p:cNvPicPr>
            <a:picLocks noChangeAspect="1"/>
          </p:cNvPicPr>
          <p:nvPr/>
        </p:nvPicPr>
        <p:blipFill>
          <a:blip r:embed="rId3"/>
          <a:stretch>
            <a:fillRect/>
          </a:stretch>
        </p:blipFill>
        <p:spPr>
          <a:xfrm>
            <a:off x="291657" y="4165773"/>
            <a:ext cx="8560685" cy="2425527"/>
          </a:xfrm>
          <a:prstGeom prst="rect">
            <a:avLst/>
          </a:prstGeom>
        </p:spPr>
      </p:pic>
    </p:spTree>
    <p:extLst>
      <p:ext uri="{BB962C8B-B14F-4D97-AF65-F5344CB8AC3E}">
        <p14:creationId xmlns:p14="http://schemas.microsoft.com/office/powerpoint/2010/main" val="420419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(7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9-3</a:t>
            </a:r>
            <a:r>
              <a:rPr lang="el-GR" dirty="0"/>
              <a:t>ζ</a:t>
            </a:r>
            <a:r>
              <a:rPr lang="en-US" dirty="0"/>
              <a:t> </a:t>
            </a:r>
            <a:r>
              <a:rPr lang="el-GR" dirty="0"/>
              <a:t>Ανακεφαλαίωση της Κλασικής Μακροοικονομικής και της </a:t>
            </a:r>
            <a:r>
              <a:rPr lang="el-GR" dirty="0" err="1"/>
              <a:t>Αυτορυθμιζόμενης</a:t>
            </a:r>
            <a:r>
              <a:rPr lang="el-GR" dirty="0"/>
              <a:t> Οικονομίας</a:t>
            </a:r>
            <a:endParaRPr lang="en-US" dirty="0"/>
          </a:p>
          <a:p>
            <a:pPr lvl="2"/>
            <a:r>
              <a:rPr lang="en-US" dirty="0"/>
              <a:t>1. </a:t>
            </a:r>
            <a:r>
              <a:rPr lang="el-GR" dirty="0"/>
              <a:t>Ισχύει ο νόμος του </a:t>
            </a:r>
            <a:r>
              <a:rPr lang="en-US" dirty="0"/>
              <a:t>Say</a:t>
            </a:r>
          </a:p>
          <a:p>
            <a:pPr lvl="2"/>
            <a:r>
              <a:rPr lang="en-US" dirty="0"/>
              <a:t>2. </a:t>
            </a:r>
            <a:r>
              <a:rPr lang="el-GR" dirty="0"/>
              <a:t>Τα επιτόκια αλλάζουν, ώστε η αποταμίευση να εξισωθεί με την επένδυση</a:t>
            </a:r>
            <a:endParaRPr lang="en-US" dirty="0"/>
          </a:p>
          <a:p>
            <a:pPr lvl="2"/>
            <a:r>
              <a:rPr lang="en-US" dirty="0"/>
              <a:t>3. </a:t>
            </a:r>
            <a:r>
              <a:rPr lang="el-GR" dirty="0"/>
              <a:t>Η οικονομία είναι </a:t>
            </a:r>
            <a:r>
              <a:rPr lang="el-GR" dirty="0" err="1"/>
              <a:t>αυτορυθμιζόμενη</a:t>
            </a:r>
            <a:r>
              <a:rPr lang="el-GR" dirty="0"/>
              <a:t>, επιτυγχάνοντας πλήρη απασχόληση και μια οικονομία που παράγει το φυσικό πραγματικό ΑΕΠ κατά κανόνα</a:t>
            </a:r>
            <a:endParaRPr lang="en-US" dirty="0"/>
          </a:p>
          <a:p>
            <a:pPr lvl="2"/>
            <a:r>
              <a:rPr lang="en-US" dirty="0"/>
              <a:t>4. </a:t>
            </a:r>
            <a:r>
              <a:rPr lang="el-GR" dirty="0"/>
              <a:t>Οι τιμές και οι μισθοί είναι εύκαμπτοι</a:t>
            </a:r>
            <a:endParaRPr lang="en-US" dirty="0"/>
          </a:p>
          <a:p>
            <a:pPr lvl="2"/>
            <a:r>
              <a:rPr lang="en-US" dirty="0"/>
              <a:t>5. </a:t>
            </a:r>
            <a:r>
              <a:rPr lang="el-GR" dirty="0"/>
              <a:t>Επειδή η οικονομία είναι </a:t>
            </a:r>
            <a:r>
              <a:rPr lang="el-GR" dirty="0" err="1"/>
              <a:t>αυτορυθμιζόμενη</a:t>
            </a:r>
            <a:r>
              <a:rPr lang="el-GR" dirty="0"/>
              <a:t>, η βασική πολιτική είναι ο οικονομικός φιλελευθερισμός</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12110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9-3  </a:t>
            </a:r>
            <a:r>
              <a:rPr lang="el-GR" dirty="0"/>
              <a:t>Η </a:t>
            </a:r>
            <a:r>
              <a:rPr lang="el-GR" dirty="0" err="1"/>
              <a:t>Αυτορυθμιζόμενη</a:t>
            </a:r>
            <a:r>
              <a:rPr lang="el-GR" dirty="0"/>
              <a:t> Οικονομία </a:t>
            </a:r>
            <a:r>
              <a:rPr lang="en-US" sz="1400" dirty="0"/>
              <a:t>(8 </a:t>
            </a:r>
            <a:r>
              <a:rPr lang="el-GR" sz="1400" dirty="0"/>
              <a:t>από</a:t>
            </a:r>
            <a:r>
              <a:rPr lang="en-US" sz="1400" dirty="0"/>
              <a:t> 8) </a:t>
            </a:r>
          </a:p>
        </p:txBody>
      </p:sp>
      <p:sp>
        <p:nvSpPr>
          <p:cNvPr id="3" name="Content Placeholder 2"/>
          <p:cNvSpPr>
            <a:spLocks noGrp="1"/>
          </p:cNvSpPr>
          <p:nvPr>
            <p:ph idx="1"/>
          </p:nvPr>
        </p:nvSpPr>
        <p:spPr>
          <a:xfrm>
            <a:off x="324374" y="1470681"/>
            <a:ext cx="8329089" cy="4938057"/>
          </a:xfrm>
        </p:spPr>
        <p:txBody>
          <a:bodyPr>
            <a:normAutofit fontScale="92500"/>
          </a:bodyPr>
          <a:lstStyle/>
          <a:p>
            <a:pPr lvl="1"/>
            <a:r>
              <a:rPr lang="en-US" dirty="0"/>
              <a:t>9-</a:t>
            </a:r>
            <a:r>
              <a:rPr lang="el-GR" dirty="0"/>
              <a:t>3η Μακροοικονομική Επιχειρηματικών Κύκλων και Μακροοικονομική Οικονομικής Ανάπτυξης</a:t>
            </a:r>
            <a:endParaRPr lang="en-US" dirty="0"/>
          </a:p>
          <a:p>
            <a:pPr lvl="2"/>
            <a:r>
              <a:rPr lang="el-GR" dirty="0"/>
              <a:t>Μακροοικονομική των Επιχειρηματικών Κύκλων</a:t>
            </a:r>
            <a:endParaRPr lang="en-US" dirty="0"/>
          </a:p>
          <a:p>
            <a:pPr lvl="3"/>
            <a:r>
              <a:rPr lang="el-GR" i="0" dirty="0"/>
              <a:t>Σε αυτό το κεφάλαιο εξετάσαμε τον επιχειρηματικό κύκλο</a:t>
            </a:r>
            <a:r>
              <a:rPr lang="en-US" i="0" dirty="0"/>
              <a:t>: </a:t>
            </a:r>
            <a:r>
              <a:rPr lang="el-GR" i="0" dirty="0"/>
              <a:t>δηλαδή τις αλλεπάλληλες αυξομειώσεις του πραγματικού ΑΕΠ σε σχέση με μια</a:t>
            </a:r>
            <a:r>
              <a:rPr lang="en-US" i="0" dirty="0"/>
              <a:t> </a:t>
            </a:r>
            <a:r>
              <a:rPr lang="el-GR" dirty="0"/>
              <a:t>σταθερή καμπύλη</a:t>
            </a:r>
            <a:r>
              <a:rPr lang="en-US" dirty="0"/>
              <a:t> LRAS </a:t>
            </a:r>
            <a:r>
              <a:rPr lang="en-US" i="0" dirty="0"/>
              <a:t>(</a:t>
            </a:r>
            <a:r>
              <a:rPr lang="el-GR" i="0" dirty="0"/>
              <a:t>Σχήμα</a:t>
            </a:r>
            <a:r>
              <a:rPr lang="en-US" i="0" dirty="0"/>
              <a:t> 8(</a:t>
            </a:r>
            <a:r>
              <a:rPr lang="el-GR" i="0" dirty="0"/>
              <a:t>α</a:t>
            </a:r>
            <a:r>
              <a:rPr lang="en-US" i="0" dirty="0"/>
              <a:t>))</a:t>
            </a:r>
          </a:p>
          <a:p>
            <a:pPr lvl="3"/>
            <a:r>
              <a:rPr lang="el-GR" i="0" dirty="0"/>
              <a:t>Στα επόμενα κεφάλαια θα αναρωτηθούμε </a:t>
            </a:r>
            <a:r>
              <a:rPr lang="en-US" i="0" dirty="0"/>
              <a:t>“</a:t>
            </a:r>
            <a:r>
              <a:rPr lang="el-GR" i="0" dirty="0"/>
              <a:t>Ποιοι παράγοντες μετατοπίζουν την καμπύλη</a:t>
            </a:r>
            <a:r>
              <a:rPr lang="en-US" i="0" dirty="0"/>
              <a:t> </a:t>
            </a:r>
            <a:r>
              <a:rPr lang="en-US" dirty="0"/>
              <a:t>AD</a:t>
            </a:r>
            <a:r>
              <a:rPr lang="el-GR" i="0" dirty="0"/>
              <a:t>;</a:t>
            </a:r>
            <a:r>
              <a:rPr lang="en-US" i="0" dirty="0"/>
              <a:t> </a:t>
            </a:r>
            <a:r>
              <a:rPr lang="el-GR" i="0" dirty="0"/>
              <a:t>Γιατί το πραγματικό ΑΕΠ μπορεί αρχικά να αυξηθεί και μετά να μειωθεί;</a:t>
            </a:r>
            <a:r>
              <a:rPr lang="en-US" i="0" dirty="0"/>
              <a:t>” </a:t>
            </a:r>
          </a:p>
          <a:p>
            <a:pPr lvl="2"/>
            <a:r>
              <a:rPr lang="el-GR" dirty="0"/>
              <a:t>Μακροοικονομική της Οικονομικής Ανάπτυξης</a:t>
            </a:r>
            <a:endParaRPr lang="en-US" dirty="0"/>
          </a:p>
          <a:p>
            <a:pPr lvl="3"/>
            <a:r>
              <a:rPr lang="el-GR" i="0" dirty="0"/>
              <a:t>Η οικονομική ανάπτυξη μπορεί να </a:t>
            </a:r>
            <a:r>
              <a:rPr lang="el-GR" i="0" dirty="0" err="1"/>
              <a:t>περιγραφθεί</a:t>
            </a:r>
            <a:r>
              <a:rPr lang="el-GR" i="0" dirty="0"/>
              <a:t> ως οι</a:t>
            </a:r>
            <a:r>
              <a:rPr lang="en-US" i="0" dirty="0"/>
              <a:t> </a:t>
            </a:r>
            <a:r>
              <a:rPr lang="el-GR" i="0" dirty="0"/>
              <a:t>αυξήσεις του πραγματικού ΑΕΠ εξαιτίας μιας </a:t>
            </a:r>
            <a:r>
              <a:rPr lang="el-GR" dirty="0"/>
              <a:t>προς τα δεξιά μετατόπισης</a:t>
            </a:r>
            <a:r>
              <a:rPr lang="el-GR" i="0" dirty="0"/>
              <a:t> της </a:t>
            </a:r>
            <a:r>
              <a:rPr lang="el-GR" dirty="0"/>
              <a:t>καμπύλης</a:t>
            </a:r>
            <a:r>
              <a:rPr lang="el-GR" i="0" dirty="0"/>
              <a:t> </a:t>
            </a:r>
            <a:r>
              <a:rPr lang="en-US" i="1" dirty="0"/>
              <a:t>LRAS </a:t>
            </a:r>
            <a:r>
              <a:rPr lang="en-US" i="0" dirty="0"/>
              <a:t>(</a:t>
            </a:r>
            <a:r>
              <a:rPr lang="el-GR" i="0" dirty="0"/>
              <a:t>Σχήμα</a:t>
            </a:r>
            <a:r>
              <a:rPr lang="en-US" i="0" dirty="0"/>
              <a:t> 9) </a:t>
            </a:r>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991143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Μακροοικονομική της Οικονομικής Ανάπτυξης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9</a:t>
            </a:r>
          </a:p>
        </p:txBody>
      </p:sp>
      <p:pic>
        <p:nvPicPr>
          <p:cNvPr id="5" name="Εικόνα 4">
            <a:extLst>
              <a:ext uri="{FF2B5EF4-FFF2-40B4-BE49-F238E27FC236}">
                <a16:creationId xmlns:a16="http://schemas.microsoft.com/office/drawing/2014/main" id="{3D2999B2-1A8E-4C79-A3BF-FF3039A22A09}"/>
              </a:ext>
            </a:extLst>
          </p:cNvPr>
          <p:cNvPicPr>
            <a:picLocks noChangeAspect="1"/>
          </p:cNvPicPr>
          <p:nvPr/>
        </p:nvPicPr>
        <p:blipFill>
          <a:blip r:embed="rId2"/>
          <a:stretch>
            <a:fillRect/>
          </a:stretch>
        </p:blipFill>
        <p:spPr>
          <a:xfrm>
            <a:off x="2458401" y="1547476"/>
            <a:ext cx="4437224" cy="3763048"/>
          </a:xfrm>
          <a:prstGeom prst="rect">
            <a:avLst/>
          </a:prstGeom>
        </p:spPr>
      </p:pic>
      <p:pic>
        <p:nvPicPr>
          <p:cNvPr id="7" name="Εικόνα 6">
            <a:extLst>
              <a:ext uri="{FF2B5EF4-FFF2-40B4-BE49-F238E27FC236}">
                <a16:creationId xmlns:a16="http://schemas.microsoft.com/office/drawing/2014/main" id="{6F8F905C-5EA8-4342-B013-80D0F7B4170A}"/>
              </a:ext>
            </a:extLst>
          </p:cNvPr>
          <p:cNvPicPr>
            <a:picLocks noChangeAspect="1"/>
          </p:cNvPicPr>
          <p:nvPr/>
        </p:nvPicPr>
        <p:blipFill>
          <a:blip r:embed="rId3"/>
          <a:stretch>
            <a:fillRect/>
          </a:stretch>
        </p:blipFill>
        <p:spPr>
          <a:xfrm>
            <a:off x="1981695" y="5603490"/>
            <a:ext cx="5502317" cy="847841"/>
          </a:xfrm>
          <a:prstGeom prst="rect">
            <a:avLst/>
          </a:prstGeom>
        </p:spPr>
      </p:pic>
    </p:spTree>
    <p:extLst>
      <p:ext uri="{BB962C8B-B14F-4D97-AF65-F5344CB8AC3E}">
        <p14:creationId xmlns:p14="http://schemas.microsoft.com/office/powerpoint/2010/main" val="404943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Μια </a:t>
            </a:r>
            <a:r>
              <a:rPr lang="el-GR"/>
              <a:t>Αυτορυθμιζόμενη</a:t>
            </a:r>
            <a:r>
              <a:rPr lang="el-GR" dirty="0"/>
              <a:t> Οικονομία με Αύξηση της Συνολικής Ζήτησης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10</a:t>
            </a:r>
          </a:p>
        </p:txBody>
      </p:sp>
      <p:pic>
        <p:nvPicPr>
          <p:cNvPr id="4" name="Εικόνα 3">
            <a:extLst>
              <a:ext uri="{FF2B5EF4-FFF2-40B4-BE49-F238E27FC236}">
                <a16:creationId xmlns:a16="http://schemas.microsoft.com/office/drawing/2014/main" id="{CDC1D990-8B12-4896-8183-28E928BDBFE2}"/>
              </a:ext>
            </a:extLst>
          </p:cNvPr>
          <p:cNvPicPr>
            <a:picLocks noChangeAspect="1"/>
          </p:cNvPicPr>
          <p:nvPr/>
        </p:nvPicPr>
        <p:blipFill>
          <a:blip r:embed="rId2"/>
          <a:stretch>
            <a:fillRect/>
          </a:stretch>
        </p:blipFill>
        <p:spPr>
          <a:xfrm>
            <a:off x="4853354" y="1389354"/>
            <a:ext cx="4161297" cy="4048024"/>
          </a:xfrm>
          <a:prstGeom prst="rect">
            <a:avLst/>
          </a:prstGeom>
        </p:spPr>
      </p:pic>
      <p:pic>
        <p:nvPicPr>
          <p:cNvPr id="7" name="Εικόνα 6">
            <a:extLst>
              <a:ext uri="{FF2B5EF4-FFF2-40B4-BE49-F238E27FC236}">
                <a16:creationId xmlns:a16="http://schemas.microsoft.com/office/drawing/2014/main" id="{7B7DE2E2-E235-4921-8937-AF8EE54EC2AF}"/>
              </a:ext>
            </a:extLst>
          </p:cNvPr>
          <p:cNvPicPr>
            <a:picLocks noChangeAspect="1"/>
          </p:cNvPicPr>
          <p:nvPr/>
        </p:nvPicPr>
        <p:blipFill>
          <a:blip r:embed="rId3"/>
          <a:stretch>
            <a:fillRect/>
          </a:stretch>
        </p:blipFill>
        <p:spPr>
          <a:xfrm>
            <a:off x="232882" y="1865502"/>
            <a:ext cx="4444131" cy="1996348"/>
          </a:xfrm>
          <a:prstGeom prst="rect">
            <a:avLst/>
          </a:prstGeom>
        </p:spPr>
      </p:pic>
    </p:spTree>
    <p:extLst>
      <p:ext uri="{BB962C8B-B14F-4D97-AF65-F5344CB8AC3E}">
        <p14:creationId xmlns:p14="http://schemas.microsoft.com/office/powerpoint/2010/main" val="376979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9-1  </a:t>
            </a:r>
            <a:r>
              <a:rPr lang="el-GR" dirty="0"/>
              <a:t>Η Κλασική Οπτική </a:t>
            </a:r>
            <a:r>
              <a:rPr lang="en-US" sz="1400" dirty="0"/>
              <a:t>(1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fontScale="85000" lnSpcReduction="10000"/>
          </a:bodyPr>
          <a:lstStyle/>
          <a:p>
            <a:pPr lvl="1"/>
            <a:r>
              <a:rPr lang="el-GR" dirty="0"/>
              <a:t>Ο όρος «κλασική οικονομική επιστήμη»</a:t>
            </a:r>
            <a:r>
              <a:rPr lang="en-US" dirty="0"/>
              <a:t> </a:t>
            </a:r>
            <a:r>
              <a:rPr lang="el-GR" dirty="0"/>
              <a:t>συχνά αναφέρεται σε μια εποχή της οικονομικής σκέψης που ξεκίνησε περίπου το 1750 και διήρκησε μέχρι τις αρχές της δεκαετίας του 1900</a:t>
            </a:r>
            <a:endParaRPr lang="en-US" dirty="0"/>
          </a:p>
          <a:p>
            <a:pPr lvl="1"/>
            <a:r>
              <a:rPr lang="en-US" dirty="0"/>
              <a:t>9-1</a:t>
            </a:r>
            <a:r>
              <a:rPr lang="el-GR" dirty="0"/>
              <a:t>α</a:t>
            </a:r>
            <a:r>
              <a:rPr lang="en-US" dirty="0"/>
              <a:t> </a:t>
            </a:r>
            <a:r>
              <a:rPr lang="el-GR" dirty="0"/>
              <a:t>Κλασικοί Οικονομολόγοι και ο Νόμος του </a:t>
            </a:r>
            <a:r>
              <a:rPr lang="en-US" dirty="0"/>
              <a:t>Say</a:t>
            </a:r>
          </a:p>
          <a:p>
            <a:pPr lvl="2"/>
            <a:r>
              <a:rPr lang="el-GR" b="1" dirty="0">
                <a:solidFill>
                  <a:srgbClr val="87004A"/>
                </a:solidFill>
              </a:rPr>
              <a:t>Νόμος του </a:t>
            </a:r>
            <a:r>
              <a:rPr lang="en-US" b="1" dirty="0">
                <a:solidFill>
                  <a:srgbClr val="87004A"/>
                </a:solidFill>
              </a:rPr>
              <a:t>Say</a:t>
            </a:r>
            <a:r>
              <a:rPr lang="en-US" b="1" dirty="0"/>
              <a:t>:</a:t>
            </a:r>
            <a:r>
              <a:rPr lang="en-US" dirty="0"/>
              <a:t> </a:t>
            </a:r>
            <a:r>
              <a:rPr lang="el-GR" dirty="0"/>
              <a:t>Η προσφορά δημιουργεί τη δική της ζήτηση. Η παραγωγή δημιουργεί επαρκή ζήτηση για την αγορά όλων των αγαθών και των υπηρεσιών που παράγει η οικονομία</a:t>
            </a:r>
            <a:endParaRPr lang="en-US" dirty="0"/>
          </a:p>
          <a:p>
            <a:pPr lvl="1"/>
            <a:r>
              <a:rPr lang="en-US" dirty="0"/>
              <a:t>9-1</a:t>
            </a:r>
            <a:r>
              <a:rPr lang="el-GR" dirty="0"/>
              <a:t>β</a:t>
            </a:r>
            <a:r>
              <a:rPr lang="en-US" dirty="0"/>
              <a:t> </a:t>
            </a:r>
            <a:r>
              <a:rPr lang="el-GR" dirty="0"/>
              <a:t>Κλασικοί Οικονομολόγοι και Μεταβλητότητα των Επιτοκίων</a:t>
            </a:r>
            <a:endParaRPr lang="en-US" dirty="0"/>
          </a:p>
          <a:p>
            <a:pPr lvl="2"/>
            <a:r>
              <a:rPr lang="el-GR" dirty="0"/>
              <a:t>Για να ισχύει ο νόμος του</a:t>
            </a:r>
            <a:r>
              <a:rPr lang="en-US" dirty="0"/>
              <a:t> Say</a:t>
            </a:r>
            <a:r>
              <a:rPr lang="el-GR" dirty="0"/>
              <a:t> σε μία οικονομία όπου τα χρήματα αποτελούν το ανταλλακτικό μέσο, τα κεφάλαια που αποταμιεύονται πρέπει να αυξάνουν τα κεφάλαια που επενδύονται κατά την ίδια ποσότητα. Αν αυτό δε συμβεί, τότε μέρος του εισοδήματος που αποκτιέται από την αγορά αγαθών δε θα μπορεί να χρησιμοποιηθεί στη ζήτηση αγαθών. Έτσι, θα υπάρχει πλεονάζουσα παραγωγή αγαθών</a:t>
            </a:r>
            <a:r>
              <a:rPr lang="en-US" dirty="0"/>
              <a:t> (</a:t>
            </a:r>
            <a:r>
              <a:rPr lang="el-GR" dirty="0"/>
              <a:t>Σχήματα</a:t>
            </a:r>
            <a:r>
              <a:rPr lang="en-US" dirty="0"/>
              <a:t> 1, 2)</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29178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Κλασική Οπτική της Αγοράς Πιστώσεων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4" name="Εικόνα 3">
            <a:extLst>
              <a:ext uri="{FF2B5EF4-FFF2-40B4-BE49-F238E27FC236}">
                <a16:creationId xmlns:a16="http://schemas.microsoft.com/office/drawing/2014/main" id="{8CFA87A1-E38C-4A5C-9617-48B542967ABC}"/>
              </a:ext>
            </a:extLst>
          </p:cNvPr>
          <p:cNvPicPr>
            <a:picLocks noChangeAspect="1"/>
          </p:cNvPicPr>
          <p:nvPr/>
        </p:nvPicPr>
        <p:blipFill>
          <a:blip r:embed="rId2"/>
          <a:stretch>
            <a:fillRect/>
          </a:stretch>
        </p:blipFill>
        <p:spPr>
          <a:xfrm>
            <a:off x="234362" y="1435203"/>
            <a:ext cx="8675275" cy="4601999"/>
          </a:xfrm>
          <a:prstGeom prst="rect">
            <a:avLst/>
          </a:prstGeom>
        </p:spPr>
      </p:pic>
    </p:spTree>
    <p:extLst>
      <p:ext uri="{BB962C8B-B14F-4D97-AF65-F5344CB8AC3E}">
        <p14:creationId xmlns:p14="http://schemas.microsoft.com/office/powerpoint/2010/main" val="179836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Κλασική Οπτική του Νόμου του </a:t>
            </a:r>
            <a:r>
              <a:rPr lang="en-US" dirty="0"/>
              <a:t>Say </a:t>
            </a:r>
            <a:r>
              <a:rPr lang="el-GR" dirty="0"/>
              <a:t>σε Μια Οικονομία με Ανταλλακτικό Μέσο το Χρήμα</a:t>
            </a:r>
            <a:r>
              <a:rPr lang="en-US" dirty="0"/>
              <a:t>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4" name="Εικόνα 3">
            <a:extLst>
              <a:ext uri="{FF2B5EF4-FFF2-40B4-BE49-F238E27FC236}">
                <a16:creationId xmlns:a16="http://schemas.microsoft.com/office/drawing/2014/main" id="{7A109E8F-9999-4BB6-B3BB-86E8660B9004}"/>
              </a:ext>
            </a:extLst>
          </p:cNvPr>
          <p:cNvPicPr>
            <a:picLocks noChangeAspect="1"/>
          </p:cNvPicPr>
          <p:nvPr/>
        </p:nvPicPr>
        <p:blipFill>
          <a:blip r:embed="rId2"/>
          <a:stretch>
            <a:fillRect/>
          </a:stretch>
        </p:blipFill>
        <p:spPr>
          <a:xfrm>
            <a:off x="54737" y="2125226"/>
            <a:ext cx="9014651" cy="2847890"/>
          </a:xfrm>
          <a:prstGeom prst="rect">
            <a:avLst/>
          </a:prstGeom>
        </p:spPr>
      </p:pic>
      <p:pic>
        <p:nvPicPr>
          <p:cNvPr id="7" name="Εικόνα 6">
            <a:extLst>
              <a:ext uri="{FF2B5EF4-FFF2-40B4-BE49-F238E27FC236}">
                <a16:creationId xmlns:a16="http://schemas.microsoft.com/office/drawing/2014/main" id="{A012DA7A-D018-4440-9374-AFBDF575CC18}"/>
              </a:ext>
            </a:extLst>
          </p:cNvPr>
          <p:cNvPicPr>
            <a:picLocks noChangeAspect="1"/>
          </p:cNvPicPr>
          <p:nvPr/>
        </p:nvPicPr>
        <p:blipFill>
          <a:blip r:embed="rId3"/>
          <a:stretch>
            <a:fillRect/>
          </a:stretch>
        </p:blipFill>
        <p:spPr>
          <a:xfrm>
            <a:off x="132129" y="5432707"/>
            <a:ext cx="8872584" cy="487738"/>
          </a:xfrm>
          <a:prstGeom prst="rect">
            <a:avLst/>
          </a:prstGeom>
        </p:spPr>
      </p:pic>
    </p:spTree>
    <p:extLst>
      <p:ext uri="{BB962C8B-B14F-4D97-AF65-F5344CB8AC3E}">
        <p14:creationId xmlns:p14="http://schemas.microsoft.com/office/powerpoint/2010/main" val="312402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9-1  </a:t>
            </a:r>
            <a:r>
              <a:rPr lang="el-GR" dirty="0"/>
              <a:t>Η Κλασική Οπτική </a:t>
            </a:r>
            <a:r>
              <a:rPr lang="en-US" sz="1400" dirty="0"/>
              <a:t>(2 </a:t>
            </a:r>
            <a:r>
              <a:rPr lang="el-GR" sz="1400" dirty="0"/>
              <a:t>από</a:t>
            </a:r>
            <a:r>
              <a:rPr lang="en-US" sz="1400" dirty="0"/>
              <a:t> 2)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n-US" dirty="0"/>
              <a:t>9-1</a:t>
            </a:r>
            <a:r>
              <a:rPr lang="el-GR" dirty="0"/>
              <a:t>γ</a:t>
            </a:r>
            <a:r>
              <a:rPr lang="en-US" dirty="0"/>
              <a:t> </a:t>
            </a:r>
            <a:r>
              <a:rPr lang="el-GR" dirty="0"/>
              <a:t>Κλασικοί Οικονομολόγοι, Τιμές και Μισθοί: Και τα Δύο Μεταβάλλονται</a:t>
            </a:r>
            <a:endParaRPr lang="en-US" dirty="0"/>
          </a:p>
          <a:p>
            <a:pPr lvl="2"/>
            <a:r>
              <a:rPr lang="el-GR" dirty="0"/>
              <a:t>Οι κλασικοί οικονομολόγοι πίστευαν ότι οι περισσότερες – αν όχι όλες – οι αγορές είναι ανταγωνιστικές. Δηλαδή, ότι η προσφορά και η ζήτηση λειτουργούν σε όλες τις αγορές</a:t>
            </a:r>
            <a:endParaRPr lang="en-US" dirty="0"/>
          </a:p>
          <a:p>
            <a:pPr lvl="2"/>
            <a:r>
              <a:rPr lang="el-GR" dirty="0"/>
              <a:t>Αν υπάρχει πλεόνασμα στην αγορά εργασίας</a:t>
            </a:r>
            <a:r>
              <a:rPr lang="en-US" dirty="0"/>
              <a:t>,</a:t>
            </a:r>
            <a:r>
              <a:rPr lang="el-GR" dirty="0"/>
              <a:t> τότε αυτό θα είναι προσωρινό. Σύντομα, οι μισθοί θα μειωθούν και η προσφερόμενη ποσότητα της εργασίας θα εξισωθεί με τη ζητούμενη</a:t>
            </a:r>
            <a:endParaRPr lang="en-US" dirty="0"/>
          </a:p>
          <a:p>
            <a:pPr lvl="2"/>
            <a:r>
              <a:rPr lang="el-GR" dirty="0"/>
              <a:t>Αν υπάρχει έλλειμμα στην αγορά εργασίας, τότε οι μισθοί θα αυξηθούν και η προσφερόμενη ποσότητα θα εξισωθεί με τη ζητούμενη</a:t>
            </a:r>
            <a:endParaRPr lang="en-US" dirty="0"/>
          </a:p>
          <a:p>
            <a:pPr lvl="2"/>
            <a:r>
              <a:rPr lang="el-GR" dirty="0"/>
              <a:t>Αυτό που ισχύει για τους μισθούς στην αγορά εργασίας ισχύει και για τις τιμές στην αγορά αγαθών και υπηρεσιών</a:t>
            </a:r>
            <a:endParaRPr lang="en-US" dirty="0"/>
          </a:p>
          <a:p>
            <a:pPr lvl="2"/>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9022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9-2  </a:t>
            </a:r>
            <a:r>
              <a:rPr lang="el-GR" dirty="0"/>
              <a:t>Τρεις Καταστάσεις της Οικονομίας </a:t>
            </a:r>
            <a:r>
              <a:rPr lang="en-US" sz="1400" dirty="0"/>
              <a:t>(1 </a:t>
            </a:r>
            <a:r>
              <a:rPr lang="el-GR" sz="1400" dirty="0"/>
              <a:t>από</a:t>
            </a:r>
            <a:r>
              <a:rPr lang="en-US" sz="1400" dirty="0"/>
              <a:t> 6) </a:t>
            </a:r>
          </a:p>
        </p:txBody>
      </p:sp>
      <p:sp>
        <p:nvSpPr>
          <p:cNvPr id="3" name="Content Placeholder 2"/>
          <p:cNvSpPr>
            <a:spLocks noGrp="1"/>
          </p:cNvSpPr>
          <p:nvPr>
            <p:ph idx="1"/>
          </p:nvPr>
        </p:nvSpPr>
        <p:spPr>
          <a:xfrm>
            <a:off x="324374" y="1716038"/>
            <a:ext cx="8329089" cy="4938057"/>
          </a:xfrm>
        </p:spPr>
        <p:txBody>
          <a:bodyPr>
            <a:normAutofit/>
          </a:bodyPr>
          <a:lstStyle/>
          <a:p>
            <a:pPr lvl="1"/>
            <a:r>
              <a:rPr lang="el-GR" dirty="0"/>
              <a:t>Οι εισαγωγικές πληροφορίες αυτής της ενότητα θα σας επιτρέψουν να κατανοήσετε τις απόψεις των οικονομολόγων που θεωρούν ότι η οικονομία είναι </a:t>
            </a:r>
            <a:r>
              <a:rPr lang="el-GR" dirty="0" err="1"/>
              <a:t>αυτορυθμιζόμενη</a:t>
            </a:r>
            <a:endParaRPr lang="en-US" dirty="0"/>
          </a:p>
          <a:p>
            <a:pPr lvl="1"/>
            <a:r>
              <a:rPr lang="en-US" dirty="0"/>
              <a:t>9-2</a:t>
            </a:r>
            <a:r>
              <a:rPr lang="el-GR" dirty="0"/>
              <a:t>α</a:t>
            </a:r>
            <a:r>
              <a:rPr lang="en-US" dirty="0"/>
              <a:t> </a:t>
            </a:r>
            <a:r>
              <a:rPr lang="el-GR" dirty="0"/>
              <a:t>Πραγματικό ΑΕΠ και Φυσικό Πραγματικό ΑΕΠ: Τρεις Πιθανότητες</a:t>
            </a:r>
            <a:endParaRPr lang="en-US" dirty="0"/>
          </a:p>
          <a:p>
            <a:pPr lvl="2"/>
            <a:r>
              <a:rPr lang="el-GR" dirty="0"/>
              <a:t>Το Πραγματικό ΑΕΠ Είναι Μικρότερο από το Φυσικό Πραγματικό ΑΕΠ </a:t>
            </a:r>
            <a:r>
              <a:rPr lang="en-US" dirty="0"/>
              <a:t>(</a:t>
            </a:r>
            <a:r>
              <a:rPr lang="el-GR" dirty="0" err="1"/>
              <a:t>Υφεσιακό</a:t>
            </a:r>
            <a:r>
              <a:rPr lang="el-GR" dirty="0"/>
              <a:t> Κενό</a:t>
            </a:r>
            <a:r>
              <a:rPr lang="en-US" dirty="0"/>
              <a:t>)</a:t>
            </a:r>
          </a:p>
          <a:p>
            <a:pPr lvl="3"/>
            <a:r>
              <a:rPr lang="el-GR" b="1" i="0" dirty="0" err="1">
                <a:solidFill>
                  <a:srgbClr val="87004A"/>
                </a:solidFill>
              </a:rPr>
              <a:t>Υφεσιακό</a:t>
            </a:r>
            <a:r>
              <a:rPr lang="el-GR" b="1" i="0" dirty="0">
                <a:solidFill>
                  <a:srgbClr val="87004A"/>
                </a:solidFill>
              </a:rPr>
              <a:t> Κενό</a:t>
            </a:r>
            <a:r>
              <a:rPr lang="en-US" i="0" dirty="0"/>
              <a:t>: </a:t>
            </a:r>
            <a:r>
              <a:rPr lang="el-GR" i="0" dirty="0"/>
              <a:t>Η κατάσταση όπου το πραγματικό ΑΕΠ που παράγει η οικονομία είναι μικρότερο από το φυσικό πραγματικό ΑΕΠ και το ποσοστό ανεργίας είναι μεγαλύτερο από το φυσικό ποσοστό ανεργίας </a:t>
            </a:r>
            <a:r>
              <a:rPr lang="en-US" i="0" dirty="0"/>
              <a:t>(</a:t>
            </a:r>
            <a:r>
              <a:rPr lang="el-GR" i="0" dirty="0" err="1"/>
              <a:t>Σχημα</a:t>
            </a:r>
            <a:r>
              <a:rPr lang="en-US" i="0" dirty="0"/>
              <a:t> 3(</a:t>
            </a:r>
            <a:r>
              <a:rPr lang="el-GR" i="0" dirty="0"/>
              <a:t>α</a:t>
            </a:r>
            <a:r>
              <a:rPr lang="en-US" i="0" dirty="0"/>
              <a:t>))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07927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9-2 </a:t>
            </a:r>
            <a:r>
              <a:rPr lang="el-GR" dirty="0"/>
              <a:t>Τρεις Καταστάσεις της Οικονομίας </a:t>
            </a:r>
            <a:r>
              <a:rPr lang="en-US" sz="1400" dirty="0"/>
              <a:t>(2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9-2</a:t>
            </a:r>
            <a:r>
              <a:rPr lang="el-GR" dirty="0"/>
              <a:t>α</a:t>
            </a:r>
            <a:r>
              <a:rPr lang="en-US" dirty="0"/>
              <a:t> </a:t>
            </a:r>
            <a:r>
              <a:rPr lang="el-GR" dirty="0"/>
              <a:t>Πραγματικό ΑΕΠ και Φυσικό Πραγματικό ΑΕΠ: Τρεις Πιθανότητες </a:t>
            </a:r>
            <a:r>
              <a:rPr lang="en-US" sz="1400" dirty="0"/>
              <a:t>(</a:t>
            </a:r>
            <a:r>
              <a:rPr lang="el-GR" sz="1400" dirty="0"/>
              <a:t>συνέχεια</a:t>
            </a:r>
            <a:r>
              <a:rPr lang="en-US" sz="1400" dirty="0"/>
              <a:t>)</a:t>
            </a:r>
            <a:endParaRPr lang="en-US" dirty="0"/>
          </a:p>
          <a:p>
            <a:pPr lvl="2"/>
            <a:r>
              <a:rPr lang="el-GR" dirty="0"/>
              <a:t>Το Πραγματικό ΑΕΠ Είναι Μεγαλύτερο από το Φυσικό Πραγματικό ΑΕΠ </a:t>
            </a:r>
            <a:r>
              <a:rPr lang="en-US" dirty="0"/>
              <a:t>(</a:t>
            </a:r>
            <a:r>
              <a:rPr lang="el-GR" dirty="0"/>
              <a:t>Πληθωριστικό Κενό</a:t>
            </a:r>
            <a:r>
              <a:rPr lang="en-US" dirty="0"/>
              <a:t>)</a:t>
            </a:r>
          </a:p>
          <a:p>
            <a:pPr lvl="3"/>
            <a:r>
              <a:rPr lang="el-GR" b="1" i="0" dirty="0">
                <a:solidFill>
                  <a:srgbClr val="87004A"/>
                </a:solidFill>
              </a:rPr>
              <a:t>Πληθωριστικό Κενό</a:t>
            </a:r>
            <a:r>
              <a:rPr lang="en-US" i="0" dirty="0"/>
              <a:t>: </a:t>
            </a:r>
            <a:r>
              <a:rPr lang="el-GR" i="0" dirty="0"/>
              <a:t>Η κατάσταση όπου το πραγματικό ΑΕΠ που παράγει η οικονομία είναι μεγαλύτερο από το φυσικό πραγματικό ΑΕΠ και το ποσοστό ανεργίας είναι μικρότερο από το φυσικό ποσοστό ανεργίας </a:t>
            </a:r>
            <a:r>
              <a:rPr lang="en-US" i="0" dirty="0"/>
              <a:t>(</a:t>
            </a:r>
            <a:r>
              <a:rPr lang="el-GR" i="0" dirty="0"/>
              <a:t>Σχήμα</a:t>
            </a:r>
            <a:r>
              <a:rPr lang="en-US" i="0" dirty="0"/>
              <a:t> 3(</a:t>
            </a:r>
            <a:r>
              <a:rPr lang="el-GR" i="0" dirty="0"/>
              <a:t>β</a:t>
            </a:r>
            <a:r>
              <a:rPr lang="en-US" i="0" dirty="0"/>
              <a:t>))</a:t>
            </a:r>
          </a:p>
          <a:p>
            <a:pPr lvl="2"/>
            <a:r>
              <a:rPr lang="el-GR" dirty="0"/>
              <a:t>Το Πραγματικό ΑΕΠ Ισούται με το Φυσικό Πραγματικό ΑΕΠ </a:t>
            </a:r>
            <a:r>
              <a:rPr lang="en-US" i="0" dirty="0"/>
              <a:t>(</a:t>
            </a:r>
            <a:r>
              <a:rPr lang="el-GR" i="0" dirty="0"/>
              <a:t>Μακροπρόθεσμη Ισορροπία</a:t>
            </a:r>
            <a:r>
              <a:rPr lang="en-US" i="0" dirty="0"/>
              <a:t>) (</a:t>
            </a:r>
            <a:r>
              <a:rPr lang="el-GR" i="0" dirty="0"/>
              <a:t>Σχήμα</a:t>
            </a:r>
            <a:r>
              <a:rPr lang="en-US" i="0" dirty="0"/>
              <a:t> 3(</a:t>
            </a:r>
            <a:r>
              <a:rPr lang="el-GR" i="0" dirty="0"/>
              <a:t>γ</a:t>
            </a:r>
            <a:r>
              <a:rPr lang="en-US" i="0" dirty="0"/>
              <a:t>))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731198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Πραγματικό ΑΕΠ και Φυσικό Πραγματικό ΑΕΠ: Τρεις Πιθανότητες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5" name="Εικόνα 4">
            <a:extLst>
              <a:ext uri="{FF2B5EF4-FFF2-40B4-BE49-F238E27FC236}">
                <a16:creationId xmlns:a16="http://schemas.microsoft.com/office/drawing/2014/main" id="{426F05A0-A6C1-4F29-B68D-CA6C5AB85AC9}"/>
              </a:ext>
            </a:extLst>
          </p:cNvPr>
          <p:cNvPicPr>
            <a:picLocks noChangeAspect="1"/>
          </p:cNvPicPr>
          <p:nvPr/>
        </p:nvPicPr>
        <p:blipFill>
          <a:blip r:embed="rId2"/>
          <a:stretch>
            <a:fillRect/>
          </a:stretch>
        </p:blipFill>
        <p:spPr>
          <a:xfrm>
            <a:off x="64674" y="1676498"/>
            <a:ext cx="9014651" cy="2815148"/>
          </a:xfrm>
          <a:prstGeom prst="rect">
            <a:avLst/>
          </a:prstGeom>
        </p:spPr>
      </p:pic>
      <p:pic>
        <p:nvPicPr>
          <p:cNvPr id="7" name="Εικόνα 6">
            <a:extLst>
              <a:ext uri="{FF2B5EF4-FFF2-40B4-BE49-F238E27FC236}">
                <a16:creationId xmlns:a16="http://schemas.microsoft.com/office/drawing/2014/main" id="{E6517F58-BD0E-4269-8454-F1445CD3BF87}"/>
              </a:ext>
            </a:extLst>
          </p:cNvPr>
          <p:cNvPicPr>
            <a:picLocks noChangeAspect="1"/>
          </p:cNvPicPr>
          <p:nvPr/>
        </p:nvPicPr>
        <p:blipFill>
          <a:blip r:embed="rId3"/>
          <a:stretch>
            <a:fillRect/>
          </a:stretch>
        </p:blipFill>
        <p:spPr>
          <a:xfrm>
            <a:off x="442637" y="4619464"/>
            <a:ext cx="8468751" cy="1622287"/>
          </a:xfrm>
          <a:prstGeom prst="rect">
            <a:avLst/>
          </a:prstGeom>
        </p:spPr>
      </p:pic>
    </p:spTree>
    <p:extLst>
      <p:ext uri="{BB962C8B-B14F-4D97-AF65-F5344CB8AC3E}">
        <p14:creationId xmlns:p14="http://schemas.microsoft.com/office/powerpoint/2010/main" val="404281246"/>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1006</TotalTime>
  <Words>1573</Words>
  <Application>Microsoft Office PowerPoint</Application>
  <PresentationFormat>Προβολή στην οθόνη (4:3)</PresentationFormat>
  <Paragraphs>154</Paragraphs>
  <Slides>28</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28</vt:i4>
      </vt:variant>
    </vt:vector>
  </HeadingPairs>
  <TitlesOfParts>
    <vt:vector size="37" baseType="lpstr">
      <vt:lpstr>Arial</vt:lpstr>
      <vt:lpstr>Arial Narrow</vt:lpstr>
      <vt:lpstr>Arial Narrow Bold</vt:lpstr>
      <vt:lpstr>Calibri</vt:lpstr>
      <vt:lpstr>Century Gothic</vt:lpstr>
      <vt:lpstr>Century Schoolbook</vt:lpstr>
      <vt:lpstr>Lucida Grande</vt:lpstr>
      <vt:lpstr>Palatino Linotype</vt:lpstr>
      <vt:lpstr>Arnold12e_new</vt:lpstr>
      <vt:lpstr>9</vt:lpstr>
      <vt:lpstr>Παρουσίαση του PowerPoint</vt:lpstr>
      <vt:lpstr>9-1  Η Κλασική Οπτική (1 από 2) </vt:lpstr>
      <vt:lpstr>Η Κλασική Οπτική της Αγοράς Πιστώσεων</vt:lpstr>
      <vt:lpstr>Η Κλασική Οπτική του Νόμου του Say σε Μια Οικονομία με Ανταλλακτικό Μέσο το Χρήμα </vt:lpstr>
      <vt:lpstr>9-1  Η Κλασική Οπτική (2 από 2) </vt:lpstr>
      <vt:lpstr>9-2  Τρεις Καταστάσεις της Οικονομίας (1 από 6) </vt:lpstr>
      <vt:lpstr>9-2 Τρεις Καταστάσεις της Οικονομίας (2 από 6) </vt:lpstr>
      <vt:lpstr>Πραγματικό ΑΕΠ και Φυσικό Πραγματικό ΑΕΠ: Τρεις Πιθανότητες</vt:lpstr>
      <vt:lpstr>9-2  Τρεις Καταστάσεις της Οικονομίας (3 από 6) </vt:lpstr>
      <vt:lpstr>9-2  Τρεις Καταστάσεις της Οικονομίας (4 από 6) </vt:lpstr>
      <vt:lpstr>9-2  Τρεις Καταστάσεις της Οικονομίας (5 από 6) </vt:lpstr>
      <vt:lpstr>9-2  Τρεις Καταστάσεις της Οικονομίας (6 από 6) </vt:lpstr>
      <vt:lpstr>Η Φυσική και η Θεσμική ΚΠΔ</vt:lpstr>
      <vt:lpstr>Τρεις Καταστάσεις της Οικονομίας και Δύο Καμπύλες ΚΠΔ</vt:lpstr>
      <vt:lpstr>9-3  Η Αυτορυθμιζόμενη Οικονομία (1 από 8) </vt:lpstr>
      <vt:lpstr>Η Αυτορυθμιζόμενη Οικονομία: Εξαλείφοντας Ένα Υφεσιακό Κενό</vt:lpstr>
      <vt:lpstr>9-3 Η Αυτορυθμιζόμενη Οικονομία (2 από 8) </vt:lpstr>
      <vt:lpstr>9-3 Η Αυτορυθμιζόμενη Οικονομία (3 από 8) </vt:lpstr>
      <vt:lpstr>Η Αυτορυθμιζόμενη Οικονομία: Εξαλείφοντας Ένα Πληθωριστικό Κενό</vt:lpstr>
      <vt:lpstr>9-3 Η Αυτορυθμιζόμενη Οικονομία (4 από 8) </vt:lpstr>
      <vt:lpstr>9-3  Η Αυτορυθμιζόμενη Οικονομία (5 από 8) </vt:lpstr>
      <vt:lpstr>9-3  Η Αυτορυθμιζόμενη Οικονομία (6 από 8) </vt:lpstr>
      <vt:lpstr>Αλλαγές σε Μια Αυτορυθμιζόμενη Οικονομία: Βραχυπρόθεσμα και Μακροπρόθεσμα</vt:lpstr>
      <vt:lpstr>9-3  Η Αυτορυθμιζόμενη Οικονομία (7 από 8) </vt:lpstr>
      <vt:lpstr>9-3  Η Αυτορυθμιζόμενη Οικονομία (8 από 8) </vt:lpstr>
      <vt:lpstr>Μακροοικονομική της Οικονομικής Ανάπτυξης </vt:lpstr>
      <vt:lpstr>Μια Αυτορυθμιζόμενη Οικονομία με Αύξηση της Συνολικής Ζήτησης</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125</cp:revision>
  <dcterms:created xsi:type="dcterms:W3CDTF">2017-01-09T20:37:40Z</dcterms:created>
  <dcterms:modified xsi:type="dcterms:W3CDTF">2021-06-29T12:07:06Z</dcterms:modified>
</cp:coreProperties>
</file>