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5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217" y="2559201"/>
            <a:ext cx="11471565" cy="895200"/>
          </a:xfrm>
        </p:spPr>
        <p:txBody>
          <a:bodyPr>
            <a:normAutofit/>
          </a:bodyPr>
          <a:lstStyle/>
          <a:p>
            <a:r>
              <a:rPr lang="el-GR" dirty="0" err="1" smtClean="0"/>
              <a:t>Βιομιμιση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latin typeface="Segoe UI" panose="020B0502040204020203" pitchFamily="34" charset="0"/>
                <a:cs typeface="Segoe UI" panose="020B0502040204020203" pitchFamily="34" charset="0"/>
              </a:rPr>
              <a:t>9020 Σχεδίαση για αειφορία</a:t>
            </a:r>
            <a:endParaRPr lang="en-U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l-GR" dirty="0" smtClean="0">
                <a:latin typeface="Segoe UI" panose="020B0502040204020203" pitchFamily="34" charset="0"/>
                <a:cs typeface="Segoe UI" panose="020B0502040204020203" pitchFamily="34" charset="0"/>
              </a:rPr>
              <a:t>Εβδομάδα </a:t>
            </a:r>
            <a:r>
              <a:rPr lang="el-GR" dirty="0" smtClean="0">
                <a:latin typeface="Segoe UI" panose="020B0502040204020203" pitchFamily="34" charset="0"/>
                <a:cs typeface="Segoe UI" panose="020B0502040204020203" pitchFamily="34" charset="0"/>
              </a:rPr>
              <a:t>8η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47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 smtClean="0"/>
              <a:t>Αποδοτικοτητα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Σύμφωνα </a:t>
            </a:r>
            <a:r>
              <a:rPr lang="el-GR" dirty="0"/>
              <a:t>με αυτή την αρχή οφείλουμε να πραγματοποιούμε ορθολογική </a:t>
            </a:r>
            <a:r>
              <a:rPr lang="el-GR" dirty="0" smtClean="0"/>
              <a:t>χρήση των </a:t>
            </a:r>
            <a:r>
              <a:rPr lang="el-GR" dirty="0"/>
              <a:t>τοπικά διαθέσιμων μορφών ενέργειας και υλικών</a:t>
            </a:r>
            <a:r>
              <a:rPr lang="el-GR" dirty="0" smtClean="0"/>
              <a:t>,</a:t>
            </a:r>
          </a:p>
          <a:p>
            <a:endParaRPr lang="el-GR" dirty="0"/>
          </a:p>
          <a:p>
            <a:r>
              <a:rPr lang="el-GR" dirty="0" err="1" smtClean="0"/>
              <a:t>Υπο</a:t>
            </a:r>
            <a:r>
              <a:rPr lang="el-GR" dirty="0" smtClean="0"/>
              <a:t>-αρχές</a:t>
            </a:r>
          </a:p>
          <a:p>
            <a:pPr lvl="1"/>
            <a:r>
              <a:rPr lang="el-GR" dirty="0" smtClean="0"/>
              <a:t>χρησιμοποίηση διεργασιών </a:t>
            </a:r>
            <a:r>
              <a:rPr lang="el-GR" dirty="0"/>
              <a:t>χαμηλής ενέργειας</a:t>
            </a:r>
          </a:p>
          <a:p>
            <a:pPr lvl="1"/>
            <a:r>
              <a:rPr lang="el-GR" dirty="0" smtClean="0"/>
              <a:t>χρησιμοποίηση </a:t>
            </a:r>
            <a:r>
              <a:rPr lang="el-GR" dirty="0" err="1" smtClean="0"/>
              <a:t>πολυλειτουργικου</a:t>
            </a:r>
            <a:r>
              <a:rPr lang="el-GR" dirty="0" smtClean="0"/>
              <a:t> σχεδιασμού</a:t>
            </a:r>
            <a:endParaRPr lang="el-GR" dirty="0"/>
          </a:p>
          <a:p>
            <a:pPr lvl="1"/>
            <a:r>
              <a:rPr lang="el-GR" dirty="0"/>
              <a:t>ανακύκλωση όλων των υλικών</a:t>
            </a:r>
          </a:p>
          <a:p>
            <a:pPr lvl="1"/>
            <a:r>
              <a:rPr lang="el-GR" dirty="0" smtClean="0"/>
              <a:t>Ζευγάρωμα φόρμας με λειτουργία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00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Spiral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Προκειμένου να υποβοηθήσει την σχεδιαστική διεργασία δημιουργήθηκε η </a:t>
            </a:r>
            <a:r>
              <a:rPr lang="el-GR" dirty="0" smtClean="0"/>
              <a:t>σπείρα σχεδίασης</a:t>
            </a:r>
            <a:r>
              <a:rPr lang="el-GR" dirty="0"/>
              <a:t>. Αυτό το εργαλείο έχει σκοπό να υποβοηθήσει τον σχεδιαστή που επιθυμεί να </a:t>
            </a:r>
            <a:r>
              <a:rPr lang="el-GR" dirty="0" smtClean="0"/>
              <a:t>προσθέσει στοιχειά </a:t>
            </a:r>
            <a:r>
              <a:rPr lang="el-GR" dirty="0" err="1"/>
              <a:t>βιο</a:t>
            </a:r>
            <a:r>
              <a:rPr lang="el-GR" dirty="0"/>
              <a:t>-μίμησης στην σχεδίαση. Είναι ένα κυκλικό μοντέλο το οποίο μπορεί είτε </a:t>
            </a:r>
            <a:r>
              <a:rPr lang="el-GR" dirty="0" smtClean="0"/>
              <a:t>να αντικαταστήσει </a:t>
            </a:r>
            <a:r>
              <a:rPr lang="el-GR" dirty="0"/>
              <a:t>την κλασική σχεδιαστική διαδικασία ή να αποτελέσει ένα από τα εργαλεία </a:t>
            </a:r>
            <a:r>
              <a:rPr lang="el-GR" dirty="0" smtClean="0"/>
              <a:t>που χρησιμοποιούνται </a:t>
            </a:r>
            <a:r>
              <a:rPr lang="el-GR" dirty="0"/>
              <a:t>στα μεσαία στάδια της σχεδιαστικής διεργασίας. Τα πέντε βήματα είναι τα εξής:.</a:t>
            </a:r>
          </a:p>
          <a:p>
            <a:r>
              <a:rPr lang="en-US" b="1" dirty="0"/>
              <a:t>Discover - Emulate - Evaluate - Distill – Translate. </a:t>
            </a:r>
            <a:endParaRPr lang="el-GR" b="1" dirty="0" smtClean="0"/>
          </a:p>
          <a:p>
            <a:endParaRPr lang="el-GR" b="1" dirty="0"/>
          </a:p>
          <a:p>
            <a:r>
              <a:rPr lang="el-GR" dirty="0" smtClean="0"/>
              <a:t>Η </a:t>
            </a:r>
            <a:r>
              <a:rPr lang="el-GR" dirty="0"/>
              <a:t>διαδικασία αυτή είναι κυκλική.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382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http://www.prairiegreenspermaculture.com/wp-content/uploads/2013/08/biomimicry-design-spir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268" y="-35864"/>
            <a:ext cx="9417465" cy="692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0241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Thorpe, A. (2008) ‘Design as activism: A conceptual tool’, in Changing the Change</a:t>
            </a:r>
            <a:r>
              <a:rPr lang="en-US" dirty="0" smtClean="0"/>
              <a:t>: Design </a:t>
            </a:r>
            <a:r>
              <a:rPr lang="en-US" dirty="0"/>
              <a:t>Visions, Proposals and Tools, Changing the Change conference, Turin, Italy, </a:t>
            </a:r>
            <a:r>
              <a:rPr lang="en-US" dirty="0" smtClean="0"/>
              <a:t>June 2008</a:t>
            </a:r>
            <a:r>
              <a:rPr lang="en-US" dirty="0"/>
              <a:t>, Umberto </a:t>
            </a:r>
            <a:r>
              <a:rPr lang="en-US" dirty="0" err="1"/>
              <a:t>Allemandi</a:t>
            </a:r>
            <a:r>
              <a:rPr lang="en-US" dirty="0"/>
              <a:t> &amp; </a:t>
            </a:r>
            <a:r>
              <a:rPr lang="en-US" dirty="0" smtClean="0"/>
              <a:t>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037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Εισαγωγη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</a:t>
            </a:r>
            <a:r>
              <a:rPr lang="el-GR" dirty="0" err="1"/>
              <a:t>βιο</a:t>
            </a:r>
            <a:r>
              <a:rPr lang="el-GR" dirty="0"/>
              <a:t>-μίμηση ( </a:t>
            </a:r>
            <a:r>
              <a:rPr lang="el-GR" dirty="0" err="1"/>
              <a:t>biomimicry</a:t>
            </a:r>
            <a:r>
              <a:rPr lang="el-GR" dirty="0"/>
              <a:t>) </a:t>
            </a:r>
            <a:r>
              <a:rPr lang="el-GR" dirty="0" smtClean="0"/>
              <a:t>αναπτύχθηκε το 1997 </a:t>
            </a:r>
            <a:r>
              <a:rPr lang="el-GR" dirty="0"/>
              <a:t>και ορίζεται ως “</a:t>
            </a:r>
            <a:r>
              <a:rPr lang="el-GR" i="1" dirty="0"/>
              <a:t>Μια νέα επιστήμη η οποία μελετάει φυσικά μοντέλα και κατόπιν αντιγράφει </a:t>
            </a:r>
            <a:r>
              <a:rPr lang="el-GR" i="1" dirty="0" smtClean="0"/>
              <a:t>ή αντλεί </a:t>
            </a:r>
            <a:r>
              <a:rPr lang="el-GR" i="1" dirty="0"/>
              <a:t>έμπνευση από αυτές τις διεργασίες ή σχέδια προκείμενου να λυθούν προβλήματα </a:t>
            </a:r>
            <a:r>
              <a:rPr lang="el-GR" i="1" dirty="0" smtClean="0"/>
              <a:t>ανθρώπινης δραστηριότητας</a:t>
            </a:r>
            <a:r>
              <a:rPr lang="el-GR" dirty="0"/>
              <a:t>”. </a:t>
            </a:r>
            <a:endParaRPr lang="el-GR" dirty="0" smtClean="0"/>
          </a:p>
          <a:p>
            <a:r>
              <a:rPr lang="el-GR" dirty="0" smtClean="0"/>
              <a:t>Οφείλουμε </a:t>
            </a:r>
            <a:r>
              <a:rPr lang="el-GR" dirty="0"/>
              <a:t>να σημειώσουμε εδώ πως η </a:t>
            </a:r>
            <a:r>
              <a:rPr lang="el-GR" dirty="0" err="1"/>
              <a:t>βιο</a:t>
            </a:r>
            <a:r>
              <a:rPr lang="el-GR" dirty="0"/>
              <a:t>-μίμηση δεν είναι ένα </a:t>
            </a:r>
            <a:r>
              <a:rPr lang="el-GR" dirty="0" smtClean="0"/>
              <a:t>αυστηρό πλαίσιο </a:t>
            </a:r>
            <a:r>
              <a:rPr lang="el-GR" dirty="0"/>
              <a:t>άλλα μια προσέγγιση ή οποία υποβοηθάει στην ανάδυση αειφορίας. Σύμφωνα με την </a:t>
            </a:r>
            <a:r>
              <a:rPr lang="el-GR" dirty="0" err="1" smtClean="0"/>
              <a:t>βιο</a:t>
            </a:r>
            <a:r>
              <a:rPr lang="el-GR" dirty="0" smtClean="0"/>
              <a:t>-μίμηση </a:t>
            </a:r>
            <a:r>
              <a:rPr lang="el-GR" dirty="0"/>
              <a:t>η φύση μπορεί να έχει τρεις διαφορετικούς ρόλους κατά την σχεδιαστική διεργασία:</a:t>
            </a:r>
          </a:p>
          <a:p>
            <a:r>
              <a:rPr lang="el-GR" dirty="0"/>
              <a:t>Μπορεί να είναι το μοντέλο το οποίο προσπαθούμε να μιμηθούμε, μπορεί να είναι η βάση </a:t>
            </a:r>
            <a:r>
              <a:rPr lang="el-GR" dirty="0" smtClean="0"/>
              <a:t>πάνω στην </a:t>
            </a:r>
            <a:r>
              <a:rPr lang="el-GR" dirty="0"/>
              <a:t>οποία συγκρίνουμε τα αποτελέσματα της σχεδίασής μας ή μπορεί να λάβει τον ρόλο </a:t>
            </a:r>
            <a:r>
              <a:rPr lang="el-GR" dirty="0" smtClean="0"/>
              <a:t>του μέντορα </a:t>
            </a:r>
            <a:r>
              <a:rPr lang="el-GR" dirty="0"/>
              <a:t>ο οποίος θα μας διδάξει πώς να </a:t>
            </a:r>
            <a:r>
              <a:rPr lang="el-GR" dirty="0" err="1"/>
              <a:t>παράξουμε</a:t>
            </a:r>
            <a:r>
              <a:rPr lang="el-GR" dirty="0"/>
              <a:t> πιο πράσινα προϊόντα.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16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static.biomimicry.net/wp-content/uploads/2013/03/Biomimicry38_DesignLens_Diagram_Only_Lifes_Principles_RGB_Download-cop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848" y="123781"/>
            <a:ext cx="7766376" cy="6860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076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s://s-media-cache-ak0.pinimg.com/736x/d0/01/64/d0016400f3ff4f13fc869becf13e637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82" y="0"/>
            <a:ext cx="11203536" cy="7808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4040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 smtClean="0"/>
              <a:t>Εξελιξη</a:t>
            </a:r>
            <a:r>
              <a:rPr lang="el-GR" b="1" dirty="0" smtClean="0"/>
              <a:t> </a:t>
            </a:r>
            <a:r>
              <a:rPr lang="el-GR" b="1" dirty="0"/>
              <a:t>για </a:t>
            </a:r>
            <a:r>
              <a:rPr lang="el-GR" b="1" dirty="0" err="1" smtClean="0"/>
              <a:t>επιβιωση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Σύμφωνα με αυτή την αρχή οφείλουμε να ενσωματώνουμε </a:t>
            </a:r>
            <a:r>
              <a:rPr lang="el-GR" dirty="0" smtClean="0"/>
              <a:t>νέες πληροφορίες </a:t>
            </a:r>
            <a:r>
              <a:rPr lang="el-GR" dirty="0"/>
              <a:t>και διαταραχές προκειμένου να διασφαλιστεί η συνεχεία της λειτουργίας </a:t>
            </a:r>
            <a:r>
              <a:rPr lang="el-GR" dirty="0" smtClean="0"/>
              <a:t>του συστήματος.</a:t>
            </a:r>
          </a:p>
          <a:p>
            <a:endParaRPr lang="el-GR" dirty="0" smtClean="0"/>
          </a:p>
          <a:p>
            <a:r>
              <a:rPr lang="el-GR" dirty="0" err="1" smtClean="0"/>
              <a:t>Υπο</a:t>
            </a:r>
            <a:r>
              <a:rPr lang="el-GR" dirty="0" smtClean="0"/>
              <a:t>-αρχές:</a:t>
            </a:r>
          </a:p>
          <a:p>
            <a:pPr lvl="1"/>
            <a:r>
              <a:rPr lang="el-GR" dirty="0" smtClean="0"/>
              <a:t>Αντιγραφή στρατηγικών που λειτουργούν</a:t>
            </a:r>
          </a:p>
          <a:p>
            <a:pPr lvl="1"/>
            <a:r>
              <a:rPr lang="el-GR" dirty="0" smtClean="0"/>
              <a:t>Αναμονή του απροσδόκητου</a:t>
            </a:r>
          </a:p>
          <a:p>
            <a:pPr lvl="1"/>
            <a:r>
              <a:rPr lang="el-GR" dirty="0" smtClean="0"/>
              <a:t>Ανακάτεμα της πληροφορίας</a:t>
            </a:r>
          </a:p>
          <a:p>
            <a:pPr lvl="1"/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896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err="1" smtClean="0"/>
              <a:t>Ενσωματωση</a:t>
            </a:r>
            <a:r>
              <a:rPr lang="el-GR" b="1" dirty="0" smtClean="0"/>
              <a:t> </a:t>
            </a:r>
            <a:r>
              <a:rPr lang="el-GR" b="1" dirty="0" err="1" smtClean="0"/>
              <a:t>οικονομικης</a:t>
            </a:r>
            <a:r>
              <a:rPr lang="el-GR" b="1" dirty="0" smtClean="0"/>
              <a:t> </a:t>
            </a:r>
            <a:r>
              <a:rPr lang="el-GR" b="1" dirty="0" err="1" smtClean="0"/>
              <a:t>αναπτυξης</a:t>
            </a:r>
            <a:r>
              <a:rPr lang="el-GR" b="1" dirty="0" smtClean="0"/>
              <a:t> </a:t>
            </a:r>
            <a:r>
              <a:rPr lang="el-GR" b="1" dirty="0"/>
              <a:t>στην </a:t>
            </a:r>
            <a:r>
              <a:rPr lang="el-GR" b="1" dirty="0" err="1" smtClean="0"/>
              <a:t>βιολογικη</a:t>
            </a:r>
            <a:r>
              <a:rPr lang="el-GR" b="1" dirty="0" smtClean="0"/>
              <a:t> </a:t>
            </a:r>
            <a:r>
              <a:rPr lang="el-GR" b="1" dirty="0" err="1" smtClean="0"/>
              <a:t>αναπτυξη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Σύμφωνα </a:t>
            </a:r>
            <a:r>
              <a:rPr lang="el-GR" dirty="0"/>
              <a:t>με αυτή την </a:t>
            </a:r>
            <a:r>
              <a:rPr lang="el-GR" dirty="0" smtClean="0"/>
              <a:t>αρχή οφείλουμε </a:t>
            </a:r>
            <a:r>
              <a:rPr lang="el-GR" dirty="0"/>
              <a:t>να υιοθετούμε στρατηγικές που θα υποβοηθούν τόσο την οικονομική όσο και </a:t>
            </a:r>
            <a:r>
              <a:rPr lang="el-GR" dirty="0" smtClean="0"/>
              <a:t>την βιολογική ανάπτυξη</a:t>
            </a:r>
          </a:p>
          <a:p>
            <a:endParaRPr lang="el-GR" dirty="0"/>
          </a:p>
          <a:p>
            <a:r>
              <a:rPr lang="el-GR" dirty="0" err="1" smtClean="0"/>
              <a:t>Υπο</a:t>
            </a:r>
            <a:r>
              <a:rPr lang="el-GR" dirty="0" smtClean="0"/>
              <a:t>-αρχές</a:t>
            </a:r>
          </a:p>
          <a:p>
            <a:pPr lvl="1"/>
            <a:r>
              <a:rPr lang="el-GR" dirty="0" smtClean="0"/>
              <a:t>Αυτό-οργάνωση</a:t>
            </a:r>
          </a:p>
          <a:p>
            <a:pPr lvl="1"/>
            <a:r>
              <a:rPr lang="el-GR" dirty="0" smtClean="0"/>
              <a:t>Χτίσε από κάτω προς τα πάνω</a:t>
            </a:r>
          </a:p>
          <a:p>
            <a:pPr lvl="1"/>
            <a:r>
              <a:rPr lang="el-GR" dirty="0" smtClean="0"/>
              <a:t>Συνδυασμός αρθρωτών (</a:t>
            </a:r>
            <a:r>
              <a:rPr lang="en-US" dirty="0" smtClean="0"/>
              <a:t>modular</a:t>
            </a:r>
            <a:r>
              <a:rPr lang="el-GR" dirty="0" smtClean="0"/>
              <a:t>) και ένθετων (</a:t>
            </a:r>
            <a:r>
              <a:rPr lang="en-US" dirty="0" smtClean="0"/>
              <a:t>nested</a:t>
            </a:r>
            <a:r>
              <a:rPr lang="el-GR" dirty="0" smtClean="0"/>
              <a:t>) υποσυστημάτων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2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 smtClean="0"/>
              <a:t>Τοπικ</a:t>
            </a:r>
            <a:r>
              <a:rPr lang="en-US" b="1" dirty="0" smtClean="0"/>
              <a:t>a</a:t>
            </a:r>
            <a:r>
              <a:rPr lang="el-GR" b="1" dirty="0" smtClean="0"/>
              <a:t> </a:t>
            </a:r>
            <a:r>
              <a:rPr lang="el-GR" b="1" dirty="0" err="1" smtClean="0"/>
              <a:t>συντονισμ</a:t>
            </a:r>
            <a:r>
              <a:rPr lang="en-US" b="1" dirty="0" smtClean="0"/>
              <a:t>e</a:t>
            </a:r>
            <a:r>
              <a:rPr lang="el-GR" b="1" dirty="0" err="1" smtClean="0"/>
              <a:t>νη</a:t>
            </a:r>
            <a:r>
              <a:rPr lang="el-GR" b="1" dirty="0" smtClean="0"/>
              <a:t> </a:t>
            </a:r>
            <a:r>
              <a:rPr lang="el-GR" b="1" dirty="0"/>
              <a:t>και </a:t>
            </a:r>
            <a:r>
              <a:rPr lang="el-GR" b="1" dirty="0" err="1" smtClean="0"/>
              <a:t>υπε</a:t>
            </a:r>
            <a:r>
              <a:rPr lang="en-US" b="1" dirty="0" smtClean="0"/>
              <a:t>y</a:t>
            </a:r>
            <a:r>
              <a:rPr lang="el-GR" b="1" dirty="0" err="1" smtClean="0"/>
              <a:t>θυνη</a:t>
            </a:r>
            <a:r>
              <a:rPr lang="el-GR" b="1" dirty="0" smtClean="0"/>
              <a:t> </a:t>
            </a:r>
            <a:r>
              <a:rPr lang="el-GR" b="1" dirty="0" err="1" smtClean="0"/>
              <a:t>σχεδ</a:t>
            </a:r>
            <a:r>
              <a:rPr lang="en-US" b="1" dirty="0" err="1" smtClean="0"/>
              <a:t>i</a:t>
            </a:r>
            <a:r>
              <a:rPr lang="el-GR" b="1" dirty="0" err="1" smtClean="0"/>
              <a:t>αση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Σύμφωνα </a:t>
            </a:r>
            <a:r>
              <a:rPr lang="el-GR" dirty="0"/>
              <a:t>με αυτή την αρχή οφείλουμε </a:t>
            </a:r>
            <a:r>
              <a:rPr lang="el-GR" dirty="0" smtClean="0"/>
              <a:t>να</a:t>
            </a:r>
            <a:r>
              <a:rPr lang="en-US" dirty="0" smtClean="0"/>
              <a:t> </a:t>
            </a:r>
            <a:r>
              <a:rPr lang="el-GR" dirty="0" smtClean="0"/>
              <a:t>ταιριάζουμε </a:t>
            </a:r>
            <a:r>
              <a:rPr lang="el-GR" dirty="0"/>
              <a:t>τη σχεδίαση στο τοπικό πλαίσιο που μας περιβάλλει. Αυτή η αρχή αφορά τόσο </a:t>
            </a:r>
            <a:r>
              <a:rPr lang="el-GR" dirty="0" smtClean="0"/>
              <a:t>τις</a:t>
            </a:r>
            <a:r>
              <a:rPr lang="en-US" dirty="0" smtClean="0"/>
              <a:t> </a:t>
            </a:r>
            <a:r>
              <a:rPr lang="el-GR" dirty="0" smtClean="0"/>
              <a:t>πηγές </a:t>
            </a:r>
            <a:r>
              <a:rPr lang="el-GR" dirty="0"/>
              <a:t>πρώτων υλών αλλά και την τοπική κουλτούρα</a:t>
            </a:r>
            <a:r>
              <a:rPr lang="el-GR" dirty="0" smtClean="0"/>
              <a:t>.</a:t>
            </a:r>
            <a:endParaRPr lang="en-US" dirty="0" smtClean="0"/>
          </a:p>
          <a:p>
            <a:endParaRPr lang="en-US" dirty="0"/>
          </a:p>
          <a:p>
            <a:r>
              <a:rPr lang="el-GR" dirty="0" err="1" smtClean="0"/>
              <a:t>Υπο</a:t>
            </a:r>
            <a:r>
              <a:rPr lang="el-GR" dirty="0" smtClean="0"/>
              <a:t>-αρχές</a:t>
            </a:r>
          </a:p>
          <a:p>
            <a:pPr lvl="1"/>
            <a:r>
              <a:rPr lang="el-GR" dirty="0" smtClean="0"/>
              <a:t>Υιοθέτηση κυκλικών διαδικασιών</a:t>
            </a:r>
          </a:p>
          <a:p>
            <a:pPr lvl="1"/>
            <a:r>
              <a:rPr lang="el-GR" dirty="0" smtClean="0"/>
              <a:t>Χρήση υπάρχουσας ενέργειας και υλικών</a:t>
            </a:r>
          </a:p>
          <a:p>
            <a:pPr lvl="1"/>
            <a:r>
              <a:rPr lang="el-GR" dirty="0" smtClean="0"/>
              <a:t>Χρήση βροχών ανατροφοδότησης</a:t>
            </a:r>
          </a:p>
          <a:p>
            <a:pPr lvl="1"/>
            <a:r>
              <a:rPr lang="el-GR" dirty="0" smtClean="0"/>
              <a:t>Καλλιέργεια σχέσεων συνεργασίας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726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Χρηση</a:t>
            </a:r>
            <a:r>
              <a:rPr lang="el-GR" dirty="0" smtClean="0"/>
              <a:t> </a:t>
            </a:r>
            <a:r>
              <a:rPr lang="el-GR" dirty="0" err="1" smtClean="0"/>
              <a:t>χημειας</a:t>
            </a:r>
            <a:r>
              <a:rPr lang="el-GR" dirty="0" smtClean="0"/>
              <a:t> </a:t>
            </a:r>
            <a:r>
              <a:rPr lang="el-GR" dirty="0" err="1" smtClean="0"/>
              <a:t>φιλικη</a:t>
            </a:r>
            <a:r>
              <a:rPr lang="el-GR" dirty="0" smtClean="0"/>
              <a:t> </a:t>
            </a:r>
            <a:r>
              <a:rPr lang="el-GR" dirty="0"/>
              <a:t>στη </a:t>
            </a:r>
            <a:r>
              <a:rPr lang="el-GR" dirty="0" err="1" smtClean="0"/>
              <a:t>Ζωη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Σύμφωνα </a:t>
            </a:r>
            <a:r>
              <a:rPr lang="el-GR" dirty="0"/>
              <a:t>με αυτή την αρχή οφείλουμε να </a:t>
            </a:r>
            <a:r>
              <a:rPr lang="el-GR" dirty="0" smtClean="0"/>
              <a:t>χρησιμοποιούμε χημικές </a:t>
            </a:r>
            <a:r>
              <a:rPr lang="el-GR" dirty="0"/>
              <a:t>διαδικασίες οι οποίες είναι φιλικές προς τη ζωή. Όπως η φύση μπορούμε </a:t>
            </a:r>
            <a:r>
              <a:rPr lang="el-GR" dirty="0" smtClean="0"/>
              <a:t>να παράγουμε </a:t>
            </a:r>
            <a:r>
              <a:rPr lang="el-GR" dirty="0"/>
              <a:t>υλικά στο νερό χωρίς την βιομηχανική διαδικασία η οποία απαιτεί </a:t>
            </a:r>
            <a:r>
              <a:rPr lang="el-GR" dirty="0" smtClean="0"/>
              <a:t>υψηλές θερμοκρασίες </a:t>
            </a:r>
            <a:r>
              <a:rPr lang="el-GR" dirty="0"/>
              <a:t>και πιέσεις καθώς και τη χρήση επικίνδυνων χημικών </a:t>
            </a:r>
            <a:r>
              <a:rPr lang="el-GR" dirty="0" smtClean="0"/>
              <a:t>ουσιών (</a:t>
            </a:r>
            <a:r>
              <a:rPr lang="en-US" dirty="0" smtClean="0"/>
              <a:t>heat beat treat)</a:t>
            </a:r>
            <a:r>
              <a:rPr lang="el-GR" dirty="0" smtClean="0"/>
              <a:t>. </a:t>
            </a:r>
            <a:r>
              <a:rPr lang="el-GR" dirty="0"/>
              <a:t>Αντίθετα, η </a:t>
            </a:r>
            <a:r>
              <a:rPr lang="el-GR" dirty="0" smtClean="0"/>
              <a:t>φύση παράγει </a:t>
            </a:r>
            <a:r>
              <a:rPr lang="el-GR" dirty="0"/>
              <a:t>υλικά με καλύτερα χαρακτηριστικά σε ακίνδυνες και φυσικές </a:t>
            </a:r>
            <a:r>
              <a:rPr lang="el-GR" dirty="0" smtClean="0"/>
              <a:t>συνθήκες</a:t>
            </a:r>
            <a:endParaRPr lang="en-US" dirty="0" smtClean="0"/>
          </a:p>
          <a:p>
            <a:endParaRPr lang="en-US" dirty="0"/>
          </a:p>
          <a:p>
            <a:r>
              <a:rPr lang="el-GR" dirty="0" err="1" smtClean="0"/>
              <a:t>Υπο</a:t>
            </a:r>
            <a:r>
              <a:rPr lang="el-GR" dirty="0" smtClean="0"/>
              <a:t>-αρχές</a:t>
            </a:r>
          </a:p>
          <a:p>
            <a:pPr lvl="1"/>
            <a:r>
              <a:rPr lang="el-GR" dirty="0" smtClean="0"/>
              <a:t>Αποδόμηση των προϊόντων </a:t>
            </a:r>
            <a:r>
              <a:rPr lang="el-GR" dirty="0"/>
              <a:t>σε καλοήθη συστατικά</a:t>
            </a:r>
          </a:p>
          <a:p>
            <a:pPr lvl="1"/>
            <a:r>
              <a:rPr lang="el-GR" dirty="0" smtClean="0"/>
              <a:t>Οικοδόμηση επιλεκτικά </a:t>
            </a:r>
            <a:r>
              <a:rPr lang="el-GR" dirty="0"/>
              <a:t>με ένα μικρό υποσύνολο των στοιχείων</a:t>
            </a:r>
          </a:p>
          <a:p>
            <a:pPr lvl="1"/>
            <a:r>
              <a:rPr lang="el-GR" dirty="0"/>
              <a:t>Κ</a:t>
            </a:r>
            <a:r>
              <a:rPr lang="el-GR" dirty="0" smtClean="0"/>
              <a:t>άνε </a:t>
            </a:r>
            <a:r>
              <a:rPr lang="el-GR" dirty="0"/>
              <a:t>χημεία στο νερό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12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 smtClean="0"/>
              <a:t>Προσαρμογη</a:t>
            </a:r>
            <a:r>
              <a:rPr lang="el-GR" b="1" dirty="0" smtClean="0"/>
              <a:t> </a:t>
            </a:r>
            <a:r>
              <a:rPr lang="el-GR" b="1" dirty="0"/>
              <a:t>σε </a:t>
            </a:r>
            <a:r>
              <a:rPr lang="el-GR" b="1" dirty="0" err="1" smtClean="0"/>
              <a:t>νεες</a:t>
            </a:r>
            <a:r>
              <a:rPr lang="el-GR" b="1" dirty="0" smtClean="0"/>
              <a:t> </a:t>
            </a:r>
            <a:r>
              <a:rPr lang="el-GR" b="1" dirty="0" err="1" smtClean="0"/>
              <a:t>συνθηκες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Σύμφωνα </a:t>
            </a:r>
            <a:r>
              <a:rPr lang="el-GR" dirty="0"/>
              <a:t>με αυτή την αρχή οφείλουμε να λαμβάνουμε </a:t>
            </a:r>
            <a:r>
              <a:rPr lang="el-GR" dirty="0" smtClean="0"/>
              <a:t>υπόψη κάθε </a:t>
            </a:r>
            <a:r>
              <a:rPr lang="el-GR" dirty="0"/>
              <a:t>αλλαγή που συμβαίνει στο περιβάλλον και να αλλάζουμε κατάλληλα ανάλογα με </a:t>
            </a:r>
            <a:r>
              <a:rPr lang="el-GR" dirty="0" smtClean="0"/>
              <a:t>τυχόν ευκαιρίες </a:t>
            </a:r>
            <a:r>
              <a:rPr lang="el-GR" dirty="0"/>
              <a:t>ή κινδύνους που εμφανίζονται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 err="1"/>
              <a:t>Υπο</a:t>
            </a:r>
            <a:r>
              <a:rPr lang="el-GR" dirty="0"/>
              <a:t>-αρχές</a:t>
            </a:r>
          </a:p>
          <a:p>
            <a:r>
              <a:rPr lang="el-GR" dirty="0" smtClean="0"/>
              <a:t>Ενσωμάτωση της πολυσυλλεκτικότητας</a:t>
            </a:r>
          </a:p>
          <a:p>
            <a:r>
              <a:rPr lang="el-GR" dirty="0" smtClean="0"/>
              <a:t>Διατήρηση </a:t>
            </a:r>
            <a:r>
              <a:rPr lang="el-GR" dirty="0"/>
              <a:t>της ακεραιότητας μέσω </a:t>
            </a:r>
            <a:r>
              <a:rPr lang="el-GR" dirty="0" err="1"/>
              <a:t>αυτοανανέωση</a:t>
            </a:r>
            <a:endParaRPr lang="el-GR" dirty="0"/>
          </a:p>
          <a:p>
            <a:r>
              <a:rPr lang="el-GR" dirty="0" smtClean="0"/>
              <a:t>Ενσωμάτωση ανθεκτικότητας </a:t>
            </a:r>
            <a:r>
              <a:rPr lang="el-GR" dirty="0"/>
              <a:t>μέσω μεταβολής </a:t>
            </a:r>
            <a:r>
              <a:rPr lang="el-GR" dirty="0" smtClean="0"/>
              <a:t>πλεονασμού και </a:t>
            </a:r>
            <a:r>
              <a:rPr lang="el-GR" dirty="0"/>
              <a:t>της αποκέντρωσης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773560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5977</TotalTime>
  <Words>573</Words>
  <Application>Microsoft Office PowerPoint</Application>
  <PresentationFormat>Widescreen</PresentationFormat>
  <Paragraphs>57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Corbel</vt:lpstr>
      <vt:lpstr>Segoe UI</vt:lpstr>
      <vt:lpstr>Wingdings</vt:lpstr>
      <vt:lpstr>Banded</vt:lpstr>
      <vt:lpstr>Βιομιμιση</vt:lpstr>
      <vt:lpstr>Εισαγωγη</vt:lpstr>
      <vt:lpstr>PowerPoint Presentation</vt:lpstr>
      <vt:lpstr>PowerPoint Presentation</vt:lpstr>
      <vt:lpstr>Εξελιξη για επιβιωση</vt:lpstr>
      <vt:lpstr>Ενσωματωση οικονομικης αναπτυξης στην βιολογικη αναπτυξη</vt:lpstr>
      <vt:lpstr>Τοπικa συντονισμeνη και υπεyθυνη σχεδiαση</vt:lpstr>
      <vt:lpstr>Χρηση χημειας φιλικη στη Ζωη</vt:lpstr>
      <vt:lpstr>Προσαρμογη σε νεες συνθηκες</vt:lpstr>
      <vt:lpstr>Αποδοτικοτητα</vt:lpstr>
      <vt:lpstr>Design Spiral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Φυσικος Καπιταλισμοσ natural capitalism</dc:title>
  <dc:creator>Spyros Bofylatos</dc:creator>
  <cp:lastModifiedBy>bofy</cp:lastModifiedBy>
  <cp:revision>110</cp:revision>
  <dcterms:created xsi:type="dcterms:W3CDTF">2015-01-29T10:56:22Z</dcterms:created>
  <dcterms:modified xsi:type="dcterms:W3CDTF">2015-06-28T12:51:28Z</dcterms:modified>
</cp:coreProperties>
</file>