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83" r:id="rId7"/>
    <p:sldId id="288" r:id="rId8"/>
    <p:sldId id="285" r:id="rId9"/>
    <p:sldId id="262" r:id="rId10"/>
    <p:sldId id="276" r:id="rId11"/>
    <p:sldId id="277" r:id="rId12"/>
    <p:sldId id="278" r:id="rId13"/>
    <p:sldId id="266" r:id="rId14"/>
    <p:sldId id="279" r:id="rId15"/>
    <p:sldId id="264" r:id="rId16"/>
    <p:sldId id="284" r:id="rId17"/>
    <p:sldId id="267" r:id="rId18"/>
    <p:sldId id="265" r:id="rId19"/>
    <p:sldId id="268" r:id="rId20"/>
    <p:sldId id="269" r:id="rId21"/>
    <p:sldId id="270" r:id="rId22"/>
    <p:sldId id="280" r:id="rId23"/>
    <p:sldId id="286" r:id="rId24"/>
    <p:sldId id="281" r:id="rId25"/>
    <p:sldId id="287" r:id="rId26"/>
    <p:sldId id="282" r:id="rId27"/>
    <p:sldId id="271" r:id="rId28"/>
    <p:sldId id="272" r:id="rId29"/>
    <p:sldId id="275" r:id="rId30"/>
    <p:sldId id="274" r:id="rId31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5B59"/>
    <a:srgbClr val="86A1B7"/>
    <a:srgbClr val="92A8C0"/>
    <a:srgbClr val="F8F8F8"/>
    <a:srgbClr val="E9EAEE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41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3D3BA-29FE-45DB-9CA7-61C423FF004C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70E5-33C5-4D0F-A64E-39C170E35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80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3D3BA-29FE-45DB-9CA7-61C423FF004C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70E5-33C5-4D0F-A64E-39C170E35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90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3D3BA-29FE-45DB-9CA7-61C423FF004C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70E5-33C5-4D0F-A64E-39C170E35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94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3D3BA-29FE-45DB-9CA7-61C423FF004C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70E5-33C5-4D0F-A64E-39C170E35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75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3D3BA-29FE-45DB-9CA7-61C423FF004C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70E5-33C5-4D0F-A64E-39C170E35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93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3D3BA-29FE-45DB-9CA7-61C423FF004C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70E5-33C5-4D0F-A64E-39C170E35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02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3D3BA-29FE-45DB-9CA7-61C423FF004C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70E5-33C5-4D0F-A64E-39C170E35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55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3D3BA-29FE-45DB-9CA7-61C423FF004C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70E5-33C5-4D0F-A64E-39C170E35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7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3D3BA-29FE-45DB-9CA7-61C423FF004C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70E5-33C5-4D0F-A64E-39C170E35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41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3D3BA-29FE-45DB-9CA7-61C423FF004C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70E5-33C5-4D0F-A64E-39C170E35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66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3D3BA-29FE-45DB-9CA7-61C423FF004C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70E5-33C5-4D0F-A64E-39C170E35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18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3D3BA-29FE-45DB-9CA7-61C423FF004C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F70E5-33C5-4D0F-A64E-39C170E35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7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gn3YzJWxoI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O3Pv7UKnSY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5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62C0356-AE18-417F-886D-160024D9E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131" y="418011"/>
            <a:ext cx="3066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Field Research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131" y="1002786"/>
            <a:ext cx="4507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err="1" smtClean="0">
                <a:solidFill>
                  <a:srgbClr val="635B59"/>
                </a:solidFill>
                <a:latin typeface="Century Gothic" panose="020B0502020202020204" pitchFamily="34" charset="0"/>
              </a:rPr>
              <a:t>Τμηματοποίηση</a:t>
            </a:r>
            <a:r>
              <a:rPr lang="el-GR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 χρηστών</a:t>
            </a:r>
            <a:endParaRPr lang="el-GR" sz="28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13" b="45460"/>
          <a:stretch/>
        </p:blipFill>
        <p:spPr>
          <a:xfrm>
            <a:off x="1814729" y="1824279"/>
            <a:ext cx="2974533" cy="3688578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1" t="3115"/>
          <a:stretch/>
        </p:blipFill>
        <p:spPr>
          <a:xfrm>
            <a:off x="5022375" y="1689779"/>
            <a:ext cx="4584666" cy="507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6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62C0356-AE18-417F-886D-160024D9E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131" y="418011"/>
            <a:ext cx="3066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Field Research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131" y="1002786"/>
            <a:ext cx="4507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err="1" smtClean="0">
                <a:solidFill>
                  <a:srgbClr val="635B59"/>
                </a:solidFill>
                <a:latin typeface="Century Gothic" panose="020B0502020202020204" pitchFamily="34" charset="0"/>
              </a:rPr>
              <a:t>Τμηματοποίηση</a:t>
            </a:r>
            <a:r>
              <a:rPr lang="el-GR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 χρηστών</a:t>
            </a:r>
            <a:endParaRPr lang="el-GR" sz="28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13" y="1539219"/>
            <a:ext cx="7073519" cy="530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9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62C0356-AE18-417F-886D-160024D9E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131" y="418011"/>
            <a:ext cx="3066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Field Research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131" y="1002786"/>
            <a:ext cx="4507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err="1" smtClean="0">
                <a:solidFill>
                  <a:srgbClr val="635B59"/>
                </a:solidFill>
                <a:latin typeface="Century Gothic" panose="020B0502020202020204" pitchFamily="34" charset="0"/>
              </a:rPr>
              <a:t>Τμηματοποίηση</a:t>
            </a:r>
            <a:r>
              <a:rPr lang="el-GR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 χρηστών</a:t>
            </a:r>
            <a:endParaRPr lang="el-GR" sz="28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7" t="17807" b="21191"/>
          <a:stretch/>
        </p:blipFill>
        <p:spPr>
          <a:xfrm>
            <a:off x="5538651" y="2142309"/>
            <a:ext cx="4201886" cy="338441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" t="18231" r="57761" b="21191"/>
          <a:stretch/>
        </p:blipFill>
        <p:spPr>
          <a:xfrm>
            <a:off x="902616" y="1757157"/>
            <a:ext cx="4100458" cy="456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8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62C0356-AE18-417F-886D-160024D9E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01253"/>
            <a:ext cx="10058400" cy="56578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131" y="418011"/>
            <a:ext cx="4376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Σχεδίαση Συστήματος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131" y="1002786"/>
            <a:ext cx="7040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Τεχνολογίες Γραφικής Διεπαφής Χρήστη</a:t>
            </a:r>
            <a:endParaRPr lang="el-GR" sz="28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09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62C0356-AE18-417F-886D-160024D9E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131" y="418011"/>
            <a:ext cx="4376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Σχεδίαση Συστήματος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" b="5984"/>
          <a:stretch/>
        </p:blipFill>
        <p:spPr>
          <a:xfrm>
            <a:off x="1127760" y="1420369"/>
            <a:ext cx="9936480" cy="53192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131" y="1002786"/>
            <a:ext cx="6513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Τεχνολογίες Απτής Διεπαφής Χρήστη</a:t>
            </a:r>
            <a:endParaRPr lang="el-GR" sz="28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67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62C0356-AE18-417F-886D-160024D9E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" y="-21163"/>
            <a:ext cx="12190476" cy="6857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131" y="418011"/>
            <a:ext cx="4376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Σχεδίαση Συστήματος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131" y="1002786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Διεπαφή</a:t>
            </a:r>
            <a:endParaRPr lang="el-GR" sz="28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Flowchart: Alternate Process 20">
            <a:extLst>
              <a:ext uri="{FF2B5EF4-FFF2-40B4-BE49-F238E27FC236}">
                <a16:creationId xmlns:a16="http://schemas.microsoft.com/office/drawing/2014/main" id="{BEC041F8-13B0-48C1-B992-171EFDD12D3F}"/>
              </a:ext>
            </a:extLst>
          </p:cNvPr>
          <p:cNvSpPr/>
          <p:nvPr/>
        </p:nvSpPr>
        <p:spPr>
          <a:xfrm>
            <a:off x="4796632" y="954739"/>
            <a:ext cx="2281585" cy="543980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972C981-6987-4498-9A74-16A7F2C4A3E5}"/>
              </a:ext>
            </a:extLst>
          </p:cNvPr>
          <p:cNvSpPr txBox="1"/>
          <p:nvPr/>
        </p:nvSpPr>
        <p:spPr>
          <a:xfrm>
            <a:off x="4058619" y="911188"/>
            <a:ext cx="3757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35B59"/>
                </a:solidFill>
                <a:latin typeface="Century Gothic" panose="020B0502020202020204" pitchFamily="34" charset="0"/>
              </a:rPr>
              <a:t>User</a:t>
            </a:r>
            <a:endParaRPr lang="el-GR" b="1" dirty="0">
              <a:solidFill>
                <a:srgbClr val="635B59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Ανοίγει το κινητό του</a:t>
            </a:r>
          </a:p>
        </p:txBody>
      </p:sp>
      <p:cxnSp>
        <p:nvCxnSpPr>
          <p:cNvPr id="56" name="Straight Arrow Connector 23">
            <a:extLst>
              <a:ext uri="{FF2B5EF4-FFF2-40B4-BE49-F238E27FC236}">
                <a16:creationId xmlns:a16="http://schemas.microsoft.com/office/drawing/2014/main" id="{CA6519C0-54CD-4AE4-A089-5E42E0C59EAC}"/>
              </a:ext>
            </a:extLst>
          </p:cNvPr>
          <p:cNvCxnSpPr>
            <a:cxnSpLocks/>
          </p:cNvCxnSpPr>
          <p:nvPr/>
        </p:nvCxnSpPr>
        <p:spPr>
          <a:xfrm>
            <a:off x="5937425" y="1524495"/>
            <a:ext cx="2" cy="221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5FE6E019-7E95-4636-8A49-060C04392EC5}"/>
              </a:ext>
            </a:extLst>
          </p:cNvPr>
          <p:cNvSpPr txBox="1"/>
          <p:nvPr/>
        </p:nvSpPr>
        <p:spPr>
          <a:xfrm>
            <a:off x="4189839" y="1730307"/>
            <a:ext cx="36540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User</a:t>
            </a:r>
            <a:endParaRPr lang="en-US" b="1" dirty="0">
              <a:solidFill>
                <a:srgbClr val="635B59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Επιλέγει την αναζήτηση και πληκτρολογεί την </a:t>
            </a:r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http </a:t>
            </a: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του </a:t>
            </a:r>
            <a:r>
              <a:rPr lang="en-GB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raspberry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Flowchart: Alternate Process 26">
            <a:extLst>
              <a:ext uri="{FF2B5EF4-FFF2-40B4-BE49-F238E27FC236}">
                <a16:creationId xmlns:a16="http://schemas.microsoft.com/office/drawing/2014/main" id="{A3812FFA-4046-4CC6-BB85-FD46699A5DC7}"/>
              </a:ext>
            </a:extLst>
          </p:cNvPr>
          <p:cNvSpPr/>
          <p:nvPr/>
        </p:nvSpPr>
        <p:spPr>
          <a:xfrm>
            <a:off x="4246164" y="1762331"/>
            <a:ext cx="3521870" cy="799551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Arrow Connector 27">
            <a:extLst>
              <a:ext uri="{FF2B5EF4-FFF2-40B4-BE49-F238E27FC236}">
                <a16:creationId xmlns:a16="http://schemas.microsoft.com/office/drawing/2014/main" id="{5273BF9A-7143-4252-B5B8-E38DBFF742EF}"/>
              </a:ext>
            </a:extLst>
          </p:cNvPr>
          <p:cNvCxnSpPr>
            <a:cxnSpLocks/>
          </p:cNvCxnSpPr>
          <p:nvPr/>
        </p:nvCxnSpPr>
        <p:spPr>
          <a:xfrm flipH="1">
            <a:off x="5897489" y="2588962"/>
            <a:ext cx="1" cy="252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Flowchart: Alternate Process 29">
            <a:extLst>
              <a:ext uri="{FF2B5EF4-FFF2-40B4-BE49-F238E27FC236}">
                <a16:creationId xmlns:a16="http://schemas.microsoft.com/office/drawing/2014/main" id="{FDC138CB-B1E0-46BB-8330-3DC4BE0C9975}"/>
              </a:ext>
            </a:extLst>
          </p:cNvPr>
          <p:cNvSpPr/>
          <p:nvPr/>
        </p:nvSpPr>
        <p:spPr>
          <a:xfrm>
            <a:off x="4177702" y="2872335"/>
            <a:ext cx="3521870" cy="671813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30">
            <a:extLst>
              <a:ext uri="{FF2B5EF4-FFF2-40B4-BE49-F238E27FC236}">
                <a16:creationId xmlns:a16="http://schemas.microsoft.com/office/drawing/2014/main" id="{E8B610AF-A37D-460B-829F-A961E1DE8BD7}"/>
              </a:ext>
            </a:extLst>
          </p:cNvPr>
          <p:cNvSpPr/>
          <p:nvPr/>
        </p:nvSpPr>
        <p:spPr>
          <a:xfrm>
            <a:off x="5480541" y="2822219"/>
            <a:ext cx="973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635B59"/>
                </a:solidFill>
                <a:latin typeface="Century Gothic" panose="020B0502020202020204" pitchFamily="34" charset="0"/>
              </a:rPr>
              <a:t>System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758EE44-8C93-49B4-8434-4B780775115B}"/>
              </a:ext>
            </a:extLst>
          </p:cNvPr>
          <p:cNvSpPr txBox="1"/>
          <p:nvPr/>
        </p:nvSpPr>
        <p:spPr>
          <a:xfrm>
            <a:off x="4119179" y="3181653"/>
            <a:ext cx="3654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K</a:t>
            </a: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ύριο μενού με </a:t>
            </a: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επιλογές για το </a:t>
            </a:r>
            <a:r>
              <a:rPr lang="en-US" sz="1400" dirty="0" err="1" smtClean="0">
                <a:solidFill>
                  <a:srgbClr val="635B59"/>
                </a:solidFill>
                <a:latin typeface="Century Gothic" panose="020B0502020202020204" pitchFamily="34" charset="0"/>
              </a:rPr>
              <a:t>openhab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Flowchart: Alternate Process 29">
            <a:extLst>
              <a:ext uri="{FF2B5EF4-FFF2-40B4-BE49-F238E27FC236}">
                <a16:creationId xmlns:a16="http://schemas.microsoft.com/office/drawing/2014/main" id="{FDC138CB-B1E0-46BB-8330-3DC4BE0C9975}"/>
              </a:ext>
            </a:extLst>
          </p:cNvPr>
          <p:cNvSpPr/>
          <p:nvPr/>
        </p:nvSpPr>
        <p:spPr>
          <a:xfrm>
            <a:off x="4213632" y="3887494"/>
            <a:ext cx="3521870" cy="550791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30">
            <a:extLst>
              <a:ext uri="{FF2B5EF4-FFF2-40B4-BE49-F238E27FC236}">
                <a16:creationId xmlns:a16="http://schemas.microsoft.com/office/drawing/2014/main" id="{E8B610AF-A37D-460B-829F-A961E1DE8BD7}"/>
              </a:ext>
            </a:extLst>
          </p:cNvPr>
          <p:cNvSpPr/>
          <p:nvPr/>
        </p:nvSpPr>
        <p:spPr>
          <a:xfrm>
            <a:off x="5675970" y="3837378"/>
            <a:ext cx="654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User</a:t>
            </a:r>
            <a:endParaRPr lang="en-US" b="1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4" name="Straight Arrow Connector 27">
            <a:extLst>
              <a:ext uri="{FF2B5EF4-FFF2-40B4-BE49-F238E27FC236}">
                <a16:creationId xmlns:a16="http://schemas.microsoft.com/office/drawing/2014/main" id="{5273BF9A-7143-4252-B5B8-E38DBFF742EF}"/>
              </a:ext>
            </a:extLst>
          </p:cNvPr>
          <p:cNvCxnSpPr>
            <a:cxnSpLocks/>
          </p:cNvCxnSpPr>
          <p:nvPr/>
        </p:nvCxnSpPr>
        <p:spPr>
          <a:xfrm flipH="1">
            <a:off x="5937425" y="3590033"/>
            <a:ext cx="1" cy="252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758EE44-8C93-49B4-8434-4B780775115B}"/>
              </a:ext>
            </a:extLst>
          </p:cNvPr>
          <p:cNvSpPr txBox="1"/>
          <p:nvPr/>
        </p:nvSpPr>
        <p:spPr>
          <a:xfrm>
            <a:off x="4147553" y="4140120"/>
            <a:ext cx="3654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Επιλογή</a:t>
            </a:r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 IKEA </a:t>
            </a:r>
            <a:r>
              <a:rPr lang="en-US" sz="1400" dirty="0" err="1" smtClean="0">
                <a:solidFill>
                  <a:srgbClr val="635B59"/>
                </a:solidFill>
                <a:latin typeface="Century Gothic" panose="020B0502020202020204" pitchFamily="34" charset="0"/>
              </a:rPr>
              <a:t>Tradfri</a:t>
            </a: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 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6" name="Straight Arrow Connector 27">
            <a:extLst>
              <a:ext uri="{FF2B5EF4-FFF2-40B4-BE49-F238E27FC236}">
                <a16:creationId xmlns:a16="http://schemas.microsoft.com/office/drawing/2014/main" id="{5273BF9A-7143-4252-B5B8-E38DBFF742EF}"/>
              </a:ext>
            </a:extLst>
          </p:cNvPr>
          <p:cNvCxnSpPr>
            <a:cxnSpLocks/>
          </p:cNvCxnSpPr>
          <p:nvPr/>
        </p:nvCxnSpPr>
        <p:spPr>
          <a:xfrm flipH="1">
            <a:off x="5965729" y="4448495"/>
            <a:ext cx="1" cy="252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Flowchart: Alternate Process 29">
            <a:extLst>
              <a:ext uri="{FF2B5EF4-FFF2-40B4-BE49-F238E27FC236}">
                <a16:creationId xmlns:a16="http://schemas.microsoft.com/office/drawing/2014/main" id="{FDC138CB-B1E0-46BB-8330-3DC4BE0C9975}"/>
              </a:ext>
            </a:extLst>
          </p:cNvPr>
          <p:cNvSpPr/>
          <p:nvPr/>
        </p:nvSpPr>
        <p:spPr>
          <a:xfrm>
            <a:off x="4177702" y="4759164"/>
            <a:ext cx="3521870" cy="671813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angle 30">
            <a:extLst>
              <a:ext uri="{FF2B5EF4-FFF2-40B4-BE49-F238E27FC236}">
                <a16:creationId xmlns:a16="http://schemas.microsoft.com/office/drawing/2014/main" id="{E8B610AF-A37D-460B-829F-A961E1DE8BD7}"/>
              </a:ext>
            </a:extLst>
          </p:cNvPr>
          <p:cNvSpPr/>
          <p:nvPr/>
        </p:nvSpPr>
        <p:spPr>
          <a:xfrm>
            <a:off x="5480541" y="4709048"/>
            <a:ext cx="973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635B59"/>
                </a:solidFill>
                <a:latin typeface="Century Gothic" panose="020B0502020202020204" pitchFamily="34" charset="0"/>
              </a:rPr>
              <a:t>System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758EE44-8C93-49B4-8434-4B780775115B}"/>
              </a:ext>
            </a:extLst>
          </p:cNvPr>
          <p:cNvSpPr txBox="1"/>
          <p:nvPr/>
        </p:nvSpPr>
        <p:spPr>
          <a:xfrm>
            <a:off x="4119179" y="5068482"/>
            <a:ext cx="3654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K</a:t>
            </a: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ύριο μενού με </a:t>
            </a: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λειτουργίες για το φως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34" name="Straight Arrow Connector 79">
            <a:extLst>
              <a:ext uri="{FF2B5EF4-FFF2-40B4-BE49-F238E27FC236}">
                <a16:creationId xmlns:a16="http://schemas.microsoft.com/office/drawing/2014/main" id="{E0A98632-B410-4AC6-8AE5-117FB617E600}"/>
              </a:ext>
            </a:extLst>
          </p:cNvPr>
          <p:cNvCxnSpPr>
            <a:cxnSpLocks/>
          </p:cNvCxnSpPr>
          <p:nvPr/>
        </p:nvCxnSpPr>
        <p:spPr>
          <a:xfrm>
            <a:off x="5088397" y="5447526"/>
            <a:ext cx="0" cy="286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4EEFC8DA-0432-494A-BD26-937E6E2487E7}"/>
              </a:ext>
            </a:extLst>
          </p:cNvPr>
          <p:cNvSpPr txBox="1"/>
          <p:nvPr/>
        </p:nvSpPr>
        <p:spPr>
          <a:xfrm>
            <a:off x="897663" y="4709909"/>
            <a:ext cx="357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1. </a:t>
            </a: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Κλείσιμο </a:t>
            </a: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του φωτός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136" name="Flowchart: Alternate Process 81">
            <a:extLst>
              <a:ext uri="{FF2B5EF4-FFF2-40B4-BE49-F238E27FC236}">
                <a16:creationId xmlns:a16="http://schemas.microsoft.com/office/drawing/2014/main" id="{4B581D59-3B87-456E-845C-D011BD17066D}"/>
              </a:ext>
            </a:extLst>
          </p:cNvPr>
          <p:cNvSpPr/>
          <p:nvPr/>
        </p:nvSpPr>
        <p:spPr>
          <a:xfrm>
            <a:off x="1577707" y="5141622"/>
            <a:ext cx="2195480" cy="369333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Flowchart: Alternate Process 82">
            <a:extLst>
              <a:ext uri="{FF2B5EF4-FFF2-40B4-BE49-F238E27FC236}">
                <a16:creationId xmlns:a16="http://schemas.microsoft.com/office/drawing/2014/main" id="{5FDB2ECE-39A1-45B1-AAE7-F16B87D55B54}"/>
              </a:ext>
            </a:extLst>
          </p:cNvPr>
          <p:cNvSpPr/>
          <p:nvPr/>
        </p:nvSpPr>
        <p:spPr>
          <a:xfrm>
            <a:off x="8276848" y="5235473"/>
            <a:ext cx="3691534" cy="369332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Flowchart: Alternate Process 83">
            <a:extLst>
              <a:ext uri="{FF2B5EF4-FFF2-40B4-BE49-F238E27FC236}">
                <a16:creationId xmlns:a16="http://schemas.microsoft.com/office/drawing/2014/main" id="{4D27DF75-BF8B-4D66-9462-CCB7573FA24C}"/>
              </a:ext>
            </a:extLst>
          </p:cNvPr>
          <p:cNvSpPr/>
          <p:nvPr/>
        </p:nvSpPr>
        <p:spPr>
          <a:xfrm>
            <a:off x="1585082" y="4692372"/>
            <a:ext cx="2173817" cy="369333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838DBD56-AD33-40F6-99C7-14E43C9A7B05}"/>
              </a:ext>
            </a:extLst>
          </p:cNvPr>
          <p:cNvSpPr txBox="1"/>
          <p:nvPr/>
        </p:nvSpPr>
        <p:spPr>
          <a:xfrm>
            <a:off x="829680" y="5166357"/>
            <a:ext cx="3691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2. </a:t>
            </a: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Άνοιγμα </a:t>
            </a: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του φωτός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FD691E22-DCE3-4BD3-81F0-C6A150CEB43F}"/>
              </a:ext>
            </a:extLst>
          </p:cNvPr>
          <p:cNvSpPr txBox="1"/>
          <p:nvPr/>
        </p:nvSpPr>
        <p:spPr>
          <a:xfrm>
            <a:off x="5738192" y="5740216"/>
            <a:ext cx="3691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4. </a:t>
            </a: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Αυξομείωση </a:t>
            </a: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της έντασης της φωτεινότητας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C7A851F2-47D6-4EC5-83C6-F2EF1548FDAB}"/>
              </a:ext>
            </a:extLst>
          </p:cNvPr>
          <p:cNvSpPr txBox="1"/>
          <p:nvPr/>
        </p:nvSpPr>
        <p:spPr>
          <a:xfrm>
            <a:off x="8146652" y="4664532"/>
            <a:ext cx="3691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      </a:t>
            </a:r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6. </a:t>
            </a: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Επιλογή </a:t>
            </a:r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work mode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9D989FDF-C284-4879-9C43-972BC6FDB964}"/>
              </a:ext>
            </a:extLst>
          </p:cNvPr>
          <p:cNvSpPr txBox="1"/>
          <p:nvPr/>
        </p:nvSpPr>
        <p:spPr>
          <a:xfrm>
            <a:off x="2429083" y="5825286"/>
            <a:ext cx="3691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3. </a:t>
            </a: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Επιλογή </a:t>
            </a: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έτοιμου φωτισμού για </a:t>
            </a:r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/>
            </a:r>
            <a:b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</a:b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δουλειά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1FA11B8B-BA59-424A-A399-967505FBEB7D}"/>
              </a:ext>
            </a:extLst>
          </p:cNvPr>
          <p:cNvSpPr txBox="1"/>
          <p:nvPr/>
        </p:nvSpPr>
        <p:spPr>
          <a:xfrm>
            <a:off x="7920509" y="5249511"/>
            <a:ext cx="4382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5. </a:t>
            </a: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Επιλογή </a:t>
            </a:r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default light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144" name="Flowchart: Alternate Process 89">
            <a:extLst>
              <a:ext uri="{FF2B5EF4-FFF2-40B4-BE49-F238E27FC236}">
                <a16:creationId xmlns:a16="http://schemas.microsoft.com/office/drawing/2014/main" id="{966A2F67-AE44-4646-91A1-552B0FD86821}"/>
              </a:ext>
            </a:extLst>
          </p:cNvPr>
          <p:cNvSpPr/>
          <p:nvPr/>
        </p:nvSpPr>
        <p:spPr>
          <a:xfrm>
            <a:off x="2624736" y="5723363"/>
            <a:ext cx="3229043" cy="647457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Flowchart: Alternate Process 90">
            <a:extLst>
              <a:ext uri="{FF2B5EF4-FFF2-40B4-BE49-F238E27FC236}">
                <a16:creationId xmlns:a16="http://schemas.microsoft.com/office/drawing/2014/main" id="{C5CE2288-901D-462F-B361-933A6A285C5E}"/>
              </a:ext>
            </a:extLst>
          </p:cNvPr>
          <p:cNvSpPr/>
          <p:nvPr/>
        </p:nvSpPr>
        <p:spPr>
          <a:xfrm>
            <a:off x="5918026" y="5733815"/>
            <a:ext cx="3625355" cy="614691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6" name="Flowchart: Alternate Process 91">
            <a:extLst>
              <a:ext uri="{FF2B5EF4-FFF2-40B4-BE49-F238E27FC236}">
                <a16:creationId xmlns:a16="http://schemas.microsoft.com/office/drawing/2014/main" id="{CF69F953-00D8-406A-AC5B-65F7130D1124}"/>
              </a:ext>
            </a:extLst>
          </p:cNvPr>
          <p:cNvSpPr/>
          <p:nvPr/>
        </p:nvSpPr>
        <p:spPr>
          <a:xfrm>
            <a:off x="8273982" y="4600644"/>
            <a:ext cx="3654527" cy="450321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7" name="Straight Arrow Connector 92">
            <a:extLst>
              <a:ext uri="{FF2B5EF4-FFF2-40B4-BE49-F238E27FC236}">
                <a16:creationId xmlns:a16="http://schemas.microsoft.com/office/drawing/2014/main" id="{B5380400-A805-47A3-9C95-8890B725940A}"/>
              </a:ext>
            </a:extLst>
          </p:cNvPr>
          <p:cNvCxnSpPr>
            <a:cxnSpLocks/>
          </p:cNvCxnSpPr>
          <p:nvPr/>
        </p:nvCxnSpPr>
        <p:spPr>
          <a:xfrm flipH="1">
            <a:off x="3813590" y="4868270"/>
            <a:ext cx="3765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Arrow Connector 96">
            <a:extLst>
              <a:ext uri="{FF2B5EF4-FFF2-40B4-BE49-F238E27FC236}">
                <a16:creationId xmlns:a16="http://schemas.microsoft.com/office/drawing/2014/main" id="{2F7148F0-8ACD-4EBF-A5D5-FCD9111056F1}"/>
              </a:ext>
            </a:extLst>
          </p:cNvPr>
          <p:cNvCxnSpPr>
            <a:cxnSpLocks/>
          </p:cNvCxnSpPr>
          <p:nvPr/>
        </p:nvCxnSpPr>
        <p:spPr>
          <a:xfrm flipH="1">
            <a:off x="3813291" y="5310079"/>
            <a:ext cx="3765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9" name="Straight Arrow Connector 97">
            <a:extLst>
              <a:ext uri="{FF2B5EF4-FFF2-40B4-BE49-F238E27FC236}">
                <a16:creationId xmlns:a16="http://schemas.microsoft.com/office/drawing/2014/main" id="{BBE0AF9D-B504-4689-B1DB-9207FB838533}"/>
              </a:ext>
            </a:extLst>
          </p:cNvPr>
          <p:cNvCxnSpPr>
            <a:cxnSpLocks/>
          </p:cNvCxnSpPr>
          <p:nvPr/>
        </p:nvCxnSpPr>
        <p:spPr>
          <a:xfrm>
            <a:off x="7718615" y="5310079"/>
            <a:ext cx="5007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Straight Arrow Connector 103">
            <a:extLst>
              <a:ext uri="{FF2B5EF4-FFF2-40B4-BE49-F238E27FC236}">
                <a16:creationId xmlns:a16="http://schemas.microsoft.com/office/drawing/2014/main" id="{3C3AE40B-98DB-4ED7-A0ED-3408B56CC663}"/>
              </a:ext>
            </a:extLst>
          </p:cNvPr>
          <p:cNvCxnSpPr>
            <a:cxnSpLocks/>
          </p:cNvCxnSpPr>
          <p:nvPr/>
        </p:nvCxnSpPr>
        <p:spPr>
          <a:xfrm>
            <a:off x="6826711" y="5485628"/>
            <a:ext cx="0" cy="236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5" name="Straight Arrow Connector 97">
            <a:extLst>
              <a:ext uri="{FF2B5EF4-FFF2-40B4-BE49-F238E27FC236}">
                <a16:creationId xmlns:a16="http://schemas.microsoft.com/office/drawing/2014/main" id="{BBE0AF9D-B504-4689-B1DB-9207FB838533}"/>
              </a:ext>
            </a:extLst>
          </p:cNvPr>
          <p:cNvCxnSpPr>
            <a:cxnSpLocks/>
          </p:cNvCxnSpPr>
          <p:nvPr/>
        </p:nvCxnSpPr>
        <p:spPr>
          <a:xfrm>
            <a:off x="7699572" y="4855012"/>
            <a:ext cx="5007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68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62C0356-AE18-417F-886D-160024D9E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131" y="418011"/>
            <a:ext cx="4376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Σχεδίαση Συστήματος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131" y="1002786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Διεπαφή</a:t>
            </a:r>
            <a:endParaRPr lang="el-GR" sz="28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Flowchart: Alternate Process 33">
            <a:extLst>
              <a:ext uri="{FF2B5EF4-FFF2-40B4-BE49-F238E27FC236}">
                <a16:creationId xmlns:a16="http://schemas.microsoft.com/office/drawing/2014/main" id="{B12063F4-4531-48AE-9B92-45C19119EB50}"/>
              </a:ext>
            </a:extLst>
          </p:cNvPr>
          <p:cNvSpPr/>
          <p:nvPr/>
        </p:nvSpPr>
        <p:spPr>
          <a:xfrm>
            <a:off x="60358" y="2045281"/>
            <a:ext cx="1111389" cy="790943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34">
            <a:extLst>
              <a:ext uri="{FF2B5EF4-FFF2-40B4-BE49-F238E27FC236}">
                <a16:creationId xmlns:a16="http://schemas.microsoft.com/office/drawing/2014/main" id="{7FE4DBC6-1049-43F2-84B2-C7523B46E08C}"/>
              </a:ext>
            </a:extLst>
          </p:cNvPr>
          <p:cNvSpPr/>
          <p:nvPr/>
        </p:nvSpPr>
        <p:spPr>
          <a:xfrm>
            <a:off x="109973" y="2137913"/>
            <a:ext cx="1050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Επιλογή </a:t>
            </a:r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off button</a:t>
            </a:r>
            <a:endParaRPr lang="el-GR" sz="1400" dirty="0" smtClean="0">
              <a:solidFill>
                <a:srgbClr val="635B59"/>
              </a:solidFill>
              <a:latin typeface="Century Gothic" panose="020B0502020202020204" pitchFamily="34" charset="0"/>
            </a:endParaRPr>
          </a:p>
          <a:p>
            <a:pPr algn="ctr"/>
            <a:endParaRPr lang="el-GR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 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4" name="Straight Arrow Connector 27">
            <a:extLst>
              <a:ext uri="{FF2B5EF4-FFF2-40B4-BE49-F238E27FC236}">
                <a16:creationId xmlns:a16="http://schemas.microsoft.com/office/drawing/2014/main" id="{5273BF9A-7143-4252-B5B8-E38DBFF742EF}"/>
              </a:ext>
            </a:extLst>
          </p:cNvPr>
          <p:cNvCxnSpPr>
            <a:cxnSpLocks/>
          </p:cNvCxnSpPr>
          <p:nvPr/>
        </p:nvCxnSpPr>
        <p:spPr>
          <a:xfrm>
            <a:off x="4204828" y="3716482"/>
            <a:ext cx="1057" cy="404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Flowchart: Alternate Process 33">
            <a:extLst>
              <a:ext uri="{FF2B5EF4-FFF2-40B4-BE49-F238E27FC236}">
                <a16:creationId xmlns:a16="http://schemas.microsoft.com/office/drawing/2014/main" id="{B12063F4-4531-48AE-9B92-45C19119EB50}"/>
              </a:ext>
            </a:extLst>
          </p:cNvPr>
          <p:cNvSpPr/>
          <p:nvPr/>
        </p:nvSpPr>
        <p:spPr>
          <a:xfrm>
            <a:off x="3265255" y="4142004"/>
            <a:ext cx="2020598" cy="959192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34">
            <a:extLst>
              <a:ext uri="{FF2B5EF4-FFF2-40B4-BE49-F238E27FC236}">
                <a16:creationId xmlns:a16="http://schemas.microsoft.com/office/drawing/2014/main" id="{7FE4DBC6-1049-43F2-84B2-C7523B46E08C}"/>
              </a:ext>
            </a:extLst>
          </p:cNvPr>
          <p:cNvSpPr/>
          <p:nvPr/>
        </p:nvSpPr>
        <p:spPr>
          <a:xfrm>
            <a:off x="3314870" y="4140828"/>
            <a:ext cx="1921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Χρήση </a:t>
            </a:r>
            <a:r>
              <a:rPr lang="en-GB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Slider</a:t>
            </a: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 για αύξηση (προς τα πάνω) και μείωση (προς τα κάτω)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5" name="Straight Arrow Connector 27">
            <a:extLst>
              <a:ext uri="{FF2B5EF4-FFF2-40B4-BE49-F238E27FC236}">
                <a16:creationId xmlns:a16="http://schemas.microsoft.com/office/drawing/2014/main" id="{5273BF9A-7143-4252-B5B8-E38DBFF742EF}"/>
              </a:ext>
            </a:extLst>
          </p:cNvPr>
          <p:cNvCxnSpPr>
            <a:cxnSpLocks/>
          </p:cNvCxnSpPr>
          <p:nvPr/>
        </p:nvCxnSpPr>
        <p:spPr>
          <a:xfrm flipH="1">
            <a:off x="5720069" y="1789876"/>
            <a:ext cx="1" cy="252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Flowchart: Alternate Process 29">
            <a:extLst>
              <a:ext uri="{FF2B5EF4-FFF2-40B4-BE49-F238E27FC236}">
                <a16:creationId xmlns:a16="http://schemas.microsoft.com/office/drawing/2014/main" id="{FDC138CB-B1E0-46BB-8330-3DC4BE0C9975}"/>
              </a:ext>
            </a:extLst>
          </p:cNvPr>
          <p:cNvSpPr/>
          <p:nvPr/>
        </p:nvSpPr>
        <p:spPr>
          <a:xfrm>
            <a:off x="3932042" y="2100545"/>
            <a:ext cx="3521870" cy="671813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E8B610AF-A37D-460B-829F-A961E1DE8BD7}"/>
              </a:ext>
            </a:extLst>
          </p:cNvPr>
          <p:cNvSpPr/>
          <p:nvPr/>
        </p:nvSpPr>
        <p:spPr>
          <a:xfrm>
            <a:off x="5234881" y="2050429"/>
            <a:ext cx="973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635B59"/>
                </a:solidFill>
                <a:latin typeface="Century Gothic" panose="020B0502020202020204" pitchFamily="34" charset="0"/>
              </a:rPr>
              <a:t>System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58EE44-8C93-49B4-8434-4B780775115B}"/>
              </a:ext>
            </a:extLst>
          </p:cNvPr>
          <p:cNvSpPr txBox="1"/>
          <p:nvPr/>
        </p:nvSpPr>
        <p:spPr>
          <a:xfrm>
            <a:off x="3873519" y="2409863"/>
            <a:ext cx="3654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K</a:t>
            </a: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ύριο μενού με </a:t>
            </a: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λειτουργίες για το φως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9" name="Straight Arrow Connector 79">
            <a:extLst>
              <a:ext uri="{FF2B5EF4-FFF2-40B4-BE49-F238E27FC236}">
                <a16:creationId xmlns:a16="http://schemas.microsoft.com/office/drawing/2014/main" id="{E0A98632-B410-4AC6-8AE5-117FB617E600}"/>
              </a:ext>
            </a:extLst>
          </p:cNvPr>
          <p:cNvCxnSpPr>
            <a:cxnSpLocks/>
          </p:cNvCxnSpPr>
          <p:nvPr/>
        </p:nvCxnSpPr>
        <p:spPr>
          <a:xfrm>
            <a:off x="4842737" y="2788907"/>
            <a:ext cx="0" cy="286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EEFC8DA-0432-494A-BD26-937E6E2487E7}"/>
              </a:ext>
            </a:extLst>
          </p:cNvPr>
          <p:cNvSpPr txBox="1"/>
          <p:nvPr/>
        </p:nvSpPr>
        <p:spPr>
          <a:xfrm>
            <a:off x="720243" y="2051290"/>
            <a:ext cx="357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1. </a:t>
            </a: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Κλείσιμο </a:t>
            </a: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του φωτός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Flowchart: Alternate Process 81">
            <a:extLst>
              <a:ext uri="{FF2B5EF4-FFF2-40B4-BE49-F238E27FC236}">
                <a16:creationId xmlns:a16="http://schemas.microsoft.com/office/drawing/2014/main" id="{4B581D59-3B87-456E-845C-D011BD17066D}"/>
              </a:ext>
            </a:extLst>
          </p:cNvPr>
          <p:cNvSpPr/>
          <p:nvPr/>
        </p:nvSpPr>
        <p:spPr>
          <a:xfrm>
            <a:off x="1332047" y="2483003"/>
            <a:ext cx="2195480" cy="369333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lowchart: Alternate Process 82">
            <a:extLst>
              <a:ext uri="{FF2B5EF4-FFF2-40B4-BE49-F238E27FC236}">
                <a16:creationId xmlns:a16="http://schemas.microsoft.com/office/drawing/2014/main" id="{5FDB2ECE-39A1-45B1-AAE7-F16B87D55B54}"/>
              </a:ext>
            </a:extLst>
          </p:cNvPr>
          <p:cNvSpPr/>
          <p:nvPr/>
        </p:nvSpPr>
        <p:spPr>
          <a:xfrm>
            <a:off x="8031188" y="2576854"/>
            <a:ext cx="2256654" cy="369332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lowchart: Alternate Process 83">
            <a:extLst>
              <a:ext uri="{FF2B5EF4-FFF2-40B4-BE49-F238E27FC236}">
                <a16:creationId xmlns:a16="http://schemas.microsoft.com/office/drawing/2014/main" id="{4D27DF75-BF8B-4D66-9462-CCB7573FA24C}"/>
              </a:ext>
            </a:extLst>
          </p:cNvPr>
          <p:cNvSpPr/>
          <p:nvPr/>
        </p:nvSpPr>
        <p:spPr>
          <a:xfrm>
            <a:off x="1407662" y="2033753"/>
            <a:ext cx="2173817" cy="369333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8DBD56-AD33-40F6-99C7-14E43C9A7B05}"/>
              </a:ext>
            </a:extLst>
          </p:cNvPr>
          <p:cNvSpPr txBox="1"/>
          <p:nvPr/>
        </p:nvSpPr>
        <p:spPr>
          <a:xfrm>
            <a:off x="584020" y="2507738"/>
            <a:ext cx="3691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2. </a:t>
            </a: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Άνοιγμα </a:t>
            </a: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του φωτός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D691E22-DCE3-4BD3-81F0-C6A150CEB43F}"/>
              </a:ext>
            </a:extLst>
          </p:cNvPr>
          <p:cNvSpPr txBox="1"/>
          <p:nvPr/>
        </p:nvSpPr>
        <p:spPr>
          <a:xfrm>
            <a:off x="5492532" y="3081597"/>
            <a:ext cx="3691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4. </a:t>
            </a: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Αυξομείωση </a:t>
            </a: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της έντασης της φωτεινότητας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7A851F2-47D6-4EC5-83C6-F2EF1548FDAB}"/>
              </a:ext>
            </a:extLst>
          </p:cNvPr>
          <p:cNvSpPr txBox="1"/>
          <p:nvPr/>
        </p:nvSpPr>
        <p:spPr>
          <a:xfrm>
            <a:off x="7900992" y="2005913"/>
            <a:ext cx="2386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      </a:t>
            </a:r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6. </a:t>
            </a: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Επιλογή </a:t>
            </a:r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work mode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989FDF-C284-4879-9C43-972BC6FDB964}"/>
              </a:ext>
            </a:extLst>
          </p:cNvPr>
          <p:cNvSpPr txBox="1"/>
          <p:nvPr/>
        </p:nvSpPr>
        <p:spPr>
          <a:xfrm>
            <a:off x="2183423" y="3166667"/>
            <a:ext cx="3691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3. </a:t>
            </a: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Αυξομείωση της θερμότητας του φωτός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FA11B8B-BA59-424A-A399-967505FBEB7D}"/>
              </a:ext>
            </a:extLst>
          </p:cNvPr>
          <p:cNvSpPr txBox="1"/>
          <p:nvPr/>
        </p:nvSpPr>
        <p:spPr>
          <a:xfrm>
            <a:off x="8075212" y="2599884"/>
            <a:ext cx="2401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5. </a:t>
            </a: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Επιλογή </a:t>
            </a:r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default light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Flowchart: Alternate Process 89">
            <a:extLst>
              <a:ext uri="{FF2B5EF4-FFF2-40B4-BE49-F238E27FC236}">
                <a16:creationId xmlns:a16="http://schemas.microsoft.com/office/drawing/2014/main" id="{966A2F67-AE44-4646-91A1-552B0FD86821}"/>
              </a:ext>
            </a:extLst>
          </p:cNvPr>
          <p:cNvSpPr/>
          <p:nvPr/>
        </p:nvSpPr>
        <p:spPr>
          <a:xfrm>
            <a:off x="2379076" y="3064744"/>
            <a:ext cx="3229043" cy="647457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Flowchart: Alternate Process 90">
            <a:extLst>
              <a:ext uri="{FF2B5EF4-FFF2-40B4-BE49-F238E27FC236}">
                <a16:creationId xmlns:a16="http://schemas.microsoft.com/office/drawing/2014/main" id="{C5CE2288-901D-462F-B361-933A6A285C5E}"/>
              </a:ext>
            </a:extLst>
          </p:cNvPr>
          <p:cNvSpPr/>
          <p:nvPr/>
        </p:nvSpPr>
        <p:spPr>
          <a:xfrm>
            <a:off x="5672366" y="3075196"/>
            <a:ext cx="3625355" cy="614691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Flowchart: Alternate Process 91">
            <a:extLst>
              <a:ext uri="{FF2B5EF4-FFF2-40B4-BE49-F238E27FC236}">
                <a16:creationId xmlns:a16="http://schemas.microsoft.com/office/drawing/2014/main" id="{CF69F953-00D8-406A-AC5B-65F7130D1124}"/>
              </a:ext>
            </a:extLst>
          </p:cNvPr>
          <p:cNvSpPr/>
          <p:nvPr/>
        </p:nvSpPr>
        <p:spPr>
          <a:xfrm>
            <a:off x="8028323" y="1942025"/>
            <a:ext cx="2499416" cy="450321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2" name="Straight Arrow Connector 92">
            <a:extLst>
              <a:ext uri="{FF2B5EF4-FFF2-40B4-BE49-F238E27FC236}">
                <a16:creationId xmlns:a16="http://schemas.microsoft.com/office/drawing/2014/main" id="{B5380400-A805-47A3-9C95-8890B725940A}"/>
              </a:ext>
            </a:extLst>
          </p:cNvPr>
          <p:cNvCxnSpPr>
            <a:cxnSpLocks/>
          </p:cNvCxnSpPr>
          <p:nvPr/>
        </p:nvCxnSpPr>
        <p:spPr>
          <a:xfrm flipH="1">
            <a:off x="3567930" y="2209651"/>
            <a:ext cx="3765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96">
            <a:extLst>
              <a:ext uri="{FF2B5EF4-FFF2-40B4-BE49-F238E27FC236}">
                <a16:creationId xmlns:a16="http://schemas.microsoft.com/office/drawing/2014/main" id="{2F7148F0-8ACD-4EBF-A5D5-FCD9111056F1}"/>
              </a:ext>
            </a:extLst>
          </p:cNvPr>
          <p:cNvCxnSpPr>
            <a:cxnSpLocks/>
          </p:cNvCxnSpPr>
          <p:nvPr/>
        </p:nvCxnSpPr>
        <p:spPr>
          <a:xfrm flipH="1">
            <a:off x="3567631" y="2651460"/>
            <a:ext cx="3765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97">
            <a:extLst>
              <a:ext uri="{FF2B5EF4-FFF2-40B4-BE49-F238E27FC236}">
                <a16:creationId xmlns:a16="http://schemas.microsoft.com/office/drawing/2014/main" id="{BBE0AF9D-B504-4689-B1DB-9207FB838533}"/>
              </a:ext>
            </a:extLst>
          </p:cNvPr>
          <p:cNvCxnSpPr>
            <a:cxnSpLocks/>
          </p:cNvCxnSpPr>
          <p:nvPr/>
        </p:nvCxnSpPr>
        <p:spPr>
          <a:xfrm>
            <a:off x="7472955" y="2651460"/>
            <a:ext cx="5007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103">
            <a:extLst>
              <a:ext uri="{FF2B5EF4-FFF2-40B4-BE49-F238E27FC236}">
                <a16:creationId xmlns:a16="http://schemas.microsoft.com/office/drawing/2014/main" id="{3C3AE40B-98DB-4ED7-A0ED-3408B56CC663}"/>
              </a:ext>
            </a:extLst>
          </p:cNvPr>
          <p:cNvCxnSpPr>
            <a:cxnSpLocks/>
          </p:cNvCxnSpPr>
          <p:nvPr/>
        </p:nvCxnSpPr>
        <p:spPr>
          <a:xfrm>
            <a:off x="6581051" y="2827009"/>
            <a:ext cx="0" cy="236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97">
            <a:extLst>
              <a:ext uri="{FF2B5EF4-FFF2-40B4-BE49-F238E27FC236}">
                <a16:creationId xmlns:a16="http://schemas.microsoft.com/office/drawing/2014/main" id="{BBE0AF9D-B504-4689-B1DB-9207FB838533}"/>
              </a:ext>
            </a:extLst>
          </p:cNvPr>
          <p:cNvCxnSpPr>
            <a:cxnSpLocks/>
          </p:cNvCxnSpPr>
          <p:nvPr/>
        </p:nvCxnSpPr>
        <p:spPr>
          <a:xfrm>
            <a:off x="7453912" y="2196393"/>
            <a:ext cx="5007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110">
            <a:extLst>
              <a:ext uri="{FF2B5EF4-FFF2-40B4-BE49-F238E27FC236}">
                <a16:creationId xmlns:a16="http://schemas.microsoft.com/office/drawing/2014/main" id="{80FE3FB1-ACAF-40D8-8C84-1CBD0CCE5372}"/>
              </a:ext>
            </a:extLst>
          </p:cNvPr>
          <p:cNvCxnSpPr/>
          <p:nvPr/>
        </p:nvCxnSpPr>
        <p:spPr>
          <a:xfrm>
            <a:off x="1078164" y="1789876"/>
            <a:ext cx="102604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Flowchart: Alternate Process 33">
            <a:extLst>
              <a:ext uri="{FF2B5EF4-FFF2-40B4-BE49-F238E27FC236}">
                <a16:creationId xmlns:a16="http://schemas.microsoft.com/office/drawing/2014/main" id="{B12063F4-4531-48AE-9B92-45C19119EB50}"/>
              </a:ext>
            </a:extLst>
          </p:cNvPr>
          <p:cNvSpPr/>
          <p:nvPr/>
        </p:nvSpPr>
        <p:spPr>
          <a:xfrm>
            <a:off x="636171" y="3074299"/>
            <a:ext cx="1111389" cy="790943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34">
            <a:extLst>
              <a:ext uri="{FF2B5EF4-FFF2-40B4-BE49-F238E27FC236}">
                <a16:creationId xmlns:a16="http://schemas.microsoft.com/office/drawing/2014/main" id="{7FE4DBC6-1049-43F2-84B2-C7523B46E08C}"/>
              </a:ext>
            </a:extLst>
          </p:cNvPr>
          <p:cNvSpPr/>
          <p:nvPr/>
        </p:nvSpPr>
        <p:spPr>
          <a:xfrm>
            <a:off x="685786" y="3166931"/>
            <a:ext cx="1050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Επιλογή </a:t>
            </a:r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on button</a:t>
            </a:r>
            <a:endParaRPr lang="el-GR" sz="1400" dirty="0" smtClean="0">
              <a:solidFill>
                <a:srgbClr val="635B59"/>
              </a:solidFill>
              <a:latin typeface="Century Gothic" panose="020B0502020202020204" pitchFamily="34" charset="0"/>
            </a:endParaRPr>
          </a:p>
          <a:p>
            <a:pPr algn="ctr"/>
            <a:endParaRPr lang="el-GR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 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Flowchart: Alternate Process 33">
            <a:extLst>
              <a:ext uri="{FF2B5EF4-FFF2-40B4-BE49-F238E27FC236}">
                <a16:creationId xmlns:a16="http://schemas.microsoft.com/office/drawing/2014/main" id="{B12063F4-4531-48AE-9B92-45C19119EB50}"/>
              </a:ext>
            </a:extLst>
          </p:cNvPr>
          <p:cNvSpPr/>
          <p:nvPr/>
        </p:nvSpPr>
        <p:spPr>
          <a:xfrm>
            <a:off x="9510821" y="3142060"/>
            <a:ext cx="1454386" cy="448451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34">
            <a:extLst>
              <a:ext uri="{FF2B5EF4-FFF2-40B4-BE49-F238E27FC236}">
                <a16:creationId xmlns:a16="http://schemas.microsoft.com/office/drawing/2014/main" id="{7FE4DBC6-1049-43F2-84B2-C7523B46E08C}"/>
              </a:ext>
            </a:extLst>
          </p:cNvPr>
          <p:cNvSpPr/>
          <p:nvPr/>
        </p:nvSpPr>
        <p:spPr>
          <a:xfrm>
            <a:off x="9297721" y="3181347"/>
            <a:ext cx="19213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Επιλογή</a:t>
            </a:r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 button 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4" name="Straight Arrow Connector 27">
            <a:extLst>
              <a:ext uri="{FF2B5EF4-FFF2-40B4-BE49-F238E27FC236}">
                <a16:creationId xmlns:a16="http://schemas.microsoft.com/office/drawing/2014/main" id="{5273BF9A-7143-4252-B5B8-E38DBFF742EF}"/>
              </a:ext>
            </a:extLst>
          </p:cNvPr>
          <p:cNvCxnSpPr>
            <a:cxnSpLocks/>
          </p:cNvCxnSpPr>
          <p:nvPr/>
        </p:nvCxnSpPr>
        <p:spPr>
          <a:xfrm>
            <a:off x="7425933" y="3704787"/>
            <a:ext cx="1057" cy="404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Flowchart: Alternate Process 33">
            <a:extLst>
              <a:ext uri="{FF2B5EF4-FFF2-40B4-BE49-F238E27FC236}">
                <a16:creationId xmlns:a16="http://schemas.microsoft.com/office/drawing/2014/main" id="{B12063F4-4531-48AE-9B92-45C19119EB50}"/>
              </a:ext>
            </a:extLst>
          </p:cNvPr>
          <p:cNvSpPr/>
          <p:nvPr/>
        </p:nvSpPr>
        <p:spPr>
          <a:xfrm>
            <a:off x="6486360" y="4130309"/>
            <a:ext cx="2020598" cy="959192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34">
            <a:extLst>
              <a:ext uri="{FF2B5EF4-FFF2-40B4-BE49-F238E27FC236}">
                <a16:creationId xmlns:a16="http://schemas.microsoft.com/office/drawing/2014/main" id="{7FE4DBC6-1049-43F2-84B2-C7523B46E08C}"/>
              </a:ext>
            </a:extLst>
          </p:cNvPr>
          <p:cNvSpPr/>
          <p:nvPr/>
        </p:nvSpPr>
        <p:spPr>
          <a:xfrm>
            <a:off x="6535975" y="4129133"/>
            <a:ext cx="1921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Χρήση </a:t>
            </a:r>
            <a:r>
              <a:rPr lang="en-GB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Slider</a:t>
            </a: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 για αύξηση (προς τα πάνω) και μείωση (προς τα κάτω)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9" name="Ευθύγραμμο βέλος σύνδεσης 78"/>
          <p:cNvCxnSpPr/>
          <p:nvPr/>
        </p:nvCxnSpPr>
        <p:spPr>
          <a:xfrm>
            <a:off x="10131146" y="2946186"/>
            <a:ext cx="0" cy="157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Ευθύγραμμο βέλος σύνδεσης 79"/>
          <p:cNvCxnSpPr/>
          <p:nvPr/>
        </p:nvCxnSpPr>
        <p:spPr>
          <a:xfrm>
            <a:off x="1548980" y="2852336"/>
            <a:ext cx="0" cy="157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Flowchart: Alternate Process 33">
            <a:extLst>
              <a:ext uri="{FF2B5EF4-FFF2-40B4-BE49-F238E27FC236}">
                <a16:creationId xmlns:a16="http://schemas.microsoft.com/office/drawing/2014/main" id="{B12063F4-4531-48AE-9B92-45C19119EB50}"/>
              </a:ext>
            </a:extLst>
          </p:cNvPr>
          <p:cNvSpPr/>
          <p:nvPr/>
        </p:nvSpPr>
        <p:spPr>
          <a:xfrm>
            <a:off x="10671824" y="1930658"/>
            <a:ext cx="1454386" cy="448451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Rectangle 34">
            <a:extLst>
              <a:ext uri="{FF2B5EF4-FFF2-40B4-BE49-F238E27FC236}">
                <a16:creationId xmlns:a16="http://schemas.microsoft.com/office/drawing/2014/main" id="{7FE4DBC6-1049-43F2-84B2-C7523B46E08C}"/>
              </a:ext>
            </a:extLst>
          </p:cNvPr>
          <p:cNvSpPr/>
          <p:nvPr/>
        </p:nvSpPr>
        <p:spPr>
          <a:xfrm>
            <a:off x="10458724" y="1969945"/>
            <a:ext cx="19213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Επιλογή</a:t>
            </a:r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 button 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6" name="Ευθύγραμμο βέλος σύνδεσης 85"/>
          <p:cNvCxnSpPr/>
          <p:nvPr/>
        </p:nvCxnSpPr>
        <p:spPr>
          <a:xfrm flipH="1">
            <a:off x="1176575" y="2177753"/>
            <a:ext cx="2310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Ευθύγραμμο βέλος σύνδεσης 87"/>
          <p:cNvCxnSpPr/>
          <p:nvPr/>
        </p:nvCxnSpPr>
        <p:spPr>
          <a:xfrm>
            <a:off x="10527739" y="2100545"/>
            <a:ext cx="1604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70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6C3C9-72AC-43A2-A1D7-C5B8EDF24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131" y="418011"/>
            <a:ext cx="3903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Πρωτοτυποποίηση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131" y="1002786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Διεπαφή</a:t>
            </a:r>
            <a:endParaRPr lang="el-GR" sz="28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AutoShape 6" descr="https://scontent.fbud2-1.fna.fbcdn.net/v/t1.15752-9/51288995_597704570701273_8600768041413771264_n.png?_nc_cat=103&amp;_nc_ht=scontent.fbud2-1.fna&amp;oh=d3c6db7ab20254df23d161067f3ca0b5&amp;oe=5CF08A8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grpSp>
        <p:nvGrpSpPr>
          <p:cNvPr id="9" name="Ομάδα 8"/>
          <p:cNvGrpSpPr/>
          <p:nvPr/>
        </p:nvGrpSpPr>
        <p:grpSpPr>
          <a:xfrm>
            <a:off x="1241070" y="2507935"/>
            <a:ext cx="2442656" cy="4254096"/>
            <a:chOff x="1241070" y="2507935"/>
            <a:chExt cx="2442656" cy="4254096"/>
          </a:xfrm>
        </p:grpSpPr>
        <p:pic>
          <p:nvPicPr>
            <p:cNvPr id="12" name="Picture 8" descr="https://scontent.fbud2-1.fna.fbcdn.net/v/t1.15752-9/51288995_597704570701273_8600768041413771264_n.png?_nc_cat=103&amp;_nc_ht=scontent.fbud2-1.fna&amp;oh=d3c6db7ab20254df23d161067f3ca0b5&amp;oe=5CF08A8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5650" y="2507935"/>
              <a:ext cx="2392928" cy="4254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s://scontent.fath3-4.fna.fbcdn.net/v/t1.15752-9/51284432_2253508054934119_6449780980000489472_n.png?_nc_cat=102&amp;_nc_ht=scontent.fath3-4.fna&amp;oh=465b7395744df6b258c4e413e9bb76fe&amp;oe=5CECF4E0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4608" r="-2077"/>
            <a:stretch/>
          </p:blipFill>
          <p:spPr bwMode="auto">
            <a:xfrm>
              <a:off x="1241070" y="2704011"/>
              <a:ext cx="2442656" cy="4058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Ομάδα 10"/>
          <p:cNvGrpSpPr/>
          <p:nvPr/>
        </p:nvGrpSpPr>
        <p:grpSpPr>
          <a:xfrm>
            <a:off x="8535301" y="2507936"/>
            <a:ext cx="2398310" cy="4254095"/>
            <a:chOff x="8535301" y="2507936"/>
            <a:chExt cx="2398310" cy="4254095"/>
          </a:xfrm>
        </p:grpSpPr>
        <p:pic>
          <p:nvPicPr>
            <p:cNvPr id="1032" name="Picture 8" descr="https://scontent.fbud2-1.fna.fbcdn.net/v/t1.15752-9/51288995_597704570701273_8600768041413771264_n.png?_nc_cat=103&amp;_nc_ht=scontent.fbud2-1.fna&amp;oh=d3c6db7ab20254df23d161067f3ca0b5&amp;oe=5CF08A8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5301" y="2507936"/>
              <a:ext cx="2392928" cy="4254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https://scontent.fath3-3.fna.fbcdn.net/v/t1.15752-9/51820019_680222642392370_516198585864290304_n.png?_nc_cat=110&amp;_nc_ht=scontent.fath3-3.fna&amp;oh=0dfc402fdd9af017fd2d1e0350564fe3&amp;oe=5CFC25D1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3995" r="-225"/>
            <a:stretch/>
          </p:blipFill>
          <p:spPr bwMode="auto">
            <a:xfrm>
              <a:off x="8535301" y="2677886"/>
              <a:ext cx="2398310" cy="4084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Ομάδα 7"/>
          <p:cNvGrpSpPr/>
          <p:nvPr/>
        </p:nvGrpSpPr>
        <p:grpSpPr>
          <a:xfrm>
            <a:off x="4877986" y="2507937"/>
            <a:ext cx="2437214" cy="4256543"/>
            <a:chOff x="4877986" y="2507937"/>
            <a:chExt cx="2437214" cy="4256543"/>
          </a:xfrm>
        </p:grpSpPr>
        <p:pic>
          <p:nvPicPr>
            <p:cNvPr id="1026" name="Picture 2" descr="https://scontent.fbud2-1.fna.fbcdn.net/v/t1.15752-9/51499492_301636667375546_7271790639023390720_n.png?_nc_cat=105&amp;_nc_ht=scontent.fbud2-1.fna&amp;oh=2ef48755e93bc81afdd76dc843de37cd&amp;oe=5CF38CE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7007" y="2507937"/>
              <a:ext cx="2392928" cy="4254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scontent.fath3-4.fna.fbcdn.net/v/t1.15752-9/51283504_387998658630004_7659789553523228672_n.png?_nc_cat=100&amp;_nc_ht=scontent.fath3-4.fna&amp;oh=2886eb38ac43b03a131fe0cf4e73b8f4&amp;oe=5CB2A8F4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299" r="-1793"/>
            <a:stretch/>
          </p:blipFill>
          <p:spPr bwMode="auto">
            <a:xfrm>
              <a:off x="4877986" y="2690949"/>
              <a:ext cx="2437214" cy="4073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55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>
            <a:extLst>
              <a:ext uri="{FF2B5EF4-FFF2-40B4-BE49-F238E27FC236}">
                <a16:creationId xmlns:a16="http://schemas.microsoft.com/office/drawing/2014/main" id="{362C0356-AE18-417F-886D-160024D9E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131" y="418011"/>
            <a:ext cx="4376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Σχεδίαση Συστήματος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131" y="1002786"/>
            <a:ext cx="3708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Διαδραστικός κύβος</a:t>
            </a:r>
            <a:endParaRPr lang="el-GR" sz="28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Flowchart: Alternate Process 20">
            <a:extLst>
              <a:ext uri="{FF2B5EF4-FFF2-40B4-BE49-F238E27FC236}">
                <a16:creationId xmlns:a16="http://schemas.microsoft.com/office/drawing/2014/main" id="{BEC041F8-13B0-48C1-B992-171EFDD12D3F}"/>
              </a:ext>
            </a:extLst>
          </p:cNvPr>
          <p:cNvSpPr/>
          <p:nvPr/>
        </p:nvSpPr>
        <p:spPr>
          <a:xfrm>
            <a:off x="3919948" y="1552188"/>
            <a:ext cx="3434224" cy="1140973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972C981-6987-4498-9A74-16A7F2C4A3E5}"/>
              </a:ext>
            </a:extLst>
          </p:cNvPr>
          <p:cNvSpPr txBox="1"/>
          <p:nvPr/>
        </p:nvSpPr>
        <p:spPr>
          <a:xfrm>
            <a:off x="3762717" y="1490586"/>
            <a:ext cx="36915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35B59"/>
                </a:solidFill>
                <a:latin typeface="Century Gothic" panose="020B0502020202020204" pitchFamily="34" charset="0"/>
              </a:rPr>
              <a:t>System</a:t>
            </a:r>
          </a:p>
          <a:p>
            <a:pPr algn="ctr"/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Διαδραστικός κύβος που κάθε μία από τις έξι πλευρές έχει εικονίδια που υποδηλώνουν μια  λειτουργία 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9" name="Straight Arrow Connector 79">
            <a:extLst>
              <a:ext uri="{FF2B5EF4-FFF2-40B4-BE49-F238E27FC236}">
                <a16:creationId xmlns:a16="http://schemas.microsoft.com/office/drawing/2014/main" id="{E0A98632-B410-4AC6-8AE5-117FB617E600}"/>
              </a:ext>
            </a:extLst>
          </p:cNvPr>
          <p:cNvCxnSpPr>
            <a:cxnSpLocks/>
          </p:cNvCxnSpPr>
          <p:nvPr/>
        </p:nvCxnSpPr>
        <p:spPr>
          <a:xfrm>
            <a:off x="4858610" y="2693161"/>
            <a:ext cx="0" cy="286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EEFC8DA-0432-494A-BD26-937E6E2487E7}"/>
              </a:ext>
            </a:extLst>
          </p:cNvPr>
          <p:cNvSpPr txBox="1"/>
          <p:nvPr/>
        </p:nvSpPr>
        <p:spPr>
          <a:xfrm>
            <a:off x="667876" y="1955544"/>
            <a:ext cx="357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1. </a:t>
            </a: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Κλείσιμο </a:t>
            </a: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του φωτός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Flowchart: Alternate Process 81">
            <a:extLst>
              <a:ext uri="{FF2B5EF4-FFF2-40B4-BE49-F238E27FC236}">
                <a16:creationId xmlns:a16="http://schemas.microsoft.com/office/drawing/2014/main" id="{4B581D59-3B87-456E-845C-D011BD17066D}"/>
              </a:ext>
            </a:extLst>
          </p:cNvPr>
          <p:cNvSpPr/>
          <p:nvPr/>
        </p:nvSpPr>
        <p:spPr>
          <a:xfrm>
            <a:off x="1347920" y="2387257"/>
            <a:ext cx="2195480" cy="369333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lowchart: Alternate Process 82">
            <a:extLst>
              <a:ext uri="{FF2B5EF4-FFF2-40B4-BE49-F238E27FC236}">
                <a16:creationId xmlns:a16="http://schemas.microsoft.com/office/drawing/2014/main" id="{5FDB2ECE-39A1-45B1-AAE7-F16B87D55B54}"/>
              </a:ext>
            </a:extLst>
          </p:cNvPr>
          <p:cNvSpPr/>
          <p:nvPr/>
        </p:nvSpPr>
        <p:spPr>
          <a:xfrm>
            <a:off x="8044195" y="2371048"/>
            <a:ext cx="3691534" cy="369332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lowchart: Alternate Process 83">
            <a:extLst>
              <a:ext uri="{FF2B5EF4-FFF2-40B4-BE49-F238E27FC236}">
                <a16:creationId xmlns:a16="http://schemas.microsoft.com/office/drawing/2014/main" id="{4D27DF75-BF8B-4D66-9462-CCB7573FA24C}"/>
              </a:ext>
            </a:extLst>
          </p:cNvPr>
          <p:cNvSpPr/>
          <p:nvPr/>
        </p:nvSpPr>
        <p:spPr>
          <a:xfrm>
            <a:off x="1355295" y="1938007"/>
            <a:ext cx="2173817" cy="369333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8DBD56-AD33-40F6-99C7-14E43C9A7B05}"/>
              </a:ext>
            </a:extLst>
          </p:cNvPr>
          <p:cNvSpPr txBox="1"/>
          <p:nvPr/>
        </p:nvSpPr>
        <p:spPr>
          <a:xfrm>
            <a:off x="599893" y="2411992"/>
            <a:ext cx="3691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2. </a:t>
            </a: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Άνοιγμα </a:t>
            </a: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του φωτός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D691E22-DCE3-4BD3-81F0-C6A150CEB43F}"/>
              </a:ext>
            </a:extLst>
          </p:cNvPr>
          <p:cNvSpPr txBox="1"/>
          <p:nvPr/>
        </p:nvSpPr>
        <p:spPr>
          <a:xfrm>
            <a:off x="5508405" y="2985851"/>
            <a:ext cx="3691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4. </a:t>
            </a: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Αυξομείωση </a:t>
            </a: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της έντασης της φωτεινότητας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7A851F2-47D6-4EC5-83C6-F2EF1548FDAB}"/>
              </a:ext>
            </a:extLst>
          </p:cNvPr>
          <p:cNvSpPr txBox="1"/>
          <p:nvPr/>
        </p:nvSpPr>
        <p:spPr>
          <a:xfrm>
            <a:off x="7916865" y="1719489"/>
            <a:ext cx="3691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      </a:t>
            </a:r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6. </a:t>
            </a: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Επιλογή </a:t>
            </a:r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work mode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989FDF-C284-4879-9C43-972BC6FDB964}"/>
              </a:ext>
            </a:extLst>
          </p:cNvPr>
          <p:cNvSpPr txBox="1"/>
          <p:nvPr/>
        </p:nvSpPr>
        <p:spPr>
          <a:xfrm>
            <a:off x="2199296" y="3070921"/>
            <a:ext cx="3691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3. </a:t>
            </a: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Αυξομείωση της θερμότητας του φωτός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FA11B8B-BA59-424A-A399-967505FBEB7D}"/>
              </a:ext>
            </a:extLst>
          </p:cNvPr>
          <p:cNvSpPr txBox="1"/>
          <p:nvPr/>
        </p:nvSpPr>
        <p:spPr>
          <a:xfrm>
            <a:off x="7687856" y="2385086"/>
            <a:ext cx="4382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5. </a:t>
            </a: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Επιλογή </a:t>
            </a:r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default light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Flowchart: Alternate Process 89">
            <a:extLst>
              <a:ext uri="{FF2B5EF4-FFF2-40B4-BE49-F238E27FC236}">
                <a16:creationId xmlns:a16="http://schemas.microsoft.com/office/drawing/2014/main" id="{966A2F67-AE44-4646-91A1-552B0FD86821}"/>
              </a:ext>
            </a:extLst>
          </p:cNvPr>
          <p:cNvSpPr/>
          <p:nvPr/>
        </p:nvSpPr>
        <p:spPr>
          <a:xfrm>
            <a:off x="2394949" y="2968998"/>
            <a:ext cx="3229043" cy="647457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Flowchart: Alternate Process 90">
            <a:extLst>
              <a:ext uri="{FF2B5EF4-FFF2-40B4-BE49-F238E27FC236}">
                <a16:creationId xmlns:a16="http://schemas.microsoft.com/office/drawing/2014/main" id="{C5CE2288-901D-462F-B361-933A6A285C5E}"/>
              </a:ext>
            </a:extLst>
          </p:cNvPr>
          <p:cNvSpPr/>
          <p:nvPr/>
        </p:nvSpPr>
        <p:spPr>
          <a:xfrm>
            <a:off x="5688239" y="2979450"/>
            <a:ext cx="3625355" cy="614691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Flowchart: Alternate Process 91">
            <a:extLst>
              <a:ext uri="{FF2B5EF4-FFF2-40B4-BE49-F238E27FC236}">
                <a16:creationId xmlns:a16="http://schemas.microsoft.com/office/drawing/2014/main" id="{CF69F953-00D8-406A-AC5B-65F7130D1124}"/>
              </a:ext>
            </a:extLst>
          </p:cNvPr>
          <p:cNvSpPr/>
          <p:nvPr/>
        </p:nvSpPr>
        <p:spPr>
          <a:xfrm>
            <a:off x="8044195" y="1650269"/>
            <a:ext cx="3654527" cy="646331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2" name="Straight Arrow Connector 92">
            <a:extLst>
              <a:ext uri="{FF2B5EF4-FFF2-40B4-BE49-F238E27FC236}">
                <a16:creationId xmlns:a16="http://schemas.microsoft.com/office/drawing/2014/main" id="{B5380400-A805-47A3-9C95-8890B725940A}"/>
              </a:ext>
            </a:extLst>
          </p:cNvPr>
          <p:cNvCxnSpPr>
            <a:cxnSpLocks/>
          </p:cNvCxnSpPr>
          <p:nvPr/>
        </p:nvCxnSpPr>
        <p:spPr>
          <a:xfrm flipH="1">
            <a:off x="3543400" y="2100647"/>
            <a:ext cx="3765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96">
            <a:extLst>
              <a:ext uri="{FF2B5EF4-FFF2-40B4-BE49-F238E27FC236}">
                <a16:creationId xmlns:a16="http://schemas.microsoft.com/office/drawing/2014/main" id="{2F7148F0-8ACD-4EBF-A5D5-FCD9111056F1}"/>
              </a:ext>
            </a:extLst>
          </p:cNvPr>
          <p:cNvCxnSpPr>
            <a:cxnSpLocks/>
          </p:cNvCxnSpPr>
          <p:nvPr/>
        </p:nvCxnSpPr>
        <p:spPr>
          <a:xfrm flipH="1">
            <a:off x="3543101" y="2542456"/>
            <a:ext cx="3765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97">
            <a:extLst>
              <a:ext uri="{FF2B5EF4-FFF2-40B4-BE49-F238E27FC236}">
                <a16:creationId xmlns:a16="http://schemas.microsoft.com/office/drawing/2014/main" id="{BBE0AF9D-B504-4689-B1DB-9207FB838533}"/>
              </a:ext>
            </a:extLst>
          </p:cNvPr>
          <p:cNvCxnSpPr>
            <a:cxnSpLocks/>
          </p:cNvCxnSpPr>
          <p:nvPr/>
        </p:nvCxnSpPr>
        <p:spPr>
          <a:xfrm>
            <a:off x="7377080" y="2548279"/>
            <a:ext cx="667115" cy="7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101">
            <a:extLst>
              <a:ext uri="{FF2B5EF4-FFF2-40B4-BE49-F238E27FC236}">
                <a16:creationId xmlns:a16="http://schemas.microsoft.com/office/drawing/2014/main" id="{32BDDEC4-3106-4210-9878-706D91F0AD81}"/>
              </a:ext>
            </a:extLst>
          </p:cNvPr>
          <p:cNvCxnSpPr>
            <a:cxnSpLocks/>
          </p:cNvCxnSpPr>
          <p:nvPr/>
        </p:nvCxnSpPr>
        <p:spPr>
          <a:xfrm>
            <a:off x="5879720" y="3678579"/>
            <a:ext cx="0" cy="221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103">
            <a:extLst>
              <a:ext uri="{FF2B5EF4-FFF2-40B4-BE49-F238E27FC236}">
                <a16:creationId xmlns:a16="http://schemas.microsoft.com/office/drawing/2014/main" id="{3C3AE40B-98DB-4ED7-A0ED-3408B56CC663}"/>
              </a:ext>
            </a:extLst>
          </p:cNvPr>
          <p:cNvCxnSpPr>
            <a:cxnSpLocks/>
          </p:cNvCxnSpPr>
          <p:nvPr/>
        </p:nvCxnSpPr>
        <p:spPr>
          <a:xfrm>
            <a:off x="6596924" y="2731263"/>
            <a:ext cx="0" cy="236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105">
            <a:extLst>
              <a:ext uri="{FF2B5EF4-FFF2-40B4-BE49-F238E27FC236}">
                <a16:creationId xmlns:a16="http://schemas.microsoft.com/office/drawing/2014/main" id="{AC56504E-F4B2-46D9-8E16-DEC3957D191A}"/>
              </a:ext>
            </a:extLst>
          </p:cNvPr>
          <p:cNvCxnSpPr>
            <a:cxnSpLocks/>
            <a:endCxn id="51" idx="1"/>
          </p:cNvCxnSpPr>
          <p:nvPr/>
        </p:nvCxnSpPr>
        <p:spPr>
          <a:xfrm>
            <a:off x="7354172" y="1973435"/>
            <a:ext cx="6900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110">
            <a:extLst>
              <a:ext uri="{FF2B5EF4-FFF2-40B4-BE49-F238E27FC236}">
                <a16:creationId xmlns:a16="http://schemas.microsoft.com/office/drawing/2014/main" id="{80FE3FB1-ACAF-40D8-8C84-1CBD0CCE5372}"/>
              </a:ext>
            </a:extLst>
          </p:cNvPr>
          <p:cNvCxnSpPr/>
          <p:nvPr/>
        </p:nvCxnSpPr>
        <p:spPr>
          <a:xfrm>
            <a:off x="1347920" y="3678579"/>
            <a:ext cx="102604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9F6CC4C4-2E10-4DB9-9D97-0614A16AD459}"/>
              </a:ext>
            </a:extLst>
          </p:cNvPr>
          <p:cNvSpPr txBox="1"/>
          <p:nvPr/>
        </p:nvSpPr>
        <p:spPr>
          <a:xfrm>
            <a:off x="4039339" y="4010606"/>
            <a:ext cx="36915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35B59"/>
                </a:solidFill>
                <a:latin typeface="Century Gothic" panose="020B0502020202020204" pitchFamily="34" charset="0"/>
              </a:rPr>
              <a:t>User</a:t>
            </a:r>
          </a:p>
          <a:p>
            <a:pPr algn="ctr"/>
            <a:r>
              <a:rPr lang="en-US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O </a:t>
            </a: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χρήστης τοποθετεί τον κύβο πάνω στη βάση του με τη πλευρά της λειτουργίας αυξομείωση έντασης φωτεινότητας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Flowchart: Alternate Process 113">
            <a:extLst>
              <a:ext uri="{FF2B5EF4-FFF2-40B4-BE49-F238E27FC236}">
                <a16:creationId xmlns:a16="http://schemas.microsoft.com/office/drawing/2014/main" id="{2C5DA0FC-82E0-4331-86EF-70FF86ECEAEE}"/>
              </a:ext>
            </a:extLst>
          </p:cNvPr>
          <p:cNvSpPr/>
          <p:nvPr/>
        </p:nvSpPr>
        <p:spPr>
          <a:xfrm>
            <a:off x="3943197" y="3914855"/>
            <a:ext cx="3787676" cy="1259057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6" name="Straight Arrow Connector 116">
            <a:extLst>
              <a:ext uri="{FF2B5EF4-FFF2-40B4-BE49-F238E27FC236}">
                <a16:creationId xmlns:a16="http://schemas.microsoft.com/office/drawing/2014/main" id="{BC6086BA-9735-47E9-AD25-F2FA47AC7C92}"/>
              </a:ext>
            </a:extLst>
          </p:cNvPr>
          <p:cNvCxnSpPr>
            <a:cxnSpLocks/>
          </p:cNvCxnSpPr>
          <p:nvPr/>
        </p:nvCxnSpPr>
        <p:spPr>
          <a:xfrm>
            <a:off x="4644421" y="5186985"/>
            <a:ext cx="0" cy="328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Flowchart: Alternate Process 117">
            <a:extLst>
              <a:ext uri="{FF2B5EF4-FFF2-40B4-BE49-F238E27FC236}">
                <a16:creationId xmlns:a16="http://schemas.microsoft.com/office/drawing/2014/main" id="{4604F25A-28B0-4BF9-BBC9-BA8EDAD663FA}"/>
              </a:ext>
            </a:extLst>
          </p:cNvPr>
          <p:cNvSpPr/>
          <p:nvPr/>
        </p:nvSpPr>
        <p:spPr>
          <a:xfrm>
            <a:off x="2168951" y="5515594"/>
            <a:ext cx="3691529" cy="1200327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F324D9A-A738-44D6-8B57-5DFD591F3468}"/>
              </a:ext>
            </a:extLst>
          </p:cNvPr>
          <p:cNvSpPr txBox="1"/>
          <p:nvPr/>
        </p:nvSpPr>
        <p:spPr>
          <a:xfrm>
            <a:off x="2201841" y="5713521"/>
            <a:ext cx="3691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Με τη δεξιόστροφη επιτόπια περιστροφή του χρήστη πάνω στη βάση το φως  χαμηλώνει την ένταση του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9" name="Straight Arrow Connector 33">
            <a:extLst>
              <a:ext uri="{FF2B5EF4-FFF2-40B4-BE49-F238E27FC236}">
                <a16:creationId xmlns:a16="http://schemas.microsoft.com/office/drawing/2014/main" id="{695A2571-3C2E-497F-BB3E-4F7FB19866CA}"/>
              </a:ext>
            </a:extLst>
          </p:cNvPr>
          <p:cNvCxnSpPr>
            <a:cxnSpLocks/>
          </p:cNvCxnSpPr>
          <p:nvPr/>
        </p:nvCxnSpPr>
        <p:spPr>
          <a:xfrm>
            <a:off x="7193381" y="5183721"/>
            <a:ext cx="0" cy="328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AAF2B096-FA67-4E5F-A9BC-514273742BEE}"/>
              </a:ext>
            </a:extLst>
          </p:cNvPr>
          <p:cNvSpPr txBox="1"/>
          <p:nvPr/>
        </p:nvSpPr>
        <p:spPr>
          <a:xfrm>
            <a:off x="5926265" y="5713521"/>
            <a:ext cx="3691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Με την αριστερόστροφη επιτόπια περιστροφή του χρήστη πάνω στη βάση το φως αυξάνει την ένταση του</a:t>
            </a:r>
            <a:endParaRPr lang="en-US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Flowchart: Alternate Process 37">
            <a:extLst>
              <a:ext uri="{FF2B5EF4-FFF2-40B4-BE49-F238E27FC236}">
                <a16:creationId xmlns:a16="http://schemas.microsoft.com/office/drawing/2014/main" id="{3A1B0F31-73B7-4672-B959-982FD734817B}"/>
              </a:ext>
            </a:extLst>
          </p:cNvPr>
          <p:cNvSpPr/>
          <p:nvPr/>
        </p:nvSpPr>
        <p:spPr>
          <a:xfrm>
            <a:off x="5933695" y="5529881"/>
            <a:ext cx="3648669" cy="1186039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41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6C3C9-72AC-43A2-A1D7-C5B8EDF24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131" y="418011"/>
            <a:ext cx="3903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Πρωτοτυποποίηση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131" y="1002786"/>
            <a:ext cx="3740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Διαδραστικός Κύβος</a:t>
            </a:r>
            <a:endParaRPr lang="el-GR" sz="28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525" y="2860766"/>
            <a:ext cx="4623328" cy="347472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5" t="35809" r="26107" b="29333"/>
          <a:stretch/>
        </p:blipFill>
        <p:spPr>
          <a:xfrm>
            <a:off x="8898461" y="2860766"/>
            <a:ext cx="2654207" cy="1566839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6" t="18886" r="25596" b="13045"/>
          <a:stretch/>
        </p:blipFill>
        <p:spPr>
          <a:xfrm>
            <a:off x="6524734" y="2514247"/>
            <a:ext cx="2010664" cy="2259876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9" t="26857" r="27579" b="22476"/>
          <a:stretch/>
        </p:blipFill>
        <p:spPr>
          <a:xfrm>
            <a:off x="6701960" y="4873603"/>
            <a:ext cx="1959490" cy="1861516"/>
          </a:xfrm>
          <a:prstGeom prst="rect">
            <a:avLst/>
          </a:prstGeom>
        </p:spPr>
      </p:pic>
      <p:grpSp>
        <p:nvGrpSpPr>
          <p:cNvPr id="16" name="Ομάδα 15"/>
          <p:cNvGrpSpPr/>
          <p:nvPr/>
        </p:nvGrpSpPr>
        <p:grpSpPr>
          <a:xfrm>
            <a:off x="9367666" y="4989358"/>
            <a:ext cx="1715795" cy="1630006"/>
            <a:chOff x="9392586" y="5003179"/>
            <a:chExt cx="1715795" cy="1630006"/>
          </a:xfrm>
        </p:grpSpPr>
        <p:pic>
          <p:nvPicPr>
            <p:cNvPr id="9" name="Εικόνα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09" t="26857" r="27579" b="22476"/>
            <a:stretch/>
          </p:blipFill>
          <p:spPr>
            <a:xfrm>
              <a:off x="9392586" y="5003179"/>
              <a:ext cx="1715795" cy="1630006"/>
            </a:xfrm>
            <a:prstGeom prst="rect">
              <a:avLst/>
            </a:prstGeom>
          </p:spPr>
        </p:pic>
        <p:sp>
          <p:nvSpPr>
            <p:cNvPr id="10" name="Ορθογώνιο 9"/>
            <p:cNvSpPr/>
            <p:nvPr/>
          </p:nvSpPr>
          <p:spPr>
            <a:xfrm>
              <a:off x="9595413" y="5145563"/>
              <a:ext cx="1136448" cy="1175191"/>
            </a:xfrm>
            <a:prstGeom prst="rect">
              <a:avLst/>
            </a:prstGeom>
            <a:solidFill>
              <a:srgbClr val="E9E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2" name="Ορθογώνιο 11"/>
            <p:cNvSpPr/>
            <p:nvPr/>
          </p:nvSpPr>
          <p:spPr>
            <a:xfrm rot="5400000">
              <a:off x="10792881" y="5645981"/>
              <a:ext cx="283613" cy="193404"/>
            </a:xfrm>
            <a:prstGeom prst="rect">
              <a:avLst/>
            </a:prstGeom>
            <a:solidFill>
              <a:srgbClr val="E9E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1" name="TextBox 10"/>
            <p:cNvSpPr txBox="1"/>
            <p:nvPr/>
          </p:nvSpPr>
          <p:spPr>
            <a:xfrm rot="5400000">
              <a:off x="10688397" y="5611878"/>
              <a:ext cx="48763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100" dirty="0" smtClean="0">
                  <a:solidFill>
                    <a:srgbClr val="635B59"/>
                  </a:solidFill>
                  <a:latin typeface="Century Gothic" panose="020B0502020202020204" pitchFamily="34" charset="0"/>
                </a:rPr>
                <a:t>5</a:t>
              </a:r>
              <a:r>
                <a:rPr lang="en-US" sz="1100" dirty="0" smtClean="0">
                  <a:solidFill>
                    <a:srgbClr val="635B59"/>
                  </a:solidFill>
                  <a:latin typeface="Century Gothic" panose="020B0502020202020204" pitchFamily="34" charset="0"/>
                </a:rPr>
                <a:t>cm</a:t>
              </a:r>
              <a:endParaRPr lang="el-GR" sz="1100" dirty="0">
                <a:solidFill>
                  <a:srgbClr val="635B59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Ορθογώνιο 13"/>
            <p:cNvSpPr/>
            <p:nvPr/>
          </p:nvSpPr>
          <p:spPr>
            <a:xfrm rot="10800000">
              <a:off x="10040880" y="6380267"/>
              <a:ext cx="283613" cy="193404"/>
            </a:xfrm>
            <a:prstGeom prst="rect">
              <a:avLst/>
            </a:prstGeom>
            <a:solidFill>
              <a:srgbClr val="E9E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937777" y="6361588"/>
              <a:ext cx="48763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100" dirty="0" smtClean="0">
                  <a:solidFill>
                    <a:srgbClr val="635B59"/>
                  </a:solidFill>
                  <a:latin typeface="Century Gothic" panose="020B0502020202020204" pitchFamily="34" charset="0"/>
                </a:rPr>
                <a:t>5</a:t>
              </a:r>
              <a:r>
                <a:rPr lang="en-US" sz="1100" dirty="0" smtClean="0">
                  <a:solidFill>
                    <a:srgbClr val="635B59"/>
                  </a:solidFill>
                  <a:latin typeface="Century Gothic" panose="020B0502020202020204" pitchFamily="34" charset="0"/>
                </a:rPr>
                <a:t>cm</a:t>
              </a:r>
              <a:endParaRPr lang="el-GR" sz="1100" dirty="0">
                <a:solidFill>
                  <a:srgbClr val="635B59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7" name="Οβάλ 16"/>
          <p:cNvSpPr/>
          <p:nvPr/>
        </p:nvSpPr>
        <p:spPr>
          <a:xfrm>
            <a:off x="10067351" y="5661629"/>
            <a:ext cx="142732" cy="142732"/>
          </a:xfrm>
          <a:prstGeom prst="ellipse">
            <a:avLst/>
          </a:prstGeom>
          <a:noFill/>
          <a:ln>
            <a:solidFill>
              <a:srgbClr val="86A1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88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6C3C9-72AC-43A2-A1D7-C5B8EDF24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131" y="418011"/>
            <a:ext cx="1019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Brief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3263741" y="3428999"/>
            <a:ext cx="56645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Η εργασία παρουσιάζει την σχεδίαση </a:t>
            </a:r>
            <a:r>
              <a:rPr lang="el-GR" sz="2000" dirty="0">
                <a:solidFill>
                  <a:srgbClr val="635B59"/>
                </a:solidFill>
                <a:latin typeface="Century Gothic" panose="020B0502020202020204" pitchFamily="34" charset="0"/>
              </a:rPr>
              <a:t>μιας απτής και μιας γραφικής διεπαφής χρήστη </a:t>
            </a:r>
            <a:r>
              <a:rPr lang="el-GR" sz="20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με στόχο την </a:t>
            </a:r>
            <a:r>
              <a:rPr lang="el-GR" sz="2000" dirty="0">
                <a:solidFill>
                  <a:srgbClr val="635B59"/>
                </a:solidFill>
                <a:latin typeface="Century Gothic" panose="020B0502020202020204" pitchFamily="34" charset="0"/>
              </a:rPr>
              <a:t>συγκριτική </a:t>
            </a:r>
            <a:r>
              <a:rPr lang="el-GR" sz="20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αξιολόγησή τους </a:t>
            </a:r>
            <a:r>
              <a:rPr lang="el-GR" sz="2000" dirty="0">
                <a:solidFill>
                  <a:srgbClr val="635B59"/>
                </a:solidFill>
                <a:latin typeface="Century Gothic" panose="020B0502020202020204" pitchFamily="34" charset="0"/>
              </a:rPr>
              <a:t>για τον έξυπνο φωτισμό σε </a:t>
            </a:r>
            <a:r>
              <a:rPr lang="en-US" sz="2000" dirty="0">
                <a:solidFill>
                  <a:srgbClr val="635B59"/>
                </a:solidFill>
                <a:latin typeface="Century Gothic" panose="020B0502020202020204" pitchFamily="34" charset="0"/>
              </a:rPr>
              <a:t>open plan </a:t>
            </a:r>
            <a:r>
              <a:rPr lang="en-US" sz="20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offices</a:t>
            </a:r>
            <a:r>
              <a:rPr lang="el-GR" sz="20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01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6C3C9-72AC-43A2-A1D7-C5B8EDF24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131" y="418011"/>
            <a:ext cx="278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Αξιολογήσεις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131" y="1002786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1</a:t>
            </a:r>
            <a:r>
              <a:rPr lang="el-GR" sz="2800" baseline="300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η</a:t>
            </a:r>
            <a:r>
              <a:rPr lang="el-GR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 φάση</a:t>
            </a:r>
            <a:endParaRPr lang="el-GR" sz="28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130" y="1587561"/>
            <a:ext cx="10017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Αξιολόγηση του συστήματος από </a:t>
            </a:r>
            <a:r>
              <a:rPr lang="en-US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experts (</a:t>
            </a:r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διδάσκοντες και επιβλέποντες του μαθήματος</a:t>
            </a:r>
            <a:r>
              <a:rPr lang="en-US" dirty="0">
                <a:solidFill>
                  <a:srgbClr val="635B59"/>
                </a:solidFill>
                <a:latin typeface="Century Gothic" panose="020B0502020202020204" pitchFamily="34" charset="0"/>
              </a:rPr>
              <a:t>)</a:t>
            </a:r>
            <a:endParaRPr lang="el-GR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06" y="2521981"/>
            <a:ext cx="3226527" cy="1814036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4"/>
          <a:srcRect l="3777" t="1616" r="28154" b="8401"/>
          <a:stretch/>
        </p:blipFill>
        <p:spPr>
          <a:xfrm>
            <a:off x="859595" y="4465077"/>
            <a:ext cx="3045347" cy="22634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37016" y="2521981"/>
            <a:ext cx="719299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Βελτίωση διεπαφής: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Μεγαλύτερη μπάρα για την αύξηση της έντασης του φωτισμού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Μετρικές ενδείξεις για την ένταση του φωτός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Αλλαγή του </a:t>
            </a:r>
            <a:r>
              <a:rPr lang="en-US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background</a:t>
            </a: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 της εφαρμογής με μεγαλύτερο </a:t>
            </a:r>
            <a:r>
              <a:rPr lang="en-US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contrast</a:t>
            </a: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Αλλαγή των κουμπιών για τις </a:t>
            </a:r>
            <a:r>
              <a:rPr lang="en-US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preset</a:t>
            </a: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 εντολές , συγχώνευση εντολής με εικονίδιο</a:t>
            </a:r>
          </a:p>
          <a:p>
            <a:endParaRPr lang="el-GR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7016" y="4673464"/>
            <a:ext cx="7337265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Βελτίωση </a:t>
            </a:r>
            <a:r>
              <a:rPr lang="el-GR" dirty="0" err="1" smtClean="0">
                <a:solidFill>
                  <a:srgbClr val="635B59"/>
                </a:solidFill>
                <a:latin typeface="Century Gothic" panose="020B0502020202020204" pitchFamily="34" charset="0"/>
              </a:rPr>
              <a:t>διαδραστικού</a:t>
            </a:r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 κύβου: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O</a:t>
            </a: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ι πλευρές του κύβου να έχουν πιο </a:t>
            </a:r>
            <a:r>
              <a:rPr lang="en-US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universal</a:t>
            </a: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 εικόνες για την εκάστοτε λειτουργία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Δεν υπάρχει οπτική  διαβάθμιση στην ένταση του φωτός πάνω στον κύβο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Ο χρήστης να μπορεί να δημιουργήσει τα δικά του </a:t>
            </a:r>
            <a:r>
              <a:rPr lang="en-US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preset</a:t>
            </a: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 του φωτισμού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Ειδική ένδειξη για το μέγιστο και το </a:t>
            </a: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ελάχιστο του </a:t>
            </a: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φωτισμού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Αντιστοίχιση της περιστροφής της θερμότητας του φωτός με εκείνη του ψυχρού </a:t>
            </a: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/>
            </a:r>
            <a:b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</a:b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θερμού </a:t>
            </a:r>
            <a:r>
              <a:rPr lang="el-GR" sz="1400" dirty="0">
                <a:solidFill>
                  <a:srgbClr val="635B59"/>
                </a:solidFill>
                <a:latin typeface="Century Gothic" panose="020B0502020202020204" pitchFamily="34" charset="0"/>
              </a:rPr>
              <a:t>της βρύσης  νερού</a:t>
            </a:r>
          </a:p>
          <a:p>
            <a:endParaRPr lang="el-GR" sz="16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50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6C3C9-72AC-43A2-A1D7-C5B8EDF24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131" y="418011"/>
            <a:ext cx="278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Αξιολογήσεις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131" y="1002786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srgbClr val="635B59"/>
                </a:solidFill>
                <a:latin typeface="Century Gothic" panose="020B0502020202020204" pitchFamily="34" charset="0"/>
              </a:rPr>
              <a:t>2</a:t>
            </a:r>
            <a:r>
              <a:rPr lang="el-GR" sz="2800" baseline="300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η</a:t>
            </a:r>
            <a:r>
              <a:rPr lang="el-GR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 φάση</a:t>
            </a:r>
            <a:endParaRPr lang="el-GR" sz="28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6" t="22918" r="14036" b="14575"/>
          <a:stretch/>
        </p:blipFill>
        <p:spPr>
          <a:xfrm>
            <a:off x="6567713" y="3137557"/>
            <a:ext cx="4176284" cy="2446242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235131" y="162731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Βελτίωση ενδείξεων για τον διαδραστικό κύβο</a:t>
            </a:r>
            <a:endParaRPr lang="el-GR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70" y="3138985"/>
            <a:ext cx="4346336" cy="244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5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6C3C9-72AC-43A2-A1D7-C5B8EDF24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131" y="418011"/>
            <a:ext cx="278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Αξιολογήσεις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131" y="1002786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srgbClr val="635B59"/>
                </a:solidFill>
                <a:latin typeface="Century Gothic" panose="020B0502020202020204" pitchFamily="34" charset="0"/>
              </a:rPr>
              <a:t>2</a:t>
            </a:r>
            <a:r>
              <a:rPr lang="el-GR" sz="2800" baseline="300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η</a:t>
            </a:r>
            <a:r>
              <a:rPr lang="el-GR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 φάση</a:t>
            </a:r>
            <a:endParaRPr lang="el-GR" sz="28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235130" y="1627314"/>
            <a:ext cx="11756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Αξιολόγηση του συστήματος από</a:t>
            </a:r>
            <a:r>
              <a:rPr lang="en-US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 </a:t>
            </a:r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φοιτητές του τμήματος με χρήση του εργαλείου </a:t>
            </a:r>
            <a:r>
              <a:rPr lang="en-US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Morae</a:t>
            </a:r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 </a:t>
            </a:r>
            <a:endParaRPr lang="el-GR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3"/>
          <a:srcRect l="13217" t="-1248" r="14644" b="-1"/>
          <a:stretch/>
        </p:blipFill>
        <p:spPr>
          <a:xfrm>
            <a:off x="3565235" y="4213067"/>
            <a:ext cx="2803944" cy="2212610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 rotWithShape="1">
          <a:blip r:embed="rId4"/>
          <a:srcRect l="13581" t="10706" r="35053" b="-306"/>
          <a:stretch/>
        </p:blipFill>
        <p:spPr>
          <a:xfrm>
            <a:off x="8625303" y="4567752"/>
            <a:ext cx="1894427" cy="1857925"/>
          </a:xfrm>
          <a:prstGeom prst="rect">
            <a:avLst/>
          </a:prstGeom>
        </p:spPr>
      </p:pic>
      <p:pic>
        <p:nvPicPr>
          <p:cNvPr id="17" name="Εικόνα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127" y="2756878"/>
            <a:ext cx="3132645" cy="1761253"/>
          </a:xfrm>
          <a:prstGeom prst="rect">
            <a:avLst/>
          </a:prstGeom>
        </p:spPr>
      </p:pic>
      <p:pic>
        <p:nvPicPr>
          <p:cNvPr id="18" name="Εικόνα 17"/>
          <p:cNvPicPr>
            <a:picLocks noChangeAspect="1"/>
          </p:cNvPicPr>
          <p:nvPr/>
        </p:nvPicPr>
        <p:blipFill rotWithShape="1">
          <a:blip r:embed="rId6"/>
          <a:srcRect l="16152" t="3316" r="11163" b="-1"/>
          <a:stretch/>
        </p:blipFill>
        <p:spPr>
          <a:xfrm>
            <a:off x="5821359" y="2756878"/>
            <a:ext cx="3098042" cy="231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6C3C9-72AC-43A2-A1D7-C5B8EDF24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131" y="418011"/>
            <a:ext cx="278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Αξιολογήσεις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131" y="1002786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srgbClr val="635B59"/>
                </a:solidFill>
                <a:latin typeface="Century Gothic" panose="020B0502020202020204" pitchFamily="34" charset="0"/>
              </a:rPr>
              <a:t>2</a:t>
            </a:r>
            <a:r>
              <a:rPr lang="el-GR" sz="2800" baseline="300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η</a:t>
            </a:r>
            <a:r>
              <a:rPr lang="el-GR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 φάση</a:t>
            </a:r>
            <a:endParaRPr lang="el-GR" sz="28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235130" y="1627314"/>
            <a:ext cx="11756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Αξιολόγηση του συστήματος από</a:t>
            </a:r>
            <a:r>
              <a:rPr lang="en-US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 </a:t>
            </a:r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φοιτητές του τμήματος με χρήση του εργαλείου </a:t>
            </a:r>
            <a:r>
              <a:rPr lang="en-US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Morae</a:t>
            </a:r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 </a:t>
            </a:r>
            <a:endParaRPr lang="el-GR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Εικόνα 14"/>
          <p:cNvPicPr>
            <a:picLocks noChangeAspect="1"/>
          </p:cNvPicPr>
          <p:nvPr/>
        </p:nvPicPr>
        <p:blipFill rotWithShape="1">
          <a:blip r:embed="rId3"/>
          <a:srcRect t="1123" r="1977"/>
          <a:stretch/>
        </p:blipFill>
        <p:spPr>
          <a:xfrm>
            <a:off x="905512" y="2642215"/>
            <a:ext cx="4725122" cy="3569786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810" y="2642215"/>
            <a:ext cx="4728807" cy="3569786"/>
          </a:xfrm>
          <a:prstGeom prst="rect">
            <a:avLst/>
          </a:prstGeom>
        </p:spPr>
      </p:pic>
      <p:sp>
        <p:nvSpPr>
          <p:cNvPr id="11" name="Ορθογώνιο 10"/>
          <p:cNvSpPr/>
          <p:nvPr/>
        </p:nvSpPr>
        <p:spPr>
          <a:xfrm>
            <a:off x="905512" y="6212001"/>
            <a:ext cx="4703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Γραφική Διεπαφή Χρήστη</a:t>
            </a:r>
            <a:endParaRPr lang="el-GR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6305532" y="6202264"/>
            <a:ext cx="4703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Απτή Διεπαφή Χρήστη</a:t>
            </a:r>
            <a:endParaRPr lang="el-GR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99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6C3C9-72AC-43A2-A1D7-C5B8EDF24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2A6C3C9-72AC-43A2-A1D7-C5B8EDF24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131" y="418011"/>
            <a:ext cx="278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Αξιολογήσεις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131" y="1002786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3</a:t>
            </a:r>
            <a:r>
              <a:rPr lang="el-GR" sz="2800" baseline="300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η</a:t>
            </a:r>
            <a:r>
              <a:rPr lang="el-GR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 φάση</a:t>
            </a:r>
            <a:endParaRPr lang="el-GR" sz="28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235130" y="1627314"/>
            <a:ext cx="11756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Βελτίωση διεπαφής</a:t>
            </a:r>
            <a:endParaRPr lang="el-GR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 descr="https://scontent.fbud2-1.fna.fbcdn.net/v/t1.15752-9/51325111_1270003603150181_1689496995871326208_n.png?_nc_cat=111&amp;_nc_ht=scontent.fbud2-1.fna&amp;oh=c5ed56db61474af4a5e5d4ceaad50e46&amp;oe=5CF68B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493" y="2494287"/>
            <a:ext cx="2392928" cy="425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Ομάδα 9"/>
          <p:cNvGrpSpPr/>
          <p:nvPr/>
        </p:nvGrpSpPr>
        <p:grpSpPr>
          <a:xfrm>
            <a:off x="3309912" y="2494287"/>
            <a:ext cx="2442656" cy="4254096"/>
            <a:chOff x="1241070" y="2507935"/>
            <a:chExt cx="2442656" cy="4254096"/>
          </a:xfrm>
        </p:grpSpPr>
        <p:pic>
          <p:nvPicPr>
            <p:cNvPr id="12" name="Picture 8" descr="https://scontent.fbud2-1.fna.fbcdn.net/v/t1.15752-9/51288995_597704570701273_8600768041413771264_n.png?_nc_cat=103&amp;_nc_ht=scontent.fbud2-1.fna&amp;oh=d3c6db7ab20254df23d161067f3ca0b5&amp;oe=5CF08A8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5650" y="2507935"/>
              <a:ext cx="2392928" cy="4254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s://scontent.fath3-4.fna.fbcdn.net/v/t1.15752-9/51284432_2253508054934119_6449780980000489472_n.png?_nc_cat=102&amp;_nc_ht=scontent.fath3-4.fna&amp;oh=465b7395744df6b258c4e413e9bb76fe&amp;oe=5CECF4E0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4608" r="-2077"/>
            <a:stretch/>
          </p:blipFill>
          <p:spPr bwMode="auto">
            <a:xfrm>
              <a:off x="1241070" y="2704011"/>
              <a:ext cx="2442656" cy="4058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0" name="Ευθύγραμμο βέλος σύνδεσης 19"/>
          <p:cNvCxnSpPr/>
          <p:nvPr/>
        </p:nvCxnSpPr>
        <p:spPr>
          <a:xfrm>
            <a:off x="5581934" y="4462818"/>
            <a:ext cx="545911" cy="0"/>
          </a:xfrm>
          <a:prstGeom prst="straightConnector1">
            <a:avLst/>
          </a:prstGeom>
          <a:ln>
            <a:solidFill>
              <a:srgbClr val="86A1B7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7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6C3C9-72AC-43A2-A1D7-C5B8EDF24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2A6C3C9-72AC-43A2-A1D7-C5B8EDF24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131" y="418011"/>
            <a:ext cx="278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Αξιολογήσεις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131" y="1002786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3</a:t>
            </a:r>
            <a:r>
              <a:rPr lang="el-GR" sz="2800" baseline="300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η</a:t>
            </a:r>
            <a:r>
              <a:rPr lang="el-GR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 φάση</a:t>
            </a:r>
            <a:endParaRPr lang="el-GR" sz="28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235130" y="1627314"/>
            <a:ext cx="11756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Βελτίωση διεπαφής</a:t>
            </a:r>
            <a:endParaRPr lang="el-GR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6" descr="https://scontent.fbud2-1.fna.fbcdn.net/v/t1.15752-9/50745265_317087359154844_3979486108269412352_n.png?_nc_cat=108&amp;_nc_ht=scontent.fbud2-1.fna&amp;oh=57ef9cfdac4de138c1dc12a9c7d8a96f&amp;oe=5CFE32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435" y="2494287"/>
            <a:ext cx="2397986" cy="42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Ομάδα 9"/>
          <p:cNvGrpSpPr/>
          <p:nvPr/>
        </p:nvGrpSpPr>
        <p:grpSpPr>
          <a:xfrm>
            <a:off x="3355942" y="2494286"/>
            <a:ext cx="2398310" cy="4254095"/>
            <a:chOff x="8535301" y="2507936"/>
            <a:chExt cx="2398310" cy="4254095"/>
          </a:xfrm>
        </p:grpSpPr>
        <p:pic>
          <p:nvPicPr>
            <p:cNvPr id="11" name="Picture 8" descr="https://scontent.fbud2-1.fna.fbcdn.net/v/t1.15752-9/51288995_597704570701273_8600768041413771264_n.png?_nc_cat=103&amp;_nc_ht=scontent.fbud2-1.fna&amp;oh=d3c6db7ab20254df23d161067f3ca0b5&amp;oe=5CF08A8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5301" y="2507936"/>
              <a:ext cx="2392928" cy="4254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s://scontent.fath3-3.fna.fbcdn.net/v/t1.15752-9/51820019_680222642392370_516198585864290304_n.png?_nc_cat=110&amp;_nc_ht=scontent.fath3-3.fna&amp;oh=0dfc402fdd9af017fd2d1e0350564fe3&amp;oe=5CFC25D1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3995" r="-225"/>
            <a:stretch/>
          </p:blipFill>
          <p:spPr bwMode="auto">
            <a:xfrm>
              <a:off x="8535301" y="2677886"/>
              <a:ext cx="2398310" cy="4084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5" name="Ευθύγραμμο βέλος σύνδεσης 14"/>
          <p:cNvCxnSpPr/>
          <p:nvPr/>
        </p:nvCxnSpPr>
        <p:spPr>
          <a:xfrm>
            <a:off x="5581934" y="4462818"/>
            <a:ext cx="545911" cy="0"/>
          </a:xfrm>
          <a:prstGeom prst="straightConnector1">
            <a:avLst/>
          </a:prstGeom>
          <a:ln>
            <a:solidFill>
              <a:srgbClr val="86A1B7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87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6C3C9-72AC-43A2-A1D7-C5B8EDF24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5131" y="418011"/>
            <a:ext cx="278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Αξιολογήσεις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5131" y="1002786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3</a:t>
            </a:r>
            <a:r>
              <a:rPr lang="el-GR" sz="2800" baseline="300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η</a:t>
            </a:r>
            <a:r>
              <a:rPr lang="el-GR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 φάση</a:t>
            </a:r>
            <a:endParaRPr lang="el-GR" sz="28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Ορθογώνιο 18"/>
          <p:cNvSpPr/>
          <p:nvPr/>
        </p:nvSpPr>
        <p:spPr>
          <a:xfrm>
            <a:off x="235130" y="1627314"/>
            <a:ext cx="11756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Βελτίωση </a:t>
            </a:r>
            <a:r>
              <a:rPr lang="el-GR" dirty="0" err="1" smtClean="0">
                <a:solidFill>
                  <a:srgbClr val="635B59"/>
                </a:solidFill>
                <a:latin typeface="Century Gothic" panose="020B0502020202020204" pitchFamily="34" charset="0"/>
              </a:rPr>
              <a:t>διαδραστικού</a:t>
            </a:r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 κύβου</a:t>
            </a:r>
            <a:endParaRPr lang="el-GR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Εικόνα 1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56" y="2731374"/>
            <a:ext cx="4512558" cy="3391469"/>
          </a:xfrm>
          <a:prstGeom prst="rect">
            <a:avLst/>
          </a:prstGeom>
        </p:spPr>
      </p:pic>
      <p:pic>
        <p:nvPicPr>
          <p:cNvPr id="21" name="Εικόνα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9" t="29801" r="31180" b="26418"/>
          <a:stretch/>
        </p:blipFill>
        <p:spPr>
          <a:xfrm>
            <a:off x="9348717" y="3328463"/>
            <a:ext cx="2277191" cy="2197290"/>
          </a:xfrm>
          <a:prstGeom prst="rect">
            <a:avLst/>
          </a:prstGeom>
        </p:spPr>
      </p:pic>
      <p:pic>
        <p:nvPicPr>
          <p:cNvPr id="22" name="Εικόνα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6" t="24678" r="29495" b="21789"/>
          <a:stretch/>
        </p:blipFill>
        <p:spPr>
          <a:xfrm>
            <a:off x="6451133" y="3084394"/>
            <a:ext cx="2332254" cy="255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5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6C3C9-72AC-43A2-A1D7-C5B8EDF24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131" y="418011"/>
            <a:ext cx="278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Αξιολογήσεις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131" y="1002786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3</a:t>
            </a:r>
            <a:r>
              <a:rPr lang="el-GR" sz="2800" baseline="300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η</a:t>
            </a:r>
            <a:r>
              <a:rPr lang="el-GR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 φάση</a:t>
            </a:r>
            <a:endParaRPr lang="el-GR" sz="28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235130" y="1627314"/>
            <a:ext cx="11756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Αξιολόγηση του συστήματος με τους τελικούς χρήστες</a:t>
            </a:r>
            <a:endParaRPr lang="el-GR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" y="2569795"/>
            <a:ext cx="3161211" cy="210747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" y="4961450"/>
            <a:ext cx="3161211" cy="17773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37016" y="2521981"/>
            <a:ext cx="473879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Βελτίωση διεπαφής: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Αποθήκευση προσωπικών ρυθμίσεων σαν </a:t>
            </a:r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mode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Περισσότερα </a:t>
            </a:r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mode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l-GR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  <a:p>
            <a:endParaRPr lang="el-GR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7016" y="4673464"/>
            <a:ext cx="452078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Βελτίωση </a:t>
            </a:r>
            <a:r>
              <a:rPr lang="el-GR" dirty="0" err="1" smtClean="0">
                <a:solidFill>
                  <a:srgbClr val="635B59"/>
                </a:solidFill>
                <a:latin typeface="Century Gothic" panose="020B0502020202020204" pitchFamily="34" charset="0"/>
              </a:rPr>
              <a:t>διαδραστικού</a:t>
            </a:r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 κύβου: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Πιο </a:t>
            </a:r>
            <a:r>
              <a:rPr lang="en-US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basic icons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Πιο μικρός κύβος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Μείωση του μεγέθους του κύβου και της βάσης</a:t>
            </a:r>
            <a:endParaRPr lang="el-GR" sz="1400" dirty="0">
              <a:solidFill>
                <a:srgbClr val="635B59"/>
              </a:solidFill>
              <a:latin typeface="Century Gothic" panose="020B0502020202020204" pitchFamily="34" charset="0"/>
            </a:endParaRPr>
          </a:p>
          <a:p>
            <a:endParaRPr lang="el-GR" sz="16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1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6C3C9-72AC-43A2-A1D7-C5B8EDF24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131" y="418011"/>
            <a:ext cx="3159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Συμπεράσματα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131" y="2538484"/>
            <a:ext cx="118021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635B59"/>
                </a:solidFill>
                <a:latin typeface="Century Gothic" panose="020B0502020202020204" pitchFamily="34" charset="0"/>
              </a:rPr>
              <a:t>Μέσα από τους τρείς κύκλους αξιολογήσεων παρατηρήθηκε πως η γραφική </a:t>
            </a:r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/>
            </a:r>
            <a:b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</a:br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διεπαφή </a:t>
            </a:r>
            <a:r>
              <a:rPr lang="el-GR" dirty="0">
                <a:solidFill>
                  <a:srgbClr val="635B59"/>
                </a:solidFill>
                <a:latin typeface="Century Gothic" panose="020B0502020202020204" pitchFamily="34" charset="0"/>
              </a:rPr>
              <a:t>χρήστη έχει υψηλότερο </a:t>
            </a:r>
            <a:r>
              <a:rPr lang="en-US" dirty="0">
                <a:solidFill>
                  <a:srgbClr val="635B59"/>
                </a:solidFill>
                <a:latin typeface="Century Gothic" panose="020B0502020202020204" pitchFamily="34" charset="0"/>
              </a:rPr>
              <a:t>SUS score</a:t>
            </a:r>
            <a:r>
              <a:rPr lang="el-GR" dirty="0">
                <a:solidFill>
                  <a:srgbClr val="635B59"/>
                </a:solidFill>
                <a:latin typeface="Century Gothic" panose="020B0502020202020204" pitchFamily="34" charset="0"/>
              </a:rPr>
              <a:t> (βαθμό ευχρηστίας). Επομένως, αυτή η διεπαφή ήταν </a:t>
            </a:r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πιο</a:t>
            </a:r>
            <a:b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</a:br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εύκολη </a:t>
            </a:r>
            <a:r>
              <a:rPr lang="el-GR" dirty="0">
                <a:solidFill>
                  <a:srgbClr val="635B59"/>
                </a:solidFill>
                <a:latin typeface="Century Gothic" panose="020B0502020202020204" pitchFamily="34" charset="0"/>
              </a:rPr>
              <a:t>στον χειρισμό, στην σύντομη και άμεση εκμάθηση των λειτουργιών της καθώς οι χρήστες </a:t>
            </a:r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νιώθουν</a:t>
            </a:r>
            <a:b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</a:br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μεγαλύτερη </a:t>
            </a:r>
            <a:r>
              <a:rPr lang="el-GR" dirty="0">
                <a:solidFill>
                  <a:srgbClr val="635B59"/>
                </a:solidFill>
                <a:latin typeface="Century Gothic" panose="020B0502020202020204" pitchFamily="34" charset="0"/>
              </a:rPr>
              <a:t>αυτοπεποίθηση και οικειότητα και θα το χρησιμοποιούσαν κάθε μέρα στον εργασιακό τους χώρο. </a:t>
            </a:r>
            <a:endParaRPr lang="el-GR" dirty="0" smtClean="0">
              <a:solidFill>
                <a:srgbClr val="635B59"/>
              </a:solidFill>
              <a:latin typeface="Century Gothic" panose="020B0502020202020204" pitchFamily="34" charset="0"/>
            </a:endParaRPr>
          </a:p>
          <a:p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/>
            </a:r>
            <a:b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</a:br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Όμως </a:t>
            </a:r>
            <a:r>
              <a:rPr lang="el-GR" dirty="0">
                <a:solidFill>
                  <a:srgbClr val="635B59"/>
                </a:solidFill>
                <a:latin typeface="Century Gothic" panose="020B0502020202020204" pitchFamily="34" charset="0"/>
              </a:rPr>
              <a:t>η απτή διεπαφή χρήστη κέντρισε το ενδιαφέρον αρκετών αξιολογηθέντων καθώς τον χαρακτήρισαν </a:t>
            </a:r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/>
            </a:r>
            <a:b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</a:br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πιο </a:t>
            </a:r>
            <a:r>
              <a:rPr lang="el-GR" dirty="0">
                <a:solidFill>
                  <a:srgbClr val="635B59"/>
                </a:solidFill>
                <a:latin typeface="Century Gothic" panose="020B0502020202020204" pitchFamily="34" charset="0"/>
              </a:rPr>
              <a:t>διασκεδαστικό στον χειρισμό του φωτός έναντι του συνηθισμένου ή της γραφικής διεπαφής. </a:t>
            </a:r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/>
            </a:r>
            <a:b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</a:br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Είναι </a:t>
            </a:r>
            <a:r>
              <a:rPr lang="el-GR" dirty="0">
                <a:solidFill>
                  <a:srgbClr val="635B59"/>
                </a:solidFill>
                <a:latin typeface="Century Gothic" panose="020B0502020202020204" pitchFamily="34" charset="0"/>
              </a:rPr>
              <a:t>σημαντικό να σημειωθούν οι βελτιώσεις που θα μπορούσαν να γίνουν και στις δύο διεπαφές. </a:t>
            </a:r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/>
            </a:r>
            <a:b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</a:br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Συγκεκριμένα </a:t>
            </a:r>
            <a:r>
              <a:rPr lang="el-GR" dirty="0">
                <a:solidFill>
                  <a:srgbClr val="635B59"/>
                </a:solidFill>
                <a:latin typeface="Century Gothic" panose="020B0502020202020204" pitchFamily="34" charset="0"/>
              </a:rPr>
              <a:t>ο χρήστης να φτιάχνει δικά του σενάρια, να αυξηθούν τα </a:t>
            </a:r>
            <a:r>
              <a:rPr lang="en-US" dirty="0">
                <a:solidFill>
                  <a:srgbClr val="635B59"/>
                </a:solidFill>
                <a:latin typeface="Century Gothic" panose="020B0502020202020204" pitchFamily="34" charset="0"/>
              </a:rPr>
              <a:t>modes</a:t>
            </a:r>
            <a:r>
              <a:rPr lang="el-GR" dirty="0">
                <a:solidFill>
                  <a:srgbClr val="635B59"/>
                </a:solidFill>
                <a:latin typeface="Century Gothic" panose="020B0502020202020204" pitchFamily="34" charset="0"/>
              </a:rPr>
              <a:t> και να βελτιωθεί η σαφήνεια των ονομασιών τους. </a:t>
            </a:r>
          </a:p>
          <a:p>
            <a:endParaRPr lang="el-G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13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2C0356-AE18-417F-886D-160024D9E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5131" y="418011"/>
            <a:ext cx="2167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Making of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394447" y="6100500"/>
            <a:ext cx="114031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u="sng" dirty="0">
                <a:latin typeface="Century Gothic" panose="020B0502020202020204" pitchFamily="34" charset="0"/>
                <a:hlinkClick r:id="rId3"/>
              </a:rPr>
              <a:t>https://youtu.be/sgn3YzJWxoI</a:t>
            </a:r>
            <a:endParaRPr lang="el-GR" sz="1400" dirty="0">
              <a:latin typeface="Century Gothic" panose="020B0502020202020204" pitchFamily="34" charset="0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4"/>
          <a:srcRect l="4944" t="11953" r="12389" b="8920"/>
          <a:stretch/>
        </p:blipFill>
        <p:spPr>
          <a:xfrm>
            <a:off x="2928257" y="1724295"/>
            <a:ext cx="6335486" cy="340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2C0356-AE18-417F-886D-160024D9E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5131" y="418011"/>
            <a:ext cx="2775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Promo Video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394447" y="6100500"/>
            <a:ext cx="114031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u="sng" dirty="0">
                <a:latin typeface="Century Gothic" panose="020B0502020202020204" pitchFamily="34" charset="0"/>
                <a:hlinkClick r:id="rId3"/>
              </a:rPr>
              <a:t>https://youtu.be/BO3Pv7UKnSY</a:t>
            </a:r>
            <a:endParaRPr lang="el-GR" sz="1400" dirty="0">
              <a:latin typeface="Century Gothic" panose="020B0502020202020204" pitchFamily="34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/>
          <a:srcRect l="16474" t="8998" r="6765" b="15385"/>
          <a:stretch/>
        </p:blipFill>
        <p:spPr>
          <a:xfrm>
            <a:off x="3010250" y="1903568"/>
            <a:ext cx="5951381" cy="329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7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2C0356-AE18-417F-886D-160024D9E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4377" y="2890390"/>
            <a:ext cx="41232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Ευχαριστούμε πολύ!</a:t>
            </a:r>
          </a:p>
          <a:p>
            <a:pPr algn="ctr"/>
            <a:r>
              <a:rPr lang="el-GR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Ερωτήσεις;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42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6C3C9-72AC-43A2-A1D7-C5B8EDF24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131" y="418011"/>
            <a:ext cx="3785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Desktop Research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131" y="1002786"/>
            <a:ext cx="787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Open plan offices (</a:t>
            </a:r>
            <a:r>
              <a:rPr lang="el-GR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γραφεία ανοιχτού τύπου)</a:t>
            </a:r>
            <a:endParaRPr lang="en-US" sz="2800" dirty="0" smtClean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4739542" y="3355230"/>
            <a:ext cx="14848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Κτίρια</a:t>
            </a:r>
          </a:p>
          <a:p>
            <a:endParaRPr lang="el-GR" sz="2400" dirty="0" smtClean="0">
              <a:solidFill>
                <a:srgbClr val="635B59"/>
              </a:solidFill>
              <a:latin typeface="Century Gothic" panose="020B0502020202020204" pitchFamily="34" charset="0"/>
            </a:endParaRPr>
          </a:p>
          <a:p>
            <a:r>
              <a:rPr lang="el-GR" sz="2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Γραφεία</a:t>
            </a:r>
          </a:p>
          <a:p>
            <a:endParaRPr lang="el-GR" sz="2400" dirty="0" smtClean="0">
              <a:solidFill>
                <a:srgbClr val="635B59"/>
              </a:solidFill>
              <a:latin typeface="Century Gothic" panose="020B0502020202020204" pitchFamily="34" charset="0"/>
            </a:endParaRPr>
          </a:p>
          <a:p>
            <a:r>
              <a:rPr lang="el-GR" sz="24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Δωμάτια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7195137" y="400156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>
                <a:solidFill>
                  <a:srgbClr val="635B59"/>
                </a:solidFill>
                <a:latin typeface="Century Gothic" panose="020B0502020202020204" pitchFamily="34" charset="0"/>
              </a:rPr>
              <a:t>Δ</a:t>
            </a:r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εν </a:t>
            </a:r>
            <a:r>
              <a:rPr lang="el-GR" dirty="0">
                <a:solidFill>
                  <a:srgbClr val="635B59"/>
                </a:solidFill>
                <a:latin typeface="Century Gothic" panose="020B0502020202020204" pitchFamily="34" charset="0"/>
              </a:rPr>
              <a:t>έχουν </a:t>
            </a:r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εσωτερικούς τοίχους </a:t>
            </a:r>
          </a:p>
          <a:p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Είναι διαχωρισμένα σε </a:t>
            </a:r>
            <a:r>
              <a:rPr lang="el-GR" dirty="0">
                <a:solidFill>
                  <a:srgbClr val="635B59"/>
                </a:solidFill>
                <a:latin typeface="Century Gothic" panose="020B0502020202020204" pitchFamily="34" charset="0"/>
              </a:rPr>
              <a:t>μικρότερες </a:t>
            </a:r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περιοχές </a:t>
            </a:r>
            <a:endParaRPr lang="el-GR" sz="28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Δεξί άγκιστρο 6"/>
          <p:cNvSpPr/>
          <p:nvPr/>
        </p:nvSpPr>
        <p:spPr>
          <a:xfrm>
            <a:off x="6593611" y="3426041"/>
            <a:ext cx="152124" cy="1797368"/>
          </a:xfrm>
          <a:prstGeom prst="rightBrace">
            <a:avLst/>
          </a:prstGeom>
          <a:ln>
            <a:solidFill>
              <a:srgbClr val="635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" t="13036" r="8079" b="-1676"/>
          <a:stretch/>
        </p:blipFill>
        <p:spPr>
          <a:xfrm>
            <a:off x="363595" y="2878064"/>
            <a:ext cx="4157634" cy="289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1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6C3C9-72AC-43A2-A1D7-C5B8EDF24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131" y="418011"/>
            <a:ext cx="3785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Desktop Research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131" y="1002786"/>
            <a:ext cx="8061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Σημασία του φωτισμού στον εργασιακό χώρο</a:t>
            </a:r>
            <a:endParaRPr lang="el-GR" sz="28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441267" y="2883738"/>
            <a:ext cx="97666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>
                <a:solidFill>
                  <a:srgbClr val="635B5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Υψηλές </a:t>
            </a:r>
            <a:r>
              <a:rPr lang="el-GR" sz="2400" dirty="0">
                <a:solidFill>
                  <a:srgbClr val="635B5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οπτικές απαιτήσεις δημιουργούνται μεταξύ </a:t>
            </a:r>
            <a:r>
              <a:rPr lang="el-GR" sz="2400" dirty="0" smtClean="0">
                <a:solidFill>
                  <a:srgbClr val="635B5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άλλων</a:t>
            </a:r>
            <a:endParaRPr lang="en-US" sz="2400" dirty="0" smtClean="0">
              <a:solidFill>
                <a:srgbClr val="635B59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endParaRPr lang="el-GR" dirty="0">
              <a:solidFill>
                <a:srgbClr val="635B59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1257300" lvl="2" indent="-342900" fontAlgn="base">
              <a:buFont typeface="+mj-lt"/>
              <a:buAutoNum type="arabicPeriod"/>
              <a:tabLst>
                <a:tab pos="457200" algn="l"/>
              </a:tabLst>
            </a:pPr>
            <a:r>
              <a:rPr lang="el-GR" dirty="0">
                <a:solidFill>
                  <a:srgbClr val="635B5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Στην εστίαση των οφθαλμών σε ένα σημείο του οπτικού πεδίου</a:t>
            </a:r>
          </a:p>
          <a:p>
            <a:pPr marL="1257300" lvl="2" indent="-342900" fontAlgn="base">
              <a:buFont typeface="+mj-lt"/>
              <a:buAutoNum type="arabicPeriod"/>
              <a:tabLst>
                <a:tab pos="457200" algn="l"/>
              </a:tabLst>
            </a:pPr>
            <a:r>
              <a:rPr lang="el-GR" dirty="0">
                <a:solidFill>
                  <a:srgbClr val="635B5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Ανάγκη </a:t>
            </a:r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λήψης </a:t>
            </a:r>
            <a:r>
              <a:rPr lang="el-GR" dirty="0">
                <a:solidFill>
                  <a:srgbClr val="635B5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πολλών πληροφοριών σε σύντομο χρόνο</a:t>
            </a:r>
          </a:p>
          <a:p>
            <a:pPr marL="1257300" lvl="2" indent="-342900" fontAlgn="base"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l-GR" dirty="0">
                <a:solidFill>
                  <a:srgbClr val="635B5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Παρατήρηση γραφικών αναπαραστάσεων με έντονα χρώματα</a:t>
            </a:r>
            <a:endParaRPr lang="el-GR" dirty="0">
              <a:solidFill>
                <a:srgbClr val="635B5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96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6C3C9-72AC-43A2-A1D7-C5B8EDF24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131" y="418011"/>
            <a:ext cx="3785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Desktop Research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131" y="1002786"/>
            <a:ext cx="4310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Tangible User Interfaces</a:t>
            </a:r>
            <a:endParaRPr lang="el-GR" sz="28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1"/>
          <p:cNvPicPr/>
          <p:nvPr/>
        </p:nvPicPr>
        <p:blipFill rotWithShape="1">
          <a:blip r:embed="rId3"/>
          <a:srcRect r="2297" b="13065"/>
          <a:stretch/>
        </p:blipFill>
        <p:spPr>
          <a:xfrm>
            <a:off x="1346854" y="2528364"/>
            <a:ext cx="3551911" cy="1869441"/>
          </a:xfrm>
          <a:prstGeom prst="rect">
            <a:avLst/>
          </a:prstGeom>
        </p:spPr>
      </p:pic>
      <p:pic>
        <p:nvPicPr>
          <p:cNvPr id="7" name="Picture 3" descr="https://media.springernature.com/original/springer-static/image/chp%3A10.1007%2F978-3-319-29523-7_10/MediaObjects/333621_1_En_10_Fig11_HTML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282" y="2701308"/>
            <a:ext cx="3615439" cy="152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https://lh3.googleusercontent.com/FxWwlY_vGX_-O322Mi-0ASLrA79wLv7wdAiC84mO_xYH0_wdh1Ezs6oEmJWoDEZPp9yJQ1Y75GyU5M0x-HujyvUQrLfs6b47ghjsQlV-tVXwZtYgjE-FPFTNWm-yoweDMhwpln2WJuXipyFS9w"/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148" y="4710130"/>
            <a:ext cx="2595812" cy="18351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836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22A6C3C9-72AC-43A2-A1D7-C5B8EDF24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5131" y="418011"/>
            <a:ext cx="3785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Desktop Research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131" y="1002786"/>
            <a:ext cx="3743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Tangible User Tokens</a:t>
            </a:r>
            <a:endParaRPr lang="el-GR" sz="28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5131" y="3306958"/>
            <a:ext cx="3302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Αντικείμενα του φυσικού κόσμου τα οποία είναι προγραμματισμένα να εκτελέσουν μια ενέργεια όταν έρθουν σε επαφή το ένα με το άλλο.</a:t>
            </a:r>
            <a:endParaRPr lang="el-GR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" name="Ευθύγραμμο βέλος σύνδεσης 2"/>
          <p:cNvCxnSpPr/>
          <p:nvPr/>
        </p:nvCxnSpPr>
        <p:spPr>
          <a:xfrm flipV="1">
            <a:off x="3955441" y="2827266"/>
            <a:ext cx="2369128" cy="1149927"/>
          </a:xfrm>
          <a:prstGeom prst="straightConnector1">
            <a:avLst/>
          </a:prstGeom>
          <a:ln>
            <a:solidFill>
              <a:srgbClr val="635B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841790" y="2559470"/>
            <a:ext cx="3302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Passive tokens</a:t>
            </a:r>
            <a:endParaRPr lang="el-GR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Ευθύγραμμο βέλος σύνδεσης 4"/>
          <p:cNvCxnSpPr/>
          <p:nvPr/>
        </p:nvCxnSpPr>
        <p:spPr>
          <a:xfrm>
            <a:off x="3969296" y="3977193"/>
            <a:ext cx="2466109" cy="914400"/>
          </a:xfrm>
          <a:prstGeom prst="straightConnector1">
            <a:avLst/>
          </a:prstGeom>
          <a:ln>
            <a:solidFill>
              <a:srgbClr val="635B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841790" y="4747368"/>
            <a:ext cx="3302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Active tokens</a:t>
            </a:r>
            <a:endParaRPr lang="el-GR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602" y="4184121"/>
            <a:ext cx="3228975" cy="1895475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849" y="1780761"/>
            <a:ext cx="2686483" cy="192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4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6C3C9-72AC-43A2-A1D7-C5B8EDF24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131" y="418011"/>
            <a:ext cx="3785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Desktop Research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131" y="1002786"/>
            <a:ext cx="4580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Graphical User Interfaces</a:t>
            </a:r>
            <a:endParaRPr lang="el-GR" sz="28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4" name="Picture 2" descr="ÎÏÎ¿ÏÎ­Î»ÎµÏÎ¼Î± ÎµÎ¹ÎºÏÎ½Î±Ï Î³Î¹Î± tradfri ap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8" y="2785829"/>
            <a:ext cx="4032609" cy="355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ÎÏÎ¿ÏÎ­Î»ÎµÏÎ¼Î± ÎµÎ¹ÎºÏÎ½Î±Ï Î³Î¹Î± hue a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715" y="2785829"/>
            <a:ext cx="5545085" cy="36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13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62C0356-AE18-417F-886D-160024D9E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131" y="418011"/>
            <a:ext cx="3066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Field Research</a:t>
            </a:r>
            <a:endParaRPr lang="el-GR" sz="32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131" y="1002786"/>
            <a:ext cx="4507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err="1" smtClean="0">
                <a:solidFill>
                  <a:srgbClr val="635B59"/>
                </a:solidFill>
                <a:latin typeface="Century Gothic" panose="020B0502020202020204" pitchFamily="34" charset="0"/>
              </a:rPr>
              <a:t>Τμηματοποίηση</a:t>
            </a:r>
            <a:r>
              <a:rPr lang="el-GR" sz="2800" dirty="0" smtClean="0">
                <a:solidFill>
                  <a:srgbClr val="635B59"/>
                </a:solidFill>
                <a:latin typeface="Century Gothic" panose="020B0502020202020204" pitchFamily="34" charset="0"/>
              </a:rPr>
              <a:t> χρηστών</a:t>
            </a:r>
            <a:endParaRPr lang="el-GR" sz="2800" dirty="0">
              <a:solidFill>
                <a:srgbClr val="635B5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3" b="8061"/>
          <a:stretch/>
        </p:blipFill>
        <p:spPr>
          <a:xfrm>
            <a:off x="2441501" y="1526006"/>
            <a:ext cx="7149165" cy="499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4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789</TotalTime>
  <Words>677</Words>
  <Application>Microsoft Office PowerPoint</Application>
  <PresentationFormat>Ευρεία οθόνη</PresentationFormat>
  <Paragraphs>150</Paragraphs>
  <Slides>30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Century Gothic</vt:lpstr>
      <vt:lpstr>Times New Roman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Moraiti Konstantina</dc:creator>
  <cp:lastModifiedBy>Χρήστης των Windows</cp:lastModifiedBy>
  <cp:revision>62</cp:revision>
  <dcterms:created xsi:type="dcterms:W3CDTF">2019-02-05T17:12:57Z</dcterms:created>
  <dcterms:modified xsi:type="dcterms:W3CDTF">2019-02-07T01:30:56Z</dcterms:modified>
</cp:coreProperties>
</file>