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60" r:id="rId3"/>
  </p:sldMasterIdLst>
  <p:notesMasterIdLst>
    <p:notesMasterId r:id="rId60"/>
  </p:notesMasterIdLst>
  <p:handoutMasterIdLst>
    <p:handoutMasterId r:id="rId61"/>
  </p:handoutMasterIdLst>
  <p:sldIdLst>
    <p:sldId id="699" r:id="rId4"/>
    <p:sldId id="700" r:id="rId5"/>
    <p:sldId id="701" r:id="rId6"/>
    <p:sldId id="265" r:id="rId7"/>
    <p:sldId id="310" r:id="rId8"/>
    <p:sldId id="311" r:id="rId9"/>
    <p:sldId id="457" r:id="rId10"/>
    <p:sldId id="312" r:id="rId11"/>
    <p:sldId id="313" r:id="rId12"/>
    <p:sldId id="317" r:id="rId13"/>
    <p:sldId id="314" r:id="rId14"/>
    <p:sldId id="315" r:id="rId15"/>
    <p:sldId id="316" r:id="rId16"/>
    <p:sldId id="318" r:id="rId17"/>
    <p:sldId id="319" r:id="rId18"/>
    <p:sldId id="320" r:id="rId19"/>
    <p:sldId id="321" r:id="rId20"/>
    <p:sldId id="322" r:id="rId21"/>
    <p:sldId id="323" r:id="rId22"/>
    <p:sldId id="324" r:id="rId23"/>
    <p:sldId id="325" r:id="rId24"/>
    <p:sldId id="329" r:id="rId25"/>
    <p:sldId id="341" r:id="rId26"/>
    <p:sldId id="330" r:id="rId27"/>
    <p:sldId id="326" r:id="rId28"/>
    <p:sldId id="327" r:id="rId29"/>
    <p:sldId id="331" r:id="rId30"/>
    <p:sldId id="332" r:id="rId31"/>
    <p:sldId id="333" r:id="rId32"/>
    <p:sldId id="334" r:id="rId33"/>
    <p:sldId id="336" r:id="rId34"/>
    <p:sldId id="337" r:id="rId35"/>
    <p:sldId id="338" r:id="rId36"/>
    <p:sldId id="339" r:id="rId37"/>
    <p:sldId id="340" r:id="rId38"/>
    <p:sldId id="343" r:id="rId39"/>
    <p:sldId id="328" r:id="rId40"/>
    <p:sldId id="342" r:id="rId41"/>
    <p:sldId id="335" r:id="rId42"/>
    <p:sldId id="345" r:id="rId43"/>
    <p:sldId id="346" r:id="rId44"/>
    <p:sldId id="347" r:id="rId45"/>
    <p:sldId id="348" r:id="rId46"/>
    <p:sldId id="349" r:id="rId47"/>
    <p:sldId id="350" r:id="rId48"/>
    <p:sldId id="663" r:id="rId49"/>
    <p:sldId id="669" r:id="rId50"/>
    <p:sldId id="666" r:id="rId51"/>
    <p:sldId id="664" r:id="rId52"/>
    <p:sldId id="665" r:id="rId53"/>
    <p:sldId id="667" r:id="rId54"/>
    <p:sldId id="670" r:id="rId55"/>
    <p:sldId id="351" r:id="rId56"/>
    <p:sldId id="685" r:id="rId57"/>
    <p:sldId id="698" r:id="rId58"/>
    <p:sldId id="620" r:id="rId59"/>
  </p:sldIdLst>
  <p:sldSz cx="12188825"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4" autoAdjust="0"/>
    <p:restoredTop sz="92961" autoAdjust="0"/>
  </p:normalViewPr>
  <p:slideViewPr>
    <p:cSldViewPr showGuides="1">
      <p:cViewPr varScale="1">
        <p:scale>
          <a:sx n="79" d="100"/>
          <a:sy n="79" d="100"/>
        </p:scale>
        <p:origin x="-84" y="-390"/>
      </p:cViewPr>
      <p:guideLst>
        <p:guide orient="horz" pos="2160"/>
        <p:guide pos="3839"/>
      </p:guideLst>
    </p:cSldViewPr>
  </p:slideViewPr>
  <p:outlineViewPr>
    <p:cViewPr>
      <p:scale>
        <a:sx n="33" d="100"/>
        <a:sy n="33" d="100"/>
      </p:scale>
      <p:origin x="0" y="-94350"/>
    </p:cViewPr>
  </p:outlineViewPr>
  <p:notesTextViewPr>
    <p:cViewPr>
      <p:scale>
        <a:sx n="1" d="1"/>
        <a:sy n="1" d="1"/>
      </p:scale>
      <p:origin x="0" y="0"/>
    </p:cViewPr>
  </p:notesTextViewPr>
  <p:sorterViewPr>
    <p:cViewPr varScale="1">
      <p:scale>
        <a:sx n="1" d="1"/>
        <a:sy n="1" d="1"/>
      </p:scale>
      <p:origin x="0" y="-116220"/>
    </p:cViewPr>
  </p:sorterViewPr>
  <p:notesViewPr>
    <p:cSldViewPr showGuides="1">
      <p:cViewPr varScale="1">
        <p:scale>
          <a:sx n="63" d="100"/>
          <a:sy n="63" d="100"/>
        </p:scale>
        <p:origin x="1986" y="10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pPr/>
              <a:t>9/2/2015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pPr/>
              <a:t>‹#›</a:t>
            </a:fld>
            <a:endParaRPr/>
          </a:p>
        </p:txBody>
      </p:sp>
    </p:spTree>
    <p:extLst>
      <p:ext uri="{BB962C8B-B14F-4D97-AF65-F5344CB8AC3E}">
        <p14:creationId xmlns:p14="http://schemas.microsoft.com/office/powerpoint/2010/main" xmlns=""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pPr/>
              <a:t>9/2/2015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pPr/>
              <a:t>‹#›</a:t>
            </a:fld>
            <a:endParaRPr/>
          </a:p>
        </p:txBody>
      </p:sp>
    </p:spTree>
    <p:extLst>
      <p:ext uri="{BB962C8B-B14F-4D97-AF65-F5344CB8AC3E}">
        <p14:creationId xmlns:p14="http://schemas.microsoft.com/office/powerpoint/2010/main" xmlns=""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l-GR" dirty="0" smtClean="0"/>
              <a:t>Να προσθέσω υποθετικά σενάρια παιδιών μικρής ηλικίας</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13</a:t>
            </a:fld>
            <a:endParaRPr lang="en-US"/>
          </a:p>
        </p:txBody>
      </p:sp>
    </p:spTree>
    <p:extLst>
      <p:ext uri="{BB962C8B-B14F-4D97-AF65-F5344CB8AC3E}">
        <p14:creationId xmlns:p14="http://schemas.microsoft.com/office/powerpoint/2010/main" xmlns="" val="3973986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14</a:t>
            </a:fld>
            <a:endParaRPr lang="en-US"/>
          </a:p>
        </p:txBody>
      </p:sp>
    </p:spTree>
    <p:extLst>
      <p:ext uri="{BB962C8B-B14F-4D97-AF65-F5344CB8AC3E}">
        <p14:creationId xmlns:p14="http://schemas.microsoft.com/office/powerpoint/2010/main" xmlns="" val="2180318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l-GR" dirty="0" smtClean="0"/>
              <a:t>Συνεχίζοντας την ανάλυση μας, ας δούμε στο σημείο αυτό ποιοι παράγοντες επηρεάζουν</a:t>
            </a:r>
            <a:r>
              <a:rPr lang="el-GR" baseline="0" dirty="0" smtClean="0"/>
              <a:t> τη μάθηση.</a:t>
            </a:r>
          </a:p>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15</a:t>
            </a:fld>
            <a:endParaRPr lang="en-US"/>
          </a:p>
        </p:txBody>
      </p:sp>
    </p:spTree>
    <p:extLst>
      <p:ext uri="{BB962C8B-B14F-4D97-AF65-F5344CB8AC3E}">
        <p14:creationId xmlns:p14="http://schemas.microsoft.com/office/powerpoint/2010/main" xmlns="" val="44208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16</a:t>
            </a:fld>
            <a:endParaRPr lang="en-US"/>
          </a:p>
        </p:txBody>
      </p:sp>
    </p:spTree>
    <p:extLst>
      <p:ext uri="{BB962C8B-B14F-4D97-AF65-F5344CB8AC3E}">
        <p14:creationId xmlns:p14="http://schemas.microsoft.com/office/powerpoint/2010/main" xmlns="" val="61844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l-GR" dirty="0" smtClean="0"/>
              <a:t>Η μάθηση ως «τομή» παραγόντων.</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17</a:t>
            </a:fld>
            <a:endParaRPr lang="en-US"/>
          </a:p>
        </p:txBody>
      </p:sp>
    </p:spTree>
    <p:extLst>
      <p:ext uri="{BB962C8B-B14F-4D97-AF65-F5344CB8AC3E}">
        <p14:creationId xmlns:p14="http://schemas.microsoft.com/office/powerpoint/2010/main" xmlns="" val="382361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18</a:t>
            </a:fld>
            <a:endParaRPr lang="en-US"/>
          </a:p>
        </p:txBody>
      </p:sp>
    </p:spTree>
    <p:extLst>
      <p:ext uri="{BB962C8B-B14F-4D97-AF65-F5344CB8AC3E}">
        <p14:creationId xmlns:p14="http://schemas.microsoft.com/office/powerpoint/2010/main" xmlns="" val="3862927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19</a:t>
            </a:fld>
            <a:endParaRPr lang="en-US"/>
          </a:p>
        </p:txBody>
      </p:sp>
    </p:spTree>
    <p:extLst>
      <p:ext uri="{BB962C8B-B14F-4D97-AF65-F5344CB8AC3E}">
        <p14:creationId xmlns:p14="http://schemas.microsoft.com/office/powerpoint/2010/main" xmlns="" val="3246224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20</a:t>
            </a:fld>
            <a:endParaRPr lang="en-US"/>
          </a:p>
        </p:txBody>
      </p:sp>
    </p:spTree>
    <p:extLst>
      <p:ext uri="{BB962C8B-B14F-4D97-AF65-F5344CB8AC3E}">
        <p14:creationId xmlns:p14="http://schemas.microsoft.com/office/powerpoint/2010/main" xmlns="" val="1382496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21</a:t>
            </a:fld>
            <a:endParaRPr lang="en-US"/>
          </a:p>
        </p:txBody>
      </p:sp>
    </p:spTree>
    <p:extLst>
      <p:ext uri="{BB962C8B-B14F-4D97-AF65-F5344CB8AC3E}">
        <p14:creationId xmlns:p14="http://schemas.microsoft.com/office/powerpoint/2010/main" xmlns="" val="2585072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22</a:t>
            </a:fld>
            <a:endParaRPr lang="en-US"/>
          </a:p>
        </p:txBody>
      </p:sp>
    </p:spTree>
    <p:extLst>
      <p:ext uri="{BB962C8B-B14F-4D97-AF65-F5344CB8AC3E}">
        <p14:creationId xmlns:p14="http://schemas.microsoft.com/office/powerpoint/2010/main" xmlns="" val="418825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 xmlns:p14="http://schemas.microsoft.com/office/powerpoint/2010/main" val="3142176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23</a:t>
            </a:fld>
            <a:endParaRPr lang="en-US"/>
          </a:p>
        </p:txBody>
      </p:sp>
    </p:spTree>
    <p:extLst>
      <p:ext uri="{BB962C8B-B14F-4D97-AF65-F5344CB8AC3E}">
        <p14:creationId xmlns:p14="http://schemas.microsoft.com/office/powerpoint/2010/main" xmlns="" val="1211354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24</a:t>
            </a:fld>
            <a:endParaRPr lang="en-US"/>
          </a:p>
        </p:txBody>
      </p:sp>
    </p:spTree>
    <p:extLst>
      <p:ext uri="{BB962C8B-B14F-4D97-AF65-F5344CB8AC3E}">
        <p14:creationId xmlns:p14="http://schemas.microsoft.com/office/powerpoint/2010/main" xmlns="" val="4207623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l-GR" dirty="0" smtClean="0"/>
              <a:t>Η μάθηση ως ένα απροσδιόριστο «σύννεφο» παραγόντων.</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25</a:t>
            </a:fld>
            <a:endParaRPr lang="en-US"/>
          </a:p>
        </p:txBody>
      </p:sp>
    </p:spTree>
    <p:extLst>
      <p:ext uri="{BB962C8B-B14F-4D97-AF65-F5344CB8AC3E}">
        <p14:creationId xmlns:p14="http://schemas.microsoft.com/office/powerpoint/2010/main" xmlns="" val="1423335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26</a:t>
            </a:fld>
            <a:endParaRPr lang="en-US"/>
          </a:p>
        </p:txBody>
      </p:sp>
    </p:spTree>
    <p:extLst>
      <p:ext uri="{BB962C8B-B14F-4D97-AF65-F5344CB8AC3E}">
        <p14:creationId xmlns:p14="http://schemas.microsoft.com/office/powerpoint/2010/main" xmlns="" val="2724576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27</a:t>
            </a:fld>
            <a:endParaRPr lang="en-US"/>
          </a:p>
        </p:txBody>
      </p:sp>
    </p:spTree>
    <p:extLst>
      <p:ext uri="{BB962C8B-B14F-4D97-AF65-F5344CB8AC3E}">
        <p14:creationId xmlns:p14="http://schemas.microsoft.com/office/powerpoint/2010/main" xmlns="" val="141076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28</a:t>
            </a:fld>
            <a:endParaRPr lang="en-US"/>
          </a:p>
        </p:txBody>
      </p:sp>
    </p:spTree>
    <p:extLst>
      <p:ext uri="{BB962C8B-B14F-4D97-AF65-F5344CB8AC3E}">
        <p14:creationId xmlns:p14="http://schemas.microsoft.com/office/powerpoint/2010/main" xmlns="" val="156271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29</a:t>
            </a:fld>
            <a:endParaRPr lang="en-US"/>
          </a:p>
        </p:txBody>
      </p:sp>
    </p:spTree>
    <p:extLst>
      <p:ext uri="{BB962C8B-B14F-4D97-AF65-F5344CB8AC3E}">
        <p14:creationId xmlns:p14="http://schemas.microsoft.com/office/powerpoint/2010/main" xmlns="" val="2373593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30</a:t>
            </a:fld>
            <a:endParaRPr lang="en-US"/>
          </a:p>
        </p:txBody>
      </p:sp>
    </p:spTree>
    <p:extLst>
      <p:ext uri="{BB962C8B-B14F-4D97-AF65-F5344CB8AC3E}">
        <p14:creationId xmlns:p14="http://schemas.microsoft.com/office/powerpoint/2010/main" xmlns="" val="3573071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l-GR" dirty="0" smtClean="0"/>
              <a:t>Θεώρηση</a:t>
            </a:r>
            <a:r>
              <a:rPr lang="el-GR" baseline="0" dirty="0" smtClean="0"/>
              <a:t> των γενιών με βάση τις αρχές μάθησης</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31</a:t>
            </a:fld>
            <a:endParaRPr lang="en-US"/>
          </a:p>
        </p:txBody>
      </p:sp>
    </p:spTree>
    <p:extLst>
      <p:ext uri="{BB962C8B-B14F-4D97-AF65-F5344CB8AC3E}">
        <p14:creationId xmlns:p14="http://schemas.microsoft.com/office/powerpoint/2010/main" xmlns="" val="828791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32</a:t>
            </a:fld>
            <a:endParaRPr lang="en-US"/>
          </a:p>
        </p:txBody>
      </p:sp>
    </p:spTree>
    <p:extLst>
      <p:ext uri="{BB962C8B-B14F-4D97-AF65-F5344CB8AC3E}">
        <p14:creationId xmlns:p14="http://schemas.microsoft.com/office/powerpoint/2010/main" xmlns="" val="13823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 xmlns:p14="http://schemas.microsoft.com/office/powerpoint/2010/main" val="2533023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33</a:t>
            </a:fld>
            <a:endParaRPr lang="en-US"/>
          </a:p>
        </p:txBody>
      </p:sp>
    </p:spTree>
    <p:extLst>
      <p:ext uri="{BB962C8B-B14F-4D97-AF65-F5344CB8AC3E}">
        <p14:creationId xmlns:p14="http://schemas.microsoft.com/office/powerpoint/2010/main" xmlns="" val="1877967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l-GR" dirty="0" smtClean="0"/>
              <a:t>Το παράδειγμα τη κινηματογραφικής ταινίας.</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34</a:t>
            </a:fld>
            <a:endParaRPr lang="en-US"/>
          </a:p>
        </p:txBody>
      </p:sp>
    </p:spTree>
    <p:extLst>
      <p:ext uri="{BB962C8B-B14F-4D97-AF65-F5344CB8AC3E}">
        <p14:creationId xmlns:p14="http://schemas.microsoft.com/office/powerpoint/2010/main" xmlns="" val="232101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35</a:t>
            </a:fld>
            <a:endParaRPr lang="en-US"/>
          </a:p>
        </p:txBody>
      </p:sp>
    </p:spTree>
    <p:extLst>
      <p:ext uri="{BB962C8B-B14F-4D97-AF65-F5344CB8AC3E}">
        <p14:creationId xmlns:p14="http://schemas.microsoft.com/office/powerpoint/2010/main" xmlns="" val="2882358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36</a:t>
            </a:fld>
            <a:endParaRPr lang="en-US"/>
          </a:p>
        </p:txBody>
      </p:sp>
    </p:spTree>
    <p:extLst>
      <p:ext uri="{BB962C8B-B14F-4D97-AF65-F5344CB8AC3E}">
        <p14:creationId xmlns:p14="http://schemas.microsoft.com/office/powerpoint/2010/main" xmlns="" val="2314387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37</a:t>
            </a:fld>
            <a:endParaRPr lang="en-US"/>
          </a:p>
        </p:txBody>
      </p:sp>
    </p:spTree>
    <p:extLst>
      <p:ext uri="{BB962C8B-B14F-4D97-AF65-F5344CB8AC3E}">
        <p14:creationId xmlns:p14="http://schemas.microsoft.com/office/powerpoint/2010/main" xmlns="" val="1981197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38</a:t>
            </a:fld>
            <a:endParaRPr lang="en-US"/>
          </a:p>
        </p:txBody>
      </p:sp>
    </p:spTree>
    <p:extLst>
      <p:ext uri="{BB962C8B-B14F-4D97-AF65-F5344CB8AC3E}">
        <p14:creationId xmlns:p14="http://schemas.microsoft.com/office/powerpoint/2010/main" xmlns="" val="270640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39</a:t>
            </a:fld>
            <a:endParaRPr lang="en-US"/>
          </a:p>
        </p:txBody>
      </p:sp>
    </p:spTree>
    <p:extLst>
      <p:ext uri="{BB962C8B-B14F-4D97-AF65-F5344CB8AC3E}">
        <p14:creationId xmlns:p14="http://schemas.microsoft.com/office/powerpoint/2010/main" xmlns="" val="2350645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40</a:t>
            </a:fld>
            <a:endParaRPr lang="en-US"/>
          </a:p>
        </p:txBody>
      </p:sp>
    </p:spTree>
    <p:extLst>
      <p:ext uri="{BB962C8B-B14F-4D97-AF65-F5344CB8AC3E}">
        <p14:creationId xmlns:p14="http://schemas.microsoft.com/office/powerpoint/2010/main" xmlns="" val="1509165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41</a:t>
            </a:fld>
            <a:endParaRPr lang="en-US"/>
          </a:p>
        </p:txBody>
      </p:sp>
    </p:spTree>
    <p:extLst>
      <p:ext uri="{BB962C8B-B14F-4D97-AF65-F5344CB8AC3E}">
        <p14:creationId xmlns:p14="http://schemas.microsoft.com/office/powerpoint/2010/main" xmlns="" val="3958830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42</a:t>
            </a:fld>
            <a:endParaRPr lang="en-US"/>
          </a:p>
        </p:txBody>
      </p:sp>
    </p:spTree>
    <p:extLst>
      <p:ext uri="{BB962C8B-B14F-4D97-AF65-F5344CB8AC3E}">
        <p14:creationId xmlns:p14="http://schemas.microsoft.com/office/powerpoint/2010/main" xmlns="" val="3981979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l-GR" dirty="0" smtClean="0"/>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6</a:t>
            </a:fld>
            <a:endParaRPr lang="en-US"/>
          </a:p>
        </p:txBody>
      </p:sp>
    </p:spTree>
    <p:extLst>
      <p:ext uri="{BB962C8B-B14F-4D97-AF65-F5344CB8AC3E}">
        <p14:creationId xmlns:p14="http://schemas.microsoft.com/office/powerpoint/2010/main" xmlns="" val="4122669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43</a:t>
            </a:fld>
            <a:endParaRPr lang="en-US"/>
          </a:p>
        </p:txBody>
      </p:sp>
    </p:spTree>
    <p:extLst>
      <p:ext uri="{BB962C8B-B14F-4D97-AF65-F5344CB8AC3E}">
        <p14:creationId xmlns:p14="http://schemas.microsoft.com/office/powerpoint/2010/main" xmlns="" val="2968485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44</a:t>
            </a:fld>
            <a:endParaRPr lang="en-US"/>
          </a:p>
        </p:txBody>
      </p:sp>
    </p:spTree>
    <p:extLst>
      <p:ext uri="{BB962C8B-B14F-4D97-AF65-F5344CB8AC3E}">
        <p14:creationId xmlns:p14="http://schemas.microsoft.com/office/powerpoint/2010/main" xmlns="" val="121748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45</a:t>
            </a:fld>
            <a:endParaRPr lang="en-US"/>
          </a:p>
        </p:txBody>
      </p:sp>
    </p:spTree>
    <p:extLst>
      <p:ext uri="{BB962C8B-B14F-4D97-AF65-F5344CB8AC3E}">
        <p14:creationId xmlns:p14="http://schemas.microsoft.com/office/powerpoint/2010/main" xmlns="" val="2277895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46</a:t>
            </a:fld>
            <a:endParaRPr lang="en-US"/>
          </a:p>
        </p:txBody>
      </p:sp>
    </p:spTree>
    <p:extLst>
      <p:ext uri="{BB962C8B-B14F-4D97-AF65-F5344CB8AC3E}">
        <p14:creationId xmlns:p14="http://schemas.microsoft.com/office/powerpoint/2010/main" xmlns="" val="28080226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47</a:t>
            </a:fld>
            <a:endParaRPr lang="en-US"/>
          </a:p>
        </p:txBody>
      </p:sp>
    </p:spTree>
    <p:extLst>
      <p:ext uri="{BB962C8B-B14F-4D97-AF65-F5344CB8AC3E}">
        <p14:creationId xmlns:p14="http://schemas.microsoft.com/office/powerpoint/2010/main" xmlns="" val="53961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48</a:t>
            </a:fld>
            <a:endParaRPr lang="en-US"/>
          </a:p>
        </p:txBody>
      </p:sp>
    </p:spTree>
    <p:extLst>
      <p:ext uri="{BB962C8B-B14F-4D97-AF65-F5344CB8AC3E}">
        <p14:creationId xmlns:p14="http://schemas.microsoft.com/office/powerpoint/2010/main" xmlns="" val="2358637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49</a:t>
            </a:fld>
            <a:endParaRPr lang="en-US"/>
          </a:p>
        </p:txBody>
      </p:sp>
    </p:spTree>
    <p:extLst>
      <p:ext uri="{BB962C8B-B14F-4D97-AF65-F5344CB8AC3E}">
        <p14:creationId xmlns:p14="http://schemas.microsoft.com/office/powerpoint/2010/main" xmlns="" val="4228311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50</a:t>
            </a:fld>
            <a:endParaRPr lang="en-US"/>
          </a:p>
        </p:txBody>
      </p:sp>
    </p:spTree>
    <p:extLst>
      <p:ext uri="{BB962C8B-B14F-4D97-AF65-F5344CB8AC3E}">
        <p14:creationId xmlns:p14="http://schemas.microsoft.com/office/powerpoint/2010/main" xmlns="" val="3764488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51</a:t>
            </a:fld>
            <a:endParaRPr lang="en-US"/>
          </a:p>
        </p:txBody>
      </p:sp>
    </p:spTree>
    <p:extLst>
      <p:ext uri="{BB962C8B-B14F-4D97-AF65-F5344CB8AC3E}">
        <p14:creationId xmlns:p14="http://schemas.microsoft.com/office/powerpoint/2010/main" xmlns="" val="4260005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52</a:t>
            </a:fld>
            <a:endParaRPr lang="en-US"/>
          </a:p>
        </p:txBody>
      </p:sp>
    </p:spTree>
    <p:extLst>
      <p:ext uri="{BB962C8B-B14F-4D97-AF65-F5344CB8AC3E}">
        <p14:creationId xmlns:p14="http://schemas.microsoft.com/office/powerpoint/2010/main" xmlns="" val="139576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7</a:t>
            </a:fld>
            <a:endParaRPr lang="en-US"/>
          </a:p>
        </p:txBody>
      </p:sp>
    </p:spTree>
    <p:extLst>
      <p:ext uri="{BB962C8B-B14F-4D97-AF65-F5344CB8AC3E}">
        <p14:creationId xmlns:p14="http://schemas.microsoft.com/office/powerpoint/2010/main" xmlns="" val="41761692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53</a:t>
            </a:fld>
            <a:endParaRPr lang="en-US"/>
          </a:p>
        </p:txBody>
      </p:sp>
    </p:spTree>
    <p:extLst>
      <p:ext uri="{BB962C8B-B14F-4D97-AF65-F5344CB8AC3E}">
        <p14:creationId xmlns:p14="http://schemas.microsoft.com/office/powerpoint/2010/main" xmlns="" val="2152428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54</a:t>
            </a:fld>
            <a:endParaRPr lang="en-US"/>
          </a:p>
        </p:txBody>
      </p:sp>
    </p:spTree>
    <p:extLst>
      <p:ext uri="{BB962C8B-B14F-4D97-AF65-F5344CB8AC3E}">
        <p14:creationId xmlns:p14="http://schemas.microsoft.com/office/powerpoint/2010/main" xmlns="" val="3247037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55</a:t>
            </a:fld>
            <a:endParaRPr lang="en-US"/>
          </a:p>
        </p:txBody>
      </p:sp>
    </p:spTree>
    <p:extLst>
      <p:ext uri="{BB962C8B-B14F-4D97-AF65-F5344CB8AC3E}">
        <p14:creationId xmlns:p14="http://schemas.microsoft.com/office/powerpoint/2010/main" xmlns="" val="17752544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56</a:t>
            </a:fld>
            <a:endParaRPr lang="en-US"/>
          </a:p>
        </p:txBody>
      </p:sp>
    </p:spTree>
    <p:extLst>
      <p:ext uri="{BB962C8B-B14F-4D97-AF65-F5344CB8AC3E}">
        <p14:creationId xmlns:p14="http://schemas.microsoft.com/office/powerpoint/2010/main" xmlns="" val="3590421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l-G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9</a:t>
            </a:fld>
            <a:endParaRPr lang="en-US"/>
          </a:p>
        </p:txBody>
      </p:sp>
    </p:spTree>
    <p:extLst>
      <p:ext uri="{BB962C8B-B14F-4D97-AF65-F5344CB8AC3E}">
        <p14:creationId xmlns:p14="http://schemas.microsoft.com/office/powerpoint/2010/main" xmlns="" val="39765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10</a:t>
            </a:fld>
            <a:endParaRPr lang="en-US"/>
          </a:p>
        </p:txBody>
      </p:sp>
    </p:spTree>
    <p:extLst>
      <p:ext uri="{BB962C8B-B14F-4D97-AF65-F5344CB8AC3E}">
        <p14:creationId xmlns:p14="http://schemas.microsoft.com/office/powerpoint/2010/main" xmlns="" val="3894326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11</a:t>
            </a:fld>
            <a:endParaRPr lang="en-US"/>
          </a:p>
        </p:txBody>
      </p:sp>
    </p:spTree>
    <p:extLst>
      <p:ext uri="{BB962C8B-B14F-4D97-AF65-F5344CB8AC3E}">
        <p14:creationId xmlns:p14="http://schemas.microsoft.com/office/powerpoint/2010/main" xmlns="" val="1177059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12</a:t>
            </a:fld>
            <a:endParaRPr lang="en-US"/>
          </a:p>
        </p:txBody>
      </p:sp>
    </p:spTree>
    <p:extLst>
      <p:ext uri="{BB962C8B-B14F-4D97-AF65-F5344CB8AC3E}">
        <p14:creationId xmlns:p14="http://schemas.microsoft.com/office/powerpoint/2010/main" xmlns="" val="4113805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xmlns="" val="949990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600953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0790354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60DB1C8C-B414-4477-82F8-703A46026E4D}" type="datetimeFigureOut">
              <a:rPr lang="el-GR" smtClean="0"/>
              <a:t>2/9/2015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AD98DB-74AE-4F0B-AD86-0F0B52A901BB}" type="slidenum">
              <a:rPr lang="el-GR" smtClean="0"/>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03F41C87-7AD9-4845-A077-840E4A0F3F06}" type="datetimeFigureOut">
              <a:rPr lang="en-US" smtClean="0"/>
              <a:pPr/>
              <a:t>9/2/2015</a:t>
            </a:fld>
            <a:endParaRPr lang="en-US"/>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03F41C87-7AD9-4845-A077-840E4A0F3F06}" type="datetimeFigureOut">
              <a:rPr lang="en-US" smtClean="0"/>
              <a:pPr/>
              <a:t>9/2/2015</a:t>
            </a:fld>
            <a:endParaRPr lang="en-US"/>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pPr/>
              <a:t>9/2/2015</a:t>
            </a:fld>
            <a:endParaRPr lang="en-US"/>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738254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17618133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8253407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pPr/>
              <a:t>9/2/2015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2084195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pPr/>
              <a:t>9/2/2015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16266314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pPr/>
              <a:t>9/2/2015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3607540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5449815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2491721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9/2/2015</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xmlns=""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41C87-7AD9-4845-A077-840E4A0F3F06}" type="datetimeFigureOut">
              <a:rPr lang="en-US" smtClean="0"/>
              <a:pPr/>
              <a:t>9/2/2015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13F82-EE5E-44EE-A61D-E31C6657F26F}"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image" Target="../media/image14.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photodentro.edu.gr/photodentro/alfavitikh_seira_pidx0039779/dasos_a_1.sw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photodentro.edu.gr/photodentro/alfavitikh_seira_pidx0039779/dasos_a_1.sw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photodentro.edu.gr/lor/"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rhodes.aegean.gr/ptde/personel/fokides/guidelines.ht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8" y="1484787"/>
            <a:ext cx="10360501" cy="1470025"/>
          </a:xfrm>
        </p:spPr>
        <p:txBody>
          <a:bodyPr>
            <a:normAutofit fontScale="90000"/>
          </a:bodyPr>
          <a:lstStyle/>
          <a:p>
            <a:r>
              <a:rPr lang="el-GR" b="1" dirty="0" smtClean="0"/>
              <a:t>Τεχνολογικές και διδακτικές καινοτομίες με τη χρήση της Πληροφορικής</a:t>
            </a:r>
            <a:br>
              <a:rPr lang="el-GR" b="1" dirty="0" smtClean="0"/>
            </a:br>
            <a:r>
              <a:rPr lang="el-GR" b="1" dirty="0" smtClean="0"/>
              <a:t>Εικονική Πραγματικότητα</a:t>
            </a:r>
            <a:endParaRPr lang="el-GR" b="1" dirty="0"/>
          </a:p>
        </p:txBody>
      </p:sp>
      <p:sp>
        <p:nvSpPr>
          <p:cNvPr id="3" name="Υπότιτλος 2"/>
          <p:cNvSpPr>
            <a:spLocks noGrp="1"/>
          </p:cNvSpPr>
          <p:nvPr>
            <p:ph type="subTitle" idx="1"/>
          </p:nvPr>
        </p:nvSpPr>
        <p:spPr>
          <a:xfrm>
            <a:off x="527244" y="3281564"/>
            <a:ext cx="11326308" cy="2290576"/>
          </a:xfrm>
        </p:spPr>
        <p:txBody>
          <a:bodyPr>
            <a:noAutofit/>
          </a:bodyPr>
          <a:lstStyle/>
          <a:p>
            <a:r>
              <a:rPr lang="el-GR" sz="2800" b="1" dirty="0" smtClean="0">
                <a:solidFill>
                  <a:schemeClr val="tx1"/>
                </a:solidFill>
              </a:rPr>
              <a:t>Ενότητα 1:</a:t>
            </a:r>
            <a:r>
              <a:rPr lang="en-US" sz="2800" dirty="0" smtClean="0">
                <a:solidFill>
                  <a:schemeClr val="tx1"/>
                </a:solidFill>
              </a:rPr>
              <a:t> </a:t>
            </a:r>
            <a:r>
              <a:rPr lang="el-GR" sz="2800" dirty="0" smtClean="0">
                <a:solidFill>
                  <a:schemeClr val="tx1"/>
                </a:solidFill>
              </a:rPr>
              <a:t>Θεωρίες και αρχές μάθησης</a:t>
            </a:r>
            <a:endParaRPr lang="en-US" sz="2800" dirty="0" smtClean="0">
              <a:solidFill>
                <a:schemeClr val="tx1"/>
              </a:solidFill>
            </a:endParaRPr>
          </a:p>
          <a:p>
            <a:endParaRPr lang="el-GR" sz="2800" dirty="0" smtClean="0">
              <a:solidFill>
                <a:schemeClr val="tx1"/>
              </a:solidFill>
            </a:endParaRPr>
          </a:p>
          <a:p>
            <a:r>
              <a:rPr lang="el-GR" sz="2800" dirty="0" smtClean="0">
                <a:solidFill>
                  <a:schemeClr val="tx1"/>
                </a:solidFill>
              </a:rPr>
              <a:t>Εμμανουήλ Φωκίδης</a:t>
            </a: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5" y="5827938"/>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9" y="5591697"/>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1"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5"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 xmlns:p14="http://schemas.microsoft.com/office/powerpoint/2010/main"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864197" y="2276872"/>
            <a:ext cx="8460431" cy="3960440"/>
          </a:xfrm>
        </p:spPr>
        <p:txBody>
          <a:bodyPr>
            <a:normAutofit/>
          </a:bodyPr>
          <a:lstStyle/>
          <a:p>
            <a:pPr marL="0" indent="0" algn="ctr">
              <a:buNone/>
            </a:pPr>
            <a:endParaRPr lang="el-GR" dirty="0"/>
          </a:p>
          <a:p>
            <a:pPr marL="0" indent="0" algn="ctr">
              <a:buNone/>
            </a:pPr>
            <a:endParaRPr lang="en-US" dirty="0"/>
          </a:p>
        </p:txBody>
      </p:sp>
      <p:sp>
        <p:nvSpPr>
          <p:cNvPr id="2" name="Title 1"/>
          <p:cNvSpPr>
            <a:spLocks noGrp="1"/>
          </p:cNvSpPr>
          <p:nvPr>
            <p:ph type="title"/>
          </p:nvPr>
        </p:nvSpPr>
        <p:spPr>
          <a:xfrm>
            <a:off x="1522413" y="381000"/>
            <a:ext cx="9144001" cy="959768"/>
          </a:xfrm>
        </p:spPr>
        <p:txBody>
          <a:bodyPr>
            <a:normAutofit fontScale="90000"/>
          </a:bodyPr>
          <a:lstStyle/>
          <a:p>
            <a:pPr algn="ctr"/>
            <a:r>
              <a:rPr lang="el-GR" dirty="0">
                <a:solidFill>
                  <a:srgbClr val="00B0F0"/>
                </a:solidFill>
              </a:rPr>
              <a:t>Οι βασικότερες θεωρίες μάθησης σε </a:t>
            </a:r>
            <a:r>
              <a:rPr lang="en-US" dirty="0">
                <a:solidFill>
                  <a:srgbClr val="00B0F0"/>
                </a:solidFill>
              </a:rPr>
              <a:t>10</a:t>
            </a:r>
            <a:r>
              <a:rPr lang="el-GR" dirty="0">
                <a:solidFill>
                  <a:srgbClr val="00B0F0"/>
                </a:solidFill>
              </a:rPr>
              <a:t>’</a:t>
            </a:r>
            <a:br>
              <a:rPr lang="el-GR" dirty="0">
                <a:solidFill>
                  <a:srgbClr val="00B0F0"/>
                </a:solidFill>
              </a:rPr>
            </a:br>
            <a:endParaRPr lang="en-US" dirty="0">
              <a:solidFill>
                <a:srgbClr val="00B0F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94212" y="2060848"/>
            <a:ext cx="3782912" cy="3782912"/>
          </a:xfrm>
          <a:prstGeom prst="rect">
            <a:avLst/>
          </a:prstGeom>
          <a:effectLst>
            <a:softEdge rad="114300"/>
          </a:effectLst>
        </p:spPr>
      </p:pic>
    </p:spTree>
    <p:extLst>
      <p:ext uri="{BB962C8B-B14F-4D97-AF65-F5344CB8AC3E}">
        <p14:creationId xmlns:p14="http://schemas.microsoft.com/office/powerpoint/2010/main" xmlns="" val="4623470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476672"/>
            <a:ext cx="9498383" cy="5760640"/>
          </a:xfrm>
        </p:spPr>
        <p:txBody>
          <a:bodyPr>
            <a:normAutofit fontScale="85000" lnSpcReduction="10000"/>
          </a:bodyPr>
          <a:lstStyle/>
          <a:p>
            <a:pPr marL="0" indent="0">
              <a:buNone/>
            </a:pPr>
            <a:r>
              <a:rPr lang="el-GR" dirty="0">
                <a:solidFill>
                  <a:srgbClr val="00B0F0"/>
                </a:solidFill>
              </a:rPr>
              <a:t>Η θεωρία του </a:t>
            </a:r>
            <a:r>
              <a:rPr lang="el-GR" dirty="0" err="1">
                <a:solidFill>
                  <a:srgbClr val="00B0F0"/>
                </a:solidFill>
              </a:rPr>
              <a:t>Piaget</a:t>
            </a:r>
            <a:r>
              <a:rPr lang="el-GR" dirty="0">
                <a:solidFill>
                  <a:srgbClr val="00B0F0"/>
                </a:solidFill>
              </a:rPr>
              <a:t>: </a:t>
            </a:r>
            <a:endParaRPr lang="el-GR" dirty="0" smtClean="0">
              <a:solidFill>
                <a:srgbClr val="00B0F0"/>
              </a:solidFill>
            </a:endParaRPr>
          </a:p>
          <a:p>
            <a:pPr marL="0" indent="0">
              <a:buNone/>
            </a:pPr>
            <a:r>
              <a:rPr lang="el-GR" dirty="0" smtClean="0"/>
              <a:t>Η </a:t>
            </a:r>
            <a:r>
              <a:rPr lang="el-GR" dirty="0"/>
              <a:t>γνώση είναι αποτέλεσμα μίας εξελικτικής διαδικασίας κατασκευής εσωτερικών δομών (Βασική δομική μονάδα  το σχήμα, </a:t>
            </a:r>
            <a:r>
              <a:rPr lang="el-GR" dirty="0" err="1"/>
              <a:t>scheme</a:t>
            </a:r>
            <a:r>
              <a:rPr lang="el-GR" dirty="0" smtClean="0"/>
              <a:t>)</a:t>
            </a:r>
            <a:r>
              <a:rPr lang="en-US" dirty="0" smtClean="0"/>
              <a:t>.</a:t>
            </a:r>
          </a:p>
          <a:p>
            <a:pPr marL="0" indent="0">
              <a:buNone/>
            </a:pPr>
            <a:r>
              <a:rPr lang="el-GR" dirty="0" smtClean="0"/>
              <a:t>Η </a:t>
            </a:r>
            <a:r>
              <a:rPr lang="el-GR" dirty="0"/>
              <a:t>μάθηση συμβαίνει με τη λειτουργία τριών αλληλοσχετιζόμενων διαδικασιών</a:t>
            </a:r>
            <a:r>
              <a:rPr lang="el-GR" dirty="0" smtClean="0"/>
              <a:t>:</a:t>
            </a:r>
            <a:endParaRPr lang="el-GR" dirty="0"/>
          </a:p>
          <a:p>
            <a:r>
              <a:rPr lang="el-GR" dirty="0"/>
              <a:t>Αφομοίωση = το ταίριασμα και η ενσωμάτωση γεγονότων που συμβαίνουν στο περιβάλλον στα </a:t>
            </a:r>
            <a:r>
              <a:rPr lang="el-GR" dirty="0" err="1"/>
              <a:t>προϋπάρχοντα</a:t>
            </a:r>
            <a:r>
              <a:rPr lang="el-GR" dirty="0"/>
              <a:t> σχήματα.</a:t>
            </a:r>
          </a:p>
          <a:p>
            <a:r>
              <a:rPr lang="el-GR" dirty="0"/>
              <a:t>Συμμόρφωση = τα </a:t>
            </a:r>
            <a:r>
              <a:rPr lang="el-GR" dirty="0" err="1"/>
              <a:t>προϋπάρχοντα</a:t>
            </a:r>
            <a:r>
              <a:rPr lang="el-GR" dirty="0"/>
              <a:t> σχήματα αλλάζουν λίγο ώστε να ταιριάζουν καλύτερα με νέες καταστάσεις ή εμπειρίες </a:t>
            </a:r>
          </a:p>
          <a:p>
            <a:r>
              <a:rPr lang="el-GR" dirty="0"/>
              <a:t>Εξισορρόπηση = μία διαρκής πίεση για τη διατήρηση της αντιστοίχισης του κόσμου έτσι όπως τον “γνωρίζει” ένα άτομο και του κόσμου έτσι όπως τον βιώνει με τις εμπειρίες του.  </a:t>
            </a:r>
          </a:p>
          <a:p>
            <a:pPr marL="0" indent="0">
              <a:buNone/>
            </a:pPr>
            <a:r>
              <a:rPr lang="el-GR" dirty="0"/>
              <a:t>Η θεωρία του </a:t>
            </a:r>
            <a:r>
              <a:rPr lang="el-GR" dirty="0" err="1"/>
              <a:t>Piaget</a:t>
            </a:r>
            <a:r>
              <a:rPr lang="el-GR" dirty="0"/>
              <a:t> δίνει την πρωτοκαθεδρία στη δράση, η γνώση πάντα κατευθύνεται στη δράση και η δράση πάντα έχει σαν αποτέλεσμα τη δόμηση γνώσης. </a:t>
            </a:r>
            <a:endParaRPr lang="el-GR" dirty="0" smtClean="0"/>
          </a:p>
          <a:p>
            <a:pPr marL="0" indent="0">
              <a:buNone/>
            </a:pPr>
            <a:r>
              <a:rPr lang="el-GR" dirty="0" smtClean="0"/>
              <a:t>Η </a:t>
            </a:r>
            <a:r>
              <a:rPr lang="el-GR" dirty="0"/>
              <a:t>μάθηση είναι το αποτέλεσμα της ενεργού συμμετοχής του ατόμου σε κάποια μορφή έργου. Αυτό είναι από μόνο του αρκετό για να εξηγήσει το γιατί η πρακτική εξάσκηση είναι μία αποτελεσματική μέθοδος διδασκαλίας.</a:t>
            </a:r>
          </a:p>
          <a:p>
            <a:pPr marL="0" indent="0">
              <a:buNone/>
            </a:pPr>
            <a:endParaRPr lang="en-US" dirty="0"/>
          </a:p>
        </p:txBody>
      </p:sp>
    </p:spTree>
    <p:extLst>
      <p:ext uri="{BB962C8B-B14F-4D97-AF65-F5344CB8AC3E}">
        <p14:creationId xmlns:p14="http://schemas.microsoft.com/office/powerpoint/2010/main" xmlns="" val="40839402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404664"/>
            <a:ext cx="9714407" cy="6120680"/>
          </a:xfrm>
        </p:spPr>
        <p:txBody>
          <a:bodyPr>
            <a:normAutofit fontScale="85000" lnSpcReduction="10000"/>
          </a:bodyPr>
          <a:lstStyle/>
          <a:p>
            <a:pPr marL="0" indent="0">
              <a:buNone/>
            </a:pPr>
            <a:r>
              <a:rPr lang="el-GR" dirty="0">
                <a:solidFill>
                  <a:srgbClr val="00B0F0"/>
                </a:solidFill>
              </a:rPr>
              <a:t>Η </a:t>
            </a:r>
            <a:r>
              <a:rPr lang="el-GR" dirty="0" err="1">
                <a:solidFill>
                  <a:srgbClr val="00B0F0"/>
                </a:solidFill>
              </a:rPr>
              <a:t>κοινωνικο</a:t>
            </a:r>
            <a:r>
              <a:rPr lang="el-GR" dirty="0">
                <a:solidFill>
                  <a:srgbClr val="00B0F0"/>
                </a:solidFill>
              </a:rPr>
              <a:t>-πολιτιστική θεωρία του </a:t>
            </a:r>
            <a:r>
              <a:rPr lang="el-GR" dirty="0" err="1">
                <a:solidFill>
                  <a:srgbClr val="00B0F0"/>
                </a:solidFill>
              </a:rPr>
              <a:t>Vygotsky</a:t>
            </a:r>
            <a:endParaRPr lang="el-GR" dirty="0">
              <a:solidFill>
                <a:srgbClr val="00B0F0"/>
              </a:solidFill>
            </a:endParaRPr>
          </a:p>
          <a:p>
            <a:pPr marL="0" indent="0">
              <a:buNone/>
            </a:pPr>
            <a:r>
              <a:rPr lang="el-GR" dirty="0"/>
              <a:t>Ο </a:t>
            </a:r>
            <a:r>
              <a:rPr lang="el-GR" dirty="0" err="1"/>
              <a:t>Piaget</a:t>
            </a:r>
            <a:r>
              <a:rPr lang="el-GR" dirty="0"/>
              <a:t> = η μάθηση είναι ένα φαινόμενο εσωτερικής δόμησης γνώσεων.</a:t>
            </a:r>
          </a:p>
          <a:p>
            <a:pPr marL="0" indent="0">
              <a:buNone/>
            </a:pPr>
            <a:r>
              <a:rPr lang="el-GR" dirty="0" err="1"/>
              <a:t>Vygotsky</a:t>
            </a:r>
            <a:r>
              <a:rPr lang="el-GR" dirty="0"/>
              <a:t> = η μάθηση αποτέλεσμα εσωτερίκευσης γνώσεων, που όμως έχουν προέλθει και δομηθεί εξωτερικά, με την κοινωνική αλληλεπίδραση. </a:t>
            </a:r>
            <a:endParaRPr lang="el-GR" dirty="0" smtClean="0"/>
          </a:p>
          <a:p>
            <a:pPr marL="0" indent="0">
              <a:buNone/>
            </a:pPr>
            <a:r>
              <a:rPr lang="el-GR" dirty="0" smtClean="0"/>
              <a:t>Όλες </a:t>
            </a:r>
            <a:r>
              <a:rPr lang="el-GR" dirty="0"/>
              <a:t>οι ανώτερες πνευματικές λειτουργίες προέρχονται από την αλληλεπίδραση μεταξύ ατόμων. </a:t>
            </a:r>
            <a:endParaRPr lang="el-GR" dirty="0" smtClean="0"/>
          </a:p>
          <a:p>
            <a:pPr marL="0" indent="0">
              <a:buNone/>
            </a:pPr>
            <a:r>
              <a:rPr lang="el-GR" dirty="0" smtClean="0"/>
              <a:t>Ζώνη </a:t>
            </a:r>
            <a:r>
              <a:rPr lang="el-GR" dirty="0"/>
              <a:t>εγγύτερης ανάπτυξης (</a:t>
            </a:r>
            <a:r>
              <a:rPr lang="el-GR" dirty="0" err="1"/>
              <a:t>zone</a:t>
            </a:r>
            <a:r>
              <a:rPr lang="el-GR" dirty="0"/>
              <a:t> of </a:t>
            </a:r>
            <a:r>
              <a:rPr lang="el-GR" dirty="0" err="1"/>
              <a:t>proximal</a:t>
            </a:r>
            <a:r>
              <a:rPr lang="el-GR" dirty="0"/>
              <a:t> </a:t>
            </a:r>
            <a:r>
              <a:rPr lang="el-GR" dirty="0" err="1"/>
              <a:t>development</a:t>
            </a:r>
            <a:r>
              <a:rPr lang="el-GR" dirty="0"/>
              <a:t>) = τι μπορεί να καταφέρει το παιδί μόνο του χωρίς βοήθεια και τι μπορεί να καταφέρει όταν εργάζεται με άλλους που έχουν περισσότερες γνώσεις, που είναι πιο ικανοί από το ίδιο. </a:t>
            </a:r>
            <a:endParaRPr lang="el-GR" dirty="0" smtClean="0"/>
          </a:p>
          <a:p>
            <a:pPr marL="0" indent="0">
              <a:buNone/>
            </a:pPr>
            <a:r>
              <a:rPr lang="el-GR" dirty="0" smtClean="0"/>
              <a:t>Η </a:t>
            </a:r>
            <a:r>
              <a:rPr lang="el-GR" dirty="0"/>
              <a:t>γλώσσα ενθυλακώνει μία συνειδητή και λογική σειρά σκέψεων. Αυτό που μεταφέρεται από το ικανό στο λιγότερο ικανό άτομο είναι μέρος ενός ευρύτερου γνωστικού συστήματος. </a:t>
            </a:r>
          </a:p>
          <a:p>
            <a:pPr marL="0" indent="0">
              <a:buNone/>
            </a:pPr>
            <a:r>
              <a:rPr lang="el-GR" dirty="0"/>
              <a:t>Η δράση παίζει σημαντικό ρόλο και στη θεωρία του </a:t>
            </a:r>
            <a:r>
              <a:rPr lang="el-GR" dirty="0" err="1"/>
              <a:t>Vygotsky</a:t>
            </a:r>
            <a:r>
              <a:rPr lang="el-GR" dirty="0"/>
              <a:t>. </a:t>
            </a:r>
            <a:endParaRPr lang="el-GR" dirty="0" smtClean="0"/>
          </a:p>
          <a:p>
            <a:pPr marL="0" indent="0">
              <a:buNone/>
            </a:pPr>
            <a:r>
              <a:rPr lang="el-GR" dirty="0" smtClean="0"/>
              <a:t>Τα </a:t>
            </a:r>
            <a:r>
              <a:rPr lang="el-GR" dirty="0"/>
              <a:t>άτομα </a:t>
            </a:r>
            <a:r>
              <a:rPr lang="el-GR" dirty="0" err="1"/>
              <a:t>αλληλεπιδρούν</a:t>
            </a:r>
            <a:r>
              <a:rPr lang="el-GR" dirty="0"/>
              <a:t> μεταξύ τους, εργάζονται πάνω σε ένα κοινό αντικείμενο και το περισσότερο ικανό άτομο μεταφέρει μέσω της γλώσσας γνώσεις, δεξιότητες και συμπεριφορές στο λιγότερο ικανό άτομο. </a:t>
            </a:r>
            <a:r>
              <a:rPr lang="el-GR" dirty="0" smtClean="0"/>
              <a:t>Όταν </a:t>
            </a:r>
            <a:r>
              <a:rPr lang="el-GR" dirty="0"/>
              <a:t>συμβαίνει μέσα στα όρια της ζώνης εγγύτερης ανάπτυξης του λιγότερο ικανού ατόμου, τότε αυτό σταδιακά θα καταστεί ικανό και υπεύθυνο ώστε να αναλαμβάνει να εκτελεί το ίδιο έργο από μόνο του. </a:t>
            </a:r>
            <a:endParaRPr lang="en-US" dirty="0"/>
          </a:p>
        </p:txBody>
      </p:sp>
    </p:spTree>
    <p:extLst>
      <p:ext uri="{BB962C8B-B14F-4D97-AF65-F5344CB8AC3E}">
        <p14:creationId xmlns:p14="http://schemas.microsoft.com/office/powerpoint/2010/main" xmlns="" val="5415582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476672"/>
            <a:ext cx="9426375" cy="5904656"/>
          </a:xfrm>
        </p:spPr>
        <p:txBody>
          <a:bodyPr>
            <a:normAutofit fontScale="85000" lnSpcReduction="10000"/>
          </a:bodyPr>
          <a:lstStyle/>
          <a:p>
            <a:pPr marL="0" indent="0" algn="just">
              <a:buNone/>
            </a:pPr>
            <a:r>
              <a:rPr lang="el-GR" dirty="0">
                <a:solidFill>
                  <a:srgbClr val="00B0F0"/>
                </a:solidFill>
              </a:rPr>
              <a:t>Η γνωστική προσέγγιση της επεξεργασίας των πληροφοριών </a:t>
            </a:r>
          </a:p>
          <a:p>
            <a:pPr marL="0" indent="0">
              <a:buNone/>
            </a:pPr>
            <a:r>
              <a:rPr lang="en-US" dirty="0" smtClean="0"/>
              <a:t>O</a:t>
            </a:r>
            <a:r>
              <a:rPr lang="el-GR" dirty="0" smtClean="0"/>
              <a:t>ι</a:t>
            </a:r>
            <a:r>
              <a:rPr lang="en-US" dirty="0" smtClean="0"/>
              <a:t> </a:t>
            </a:r>
            <a:r>
              <a:rPr lang="el-GR" dirty="0" smtClean="0"/>
              <a:t>πνευματικές </a:t>
            </a:r>
            <a:r>
              <a:rPr lang="el-GR" dirty="0"/>
              <a:t>λειτουργίες </a:t>
            </a:r>
            <a:r>
              <a:rPr lang="el-GR" dirty="0" smtClean="0"/>
              <a:t>του  </a:t>
            </a:r>
            <a:r>
              <a:rPr lang="el-GR" dirty="0"/>
              <a:t>ατόμου </a:t>
            </a:r>
            <a:r>
              <a:rPr lang="el-GR" dirty="0" smtClean="0"/>
              <a:t>προσομοιάζουν με </a:t>
            </a:r>
            <a:r>
              <a:rPr lang="el-GR" dirty="0"/>
              <a:t>τον τρόπο λειτουργίας ενός ηλεκτρονικού υπολογιστή. </a:t>
            </a:r>
          </a:p>
          <a:p>
            <a:pPr marL="0" indent="0">
              <a:buNone/>
            </a:pPr>
            <a:r>
              <a:rPr lang="el-GR" dirty="0" smtClean="0"/>
              <a:t>Σενάρια </a:t>
            </a:r>
            <a:r>
              <a:rPr lang="el-GR" dirty="0"/>
              <a:t>(</a:t>
            </a:r>
            <a:r>
              <a:rPr lang="el-GR" dirty="0" err="1"/>
              <a:t>scripts</a:t>
            </a:r>
            <a:r>
              <a:rPr lang="el-GR" dirty="0" smtClean="0"/>
              <a:t>): Εξηγούν </a:t>
            </a:r>
            <a:r>
              <a:rPr lang="el-GR" dirty="0"/>
              <a:t>τον τρόπο απόκτησης των διαφόρων δεξιοτήτων</a:t>
            </a:r>
            <a:r>
              <a:rPr lang="el-GR" dirty="0" smtClean="0"/>
              <a:t>. Κωδικοποιημένες </a:t>
            </a:r>
            <a:r>
              <a:rPr lang="el-GR" dirty="0"/>
              <a:t>αναπαραστάσεις της γνώσης για επαναλαμβανόμενα γεγονότα. </a:t>
            </a:r>
          </a:p>
          <a:p>
            <a:pPr marL="0" indent="0">
              <a:buNone/>
            </a:pPr>
            <a:r>
              <a:rPr lang="el-GR" dirty="0" smtClean="0"/>
              <a:t>Τα </a:t>
            </a:r>
            <a:r>
              <a:rPr lang="el-GR" dirty="0"/>
              <a:t>σενάρια ορίζουν την πιθανή διαδοχή γεγονότων σε κάποιες συγκεκριμένες περιστάσεις:</a:t>
            </a:r>
          </a:p>
          <a:p>
            <a:pPr marL="457200" indent="-457200">
              <a:buFont typeface="+mj-lt"/>
              <a:buAutoNum type="arabicPeriod"/>
            </a:pPr>
            <a:r>
              <a:rPr lang="el-GR" dirty="0" smtClean="0"/>
              <a:t>πορεία </a:t>
            </a:r>
            <a:r>
              <a:rPr lang="el-GR" dirty="0"/>
              <a:t>των γεγονότων (“μετά από αυτό, θα γίνει αυτό και μετά…”) </a:t>
            </a:r>
          </a:p>
          <a:p>
            <a:pPr marL="457200" indent="-457200">
              <a:buFont typeface="+mj-lt"/>
              <a:buAutoNum type="arabicPeriod"/>
            </a:pPr>
            <a:r>
              <a:rPr lang="el-GR" dirty="0" smtClean="0"/>
              <a:t>οδηγίες </a:t>
            </a:r>
            <a:r>
              <a:rPr lang="el-GR" dirty="0"/>
              <a:t>στο </a:t>
            </a:r>
            <a:r>
              <a:rPr lang="el-GR" dirty="0" smtClean="0"/>
              <a:t>άτομο, </a:t>
            </a:r>
            <a:r>
              <a:rPr lang="el-GR" dirty="0"/>
              <a:t>ποιες ενέργειες να κάνει μέσα σε ένα συγκεκριμένο πλαίσιο </a:t>
            </a:r>
            <a:r>
              <a:rPr lang="el-GR" dirty="0" smtClean="0"/>
              <a:t>(“</a:t>
            </a:r>
            <a:r>
              <a:rPr lang="el-GR" dirty="0"/>
              <a:t>θα κάνω αυτό, μετά αυτό και μετά…”).     </a:t>
            </a:r>
          </a:p>
          <a:p>
            <a:pPr marL="457200" indent="-457200">
              <a:buFont typeface="+mj-lt"/>
              <a:buAutoNum type="arabicPeriod"/>
            </a:pPr>
            <a:r>
              <a:rPr lang="el-GR" dirty="0" smtClean="0"/>
              <a:t>υποθετικές </a:t>
            </a:r>
            <a:r>
              <a:rPr lang="el-GR" dirty="0"/>
              <a:t>καταστάσεις (“αν συμβεί αυτό, τότε θα κάνω αυτό...”)</a:t>
            </a:r>
          </a:p>
          <a:p>
            <a:pPr marL="0" indent="0">
              <a:buNone/>
            </a:pPr>
            <a:r>
              <a:rPr lang="el-GR" dirty="0" smtClean="0"/>
              <a:t>Παιδιά </a:t>
            </a:r>
            <a:r>
              <a:rPr lang="el-GR" dirty="0"/>
              <a:t>3 ετών μπορούν να περιγράψουν με όρους σεναρίου (με αρκετή ακρίβεια, </a:t>
            </a:r>
            <a:r>
              <a:rPr lang="el-GR" dirty="0" smtClean="0"/>
              <a:t>οργανωμένα </a:t>
            </a:r>
            <a:r>
              <a:rPr lang="el-GR" dirty="0"/>
              <a:t>και λογικά) τη διαδοχή γεγονότων για περιστατικά που συμβαίνουν συχνά, </a:t>
            </a:r>
            <a:r>
              <a:rPr lang="el-GR" dirty="0" smtClean="0"/>
              <a:t>σπάνια </a:t>
            </a:r>
            <a:r>
              <a:rPr lang="el-GR" dirty="0"/>
              <a:t>ή και μόνο μία φορά.</a:t>
            </a:r>
          </a:p>
          <a:p>
            <a:pPr marL="0" indent="0">
              <a:buNone/>
            </a:pPr>
            <a:r>
              <a:rPr lang="el-GR" dirty="0" smtClean="0"/>
              <a:t>Ομοιότητα </a:t>
            </a:r>
            <a:r>
              <a:rPr lang="el-GR" dirty="0"/>
              <a:t>μεταξύ των σεναρίων και των σχημάτων της θεωρίας του </a:t>
            </a:r>
            <a:r>
              <a:rPr lang="el-GR" dirty="0" err="1"/>
              <a:t>Piaget</a:t>
            </a:r>
            <a:r>
              <a:rPr lang="el-GR" dirty="0"/>
              <a:t>. </a:t>
            </a:r>
            <a:r>
              <a:rPr lang="el-GR" dirty="0" smtClean="0"/>
              <a:t>Και </a:t>
            </a:r>
            <a:r>
              <a:rPr lang="el-GR" dirty="0"/>
              <a:t>τα δύο </a:t>
            </a:r>
            <a:r>
              <a:rPr lang="el-GR" dirty="0" smtClean="0"/>
              <a:t>είναι </a:t>
            </a:r>
            <a:r>
              <a:rPr lang="el-GR" dirty="0"/>
              <a:t>η διαδοχική σειρά δράσεων του ατόμου σε ένα συγκεκριμένο πλαίσιο. </a:t>
            </a:r>
          </a:p>
          <a:p>
            <a:pPr marL="0" indent="0" algn="just">
              <a:buNone/>
            </a:pPr>
            <a:endParaRPr lang="en-US" dirty="0"/>
          </a:p>
        </p:txBody>
      </p:sp>
    </p:spTree>
    <p:extLst>
      <p:ext uri="{BB962C8B-B14F-4D97-AF65-F5344CB8AC3E}">
        <p14:creationId xmlns:p14="http://schemas.microsoft.com/office/powerpoint/2010/main" xmlns="" val="37904856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981844" y="548680"/>
            <a:ext cx="8460431" cy="3960440"/>
          </a:xfrm>
        </p:spPr>
        <p:txBody>
          <a:bodyPr>
            <a:normAutofit/>
          </a:bodyPr>
          <a:lstStyle/>
          <a:p>
            <a:pPr marL="0" indent="0">
              <a:buNone/>
            </a:pPr>
            <a:r>
              <a:rPr lang="el-GR" dirty="0"/>
              <a:t>Το διδακτικό σχήμα που προκρίνεται από το συγκερασμό των 3 θεωριών μάθησης είναι μια μορφή καθοδηγούμενης συνεργασίας.</a:t>
            </a:r>
          </a:p>
          <a:p>
            <a:pPr marL="0" indent="0">
              <a:buNone/>
            </a:pPr>
            <a:r>
              <a:rPr lang="el-GR" dirty="0" smtClean="0"/>
              <a:t>Καθοδήγηση </a:t>
            </a:r>
            <a:r>
              <a:rPr lang="el-GR" dirty="0"/>
              <a:t>από κάποιον έμπειρο - </a:t>
            </a:r>
            <a:r>
              <a:rPr lang="el-GR" dirty="0" err="1"/>
              <a:t>Vygotsky</a:t>
            </a:r>
            <a:r>
              <a:rPr lang="el-GR" dirty="0"/>
              <a:t> </a:t>
            </a:r>
          </a:p>
          <a:p>
            <a:pPr marL="0" indent="0">
              <a:buNone/>
            </a:pPr>
            <a:r>
              <a:rPr lang="el-GR" dirty="0" smtClean="0"/>
              <a:t>και </a:t>
            </a:r>
            <a:r>
              <a:rPr lang="el-GR" dirty="0"/>
              <a:t>στη συνέχεια…</a:t>
            </a:r>
          </a:p>
          <a:p>
            <a:pPr marL="0" indent="0">
              <a:buNone/>
            </a:pPr>
            <a:r>
              <a:rPr lang="el-GR" dirty="0" smtClean="0"/>
              <a:t>συνεργασία </a:t>
            </a:r>
            <a:r>
              <a:rPr lang="el-GR" dirty="0"/>
              <a:t>ατόμων με το ίδιο δυναμικό για την αφομοίωση και συμμόρφωση των σχημάτων - </a:t>
            </a:r>
            <a:r>
              <a:rPr lang="el-GR" dirty="0" err="1"/>
              <a:t>Piaget</a:t>
            </a:r>
            <a:r>
              <a:rPr lang="el-GR" dirty="0"/>
              <a:t>.</a:t>
            </a:r>
          </a:p>
          <a:p>
            <a:pPr marL="0" indent="0" algn="just">
              <a:buNone/>
            </a:pPr>
            <a:endParaRPr lang="el-GR" dirty="0" smtClean="0"/>
          </a:p>
          <a:p>
            <a:pPr marL="0" indent="0" algn="just">
              <a:buNone/>
            </a:pPr>
            <a:endParaRPr lang="en-US" dirty="0"/>
          </a:p>
        </p:txBody>
      </p:sp>
      <p:pic>
        <p:nvPicPr>
          <p:cNvPr id="4" name="Picture 5" descr="MCj013454900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42275" y="2348880"/>
            <a:ext cx="2043113"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4222204" y="4867185"/>
            <a:ext cx="6092825" cy="1200329"/>
          </a:xfrm>
          <a:prstGeom prst="rect">
            <a:avLst/>
          </a:prstGeom>
        </p:spPr>
        <p:txBody>
          <a:bodyPr>
            <a:spAutoFit/>
          </a:bodyPr>
          <a:lstStyle/>
          <a:p>
            <a:pPr algn="just"/>
            <a:r>
              <a:rPr lang="el-GR" sz="2400" dirty="0"/>
              <a:t>Παρότι θεωρητικά είναι καλή μέθοδος, </a:t>
            </a:r>
          </a:p>
          <a:p>
            <a:pPr algn="just"/>
            <a:r>
              <a:rPr lang="el-GR" sz="2400" dirty="0"/>
              <a:t>στην πράξη όλοι προτιμούν την ξερή </a:t>
            </a:r>
          </a:p>
          <a:p>
            <a:pPr algn="just"/>
            <a:r>
              <a:rPr lang="el-GR" sz="2400" dirty="0"/>
              <a:t>δασκαλοκεντρική διδασκαλία.</a:t>
            </a:r>
          </a:p>
        </p:txBody>
      </p:sp>
    </p:spTree>
    <p:extLst>
      <p:ext uri="{BB962C8B-B14F-4D97-AF65-F5344CB8AC3E}">
        <p14:creationId xmlns:p14="http://schemas.microsoft.com/office/powerpoint/2010/main" xmlns="" val="17155440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144001" cy="815752"/>
          </a:xfrm>
        </p:spPr>
        <p:txBody>
          <a:bodyPr>
            <a:normAutofit fontScale="90000"/>
          </a:bodyPr>
          <a:lstStyle/>
          <a:p>
            <a:r>
              <a:rPr lang="el-GR" dirty="0">
                <a:solidFill>
                  <a:srgbClr val="00B0F0"/>
                </a:solidFill>
              </a:rPr>
              <a:t>Παράγοντες που επηρεάζουν τη μάθηση</a:t>
            </a:r>
            <a:r>
              <a:rPr lang="el-GR" dirty="0"/>
              <a:t/>
            </a:r>
            <a:br>
              <a:rPr lang="el-GR" dirty="0"/>
            </a:br>
            <a:endParaRPr lang="el-GR" dirty="0"/>
          </a:p>
        </p:txBody>
      </p:sp>
      <p:sp>
        <p:nvSpPr>
          <p:cNvPr id="14" name="Content Placeholder 13"/>
          <p:cNvSpPr>
            <a:spLocks noGrp="1"/>
          </p:cNvSpPr>
          <p:nvPr>
            <p:ph idx="1"/>
          </p:nvPr>
        </p:nvSpPr>
        <p:spPr>
          <a:xfrm>
            <a:off x="1490241" y="1052736"/>
            <a:ext cx="9354367" cy="4824536"/>
          </a:xfrm>
        </p:spPr>
        <p:txBody>
          <a:bodyPr>
            <a:normAutofit lnSpcReduction="10000"/>
          </a:bodyPr>
          <a:lstStyle/>
          <a:p>
            <a:pPr marL="0" indent="0">
              <a:buNone/>
            </a:pPr>
            <a:r>
              <a:rPr lang="el-GR" dirty="0"/>
              <a:t>Θεωρητική βάση. </a:t>
            </a:r>
            <a:endParaRPr lang="el-GR" dirty="0" smtClean="0"/>
          </a:p>
          <a:p>
            <a:pPr marL="0" indent="0">
              <a:buNone/>
            </a:pPr>
            <a:r>
              <a:rPr lang="el-GR" dirty="0" smtClean="0"/>
              <a:t>Το </a:t>
            </a:r>
            <a:r>
              <a:rPr lang="el-GR" dirty="0"/>
              <a:t>θεωρητικό υπόβαθρο βάζει τους στόχους της εκπαίδευσης και καθορίζει τον τρόπο, τη διαδικασία που θα ακολουθηθεί ώστε να επιτευχθούν αυτοί οι στόχοι. </a:t>
            </a:r>
          </a:p>
          <a:p>
            <a:pPr marL="0" indent="0">
              <a:buNone/>
            </a:pPr>
            <a:endParaRPr lang="el-GR" dirty="0"/>
          </a:p>
          <a:p>
            <a:pPr marL="0" indent="0">
              <a:buNone/>
            </a:pPr>
            <a:r>
              <a:rPr lang="el-GR" dirty="0"/>
              <a:t>Μέσα υλοποίησης. </a:t>
            </a:r>
            <a:endParaRPr lang="el-GR" dirty="0" smtClean="0"/>
          </a:p>
          <a:p>
            <a:pPr marL="0" indent="0">
              <a:buNone/>
            </a:pPr>
            <a:r>
              <a:rPr lang="el-GR" dirty="0" smtClean="0"/>
              <a:t>Αποτελούν </a:t>
            </a:r>
            <a:r>
              <a:rPr lang="el-GR" dirty="0"/>
              <a:t>το σύνολο των διδακτικών εργαλείων που θα χρησιμοποιηθούν για να υλοποιηθεί η διδασκαλία με βάση τον τρόπο που καθορίζει η θεωρητική βάση. Οι εκπαιδευτικοί αποτελούν το έμψυχο υλικό. Στο άψυχο υλικό κατατάσσονται τα βιβλία, τα διάφορα έντυπα, τα εποπτικά μέσα, οι ηλεκτρονικοί υπολογιστές και γενικά κάθε άλλο μέσο </a:t>
            </a:r>
          </a:p>
          <a:p>
            <a:pPr marL="0" indent="0">
              <a:buNone/>
            </a:pPr>
            <a:endParaRPr lang="en-US" dirty="0"/>
          </a:p>
        </p:txBody>
      </p:sp>
    </p:spTree>
    <p:extLst>
      <p:ext uri="{BB962C8B-B14F-4D97-AF65-F5344CB8AC3E}">
        <p14:creationId xmlns:p14="http://schemas.microsoft.com/office/powerpoint/2010/main" xmlns="" val="23379195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20531"/>
            <a:ext cx="9144001" cy="887760"/>
          </a:xfrm>
        </p:spPr>
        <p:txBody>
          <a:bodyPr>
            <a:normAutofit/>
          </a:bodyPr>
          <a:lstStyle/>
          <a:p>
            <a:r>
              <a:rPr lang="el-GR" dirty="0">
                <a:solidFill>
                  <a:srgbClr val="00B0F0"/>
                </a:solidFill>
              </a:rPr>
              <a:t>Παράγοντες που επηρεάζουν τη μάθηση</a:t>
            </a:r>
            <a:endParaRPr lang="el-GR" dirty="0"/>
          </a:p>
        </p:txBody>
      </p:sp>
      <p:sp>
        <p:nvSpPr>
          <p:cNvPr id="14" name="Content Placeholder 13"/>
          <p:cNvSpPr>
            <a:spLocks noGrp="1"/>
          </p:cNvSpPr>
          <p:nvPr>
            <p:ph idx="1"/>
          </p:nvPr>
        </p:nvSpPr>
        <p:spPr>
          <a:xfrm>
            <a:off x="1522413" y="1124744"/>
            <a:ext cx="9714407" cy="5112568"/>
          </a:xfrm>
        </p:spPr>
        <p:txBody>
          <a:bodyPr>
            <a:normAutofit/>
          </a:bodyPr>
          <a:lstStyle/>
          <a:p>
            <a:pPr marL="0" indent="0">
              <a:buNone/>
            </a:pPr>
            <a:r>
              <a:rPr lang="el-GR" dirty="0"/>
              <a:t>Μαθητές. </a:t>
            </a:r>
            <a:endParaRPr lang="el-GR" dirty="0" smtClean="0"/>
          </a:p>
          <a:p>
            <a:pPr marL="0" indent="0">
              <a:buNone/>
            </a:pPr>
            <a:r>
              <a:rPr lang="el-GR" dirty="0" smtClean="0"/>
              <a:t>Είναι </a:t>
            </a:r>
            <a:r>
              <a:rPr lang="el-GR" dirty="0"/>
              <a:t>η ομάδα στόχος του κάθε εκπαιδευτικού συστήματος. </a:t>
            </a:r>
            <a:r>
              <a:rPr lang="el-GR" dirty="0" smtClean="0"/>
              <a:t>Η </a:t>
            </a:r>
            <a:r>
              <a:rPr lang="el-GR" dirty="0"/>
              <a:t>ιδιοσυγκρασία και η προσωπικότητά τους, η οικονομική και κοινωνική τους προέλευση, η στάση τους απέναντι στην εκπαίδευση και στα μέσα που χρησιμοποιούνται, παίζουν καθοριστικό ρόλο. </a:t>
            </a:r>
          </a:p>
          <a:p>
            <a:pPr marL="0" indent="0">
              <a:buNone/>
            </a:pPr>
            <a:endParaRPr lang="el-GR" dirty="0"/>
          </a:p>
          <a:p>
            <a:pPr marL="0" indent="0">
              <a:buNone/>
            </a:pPr>
            <a:r>
              <a:rPr lang="el-GR" dirty="0"/>
              <a:t>Εξωτερικοί παράγοντες. </a:t>
            </a:r>
            <a:endParaRPr lang="el-GR" dirty="0" smtClean="0"/>
          </a:p>
          <a:p>
            <a:pPr marL="0" indent="0">
              <a:buNone/>
            </a:pPr>
            <a:r>
              <a:rPr lang="el-GR" dirty="0" smtClean="0"/>
              <a:t>Είναι </a:t>
            </a:r>
            <a:r>
              <a:rPr lang="el-GR" dirty="0"/>
              <a:t>το σύνολο των παραγόντων που ενώ δεν σχετίζονται άμεσα με τους παραπάνω, επιδρούν στην αποτελεσματικότητα της μαθησιακής διαδικασίας (κοινωνικός περίγυρος, περιβάλλον, ο χρόνος κατά τον οποίο λαμβάνει χώρα η εκπαιδευτική διαδικασία, πολιτικές, πολιτισμικές οικονομικές και κοινωνικές μεταβλητές)</a:t>
            </a:r>
          </a:p>
          <a:p>
            <a:pPr marL="0" indent="0">
              <a:buNone/>
            </a:pPr>
            <a:endParaRPr lang="en-US" dirty="0"/>
          </a:p>
        </p:txBody>
      </p:sp>
    </p:spTree>
    <p:extLst>
      <p:ext uri="{BB962C8B-B14F-4D97-AF65-F5344CB8AC3E}">
        <p14:creationId xmlns:p14="http://schemas.microsoft.com/office/powerpoint/2010/main" xmlns="" val="16644396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701924" y="548680"/>
            <a:ext cx="7567338" cy="5832648"/>
            <a:chOff x="2313" y="1016"/>
            <a:chExt cx="7089" cy="6078"/>
          </a:xfrm>
        </p:grpSpPr>
        <p:sp>
          <p:nvSpPr>
            <p:cNvPr id="5" name="_s1029"/>
            <p:cNvSpPr>
              <a:spLocks noChangeArrowheads="1"/>
            </p:cNvSpPr>
            <p:nvPr/>
          </p:nvSpPr>
          <p:spPr bwMode="auto">
            <a:xfrm>
              <a:off x="5365" y="1016"/>
              <a:ext cx="1339" cy="635"/>
            </a:xfrm>
            <a:prstGeom prst="rect">
              <a:avLst/>
            </a:prstGeom>
            <a:noFill/>
            <a:ln w="9525">
              <a:noFill/>
              <a:miter lim="800000"/>
              <a:headEnd/>
              <a:tailEnd/>
            </a:ln>
          </p:spPr>
          <p:txBody>
            <a:bodyPr lIns="51023" tIns="25512" rIns="51023" bIns="25512" anchor="ctr"/>
            <a:lstStyle/>
            <a:p>
              <a:pPr>
                <a:defRPr/>
              </a:pPr>
              <a:r>
                <a:rPr lang="el-GR" sz="2000" b="0" i="1" dirty="0">
                  <a:effectLst>
                    <a:outerShdw blurRad="38100" dist="38100" dir="2700000" algn="tl">
                      <a:srgbClr val="000000"/>
                    </a:outerShdw>
                  </a:effectLst>
                  <a:latin typeface="Times New Roman" pitchFamily="18" charset="0"/>
                  <a:cs typeface="Times New Roman" pitchFamily="18" charset="0"/>
                </a:rPr>
                <a:t>Θεωρητική βάση</a:t>
              </a:r>
            </a:p>
          </p:txBody>
        </p:sp>
        <p:grpSp>
          <p:nvGrpSpPr>
            <p:cNvPr id="6" name="Group 4"/>
            <p:cNvGrpSpPr>
              <a:grpSpLocks/>
            </p:cNvGrpSpPr>
            <p:nvPr/>
          </p:nvGrpSpPr>
          <p:grpSpPr bwMode="auto">
            <a:xfrm>
              <a:off x="2313" y="1741"/>
              <a:ext cx="7089" cy="5353"/>
              <a:chOff x="2355" y="3409"/>
              <a:chExt cx="6799" cy="5135"/>
            </a:xfrm>
          </p:grpSpPr>
          <p:sp>
            <p:nvSpPr>
              <p:cNvPr id="7" name="_s1031"/>
              <p:cNvSpPr>
                <a:spLocks noChangeArrowheads="1"/>
              </p:cNvSpPr>
              <p:nvPr/>
            </p:nvSpPr>
            <p:spPr bwMode="auto">
              <a:xfrm>
                <a:off x="8073" y="5247"/>
                <a:ext cx="1081" cy="607"/>
              </a:xfrm>
              <a:prstGeom prst="rect">
                <a:avLst/>
              </a:prstGeom>
              <a:noFill/>
              <a:ln w="9525">
                <a:noFill/>
                <a:miter lim="800000"/>
                <a:headEnd/>
                <a:tailEnd/>
              </a:ln>
            </p:spPr>
            <p:txBody>
              <a:bodyPr lIns="51023" tIns="25512" rIns="51023" bIns="25512" anchor="ctr"/>
              <a:lstStyle/>
              <a:p>
                <a:pPr>
                  <a:defRPr/>
                </a:pPr>
                <a:r>
                  <a:rPr lang="el-GR" sz="2000" b="0" i="1">
                    <a:effectLst>
                      <a:outerShdw blurRad="38100" dist="38100" dir="2700000" algn="tl">
                        <a:srgbClr val="000000"/>
                      </a:outerShdw>
                    </a:effectLst>
                    <a:latin typeface="Times New Roman" pitchFamily="18" charset="0"/>
                    <a:cs typeface="Times New Roman" pitchFamily="18" charset="0"/>
                  </a:rPr>
                  <a:t>Μαθητές</a:t>
                </a:r>
              </a:p>
            </p:txBody>
          </p:sp>
          <p:grpSp>
            <p:nvGrpSpPr>
              <p:cNvPr id="8" name="Group 6"/>
              <p:cNvGrpSpPr>
                <a:grpSpLocks/>
              </p:cNvGrpSpPr>
              <p:nvPr/>
            </p:nvGrpSpPr>
            <p:grpSpPr bwMode="auto">
              <a:xfrm>
                <a:off x="2355" y="3409"/>
                <a:ext cx="5609" cy="5135"/>
                <a:chOff x="2355" y="3409"/>
                <a:chExt cx="5609" cy="5135"/>
              </a:xfrm>
            </p:grpSpPr>
            <p:sp>
              <p:nvSpPr>
                <p:cNvPr id="9" name="_s1033"/>
                <p:cNvSpPr>
                  <a:spLocks noChangeArrowheads="1"/>
                </p:cNvSpPr>
                <p:nvPr/>
              </p:nvSpPr>
              <p:spPr bwMode="auto">
                <a:xfrm>
                  <a:off x="5282" y="7937"/>
                  <a:ext cx="1135" cy="607"/>
                </a:xfrm>
                <a:prstGeom prst="rect">
                  <a:avLst/>
                </a:prstGeom>
                <a:noFill/>
                <a:ln w="9525">
                  <a:noFill/>
                  <a:miter lim="800000"/>
                  <a:headEnd/>
                  <a:tailEnd/>
                </a:ln>
              </p:spPr>
              <p:txBody>
                <a:bodyPr lIns="51023" tIns="25512" rIns="51023" bIns="25512" anchor="ctr"/>
                <a:lstStyle/>
                <a:p>
                  <a:pPr>
                    <a:defRPr/>
                  </a:pPr>
                  <a:r>
                    <a:rPr lang="el-GR" sz="2000" b="0" i="1" dirty="0">
                      <a:effectLst>
                        <a:outerShdw blurRad="38100" dist="38100" dir="2700000" algn="tl">
                          <a:srgbClr val="000000"/>
                        </a:outerShdw>
                      </a:effectLst>
                      <a:latin typeface="Times New Roman" pitchFamily="18" charset="0"/>
                      <a:cs typeface="Times New Roman" pitchFamily="18" charset="0"/>
                    </a:rPr>
                    <a:t>Εξωτερικοί </a:t>
                  </a:r>
                </a:p>
                <a:p>
                  <a:pPr>
                    <a:defRPr/>
                  </a:pPr>
                  <a:r>
                    <a:rPr lang="el-GR" sz="2000" b="0" i="1" dirty="0">
                      <a:effectLst>
                        <a:outerShdw blurRad="38100" dist="38100" dir="2700000" algn="tl">
                          <a:srgbClr val="000000"/>
                        </a:outerShdw>
                      </a:effectLst>
                      <a:latin typeface="Times New Roman" pitchFamily="18" charset="0"/>
                      <a:cs typeface="Times New Roman" pitchFamily="18" charset="0"/>
                    </a:rPr>
                    <a:t>παράγοντες</a:t>
                  </a:r>
                </a:p>
              </p:txBody>
            </p:sp>
            <p:grpSp>
              <p:nvGrpSpPr>
                <p:cNvPr id="10" name="Group 8"/>
                <p:cNvGrpSpPr>
                  <a:grpSpLocks/>
                </p:cNvGrpSpPr>
                <p:nvPr/>
              </p:nvGrpSpPr>
              <p:grpSpPr bwMode="auto">
                <a:xfrm>
                  <a:off x="2355" y="3409"/>
                  <a:ext cx="5609" cy="4284"/>
                  <a:chOff x="2355" y="3409"/>
                  <a:chExt cx="5609" cy="4284"/>
                </a:xfrm>
              </p:grpSpPr>
              <p:sp>
                <p:nvSpPr>
                  <p:cNvPr id="11" name="_s1028"/>
                  <p:cNvSpPr>
                    <a:spLocks noChangeArrowheads="1"/>
                  </p:cNvSpPr>
                  <p:nvPr/>
                </p:nvSpPr>
                <p:spPr bwMode="auto">
                  <a:xfrm>
                    <a:off x="4607" y="3409"/>
                    <a:ext cx="2431" cy="2432"/>
                  </a:xfrm>
                  <a:prstGeom prst="ellipse">
                    <a:avLst/>
                  </a:prstGeom>
                  <a:solidFill>
                    <a:srgbClr val="FFFFFF">
                      <a:alpha val="50195"/>
                    </a:srgbClr>
                  </a:solidFill>
                  <a:ln w="28575">
                    <a:solidFill>
                      <a:srgbClr val="A50021"/>
                    </a:solidFill>
                    <a:round/>
                    <a:headEnd/>
                    <a:tailEnd/>
                  </a:ln>
                </p:spPr>
                <p:txBody>
                  <a:bodyPr anchor="ct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endParaRPr lang="en-US" altLang="en-US"/>
                  </a:p>
                </p:txBody>
              </p:sp>
              <p:sp>
                <p:nvSpPr>
                  <p:cNvPr id="12" name="_s1030"/>
                  <p:cNvSpPr>
                    <a:spLocks noChangeArrowheads="1"/>
                  </p:cNvSpPr>
                  <p:nvPr/>
                </p:nvSpPr>
                <p:spPr bwMode="auto">
                  <a:xfrm>
                    <a:off x="5532" y="4336"/>
                    <a:ext cx="2432" cy="2430"/>
                  </a:xfrm>
                  <a:prstGeom prst="ellipse">
                    <a:avLst/>
                  </a:prstGeom>
                  <a:solidFill>
                    <a:srgbClr val="FFFFFF">
                      <a:alpha val="50195"/>
                    </a:srgbClr>
                  </a:solidFill>
                  <a:ln w="28575">
                    <a:solidFill>
                      <a:srgbClr val="666699"/>
                    </a:solidFill>
                    <a:round/>
                    <a:headEnd/>
                    <a:tailEnd/>
                  </a:ln>
                </p:spPr>
                <p:txBody>
                  <a:bodyPr anchor="ct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endParaRPr lang="en-US" altLang="en-US"/>
                  </a:p>
                </p:txBody>
              </p:sp>
              <p:sp>
                <p:nvSpPr>
                  <p:cNvPr id="15" name="_s1032"/>
                  <p:cNvSpPr>
                    <a:spLocks noChangeArrowheads="1"/>
                  </p:cNvSpPr>
                  <p:nvPr/>
                </p:nvSpPr>
                <p:spPr bwMode="auto">
                  <a:xfrm>
                    <a:off x="4607" y="5261"/>
                    <a:ext cx="2431" cy="2432"/>
                  </a:xfrm>
                  <a:prstGeom prst="ellipse">
                    <a:avLst/>
                  </a:prstGeom>
                  <a:solidFill>
                    <a:srgbClr val="FFFFFF">
                      <a:alpha val="50195"/>
                    </a:srgbClr>
                  </a:solidFill>
                  <a:ln w="28575">
                    <a:solidFill>
                      <a:srgbClr val="B2B2B2"/>
                    </a:solidFill>
                    <a:round/>
                    <a:headEnd/>
                    <a:tailEnd/>
                  </a:ln>
                </p:spPr>
                <p:txBody>
                  <a:bodyPr anchor="ct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endParaRPr lang="en-US" altLang="en-US"/>
                  </a:p>
                </p:txBody>
              </p:sp>
              <p:sp>
                <p:nvSpPr>
                  <p:cNvPr id="16" name="_s1034"/>
                  <p:cNvSpPr>
                    <a:spLocks noChangeArrowheads="1"/>
                  </p:cNvSpPr>
                  <p:nvPr/>
                </p:nvSpPr>
                <p:spPr bwMode="auto">
                  <a:xfrm>
                    <a:off x="3680" y="4336"/>
                    <a:ext cx="2432" cy="2430"/>
                  </a:xfrm>
                  <a:prstGeom prst="ellipse">
                    <a:avLst/>
                  </a:prstGeom>
                  <a:solidFill>
                    <a:srgbClr val="FFFFFF">
                      <a:alpha val="50195"/>
                    </a:srgbClr>
                  </a:solidFill>
                  <a:ln w="28575">
                    <a:solidFill>
                      <a:srgbClr val="4C6D80"/>
                    </a:solidFill>
                    <a:round/>
                    <a:headEnd/>
                    <a:tailEnd/>
                  </a:ln>
                </p:spPr>
                <p:txBody>
                  <a:bodyPr anchor="ct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endParaRPr lang="en-US" altLang="en-US"/>
                  </a:p>
                </p:txBody>
              </p:sp>
              <p:sp>
                <p:nvSpPr>
                  <p:cNvPr id="17" name="_s1035"/>
                  <p:cNvSpPr>
                    <a:spLocks noChangeArrowheads="1"/>
                  </p:cNvSpPr>
                  <p:nvPr/>
                </p:nvSpPr>
                <p:spPr bwMode="auto">
                  <a:xfrm>
                    <a:off x="2355" y="5247"/>
                    <a:ext cx="1216" cy="606"/>
                  </a:xfrm>
                  <a:prstGeom prst="rect">
                    <a:avLst/>
                  </a:prstGeom>
                  <a:noFill/>
                  <a:ln w="9525">
                    <a:noFill/>
                    <a:miter lim="800000"/>
                    <a:headEnd/>
                    <a:tailEnd/>
                  </a:ln>
                </p:spPr>
                <p:txBody>
                  <a:bodyPr lIns="51023" tIns="25512" rIns="51023" bIns="25512" anchor="ctr"/>
                  <a:lstStyle/>
                  <a:p>
                    <a:pPr algn="ctr">
                      <a:defRPr/>
                    </a:pPr>
                    <a:r>
                      <a:rPr lang="el-GR" sz="2000" b="0" i="1" dirty="0">
                        <a:effectLst>
                          <a:outerShdw blurRad="38100" dist="38100" dir="2700000" algn="tl">
                            <a:srgbClr val="000000"/>
                          </a:outerShdw>
                        </a:effectLst>
                        <a:latin typeface="Times New Roman" pitchFamily="18" charset="0"/>
                        <a:cs typeface="Times New Roman" pitchFamily="18" charset="0"/>
                      </a:rPr>
                      <a:t>Μέσα </a:t>
                    </a:r>
                  </a:p>
                  <a:p>
                    <a:pPr algn="ctr">
                      <a:defRPr/>
                    </a:pPr>
                    <a:r>
                      <a:rPr lang="el-GR" sz="2000" b="0" i="1" dirty="0">
                        <a:effectLst>
                          <a:outerShdw blurRad="38100" dist="38100" dir="2700000" algn="tl">
                            <a:srgbClr val="000000"/>
                          </a:outerShdw>
                        </a:effectLst>
                        <a:latin typeface="Times New Roman" pitchFamily="18" charset="0"/>
                        <a:cs typeface="Times New Roman" pitchFamily="18" charset="0"/>
                      </a:rPr>
                      <a:t>υλοποίησης</a:t>
                    </a:r>
                  </a:p>
                </p:txBody>
              </p:sp>
              <p:sp>
                <p:nvSpPr>
                  <p:cNvPr id="18" name="Line 14"/>
                  <p:cNvSpPr>
                    <a:spLocks noChangeShapeType="1"/>
                  </p:cNvSpPr>
                  <p:nvPr/>
                </p:nvSpPr>
                <p:spPr bwMode="auto">
                  <a:xfrm flipV="1">
                    <a:off x="3571" y="5589"/>
                    <a:ext cx="2142" cy="1554"/>
                  </a:xfrm>
                  <a:prstGeom prst="line">
                    <a:avLst/>
                  </a:prstGeom>
                  <a:noFill/>
                  <a:ln w="5715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 name="Text Box 15"/>
                  <p:cNvSpPr txBox="1">
                    <a:spLocks noChangeArrowheads="1"/>
                  </p:cNvSpPr>
                  <p:nvPr/>
                </p:nvSpPr>
                <p:spPr bwMode="auto">
                  <a:xfrm>
                    <a:off x="2835" y="7141"/>
                    <a:ext cx="1152" cy="550"/>
                  </a:xfrm>
                  <a:prstGeom prst="rect">
                    <a:avLst/>
                  </a:prstGeom>
                  <a:solidFill>
                    <a:srgbClr val="FFFFFF"/>
                  </a:solidFill>
                  <a:ln w="9525">
                    <a:noFill/>
                    <a:miter lim="800000"/>
                    <a:headEnd/>
                    <a:tailEnd/>
                  </a:ln>
                </p:spPr>
                <p:txBody>
                  <a:bodyPr/>
                  <a:lstStyle/>
                  <a:p>
                    <a:pPr>
                      <a:defRPr/>
                    </a:pPr>
                    <a:r>
                      <a:rPr lang="el-GR" sz="2000" b="0" i="1" dirty="0">
                        <a:solidFill>
                          <a:srgbClr val="FF3300"/>
                        </a:solidFill>
                        <a:effectLst>
                          <a:outerShdw blurRad="38100" dist="38100" dir="2700000" algn="tl">
                            <a:srgbClr val="C0C0C0"/>
                          </a:outerShdw>
                        </a:effectLst>
                        <a:latin typeface="Times New Roman" pitchFamily="18" charset="0"/>
                        <a:cs typeface="Times New Roman" pitchFamily="18" charset="0"/>
                      </a:rPr>
                      <a:t>Μάθηση</a:t>
                    </a:r>
                  </a:p>
                </p:txBody>
              </p:sp>
            </p:grpSp>
          </p:grpSp>
        </p:grpSp>
      </p:grpSp>
    </p:spTree>
    <p:extLst>
      <p:ext uri="{BB962C8B-B14F-4D97-AF65-F5344CB8AC3E}">
        <p14:creationId xmlns:p14="http://schemas.microsoft.com/office/powerpoint/2010/main" xmlns="" val="6523442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92573" y="260648"/>
            <a:ext cx="9144001" cy="1131912"/>
          </a:xfrm>
        </p:spPr>
        <p:txBody>
          <a:bodyPr>
            <a:normAutofit/>
          </a:bodyPr>
          <a:lstStyle/>
          <a:p>
            <a:r>
              <a:rPr lang="el-GR" dirty="0">
                <a:solidFill>
                  <a:srgbClr val="00B0F0"/>
                </a:solidFill>
              </a:rPr>
              <a:t>Προβληματισμός για τους παράγοντες που επηρεάζουν τη μάθηση </a:t>
            </a:r>
          </a:p>
        </p:txBody>
      </p:sp>
      <p:sp>
        <p:nvSpPr>
          <p:cNvPr id="14" name="Content Placeholder 13"/>
          <p:cNvSpPr>
            <a:spLocks noGrp="1"/>
          </p:cNvSpPr>
          <p:nvPr>
            <p:ph idx="1"/>
          </p:nvPr>
        </p:nvSpPr>
        <p:spPr>
          <a:xfrm>
            <a:off x="1492573" y="1628800"/>
            <a:ext cx="9930431" cy="4536504"/>
          </a:xfrm>
        </p:spPr>
        <p:txBody>
          <a:bodyPr>
            <a:normAutofit/>
          </a:bodyPr>
          <a:lstStyle/>
          <a:p>
            <a:pPr marL="0" indent="0">
              <a:buNone/>
            </a:pPr>
            <a:r>
              <a:rPr lang="el-GR" dirty="0"/>
              <a:t>Η μάθηση είναι μία διαδικασία εξαιρετικά ευαίσθητη που εξαρτάται από αναρίθμητους παράγοντες. Η παραμικρή μεταβολή ή παράλειψη σε μία μεταβλητή ενός και μόνο παράγοντα, μπορεί να οδηγήσει σε αντίθετα από τα αναμενόμενα αποτελέσματα.</a:t>
            </a:r>
          </a:p>
          <a:p>
            <a:pPr marL="0" indent="0">
              <a:buNone/>
            </a:pPr>
            <a:endParaRPr lang="el-GR" dirty="0"/>
          </a:p>
          <a:p>
            <a:pPr marL="0" indent="0">
              <a:buNone/>
            </a:pPr>
            <a:r>
              <a:rPr lang="el-GR" dirty="0"/>
              <a:t>Για παράδειγμα, μία θεωρία μάθησης που προτείνει μία συγκεκριμένη διδακτική μεθοδολογία, που </a:t>
            </a:r>
            <a:r>
              <a:rPr lang="el-GR" dirty="0" smtClean="0"/>
              <a:t>δεν </a:t>
            </a:r>
            <a:r>
              <a:rPr lang="el-GR" dirty="0"/>
              <a:t>ταιριάζει στην ιδιοσυγκρασία ορισμένων μαθητών, </a:t>
            </a:r>
            <a:r>
              <a:rPr lang="el-GR" dirty="0" smtClean="0"/>
              <a:t>μπορεί να έχει ως αποτέλεσμα οι μαθητές αυτοί να μην αποκτήσουν γνώσεις. </a:t>
            </a:r>
            <a:endParaRPr lang="el-GR" dirty="0"/>
          </a:p>
          <a:p>
            <a:pPr marL="0" indent="0">
              <a:buNone/>
            </a:pPr>
            <a:r>
              <a:rPr lang="el-GR" dirty="0"/>
              <a:t> </a:t>
            </a:r>
            <a:endParaRPr lang="el-GR" dirty="0" smtClean="0"/>
          </a:p>
          <a:p>
            <a:pPr marL="0" indent="0" algn="just">
              <a:buNone/>
            </a:pPr>
            <a:endParaRPr lang="en-US" dirty="0"/>
          </a:p>
        </p:txBody>
      </p:sp>
    </p:spTree>
    <p:extLst>
      <p:ext uri="{BB962C8B-B14F-4D97-AF65-F5344CB8AC3E}">
        <p14:creationId xmlns:p14="http://schemas.microsoft.com/office/powerpoint/2010/main" xmlns="" val="14363214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628800"/>
            <a:ext cx="9714407" cy="4608512"/>
          </a:xfrm>
        </p:spPr>
        <p:txBody>
          <a:bodyPr>
            <a:normAutofit fontScale="92500" lnSpcReduction="20000"/>
          </a:bodyPr>
          <a:lstStyle/>
          <a:p>
            <a:pPr marL="0" indent="0">
              <a:buNone/>
            </a:pPr>
            <a:r>
              <a:rPr lang="el-GR" dirty="0"/>
              <a:t>Η αλλαγή στους στόχους της εκπαίδευσης (θεωρητική βάση) που είναι ένα συχνό φαινόμενο, επιβάλλει τη μερική ή ολική αλλαγή στα μέσα υλοποίησης, για παράδειγμα τα βιβλία. </a:t>
            </a:r>
            <a:endParaRPr lang="el-GR" dirty="0" smtClean="0"/>
          </a:p>
          <a:p>
            <a:pPr marL="0" indent="0">
              <a:buNone/>
            </a:pPr>
            <a:r>
              <a:rPr lang="el-GR" dirty="0" smtClean="0"/>
              <a:t>Η </a:t>
            </a:r>
            <a:r>
              <a:rPr lang="el-GR" dirty="0"/>
              <a:t>αλλαγή αυτή είναι μία διαδικασία επίπονη και χρονοβόρα. Μεσολαβεί δε ένα “νεκρό χρονικό διάστημα” κατά το οποίο η δομή και το περιεχόμενο των διδακτικών μέσων δεν συμβαδίζει με την παιδαγωγική θεωρία που επιχειρείται να υλοποιηθεί. </a:t>
            </a:r>
          </a:p>
          <a:p>
            <a:pPr marL="0" indent="0">
              <a:buNone/>
            </a:pPr>
            <a:r>
              <a:rPr lang="el-GR" dirty="0"/>
              <a:t>Στα προηγούμενα πρέπει να συνυπολογιστεί το ότι οι εκπαιδευτικοί είναι προϊόντα μίας τρίτης παιδαγωγικής αντίληψης (όταν δηλαδή εκείνοι βρίσκονταν στη θέση του διδασκόμενου) και ότι καλούνται να εκτελέσουν το καθήκον τους, τις περισσότερες φορές, κάτω από αντίξοες συνθήκες (εξωτερικοί παράγοντες</a:t>
            </a:r>
            <a:r>
              <a:rPr lang="el-GR" dirty="0" smtClean="0"/>
              <a:t>).</a:t>
            </a:r>
          </a:p>
          <a:p>
            <a:pPr marL="0" indent="0">
              <a:buNone/>
            </a:pPr>
            <a:r>
              <a:rPr lang="el-GR" dirty="0"/>
              <a:t>Μάλιστα όλα αυτά συμβαίνουν στα πλαίσια μίας συνεχώς μεταβαλλόμενης κοινωνίας, που δυναμικά επαναπροσδιορίζει τις ανάγκες της, αλλάζοντας και πάλι τους εκπαιδευτικούς στόχους, με αποτέλεσμα η όλη διαδικασία να επαναλαμβάνεται στο διηνεκές. </a:t>
            </a:r>
            <a:endParaRPr lang="el-GR" dirty="0" smtClean="0"/>
          </a:p>
          <a:p>
            <a:pPr marL="0" indent="0">
              <a:buNone/>
            </a:pPr>
            <a:endParaRPr lang="en-US" dirty="0"/>
          </a:p>
        </p:txBody>
      </p:sp>
      <p:sp>
        <p:nvSpPr>
          <p:cNvPr id="5" name="Title 12"/>
          <p:cNvSpPr>
            <a:spLocks noGrp="1"/>
          </p:cNvSpPr>
          <p:nvPr>
            <p:ph type="title"/>
          </p:nvPr>
        </p:nvSpPr>
        <p:spPr>
          <a:xfrm>
            <a:off x="1492573" y="260648"/>
            <a:ext cx="9144001" cy="1131912"/>
          </a:xfrm>
        </p:spPr>
        <p:txBody>
          <a:bodyPr>
            <a:normAutofit/>
          </a:bodyPr>
          <a:lstStyle/>
          <a:p>
            <a:r>
              <a:rPr lang="el-GR" dirty="0">
                <a:solidFill>
                  <a:srgbClr val="00B0F0"/>
                </a:solidFill>
              </a:rPr>
              <a:t>Προβληματισμός για τους παράγοντες που επηρεάζουν τη μάθηση </a:t>
            </a:r>
          </a:p>
        </p:txBody>
      </p:sp>
    </p:spTree>
    <p:extLst>
      <p:ext uri="{BB962C8B-B14F-4D97-AF65-F5344CB8AC3E}">
        <p14:creationId xmlns:p14="http://schemas.microsoft.com/office/powerpoint/2010/main" xmlns="" val="6437224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71"/>
            <a:ext cx="2108364" cy="553393"/>
          </a:xfrm>
          <a:prstGeom prst="rect">
            <a:avLst/>
          </a:prstGeom>
        </p:spPr>
      </p:pic>
    </p:spTree>
    <p:extLst>
      <p:ext uri="{BB962C8B-B14F-4D97-AF65-F5344CB8AC3E}">
        <p14:creationId xmlns="" xmlns:p14="http://schemas.microsoft.com/office/powerpoint/2010/main"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772816"/>
            <a:ext cx="8460431" cy="3960440"/>
          </a:xfrm>
        </p:spPr>
        <p:txBody>
          <a:bodyPr>
            <a:normAutofit/>
          </a:bodyPr>
          <a:lstStyle/>
          <a:p>
            <a:pPr marL="0" indent="0" algn="just">
              <a:buNone/>
            </a:pPr>
            <a:r>
              <a:rPr lang="el-GR" dirty="0"/>
              <a:t>Παρ’ όλα αυτά, οι μαθητές τελικά αποκτούν σε κάποιο βαθμό τις </a:t>
            </a:r>
            <a:endParaRPr lang="el-GR" dirty="0" smtClean="0"/>
          </a:p>
          <a:p>
            <a:pPr marL="0" indent="0" algn="just">
              <a:buNone/>
            </a:pPr>
            <a:r>
              <a:rPr lang="el-GR" dirty="0" smtClean="0"/>
              <a:t>γνώσεις </a:t>
            </a:r>
            <a:r>
              <a:rPr lang="el-GR" dirty="0"/>
              <a:t>και ικανότητες </a:t>
            </a:r>
          </a:p>
          <a:p>
            <a:pPr marL="0" indent="0" algn="just">
              <a:buNone/>
            </a:pPr>
            <a:r>
              <a:rPr lang="el-GR" dirty="0"/>
              <a:t>που οι ίδιοι -ή οι άλλοι- θεωρούν απαραίτητες.</a:t>
            </a:r>
          </a:p>
          <a:p>
            <a:pPr marL="0" indent="0" algn="just">
              <a:buNone/>
            </a:pPr>
            <a:endParaRPr lang="en-US" dirty="0"/>
          </a:p>
        </p:txBody>
      </p:sp>
      <p:pic>
        <p:nvPicPr>
          <p:cNvPr id="4" name="Picture 3" descr="MCj019879000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94612" y="2787635"/>
            <a:ext cx="302577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2"/>
          <p:cNvSpPr txBox="1">
            <a:spLocks/>
          </p:cNvSpPr>
          <p:nvPr/>
        </p:nvSpPr>
        <p:spPr>
          <a:xfrm>
            <a:off x="1492573" y="260648"/>
            <a:ext cx="9144001" cy="11319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smtClean="0">
                <a:solidFill>
                  <a:srgbClr val="00B0F0"/>
                </a:solidFill>
              </a:rPr>
              <a:t>Προβληματισμός για τους παράγοντες που επηρεάζουν τη μάθηση </a:t>
            </a:r>
            <a:endParaRPr lang="el-GR" dirty="0">
              <a:solidFill>
                <a:srgbClr val="00B0F0"/>
              </a:solidFill>
            </a:endParaRPr>
          </a:p>
        </p:txBody>
      </p:sp>
    </p:spTree>
    <p:extLst>
      <p:ext uri="{BB962C8B-B14F-4D97-AF65-F5344CB8AC3E}">
        <p14:creationId xmlns:p14="http://schemas.microsoft.com/office/powerpoint/2010/main" xmlns="" val="13423502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92573" y="19405"/>
            <a:ext cx="9144001" cy="987896"/>
          </a:xfrm>
        </p:spPr>
        <p:txBody>
          <a:bodyPr>
            <a:normAutofit/>
          </a:bodyPr>
          <a:lstStyle/>
          <a:p>
            <a:r>
              <a:rPr lang="el-GR" dirty="0">
                <a:solidFill>
                  <a:srgbClr val="00B0F0"/>
                </a:solidFill>
              </a:rPr>
              <a:t>Αρχές μάθησης</a:t>
            </a:r>
          </a:p>
        </p:txBody>
      </p:sp>
      <p:sp>
        <p:nvSpPr>
          <p:cNvPr id="14" name="Content Placeholder 13"/>
          <p:cNvSpPr>
            <a:spLocks noGrp="1"/>
          </p:cNvSpPr>
          <p:nvPr>
            <p:ph idx="1"/>
          </p:nvPr>
        </p:nvSpPr>
        <p:spPr>
          <a:xfrm>
            <a:off x="1492573" y="1268760"/>
            <a:ext cx="9354367" cy="4968552"/>
          </a:xfrm>
        </p:spPr>
        <p:txBody>
          <a:bodyPr>
            <a:noAutofit/>
          </a:bodyPr>
          <a:lstStyle/>
          <a:p>
            <a:pPr marL="0" indent="0">
              <a:buNone/>
            </a:pPr>
            <a:r>
              <a:rPr lang="el-GR" sz="2000" dirty="0"/>
              <a:t>Σε μία απόπειρα να ερμηνευτεί </a:t>
            </a:r>
            <a:r>
              <a:rPr lang="el-GR" sz="2000" dirty="0" smtClean="0"/>
              <a:t>το φαινόμενο της μάθησης </a:t>
            </a:r>
            <a:r>
              <a:rPr lang="el-GR" sz="2000" dirty="0"/>
              <a:t>κάτω από το πρίσμα όλων των παραπάνω παρατηρήσεων, μπορούν να διατυπωθούν τρεις </a:t>
            </a:r>
            <a:r>
              <a:rPr lang="el-GR" sz="2000" dirty="0" smtClean="0"/>
              <a:t>αρχές: </a:t>
            </a:r>
            <a:endParaRPr lang="el-GR" sz="2000" dirty="0"/>
          </a:p>
          <a:p>
            <a:pPr marL="0" indent="0">
              <a:buNone/>
            </a:pPr>
            <a:r>
              <a:rPr lang="el-GR" sz="2000" dirty="0"/>
              <a:t>Η μάθηση είναι ατομικό φαινόμενο. </a:t>
            </a:r>
          </a:p>
          <a:p>
            <a:pPr marL="0" indent="0">
              <a:buNone/>
            </a:pPr>
            <a:r>
              <a:rPr lang="el-GR" sz="2000" dirty="0"/>
              <a:t>Ο κάθε άνθρωπος μαθαίνει με το δικό του τρόπο. Τα ερεθίσματα από τον περιβάλλοντα κόσμο μετουσιώνονται σε γνώσεις και δεξιότητες που διαφέρουν από άτομο σε άτομο, δεν υπάρχει μόνο μία και σωστή αναπαράσταση της γνώσης. Αυτή η άποψη βρίσκεται διάχυτη στο έργο του </a:t>
            </a:r>
            <a:r>
              <a:rPr lang="el-GR" sz="2000" dirty="0" err="1"/>
              <a:t>Piaget</a:t>
            </a:r>
            <a:r>
              <a:rPr lang="el-GR" sz="2000" dirty="0"/>
              <a:t>. </a:t>
            </a:r>
          </a:p>
          <a:p>
            <a:pPr marL="0" indent="0">
              <a:buNone/>
            </a:pPr>
            <a:endParaRPr lang="el-GR" sz="2000" dirty="0"/>
          </a:p>
          <a:p>
            <a:pPr marL="0" indent="0">
              <a:buNone/>
            </a:pPr>
            <a:r>
              <a:rPr lang="el-GR" sz="2000" dirty="0"/>
              <a:t>Η μάθηση είναι κοινωνικό φαινόμενο. </a:t>
            </a:r>
          </a:p>
          <a:p>
            <a:pPr marL="0" indent="0">
              <a:buNone/>
            </a:pPr>
            <a:r>
              <a:rPr lang="el-GR" sz="2000" dirty="0"/>
              <a:t>Αυτή η αρχή πηγάζει από το έργο του </a:t>
            </a:r>
            <a:r>
              <a:rPr lang="el-GR" sz="2000" dirty="0" err="1"/>
              <a:t>Vygotsky</a:t>
            </a:r>
            <a:r>
              <a:rPr lang="el-GR" sz="2000" dirty="0"/>
              <a:t>. Το άτομο μαθαίνει γιατί είναι ουσιώδες για την ύπαρξή του να μάθει. Όμως το άτομο δέχεται και εξωτερικές επιδράσεις. Οι επιδράσεις ασκούνται στο πλαίσιο της κοινωνίας, γιατί ο άνθρωπος είναι κοινωνικό ον. Αυτό συνεπάγεται ότι το άτομο με κανέναν τρόπο δεν μπορεί να τις αποφύγει. </a:t>
            </a:r>
          </a:p>
        </p:txBody>
      </p:sp>
    </p:spTree>
    <p:extLst>
      <p:ext uri="{BB962C8B-B14F-4D97-AF65-F5344CB8AC3E}">
        <p14:creationId xmlns:p14="http://schemas.microsoft.com/office/powerpoint/2010/main" xmlns="" val="4404591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196752"/>
            <a:ext cx="9282359" cy="5256584"/>
          </a:xfrm>
        </p:spPr>
        <p:txBody>
          <a:bodyPr>
            <a:normAutofit/>
          </a:bodyPr>
          <a:lstStyle/>
          <a:p>
            <a:pPr marL="0" indent="0">
              <a:buNone/>
            </a:pPr>
            <a:r>
              <a:rPr lang="el-GR" dirty="0"/>
              <a:t>Η αρχή της απροσδιοριστίας. </a:t>
            </a:r>
            <a:endParaRPr lang="el-GR" dirty="0" smtClean="0"/>
          </a:p>
          <a:p>
            <a:pPr marL="0" indent="0">
              <a:buNone/>
            </a:pPr>
            <a:r>
              <a:rPr lang="el-GR" dirty="0" smtClean="0"/>
              <a:t>Εφόσον </a:t>
            </a:r>
            <a:r>
              <a:rPr lang="el-GR" dirty="0"/>
              <a:t>η μάθηση είναι και ατομικό και κοινωνικό φαινόμενο και αφού κατά τη διαδικασία της μάθησης επιδρούν στο άτομο αναρίθμητοι παράγοντες τόσο ενδογενείς όσο και εξωγενείς, που μάλιστα μεταβάλλονται χρονικά, τότε η κάθε θεωρία μάθησης πρέπει να λαμβάνει υπόψη της ταυτόχρονα όλους αυτούς τους παράγοντες. </a:t>
            </a:r>
            <a:endParaRPr lang="el-GR" dirty="0" smtClean="0"/>
          </a:p>
          <a:p>
            <a:pPr marL="0" indent="0">
              <a:buNone/>
            </a:pPr>
            <a:r>
              <a:rPr lang="el-GR" dirty="0"/>
              <a:t>Μπορούν όμως να προσδιοριστούν με τη μέγιστη ακρίβεια όλες οι παράμετροι που επιδρούν έστω και σε ένα μόνο άτομο; </a:t>
            </a:r>
            <a:endParaRPr lang="el-GR" dirty="0" smtClean="0"/>
          </a:p>
          <a:p>
            <a:pPr marL="0" indent="0">
              <a:buNone/>
            </a:pPr>
            <a:r>
              <a:rPr lang="el-GR" dirty="0" smtClean="0"/>
              <a:t>Η </a:t>
            </a:r>
            <a:r>
              <a:rPr lang="el-GR" dirty="0"/>
              <a:t>απάντηση είναι αρνητική. </a:t>
            </a:r>
          </a:p>
          <a:p>
            <a:pPr marL="0" indent="0">
              <a:buNone/>
            </a:pPr>
            <a:r>
              <a:rPr lang="el-GR" dirty="0" smtClean="0"/>
              <a:t>Συνεπώς, η διαδικασία της μάθησης είναι αδύνατον να </a:t>
            </a:r>
            <a:r>
              <a:rPr lang="el-GR" dirty="0" err="1" smtClean="0"/>
              <a:t>περιγραφεί</a:t>
            </a:r>
            <a:r>
              <a:rPr lang="el-GR" dirty="0" smtClean="0"/>
              <a:t> με ακρίβεια και είναι αδύνατον να ληφθούν υπόψη όλοι οι παράγοντες που την επηρεάζουν.</a:t>
            </a:r>
            <a:endParaRPr lang="el-GR" dirty="0"/>
          </a:p>
          <a:p>
            <a:pPr marL="0" indent="0" algn="just">
              <a:buNone/>
            </a:pPr>
            <a:endParaRPr lang="en-US" dirty="0"/>
          </a:p>
        </p:txBody>
      </p:sp>
      <p:sp>
        <p:nvSpPr>
          <p:cNvPr id="6" name="Title 12"/>
          <p:cNvSpPr>
            <a:spLocks noGrp="1"/>
          </p:cNvSpPr>
          <p:nvPr>
            <p:ph type="title"/>
          </p:nvPr>
        </p:nvSpPr>
        <p:spPr>
          <a:xfrm>
            <a:off x="1492573" y="19405"/>
            <a:ext cx="9144001" cy="987896"/>
          </a:xfrm>
        </p:spPr>
        <p:txBody>
          <a:bodyPr>
            <a:normAutofit/>
          </a:bodyPr>
          <a:lstStyle/>
          <a:p>
            <a:r>
              <a:rPr lang="el-GR" dirty="0">
                <a:solidFill>
                  <a:srgbClr val="00B0F0"/>
                </a:solidFill>
              </a:rPr>
              <a:t>Αρχές μάθησης</a:t>
            </a:r>
          </a:p>
        </p:txBody>
      </p:sp>
    </p:spTree>
    <p:extLst>
      <p:ext uri="{BB962C8B-B14F-4D97-AF65-F5344CB8AC3E}">
        <p14:creationId xmlns:p14="http://schemas.microsoft.com/office/powerpoint/2010/main" xmlns="" val="27152136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196752"/>
            <a:ext cx="9282359" cy="5256584"/>
          </a:xfrm>
        </p:spPr>
        <p:txBody>
          <a:bodyPr>
            <a:normAutofit/>
          </a:bodyPr>
          <a:lstStyle/>
          <a:p>
            <a:pPr marL="0" indent="0">
              <a:buNone/>
            </a:pPr>
            <a:r>
              <a:rPr lang="el-GR" dirty="0" smtClean="0"/>
              <a:t>Η </a:t>
            </a:r>
            <a:r>
              <a:rPr lang="el-GR" dirty="0"/>
              <a:t>αρχή της απροσδιοριστίας είναι η παραδοχή ότι δεν μπορεί να προσδιοριστεί με ακρίβεια η μαθησιακή διαδικασία, ούτε να τοποθετηθεί σε χρονικά πλαίσια ούτε να προβλεφθούν τα αποτελέσματά της, γιατί οι μεταβλητές εκτός του ότι είναι πολυάριθμες, έχουν την τάση να αλλάζουν συνεχώς, ακόμα και για ένα συγκεκριμένο άτομο. </a:t>
            </a:r>
            <a:endParaRPr lang="el-GR" dirty="0" smtClean="0"/>
          </a:p>
          <a:p>
            <a:pPr marL="0" indent="0">
              <a:buNone/>
            </a:pPr>
            <a:endParaRPr lang="el-GR" dirty="0"/>
          </a:p>
          <a:p>
            <a:pPr marL="0" indent="0">
              <a:buNone/>
            </a:pPr>
            <a:r>
              <a:rPr lang="el-GR" dirty="0" smtClean="0"/>
              <a:t>Η </a:t>
            </a:r>
            <a:r>
              <a:rPr lang="el-GR" dirty="0"/>
              <a:t>μάθηση δεν είναι ένα απλό φυσικό φαινόμενο που μπορεί να ερμηνευτεί εύκολα. Τα μόνα δεδομένα είναι ότι υπάρχει και ότι οι διαστάσεις της είναι βιολογικές, ψυχολογικές και κοινωνικές. </a:t>
            </a:r>
          </a:p>
          <a:p>
            <a:pPr marL="0" indent="0" algn="just">
              <a:buNone/>
            </a:pPr>
            <a:endParaRPr lang="en-US" dirty="0"/>
          </a:p>
        </p:txBody>
      </p:sp>
      <p:sp>
        <p:nvSpPr>
          <p:cNvPr id="6" name="Title 12"/>
          <p:cNvSpPr>
            <a:spLocks noGrp="1"/>
          </p:cNvSpPr>
          <p:nvPr>
            <p:ph type="title"/>
          </p:nvPr>
        </p:nvSpPr>
        <p:spPr>
          <a:xfrm>
            <a:off x="1492573" y="19405"/>
            <a:ext cx="9144001" cy="987896"/>
          </a:xfrm>
        </p:spPr>
        <p:txBody>
          <a:bodyPr>
            <a:normAutofit/>
          </a:bodyPr>
          <a:lstStyle/>
          <a:p>
            <a:r>
              <a:rPr lang="el-GR" dirty="0">
                <a:solidFill>
                  <a:srgbClr val="00B0F0"/>
                </a:solidFill>
              </a:rPr>
              <a:t>Αρχές μάθησης</a:t>
            </a:r>
          </a:p>
        </p:txBody>
      </p:sp>
    </p:spTree>
    <p:extLst>
      <p:ext uri="{BB962C8B-B14F-4D97-AF65-F5344CB8AC3E}">
        <p14:creationId xmlns:p14="http://schemas.microsoft.com/office/powerpoint/2010/main" xmlns="" val="21952087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268760"/>
            <a:ext cx="9144001" cy="4968552"/>
          </a:xfrm>
        </p:spPr>
        <p:txBody>
          <a:bodyPr>
            <a:noAutofit/>
          </a:bodyPr>
          <a:lstStyle/>
          <a:p>
            <a:pPr marL="0" indent="0">
              <a:buNone/>
              <a:tabLst>
                <a:tab pos="228600" algn="l"/>
              </a:tabLst>
              <a:defRPr/>
            </a:pPr>
            <a:r>
              <a:rPr lang="el-GR" sz="2200" dirty="0"/>
              <a:t>Εξηγείται ο λόγος της αποτυχίας των θεωριών εκείνων που αντιμετωπίζουν τη </a:t>
            </a:r>
            <a:r>
              <a:rPr lang="el-GR" sz="2200" dirty="0" smtClean="0"/>
              <a:t>μάθηση </a:t>
            </a:r>
            <a:r>
              <a:rPr lang="el-GR" sz="2200" dirty="0"/>
              <a:t>σαν ένα κλειστό σύστημα και αναδεικνύει την ανάγκη για την υιοθέτηση </a:t>
            </a:r>
            <a:r>
              <a:rPr lang="el-GR" sz="2200" dirty="0" smtClean="0"/>
              <a:t>μίας </a:t>
            </a:r>
            <a:r>
              <a:rPr lang="el-GR" sz="2200" dirty="0"/>
              <a:t>ανοικτής προσέγγισης στο φαινόμενο αυτό.</a:t>
            </a:r>
          </a:p>
          <a:p>
            <a:pPr marL="0" indent="0">
              <a:buNone/>
              <a:tabLst>
                <a:tab pos="228600" algn="l"/>
              </a:tabLst>
              <a:defRPr/>
            </a:pPr>
            <a:endParaRPr lang="el-GR" sz="2200" dirty="0"/>
          </a:p>
          <a:p>
            <a:pPr marL="0" indent="0">
              <a:buNone/>
              <a:tabLst>
                <a:tab pos="228600" algn="l"/>
              </a:tabLst>
              <a:defRPr/>
            </a:pPr>
            <a:r>
              <a:rPr lang="el-GR" sz="2200" dirty="0"/>
              <a:t>Βασικές παραδοχές της ανοικτής προσέγγισης στη μάθηση εξαιτίας της αρχής </a:t>
            </a:r>
            <a:r>
              <a:rPr lang="el-GR" sz="2200" dirty="0" smtClean="0"/>
              <a:t>της </a:t>
            </a:r>
            <a:r>
              <a:rPr lang="el-GR" sz="2200" dirty="0"/>
              <a:t>απροσδιοριστίας είναι: </a:t>
            </a:r>
          </a:p>
          <a:p>
            <a:pPr marL="457200" indent="-457200">
              <a:buFont typeface="+mj-lt"/>
              <a:buAutoNum type="arabicPeriod"/>
              <a:tabLst>
                <a:tab pos="228600" algn="l"/>
              </a:tabLst>
              <a:defRPr/>
            </a:pPr>
            <a:r>
              <a:rPr lang="el-GR" sz="2200" dirty="0" smtClean="0"/>
              <a:t>Η </a:t>
            </a:r>
            <a:r>
              <a:rPr lang="el-GR" sz="2200" dirty="0"/>
              <a:t>μάθηση συντελείται δυναμικά, ακόμα και με τυχαίο τρόπο, σε κάθε χρονική στιγμή και σε κάθε τόπο.   </a:t>
            </a:r>
          </a:p>
          <a:p>
            <a:pPr marL="457200" indent="-457200">
              <a:buFont typeface="+mj-lt"/>
              <a:buAutoNum type="arabicPeriod"/>
              <a:tabLst>
                <a:tab pos="228600" algn="l"/>
              </a:tabLst>
              <a:defRPr/>
            </a:pPr>
            <a:r>
              <a:rPr lang="el-GR" sz="2200" dirty="0" smtClean="0"/>
              <a:t>Οι </a:t>
            </a:r>
            <a:r>
              <a:rPr lang="el-GR" sz="2200" dirty="0"/>
              <a:t>στόχοι που τίθενται μπορούν και επιβάλλεται να μεταβάλλονται μερικώς ή ολικώς και να προσαρμόζονται ανάλογα με την εξέλιξη της μαθησιακής διαδικασίας.</a:t>
            </a:r>
          </a:p>
          <a:p>
            <a:pPr marL="457200" indent="-457200">
              <a:buFont typeface="+mj-lt"/>
              <a:buAutoNum type="arabicPeriod"/>
              <a:tabLst>
                <a:tab pos="228600" algn="l"/>
              </a:tabLst>
              <a:defRPr/>
            </a:pPr>
            <a:r>
              <a:rPr lang="el-GR" sz="2200" dirty="0" smtClean="0"/>
              <a:t>Τα </a:t>
            </a:r>
            <a:r>
              <a:rPr lang="el-GR" sz="2200" dirty="0"/>
              <a:t>αποτελέσματα της μαθησιακής διαδικασίας δεν είναι </a:t>
            </a:r>
            <a:r>
              <a:rPr lang="el-GR" sz="2200" dirty="0" smtClean="0"/>
              <a:t>προκαθορισμένα.</a:t>
            </a:r>
            <a:endParaRPr lang="en-US" sz="2200" dirty="0"/>
          </a:p>
        </p:txBody>
      </p:sp>
      <p:sp>
        <p:nvSpPr>
          <p:cNvPr id="4" name="Title 12"/>
          <p:cNvSpPr txBox="1">
            <a:spLocks/>
          </p:cNvSpPr>
          <p:nvPr/>
        </p:nvSpPr>
        <p:spPr>
          <a:xfrm>
            <a:off x="1492573" y="19405"/>
            <a:ext cx="9144001" cy="9878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smtClean="0">
                <a:solidFill>
                  <a:srgbClr val="00B0F0"/>
                </a:solidFill>
              </a:rPr>
              <a:t>Αρχές μάθησης</a:t>
            </a:r>
            <a:endParaRPr lang="el-GR" dirty="0">
              <a:solidFill>
                <a:srgbClr val="00B0F0"/>
              </a:solidFill>
            </a:endParaRPr>
          </a:p>
        </p:txBody>
      </p:sp>
    </p:spTree>
    <p:extLst>
      <p:ext uri="{BB962C8B-B14F-4D97-AF65-F5344CB8AC3E}">
        <p14:creationId xmlns:p14="http://schemas.microsoft.com/office/powerpoint/2010/main" xmlns="" val="7350889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92573" y="19405"/>
            <a:ext cx="9144001" cy="9878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smtClean="0">
                <a:solidFill>
                  <a:srgbClr val="00B0F0"/>
                </a:solidFill>
              </a:rPr>
              <a:t>Αρχές μάθησης</a:t>
            </a:r>
            <a:endParaRPr lang="el-GR" dirty="0">
              <a:solidFill>
                <a:srgbClr val="00B0F0"/>
              </a:solidFill>
            </a:endParaRPr>
          </a:p>
        </p:txBody>
      </p:sp>
      <p:grpSp>
        <p:nvGrpSpPr>
          <p:cNvPr id="5" name="Group 2"/>
          <p:cNvGrpSpPr>
            <a:grpSpLocks noChangeAspect="1"/>
          </p:cNvGrpSpPr>
          <p:nvPr/>
        </p:nvGrpSpPr>
        <p:grpSpPr bwMode="auto">
          <a:xfrm>
            <a:off x="2464123" y="1412776"/>
            <a:ext cx="7200900" cy="4978400"/>
            <a:chOff x="2574" y="6174"/>
            <a:chExt cx="6060" cy="4191"/>
          </a:xfrm>
        </p:grpSpPr>
        <p:sp>
          <p:nvSpPr>
            <p:cNvPr id="6" name="AutoShape 3"/>
            <p:cNvSpPr>
              <a:spLocks noChangeAspect="1" noChangeArrowheads="1"/>
            </p:cNvSpPr>
            <p:nvPr/>
          </p:nvSpPr>
          <p:spPr bwMode="auto">
            <a:xfrm>
              <a:off x="2574" y="6174"/>
              <a:ext cx="6060" cy="4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endParaRPr lang="en-US" altLang="en-US"/>
            </a:p>
          </p:txBody>
        </p:sp>
        <p:sp>
          <p:nvSpPr>
            <p:cNvPr id="7" name="Freeform 4"/>
            <p:cNvSpPr>
              <a:spLocks/>
            </p:cNvSpPr>
            <p:nvPr/>
          </p:nvSpPr>
          <p:spPr bwMode="auto">
            <a:xfrm>
              <a:off x="2672" y="6272"/>
              <a:ext cx="5667" cy="3798"/>
            </a:xfrm>
            <a:custGeom>
              <a:avLst/>
              <a:gdLst>
                <a:gd name="T0" fmla="*/ 315 w 5667"/>
                <a:gd name="T1" fmla="*/ 1319 h 3798"/>
                <a:gd name="T2" fmla="*/ 40 w 5667"/>
                <a:gd name="T3" fmla="*/ 1594 h 3798"/>
                <a:gd name="T4" fmla="*/ 0 w 5667"/>
                <a:gd name="T5" fmla="*/ 1791 h 3798"/>
                <a:gd name="T6" fmla="*/ 79 w 5667"/>
                <a:gd name="T7" fmla="*/ 2047 h 3798"/>
                <a:gd name="T8" fmla="*/ 276 w 5667"/>
                <a:gd name="T9" fmla="*/ 2224 h 3798"/>
                <a:gd name="T10" fmla="*/ 158 w 5667"/>
                <a:gd name="T11" fmla="*/ 2401 h 3798"/>
                <a:gd name="T12" fmla="*/ 118 w 5667"/>
                <a:gd name="T13" fmla="*/ 2578 h 3798"/>
                <a:gd name="T14" fmla="*/ 158 w 5667"/>
                <a:gd name="T15" fmla="*/ 2794 h 3798"/>
                <a:gd name="T16" fmla="*/ 473 w 5667"/>
                <a:gd name="T17" fmla="*/ 3070 h 3798"/>
                <a:gd name="T18" fmla="*/ 689 w 5667"/>
                <a:gd name="T19" fmla="*/ 3109 h 3798"/>
                <a:gd name="T20" fmla="*/ 768 w 5667"/>
                <a:gd name="T21" fmla="*/ 3109 h 3798"/>
                <a:gd name="T22" fmla="*/ 925 w 5667"/>
                <a:gd name="T23" fmla="*/ 3306 h 3798"/>
                <a:gd name="T24" fmla="*/ 1378 w 5667"/>
                <a:gd name="T25" fmla="*/ 3522 h 3798"/>
                <a:gd name="T26" fmla="*/ 1909 w 5667"/>
                <a:gd name="T27" fmla="*/ 3542 h 3798"/>
                <a:gd name="T28" fmla="*/ 2165 w 5667"/>
                <a:gd name="T29" fmla="*/ 3444 h 3798"/>
                <a:gd name="T30" fmla="*/ 2479 w 5667"/>
                <a:gd name="T31" fmla="*/ 3699 h 3798"/>
                <a:gd name="T32" fmla="*/ 2893 w 5667"/>
                <a:gd name="T33" fmla="*/ 3798 h 3798"/>
                <a:gd name="T34" fmla="*/ 3168 w 5667"/>
                <a:gd name="T35" fmla="*/ 3759 h 3798"/>
                <a:gd name="T36" fmla="*/ 3621 w 5667"/>
                <a:gd name="T37" fmla="*/ 3463 h 3798"/>
                <a:gd name="T38" fmla="*/ 3739 w 5667"/>
                <a:gd name="T39" fmla="*/ 3227 h 3798"/>
                <a:gd name="T40" fmla="*/ 3935 w 5667"/>
                <a:gd name="T41" fmla="*/ 3306 h 3798"/>
                <a:gd name="T42" fmla="*/ 4309 w 5667"/>
                <a:gd name="T43" fmla="*/ 3306 h 3798"/>
                <a:gd name="T44" fmla="*/ 4565 w 5667"/>
                <a:gd name="T45" fmla="*/ 3208 h 3798"/>
                <a:gd name="T46" fmla="*/ 4781 w 5667"/>
                <a:gd name="T47" fmla="*/ 3030 h 3798"/>
                <a:gd name="T48" fmla="*/ 4880 w 5667"/>
                <a:gd name="T49" fmla="*/ 2775 h 3798"/>
                <a:gd name="T50" fmla="*/ 4900 w 5667"/>
                <a:gd name="T51" fmla="*/ 2637 h 3798"/>
                <a:gd name="T52" fmla="*/ 5195 w 5667"/>
                <a:gd name="T53" fmla="*/ 2539 h 3798"/>
                <a:gd name="T54" fmla="*/ 5450 w 5667"/>
                <a:gd name="T55" fmla="*/ 2362 h 3798"/>
                <a:gd name="T56" fmla="*/ 5608 w 5667"/>
                <a:gd name="T57" fmla="*/ 2125 h 3798"/>
                <a:gd name="T58" fmla="*/ 5667 w 5667"/>
                <a:gd name="T59" fmla="*/ 1850 h 3798"/>
                <a:gd name="T60" fmla="*/ 5628 w 5667"/>
                <a:gd name="T61" fmla="*/ 1574 h 3798"/>
                <a:gd name="T62" fmla="*/ 5490 w 5667"/>
                <a:gd name="T63" fmla="*/ 1338 h 3798"/>
                <a:gd name="T64" fmla="*/ 5509 w 5667"/>
                <a:gd name="T65" fmla="*/ 1220 h 3798"/>
                <a:gd name="T66" fmla="*/ 5490 w 5667"/>
                <a:gd name="T67" fmla="*/ 886 h 3798"/>
                <a:gd name="T68" fmla="*/ 5234 w 5667"/>
                <a:gd name="T69" fmla="*/ 571 h 3798"/>
                <a:gd name="T70" fmla="*/ 5018 w 5667"/>
                <a:gd name="T71" fmla="*/ 473 h 3798"/>
                <a:gd name="T72" fmla="*/ 4939 w 5667"/>
                <a:gd name="T73" fmla="*/ 276 h 3798"/>
                <a:gd name="T74" fmla="*/ 4624 w 5667"/>
                <a:gd name="T75" fmla="*/ 40 h 3798"/>
                <a:gd name="T76" fmla="*/ 4250 w 5667"/>
                <a:gd name="T77" fmla="*/ 20 h 3798"/>
                <a:gd name="T78" fmla="*/ 4014 w 5667"/>
                <a:gd name="T79" fmla="*/ 118 h 3798"/>
                <a:gd name="T80" fmla="*/ 3916 w 5667"/>
                <a:gd name="T81" fmla="*/ 197 h 3798"/>
                <a:gd name="T82" fmla="*/ 3719 w 5667"/>
                <a:gd name="T83" fmla="*/ 59 h 3798"/>
                <a:gd name="T84" fmla="*/ 3463 w 5667"/>
                <a:gd name="T85" fmla="*/ 0 h 3798"/>
                <a:gd name="T86" fmla="*/ 3168 w 5667"/>
                <a:gd name="T87" fmla="*/ 79 h 3798"/>
                <a:gd name="T88" fmla="*/ 2952 w 5667"/>
                <a:gd name="T89" fmla="*/ 296 h 3798"/>
                <a:gd name="T90" fmla="*/ 2834 w 5667"/>
                <a:gd name="T91" fmla="*/ 217 h 3798"/>
                <a:gd name="T92" fmla="*/ 2598 w 5667"/>
                <a:gd name="T93" fmla="*/ 138 h 3798"/>
                <a:gd name="T94" fmla="*/ 2283 w 5667"/>
                <a:gd name="T95" fmla="*/ 138 h 3798"/>
                <a:gd name="T96" fmla="*/ 1948 w 5667"/>
                <a:gd name="T97" fmla="*/ 315 h 3798"/>
                <a:gd name="T98" fmla="*/ 1830 w 5667"/>
                <a:gd name="T99" fmla="*/ 453 h 3798"/>
                <a:gd name="T100" fmla="*/ 1397 w 5667"/>
                <a:gd name="T101" fmla="*/ 355 h 3798"/>
                <a:gd name="T102" fmla="*/ 1043 w 5667"/>
                <a:gd name="T103" fmla="*/ 414 h 3798"/>
                <a:gd name="T104" fmla="*/ 768 w 5667"/>
                <a:gd name="T105" fmla="*/ 591 h 3798"/>
                <a:gd name="T106" fmla="*/ 571 w 5667"/>
                <a:gd name="T107" fmla="*/ 846 h 3798"/>
                <a:gd name="T108" fmla="*/ 492 w 5667"/>
                <a:gd name="T109" fmla="*/ 1161 h 3798"/>
                <a:gd name="T110" fmla="*/ 512 w 5667"/>
                <a:gd name="T111" fmla="*/ 1260 h 37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67"/>
                <a:gd name="T169" fmla="*/ 0 h 3798"/>
                <a:gd name="T170" fmla="*/ 5667 w 5667"/>
                <a:gd name="T171" fmla="*/ 3798 h 37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67" h="3798">
                  <a:moveTo>
                    <a:pt x="512" y="1260"/>
                  </a:moveTo>
                  <a:lnTo>
                    <a:pt x="315" y="1319"/>
                  </a:lnTo>
                  <a:lnTo>
                    <a:pt x="138" y="1437"/>
                  </a:lnTo>
                  <a:lnTo>
                    <a:pt x="40" y="1594"/>
                  </a:lnTo>
                  <a:lnTo>
                    <a:pt x="20" y="1693"/>
                  </a:lnTo>
                  <a:lnTo>
                    <a:pt x="0" y="1791"/>
                  </a:lnTo>
                  <a:lnTo>
                    <a:pt x="20" y="1929"/>
                  </a:lnTo>
                  <a:lnTo>
                    <a:pt x="79" y="2047"/>
                  </a:lnTo>
                  <a:lnTo>
                    <a:pt x="158" y="2145"/>
                  </a:lnTo>
                  <a:lnTo>
                    <a:pt x="276" y="2224"/>
                  </a:lnTo>
                  <a:lnTo>
                    <a:pt x="158" y="2401"/>
                  </a:lnTo>
                  <a:lnTo>
                    <a:pt x="138" y="2480"/>
                  </a:lnTo>
                  <a:lnTo>
                    <a:pt x="118" y="2578"/>
                  </a:lnTo>
                  <a:lnTo>
                    <a:pt x="138" y="2676"/>
                  </a:lnTo>
                  <a:lnTo>
                    <a:pt x="158" y="2794"/>
                  </a:lnTo>
                  <a:lnTo>
                    <a:pt x="296" y="2952"/>
                  </a:lnTo>
                  <a:lnTo>
                    <a:pt x="473" y="3070"/>
                  </a:lnTo>
                  <a:lnTo>
                    <a:pt x="571" y="3090"/>
                  </a:lnTo>
                  <a:lnTo>
                    <a:pt x="689" y="3109"/>
                  </a:lnTo>
                  <a:lnTo>
                    <a:pt x="728" y="3109"/>
                  </a:lnTo>
                  <a:lnTo>
                    <a:pt x="768" y="3109"/>
                  </a:lnTo>
                  <a:lnTo>
                    <a:pt x="925" y="3306"/>
                  </a:lnTo>
                  <a:lnTo>
                    <a:pt x="1142" y="3444"/>
                  </a:lnTo>
                  <a:lnTo>
                    <a:pt x="1378" y="3522"/>
                  </a:lnTo>
                  <a:lnTo>
                    <a:pt x="1633" y="3562"/>
                  </a:lnTo>
                  <a:lnTo>
                    <a:pt x="1909" y="3542"/>
                  </a:lnTo>
                  <a:lnTo>
                    <a:pt x="2165" y="3444"/>
                  </a:lnTo>
                  <a:lnTo>
                    <a:pt x="2302" y="3581"/>
                  </a:lnTo>
                  <a:lnTo>
                    <a:pt x="2479" y="3699"/>
                  </a:lnTo>
                  <a:lnTo>
                    <a:pt x="2676" y="3778"/>
                  </a:lnTo>
                  <a:lnTo>
                    <a:pt x="2893" y="3798"/>
                  </a:lnTo>
                  <a:lnTo>
                    <a:pt x="3030" y="3778"/>
                  </a:lnTo>
                  <a:lnTo>
                    <a:pt x="3168" y="3759"/>
                  </a:lnTo>
                  <a:lnTo>
                    <a:pt x="3424" y="3640"/>
                  </a:lnTo>
                  <a:lnTo>
                    <a:pt x="3621" y="3463"/>
                  </a:lnTo>
                  <a:lnTo>
                    <a:pt x="3680" y="3345"/>
                  </a:lnTo>
                  <a:lnTo>
                    <a:pt x="3739" y="3227"/>
                  </a:lnTo>
                  <a:lnTo>
                    <a:pt x="3935" y="3306"/>
                  </a:lnTo>
                  <a:lnTo>
                    <a:pt x="4152" y="3326"/>
                  </a:lnTo>
                  <a:lnTo>
                    <a:pt x="4309" y="3306"/>
                  </a:lnTo>
                  <a:lnTo>
                    <a:pt x="4447" y="3267"/>
                  </a:lnTo>
                  <a:lnTo>
                    <a:pt x="4565" y="3208"/>
                  </a:lnTo>
                  <a:lnTo>
                    <a:pt x="4683" y="3129"/>
                  </a:lnTo>
                  <a:lnTo>
                    <a:pt x="4781" y="3030"/>
                  </a:lnTo>
                  <a:lnTo>
                    <a:pt x="4841" y="2912"/>
                  </a:lnTo>
                  <a:lnTo>
                    <a:pt x="4880" y="2775"/>
                  </a:lnTo>
                  <a:lnTo>
                    <a:pt x="4900" y="2637"/>
                  </a:lnTo>
                  <a:lnTo>
                    <a:pt x="5057" y="2598"/>
                  </a:lnTo>
                  <a:lnTo>
                    <a:pt x="5195" y="2539"/>
                  </a:lnTo>
                  <a:lnTo>
                    <a:pt x="5332" y="2460"/>
                  </a:lnTo>
                  <a:lnTo>
                    <a:pt x="5450" y="2362"/>
                  </a:lnTo>
                  <a:lnTo>
                    <a:pt x="5529" y="2263"/>
                  </a:lnTo>
                  <a:lnTo>
                    <a:pt x="5608" y="2125"/>
                  </a:lnTo>
                  <a:lnTo>
                    <a:pt x="5647" y="1988"/>
                  </a:lnTo>
                  <a:lnTo>
                    <a:pt x="5667" y="1850"/>
                  </a:lnTo>
                  <a:lnTo>
                    <a:pt x="5647" y="1712"/>
                  </a:lnTo>
                  <a:lnTo>
                    <a:pt x="5628" y="1574"/>
                  </a:lnTo>
                  <a:lnTo>
                    <a:pt x="5568" y="1456"/>
                  </a:lnTo>
                  <a:lnTo>
                    <a:pt x="5490" y="1338"/>
                  </a:lnTo>
                  <a:lnTo>
                    <a:pt x="5509" y="1220"/>
                  </a:lnTo>
                  <a:lnTo>
                    <a:pt x="5529" y="1102"/>
                  </a:lnTo>
                  <a:lnTo>
                    <a:pt x="5490" y="886"/>
                  </a:lnTo>
                  <a:lnTo>
                    <a:pt x="5391" y="709"/>
                  </a:lnTo>
                  <a:lnTo>
                    <a:pt x="5234" y="571"/>
                  </a:lnTo>
                  <a:lnTo>
                    <a:pt x="5018" y="473"/>
                  </a:lnTo>
                  <a:lnTo>
                    <a:pt x="4998" y="374"/>
                  </a:lnTo>
                  <a:lnTo>
                    <a:pt x="4939" y="276"/>
                  </a:lnTo>
                  <a:lnTo>
                    <a:pt x="4801" y="138"/>
                  </a:lnTo>
                  <a:lnTo>
                    <a:pt x="4624" y="40"/>
                  </a:lnTo>
                  <a:lnTo>
                    <a:pt x="4388" y="0"/>
                  </a:lnTo>
                  <a:lnTo>
                    <a:pt x="4250" y="20"/>
                  </a:lnTo>
                  <a:lnTo>
                    <a:pt x="4132" y="59"/>
                  </a:lnTo>
                  <a:lnTo>
                    <a:pt x="4014" y="118"/>
                  </a:lnTo>
                  <a:lnTo>
                    <a:pt x="3916" y="197"/>
                  </a:lnTo>
                  <a:lnTo>
                    <a:pt x="3817" y="118"/>
                  </a:lnTo>
                  <a:lnTo>
                    <a:pt x="3719" y="59"/>
                  </a:lnTo>
                  <a:lnTo>
                    <a:pt x="3601" y="20"/>
                  </a:lnTo>
                  <a:lnTo>
                    <a:pt x="3463" y="0"/>
                  </a:lnTo>
                  <a:lnTo>
                    <a:pt x="3306" y="20"/>
                  </a:lnTo>
                  <a:lnTo>
                    <a:pt x="3168" y="79"/>
                  </a:lnTo>
                  <a:lnTo>
                    <a:pt x="3050" y="177"/>
                  </a:lnTo>
                  <a:lnTo>
                    <a:pt x="2952" y="296"/>
                  </a:lnTo>
                  <a:lnTo>
                    <a:pt x="2834" y="217"/>
                  </a:lnTo>
                  <a:lnTo>
                    <a:pt x="2716" y="158"/>
                  </a:lnTo>
                  <a:lnTo>
                    <a:pt x="2598" y="138"/>
                  </a:lnTo>
                  <a:lnTo>
                    <a:pt x="2460" y="118"/>
                  </a:lnTo>
                  <a:lnTo>
                    <a:pt x="2283" y="138"/>
                  </a:lnTo>
                  <a:lnTo>
                    <a:pt x="2106" y="197"/>
                  </a:lnTo>
                  <a:lnTo>
                    <a:pt x="1948" y="315"/>
                  </a:lnTo>
                  <a:lnTo>
                    <a:pt x="1830" y="453"/>
                  </a:lnTo>
                  <a:lnTo>
                    <a:pt x="1614" y="374"/>
                  </a:lnTo>
                  <a:lnTo>
                    <a:pt x="1397" y="355"/>
                  </a:lnTo>
                  <a:lnTo>
                    <a:pt x="1220" y="374"/>
                  </a:lnTo>
                  <a:lnTo>
                    <a:pt x="1043" y="414"/>
                  </a:lnTo>
                  <a:lnTo>
                    <a:pt x="886" y="492"/>
                  </a:lnTo>
                  <a:lnTo>
                    <a:pt x="768" y="591"/>
                  </a:lnTo>
                  <a:lnTo>
                    <a:pt x="650" y="709"/>
                  </a:lnTo>
                  <a:lnTo>
                    <a:pt x="571" y="846"/>
                  </a:lnTo>
                  <a:lnTo>
                    <a:pt x="512" y="1004"/>
                  </a:lnTo>
                  <a:lnTo>
                    <a:pt x="492" y="1161"/>
                  </a:lnTo>
                  <a:lnTo>
                    <a:pt x="512" y="1220"/>
                  </a:lnTo>
                  <a:lnTo>
                    <a:pt x="512" y="126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5"/>
            <p:cNvSpPr>
              <a:spLocks/>
            </p:cNvSpPr>
            <p:nvPr/>
          </p:nvSpPr>
          <p:spPr bwMode="auto">
            <a:xfrm>
              <a:off x="2672" y="6272"/>
              <a:ext cx="5667" cy="3798"/>
            </a:xfrm>
            <a:custGeom>
              <a:avLst/>
              <a:gdLst>
                <a:gd name="T0" fmla="*/ 315 w 5667"/>
                <a:gd name="T1" fmla="*/ 1319 h 3798"/>
                <a:gd name="T2" fmla="*/ 40 w 5667"/>
                <a:gd name="T3" fmla="*/ 1594 h 3798"/>
                <a:gd name="T4" fmla="*/ 0 w 5667"/>
                <a:gd name="T5" fmla="*/ 1791 h 3798"/>
                <a:gd name="T6" fmla="*/ 79 w 5667"/>
                <a:gd name="T7" fmla="*/ 2047 h 3798"/>
                <a:gd name="T8" fmla="*/ 276 w 5667"/>
                <a:gd name="T9" fmla="*/ 2224 h 3798"/>
                <a:gd name="T10" fmla="*/ 158 w 5667"/>
                <a:gd name="T11" fmla="*/ 2401 h 3798"/>
                <a:gd name="T12" fmla="*/ 118 w 5667"/>
                <a:gd name="T13" fmla="*/ 2578 h 3798"/>
                <a:gd name="T14" fmla="*/ 158 w 5667"/>
                <a:gd name="T15" fmla="*/ 2794 h 3798"/>
                <a:gd name="T16" fmla="*/ 473 w 5667"/>
                <a:gd name="T17" fmla="*/ 3070 h 3798"/>
                <a:gd name="T18" fmla="*/ 689 w 5667"/>
                <a:gd name="T19" fmla="*/ 3109 h 3798"/>
                <a:gd name="T20" fmla="*/ 768 w 5667"/>
                <a:gd name="T21" fmla="*/ 3109 h 3798"/>
                <a:gd name="T22" fmla="*/ 925 w 5667"/>
                <a:gd name="T23" fmla="*/ 3306 h 3798"/>
                <a:gd name="T24" fmla="*/ 1378 w 5667"/>
                <a:gd name="T25" fmla="*/ 3522 h 3798"/>
                <a:gd name="T26" fmla="*/ 1909 w 5667"/>
                <a:gd name="T27" fmla="*/ 3542 h 3798"/>
                <a:gd name="T28" fmla="*/ 2165 w 5667"/>
                <a:gd name="T29" fmla="*/ 3444 h 3798"/>
                <a:gd name="T30" fmla="*/ 2479 w 5667"/>
                <a:gd name="T31" fmla="*/ 3699 h 3798"/>
                <a:gd name="T32" fmla="*/ 2893 w 5667"/>
                <a:gd name="T33" fmla="*/ 3798 h 3798"/>
                <a:gd name="T34" fmla="*/ 3168 w 5667"/>
                <a:gd name="T35" fmla="*/ 3759 h 3798"/>
                <a:gd name="T36" fmla="*/ 3621 w 5667"/>
                <a:gd name="T37" fmla="*/ 3463 h 3798"/>
                <a:gd name="T38" fmla="*/ 3739 w 5667"/>
                <a:gd name="T39" fmla="*/ 3227 h 3798"/>
                <a:gd name="T40" fmla="*/ 3935 w 5667"/>
                <a:gd name="T41" fmla="*/ 3306 h 3798"/>
                <a:gd name="T42" fmla="*/ 4309 w 5667"/>
                <a:gd name="T43" fmla="*/ 3306 h 3798"/>
                <a:gd name="T44" fmla="*/ 4565 w 5667"/>
                <a:gd name="T45" fmla="*/ 3208 h 3798"/>
                <a:gd name="T46" fmla="*/ 4781 w 5667"/>
                <a:gd name="T47" fmla="*/ 3030 h 3798"/>
                <a:gd name="T48" fmla="*/ 4880 w 5667"/>
                <a:gd name="T49" fmla="*/ 2775 h 3798"/>
                <a:gd name="T50" fmla="*/ 4900 w 5667"/>
                <a:gd name="T51" fmla="*/ 2637 h 3798"/>
                <a:gd name="T52" fmla="*/ 5195 w 5667"/>
                <a:gd name="T53" fmla="*/ 2539 h 3798"/>
                <a:gd name="T54" fmla="*/ 5450 w 5667"/>
                <a:gd name="T55" fmla="*/ 2362 h 3798"/>
                <a:gd name="T56" fmla="*/ 5608 w 5667"/>
                <a:gd name="T57" fmla="*/ 2125 h 3798"/>
                <a:gd name="T58" fmla="*/ 5667 w 5667"/>
                <a:gd name="T59" fmla="*/ 1850 h 3798"/>
                <a:gd name="T60" fmla="*/ 5628 w 5667"/>
                <a:gd name="T61" fmla="*/ 1574 h 3798"/>
                <a:gd name="T62" fmla="*/ 5490 w 5667"/>
                <a:gd name="T63" fmla="*/ 1338 h 3798"/>
                <a:gd name="T64" fmla="*/ 5509 w 5667"/>
                <a:gd name="T65" fmla="*/ 1220 h 3798"/>
                <a:gd name="T66" fmla="*/ 5490 w 5667"/>
                <a:gd name="T67" fmla="*/ 886 h 3798"/>
                <a:gd name="T68" fmla="*/ 5234 w 5667"/>
                <a:gd name="T69" fmla="*/ 571 h 3798"/>
                <a:gd name="T70" fmla="*/ 5018 w 5667"/>
                <a:gd name="T71" fmla="*/ 473 h 3798"/>
                <a:gd name="T72" fmla="*/ 4939 w 5667"/>
                <a:gd name="T73" fmla="*/ 276 h 3798"/>
                <a:gd name="T74" fmla="*/ 4624 w 5667"/>
                <a:gd name="T75" fmla="*/ 40 h 3798"/>
                <a:gd name="T76" fmla="*/ 4250 w 5667"/>
                <a:gd name="T77" fmla="*/ 20 h 3798"/>
                <a:gd name="T78" fmla="*/ 4014 w 5667"/>
                <a:gd name="T79" fmla="*/ 118 h 3798"/>
                <a:gd name="T80" fmla="*/ 3916 w 5667"/>
                <a:gd name="T81" fmla="*/ 197 h 3798"/>
                <a:gd name="T82" fmla="*/ 3719 w 5667"/>
                <a:gd name="T83" fmla="*/ 59 h 3798"/>
                <a:gd name="T84" fmla="*/ 3463 w 5667"/>
                <a:gd name="T85" fmla="*/ 0 h 3798"/>
                <a:gd name="T86" fmla="*/ 3168 w 5667"/>
                <a:gd name="T87" fmla="*/ 79 h 3798"/>
                <a:gd name="T88" fmla="*/ 2952 w 5667"/>
                <a:gd name="T89" fmla="*/ 296 h 3798"/>
                <a:gd name="T90" fmla="*/ 2834 w 5667"/>
                <a:gd name="T91" fmla="*/ 217 h 3798"/>
                <a:gd name="T92" fmla="*/ 2598 w 5667"/>
                <a:gd name="T93" fmla="*/ 138 h 3798"/>
                <a:gd name="T94" fmla="*/ 2283 w 5667"/>
                <a:gd name="T95" fmla="*/ 138 h 3798"/>
                <a:gd name="T96" fmla="*/ 1948 w 5667"/>
                <a:gd name="T97" fmla="*/ 315 h 3798"/>
                <a:gd name="T98" fmla="*/ 1830 w 5667"/>
                <a:gd name="T99" fmla="*/ 453 h 3798"/>
                <a:gd name="T100" fmla="*/ 1397 w 5667"/>
                <a:gd name="T101" fmla="*/ 355 h 3798"/>
                <a:gd name="T102" fmla="*/ 1043 w 5667"/>
                <a:gd name="T103" fmla="*/ 414 h 3798"/>
                <a:gd name="T104" fmla="*/ 768 w 5667"/>
                <a:gd name="T105" fmla="*/ 591 h 3798"/>
                <a:gd name="T106" fmla="*/ 571 w 5667"/>
                <a:gd name="T107" fmla="*/ 846 h 3798"/>
                <a:gd name="T108" fmla="*/ 492 w 5667"/>
                <a:gd name="T109" fmla="*/ 1161 h 3798"/>
                <a:gd name="T110" fmla="*/ 512 w 5667"/>
                <a:gd name="T111" fmla="*/ 1260 h 37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67"/>
                <a:gd name="T169" fmla="*/ 0 h 3798"/>
                <a:gd name="T170" fmla="*/ 5667 w 5667"/>
                <a:gd name="T171" fmla="*/ 3798 h 37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67" h="3798">
                  <a:moveTo>
                    <a:pt x="512" y="1260"/>
                  </a:moveTo>
                  <a:lnTo>
                    <a:pt x="315" y="1319"/>
                  </a:lnTo>
                  <a:lnTo>
                    <a:pt x="138" y="1437"/>
                  </a:lnTo>
                  <a:lnTo>
                    <a:pt x="40" y="1594"/>
                  </a:lnTo>
                  <a:lnTo>
                    <a:pt x="20" y="1693"/>
                  </a:lnTo>
                  <a:lnTo>
                    <a:pt x="0" y="1791"/>
                  </a:lnTo>
                  <a:lnTo>
                    <a:pt x="20" y="1929"/>
                  </a:lnTo>
                  <a:lnTo>
                    <a:pt x="79" y="2047"/>
                  </a:lnTo>
                  <a:lnTo>
                    <a:pt x="158" y="2145"/>
                  </a:lnTo>
                  <a:lnTo>
                    <a:pt x="276" y="2224"/>
                  </a:lnTo>
                  <a:lnTo>
                    <a:pt x="158" y="2401"/>
                  </a:lnTo>
                  <a:lnTo>
                    <a:pt x="138" y="2480"/>
                  </a:lnTo>
                  <a:lnTo>
                    <a:pt x="118" y="2578"/>
                  </a:lnTo>
                  <a:lnTo>
                    <a:pt x="138" y="2676"/>
                  </a:lnTo>
                  <a:lnTo>
                    <a:pt x="158" y="2794"/>
                  </a:lnTo>
                  <a:lnTo>
                    <a:pt x="296" y="2952"/>
                  </a:lnTo>
                  <a:lnTo>
                    <a:pt x="473" y="3070"/>
                  </a:lnTo>
                  <a:lnTo>
                    <a:pt x="571" y="3090"/>
                  </a:lnTo>
                  <a:lnTo>
                    <a:pt x="689" y="3109"/>
                  </a:lnTo>
                  <a:lnTo>
                    <a:pt x="728" y="3109"/>
                  </a:lnTo>
                  <a:lnTo>
                    <a:pt x="768" y="3109"/>
                  </a:lnTo>
                  <a:lnTo>
                    <a:pt x="925" y="3306"/>
                  </a:lnTo>
                  <a:lnTo>
                    <a:pt x="1142" y="3444"/>
                  </a:lnTo>
                  <a:lnTo>
                    <a:pt x="1378" y="3522"/>
                  </a:lnTo>
                  <a:lnTo>
                    <a:pt x="1633" y="3562"/>
                  </a:lnTo>
                  <a:lnTo>
                    <a:pt x="1909" y="3542"/>
                  </a:lnTo>
                  <a:lnTo>
                    <a:pt x="2165" y="3444"/>
                  </a:lnTo>
                  <a:lnTo>
                    <a:pt x="2302" y="3581"/>
                  </a:lnTo>
                  <a:lnTo>
                    <a:pt x="2479" y="3699"/>
                  </a:lnTo>
                  <a:lnTo>
                    <a:pt x="2676" y="3778"/>
                  </a:lnTo>
                  <a:lnTo>
                    <a:pt x="2893" y="3798"/>
                  </a:lnTo>
                  <a:lnTo>
                    <a:pt x="3030" y="3778"/>
                  </a:lnTo>
                  <a:lnTo>
                    <a:pt x="3168" y="3759"/>
                  </a:lnTo>
                  <a:lnTo>
                    <a:pt x="3424" y="3640"/>
                  </a:lnTo>
                  <a:lnTo>
                    <a:pt x="3621" y="3463"/>
                  </a:lnTo>
                  <a:lnTo>
                    <a:pt x="3680" y="3345"/>
                  </a:lnTo>
                  <a:lnTo>
                    <a:pt x="3739" y="3227"/>
                  </a:lnTo>
                  <a:lnTo>
                    <a:pt x="3935" y="3306"/>
                  </a:lnTo>
                  <a:lnTo>
                    <a:pt x="4152" y="3326"/>
                  </a:lnTo>
                  <a:lnTo>
                    <a:pt x="4309" y="3306"/>
                  </a:lnTo>
                  <a:lnTo>
                    <a:pt x="4447" y="3267"/>
                  </a:lnTo>
                  <a:lnTo>
                    <a:pt x="4565" y="3208"/>
                  </a:lnTo>
                  <a:lnTo>
                    <a:pt x="4683" y="3129"/>
                  </a:lnTo>
                  <a:lnTo>
                    <a:pt x="4781" y="3030"/>
                  </a:lnTo>
                  <a:lnTo>
                    <a:pt x="4841" y="2912"/>
                  </a:lnTo>
                  <a:lnTo>
                    <a:pt x="4880" y="2775"/>
                  </a:lnTo>
                  <a:lnTo>
                    <a:pt x="4900" y="2637"/>
                  </a:lnTo>
                  <a:lnTo>
                    <a:pt x="5057" y="2598"/>
                  </a:lnTo>
                  <a:lnTo>
                    <a:pt x="5195" y="2539"/>
                  </a:lnTo>
                  <a:lnTo>
                    <a:pt x="5332" y="2460"/>
                  </a:lnTo>
                  <a:lnTo>
                    <a:pt x="5450" y="2362"/>
                  </a:lnTo>
                  <a:lnTo>
                    <a:pt x="5529" y="2263"/>
                  </a:lnTo>
                  <a:lnTo>
                    <a:pt x="5608" y="2125"/>
                  </a:lnTo>
                  <a:lnTo>
                    <a:pt x="5647" y="1988"/>
                  </a:lnTo>
                  <a:lnTo>
                    <a:pt x="5667" y="1850"/>
                  </a:lnTo>
                  <a:lnTo>
                    <a:pt x="5647" y="1712"/>
                  </a:lnTo>
                  <a:lnTo>
                    <a:pt x="5628" y="1574"/>
                  </a:lnTo>
                  <a:lnTo>
                    <a:pt x="5568" y="1456"/>
                  </a:lnTo>
                  <a:lnTo>
                    <a:pt x="5490" y="1338"/>
                  </a:lnTo>
                  <a:lnTo>
                    <a:pt x="5509" y="1220"/>
                  </a:lnTo>
                  <a:lnTo>
                    <a:pt x="5529" y="1102"/>
                  </a:lnTo>
                  <a:lnTo>
                    <a:pt x="5490" y="886"/>
                  </a:lnTo>
                  <a:lnTo>
                    <a:pt x="5391" y="709"/>
                  </a:lnTo>
                  <a:lnTo>
                    <a:pt x="5234" y="571"/>
                  </a:lnTo>
                  <a:lnTo>
                    <a:pt x="5018" y="473"/>
                  </a:lnTo>
                  <a:lnTo>
                    <a:pt x="4998" y="374"/>
                  </a:lnTo>
                  <a:lnTo>
                    <a:pt x="4939" y="276"/>
                  </a:lnTo>
                  <a:lnTo>
                    <a:pt x="4801" y="138"/>
                  </a:lnTo>
                  <a:lnTo>
                    <a:pt x="4624" y="40"/>
                  </a:lnTo>
                  <a:lnTo>
                    <a:pt x="4388" y="0"/>
                  </a:lnTo>
                  <a:lnTo>
                    <a:pt x="4250" y="20"/>
                  </a:lnTo>
                  <a:lnTo>
                    <a:pt x="4132" y="59"/>
                  </a:lnTo>
                  <a:lnTo>
                    <a:pt x="4014" y="118"/>
                  </a:lnTo>
                  <a:lnTo>
                    <a:pt x="3916" y="197"/>
                  </a:lnTo>
                  <a:lnTo>
                    <a:pt x="3817" y="118"/>
                  </a:lnTo>
                  <a:lnTo>
                    <a:pt x="3719" y="59"/>
                  </a:lnTo>
                  <a:lnTo>
                    <a:pt x="3601" y="20"/>
                  </a:lnTo>
                  <a:lnTo>
                    <a:pt x="3463" y="0"/>
                  </a:lnTo>
                  <a:lnTo>
                    <a:pt x="3306" y="20"/>
                  </a:lnTo>
                  <a:lnTo>
                    <a:pt x="3168" y="79"/>
                  </a:lnTo>
                  <a:lnTo>
                    <a:pt x="3050" y="177"/>
                  </a:lnTo>
                  <a:lnTo>
                    <a:pt x="2952" y="296"/>
                  </a:lnTo>
                  <a:lnTo>
                    <a:pt x="2834" y="217"/>
                  </a:lnTo>
                  <a:lnTo>
                    <a:pt x="2716" y="158"/>
                  </a:lnTo>
                  <a:lnTo>
                    <a:pt x="2598" y="138"/>
                  </a:lnTo>
                  <a:lnTo>
                    <a:pt x="2460" y="118"/>
                  </a:lnTo>
                  <a:lnTo>
                    <a:pt x="2283" y="138"/>
                  </a:lnTo>
                  <a:lnTo>
                    <a:pt x="2106" y="197"/>
                  </a:lnTo>
                  <a:lnTo>
                    <a:pt x="1948" y="315"/>
                  </a:lnTo>
                  <a:lnTo>
                    <a:pt x="1830" y="453"/>
                  </a:lnTo>
                  <a:lnTo>
                    <a:pt x="1614" y="374"/>
                  </a:lnTo>
                  <a:lnTo>
                    <a:pt x="1397" y="355"/>
                  </a:lnTo>
                  <a:lnTo>
                    <a:pt x="1220" y="374"/>
                  </a:lnTo>
                  <a:lnTo>
                    <a:pt x="1043" y="414"/>
                  </a:lnTo>
                  <a:lnTo>
                    <a:pt x="886" y="492"/>
                  </a:lnTo>
                  <a:lnTo>
                    <a:pt x="768" y="591"/>
                  </a:lnTo>
                  <a:lnTo>
                    <a:pt x="650" y="709"/>
                  </a:lnTo>
                  <a:lnTo>
                    <a:pt x="571" y="846"/>
                  </a:lnTo>
                  <a:lnTo>
                    <a:pt x="512" y="1004"/>
                  </a:lnTo>
                  <a:lnTo>
                    <a:pt x="492" y="1161"/>
                  </a:lnTo>
                  <a:lnTo>
                    <a:pt x="512" y="1220"/>
                  </a:lnTo>
                  <a:lnTo>
                    <a:pt x="512" y="1260"/>
                  </a:lnTo>
                  <a:close/>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 name="Freeform 6"/>
            <p:cNvSpPr>
              <a:spLocks/>
            </p:cNvSpPr>
            <p:nvPr/>
          </p:nvSpPr>
          <p:spPr bwMode="auto">
            <a:xfrm>
              <a:off x="2948" y="8496"/>
              <a:ext cx="334" cy="78"/>
            </a:xfrm>
            <a:custGeom>
              <a:avLst/>
              <a:gdLst>
                <a:gd name="T0" fmla="*/ 0 w 334"/>
                <a:gd name="T1" fmla="*/ 0 h 78"/>
                <a:gd name="T2" fmla="*/ 157 w 334"/>
                <a:gd name="T3" fmla="*/ 59 h 78"/>
                <a:gd name="T4" fmla="*/ 295 w 334"/>
                <a:gd name="T5" fmla="*/ 78 h 78"/>
                <a:gd name="T6" fmla="*/ 315 w 334"/>
                <a:gd name="T7" fmla="*/ 78 h 78"/>
                <a:gd name="T8" fmla="*/ 334 w 334"/>
                <a:gd name="T9" fmla="*/ 78 h 78"/>
                <a:gd name="T10" fmla="*/ 0 60000 65536"/>
                <a:gd name="T11" fmla="*/ 0 60000 65536"/>
                <a:gd name="T12" fmla="*/ 0 60000 65536"/>
                <a:gd name="T13" fmla="*/ 0 60000 65536"/>
                <a:gd name="T14" fmla="*/ 0 60000 65536"/>
                <a:gd name="T15" fmla="*/ 0 w 334"/>
                <a:gd name="T16" fmla="*/ 0 h 78"/>
                <a:gd name="T17" fmla="*/ 334 w 334"/>
                <a:gd name="T18" fmla="*/ 78 h 78"/>
              </a:gdLst>
              <a:ahLst/>
              <a:cxnLst>
                <a:cxn ang="T10">
                  <a:pos x="T0" y="T1"/>
                </a:cxn>
                <a:cxn ang="T11">
                  <a:pos x="T2" y="T3"/>
                </a:cxn>
                <a:cxn ang="T12">
                  <a:pos x="T4" y="T5"/>
                </a:cxn>
                <a:cxn ang="T13">
                  <a:pos x="T6" y="T7"/>
                </a:cxn>
                <a:cxn ang="T14">
                  <a:pos x="T8" y="T9"/>
                </a:cxn>
              </a:cxnLst>
              <a:rect l="T15" t="T16" r="T17" b="T18"/>
              <a:pathLst>
                <a:path w="334" h="78">
                  <a:moveTo>
                    <a:pt x="0" y="0"/>
                  </a:moveTo>
                  <a:lnTo>
                    <a:pt x="157" y="59"/>
                  </a:lnTo>
                  <a:lnTo>
                    <a:pt x="295" y="78"/>
                  </a:lnTo>
                  <a:lnTo>
                    <a:pt x="315" y="78"/>
                  </a:lnTo>
                  <a:lnTo>
                    <a:pt x="334" y="78"/>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 name="Freeform 7"/>
            <p:cNvSpPr>
              <a:spLocks/>
            </p:cNvSpPr>
            <p:nvPr/>
          </p:nvSpPr>
          <p:spPr bwMode="auto">
            <a:xfrm>
              <a:off x="3440" y="9342"/>
              <a:ext cx="137" cy="39"/>
            </a:xfrm>
            <a:custGeom>
              <a:avLst/>
              <a:gdLst>
                <a:gd name="T0" fmla="*/ 0 w 137"/>
                <a:gd name="T1" fmla="*/ 39 h 39"/>
                <a:gd name="T2" fmla="*/ 78 w 137"/>
                <a:gd name="T3" fmla="*/ 20 h 39"/>
                <a:gd name="T4" fmla="*/ 137 w 137"/>
                <a:gd name="T5" fmla="*/ 0 h 39"/>
                <a:gd name="T6" fmla="*/ 0 60000 65536"/>
                <a:gd name="T7" fmla="*/ 0 60000 65536"/>
                <a:gd name="T8" fmla="*/ 0 60000 65536"/>
                <a:gd name="T9" fmla="*/ 0 w 137"/>
                <a:gd name="T10" fmla="*/ 0 h 39"/>
                <a:gd name="T11" fmla="*/ 137 w 137"/>
                <a:gd name="T12" fmla="*/ 39 h 39"/>
              </a:gdLst>
              <a:ahLst/>
              <a:cxnLst>
                <a:cxn ang="T6">
                  <a:pos x="T0" y="T1"/>
                </a:cxn>
                <a:cxn ang="T7">
                  <a:pos x="T2" y="T3"/>
                </a:cxn>
                <a:cxn ang="T8">
                  <a:pos x="T4" y="T5"/>
                </a:cxn>
              </a:cxnLst>
              <a:rect l="T9" t="T10" r="T11" b="T12"/>
              <a:pathLst>
                <a:path w="137" h="39">
                  <a:moveTo>
                    <a:pt x="0" y="39"/>
                  </a:moveTo>
                  <a:lnTo>
                    <a:pt x="78" y="20"/>
                  </a:lnTo>
                  <a:lnTo>
                    <a:pt x="137"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 name="Freeform 8"/>
            <p:cNvSpPr>
              <a:spLocks/>
            </p:cNvSpPr>
            <p:nvPr/>
          </p:nvSpPr>
          <p:spPr bwMode="auto">
            <a:xfrm>
              <a:off x="4738" y="9558"/>
              <a:ext cx="99" cy="158"/>
            </a:xfrm>
            <a:custGeom>
              <a:avLst/>
              <a:gdLst>
                <a:gd name="T0" fmla="*/ 0 w 99"/>
                <a:gd name="T1" fmla="*/ 0 h 158"/>
                <a:gd name="T2" fmla="*/ 40 w 99"/>
                <a:gd name="T3" fmla="*/ 79 h 158"/>
                <a:gd name="T4" fmla="*/ 99 w 99"/>
                <a:gd name="T5" fmla="*/ 158 h 158"/>
                <a:gd name="T6" fmla="*/ 0 60000 65536"/>
                <a:gd name="T7" fmla="*/ 0 60000 65536"/>
                <a:gd name="T8" fmla="*/ 0 60000 65536"/>
                <a:gd name="T9" fmla="*/ 0 w 99"/>
                <a:gd name="T10" fmla="*/ 0 h 158"/>
                <a:gd name="T11" fmla="*/ 99 w 99"/>
                <a:gd name="T12" fmla="*/ 158 h 158"/>
              </a:gdLst>
              <a:ahLst/>
              <a:cxnLst>
                <a:cxn ang="T6">
                  <a:pos x="T0" y="T1"/>
                </a:cxn>
                <a:cxn ang="T7">
                  <a:pos x="T2" y="T3"/>
                </a:cxn>
                <a:cxn ang="T8">
                  <a:pos x="T4" y="T5"/>
                </a:cxn>
              </a:cxnLst>
              <a:rect l="T9" t="T10" r="T11" b="T12"/>
              <a:pathLst>
                <a:path w="99" h="158">
                  <a:moveTo>
                    <a:pt x="0" y="0"/>
                  </a:moveTo>
                  <a:lnTo>
                    <a:pt x="40" y="79"/>
                  </a:lnTo>
                  <a:lnTo>
                    <a:pt x="99" y="158"/>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 name="Freeform 9"/>
            <p:cNvSpPr>
              <a:spLocks/>
            </p:cNvSpPr>
            <p:nvPr/>
          </p:nvSpPr>
          <p:spPr bwMode="auto">
            <a:xfrm>
              <a:off x="6411" y="9322"/>
              <a:ext cx="39" cy="177"/>
            </a:xfrm>
            <a:custGeom>
              <a:avLst/>
              <a:gdLst>
                <a:gd name="T0" fmla="*/ 0 w 39"/>
                <a:gd name="T1" fmla="*/ 177 h 177"/>
                <a:gd name="T2" fmla="*/ 19 w 39"/>
                <a:gd name="T3" fmla="*/ 99 h 177"/>
                <a:gd name="T4" fmla="*/ 39 w 39"/>
                <a:gd name="T5" fmla="*/ 0 h 177"/>
                <a:gd name="T6" fmla="*/ 0 60000 65536"/>
                <a:gd name="T7" fmla="*/ 0 60000 65536"/>
                <a:gd name="T8" fmla="*/ 0 60000 65536"/>
                <a:gd name="T9" fmla="*/ 0 w 39"/>
                <a:gd name="T10" fmla="*/ 0 h 177"/>
                <a:gd name="T11" fmla="*/ 39 w 39"/>
                <a:gd name="T12" fmla="*/ 177 h 177"/>
              </a:gdLst>
              <a:ahLst/>
              <a:cxnLst>
                <a:cxn ang="T6">
                  <a:pos x="T0" y="T1"/>
                </a:cxn>
                <a:cxn ang="T7">
                  <a:pos x="T2" y="T3"/>
                </a:cxn>
                <a:cxn ang="T8">
                  <a:pos x="T4" y="T5"/>
                </a:cxn>
              </a:cxnLst>
              <a:rect l="T9" t="T10" r="T11" b="T12"/>
              <a:pathLst>
                <a:path w="39" h="177">
                  <a:moveTo>
                    <a:pt x="0" y="177"/>
                  </a:moveTo>
                  <a:lnTo>
                    <a:pt x="19" y="99"/>
                  </a:lnTo>
                  <a:lnTo>
                    <a:pt x="39"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 name="Freeform 10"/>
            <p:cNvSpPr>
              <a:spLocks/>
            </p:cNvSpPr>
            <p:nvPr/>
          </p:nvSpPr>
          <p:spPr bwMode="auto">
            <a:xfrm>
              <a:off x="7158" y="8299"/>
              <a:ext cx="414" cy="610"/>
            </a:xfrm>
            <a:custGeom>
              <a:avLst/>
              <a:gdLst>
                <a:gd name="T0" fmla="*/ 414 w 414"/>
                <a:gd name="T1" fmla="*/ 610 h 610"/>
                <a:gd name="T2" fmla="*/ 414 w 414"/>
                <a:gd name="T3" fmla="*/ 610 h 610"/>
                <a:gd name="T4" fmla="*/ 394 w 414"/>
                <a:gd name="T5" fmla="*/ 413 h 610"/>
                <a:gd name="T6" fmla="*/ 295 w 414"/>
                <a:gd name="T7" fmla="*/ 256 h 610"/>
                <a:gd name="T8" fmla="*/ 177 w 414"/>
                <a:gd name="T9" fmla="*/ 98 h 610"/>
                <a:gd name="T10" fmla="*/ 0 w 414"/>
                <a:gd name="T11" fmla="*/ 0 h 610"/>
                <a:gd name="T12" fmla="*/ 0 60000 65536"/>
                <a:gd name="T13" fmla="*/ 0 60000 65536"/>
                <a:gd name="T14" fmla="*/ 0 60000 65536"/>
                <a:gd name="T15" fmla="*/ 0 60000 65536"/>
                <a:gd name="T16" fmla="*/ 0 60000 65536"/>
                <a:gd name="T17" fmla="*/ 0 60000 65536"/>
                <a:gd name="T18" fmla="*/ 0 w 414"/>
                <a:gd name="T19" fmla="*/ 0 h 610"/>
                <a:gd name="T20" fmla="*/ 414 w 414"/>
                <a:gd name="T21" fmla="*/ 610 h 610"/>
              </a:gdLst>
              <a:ahLst/>
              <a:cxnLst>
                <a:cxn ang="T12">
                  <a:pos x="T0" y="T1"/>
                </a:cxn>
                <a:cxn ang="T13">
                  <a:pos x="T2" y="T3"/>
                </a:cxn>
                <a:cxn ang="T14">
                  <a:pos x="T4" y="T5"/>
                </a:cxn>
                <a:cxn ang="T15">
                  <a:pos x="T6" y="T7"/>
                </a:cxn>
                <a:cxn ang="T16">
                  <a:pos x="T8" y="T9"/>
                </a:cxn>
                <a:cxn ang="T17">
                  <a:pos x="T10" y="T11"/>
                </a:cxn>
              </a:cxnLst>
              <a:rect l="T18" t="T19" r="T20" b="T21"/>
              <a:pathLst>
                <a:path w="414" h="610">
                  <a:moveTo>
                    <a:pt x="414" y="610"/>
                  </a:moveTo>
                  <a:lnTo>
                    <a:pt x="414" y="610"/>
                  </a:lnTo>
                  <a:lnTo>
                    <a:pt x="394" y="413"/>
                  </a:lnTo>
                  <a:lnTo>
                    <a:pt x="295" y="256"/>
                  </a:lnTo>
                  <a:lnTo>
                    <a:pt x="177" y="98"/>
                  </a:lnTo>
                  <a:lnTo>
                    <a:pt x="0"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 name="Freeform 11"/>
            <p:cNvSpPr>
              <a:spLocks/>
            </p:cNvSpPr>
            <p:nvPr/>
          </p:nvSpPr>
          <p:spPr bwMode="auto">
            <a:xfrm>
              <a:off x="7965" y="7610"/>
              <a:ext cx="197" cy="236"/>
            </a:xfrm>
            <a:custGeom>
              <a:avLst/>
              <a:gdLst>
                <a:gd name="T0" fmla="*/ 0 w 197"/>
                <a:gd name="T1" fmla="*/ 236 h 236"/>
                <a:gd name="T2" fmla="*/ 98 w 197"/>
                <a:gd name="T3" fmla="*/ 138 h 236"/>
                <a:gd name="T4" fmla="*/ 197 w 197"/>
                <a:gd name="T5" fmla="*/ 0 h 236"/>
                <a:gd name="T6" fmla="*/ 0 60000 65536"/>
                <a:gd name="T7" fmla="*/ 0 60000 65536"/>
                <a:gd name="T8" fmla="*/ 0 60000 65536"/>
                <a:gd name="T9" fmla="*/ 0 w 197"/>
                <a:gd name="T10" fmla="*/ 0 h 236"/>
                <a:gd name="T11" fmla="*/ 197 w 197"/>
                <a:gd name="T12" fmla="*/ 236 h 236"/>
              </a:gdLst>
              <a:ahLst/>
              <a:cxnLst>
                <a:cxn ang="T6">
                  <a:pos x="T0" y="T1"/>
                </a:cxn>
                <a:cxn ang="T7">
                  <a:pos x="T2" y="T3"/>
                </a:cxn>
                <a:cxn ang="T8">
                  <a:pos x="T4" y="T5"/>
                </a:cxn>
              </a:cxnLst>
              <a:rect l="T9" t="T10" r="T11" b="T12"/>
              <a:pathLst>
                <a:path w="197" h="236">
                  <a:moveTo>
                    <a:pt x="0" y="236"/>
                  </a:moveTo>
                  <a:lnTo>
                    <a:pt x="98" y="138"/>
                  </a:lnTo>
                  <a:lnTo>
                    <a:pt x="197"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 name="Freeform 12"/>
            <p:cNvSpPr>
              <a:spLocks/>
            </p:cNvSpPr>
            <p:nvPr/>
          </p:nvSpPr>
          <p:spPr bwMode="auto">
            <a:xfrm>
              <a:off x="7690" y="6745"/>
              <a:ext cx="19" cy="118"/>
            </a:xfrm>
            <a:custGeom>
              <a:avLst/>
              <a:gdLst>
                <a:gd name="T0" fmla="*/ 19 w 19"/>
                <a:gd name="T1" fmla="*/ 118 h 118"/>
                <a:gd name="T2" fmla="*/ 19 w 19"/>
                <a:gd name="T3" fmla="*/ 118 h 118"/>
                <a:gd name="T4" fmla="*/ 19 w 19"/>
                <a:gd name="T5" fmla="*/ 98 h 118"/>
                <a:gd name="T6" fmla="*/ 19 w 19"/>
                <a:gd name="T7" fmla="*/ 59 h 118"/>
                <a:gd name="T8" fmla="*/ 0 w 19"/>
                <a:gd name="T9" fmla="*/ 0 h 118"/>
                <a:gd name="T10" fmla="*/ 0 60000 65536"/>
                <a:gd name="T11" fmla="*/ 0 60000 65536"/>
                <a:gd name="T12" fmla="*/ 0 60000 65536"/>
                <a:gd name="T13" fmla="*/ 0 60000 65536"/>
                <a:gd name="T14" fmla="*/ 0 60000 65536"/>
                <a:gd name="T15" fmla="*/ 0 w 19"/>
                <a:gd name="T16" fmla="*/ 0 h 118"/>
                <a:gd name="T17" fmla="*/ 19 w 19"/>
                <a:gd name="T18" fmla="*/ 118 h 118"/>
              </a:gdLst>
              <a:ahLst/>
              <a:cxnLst>
                <a:cxn ang="T10">
                  <a:pos x="T0" y="T1"/>
                </a:cxn>
                <a:cxn ang="T11">
                  <a:pos x="T2" y="T3"/>
                </a:cxn>
                <a:cxn ang="T12">
                  <a:pos x="T4" y="T5"/>
                </a:cxn>
                <a:cxn ang="T13">
                  <a:pos x="T6" y="T7"/>
                </a:cxn>
                <a:cxn ang="T14">
                  <a:pos x="T8" y="T9"/>
                </a:cxn>
              </a:cxnLst>
              <a:rect l="T15" t="T16" r="T17" b="T18"/>
              <a:pathLst>
                <a:path w="19" h="118">
                  <a:moveTo>
                    <a:pt x="19" y="118"/>
                  </a:moveTo>
                  <a:lnTo>
                    <a:pt x="19" y="118"/>
                  </a:lnTo>
                  <a:lnTo>
                    <a:pt x="19" y="98"/>
                  </a:lnTo>
                  <a:lnTo>
                    <a:pt x="19" y="59"/>
                  </a:lnTo>
                  <a:lnTo>
                    <a:pt x="0"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 name="Freeform 13"/>
            <p:cNvSpPr>
              <a:spLocks/>
            </p:cNvSpPr>
            <p:nvPr/>
          </p:nvSpPr>
          <p:spPr bwMode="auto">
            <a:xfrm>
              <a:off x="6489" y="6469"/>
              <a:ext cx="99" cy="158"/>
            </a:xfrm>
            <a:custGeom>
              <a:avLst/>
              <a:gdLst>
                <a:gd name="T0" fmla="*/ 99 w 99"/>
                <a:gd name="T1" fmla="*/ 0 h 158"/>
                <a:gd name="T2" fmla="*/ 40 w 99"/>
                <a:gd name="T3" fmla="*/ 79 h 158"/>
                <a:gd name="T4" fmla="*/ 0 w 99"/>
                <a:gd name="T5" fmla="*/ 158 h 158"/>
                <a:gd name="T6" fmla="*/ 0 60000 65536"/>
                <a:gd name="T7" fmla="*/ 0 60000 65536"/>
                <a:gd name="T8" fmla="*/ 0 60000 65536"/>
                <a:gd name="T9" fmla="*/ 0 w 99"/>
                <a:gd name="T10" fmla="*/ 0 h 158"/>
                <a:gd name="T11" fmla="*/ 99 w 99"/>
                <a:gd name="T12" fmla="*/ 158 h 158"/>
              </a:gdLst>
              <a:ahLst/>
              <a:cxnLst>
                <a:cxn ang="T6">
                  <a:pos x="T0" y="T1"/>
                </a:cxn>
                <a:cxn ang="T7">
                  <a:pos x="T2" y="T3"/>
                </a:cxn>
                <a:cxn ang="T8">
                  <a:pos x="T4" y="T5"/>
                </a:cxn>
              </a:cxnLst>
              <a:rect l="T9" t="T10" r="T11" b="T12"/>
              <a:pathLst>
                <a:path w="99" h="158">
                  <a:moveTo>
                    <a:pt x="99" y="0"/>
                  </a:moveTo>
                  <a:lnTo>
                    <a:pt x="40" y="79"/>
                  </a:lnTo>
                  <a:lnTo>
                    <a:pt x="0" y="158"/>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 name="Line 14"/>
            <p:cNvSpPr>
              <a:spLocks noChangeShapeType="1"/>
            </p:cNvSpPr>
            <p:nvPr/>
          </p:nvSpPr>
          <p:spPr bwMode="auto">
            <a:xfrm flipH="1">
              <a:off x="5565" y="6568"/>
              <a:ext cx="59" cy="118"/>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 name="Line 15"/>
            <p:cNvSpPr>
              <a:spLocks noChangeShapeType="1"/>
            </p:cNvSpPr>
            <p:nvPr/>
          </p:nvSpPr>
          <p:spPr bwMode="auto">
            <a:xfrm flipH="1" flipV="1">
              <a:off x="4502" y="6725"/>
              <a:ext cx="177" cy="118"/>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 name="Freeform 16"/>
            <p:cNvSpPr>
              <a:spLocks/>
            </p:cNvSpPr>
            <p:nvPr/>
          </p:nvSpPr>
          <p:spPr bwMode="auto">
            <a:xfrm>
              <a:off x="3184" y="7532"/>
              <a:ext cx="20" cy="137"/>
            </a:xfrm>
            <a:custGeom>
              <a:avLst/>
              <a:gdLst>
                <a:gd name="T0" fmla="*/ 0 w 20"/>
                <a:gd name="T1" fmla="*/ 0 h 137"/>
                <a:gd name="T2" fmla="*/ 20 w 20"/>
                <a:gd name="T3" fmla="*/ 59 h 137"/>
                <a:gd name="T4" fmla="*/ 20 w 20"/>
                <a:gd name="T5" fmla="*/ 137 h 137"/>
                <a:gd name="T6" fmla="*/ 0 60000 65536"/>
                <a:gd name="T7" fmla="*/ 0 60000 65536"/>
                <a:gd name="T8" fmla="*/ 0 60000 65536"/>
                <a:gd name="T9" fmla="*/ 0 w 20"/>
                <a:gd name="T10" fmla="*/ 0 h 137"/>
                <a:gd name="T11" fmla="*/ 20 w 20"/>
                <a:gd name="T12" fmla="*/ 137 h 137"/>
              </a:gdLst>
              <a:ahLst/>
              <a:cxnLst>
                <a:cxn ang="T6">
                  <a:pos x="T0" y="T1"/>
                </a:cxn>
                <a:cxn ang="T7">
                  <a:pos x="T2" y="T3"/>
                </a:cxn>
                <a:cxn ang="T8">
                  <a:pos x="T4" y="T5"/>
                </a:cxn>
              </a:cxnLst>
              <a:rect l="T9" t="T10" r="T11" b="T12"/>
              <a:pathLst>
                <a:path w="20" h="137">
                  <a:moveTo>
                    <a:pt x="0" y="0"/>
                  </a:moveTo>
                  <a:lnTo>
                    <a:pt x="20" y="59"/>
                  </a:lnTo>
                  <a:lnTo>
                    <a:pt x="20" y="137"/>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 name="Text Box 17"/>
            <p:cNvSpPr txBox="1">
              <a:spLocks noChangeArrowheads="1"/>
            </p:cNvSpPr>
            <p:nvPr/>
          </p:nvSpPr>
          <p:spPr bwMode="auto">
            <a:xfrm>
              <a:off x="3653" y="7254"/>
              <a:ext cx="1801" cy="720"/>
            </a:xfrm>
            <a:prstGeom prst="rect">
              <a:avLst/>
            </a:prstGeom>
            <a:noFill/>
            <a:ln w="9525">
              <a:noFill/>
              <a:miter lim="800000"/>
              <a:headEnd/>
              <a:tailEnd/>
            </a:ln>
          </p:spPr>
          <p:txBody>
            <a:bodyPr lIns="76771" tIns="38385" rIns="76771" bIns="38385"/>
            <a:lstStyle/>
            <a:p>
              <a:pPr algn="ctr">
                <a:defRPr/>
              </a:pPr>
              <a:r>
                <a:rPr lang="el-GR" sz="2000" b="0" i="1">
                  <a:effectLst>
                    <a:outerShdw blurRad="38100" dist="38100" dir="2700000" algn="tl">
                      <a:srgbClr val="000000"/>
                    </a:outerShdw>
                  </a:effectLst>
                  <a:latin typeface="Times New Roman" pitchFamily="18" charset="0"/>
                  <a:cs typeface="Times New Roman" pitchFamily="18" charset="0"/>
                </a:rPr>
                <a:t>Εξωτερικοί</a:t>
              </a:r>
            </a:p>
            <a:p>
              <a:pPr algn="ctr">
                <a:defRPr/>
              </a:pPr>
              <a:r>
                <a:rPr lang="el-GR" sz="2000" b="0" i="1">
                  <a:effectLst>
                    <a:outerShdw blurRad="38100" dist="38100" dir="2700000" algn="tl">
                      <a:srgbClr val="000000"/>
                    </a:outerShdw>
                  </a:effectLst>
                  <a:latin typeface="Times New Roman" pitchFamily="18" charset="0"/>
                  <a:cs typeface="Times New Roman" pitchFamily="18" charset="0"/>
                </a:rPr>
                <a:t>παράγοντες</a:t>
              </a:r>
            </a:p>
          </p:txBody>
        </p:sp>
        <p:sp>
          <p:nvSpPr>
            <p:cNvPr id="23" name="Text Box 18"/>
            <p:cNvSpPr txBox="1">
              <a:spLocks noChangeArrowheads="1"/>
            </p:cNvSpPr>
            <p:nvPr/>
          </p:nvSpPr>
          <p:spPr bwMode="auto">
            <a:xfrm>
              <a:off x="5814" y="7254"/>
              <a:ext cx="1801" cy="540"/>
            </a:xfrm>
            <a:prstGeom prst="rect">
              <a:avLst/>
            </a:prstGeom>
            <a:noFill/>
            <a:ln w="9525">
              <a:noFill/>
              <a:miter lim="800000"/>
              <a:headEnd/>
              <a:tailEnd/>
            </a:ln>
          </p:spPr>
          <p:txBody>
            <a:bodyPr lIns="76771" tIns="38385" rIns="76771" bIns="38385"/>
            <a:lstStyle/>
            <a:p>
              <a:pPr algn="ctr">
                <a:defRPr/>
              </a:pPr>
              <a:r>
                <a:rPr lang="el-GR" sz="2000" b="0" i="1">
                  <a:effectLst>
                    <a:outerShdw blurRad="38100" dist="38100" dir="2700000" algn="tl">
                      <a:srgbClr val="000000"/>
                    </a:outerShdw>
                  </a:effectLst>
                  <a:latin typeface="Times New Roman" pitchFamily="18" charset="0"/>
                  <a:cs typeface="Times New Roman" pitchFamily="18" charset="0"/>
                </a:rPr>
                <a:t>Μαθητές</a:t>
              </a:r>
            </a:p>
          </p:txBody>
        </p:sp>
        <p:sp>
          <p:nvSpPr>
            <p:cNvPr id="24" name="Text Box 19"/>
            <p:cNvSpPr txBox="1">
              <a:spLocks noChangeArrowheads="1"/>
            </p:cNvSpPr>
            <p:nvPr/>
          </p:nvSpPr>
          <p:spPr bwMode="auto">
            <a:xfrm>
              <a:off x="5454" y="8334"/>
              <a:ext cx="1800" cy="720"/>
            </a:xfrm>
            <a:prstGeom prst="rect">
              <a:avLst/>
            </a:prstGeom>
            <a:noFill/>
            <a:ln w="9525">
              <a:noFill/>
              <a:miter lim="800000"/>
              <a:headEnd/>
              <a:tailEnd/>
            </a:ln>
          </p:spPr>
          <p:txBody>
            <a:bodyPr lIns="76771" tIns="38385" rIns="76771" bIns="38385"/>
            <a:lstStyle/>
            <a:p>
              <a:pPr algn="ctr">
                <a:defRPr/>
              </a:pPr>
              <a:r>
                <a:rPr lang="el-GR" sz="2000" b="0" i="1">
                  <a:effectLst>
                    <a:outerShdw blurRad="38100" dist="38100" dir="2700000" algn="tl">
                      <a:srgbClr val="000000"/>
                    </a:outerShdw>
                  </a:effectLst>
                  <a:latin typeface="Times New Roman" pitchFamily="18" charset="0"/>
                  <a:cs typeface="Times New Roman" pitchFamily="18" charset="0"/>
                </a:rPr>
                <a:t>Θεωρητική</a:t>
              </a:r>
            </a:p>
            <a:p>
              <a:pPr algn="ctr">
                <a:defRPr/>
              </a:pPr>
              <a:r>
                <a:rPr lang="el-GR" sz="2000" b="0" i="1">
                  <a:effectLst>
                    <a:outerShdw blurRad="38100" dist="38100" dir="2700000" algn="tl">
                      <a:srgbClr val="000000"/>
                    </a:outerShdw>
                  </a:effectLst>
                  <a:latin typeface="Times New Roman" pitchFamily="18" charset="0"/>
                  <a:cs typeface="Times New Roman" pitchFamily="18" charset="0"/>
                </a:rPr>
                <a:t>βάση</a:t>
              </a:r>
            </a:p>
          </p:txBody>
        </p:sp>
        <p:sp>
          <p:nvSpPr>
            <p:cNvPr id="25" name="Text Box 20"/>
            <p:cNvSpPr txBox="1">
              <a:spLocks noChangeArrowheads="1"/>
            </p:cNvSpPr>
            <p:nvPr/>
          </p:nvSpPr>
          <p:spPr bwMode="auto">
            <a:xfrm>
              <a:off x="3535" y="8334"/>
              <a:ext cx="1801" cy="720"/>
            </a:xfrm>
            <a:prstGeom prst="rect">
              <a:avLst/>
            </a:prstGeom>
            <a:noFill/>
            <a:ln w="9525">
              <a:noFill/>
              <a:miter lim="800000"/>
              <a:headEnd/>
              <a:tailEnd/>
            </a:ln>
          </p:spPr>
          <p:txBody>
            <a:bodyPr lIns="76771" tIns="38385" rIns="76771" bIns="38385"/>
            <a:lstStyle/>
            <a:p>
              <a:pPr algn="ctr">
                <a:defRPr/>
              </a:pPr>
              <a:r>
                <a:rPr lang="el-GR" sz="2000" b="0" i="1">
                  <a:effectLst>
                    <a:outerShdw blurRad="38100" dist="38100" dir="2700000" algn="tl">
                      <a:srgbClr val="000000"/>
                    </a:outerShdw>
                  </a:effectLst>
                  <a:latin typeface="Times New Roman" pitchFamily="18" charset="0"/>
                  <a:cs typeface="Times New Roman" pitchFamily="18" charset="0"/>
                </a:rPr>
                <a:t>Μέσα</a:t>
              </a:r>
            </a:p>
            <a:p>
              <a:pPr algn="ctr">
                <a:defRPr/>
              </a:pPr>
              <a:r>
                <a:rPr lang="el-GR" sz="2000" b="0" i="1">
                  <a:effectLst>
                    <a:outerShdw blurRad="38100" dist="38100" dir="2700000" algn="tl">
                      <a:srgbClr val="000000"/>
                    </a:outerShdw>
                  </a:effectLst>
                  <a:latin typeface="Times New Roman" pitchFamily="18" charset="0"/>
                  <a:cs typeface="Times New Roman" pitchFamily="18" charset="0"/>
                </a:rPr>
                <a:t>υλοποίησης</a:t>
              </a:r>
            </a:p>
          </p:txBody>
        </p:sp>
      </p:grpSp>
    </p:spTree>
    <p:extLst>
      <p:ext uri="{BB962C8B-B14F-4D97-AF65-F5344CB8AC3E}">
        <p14:creationId xmlns:p14="http://schemas.microsoft.com/office/powerpoint/2010/main" xmlns="" val="35905949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0999"/>
            <a:ext cx="9144001" cy="1383341"/>
          </a:xfrm>
        </p:spPr>
        <p:txBody>
          <a:bodyPr>
            <a:normAutofit fontScale="90000"/>
          </a:bodyPr>
          <a:lstStyle/>
          <a:p>
            <a:r>
              <a:rPr lang="el-GR" dirty="0" smtClean="0">
                <a:solidFill>
                  <a:srgbClr val="00B0F0"/>
                </a:solidFill>
              </a:rPr>
              <a:t>Εκπαιδευτικές </a:t>
            </a:r>
            <a:r>
              <a:rPr lang="el-GR" dirty="0">
                <a:solidFill>
                  <a:srgbClr val="00B0F0"/>
                </a:solidFill>
              </a:rPr>
              <a:t>χρήσεις των ηλεκτρονικών </a:t>
            </a:r>
            <a:r>
              <a:rPr lang="el-GR" dirty="0" smtClean="0">
                <a:solidFill>
                  <a:srgbClr val="00B0F0"/>
                </a:solidFill>
              </a:rPr>
              <a:t>υπολογιστών-Γενιές εκπαιδευτικού λογισμικού</a:t>
            </a:r>
            <a:r>
              <a:rPr lang="el-GR" dirty="0"/>
              <a:t/>
            </a:r>
            <a:br>
              <a:rPr lang="el-GR" dirty="0"/>
            </a:br>
            <a:endParaRPr lang="el-GR" dirty="0"/>
          </a:p>
        </p:txBody>
      </p:sp>
      <p:sp>
        <p:nvSpPr>
          <p:cNvPr id="14" name="Content Placeholder 13"/>
          <p:cNvSpPr>
            <a:spLocks noGrp="1"/>
          </p:cNvSpPr>
          <p:nvPr>
            <p:ph idx="1"/>
          </p:nvPr>
        </p:nvSpPr>
        <p:spPr>
          <a:xfrm>
            <a:off x="1492573" y="1484784"/>
            <a:ext cx="6474047" cy="4896544"/>
          </a:xfrm>
        </p:spPr>
        <p:txBody>
          <a:bodyPr>
            <a:normAutofit fontScale="92500" lnSpcReduction="10000"/>
          </a:bodyPr>
          <a:lstStyle/>
          <a:p>
            <a:pPr marL="0" indent="0">
              <a:buNone/>
            </a:pPr>
            <a:r>
              <a:rPr lang="el-GR" dirty="0"/>
              <a:t>Κάτω από το πρίσμα των τριών αρχών μάθησης μπορούν να εξεταστούν οι εκπαιδευτικές χρήσεις των ηλεκτρονικών υπολογιστών. </a:t>
            </a:r>
          </a:p>
          <a:p>
            <a:pPr marL="0" indent="0">
              <a:buNone/>
            </a:pPr>
            <a:endParaRPr lang="el-GR" dirty="0"/>
          </a:p>
          <a:p>
            <a:pPr marL="0" indent="0">
              <a:buNone/>
            </a:pPr>
            <a:r>
              <a:rPr lang="el-GR" dirty="0"/>
              <a:t>Από τα πρώτα στάδια της εξέλιξής τους οι ηλεκτρονικοί υπολογιστές θεωρήθηκαν ένα ιδανικό διδακτικό εργαλείο. </a:t>
            </a:r>
          </a:p>
          <a:p>
            <a:pPr marL="0" indent="0">
              <a:buNone/>
            </a:pPr>
            <a:endParaRPr lang="el-GR" dirty="0"/>
          </a:p>
          <a:p>
            <a:pPr marL="0" indent="0">
              <a:buNone/>
            </a:pPr>
            <a:r>
              <a:rPr lang="el-GR" dirty="0"/>
              <a:t>Τα χαρακτηριστικά που επιτρέπουν αυτή την πεποίθηση συμβαδίζουν με τις τεχνολογικές εξελίξεις και κυρίως με την αυξανόμενη υπολογιστική τους ισχύ, την ταχύτητα, τα γραφικά περιβάλλοντα και τη δυνατότητα ενσωμάτωσης εικόνας, ήχου και βίντεο. </a:t>
            </a:r>
          </a:p>
          <a:p>
            <a:pPr marL="0" indent="0" algn="just">
              <a:buNone/>
            </a:pPr>
            <a:endParaRPr lang="en-US" dirty="0"/>
          </a:p>
        </p:txBody>
      </p:sp>
      <p:pic>
        <p:nvPicPr>
          <p:cNvPr id="4" name="Picture 3" descr="MCj039850900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22604" y="2564904"/>
            <a:ext cx="3806974" cy="3015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27212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16881" y="1628800"/>
            <a:ext cx="9354367" cy="4824536"/>
          </a:xfrm>
        </p:spPr>
        <p:txBody>
          <a:bodyPr>
            <a:normAutofit fontScale="77500" lnSpcReduction="20000"/>
          </a:bodyPr>
          <a:lstStyle/>
          <a:p>
            <a:pPr marL="0" indent="0">
              <a:buNone/>
            </a:pPr>
            <a:r>
              <a:rPr lang="el-GR" dirty="0" smtClean="0">
                <a:solidFill>
                  <a:srgbClr val="00B0F0"/>
                </a:solidFill>
              </a:rPr>
              <a:t>1</a:t>
            </a:r>
            <a:r>
              <a:rPr lang="el-GR" baseline="30000" dirty="0" smtClean="0">
                <a:solidFill>
                  <a:srgbClr val="00B0F0"/>
                </a:solidFill>
              </a:rPr>
              <a:t>η</a:t>
            </a:r>
            <a:r>
              <a:rPr lang="el-GR" dirty="0" smtClean="0">
                <a:solidFill>
                  <a:srgbClr val="00B0F0"/>
                </a:solidFill>
              </a:rPr>
              <a:t> Γενιά</a:t>
            </a:r>
          </a:p>
          <a:p>
            <a:pPr marL="0" indent="0">
              <a:buNone/>
            </a:pPr>
            <a:r>
              <a:rPr lang="el-GR" dirty="0" smtClean="0"/>
              <a:t>Οι </a:t>
            </a:r>
            <a:r>
              <a:rPr lang="el-GR" dirty="0"/>
              <a:t>πρώτες εκπαιδευτικές εφαρμογές των ηλεκτρονικών υπολογιστών υλοποιούσαν συμπεριφοριστικές αντιλήψεις και έδιναν μεγάλη βαρύτητα στο περιεχόμενο. </a:t>
            </a:r>
            <a:endParaRPr lang="el-GR" dirty="0" smtClean="0"/>
          </a:p>
          <a:p>
            <a:pPr marL="0" indent="0">
              <a:buNone/>
            </a:pPr>
            <a:r>
              <a:rPr lang="el-GR" dirty="0" smtClean="0"/>
              <a:t>Ανέλυαν </a:t>
            </a:r>
            <a:r>
              <a:rPr lang="el-GR" dirty="0"/>
              <a:t>τις γνώσεις και τις δεξιότητες που πρέπει να αποκτηθούν από τους μαθητές σε επιμέρους συστατικά στοιχεία, όπου η γνώση αυτών, αθροιστικά, οδηγούσε στην προσδοκώμενη </a:t>
            </a:r>
            <a:r>
              <a:rPr lang="el-GR" dirty="0" smtClean="0"/>
              <a:t>συμπεριφορά.</a:t>
            </a:r>
          </a:p>
          <a:p>
            <a:pPr marL="0" indent="0">
              <a:buNone/>
            </a:pPr>
            <a:r>
              <a:rPr lang="el-GR" dirty="0" smtClean="0"/>
              <a:t>Χαρακτηριστικό </a:t>
            </a:r>
            <a:r>
              <a:rPr lang="el-GR" dirty="0"/>
              <a:t>παράδειγμα αυτής της άποψης ήταν η υποβοηθούμενη από υπολογιστές διδασκαλία (Computer </a:t>
            </a:r>
            <a:r>
              <a:rPr lang="el-GR" dirty="0" err="1"/>
              <a:t>Assisted</a:t>
            </a:r>
            <a:r>
              <a:rPr lang="el-GR" dirty="0"/>
              <a:t> </a:t>
            </a:r>
            <a:r>
              <a:rPr lang="el-GR" dirty="0" err="1"/>
              <a:t>Instruction</a:t>
            </a:r>
            <a:r>
              <a:rPr lang="el-GR" dirty="0"/>
              <a:t>, CAI) που είχε περισσότερο τη μορφή δοκιμής και εξάσκησης, με το μαθητευόμενο να έχει ελάχιστο έλεγχο στο τι μαθαίνει. </a:t>
            </a:r>
            <a:endParaRPr lang="el-GR" dirty="0" smtClean="0"/>
          </a:p>
          <a:p>
            <a:pPr marL="0" indent="0">
              <a:buNone/>
            </a:pPr>
            <a:r>
              <a:rPr lang="el-GR" dirty="0" smtClean="0"/>
              <a:t>Όλα </a:t>
            </a:r>
            <a:r>
              <a:rPr lang="el-GR" dirty="0"/>
              <a:t>ήταν προκαθορισμένα από το σχεδιαστή, αν και σε κάποιες περιπτώσεις δινόταν η δυνατότητα να παραλειφθούν από τον μαθητευόμενο ορισμένα θέματα. </a:t>
            </a:r>
            <a:endParaRPr lang="el-GR" dirty="0" smtClean="0"/>
          </a:p>
          <a:p>
            <a:pPr marL="0" indent="0">
              <a:buNone/>
            </a:pPr>
            <a:endParaRPr lang="el-GR" dirty="0" smtClean="0"/>
          </a:p>
          <a:p>
            <a:pPr marL="0" indent="0">
              <a:buNone/>
            </a:pPr>
            <a:r>
              <a:rPr lang="el-GR" dirty="0" smtClean="0"/>
              <a:t>Παρά </a:t>
            </a:r>
            <a:r>
              <a:rPr lang="el-GR" dirty="0"/>
              <a:t>τη σοβαρή κριτική που δέχθηκε ο συμπεριφορισμός, αρκετές εφαρμογές των υπολογιστών ακολουθούν ακόμα και σήμερα αυτή την παραδοσιακή αντιμετώπιση εκπαιδευτικού σχεδιασμού και διδασκαλίας</a:t>
            </a:r>
            <a:r>
              <a:rPr lang="el-GR" dirty="0" smtClean="0"/>
              <a:t>.</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fontScale="90000"/>
          </a:bodyPr>
          <a:lstStyle/>
          <a:p>
            <a:r>
              <a:rPr lang="el-GR" dirty="0" smtClean="0">
                <a:solidFill>
                  <a:srgbClr val="00B0F0"/>
                </a:solidFill>
              </a:rPr>
              <a:t>Εκπαιδευτικές </a:t>
            </a:r>
            <a:r>
              <a:rPr lang="el-GR" dirty="0">
                <a:solidFill>
                  <a:srgbClr val="00B0F0"/>
                </a:solidFill>
              </a:rPr>
              <a:t>χρήσεις των ηλεκτρονικών υπολογιστών-Γενιές εκπαιδευτικού λογισμικού</a:t>
            </a:r>
            <a:r>
              <a:rPr lang="el-GR" dirty="0"/>
              <a:t/>
            </a:r>
            <a:br>
              <a:rPr lang="el-GR" dirty="0"/>
            </a:br>
            <a:endParaRPr lang="el-GR" dirty="0"/>
          </a:p>
        </p:txBody>
      </p:sp>
    </p:spTree>
    <p:extLst>
      <p:ext uri="{BB962C8B-B14F-4D97-AF65-F5344CB8AC3E}">
        <p14:creationId xmlns:p14="http://schemas.microsoft.com/office/powerpoint/2010/main" xmlns="" val="3534186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4206" y="1764340"/>
            <a:ext cx="9426375" cy="4824536"/>
          </a:xfrm>
        </p:spPr>
        <p:txBody>
          <a:bodyPr>
            <a:normAutofit fontScale="92500" lnSpcReduction="20000"/>
          </a:bodyPr>
          <a:lstStyle/>
          <a:p>
            <a:pPr marL="0" indent="0">
              <a:buNone/>
            </a:pPr>
            <a:r>
              <a:rPr lang="el-GR" dirty="0" smtClean="0">
                <a:solidFill>
                  <a:srgbClr val="00B0F0"/>
                </a:solidFill>
              </a:rPr>
              <a:t>2</a:t>
            </a:r>
            <a:r>
              <a:rPr lang="el-GR" baseline="30000" dirty="0" smtClean="0">
                <a:solidFill>
                  <a:srgbClr val="00B0F0"/>
                </a:solidFill>
              </a:rPr>
              <a:t>η</a:t>
            </a:r>
            <a:r>
              <a:rPr lang="el-GR" dirty="0" smtClean="0">
                <a:solidFill>
                  <a:srgbClr val="00B0F0"/>
                </a:solidFill>
              </a:rPr>
              <a:t> </a:t>
            </a:r>
            <a:r>
              <a:rPr lang="el-GR" dirty="0">
                <a:solidFill>
                  <a:srgbClr val="00B0F0"/>
                </a:solidFill>
              </a:rPr>
              <a:t>Γενιά</a:t>
            </a:r>
          </a:p>
          <a:p>
            <a:pPr marL="0" indent="0">
              <a:buNone/>
            </a:pPr>
            <a:r>
              <a:rPr lang="el-GR" dirty="0" smtClean="0"/>
              <a:t>Στη </a:t>
            </a:r>
            <a:r>
              <a:rPr lang="el-GR" dirty="0"/>
              <a:t>δεύτερη γενιά υπήρξε μία μεταστροφή από την έμφαση στο περιεχόμενο, στην έμφαση στον τρόπο που παρουσιάζεται το περιεχόμενο στους μαθητές. </a:t>
            </a:r>
            <a:endParaRPr lang="el-GR" dirty="0" smtClean="0"/>
          </a:p>
          <a:p>
            <a:pPr marL="0" indent="0">
              <a:buNone/>
            </a:pPr>
            <a:r>
              <a:rPr lang="el-GR" dirty="0" smtClean="0"/>
              <a:t>Αυτό </a:t>
            </a:r>
            <a:r>
              <a:rPr lang="el-GR" dirty="0"/>
              <a:t>προέκυψε από τη συνειδητοποίηση ότι η διαδικασία με την οποία οι μαθητές επεξεργάζονται τις πληροφορίες μπορεί να είναι πιο σημαντική από την ίδια την πληροφορία. </a:t>
            </a:r>
            <a:endParaRPr lang="el-GR" dirty="0" smtClean="0"/>
          </a:p>
          <a:p>
            <a:pPr marL="0" indent="0">
              <a:buNone/>
            </a:pPr>
            <a:r>
              <a:rPr lang="el-GR" dirty="0" smtClean="0"/>
              <a:t>Στο </a:t>
            </a:r>
            <a:r>
              <a:rPr lang="el-GR" dirty="0"/>
              <a:t>πεδίο αυτό ο συμπεριφορισμός αποδείχθηκε ανεπαρκής, ενώ οι γνωστικές θεωρίες προσέφεραν κατάλληλο έδαφος στο οποίο μπόρεσαν να στηριχθούν οι σχεδιαστές εκπαιδευτικών εφαρμογών. </a:t>
            </a:r>
          </a:p>
          <a:p>
            <a:pPr marL="0" indent="0">
              <a:buNone/>
            </a:pPr>
            <a:endParaRPr lang="el-GR" dirty="0"/>
          </a:p>
          <a:p>
            <a:pPr marL="0" indent="0">
              <a:buNone/>
            </a:pPr>
            <a:r>
              <a:rPr lang="el-GR" dirty="0"/>
              <a:t>Χαρακτηριστικό παράδειγμα αυτής της γενιάς εκπαιδευτικών εφαρμογών σε υπολογιστές είναι προσπάθεια προγραμματισμού τους με τέτοιο τρόπο ώστε να “σκέφτονται” και να απαντούν “έξυπνα” στην είσοδο δεδομένων από το μαθητή, χρησιμοποιώντας μία βάση δεδομένων. </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fontScale="90000"/>
          </a:bodyPr>
          <a:lstStyle/>
          <a:p>
            <a:r>
              <a:rPr lang="el-GR" dirty="0" smtClean="0">
                <a:solidFill>
                  <a:srgbClr val="00B0F0"/>
                </a:solidFill>
              </a:rPr>
              <a:t>Εκπαιδευτικές χρήσεις των ηλεκτρονικών </a:t>
            </a:r>
            <a:r>
              <a:rPr lang="el-GR" dirty="0">
                <a:solidFill>
                  <a:srgbClr val="00B0F0"/>
                </a:solidFill>
              </a:rPr>
              <a:t>υπολογιστών-Γενιές εκπαιδευτικού λογισμικού</a:t>
            </a:r>
            <a:r>
              <a:rPr lang="el-GR" dirty="0" smtClean="0"/>
              <a:t/>
            </a:r>
            <a:br>
              <a:rPr lang="el-GR" dirty="0" smtClean="0"/>
            </a:br>
            <a:endParaRPr lang="el-GR" dirty="0"/>
          </a:p>
        </p:txBody>
      </p:sp>
    </p:spTree>
    <p:extLst>
      <p:ext uri="{BB962C8B-B14F-4D97-AF65-F5344CB8AC3E}">
        <p14:creationId xmlns:p14="http://schemas.microsoft.com/office/powerpoint/2010/main" xmlns="" val="32543877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556792"/>
            <a:ext cx="8460431" cy="4680520"/>
          </a:xfrm>
        </p:spPr>
        <p:txBody>
          <a:bodyPr>
            <a:normAutofit/>
          </a:bodyPr>
          <a:lstStyle/>
          <a:p>
            <a:pPr marL="0" indent="0">
              <a:buNone/>
            </a:pPr>
            <a:r>
              <a:rPr lang="el-GR" dirty="0" smtClean="0">
                <a:solidFill>
                  <a:srgbClr val="00B0F0"/>
                </a:solidFill>
              </a:rPr>
              <a:t>3</a:t>
            </a:r>
            <a:r>
              <a:rPr lang="el-GR" baseline="30000" dirty="0" smtClean="0">
                <a:solidFill>
                  <a:srgbClr val="00B0F0"/>
                </a:solidFill>
              </a:rPr>
              <a:t>η</a:t>
            </a:r>
            <a:r>
              <a:rPr lang="el-GR" dirty="0" smtClean="0">
                <a:solidFill>
                  <a:srgbClr val="00B0F0"/>
                </a:solidFill>
              </a:rPr>
              <a:t> </a:t>
            </a:r>
            <a:r>
              <a:rPr lang="el-GR" dirty="0">
                <a:solidFill>
                  <a:srgbClr val="00B0F0"/>
                </a:solidFill>
              </a:rPr>
              <a:t>Γενιά</a:t>
            </a:r>
          </a:p>
          <a:p>
            <a:pPr marL="0" indent="0">
              <a:buNone/>
            </a:pPr>
            <a:r>
              <a:rPr lang="el-GR" dirty="0" smtClean="0"/>
              <a:t>Η </a:t>
            </a:r>
            <a:r>
              <a:rPr lang="el-GR" dirty="0"/>
              <a:t>τρίτη γενιά εκπαιδευτικής χρήσης των ηλεκτρονικών υπολογιστών </a:t>
            </a:r>
            <a:r>
              <a:rPr lang="el-GR" dirty="0" smtClean="0"/>
              <a:t>στηρίζεται στις </a:t>
            </a:r>
            <a:r>
              <a:rPr lang="el-GR" dirty="0"/>
              <a:t>αρχές του </a:t>
            </a:r>
            <a:r>
              <a:rPr lang="el-GR" dirty="0" err="1"/>
              <a:t>δομητισμού</a:t>
            </a:r>
            <a:r>
              <a:rPr lang="el-GR" dirty="0"/>
              <a:t>. </a:t>
            </a:r>
            <a:endParaRPr lang="el-GR" dirty="0" smtClean="0"/>
          </a:p>
          <a:p>
            <a:pPr marL="0" indent="0">
              <a:buNone/>
            </a:pPr>
            <a:r>
              <a:rPr lang="el-GR" dirty="0" smtClean="0"/>
              <a:t>Η </a:t>
            </a:r>
            <a:r>
              <a:rPr lang="el-GR" dirty="0"/>
              <a:t>μεταστροφή στο σχεδιασμό εφαρμογών είναι </a:t>
            </a:r>
            <a:r>
              <a:rPr lang="el-GR" dirty="0" smtClean="0"/>
              <a:t>σημαντική </a:t>
            </a:r>
            <a:r>
              <a:rPr lang="el-GR" dirty="0"/>
              <a:t>εξαιτίας του ότι ο </a:t>
            </a:r>
            <a:r>
              <a:rPr lang="el-GR" dirty="0" err="1"/>
              <a:t>δομητισμός</a:t>
            </a:r>
            <a:r>
              <a:rPr lang="el-GR" dirty="0"/>
              <a:t> υποστηρίζει ότι δεν υπάρχουν </a:t>
            </a:r>
            <a:r>
              <a:rPr lang="el-GR" dirty="0" smtClean="0"/>
              <a:t>προκαθορισμένα </a:t>
            </a:r>
            <a:r>
              <a:rPr lang="el-GR" dirty="0"/>
              <a:t>και προβλέψιμα αποτελέσματα. </a:t>
            </a:r>
            <a:endParaRPr lang="el-GR" dirty="0" smtClean="0"/>
          </a:p>
          <a:p>
            <a:pPr marL="0" indent="0">
              <a:buNone/>
            </a:pPr>
            <a:r>
              <a:rPr lang="el-GR" dirty="0" smtClean="0"/>
              <a:t>Έτσι </a:t>
            </a:r>
            <a:r>
              <a:rPr lang="el-GR" dirty="0"/>
              <a:t>θεωρεί ότι η διδασκαλία </a:t>
            </a:r>
            <a:r>
              <a:rPr lang="el-GR" dirty="0" smtClean="0"/>
              <a:t>θα </a:t>
            </a:r>
            <a:r>
              <a:rPr lang="el-GR" dirty="0"/>
              <a:t>πρέπει να ενθαρρύνει </a:t>
            </a:r>
            <a:r>
              <a:rPr lang="el-GR" dirty="0" smtClean="0"/>
              <a:t>               και </a:t>
            </a:r>
            <a:r>
              <a:rPr lang="el-GR" dirty="0"/>
              <a:t>όχι να καθοδηγεί τη μάθηση. </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fontScale="90000"/>
          </a:bodyPr>
          <a:lstStyle/>
          <a:p>
            <a:r>
              <a:rPr lang="el-GR" dirty="0" smtClean="0">
                <a:solidFill>
                  <a:srgbClr val="00B0F0"/>
                </a:solidFill>
              </a:rPr>
              <a:t>Εκπαιδευτικές χρήσεις των ηλεκτρονικών υπολογιστών-Γενιές εκπαιδευτικού λογισμικού</a:t>
            </a:r>
            <a:r>
              <a:rPr lang="el-GR" dirty="0" smtClean="0"/>
              <a:t/>
            </a:r>
            <a:br>
              <a:rPr lang="el-GR" dirty="0" smtClean="0"/>
            </a:br>
            <a:endParaRPr lang="el-GR" dirty="0"/>
          </a:p>
        </p:txBody>
      </p:sp>
      <p:pic>
        <p:nvPicPr>
          <p:cNvPr id="5" name="Picture 3" descr="j0099998[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26660" y="3328877"/>
            <a:ext cx="3635375" cy="288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332783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70"/>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 xmlns:p14="http://schemas.microsoft.com/office/powerpoint/2010/main" val="226248691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764340"/>
            <a:ext cx="9173841" cy="4472972"/>
          </a:xfrm>
        </p:spPr>
        <p:txBody>
          <a:bodyPr>
            <a:normAutofit/>
          </a:bodyPr>
          <a:lstStyle/>
          <a:p>
            <a:pPr marL="0" indent="0">
              <a:buNone/>
            </a:pPr>
            <a:r>
              <a:rPr lang="el-GR" dirty="0"/>
              <a:t>Τα πολυμέσα και τα </a:t>
            </a:r>
            <a:r>
              <a:rPr lang="el-GR" dirty="0" err="1"/>
              <a:t>υπερμέσα</a:t>
            </a:r>
            <a:r>
              <a:rPr lang="el-GR" dirty="0"/>
              <a:t> είναι οι εφαρμογές των ηλεκτρονικών υπολογιστών που ικανοποιούν τις αρχές του </a:t>
            </a:r>
            <a:r>
              <a:rPr lang="el-GR" dirty="0" err="1"/>
              <a:t>δομητισμού</a:t>
            </a:r>
            <a:r>
              <a:rPr lang="el-GR" dirty="0"/>
              <a:t> και επιτρέπουν μία μη γραμμική πορεία στη διδασκαλία, αφήνοντας την επιλογή της πορείας και τον έλεγχο στο μαθητευόμενο. </a:t>
            </a:r>
          </a:p>
          <a:p>
            <a:pPr marL="0" indent="0" algn="just">
              <a:buNone/>
            </a:pPr>
            <a:endParaRPr lang="el-GR" dirty="0" smtClean="0"/>
          </a:p>
          <a:p>
            <a:pPr marL="0" indent="0">
              <a:buNone/>
            </a:pPr>
            <a:r>
              <a:rPr lang="el-GR" dirty="0"/>
              <a:t>Ωστόσο, από το φόβο μήπως τελικά ο μαθητευόμενος αποπροσανατολιστεί, μήπως “χαθεί” στον κυκεώνα </a:t>
            </a:r>
            <a:r>
              <a:rPr lang="el-GR" dirty="0" err="1" smtClean="0"/>
              <a:t>υπερσυνδέσμων</a:t>
            </a:r>
            <a:r>
              <a:rPr lang="el-GR" dirty="0" smtClean="0"/>
              <a:t> </a:t>
            </a:r>
            <a:r>
              <a:rPr lang="el-GR" dirty="0"/>
              <a:t>και επιλογών, αρκετοί προτείνουν ένα συνδυασμό παλιών και νέων διδακτικών μεθόδων και σταδιακή αύξηση του ελέγχου που έχει ο μαθητευόμενος στη διδακτική διαδικασία</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fontScale="90000"/>
          </a:bodyPr>
          <a:lstStyle/>
          <a:p>
            <a:r>
              <a:rPr lang="el-GR" dirty="0" smtClean="0">
                <a:solidFill>
                  <a:srgbClr val="00B0F0"/>
                </a:solidFill>
              </a:rPr>
              <a:t>Εκπαιδευτικές </a:t>
            </a:r>
            <a:r>
              <a:rPr lang="el-GR" dirty="0">
                <a:solidFill>
                  <a:srgbClr val="00B0F0"/>
                </a:solidFill>
              </a:rPr>
              <a:t>χρήσεις των ηλεκτρονικών υπολογιστών-Γενιές εκπαιδευτικού λογισμικού</a:t>
            </a:r>
            <a:r>
              <a:rPr lang="el-GR" dirty="0"/>
              <a:t/>
            </a:r>
            <a:br>
              <a:rPr lang="el-GR" dirty="0"/>
            </a:br>
            <a:endParaRPr lang="el-GR" dirty="0"/>
          </a:p>
        </p:txBody>
      </p:sp>
    </p:spTree>
    <p:extLst>
      <p:ext uri="{BB962C8B-B14F-4D97-AF65-F5344CB8AC3E}">
        <p14:creationId xmlns:p14="http://schemas.microsoft.com/office/powerpoint/2010/main" xmlns="" val="13128400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628800"/>
            <a:ext cx="9570391" cy="4824536"/>
          </a:xfrm>
        </p:spPr>
        <p:txBody>
          <a:bodyPr>
            <a:normAutofit fontScale="92500" lnSpcReduction="20000"/>
          </a:bodyPr>
          <a:lstStyle/>
          <a:p>
            <a:pPr marL="0" indent="0">
              <a:buNone/>
            </a:pPr>
            <a:r>
              <a:rPr lang="el-GR" dirty="0"/>
              <a:t>Η πρώτη γενιά θεώρησε τη μάθηση σαν μονόδρομο, σαν κάτι που εύκολα μπορεί να </a:t>
            </a:r>
            <a:r>
              <a:rPr lang="el-GR" dirty="0" err="1"/>
              <a:t>περιγραφεί</a:t>
            </a:r>
            <a:r>
              <a:rPr lang="el-GR" dirty="0"/>
              <a:t>, να </a:t>
            </a:r>
            <a:r>
              <a:rPr lang="el-GR" dirty="0" err="1"/>
              <a:t>κατατμηθεί</a:t>
            </a:r>
            <a:r>
              <a:rPr lang="el-GR" dirty="0"/>
              <a:t> και να αποκτηθεί. Αποκόπτει τη μάθηση από την ατομική και κοινωνική της διάσταση, θεωρώντας την σαν κάτι ανεξάρτητο. Ουσιαστικά δεν ανταποκρίνεται σε καμία από τις αρχές που τέθηκαν. </a:t>
            </a:r>
          </a:p>
          <a:p>
            <a:pPr marL="0" indent="0">
              <a:buNone/>
            </a:pPr>
            <a:endParaRPr lang="el-GR" dirty="0"/>
          </a:p>
          <a:p>
            <a:pPr marL="0" indent="0">
              <a:buNone/>
            </a:pPr>
            <a:r>
              <a:rPr lang="el-GR" dirty="0" smtClean="0"/>
              <a:t>Η </a:t>
            </a:r>
            <a:r>
              <a:rPr lang="el-GR" dirty="0"/>
              <a:t>δεύτερη και τρίτη γενιά αντιμετώπισαν τη μάθηση πιο σφαιρικά. Ωστόσο, η δεύτερη γενιά έδωσε πολύ μεγάλο βάρος στην αρχή ότι η μάθηση είναι ατομικό φαινόμενο. Επίσης δεν ικανοποιεί την αρχή της απροσδιοριστίας, γιατί οι αλληλεπιδράσεις μαθητή-υπολογιστή είναι σε μεγάλο βαθμό εκ των προτέρων σχεδιασμένες, πράγμα που σημαίνει ότι τελικά οδηγούν τη μάθηση σε συγκεκριμένα κανάλια. </a:t>
            </a:r>
          </a:p>
          <a:p>
            <a:pPr marL="0" indent="0">
              <a:buNone/>
            </a:pPr>
            <a:endParaRPr lang="el-GR" dirty="0"/>
          </a:p>
          <a:p>
            <a:pPr marL="0" indent="0">
              <a:buNone/>
            </a:pPr>
            <a:r>
              <a:rPr lang="el-GR" dirty="0" smtClean="0"/>
              <a:t>Η </a:t>
            </a:r>
            <a:r>
              <a:rPr lang="el-GR" dirty="0"/>
              <a:t>τρίτη γενιά πλησιάζει πολύ στο να ικανοποιεί και τις τρεις αρχές. Όμως, οι αντιρρήσεις στον εντελώς “ανοικτό” σχεδιασμό αποτρέπουν -παρότι επιδιώκεται- </a:t>
            </a:r>
            <a:r>
              <a:rPr lang="el-GR" dirty="0" smtClean="0"/>
              <a:t>την </a:t>
            </a:r>
            <a:r>
              <a:rPr lang="el-GR" dirty="0"/>
              <a:t>πλήρη ικανοποίηση της αρχής της απροσδιοριστίας. </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fontScale="90000"/>
          </a:bodyPr>
          <a:lstStyle/>
          <a:p>
            <a:r>
              <a:rPr lang="el-GR" dirty="0" smtClean="0">
                <a:solidFill>
                  <a:srgbClr val="00B0F0"/>
                </a:solidFill>
              </a:rPr>
              <a:t>Εκπαιδευτικές </a:t>
            </a:r>
            <a:r>
              <a:rPr lang="el-GR" dirty="0">
                <a:solidFill>
                  <a:srgbClr val="00B0F0"/>
                </a:solidFill>
              </a:rPr>
              <a:t>χρήσεις των ηλεκτρονικών υπολογιστών-Γενιές εκπαιδευτικού λογισμικού</a:t>
            </a:r>
            <a:r>
              <a:rPr lang="el-GR" dirty="0"/>
              <a:t/>
            </a:r>
            <a:br>
              <a:rPr lang="el-GR" dirty="0"/>
            </a:br>
            <a:endParaRPr lang="el-GR" dirty="0"/>
          </a:p>
        </p:txBody>
      </p:sp>
    </p:spTree>
    <p:extLst>
      <p:ext uri="{BB962C8B-B14F-4D97-AF65-F5344CB8AC3E}">
        <p14:creationId xmlns:p14="http://schemas.microsoft.com/office/powerpoint/2010/main" xmlns="" val="11096179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2276872"/>
            <a:ext cx="8460431" cy="3960440"/>
          </a:xfrm>
        </p:spPr>
        <p:txBody>
          <a:bodyPr>
            <a:normAutofit/>
          </a:bodyPr>
          <a:lstStyle/>
          <a:p>
            <a:pPr marL="0" indent="0" algn="just">
              <a:buNone/>
            </a:pPr>
            <a:r>
              <a:rPr lang="el-GR" dirty="0" smtClean="0">
                <a:solidFill>
                  <a:srgbClr val="00B0F0"/>
                </a:solidFill>
              </a:rPr>
              <a:t>4η </a:t>
            </a:r>
            <a:r>
              <a:rPr lang="el-GR" dirty="0">
                <a:solidFill>
                  <a:srgbClr val="00B0F0"/>
                </a:solidFill>
              </a:rPr>
              <a:t>Γενιά</a:t>
            </a:r>
          </a:p>
          <a:p>
            <a:pPr marL="0" indent="0" algn="just">
              <a:buNone/>
            </a:pPr>
            <a:r>
              <a:rPr lang="el-GR" dirty="0" smtClean="0"/>
              <a:t>Στη τέταρτη γενιά εκπαιδευτικής χρήσης των υπολογιστών ανήκουν οι εφαρμογές Ε.Π. Η γενιά αυτή υλοποιεί όπως και η προηγούμενη τις βασικές αρχές του </a:t>
            </a:r>
            <a:r>
              <a:rPr lang="el-GR" dirty="0" err="1" smtClean="0"/>
              <a:t>δομητισμού</a:t>
            </a:r>
            <a:r>
              <a:rPr lang="el-GR" dirty="0" smtClean="0"/>
              <a:t>, προχωρά όμως ένα βήμα παραπάνω. Αυτό γιατί στις εφαρμογές Ε.Π. δεν είναι απαραίτητη η χρήση συμβόλων.</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fontScale="90000"/>
          </a:bodyPr>
          <a:lstStyle/>
          <a:p>
            <a:r>
              <a:rPr lang="el-GR" smtClean="0">
                <a:solidFill>
                  <a:srgbClr val="00B0F0"/>
                </a:solidFill>
              </a:rPr>
              <a:t>Εκπαιδευτικές χρήσεις των ηλεκτρονικών υπολογιστών-Γενιές εκπαιδευτικού λογισμικού</a:t>
            </a:r>
            <a:r>
              <a:rPr lang="el-GR" smtClean="0"/>
              <a:t/>
            </a:r>
            <a:br>
              <a:rPr lang="el-GR" smtClean="0"/>
            </a:br>
            <a:endParaRPr lang="el-GR" dirty="0"/>
          </a:p>
        </p:txBody>
      </p:sp>
    </p:spTree>
    <p:extLst>
      <p:ext uri="{BB962C8B-B14F-4D97-AF65-F5344CB8AC3E}">
        <p14:creationId xmlns:p14="http://schemas.microsoft.com/office/powerpoint/2010/main" xmlns="" val="17982375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764340"/>
            <a:ext cx="9173841" cy="4472972"/>
          </a:xfrm>
        </p:spPr>
        <p:txBody>
          <a:bodyPr>
            <a:normAutofit fontScale="92500" lnSpcReduction="20000"/>
          </a:bodyPr>
          <a:lstStyle/>
          <a:p>
            <a:pPr marL="0" indent="0" algn="just">
              <a:buNone/>
            </a:pPr>
            <a:r>
              <a:rPr lang="el-GR" dirty="0"/>
              <a:t>Οι άνθρωποι αντιλαμβάνονται τον κόσμο με δύο τρόπους, από εμπειρίες “πρώτου προσώπου” και από εμπειρίες “τρίτου προσώπου”. </a:t>
            </a:r>
          </a:p>
          <a:p>
            <a:pPr marL="0" indent="0" algn="just">
              <a:buNone/>
            </a:pPr>
            <a:endParaRPr lang="el-GR" dirty="0"/>
          </a:p>
          <a:p>
            <a:pPr marL="0" indent="0" algn="just">
              <a:buNone/>
            </a:pPr>
            <a:r>
              <a:rPr lang="el-GR" dirty="0"/>
              <a:t>Οι πρώτες προέρχονται από την καθημερινή επαφή με τον κόσμο που περιβάλλει το άτομο, είναι άμεσες, προσωπικές, υποκειμενικές, κατά κάποιο τρόπο “αθόρυβες” γιατί δεν γίνεται αντιληπτό ότι αποκτήθηκε κάποια μορφή γνώσης. Κυρίως όμως λόγω της αμεσότητάς τους με το περιβάλλον, δεν απαιτούν την ύπαρξη συμβόλων. </a:t>
            </a:r>
          </a:p>
          <a:p>
            <a:pPr marL="0" indent="0" algn="just">
              <a:buNone/>
            </a:pPr>
            <a:endParaRPr lang="el-GR" dirty="0"/>
          </a:p>
          <a:p>
            <a:pPr marL="0" indent="0" algn="just">
              <a:buNone/>
            </a:pPr>
            <a:r>
              <a:rPr lang="el-GR" dirty="0"/>
              <a:t>Οι δεύτερες προέρχονται από την περιγραφή κάποιου άλλου, είναι έμμεσες, ρητές και πάντα το άτομο γνωρίζει ότι έμαθε κάτι γιατί του το δίδαξαν. Για να γίνει όμως εφικτή η επικοινωνία μεταξύ αυτού που εξηγεί και αυτού που μαθαίνει, είναι απαραίτητη η ύπαρξη συμβόλων, όπως ο προφορικός λόγος, τα γράμματα και οι αριθμοί. </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fontScale="90000"/>
          </a:bodyPr>
          <a:lstStyle/>
          <a:p>
            <a:r>
              <a:rPr lang="el-GR" smtClean="0">
                <a:solidFill>
                  <a:srgbClr val="00B0F0"/>
                </a:solidFill>
              </a:rPr>
              <a:t>Εκπαιδευτικές χρήσεις των ηλεκτρονικών υπολογιστών-Γενιές εκπαιδευτικού λογισμικού</a:t>
            </a:r>
            <a:r>
              <a:rPr lang="el-GR" smtClean="0"/>
              <a:t/>
            </a:r>
            <a:br>
              <a:rPr lang="el-GR" smtClean="0"/>
            </a:br>
            <a:endParaRPr lang="el-GR" dirty="0"/>
          </a:p>
        </p:txBody>
      </p:sp>
    </p:spTree>
    <p:extLst>
      <p:ext uri="{BB962C8B-B14F-4D97-AF65-F5344CB8AC3E}">
        <p14:creationId xmlns:p14="http://schemas.microsoft.com/office/powerpoint/2010/main" xmlns="" val="39886173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
          <p:cNvSpPr>
            <a:spLocks noChangeShapeType="1"/>
          </p:cNvSpPr>
          <p:nvPr/>
        </p:nvSpPr>
        <p:spPr bwMode="auto">
          <a:xfrm>
            <a:off x="2382600" y="1432417"/>
            <a:ext cx="0" cy="252095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6" name="Picture 3" descr="j0277428[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19000" y="4024805"/>
            <a:ext cx="2368550" cy="259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BD05109_[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20963" y="352917"/>
            <a:ext cx="3046412" cy="2690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j0157053[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41938" y="3889867"/>
            <a:ext cx="3313112"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6"/>
          <p:cNvSpPr>
            <a:spLocks noChangeShapeType="1"/>
          </p:cNvSpPr>
          <p:nvPr/>
        </p:nvSpPr>
        <p:spPr bwMode="auto">
          <a:xfrm>
            <a:off x="2382600" y="1432417"/>
            <a:ext cx="2016125"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 name="Line 7"/>
          <p:cNvSpPr>
            <a:spLocks noChangeShapeType="1"/>
          </p:cNvSpPr>
          <p:nvPr/>
        </p:nvSpPr>
        <p:spPr bwMode="auto">
          <a:xfrm>
            <a:off x="7638813" y="1432417"/>
            <a:ext cx="2016125"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 name="Line 8"/>
          <p:cNvSpPr>
            <a:spLocks noChangeShapeType="1"/>
          </p:cNvSpPr>
          <p:nvPr/>
        </p:nvSpPr>
        <p:spPr bwMode="auto">
          <a:xfrm>
            <a:off x="9654938" y="1432417"/>
            <a:ext cx="0" cy="252095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 name="Text Box 9"/>
          <p:cNvSpPr txBox="1">
            <a:spLocks noChangeArrowheads="1"/>
          </p:cNvSpPr>
          <p:nvPr/>
        </p:nvSpPr>
        <p:spPr bwMode="auto">
          <a:xfrm>
            <a:off x="2525475" y="2550017"/>
            <a:ext cx="2989263" cy="1277273"/>
          </a:xfrm>
          <a:prstGeom prst="rect">
            <a:avLst/>
          </a:prstGeom>
          <a:noFill/>
          <a:ln w="9525">
            <a:noFill/>
            <a:miter lim="800000"/>
            <a:headEnd/>
            <a:tailEnd/>
          </a:ln>
          <a:effectLst/>
        </p:spPr>
        <p:txBody>
          <a:bodyPr>
            <a:spAutoFit/>
          </a:bodyPr>
          <a:lstStyle/>
          <a:p>
            <a:pPr>
              <a:spcBef>
                <a:spcPct val="50000"/>
              </a:spcBef>
              <a:defRPr/>
            </a:pPr>
            <a:r>
              <a:rPr lang="el-GR" sz="2200" dirty="0"/>
              <a:t>Εμπειρίες πρώτου προσώπου.</a:t>
            </a:r>
          </a:p>
          <a:p>
            <a:pPr>
              <a:spcBef>
                <a:spcPct val="50000"/>
              </a:spcBef>
              <a:defRPr/>
            </a:pPr>
            <a:r>
              <a:rPr lang="el-GR" sz="2200" dirty="0"/>
              <a:t>Όχι χρήση συμβόλων.</a:t>
            </a:r>
          </a:p>
        </p:txBody>
      </p:sp>
      <p:sp>
        <p:nvSpPr>
          <p:cNvPr id="15" name="Text Box 10"/>
          <p:cNvSpPr txBox="1">
            <a:spLocks noChangeArrowheads="1"/>
          </p:cNvSpPr>
          <p:nvPr/>
        </p:nvSpPr>
        <p:spPr bwMode="auto">
          <a:xfrm>
            <a:off x="7279023" y="2579084"/>
            <a:ext cx="2449512" cy="1277273"/>
          </a:xfrm>
          <a:prstGeom prst="rect">
            <a:avLst/>
          </a:prstGeom>
          <a:noFill/>
          <a:ln w="9525">
            <a:noFill/>
            <a:miter lim="800000"/>
            <a:headEnd/>
            <a:tailEnd/>
          </a:ln>
          <a:effectLst/>
        </p:spPr>
        <p:txBody>
          <a:bodyPr>
            <a:spAutoFit/>
          </a:bodyPr>
          <a:lstStyle/>
          <a:p>
            <a:pPr>
              <a:spcBef>
                <a:spcPct val="50000"/>
              </a:spcBef>
              <a:defRPr/>
            </a:pPr>
            <a:r>
              <a:rPr lang="el-GR" sz="2200" dirty="0"/>
              <a:t>Εμπειρίες τρίτου προσώπου.</a:t>
            </a:r>
          </a:p>
          <a:p>
            <a:pPr>
              <a:spcBef>
                <a:spcPct val="50000"/>
              </a:spcBef>
              <a:defRPr/>
            </a:pPr>
            <a:r>
              <a:rPr lang="el-GR" sz="2200" dirty="0"/>
              <a:t>Χρήση συμβόλων.</a:t>
            </a:r>
          </a:p>
        </p:txBody>
      </p:sp>
    </p:spTree>
    <p:extLst>
      <p:ext uri="{BB962C8B-B14F-4D97-AF65-F5344CB8AC3E}">
        <p14:creationId xmlns:p14="http://schemas.microsoft.com/office/powerpoint/2010/main" xmlns="" val="22745209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764340"/>
            <a:ext cx="8922319" cy="4472972"/>
          </a:xfrm>
        </p:spPr>
        <p:txBody>
          <a:bodyPr>
            <a:normAutofit fontScale="92500"/>
          </a:bodyPr>
          <a:lstStyle/>
          <a:p>
            <a:pPr marL="0" indent="0" algn="just">
              <a:buNone/>
            </a:pPr>
            <a:r>
              <a:rPr lang="el-GR" dirty="0"/>
              <a:t>Οι ηλεκτρονικοί υπολογιστές και στις τρεις πρώτες γενιές προσφέρουν εμπειρίες </a:t>
            </a:r>
            <a:r>
              <a:rPr lang="el-GR" dirty="0" smtClean="0"/>
              <a:t>“</a:t>
            </a:r>
            <a:r>
              <a:rPr lang="el-GR" dirty="0"/>
              <a:t>τρίτου προσώπου” και αυτό συμβαίνει για τους εξής λόγους:</a:t>
            </a:r>
          </a:p>
          <a:p>
            <a:pPr marL="457200" indent="-457200" algn="just">
              <a:buFont typeface="+mj-lt"/>
              <a:buAutoNum type="arabicPeriod"/>
            </a:pPr>
            <a:r>
              <a:rPr lang="el-GR" dirty="0"/>
              <a:t> </a:t>
            </a:r>
            <a:r>
              <a:rPr lang="el-GR" dirty="0" smtClean="0"/>
              <a:t>Ο </a:t>
            </a:r>
            <a:r>
              <a:rPr lang="el-GR" dirty="0"/>
              <a:t>υπολογιστής παρεμβάλλεται μεταξύ του ατόμου και των πληροφοριών που περιέχει. </a:t>
            </a:r>
          </a:p>
          <a:p>
            <a:pPr marL="457200" indent="-457200" algn="just">
              <a:buFont typeface="+mj-lt"/>
              <a:buAutoNum type="arabicPeriod"/>
            </a:pPr>
            <a:r>
              <a:rPr lang="el-GR" dirty="0"/>
              <a:t>Οι πληροφορίες αυτές προέρχονται από κάποιον τρίτο, κάποιος τις έχει εισάγει στον υπολογιστή.</a:t>
            </a:r>
          </a:p>
          <a:p>
            <a:pPr marL="457200" indent="-457200" algn="just">
              <a:buFont typeface="+mj-lt"/>
              <a:buAutoNum type="arabicPeriod"/>
            </a:pPr>
            <a:r>
              <a:rPr lang="el-GR" dirty="0"/>
              <a:t>Οι πληροφορίες δεν είναι άμεσα διαθέσιμες, αλλά μέσω του περιβάλλοντος </a:t>
            </a:r>
            <a:r>
              <a:rPr lang="el-GR" dirty="0" err="1"/>
              <a:t>διεπαφής</a:t>
            </a:r>
            <a:r>
              <a:rPr lang="el-GR" dirty="0"/>
              <a:t> (</a:t>
            </a:r>
            <a:r>
              <a:rPr lang="el-GR" dirty="0" err="1"/>
              <a:t>interface</a:t>
            </a:r>
            <a:r>
              <a:rPr lang="el-GR" dirty="0"/>
              <a:t>), της οθόνης, του ποντικιού, του πληκτρολογίου, που όλα χρησιμοποιούν συστήματα συμβόλων. </a:t>
            </a:r>
          </a:p>
          <a:p>
            <a:pPr marL="457200" indent="-457200" algn="just">
              <a:buFont typeface="+mj-lt"/>
              <a:buAutoNum type="arabicPeriod"/>
            </a:pPr>
            <a:r>
              <a:rPr lang="el-GR" dirty="0"/>
              <a:t>Τα σύμβολα αυτά απαιτούν κάποια σκέψη από το χρήστη ώστε να μπορεί να τα χρησιμοποιεί αποτελεσματικά. </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fontScale="90000"/>
          </a:bodyPr>
          <a:lstStyle/>
          <a:p>
            <a:r>
              <a:rPr lang="el-GR" smtClean="0">
                <a:solidFill>
                  <a:srgbClr val="00B0F0"/>
                </a:solidFill>
              </a:rPr>
              <a:t>Εκπαιδευτικές χρήσεις των ηλεκτρονικών υπολογιστών-Γενιές εκπαιδευτικού λογισμικού</a:t>
            </a:r>
            <a:r>
              <a:rPr lang="el-GR" smtClean="0"/>
              <a:t/>
            </a:r>
            <a:br>
              <a:rPr lang="el-GR" smtClean="0"/>
            </a:br>
            <a:endParaRPr lang="el-GR" dirty="0"/>
          </a:p>
        </p:txBody>
      </p:sp>
    </p:spTree>
    <p:extLst>
      <p:ext uri="{BB962C8B-B14F-4D97-AF65-F5344CB8AC3E}">
        <p14:creationId xmlns:p14="http://schemas.microsoft.com/office/powerpoint/2010/main" xmlns="" val="30487958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556792"/>
            <a:ext cx="8994327" cy="4680520"/>
          </a:xfrm>
        </p:spPr>
        <p:txBody>
          <a:bodyPr>
            <a:normAutofit lnSpcReduction="10000"/>
          </a:bodyPr>
          <a:lstStyle/>
          <a:p>
            <a:pPr marL="0" indent="0">
              <a:buNone/>
            </a:pPr>
            <a:r>
              <a:rPr lang="el-GR" dirty="0"/>
              <a:t>Ο </a:t>
            </a:r>
            <a:r>
              <a:rPr lang="el-GR" dirty="0" err="1"/>
              <a:t>δομητισμός</a:t>
            </a:r>
            <a:r>
              <a:rPr lang="el-GR" dirty="0"/>
              <a:t> παρέχει αρκετές ιδέες για το πώς θα μπορούσαν να </a:t>
            </a:r>
            <a:r>
              <a:rPr lang="el-GR" dirty="0" smtClean="0"/>
              <a:t>αποκτηθούν εμπειρίες </a:t>
            </a:r>
            <a:r>
              <a:rPr lang="el-GR" dirty="0"/>
              <a:t>“πρώτου προσώπου” με τη χρήση ηλεκτρονικών υπολογιστών:</a:t>
            </a:r>
          </a:p>
          <a:p>
            <a:pPr marL="457200" indent="-457200">
              <a:buFont typeface="+mj-lt"/>
              <a:buAutoNum type="arabicPeriod"/>
            </a:pPr>
            <a:r>
              <a:rPr lang="el-GR" dirty="0" smtClean="0"/>
              <a:t>Πρέπει </a:t>
            </a:r>
            <a:r>
              <a:rPr lang="el-GR" dirty="0"/>
              <a:t>να απουσιάζει το περιβάλλον </a:t>
            </a:r>
            <a:r>
              <a:rPr lang="el-GR" dirty="0" err="1"/>
              <a:t>διεπαφής</a:t>
            </a:r>
            <a:r>
              <a:rPr lang="el-GR" dirty="0"/>
              <a:t> υπολογιστή-μαθητή, κατά κάποιο τρόπο ο ηλεκτρονικός υπολογιστής πρέπει να είναι “αόρατος”. Αυτό σημαίνει ότι ο χρήστης-μαθητής θα πρέπει να χρησιμοποιεί για την επικοινωνία του με τον υπολογιστή όχι τις παραδοσιακές συσκευές (ποντίκι, πληκτρολόγιο, οθόνη), αλλά άλλες που να μην χρησιμοποιούν σύμβολα</a:t>
            </a:r>
            <a:r>
              <a:rPr lang="el-GR" dirty="0" smtClean="0"/>
              <a:t>.</a:t>
            </a:r>
            <a:endParaRPr lang="el-GR" dirty="0"/>
          </a:p>
          <a:p>
            <a:pPr marL="457200" indent="-457200">
              <a:buFont typeface="+mj-lt"/>
              <a:buAutoNum type="arabicPeriod"/>
            </a:pPr>
            <a:r>
              <a:rPr lang="el-GR" dirty="0" smtClean="0"/>
              <a:t>Στις </a:t>
            </a:r>
            <a:r>
              <a:rPr lang="el-GR" dirty="0"/>
              <a:t>εφαρμογές αυτές η αλληλεπίδραση μεταξύ ατόμου και υπολογιστή ή μεταξύ ατόμων δεν πρέπει να είναι προσχεδιασμένη, αλλά πρέπει εν δυνάμει να είναι δυνατή κάθε είδους αλληλεπίδραση. </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fontScale="90000"/>
          </a:bodyPr>
          <a:lstStyle/>
          <a:p>
            <a:r>
              <a:rPr lang="el-GR" smtClean="0">
                <a:solidFill>
                  <a:srgbClr val="00B0F0"/>
                </a:solidFill>
              </a:rPr>
              <a:t>Εκπαιδευτικές χρήσεις των ηλεκτρονικών υπολογιστών-Γενιές εκπαιδευτικού λογισμικού</a:t>
            </a:r>
            <a:r>
              <a:rPr lang="el-GR" smtClean="0"/>
              <a:t/>
            </a:r>
            <a:br>
              <a:rPr lang="el-GR" smtClean="0"/>
            </a:br>
            <a:endParaRPr lang="el-GR" dirty="0"/>
          </a:p>
        </p:txBody>
      </p:sp>
    </p:spTree>
    <p:extLst>
      <p:ext uri="{BB962C8B-B14F-4D97-AF65-F5344CB8AC3E}">
        <p14:creationId xmlns:p14="http://schemas.microsoft.com/office/powerpoint/2010/main" xmlns="" val="13324795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764340"/>
            <a:ext cx="8460431" cy="3896908"/>
          </a:xfrm>
        </p:spPr>
        <p:txBody>
          <a:bodyPr>
            <a:normAutofit/>
          </a:bodyPr>
          <a:lstStyle/>
          <a:p>
            <a:pPr marL="0" indent="0">
              <a:buNone/>
              <a:tabLst>
                <a:tab pos="228600" algn="l"/>
              </a:tabLst>
              <a:defRPr/>
            </a:pPr>
            <a:r>
              <a:rPr lang="el-GR" dirty="0"/>
              <a:t>Τέτοια περιβάλλοντα, που ανήκουν στο χώρο της Ε.Π., μπορούν </a:t>
            </a:r>
            <a:r>
              <a:rPr lang="el-GR" dirty="0" smtClean="0"/>
              <a:t>να ικανοποιήσουν </a:t>
            </a:r>
            <a:r>
              <a:rPr lang="el-GR" dirty="0"/>
              <a:t>και τις τρεις αρχές μάθησης. Αυτό γιατί: </a:t>
            </a:r>
            <a:endParaRPr lang="el-GR" dirty="0" smtClean="0"/>
          </a:p>
          <a:p>
            <a:pPr marL="457200" indent="-457200">
              <a:buFont typeface="+mj-lt"/>
              <a:buAutoNum type="arabicPeriod"/>
              <a:tabLst>
                <a:tab pos="228600" algn="l"/>
              </a:tabLst>
              <a:defRPr/>
            </a:pPr>
            <a:r>
              <a:rPr lang="el-GR" dirty="0" smtClean="0"/>
              <a:t>επιτρέπουν </a:t>
            </a:r>
            <a:r>
              <a:rPr lang="el-GR" dirty="0"/>
              <a:t>κοινωνικές </a:t>
            </a:r>
            <a:r>
              <a:rPr lang="el-GR" dirty="0" smtClean="0"/>
              <a:t>αλληλεπιδράσεις</a:t>
            </a:r>
            <a:r>
              <a:rPr lang="el-GR" dirty="0"/>
              <a:t>, </a:t>
            </a:r>
            <a:endParaRPr lang="el-GR" dirty="0" smtClean="0"/>
          </a:p>
          <a:p>
            <a:pPr marL="457200" indent="-457200">
              <a:buFont typeface="+mj-lt"/>
              <a:buAutoNum type="arabicPeriod"/>
              <a:tabLst>
                <a:tab pos="228600" algn="l"/>
              </a:tabLst>
              <a:defRPr/>
            </a:pPr>
            <a:r>
              <a:rPr lang="el-GR" dirty="0" smtClean="0"/>
              <a:t>δεν </a:t>
            </a:r>
            <a:r>
              <a:rPr lang="el-GR" dirty="0"/>
              <a:t>χρησιμοποιούν σύμβολα με αποτέλεσμα οι εμπειρίες να </a:t>
            </a:r>
            <a:r>
              <a:rPr lang="el-GR" dirty="0" smtClean="0"/>
              <a:t>είναι </a:t>
            </a:r>
            <a:r>
              <a:rPr lang="el-GR" dirty="0"/>
              <a:t>ποιο άμεσες σε ατομικό επίπεδο </a:t>
            </a:r>
            <a:endParaRPr lang="el-GR" dirty="0" smtClean="0"/>
          </a:p>
          <a:p>
            <a:pPr marL="457200" indent="-457200">
              <a:buFont typeface="+mj-lt"/>
              <a:buAutoNum type="arabicPeriod"/>
              <a:tabLst>
                <a:tab pos="228600" algn="l"/>
              </a:tabLst>
              <a:defRPr/>
            </a:pPr>
            <a:r>
              <a:rPr lang="el-GR" dirty="0" smtClean="0"/>
              <a:t>εξαιτίας </a:t>
            </a:r>
            <a:r>
              <a:rPr lang="el-GR" dirty="0"/>
              <a:t>του ανοιχτού σχεδιασμού και </a:t>
            </a:r>
            <a:r>
              <a:rPr lang="el-GR" dirty="0" smtClean="0"/>
              <a:t>των </a:t>
            </a:r>
            <a:r>
              <a:rPr lang="el-GR" dirty="0"/>
              <a:t>μη προκαθορισμένων αλληλεπιδράσεων, η πορεία της μάθησης και τα </a:t>
            </a:r>
            <a:r>
              <a:rPr lang="el-GR" dirty="0" smtClean="0"/>
              <a:t>αποτελέσματά </a:t>
            </a:r>
            <a:r>
              <a:rPr lang="el-GR" dirty="0"/>
              <a:t>της δεν είναι προκαθορισμένα. </a:t>
            </a:r>
          </a:p>
        </p:txBody>
      </p:sp>
      <p:sp>
        <p:nvSpPr>
          <p:cNvPr id="4" name="Title 12"/>
          <p:cNvSpPr>
            <a:spLocks noGrp="1"/>
          </p:cNvSpPr>
          <p:nvPr>
            <p:ph type="title"/>
          </p:nvPr>
        </p:nvSpPr>
        <p:spPr>
          <a:xfrm>
            <a:off x="1522413" y="380999"/>
            <a:ext cx="9144001" cy="1383341"/>
          </a:xfrm>
        </p:spPr>
        <p:txBody>
          <a:bodyPr>
            <a:normAutofit fontScale="90000"/>
          </a:bodyPr>
          <a:lstStyle/>
          <a:p>
            <a:r>
              <a:rPr lang="el-GR" dirty="0" smtClean="0">
                <a:solidFill>
                  <a:srgbClr val="00B0F0"/>
                </a:solidFill>
              </a:rPr>
              <a:t>Εκπαιδευτικές χρήσεις των ηλεκτρονικών υπολογιστών-Γενιές εκπαιδευτικού λογισμικού</a:t>
            </a:r>
            <a:r>
              <a:rPr lang="el-GR" dirty="0" smtClean="0"/>
              <a:t/>
            </a:r>
            <a:br>
              <a:rPr lang="el-GR" dirty="0" smtClean="0"/>
            </a:br>
            <a:endParaRPr lang="el-GR" dirty="0"/>
          </a:p>
        </p:txBody>
      </p:sp>
    </p:spTree>
    <p:extLst>
      <p:ext uri="{BB962C8B-B14F-4D97-AF65-F5344CB8AC3E}">
        <p14:creationId xmlns:p14="http://schemas.microsoft.com/office/powerpoint/2010/main" xmlns="" val="19093364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977779757"/>
              </p:ext>
            </p:extLst>
          </p:nvPr>
        </p:nvGraphicFramePr>
        <p:xfrm>
          <a:off x="2061964" y="260648"/>
          <a:ext cx="8713787" cy="6461568"/>
        </p:xfrm>
        <a:graphic>
          <a:graphicData uri="http://schemas.openxmlformats.org/drawingml/2006/table">
            <a:tbl>
              <a:tblPr/>
              <a:tblGrid>
                <a:gridCol w="1974850"/>
                <a:gridCol w="1681162"/>
                <a:gridCol w="1544638"/>
                <a:gridCol w="1544637"/>
                <a:gridCol w="1968500"/>
              </a:tblGrid>
              <a:tr h="33524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Γενιά εκπαιδευτικής χρήσης υπολογιστών</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33524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1</a:t>
                      </a:r>
                      <a:r>
                        <a:rPr kumimoji="0" lang="el-GR" sz="1600" b="0" i="0" u="none" strike="noStrike" cap="none" normalizeH="0" baseline="30000" smtClean="0">
                          <a:ln>
                            <a:noFill/>
                          </a:ln>
                          <a:solidFill>
                            <a:schemeClr val="tx1"/>
                          </a:solidFill>
                          <a:effectLst/>
                          <a:latin typeface="+mn-lt"/>
                          <a:cs typeface="Times New Roman" pitchFamily="18" charset="0"/>
                        </a:rPr>
                        <a:t>η</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2</a:t>
                      </a:r>
                      <a:r>
                        <a:rPr kumimoji="0" lang="el-GR" sz="1600" b="0" i="0" u="none" strike="noStrike" cap="none" normalizeH="0" baseline="30000" dirty="0" smtClean="0">
                          <a:ln>
                            <a:noFill/>
                          </a:ln>
                          <a:solidFill>
                            <a:schemeClr val="tx1"/>
                          </a:solidFill>
                          <a:effectLst/>
                          <a:latin typeface="+mn-lt"/>
                          <a:cs typeface="Times New Roman" pitchFamily="18" charset="0"/>
                        </a:rPr>
                        <a:t>η</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3</a:t>
                      </a:r>
                      <a:r>
                        <a:rPr kumimoji="0" lang="el-GR" sz="1600" b="0" i="0" u="none" strike="noStrike" cap="none" normalizeH="0" baseline="30000" smtClean="0">
                          <a:ln>
                            <a:noFill/>
                          </a:ln>
                          <a:solidFill>
                            <a:schemeClr val="tx1"/>
                          </a:solidFill>
                          <a:effectLst/>
                          <a:latin typeface="+mn-lt"/>
                          <a:cs typeface="Times New Roman" pitchFamily="18" charset="0"/>
                        </a:rPr>
                        <a:t>η</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4</a:t>
                      </a:r>
                      <a:r>
                        <a:rPr kumimoji="0" lang="el-GR" sz="1600" b="0" i="0" u="none" strike="noStrike" cap="none" normalizeH="0" baseline="30000" dirty="0" smtClean="0">
                          <a:ln>
                            <a:noFill/>
                          </a:ln>
                          <a:solidFill>
                            <a:schemeClr val="tx1"/>
                          </a:solidFill>
                          <a:effectLst/>
                          <a:latin typeface="+mn-lt"/>
                          <a:cs typeface="Times New Roman" pitchFamily="18" charset="0"/>
                        </a:rPr>
                        <a:t>η</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57906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Θεωρητικό υπόβαθρο</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συμπεριφορισμός</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γνωστικές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θεωρίες</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err="1" smtClean="0">
                          <a:ln>
                            <a:noFill/>
                          </a:ln>
                          <a:solidFill>
                            <a:schemeClr val="tx1"/>
                          </a:solidFill>
                          <a:effectLst/>
                          <a:latin typeface="+mn-lt"/>
                          <a:cs typeface="Times New Roman" pitchFamily="18" charset="0"/>
                        </a:rPr>
                        <a:t>δομητισμός</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err="1" smtClean="0">
                          <a:ln>
                            <a:noFill/>
                          </a:ln>
                          <a:solidFill>
                            <a:schemeClr val="tx1"/>
                          </a:solidFill>
                          <a:effectLst/>
                          <a:latin typeface="+mn-lt"/>
                          <a:cs typeface="Times New Roman" pitchFamily="18" charset="0"/>
                        </a:rPr>
                        <a:t>δομητισμός</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335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Ρόλος του μαθητή</a:t>
                      </a: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παθητικός</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ενεργητικός</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82288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Έμφαση</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περιεχόμενο</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αλληλεπίδραση</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αλληλεπίδραση</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αλληλεπίδραση,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ανοιχτός</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σχεδιασμός</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57906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Εμπειρίες πρώτου</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προσώπου</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όχι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όχι</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όχι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57906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Εμπειρίες τρίτου</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προσώπου</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ναι</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335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Χρήση συμβόλων</a:t>
                      </a: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ναι</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όχι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57906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Μάθηση ατομικό</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φαινόμενο</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όχι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ναι</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57906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Μάθηση κοινωνικό</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φαινόμενο</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όχι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όχι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57906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Αρχή</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απροσδιοριστίας</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mn-lt"/>
                          <a:cs typeface="Times New Roman" pitchFamily="18" charset="0"/>
                        </a:rPr>
                        <a:t>όχι</a:t>
                      </a:r>
                      <a:endParaRPr kumimoji="0" lang="el-GR" sz="1600" b="0" i="0" u="none" strike="noStrike" cap="none" normalizeH="0" baseline="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όχι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όχι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ναι</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82288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Ενδεικτικές</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εφαρμογές Η/Υ</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κείμενα,</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εκπαιδευτικά</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παιχνίδια</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πολυμέσα, </a:t>
                      </a:r>
                      <a:r>
                        <a:rPr kumimoji="0" lang="el-GR" sz="1600" b="0" i="0" u="none" strike="noStrike" cap="none" normalizeH="0" baseline="0" dirty="0" err="1" smtClean="0">
                          <a:ln>
                            <a:noFill/>
                          </a:ln>
                          <a:solidFill>
                            <a:schemeClr val="tx1"/>
                          </a:solidFill>
                          <a:effectLst/>
                          <a:latin typeface="+mn-lt"/>
                          <a:cs typeface="Times New Roman" pitchFamily="18" charset="0"/>
                        </a:rPr>
                        <a:t>υπερμέσα</a:t>
                      </a:r>
                      <a:r>
                        <a:rPr kumimoji="0" lang="el-GR" sz="1600" b="0" i="0" u="none" strike="noStrike" cap="none" normalizeH="0" baseline="0" dirty="0" smtClean="0">
                          <a:ln>
                            <a:noFill/>
                          </a:ln>
                          <a:solidFill>
                            <a:schemeClr val="tx1"/>
                          </a:solidFill>
                          <a:effectLst/>
                          <a:latin typeface="+mn-lt"/>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εκπαιδευτικά παιχνίδια</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εικονική</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mn-lt"/>
                          <a:cs typeface="Times New Roman" pitchFamily="18" charset="0"/>
                        </a:rPr>
                        <a:t>πραγματικότητα</a:t>
                      </a:r>
                      <a:endParaRPr kumimoji="0" lang="el-GR" sz="1600" b="0" i="0" u="none" strike="noStrike" cap="none" normalizeH="0" baseline="0" dirty="0" smtClean="0">
                        <a:ln>
                          <a:noFill/>
                        </a:ln>
                        <a:solidFill>
                          <a:schemeClr val="tx1"/>
                        </a:solidFill>
                        <a:effectLst/>
                        <a:latin typeface="+mn-lt"/>
                      </a:endParaRPr>
                    </a:p>
                  </a:txBody>
                  <a:tcPr marT="45712" marB="45712"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2767816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556792"/>
            <a:ext cx="9173841" cy="4680520"/>
          </a:xfrm>
        </p:spPr>
        <p:txBody>
          <a:bodyPr>
            <a:normAutofit fontScale="85000" lnSpcReduction="20000"/>
          </a:bodyPr>
          <a:lstStyle/>
          <a:p>
            <a:pPr marL="0" indent="0">
              <a:buNone/>
            </a:pPr>
            <a:r>
              <a:rPr lang="el-GR" dirty="0"/>
              <a:t>Το ευαγγέλιο του καλού </a:t>
            </a:r>
            <a:r>
              <a:rPr lang="el-GR" dirty="0" err="1"/>
              <a:t>δομητιστικού</a:t>
            </a:r>
            <a:r>
              <a:rPr lang="el-GR" dirty="0"/>
              <a:t> περιβάλλοντος μάθησης:</a:t>
            </a:r>
          </a:p>
          <a:p>
            <a:pPr marL="0" indent="0">
              <a:buNone/>
            </a:pPr>
            <a:endParaRPr lang="el-GR" dirty="0"/>
          </a:p>
          <a:p>
            <a:pPr marL="457200" indent="-457200">
              <a:buFont typeface="+mj-lt"/>
              <a:buAutoNum type="arabicPeriod"/>
            </a:pPr>
            <a:r>
              <a:rPr lang="el-GR" dirty="0"/>
              <a:t>Να παρέχει πολλαπλές αναπαραστάσεις της πραγματικότητας και να αποφεύγει τις απλουστεύσεις, παρουσιάζοντας τη φυσική πολυπλοκότητα του κόσμου.</a:t>
            </a:r>
          </a:p>
          <a:p>
            <a:pPr marL="457200" indent="-457200">
              <a:buFont typeface="+mj-lt"/>
              <a:buAutoNum type="arabicPeriod"/>
            </a:pPr>
            <a:r>
              <a:rPr lang="el-GR" dirty="0"/>
              <a:t>Να παρέχει στους μαθητές αυθεντικές εργασίες </a:t>
            </a:r>
          </a:p>
          <a:p>
            <a:pPr marL="457200" indent="-457200">
              <a:buFont typeface="+mj-lt"/>
              <a:buAutoNum type="arabicPeriod"/>
            </a:pPr>
            <a:r>
              <a:rPr lang="el-GR" dirty="0"/>
              <a:t>Να παρέχει διδακτικά περιβάλλοντα που να στηρίζονται στη μελέτη πραγματικών περιπτώσεων παρά να είναι μία προκαθορισμένη διδακτική αλληλουχία.</a:t>
            </a:r>
          </a:p>
          <a:p>
            <a:pPr marL="457200" indent="-457200">
              <a:buFont typeface="+mj-lt"/>
              <a:buAutoNum type="arabicPeriod"/>
            </a:pPr>
            <a:r>
              <a:rPr lang="el-GR" dirty="0"/>
              <a:t>Η γνώση να δομείται σε σχέση με το πλαίσιο και το περιεχόμενο που εφαρμόζεται.</a:t>
            </a:r>
          </a:p>
          <a:p>
            <a:pPr marL="457200" indent="-457200">
              <a:buFont typeface="+mj-lt"/>
              <a:buAutoNum type="arabicPeriod"/>
            </a:pPr>
            <a:r>
              <a:rPr lang="el-GR" dirty="0"/>
              <a:t>Να ενθαρρύνει τις πρακτικές που στηρίζονται στο συλλογισμό.</a:t>
            </a:r>
          </a:p>
          <a:p>
            <a:pPr marL="457200" indent="-457200">
              <a:buFont typeface="+mj-lt"/>
              <a:buAutoNum type="arabicPeriod"/>
            </a:pPr>
            <a:r>
              <a:rPr lang="el-GR" dirty="0"/>
              <a:t>Να υποστηρίζει τη συνεργατική δόμηση της γνώσης και όχι τον ανταγωνισμό μεταξύ των μαθητών.</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fontScale="90000"/>
          </a:bodyPr>
          <a:lstStyle/>
          <a:p>
            <a:r>
              <a:rPr lang="el-GR" dirty="0" smtClean="0">
                <a:solidFill>
                  <a:srgbClr val="00B0F0"/>
                </a:solidFill>
              </a:rPr>
              <a:t>Εκπαιδευτικές </a:t>
            </a:r>
            <a:r>
              <a:rPr lang="el-GR" dirty="0">
                <a:solidFill>
                  <a:srgbClr val="00B0F0"/>
                </a:solidFill>
              </a:rPr>
              <a:t>χρήσεις των ηλεκτρονικών υπολογιστών-Γενιές εκπαιδευτικού λογισμικού</a:t>
            </a:r>
            <a:r>
              <a:rPr lang="el-GR" dirty="0"/>
              <a:t/>
            </a:r>
            <a:br>
              <a:rPr lang="el-GR" dirty="0"/>
            </a:br>
            <a:endParaRPr lang="el-GR" dirty="0"/>
          </a:p>
        </p:txBody>
      </p:sp>
    </p:spTree>
    <p:extLst>
      <p:ext uri="{BB962C8B-B14F-4D97-AF65-F5344CB8AC3E}">
        <p14:creationId xmlns:p14="http://schemas.microsoft.com/office/powerpoint/2010/main" xmlns="" val="1998859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65213" y="1844824"/>
            <a:ext cx="6829399" cy="2015480"/>
          </a:xfrm>
        </p:spPr>
        <p:txBody>
          <a:bodyPr>
            <a:noAutofit/>
          </a:bodyPr>
          <a:lstStyle/>
          <a:p>
            <a:r>
              <a:rPr lang="el-GR" sz="3600" dirty="0"/>
              <a:t>Τεχνολογικές και διδακτικές καινοτομίες με τη χρήση της </a:t>
            </a:r>
            <a:r>
              <a:rPr lang="el-GR" sz="3600" dirty="0" smtClean="0"/>
              <a:t>Πληροφορικής</a:t>
            </a:r>
            <a:br>
              <a:rPr lang="el-GR" sz="3600" dirty="0" smtClean="0"/>
            </a:br>
            <a:r>
              <a:rPr lang="el-GR" sz="3600" dirty="0" smtClean="0"/>
              <a:t>Εικονική </a:t>
            </a:r>
            <a:r>
              <a:rPr lang="el-GR" sz="3600" dirty="0"/>
              <a:t>Πραγματικότητα</a:t>
            </a:r>
            <a:endParaRPr lang="en-US" sz="3600" dirty="0"/>
          </a:p>
        </p:txBody>
      </p:sp>
      <p:sp>
        <p:nvSpPr>
          <p:cNvPr id="4" name="Subtitle 3"/>
          <p:cNvSpPr>
            <a:spLocks noGrp="1"/>
          </p:cNvSpPr>
          <p:nvPr>
            <p:ph type="subTitle" idx="1"/>
          </p:nvPr>
        </p:nvSpPr>
        <p:spPr/>
        <p:txBody>
          <a:bodyPr>
            <a:normAutofit/>
          </a:bodyPr>
          <a:lstStyle/>
          <a:p>
            <a:r>
              <a:rPr lang="el-GR" sz="2800" b="1" cap="none" smtClean="0"/>
              <a:t>Διάλεξη </a:t>
            </a:r>
            <a:r>
              <a:rPr lang="el-GR" sz="3600" b="1" cap="none" smtClean="0"/>
              <a:t>1</a:t>
            </a:r>
            <a:r>
              <a:rPr lang="el-GR" sz="2800" b="1" cap="none" baseline="30000" smtClean="0"/>
              <a:t>η </a:t>
            </a:r>
            <a:r>
              <a:rPr lang="el-GR" sz="2800" b="1" cap="none" smtClean="0"/>
              <a:t>Θεωρίες </a:t>
            </a:r>
            <a:r>
              <a:rPr lang="el-GR" sz="2800" b="1" cap="none"/>
              <a:t>και αρχές μάθησης </a:t>
            </a:r>
            <a:endParaRPr lang="it-IT" sz="2800" b="1" cap="none" dirty="0"/>
          </a:p>
        </p:txBody>
      </p:sp>
    </p:spTree>
    <p:extLst>
      <p:ext uri="{BB962C8B-B14F-4D97-AF65-F5344CB8AC3E}">
        <p14:creationId xmlns:p14="http://schemas.microsoft.com/office/powerpoint/2010/main" xmlns="" val="28089201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sp>
        <p:nvSpPr>
          <p:cNvPr id="6" name="Title 12"/>
          <p:cNvSpPr txBox="1">
            <a:spLocks/>
          </p:cNvSpPr>
          <p:nvPr/>
        </p:nvSpPr>
        <p:spPr>
          <a:xfrm>
            <a:off x="1630423" y="260648"/>
            <a:ext cx="9936597" cy="1749912"/>
          </a:xfrm>
          <a:prstGeom prst="rect">
            <a:avLst/>
          </a:prstGeom>
        </p:spPr>
        <p:txBody>
          <a:bodyPr vert="horz" lIns="91440" tIns="45720" rIns="91440" bIns="45720" rtlCol="0" anchor="b">
            <a:normAutofit fontScale="52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sz="8000" dirty="0" smtClean="0">
                <a:solidFill>
                  <a:srgbClr val="00B0F0"/>
                </a:solidFill>
              </a:rPr>
              <a:t>Παράδειγμα εφαρμογής</a:t>
            </a:r>
            <a:endParaRPr lang="en-US" sz="8000" dirty="0" smtClean="0">
              <a:solidFill>
                <a:srgbClr val="00B0F0"/>
              </a:solidFill>
            </a:endParaRPr>
          </a:p>
          <a:p>
            <a:endParaRPr lang="en-US" dirty="0">
              <a:solidFill>
                <a:srgbClr val="00B0F0"/>
              </a:solidFill>
            </a:endParaRPr>
          </a:p>
          <a:p>
            <a:r>
              <a:rPr lang="en-US" dirty="0">
                <a:hlinkClick r:id="rId3"/>
              </a:rPr>
              <a:t>http://</a:t>
            </a:r>
            <a:r>
              <a:rPr lang="en-US" dirty="0" smtClean="0">
                <a:hlinkClick r:id="rId3"/>
              </a:rPr>
              <a:t>photodentro.edu.gr/photodentro/alfavitikh_seira_pidx0039779/dasos_a_1.swf</a:t>
            </a:r>
            <a:endParaRPr lang="en-US" dirty="0" smtClean="0"/>
          </a:p>
          <a:p>
            <a:r>
              <a:rPr lang="el-GR" dirty="0" smtClean="0"/>
              <a:t/>
            </a:r>
            <a:br>
              <a:rPr lang="el-GR" dirty="0" smtClean="0"/>
            </a:br>
            <a:endParaRPr lang="el-GR" dirty="0"/>
          </a:p>
        </p:txBody>
      </p:sp>
      <p:pic>
        <p:nvPicPr>
          <p:cNvPr id="5" name="Picture 4"/>
          <p:cNvPicPr>
            <a:picLocks noChangeAspect="1"/>
          </p:cNvPicPr>
          <p:nvPr/>
        </p:nvPicPr>
        <p:blipFill rotWithShape="1">
          <a:blip r:embed="rId4"/>
          <a:srcRect l="15781" t="13655" r="15781"/>
          <a:stretch/>
        </p:blipFill>
        <p:spPr>
          <a:xfrm>
            <a:off x="3070076" y="2010560"/>
            <a:ext cx="6264696" cy="4823167"/>
          </a:xfrm>
          <a:prstGeom prst="rect">
            <a:avLst/>
          </a:prstGeom>
        </p:spPr>
      </p:pic>
    </p:spTree>
    <p:extLst>
      <p:ext uri="{BB962C8B-B14F-4D97-AF65-F5344CB8AC3E}">
        <p14:creationId xmlns:p14="http://schemas.microsoft.com/office/powerpoint/2010/main" xmlns="" val="9369309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pic>
        <p:nvPicPr>
          <p:cNvPr id="3" name="Picture 2"/>
          <p:cNvPicPr>
            <a:picLocks noChangeAspect="1"/>
          </p:cNvPicPr>
          <p:nvPr/>
        </p:nvPicPr>
        <p:blipFill rotWithShape="1">
          <a:blip r:embed="rId3"/>
          <a:srcRect l="15843" t="14538" r="15719" b="3425"/>
          <a:stretch/>
        </p:blipFill>
        <p:spPr>
          <a:xfrm>
            <a:off x="2422004" y="836712"/>
            <a:ext cx="7776864" cy="5688632"/>
          </a:xfrm>
          <a:prstGeom prst="rect">
            <a:avLst/>
          </a:prstGeom>
        </p:spPr>
      </p:pic>
    </p:spTree>
    <p:extLst>
      <p:ext uri="{BB962C8B-B14F-4D97-AF65-F5344CB8AC3E}">
        <p14:creationId xmlns:p14="http://schemas.microsoft.com/office/powerpoint/2010/main" xmlns="" val="30958159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pic>
        <p:nvPicPr>
          <p:cNvPr id="2" name="Picture 1"/>
          <p:cNvPicPr>
            <a:picLocks noChangeAspect="1"/>
          </p:cNvPicPr>
          <p:nvPr/>
        </p:nvPicPr>
        <p:blipFill rotWithShape="1">
          <a:blip r:embed="rId3"/>
          <a:srcRect l="15781" t="14693" r="15781"/>
          <a:stretch/>
        </p:blipFill>
        <p:spPr>
          <a:xfrm>
            <a:off x="2710036" y="692696"/>
            <a:ext cx="7416824" cy="5641512"/>
          </a:xfrm>
          <a:prstGeom prst="rect">
            <a:avLst/>
          </a:prstGeom>
        </p:spPr>
      </p:pic>
    </p:spTree>
    <p:extLst>
      <p:ext uri="{BB962C8B-B14F-4D97-AF65-F5344CB8AC3E}">
        <p14:creationId xmlns:p14="http://schemas.microsoft.com/office/powerpoint/2010/main" xmlns="" val="19593237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pic>
        <p:nvPicPr>
          <p:cNvPr id="2" name="Picture 1"/>
          <p:cNvPicPr>
            <a:picLocks noChangeAspect="1"/>
          </p:cNvPicPr>
          <p:nvPr/>
        </p:nvPicPr>
        <p:blipFill rotWithShape="1">
          <a:blip r:embed="rId3"/>
          <a:srcRect l="15781" t="14693" r="16414"/>
          <a:stretch/>
        </p:blipFill>
        <p:spPr>
          <a:xfrm>
            <a:off x="2782044" y="692696"/>
            <a:ext cx="7329690" cy="5627340"/>
          </a:xfrm>
          <a:prstGeom prst="rect">
            <a:avLst/>
          </a:prstGeom>
        </p:spPr>
      </p:pic>
    </p:spTree>
    <p:extLst>
      <p:ext uri="{BB962C8B-B14F-4D97-AF65-F5344CB8AC3E}">
        <p14:creationId xmlns:p14="http://schemas.microsoft.com/office/powerpoint/2010/main" xmlns="" val="28884662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pic>
        <p:nvPicPr>
          <p:cNvPr id="3" name="Picture 2"/>
          <p:cNvPicPr>
            <a:picLocks noChangeAspect="1"/>
          </p:cNvPicPr>
          <p:nvPr/>
        </p:nvPicPr>
        <p:blipFill rotWithShape="1">
          <a:blip r:embed="rId3"/>
          <a:srcRect l="17398" t="18080" r="32518" b="13041"/>
          <a:stretch/>
        </p:blipFill>
        <p:spPr>
          <a:xfrm>
            <a:off x="2277989" y="380999"/>
            <a:ext cx="7632848" cy="5904656"/>
          </a:xfrm>
          <a:prstGeom prst="rect">
            <a:avLst/>
          </a:prstGeom>
        </p:spPr>
      </p:pic>
    </p:spTree>
    <p:extLst>
      <p:ext uri="{BB962C8B-B14F-4D97-AF65-F5344CB8AC3E}">
        <p14:creationId xmlns:p14="http://schemas.microsoft.com/office/powerpoint/2010/main" xmlns="" val="20592728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sp>
        <p:nvSpPr>
          <p:cNvPr id="3" name="Content Placeholder 13"/>
          <p:cNvSpPr>
            <a:spLocks noGrp="1"/>
          </p:cNvSpPr>
          <p:nvPr>
            <p:ph idx="1"/>
          </p:nvPr>
        </p:nvSpPr>
        <p:spPr>
          <a:xfrm>
            <a:off x="1525896" y="764704"/>
            <a:ext cx="8460431" cy="5553092"/>
          </a:xfrm>
        </p:spPr>
        <p:txBody>
          <a:bodyPr>
            <a:normAutofit/>
          </a:bodyPr>
          <a:lstStyle/>
          <a:p>
            <a:pPr marL="0" indent="0">
              <a:buNone/>
              <a:tabLst>
                <a:tab pos="228600" algn="l"/>
              </a:tabLst>
              <a:defRPr/>
            </a:pPr>
            <a:r>
              <a:rPr lang="el-GR" sz="2100" dirty="0" smtClean="0"/>
              <a:t>Παρατηρήσεις: </a:t>
            </a:r>
          </a:p>
          <a:p>
            <a:pPr marL="457200" indent="-457200">
              <a:buFont typeface="+mj-lt"/>
              <a:buAutoNum type="arabicPeriod"/>
              <a:tabLst>
                <a:tab pos="228600" algn="l"/>
              </a:tabLst>
              <a:defRPr/>
            </a:pPr>
            <a:r>
              <a:rPr lang="el-GR" sz="2100" dirty="0" smtClean="0"/>
              <a:t>Οι λέξεις πηγαίνουν μόνο στη σωστή τους θέση. Σε περίπτωση λάθους, γυρίζουν πίσω. </a:t>
            </a:r>
          </a:p>
          <a:p>
            <a:pPr marL="457200" indent="-457200">
              <a:buFont typeface="+mj-lt"/>
              <a:buAutoNum type="arabicPeriod"/>
              <a:tabLst>
                <a:tab pos="228600" algn="l"/>
              </a:tabLst>
              <a:defRPr/>
            </a:pPr>
            <a:r>
              <a:rPr lang="el-GR" sz="2100" dirty="0" smtClean="0"/>
              <a:t>Η άσκηση είναι η μοναδική που υπάρχει στην εφαρμογή. </a:t>
            </a:r>
          </a:p>
          <a:p>
            <a:pPr marL="457200" indent="-457200">
              <a:buFont typeface="+mj-lt"/>
              <a:buAutoNum type="arabicPeriod"/>
              <a:tabLst>
                <a:tab pos="228600" algn="l"/>
              </a:tabLst>
              <a:defRPr/>
            </a:pPr>
            <a:r>
              <a:rPr lang="el-GR" sz="2100" dirty="0" smtClean="0"/>
              <a:t>Οι λέξεις παραμένουν οι ίδιες σε κάθε εκτέλεση της εφαρμογής.</a:t>
            </a:r>
          </a:p>
          <a:p>
            <a:pPr marL="457200" indent="-457200">
              <a:buFont typeface="+mj-lt"/>
              <a:buAutoNum type="arabicPeriod"/>
              <a:tabLst>
                <a:tab pos="228600" algn="l"/>
              </a:tabLst>
              <a:defRPr/>
            </a:pPr>
            <a:endParaRPr lang="el-GR" sz="2100" dirty="0"/>
          </a:p>
          <a:p>
            <a:pPr marL="0" indent="0">
              <a:buNone/>
              <a:tabLst>
                <a:tab pos="228600" algn="l"/>
              </a:tabLst>
              <a:defRPr/>
            </a:pPr>
            <a:r>
              <a:rPr lang="el-GR" sz="2100" dirty="0" smtClean="0"/>
              <a:t>Παρά τη χρήση όμορφων γραφικών και ήχου, η εφαρμογή είναι εξαιρετικά φτωχή σε περιεχόμενο και κινείται μεταξύ 1</a:t>
            </a:r>
            <a:r>
              <a:rPr lang="el-GR" sz="2100" baseline="30000" dirty="0" smtClean="0"/>
              <a:t>ης</a:t>
            </a:r>
            <a:r>
              <a:rPr lang="el-GR" sz="2100" dirty="0" smtClean="0"/>
              <a:t> και 2</a:t>
            </a:r>
            <a:r>
              <a:rPr lang="el-GR" sz="2100" baseline="30000" dirty="0" smtClean="0"/>
              <a:t>ης</a:t>
            </a:r>
            <a:r>
              <a:rPr lang="el-GR" sz="2100" dirty="0" smtClean="0"/>
              <a:t> γενιάς (συμπεριφορισμός-γνωστικές θεωρίες). Αν επέτρεπε την ταυτόχρονη παρουσία και άλλων χρηστών ή αν δινόταν ως ομαδική άσκηση, θα κατατασσόταν στην 3</a:t>
            </a:r>
            <a:r>
              <a:rPr lang="el-GR" sz="2100" baseline="30000" dirty="0" smtClean="0"/>
              <a:t>η</a:t>
            </a:r>
            <a:r>
              <a:rPr lang="el-GR" sz="2100" dirty="0" smtClean="0"/>
              <a:t> γενιά. </a:t>
            </a:r>
          </a:p>
          <a:p>
            <a:pPr marL="457200" indent="-457200">
              <a:buFont typeface="+mj-lt"/>
              <a:buAutoNum type="arabicPeriod"/>
              <a:tabLst>
                <a:tab pos="228600" algn="l"/>
              </a:tabLst>
              <a:defRPr/>
            </a:pPr>
            <a:endParaRPr lang="el-GR" sz="2100" dirty="0"/>
          </a:p>
          <a:p>
            <a:pPr marL="457200" indent="-457200">
              <a:buFont typeface="+mj-lt"/>
              <a:buAutoNum type="arabicPeriod"/>
              <a:tabLst>
                <a:tab pos="228600" algn="l"/>
              </a:tabLst>
              <a:defRPr/>
            </a:pPr>
            <a:endParaRPr lang="el-GR" sz="2100" dirty="0" smtClean="0"/>
          </a:p>
          <a:p>
            <a:pPr marL="0" indent="0">
              <a:buNone/>
              <a:tabLst>
                <a:tab pos="228600" algn="l"/>
              </a:tabLst>
              <a:defRPr/>
            </a:pPr>
            <a:endParaRPr lang="el-GR" sz="2100" dirty="0"/>
          </a:p>
        </p:txBody>
      </p:sp>
    </p:spTree>
    <p:extLst>
      <p:ext uri="{BB962C8B-B14F-4D97-AF65-F5344CB8AC3E}">
        <p14:creationId xmlns:p14="http://schemas.microsoft.com/office/powerpoint/2010/main" xmlns="" val="22205345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sp>
        <p:nvSpPr>
          <p:cNvPr id="6" name="Title 12"/>
          <p:cNvSpPr txBox="1">
            <a:spLocks/>
          </p:cNvSpPr>
          <p:nvPr/>
        </p:nvSpPr>
        <p:spPr>
          <a:xfrm>
            <a:off x="1630423" y="260648"/>
            <a:ext cx="9936597" cy="1749912"/>
          </a:xfrm>
          <a:prstGeom prst="rect">
            <a:avLst/>
          </a:prstGeom>
        </p:spPr>
        <p:txBody>
          <a:bodyPr vert="horz" lIns="91440" tIns="45720" rIns="91440" bIns="45720" rtlCol="0" anchor="b">
            <a:normAutofit fontScale="52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sz="8000" dirty="0" smtClean="0">
                <a:solidFill>
                  <a:srgbClr val="00B0F0"/>
                </a:solidFill>
              </a:rPr>
              <a:t>Παράδειγμα εφαρμογής</a:t>
            </a:r>
            <a:endParaRPr lang="en-US" sz="8000" dirty="0" smtClean="0">
              <a:solidFill>
                <a:srgbClr val="00B0F0"/>
              </a:solidFill>
            </a:endParaRPr>
          </a:p>
          <a:p>
            <a:endParaRPr lang="en-US" dirty="0">
              <a:solidFill>
                <a:srgbClr val="00B0F0"/>
              </a:solidFill>
            </a:endParaRPr>
          </a:p>
          <a:p>
            <a:r>
              <a:rPr lang="en-US" dirty="0">
                <a:hlinkClick r:id="rId3"/>
              </a:rPr>
              <a:t>http://</a:t>
            </a:r>
            <a:r>
              <a:rPr lang="en-US" dirty="0" smtClean="0">
                <a:hlinkClick r:id="rId3"/>
              </a:rPr>
              <a:t>photodentro.edu.gr/photodentro/alfavitikh_seira_pidx0039779/dasos_a_1.swf</a:t>
            </a:r>
            <a:endParaRPr lang="en-US" dirty="0" smtClean="0"/>
          </a:p>
          <a:p>
            <a:r>
              <a:rPr lang="el-GR" dirty="0" smtClean="0"/>
              <a:t/>
            </a:r>
            <a:br>
              <a:rPr lang="el-GR" dirty="0" smtClean="0"/>
            </a:br>
            <a:endParaRPr lang="el-GR" dirty="0"/>
          </a:p>
        </p:txBody>
      </p:sp>
      <p:pic>
        <p:nvPicPr>
          <p:cNvPr id="2" name="Picture 1"/>
          <p:cNvPicPr>
            <a:picLocks noChangeAspect="1"/>
          </p:cNvPicPr>
          <p:nvPr/>
        </p:nvPicPr>
        <p:blipFill rotWithShape="1">
          <a:blip r:embed="rId4"/>
          <a:srcRect t="7160" r="36770"/>
          <a:stretch/>
        </p:blipFill>
        <p:spPr>
          <a:xfrm>
            <a:off x="3286100" y="1764340"/>
            <a:ext cx="6051327" cy="4997854"/>
          </a:xfrm>
          <a:prstGeom prst="rect">
            <a:avLst/>
          </a:prstGeom>
        </p:spPr>
      </p:pic>
    </p:spTree>
    <p:extLst>
      <p:ext uri="{BB962C8B-B14F-4D97-AF65-F5344CB8AC3E}">
        <p14:creationId xmlns:p14="http://schemas.microsoft.com/office/powerpoint/2010/main" xmlns="" val="3077259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pic>
        <p:nvPicPr>
          <p:cNvPr id="2" name="Picture 1"/>
          <p:cNvPicPr>
            <a:picLocks noChangeAspect="1"/>
          </p:cNvPicPr>
          <p:nvPr/>
        </p:nvPicPr>
        <p:blipFill rotWithShape="1">
          <a:blip r:embed="rId3"/>
          <a:srcRect t="8000" r="35825" b="7478"/>
          <a:stretch/>
        </p:blipFill>
        <p:spPr>
          <a:xfrm>
            <a:off x="2349996" y="380999"/>
            <a:ext cx="7904999" cy="5856313"/>
          </a:xfrm>
          <a:prstGeom prst="rect">
            <a:avLst/>
          </a:prstGeom>
        </p:spPr>
      </p:pic>
    </p:spTree>
    <p:extLst>
      <p:ext uri="{BB962C8B-B14F-4D97-AF65-F5344CB8AC3E}">
        <p14:creationId xmlns:p14="http://schemas.microsoft.com/office/powerpoint/2010/main" xmlns="" val="4269148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pic>
        <p:nvPicPr>
          <p:cNvPr id="2" name="Picture 1"/>
          <p:cNvPicPr>
            <a:picLocks noChangeAspect="1"/>
          </p:cNvPicPr>
          <p:nvPr/>
        </p:nvPicPr>
        <p:blipFill rotWithShape="1">
          <a:blip r:embed="rId3"/>
          <a:srcRect t="7160" r="36298" b="8840"/>
          <a:stretch/>
        </p:blipFill>
        <p:spPr>
          <a:xfrm>
            <a:off x="1995873" y="260648"/>
            <a:ext cx="8670541" cy="6431123"/>
          </a:xfrm>
          <a:prstGeom prst="rect">
            <a:avLst/>
          </a:prstGeom>
        </p:spPr>
      </p:pic>
    </p:spTree>
    <p:extLst>
      <p:ext uri="{BB962C8B-B14F-4D97-AF65-F5344CB8AC3E}">
        <p14:creationId xmlns:p14="http://schemas.microsoft.com/office/powerpoint/2010/main" xmlns="" val="4159395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pic>
        <p:nvPicPr>
          <p:cNvPr id="3" name="Picture 2"/>
          <p:cNvPicPr>
            <a:picLocks noChangeAspect="1"/>
          </p:cNvPicPr>
          <p:nvPr/>
        </p:nvPicPr>
        <p:blipFill rotWithShape="1">
          <a:blip r:embed="rId3"/>
          <a:srcRect t="5481" r="36298" b="8000"/>
          <a:stretch/>
        </p:blipFill>
        <p:spPr>
          <a:xfrm>
            <a:off x="2115970" y="412958"/>
            <a:ext cx="7956885" cy="6078843"/>
          </a:xfrm>
          <a:prstGeom prst="rect">
            <a:avLst/>
          </a:prstGeom>
        </p:spPr>
      </p:pic>
    </p:spTree>
    <p:extLst>
      <p:ext uri="{BB962C8B-B14F-4D97-AF65-F5344CB8AC3E}">
        <p14:creationId xmlns:p14="http://schemas.microsoft.com/office/powerpoint/2010/main" xmlns="" val="42654369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3377208"/>
            <a:ext cx="9144001" cy="699864"/>
          </a:xfrm>
        </p:spPr>
        <p:txBody>
          <a:bodyPr/>
          <a:lstStyle/>
          <a:p>
            <a:r>
              <a:rPr lang="el-GR" dirty="0" smtClean="0">
                <a:solidFill>
                  <a:srgbClr val="00B0F0"/>
                </a:solidFill>
              </a:rPr>
              <a:t>Στοιχεία επικοινωνίας</a:t>
            </a:r>
            <a:endParaRPr lang="en-US" dirty="0">
              <a:solidFill>
                <a:srgbClr val="00B0F0"/>
              </a:solidFill>
            </a:endParaRPr>
          </a:p>
        </p:txBody>
      </p:sp>
      <p:sp>
        <p:nvSpPr>
          <p:cNvPr id="14" name="Content Placeholder 13"/>
          <p:cNvSpPr>
            <a:spLocks noGrp="1"/>
          </p:cNvSpPr>
          <p:nvPr>
            <p:ph idx="1"/>
          </p:nvPr>
        </p:nvSpPr>
        <p:spPr>
          <a:xfrm>
            <a:off x="1485900" y="4293096"/>
            <a:ext cx="7812550" cy="2376264"/>
          </a:xfrm>
        </p:spPr>
        <p:txBody>
          <a:bodyPr>
            <a:normAutofit/>
          </a:bodyPr>
          <a:lstStyle/>
          <a:p>
            <a:pPr marL="0" indent="0">
              <a:buNone/>
            </a:pPr>
            <a:r>
              <a:rPr lang="el-GR" dirty="0" smtClean="0"/>
              <a:t>Γραφείο: Β13</a:t>
            </a:r>
          </a:p>
          <a:p>
            <a:pPr marL="0" indent="0">
              <a:buNone/>
            </a:pPr>
            <a:r>
              <a:rPr lang="en-US" dirty="0" smtClean="0"/>
              <a:t>E-mail: fokides@aegean.gr</a:t>
            </a:r>
          </a:p>
          <a:p>
            <a:pPr marL="0" indent="0">
              <a:buNone/>
            </a:pPr>
            <a:r>
              <a:rPr lang="el-GR" dirty="0" smtClean="0"/>
              <a:t>Τηλέφωνο: 22410-99238</a:t>
            </a:r>
            <a:endParaRPr lang="en-US" dirty="0" smtClean="0"/>
          </a:p>
          <a:p>
            <a:pPr marL="0" indent="0">
              <a:buNone/>
            </a:pPr>
            <a:r>
              <a:rPr lang="en-US" dirty="0" smtClean="0"/>
              <a:t>Facebook: Emmanuel Fokides</a:t>
            </a:r>
            <a:endParaRPr lang="en-US"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smtClean="0">
                <a:solidFill>
                  <a:srgbClr val="00B0F0"/>
                </a:solidFill>
              </a:rPr>
              <a:t>Διδάσκων</a:t>
            </a:r>
            <a:endParaRPr lang="en-US" dirty="0">
              <a:solidFill>
                <a:srgbClr val="00B0F0"/>
              </a:solidFill>
            </a:endParaRPr>
          </a:p>
        </p:txBody>
      </p:sp>
      <p:sp>
        <p:nvSpPr>
          <p:cNvPr id="5" name="Content Placeholder 13"/>
          <p:cNvSpPr txBox="1">
            <a:spLocks/>
          </p:cNvSpPr>
          <p:nvPr/>
        </p:nvSpPr>
        <p:spPr>
          <a:xfrm>
            <a:off x="1463306" y="1340768"/>
            <a:ext cx="9671666" cy="288032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dirty="0" smtClean="0"/>
              <a:t>Εμμανουήλ Φωκίδης, Λέκτορας Π.Τ.Δ.Ε. Πανεπιστημίου Αιγαίου</a:t>
            </a:r>
          </a:p>
          <a:p>
            <a:pPr marL="0" indent="0">
              <a:buNone/>
            </a:pPr>
            <a:r>
              <a:rPr lang="el-GR" dirty="0" smtClean="0"/>
              <a:t>Γνωστικό αντικείμενο: Πληροφορική και εφαρμογές της Εικονικής Πραγματικότητας στην Εκπαίδευση</a:t>
            </a:r>
            <a:endParaRPr lang="en-US" dirty="0"/>
          </a:p>
        </p:txBody>
      </p:sp>
    </p:spTree>
    <p:extLst>
      <p:ext uri="{BB962C8B-B14F-4D97-AF65-F5344CB8AC3E}">
        <p14:creationId xmlns:p14="http://schemas.microsoft.com/office/powerpoint/2010/main" xmlns="" val="21391325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pic>
        <p:nvPicPr>
          <p:cNvPr id="2" name="Picture 1"/>
          <p:cNvPicPr>
            <a:picLocks noChangeAspect="1"/>
          </p:cNvPicPr>
          <p:nvPr/>
        </p:nvPicPr>
        <p:blipFill rotWithShape="1">
          <a:blip r:embed="rId3"/>
          <a:srcRect t="6321" r="36298" b="8841"/>
          <a:stretch/>
        </p:blipFill>
        <p:spPr>
          <a:xfrm>
            <a:off x="2133972" y="380999"/>
            <a:ext cx="8316418" cy="6230148"/>
          </a:xfrm>
          <a:prstGeom prst="rect">
            <a:avLst/>
          </a:prstGeom>
        </p:spPr>
      </p:pic>
    </p:spTree>
    <p:extLst>
      <p:ext uri="{BB962C8B-B14F-4D97-AF65-F5344CB8AC3E}">
        <p14:creationId xmlns:p14="http://schemas.microsoft.com/office/powerpoint/2010/main" xmlns="" val="42225785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pic>
        <p:nvPicPr>
          <p:cNvPr id="2" name="Picture 1"/>
          <p:cNvPicPr>
            <a:picLocks noChangeAspect="1"/>
          </p:cNvPicPr>
          <p:nvPr/>
        </p:nvPicPr>
        <p:blipFill rotWithShape="1">
          <a:blip r:embed="rId3"/>
          <a:srcRect t="6321" r="36298" b="8841"/>
          <a:stretch/>
        </p:blipFill>
        <p:spPr>
          <a:xfrm>
            <a:off x="2003091" y="380999"/>
            <a:ext cx="8182644" cy="6129932"/>
          </a:xfrm>
          <a:prstGeom prst="rect">
            <a:avLst/>
          </a:prstGeom>
        </p:spPr>
      </p:pic>
    </p:spTree>
    <p:extLst>
      <p:ext uri="{BB962C8B-B14F-4D97-AF65-F5344CB8AC3E}">
        <p14:creationId xmlns:p14="http://schemas.microsoft.com/office/powerpoint/2010/main" xmlns="" val="38733194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sp>
        <p:nvSpPr>
          <p:cNvPr id="3" name="Content Placeholder 13"/>
          <p:cNvSpPr>
            <a:spLocks noGrp="1"/>
          </p:cNvSpPr>
          <p:nvPr>
            <p:ph idx="1"/>
          </p:nvPr>
        </p:nvSpPr>
        <p:spPr>
          <a:xfrm>
            <a:off x="1525896" y="764704"/>
            <a:ext cx="8460431" cy="5553092"/>
          </a:xfrm>
        </p:spPr>
        <p:txBody>
          <a:bodyPr>
            <a:normAutofit/>
          </a:bodyPr>
          <a:lstStyle/>
          <a:p>
            <a:pPr marL="0" indent="0">
              <a:buNone/>
              <a:tabLst>
                <a:tab pos="228600" algn="l"/>
              </a:tabLst>
              <a:defRPr/>
            </a:pPr>
            <a:r>
              <a:rPr lang="el-GR" sz="2100" dirty="0" smtClean="0"/>
              <a:t>Παρατηρήσεις: </a:t>
            </a:r>
          </a:p>
          <a:p>
            <a:pPr marL="457200" indent="-457200">
              <a:buFont typeface="+mj-lt"/>
              <a:buAutoNum type="arabicPeriod"/>
              <a:tabLst>
                <a:tab pos="228600" algn="l"/>
              </a:tabLst>
              <a:defRPr/>
            </a:pPr>
            <a:r>
              <a:rPr lang="el-GR" sz="2100" dirty="0" smtClean="0"/>
              <a:t>Ο μαθητής μπορεί να εξερευνήσει ελεύθερα το περιβάλλον. </a:t>
            </a:r>
          </a:p>
          <a:p>
            <a:pPr marL="457200" indent="-457200">
              <a:buFont typeface="+mj-lt"/>
              <a:buAutoNum type="arabicPeriod"/>
              <a:tabLst>
                <a:tab pos="228600" algn="l"/>
              </a:tabLst>
              <a:defRPr/>
            </a:pPr>
            <a:r>
              <a:rPr lang="el-GR" sz="2100" dirty="0" smtClean="0"/>
              <a:t>Η άσκηση είναι η μοναδική που υπάρχει στην εφαρμογή. </a:t>
            </a:r>
          </a:p>
          <a:p>
            <a:pPr marL="457200" indent="-457200">
              <a:buFont typeface="+mj-lt"/>
              <a:buAutoNum type="arabicPeriod"/>
              <a:tabLst>
                <a:tab pos="228600" algn="l"/>
              </a:tabLst>
              <a:defRPr/>
            </a:pPr>
            <a:r>
              <a:rPr lang="el-GR" sz="2100" dirty="0" smtClean="0"/>
              <a:t>Η άσκηση παραμένει η ίδια σε κάθε εκτέλεση της εφαρμογής.</a:t>
            </a:r>
          </a:p>
          <a:p>
            <a:pPr marL="457200" indent="-457200">
              <a:buFont typeface="+mj-lt"/>
              <a:buAutoNum type="arabicPeriod"/>
              <a:tabLst>
                <a:tab pos="228600" algn="l"/>
              </a:tabLst>
              <a:defRPr/>
            </a:pPr>
            <a:endParaRPr lang="el-GR" sz="2100" dirty="0"/>
          </a:p>
          <a:p>
            <a:pPr marL="0" indent="0">
              <a:buNone/>
              <a:tabLst>
                <a:tab pos="228600" algn="l"/>
              </a:tabLst>
              <a:defRPr/>
            </a:pPr>
            <a:r>
              <a:rPr lang="el-GR" sz="2100" dirty="0" smtClean="0"/>
              <a:t>Με μια πρώτη ματιά η εφαρμογή αυτή ανήκει στην 4</a:t>
            </a:r>
            <a:r>
              <a:rPr lang="el-GR" sz="2100" baseline="30000" dirty="0" smtClean="0"/>
              <a:t>η</a:t>
            </a:r>
            <a:r>
              <a:rPr lang="el-GR" sz="2100" dirty="0" smtClean="0"/>
              <a:t> γενιά. Όμως, παρά τη χρήση όμορφων γραφικών και ήχου, η εφαρμογή είναι εξαιρετικά φτωχή σε περιεχόμενο. </a:t>
            </a:r>
          </a:p>
          <a:p>
            <a:pPr marL="457200" indent="-457200">
              <a:buFont typeface="+mj-lt"/>
              <a:buAutoNum type="arabicPeriod"/>
              <a:tabLst>
                <a:tab pos="228600" algn="l"/>
              </a:tabLst>
              <a:defRPr/>
            </a:pPr>
            <a:endParaRPr lang="el-GR" sz="2100" dirty="0"/>
          </a:p>
          <a:p>
            <a:pPr marL="457200" indent="-457200">
              <a:buFont typeface="+mj-lt"/>
              <a:buAutoNum type="arabicPeriod"/>
              <a:tabLst>
                <a:tab pos="228600" algn="l"/>
              </a:tabLst>
              <a:defRPr/>
            </a:pPr>
            <a:endParaRPr lang="el-GR" sz="2100" dirty="0" smtClean="0"/>
          </a:p>
          <a:p>
            <a:pPr marL="0" indent="0">
              <a:buNone/>
              <a:tabLst>
                <a:tab pos="228600" algn="l"/>
              </a:tabLst>
              <a:defRPr/>
            </a:pPr>
            <a:endParaRPr lang="el-GR" sz="2100" dirty="0"/>
          </a:p>
        </p:txBody>
      </p:sp>
    </p:spTree>
    <p:extLst>
      <p:ext uri="{BB962C8B-B14F-4D97-AF65-F5344CB8AC3E}">
        <p14:creationId xmlns:p14="http://schemas.microsoft.com/office/powerpoint/2010/main" xmlns="" val="2386091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a:spLocks noGrp="1"/>
          </p:cNvSpPr>
          <p:nvPr>
            <p:ph type="title"/>
          </p:nvPr>
        </p:nvSpPr>
        <p:spPr>
          <a:xfrm>
            <a:off x="1522413" y="380999"/>
            <a:ext cx="9144001" cy="1383341"/>
          </a:xfrm>
        </p:spPr>
        <p:txBody>
          <a:bodyPr>
            <a:normAutofit/>
          </a:bodyPr>
          <a:lstStyle/>
          <a:p>
            <a:r>
              <a:rPr lang="el-GR" dirty="0" smtClean="0"/>
              <a:t/>
            </a:r>
            <a:br>
              <a:rPr lang="el-GR" dirty="0" smtClean="0"/>
            </a:br>
            <a:endParaRPr lang="el-GR" dirty="0"/>
          </a:p>
        </p:txBody>
      </p:sp>
      <p:sp>
        <p:nvSpPr>
          <p:cNvPr id="3" name="Content Placeholder 13"/>
          <p:cNvSpPr>
            <a:spLocks noGrp="1"/>
          </p:cNvSpPr>
          <p:nvPr>
            <p:ph idx="1"/>
          </p:nvPr>
        </p:nvSpPr>
        <p:spPr>
          <a:xfrm>
            <a:off x="1525896" y="764704"/>
            <a:ext cx="8460431" cy="5553092"/>
          </a:xfrm>
        </p:spPr>
        <p:txBody>
          <a:bodyPr>
            <a:normAutofit/>
          </a:bodyPr>
          <a:lstStyle/>
          <a:p>
            <a:pPr marL="0" indent="0">
              <a:buNone/>
              <a:tabLst>
                <a:tab pos="228600" algn="l"/>
              </a:tabLst>
              <a:defRPr/>
            </a:pPr>
            <a:r>
              <a:rPr lang="el-GR" sz="2100" dirty="0" smtClean="0">
                <a:solidFill>
                  <a:srgbClr val="00B0F0"/>
                </a:solidFill>
              </a:rPr>
              <a:t>Άσκηση:</a:t>
            </a:r>
          </a:p>
          <a:p>
            <a:pPr marL="0" indent="0">
              <a:buNone/>
              <a:tabLst>
                <a:tab pos="228600" algn="l"/>
              </a:tabLst>
              <a:defRPr/>
            </a:pPr>
            <a:endParaRPr lang="el-GR" sz="2100" dirty="0"/>
          </a:p>
          <a:p>
            <a:pPr marL="0" indent="0">
              <a:buNone/>
              <a:tabLst>
                <a:tab pos="228600" algn="l"/>
              </a:tabLst>
              <a:defRPr/>
            </a:pPr>
            <a:r>
              <a:rPr lang="el-GR" sz="2100" dirty="0" smtClean="0"/>
              <a:t>Κατατάξτε σε γενιές εκπαιδευτικού λογισμικού και άλλες εφαρμογές από το </a:t>
            </a:r>
            <a:r>
              <a:rPr lang="el-GR" sz="2100" dirty="0" err="1" smtClean="0"/>
              <a:t>Φωτόδενδρο</a:t>
            </a:r>
            <a:r>
              <a:rPr lang="el-GR" sz="2100" dirty="0" smtClean="0"/>
              <a:t>. Τι παρατηρείτε;</a:t>
            </a:r>
          </a:p>
          <a:p>
            <a:pPr marL="0" indent="0">
              <a:buNone/>
              <a:tabLst>
                <a:tab pos="228600" algn="l"/>
              </a:tabLst>
              <a:defRPr/>
            </a:pPr>
            <a:r>
              <a:rPr lang="en-US" sz="2100" dirty="0">
                <a:hlinkClick r:id="rId3"/>
              </a:rPr>
              <a:t>http://photodentro.edu.gr/lor</a:t>
            </a:r>
            <a:r>
              <a:rPr lang="en-US" sz="2100" dirty="0" smtClean="0">
                <a:hlinkClick r:id="rId3"/>
              </a:rPr>
              <a:t>/</a:t>
            </a:r>
            <a:endParaRPr lang="el-GR" sz="2100" dirty="0" smtClean="0"/>
          </a:p>
          <a:p>
            <a:pPr marL="0" indent="0">
              <a:buNone/>
              <a:tabLst>
                <a:tab pos="228600" algn="l"/>
              </a:tabLst>
              <a:defRPr/>
            </a:pPr>
            <a:endParaRPr lang="el-GR" sz="2100" dirty="0" smtClean="0"/>
          </a:p>
          <a:p>
            <a:pPr marL="457200" indent="-457200">
              <a:buFont typeface="+mj-lt"/>
              <a:buAutoNum type="arabicPeriod"/>
              <a:tabLst>
                <a:tab pos="228600" algn="l"/>
              </a:tabLst>
              <a:defRPr/>
            </a:pPr>
            <a:endParaRPr lang="el-GR" sz="2100" dirty="0"/>
          </a:p>
          <a:p>
            <a:pPr marL="457200" indent="-457200">
              <a:buFont typeface="+mj-lt"/>
              <a:buAutoNum type="arabicPeriod"/>
              <a:tabLst>
                <a:tab pos="228600" algn="l"/>
              </a:tabLst>
              <a:defRPr/>
            </a:pPr>
            <a:endParaRPr lang="el-GR" sz="2100" dirty="0" smtClean="0"/>
          </a:p>
          <a:p>
            <a:pPr marL="0" indent="0">
              <a:buNone/>
              <a:tabLst>
                <a:tab pos="228600" algn="l"/>
              </a:tabLst>
              <a:defRPr/>
            </a:pPr>
            <a:endParaRPr lang="el-GR" sz="2100" dirty="0"/>
          </a:p>
        </p:txBody>
      </p:sp>
    </p:spTree>
    <p:extLst>
      <p:ext uri="{BB962C8B-B14F-4D97-AF65-F5344CB8AC3E}">
        <p14:creationId xmlns:p14="http://schemas.microsoft.com/office/powerpoint/2010/main" xmlns="" val="14323705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556792"/>
            <a:ext cx="9173841" cy="4680520"/>
          </a:xfrm>
        </p:spPr>
        <p:txBody>
          <a:bodyPr>
            <a:normAutofit fontScale="77500" lnSpcReduction="20000"/>
          </a:bodyPr>
          <a:lstStyle/>
          <a:p>
            <a:pPr marL="0" indent="0" algn="just">
              <a:buNone/>
            </a:pPr>
            <a:r>
              <a:rPr lang="el-GR" dirty="0" smtClean="0"/>
              <a:t>Η 1</a:t>
            </a:r>
            <a:r>
              <a:rPr lang="el-GR" baseline="30000" dirty="0" smtClean="0"/>
              <a:t>η</a:t>
            </a:r>
            <a:r>
              <a:rPr lang="el-GR" dirty="0" smtClean="0"/>
              <a:t> διάλεξη ήταν εισαγωγική και αφορούσε κυρίως το θεωρητικό πλαίσιο στο οποίο στηρίζεται η Εικονική Πραγματικότητα, με το βάρος να πέφτει στον </a:t>
            </a:r>
            <a:r>
              <a:rPr lang="el-GR" dirty="0" err="1" smtClean="0"/>
              <a:t>δομητισμό</a:t>
            </a:r>
            <a:r>
              <a:rPr lang="el-GR" dirty="0" smtClean="0"/>
              <a:t>.</a:t>
            </a:r>
          </a:p>
          <a:p>
            <a:pPr marL="0" indent="0" algn="just">
              <a:buNone/>
            </a:pPr>
            <a:r>
              <a:rPr lang="el-GR" dirty="0"/>
              <a:t>Στη συνέχεια, αναλύθηκαν </a:t>
            </a:r>
            <a:r>
              <a:rPr lang="el-GR" dirty="0" smtClean="0"/>
              <a:t>οι παράγοντες </a:t>
            </a:r>
            <a:r>
              <a:rPr lang="el-GR" dirty="0"/>
              <a:t>που επηρεάζουν τη </a:t>
            </a:r>
            <a:r>
              <a:rPr lang="el-GR" dirty="0" smtClean="0"/>
              <a:t>μάθηση: Θεωρητική βάση, Μέσα υλοποίησης, Μαθητές και Εξωτερικοί παράγοντες.</a:t>
            </a:r>
          </a:p>
          <a:p>
            <a:pPr marL="0" indent="0" algn="just">
              <a:buNone/>
            </a:pPr>
            <a:r>
              <a:rPr lang="el-GR" dirty="0" smtClean="0"/>
              <a:t>Αναλύθηκαν οι αρχές μάθησης: η </a:t>
            </a:r>
            <a:r>
              <a:rPr lang="el-GR" dirty="0"/>
              <a:t>μάθηση </a:t>
            </a:r>
            <a:r>
              <a:rPr lang="el-GR" dirty="0" smtClean="0"/>
              <a:t>ως ατομικό φαινόμενο, η </a:t>
            </a:r>
            <a:r>
              <a:rPr lang="el-GR" dirty="0"/>
              <a:t>μάθηση </a:t>
            </a:r>
            <a:r>
              <a:rPr lang="el-GR" dirty="0" smtClean="0"/>
              <a:t>ως κοινωνικό φαινόμενο και η αρχή της απροσδιοριστίας.</a:t>
            </a:r>
          </a:p>
          <a:p>
            <a:pPr marL="0" indent="0" algn="just">
              <a:buNone/>
            </a:pPr>
            <a:r>
              <a:rPr lang="el-GR" dirty="0"/>
              <a:t>Η αρχή της απροσδιοριστίας, </a:t>
            </a:r>
            <a:r>
              <a:rPr lang="el-GR" dirty="0" smtClean="0"/>
              <a:t>επιβάλλει τρεις βασικές παραδοχές: </a:t>
            </a:r>
            <a:endParaRPr lang="el-GR" dirty="0"/>
          </a:p>
          <a:p>
            <a:pPr marL="0" indent="0" algn="just">
              <a:buNone/>
            </a:pPr>
            <a:r>
              <a:rPr lang="el-GR" dirty="0"/>
              <a:t>Η μάθηση συντελείται δυναμικά, ακόμα και με τυχαίο τρόπο, σε κάθε χρονική στιγμή και σε κάθε τόπο.   </a:t>
            </a:r>
          </a:p>
          <a:p>
            <a:pPr marL="0" indent="0" algn="just">
              <a:buNone/>
            </a:pPr>
            <a:r>
              <a:rPr lang="el-GR" dirty="0"/>
              <a:t>Οι στόχοι που τίθενται μπορούν και επιβάλλεται να μεταβάλλονται μερικώς ή ολικώς και να προσαρμόζονται ανάλογα με την εξέλιξη της μαθησιακής διαδικασίας.</a:t>
            </a:r>
          </a:p>
          <a:p>
            <a:pPr marL="0" indent="0" algn="just">
              <a:buNone/>
            </a:pPr>
            <a:r>
              <a:rPr lang="el-GR" dirty="0"/>
              <a:t>Τα αποτελέσματα της μαθησιακής διαδικασίας δεν είναι προκαθορισμένα</a:t>
            </a:r>
            <a:r>
              <a:rPr lang="el-GR" dirty="0" smtClean="0"/>
              <a:t>. </a:t>
            </a:r>
            <a:endParaRPr lang="el-GR" dirty="0"/>
          </a:p>
          <a:p>
            <a:pPr marL="0" indent="0" algn="just">
              <a:buNone/>
            </a:pPr>
            <a:r>
              <a:rPr lang="el-GR" dirty="0" smtClean="0"/>
              <a:t> </a:t>
            </a:r>
            <a:endParaRPr lang="en-US" dirty="0"/>
          </a:p>
        </p:txBody>
      </p:sp>
      <p:sp>
        <p:nvSpPr>
          <p:cNvPr id="4" name="Title 12"/>
          <p:cNvSpPr>
            <a:spLocks noGrp="1"/>
          </p:cNvSpPr>
          <p:nvPr>
            <p:ph type="title"/>
          </p:nvPr>
        </p:nvSpPr>
        <p:spPr>
          <a:xfrm>
            <a:off x="1522413" y="380999"/>
            <a:ext cx="9144001" cy="1383341"/>
          </a:xfrm>
        </p:spPr>
        <p:txBody>
          <a:bodyPr>
            <a:normAutofit/>
          </a:bodyPr>
          <a:lstStyle/>
          <a:p>
            <a:r>
              <a:rPr lang="el-GR" dirty="0" smtClean="0">
                <a:solidFill>
                  <a:srgbClr val="00B0F0"/>
                </a:solidFill>
              </a:rPr>
              <a:t>Σύνοψη 1</a:t>
            </a:r>
            <a:r>
              <a:rPr lang="el-GR" baseline="30000" dirty="0" smtClean="0">
                <a:solidFill>
                  <a:srgbClr val="00B0F0"/>
                </a:solidFill>
              </a:rPr>
              <a:t>ης</a:t>
            </a:r>
            <a:r>
              <a:rPr lang="el-GR" dirty="0" smtClean="0">
                <a:solidFill>
                  <a:srgbClr val="00B0F0"/>
                </a:solidFill>
              </a:rPr>
              <a:t> διάλεξης</a:t>
            </a:r>
            <a:r>
              <a:rPr lang="el-GR" dirty="0"/>
              <a:t/>
            </a:r>
            <a:br>
              <a:rPr lang="el-GR" dirty="0"/>
            </a:br>
            <a:endParaRPr lang="el-GR" dirty="0"/>
          </a:p>
        </p:txBody>
      </p:sp>
    </p:spTree>
    <p:extLst>
      <p:ext uri="{BB962C8B-B14F-4D97-AF65-F5344CB8AC3E}">
        <p14:creationId xmlns:p14="http://schemas.microsoft.com/office/powerpoint/2010/main" xmlns="" val="42216169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556792"/>
            <a:ext cx="9173841" cy="4680520"/>
          </a:xfrm>
        </p:spPr>
        <p:txBody>
          <a:bodyPr>
            <a:normAutofit/>
          </a:bodyPr>
          <a:lstStyle/>
          <a:p>
            <a:pPr marL="0" indent="0" algn="just">
              <a:buNone/>
            </a:pPr>
            <a:r>
              <a:rPr lang="el-GR" dirty="0"/>
              <a:t>Στη συνέχεια, </a:t>
            </a:r>
            <a:r>
              <a:rPr lang="el-GR" dirty="0" smtClean="0"/>
              <a:t>αναλύθηκαν οι εκπαιδευτικές </a:t>
            </a:r>
            <a:r>
              <a:rPr lang="el-GR" dirty="0"/>
              <a:t>χρήσεις των ηλεκτρονικών </a:t>
            </a:r>
            <a:r>
              <a:rPr lang="el-GR" dirty="0" smtClean="0"/>
              <a:t>υπολογιστών και οι γενιές </a:t>
            </a:r>
            <a:r>
              <a:rPr lang="el-GR" dirty="0"/>
              <a:t>εκπαιδευτικού </a:t>
            </a:r>
            <a:r>
              <a:rPr lang="el-GR" dirty="0" smtClean="0"/>
              <a:t>λογισμικού. Η ανάλυσή τους έγινε υπό το πρίσμα των αρχών μάθησης και το συμπέρασμα ήταν ότι μόνο η 4</a:t>
            </a:r>
            <a:r>
              <a:rPr lang="el-GR" baseline="30000" dirty="0" smtClean="0"/>
              <a:t>η</a:t>
            </a:r>
            <a:r>
              <a:rPr lang="el-GR" dirty="0" smtClean="0"/>
              <a:t> γενιά ικανοποιεί όλες τις αρχές.</a:t>
            </a:r>
          </a:p>
          <a:p>
            <a:pPr marL="0" indent="0" algn="just">
              <a:buNone/>
            </a:pPr>
            <a:r>
              <a:rPr lang="el-GR" dirty="0" smtClean="0"/>
              <a:t>Ιδιαίτερη έμφαση δόθηκε στις εμπειρίες πρώτου προσώπου, σε αντιδιαστολή με τις εμπειρίες τρίτου προσώπου.</a:t>
            </a:r>
          </a:p>
          <a:p>
            <a:pPr marL="0" indent="0" algn="just">
              <a:buNone/>
            </a:pPr>
            <a:r>
              <a:rPr lang="el-GR" dirty="0" smtClean="0"/>
              <a:t>Τέλος, έγινε μια απόπειρα να καταταχθούν σε γενιές ορισμένα εκπαιδευτικά λογισμικά διαθέσιμα στο Διαδίκτυο.</a:t>
            </a:r>
            <a:endParaRPr lang="el-GR" dirty="0"/>
          </a:p>
          <a:p>
            <a:pPr marL="0" indent="0" algn="just">
              <a:buNone/>
            </a:pPr>
            <a:endParaRPr lang="el-GR" dirty="0"/>
          </a:p>
          <a:p>
            <a:pPr marL="0" indent="0" algn="just">
              <a:buNone/>
            </a:pPr>
            <a:r>
              <a:rPr lang="el-GR" dirty="0" smtClean="0"/>
              <a:t> </a:t>
            </a:r>
            <a:endParaRPr lang="en-US" dirty="0"/>
          </a:p>
        </p:txBody>
      </p:sp>
      <p:sp>
        <p:nvSpPr>
          <p:cNvPr id="4" name="Title 12"/>
          <p:cNvSpPr>
            <a:spLocks noGrp="1"/>
          </p:cNvSpPr>
          <p:nvPr>
            <p:ph type="title"/>
          </p:nvPr>
        </p:nvSpPr>
        <p:spPr>
          <a:xfrm>
            <a:off x="1522413" y="380999"/>
            <a:ext cx="9144001" cy="1383341"/>
          </a:xfrm>
        </p:spPr>
        <p:txBody>
          <a:bodyPr>
            <a:normAutofit/>
          </a:bodyPr>
          <a:lstStyle/>
          <a:p>
            <a:r>
              <a:rPr lang="el-GR" dirty="0" smtClean="0">
                <a:solidFill>
                  <a:srgbClr val="00B0F0"/>
                </a:solidFill>
              </a:rPr>
              <a:t>Σύνοψη 1</a:t>
            </a:r>
            <a:r>
              <a:rPr lang="el-GR" baseline="30000" dirty="0" smtClean="0">
                <a:solidFill>
                  <a:srgbClr val="00B0F0"/>
                </a:solidFill>
              </a:rPr>
              <a:t>ης</a:t>
            </a:r>
            <a:r>
              <a:rPr lang="el-GR" dirty="0" smtClean="0">
                <a:solidFill>
                  <a:srgbClr val="00B0F0"/>
                </a:solidFill>
              </a:rPr>
              <a:t> διάλεξης</a:t>
            </a:r>
            <a:r>
              <a:rPr lang="el-GR" dirty="0"/>
              <a:t/>
            </a:r>
            <a:br>
              <a:rPr lang="el-GR" dirty="0"/>
            </a:br>
            <a:endParaRPr lang="el-GR" dirty="0"/>
          </a:p>
        </p:txBody>
      </p:sp>
    </p:spTree>
    <p:extLst>
      <p:ext uri="{BB962C8B-B14F-4D97-AF65-F5344CB8AC3E}">
        <p14:creationId xmlns:p14="http://schemas.microsoft.com/office/powerpoint/2010/main" xmlns="" val="789788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204" y="2492896"/>
            <a:ext cx="4716015" cy="1371600"/>
          </a:xfrm>
        </p:spPr>
        <p:txBody>
          <a:bodyPr/>
          <a:lstStyle/>
          <a:p>
            <a:r>
              <a:rPr lang="el-GR" dirty="0" smtClean="0">
                <a:solidFill>
                  <a:srgbClr val="00B0F0"/>
                </a:solidFill>
              </a:rPr>
              <a:t>Τέλος 1</a:t>
            </a:r>
            <a:r>
              <a:rPr lang="el-GR" baseline="30000" dirty="0" smtClean="0">
                <a:solidFill>
                  <a:srgbClr val="00B0F0"/>
                </a:solidFill>
              </a:rPr>
              <a:t>ης</a:t>
            </a:r>
            <a:r>
              <a:rPr lang="el-GR" dirty="0" smtClean="0">
                <a:solidFill>
                  <a:srgbClr val="00B0F0"/>
                </a:solidFill>
              </a:rPr>
              <a:t> Διάλεξης</a:t>
            </a:r>
            <a:endParaRPr lang="en-US" dirty="0">
              <a:solidFill>
                <a:srgbClr val="00B0F0"/>
              </a:solidFill>
            </a:endParaRPr>
          </a:p>
        </p:txBody>
      </p:sp>
    </p:spTree>
    <p:extLst>
      <p:ext uri="{BB962C8B-B14F-4D97-AF65-F5344CB8AC3E}">
        <p14:creationId xmlns:p14="http://schemas.microsoft.com/office/powerpoint/2010/main" xmlns="" val="12071550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92573" y="260648"/>
            <a:ext cx="9144001" cy="723528"/>
          </a:xfrm>
        </p:spPr>
        <p:txBody>
          <a:bodyPr/>
          <a:lstStyle/>
          <a:p>
            <a:r>
              <a:rPr lang="el-GR" dirty="0" smtClean="0">
                <a:solidFill>
                  <a:srgbClr val="00B0F0"/>
                </a:solidFill>
              </a:rPr>
              <a:t>Περιγραφή του μαθήματος</a:t>
            </a:r>
            <a:endParaRPr lang="en-US" dirty="0">
              <a:solidFill>
                <a:srgbClr val="00B0F0"/>
              </a:solidFill>
            </a:endParaRPr>
          </a:p>
        </p:txBody>
      </p:sp>
      <p:sp>
        <p:nvSpPr>
          <p:cNvPr id="14" name="Content Placeholder 13"/>
          <p:cNvSpPr>
            <a:spLocks noGrp="1"/>
          </p:cNvSpPr>
          <p:nvPr>
            <p:ph idx="1"/>
          </p:nvPr>
        </p:nvSpPr>
        <p:spPr>
          <a:xfrm>
            <a:off x="1492573" y="1268760"/>
            <a:ext cx="9426375" cy="4752528"/>
          </a:xfrm>
        </p:spPr>
        <p:txBody>
          <a:bodyPr>
            <a:normAutofit fontScale="92500" lnSpcReduction="10000"/>
          </a:bodyPr>
          <a:lstStyle/>
          <a:p>
            <a:pPr marL="0" indent="0">
              <a:buNone/>
            </a:pPr>
            <a:r>
              <a:rPr lang="el-GR" sz="2000" dirty="0"/>
              <a:t>Η Εικονική Πραγματικότητα (Ε.Π.) είναι μία τεχνολογική εξέλιξη που δυνητικά μπορεί να επηρεάσει σημαντικά τις αντιλήψεις που έχουμε σχετικά με τη μαθησιακή διαδικασία. </a:t>
            </a:r>
          </a:p>
          <a:p>
            <a:pPr marL="0" indent="0">
              <a:buNone/>
            </a:pPr>
            <a:r>
              <a:rPr lang="el-GR" sz="2000" dirty="0" smtClean="0"/>
              <a:t>Το </a:t>
            </a:r>
            <a:r>
              <a:rPr lang="el-GR" sz="2000" dirty="0"/>
              <a:t>μάθημα αναλύει </a:t>
            </a:r>
            <a:r>
              <a:rPr lang="el-GR" sz="2000" dirty="0" smtClean="0"/>
              <a:t>εξειδικευμένα </a:t>
            </a:r>
            <a:r>
              <a:rPr lang="el-GR" sz="2000" dirty="0"/>
              <a:t>θέματα που αφορούν εφαρμογές της Πληροφορικής στην εκπαιδευτική διαδικασία. Η σειρά των διαλέξεων αποσκοπεί στην ανάπτυξη μίας -κατά το δυνατό- ολοκληρωμένης αντίληψης πάνω σε αυτό το θέμα. </a:t>
            </a:r>
          </a:p>
          <a:p>
            <a:pPr marL="0" indent="0">
              <a:buNone/>
            </a:pPr>
            <a:r>
              <a:rPr lang="el-GR" sz="2000" dirty="0" smtClean="0"/>
              <a:t>Συγκεκριμένα, </a:t>
            </a:r>
            <a:r>
              <a:rPr lang="el-GR" sz="2000" dirty="0"/>
              <a:t>ασχολείται με τα τρισδιάστατα γραφικά, με τους εικονικούς </a:t>
            </a:r>
            <a:r>
              <a:rPr lang="el-GR" sz="2000" dirty="0" smtClean="0"/>
              <a:t>κόσμους και με </a:t>
            </a:r>
            <a:r>
              <a:rPr lang="el-GR" sz="2000" dirty="0"/>
              <a:t>τις εκπαιδευτικές εφαρμογές της Εικονικής Πραγματικότητας</a:t>
            </a:r>
            <a:r>
              <a:rPr lang="el-GR" sz="2000" dirty="0" smtClean="0"/>
              <a:t>.</a:t>
            </a:r>
          </a:p>
          <a:p>
            <a:pPr marL="0" indent="0" algn="just">
              <a:buNone/>
            </a:pPr>
            <a:r>
              <a:rPr lang="el-GR" sz="2000" dirty="0" smtClean="0"/>
              <a:t>Το </a:t>
            </a:r>
            <a:r>
              <a:rPr lang="el-GR" sz="2000" dirty="0"/>
              <a:t>αντικείμενο προσεγγίζεται τόσο θεωρητικά όσο και πρακτικά. Αναλύεται η θεωρητική τεκμηρίωση που παρέχεται από τις σημαντικότερες θεωρίες μάθησης, οι κατηγορίες, το λογισμικό που χρησιμοποιείται και το ενδιαφέρον εστιάζεται στις εκπαιδευτικές εφαρμογές. </a:t>
            </a:r>
            <a:endParaRPr lang="el-GR" sz="2000" dirty="0" smtClean="0"/>
          </a:p>
          <a:p>
            <a:pPr marL="0" indent="0" algn="just">
              <a:buNone/>
            </a:pPr>
            <a:r>
              <a:rPr lang="el-GR" sz="2000" dirty="0" smtClean="0"/>
              <a:t>Στο πρακτικό </a:t>
            </a:r>
            <a:r>
              <a:rPr lang="el-GR" sz="2000" dirty="0"/>
              <a:t>σκέλος, με τη χρήση ανάλογου προγράμματος θα αποκτήσετε εμπράγματες εμπειρίες μέσω της ανάπτυξης εφαρμογών Ε.Π. για εκπαιδευτική χρήση. </a:t>
            </a:r>
            <a:endParaRPr lang="el-GR" sz="2000" dirty="0" smtClean="0"/>
          </a:p>
          <a:p>
            <a:pPr marL="0" indent="0" algn="just">
              <a:buNone/>
            </a:pPr>
            <a:r>
              <a:rPr lang="el-GR" sz="2000" dirty="0"/>
              <a:t>Υπάρχει αρκετή τεχνική ορολογία με την οποία θα πρέπει να είμαστε εξοικειωμένοι. </a:t>
            </a:r>
          </a:p>
          <a:p>
            <a:pPr marL="0" indent="0" algn="just">
              <a:buNone/>
            </a:pPr>
            <a:endParaRPr lang="en-US" sz="2000" dirty="0"/>
          </a:p>
          <a:p>
            <a:pPr marL="0" indent="0" algn="just">
              <a:buNone/>
            </a:pPr>
            <a:endParaRPr lang="en-US" sz="2000" dirty="0"/>
          </a:p>
        </p:txBody>
      </p:sp>
    </p:spTree>
    <p:extLst>
      <p:ext uri="{BB962C8B-B14F-4D97-AF65-F5344CB8AC3E}">
        <p14:creationId xmlns:p14="http://schemas.microsoft.com/office/powerpoint/2010/main" xmlns="" val="29953476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92573" y="260648"/>
            <a:ext cx="9144001" cy="723528"/>
          </a:xfrm>
        </p:spPr>
        <p:txBody>
          <a:bodyPr/>
          <a:lstStyle/>
          <a:p>
            <a:r>
              <a:rPr lang="el-GR" dirty="0" smtClean="0">
                <a:solidFill>
                  <a:srgbClr val="00B0F0"/>
                </a:solidFill>
              </a:rPr>
              <a:t>Διάρθρωση των μαθημάτων</a:t>
            </a:r>
            <a:endParaRPr lang="en-US" dirty="0">
              <a:solidFill>
                <a:srgbClr val="00B0F0"/>
              </a:solidFill>
            </a:endParaRPr>
          </a:p>
        </p:txBody>
      </p:sp>
      <p:sp>
        <p:nvSpPr>
          <p:cNvPr id="14" name="Content Placeholder 13"/>
          <p:cNvSpPr>
            <a:spLocks noGrp="1"/>
          </p:cNvSpPr>
          <p:nvPr>
            <p:ph idx="1"/>
          </p:nvPr>
        </p:nvSpPr>
        <p:spPr>
          <a:xfrm>
            <a:off x="1492573" y="1268760"/>
            <a:ext cx="8460431" cy="4032448"/>
          </a:xfrm>
        </p:spPr>
        <p:txBody>
          <a:bodyPr>
            <a:normAutofit lnSpcReduction="10000"/>
          </a:bodyPr>
          <a:lstStyle/>
          <a:p>
            <a:pPr marL="0" indent="0">
              <a:buNone/>
            </a:pPr>
            <a:r>
              <a:rPr lang="el-GR" dirty="0" smtClean="0"/>
              <a:t>Τα πρώτα μαθήματα είναι θεωρητικά.</a:t>
            </a:r>
          </a:p>
          <a:p>
            <a:pPr marL="0" indent="0">
              <a:buNone/>
            </a:pPr>
            <a:r>
              <a:rPr lang="el-GR" dirty="0" smtClean="0"/>
              <a:t>Παρουσιάζεται το θεωρητικό και τεχνικό υπόβαθρο που αφορά τις εφαρμογές της Εικονικής Πραγματικότητας.</a:t>
            </a:r>
          </a:p>
          <a:p>
            <a:pPr marL="0" indent="0">
              <a:buNone/>
            </a:pPr>
            <a:endParaRPr lang="el-GR" dirty="0" smtClean="0"/>
          </a:p>
          <a:p>
            <a:pPr marL="0" indent="0">
              <a:buNone/>
            </a:pPr>
            <a:r>
              <a:rPr lang="el-GR" dirty="0" smtClean="0"/>
              <a:t>Με την ολοκλήρωση της θεωρίας, το μάθημα γίνεται καθαρά πρακτικό.</a:t>
            </a:r>
          </a:p>
          <a:p>
            <a:pPr marL="0" indent="0">
              <a:buNone/>
            </a:pPr>
            <a:r>
              <a:rPr lang="el-GR" dirty="0" smtClean="0"/>
              <a:t>Παρουσιάζεται και αναλύεται η χρήση της πλατφόρμας κατασκευής εικονικών κόσμων </a:t>
            </a:r>
            <a:r>
              <a:rPr lang="en-US" dirty="0" err="1" smtClean="0"/>
              <a:t>Opensim</a:t>
            </a:r>
            <a:endParaRPr lang="en-US" dirty="0"/>
          </a:p>
          <a:p>
            <a:pPr marL="0" indent="0" algn="just">
              <a:buNone/>
            </a:pPr>
            <a:r>
              <a:rPr lang="el-GR" dirty="0"/>
              <a:t> </a:t>
            </a:r>
            <a:endParaRPr lang="en-US" dirty="0"/>
          </a:p>
        </p:txBody>
      </p:sp>
    </p:spTree>
    <p:extLst>
      <p:ext uri="{BB962C8B-B14F-4D97-AF65-F5344CB8AC3E}">
        <p14:creationId xmlns:p14="http://schemas.microsoft.com/office/powerpoint/2010/main" xmlns="" val="2470886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13892" y="476672"/>
            <a:ext cx="9144001" cy="5328592"/>
          </a:xfrm>
        </p:spPr>
        <p:txBody>
          <a:bodyPr>
            <a:normAutofit fontScale="92500" lnSpcReduction="10000"/>
          </a:bodyPr>
          <a:lstStyle/>
          <a:p>
            <a:pPr marL="0" indent="0">
              <a:buNone/>
            </a:pPr>
            <a:r>
              <a:rPr lang="el-GR" dirty="0" err="1" smtClean="0">
                <a:solidFill>
                  <a:srgbClr val="00B0F0"/>
                </a:solidFill>
              </a:rPr>
              <a:t>Προαπαιτούμενα</a:t>
            </a:r>
            <a:r>
              <a:rPr lang="el-GR" dirty="0">
                <a:solidFill>
                  <a:srgbClr val="00B0F0"/>
                </a:solidFill>
              </a:rPr>
              <a:t>:</a:t>
            </a:r>
            <a:endParaRPr lang="el-GR" dirty="0" smtClean="0">
              <a:solidFill>
                <a:srgbClr val="00B0F0"/>
              </a:solidFill>
            </a:endParaRPr>
          </a:p>
          <a:p>
            <a:pPr marL="0" indent="0">
              <a:buNone/>
            </a:pPr>
            <a:r>
              <a:rPr lang="el-GR" dirty="0" smtClean="0"/>
              <a:t>Βασικές </a:t>
            </a:r>
            <a:r>
              <a:rPr lang="el-GR" dirty="0"/>
              <a:t>γνώσεις Πληροφορικής και χειρισμού ηλεκτρονικών </a:t>
            </a:r>
            <a:r>
              <a:rPr lang="el-GR" dirty="0" smtClean="0"/>
              <a:t>υπολογιστών. Τα προγράμματα που θα χρησιμοποιηθούν απαιτούν καλούς ηλεκτρονικούς υπολογιστές και κυρίως καλές κάρτες γραφικών.</a:t>
            </a:r>
          </a:p>
          <a:p>
            <a:pPr marL="0" indent="0">
              <a:buNone/>
            </a:pPr>
            <a:endParaRPr lang="el-GR" dirty="0"/>
          </a:p>
          <a:p>
            <a:pPr marL="0" indent="0">
              <a:buNone/>
            </a:pPr>
            <a:r>
              <a:rPr lang="el-GR" dirty="0" smtClean="0">
                <a:solidFill>
                  <a:srgbClr val="00B0F0"/>
                </a:solidFill>
              </a:rPr>
              <a:t>Βιβλιογραφία </a:t>
            </a:r>
            <a:r>
              <a:rPr lang="el-GR" dirty="0">
                <a:solidFill>
                  <a:srgbClr val="00B0F0"/>
                </a:solidFill>
              </a:rPr>
              <a:t>προς </a:t>
            </a:r>
            <a:r>
              <a:rPr lang="el-GR" dirty="0" smtClean="0">
                <a:solidFill>
                  <a:srgbClr val="00B0F0"/>
                </a:solidFill>
              </a:rPr>
              <a:t>μελέτη:</a:t>
            </a:r>
          </a:p>
          <a:p>
            <a:pPr marL="0" indent="0">
              <a:buNone/>
            </a:pPr>
            <a:r>
              <a:rPr lang="el-GR" dirty="0" smtClean="0"/>
              <a:t>Φωκίδης </a:t>
            </a:r>
            <a:r>
              <a:rPr lang="el-GR" dirty="0"/>
              <a:t>Ε., Τσολακίδης Κ., "Εικονική Πραγματικότητα στην Εκπαίδευση: Θεωρία και πράξη", εκδόσεις </a:t>
            </a:r>
            <a:r>
              <a:rPr lang="el-GR" dirty="0" err="1" smtClean="0"/>
              <a:t>Διάδραση</a:t>
            </a:r>
            <a:endParaRPr lang="el-GR" dirty="0" smtClean="0"/>
          </a:p>
          <a:p>
            <a:pPr marL="0" indent="0">
              <a:buNone/>
            </a:pPr>
            <a:r>
              <a:rPr lang="el-GR" dirty="0" smtClean="0"/>
              <a:t>Οι σημειώσεις του μαθήματος δίνονται μαζί με το λογισμικό</a:t>
            </a:r>
          </a:p>
          <a:p>
            <a:pPr marL="0" indent="0">
              <a:buNone/>
            </a:pPr>
            <a:endParaRPr lang="el-GR" dirty="0"/>
          </a:p>
          <a:p>
            <a:pPr marL="0" indent="0">
              <a:buNone/>
            </a:pPr>
            <a:r>
              <a:rPr lang="el-GR" dirty="0" smtClean="0">
                <a:solidFill>
                  <a:srgbClr val="00B0F0"/>
                </a:solidFill>
              </a:rPr>
              <a:t>Απαραίτητο λογισμικό:</a:t>
            </a:r>
          </a:p>
          <a:p>
            <a:pPr marL="0" indent="0">
              <a:buNone/>
            </a:pPr>
            <a:r>
              <a:rPr lang="en-US" dirty="0">
                <a:hlinkClick r:id="rId2"/>
              </a:rPr>
              <a:t>http://</a:t>
            </a:r>
            <a:r>
              <a:rPr lang="en-US" dirty="0" smtClean="0">
                <a:hlinkClick r:id="rId2"/>
              </a:rPr>
              <a:t>www.rhodes.aegean.gr/ptde/personel/fokides/guidelines.htm</a:t>
            </a:r>
            <a:endParaRPr lang="el-GR" dirty="0" smtClean="0"/>
          </a:p>
          <a:p>
            <a:pPr marL="0" indent="0">
              <a:buNone/>
            </a:pPr>
            <a:endParaRPr lang="el-GR" dirty="0"/>
          </a:p>
        </p:txBody>
      </p:sp>
    </p:spTree>
    <p:extLst>
      <p:ext uri="{BB962C8B-B14F-4D97-AF65-F5344CB8AC3E}">
        <p14:creationId xmlns:p14="http://schemas.microsoft.com/office/powerpoint/2010/main" xmlns="" val="28093807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2060848"/>
            <a:ext cx="8460431" cy="4464496"/>
          </a:xfrm>
        </p:spPr>
        <p:txBody>
          <a:bodyPr>
            <a:normAutofit fontScale="85000" lnSpcReduction="10000"/>
          </a:bodyPr>
          <a:lstStyle/>
          <a:p>
            <a:pPr marL="0" indent="0" algn="just">
              <a:buNone/>
            </a:pPr>
            <a:r>
              <a:rPr lang="el-GR" dirty="0"/>
              <a:t>Θα ξεκινήσουμε την ανάλυσή μας απαντώντας σε ορισμένα θεμελιώδη ερωτήματα </a:t>
            </a:r>
            <a:r>
              <a:rPr lang="el-GR" dirty="0" smtClean="0"/>
              <a:t>: </a:t>
            </a:r>
          </a:p>
          <a:p>
            <a:pPr marL="0" indent="0" algn="just">
              <a:buNone/>
            </a:pPr>
            <a:r>
              <a:rPr lang="el-GR" dirty="0"/>
              <a:t>Ας υποθέσουμε ότι θέλουμε </a:t>
            </a:r>
            <a:r>
              <a:rPr lang="el-GR" dirty="0" smtClean="0"/>
              <a:t>να </a:t>
            </a:r>
            <a:r>
              <a:rPr lang="el-GR" dirty="0"/>
              <a:t>διδάξουμε ένα αντικείμενο </a:t>
            </a:r>
            <a:r>
              <a:rPr lang="el-GR" dirty="0" smtClean="0"/>
              <a:t>όπου σημαντικό </a:t>
            </a:r>
            <a:r>
              <a:rPr lang="el-GR" dirty="0"/>
              <a:t>στοιχείο </a:t>
            </a:r>
            <a:r>
              <a:rPr lang="el-GR" dirty="0" smtClean="0"/>
              <a:t>είναι οι </a:t>
            </a:r>
            <a:r>
              <a:rPr lang="el-GR" dirty="0"/>
              <a:t>μαθητές </a:t>
            </a:r>
            <a:r>
              <a:rPr lang="el-GR" dirty="0" smtClean="0"/>
              <a:t>να </a:t>
            </a:r>
            <a:r>
              <a:rPr lang="el-GR" dirty="0"/>
              <a:t>αποκτήσουν </a:t>
            </a:r>
            <a:r>
              <a:rPr lang="el-GR" dirty="0" smtClean="0"/>
              <a:t>δεξιότητες </a:t>
            </a:r>
            <a:r>
              <a:rPr lang="el-GR" dirty="0"/>
              <a:t>και συμπεριφορές. </a:t>
            </a:r>
            <a:endParaRPr lang="el-GR" dirty="0" smtClean="0"/>
          </a:p>
          <a:p>
            <a:pPr marL="0" indent="0" algn="just">
              <a:buNone/>
            </a:pPr>
            <a:r>
              <a:rPr lang="el-GR" dirty="0"/>
              <a:t>Ή ακόμα, ας υποθέσουμε ότι θέλουμε </a:t>
            </a:r>
            <a:r>
              <a:rPr lang="el-GR" dirty="0" smtClean="0"/>
              <a:t>να </a:t>
            </a:r>
            <a:r>
              <a:rPr lang="el-GR" dirty="0"/>
              <a:t>εξασφαλίσουμε </a:t>
            </a:r>
            <a:r>
              <a:rPr lang="el-GR" dirty="0" smtClean="0"/>
              <a:t>την πολύ καλή κατανόηση </a:t>
            </a:r>
            <a:r>
              <a:rPr lang="el-GR" dirty="0"/>
              <a:t>από τους μαθητές ενός γνωστικού αντικειμένου. </a:t>
            </a:r>
            <a:endParaRPr lang="el-GR" dirty="0" smtClean="0"/>
          </a:p>
          <a:p>
            <a:pPr marL="0" indent="0" algn="just">
              <a:buNone/>
            </a:pPr>
            <a:endParaRPr lang="el-GR" dirty="0" smtClean="0"/>
          </a:p>
          <a:p>
            <a:pPr marL="0" indent="0" algn="just">
              <a:buNone/>
            </a:pPr>
            <a:r>
              <a:rPr lang="el-GR" dirty="0"/>
              <a:t>Ανεξάρτητα λοιπόν από τα μέσα και τις διδακτικές μεθόδους που μπορούμε να χρησιμοποιήσουμε, π</a:t>
            </a:r>
            <a:r>
              <a:rPr lang="el-GR" dirty="0" smtClean="0"/>
              <a:t>ώς </a:t>
            </a:r>
            <a:r>
              <a:rPr lang="el-GR" dirty="0"/>
              <a:t>θα γίνει αποτελεσματικότερη η </a:t>
            </a:r>
            <a:r>
              <a:rPr lang="el-GR" dirty="0" smtClean="0"/>
              <a:t>διδασκαλία;</a:t>
            </a:r>
          </a:p>
          <a:p>
            <a:pPr marL="0" indent="0" algn="just">
              <a:buNone/>
            </a:pPr>
            <a:r>
              <a:rPr lang="el-GR" dirty="0" smtClean="0"/>
              <a:t>Ποια </a:t>
            </a:r>
            <a:r>
              <a:rPr lang="el-GR" dirty="0"/>
              <a:t>διδακτικά σχήματα </a:t>
            </a:r>
            <a:r>
              <a:rPr lang="el-GR" dirty="0" smtClean="0"/>
              <a:t>προκρίνονται; </a:t>
            </a:r>
          </a:p>
          <a:p>
            <a:pPr marL="0" indent="0" algn="just">
              <a:buNone/>
            </a:pPr>
            <a:r>
              <a:rPr lang="el-GR" dirty="0" smtClean="0"/>
              <a:t>Σε </a:t>
            </a:r>
            <a:r>
              <a:rPr lang="el-GR" dirty="0"/>
              <a:t>ποιο βαθμό εμπλέκονται εφαρμογές της Πληροφορικής, τι είδους και με πόση επιτυχία;  </a:t>
            </a:r>
            <a:endParaRPr lang="en-US" dirty="0"/>
          </a:p>
        </p:txBody>
      </p:sp>
      <p:sp>
        <p:nvSpPr>
          <p:cNvPr id="5" name="Title 12"/>
          <p:cNvSpPr>
            <a:spLocks noGrp="1"/>
          </p:cNvSpPr>
          <p:nvPr>
            <p:ph type="title"/>
          </p:nvPr>
        </p:nvSpPr>
        <p:spPr>
          <a:xfrm>
            <a:off x="1522413" y="381000"/>
            <a:ext cx="9144001" cy="1371600"/>
          </a:xfrm>
        </p:spPr>
        <p:txBody>
          <a:bodyPr>
            <a:normAutofit fontScale="90000"/>
          </a:bodyPr>
          <a:lstStyle/>
          <a:p>
            <a:r>
              <a:rPr lang="el-GR" dirty="0">
                <a:solidFill>
                  <a:srgbClr val="00B0F0"/>
                </a:solidFill>
              </a:rPr>
              <a:t>Ο ρόλος της ενεργού δράσης και της πρακτικής εξάσκησης στη διαδικασία της μάθησης, </a:t>
            </a:r>
            <a:r>
              <a:rPr lang="en-US" dirty="0" smtClean="0">
                <a:solidFill>
                  <a:srgbClr val="00B0F0"/>
                </a:solidFill>
              </a:rPr>
              <a:t/>
            </a:r>
            <a:br>
              <a:rPr lang="en-US" dirty="0" smtClean="0">
                <a:solidFill>
                  <a:srgbClr val="00B0F0"/>
                </a:solidFill>
              </a:rPr>
            </a:br>
            <a:r>
              <a:rPr lang="el-GR" dirty="0" smtClean="0">
                <a:solidFill>
                  <a:srgbClr val="00B0F0"/>
                </a:solidFill>
              </a:rPr>
              <a:t>μία </a:t>
            </a:r>
            <a:r>
              <a:rPr lang="el-GR" dirty="0">
                <a:solidFill>
                  <a:srgbClr val="00B0F0"/>
                </a:solidFill>
              </a:rPr>
              <a:t>θεωρητική προσέγγιση </a:t>
            </a:r>
          </a:p>
        </p:txBody>
      </p:sp>
    </p:spTree>
    <p:extLst>
      <p:ext uri="{BB962C8B-B14F-4D97-AF65-F5344CB8AC3E}">
        <p14:creationId xmlns:p14="http://schemas.microsoft.com/office/powerpoint/2010/main" xmlns="" val="21568651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3869</Words>
  <Application>Microsoft Office PowerPoint</Application>
  <PresentationFormat>Custom</PresentationFormat>
  <Paragraphs>410</Paragraphs>
  <Slides>56</Slides>
  <Notes>53</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Digital Blue Tunnel 16x9</vt:lpstr>
      <vt:lpstr>Office Theme</vt:lpstr>
      <vt:lpstr>Τεχνολογικές και διδακτικές καινοτομίες με τη χρήση της Πληροφορικής Εικονική Πραγματικότητα</vt:lpstr>
      <vt:lpstr>Άδειες Χρήσης</vt:lpstr>
      <vt:lpstr>Χρηματοδότηση</vt:lpstr>
      <vt:lpstr>Τεχνολογικές και διδακτικές καινοτομίες με τη χρήση της Πληροφορικής Εικονική Πραγματικότητα</vt:lpstr>
      <vt:lpstr>Στοιχεία επικοινωνίας</vt:lpstr>
      <vt:lpstr>Περιγραφή του μαθήματος</vt:lpstr>
      <vt:lpstr>Διάρθρωση των μαθημάτων</vt:lpstr>
      <vt:lpstr>Slide 8</vt:lpstr>
      <vt:lpstr>Ο ρόλος της ενεργού δράσης και της πρακτικής εξάσκησης στη διαδικασία της μάθησης,  μία θεωρητική προσέγγιση </vt:lpstr>
      <vt:lpstr>Οι βασικότερες θεωρίες μάθησης σε 10’ </vt:lpstr>
      <vt:lpstr>Slide 11</vt:lpstr>
      <vt:lpstr>Slide 12</vt:lpstr>
      <vt:lpstr>Slide 13</vt:lpstr>
      <vt:lpstr>Slide 14</vt:lpstr>
      <vt:lpstr>Παράγοντες που επηρεάζουν τη μάθηση </vt:lpstr>
      <vt:lpstr>Παράγοντες που επηρεάζουν τη μάθηση</vt:lpstr>
      <vt:lpstr>Slide 17</vt:lpstr>
      <vt:lpstr>Προβληματισμός για τους παράγοντες που επηρεάζουν τη μάθηση </vt:lpstr>
      <vt:lpstr>Προβληματισμός για τους παράγοντες που επηρεάζουν τη μάθηση </vt:lpstr>
      <vt:lpstr>Slide 20</vt:lpstr>
      <vt:lpstr>Αρχές μάθησης</vt:lpstr>
      <vt:lpstr>Αρχές μάθησης</vt:lpstr>
      <vt:lpstr>Αρχές μάθησης</vt:lpstr>
      <vt:lpstr>Slide 24</vt:lpstr>
      <vt:lpstr>Slide 25</vt:lpstr>
      <vt:lpstr>Εκπαιδευτικές χρήσεις των ηλεκτρονικών υπολογιστών-Γενιές εκπαιδευτικού λογισμικού </vt:lpstr>
      <vt:lpstr>Εκπαιδευτικές χρήσεις των ηλεκτρονικών υπολογιστών-Γενιές εκπαιδευτικού λογισμικού </vt:lpstr>
      <vt:lpstr>Εκπαιδευτικές χρήσεις των ηλεκτρονικών υπολογιστών-Γενιές εκπαιδευτικού λογισμικού </vt:lpstr>
      <vt:lpstr>Εκπαιδευτικές χρήσεις των ηλεκτρονικών υπολογιστών-Γενιές εκπαιδευτικού λογισμικού </vt:lpstr>
      <vt:lpstr>Εκπαιδευτικές χρήσεις των ηλεκτρονικών υπολογιστών-Γενιές εκπαιδευτικού λογισμικού </vt:lpstr>
      <vt:lpstr>Εκπαιδευτικές χρήσεις των ηλεκτρονικών υπολογιστών-Γενιές εκπαιδευτικού λογισμικού </vt:lpstr>
      <vt:lpstr>Εκπαιδευτικές χρήσεις των ηλεκτρονικών υπολογιστών-Γενιές εκπαιδευτικού λογισμικού </vt:lpstr>
      <vt:lpstr>Εκπαιδευτικές χρήσεις των ηλεκτρονικών υπολογιστών-Γενιές εκπαιδευτικού λογισμικού </vt:lpstr>
      <vt:lpstr>Slide 34</vt:lpstr>
      <vt:lpstr>Εκπαιδευτικές χρήσεις των ηλεκτρονικών υπολογιστών-Γενιές εκπαιδευτικού λογισμικού </vt:lpstr>
      <vt:lpstr>Εκπαιδευτικές χρήσεις των ηλεκτρονικών υπολογιστών-Γενιές εκπαιδευτικού λογισμικού </vt:lpstr>
      <vt:lpstr>Εκπαιδευτικές χρήσεις των ηλεκτρονικών υπολογιστών-Γενιές εκπαιδευτικού λογισμικού </vt:lpstr>
      <vt:lpstr>Slide 38</vt:lpstr>
      <vt:lpstr>Εκπαιδευτικές χρήσεις των ηλεκτρονικών υπολογιστών-Γενιές εκπαιδευτικού λογισμικού </vt:lpstr>
      <vt:lpstr> </vt:lpstr>
      <vt:lpstr> </vt:lpstr>
      <vt:lpstr> </vt:lpstr>
      <vt:lpstr> </vt:lpstr>
      <vt:lpstr> </vt:lpstr>
      <vt:lpstr> </vt:lpstr>
      <vt:lpstr> </vt:lpstr>
      <vt:lpstr> </vt:lpstr>
      <vt:lpstr> </vt:lpstr>
      <vt:lpstr> </vt:lpstr>
      <vt:lpstr> </vt:lpstr>
      <vt:lpstr> </vt:lpstr>
      <vt:lpstr> </vt:lpstr>
      <vt:lpstr> </vt:lpstr>
      <vt:lpstr>Σύνοψη 1ης διάλεξης </vt:lpstr>
      <vt:lpstr>Σύνοψη 1ης διάλεξης </vt:lpstr>
      <vt:lpstr>Τέλος 1ης Διάλεξης</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2015-06-02T14:18:30Z</dcterms:created>
  <dcterms:modified xsi:type="dcterms:W3CDTF">2015-09-02T16:00:45Z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