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66"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51" r:id="rId69"/>
    <p:sldId id="326" r:id="rId70"/>
    <p:sldId id="330" r:id="rId71"/>
    <p:sldId id="327" r:id="rId72"/>
    <p:sldId id="328" r:id="rId73"/>
    <p:sldId id="329" r:id="rId74"/>
    <p:sldId id="331" r:id="rId75"/>
    <p:sldId id="332" r:id="rId76"/>
    <p:sldId id="333" r:id="rId77"/>
    <p:sldId id="334" r:id="rId78"/>
    <p:sldId id="335" r:id="rId79"/>
    <p:sldId id="336" r:id="rId80"/>
    <p:sldId id="337" r:id="rId81"/>
    <p:sldId id="344" r:id="rId82"/>
    <p:sldId id="343" r:id="rId83"/>
    <p:sldId id="345" r:id="rId84"/>
    <p:sldId id="346" r:id="rId85"/>
    <p:sldId id="347" r:id="rId86"/>
    <p:sldId id="348" r:id="rId87"/>
    <p:sldId id="349" r:id="rId88"/>
    <p:sldId id="350" r:id="rId89"/>
    <p:sldId id="338" r:id="rId90"/>
    <p:sldId id="339" r:id="rId91"/>
    <p:sldId id="340" r:id="rId92"/>
    <p:sldId id="341" r:id="rId93"/>
    <p:sldId id="342" r:id="rId9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annis Zevgolis" initials="YZ" lastIdx="1" clrIdx="0">
    <p:extLst>
      <p:ext uri="{19B8F6BF-5375-455C-9EA6-DF929625EA0E}">
        <p15:presenceInfo xmlns:p15="http://schemas.microsoft.com/office/powerpoint/2012/main" userId="2de35d927f1f4d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Zevgolis%20Giannis\Desktop\Emma's%20little%20creations\&#916;&#949;&#943;&#954;&#964;&#949;&#962;%20&#928;&#943;&#949;&#963;&#951;&#96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Zevgolis%20Giannis\Desktop\Emma's%20little%20creations\&#916;&#949;&#943;&#954;&#964;&#949;&#962;%20&#928;&#943;&#949;&#963;&#951;&#96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Zevgolis%20Giannis\Desktop\Emma's%20little%20creations\&#916;&#949;&#943;&#954;&#964;&#949;&#962;%20&#928;&#943;&#949;&#963;&#951;&#96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dministrator\&#917;&#960;&#953;&#966;&#940;&#957;&#949;&#953;&#945;%20&#949;&#961;&#947;&#945;&#963;&#943;&#945;&#962;\&#925;&#941;&#959;%20-%20&#934;&#973;&#955;&#955;&#959;%20&#949;&#961;&#947;&#945;&#963;&#943;&#945;&#962;%20&#964;&#959;&#965;%20Microsoft%20Office%20Excel%20(2).xlsx" TargetMode="Externa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Administrator\&#917;&#960;&#953;&#966;&#940;&#957;&#949;&#953;&#945;%20&#949;&#961;&#947;&#945;&#963;&#943;&#945;&#962;\&#933;&#955;&#953;&#954;&#972;%20-%20&#918;&#949;&#965;&#947;&#974;&#955;&#951;&#962;%20&#921;&#969;&#940;&#957;&#957;&#951;&#962;\E&#953;&#963;&#945;&#947;&#969;&#947;&#941;&#962;%20-%20&#949;&#958;&#945;&#947;&#969;&#947;&#941;&#962;%20&#954;&#945;&#965;&#963;&#959;&#958;&#973;&#955;&#969;&#957;%20-%20&#954;&#945;&#964;&#945;&#957;&#940;&#955;&#969;&#963;&#951;%20&#960;&#949;&#964;&#961;&#949;&#955;&#945;&#943;&#959;&#965;%20&#954;&#964;&#955;.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Administrator\&#917;&#960;&#953;&#966;&#940;&#957;&#949;&#953;&#945;%20&#949;&#961;&#947;&#945;&#963;&#943;&#945;&#962;\&#933;&#955;&#953;&#954;&#972;%20-%20&#918;&#949;&#965;&#947;&#974;&#955;&#951;&#962;%20&#921;&#969;&#940;&#957;&#957;&#951;&#962;\E&#953;&#963;&#945;&#947;&#969;&#947;&#941;&#962;%20-%20&#949;&#958;&#945;&#947;&#969;&#947;&#941;&#962;%20&#954;&#945;&#965;&#963;&#959;&#958;&#973;&#955;&#969;&#957;%20-%20&#954;&#945;&#964;&#945;&#957;&#940;&#955;&#969;&#963;&#951;%20&#960;&#949;&#964;&#961;&#949;&#955;&#945;&#943;&#959;&#965;%20&#954;&#964;&#955;.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18.bin"/></Relationships>
</file>

<file path=ppt/charts/_rels/chart25.xml.rels><?xml version="1.0" encoding="UTF-8" standalone="yes"?>
<Relationships xmlns="http://schemas.openxmlformats.org/package/2006/relationships"><Relationship Id="rId1" Type="http://schemas.openxmlformats.org/officeDocument/2006/relationships/oleObject" Target="file:///C:\Users\Zevgolis%20Giannis\Desktop\Emma's%20little%20creations\&#916;&#949;&#943;&#954;&#964;&#949;&#962;%20&#913;&#960;&#972;&#954;&#961;&#953;&#963;&#951;&#962;%20%20-%20&#916;&#940;&#963;&#95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Zevgolis%20Giannis\Desktop\Emma's%20little%20creations\&#916;&#949;&#943;&#954;&#964;&#949;&#962;%20&#913;&#960;&#972;&#954;&#961;&#953;&#963;&#951;&#962;%20%20-%20&#916;&#940;&#963;&#951;.xlsx" TargetMode="Externa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2076843830139"/>
          <c:y val="6.3345788590091198E-2"/>
          <c:w val="0.82553644607825916"/>
          <c:h val="0.57002114091723077"/>
        </c:manualLayout>
      </c:layout>
      <c:lineChart>
        <c:grouping val="standard"/>
        <c:varyColors val="0"/>
        <c:ser>
          <c:idx val="0"/>
          <c:order val="0"/>
          <c:tx>
            <c:strRef>
              <c:f>'[a85fec2d-bae8-4511-8709-abba4b3767af.xlsx]Sheet1'!$B$1</c:f>
              <c:strCache>
                <c:ptCount val="1"/>
                <c:pt idx="0">
                  <c:v>Urban population - Haiti</c:v>
                </c:pt>
              </c:strCache>
            </c:strRef>
          </c:tx>
          <c:spPr>
            <a:ln w="28575" cap="rnd">
              <a:solidFill>
                <a:schemeClr val="accent1"/>
              </a:solidFill>
              <a:round/>
            </a:ln>
            <a:effectLst/>
          </c:spPr>
          <c:marker>
            <c:symbol val="none"/>
          </c:marker>
          <c:cat>
            <c:numRef>
              <c:f>'[a85fec2d-bae8-4511-8709-abba4b3767af.xlsx]Sheet1'!$A$2:$A$55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'[a85fec2d-bae8-4511-8709-abba4b3767af.xlsx]Sheet1'!$B$2:$B$55</c:f>
              <c:numCache>
                <c:formatCode>General</c:formatCode>
                <c:ptCount val="54"/>
                <c:pt idx="0">
                  <c:v>603338</c:v>
                </c:pt>
                <c:pt idx="1">
                  <c:v>630480</c:v>
                </c:pt>
                <c:pt idx="2">
                  <c:v>658867</c:v>
                </c:pt>
                <c:pt idx="3">
                  <c:v>688481</c:v>
                </c:pt>
                <c:pt idx="4">
                  <c:v>719420</c:v>
                </c:pt>
                <c:pt idx="5">
                  <c:v>751569</c:v>
                </c:pt>
                <c:pt idx="6">
                  <c:v>785140</c:v>
                </c:pt>
                <c:pt idx="7">
                  <c:v>820064</c:v>
                </c:pt>
                <c:pt idx="8">
                  <c:v>856269</c:v>
                </c:pt>
                <c:pt idx="9">
                  <c:v>893421</c:v>
                </c:pt>
                <c:pt idx="10">
                  <c:v>931410</c:v>
                </c:pt>
                <c:pt idx="11">
                  <c:v>970157</c:v>
                </c:pt>
                <c:pt idx="12">
                  <c:v>991913</c:v>
                </c:pt>
                <c:pt idx="13">
                  <c:v>1010295</c:v>
                </c:pt>
                <c:pt idx="14">
                  <c:v>1029371</c:v>
                </c:pt>
                <c:pt idx="15">
                  <c:v>1049544</c:v>
                </c:pt>
                <c:pt idx="16">
                  <c:v>1070893</c:v>
                </c:pt>
                <c:pt idx="17">
                  <c:v>1093439</c:v>
                </c:pt>
                <c:pt idx="18">
                  <c:v>1117221</c:v>
                </c:pt>
                <c:pt idx="19">
                  <c:v>1142428</c:v>
                </c:pt>
                <c:pt idx="20">
                  <c:v>1169182</c:v>
                </c:pt>
                <c:pt idx="21">
                  <c:v>1197464</c:v>
                </c:pt>
                <c:pt idx="22">
                  <c:v>1227229</c:v>
                </c:pt>
                <c:pt idx="23">
                  <c:v>1303113</c:v>
                </c:pt>
                <c:pt idx="24">
                  <c:v>1392425</c:v>
                </c:pt>
                <c:pt idx="25">
                  <c:v>1486244</c:v>
                </c:pt>
                <c:pt idx="26">
                  <c:v>1584714</c:v>
                </c:pt>
                <c:pt idx="27">
                  <c:v>1687868</c:v>
                </c:pt>
                <c:pt idx="28">
                  <c:v>1795980</c:v>
                </c:pt>
                <c:pt idx="29">
                  <c:v>1908871</c:v>
                </c:pt>
                <c:pt idx="30">
                  <c:v>2027094</c:v>
                </c:pt>
                <c:pt idx="31">
                  <c:v>2150467</c:v>
                </c:pt>
                <c:pt idx="32">
                  <c:v>2279157</c:v>
                </c:pt>
                <c:pt idx="33">
                  <c:v>2368370</c:v>
                </c:pt>
                <c:pt idx="34">
                  <c:v>2460120</c:v>
                </c:pt>
                <c:pt idx="35">
                  <c:v>2554483</c:v>
                </c:pt>
                <c:pt idx="36">
                  <c:v>2651637</c:v>
                </c:pt>
                <c:pt idx="37">
                  <c:v>2749443</c:v>
                </c:pt>
                <c:pt idx="38">
                  <c:v>2849366</c:v>
                </c:pt>
                <c:pt idx="39">
                  <c:v>2950994</c:v>
                </c:pt>
                <c:pt idx="40">
                  <c:v>3053851</c:v>
                </c:pt>
                <c:pt idx="41">
                  <c:v>3248379</c:v>
                </c:pt>
                <c:pt idx="42">
                  <c:v>3449499</c:v>
                </c:pt>
                <c:pt idx="43">
                  <c:v>3656517</c:v>
                </c:pt>
                <c:pt idx="44">
                  <c:v>3869357</c:v>
                </c:pt>
                <c:pt idx="45">
                  <c:v>4082566</c:v>
                </c:pt>
                <c:pt idx="46">
                  <c:v>4295867</c:v>
                </c:pt>
                <c:pt idx="47">
                  <c:v>4508549</c:v>
                </c:pt>
                <c:pt idx="48">
                  <c:v>4720817</c:v>
                </c:pt>
                <c:pt idx="49">
                  <c:v>4933648</c:v>
                </c:pt>
                <c:pt idx="50">
                  <c:v>5147711</c:v>
                </c:pt>
                <c:pt idx="51">
                  <c:v>5363168</c:v>
                </c:pt>
                <c:pt idx="52">
                  <c:v>5579400</c:v>
                </c:pt>
                <c:pt idx="53">
                  <c:v>5795111</c:v>
                </c:pt>
              </c:numCache>
            </c:numRef>
          </c:val>
          <c:smooth val="0"/>
        </c:ser>
        <c:ser>
          <c:idx val="1"/>
          <c:order val="1"/>
          <c:tx>
            <c:strRef>
              <c:f>'[a85fec2d-bae8-4511-8709-abba4b3767af.xlsx]Sheet1'!$C$1</c:f>
              <c:strCache>
                <c:ptCount val="1"/>
                <c:pt idx="0">
                  <c:v>Rural population - Haiti</c:v>
                </c:pt>
              </c:strCache>
            </c:strRef>
          </c:tx>
          <c:spPr>
            <a:ln w="28575" cap="rnd">
              <a:solidFill>
                <a:schemeClr val="accent2"/>
              </a:solidFill>
              <a:round/>
            </a:ln>
            <a:effectLst/>
          </c:spPr>
          <c:marker>
            <c:symbol val="none"/>
          </c:marker>
          <c:cat>
            <c:numRef>
              <c:f>'[a85fec2d-bae8-4511-8709-abba4b3767af.xlsx]Sheet1'!$A$2:$A$55</c:f>
              <c:numCache>
                <c:formatCode>General</c:formatCod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numCache>
            </c:numRef>
          </c:cat>
          <c:val>
            <c:numRef>
              <c:f>'[a85fec2d-bae8-4511-8709-abba4b3767af.xlsx]Sheet1'!$C$2:$C$55</c:f>
              <c:numCache>
                <c:formatCode>General</c:formatCode>
                <c:ptCount val="54"/>
                <c:pt idx="0">
                  <c:v>3265950</c:v>
                </c:pt>
                <c:pt idx="1">
                  <c:v>3316186</c:v>
                </c:pt>
                <c:pt idx="2">
                  <c:v>3367209</c:v>
                </c:pt>
                <c:pt idx="3">
                  <c:v>3418911</c:v>
                </c:pt>
                <c:pt idx="4">
                  <c:v>3471052</c:v>
                </c:pt>
                <c:pt idx="5">
                  <c:v>3523566</c:v>
                </c:pt>
                <c:pt idx="6">
                  <c:v>3576508</c:v>
                </c:pt>
                <c:pt idx="7">
                  <c:v>3629794</c:v>
                </c:pt>
                <c:pt idx="8">
                  <c:v>3682419</c:v>
                </c:pt>
                <c:pt idx="9">
                  <c:v>3733306</c:v>
                </c:pt>
                <c:pt idx="10">
                  <c:v>3781724</c:v>
                </c:pt>
                <c:pt idx="11">
                  <c:v>3827377</c:v>
                </c:pt>
                <c:pt idx="12">
                  <c:v>3888827</c:v>
                </c:pt>
                <c:pt idx="13">
                  <c:v>3954298</c:v>
                </c:pt>
                <c:pt idx="14">
                  <c:v>4022262</c:v>
                </c:pt>
                <c:pt idx="15">
                  <c:v>4094271</c:v>
                </c:pt>
                <c:pt idx="16">
                  <c:v>4170617</c:v>
                </c:pt>
                <c:pt idx="17">
                  <c:v>4251099</c:v>
                </c:pt>
                <c:pt idx="18">
                  <c:v>4336361</c:v>
                </c:pt>
                <c:pt idx="19">
                  <c:v>4426861</c:v>
                </c:pt>
                <c:pt idx="20">
                  <c:v>4522759</c:v>
                </c:pt>
                <c:pt idx="21">
                  <c:v>4624510</c:v>
                </c:pt>
                <c:pt idx="22">
                  <c:v>4731641</c:v>
                </c:pt>
                <c:pt idx="23">
                  <c:v>4797605</c:v>
                </c:pt>
                <c:pt idx="24">
                  <c:v>4852473</c:v>
                </c:pt>
                <c:pt idx="25">
                  <c:v>4903180</c:v>
                </c:pt>
                <c:pt idx="26">
                  <c:v>4948842</c:v>
                </c:pt>
                <c:pt idx="27">
                  <c:v>4989619</c:v>
                </c:pt>
                <c:pt idx="28">
                  <c:v>5025320</c:v>
                </c:pt>
                <c:pt idx="29">
                  <c:v>5056542</c:v>
                </c:pt>
                <c:pt idx="30">
                  <c:v>5083022</c:v>
                </c:pt>
                <c:pt idx="31">
                  <c:v>5104575</c:v>
                </c:pt>
                <c:pt idx="32">
                  <c:v>5120705</c:v>
                </c:pt>
                <c:pt idx="33">
                  <c:v>5176612</c:v>
                </c:pt>
                <c:pt idx="34">
                  <c:v>5230881</c:v>
                </c:pt>
                <c:pt idx="35">
                  <c:v>5283758</c:v>
                </c:pt>
                <c:pt idx="36">
                  <c:v>5335221</c:v>
                </c:pt>
                <c:pt idx="37">
                  <c:v>5386929</c:v>
                </c:pt>
                <c:pt idx="38">
                  <c:v>5436324</c:v>
                </c:pt>
                <c:pt idx="39">
                  <c:v>5482345</c:v>
                </c:pt>
                <c:pt idx="40">
                  <c:v>5524383</c:v>
                </c:pt>
                <c:pt idx="41">
                  <c:v>5471868</c:v>
                </c:pt>
                <c:pt idx="42">
                  <c:v>5410136</c:v>
                </c:pt>
                <c:pt idx="43">
                  <c:v>5339712</c:v>
                </c:pt>
                <c:pt idx="44">
                  <c:v>5260576</c:v>
                </c:pt>
                <c:pt idx="45">
                  <c:v>5178313</c:v>
                </c:pt>
                <c:pt idx="46">
                  <c:v>5092775</c:v>
                </c:pt>
                <c:pt idx="47">
                  <c:v>5005165</c:v>
                </c:pt>
                <c:pt idx="48">
                  <c:v>4917438</c:v>
                </c:pt>
                <c:pt idx="49">
                  <c:v>4831505</c:v>
                </c:pt>
                <c:pt idx="50">
                  <c:v>4748689</c:v>
                </c:pt>
                <c:pt idx="51">
                  <c:v>4669696</c:v>
                </c:pt>
                <c:pt idx="52">
                  <c:v>4594375</c:v>
                </c:pt>
                <c:pt idx="53">
                  <c:v>4522350</c:v>
                </c:pt>
              </c:numCache>
            </c:numRef>
          </c:val>
          <c:smooth val="0"/>
        </c:ser>
        <c:dLbls>
          <c:showLegendKey val="0"/>
          <c:showVal val="0"/>
          <c:showCatName val="0"/>
          <c:showSerName val="0"/>
          <c:showPercent val="0"/>
          <c:showBubbleSize val="0"/>
        </c:dLbls>
        <c:smooth val="0"/>
        <c:axId val="183337472"/>
        <c:axId val="134101584"/>
      </c:lineChart>
      <c:dateAx>
        <c:axId val="18333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134101584"/>
        <c:crosses val="autoZero"/>
        <c:auto val="0"/>
        <c:lblOffset val="100"/>
        <c:baseTimeUnit val="days"/>
        <c:majorUnit val="7"/>
        <c:majorTimeUnit val="days"/>
      </c:dateAx>
      <c:valAx>
        <c:axId val="13410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183337472"/>
        <c:crosses val="autoZero"/>
        <c:crossBetween val="between"/>
      </c:valAx>
      <c:spPr>
        <a:noFill/>
        <a:ln>
          <a:noFill/>
        </a:ln>
        <a:effectLst/>
      </c:spPr>
    </c:plotArea>
    <c:legend>
      <c:legendPos val="b"/>
      <c:layout>
        <c:manualLayout>
          <c:xMode val="edge"/>
          <c:yMode val="edge"/>
          <c:x val="9.3771568002223915E-2"/>
          <c:y val="0.78525048175587819"/>
          <c:w val="0.82986962750544457"/>
          <c:h val="0.107185297322457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ΑΕΠ </a:t>
            </a:r>
          </a:p>
        </c:rich>
      </c:tx>
      <c:layout>
        <c:manualLayout>
          <c:xMode val="edge"/>
          <c:yMode val="edge"/>
          <c:x val="0.43893269230769427"/>
          <c:y val="2.7777777777778009E-2"/>
        </c:manualLayout>
      </c:layout>
      <c:overlay val="0"/>
    </c:title>
    <c:autoTitleDeleted val="0"/>
    <c:plotArea>
      <c:layout/>
      <c:scatterChart>
        <c:scatterStyle val="lineMarker"/>
        <c:varyColors val="0"/>
        <c:ser>
          <c:idx val="0"/>
          <c:order val="0"/>
          <c:tx>
            <c:strRef>
              <c:f>Φύλλο1!$C$1</c:f>
              <c:strCache>
                <c:ptCount val="1"/>
                <c:pt idx="0">
                  <c:v>Μεταβολή ΑΕΠ </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dPt>
            <c:idx val="11"/>
            <c:marker>
              <c:spPr>
                <a:solidFill>
                  <a:srgbClr val="FF0000"/>
                </a:solidFill>
              </c:spPr>
            </c:marker>
            <c:bubble3D val="0"/>
            <c:spPr>
              <a:ln>
                <a:solidFill>
                  <a:srgbClr val="FF0000"/>
                </a:solidFill>
              </a:ln>
            </c:spPr>
          </c:dPt>
          <c:xVal>
            <c:numRef>
              <c:f>Φύλλο1!$A$2:$A$13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Φύλλο1!$C$2:$C$13</c:f>
              <c:numCache>
                <c:formatCode>General</c:formatCode>
                <c:ptCount val="12"/>
                <c:pt idx="0">
                  <c:v>1</c:v>
                </c:pt>
                <c:pt idx="1">
                  <c:v>1.0343993848141315</c:v>
                </c:pt>
                <c:pt idx="2">
                  <c:v>1.0958858536945995</c:v>
                </c:pt>
                <c:pt idx="3">
                  <c:v>1.1437506097623789</c:v>
                </c:pt>
                <c:pt idx="4">
                  <c:v>1.1698329872205924</c:v>
                </c:pt>
                <c:pt idx="5">
                  <c:v>1.2346759518201369</c:v>
                </c:pt>
                <c:pt idx="6">
                  <c:v>1.271669515759275</c:v>
                </c:pt>
                <c:pt idx="7">
                  <c:v>1.2696746459439197</c:v>
                </c:pt>
                <c:pt idx="8">
                  <c:v>1.2284022922823457</c:v>
                </c:pt>
                <c:pt idx="9">
                  <c:v>1.1852029380093601</c:v>
                </c:pt>
                <c:pt idx="10">
                  <c:v>1.1033381346755422</c:v>
                </c:pt>
                <c:pt idx="11">
                  <c:v>1.0510455190267245</c:v>
                </c:pt>
              </c:numCache>
            </c:numRef>
          </c:yVal>
          <c:smooth val="0"/>
        </c:ser>
        <c:dLbls>
          <c:showLegendKey val="0"/>
          <c:showVal val="0"/>
          <c:showCatName val="0"/>
          <c:showSerName val="0"/>
          <c:showPercent val="0"/>
          <c:showBubbleSize val="0"/>
        </c:dLbls>
        <c:axId val="178424160"/>
        <c:axId val="178424720"/>
      </c:scatterChart>
      <c:valAx>
        <c:axId val="178424160"/>
        <c:scaling>
          <c:orientation val="minMax"/>
          <c:max val="2012"/>
          <c:min val="2001"/>
        </c:scaling>
        <c:delete val="0"/>
        <c:axPos val="b"/>
        <c:numFmt formatCode="General" sourceLinked="1"/>
        <c:majorTickMark val="out"/>
        <c:minorTickMark val="none"/>
        <c:tickLblPos val="nextTo"/>
        <c:crossAx val="178424720"/>
        <c:crosses val="autoZero"/>
        <c:crossBetween val="midCat"/>
      </c:valAx>
      <c:valAx>
        <c:axId val="178424720"/>
        <c:scaling>
          <c:orientation val="minMax"/>
        </c:scaling>
        <c:delete val="0"/>
        <c:axPos val="l"/>
        <c:numFmt formatCode="General" sourceLinked="1"/>
        <c:majorTickMark val="out"/>
        <c:minorTickMark val="none"/>
        <c:tickLblPos val="nextTo"/>
        <c:crossAx val="178424160"/>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Κατά κεφαλήν ΑΕΠ</a:t>
            </a:r>
          </a:p>
        </c:rich>
      </c:tx>
      <c:layout/>
      <c:overlay val="0"/>
    </c:title>
    <c:autoTitleDeleted val="0"/>
    <c:plotArea>
      <c:layout/>
      <c:scatterChart>
        <c:scatterStyle val="lineMarker"/>
        <c:varyColors val="0"/>
        <c:ser>
          <c:idx val="0"/>
          <c:order val="0"/>
          <c:tx>
            <c:strRef>
              <c:f>Φύλλο4!$C$1</c:f>
              <c:strCache>
                <c:ptCount val="1"/>
                <c:pt idx="0">
                  <c:v>Μεταβολή κατά κεφαλήν ΑΕΠ</c:v>
                </c:pt>
              </c:strCache>
            </c:strRef>
          </c:tx>
          <c:dPt>
            <c:idx val="7"/>
            <c:marker>
              <c:spPr>
                <a:solidFill>
                  <a:srgbClr val="FF0000"/>
                </a:solidFill>
              </c:spPr>
            </c:marker>
            <c:bubble3D val="0"/>
            <c:spPr>
              <a:ln>
                <a:solidFill>
                  <a:schemeClr val="accent1"/>
                </a:solidFill>
              </a:ln>
            </c:spPr>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xVal>
            <c:numRef>
              <c:f>Φύλλο4!$A$2:$A$12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Φύλλο4!$C$2:$C$12</c:f>
              <c:numCache>
                <c:formatCode>General</c:formatCode>
                <c:ptCount val="11"/>
                <c:pt idx="0">
                  <c:v>1</c:v>
                </c:pt>
                <c:pt idx="1">
                  <c:v>1.067164179104463</c:v>
                </c:pt>
                <c:pt idx="2">
                  <c:v>1.1641791044776253</c:v>
                </c:pt>
                <c:pt idx="3">
                  <c:v>1.2462686567164178</c:v>
                </c:pt>
                <c:pt idx="4">
                  <c:v>1.298507462686584</c:v>
                </c:pt>
                <c:pt idx="5">
                  <c:v>1.3955223880597014</c:v>
                </c:pt>
                <c:pt idx="6">
                  <c:v>1.4850746268656716</c:v>
                </c:pt>
                <c:pt idx="7">
                  <c:v>1.5522388059701493</c:v>
                </c:pt>
                <c:pt idx="8">
                  <c:v>1.5298507462686568</c:v>
                </c:pt>
                <c:pt idx="9">
                  <c:v>1.4626865671641778</c:v>
                </c:pt>
                <c:pt idx="10">
                  <c:v>1.3805970149253741</c:v>
                </c:pt>
              </c:numCache>
            </c:numRef>
          </c:yVal>
          <c:smooth val="0"/>
        </c:ser>
        <c:dLbls>
          <c:showLegendKey val="0"/>
          <c:showVal val="0"/>
          <c:showCatName val="0"/>
          <c:showSerName val="0"/>
          <c:showPercent val="0"/>
          <c:showBubbleSize val="0"/>
        </c:dLbls>
        <c:axId val="178426960"/>
        <c:axId val="178427520"/>
      </c:scatterChart>
      <c:valAx>
        <c:axId val="178426960"/>
        <c:scaling>
          <c:orientation val="minMax"/>
          <c:max val="2011"/>
          <c:min val="2001"/>
        </c:scaling>
        <c:delete val="0"/>
        <c:axPos val="b"/>
        <c:numFmt formatCode="General" sourceLinked="1"/>
        <c:majorTickMark val="out"/>
        <c:minorTickMark val="none"/>
        <c:tickLblPos val="nextTo"/>
        <c:crossAx val="178427520"/>
        <c:crosses val="autoZero"/>
        <c:crossBetween val="midCat"/>
        <c:majorUnit val="2"/>
      </c:valAx>
      <c:valAx>
        <c:axId val="178427520"/>
        <c:scaling>
          <c:orientation val="minMax"/>
        </c:scaling>
        <c:delete val="0"/>
        <c:axPos val="l"/>
        <c:numFmt formatCode="General" sourceLinked="1"/>
        <c:majorTickMark val="out"/>
        <c:minorTickMark val="none"/>
        <c:tickLblPos val="nextTo"/>
        <c:crossAx val="178426960"/>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Ανεργία</a:t>
            </a:r>
          </a:p>
        </c:rich>
      </c:tx>
      <c:layout/>
      <c:overlay val="0"/>
    </c:title>
    <c:autoTitleDeleted val="0"/>
    <c:plotArea>
      <c:layout>
        <c:manualLayout>
          <c:layoutTarget val="inner"/>
          <c:xMode val="edge"/>
          <c:yMode val="edge"/>
          <c:x val="0.13054521719808909"/>
          <c:y val="0.15785051660926563"/>
          <c:w val="0.80772553049661211"/>
          <c:h val="0.71159787801355479"/>
        </c:manualLayout>
      </c:layout>
      <c:scatterChart>
        <c:scatterStyle val="lineMarker"/>
        <c:varyColors val="0"/>
        <c:ser>
          <c:idx val="0"/>
          <c:order val="0"/>
          <c:tx>
            <c:strRef>
              <c:f>Φύλλο2!$C$1</c:f>
              <c:strCache>
                <c:ptCount val="1"/>
                <c:pt idx="0">
                  <c:v>Μεταβολή Ανεργίας</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dPt>
            <c:idx val="11"/>
            <c:marker>
              <c:spPr>
                <a:solidFill>
                  <a:srgbClr val="FF0000"/>
                </a:solidFill>
              </c:spPr>
            </c:marker>
            <c:bubble3D val="0"/>
            <c:spPr>
              <a:ln>
                <a:solidFill>
                  <a:srgbClr val="FF0000"/>
                </a:solidFill>
              </a:ln>
            </c:spPr>
          </c:dPt>
          <c:xVal>
            <c:numRef>
              <c:f>Φύλλο2!$A$2:$A$13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Φύλλο2!$C$2:$C$13</c:f>
              <c:numCache>
                <c:formatCode>General</c:formatCode>
                <c:ptCount val="12"/>
                <c:pt idx="0">
                  <c:v>1</c:v>
                </c:pt>
                <c:pt idx="1">
                  <c:v>0.96261682242990665</c:v>
                </c:pt>
                <c:pt idx="2">
                  <c:v>0.90654205607476634</c:v>
                </c:pt>
                <c:pt idx="3">
                  <c:v>0.98130841121495338</c:v>
                </c:pt>
                <c:pt idx="4">
                  <c:v>0.92523364485981319</c:v>
                </c:pt>
                <c:pt idx="5">
                  <c:v>0.83177570093459108</c:v>
                </c:pt>
                <c:pt idx="6">
                  <c:v>0.77570093457945299</c:v>
                </c:pt>
                <c:pt idx="7">
                  <c:v>0.71962616822429915</c:v>
                </c:pt>
                <c:pt idx="8">
                  <c:v>0.88785046728971972</c:v>
                </c:pt>
                <c:pt idx="9">
                  <c:v>1.1775700934579438</c:v>
                </c:pt>
                <c:pt idx="10">
                  <c:v>1.654205607476636</c:v>
                </c:pt>
                <c:pt idx="11">
                  <c:v>2.3457943925233646</c:v>
                </c:pt>
              </c:numCache>
            </c:numRef>
          </c:yVal>
          <c:smooth val="0"/>
        </c:ser>
        <c:dLbls>
          <c:showLegendKey val="0"/>
          <c:showVal val="0"/>
          <c:showCatName val="0"/>
          <c:showSerName val="0"/>
          <c:showPercent val="0"/>
          <c:showBubbleSize val="0"/>
        </c:dLbls>
        <c:axId val="178429760"/>
        <c:axId val="178430320"/>
      </c:scatterChart>
      <c:valAx>
        <c:axId val="178429760"/>
        <c:scaling>
          <c:orientation val="minMax"/>
          <c:max val="2012"/>
          <c:min val="2001"/>
        </c:scaling>
        <c:delete val="0"/>
        <c:axPos val="b"/>
        <c:numFmt formatCode="General" sourceLinked="1"/>
        <c:majorTickMark val="out"/>
        <c:minorTickMark val="none"/>
        <c:tickLblPos val="nextTo"/>
        <c:crossAx val="178430320"/>
        <c:crosses val="autoZero"/>
        <c:crossBetween val="midCat"/>
        <c:majorUnit val="2"/>
      </c:valAx>
      <c:valAx>
        <c:axId val="178430320"/>
        <c:scaling>
          <c:orientation val="minMax"/>
        </c:scaling>
        <c:delete val="0"/>
        <c:axPos val="l"/>
        <c:numFmt formatCode="General" sourceLinked="1"/>
        <c:majorTickMark val="out"/>
        <c:minorTickMark val="none"/>
        <c:tickLblPos val="nextTo"/>
        <c:crossAx val="178429760"/>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Ακαθάριστο Δημόσιο Χρέος</a:t>
            </a:r>
            <a:endParaRPr lang="en-US"/>
          </a:p>
        </c:rich>
      </c:tx>
      <c:layout>
        <c:manualLayout>
          <c:xMode val="edge"/>
          <c:yMode val="edge"/>
          <c:x val="0.23594912138264437"/>
          <c:y val="1.8140462601793705E-2"/>
        </c:manualLayout>
      </c:layout>
      <c:overlay val="0"/>
    </c:title>
    <c:autoTitleDeleted val="0"/>
    <c:plotArea>
      <c:layout>
        <c:manualLayout>
          <c:layoutTarget val="inner"/>
          <c:xMode val="edge"/>
          <c:yMode val="edge"/>
          <c:x val="9.9973403510736567E-2"/>
          <c:y val="0.10535609299572449"/>
          <c:w val="0.8494935001913082"/>
          <c:h val="0.77198124133328772"/>
        </c:manualLayout>
      </c:layout>
      <c:scatterChart>
        <c:scatterStyle val="lineMarker"/>
        <c:varyColors val="0"/>
        <c:ser>
          <c:idx val="0"/>
          <c:order val="0"/>
          <c:tx>
            <c:strRef>
              <c:f>Φύλλο1!$C$3</c:f>
              <c:strCache>
                <c:ptCount val="1"/>
                <c:pt idx="0">
                  <c:v>Change in government consolidated gross debt </c:v>
                </c:pt>
              </c:strCache>
            </c:strRef>
          </c:tx>
          <c:spPr>
            <a:ln w="28575">
              <a:solidFill>
                <a:schemeClr val="accent1"/>
              </a:solidFill>
            </a:ln>
          </c:spPr>
          <c:marker>
            <c:spPr>
              <a:solidFill>
                <a:schemeClr val="accent1"/>
              </a:solidFill>
            </c:spPr>
          </c:marker>
          <c:dPt>
            <c:idx val="7"/>
            <c:marker>
              <c:spPr>
                <a:solidFill>
                  <a:srgbClr val="FF0000"/>
                </a:solidFill>
              </c:spPr>
            </c:marker>
            <c:bubble3D val="0"/>
          </c:dPt>
          <c:dPt>
            <c:idx val="8"/>
            <c:marker>
              <c:spPr>
                <a:solidFill>
                  <a:srgbClr val="FF0000"/>
                </a:solidFill>
              </c:spPr>
            </c:marker>
            <c:bubble3D val="0"/>
            <c:spPr>
              <a:ln w="28575">
                <a:solidFill>
                  <a:srgbClr val="FF0000"/>
                </a:solidFill>
              </a:ln>
            </c:spPr>
          </c:dPt>
          <c:dPt>
            <c:idx val="9"/>
            <c:marker>
              <c:spPr>
                <a:solidFill>
                  <a:srgbClr val="FF0000"/>
                </a:solidFill>
              </c:spPr>
            </c:marker>
            <c:bubble3D val="0"/>
            <c:spPr>
              <a:ln w="28575">
                <a:solidFill>
                  <a:srgbClr val="FF0000"/>
                </a:solidFill>
              </a:ln>
            </c:spPr>
          </c:dPt>
          <c:dPt>
            <c:idx val="10"/>
            <c:marker>
              <c:spPr>
                <a:solidFill>
                  <a:srgbClr val="FF0000"/>
                </a:solidFill>
              </c:spPr>
            </c:marker>
            <c:bubble3D val="0"/>
            <c:spPr>
              <a:ln w="28575">
                <a:solidFill>
                  <a:srgbClr val="FF0000"/>
                </a:solidFill>
              </a:ln>
            </c:spPr>
          </c:dPt>
          <c:xVal>
            <c:numRef>
              <c:f>Φύλλο1!$A$4:$A$14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Φύλλο1!$C$4:$C$14</c:f>
              <c:numCache>
                <c:formatCode>General</c:formatCode>
                <c:ptCount val="11"/>
                <c:pt idx="0">
                  <c:v>1</c:v>
                </c:pt>
                <c:pt idx="1">
                  <c:v>1.0483640505962375</c:v>
                </c:pt>
                <c:pt idx="2">
                  <c:v>1.1063811574449032</c:v>
                </c:pt>
                <c:pt idx="3">
                  <c:v>1.2060196616821077</c:v>
                </c:pt>
                <c:pt idx="4">
                  <c:v>1.2867734692399371</c:v>
                </c:pt>
                <c:pt idx="5">
                  <c:v>1.4762986521278016</c:v>
                </c:pt>
                <c:pt idx="6">
                  <c:v>1.575700109963192</c:v>
                </c:pt>
                <c:pt idx="7">
                  <c:v>1.7336256905622378</c:v>
                </c:pt>
                <c:pt idx="8">
                  <c:v>1.973292772060131</c:v>
                </c:pt>
                <c:pt idx="9">
                  <c:v>2.1697186390902568</c:v>
                </c:pt>
                <c:pt idx="10">
                  <c:v>2.3418735884216004</c:v>
                </c:pt>
              </c:numCache>
            </c:numRef>
          </c:yVal>
          <c:smooth val="0"/>
        </c:ser>
        <c:dLbls>
          <c:showLegendKey val="0"/>
          <c:showVal val="0"/>
          <c:showCatName val="0"/>
          <c:showSerName val="0"/>
          <c:showPercent val="0"/>
          <c:showBubbleSize val="0"/>
        </c:dLbls>
        <c:axId val="178710176"/>
        <c:axId val="178710736"/>
      </c:scatterChart>
      <c:valAx>
        <c:axId val="178710176"/>
        <c:scaling>
          <c:orientation val="minMax"/>
          <c:max val="2011"/>
          <c:min val="2001"/>
        </c:scaling>
        <c:delete val="0"/>
        <c:axPos val="b"/>
        <c:numFmt formatCode="General" sourceLinked="1"/>
        <c:majorTickMark val="out"/>
        <c:minorTickMark val="none"/>
        <c:tickLblPos val="low"/>
        <c:spPr>
          <a:ln w="9525"/>
        </c:spPr>
        <c:crossAx val="178710736"/>
        <c:crosses val="autoZero"/>
        <c:crossBetween val="midCat"/>
        <c:majorUnit val="2"/>
      </c:valAx>
      <c:valAx>
        <c:axId val="178710736"/>
        <c:scaling>
          <c:orientation val="minMax"/>
        </c:scaling>
        <c:delete val="0"/>
        <c:axPos val="l"/>
        <c:numFmt formatCode="General" sourceLinked="1"/>
        <c:majorTickMark val="out"/>
        <c:minorTickMark val="none"/>
        <c:tickLblPos val="nextTo"/>
        <c:crossAx val="178710176"/>
        <c:crosses val="autoZero"/>
        <c:crossBetween val="midCat"/>
        <c:majorUnit val="0.5"/>
      </c:valAx>
      <c:spPr>
        <a:solidFill>
          <a:schemeClr val="bg1"/>
        </a:solidFill>
        <a:ln w="25400">
          <a:noFill/>
        </a:ln>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l-GR" sz="1800" b="1" dirty="0" smtClean="0"/>
              <a:t>Ρίσκο φτώχειας</a:t>
            </a:r>
            <a:endParaRPr lang="en-US"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l-GR"/>
        </a:p>
      </c:txPr>
    </c:title>
    <c:autoTitleDeleted val="0"/>
    <c:plotArea>
      <c:layout>
        <c:manualLayout>
          <c:layoutTarget val="inner"/>
          <c:xMode val="edge"/>
          <c:yMode val="edge"/>
          <c:x val="7.0734534251594622E-2"/>
          <c:y val="0.15620519026030838"/>
          <c:w val="0.87427971076265043"/>
          <c:h val="0.7251215361833816"/>
        </c:manualLayout>
      </c:layout>
      <c:scatterChart>
        <c:scatterStyle val="lineMarker"/>
        <c:varyColors val="0"/>
        <c:ser>
          <c:idx val="0"/>
          <c:order val="0"/>
          <c:tx>
            <c:strRef>
              <c:f>Sheet3!$N$17</c:f>
              <c:strCache>
                <c:ptCount val="1"/>
                <c:pt idx="0">
                  <c:v>Risk_of_poverty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7"/>
            <c:marker>
              <c:symbol val="circle"/>
              <c:size val="5"/>
              <c:spPr>
                <a:solidFill>
                  <a:srgbClr val="FF0000"/>
                </a:solidFill>
                <a:ln w="9525">
                  <a:solidFill>
                    <a:srgbClr val="FF0000"/>
                  </a:solidFill>
                </a:ln>
                <a:effectLst/>
              </c:spPr>
            </c:marker>
            <c:bubble3D val="0"/>
            <c:spPr>
              <a:ln w="19050" cap="rnd">
                <a:solidFill>
                  <a:schemeClr val="accent1"/>
                </a:solidFill>
                <a:round/>
              </a:ln>
              <a:effectLst/>
            </c:spPr>
          </c:dPt>
          <c:dPt>
            <c:idx val="8"/>
            <c:marker>
              <c:symbol val="circle"/>
              <c:size val="5"/>
              <c:spPr>
                <a:solidFill>
                  <a:srgbClr val="FF0000"/>
                </a:solidFill>
                <a:ln w="9525">
                  <a:solidFill>
                    <a:srgbClr val="FF0000"/>
                  </a:solidFill>
                </a:ln>
                <a:effectLst/>
              </c:spPr>
            </c:marker>
            <c:bubble3D val="0"/>
            <c:spPr>
              <a:ln w="19050" cap="rnd">
                <a:solidFill>
                  <a:srgbClr val="FF0000"/>
                </a:solidFill>
                <a:round/>
              </a:ln>
              <a:effectLst/>
            </c:spPr>
          </c:dPt>
          <c:dPt>
            <c:idx val="9"/>
            <c:marker>
              <c:symbol val="circle"/>
              <c:size val="5"/>
              <c:spPr>
                <a:solidFill>
                  <a:srgbClr val="FF0000"/>
                </a:solidFill>
                <a:ln w="9525">
                  <a:solidFill>
                    <a:srgbClr val="FF0000"/>
                  </a:solidFill>
                </a:ln>
                <a:effectLst/>
              </c:spPr>
            </c:marker>
            <c:bubble3D val="0"/>
            <c:spPr>
              <a:ln w="19050" cap="rnd">
                <a:solidFill>
                  <a:srgbClr val="FF0000"/>
                </a:solidFill>
                <a:round/>
              </a:ln>
              <a:effectLst/>
            </c:spPr>
          </c:dPt>
          <c:dPt>
            <c:idx val="10"/>
            <c:marker>
              <c:symbol val="circle"/>
              <c:size val="5"/>
              <c:spPr>
                <a:solidFill>
                  <a:srgbClr val="FF0000"/>
                </a:solidFill>
                <a:ln w="9525">
                  <a:solidFill>
                    <a:srgbClr val="FF0000"/>
                  </a:solidFill>
                </a:ln>
                <a:effectLst/>
              </c:spPr>
            </c:marker>
            <c:bubble3D val="0"/>
            <c:spPr>
              <a:ln w="19050" cap="rnd">
                <a:solidFill>
                  <a:srgbClr val="FF0000"/>
                </a:solidFill>
                <a:round/>
              </a:ln>
              <a:effectLst/>
            </c:spPr>
          </c:dPt>
          <c:xVal>
            <c:numRef>
              <c:f>Sheet3!$M$18:$M$29</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Sheet3!$N$18:$N$29</c:f>
              <c:numCache>
                <c:formatCode>General</c:formatCode>
                <c:ptCount val="12"/>
                <c:pt idx="1">
                  <c:v>30.9</c:v>
                </c:pt>
                <c:pt idx="2">
                  <c:v>29.4</c:v>
                </c:pt>
                <c:pt idx="3">
                  <c:v>29.3</c:v>
                </c:pt>
                <c:pt idx="4">
                  <c:v>28.3</c:v>
                </c:pt>
                <c:pt idx="5">
                  <c:v>28.1</c:v>
                </c:pt>
                <c:pt idx="6">
                  <c:v>27.6</c:v>
                </c:pt>
                <c:pt idx="7">
                  <c:v>27.7</c:v>
                </c:pt>
                <c:pt idx="8">
                  <c:v>31</c:v>
                </c:pt>
                <c:pt idx="9">
                  <c:v>34.6</c:v>
                </c:pt>
                <c:pt idx="10">
                  <c:v>35.700000000000003</c:v>
                </c:pt>
              </c:numCache>
            </c:numRef>
          </c:yVal>
          <c:smooth val="0"/>
        </c:ser>
        <c:dLbls>
          <c:showLegendKey val="0"/>
          <c:showVal val="0"/>
          <c:showCatName val="0"/>
          <c:showSerName val="0"/>
          <c:showPercent val="0"/>
          <c:showBubbleSize val="0"/>
        </c:dLbls>
        <c:axId val="178712976"/>
        <c:axId val="178713536"/>
      </c:scatterChart>
      <c:valAx>
        <c:axId val="1787129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l-GR"/>
          </a:p>
        </c:txPr>
        <c:crossAx val="178713536"/>
        <c:crosses val="autoZero"/>
        <c:crossBetween val="midCat"/>
      </c:valAx>
      <c:valAx>
        <c:axId val="1787135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l-GR"/>
          </a:p>
        </c:txPr>
        <c:crossAx val="178712976"/>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Κατώτατα όρια αποδοχών</a:t>
            </a:r>
          </a:p>
        </c:rich>
      </c:tx>
      <c:layout/>
      <c:overlay val="0"/>
    </c:title>
    <c:autoTitleDeleted val="0"/>
    <c:plotArea>
      <c:layout/>
      <c:scatterChart>
        <c:scatterStyle val="lineMarker"/>
        <c:varyColors val="0"/>
        <c:ser>
          <c:idx val="0"/>
          <c:order val="0"/>
          <c:tx>
            <c:strRef>
              <c:f>Φύλλο3!$C$1</c:f>
              <c:strCache>
                <c:ptCount val="1"/>
                <c:pt idx="0">
                  <c:v>Μεταβολή Κατώτατου Μισθού</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dPt>
            <c:idx val="11"/>
            <c:marker>
              <c:spPr>
                <a:solidFill>
                  <a:srgbClr val="FF0000"/>
                </a:solidFill>
              </c:spPr>
            </c:marker>
            <c:bubble3D val="0"/>
            <c:spPr>
              <a:ln>
                <a:solidFill>
                  <a:srgbClr val="FF0000"/>
                </a:solidFill>
              </a:ln>
            </c:spPr>
          </c:dPt>
          <c:xVal>
            <c:numRef>
              <c:f>Φύλλο3!$A$2:$A$13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Φύλλο3!$C$2:$C$13</c:f>
              <c:numCache>
                <c:formatCode>General</c:formatCode>
                <c:ptCount val="12"/>
                <c:pt idx="0">
                  <c:v>1</c:v>
                </c:pt>
                <c:pt idx="1">
                  <c:v>1.0518362703642323</c:v>
                </c:pt>
                <c:pt idx="2">
                  <c:v>1.1158642598038158</c:v>
                </c:pt>
                <c:pt idx="3">
                  <c:v>1.1604885273347954</c:v>
                </c:pt>
                <c:pt idx="4">
                  <c:v>1.2284015540148958</c:v>
                </c:pt>
                <c:pt idx="5">
                  <c:v>1.3057374058254096</c:v>
                </c:pt>
                <c:pt idx="6">
                  <c:v>1.4121144476163898</c:v>
                </c:pt>
                <c:pt idx="7">
                  <c:v>1.460838395329346</c:v>
                </c:pt>
                <c:pt idx="8">
                  <c:v>1.5874133379123818</c:v>
                </c:pt>
                <c:pt idx="9">
                  <c:v>1.5874133379123818</c:v>
                </c:pt>
                <c:pt idx="10">
                  <c:v>1.6128055978879134</c:v>
                </c:pt>
                <c:pt idx="11">
                  <c:v>1.2579793513490114</c:v>
                </c:pt>
              </c:numCache>
            </c:numRef>
          </c:yVal>
          <c:smooth val="0"/>
        </c:ser>
        <c:dLbls>
          <c:showLegendKey val="0"/>
          <c:showVal val="0"/>
          <c:showCatName val="0"/>
          <c:showSerName val="0"/>
          <c:showPercent val="0"/>
          <c:showBubbleSize val="0"/>
        </c:dLbls>
        <c:axId val="235509632"/>
        <c:axId val="235510192"/>
      </c:scatterChart>
      <c:valAx>
        <c:axId val="235509632"/>
        <c:scaling>
          <c:orientation val="minMax"/>
          <c:max val="2012"/>
          <c:min val="2001"/>
        </c:scaling>
        <c:delete val="0"/>
        <c:axPos val="b"/>
        <c:numFmt formatCode="General" sourceLinked="1"/>
        <c:majorTickMark val="out"/>
        <c:minorTickMark val="none"/>
        <c:tickLblPos val="nextTo"/>
        <c:crossAx val="235510192"/>
        <c:crosses val="autoZero"/>
        <c:crossBetween val="midCat"/>
        <c:majorUnit val="2"/>
      </c:valAx>
      <c:valAx>
        <c:axId val="235510192"/>
        <c:scaling>
          <c:orientation val="minMax"/>
        </c:scaling>
        <c:delete val="0"/>
        <c:axPos val="l"/>
        <c:numFmt formatCode="General" sourceLinked="1"/>
        <c:majorTickMark val="out"/>
        <c:minorTickMark val="none"/>
        <c:tickLblPos val="nextTo"/>
        <c:crossAx val="235509632"/>
        <c:crosses val="autoZero"/>
        <c:crossBetween val="midCat"/>
      </c:valAx>
      <c:spPr>
        <a:noFill/>
        <a:ln w="25400">
          <a:noFill/>
        </a:ln>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smtClean="0"/>
              <a:t>Κόστος πετρελαίου θέρμανσης</a:t>
            </a:r>
            <a:endParaRPr lang="el-GR" dirty="0"/>
          </a:p>
        </c:rich>
      </c:tx>
      <c:layout/>
      <c:overlay val="0"/>
    </c:title>
    <c:autoTitleDeleted val="0"/>
    <c:plotArea>
      <c:layout/>
      <c:scatterChart>
        <c:scatterStyle val="lineMarker"/>
        <c:varyColors val="0"/>
        <c:ser>
          <c:idx val="0"/>
          <c:order val="0"/>
          <c:tx>
            <c:strRef>
              <c:f>Φύλλο7!$G$15</c:f>
              <c:strCache>
                <c:ptCount val="1"/>
                <c:pt idx="0">
                  <c:v>Μεταβολή Μέσης Τιμής Πετρελαίου/Λίτρο</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ymbol val="diamond"/>
              <c:size val="7"/>
              <c:spPr>
                <a:solidFill>
                  <a:srgbClr val="FF0000"/>
                </a:solidFill>
              </c:spPr>
            </c:marker>
            <c:bubble3D val="0"/>
            <c:spPr>
              <a:ln>
                <a:solidFill>
                  <a:srgbClr val="FF0000"/>
                </a:solidFill>
              </a:ln>
            </c:spPr>
          </c:dPt>
          <c:dPt>
            <c:idx val="11"/>
            <c:marker>
              <c:spPr>
                <a:solidFill>
                  <a:srgbClr val="FF0000"/>
                </a:solidFill>
              </c:spPr>
            </c:marker>
            <c:bubble3D val="0"/>
            <c:spPr>
              <a:ln>
                <a:solidFill>
                  <a:srgbClr val="FF0000"/>
                </a:solidFill>
              </a:ln>
            </c:spPr>
          </c:dPt>
          <c:xVal>
            <c:numRef>
              <c:f>Φύλλο7!$A$16:$A$27</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Φύλλο7!$G$16:$G$27</c:f>
              <c:numCache>
                <c:formatCode>General</c:formatCode>
                <c:ptCount val="12"/>
                <c:pt idx="0">
                  <c:v>1</c:v>
                </c:pt>
                <c:pt idx="1">
                  <c:v>0.92592592592592549</c:v>
                </c:pt>
                <c:pt idx="2">
                  <c:v>0.93185185185185182</c:v>
                </c:pt>
                <c:pt idx="3">
                  <c:v>1.0785185185185309</c:v>
                </c:pt>
                <c:pt idx="4">
                  <c:v>1.2711111111111111</c:v>
                </c:pt>
                <c:pt idx="5">
                  <c:v>1.365925925925926</c:v>
                </c:pt>
                <c:pt idx="6">
                  <c:v>1.4814814814814814</c:v>
                </c:pt>
                <c:pt idx="7">
                  <c:v>1.6251851851851851</c:v>
                </c:pt>
                <c:pt idx="8">
                  <c:v>1.4340740740740738</c:v>
                </c:pt>
                <c:pt idx="9">
                  <c:v>1.8088888888888901</c:v>
                </c:pt>
                <c:pt idx="10">
                  <c:v>2.1777777777778207</c:v>
                </c:pt>
                <c:pt idx="11">
                  <c:v>2.2785185185185202</c:v>
                </c:pt>
              </c:numCache>
            </c:numRef>
          </c:yVal>
          <c:smooth val="0"/>
        </c:ser>
        <c:dLbls>
          <c:showLegendKey val="0"/>
          <c:showVal val="0"/>
          <c:showCatName val="0"/>
          <c:showSerName val="0"/>
          <c:showPercent val="0"/>
          <c:showBubbleSize val="0"/>
        </c:dLbls>
        <c:axId val="235512432"/>
        <c:axId val="235512992"/>
      </c:scatterChart>
      <c:valAx>
        <c:axId val="235512432"/>
        <c:scaling>
          <c:orientation val="minMax"/>
          <c:max val="2012"/>
          <c:min val="2001"/>
        </c:scaling>
        <c:delete val="0"/>
        <c:axPos val="b"/>
        <c:numFmt formatCode="General" sourceLinked="1"/>
        <c:majorTickMark val="none"/>
        <c:minorTickMark val="none"/>
        <c:tickLblPos val="low"/>
        <c:crossAx val="235512992"/>
        <c:crosses val="autoZero"/>
        <c:crossBetween val="midCat"/>
        <c:majorUnit val="2"/>
      </c:valAx>
      <c:valAx>
        <c:axId val="235512992"/>
        <c:scaling>
          <c:orientation val="minMax"/>
        </c:scaling>
        <c:delete val="0"/>
        <c:axPos val="l"/>
        <c:numFmt formatCode="General" sourceLinked="1"/>
        <c:majorTickMark val="out"/>
        <c:minorTickMark val="none"/>
        <c:tickLblPos val="nextTo"/>
        <c:crossAx val="235512432"/>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Παραβάσεις υλοτομίας</a:t>
            </a:r>
            <a:endParaRPr lang="en-US"/>
          </a:p>
        </c:rich>
      </c:tx>
      <c:layout>
        <c:manualLayout>
          <c:xMode val="edge"/>
          <c:yMode val="edge"/>
          <c:x val="0.24309915229120807"/>
          <c:y val="1.6571012626333331E-3"/>
        </c:manualLayout>
      </c:layout>
      <c:overlay val="0"/>
    </c:title>
    <c:autoTitleDeleted val="0"/>
    <c:plotArea>
      <c:layout>
        <c:manualLayout>
          <c:layoutTarget val="inner"/>
          <c:xMode val="edge"/>
          <c:yMode val="edge"/>
          <c:x val="9.7512994951333087E-2"/>
          <c:y val="0.16235714028605366"/>
          <c:w val="0.83433933387459613"/>
          <c:h val="0.70336401309312968"/>
        </c:manualLayout>
      </c:layout>
      <c:scatterChart>
        <c:scatterStyle val="lineMarker"/>
        <c:varyColors val="0"/>
        <c:ser>
          <c:idx val="0"/>
          <c:order val="0"/>
          <c:tx>
            <c:strRef>
              <c:f>Φύλλο1!$BS$1</c:f>
              <c:strCache>
                <c:ptCount val="1"/>
                <c:pt idx="0">
                  <c:v>Infringements in logging sector</c:v>
                </c:pt>
              </c:strCache>
            </c:strRef>
          </c:tx>
          <c:spPr>
            <a:ln w="28575" cmpd="sng">
              <a:solidFill>
                <a:schemeClr val="accent1"/>
              </a:solidFill>
            </a:ln>
          </c:spPr>
          <c:marker>
            <c:spPr>
              <a:solidFill>
                <a:schemeClr val="accent1"/>
              </a:solidFill>
            </c:spPr>
          </c:marker>
          <c:dPt>
            <c:idx val="7"/>
            <c:marker>
              <c:spPr>
                <a:solidFill>
                  <a:srgbClr val="FF0000"/>
                </a:solidFill>
              </c:spPr>
            </c:marker>
            <c:bubble3D val="0"/>
          </c:dPt>
          <c:dPt>
            <c:idx val="8"/>
            <c:marker>
              <c:spPr>
                <a:solidFill>
                  <a:srgbClr val="FF0000"/>
                </a:solidFill>
              </c:spPr>
            </c:marker>
            <c:bubble3D val="0"/>
            <c:spPr>
              <a:ln w="28575" cmpd="sng">
                <a:solidFill>
                  <a:srgbClr val="FF0000"/>
                </a:solidFill>
              </a:ln>
            </c:spPr>
          </c:dPt>
          <c:dPt>
            <c:idx val="9"/>
            <c:marker>
              <c:spPr>
                <a:solidFill>
                  <a:srgbClr val="FF0000"/>
                </a:solidFill>
              </c:spPr>
            </c:marker>
            <c:bubble3D val="0"/>
            <c:spPr>
              <a:ln w="28575" cmpd="sng">
                <a:solidFill>
                  <a:srgbClr val="FF0000"/>
                </a:solidFill>
              </a:ln>
            </c:spPr>
          </c:dPt>
          <c:dPt>
            <c:idx val="10"/>
            <c:marker>
              <c:spPr>
                <a:solidFill>
                  <a:srgbClr val="FF0000"/>
                </a:solidFill>
              </c:spPr>
            </c:marker>
            <c:bubble3D val="0"/>
            <c:spPr>
              <a:ln w="28575" cmpd="sng">
                <a:solidFill>
                  <a:srgbClr val="FF0000"/>
                </a:solidFill>
              </a:ln>
            </c:spPr>
          </c:dPt>
          <c:dPt>
            <c:idx val="11"/>
            <c:marker>
              <c:spPr>
                <a:solidFill>
                  <a:srgbClr val="FF0000"/>
                </a:solidFill>
              </c:spPr>
            </c:marker>
            <c:bubble3D val="0"/>
            <c:spPr>
              <a:ln w="28575" cmpd="sng">
                <a:solidFill>
                  <a:srgbClr val="FF0000"/>
                </a:solidFill>
              </a:ln>
            </c:spPr>
          </c:dPt>
          <c:xVal>
            <c:numRef>
              <c:f>Φύλλο1!$A$2:$A$13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Φύλλο1!$BS$2:$BS$13</c:f>
              <c:numCache>
                <c:formatCode>General</c:formatCode>
                <c:ptCount val="12"/>
                <c:pt idx="0">
                  <c:v>1</c:v>
                </c:pt>
                <c:pt idx="1">
                  <c:v>0.86802030456853219</c:v>
                </c:pt>
                <c:pt idx="2">
                  <c:v>0.93062605752961414</c:v>
                </c:pt>
                <c:pt idx="3">
                  <c:v>0.83925549915397935</c:v>
                </c:pt>
                <c:pt idx="4">
                  <c:v>0.87478849407783565</c:v>
                </c:pt>
                <c:pt idx="5">
                  <c:v>0.86463620981387779</c:v>
                </c:pt>
                <c:pt idx="6">
                  <c:v>0.8037225042301186</c:v>
                </c:pt>
                <c:pt idx="7">
                  <c:v>0.9255499153976311</c:v>
                </c:pt>
                <c:pt idx="8">
                  <c:v>0.74619289340101835</c:v>
                </c:pt>
                <c:pt idx="9">
                  <c:v>0.77664974619290017</c:v>
                </c:pt>
                <c:pt idx="10">
                  <c:v>1.4077834179357018</c:v>
                </c:pt>
                <c:pt idx="11">
                  <c:v>3.3451776649746194</c:v>
                </c:pt>
              </c:numCache>
            </c:numRef>
          </c:yVal>
          <c:smooth val="0"/>
        </c:ser>
        <c:dLbls>
          <c:showLegendKey val="0"/>
          <c:showVal val="0"/>
          <c:showCatName val="0"/>
          <c:showSerName val="0"/>
          <c:showPercent val="0"/>
          <c:showBubbleSize val="0"/>
        </c:dLbls>
        <c:axId val="239451536"/>
        <c:axId val="239452096"/>
      </c:scatterChart>
      <c:valAx>
        <c:axId val="239451536"/>
        <c:scaling>
          <c:orientation val="minMax"/>
          <c:max val="2012"/>
          <c:min val="2001"/>
        </c:scaling>
        <c:delete val="0"/>
        <c:axPos val="b"/>
        <c:numFmt formatCode="General" sourceLinked="1"/>
        <c:majorTickMark val="out"/>
        <c:minorTickMark val="none"/>
        <c:tickLblPos val="nextTo"/>
        <c:crossAx val="239452096"/>
        <c:crosses val="autoZero"/>
        <c:crossBetween val="midCat"/>
        <c:majorUnit val="2"/>
      </c:valAx>
      <c:valAx>
        <c:axId val="239452096"/>
        <c:scaling>
          <c:orientation val="minMax"/>
          <c:min val="0"/>
        </c:scaling>
        <c:delete val="0"/>
        <c:axPos val="l"/>
        <c:numFmt formatCode="General" sourceLinked="1"/>
        <c:majorTickMark val="out"/>
        <c:minorTickMark val="none"/>
        <c:tickLblPos val="nextTo"/>
        <c:crossAx val="239451536"/>
        <c:crosses val="autoZero"/>
        <c:crossBetween val="midCat"/>
        <c:majorUnit val="1"/>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Παραβάσεις θήρας</a:t>
            </a:r>
          </a:p>
        </c:rich>
      </c:tx>
      <c:layout/>
      <c:overlay val="0"/>
      <c:spPr>
        <a:solidFill>
          <a:schemeClr val="lt1"/>
        </a:solidFill>
        <a:ln w="25400" cap="flat" cmpd="sng" algn="ctr">
          <a:noFill/>
          <a:prstDash val="solid"/>
        </a:ln>
        <a:effectLst/>
      </c:spPr>
    </c:title>
    <c:autoTitleDeleted val="0"/>
    <c:plotArea>
      <c:layout/>
      <c:scatterChart>
        <c:scatterStyle val="lineMarker"/>
        <c:varyColors val="0"/>
        <c:ser>
          <c:idx val="0"/>
          <c:order val="0"/>
          <c:tx>
            <c:strRef>
              <c:f>Φύλλο7!$C$1</c:f>
              <c:strCache>
                <c:ptCount val="1"/>
                <c:pt idx="0">
                  <c:v>Μεταβολή Παραβάσεων Θήρας</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xVal>
            <c:numRef>
              <c:f>Φύλλο7!$A$2:$A$12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Φύλλο7!$C$2:$C$12</c:f>
              <c:numCache>
                <c:formatCode>General</c:formatCode>
                <c:ptCount val="11"/>
                <c:pt idx="0">
                  <c:v>1</c:v>
                </c:pt>
                <c:pt idx="1">
                  <c:v>0.82619047619049113</c:v>
                </c:pt>
                <c:pt idx="2">
                  <c:v>0.77857142857143669</c:v>
                </c:pt>
                <c:pt idx="3">
                  <c:v>0.85714285714285765</c:v>
                </c:pt>
                <c:pt idx="4">
                  <c:v>0.95238095238095233</c:v>
                </c:pt>
                <c:pt idx="5">
                  <c:v>0.6571428571428658</c:v>
                </c:pt>
                <c:pt idx="6">
                  <c:v>0.63333333333333364</c:v>
                </c:pt>
                <c:pt idx="7">
                  <c:v>0.5095238095238096</c:v>
                </c:pt>
                <c:pt idx="8">
                  <c:v>0.55238095238095242</c:v>
                </c:pt>
                <c:pt idx="9">
                  <c:v>0.80952380952380965</c:v>
                </c:pt>
                <c:pt idx="10">
                  <c:v>1.0004761904761899</c:v>
                </c:pt>
              </c:numCache>
            </c:numRef>
          </c:yVal>
          <c:smooth val="0"/>
        </c:ser>
        <c:dLbls>
          <c:showLegendKey val="0"/>
          <c:showVal val="0"/>
          <c:showCatName val="0"/>
          <c:showSerName val="0"/>
          <c:showPercent val="0"/>
          <c:showBubbleSize val="0"/>
        </c:dLbls>
        <c:axId val="239454336"/>
        <c:axId val="239454896"/>
      </c:scatterChart>
      <c:valAx>
        <c:axId val="239454336"/>
        <c:scaling>
          <c:orientation val="minMax"/>
          <c:max val="2011"/>
          <c:min val="2001"/>
        </c:scaling>
        <c:delete val="0"/>
        <c:axPos val="b"/>
        <c:numFmt formatCode="General" sourceLinked="1"/>
        <c:majorTickMark val="none"/>
        <c:minorTickMark val="none"/>
        <c:tickLblPos val="low"/>
        <c:crossAx val="239454896"/>
        <c:crosses val="autoZero"/>
        <c:crossBetween val="midCat"/>
        <c:majorUnit val="2"/>
      </c:valAx>
      <c:valAx>
        <c:axId val="239454896"/>
        <c:scaling>
          <c:orientation val="minMax"/>
        </c:scaling>
        <c:delete val="0"/>
        <c:axPos val="l"/>
        <c:majorGridlines>
          <c:spPr>
            <a:ln>
              <a:solidFill>
                <a:sysClr val="window" lastClr="FFFFFF"/>
              </a:solidFill>
            </a:ln>
          </c:spPr>
        </c:majorGridlines>
        <c:numFmt formatCode="General" sourceLinked="1"/>
        <c:majorTickMark val="out"/>
        <c:minorTickMark val="none"/>
        <c:tickLblPos val="nextTo"/>
        <c:crossAx val="239454336"/>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l-GR"/>
              <a:t>Αλιευτικές παραβάσεις</a:t>
            </a:r>
          </a:p>
        </c:rich>
      </c:tx>
      <c:layout>
        <c:manualLayout>
          <c:xMode val="edge"/>
          <c:yMode val="edge"/>
          <c:x val="0.29604858719401611"/>
          <c:y val="2.4250361070992116E-2"/>
        </c:manualLayout>
      </c:layout>
      <c:overlay val="0"/>
    </c:title>
    <c:autoTitleDeleted val="0"/>
    <c:plotArea>
      <c:layout/>
      <c:scatterChart>
        <c:scatterStyle val="lineMarker"/>
        <c:varyColors val="0"/>
        <c:ser>
          <c:idx val="0"/>
          <c:order val="0"/>
          <c:tx>
            <c:strRef>
              <c:f>Φύλλο7!$C$2</c:f>
              <c:strCache>
                <c:ptCount val="1"/>
                <c:pt idx="0">
                  <c:v>Μεταβολή Αποφάσεων Επιβολής Προστίμων</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xVal>
            <c:numRef>
              <c:f>Φύλλο7!$A$3:$A$13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Φύλλο7!$C$3:$C$13</c:f>
              <c:numCache>
                <c:formatCode>General</c:formatCode>
                <c:ptCount val="11"/>
                <c:pt idx="0">
                  <c:v>1</c:v>
                </c:pt>
                <c:pt idx="1">
                  <c:v>1.3207676490747087</c:v>
                </c:pt>
                <c:pt idx="2">
                  <c:v>1.2152159013022621</c:v>
                </c:pt>
                <c:pt idx="3">
                  <c:v>1.1363947909527072</c:v>
                </c:pt>
                <c:pt idx="4">
                  <c:v>1.0438656614119259</c:v>
                </c:pt>
                <c:pt idx="5">
                  <c:v>1.1494174091843741</c:v>
                </c:pt>
                <c:pt idx="6">
                  <c:v>0.87114461960248024</c:v>
                </c:pt>
                <c:pt idx="7">
                  <c:v>1.1007539410555345</c:v>
                </c:pt>
                <c:pt idx="8">
                  <c:v>1.2090472926662097</c:v>
                </c:pt>
                <c:pt idx="9">
                  <c:v>1.4208361891706638</c:v>
                </c:pt>
                <c:pt idx="10">
                  <c:v>1.3296778615490061</c:v>
                </c:pt>
              </c:numCache>
            </c:numRef>
          </c:yVal>
          <c:smooth val="0"/>
        </c:ser>
        <c:dLbls>
          <c:showLegendKey val="0"/>
          <c:showVal val="0"/>
          <c:showCatName val="0"/>
          <c:showSerName val="0"/>
          <c:showPercent val="0"/>
          <c:showBubbleSize val="0"/>
        </c:dLbls>
        <c:axId val="239457136"/>
        <c:axId val="239457696"/>
      </c:scatterChart>
      <c:valAx>
        <c:axId val="239457136"/>
        <c:scaling>
          <c:orientation val="minMax"/>
          <c:max val="2011"/>
          <c:min val="2001"/>
        </c:scaling>
        <c:delete val="0"/>
        <c:axPos val="b"/>
        <c:numFmt formatCode="General" sourceLinked="1"/>
        <c:majorTickMark val="none"/>
        <c:minorTickMark val="none"/>
        <c:tickLblPos val="low"/>
        <c:crossAx val="239457696"/>
        <c:crosses val="autoZero"/>
        <c:crossBetween val="midCat"/>
      </c:valAx>
      <c:valAx>
        <c:axId val="239457696"/>
        <c:scaling>
          <c:orientation val="minMax"/>
        </c:scaling>
        <c:delete val="0"/>
        <c:axPos val="l"/>
        <c:majorGridlines>
          <c:spPr>
            <a:ln>
              <a:solidFill>
                <a:sysClr val="window" lastClr="FFFFFF"/>
              </a:solidFill>
            </a:ln>
          </c:spPr>
        </c:majorGridlines>
        <c:numFmt formatCode="General" sourceLinked="1"/>
        <c:majorTickMark val="out"/>
        <c:minorTickMark val="none"/>
        <c:tickLblPos val="nextTo"/>
        <c:crossAx val="239457136"/>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'[a85fec2d-bae8-4511-8709-abba4b3767af.xlsx]Sheet1'!$I$1</c:f>
              <c:strCache>
                <c:ptCount val="1"/>
                <c:pt idx="0">
                  <c:v>Urban population - Dominican Republic</c:v>
                </c:pt>
              </c:strCache>
            </c:strRef>
          </c:tx>
          <c:spPr>
            <a:ln w="28575" cap="rnd">
              <a:solidFill>
                <a:schemeClr val="accent1"/>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'[a85fec2d-bae8-4511-8709-abba4b3767af.xlsx]Sheet1'!$I$2:$I$56</c:f>
              <c:numCache>
                <c:formatCode>General</c:formatCode>
                <c:ptCount val="55"/>
                <c:pt idx="0">
                  <c:v>1001120</c:v>
                </c:pt>
                <c:pt idx="1">
                  <c:v>1066486</c:v>
                </c:pt>
                <c:pt idx="2">
                  <c:v>1136230</c:v>
                </c:pt>
                <c:pt idx="3">
                  <c:v>1209459</c:v>
                </c:pt>
                <c:pt idx="4">
                  <c:v>1286220</c:v>
                </c:pt>
                <c:pt idx="5">
                  <c:v>1366347</c:v>
                </c:pt>
                <c:pt idx="6">
                  <c:v>1449927</c:v>
                </c:pt>
                <c:pt idx="7">
                  <c:v>1536919</c:v>
                </c:pt>
                <c:pt idx="8">
                  <c:v>1627447</c:v>
                </c:pt>
                <c:pt idx="9">
                  <c:v>1721304</c:v>
                </c:pt>
                <c:pt idx="10">
                  <c:v>1819022</c:v>
                </c:pt>
                <c:pt idx="11">
                  <c:v>1920735</c:v>
                </c:pt>
                <c:pt idx="12">
                  <c:v>2025980</c:v>
                </c:pt>
                <c:pt idx="13">
                  <c:v>2134532</c:v>
                </c:pt>
                <c:pt idx="14">
                  <c:v>2246476</c:v>
                </c:pt>
                <c:pt idx="15">
                  <c:v>2361640</c:v>
                </c:pt>
                <c:pt idx="16">
                  <c:v>2480083</c:v>
                </c:pt>
                <c:pt idx="17">
                  <c:v>2601468</c:v>
                </c:pt>
                <c:pt idx="18">
                  <c:v>2726335</c:v>
                </c:pt>
                <c:pt idx="19">
                  <c:v>2854865</c:v>
                </c:pt>
                <c:pt idx="20">
                  <c:v>2987485</c:v>
                </c:pt>
                <c:pt idx="21">
                  <c:v>3124003</c:v>
                </c:pt>
                <c:pt idx="22">
                  <c:v>3236254</c:v>
                </c:pt>
                <c:pt idx="23">
                  <c:v>3327558</c:v>
                </c:pt>
                <c:pt idx="24">
                  <c:v>3420283</c:v>
                </c:pt>
                <c:pt idx="25">
                  <c:v>3514185</c:v>
                </c:pt>
                <c:pt idx="26">
                  <c:v>3609205</c:v>
                </c:pt>
                <c:pt idx="27">
                  <c:v>3705347</c:v>
                </c:pt>
                <c:pt idx="28">
                  <c:v>3802681</c:v>
                </c:pt>
                <c:pt idx="29">
                  <c:v>3901261</c:v>
                </c:pt>
                <c:pt idx="30">
                  <c:v>4001194</c:v>
                </c:pt>
                <c:pt idx="31">
                  <c:v>4102554</c:v>
                </c:pt>
                <c:pt idx="32">
                  <c:v>4205067</c:v>
                </c:pt>
                <c:pt idx="33">
                  <c:v>4308234</c:v>
                </c:pt>
                <c:pt idx="34">
                  <c:v>4446077</c:v>
                </c:pt>
                <c:pt idx="35">
                  <c:v>4594989</c:v>
                </c:pt>
                <c:pt idx="36">
                  <c:v>4744249</c:v>
                </c:pt>
                <c:pt idx="37">
                  <c:v>4893790</c:v>
                </c:pt>
                <c:pt idx="38">
                  <c:v>5044081</c:v>
                </c:pt>
                <c:pt idx="39">
                  <c:v>5195697</c:v>
                </c:pt>
                <c:pt idx="40">
                  <c:v>5349316</c:v>
                </c:pt>
                <c:pt idx="41">
                  <c:v>5504489</c:v>
                </c:pt>
                <c:pt idx="42">
                  <c:v>5661471</c:v>
                </c:pt>
                <c:pt idx="43">
                  <c:v>5859709</c:v>
                </c:pt>
                <c:pt idx="44">
                  <c:v>6076416</c:v>
                </c:pt>
                <c:pt idx="45">
                  <c:v>6294062</c:v>
                </c:pt>
                <c:pt idx="46">
                  <c:v>6512732</c:v>
                </c:pt>
                <c:pt idx="47">
                  <c:v>6732049</c:v>
                </c:pt>
                <c:pt idx="48">
                  <c:v>6951597</c:v>
                </c:pt>
                <c:pt idx="49">
                  <c:v>7170145</c:v>
                </c:pt>
                <c:pt idx="50">
                  <c:v>7387588</c:v>
                </c:pt>
                <c:pt idx="51">
                  <c:v>7603494</c:v>
                </c:pt>
                <c:pt idx="52">
                  <c:v>7814240</c:v>
                </c:pt>
                <c:pt idx="53">
                  <c:v>8019427</c:v>
                </c:pt>
              </c:numCache>
            </c:numRef>
          </c:val>
          <c:smooth val="0"/>
        </c:ser>
        <c:ser>
          <c:idx val="1"/>
          <c:order val="1"/>
          <c:tx>
            <c:strRef>
              <c:f>'[a85fec2d-bae8-4511-8709-abba4b3767af.xlsx]Sheet1'!$J$1</c:f>
              <c:strCache>
                <c:ptCount val="1"/>
                <c:pt idx="0">
                  <c:v>Rural population - Dominican Republic</c:v>
                </c:pt>
              </c:strCache>
            </c:strRef>
          </c:tx>
          <c:spPr>
            <a:ln w="28575" cap="rnd">
              <a:solidFill>
                <a:schemeClr val="accent2"/>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'[a85fec2d-bae8-4511-8709-abba4b3767af.xlsx]Sheet1'!$J$2:$J$56</c:f>
              <c:numCache>
                <c:formatCode>General</c:formatCode>
                <c:ptCount val="55"/>
                <c:pt idx="0">
                  <c:v>2310668</c:v>
                </c:pt>
                <c:pt idx="1">
                  <c:v>2358216</c:v>
                </c:pt>
                <c:pt idx="2">
                  <c:v>2404089</c:v>
                </c:pt>
                <c:pt idx="3">
                  <c:v>2448805</c:v>
                </c:pt>
                <c:pt idx="4">
                  <c:v>2491890</c:v>
                </c:pt>
                <c:pt idx="5">
                  <c:v>2533157</c:v>
                </c:pt>
                <c:pt idx="6">
                  <c:v>2572285</c:v>
                </c:pt>
                <c:pt idx="7">
                  <c:v>2609185</c:v>
                </c:pt>
                <c:pt idx="8">
                  <c:v>2643618</c:v>
                </c:pt>
                <c:pt idx="9">
                  <c:v>2675723</c:v>
                </c:pt>
                <c:pt idx="10">
                  <c:v>2704895</c:v>
                </c:pt>
                <c:pt idx="11">
                  <c:v>2730968</c:v>
                </c:pt>
                <c:pt idx="12">
                  <c:v>2754303</c:v>
                </c:pt>
                <c:pt idx="13">
                  <c:v>2774922</c:v>
                </c:pt>
                <c:pt idx="14">
                  <c:v>2792500</c:v>
                </c:pt>
                <c:pt idx="15">
                  <c:v>2807080</c:v>
                </c:pt>
                <c:pt idx="16">
                  <c:v>2818447</c:v>
                </c:pt>
                <c:pt idx="17">
                  <c:v>2827079</c:v>
                </c:pt>
                <c:pt idx="18">
                  <c:v>2832963</c:v>
                </c:pt>
                <c:pt idx="19">
                  <c:v>2836652</c:v>
                </c:pt>
                <c:pt idx="20">
                  <c:v>2838230</c:v>
                </c:pt>
                <c:pt idx="21">
                  <c:v>2838063</c:v>
                </c:pt>
                <c:pt idx="22">
                  <c:v>2864131</c:v>
                </c:pt>
                <c:pt idx="23">
                  <c:v>2912822</c:v>
                </c:pt>
                <c:pt idx="24">
                  <c:v>2961319</c:v>
                </c:pt>
                <c:pt idx="25">
                  <c:v>3009511</c:v>
                </c:pt>
                <c:pt idx="26">
                  <c:v>3057224</c:v>
                </c:pt>
                <c:pt idx="27">
                  <c:v>3104450</c:v>
                </c:pt>
                <c:pt idx="28">
                  <c:v>3151237</c:v>
                </c:pt>
                <c:pt idx="29">
                  <c:v>3197750</c:v>
                </c:pt>
                <c:pt idx="30">
                  <c:v>3243933</c:v>
                </c:pt>
                <c:pt idx="31">
                  <c:v>3289835</c:v>
                </c:pt>
                <c:pt idx="32">
                  <c:v>3335354</c:v>
                </c:pt>
                <c:pt idx="33">
                  <c:v>3379962</c:v>
                </c:pt>
                <c:pt idx="34">
                  <c:v>3388282</c:v>
                </c:pt>
                <c:pt idx="35">
                  <c:v>3382977</c:v>
                </c:pt>
                <c:pt idx="36">
                  <c:v>3374321</c:v>
                </c:pt>
                <c:pt idx="37">
                  <c:v>3362706</c:v>
                </c:pt>
                <c:pt idx="38">
                  <c:v>3348453</c:v>
                </c:pt>
                <c:pt idx="39">
                  <c:v>3332184</c:v>
                </c:pt>
                <c:pt idx="40">
                  <c:v>3314105</c:v>
                </c:pt>
                <c:pt idx="41">
                  <c:v>3294809</c:v>
                </c:pt>
                <c:pt idx="42">
                  <c:v>3273790</c:v>
                </c:pt>
                <c:pt idx="43">
                  <c:v>3211609</c:v>
                </c:pt>
                <c:pt idx="44">
                  <c:v>3130973</c:v>
                </c:pt>
                <c:pt idx="45">
                  <c:v>3049300</c:v>
                </c:pt>
                <c:pt idx="46">
                  <c:v>2966537</c:v>
                </c:pt>
                <c:pt idx="47">
                  <c:v>2882966</c:v>
                </c:pt>
                <c:pt idx="48">
                  <c:v>2798598</c:v>
                </c:pt>
                <c:pt idx="49">
                  <c:v>2714120</c:v>
                </c:pt>
                <c:pt idx="50">
                  <c:v>2629209</c:v>
                </c:pt>
                <c:pt idx="51">
                  <c:v>2544104</c:v>
                </c:pt>
                <c:pt idx="52">
                  <c:v>2462381</c:v>
                </c:pt>
                <c:pt idx="53">
                  <c:v>2384334</c:v>
                </c:pt>
              </c:numCache>
            </c:numRef>
          </c:val>
          <c:smooth val="0"/>
        </c:ser>
        <c:dLbls>
          <c:showLegendKey val="0"/>
          <c:showVal val="0"/>
          <c:showCatName val="0"/>
          <c:showSerName val="0"/>
          <c:showPercent val="0"/>
          <c:showBubbleSize val="0"/>
        </c:dLbls>
        <c:smooth val="0"/>
        <c:axId val="231234544"/>
        <c:axId val="231235104"/>
      </c:lineChart>
      <c:dateAx>
        <c:axId val="2312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1235104"/>
        <c:crosses val="autoZero"/>
        <c:auto val="0"/>
        <c:lblOffset val="100"/>
        <c:baseTimeUnit val="days"/>
        <c:majorUnit val="7"/>
        <c:majorTimeUnit val="days"/>
      </c:dateAx>
      <c:valAx>
        <c:axId val="23123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123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Παραγωγή καυσοξύλων</a:t>
            </a:r>
            <a:endParaRPr lang="en-US"/>
          </a:p>
        </c:rich>
      </c:tx>
      <c:layout>
        <c:manualLayout>
          <c:xMode val="edge"/>
          <c:yMode val="edge"/>
          <c:x val="0.25792865712096413"/>
          <c:y val="5.5135579246396664E-4"/>
        </c:manualLayout>
      </c:layout>
      <c:overlay val="0"/>
    </c:title>
    <c:autoTitleDeleted val="0"/>
    <c:plotArea>
      <c:layout>
        <c:manualLayout>
          <c:layoutTarget val="inner"/>
          <c:xMode val="edge"/>
          <c:yMode val="edge"/>
          <c:x val="0.15200982359217496"/>
          <c:y val="0.1618586346602249"/>
          <c:w val="0.71387569433427511"/>
          <c:h val="0.69682973276099058"/>
        </c:manualLayout>
      </c:layout>
      <c:scatterChart>
        <c:scatterStyle val="lineMarker"/>
        <c:varyColors val="0"/>
        <c:ser>
          <c:idx val="0"/>
          <c:order val="0"/>
          <c:tx>
            <c:strRef>
              <c:f>Φύλλο3!$B$1</c:f>
              <c:strCache>
                <c:ptCount val="1"/>
                <c:pt idx="0">
                  <c:v>Firewood production (tonnes)</c:v>
                </c:pt>
              </c:strCache>
            </c:strRef>
          </c:tx>
          <c:spPr>
            <a:ln w="28575" cmpd="sng">
              <a:solidFill>
                <a:schemeClr val="accent1"/>
              </a:solidFill>
            </a:ln>
          </c:spPr>
          <c:dPt>
            <c:idx val="7"/>
            <c:marker>
              <c:spPr>
                <a:solidFill>
                  <a:srgbClr val="FF0000"/>
                </a:solidFill>
              </c:spPr>
            </c:marker>
            <c:bubble3D val="0"/>
          </c:dPt>
          <c:dPt>
            <c:idx val="8"/>
            <c:marker>
              <c:spPr>
                <a:solidFill>
                  <a:srgbClr val="FF0000"/>
                </a:solidFill>
              </c:spPr>
            </c:marker>
            <c:bubble3D val="0"/>
            <c:spPr>
              <a:ln w="28575" cmpd="sng">
                <a:solidFill>
                  <a:srgbClr val="FF0000"/>
                </a:solidFill>
              </a:ln>
            </c:spPr>
          </c:dPt>
          <c:dPt>
            <c:idx val="9"/>
            <c:marker>
              <c:spPr>
                <a:solidFill>
                  <a:srgbClr val="FF0000"/>
                </a:solidFill>
              </c:spPr>
            </c:marker>
            <c:bubble3D val="0"/>
            <c:spPr>
              <a:ln w="28575" cmpd="sng">
                <a:solidFill>
                  <a:srgbClr val="FF0000"/>
                </a:solidFill>
              </a:ln>
            </c:spPr>
          </c:dPt>
          <c:dPt>
            <c:idx val="10"/>
            <c:marker>
              <c:spPr>
                <a:solidFill>
                  <a:srgbClr val="FF0000"/>
                </a:solidFill>
              </c:spPr>
            </c:marker>
            <c:bubble3D val="0"/>
            <c:spPr>
              <a:ln w="28575" cmpd="sng">
                <a:solidFill>
                  <a:srgbClr val="FF0000"/>
                </a:solidFill>
              </a:ln>
            </c:spPr>
          </c:dPt>
          <c:xVal>
            <c:numRef>
              <c:f>Φύλλο3!$A$2:$A$12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Φύλλο3!$B$2:$B$12</c:f>
              <c:numCache>
                <c:formatCode>General</c:formatCode>
                <c:ptCount val="11"/>
                <c:pt idx="0">
                  <c:v>356799</c:v>
                </c:pt>
                <c:pt idx="1">
                  <c:v>333570</c:v>
                </c:pt>
                <c:pt idx="2">
                  <c:v>963196</c:v>
                </c:pt>
                <c:pt idx="3">
                  <c:v>999971</c:v>
                </c:pt>
                <c:pt idx="4">
                  <c:v>921798</c:v>
                </c:pt>
                <c:pt idx="5">
                  <c:v>987158</c:v>
                </c:pt>
                <c:pt idx="6">
                  <c:v>908122</c:v>
                </c:pt>
                <c:pt idx="7">
                  <c:v>639008</c:v>
                </c:pt>
                <c:pt idx="8">
                  <c:v>636708</c:v>
                </c:pt>
                <c:pt idx="9">
                  <c:v>664382</c:v>
                </c:pt>
                <c:pt idx="10">
                  <c:v>978651</c:v>
                </c:pt>
              </c:numCache>
            </c:numRef>
          </c:yVal>
          <c:smooth val="0"/>
        </c:ser>
        <c:dLbls>
          <c:showLegendKey val="0"/>
          <c:showVal val="0"/>
          <c:showCatName val="0"/>
          <c:showSerName val="0"/>
          <c:showPercent val="0"/>
          <c:showBubbleSize val="0"/>
        </c:dLbls>
        <c:axId val="178715776"/>
        <c:axId val="178716336"/>
      </c:scatterChart>
      <c:valAx>
        <c:axId val="178715776"/>
        <c:scaling>
          <c:orientation val="minMax"/>
          <c:max val="2011"/>
          <c:min val="2001"/>
        </c:scaling>
        <c:delete val="0"/>
        <c:axPos val="b"/>
        <c:numFmt formatCode="General" sourceLinked="1"/>
        <c:majorTickMark val="out"/>
        <c:minorTickMark val="none"/>
        <c:tickLblPos val="nextTo"/>
        <c:crossAx val="178716336"/>
        <c:crosses val="autoZero"/>
        <c:crossBetween val="midCat"/>
        <c:majorUnit val="2"/>
      </c:valAx>
      <c:valAx>
        <c:axId val="178716336"/>
        <c:scaling>
          <c:orientation val="minMax"/>
          <c:max val="1000000"/>
          <c:min val="0"/>
        </c:scaling>
        <c:delete val="0"/>
        <c:axPos val="l"/>
        <c:numFmt formatCode="General" sourceLinked="1"/>
        <c:majorTickMark val="out"/>
        <c:minorTickMark val="none"/>
        <c:tickLblPos val="nextTo"/>
        <c:crossAx val="178715776"/>
        <c:crosses val="autoZero"/>
        <c:crossBetween val="midCat"/>
        <c:majorUnit val="300000"/>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Εισαγωγή καυσοξύλων</a:t>
            </a:r>
            <a:endParaRPr lang="en-US"/>
          </a:p>
        </c:rich>
      </c:tx>
      <c:layout>
        <c:manualLayout>
          <c:xMode val="edge"/>
          <c:yMode val="edge"/>
          <c:x val="0.28078240338942007"/>
          <c:y val="3.04350936787456E-3"/>
        </c:manualLayout>
      </c:layout>
      <c:overlay val="0"/>
    </c:title>
    <c:autoTitleDeleted val="0"/>
    <c:plotArea>
      <c:layout>
        <c:manualLayout>
          <c:layoutTarget val="inner"/>
          <c:xMode val="edge"/>
          <c:yMode val="edge"/>
          <c:x val="0.17751243502524364"/>
          <c:y val="0.19219969347024921"/>
          <c:w val="0.76322872047556456"/>
          <c:h val="0.67915490474406315"/>
        </c:manualLayout>
      </c:layout>
      <c:scatterChart>
        <c:scatterStyle val="lineMarker"/>
        <c:varyColors val="0"/>
        <c:ser>
          <c:idx val="0"/>
          <c:order val="0"/>
          <c:tx>
            <c:strRef>
              <c:f>Φύλλο3!$C$1</c:f>
              <c:strCache>
                <c:ptCount val="1"/>
                <c:pt idx="0">
                  <c:v>Firewood imports (tonnes)</c:v>
                </c:pt>
              </c:strCache>
            </c:strRef>
          </c:tx>
          <c:spPr>
            <a:ln w="28575" cmpd="sng">
              <a:solidFill>
                <a:schemeClr val="accent1"/>
              </a:solidFill>
            </a:ln>
          </c:spPr>
          <c:marker>
            <c:spPr>
              <a:solidFill>
                <a:schemeClr val="accent1"/>
              </a:solidFill>
            </c:spPr>
          </c:marker>
          <c:dPt>
            <c:idx val="7"/>
            <c:marker>
              <c:spPr>
                <a:solidFill>
                  <a:srgbClr val="FF0000"/>
                </a:solidFill>
              </c:spPr>
            </c:marker>
            <c:bubble3D val="0"/>
          </c:dPt>
          <c:dPt>
            <c:idx val="8"/>
            <c:marker>
              <c:spPr>
                <a:solidFill>
                  <a:srgbClr val="FF0000"/>
                </a:solidFill>
              </c:spPr>
            </c:marker>
            <c:bubble3D val="0"/>
            <c:spPr>
              <a:ln w="28575" cmpd="sng">
                <a:solidFill>
                  <a:srgbClr val="FF0000"/>
                </a:solidFill>
              </a:ln>
            </c:spPr>
          </c:dPt>
          <c:dPt>
            <c:idx val="9"/>
            <c:marker>
              <c:spPr>
                <a:solidFill>
                  <a:srgbClr val="FF0000"/>
                </a:solidFill>
              </c:spPr>
            </c:marker>
            <c:bubble3D val="0"/>
            <c:spPr>
              <a:ln w="28575" cmpd="sng">
                <a:solidFill>
                  <a:srgbClr val="FF0000"/>
                </a:solidFill>
              </a:ln>
            </c:spPr>
          </c:dPt>
          <c:dPt>
            <c:idx val="10"/>
            <c:marker>
              <c:spPr>
                <a:solidFill>
                  <a:srgbClr val="FF0000"/>
                </a:solidFill>
              </c:spPr>
            </c:marker>
            <c:bubble3D val="0"/>
            <c:spPr>
              <a:ln w="28575" cmpd="sng">
                <a:solidFill>
                  <a:srgbClr val="FF0000"/>
                </a:solidFill>
              </a:ln>
            </c:spPr>
          </c:dPt>
          <c:dPt>
            <c:idx val="11"/>
            <c:marker>
              <c:spPr>
                <a:solidFill>
                  <a:srgbClr val="FF0000"/>
                </a:solidFill>
              </c:spPr>
            </c:marker>
            <c:bubble3D val="0"/>
            <c:spPr>
              <a:ln w="28575" cmpd="sng">
                <a:solidFill>
                  <a:srgbClr val="FF0000"/>
                </a:solidFill>
              </a:ln>
            </c:spPr>
          </c:dPt>
          <c:xVal>
            <c:numRef>
              <c:f>Φύλλο3!$A$2:$A$13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Φύλλο3!$C$2:$C$13</c:f>
              <c:numCache>
                <c:formatCode>General</c:formatCode>
                <c:ptCount val="12"/>
                <c:pt idx="0">
                  <c:v>203107</c:v>
                </c:pt>
                <c:pt idx="1">
                  <c:v>106085</c:v>
                </c:pt>
                <c:pt idx="2">
                  <c:v>104949</c:v>
                </c:pt>
                <c:pt idx="3">
                  <c:v>269529</c:v>
                </c:pt>
                <c:pt idx="4">
                  <c:v>35133</c:v>
                </c:pt>
                <c:pt idx="5">
                  <c:v>49701</c:v>
                </c:pt>
                <c:pt idx="6">
                  <c:v>240493</c:v>
                </c:pt>
                <c:pt idx="7">
                  <c:v>278319</c:v>
                </c:pt>
                <c:pt idx="8">
                  <c:v>160255</c:v>
                </c:pt>
                <c:pt idx="9">
                  <c:v>217251</c:v>
                </c:pt>
                <c:pt idx="10">
                  <c:v>184587</c:v>
                </c:pt>
                <c:pt idx="11">
                  <c:v>311056</c:v>
                </c:pt>
              </c:numCache>
            </c:numRef>
          </c:yVal>
          <c:smooth val="0"/>
        </c:ser>
        <c:dLbls>
          <c:showLegendKey val="0"/>
          <c:showVal val="0"/>
          <c:showCatName val="0"/>
          <c:showSerName val="0"/>
          <c:showPercent val="0"/>
          <c:showBubbleSize val="0"/>
        </c:dLbls>
        <c:axId val="178972848"/>
        <c:axId val="178973408"/>
      </c:scatterChart>
      <c:valAx>
        <c:axId val="178972848"/>
        <c:scaling>
          <c:orientation val="minMax"/>
          <c:max val="2012"/>
          <c:min val="2001"/>
        </c:scaling>
        <c:delete val="0"/>
        <c:axPos val="b"/>
        <c:numFmt formatCode="General" sourceLinked="1"/>
        <c:majorTickMark val="out"/>
        <c:minorTickMark val="none"/>
        <c:tickLblPos val="nextTo"/>
        <c:crossAx val="178973408"/>
        <c:crosses val="autoZero"/>
        <c:crossBetween val="midCat"/>
        <c:majorUnit val="2"/>
      </c:valAx>
      <c:valAx>
        <c:axId val="178973408"/>
        <c:scaling>
          <c:orientation val="minMax"/>
          <c:max val="300000"/>
        </c:scaling>
        <c:delete val="0"/>
        <c:axPos val="l"/>
        <c:numFmt formatCode="General" sourceLinked="1"/>
        <c:majorTickMark val="out"/>
        <c:minorTickMark val="none"/>
        <c:tickLblPos val="nextTo"/>
        <c:crossAx val="178972848"/>
        <c:crosses val="autoZero"/>
        <c:crossBetween val="midCat"/>
        <c:majorUnit val="100000"/>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Κατανάλωση καυσοξύλων</a:t>
            </a:r>
            <a:endParaRPr lang="en-US"/>
          </a:p>
        </c:rich>
      </c:tx>
      <c:layout>
        <c:manualLayout>
          <c:xMode val="edge"/>
          <c:yMode val="edge"/>
          <c:x val="0.24710373318441284"/>
          <c:y val="2.3116662886213338E-2"/>
        </c:manualLayout>
      </c:layout>
      <c:overlay val="0"/>
    </c:title>
    <c:autoTitleDeleted val="0"/>
    <c:plotArea>
      <c:layout>
        <c:manualLayout>
          <c:layoutTarget val="inner"/>
          <c:xMode val="edge"/>
          <c:yMode val="edge"/>
          <c:x val="0.20868740063153771"/>
          <c:y val="0.22613986382368939"/>
          <c:w val="0.72893486831668064"/>
          <c:h val="0.62987542787209316"/>
        </c:manualLayout>
      </c:layout>
      <c:scatterChart>
        <c:scatterStyle val="lineMarker"/>
        <c:varyColors val="0"/>
        <c:ser>
          <c:idx val="0"/>
          <c:order val="0"/>
          <c:tx>
            <c:strRef>
              <c:f>Φύλλο3!$E$1</c:f>
              <c:strCache>
                <c:ptCount val="1"/>
                <c:pt idx="0">
                  <c:v>Firewood consumption (tonnes)</c:v>
                </c:pt>
              </c:strCache>
            </c:strRef>
          </c:tx>
          <c:spPr>
            <a:ln w="28575" cmpd="sng">
              <a:solidFill>
                <a:schemeClr val="accent1"/>
              </a:solidFill>
            </a:ln>
          </c:spPr>
          <c:marker>
            <c:spPr>
              <a:solidFill>
                <a:schemeClr val="accent1"/>
              </a:solidFill>
            </c:spPr>
          </c:marker>
          <c:dPt>
            <c:idx val="7"/>
            <c:marker>
              <c:spPr>
                <a:solidFill>
                  <a:srgbClr val="FF0000"/>
                </a:solidFill>
              </c:spPr>
            </c:marker>
            <c:bubble3D val="0"/>
          </c:dPt>
          <c:dPt>
            <c:idx val="8"/>
            <c:marker>
              <c:spPr>
                <a:solidFill>
                  <a:srgbClr val="FF0000"/>
                </a:solidFill>
              </c:spPr>
            </c:marker>
            <c:bubble3D val="0"/>
            <c:spPr>
              <a:ln w="28575" cmpd="sng">
                <a:solidFill>
                  <a:srgbClr val="FF0000"/>
                </a:solidFill>
              </a:ln>
            </c:spPr>
          </c:dPt>
          <c:dPt>
            <c:idx val="9"/>
            <c:marker>
              <c:spPr>
                <a:solidFill>
                  <a:srgbClr val="FF0000"/>
                </a:solidFill>
              </c:spPr>
            </c:marker>
            <c:bubble3D val="0"/>
            <c:spPr>
              <a:ln w="28575" cmpd="sng">
                <a:solidFill>
                  <a:srgbClr val="FF0000"/>
                </a:solidFill>
              </a:ln>
            </c:spPr>
          </c:dPt>
          <c:dPt>
            <c:idx val="10"/>
            <c:marker>
              <c:spPr>
                <a:solidFill>
                  <a:srgbClr val="FF0000"/>
                </a:solidFill>
              </c:spPr>
            </c:marker>
            <c:bubble3D val="0"/>
            <c:spPr>
              <a:ln w="28575" cmpd="sng">
                <a:solidFill>
                  <a:srgbClr val="FF0000"/>
                </a:solidFill>
              </a:ln>
            </c:spPr>
          </c:dPt>
          <c:xVal>
            <c:numRef>
              <c:f>Φύλλο3!$A$2:$A$12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xVal>
          <c:yVal>
            <c:numRef>
              <c:f>Φύλλο3!$E$2:$E$12</c:f>
              <c:numCache>
                <c:formatCode>General</c:formatCode>
                <c:ptCount val="11"/>
                <c:pt idx="0">
                  <c:v>554424</c:v>
                </c:pt>
                <c:pt idx="1">
                  <c:v>432750</c:v>
                </c:pt>
                <c:pt idx="2">
                  <c:v>1055222</c:v>
                </c:pt>
                <c:pt idx="3">
                  <c:v>1257966</c:v>
                </c:pt>
                <c:pt idx="4">
                  <c:v>940436</c:v>
                </c:pt>
                <c:pt idx="5">
                  <c:v>1031984</c:v>
                </c:pt>
                <c:pt idx="6">
                  <c:v>1144562</c:v>
                </c:pt>
                <c:pt idx="7">
                  <c:v>915473</c:v>
                </c:pt>
                <c:pt idx="8">
                  <c:v>794916</c:v>
                </c:pt>
                <c:pt idx="9">
                  <c:v>879004</c:v>
                </c:pt>
                <c:pt idx="10">
                  <c:v>1160044</c:v>
                </c:pt>
              </c:numCache>
            </c:numRef>
          </c:yVal>
          <c:smooth val="0"/>
        </c:ser>
        <c:dLbls>
          <c:showLegendKey val="0"/>
          <c:showVal val="0"/>
          <c:showCatName val="0"/>
          <c:showSerName val="0"/>
          <c:showPercent val="0"/>
          <c:showBubbleSize val="0"/>
        </c:dLbls>
        <c:axId val="239553744"/>
        <c:axId val="239554304"/>
      </c:scatterChart>
      <c:valAx>
        <c:axId val="239553744"/>
        <c:scaling>
          <c:orientation val="minMax"/>
          <c:max val="2011"/>
          <c:min val="2001"/>
        </c:scaling>
        <c:delete val="0"/>
        <c:axPos val="b"/>
        <c:numFmt formatCode="General" sourceLinked="1"/>
        <c:majorTickMark val="out"/>
        <c:minorTickMark val="none"/>
        <c:tickLblPos val="nextTo"/>
        <c:crossAx val="239554304"/>
        <c:crosses val="autoZero"/>
        <c:crossBetween val="midCat"/>
        <c:majorUnit val="2"/>
      </c:valAx>
      <c:valAx>
        <c:axId val="239554304"/>
        <c:scaling>
          <c:orientation val="minMax"/>
          <c:max val="1300000"/>
          <c:min val="0"/>
        </c:scaling>
        <c:delete val="0"/>
        <c:axPos val="l"/>
        <c:numFmt formatCode="General" sourceLinked="1"/>
        <c:majorTickMark val="out"/>
        <c:minorTickMark val="none"/>
        <c:tickLblPos val="nextTo"/>
        <c:crossAx val="239553744"/>
        <c:crosses val="autoZero"/>
        <c:crossBetween val="midCat"/>
        <c:majorUnit val="400000"/>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Κατανάλωση πετρελαίου θέρμανσης</a:t>
            </a:r>
            <a:endParaRPr lang="en-US"/>
          </a:p>
        </c:rich>
      </c:tx>
      <c:layout>
        <c:manualLayout>
          <c:xMode val="edge"/>
          <c:yMode val="edge"/>
          <c:x val="0.20840400791233507"/>
          <c:y val="2.1733881127691156E-2"/>
        </c:manualLayout>
      </c:layout>
      <c:overlay val="0"/>
    </c:title>
    <c:autoTitleDeleted val="0"/>
    <c:plotArea>
      <c:layout>
        <c:manualLayout>
          <c:layoutTarget val="inner"/>
          <c:xMode val="edge"/>
          <c:yMode val="edge"/>
          <c:x val="0.20977244796790293"/>
          <c:y val="0.21082471280457638"/>
          <c:w val="0.72248331016915934"/>
          <c:h val="0.64387709155724782"/>
        </c:manualLayout>
      </c:layout>
      <c:scatterChart>
        <c:scatterStyle val="lineMarker"/>
        <c:varyColors val="0"/>
        <c:ser>
          <c:idx val="0"/>
          <c:order val="0"/>
          <c:tx>
            <c:strRef>
              <c:f>Φύλλο3!$F$1</c:f>
              <c:strCache>
                <c:ptCount val="1"/>
                <c:pt idx="0">
                  <c:v>Heating oil consumption (tonnes)</c:v>
                </c:pt>
              </c:strCache>
            </c:strRef>
          </c:tx>
          <c:spPr>
            <a:ln w="28575" cmpd="sng">
              <a:solidFill>
                <a:schemeClr val="accent1"/>
              </a:solidFill>
            </a:ln>
          </c:spPr>
          <c:marker>
            <c:spPr>
              <a:solidFill>
                <a:srgbClr val="4F81BD"/>
              </a:solidFill>
            </c:spPr>
          </c:marker>
          <c:dPt>
            <c:idx val="7"/>
            <c:marker>
              <c:spPr>
                <a:solidFill>
                  <a:srgbClr val="FF0000"/>
                </a:solidFill>
              </c:spPr>
            </c:marker>
            <c:bubble3D val="0"/>
          </c:dPt>
          <c:dPt>
            <c:idx val="8"/>
            <c:marker>
              <c:spPr>
                <a:solidFill>
                  <a:srgbClr val="FF0000"/>
                </a:solidFill>
              </c:spPr>
            </c:marker>
            <c:bubble3D val="0"/>
            <c:spPr>
              <a:ln w="28575" cmpd="sng">
                <a:solidFill>
                  <a:srgbClr val="FF0000"/>
                </a:solidFill>
              </a:ln>
            </c:spPr>
          </c:dPt>
          <c:dPt>
            <c:idx val="9"/>
            <c:marker>
              <c:spPr>
                <a:solidFill>
                  <a:srgbClr val="FF0000"/>
                </a:solidFill>
              </c:spPr>
            </c:marker>
            <c:bubble3D val="0"/>
            <c:spPr>
              <a:ln w="28575" cmpd="sng">
                <a:solidFill>
                  <a:srgbClr val="FF0000"/>
                </a:solidFill>
              </a:ln>
            </c:spPr>
          </c:dPt>
          <c:dPt>
            <c:idx val="10"/>
            <c:marker>
              <c:spPr>
                <a:solidFill>
                  <a:srgbClr val="FF0000"/>
                </a:solidFill>
              </c:spPr>
            </c:marker>
            <c:bubble3D val="0"/>
            <c:spPr>
              <a:ln w="28575" cmpd="sng">
                <a:solidFill>
                  <a:srgbClr val="FF0000"/>
                </a:solidFill>
              </a:ln>
            </c:spPr>
          </c:dPt>
          <c:dPt>
            <c:idx val="11"/>
            <c:marker>
              <c:spPr>
                <a:solidFill>
                  <a:srgbClr val="FF0000"/>
                </a:solidFill>
              </c:spPr>
            </c:marker>
            <c:bubble3D val="0"/>
            <c:spPr>
              <a:ln w="28575" cmpd="sng">
                <a:solidFill>
                  <a:srgbClr val="FF0000"/>
                </a:solidFill>
              </a:ln>
            </c:spPr>
          </c:dPt>
          <c:xVal>
            <c:numRef>
              <c:f>Φύλλο3!$A$2:$A$13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Φύλλο3!$F$2:$F$13</c:f>
              <c:numCache>
                <c:formatCode>General</c:formatCode>
                <c:ptCount val="12"/>
                <c:pt idx="0">
                  <c:v>2290000</c:v>
                </c:pt>
                <c:pt idx="1">
                  <c:v>2470000</c:v>
                </c:pt>
                <c:pt idx="2">
                  <c:v>2590000</c:v>
                </c:pt>
                <c:pt idx="3">
                  <c:v>3082000</c:v>
                </c:pt>
                <c:pt idx="4">
                  <c:v>2930000</c:v>
                </c:pt>
                <c:pt idx="5">
                  <c:v>2990000</c:v>
                </c:pt>
                <c:pt idx="6">
                  <c:v>2842000</c:v>
                </c:pt>
                <c:pt idx="7">
                  <c:v>2545000</c:v>
                </c:pt>
                <c:pt idx="8">
                  <c:v>2457000</c:v>
                </c:pt>
                <c:pt idx="9">
                  <c:v>2114000</c:v>
                </c:pt>
                <c:pt idx="10">
                  <c:v>1879000</c:v>
                </c:pt>
                <c:pt idx="11">
                  <c:v>1813000</c:v>
                </c:pt>
              </c:numCache>
            </c:numRef>
          </c:yVal>
          <c:smooth val="0"/>
        </c:ser>
        <c:dLbls>
          <c:showLegendKey val="0"/>
          <c:showVal val="0"/>
          <c:showCatName val="0"/>
          <c:showSerName val="0"/>
          <c:showPercent val="0"/>
          <c:showBubbleSize val="0"/>
        </c:dLbls>
        <c:axId val="239556544"/>
        <c:axId val="239557104"/>
      </c:scatterChart>
      <c:valAx>
        <c:axId val="239556544"/>
        <c:scaling>
          <c:orientation val="minMax"/>
          <c:max val="2012"/>
          <c:min val="2001"/>
        </c:scaling>
        <c:delete val="0"/>
        <c:axPos val="b"/>
        <c:numFmt formatCode="General" sourceLinked="1"/>
        <c:majorTickMark val="out"/>
        <c:minorTickMark val="none"/>
        <c:tickLblPos val="nextTo"/>
        <c:crossAx val="239557104"/>
        <c:crosses val="autoZero"/>
        <c:crossBetween val="midCat"/>
        <c:majorUnit val="2"/>
      </c:valAx>
      <c:valAx>
        <c:axId val="239557104"/>
        <c:scaling>
          <c:orientation val="minMax"/>
          <c:max val="3100000"/>
          <c:min val="0"/>
        </c:scaling>
        <c:delete val="0"/>
        <c:axPos val="l"/>
        <c:numFmt formatCode="General" sourceLinked="1"/>
        <c:majorTickMark val="out"/>
        <c:minorTickMark val="none"/>
        <c:tickLblPos val="nextTo"/>
        <c:crossAx val="239556544"/>
        <c:crosses val="autoZero"/>
        <c:crossBetween val="midCat"/>
        <c:majorUnit val="1000000"/>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 Δαπάνες για το περιβάλλον από το εθνικό σκέλος του ΠΔΕ</a:t>
            </a:r>
          </a:p>
        </c:rich>
      </c:tx>
      <c:layout/>
      <c:overlay val="0"/>
    </c:title>
    <c:autoTitleDeleted val="0"/>
    <c:plotArea>
      <c:layout/>
      <c:scatterChart>
        <c:scatterStyle val="lineMarker"/>
        <c:varyColors val="0"/>
        <c:ser>
          <c:idx val="0"/>
          <c:order val="0"/>
          <c:tx>
            <c:strRef>
              <c:f>Φύλλο1!$C$1</c:f>
              <c:strCache>
                <c:ptCount val="1"/>
                <c:pt idx="0">
                  <c:v>Μεταβολή Δαπανών ΠΔΕ</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dPt>
            <c:idx val="10"/>
            <c:marker>
              <c:spPr>
                <a:solidFill>
                  <a:srgbClr val="FF0000"/>
                </a:solidFill>
              </c:spPr>
            </c:marker>
            <c:bubble3D val="0"/>
            <c:spPr>
              <a:ln>
                <a:solidFill>
                  <a:srgbClr val="FF0000"/>
                </a:solidFill>
              </a:ln>
            </c:spPr>
          </c:dPt>
          <c:dPt>
            <c:idx val="11"/>
            <c:marker>
              <c:spPr>
                <a:solidFill>
                  <a:srgbClr val="FF0000"/>
                </a:solidFill>
              </c:spPr>
            </c:marker>
            <c:bubble3D val="0"/>
            <c:spPr>
              <a:ln>
                <a:solidFill>
                  <a:srgbClr val="FF0000"/>
                </a:solidFill>
              </a:ln>
            </c:spPr>
          </c:dPt>
          <c:xVal>
            <c:numRef>
              <c:f>Φύλλο1!$A$2:$A$13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Φύλλο1!$C$2:$C$13</c:f>
              <c:numCache>
                <c:formatCode>General</c:formatCode>
                <c:ptCount val="12"/>
                <c:pt idx="0">
                  <c:v>1</c:v>
                </c:pt>
                <c:pt idx="1">
                  <c:v>0.81429890938121652</c:v>
                </c:pt>
                <c:pt idx="2">
                  <c:v>1.0961188109908861</c:v>
                </c:pt>
                <c:pt idx="3">
                  <c:v>0.18176001411758821</c:v>
                </c:pt>
                <c:pt idx="4">
                  <c:v>0.24818271865014935</c:v>
                </c:pt>
                <c:pt idx="5">
                  <c:v>3.2336420936094505E-2</c:v>
                </c:pt>
                <c:pt idx="6">
                  <c:v>6.3060249802177074E-2</c:v>
                </c:pt>
                <c:pt idx="7">
                  <c:v>8.3460987818531659E-2</c:v>
                </c:pt>
                <c:pt idx="8">
                  <c:v>4.3196466204685813E-2</c:v>
                </c:pt>
                <c:pt idx="9">
                  <c:v>4.8762581297649835E-2</c:v>
                </c:pt>
                <c:pt idx="10">
                  <c:v>3.8317585370032867E-2</c:v>
                </c:pt>
                <c:pt idx="11">
                  <c:v>1.0238919066455419E-3</c:v>
                </c:pt>
              </c:numCache>
            </c:numRef>
          </c:yVal>
          <c:smooth val="0"/>
        </c:ser>
        <c:dLbls>
          <c:showLegendKey val="0"/>
          <c:showVal val="0"/>
          <c:showCatName val="0"/>
          <c:showSerName val="0"/>
          <c:showPercent val="0"/>
          <c:showBubbleSize val="0"/>
        </c:dLbls>
        <c:axId val="239559344"/>
        <c:axId val="239559904"/>
      </c:scatterChart>
      <c:valAx>
        <c:axId val="239559344"/>
        <c:scaling>
          <c:orientation val="minMax"/>
          <c:max val="2012"/>
          <c:min val="2001"/>
        </c:scaling>
        <c:delete val="0"/>
        <c:axPos val="b"/>
        <c:numFmt formatCode="General" sourceLinked="1"/>
        <c:majorTickMark val="out"/>
        <c:minorTickMark val="none"/>
        <c:tickLblPos val="nextTo"/>
        <c:crossAx val="239559904"/>
        <c:crosses val="autoZero"/>
        <c:crossBetween val="midCat"/>
        <c:majorUnit val="2"/>
      </c:valAx>
      <c:valAx>
        <c:axId val="239559904"/>
        <c:scaling>
          <c:orientation val="minMax"/>
        </c:scaling>
        <c:delete val="0"/>
        <c:axPos val="l"/>
        <c:numFmt formatCode="General" sourceLinked="1"/>
        <c:majorTickMark val="out"/>
        <c:minorTickMark val="none"/>
        <c:tickLblPos val="nextTo"/>
        <c:crossAx val="239559344"/>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a:t>Χρηματοδότηση δασοπονίας από ΠΔΕ</a:t>
            </a:r>
          </a:p>
        </c:rich>
      </c:tx>
      <c:layout/>
      <c:overlay val="0"/>
    </c:title>
    <c:autoTitleDeleted val="0"/>
    <c:plotArea>
      <c:layout/>
      <c:scatterChart>
        <c:scatterStyle val="lineMarker"/>
        <c:varyColors val="0"/>
        <c:ser>
          <c:idx val="0"/>
          <c:order val="0"/>
          <c:tx>
            <c:strRef>
              <c:f>Φύλλο1!$C$1</c:f>
              <c:strCache>
                <c:ptCount val="1"/>
                <c:pt idx="0">
                  <c:v>Μεταβολή Χρηματοδότησης από το ΠΔΕ για τα Δάση</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xVal>
            <c:numRef>
              <c:f>Φύλλο1!$A$2:$A$11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Φύλλο1!$C$2:$C$11</c:f>
              <c:numCache>
                <c:formatCode>General</c:formatCode>
                <c:ptCount val="10"/>
                <c:pt idx="0">
                  <c:v>1</c:v>
                </c:pt>
                <c:pt idx="1">
                  <c:v>2.3743550402156917</c:v>
                </c:pt>
                <c:pt idx="2">
                  <c:v>2.2464708774752253</c:v>
                </c:pt>
                <c:pt idx="3">
                  <c:v>2.4073626873149792</c:v>
                </c:pt>
                <c:pt idx="4">
                  <c:v>3.2336999796717887</c:v>
                </c:pt>
                <c:pt idx="5">
                  <c:v>3.2336999796717887</c:v>
                </c:pt>
                <c:pt idx="6">
                  <c:v>2.1331744525582002</c:v>
                </c:pt>
                <c:pt idx="7">
                  <c:v>1.6014742139467089</c:v>
                </c:pt>
                <c:pt idx="8">
                  <c:v>0.6166520875299969</c:v>
                </c:pt>
                <c:pt idx="9">
                  <c:v>0.41899080595124111</c:v>
                </c:pt>
              </c:numCache>
            </c:numRef>
          </c:yVal>
          <c:smooth val="0"/>
        </c:ser>
        <c:dLbls>
          <c:showLegendKey val="0"/>
          <c:showVal val="0"/>
          <c:showCatName val="0"/>
          <c:showSerName val="0"/>
          <c:showPercent val="0"/>
          <c:showBubbleSize val="0"/>
        </c:dLbls>
        <c:axId val="178168624"/>
        <c:axId val="178169184"/>
      </c:scatterChart>
      <c:valAx>
        <c:axId val="178168624"/>
        <c:scaling>
          <c:orientation val="minMax"/>
          <c:max val="2010"/>
          <c:min val="2001"/>
        </c:scaling>
        <c:delete val="0"/>
        <c:axPos val="b"/>
        <c:numFmt formatCode="General" sourceLinked="1"/>
        <c:majorTickMark val="out"/>
        <c:minorTickMark val="none"/>
        <c:tickLblPos val="nextTo"/>
        <c:crossAx val="178169184"/>
        <c:crosses val="autoZero"/>
        <c:crossBetween val="midCat"/>
      </c:valAx>
      <c:valAx>
        <c:axId val="178169184"/>
        <c:scaling>
          <c:orientation val="minMax"/>
        </c:scaling>
        <c:delete val="0"/>
        <c:axPos val="l"/>
        <c:numFmt formatCode="General" sourceLinked="1"/>
        <c:majorTickMark val="out"/>
        <c:minorTickMark val="none"/>
        <c:tickLblPos val="nextTo"/>
        <c:crossAx val="178168624"/>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l-GR"/>
              <a:t>Χρηματοδότηση δασοπονίας από ΤΕΠ</a:t>
            </a:r>
          </a:p>
        </c:rich>
      </c:tx>
      <c:layout/>
      <c:overlay val="0"/>
    </c:title>
    <c:autoTitleDeleted val="0"/>
    <c:plotArea>
      <c:layout/>
      <c:scatterChart>
        <c:scatterStyle val="lineMarker"/>
        <c:varyColors val="0"/>
        <c:ser>
          <c:idx val="0"/>
          <c:order val="0"/>
          <c:tx>
            <c:strRef>
              <c:f>Φύλλο8!$C$2</c:f>
              <c:strCache>
                <c:ptCount val="1"/>
                <c:pt idx="0">
                  <c:v>Χρηματοδότηση δασοπονίας από τον τακτικό προϋπολογισμό</c:v>
                </c:pt>
              </c:strCache>
            </c:strRef>
          </c:tx>
          <c:dPt>
            <c:idx val="7"/>
            <c:marker>
              <c:spPr>
                <a:solidFill>
                  <a:srgbClr val="FF0000"/>
                </a:solidFill>
              </c:spPr>
            </c:marker>
            <c:bubble3D val="0"/>
          </c:dPt>
          <c:dPt>
            <c:idx val="8"/>
            <c:marker>
              <c:spPr>
                <a:solidFill>
                  <a:srgbClr val="FF0000"/>
                </a:solidFill>
              </c:spPr>
            </c:marker>
            <c:bubble3D val="0"/>
            <c:spPr>
              <a:ln>
                <a:solidFill>
                  <a:srgbClr val="FF0000"/>
                </a:solidFill>
              </a:ln>
            </c:spPr>
          </c:dPt>
          <c:dPt>
            <c:idx val="9"/>
            <c:marker>
              <c:spPr>
                <a:solidFill>
                  <a:srgbClr val="FF0000"/>
                </a:solidFill>
              </c:spPr>
            </c:marker>
            <c:bubble3D val="0"/>
            <c:spPr>
              <a:ln>
                <a:solidFill>
                  <a:srgbClr val="FF0000"/>
                </a:solidFill>
              </a:ln>
            </c:spPr>
          </c:dPt>
          <c:xVal>
            <c:numRef>
              <c:f>Φύλλο8!$A$3:$A$12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Φύλλο8!$C$3:$C$12</c:f>
              <c:numCache>
                <c:formatCode>General</c:formatCode>
                <c:ptCount val="10"/>
                <c:pt idx="0">
                  <c:v>1</c:v>
                </c:pt>
                <c:pt idx="1">
                  <c:v>3.0348605243697167</c:v>
                </c:pt>
                <c:pt idx="2">
                  <c:v>3.4791201996357568</c:v>
                </c:pt>
                <c:pt idx="3">
                  <c:v>3.9786264767616788</c:v>
                </c:pt>
                <c:pt idx="4">
                  <c:v>4.2361474333925777</c:v>
                </c:pt>
                <c:pt idx="5">
                  <c:v>3.4853526550764782</c:v>
                </c:pt>
                <c:pt idx="6">
                  <c:v>3.7036067073550099</c:v>
                </c:pt>
                <c:pt idx="7">
                  <c:v>3.7124856188128037</c:v>
                </c:pt>
                <c:pt idx="8">
                  <c:v>3.4252715905633506</c:v>
                </c:pt>
                <c:pt idx="9">
                  <c:v>2.3660636433210978</c:v>
                </c:pt>
              </c:numCache>
            </c:numRef>
          </c:yVal>
          <c:smooth val="0"/>
        </c:ser>
        <c:dLbls>
          <c:showLegendKey val="0"/>
          <c:showVal val="0"/>
          <c:showCatName val="0"/>
          <c:showSerName val="0"/>
          <c:showPercent val="0"/>
          <c:showBubbleSize val="0"/>
        </c:dLbls>
        <c:axId val="178171424"/>
        <c:axId val="178171984"/>
      </c:scatterChart>
      <c:valAx>
        <c:axId val="178171424"/>
        <c:scaling>
          <c:orientation val="minMax"/>
          <c:max val="2010"/>
          <c:min val="2001"/>
        </c:scaling>
        <c:delete val="0"/>
        <c:axPos val="b"/>
        <c:numFmt formatCode="General" sourceLinked="1"/>
        <c:majorTickMark val="out"/>
        <c:minorTickMark val="none"/>
        <c:tickLblPos val="low"/>
        <c:crossAx val="178171984"/>
        <c:crosses val="autoZero"/>
        <c:crossBetween val="midCat"/>
      </c:valAx>
      <c:valAx>
        <c:axId val="178171984"/>
        <c:scaling>
          <c:orientation val="minMax"/>
        </c:scaling>
        <c:delete val="0"/>
        <c:axPos val="l"/>
        <c:numFmt formatCode="General" sourceLinked="1"/>
        <c:majorTickMark val="out"/>
        <c:minorTickMark val="none"/>
        <c:tickLblPos val="nextTo"/>
        <c:crossAx val="178171424"/>
        <c:crosses val="autoZero"/>
        <c:crossBetween val="midCat"/>
      </c:valAx>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l-GR" sz="1800" b="1" dirty="0"/>
              <a:t>Δαπάνες περιβαλλοντικής προστασίας</a:t>
            </a:r>
            <a:endParaRPr lang="en-US"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el-GR"/>
        </a:p>
      </c:txPr>
    </c:title>
    <c:autoTitleDeleted val="0"/>
    <c:plotArea>
      <c:layout/>
      <c:scatterChart>
        <c:scatterStyle val="lineMarker"/>
        <c:varyColors val="0"/>
        <c:ser>
          <c:idx val="0"/>
          <c:order val="0"/>
          <c:tx>
            <c:strRef>
              <c:f>Sheet3!$N$17</c:f>
              <c:strCache>
                <c:ptCount val="1"/>
                <c:pt idx="0">
                  <c:v>Environmental_protection_expenditure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7"/>
            <c:marker>
              <c:symbol val="circle"/>
              <c:size val="5"/>
              <c:spPr>
                <a:solidFill>
                  <a:srgbClr val="FF0000"/>
                </a:solidFill>
                <a:ln w="9525">
                  <a:solidFill>
                    <a:srgbClr val="FF0000"/>
                  </a:solidFill>
                </a:ln>
                <a:effectLst/>
              </c:spPr>
            </c:marker>
            <c:bubble3D val="0"/>
            <c:spPr>
              <a:ln w="19050" cap="rnd">
                <a:solidFill>
                  <a:schemeClr val="accent1"/>
                </a:solidFill>
                <a:round/>
              </a:ln>
              <a:effectLst/>
            </c:spPr>
          </c:dPt>
          <c:dPt>
            <c:idx val="8"/>
            <c:marker>
              <c:symbol val="circle"/>
              <c:size val="5"/>
              <c:spPr>
                <a:solidFill>
                  <a:srgbClr val="FF0000"/>
                </a:solidFill>
                <a:ln w="9525">
                  <a:solidFill>
                    <a:srgbClr val="FF0000"/>
                  </a:solidFill>
                </a:ln>
                <a:effectLst/>
              </c:spPr>
            </c:marker>
            <c:bubble3D val="0"/>
            <c:spPr>
              <a:ln w="19050" cap="rnd">
                <a:solidFill>
                  <a:srgbClr val="FF0000"/>
                </a:solidFill>
                <a:round/>
              </a:ln>
              <a:effectLst/>
            </c:spPr>
          </c:dPt>
          <c:dPt>
            <c:idx val="9"/>
            <c:marker>
              <c:symbol val="circle"/>
              <c:size val="5"/>
              <c:spPr>
                <a:solidFill>
                  <a:srgbClr val="FF0000"/>
                </a:solidFill>
                <a:ln w="9525">
                  <a:solidFill>
                    <a:srgbClr val="FF0000"/>
                  </a:solidFill>
                </a:ln>
                <a:effectLst/>
              </c:spPr>
            </c:marker>
            <c:bubble3D val="0"/>
            <c:spPr>
              <a:ln w="19050" cap="rnd">
                <a:solidFill>
                  <a:srgbClr val="FF0000"/>
                </a:solidFill>
                <a:round/>
              </a:ln>
              <a:effectLst/>
            </c:spPr>
          </c:dPt>
          <c:dPt>
            <c:idx val="10"/>
            <c:marker>
              <c:symbol val="circle"/>
              <c:size val="5"/>
              <c:spPr>
                <a:solidFill>
                  <a:srgbClr val="FF0000"/>
                </a:solidFill>
                <a:ln w="9525">
                  <a:solidFill>
                    <a:srgbClr val="FF0000"/>
                  </a:solidFill>
                </a:ln>
                <a:effectLst/>
              </c:spPr>
            </c:marker>
            <c:bubble3D val="0"/>
            <c:spPr>
              <a:ln w="19050" cap="rnd">
                <a:solidFill>
                  <a:srgbClr val="FF0000"/>
                </a:solidFill>
                <a:round/>
              </a:ln>
              <a:effectLst/>
            </c:spPr>
          </c:dPt>
          <c:xVal>
            <c:numRef>
              <c:f>Sheet3!$M$18:$M$29</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xVal>
          <c:yVal>
            <c:numRef>
              <c:f>Sheet3!$N$18:$N$29</c:f>
              <c:numCache>
                <c:formatCode>General</c:formatCode>
                <c:ptCount val="12"/>
                <c:pt idx="1">
                  <c:v>900</c:v>
                </c:pt>
                <c:pt idx="2">
                  <c:v>1088</c:v>
                </c:pt>
                <c:pt idx="3">
                  <c:v>1127</c:v>
                </c:pt>
                <c:pt idx="4">
                  <c:v>1233</c:v>
                </c:pt>
                <c:pt idx="5">
                  <c:v>1285</c:v>
                </c:pt>
                <c:pt idx="6">
                  <c:v>1432</c:v>
                </c:pt>
                <c:pt idx="7">
                  <c:v>1529</c:v>
                </c:pt>
                <c:pt idx="8">
                  <c:v>1224</c:v>
                </c:pt>
                <c:pt idx="9">
                  <c:v>1088</c:v>
                </c:pt>
                <c:pt idx="10">
                  <c:v>1076</c:v>
                </c:pt>
              </c:numCache>
            </c:numRef>
          </c:yVal>
          <c:smooth val="0"/>
        </c:ser>
        <c:dLbls>
          <c:showLegendKey val="0"/>
          <c:showVal val="0"/>
          <c:showCatName val="0"/>
          <c:showSerName val="0"/>
          <c:showPercent val="0"/>
          <c:showBubbleSize val="0"/>
        </c:dLbls>
        <c:axId val="178174224"/>
        <c:axId val="178174784"/>
      </c:scatterChart>
      <c:valAx>
        <c:axId val="1781742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178174784"/>
        <c:crosses val="autoZero"/>
        <c:crossBetween val="midCat"/>
      </c:valAx>
      <c:valAx>
        <c:axId val="17817478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178174224"/>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'[a85fec2d-bae8-4511-8709-abba4b3767af.xlsx]Sheet1'!$E$1</c:f>
              <c:strCache>
                <c:ptCount val="1"/>
                <c:pt idx="0">
                  <c:v>Forest area (% of land area) - Haiti</c:v>
                </c:pt>
              </c:strCache>
            </c:strRef>
          </c:tx>
          <c:spPr>
            <a:ln w="19050" cap="rnd">
              <a:solidFill>
                <a:schemeClr val="accent1"/>
              </a:solidFill>
              <a:round/>
            </a:ln>
            <a:effectLst/>
          </c:spPr>
          <c:marker>
            <c:symbol val="none"/>
          </c:marker>
          <c:xVal>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'[a85fec2d-bae8-4511-8709-abba4b3767af.xlsx]Sheet1'!$E$2:$E$56</c:f>
              <c:numCache>
                <c:formatCode>General</c:formatCode>
                <c:ptCount val="55"/>
                <c:pt idx="30">
                  <c:v>4.2089985486211905</c:v>
                </c:pt>
                <c:pt idx="31">
                  <c:v>4.183599419448476</c:v>
                </c:pt>
                <c:pt idx="32">
                  <c:v>4.1582002902757615</c:v>
                </c:pt>
                <c:pt idx="33">
                  <c:v>4.132801161103048</c:v>
                </c:pt>
                <c:pt idx="34">
                  <c:v>4.1074020319303335</c:v>
                </c:pt>
                <c:pt idx="35">
                  <c:v>4.0820029027576199</c:v>
                </c:pt>
                <c:pt idx="36">
                  <c:v>4.0566037735849054</c:v>
                </c:pt>
                <c:pt idx="37">
                  <c:v>4.0312046444121918</c:v>
                </c:pt>
                <c:pt idx="38">
                  <c:v>4.0058055152394774</c:v>
                </c:pt>
                <c:pt idx="39">
                  <c:v>3.9804063860667633</c:v>
                </c:pt>
                <c:pt idx="40">
                  <c:v>3.9550072568940489</c:v>
                </c:pt>
                <c:pt idx="41">
                  <c:v>3.9259796806966616</c:v>
                </c:pt>
                <c:pt idx="42">
                  <c:v>3.8969521044992748</c:v>
                </c:pt>
                <c:pt idx="43">
                  <c:v>3.8679245283018866</c:v>
                </c:pt>
                <c:pt idx="44">
                  <c:v>3.8388969521044993</c:v>
                </c:pt>
                <c:pt idx="45">
                  <c:v>3.8098693759071116</c:v>
                </c:pt>
                <c:pt idx="46">
                  <c:v>3.7808417997097243</c:v>
                </c:pt>
                <c:pt idx="47">
                  <c:v>3.7518142235123371</c:v>
                </c:pt>
                <c:pt idx="48">
                  <c:v>3.7227866473149489</c:v>
                </c:pt>
                <c:pt idx="49">
                  <c:v>3.6937590711175616</c:v>
                </c:pt>
                <c:pt idx="50">
                  <c:v>3.6647314949201739</c:v>
                </c:pt>
                <c:pt idx="51">
                  <c:v>3.6357039187227866</c:v>
                </c:pt>
                <c:pt idx="52">
                  <c:v>3.6066763425253994</c:v>
                </c:pt>
              </c:numCache>
            </c:numRef>
          </c:yVal>
          <c:smooth val="0"/>
        </c:ser>
        <c:ser>
          <c:idx val="1"/>
          <c:order val="1"/>
          <c:tx>
            <c:strRef>
              <c:f>'[a85fec2d-bae8-4511-8709-abba4b3767af.xlsx]Sheet1'!$K$1</c:f>
              <c:strCache>
                <c:ptCount val="1"/>
                <c:pt idx="0">
                  <c:v>Forest area (% of land area) - Dominican Republic</c:v>
                </c:pt>
              </c:strCache>
            </c:strRef>
          </c:tx>
          <c:spPr>
            <a:ln w="19050" cap="rnd">
              <a:solidFill>
                <a:schemeClr val="accent2"/>
              </a:solidFill>
              <a:round/>
            </a:ln>
            <a:effectLst/>
          </c:spPr>
          <c:marker>
            <c:symbol val="none"/>
          </c:marker>
          <c:xVal>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'[a85fec2d-bae8-4511-8709-abba4b3767af.xlsx]Sheet1'!$K$2:$K$56</c:f>
              <c:numCache>
                <c:formatCode>General</c:formatCode>
                <c:ptCount val="55"/>
                <c:pt idx="30">
                  <c:v>40.811258278145694</c:v>
                </c:pt>
                <c:pt idx="31">
                  <c:v>40.811258278145694</c:v>
                </c:pt>
                <c:pt idx="32">
                  <c:v>40.811258278145694</c:v>
                </c:pt>
                <c:pt idx="33">
                  <c:v>40.811258278145694</c:v>
                </c:pt>
                <c:pt idx="34">
                  <c:v>40.811258278145694</c:v>
                </c:pt>
                <c:pt idx="35">
                  <c:v>40.811258278145694</c:v>
                </c:pt>
                <c:pt idx="36">
                  <c:v>40.811258278145694</c:v>
                </c:pt>
                <c:pt idx="37">
                  <c:v>40.811258278145694</c:v>
                </c:pt>
                <c:pt idx="38">
                  <c:v>40.811258278145694</c:v>
                </c:pt>
                <c:pt idx="39">
                  <c:v>40.811258278145694</c:v>
                </c:pt>
                <c:pt idx="40">
                  <c:v>40.811258278145694</c:v>
                </c:pt>
                <c:pt idx="41">
                  <c:v>40.811258278145694</c:v>
                </c:pt>
                <c:pt idx="42">
                  <c:v>40.811258278145694</c:v>
                </c:pt>
                <c:pt idx="43">
                  <c:v>40.811258278145694</c:v>
                </c:pt>
                <c:pt idx="44">
                  <c:v>40.811258278145694</c:v>
                </c:pt>
                <c:pt idx="45">
                  <c:v>40.811258278145694</c:v>
                </c:pt>
                <c:pt idx="46">
                  <c:v>40.811258278145694</c:v>
                </c:pt>
                <c:pt idx="47">
                  <c:v>40.811258278145694</c:v>
                </c:pt>
                <c:pt idx="48">
                  <c:v>40.811258278145694</c:v>
                </c:pt>
                <c:pt idx="49">
                  <c:v>40.811258278145694</c:v>
                </c:pt>
                <c:pt idx="50">
                  <c:v>40.811258278145694</c:v>
                </c:pt>
                <c:pt idx="51">
                  <c:v>40.811258278145694</c:v>
                </c:pt>
                <c:pt idx="52">
                  <c:v>40.811258278145694</c:v>
                </c:pt>
              </c:numCache>
            </c:numRef>
          </c:yVal>
          <c:smooth val="0"/>
        </c:ser>
        <c:dLbls>
          <c:showLegendKey val="0"/>
          <c:showVal val="0"/>
          <c:showCatName val="0"/>
          <c:showSerName val="0"/>
          <c:showPercent val="0"/>
          <c:showBubbleSize val="0"/>
        </c:dLbls>
        <c:axId val="229498304"/>
        <c:axId val="229498864"/>
      </c:scatterChart>
      <c:valAx>
        <c:axId val="229498304"/>
        <c:scaling>
          <c:orientation val="minMax"/>
          <c:max val="2013"/>
          <c:min val="199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229498864"/>
        <c:crosses val="autoZero"/>
        <c:crossBetween val="midCat"/>
      </c:valAx>
      <c:valAx>
        <c:axId val="22949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294983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'[a85fec2d-bae8-4511-8709-abba4b3767af.xlsx]Sheet1'!$H$1</c:f>
              <c:strCache>
                <c:ptCount val="1"/>
                <c:pt idx="0">
                  <c:v>Population density (people per sq. km of land area) - Dominican Republic</c:v>
                </c:pt>
              </c:strCache>
            </c:strRef>
          </c:tx>
          <c:spPr>
            <a:ln w="28575" cap="rnd">
              <a:solidFill>
                <a:schemeClr val="accent1"/>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'[a85fec2d-bae8-4511-8709-abba4b3767af.xlsx]Sheet1'!$H$2:$H$56</c:f>
              <c:numCache>
                <c:formatCode>General</c:formatCode>
                <c:ptCount val="55"/>
                <c:pt idx="1">
                  <c:v>70.87545529801325</c:v>
                </c:pt>
                <c:pt idx="2">
                  <c:v>73.268191225165566</c:v>
                </c:pt>
                <c:pt idx="3">
                  <c:v>75.709105960264907</c:v>
                </c:pt>
                <c:pt idx="4">
                  <c:v>78.189362582781456</c:v>
                </c:pt>
                <c:pt idx="5">
                  <c:v>80.701655629139069</c:v>
                </c:pt>
                <c:pt idx="6">
                  <c:v>83.241142384105956</c:v>
                </c:pt>
                <c:pt idx="7">
                  <c:v>85.805132450331129</c:v>
                </c:pt>
                <c:pt idx="8">
                  <c:v>88.391245860927157</c:v>
                </c:pt>
                <c:pt idx="9">
                  <c:v>90.998075331125833</c:v>
                </c:pt>
                <c:pt idx="10">
                  <c:v>93.624110099337742</c:v>
                </c:pt>
                <c:pt idx="11">
                  <c:v>96.268687913907286</c:v>
                </c:pt>
                <c:pt idx="12">
                  <c:v>98.929697847682121</c:v>
                </c:pt>
                <c:pt idx="13">
                  <c:v>101.60293874172186</c:v>
                </c:pt>
                <c:pt idx="14">
                  <c:v>104.28344370860927</c:v>
                </c:pt>
                <c:pt idx="15">
                  <c:v>106.96854304635761</c:v>
                </c:pt>
                <c:pt idx="16">
                  <c:v>109.6550082781457</c:v>
                </c:pt>
                <c:pt idx="17">
                  <c:v>112.34575745033112</c:v>
                </c:pt>
                <c:pt idx="18">
                  <c:v>115.05169701986755</c:v>
                </c:pt>
                <c:pt idx="19">
                  <c:v>117.78801738410596</c:v>
                </c:pt>
                <c:pt idx="20">
                  <c:v>120.56529387417218</c:v>
                </c:pt>
                <c:pt idx="21">
                  <c:v>123.38712748344371</c:v>
                </c:pt>
                <c:pt idx="22">
                  <c:v>126.24968956953643</c:v>
                </c:pt>
                <c:pt idx="23">
                  <c:v>129.14693708609272</c:v>
                </c:pt>
                <c:pt idx="24">
                  <c:v>132.06957781456953</c:v>
                </c:pt>
                <c:pt idx="25">
                  <c:v>135.01026490066226</c:v>
                </c:pt>
                <c:pt idx="26">
                  <c:v>137.96417632450331</c:v>
                </c:pt>
                <c:pt idx="27">
                  <c:v>140.93122930463576</c:v>
                </c:pt>
                <c:pt idx="28">
                  <c:v>143.91386589403973</c:v>
                </c:pt>
                <c:pt idx="29">
                  <c:v>146.91661837748345</c:v>
                </c:pt>
                <c:pt idx="30">
                  <c:v>149.94054221854304</c:v>
                </c:pt>
                <c:pt idx="31">
                  <c:v>152.98818294701988</c:v>
                </c:pt>
                <c:pt idx="32">
                  <c:v>156.05175910596026</c:v>
                </c:pt>
                <c:pt idx="33">
                  <c:v>159.11001655629138</c:v>
                </c:pt>
                <c:pt idx="34">
                  <c:v>162.13491307947021</c:v>
                </c:pt>
                <c:pt idx="35">
                  <c:v>165.10691225165564</c:v>
                </c:pt>
                <c:pt idx="36">
                  <c:v>168.0167632450331</c:v>
                </c:pt>
                <c:pt idx="37">
                  <c:v>170.87119205298012</c:v>
                </c:pt>
                <c:pt idx="38">
                  <c:v>173.68654801324504</c:v>
                </c:pt>
                <c:pt idx="39">
                  <c:v>176.48760347682119</c:v>
                </c:pt>
                <c:pt idx="40">
                  <c:v>179.29265314569537</c:v>
                </c:pt>
                <c:pt idx="41">
                  <c:v>182.10467715231789</c:v>
                </c:pt>
                <c:pt idx="42">
                  <c:v>184.9184809602649</c:v>
                </c:pt>
                <c:pt idx="43">
                  <c:v>187.73423013245034</c:v>
                </c:pt>
                <c:pt idx="44">
                  <c:v>190.5502690397351</c:v>
                </c:pt>
                <c:pt idx="45">
                  <c:v>193.3642798013245</c:v>
                </c:pt>
                <c:pt idx="46">
                  <c:v>196.17692466887416</c:v>
                </c:pt>
                <c:pt idx="47">
                  <c:v>198.98623758278146</c:v>
                </c:pt>
                <c:pt idx="48">
                  <c:v>201.78383692052981</c:v>
                </c:pt>
                <c:pt idx="49">
                  <c:v>204.55846440397352</c:v>
                </c:pt>
                <c:pt idx="50">
                  <c:v>207.30126241721854</c:v>
                </c:pt>
                <c:pt idx="51">
                  <c:v>210.0082367549669</c:v>
                </c:pt>
                <c:pt idx="52">
                  <c:v>212.67841473509932</c:v>
                </c:pt>
                <c:pt idx="53">
                  <c:v>215.30962334437086</c:v>
                </c:pt>
              </c:numCache>
            </c:numRef>
          </c:val>
          <c:smooth val="0"/>
        </c:ser>
        <c:ser>
          <c:idx val="1"/>
          <c:order val="1"/>
          <c:tx>
            <c:strRef>
              <c:f>'[a85fec2d-bae8-4511-8709-abba4b3767af.xlsx]Sheet1'!$I$1</c:f>
              <c:strCache>
                <c:ptCount val="1"/>
                <c:pt idx="0">
                  <c:v>Population density (people per sq. km of land area) - Haiti</c:v>
                </c:pt>
              </c:strCache>
            </c:strRef>
          </c:tx>
          <c:spPr>
            <a:ln w="28575" cap="rnd">
              <a:solidFill>
                <a:schemeClr val="accent2"/>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'[a85fec2d-bae8-4511-8709-abba4b3767af.xlsx]Sheet1'!$I$2:$I$56</c:f>
              <c:numCache>
                <c:formatCode>General</c:formatCode>
                <c:ptCount val="55"/>
                <c:pt idx="1">
                  <c:v>143.20268505079827</c:v>
                </c:pt>
                <c:pt idx="2">
                  <c:v>146.08403483309144</c:v>
                </c:pt>
                <c:pt idx="3">
                  <c:v>149.03454281567488</c:v>
                </c:pt>
                <c:pt idx="4">
                  <c:v>152.04905660377358</c:v>
                </c:pt>
                <c:pt idx="5">
                  <c:v>155.12100870827285</c:v>
                </c:pt>
                <c:pt idx="6">
                  <c:v>158.2600870827286</c:v>
                </c:pt>
                <c:pt idx="7">
                  <c:v>161.46074020319304</c:v>
                </c:pt>
                <c:pt idx="8">
                  <c:v>164.68388969521044</c:v>
                </c:pt>
                <c:pt idx="9">
                  <c:v>167.8783381712627</c:v>
                </c:pt>
                <c:pt idx="10">
                  <c:v>171.01357039187229</c:v>
                </c:pt>
                <c:pt idx="11">
                  <c:v>174.07597968069666</c:v>
                </c:pt>
                <c:pt idx="12">
                  <c:v>177.09506531204644</c:v>
                </c:pt>
                <c:pt idx="13">
                  <c:v>180.13762699564586</c:v>
                </c:pt>
                <c:pt idx="14">
                  <c:v>183.29582728592163</c:v>
                </c:pt>
                <c:pt idx="15">
                  <c:v>186.64060232220609</c:v>
                </c:pt>
                <c:pt idx="16">
                  <c:v>190.18541364296081</c:v>
                </c:pt>
                <c:pt idx="17">
                  <c:v>193.92373004354135</c:v>
                </c:pt>
                <c:pt idx="18">
                  <c:v>197.88033381712626</c:v>
                </c:pt>
                <c:pt idx="19">
                  <c:v>202.07870101596518</c:v>
                </c:pt>
                <c:pt idx="20">
                  <c:v>206.52906386066763</c:v>
                </c:pt>
                <c:pt idx="21">
                  <c:v>211.24724238026124</c:v>
                </c:pt>
                <c:pt idx="22">
                  <c:v>216.2144412191582</c:v>
                </c:pt>
                <c:pt idx="23">
                  <c:v>221.36132075471698</c:v>
                </c:pt>
                <c:pt idx="24">
                  <c:v>226.59281567489114</c:v>
                </c:pt>
                <c:pt idx="25">
                  <c:v>231.83686502177068</c:v>
                </c:pt>
                <c:pt idx="26">
                  <c:v>237.06661828737302</c:v>
                </c:pt>
                <c:pt idx="27">
                  <c:v>242.28907837445573</c:v>
                </c:pt>
                <c:pt idx="28">
                  <c:v>247.50725689404933</c:v>
                </c:pt>
                <c:pt idx="29">
                  <c:v>252.73632075471698</c:v>
                </c:pt>
                <c:pt idx="30">
                  <c:v>257.98679245283017</c:v>
                </c:pt>
                <c:pt idx="31">
                  <c:v>263.24535558780843</c:v>
                </c:pt>
                <c:pt idx="32">
                  <c:v>268.50007256894048</c:v>
                </c:pt>
                <c:pt idx="33">
                  <c:v>273.7656748911466</c:v>
                </c:pt>
                <c:pt idx="34">
                  <c:v>279.06389695210447</c:v>
                </c:pt>
                <c:pt idx="35">
                  <c:v>284.40642235123369</c:v>
                </c:pt>
                <c:pt idx="36">
                  <c:v>289.79891146589262</c:v>
                </c:pt>
                <c:pt idx="37">
                  <c:v>295.22394775036287</c:v>
                </c:pt>
                <c:pt idx="38">
                  <c:v>300.64187227866472</c:v>
                </c:pt>
                <c:pt idx="39">
                  <c:v>305.99923802612483</c:v>
                </c:pt>
                <c:pt idx="40">
                  <c:v>311.2566763425254</c:v>
                </c:pt>
                <c:pt idx="41">
                  <c:v>316.40954281567491</c:v>
                </c:pt>
                <c:pt idx="42">
                  <c:v>321.46716255442669</c:v>
                </c:pt>
                <c:pt idx="43">
                  <c:v>326.42340348330913</c:v>
                </c:pt>
                <c:pt idx="44">
                  <c:v>331.27478229317853</c:v>
                </c:pt>
                <c:pt idx="45">
                  <c:v>336.02608853410743</c:v>
                </c:pt>
                <c:pt idx="46">
                  <c:v>340.66190130624091</c:v>
                </c:pt>
                <c:pt idx="47">
                  <c:v>345.20007256894047</c:v>
                </c:pt>
                <c:pt idx="48">
                  <c:v>349.71897677793902</c:v>
                </c:pt>
                <c:pt idx="49">
                  <c:v>354.32340348330916</c:v>
                </c:pt>
                <c:pt idx="50">
                  <c:v>359.08563134978232</c:v>
                </c:pt>
                <c:pt idx="51">
                  <c:v>364.03715529753265</c:v>
                </c:pt>
                <c:pt idx="52">
                  <c:v>369.15003628447027</c:v>
                </c:pt>
                <c:pt idx="53">
                  <c:v>374.3636066763425</c:v>
                </c:pt>
              </c:numCache>
            </c:numRef>
          </c:val>
          <c:smooth val="0"/>
        </c:ser>
        <c:dLbls>
          <c:showLegendKey val="0"/>
          <c:showVal val="0"/>
          <c:showCatName val="0"/>
          <c:showSerName val="0"/>
          <c:showPercent val="0"/>
          <c:showBubbleSize val="0"/>
        </c:dLbls>
        <c:smooth val="0"/>
        <c:axId val="231237520"/>
        <c:axId val="231238080"/>
      </c:lineChart>
      <c:dateAx>
        <c:axId val="23123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1238080"/>
        <c:crosses val="autoZero"/>
        <c:auto val="0"/>
        <c:lblOffset val="100"/>
        <c:baseTimeUnit val="days"/>
      </c:dateAx>
      <c:valAx>
        <c:axId val="23123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123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'[a85fec2d-bae8-4511-8709-abba4b3767af.xlsx]Sheet1'!$G$1</c:f>
              <c:strCache>
                <c:ptCount val="1"/>
                <c:pt idx="0">
                  <c:v>GDP per capita (current US$) - Haiti</c:v>
                </c:pt>
              </c:strCache>
            </c:strRef>
          </c:tx>
          <c:spPr>
            <a:ln w="28575" cap="rnd">
              <a:solidFill>
                <a:schemeClr val="accent1"/>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'[a85fec2d-bae8-4511-8709-abba4b3767af.xlsx]Sheet1'!$G$2:$G$56</c:f>
              <c:numCache>
                <c:formatCode>General</c:formatCode>
                <c:ptCount val="55"/>
                <c:pt idx="31">
                  <c:v>479.16280586077562</c:v>
                </c:pt>
                <c:pt idx="32">
                  <c:v>285.33043260580797</c:v>
                </c:pt>
                <c:pt idx="33">
                  <c:v>239.40223940170603</c:v>
                </c:pt>
                <c:pt idx="34">
                  <c:v>276.28829017548105</c:v>
                </c:pt>
                <c:pt idx="35">
                  <c:v>343.89089724841068</c:v>
                </c:pt>
                <c:pt idx="36">
                  <c:v>371.96920274069277</c:v>
                </c:pt>
                <c:pt idx="37">
                  <c:v>398.53970924809244</c:v>
                </c:pt>
                <c:pt idx="38">
                  <c:v>453.49275452340424</c:v>
                </c:pt>
                <c:pt idx="39">
                  <c:v>484.82613110395982</c:v>
                </c:pt>
                <c:pt idx="40">
                  <c:v>427.18627698532379</c:v>
                </c:pt>
                <c:pt idx="41">
                  <c:v>402.28011265462749</c:v>
                </c:pt>
                <c:pt idx="42">
                  <c:v>362.84028389797987</c:v>
                </c:pt>
                <c:pt idx="43">
                  <c:v>314.18509599538515</c:v>
                </c:pt>
                <c:pt idx="44">
                  <c:v>400.93217394772472</c:v>
                </c:pt>
                <c:pt idx="45">
                  <c:v>448.58483005684604</c:v>
                </c:pt>
                <c:pt idx="46">
                  <c:v>519.7491432686287</c:v>
                </c:pt>
                <c:pt idx="47">
                  <c:v>618.61493733955194</c:v>
                </c:pt>
                <c:pt idx="48">
                  <c:v>679.43113897203523</c:v>
                </c:pt>
                <c:pt idx="49">
                  <c:v>674.30069137508406</c:v>
                </c:pt>
                <c:pt idx="50">
                  <c:v>669.18692944594761</c:v>
                </c:pt>
                <c:pt idx="51">
                  <c:v>749.22117555393618</c:v>
                </c:pt>
                <c:pt idx="52">
                  <c:v>775.54462406423625</c:v>
                </c:pt>
                <c:pt idx="53">
                  <c:v>819.90391432122385</c:v>
                </c:pt>
              </c:numCache>
            </c:numRef>
          </c:val>
          <c:smooth val="0"/>
        </c:ser>
        <c:ser>
          <c:idx val="1"/>
          <c:order val="1"/>
          <c:tx>
            <c:strRef>
              <c:f>'[a85fec2d-bae8-4511-8709-abba4b3767af.xlsx]Sheet1'!$M$1</c:f>
              <c:strCache>
                <c:ptCount val="1"/>
                <c:pt idx="0">
                  <c:v>GDP per capita (current US$)  - Dominican Republic</c:v>
                </c:pt>
              </c:strCache>
            </c:strRef>
          </c:tx>
          <c:spPr>
            <a:ln w="28575" cap="rnd">
              <a:solidFill>
                <a:schemeClr val="accent2"/>
              </a:solidFill>
              <a:round/>
            </a:ln>
            <a:effectLst/>
          </c:spPr>
          <c:marker>
            <c:symbol val="none"/>
          </c:marker>
          <c:cat>
            <c:numRef>
              <c:f>'[a85fec2d-bae8-4511-8709-abba4b3767af.xlsx]Sheet1'!$A$2:$A$56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'[a85fec2d-bae8-4511-8709-abba4b3767af.xlsx]Sheet1'!$M$2:$M$56</c:f>
              <c:numCache>
                <c:formatCode>General</c:formatCode>
                <c:ptCount val="55"/>
                <c:pt idx="0">
                  <c:v>203.03222911611493</c:v>
                </c:pt>
                <c:pt idx="1">
                  <c:v>190.99477852379565</c:v>
                </c:pt>
                <c:pt idx="2">
                  <c:v>232.77563406009457</c:v>
                </c:pt>
                <c:pt idx="3">
                  <c:v>257.17113363059639</c:v>
                </c:pt>
                <c:pt idx="4">
                  <c:v>271.45845409477226</c:v>
                </c:pt>
                <c:pt idx="5">
                  <c:v>227.74691345360847</c:v>
                </c:pt>
                <c:pt idx="6">
                  <c:v>244.61664377710574</c:v>
                </c:pt>
                <c:pt idx="7">
                  <c:v>249.58370557033783</c:v>
                </c:pt>
                <c:pt idx="8">
                  <c:v>252.6536121552821</c:v>
                </c:pt>
                <c:pt idx="9">
                  <c:v>279.84817923565174</c:v>
                </c:pt>
                <c:pt idx="10">
                  <c:v>328.34380029518667</c:v>
                </c:pt>
                <c:pt idx="11">
                  <c:v>358.23439286644054</c:v>
                </c:pt>
                <c:pt idx="12">
                  <c:v>415.72852485930224</c:v>
                </c:pt>
                <c:pt idx="13">
                  <c:v>477.58872982616805</c:v>
                </c:pt>
                <c:pt idx="14">
                  <c:v>580.5941524627226</c:v>
                </c:pt>
                <c:pt idx="15">
                  <c:v>696.3619813029145</c:v>
                </c:pt>
                <c:pt idx="16">
                  <c:v>745.75399214499112</c:v>
                </c:pt>
                <c:pt idx="17">
                  <c:v>844.99594458701381</c:v>
                </c:pt>
                <c:pt idx="18">
                  <c:v>858.8134688948137</c:v>
                </c:pt>
                <c:pt idx="19">
                  <c:v>966.13962498926037</c:v>
                </c:pt>
                <c:pt idx="20">
                  <c:v>1138.2294018845755</c:v>
                </c:pt>
                <c:pt idx="21">
                  <c:v>1218.8727531697905</c:v>
                </c:pt>
                <c:pt idx="22">
                  <c:v>1305.491423901934</c:v>
                </c:pt>
                <c:pt idx="23">
                  <c:v>1381.6466465183209</c:v>
                </c:pt>
                <c:pt idx="24">
                  <c:v>1618.7784352581061</c:v>
                </c:pt>
                <c:pt idx="25">
                  <c:v>773.27023624421645</c:v>
                </c:pt>
                <c:pt idx="26">
                  <c:v>918.35197640154968</c:v>
                </c:pt>
                <c:pt idx="27">
                  <c:v>855.68642608540745</c:v>
                </c:pt>
                <c:pt idx="28">
                  <c:v>772.84492616319994</c:v>
                </c:pt>
                <c:pt idx="29">
                  <c:v>941.90482712403525</c:v>
                </c:pt>
                <c:pt idx="30">
                  <c:v>976.33550400485512</c:v>
                </c:pt>
                <c:pt idx="31">
                  <c:v>1315.4582394974555</c:v>
                </c:pt>
                <c:pt idx="32">
                  <c:v>1495.6319464057447</c:v>
                </c:pt>
                <c:pt idx="33">
                  <c:v>1687.8352216826938</c:v>
                </c:pt>
                <c:pt idx="34">
                  <c:v>1852.2427834408559</c:v>
                </c:pt>
                <c:pt idx="35">
                  <c:v>2050.4594935640248</c:v>
                </c:pt>
                <c:pt idx="36">
                  <c:v>2233.3752127071743</c:v>
                </c:pt>
                <c:pt idx="37">
                  <c:v>2373.0950639660036</c:v>
                </c:pt>
                <c:pt idx="38">
                  <c:v>2522.6273730735907</c:v>
                </c:pt>
                <c:pt idx="39">
                  <c:v>2545.6547985747425</c:v>
                </c:pt>
                <c:pt idx="40">
                  <c:v>2769.8823219872975</c:v>
                </c:pt>
                <c:pt idx="41">
                  <c:v>2829.1924463911428</c:v>
                </c:pt>
                <c:pt idx="42">
                  <c:v>2973.6571454147816</c:v>
                </c:pt>
                <c:pt idx="43">
                  <c:v>2344.5339196874038</c:v>
                </c:pt>
                <c:pt idx="44">
                  <c:v>2407.1892799351726</c:v>
                </c:pt>
                <c:pt idx="45">
                  <c:v>3635.7068122228188</c:v>
                </c:pt>
                <c:pt idx="46">
                  <c:v>3794.0733397669592</c:v>
                </c:pt>
                <c:pt idx="47">
                  <c:v>4584.3174370628358</c:v>
                </c:pt>
                <c:pt idx="48">
                  <c:v>4937.7310402377288</c:v>
                </c:pt>
                <c:pt idx="49">
                  <c:v>4844.9741215281711</c:v>
                </c:pt>
                <c:pt idx="50">
                  <c:v>5295.3996902538847</c:v>
                </c:pt>
                <c:pt idx="51">
                  <c:v>5729.9599619899018</c:v>
                </c:pt>
                <c:pt idx="52">
                  <c:v>5870.7690438977806</c:v>
                </c:pt>
                <c:pt idx="53">
                  <c:v>5878.9967209499164</c:v>
                </c:pt>
              </c:numCache>
            </c:numRef>
          </c:val>
          <c:smooth val="0"/>
        </c:ser>
        <c:dLbls>
          <c:showLegendKey val="0"/>
          <c:showVal val="0"/>
          <c:showCatName val="0"/>
          <c:showSerName val="0"/>
          <c:showPercent val="0"/>
          <c:showBubbleSize val="0"/>
        </c:dLbls>
        <c:smooth val="0"/>
        <c:axId val="232188144"/>
        <c:axId val="232188704"/>
      </c:lineChart>
      <c:dateAx>
        <c:axId val="23218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2188704"/>
        <c:crosses val="autoZero"/>
        <c:auto val="0"/>
        <c:lblOffset val="100"/>
        <c:baseTimeUnit val="days"/>
        <c:majorUnit val="5"/>
        <c:majorTimeUnit val="days"/>
      </c:dateAx>
      <c:valAx>
        <c:axId val="23218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2188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el-GR"/>
        </a:p>
      </c:txPr>
    </c:title>
    <c:autoTitleDeleted val="0"/>
    <c:plotArea>
      <c:layout/>
      <c:scatterChart>
        <c:scatterStyle val="lineMarker"/>
        <c:varyColors val="0"/>
        <c:ser>
          <c:idx val="0"/>
          <c:order val="0"/>
          <c:tx>
            <c:strRef>
              <c:f>'[87f68f4c-ef39-4229-befa-1fead7aea0a8.xlsx]Sheet1'!$G$1</c:f>
              <c:strCache>
                <c:ptCount val="1"/>
                <c:pt idx="0">
                  <c:v>GDP per capita (constant 2005 US$)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'[87f68f4c-ef39-4229-befa-1fead7aea0a8.xlsx]Sheet1'!$A$2:$A$16385</c:f>
              <c:numCache>
                <c:formatCode>General</c:formatCode>
                <c:ptCount val="1638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'[87f68f4c-ef39-4229-befa-1fead7aea0a8.xlsx]Sheet1'!$G$2:$G$16385</c:f>
              <c:numCache>
                <c:formatCode>General</c:formatCode>
                <c:ptCount val="16384"/>
                <c:pt idx="0">
                  <c:v>754.88001731478107</c:v>
                </c:pt>
                <c:pt idx="1">
                  <c:v>656.20444680701712</c:v>
                </c:pt>
                <c:pt idx="2">
                  <c:v>775.31726668075555</c:v>
                </c:pt>
                <c:pt idx="3">
                  <c:v>794.89679265118673</c:v>
                </c:pt>
                <c:pt idx="4">
                  <c:v>755.22260471495576</c:v>
                </c:pt>
                <c:pt idx="5">
                  <c:v>742.29331627154465</c:v>
                </c:pt>
                <c:pt idx="6">
                  <c:v>770.75564844713779</c:v>
                </c:pt>
                <c:pt idx="7">
                  <c:v>741.7173459639007</c:v>
                </c:pt>
                <c:pt idx="8">
                  <c:v>751.96409158297229</c:v>
                </c:pt>
                <c:pt idx="9">
                  <c:v>799.05856923258284</c:v>
                </c:pt>
                <c:pt idx="10">
                  <c:v>775.15005868168498</c:v>
                </c:pt>
                <c:pt idx="11">
                  <c:v>799.58611851850333</c:v>
                </c:pt>
                <c:pt idx="12">
                  <c:v>779.63076589512366</c:v>
                </c:pt>
                <c:pt idx="13">
                  <c:v>820.92214466540895</c:v>
                </c:pt>
                <c:pt idx="14">
                  <c:v>824.15309000417915</c:v>
                </c:pt>
                <c:pt idx="15">
                  <c:v>761.91215866275422</c:v>
                </c:pt>
                <c:pt idx="16">
                  <c:v>701.47127024678457</c:v>
                </c:pt>
                <c:pt idx="17">
                  <c:v>686.88941500774456</c:v>
                </c:pt>
                <c:pt idx="18">
                  <c:v>631.83642215386055</c:v>
                </c:pt>
                <c:pt idx="19">
                  <c:v>617.00336428616481</c:v>
                </c:pt>
                <c:pt idx="20">
                  <c:v>613.64396002558817</c:v>
                </c:pt>
                <c:pt idx="21">
                  <c:v>611.75250989862968</c:v>
                </c:pt>
                <c:pt idx="22">
                  <c:v>593.43875488518211</c:v>
                </c:pt>
                <c:pt idx="23">
                  <c:v>586.549733390852</c:v>
                </c:pt>
                <c:pt idx="24">
                  <c:v>603.11036753768246</c:v>
                </c:pt>
                <c:pt idx="25">
                  <c:v>589.86903003412419</c:v>
                </c:pt>
                <c:pt idx="26">
                  <c:v>601.04781504662481</c:v>
                </c:pt>
                <c:pt idx="27">
                  <c:v>600.2318702571979</c:v>
                </c:pt>
                <c:pt idx="28">
                  <c:v>585.74200565083902</c:v>
                </c:pt>
                <c:pt idx="29">
                  <c:v>560.34354236357149</c:v>
                </c:pt>
                <c:pt idx="30">
                  <c:v>505.80222733590972</c:v>
                </c:pt>
                <c:pt idx="31">
                  <c:v>446.05595391462066</c:v>
                </c:pt>
                <c:pt idx="32">
                  <c:v>383.58184090173717</c:v>
                </c:pt>
                <c:pt idx="33">
                  <c:v>319.01249487140547</c:v>
                </c:pt>
                <c:pt idx="34">
                  <c:v>295.61807256477937</c:v>
                </c:pt>
                <c:pt idx="35">
                  <c:v>288.470992024466</c:v>
                </c:pt>
                <c:pt idx="36">
                  <c:v>278.16949508866674</c:v>
                </c:pt>
                <c:pt idx="37">
                  <c:v>256.85156791163803</c:v>
                </c:pt>
                <c:pt idx="38">
                  <c:v>247.72001699785153</c:v>
                </c:pt>
                <c:pt idx="39">
                  <c:v>232.3455575057892</c:v>
                </c:pt>
                <c:pt idx="40">
                  <c:v>211.40439599676085</c:v>
                </c:pt>
                <c:pt idx="41">
                  <c:v>201.73188098105285</c:v>
                </c:pt>
                <c:pt idx="42">
                  <c:v>202.01680150093659</c:v>
                </c:pt>
                <c:pt idx="43">
                  <c:v>207.19522296658752</c:v>
                </c:pt>
                <c:pt idx="44">
                  <c:v>214.77343950419814</c:v>
                </c:pt>
                <c:pt idx="45">
                  <c:v>221.44968892378515</c:v>
                </c:pt>
                <c:pt idx="46">
                  <c:v>226.67613772709632</c:v>
                </c:pt>
                <c:pt idx="47">
                  <c:v>234.13502588490812</c:v>
                </c:pt>
                <c:pt idx="48">
                  <c:v>241.81938203018098</c:v>
                </c:pt>
                <c:pt idx="49">
                  <c:v>241.86821147088281</c:v>
                </c:pt>
                <c:pt idx="50">
                  <c:v>251.95662482418453</c:v>
                </c:pt>
                <c:pt idx="51">
                  <c:v>261.94585750460539</c:v>
                </c:pt>
                <c:pt idx="52">
                  <c:v>272.93959622021032</c:v>
                </c:pt>
                <c:pt idx="53">
                  <c:v>288.15842861710678</c:v>
                </c:pt>
              </c:numCache>
            </c:numRef>
          </c:yVal>
          <c:smooth val="0"/>
        </c:ser>
        <c:dLbls>
          <c:showLegendKey val="0"/>
          <c:showVal val="0"/>
          <c:showCatName val="0"/>
          <c:showSerName val="0"/>
          <c:showPercent val="0"/>
          <c:showBubbleSize val="0"/>
        </c:dLbls>
        <c:axId val="232190944"/>
        <c:axId val="229965136"/>
      </c:scatterChart>
      <c:valAx>
        <c:axId val="232190944"/>
        <c:scaling>
          <c:orientation val="minMax"/>
          <c:max val="2014"/>
          <c:min val="196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29965136"/>
        <c:crosses val="autoZero"/>
        <c:crossBetween val="midCat"/>
        <c:majorUnit val="7"/>
      </c:valAx>
      <c:valAx>
        <c:axId val="22996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2190944"/>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el-GR"/>
        </a:p>
      </c:txPr>
    </c:title>
    <c:autoTitleDeleted val="0"/>
    <c:plotArea>
      <c:layout/>
      <c:scatterChart>
        <c:scatterStyle val="lineMarker"/>
        <c:varyColors val="0"/>
        <c:ser>
          <c:idx val="0"/>
          <c:order val="0"/>
          <c:tx>
            <c:strRef>
              <c:f>'[87f68f4c-ef39-4229-befa-1fead7aea0a8.xlsx]Sheet1'!$D$1</c:f>
              <c:strCache>
                <c:ptCount val="1"/>
                <c:pt idx="0">
                  <c:v>Forest rents (% of GDP)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'[87f68f4c-ef39-4229-befa-1fead7aea0a8.xlsx]Sheet1'!$A$2:$A$16385</c:f>
              <c:numCache>
                <c:formatCode>General</c:formatCode>
                <c:ptCount val="1638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'[87f68f4c-ef39-4229-befa-1fead7aea0a8.xlsx]Sheet1'!$D$2:$D$16385</c:f>
              <c:numCache>
                <c:formatCode>General</c:formatCode>
                <c:ptCount val="16384"/>
                <c:pt idx="10">
                  <c:v>2.53189969062805</c:v>
                </c:pt>
                <c:pt idx="11">
                  <c:v>2.0081930160522501</c:v>
                </c:pt>
                <c:pt idx="12">
                  <c:v>2.2389268875122101</c:v>
                </c:pt>
                <c:pt idx="13">
                  <c:v>2.9315772056579599</c:v>
                </c:pt>
                <c:pt idx="14">
                  <c:v>2.70562696456909</c:v>
                </c:pt>
                <c:pt idx="15">
                  <c:v>3.2594587802886998</c:v>
                </c:pt>
                <c:pt idx="16">
                  <c:v>3.4016516208648699</c:v>
                </c:pt>
                <c:pt idx="17">
                  <c:v>3.6974966526031499</c:v>
                </c:pt>
                <c:pt idx="18">
                  <c:v>3.0624690055847199</c:v>
                </c:pt>
                <c:pt idx="19">
                  <c:v>4.1182169914245597</c:v>
                </c:pt>
                <c:pt idx="20">
                  <c:v>5.5232243537902797</c:v>
                </c:pt>
                <c:pt idx="21">
                  <c:v>5.1581869125366202</c:v>
                </c:pt>
                <c:pt idx="22">
                  <c:v>6.6911554336547896</c:v>
                </c:pt>
                <c:pt idx="23">
                  <c:v>5.7171144485473597</c:v>
                </c:pt>
                <c:pt idx="24">
                  <c:v>7.33429050445557</c:v>
                </c:pt>
                <c:pt idx="25">
                  <c:v>6.2838249206543004</c:v>
                </c:pt>
                <c:pt idx="26">
                  <c:v>8.6952056884765607</c:v>
                </c:pt>
                <c:pt idx="27">
                  <c:v>9.2044620513915998</c:v>
                </c:pt>
                <c:pt idx="28">
                  <c:v>8.9770164489746094</c:v>
                </c:pt>
                <c:pt idx="29">
                  <c:v>8.8306503295898402</c:v>
                </c:pt>
                <c:pt idx="30">
                  <c:v>11.238451957702599</c:v>
                </c:pt>
                <c:pt idx="31">
                  <c:v>12.000885963439901</c:v>
                </c:pt>
                <c:pt idx="32">
                  <c:v>14.219614982605</c:v>
                </c:pt>
                <c:pt idx="33">
                  <c:v>9.4241943359375</c:v>
                </c:pt>
                <c:pt idx="34">
                  <c:v>22.021287918090799</c:v>
                </c:pt>
                <c:pt idx="35">
                  <c:v>34.246749877929702</c:v>
                </c:pt>
                <c:pt idx="36">
                  <c:v>33.8955078125</c:v>
                </c:pt>
                <c:pt idx="37">
                  <c:v>30.2203769683838</c:v>
                </c:pt>
                <c:pt idx="38">
                  <c:v>31.200902938842798</c:v>
                </c:pt>
                <c:pt idx="39">
                  <c:v>26.4206848144531</c:v>
                </c:pt>
                <c:pt idx="40">
                  <c:v>6.5776257514953604</c:v>
                </c:pt>
                <c:pt idx="41">
                  <c:v>16.556053161621101</c:v>
                </c:pt>
                <c:pt idx="42">
                  <c:v>17.2761135101318</c:v>
                </c:pt>
                <c:pt idx="43">
                  <c:v>27.800819396972699</c:v>
                </c:pt>
                <c:pt idx="44">
                  <c:v>21.536577224731399</c:v>
                </c:pt>
                <c:pt idx="45">
                  <c:v>19.330528259277301</c:v>
                </c:pt>
                <c:pt idx="46">
                  <c:v>16.5687065124512</c:v>
                </c:pt>
                <c:pt idx="47">
                  <c:v>21.246149063110401</c:v>
                </c:pt>
                <c:pt idx="48">
                  <c:v>21.9977703094482</c:v>
                </c:pt>
                <c:pt idx="49">
                  <c:v>23.593776702880898</c:v>
                </c:pt>
                <c:pt idx="50">
                  <c:v>18.156293869018601</c:v>
                </c:pt>
                <c:pt idx="51">
                  <c:v>17.155929565429702</c:v>
                </c:pt>
                <c:pt idx="52">
                  <c:v>18.992057800293001</c:v>
                </c:pt>
                <c:pt idx="53">
                  <c:v>17.443334579467798</c:v>
                </c:pt>
              </c:numCache>
            </c:numRef>
          </c:yVal>
          <c:smooth val="0"/>
        </c:ser>
        <c:dLbls>
          <c:showLegendKey val="0"/>
          <c:showVal val="0"/>
          <c:showCatName val="0"/>
          <c:showSerName val="0"/>
          <c:showPercent val="0"/>
          <c:showBubbleSize val="0"/>
        </c:dLbls>
        <c:axId val="229967376"/>
        <c:axId val="229967936"/>
      </c:scatterChart>
      <c:valAx>
        <c:axId val="229967376"/>
        <c:scaling>
          <c:orientation val="minMax"/>
          <c:max val="2014"/>
          <c:min val="196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29967936"/>
        <c:crosses val="autoZero"/>
        <c:crossBetween val="midCat"/>
        <c:majorUnit val="7"/>
      </c:valAx>
      <c:valAx>
        <c:axId val="22996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29967376"/>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el-GR"/>
        </a:p>
      </c:txPr>
    </c:title>
    <c:autoTitleDeleted val="0"/>
    <c:plotArea>
      <c:layout/>
      <c:lineChart>
        <c:grouping val="standard"/>
        <c:varyColors val="0"/>
        <c:ser>
          <c:idx val="0"/>
          <c:order val="0"/>
          <c:tx>
            <c:strRef>
              <c:f>'[95aece69-96da-464a-b3fe-908b850cec56.xlsx]Sheet1'!$B$1</c:f>
              <c:strCache>
                <c:ptCount val="1"/>
                <c:pt idx="0">
                  <c:v>GDP per capita (constant 2005 US$)</c:v>
                </c:pt>
              </c:strCache>
            </c:strRef>
          </c:tx>
          <c:spPr>
            <a:ln w="28575" cap="rnd">
              <a:solidFill>
                <a:schemeClr val="accent1"/>
              </a:solidFill>
              <a:round/>
            </a:ln>
            <a:effectLst/>
          </c:spPr>
          <c:marker>
            <c:symbol val="none"/>
          </c:marker>
          <c:dPt>
            <c:idx val="26"/>
            <c:marker>
              <c:symbol val="x"/>
              <c:size val="5"/>
              <c:spPr>
                <a:solidFill>
                  <a:srgbClr val="FF0000"/>
                </a:solidFill>
                <a:ln w="25400">
                  <a:solidFill>
                    <a:srgbClr val="FF0000"/>
                  </a:solidFill>
                </a:ln>
                <a:effectLst/>
              </c:spPr>
            </c:marker>
            <c:bubble3D val="0"/>
            <c:spPr>
              <a:ln w="28575" cap="rnd">
                <a:solidFill>
                  <a:schemeClr val="accent1"/>
                </a:solidFill>
                <a:round/>
              </a:ln>
              <a:effectLst/>
            </c:spPr>
          </c:dPt>
          <c:dPt>
            <c:idx val="27"/>
            <c:marker>
              <c:symbol val="none"/>
            </c:marker>
            <c:bubble3D val="0"/>
            <c:spPr>
              <a:ln w="28575" cap="rnd">
                <a:solidFill>
                  <a:srgbClr val="FF0000"/>
                </a:solidFill>
                <a:round/>
              </a:ln>
              <a:effectLst/>
            </c:spPr>
          </c:dPt>
          <c:dPt>
            <c:idx val="28"/>
            <c:marker>
              <c:symbol val="none"/>
            </c:marker>
            <c:bubble3D val="0"/>
            <c:spPr>
              <a:ln w="28575" cap="rnd">
                <a:solidFill>
                  <a:srgbClr val="FF0000"/>
                </a:solidFill>
                <a:round/>
              </a:ln>
              <a:effectLst/>
            </c:spPr>
          </c:dPt>
          <c:dPt>
            <c:idx val="29"/>
            <c:marker>
              <c:symbol val="none"/>
            </c:marker>
            <c:bubble3D val="0"/>
            <c:spPr>
              <a:ln w="28575" cap="rnd">
                <a:solidFill>
                  <a:srgbClr val="FF0000"/>
                </a:solidFill>
                <a:round/>
              </a:ln>
              <a:effectLst/>
            </c:spPr>
          </c:dPt>
          <c:dPt>
            <c:idx val="30"/>
            <c:marker>
              <c:symbol val="none"/>
            </c:marker>
            <c:bubble3D val="0"/>
            <c:spPr>
              <a:ln w="28575" cap="rnd">
                <a:solidFill>
                  <a:srgbClr val="FF0000"/>
                </a:solidFill>
                <a:round/>
              </a:ln>
              <a:effectLst/>
            </c:spPr>
          </c:dPt>
          <c:dPt>
            <c:idx val="31"/>
            <c:marker>
              <c:symbol val="none"/>
            </c:marker>
            <c:bubble3D val="0"/>
            <c:spPr>
              <a:ln w="28575" cap="rnd">
                <a:solidFill>
                  <a:srgbClr val="FF0000"/>
                </a:solidFill>
                <a:round/>
              </a:ln>
              <a:effectLst/>
            </c:spPr>
          </c:dPt>
          <c:dPt>
            <c:idx val="32"/>
            <c:marker>
              <c:symbol val="none"/>
            </c:marker>
            <c:bubble3D val="0"/>
            <c:spPr>
              <a:ln w="28575" cap="rnd">
                <a:solidFill>
                  <a:srgbClr val="FF0000"/>
                </a:solidFill>
                <a:round/>
              </a:ln>
              <a:effectLst/>
            </c:spPr>
          </c:dPt>
          <c:dPt>
            <c:idx val="33"/>
            <c:marker>
              <c:symbol val="none"/>
            </c:marker>
            <c:bubble3D val="0"/>
            <c:spPr>
              <a:ln w="28575" cap="rnd">
                <a:solidFill>
                  <a:srgbClr val="FF0000"/>
                </a:solidFill>
                <a:round/>
              </a:ln>
              <a:effectLst/>
            </c:spPr>
          </c:dPt>
          <c:dPt>
            <c:idx val="34"/>
            <c:marker>
              <c:symbol val="none"/>
            </c:marker>
            <c:bubble3D val="0"/>
            <c:spPr>
              <a:ln w="28575" cap="rnd">
                <a:solidFill>
                  <a:srgbClr val="FF0000"/>
                </a:solidFill>
                <a:round/>
              </a:ln>
              <a:effectLst/>
            </c:spPr>
          </c:dPt>
          <c:dPt>
            <c:idx val="35"/>
            <c:marker>
              <c:symbol val="none"/>
            </c:marker>
            <c:bubble3D val="0"/>
            <c:spPr>
              <a:ln w="28575" cap="rnd">
                <a:solidFill>
                  <a:srgbClr val="FF0000"/>
                </a:solidFill>
                <a:round/>
              </a:ln>
              <a:effectLst/>
            </c:spPr>
          </c:dPt>
          <c:dPt>
            <c:idx val="36"/>
            <c:marker>
              <c:symbol val="x"/>
              <c:size val="5"/>
              <c:spPr>
                <a:solidFill>
                  <a:srgbClr val="FF0000">
                    <a:alpha val="97000"/>
                  </a:srgbClr>
                </a:solidFill>
                <a:ln w="25400">
                  <a:solidFill>
                    <a:srgbClr val="FF0000"/>
                  </a:solidFill>
                </a:ln>
                <a:effectLst/>
              </c:spPr>
            </c:marker>
            <c:bubble3D val="0"/>
            <c:spPr>
              <a:ln w="28575" cap="rnd">
                <a:solidFill>
                  <a:srgbClr val="FF0000"/>
                </a:solidFill>
                <a:round/>
              </a:ln>
              <a:effectLst/>
            </c:spPr>
          </c:dPt>
          <c:cat>
            <c:numRef>
              <c:f>'[95aece69-96da-464a-b3fe-908b850cec56.xlsx]Sheet1'!$A$2:$A$56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'[95aece69-96da-464a-b3fe-908b850cec56.xlsx]Sheet1'!$B$2:$B$56</c:f>
              <c:numCache>
                <c:formatCode>General</c:formatCode>
                <c:ptCount val="55"/>
                <c:pt idx="0">
                  <c:v>704.76760234180028</c:v>
                </c:pt>
                <c:pt idx="1">
                  <c:v>698.37191894760929</c:v>
                </c:pt>
                <c:pt idx="2">
                  <c:v>704.27117462702483</c:v>
                </c:pt>
                <c:pt idx="3">
                  <c:v>714.61303783055496</c:v>
                </c:pt>
                <c:pt idx="4">
                  <c:v>723.35236432206955</c:v>
                </c:pt>
                <c:pt idx="5">
                  <c:v>721.09524812379163</c:v>
                </c:pt>
                <c:pt idx="6">
                  <c:v>736.739119177671</c:v>
                </c:pt>
                <c:pt idx="7">
                  <c:v>640.6962835460663</c:v>
                </c:pt>
                <c:pt idx="8">
                  <c:v>664.80091451670285</c:v>
                </c:pt>
                <c:pt idx="9">
                  <c:v>680.12990280789563</c:v>
                </c:pt>
                <c:pt idx="10">
                  <c:v>683.50528760592977</c:v>
                </c:pt>
                <c:pt idx="11">
                  <c:v>689.18373613205711</c:v>
                </c:pt>
                <c:pt idx="12">
                  <c:v>689.21023164633471</c:v>
                </c:pt>
                <c:pt idx="13">
                  <c:v>706.94813476594913</c:v>
                </c:pt>
                <c:pt idx="14">
                  <c:v>761.85032784697296</c:v>
                </c:pt>
                <c:pt idx="15">
                  <c:v>824.47280360786522</c:v>
                </c:pt>
                <c:pt idx="16">
                  <c:v>757.69889860363503</c:v>
                </c:pt>
                <c:pt idx="17">
                  <c:v>837.77197617405852</c:v>
                </c:pt>
                <c:pt idx="18">
                  <c:v>993.25177801772611</c:v>
                </c:pt>
                <c:pt idx="19">
                  <c:v>1023.0874007887909</c:v>
                </c:pt>
                <c:pt idx="20">
                  <c:v>973.95904334162469</c:v>
                </c:pt>
                <c:pt idx="21">
                  <c:v>1106.9959532288262</c:v>
                </c:pt>
                <c:pt idx="22">
                  <c:v>1155.1125650797794</c:v>
                </c:pt>
                <c:pt idx="23">
                  <c:v>1197.8034725572447</c:v>
                </c:pt>
                <c:pt idx="24">
                  <c:v>1248.9569310928925</c:v>
                </c:pt>
                <c:pt idx="25">
                  <c:v>1309.317302263647</c:v>
                </c:pt>
                <c:pt idx="26">
                  <c:v>1356.1297829173652</c:v>
                </c:pt>
                <c:pt idx="27">
                  <c:v>1287.3147421258172</c:v>
                </c:pt>
                <c:pt idx="28">
                  <c:v>1151.2349893894573</c:v>
                </c:pt>
                <c:pt idx="29">
                  <c:v>1096.8592682193289</c:v>
                </c:pt>
                <c:pt idx="30">
                  <c:v>999.73630775589743</c:v>
                </c:pt>
                <c:pt idx="31">
                  <c:v>933.81087557434137</c:v>
                </c:pt>
                <c:pt idx="32">
                  <c:v>878.94809382712151</c:v>
                </c:pt>
                <c:pt idx="33">
                  <c:v>786.34497319889488</c:v>
                </c:pt>
                <c:pt idx="34">
                  <c:v>780.19405486958976</c:v>
                </c:pt>
                <c:pt idx="35">
                  <c:v>790.0877138587748</c:v>
                </c:pt>
                <c:pt idx="36">
                  <c:v>806.46887829797754</c:v>
                </c:pt>
                <c:pt idx="37">
                  <c:v>826.66419294387458</c:v>
                </c:pt>
                <c:pt idx="38">
                  <c:v>844.26107779265396</c:v>
                </c:pt>
                <c:pt idx="39">
                  <c:v>855.57953338733682</c:v>
                </c:pt>
                <c:pt idx="40">
                  <c:v>868.11774230667459</c:v>
                </c:pt>
                <c:pt idx="41">
                  <c:v>883.84926599371602</c:v>
                </c:pt>
                <c:pt idx="42">
                  <c:v>895.64086643551161</c:v>
                </c:pt>
                <c:pt idx="43">
                  <c:v>907.87428625440896</c:v>
                </c:pt>
                <c:pt idx="44">
                  <c:v>917.42291498002385</c:v>
                </c:pt>
                <c:pt idx="45">
                  <c:v>914.54960743399101</c:v>
                </c:pt>
                <c:pt idx="46">
                  <c:v>919.9821883460022</c:v>
                </c:pt>
                <c:pt idx="47">
                  <c:v>925.7726743401148</c:v>
                </c:pt>
                <c:pt idx="48">
                  <c:v>928.29726443257209</c:v>
                </c:pt>
                <c:pt idx="49">
                  <c:v>922.27733557909971</c:v>
                </c:pt>
                <c:pt idx="50">
                  <c:v>928.39158614117252</c:v>
                </c:pt>
                <c:pt idx="51">
                  <c:v>942.52356691512477</c:v>
                </c:pt>
                <c:pt idx="52">
                  <c:v>961.08973099453942</c:v>
                </c:pt>
                <c:pt idx="53">
                  <c:v>989.27111570333204</c:v>
                </c:pt>
              </c:numCache>
            </c:numRef>
          </c:val>
          <c:smooth val="0"/>
        </c:ser>
        <c:dLbls>
          <c:showLegendKey val="0"/>
          <c:showVal val="0"/>
          <c:showCatName val="0"/>
          <c:showSerName val="0"/>
          <c:showPercent val="0"/>
          <c:showBubbleSize val="0"/>
        </c:dLbls>
        <c:smooth val="0"/>
        <c:axId val="234397024"/>
        <c:axId val="234397584"/>
      </c:lineChart>
      <c:dateAx>
        <c:axId val="23439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4397584"/>
        <c:crosses val="autoZero"/>
        <c:auto val="0"/>
        <c:lblOffset val="100"/>
        <c:baseTimeUnit val="days"/>
        <c:majorUnit val="7"/>
        <c:majorTimeUnit val="days"/>
      </c:dateAx>
      <c:valAx>
        <c:axId val="23439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439702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endParaRPr lang="el-GR"/>
        </a:p>
      </c:txPr>
    </c:title>
    <c:autoTitleDeleted val="0"/>
    <c:plotArea>
      <c:layout/>
      <c:lineChart>
        <c:grouping val="standard"/>
        <c:varyColors val="0"/>
        <c:ser>
          <c:idx val="0"/>
          <c:order val="0"/>
          <c:tx>
            <c:strRef>
              <c:f>'[95aece69-96da-464a-b3fe-908b850cec56.xlsx]Sheet1'!$D$1</c:f>
              <c:strCache>
                <c:ptCount val="1"/>
                <c:pt idx="0">
                  <c:v>Rural population</c:v>
                </c:pt>
              </c:strCache>
            </c:strRef>
          </c:tx>
          <c:spPr>
            <a:ln w="28575" cap="rnd">
              <a:solidFill>
                <a:schemeClr val="accent1"/>
              </a:solidFill>
              <a:round/>
            </a:ln>
            <a:effectLst/>
          </c:spPr>
          <c:marker>
            <c:symbol val="none"/>
          </c:marker>
          <c:dPt>
            <c:idx val="26"/>
            <c:marker>
              <c:symbol val="none"/>
            </c:marker>
            <c:bubble3D val="0"/>
          </c:dPt>
          <c:cat>
            <c:numRef>
              <c:f>'[95aece69-96da-464a-b3fe-908b850cec56.xlsx]Sheet1'!$A$2:$A$56</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'[95aece69-96da-464a-b3fe-908b850cec56.xlsx]Sheet1'!$D$2:$D$56</c:f>
              <c:numCache>
                <c:formatCode>General</c:formatCode>
                <c:ptCount val="55"/>
                <c:pt idx="0">
                  <c:v>4614153</c:v>
                </c:pt>
                <c:pt idx="1">
                  <c:v>4681362</c:v>
                </c:pt>
                <c:pt idx="2">
                  <c:v>4751458</c:v>
                </c:pt>
                <c:pt idx="3">
                  <c:v>4824262</c:v>
                </c:pt>
                <c:pt idx="4">
                  <c:v>4899463</c:v>
                </c:pt>
                <c:pt idx="5">
                  <c:v>4976952</c:v>
                </c:pt>
                <c:pt idx="6">
                  <c:v>5056534</c:v>
                </c:pt>
                <c:pt idx="7">
                  <c:v>5138276</c:v>
                </c:pt>
                <c:pt idx="8">
                  <c:v>5222144</c:v>
                </c:pt>
                <c:pt idx="9">
                  <c:v>5308303</c:v>
                </c:pt>
                <c:pt idx="10">
                  <c:v>5396461</c:v>
                </c:pt>
                <c:pt idx="11">
                  <c:v>5449008</c:v>
                </c:pt>
                <c:pt idx="12">
                  <c:v>5498676</c:v>
                </c:pt>
                <c:pt idx="13">
                  <c:v>5545442</c:v>
                </c:pt>
                <c:pt idx="14">
                  <c:v>5588546</c:v>
                </c:pt>
                <c:pt idx="15">
                  <c:v>5627742</c:v>
                </c:pt>
                <c:pt idx="16">
                  <c:v>5676875</c:v>
                </c:pt>
                <c:pt idx="17">
                  <c:v>5774965</c:v>
                </c:pt>
                <c:pt idx="18">
                  <c:v>5874908</c:v>
                </c:pt>
                <c:pt idx="19">
                  <c:v>5976937</c:v>
                </c:pt>
                <c:pt idx="20">
                  <c:v>6080899</c:v>
                </c:pt>
                <c:pt idx="21">
                  <c:v>6186759</c:v>
                </c:pt>
                <c:pt idx="22">
                  <c:v>6293911</c:v>
                </c:pt>
                <c:pt idx="23">
                  <c:v>6402058</c:v>
                </c:pt>
                <c:pt idx="24">
                  <c:v>6510759</c:v>
                </c:pt>
                <c:pt idx="25">
                  <c:v>6619819</c:v>
                </c:pt>
                <c:pt idx="26">
                  <c:v>6728649</c:v>
                </c:pt>
                <c:pt idx="27">
                  <c:v>6846048</c:v>
                </c:pt>
                <c:pt idx="28">
                  <c:v>6991542</c:v>
                </c:pt>
                <c:pt idx="29">
                  <c:v>7137747</c:v>
                </c:pt>
                <c:pt idx="30">
                  <c:v>7283617</c:v>
                </c:pt>
                <c:pt idx="31">
                  <c:v>7428992</c:v>
                </c:pt>
                <c:pt idx="32">
                  <c:v>7573548</c:v>
                </c:pt>
                <c:pt idx="33">
                  <c:v>7717310</c:v>
                </c:pt>
                <c:pt idx="34">
                  <c:v>7859262</c:v>
                </c:pt>
                <c:pt idx="35">
                  <c:v>7999337</c:v>
                </c:pt>
                <c:pt idx="36">
                  <c:v>8137181</c:v>
                </c:pt>
                <c:pt idx="37">
                  <c:v>8273317</c:v>
                </c:pt>
                <c:pt idx="38">
                  <c:v>8407854</c:v>
                </c:pt>
                <c:pt idx="39">
                  <c:v>8541197</c:v>
                </c:pt>
                <c:pt idx="40">
                  <c:v>8673914</c:v>
                </c:pt>
                <c:pt idx="41">
                  <c:v>8806510</c:v>
                </c:pt>
                <c:pt idx="42">
                  <c:v>8938452</c:v>
                </c:pt>
                <c:pt idx="43">
                  <c:v>9070122</c:v>
                </c:pt>
                <c:pt idx="44">
                  <c:v>9201584</c:v>
                </c:pt>
                <c:pt idx="45">
                  <c:v>9333497</c:v>
                </c:pt>
                <c:pt idx="46">
                  <c:v>9465473</c:v>
                </c:pt>
                <c:pt idx="47">
                  <c:v>9598301</c:v>
                </c:pt>
                <c:pt idx="48">
                  <c:v>9731478</c:v>
                </c:pt>
                <c:pt idx="49">
                  <c:v>9865408</c:v>
                </c:pt>
                <c:pt idx="50">
                  <c:v>9999506</c:v>
                </c:pt>
                <c:pt idx="51">
                  <c:v>10134066</c:v>
                </c:pt>
                <c:pt idx="52">
                  <c:v>10268916</c:v>
                </c:pt>
                <c:pt idx="53">
                  <c:v>10403726</c:v>
                </c:pt>
              </c:numCache>
            </c:numRef>
          </c:val>
          <c:smooth val="0"/>
        </c:ser>
        <c:dLbls>
          <c:showLegendKey val="0"/>
          <c:showVal val="0"/>
          <c:showCatName val="0"/>
          <c:showSerName val="0"/>
          <c:showPercent val="0"/>
          <c:showBubbleSize val="0"/>
        </c:dLbls>
        <c:smooth val="0"/>
        <c:axId val="234399824"/>
        <c:axId val="234400384"/>
      </c:lineChart>
      <c:dateAx>
        <c:axId val="23439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4400384"/>
        <c:crosses val="autoZero"/>
        <c:auto val="0"/>
        <c:lblOffset val="100"/>
        <c:baseTimeUnit val="days"/>
      </c:dateAx>
      <c:valAx>
        <c:axId val="23440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l-GR"/>
          </a:p>
        </c:txPr>
        <c:crossAx val="23439982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BE691E1-FFE0-4354-8651-4835818860F2}" type="datetimeFigureOut">
              <a:rPr lang="el-GR" smtClean="0"/>
              <a:t>14/5/2015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167013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E691E1-FFE0-4354-8651-4835818860F2}" type="datetimeFigureOut">
              <a:rPr lang="el-GR" smtClean="0"/>
              <a:t>14/5/2015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42008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E691E1-FFE0-4354-8651-4835818860F2}" type="datetimeFigureOut">
              <a:rPr lang="el-GR" smtClean="0"/>
              <a:t>14/5/2015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328664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E691E1-FFE0-4354-8651-4835818860F2}" type="datetimeFigureOut">
              <a:rPr lang="el-GR" smtClean="0"/>
              <a:t>14/5/2015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79622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691E1-FFE0-4354-8651-4835818860F2}" type="datetimeFigureOut">
              <a:rPr lang="el-GR" smtClean="0"/>
              <a:t>14/5/2015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110000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BE691E1-FFE0-4354-8651-4835818860F2}" type="datetimeFigureOut">
              <a:rPr lang="el-GR" smtClean="0"/>
              <a:t>14/5/2015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42206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BE691E1-FFE0-4354-8651-4835818860F2}" type="datetimeFigureOut">
              <a:rPr lang="el-GR" smtClean="0"/>
              <a:t>14/5/2015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155620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BE691E1-FFE0-4354-8651-4835818860F2}" type="datetimeFigureOut">
              <a:rPr lang="el-GR" smtClean="0"/>
              <a:t>14/5/2015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395037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691E1-FFE0-4354-8651-4835818860F2}" type="datetimeFigureOut">
              <a:rPr lang="el-GR" smtClean="0"/>
              <a:t>14/5/2015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23021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691E1-FFE0-4354-8651-4835818860F2}" type="datetimeFigureOut">
              <a:rPr lang="el-GR" smtClean="0"/>
              <a:t>14/5/2015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135871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691E1-FFE0-4354-8651-4835818860F2}" type="datetimeFigureOut">
              <a:rPr lang="el-GR" smtClean="0"/>
              <a:t>14/5/2015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1809F6-39C6-4EEC-B7F4-084C66989BC5}" type="slidenum">
              <a:rPr lang="el-GR" smtClean="0"/>
              <a:t>‹#›</a:t>
            </a:fld>
            <a:endParaRPr lang="el-GR"/>
          </a:p>
        </p:txBody>
      </p:sp>
    </p:spTree>
    <p:extLst>
      <p:ext uri="{BB962C8B-B14F-4D97-AF65-F5344CB8AC3E}">
        <p14:creationId xmlns:p14="http://schemas.microsoft.com/office/powerpoint/2010/main" val="81155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691E1-FFE0-4354-8651-4835818860F2}" type="datetimeFigureOut">
              <a:rPr lang="el-GR" smtClean="0"/>
              <a:t>14/5/2015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809F6-39C6-4EEC-B7F4-084C66989BC5}" type="slidenum">
              <a:rPr lang="el-GR" smtClean="0"/>
              <a:t>‹#›</a:t>
            </a:fld>
            <a:endParaRPr lang="el-GR"/>
          </a:p>
        </p:txBody>
      </p:sp>
    </p:spTree>
    <p:extLst>
      <p:ext uri="{BB962C8B-B14F-4D97-AF65-F5344CB8AC3E}">
        <p14:creationId xmlns:p14="http://schemas.microsoft.com/office/powerpoint/2010/main" val="356662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6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1999"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sz="2400" b="1" dirty="0">
              <a:solidFill>
                <a:schemeClr val="tx1"/>
              </a:solidFill>
            </a:endParaRPr>
          </a:p>
          <a:p>
            <a:pPr algn="ctr"/>
            <a:endParaRPr lang="en-US" sz="2400" b="1" dirty="0" smtClean="0">
              <a:solidFill>
                <a:schemeClr val="tx1"/>
              </a:solidFill>
            </a:endParaRPr>
          </a:p>
          <a:p>
            <a:pPr algn="ctr"/>
            <a:endParaRPr lang="en-US" sz="2400" b="1" dirty="0">
              <a:solidFill>
                <a:schemeClr val="tx1"/>
              </a:solidFill>
            </a:endParaRPr>
          </a:p>
          <a:p>
            <a:pPr algn="ctr"/>
            <a:r>
              <a:rPr lang="el-GR" sz="2400" b="1" dirty="0">
                <a:solidFill>
                  <a:schemeClr val="tx1"/>
                </a:solidFill>
              </a:rPr>
              <a:t>ΔΕΙΚΤΕΣ ΒΙΩΣΙΜΗΣ ΑΝΑΠΤΥΞΗΣ</a:t>
            </a:r>
          </a:p>
          <a:p>
            <a:pPr algn="ctr"/>
            <a:endParaRPr lang="el-GR" sz="2400" b="1" dirty="0">
              <a:solidFill>
                <a:schemeClr val="tx1"/>
              </a:solidFill>
            </a:endParaRPr>
          </a:p>
          <a:p>
            <a:pPr algn="ctr"/>
            <a:r>
              <a:rPr lang="el-GR" dirty="0">
                <a:solidFill>
                  <a:schemeClr val="tx1"/>
                </a:solidFill>
              </a:rPr>
              <a:t>Διάλεξη στο πλαίσιο του μαθήματος Οικονομία &amp; Περιβάλλον </a:t>
            </a:r>
            <a:r>
              <a:rPr lang="en-US" dirty="0">
                <a:solidFill>
                  <a:schemeClr val="tx1"/>
                </a:solidFill>
              </a:rPr>
              <a:t>II</a:t>
            </a:r>
            <a:endParaRPr lang="el-GR" dirty="0">
              <a:solidFill>
                <a:schemeClr val="tx1"/>
              </a:solidFill>
            </a:endParaRPr>
          </a:p>
          <a:p>
            <a:pPr algn="ctr"/>
            <a:endParaRPr lang="en-US" sz="2400" b="1" dirty="0" smtClean="0">
              <a:solidFill>
                <a:schemeClr val="tx1"/>
              </a:solidFill>
            </a:endParaRPr>
          </a:p>
          <a:p>
            <a:pPr algn="ctr"/>
            <a:r>
              <a:rPr lang="el-GR" sz="2000" dirty="0" smtClean="0">
                <a:solidFill>
                  <a:schemeClr val="tx1"/>
                </a:solidFill>
              </a:rPr>
              <a:t> </a:t>
            </a:r>
            <a:endParaRPr lang="el-GR" sz="2000" dirty="0">
              <a:solidFill>
                <a:schemeClr val="tx1"/>
              </a:solidFill>
            </a:endParaRPr>
          </a:p>
        </p:txBody>
      </p:sp>
      <p:sp>
        <p:nvSpPr>
          <p:cNvPr id="4" name="5 - TextBox"/>
          <p:cNvSpPr txBox="1"/>
          <p:nvPr/>
        </p:nvSpPr>
        <p:spPr>
          <a:xfrm>
            <a:off x="0" y="49828"/>
            <a:ext cx="121920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solidFill>
                  <a:sysClr val="windowText" lastClr="000000"/>
                </a:solidFill>
                <a:latin typeface="Times New Roman" pitchFamily="18" charset="0"/>
                <a:cs typeface="Times New Roman" pitchFamily="18" charset="0"/>
              </a:rPr>
              <a:t>Πανεπιστήμιο Αιγαίου</a:t>
            </a:r>
          </a:p>
          <a:p>
            <a:pPr algn="ctr"/>
            <a:r>
              <a:rPr lang="el-GR" sz="2400" dirty="0" smtClean="0">
                <a:solidFill>
                  <a:sysClr val="windowText" lastClr="000000"/>
                </a:solidFill>
                <a:latin typeface="Times New Roman" pitchFamily="18" charset="0"/>
                <a:cs typeface="Times New Roman" pitchFamily="18" charset="0"/>
              </a:rPr>
              <a:t>Τμήμα Περιβάλλοντος</a:t>
            </a:r>
            <a:endParaRPr lang="en-US" sz="2400" dirty="0" smtClean="0">
              <a:solidFill>
                <a:sysClr val="windowText" lastClr="000000"/>
              </a:solidFill>
              <a:latin typeface="Times New Roman" pitchFamily="18" charset="0"/>
              <a:cs typeface="Times New Roman" pitchFamily="18" charset="0"/>
            </a:endParaRPr>
          </a:p>
          <a:p>
            <a:pPr algn="ctr"/>
            <a:r>
              <a:rPr lang="el-GR" sz="2400" dirty="0" smtClean="0">
                <a:solidFill>
                  <a:sysClr val="windowText" lastClr="000000"/>
                </a:solidFill>
                <a:latin typeface="Times New Roman" pitchFamily="18" charset="0"/>
                <a:cs typeface="Times New Roman" pitchFamily="18" charset="0"/>
              </a:rPr>
              <a:t>Εργαστήριο Διαχείρισης Βιοποικιλότητας</a:t>
            </a:r>
            <a:r>
              <a:rPr lang="el-GR"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6" name="7 - Εικόνα" descr="χγρφ.png"/>
          <p:cNvPicPr>
            <a:picLocks noChangeAspect="1"/>
          </p:cNvPicPr>
          <p:nvPr/>
        </p:nvPicPr>
        <p:blipFill>
          <a:blip r:embed="rId2" cstate="print"/>
          <a:stretch>
            <a:fillRect/>
          </a:stretch>
        </p:blipFill>
        <p:spPr>
          <a:xfrm>
            <a:off x="11039873" y="49826"/>
            <a:ext cx="1152127" cy="1200329"/>
          </a:xfrm>
          <a:prstGeom prst="rect">
            <a:avLst/>
          </a:prstGeom>
          <a:effectLst>
            <a:softEdge rad="31750"/>
          </a:effectLst>
        </p:spPr>
      </p:pic>
      <p:pic>
        <p:nvPicPr>
          <p:cNvPr id="8" name="Picture 7"/>
          <p:cNvPicPr>
            <a:picLocks noChangeAspect="1"/>
          </p:cNvPicPr>
          <p:nvPr/>
        </p:nvPicPr>
        <p:blipFill>
          <a:blip r:embed="rId3"/>
          <a:stretch>
            <a:fillRect/>
          </a:stretch>
        </p:blipFill>
        <p:spPr>
          <a:xfrm>
            <a:off x="154236" y="91624"/>
            <a:ext cx="1097043" cy="1116735"/>
          </a:xfrm>
          <a:prstGeom prst="rect">
            <a:avLst/>
          </a:prstGeom>
          <a:ln>
            <a:noFill/>
          </a:ln>
        </p:spPr>
      </p:pic>
      <p:sp>
        <p:nvSpPr>
          <p:cNvPr id="11" name="9 - TextBox"/>
          <p:cNvSpPr txBox="1"/>
          <p:nvPr/>
        </p:nvSpPr>
        <p:spPr>
          <a:xfrm>
            <a:off x="0" y="5877272"/>
            <a:ext cx="12192000"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Ζευγώλης Ιωάννης</a:t>
            </a:r>
          </a:p>
          <a:p>
            <a:pPr algn="ctr"/>
            <a:r>
              <a:rPr lang="el-GR" sz="24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Μυτιλήνη 2015</a:t>
            </a:r>
            <a:endParaRPr lang="el-G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1474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2.2 </a:t>
            </a:r>
            <a:r>
              <a:rPr lang="el-GR" sz="2400" dirty="0"/>
              <a:t>Προσδιορισμός των </a:t>
            </a:r>
            <a:r>
              <a:rPr lang="en-US" sz="2400" dirty="0" smtClean="0"/>
              <a:t>“</a:t>
            </a:r>
            <a:r>
              <a:rPr lang="el-GR" sz="2400" dirty="0" smtClean="0"/>
              <a:t>Δεικτών </a:t>
            </a:r>
            <a:r>
              <a:rPr lang="el-GR" sz="2400" dirty="0"/>
              <a:t>Βιώσιμης </a:t>
            </a:r>
            <a:r>
              <a:rPr lang="el-GR" sz="2400" dirty="0" smtClean="0"/>
              <a:t>Ανάπτυξης</a:t>
            </a:r>
            <a:r>
              <a:rPr lang="en-US" sz="2400" dirty="0" smtClean="0"/>
              <a:t>”</a:t>
            </a:r>
            <a:endParaRPr lang="el-GR" sz="2400" dirty="0"/>
          </a:p>
        </p:txBody>
      </p:sp>
      <p:sp>
        <p:nvSpPr>
          <p:cNvPr id="8" name="Right Arrow 7"/>
          <p:cNvSpPr/>
          <p:nvPr/>
        </p:nvSpPr>
        <p:spPr>
          <a:xfrm>
            <a:off x="1677884" y="1948541"/>
            <a:ext cx="493815" cy="308314"/>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 name="Rectangle 1"/>
          <p:cNvSpPr/>
          <p:nvPr/>
        </p:nvSpPr>
        <p:spPr>
          <a:xfrm>
            <a:off x="83127" y="1857770"/>
            <a:ext cx="1426028" cy="489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ysClr val="windowText" lastClr="000000"/>
                </a:solidFill>
              </a:rPr>
              <a:t>Οι δείκτες</a:t>
            </a:r>
            <a:endParaRPr lang="el-GR" dirty="0">
              <a:solidFill>
                <a:sysClr val="windowText" lastClr="000000"/>
              </a:solidFill>
            </a:endParaRPr>
          </a:p>
        </p:txBody>
      </p:sp>
      <p:sp>
        <p:nvSpPr>
          <p:cNvPr id="13" name="Rectangle 12"/>
          <p:cNvSpPr/>
          <p:nvPr/>
        </p:nvSpPr>
        <p:spPr>
          <a:xfrm>
            <a:off x="2340428" y="1480457"/>
            <a:ext cx="1828801" cy="489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ysClr val="windowText" lastClr="000000"/>
                </a:solidFill>
              </a:rPr>
              <a:t>Παρέχουν πληροφορίες</a:t>
            </a:r>
            <a:endParaRPr lang="el-GR" dirty="0">
              <a:solidFill>
                <a:sysClr val="windowText" lastClr="000000"/>
              </a:solidFill>
            </a:endParaRPr>
          </a:p>
        </p:txBody>
      </p:sp>
      <p:sp>
        <p:nvSpPr>
          <p:cNvPr id="14" name="Rectangle 13"/>
          <p:cNvSpPr/>
          <p:nvPr/>
        </p:nvSpPr>
        <p:spPr>
          <a:xfrm>
            <a:off x="2340428" y="2102698"/>
            <a:ext cx="1828801" cy="489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ysClr val="windowText" lastClr="000000"/>
                </a:solidFill>
              </a:rPr>
              <a:t>Είναι εργαλεία</a:t>
            </a:r>
            <a:endParaRPr lang="el-GR" dirty="0">
              <a:solidFill>
                <a:sysClr val="windowText" lastClr="000000"/>
              </a:solidFill>
            </a:endParaRPr>
          </a:p>
        </p:txBody>
      </p:sp>
      <p:sp>
        <p:nvSpPr>
          <p:cNvPr id="15" name="Right Arrow 14"/>
          <p:cNvSpPr/>
          <p:nvPr/>
        </p:nvSpPr>
        <p:spPr>
          <a:xfrm>
            <a:off x="4337958" y="1571228"/>
            <a:ext cx="493815" cy="30831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Right Arrow 15"/>
          <p:cNvSpPr/>
          <p:nvPr/>
        </p:nvSpPr>
        <p:spPr>
          <a:xfrm rot="5400000">
            <a:off x="3007920" y="2770535"/>
            <a:ext cx="493815" cy="30831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17" name="Rectangle 16"/>
          <p:cNvSpPr/>
          <p:nvPr/>
        </p:nvSpPr>
        <p:spPr>
          <a:xfrm>
            <a:off x="5000502" y="1005259"/>
            <a:ext cx="6734298" cy="4898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dirty="0" smtClean="0"/>
              <a:t>Την </a:t>
            </a:r>
            <a:r>
              <a:rPr lang="el-GR" dirty="0"/>
              <a:t>κατάσταση του περιβάλλοντος, της οικονομίας και της κοινωνίας.</a:t>
            </a:r>
            <a:endParaRPr lang="el-GR" dirty="0">
              <a:solidFill>
                <a:sysClr val="windowText" lastClr="000000"/>
              </a:solidFill>
            </a:endParaRPr>
          </a:p>
        </p:txBody>
      </p:sp>
      <p:sp>
        <p:nvSpPr>
          <p:cNvPr id="18" name="Rectangle 17"/>
          <p:cNvSpPr/>
          <p:nvPr/>
        </p:nvSpPr>
        <p:spPr>
          <a:xfrm>
            <a:off x="5000502" y="1576668"/>
            <a:ext cx="6734298" cy="4898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el-GR" dirty="0"/>
              <a:t>Τις ελλείψεις, τις αδυναμίες και τα πιθανά </a:t>
            </a:r>
            <a:r>
              <a:rPr lang="el-GR" dirty="0" smtClean="0"/>
              <a:t>προβλήματα</a:t>
            </a:r>
            <a:endParaRPr lang="el-GR" dirty="0"/>
          </a:p>
        </p:txBody>
      </p:sp>
      <p:sp>
        <p:nvSpPr>
          <p:cNvPr id="19" name="Rectangle 18"/>
          <p:cNvSpPr/>
          <p:nvPr/>
        </p:nvSpPr>
        <p:spPr>
          <a:xfrm>
            <a:off x="914400" y="3254478"/>
            <a:ext cx="1426028" cy="4898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l-GR" b="1" dirty="0" smtClean="0"/>
              <a:t>Αξιολόγησης</a:t>
            </a:r>
            <a:endParaRPr lang="el-GR" dirty="0"/>
          </a:p>
        </p:txBody>
      </p:sp>
      <p:sp>
        <p:nvSpPr>
          <p:cNvPr id="20" name="Rectangle 19"/>
          <p:cNvSpPr/>
          <p:nvPr/>
        </p:nvSpPr>
        <p:spPr>
          <a:xfrm>
            <a:off x="2567047" y="3254478"/>
            <a:ext cx="1375559" cy="4898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l-GR" b="1" dirty="0" smtClean="0"/>
              <a:t>Σχεδιασμού</a:t>
            </a:r>
            <a:endParaRPr lang="el-GR" dirty="0"/>
          </a:p>
        </p:txBody>
      </p:sp>
      <p:sp>
        <p:nvSpPr>
          <p:cNvPr id="21" name="Rectangle 20"/>
          <p:cNvSpPr/>
          <p:nvPr/>
        </p:nvSpPr>
        <p:spPr>
          <a:xfrm>
            <a:off x="4169225" y="3254478"/>
            <a:ext cx="1660071" cy="4898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l-GR" b="1" dirty="0" smtClean="0"/>
              <a:t>Επεξηγηματικά</a:t>
            </a:r>
            <a:endParaRPr lang="el-GR" dirty="0"/>
          </a:p>
        </p:txBody>
      </p:sp>
      <p:sp>
        <p:nvSpPr>
          <p:cNvPr id="22" name="Rectangle 21"/>
          <p:cNvSpPr/>
          <p:nvPr/>
        </p:nvSpPr>
        <p:spPr>
          <a:xfrm>
            <a:off x="2541812" y="4380273"/>
            <a:ext cx="1426028" cy="489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ysClr val="windowText" lastClr="000000"/>
                </a:solidFill>
              </a:rPr>
              <a:t>Τα κράτη</a:t>
            </a:r>
            <a:endParaRPr lang="el-GR" dirty="0">
              <a:solidFill>
                <a:sysClr val="windowText" lastClr="000000"/>
              </a:solidFill>
            </a:endParaRPr>
          </a:p>
        </p:txBody>
      </p:sp>
      <p:sp>
        <p:nvSpPr>
          <p:cNvPr id="31" name="Bent Arrow 30"/>
          <p:cNvSpPr/>
          <p:nvPr/>
        </p:nvSpPr>
        <p:spPr>
          <a:xfrm rot="16200000">
            <a:off x="288647" y="2672268"/>
            <a:ext cx="2231219" cy="1872342"/>
          </a:xfrm>
          <a:prstGeom prst="bentArrow">
            <a:avLst>
              <a:gd name="adj1" fmla="val 6977"/>
              <a:gd name="adj2" fmla="val 8721"/>
              <a:gd name="adj3" fmla="val 22093"/>
              <a:gd name="adj4"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33" name="Rectangle 32"/>
          <p:cNvSpPr/>
          <p:nvPr/>
        </p:nvSpPr>
        <p:spPr>
          <a:xfrm>
            <a:off x="4999260" y="787371"/>
            <a:ext cx="7116541" cy="341091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buFont typeface="Arial" panose="020B0604020202020204" pitchFamily="34" charset="0"/>
              <a:buChar char="•"/>
            </a:pPr>
            <a:r>
              <a:rPr lang="el-GR" dirty="0" smtClean="0"/>
              <a:t>Φέρνουν σημαντικά </a:t>
            </a:r>
            <a:r>
              <a:rPr lang="el-GR" dirty="0"/>
              <a:t>θέματα στην πολιτική ατζέντα</a:t>
            </a:r>
            <a:r>
              <a:rPr lang="el-GR" dirty="0" smtClean="0"/>
              <a:t>.</a:t>
            </a:r>
          </a:p>
          <a:p>
            <a:pPr lvl="0"/>
            <a:endParaRPr lang="el-GR" dirty="0"/>
          </a:p>
          <a:p>
            <a:pPr marL="285750" lvl="0" indent="-285750">
              <a:buFont typeface="Arial" panose="020B0604020202020204" pitchFamily="34" charset="0"/>
              <a:buChar char="•"/>
            </a:pPr>
            <a:r>
              <a:rPr lang="el-GR" dirty="0" smtClean="0"/>
              <a:t>Αναγνωρίζουν τις βασικές τάσεις </a:t>
            </a:r>
            <a:r>
              <a:rPr lang="el-GR" dirty="0"/>
              <a:t>στους τομείς πρώτης </a:t>
            </a:r>
          </a:p>
          <a:p>
            <a:pPr lvl="0"/>
            <a:r>
              <a:rPr lang="el-GR" dirty="0" smtClean="0"/>
              <a:t>      προτεραιότητας.</a:t>
            </a:r>
          </a:p>
          <a:p>
            <a:pPr lvl="0"/>
            <a:endParaRPr lang="el-GR" dirty="0"/>
          </a:p>
          <a:p>
            <a:pPr marL="285750" lvl="0" indent="-285750">
              <a:buFont typeface="Arial" panose="020B0604020202020204" pitchFamily="34" charset="0"/>
              <a:buChar char="•"/>
            </a:pPr>
            <a:r>
              <a:rPr lang="el-GR" dirty="0" smtClean="0"/>
              <a:t>Βοηθούν τον </a:t>
            </a:r>
            <a:r>
              <a:rPr lang="el-GR" dirty="0"/>
              <a:t>εθνικό διάλογο για την βιώσιμη </a:t>
            </a:r>
            <a:r>
              <a:rPr lang="el-GR" dirty="0" smtClean="0"/>
              <a:t>ανάπτυξη</a:t>
            </a:r>
          </a:p>
          <a:p>
            <a:pPr lvl="0"/>
            <a:endParaRPr lang="el-GR" dirty="0"/>
          </a:p>
          <a:p>
            <a:pPr marL="285750" lvl="0" indent="-285750">
              <a:buFont typeface="Arial" panose="020B0604020202020204" pitchFamily="34" charset="0"/>
              <a:buChar char="•"/>
            </a:pPr>
            <a:r>
              <a:rPr lang="el-GR" dirty="0"/>
              <a:t>Δ</a:t>
            </a:r>
            <a:r>
              <a:rPr lang="el-GR" dirty="0" smtClean="0"/>
              <a:t>ιευκολύνουν </a:t>
            </a:r>
            <a:r>
              <a:rPr lang="el-GR" dirty="0"/>
              <a:t>την ανταπόκριση των </a:t>
            </a:r>
            <a:r>
              <a:rPr lang="el-GR" dirty="0" smtClean="0"/>
              <a:t>αρχών στη </a:t>
            </a:r>
            <a:r>
              <a:rPr lang="el-GR" dirty="0"/>
              <a:t>διαδικασία λήψης αποφάσεων για τη </a:t>
            </a:r>
            <a:r>
              <a:rPr lang="el-GR" dirty="0" smtClean="0"/>
              <a:t>βιωσιμότητα</a:t>
            </a:r>
          </a:p>
          <a:p>
            <a:pPr lvl="0"/>
            <a:endParaRPr lang="el-GR" dirty="0"/>
          </a:p>
          <a:p>
            <a:pPr marL="285750" lvl="0" indent="-285750">
              <a:buFont typeface="Arial" panose="020B0604020202020204" pitchFamily="34" charset="0"/>
              <a:buChar char="•"/>
            </a:pPr>
            <a:r>
              <a:rPr lang="el-GR" dirty="0"/>
              <a:t>Δ</a:t>
            </a:r>
            <a:r>
              <a:rPr lang="el-GR" dirty="0" smtClean="0"/>
              <a:t>ιευκολύνουν </a:t>
            </a:r>
            <a:r>
              <a:rPr lang="el-GR" dirty="0"/>
              <a:t>στην ετοιμασία και την παρακολούθηση των σχεδίων για τη  βιώσιμη ανάπτυξη</a:t>
            </a:r>
            <a:r>
              <a:rPr lang="el-GR" dirty="0" smtClean="0"/>
              <a:t>.</a:t>
            </a:r>
            <a:endParaRPr lang="el-GR" dirty="0"/>
          </a:p>
        </p:txBody>
      </p:sp>
      <p:sp>
        <p:nvSpPr>
          <p:cNvPr id="34" name="Right Arrow 33"/>
          <p:cNvSpPr/>
          <p:nvPr/>
        </p:nvSpPr>
        <p:spPr>
          <a:xfrm>
            <a:off x="1677884" y="1916157"/>
            <a:ext cx="3153889" cy="300736"/>
          </a:xfrm>
          <a:prstGeom prst="rightArrow">
            <a:avLst>
              <a:gd name="adj1" fmla="val 50000"/>
              <a:gd name="adj2" fmla="val 1260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5" name="Rectangle 34"/>
          <p:cNvSpPr/>
          <p:nvPr/>
        </p:nvSpPr>
        <p:spPr>
          <a:xfrm>
            <a:off x="4999260" y="787371"/>
            <a:ext cx="7116541" cy="46223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lvl="0" indent="-285750">
              <a:buFont typeface="Arial" panose="020B0604020202020204" pitchFamily="34" charset="0"/>
              <a:buChar char="•"/>
            </a:pPr>
            <a:r>
              <a:rPr lang="el-GR" dirty="0"/>
              <a:t>Να συμβαδίζουν με την γενική ροπή της κοινωνίας </a:t>
            </a:r>
            <a:endParaRPr lang="en-US" dirty="0" smtClean="0"/>
          </a:p>
          <a:p>
            <a:pPr lvl="0"/>
            <a:endParaRPr lang="el-GR" dirty="0" smtClean="0"/>
          </a:p>
          <a:p>
            <a:pPr marL="285750" lvl="0" indent="-285750">
              <a:buFont typeface="Arial" panose="020B0604020202020204" pitchFamily="34" charset="0"/>
              <a:buChar char="•"/>
            </a:pPr>
            <a:r>
              <a:rPr lang="el-GR" dirty="0" smtClean="0"/>
              <a:t>Να </a:t>
            </a:r>
            <a:r>
              <a:rPr lang="el-GR" dirty="0"/>
              <a:t>είναι </a:t>
            </a:r>
            <a:r>
              <a:rPr lang="el-GR" b="1" dirty="0"/>
              <a:t>στατιστικά μετρήσιμοι </a:t>
            </a:r>
            <a:r>
              <a:rPr lang="el-GR" dirty="0"/>
              <a:t>και να ανταποκρίνονται τα δεδομένα τους για τουλάχιστον </a:t>
            </a:r>
            <a:r>
              <a:rPr lang="el-GR" b="1" dirty="0"/>
              <a:t>μία με δύο </a:t>
            </a:r>
            <a:r>
              <a:rPr lang="el-GR" b="1" dirty="0" smtClean="0"/>
              <a:t>δεκαετίες</a:t>
            </a:r>
            <a:endParaRPr lang="en-US" b="1" dirty="0" smtClean="0"/>
          </a:p>
          <a:p>
            <a:pPr lvl="0"/>
            <a:endParaRPr lang="el-GR" b="1" dirty="0"/>
          </a:p>
          <a:p>
            <a:pPr marL="285750" lvl="0" indent="-285750">
              <a:buFont typeface="Arial" panose="020B0604020202020204" pitchFamily="34" charset="0"/>
              <a:buChar char="•"/>
            </a:pPr>
            <a:r>
              <a:rPr lang="el-GR" dirty="0"/>
              <a:t>Να είναι </a:t>
            </a:r>
            <a:r>
              <a:rPr lang="el-GR" b="1" dirty="0"/>
              <a:t>ελκυστικοί</a:t>
            </a:r>
            <a:r>
              <a:rPr lang="el-GR" dirty="0"/>
              <a:t> από τις τοπικές </a:t>
            </a:r>
            <a:r>
              <a:rPr lang="el-GR" dirty="0" smtClean="0"/>
              <a:t>αρχές</a:t>
            </a:r>
            <a:endParaRPr lang="en-US" dirty="0" smtClean="0"/>
          </a:p>
          <a:p>
            <a:pPr lvl="0"/>
            <a:endParaRPr lang="el-GR" dirty="0"/>
          </a:p>
          <a:p>
            <a:pPr marL="285750" lvl="0" indent="-285750">
              <a:buFont typeface="Arial" panose="020B0604020202020204" pitchFamily="34" charset="0"/>
              <a:buChar char="•"/>
            </a:pPr>
            <a:r>
              <a:rPr lang="el-GR" dirty="0"/>
              <a:t>Να είναι γενικά </a:t>
            </a:r>
            <a:r>
              <a:rPr lang="el-GR" b="1" dirty="0"/>
              <a:t>κατανοητοί</a:t>
            </a:r>
            <a:r>
              <a:rPr lang="el-GR" dirty="0"/>
              <a:t> </a:t>
            </a:r>
            <a:endParaRPr lang="el-GR" dirty="0" smtClean="0"/>
          </a:p>
          <a:p>
            <a:pPr marL="285750" lvl="0" indent="-285750">
              <a:buFont typeface="Arial" panose="020B0604020202020204" pitchFamily="34" charset="0"/>
              <a:buChar char="•"/>
            </a:pPr>
            <a:endParaRPr lang="el-GR" dirty="0"/>
          </a:p>
          <a:p>
            <a:pPr marL="285750" lvl="0" indent="-285750">
              <a:buFont typeface="Arial" panose="020B0604020202020204" pitchFamily="34" charset="0"/>
              <a:buChar char="•"/>
            </a:pPr>
            <a:r>
              <a:rPr lang="el-GR" dirty="0" smtClean="0"/>
              <a:t>Να </a:t>
            </a:r>
            <a:r>
              <a:rPr lang="el-GR" dirty="0"/>
              <a:t>υπάρχει </a:t>
            </a:r>
            <a:r>
              <a:rPr lang="el-GR" b="1" dirty="0"/>
              <a:t>διαθεσιμότητα</a:t>
            </a:r>
            <a:r>
              <a:rPr lang="el-GR" dirty="0"/>
              <a:t> και </a:t>
            </a:r>
            <a:r>
              <a:rPr lang="el-GR" b="1" dirty="0"/>
              <a:t>αξιοπιστία</a:t>
            </a:r>
            <a:r>
              <a:rPr lang="el-GR" dirty="0"/>
              <a:t> των </a:t>
            </a:r>
            <a:r>
              <a:rPr lang="el-GR" b="1" dirty="0" smtClean="0"/>
              <a:t>πηγών</a:t>
            </a:r>
            <a:endParaRPr lang="en-US" b="1" dirty="0" smtClean="0"/>
          </a:p>
          <a:p>
            <a:pPr lvl="0"/>
            <a:endParaRPr lang="el-GR" b="1" dirty="0"/>
          </a:p>
          <a:p>
            <a:pPr marL="285750" lvl="0" indent="-285750">
              <a:buFont typeface="Arial" panose="020B0604020202020204" pitchFamily="34" charset="0"/>
              <a:buChar char="•"/>
            </a:pPr>
            <a:r>
              <a:rPr lang="el-GR" dirty="0"/>
              <a:t>Να γίνεται χρήση </a:t>
            </a:r>
            <a:r>
              <a:rPr lang="el-GR" b="1" dirty="0"/>
              <a:t>πρόσφατων στατιστικών </a:t>
            </a:r>
            <a:r>
              <a:rPr lang="el-GR" b="1" dirty="0" smtClean="0"/>
              <a:t>δεδομένων</a:t>
            </a:r>
            <a:endParaRPr lang="en-US" b="1" dirty="0" smtClean="0"/>
          </a:p>
          <a:p>
            <a:pPr marL="285750" lvl="0" indent="-285750">
              <a:buFont typeface="Arial" panose="020B0604020202020204" pitchFamily="34" charset="0"/>
              <a:buChar char="•"/>
            </a:pPr>
            <a:endParaRPr lang="el-GR" b="1" dirty="0"/>
          </a:p>
          <a:p>
            <a:pPr marL="285750" lvl="0" indent="-285750">
              <a:buFont typeface="Arial" panose="020B0604020202020204" pitchFamily="34" charset="0"/>
              <a:buChar char="•"/>
            </a:pPr>
            <a:r>
              <a:rPr lang="el-GR" dirty="0"/>
              <a:t>Να γίνεται ολιστική προσέγγιση που να περιλαμβάνει ποιοτικούς και ποσοτικούς όρους.</a:t>
            </a:r>
          </a:p>
          <a:p>
            <a:pPr marL="285750" lvl="0" indent="-285750">
              <a:buFont typeface="Arial" panose="020B0604020202020204" pitchFamily="34" charset="0"/>
              <a:buChar char="•"/>
            </a:pPr>
            <a:endParaRPr lang="el-GR" dirty="0"/>
          </a:p>
        </p:txBody>
      </p:sp>
      <p:sp>
        <p:nvSpPr>
          <p:cNvPr id="36" name="Right Arrow 35"/>
          <p:cNvSpPr/>
          <p:nvPr/>
        </p:nvSpPr>
        <p:spPr>
          <a:xfrm>
            <a:off x="1676642" y="1919079"/>
            <a:ext cx="3211285" cy="285489"/>
          </a:xfrm>
          <a:prstGeom prst="rightArrow">
            <a:avLst>
              <a:gd name="adj1" fmla="val 50000"/>
              <a:gd name="adj2" fmla="val 15295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504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31" grpId="0" animBg="1"/>
      <p:bldP spid="31" grpId="1" animBg="1"/>
      <p:bldP spid="33" grpId="0" animBg="1"/>
      <p:bldP spid="33" grpId="1" animBg="1"/>
      <p:bldP spid="34" grpId="0" animBg="1"/>
      <p:bldP spid="34" grpId="1"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a:t>
            </a:r>
            <a:r>
              <a:rPr lang="en-US" sz="2400" dirty="0" smtClean="0"/>
              <a:t>3</a:t>
            </a:r>
            <a:r>
              <a:rPr lang="el-GR" sz="2400" dirty="0" smtClean="0"/>
              <a:t> </a:t>
            </a:r>
            <a:r>
              <a:rPr lang="el-GR" sz="2400" dirty="0"/>
              <a:t>Ομαδοποίηση των </a:t>
            </a:r>
            <a:r>
              <a:rPr lang="en-US" sz="2400" dirty="0" smtClean="0"/>
              <a:t>“</a:t>
            </a:r>
            <a:r>
              <a:rPr lang="el-GR" sz="2400" dirty="0" smtClean="0"/>
              <a:t>Δεικτών </a:t>
            </a:r>
            <a:r>
              <a:rPr lang="el-GR" sz="2400" dirty="0"/>
              <a:t>Βιώσιμης </a:t>
            </a:r>
            <a:r>
              <a:rPr lang="el-GR" sz="2400" dirty="0" smtClean="0"/>
              <a:t>Ανάπτυξης</a:t>
            </a:r>
            <a:r>
              <a:rPr lang="en-US" sz="2400" dirty="0" smtClean="0"/>
              <a:t>”</a:t>
            </a:r>
            <a:endParaRPr lang="el-GR" sz="2400" dirty="0"/>
          </a:p>
        </p:txBody>
      </p:sp>
      <p:sp>
        <p:nvSpPr>
          <p:cNvPr id="41" name="Chord 40"/>
          <p:cNvSpPr/>
          <p:nvPr/>
        </p:nvSpPr>
        <p:spPr>
          <a:xfrm>
            <a:off x="87917" y="1045219"/>
            <a:ext cx="1371504" cy="1371504"/>
          </a:xfrm>
          <a:prstGeom prst="chord">
            <a:avLst>
              <a:gd name="adj1" fmla="val 4800000"/>
              <a:gd name="adj2" fmla="val 16868139"/>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42" name="Pie 41"/>
          <p:cNvSpPr/>
          <p:nvPr/>
        </p:nvSpPr>
        <p:spPr>
          <a:xfrm>
            <a:off x="225068" y="1182370"/>
            <a:ext cx="1097203" cy="1097203"/>
          </a:xfrm>
          <a:prstGeom prst="pie">
            <a:avLst>
              <a:gd name="adj1" fmla="val 12600000"/>
              <a:gd name="adj2" fmla="val 162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Freeform 42"/>
          <p:cNvSpPr/>
          <p:nvPr/>
        </p:nvSpPr>
        <p:spPr>
          <a:xfrm rot="16200000">
            <a:off x="-1489312" y="4131104"/>
            <a:ext cx="3977362" cy="822902"/>
          </a:xfrm>
          <a:custGeom>
            <a:avLst/>
            <a:gdLst>
              <a:gd name="connsiteX0" fmla="*/ 0 w 3977362"/>
              <a:gd name="connsiteY0" fmla="*/ 0 h 822902"/>
              <a:gd name="connsiteX1" fmla="*/ 3977362 w 3977362"/>
              <a:gd name="connsiteY1" fmla="*/ 0 h 822902"/>
              <a:gd name="connsiteX2" fmla="*/ 3977362 w 3977362"/>
              <a:gd name="connsiteY2" fmla="*/ 822902 h 822902"/>
              <a:gd name="connsiteX3" fmla="*/ 0 w 3977362"/>
              <a:gd name="connsiteY3" fmla="*/ 822902 h 822902"/>
              <a:gd name="connsiteX4" fmla="*/ 0 w 3977362"/>
              <a:gd name="connsiteY4" fmla="*/ 0 h 82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362" h="822902">
                <a:moveTo>
                  <a:pt x="0" y="0"/>
                </a:moveTo>
                <a:lnTo>
                  <a:pt x="3977362" y="0"/>
                </a:lnTo>
                <a:lnTo>
                  <a:pt x="3977362" y="822902"/>
                </a:lnTo>
                <a:lnTo>
                  <a:pt x="0" y="822902"/>
                </a:lnTo>
                <a:lnTo>
                  <a:pt x="0" y="0"/>
                </a:lnTo>
                <a:close/>
              </a:path>
            </a:pathLst>
          </a:custGeom>
          <a:solidFill>
            <a:srgbClr val="92D05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 numCol="1" spcCol="1270" anchor="b" anchorCtr="0">
            <a:noAutofit/>
          </a:bodyPr>
          <a:lstStyle/>
          <a:p>
            <a:pPr lvl="0" algn="r" defTabSz="711200">
              <a:lnSpc>
                <a:spcPct val="90000"/>
              </a:lnSpc>
              <a:spcBef>
                <a:spcPct val="0"/>
              </a:spcBef>
              <a:spcAft>
                <a:spcPct val="35000"/>
              </a:spcAft>
            </a:pPr>
            <a:r>
              <a:rPr lang="el-GR" sz="1600" kern="1200" dirty="0" smtClean="0">
                <a:solidFill>
                  <a:schemeClr val="tx1"/>
                </a:solidFill>
              </a:rPr>
              <a:t> Περιβαλλοντικοί Δείκτες</a:t>
            </a:r>
            <a:endParaRPr lang="el-GR" sz="1600" kern="1200" dirty="0">
              <a:solidFill>
                <a:schemeClr val="tx1"/>
              </a:solidFill>
            </a:endParaRPr>
          </a:p>
        </p:txBody>
      </p:sp>
      <p:sp>
        <p:nvSpPr>
          <p:cNvPr id="44" name="Freeform 43"/>
          <p:cNvSpPr/>
          <p:nvPr/>
        </p:nvSpPr>
        <p:spPr>
          <a:xfrm>
            <a:off x="1047970" y="1045219"/>
            <a:ext cx="2743008" cy="5486017"/>
          </a:xfrm>
          <a:custGeom>
            <a:avLst/>
            <a:gdLst>
              <a:gd name="connsiteX0" fmla="*/ 0 w 2743008"/>
              <a:gd name="connsiteY0" fmla="*/ 0 h 5486017"/>
              <a:gd name="connsiteX1" fmla="*/ 2743008 w 2743008"/>
              <a:gd name="connsiteY1" fmla="*/ 0 h 5486017"/>
              <a:gd name="connsiteX2" fmla="*/ 2743008 w 2743008"/>
              <a:gd name="connsiteY2" fmla="*/ 5486017 h 5486017"/>
              <a:gd name="connsiteX3" fmla="*/ 0 w 2743008"/>
              <a:gd name="connsiteY3" fmla="*/ 5486017 h 5486017"/>
              <a:gd name="connsiteX4" fmla="*/ 0 w 2743008"/>
              <a:gd name="connsiteY4" fmla="*/ 0 h 548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08" h="5486017">
                <a:moveTo>
                  <a:pt x="0" y="0"/>
                </a:moveTo>
                <a:lnTo>
                  <a:pt x="2743008" y="0"/>
                </a:lnTo>
                <a:lnTo>
                  <a:pt x="2743008" y="5486017"/>
                </a:lnTo>
                <a:lnTo>
                  <a:pt x="0" y="5486017"/>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just" defTabSz="622300">
              <a:lnSpc>
                <a:spcPct val="90000"/>
              </a:lnSpc>
              <a:spcBef>
                <a:spcPct val="0"/>
              </a:spcBef>
              <a:spcAft>
                <a:spcPct val="35000"/>
              </a:spcAft>
            </a:pPr>
            <a:r>
              <a:rPr lang="el-GR" sz="1400" kern="1200" dirty="0" smtClean="0"/>
              <a:t>Παρέχουν πληροφορία για τα περιβαλλοντικά ζητήματα</a:t>
            </a:r>
          </a:p>
          <a:p>
            <a:pPr lvl="0" algn="just" defTabSz="622300">
              <a:lnSpc>
                <a:spcPct val="90000"/>
              </a:lnSpc>
              <a:spcBef>
                <a:spcPct val="0"/>
              </a:spcBef>
              <a:spcAft>
                <a:spcPct val="35000"/>
              </a:spcAft>
            </a:pPr>
            <a:endParaRPr lang="el-GR" sz="1400" kern="1200" dirty="0"/>
          </a:p>
          <a:p>
            <a:pPr lvl="0" algn="just" defTabSz="622300">
              <a:lnSpc>
                <a:spcPct val="90000"/>
              </a:lnSpc>
              <a:spcBef>
                <a:spcPct val="0"/>
              </a:spcBef>
              <a:spcAft>
                <a:spcPct val="35000"/>
              </a:spcAft>
            </a:pPr>
            <a:r>
              <a:rPr lang="el-GR" sz="1400" kern="1200" dirty="0" smtClean="0"/>
              <a:t>Υποστηρίζουν την ανάπτυξη της πολιτικής και θέτουν προτεραιότητες</a:t>
            </a:r>
          </a:p>
          <a:p>
            <a:pPr lvl="0" algn="just" defTabSz="622300">
              <a:lnSpc>
                <a:spcPct val="90000"/>
              </a:lnSpc>
              <a:spcBef>
                <a:spcPct val="0"/>
              </a:spcBef>
              <a:spcAft>
                <a:spcPct val="35000"/>
              </a:spcAft>
            </a:pPr>
            <a:endParaRPr lang="el-GR" sz="1400" kern="1200" dirty="0" smtClean="0"/>
          </a:p>
          <a:p>
            <a:pPr lvl="0" algn="just" defTabSz="622300">
              <a:lnSpc>
                <a:spcPct val="90000"/>
              </a:lnSpc>
              <a:spcBef>
                <a:spcPct val="0"/>
              </a:spcBef>
              <a:spcAft>
                <a:spcPct val="35000"/>
              </a:spcAft>
            </a:pPr>
            <a:r>
              <a:rPr lang="el-GR" sz="1400" kern="1200" dirty="0" smtClean="0"/>
              <a:t>Ελέγχουν τα αποτελέσματα από πολιτικές αντιδράσεις </a:t>
            </a:r>
          </a:p>
          <a:p>
            <a:pPr lvl="0" algn="just" defTabSz="622300">
              <a:lnSpc>
                <a:spcPct val="90000"/>
              </a:lnSpc>
              <a:spcBef>
                <a:spcPct val="0"/>
              </a:spcBef>
              <a:spcAft>
                <a:spcPct val="35000"/>
              </a:spcAft>
            </a:pPr>
            <a:endParaRPr lang="el-GR" sz="1400" kern="1200" dirty="0"/>
          </a:p>
          <a:p>
            <a:pPr lvl="0" algn="just" defTabSz="622300">
              <a:lnSpc>
                <a:spcPct val="90000"/>
              </a:lnSpc>
              <a:spcBef>
                <a:spcPct val="0"/>
              </a:spcBef>
              <a:spcAft>
                <a:spcPct val="35000"/>
              </a:spcAft>
            </a:pPr>
            <a:r>
              <a:rPr lang="el-GR" sz="1400" kern="1200" dirty="0" smtClean="0"/>
              <a:t>Αυξάνουν την περιβαλλοντική ευαισθητοποίηση του κοινού </a:t>
            </a:r>
          </a:p>
        </p:txBody>
      </p:sp>
      <p:sp>
        <p:nvSpPr>
          <p:cNvPr id="45" name="Chord 44"/>
          <p:cNvSpPr/>
          <p:nvPr/>
        </p:nvSpPr>
        <p:spPr>
          <a:xfrm>
            <a:off x="4247933" y="1045219"/>
            <a:ext cx="1371504" cy="1371504"/>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46" name="Pie 45"/>
          <p:cNvSpPr/>
          <p:nvPr/>
        </p:nvSpPr>
        <p:spPr>
          <a:xfrm>
            <a:off x="4385083" y="1182370"/>
            <a:ext cx="1097203" cy="1097203"/>
          </a:xfrm>
          <a:prstGeom prst="pie">
            <a:avLst>
              <a:gd name="adj1" fmla="val 9000000"/>
              <a:gd name="adj2" fmla="val 162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Freeform 46"/>
          <p:cNvSpPr/>
          <p:nvPr/>
        </p:nvSpPr>
        <p:spPr>
          <a:xfrm rot="16200000">
            <a:off x="2670703" y="4131104"/>
            <a:ext cx="3977362" cy="822902"/>
          </a:xfrm>
          <a:custGeom>
            <a:avLst/>
            <a:gdLst>
              <a:gd name="connsiteX0" fmla="*/ 0 w 3977362"/>
              <a:gd name="connsiteY0" fmla="*/ 0 h 822902"/>
              <a:gd name="connsiteX1" fmla="*/ 3977362 w 3977362"/>
              <a:gd name="connsiteY1" fmla="*/ 0 h 822902"/>
              <a:gd name="connsiteX2" fmla="*/ 3977362 w 3977362"/>
              <a:gd name="connsiteY2" fmla="*/ 822902 h 822902"/>
              <a:gd name="connsiteX3" fmla="*/ 0 w 3977362"/>
              <a:gd name="connsiteY3" fmla="*/ 822902 h 822902"/>
              <a:gd name="connsiteX4" fmla="*/ 0 w 3977362"/>
              <a:gd name="connsiteY4" fmla="*/ 0 h 82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362" h="822902">
                <a:moveTo>
                  <a:pt x="0" y="0"/>
                </a:moveTo>
                <a:lnTo>
                  <a:pt x="3977362" y="0"/>
                </a:lnTo>
                <a:lnTo>
                  <a:pt x="3977362" y="822902"/>
                </a:lnTo>
                <a:lnTo>
                  <a:pt x="0" y="822902"/>
                </a:lnTo>
                <a:lnTo>
                  <a:pt x="0" y="0"/>
                </a:lnTo>
                <a:close/>
              </a:path>
            </a:pathLst>
          </a:custGeom>
          <a:solidFill>
            <a:schemeClr val="bg2">
              <a:lumMod val="9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lvl="0" algn="r" defTabSz="711200">
              <a:lnSpc>
                <a:spcPct val="90000"/>
              </a:lnSpc>
              <a:spcBef>
                <a:spcPct val="0"/>
              </a:spcBef>
              <a:spcAft>
                <a:spcPct val="35000"/>
              </a:spcAft>
            </a:pPr>
            <a:r>
              <a:rPr lang="el-GR" sz="1600" kern="1200" dirty="0" smtClean="0">
                <a:solidFill>
                  <a:schemeClr val="tx1"/>
                </a:solidFill>
              </a:rPr>
              <a:t>Οικονομικοί Δείκτες</a:t>
            </a:r>
            <a:endParaRPr lang="el-GR" sz="1600" kern="1200" dirty="0">
              <a:solidFill>
                <a:schemeClr val="tx1"/>
              </a:solidFill>
            </a:endParaRPr>
          </a:p>
        </p:txBody>
      </p:sp>
      <p:sp>
        <p:nvSpPr>
          <p:cNvPr id="48" name="Freeform 47"/>
          <p:cNvSpPr/>
          <p:nvPr/>
        </p:nvSpPr>
        <p:spPr>
          <a:xfrm>
            <a:off x="5207986" y="1045219"/>
            <a:ext cx="2743008" cy="5486017"/>
          </a:xfrm>
          <a:custGeom>
            <a:avLst/>
            <a:gdLst>
              <a:gd name="connsiteX0" fmla="*/ 0 w 2743008"/>
              <a:gd name="connsiteY0" fmla="*/ 0 h 5486017"/>
              <a:gd name="connsiteX1" fmla="*/ 2743008 w 2743008"/>
              <a:gd name="connsiteY1" fmla="*/ 0 h 5486017"/>
              <a:gd name="connsiteX2" fmla="*/ 2743008 w 2743008"/>
              <a:gd name="connsiteY2" fmla="*/ 5486017 h 5486017"/>
              <a:gd name="connsiteX3" fmla="*/ 0 w 2743008"/>
              <a:gd name="connsiteY3" fmla="*/ 5486017 h 5486017"/>
              <a:gd name="connsiteX4" fmla="*/ 0 w 2743008"/>
              <a:gd name="connsiteY4" fmla="*/ 0 h 548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08" h="5486017">
                <a:moveTo>
                  <a:pt x="0" y="0"/>
                </a:moveTo>
                <a:lnTo>
                  <a:pt x="2743008" y="0"/>
                </a:lnTo>
                <a:lnTo>
                  <a:pt x="2743008" y="5486017"/>
                </a:lnTo>
                <a:lnTo>
                  <a:pt x="0" y="5486017"/>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just" defTabSz="622300">
              <a:lnSpc>
                <a:spcPct val="90000"/>
              </a:lnSpc>
              <a:spcBef>
                <a:spcPct val="0"/>
              </a:spcBef>
              <a:spcAft>
                <a:spcPct val="35000"/>
              </a:spcAft>
            </a:pPr>
            <a:r>
              <a:rPr lang="el-GR" sz="1400" b="1" kern="1200" dirty="0" smtClean="0"/>
              <a:t>Οικονομική διάρθρωση</a:t>
            </a:r>
            <a:r>
              <a:rPr lang="el-GR" sz="1400" kern="1200" dirty="0" smtClean="0"/>
              <a:t>: Το εμπόριο και οι επενδύσεις είναι βασικοί παράγοντες της οικονομικής ανάπτυξης. Βελτιώνοντας την πρόσβαση στις αγορές, τις συνθήκες μεταφοράς των οικονομικών πόρων και την τεχνολογία, σε συνδυασμό με την τήρηση της υποχρέωσης των αναπτυγμένων κρατών για βοήθεια προς τις αναπτυσσόμενες χώρες, ενδυναμώνονται οι αρχές της βιώσιμης ανάπτυξης</a:t>
            </a:r>
            <a:endParaRPr lang="el-GR" sz="1400" kern="1200" dirty="0"/>
          </a:p>
          <a:p>
            <a:pPr lvl="0" algn="l" defTabSz="622300">
              <a:lnSpc>
                <a:spcPct val="90000"/>
              </a:lnSpc>
              <a:spcBef>
                <a:spcPct val="0"/>
              </a:spcBef>
              <a:spcAft>
                <a:spcPct val="35000"/>
              </a:spcAft>
            </a:pPr>
            <a:endParaRPr lang="el-GR" sz="1400" kern="1200" dirty="0"/>
          </a:p>
          <a:p>
            <a:pPr lvl="0" algn="just" defTabSz="622300">
              <a:lnSpc>
                <a:spcPct val="90000"/>
              </a:lnSpc>
              <a:spcBef>
                <a:spcPct val="0"/>
              </a:spcBef>
              <a:spcAft>
                <a:spcPct val="35000"/>
              </a:spcAft>
            </a:pPr>
            <a:r>
              <a:rPr lang="el-GR" sz="1400" b="1" kern="1200" dirty="0" smtClean="0"/>
              <a:t>Καταναλωτικά και Παραγωγικά πρότυπα</a:t>
            </a:r>
            <a:r>
              <a:rPr lang="el-GR" sz="1400" kern="1200" dirty="0" smtClean="0"/>
              <a:t>: Τα καταναλωτικά και παραγωγικά πρότυπα είναι βασικά μέτρα μέτρησης της βιώσιμης ανάπτυξης. </a:t>
            </a:r>
          </a:p>
          <a:p>
            <a:pPr lvl="0" algn="l" defTabSz="622300">
              <a:lnSpc>
                <a:spcPct val="90000"/>
              </a:lnSpc>
              <a:spcBef>
                <a:spcPct val="0"/>
              </a:spcBef>
              <a:spcAft>
                <a:spcPct val="35000"/>
              </a:spcAft>
            </a:pPr>
            <a:endParaRPr lang="el-GR" sz="1400" kern="1200" dirty="0"/>
          </a:p>
          <a:p>
            <a:pPr lvl="0" algn="just" defTabSz="622300">
              <a:lnSpc>
                <a:spcPct val="90000"/>
              </a:lnSpc>
              <a:spcBef>
                <a:spcPct val="0"/>
              </a:spcBef>
              <a:spcAft>
                <a:spcPct val="35000"/>
              </a:spcAft>
            </a:pPr>
            <a:r>
              <a:rPr lang="el-GR" sz="1400" b="1" kern="1200" dirty="0" smtClean="0"/>
              <a:t>Μεταφορές</a:t>
            </a:r>
            <a:r>
              <a:rPr lang="el-GR" sz="1400" kern="1200" dirty="0" smtClean="0"/>
              <a:t>: Ένα βιώσιμο σύστημα μεταφορών μπορεί να συνεισφέρει στην οικονομική ανάπτυξη και την κοινωνική ευημερία χωρίς να προκαλέσει περιβαλλοντική υποβάθμιση</a:t>
            </a:r>
          </a:p>
        </p:txBody>
      </p:sp>
      <p:sp>
        <p:nvSpPr>
          <p:cNvPr id="49" name="Chord 48"/>
          <p:cNvSpPr/>
          <p:nvPr/>
        </p:nvSpPr>
        <p:spPr>
          <a:xfrm>
            <a:off x="8407948" y="1045219"/>
            <a:ext cx="1371504" cy="1371504"/>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50" name="Pie 49"/>
          <p:cNvSpPr/>
          <p:nvPr/>
        </p:nvSpPr>
        <p:spPr>
          <a:xfrm>
            <a:off x="8545099" y="1182370"/>
            <a:ext cx="1097203" cy="1097203"/>
          </a:xfrm>
          <a:prstGeom prst="pie">
            <a:avLst>
              <a:gd name="adj1" fmla="val 5400000"/>
              <a:gd name="adj2" fmla="val 162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Freeform 50"/>
          <p:cNvSpPr/>
          <p:nvPr/>
        </p:nvSpPr>
        <p:spPr>
          <a:xfrm rot="16200000">
            <a:off x="6830718" y="4131104"/>
            <a:ext cx="3977362" cy="822902"/>
          </a:xfrm>
          <a:custGeom>
            <a:avLst/>
            <a:gdLst>
              <a:gd name="connsiteX0" fmla="*/ 0 w 3977362"/>
              <a:gd name="connsiteY0" fmla="*/ 0 h 822902"/>
              <a:gd name="connsiteX1" fmla="*/ 3977362 w 3977362"/>
              <a:gd name="connsiteY1" fmla="*/ 0 h 822902"/>
              <a:gd name="connsiteX2" fmla="*/ 3977362 w 3977362"/>
              <a:gd name="connsiteY2" fmla="*/ 822902 h 822902"/>
              <a:gd name="connsiteX3" fmla="*/ 0 w 3977362"/>
              <a:gd name="connsiteY3" fmla="*/ 822902 h 822902"/>
              <a:gd name="connsiteX4" fmla="*/ 0 w 3977362"/>
              <a:gd name="connsiteY4" fmla="*/ 0 h 82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362" h="822902">
                <a:moveTo>
                  <a:pt x="0" y="0"/>
                </a:moveTo>
                <a:lnTo>
                  <a:pt x="3977362" y="0"/>
                </a:lnTo>
                <a:lnTo>
                  <a:pt x="3977362" y="822902"/>
                </a:lnTo>
                <a:lnTo>
                  <a:pt x="0" y="822902"/>
                </a:lnTo>
                <a:lnTo>
                  <a:pt x="0" y="0"/>
                </a:lnTo>
                <a:close/>
              </a:path>
            </a:pathLst>
          </a:custGeom>
          <a:solidFill>
            <a:srgbClr val="00B0F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0" bIns="0" numCol="1" spcCol="1270" anchor="b" anchorCtr="0">
            <a:noAutofit/>
          </a:bodyPr>
          <a:lstStyle/>
          <a:p>
            <a:pPr lvl="0" algn="r" defTabSz="711200">
              <a:lnSpc>
                <a:spcPct val="90000"/>
              </a:lnSpc>
              <a:spcBef>
                <a:spcPct val="0"/>
              </a:spcBef>
              <a:spcAft>
                <a:spcPct val="35000"/>
              </a:spcAft>
            </a:pPr>
            <a:r>
              <a:rPr lang="el-GR" sz="1600" kern="1200" dirty="0" smtClean="0">
                <a:solidFill>
                  <a:schemeClr val="tx1"/>
                </a:solidFill>
              </a:rPr>
              <a:t>Κοινωνικοί Δείκτες</a:t>
            </a:r>
            <a:endParaRPr lang="el-GR" sz="1600" kern="1200" dirty="0">
              <a:solidFill>
                <a:schemeClr val="tx1"/>
              </a:solidFill>
            </a:endParaRPr>
          </a:p>
        </p:txBody>
      </p:sp>
      <p:sp>
        <p:nvSpPr>
          <p:cNvPr id="52" name="Freeform 51"/>
          <p:cNvSpPr/>
          <p:nvPr/>
        </p:nvSpPr>
        <p:spPr>
          <a:xfrm>
            <a:off x="9368001" y="1045219"/>
            <a:ext cx="2743008" cy="5486017"/>
          </a:xfrm>
          <a:custGeom>
            <a:avLst/>
            <a:gdLst>
              <a:gd name="connsiteX0" fmla="*/ 0 w 2743008"/>
              <a:gd name="connsiteY0" fmla="*/ 0 h 5486017"/>
              <a:gd name="connsiteX1" fmla="*/ 2743008 w 2743008"/>
              <a:gd name="connsiteY1" fmla="*/ 0 h 5486017"/>
              <a:gd name="connsiteX2" fmla="*/ 2743008 w 2743008"/>
              <a:gd name="connsiteY2" fmla="*/ 5486017 h 5486017"/>
              <a:gd name="connsiteX3" fmla="*/ 0 w 2743008"/>
              <a:gd name="connsiteY3" fmla="*/ 5486017 h 5486017"/>
              <a:gd name="connsiteX4" fmla="*/ 0 w 2743008"/>
              <a:gd name="connsiteY4" fmla="*/ 0 h 548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008" h="5486017">
                <a:moveTo>
                  <a:pt x="0" y="0"/>
                </a:moveTo>
                <a:lnTo>
                  <a:pt x="2743008" y="0"/>
                </a:lnTo>
                <a:lnTo>
                  <a:pt x="2743008" y="5486017"/>
                </a:lnTo>
                <a:lnTo>
                  <a:pt x="0" y="5486017"/>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just" defTabSz="622300">
              <a:lnSpc>
                <a:spcPct val="90000"/>
              </a:lnSpc>
              <a:spcBef>
                <a:spcPct val="0"/>
              </a:spcBef>
              <a:spcAft>
                <a:spcPct val="35000"/>
              </a:spcAft>
            </a:pPr>
            <a:r>
              <a:rPr lang="el-GR" sz="1400" b="1" kern="1200" dirty="0" smtClean="0"/>
              <a:t>Ποιοτικοί δείκτες </a:t>
            </a:r>
            <a:r>
              <a:rPr lang="el-GR" sz="1400" kern="1200" dirty="0" smtClean="0"/>
              <a:t>που χρησιμοποιούνται για την εκτίμηση της ποιότητας ζωής και δίδουν ιδιαίτερη βαρύτητα στις έννοιες της αποδοχής, της συνεργασίας και της κοινής γνώμης</a:t>
            </a:r>
          </a:p>
          <a:p>
            <a:pPr lvl="0" algn="just" defTabSz="622300">
              <a:lnSpc>
                <a:spcPct val="90000"/>
              </a:lnSpc>
              <a:spcBef>
                <a:spcPct val="0"/>
              </a:spcBef>
              <a:spcAft>
                <a:spcPct val="35000"/>
              </a:spcAft>
            </a:pPr>
            <a:r>
              <a:rPr lang="el-GR" sz="1400" b="1" i="1" kern="1200" dirty="0" smtClean="0"/>
              <a:t>Ισότητα</a:t>
            </a:r>
            <a:r>
              <a:rPr lang="el-GR" sz="1400" kern="1200" dirty="0" smtClean="0"/>
              <a:t>: Η κοινωνική ισότητα είναι μια από τις βασικές αξίες της βιώσιμης ανάπτυξης</a:t>
            </a:r>
          </a:p>
          <a:p>
            <a:pPr lvl="0" algn="just" defTabSz="622300">
              <a:lnSpc>
                <a:spcPct val="90000"/>
              </a:lnSpc>
              <a:spcBef>
                <a:spcPct val="0"/>
              </a:spcBef>
              <a:spcAft>
                <a:spcPct val="35000"/>
              </a:spcAft>
            </a:pPr>
            <a:r>
              <a:rPr lang="el-GR" sz="1400" b="1" i="1" kern="1200" dirty="0" smtClean="0"/>
              <a:t>Υγεία</a:t>
            </a:r>
            <a:r>
              <a:rPr lang="el-GR" sz="1400" kern="1200" dirty="0" smtClean="0"/>
              <a:t>: Η βιώσιμη ανάπτυξη δεν μπορεί να υπάρξει αν ένα μεγάλο ποσοστό του πληθυσμού παρουσιάζει προβλήματα υγείας και αδυναμία πρόσβασης στις προσφερόμενες υπηρεσίες </a:t>
            </a:r>
            <a:endParaRPr lang="el-GR" sz="1400" kern="1200" dirty="0"/>
          </a:p>
          <a:p>
            <a:pPr lvl="0" algn="just" defTabSz="622300">
              <a:lnSpc>
                <a:spcPct val="90000"/>
              </a:lnSpc>
              <a:spcBef>
                <a:spcPct val="0"/>
              </a:spcBef>
              <a:spcAft>
                <a:spcPct val="35000"/>
              </a:spcAft>
            </a:pPr>
            <a:r>
              <a:rPr lang="el-GR" sz="1400" b="1" i="1" kern="1200" dirty="0" smtClean="0"/>
              <a:t>Εκπαίδευση</a:t>
            </a:r>
            <a:r>
              <a:rPr lang="el-GR" sz="1400" kern="1200" dirty="0" smtClean="0"/>
              <a:t>: Η εκπαίδευση αποτελεί μακρόχρονη διαδικασία ζωής (lifelong learning) η οποία αναγνωρίζεται ως βασική συνιστώσα για την επίτευξη της βιώσιμης ανάπτυξης</a:t>
            </a:r>
          </a:p>
          <a:p>
            <a:pPr lvl="0" algn="just" defTabSz="622300">
              <a:lnSpc>
                <a:spcPct val="90000"/>
              </a:lnSpc>
              <a:spcBef>
                <a:spcPct val="0"/>
              </a:spcBef>
              <a:spcAft>
                <a:spcPct val="35000"/>
              </a:spcAft>
            </a:pPr>
            <a:r>
              <a:rPr lang="el-GR" sz="1400" b="1" i="1" kern="1200" dirty="0" smtClean="0"/>
              <a:t>Πληθυσμός</a:t>
            </a:r>
            <a:r>
              <a:rPr lang="el-GR" sz="1400" kern="1200" dirty="0" smtClean="0"/>
              <a:t>: Τα πληθυσμιακά χαρακτηριστικά σχετίζονται με τη βιωσιμότητα περιοχών, ως παράμετροι, που συνδέονται με τις προσπάθειες για τη μείωση της φτώχειας </a:t>
            </a:r>
            <a:endParaRPr lang="el-GR" sz="1400" kern="1200" dirty="0"/>
          </a:p>
        </p:txBody>
      </p:sp>
    </p:spTree>
    <p:extLst>
      <p:ext uri="{BB962C8B-B14F-4D97-AF65-F5344CB8AC3E}">
        <p14:creationId xmlns:p14="http://schemas.microsoft.com/office/powerpoint/2010/main" val="32489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7" grpId="0" animBg="1"/>
      <p:bldP spid="48" grpId="0"/>
      <p:bldP spid="51"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83127" y="753905"/>
            <a:ext cx="2964873" cy="54397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l-GR" sz="2000" dirty="0">
                <a:solidFill>
                  <a:schemeClr val="tx1"/>
                </a:solidFill>
                <a:latin typeface="Times New Roman" pitchFamily="18" charset="0"/>
                <a:cs typeface="Times New Roman" pitchFamily="18" charset="0"/>
              </a:rPr>
              <a:t>Καθορισμός της απαραίτητης πληροφορίας </a:t>
            </a:r>
          </a:p>
        </p:txBody>
      </p:sp>
      <p:sp>
        <p:nvSpPr>
          <p:cNvPr id="6" name="5 - Στρογγυλεμένο ορθογώνιο"/>
          <p:cNvSpPr/>
          <p:nvPr/>
        </p:nvSpPr>
        <p:spPr>
          <a:xfrm>
            <a:off x="3983781" y="753627"/>
            <a:ext cx="2787133" cy="54425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lgn="ctr"/>
            <a:r>
              <a:rPr lang="el-GR" sz="2000" dirty="0">
                <a:solidFill>
                  <a:schemeClr val="tx1"/>
                </a:solidFill>
                <a:latin typeface="Times New Roman" pitchFamily="18" charset="0"/>
                <a:cs typeface="Times New Roman" pitchFamily="18" charset="0"/>
              </a:rPr>
              <a:t>Ανάπτυξη του εννοιολογικού μοντέλου </a:t>
            </a:r>
          </a:p>
        </p:txBody>
      </p:sp>
      <p:sp>
        <p:nvSpPr>
          <p:cNvPr id="7" name="6 - Στρογγυλεμένο ορθογώνιο"/>
          <p:cNvSpPr/>
          <p:nvPr/>
        </p:nvSpPr>
        <p:spPr>
          <a:xfrm>
            <a:off x="7706695" y="716659"/>
            <a:ext cx="3059276" cy="583265"/>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Διαμόρφωση των δυνητικών δεικτών </a:t>
            </a:r>
          </a:p>
        </p:txBody>
      </p:sp>
      <p:sp>
        <p:nvSpPr>
          <p:cNvPr id="8" name="7 - Στρογγυλεμένο ορθογώνιο"/>
          <p:cNvSpPr/>
          <p:nvPr/>
        </p:nvSpPr>
        <p:spPr>
          <a:xfrm>
            <a:off x="83127" y="1463341"/>
            <a:ext cx="6912768" cy="1346707"/>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000" dirty="0">
                <a:solidFill>
                  <a:schemeClr val="tx1"/>
                </a:solidFill>
                <a:latin typeface="Times New Roman" pitchFamily="18" charset="0"/>
                <a:cs typeface="Times New Roman" pitchFamily="18" charset="0"/>
              </a:rPr>
              <a:t>Αξιολόγηση των δυνητικών δεικτών με βάση:</a:t>
            </a:r>
          </a:p>
          <a:p>
            <a:pPr marL="342900" indent="-342900">
              <a:buAutoNum type="arabicPeriod"/>
            </a:pPr>
            <a:r>
              <a:rPr lang="el-GR" sz="2000" dirty="0">
                <a:solidFill>
                  <a:schemeClr val="tx1"/>
                </a:solidFill>
                <a:latin typeface="Times New Roman" pitchFamily="18" charset="0"/>
                <a:cs typeface="Times New Roman" pitchFamily="18" charset="0"/>
              </a:rPr>
              <a:t>Την επιστημονική ορθότητα</a:t>
            </a:r>
          </a:p>
          <a:p>
            <a:pPr marL="342900" indent="-342900">
              <a:buAutoNum type="arabicPeriod"/>
            </a:pPr>
            <a:r>
              <a:rPr lang="el-GR" sz="2000" dirty="0">
                <a:solidFill>
                  <a:schemeClr val="tx1"/>
                </a:solidFill>
                <a:latin typeface="Times New Roman" pitchFamily="18" charset="0"/>
                <a:cs typeface="Times New Roman" pitchFamily="18" charset="0"/>
              </a:rPr>
              <a:t>Τη συνάφεια με τους στόχους της πολιτικής </a:t>
            </a:r>
          </a:p>
          <a:p>
            <a:pPr marL="342900" indent="-342900">
              <a:buAutoNum type="arabicPeriod"/>
            </a:pPr>
            <a:r>
              <a:rPr lang="el-GR" sz="2000" dirty="0">
                <a:solidFill>
                  <a:schemeClr val="tx1"/>
                </a:solidFill>
                <a:latin typeface="Times New Roman" pitchFamily="18" charset="0"/>
                <a:cs typeface="Times New Roman" pitchFamily="18" charset="0"/>
              </a:rPr>
              <a:t>Τη δυνατότητα μέτρησης και αποτίμησης τους </a:t>
            </a:r>
          </a:p>
        </p:txBody>
      </p:sp>
      <p:sp>
        <p:nvSpPr>
          <p:cNvPr id="9" name="8 - Ραβδωτό δεξιό βέλος"/>
          <p:cNvSpPr/>
          <p:nvPr/>
        </p:nvSpPr>
        <p:spPr>
          <a:xfrm>
            <a:off x="3141246" y="864276"/>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Στρογγυλεμένο ορθογώνιο"/>
          <p:cNvSpPr/>
          <p:nvPr/>
        </p:nvSpPr>
        <p:spPr>
          <a:xfrm>
            <a:off x="1469098" y="2984126"/>
            <a:ext cx="3157803" cy="116733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Σύγκριση των δυνητικών δεικτών με βάση τη διαθεσιμότητα των δεδομένων </a:t>
            </a:r>
          </a:p>
        </p:txBody>
      </p:sp>
      <p:sp>
        <p:nvSpPr>
          <p:cNvPr id="15" name="14 - Ορθογώνιο"/>
          <p:cNvSpPr/>
          <p:nvPr/>
        </p:nvSpPr>
        <p:spPr>
          <a:xfrm>
            <a:off x="6239069" y="3002131"/>
            <a:ext cx="2738198" cy="69047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Κοινωνικό – οικονομικά δεδομένα </a:t>
            </a:r>
          </a:p>
        </p:txBody>
      </p:sp>
      <p:sp>
        <p:nvSpPr>
          <p:cNvPr id="16" name="15 - Ορθογώνιο"/>
          <p:cNvSpPr/>
          <p:nvPr/>
        </p:nvSpPr>
        <p:spPr>
          <a:xfrm>
            <a:off x="6239069" y="3807681"/>
            <a:ext cx="2749930" cy="69047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Περιβαλλοντικά δεδομένα</a:t>
            </a:r>
          </a:p>
        </p:txBody>
      </p:sp>
      <p:sp>
        <p:nvSpPr>
          <p:cNvPr id="30" name="29 - Ορθογώνιο"/>
          <p:cNvSpPr/>
          <p:nvPr/>
        </p:nvSpPr>
        <p:spPr>
          <a:xfrm>
            <a:off x="976756" y="4698991"/>
            <a:ext cx="1407746" cy="78117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Μη επαρκή δεδομένα</a:t>
            </a:r>
          </a:p>
        </p:txBody>
      </p:sp>
      <p:sp>
        <p:nvSpPr>
          <p:cNvPr id="31" name="30 - Ορθογώνιο"/>
          <p:cNvSpPr/>
          <p:nvPr/>
        </p:nvSpPr>
        <p:spPr>
          <a:xfrm>
            <a:off x="3344168" y="4698788"/>
            <a:ext cx="1362694" cy="78117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Επαρκή δεδομένα</a:t>
            </a:r>
          </a:p>
        </p:txBody>
      </p:sp>
      <p:sp>
        <p:nvSpPr>
          <p:cNvPr id="36" name="35 - Έλλειψη"/>
          <p:cNvSpPr/>
          <p:nvPr/>
        </p:nvSpPr>
        <p:spPr>
          <a:xfrm>
            <a:off x="6176779" y="4935477"/>
            <a:ext cx="3059832" cy="864096"/>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000" dirty="0">
                <a:solidFill>
                  <a:schemeClr val="tx1"/>
                </a:solidFill>
                <a:latin typeface="Times New Roman" pitchFamily="18" charset="0"/>
                <a:cs typeface="Times New Roman" pitchFamily="18" charset="0"/>
              </a:rPr>
              <a:t>Υπολογισμός και ανάπτυξη δεικτών</a:t>
            </a:r>
          </a:p>
        </p:txBody>
      </p:sp>
      <p:sp>
        <p:nvSpPr>
          <p:cNvPr id="41" name="40 - Στρογγυλεμένο ορθογώνιο"/>
          <p:cNvSpPr/>
          <p:nvPr/>
        </p:nvSpPr>
        <p:spPr>
          <a:xfrm>
            <a:off x="157817" y="5799573"/>
            <a:ext cx="1407746" cy="89596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Δίκτυο μετρήσεων </a:t>
            </a:r>
          </a:p>
        </p:txBody>
      </p:sp>
      <p:sp>
        <p:nvSpPr>
          <p:cNvPr id="43" name="42 - Στρογγυλεμένο ορθογώνιο"/>
          <p:cNvSpPr/>
          <p:nvPr/>
        </p:nvSpPr>
        <p:spPr>
          <a:xfrm>
            <a:off x="1793267" y="5799573"/>
            <a:ext cx="2232248" cy="89596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000" dirty="0">
                <a:solidFill>
                  <a:schemeClr val="tx1"/>
                </a:solidFill>
                <a:latin typeface="Times New Roman" pitchFamily="18" charset="0"/>
                <a:cs typeface="Times New Roman" pitchFamily="18" charset="0"/>
              </a:rPr>
              <a:t>Έρευνα ερωτηματολογίου</a:t>
            </a:r>
          </a:p>
        </p:txBody>
      </p:sp>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a:t>
            </a:r>
            <a:r>
              <a:rPr lang="el-GR" sz="2400" dirty="0"/>
              <a:t>4</a:t>
            </a:r>
            <a:r>
              <a:rPr lang="el-GR" sz="2400" dirty="0" smtClean="0"/>
              <a:t> </a:t>
            </a:r>
            <a:r>
              <a:rPr lang="el-GR" sz="2400" dirty="0"/>
              <a:t>Στάδια ανάπτυξης Δεικτών Βιώσιμης Ανάπτυξης</a:t>
            </a:r>
          </a:p>
        </p:txBody>
      </p:sp>
      <p:sp>
        <p:nvSpPr>
          <p:cNvPr id="26" name="8 - Ραβδωτό δεξιό βέλος"/>
          <p:cNvSpPr/>
          <p:nvPr/>
        </p:nvSpPr>
        <p:spPr>
          <a:xfrm>
            <a:off x="6858879" y="864276"/>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Bent Arrow 2"/>
          <p:cNvSpPr/>
          <p:nvPr/>
        </p:nvSpPr>
        <p:spPr>
          <a:xfrm rot="10800000">
            <a:off x="7176120" y="1584356"/>
            <a:ext cx="2751650" cy="700679"/>
          </a:xfrm>
          <a:prstGeom prst="bentArrow">
            <a:avLst>
              <a:gd name="adj1" fmla="val 20238"/>
              <a:gd name="adj2" fmla="val 25000"/>
              <a:gd name="adj3" fmla="val 44048"/>
              <a:gd name="adj4" fmla="val 0"/>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tx1"/>
              </a:solidFill>
            </a:endParaRPr>
          </a:p>
        </p:txBody>
      </p:sp>
      <p:sp>
        <p:nvSpPr>
          <p:cNvPr id="14" name="Bent-Up Arrow 13"/>
          <p:cNvSpPr/>
          <p:nvPr/>
        </p:nvSpPr>
        <p:spPr>
          <a:xfrm rot="5400000">
            <a:off x="287614" y="2735543"/>
            <a:ext cx="757387" cy="1171097"/>
          </a:xfrm>
          <a:prstGeom prst="bentUpArrow">
            <a:avLst>
              <a:gd name="adj1" fmla="val 17015"/>
              <a:gd name="adj2" fmla="val 24430"/>
              <a:gd name="adj3" fmla="val 3868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l-GR"/>
          </a:p>
        </p:txBody>
      </p:sp>
      <p:sp>
        <p:nvSpPr>
          <p:cNvPr id="58" name="8 - Ραβδωτό δεξιό βέλος"/>
          <p:cNvSpPr/>
          <p:nvPr/>
        </p:nvSpPr>
        <p:spPr>
          <a:xfrm rot="510437">
            <a:off x="4836348" y="3787440"/>
            <a:ext cx="1206507" cy="288032"/>
          </a:xfrm>
          <a:prstGeom prst="stripedRightArrow">
            <a:avLst>
              <a:gd name="adj1" fmla="val 34127"/>
              <a:gd name="adj2" fmla="val 57937"/>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l-GR"/>
          </a:p>
        </p:txBody>
      </p:sp>
      <p:sp>
        <p:nvSpPr>
          <p:cNvPr id="59" name="8 - Ραβδωτό δεξιό βέλος"/>
          <p:cNvSpPr/>
          <p:nvPr/>
        </p:nvSpPr>
        <p:spPr>
          <a:xfrm rot="21274091">
            <a:off x="4840092" y="3367086"/>
            <a:ext cx="1206507" cy="288032"/>
          </a:xfrm>
          <a:prstGeom prst="stripedRightArrow">
            <a:avLst>
              <a:gd name="adj1" fmla="val 34127"/>
              <a:gd name="adj2" fmla="val 57937"/>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l-GR"/>
          </a:p>
        </p:txBody>
      </p:sp>
      <p:sp>
        <p:nvSpPr>
          <p:cNvPr id="60" name="8 - Ραβδωτό δεξιό βέλος"/>
          <p:cNvSpPr/>
          <p:nvPr/>
        </p:nvSpPr>
        <p:spPr>
          <a:xfrm rot="7830734">
            <a:off x="2147041" y="4314603"/>
            <a:ext cx="388108"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8 - Ραβδωτό δεξιό βέλος"/>
          <p:cNvSpPr/>
          <p:nvPr/>
        </p:nvSpPr>
        <p:spPr>
          <a:xfrm rot="3522386">
            <a:off x="3321836" y="4314144"/>
            <a:ext cx="388108"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Arrow Connector 62"/>
          <p:cNvCxnSpPr/>
          <p:nvPr/>
        </p:nvCxnSpPr>
        <p:spPr>
          <a:xfrm flipH="1">
            <a:off x="1066800" y="5479967"/>
            <a:ext cx="185056" cy="3196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5" name="Straight Arrow Connector 64"/>
          <p:cNvCxnSpPr/>
          <p:nvPr/>
        </p:nvCxnSpPr>
        <p:spPr>
          <a:xfrm>
            <a:off x="1952868" y="5479967"/>
            <a:ext cx="792869" cy="3196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6" name="8 - Ραβδωτό δεξιό βέλος"/>
          <p:cNvSpPr/>
          <p:nvPr/>
        </p:nvSpPr>
        <p:spPr>
          <a:xfrm rot="510437">
            <a:off x="4836125" y="5118558"/>
            <a:ext cx="1246979" cy="288032"/>
          </a:xfrm>
          <a:prstGeom prst="stripedRightArrow">
            <a:avLst>
              <a:gd name="adj1" fmla="val 34127"/>
              <a:gd name="adj2" fmla="val 57937"/>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6065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5" grpId="0" animBg="1"/>
      <p:bldP spid="16" grpId="0" animBg="1"/>
      <p:bldP spid="30" grpId="0" animBg="1"/>
      <p:bldP spid="31" grpId="0" animBg="1"/>
      <p:bldP spid="36" grpId="0" animBg="1"/>
      <p:bldP spid="41" grpId="0" animBg="1"/>
      <p:bldP spid="43" grpId="0" animBg="1"/>
      <p:bldP spid="26" grpId="0" animBg="1"/>
      <p:bldP spid="3" grpId="0" animBg="1"/>
      <p:bldP spid="14" grpId="0" animBg="1"/>
      <p:bldP spid="58" grpId="0" animBg="1"/>
      <p:bldP spid="59" grpId="0" animBg="1"/>
      <p:bldP spid="60" grpId="0" animBg="1"/>
      <p:bldP spid="61"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a:t>
            </a:r>
            <a:r>
              <a:rPr lang="en-US" sz="2400" dirty="0" smtClean="0"/>
              <a:t>5</a:t>
            </a:r>
            <a:r>
              <a:rPr lang="el-GR" sz="2400" dirty="0" smtClean="0"/>
              <a:t> </a:t>
            </a:r>
            <a:r>
              <a:rPr lang="el-GR" sz="2400" dirty="0"/>
              <a:t>Ανάπτυξη εννοιολογικών μοντέλων συστήματος δεικτών </a:t>
            </a:r>
          </a:p>
        </p:txBody>
      </p:sp>
      <p:sp>
        <p:nvSpPr>
          <p:cNvPr id="14" name="Rectangle 13"/>
          <p:cNvSpPr/>
          <p:nvPr/>
        </p:nvSpPr>
        <p:spPr>
          <a:xfrm>
            <a:off x="2842655" y="870856"/>
            <a:ext cx="6513617" cy="1567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v"/>
            </a:pPr>
            <a:r>
              <a:rPr lang="el-GR" dirty="0" smtClean="0"/>
              <a:t>Καθορίζει το πλαίσιο στο </a:t>
            </a:r>
            <a:r>
              <a:rPr lang="el-GR" dirty="0"/>
              <a:t>οποίο γίνεται η χρήση των </a:t>
            </a:r>
            <a:r>
              <a:rPr lang="el-GR" dirty="0" smtClean="0"/>
              <a:t>δεικτών </a:t>
            </a:r>
          </a:p>
          <a:p>
            <a:pPr marL="285750" indent="-285750">
              <a:buFont typeface="Wingdings" panose="05000000000000000000" pitchFamily="2" charset="2"/>
              <a:buChar char="v"/>
            </a:pPr>
            <a:r>
              <a:rPr lang="el-GR" dirty="0" smtClean="0"/>
              <a:t>Επεξηγεί </a:t>
            </a:r>
            <a:r>
              <a:rPr lang="el-GR" dirty="0"/>
              <a:t>τη λειτουργία του συστήματος </a:t>
            </a:r>
            <a:endParaRPr lang="el-GR" dirty="0" smtClean="0"/>
          </a:p>
          <a:p>
            <a:pPr marL="285750" indent="-285750">
              <a:buFont typeface="Wingdings" panose="05000000000000000000" pitchFamily="2" charset="2"/>
              <a:buChar char="v"/>
            </a:pPr>
            <a:r>
              <a:rPr lang="el-GR" dirty="0"/>
              <a:t>Δ</a:t>
            </a:r>
            <a:r>
              <a:rPr lang="el-GR" dirty="0" smtClean="0"/>
              <a:t>ιευκρινίζει </a:t>
            </a:r>
            <a:r>
              <a:rPr lang="el-GR" dirty="0"/>
              <a:t>το τι πρόκειται να </a:t>
            </a:r>
            <a:r>
              <a:rPr lang="el-GR" dirty="0" smtClean="0"/>
              <a:t>μετρηθεί</a:t>
            </a:r>
          </a:p>
          <a:p>
            <a:pPr marL="285750" indent="-285750">
              <a:buFont typeface="Wingdings" panose="05000000000000000000" pitchFamily="2" charset="2"/>
              <a:buChar char="v"/>
            </a:pPr>
            <a:r>
              <a:rPr lang="el-GR" dirty="0"/>
              <a:t>Διευκρινίζει </a:t>
            </a:r>
            <a:r>
              <a:rPr lang="el-GR" dirty="0" smtClean="0"/>
              <a:t>τι </a:t>
            </a:r>
            <a:r>
              <a:rPr lang="el-GR" dirty="0"/>
              <a:t>αναμένεται από τις μετρήσεις </a:t>
            </a:r>
            <a:r>
              <a:rPr lang="el-GR" dirty="0" smtClean="0"/>
              <a:t>αυτές </a:t>
            </a:r>
            <a:endParaRPr lang="el-GR" dirty="0"/>
          </a:p>
        </p:txBody>
      </p:sp>
      <p:sp>
        <p:nvSpPr>
          <p:cNvPr id="17" name="Rectangle 16"/>
          <p:cNvSpPr/>
          <p:nvPr/>
        </p:nvSpPr>
        <p:spPr>
          <a:xfrm>
            <a:off x="86590" y="1621968"/>
            <a:ext cx="1480457" cy="3701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Το μοντέλο</a:t>
            </a:r>
            <a:endParaRPr lang="el-GR" dirty="0"/>
          </a:p>
        </p:txBody>
      </p:sp>
      <p:sp>
        <p:nvSpPr>
          <p:cNvPr id="33" name="8 - Ραβδωτό δεξιό βέλος"/>
          <p:cNvSpPr/>
          <p:nvPr/>
        </p:nvSpPr>
        <p:spPr>
          <a:xfrm>
            <a:off x="2868631" y="3709524"/>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83127" y="3668483"/>
            <a:ext cx="2692730" cy="3701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Δημοφιλή μοντέλα</a:t>
            </a:r>
            <a:endParaRPr lang="el-GR" dirty="0"/>
          </a:p>
        </p:txBody>
      </p:sp>
      <p:sp>
        <p:nvSpPr>
          <p:cNvPr id="37" name="8 - Ραβδωτό δεξιό βέλος"/>
          <p:cNvSpPr/>
          <p:nvPr/>
        </p:nvSpPr>
        <p:spPr>
          <a:xfrm>
            <a:off x="1980875" y="1663010"/>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37"/>
          <p:cNvSpPr/>
          <p:nvPr/>
        </p:nvSpPr>
        <p:spPr>
          <a:xfrm>
            <a:off x="3710694" y="3324960"/>
            <a:ext cx="2692730" cy="10571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ctr">
              <a:buFont typeface="Wingdings" panose="05000000000000000000" pitchFamily="2" charset="2"/>
              <a:buChar char="§"/>
            </a:pPr>
            <a:r>
              <a:rPr lang="en-US" dirty="0" smtClean="0"/>
              <a:t>P - S - R</a:t>
            </a:r>
          </a:p>
          <a:p>
            <a:pPr marL="285750" indent="-285750" algn="ctr">
              <a:buFont typeface="Wingdings" panose="05000000000000000000" pitchFamily="2" charset="2"/>
              <a:buChar char="§"/>
            </a:pPr>
            <a:endParaRPr lang="en-US" dirty="0" smtClean="0"/>
          </a:p>
          <a:p>
            <a:pPr marL="285750" indent="-285750" algn="ctr">
              <a:buFont typeface="Wingdings" panose="05000000000000000000" pitchFamily="2" charset="2"/>
              <a:buChar char="§"/>
            </a:pPr>
            <a:r>
              <a:rPr lang="en-US" dirty="0" smtClean="0"/>
              <a:t>D - P - S - I - R</a:t>
            </a:r>
            <a:endParaRPr lang="el-GR" dirty="0"/>
          </a:p>
        </p:txBody>
      </p:sp>
      <p:cxnSp>
        <p:nvCxnSpPr>
          <p:cNvPr id="21" name="Straight Connector 20"/>
          <p:cNvCxnSpPr>
            <a:stCxn id="38" idx="1"/>
            <a:endCxn id="38" idx="3"/>
          </p:cNvCxnSpPr>
          <p:nvPr/>
        </p:nvCxnSpPr>
        <p:spPr>
          <a:xfrm>
            <a:off x="3710694" y="3853540"/>
            <a:ext cx="269273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56515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a:t>
            </a:r>
            <a:r>
              <a:rPr lang="en-US" sz="2400" dirty="0" smtClean="0"/>
              <a:t>5.1</a:t>
            </a:r>
            <a:r>
              <a:rPr lang="el-GR" sz="2400" dirty="0"/>
              <a:t> Μοντέλο Πίεσης – Κατάστασης – Αντίδρασης (</a:t>
            </a:r>
            <a:r>
              <a:rPr lang="en-US" sz="2400" dirty="0"/>
              <a:t>PSR</a:t>
            </a:r>
            <a:r>
              <a:rPr lang="el-GR" sz="2400" dirty="0" smtClean="0"/>
              <a:t>)</a:t>
            </a:r>
            <a:endParaRPr lang="en-US" sz="2400" dirty="0"/>
          </a:p>
        </p:txBody>
      </p:sp>
      <p:sp>
        <p:nvSpPr>
          <p:cNvPr id="10" name="Rectangle 9"/>
          <p:cNvSpPr/>
          <p:nvPr/>
        </p:nvSpPr>
        <p:spPr>
          <a:xfrm>
            <a:off x="1860712" y="947034"/>
            <a:ext cx="1480457" cy="37011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solidFill>
                  <a:schemeClr val="tx1"/>
                </a:solidFill>
              </a:rPr>
              <a:t>ΠΙΕΣΗ</a:t>
            </a:r>
            <a:endParaRPr lang="el-GR" dirty="0">
              <a:solidFill>
                <a:schemeClr val="tx1"/>
              </a:solidFill>
            </a:endParaRPr>
          </a:p>
        </p:txBody>
      </p:sp>
      <p:sp>
        <p:nvSpPr>
          <p:cNvPr id="11" name="Rectangle 10"/>
          <p:cNvSpPr/>
          <p:nvPr/>
        </p:nvSpPr>
        <p:spPr>
          <a:xfrm>
            <a:off x="5359232" y="947034"/>
            <a:ext cx="1480457" cy="37011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solidFill>
                  <a:schemeClr val="tx1"/>
                </a:solidFill>
              </a:rPr>
              <a:t>ΚΑΤΑΣΤΑΣΗ</a:t>
            </a:r>
            <a:endParaRPr lang="el-GR" dirty="0">
              <a:solidFill>
                <a:schemeClr val="tx1"/>
              </a:solidFill>
            </a:endParaRPr>
          </a:p>
        </p:txBody>
      </p:sp>
      <p:sp>
        <p:nvSpPr>
          <p:cNvPr id="12" name="Rectangle 11"/>
          <p:cNvSpPr/>
          <p:nvPr/>
        </p:nvSpPr>
        <p:spPr>
          <a:xfrm>
            <a:off x="8857752" y="947034"/>
            <a:ext cx="1480457" cy="37011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solidFill>
                  <a:schemeClr val="tx1"/>
                </a:solidFill>
              </a:rPr>
              <a:t>ΑΠΟΚΡΙΣΗ</a:t>
            </a:r>
            <a:endParaRPr lang="el-GR" dirty="0">
              <a:solidFill>
                <a:schemeClr val="tx1"/>
              </a:solidFill>
            </a:endParaRPr>
          </a:p>
        </p:txBody>
      </p:sp>
      <p:sp>
        <p:nvSpPr>
          <p:cNvPr id="15" name="Rectangle 14"/>
          <p:cNvSpPr/>
          <p:nvPr/>
        </p:nvSpPr>
        <p:spPr>
          <a:xfrm>
            <a:off x="4533898" y="1987839"/>
            <a:ext cx="3131127" cy="57362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solidFill>
                  <a:schemeClr val="tx1"/>
                </a:solidFill>
              </a:rPr>
              <a:t>Κατάσταση του περιβάλλοντος &amp; των φυσικών πόρων</a:t>
            </a:r>
            <a:endParaRPr lang="el-GR" dirty="0">
              <a:solidFill>
                <a:schemeClr val="tx1"/>
              </a:solidFill>
            </a:endParaRPr>
          </a:p>
        </p:txBody>
      </p:sp>
      <p:sp>
        <p:nvSpPr>
          <p:cNvPr id="13" name="Rectangle 12"/>
          <p:cNvSpPr/>
          <p:nvPr/>
        </p:nvSpPr>
        <p:spPr>
          <a:xfrm>
            <a:off x="1035378" y="2006291"/>
            <a:ext cx="3131127" cy="57362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Ανθρώπινες δραστηριότητες</a:t>
            </a:r>
            <a:endParaRPr lang="el-GR" dirty="0"/>
          </a:p>
        </p:txBody>
      </p:sp>
      <p:sp>
        <p:nvSpPr>
          <p:cNvPr id="16" name="Rectangle 15"/>
          <p:cNvSpPr/>
          <p:nvPr/>
        </p:nvSpPr>
        <p:spPr>
          <a:xfrm>
            <a:off x="8032418" y="1987838"/>
            <a:ext cx="3131127" cy="5736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Οικονομικοί &amp; Περιβαλλοντικοί παράγοντες</a:t>
            </a:r>
            <a:endParaRPr lang="el-GR" dirty="0"/>
          </a:p>
        </p:txBody>
      </p:sp>
      <p:cxnSp>
        <p:nvCxnSpPr>
          <p:cNvPr id="9" name="Straight Connector 8"/>
          <p:cNvCxnSpPr>
            <a:stCxn id="13" idx="0"/>
          </p:cNvCxnSpPr>
          <p:nvPr/>
        </p:nvCxnSpPr>
        <p:spPr>
          <a:xfrm flipH="1" flipV="1">
            <a:off x="2600940" y="1665514"/>
            <a:ext cx="2" cy="340777"/>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2600940" y="1665514"/>
            <a:ext cx="699704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a:endCxn id="16" idx="0"/>
          </p:cNvCxnSpPr>
          <p:nvPr/>
        </p:nvCxnSpPr>
        <p:spPr>
          <a:xfrm>
            <a:off x="9597980" y="1665514"/>
            <a:ext cx="2" cy="3223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8" name="Rectangle 27"/>
          <p:cNvSpPr/>
          <p:nvPr/>
        </p:nvSpPr>
        <p:spPr>
          <a:xfrm>
            <a:off x="5359232" y="1465787"/>
            <a:ext cx="1480457" cy="370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Πληροφορία</a:t>
            </a:r>
            <a:endParaRPr lang="el-GR" dirty="0"/>
          </a:p>
        </p:txBody>
      </p:sp>
      <p:sp>
        <p:nvSpPr>
          <p:cNvPr id="29" name="Rectangle 28"/>
          <p:cNvSpPr/>
          <p:nvPr/>
        </p:nvSpPr>
        <p:spPr>
          <a:xfrm>
            <a:off x="1752471" y="2920690"/>
            <a:ext cx="1696938" cy="14463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indent="-285750" algn="just">
              <a:buFont typeface="Arial" panose="020B0604020202020204" pitchFamily="34" charset="0"/>
              <a:buChar char="•"/>
            </a:pPr>
            <a:r>
              <a:rPr lang="el-GR" dirty="0" smtClean="0"/>
              <a:t>Ενέργεια</a:t>
            </a:r>
          </a:p>
          <a:p>
            <a:pPr marL="285750" indent="-285750" algn="just">
              <a:buFont typeface="Arial" panose="020B0604020202020204" pitchFamily="34" charset="0"/>
              <a:buChar char="•"/>
            </a:pPr>
            <a:r>
              <a:rPr lang="el-GR" dirty="0" smtClean="0"/>
              <a:t>Μεταφορές</a:t>
            </a:r>
          </a:p>
          <a:p>
            <a:pPr marL="285750" indent="-285750" algn="just">
              <a:buFont typeface="Arial" panose="020B0604020202020204" pitchFamily="34" charset="0"/>
              <a:buChar char="•"/>
            </a:pPr>
            <a:r>
              <a:rPr lang="el-GR" dirty="0" smtClean="0"/>
              <a:t>Βιομηχανία</a:t>
            </a:r>
          </a:p>
          <a:p>
            <a:pPr marL="285750" indent="-285750" algn="just">
              <a:buFont typeface="Arial" panose="020B0604020202020204" pitchFamily="34" charset="0"/>
              <a:buChar char="•"/>
            </a:pPr>
            <a:r>
              <a:rPr lang="el-GR" dirty="0" smtClean="0"/>
              <a:t>Γεωργία</a:t>
            </a:r>
            <a:endParaRPr lang="el-GR" dirty="0"/>
          </a:p>
        </p:txBody>
      </p:sp>
      <p:sp>
        <p:nvSpPr>
          <p:cNvPr id="30" name="Rectangle 29"/>
          <p:cNvSpPr/>
          <p:nvPr/>
        </p:nvSpPr>
        <p:spPr>
          <a:xfrm>
            <a:off x="5271526" y="2908909"/>
            <a:ext cx="1660073" cy="145812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just">
              <a:buFont typeface="Arial" panose="020B0604020202020204" pitchFamily="34" charset="0"/>
              <a:buChar char="•"/>
            </a:pPr>
            <a:r>
              <a:rPr lang="el-GR" dirty="0" smtClean="0"/>
              <a:t>Ατμόσφαιρα</a:t>
            </a:r>
          </a:p>
          <a:p>
            <a:pPr marL="285750" indent="-285750" algn="just">
              <a:buFont typeface="Arial" panose="020B0604020202020204" pitchFamily="34" charset="0"/>
              <a:buChar char="•"/>
            </a:pPr>
            <a:r>
              <a:rPr lang="el-GR" dirty="0" smtClean="0"/>
              <a:t>Υδρόσφαιρα</a:t>
            </a:r>
          </a:p>
          <a:p>
            <a:pPr marL="285750" indent="-285750" algn="just">
              <a:buFont typeface="Arial" panose="020B0604020202020204" pitchFamily="34" charset="0"/>
              <a:buChar char="•"/>
            </a:pPr>
            <a:r>
              <a:rPr lang="el-GR" dirty="0" smtClean="0"/>
              <a:t>Βιόσφαιρα</a:t>
            </a:r>
          </a:p>
          <a:p>
            <a:pPr marL="285750" indent="-285750" algn="just">
              <a:buFont typeface="Arial" panose="020B0604020202020204" pitchFamily="34" charset="0"/>
              <a:buChar char="•"/>
            </a:pPr>
            <a:r>
              <a:rPr lang="el-GR" dirty="0" smtClean="0"/>
              <a:t>Λιθόσφαιρα</a:t>
            </a:r>
            <a:endParaRPr lang="el-GR" dirty="0"/>
          </a:p>
        </p:txBody>
      </p:sp>
      <p:sp>
        <p:nvSpPr>
          <p:cNvPr id="31" name="Rectangle 30"/>
          <p:cNvSpPr/>
          <p:nvPr/>
        </p:nvSpPr>
        <p:spPr>
          <a:xfrm>
            <a:off x="8753717" y="2920242"/>
            <a:ext cx="1688525" cy="144679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285750" indent="-285750" algn="just">
              <a:buFont typeface="Arial" panose="020B0604020202020204" pitchFamily="34" charset="0"/>
              <a:buChar char="•"/>
            </a:pPr>
            <a:r>
              <a:rPr lang="el-GR" dirty="0" smtClean="0"/>
              <a:t>Διοίκηση</a:t>
            </a:r>
          </a:p>
          <a:p>
            <a:pPr marL="285750" indent="-285750" algn="just">
              <a:buFont typeface="Arial" panose="020B0604020202020204" pitchFamily="34" charset="0"/>
              <a:buChar char="•"/>
            </a:pPr>
            <a:r>
              <a:rPr lang="el-GR" dirty="0" smtClean="0"/>
              <a:t>Νοικοκυριά </a:t>
            </a:r>
          </a:p>
          <a:p>
            <a:pPr marL="285750" indent="-285750" algn="just">
              <a:buFont typeface="Arial" panose="020B0604020202020204" pitchFamily="34" charset="0"/>
              <a:buChar char="•"/>
            </a:pPr>
            <a:r>
              <a:rPr lang="el-GR" dirty="0" smtClean="0"/>
              <a:t>Επιχειρήσεις</a:t>
            </a:r>
          </a:p>
          <a:p>
            <a:pPr marL="285750" indent="-285750" algn="just">
              <a:buFont typeface="Arial" panose="020B0604020202020204" pitchFamily="34" charset="0"/>
              <a:buChar char="•"/>
            </a:pPr>
            <a:r>
              <a:rPr lang="el-GR" dirty="0" smtClean="0"/>
              <a:t>Θεσμοί</a:t>
            </a:r>
            <a:endParaRPr lang="el-GR" dirty="0"/>
          </a:p>
        </p:txBody>
      </p:sp>
      <p:sp>
        <p:nvSpPr>
          <p:cNvPr id="32" name="8 - Ραβδωτό δεξιό βέλος"/>
          <p:cNvSpPr/>
          <p:nvPr/>
        </p:nvSpPr>
        <p:spPr>
          <a:xfrm>
            <a:off x="7468013" y="3277440"/>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8 - Ραβδωτό δεξιό βέλος"/>
          <p:cNvSpPr/>
          <p:nvPr/>
        </p:nvSpPr>
        <p:spPr>
          <a:xfrm rot="10800000">
            <a:off x="3985823" y="3740520"/>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Rectangle 35"/>
          <p:cNvSpPr/>
          <p:nvPr/>
        </p:nvSpPr>
        <p:spPr>
          <a:xfrm>
            <a:off x="3646773" y="2713399"/>
            <a:ext cx="1427390" cy="41164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solidFill>
                  <a:schemeClr val="tx1"/>
                </a:solidFill>
              </a:rPr>
              <a:t>Πιέσεις</a:t>
            </a:r>
            <a:endParaRPr lang="el-GR" dirty="0">
              <a:solidFill>
                <a:schemeClr val="tx1"/>
              </a:solidFill>
            </a:endParaRPr>
          </a:p>
        </p:txBody>
      </p:sp>
      <p:sp>
        <p:nvSpPr>
          <p:cNvPr id="39" name="Rectangle 38"/>
          <p:cNvSpPr/>
          <p:nvPr/>
        </p:nvSpPr>
        <p:spPr>
          <a:xfrm>
            <a:off x="3646772" y="4093026"/>
            <a:ext cx="1427391" cy="5728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solidFill>
                  <a:schemeClr val="tx1"/>
                </a:solidFill>
              </a:rPr>
              <a:t>Πόροι</a:t>
            </a:r>
            <a:endParaRPr lang="el-GR" dirty="0">
              <a:solidFill>
                <a:schemeClr val="tx1"/>
              </a:solidFill>
            </a:endParaRPr>
          </a:p>
        </p:txBody>
      </p:sp>
      <p:sp>
        <p:nvSpPr>
          <p:cNvPr id="40" name="8 - Ραβδωτό δεξιό βέλος"/>
          <p:cNvSpPr/>
          <p:nvPr/>
        </p:nvSpPr>
        <p:spPr>
          <a:xfrm rot="10800000">
            <a:off x="7468013" y="3804995"/>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8 - Ραβδωτό δεξιό βέλος"/>
          <p:cNvSpPr/>
          <p:nvPr/>
        </p:nvSpPr>
        <p:spPr>
          <a:xfrm>
            <a:off x="3985823" y="3125040"/>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Rectangle 41"/>
          <p:cNvSpPr/>
          <p:nvPr/>
        </p:nvSpPr>
        <p:spPr>
          <a:xfrm>
            <a:off x="7128962" y="2713399"/>
            <a:ext cx="1427392" cy="5187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solidFill>
                  <a:schemeClr val="tx1"/>
                </a:solidFill>
              </a:rPr>
              <a:t>Πληροφορία</a:t>
            </a:r>
            <a:endParaRPr lang="el-GR" dirty="0">
              <a:solidFill>
                <a:schemeClr val="tx1"/>
              </a:solidFill>
            </a:endParaRPr>
          </a:p>
        </p:txBody>
      </p:sp>
      <p:sp>
        <p:nvSpPr>
          <p:cNvPr id="43" name="Rectangle 42"/>
          <p:cNvSpPr/>
          <p:nvPr/>
        </p:nvSpPr>
        <p:spPr>
          <a:xfrm>
            <a:off x="7128962" y="4101982"/>
            <a:ext cx="1427392" cy="5638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smtClean="0">
                <a:solidFill>
                  <a:schemeClr val="tx1"/>
                </a:solidFill>
              </a:rPr>
              <a:t>Κοινωνική Απόκριση</a:t>
            </a:r>
            <a:endParaRPr lang="el-GR" dirty="0">
              <a:solidFill>
                <a:schemeClr val="tx1"/>
              </a:solidFill>
            </a:endParaRPr>
          </a:p>
        </p:txBody>
      </p:sp>
      <p:cxnSp>
        <p:nvCxnSpPr>
          <p:cNvPr id="44" name="Straight Connector 43"/>
          <p:cNvCxnSpPr/>
          <p:nvPr/>
        </p:nvCxnSpPr>
        <p:spPr>
          <a:xfrm>
            <a:off x="2600940" y="5214257"/>
            <a:ext cx="699704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5" name="Straight Arrow Connector 44"/>
          <p:cNvCxnSpPr/>
          <p:nvPr/>
        </p:nvCxnSpPr>
        <p:spPr>
          <a:xfrm flipH="1" flipV="1">
            <a:off x="9594148" y="4379448"/>
            <a:ext cx="3833" cy="8333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8" name="Rectangle 47"/>
          <p:cNvSpPr/>
          <p:nvPr/>
        </p:nvSpPr>
        <p:spPr>
          <a:xfrm>
            <a:off x="5357316" y="5027744"/>
            <a:ext cx="1480457" cy="370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Απόκριση</a:t>
            </a:r>
            <a:endParaRPr lang="el-GR" dirty="0"/>
          </a:p>
        </p:txBody>
      </p:sp>
      <p:cxnSp>
        <p:nvCxnSpPr>
          <p:cNvPr id="33" name="Straight Arrow Connector 32"/>
          <p:cNvCxnSpPr/>
          <p:nvPr/>
        </p:nvCxnSpPr>
        <p:spPr>
          <a:xfrm flipH="1" flipV="1">
            <a:off x="2593276" y="4377923"/>
            <a:ext cx="3833" cy="8333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81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3" grpId="0" animBg="1"/>
      <p:bldP spid="16" grpId="0" animBg="1"/>
      <p:bldP spid="28" grpId="0" animBg="1"/>
      <p:bldP spid="29" grpId="0" animBg="1"/>
      <p:bldP spid="30" grpId="0" animBg="1"/>
      <p:bldP spid="31" grpId="0" animBg="1"/>
      <p:bldP spid="32" grpId="0" animBg="1"/>
      <p:bldP spid="35" grpId="0" animBg="1"/>
      <p:bldP spid="36" grpId="0" animBg="1"/>
      <p:bldP spid="39" grpId="0" animBg="1"/>
      <p:bldP spid="40" grpId="0" animBg="1"/>
      <p:bldP spid="41" grpId="0" animBg="1"/>
      <p:bldP spid="42" grpId="0" animBg="1"/>
      <p:bldP spid="43"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2.6 </a:t>
            </a:r>
            <a:r>
              <a:rPr lang="el-GR" sz="2400" dirty="0"/>
              <a:t>Διεθνείς προσπάθειες για την ανάπτυξη δεικτών</a:t>
            </a:r>
            <a:endParaRPr lang="en-US" sz="2400" dirty="0"/>
          </a:p>
        </p:txBody>
      </p:sp>
      <p:sp>
        <p:nvSpPr>
          <p:cNvPr id="10" name="Rectangle 9"/>
          <p:cNvSpPr/>
          <p:nvPr/>
        </p:nvSpPr>
        <p:spPr>
          <a:xfrm>
            <a:off x="71992" y="2239119"/>
            <a:ext cx="3364431" cy="756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OECD’s Pressure-State-Response framework</a:t>
            </a:r>
            <a:endParaRPr lang="el-GR" dirty="0">
              <a:solidFill>
                <a:schemeClr val="tx1"/>
              </a:solidFill>
            </a:endParaRPr>
          </a:p>
        </p:txBody>
      </p:sp>
      <p:sp>
        <p:nvSpPr>
          <p:cNvPr id="12" name="Rectangle 11"/>
          <p:cNvSpPr/>
          <p:nvPr/>
        </p:nvSpPr>
        <p:spPr>
          <a:xfrm>
            <a:off x="83127" y="2239118"/>
            <a:ext cx="3364431" cy="756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United Nations – CSD Indicators</a:t>
            </a:r>
            <a:endParaRPr lang="el-GR" dirty="0">
              <a:solidFill>
                <a:schemeClr val="tx1"/>
              </a:solidFill>
            </a:endParaRPr>
          </a:p>
        </p:txBody>
      </p:sp>
      <p:sp>
        <p:nvSpPr>
          <p:cNvPr id="11" name="Rectangle 10"/>
          <p:cNvSpPr/>
          <p:nvPr/>
        </p:nvSpPr>
        <p:spPr>
          <a:xfrm>
            <a:off x="60857" y="2260962"/>
            <a:ext cx="3364431"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World Bank: measuring the wealth of nations</a:t>
            </a:r>
            <a:endParaRPr lang="el-GR" dirty="0">
              <a:solidFill>
                <a:schemeClr val="tx1"/>
              </a:solidFill>
            </a:endParaRPr>
          </a:p>
        </p:txBody>
      </p:sp>
      <p:sp>
        <p:nvSpPr>
          <p:cNvPr id="33" name="Rectangle 32"/>
          <p:cNvSpPr/>
          <p:nvPr/>
        </p:nvSpPr>
        <p:spPr>
          <a:xfrm>
            <a:off x="6230092" y="1153815"/>
            <a:ext cx="3364431" cy="3727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b="1" dirty="0" smtClean="0"/>
              <a:t>1993</a:t>
            </a:r>
            <a:r>
              <a:rPr lang="el-GR" sz="1600" dirty="0" smtClean="0"/>
              <a:t>: </a:t>
            </a:r>
          </a:p>
          <a:p>
            <a:pPr algn="ctr"/>
            <a:endParaRPr lang="el-GR" sz="1600" dirty="0"/>
          </a:p>
          <a:p>
            <a:pPr marL="171450" indent="-171450" algn="just">
              <a:buFont typeface="Arial" panose="020B0604020202020204" pitchFamily="34" charset="0"/>
              <a:buChar char="•"/>
            </a:pPr>
            <a:r>
              <a:rPr lang="el-GR" sz="1600" dirty="0" smtClean="0"/>
              <a:t>παρουσιάστηκαν </a:t>
            </a:r>
            <a:r>
              <a:rPr lang="el-GR" sz="1600" dirty="0"/>
              <a:t>οι πρώτοι δείκτες του ΟΟΣΑ για το περιβάλλον στην έκθεση με τίτλο “OECD Core Set of Indicators for Environmental Performance Reviews” </a:t>
            </a:r>
            <a:endParaRPr lang="el-GR" sz="1600" dirty="0" smtClean="0"/>
          </a:p>
          <a:p>
            <a:pPr marL="171450" indent="-171450" algn="just">
              <a:buFont typeface="Arial" panose="020B0604020202020204" pitchFamily="34" charset="0"/>
              <a:buChar char="•"/>
            </a:pPr>
            <a:endParaRPr lang="el-GR" sz="1600" dirty="0"/>
          </a:p>
          <a:p>
            <a:pPr marL="171450" indent="-171450" algn="just">
              <a:buFont typeface="Arial" panose="020B0604020202020204" pitchFamily="34" charset="0"/>
              <a:buChar char="•"/>
            </a:pPr>
            <a:r>
              <a:rPr lang="el-GR" sz="1600" dirty="0" smtClean="0"/>
              <a:t>καθορισμός </a:t>
            </a:r>
            <a:r>
              <a:rPr lang="el-GR" sz="1600" dirty="0"/>
              <a:t>του θεωρητικού πλαισίου Πίεσης-Κατάστασης-Ανταπόκρισης (Pressure- State-Response) που ακολουθήθηκε για τον καθορισμό των δεικτών</a:t>
            </a:r>
            <a:r>
              <a:rPr lang="el-GR" sz="1100" dirty="0"/>
              <a:t>. </a:t>
            </a:r>
            <a:endParaRPr lang="el-GR" dirty="0">
              <a:solidFill>
                <a:schemeClr val="tx1"/>
              </a:solidFill>
            </a:endParaRPr>
          </a:p>
        </p:txBody>
      </p:sp>
      <p:sp>
        <p:nvSpPr>
          <p:cNvPr id="37" name="Rectangle 36"/>
          <p:cNvSpPr/>
          <p:nvPr/>
        </p:nvSpPr>
        <p:spPr>
          <a:xfrm>
            <a:off x="4278086" y="888009"/>
            <a:ext cx="7798879" cy="4537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sz="1600" b="1" dirty="0" smtClean="0"/>
              <a:t>1995</a:t>
            </a:r>
            <a:r>
              <a:rPr lang="el-GR" sz="1600" dirty="0" smtClean="0"/>
              <a:t>: </a:t>
            </a:r>
            <a:r>
              <a:rPr lang="el-GR" sz="1600" dirty="0"/>
              <a:t> </a:t>
            </a:r>
            <a:r>
              <a:rPr lang="el-GR" sz="1600" dirty="0" smtClean="0"/>
              <a:t>Η Επιτροπή </a:t>
            </a:r>
            <a:r>
              <a:rPr lang="el-GR" sz="1600" dirty="0"/>
              <a:t>των Ηνωμένων εθνών για τη Βιώσιμη Ανάπτυξη (CSD), ανέλαβε πρωτοβουλία </a:t>
            </a:r>
            <a:r>
              <a:rPr lang="el-GR" sz="1600" dirty="0" smtClean="0"/>
              <a:t>και </a:t>
            </a:r>
            <a:r>
              <a:rPr lang="el-GR" sz="1600" dirty="0"/>
              <a:t>ξεκίνησε ένα πρόγραμμα για τον καθορισμό </a:t>
            </a:r>
            <a:r>
              <a:rPr lang="el-GR" sz="1600" dirty="0" smtClean="0"/>
              <a:t>δεικτών</a:t>
            </a:r>
          </a:p>
          <a:p>
            <a:pPr algn="just"/>
            <a:endParaRPr lang="el-GR" sz="1600" dirty="0"/>
          </a:p>
          <a:p>
            <a:pPr marL="285750" indent="-285750" algn="just">
              <a:buFont typeface="Arial" panose="020B0604020202020204" pitchFamily="34" charset="0"/>
              <a:buChar char="•"/>
            </a:pPr>
            <a:r>
              <a:rPr lang="el-GR" sz="1600" dirty="0" smtClean="0"/>
              <a:t>Περιγράφονται δείκτες </a:t>
            </a:r>
            <a:r>
              <a:rPr lang="el-GR" sz="1600" dirty="0"/>
              <a:t>και σχετικές μεθοδολογίες οι οποίοι χωρίζονται σε τέσσερις κύριες κατηγορίες: </a:t>
            </a:r>
            <a:r>
              <a:rPr lang="el-GR" sz="1600" dirty="0" smtClean="0"/>
              <a:t>κοινωνικοί</a:t>
            </a:r>
            <a:r>
              <a:rPr lang="el-GR" sz="1600" dirty="0"/>
              <a:t>, οικονομικοί, περιβαλλοντικοί και θεσμικοί και σχετίζονται με τα θέματα των κεφαλαίων της Agenda 21. </a:t>
            </a:r>
            <a:endParaRPr lang="el-GR" sz="1600" dirty="0" smtClean="0"/>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Ο </a:t>
            </a:r>
            <a:r>
              <a:rPr lang="el-GR" sz="1600" dirty="0"/>
              <a:t>κάθε τομέας χωρίζεται σε 15 θέματα που συνιστούν το δομικό στοιχείο κάθε δείκτη όπως η ισότητα, η υγεία, η βιοποικιλότητα, η δομή της οικονομίας και άλλα. </a:t>
            </a:r>
            <a:endParaRPr lang="el-GR" sz="1600" dirty="0" smtClean="0"/>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Τα </a:t>
            </a:r>
            <a:r>
              <a:rPr lang="el-GR" sz="1600" dirty="0"/>
              <a:t>κυρίως θέματα χωρίζονται σε 38 επιμέρους τα οποία με τη σειρά τους αξιολογούνται με έναν ή περισσότερους δείκτες μέτρησης των επιδόσεων στη βιώσιμη ανάπτυξη. </a:t>
            </a:r>
            <a:endParaRPr lang="el-GR" sz="1600" dirty="0" smtClean="0"/>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Επιλέχθηκαν 58 δείκτες από </a:t>
            </a:r>
            <a:r>
              <a:rPr lang="el-GR" sz="1600" dirty="0"/>
              <a:t>την επιτροπή Βιώσιμης Ανάπτυξης του ΟΗΕ  </a:t>
            </a:r>
            <a:endParaRPr lang="el-GR" sz="1600" dirty="0" smtClean="0"/>
          </a:p>
          <a:p>
            <a:pPr algn="just"/>
            <a:endParaRPr lang="el-GR" sz="1600" dirty="0" smtClean="0"/>
          </a:p>
          <a:p>
            <a:pPr marL="285750" indent="-285750" algn="just">
              <a:buFont typeface="Arial" panose="020B0604020202020204" pitchFamily="34" charset="0"/>
              <a:buChar char="•"/>
            </a:pPr>
            <a:r>
              <a:rPr lang="el-GR" sz="1600" dirty="0" smtClean="0"/>
              <a:t>Η </a:t>
            </a:r>
            <a:r>
              <a:rPr lang="el-GR" sz="1600" dirty="0"/>
              <a:t>ανάπτυξη των προτεινόμενων δεικτών στηρίζεται στο πλαίσιο DPSIR </a:t>
            </a:r>
            <a:endParaRPr lang="el-GR" sz="1600" dirty="0">
              <a:solidFill>
                <a:schemeClr val="tx1"/>
              </a:solidFill>
            </a:endParaRPr>
          </a:p>
        </p:txBody>
      </p:sp>
      <p:sp>
        <p:nvSpPr>
          <p:cNvPr id="34" name="Rectangle 33"/>
          <p:cNvSpPr/>
          <p:nvPr/>
        </p:nvSpPr>
        <p:spPr>
          <a:xfrm>
            <a:off x="5845629" y="1470500"/>
            <a:ext cx="3364431" cy="37251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b="1" dirty="0" smtClean="0"/>
              <a:t>1997</a:t>
            </a:r>
            <a:r>
              <a:rPr lang="el-GR" sz="1600" dirty="0" smtClean="0"/>
              <a:t>:</a:t>
            </a:r>
          </a:p>
          <a:p>
            <a:pPr algn="ctr"/>
            <a:endParaRPr lang="el-GR" sz="1600" dirty="0"/>
          </a:p>
          <a:p>
            <a:pPr marL="285750" indent="-285750" algn="just">
              <a:buFont typeface="Arial" panose="020B0604020202020204" pitchFamily="34" charset="0"/>
              <a:buChar char="•"/>
            </a:pPr>
            <a:r>
              <a:rPr lang="el-GR" sz="1600" dirty="0" smtClean="0"/>
              <a:t>Δείκτες της Παγκόσμιας Τράπεζας </a:t>
            </a:r>
            <a:r>
              <a:rPr lang="el-GR" sz="1600" dirty="0"/>
              <a:t>για τη μέτρηση της αειφόρου ανάπτυξης </a:t>
            </a:r>
            <a:r>
              <a:rPr lang="el-GR" sz="1600" dirty="0" smtClean="0"/>
              <a:t>με βάση την ιδέα </a:t>
            </a:r>
            <a:r>
              <a:rPr lang="el-GR" sz="1600" dirty="0"/>
              <a:t>της μέτρησης του πλούτου των </a:t>
            </a:r>
            <a:r>
              <a:rPr lang="el-GR" sz="1600" dirty="0" smtClean="0"/>
              <a:t>εθνών.</a:t>
            </a:r>
          </a:p>
          <a:p>
            <a:pPr algn="just"/>
            <a:endParaRPr lang="el-GR" sz="1600" dirty="0" smtClean="0"/>
          </a:p>
          <a:p>
            <a:pPr marL="285750" indent="-285750" algn="just">
              <a:buFont typeface="Arial" panose="020B0604020202020204" pitchFamily="34" charset="0"/>
              <a:buChar char="•"/>
            </a:pPr>
            <a:r>
              <a:rPr lang="el-GR" sz="1600" dirty="0" smtClean="0"/>
              <a:t>Επιδιώκει </a:t>
            </a:r>
            <a:r>
              <a:rPr lang="el-GR" sz="1600" dirty="0"/>
              <a:t>την ανάπτυξη ενός δείκτη (δείκτη συνολικής ποιότητας) ο οποίος προκύπτει από τη σύνθεση επιμέρους μεταβλητών και είναι ενδεικτικός όσον αφορά στο επίπεδο βιωσιμότητας που βρίσκεται κάθε χώρα μετρώντας τον πλούτο της</a:t>
            </a:r>
            <a:r>
              <a:rPr lang="el-GR" sz="1600" dirty="0" smtClean="0"/>
              <a:t>.</a:t>
            </a:r>
            <a:endParaRPr lang="el-GR" sz="1600" dirty="0">
              <a:solidFill>
                <a:schemeClr val="tx1"/>
              </a:solidFill>
            </a:endParaRPr>
          </a:p>
        </p:txBody>
      </p:sp>
      <p:sp>
        <p:nvSpPr>
          <p:cNvPr id="4" name="Right Arrow 3"/>
          <p:cNvSpPr/>
          <p:nvPr/>
        </p:nvSpPr>
        <p:spPr>
          <a:xfrm>
            <a:off x="4049486" y="2503714"/>
            <a:ext cx="1567543"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 name="Right Arrow 4"/>
          <p:cNvSpPr/>
          <p:nvPr/>
        </p:nvSpPr>
        <p:spPr>
          <a:xfrm>
            <a:off x="3566680" y="2503714"/>
            <a:ext cx="700271"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 name="Right Arrow 5"/>
          <p:cNvSpPr/>
          <p:nvPr/>
        </p:nvSpPr>
        <p:spPr>
          <a:xfrm>
            <a:off x="3566680" y="2484574"/>
            <a:ext cx="2050349" cy="4001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aphicFrame>
        <p:nvGraphicFramePr>
          <p:cNvPr id="2" name="Object 1"/>
          <p:cNvGraphicFramePr>
            <a:graphicFrameLocks noChangeAspect="1"/>
          </p:cNvGraphicFramePr>
          <p:nvPr>
            <p:extLst>
              <p:ext uri="{D42A27DB-BD31-4B8C-83A1-F6EECF244321}">
                <p14:modId xmlns:p14="http://schemas.microsoft.com/office/powerpoint/2010/main" val="2541057077"/>
              </p:ext>
            </p:extLst>
          </p:nvPr>
        </p:nvGraphicFramePr>
        <p:xfrm>
          <a:off x="858086" y="5317899"/>
          <a:ext cx="1814512" cy="687387"/>
        </p:xfrm>
        <a:graphic>
          <a:graphicData uri="http://schemas.openxmlformats.org/presentationml/2006/ole">
            <mc:AlternateContent xmlns:mc="http://schemas.openxmlformats.org/markup-compatibility/2006">
              <mc:Choice xmlns:v="urn:schemas-microsoft-com:vml" Requires="v">
                <p:oleObj spid="_x0000_s1134" name="Packager Shell Object" showAsIcon="1" r:id="rId3" imgW="1814760" imgH="686880" progId="Package">
                  <p:embed/>
                </p:oleObj>
              </mc:Choice>
              <mc:Fallback>
                <p:oleObj name="Packager Shell Object" showAsIcon="1" r:id="rId3" imgW="1814760" imgH="686880" progId="Package">
                  <p:embed/>
                  <p:pic>
                    <p:nvPicPr>
                      <p:cNvPr id="0" name=""/>
                      <p:cNvPicPr/>
                      <p:nvPr/>
                    </p:nvPicPr>
                    <p:blipFill>
                      <a:blip r:embed="rId4"/>
                      <a:stretch>
                        <a:fillRect/>
                      </a:stretch>
                    </p:blipFill>
                    <p:spPr>
                      <a:xfrm>
                        <a:off x="858086" y="5317899"/>
                        <a:ext cx="1814512" cy="687387"/>
                      </a:xfrm>
                      <a:prstGeom prst="rect">
                        <a:avLst/>
                      </a:prstGeom>
                    </p:spPr>
                  </p:pic>
                </p:oleObj>
              </mc:Fallback>
            </mc:AlternateContent>
          </a:graphicData>
        </a:graphic>
      </p:graphicFrame>
    </p:spTree>
    <p:extLst>
      <p:ext uri="{BB962C8B-B14F-4D97-AF65-F5344CB8AC3E}">
        <p14:creationId xmlns:p14="http://schemas.microsoft.com/office/powerpoint/2010/main" val="42232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1" grpId="0" animBg="1"/>
      <p:bldP spid="33" grpId="0" animBg="1"/>
      <p:bldP spid="37" grpId="0" animBg="1"/>
      <p:bldP spid="37" grpId="1" animBg="1"/>
      <p:bldP spid="34" grpId="0" animBg="1"/>
      <p:bldP spid="4" grpId="0"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2.7 </a:t>
            </a:r>
            <a:r>
              <a:rPr lang="el-GR" sz="2400" dirty="0"/>
              <a:t>Κριτική αξιολόγηση των </a:t>
            </a:r>
            <a:r>
              <a:rPr lang="en-US" sz="2400" dirty="0"/>
              <a:t>“</a:t>
            </a:r>
            <a:r>
              <a:rPr lang="el-GR" sz="2400" dirty="0"/>
              <a:t>Δεικτών Βιώσιμης Ανάπτυξης</a:t>
            </a:r>
            <a:r>
              <a:rPr lang="en-US" sz="2400" dirty="0"/>
              <a:t>”</a:t>
            </a:r>
          </a:p>
        </p:txBody>
      </p:sp>
      <p:sp>
        <p:nvSpPr>
          <p:cNvPr id="13" name="Rectangle 12"/>
          <p:cNvSpPr/>
          <p:nvPr/>
        </p:nvSpPr>
        <p:spPr>
          <a:xfrm>
            <a:off x="83127" y="936171"/>
            <a:ext cx="12032674" cy="38208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Arial" panose="020B0604020202020204" pitchFamily="34" charset="0"/>
              <a:buChar char="•"/>
            </a:pPr>
            <a:r>
              <a:rPr lang="el-GR" dirty="0" smtClean="0"/>
              <a:t>Μονοδιάστατοι (</a:t>
            </a:r>
            <a:r>
              <a:rPr lang="el-GR" dirty="0"/>
              <a:t>αναφέρονται σε μια παράμετρο της βιώσιμης ανάπτυξης εξαιτίας του εννοιολογικού κατακερματισμού της συγκεκριμένης έννοιας</a:t>
            </a:r>
            <a:r>
              <a:rPr lang="el-GR" dirty="0" smtClean="0"/>
              <a:t>)</a:t>
            </a:r>
          </a:p>
          <a:p>
            <a:pPr algn="just"/>
            <a:endParaRPr lang="el-GR" dirty="0" smtClean="0"/>
          </a:p>
          <a:p>
            <a:pPr marL="285750" indent="-285750" algn="just">
              <a:buFont typeface="Arial" panose="020B0604020202020204" pitchFamily="34" charset="0"/>
              <a:buChar char="•"/>
            </a:pPr>
            <a:r>
              <a:rPr lang="el-GR" dirty="0" smtClean="0"/>
              <a:t>Αφορούν </a:t>
            </a:r>
            <a:r>
              <a:rPr lang="el-GR" dirty="0"/>
              <a:t>έ</a:t>
            </a:r>
            <a:r>
              <a:rPr lang="el-GR" dirty="0" smtClean="0"/>
              <a:t>να συγκεκριμένο κλάδο δραστηριότητας</a:t>
            </a:r>
          </a:p>
          <a:p>
            <a:pPr algn="just"/>
            <a:endParaRPr lang="el-GR" dirty="0" smtClean="0"/>
          </a:p>
          <a:p>
            <a:pPr marL="285750" indent="-285750" algn="just">
              <a:buFont typeface="Arial" panose="020B0604020202020204" pitchFamily="34" charset="0"/>
              <a:buChar char="•"/>
            </a:pPr>
            <a:r>
              <a:rPr lang="el-GR" dirty="0" smtClean="0"/>
              <a:t>Οικονομικοί </a:t>
            </a:r>
            <a:r>
              <a:rPr lang="el-GR" dirty="0"/>
              <a:t>δείκτες </a:t>
            </a:r>
            <a:r>
              <a:rPr lang="el-GR" dirty="0" smtClean="0"/>
              <a:t>που είναι πιο </a:t>
            </a:r>
            <a:r>
              <a:rPr lang="el-GR" dirty="0"/>
              <a:t>κοντά στην κοινωνική </a:t>
            </a:r>
            <a:r>
              <a:rPr lang="el-GR" dirty="0" smtClean="0"/>
              <a:t>διάσταση (πχ“οι </a:t>
            </a:r>
            <a:r>
              <a:rPr lang="el-GR" dirty="0"/>
              <a:t>αστικές μεταφορές και η χρήση ΙΧ </a:t>
            </a:r>
            <a:r>
              <a:rPr lang="el-GR" dirty="0" smtClean="0"/>
              <a:t>”)</a:t>
            </a:r>
          </a:p>
          <a:p>
            <a:pPr algn="just"/>
            <a:endParaRPr lang="el-GR" dirty="0" smtClean="0"/>
          </a:p>
          <a:p>
            <a:pPr marL="285750" indent="-285750" algn="just">
              <a:buFont typeface="Arial" panose="020B0604020202020204" pitchFamily="34" charset="0"/>
              <a:buChar char="•"/>
            </a:pPr>
            <a:r>
              <a:rPr lang="el-GR" dirty="0" smtClean="0"/>
              <a:t>Αδυνατούν </a:t>
            </a:r>
            <a:r>
              <a:rPr lang="el-GR" dirty="0"/>
              <a:t>να αποδώσουν τον βαθμό ικανοποίησης από την χρήση του διαθέσιμου φυσικού και κοινωνικοοικονομικού </a:t>
            </a:r>
            <a:r>
              <a:rPr lang="el-GR" dirty="0" smtClean="0"/>
              <a:t>πόρου</a:t>
            </a:r>
          </a:p>
          <a:p>
            <a:pPr algn="just"/>
            <a:endParaRPr lang="el-GR" dirty="0" smtClean="0"/>
          </a:p>
          <a:p>
            <a:pPr marL="285750" indent="-285750" algn="just">
              <a:buFont typeface="Arial" panose="020B0604020202020204" pitchFamily="34" charset="0"/>
              <a:buChar char="•"/>
            </a:pPr>
            <a:r>
              <a:rPr lang="el-GR" dirty="0" smtClean="0"/>
              <a:t>Εκφράζονται με </a:t>
            </a:r>
            <a:r>
              <a:rPr lang="el-GR" dirty="0"/>
              <a:t>απόλυτα, στατικά μεγέθη που παίρνουν μια συγκεκριμένη </a:t>
            </a:r>
            <a:r>
              <a:rPr lang="el-GR" dirty="0" smtClean="0"/>
              <a:t>τιμή</a:t>
            </a:r>
          </a:p>
          <a:p>
            <a:pPr algn="just"/>
            <a:endParaRPr lang="el-GR" dirty="0" smtClean="0"/>
          </a:p>
          <a:p>
            <a:pPr marL="285750" indent="-285750" algn="just">
              <a:buFont typeface="Arial" panose="020B0604020202020204" pitchFamily="34" charset="0"/>
              <a:buChar char="•"/>
            </a:pPr>
            <a:r>
              <a:rPr lang="el-GR" dirty="0" smtClean="0"/>
              <a:t>Δε </a:t>
            </a:r>
            <a:r>
              <a:rPr lang="el-GR" dirty="0"/>
              <a:t>φανερώνουν απαραίτητα αν, ή σε ποια έκταση, ένα ή όλα τα κριτήρια </a:t>
            </a:r>
            <a:r>
              <a:rPr lang="el-GR" dirty="0" smtClean="0"/>
              <a:t>ικανοποιούνται </a:t>
            </a:r>
            <a:r>
              <a:rPr lang="el-GR" dirty="0"/>
              <a:t>αν η τωρινή ή και σχεδιαζόμενη χρήση των πόρων από την κοινωνία ξεπερνά ή πρόκειται να ξεπεράσει την </a:t>
            </a:r>
            <a:r>
              <a:rPr lang="el-GR" b="1" dirty="0"/>
              <a:t>φέρουσα ικανότητα </a:t>
            </a:r>
            <a:r>
              <a:rPr lang="el-GR" dirty="0"/>
              <a:t>του </a:t>
            </a:r>
            <a:r>
              <a:rPr lang="el-GR" dirty="0" smtClean="0"/>
              <a:t>συστήματος</a:t>
            </a:r>
            <a:endParaRPr lang="el-GR" dirty="0"/>
          </a:p>
        </p:txBody>
      </p:sp>
    </p:spTree>
    <p:extLst>
      <p:ext uri="{BB962C8B-B14F-4D97-AF65-F5344CB8AC3E}">
        <p14:creationId xmlns:p14="http://schemas.microsoft.com/office/powerpoint/2010/main" val="2438354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2.8 </a:t>
            </a:r>
            <a:r>
              <a:rPr lang="el-GR" sz="2400" dirty="0"/>
              <a:t>Πρόγραμμα </a:t>
            </a:r>
            <a:r>
              <a:rPr lang="en-US" sz="2400" dirty="0"/>
              <a:t>“Indicators of Sustainable Development</a:t>
            </a:r>
            <a:r>
              <a:rPr lang="en-US" sz="2400" dirty="0" smtClean="0"/>
              <a:t>”</a:t>
            </a:r>
            <a:endParaRPr lang="el-GR" sz="2400" dirty="0"/>
          </a:p>
        </p:txBody>
      </p:sp>
      <p:sp>
        <p:nvSpPr>
          <p:cNvPr id="2" name="Rectangle 1"/>
          <p:cNvSpPr/>
          <p:nvPr/>
        </p:nvSpPr>
        <p:spPr>
          <a:xfrm>
            <a:off x="5384469" y="2211084"/>
            <a:ext cx="6372103" cy="3416320"/>
          </a:xfrm>
          <a:prstGeom prst="rect">
            <a:avLst/>
          </a:prstGeom>
        </p:spPr>
        <p:txBody>
          <a:bodyPr wrap="square">
            <a:spAutoFit/>
          </a:bodyPr>
          <a:lstStyle/>
          <a:p>
            <a:pPr marR="0" algn="just"/>
            <a:r>
              <a:rPr lang="el-GR" dirty="0">
                <a:solidFill>
                  <a:srgbClr val="000000"/>
                </a:solidFill>
                <a:latin typeface="Times New Roman" panose="02020603050405020304" pitchFamily="18" charset="0"/>
              </a:rPr>
              <a:t>Η παρούσα εφαρμογή αποτελεί μία προσπάθεια </a:t>
            </a:r>
            <a:r>
              <a:rPr lang="el-GR" b="1" dirty="0">
                <a:solidFill>
                  <a:srgbClr val="000000"/>
                </a:solidFill>
                <a:latin typeface="Times New Roman" panose="02020603050405020304" pitchFamily="18" charset="0"/>
              </a:rPr>
              <a:t>παρουσίασης των 58 </a:t>
            </a:r>
            <a:r>
              <a:rPr lang="el-GR" b="1" dirty="0" smtClean="0">
                <a:solidFill>
                  <a:srgbClr val="000000"/>
                </a:solidFill>
                <a:latin typeface="Times New Roman" panose="02020603050405020304" pitchFamily="18" charset="0"/>
              </a:rPr>
              <a:t>δεικτών</a:t>
            </a:r>
            <a:r>
              <a:rPr lang="el-GR" dirty="0">
                <a:solidFill>
                  <a:srgbClr val="000000"/>
                </a:solidFill>
                <a:latin typeface="Times New Roman" panose="02020603050405020304" pitchFamily="18" charset="0"/>
              </a:rPr>
              <a:t>, ομαδοποιημένες σε τέσσερις τομείς, όπως αυτοί </a:t>
            </a:r>
            <a:r>
              <a:rPr lang="el-GR" dirty="0" smtClean="0">
                <a:solidFill>
                  <a:srgbClr val="000000"/>
                </a:solidFill>
                <a:latin typeface="Times New Roman" panose="02020603050405020304" pitchFamily="18" charset="0"/>
              </a:rPr>
              <a:t>επιλέχθησαν </a:t>
            </a:r>
            <a:r>
              <a:rPr lang="el-GR" dirty="0">
                <a:solidFill>
                  <a:srgbClr val="000000"/>
                </a:solidFill>
                <a:latin typeface="Times New Roman" panose="02020603050405020304" pitchFamily="18" charset="0"/>
              </a:rPr>
              <a:t>από την επιτροπή Βιώσιμης Ανάπτυξης του ΟΗΕ. </a:t>
            </a:r>
            <a:endParaRPr lang="el-GR" dirty="0" smtClean="0">
              <a:solidFill>
                <a:srgbClr val="000000"/>
              </a:solidFill>
              <a:latin typeface="Times New Roman" panose="02020603050405020304" pitchFamily="18" charset="0"/>
            </a:endParaRPr>
          </a:p>
          <a:p>
            <a:pPr marR="0" algn="just"/>
            <a:endParaRPr lang="el-GR" dirty="0">
              <a:solidFill>
                <a:srgbClr val="000000"/>
              </a:solidFill>
              <a:latin typeface="Times New Roman" panose="02020603050405020304" pitchFamily="18" charset="0"/>
            </a:endParaRPr>
          </a:p>
          <a:p>
            <a:pPr marR="0" algn="just"/>
            <a:r>
              <a:rPr lang="el-GR" dirty="0" smtClean="0">
                <a:solidFill>
                  <a:srgbClr val="000000"/>
                </a:solidFill>
                <a:latin typeface="Times New Roman" panose="02020603050405020304" pitchFamily="18" charset="0"/>
              </a:rPr>
              <a:t>Ο </a:t>
            </a:r>
            <a:r>
              <a:rPr lang="el-GR" dirty="0">
                <a:solidFill>
                  <a:srgbClr val="000000"/>
                </a:solidFill>
                <a:latin typeface="Times New Roman" panose="02020603050405020304" pitchFamily="18" charset="0"/>
              </a:rPr>
              <a:t>κάθε τομέας </a:t>
            </a:r>
            <a:r>
              <a:rPr lang="el-GR" dirty="0" smtClean="0">
                <a:solidFill>
                  <a:srgbClr val="000000"/>
                </a:solidFill>
                <a:latin typeface="Times New Roman" panose="02020603050405020304" pitchFamily="18" charset="0"/>
              </a:rPr>
              <a:t>περιλαμβάνει:</a:t>
            </a:r>
          </a:p>
          <a:p>
            <a:pPr marR="0" algn="just"/>
            <a:r>
              <a:rPr lang="el-GR" dirty="0" smtClean="0">
                <a:solidFill>
                  <a:srgbClr val="000000"/>
                </a:solidFill>
                <a:latin typeface="Times New Roman" panose="02020603050405020304" pitchFamily="18" charset="0"/>
              </a:rPr>
              <a:t>1. όλες </a:t>
            </a:r>
            <a:r>
              <a:rPr lang="el-GR" dirty="0">
                <a:solidFill>
                  <a:srgbClr val="000000"/>
                </a:solidFill>
                <a:latin typeface="Times New Roman" panose="02020603050405020304" pitchFamily="18" charset="0"/>
              </a:rPr>
              <a:t>τις ομαδοποιημένες σε αυτόν κατηγορίες </a:t>
            </a:r>
            <a:r>
              <a:rPr lang="el-GR" dirty="0" smtClean="0">
                <a:solidFill>
                  <a:srgbClr val="000000"/>
                </a:solidFill>
                <a:latin typeface="Times New Roman" panose="02020603050405020304" pitchFamily="18" charset="0"/>
              </a:rPr>
              <a:t>αντικειμένων</a:t>
            </a:r>
          </a:p>
          <a:p>
            <a:pPr marR="0" algn="just"/>
            <a:r>
              <a:rPr lang="el-GR" dirty="0" smtClean="0">
                <a:solidFill>
                  <a:srgbClr val="000000"/>
                </a:solidFill>
                <a:latin typeface="Times New Roman" panose="02020603050405020304" pitchFamily="18" charset="0"/>
              </a:rPr>
              <a:t>2. τα </a:t>
            </a:r>
            <a:r>
              <a:rPr lang="el-GR" dirty="0">
                <a:solidFill>
                  <a:srgbClr val="000000"/>
                </a:solidFill>
                <a:latin typeface="Times New Roman" panose="02020603050405020304" pitchFamily="18" charset="0"/>
              </a:rPr>
              <a:t>αντίστοιχα επιμέρους θέματα </a:t>
            </a:r>
            <a:endParaRPr lang="el-GR" dirty="0" smtClean="0">
              <a:solidFill>
                <a:srgbClr val="000000"/>
              </a:solidFill>
              <a:latin typeface="Times New Roman" panose="02020603050405020304" pitchFamily="18" charset="0"/>
            </a:endParaRPr>
          </a:p>
          <a:p>
            <a:pPr marR="0" algn="just"/>
            <a:r>
              <a:rPr lang="el-GR" dirty="0" smtClean="0">
                <a:solidFill>
                  <a:srgbClr val="000000"/>
                </a:solidFill>
                <a:latin typeface="Times New Roman" panose="02020603050405020304" pitchFamily="18" charset="0"/>
              </a:rPr>
              <a:t>3  δείκτες</a:t>
            </a:r>
          </a:p>
          <a:p>
            <a:pPr marR="0" algn="just"/>
            <a:endParaRPr lang="el-GR" dirty="0">
              <a:solidFill>
                <a:srgbClr val="000000"/>
              </a:solidFill>
              <a:latin typeface="Times New Roman" panose="02020603050405020304" pitchFamily="18" charset="0"/>
            </a:endParaRPr>
          </a:p>
          <a:p>
            <a:pPr marR="0" algn="just"/>
            <a:r>
              <a:rPr lang="el-GR" dirty="0">
                <a:solidFill>
                  <a:srgbClr val="000000"/>
                </a:solidFill>
                <a:latin typeface="Times New Roman" panose="02020603050405020304" pitchFamily="18" charset="0"/>
              </a:rPr>
              <a:t>Ταυτόχρονα παραθέτει τη βασική βιβλιογραφία και διαδικτυακές πηγές οι οποίες αποτελούν ένα πρώτο βήμα για την εισαγωγή και κατανόηση αυτών των δεικτών.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6" y="703490"/>
            <a:ext cx="5011387" cy="6154510"/>
          </a:xfrm>
          <a:prstGeom prst="rect">
            <a:avLst/>
          </a:prstGeom>
        </p:spPr>
      </p:pic>
    </p:spTree>
    <p:extLst>
      <p:ext uri="{BB962C8B-B14F-4D97-AF65-F5344CB8AC3E}">
        <p14:creationId xmlns:p14="http://schemas.microsoft.com/office/powerpoint/2010/main" val="13031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a:t>
            </a:r>
            <a:r>
              <a:rPr lang="el-GR" sz="2400" dirty="0"/>
              <a:t>. Περιπτωσιολογική μελέτη με χρήση του πλαισίου </a:t>
            </a:r>
            <a:r>
              <a:rPr lang="en-US" sz="2400" dirty="0"/>
              <a:t>P – S – R </a:t>
            </a:r>
            <a:endParaRPr lang="el-GR" sz="2400" dirty="0"/>
          </a:p>
        </p:txBody>
      </p:sp>
      <p:sp>
        <p:nvSpPr>
          <p:cNvPr id="5" name="Rectangle 4"/>
          <p:cNvSpPr/>
          <p:nvPr/>
        </p:nvSpPr>
        <p:spPr>
          <a:xfrm>
            <a:off x="950767"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Φτώχεια </a:t>
            </a:r>
            <a:endParaRPr lang="el-GR" dirty="0">
              <a:solidFill>
                <a:schemeClr val="tx1"/>
              </a:solidFill>
            </a:endParaRPr>
          </a:p>
        </p:txBody>
      </p:sp>
      <p:sp>
        <p:nvSpPr>
          <p:cNvPr id="7" name="Rectangle 6"/>
          <p:cNvSpPr/>
          <p:nvPr/>
        </p:nvSpPr>
        <p:spPr>
          <a:xfrm>
            <a:off x="9512878"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Απώλεια βιοποικιλότητας</a:t>
            </a:r>
            <a:endParaRPr lang="el-GR" dirty="0">
              <a:solidFill>
                <a:schemeClr val="tx1"/>
              </a:solidFill>
            </a:endParaRPr>
          </a:p>
        </p:txBody>
      </p:sp>
      <p:sp>
        <p:nvSpPr>
          <p:cNvPr id="3" name="Left-Right Arrow Callout 2"/>
          <p:cNvSpPr/>
          <p:nvPr/>
        </p:nvSpPr>
        <p:spPr>
          <a:xfrm>
            <a:off x="3969327" y="919547"/>
            <a:ext cx="4260273" cy="523041"/>
          </a:xfrm>
          <a:prstGeom prst="leftRight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Αλληλοσυνδεόμενα ζητήματα</a:t>
            </a:r>
            <a:endParaRPr lang="el-GR" dirty="0"/>
          </a:p>
        </p:txBody>
      </p:sp>
      <p:sp>
        <p:nvSpPr>
          <p:cNvPr id="8" name="Cloud Callout 7"/>
          <p:cNvSpPr/>
          <p:nvPr/>
        </p:nvSpPr>
        <p:spPr>
          <a:xfrm>
            <a:off x="83127" y="2015836"/>
            <a:ext cx="3564082" cy="1808018"/>
          </a:xfrm>
          <a:prstGeom prst="cloudCallout">
            <a:avLst>
              <a:gd name="adj1" fmla="val 51762"/>
              <a:gd name="adj2" fmla="val -1185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Μια Εισαγωγή...</a:t>
            </a:r>
            <a:endParaRPr lang="el-GR" dirty="0"/>
          </a:p>
        </p:txBody>
      </p:sp>
      <p:sp>
        <p:nvSpPr>
          <p:cNvPr id="11" name="Down Arrow 10"/>
          <p:cNvSpPr/>
          <p:nvPr/>
        </p:nvSpPr>
        <p:spPr>
          <a:xfrm>
            <a:off x="5985163" y="1596096"/>
            <a:ext cx="228599" cy="84093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Rectangle 11"/>
          <p:cNvSpPr/>
          <p:nvPr/>
        </p:nvSpPr>
        <p:spPr>
          <a:xfrm>
            <a:off x="4904507" y="2590540"/>
            <a:ext cx="2389909" cy="4747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Κοινή αντιμετώπιση</a:t>
            </a:r>
            <a:endParaRPr lang="el-GR" dirty="0"/>
          </a:p>
        </p:txBody>
      </p:sp>
      <p:sp>
        <p:nvSpPr>
          <p:cNvPr id="15" name="Rectangle 14"/>
          <p:cNvSpPr/>
          <p:nvPr/>
        </p:nvSpPr>
        <p:spPr>
          <a:xfrm>
            <a:off x="950767" y="3218826"/>
            <a:ext cx="5434446" cy="7276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latin typeface="Times New Roman" panose="02020603050405020304" pitchFamily="18" charset="0"/>
                <a:ea typeface="Calibri" panose="020F0502020204030204" pitchFamily="34" charset="0"/>
              </a:rPr>
              <a:t>Κατηγορίες </a:t>
            </a:r>
            <a:r>
              <a:rPr lang="el-GR" dirty="0">
                <a:latin typeface="Times New Roman" panose="02020603050405020304" pitchFamily="18" charset="0"/>
                <a:ea typeface="Calibri" panose="020F0502020204030204" pitchFamily="34" charset="0"/>
              </a:rPr>
              <a:t>μηχανισμών που καθορίζουν τη </a:t>
            </a:r>
            <a:r>
              <a:rPr lang="el-GR" dirty="0" smtClean="0">
                <a:latin typeface="Times New Roman" panose="02020603050405020304" pitchFamily="18" charset="0"/>
                <a:ea typeface="Calibri" panose="020F0502020204030204" pitchFamily="34" charset="0"/>
              </a:rPr>
              <a:t>διασύνδεση</a:t>
            </a:r>
            <a:endParaRPr lang="el-GR" dirty="0"/>
          </a:p>
        </p:txBody>
      </p:sp>
      <p:sp>
        <p:nvSpPr>
          <p:cNvPr id="18" name="Rectangle 17"/>
          <p:cNvSpPr/>
          <p:nvPr/>
        </p:nvSpPr>
        <p:spPr>
          <a:xfrm>
            <a:off x="950767" y="4100029"/>
            <a:ext cx="3375314" cy="6070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l-GR" dirty="0" smtClean="0">
                <a:latin typeface="Times New Roman" panose="02020603050405020304" pitchFamily="18" charset="0"/>
                <a:ea typeface="Calibri" panose="020F0502020204030204" pitchFamily="34" charset="0"/>
              </a:rPr>
              <a:t>1. </a:t>
            </a:r>
            <a:r>
              <a:rPr lang="el-GR" dirty="0" smtClean="0"/>
              <a:t>Εξάρτηση από περιορισμένους  </a:t>
            </a:r>
          </a:p>
          <a:p>
            <a:r>
              <a:rPr lang="el-GR" dirty="0"/>
              <a:t> </a:t>
            </a:r>
            <a:r>
              <a:rPr lang="el-GR" dirty="0" smtClean="0"/>
              <a:t>   φυσικούς </a:t>
            </a:r>
            <a:r>
              <a:rPr lang="el-GR" dirty="0"/>
              <a:t>πόρους</a:t>
            </a:r>
          </a:p>
        </p:txBody>
      </p:sp>
      <p:sp>
        <p:nvSpPr>
          <p:cNvPr id="19" name="Rectangle 18"/>
          <p:cNvSpPr/>
          <p:nvPr/>
        </p:nvSpPr>
        <p:spPr>
          <a:xfrm>
            <a:off x="950767" y="4859298"/>
            <a:ext cx="3375314" cy="516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l-GR" dirty="0" smtClean="0">
                <a:latin typeface="Times New Roman" panose="02020603050405020304" pitchFamily="18" charset="0"/>
              </a:rPr>
              <a:t>2. </a:t>
            </a:r>
            <a:r>
              <a:rPr lang="el-GR" dirty="0" smtClean="0"/>
              <a:t>Κοινή </a:t>
            </a:r>
            <a:r>
              <a:rPr lang="el-GR" dirty="0"/>
              <a:t>Ευπάθεια/αδυναμία</a:t>
            </a:r>
          </a:p>
        </p:txBody>
      </p:sp>
      <p:sp>
        <p:nvSpPr>
          <p:cNvPr id="21" name="Rectangle 20"/>
          <p:cNvSpPr/>
          <p:nvPr/>
        </p:nvSpPr>
        <p:spPr>
          <a:xfrm>
            <a:off x="945572" y="5527762"/>
            <a:ext cx="3375314" cy="5613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l-GR" dirty="0" smtClean="0"/>
              <a:t>3. </a:t>
            </a:r>
            <a:r>
              <a:rPr lang="el-GR" dirty="0"/>
              <a:t>Α</a:t>
            </a:r>
            <a:r>
              <a:rPr lang="el-GR" dirty="0" smtClean="0"/>
              <a:t>ποτυχία </a:t>
            </a:r>
            <a:r>
              <a:rPr lang="el-GR" dirty="0"/>
              <a:t>των κοινωνικών </a:t>
            </a:r>
            <a:r>
              <a:rPr lang="el-GR" dirty="0" smtClean="0"/>
              <a:t> </a:t>
            </a:r>
          </a:p>
          <a:p>
            <a:pPr algn="just"/>
            <a:r>
              <a:rPr lang="el-GR" dirty="0"/>
              <a:t> </a:t>
            </a:r>
            <a:r>
              <a:rPr lang="el-GR" dirty="0" smtClean="0"/>
              <a:t>   θεσμών</a:t>
            </a:r>
            <a:endParaRPr lang="el-GR" dirty="0"/>
          </a:p>
        </p:txBody>
      </p:sp>
      <p:sp>
        <p:nvSpPr>
          <p:cNvPr id="2" name="Rectangle 1"/>
          <p:cNvSpPr/>
          <p:nvPr/>
        </p:nvSpPr>
        <p:spPr>
          <a:xfrm>
            <a:off x="5040085" y="4466699"/>
            <a:ext cx="6596743" cy="1231106"/>
          </a:xfrm>
          <a:prstGeom prst="rect">
            <a:avLst/>
          </a:prstGeom>
        </p:spPr>
        <p:txBody>
          <a:bodyPr wrap="square">
            <a:spAutoFit/>
          </a:bodyPr>
          <a:lstStyle/>
          <a:p>
            <a:endParaRPr lang="el-GR" sz="2000" dirty="0">
              <a:solidFill>
                <a:srgbClr val="000000"/>
              </a:solidFill>
              <a:latin typeface="Times New Roman" panose="02020603050405020304" pitchFamily="18" charset="0"/>
            </a:endParaRPr>
          </a:p>
          <a:p>
            <a:r>
              <a:rPr lang="el-GR" dirty="0" smtClean="0">
                <a:solidFill>
                  <a:srgbClr val="000000"/>
                </a:solidFill>
                <a:latin typeface="Times New Roman" panose="02020603050405020304" pitchFamily="18" charset="0"/>
              </a:rPr>
              <a:t>Η διαφορετικότητα </a:t>
            </a:r>
            <a:r>
              <a:rPr lang="el-GR" dirty="0">
                <a:solidFill>
                  <a:srgbClr val="000000"/>
                </a:solidFill>
                <a:latin typeface="Times New Roman" panose="02020603050405020304" pitchFamily="18" charset="0"/>
              </a:rPr>
              <a:t>των πιέσεων που αντιμετωπίζουν οι χαμηλού εισοδηματικού επιπέδου πληθυσμοί, εξαρτάται από πολλούς παράγοντες που είναι πέρα από την ελεγκτική δυναμική τους. </a:t>
            </a:r>
          </a:p>
        </p:txBody>
      </p:sp>
    </p:spTree>
    <p:extLst>
      <p:ext uri="{BB962C8B-B14F-4D97-AF65-F5344CB8AC3E}">
        <p14:creationId xmlns:p14="http://schemas.microsoft.com/office/powerpoint/2010/main" val="29831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3" grpId="0" animBg="1"/>
      <p:bldP spid="3" grpId="1" animBg="1"/>
      <p:bldP spid="8" grpId="0" animBg="1"/>
      <p:bldP spid="8" grpId="1" animBg="1"/>
      <p:bldP spid="11" grpId="0" animBg="1"/>
      <p:bldP spid="11" grpId="1" animBg="1"/>
      <p:bldP spid="12" grpId="0" animBg="1"/>
      <p:bldP spid="12" grpId="1" animBg="1"/>
      <p:bldP spid="15" grpId="0" animBg="1"/>
      <p:bldP spid="15" grpId="1" animBg="1"/>
      <p:bldP spid="18" grpId="0" animBg="1"/>
      <p:bldP spid="18" grpId="1" animBg="1"/>
      <p:bldP spid="19" grpId="0" animBg="1"/>
      <p:bldP spid="19" grpId="1" animBg="1"/>
      <p:bldP spid="21" grpId="0" animBg="1"/>
      <p:bldP spid="21" grpId="1" animBg="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a:t>
            </a:r>
            <a:r>
              <a:rPr lang="el-GR" sz="2400" dirty="0"/>
              <a:t>. Περιπτωσιολογική μελέτη με χρήση του πλαισίου </a:t>
            </a:r>
            <a:r>
              <a:rPr lang="en-US" sz="2400" dirty="0"/>
              <a:t>P – S – R </a:t>
            </a:r>
            <a:endParaRPr lang="el-GR" sz="2400" dirty="0"/>
          </a:p>
        </p:txBody>
      </p:sp>
      <p:sp>
        <p:nvSpPr>
          <p:cNvPr id="20" name="Rectangle 19"/>
          <p:cNvSpPr/>
          <p:nvPr/>
        </p:nvSpPr>
        <p:spPr>
          <a:xfrm>
            <a:off x="6018512" y="1230366"/>
            <a:ext cx="6097289" cy="912777"/>
          </a:xfrm>
          <a:prstGeom prst="rect">
            <a:avLst/>
          </a:prstGeom>
          <a:solidFill>
            <a:schemeClr val="tx1">
              <a:lumMod val="95000"/>
              <a:lumOff val="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solidFill>
                  <a:schemeClr val="bg1"/>
                </a:solidFill>
              </a:rPr>
              <a:t>Ακατάλληλοι πολιτικοκοινωνικά </a:t>
            </a:r>
            <a:r>
              <a:rPr lang="el-GR" dirty="0">
                <a:solidFill>
                  <a:schemeClr val="bg1"/>
                </a:solidFill>
              </a:rPr>
              <a:t>και οικονομικά </a:t>
            </a:r>
            <a:r>
              <a:rPr lang="el-GR" dirty="0" smtClean="0">
                <a:solidFill>
                  <a:schemeClr val="bg1"/>
                </a:solidFill>
              </a:rPr>
              <a:t>θεσμοί </a:t>
            </a:r>
            <a:r>
              <a:rPr lang="el-GR" dirty="0">
                <a:solidFill>
                  <a:schemeClr val="bg1"/>
                </a:solidFill>
              </a:rPr>
              <a:t>που διαμορφώνουν τις ανθρώπινες συμπεριφορές σε ένα </a:t>
            </a:r>
            <a:r>
              <a:rPr lang="el-GR" dirty="0" smtClean="0">
                <a:solidFill>
                  <a:schemeClr val="bg1"/>
                </a:solidFill>
              </a:rPr>
              <a:t>ΚΟΣ</a:t>
            </a:r>
            <a:endParaRPr lang="el-GR" dirty="0">
              <a:solidFill>
                <a:schemeClr val="bg1"/>
              </a:solidFill>
            </a:endParaRPr>
          </a:p>
        </p:txBody>
      </p:sp>
      <p:sp>
        <p:nvSpPr>
          <p:cNvPr id="21" name="Rectangle 20"/>
          <p:cNvSpPr/>
          <p:nvPr/>
        </p:nvSpPr>
        <p:spPr>
          <a:xfrm>
            <a:off x="83127" y="3196058"/>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7" name="Right Arrow 16"/>
          <p:cNvSpPr/>
          <p:nvPr/>
        </p:nvSpPr>
        <p:spPr>
          <a:xfrm rot="20975946">
            <a:off x="3263610" y="1773819"/>
            <a:ext cx="2530566" cy="494814"/>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Τι είναι?</a:t>
            </a:r>
            <a:endParaRPr lang="el-GR" dirty="0"/>
          </a:p>
        </p:txBody>
      </p:sp>
      <p:sp>
        <p:nvSpPr>
          <p:cNvPr id="24" name="Rectangle 23"/>
          <p:cNvSpPr/>
          <p:nvPr/>
        </p:nvSpPr>
        <p:spPr>
          <a:xfrm>
            <a:off x="6018511" y="2497814"/>
            <a:ext cx="6097289" cy="1824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Πόλεμος</a:t>
            </a:r>
          </a:p>
          <a:p>
            <a:pPr marL="285750" indent="-285750">
              <a:buFont typeface="Arial" panose="020B0604020202020204" pitchFamily="34" charset="0"/>
              <a:buChar char="•"/>
            </a:pPr>
            <a:r>
              <a:rPr lang="el-GR" dirty="0" smtClean="0"/>
              <a:t>Διαφθορά</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algn="ctr"/>
            <a:r>
              <a:rPr lang="el-GR" dirty="0" smtClean="0"/>
              <a:t> </a:t>
            </a:r>
            <a:endParaRPr lang="el-GR" dirty="0"/>
          </a:p>
        </p:txBody>
      </p:sp>
      <p:sp>
        <p:nvSpPr>
          <p:cNvPr id="16" name="Right Arrow 15"/>
          <p:cNvSpPr/>
          <p:nvPr/>
        </p:nvSpPr>
        <p:spPr>
          <a:xfrm>
            <a:off x="3287486" y="3196058"/>
            <a:ext cx="2530565" cy="548628"/>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l-GR" dirty="0" smtClean="0"/>
              <a:t>Τι περιλαμβάνει?</a:t>
            </a:r>
            <a:endParaRPr lang="el-GR" dirty="0"/>
          </a:p>
        </p:txBody>
      </p:sp>
      <p:sp>
        <p:nvSpPr>
          <p:cNvPr id="4" name="Line Callout 1 3"/>
          <p:cNvSpPr/>
          <p:nvPr/>
        </p:nvSpPr>
        <p:spPr>
          <a:xfrm>
            <a:off x="6672580" y="4484747"/>
            <a:ext cx="4583249" cy="1552078"/>
          </a:xfrm>
          <a:prstGeom prst="borderCallout1">
            <a:avLst>
              <a:gd name="adj1" fmla="val -4012"/>
              <a:gd name="adj2" fmla="val 48346"/>
              <a:gd name="adj3" fmla="val -157302"/>
              <a:gd name="adj4" fmla="val 1058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l-GR" b="1" dirty="0">
                <a:solidFill>
                  <a:schemeClr val="tx1"/>
                </a:solidFill>
              </a:rPr>
              <a:t>Κοινωνικο – Οικολογικό Σύστημα (ΚΟΣ)</a:t>
            </a:r>
            <a:r>
              <a:rPr lang="el-GR" dirty="0">
                <a:solidFill>
                  <a:schemeClr val="tx1"/>
                </a:solidFill>
              </a:rPr>
              <a:t>: </a:t>
            </a:r>
            <a:endParaRPr lang="el-GR" dirty="0" smtClean="0">
              <a:solidFill>
                <a:schemeClr val="tx1"/>
              </a:solidFill>
            </a:endParaRPr>
          </a:p>
          <a:p>
            <a:pPr algn="just"/>
            <a:r>
              <a:rPr lang="el-GR" dirty="0" smtClean="0">
                <a:solidFill>
                  <a:schemeClr val="tx1"/>
                </a:solidFill>
              </a:rPr>
              <a:t>Ένα </a:t>
            </a:r>
            <a:r>
              <a:rPr lang="el-GR" dirty="0">
                <a:solidFill>
                  <a:schemeClr val="tx1"/>
                </a:solidFill>
              </a:rPr>
              <a:t>συνεκτικό σύστημα βιοφυσικών και κοινωνικών παράγοντων που αλληλεπιδρούν με ελαστικό </a:t>
            </a:r>
            <a:r>
              <a:rPr lang="el-GR" dirty="0" smtClean="0">
                <a:solidFill>
                  <a:schemeClr val="tx1"/>
                </a:solidFill>
              </a:rPr>
              <a:t>τρόπο</a:t>
            </a:r>
            <a:endParaRPr lang="el-GR" dirty="0">
              <a:solidFill>
                <a:schemeClr val="tx1"/>
              </a:solidFill>
            </a:endParaRPr>
          </a:p>
        </p:txBody>
      </p:sp>
      <p:sp>
        <p:nvSpPr>
          <p:cNvPr id="22" name="Right Arrow 21"/>
          <p:cNvSpPr/>
          <p:nvPr/>
        </p:nvSpPr>
        <p:spPr>
          <a:xfrm rot="925300">
            <a:off x="3287486" y="4919518"/>
            <a:ext cx="2530565" cy="577768"/>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Τι αποτελέσματα έχει?</a:t>
            </a:r>
            <a:endParaRPr lang="el-GR" dirty="0"/>
          </a:p>
        </p:txBody>
      </p:sp>
      <p:sp>
        <p:nvSpPr>
          <p:cNvPr id="23" name="Rectangle 22"/>
          <p:cNvSpPr/>
          <p:nvPr/>
        </p:nvSpPr>
        <p:spPr>
          <a:xfrm>
            <a:off x="6018511" y="4677289"/>
            <a:ext cx="6097289" cy="18248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Περιβαλλοντική υποβάθμιση</a:t>
            </a:r>
          </a:p>
          <a:p>
            <a:pPr algn="ctr"/>
            <a:r>
              <a:rPr lang="el-GR" dirty="0"/>
              <a:t>&amp;</a:t>
            </a:r>
            <a:endParaRPr lang="el-GR" dirty="0" smtClean="0"/>
          </a:p>
          <a:p>
            <a:pPr algn="ctr"/>
            <a:r>
              <a:rPr lang="el-GR" dirty="0" smtClean="0"/>
              <a:t>Αύξηση της φτώχειας</a:t>
            </a:r>
            <a:endParaRPr lang="el-GR" dirty="0"/>
          </a:p>
        </p:txBody>
      </p:sp>
    </p:spTree>
    <p:extLst>
      <p:ext uri="{BB962C8B-B14F-4D97-AF65-F5344CB8AC3E}">
        <p14:creationId xmlns:p14="http://schemas.microsoft.com/office/powerpoint/2010/main" val="76306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4" grpId="0" animBg="1"/>
      <p:bldP spid="16" grpId="0" animBg="1"/>
      <p:bldP spid="4" grpId="0" animBg="1"/>
      <p:bldP spid="4" grpId="1"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126" y="1027855"/>
            <a:ext cx="12032675" cy="1215602"/>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l-GR" dirty="0" smtClean="0"/>
          </a:p>
          <a:p>
            <a:endParaRPr lang="el-GR" dirty="0"/>
          </a:p>
          <a:p>
            <a:r>
              <a:rPr lang="el-GR" dirty="0" smtClean="0"/>
              <a:t>1…</a:t>
            </a:r>
            <a:r>
              <a:rPr lang="en-US" dirty="0" smtClean="0"/>
              <a:t>……………………….</a:t>
            </a:r>
            <a:r>
              <a:rPr lang="el-GR" dirty="0" smtClean="0"/>
              <a:t>Η </a:t>
            </a:r>
            <a:r>
              <a:rPr lang="el-GR" dirty="0"/>
              <a:t>έννοια της </a:t>
            </a:r>
            <a:r>
              <a:rPr lang="en-US" dirty="0" smtClean="0"/>
              <a:t>“</a:t>
            </a:r>
            <a:r>
              <a:rPr lang="el-GR" dirty="0" smtClean="0"/>
              <a:t>Βιώσιμης Ανάπτυξης</a:t>
            </a:r>
            <a:r>
              <a:rPr lang="en-US" dirty="0" smtClean="0"/>
              <a:t>”</a:t>
            </a:r>
            <a:endParaRPr lang="el-GR" dirty="0" smtClean="0"/>
          </a:p>
          <a:p>
            <a:r>
              <a:rPr lang="en-US" dirty="0" smtClean="0">
                <a:solidFill>
                  <a:schemeClr val="tx1"/>
                </a:solidFill>
              </a:rPr>
              <a:t>  </a:t>
            </a:r>
            <a:r>
              <a:rPr lang="el-GR" dirty="0" smtClean="0">
                <a:solidFill>
                  <a:schemeClr val="tx1"/>
                </a:solidFill>
              </a:rPr>
              <a:t>1.1</a:t>
            </a:r>
            <a:r>
              <a:rPr lang="en-US" dirty="0" smtClean="0"/>
              <a:t>……………………..</a:t>
            </a:r>
            <a:r>
              <a:rPr lang="el-GR" dirty="0" smtClean="0"/>
              <a:t>Ιστορική </a:t>
            </a:r>
            <a:r>
              <a:rPr lang="el-GR" dirty="0"/>
              <a:t>εξέλιξη της </a:t>
            </a:r>
            <a:r>
              <a:rPr lang="en-US" dirty="0"/>
              <a:t>“</a:t>
            </a:r>
            <a:r>
              <a:rPr lang="el-GR" dirty="0"/>
              <a:t>Βιώσιμης Ανάπτυξης</a:t>
            </a:r>
            <a:r>
              <a:rPr lang="en-US" dirty="0"/>
              <a:t>”</a:t>
            </a:r>
            <a:endParaRPr lang="el-GR" dirty="0"/>
          </a:p>
          <a:p>
            <a:r>
              <a:rPr lang="en-US" dirty="0" smtClean="0"/>
              <a:t>  </a:t>
            </a:r>
            <a:r>
              <a:rPr lang="el-GR" dirty="0" smtClean="0"/>
              <a:t>1.2</a:t>
            </a:r>
            <a:r>
              <a:rPr lang="en-US" dirty="0" smtClean="0"/>
              <a:t>……………………..</a:t>
            </a:r>
            <a:r>
              <a:rPr lang="el-GR" dirty="0" smtClean="0"/>
              <a:t>Κριτική </a:t>
            </a:r>
            <a:r>
              <a:rPr lang="el-GR" dirty="0"/>
              <a:t>στην έννοια “Βιώσιμη Ανάπτυξη</a:t>
            </a:r>
            <a:r>
              <a:rPr lang="el-GR" dirty="0" smtClean="0"/>
              <a:t>”</a:t>
            </a:r>
            <a:endParaRPr lang="el-GR" dirty="0"/>
          </a:p>
          <a:p>
            <a:endParaRPr lang="el-GR" dirty="0"/>
          </a:p>
          <a:p>
            <a:r>
              <a:rPr lang="el-GR" sz="2000" dirty="0" smtClean="0">
                <a:solidFill>
                  <a:schemeClr val="tx1"/>
                </a:solidFill>
              </a:rPr>
              <a:t>  </a:t>
            </a:r>
            <a:endParaRPr lang="el-GR" sz="2000" dirty="0">
              <a:solidFill>
                <a:schemeClr val="tx1"/>
              </a:solidFill>
            </a:endParaRPr>
          </a:p>
        </p:txBody>
      </p:sp>
      <p:sp>
        <p:nvSpPr>
          <p:cNvPr id="5"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solidFill>
                  <a:sysClr val="windowText" lastClr="000000"/>
                </a:solidFill>
                <a:latin typeface="Times New Roman" pitchFamily="18" charset="0"/>
                <a:cs typeface="Times New Roman" pitchFamily="18" charset="0"/>
              </a:rPr>
              <a:t>Οργάνωση Διάλεξης</a:t>
            </a:r>
            <a:endParaRPr lang="el-GR"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3126" y="2396370"/>
            <a:ext cx="12032676" cy="2902994"/>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a:t>
            </a:r>
            <a:endParaRPr lang="el-GR" dirty="0"/>
          </a:p>
          <a:p>
            <a:endParaRPr lang="el-GR" dirty="0"/>
          </a:p>
          <a:p>
            <a:pPr lvl="0"/>
            <a:endParaRPr lang="en-US" dirty="0"/>
          </a:p>
          <a:p>
            <a:pPr lvl="0"/>
            <a:r>
              <a:rPr lang="en-US" dirty="0" smtClean="0"/>
              <a:t>2</a:t>
            </a:r>
            <a:r>
              <a:rPr lang="el-GR" dirty="0" smtClean="0"/>
              <a:t>…</a:t>
            </a:r>
            <a:r>
              <a:rPr lang="en-US" dirty="0" smtClean="0"/>
              <a:t>……………………….</a:t>
            </a:r>
            <a:r>
              <a:rPr lang="el-GR" dirty="0" smtClean="0"/>
              <a:t> </a:t>
            </a:r>
            <a:r>
              <a:rPr lang="en-US" dirty="0" smtClean="0"/>
              <a:t>“</a:t>
            </a:r>
            <a:r>
              <a:rPr lang="el-GR" dirty="0" smtClean="0"/>
              <a:t>Δείκτες Βιώσιμης Ανάπτυξης</a:t>
            </a:r>
            <a:r>
              <a:rPr lang="en-US" dirty="0" smtClean="0"/>
              <a:t>”</a:t>
            </a:r>
            <a:endParaRPr lang="el-GR" dirty="0"/>
          </a:p>
          <a:p>
            <a:r>
              <a:rPr lang="en-US" dirty="0" smtClean="0">
                <a:solidFill>
                  <a:schemeClr val="tx1"/>
                </a:solidFill>
              </a:rPr>
              <a:t>  2</a:t>
            </a:r>
            <a:r>
              <a:rPr lang="el-GR" dirty="0" smtClean="0">
                <a:solidFill>
                  <a:schemeClr val="tx1"/>
                </a:solidFill>
              </a:rPr>
              <a:t>.1</a:t>
            </a:r>
            <a:r>
              <a:rPr lang="en-US" dirty="0" smtClean="0">
                <a:solidFill>
                  <a:schemeClr val="tx1"/>
                </a:solidFill>
              </a:rPr>
              <a:t>………………………</a:t>
            </a:r>
            <a:r>
              <a:rPr lang="el-GR" dirty="0" smtClean="0"/>
              <a:t>Ιστορική </a:t>
            </a:r>
            <a:r>
              <a:rPr lang="el-GR" dirty="0"/>
              <a:t>εξέλιξη των </a:t>
            </a:r>
            <a:r>
              <a:rPr lang="en-US" dirty="0" smtClean="0"/>
              <a:t>“</a:t>
            </a:r>
            <a:r>
              <a:rPr lang="el-GR" dirty="0" smtClean="0"/>
              <a:t>Δεικτών </a:t>
            </a:r>
            <a:r>
              <a:rPr lang="el-GR" dirty="0"/>
              <a:t>Βιώσιμης </a:t>
            </a:r>
            <a:r>
              <a:rPr lang="el-GR" dirty="0" smtClean="0"/>
              <a:t>Ανάπτυξης</a:t>
            </a:r>
            <a:r>
              <a:rPr lang="en-US" dirty="0" smtClean="0"/>
              <a:t>”</a:t>
            </a:r>
          </a:p>
          <a:p>
            <a:r>
              <a:rPr lang="en-US" dirty="0" smtClean="0"/>
              <a:t>  2</a:t>
            </a:r>
            <a:r>
              <a:rPr lang="el-GR" dirty="0" smtClean="0"/>
              <a:t>.2</a:t>
            </a:r>
            <a:r>
              <a:rPr lang="en-US" dirty="0" smtClean="0"/>
              <a:t>………………………</a:t>
            </a:r>
            <a:r>
              <a:rPr lang="el-GR" dirty="0" smtClean="0"/>
              <a:t>Προσδιορισμός </a:t>
            </a:r>
            <a:r>
              <a:rPr lang="el-GR" dirty="0"/>
              <a:t>των </a:t>
            </a:r>
            <a:r>
              <a:rPr lang="en-US" dirty="0" smtClean="0"/>
              <a:t>“</a:t>
            </a:r>
            <a:r>
              <a:rPr lang="el-GR" dirty="0" smtClean="0"/>
              <a:t>Δεικτών </a:t>
            </a:r>
            <a:r>
              <a:rPr lang="el-GR" dirty="0"/>
              <a:t>Βιώσιμης </a:t>
            </a:r>
            <a:r>
              <a:rPr lang="el-GR" dirty="0" smtClean="0"/>
              <a:t>Ανάπτυξης</a:t>
            </a:r>
            <a:r>
              <a:rPr lang="en-US" dirty="0" smtClean="0"/>
              <a:t>”</a:t>
            </a:r>
          </a:p>
          <a:p>
            <a:r>
              <a:rPr lang="en-US" dirty="0" smtClean="0"/>
              <a:t>  2.3………………………</a:t>
            </a:r>
            <a:r>
              <a:rPr lang="el-GR" dirty="0" smtClean="0"/>
              <a:t>Ομαδοποίηση </a:t>
            </a:r>
            <a:r>
              <a:rPr lang="el-GR" dirty="0"/>
              <a:t>των </a:t>
            </a:r>
            <a:r>
              <a:rPr lang="en-US" dirty="0" smtClean="0"/>
              <a:t>“</a:t>
            </a:r>
            <a:r>
              <a:rPr lang="el-GR" dirty="0" smtClean="0"/>
              <a:t>Δεικτών </a:t>
            </a:r>
            <a:r>
              <a:rPr lang="el-GR" dirty="0"/>
              <a:t>Βιώσιμης </a:t>
            </a:r>
            <a:r>
              <a:rPr lang="el-GR" dirty="0" smtClean="0"/>
              <a:t>Ανάπτυξης</a:t>
            </a:r>
            <a:r>
              <a:rPr lang="en-US" dirty="0" smtClean="0"/>
              <a:t>”</a:t>
            </a:r>
          </a:p>
          <a:p>
            <a:r>
              <a:rPr lang="en-US" dirty="0" smtClean="0"/>
              <a:t>  2.4………………………</a:t>
            </a:r>
            <a:r>
              <a:rPr lang="el-GR" dirty="0" smtClean="0"/>
              <a:t>Στάδια </a:t>
            </a:r>
            <a:r>
              <a:rPr lang="el-GR" dirty="0"/>
              <a:t>ανάπτυξης </a:t>
            </a:r>
            <a:r>
              <a:rPr lang="en-US" dirty="0" smtClean="0"/>
              <a:t>“</a:t>
            </a:r>
            <a:r>
              <a:rPr lang="el-GR" dirty="0" smtClean="0"/>
              <a:t>Δεικτών </a:t>
            </a:r>
            <a:r>
              <a:rPr lang="el-GR" dirty="0"/>
              <a:t>Βιώσιμης </a:t>
            </a:r>
            <a:r>
              <a:rPr lang="el-GR" dirty="0" smtClean="0"/>
              <a:t>Ανάπτυξης</a:t>
            </a:r>
            <a:r>
              <a:rPr lang="en-US" dirty="0" smtClean="0"/>
              <a:t>”</a:t>
            </a:r>
          </a:p>
          <a:p>
            <a:r>
              <a:rPr lang="en-US" dirty="0" smtClean="0"/>
              <a:t>  2.5………………………</a:t>
            </a:r>
            <a:r>
              <a:rPr lang="el-GR" dirty="0" smtClean="0"/>
              <a:t>Ανάπτυξη </a:t>
            </a:r>
            <a:r>
              <a:rPr lang="el-GR" dirty="0"/>
              <a:t>εννοιολογικών μοντέλων συστήματος δεικτών </a:t>
            </a:r>
            <a:endParaRPr lang="en-US" dirty="0" smtClean="0"/>
          </a:p>
          <a:p>
            <a:r>
              <a:rPr lang="en-US" dirty="0" smtClean="0"/>
              <a:t>   2.5.1…………………..</a:t>
            </a:r>
            <a:r>
              <a:rPr lang="el-GR" dirty="0" smtClean="0"/>
              <a:t>Μοντέλο </a:t>
            </a:r>
            <a:r>
              <a:rPr lang="el-GR" dirty="0"/>
              <a:t>Πίεσης – Κατάστασης – Αντίδρασης (</a:t>
            </a:r>
            <a:r>
              <a:rPr lang="en-US" dirty="0"/>
              <a:t>PSR</a:t>
            </a:r>
            <a:r>
              <a:rPr lang="el-GR" dirty="0" smtClean="0"/>
              <a:t>)</a:t>
            </a:r>
            <a:endParaRPr lang="en-US" dirty="0" smtClean="0"/>
          </a:p>
          <a:p>
            <a:r>
              <a:rPr lang="en-US" dirty="0" smtClean="0"/>
              <a:t>2.6………………………..</a:t>
            </a:r>
            <a:r>
              <a:rPr lang="el-GR" dirty="0" smtClean="0"/>
              <a:t>Διεθνείς </a:t>
            </a:r>
            <a:r>
              <a:rPr lang="el-GR" dirty="0"/>
              <a:t>προσπάθειες για την ανάπτυξη </a:t>
            </a:r>
            <a:r>
              <a:rPr lang="el-GR" dirty="0" smtClean="0"/>
              <a:t>δεικτών</a:t>
            </a:r>
            <a:endParaRPr lang="en-US" dirty="0" smtClean="0"/>
          </a:p>
          <a:p>
            <a:r>
              <a:rPr lang="en-US" dirty="0" smtClean="0"/>
              <a:t>2.7………………………..</a:t>
            </a:r>
            <a:r>
              <a:rPr lang="el-GR" dirty="0" smtClean="0"/>
              <a:t>Κριτική </a:t>
            </a:r>
            <a:r>
              <a:rPr lang="el-GR" dirty="0"/>
              <a:t>αξιολόγηση των </a:t>
            </a:r>
            <a:r>
              <a:rPr lang="en-US" dirty="0" smtClean="0"/>
              <a:t>“</a:t>
            </a:r>
            <a:r>
              <a:rPr lang="el-GR" dirty="0" smtClean="0"/>
              <a:t>Δεικτών </a:t>
            </a:r>
            <a:r>
              <a:rPr lang="el-GR" dirty="0"/>
              <a:t>Βιώσιμης </a:t>
            </a:r>
            <a:r>
              <a:rPr lang="el-GR" dirty="0" smtClean="0"/>
              <a:t>Ανάπτυξης</a:t>
            </a:r>
            <a:r>
              <a:rPr lang="en-US" dirty="0" smtClean="0"/>
              <a:t>”</a:t>
            </a:r>
          </a:p>
          <a:p>
            <a:r>
              <a:rPr lang="en-US" dirty="0" smtClean="0"/>
              <a:t>2.8………………………..</a:t>
            </a:r>
            <a:r>
              <a:rPr lang="el-GR" dirty="0" smtClean="0"/>
              <a:t>Πρόγραμμα </a:t>
            </a:r>
            <a:r>
              <a:rPr lang="en-US" dirty="0" smtClean="0"/>
              <a:t>“Indicators of Sustainable Development”</a:t>
            </a:r>
            <a:endParaRPr lang="el-GR" dirty="0"/>
          </a:p>
          <a:p>
            <a:endParaRPr lang="el-GR" dirty="0"/>
          </a:p>
          <a:p>
            <a:endParaRPr lang="el-GR" dirty="0"/>
          </a:p>
          <a:p>
            <a:r>
              <a:rPr lang="el-GR" sz="2000" dirty="0" smtClean="0">
                <a:solidFill>
                  <a:schemeClr val="tx1"/>
                </a:solidFill>
              </a:rPr>
              <a:t>  </a:t>
            </a:r>
            <a:endParaRPr lang="el-GR" sz="2000" dirty="0">
              <a:solidFill>
                <a:schemeClr val="tx1"/>
              </a:solidFill>
            </a:endParaRPr>
          </a:p>
        </p:txBody>
      </p:sp>
      <p:sp>
        <p:nvSpPr>
          <p:cNvPr id="8" name="Rectangle 7"/>
          <p:cNvSpPr/>
          <p:nvPr/>
        </p:nvSpPr>
        <p:spPr>
          <a:xfrm>
            <a:off x="83126" y="5452277"/>
            <a:ext cx="12032675" cy="914266"/>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l-GR" dirty="0" smtClean="0"/>
          </a:p>
          <a:p>
            <a:endParaRPr lang="el-GR" dirty="0"/>
          </a:p>
          <a:p>
            <a:r>
              <a:rPr lang="en-US" dirty="0" smtClean="0"/>
              <a:t>3</a:t>
            </a:r>
            <a:r>
              <a:rPr lang="el-GR" dirty="0" smtClean="0"/>
              <a:t>…</a:t>
            </a:r>
            <a:r>
              <a:rPr lang="en-US" dirty="0" smtClean="0"/>
              <a:t>……………………….</a:t>
            </a:r>
            <a:r>
              <a:rPr lang="el-GR" dirty="0" smtClean="0"/>
              <a:t>Περιπτωσιολογική μελέτη με χρήση του πλαισίου </a:t>
            </a:r>
            <a:r>
              <a:rPr lang="en-US" dirty="0" smtClean="0"/>
              <a:t>P – S – R </a:t>
            </a:r>
            <a:endParaRPr lang="el-GR" dirty="0" smtClean="0"/>
          </a:p>
          <a:p>
            <a:r>
              <a:rPr lang="en-US" dirty="0" smtClean="0">
                <a:solidFill>
                  <a:schemeClr val="tx1"/>
                </a:solidFill>
              </a:rPr>
              <a:t>  </a:t>
            </a:r>
            <a:endParaRPr lang="el-GR" dirty="0"/>
          </a:p>
          <a:p>
            <a:r>
              <a:rPr lang="el-GR" sz="2000" dirty="0" smtClean="0">
                <a:solidFill>
                  <a:schemeClr val="tx1"/>
                </a:solidFill>
              </a:rPr>
              <a:t>  </a:t>
            </a:r>
            <a:endParaRPr lang="el-GR" sz="2000" dirty="0">
              <a:solidFill>
                <a:schemeClr val="tx1"/>
              </a:solidFill>
            </a:endParaRPr>
          </a:p>
        </p:txBody>
      </p:sp>
    </p:spTree>
    <p:extLst>
      <p:ext uri="{BB962C8B-B14F-4D97-AF65-F5344CB8AC3E}">
        <p14:creationId xmlns:p14="http://schemas.microsoft.com/office/powerpoint/2010/main" val="18693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 Παραδείγματα διασύνδεσης φτώχειας - βιοποικιλότητας </a:t>
            </a:r>
            <a:endParaRPr lang="el-GR" sz="2400" dirty="0"/>
          </a:p>
        </p:txBody>
      </p:sp>
      <p:sp>
        <p:nvSpPr>
          <p:cNvPr id="21" name="Rectangle 20"/>
          <p:cNvSpPr/>
          <p:nvPr/>
        </p:nvSpPr>
        <p:spPr>
          <a:xfrm>
            <a:off x="83127" y="746772"/>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1" name="Rectangle 10"/>
          <p:cNvSpPr/>
          <p:nvPr/>
        </p:nvSpPr>
        <p:spPr>
          <a:xfrm>
            <a:off x="6018512" y="746772"/>
            <a:ext cx="6097289" cy="1824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Πόλεμος</a:t>
            </a:r>
          </a:p>
          <a:p>
            <a:pPr marL="285750" indent="-285750">
              <a:buFont typeface="Arial" panose="020B0604020202020204" pitchFamily="34" charset="0"/>
              <a:buChar char="•"/>
            </a:pPr>
            <a:r>
              <a:rPr lang="el-GR" dirty="0" smtClean="0"/>
              <a:t>Διαφθορά</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algn="ctr"/>
            <a:r>
              <a:rPr lang="el-GR" dirty="0" smtClean="0"/>
              <a:t> </a:t>
            </a:r>
            <a:endParaRPr lang="el-GR" dirty="0"/>
          </a:p>
        </p:txBody>
      </p:sp>
      <p:sp>
        <p:nvSpPr>
          <p:cNvPr id="12" name="Rectangle 11"/>
          <p:cNvSpPr/>
          <p:nvPr/>
        </p:nvSpPr>
        <p:spPr>
          <a:xfrm>
            <a:off x="7565205" y="5046629"/>
            <a:ext cx="3003901" cy="561311"/>
          </a:xfrm>
          <a:prstGeom prst="rect">
            <a:avLst/>
          </a:prstGeom>
          <a:solidFill>
            <a:srgbClr val="92D050"/>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ΑΙΤΗ</a:t>
            </a:r>
            <a:endParaRPr lang="el-GR" dirty="0"/>
          </a:p>
        </p:txBody>
      </p:sp>
      <p:sp>
        <p:nvSpPr>
          <p:cNvPr id="2" name="Down Arrow 1"/>
          <p:cNvSpPr/>
          <p:nvPr/>
        </p:nvSpPr>
        <p:spPr>
          <a:xfrm>
            <a:off x="8849441" y="2813059"/>
            <a:ext cx="435428" cy="19920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4" name="Rectangle 13"/>
          <p:cNvSpPr/>
          <p:nvPr/>
        </p:nvSpPr>
        <p:spPr>
          <a:xfrm>
            <a:off x="7565205" y="2487348"/>
            <a:ext cx="3003901" cy="561311"/>
          </a:xfrm>
          <a:prstGeom prst="rect">
            <a:avLst/>
          </a:prstGeom>
          <a:solidFill>
            <a:srgbClr val="C0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solidFill>
                  <a:schemeClr val="bg1"/>
                </a:solidFill>
              </a:rPr>
              <a:t>Όλο το </a:t>
            </a:r>
            <a:r>
              <a:rPr lang="en-US" dirty="0" smtClean="0">
                <a:solidFill>
                  <a:schemeClr val="bg1"/>
                </a:solidFill>
              </a:rPr>
              <a:t>”</a:t>
            </a:r>
            <a:r>
              <a:rPr lang="el-GR" dirty="0" smtClean="0">
                <a:solidFill>
                  <a:schemeClr val="bg1"/>
                </a:solidFill>
              </a:rPr>
              <a:t>πακέτο</a:t>
            </a:r>
            <a:r>
              <a:rPr lang="en-US" dirty="0" smtClean="0">
                <a:solidFill>
                  <a:schemeClr val="bg1"/>
                </a:solidFill>
              </a:rPr>
              <a:t>” </a:t>
            </a:r>
            <a:r>
              <a:rPr lang="el-GR" dirty="0" smtClean="0">
                <a:solidFill>
                  <a:schemeClr val="bg1"/>
                </a:solidFill>
              </a:rPr>
              <a:t>αποτυχίας</a:t>
            </a:r>
            <a:endParaRPr lang="el-GR" dirty="0">
              <a:solidFill>
                <a:schemeClr val="bg1"/>
              </a:solidFill>
            </a:endParaRPr>
          </a:p>
        </p:txBody>
      </p:sp>
      <p:pic>
        <p:nvPicPr>
          <p:cNvPr id="2050"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66"/>
            <a:ext cx="121158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8" name="9 - Έλλειψη"/>
          <p:cNvSpPr/>
          <p:nvPr/>
        </p:nvSpPr>
        <p:spPr>
          <a:xfrm>
            <a:off x="2786066" y="3341050"/>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4" name="Picture 6" descr="http://media-1.web.britannica.com/eb-media/27/5127-004-D904A2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39" y="2130560"/>
            <a:ext cx="5000625" cy="36480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732806" y="2197387"/>
            <a:ext cx="1704542" cy="558203"/>
          </a:xfrm>
          <a:prstGeom prst="borderCallout1">
            <a:avLst>
              <a:gd name="adj1" fmla="val 102606"/>
              <a:gd name="adj2" fmla="val 69580"/>
              <a:gd name="adj3" fmla="val 172954"/>
              <a:gd name="adj4" fmla="val 855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b="1" dirty="0"/>
              <a:t>Δημοκρατία της Αϊτής</a:t>
            </a:r>
            <a:endParaRPr lang="el-GR" dirty="0"/>
          </a:p>
        </p:txBody>
      </p:sp>
      <p:sp>
        <p:nvSpPr>
          <p:cNvPr id="25" name="Line Callout 1 24"/>
          <p:cNvSpPr/>
          <p:nvPr/>
        </p:nvSpPr>
        <p:spPr>
          <a:xfrm>
            <a:off x="4485675" y="2571576"/>
            <a:ext cx="1704542" cy="558203"/>
          </a:xfrm>
          <a:prstGeom prst="borderCallout1">
            <a:avLst>
              <a:gd name="adj1" fmla="val 102606"/>
              <a:gd name="adj2" fmla="val 69580"/>
              <a:gd name="adj3" fmla="val 210006"/>
              <a:gd name="adj4" fmla="val 509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b="1" dirty="0" smtClean="0"/>
              <a:t>Δομινικανή Δημοκρατία</a:t>
            </a:r>
            <a:endParaRPr lang="el-GR" dirty="0"/>
          </a:p>
        </p:txBody>
      </p:sp>
    </p:spTree>
    <p:extLst>
      <p:ext uri="{BB962C8B-B14F-4D97-AF65-F5344CB8AC3E}">
        <p14:creationId xmlns:p14="http://schemas.microsoft.com/office/powerpoint/2010/main" val="39647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0" fill="hold"/>
                                        <p:tgtEl>
                                          <p:spTgt spid="18"/>
                                        </p:tgtEl>
                                        <p:attrNameLst>
                                          <p:attrName>ppt_w</p:attrName>
                                        </p:attrNameLst>
                                      </p:cBhvr>
                                      <p:tavLst>
                                        <p:tav tm="0">
                                          <p:val>
                                            <p:fltVal val="0"/>
                                          </p:val>
                                        </p:tav>
                                        <p:tav tm="100000">
                                          <p:val>
                                            <p:strVal val="#ppt_w"/>
                                          </p:val>
                                        </p:tav>
                                      </p:tavLst>
                                    </p:anim>
                                    <p:anim calcmode="lin" valueType="num">
                                      <p:cBhvr>
                                        <p:cTn id="12" dur="2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5"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ccidentaldissent.com/wp-content/uploads/2014/02/haiti-dominican-republic-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0885"/>
            <a:ext cx="12032674" cy="684711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http://voices.nationalgeographic.com/files/2011/01/1259728-thumb-425x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69940"/>
          </a:xfrm>
          <a:prstGeom prst="rect">
            <a:avLst/>
          </a:prstGeom>
          <a:noFill/>
          <a:extLst>
            <a:ext uri="{909E8E84-426E-40DD-AFC4-6F175D3DCCD1}">
              <a14:hiddenFill xmlns:a14="http://schemas.microsoft.com/office/drawing/2010/main">
                <a:solidFill>
                  <a:srgbClr val="FFFFFF"/>
                </a:solidFill>
              </a14:hiddenFill>
            </a:ext>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3.1.1 Δημοκρατία </a:t>
            </a:r>
            <a:r>
              <a:rPr lang="el-GR" sz="2400" dirty="0"/>
              <a:t>της </a:t>
            </a:r>
            <a:r>
              <a:rPr lang="el-GR" sz="2400" dirty="0" smtClean="0"/>
              <a:t>Αϊτής –</a:t>
            </a:r>
            <a:r>
              <a:rPr lang="el-GR" sz="2400" b="1" dirty="0" smtClean="0"/>
              <a:t> </a:t>
            </a:r>
            <a:r>
              <a:rPr lang="el-GR" sz="2400" dirty="0" smtClean="0"/>
              <a:t>Δομινικανή</a:t>
            </a:r>
            <a:r>
              <a:rPr lang="el-GR" sz="2400" b="1" dirty="0" smtClean="0"/>
              <a:t> </a:t>
            </a:r>
            <a:r>
              <a:rPr lang="el-GR" sz="2400" dirty="0" smtClean="0"/>
              <a:t>Δημοκρατία</a:t>
            </a:r>
            <a:endParaRPr lang="el-GR" sz="2400" dirty="0"/>
          </a:p>
        </p:txBody>
      </p:sp>
      <p:pic>
        <p:nvPicPr>
          <p:cNvPr id="38" name="24 - Εικόνα" descr="http://www.mnn.com/sites/default/files/styles/node-gallery-display/public/haiti_main.jpg"/>
          <p:cNvPicPr/>
          <p:nvPr/>
        </p:nvPicPr>
        <p:blipFill>
          <a:blip r:embed="rId4" cstate="print"/>
          <a:srcRect/>
          <a:stretch>
            <a:fillRect/>
          </a:stretch>
        </p:blipFill>
        <p:spPr bwMode="auto">
          <a:xfrm>
            <a:off x="6928" y="0"/>
            <a:ext cx="12185072" cy="6969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5" name="Rectangle 34"/>
          <p:cNvSpPr/>
          <p:nvPr/>
        </p:nvSpPr>
        <p:spPr>
          <a:xfrm>
            <a:off x="83127" y="76073"/>
            <a:ext cx="1349828"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1973</a:t>
            </a:r>
            <a:endParaRPr lang="el-GR" dirty="0"/>
          </a:p>
        </p:txBody>
      </p:sp>
      <p:sp>
        <p:nvSpPr>
          <p:cNvPr id="40" name="Rectangle 39"/>
          <p:cNvSpPr/>
          <p:nvPr/>
        </p:nvSpPr>
        <p:spPr>
          <a:xfrm>
            <a:off x="10765973" y="78180"/>
            <a:ext cx="1349828"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smtClean="0"/>
              <a:t>2010</a:t>
            </a:r>
            <a:endParaRPr lang="el-GR" dirty="0"/>
          </a:p>
        </p:txBody>
      </p:sp>
    </p:spTree>
    <p:extLst>
      <p:ext uri="{BB962C8B-B14F-4D97-AF65-F5344CB8AC3E}">
        <p14:creationId xmlns:p14="http://schemas.microsoft.com/office/powerpoint/2010/main" val="17178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1/15/Haiti_defore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3.1.1 Δημοκρατία </a:t>
            </a:r>
            <a:r>
              <a:rPr lang="el-GR" sz="2400" dirty="0"/>
              <a:t>της </a:t>
            </a:r>
            <a:r>
              <a:rPr lang="el-GR" sz="2400" dirty="0" smtClean="0"/>
              <a:t>Αϊτής</a:t>
            </a:r>
            <a:endParaRPr lang="el-GR" sz="2400" dirty="0"/>
          </a:p>
        </p:txBody>
      </p:sp>
      <p:sp>
        <p:nvSpPr>
          <p:cNvPr id="3" name="Rectangle 2"/>
          <p:cNvSpPr/>
          <p:nvPr/>
        </p:nvSpPr>
        <p:spPr>
          <a:xfrm>
            <a:off x="5007428" y="573606"/>
            <a:ext cx="2623457" cy="8490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Αίτια της αποψίλωσης</a:t>
            </a:r>
            <a:endParaRPr lang="el-GR" dirty="0"/>
          </a:p>
        </p:txBody>
      </p:sp>
      <p:sp>
        <p:nvSpPr>
          <p:cNvPr id="13" name="Rectangle 12"/>
          <p:cNvSpPr/>
          <p:nvPr/>
        </p:nvSpPr>
        <p:spPr>
          <a:xfrm>
            <a:off x="215734" y="1993214"/>
            <a:ext cx="9583387" cy="37435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smtClean="0"/>
              <a:t>Ιστορικά στοιχεία:</a:t>
            </a:r>
          </a:p>
          <a:p>
            <a:pPr marL="285750" indent="-285750">
              <a:buFont typeface="Arial" panose="020B0604020202020204" pitchFamily="34" charset="0"/>
              <a:buChar char="•"/>
            </a:pPr>
            <a:r>
              <a:rPr lang="el-GR" dirty="0" smtClean="0"/>
              <a:t>Γενοκτονία των Taino (ιθαγενών του νησιου Ισπανιόλα) από τους Ισπανούς αποίκους μέσα 25 χρόνια (1492)</a:t>
            </a:r>
          </a:p>
          <a:p>
            <a:pPr marL="285750" indent="-285750">
              <a:buFont typeface="Arial" panose="020B0604020202020204" pitchFamily="34" charset="0"/>
              <a:buChar char="•"/>
            </a:pPr>
            <a:r>
              <a:rPr lang="el-GR" dirty="0" smtClean="0"/>
              <a:t>Το 1697 η Ισπανία παραχώρησε το νησί στους Γάλλους</a:t>
            </a:r>
          </a:p>
          <a:p>
            <a:pPr marL="285750" indent="-285750">
              <a:buFont typeface="Arial" panose="020B0604020202020204" pitchFamily="34" charset="0"/>
              <a:buChar char="•"/>
            </a:pPr>
            <a:r>
              <a:rPr lang="el-GR" dirty="0" smtClean="0"/>
              <a:t>Το 1730 εισήχθη ο καφές και ξεκίνησε η αποψίλωση των δασών</a:t>
            </a:r>
          </a:p>
          <a:p>
            <a:r>
              <a:rPr lang="el-GR" dirty="0" smtClean="0"/>
              <a:t>           Η </a:t>
            </a:r>
            <a:r>
              <a:rPr lang="el-GR" dirty="0"/>
              <a:t>καλλιέργεια του καφέ </a:t>
            </a:r>
            <a:r>
              <a:rPr lang="el-GR" dirty="0" smtClean="0"/>
              <a:t>(μονοκαλλιέργεια) εξάντλησε </a:t>
            </a:r>
            <a:r>
              <a:rPr lang="el-GR" dirty="0"/>
              <a:t>τα θρεπτικά συστατικά του εδάφους </a:t>
            </a:r>
            <a:r>
              <a:rPr lang="el-GR" dirty="0" smtClean="0"/>
              <a:t>  </a:t>
            </a:r>
          </a:p>
          <a:p>
            <a:r>
              <a:rPr lang="el-GR" dirty="0"/>
              <a:t> </a:t>
            </a:r>
            <a:r>
              <a:rPr lang="el-GR" dirty="0" smtClean="0"/>
              <a:t>          και </a:t>
            </a:r>
            <a:r>
              <a:rPr lang="el-GR" dirty="0"/>
              <a:t>οδήγησε </a:t>
            </a:r>
            <a:r>
              <a:rPr lang="el-GR" dirty="0" smtClean="0"/>
              <a:t>σε ταχεία διάβρωση</a:t>
            </a:r>
          </a:p>
          <a:p>
            <a:pPr marL="285750" indent="-285750">
              <a:buFont typeface="Arial" panose="020B0604020202020204" pitchFamily="34" charset="0"/>
              <a:buChar char="•"/>
            </a:pPr>
            <a:r>
              <a:rPr lang="el-GR" dirty="0" smtClean="0"/>
              <a:t>Η επανάσταση του 1804 οδήγησε την </a:t>
            </a:r>
            <a:r>
              <a:rPr lang="el-GR" dirty="0"/>
              <a:t>Αϊτή στην ανεξαρτησία </a:t>
            </a:r>
            <a:r>
              <a:rPr lang="el-GR" dirty="0" smtClean="0"/>
              <a:t>της, </a:t>
            </a:r>
            <a:r>
              <a:rPr lang="el-GR" dirty="0"/>
              <a:t>ΑΛΛΑ η νέα η κυβέρνηση αναγκάστηκε να εξάγει </a:t>
            </a:r>
            <a:r>
              <a:rPr lang="el-GR" dirty="0" smtClean="0"/>
              <a:t>ξυλεία όλο </a:t>
            </a:r>
            <a:r>
              <a:rPr lang="el-GR" dirty="0"/>
              <a:t>το 19ο αιώνα για την αποπληρωμή αποζημίωσης 90.000.000 φράγκα στη </a:t>
            </a:r>
            <a:r>
              <a:rPr lang="el-GR" dirty="0" smtClean="0"/>
              <a:t>Γαλλία</a:t>
            </a:r>
          </a:p>
          <a:p>
            <a:pPr marL="285750" indent="-285750">
              <a:buFont typeface="Arial" panose="020B0604020202020204" pitchFamily="34" charset="0"/>
              <a:buChar char="•"/>
            </a:pPr>
            <a:r>
              <a:rPr lang="el-GR" dirty="0" smtClean="0"/>
              <a:t>Το 1954 μετά από τον τυφώνα </a:t>
            </a:r>
            <a:r>
              <a:rPr lang="en-US" dirty="0" smtClean="0"/>
              <a:t>Hazel </a:t>
            </a:r>
            <a:r>
              <a:rPr lang="el-GR" dirty="0" smtClean="0"/>
              <a:t>η αποψίλωση επιταχύνθηκε αφού είχε αυξηθεί η ζήτηση σε άνθρακα</a:t>
            </a:r>
          </a:p>
          <a:p>
            <a:pPr marL="285750" indent="-285750" algn="ctr">
              <a:buFont typeface="Arial" panose="020B0604020202020204" pitchFamily="34" charset="0"/>
              <a:buChar char="•"/>
            </a:pPr>
            <a:endParaRPr lang="el-GR" dirty="0"/>
          </a:p>
        </p:txBody>
      </p:sp>
    </p:spTree>
    <p:extLst>
      <p:ext uri="{BB962C8B-B14F-4D97-AF65-F5344CB8AC3E}">
        <p14:creationId xmlns:p14="http://schemas.microsoft.com/office/powerpoint/2010/main" val="1002974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3.1.1 Δημοκρατία </a:t>
            </a:r>
            <a:r>
              <a:rPr lang="el-GR" sz="2400" dirty="0"/>
              <a:t>της </a:t>
            </a:r>
            <a:r>
              <a:rPr lang="el-GR" sz="2400" dirty="0" smtClean="0"/>
              <a:t>Αϊτής</a:t>
            </a:r>
            <a:endParaRPr lang="el-GR" sz="2400" dirty="0"/>
          </a:p>
        </p:txBody>
      </p:sp>
      <p:sp>
        <p:nvSpPr>
          <p:cNvPr id="7" name="4 - TextBox"/>
          <p:cNvSpPr txBox="1"/>
          <p:nvPr/>
        </p:nvSpPr>
        <p:spPr>
          <a:xfrm>
            <a:off x="883872" y="6039262"/>
            <a:ext cx="1584176" cy="70788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l-GR" sz="2000" dirty="0">
                <a:latin typeface="Times New Roman" pitchFamily="18" charset="0"/>
                <a:cs typeface="Times New Roman" pitchFamily="18" charset="0"/>
              </a:rPr>
              <a:t>Δασικό οικοσύστημα</a:t>
            </a:r>
          </a:p>
        </p:txBody>
      </p:sp>
      <p:sp>
        <p:nvSpPr>
          <p:cNvPr id="9" name="6 - Οδοντωτό δεξιό βέλος"/>
          <p:cNvSpPr/>
          <p:nvPr/>
        </p:nvSpPr>
        <p:spPr>
          <a:xfrm>
            <a:off x="-70555" y="6199748"/>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0" name="7 - TextBox"/>
          <p:cNvSpPr txBox="1"/>
          <p:nvPr/>
        </p:nvSpPr>
        <p:spPr>
          <a:xfrm>
            <a:off x="3837744" y="6039262"/>
            <a:ext cx="2088232" cy="70788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a:latin typeface="Times New Roman" pitchFamily="18" charset="0"/>
                <a:cs typeface="Times New Roman" pitchFamily="18" charset="0"/>
              </a:rPr>
              <a:t>Υποτυπώδεις αγροκαλλιέργειες</a:t>
            </a:r>
          </a:p>
        </p:txBody>
      </p:sp>
      <p:sp>
        <p:nvSpPr>
          <p:cNvPr id="11" name="8 - TextBox"/>
          <p:cNvSpPr txBox="1"/>
          <p:nvPr/>
        </p:nvSpPr>
        <p:spPr>
          <a:xfrm>
            <a:off x="7286967" y="5993167"/>
            <a:ext cx="180020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2000" dirty="0">
                <a:latin typeface="Times New Roman" pitchFamily="18" charset="0"/>
                <a:cs typeface="Times New Roman" pitchFamily="18" charset="0"/>
              </a:rPr>
              <a:t>Κτηνοτροφικές εκτάσεις</a:t>
            </a:r>
          </a:p>
        </p:txBody>
      </p:sp>
      <p:sp>
        <p:nvSpPr>
          <p:cNvPr id="15" name="Rectangle 2"/>
          <p:cNvSpPr>
            <a:spLocks noChangeArrowheads="1"/>
          </p:cNvSpPr>
          <p:nvPr/>
        </p:nvSpPr>
        <p:spPr bwMode="auto">
          <a:xfrm>
            <a:off x="5823378" y="5661249"/>
            <a:ext cx="1368152" cy="300037"/>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Εξάντληση</a:t>
            </a:r>
            <a:endParaRPr lang="el-GR" sz="3200" dirty="0">
              <a:solidFill>
                <a:schemeClr val="tx1"/>
              </a:solidFill>
              <a:latin typeface="Times New Roman" pitchFamily="18" charset="0"/>
              <a:cs typeface="Times New Roman" pitchFamily="18" charset="0"/>
            </a:endParaRPr>
          </a:p>
        </p:txBody>
      </p:sp>
      <p:sp>
        <p:nvSpPr>
          <p:cNvPr id="16" name="Rectangle 3"/>
          <p:cNvSpPr>
            <a:spLocks noChangeArrowheads="1"/>
          </p:cNvSpPr>
          <p:nvPr/>
        </p:nvSpPr>
        <p:spPr bwMode="auto">
          <a:xfrm>
            <a:off x="2428463" y="5661249"/>
            <a:ext cx="1440160" cy="300037"/>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Υλοτομία</a:t>
            </a:r>
            <a:endParaRPr lang="el-GR" sz="3200" dirty="0">
              <a:solidFill>
                <a:schemeClr val="tx1"/>
              </a:solidFill>
              <a:latin typeface="Times New Roman" pitchFamily="18" charset="0"/>
              <a:cs typeface="Times New Roman" pitchFamily="18" charset="0"/>
            </a:endParaRPr>
          </a:p>
        </p:txBody>
      </p:sp>
      <p:sp>
        <p:nvSpPr>
          <p:cNvPr id="17" name="Rectangle 4"/>
          <p:cNvSpPr>
            <a:spLocks noChangeArrowheads="1"/>
          </p:cNvSpPr>
          <p:nvPr/>
        </p:nvSpPr>
        <p:spPr bwMode="auto">
          <a:xfrm>
            <a:off x="9224022" y="5694584"/>
            <a:ext cx="1224136" cy="300037"/>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Διάβρωση</a:t>
            </a:r>
            <a:endParaRPr lang="el-GR" sz="3200" dirty="0">
              <a:solidFill>
                <a:schemeClr val="tx1"/>
              </a:solidFill>
              <a:latin typeface="Times New Roman" pitchFamily="18" charset="0"/>
              <a:cs typeface="Times New Roman" pitchFamily="18" charset="0"/>
            </a:endParaRPr>
          </a:p>
        </p:txBody>
      </p:sp>
      <p:sp>
        <p:nvSpPr>
          <p:cNvPr id="26" name="Oval 14"/>
          <p:cNvSpPr>
            <a:spLocks noChangeArrowheads="1"/>
          </p:cNvSpPr>
          <p:nvPr/>
        </p:nvSpPr>
        <p:spPr bwMode="auto">
          <a:xfrm>
            <a:off x="1804175" y="3491819"/>
            <a:ext cx="2015418" cy="1079400"/>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Προσέλκυση νέων αγροτών</a:t>
            </a:r>
            <a:endParaRPr lang="el-GR" sz="3200" dirty="0">
              <a:solidFill>
                <a:schemeClr val="tx1"/>
              </a:solidFill>
              <a:latin typeface="Times New Roman" pitchFamily="18" charset="0"/>
              <a:cs typeface="Times New Roman" pitchFamily="18" charset="0"/>
            </a:endParaRPr>
          </a:p>
        </p:txBody>
      </p:sp>
      <p:sp>
        <p:nvSpPr>
          <p:cNvPr id="27" name="Oval 15"/>
          <p:cNvSpPr>
            <a:spLocks noChangeArrowheads="1"/>
          </p:cNvSpPr>
          <p:nvPr/>
        </p:nvSpPr>
        <p:spPr bwMode="auto">
          <a:xfrm>
            <a:off x="5062517" y="4031519"/>
            <a:ext cx="3068513" cy="122827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Αύξηση πιέσεων για εκμετάλλευση φυσικών πόρων</a:t>
            </a:r>
            <a:endParaRPr lang="el-GR" sz="3200" dirty="0">
              <a:solidFill>
                <a:schemeClr val="tx1"/>
              </a:solidFill>
              <a:latin typeface="Times New Roman" pitchFamily="18" charset="0"/>
              <a:cs typeface="Times New Roman" pitchFamily="18" charset="0"/>
            </a:endParaRPr>
          </a:p>
        </p:txBody>
      </p:sp>
      <p:sp>
        <p:nvSpPr>
          <p:cNvPr id="28" name="Oval 16"/>
          <p:cNvSpPr>
            <a:spLocks noChangeArrowheads="1"/>
          </p:cNvSpPr>
          <p:nvPr/>
        </p:nvSpPr>
        <p:spPr bwMode="auto">
          <a:xfrm>
            <a:off x="1786024" y="1332138"/>
            <a:ext cx="2051720" cy="1113505"/>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Δημιουργία νέου οδικού δικτύου</a:t>
            </a:r>
            <a:endParaRPr lang="el-GR" sz="3200" dirty="0">
              <a:solidFill>
                <a:schemeClr val="tx1"/>
              </a:solidFill>
              <a:latin typeface="Times New Roman" pitchFamily="18" charset="0"/>
              <a:cs typeface="Times New Roman" pitchFamily="18" charset="0"/>
            </a:endParaRPr>
          </a:p>
        </p:txBody>
      </p:sp>
      <p:sp>
        <p:nvSpPr>
          <p:cNvPr id="29" name="Oval 17"/>
          <p:cNvSpPr>
            <a:spLocks noChangeArrowheads="1"/>
          </p:cNvSpPr>
          <p:nvPr/>
        </p:nvSpPr>
        <p:spPr bwMode="auto">
          <a:xfrm>
            <a:off x="5906586" y="2628282"/>
            <a:ext cx="1380381" cy="488032"/>
          </a:xfrm>
          <a:prstGeom prst="ellipse">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bg1"/>
                </a:solidFill>
                <a:latin typeface="Times New Roman" pitchFamily="18" charset="0"/>
                <a:cs typeface="Times New Roman" pitchFamily="18" charset="0"/>
              </a:rPr>
              <a:t>Χρέος</a:t>
            </a:r>
          </a:p>
        </p:txBody>
      </p:sp>
      <p:sp>
        <p:nvSpPr>
          <p:cNvPr id="30" name="Oval 18"/>
          <p:cNvSpPr>
            <a:spLocks noChangeArrowheads="1"/>
          </p:cNvSpPr>
          <p:nvPr/>
        </p:nvSpPr>
        <p:spPr bwMode="auto">
          <a:xfrm>
            <a:off x="5120612" y="699710"/>
            <a:ext cx="2952328" cy="1008112"/>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Δανειοδοτήσεις από ανεπτυγμένες χώρες</a:t>
            </a:r>
            <a:endParaRPr lang="el-GR" sz="3200" dirty="0">
              <a:solidFill>
                <a:schemeClr val="tx1"/>
              </a:solidFill>
              <a:latin typeface="Times New Roman" pitchFamily="18" charset="0"/>
              <a:cs typeface="Times New Roman" pitchFamily="18" charset="0"/>
            </a:endParaRPr>
          </a:p>
        </p:txBody>
      </p:sp>
      <p:sp>
        <p:nvSpPr>
          <p:cNvPr id="31" name="Oval 19"/>
          <p:cNvSpPr>
            <a:spLocks noChangeArrowheads="1"/>
          </p:cNvSpPr>
          <p:nvPr/>
        </p:nvSpPr>
        <p:spPr bwMode="auto">
          <a:xfrm>
            <a:off x="9836091" y="3464277"/>
            <a:ext cx="2138196" cy="1295400"/>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l-GR" dirty="0">
                <a:solidFill>
                  <a:schemeClr val="tx1"/>
                </a:solidFill>
                <a:latin typeface="Times New Roman" pitchFamily="18" charset="0"/>
                <a:cs typeface="Times New Roman" pitchFamily="18" charset="0"/>
              </a:rPr>
              <a:t>Πιέσεις για εκμετάλλευση νέων δασών</a:t>
            </a:r>
            <a:endParaRPr lang="el-GR" sz="3200" dirty="0">
              <a:solidFill>
                <a:schemeClr val="tx1"/>
              </a:solidFill>
              <a:latin typeface="Times New Roman" pitchFamily="18" charset="0"/>
              <a:cs typeface="Times New Roman" pitchFamily="18" charset="0"/>
            </a:endParaRPr>
          </a:p>
        </p:txBody>
      </p:sp>
      <p:sp>
        <p:nvSpPr>
          <p:cNvPr id="41" name="6 - Οδοντωτό δεξιό βέλος"/>
          <p:cNvSpPr/>
          <p:nvPr/>
        </p:nvSpPr>
        <p:spPr>
          <a:xfrm>
            <a:off x="2743724" y="6220077"/>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2" name="6 - Οδοντωτό δεξιό βέλος"/>
          <p:cNvSpPr/>
          <p:nvPr/>
        </p:nvSpPr>
        <p:spPr>
          <a:xfrm>
            <a:off x="6201652" y="6199748"/>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3" name="8 - TextBox"/>
          <p:cNvSpPr txBox="1"/>
          <p:nvPr/>
        </p:nvSpPr>
        <p:spPr>
          <a:xfrm>
            <a:off x="10371860" y="6147055"/>
            <a:ext cx="1800200"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Ερημοποίηση</a:t>
            </a:r>
            <a:endParaRPr lang="el-GR" sz="2000" dirty="0">
              <a:latin typeface="Times New Roman" pitchFamily="18" charset="0"/>
              <a:cs typeface="Times New Roman" pitchFamily="18" charset="0"/>
            </a:endParaRPr>
          </a:p>
        </p:txBody>
      </p:sp>
      <p:sp>
        <p:nvSpPr>
          <p:cNvPr id="44" name="6 - Οδοντωτό δεξιό βέλος"/>
          <p:cNvSpPr/>
          <p:nvPr/>
        </p:nvSpPr>
        <p:spPr>
          <a:xfrm>
            <a:off x="9362843" y="6190711"/>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5" name="6 - Οδοντωτό δεξιό βέλος"/>
          <p:cNvSpPr/>
          <p:nvPr/>
        </p:nvSpPr>
        <p:spPr>
          <a:xfrm rot="15419961">
            <a:off x="10867141" y="5296546"/>
            <a:ext cx="809639" cy="386914"/>
          </a:xfrm>
          <a:prstGeom prst="notchedRightArrow">
            <a:avLst>
              <a:gd name="adj1" fmla="val 50000"/>
              <a:gd name="adj2" fmla="val 78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46" name="6 - Οδοντωτό δεξιό βέλος"/>
          <p:cNvSpPr/>
          <p:nvPr/>
        </p:nvSpPr>
        <p:spPr>
          <a:xfrm rot="12850102">
            <a:off x="8186389" y="2351491"/>
            <a:ext cx="2564929" cy="386914"/>
          </a:xfrm>
          <a:prstGeom prst="notchedRightArrow">
            <a:avLst>
              <a:gd name="adj1" fmla="val 50000"/>
              <a:gd name="adj2" fmla="val 78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47" name="6 - Οδοντωτό δεξιό βέλος"/>
          <p:cNvSpPr/>
          <p:nvPr/>
        </p:nvSpPr>
        <p:spPr>
          <a:xfrm rot="5400000">
            <a:off x="6191956" y="1974595"/>
            <a:ext cx="809639" cy="386914"/>
          </a:xfrm>
          <a:prstGeom prst="notchedRightArrow">
            <a:avLst>
              <a:gd name="adj1" fmla="val 50000"/>
              <a:gd name="adj2" fmla="val 78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48" name="6 - Οδοντωτό δεξιό βέλος"/>
          <p:cNvSpPr/>
          <p:nvPr/>
        </p:nvSpPr>
        <p:spPr>
          <a:xfrm rot="5400000">
            <a:off x="6191955" y="3383087"/>
            <a:ext cx="809639" cy="386914"/>
          </a:xfrm>
          <a:prstGeom prst="notchedRightArrow">
            <a:avLst>
              <a:gd name="adj1" fmla="val 50000"/>
              <a:gd name="adj2" fmla="val 78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49" name="6 - Οδοντωτό δεξιό βέλος"/>
          <p:cNvSpPr/>
          <p:nvPr/>
        </p:nvSpPr>
        <p:spPr>
          <a:xfrm rot="9673264">
            <a:off x="4044082" y="1256298"/>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50" name="6 - Οδοντωτό δεξιό βέλος"/>
          <p:cNvSpPr/>
          <p:nvPr/>
        </p:nvSpPr>
        <p:spPr>
          <a:xfrm rot="5400000">
            <a:off x="2425216" y="2792504"/>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51" name="6 - Οδοντωτό δεξιό βέλος"/>
          <p:cNvSpPr/>
          <p:nvPr/>
        </p:nvSpPr>
        <p:spPr>
          <a:xfrm rot="4991343">
            <a:off x="2471608" y="4903707"/>
            <a:ext cx="809639"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52" name="6 - Οδοντωτό δεξιό βέλος"/>
          <p:cNvSpPr/>
          <p:nvPr/>
        </p:nvSpPr>
        <p:spPr>
          <a:xfrm rot="8762170">
            <a:off x="3889365" y="4997676"/>
            <a:ext cx="1227915" cy="386914"/>
          </a:xfrm>
          <a:prstGeom prst="notchedRightArrow">
            <a:avLst>
              <a:gd name="adj1" fmla="val 50000"/>
              <a:gd name="adj2" fmla="val 78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pic>
        <p:nvPicPr>
          <p:cNvPr id="54" name="Picture 4" descr="http://upload.wikimedia.org/wikipedia/commons/1/15/Haiti_defore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3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P spid="16" grpId="0" animBg="1"/>
      <p:bldP spid="17" grpId="0" animBg="1"/>
      <p:bldP spid="26" grpId="0" animBg="1"/>
      <p:bldP spid="27" grpId="0" animBg="1"/>
      <p:bldP spid="28" grpId="0" animBg="1"/>
      <p:bldP spid="29" grpId="0" animBg="1"/>
      <p:bldP spid="30" grpId="0" animBg="1"/>
      <p:bldP spid="31"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 Εικόνα" descr="2000.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Αποψίλωση στον Αμαζόνιο (2000 – 2010)</a:t>
            </a:r>
            <a:endParaRPr lang="el-GR" sz="2400" dirty="0"/>
          </a:p>
        </p:txBody>
      </p:sp>
    </p:spTree>
    <p:extLst>
      <p:ext uri="{BB962C8B-B14F-4D97-AF65-F5344CB8AC3E}">
        <p14:creationId xmlns:p14="http://schemas.microsoft.com/office/powerpoint/2010/main" val="3190275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 Εικόνα" descr="2001.jpg"/>
          <p:cNvPicPr>
            <a:picLocks noChangeAspect="1"/>
          </p:cNvPicPr>
          <p:nvPr/>
        </p:nvPicPr>
        <p:blipFill>
          <a:blip r:embed="rId2" cstate="print"/>
          <a:srcRect/>
          <a:stretch>
            <a:fillRect/>
          </a:stretch>
        </p:blipFill>
        <p:spPr bwMode="auto">
          <a:xfrm>
            <a:off x="0" y="-7938"/>
            <a:ext cx="12192000" cy="6865938"/>
          </a:xfrm>
          <a:prstGeom prst="rect">
            <a:avLst/>
          </a:prstGeom>
          <a:noFill/>
          <a:ln w="9525">
            <a:noFill/>
            <a:miter lim="800000"/>
            <a:headEnd/>
            <a:tailEnd/>
          </a:ln>
        </p:spPr>
      </p:pic>
    </p:spTree>
    <p:extLst>
      <p:ext uri="{BB962C8B-B14F-4D97-AF65-F5344CB8AC3E}">
        <p14:creationId xmlns:p14="http://schemas.microsoft.com/office/powerpoint/2010/main" val="23308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 Εικόνα" descr="2002.jpg"/>
          <p:cNvPicPr>
            <a:picLocks noChangeAspect="1"/>
          </p:cNvPicPr>
          <p:nvPr/>
        </p:nvPicPr>
        <p:blipFill>
          <a:blip r:embed="rId2" cstate="print"/>
          <a:srcRect/>
          <a:stretch>
            <a:fillRect/>
          </a:stretch>
        </p:blipFill>
        <p:spPr bwMode="auto">
          <a:xfrm>
            <a:off x="0" y="-7938"/>
            <a:ext cx="12192000" cy="6865938"/>
          </a:xfrm>
          <a:prstGeom prst="rect">
            <a:avLst/>
          </a:prstGeom>
          <a:noFill/>
          <a:ln w="9525">
            <a:noFill/>
            <a:miter lim="800000"/>
            <a:headEnd/>
            <a:tailEnd/>
          </a:ln>
        </p:spPr>
      </p:pic>
    </p:spTree>
    <p:extLst>
      <p:ext uri="{BB962C8B-B14F-4D97-AF65-F5344CB8AC3E}">
        <p14:creationId xmlns:p14="http://schemas.microsoft.com/office/powerpoint/2010/main" val="1301012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 Εικόνα" descr="2003.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071983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1 - Εικόνα" descr="2004.jpg"/>
          <p:cNvPicPr>
            <a:picLocks noChangeAspect="1"/>
          </p:cNvPicPr>
          <p:nvPr/>
        </p:nvPicPr>
        <p:blipFill>
          <a:blip r:embed="rId2" cstate="print"/>
          <a:srcRect/>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val="861621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 - Εικόνα" descr="2005.jpg"/>
          <p:cNvPicPr>
            <a:picLocks noChangeAspect="1"/>
          </p:cNvPicPr>
          <p:nvPr/>
        </p:nvPicPr>
        <p:blipFill>
          <a:blip r:embed="rId2" cstate="print"/>
          <a:srcRect/>
          <a:stretch>
            <a:fillRect/>
          </a:stretch>
        </p:blipFill>
        <p:spPr bwMode="auto">
          <a:xfrm>
            <a:off x="0" y="-7938"/>
            <a:ext cx="12191999" cy="6865938"/>
          </a:xfrm>
          <a:prstGeom prst="rect">
            <a:avLst/>
          </a:prstGeom>
          <a:noFill/>
          <a:ln w="9525">
            <a:noFill/>
            <a:miter lim="800000"/>
            <a:headEnd/>
            <a:tailEnd/>
          </a:ln>
        </p:spPr>
      </p:pic>
    </p:spTree>
    <p:extLst>
      <p:ext uri="{BB962C8B-B14F-4D97-AF65-F5344CB8AC3E}">
        <p14:creationId xmlns:p14="http://schemas.microsoft.com/office/powerpoint/2010/main" val="211543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1. Η </a:t>
            </a:r>
            <a:r>
              <a:rPr lang="el-GR" sz="2400" dirty="0"/>
              <a:t>έννοια της </a:t>
            </a:r>
            <a:r>
              <a:rPr lang="en-US" sz="2400" dirty="0"/>
              <a:t>“</a:t>
            </a:r>
            <a:r>
              <a:rPr lang="el-GR" sz="2400" dirty="0"/>
              <a:t>Βιώσιμης Ανάπτυξης</a:t>
            </a:r>
            <a:r>
              <a:rPr lang="en-US" sz="2400" dirty="0"/>
              <a:t>”</a:t>
            </a:r>
            <a:endParaRPr lang="el-GR" sz="2400" dirty="0"/>
          </a:p>
        </p:txBody>
      </p:sp>
      <p:sp>
        <p:nvSpPr>
          <p:cNvPr id="5" name="Rectangle 4"/>
          <p:cNvSpPr/>
          <p:nvPr/>
        </p:nvSpPr>
        <p:spPr>
          <a:xfrm>
            <a:off x="83126" y="1018309"/>
            <a:ext cx="12032675" cy="1018309"/>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l-GR" dirty="0" smtClean="0"/>
          </a:p>
          <a:p>
            <a:pPr marL="285750" indent="-285750">
              <a:buFont typeface="Arial" panose="020B0604020202020204" pitchFamily="34" charset="0"/>
              <a:buChar char="•"/>
            </a:pPr>
            <a:r>
              <a:rPr lang="el-GR" dirty="0"/>
              <a:t>Η έννοια της </a:t>
            </a:r>
            <a:r>
              <a:rPr lang="el-GR" b="1" dirty="0" smtClean="0"/>
              <a:t>ανάπτυξης                                  οικονομική </a:t>
            </a:r>
            <a:r>
              <a:rPr lang="el-GR" b="1" dirty="0"/>
              <a:t>ανάπτυξη</a:t>
            </a:r>
            <a:r>
              <a:rPr lang="el-GR" dirty="0"/>
              <a:t>: </a:t>
            </a:r>
            <a:endParaRPr lang="el-GR" dirty="0" smtClean="0"/>
          </a:p>
          <a:p>
            <a:r>
              <a:rPr lang="el-GR" dirty="0"/>
              <a:t> </a:t>
            </a:r>
            <a:r>
              <a:rPr lang="el-GR" dirty="0" smtClean="0"/>
              <a:t>    Ο </a:t>
            </a:r>
            <a:r>
              <a:rPr lang="el-GR" dirty="0"/>
              <a:t>όρος </a:t>
            </a:r>
            <a:r>
              <a:rPr lang="el-GR" dirty="0" smtClean="0"/>
              <a:t>ανάπτυξη </a:t>
            </a:r>
            <a:r>
              <a:rPr lang="el-GR" dirty="0"/>
              <a:t>αναφέρεται στους απαραίτητους κοινωνικοοικονομικούς  μετασχηματισμούς οι οποίοι οδηγούν σε μια </a:t>
            </a:r>
            <a:r>
              <a:rPr lang="el-GR" dirty="0" smtClean="0"/>
              <a:t>  </a:t>
            </a:r>
          </a:p>
          <a:p>
            <a:r>
              <a:rPr lang="el-GR" dirty="0"/>
              <a:t> </a:t>
            </a:r>
            <a:r>
              <a:rPr lang="el-GR" dirty="0" smtClean="0"/>
              <a:t>    πιο επιθυμητή </a:t>
            </a:r>
            <a:r>
              <a:rPr lang="el-GR" dirty="0"/>
              <a:t>κατάσταση, δηλαδή σε μια διαδικασία, και όχι σε μία κατάσταση μιας συγκεκριμένης χρονικής στιγμής. </a:t>
            </a:r>
          </a:p>
          <a:p>
            <a:endParaRPr lang="el-GR" dirty="0"/>
          </a:p>
        </p:txBody>
      </p:sp>
      <p:sp>
        <p:nvSpPr>
          <p:cNvPr id="6" name="Right Arrow 5"/>
          <p:cNvSpPr/>
          <p:nvPr/>
        </p:nvSpPr>
        <p:spPr>
          <a:xfrm>
            <a:off x="2857500" y="1143000"/>
            <a:ext cx="1548245" cy="2701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8" name="Oval 7"/>
          <p:cNvSpPr/>
          <p:nvPr/>
        </p:nvSpPr>
        <p:spPr>
          <a:xfrm>
            <a:off x="83124" y="2524991"/>
            <a:ext cx="914401" cy="9144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l-GR" dirty="0" smtClean="0"/>
              <a:t>1970</a:t>
            </a:r>
          </a:p>
        </p:txBody>
      </p:sp>
      <p:pic>
        <p:nvPicPr>
          <p:cNvPr id="1026" name="Picture 2" descr="https://sciencearchives.files.wordpress.com/2013/12/scepticism.png?w=417&amp;h=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710" y="2524991"/>
            <a:ext cx="105179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1160895" y="2847109"/>
            <a:ext cx="481445" cy="270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2" name="Right Arrow 11"/>
          <p:cNvSpPr/>
          <p:nvPr/>
        </p:nvSpPr>
        <p:spPr>
          <a:xfrm>
            <a:off x="3020870" y="2847109"/>
            <a:ext cx="481445" cy="270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1" name="Rectangle 10"/>
          <p:cNvSpPr/>
          <p:nvPr/>
        </p:nvSpPr>
        <p:spPr>
          <a:xfrm>
            <a:off x="3665685" y="2524991"/>
            <a:ext cx="2849415"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dirty="0" smtClean="0"/>
              <a:t>Ενσωμάτωση κοινωνικών παραμέτρων</a:t>
            </a:r>
            <a:endParaRPr lang="el-GR" dirty="0"/>
          </a:p>
        </p:txBody>
      </p:sp>
      <p:sp>
        <p:nvSpPr>
          <p:cNvPr id="14" name="Right Arrow 13"/>
          <p:cNvSpPr/>
          <p:nvPr/>
        </p:nvSpPr>
        <p:spPr>
          <a:xfrm>
            <a:off x="6720035" y="2847109"/>
            <a:ext cx="481445" cy="270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pic>
        <p:nvPicPr>
          <p:cNvPr id="13" name="Picture 12"/>
          <p:cNvPicPr>
            <a:picLocks noChangeAspect="1"/>
          </p:cNvPicPr>
          <p:nvPr/>
        </p:nvPicPr>
        <p:blipFill>
          <a:blip r:embed="rId3"/>
          <a:stretch>
            <a:fillRect/>
          </a:stretch>
        </p:blipFill>
        <p:spPr>
          <a:xfrm>
            <a:off x="7361941" y="2533276"/>
            <a:ext cx="1054699" cy="914479"/>
          </a:xfrm>
          <a:prstGeom prst="rect">
            <a:avLst/>
          </a:prstGeom>
        </p:spPr>
      </p:pic>
      <p:sp>
        <p:nvSpPr>
          <p:cNvPr id="16" name="Line Callout 1 15"/>
          <p:cNvSpPr/>
          <p:nvPr/>
        </p:nvSpPr>
        <p:spPr>
          <a:xfrm>
            <a:off x="3325123" y="1278081"/>
            <a:ext cx="3273107" cy="1111827"/>
          </a:xfrm>
          <a:prstGeom prst="borderCallout1">
            <a:avLst>
              <a:gd name="adj1" fmla="val 55198"/>
              <a:gd name="adj2" fmla="val -667"/>
              <a:gd name="adj3" fmla="val 112500"/>
              <a:gd name="adj4" fmla="val -30143"/>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solidFill>
                  <a:sysClr val="windowText" lastClr="000000"/>
                </a:solidFill>
              </a:rPr>
              <a:t>Μόνο οικονομική παράμετρος?</a:t>
            </a:r>
            <a:endParaRPr lang="el-GR" dirty="0">
              <a:solidFill>
                <a:sysClr val="windowText" lastClr="000000"/>
              </a:solidFill>
            </a:endParaRPr>
          </a:p>
        </p:txBody>
      </p:sp>
      <p:sp>
        <p:nvSpPr>
          <p:cNvPr id="18" name="Line Callout 1 17"/>
          <p:cNvSpPr/>
          <p:nvPr/>
        </p:nvSpPr>
        <p:spPr>
          <a:xfrm>
            <a:off x="8618106" y="1278081"/>
            <a:ext cx="3497695" cy="1111827"/>
          </a:xfrm>
          <a:prstGeom prst="borderCallout1">
            <a:avLst>
              <a:gd name="adj1" fmla="val 55198"/>
              <a:gd name="adj2" fmla="val -667"/>
              <a:gd name="adj3" fmla="val 110631"/>
              <a:gd name="adj4" fmla="val -20638"/>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solidFill>
                  <a:sysClr val="windowText" lastClr="000000"/>
                </a:solidFill>
              </a:rPr>
              <a:t>Μέχρι ποιο σημείο η οικονομική μεγέθυνση είναι ένα επαρκές μέτρο της </a:t>
            </a:r>
            <a:r>
              <a:rPr lang="el-GR" dirty="0" smtClean="0">
                <a:solidFill>
                  <a:sysClr val="windowText" lastClr="000000"/>
                </a:solidFill>
              </a:rPr>
              <a:t>ανάπτυξης?</a:t>
            </a:r>
            <a:endParaRPr lang="el-GR" dirty="0">
              <a:solidFill>
                <a:sysClr val="windowText" lastClr="000000"/>
              </a:solidFill>
            </a:endParaRPr>
          </a:p>
        </p:txBody>
      </p:sp>
      <p:sp>
        <p:nvSpPr>
          <p:cNvPr id="19" name="Right Arrow 18"/>
          <p:cNvSpPr/>
          <p:nvPr/>
        </p:nvSpPr>
        <p:spPr>
          <a:xfrm>
            <a:off x="8577101" y="2847109"/>
            <a:ext cx="481445" cy="270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20" name="Rectangle 19"/>
          <p:cNvSpPr/>
          <p:nvPr/>
        </p:nvSpPr>
        <p:spPr>
          <a:xfrm>
            <a:off x="9219007" y="2524991"/>
            <a:ext cx="2849411"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dirty="0" smtClean="0"/>
              <a:t>Ενσωμάτωση περιβαλλοντικών παραμέτρων</a:t>
            </a:r>
            <a:endParaRPr lang="el-GR" dirty="0"/>
          </a:p>
        </p:txBody>
      </p:sp>
      <p:sp>
        <p:nvSpPr>
          <p:cNvPr id="17" name="Bent Arrow 16"/>
          <p:cNvSpPr/>
          <p:nvPr/>
        </p:nvSpPr>
        <p:spPr>
          <a:xfrm rot="10527627">
            <a:off x="6689472" y="3738541"/>
            <a:ext cx="4169958" cy="607045"/>
          </a:xfrm>
          <a:prstGeom prst="bentArrow">
            <a:avLst>
              <a:gd name="adj1" fmla="val 25000"/>
              <a:gd name="adj2" fmla="val 25000"/>
              <a:gd name="adj3" fmla="val 50000"/>
              <a:gd name="adj4" fmla="val 4692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tx1"/>
              </a:solidFill>
            </a:endParaRPr>
          </a:p>
        </p:txBody>
      </p:sp>
      <p:sp>
        <p:nvSpPr>
          <p:cNvPr id="23" name="Rectangle 22"/>
          <p:cNvSpPr/>
          <p:nvPr/>
        </p:nvSpPr>
        <p:spPr>
          <a:xfrm>
            <a:off x="3665686" y="3933462"/>
            <a:ext cx="2849414" cy="914400"/>
          </a:xfrm>
          <a:prstGeom prst="rect">
            <a:avLst/>
          </a:prstGeom>
          <a:solidFill>
            <a:schemeClr val="accent6">
              <a:lumMod val="5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rgbClr val="FFFFFF"/>
                </a:solidFill>
              </a:rPr>
              <a:t>Βιώσιμη Ανάπτυξη</a:t>
            </a:r>
            <a:endParaRPr lang="el-GR" dirty="0">
              <a:solidFill>
                <a:srgbClr val="FFFFFF"/>
              </a:solidFill>
            </a:endParaRPr>
          </a:p>
        </p:txBody>
      </p:sp>
      <p:sp>
        <p:nvSpPr>
          <p:cNvPr id="24" name="Rectangle 23"/>
          <p:cNvSpPr/>
          <p:nvPr/>
        </p:nvSpPr>
        <p:spPr>
          <a:xfrm>
            <a:off x="83126" y="5606808"/>
            <a:ext cx="12032675" cy="1038085"/>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smtClean="0"/>
              <a:t>Η </a:t>
            </a:r>
            <a:r>
              <a:rPr lang="el-GR" dirty="0"/>
              <a:t>δυνατότητα </a:t>
            </a:r>
            <a:r>
              <a:rPr lang="el-GR" dirty="0" smtClean="0"/>
              <a:t>της </a:t>
            </a:r>
            <a:r>
              <a:rPr lang="el-GR" dirty="0"/>
              <a:t>διατήρησης και διαιώνισης των βέλτιστων συνθηκών ζωής και παράλληλα της οικονομικής ανάπτυξης</a:t>
            </a:r>
          </a:p>
          <a:p>
            <a:endParaRPr lang="el-GR" dirty="0" smtClean="0"/>
          </a:p>
          <a:p>
            <a:endParaRPr lang="el-GR" dirty="0"/>
          </a:p>
        </p:txBody>
      </p:sp>
      <p:sp>
        <p:nvSpPr>
          <p:cNvPr id="25" name="Right Arrow 24"/>
          <p:cNvSpPr/>
          <p:nvPr/>
        </p:nvSpPr>
        <p:spPr>
          <a:xfrm rot="5400000">
            <a:off x="4720954" y="5092253"/>
            <a:ext cx="481445" cy="2701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420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1" grpId="0" animBg="1"/>
      <p:bldP spid="14" grpId="0" animBg="1"/>
      <p:bldP spid="16" grpId="0" animBg="1"/>
      <p:bldP spid="18" grpId="0" animBg="1"/>
      <p:bldP spid="19" grpId="0" animBg="1"/>
      <p:bldP spid="20" grpId="0" animBg="1"/>
      <p:bldP spid="17"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 - Εικόνα" descr="2006.jpg"/>
          <p:cNvPicPr>
            <a:picLocks noChangeAspect="1"/>
          </p:cNvPicPr>
          <p:nvPr/>
        </p:nvPicPr>
        <p:blipFill>
          <a:blip r:embed="rId2" cstate="print"/>
          <a:srcRect/>
          <a:stretch>
            <a:fillRect/>
          </a:stretch>
        </p:blipFill>
        <p:spPr bwMode="auto">
          <a:xfrm>
            <a:off x="0" y="-7939"/>
            <a:ext cx="12192000" cy="6865939"/>
          </a:xfrm>
          <a:prstGeom prst="rect">
            <a:avLst/>
          </a:prstGeom>
          <a:noFill/>
          <a:ln w="9525">
            <a:noFill/>
            <a:miter lim="800000"/>
            <a:headEnd/>
            <a:tailEnd/>
          </a:ln>
        </p:spPr>
      </p:pic>
    </p:spTree>
    <p:extLst>
      <p:ext uri="{BB962C8B-B14F-4D97-AF65-F5344CB8AC3E}">
        <p14:creationId xmlns:p14="http://schemas.microsoft.com/office/powerpoint/2010/main" val="1719701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1 - Εικόνα" descr="2007.jpg"/>
          <p:cNvPicPr>
            <a:picLocks noChangeAspect="1"/>
          </p:cNvPicPr>
          <p:nvPr/>
        </p:nvPicPr>
        <p:blipFill>
          <a:blip r:embed="rId2" cstate="print"/>
          <a:srcRect/>
          <a:stretch>
            <a:fillRect/>
          </a:stretch>
        </p:blipFill>
        <p:spPr bwMode="auto">
          <a:xfrm>
            <a:off x="0" y="1"/>
            <a:ext cx="12192000" cy="6857999"/>
          </a:xfrm>
          <a:prstGeom prst="rect">
            <a:avLst/>
          </a:prstGeom>
          <a:noFill/>
          <a:ln w="9525">
            <a:noFill/>
            <a:miter lim="800000"/>
            <a:headEnd/>
            <a:tailEnd/>
          </a:ln>
        </p:spPr>
      </p:pic>
    </p:spTree>
    <p:extLst>
      <p:ext uri="{BB962C8B-B14F-4D97-AF65-F5344CB8AC3E}">
        <p14:creationId xmlns:p14="http://schemas.microsoft.com/office/powerpoint/2010/main" val="410607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1 - Εικόνα" descr="2008.jpg"/>
          <p:cNvPicPr>
            <a:picLocks noChangeAspect="1"/>
          </p:cNvPicPr>
          <p:nvPr/>
        </p:nvPicPr>
        <p:blipFill>
          <a:blip r:embed="rId2" cstate="print"/>
          <a:srcRect/>
          <a:stretch>
            <a:fillRect/>
          </a:stretch>
        </p:blipFill>
        <p:spPr bwMode="auto">
          <a:xfrm>
            <a:off x="0" y="-7938"/>
            <a:ext cx="12192000" cy="6865938"/>
          </a:xfrm>
          <a:prstGeom prst="rect">
            <a:avLst/>
          </a:prstGeom>
          <a:noFill/>
          <a:ln w="9525">
            <a:noFill/>
            <a:miter lim="800000"/>
            <a:headEnd/>
            <a:tailEnd/>
          </a:ln>
        </p:spPr>
      </p:pic>
    </p:spTree>
    <p:extLst>
      <p:ext uri="{BB962C8B-B14F-4D97-AF65-F5344CB8AC3E}">
        <p14:creationId xmlns:p14="http://schemas.microsoft.com/office/powerpoint/2010/main" val="540555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1 - Εικόνα" descr="2009.jpg"/>
          <p:cNvPicPr>
            <a:picLocks noChangeAspect="1"/>
          </p:cNvPicPr>
          <p:nvPr/>
        </p:nvPicPr>
        <p:blipFill>
          <a:blip r:embed="rId2" cstate="print"/>
          <a:srcRect/>
          <a:stretch>
            <a:fillRect/>
          </a:stretch>
        </p:blipFill>
        <p:spPr bwMode="auto">
          <a:xfrm>
            <a:off x="0" y="-7938"/>
            <a:ext cx="12192000" cy="6865938"/>
          </a:xfrm>
          <a:prstGeom prst="rect">
            <a:avLst/>
          </a:prstGeom>
          <a:noFill/>
          <a:ln w="9525">
            <a:noFill/>
            <a:miter lim="800000"/>
            <a:headEnd/>
            <a:tailEnd/>
          </a:ln>
        </p:spPr>
      </p:pic>
    </p:spTree>
    <p:extLst>
      <p:ext uri="{BB962C8B-B14F-4D97-AF65-F5344CB8AC3E}">
        <p14:creationId xmlns:p14="http://schemas.microsoft.com/office/powerpoint/2010/main" val="2519862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1 - Εικόνα" descr="2010.jpg"/>
          <p:cNvPicPr>
            <a:picLocks noChangeAspect="1"/>
          </p:cNvPicPr>
          <p:nvPr/>
        </p:nvPicPr>
        <p:blipFill>
          <a:blip r:embed="rId2" cstate="print"/>
          <a:srcRect/>
          <a:stretch>
            <a:fillRect/>
          </a:stretch>
        </p:blipFill>
        <p:spPr bwMode="auto">
          <a:xfrm>
            <a:off x="0" y="1"/>
            <a:ext cx="12192000" cy="6857999"/>
          </a:xfrm>
          <a:prstGeom prst="rect">
            <a:avLst/>
          </a:prstGeom>
          <a:noFill/>
          <a:ln w="9525">
            <a:noFill/>
            <a:miter lim="800000"/>
            <a:headEnd/>
            <a:tailEnd/>
          </a:ln>
        </p:spPr>
      </p:pic>
    </p:spTree>
    <p:extLst>
      <p:ext uri="{BB962C8B-B14F-4D97-AF65-F5344CB8AC3E}">
        <p14:creationId xmlns:p14="http://schemas.microsoft.com/office/powerpoint/2010/main" val="3264174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1/15/Haiti_defore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3.1.1 Δημοκρατία </a:t>
            </a:r>
            <a:r>
              <a:rPr lang="el-GR" sz="2400" dirty="0"/>
              <a:t>της </a:t>
            </a:r>
            <a:r>
              <a:rPr lang="el-GR" sz="2400" dirty="0" smtClean="0"/>
              <a:t>Αϊτής</a:t>
            </a:r>
            <a:endParaRPr lang="el-GR" sz="2400" dirty="0"/>
          </a:p>
        </p:txBody>
      </p:sp>
      <p:graphicFrame>
        <p:nvGraphicFramePr>
          <p:cNvPr id="6" name="Chart 5"/>
          <p:cNvGraphicFramePr>
            <a:graphicFrameLocks/>
          </p:cNvGraphicFramePr>
          <p:nvPr>
            <p:extLst>
              <p:ext uri="{D42A27DB-BD31-4B8C-83A1-F6EECF244321}">
                <p14:modId xmlns:p14="http://schemas.microsoft.com/office/powerpoint/2010/main" val="2867653992"/>
              </p:ext>
            </p:extLst>
          </p:nvPr>
        </p:nvGraphicFramePr>
        <p:xfrm>
          <a:off x="83127" y="696686"/>
          <a:ext cx="5787737" cy="2715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881998720"/>
              </p:ext>
            </p:extLst>
          </p:nvPr>
        </p:nvGraphicFramePr>
        <p:xfrm>
          <a:off x="5985163" y="685800"/>
          <a:ext cx="6130638" cy="27317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91715096"/>
              </p:ext>
            </p:extLst>
          </p:nvPr>
        </p:nvGraphicFramePr>
        <p:xfrm>
          <a:off x="83126" y="3486150"/>
          <a:ext cx="5803323" cy="3246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497132966"/>
              </p:ext>
            </p:extLst>
          </p:nvPr>
        </p:nvGraphicFramePr>
        <p:xfrm>
          <a:off x="5981699" y="3497580"/>
          <a:ext cx="6134101" cy="3257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3594069459"/>
              </p:ext>
            </p:extLst>
          </p:nvPr>
        </p:nvGraphicFramePr>
        <p:xfrm>
          <a:off x="2548890" y="731520"/>
          <a:ext cx="6377940" cy="40690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415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Graphic spid="7" grpId="1">
        <p:bldAsOne/>
      </p:bldGraphic>
      <p:bldGraphic spid="8" grpId="0">
        <p:bldAsOne/>
      </p:bldGraphic>
      <p:bldGraphic spid="8" grpId="1">
        <p:bldAsOne/>
      </p:bldGraphic>
      <p:bldGraphic spid="9" grpId="0">
        <p:bldAsOne/>
      </p:bldGraphic>
      <p:bldGraphic spid="9" grpId="1">
        <p:bldAsOne/>
      </p:bldGraphic>
      <p:bldGraphic spid="10"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3.1.2 Βενεζουέλα</a:t>
            </a:r>
            <a:endParaRPr lang="el-GR" sz="2400" dirty="0"/>
          </a:p>
        </p:txBody>
      </p:sp>
      <p:sp>
        <p:nvSpPr>
          <p:cNvPr id="21" name="Rectangle 20"/>
          <p:cNvSpPr/>
          <p:nvPr/>
        </p:nvSpPr>
        <p:spPr>
          <a:xfrm>
            <a:off x="83127" y="746772"/>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1" name="Rectangle 10"/>
          <p:cNvSpPr/>
          <p:nvPr/>
        </p:nvSpPr>
        <p:spPr>
          <a:xfrm>
            <a:off x="6018512" y="746772"/>
            <a:ext cx="6097289" cy="1824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algn="ctr"/>
            <a:r>
              <a:rPr lang="el-GR" dirty="0" smtClean="0"/>
              <a:t> </a:t>
            </a:r>
            <a:endParaRPr lang="el-GR" dirty="0"/>
          </a:p>
        </p:txBody>
      </p:sp>
      <p:sp>
        <p:nvSpPr>
          <p:cNvPr id="12" name="Rectangle 11"/>
          <p:cNvSpPr/>
          <p:nvPr/>
        </p:nvSpPr>
        <p:spPr>
          <a:xfrm>
            <a:off x="7565205" y="5046629"/>
            <a:ext cx="3003901" cy="561311"/>
          </a:xfrm>
          <a:prstGeom prst="rect">
            <a:avLst/>
          </a:prstGeom>
          <a:solidFill>
            <a:srgbClr val="92D050"/>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Βενεζουέλα</a:t>
            </a:r>
            <a:endParaRPr lang="el-GR" dirty="0"/>
          </a:p>
        </p:txBody>
      </p:sp>
      <p:sp>
        <p:nvSpPr>
          <p:cNvPr id="2" name="Down Arrow 1"/>
          <p:cNvSpPr/>
          <p:nvPr/>
        </p:nvSpPr>
        <p:spPr>
          <a:xfrm>
            <a:off x="8849441" y="2813059"/>
            <a:ext cx="435428" cy="19920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98194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66"/>
            <a:ext cx="121158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3.1.2 Βενεζουέλα</a:t>
            </a:r>
            <a:endParaRPr lang="el-GR" sz="2400" dirty="0"/>
          </a:p>
        </p:txBody>
      </p:sp>
      <p:sp>
        <p:nvSpPr>
          <p:cNvPr id="12" name="9 - Έλλειψη"/>
          <p:cNvSpPr/>
          <p:nvPr/>
        </p:nvSpPr>
        <p:spPr>
          <a:xfrm>
            <a:off x="2786066" y="3746295"/>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0" name="Picture 6" descr="Map of Venez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00" y="2772636"/>
            <a:ext cx="4886325" cy="3819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3.1.2 Βενεζουέλα</a:t>
            </a:r>
            <a:endParaRPr lang="el-GR" sz="2400" dirty="0"/>
          </a:p>
        </p:txBody>
      </p:sp>
      <p:sp>
        <p:nvSpPr>
          <p:cNvPr id="7" name="Rectangle 6"/>
          <p:cNvSpPr/>
          <p:nvPr/>
        </p:nvSpPr>
        <p:spPr>
          <a:xfrm>
            <a:off x="83127" y="789708"/>
            <a:ext cx="9583387" cy="25051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dirty="0" smtClean="0"/>
          </a:p>
          <a:p>
            <a:pPr algn="ctr"/>
            <a:r>
              <a:rPr lang="el-GR" dirty="0" smtClean="0"/>
              <a:t>Οικονομική κρίση </a:t>
            </a:r>
            <a:r>
              <a:rPr lang="el-GR" dirty="0"/>
              <a:t>(1980 – 2000) </a:t>
            </a:r>
            <a:endParaRPr lang="el-GR" dirty="0" smtClean="0"/>
          </a:p>
          <a:p>
            <a:pPr marL="285750" indent="-285750">
              <a:buFont typeface="Arial" panose="020B0604020202020204" pitchFamily="34" charset="0"/>
              <a:buChar char="•"/>
            </a:pPr>
            <a:r>
              <a:rPr lang="el-GR" dirty="0" smtClean="0"/>
              <a:t>Προέκυψε από την </a:t>
            </a:r>
            <a:r>
              <a:rPr lang="el-GR" dirty="0"/>
              <a:t>πτώση των τιμών του πετρελαίου </a:t>
            </a:r>
            <a:r>
              <a:rPr lang="el-GR" dirty="0" smtClean="0"/>
              <a:t>και ενός </a:t>
            </a:r>
            <a:r>
              <a:rPr lang="el-GR" dirty="0"/>
              <a:t>σχεδόν </a:t>
            </a:r>
            <a:r>
              <a:rPr lang="el-GR" dirty="0" smtClean="0">
                <a:solidFill>
                  <a:srgbClr val="FF0000"/>
                </a:solidFill>
              </a:rPr>
              <a:t>ανεξόφλητου </a:t>
            </a:r>
            <a:r>
              <a:rPr lang="el-GR" dirty="0">
                <a:solidFill>
                  <a:srgbClr val="FF0000"/>
                </a:solidFill>
              </a:rPr>
              <a:t>εξωτερικού χρέους</a:t>
            </a:r>
            <a:r>
              <a:rPr lang="el-GR" dirty="0"/>
              <a:t> </a:t>
            </a:r>
            <a:r>
              <a:rPr lang="el-GR" dirty="0" smtClean="0"/>
              <a:t>(ΣΑΣ ΘΥΜΙΖΕΙ ΚΑΤΙ???)</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smtClean="0"/>
              <a:t>Άρχισε να αυξάνεται ο πληθωρισμός και μέχρι το </a:t>
            </a:r>
            <a:r>
              <a:rPr lang="el-GR" dirty="0"/>
              <a:t>1997, το κατά κεφαλήν </a:t>
            </a:r>
            <a:r>
              <a:rPr lang="el-GR" dirty="0" smtClean="0"/>
              <a:t>Ακαθάριστο Εγχώριο Προϊόν </a:t>
            </a:r>
            <a:r>
              <a:rPr lang="el-GR" dirty="0"/>
              <a:t>(ΑΕΠ) </a:t>
            </a:r>
            <a:r>
              <a:rPr lang="el-GR" dirty="0" smtClean="0"/>
              <a:t>έπεσε στο επίπεδο </a:t>
            </a:r>
            <a:r>
              <a:rPr lang="el-GR" dirty="0"/>
              <a:t>που ήταν </a:t>
            </a:r>
            <a:r>
              <a:rPr lang="el-GR" dirty="0" smtClean="0"/>
              <a:t>το 1958 </a:t>
            </a:r>
            <a:endParaRPr lang="el-GR" dirty="0"/>
          </a:p>
        </p:txBody>
      </p:sp>
      <p:sp>
        <p:nvSpPr>
          <p:cNvPr id="9" name="Rectangle 8"/>
          <p:cNvSpPr/>
          <p:nvPr/>
        </p:nvSpPr>
        <p:spPr>
          <a:xfrm>
            <a:off x="83127" y="5005193"/>
            <a:ext cx="9583387" cy="116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l-GR" dirty="0" smtClean="0"/>
              <a:t>Η κυβέρνηση προχώρηση στην </a:t>
            </a:r>
            <a:r>
              <a:rPr lang="el-GR" dirty="0"/>
              <a:t>εξόρυξη </a:t>
            </a:r>
            <a:r>
              <a:rPr lang="el-GR" dirty="0" smtClean="0"/>
              <a:t>χρυσού </a:t>
            </a:r>
            <a:r>
              <a:rPr lang="el-GR" dirty="0"/>
              <a:t>και </a:t>
            </a:r>
            <a:r>
              <a:rPr lang="el-GR" dirty="0" smtClean="0"/>
              <a:t>διαμαντιών</a:t>
            </a:r>
          </a:p>
          <a:p>
            <a:pPr marL="285750" indent="-285750">
              <a:buFont typeface="Arial" panose="020B0604020202020204" pitchFamily="34" charset="0"/>
              <a:buChar char="•"/>
            </a:pPr>
            <a:r>
              <a:rPr lang="el-GR" dirty="0" smtClean="0"/>
              <a:t>Αποψίλωση τροπικών δασών</a:t>
            </a:r>
          </a:p>
          <a:p>
            <a:pPr marL="285750" indent="-285750">
              <a:buFont typeface="Arial" panose="020B0604020202020204" pitchFamily="34" charset="0"/>
              <a:buChar char="•"/>
            </a:pPr>
            <a:r>
              <a:rPr lang="el-GR" dirty="0" smtClean="0"/>
              <a:t>Δημιουργία υδροηλεκτρικών φραγμάτων</a:t>
            </a:r>
            <a:endParaRPr lang="el-GR" dirty="0"/>
          </a:p>
        </p:txBody>
      </p:sp>
      <p:sp>
        <p:nvSpPr>
          <p:cNvPr id="4" name="Down Arrow 3"/>
          <p:cNvSpPr/>
          <p:nvPr/>
        </p:nvSpPr>
        <p:spPr>
          <a:xfrm>
            <a:off x="4874820" y="3511009"/>
            <a:ext cx="477981" cy="12884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73420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3.1.2 Βενεζουέλα</a:t>
            </a:r>
            <a:endParaRPr lang="el-GR" sz="2400" dirty="0"/>
          </a:p>
        </p:txBody>
      </p:sp>
      <p:sp>
        <p:nvSpPr>
          <p:cNvPr id="7" name="Rectangle 6"/>
          <p:cNvSpPr/>
          <p:nvPr/>
        </p:nvSpPr>
        <p:spPr>
          <a:xfrm>
            <a:off x="83128" y="789708"/>
            <a:ext cx="4842164" cy="3532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b="1" dirty="0" smtClean="0"/>
              <a:t>Ποιό το αποτέλεσμα?</a:t>
            </a:r>
          </a:p>
          <a:p>
            <a:endParaRPr lang="el-GR" b="1" dirty="0" smtClean="0"/>
          </a:p>
          <a:p>
            <a:pPr marL="342900" indent="-342900" algn="just">
              <a:buAutoNum type="arabicPeriod"/>
            </a:pPr>
            <a:r>
              <a:rPr lang="el-GR" dirty="0" smtClean="0"/>
              <a:t>Η ένταση </a:t>
            </a:r>
            <a:r>
              <a:rPr lang="el-GR" dirty="0"/>
              <a:t>της συγκομιδής των </a:t>
            </a:r>
            <a:r>
              <a:rPr lang="el-GR" dirty="0" smtClean="0"/>
              <a:t>φυσικών </a:t>
            </a:r>
            <a:r>
              <a:rPr lang="el-GR" dirty="0"/>
              <a:t>πόρων </a:t>
            </a:r>
            <a:r>
              <a:rPr lang="el-GR" dirty="0" smtClean="0"/>
              <a:t>αυξήθηκε </a:t>
            </a:r>
            <a:r>
              <a:rPr lang="el-GR" dirty="0"/>
              <a:t>σημαντικά μετά την έναρξη της οικονομικής </a:t>
            </a:r>
            <a:r>
              <a:rPr lang="el-GR" dirty="0" smtClean="0"/>
              <a:t>κρίσης </a:t>
            </a:r>
          </a:p>
          <a:p>
            <a:pPr marL="342900" indent="-342900" algn="just">
              <a:buAutoNum type="arabicPeriod"/>
            </a:pPr>
            <a:r>
              <a:rPr lang="el-GR" dirty="0" smtClean="0"/>
              <a:t>Αυξήθηκε η συγκομιδή αλιευμάτων</a:t>
            </a:r>
          </a:p>
          <a:p>
            <a:pPr marL="342900" indent="-342900" algn="just">
              <a:buAutoNum type="arabicPeriod"/>
            </a:pPr>
            <a:r>
              <a:rPr lang="el-GR" dirty="0" smtClean="0"/>
              <a:t>Αυξήθηκε η εξαγωγή ξυλείας</a:t>
            </a:r>
          </a:p>
          <a:p>
            <a:pPr marL="342900" indent="-342900" algn="just">
              <a:buAutoNum type="arabicPeriod"/>
            </a:pPr>
            <a:r>
              <a:rPr lang="el-GR" dirty="0" smtClean="0"/>
              <a:t>Μειώθηκε κατά 50% η χρηματοδότηση του Υπουργείου Περιβάλλοντος </a:t>
            </a:r>
          </a:p>
          <a:p>
            <a:pPr marL="342900" indent="-342900" algn="just">
              <a:buAutoNum type="arabicPeriod"/>
            </a:pPr>
            <a:r>
              <a:rPr lang="el-GR" dirty="0" smtClean="0"/>
              <a:t>Μειώθηκε κατά 52% η χρηματοδότηση για την προστασία των εθνικών πάρκων</a:t>
            </a:r>
          </a:p>
          <a:p>
            <a:pPr marL="342900" indent="-342900" algn="ctr">
              <a:buAutoNum type="arabicPeriod"/>
            </a:pPr>
            <a:endParaRPr lang="el-GR" dirty="0" smtClean="0"/>
          </a:p>
        </p:txBody>
      </p:sp>
      <p:sp>
        <p:nvSpPr>
          <p:cNvPr id="2" name="Rectangle 1"/>
          <p:cNvSpPr>
            <a:spLocks noChangeArrowheads="1"/>
          </p:cNvSpPr>
          <p:nvPr/>
        </p:nvSpPr>
        <p:spPr bwMode="auto">
          <a:xfrm>
            <a:off x="176645" y="6097627"/>
            <a:ext cx="80673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000000"/>
                </a:solidFill>
                <a:effectLst/>
              </a:rPr>
              <a:t>Rodrı́guez  </a:t>
            </a:r>
            <a:r>
              <a:rPr kumimoji="0" lang="en-US" altLang="el-GR" sz="1400" b="0" i="0" u="none" strike="noStrike" cap="none" normalizeH="0" baseline="0" dirty="0" smtClean="0">
                <a:ln>
                  <a:noFill/>
                </a:ln>
                <a:solidFill>
                  <a:srgbClr val="000000"/>
                </a:solidFill>
                <a:effectLst/>
              </a:rPr>
              <a:t> J.P.,</a:t>
            </a:r>
            <a:r>
              <a:rPr kumimoji="0" lang="en-US" altLang="el-GR" sz="1400" b="0" i="0" u="none" strike="noStrike" cap="none" normalizeH="0" dirty="0" smtClean="0">
                <a:ln>
                  <a:noFill/>
                </a:ln>
                <a:solidFill>
                  <a:srgbClr val="000000"/>
                </a:solidFill>
                <a:effectLst/>
              </a:rPr>
              <a:t> </a:t>
            </a:r>
            <a:r>
              <a:rPr kumimoji="0" lang="el-GR" altLang="el-GR" sz="1400" b="0" i="0" u="none" strike="noStrike" cap="none" normalizeH="0" baseline="0" dirty="0" smtClean="0">
                <a:ln>
                  <a:noFill/>
                </a:ln>
                <a:solidFill>
                  <a:srgbClr val="000000"/>
                </a:solidFill>
                <a:effectLst/>
              </a:rPr>
              <a:t>(2000), Impact of the Venezuelan economic crisis on wild populations of animals and plants,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rgbClr val="000000"/>
                </a:solidFill>
                <a:effectLst/>
              </a:rPr>
              <a:t>Biological Conservation, Volume 96</a:t>
            </a:r>
            <a:r>
              <a:rPr kumimoji="0" lang="en-US" altLang="el-GR" sz="1400" b="0" i="0" u="none" strike="noStrike" cap="none" normalizeH="0" dirty="0" smtClean="0">
                <a:ln>
                  <a:noFill/>
                </a:ln>
                <a:solidFill>
                  <a:srgbClr val="000000"/>
                </a:solidFill>
                <a:effectLst/>
              </a:rPr>
              <a:t> (</a:t>
            </a:r>
            <a:r>
              <a:rPr kumimoji="0" lang="el-GR" altLang="el-GR" sz="1400" b="0" i="0" u="none" strike="noStrike" cap="none" normalizeH="0" baseline="0" dirty="0" smtClean="0">
                <a:ln>
                  <a:noFill/>
                </a:ln>
                <a:solidFill>
                  <a:srgbClr val="000000"/>
                </a:solidFill>
                <a:effectLst/>
              </a:rPr>
              <a:t>2</a:t>
            </a:r>
            <a:r>
              <a:rPr kumimoji="0" lang="en-US" altLang="el-GR" sz="1400" b="0" i="0" u="none" strike="noStrike" cap="none" normalizeH="0" baseline="0" dirty="0" smtClean="0">
                <a:ln>
                  <a:noFill/>
                </a:ln>
                <a:solidFill>
                  <a:srgbClr val="000000"/>
                </a:solidFill>
                <a:effectLst/>
              </a:rPr>
              <a:t>)</a:t>
            </a:r>
            <a:r>
              <a:rPr kumimoji="0" lang="el-GR" altLang="el-GR" sz="1400" b="0" i="0" u="none" strike="noStrike" cap="none" normalizeH="0" baseline="0" dirty="0" smtClean="0">
                <a:ln>
                  <a:noFill/>
                </a:ln>
                <a:solidFill>
                  <a:srgbClr val="000000"/>
                </a:solidFill>
                <a:effectLst/>
              </a:rPr>
              <a:t>, </a:t>
            </a:r>
            <a:r>
              <a:rPr kumimoji="0" lang="en-US" altLang="el-GR" sz="1400" b="0" i="0" u="none" strike="noStrike" cap="none" normalizeH="0" dirty="0" smtClean="0">
                <a:ln>
                  <a:noFill/>
                </a:ln>
                <a:solidFill>
                  <a:srgbClr val="000000"/>
                </a:solidFill>
                <a:effectLst/>
              </a:rPr>
              <a:t> pp. </a:t>
            </a:r>
            <a:r>
              <a:rPr kumimoji="0" lang="el-GR" altLang="el-GR" sz="1400" b="0" i="0" u="none" strike="noStrike" cap="none" normalizeH="0" baseline="0" dirty="0" smtClean="0">
                <a:ln>
                  <a:noFill/>
                </a:ln>
                <a:solidFill>
                  <a:srgbClr val="000000"/>
                </a:solidFill>
                <a:effectLst/>
              </a:rPr>
              <a:t>151-159</a:t>
            </a:r>
            <a:r>
              <a:rPr kumimoji="0" lang="el-GR" altLang="el-GR" sz="14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2644109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1. Η </a:t>
            </a:r>
            <a:r>
              <a:rPr lang="el-GR" sz="2400" dirty="0"/>
              <a:t>έννοια της </a:t>
            </a:r>
            <a:r>
              <a:rPr lang="en-US" sz="2400" dirty="0"/>
              <a:t>“</a:t>
            </a:r>
            <a:r>
              <a:rPr lang="el-GR" sz="2400" dirty="0"/>
              <a:t>Βιώσιμης Ανάπτυξης</a:t>
            </a:r>
            <a:r>
              <a:rPr lang="en-US" sz="2400" dirty="0" smtClean="0"/>
              <a:t>”</a:t>
            </a:r>
            <a:r>
              <a:rPr lang="el-GR" sz="2400" dirty="0" smtClean="0"/>
              <a:t> - Ορισμοί</a:t>
            </a:r>
            <a:endParaRPr lang="el-GR" sz="2400" dirty="0"/>
          </a:p>
        </p:txBody>
      </p:sp>
      <p:sp>
        <p:nvSpPr>
          <p:cNvPr id="6" name="Rectangle 5"/>
          <p:cNvSpPr/>
          <p:nvPr/>
        </p:nvSpPr>
        <p:spPr>
          <a:xfrm>
            <a:off x="71731" y="2166344"/>
            <a:ext cx="12032675" cy="3402862"/>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l-GR" dirty="0" smtClean="0"/>
          </a:p>
          <a:p>
            <a:pPr marL="285750" lvl="0" indent="-285750">
              <a:buFont typeface="Arial" panose="020B0604020202020204" pitchFamily="34" charset="0"/>
              <a:buChar char="•"/>
            </a:pPr>
            <a:r>
              <a:rPr lang="el-GR" dirty="0" smtClean="0"/>
              <a:t>Η </a:t>
            </a:r>
            <a:r>
              <a:rPr lang="el-GR" dirty="0"/>
              <a:t>ανάπτυξη η οποία ικανοποιεί τις ανάγκες του παρόντος χωρίς να θέτει σε κίνδυνο την ικανότητα των μελλοντικών γενεών να ικανοποιήσουν τις δικές τους ανάγκες (WCED, 1987</a:t>
            </a:r>
            <a:r>
              <a:rPr lang="el-GR" dirty="0" smtClean="0"/>
              <a:t>).</a:t>
            </a:r>
          </a:p>
          <a:p>
            <a:pPr lvl="0"/>
            <a:endParaRPr lang="el-GR" dirty="0"/>
          </a:p>
          <a:p>
            <a:pPr marL="285750" lvl="0" indent="-285750">
              <a:buFont typeface="Arial" panose="020B0604020202020204" pitchFamily="34" charset="0"/>
              <a:buChar char="•"/>
            </a:pPr>
            <a:r>
              <a:rPr lang="el-GR" dirty="0" smtClean="0"/>
              <a:t>Η ανάπτυξη </a:t>
            </a:r>
            <a:r>
              <a:rPr lang="el-GR" dirty="0"/>
              <a:t>που δεν μειώνει την </a:t>
            </a:r>
            <a:r>
              <a:rPr lang="el-GR" b="1" dirty="0"/>
              <a:t>παραγωγική δυναμικότητα </a:t>
            </a:r>
            <a:r>
              <a:rPr lang="el-GR" dirty="0"/>
              <a:t>στο μέλλον (</a:t>
            </a:r>
            <a:r>
              <a:rPr lang="en-US" dirty="0"/>
              <a:t>IUCN</a:t>
            </a:r>
            <a:r>
              <a:rPr lang="el-GR" dirty="0"/>
              <a:t>, </a:t>
            </a:r>
            <a:r>
              <a:rPr lang="en-US" dirty="0"/>
              <a:t>UNEP</a:t>
            </a:r>
            <a:r>
              <a:rPr lang="el-GR" dirty="0"/>
              <a:t> &amp;W.W.F., 1991). </a:t>
            </a:r>
            <a:endParaRPr lang="el-GR" dirty="0" smtClean="0"/>
          </a:p>
          <a:p>
            <a:pPr lvl="0"/>
            <a:endParaRPr lang="el-GR" dirty="0"/>
          </a:p>
          <a:p>
            <a:pPr marL="285750" lvl="0" indent="-285750">
              <a:buFont typeface="Arial" panose="020B0604020202020204" pitchFamily="34" charset="0"/>
              <a:buChar char="•"/>
            </a:pPr>
            <a:r>
              <a:rPr lang="el-GR" dirty="0"/>
              <a:t>Βιώσιμη ανάπτυξη σημαίνει να βασίζονται οι αναπτυξιακές και περιβαλλοντικές πολιτικές σε μία </a:t>
            </a:r>
            <a:r>
              <a:rPr lang="el-GR" b="1" dirty="0"/>
              <a:t>ανάλυση κόστους – οφέλους</a:t>
            </a:r>
            <a:r>
              <a:rPr lang="el-GR" dirty="0"/>
              <a:t> και σε μία προσεκτική οικονομική </a:t>
            </a:r>
            <a:r>
              <a:rPr lang="el-GR" dirty="0" smtClean="0"/>
              <a:t>ανάλυση </a:t>
            </a:r>
            <a:r>
              <a:rPr lang="el-GR" dirty="0"/>
              <a:t>που ενδυναμώνει την περιβαλλοντική προστασία και θα οδηγεί σε αυξανόμενα διατηρήσιμα επίπεδα ευημερίας (World Bank, 1992). </a:t>
            </a:r>
            <a:endParaRPr lang="el-GR" dirty="0" smtClean="0"/>
          </a:p>
          <a:p>
            <a:pPr marL="285750" lvl="0" indent="-285750">
              <a:buFont typeface="Arial" panose="020B0604020202020204" pitchFamily="34" charset="0"/>
              <a:buChar char="•"/>
            </a:pPr>
            <a:endParaRPr lang="el-GR" dirty="0"/>
          </a:p>
          <a:p>
            <a:pPr marL="285750" lvl="0" indent="-285750">
              <a:buFont typeface="Arial" panose="020B0604020202020204" pitchFamily="34" charset="0"/>
              <a:buChar char="•"/>
            </a:pPr>
            <a:r>
              <a:rPr lang="el-GR" dirty="0" smtClean="0"/>
              <a:t>Η ανάπτυξη </a:t>
            </a:r>
            <a:r>
              <a:rPr lang="el-GR" dirty="0"/>
              <a:t>που </a:t>
            </a:r>
            <a:r>
              <a:rPr lang="el-GR" b="1" dirty="0"/>
              <a:t>σέβεται το περιβάλλον</a:t>
            </a:r>
            <a:r>
              <a:rPr lang="el-GR" dirty="0"/>
              <a:t>, είναι </a:t>
            </a:r>
            <a:r>
              <a:rPr lang="el-GR" b="1" dirty="0"/>
              <a:t>τεχνολογικά  κατάλληλη</a:t>
            </a:r>
            <a:r>
              <a:rPr lang="el-GR" dirty="0"/>
              <a:t>, </a:t>
            </a:r>
            <a:r>
              <a:rPr lang="el-GR" b="1" dirty="0"/>
              <a:t>οικονομικά εφικτή</a:t>
            </a:r>
            <a:r>
              <a:rPr lang="el-GR" dirty="0"/>
              <a:t>, </a:t>
            </a:r>
            <a:r>
              <a:rPr lang="el-GR" b="1" dirty="0"/>
              <a:t>κοινωνικά αποδεκτή </a:t>
            </a:r>
            <a:r>
              <a:rPr lang="el-GR" dirty="0"/>
              <a:t>και ικανοποιεί τις ανάγκες της </a:t>
            </a:r>
            <a:r>
              <a:rPr lang="el-GR" dirty="0" smtClean="0"/>
              <a:t>παρούσας </a:t>
            </a:r>
            <a:r>
              <a:rPr lang="el-GR" dirty="0"/>
              <a:t>γενεάς χωρίς να βάλει σε κίνδυνο την </a:t>
            </a:r>
            <a:r>
              <a:rPr lang="el-GR" b="1" dirty="0"/>
              <a:t>ικανοποίηση</a:t>
            </a:r>
            <a:r>
              <a:rPr lang="el-GR" dirty="0"/>
              <a:t> των </a:t>
            </a:r>
            <a:r>
              <a:rPr lang="el-GR" b="1" dirty="0" smtClean="0"/>
              <a:t>μελλοντικών </a:t>
            </a:r>
            <a:r>
              <a:rPr lang="el-GR" b="1" dirty="0"/>
              <a:t>αναγκών </a:t>
            </a:r>
            <a:r>
              <a:rPr lang="el-GR" dirty="0"/>
              <a:t>(UNEP., 1996). </a:t>
            </a:r>
          </a:p>
          <a:p>
            <a:endParaRPr lang="el-GR" dirty="0"/>
          </a:p>
        </p:txBody>
      </p:sp>
      <p:sp>
        <p:nvSpPr>
          <p:cNvPr id="8" name="Rectangle 7"/>
          <p:cNvSpPr/>
          <p:nvPr/>
        </p:nvSpPr>
        <p:spPr>
          <a:xfrm>
            <a:off x="4388720" y="914828"/>
            <a:ext cx="2999439" cy="5261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smtClean="0"/>
              <a:t>Η βιωσιμότητα περιλαμβάνει:</a:t>
            </a:r>
          </a:p>
        </p:txBody>
      </p:sp>
      <p:sp>
        <p:nvSpPr>
          <p:cNvPr id="9" name="Rectangle 8"/>
          <p:cNvSpPr/>
          <p:nvPr/>
        </p:nvSpPr>
        <p:spPr>
          <a:xfrm>
            <a:off x="83127" y="2342114"/>
            <a:ext cx="2886316" cy="26660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sz="1600" dirty="0" smtClean="0"/>
              <a:t>1. Το </a:t>
            </a:r>
            <a:r>
              <a:rPr lang="el-GR" sz="1600" b="1" dirty="0" smtClean="0"/>
              <a:t>περιβάλλον</a:t>
            </a:r>
            <a:r>
              <a:rPr lang="el-GR" sz="1600" dirty="0" smtClean="0"/>
              <a:t> είναι αναπόσπαστο μέρος της οικονομίας</a:t>
            </a:r>
            <a:r>
              <a:rPr lang="el-GR" sz="1600" dirty="0"/>
              <a:t>, </a:t>
            </a:r>
            <a:r>
              <a:rPr lang="el-GR" sz="1600" b="1" dirty="0"/>
              <a:t>δεν </a:t>
            </a:r>
            <a:r>
              <a:rPr lang="el-GR" sz="1600" b="1" dirty="0" smtClean="0"/>
              <a:t>είναι ένας </a:t>
            </a:r>
            <a:r>
              <a:rPr lang="el-GR" sz="1600" b="1" dirty="0"/>
              <a:t>απεριόριστος</a:t>
            </a:r>
            <a:r>
              <a:rPr lang="el-GR" sz="1600" dirty="0"/>
              <a:t> </a:t>
            </a:r>
            <a:r>
              <a:rPr lang="el-GR" sz="1600" dirty="0" smtClean="0"/>
              <a:t>και δωρεάν παρεχόμενος </a:t>
            </a:r>
            <a:r>
              <a:rPr lang="el-GR" sz="1600" b="1" dirty="0" smtClean="0"/>
              <a:t>πόρος</a:t>
            </a:r>
          </a:p>
        </p:txBody>
      </p:sp>
      <p:sp>
        <p:nvSpPr>
          <p:cNvPr id="10" name="Rectangle 9"/>
          <p:cNvSpPr/>
          <p:nvPr/>
        </p:nvSpPr>
        <p:spPr>
          <a:xfrm>
            <a:off x="4197731" y="2342114"/>
            <a:ext cx="3381419" cy="26660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sz="1600" dirty="0" smtClean="0"/>
              <a:t>2. </a:t>
            </a:r>
            <a:r>
              <a:rPr lang="el-GR" sz="1600" dirty="0"/>
              <a:t>Η ισότητα μεταξύ αναπτυσσόμενων και αναπτυγμένων χωρών είναι βασική. Ο αναπτυσσόμενος κόσμος δίνει μεγαλύτερη σπουδαιότητα στο ρυθμό ανάπτυξης και θέλει να φθάσει κάποιο υψηλό πρότυπο διαβίωσης όσο το δυνατόν γρηγορότερα. Το θέμα της </a:t>
            </a:r>
            <a:r>
              <a:rPr lang="el-GR" sz="1600" b="1" dirty="0"/>
              <a:t>φτώχειας</a:t>
            </a:r>
            <a:r>
              <a:rPr lang="el-GR" sz="1600" dirty="0"/>
              <a:t> πρέπει να </a:t>
            </a:r>
            <a:r>
              <a:rPr lang="el-GR" sz="1600" b="1" dirty="0"/>
              <a:t>αντιμετωπιστεί</a:t>
            </a:r>
            <a:r>
              <a:rPr lang="el-GR" sz="1600" dirty="0"/>
              <a:t>, ώστε να υπάρξει </a:t>
            </a:r>
            <a:r>
              <a:rPr lang="el-GR" sz="1600" b="1" dirty="0" smtClean="0"/>
              <a:t>ισότητα</a:t>
            </a:r>
            <a:r>
              <a:rPr lang="el-GR" sz="1600" dirty="0" smtClean="0"/>
              <a:t> </a:t>
            </a:r>
            <a:r>
              <a:rPr lang="el-GR" sz="1600" dirty="0"/>
              <a:t>μεταξύ </a:t>
            </a:r>
            <a:r>
              <a:rPr lang="el-GR" sz="1600" dirty="0" smtClean="0"/>
              <a:t>των </a:t>
            </a:r>
            <a:r>
              <a:rPr lang="en-US" sz="1600" dirty="0" smtClean="0"/>
              <a:t>“</a:t>
            </a:r>
            <a:r>
              <a:rPr lang="el-GR" sz="1600" dirty="0" smtClean="0"/>
              <a:t>δύο κόσμων</a:t>
            </a:r>
            <a:r>
              <a:rPr lang="en-US" sz="1600" dirty="0" smtClean="0"/>
              <a:t>”</a:t>
            </a:r>
            <a:endParaRPr lang="el-GR" sz="1600" dirty="0" smtClean="0"/>
          </a:p>
        </p:txBody>
      </p:sp>
      <p:sp>
        <p:nvSpPr>
          <p:cNvPr id="11" name="Rectangle 10"/>
          <p:cNvSpPr/>
          <p:nvPr/>
        </p:nvSpPr>
        <p:spPr>
          <a:xfrm>
            <a:off x="8807438" y="2308673"/>
            <a:ext cx="3296968" cy="26660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l-GR" sz="1600" dirty="0" smtClean="0"/>
              <a:t>3. </a:t>
            </a:r>
            <a:r>
              <a:rPr lang="el-GR" sz="1600" dirty="0"/>
              <a:t>Κάθε οντότητα θα πρέπει να </a:t>
            </a:r>
            <a:r>
              <a:rPr lang="el-GR" sz="1600" dirty="0" smtClean="0"/>
              <a:t>έχει μακροπρόθεσμους </a:t>
            </a:r>
            <a:r>
              <a:rPr lang="el-GR" sz="1600" dirty="0"/>
              <a:t>στόχους και δεν θα </a:t>
            </a:r>
            <a:r>
              <a:rPr lang="el-GR" sz="1600" dirty="0" smtClean="0"/>
              <a:t>πρέπει να </a:t>
            </a:r>
            <a:r>
              <a:rPr lang="el-GR" sz="1600" dirty="0"/>
              <a:t>λειτουργεί με βάση </a:t>
            </a:r>
            <a:r>
              <a:rPr lang="el-GR" sz="1600" dirty="0" smtClean="0"/>
              <a:t>τα βραχυπρόθεσμα οφέλη</a:t>
            </a:r>
            <a:r>
              <a:rPr lang="el-GR" sz="1600" dirty="0"/>
              <a:t>. Χρειάζεται μακροπρόθεσμος </a:t>
            </a:r>
            <a:r>
              <a:rPr lang="el-GR" sz="1600" dirty="0" smtClean="0"/>
              <a:t>προγραμματισμός και </a:t>
            </a:r>
            <a:r>
              <a:rPr lang="el-GR" sz="1600" b="1" dirty="0"/>
              <a:t>πολιτικές που </a:t>
            </a:r>
            <a:r>
              <a:rPr lang="el-GR" sz="1600" b="1" dirty="0" smtClean="0"/>
              <a:t>να προλαμβάνουν </a:t>
            </a:r>
            <a:r>
              <a:rPr lang="el-GR" sz="1600" dirty="0"/>
              <a:t>παρά να θεραπεύουν.</a:t>
            </a:r>
          </a:p>
        </p:txBody>
      </p:sp>
      <p:sp>
        <p:nvSpPr>
          <p:cNvPr id="12" name="Left-Right Arrow 11"/>
          <p:cNvSpPr/>
          <p:nvPr/>
        </p:nvSpPr>
        <p:spPr>
          <a:xfrm>
            <a:off x="3066514" y="3374796"/>
            <a:ext cx="1065229" cy="263950"/>
          </a:xfrm>
          <a:prstGeom prst="lef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Left-Right Arrow 12"/>
          <p:cNvSpPr/>
          <p:nvPr/>
        </p:nvSpPr>
        <p:spPr>
          <a:xfrm>
            <a:off x="7647941" y="3374796"/>
            <a:ext cx="1065229" cy="263950"/>
          </a:xfrm>
          <a:prstGeom prst="lef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038" y="1602214"/>
            <a:ext cx="8173595" cy="4770605"/>
          </a:xfrm>
          <a:prstGeom prst="rect">
            <a:avLst/>
          </a:prstGeom>
        </p:spPr>
      </p:pic>
      <p:sp>
        <p:nvSpPr>
          <p:cNvPr id="2" name="Line Callout 2 1"/>
          <p:cNvSpPr/>
          <p:nvPr/>
        </p:nvSpPr>
        <p:spPr>
          <a:xfrm>
            <a:off x="9298177" y="3200400"/>
            <a:ext cx="2743200" cy="881967"/>
          </a:xfrm>
          <a:prstGeom prst="borderCallout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Importing Timber, Exporting Ecological </a:t>
            </a:r>
            <a:r>
              <a:rPr lang="en-US" dirty="0" smtClean="0"/>
              <a:t>Impact</a:t>
            </a:r>
            <a:r>
              <a:rPr lang="el-GR" dirty="0" smtClean="0"/>
              <a:t> (</a:t>
            </a:r>
            <a:r>
              <a:rPr lang="en-US" dirty="0" smtClean="0"/>
              <a:t>Mayer et al., 2005)</a:t>
            </a:r>
            <a:endParaRPr lang="el-GR" dirty="0"/>
          </a:p>
        </p:txBody>
      </p:sp>
    </p:spTree>
    <p:extLst>
      <p:ext uri="{BB962C8B-B14F-4D97-AF65-F5344CB8AC3E}">
        <p14:creationId xmlns:p14="http://schemas.microsoft.com/office/powerpoint/2010/main" val="223134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xit" presetSubtype="0" fill="hold" grpId="1" nodeType="with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2" grpId="0" animBg="1"/>
      <p:bldP spid="12" grpId="1" animBg="1"/>
      <p:bldP spid="12" grpId="2" animBg="1"/>
      <p:bldP spid="13" grpId="0" animBg="1"/>
      <p:bldP spid="2" grpId="0" animBg="1"/>
      <p:bldP spid="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a:t>
            </a:r>
            <a:r>
              <a:rPr lang="en-US" sz="2400" dirty="0" smtClean="0"/>
              <a:t>3</a:t>
            </a:r>
            <a:r>
              <a:rPr lang="el-GR" sz="2400" dirty="0" smtClean="0"/>
              <a:t> </a:t>
            </a:r>
            <a:r>
              <a:rPr lang="el-GR" sz="2400" dirty="0"/>
              <a:t>Λαϊκή Δημοκρατία του Κονγκό</a:t>
            </a:r>
          </a:p>
        </p:txBody>
      </p:sp>
      <p:sp>
        <p:nvSpPr>
          <p:cNvPr id="21" name="Rectangle 20"/>
          <p:cNvSpPr/>
          <p:nvPr/>
        </p:nvSpPr>
        <p:spPr>
          <a:xfrm>
            <a:off x="83127" y="746772"/>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1" name="Rectangle 10"/>
          <p:cNvSpPr/>
          <p:nvPr/>
        </p:nvSpPr>
        <p:spPr>
          <a:xfrm>
            <a:off x="6018510" y="746772"/>
            <a:ext cx="6097289" cy="19979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marL="285750" indent="-285750">
              <a:buFont typeface="Arial" panose="020B0604020202020204" pitchFamily="34" charset="0"/>
              <a:buChar char="•"/>
            </a:pPr>
            <a:r>
              <a:rPr lang="el-GR" dirty="0" smtClean="0"/>
              <a:t>Διαφθορά</a:t>
            </a:r>
          </a:p>
          <a:p>
            <a:pPr marL="285750" indent="-285750">
              <a:buFont typeface="Arial" panose="020B0604020202020204" pitchFamily="34" charset="0"/>
              <a:buChar char="•"/>
            </a:pPr>
            <a:r>
              <a:rPr lang="el-GR" dirty="0" smtClean="0"/>
              <a:t>Πόλεμος (εμφύλιοι κυρίως)</a:t>
            </a:r>
          </a:p>
          <a:p>
            <a:pPr algn="ctr"/>
            <a:r>
              <a:rPr lang="el-GR" dirty="0" smtClean="0"/>
              <a:t> </a:t>
            </a:r>
            <a:endParaRPr lang="el-GR" dirty="0"/>
          </a:p>
        </p:txBody>
      </p:sp>
      <p:sp>
        <p:nvSpPr>
          <p:cNvPr id="12" name="Rectangle 11"/>
          <p:cNvSpPr/>
          <p:nvPr/>
        </p:nvSpPr>
        <p:spPr>
          <a:xfrm>
            <a:off x="7565205" y="5046629"/>
            <a:ext cx="3003901" cy="561311"/>
          </a:xfrm>
          <a:prstGeom prst="rect">
            <a:avLst/>
          </a:prstGeom>
          <a:solidFill>
            <a:srgbClr val="92D050"/>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Λαϊκή Δημοκρατία του Κονγκό</a:t>
            </a:r>
          </a:p>
        </p:txBody>
      </p:sp>
      <p:sp>
        <p:nvSpPr>
          <p:cNvPr id="2" name="Down Arrow 1"/>
          <p:cNvSpPr/>
          <p:nvPr/>
        </p:nvSpPr>
        <p:spPr>
          <a:xfrm>
            <a:off x="8849441" y="2813059"/>
            <a:ext cx="435428" cy="19920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1795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1941"/>
            <a:ext cx="121158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a:t>
            </a:r>
            <a:r>
              <a:rPr lang="en-US" sz="2400" dirty="0" smtClean="0"/>
              <a:t>3</a:t>
            </a:r>
            <a:r>
              <a:rPr lang="el-GR" sz="2400" dirty="0" smtClean="0"/>
              <a:t> </a:t>
            </a:r>
            <a:r>
              <a:rPr lang="el-GR" sz="2400" dirty="0"/>
              <a:t>Λαϊκή Δημοκρατία του Κονγκό</a:t>
            </a:r>
          </a:p>
        </p:txBody>
      </p:sp>
      <p:sp>
        <p:nvSpPr>
          <p:cNvPr id="12" name="9 - Έλλειψη"/>
          <p:cNvSpPr/>
          <p:nvPr/>
        </p:nvSpPr>
        <p:spPr>
          <a:xfrm>
            <a:off x="5789038" y="4058022"/>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12 - Εικόνα" descr="mcongo.gif"/>
          <p:cNvPicPr>
            <a:picLocks noChangeAspect="1"/>
          </p:cNvPicPr>
          <p:nvPr/>
        </p:nvPicPr>
        <p:blipFill>
          <a:blip r:embed="rId3" cstate="print"/>
          <a:stretch>
            <a:fillRect/>
          </a:stretch>
        </p:blipFill>
        <p:spPr>
          <a:xfrm>
            <a:off x="4138787" y="2354854"/>
            <a:ext cx="4774019" cy="4342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15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3.1.3 </a:t>
            </a:r>
            <a:r>
              <a:rPr lang="el-GR" sz="2400" dirty="0"/>
              <a:t>Λαϊκή Δημοκρατία του Κονγκό</a:t>
            </a:r>
          </a:p>
        </p:txBody>
      </p:sp>
      <p:sp>
        <p:nvSpPr>
          <p:cNvPr id="7" name="Rectangle 6"/>
          <p:cNvSpPr/>
          <p:nvPr/>
        </p:nvSpPr>
        <p:spPr>
          <a:xfrm>
            <a:off x="1307770" y="862443"/>
            <a:ext cx="9583387" cy="4935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b="1" dirty="0" smtClean="0"/>
          </a:p>
          <a:p>
            <a:pPr marL="285750" indent="-285750">
              <a:buFont typeface="Arial" panose="020B0604020202020204" pitchFamily="34" charset="0"/>
              <a:buChar char="•"/>
            </a:pPr>
            <a:r>
              <a:rPr lang="el-GR" dirty="0"/>
              <a:t>Η λεκάνη του Κονγκό περιέχει το δεύτερο μεγαλύτερο </a:t>
            </a:r>
            <a:r>
              <a:rPr lang="el-GR" dirty="0" smtClean="0"/>
              <a:t>τροπικό δάσος </a:t>
            </a:r>
            <a:r>
              <a:rPr lang="el-GR" dirty="0"/>
              <a:t>στον κόσμο, μετά τον </a:t>
            </a:r>
            <a:r>
              <a:rPr lang="el-GR" dirty="0" smtClean="0"/>
              <a:t>Αμαζόνιο (89% των τροπικών δασών της Αφρικής).</a:t>
            </a:r>
          </a:p>
          <a:p>
            <a:endParaRPr lang="el-GR" dirty="0" smtClean="0"/>
          </a:p>
          <a:p>
            <a:pPr marL="285750" indent="-285750">
              <a:buFont typeface="Arial" panose="020B0604020202020204" pitchFamily="34" charset="0"/>
              <a:buChar char="•"/>
            </a:pPr>
            <a:r>
              <a:rPr lang="el-GR" dirty="0" smtClean="0"/>
              <a:t>Η αποψίλωση του τροπικού δάσους </a:t>
            </a:r>
            <a:r>
              <a:rPr lang="el-GR" dirty="0"/>
              <a:t>του Κονγκό κατά τα τελευταία 20 χρόνια </a:t>
            </a:r>
            <a:r>
              <a:rPr lang="el-GR" dirty="0" smtClean="0"/>
              <a:t>οφείλεται: </a:t>
            </a:r>
          </a:p>
          <a:p>
            <a:pPr marL="742950" lvl="1" indent="-285750">
              <a:buFont typeface="Wingdings" panose="05000000000000000000" pitchFamily="2" charset="2"/>
              <a:buChar char="Ø"/>
            </a:pPr>
            <a:r>
              <a:rPr lang="el-GR" dirty="0"/>
              <a:t>σ</a:t>
            </a:r>
            <a:r>
              <a:rPr lang="el-GR" dirty="0" smtClean="0"/>
              <a:t>την μικρής </a:t>
            </a:r>
            <a:r>
              <a:rPr lang="el-GR" dirty="0"/>
              <a:t>κλίμακας </a:t>
            </a:r>
            <a:r>
              <a:rPr lang="el-GR" dirty="0" smtClean="0"/>
              <a:t>γεωργία </a:t>
            </a:r>
          </a:p>
          <a:p>
            <a:pPr marL="742950" lvl="1" indent="-285750">
              <a:buFont typeface="Wingdings" panose="05000000000000000000" pitchFamily="2" charset="2"/>
              <a:buChar char="Ø"/>
            </a:pPr>
            <a:r>
              <a:rPr lang="el-GR" dirty="0" smtClean="0"/>
              <a:t>στην παραγωγή ξυλάνθρακα </a:t>
            </a:r>
            <a:r>
              <a:rPr lang="el-GR" dirty="0"/>
              <a:t>και </a:t>
            </a:r>
            <a:r>
              <a:rPr lang="el-GR" dirty="0" smtClean="0"/>
              <a:t>καυσοξύλων</a:t>
            </a:r>
          </a:p>
          <a:p>
            <a:pPr marL="742950" lvl="1" indent="-285750">
              <a:buFont typeface="Wingdings" panose="05000000000000000000" pitchFamily="2" charset="2"/>
              <a:buChar char="Ø"/>
            </a:pPr>
            <a:r>
              <a:rPr lang="el-GR" dirty="0" smtClean="0"/>
              <a:t>στην οικιστική επέκταση</a:t>
            </a:r>
          </a:p>
          <a:p>
            <a:pPr marL="742950" lvl="1" indent="-285750">
              <a:buFont typeface="Wingdings" panose="05000000000000000000" pitchFamily="2" charset="2"/>
              <a:buChar char="Ø"/>
            </a:pPr>
            <a:r>
              <a:rPr lang="el-GR" dirty="0" smtClean="0"/>
              <a:t>στο άνοιγμα ορυχείων</a:t>
            </a:r>
            <a:r>
              <a:rPr lang="el-GR" dirty="0"/>
              <a:t>. </a:t>
            </a:r>
            <a:endParaRPr lang="el-GR" dirty="0" smtClean="0"/>
          </a:p>
          <a:p>
            <a:pPr marL="285750" indent="-285750">
              <a:buFont typeface="Arial" panose="020B0604020202020204" pitchFamily="34" charset="0"/>
              <a:buChar char="•"/>
            </a:pPr>
            <a:r>
              <a:rPr lang="el-GR" dirty="0" smtClean="0"/>
              <a:t>Η κινητήρια δύναμη της αποψίλωσης: η </a:t>
            </a:r>
            <a:r>
              <a:rPr lang="el-GR" dirty="0"/>
              <a:t>βιομηχανική υλοτομία </a:t>
            </a:r>
            <a:endParaRPr lang="el-GR" dirty="0" smtClean="0"/>
          </a:p>
          <a:p>
            <a:endParaRPr lang="el-GR" dirty="0" smtClean="0"/>
          </a:p>
          <a:p>
            <a:endParaRPr lang="el-GR" dirty="0" smtClean="0"/>
          </a:p>
          <a:p>
            <a:endParaRPr lang="el-GR" dirty="0"/>
          </a:p>
          <a:p>
            <a:endParaRPr lang="el-GR" dirty="0"/>
          </a:p>
          <a:p>
            <a:r>
              <a:rPr lang="el-GR" dirty="0" smtClean="0"/>
              <a:t>Η δημιουργία δρόμων στα τροπικά δάση (όπως και στον Αμαζόνιο) οδήγησε σε έξαρση της </a:t>
            </a:r>
            <a:r>
              <a:rPr lang="el-GR" b="1" dirty="0" smtClean="0">
                <a:solidFill>
                  <a:schemeClr val="tx1"/>
                </a:solidFill>
              </a:rPr>
              <a:t>λαθρουλοτομίας</a:t>
            </a:r>
            <a:r>
              <a:rPr lang="el-GR" dirty="0" smtClean="0">
                <a:solidFill>
                  <a:schemeClr val="tx1"/>
                </a:solidFill>
              </a:rPr>
              <a:t> </a:t>
            </a:r>
            <a:r>
              <a:rPr lang="el-GR" dirty="0" smtClean="0"/>
              <a:t>και </a:t>
            </a:r>
            <a:r>
              <a:rPr lang="el-GR" b="1" dirty="0" smtClean="0">
                <a:solidFill>
                  <a:schemeClr val="tx1"/>
                </a:solidFill>
              </a:rPr>
              <a:t>λαθροθηρίας</a:t>
            </a:r>
            <a:r>
              <a:rPr lang="el-GR" dirty="0" smtClean="0">
                <a:solidFill>
                  <a:schemeClr val="tx1"/>
                </a:solidFill>
              </a:rPr>
              <a:t> </a:t>
            </a:r>
            <a:r>
              <a:rPr lang="el-GR" dirty="0" smtClean="0"/>
              <a:t>(</a:t>
            </a:r>
            <a:r>
              <a:rPr lang="el-GR" b="1" dirty="0" smtClean="0">
                <a:solidFill>
                  <a:srgbClr val="FF0000"/>
                </a:solidFill>
              </a:rPr>
              <a:t>πτώση &gt; 60% στον πληθυσμό των ελεφάντων σε </a:t>
            </a:r>
            <a:r>
              <a:rPr lang="el-GR" b="1" dirty="0">
                <a:solidFill>
                  <a:srgbClr val="FF0000"/>
                </a:solidFill>
              </a:rPr>
              <a:t>λιγότερο από μια </a:t>
            </a:r>
            <a:r>
              <a:rPr lang="el-GR" b="1" dirty="0" smtClean="0">
                <a:solidFill>
                  <a:srgbClr val="FF0000"/>
                </a:solidFill>
              </a:rPr>
              <a:t>δεκαετία</a:t>
            </a:r>
            <a:r>
              <a:rPr lang="el-GR" dirty="0" smtClean="0"/>
              <a:t>) </a:t>
            </a:r>
          </a:p>
        </p:txBody>
      </p:sp>
      <p:sp>
        <p:nvSpPr>
          <p:cNvPr id="9" name="Rectangle 8"/>
          <p:cNvSpPr/>
          <p:nvPr/>
        </p:nvSpPr>
        <p:spPr>
          <a:xfrm>
            <a:off x="1307769" y="1603161"/>
            <a:ext cx="9583387" cy="26103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 Η παγκόσμια οικονομική </a:t>
            </a:r>
            <a:r>
              <a:rPr lang="el-GR" dirty="0" smtClean="0"/>
              <a:t>κρίση του 2008</a:t>
            </a:r>
            <a:r>
              <a:rPr lang="el-GR" dirty="0"/>
              <a:t>, είχε </a:t>
            </a:r>
            <a:r>
              <a:rPr lang="el-GR" b="1" dirty="0" smtClean="0"/>
              <a:t>άμεσες συνέπειες</a:t>
            </a:r>
            <a:r>
              <a:rPr lang="el-GR" dirty="0" smtClean="0"/>
              <a:t>:</a:t>
            </a:r>
          </a:p>
          <a:p>
            <a:endParaRPr lang="el-GR" dirty="0" smtClean="0"/>
          </a:p>
          <a:p>
            <a:pPr marL="285750" indent="-285750">
              <a:buFont typeface="Arial" panose="020B0604020202020204" pitchFamily="34" charset="0"/>
              <a:buChar char="•"/>
            </a:pPr>
            <a:r>
              <a:rPr lang="el-GR" dirty="0" smtClean="0"/>
              <a:t>Στην τοπική κοινωνία (ανεργία, φτώχεια κλπ)</a:t>
            </a:r>
          </a:p>
          <a:p>
            <a:pPr marL="285750" indent="-285750">
              <a:buFont typeface="Arial" panose="020B0604020202020204" pitchFamily="34" charset="0"/>
              <a:buChar char="•"/>
            </a:pPr>
            <a:r>
              <a:rPr lang="el-GR" dirty="0" smtClean="0"/>
              <a:t>Στη βιοποικιλότητα (αύξηση λαθρουλοτομίας) </a:t>
            </a:r>
          </a:p>
          <a:p>
            <a:endParaRPr lang="el-GR" dirty="0"/>
          </a:p>
          <a:p>
            <a:r>
              <a:rPr lang="el-GR" dirty="0" smtClean="0"/>
              <a:t>Η </a:t>
            </a:r>
            <a:r>
              <a:rPr lang="el-GR" b="1" dirty="0" smtClean="0"/>
              <a:t>αδυναμία </a:t>
            </a:r>
            <a:r>
              <a:rPr lang="el-GR" b="1" dirty="0"/>
              <a:t>των θεσμικών </a:t>
            </a:r>
            <a:r>
              <a:rPr lang="el-GR" b="1" dirty="0" smtClean="0"/>
              <a:t>οργάνων </a:t>
            </a:r>
            <a:r>
              <a:rPr lang="el-GR" dirty="0" smtClean="0"/>
              <a:t>για την επιβολή πολιτικών προστασίας </a:t>
            </a:r>
            <a:r>
              <a:rPr lang="el-GR" dirty="0"/>
              <a:t>και η </a:t>
            </a:r>
            <a:r>
              <a:rPr lang="el-GR" b="1" dirty="0"/>
              <a:t>διαφθορά</a:t>
            </a:r>
            <a:r>
              <a:rPr lang="el-GR" dirty="0"/>
              <a:t> ήταν τα μεγαλύτερα </a:t>
            </a:r>
            <a:r>
              <a:rPr lang="el-GR" dirty="0" smtClean="0"/>
              <a:t>προβλήματα για </a:t>
            </a:r>
            <a:r>
              <a:rPr lang="el-GR" dirty="0"/>
              <a:t>την επίτευξη των στόχων </a:t>
            </a:r>
            <a:r>
              <a:rPr lang="el-GR" dirty="0" smtClean="0"/>
              <a:t>της διατήρησης αλλά και της ανάπτυξης.</a:t>
            </a:r>
            <a:endParaRPr lang="el-GR" dirty="0"/>
          </a:p>
        </p:txBody>
      </p:sp>
      <p:sp>
        <p:nvSpPr>
          <p:cNvPr id="4" name="Down Arrow 3"/>
          <p:cNvSpPr/>
          <p:nvPr/>
        </p:nvSpPr>
        <p:spPr>
          <a:xfrm>
            <a:off x="5744688" y="4258167"/>
            <a:ext cx="354774" cy="6037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2617815340"/>
              </p:ext>
            </p:extLst>
          </p:nvPr>
        </p:nvGraphicFramePr>
        <p:xfrm>
          <a:off x="83127" y="862443"/>
          <a:ext cx="5846618" cy="5046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54564194"/>
              </p:ext>
            </p:extLst>
          </p:nvPr>
        </p:nvGraphicFramePr>
        <p:xfrm>
          <a:off x="5974771" y="862443"/>
          <a:ext cx="6141030" cy="502433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83127" y="5973864"/>
            <a:ext cx="12032674" cy="523220"/>
          </a:xfrm>
          <a:prstGeom prst="rect">
            <a:avLst/>
          </a:prstGeom>
        </p:spPr>
        <p:txBody>
          <a:bodyPr wrap="square">
            <a:spAutoFit/>
          </a:bodyPr>
          <a:lstStyle/>
          <a:p>
            <a:r>
              <a:rPr lang="en-US" sz="1400" dirty="0" err="1">
                <a:solidFill>
                  <a:srgbClr val="000000"/>
                </a:solidFill>
                <a:ea typeface="Segoe UI" panose="020B0502040204020203" pitchFamily="34" charset="0"/>
                <a:cs typeface="Segoe UI" panose="020B0502040204020203" pitchFamily="34" charset="0"/>
              </a:rPr>
              <a:t>Endamana</a:t>
            </a:r>
            <a:r>
              <a:rPr lang="en-US" sz="1400" dirty="0">
                <a:solidFill>
                  <a:srgbClr val="000000"/>
                </a:solidFill>
                <a:ea typeface="Segoe UI" panose="020B0502040204020203" pitchFamily="34" charset="0"/>
                <a:cs typeface="Segoe UI" panose="020B0502040204020203" pitchFamily="34" charset="0"/>
              </a:rPr>
              <a:t> D., A.K. </a:t>
            </a:r>
            <a:r>
              <a:rPr lang="en-US" sz="1400" dirty="0" err="1">
                <a:solidFill>
                  <a:srgbClr val="000000"/>
                </a:solidFill>
                <a:ea typeface="Segoe UI" panose="020B0502040204020203" pitchFamily="34" charset="0"/>
                <a:cs typeface="Segoe UI" panose="020B0502040204020203" pitchFamily="34" charset="0"/>
              </a:rPr>
              <a:t>Boedhihartono</a:t>
            </a:r>
            <a:r>
              <a:rPr lang="en-US" sz="1400" dirty="0">
                <a:solidFill>
                  <a:srgbClr val="000000"/>
                </a:solidFill>
                <a:ea typeface="Segoe UI" panose="020B0502040204020203" pitchFamily="34" charset="0"/>
                <a:cs typeface="Segoe UI" panose="020B0502040204020203" pitchFamily="34" charset="0"/>
              </a:rPr>
              <a:t>, B. </a:t>
            </a:r>
            <a:r>
              <a:rPr lang="en-US" sz="1400" dirty="0" err="1">
                <a:solidFill>
                  <a:srgbClr val="000000"/>
                </a:solidFill>
                <a:ea typeface="Segoe UI" panose="020B0502040204020203" pitchFamily="34" charset="0"/>
                <a:cs typeface="Segoe UI" panose="020B0502040204020203" pitchFamily="34" charset="0"/>
              </a:rPr>
              <a:t>Bokoto</a:t>
            </a:r>
            <a:r>
              <a:rPr lang="en-US" sz="1400" dirty="0">
                <a:solidFill>
                  <a:srgbClr val="000000"/>
                </a:solidFill>
                <a:ea typeface="Segoe UI" panose="020B0502040204020203" pitchFamily="34" charset="0"/>
                <a:cs typeface="Segoe UI" panose="020B0502040204020203" pitchFamily="34" charset="0"/>
              </a:rPr>
              <a:t>, L. </a:t>
            </a:r>
            <a:r>
              <a:rPr lang="en-US" sz="1400" dirty="0" err="1">
                <a:solidFill>
                  <a:srgbClr val="000000"/>
                </a:solidFill>
                <a:ea typeface="Segoe UI" panose="020B0502040204020203" pitchFamily="34" charset="0"/>
                <a:cs typeface="Segoe UI" panose="020B0502040204020203" pitchFamily="34" charset="0"/>
              </a:rPr>
              <a:t>Defo</a:t>
            </a:r>
            <a:r>
              <a:rPr lang="en-US" sz="1400" dirty="0">
                <a:solidFill>
                  <a:srgbClr val="000000"/>
                </a:solidFill>
                <a:ea typeface="Segoe UI" panose="020B0502040204020203" pitchFamily="34" charset="0"/>
                <a:cs typeface="Segoe UI" panose="020B0502040204020203" pitchFamily="34" charset="0"/>
              </a:rPr>
              <a:t>, A. </a:t>
            </a:r>
            <a:r>
              <a:rPr lang="en-US" sz="1400" dirty="0" err="1">
                <a:solidFill>
                  <a:srgbClr val="000000"/>
                </a:solidFill>
                <a:ea typeface="Segoe UI" panose="020B0502040204020203" pitchFamily="34" charset="0"/>
                <a:cs typeface="Segoe UI" panose="020B0502040204020203" pitchFamily="34" charset="0"/>
              </a:rPr>
              <a:t>Eyebe</a:t>
            </a:r>
            <a:r>
              <a:rPr lang="en-US" sz="1400" dirty="0">
                <a:solidFill>
                  <a:srgbClr val="000000"/>
                </a:solidFill>
                <a:ea typeface="Segoe UI" panose="020B0502040204020203" pitchFamily="34" charset="0"/>
                <a:cs typeface="Segoe UI" panose="020B0502040204020203" pitchFamily="34" charset="0"/>
              </a:rPr>
              <a:t>, C. </a:t>
            </a:r>
            <a:r>
              <a:rPr lang="en-US" sz="1400" dirty="0" err="1">
                <a:solidFill>
                  <a:srgbClr val="000000"/>
                </a:solidFill>
                <a:ea typeface="Segoe UI" panose="020B0502040204020203" pitchFamily="34" charset="0"/>
                <a:cs typeface="Segoe UI" panose="020B0502040204020203" pitchFamily="34" charset="0"/>
              </a:rPr>
              <a:t>Ndikumagenge</a:t>
            </a:r>
            <a:r>
              <a:rPr lang="en-US" sz="1400" dirty="0">
                <a:solidFill>
                  <a:srgbClr val="000000"/>
                </a:solidFill>
                <a:ea typeface="Segoe UI" panose="020B0502040204020203" pitchFamily="34" charset="0"/>
                <a:cs typeface="Segoe UI" panose="020B0502040204020203" pitchFamily="34" charset="0"/>
              </a:rPr>
              <a:t>,  Z. </a:t>
            </a:r>
            <a:r>
              <a:rPr lang="en-US" sz="1400" dirty="0" err="1">
                <a:solidFill>
                  <a:srgbClr val="000000"/>
                </a:solidFill>
                <a:ea typeface="Segoe UI" panose="020B0502040204020203" pitchFamily="34" charset="0"/>
                <a:cs typeface="Segoe UI" panose="020B0502040204020203" pitchFamily="34" charset="0"/>
              </a:rPr>
              <a:t>Nzooh</a:t>
            </a:r>
            <a:r>
              <a:rPr lang="en-US" sz="1400" dirty="0">
                <a:solidFill>
                  <a:srgbClr val="000000"/>
                </a:solidFill>
                <a:ea typeface="Segoe UI" panose="020B0502040204020203" pitchFamily="34" charset="0"/>
                <a:cs typeface="Segoe UI" panose="020B0502040204020203" pitchFamily="34" charset="0"/>
              </a:rPr>
              <a:t>, M. Ruiz - Perez and J.A. Sayer (2010) ‘A framework for assessing conservation and development in a Congo Basin Forest Landscape’, Tropical Conservation Science, 3(3</a:t>
            </a:r>
            <a:r>
              <a:rPr lang="en-US" sz="1400" dirty="0" smtClean="0">
                <a:solidFill>
                  <a:srgbClr val="000000"/>
                </a:solidFill>
                <a:ea typeface="Segoe UI" panose="020B0502040204020203" pitchFamily="34" charset="0"/>
                <a:cs typeface="Segoe UI" panose="020B0502040204020203" pitchFamily="34" charset="0"/>
              </a:rPr>
              <a:t>)</a:t>
            </a:r>
            <a:r>
              <a:rPr lang="el-GR" sz="1400" dirty="0" smtClean="0">
                <a:solidFill>
                  <a:srgbClr val="000000"/>
                </a:solidFill>
                <a:ea typeface="Segoe UI" panose="020B0502040204020203" pitchFamily="34" charset="0"/>
                <a:cs typeface="Segoe UI" panose="020B0502040204020203" pitchFamily="34" charset="0"/>
              </a:rPr>
              <a:t>, </a:t>
            </a:r>
            <a:r>
              <a:rPr lang="en-US" sz="1400" dirty="0" smtClean="0">
                <a:solidFill>
                  <a:srgbClr val="000000"/>
                </a:solidFill>
                <a:ea typeface="Segoe UI" panose="020B0502040204020203" pitchFamily="34" charset="0"/>
                <a:cs typeface="Segoe UI" panose="020B0502040204020203" pitchFamily="34" charset="0"/>
              </a:rPr>
              <a:t>pp. 262-281</a:t>
            </a:r>
            <a:endParaRPr lang="el-GR" sz="1400"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87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4" grpId="0" animBg="1"/>
      <p:bldGraphic spid="8" grpId="0">
        <p:bldAsOne/>
      </p:bldGraphic>
      <p:bldGraphic spid="10"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3.1.4 </a:t>
            </a:r>
            <a:r>
              <a:rPr lang="el-GR" sz="2400" dirty="0"/>
              <a:t>Δημοκρατία του Καμερούν</a:t>
            </a:r>
          </a:p>
        </p:txBody>
      </p:sp>
      <p:sp>
        <p:nvSpPr>
          <p:cNvPr id="21" name="Rectangle 20"/>
          <p:cNvSpPr/>
          <p:nvPr/>
        </p:nvSpPr>
        <p:spPr>
          <a:xfrm>
            <a:off x="83127" y="746772"/>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1" name="Rectangle 10"/>
          <p:cNvSpPr/>
          <p:nvPr/>
        </p:nvSpPr>
        <p:spPr>
          <a:xfrm>
            <a:off x="6018512" y="746772"/>
            <a:ext cx="6097289" cy="1824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algn="ctr"/>
            <a:r>
              <a:rPr lang="el-GR" dirty="0" smtClean="0"/>
              <a:t> </a:t>
            </a:r>
            <a:endParaRPr lang="el-GR" dirty="0"/>
          </a:p>
        </p:txBody>
      </p:sp>
      <p:sp>
        <p:nvSpPr>
          <p:cNvPr id="12" name="Rectangle 11"/>
          <p:cNvSpPr/>
          <p:nvPr/>
        </p:nvSpPr>
        <p:spPr>
          <a:xfrm>
            <a:off x="7565205" y="5046629"/>
            <a:ext cx="3003901" cy="561311"/>
          </a:xfrm>
          <a:prstGeom prst="rect">
            <a:avLst/>
          </a:prstGeom>
          <a:solidFill>
            <a:srgbClr val="92D050"/>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Καμερούν</a:t>
            </a:r>
            <a:endParaRPr lang="el-GR" dirty="0"/>
          </a:p>
        </p:txBody>
      </p:sp>
      <p:sp>
        <p:nvSpPr>
          <p:cNvPr id="2" name="Down Arrow 1"/>
          <p:cNvSpPr/>
          <p:nvPr/>
        </p:nvSpPr>
        <p:spPr>
          <a:xfrm>
            <a:off x="8849441" y="2813059"/>
            <a:ext cx="435428" cy="19920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41860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11941"/>
            <a:ext cx="12150856" cy="6877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a:t>
            </a:r>
            <a:r>
              <a:rPr lang="el-GR" sz="2400" dirty="0"/>
              <a:t>4</a:t>
            </a:r>
            <a:r>
              <a:rPr lang="el-GR" sz="2400" dirty="0" smtClean="0"/>
              <a:t> </a:t>
            </a:r>
            <a:r>
              <a:rPr lang="el-GR" sz="2400" dirty="0"/>
              <a:t>Δημοκρατία του </a:t>
            </a:r>
            <a:r>
              <a:rPr lang="el-GR" sz="2400" dirty="0" smtClean="0"/>
              <a:t>Καμερούν</a:t>
            </a:r>
            <a:endParaRPr lang="el-GR" sz="2400" dirty="0"/>
          </a:p>
        </p:txBody>
      </p:sp>
      <p:sp>
        <p:nvSpPr>
          <p:cNvPr id="12" name="9 - Έλλειψη"/>
          <p:cNvSpPr/>
          <p:nvPr/>
        </p:nvSpPr>
        <p:spPr>
          <a:xfrm>
            <a:off x="5487396" y="3961040"/>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0" name="Picture 2" descr="http://thumbs.dreamstime.com/z/%CF%87%CE%AC%CF%81%CF%84%CE%B7%CF%82-%CF%84%CE%BF%CF%85-%CE%BA%CE%B1%CE%BC%CE%B5%CF%81%CE%BF%CF%8D%CE%BD-31962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344" y="1108364"/>
            <a:ext cx="7107383" cy="51446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a:t>
            </a:r>
            <a:r>
              <a:rPr lang="el-GR" sz="2400" dirty="0"/>
              <a:t>4</a:t>
            </a:r>
            <a:r>
              <a:rPr lang="el-GR" sz="2400" dirty="0" smtClean="0"/>
              <a:t> </a:t>
            </a:r>
            <a:r>
              <a:rPr lang="el-GR" sz="2400" dirty="0"/>
              <a:t>Δημοκρατία του </a:t>
            </a:r>
            <a:r>
              <a:rPr lang="el-GR" sz="2400" dirty="0" smtClean="0"/>
              <a:t>Καμερούν</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Rectangle 7"/>
          <p:cNvSpPr/>
          <p:nvPr/>
        </p:nvSpPr>
        <p:spPr>
          <a:xfrm>
            <a:off x="83127" y="645854"/>
            <a:ext cx="12032674" cy="62121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dirty="0" smtClean="0"/>
          </a:p>
          <a:p>
            <a:pPr marL="285750" indent="-285750" algn="just">
              <a:buFont typeface="Arial" panose="020B0604020202020204" pitchFamily="34" charset="0"/>
              <a:buChar char="•"/>
            </a:pPr>
            <a:r>
              <a:rPr lang="el-GR" dirty="0" smtClean="0"/>
              <a:t>Το Καμερούν </a:t>
            </a:r>
            <a:r>
              <a:rPr lang="el-GR" dirty="0"/>
              <a:t>εκτιμάται ότι </a:t>
            </a:r>
            <a:r>
              <a:rPr lang="el-GR" dirty="0" smtClean="0"/>
              <a:t>έχει </a:t>
            </a:r>
            <a:r>
              <a:rPr lang="en-US" dirty="0"/>
              <a:t>170000 </a:t>
            </a:r>
            <a:r>
              <a:rPr lang="en-US" dirty="0" smtClean="0"/>
              <a:t>km</a:t>
            </a:r>
            <a:r>
              <a:rPr lang="en-US" baseline="30000" dirty="0" smtClean="0"/>
              <a:t>2</a:t>
            </a:r>
            <a:r>
              <a:rPr lang="el-GR" dirty="0"/>
              <a:t> </a:t>
            </a:r>
            <a:r>
              <a:rPr lang="el-GR" dirty="0" smtClean="0"/>
              <a:t>τροπικών δασών</a:t>
            </a:r>
            <a:endParaRPr lang="el-GR" dirty="0"/>
          </a:p>
          <a:p>
            <a:pPr marL="285750" indent="-285750" algn="just">
              <a:buFont typeface="Arial" panose="020B0604020202020204" pitchFamily="34" charset="0"/>
              <a:buChar char="•"/>
            </a:pPr>
            <a:r>
              <a:rPr lang="el-GR" dirty="0" smtClean="0"/>
              <a:t>Η ετήσια </a:t>
            </a:r>
            <a:r>
              <a:rPr lang="el-GR" dirty="0"/>
              <a:t>αποψίλωση των δασών </a:t>
            </a:r>
            <a:r>
              <a:rPr lang="el-GR" dirty="0" smtClean="0"/>
              <a:t>στο Καμερούν </a:t>
            </a:r>
            <a:r>
              <a:rPr lang="el-GR" dirty="0"/>
              <a:t>εκτιμάται ότι </a:t>
            </a:r>
            <a:r>
              <a:rPr lang="el-GR" dirty="0" smtClean="0"/>
              <a:t>κυμαίνεται μεταξύ </a:t>
            </a:r>
            <a:r>
              <a:rPr lang="en-US" dirty="0"/>
              <a:t>800 </a:t>
            </a:r>
            <a:r>
              <a:rPr lang="en-US" dirty="0" smtClean="0"/>
              <a:t>km</a:t>
            </a:r>
            <a:r>
              <a:rPr lang="en-US" baseline="30000" dirty="0" smtClean="0"/>
              <a:t>2</a:t>
            </a:r>
            <a:r>
              <a:rPr lang="el-GR" dirty="0" smtClean="0"/>
              <a:t> - </a:t>
            </a:r>
            <a:r>
              <a:rPr lang="en-US" dirty="0"/>
              <a:t>2000 </a:t>
            </a:r>
            <a:r>
              <a:rPr lang="en-US" dirty="0" smtClean="0"/>
              <a:t>km</a:t>
            </a:r>
            <a:r>
              <a:rPr lang="en-US" baseline="30000" dirty="0" smtClean="0"/>
              <a:t>2</a:t>
            </a:r>
            <a:r>
              <a:rPr lang="el-GR" baseline="30000" dirty="0"/>
              <a:t> </a:t>
            </a:r>
            <a:r>
              <a:rPr lang="el-GR" dirty="0"/>
              <a:t> </a:t>
            </a:r>
            <a:r>
              <a:rPr lang="el-GR" dirty="0" smtClean="0"/>
              <a:t>(0,4 </a:t>
            </a:r>
            <a:r>
              <a:rPr lang="el-GR" dirty="0"/>
              <a:t>έως 1,0% της δασικής </a:t>
            </a:r>
            <a:r>
              <a:rPr lang="el-GR" dirty="0" smtClean="0"/>
              <a:t>κάλυψης)</a:t>
            </a:r>
            <a:endParaRPr lang="el-GR" dirty="0"/>
          </a:p>
          <a:p>
            <a:pPr marL="285750" indent="-285750" algn="just">
              <a:buFont typeface="Arial" panose="020B0604020202020204" pitchFamily="34" charset="0"/>
              <a:buChar char="•"/>
            </a:pPr>
            <a:r>
              <a:rPr lang="el-GR" dirty="0"/>
              <a:t>Η αύξηση του πληθυσμού και η </a:t>
            </a:r>
            <a:r>
              <a:rPr lang="el-GR" dirty="0" smtClean="0"/>
              <a:t>δημιουργία νέων καλλιεργήσιμων εκτάσεων θεωρούνται ως η κύρια </a:t>
            </a:r>
            <a:r>
              <a:rPr lang="el-GR" dirty="0"/>
              <a:t>αιτία και παράγοντας, αντίστοιχα, της αποψίλωσης των δασών </a:t>
            </a:r>
            <a:endParaRPr lang="el-GR" dirty="0" smtClean="0"/>
          </a:p>
          <a:p>
            <a:pPr marL="285750" indent="-285750" algn="just">
              <a:buFont typeface="Arial" panose="020B0604020202020204" pitchFamily="34" charset="0"/>
              <a:buChar char="•"/>
            </a:pPr>
            <a:r>
              <a:rPr lang="el-GR" dirty="0" smtClean="0"/>
              <a:t>Άλλοι </a:t>
            </a:r>
            <a:r>
              <a:rPr lang="el-GR" dirty="0"/>
              <a:t>παράγοντες περιλαμβάνουν την </a:t>
            </a:r>
            <a:r>
              <a:rPr lang="el-GR" b="1" dirty="0" smtClean="0"/>
              <a:t>λαθροϋλοτομία</a:t>
            </a:r>
            <a:r>
              <a:rPr lang="el-GR" dirty="0" smtClean="0"/>
              <a:t> και την </a:t>
            </a:r>
            <a:r>
              <a:rPr lang="el-GR" b="1" dirty="0" smtClean="0"/>
              <a:t>κατασκευή υποδομών για μεταφορές </a:t>
            </a:r>
          </a:p>
          <a:p>
            <a:pPr algn="just"/>
            <a:endParaRPr lang="el-GR" dirty="0"/>
          </a:p>
          <a:p>
            <a:pPr algn="just"/>
            <a:r>
              <a:rPr lang="el-GR" b="1" dirty="0"/>
              <a:t>Οικονομική κρίση (1986) </a:t>
            </a:r>
            <a:endParaRPr lang="el-GR" b="1" dirty="0" smtClean="0"/>
          </a:p>
          <a:p>
            <a:pPr algn="just"/>
            <a:endParaRPr lang="el-GR" b="1" dirty="0" smtClean="0"/>
          </a:p>
          <a:p>
            <a:pPr marL="285750" indent="-285750" algn="just">
              <a:buFont typeface="Arial" panose="020B0604020202020204" pitchFamily="34" charset="0"/>
              <a:buChar char="•"/>
            </a:pPr>
            <a:r>
              <a:rPr lang="el-GR" dirty="0" smtClean="0"/>
              <a:t>Τη δεκαετία πριν την κρίση (1976 – 1986), </a:t>
            </a:r>
            <a:r>
              <a:rPr lang="el-GR" dirty="0"/>
              <a:t>το Καμερούν </a:t>
            </a:r>
            <a:r>
              <a:rPr lang="el-GR" dirty="0" smtClean="0"/>
              <a:t>είχε ανθούσα </a:t>
            </a:r>
            <a:r>
              <a:rPr lang="el-GR" dirty="0"/>
              <a:t>οικονομία </a:t>
            </a:r>
            <a:r>
              <a:rPr lang="el-GR" dirty="0" smtClean="0"/>
              <a:t>και τα κύρια έσοδά του προέρχονταν από </a:t>
            </a:r>
            <a:r>
              <a:rPr lang="el-GR" dirty="0"/>
              <a:t>το πετρέλαιο, το κακάο </a:t>
            </a:r>
            <a:r>
              <a:rPr lang="el-GR" dirty="0" smtClean="0"/>
              <a:t>και τον  </a:t>
            </a:r>
            <a:r>
              <a:rPr lang="el-GR" dirty="0"/>
              <a:t>καφέ. </a:t>
            </a:r>
            <a:endParaRPr lang="el-GR" dirty="0" smtClean="0"/>
          </a:p>
          <a:p>
            <a:pPr marL="285750" indent="-285750" algn="just">
              <a:buFont typeface="Arial" panose="020B0604020202020204" pitchFamily="34" charset="0"/>
              <a:buChar char="•"/>
            </a:pPr>
            <a:r>
              <a:rPr lang="el-GR" dirty="0" smtClean="0"/>
              <a:t>Το ετήσιο πραγματικό ΑΕΠ είχε αύξηση κατά μέσο όρο 7% από τα τέλη της δεκαετίας του 1970 έως το 1985</a:t>
            </a:r>
          </a:p>
          <a:p>
            <a:pPr marL="285750" indent="-285750" algn="just">
              <a:buFont typeface="Arial" panose="020B0604020202020204" pitchFamily="34" charset="0"/>
              <a:buChar char="•"/>
            </a:pPr>
            <a:r>
              <a:rPr lang="el-GR" dirty="0" smtClean="0"/>
              <a:t>Το 1986, τα έσοδα μειώθηκαν δραματικά, λόγω της μείωσης των διεθνών τιμών του πετρελαίου (παρόμοια κατάσταση με τη Βενεζουέλα)</a:t>
            </a:r>
          </a:p>
          <a:p>
            <a:pPr marL="285750" indent="-285750" algn="just">
              <a:buFont typeface="Arial" panose="020B0604020202020204" pitchFamily="34" charset="0"/>
              <a:buChar char="•"/>
            </a:pPr>
            <a:r>
              <a:rPr lang="el-GR" dirty="0" smtClean="0"/>
              <a:t>Την περίοδο 1987 – 1993 η μέση ετήσια μεταβολή του ΑΕΠ ήταν αρνητική </a:t>
            </a:r>
          </a:p>
          <a:p>
            <a:pPr marL="285750" indent="-285750" algn="just">
              <a:buFont typeface="Arial" panose="020B0604020202020204" pitchFamily="34" charset="0"/>
              <a:buChar char="•"/>
            </a:pPr>
            <a:r>
              <a:rPr lang="el-GR" dirty="0" smtClean="0"/>
              <a:t>Το 1989, οι τιμές αγοράς των προϊόντων κακάο και καφέ μειώθηκαν κατά 50% με αποτέλεσμα η παραγωγή τους των καλλιεργειών έπεσε κατακόρυφα </a:t>
            </a:r>
          </a:p>
          <a:p>
            <a:pPr marL="285750" indent="-285750" algn="just">
              <a:buFont typeface="Arial" panose="020B0604020202020204" pitchFamily="34" charset="0"/>
              <a:buChar char="•"/>
            </a:pPr>
            <a:r>
              <a:rPr lang="el-GR" b="1" dirty="0" smtClean="0"/>
              <a:t>Η υποτίμηση του νόμισματός τους κατά 50% αποκατέστησε εν μέρει την ανταγωνιστικότητα των εξαγωγών τους</a:t>
            </a:r>
          </a:p>
          <a:p>
            <a:pPr marL="285750" indent="-285750" algn="just">
              <a:buFont typeface="Arial" panose="020B0604020202020204" pitchFamily="34" charset="0"/>
              <a:buChar char="•"/>
            </a:pPr>
            <a:r>
              <a:rPr lang="el-GR" dirty="0" smtClean="0"/>
              <a:t>Την  περίοδο 1994/95 έως 1996/97, ο μέσος ετήσιος ρυθμός αύξησης του ΑΕΠ ήταν θετικός (1,7%)</a:t>
            </a:r>
            <a:endParaRPr lang="el-GR" dirty="0"/>
          </a:p>
        </p:txBody>
      </p:sp>
    </p:spTree>
    <p:extLst>
      <p:ext uri="{BB962C8B-B14F-4D97-AF65-F5344CB8AC3E}">
        <p14:creationId xmlns:p14="http://schemas.microsoft.com/office/powerpoint/2010/main" val="1688852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a:t>
            </a:r>
            <a:r>
              <a:rPr lang="el-GR" sz="2400" dirty="0"/>
              <a:t>4</a:t>
            </a:r>
            <a:r>
              <a:rPr lang="el-GR" sz="2400" dirty="0" smtClean="0"/>
              <a:t> </a:t>
            </a:r>
            <a:r>
              <a:rPr lang="el-GR" sz="2400" dirty="0"/>
              <a:t>Δημοκρατία του </a:t>
            </a:r>
            <a:r>
              <a:rPr lang="el-GR" sz="2400" dirty="0" smtClean="0"/>
              <a:t>Καμερούν</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Rectangle 7"/>
          <p:cNvSpPr/>
          <p:nvPr/>
        </p:nvSpPr>
        <p:spPr>
          <a:xfrm>
            <a:off x="83127" y="2834872"/>
            <a:ext cx="12032674" cy="2222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Η οικονομική κρίση του 1986 είχε </a:t>
            </a:r>
            <a:r>
              <a:rPr lang="el-GR" b="1" dirty="0" smtClean="0"/>
              <a:t>άμεσες συνέπειες</a:t>
            </a:r>
            <a:r>
              <a:rPr lang="el-GR" dirty="0" smtClean="0"/>
              <a:t>:</a:t>
            </a:r>
          </a:p>
          <a:p>
            <a:pPr algn="ctr"/>
            <a:endParaRPr lang="el-GR" dirty="0" smtClean="0"/>
          </a:p>
          <a:p>
            <a:pPr marL="285750" indent="-285750">
              <a:buFont typeface="Arial" panose="020B0604020202020204" pitchFamily="34" charset="0"/>
              <a:buChar char="•"/>
            </a:pPr>
            <a:r>
              <a:rPr lang="el-GR" dirty="0" smtClean="0"/>
              <a:t>Αύξηση του αγροτικού πληθυσμού </a:t>
            </a:r>
          </a:p>
          <a:p>
            <a:pPr marL="285750" indent="-285750">
              <a:buFont typeface="Arial" panose="020B0604020202020204" pitchFamily="34" charset="0"/>
              <a:buChar char="•"/>
            </a:pPr>
            <a:r>
              <a:rPr lang="el-GR" dirty="0" smtClean="0"/>
              <a:t>Μετατόπιση των καλλιέργειών (από κακάο και καφέ σε μπανάνες) με αποτέλεσμα την αύξηση της αποψίλωσης </a:t>
            </a:r>
          </a:p>
          <a:p>
            <a:pPr marL="285750" indent="-285750">
              <a:buFont typeface="Arial" panose="020B0604020202020204" pitchFamily="34" charset="0"/>
              <a:buChar char="•"/>
            </a:pPr>
            <a:r>
              <a:rPr lang="el-GR" dirty="0"/>
              <a:t>Τ</a:t>
            </a:r>
            <a:r>
              <a:rPr lang="el-GR" dirty="0" smtClean="0"/>
              <a:t>ο </a:t>
            </a:r>
            <a:r>
              <a:rPr lang="el-GR" dirty="0"/>
              <a:t>ποσοστό της αποψίλωσης των </a:t>
            </a:r>
            <a:r>
              <a:rPr lang="el-GR" dirty="0" smtClean="0"/>
              <a:t>δασών αυξήθηκε </a:t>
            </a:r>
            <a:r>
              <a:rPr lang="el-GR" dirty="0"/>
              <a:t>σημαντικά κατά τη δεκαετία μετά το </a:t>
            </a:r>
            <a:r>
              <a:rPr lang="el-GR" dirty="0" smtClean="0"/>
              <a:t>1986 (που ξεκίνησε η κρίση) σε </a:t>
            </a:r>
            <a:r>
              <a:rPr lang="el-GR" dirty="0"/>
              <a:t>σύγκριση με </a:t>
            </a:r>
            <a:r>
              <a:rPr lang="el-GR" dirty="0" smtClean="0"/>
              <a:t>την προηγούμενη δεκαετία</a:t>
            </a:r>
          </a:p>
        </p:txBody>
      </p:sp>
      <p:sp>
        <p:nvSpPr>
          <p:cNvPr id="4" name="Rectangle 3"/>
          <p:cNvSpPr/>
          <p:nvPr/>
        </p:nvSpPr>
        <p:spPr>
          <a:xfrm>
            <a:off x="83127" y="6211669"/>
            <a:ext cx="12032674" cy="523220"/>
          </a:xfrm>
          <a:prstGeom prst="rect">
            <a:avLst/>
          </a:prstGeom>
        </p:spPr>
        <p:txBody>
          <a:bodyPr wrap="square">
            <a:spAutoFit/>
          </a:bodyPr>
          <a:lstStyle/>
          <a:p>
            <a:pPr lvl="0" algn="just">
              <a:spcAft>
                <a:spcPts val="0"/>
              </a:spcAft>
              <a:buSzPts val="1100"/>
            </a:pPr>
            <a:r>
              <a:rPr lang="en-US" sz="1400" dirty="0" err="1">
                <a:latin typeface="Times New Roman" panose="02020603050405020304" pitchFamily="18" charset="0"/>
                <a:ea typeface="SimSun" panose="02010600030101010101" pitchFamily="2" charset="-122"/>
              </a:rPr>
              <a:t>Sunderlin</a:t>
            </a:r>
            <a:r>
              <a:rPr lang="en-US" sz="1400" dirty="0">
                <a:latin typeface="Times New Roman" panose="02020603050405020304" pitchFamily="18" charset="0"/>
                <a:ea typeface="SimSun" panose="02010600030101010101" pitchFamily="2" charset="-122"/>
              </a:rPr>
              <a:t> W.D., O. </a:t>
            </a:r>
            <a:r>
              <a:rPr lang="en-US" sz="1400" dirty="0" err="1">
                <a:latin typeface="Times New Roman" panose="02020603050405020304" pitchFamily="18" charset="0"/>
                <a:ea typeface="SimSun" panose="02010600030101010101" pitchFamily="2" charset="-122"/>
              </a:rPr>
              <a:t>Ndoye</a:t>
            </a:r>
            <a:r>
              <a:rPr lang="en-US" sz="1400" dirty="0">
                <a:latin typeface="Times New Roman" panose="02020603050405020304" pitchFamily="18" charset="0"/>
                <a:ea typeface="SimSun" panose="02010600030101010101" pitchFamily="2" charset="-122"/>
              </a:rPr>
              <a:t>, H. </a:t>
            </a:r>
            <a:r>
              <a:rPr lang="en-US" sz="1400" dirty="0" err="1">
                <a:latin typeface="Times New Roman" panose="02020603050405020304" pitchFamily="18" charset="0"/>
                <a:ea typeface="SimSun" panose="02010600030101010101" pitchFamily="2" charset="-122"/>
              </a:rPr>
              <a:t>Bikie</a:t>
            </a:r>
            <a:r>
              <a:rPr lang="en-US" sz="1400" dirty="0">
                <a:latin typeface="Times New Roman" panose="02020603050405020304" pitchFamily="18" charset="0"/>
                <a:ea typeface="SimSun" panose="02010600030101010101" pitchFamily="2" charset="-122"/>
              </a:rPr>
              <a:t>, N. </a:t>
            </a:r>
            <a:r>
              <a:rPr lang="en-US" sz="1400" dirty="0" err="1">
                <a:latin typeface="Times New Roman" panose="02020603050405020304" pitchFamily="18" charset="0"/>
                <a:ea typeface="SimSun" panose="02010600030101010101" pitchFamily="2" charset="-122"/>
              </a:rPr>
              <a:t>Laporte</a:t>
            </a:r>
            <a:r>
              <a:rPr lang="en-US" sz="1400" dirty="0">
                <a:latin typeface="Times New Roman" panose="02020603050405020304" pitchFamily="18" charset="0"/>
                <a:ea typeface="SimSun" panose="02010600030101010101" pitchFamily="2" charset="-122"/>
              </a:rPr>
              <a:t>, B. </a:t>
            </a:r>
            <a:r>
              <a:rPr lang="en-US" sz="1400" dirty="0" err="1">
                <a:latin typeface="Times New Roman" panose="02020603050405020304" pitchFamily="18" charset="0"/>
                <a:ea typeface="SimSun" panose="02010600030101010101" pitchFamily="2" charset="-122"/>
              </a:rPr>
              <a:t>Mertens</a:t>
            </a:r>
            <a:r>
              <a:rPr lang="en-US" sz="1400" dirty="0">
                <a:latin typeface="Times New Roman" panose="02020603050405020304" pitchFamily="18" charset="0"/>
                <a:ea typeface="SimSun" panose="02010600030101010101" pitchFamily="2" charset="-122"/>
              </a:rPr>
              <a:t> and J. </a:t>
            </a:r>
            <a:r>
              <a:rPr lang="en-US" sz="1400" dirty="0" err="1">
                <a:latin typeface="Times New Roman" panose="02020603050405020304" pitchFamily="18" charset="0"/>
                <a:ea typeface="SimSun" panose="02010600030101010101" pitchFamily="2" charset="-122"/>
              </a:rPr>
              <a:t>Pokam</a:t>
            </a:r>
            <a:r>
              <a:rPr lang="en-US" sz="1400" dirty="0">
                <a:latin typeface="Times New Roman" panose="02020603050405020304" pitchFamily="18" charset="0"/>
                <a:ea typeface="SimSun" panose="02010600030101010101" pitchFamily="2" charset="-122"/>
              </a:rPr>
              <a:t> (2000) ‘Economic crisis, small-scale agriculture, and forest cover change in southern Cameroon’, Environmental Conservation, 27(3): 284-290</a:t>
            </a:r>
            <a:endParaRPr lang="el-GR" sz="1400" dirty="0">
              <a:effectLst/>
              <a:latin typeface="Times New Roman" panose="02020603050405020304" pitchFamily="18" charset="0"/>
              <a:ea typeface="SimSun" panose="02010600030101010101" pitchFamily="2" charset="-122"/>
            </a:endParaRPr>
          </a:p>
        </p:txBody>
      </p:sp>
      <p:graphicFrame>
        <p:nvGraphicFramePr>
          <p:cNvPr id="9" name="Chart 8"/>
          <p:cNvGraphicFramePr>
            <a:graphicFrameLocks/>
          </p:cNvGraphicFramePr>
          <p:nvPr>
            <p:extLst>
              <p:ext uri="{D42A27DB-BD31-4B8C-83A1-F6EECF244321}">
                <p14:modId xmlns:p14="http://schemas.microsoft.com/office/powerpoint/2010/main" val="232115359"/>
              </p:ext>
            </p:extLst>
          </p:nvPr>
        </p:nvGraphicFramePr>
        <p:xfrm>
          <a:off x="117186" y="726005"/>
          <a:ext cx="5809796" cy="4483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561196090"/>
              </p:ext>
            </p:extLst>
          </p:nvPr>
        </p:nvGraphicFramePr>
        <p:xfrm>
          <a:off x="6151418" y="732311"/>
          <a:ext cx="5964383" cy="4523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8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Graphic spid="10"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3.1.5 </a:t>
            </a:r>
            <a:r>
              <a:rPr lang="el-GR" sz="2400" dirty="0"/>
              <a:t>Δημοκρατία </a:t>
            </a:r>
            <a:r>
              <a:rPr lang="el-GR" sz="2400" dirty="0" smtClean="0"/>
              <a:t>της</a:t>
            </a:r>
            <a:r>
              <a:rPr lang="el-GR" sz="2400" dirty="0"/>
              <a:t> </a:t>
            </a:r>
            <a:r>
              <a:rPr lang="el-GR" sz="2400" dirty="0" smtClean="0"/>
              <a:t>Κένυας</a:t>
            </a:r>
            <a:endParaRPr lang="el-GR" sz="2400" dirty="0"/>
          </a:p>
        </p:txBody>
      </p:sp>
      <p:sp>
        <p:nvSpPr>
          <p:cNvPr id="21" name="Rectangle 20"/>
          <p:cNvSpPr/>
          <p:nvPr/>
        </p:nvSpPr>
        <p:spPr>
          <a:xfrm>
            <a:off x="83127" y="746772"/>
            <a:ext cx="3003901" cy="561311"/>
          </a:xfrm>
          <a:prstGeom prst="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Αποτυχία των κοινωνικών </a:t>
            </a:r>
            <a:r>
              <a:rPr lang="el-GR" dirty="0"/>
              <a:t>θεσμών</a:t>
            </a:r>
          </a:p>
        </p:txBody>
      </p:sp>
      <p:sp>
        <p:nvSpPr>
          <p:cNvPr id="11" name="Rectangle 10"/>
          <p:cNvSpPr/>
          <p:nvPr/>
        </p:nvSpPr>
        <p:spPr>
          <a:xfrm>
            <a:off x="6018512" y="746772"/>
            <a:ext cx="6097289" cy="1824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t>Πολιτικές </a:t>
            </a:r>
            <a:r>
              <a:rPr lang="el-GR" b="1" dirty="0" smtClean="0"/>
              <a:t>αποτυχίες</a:t>
            </a:r>
            <a:r>
              <a:rPr lang="el-GR" dirty="0" smtClean="0"/>
              <a:t>:</a:t>
            </a:r>
          </a:p>
          <a:p>
            <a:pPr marL="285750" indent="-285750">
              <a:buFont typeface="Arial" panose="020B0604020202020204" pitchFamily="34" charset="0"/>
              <a:buChar char="•"/>
            </a:pPr>
            <a:r>
              <a:rPr lang="el-GR" dirty="0" smtClean="0"/>
              <a:t>Οικονομική ύφεση</a:t>
            </a:r>
          </a:p>
          <a:p>
            <a:pPr marL="285750" indent="-285750">
              <a:buFont typeface="Arial" panose="020B0604020202020204" pitchFamily="34" charset="0"/>
              <a:buChar char="•"/>
            </a:pPr>
            <a:r>
              <a:rPr lang="el-GR" dirty="0" smtClean="0"/>
              <a:t>Ανεξέλεγκτη </a:t>
            </a:r>
            <a:r>
              <a:rPr lang="el-GR" dirty="0"/>
              <a:t>ελεύθερη πρόσβαση σε </a:t>
            </a:r>
            <a:r>
              <a:rPr lang="el-GR" dirty="0" smtClean="0"/>
              <a:t>πόρους</a:t>
            </a:r>
          </a:p>
          <a:p>
            <a:pPr marL="285750" indent="-285750">
              <a:buFont typeface="Arial" panose="020B0604020202020204" pitchFamily="34" charset="0"/>
              <a:buChar char="•"/>
            </a:pPr>
            <a:r>
              <a:rPr lang="el-GR" dirty="0"/>
              <a:t>Α</a:t>
            </a:r>
            <a:r>
              <a:rPr lang="el-GR" dirty="0" smtClean="0"/>
              <a:t>δυναμία επιβολής πολιτικών διαφύλαξης </a:t>
            </a:r>
            <a:r>
              <a:rPr lang="el-GR" dirty="0"/>
              <a:t>των </a:t>
            </a:r>
            <a:r>
              <a:rPr lang="el-GR" dirty="0" smtClean="0"/>
              <a:t>πόρων </a:t>
            </a:r>
          </a:p>
          <a:p>
            <a:pPr algn="ctr"/>
            <a:r>
              <a:rPr lang="el-GR" dirty="0" smtClean="0"/>
              <a:t> </a:t>
            </a:r>
            <a:endParaRPr lang="el-GR" dirty="0"/>
          </a:p>
        </p:txBody>
      </p:sp>
      <p:sp>
        <p:nvSpPr>
          <p:cNvPr id="12" name="Rectangle 11"/>
          <p:cNvSpPr/>
          <p:nvPr/>
        </p:nvSpPr>
        <p:spPr>
          <a:xfrm>
            <a:off x="7565205" y="5046629"/>
            <a:ext cx="3003901" cy="561311"/>
          </a:xfrm>
          <a:prstGeom prst="rect">
            <a:avLst/>
          </a:prstGeom>
          <a:solidFill>
            <a:srgbClr val="92D050"/>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Κένυα</a:t>
            </a:r>
            <a:endParaRPr lang="el-GR" dirty="0"/>
          </a:p>
        </p:txBody>
      </p:sp>
      <p:sp>
        <p:nvSpPr>
          <p:cNvPr id="2" name="Down Arrow 1"/>
          <p:cNvSpPr/>
          <p:nvPr/>
        </p:nvSpPr>
        <p:spPr>
          <a:xfrm>
            <a:off x="8849441" y="2813059"/>
            <a:ext cx="435428" cy="19920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82704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11941"/>
            <a:ext cx="12150856" cy="6877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3.1.5 </a:t>
            </a:r>
            <a:r>
              <a:rPr lang="el-GR" sz="2400" dirty="0"/>
              <a:t>Δημοκρατία </a:t>
            </a:r>
            <a:r>
              <a:rPr lang="el-GR" sz="2400" dirty="0" smtClean="0"/>
              <a:t>της Κένυας</a:t>
            </a:r>
            <a:endParaRPr lang="el-GR" sz="2400" dirty="0"/>
          </a:p>
        </p:txBody>
      </p:sp>
      <p:sp>
        <p:nvSpPr>
          <p:cNvPr id="12" name="9 - Έλλειψη"/>
          <p:cNvSpPr/>
          <p:nvPr/>
        </p:nvSpPr>
        <p:spPr>
          <a:xfrm>
            <a:off x="6464142" y="4064950"/>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098" name="Picture 2" descr="http://gummytraveler.com/wp-content/uploads/2014/12/map-kenya-col-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696" y="1383019"/>
            <a:ext cx="6141028" cy="5363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a:t> 3.1.5 Δημοκρατία της Κένυας</a:t>
            </a: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Rectangle 7"/>
          <p:cNvSpPr/>
          <p:nvPr/>
        </p:nvSpPr>
        <p:spPr>
          <a:xfrm>
            <a:off x="83127" y="976744"/>
            <a:ext cx="12032674" cy="3792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b="1" dirty="0" smtClean="0"/>
          </a:p>
          <a:p>
            <a:pPr marL="285750" indent="-285750">
              <a:buFont typeface="Arial" panose="020B0604020202020204" pitchFamily="34" charset="0"/>
              <a:buChar char="•"/>
            </a:pPr>
            <a:r>
              <a:rPr lang="el-GR" dirty="0" smtClean="0"/>
              <a:t>Η Κένυα είναι </a:t>
            </a:r>
            <a:r>
              <a:rPr lang="en-US" dirty="0" smtClean="0"/>
              <a:t>hotspot </a:t>
            </a:r>
            <a:r>
              <a:rPr lang="el-GR" dirty="0" smtClean="0"/>
              <a:t>της βιοποικιλότητας με 35.000 είδη χλωρίδας και πανίδας. </a:t>
            </a:r>
          </a:p>
          <a:p>
            <a:pPr marL="285750" indent="-285750">
              <a:buFont typeface="Arial" panose="020B0604020202020204" pitchFamily="34" charset="0"/>
              <a:buChar char="•"/>
            </a:pPr>
            <a:r>
              <a:rPr lang="el-GR" dirty="0" smtClean="0"/>
              <a:t>Η υψηλή βιοποικιλότητα εξηγείται από την διαφορετικότητα των οικοσυστημάτων της </a:t>
            </a:r>
          </a:p>
          <a:p>
            <a:pPr marL="285750" indent="-285750">
              <a:buFont typeface="Arial" panose="020B0604020202020204" pitchFamily="34" charset="0"/>
              <a:buChar char="•"/>
            </a:pPr>
            <a:r>
              <a:rPr lang="el-GR" dirty="0" smtClean="0"/>
              <a:t>Το 10-12% της έκτασής της είναι υπό καθεστώς προστασίας</a:t>
            </a:r>
          </a:p>
          <a:p>
            <a:pPr marL="285750" indent="-285750">
              <a:buFont typeface="Arial" panose="020B0604020202020204" pitchFamily="34" charset="0"/>
              <a:buChar char="•"/>
            </a:pPr>
            <a:r>
              <a:rPr lang="el-GR" dirty="0" smtClean="0"/>
              <a:t>Το 20% της έκτασής είναι γεωργικές καλλιέργειες</a:t>
            </a:r>
          </a:p>
          <a:p>
            <a:pPr marL="285750" indent="-285750">
              <a:buFont typeface="Arial" panose="020B0604020202020204" pitchFamily="34" charset="0"/>
              <a:buChar char="•"/>
            </a:pPr>
            <a:r>
              <a:rPr lang="el-GR" dirty="0" smtClean="0"/>
              <a:t>Το 70% της έκτασής της είναι βοσκότοποι</a:t>
            </a:r>
          </a:p>
          <a:p>
            <a:endParaRPr lang="el-GR" dirty="0" smtClean="0"/>
          </a:p>
          <a:p>
            <a:pPr algn="just"/>
            <a:r>
              <a:rPr lang="el-GR" b="1" dirty="0" smtClean="0"/>
              <a:t>Οικονομική κρίση (2008) </a:t>
            </a:r>
          </a:p>
          <a:p>
            <a:pPr algn="just"/>
            <a:endParaRPr lang="el-GR" b="1" dirty="0" smtClean="0"/>
          </a:p>
          <a:p>
            <a:pPr algn="just"/>
            <a:r>
              <a:rPr lang="el-GR" dirty="0" smtClean="0"/>
              <a:t>Η μείωση της οικονομικής δραστηριότητας οδήγησε σε αύξηση της λαθροθηρία</a:t>
            </a:r>
            <a:r>
              <a:rPr lang="el-GR" dirty="0"/>
              <a:t>ς</a:t>
            </a:r>
            <a:r>
              <a:rPr lang="el-GR" dirty="0" smtClean="0"/>
              <a:t> (κυρίως αφρικανικούς ελέφαντες) και οδήγησε τους αγροτικούς πληθυσμούς σε μεγαλύτερη εξάρτηση από τους φυσικούς πόρους</a:t>
            </a:r>
          </a:p>
          <a:p>
            <a:pPr algn="just"/>
            <a:endParaRPr lang="el-GR" dirty="0"/>
          </a:p>
        </p:txBody>
      </p:sp>
      <p:sp>
        <p:nvSpPr>
          <p:cNvPr id="4" name="Rectangle 3"/>
          <p:cNvSpPr/>
          <p:nvPr/>
        </p:nvSpPr>
        <p:spPr>
          <a:xfrm>
            <a:off x="83127" y="6211669"/>
            <a:ext cx="12032674" cy="307777"/>
          </a:xfrm>
          <a:prstGeom prst="rect">
            <a:avLst/>
          </a:prstGeom>
        </p:spPr>
        <p:txBody>
          <a:bodyPr wrap="square">
            <a:spAutoFit/>
          </a:bodyPr>
          <a:lstStyle/>
          <a:p>
            <a:r>
              <a:rPr lang="en-US" sz="1400" dirty="0"/>
              <a:t>Wittemyer G., (2011), Effects of Economic Downturns on Mortality of Wild African Elephants, </a:t>
            </a:r>
            <a:r>
              <a:rPr lang="en-US" sz="1400" i="1" dirty="0"/>
              <a:t>Conservation Biology</a:t>
            </a:r>
            <a:r>
              <a:rPr lang="en-US" sz="1400" dirty="0"/>
              <a:t>, 25, pp. 1002–1009. </a:t>
            </a:r>
          </a:p>
        </p:txBody>
      </p:sp>
    </p:spTree>
    <p:extLst>
      <p:ext uri="{BB962C8B-B14F-4D97-AF65-F5344CB8AC3E}">
        <p14:creationId xmlns:p14="http://schemas.microsoft.com/office/powerpoint/2010/main" val="308640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1. Η </a:t>
            </a:r>
            <a:r>
              <a:rPr lang="el-GR" sz="2400" dirty="0"/>
              <a:t>έννοια της </a:t>
            </a:r>
            <a:r>
              <a:rPr lang="en-US" sz="2400" dirty="0"/>
              <a:t>“</a:t>
            </a:r>
            <a:r>
              <a:rPr lang="el-GR" sz="2400" dirty="0"/>
              <a:t>Βιώσιμης Ανάπτυξης</a:t>
            </a:r>
            <a:r>
              <a:rPr lang="en-US" sz="2400" dirty="0" smtClean="0"/>
              <a:t>”</a:t>
            </a:r>
            <a:r>
              <a:rPr lang="el-GR" sz="2400" dirty="0" smtClean="0"/>
              <a:t> - Αρχές</a:t>
            </a:r>
            <a:endParaRPr lang="el-GR" sz="2400" dirty="0"/>
          </a:p>
        </p:txBody>
      </p:sp>
      <p:sp>
        <p:nvSpPr>
          <p:cNvPr id="5" name="Rectangle 4"/>
          <p:cNvSpPr/>
          <p:nvPr/>
        </p:nvSpPr>
        <p:spPr>
          <a:xfrm>
            <a:off x="4084756" y="1009096"/>
            <a:ext cx="4029416" cy="5261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smtClean="0"/>
              <a:t>Βασικές </a:t>
            </a:r>
            <a:r>
              <a:rPr lang="el-GR" dirty="0"/>
              <a:t>αρχές της βιώσιμης ανάπτυξης</a:t>
            </a:r>
            <a:r>
              <a:rPr lang="el-GR" dirty="0" smtClean="0"/>
              <a:t>:</a:t>
            </a:r>
          </a:p>
        </p:txBody>
      </p:sp>
      <p:sp>
        <p:nvSpPr>
          <p:cNvPr id="6" name="Rectangle 5"/>
          <p:cNvSpPr/>
          <p:nvPr/>
        </p:nvSpPr>
        <p:spPr>
          <a:xfrm>
            <a:off x="1138929" y="1970702"/>
            <a:ext cx="4762250" cy="1762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l-GR" dirty="0" smtClean="0"/>
              <a:t>1. </a:t>
            </a:r>
            <a:r>
              <a:rPr lang="el-GR" b="1" dirty="0" smtClean="0"/>
              <a:t>Μελλοντικότητα</a:t>
            </a:r>
            <a:r>
              <a:rPr lang="el-GR" dirty="0" smtClean="0"/>
              <a:t>:</a:t>
            </a:r>
          </a:p>
          <a:p>
            <a:pPr lvl="0" algn="just"/>
            <a:r>
              <a:rPr lang="el-GR" dirty="0"/>
              <a:t> </a:t>
            </a:r>
            <a:r>
              <a:rPr lang="el-GR" dirty="0" smtClean="0"/>
              <a:t>    θα </a:t>
            </a:r>
            <a:r>
              <a:rPr lang="el-GR" dirty="0"/>
              <a:t>πρέπει να </a:t>
            </a:r>
            <a:r>
              <a:rPr lang="el-GR" dirty="0" smtClean="0"/>
              <a:t>υπάρχει λελογισμένη </a:t>
            </a:r>
            <a:r>
              <a:rPr lang="el-GR" dirty="0"/>
              <a:t>χρήση </a:t>
            </a:r>
            <a:r>
              <a:rPr lang="el-GR" dirty="0" smtClean="0"/>
              <a:t>των </a:t>
            </a:r>
          </a:p>
          <a:p>
            <a:pPr lvl="0" algn="just"/>
            <a:r>
              <a:rPr lang="el-GR" dirty="0"/>
              <a:t> </a:t>
            </a:r>
            <a:r>
              <a:rPr lang="el-GR" dirty="0" smtClean="0"/>
              <a:t>    φυσικών </a:t>
            </a:r>
            <a:r>
              <a:rPr lang="el-GR" dirty="0"/>
              <a:t>πόρων ώστε να εξασφαλίζεται </a:t>
            </a:r>
            <a:endParaRPr lang="el-GR" dirty="0" smtClean="0"/>
          </a:p>
          <a:p>
            <a:pPr lvl="0" algn="just"/>
            <a:r>
              <a:rPr lang="el-GR" dirty="0"/>
              <a:t> </a:t>
            </a:r>
            <a:r>
              <a:rPr lang="el-GR" dirty="0" smtClean="0"/>
              <a:t>    ικανοποιητικό επίπεδο </a:t>
            </a:r>
            <a:r>
              <a:rPr lang="el-GR" dirty="0"/>
              <a:t>διαβίωσης και για την </a:t>
            </a:r>
            <a:endParaRPr lang="el-GR" dirty="0" smtClean="0"/>
          </a:p>
          <a:p>
            <a:pPr lvl="0" algn="just"/>
            <a:r>
              <a:rPr lang="el-GR" dirty="0"/>
              <a:t> </a:t>
            </a:r>
            <a:r>
              <a:rPr lang="el-GR" dirty="0" smtClean="0"/>
              <a:t>    επόμενη </a:t>
            </a:r>
            <a:r>
              <a:rPr lang="el-GR" dirty="0"/>
              <a:t>γενεά.</a:t>
            </a:r>
          </a:p>
        </p:txBody>
      </p:sp>
      <p:sp>
        <p:nvSpPr>
          <p:cNvPr id="7" name="Rectangle 6"/>
          <p:cNvSpPr/>
          <p:nvPr/>
        </p:nvSpPr>
        <p:spPr>
          <a:xfrm>
            <a:off x="6218355" y="1970703"/>
            <a:ext cx="4839285" cy="17628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l-GR" dirty="0" smtClean="0"/>
              <a:t>2. </a:t>
            </a:r>
            <a:r>
              <a:rPr lang="el-GR" b="1" dirty="0" smtClean="0"/>
              <a:t>Ισότητα: </a:t>
            </a:r>
          </a:p>
          <a:p>
            <a:pPr lvl="0" algn="just"/>
            <a:r>
              <a:rPr lang="el-GR" b="1" dirty="0"/>
              <a:t> </a:t>
            </a:r>
            <a:r>
              <a:rPr lang="el-GR" b="1" dirty="0" smtClean="0"/>
              <a:t>   </a:t>
            </a:r>
            <a:r>
              <a:rPr lang="el-GR" dirty="0" smtClean="0"/>
              <a:t>οι </a:t>
            </a:r>
            <a:r>
              <a:rPr lang="el-GR" dirty="0"/>
              <a:t>τωρινές γενιές θα πρέπει να </a:t>
            </a:r>
            <a:r>
              <a:rPr lang="el-GR" dirty="0" smtClean="0"/>
              <a:t>έχουν </a:t>
            </a:r>
          </a:p>
          <a:p>
            <a:pPr lvl="0" algn="just"/>
            <a:r>
              <a:rPr lang="el-GR" dirty="0"/>
              <a:t> </a:t>
            </a:r>
            <a:r>
              <a:rPr lang="el-GR" dirty="0" smtClean="0"/>
              <a:t>   μεγαλύτερη </a:t>
            </a:r>
            <a:r>
              <a:rPr lang="el-GR" dirty="0"/>
              <a:t>ισότητα στην πρόσβαση </a:t>
            </a:r>
            <a:r>
              <a:rPr lang="el-GR" dirty="0" smtClean="0"/>
              <a:t>στο  </a:t>
            </a:r>
          </a:p>
          <a:p>
            <a:pPr lvl="0" algn="just"/>
            <a:r>
              <a:rPr lang="el-GR" dirty="0"/>
              <a:t> </a:t>
            </a:r>
            <a:r>
              <a:rPr lang="el-GR" dirty="0" smtClean="0"/>
              <a:t>   περιβαλλοντικό </a:t>
            </a:r>
            <a:r>
              <a:rPr lang="el-GR" dirty="0"/>
              <a:t>κεφάλαιο και </a:t>
            </a:r>
            <a:r>
              <a:rPr lang="el-GR" dirty="0" smtClean="0"/>
              <a:t>να μοιράζονται </a:t>
            </a:r>
          </a:p>
          <a:p>
            <a:pPr lvl="0" algn="just"/>
            <a:r>
              <a:rPr lang="el-GR" dirty="0"/>
              <a:t> </a:t>
            </a:r>
            <a:r>
              <a:rPr lang="el-GR" dirty="0" smtClean="0"/>
              <a:t>   το </a:t>
            </a:r>
            <a:r>
              <a:rPr lang="el-GR" dirty="0"/>
              <a:t>κόστος που σχετίζεται με τις </a:t>
            </a:r>
            <a:r>
              <a:rPr lang="el-GR" dirty="0" smtClean="0"/>
              <a:t>ανθρώπινες     </a:t>
            </a:r>
          </a:p>
          <a:p>
            <a:pPr lvl="0" algn="just"/>
            <a:r>
              <a:rPr lang="el-GR" dirty="0"/>
              <a:t> </a:t>
            </a:r>
            <a:r>
              <a:rPr lang="el-GR" dirty="0" smtClean="0"/>
              <a:t>   δραστηριότητες </a:t>
            </a:r>
            <a:r>
              <a:rPr lang="el-GR" dirty="0"/>
              <a:t>με </a:t>
            </a:r>
            <a:r>
              <a:rPr lang="el-GR" dirty="0" smtClean="0"/>
              <a:t>πιο δίκαιο </a:t>
            </a:r>
            <a:r>
              <a:rPr lang="el-GR" dirty="0"/>
              <a:t>τρόπο.</a:t>
            </a:r>
          </a:p>
        </p:txBody>
      </p:sp>
      <p:sp>
        <p:nvSpPr>
          <p:cNvPr id="8" name="Rectangle 7"/>
          <p:cNvSpPr/>
          <p:nvPr/>
        </p:nvSpPr>
        <p:spPr>
          <a:xfrm>
            <a:off x="1138929" y="3903198"/>
            <a:ext cx="4762250" cy="17722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l-GR" dirty="0" smtClean="0"/>
              <a:t>3. </a:t>
            </a:r>
            <a:r>
              <a:rPr lang="el-GR" b="1" dirty="0"/>
              <a:t>Δημόσια </a:t>
            </a:r>
            <a:r>
              <a:rPr lang="el-GR" b="1" dirty="0" smtClean="0"/>
              <a:t>συμμετοχή:</a:t>
            </a:r>
          </a:p>
          <a:p>
            <a:pPr lvl="0" algn="just"/>
            <a:r>
              <a:rPr lang="el-GR" dirty="0"/>
              <a:t> </a:t>
            </a:r>
            <a:r>
              <a:rPr lang="el-GR" dirty="0" smtClean="0"/>
              <a:t>   οι </a:t>
            </a:r>
            <a:r>
              <a:rPr lang="el-GR" dirty="0"/>
              <a:t>πολίτες θα πρέπει να έχουν την ευκαιρία να </a:t>
            </a:r>
            <a:endParaRPr lang="el-GR" dirty="0" smtClean="0"/>
          </a:p>
          <a:p>
            <a:pPr lvl="0" algn="just"/>
            <a:r>
              <a:rPr lang="el-GR" dirty="0"/>
              <a:t> </a:t>
            </a:r>
            <a:r>
              <a:rPr lang="el-GR" dirty="0" smtClean="0"/>
              <a:t>   συμμετέχουν </a:t>
            </a:r>
            <a:r>
              <a:rPr lang="el-GR" dirty="0"/>
              <a:t>σε </a:t>
            </a:r>
            <a:r>
              <a:rPr lang="el-GR" dirty="0" smtClean="0"/>
              <a:t>αποφάσεις </a:t>
            </a:r>
            <a:r>
              <a:rPr lang="el-GR" dirty="0"/>
              <a:t>που επηρεάζουν </a:t>
            </a:r>
            <a:endParaRPr lang="el-GR" dirty="0" smtClean="0"/>
          </a:p>
          <a:p>
            <a:pPr lvl="0" algn="just"/>
            <a:r>
              <a:rPr lang="el-GR" dirty="0"/>
              <a:t> </a:t>
            </a:r>
            <a:r>
              <a:rPr lang="el-GR" dirty="0" smtClean="0"/>
              <a:t>   αυτούς </a:t>
            </a:r>
            <a:r>
              <a:rPr lang="el-GR" dirty="0"/>
              <a:t>και την αειφόρο ανάπτυξη.</a:t>
            </a:r>
          </a:p>
          <a:p>
            <a:pPr algn="just"/>
            <a:endParaRPr lang="el-GR" dirty="0" smtClean="0"/>
          </a:p>
        </p:txBody>
      </p:sp>
      <p:sp>
        <p:nvSpPr>
          <p:cNvPr id="9" name="Rectangle 8"/>
          <p:cNvSpPr/>
          <p:nvPr/>
        </p:nvSpPr>
        <p:spPr>
          <a:xfrm>
            <a:off x="6218355" y="3903198"/>
            <a:ext cx="4839286" cy="17722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l-GR" dirty="0" smtClean="0"/>
              <a:t>4. </a:t>
            </a:r>
            <a:r>
              <a:rPr lang="el-GR" b="1" dirty="0"/>
              <a:t>Προστασία του </a:t>
            </a:r>
            <a:r>
              <a:rPr lang="el-GR" b="1" dirty="0" smtClean="0"/>
              <a:t>περιβάλλοντος:</a:t>
            </a:r>
          </a:p>
          <a:p>
            <a:pPr lvl="0"/>
            <a:r>
              <a:rPr lang="el-GR" dirty="0"/>
              <a:t> </a:t>
            </a:r>
            <a:r>
              <a:rPr lang="el-GR" dirty="0" smtClean="0"/>
              <a:t>    αναγνωρίζει </a:t>
            </a:r>
            <a:r>
              <a:rPr lang="el-GR" dirty="0"/>
              <a:t>την αξία του ευρύτερου </a:t>
            </a:r>
            <a:endParaRPr lang="el-GR" dirty="0" smtClean="0"/>
          </a:p>
          <a:p>
            <a:pPr lvl="0"/>
            <a:r>
              <a:rPr lang="el-GR" dirty="0"/>
              <a:t> </a:t>
            </a:r>
            <a:r>
              <a:rPr lang="el-GR" dirty="0" smtClean="0"/>
              <a:t>    οικοσυστήματος </a:t>
            </a:r>
            <a:r>
              <a:rPr lang="el-GR" dirty="0"/>
              <a:t>σαν πόρο </a:t>
            </a:r>
            <a:r>
              <a:rPr lang="el-GR" dirty="0" smtClean="0"/>
              <a:t>που </a:t>
            </a:r>
            <a:r>
              <a:rPr lang="el-GR" dirty="0"/>
              <a:t>αξίζει να </a:t>
            </a:r>
            <a:endParaRPr lang="el-GR" dirty="0" smtClean="0"/>
          </a:p>
          <a:p>
            <a:pPr lvl="0"/>
            <a:r>
              <a:rPr lang="el-GR" dirty="0"/>
              <a:t> </a:t>
            </a:r>
            <a:r>
              <a:rPr lang="el-GR" dirty="0" smtClean="0"/>
              <a:t>    διατηρηθεί</a:t>
            </a:r>
          </a:p>
        </p:txBody>
      </p:sp>
    </p:spTree>
    <p:extLst>
      <p:ext uri="{BB962C8B-B14F-4D97-AF65-F5344CB8AC3E}">
        <p14:creationId xmlns:p14="http://schemas.microsoft.com/office/powerpoint/2010/main" val="343857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3.2 Συμπεράσματα</a:t>
            </a:r>
            <a:endParaRPr lang="el-GR" sz="2400" dirty="0"/>
          </a:p>
        </p:txBody>
      </p:sp>
      <p:sp>
        <p:nvSpPr>
          <p:cNvPr id="7" name="Rectangle 6"/>
          <p:cNvSpPr/>
          <p:nvPr/>
        </p:nvSpPr>
        <p:spPr>
          <a:xfrm>
            <a:off x="9512878"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Διατήρηση</a:t>
            </a:r>
          </a:p>
          <a:p>
            <a:pPr algn="ctr"/>
            <a:r>
              <a:rPr lang="el-GR" dirty="0" smtClean="0"/>
              <a:t>βιοποικιλότητας</a:t>
            </a:r>
            <a:endParaRPr lang="el-GR" dirty="0">
              <a:solidFill>
                <a:schemeClr val="tx1"/>
              </a:solidFill>
            </a:endParaRPr>
          </a:p>
        </p:txBody>
      </p:sp>
      <p:sp>
        <p:nvSpPr>
          <p:cNvPr id="14" name="Rectangle 13"/>
          <p:cNvSpPr/>
          <p:nvPr/>
        </p:nvSpPr>
        <p:spPr>
          <a:xfrm>
            <a:off x="950767"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Οικονομική κρίση</a:t>
            </a:r>
            <a:endParaRPr lang="el-GR" dirty="0">
              <a:solidFill>
                <a:schemeClr val="tx1"/>
              </a:solidFill>
            </a:endParaRPr>
          </a:p>
        </p:txBody>
      </p:sp>
      <p:sp>
        <p:nvSpPr>
          <p:cNvPr id="20" name="Rectangle 19"/>
          <p:cNvSpPr/>
          <p:nvPr/>
        </p:nvSpPr>
        <p:spPr>
          <a:xfrm>
            <a:off x="6050973" y="1835061"/>
            <a:ext cx="6033656" cy="3323686"/>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Επιτάχυνση </a:t>
            </a:r>
            <a:r>
              <a:rPr lang="el-GR" dirty="0">
                <a:latin typeface="Times New Roman" panose="02020603050405020304" pitchFamily="18" charset="0"/>
                <a:ea typeface="Times New Roman" panose="02020603050405020304" pitchFamily="18" charset="0"/>
              </a:rPr>
              <a:t>της αποψίλωσης των </a:t>
            </a:r>
            <a:r>
              <a:rPr lang="el-GR" dirty="0" smtClean="0">
                <a:latin typeface="Times New Roman" panose="02020603050405020304" pitchFamily="18" charset="0"/>
                <a:ea typeface="Times New Roman" panose="02020603050405020304" pitchFamily="18" charset="0"/>
              </a:rPr>
              <a:t>δασών </a:t>
            </a:r>
            <a:r>
              <a:rPr lang="el-GR" dirty="0">
                <a:latin typeface="Times New Roman" panose="02020603050405020304" pitchFamily="18" charset="0"/>
                <a:ea typeface="Times New Roman" panose="02020603050405020304" pitchFamily="18" charset="0"/>
              </a:rPr>
              <a:t>ως αποτέλεσμα της αυξανόμενης ανάγκης για αροτραίες εκτάσεις και </a:t>
            </a:r>
            <a:r>
              <a:rPr lang="el-GR" dirty="0" smtClean="0">
                <a:latin typeface="Times New Roman" panose="02020603050405020304" pitchFamily="18" charset="0"/>
                <a:ea typeface="Times New Roman" panose="02020603050405020304" pitchFamily="18" charset="0"/>
              </a:rPr>
              <a:t>καυσόξυλα</a:t>
            </a:r>
          </a:p>
          <a:p>
            <a:pPr algn="just"/>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Αύξηση </a:t>
            </a:r>
            <a:r>
              <a:rPr lang="el-GR" dirty="0">
                <a:latin typeface="Times New Roman" panose="02020603050405020304" pitchFamily="18" charset="0"/>
                <a:ea typeface="Times New Roman" panose="02020603050405020304" pitchFamily="18" charset="0"/>
              </a:rPr>
              <a:t>των παραβατικών δραστηριοτήτων στους τομείς της αλιείας, της υλοτομίας </a:t>
            </a:r>
            <a:r>
              <a:rPr lang="el-GR" dirty="0" smtClean="0">
                <a:latin typeface="Times New Roman" panose="02020603050405020304" pitchFamily="18" charset="0"/>
                <a:ea typeface="Times New Roman" panose="02020603050405020304" pitchFamily="18" charset="0"/>
              </a:rPr>
              <a:t>και </a:t>
            </a:r>
            <a:r>
              <a:rPr lang="el-GR" dirty="0">
                <a:latin typeface="Times New Roman" panose="02020603050405020304" pitchFamily="18" charset="0"/>
                <a:ea typeface="Times New Roman" panose="02020603050405020304" pitchFamily="18" charset="0"/>
              </a:rPr>
              <a:t>της θήρας </a:t>
            </a: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a:latin typeface="Times New Roman" panose="02020603050405020304" pitchFamily="18" charset="0"/>
                <a:ea typeface="Times New Roman" panose="02020603050405020304" pitchFamily="18" charset="0"/>
              </a:rPr>
              <a:t>Α</a:t>
            </a:r>
            <a:r>
              <a:rPr lang="el-GR" dirty="0" smtClean="0">
                <a:latin typeface="Times New Roman" panose="02020603050405020304" pitchFamily="18" charset="0"/>
                <a:ea typeface="Times New Roman" panose="02020603050405020304" pitchFamily="18" charset="0"/>
              </a:rPr>
              <a:t>ύξηση </a:t>
            </a:r>
            <a:r>
              <a:rPr lang="el-GR" dirty="0">
                <a:latin typeface="Times New Roman" panose="02020603050405020304" pitchFamily="18" charset="0"/>
                <a:ea typeface="Times New Roman" panose="02020603050405020304" pitchFamily="18" charset="0"/>
              </a:rPr>
              <a:t>της ευπάθειας των κοινοτήτων αγροτικών περιοχών οι οποίες είναι άμεσα εξαρτώμενες από τους πόρους της βιοποικιλότητας </a:t>
            </a:r>
            <a:endParaRPr lang="el-GR" dirty="0">
              <a:solidFill>
                <a:schemeClr val="tx1"/>
              </a:solidFill>
            </a:endParaRPr>
          </a:p>
        </p:txBody>
      </p:sp>
      <p:sp>
        <p:nvSpPr>
          <p:cNvPr id="22" name="Rectangle 21"/>
          <p:cNvSpPr/>
          <p:nvPr/>
        </p:nvSpPr>
        <p:spPr>
          <a:xfrm>
            <a:off x="273626" y="1835061"/>
            <a:ext cx="5441374" cy="33236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Μείωση του ΑΕΠ</a:t>
            </a:r>
          </a:p>
          <a:p>
            <a:pPr marL="285750" indent="-285750" algn="just">
              <a:buFont typeface="Wingdings" panose="05000000000000000000" pitchFamily="2" charset="2"/>
              <a:buChar char="Ø"/>
            </a:pP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Αύξηση της ανεργίας</a:t>
            </a:r>
          </a:p>
          <a:p>
            <a:pPr marL="285750" indent="-285750" algn="just">
              <a:buFont typeface="Wingdings" panose="05000000000000000000" pitchFamily="2" charset="2"/>
              <a:buChar char="Ø"/>
            </a:pP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Αύξηση της εισοδηματικής ανισότητας</a:t>
            </a:r>
          </a:p>
          <a:p>
            <a:pPr marL="285750" indent="-285750" algn="just">
              <a:buFont typeface="Wingdings" panose="05000000000000000000" pitchFamily="2" charset="2"/>
              <a:buChar char="Ø"/>
            </a:pP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Αύξηση του χρέους</a:t>
            </a:r>
          </a:p>
          <a:p>
            <a:pPr marL="285750" indent="-285750" algn="just">
              <a:buFont typeface="Wingdings" panose="05000000000000000000" pitchFamily="2" charset="2"/>
              <a:buChar char="Ø"/>
            </a:pPr>
            <a:endParaRPr lang="el-GR"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l-GR" dirty="0" smtClean="0">
                <a:latin typeface="Times New Roman" panose="02020603050405020304" pitchFamily="18" charset="0"/>
                <a:ea typeface="Times New Roman" panose="02020603050405020304" pitchFamily="18" charset="0"/>
              </a:rPr>
              <a:t>Πληθωρισμός</a:t>
            </a:r>
          </a:p>
        </p:txBody>
      </p:sp>
      <p:sp>
        <p:nvSpPr>
          <p:cNvPr id="9" name="Rounded Rectangle 8"/>
          <p:cNvSpPr/>
          <p:nvPr/>
        </p:nvSpPr>
        <p:spPr>
          <a:xfrm>
            <a:off x="3030682" y="5015313"/>
            <a:ext cx="5704609" cy="16397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l-GR" dirty="0" smtClean="0"/>
              <a:t>Χώρες με αναπτυσσόμενες οικονομίες</a:t>
            </a:r>
          </a:p>
          <a:p>
            <a:pPr algn="just"/>
            <a:endParaRPr lang="el-GR" dirty="0" smtClean="0"/>
          </a:p>
          <a:p>
            <a:pPr marL="285750" indent="-285750" algn="just">
              <a:buFont typeface="Arial" panose="020B0604020202020204" pitchFamily="34" charset="0"/>
              <a:buChar char="•"/>
            </a:pPr>
            <a:r>
              <a:rPr lang="el-GR" dirty="0" smtClean="0">
                <a:ea typeface="Times New Roman" panose="02020603050405020304" pitchFamily="18" charset="0"/>
              </a:rPr>
              <a:t>Γεωγραφική </a:t>
            </a:r>
            <a:r>
              <a:rPr lang="el-GR" dirty="0">
                <a:ea typeface="Times New Roman" panose="02020603050405020304" pitchFamily="18" charset="0"/>
              </a:rPr>
              <a:t>συνεγκατάσταση των περιοχών υψηλής βιοποικιλότητας (</a:t>
            </a:r>
            <a:r>
              <a:rPr lang="en-US" dirty="0">
                <a:ea typeface="Times New Roman" panose="02020603050405020304" pitchFamily="18" charset="0"/>
              </a:rPr>
              <a:t>biodiversity </a:t>
            </a:r>
            <a:r>
              <a:rPr lang="el-GR" dirty="0">
                <a:ea typeface="Times New Roman" panose="02020603050405020304" pitchFamily="18" charset="0"/>
              </a:rPr>
              <a:t>hotspots) και συνθηκών ακραίας φτώχειας</a:t>
            </a:r>
            <a:endParaRPr lang="el-GR" dirty="0"/>
          </a:p>
        </p:txBody>
      </p:sp>
    </p:spTree>
    <p:extLst>
      <p:ext uri="{BB962C8B-B14F-4D97-AF65-F5344CB8AC3E}">
        <p14:creationId xmlns:p14="http://schemas.microsoft.com/office/powerpoint/2010/main" val="18158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0" grpId="0" animBg="1"/>
      <p:bldP spid="22"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 Η Ελληνική περίπτωση</a:t>
            </a:r>
            <a:endParaRPr lang="el-GR" sz="2400" dirty="0"/>
          </a:p>
        </p:txBody>
      </p:sp>
      <p:sp>
        <p:nvSpPr>
          <p:cNvPr id="8" name="16 - Ορθογώνιο"/>
          <p:cNvSpPr/>
          <p:nvPr/>
        </p:nvSpPr>
        <p:spPr>
          <a:xfrm>
            <a:off x="83127" y="932981"/>
            <a:ext cx="12032673" cy="50006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schemeClr val="tx1"/>
                </a:solidFill>
                <a:latin typeface="Times New Roman" pitchFamily="18" charset="0"/>
                <a:cs typeface="Times New Roman" pitchFamily="18" charset="0"/>
              </a:rPr>
              <a:t>Τι γίνεται στην περίπτωση μίας χώρας που:</a:t>
            </a:r>
          </a:p>
        </p:txBody>
      </p:sp>
      <p:sp>
        <p:nvSpPr>
          <p:cNvPr id="10" name="21 - Ορθογώνιο"/>
          <p:cNvSpPr/>
          <p:nvPr/>
        </p:nvSpPr>
        <p:spPr>
          <a:xfrm>
            <a:off x="83126" y="1792422"/>
            <a:ext cx="12032674" cy="57150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just">
              <a:buFont typeface="Wingdings" pitchFamily="2" charset="2"/>
              <a:buChar char="Ø"/>
            </a:pPr>
            <a:endParaRPr lang="el-GR"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l-GR" sz="2000" dirty="0" smtClean="0">
                <a:solidFill>
                  <a:schemeClr val="tx1"/>
                </a:solidFill>
                <a:latin typeface="Times New Roman" pitchFamily="18" charset="0"/>
                <a:cs typeface="Times New Roman" pitchFamily="18" charset="0"/>
              </a:rPr>
              <a:t> μέχρι το 2008 είχε από τους υψηλότερους ρυθμούς ανάπτυξης ΑΕΠ </a:t>
            </a:r>
          </a:p>
          <a:p>
            <a:pPr algn="just"/>
            <a:endParaRPr lang="el-GR" sz="2000" dirty="0" smtClean="0">
              <a:solidFill>
                <a:schemeClr val="tx1"/>
              </a:solidFill>
              <a:latin typeface="Times New Roman" pitchFamily="18" charset="0"/>
              <a:cs typeface="Times New Roman" pitchFamily="18" charset="0"/>
            </a:endParaRPr>
          </a:p>
        </p:txBody>
      </p:sp>
      <p:sp>
        <p:nvSpPr>
          <p:cNvPr id="11" name="22 - Ορθογώνιο"/>
          <p:cNvSpPr/>
          <p:nvPr/>
        </p:nvSpPr>
        <p:spPr>
          <a:xfrm>
            <a:off x="83126" y="2728906"/>
            <a:ext cx="12032674" cy="5715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buFont typeface="Wingdings" pitchFamily="2" charset="2"/>
              <a:buChar char="Ø"/>
            </a:pPr>
            <a:endParaRPr lang="el-GR"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l-GR" sz="2000" dirty="0" smtClean="0">
                <a:solidFill>
                  <a:schemeClr val="tx1"/>
                </a:solidFill>
                <a:latin typeface="Times New Roman" pitchFamily="18" charset="0"/>
                <a:cs typeface="Times New Roman" pitchFamily="18" charset="0"/>
              </a:rPr>
              <a:t> ανήκε στις 25 πιο υγιείς Δυτικές οικονομίες</a:t>
            </a:r>
          </a:p>
          <a:p>
            <a:pPr algn="just"/>
            <a:endParaRPr lang="el-GR" sz="2000" dirty="0" smtClean="0">
              <a:solidFill>
                <a:schemeClr val="tx1"/>
              </a:solidFill>
              <a:latin typeface="Times New Roman" pitchFamily="18" charset="0"/>
              <a:cs typeface="Times New Roman" pitchFamily="18" charset="0"/>
            </a:endParaRPr>
          </a:p>
        </p:txBody>
      </p:sp>
      <p:sp>
        <p:nvSpPr>
          <p:cNvPr id="12" name="23 - Ορθογώνιο"/>
          <p:cNvSpPr/>
          <p:nvPr/>
        </p:nvSpPr>
        <p:spPr>
          <a:xfrm>
            <a:off x="83126" y="3665390"/>
            <a:ext cx="12032674" cy="5715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buFont typeface="Wingdings" pitchFamily="2" charset="2"/>
              <a:buChar char="Ø"/>
            </a:pPr>
            <a:endParaRPr lang="el-GR"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l-GR" sz="2000" dirty="0" smtClean="0">
                <a:solidFill>
                  <a:schemeClr val="tx1"/>
                </a:solidFill>
                <a:latin typeface="Times New Roman" pitchFamily="18" charset="0"/>
                <a:cs typeface="Times New Roman" pitchFamily="18" charset="0"/>
              </a:rPr>
              <a:t> έχει υπογράψει όλες τις σχετιζόμενες με τη βιοποικιλότητα συμβάσεις</a:t>
            </a:r>
          </a:p>
          <a:p>
            <a:pPr algn="just"/>
            <a:endParaRPr lang="el-GR" sz="2000" dirty="0" smtClean="0">
              <a:solidFill>
                <a:schemeClr val="tx1"/>
              </a:solidFill>
              <a:latin typeface="Times New Roman" pitchFamily="18" charset="0"/>
              <a:cs typeface="Times New Roman" pitchFamily="18" charset="0"/>
            </a:endParaRPr>
          </a:p>
        </p:txBody>
      </p:sp>
      <p:sp>
        <p:nvSpPr>
          <p:cNvPr id="13" name="24 - Ορθογώνιο"/>
          <p:cNvSpPr/>
          <p:nvPr/>
        </p:nvSpPr>
        <p:spPr>
          <a:xfrm>
            <a:off x="83126" y="4601874"/>
            <a:ext cx="12032674" cy="500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endParaRPr lang="el-GR" sz="2000" dirty="0" smtClean="0">
              <a:solidFill>
                <a:schemeClr val="tx1"/>
              </a:solidFill>
              <a:latin typeface="Times New Roman" pitchFamily="18" charset="0"/>
              <a:cs typeface="Times New Roman" pitchFamily="18" charset="0"/>
            </a:endParaRPr>
          </a:p>
          <a:p>
            <a:pPr>
              <a:buFont typeface="Wingdings" pitchFamily="2" charset="2"/>
              <a:buChar char="Ø"/>
            </a:pPr>
            <a:r>
              <a:rPr lang="el-GR" sz="2000" dirty="0" smtClean="0">
                <a:solidFill>
                  <a:schemeClr val="tx1"/>
                </a:solidFill>
                <a:latin typeface="Times New Roman" pitchFamily="18" charset="0"/>
                <a:cs typeface="Times New Roman" pitchFamily="18" charset="0"/>
              </a:rPr>
              <a:t> θεωρείται </a:t>
            </a:r>
            <a:r>
              <a:rPr lang="en-US" sz="2000" dirty="0" smtClean="0">
                <a:solidFill>
                  <a:schemeClr val="tx1"/>
                </a:solidFill>
                <a:latin typeface="Times New Roman" pitchFamily="18" charset="0"/>
                <a:cs typeface="Times New Roman" pitchFamily="18" charset="0"/>
              </a:rPr>
              <a:t>biodiversity hotspot</a:t>
            </a:r>
            <a:endParaRPr lang="el-GR" sz="2000" dirty="0" smtClean="0">
              <a:solidFill>
                <a:schemeClr val="tx1"/>
              </a:solidFill>
              <a:latin typeface="Times New Roman" pitchFamily="18" charset="0"/>
              <a:cs typeface="Times New Roman" pitchFamily="18" charset="0"/>
            </a:endParaRPr>
          </a:p>
          <a:p>
            <a:pPr algn="ctr"/>
            <a:endParaRPr lang="el-GR"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556048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83018"/>
            <a:ext cx="12115801" cy="68869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a:t>
            </a:r>
            <a:r>
              <a:rPr lang="el-GR" sz="2400" dirty="0"/>
              <a:t>1</a:t>
            </a:r>
            <a:r>
              <a:rPr lang="el-GR" sz="2400" dirty="0" smtClean="0"/>
              <a:t> </a:t>
            </a:r>
            <a:r>
              <a:rPr lang="el-GR" sz="2400" dirty="0"/>
              <a:t>Ελληνική Δημοκρατία</a:t>
            </a:r>
          </a:p>
        </p:txBody>
      </p:sp>
      <p:sp>
        <p:nvSpPr>
          <p:cNvPr id="12" name="9 - Έλλειψη"/>
          <p:cNvSpPr/>
          <p:nvPr/>
        </p:nvSpPr>
        <p:spPr>
          <a:xfrm>
            <a:off x="5913729" y="2727985"/>
            <a:ext cx="1224136" cy="936104"/>
          </a:xfrm>
          <a:prstGeom prst="ellipse">
            <a:avLst/>
          </a:prstGeom>
          <a:noFill/>
          <a:ln w="476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18" name="Picture 2" descr="http://www.alfavita.gr/sites/default/files/greece_satellite_n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355" y="1163781"/>
            <a:ext cx="4499263" cy="4197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3.3.1 </a:t>
            </a:r>
            <a:r>
              <a:rPr lang="el-GR" sz="2400" dirty="0"/>
              <a:t>Ελληνική Δημοκρατία</a:t>
            </a:r>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Rectangle 8"/>
          <p:cNvSpPr/>
          <p:nvPr/>
        </p:nvSpPr>
        <p:spPr>
          <a:xfrm>
            <a:off x="83127" y="976744"/>
            <a:ext cx="12032674" cy="4270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b="1" dirty="0" smtClean="0"/>
          </a:p>
          <a:p>
            <a:r>
              <a:rPr lang="el-GR" dirty="0"/>
              <a:t>Η </a:t>
            </a:r>
            <a:r>
              <a:rPr lang="el-GR" dirty="0" smtClean="0"/>
              <a:t>Ελλάδα, είναι </a:t>
            </a:r>
            <a:r>
              <a:rPr lang="el-GR" dirty="0"/>
              <a:t>από τις πλουσιότερες χώρες σε όλα τα συστατικά που συνθέτουν την </a:t>
            </a:r>
            <a:r>
              <a:rPr lang="el-GR" dirty="0" smtClean="0"/>
              <a:t>βιοποικιλότητα (</a:t>
            </a:r>
            <a:r>
              <a:rPr lang="en-US" dirty="0" smtClean="0"/>
              <a:t>biodiversity hotspot)</a:t>
            </a:r>
            <a:r>
              <a:rPr lang="el-GR" dirty="0" smtClean="0"/>
              <a:t>:</a:t>
            </a:r>
          </a:p>
          <a:p>
            <a:endParaRPr lang="el-GR" dirty="0" smtClean="0"/>
          </a:p>
          <a:p>
            <a:pPr marL="285750" indent="-285750">
              <a:buFont typeface="Arial" panose="020B0604020202020204" pitchFamily="34" charset="0"/>
              <a:buChar char="•"/>
            </a:pPr>
            <a:r>
              <a:rPr lang="el-GR" dirty="0"/>
              <a:t>3</a:t>
            </a:r>
            <a:r>
              <a:rPr lang="el-GR" dirty="0" smtClean="0"/>
              <a:t>0.000 </a:t>
            </a:r>
            <a:r>
              <a:rPr lang="el-GR" dirty="0"/>
              <a:t>είδη </a:t>
            </a:r>
            <a:r>
              <a:rPr lang="el-GR" dirty="0" smtClean="0"/>
              <a:t>ζώων </a:t>
            </a:r>
          </a:p>
          <a:p>
            <a:pPr marL="285750" indent="-285750">
              <a:buFont typeface="Arial" panose="020B0604020202020204" pitchFamily="34" charset="0"/>
              <a:buChar char="•"/>
            </a:pPr>
            <a:r>
              <a:rPr lang="el-GR" dirty="0" smtClean="0"/>
              <a:t>5.750 </a:t>
            </a:r>
            <a:r>
              <a:rPr lang="el-GR" dirty="0"/>
              <a:t>είδη </a:t>
            </a:r>
            <a:r>
              <a:rPr lang="el-GR" dirty="0" smtClean="0"/>
              <a:t>φυτών (περισσότερα από 1278 ενδημικά)</a:t>
            </a:r>
          </a:p>
          <a:p>
            <a:r>
              <a:rPr lang="el-GR" dirty="0"/>
              <a:t> </a:t>
            </a:r>
          </a:p>
          <a:p>
            <a:r>
              <a:rPr lang="el-GR" dirty="0"/>
              <a:t>λ</a:t>
            </a:r>
            <a:r>
              <a:rPr lang="el-GR" dirty="0" smtClean="0"/>
              <a:t>όγω:</a:t>
            </a:r>
            <a:endParaRPr lang="el-GR" dirty="0"/>
          </a:p>
          <a:p>
            <a:pPr marL="285750" indent="-285750">
              <a:buFont typeface="Arial" panose="020B0604020202020204" pitchFamily="34" charset="0"/>
              <a:buChar char="•"/>
            </a:pPr>
            <a:r>
              <a:rPr lang="el-GR" dirty="0" smtClean="0"/>
              <a:t>της </a:t>
            </a:r>
            <a:r>
              <a:rPr lang="el-GR" dirty="0"/>
              <a:t>γεωγραφικής της </a:t>
            </a:r>
            <a:r>
              <a:rPr lang="el-GR" dirty="0" smtClean="0"/>
              <a:t>θέσης</a:t>
            </a:r>
          </a:p>
          <a:p>
            <a:pPr marL="285750" indent="-285750">
              <a:buFont typeface="Arial" panose="020B0604020202020204" pitchFamily="34" charset="0"/>
              <a:buChar char="•"/>
            </a:pPr>
            <a:r>
              <a:rPr lang="el-GR" dirty="0" smtClean="0"/>
              <a:t>του </a:t>
            </a:r>
            <a:r>
              <a:rPr lang="el-GR" dirty="0"/>
              <a:t>πολυποίκιλου </a:t>
            </a:r>
            <a:r>
              <a:rPr lang="el-GR" dirty="0" smtClean="0"/>
              <a:t>ανάγλυφου </a:t>
            </a:r>
          </a:p>
          <a:p>
            <a:pPr marL="285750" indent="-285750">
              <a:buFont typeface="Arial" panose="020B0604020202020204" pitchFamily="34" charset="0"/>
              <a:buChar char="•"/>
            </a:pPr>
            <a:r>
              <a:rPr lang="el-GR" dirty="0" smtClean="0"/>
              <a:t>των </a:t>
            </a:r>
            <a:r>
              <a:rPr lang="el-GR" dirty="0"/>
              <a:t>παραδοσιακών γεωργικών </a:t>
            </a:r>
            <a:r>
              <a:rPr lang="el-GR" dirty="0" smtClean="0"/>
              <a:t>δραστηριοτήτων</a:t>
            </a:r>
          </a:p>
          <a:p>
            <a:pPr marL="285750" indent="-285750">
              <a:buFont typeface="Arial" panose="020B0604020202020204" pitchFamily="34" charset="0"/>
              <a:buChar char="•"/>
            </a:pPr>
            <a:r>
              <a:rPr lang="el-GR" dirty="0" smtClean="0"/>
              <a:t>της </a:t>
            </a:r>
            <a:r>
              <a:rPr lang="el-GR" dirty="0"/>
              <a:t>περιορισμένης σε γενικές γραμμές μακροχρόνιας όχλησης από τις παραγωγικές </a:t>
            </a:r>
            <a:r>
              <a:rPr lang="el-GR" dirty="0" smtClean="0"/>
              <a:t>δραστηριότητες</a:t>
            </a:r>
          </a:p>
          <a:p>
            <a:r>
              <a:rPr lang="el-GR" dirty="0"/>
              <a:t/>
            </a:r>
            <a:br>
              <a:rPr lang="el-GR" dirty="0"/>
            </a:br>
            <a:r>
              <a:rPr lang="el-GR" dirty="0" smtClean="0"/>
              <a:t>Εξαιτίας </a:t>
            </a:r>
            <a:r>
              <a:rPr lang="el-GR" dirty="0"/>
              <a:t>του υψηλού ενδημισμού της και επειδή είναι από τα τελευταία καταφύγια πολλών απειλούμενων και σπάνιων στην υπόλοιπη Ευρώπη ειδών, η Ελλάδα αποτελεί σημαντική περιοχή για την ευρωπαϊκή και μεσογειακή πανίδα και χλωρίδα</a:t>
            </a:r>
          </a:p>
        </p:txBody>
      </p:sp>
      <p:sp>
        <p:nvSpPr>
          <p:cNvPr id="5" name="Rectangle 4"/>
          <p:cNvSpPr/>
          <p:nvPr/>
        </p:nvSpPr>
        <p:spPr>
          <a:xfrm>
            <a:off x="155575" y="5882992"/>
            <a:ext cx="9660081" cy="830997"/>
          </a:xfrm>
          <a:prstGeom prst="rect">
            <a:avLst/>
          </a:prstGeom>
        </p:spPr>
        <p:txBody>
          <a:bodyPr wrap="square">
            <a:spAutoFit/>
          </a:bodyPr>
          <a:lstStyle/>
          <a:p>
            <a:pPr lvl="0" algn="just">
              <a:spcAft>
                <a:spcPts val="0"/>
              </a:spcAft>
              <a:buSzPts val="1100"/>
            </a:pPr>
            <a:r>
              <a:rPr lang="en-US" sz="1200" dirty="0" err="1">
                <a:solidFill>
                  <a:srgbClr val="000000"/>
                </a:solidFill>
                <a:latin typeface="Times New Roman" panose="02020603050405020304" pitchFamily="18" charset="0"/>
                <a:ea typeface="Times New Roman" panose="02020603050405020304" pitchFamily="18" charset="0"/>
              </a:rPr>
              <a:t>Troumbis</a:t>
            </a:r>
            <a:r>
              <a:rPr lang="en-US" sz="1200" dirty="0">
                <a:solidFill>
                  <a:srgbClr val="000000"/>
                </a:solidFill>
                <a:latin typeface="Times New Roman" panose="02020603050405020304" pitchFamily="18" charset="0"/>
                <a:ea typeface="Times New Roman" panose="02020603050405020304" pitchFamily="18" charset="0"/>
              </a:rPr>
              <a:t> A.Y. (1995) ‘</a:t>
            </a:r>
            <a:r>
              <a:rPr lang="en-US" sz="1200" dirty="0" err="1">
                <a:solidFill>
                  <a:srgbClr val="000000"/>
                </a:solidFill>
                <a:latin typeface="Times New Roman" panose="02020603050405020304" pitchFamily="18" charset="0"/>
                <a:ea typeface="Times New Roman" panose="02020603050405020304" pitchFamily="18" charset="0"/>
              </a:rPr>
              <a:t>Εcological</a:t>
            </a:r>
            <a:r>
              <a:rPr lang="en-US" sz="1200" dirty="0">
                <a:solidFill>
                  <a:srgbClr val="000000"/>
                </a:solidFill>
                <a:latin typeface="Times New Roman" panose="02020603050405020304" pitchFamily="18" charset="0"/>
                <a:ea typeface="Times New Roman" panose="02020603050405020304" pitchFamily="18" charset="0"/>
              </a:rPr>
              <a:t> Networks in Greece: Current status, Administration approaches and research initiatives’, </a:t>
            </a:r>
            <a:r>
              <a:rPr lang="en-US" sz="1200" dirty="0" err="1">
                <a:solidFill>
                  <a:srgbClr val="000000"/>
                </a:solidFill>
                <a:latin typeface="Times New Roman" panose="02020603050405020304" pitchFamily="18" charset="0"/>
                <a:ea typeface="Times New Roman" panose="02020603050405020304" pitchFamily="18" charset="0"/>
              </a:rPr>
              <a:t>Landschap</a:t>
            </a:r>
            <a:r>
              <a:rPr lang="en-US" sz="1200" dirty="0">
                <a:solidFill>
                  <a:srgbClr val="000000"/>
                </a:solidFill>
                <a:latin typeface="Times New Roman" panose="02020603050405020304" pitchFamily="18" charset="0"/>
                <a:ea typeface="Times New Roman" panose="02020603050405020304" pitchFamily="18" charset="0"/>
              </a:rPr>
              <a:t> </a:t>
            </a:r>
            <a:r>
              <a:rPr lang="en-US" sz="1200" dirty="0" smtClean="0">
                <a:solidFill>
                  <a:srgbClr val="000000"/>
                </a:solidFill>
                <a:latin typeface="Times New Roman" panose="02020603050405020304" pitchFamily="18" charset="0"/>
                <a:ea typeface="Times New Roman" panose="02020603050405020304" pitchFamily="18" charset="0"/>
              </a:rPr>
              <a:t>12, pp. 51-62</a:t>
            </a:r>
            <a:endParaRPr lang="el-GR" sz="1200" dirty="0">
              <a:latin typeface="Times New Roman" panose="02020603050405020304" pitchFamily="18" charset="0"/>
              <a:ea typeface="SimSun" panose="02010600030101010101" pitchFamily="2" charset="-122"/>
            </a:endParaRPr>
          </a:p>
          <a:p>
            <a:pPr lvl="0" algn="just">
              <a:spcAft>
                <a:spcPts val="0"/>
              </a:spcAft>
              <a:buSzPts val="1100"/>
            </a:pPr>
            <a:endParaRPr lang="en-US" sz="1200" dirty="0" smtClean="0">
              <a:solidFill>
                <a:srgbClr val="000000"/>
              </a:solidFill>
              <a:latin typeface="Times New Roman" panose="02020603050405020304" pitchFamily="18" charset="0"/>
              <a:ea typeface="SimSun" panose="02010600030101010101" pitchFamily="2" charset="-122"/>
            </a:endParaRPr>
          </a:p>
          <a:p>
            <a:pPr lvl="0" algn="just">
              <a:spcAft>
                <a:spcPts val="0"/>
              </a:spcAft>
              <a:buSzPts val="1100"/>
            </a:pPr>
            <a:r>
              <a:rPr lang="en-US" sz="1200" dirty="0" err="1" smtClean="0">
                <a:solidFill>
                  <a:srgbClr val="000000"/>
                </a:solidFill>
                <a:latin typeface="Times New Roman" panose="02020603050405020304" pitchFamily="18" charset="0"/>
                <a:ea typeface="SimSun" panose="02010600030101010101" pitchFamily="2" charset="-122"/>
              </a:rPr>
              <a:t>Médail</a:t>
            </a:r>
            <a:r>
              <a:rPr lang="en-US" sz="1200" dirty="0" smtClean="0">
                <a:solidFill>
                  <a:srgbClr val="000000"/>
                </a:solidFill>
                <a:latin typeface="Times New Roman" panose="02020603050405020304" pitchFamily="18" charset="0"/>
                <a:ea typeface="SimSun" panose="02010600030101010101" pitchFamily="2" charset="-122"/>
              </a:rPr>
              <a:t> </a:t>
            </a:r>
            <a:r>
              <a:rPr lang="en-US" sz="1200" dirty="0">
                <a:solidFill>
                  <a:srgbClr val="000000"/>
                </a:solidFill>
                <a:latin typeface="Times New Roman" panose="02020603050405020304" pitchFamily="18" charset="0"/>
                <a:ea typeface="SimSun" panose="02010600030101010101" pitchFamily="2" charset="-122"/>
              </a:rPr>
              <a:t>F. and P. </a:t>
            </a:r>
            <a:r>
              <a:rPr lang="en-US" sz="1200" dirty="0" err="1">
                <a:solidFill>
                  <a:srgbClr val="000000"/>
                </a:solidFill>
                <a:latin typeface="Times New Roman" panose="02020603050405020304" pitchFamily="18" charset="0"/>
                <a:ea typeface="SimSun" panose="02010600030101010101" pitchFamily="2" charset="-122"/>
              </a:rPr>
              <a:t>Quézel</a:t>
            </a:r>
            <a:r>
              <a:rPr lang="en-US" sz="1200" dirty="0">
                <a:solidFill>
                  <a:srgbClr val="000000"/>
                </a:solidFill>
                <a:latin typeface="Times New Roman" panose="02020603050405020304" pitchFamily="18" charset="0"/>
                <a:ea typeface="SimSun" panose="02010600030101010101" pitchFamily="2" charset="-122"/>
              </a:rPr>
              <a:t> (1999) </a:t>
            </a:r>
            <a:r>
              <a:rPr lang="en-US" sz="1200" dirty="0" smtClean="0">
                <a:solidFill>
                  <a:srgbClr val="000000"/>
                </a:solidFill>
                <a:latin typeface="Times New Roman" panose="02020603050405020304" pitchFamily="18" charset="0"/>
                <a:ea typeface="SimSun" panose="02010600030101010101" pitchFamily="2" charset="-122"/>
              </a:rPr>
              <a:t>‘Biodiversity </a:t>
            </a:r>
            <a:r>
              <a:rPr lang="en-US" sz="1200" dirty="0">
                <a:solidFill>
                  <a:srgbClr val="000000"/>
                </a:solidFill>
                <a:latin typeface="Times New Roman" panose="02020603050405020304" pitchFamily="18" charset="0"/>
                <a:ea typeface="SimSun" panose="02010600030101010101" pitchFamily="2" charset="-122"/>
              </a:rPr>
              <a:t>hotspots in the Mediterranean basin: setting global conservation priorities’, Conservation Biology, 13(6</a:t>
            </a:r>
            <a:r>
              <a:rPr lang="en-US" sz="1200" dirty="0" smtClean="0">
                <a:solidFill>
                  <a:srgbClr val="000000"/>
                </a:solidFill>
                <a:latin typeface="Times New Roman" panose="02020603050405020304" pitchFamily="18" charset="0"/>
                <a:ea typeface="SimSun" panose="02010600030101010101" pitchFamily="2" charset="-122"/>
              </a:rPr>
              <a:t>), pp.</a:t>
            </a:r>
            <a:r>
              <a:rPr lang="en-US" sz="1200" dirty="0">
                <a:solidFill>
                  <a:srgbClr val="000000"/>
                </a:solidFill>
                <a:latin typeface="Times New Roman" panose="02020603050405020304" pitchFamily="18" charset="0"/>
                <a:ea typeface="SimSun" panose="02010600030101010101" pitchFamily="2" charset="-122"/>
              </a:rPr>
              <a:t> 1510-1513</a:t>
            </a:r>
            <a:endParaRPr lang="el-GR" sz="1200" dirty="0">
              <a:effectLst/>
              <a:latin typeface="Times New Roman" panose="02020603050405020304" pitchFamily="18" charset="0"/>
              <a:ea typeface="SimSun" panose="02010600030101010101" pitchFamily="2" charset="-122"/>
            </a:endParaRPr>
          </a:p>
        </p:txBody>
      </p:sp>
      <p:sp>
        <p:nvSpPr>
          <p:cNvPr id="13" name="Rectangle 12"/>
          <p:cNvSpPr/>
          <p:nvPr/>
        </p:nvSpPr>
        <p:spPr>
          <a:xfrm>
            <a:off x="83127" y="948321"/>
            <a:ext cx="12032674" cy="4270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Σημαντικά στοιχεία:</a:t>
            </a:r>
          </a:p>
          <a:p>
            <a:pPr algn="ctr"/>
            <a:endParaRPr lang="el-GR" b="1" dirty="0" smtClean="0"/>
          </a:p>
          <a:p>
            <a:r>
              <a:rPr lang="el-GR" dirty="0"/>
              <a:t>Στο επίπεδο των </a:t>
            </a:r>
            <a:r>
              <a:rPr lang="el-GR" dirty="0" smtClean="0"/>
              <a:t>οικοσυστημάτων:</a:t>
            </a:r>
          </a:p>
          <a:p>
            <a:pPr algn="ctr"/>
            <a:endParaRPr lang="el-GR" dirty="0" smtClean="0"/>
          </a:p>
          <a:p>
            <a:pPr algn="just"/>
            <a:r>
              <a:rPr lang="el-GR" dirty="0" smtClean="0"/>
              <a:t>Αντιπροσωπεύονται </a:t>
            </a:r>
            <a:r>
              <a:rPr lang="el-GR" dirty="0"/>
              <a:t>στην Ελλάδα 25 ομάδες τύπων οικοτόπων (σύμφωνα με την κατάταξη του CORINE και της Οδηγίας 92/43/ΕΟΚ), με σημαντικότερους αυτών της</a:t>
            </a:r>
            <a:r>
              <a:rPr lang="el-GR" b="1" dirty="0"/>
              <a:t> θαμνώδους βλάστησης αείφυλλων πλατύφυλλων </a:t>
            </a:r>
            <a:r>
              <a:rPr lang="el-GR" dirty="0"/>
              <a:t>(maquis), των </a:t>
            </a:r>
            <a:r>
              <a:rPr lang="el-GR" b="1" dirty="0"/>
              <a:t>φρυγανικών</a:t>
            </a:r>
            <a:r>
              <a:rPr lang="el-GR" dirty="0"/>
              <a:t>, των </a:t>
            </a:r>
            <a:r>
              <a:rPr lang="el-GR" b="1" dirty="0"/>
              <a:t>παράκτιων</a:t>
            </a:r>
            <a:r>
              <a:rPr lang="el-GR" dirty="0"/>
              <a:t> και </a:t>
            </a:r>
            <a:r>
              <a:rPr lang="el-GR" b="1" dirty="0"/>
              <a:t>θαλάσσιων</a:t>
            </a:r>
            <a:r>
              <a:rPr lang="el-GR" dirty="0"/>
              <a:t>, αλλά, για τα ευρωπαϊκά δεδομένα, και των </a:t>
            </a:r>
            <a:r>
              <a:rPr lang="el-GR" b="1" dirty="0"/>
              <a:t>δασικών</a:t>
            </a:r>
            <a:endParaRPr lang="el-GR" b="1" dirty="0" smtClean="0"/>
          </a:p>
        </p:txBody>
      </p:sp>
    </p:spTree>
    <p:extLst>
      <p:ext uri="{BB962C8B-B14F-4D97-AF65-F5344CB8AC3E}">
        <p14:creationId xmlns:p14="http://schemas.microsoft.com/office/powerpoint/2010/main" val="184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3.3.1 Ερευνητική υπόθεση</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Rectangle 7"/>
          <p:cNvSpPr/>
          <p:nvPr/>
        </p:nvSpPr>
        <p:spPr>
          <a:xfrm>
            <a:off x="9512880" y="604617"/>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Διατήρηση</a:t>
            </a:r>
          </a:p>
          <a:p>
            <a:pPr algn="ctr"/>
            <a:r>
              <a:rPr lang="el-GR" dirty="0" smtClean="0"/>
              <a:t>βιοποικιλότητας</a:t>
            </a:r>
            <a:endParaRPr lang="el-GR" dirty="0">
              <a:solidFill>
                <a:schemeClr val="tx1"/>
              </a:solidFill>
            </a:endParaRPr>
          </a:p>
        </p:txBody>
      </p:sp>
      <p:sp>
        <p:nvSpPr>
          <p:cNvPr id="10" name="Rectangle 9"/>
          <p:cNvSpPr/>
          <p:nvPr/>
        </p:nvSpPr>
        <p:spPr>
          <a:xfrm>
            <a:off x="950766" y="604617"/>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Οικονομική κρίση</a:t>
            </a:r>
            <a:endParaRPr lang="el-GR" dirty="0">
              <a:solidFill>
                <a:schemeClr val="tx1"/>
              </a:solidFill>
            </a:endParaRPr>
          </a:p>
        </p:txBody>
      </p:sp>
      <p:sp>
        <p:nvSpPr>
          <p:cNvPr id="4" name="Left-Right Arrow 3"/>
          <p:cNvSpPr/>
          <p:nvPr/>
        </p:nvSpPr>
        <p:spPr>
          <a:xfrm>
            <a:off x="4005696" y="786153"/>
            <a:ext cx="4187536" cy="393519"/>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12" name="3 - TextBox"/>
          <p:cNvSpPr txBox="1"/>
          <p:nvPr/>
        </p:nvSpPr>
        <p:spPr>
          <a:xfrm>
            <a:off x="83127" y="1720296"/>
            <a:ext cx="12032674" cy="507831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cs typeface="Times New Roman" pitchFamily="18" charset="0"/>
              </a:rPr>
              <a:t>Η</a:t>
            </a:r>
            <a:r>
              <a:rPr lang="el-GR" dirty="0">
                <a:cs typeface="Times New Roman" pitchFamily="18" charset="0"/>
              </a:rPr>
              <a:t> </a:t>
            </a:r>
            <a:r>
              <a:rPr lang="el-GR" dirty="0" smtClean="0">
                <a:cs typeface="Times New Roman" pitchFamily="18" charset="0"/>
              </a:rPr>
              <a:t>οικονομική </a:t>
            </a:r>
            <a:r>
              <a:rPr lang="el-GR" dirty="0">
                <a:cs typeface="Times New Roman" pitchFamily="18" charset="0"/>
              </a:rPr>
              <a:t>κρίση που πλήττει την </a:t>
            </a:r>
            <a:r>
              <a:rPr lang="el-GR" dirty="0" smtClean="0">
                <a:cs typeface="Times New Roman" pitchFamily="18" charset="0"/>
              </a:rPr>
              <a:t>Ελλάδα </a:t>
            </a:r>
            <a:r>
              <a:rPr lang="el-GR" b="1" dirty="0" smtClean="0">
                <a:cs typeface="Times New Roman" pitchFamily="18" charset="0"/>
              </a:rPr>
              <a:t>αποδιαρθρώνει</a:t>
            </a:r>
            <a:r>
              <a:rPr lang="el-GR" dirty="0" smtClean="0">
                <a:cs typeface="Times New Roman" pitchFamily="18" charset="0"/>
              </a:rPr>
              <a:t>: </a:t>
            </a:r>
          </a:p>
          <a:p>
            <a:pPr algn="just">
              <a:buFont typeface="Arial" pitchFamily="34" charset="0"/>
              <a:buChar char="•"/>
            </a:pPr>
            <a:r>
              <a:rPr lang="el-GR" dirty="0" smtClean="0">
                <a:cs typeface="Times New Roman" pitchFamily="18" charset="0"/>
              </a:rPr>
              <a:t> την </a:t>
            </a:r>
            <a:r>
              <a:rPr lang="el-GR" dirty="0">
                <a:cs typeface="Times New Roman" pitchFamily="18" charset="0"/>
              </a:rPr>
              <a:t>περιβαλλοντική πολιτική </a:t>
            </a:r>
            <a:endParaRPr lang="el-GR" dirty="0" smtClean="0">
              <a:cs typeface="Times New Roman" pitchFamily="18" charset="0"/>
            </a:endParaRPr>
          </a:p>
          <a:p>
            <a:pPr algn="just">
              <a:buFont typeface="Arial" pitchFamily="34" charset="0"/>
              <a:buChar char="•"/>
            </a:pPr>
            <a:r>
              <a:rPr lang="el-GR" dirty="0">
                <a:cs typeface="Times New Roman" pitchFamily="18" charset="0"/>
              </a:rPr>
              <a:t> </a:t>
            </a:r>
            <a:r>
              <a:rPr lang="el-GR" dirty="0" smtClean="0">
                <a:cs typeface="Times New Roman" pitchFamily="18" charset="0"/>
              </a:rPr>
              <a:t>τις </a:t>
            </a:r>
            <a:r>
              <a:rPr lang="el-GR" dirty="0">
                <a:cs typeface="Times New Roman" pitchFamily="18" charset="0"/>
              </a:rPr>
              <a:t>πολιτικές διατήρησης της βιοποικιλότητας. </a:t>
            </a:r>
            <a:endParaRPr lang="el-GR" dirty="0" smtClean="0">
              <a:cs typeface="Times New Roman" pitchFamily="18" charset="0"/>
            </a:endParaRPr>
          </a:p>
          <a:p>
            <a:pPr algn="just"/>
            <a:endParaRPr lang="el-GR" dirty="0" smtClean="0">
              <a:cs typeface="Times New Roman" pitchFamily="18" charset="0"/>
            </a:endParaRPr>
          </a:p>
          <a:p>
            <a:pPr algn="just"/>
            <a:r>
              <a:rPr lang="el-GR" b="1" dirty="0" smtClean="0">
                <a:cs typeface="Times New Roman" pitchFamily="18" charset="0"/>
              </a:rPr>
              <a:t>Απόρροια της οικονομικής ύφεσης </a:t>
            </a:r>
            <a:r>
              <a:rPr lang="el-GR" dirty="0" smtClean="0">
                <a:cs typeface="Times New Roman" pitchFamily="18" charset="0"/>
              </a:rPr>
              <a:t>και των ασκούμενων πολιτικών είναι:</a:t>
            </a:r>
          </a:p>
          <a:p>
            <a:pPr algn="just">
              <a:buFont typeface="Arial" pitchFamily="34" charset="0"/>
              <a:buChar char="•"/>
            </a:pPr>
            <a:r>
              <a:rPr lang="el-GR" dirty="0">
                <a:cs typeface="Times New Roman" pitchFamily="18" charset="0"/>
              </a:rPr>
              <a:t> </a:t>
            </a:r>
            <a:r>
              <a:rPr lang="el-GR" dirty="0" smtClean="0">
                <a:cs typeface="Times New Roman" pitchFamily="18" charset="0"/>
              </a:rPr>
              <a:t>μείωση του βιοτικού επιπέδου του πληθυσμού της Ελλάδας</a:t>
            </a:r>
          </a:p>
          <a:p>
            <a:pPr algn="just">
              <a:buFont typeface="Arial" pitchFamily="34" charset="0"/>
              <a:buChar char="•"/>
            </a:pPr>
            <a:r>
              <a:rPr lang="el-GR" dirty="0" smtClean="0">
                <a:cs typeface="Times New Roman" pitchFamily="18" charset="0"/>
              </a:rPr>
              <a:t> αύξηση της ανεργίας</a:t>
            </a:r>
          </a:p>
          <a:p>
            <a:pPr algn="just">
              <a:buFont typeface="Arial" pitchFamily="34" charset="0"/>
              <a:buChar char="•"/>
            </a:pPr>
            <a:r>
              <a:rPr lang="el-GR" dirty="0">
                <a:cs typeface="Times New Roman" pitchFamily="18" charset="0"/>
              </a:rPr>
              <a:t> </a:t>
            </a:r>
            <a:r>
              <a:rPr lang="el-GR" dirty="0" smtClean="0">
                <a:cs typeface="Times New Roman" pitchFamily="18" charset="0"/>
              </a:rPr>
              <a:t>η διατήρηση υψηλών τιμών αγοράς αγαθών πρώτης ανάγκης </a:t>
            </a:r>
          </a:p>
          <a:p>
            <a:pPr algn="just">
              <a:buFont typeface="Arial" pitchFamily="34" charset="0"/>
              <a:buChar char="•"/>
            </a:pPr>
            <a:r>
              <a:rPr lang="el-GR" dirty="0">
                <a:cs typeface="Times New Roman" pitchFamily="18" charset="0"/>
              </a:rPr>
              <a:t> </a:t>
            </a:r>
            <a:r>
              <a:rPr lang="el-GR" dirty="0" smtClean="0">
                <a:cs typeface="Times New Roman" pitchFamily="18" charset="0"/>
              </a:rPr>
              <a:t>αυξήσεις στην αγορά πετρελαιοειδών</a:t>
            </a:r>
            <a:endParaRPr lang="el-GR" dirty="0">
              <a:cs typeface="Times New Roman" pitchFamily="18" charset="0"/>
            </a:endParaRPr>
          </a:p>
          <a:p>
            <a:pPr algn="just"/>
            <a:endParaRPr lang="el-GR" dirty="0">
              <a:cs typeface="Times New Roman" pitchFamily="18" charset="0"/>
            </a:endParaRPr>
          </a:p>
          <a:p>
            <a:pPr algn="just"/>
            <a:r>
              <a:rPr lang="el-GR" dirty="0" smtClean="0">
                <a:cs typeface="Times New Roman" pitchFamily="18" charset="0"/>
              </a:rPr>
              <a:t>Η </a:t>
            </a:r>
            <a:r>
              <a:rPr lang="el-GR" b="1" dirty="0">
                <a:cs typeface="Times New Roman" pitchFamily="18" charset="0"/>
              </a:rPr>
              <a:t>πίεση επί της </a:t>
            </a:r>
            <a:r>
              <a:rPr lang="el-GR" b="1" dirty="0" smtClean="0">
                <a:cs typeface="Times New Roman" pitchFamily="18" charset="0"/>
              </a:rPr>
              <a:t>βιοποικιλότητας </a:t>
            </a:r>
            <a:r>
              <a:rPr lang="el-GR" dirty="0" smtClean="0">
                <a:cs typeface="Times New Roman" pitchFamily="18" charset="0"/>
              </a:rPr>
              <a:t>ασκείται κυρίως από την αυξανόμενη σε ένταση και διάρκεια </a:t>
            </a:r>
            <a:r>
              <a:rPr lang="el-GR" b="1" dirty="0" smtClean="0">
                <a:cs typeface="Times New Roman" pitchFamily="18" charset="0"/>
              </a:rPr>
              <a:t>παραβατικότητα</a:t>
            </a:r>
            <a:r>
              <a:rPr lang="el-GR" dirty="0" smtClean="0">
                <a:cs typeface="Times New Roman" pitchFamily="18" charset="0"/>
              </a:rPr>
              <a:t>, δραστηριοτήτων όπως: </a:t>
            </a:r>
          </a:p>
          <a:p>
            <a:pPr algn="just">
              <a:buFont typeface="Arial" pitchFamily="34" charset="0"/>
              <a:buChar char="•"/>
            </a:pPr>
            <a:r>
              <a:rPr lang="el-GR" dirty="0" smtClean="0">
                <a:cs typeface="Times New Roman" pitchFamily="18" charset="0"/>
              </a:rPr>
              <a:t> της </a:t>
            </a:r>
            <a:r>
              <a:rPr lang="el-GR" b="1" dirty="0" smtClean="0">
                <a:cs typeface="Times New Roman" pitchFamily="18" charset="0"/>
              </a:rPr>
              <a:t>θήρας </a:t>
            </a:r>
          </a:p>
          <a:p>
            <a:pPr algn="just">
              <a:buFont typeface="Arial" pitchFamily="34" charset="0"/>
              <a:buChar char="•"/>
            </a:pPr>
            <a:r>
              <a:rPr lang="el-GR" dirty="0" smtClean="0">
                <a:cs typeface="Times New Roman" pitchFamily="18" charset="0"/>
              </a:rPr>
              <a:t> της </a:t>
            </a:r>
            <a:r>
              <a:rPr lang="el-GR" b="1" dirty="0" smtClean="0">
                <a:cs typeface="Times New Roman" pitchFamily="18" charset="0"/>
              </a:rPr>
              <a:t>αλιείας </a:t>
            </a:r>
            <a:endParaRPr lang="el-GR" b="1" dirty="0">
              <a:cs typeface="Times New Roman" pitchFamily="18" charset="0"/>
            </a:endParaRPr>
          </a:p>
          <a:p>
            <a:pPr algn="just">
              <a:buFont typeface="Arial" pitchFamily="34" charset="0"/>
              <a:buChar char="•"/>
            </a:pPr>
            <a:r>
              <a:rPr lang="el-GR" dirty="0" smtClean="0">
                <a:cs typeface="Times New Roman" pitchFamily="18" charset="0"/>
              </a:rPr>
              <a:t> της </a:t>
            </a:r>
            <a:r>
              <a:rPr lang="el-GR" b="1" dirty="0" smtClean="0">
                <a:cs typeface="Times New Roman" pitchFamily="18" charset="0"/>
              </a:rPr>
              <a:t>υλοτομίας </a:t>
            </a:r>
            <a:endParaRPr lang="el-GR" b="1" dirty="0">
              <a:cs typeface="Times New Roman" pitchFamily="18" charset="0"/>
            </a:endParaRPr>
          </a:p>
          <a:p>
            <a:pPr algn="just"/>
            <a:endParaRPr lang="el-GR" dirty="0" smtClean="0">
              <a:cs typeface="Times New Roman" pitchFamily="18" charset="0"/>
            </a:endParaRPr>
          </a:p>
          <a:p>
            <a:pPr algn="just"/>
            <a:r>
              <a:rPr lang="el-GR" dirty="0" smtClean="0">
                <a:cs typeface="Times New Roman" pitchFamily="18" charset="0"/>
              </a:rPr>
              <a:t>Στα φαινόμενα παραβατικότητας επιδρά προσθετικά η </a:t>
            </a:r>
            <a:r>
              <a:rPr lang="el-GR" b="1" dirty="0" smtClean="0">
                <a:solidFill>
                  <a:srgbClr val="FF0000"/>
                </a:solidFill>
                <a:cs typeface="Times New Roman" pitchFamily="18" charset="0"/>
              </a:rPr>
              <a:t>υποχρηματοδότηση</a:t>
            </a:r>
            <a:r>
              <a:rPr lang="el-GR" dirty="0" smtClean="0">
                <a:solidFill>
                  <a:srgbClr val="FF0000"/>
                </a:solidFill>
                <a:cs typeface="Times New Roman" pitchFamily="18" charset="0"/>
              </a:rPr>
              <a:t> </a:t>
            </a:r>
            <a:r>
              <a:rPr lang="el-GR" dirty="0" smtClean="0">
                <a:cs typeface="Times New Roman" pitchFamily="18" charset="0"/>
              </a:rPr>
              <a:t>και </a:t>
            </a:r>
            <a:r>
              <a:rPr lang="el-GR" b="1" dirty="0" smtClean="0">
                <a:solidFill>
                  <a:srgbClr val="FF0000"/>
                </a:solidFill>
                <a:cs typeface="Times New Roman" pitchFamily="18" charset="0"/>
              </a:rPr>
              <a:t>υποστελέχωση</a:t>
            </a:r>
            <a:r>
              <a:rPr lang="el-GR" dirty="0" smtClean="0">
                <a:solidFill>
                  <a:srgbClr val="FF0000"/>
                </a:solidFill>
                <a:cs typeface="Times New Roman" pitchFamily="18" charset="0"/>
              </a:rPr>
              <a:t> </a:t>
            </a:r>
            <a:r>
              <a:rPr lang="el-GR" dirty="0" smtClean="0">
                <a:cs typeface="Times New Roman" pitchFamily="18" charset="0"/>
              </a:rPr>
              <a:t>των </a:t>
            </a:r>
            <a:r>
              <a:rPr lang="el-GR" b="1" dirty="0" smtClean="0">
                <a:cs typeface="Times New Roman" pitchFamily="18" charset="0"/>
              </a:rPr>
              <a:t>μηχανισμών προστασίας και διατήρησης της βιοποικιλότητας. </a:t>
            </a:r>
          </a:p>
        </p:txBody>
      </p:sp>
    </p:spTree>
    <p:extLst>
      <p:ext uri="{BB962C8B-B14F-4D97-AF65-F5344CB8AC3E}">
        <p14:creationId xmlns:p14="http://schemas.microsoft.com/office/powerpoint/2010/main" val="5838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Rectangle 8"/>
          <p:cNvSpPr/>
          <p:nvPr/>
        </p:nvSpPr>
        <p:spPr>
          <a:xfrm>
            <a:off x="714405" y="947034"/>
            <a:ext cx="1480457" cy="37011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solidFill>
                  <a:schemeClr val="tx1"/>
                </a:solidFill>
              </a:rPr>
              <a:t>ΠΙΕΣΗ</a:t>
            </a:r>
            <a:endParaRPr lang="el-GR" dirty="0">
              <a:solidFill>
                <a:schemeClr val="tx1"/>
              </a:solidFill>
            </a:endParaRPr>
          </a:p>
        </p:txBody>
      </p:sp>
      <p:sp>
        <p:nvSpPr>
          <p:cNvPr id="11" name="Rectangle 10"/>
          <p:cNvSpPr/>
          <p:nvPr/>
        </p:nvSpPr>
        <p:spPr>
          <a:xfrm>
            <a:off x="4797714" y="935415"/>
            <a:ext cx="1480457" cy="37011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solidFill>
                  <a:schemeClr val="tx1"/>
                </a:solidFill>
              </a:rPr>
              <a:t>ΚΑΤΑΣΤΑΣΗ</a:t>
            </a:r>
            <a:endParaRPr lang="el-GR" dirty="0">
              <a:solidFill>
                <a:schemeClr val="tx1"/>
              </a:solidFill>
            </a:endParaRPr>
          </a:p>
        </p:txBody>
      </p:sp>
      <p:sp>
        <p:nvSpPr>
          <p:cNvPr id="13" name="Rectangle 12"/>
          <p:cNvSpPr/>
          <p:nvPr/>
        </p:nvSpPr>
        <p:spPr>
          <a:xfrm>
            <a:off x="10004059" y="947034"/>
            <a:ext cx="1480457" cy="37011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solidFill>
                  <a:schemeClr val="tx1"/>
                </a:solidFill>
              </a:rPr>
              <a:t>ΑΠΟΚΡΙΣΗ</a:t>
            </a:r>
            <a:endParaRPr lang="el-GR" dirty="0">
              <a:solidFill>
                <a:schemeClr val="tx1"/>
              </a:solidFill>
            </a:endParaRPr>
          </a:p>
        </p:txBody>
      </p:sp>
      <p:cxnSp>
        <p:nvCxnSpPr>
          <p:cNvPr id="16" name="Straight Connector 15"/>
          <p:cNvCxnSpPr/>
          <p:nvPr/>
        </p:nvCxnSpPr>
        <p:spPr>
          <a:xfrm flipV="1">
            <a:off x="1360241" y="1670794"/>
            <a:ext cx="4296" cy="748095"/>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1360242" y="1672615"/>
            <a:ext cx="938404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a:off x="10744287" y="1670793"/>
            <a:ext cx="1" cy="7969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9" name="Rectangle 18"/>
          <p:cNvSpPr/>
          <p:nvPr/>
        </p:nvSpPr>
        <p:spPr>
          <a:xfrm>
            <a:off x="4617087" y="1485735"/>
            <a:ext cx="1480457" cy="370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Πληροφορία</a:t>
            </a:r>
            <a:endParaRPr lang="el-GR" dirty="0"/>
          </a:p>
        </p:txBody>
      </p:sp>
      <p:sp>
        <p:nvSpPr>
          <p:cNvPr id="20" name="Rectangle 19"/>
          <p:cNvSpPr/>
          <p:nvPr/>
        </p:nvSpPr>
        <p:spPr>
          <a:xfrm>
            <a:off x="82720" y="2521047"/>
            <a:ext cx="2556780" cy="184598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indent="-285750" algn="just">
              <a:buFont typeface="Arial" panose="020B0604020202020204" pitchFamily="34" charset="0"/>
              <a:buChar char="•"/>
            </a:pPr>
            <a:r>
              <a:rPr lang="el-GR" dirty="0" smtClean="0"/>
              <a:t>ΑΕΠ</a:t>
            </a:r>
          </a:p>
          <a:p>
            <a:pPr marL="285750" indent="-285750" algn="just">
              <a:buFont typeface="Arial" panose="020B0604020202020204" pitchFamily="34" charset="0"/>
              <a:buChar char="•"/>
            </a:pPr>
            <a:r>
              <a:rPr lang="el-GR" dirty="0" smtClean="0"/>
              <a:t>Κατά κεφαλή ΑΕΠ</a:t>
            </a:r>
          </a:p>
          <a:p>
            <a:pPr marL="285750" indent="-285750" algn="just">
              <a:buFont typeface="Arial" panose="020B0604020202020204" pitchFamily="34" charset="0"/>
              <a:buChar char="•"/>
            </a:pPr>
            <a:r>
              <a:rPr lang="el-GR" dirty="0" smtClean="0"/>
              <a:t>Δημόσιο χρέος</a:t>
            </a:r>
          </a:p>
          <a:p>
            <a:pPr marL="285750" indent="-285750" algn="just">
              <a:buFont typeface="Arial" panose="020B0604020202020204" pitchFamily="34" charset="0"/>
              <a:buChar char="•"/>
            </a:pPr>
            <a:r>
              <a:rPr lang="el-GR" dirty="0" smtClean="0"/>
              <a:t>Ανεργία</a:t>
            </a:r>
            <a:endParaRPr lang="en-US" dirty="0" smtClean="0"/>
          </a:p>
          <a:p>
            <a:pPr marL="285750" indent="-285750" algn="just">
              <a:buFont typeface="Arial" panose="020B0604020202020204" pitchFamily="34" charset="0"/>
              <a:buChar char="•"/>
            </a:pPr>
            <a:r>
              <a:rPr lang="el-GR" dirty="0" smtClean="0"/>
              <a:t>Ρίσκο φτώχειας</a:t>
            </a:r>
            <a:endParaRPr lang="el-GR" dirty="0" smtClean="0"/>
          </a:p>
          <a:p>
            <a:pPr marL="285750" indent="-285750" algn="just">
              <a:buFont typeface="Arial" panose="020B0604020202020204" pitchFamily="34" charset="0"/>
              <a:buChar char="•"/>
            </a:pPr>
            <a:r>
              <a:rPr lang="el-GR" dirty="0" smtClean="0"/>
              <a:t>Κατώτατος μισθός</a:t>
            </a:r>
          </a:p>
          <a:p>
            <a:pPr marL="285750" indent="-285750" algn="just">
              <a:buFont typeface="Arial" panose="020B0604020202020204" pitchFamily="34" charset="0"/>
              <a:buChar char="•"/>
            </a:pPr>
            <a:r>
              <a:rPr lang="el-GR" dirty="0" smtClean="0"/>
              <a:t>Κόστος καυσίμων</a:t>
            </a:r>
            <a:endParaRPr lang="el-GR" dirty="0"/>
          </a:p>
        </p:txBody>
      </p:sp>
      <p:sp>
        <p:nvSpPr>
          <p:cNvPr id="21" name="Rectangle 20"/>
          <p:cNvSpPr/>
          <p:nvPr/>
        </p:nvSpPr>
        <p:spPr>
          <a:xfrm>
            <a:off x="3789570" y="2535497"/>
            <a:ext cx="3135491" cy="179265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just">
              <a:buFont typeface="Arial" panose="020B0604020202020204" pitchFamily="34" charset="0"/>
              <a:buChar char="•"/>
            </a:pPr>
            <a:r>
              <a:rPr lang="el-GR" dirty="0" smtClean="0"/>
              <a:t>Ένταση της λαθροθηρίας</a:t>
            </a:r>
          </a:p>
          <a:p>
            <a:pPr marL="285750" indent="-285750" algn="just">
              <a:buFont typeface="Arial" panose="020B0604020202020204" pitchFamily="34" charset="0"/>
              <a:buChar char="•"/>
            </a:pPr>
            <a:r>
              <a:rPr lang="el-GR" dirty="0" smtClean="0"/>
              <a:t>Ένταση της λαθροϋλοτομίας</a:t>
            </a:r>
          </a:p>
          <a:p>
            <a:pPr marL="285750" indent="-285750" algn="just">
              <a:buFont typeface="Arial" panose="020B0604020202020204" pitchFamily="34" charset="0"/>
              <a:buChar char="•"/>
            </a:pPr>
            <a:r>
              <a:rPr lang="el-GR" dirty="0" smtClean="0"/>
              <a:t>Ένταση της λαθραλιείας</a:t>
            </a:r>
          </a:p>
        </p:txBody>
      </p:sp>
      <p:sp>
        <p:nvSpPr>
          <p:cNvPr id="22" name="Rectangle 21"/>
          <p:cNvSpPr/>
          <p:nvPr/>
        </p:nvSpPr>
        <p:spPr>
          <a:xfrm>
            <a:off x="8490857" y="2521046"/>
            <a:ext cx="3624944" cy="17926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285750" indent="-285750" algn="just">
              <a:buFont typeface="Arial" panose="020B0604020202020204" pitchFamily="34" charset="0"/>
              <a:buChar char="•"/>
            </a:pPr>
            <a:r>
              <a:rPr lang="el-GR" dirty="0" smtClean="0"/>
              <a:t>Χρηματοδότηση δραστηριοτήτων για προστασία και διατήρηση</a:t>
            </a:r>
            <a:endParaRPr lang="el-GR" dirty="0"/>
          </a:p>
        </p:txBody>
      </p:sp>
      <p:sp>
        <p:nvSpPr>
          <p:cNvPr id="23" name="8 - Ραβδωτό δεξιό βέλος"/>
          <p:cNvSpPr/>
          <p:nvPr/>
        </p:nvSpPr>
        <p:spPr>
          <a:xfrm>
            <a:off x="7333314" y="2788916"/>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8 - Ραβδωτό δεξιό βέλος"/>
          <p:cNvSpPr/>
          <p:nvPr/>
        </p:nvSpPr>
        <p:spPr>
          <a:xfrm rot="10800000">
            <a:off x="2837905" y="3665133"/>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2742638" y="2519797"/>
            <a:ext cx="948027" cy="28423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400" dirty="0" smtClean="0">
                <a:solidFill>
                  <a:schemeClr val="tx1"/>
                </a:solidFill>
              </a:rPr>
              <a:t>Πιέσεις</a:t>
            </a:r>
            <a:endParaRPr lang="el-GR" sz="1400" dirty="0">
              <a:solidFill>
                <a:schemeClr val="tx1"/>
              </a:solidFill>
            </a:endParaRPr>
          </a:p>
        </p:txBody>
      </p:sp>
      <p:sp>
        <p:nvSpPr>
          <p:cNvPr id="26" name="Rectangle 25"/>
          <p:cNvSpPr/>
          <p:nvPr/>
        </p:nvSpPr>
        <p:spPr>
          <a:xfrm>
            <a:off x="2735725" y="4006620"/>
            <a:ext cx="953650" cy="274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400" dirty="0" smtClean="0">
                <a:solidFill>
                  <a:schemeClr val="tx1"/>
                </a:solidFill>
              </a:rPr>
              <a:t>Πόροι</a:t>
            </a:r>
            <a:endParaRPr lang="el-GR" sz="1400" dirty="0">
              <a:solidFill>
                <a:schemeClr val="tx1"/>
              </a:solidFill>
            </a:endParaRPr>
          </a:p>
        </p:txBody>
      </p:sp>
      <p:sp>
        <p:nvSpPr>
          <p:cNvPr id="27" name="8 - Ραβδωτό δεξιό βέλος"/>
          <p:cNvSpPr/>
          <p:nvPr/>
        </p:nvSpPr>
        <p:spPr>
          <a:xfrm rot="10800000">
            <a:off x="7333314" y="3598000"/>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8 - Ραβδωτό δεξιό βέλος"/>
          <p:cNvSpPr/>
          <p:nvPr/>
        </p:nvSpPr>
        <p:spPr>
          <a:xfrm>
            <a:off x="2839890" y="2859537"/>
            <a:ext cx="749289" cy="288032"/>
          </a:xfrm>
          <a:prstGeom prst="stripedRightArrow">
            <a:avLst>
              <a:gd name="adj1" fmla="val 34127"/>
              <a:gd name="adj2" fmla="val 57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7034557" y="2535497"/>
            <a:ext cx="1346803" cy="2660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400" dirty="0" smtClean="0">
                <a:solidFill>
                  <a:schemeClr val="tx1"/>
                </a:solidFill>
              </a:rPr>
              <a:t>Πληροφορία</a:t>
            </a:r>
            <a:endParaRPr lang="el-GR" sz="1400" dirty="0">
              <a:solidFill>
                <a:schemeClr val="tx1"/>
              </a:solidFill>
            </a:endParaRPr>
          </a:p>
        </p:txBody>
      </p:sp>
      <p:sp>
        <p:nvSpPr>
          <p:cNvPr id="30" name="Rectangle 29"/>
          <p:cNvSpPr/>
          <p:nvPr/>
        </p:nvSpPr>
        <p:spPr>
          <a:xfrm>
            <a:off x="6994263" y="3909890"/>
            <a:ext cx="1427392" cy="4074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400" dirty="0" smtClean="0">
                <a:solidFill>
                  <a:schemeClr val="tx1"/>
                </a:solidFill>
              </a:rPr>
              <a:t>Κοινωνική Απόκριση</a:t>
            </a:r>
            <a:endParaRPr lang="el-GR" sz="1400" dirty="0">
              <a:solidFill>
                <a:schemeClr val="tx1"/>
              </a:solidFill>
            </a:endParaRPr>
          </a:p>
        </p:txBody>
      </p:sp>
      <p:cxnSp>
        <p:nvCxnSpPr>
          <p:cNvPr id="33" name="Straight Connector 32"/>
          <p:cNvCxnSpPr/>
          <p:nvPr/>
        </p:nvCxnSpPr>
        <p:spPr>
          <a:xfrm>
            <a:off x="1360245" y="5200387"/>
            <a:ext cx="9398761"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p:nvPr/>
        </p:nvCxnSpPr>
        <p:spPr>
          <a:xfrm flipH="1" flipV="1">
            <a:off x="10759006" y="4367033"/>
            <a:ext cx="3833" cy="8333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5" name="Rectangle 34"/>
          <p:cNvSpPr/>
          <p:nvPr/>
        </p:nvSpPr>
        <p:spPr>
          <a:xfrm>
            <a:off x="4617087" y="5015329"/>
            <a:ext cx="1480457" cy="370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Απόκριση</a:t>
            </a:r>
            <a:endParaRPr lang="el-GR" dirty="0"/>
          </a:p>
        </p:txBody>
      </p:sp>
      <p:sp>
        <p:nvSpPr>
          <p:cNvPr id="39" name="Cloud Callout 38"/>
          <p:cNvSpPr/>
          <p:nvPr/>
        </p:nvSpPr>
        <p:spPr>
          <a:xfrm>
            <a:off x="349318" y="677925"/>
            <a:ext cx="2202966" cy="1222328"/>
          </a:xfrm>
          <a:prstGeom prst="cloudCallout">
            <a:avLst>
              <a:gd name="adj1" fmla="val 108137"/>
              <a:gd name="adj2" fmla="val 817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solidFill>
                  <a:schemeClr val="tx1">
                    <a:lumMod val="95000"/>
                    <a:lumOff val="5000"/>
                  </a:schemeClr>
                </a:solidFill>
              </a:rPr>
              <a:t>Υπενθύμιση</a:t>
            </a:r>
            <a:endParaRPr lang="el-GR" dirty="0">
              <a:solidFill>
                <a:schemeClr val="tx1">
                  <a:lumMod val="95000"/>
                  <a:lumOff val="5000"/>
                </a:schemeClr>
              </a:solidFill>
            </a:endParaRPr>
          </a:p>
        </p:txBody>
      </p:sp>
      <p:sp>
        <p:nvSpPr>
          <p:cNvPr id="40" name="Rectangle 39"/>
          <p:cNvSpPr/>
          <p:nvPr/>
        </p:nvSpPr>
        <p:spPr>
          <a:xfrm>
            <a:off x="4797714" y="693774"/>
            <a:ext cx="7116541" cy="49795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l-GR" dirty="0" smtClean="0"/>
              <a:t>Οι δείκτες πρέπει:</a:t>
            </a:r>
          </a:p>
          <a:p>
            <a:pPr lvl="0"/>
            <a:endParaRPr lang="el-GR" dirty="0" smtClean="0"/>
          </a:p>
          <a:p>
            <a:pPr marL="285750" lvl="0" indent="-285750">
              <a:buFont typeface="Arial" panose="020B0604020202020204" pitchFamily="34" charset="0"/>
              <a:buChar char="•"/>
            </a:pPr>
            <a:r>
              <a:rPr lang="el-GR" dirty="0" smtClean="0"/>
              <a:t>Να </a:t>
            </a:r>
            <a:r>
              <a:rPr lang="el-GR" dirty="0"/>
              <a:t>συμβαδίζουν με την γενική ροπή της κοινωνίας </a:t>
            </a:r>
            <a:endParaRPr lang="en-US" dirty="0" smtClean="0"/>
          </a:p>
          <a:p>
            <a:pPr lvl="0"/>
            <a:endParaRPr lang="el-GR" dirty="0" smtClean="0"/>
          </a:p>
          <a:p>
            <a:pPr marL="285750" lvl="0" indent="-285750">
              <a:buFont typeface="Arial" panose="020B0604020202020204" pitchFamily="34" charset="0"/>
              <a:buChar char="•"/>
            </a:pPr>
            <a:r>
              <a:rPr lang="el-GR" dirty="0" smtClean="0"/>
              <a:t>Να </a:t>
            </a:r>
            <a:r>
              <a:rPr lang="el-GR" dirty="0"/>
              <a:t>είναι </a:t>
            </a:r>
            <a:r>
              <a:rPr lang="el-GR" b="1" dirty="0"/>
              <a:t>στατιστικά μετρήσιμοι </a:t>
            </a:r>
            <a:r>
              <a:rPr lang="el-GR" dirty="0"/>
              <a:t>και να ανταποκρίνονται τα δεδομένα τους για τουλάχιστον </a:t>
            </a:r>
            <a:r>
              <a:rPr lang="el-GR" b="1" dirty="0"/>
              <a:t>μία με δύο </a:t>
            </a:r>
            <a:r>
              <a:rPr lang="el-GR" b="1" dirty="0" smtClean="0"/>
              <a:t>δεκαετίες</a:t>
            </a:r>
            <a:endParaRPr lang="en-US" b="1" dirty="0" smtClean="0"/>
          </a:p>
          <a:p>
            <a:pPr lvl="0"/>
            <a:endParaRPr lang="el-GR" b="1" dirty="0"/>
          </a:p>
          <a:p>
            <a:pPr marL="285750" lvl="0" indent="-285750">
              <a:buFont typeface="Arial" panose="020B0604020202020204" pitchFamily="34" charset="0"/>
              <a:buChar char="•"/>
            </a:pPr>
            <a:r>
              <a:rPr lang="el-GR" dirty="0"/>
              <a:t>Να είναι </a:t>
            </a:r>
            <a:r>
              <a:rPr lang="el-GR" b="1" dirty="0"/>
              <a:t>ελκυστικοί</a:t>
            </a:r>
            <a:r>
              <a:rPr lang="el-GR" dirty="0"/>
              <a:t> από τις τοπικές </a:t>
            </a:r>
            <a:r>
              <a:rPr lang="el-GR" dirty="0" smtClean="0"/>
              <a:t>αρχές</a:t>
            </a:r>
            <a:endParaRPr lang="en-US" dirty="0" smtClean="0"/>
          </a:p>
          <a:p>
            <a:pPr lvl="0"/>
            <a:endParaRPr lang="el-GR" dirty="0"/>
          </a:p>
          <a:p>
            <a:pPr marL="285750" lvl="0" indent="-285750">
              <a:buFont typeface="Arial" panose="020B0604020202020204" pitchFamily="34" charset="0"/>
              <a:buChar char="•"/>
            </a:pPr>
            <a:r>
              <a:rPr lang="el-GR" dirty="0"/>
              <a:t>Να είναι γενικά </a:t>
            </a:r>
            <a:r>
              <a:rPr lang="el-GR" b="1" dirty="0" smtClean="0"/>
              <a:t>κατανοητοί</a:t>
            </a:r>
          </a:p>
          <a:p>
            <a:pPr lvl="0"/>
            <a:endParaRPr lang="el-GR" dirty="0"/>
          </a:p>
          <a:p>
            <a:pPr marL="285750" lvl="0" indent="-285750">
              <a:buFont typeface="Arial" panose="020B0604020202020204" pitchFamily="34" charset="0"/>
              <a:buChar char="•"/>
            </a:pPr>
            <a:r>
              <a:rPr lang="el-GR" dirty="0"/>
              <a:t> Να υπάρχει </a:t>
            </a:r>
            <a:r>
              <a:rPr lang="el-GR" b="1" dirty="0"/>
              <a:t>διαθεσιμότητα</a:t>
            </a:r>
            <a:r>
              <a:rPr lang="el-GR" dirty="0"/>
              <a:t> και </a:t>
            </a:r>
            <a:r>
              <a:rPr lang="el-GR" b="1" dirty="0"/>
              <a:t>αξιοπιστία</a:t>
            </a:r>
            <a:r>
              <a:rPr lang="el-GR" dirty="0"/>
              <a:t> των </a:t>
            </a:r>
            <a:r>
              <a:rPr lang="el-GR" b="1" dirty="0" smtClean="0"/>
              <a:t>πηγών</a:t>
            </a:r>
            <a:endParaRPr lang="en-US" b="1" dirty="0" smtClean="0"/>
          </a:p>
          <a:p>
            <a:pPr lvl="0"/>
            <a:endParaRPr lang="el-GR" b="1" dirty="0"/>
          </a:p>
          <a:p>
            <a:pPr marL="285750" lvl="0" indent="-285750">
              <a:buFont typeface="Arial" panose="020B0604020202020204" pitchFamily="34" charset="0"/>
              <a:buChar char="•"/>
            </a:pPr>
            <a:r>
              <a:rPr lang="el-GR" dirty="0"/>
              <a:t>Να γίνεται χρήση </a:t>
            </a:r>
            <a:r>
              <a:rPr lang="el-GR" b="1" dirty="0"/>
              <a:t>πρόσφατων στατιστικών </a:t>
            </a:r>
            <a:r>
              <a:rPr lang="el-GR" b="1" dirty="0" smtClean="0"/>
              <a:t>δεδομένων</a:t>
            </a:r>
            <a:endParaRPr lang="en-US" b="1" dirty="0" smtClean="0"/>
          </a:p>
          <a:p>
            <a:pPr marL="285750" lvl="0" indent="-285750">
              <a:buFont typeface="Arial" panose="020B0604020202020204" pitchFamily="34" charset="0"/>
              <a:buChar char="•"/>
            </a:pPr>
            <a:endParaRPr lang="el-GR" b="1" dirty="0"/>
          </a:p>
          <a:p>
            <a:pPr marL="285750" lvl="0" indent="-285750">
              <a:buFont typeface="Arial" panose="020B0604020202020204" pitchFamily="34" charset="0"/>
              <a:buChar char="•"/>
            </a:pPr>
            <a:r>
              <a:rPr lang="el-GR" dirty="0"/>
              <a:t>Να γίνεται ολιστική προσέγγιση που να περιλαμβάνει ποιοτικούς και ποσοτικούς όρους.</a:t>
            </a:r>
          </a:p>
          <a:p>
            <a:pPr marL="285750" lvl="0" indent="-285750">
              <a:buFont typeface="Arial" panose="020B0604020202020204" pitchFamily="34" charset="0"/>
              <a:buChar char="•"/>
            </a:pPr>
            <a:endParaRPr lang="el-GR" dirty="0"/>
          </a:p>
        </p:txBody>
      </p:sp>
      <p:cxnSp>
        <p:nvCxnSpPr>
          <p:cNvPr id="36" name="Straight Arrow Connector 35"/>
          <p:cNvCxnSpPr/>
          <p:nvPr/>
        </p:nvCxnSpPr>
        <p:spPr>
          <a:xfrm flipH="1" flipV="1">
            <a:off x="1364537" y="4383269"/>
            <a:ext cx="3833" cy="8333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45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30"/>
                                        </p:tgtEl>
                                      </p:cBhvr>
                                    </p:animEffect>
                                    <p:set>
                                      <p:cBhvr>
                                        <p:cTn id="105" dur="1" fill="hold">
                                          <p:stCondLst>
                                            <p:cond delay="499"/>
                                          </p:stCondLst>
                                        </p:cTn>
                                        <p:tgtEl>
                                          <p:spTgt spid="3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7"/>
                                        </p:tgtEl>
                                      </p:cBhvr>
                                    </p:animEffect>
                                    <p:set>
                                      <p:cBhvr>
                                        <p:cTn id="111" dur="1" fill="hold">
                                          <p:stCondLst>
                                            <p:cond delay="499"/>
                                          </p:stCondLst>
                                        </p:cTn>
                                        <p:tgtEl>
                                          <p:spTgt spid="1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8"/>
                                        </p:tgtEl>
                                      </p:cBhvr>
                                    </p:animEffect>
                                    <p:set>
                                      <p:cBhvr>
                                        <p:cTn id="117" dur="1" fill="hold">
                                          <p:stCondLst>
                                            <p:cond delay="499"/>
                                          </p:stCondLst>
                                        </p:cTn>
                                        <p:tgtEl>
                                          <p:spTgt spid="1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33"/>
                                        </p:tgtEl>
                                      </p:cBhvr>
                                    </p:animEffect>
                                    <p:set>
                                      <p:cBhvr>
                                        <p:cTn id="123" dur="1" fill="hold">
                                          <p:stCondLst>
                                            <p:cond delay="499"/>
                                          </p:stCondLst>
                                        </p:cTn>
                                        <p:tgtEl>
                                          <p:spTgt spid="3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35"/>
                                        </p:tgtEl>
                                      </p:cBhvr>
                                    </p:animEffect>
                                    <p:set>
                                      <p:cBhvr>
                                        <p:cTn id="126" dur="1" fill="hold">
                                          <p:stCondLst>
                                            <p:cond delay="499"/>
                                          </p:stCondLst>
                                        </p:cTn>
                                        <p:tgtEl>
                                          <p:spTgt spid="35"/>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9"/>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3"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5" grpId="0" animBg="1"/>
      <p:bldP spid="35" grpId="1" animBg="1"/>
      <p:bldP spid="39" grpId="0" animBg="1"/>
      <p:bldP spid="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6" name="4 - TextBox"/>
          <p:cNvSpPr txBox="1"/>
          <p:nvPr/>
        </p:nvSpPr>
        <p:spPr>
          <a:xfrm>
            <a:off x="1527464" y="682416"/>
            <a:ext cx="9144000"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cs typeface="Times New Roman" pitchFamily="18" charset="0"/>
              </a:rPr>
              <a:t>Παρουσιάζεται η τάση </a:t>
            </a:r>
            <a:r>
              <a:rPr lang="el-GR" b="1" dirty="0" smtClean="0">
                <a:cs typeface="Times New Roman" pitchFamily="18" charset="0"/>
              </a:rPr>
              <a:t>14 κύριων δεικτών </a:t>
            </a:r>
            <a:r>
              <a:rPr lang="el-GR" dirty="0" smtClean="0">
                <a:cs typeface="Times New Roman" pitchFamily="18" charset="0"/>
              </a:rPr>
              <a:t>και </a:t>
            </a:r>
            <a:r>
              <a:rPr lang="el-GR" b="1" dirty="0" smtClean="0">
                <a:cs typeface="Times New Roman" pitchFamily="18" charset="0"/>
              </a:rPr>
              <a:t>4 υποδεικτών </a:t>
            </a:r>
            <a:r>
              <a:rPr lang="el-GR" dirty="0" smtClean="0">
                <a:cs typeface="Times New Roman" pitchFamily="18" charset="0"/>
              </a:rPr>
              <a:t>με βάση τις διαθέσιμες πληροφορίες συγκεκριμένου συνόλου πρωτογενών δεδομένων που ελήφθησαν από αρμόδιες υπηρεσίες</a:t>
            </a:r>
            <a:endParaRPr lang="el-GR" dirty="0">
              <a:cs typeface="Times New Roman" pitchFamily="18" charset="0"/>
            </a:endParaRPr>
          </a:p>
        </p:txBody>
      </p:sp>
      <p:sp>
        <p:nvSpPr>
          <p:cNvPr id="37" name="4 - TextBox"/>
          <p:cNvSpPr txBox="1"/>
          <p:nvPr/>
        </p:nvSpPr>
        <p:spPr>
          <a:xfrm>
            <a:off x="83127" y="1872056"/>
            <a:ext cx="9144000"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t>Για </a:t>
            </a:r>
            <a:r>
              <a:rPr lang="el-GR" dirty="0"/>
              <a:t>την περιγραφή της περιβαλλοντικής </a:t>
            </a:r>
            <a:r>
              <a:rPr lang="el-GR" dirty="0" smtClean="0"/>
              <a:t>πίεσης:</a:t>
            </a:r>
          </a:p>
          <a:p>
            <a:pPr algn="just"/>
            <a:endParaRPr lang="el-GR" dirty="0">
              <a:latin typeface="Times New Roman" pitchFamily="18" charset="0"/>
              <a:cs typeface="Times New Roman" pitchFamily="18" charset="0"/>
            </a:endParaRPr>
          </a:p>
          <a:p>
            <a:pPr algn="just"/>
            <a:r>
              <a:rPr lang="el-GR" dirty="0" smtClean="0"/>
              <a:t>Επιλέχθησαν </a:t>
            </a:r>
            <a:r>
              <a:rPr lang="el-GR" dirty="0"/>
              <a:t>οικονομικοί και κοινωνικοί δείκτες οι οποίοι ασκούν πίεση στους πόρους της </a:t>
            </a:r>
            <a:r>
              <a:rPr lang="el-GR" dirty="0" smtClean="0"/>
              <a:t>βιοποικιλότητας</a:t>
            </a:r>
            <a:endParaRPr lang="el-GR" dirty="0">
              <a:latin typeface="Times New Roman" pitchFamily="18" charset="0"/>
              <a:cs typeface="Times New Roman" pitchFamily="18" charset="0"/>
            </a:endParaRPr>
          </a:p>
        </p:txBody>
      </p:sp>
      <p:sp>
        <p:nvSpPr>
          <p:cNvPr id="38" name="4 - TextBox"/>
          <p:cNvSpPr txBox="1"/>
          <p:nvPr/>
        </p:nvSpPr>
        <p:spPr>
          <a:xfrm>
            <a:off x="83127" y="3338568"/>
            <a:ext cx="9144000"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a:t>Για την περιγραφή </a:t>
            </a:r>
            <a:r>
              <a:rPr lang="el-GR" dirty="0" smtClean="0"/>
              <a:t>της </a:t>
            </a:r>
            <a:r>
              <a:rPr lang="el-GR" dirty="0"/>
              <a:t>κατάστασης των πόρων </a:t>
            </a:r>
            <a:r>
              <a:rPr lang="el-GR" dirty="0" smtClean="0"/>
              <a:t>βιοποικιλότητας:</a:t>
            </a:r>
          </a:p>
          <a:p>
            <a:pPr algn="just"/>
            <a:endParaRPr lang="el-GR" dirty="0"/>
          </a:p>
          <a:p>
            <a:pPr algn="just"/>
            <a:r>
              <a:rPr lang="el-GR" dirty="0" smtClean="0"/>
              <a:t>Επιλέχθησαν δείκτες </a:t>
            </a:r>
            <a:r>
              <a:rPr lang="el-GR" dirty="0"/>
              <a:t>που διερευνούν τις παραβατικές συμπεριφορές στους τομείς της </a:t>
            </a:r>
            <a:r>
              <a:rPr lang="el-GR" b="1" dirty="0"/>
              <a:t>θήρας</a:t>
            </a:r>
            <a:r>
              <a:rPr lang="el-GR" dirty="0"/>
              <a:t>, της </a:t>
            </a:r>
            <a:r>
              <a:rPr lang="el-GR" b="1" dirty="0"/>
              <a:t>αλιείας</a:t>
            </a:r>
            <a:r>
              <a:rPr lang="el-GR" dirty="0"/>
              <a:t> και της </a:t>
            </a:r>
            <a:r>
              <a:rPr lang="el-GR" b="1" dirty="0" smtClean="0"/>
              <a:t>υλοτομίας</a:t>
            </a:r>
            <a:endParaRPr lang="el-GR" dirty="0"/>
          </a:p>
        </p:txBody>
      </p:sp>
      <p:sp>
        <p:nvSpPr>
          <p:cNvPr id="39" name="4 - TextBox"/>
          <p:cNvSpPr txBox="1"/>
          <p:nvPr/>
        </p:nvSpPr>
        <p:spPr>
          <a:xfrm>
            <a:off x="83127" y="4805080"/>
            <a:ext cx="9144000" cy="147732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a:t>Για την περιγραφή </a:t>
            </a:r>
            <a:r>
              <a:rPr lang="el-GR" dirty="0" smtClean="0"/>
              <a:t>της κοινωνικής απόκρισης:</a:t>
            </a:r>
          </a:p>
          <a:p>
            <a:pPr algn="just"/>
            <a:endParaRPr lang="el-GR" dirty="0"/>
          </a:p>
          <a:p>
            <a:pPr algn="just"/>
            <a:r>
              <a:rPr lang="el-GR" dirty="0" smtClean="0"/>
              <a:t>Επιλέχθησαν δείκτες που </a:t>
            </a:r>
            <a:r>
              <a:rPr lang="el-GR" dirty="0"/>
              <a:t>σχετίζονται με την ανάπτυξη και την εφαρμογή των πολιτικών διατήρησης και σχετίζονται με τη χρηματοδότηση της </a:t>
            </a:r>
            <a:r>
              <a:rPr lang="el-GR" b="1" dirty="0"/>
              <a:t>δασοπονίας</a:t>
            </a:r>
            <a:r>
              <a:rPr lang="el-GR" dirty="0"/>
              <a:t>, </a:t>
            </a:r>
            <a:r>
              <a:rPr lang="el-GR" dirty="0" smtClean="0"/>
              <a:t>και με </a:t>
            </a:r>
            <a:r>
              <a:rPr lang="el-GR" dirty="0"/>
              <a:t>τη </a:t>
            </a:r>
            <a:r>
              <a:rPr lang="el-GR" b="1" dirty="0"/>
              <a:t>συνολική χρηματοδότηση για την προστασία του </a:t>
            </a:r>
            <a:r>
              <a:rPr lang="el-GR" b="1" dirty="0" smtClean="0"/>
              <a:t>περιβάλλοντος</a:t>
            </a:r>
            <a:endParaRPr lang="el-GR" dirty="0"/>
          </a:p>
        </p:txBody>
      </p:sp>
    </p:spTree>
    <p:extLst>
      <p:ext uri="{BB962C8B-B14F-4D97-AF65-F5344CB8AC3E}">
        <p14:creationId xmlns:p14="http://schemas.microsoft.com/office/powerpoint/2010/main" val="9064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6" name="4 - TextBox"/>
          <p:cNvSpPr txBox="1"/>
          <p:nvPr/>
        </p:nvSpPr>
        <p:spPr>
          <a:xfrm>
            <a:off x="155576" y="682416"/>
            <a:ext cx="11285310"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a:t>Η περίοδος αναφοράς των δεικτών σχεδιάστηκε ώστε να καλύπτει τη δεκαετία </a:t>
            </a:r>
            <a:r>
              <a:rPr lang="el-GR" b="1" dirty="0"/>
              <a:t>2001-2002</a:t>
            </a:r>
            <a:r>
              <a:rPr lang="el-GR" dirty="0"/>
              <a:t> έως </a:t>
            </a:r>
            <a:r>
              <a:rPr lang="el-GR" b="1" dirty="0"/>
              <a:t>2011-2012</a:t>
            </a:r>
            <a:r>
              <a:rPr lang="el-GR" dirty="0"/>
              <a:t> </a:t>
            </a:r>
            <a:endParaRPr lang="el-GR" dirty="0">
              <a:cs typeface="Times New Roman" pitchFamily="18" charset="0"/>
            </a:endParaRPr>
          </a:p>
        </p:txBody>
      </p:sp>
      <p:sp>
        <p:nvSpPr>
          <p:cNvPr id="10" name="12 - Ορθογώνιο"/>
          <p:cNvSpPr/>
          <p:nvPr/>
        </p:nvSpPr>
        <p:spPr>
          <a:xfrm>
            <a:off x="83127" y="1218816"/>
            <a:ext cx="11357758" cy="1465494"/>
          </a:xfrm>
          <a:prstGeom prst="rect">
            <a:avLst/>
          </a:prstGeom>
          <a:solidFill>
            <a:srgbClr val="92D05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l-GR" b="1" dirty="0" smtClean="0">
                <a:solidFill>
                  <a:schemeClr val="tx1">
                    <a:lumMod val="95000"/>
                    <a:lumOff val="5000"/>
                  </a:schemeClr>
                </a:solidFill>
                <a:cs typeface="Times New Roman" pitchFamily="18" charset="0"/>
              </a:rPr>
              <a:t>2 σημεία καμπής</a:t>
            </a:r>
            <a:r>
              <a:rPr lang="el-GR" dirty="0" smtClean="0">
                <a:solidFill>
                  <a:schemeClr val="tx1">
                    <a:lumMod val="95000"/>
                    <a:lumOff val="5000"/>
                  </a:schemeClr>
                </a:solidFill>
                <a:cs typeface="Times New Roman" pitchFamily="18" charset="0"/>
              </a:rPr>
              <a:t>:</a:t>
            </a:r>
          </a:p>
          <a:p>
            <a:pPr algn="ctr"/>
            <a:endParaRPr lang="el-GR" dirty="0" smtClean="0">
              <a:solidFill>
                <a:schemeClr val="tx1">
                  <a:lumMod val="95000"/>
                  <a:lumOff val="5000"/>
                </a:schemeClr>
              </a:solidFill>
              <a:cs typeface="Times New Roman" pitchFamily="18" charset="0"/>
            </a:endParaRPr>
          </a:p>
          <a:p>
            <a:r>
              <a:rPr lang="el-GR" dirty="0" smtClean="0">
                <a:solidFill>
                  <a:schemeClr val="tx1">
                    <a:lumMod val="95000"/>
                    <a:lumOff val="5000"/>
                  </a:schemeClr>
                </a:solidFill>
                <a:cs typeface="Times New Roman" pitchFamily="18" charset="0"/>
              </a:rPr>
              <a:t>- Το 2001, εγκρίθηκε η είσοδος της Ελλάδας στην ΟΝΕ</a:t>
            </a:r>
          </a:p>
          <a:p>
            <a:r>
              <a:rPr lang="el-GR" dirty="0" smtClean="0">
                <a:solidFill>
                  <a:schemeClr val="tx1">
                    <a:lumMod val="95000"/>
                    <a:lumOff val="5000"/>
                  </a:schemeClr>
                </a:solidFill>
                <a:cs typeface="Times New Roman" pitchFamily="18" charset="0"/>
              </a:rPr>
              <a:t>- Το 2008, ξέσπασε η παγκόσμια οικονομική κρίση</a:t>
            </a:r>
          </a:p>
        </p:txBody>
      </p:sp>
      <p:sp>
        <p:nvSpPr>
          <p:cNvPr id="11" name="5 - TextBox"/>
          <p:cNvSpPr txBox="1"/>
          <p:nvPr/>
        </p:nvSpPr>
        <p:spPr>
          <a:xfrm>
            <a:off x="83127" y="2800299"/>
            <a:ext cx="11357758"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dirty="0" smtClean="0">
                <a:cs typeface="Times New Roman" pitchFamily="18" charset="0"/>
              </a:rPr>
              <a:t>Για τον καθορισμό της τάσης και της κατεύθυνσης των δεικτών «Πίεσης», «Κατάστασης» και «Απόκρισης» χρησιμοποιήθηκαν:      </a:t>
            </a:r>
          </a:p>
          <a:p>
            <a:r>
              <a:rPr lang="el-GR" dirty="0" smtClean="0">
                <a:cs typeface="Times New Roman" pitchFamily="18" charset="0"/>
              </a:rPr>
              <a:t>                                             </a:t>
            </a:r>
          </a:p>
          <a:p>
            <a:pPr algn="ctr"/>
            <a:r>
              <a:rPr lang="el-GR" b="1" dirty="0" smtClean="0">
                <a:cs typeface="Times New Roman" pitchFamily="18" charset="0"/>
              </a:rPr>
              <a:t>Χρονοσειρές δεδομένων </a:t>
            </a:r>
          </a:p>
          <a:p>
            <a:pPr algn="ctr"/>
            <a:endParaRPr lang="el-GR" dirty="0" smtClean="0">
              <a:cs typeface="Times New Roman" pitchFamily="18" charset="0"/>
            </a:endParaRPr>
          </a:p>
          <a:p>
            <a:pPr algn="ctr"/>
            <a:endParaRPr lang="el-GR" dirty="0" smtClean="0">
              <a:cs typeface="Times New Roman" pitchFamily="18" charset="0"/>
            </a:endParaRPr>
          </a:p>
          <a:p>
            <a:pPr algn="ctr"/>
            <a:r>
              <a:rPr lang="el-GR" dirty="0" smtClean="0">
                <a:cs typeface="Times New Roman" pitchFamily="18" charset="0"/>
              </a:rPr>
              <a:t>Εμφάνιση της κάμψης στην περίοδο της ύφεσης δηλαδή από το έτος 2008 και έπειτα. </a:t>
            </a:r>
            <a:r>
              <a:rPr lang="el-GR" dirty="0" smtClean="0"/>
              <a:t>                                        </a:t>
            </a:r>
            <a:r>
              <a:rPr lang="el-GR" dirty="0" smtClean="0">
                <a:cs typeface="Times New Roman" pitchFamily="18" charset="0"/>
              </a:rPr>
              <a:t>                                     </a:t>
            </a:r>
          </a:p>
        </p:txBody>
      </p:sp>
      <p:sp>
        <p:nvSpPr>
          <p:cNvPr id="12" name="11 - TextBox"/>
          <p:cNvSpPr txBox="1"/>
          <p:nvPr/>
        </p:nvSpPr>
        <p:spPr>
          <a:xfrm>
            <a:off x="83126" y="5184959"/>
            <a:ext cx="11357759"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dirty="0" smtClean="0">
                <a:cs typeface="Times New Roman" pitchFamily="18" charset="0"/>
              </a:rPr>
              <a:t>Τα στοιχεία :</a:t>
            </a:r>
          </a:p>
          <a:p>
            <a:pPr>
              <a:buFont typeface="Arial" pitchFamily="34" charset="0"/>
              <a:buChar char="•"/>
            </a:pPr>
            <a:r>
              <a:rPr lang="el-GR" dirty="0">
                <a:cs typeface="Times New Roman" pitchFamily="18" charset="0"/>
              </a:rPr>
              <a:t> </a:t>
            </a:r>
            <a:r>
              <a:rPr lang="el-GR" dirty="0" smtClean="0">
                <a:cs typeface="Times New Roman" pitchFamily="18" charset="0"/>
              </a:rPr>
              <a:t>οριοθετούνται με βάση τη μονάδα για το πρώτο έτος αναφοράς - 2001 -  </a:t>
            </a:r>
          </a:p>
          <a:p>
            <a:pPr>
              <a:buFont typeface="Arial" pitchFamily="34" charset="0"/>
              <a:buChar char="•"/>
            </a:pPr>
            <a:r>
              <a:rPr lang="el-GR" dirty="0">
                <a:cs typeface="Times New Roman" pitchFamily="18" charset="0"/>
              </a:rPr>
              <a:t> </a:t>
            </a:r>
            <a:r>
              <a:rPr lang="el-GR" dirty="0" smtClean="0">
                <a:cs typeface="Times New Roman" pitchFamily="18" charset="0"/>
              </a:rPr>
              <a:t>κατανομή των αρνητικών ή θετικών μεταβολών κατά τη διάρκεια των ετών 2001 - 2007 και 2008 - 2012</a:t>
            </a:r>
            <a:endParaRPr lang="el-GR" dirty="0">
              <a:cs typeface="Times New Roman" pitchFamily="18" charset="0"/>
            </a:endParaRPr>
          </a:p>
        </p:txBody>
      </p:sp>
      <p:sp>
        <p:nvSpPr>
          <p:cNvPr id="13" name="7 - Βέλος προς τα κάτω"/>
          <p:cNvSpPr/>
          <p:nvPr/>
        </p:nvSpPr>
        <p:spPr>
          <a:xfrm>
            <a:off x="5618211" y="4014719"/>
            <a:ext cx="360040" cy="432048"/>
          </a:xfrm>
          <a:prstGeom prst="downArrow">
            <a:avLst>
              <a:gd name="adj1" fmla="val 18254"/>
              <a:gd name="adj2" fmla="val 460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4" name="11 - TextBox"/>
          <p:cNvSpPr txBox="1"/>
          <p:nvPr/>
        </p:nvSpPr>
        <p:spPr>
          <a:xfrm>
            <a:off x="83125" y="2599636"/>
            <a:ext cx="11357759" cy="230832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dirty="0" smtClean="0">
                <a:cs typeface="Times New Roman" pitchFamily="18" charset="0"/>
              </a:rPr>
              <a:t>Επιπλέον:</a:t>
            </a:r>
          </a:p>
          <a:p>
            <a:pPr marL="285750" indent="-285750">
              <a:buFont typeface="Arial" panose="020B0604020202020204" pitchFamily="34" charset="0"/>
              <a:buChar char="•"/>
            </a:pPr>
            <a:r>
              <a:rPr lang="el-GR" dirty="0" smtClean="0">
                <a:cs typeface="Times New Roman" pitchFamily="18" charset="0"/>
              </a:rPr>
              <a:t>Πραγματοποιήθηκε συσχέτιση των δεδομένων για να βρεθεί το </a:t>
            </a:r>
            <a:r>
              <a:rPr lang="el-GR" b="1" dirty="0" smtClean="0">
                <a:cs typeface="Times New Roman" pitchFamily="18" charset="0"/>
              </a:rPr>
              <a:t>είδος</a:t>
            </a:r>
            <a:r>
              <a:rPr lang="el-GR" dirty="0" smtClean="0">
                <a:cs typeface="Times New Roman" pitchFamily="18" charset="0"/>
              </a:rPr>
              <a:t> αλλά και η </a:t>
            </a:r>
            <a:r>
              <a:rPr lang="el-GR" b="1" dirty="0" smtClean="0">
                <a:cs typeface="Times New Roman" pitchFamily="18" charset="0"/>
              </a:rPr>
              <a:t>ένταση</a:t>
            </a:r>
            <a:r>
              <a:rPr lang="el-GR" dirty="0" smtClean="0">
                <a:cs typeface="Times New Roman" pitchFamily="18" charset="0"/>
              </a:rPr>
              <a:t> της σχέσης που τα διέπει </a:t>
            </a:r>
          </a:p>
          <a:p>
            <a:endParaRPr lang="el-GR" dirty="0" smtClean="0">
              <a:cs typeface="Times New Roman" pitchFamily="18" charset="0"/>
            </a:endParaRPr>
          </a:p>
          <a:p>
            <a:pPr marL="285750" indent="-285750">
              <a:buFont typeface="Arial" panose="020B0604020202020204" pitchFamily="34" charset="0"/>
              <a:buChar char="•"/>
            </a:pPr>
            <a:r>
              <a:rPr lang="el-GR" dirty="0" smtClean="0">
                <a:cs typeface="Times New Roman" pitchFamily="18" charset="0"/>
              </a:rPr>
              <a:t>Χρησιμοποιήθηκε το </a:t>
            </a:r>
            <a:r>
              <a:rPr lang="el-GR" dirty="0" smtClean="0"/>
              <a:t>στατιστικό πρόγραμμα </a:t>
            </a:r>
            <a:r>
              <a:rPr lang="el-GR" i="1" dirty="0" smtClean="0"/>
              <a:t>SPSS</a:t>
            </a:r>
            <a:r>
              <a:rPr lang="el-GR" dirty="0"/>
              <a:t> </a:t>
            </a:r>
            <a:r>
              <a:rPr lang="el-GR" dirty="0" smtClean="0"/>
              <a:t>(Statistical </a:t>
            </a:r>
            <a:r>
              <a:rPr lang="el-GR" dirty="0"/>
              <a:t>Package for the Social Sciences</a:t>
            </a:r>
            <a:r>
              <a:rPr lang="el-GR" dirty="0" smtClean="0"/>
              <a:t>)</a:t>
            </a:r>
          </a:p>
          <a:p>
            <a:endParaRPr lang="el-GR" dirty="0" smtClean="0"/>
          </a:p>
          <a:p>
            <a:pPr marL="285750" indent="-285750">
              <a:buFont typeface="Arial" panose="020B0604020202020204" pitchFamily="34" charset="0"/>
              <a:buChar char="•"/>
            </a:pPr>
            <a:r>
              <a:rPr lang="el-GR" dirty="0" smtClean="0"/>
              <a:t>Ελέγχθηκε η κανονικότητα των δεδομένων (κριτήριο </a:t>
            </a:r>
            <a:r>
              <a:rPr lang="en-US" b="1" dirty="0" smtClean="0"/>
              <a:t>Shapiro</a:t>
            </a:r>
            <a:r>
              <a:rPr lang="el-GR" b="1" dirty="0" smtClean="0"/>
              <a:t> – </a:t>
            </a:r>
            <a:r>
              <a:rPr lang="en-US" b="1" dirty="0" smtClean="0"/>
              <a:t>Wilk</a:t>
            </a:r>
            <a:r>
              <a:rPr lang="el-GR" dirty="0" smtClean="0"/>
              <a:t>)</a:t>
            </a:r>
          </a:p>
          <a:p>
            <a:endParaRPr lang="el-GR" dirty="0" smtClean="0"/>
          </a:p>
          <a:p>
            <a:pPr marL="285750" indent="-285750">
              <a:buFont typeface="Arial" panose="020B0604020202020204" pitchFamily="34" charset="0"/>
              <a:buChar char="•"/>
            </a:pPr>
            <a:r>
              <a:rPr lang="el-GR" dirty="0" smtClean="0"/>
              <a:t>Υπολογίστηκε η συσχέτιση με τον υπολογισμό του </a:t>
            </a:r>
            <a:r>
              <a:rPr lang="el-GR" b="1" dirty="0" smtClean="0"/>
              <a:t>συντελεστή</a:t>
            </a:r>
            <a:r>
              <a:rPr lang="el-GR" dirty="0" smtClean="0"/>
              <a:t> </a:t>
            </a:r>
            <a:r>
              <a:rPr lang="en-US" b="1" dirty="0" smtClean="0"/>
              <a:t>Kendall’s tau</a:t>
            </a:r>
            <a:r>
              <a:rPr lang="el-GR" dirty="0" smtClean="0"/>
              <a:t>.</a:t>
            </a:r>
            <a:endParaRPr lang="en-US" dirty="0"/>
          </a:p>
        </p:txBody>
      </p:sp>
    </p:spTree>
    <p:extLst>
      <p:ext uri="{BB962C8B-B14F-4D97-AF65-F5344CB8AC3E}">
        <p14:creationId xmlns:p14="http://schemas.microsoft.com/office/powerpoint/2010/main" val="6362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P spid="11" grpId="0" animBg="1"/>
      <p:bldP spid="12" grpId="0" animBg="1"/>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5 - TextBox"/>
          <p:cNvSpPr txBox="1"/>
          <p:nvPr/>
        </p:nvSpPr>
        <p:spPr>
          <a:xfrm>
            <a:off x="83127" y="677610"/>
            <a:ext cx="12032674"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cs typeface="Times New Roman" pitchFamily="18" charset="0"/>
              </a:rPr>
              <a:t>Οι δείκτες </a:t>
            </a:r>
            <a:r>
              <a:rPr lang="el-GR" dirty="0">
                <a:cs typeface="Times New Roman" pitchFamily="18" charset="0"/>
              </a:rPr>
              <a:t>που ασκούν πίεση στους φυσικούς πόρους λόγω της αποδυνάμωσης της ελληνικής οικονομίας διαμορφώνονται ως εξής</a:t>
            </a:r>
            <a:r>
              <a:rPr lang="el-GR" dirty="0" smtClean="0">
                <a:cs typeface="Times New Roman" pitchFamily="18" charset="0"/>
              </a:rPr>
              <a:t>:</a:t>
            </a:r>
            <a:endParaRPr lang="el-GR" dirty="0">
              <a:cs typeface="Times New Roman" pitchFamily="18" charset="0"/>
            </a:endParaRPr>
          </a:p>
        </p:txBody>
      </p:sp>
      <p:graphicFrame>
        <p:nvGraphicFramePr>
          <p:cNvPr id="16" name="3 - Πίνακας"/>
          <p:cNvGraphicFramePr>
            <a:graphicFrameLocks noGrp="1"/>
          </p:cNvGraphicFramePr>
          <p:nvPr>
            <p:extLst>
              <p:ext uri="{D42A27DB-BD31-4B8C-83A1-F6EECF244321}">
                <p14:modId xmlns:p14="http://schemas.microsoft.com/office/powerpoint/2010/main" val="4182995068"/>
              </p:ext>
            </p:extLst>
          </p:nvPr>
        </p:nvGraphicFramePr>
        <p:xfrm>
          <a:off x="83127" y="1479764"/>
          <a:ext cx="7776864" cy="3759277"/>
        </p:xfrm>
        <a:graphic>
          <a:graphicData uri="http://schemas.openxmlformats.org/drawingml/2006/table">
            <a:tbl>
              <a:tblPr>
                <a:tableStyleId>{16D9F66E-5EB9-4882-86FB-DCBF35E3C3E4}</a:tableStyleId>
              </a:tblPr>
              <a:tblGrid>
                <a:gridCol w="3459604"/>
                <a:gridCol w="1610256"/>
                <a:gridCol w="2707004"/>
              </a:tblGrid>
              <a:tr h="709261">
                <a:tc>
                  <a:txBody>
                    <a:bodyPr/>
                    <a:lstStyle/>
                    <a:p>
                      <a:pPr algn="l">
                        <a:lnSpc>
                          <a:spcPct val="150000"/>
                        </a:lnSpc>
                        <a:spcAft>
                          <a:spcPts val="0"/>
                        </a:spcAft>
                      </a:pPr>
                      <a:r>
                        <a:rPr lang="el-GR" sz="1800" b="1" dirty="0"/>
                        <a:t>Δείκτες Πίεσης </a:t>
                      </a:r>
                      <a:endParaRPr lang="el-GR" sz="1800" b="1" dirty="0">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pPr>
                      <a:r>
                        <a:rPr lang="el-GR" sz="1800" dirty="0"/>
                        <a:t>Περιοχή</a:t>
                      </a:r>
                      <a:endParaRPr lang="el-GR" sz="1800" b="1" dirty="0">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pPr>
                      <a:r>
                        <a:rPr lang="el-GR" sz="1800" dirty="0"/>
                        <a:t>Περίοδος αναφοράς</a:t>
                      </a:r>
                      <a:endParaRPr lang="el-GR" sz="1800" b="1" dirty="0">
                        <a:latin typeface="Times New Roman" pitchFamily="18" charset="0"/>
                        <a:ea typeface="Calibri"/>
                        <a:cs typeface="Times New Roman" pitchFamily="18" charset="0"/>
                      </a:endParaRPr>
                    </a:p>
                  </a:txBody>
                  <a:tcPr marL="68580" marR="68580" marT="0" marB="0" anchor="ctr"/>
                </a:tc>
              </a:tr>
              <a:tr h="433747">
                <a:tc>
                  <a:txBody>
                    <a:bodyPr/>
                    <a:lstStyle/>
                    <a:p>
                      <a:pPr algn="l">
                        <a:lnSpc>
                          <a:spcPct val="115000"/>
                        </a:lnSpc>
                        <a:spcAft>
                          <a:spcPts val="0"/>
                        </a:spcAft>
                      </a:pPr>
                      <a:r>
                        <a:rPr lang="el-GR" sz="1800" dirty="0" smtClean="0"/>
                        <a:t>ΑΕΠ</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01/01/2001 - 31/12/2012</a:t>
                      </a:r>
                      <a:endParaRPr lang="el-GR" sz="1800" dirty="0">
                        <a:latin typeface="Times New Roman" pitchFamily="18" charset="0"/>
                        <a:ea typeface="Calibri"/>
                        <a:cs typeface="Times New Roman" pitchFamily="18" charset="0"/>
                      </a:endParaRPr>
                    </a:p>
                  </a:txBody>
                  <a:tcPr marL="68580" marR="68580" marT="0" marB="0" anchor="ctr"/>
                </a:tc>
              </a:tr>
              <a:tr h="381744">
                <a:tc>
                  <a:txBody>
                    <a:bodyPr/>
                    <a:lstStyle/>
                    <a:p>
                      <a:pPr algn="l">
                        <a:lnSpc>
                          <a:spcPct val="115000"/>
                        </a:lnSpc>
                        <a:spcAft>
                          <a:spcPts val="0"/>
                        </a:spcAft>
                      </a:pPr>
                      <a:r>
                        <a:rPr lang="el-GR" sz="1800" dirty="0"/>
                        <a:t>Κατά κεφαλήν ΑΕΠ</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31/12/2011</a:t>
                      </a:r>
                      <a:endParaRPr lang="el-GR" sz="1800" dirty="0">
                        <a:latin typeface="Times New Roman" pitchFamily="18" charset="0"/>
                        <a:ea typeface="Calibri"/>
                        <a:cs typeface="Times New Roman" pitchFamily="18" charset="0"/>
                      </a:endParaRPr>
                    </a:p>
                  </a:txBody>
                  <a:tcPr marL="68580" marR="68580" marT="0" marB="0" anchor="ctr"/>
                </a:tc>
              </a:tr>
              <a:tr h="401179">
                <a:tc>
                  <a:txBody>
                    <a:bodyPr/>
                    <a:lstStyle/>
                    <a:p>
                      <a:pPr algn="l">
                        <a:lnSpc>
                          <a:spcPct val="115000"/>
                        </a:lnSpc>
                        <a:spcAft>
                          <a:spcPts val="0"/>
                        </a:spcAft>
                      </a:pPr>
                      <a:r>
                        <a:rPr lang="el-GR" sz="1800" dirty="0" smtClean="0"/>
                        <a:t>Ακαθάριστο δημόσιο χρέος</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31/12/2011</a:t>
                      </a:r>
                      <a:endParaRPr lang="el-GR" sz="1800" dirty="0">
                        <a:latin typeface="Times New Roman" pitchFamily="18" charset="0"/>
                        <a:ea typeface="Calibri"/>
                        <a:cs typeface="Times New Roman" pitchFamily="18" charset="0"/>
                      </a:endParaRPr>
                    </a:p>
                  </a:txBody>
                  <a:tcPr marL="68580" marR="68580" marT="0" marB="0" anchor="ctr"/>
                </a:tc>
              </a:tr>
              <a:tr h="420614">
                <a:tc>
                  <a:txBody>
                    <a:bodyPr/>
                    <a:lstStyle/>
                    <a:p>
                      <a:pPr algn="l">
                        <a:lnSpc>
                          <a:spcPct val="115000"/>
                        </a:lnSpc>
                        <a:spcAft>
                          <a:spcPts val="0"/>
                        </a:spcAft>
                      </a:pPr>
                      <a:r>
                        <a:rPr lang="el-GR" sz="1800" dirty="0" smtClean="0"/>
                        <a:t>Ανεργία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a:t>
                      </a:r>
                      <a:r>
                        <a:rPr lang="el-GR" sz="1800" dirty="0" smtClean="0"/>
                        <a:t>31/12/2012</a:t>
                      </a:r>
                      <a:endParaRPr lang="el-GR" sz="1800" dirty="0">
                        <a:latin typeface="Times New Roman" pitchFamily="18" charset="0"/>
                        <a:ea typeface="Calibri"/>
                        <a:cs typeface="Times New Roman" pitchFamily="18" charset="0"/>
                      </a:endParaRPr>
                    </a:p>
                  </a:txBody>
                  <a:tcPr marL="68580" marR="68580" marT="0" marB="0" anchor="ctr"/>
                </a:tc>
              </a:tr>
              <a:tr h="420614">
                <a:tc>
                  <a:txBody>
                    <a:bodyPr/>
                    <a:lstStyle/>
                    <a:p>
                      <a:pPr algn="l">
                        <a:lnSpc>
                          <a:spcPct val="115000"/>
                        </a:lnSpc>
                        <a:spcAft>
                          <a:spcPts val="0"/>
                        </a:spcAft>
                      </a:pPr>
                      <a:r>
                        <a:rPr lang="el-GR" sz="1800" b="0" dirty="0" smtClean="0">
                          <a:latin typeface="+mn-lt"/>
                          <a:ea typeface="Calibri"/>
                          <a:cs typeface="Times New Roman" pitchFamily="18" charset="0"/>
                        </a:rPr>
                        <a:t>Ρίσκο φτώχειας</a:t>
                      </a:r>
                      <a:endParaRPr lang="el-GR" sz="1800" b="0" dirty="0">
                        <a:latin typeface="+mn-lt"/>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b="0" dirty="0" smtClean="0">
                          <a:latin typeface="+mn-lt"/>
                          <a:ea typeface="Calibri"/>
                          <a:cs typeface="Times New Roman" pitchFamily="18" charset="0"/>
                        </a:rPr>
                        <a:t>Ελλάδα</a:t>
                      </a:r>
                      <a:endParaRPr lang="el-GR" sz="1800" b="0" dirty="0">
                        <a:latin typeface="+mn-lt"/>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b="0" dirty="0" smtClean="0">
                          <a:latin typeface="+mn-lt"/>
                          <a:ea typeface="Calibri"/>
                          <a:cs typeface="Times New Roman" pitchFamily="18" charset="0"/>
                        </a:rPr>
                        <a:t>01/01/2001 – 31/12/2012</a:t>
                      </a:r>
                      <a:endParaRPr lang="el-GR" sz="1800" b="0" dirty="0">
                        <a:latin typeface="+mn-lt"/>
                        <a:ea typeface="Calibri"/>
                        <a:cs typeface="Times New Roman" pitchFamily="18" charset="0"/>
                      </a:endParaRPr>
                    </a:p>
                  </a:txBody>
                  <a:tcPr marL="68580" marR="68580" marT="0" marB="0" anchor="ctr"/>
                </a:tc>
              </a:tr>
              <a:tr h="440049">
                <a:tc>
                  <a:txBody>
                    <a:bodyPr/>
                    <a:lstStyle/>
                    <a:p>
                      <a:pPr algn="l">
                        <a:lnSpc>
                          <a:spcPct val="115000"/>
                        </a:lnSpc>
                        <a:spcAft>
                          <a:spcPts val="0"/>
                        </a:spcAft>
                      </a:pPr>
                      <a:r>
                        <a:rPr lang="el-GR" sz="1800" dirty="0"/>
                        <a:t>Κατώτατα όρια αποδοχών</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01/01/2001 - 31/12/2012</a:t>
                      </a:r>
                      <a:endParaRPr lang="el-GR" sz="1800" dirty="0">
                        <a:latin typeface="Times New Roman" pitchFamily="18" charset="0"/>
                        <a:ea typeface="Calibri"/>
                        <a:cs typeface="Times New Roman" pitchFamily="18" charset="0"/>
                      </a:endParaRPr>
                    </a:p>
                  </a:txBody>
                  <a:tcPr marL="68580" marR="68580" marT="0" marB="0" anchor="ctr"/>
                </a:tc>
              </a:tr>
              <a:tr h="552069">
                <a:tc>
                  <a:txBody>
                    <a:bodyPr/>
                    <a:lstStyle/>
                    <a:p>
                      <a:pPr algn="l">
                        <a:lnSpc>
                          <a:spcPct val="115000"/>
                        </a:lnSpc>
                        <a:spcAft>
                          <a:spcPts val="0"/>
                        </a:spcAft>
                      </a:pPr>
                      <a:r>
                        <a:rPr lang="el-GR" sz="1800" dirty="0" smtClean="0"/>
                        <a:t>Κόστος πετρελαίου</a:t>
                      </a:r>
                      <a:r>
                        <a:rPr lang="el-GR" sz="1800" baseline="0" dirty="0" smtClean="0"/>
                        <a:t> θέρμανσης</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Ελλάδα</a:t>
                      </a:r>
                      <a:endParaRPr lang="el-GR" sz="1800" dirty="0">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l-GR" sz="1800" dirty="0"/>
                        <a:t>01/01/2001 - </a:t>
                      </a:r>
                      <a:r>
                        <a:rPr lang="el-GR" sz="1800" dirty="0" smtClean="0"/>
                        <a:t>20/07/2012</a:t>
                      </a:r>
                      <a:endParaRPr lang="el-GR" sz="1800" dirty="0">
                        <a:latin typeface="Times New Roman" pitchFamily="18" charset="0"/>
                        <a:ea typeface="Calibri"/>
                        <a:cs typeface="Times New Roman" pitchFamily="18" charset="0"/>
                      </a:endParaRPr>
                    </a:p>
                  </a:txBody>
                  <a:tcPr marL="68580" marR="68580" marT="0" marB="0" anchor="ctr"/>
                </a:tc>
              </a:tr>
            </a:tbl>
          </a:graphicData>
        </a:graphic>
      </p:graphicFrame>
      <p:sp>
        <p:nvSpPr>
          <p:cNvPr id="17" name="8 - Ορθογώνιο"/>
          <p:cNvSpPr/>
          <p:nvPr/>
        </p:nvSpPr>
        <p:spPr>
          <a:xfrm>
            <a:off x="8436426" y="2215916"/>
            <a:ext cx="3090889" cy="4946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1600" dirty="0" smtClean="0">
                <a:solidFill>
                  <a:schemeClr val="tx1"/>
                </a:solidFill>
                <a:cs typeface="Times New Roman" pitchFamily="18" charset="0"/>
              </a:rPr>
              <a:t>Σημαντική ένδειξη της συνολικής εικόνας μίας οικονομίας</a:t>
            </a:r>
            <a:endParaRPr lang="el-GR" sz="1600" dirty="0">
              <a:solidFill>
                <a:schemeClr val="tx1"/>
              </a:solidFill>
              <a:cs typeface="Times New Roman" pitchFamily="18" charset="0"/>
            </a:endParaRPr>
          </a:p>
        </p:txBody>
      </p:sp>
      <p:sp>
        <p:nvSpPr>
          <p:cNvPr id="18" name="11 - Δεξιό άγκιστρο"/>
          <p:cNvSpPr/>
          <p:nvPr/>
        </p:nvSpPr>
        <p:spPr>
          <a:xfrm>
            <a:off x="7469630" y="2215916"/>
            <a:ext cx="571504" cy="785818"/>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19" name="15 - Δεξιό άγκιστρο"/>
          <p:cNvSpPr/>
          <p:nvPr/>
        </p:nvSpPr>
        <p:spPr>
          <a:xfrm>
            <a:off x="7653514" y="3432391"/>
            <a:ext cx="412118" cy="1779689"/>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
        <p:nvSpPr>
          <p:cNvPr id="20" name="16 - Ορθογώνιο"/>
          <p:cNvSpPr/>
          <p:nvPr/>
        </p:nvSpPr>
        <p:spPr>
          <a:xfrm>
            <a:off x="8436426" y="4226506"/>
            <a:ext cx="3090889" cy="7858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1600" dirty="0" smtClean="0">
                <a:solidFill>
                  <a:schemeClr val="tx1"/>
                </a:solidFill>
                <a:cs typeface="Times New Roman" pitchFamily="18" charset="0"/>
              </a:rPr>
              <a:t>Θεμελιώδεις </a:t>
            </a:r>
            <a:r>
              <a:rPr lang="el-GR" sz="1600" dirty="0" err="1" smtClean="0">
                <a:solidFill>
                  <a:schemeClr val="tx1"/>
                </a:solidFill>
                <a:cs typeface="Times New Roman" pitchFamily="18" charset="0"/>
              </a:rPr>
              <a:t>κοινωνικο</a:t>
            </a:r>
            <a:r>
              <a:rPr lang="el-GR" sz="1600" dirty="0" smtClean="0">
                <a:solidFill>
                  <a:schemeClr val="tx1"/>
                </a:solidFill>
                <a:cs typeface="Times New Roman" pitchFamily="18" charset="0"/>
              </a:rPr>
              <a:t>-οικονομικοί δείκτες </a:t>
            </a:r>
            <a:endParaRPr lang="el-GR" sz="1600" dirty="0">
              <a:solidFill>
                <a:schemeClr val="tx1"/>
              </a:solidFill>
              <a:cs typeface="Times New Roman" pitchFamily="18" charset="0"/>
            </a:endParaRPr>
          </a:p>
        </p:txBody>
      </p:sp>
      <p:cxnSp>
        <p:nvCxnSpPr>
          <p:cNvPr id="21" name="13 - Ευθύγραμμο βέλος σύνδεσης"/>
          <p:cNvCxnSpPr/>
          <p:nvPr/>
        </p:nvCxnSpPr>
        <p:spPr>
          <a:xfrm flipV="1">
            <a:off x="7837359" y="3207190"/>
            <a:ext cx="435784" cy="9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14 - Ορθογώνιο"/>
          <p:cNvSpPr/>
          <p:nvPr/>
        </p:nvSpPr>
        <p:spPr>
          <a:xfrm>
            <a:off x="8436426" y="2783575"/>
            <a:ext cx="3090889" cy="1000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1600" dirty="0" smtClean="0">
                <a:solidFill>
                  <a:schemeClr val="tx1"/>
                </a:solidFill>
                <a:cs typeface="Times New Roman" pitchFamily="18" charset="0"/>
              </a:rPr>
              <a:t>Έχει αποδειχθεί ότι μπορεί να έχει σημαντικές επιπτώσεις σε ότι αφορά τις στρατηγικές διατήρησης </a:t>
            </a:r>
            <a:endParaRPr lang="el-GR" sz="1600" dirty="0">
              <a:solidFill>
                <a:schemeClr val="tx1"/>
              </a:solidFill>
              <a:cs typeface="Times New Roman" pitchFamily="18" charset="0"/>
            </a:endParaRPr>
          </a:p>
        </p:txBody>
      </p:sp>
    </p:spTree>
    <p:extLst>
      <p:ext uri="{BB962C8B-B14F-4D97-AF65-F5344CB8AC3E}">
        <p14:creationId xmlns:p14="http://schemas.microsoft.com/office/powerpoint/2010/main" val="29016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9"/>
                                        </p:tgtEl>
                                        <p:attrNameLst>
                                          <p:attrName>ppt_x</p:attrName>
                                        </p:attrNameLst>
                                      </p:cBhvr>
                                      <p:tavLst>
                                        <p:tav tm="0">
                                          <p:val>
                                            <p:strVal val="ppt_x"/>
                                          </p:val>
                                        </p:tav>
                                        <p:tav tm="100000">
                                          <p:val>
                                            <p:strVal val="ppt_x"/>
                                          </p:val>
                                        </p:tav>
                                      </p:tavLst>
                                    </p:anim>
                                    <p:anim calcmode="lin" valueType="num">
                                      <p:cBhvr additive="base">
                                        <p:cTn id="29" dur="500"/>
                                        <p:tgtEl>
                                          <p:spTgt spid="19"/>
                                        </p:tgtEl>
                                        <p:attrNameLst>
                                          <p:attrName>ppt_y</p:attrName>
                                        </p:attrNameLst>
                                      </p:cBhvr>
                                      <p:tavLst>
                                        <p:tav tm="0">
                                          <p:val>
                                            <p:strVal val="ppt_y"/>
                                          </p:val>
                                        </p:tav>
                                        <p:tav tm="100000">
                                          <p:val>
                                            <p:strVal val="1+ppt_h/2"/>
                                          </p:val>
                                        </p:tav>
                                      </p:tavLst>
                                    </p:anim>
                                    <p:set>
                                      <p:cBhvr>
                                        <p:cTn id="30" dur="1" fill="hold">
                                          <p:stCondLst>
                                            <p:cond delay="499"/>
                                          </p:stCondLst>
                                        </p:cTn>
                                        <p:tgtEl>
                                          <p:spTgt spid="19"/>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0"/>
                                        </p:tgtEl>
                                        <p:attrNameLst>
                                          <p:attrName>ppt_x</p:attrName>
                                        </p:attrNameLst>
                                      </p:cBhvr>
                                      <p:tavLst>
                                        <p:tav tm="0">
                                          <p:val>
                                            <p:strVal val="ppt_x"/>
                                          </p:val>
                                        </p:tav>
                                        <p:tav tm="100000">
                                          <p:val>
                                            <p:strVal val="ppt_x"/>
                                          </p:val>
                                        </p:tav>
                                      </p:tavLst>
                                    </p:anim>
                                    <p:anim calcmode="lin" valueType="num">
                                      <p:cBhvr additive="base">
                                        <p:cTn id="33" dur="500"/>
                                        <p:tgtEl>
                                          <p:spTgt spid="20"/>
                                        </p:tgtEl>
                                        <p:attrNameLst>
                                          <p:attrName>ppt_y</p:attrName>
                                        </p:attrNameLst>
                                      </p:cBhvr>
                                      <p:tavLst>
                                        <p:tav tm="0">
                                          <p:val>
                                            <p:strVal val="ppt_y"/>
                                          </p:val>
                                        </p:tav>
                                        <p:tav tm="100000">
                                          <p:val>
                                            <p:strVal val="1+ppt_h/2"/>
                                          </p:val>
                                        </p:tav>
                                      </p:tavLst>
                                    </p:anim>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1"/>
                                        </p:tgtEl>
                                        <p:attrNameLst>
                                          <p:attrName>ppt_x</p:attrName>
                                        </p:attrNameLst>
                                      </p:cBhvr>
                                      <p:tavLst>
                                        <p:tav tm="0">
                                          <p:val>
                                            <p:strVal val="ppt_x"/>
                                          </p:val>
                                        </p:tav>
                                        <p:tav tm="100000">
                                          <p:val>
                                            <p:strVal val="ppt_x"/>
                                          </p:val>
                                        </p:tav>
                                      </p:tavLst>
                                    </p:anim>
                                    <p:anim calcmode="lin" valueType="num">
                                      <p:cBhvr additive="base">
                                        <p:cTn id="45" dur="500"/>
                                        <p:tgtEl>
                                          <p:spTgt spid="21"/>
                                        </p:tgtEl>
                                        <p:attrNameLst>
                                          <p:attrName>ppt_y</p:attrName>
                                        </p:attrNameLst>
                                      </p:cBhvr>
                                      <p:tavLst>
                                        <p:tav tm="0">
                                          <p:val>
                                            <p:strVal val="ppt_y"/>
                                          </p:val>
                                        </p:tav>
                                        <p:tav tm="100000">
                                          <p:val>
                                            <p:strVal val="1+ppt_h/2"/>
                                          </p:val>
                                        </p:tav>
                                      </p:tavLst>
                                    </p:anim>
                                    <p:set>
                                      <p:cBhvr>
                                        <p:cTn id="46" dur="1" fill="hold">
                                          <p:stCondLst>
                                            <p:cond delay="499"/>
                                          </p:stCondLst>
                                        </p:cTn>
                                        <p:tgtEl>
                                          <p:spTgt spid="2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22"/>
                                        </p:tgtEl>
                                        <p:attrNameLst>
                                          <p:attrName>ppt_x</p:attrName>
                                        </p:attrNameLst>
                                      </p:cBhvr>
                                      <p:tavLst>
                                        <p:tav tm="0">
                                          <p:val>
                                            <p:strVal val="ppt_x"/>
                                          </p:val>
                                        </p:tav>
                                        <p:tav tm="100000">
                                          <p:val>
                                            <p:strVal val="ppt_x"/>
                                          </p:val>
                                        </p:tav>
                                      </p:tavLst>
                                    </p:anim>
                                    <p:anim calcmode="lin" valueType="num">
                                      <p:cBhvr additive="base">
                                        <p:cTn id="49" dur="500"/>
                                        <p:tgtEl>
                                          <p:spTgt spid="22"/>
                                        </p:tgtEl>
                                        <p:attrNameLst>
                                          <p:attrName>ppt_y</p:attrName>
                                        </p:attrNameLst>
                                      </p:cBhvr>
                                      <p:tavLst>
                                        <p:tav tm="0">
                                          <p:val>
                                            <p:strVal val="ppt_y"/>
                                          </p:val>
                                        </p:tav>
                                        <p:tav tm="100000">
                                          <p:val>
                                            <p:strVal val="1+ppt_h/2"/>
                                          </p:val>
                                        </p:tav>
                                      </p:tavLst>
                                    </p:anim>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5 - TextBox"/>
          <p:cNvSpPr txBox="1"/>
          <p:nvPr/>
        </p:nvSpPr>
        <p:spPr>
          <a:xfrm>
            <a:off x="83127" y="677610"/>
            <a:ext cx="12032674"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cs typeface="Times New Roman" pitchFamily="18" charset="0"/>
              </a:rPr>
              <a:t>Οι δείκτες </a:t>
            </a:r>
            <a:r>
              <a:rPr lang="el-GR" dirty="0">
                <a:cs typeface="Times New Roman" pitchFamily="18" charset="0"/>
              </a:rPr>
              <a:t>που </a:t>
            </a:r>
            <a:r>
              <a:rPr lang="el-GR" dirty="0" smtClean="0">
                <a:cs typeface="Times New Roman" pitchFamily="18" charset="0"/>
              </a:rPr>
              <a:t>παρουσιάζουν την παραβατικότητα διαμορφώνονται ως εξής:</a:t>
            </a:r>
            <a:endParaRPr lang="el-GR" dirty="0">
              <a:cs typeface="Times New Roman" pitchFamily="18" charset="0"/>
            </a:endParaRPr>
          </a:p>
        </p:txBody>
      </p:sp>
      <p:graphicFrame>
        <p:nvGraphicFramePr>
          <p:cNvPr id="13" name="7 - Πίνακας"/>
          <p:cNvGraphicFramePr>
            <a:graphicFrameLocks noGrp="1"/>
          </p:cNvGraphicFramePr>
          <p:nvPr>
            <p:extLst>
              <p:ext uri="{D42A27DB-BD31-4B8C-83A1-F6EECF244321}">
                <p14:modId xmlns:p14="http://schemas.microsoft.com/office/powerpoint/2010/main" val="2725750593"/>
              </p:ext>
            </p:extLst>
          </p:nvPr>
        </p:nvGraphicFramePr>
        <p:xfrm>
          <a:off x="83126" y="1286629"/>
          <a:ext cx="10245437" cy="1885474"/>
        </p:xfrm>
        <a:graphic>
          <a:graphicData uri="http://schemas.openxmlformats.org/drawingml/2006/table">
            <a:tbl>
              <a:tblPr>
                <a:tableStyleId>{16D9F66E-5EB9-4882-86FB-DCBF35E3C3E4}</a:tableStyleId>
              </a:tblPr>
              <a:tblGrid>
                <a:gridCol w="5548397"/>
                <a:gridCol w="1960745"/>
                <a:gridCol w="2736295"/>
              </a:tblGrid>
              <a:tr h="549580">
                <a:tc>
                  <a:txBody>
                    <a:bodyPr/>
                    <a:lstStyle/>
                    <a:p>
                      <a:pPr algn="l">
                        <a:lnSpc>
                          <a:spcPct val="115000"/>
                        </a:lnSpc>
                        <a:spcAft>
                          <a:spcPts val="0"/>
                        </a:spcAft>
                      </a:pPr>
                      <a:r>
                        <a:rPr lang="el-GR" sz="1800" b="1" dirty="0" smtClean="0"/>
                        <a:t>Δείκτες</a:t>
                      </a:r>
                      <a:r>
                        <a:rPr lang="el-GR" sz="1800" b="1" baseline="0" dirty="0" smtClean="0"/>
                        <a:t> Κατάστασης</a:t>
                      </a:r>
                      <a:endParaRPr lang="el-GR" sz="1800" b="1" dirty="0">
                        <a:latin typeface="Calibri"/>
                        <a:ea typeface="Calibri"/>
                        <a:cs typeface="Times New Roman"/>
                      </a:endParaRPr>
                    </a:p>
                  </a:txBody>
                  <a:tcPr marL="43047" marR="43047" marT="0" marB="0" anchor="ctr"/>
                </a:tc>
                <a:tc>
                  <a:txBody>
                    <a:bodyPr/>
                    <a:lstStyle/>
                    <a:p>
                      <a:pPr algn="ctr">
                        <a:lnSpc>
                          <a:spcPct val="150000"/>
                        </a:lnSpc>
                        <a:spcAft>
                          <a:spcPts val="0"/>
                        </a:spcAft>
                      </a:pPr>
                      <a:r>
                        <a:rPr lang="el-GR" sz="1800" dirty="0"/>
                        <a:t>Περιοχή</a:t>
                      </a:r>
                      <a:endParaRPr lang="el-GR" sz="1800" dirty="0">
                        <a:latin typeface="Calibri"/>
                        <a:ea typeface="Calibri"/>
                        <a:cs typeface="Times New Roman"/>
                      </a:endParaRPr>
                    </a:p>
                  </a:txBody>
                  <a:tcPr marL="43047" marR="43047" marT="0" marB="0" anchor="ctr"/>
                </a:tc>
                <a:tc>
                  <a:txBody>
                    <a:bodyPr/>
                    <a:lstStyle/>
                    <a:p>
                      <a:pPr algn="ctr">
                        <a:lnSpc>
                          <a:spcPct val="150000"/>
                        </a:lnSpc>
                        <a:spcAft>
                          <a:spcPts val="0"/>
                        </a:spcAft>
                      </a:pPr>
                      <a:r>
                        <a:rPr lang="el-GR" sz="1800" dirty="0"/>
                        <a:t>Περίοδος Αναφοράς</a:t>
                      </a:r>
                      <a:endParaRPr lang="el-GR" sz="1800" dirty="0">
                        <a:latin typeface="Calibri"/>
                        <a:ea typeface="Calibri"/>
                        <a:cs typeface="Times New Roman"/>
                      </a:endParaRPr>
                    </a:p>
                  </a:txBody>
                  <a:tcPr marL="43047" marR="43047" marT="0" marB="0" anchor="ctr"/>
                </a:tc>
              </a:tr>
              <a:tr h="492919">
                <a:tc>
                  <a:txBody>
                    <a:bodyPr/>
                    <a:lstStyle/>
                    <a:p>
                      <a:pPr algn="l">
                        <a:lnSpc>
                          <a:spcPct val="115000"/>
                        </a:lnSpc>
                        <a:spcAft>
                          <a:spcPts val="0"/>
                        </a:spcAft>
                      </a:pPr>
                      <a:r>
                        <a:rPr lang="el-GR" sz="1800" dirty="0" smtClean="0"/>
                        <a:t>Παραβάσεις</a:t>
                      </a:r>
                      <a:r>
                        <a:rPr lang="el-GR" sz="1800" baseline="0" dirty="0" smtClean="0"/>
                        <a:t> </a:t>
                      </a:r>
                      <a:r>
                        <a:rPr lang="el-GR" sz="1800" dirty="0" smtClean="0"/>
                        <a:t>υλοτομίας</a:t>
                      </a:r>
                      <a:endParaRPr lang="el-GR" sz="1800" dirty="0">
                        <a:solidFill>
                          <a:schemeClr val="tx1"/>
                        </a:solidFill>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smtClean="0"/>
                        <a:t>Ελλάδα</a:t>
                      </a:r>
                      <a:endParaRPr lang="el-GR" sz="1800" dirty="0">
                        <a:solidFill>
                          <a:schemeClr val="tx1"/>
                        </a:solidFill>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a:t>01/01/2001 - 31/12/2012</a:t>
                      </a:r>
                      <a:endParaRPr lang="el-GR" sz="1800" dirty="0">
                        <a:solidFill>
                          <a:schemeClr val="tx1"/>
                        </a:solidFill>
                        <a:latin typeface="Calibri"/>
                        <a:ea typeface="Calibri"/>
                        <a:cs typeface="Times New Roman"/>
                      </a:endParaRPr>
                    </a:p>
                  </a:txBody>
                  <a:tcPr marL="43047" marR="43047" marT="0" marB="0" anchor="ctr"/>
                </a:tc>
              </a:tr>
              <a:tr h="421629">
                <a:tc>
                  <a:txBody>
                    <a:bodyPr/>
                    <a:lstStyle/>
                    <a:p>
                      <a:pPr algn="l">
                        <a:lnSpc>
                          <a:spcPct val="115000"/>
                        </a:lnSpc>
                        <a:spcAft>
                          <a:spcPts val="0"/>
                        </a:spcAft>
                      </a:pPr>
                      <a:r>
                        <a:rPr lang="el-GR" sz="1800" dirty="0" smtClean="0"/>
                        <a:t>Παραβάσεις θήρας</a:t>
                      </a:r>
                      <a:endParaRPr lang="el-GR" sz="1800" dirty="0">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a:t>Ελλάδα</a:t>
                      </a:r>
                      <a:endParaRPr lang="el-GR" sz="1800" dirty="0">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a:t>01/01/2001 –31/12/2011</a:t>
                      </a:r>
                      <a:endParaRPr lang="el-GR" sz="1800" dirty="0">
                        <a:latin typeface="Calibri"/>
                        <a:ea typeface="Calibri"/>
                        <a:cs typeface="Times New Roman"/>
                      </a:endParaRPr>
                    </a:p>
                  </a:txBody>
                  <a:tcPr marL="43047" marR="43047" marT="0" marB="0" anchor="ctr"/>
                </a:tc>
              </a:tr>
              <a:tr h="421346">
                <a:tc>
                  <a:txBody>
                    <a:bodyPr/>
                    <a:lstStyle/>
                    <a:p>
                      <a:pPr algn="l">
                        <a:lnSpc>
                          <a:spcPct val="115000"/>
                        </a:lnSpc>
                        <a:spcAft>
                          <a:spcPts val="0"/>
                        </a:spcAft>
                      </a:pPr>
                      <a:r>
                        <a:rPr lang="el-GR" sz="1800" dirty="0" smtClean="0"/>
                        <a:t>Αλιευτικές παραβάσεις</a:t>
                      </a:r>
                      <a:endParaRPr lang="el-GR" sz="1800" dirty="0">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a:t>Ελλάδα</a:t>
                      </a:r>
                      <a:endParaRPr lang="el-GR" sz="1800" dirty="0">
                        <a:latin typeface="Calibri"/>
                        <a:ea typeface="Calibri"/>
                        <a:cs typeface="Times New Roman"/>
                      </a:endParaRPr>
                    </a:p>
                  </a:txBody>
                  <a:tcPr marL="43047" marR="43047" marT="0" marB="0" anchor="ctr"/>
                </a:tc>
                <a:tc>
                  <a:txBody>
                    <a:bodyPr/>
                    <a:lstStyle/>
                    <a:p>
                      <a:pPr algn="ctr">
                        <a:lnSpc>
                          <a:spcPct val="115000"/>
                        </a:lnSpc>
                        <a:spcAft>
                          <a:spcPts val="0"/>
                        </a:spcAft>
                      </a:pPr>
                      <a:r>
                        <a:rPr lang="el-GR" sz="1800" dirty="0" smtClean="0"/>
                        <a:t>01/01/2001 </a:t>
                      </a:r>
                      <a:r>
                        <a:rPr lang="el-GR" sz="1800" dirty="0"/>
                        <a:t>- </a:t>
                      </a:r>
                      <a:r>
                        <a:rPr lang="el-GR" sz="1800" dirty="0" smtClean="0"/>
                        <a:t>31/12/2012</a:t>
                      </a:r>
                      <a:endParaRPr lang="el-GR" sz="1800" dirty="0">
                        <a:latin typeface="Calibri"/>
                        <a:ea typeface="Calibri"/>
                        <a:cs typeface="Times New Roman"/>
                      </a:endParaRPr>
                    </a:p>
                  </a:txBody>
                  <a:tcPr marL="43047" marR="43047" marT="0" marB="0" anchor="ctr"/>
                </a:tc>
              </a:tr>
            </a:tbl>
          </a:graphicData>
        </a:graphic>
      </p:graphicFrame>
      <p:graphicFrame>
        <p:nvGraphicFramePr>
          <p:cNvPr id="14" name="12 - Πίνακας"/>
          <p:cNvGraphicFramePr>
            <a:graphicFrameLocks noGrp="1"/>
          </p:cNvGraphicFramePr>
          <p:nvPr>
            <p:extLst>
              <p:ext uri="{D42A27DB-BD31-4B8C-83A1-F6EECF244321}">
                <p14:modId xmlns:p14="http://schemas.microsoft.com/office/powerpoint/2010/main" val="1628956951"/>
              </p:ext>
            </p:extLst>
          </p:nvPr>
        </p:nvGraphicFramePr>
        <p:xfrm>
          <a:off x="83127" y="3690650"/>
          <a:ext cx="10318174" cy="2419203"/>
        </p:xfrm>
        <a:graphic>
          <a:graphicData uri="http://schemas.openxmlformats.org/drawingml/2006/table">
            <a:tbl>
              <a:tblPr firstRow="1" bandRow="1">
                <a:tableStyleId>{93296810-A885-4BE3-A3E7-6D5BEEA58F35}</a:tableStyleId>
              </a:tblPr>
              <a:tblGrid>
                <a:gridCol w="5609565"/>
                <a:gridCol w="2006765"/>
                <a:gridCol w="2701844"/>
              </a:tblGrid>
              <a:tr h="444654">
                <a:tc>
                  <a:txBody>
                    <a:bodyPr/>
                    <a:lstStyle/>
                    <a:p>
                      <a:pPr algn="l">
                        <a:lnSpc>
                          <a:spcPct val="115000"/>
                        </a:lnSpc>
                        <a:spcAft>
                          <a:spcPts val="0"/>
                        </a:spcAft>
                      </a:pPr>
                      <a:r>
                        <a:rPr lang="el-GR" sz="1600" dirty="0" smtClean="0"/>
                        <a:t>Υποδείκτες Κατάστασης</a:t>
                      </a:r>
                      <a:endParaRPr lang="el-GR" sz="1600" b="0" dirty="0">
                        <a:latin typeface="+mn-lt"/>
                        <a:ea typeface="Calibri"/>
                        <a:cs typeface="Times New Roman"/>
                      </a:endParaRPr>
                    </a:p>
                  </a:txBody>
                  <a:tcPr marL="43047" marR="43047" marT="0" marB="0" anchor="ctr"/>
                </a:tc>
                <a:tc>
                  <a:txBody>
                    <a:bodyPr/>
                    <a:lstStyle/>
                    <a:p>
                      <a:pPr algn="ctr">
                        <a:lnSpc>
                          <a:spcPct val="150000"/>
                        </a:lnSpc>
                        <a:spcAft>
                          <a:spcPts val="0"/>
                        </a:spcAft>
                      </a:pPr>
                      <a:r>
                        <a:rPr lang="el-GR" sz="1600" dirty="0"/>
                        <a:t>Περιοχή</a:t>
                      </a:r>
                      <a:endParaRPr lang="el-GR" sz="1600" b="0" dirty="0">
                        <a:latin typeface="+mn-lt"/>
                        <a:ea typeface="Calibri"/>
                        <a:cs typeface="Times New Roman"/>
                      </a:endParaRPr>
                    </a:p>
                  </a:txBody>
                  <a:tcPr marL="43047" marR="43047" marT="0" marB="0" anchor="ctr"/>
                </a:tc>
                <a:tc>
                  <a:txBody>
                    <a:bodyPr/>
                    <a:lstStyle/>
                    <a:p>
                      <a:pPr algn="ctr">
                        <a:lnSpc>
                          <a:spcPct val="150000"/>
                        </a:lnSpc>
                        <a:spcAft>
                          <a:spcPts val="0"/>
                        </a:spcAft>
                      </a:pPr>
                      <a:r>
                        <a:rPr lang="el-GR" sz="1600" dirty="0"/>
                        <a:t>Περίοδος Αναφοράς</a:t>
                      </a:r>
                      <a:endParaRPr lang="el-GR" sz="1600" b="0" dirty="0">
                        <a:latin typeface="+mn-lt"/>
                        <a:ea typeface="Calibri"/>
                        <a:cs typeface="Times New Roman"/>
                      </a:endParaRPr>
                    </a:p>
                  </a:txBody>
                  <a:tcPr marL="43047" marR="43047" marT="0" marB="0" anchor="ctr"/>
                </a:tc>
              </a:tr>
              <a:tr h="444654">
                <a:tc>
                  <a:txBody>
                    <a:bodyPr/>
                    <a:lstStyle/>
                    <a:p>
                      <a:pPr algn="l">
                        <a:lnSpc>
                          <a:spcPct val="115000"/>
                        </a:lnSpc>
                        <a:spcAft>
                          <a:spcPts val="0"/>
                        </a:spcAft>
                      </a:pPr>
                      <a:r>
                        <a:rPr lang="el-GR" sz="1800" dirty="0" smtClean="0"/>
                        <a:t>Παραγωγή</a:t>
                      </a:r>
                      <a:r>
                        <a:rPr lang="el-GR" sz="1800" baseline="0" dirty="0" smtClean="0"/>
                        <a:t> </a:t>
                      </a:r>
                      <a:r>
                        <a:rPr lang="el-GR" sz="1800" baseline="0" dirty="0" err="1" smtClean="0"/>
                        <a:t>καυσοξύλων</a:t>
                      </a:r>
                      <a:endParaRPr lang="el-GR" sz="1800" dirty="0">
                        <a:latin typeface="+mn-lt"/>
                        <a:ea typeface="Calibri"/>
                        <a:cs typeface="Times New Roman" pitchFamily="18" charset="0"/>
                      </a:endParaRPr>
                    </a:p>
                  </a:txBody>
                  <a:tcPr marL="43047" marR="43047" marT="0" marB="0" anchor="ctr"/>
                </a:tc>
                <a:tc>
                  <a:txBody>
                    <a:bodyPr/>
                    <a:lstStyle/>
                    <a:p>
                      <a:pPr algn="ctr">
                        <a:lnSpc>
                          <a:spcPct val="115000"/>
                        </a:lnSpc>
                        <a:spcAft>
                          <a:spcPts val="0"/>
                        </a:spcAft>
                      </a:pPr>
                      <a:r>
                        <a:rPr lang="el-GR" sz="1800" dirty="0" smtClean="0"/>
                        <a:t>Ελλάδα</a:t>
                      </a:r>
                      <a:endParaRPr lang="el-GR" sz="1800" dirty="0">
                        <a:latin typeface="+mn-lt"/>
                        <a:ea typeface="Calibri"/>
                        <a:cs typeface="Times New Roman" pitchFamily="18" charset="0"/>
                      </a:endParaRPr>
                    </a:p>
                  </a:txBody>
                  <a:tcPr marL="43047" marR="4304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dirty="0" smtClean="0"/>
                        <a:t> </a:t>
                      </a:r>
                      <a:r>
                        <a:rPr lang="el-GR" sz="1800" baseline="0" dirty="0" smtClean="0"/>
                        <a:t>  </a:t>
                      </a:r>
                      <a:r>
                        <a:rPr lang="el-GR" sz="1800" dirty="0" smtClean="0"/>
                        <a:t>01/01/2001 - 31/12/2011</a:t>
                      </a:r>
                      <a:endParaRPr lang="el-GR" sz="1800" dirty="0" smtClean="0">
                        <a:solidFill>
                          <a:schemeClr val="tx1"/>
                        </a:solidFill>
                        <a:latin typeface="+mn-lt"/>
                        <a:ea typeface="Calibri"/>
                        <a:cs typeface="Times New Roman" pitchFamily="18" charset="0"/>
                      </a:endParaRPr>
                    </a:p>
                  </a:txBody>
                  <a:tcPr marL="43047" marR="43047" marT="0" marB="0" anchor="ctr"/>
                </a:tc>
              </a:tr>
              <a:tr h="444654">
                <a:tc>
                  <a:txBody>
                    <a:bodyPr/>
                    <a:lstStyle/>
                    <a:p>
                      <a:pPr algn="l">
                        <a:lnSpc>
                          <a:spcPct val="115000"/>
                        </a:lnSpc>
                        <a:spcAft>
                          <a:spcPts val="0"/>
                        </a:spcAft>
                      </a:pPr>
                      <a:r>
                        <a:rPr lang="el-GR" sz="1800" dirty="0" smtClean="0"/>
                        <a:t>Εισαγωγή </a:t>
                      </a:r>
                      <a:r>
                        <a:rPr lang="el-GR" sz="1800" dirty="0" err="1" smtClean="0"/>
                        <a:t>καυσοξύλων</a:t>
                      </a:r>
                      <a:endParaRPr lang="el-GR" sz="1800" dirty="0">
                        <a:latin typeface="+mn-lt"/>
                        <a:ea typeface="Calibri"/>
                        <a:cs typeface="Times New Roman" pitchFamily="18" charset="0"/>
                      </a:endParaRPr>
                    </a:p>
                  </a:txBody>
                  <a:tcPr marL="43047" marR="43047" marT="0" marB="0" anchor="ctr"/>
                </a:tc>
                <a:tc>
                  <a:txBody>
                    <a:bodyPr/>
                    <a:lstStyle/>
                    <a:p>
                      <a:pPr algn="ctr">
                        <a:lnSpc>
                          <a:spcPct val="115000"/>
                        </a:lnSpc>
                        <a:spcAft>
                          <a:spcPts val="0"/>
                        </a:spcAft>
                      </a:pPr>
                      <a:r>
                        <a:rPr lang="el-GR" sz="1800" dirty="0" smtClean="0"/>
                        <a:t>Ελλάδα</a:t>
                      </a:r>
                      <a:endParaRPr lang="el-GR" sz="1800" dirty="0">
                        <a:latin typeface="+mn-lt"/>
                        <a:ea typeface="Calibri"/>
                        <a:cs typeface="Times New Roman" pitchFamily="18" charset="0"/>
                      </a:endParaRPr>
                    </a:p>
                  </a:txBody>
                  <a:tcPr marL="43047" marR="4304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dirty="0" smtClean="0"/>
                        <a:t>   01/01/2001 - 31/12/2011</a:t>
                      </a:r>
                      <a:endParaRPr lang="el-GR" sz="1800" dirty="0" smtClean="0">
                        <a:solidFill>
                          <a:schemeClr val="tx1"/>
                        </a:solidFill>
                        <a:latin typeface="+mn-lt"/>
                        <a:ea typeface="Calibri"/>
                        <a:cs typeface="Times New Roman" pitchFamily="18" charset="0"/>
                      </a:endParaRPr>
                    </a:p>
                  </a:txBody>
                  <a:tcPr marL="43047" marR="43047" marT="0" marB="0" anchor="ctr"/>
                </a:tc>
              </a:tr>
              <a:tr h="444654">
                <a:tc>
                  <a:txBody>
                    <a:bodyPr/>
                    <a:lstStyle/>
                    <a:p>
                      <a:pPr algn="l">
                        <a:lnSpc>
                          <a:spcPct val="115000"/>
                        </a:lnSpc>
                        <a:spcAft>
                          <a:spcPts val="0"/>
                        </a:spcAft>
                      </a:pPr>
                      <a:r>
                        <a:rPr lang="el-GR" sz="1800" dirty="0" smtClean="0"/>
                        <a:t>Κατανάλωση </a:t>
                      </a:r>
                      <a:r>
                        <a:rPr lang="el-GR" sz="1800" dirty="0" err="1" smtClean="0"/>
                        <a:t>καυσοξύλων</a:t>
                      </a:r>
                      <a:endParaRPr lang="el-GR" sz="1800" dirty="0">
                        <a:latin typeface="+mn-lt"/>
                        <a:ea typeface="Calibri"/>
                        <a:cs typeface="Times New Roman" pitchFamily="18" charset="0"/>
                      </a:endParaRPr>
                    </a:p>
                  </a:txBody>
                  <a:tcPr marL="43047" marR="43047" marT="0" marB="0" anchor="ctr"/>
                </a:tc>
                <a:tc>
                  <a:txBody>
                    <a:bodyPr/>
                    <a:lstStyle/>
                    <a:p>
                      <a:pPr algn="ctr">
                        <a:lnSpc>
                          <a:spcPct val="115000"/>
                        </a:lnSpc>
                        <a:spcAft>
                          <a:spcPts val="0"/>
                        </a:spcAft>
                      </a:pPr>
                      <a:r>
                        <a:rPr lang="el-GR" sz="1800" dirty="0" smtClean="0"/>
                        <a:t>Ελλάδα</a:t>
                      </a:r>
                      <a:endParaRPr lang="el-GR" sz="1800" dirty="0">
                        <a:latin typeface="+mn-lt"/>
                        <a:ea typeface="Calibri"/>
                        <a:cs typeface="Times New Roman" pitchFamily="18" charset="0"/>
                      </a:endParaRPr>
                    </a:p>
                  </a:txBody>
                  <a:tcPr marL="43047" marR="4304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dirty="0" smtClean="0"/>
                        <a:t>   01/01/2001 - 31/12/2011</a:t>
                      </a:r>
                      <a:endParaRPr lang="el-GR" sz="1800" dirty="0" smtClean="0">
                        <a:solidFill>
                          <a:schemeClr val="tx1"/>
                        </a:solidFill>
                        <a:latin typeface="+mn-lt"/>
                        <a:ea typeface="Calibri"/>
                        <a:cs typeface="Times New Roman" pitchFamily="18" charset="0"/>
                      </a:endParaRPr>
                    </a:p>
                  </a:txBody>
                  <a:tcPr marL="43047" marR="43047" marT="0" marB="0" anchor="ctr"/>
                </a:tc>
              </a:tr>
              <a:tr h="640587">
                <a:tc>
                  <a:txBody>
                    <a:bodyPr/>
                    <a:lstStyle/>
                    <a:p>
                      <a:pPr algn="l">
                        <a:lnSpc>
                          <a:spcPct val="115000"/>
                        </a:lnSpc>
                        <a:spcAft>
                          <a:spcPts val="0"/>
                        </a:spcAft>
                      </a:pPr>
                      <a:r>
                        <a:rPr lang="el-GR" sz="1800" dirty="0" smtClean="0"/>
                        <a:t>Κατανάλωση πετρελαίου</a:t>
                      </a:r>
                      <a:r>
                        <a:rPr lang="el-GR" sz="1800" baseline="0" dirty="0" smtClean="0"/>
                        <a:t> θέρμανσης</a:t>
                      </a:r>
                      <a:endParaRPr lang="el-GR" sz="1800" dirty="0">
                        <a:latin typeface="+mn-lt"/>
                        <a:ea typeface="Calibri"/>
                        <a:cs typeface="Times New Roman" pitchFamily="18" charset="0"/>
                      </a:endParaRPr>
                    </a:p>
                  </a:txBody>
                  <a:tcPr marL="43047" marR="43047" marT="0" marB="0" anchor="ctr"/>
                </a:tc>
                <a:tc>
                  <a:txBody>
                    <a:bodyPr/>
                    <a:lstStyle/>
                    <a:p>
                      <a:pPr algn="ctr">
                        <a:lnSpc>
                          <a:spcPct val="115000"/>
                        </a:lnSpc>
                        <a:spcAft>
                          <a:spcPts val="0"/>
                        </a:spcAft>
                      </a:pPr>
                      <a:r>
                        <a:rPr lang="el-GR" sz="1800" dirty="0" smtClean="0"/>
                        <a:t>Ελλάδα</a:t>
                      </a:r>
                      <a:endParaRPr lang="el-GR" sz="1800" dirty="0">
                        <a:latin typeface="+mn-lt"/>
                        <a:ea typeface="Calibri"/>
                        <a:cs typeface="Times New Roman" pitchFamily="18" charset="0"/>
                      </a:endParaRPr>
                    </a:p>
                  </a:txBody>
                  <a:tcPr marL="43047" marR="4304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dirty="0" smtClean="0"/>
                        <a:t>   01/01/2001 - 31/12/2011</a:t>
                      </a:r>
                      <a:endParaRPr lang="el-GR" sz="1800" dirty="0" smtClean="0">
                        <a:solidFill>
                          <a:schemeClr val="tx1"/>
                        </a:solidFill>
                        <a:latin typeface="+mn-lt"/>
                        <a:ea typeface="Calibri"/>
                        <a:cs typeface="Times New Roman" pitchFamily="18" charset="0"/>
                      </a:endParaRPr>
                    </a:p>
                  </a:txBody>
                  <a:tcPr marL="43047" marR="43047" marT="0" marB="0" anchor="ctr"/>
                </a:tc>
              </a:tr>
            </a:tbl>
          </a:graphicData>
        </a:graphic>
      </p:graphicFrame>
    </p:spTree>
    <p:extLst>
      <p:ext uri="{BB962C8B-B14F-4D97-AF65-F5344CB8AC3E}">
        <p14:creationId xmlns:p14="http://schemas.microsoft.com/office/powerpoint/2010/main" val="17140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1.1 </a:t>
            </a:r>
            <a:r>
              <a:rPr lang="el-GR" sz="2400" dirty="0"/>
              <a:t>Ιστορική εξέλιξη της </a:t>
            </a:r>
            <a:r>
              <a:rPr lang="en-US" sz="2400" dirty="0" smtClean="0"/>
              <a:t>“</a:t>
            </a:r>
            <a:r>
              <a:rPr lang="el-GR" sz="2400" dirty="0" smtClean="0"/>
              <a:t>Βιώσιμης Ανάπτυξης</a:t>
            </a:r>
            <a:r>
              <a:rPr lang="en-US" sz="2400" dirty="0" smtClean="0"/>
              <a:t>”</a:t>
            </a:r>
            <a:endParaRPr lang="el-GR" sz="2400" dirty="0"/>
          </a:p>
        </p:txBody>
      </p:sp>
      <p:sp>
        <p:nvSpPr>
          <p:cNvPr id="5" name="Rectangle 4"/>
          <p:cNvSpPr/>
          <p:nvPr/>
        </p:nvSpPr>
        <p:spPr>
          <a:xfrm>
            <a:off x="83127" y="679158"/>
            <a:ext cx="4029416" cy="52611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K</a:t>
            </a:r>
            <a:r>
              <a:rPr lang="el-GR" dirty="0" smtClean="0"/>
              <a:t>ύριοι </a:t>
            </a:r>
            <a:r>
              <a:rPr lang="el-GR" dirty="0"/>
              <a:t>σταθμοί στην εξέλιξη της έννοιας</a:t>
            </a:r>
            <a:endParaRPr lang="el-GR" dirty="0" smtClean="0"/>
          </a:p>
        </p:txBody>
      </p:sp>
      <p:sp>
        <p:nvSpPr>
          <p:cNvPr id="7" name="Rectangle 6"/>
          <p:cNvSpPr/>
          <p:nvPr/>
        </p:nvSpPr>
        <p:spPr>
          <a:xfrm>
            <a:off x="83126" y="1310825"/>
            <a:ext cx="4366325" cy="8102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dirty="0" smtClean="0"/>
              <a:t>1. </a:t>
            </a:r>
            <a:r>
              <a:rPr lang="el-GR" dirty="0"/>
              <a:t>Σύνοδος των Ηνωμένων Εθνών για το </a:t>
            </a:r>
            <a:r>
              <a:rPr lang="en-US" dirty="0" smtClean="0"/>
              <a:t> </a:t>
            </a:r>
          </a:p>
          <a:p>
            <a:pPr lvl="0"/>
            <a:r>
              <a:rPr lang="en-US" dirty="0"/>
              <a:t> </a:t>
            </a:r>
            <a:r>
              <a:rPr lang="en-US" dirty="0" smtClean="0"/>
              <a:t>   </a:t>
            </a:r>
            <a:r>
              <a:rPr lang="el-GR" dirty="0" smtClean="0"/>
              <a:t>Ανθρώπινο </a:t>
            </a:r>
            <a:r>
              <a:rPr lang="el-GR" dirty="0"/>
              <a:t>Περιβάλλον </a:t>
            </a:r>
            <a:r>
              <a:rPr lang="el-GR" dirty="0" smtClean="0"/>
              <a:t>(Στοκχόλμη, 1972</a:t>
            </a:r>
            <a:r>
              <a:rPr lang="el-GR" dirty="0"/>
              <a:t>)</a:t>
            </a:r>
          </a:p>
        </p:txBody>
      </p:sp>
      <p:sp>
        <p:nvSpPr>
          <p:cNvPr id="8" name="Right Arrow 7"/>
          <p:cNvSpPr/>
          <p:nvPr/>
        </p:nvSpPr>
        <p:spPr>
          <a:xfrm>
            <a:off x="4638995" y="2656178"/>
            <a:ext cx="481445" cy="2701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9" name="Rectangle 8"/>
          <p:cNvSpPr/>
          <p:nvPr/>
        </p:nvSpPr>
        <p:spPr>
          <a:xfrm>
            <a:off x="5309986" y="1310826"/>
            <a:ext cx="6805815" cy="8102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panose="020B0604020202020204" pitchFamily="34" charset="0"/>
              <a:buChar char="•"/>
            </a:pPr>
            <a:r>
              <a:rPr lang="en-US" dirty="0" smtClean="0"/>
              <a:t>Y</a:t>
            </a:r>
            <a:r>
              <a:rPr lang="el-GR" dirty="0" smtClean="0"/>
              <a:t>ιοθέτηση </a:t>
            </a:r>
            <a:r>
              <a:rPr lang="el-GR" dirty="0"/>
              <a:t>της πολιτικής Διακήρυξης και του Σχεδίου </a:t>
            </a:r>
            <a:r>
              <a:rPr lang="el-GR" dirty="0" smtClean="0"/>
              <a:t>Δράσης </a:t>
            </a:r>
            <a:endParaRPr lang="el-GR" dirty="0"/>
          </a:p>
          <a:p>
            <a:pPr marL="285750" lvl="0" indent="-285750">
              <a:buFont typeface="Arial" panose="020B0604020202020204" pitchFamily="34" charset="0"/>
              <a:buChar char="•"/>
            </a:pPr>
            <a:r>
              <a:rPr lang="el-GR" dirty="0" smtClean="0"/>
              <a:t>Ίδρυση </a:t>
            </a:r>
            <a:r>
              <a:rPr lang="el-GR" dirty="0"/>
              <a:t>του προγράμματος του ΟΗΕ για το Περιβάλλον (UNEP)</a:t>
            </a:r>
          </a:p>
        </p:txBody>
      </p:sp>
      <p:sp>
        <p:nvSpPr>
          <p:cNvPr id="10" name="Rectangle 9"/>
          <p:cNvSpPr/>
          <p:nvPr/>
        </p:nvSpPr>
        <p:spPr>
          <a:xfrm>
            <a:off x="83126" y="2386158"/>
            <a:ext cx="4366325" cy="8102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l-GR" dirty="0" smtClean="0"/>
              <a:t>2. </a:t>
            </a:r>
            <a:r>
              <a:rPr lang="el-GR" dirty="0"/>
              <a:t>Παγκόσμια Επιτροπή για το Περιβάλλον </a:t>
            </a:r>
            <a:endParaRPr lang="el-GR" dirty="0" smtClean="0"/>
          </a:p>
          <a:p>
            <a:pPr lvl="0"/>
            <a:r>
              <a:rPr lang="el-GR" dirty="0"/>
              <a:t> </a:t>
            </a:r>
            <a:r>
              <a:rPr lang="el-GR" dirty="0" smtClean="0"/>
              <a:t>   και </a:t>
            </a:r>
            <a:r>
              <a:rPr lang="el-GR" dirty="0"/>
              <a:t>την Ανάπτυξη (1987)</a:t>
            </a:r>
          </a:p>
        </p:txBody>
      </p:sp>
      <p:sp>
        <p:nvSpPr>
          <p:cNvPr id="11" name="Right Arrow 10"/>
          <p:cNvSpPr/>
          <p:nvPr/>
        </p:nvSpPr>
        <p:spPr>
          <a:xfrm>
            <a:off x="4638996" y="1580845"/>
            <a:ext cx="481445" cy="2701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2" name="Rectangle 11"/>
          <p:cNvSpPr/>
          <p:nvPr/>
        </p:nvSpPr>
        <p:spPr>
          <a:xfrm>
            <a:off x="5309986" y="2221972"/>
            <a:ext cx="6805815" cy="1129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l-GR" dirty="0" smtClean="0"/>
              <a:t>“</a:t>
            </a:r>
            <a:r>
              <a:rPr lang="el-GR" dirty="0"/>
              <a:t>Το κοινό μας μέλλον</a:t>
            </a:r>
            <a:r>
              <a:rPr lang="el-GR" dirty="0" smtClean="0"/>
              <a:t>” (</a:t>
            </a:r>
            <a:r>
              <a:rPr lang="el-GR" dirty="0"/>
              <a:t>Επιτροπή Brundtland </a:t>
            </a:r>
            <a:r>
              <a:rPr lang="el-GR" dirty="0" smtClean="0"/>
              <a:t>):ορισμός </a:t>
            </a:r>
            <a:r>
              <a:rPr lang="en-US" dirty="0" smtClean="0"/>
              <a:t>“B</a:t>
            </a:r>
            <a:r>
              <a:rPr lang="el-GR" dirty="0" smtClean="0"/>
              <a:t>ιώσιμης </a:t>
            </a:r>
            <a:r>
              <a:rPr lang="en-US" dirty="0" smtClean="0"/>
              <a:t>A</a:t>
            </a:r>
            <a:r>
              <a:rPr lang="el-GR" dirty="0" smtClean="0"/>
              <a:t>νάπτυξης</a:t>
            </a:r>
            <a:r>
              <a:rPr lang="en-US" dirty="0" smtClean="0"/>
              <a:t>”</a:t>
            </a:r>
            <a:r>
              <a:rPr lang="el-GR" dirty="0" smtClean="0"/>
              <a:t>. </a:t>
            </a:r>
            <a:endParaRPr lang="en-US" dirty="0"/>
          </a:p>
          <a:p>
            <a:pPr marL="285750" indent="-285750">
              <a:buFont typeface="Arial" panose="020B0604020202020204" pitchFamily="34" charset="0"/>
              <a:buChar char="•"/>
            </a:pPr>
            <a:r>
              <a:rPr lang="el-GR" dirty="0" smtClean="0"/>
              <a:t>Σύνδεση της προστασίας </a:t>
            </a:r>
            <a:r>
              <a:rPr lang="el-GR" dirty="0"/>
              <a:t>του περιβάλλοντος </a:t>
            </a:r>
            <a:r>
              <a:rPr lang="el-GR" dirty="0" smtClean="0"/>
              <a:t>με </a:t>
            </a:r>
            <a:r>
              <a:rPr lang="el-GR" dirty="0"/>
              <a:t>το θέμα της οικονομικής </a:t>
            </a:r>
            <a:r>
              <a:rPr lang="el-GR" dirty="0" smtClean="0"/>
              <a:t>ανάπτυξης, κοινωνικής </a:t>
            </a:r>
            <a:r>
              <a:rPr lang="el-GR" dirty="0"/>
              <a:t>ευημερίας και </a:t>
            </a:r>
            <a:r>
              <a:rPr lang="el-GR" dirty="0" smtClean="0"/>
              <a:t>ευμάρειας</a:t>
            </a:r>
            <a:endParaRPr lang="el-GR" dirty="0"/>
          </a:p>
        </p:txBody>
      </p:sp>
      <p:sp>
        <p:nvSpPr>
          <p:cNvPr id="13" name="Rectangle 12"/>
          <p:cNvSpPr/>
          <p:nvPr/>
        </p:nvSpPr>
        <p:spPr>
          <a:xfrm>
            <a:off x="83125" y="3632745"/>
            <a:ext cx="4366325" cy="8102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l-GR" dirty="0" smtClean="0"/>
              <a:t>3. </a:t>
            </a:r>
            <a:r>
              <a:rPr lang="el-GR" dirty="0"/>
              <a:t>Σύνοδος Κορυφής για το Περιβάλλον και </a:t>
            </a:r>
            <a:endParaRPr lang="el-GR" dirty="0" smtClean="0"/>
          </a:p>
          <a:p>
            <a:pPr lvl="0"/>
            <a:r>
              <a:rPr lang="el-GR" dirty="0"/>
              <a:t> </a:t>
            </a:r>
            <a:r>
              <a:rPr lang="el-GR" dirty="0" smtClean="0"/>
              <a:t>   την </a:t>
            </a:r>
            <a:r>
              <a:rPr lang="el-GR" dirty="0"/>
              <a:t>Ανάπτυξη </a:t>
            </a:r>
            <a:r>
              <a:rPr lang="el-GR" dirty="0" smtClean="0"/>
              <a:t>(Ρίο, 1992</a:t>
            </a:r>
            <a:r>
              <a:rPr lang="el-GR" dirty="0"/>
              <a:t>)</a:t>
            </a:r>
          </a:p>
        </p:txBody>
      </p:sp>
      <p:sp>
        <p:nvSpPr>
          <p:cNvPr id="14" name="Right Arrow 13"/>
          <p:cNvSpPr/>
          <p:nvPr/>
        </p:nvSpPr>
        <p:spPr>
          <a:xfrm>
            <a:off x="4638996" y="3902766"/>
            <a:ext cx="481445" cy="2701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5" name="Rectangle 14"/>
          <p:cNvSpPr/>
          <p:nvPr/>
        </p:nvSpPr>
        <p:spPr>
          <a:xfrm>
            <a:off x="5309986" y="3452276"/>
            <a:ext cx="6805815" cy="1171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l-GR" dirty="0" smtClean="0"/>
              <a:t>Τα περιβαλλοντικά ζητήματα έρχονται σε πρώτο </a:t>
            </a:r>
            <a:r>
              <a:rPr lang="el-GR" dirty="0"/>
              <a:t>πλάνο </a:t>
            </a:r>
            <a:endParaRPr lang="el-GR" dirty="0" smtClean="0"/>
          </a:p>
          <a:p>
            <a:pPr marL="285750" indent="-285750">
              <a:buFont typeface="Arial" panose="020B0604020202020204" pitchFamily="34" charset="0"/>
              <a:buChar char="•"/>
            </a:pPr>
            <a:r>
              <a:rPr lang="el-GR" dirty="0"/>
              <a:t>Ατζέντα </a:t>
            </a:r>
            <a:r>
              <a:rPr lang="el-GR" dirty="0" smtClean="0"/>
              <a:t>21: αναφέρεται </a:t>
            </a:r>
            <a:r>
              <a:rPr lang="el-GR" dirty="0"/>
              <a:t>στις υποχρεώσεις και τους στόχους της Διεθνούς Κοινότητας </a:t>
            </a:r>
            <a:r>
              <a:rPr lang="el-GR" dirty="0" smtClean="0"/>
              <a:t>και καλύπτει όλα </a:t>
            </a:r>
            <a:r>
              <a:rPr lang="el-GR" dirty="0"/>
              <a:t>τα θέματα που σχετίζονται με το τρίπτυχο </a:t>
            </a:r>
            <a:r>
              <a:rPr lang="el-GR" dirty="0" smtClean="0"/>
              <a:t>Οικονομία-Κοινωνία-Περιβάλλον</a:t>
            </a:r>
            <a:endParaRPr lang="el-GR" dirty="0"/>
          </a:p>
        </p:txBody>
      </p:sp>
      <p:sp>
        <p:nvSpPr>
          <p:cNvPr id="16" name="Right Arrow 15"/>
          <p:cNvSpPr/>
          <p:nvPr/>
        </p:nvSpPr>
        <p:spPr>
          <a:xfrm rot="5400000">
            <a:off x="1857112" y="4654142"/>
            <a:ext cx="481445" cy="2701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 name="Rectangle 16"/>
          <p:cNvSpPr/>
          <p:nvPr/>
        </p:nvSpPr>
        <p:spPr>
          <a:xfrm>
            <a:off x="83126" y="5059799"/>
            <a:ext cx="5836908" cy="11957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Arial" panose="020B0604020202020204" pitchFamily="34" charset="0"/>
              <a:buChar char="•"/>
            </a:pPr>
            <a:r>
              <a:rPr lang="el-GR" dirty="0" smtClean="0"/>
              <a:t>Σύμβαση </a:t>
            </a:r>
            <a:r>
              <a:rPr lang="el-GR" dirty="0"/>
              <a:t>για την Καταπολέμηση της Κλιματικής Αλλαγής</a:t>
            </a:r>
          </a:p>
          <a:p>
            <a:pPr marL="285750" lvl="0" indent="-285750">
              <a:buFont typeface="Arial" panose="020B0604020202020204" pitchFamily="34" charset="0"/>
              <a:buChar char="•"/>
            </a:pPr>
            <a:r>
              <a:rPr lang="el-GR" dirty="0" smtClean="0"/>
              <a:t>Σύμβαση </a:t>
            </a:r>
            <a:r>
              <a:rPr lang="el-GR" dirty="0"/>
              <a:t>για την Καταπολέμηση της Απερήμωσης </a:t>
            </a:r>
          </a:p>
          <a:p>
            <a:pPr marL="285750" lvl="0" indent="-285750">
              <a:buFont typeface="Arial" panose="020B0604020202020204" pitchFamily="34" charset="0"/>
              <a:buChar char="•"/>
            </a:pPr>
            <a:r>
              <a:rPr lang="el-GR" dirty="0" smtClean="0"/>
              <a:t>Σύμβαση </a:t>
            </a:r>
            <a:r>
              <a:rPr lang="el-GR" dirty="0"/>
              <a:t>για την Προστασία της Βιολογικής Ποικιλότητας </a:t>
            </a:r>
          </a:p>
        </p:txBody>
      </p:sp>
    </p:spTree>
    <p:extLst>
      <p:ext uri="{BB962C8B-B14F-4D97-AF65-F5344CB8AC3E}">
        <p14:creationId xmlns:p14="http://schemas.microsoft.com/office/powerpoint/2010/main" val="11241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3.3.2 Μεθοδολογία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5 - TextBox"/>
          <p:cNvSpPr txBox="1"/>
          <p:nvPr/>
        </p:nvSpPr>
        <p:spPr>
          <a:xfrm>
            <a:off x="83127" y="677610"/>
            <a:ext cx="12032674"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dirty="0" smtClean="0">
                <a:cs typeface="Times New Roman" pitchFamily="18" charset="0"/>
              </a:rPr>
              <a:t>Οι δείκτες </a:t>
            </a:r>
            <a:r>
              <a:rPr lang="el-GR" dirty="0">
                <a:cs typeface="Times New Roman" pitchFamily="18" charset="0"/>
              </a:rPr>
              <a:t>που </a:t>
            </a:r>
            <a:r>
              <a:rPr lang="el-GR" dirty="0" smtClean="0">
                <a:cs typeface="Times New Roman" pitchFamily="18" charset="0"/>
              </a:rPr>
              <a:t>παρουσιάζουν τις </a:t>
            </a:r>
            <a:r>
              <a:rPr lang="el-GR" dirty="0">
                <a:cs typeface="Times New Roman" pitchFamily="18" charset="0"/>
              </a:rPr>
              <a:t>πολιτικές διατήρησης της βιοποικιλότητας διαμορφώνονται ως εξής:</a:t>
            </a:r>
          </a:p>
        </p:txBody>
      </p:sp>
      <p:graphicFrame>
        <p:nvGraphicFramePr>
          <p:cNvPr id="9" name="8 - Πίνακας"/>
          <p:cNvGraphicFramePr>
            <a:graphicFrameLocks noGrp="1"/>
          </p:cNvGraphicFramePr>
          <p:nvPr>
            <p:extLst>
              <p:ext uri="{D42A27DB-BD31-4B8C-83A1-F6EECF244321}">
                <p14:modId xmlns:p14="http://schemas.microsoft.com/office/powerpoint/2010/main" val="3624016321"/>
              </p:ext>
            </p:extLst>
          </p:nvPr>
        </p:nvGraphicFramePr>
        <p:xfrm>
          <a:off x="142845" y="1556792"/>
          <a:ext cx="9937326" cy="2521725"/>
        </p:xfrm>
        <a:graphic>
          <a:graphicData uri="http://schemas.openxmlformats.org/drawingml/2006/table">
            <a:tbl>
              <a:tblPr>
                <a:tableStyleId>{16D9F66E-5EB9-4882-86FB-DCBF35E3C3E4}</a:tableStyleId>
              </a:tblPr>
              <a:tblGrid>
                <a:gridCol w="6251031"/>
                <a:gridCol w="1181765"/>
                <a:gridCol w="2504530"/>
              </a:tblGrid>
              <a:tr h="544350">
                <a:tc>
                  <a:txBody>
                    <a:bodyPr/>
                    <a:lstStyle/>
                    <a:p>
                      <a:pPr algn="l">
                        <a:lnSpc>
                          <a:spcPct val="150000"/>
                        </a:lnSpc>
                        <a:spcAft>
                          <a:spcPts val="0"/>
                        </a:spcAft>
                      </a:pPr>
                      <a:r>
                        <a:rPr lang="el-GR" sz="1800" b="1" dirty="0" smtClean="0"/>
                        <a:t>Δείκτες Απόκρισης </a:t>
                      </a:r>
                      <a:endParaRPr lang="el-GR" sz="1800" b="1" dirty="0">
                        <a:solidFill>
                          <a:schemeClr val="tx1"/>
                        </a:solidFill>
                        <a:latin typeface="+mn-lt"/>
                        <a:ea typeface="Calibri"/>
                        <a:cs typeface="Times New Roman"/>
                      </a:endParaRPr>
                    </a:p>
                  </a:txBody>
                  <a:tcPr marL="32363" marR="32363" marT="0" marB="0" anchor="ctr"/>
                </a:tc>
                <a:tc>
                  <a:txBody>
                    <a:bodyPr/>
                    <a:lstStyle/>
                    <a:p>
                      <a:pPr algn="ctr">
                        <a:lnSpc>
                          <a:spcPct val="150000"/>
                        </a:lnSpc>
                        <a:spcAft>
                          <a:spcPts val="0"/>
                        </a:spcAft>
                      </a:pPr>
                      <a:r>
                        <a:rPr lang="el-GR" sz="1800" dirty="0"/>
                        <a:t>Περιοχή</a:t>
                      </a:r>
                      <a:endParaRPr lang="el-GR" sz="1800" dirty="0">
                        <a:latin typeface="+mn-lt"/>
                        <a:ea typeface="Calibri"/>
                        <a:cs typeface="Times New Roman"/>
                      </a:endParaRPr>
                    </a:p>
                  </a:txBody>
                  <a:tcPr marL="32363" marR="32363" marT="0" marB="0" anchor="ctr"/>
                </a:tc>
                <a:tc>
                  <a:txBody>
                    <a:bodyPr/>
                    <a:lstStyle/>
                    <a:p>
                      <a:pPr algn="ctr">
                        <a:lnSpc>
                          <a:spcPct val="150000"/>
                        </a:lnSpc>
                        <a:spcAft>
                          <a:spcPts val="0"/>
                        </a:spcAft>
                      </a:pPr>
                      <a:r>
                        <a:rPr lang="el-GR" sz="1800" dirty="0"/>
                        <a:t>Περίοδος</a:t>
                      </a:r>
                      <a:endParaRPr lang="el-GR" sz="1800" dirty="0">
                        <a:latin typeface="+mn-lt"/>
                        <a:ea typeface="Calibri"/>
                        <a:cs typeface="Times New Roman"/>
                      </a:endParaRPr>
                    </a:p>
                  </a:txBody>
                  <a:tcPr marL="32363" marR="32363" marT="0" marB="0" anchor="ctr"/>
                </a:tc>
              </a:tr>
              <a:tr h="725367">
                <a:tc>
                  <a:txBody>
                    <a:bodyPr/>
                    <a:lstStyle/>
                    <a:p>
                      <a:pPr algn="l">
                        <a:lnSpc>
                          <a:spcPct val="115000"/>
                        </a:lnSpc>
                        <a:spcAft>
                          <a:spcPts val="0"/>
                        </a:spcAft>
                      </a:pPr>
                      <a:r>
                        <a:rPr lang="el-GR" sz="1800" dirty="0"/>
                        <a:t>Δαπάνες από το εθνικό σκέλος του Προγράμματος Δημοσίων Επενδύσεων για το Περιβάλλον</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a:t>Ελλάδα</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a:t>01/01/2001 - 31/12/2012</a:t>
                      </a:r>
                      <a:endParaRPr lang="el-GR" sz="1800" dirty="0">
                        <a:solidFill>
                          <a:schemeClr val="tx1"/>
                        </a:solidFill>
                        <a:latin typeface="+mn-lt"/>
                        <a:ea typeface="Calibri"/>
                        <a:cs typeface="Times New Roman"/>
                      </a:endParaRPr>
                    </a:p>
                  </a:txBody>
                  <a:tcPr marL="32363" marR="32363" marT="0" marB="0" anchor="ctr"/>
                </a:tc>
              </a:tr>
              <a:tr h="417336">
                <a:tc>
                  <a:txBody>
                    <a:bodyPr/>
                    <a:lstStyle/>
                    <a:p>
                      <a:pPr algn="l">
                        <a:lnSpc>
                          <a:spcPct val="115000"/>
                        </a:lnSpc>
                        <a:spcAft>
                          <a:spcPts val="0"/>
                        </a:spcAft>
                      </a:pPr>
                      <a:r>
                        <a:rPr lang="el-GR" sz="1800" dirty="0" smtClean="0"/>
                        <a:t>Χρηματοδότησης δασοπονίας από ΤΕΠ</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a:t>Ελλάδα</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a:t>01/01/2001 - 31/12/2010</a:t>
                      </a:r>
                      <a:endParaRPr lang="el-GR" sz="1800" dirty="0">
                        <a:solidFill>
                          <a:schemeClr val="tx1"/>
                        </a:solidFill>
                        <a:latin typeface="+mn-lt"/>
                        <a:ea typeface="Calibri"/>
                        <a:cs typeface="Times New Roman"/>
                      </a:endParaRPr>
                    </a:p>
                  </a:txBody>
                  <a:tcPr marL="32363" marR="32363" marT="0" marB="0" anchor="ctr"/>
                </a:tc>
              </a:tr>
              <a:tr h="417336">
                <a:tc>
                  <a:txBody>
                    <a:bodyPr/>
                    <a:lstStyle/>
                    <a:p>
                      <a:pPr algn="l">
                        <a:lnSpc>
                          <a:spcPct val="115000"/>
                        </a:lnSpc>
                        <a:spcAft>
                          <a:spcPts val="0"/>
                        </a:spcAft>
                      </a:pPr>
                      <a:r>
                        <a:rPr lang="el-GR" sz="1800" dirty="0"/>
                        <a:t>Χρηματοδότηση </a:t>
                      </a:r>
                      <a:r>
                        <a:rPr lang="el-GR" sz="1800" dirty="0" smtClean="0"/>
                        <a:t>δασοπονίας</a:t>
                      </a:r>
                      <a:r>
                        <a:rPr lang="el-GR" sz="1800" baseline="0" dirty="0" smtClean="0"/>
                        <a:t> από ΠΔΕ</a:t>
                      </a:r>
                    </a:p>
                  </a:txBody>
                  <a:tcPr marL="32363" marR="32363" marT="0" marB="0" anchor="ctr"/>
                </a:tc>
                <a:tc>
                  <a:txBody>
                    <a:bodyPr/>
                    <a:lstStyle/>
                    <a:p>
                      <a:pPr algn="ctr">
                        <a:lnSpc>
                          <a:spcPct val="115000"/>
                        </a:lnSpc>
                        <a:spcAft>
                          <a:spcPts val="0"/>
                        </a:spcAft>
                      </a:pPr>
                      <a:r>
                        <a:rPr lang="el-GR" sz="1800" dirty="0"/>
                        <a:t>Ελλάδα</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a:t>01/01/2001 - 31/12/2010</a:t>
                      </a:r>
                      <a:endParaRPr lang="el-GR" sz="1800" dirty="0">
                        <a:solidFill>
                          <a:schemeClr val="tx1"/>
                        </a:solidFill>
                        <a:latin typeface="+mn-lt"/>
                        <a:ea typeface="Calibri"/>
                        <a:cs typeface="Times New Roman"/>
                      </a:endParaRPr>
                    </a:p>
                  </a:txBody>
                  <a:tcPr marL="32363" marR="32363" marT="0" marB="0" anchor="ctr"/>
                </a:tc>
              </a:tr>
              <a:tr h="417336">
                <a:tc>
                  <a:txBody>
                    <a:bodyPr/>
                    <a:lstStyle/>
                    <a:p>
                      <a:pPr algn="l">
                        <a:lnSpc>
                          <a:spcPct val="115000"/>
                        </a:lnSpc>
                        <a:spcAft>
                          <a:spcPts val="0"/>
                        </a:spcAft>
                      </a:pPr>
                      <a:r>
                        <a:rPr lang="el-GR" sz="1800" baseline="0" dirty="0" smtClean="0"/>
                        <a:t>Δαπάνες περιβαλλοντικής προστασίας</a:t>
                      </a:r>
                    </a:p>
                  </a:txBody>
                  <a:tcPr marL="32363" marR="32363" marT="0" marB="0" anchor="ctr"/>
                </a:tc>
                <a:tc>
                  <a:txBody>
                    <a:bodyPr/>
                    <a:lstStyle/>
                    <a:p>
                      <a:pPr algn="ctr">
                        <a:lnSpc>
                          <a:spcPct val="115000"/>
                        </a:lnSpc>
                        <a:spcAft>
                          <a:spcPts val="0"/>
                        </a:spcAft>
                      </a:pPr>
                      <a:r>
                        <a:rPr lang="el-GR" sz="1800" dirty="0" smtClean="0">
                          <a:solidFill>
                            <a:schemeClr val="tx1"/>
                          </a:solidFill>
                          <a:latin typeface="+mn-lt"/>
                          <a:ea typeface="Calibri"/>
                          <a:cs typeface="Times New Roman"/>
                        </a:rPr>
                        <a:t>Ελλάδα</a:t>
                      </a:r>
                      <a:endParaRPr lang="el-GR" sz="1800" dirty="0">
                        <a:solidFill>
                          <a:schemeClr val="tx1"/>
                        </a:solidFill>
                        <a:latin typeface="+mn-lt"/>
                        <a:ea typeface="Calibri"/>
                        <a:cs typeface="Times New Roman"/>
                      </a:endParaRPr>
                    </a:p>
                  </a:txBody>
                  <a:tcPr marL="32363" marR="32363" marT="0" marB="0" anchor="ctr"/>
                </a:tc>
                <a:tc>
                  <a:txBody>
                    <a:bodyPr/>
                    <a:lstStyle/>
                    <a:p>
                      <a:pPr algn="ctr">
                        <a:lnSpc>
                          <a:spcPct val="115000"/>
                        </a:lnSpc>
                        <a:spcAft>
                          <a:spcPts val="0"/>
                        </a:spcAft>
                      </a:pPr>
                      <a:r>
                        <a:rPr lang="el-GR" sz="1800" dirty="0" smtClean="0">
                          <a:solidFill>
                            <a:schemeClr val="tx1"/>
                          </a:solidFill>
                          <a:latin typeface="+mn-lt"/>
                          <a:ea typeface="Calibri"/>
                          <a:cs typeface="Times New Roman"/>
                        </a:rPr>
                        <a:t>01/01/2002 – 31/12/2011</a:t>
                      </a:r>
                      <a:endParaRPr lang="el-GR" sz="1800" dirty="0">
                        <a:solidFill>
                          <a:schemeClr val="tx1"/>
                        </a:solidFill>
                        <a:latin typeface="+mn-lt"/>
                        <a:ea typeface="Calibri"/>
                        <a:cs typeface="Times New Roman"/>
                      </a:endParaRPr>
                    </a:p>
                  </a:txBody>
                  <a:tcPr marL="32363" marR="32363" marT="0" marB="0" anchor="ctr"/>
                </a:tc>
              </a:tr>
            </a:tbl>
          </a:graphicData>
        </a:graphic>
      </p:graphicFrame>
    </p:spTree>
    <p:extLst>
      <p:ext uri="{BB962C8B-B14F-4D97-AF65-F5344CB8AC3E}">
        <p14:creationId xmlns:p14="http://schemas.microsoft.com/office/powerpoint/2010/main" val="3872691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7" name="2 - Γράφημα"/>
          <p:cNvGraphicFramePr/>
          <p:nvPr>
            <p:extLst>
              <p:ext uri="{D42A27DB-BD31-4B8C-83A1-F6EECF244321}">
                <p14:modId xmlns:p14="http://schemas.microsoft.com/office/powerpoint/2010/main" val="1113719277"/>
              </p:ext>
            </p:extLst>
          </p:nvPr>
        </p:nvGraphicFramePr>
        <p:xfrm>
          <a:off x="1706976" y="1415278"/>
          <a:ext cx="4320480"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5 - Γράφημα"/>
          <p:cNvGraphicFramePr/>
          <p:nvPr>
            <p:extLst>
              <p:ext uri="{D42A27DB-BD31-4B8C-83A1-F6EECF244321}">
                <p14:modId xmlns:p14="http://schemas.microsoft.com/office/powerpoint/2010/main" val="2942573870"/>
              </p:ext>
            </p:extLst>
          </p:nvPr>
        </p:nvGraphicFramePr>
        <p:xfrm>
          <a:off x="6171472" y="1419213"/>
          <a:ext cx="432048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«Πίεσης»</a:t>
            </a: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3023414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«Πίεσης»</a:t>
            </a:r>
            <a:endParaRPr lang="el-GR" sz="2000" dirty="0">
              <a:latin typeface="Times New Roman" pitchFamily="18" charset="0"/>
              <a:cs typeface="Times New Roman" pitchFamily="18" charset="0"/>
            </a:endParaRPr>
          </a:p>
        </p:txBody>
      </p:sp>
      <p:graphicFrame>
        <p:nvGraphicFramePr>
          <p:cNvPr id="9" name="5 - Γράφημα"/>
          <p:cNvGraphicFramePr/>
          <p:nvPr>
            <p:extLst>
              <p:ext uri="{D42A27DB-BD31-4B8C-83A1-F6EECF244321}">
                <p14:modId xmlns:p14="http://schemas.microsoft.com/office/powerpoint/2010/main" val="1624075677"/>
              </p:ext>
            </p:extLst>
          </p:nvPr>
        </p:nvGraphicFramePr>
        <p:xfrm>
          <a:off x="6171472" y="1417046"/>
          <a:ext cx="4320480" cy="3497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7 - Γράφημα"/>
          <p:cNvGraphicFramePr/>
          <p:nvPr>
            <p:extLst>
              <p:ext uri="{D42A27DB-BD31-4B8C-83A1-F6EECF244321}">
                <p14:modId xmlns:p14="http://schemas.microsoft.com/office/powerpoint/2010/main" val="1812521715"/>
              </p:ext>
            </p:extLst>
          </p:nvPr>
        </p:nvGraphicFramePr>
        <p:xfrm>
          <a:off x="1706976" y="1426139"/>
          <a:ext cx="4286280" cy="35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83128521"/>
              </p:ext>
            </p:extLst>
          </p:nvPr>
        </p:nvGraphicFramePr>
        <p:xfrm>
          <a:off x="3451860" y="1428750"/>
          <a:ext cx="5349240" cy="35318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528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8"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«Πίεσης»</a:t>
            </a:r>
            <a:endParaRPr lang="el-GR" sz="2000" dirty="0">
              <a:latin typeface="Times New Roman" pitchFamily="18" charset="0"/>
              <a:cs typeface="Times New Roman" pitchFamily="18" charset="0"/>
            </a:endParaRPr>
          </a:p>
        </p:txBody>
      </p:sp>
      <p:graphicFrame>
        <p:nvGraphicFramePr>
          <p:cNvPr id="8" name="5 - Γράφημα"/>
          <p:cNvGraphicFramePr/>
          <p:nvPr>
            <p:extLst>
              <p:ext uri="{D42A27DB-BD31-4B8C-83A1-F6EECF244321}">
                <p14:modId xmlns:p14="http://schemas.microsoft.com/office/powerpoint/2010/main" val="2070083752"/>
              </p:ext>
            </p:extLst>
          </p:nvPr>
        </p:nvGraphicFramePr>
        <p:xfrm>
          <a:off x="1706976" y="1411320"/>
          <a:ext cx="4320480" cy="3524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7 - Γράφημα"/>
          <p:cNvGraphicFramePr/>
          <p:nvPr>
            <p:extLst>
              <p:ext uri="{D42A27DB-BD31-4B8C-83A1-F6EECF244321}">
                <p14:modId xmlns:p14="http://schemas.microsoft.com/office/powerpoint/2010/main" val="1541010726"/>
              </p:ext>
            </p:extLst>
          </p:nvPr>
        </p:nvGraphicFramePr>
        <p:xfrm>
          <a:off x="6171472" y="1383277"/>
          <a:ext cx="4320480" cy="3552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1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2"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«Πίεσης»</a:t>
            </a:r>
            <a:endParaRPr lang="el-GR" sz="2000" dirty="0">
              <a:latin typeface="Times New Roman" pitchFamily="18" charset="0"/>
              <a:cs typeface="Times New Roman" pitchFamily="18" charset="0"/>
            </a:endParaRPr>
          </a:p>
        </p:txBody>
      </p:sp>
      <p:sp>
        <p:nvSpPr>
          <p:cNvPr id="11" name="4 - TextBox"/>
          <p:cNvSpPr txBox="1"/>
          <p:nvPr/>
        </p:nvSpPr>
        <p:spPr>
          <a:xfrm>
            <a:off x="1706976" y="2056137"/>
            <a:ext cx="8784976" cy="286232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sz="2000" dirty="0"/>
              <a:t>Η ανάλυση των δεδομένων καταδεικνύει σαφώς την </a:t>
            </a:r>
            <a:r>
              <a:rPr lang="el-GR" sz="2000" b="1" dirty="0"/>
              <a:t>πτωτική τάση που εμφανίζεται στους κύριους οικονομικούς δείκτες</a:t>
            </a:r>
            <a:r>
              <a:rPr lang="el-GR" sz="2000" dirty="0"/>
              <a:t> από την έναρξη της οικονομικής κρίσης. Ειδικότερα, το ΑΕΠ έχει πέσει στα επίπεδα τιμών του 2001 και το κατά κεφαλήν ΑΕΠ - έχει φτάσει τα επίπεδα των τιμών του 2006 ενώ παράλληλα οι κοινωνικοί δείκτες την περίοδο της ύφεσης δείχνουν την υποβάθμιση του βιοτικού επιπέδου των </a:t>
            </a:r>
            <a:r>
              <a:rPr lang="el-GR" sz="2000" dirty="0" smtClean="0"/>
              <a:t>Ελλήνων.</a:t>
            </a:r>
          </a:p>
          <a:p>
            <a:pPr algn="ctr"/>
            <a:endParaRPr lang="el-GR" sz="2000" dirty="0"/>
          </a:p>
          <a:p>
            <a:pPr algn="just"/>
            <a:r>
              <a:rPr lang="el-GR" sz="2000" dirty="0" smtClean="0">
                <a:solidFill>
                  <a:srgbClr val="FF0000"/>
                </a:solidFill>
              </a:rPr>
              <a:t>Η </a:t>
            </a:r>
            <a:r>
              <a:rPr lang="el-GR" sz="2000" dirty="0">
                <a:solidFill>
                  <a:srgbClr val="FF0000"/>
                </a:solidFill>
              </a:rPr>
              <a:t>μη επιθυμητή έκβαση της οικονομικής πολιτικής, όπως περιγράφεται από τους δείκτες «Πίεσης», οδηγεί σε κατάχρηση των πόρων της βιοποικιλότητας. </a:t>
            </a:r>
            <a:endParaRPr lang="el-G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5460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«Κατάστασης»</a:t>
            </a:r>
            <a:endParaRPr lang="el-GR" sz="2000" dirty="0">
              <a:latin typeface="Times New Roman" pitchFamily="18" charset="0"/>
              <a:cs typeface="Times New Roman" pitchFamily="18" charset="0"/>
            </a:endParaRPr>
          </a:p>
        </p:txBody>
      </p:sp>
      <p:graphicFrame>
        <p:nvGraphicFramePr>
          <p:cNvPr id="9" name="9 - Γράφημα"/>
          <p:cNvGraphicFramePr/>
          <p:nvPr>
            <p:extLst>
              <p:ext uri="{D42A27DB-BD31-4B8C-83A1-F6EECF244321}">
                <p14:modId xmlns:p14="http://schemas.microsoft.com/office/powerpoint/2010/main" val="2270698117"/>
              </p:ext>
            </p:extLst>
          </p:nvPr>
        </p:nvGraphicFramePr>
        <p:xfrm>
          <a:off x="1783310" y="1435232"/>
          <a:ext cx="4143404" cy="35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6 - Γράφημα"/>
          <p:cNvGraphicFramePr/>
          <p:nvPr>
            <p:extLst>
              <p:ext uri="{D42A27DB-BD31-4B8C-83A1-F6EECF244321}">
                <p14:modId xmlns:p14="http://schemas.microsoft.com/office/powerpoint/2010/main" val="1662017279"/>
              </p:ext>
            </p:extLst>
          </p:nvPr>
        </p:nvGraphicFramePr>
        <p:xfrm>
          <a:off x="6099464" y="1426140"/>
          <a:ext cx="4392488" cy="356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740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«Κατάστασης»</a:t>
            </a:r>
            <a:endParaRPr lang="el-GR" sz="2000" dirty="0">
              <a:latin typeface="Times New Roman" pitchFamily="18" charset="0"/>
              <a:cs typeface="Times New Roman" pitchFamily="18" charset="0"/>
            </a:endParaRPr>
          </a:p>
        </p:txBody>
      </p:sp>
      <p:graphicFrame>
        <p:nvGraphicFramePr>
          <p:cNvPr id="8" name="9 - Γράφημα"/>
          <p:cNvGraphicFramePr/>
          <p:nvPr>
            <p:extLst>
              <p:ext uri="{D42A27DB-BD31-4B8C-83A1-F6EECF244321}">
                <p14:modId xmlns:p14="http://schemas.microsoft.com/office/powerpoint/2010/main" val="502555317"/>
              </p:ext>
            </p:extLst>
          </p:nvPr>
        </p:nvGraphicFramePr>
        <p:xfrm>
          <a:off x="3790053" y="1466404"/>
          <a:ext cx="432048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7958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Υποδείκτες «Κατάστασης»</a:t>
            </a:r>
            <a:endParaRPr lang="el-GR" sz="2000" dirty="0">
              <a:latin typeface="Times New Roman" pitchFamily="18" charset="0"/>
              <a:cs typeface="Times New Roman" pitchFamily="18" charset="0"/>
            </a:endParaRPr>
          </a:p>
        </p:txBody>
      </p:sp>
      <p:graphicFrame>
        <p:nvGraphicFramePr>
          <p:cNvPr id="7" name="6 - Γράφημα"/>
          <p:cNvGraphicFramePr/>
          <p:nvPr>
            <p:extLst>
              <p:ext uri="{D42A27DB-BD31-4B8C-83A1-F6EECF244321}">
                <p14:modId xmlns:p14="http://schemas.microsoft.com/office/powerpoint/2010/main" val="3035179960"/>
              </p:ext>
            </p:extLst>
          </p:nvPr>
        </p:nvGraphicFramePr>
        <p:xfrm>
          <a:off x="1706975" y="1579406"/>
          <a:ext cx="4226233"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 Γράφημα"/>
          <p:cNvGraphicFramePr/>
          <p:nvPr>
            <p:extLst>
              <p:ext uri="{D42A27DB-BD31-4B8C-83A1-F6EECF244321}">
                <p14:modId xmlns:p14="http://schemas.microsoft.com/office/powerpoint/2010/main" val="427461610"/>
              </p:ext>
            </p:extLst>
          </p:nvPr>
        </p:nvGraphicFramePr>
        <p:xfrm>
          <a:off x="6120245" y="1569015"/>
          <a:ext cx="4371707" cy="3357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464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r>
              <a:rPr lang="en-US" sz="2400" dirty="0" smtClean="0"/>
              <a:t> </a:t>
            </a:r>
            <a:endParaRPr lang="el-GR" sz="2400" dirty="0"/>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15" name="Table 14"/>
          <p:cNvGraphicFramePr>
            <a:graphicFrameLocks noGrp="1"/>
          </p:cNvGraphicFramePr>
          <p:nvPr>
            <p:extLst>
              <p:ext uri="{D42A27DB-BD31-4B8C-83A1-F6EECF244321}">
                <p14:modId xmlns:p14="http://schemas.microsoft.com/office/powerpoint/2010/main" val="680859394"/>
              </p:ext>
            </p:extLst>
          </p:nvPr>
        </p:nvGraphicFramePr>
        <p:xfrm>
          <a:off x="155575" y="718635"/>
          <a:ext cx="11960225" cy="6036482"/>
        </p:xfrm>
        <a:graphic>
          <a:graphicData uri="http://schemas.openxmlformats.org/drawingml/2006/table">
            <a:tbl>
              <a:tblPr>
                <a:tableStyleId>{616DA210-FB5B-4158-B5E0-FEB733F419BA}</a:tableStyleId>
              </a:tblPr>
              <a:tblGrid>
                <a:gridCol w="5776709"/>
                <a:gridCol w="6183516"/>
              </a:tblGrid>
              <a:tr h="458306">
                <a:tc>
                  <a:txBody>
                    <a:bodyPr/>
                    <a:lstStyle/>
                    <a:p>
                      <a:pPr algn="l" fontAlgn="ctr"/>
                      <a:r>
                        <a:rPr lang="el-GR" sz="1600" u="none" strike="noStrike" dirty="0" smtClean="0">
                          <a:effectLst/>
                        </a:rPr>
                        <a:t>Χώρες εισαγωγής </a:t>
                      </a:r>
                      <a:r>
                        <a:rPr lang="el-GR" sz="1600" u="none" strike="noStrike" dirty="0">
                          <a:effectLst/>
                        </a:rPr>
                        <a:t>καυσοξύλων </a:t>
                      </a:r>
                      <a:endParaRPr lang="el-GR" sz="1600" u="none" strike="noStrike" dirty="0" smtClean="0">
                        <a:effectLst/>
                      </a:endParaRPr>
                    </a:p>
                    <a:p>
                      <a:pPr algn="l" fontAlgn="ctr"/>
                      <a:r>
                        <a:rPr lang="el-GR" sz="1600" u="none" strike="noStrike" dirty="0" smtClean="0">
                          <a:effectLst/>
                        </a:rPr>
                        <a:t>2001 </a:t>
                      </a:r>
                      <a:r>
                        <a:rPr lang="el-GR" sz="1600" u="none" strike="noStrike" dirty="0">
                          <a:effectLst/>
                        </a:rPr>
                        <a:t>- 2007</a:t>
                      </a:r>
                      <a:endParaRPr lang="el-GR" sz="1600" b="0" i="0" u="none" strike="noStrike" dirty="0">
                        <a:effectLst/>
                        <a:latin typeface="+mn-lt"/>
                      </a:endParaRPr>
                    </a:p>
                  </a:txBody>
                  <a:tcPr marL="8014" marR="8014" marT="8014" marB="0" anchor="ctr">
                    <a:solidFill>
                      <a:schemeClr val="accent6">
                        <a:lumMod val="40000"/>
                        <a:lumOff val="60000"/>
                      </a:schemeClr>
                    </a:solidFill>
                  </a:tcPr>
                </a:tc>
                <a:tc>
                  <a:txBody>
                    <a:bodyPr/>
                    <a:lstStyle/>
                    <a:p>
                      <a:pPr algn="l" fontAlgn="ctr"/>
                      <a:r>
                        <a:rPr lang="el-GR" sz="1600" u="none" strike="noStrike" dirty="0" smtClean="0">
                          <a:effectLst/>
                        </a:rPr>
                        <a:t>Χώρες εισαγωγής </a:t>
                      </a:r>
                      <a:r>
                        <a:rPr lang="el-GR" sz="1600" u="none" strike="noStrike" dirty="0">
                          <a:effectLst/>
                        </a:rPr>
                        <a:t>καυσοξύλων </a:t>
                      </a:r>
                      <a:endParaRPr lang="el-GR" sz="1600" u="none" strike="noStrike" dirty="0" smtClean="0">
                        <a:effectLst/>
                      </a:endParaRPr>
                    </a:p>
                    <a:p>
                      <a:pPr algn="l" fontAlgn="ctr"/>
                      <a:r>
                        <a:rPr lang="el-GR" sz="1600" u="none" strike="noStrike" dirty="0" smtClean="0">
                          <a:effectLst/>
                        </a:rPr>
                        <a:t>2008 </a:t>
                      </a:r>
                      <a:r>
                        <a:rPr lang="el-GR" sz="1600" u="none" strike="noStrike" dirty="0">
                          <a:effectLst/>
                        </a:rPr>
                        <a:t>- 2012</a:t>
                      </a:r>
                      <a:endParaRPr lang="el-GR" sz="1600" b="0" i="0" u="none" strike="noStrike" dirty="0">
                        <a:effectLst/>
                        <a:latin typeface="+mn-lt"/>
                      </a:endParaRPr>
                    </a:p>
                  </a:txBody>
                  <a:tcPr marL="8014" marR="8014" marT="8014" marB="0" anchor="ctr">
                    <a:solidFill>
                      <a:schemeClr val="accent6">
                        <a:lumMod val="40000"/>
                        <a:lumOff val="60000"/>
                      </a:schemeClr>
                    </a:solidFill>
                  </a:tcPr>
                </a:tc>
              </a:tr>
              <a:tr h="233377">
                <a:tc>
                  <a:txBody>
                    <a:bodyPr/>
                    <a:lstStyle/>
                    <a:p>
                      <a:pPr algn="l" fontAlgn="ctr"/>
                      <a:r>
                        <a:rPr lang="el-GR" sz="1600" b="0" i="0" u="none" strike="noStrike" dirty="0" smtClean="0">
                          <a:effectLst/>
                          <a:latin typeface="+mn-lt"/>
                        </a:rPr>
                        <a:t>Βουλγαρία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Σερβία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Ρουμανία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Μαυροβούνιο</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Αλβανία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Κύπρος</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Σκόπια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Βοσνία &amp; Ερζεγοβίνη</a:t>
                      </a:r>
                      <a:endParaRPr lang="en-US" sz="1600" b="0" i="0" u="none" strike="noStrike" dirty="0">
                        <a:solidFill>
                          <a:srgbClr val="000000"/>
                        </a:solidFill>
                        <a:effectLst/>
                        <a:latin typeface="+mn-lt"/>
                      </a:endParaRPr>
                    </a:p>
                  </a:txBody>
                  <a:tcPr marL="8014" marR="8014" marT="8014" marB="0" anchor="ctr"/>
                </a:tc>
              </a:tr>
              <a:tr h="233377">
                <a:tc>
                  <a:txBody>
                    <a:bodyPr/>
                    <a:lstStyle/>
                    <a:p>
                      <a:pPr algn="l" fontAlgn="ctr"/>
                      <a:r>
                        <a:rPr lang="el-GR" sz="1600" u="none" strike="noStrike" dirty="0" smtClean="0">
                          <a:effectLst/>
                        </a:rPr>
                        <a:t>Ουκρανία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Σουηδία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Βέλγιο</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Τσεχία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Γερμανία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Ουγγαρία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Αυστρία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Σλοβενία</a:t>
                      </a:r>
                      <a:endParaRPr lang="en-US" sz="1600" b="0" i="0" u="none" strike="noStrike" dirty="0">
                        <a:effectLst/>
                        <a:latin typeface="+mn-lt"/>
                      </a:endParaRPr>
                    </a:p>
                  </a:txBody>
                  <a:tcPr marL="8014" marR="8014" marT="8014" marB="0" anchor="ctr"/>
                </a:tc>
              </a:tr>
              <a:tr h="233377">
                <a:tc>
                  <a:txBody>
                    <a:bodyPr/>
                    <a:lstStyle/>
                    <a:p>
                      <a:pPr algn="l" fontAlgn="ctr"/>
                      <a:r>
                        <a:rPr lang="el-GR" sz="1600" b="0" i="0" u="none" strike="noStrike" dirty="0" smtClean="0">
                          <a:effectLst/>
                          <a:latin typeface="+mn-lt"/>
                        </a:rPr>
                        <a:t>Ιταλία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Μάλτα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Φινλανδία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Κόσοβο</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Πολωνία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Λετονία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Δανία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Σλοβακία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Ηνωμένο Βασίλειο</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Κίνα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Ολλανδία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Μαλαισία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Αίγυπτος</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Λουξεμβούργο</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Ισπανία</a:t>
                      </a:r>
                      <a:endParaRPr lang="en-US" sz="1600" b="0" i="0" u="none" strike="noStrike" dirty="0">
                        <a:effectLst/>
                        <a:latin typeface="+mn-lt"/>
                      </a:endParaRPr>
                    </a:p>
                  </a:txBody>
                  <a:tcPr marL="8014" marR="8014" marT="8014" marB="0" anchor="ctr"/>
                </a:tc>
                <a:tc>
                  <a:txBody>
                    <a:bodyPr/>
                    <a:lstStyle/>
                    <a:p>
                      <a:pPr algn="l" fontAlgn="ctr"/>
                      <a:r>
                        <a:rPr lang="el-GR" sz="1600" u="none" strike="noStrike" dirty="0" smtClean="0">
                          <a:effectLst/>
                        </a:rPr>
                        <a:t>Γαλλία</a:t>
                      </a:r>
                      <a:endParaRPr lang="en-US" sz="1600" b="0" i="0" u="none" strike="noStrike" dirty="0">
                        <a:effectLst/>
                        <a:latin typeface="+mn-lt"/>
                      </a:endParaRPr>
                    </a:p>
                  </a:txBody>
                  <a:tcPr marL="8014" marR="8014" marT="8014" marB="0" anchor="ctr"/>
                </a:tc>
              </a:tr>
              <a:tr h="233377">
                <a:tc>
                  <a:txBody>
                    <a:bodyPr/>
                    <a:lstStyle/>
                    <a:p>
                      <a:pPr algn="l" fontAlgn="ctr"/>
                      <a:r>
                        <a:rPr lang="el-GR" sz="1600" u="none" strike="noStrike" dirty="0" smtClean="0">
                          <a:effectLst/>
                        </a:rPr>
                        <a:t>Πορτογαλία</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r h="233377">
                <a:tc>
                  <a:txBody>
                    <a:bodyPr/>
                    <a:lstStyle/>
                    <a:p>
                      <a:pPr algn="l" fontAlgn="ctr"/>
                      <a:r>
                        <a:rPr lang="el-GR" sz="1600" u="none" strike="noStrike" dirty="0" smtClean="0">
                          <a:effectLst/>
                        </a:rPr>
                        <a:t>Ιρλανδία</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r h="233377">
                <a:tc>
                  <a:txBody>
                    <a:bodyPr/>
                    <a:lstStyle/>
                    <a:p>
                      <a:pPr algn="l" fontAlgn="ctr"/>
                      <a:r>
                        <a:rPr lang="el-GR" sz="1600" u="none" strike="noStrike" dirty="0" smtClean="0">
                          <a:effectLst/>
                        </a:rPr>
                        <a:t>Τουρκία</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r h="233377">
                <a:tc>
                  <a:txBody>
                    <a:bodyPr/>
                    <a:lstStyle/>
                    <a:p>
                      <a:pPr algn="l" fontAlgn="ctr"/>
                      <a:r>
                        <a:rPr lang="el-GR" sz="1600" b="0" i="0" u="none" strike="noStrike" dirty="0" smtClean="0">
                          <a:effectLst/>
                          <a:latin typeface="+mn-lt"/>
                        </a:rPr>
                        <a:t>Σιγκαπούρη</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r h="233377">
                <a:tc>
                  <a:txBody>
                    <a:bodyPr/>
                    <a:lstStyle/>
                    <a:p>
                      <a:pPr algn="l" fontAlgn="ctr"/>
                      <a:r>
                        <a:rPr lang="el-GR" sz="1600" u="none" strike="noStrike" dirty="0" smtClean="0">
                          <a:effectLst/>
                        </a:rPr>
                        <a:t>Νιγηρία</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r h="233377">
                <a:tc>
                  <a:txBody>
                    <a:bodyPr/>
                    <a:lstStyle/>
                    <a:p>
                      <a:pPr algn="l" fontAlgn="ctr"/>
                      <a:r>
                        <a:rPr lang="el-GR" sz="1600" u="none" strike="noStrike" dirty="0" smtClean="0">
                          <a:effectLst/>
                        </a:rPr>
                        <a:t>Αργεντινή</a:t>
                      </a:r>
                      <a:endParaRPr lang="en-US" sz="1600" b="0" i="0" u="none" strike="noStrike" dirty="0">
                        <a:effectLst/>
                        <a:latin typeface="+mn-lt"/>
                      </a:endParaRPr>
                    </a:p>
                  </a:txBody>
                  <a:tcPr marL="8014" marR="8014" marT="8014" marB="0" anchor="ctr"/>
                </a:tc>
                <a:tc>
                  <a:txBody>
                    <a:bodyPr/>
                    <a:lstStyle/>
                    <a:p>
                      <a:pPr algn="l" fontAlgn="b"/>
                      <a:endParaRPr lang="el-GR" sz="1600" b="0" i="0" u="none" strike="noStrike" dirty="0">
                        <a:effectLst/>
                        <a:latin typeface="+mn-lt"/>
                      </a:endParaRPr>
                    </a:p>
                  </a:txBody>
                  <a:tcPr marL="8014" marR="8014" marT="8014" marB="0" anchor="b"/>
                </a:tc>
              </a:tr>
            </a:tbl>
          </a:graphicData>
        </a:graphic>
      </p:graphicFrame>
    </p:spTree>
    <p:extLst>
      <p:ext uri="{BB962C8B-B14F-4D97-AF65-F5344CB8AC3E}">
        <p14:creationId xmlns:p14="http://schemas.microsoft.com/office/powerpoint/2010/main" val="17062202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Υποδείκτες «Κατάστασης»</a:t>
            </a:r>
            <a:endParaRPr lang="el-GR" sz="2000" dirty="0">
              <a:latin typeface="Times New Roman" pitchFamily="18" charset="0"/>
              <a:cs typeface="Times New Roman" pitchFamily="18" charset="0"/>
            </a:endParaRPr>
          </a:p>
        </p:txBody>
      </p:sp>
      <p:graphicFrame>
        <p:nvGraphicFramePr>
          <p:cNvPr id="8" name="5 - Γράφημα"/>
          <p:cNvGraphicFramePr/>
          <p:nvPr>
            <p:extLst>
              <p:ext uri="{D42A27DB-BD31-4B8C-83A1-F6EECF244321}">
                <p14:modId xmlns:p14="http://schemas.microsoft.com/office/powerpoint/2010/main" val="2943947030"/>
              </p:ext>
            </p:extLst>
          </p:nvPr>
        </p:nvGraphicFramePr>
        <p:xfrm>
          <a:off x="1782010" y="1496292"/>
          <a:ext cx="4182372" cy="3480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6 - Γράφημα"/>
          <p:cNvGraphicFramePr/>
          <p:nvPr>
            <p:extLst>
              <p:ext uri="{D42A27DB-BD31-4B8C-83A1-F6EECF244321}">
                <p14:modId xmlns:p14="http://schemas.microsoft.com/office/powerpoint/2010/main" val="1702912330"/>
              </p:ext>
            </p:extLst>
          </p:nvPr>
        </p:nvGraphicFramePr>
        <p:xfrm>
          <a:off x="6277110" y="1498875"/>
          <a:ext cx="4214842" cy="3457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19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1.2 </a:t>
            </a:r>
            <a:r>
              <a:rPr lang="el-GR" sz="2400" dirty="0"/>
              <a:t>Κριτική στην έννοια “Βιώσιμη Ανάπτυξη”</a:t>
            </a:r>
          </a:p>
        </p:txBody>
      </p:sp>
      <p:sp>
        <p:nvSpPr>
          <p:cNvPr id="7" name="Rectangle 6"/>
          <p:cNvSpPr/>
          <p:nvPr/>
        </p:nvSpPr>
        <p:spPr>
          <a:xfrm>
            <a:off x="83126" y="1310825"/>
            <a:ext cx="12032675" cy="810205"/>
          </a:xfrm>
          <a:prstGeom prst="rect">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Wingdings" panose="05000000000000000000" pitchFamily="2" charset="2"/>
              <a:buChar char="q"/>
            </a:pPr>
            <a:r>
              <a:rPr lang="el-GR" dirty="0" smtClean="0">
                <a:solidFill>
                  <a:schemeClr val="tx1"/>
                </a:solidFill>
                <a:latin typeface="Times New Roman" panose="02020603050405020304" pitchFamily="18" charset="0"/>
                <a:ea typeface="Calibri" panose="020F0502020204030204" pitchFamily="34" charset="0"/>
              </a:rPr>
              <a:t>«Υπόσχεται</a:t>
            </a:r>
            <a:r>
              <a:rPr lang="el-GR" dirty="0">
                <a:solidFill>
                  <a:schemeClr val="tx1"/>
                </a:solidFill>
                <a:latin typeface="Times New Roman" panose="02020603050405020304" pitchFamily="18" charset="0"/>
                <a:ea typeface="Calibri" panose="020F0502020204030204" pitchFamily="34" charset="0"/>
              </a:rPr>
              <a:t>» οικονομική ανάπτυξη με την παραδοσιακή έννοια της αύξησης του κατά κεφαλήν εισοδήματος, σε συνδυασμό με μείωση της φτώχειας και των κοινωνικών ανισοτήτων και με την προϋπόθεση ότι το φυσικό κεφάλαιο δε θα εξαντληθεί</a:t>
            </a:r>
            <a:endParaRPr lang="el-GR" dirty="0">
              <a:solidFill>
                <a:schemeClr val="tx1"/>
              </a:solidFill>
            </a:endParaRPr>
          </a:p>
        </p:txBody>
      </p:sp>
      <p:sp>
        <p:nvSpPr>
          <p:cNvPr id="9" name="Rectangle 8"/>
          <p:cNvSpPr/>
          <p:nvPr/>
        </p:nvSpPr>
        <p:spPr>
          <a:xfrm>
            <a:off x="83126" y="2320474"/>
            <a:ext cx="12032675" cy="810205"/>
          </a:xfrm>
          <a:prstGeom prst="rect">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Wingdings" panose="05000000000000000000" pitchFamily="2" charset="2"/>
              <a:buChar char="q"/>
            </a:pPr>
            <a:r>
              <a:rPr lang="el-GR" dirty="0" smtClean="0">
                <a:solidFill>
                  <a:schemeClr val="tx1"/>
                </a:solidFill>
              </a:rPr>
              <a:t>Δεν διευκρινίζεται </a:t>
            </a:r>
            <a:r>
              <a:rPr lang="el-GR" dirty="0">
                <a:solidFill>
                  <a:schemeClr val="tx1"/>
                </a:solidFill>
              </a:rPr>
              <a:t>το είδος </a:t>
            </a:r>
            <a:r>
              <a:rPr lang="el-GR" dirty="0" smtClean="0">
                <a:solidFill>
                  <a:schemeClr val="tx1"/>
                </a:solidFill>
              </a:rPr>
              <a:t>ανάπτυξης  - (οικονομική, κοινωνική, πολιτική κ.οκ.???) -  </a:t>
            </a:r>
          </a:p>
        </p:txBody>
      </p:sp>
      <p:sp>
        <p:nvSpPr>
          <p:cNvPr id="10" name="Rectangle 9"/>
          <p:cNvSpPr/>
          <p:nvPr/>
        </p:nvSpPr>
        <p:spPr>
          <a:xfrm>
            <a:off x="83126" y="3330123"/>
            <a:ext cx="12032675" cy="810205"/>
          </a:xfrm>
          <a:prstGeom prst="rect">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Wingdings" panose="05000000000000000000" pitchFamily="2" charset="2"/>
              <a:buChar char="q"/>
            </a:pPr>
            <a:r>
              <a:rPr lang="el-GR" smtClean="0">
                <a:solidFill>
                  <a:schemeClr val="tx1"/>
                </a:solidFill>
                <a:latin typeface="Times New Roman" panose="02020603050405020304" pitchFamily="18" charset="0"/>
                <a:ea typeface="Calibri" panose="020F0502020204030204" pitchFamily="34" charset="0"/>
              </a:rPr>
              <a:t>Οι ιδέες για την </a:t>
            </a:r>
            <a:r>
              <a:rPr lang="en-US" smtClean="0">
                <a:solidFill>
                  <a:schemeClr val="tx1"/>
                </a:solidFill>
                <a:latin typeface="Times New Roman" panose="02020603050405020304" pitchFamily="18" charset="0"/>
                <a:ea typeface="Calibri" panose="020F0502020204030204" pitchFamily="34" charset="0"/>
              </a:rPr>
              <a:t>“</a:t>
            </a:r>
            <a:r>
              <a:rPr lang="el-GR" smtClean="0">
                <a:solidFill>
                  <a:schemeClr val="tx1"/>
                </a:solidFill>
                <a:latin typeface="Times New Roman" panose="02020603050405020304" pitchFamily="18" charset="0"/>
                <a:ea typeface="Calibri" panose="020F0502020204030204" pitchFamily="34" charset="0"/>
              </a:rPr>
              <a:t>Βιώσιμη Ανάπτυξη</a:t>
            </a:r>
            <a:r>
              <a:rPr lang="en-US" smtClean="0">
                <a:solidFill>
                  <a:schemeClr val="tx1"/>
                </a:solidFill>
                <a:latin typeface="Times New Roman" panose="02020603050405020304" pitchFamily="18" charset="0"/>
                <a:ea typeface="Calibri" panose="020F0502020204030204" pitchFamily="34" charset="0"/>
              </a:rPr>
              <a:t>”</a:t>
            </a:r>
            <a:r>
              <a:rPr lang="el-GR" smtClean="0">
                <a:solidFill>
                  <a:schemeClr val="tx1"/>
                </a:solidFill>
                <a:latin typeface="Times New Roman" panose="02020603050405020304" pitchFamily="18" charset="0"/>
                <a:ea typeface="Calibri" panose="020F0502020204030204" pitchFamily="34" charset="0"/>
              </a:rPr>
              <a:t> είναι αναπόφευκτα </a:t>
            </a:r>
            <a:r>
              <a:rPr lang="el-GR" b="1" smtClean="0">
                <a:solidFill>
                  <a:schemeClr val="tx1"/>
                </a:solidFill>
                <a:latin typeface="Times New Roman" panose="02020603050405020304" pitchFamily="18" charset="0"/>
                <a:ea typeface="Calibri" panose="020F0502020204030204" pitchFamily="34" charset="0"/>
              </a:rPr>
              <a:t>αντιφατικές</a:t>
            </a:r>
            <a:r>
              <a:rPr lang="el-GR" smtClean="0">
                <a:solidFill>
                  <a:schemeClr val="tx1"/>
                </a:solidFill>
                <a:latin typeface="Times New Roman" panose="02020603050405020304" pitchFamily="18" charset="0"/>
                <a:ea typeface="Calibri" panose="020F0502020204030204" pitchFamily="34" charset="0"/>
              </a:rPr>
              <a:t>, δεδομένου ότι οι υποστηρικτές τους έχουν διαφορετικές αξίες και ενδιαφέροντα και επιθυμούν να στηρίξουν διαφορετικά σύνολα οικολογικών, περιβαλλοντικών και κοινωνικών σχέσεων.</a:t>
            </a:r>
            <a:endParaRPr lang="el-GR" dirty="0" smtClean="0">
              <a:solidFill>
                <a:schemeClr val="tx1"/>
              </a:solidFill>
            </a:endParaRPr>
          </a:p>
        </p:txBody>
      </p:sp>
      <p:sp>
        <p:nvSpPr>
          <p:cNvPr id="11" name="Rectangle 10"/>
          <p:cNvSpPr/>
          <p:nvPr/>
        </p:nvSpPr>
        <p:spPr>
          <a:xfrm>
            <a:off x="83125" y="5206548"/>
            <a:ext cx="12032675" cy="810205"/>
          </a:xfrm>
          <a:prstGeom prst="rect">
            <a:avLst/>
          </a:pr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Wingdings" panose="05000000000000000000" pitchFamily="2" charset="2"/>
              <a:buChar char="ü"/>
            </a:pPr>
            <a:r>
              <a:rPr lang="el-GR" dirty="0" smtClean="0">
                <a:latin typeface="Times New Roman" panose="02020603050405020304" pitchFamily="18" charset="0"/>
                <a:ea typeface="Calibri" panose="020F0502020204030204" pitchFamily="34" charset="0"/>
              </a:rPr>
              <a:t>Η έννοια οφείλει </a:t>
            </a:r>
            <a:r>
              <a:rPr lang="el-GR" dirty="0">
                <a:latin typeface="Times New Roman" panose="02020603050405020304" pitchFamily="18" charset="0"/>
                <a:ea typeface="Calibri" panose="020F0502020204030204" pitchFamily="34" charset="0"/>
              </a:rPr>
              <a:t>ένα μεγάλο μέρος της </a:t>
            </a:r>
            <a:r>
              <a:rPr lang="el-GR" dirty="0" smtClean="0">
                <a:latin typeface="Times New Roman" panose="02020603050405020304" pitchFamily="18" charset="0"/>
                <a:ea typeface="Calibri" panose="020F0502020204030204" pitchFamily="34" charset="0"/>
              </a:rPr>
              <a:t>απήχησής της, στην </a:t>
            </a:r>
            <a:r>
              <a:rPr lang="el-GR" dirty="0">
                <a:latin typeface="Times New Roman" panose="02020603050405020304" pitchFamily="18" charset="0"/>
                <a:ea typeface="Calibri" panose="020F0502020204030204" pitchFamily="34" charset="0"/>
              </a:rPr>
              <a:t>ασάφειά της</a:t>
            </a:r>
            <a:endParaRPr lang="el-GR" dirty="0" smtClean="0">
              <a:solidFill>
                <a:schemeClr val="tx1"/>
              </a:solidFill>
            </a:endParaRPr>
          </a:p>
        </p:txBody>
      </p:sp>
    </p:spTree>
    <p:extLst>
      <p:ext uri="{BB962C8B-B14F-4D97-AF65-F5344CB8AC3E}">
        <p14:creationId xmlns:p14="http://schemas.microsoft.com/office/powerpoint/2010/main" val="39108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«Κατάστασης»</a:t>
            </a:r>
            <a:endParaRPr lang="el-GR" sz="2000" dirty="0">
              <a:latin typeface="Times New Roman" pitchFamily="18" charset="0"/>
              <a:cs typeface="Times New Roman" pitchFamily="18" charset="0"/>
            </a:endParaRPr>
          </a:p>
        </p:txBody>
      </p:sp>
      <p:sp>
        <p:nvSpPr>
          <p:cNvPr id="7" name="4 - TextBox"/>
          <p:cNvSpPr txBox="1"/>
          <p:nvPr/>
        </p:nvSpPr>
        <p:spPr>
          <a:xfrm>
            <a:off x="1706976" y="1578155"/>
            <a:ext cx="8784976" cy="470898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sz="2000" dirty="0" smtClean="0"/>
              <a:t>Με </a:t>
            </a:r>
            <a:r>
              <a:rPr lang="el-GR" sz="2000" dirty="0"/>
              <a:t>την έναρξη της κρίσης, παρατηρείται και ταυτόχρονη αύξηση της παραβατικότητας και στους τρεις τομείς </a:t>
            </a:r>
            <a:r>
              <a:rPr lang="el-GR" sz="2000" dirty="0" smtClean="0"/>
              <a:t>μελέτης.</a:t>
            </a:r>
          </a:p>
          <a:p>
            <a:pPr algn="just"/>
            <a:endParaRPr lang="el-GR" sz="2000" dirty="0"/>
          </a:p>
          <a:p>
            <a:pPr algn="just"/>
            <a:r>
              <a:rPr lang="el-GR" sz="2000" dirty="0" smtClean="0"/>
              <a:t>Η </a:t>
            </a:r>
            <a:r>
              <a:rPr lang="el-GR" sz="2000" dirty="0"/>
              <a:t>συνεχής </a:t>
            </a:r>
            <a:r>
              <a:rPr lang="el-GR" sz="2000" b="1" dirty="0"/>
              <a:t>ανοδική τάση των τιμών των πετρελαϊκών προϊόντων </a:t>
            </a:r>
            <a:r>
              <a:rPr lang="el-GR" sz="2000" dirty="0"/>
              <a:t>κατά τη διάρκεια της κρίσης, σε συνδυασμό με τη </a:t>
            </a:r>
            <a:r>
              <a:rPr lang="el-GR" sz="2000" b="1" dirty="0"/>
              <a:t>μεταβολή του βιοτικού επιπέδου </a:t>
            </a:r>
            <a:r>
              <a:rPr lang="el-GR" sz="2000" dirty="0"/>
              <a:t>των Ελλήνων, </a:t>
            </a:r>
            <a:r>
              <a:rPr lang="el-GR" sz="2000" b="1" dirty="0"/>
              <a:t>δημιούργησε μια αλυσιδωτή αντίδραση </a:t>
            </a:r>
            <a:r>
              <a:rPr lang="el-GR" sz="2000" dirty="0"/>
              <a:t>που είχε </a:t>
            </a:r>
            <a:r>
              <a:rPr lang="el-GR" sz="2000" dirty="0">
                <a:solidFill>
                  <a:srgbClr val="FF0000"/>
                </a:solidFill>
              </a:rPr>
              <a:t>πολλαπλές συνέπειες στα δασικά οικοσυστήματα, </a:t>
            </a:r>
            <a:r>
              <a:rPr lang="el-GR" sz="2000" dirty="0">
                <a:solidFill>
                  <a:schemeClr val="tx1"/>
                </a:solidFill>
              </a:rPr>
              <a:t>όχι μόνο της Ελλάδας αλλά και των χωρών εισαγωγής δασικών προϊόντων. </a:t>
            </a:r>
            <a:endParaRPr lang="el-GR" sz="2000" dirty="0" smtClean="0">
              <a:solidFill>
                <a:schemeClr val="tx1"/>
              </a:solidFill>
            </a:endParaRPr>
          </a:p>
          <a:p>
            <a:pPr algn="just"/>
            <a:endParaRPr lang="el-GR" sz="2000" dirty="0"/>
          </a:p>
          <a:p>
            <a:pPr algn="just"/>
            <a:r>
              <a:rPr lang="el-GR" sz="2000" dirty="0" smtClean="0"/>
              <a:t>Αρχικά</a:t>
            </a:r>
            <a:r>
              <a:rPr lang="el-GR" sz="2000" dirty="0"/>
              <a:t>, εμφανίζεται μείωση της κατανάλωσης πετρελαίου από τα ελληνικά νοικοκυριά με παράλληλη αύξηση της κατανάλωσης καυσόξυλων ενώ παρατηρείται αύξηση τόσο στην παραγωγή όσο και στην εισαγωγή τους </a:t>
            </a:r>
            <a:endParaRPr lang="el-GR" sz="2000" dirty="0" smtClean="0"/>
          </a:p>
          <a:p>
            <a:pPr algn="just"/>
            <a:endParaRPr lang="el-GR" sz="2000" dirty="0"/>
          </a:p>
          <a:p>
            <a:pPr algn="just"/>
            <a:r>
              <a:rPr lang="el-GR" sz="2000" dirty="0" smtClean="0"/>
              <a:t>Το </a:t>
            </a:r>
            <a:r>
              <a:rPr lang="el-GR" sz="2000" dirty="0"/>
              <a:t>αποκορύφωμα της περιγραφόμενης αντίδρασης ήταν και η έξαρση της παράνομης υλοτομίας και μεταφοράς καυσοξύλων, τα τελευταία </a:t>
            </a:r>
            <a:r>
              <a:rPr lang="el-GR" sz="2000" dirty="0" smtClean="0"/>
              <a:t>χρόνια.</a:t>
            </a:r>
            <a:endParaRPr lang="el-G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784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«Απόκρισης»</a:t>
            </a:r>
            <a:endParaRPr lang="el-GR" sz="2000" dirty="0">
              <a:latin typeface="Times New Roman" pitchFamily="18" charset="0"/>
              <a:cs typeface="Times New Roman" pitchFamily="18" charset="0"/>
            </a:endParaRPr>
          </a:p>
        </p:txBody>
      </p:sp>
      <p:graphicFrame>
        <p:nvGraphicFramePr>
          <p:cNvPr id="8" name="7 - Γράφημα"/>
          <p:cNvGraphicFramePr/>
          <p:nvPr>
            <p:extLst>
              <p:ext uri="{D42A27DB-BD31-4B8C-83A1-F6EECF244321}">
                <p14:modId xmlns:p14="http://schemas.microsoft.com/office/powerpoint/2010/main" val="4047173768"/>
              </p:ext>
            </p:extLst>
          </p:nvPr>
        </p:nvGraphicFramePr>
        <p:xfrm>
          <a:off x="3733203" y="1543036"/>
          <a:ext cx="432048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570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«Απόκρισης»</a:t>
            </a:r>
            <a:endParaRPr lang="el-GR" sz="2000" dirty="0">
              <a:latin typeface="Times New Roman" pitchFamily="18" charset="0"/>
              <a:cs typeface="Times New Roman" pitchFamily="18" charset="0"/>
            </a:endParaRPr>
          </a:p>
        </p:txBody>
      </p:sp>
      <p:graphicFrame>
        <p:nvGraphicFramePr>
          <p:cNvPr id="7" name="9 - Γράφημα"/>
          <p:cNvGraphicFramePr/>
          <p:nvPr>
            <p:extLst>
              <p:ext uri="{D42A27DB-BD31-4B8C-83A1-F6EECF244321}">
                <p14:modId xmlns:p14="http://schemas.microsoft.com/office/powerpoint/2010/main" val="4258752465"/>
              </p:ext>
            </p:extLst>
          </p:nvPr>
        </p:nvGraphicFramePr>
        <p:xfrm>
          <a:off x="6171472" y="1567183"/>
          <a:ext cx="4320480" cy="3658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10 - Γράφημα"/>
          <p:cNvGraphicFramePr/>
          <p:nvPr>
            <p:extLst>
              <p:ext uri="{D42A27DB-BD31-4B8C-83A1-F6EECF244321}">
                <p14:modId xmlns:p14="http://schemas.microsoft.com/office/powerpoint/2010/main" val="896865033"/>
              </p:ext>
            </p:extLst>
          </p:nvPr>
        </p:nvGraphicFramePr>
        <p:xfrm>
          <a:off x="1706976" y="1582003"/>
          <a:ext cx="4320480" cy="3671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4292472200"/>
              </p:ext>
            </p:extLst>
          </p:nvPr>
        </p:nvGraphicFramePr>
        <p:xfrm>
          <a:off x="3712768" y="1547553"/>
          <a:ext cx="4572000" cy="377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57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1"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Το φαινόμενο ντόμινο (</a:t>
            </a:r>
            <a:r>
              <a:rPr lang="en-US" sz="2400" dirty="0" smtClean="0"/>
              <a:t>Domino effect) – </a:t>
            </a:r>
            <a:r>
              <a:rPr lang="el-GR" sz="2400" dirty="0" smtClean="0"/>
              <a:t>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«Απόκρισης»</a:t>
            </a:r>
            <a:endParaRPr lang="el-GR" sz="2000" dirty="0">
              <a:latin typeface="Times New Roman" pitchFamily="18" charset="0"/>
              <a:cs typeface="Times New Roman" pitchFamily="18" charset="0"/>
            </a:endParaRPr>
          </a:p>
        </p:txBody>
      </p:sp>
      <p:sp>
        <p:nvSpPr>
          <p:cNvPr id="7" name="4 - TextBox"/>
          <p:cNvSpPr txBox="1"/>
          <p:nvPr/>
        </p:nvSpPr>
        <p:spPr>
          <a:xfrm>
            <a:off x="1706976" y="1578155"/>
            <a:ext cx="8784976" cy="347787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sz="2000" dirty="0"/>
              <a:t>Η οικονομική στρατηγική που ακολουθείται στον τομέα του περιβάλλοντος, καθορίζεται - εκτός των δεσμευτικών ευρωπαϊκών πολιτικών - από το εθνικό σκέλος του Προγράμματος Δημοσίων Επενδύσεων (ΠΔΕ). Η έλλειψη ρευστότητας και η αδυναμία χρηματοδότησης εκ μέρους του τραπεζικού συστήματος ειδικότερα από το 2008 και </a:t>
            </a:r>
            <a:r>
              <a:rPr lang="el-GR" sz="2000" dirty="0" smtClean="0"/>
              <a:t>μετά, έχουν </a:t>
            </a:r>
            <a:r>
              <a:rPr lang="el-GR" sz="2000" dirty="0"/>
              <a:t>μειώσει τις συνολικές περιβαλλοντικές δαπάνες. </a:t>
            </a:r>
            <a:endParaRPr lang="el-GR" sz="2000" dirty="0" smtClean="0"/>
          </a:p>
          <a:p>
            <a:pPr algn="just"/>
            <a:endParaRPr lang="el-GR" sz="2000" dirty="0"/>
          </a:p>
          <a:p>
            <a:pPr algn="just"/>
            <a:r>
              <a:rPr lang="el-GR" sz="2000" dirty="0"/>
              <a:t>Π</a:t>
            </a:r>
            <a:r>
              <a:rPr lang="el-GR" sz="2000" dirty="0" smtClean="0"/>
              <a:t>αρατηρείται </a:t>
            </a:r>
            <a:r>
              <a:rPr lang="el-GR" sz="2000" dirty="0"/>
              <a:t>σημαντική διακύμανση στην τάση που συνθέτει την εικόνα του </a:t>
            </a:r>
            <a:r>
              <a:rPr lang="el-GR" sz="2000" dirty="0" smtClean="0"/>
              <a:t>της </a:t>
            </a:r>
            <a:r>
              <a:rPr lang="el-GR" sz="2000" dirty="0"/>
              <a:t>χρηματοδότηση της δασοπονίας, είτε αυτή προέρχεται από τον Τακτικό Εθνικό Προϋπολογισμό (ΤΕΠ) είτε από το ΠΔΕ, μειώνεται σημαντικά πριν από την έναρξη της κρίσης</a:t>
            </a:r>
            <a:endParaRPr lang="el-G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155435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Έλεγχος Κανονικότητας -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«Πίεσης»</a:t>
            </a:r>
            <a:endParaRPr lang="el-GR" sz="2000" dirty="0">
              <a:latin typeface="Times New Roman" pitchFamily="18" charset="0"/>
              <a:cs typeface="Times New Roman" pitchFamily="18" charset="0"/>
            </a:endParaRPr>
          </a:p>
        </p:txBody>
      </p:sp>
      <p:sp>
        <p:nvSpPr>
          <p:cNvPr id="8" name="4 - TextBox"/>
          <p:cNvSpPr txBox="1"/>
          <p:nvPr/>
        </p:nvSpPr>
        <p:spPr>
          <a:xfrm>
            <a:off x="83127" y="1187865"/>
            <a:ext cx="8784976" cy="147732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a:solidFill>
                  <a:srgbClr val="000000"/>
                </a:solidFill>
              </a:rPr>
              <a:t>Τα δείγματα τιμών που προέρχονται από μετρήσεις που γίνονται σε ένα συγκεκριμένο σύστημα κάτω από σταθερές συνθήκες έχουν ιστογράμματα συμμετρικά</a:t>
            </a:r>
            <a:r>
              <a:rPr lang="el-GR" dirty="0" smtClean="0">
                <a:solidFill>
                  <a:srgbClr val="000000"/>
                </a:solidFill>
              </a:rPr>
              <a:t>.</a:t>
            </a:r>
          </a:p>
          <a:p>
            <a:pPr algn="just"/>
            <a:endParaRPr lang="el-GR" dirty="0">
              <a:solidFill>
                <a:srgbClr val="000000"/>
              </a:solidFill>
            </a:endParaRPr>
          </a:p>
          <a:p>
            <a:pPr algn="just"/>
            <a:r>
              <a:rPr lang="el-GR" dirty="0">
                <a:solidFill>
                  <a:srgbClr val="000000"/>
                </a:solidFill>
              </a:rPr>
              <a:t>Κάθε δείγμα που έχει αυτή την ιδιότητα </a:t>
            </a:r>
            <a:r>
              <a:rPr lang="el-GR" dirty="0" smtClean="0">
                <a:solidFill>
                  <a:srgbClr val="000000"/>
                </a:solidFill>
              </a:rPr>
              <a:t>ονομάζεται </a:t>
            </a:r>
            <a:r>
              <a:rPr lang="el-GR" b="1" dirty="0">
                <a:solidFill>
                  <a:srgbClr val="000000"/>
                </a:solidFill>
              </a:rPr>
              <a:t>Κ</a:t>
            </a:r>
            <a:r>
              <a:rPr lang="el-GR" b="1" dirty="0" smtClean="0">
                <a:solidFill>
                  <a:srgbClr val="000000"/>
                </a:solidFill>
              </a:rPr>
              <a:t>ανονικό</a:t>
            </a:r>
            <a:r>
              <a:rPr lang="el-GR" dirty="0" smtClean="0">
                <a:solidFill>
                  <a:srgbClr val="000000"/>
                </a:solidFill>
              </a:rPr>
              <a:t> </a:t>
            </a:r>
            <a:r>
              <a:rPr lang="el-GR" dirty="0">
                <a:solidFill>
                  <a:srgbClr val="000000"/>
                </a:solidFill>
              </a:rPr>
              <a:t>δείγμα ή δείγμα </a:t>
            </a:r>
            <a:r>
              <a:rPr lang="el-GR" dirty="0" smtClean="0">
                <a:solidFill>
                  <a:srgbClr val="000000"/>
                </a:solidFill>
              </a:rPr>
              <a:t>με τιμές </a:t>
            </a:r>
            <a:r>
              <a:rPr lang="el-GR" dirty="0">
                <a:solidFill>
                  <a:srgbClr val="000000"/>
                </a:solidFill>
              </a:rPr>
              <a:t>που ακολουθούν </a:t>
            </a:r>
            <a:r>
              <a:rPr lang="el-GR" dirty="0" smtClean="0">
                <a:solidFill>
                  <a:srgbClr val="000000"/>
                </a:solidFill>
              </a:rPr>
              <a:t>την </a:t>
            </a:r>
            <a:r>
              <a:rPr lang="el-GR" b="1" dirty="0" smtClean="0">
                <a:solidFill>
                  <a:srgbClr val="000000"/>
                </a:solidFill>
              </a:rPr>
              <a:t>κανονική </a:t>
            </a:r>
            <a:r>
              <a:rPr lang="el-GR" b="1" dirty="0">
                <a:solidFill>
                  <a:srgbClr val="000000"/>
                </a:solidFill>
              </a:rPr>
              <a:t>κατανομή</a:t>
            </a:r>
            <a:endParaRPr lang="el-GR" dirty="0">
              <a:solidFill>
                <a:srgbClr val="000000"/>
              </a:solidFill>
            </a:endParaRPr>
          </a:p>
        </p:txBody>
      </p:sp>
      <p:sp>
        <p:nvSpPr>
          <p:cNvPr id="9" name="4 - TextBox"/>
          <p:cNvSpPr txBox="1"/>
          <p:nvPr/>
        </p:nvSpPr>
        <p:spPr>
          <a:xfrm>
            <a:off x="83127" y="2773572"/>
            <a:ext cx="8784976"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dirty="0"/>
              <a:t>Αν </a:t>
            </a:r>
            <a:r>
              <a:rPr lang="el-GR" dirty="0" smtClean="0"/>
              <a:t>τα δείγματα τιμών διαφέρουν </a:t>
            </a:r>
            <a:r>
              <a:rPr lang="el-GR" dirty="0"/>
              <a:t>από </a:t>
            </a:r>
            <a:r>
              <a:rPr lang="el-GR" dirty="0" smtClean="0"/>
              <a:t>τα παραπάνω</a:t>
            </a:r>
            <a:r>
              <a:rPr lang="el-GR" dirty="0"/>
              <a:t>, τότε το </a:t>
            </a:r>
            <a:r>
              <a:rPr lang="el-GR" dirty="0" smtClean="0"/>
              <a:t>δείγμα</a:t>
            </a:r>
            <a:r>
              <a:rPr lang="el-GR" dirty="0"/>
              <a:t> </a:t>
            </a:r>
            <a:r>
              <a:rPr lang="el-GR" dirty="0" smtClean="0"/>
              <a:t>αρχίζει </a:t>
            </a:r>
            <a:r>
              <a:rPr lang="el-GR" dirty="0"/>
              <a:t>να αποκλίνει από την κανονικότητα με αποτέλεσμα το ιστόγραμμά του </a:t>
            </a:r>
            <a:r>
              <a:rPr lang="el-GR" dirty="0" smtClean="0"/>
              <a:t>να γίνεται </a:t>
            </a:r>
            <a:r>
              <a:rPr lang="el-GR" dirty="0"/>
              <a:t>ασύμμετρο και να μην περιγράφεται από τη συνάρτηση </a:t>
            </a:r>
            <a:r>
              <a:rPr lang="el-GR"/>
              <a:t>της </a:t>
            </a:r>
            <a:r>
              <a:rPr lang="el-GR" smtClean="0"/>
              <a:t>κανονικής κατανομής</a:t>
            </a:r>
            <a:r>
              <a:rPr lang="el-GR" dirty="0" smtClean="0"/>
              <a:t>.</a:t>
            </a:r>
            <a:endParaRPr lang="el-GR" dirty="0"/>
          </a:p>
        </p:txBody>
      </p:sp>
      <p:sp>
        <p:nvSpPr>
          <p:cNvPr id="12" name="Rectangle 11"/>
          <p:cNvSpPr/>
          <p:nvPr/>
        </p:nvSpPr>
        <p:spPr>
          <a:xfrm>
            <a:off x="83128" y="3696902"/>
            <a:ext cx="4779818"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Test </a:t>
            </a:r>
            <a:r>
              <a:rPr lang="en-US" b="1" dirty="0"/>
              <a:t>of Normality	</a:t>
            </a:r>
            <a:r>
              <a:rPr lang="en-US" dirty="0"/>
              <a:t>					</a:t>
            </a:r>
          </a:p>
          <a:p>
            <a:r>
              <a:rPr lang="en-US" dirty="0"/>
              <a:t>	</a:t>
            </a:r>
            <a:r>
              <a:rPr lang="el-GR" dirty="0" smtClean="0"/>
              <a:t>                          </a:t>
            </a:r>
            <a:r>
              <a:rPr lang="en-US" dirty="0" smtClean="0"/>
              <a:t>Shapiro-Wilk</a:t>
            </a:r>
            <a:r>
              <a:rPr lang="en-US" dirty="0"/>
              <a:t>		</a:t>
            </a:r>
          </a:p>
          <a:p>
            <a:r>
              <a:rPr lang="en-US" dirty="0"/>
              <a:t>		Statistic	</a:t>
            </a:r>
            <a:r>
              <a:rPr lang="en-US" dirty="0" err="1"/>
              <a:t>df</a:t>
            </a:r>
            <a:r>
              <a:rPr lang="en-US" dirty="0"/>
              <a:t>	Sig.</a:t>
            </a:r>
          </a:p>
          <a:p>
            <a:r>
              <a:rPr lang="en-US" dirty="0"/>
              <a:t>GDP		</a:t>
            </a:r>
            <a:r>
              <a:rPr lang="en-US" dirty="0" smtClean="0"/>
              <a:t>,</a:t>
            </a:r>
            <a:r>
              <a:rPr lang="el-GR" dirty="0" smtClean="0"/>
              <a:t>945</a:t>
            </a:r>
            <a:r>
              <a:rPr lang="en-US" dirty="0"/>
              <a:t>	</a:t>
            </a:r>
            <a:r>
              <a:rPr lang="en-US" dirty="0" smtClean="0"/>
              <a:t>1</a:t>
            </a:r>
            <a:r>
              <a:rPr lang="el-GR" dirty="0" smtClean="0"/>
              <a:t>2</a:t>
            </a:r>
            <a:r>
              <a:rPr lang="en-US" dirty="0"/>
              <a:t>	</a:t>
            </a:r>
            <a:r>
              <a:rPr lang="en-US" dirty="0" smtClean="0"/>
              <a:t>,</a:t>
            </a:r>
            <a:r>
              <a:rPr lang="el-GR" dirty="0" smtClean="0"/>
              <a:t>569</a:t>
            </a:r>
            <a:endParaRPr lang="en-US" dirty="0"/>
          </a:p>
          <a:p>
            <a:r>
              <a:rPr lang="en-US" dirty="0" err="1" smtClean="0"/>
              <a:t>Gdp_per_capita</a:t>
            </a:r>
            <a:r>
              <a:rPr lang="en-US" dirty="0" smtClean="0"/>
              <a:t>	,</a:t>
            </a:r>
            <a:r>
              <a:rPr lang="el-GR" dirty="0" smtClean="0"/>
              <a:t>935</a:t>
            </a:r>
            <a:r>
              <a:rPr lang="en-US" dirty="0"/>
              <a:t>	</a:t>
            </a:r>
            <a:r>
              <a:rPr lang="en-US" dirty="0" smtClean="0"/>
              <a:t>1</a:t>
            </a:r>
            <a:r>
              <a:rPr lang="el-GR" dirty="0" smtClean="0"/>
              <a:t>1</a:t>
            </a:r>
            <a:r>
              <a:rPr lang="en-US" dirty="0"/>
              <a:t>	,</a:t>
            </a:r>
            <a:r>
              <a:rPr lang="en-US" dirty="0" smtClean="0"/>
              <a:t>4</a:t>
            </a:r>
            <a:r>
              <a:rPr lang="el-GR" dirty="0" smtClean="0"/>
              <a:t>63</a:t>
            </a:r>
            <a:endParaRPr lang="en-US" dirty="0"/>
          </a:p>
          <a:p>
            <a:r>
              <a:rPr lang="en-US" dirty="0" err="1" smtClean="0"/>
              <a:t>Government_dept</a:t>
            </a:r>
            <a:r>
              <a:rPr lang="en-US" dirty="0" smtClean="0"/>
              <a:t>	,92</a:t>
            </a:r>
            <a:r>
              <a:rPr lang="el-GR" dirty="0" smtClean="0"/>
              <a:t>4</a:t>
            </a:r>
            <a:r>
              <a:rPr lang="en-US" dirty="0" smtClean="0"/>
              <a:t>	10</a:t>
            </a:r>
            <a:r>
              <a:rPr lang="en-US" dirty="0"/>
              <a:t>	</a:t>
            </a:r>
            <a:r>
              <a:rPr lang="en-US" dirty="0" smtClean="0"/>
              <a:t>,</a:t>
            </a:r>
            <a:r>
              <a:rPr lang="el-GR" dirty="0" smtClean="0"/>
              <a:t>352</a:t>
            </a:r>
            <a:endParaRPr lang="en-US" dirty="0"/>
          </a:p>
          <a:p>
            <a:r>
              <a:rPr lang="en-US" dirty="0" smtClean="0"/>
              <a:t>Unemployment	,</a:t>
            </a:r>
            <a:r>
              <a:rPr lang="el-GR" dirty="0" smtClean="0"/>
              <a:t>710</a:t>
            </a:r>
            <a:r>
              <a:rPr lang="en-US" dirty="0"/>
              <a:t>	</a:t>
            </a:r>
            <a:r>
              <a:rPr lang="el-GR" dirty="0" smtClean="0"/>
              <a:t>12</a:t>
            </a:r>
            <a:r>
              <a:rPr lang="en-US" dirty="0"/>
              <a:t>	</a:t>
            </a:r>
            <a:r>
              <a:rPr lang="en-US" dirty="0" smtClean="0"/>
              <a:t>,</a:t>
            </a:r>
            <a:r>
              <a:rPr lang="el-GR" dirty="0" smtClean="0"/>
              <a:t>001</a:t>
            </a:r>
            <a:endParaRPr lang="en-US" dirty="0"/>
          </a:p>
          <a:p>
            <a:r>
              <a:rPr lang="en-US" dirty="0" err="1" smtClean="0"/>
              <a:t>Minimum_wage</a:t>
            </a:r>
            <a:r>
              <a:rPr lang="en-US" dirty="0" smtClean="0"/>
              <a:t>	,93</a:t>
            </a:r>
            <a:r>
              <a:rPr lang="el-GR" dirty="0" smtClean="0"/>
              <a:t>3</a:t>
            </a:r>
            <a:r>
              <a:rPr lang="en-US" dirty="0"/>
              <a:t>	10	,</a:t>
            </a:r>
            <a:r>
              <a:rPr lang="en-US" dirty="0" smtClean="0"/>
              <a:t>4</a:t>
            </a:r>
            <a:r>
              <a:rPr lang="el-GR" dirty="0" smtClean="0"/>
              <a:t>1</a:t>
            </a:r>
            <a:r>
              <a:rPr lang="el-GR" dirty="0"/>
              <a:t>6</a:t>
            </a:r>
            <a:endParaRPr lang="en-US" dirty="0"/>
          </a:p>
          <a:p>
            <a:r>
              <a:rPr lang="en-US" dirty="0" err="1" smtClean="0"/>
              <a:t>Oil_price</a:t>
            </a:r>
            <a:r>
              <a:rPr lang="en-US" dirty="0" smtClean="0"/>
              <a:t>	</a:t>
            </a:r>
            <a:r>
              <a:rPr lang="el-GR" dirty="0" smtClean="0"/>
              <a:t>                 </a:t>
            </a:r>
            <a:r>
              <a:rPr lang="en-US" dirty="0" smtClean="0"/>
              <a:t>,9</a:t>
            </a:r>
            <a:r>
              <a:rPr lang="el-GR" dirty="0" smtClean="0"/>
              <a:t>1</a:t>
            </a:r>
            <a:r>
              <a:rPr lang="el-GR" dirty="0"/>
              <a:t>8</a:t>
            </a:r>
            <a:r>
              <a:rPr lang="en-US" dirty="0"/>
              <a:t>	</a:t>
            </a:r>
            <a:r>
              <a:rPr lang="en-US" dirty="0" smtClean="0"/>
              <a:t>1</a:t>
            </a:r>
            <a:r>
              <a:rPr lang="el-GR" dirty="0" smtClean="0"/>
              <a:t>2</a:t>
            </a:r>
            <a:r>
              <a:rPr lang="en-US" dirty="0"/>
              <a:t>	</a:t>
            </a:r>
            <a:r>
              <a:rPr lang="en-US" dirty="0" smtClean="0"/>
              <a:t>,</a:t>
            </a:r>
            <a:r>
              <a:rPr lang="el-GR" dirty="0" smtClean="0"/>
              <a:t>270</a:t>
            </a:r>
          </a:p>
          <a:p>
            <a:r>
              <a:rPr lang="en-US" dirty="0" smtClean="0"/>
              <a:t>Risk_of_poverty</a:t>
            </a:r>
            <a:r>
              <a:rPr lang="el-GR" dirty="0" smtClean="0"/>
              <a:t> </a:t>
            </a:r>
            <a:r>
              <a:rPr lang="el-GR" b="1" dirty="0" smtClean="0"/>
              <a:t>     </a:t>
            </a:r>
            <a:r>
              <a:rPr lang="el-GR" dirty="0" smtClean="0"/>
              <a:t>,845	10	,050</a:t>
            </a:r>
            <a:r>
              <a:rPr lang="el-GR" dirty="0"/>
              <a:t>	</a:t>
            </a:r>
          </a:p>
        </p:txBody>
      </p:sp>
      <p:sp>
        <p:nvSpPr>
          <p:cNvPr id="14" name="Oval 13"/>
          <p:cNvSpPr/>
          <p:nvPr/>
        </p:nvSpPr>
        <p:spPr>
          <a:xfrm>
            <a:off x="3817917" y="5638799"/>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3817917" y="6470560"/>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3893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Έλεγχος Κανονικότητας -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«Κατάστασης»</a:t>
            </a:r>
            <a:endParaRPr lang="el-GR" sz="2000" dirty="0">
              <a:latin typeface="Times New Roman" pitchFamily="18" charset="0"/>
              <a:cs typeface="Times New Roman" pitchFamily="18" charset="0"/>
            </a:endParaRPr>
          </a:p>
        </p:txBody>
      </p:sp>
      <p:sp>
        <p:nvSpPr>
          <p:cNvPr id="4" name="Rectangle 3"/>
          <p:cNvSpPr/>
          <p:nvPr/>
        </p:nvSpPr>
        <p:spPr>
          <a:xfrm>
            <a:off x="2521528" y="1615504"/>
            <a:ext cx="672044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Test </a:t>
            </a:r>
            <a:r>
              <a:rPr lang="en-US" b="1" dirty="0"/>
              <a:t>of Normality</a:t>
            </a:r>
            <a:r>
              <a:rPr lang="en-US" dirty="0"/>
              <a:t>						</a:t>
            </a:r>
          </a:p>
          <a:p>
            <a:r>
              <a:rPr lang="en-US" dirty="0"/>
              <a:t>	</a:t>
            </a:r>
            <a:r>
              <a:rPr lang="el-GR" dirty="0" smtClean="0"/>
              <a:t>                                                  </a:t>
            </a:r>
            <a:r>
              <a:rPr lang="en-US" dirty="0"/>
              <a:t>	</a:t>
            </a:r>
            <a:r>
              <a:rPr lang="en-US" dirty="0" smtClean="0"/>
              <a:t>Shapiro-Wilk</a:t>
            </a:r>
            <a:r>
              <a:rPr lang="en-US" dirty="0"/>
              <a:t>		</a:t>
            </a:r>
          </a:p>
          <a:p>
            <a:r>
              <a:rPr lang="en-US" dirty="0"/>
              <a:t>	</a:t>
            </a:r>
            <a:r>
              <a:rPr lang="el-GR" dirty="0" smtClean="0"/>
              <a:t>                                       </a:t>
            </a:r>
            <a:r>
              <a:rPr lang="en-US" dirty="0"/>
              <a:t>	Statistic	</a:t>
            </a:r>
            <a:r>
              <a:rPr lang="en-US" dirty="0" err="1"/>
              <a:t>df</a:t>
            </a:r>
            <a:r>
              <a:rPr lang="en-US" dirty="0"/>
              <a:t>	Sig.</a:t>
            </a:r>
          </a:p>
          <a:p>
            <a:r>
              <a:rPr lang="en-US" dirty="0" err="1"/>
              <a:t>Illegal_logging</a:t>
            </a:r>
            <a:r>
              <a:rPr lang="en-US" dirty="0"/>
              <a:t>	</a:t>
            </a:r>
            <a:r>
              <a:rPr lang="el-GR" dirty="0" smtClean="0"/>
              <a:t>                            </a:t>
            </a:r>
            <a:r>
              <a:rPr lang="en-US" dirty="0"/>
              <a:t>	</a:t>
            </a:r>
            <a:r>
              <a:rPr lang="en-US" dirty="0" smtClean="0"/>
              <a:t>,</a:t>
            </a:r>
            <a:r>
              <a:rPr lang="el-GR" dirty="0" smtClean="0"/>
              <a:t>504</a:t>
            </a:r>
            <a:r>
              <a:rPr lang="en-US" dirty="0"/>
              <a:t>	</a:t>
            </a:r>
            <a:r>
              <a:rPr lang="el-GR" dirty="0" smtClean="0"/>
              <a:t>12</a:t>
            </a:r>
            <a:r>
              <a:rPr lang="en-US" dirty="0"/>
              <a:t>	</a:t>
            </a:r>
            <a:r>
              <a:rPr lang="en-US" dirty="0" smtClean="0"/>
              <a:t>,</a:t>
            </a:r>
            <a:r>
              <a:rPr lang="el-GR" dirty="0" smtClean="0"/>
              <a:t>000</a:t>
            </a:r>
            <a:endParaRPr lang="en-US" dirty="0"/>
          </a:p>
          <a:p>
            <a:r>
              <a:rPr lang="en-US" dirty="0" err="1"/>
              <a:t>Illegal_hunting</a:t>
            </a:r>
            <a:r>
              <a:rPr lang="en-US" dirty="0"/>
              <a:t>	</a:t>
            </a:r>
            <a:r>
              <a:rPr lang="el-GR" dirty="0" smtClean="0"/>
              <a:t>                            </a:t>
            </a:r>
            <a:r>
              <a:rPr lang="en-US" dirty="0"/>
              <a:t>	</a:t>
            </a:r>
            <a:r>
              <a:rPr lang="en-US" dirty="0" smtClean="0"/>
              <a:t>,</a:t>
            </a:r>
            <a:r>
              <a:rPr lang="el-GR" dirty="0" smtClean="0"/>
              <a:t>868</a:t>
            </a:r>
            <a:r>
              <a:rPr lang="en-US" dirty="0"/>
              <a:t>	</a:t>
            </a:r>
            <a:r>
              <a:rPr lang="el-GR" dirty="0" smtClean="0"/>
              <a:t>11</a:t>
            </a:r>
            <a:r>
              <a:rPr lang="en-US" dirty="0"/>
              <a:t>	</a:t>
            </a:r>
            <a:r>
              <a:rPr lang="en-US" dirty="0" smtClean="0"/>
              <a:t>,</a:t>
            </a:r>
            <a:r>
              <a:rPr lang="el-GR" dirty="0" smtClean="0"/>
              <a:t>074</a:t>
            </a:r>
            <a:endParaRPr lang="en-US" dirty="0"/>
          </a:p>
          <a:p>
            <a:r>
              <a:rPr lang="en-US" dirty="0" err="1"/>
              <a:t>Illegal_fishing</a:t>
            </a:r>
            <a:r>
              <a:rPr lang="en-US" dirty="0"/>
              <a:t>	</a:t>
            </a:r>
            <a:r>
              <a:rPr lang="el-GR" dirty="0" smtClean="0"/>
              <a:t>                            </a:t>
            </a:r>
            <a:r>
              <a:rPr lang="en-US" dirty="0"/>
              <a:t>	</a:t>
            </a:r>
            <a:r>
              <a:rPr lang="en-US" dirty="0" smtClean="0"/>
              <a:t>,</a:t>
            </a:r>
            <a:r>
              <a:rPr lang="el-GR" dirty="0" smtClean="0"/>
              <a:t>986</a:t>
            </a:r>
            <a:r>
              <a:rPr lang="en-US" dirty="0"/>
              <a:t>	10	</a:t>
            </a:r>
            <a:r>
              <a:rPr lang="en-US" dirty="0" smtClean="0"/>
              <a:t>,</a:t>
            </a:r>
            <a:r>
              <a:rPr lang="el-GR" dirty="0" smtClean="0"/>
              <a:t>991</a:t>
            </a:r>
            <a:endParaRPr lang="en-US" dirty="0"/>
          </a:p>
          <a:p>
            <a:r>
              <a:rPr lang="en-US" dirty="0" err="1"/>
              <a:t>Firewood_imports</a:t>
            </a:r>
            <a:r>
              <a:rPr lang="en-US" dirty="0"/>
              <a:t>	</a:t>
            </a:r>
            <a:r>
              <a:rPr lang="el-GR" dirty="0" smtClean="0"/>
              <a:t>                            </a:t>
            </a:r>
            <a:r>
              <a:rPr lang="en-US" dirty="0"/>
              <a:t>	,926	10	,413</a:t>
            </a:r>
          </a:p>
          <a:p>
            <a:r>
              <a:rPr lang="en-US" dirty="0" err="1" smtClean="0"/>
              <a:t>Firewood_consumption</a:t>
            </a:r>
            <a:r>
              <a:rPr lang="el-GR" dirty="0" smtClean="0"/>
              <a:t>                     </a:t>
            </a:r>
            <a:r>
              <a:rPr lang="en-US" dirty="0"/>
              <a:t>	,951	10	,684</a:t>
            </a:r>
          </a:p>
          <a:p>
            <a:r>
              <a:rPr lang="en-US" dirty="0" err="1"/>
              <a:t>Firewood_production</a:t>
            </a:r>
            <a:r>
              <a:rPr lang="en-US" dirty="0"/>
              <a:t>	</a:t>
            </a:r>
            <a:r>
              <a:rPr lang="el-GR" dirty="0" smtClean="0"/>
              <a:t>           </a:t>
            </a:r>
            <a:r>
              <a:rPr lang="en-US" dirty="0"/>
              <a:t>	</a:t>
            </a:r>
            <a:r>
              <a:rPr lang="en-US" dirty="0" smtClean="0"/>
              <a:t>,</a:t>
            </a:r>
            <a:r>
              <a:rPr lang="el-GR" dirty="0" smtClean="0"/>
              <a:t>832</a:t>
            </a:r>
            <a:r>
              <a:rPr lang="en-US" dirty="0"/>
              <a:t>	</a:t>
            </a:r>
            <a:r>
              <a:rPr lang="el-GR" dirty="0" smtClean="0"/>
              <a:t>11</a:t>
            </a:r>
            <a:r>
              <a:rPr lang="en-US" dirty="0"/>
              <a:t>	</a:t>
            </a:r>
            <a:r>
              <a:rPr lang="en-US" dirty="0" smtClean="0"/>
              <a:t>,</a:t>
            </a:r>
            <a:r>
              <a:rPr lang="el-GR" dirty="0" smtClean="0"/>
              <a:t>025</a:t>
            </a:r>
            <a:endParaRPr lang="en-US" dirty="0"/>
          </a:p>
          <a:p>
            <a:r>
              <a:rPr lang="en-US" dirty="0" err="1"/>
              <a:t>Oil_consuption</a:t>
            </a:r>
            <a:r>
              <a:rPr lang="en-US" dirty="0"/>
              <a:t>	</a:t>
            </a:r>
            <a:r>
              <a:rPr lang="el-GR" dirty="0" smtClean="0"/>
              <a:t>                            </a:t>
            </a:r>
            <a:r>
              <a:rPr lang="en-US" dirty="0"/>
              <a:t>	,954	10	,</a:t>
            </a:r>
            <a:r>
              <a:rPr lang="en-US" dirty="0" smtClean="0"/>
              <a:t>720</a:t>
            </a:r>
            <a:endParaRPr lang="en-US" dirty="0"/>
          </a:p>
        </p:txBody>
      </p:sp>
      <p:sp>
        <p:nvSpPr>
          <p:cNvPr id="11" name="Oval 10"/>
          <p:cNvSpPr/>
          <p:nvPr/>
        </p:nvSpPr>
        <p:spPr>
          <a:xfrm>
            <a:off x="8091551" y="2460171"/>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8091551" y="3847431"/>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117734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Έλεγχος Κανονικότητας -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Δείκτες «Απόκρισης»</a:t>
            </a:r>
            <a:endParaRPr lang="el-GR" sz="2000" dirty="0">
              <a:latin typeface="Times New Roman" pitchFamily="18" charset="0"/>
              <a:cs typeface="Times New Roman" pitchFamily="18" charset="0"/>
            </a:endParaRPr>
          </a:p>
        </p:txBody>
      </p:sp>
      <p:sp>
        <p:nvSpPr>
          <p:cNvPr id="11" name="Oval 10"/>
          <p:cNvSpPr/>
          <p:nvPr/>
        </p:nvSpPr>
        <p:spPr>
          <a:xfrm>
            <a:off x="8196944" y="2301660"/>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2741120" y="1830871"/>
            <a:ext cx="72084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Test </a:t>
            </a:r>
            <a:r>
              <a:rPr lang="en-US" b="1" dirty="0"/>
              <a:t>of Normality	</a:t>
            </a:r>
            <a:r>
              <a:rPr lang="en-US" dirty="0"/>
              <a:t>					</a:t>
            </a:r>
          </a:p>
          <a:p>
            <a:r>
              <a:rPr lang="en-US" dirty="0"/>
              <a:t>				</a:t>
            </a:r>
            <a:r>
              <a:rPr lang="el-GR" dirty="0" smtClean="0"/>
              <a:t>              </a:t>
            </a:r>
            <a:r>
              <a:rPr lang="en-US" dirty="0" smtClean="0"/>
              <a:t>Shapiro-Wilk</a:t>
            </a:r>
            <a:r>
              <a:rPr lang="en-US" dirty="0"/>
              <a:t>		</a:t>
            </a:r>
          </a:p>
          <a:p>
            <a:r>
              <a:rPr lang="en-US" dirty="0"/>
              <a:t>		</a:t>
            </a:r>
            <a:r>
              <a:rPr lang="el-GR" dirty="0" smtClean="0"/>
              <a:t>                                           </a:t>
            </a:r>
            <a:r>
              <a:rPr lang="en-US" dirty="0" smtClean="0"/>
              <a:t>Statistic</a:t>
            </a:r>
            <a:r>
              <a:rPr lang="en-US" dirty="0"/>
              <a:t>	</a:t>
            </a:r>
            <a:r>
              <a:rPr lang="en-US" dirty="0" err="1"/>
              <a:t>df</a:t>
            </a:r>
            <a:r>
              <a:rPr lang="en-US" dirty="0"/>
              <a:t>	Sig.</a:t>
            </a:r>
          </a:p>
          <a:p>
            <a:r>
              <a:rPr lang="en-US" dirty="0" smtClean="0"/>
              <a:t>Environment fund</a:t>
            </a:r>
            <a:r>
              <a:rPr lang="en-US" dirty="0"/>
              <a:t>	</a:t>
            </a:r>
            <a:r>
              <a:rPr lang="el-GR" dirty="0" smtClean="0"/>
              <a:t>                                               </a:t>
            </a:r>
            <a:r>
              <a:rPr lang="en-US" dirty="0" smtClean="0"/>
              <a:t> </a:t>
            </a:r>
            <a:r>
              <a:rPr lang="el-GR" dirty="0" smtClean="0"/>
              <a:t> </a:t>
            </a:r>
            <a:r>
              <a:rPr lang="en-US" dirty="0" smtClean="0"/>
              <a:t>,745</a:t>
            </a:r>
            <a:r>
              <a:rPr lang="en-US" dirty="0"/>
              <a:t>	10	,003</a:t>
            </a:r>
          </a:p>
          <a:p>
            <a:r>
              <a:rPr lang="en-US" dirty="0"/>
              <a:t>Public_Investment_Program_Forests	</a:t>
            </a:r>
            <a:r>
              <a:rPr lang="el-GR" dirty="0" smtClean="0"/>
              <a:t>              </a:t>
            </a:r>
            <a:r>
              <a:rPr lang="en-US" dirty="0" smtClean="0"/>
              <a:t>,</a:t>
            </a:r>
            <a:r>
              <a:rPr lang="en-US" dirty="0"/>
              <a:t>925	10	,401</a:t>
            </a:r>
          </a:p>
          <a:p>
            <a:r>
              <a:rPr lang="en-US" dirty="0"/>
              <a:t>Tactical_Budget_Forests	</a:t>
            </a:r>
            <a:r>
              <a:rPr lang="el-GR" dirty="0" smtClean="0"/>
              <a:t>                                </a:t>
            </a:r>
            <a:r>
              <a:rPr lang="en-US" dirty="0" smtClean="0"/>
              <a:t>,</a:t>
            </a:r>
            <a:r>
              <a:rPr lang="en-US" dirty="0"/>
              <a:t>829	</a:t>
            </a:r>
            <a:r>
              <a:rPr lang="en-US" dirty="0" smtClean="0"/>
              <a:t>10	,032</a:t>
            </a:r>
            <a:r>
              <a:rPr lang="el-GR" dirty="0" smtClean="0"/>
              <a:t> </a:t>
            </a:r>
            <a:r>
              <a:rPr lang="en-US" dirty="0" smtClean="0"/>
              <a:t>Environmental_protection_expenditure</a:t>
            </a:r>
            <a:r>
              <a:rPr lang="el-GR" dirty="0"/>
              <a:t> </a:t>
            </a:r>
            <a:r>
              <a:rPr lang="el-GR" dirty="0" smtClean="0"/>
              <a:t>             ,957</a:t>
            </a:r>
            <a:r>
              <a:rPr lang="el-GR" dirty="0"/>
              <a:t>	10	,</a:t>
            </a:r>
            <a:r>
              <a:rPr lang="el-GR" dirty="0" smtClean="0"/>
              <a:t>756</a:t>
            </a:r>
            <a:endParaRPr lang="el-GR" dirty="0"/>
          </a:p>
        </p:txBody>
      </p:sp>
      <p:sp>
        <p:nvSpPr>
          <p:cNvPr id="9" name="Oval 8"/>
          <p:cNvSpPr/>
          <p:nvPr/>
        </p:nvSpPr>
        <p:spPr>
          <a:xfrm>
            <a:off x="9223665" y="2965688"/>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9223665" y="3533097"/>
            <a:ext cx="435428" cy="315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07471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4 - TextBox"/>
          <p:cNvSpPr txBox="1"/>
          <p:nvPr/>
        </p:nvSpPr>
        <p:spPr>
          <a:xfrm>
            <a:off x="1706976" y="624574"/>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solidFill>
                  <a:srgbClr val="000000"/>
                </a:solidFill>
              </a:rPr>
              <a:t>Αρχικά συσχετίσθηκαν οι δείκτες «Πίεσης» με κάθε δείκτη «Κατάστασης» ξεχωριστά </a:t>
            </a:r>
            <a:endParaRPr lang="el-GR" dirty="0">
              <a:solidFill>
                <a:srgbClr val="000000"/>
              </a:solidFill>
            </a:endParaRPr>
          </a:p>
        </p:txBody>
      </p:sp>
      <p:sp>
        <p:nvSpPr>
          <p:cNvPr id="19" name="4 - TextBox"/>
          <p:cNvSpPr txBox="1"/>
          <p:nvPr/>
        </p:nvSpPr>
        <p:spPr>
          <a:xfrm>
            <a:off x="1706976" y="1044875"/>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υλοτομία</a:t>
            </a:r>
            <a:endParaRPr lang="el-GR" dirty="0">
              <a:solidFill>
                <a:srgbClr val="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059587835"/>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- 0,601</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0,473</a:t>
                      </a:r>
                    </a:p>
                  </a:txBody>
                  <a:tcPr/>
                </a:tc>
                <a:tc>
                  <a:txBody>
                    <a:bodyPr/>
                    <a:lstStyle/>
                    <a:p>
                      <a:pPr algn="ctr"/>
                      <a:r>
                        <a:rPr lang="en-US" dirty="0" smtClean="0"/>
                        <a:t>- 0,556</a:t>
                      </a:r>
                      <a:endParaRPr lang="el-GR" dirty="0"/>
                    </a:p>
                  </a:txBody>
                  <a:tcPr/>
                </a:tc>
                <a:tc>
                  <a:txBody>
                    <a:bodyPr/>
                    <a:lstStyle/>
                    <a:p>
                      <a:pPr algn="ctr"/>
                      <a:r>
                        <a:rPr lang="en-US" dirty="0" smtClean="0"/>
                        <a:t>0,843</a:t>
                      </a:r>
                      <a:endParaRPr lang="el-GR" dirty="0"/>
                    </a:p>
                  </a:txBody>
                  <a:tcPr/>
                </a:tc>
                <a:tc>
                  <a:txBody>
                    <a:bodyPr/>
                    <a:lstStyle/>
                    <a:p>
                      <a:pPr algn="ctr"/>
                      <a:r>
                        <a:rPr lang="en-US" dirty="0" smtClean="0"/>
                        <a:t>- 0,260</a:t>
                      </a:r>
                      <a:endParaRPr lang="el-GR" dirty="0"/>
                    </a:p>
                  </a:txBody>
                  <a:tcPr/>
                </a:tc>
                <a:tc>
                  <a:txBody>
                    <a:bodyPr/>
                    <a:lstStyle/>
                    <a:p>
                      <a:pPr algn="ctr"/>
                      <a:r>
                        <a:rPr lang="en-US" dirty="0" smtClean="0"/>
                        <a:t>- 0,378</a:t>
                      </a:r>
                      <a:endParaRPr lang="el-GR" dirty="0"/>
                    </a:p>
                  </a:txBody>
                  <a:tcPr/>
                </a:tc>
                <a:tc>
                  <a:txBody>
                    <a:bodyPr/>
                    <a:lstStyle/>
                    <a:p>
                      <a:pPr algn="ctr"/>
                      <a:r>
                        <a:rPr lang="en-US" dirty="0" smtClean="0"/>
                        <a:t>  0,788</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0,039</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0,033	</a:t>
                      </a:r>
                    </a:p>
                  </a:txBody>
                  <a:tcPr/>
                </a:tc>
                <a:tc>
                  <a:txBody>
                    <a:bodyPr/>
                    <a:lstStyle/>
                    <a:p>
                      <a:pPr algn="ctr"/>
                      <a:r>
                        <a:rPr lang="en-US" dirty="0" smtClean="0"/>
                        <a:t>  0,025</a:t>
                      </a:r>
                      <a:endParaRPr lang="el-GR" dirty="0"/>
                    </a:p>
                  </a:txBody>
                  <a:tcPr/>
                </a:tc>
                <a:tc>
                  <a:txBody>
                    <a:bodyPr/>
                    <a:lstStyle/>
                    <a:p>
                      <a:pPr algn="ctr"/>
                      <a:r>
                        <a:rPr lang="en-US" dirty="0" smtClean="0"/>
                        <a:t>0,001</a:t>
                      </a:r>
                      <a:endParaRPr lang="el-GR" dirty="0"/>
                    </a:p>
                  </a:txBody>
                  <a:tcPr/>
                </a:tc>
                <a:tc>
                  <a:txBody>
                    <a:bodyPr/>
                    <a:lstStyle/>
                    <a:p>
                      <a:pPr algn="ctr"/>
                      <a:r>
                        <a:rPr lang="en-US" dirty="0" smtClean="0"/>
                        <a:t>  0,243</a:t>
                      </a:r>
                      <a:endParaRPr lang="el-GR" dirty="0"/>
                    </a:p>
                  </a:txBody>
                  <a:tcPr/>
                </a:tc>
                <a:tc>
                  <a:txBody>
                    <a:bodyPr/>
                    <a:lstStyle/>
                    <a:p>
                      <a:pPr algn="ctr"/>
                      <a:r>
                        <a:rPr lang="en-US" dirty="0" smtClean="0"/>
                        <a:t>  0,128</a:t>
                      </a:r>
                      <a:endParaRPr lang="el-GR" dirty="0"/>
                    </a:p>
                  </a:txBody>
                  <a:tcPr/>
                </a:tc>
                <a:tc>
                  <a:txBody>
                    <a:bodyPr/>
                    <a:lstStyle/>
                    <a:p>
                      <a:pPr algn="ctr"/>
                      <a:r>
                        <a:rPr lang="en-US" dirty="0" smtClean="0"/>
                        <a:t>   0,007</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12</a:t>
                      </a:r>
                      <a:endParaRPr lang="el-GR" dirty="0"/>
                    </a:p>
                  </a:txBody>
                  <a:tcPr/>
                </a:tc>
                <a:tc>
                  <a:txBody>
                    <a:bodyPr/>
                    <a:lstStyle/>
                    <a:p>
                      <a:pPr algn="ctr"/>
                      <a:r>
                        <a:rPr lang="el-GR" dirty="0" smtClean="0"/>
                        <a:t>12</a:t>
                      </a:r>
                      <a:endParaRPr lang="el-GR" dirty="0"/>
                    </a:p>
                  </a:txBody>
                  <a:tcPr/>
                </a:tc>
                <a:tc>
                  <a:txBody>
                    <a:bodyPr/>
                    <a:lstStyle/>
                    <a:p>
                      <a:pPr algn="ctr"/>
                      <a:r>
                        <a:rPr lang="en-US" dirty="0" smtClean="0"/>
                        <a:t>10</a:t>
                      </a:r>
                      <a:endParaRPr lang="el-GR" dirty="0"/>
                    </a:p>
                  </a:txBody>
                  <a:tcPr/>
                </a:tc>
                <a:tc>
                  <a:txBody>
                    <a:bodyPr/>
                    <a:lstStyle/>
                    <a:p>
                      <a:pPr algn="ctr"/>
                      <a:r>
                        <a:rPr lang="en-US" dirty="0" smtClean="0"/>
                        <a:t>12</a:t>
                      </a:r>
                      <a:endParaRPr lang="el-GR" dirty="0"/>
                    </a:p>
                  </a:txBody>
                  <a:tcPr/>
                </a:tc>
                <a:tc>
                  <a:txBody>
                    <a:bodyPr/>
                    <a:lstStyle/>
                    <a:p>
                      <a:pPr algn="ctr"/>
                      <a:r>
                        <a:rPr lang="en-US" dirty="0" smtClean="0"/>
                        <a:t>12</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12" name="Oval 11"/>
          <p:cNvSpPr/>
          <p:nvPr/>
        </p:nvSpPr>
        <p:spPr>
          <a:xfrm>
            <a:off x="2992583"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24" name="Oval 23"/>
          <p:cNvSpPr/>
          <p:nvPr/>
        </p:nvSpPr>
        <p:spPr>
          <a:xfrm>
            <a:off x="4019253"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25" name="Oval 24"/>
          <p:cNvSpPr/>
          <p:nvPr/>
        </p:nvSpPr>
        <p:spPr>
          <a:xfrm>
            <a:off x="5174674"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28" name="Oval 27"/>
          <p:cNvSpPr/>
          <p:nvPr/>
        </p:nvSpPr>
        <p:spPr>
          <a:xfrm>
            <a:off x="6677892"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29" name="Oval 28"/>
          <p:cNvSpPr/>
          <p:nvPr/>
        </p:nvSpPr>
        <p:spPr>
          <a:xfrm>
            <a:off x="10394374" y="3844635"/>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212401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9" name="4 - TextBox"/>
          <p:cNvSpPr txBox="1"/>
          <p:nvPr/>
        </p:nvSpPr>
        <p:spPr>
          <a:xfrm>
            <a:off x="1706976" y="1044875"/>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θήρα</a:t>
            </a:r>
            <a:endParaRPr lang="el-GR" dirty="0">
              <a:solidFill>
                <a:srgbClr val="00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823031966"/>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a:t>
                      </a:r>
                      <a:r>
                        <a:rPr lang="en-US" dirty="0" smtClean="0"/>
                        <a:t>564</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550</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- 0,511</a:t>
                      </a:r>
                      <a:endParaRPr lang="el-GR" dirty="0"/>
                    </a:p>
                  </a:txBody>
                  <a:tcPr/>
                </a:tc>
                <a:tc>
                  <a:txBody>
                    <a:bodyPr/>
                    <a:lstStyle/>
                    <a:p>
                      <a:pPr algn="ctr"/>
                      <a:r>
                        <a:rPr lang="en-US" dirty="0" smtClean="0"/>
                        <a:t>0,709</a:t>
                      </a:r>
                      <a:endParaRPr lang="el-GR" dirty="0"/>
                    </a:p>
                  </a:txBody>
                  <a:tcPr/>
                </a:tc>
                <a:tc>
                  <a:txBody>
                    <a:bodyPr/>
                    <a:lstStyle/>
                    <a:p>
                      <a:pPr algn="ctr"/>
                      <a:r>
                        <a:rPr lang="en-US" dirty="0" smtClean="0"/>
                        <a:t>- 0,180</a:t>
                      </a:r>
                      <a:endParaRPr lang="el-GR" dirty="0"/>
                    </a:p>
                  </a:txBody>
                  <a:tcPr/>
                </a:tc>
                <a:tc>
                  <a:txBody>
                    <a:bodyPr/>
                    <a:lstStyle/>
                    <a:p>
                      <a:pPr algn="ctr"/>
                      <a:r>
                        <a:rPr lang="en-US" dirty="0" smtClean="0"/>
                        <a:t>- 0,422</a:t>
                      </a:r>
                      <a:endParaRPr lang="el-GR" dirty="0"/>
                    </a:p>
                  </a:txBody>
                  <a:tcPr/>
                </a:tc>
                <a:tc>
                  <a:txBody>
                    <a:bodyPr/>
                    <a:lstStyle/>
                    <a:p>
                      <a:pPr algn="ctr"/>
                      <a:r>
                        <a:rPr lang="en-US" dirty="0" smtClean="0"/>
                        <a:t>  0,722</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0,0</a:t>
                      </a:r>
                      <a:r>
                        <a:rPr lang="en-US" dirty="0" smtClean="0"/>
                        <a:t>16</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0,0</a:t>
                      </a:r>
                      <a:r>
                        <a:rPr lang="en-US" sz="1800" b="0" i="0" u="none" strike="noStrike" kern="1200" baseline="0" dirty="0" smtClean="0">
                          <a:solidFill>
                            <a:schemeClr val="tx1"/>
                          </a:solidFill>
                          <a:latin typeface="+mn-lt"/>
                          <a:ea typeface="+mn-ea"/>
                          <a:cs typeface="+mn-cs"/>
                        </a:rPr>
                        <a:t>19</a:t>
                      </a:r>
                      <a:r>
                        <a:rPr lang="el-GR" sz="1800" b="0" i="0" u="none" strike="noStrike" kern="1200" baseline="0" dirty="0" smtClean="0">
                          <a:solidFill>
                            <a:schemeClr val="tx1"/>
                          </a:solidFill>
                          <a:latin typeface="+mn-lt"/>
                          <a:ea typeface="+mn-ea"/>
                          <a:cs typeface="+mn-cs"/>
                        </a:rPr>
                        <a:t>	</a:t>
                      </a:r>
                    </a:p>
                  </a:txBody>
                  <a:tcPr/>
                </a:tc>
                <a:tc>
                  <a:txBody>
                    <a:bodyPr/>
                    <a:lstStyle/>
                    <a:p>
                      <a:pPr algn="ctr"/>
                      <a:r>
                        <a:rPr lang="en-US" dirty="0" smtClean="0"/>
                        <a:t>  0,040</a:t>
                      </a:r>
                      <a:endParaRPr lang="el-GR" dirty="0"/>
                    </a:p>
                  </a:txBody>
                  <a:tcPr/>
                </a:tc>
                <a:tc>
                  <a:txBody>
                    <a:bodyPr/>
                    <a:lstStyle/>
                    <a:p>
                      <a:pPr algn="ctr"/>
                      <a:r>
                        <a:rPr lang="en-US" dirty="0" smtClean="0"/>
                        <a:t>0,002</a:t>
                      </a:r>
                      <a:endParaRPr lang="el-GR" dirty="0"/>
                    </a:p>
                  </a:txBody>
                  <a:tcPr/>
                </a:tc>
                <a:tc>
                  <a:txBody>
                    <a:bodyPr/>
                    <a:lstStyle/>
                    <a:p>
                      <a:pPr algn="ctr"/>
                      <a:r>
                        <a:rPr lang="en-US" dirty="0" smtClean="0"/>
                        <a:t>  0,472</a:t>
                      </a:r>
                      <a:endParaRPr lang="el-GR" dirty="0"/>
                    </a:p>
                  </a:txBody>
                  <a:tcPr/>
                </a:tc>
                <a:tc>
                  <a:txBody>
                    <a:bodyPr/>
                    <a:lstStyle/>
                    <a:p>
                      <a:pPr algn="ctr"/>
                      <a:r>
                        <a:rPr lang="en-US" dirty="0" smtClean="0"/>
                        <a:t>  0,089</a:t>
                      </a:r>
                      <a:endParaRPr lang="el-GR" dirty="0"/>
                    </a:p>
                  </a:txBody>
                  <a:tcPr/>
                </a:tc>
                <a:tc>
                  <a:txBody>
                    <a:bodyPr/>
                    <a:lstStyle/>
                    <a:p>
                      <a:pPr algn="ctr"/>
                      <a:r>
                        <a:rPr lang="en-US" dirty="0" smtClean="0"/>
                        <a:t>   0,007</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12</a:t>
                      </a:r>
                      <a:endParaRPr lang="el-GR" dirty="0"/>
                    </a:p>
                  </a:txBody>
                  <a:tcPr/>
                </a:tc>
                <a:tc>
                  <a:txBody>
                    <a:bodyPr/>
                    <a:lstStyle/>
                    <a:p>
                      <a:pPr algn="ctr"/>
                      <a:r>
                        <a:rPr lang="el-GR" dirty="0" smtClean="0"/>
                        <a:t>12</a:t>
                      </a:r>
                      <a:endParaRPr lang="el-GR" dirty="0"/>
                    </a:p>
                  </a:txBody>
                  <a:tcPr/>
                </a:tc>
                <a:tc>
                  <a:txBody>
                    <a:bodyPr/>
                    <a:lstStyle/>
                    <a:p>
                      <a:pPr algn="ctr"/>
                      <a:r>
                        <a:rPr lang="en-US" dirty="0" smtClean="0"/>
                        <a:t>10</a:t>
                      </a:r>
                      <a:endParaRPr lang="el-GR" dirty="0"/>
                    </a:p>
                  </a:txBody>
                  <a:tcPr/>
                </a:tc>
                <a:tc>
                  <a:txBody>
                    <a:bodyPr/>
                    <a:lstStyle/>
                    <a:p>
                      <a:pPr algn="ctr"/>
                      <a:r>
                        <a:rPr lang="en-US" dirty="0" smtClean="0"/>
                        <a:t>12</a:t>
                      </a:r>
                      <a:endParaRPr lang="el-GR" dirty="0"/>
                    </a:p>
                  </a:txBody>
                  <a:tcPr/>
                </a:tc>
                <a:tc>
                  <a:txBody>
                    <a:bodyPr/>
                    <a:lstStyle/>
                    <a:p>
                      <a:pPr algn="ctr"/>
                      <a:r>
                        <a:rPr lang="en-US" dirty="0" smtClean="0"/>
                        <a:t>12</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13" name="Oval 12"/>
          <p:cNvSpPr/>
          <p:nvPr/>
        </p:nvSpPr>
        <p:spPr>
          <a:xfrm>
            <a:off x="3048002"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4" name="Oval 13"/>
          <p:cNvSpPr/>
          <p:nvPr/>
        </p:nvSpPr>
        <p:spPr>
          <a:xfrm>
            <a:off x="4087092"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5" name="Oval 14"/>
          <p:cNvSpPr/>
          <p:nvPr/>
        </p:nvSpPr>
        <p:spPr>
          <a:xfrm>
            <a:off x="5277150" y="3903517"/>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6" name="Oval 15"/>
          <p:cNvSpPr/>
          <p:nvPr/>
        </p:nvSpPr>
        <p:spPr>
          <a:xfrm>
            <a:off x="6727576" y="3903517"/>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7" name="Oval 16"/>
          <p:cNvSpPr/>
          <p:nvPr/>
        </p:nvSpPr>
        <p:spPr>
          <a:xfrm>
            <a:off x="10404764" y="3903517"/>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0127224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9" name="4 - TextBox"/>
          <p:cNvSpPr txBox="1"/>
          <p:nvPr/>
        </p:nvSpPr>
        <p:spPr>
          <a:xfrm>
            <a:off x="1706976" y="1044875"/>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αλιεία</a:t>
            </a:r>
            <a:endParaRPr lang="el-GR"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254751097"/>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a:t>
                      </a:r>
                      <a:r>
                        <a:rPr lang="en-US" dirty="0" smtClean="0"/>
                        <a:t>236</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367</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- 0,111</a:t>
                      </a:r>
                      <a:endParaRPr lang="el-GR" dirty="0"/>
                    </a:p>
                  </a:txBody>
                  <a:tcPr/>
                </a:tc>
                <a:tc>
                  <a:txBody>
                    <a:bodyPr/>
                    <a:lstStyle/>
                    <a:p>
                      <a:pPr algn="ctr"/>
                      <a:r>
                        <a:rPr lang="en-US" dirty="0" smtClean="0"/>
                        <a:t>0,382</a:t>
                      </a:r>
                      <a:endParaRPr lang="el-GR" dirty="0"/>
                    </a:p>
                  </a:txBody>
                  <a:tcPr/>
                </a:tc>
                <a:tc>
                  <a:txBody>
                    <a:bodyPr/>
                    <a:lstStyle/>
                    <a:p>
                      <a:pPr algn="ctr"/>
                      <a:r>
                        <a:rPr lang="en-US" dirty="0" smtClean="0"/>
                        <a:t>- 0,220</a:t>
                      </a:r>
                      <a:endParaRPr lang="el-GR" dirty="0"/>
                    </a:p>
                  </a:txBody>
                  <a:tcPr/>
                </a:tc>
                <a:tc>
                  <a:txBody>
                    <a:bodyPr/>
                    <a:lstStyle/>
                    <a:p>
                      <a:pPr algn="ctr"/>
                      <a:r>
                        <a:rPr lang="en-US" dirty="0" smtClean="0"/>
                        <a:t>- 0,067</a:t>
                      </a:r>
                      <a:endParaRPr lang="el-GR" dirty="0"/>
                    </a:p>
                  </a:txBody>
                  <a:tcPr/>
                </a:tc>
                <a:tc>
                  <a:txBody>
                    <a:bodyPr/>
                    <a:lstStyle/>
                    <a:p>
                      <a:pPr algn="ctr"/>
                      <a:r>
                        <a:rPr lang="en-US" dirty="0" smtClean="0"/>
                        <a:t>  0,500</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a:t>
                      </a:r>
                      <a:r>
                        <a:rPr lang="en-US" dirty="0" smtClean="0"/>
                        <a:t>312</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a:t>
                      </a:r>
                      <a:r>
                        <a:rPr lang="en-US" sz="1800" b="0" i="0" u="none" strike="noStrike" kern="1200" baseline="0" dirty="0" smtClean="0">
                          <a:solidFill>
                            <a:schemeClr val="tx1"/>
                          </a:solidFill>
                          <a:latin typeface="+mn-lt"/>
                          <a:ea typeface="+mn-ea"/>
                          <a:cs typeface="+mn-cs"/>
                        </a:rPr>
                        <a:t>118</a:t>
                      </a:r>
                      <a:r>
                        <a:rPr lang="el-GR" sz="1800" b="0" i="0" u="none" strike="noStrike" kern="1200" baseline="0" dirty="0" smtClean="0">
                          <a:solidFill>
                            <a:schemeClr val="tx1"/>
                          </a:solidFill>
                          <a:latin typeface="+mn-lt"/>
                          <a:ea typeface="+mn-ea"/>
                          <a:cs typeface="+mn-cs"/>
                        </a:rPr>
                        <a:t>	</a:t>
                      </a:r>
                    </a:p>
                  </a:txBody>
                  <a:tcPr/>
                </a:tc>
                <a:tc>
                  <a:txBody>
                    <a:bodyPr/>
                    <a:lstStyle/>
                    <a:p>
                      <a:pPr algn="ctr"/>
                      <a:r>
                        <a:rPr lang="en-US" dirty="0" smtClean="0"/>
                        <a:t>  0,655</a:t>
                      </a:r>
                      <a:endParaRPr lang="el-GR" dirty="0"/>
                    </a:p>
                  </a:txBody>
                  <a:tcPr/>
                </a:tc>
                <a:tc>
                  <a:txBody>
                    <a:bodyPr/>
                    <a:lstStyle/>
                    <a:p>
                      <a:pPr algn="ctr"/>
                      <a:r>
                        <a:rPr lang="en-US" dirty="0" smtClean="0"/>
                        <a:t>0,102</a:t>
                      </a:r>
                      <a:endParaRPr lang="el-GR" dirty="0"/>
                    </a:p>
                  </a:txBody>
                  <a:tcPr/>
                </a:tc>
                <a:tc>
                  <a:txBody>
                    <a:bodyPr/>
                    <a:lstStyle/>
                    <a:p>
                      <a:pPr algn="ctr"/>
                      <a:r>
                        <a:rPr lang="en-US" dirty="0" smtClean="0"/>
                        <a:t>  0,349</a:t>
                      </a:r>
                      <a:endParaRPr lang="el-GR" dirty="0"/>
                    </a:p>
                  </a:txBody>
                  <a:tcPr/>
                </a:tc>
                <a:tc>
                  <a:txBody>
                    <a:bodyPr/>
                    <a:lstStyle/>
                    <a:p>
                      <a:pPr algn="ctr"/>
                      <a:r>
                        <a:rPr lang="en-US" dirty="0" smtClean="0"/>
                        <a:t>  0,788</a:t>
                      </a:r>
                      <a:endParaRPr lang="el-GR" dirty="0"/>
                    </a:p>
                  </a:txBody>
                  <a:tcPr/>
                </a:tc>
                <a:tc>
                  <a:txBody>
                    <a:bodyPr/>
                    <a:lstStyle/>
                    <a:p>
                      <a:pPr algn="ctr"/>
                      <a:r>
                        <a:rPr lang="en-US" dirty="0" smtClean="0"/>
                        <a:t>   0,061</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a:t>
                      </a:r>
                      <a:r>
                        <a:rPr lang="en-US" dirty="0" smtClean="0"/>
                        <a:t>1</a:t>
                      </a:r>
                      <a:endParaRPr lang="el-GR" dirty="0"/>
                    </a:p>
                  </a:txBody>
                  <a:tcPr/>
                </a:tc>
                <a:tc>
                  <a:txBody>
                    <a:bodyPr/>
                    <a:lstStyle/>
                    <a:p>
                      <a:pPr algn="ctr"/>
                      <a:r>
                        <a:rPr lang="el-GR" dirty="0" smtClean="0"/>
                        <a:t>1</a:t>
                      </a:r>
                      <a:r>
                        <a:rPr lang="en-US" dirty="0" smtClean="0"/>
                        <a:t>1</a:t>
                      </a:r>
                      <a:endParaRPr lang="el-GR" dirty="0"/>
                    </a:p>
                  </a:txBody>
                  <a:tcPr/>
                </a:tc>
                <a:tc>
                  <a:txBody>
                    <a:bodyPr/>
                    <a:lstStyle/>
                    <a:p>
                      <a:pPr algn="ctr"/>
                      <a:r>
                        <a:rPr lang="en-US" dirty="0" smtClean="0"/>
                        <a:t>10</a:t>
                      </a:r>
                      <a:endParaRPr lang="el-GR" dirty="0"/>
                    </a:p>
                  </a:txBody>
                  <a:tcPr/>
                </a:tc>
                <a:tc>
                  <a:txBody>
                    <a:bodyPr/>
                    <a:lstStyle/>
                    <a:p>
                      <a:pPr algn="ctr"/>
                      <a:r>
                        <a:rPr lang="en-US" dirty="0" smtClean="0"/>
                        <a:t>11</a:t>
                      </a:r>
                      <a:endParaRPr lang="el-GR" dirty="0"/>
                    </a:p>
                  </a:txBody>
                  <a:tcPr/>
                </a:tc>
                <a:tc>
                  <a:txBody>
                    <a:bodyPr/>
                    <a:lstStyle/>
                    <a:p>
                      <a:pPr algn="ctr"/>
                      <a:r>
                        <a:rPr lang="en-US" dirty="0" smtClean="0"/>
                        <a:t>11</a:t>
                      </a:r>
                      <a:endParaRPr lang="el-GR" dirty="0"/>
                    </a:p>
                  </a:txBody>
                  <a:tcPr/>
                </a:tc>
                <a:tc>
                  <a:txBody>
                    <a:bodyPr/>
                    <a:lstStyle/>
                    <a:p>
                      <a:pPr algn="ctr"/>
                      <a:r>
                        <a:rPr lang="en-US" smtClean="0"/>
                        <a:t>10</a:t>
                      </a:r>
                      <a:endParaRPr lang="el-GR" dirty="0"/>
                    </a:p>
                  </a:txBody>
                  <a:tcPr/>
                </a:tc>
                <a:tc>
                  <a:txBody>
                    <a:bodyPr/>
                    <a:lstStyle/>
                    <a:p>
                      <a:pPr algn="ctr"/>
                      <a:r>
                        <a:rPr lang="en-US" dirty="0" smtClean="0"/>
                        <a:t>10</a:t>
                      </a:r>
                      <a:endParaRPr lang="el-GR" dirty="0"/>
                    </a:p>
                  </a:txBody>
                  <a:tcPr/>
                </a:tc>
              </a:tr>
            </a:tbl>
          </a:graphicData>
        </a:graphic>
      </p:graphicFrame>
    </p:spTree>
    <p:extLst>
      <p:ext uri="{BB962C8B-B14F-4D97-AF65-F5344CB8AC3E}">
        <p14:creationId xmlns:p14="http://schemas.microsoft.com/office/powerpoint/2010/main" val="378651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l-GR" sz="2400" dirty="0" smtClean="0"/>
              <a:t>2. </a:t>
            </a:r>
            <a:r>
              <a:rPr lang="el-GR" sz="2400" dirty="0"/>
              <a:t>Δείκτες </a:t>
            </a:r>
            <a:r>
              <a:rPr lang="en-US" sz="2400" dirty="0" smtClean="0"/>
              <a:t>“</a:t>
            </a:r>
            <a:r>
              <a:rPr lang="el-GR" sz="2400" dirty="0" smtClean="0"/>
              <a:t>Βιώσιμης Ανάπτυξης</a:t>
            </a:r>
            <a:r>
              <a:rPr lang="en-US" sz="2400" dirty="0" smtClean="0"/>
              <a:t>”</a:t>
            </a:r>
            <a:endParaRPr lang="el-GR" sz="2400" dirty="0"/>
          </a:p>
        </p:txBody>
      </p:sp>
      <p:sp>
        <p:nvSpPr>
          <p:cNvPr id="6" name="4 - TextBox"/>
          <p:cNvSpPr txBox="1"/>
          <p:nvPr/>
        </p:nvSpPr>
        <p:spPr>
          <a:xfrm>
            <a:off x="83126" y="3592808"/>
            <a:ext cx="12032673" cy="1631216"/>
          </a:xfrm>
          <a:prstGeom prst="rect">
            <a:avLst/>
          </a:prstGeom>
          <a:solidFill>
            <a:schemeClr val="bg2"/>
          </a:solidFill>
          <a:ln>
            <a:noFill/>
          </a:ln>
          <a:effectLst>
            <a:softEdge rad="63500"/>
          </a:effectLst>
        </p:spPr>
        <p:txBody>
          <a:bodyPr wrap="square" rtlCol="0">
            <a:spAutoFit/>
          </a:bodyPr>
          <a:lstStyle/>
          <a:p>
            <a:r>
              <a:rPr lang="el-GR" sz="2000" dirty="0" smtClean="0">
                <a:latin typeface="Times New Roman" pitchFamily="18" charset="0"/>
                <a:cs typeface="Times New Roman" pitchFamily="18" charset="0"/>
              </a:rPr>
              <a:t>Οι δείκτες αποτελούν εργαλείο, το οποίο συμβάλλει στην καλύτερη: </a:t>
            </a:r>
          </a:p>
          <a:p>
            <a:pPr>
              <a:buFont typeface="Arial" pitchFamily="34" charset="0"/>
              <a:buChar char="•"/>
            </a:pPr>
            <a:r>
              <a:rPr lang="el-GR" sz="2000" dirty="0" smtClean="0">
                <a:latin typeface="Times New Roman" pitchFamily="18" charset="0"/>
                <a:cs typeface="Times New Roman" pitchFamily="18" charset="0"/>
              </a:rPr>
              <a:t> Επεξεργασία </a:t>
            </a:r>
          </a:p>
          <a:p>
            <a:pPr>
              <a:buFont typeface="Arial" pitchFamily="34" charset="0"/>
              <a:buChar char="•"/>
            </a:pPr>
            <a:r>
              <a:rPr lang="el-GR" sz="2000" dirty="0" smtClean="0">
                <a:latin typeface="Times New Roman" pitchFamily="18" charset="0"/>
                <a:cs typeface="Times New Roman" pitchFamily="18" charset="0"/>
              </a:rPr>
              <a:t> Κατανόηση </a:t>
            </a:r>
          </a:p>
          <a:p>
            <a:pPr>
              <a:buFont typeface="Arial" pitchFamily="34" charset="0"/>
              <a:buChar char="•"/>
            </a:pPr>
            <a:r>
              <a:rPr lang="el-GR" sz="2000" dirty="0" smtClean="0">
                <a:latin typeface="Times New Roman" pitchFamily="18" charset="0"/>
                <a:cs typeface="Times New Roman" pitchFamily="18" charset="0"/>
              </a:rPr>
              <a:t> Τυποποίηση </a:t>
            </a:r>
          </a:p>
          <a:p>
            <a:r>
              <a:rPr lang="el-GR" sz="2000" dirty="0" smtClean="0">
                <a:latin typeface="Times New Roman" pitchFamily="18" charset="0"/>
                <a:cs typeface="Times New Roman" pitchFamily="18" charset="0"/>
              </a:rPr>
              <a:t>των δεδομένων μιας περιοχής</a:t>
            </a:r>
            <a:r>
              <a:rPr lang="el-GR" dirty="0" smtClean="0"/>
              <a:t>. </a:t>
            </a:r>
          </a:p>
        </p:txBody>
      </p:sp>
      <p:sp>
        <p:nvSpPr>
          <p:cNvPr id="7" name="5 - TextBox"/>
          <p:cNvSpPr txBox="1"/>
          <p:nvPr/>
        </p:nvSpPr>
        <p:spPr>
          <a:xfrm>
            <a:off x="83127" y="836712"/>
            <a:ext cx="12032673" cy="2492990"/>
          </a:xfrm>
          <a:prstGeom prst="rect">
            <a:avLst/>
          </a:prstGeom>
          <a:solidFill>
            <a:schemeClr val="accent3">
              <a:lumMod val="20000"/>
              <a:lumOff val="80000"/>
            </a:schemeClr>
          </a:solidFill>
        </p:spPr>
        <p:txBody>
          <a:bodyPr wrap="square" rtlCol="0">
            <a:spAutoFit/>
          </a:bodyPr>
          <a:lstStyle/>
          <a:p>
            <a:r>
              <a:rPr lang="el-GR" sz="2000" dirty="0" smtClean="0">
                <a:latin typeface="Times New Roman" pitchFamily="18" charset="0"/>
                <a:cs typeface="Times New Roman" pitchFamily="18" charset="0"/>
              </a:rPr>
              <a:t>Ο όρος “δείκτης” φανερώνει: </a:t>
            </a:r>
          </a:p>
          <a:p>
            <a:pPr marL="342900" indent="-342900">
              <a:buFont typeface="Arial" panose="020B0604020202020204" pitchFamily="34" charset="0"/>
              <a:buChar char="•"/>
            </a:pPr>
            <a:r>
              <a:rPr lang="el-GR" sz="2000" dirty="0" smtClean="0">
                <a:latin typeface="Times New Roman" pitchFamily="18" charset="0"/>
                <a:cs typeface="Times New Roman" pitchFamily="18" charset="0"/>
              </a:rPr>
              <a:t>μια απλή μεταβλητή </a:t>
            </a:r>
            <a:r>
              <a:rPr lang="el-G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ή</a:t>
            </a:r>
            <a:r>
              <a:rPr lang="el-GR"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l-GR" sz="2000" dirty="0" smtClean="0">
                <a:latin typeface="Times New Roman" pitchFamily="18" charset="0"/>
                <a:cs typeface="Times New Roman" pitchFamily="18" charset="0"/>
              </a:rPr>
              <a:t>μια μεταβλητή που προκύπτει από τη σύνθεση επιμέρους παραμέτρων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l-GR" sz="2000" dirty="0" smtClean="0">
                <a:latin typeface="Times New Roman" pitchFamily="18" charset="0"/>
                <a:cs typeface="Times New Roman" pitchFamily="18" charset="0"/>
              </a:rPr>
              <a:t>στην παροχή κάποιας συγκεκριμένης πληροφορίας </a:t>
            </a:r>
            <a:r>
              <a:rPr lang="el-G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ή</a:t>
            </a:r>
            <a:r>
              <a:rPr lang="el-G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342900" indent="-342900">
              <a:buFont typeface="Arial" panose="020B0604020202020204" pitchFamily="34" charset="0"/>
              <a:buChar char="•"/>
            </a:pPr>
            <a:r>
              <a:rPr lang="el-GR" sz="2000" dirty="0" smtClean="0">
                <a:latin typeface="Times New Roman" pitchFamily="18" charset="0"/>
                <a:cs typeface="Times New Roman" pitchFamily="18" charset="0"/>
              </a:rPr>
              <a:t>στην περιγραφή ενός φαινόμενου. </a:t>
            </a:r>
          </a:p>
        </p:txBody>
      </p:sp>
      <p:sp>
        <p:nvSpPr>
          <p:cNvPr id="8" name="6 - TextBox"/>
          <p:cNvSpPr txBox="1"/>
          <p:nvPr/>
        </p:nvSpPr>
        <p:spPr>
          <a:xfrm>
            <a:off x="83126" y="5417694"/>
            <a:ext cx="12032673" cy="1015663"/>
          </a:xfrm>
          <a:prstGeom prst="rect">
            <a:avLst/>
          </a:prstGeom>
          <a:solidFill>
            <a:schemeClr val="bg2"/>
          </a:solidFill>
          <a:effectLst>
            <a:softEdge rad="63500"/>
          </a:effectLst>
        </p:spPr>
        <p:txBody>
          <a:bodyPr wrap="square" rtlCol="0">
            <a:spAutoFit/>
          </a:bodyPr>
          <a:lstStyle/>
          <a:p>
            <a:r>
              <a:rPr lang="el-GR" sz="2000" dirty="0" smtClean="0">
                <a:latin typeface="Times New Roman" pitchFamily="18" charset="0"/>
                <a:cs typeface="Times New Roman" pitchFamily="18" charset="0"/>
              </a:rPr>
              <a:t>Η διαμόρφωση ενός συστήματος δεικτών δίνει επιπλέον τη δυνατότητα να παραχθούν συγκεκριμένα αποτελέσματα, τα οποία μπορούν στη συνέχεια να διαμορφώσουν ένα υπόβαθρο για: </a:t>
            </a:r>
          </a:p>
          <a:p>
            <a:r>
              <a:rPr lang="el-GR" sz="2000" dirty="0">
                <a:latin typeface="Times New Roman" pitchFamily="18" charset="0"/>
                <a:cs typeface="Times New Roman" pitchFamily="18" charset="0"/>
              </a:rPr>
              <a:t>δ</a:t>
            </a:r>
            <a:r>
              <a:rPr lang="el-GR" sz="2000" dirty="0" smtClean="0">
                <a:latin typeface="Times New Roman" pitchFamily="18" charset="0"/>
                <a:cs typeface="Times New Roman" pitchFamily="18" charset="0"/>
              </a:rPr>
              <a:t>ιάφορες μεταβολές, που πραγματοποιούνται άμεσα ή που είναι πιθανό να προκύψουν μελλοντικά</a:t>
            </a:r>
            <a:endParaRPr lang="el-GR" sz="2000" dirty="0">
              <a:latin typeface="Times New Roman" pitchFamily="18" charset="0"/>
              <a:cs typeface="Times New Roman" pitchFamily="18" charset="0"/>
            </a:endParaRPr>
          </a:p>
        </p:txBody>
      </p:sp>
      <p:sp>
        <p:nvSpPr>
          <p:cNvPr id="9" name="7 - Ραβδωτό δεξιό βέλος"/>
          <p:cNvSpPr/>
          <p:nvPr/>
        </p:nvSpPr>
        <p:spPr>
          <a:xfrm rot="5400000">
            <a:off x="3567600" y="2102035"/>
            <a:ext cx="584395" cy="362833"/>
          </a:xfrm>
          <a:prstGeom prst="stripedRightArrow">
            <a:avLst>
              <a:gd name="adj1" fmla="val 43373"/>
              <a:gd name="adj2" fmla="val 4495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12" name="Line Callout 1 11"/>
          <p:cNvSpPr/>
          <p:nvPr/>
        </p:nvSpPr>
        <p:spPr>
          <a:xfrm>
            <a:off x="6826825" y="2138222"/>
            <a:ext cx="5205848" cy="1046751"/>
          </a:xfrm>
          <a:prstGeom prst="borderCallout1">
            <a:avLst>
              <a:gd name="adj1" fmla="val 52529"/>
              <a:gd name="adj2" fmla="val -2604"/>
              <a:gd name="adj3" fmla="val 79665"/>
              <a:gd name="adj4" fmla="val -113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l-GR" dirty="0">
                <a:latin typeface="Times New Roman" pitchFamily="18" charset="0"/>
                <a:cs typeface="Times New Roman" pitchFamily="18" charset="0"/>
              </a:rPr>
              <a:t>Χρησιμοποιείται κυρίως για να </a:t>
            </a:r>
            <a:r>
              <a:rPr lang="el-GR" b="1" dirty="0">
                <a:latin typeface="Times New Roman" pitchFamily="18" charset="0"/>
                <a:cs typeface="Times New Roman" pitchFamily="18" charset="0"/>
              </a:rPr>
              <a:t>απλοποιήσει</a:t>
            </a:r>
            <a:r>
              <a:rPr lang="el-GR" dirty="0">
                <a:latin typeface="Times New Roman" pitchFamily="18" charset="0"/>
                <a:cs typeface="Times New Roman" pitchFamily="18" charset="0"/>
              </a:rPr>
              <a:t>, αλλά και να </a:t>
            </a:r>
            <a:r>
              <a:rPr lang="el-GR" b="1" dirty="0">
                <a:latin typeface="Times New Roman" pitchFamily="18" charset="0"/>
                <a:cs typeface="Times New Roman" pitchFamily="18" charset="0"/>
              </a:rPr>
              <a:t>ποσοτικοποιήσει</a:t>
            </a:r>
            <a:r>
              <a:rPr lang="el-GR" dirty="0">
                <a:latin typeface="Times New Roman" pitchFamily="18" charset="0"/>
                <a:cs typeface="Times New Roman" pitchFamily="18" charset="0"/>
              </a:rPr>
              <a:t> την πληροφορία που αφορά σύνθετα φαινόμενα </a:t>
            </a:r>
          </a:p>
        </p:txBody>
      </p:sp>
      <p:sp>
        <p:nvSpPr>
          <p:cNvPr id="10" name="5 - TextBox"/>
          <p:cNvSpPr txBox="1"/>
          <p:nvPr/>
        </p:nvSpPr>
        <p:spPr>
          <a:xfrm>
            <a:off x="79664" y="2988142"/>
            <a:ext cx="12032673" cy="1015663"/>
          </a:xfrm>
          <a:prstGeom prst="rect">
            <a:avLst/>
          </a:prstGeom>
          <a:solidFill>
            <a:schemeClr val="accent3">
              <a:lumMod val="20000"/>
              <a:lumOff val="80000"/>
            </a:schemeClr>
          </a:solidFill>
        </p:spPr>
        <p:txBody>
          <a:bodyPr wrap="square" rtlCol="0">
            <a:spAutoFit/>
          </a:bodyPr>
          <a:lstStyle/>
          <a:p>
            <a:r>
              <a:rPr lang="el-GR" sz="2000" dirty="0"/>
              <a:t>Για να μεταφραστεί η Βιώσιμη Ανάπτυξη από θεωρία σε πράξη, θα πρέπει να κατανοηθούν οι ανθρώπινες και φυσικές διαδικασίες που δημιουργούν περιβαλλοντικά, οικονομικά ή κοινωνικά προβλήματα. Στην κατανόηση αυτή συμβάλλει η χρήση δεικτών </a:t>
            </a:r>
            <a:endParaRPr lang="el-G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34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0" grpId="0" animBg="1"/>
      <p:bldP spid="10"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4 - TextBox"/>
          <p:cNvSpPr txBox="1"/>
          <p:nvPr/>
        </p:nvSpPr>
        <p:spPr>
          <a:xfrm>
            <a:off x="1706976" y="624574"/>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solidFill>
                  <a:srgbClr val="000000"/>
                </a:solidFill>
              </a:rPr>
              <a:t>Έπειτα συσχετίσθηκαν οι δείκτες «Απόκρισης» με κάθε δείκτη «Κατάστασης» ξεχωριστά </a:t>
            </a:r>
            <a:endParaRPr lang="el-GR" dirty="0">
              <a:solidFill>
                <a:srgbClr val="00000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881192111"/>
              </p:ext>
            </p:extLst>
          </p:nvPr>
        </p:nvGraphicFramePr>
        <p:xfrm>
          <a:off x="1097679" y="2160537"/>
          <a:ext cx="10276903" cy="3320013"/>
        </p:xfrm>
        <a:graphic>
          <a:graphicData uri="http://schemas.openxmlformats.org/drawingml/2006/table">
            <a:tbl>
              <a:tblPr firstRow="1" bandRow="1">
                <a:tableStyleId>{5940675A-B579-460E-94D1-54222C63F5DA}</a:tableStyleId>
              </a:tblPr>
              <a:tblGrid>
                <a:gridCol w="1728648"/>
                <a:gridCol w="2161309"/>
                <a:gridCol w="2008909"/>
                <a:gridCol w="1704109"/>
                <a:gridCol w="2673928"/>
              </a:tblGrid>
              <a:tr h="745529">
                <a:tc gridSpan="5">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Environmental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fund	</a:t>
                      </a:r>
                      <a:endParaRPr lang="el-GR" dirty="0" smtClean="0"/>
                    </a:p>
                  </a:txBody>
                  <a:tcPr/>
                </a:tc>
                <a:tc>
                  <a:txBody>
                    <a:bodyPr/>
                    <a:lstStyle/>
                    <a:p>
                      <a:pPr algn="ctr"/>
                      <a:r>
                        <a:rPr lang="en-US" dirty="0" smtClean="0"/>
                        <a:t>Public_Investment_Program_Forests</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Tactical_Budget_Forests</a:t>
                      </a:r>
                      <a:endParaRPr lang="el-GR" dirty="0"/>
                    </a:p>
                  </a:txBody>
                  <a:tcPr/>
                </a:tc>
                <a:tc>
                  <a:txBody>
                    <a:bodyPr/>
                    <a:lstStyle/>
                    <a:p>
                      <a:pPr algn="ctr"/>
                      <a:r>
                        <a:rPr lang="en-US" dirty="0" smtClean="0"/>
                        <a:t>Environmental_protection_expenditure</a:t>
                      </a:r>
                      <a:r>
                        <a:rPr lang="el-GR" dirty="0" smtClean="0"/>
                        <a:t> </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n-US" dirty="0" smtClean="0"/>
                        <a:t> </a:t>
                      </a:r>
                      <a:r>
                        <a:rPr lang="el-GR" dirty="0" smtClean="0"/>
                        <a:t>0,</a:t>
                      </a:r>
                      <a:r>
                        <a:rPr lang="en-US" dirty="0" smtClean="0"/>
                        <a:t>600</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135</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- 0,022</a:t>
                      </a:r>
                      <a:endParaRPr lang="el-GR" dirty="0"/>
                    </a:p>
                  </a:txBody>
                  <a:tcPr/>
                </a:tc>
                <a:tc>
                  <a:txBody>
                    <a:bodyPr/>
                    <a:lstStyle/>
                    <a:p>
                      <a:pPr algn="ctr"/>
                      <a:r>
                        <a:rPr lang="en-US" dirty="0" smtClean="0"/>
                        <a:t>- 0,494</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a:t>
                      </a:r>
                      <a:r>
                        <a:rPr lang="en-US" dirty="0" smtClean="0"/>
                        <a:t>016</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590</a:t>
                      </a:r>
                      <a:r>
                        <a:rPr lang="el-GR" sz="1800" b="0" i="0" u="none" strike="noStrike" kern="1200" baseline="0" dirty="0" smtClean="0">
                          <a:solidFill>
                            <a:schemeClr val="tx1"/>
                          </a:solidFill>
                          <a:latin typeface="+mn-lt"/>
                          <a:ea typeface="+mn-ea"/>
                          <a:cs typeface="+mn-cs"/>
                        </a:rPr>
                        <a:t>	</a:t>
                      </a:r>
                    </a:p>
                  </a:txBody>
                  <a:tcPr/>
                </a:tc>
                <a:tc>
                  <a:txBody>
                    <a:bodyPr/>
                    <a:lstStyle/>
                    <a:p>
                      <a:pPr algn="ctr"/>
                      <a:r>
                        <a:rPr lang="en-US" dirty="0" smtClean="0"/>
                        <a:t>  0,929</a:t>
                      </a:r>
                      <a:endParaRPr lang="el-GR" dirty="0"/>
                    </a:p>
                  </a:txBody>
                  <a:tcPr/>
                </a:tc>
                <a:tc>
                  <a:txBody>
                    <a:bodyPr/>
                    <a:lstStyle/>
                    <a:p>
                      <a:pPr algn="ctr"/>
                      <a:r>
                        <a:rPr lang="en-US" dirty="0" smtClean="0"/>
                        <a:t>   0,048</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17" name="4 - TextBox"/>
          <p:cNvSpPr txBox="1"/>
          <p:nvPr/>
        </p:nvSpPr>
        <p:spPr>
          <a:xfrm>
            <a:off x="1706976" y="1044874"/>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υλοτομία</a:t>
            </a:r>
            <a:endParaRPr lang="el-GR" dirty="0">
              <a:solidFill>
                <a:srgbClr val="000000"/>
              </a:solidFill>
            </a:endParaRPr>
          </a:p>
        </p:txBody>
      </p:sp>
      <p:sp>
        <p:nvSpPr>
          <p:cNvPr id="18" name="Oval 17"/>
          <p:cNvSpPr/>
          <p:nvPr/>
        </p:nvSpPr>
        <p:spPr>
          <a:xfrm>
            <a:off x="9713230" y="3941618"/>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217207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14" name="Table 13"/>
          <p:cNvGraphicFramePr>
            <a:graphicFrameLocks noGrp="1"/>
          </p:cNvGraphicFramePr>
          <p:nvPr>
            <p:extLst>
              <p:ext uri="{D42A27DB-BD31-4B8C-83A1-F6EECF244321}">
                <p14:modId xmlns:p14="http://schemas.microsoft.com/office/powerpoint/2010/main" val="338341441"/>
              </p:ext>
            </p:extLst>
          </p:nvPr>
        </p:nvGraphicFramePr>
        <p:xfrm>
          <a:off x="1097679" y="2160537"/>
          <a:ext cx="10276903" cy="3320013"/>
        </p:xfrm>
        <a:graphic>
          <a:graphicData uri="http://schemas.openxmlformats.org/drawingml/2006/table">
            <a:tbl>
              <a:tblPr firstRow="1" bandRow="1">
                <a:tableStyleId>{5940675A-B579-460E-94D1-54222C63F5DA}</a:tableStyleId>
              </a:tblPr>
              <a:tblGrid>
                <a:gridCol w="1728648"/>
                <a:gridCol w="2161309"/>
                <a:gridCol w="2008909"/>
                <a:gridCol w="1704109"/>
                <a:gridCol w="2673928"/>
              </a:tblGrid>
              <a:tr h="745529">
                <a:tc gridSpan="5">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Environmental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fund	</a:t>
                      </a:r>
                      <a:endParaRPr lang="el-GR" dirty="0" smtClean="0"/>
                    </a:p>
                  </a:txBody>
                  <a:tcPr/>
                </a:tc>
                <a:tc>
                  <a:txBody>
                    <a:bodyPr/>
                    <a:lstStyle/>
                    <a:p>
                      <a:pPr algn="ctr"/>
                      <a:r>
                        <a:rPr lang="en-US" dirty="0" smtClean="0"/>
                        <a:t>Public_Investment_Program_Forests</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Tactical_Budget_Forests</a:t>
                      </a:r>
                      <a:endParaRPr lang="el-GR" dirty="0"/>
                    </a:p>
                  </a:txBody>
                  <a:tcPr/>
                </a:tc>
                <a:tc>
                  <a:txBody>
                    <a:bodyPr/>
                    <a:lstStyle/>
                    <a:p>
                      <a:pPr algn="ctr"/>
                      <a:r>
                        <a:rPr lang="en-US" dirty="0" smtClean="0"/>
                        <a:t>Environmental_protection_expenditure</a:t>
                      </a:r>
                      <a:r>
                        <a:rPr lang="el-GR" dirty="0" smtClean="0"/>
                        <a:t> </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0,378</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0,270</a:t>
                      </a:r>
                    </a:p>
                  </a:txBody>
                  <a:tcPr/>
                </a:tc>
                <a:tc>
                  <a:txBody>
                    <a:bodyPr/>
                    <a:lstStyle/>
                    <a:p>
                      <a:pPr algn="ctr"/>
                      <a:r>
                        <a:rPr lang="en-US" dirty="0" smtClean="0"/>
                        <a:t>- 0,</a:t>
                      </a:r>
                      <a:r>
                        <a:rPr lang="el-GR" dirty="0" smtClean="0"/>
                        <a:t>156</a:t>
                      </a:r>
                      <a:endParaRPr lang="el-GR" dirty="0"/>
                    </a:p>
                  </a:txBody>
                  <a:tcPr/>
                </a:tc>
                <a:tc>
                  <a:txBody>
                    <a:bodyPr/>
                    <a:lstStyle/>
                    <a:p>
                      <a:pPr algn="ctr"/>
                      <a:r>
                        <a:rPr lang="en-US" dirty="0" smtClean="0"/>
                        <a:t>- 0,</a:t>
                      </a:r>
                      <a:r>
                        <a:rPr lang="el-GR" dirty="0" smtClean="0"/>
                        <a:t>648</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0,128</a:t>
                      </a:r>
                      <a:endParaRPr lang="el-GR" dirty="0"/>
                    </a:p>
                  </a:txBody>
                  <a:tcPr/>
                </a:tc>
                <a:tc>
                  <a:txBody>
                    <a:bodyPr/>
                    <a:lstStyle/>
                    <a:p>
                      <a:pPr algn="ct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0,281</a:t>
                      </a:r>
                    </a:p>
                  </a:txBody>
                  <a:tcPr/>
                </a:tc>
                <a:tc>
                  <a:txBody>
                    <a:bodyPr/>
                    <a:lstStyle/>
                    <a:p>
                      <a:pPr algn="ctr"/>
                      <a:r>
                        <a:rPr lang="en-US" dirty="0" smtClean="0"/>
                        <a:t>  0,</a:t>
                      </a:r>
                      <a:r>
                        <a:rPr lang="el-GR" dirty="0" smtClean="0"/>
                        <a:t>531</a:t>
                      </a:r>
                      <a:endParaRPr lang="el-GR" dirty="0"/>
                    </a:p>
                  </a:txBody>
                  <a:tcPr/>
                </a:tc>
                <a:tc>
                  <a:txBody>
                    <a:bodyPr/>
                    <a:lstStyle/>
                    <a:p>
                      <a:pPr algn="ctr"/>
                      <a:r>
                        <a:rPr lang="en-US" dirty="0" smtClean="0"/>
                        <a:t>   0,</a:t>
                      </a:r>
                      <a:r>
                        <a:rPr lang="el-GR" dirty="0" smtClean="0"/>
                        <a:t>016</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9" name="4 - TextBox"/>
          <p:cNvSpPr txBox="1"/>
          <p:nvPr/>
        </p:nvSpPr>
        <p:spPr>
          <a:xfrm>
            <a:off x="1706976" y="1044875"/>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θήρα</a:t>
            </a:r>
            <a:endParaRPr lang="el-GR" dirty="0">
              <a:solidFill>
                <a:srgbClr val="000000"/>
              </a:solidFill>
            </a:endParaRPr>
          </a:p>
        </p:txBody>
      </p:sp>
      <p:sp>
        <p:nvSpPr>
          <p:cNvPr id="7" name="Oval 6"/>
          <p:cNvSpPr/>
          <p:nvPr/>
        </p:nvSpPr>
        <p:spPr>
          <a:xfrm>
            <a:off x="9713230" y="3879272"/>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669635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14" name="Table 13"/>
          <p:cNvGraphicFramePr>
            <a:graphicFrameLocks noGrp="1"/>
          </p:cNvGraphicFramePr>
          <p:nvPr>
            <p:extLst>
              <p:ext uri="{D42A27DB-BD31-4B8C-83A1-F6EECF244321}">
                <p14:modId xmlns:p14="http://schemas.microsoft.com/office/powerpoint/2010/main" val="1818579769"/>
              </p:ext>
            </p:extLst>
          </p:nvPr>
        </p:nvGraphicFramePr>
        <p:xfrm>
          <a:off x="1097679" y="2160537"/>
          <a:ext cx="10276903" cy="3320013"/>
        </p:xfrm>
        <a:graphic>
          <a:graphicData uri="http://schemas.openxmlformats.org/drawingml/2006/table">
            <a:tbl>
              <a:tblPr firstRow="1" bandRow="1">
                <a:tableStyleId>{5940675A-B579-460E-94D1-54222C63F5DA}</a:tableStyleId>
              </a:tblPr>
              <a:tblGrid>
                <a:gridCol w="1728648"/>
                <a:gridCol w="2161309"/>
                <a:gridCol w="2008909"/>
                <a:gridCol w="1704109"/>
                <a:gridCol w="2673928"/>
              </a:tblGrid>
              <a:tr h="745529">
                <a:tc gridSpan="5">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Environmental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fund	</a:t>
                      </a:r>
                      <a:endParaRPr lang="el-GR" dirty="0" smtClean="0"/>
                    </a:p>
                  </a:txBody>
                  <a:tcPr/>
                </a:tc>
                <a:tc>
                  <a:txBody>
                    <a:bodyPr/>
                    <a:lstStyle/>
                    <a:p>
                      <a:pPr algn="ctr"/>
                      <a:r>
                        <a:rPr lang="en-US" dirty="0" smtClean="0"/>
                        <a:t>Public_Investment_Program_Forests</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Tactical_Budget_Forests</a:t>
                      </a:r>
                      <a:endParaRPr lang="el-GR" dirty="0"/>
                    </a:p>
                  </a:txBody>
                  <a:tcPr/>
                </a:tc>
                <a:tc>
                  <a:txBody>
                    <a:bodyPr/>
                    <a:lstStyle/>
                    <a:p>
                      <a:pPr algn="ctr"/>
                      <a:r>
                        <a:rPr lang="en-US" dirty="0" smtClean="0"/>
                        <a:t>Environmental_protection_expenditure</a:t>
                      </a:r>
                      <a:r>
                        <a:rPr lang="el-GR" dirty="0" smtClean="0"/>
                        <a:t> </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n-US" dirty="0" smtClean="0"/>
                        <a:t> -</a:t>
                      </a:r>
                      <a:r>
                        <a:rPr lang="el-GR" dirty="0" smtClean="0"/>
                        <a:t>0,</a:t>
                      </a:r>
                      <a:r>
                        <a:rPr lang="en-US" dirty="0" smtClean="0"/>
                        <a:t>067</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135</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- 0,422</a:t>
                      </a:r>
                      <a:endParaRPr lang="el-GR" dirty="0"/>
                    </a:p>
                  </a:txBody>
                  <a:tcPr/>
                </a:tc>
                <a:tc>
                  <a:txBody>
                    <a:bodyPr/>
                    <a:lstStyle/>
                    <a:p>
                      <a:pPr algn="ctr"/>
                      <a:r>
                        <a:rPr lang="en-US" dirty="0" smtClean="0"/>
                        <a:t>- 0,197</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a:t>
                      </a:r>
                      <a:r>
                        <a:rPr lang="en-US" dirty="0" smtClean="0"/>
                        <a:t>788</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a:t>
                      </a:r>
                      <a:r>
                        <a:rPr lang="en-US" sz="1800" b="0" i="0" u="none" strike="noStrike" kern="1200" baseline="0" dirty="0" smtClean="0">
                          <a:solidFill>
                            <a:schemeClr val="tx1"/>
                          </a:solidFill>
                          <a:latin typeface="+mn-lt"/>
                          <a:ea typeface="+mn-ea"/>
                          <a:cs typeface="+mn-cs"/>
                        </a:rPr>
                        <a:t>590</a:t>
                      </a:r>
                      <a:r>
                        <a:rPr lang="el-GR" sz="1800" b="0" i="0" u="none" strike="noStrike" kern="1200" baseline="0" dirty="0" smtClean="0">
                          <a:solidFill>
                            <a:schemeClr val="tx1"/>
                          </a:solidFill>
                          <a:latin typeface="+mn-lt"/>
                          <a:ea typeface="+mn-ea"/>
                          <a:cs typeface="+mn-cs"/>
                        </a:rPr>
                        <a:t>	</a:t>
                      </a:r>
                    </a:p>
                  </a:txBody>
                  <a:tcPr/>
                </a:tc>
                <a:tc>
                  <a:txBody>
                    <a:bodyPr/>
                    <a:lstStyle/>
                    <a:p>
                      <a:pPr algn="ctr"/>
                      <a:r>
                        <a:rPr lang="en-US" dirty="0" smtClean="0"/>
                        <a:t>  0,089</a:t>
                      </a:r>
                      <a:endParaRPr lang="el-GR" dirty="0"/>
                    </a:p>
                  </a:txBody>
                  <a:tcPr/>
                </a:tc>
                <a:tc>
                  <a:txBody>
                    <a:bodyPr/>
                    <a:lstStyle/>
                    <a:p>
                      <a:pPr algn="ctr"/>
                      <a:r>
                        <a:rPr lang="en-US" dirty="0" smtClean="0"/>
                        <a:t>   0,463</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l-GR" dirty="0" smtClean="0"/>
                        <a:t>1</a:t>
                      </a:r>
                      <a:r>
                        <a:rPr lang="en-US"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9" name="4 - TextBox"/>
          <p:cNvSpPr txBox="1"/>
          <p:nvPr/>
        </p:nvSpPr>
        <p:spPr>
          <a:xfrm>
            <a:off x="1706976" y="1044875"/>
            <a:ext cx="878497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dirty="0" smtClean="0">
                <a:solidFill>
                  <a:srgbClr val="000000"/>
                </a:solidFill>
              </a:rPr>
              <a:t>Παράνομη αλιεία</a:t>
            </a:r>
            <a:endParaRPr lang="el-GR" dirty="0">
              <a:solidFill>
                <a:srgbClr val="000000"/>
              </a:solidFill>
            </a:endParaRPr>
          </a:p>
        </p:txBody>
      </p:sp>
    </p:spTree>
    <p:extLst>
      <p:ext uri="{BB962C8B-B14F-4D97-AF65-F5344CB8AC3E}">
        <p14:creationId xmlns:p14="http://schemas.microsoft.com/office/powerpoint/2010/main" val="42623457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4 - TextBox"/>
          <p:cNvSpPr txBox="1"/>
          <p:nvPr/>
        </p:nvSpPr>
        <p:spPr>
          <a:xfrm>
            <a:off x="1706976" y="624574"/>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solidFill>
                  <a:srgbClr val="000000"/>
                </a:solidFill>
              </a:rPr>
              <a:t>Έπειτα συσχετίσθηκαν οι δείκτες «Απόκρισης» με κάθε δείκτη «Πίεσης» ξεχωριστά </a:t>
            </a:r>
            <a:endParaRPr lang="el-GR" dirty="0">
              <a:solidFill>
                <a:srgbClr val="000000"/>
              </a:solidFill>
            </a:endParaRPr>
          </a:p>
        </p:txBody>
      </p:sp>
      <p:sp>
        <p:nvSpPr>
          <p:cNvPr id="17" name="4 - TextBox"/>
          <p:cNvSpPr txBox="1"/>
          <p:nvPr/>
        </p:nvSpPr>
        <p:spPr>
          <a:xfrm>
            <a:off x="1499157" y="1044874"/>
            <a:ext cx="8891751" cy="41088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15000"/>
              </a:lnSpc>
            </a:pPr>
            <a:r>
              <a:rPr lang="el-GR" dirty="0"/>
              <a:t>Δαπάνες από το εθνικό σκέλος του Προγράμματος Δημοσίων Επενδύσεων για το Περιβάλλον</a:t>
            </a:r>
            <a:endParaRPr lang="el-GR" dirty="0">
              <a:solidFill>
                <a:schemeClr val="tx1"/>
              </a:solidFill>
              <a:ea typeface="Calibri"/>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3593458260"/>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- 0,600</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0,511</a:t>
                      </a:r>
                    </a:p>
                  </a:txBody>
                  <a:tcPr/>
                </a:tc>
                <a:tc>
                  <a:txBody>
                    <a:bodyPr/>
                    <a:lstStyle/>
                    <a:p>
                      <a:pPr algn="ctr"/>
                      <a:r>
                        <a:rPr lang="en-US" dirty="0" smtClean="0"/>
                        <a:t>- 0,</a:t>
                      </a:r>
                      <a:r>
                        <a:rPr lang="el-GR" dirty="0" smtClean="0"/>
                        <a:t>600</a:t>
                      </a:r>
                      <a:endParaRPr lang="el-GR" dirty="0"/>
                    </a:p>
                  </a:txBody>
                  <a:tcPr/>
                </a:tc>
                <a:tc>
                  <a:txBody>
                    <a:bodyPr/>
                    <a:lstStyle/>
                    <a:p>
                      <a:pPr algn="ctr"/>
                      <a:r>
                        <a:rPr lang="en-US" dirty="0" smtClean="0"/>
                        <a:t>0,</a:t>
                      </a:r>
                      <a:r>
                        <a:rPr lang="el-GR" dirty="0" smtClean="0"/>
                        <a:t>200</a:t>
                      </a:r>
                      <a:endParaRPr lang="el-GR" dirty="0"/>
                    </a:p>
                  </a:txBody>
                  <a:tcPr/>
                </a:tc>
                <a:tc>
                  <a:txBody>
                    <a:bodyPr/>
                    <a:lstStyle/>
                    <a:p>
                      <a:pPr algn="ctr"/>
                      <a:r>
                        <a:rPr lang="en-US" dirty="0" smtClean="0"/>
                        <a:t>- 0,</a:t>
                      </a:r>
                      <a:r>
                        <a:rPr lang="el-GR" dirty="0" smtClean="0"/>
                        <a:t>629</a:t>
                      </a:r>
                      <a:endParaRPr lang="el-GR" dirty="0"/>
                    </a:p>
                  </a:txBody>
                  <a:tcPr/>
                </a:tc>
                <a:tc>
                  <a:txBody>
                    <a:bodyPr/>
                    <a:lstStyle/>
                    <a:p>
                      <a:pPr algn="ctr"/>
                      <a:r>
                        <a:rPr lang="en-US" dirty="0" smtClean="0"/>
                        <a:t>- 0,378</a:t>
                      </a:r>
                      <a:endParaRPr lang="el-GR" dirty="0"/>
                    </a:p>
                  </a:txBody>
                  <a:tcPr/>
                </a:tc>
                <a:tc>
                  <a:txBody>
                    <a:bodyPr/>
                    <a:lstStyle/>
                    <a:p>
                      <a:pPr algn="ctr"/>
                      <a:r>
                        <a:rPr lang="en-US" dirty="0" smtClean="0"/>
                        <a:t> </a:t>
                      </a:r>
                      <a:r>
                        <a:rPr lang="el-GR" dirty="0" smtClean="0"/>
                        <a:t>-</a:t>
                      </a:r>
                      <a:r>
                        <a:rPr lang="en-US" dirty="0" smtClean="0"/>
                        <a:t> 0</a:t>
                      </a:r>
                      <a:r>
                        <a:rPr lang="el-GR" dirty="0" smtClean="0"/>
                        <a:t>,</a:t>
                      </a:r>
                      <a:r>
                        <a:rPr lang="el-GR" baseline="0" dirty="0" smtClean="0"/>
                        <a:t>511</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0,016</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0,040	</a:t>
                      </a:r>
                    </a:p>
                  </a:txBody>
                  <a:tcPr/>
                </a:tc>
                <a:tc>
                  <a:txBody>
                    <a:bodyPr/>
                    <a:lstStyle/>
                    <a:p>
                      <a:pPr algn="ctr"/>
                      <a:r>
                        <a:rPr lang="en-US" dirty="0" smtClean="0"/>
                        <a:t>  0,0</a:t>
                      </a:r>
                      <a:r>
                        <a:rPr lang="el-GR" dirty="0" smtClean="0"/>
                        <a:t>16</a:t>
                      </a:r>
                      <a:endParaRPr lang="el-GR" dirty="0"/>
                    </a:p>
                  </a:txBody>
                  <a:tcPr/>
                </a:tc>
                <a:tc>
                  <a:txBody>
                    <a:bodyPr/>
                    <a:lstStyle/>
                    <a:p>
                      <a:pPr algn="ctr"/>
                      <a:r>
                        <a:rPr lang="en-US" dirty="0" smtClean="0"/>
                        <a:t>0,</a:t>
                      </a:r>
                      <a:r>
                        <a:rPr lang="el-GR" dirty="0" smtClean="0"/>
                        <a:t>421</a:t>
                      </a:r>
                      <a:endParaRPr lang="el-GR" dirty="0"/>
                    </a:p>
                  </a:txBody>
                  <a:tcPr/>
                </a:tc>
                <a:tc>
                  <a:txBody>
                    <a:bodyPr/>
                    <a:lstStyle/>
                    <a:p>
                      <a:pPr algn="ctr"/>
                      <a:r>
                        <a:rPr lang="en-US" dirty="0" smtClean="0"/>
                        <a:t>  0,</a:t>
                      </a:r>
                      <a:r>
                        <a:rPr lang="el-GR" dirty="0" smtClean="0"/>
                        <a:t>012</a:t>
                      </a:r>
                      <a:endParaRPr lang="el-GR" dirty="0"/>
                    </a:p>
                  </a:txBody>
                  <a:tcPr/>
                </a:tc>
                <a:tc>
                  <a:txBody>
                    <a:bodyPr/>
                    <a:lstStyle/>
                    <a:p>
                      <a:pPr algn="ctr"/>
                      <a:r>
                        <a:rPr lang="en-US" dirty="0" smtClean="0"/>
                        <a:t>  0,128</a:t>
                      </a:r>
                      <a:endParaRPr lang="el-GR" dirty="0"/>
                    </a:p>
                  </a:txBody>
                  <a:tcPr/>
                </a:tc>
                <a:tc>
                  <a:txBody>
                    <a:bodyPr/>
                    <a:lstStyle/>
                    <a:p>
                      <a:pPr algn="ctr"/>
                      <a:r>
                        <a:rPr lang="en-US" dirty="0" smtClean="0"/>
                        <a:t>   0,</a:t>
                      </a:r>
                      <a:r>
                        <a:rPr lang="el-GR" dirty="0" smtClean="0"/>
                        <a:t>040</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10</a:t>
                      </a:r>
                      <a:endParaRPr lang="el-GR" dirty="0"/>
                    </a:p>
                  </a:txBody>
                  <a:tcPr/>
                </a:tc>
                <a:tc>
                  <a:txBody>
                    <a:bodyPr/>
                    <a:lstStyle/>
                    <a:p>
                      <a:pPr algn="ctr"/>
                      <a:r>
                        <a:rPr lang="el-GR" dirty="0" smtClean="0"/>
                        <a:t>10</a:t>
                      </a:r>
                      <a:endParaRPr lang="el-GR" dirty="0"/>
                    </a:p>
                  </a:txBody>
                  <a:tcPr/>
                </a:tc>
                <a:tc>
                  <a:txBody>
                    <a:bodyPr/>
                    <a:lstStyle/>
                    <a:p>
                      <a:pPr algn="ctr"/>
                      <a:r>
                        <a:rPr lang="en-US" dirty="0" smtClean="0"/>
                        <a:t>10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10" name="Oval 9"/>
          <p:cNvSpPr/>
          <p:nvPr/>
        </p:nvSpPr>
        <p:spPr>
          <a:xfrm>
            <a:off x="3016828"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1" name="Oval 10"/>
          <p:cNvSpPr/>
          <p:nvPr/>
        </p:nvSpPr>
        <p:spPr>
          <a:xfrm>
            <a:off x="4072221"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2" name="Oval 11"/>
          <p:cNvSpPr/>
          <p:nvPr/>
        </p:nvSpPr>
        <p:spPr>
          <a:xfrm>
            <a:off x="5196885"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3" name="Oval 12"/>
          <p:cNvSpPr/>
          <p:nvPr/>
        </p:nvSpPr>
        <p:spPr>
          <a:xfrm>
            <a:off x="10390908" y="392083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4256500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9" name="Table 8"/>
          <p:cNvGraphicFramePr>
            <a:graphicFrameLocks noGrp="1"/>
          </p:cNvGraphicFramePr>
          <p:nvPr>
            <p:extLst>
              <p:ext uri="{D42A27DB-BD31-4B8C-83A1-F6EECF244321}">
                <p14:modId xmlns:p14="http://schemas.microsoft.com/office/powerpoint/2010/main" val="3897134974"/>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- 0,045</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a:t>
                      </a:r>
                      <a:r>
                        <a:rPr lang="en-US" sz="1800" b="0" i="0" u="none" strike="noStrike" kern="1200" baseline="0" dirty="0" smtClean="0">
                          <a:solidFill>
                            <a:schemeClr val="tx1"/>
                          </a:solidFill>
                          <a:latin typeface="+mn-lt"/>
                          <a:ea typeface="+mn-ea"/>
                          <a:cs typeface="+mn-cs"/>
                        </a:rPr>
                        <a:t> </a:t>
                      </a:r>
                      <a:r>
                        <a:rPr lang="el-GR" sz="1800" b="0" i="0" u="none" strike="noStrike" kern="1200" baseline="0" dirty="0" smtClean="0">
                          <a:solidFill>
                            <a:schemeClr val="tx1"/>
                          </a:solidFill>
                          <a:latin typeface="+mn-lt"/>
                          <a:ea typeface="+mn-ea"/>
                          <a:cs typeface="+mn-cs"/>
                        </a:rPr>
                        <a:t>0,135</a:t>
                      </a:r>
                    </a:p>
                  </a:txBody>
                  <a:tcPr/>
                </a:tc>
                <a:tc>
                  <a:txBody>
                    <a:bodyPr/>
                    <a:lstStyle/>
                    <a:p>
                      <a:pPr algn="ctr"/>
                      <a:r>
                        <a:rPr lang="en-US" dirty="0" smtClean="0"/>
                        <a:t>- 0,</a:t>
                      </a:r>
                      <a:r>
                        <a:rPr lang="el-GR" dirty="0" smtClean="0"/>
                        <a:t>315</a:t>
                      </a:r>
                      <a:endParaRPr lang="el-GR" dirty="0"/>
                    </a:p>
                  </a:txBody>
                  <a:tcPr/>
                </a:tc>
                <a:tc>
                  <a:txBody>
                    <a:bodyPr/>
                    <a:lstStyle/>
                    <a:p>
                      <a:pPr algn="ctr"/>
                      <a:r>
                        <a:rPr lang="en-US" dirty="0" smtClean="0"/>
                        <a:t>0,</a:t>
                      </a:r>
                      <a:r>
                        <a:rPr lang="el-GR" dirty="0" smtClean="0"/>
                        <a:t>090</a:t>
                      </a:r>
                      <a:endParaRPr lang="el-GR" dirty="0"/>
                    </a:p>
                  </a:txBody>
                  <a:tcPr/>
                </a:tc>
                <a:tc>
                  <a:txBody>
                    <a:bodyPr/>
                    <a:lstStyle/>
                    <a:p>
                      <a:pPr algn="ctr"/>
                      <a:r>
                        <a:rPr lang="en-US" dirty="0" smtClean="0"/>
                        <a:t>- 0,</a:t>
                      </a:r>
                      <a:r>
                        <a:rPr lang="el-GR" dirty="0" smtClean="0"/>
                        <a:t>295</a:t>
                      </a:r>
                      <a:endParaRPr lang="el-GR" dirty="0"/>
                    </a:p>
                  </a:txBody>
                  <a:tcPr/>
                </a:tc>
                <a:tc>
                  <a:txBody>
                    <a:bodyPr/>
                    <a:lstStyle/>
                    <a:p>
                      <a:pPr algn="ctr"/>
                      <a:r>
                        <a:rPr lang="en-US" dirty="0" smtClean="0"/>
                        <a:t>- 0,3</a:t>
                      </a:r>
                      <a:r>
                        <a:rPr lang="el-GR" dirty="0" smtClean="0"/>
                        <a:t>15</a:t>
                      </a:r>
                      <a:endParaRPr lang="el-GR" dirty="0"/>
                    </a:p>
                  </a:txBody>
                  <a:tcPr/>
                </a:tc>
                <a:tc>
                  <a:txBody>
                    <a:bodyPr/>
                    <a:lstStyle/>
                    <a:p>
                      <a:pPr algn="ctr"/>
                      <a:r>
                        <a:rPr lang="en-US" dirty="0" smtClean="0"/>
                        <a:t> </a:t>
                      </a:r>
                      <a:r>
                        <a:rPr lang="el-GR" dirty="0" smtClean="0"/>
                        <a:t>-</a:t>
                      </a:r>
                      <a:r>
                        <a:rPr lang="en-US" dirty="0" smtClean="0"/>
                        <a:t> 0</a:t>
                      </a:r>
                      <a:r>
                        <a:rPr lang="el-GR" dirty="0" smtClean="0"/>
                        <a:t>,</a:t>
                      </a:r>
                      <a:r>
                        <a:rPr lang="el-GR" baseline="0" dirty="0" smtClean="0"/>
                        <a:t>036</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0,857</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0,590	</a:t>
                      </a:r>
                    </a:p>
                  </a:txBody>
                  <a:tcPr/>
                </a:tc>
                <a:tc>
                  <a:txBody>
                    <a:bodyPr/>
                    <a:lstStyle/>
                    <a:p>
                      <a:pPr algn="ctr"/>
                      <a:r>
                        <a:rPr lang="en-US" dirty="0" smtClean="0"/>
                        <a:t>  0,</a:t>
                      </a:r>
                      <a:r>
                        <a:rPr lang="el-GR" dirty="0" smtClean="0"/>
                        <a:t>209</a:t>
                      </a:r>
                      <a:endParaRPr lang="el-GR" dirty="0"/>
                    </a:p>
                  </a:txBody>
                  <a:tcPr/>
                </a:tc>
                <a:tc>
                  <a:txBody>
                    <a:bodyPr/>
                    <a:lstStyle/>
                    <a:p>
                      <a:pPr algn="ctr"/>
                      <a:r>
                        <a:rPr lang="en-US" dirty="0" smtClean="0"/>
                        <a:t>0,</a:t>
                      </a:r>
                      <a:r>
                        <a:rPr lang="el-GR" dirty="0" smtClean="0"/>
                        <a:t>719</a:t>
                      </a:r>
                      <a:endParaRPr lang="el-GR" dirty="0"/>
                    </a:p>
                  </a:txBody>
                  <a:tcPr/>
                </a:tc>
                <a:tc>
                  <a:txBody>
                    <a:bodyPr/>
                    <a:lstStyle/>
                    <a:p>
                      <a:pPr algn="ctr"/>
                      <a:r>
                        <a:rPr lang="en-US" dirty="0" smtClean="0"/>
                        <a:t>  0,</a:t>
                      </a:r>
                      <a:r>
                        <a:rPr lang="el-GR" dirty="0" smtClean="0"/>
                        <a:t>241</a:t>
                      </a:r>
                      <a:endParaRPr lang="el-GR" dirty="0"/>
                    </a:p>
                  </a:txBody>
                  <a:tcPr/>
                </a:tc>
                <a:tc>
                  <a:txBody>
                    <a:bodyPr/>
                    <a:lstStyle/>
                    <a:p>
                      <a:pPr algn="ctr"/>
                      <a:r>
                        <a:rPr lang="en-US" dirty="0" smtClean="0"/>
                        <a:t>  0,</a:t>
                      </a:r>
                      <a:r>
                        <a:rPr lang="el-GR" dirty="0" smtClean="0"/>
                        <a:t>209</a:t>
                      </a:r>
                      <a:endParaRPr lang="el-GR" dirty="0"/>
                    </a:p>
                  </a:txBody>
                  <a:tcPr/>
                </a:tc>
                <a:tc>
                  <a:txBody>
                    <a:bodyPr/>
                    <a:lstStyle/>
                    <a:p>
                      <a:pPr algn="ctr"/>
                      <a:r>
                        <a:rPr lang="en-US" dirty="0" smtClean="0"/>
                        <a:t>   0,</a:t>
                      </a:r>
                      <a:r>
                        <a:rPr lang="el-GR" dirty="0" smtClean="0"/>
                        <a:t>901</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10</a:t>
                      </a:r>
                      <a:endParaRPr lang="el-GR" dirty="0"/>
                    </a:p>
                  </a:txBody>
                  <a:tcPr/>
                </a:tc>
                <a:tc>
                  <a:txBody>
                    <a:bodyPr/>
                    <a:lstStyle/>
                    <a:p>
                      <a:pPr algn="ctr"/>
                      <a:r>
                        <a:rPr lang="el-GR" dirty="0" smtClean="0"/>
                        <a:t>10</a:t>
                      </a:r>
                      <a:endParaRPr lang="el-GR" dirty="0"/>
                    </a:p>
                  </a:txBody>
                  <a:tcPr/>
                </a:tc>
                <a:tc>
                  <a:txBody>
                    <a:bodyPr/>
                    <a:lstStyle/>
                    <a:p>
                      <a:pPr algn="ctr"/>
                      <a:r>
                        <a:rPr lang="en-US" dirty="0" smtClean="0"/>
                        <a:t>10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10" name="4 - TextBox"/>
          <p:cNvSpPr txBox="1"/>
          <p:nvPr/>
        </p:nvSpPr>
        <p:spPr>
          <a:xfrm>
            <a:off x="1653588" y="947892"/>
            <a:ext cx="8891751" cy="39215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15000"/>
              </a:lnSpc>
            </a:pPr>
            <a:r>
              <a:rPr lang="el-GR" dirty="0"/>
              <a:t>Χρηματοδότηση δασοπονίας από ΠΔΕ</a:t>
            </a:r>
          </a:p>
        </p:txBody>
      </p:sp>
    </p:spTree>
    <p:extLst>
      <p:ext uri="{BB962C8B-B14F-4D97-AF65-F5344CB8AC3E}">
        <p14:creationId xmlns:p14="http://schemas.microsoft.com/office/powerpoint/2010/main" val="7798641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9" name="Table 8"/>
          <p:cNvGraphicFramePr>
            <a:graphicFrameLocks noGrp="1"/>
          </p:cNvGraphicFramePr>
          <p:nvPr>
            <p:extLst>
              <p:ext uri="{D42A27DB-BD31-4B8C-83A1-F6EECF244321}">
                <p14:modId xmlns:p14="http://schemas.microsoft.com/office/powerpoint/2010/main" val="78504826"/>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0,378</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0,467</a:t>
                      </a:r>
                    </a:p>
                  </a:txBody>
                  <a:tcPr/>
                </a:tc>
                <a:tc>
                  <a:txBody>
                    <a:bodyPr/>
                    <a:lstStyle/>
                    <a:p>
                      <a:pPr algn="ctr"/>
                      <a:r>
                        <a:rPr lang="el-GR" dirty="0" smtClean="0"/>
                        <a:t>  </a:t>
                      </a:r>
                      <a:r>
                        <a:rPr lang="en-US" dirty="0" smtClean="0"/>
                        <a:t>0,</a:t>
                      </a:r>
                      <a:r>
                        <a:rPr lang="el-GR" dirty="0" smtClean="0"/>
                        <a:t>111</a:t>
                      </a:r>
                      <a:endParaRPr lang="el-GR" dirty="0"/>
                    </a:p>
                  </a:txBody>
                  <a:tcPr/>
                </a:tc>
                <a:tc>
                  <a:txBody>
                    <a:bodyPr/>
                    <a:lstStyle/>
                    <a:p>
                      <a:pPr algn="ctr"/>
                      <a:r>
                        <a:rPr lang="el-GR" dirty="0" smtClean="0"/>
                        <a:t>- </a:t>
                      </a:r>
                      <a:r>
                        <a:rPr lang="en-US" dirty="0" smtClean="0"/>
                        <a:t>0,</a:t>
                      </a:r>
                      <a:r>
                        <a:rPr lang="el-GR" dirty="0" smtClean="0"/>
                        <a:t>422</a:t>
                      </a:r>
                      <a:endParaRPr lang="el-GR" dirty="0"/>
                    </a:p>
                  </a:txBody>
                  <a:tcPr/>
                </a:tc>
                <a:tc>
                  <a:txBody>
                    <a:bodyPr/>
                    <a:lstStyle/>
                    <a:p>
                      <a:pPr algn="ctr"/>
                      <a:r>
                        <a:rPr lang="el-GR" dirty="0" smtClean="0"/>
                        <a:t>0</a:t>
                      </a:r>
                      <a:r>
                        <a:rPr lang="en-US" dirty="0" smtClean="0"/>
                        <a:t>,</a:t>
                      </a:r>
                      <a:r>
                        <a:rPr lang="el-GR" dirty="0" smtClean="0"/>
                        <a:t>135</a:t>
                      </a:r>
                      <a:endParaRPr lang="el-GR" dirty="0"/>
                    </a:p>
                  </a:txBody>
                  <a:tcPr/>
                </a:tc>
                <a:tc>
                  <a:txBody>
                    <a:bodyPr/>
                    <a:lstStyle/>
                    <a:p>
                      <a:pPr algn="ctr"/>
                      <a:r>
                        <a:rPr lang="en-US" dirty="0" smtClean="0"/>
                        <a:t> 0,</a:t>
                      </a:r>
                      <a:r>
                        <a:rPr lang="el-GR" dirty="0" smtClean="0"/>
                        <a:t>111</a:t>
                      </a:r>
                      <a:endParaRPr lang="el-GR" dirty="0"/>
                    </a:p>
                  </a:txBody>
                  <a:tcPr/>
                </a:tc>
                <a:tc>
                  <a:txBody>
                    <a:bodyPr/>
                    <a:lstStyle/>
                    <a:p>
                      <a:pPr algn="ctr"/>
                      <a:r>
                        <a:rPr lang="en-US" dirty="0" smtClean="0"/>
                        <a:t> </a:t>
                      </a:r>
                      <a:r>
                        <a:rPr lang="el-GR" dirty="0" smtClean="0"/>
                        <a:t>-</a:t>
                      </a:r>
                      <a:r>
                        <a:rPr lang="en-US" dirty="0" smtClean="0"/>
                        <a:t> 0</a:t>
                      </a:r>
                      <a:r>
                        <a:rPr lang="el-GR" dirty="0" smtClean="0"/>
                        <a:t>,</a:t>
                      </a:r>
                      <a:r>
                        <a:rPr lang="el-GR" baseline="0" dirty="0" smtClean="0"/>
                        <a:t>214</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0,128</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0,060	</a:t>
                      </a:r>
                    </a:p>
                  </a:txBody>
                  <a:tcPr/>
                </a:tc>
                <a:tc>
                  <a:txBody>
                    <a:bodyPr/>
                    <a:lstStyle/>
                    <a:p>
                      <a:pPr algn="ctr"/>
                      <a:r>
                        <a:rPr lang="en-US" dirty="0" smtClean="0"/>
                        <a:t>  0,</a:t>
                      </a:r>
                      <a:r>
                        <a:rPr lang="el-GR" dirty="0" smtClean="0"/>
                        <a:t>655</a:t>
                      </a:r>
                      <a:endParaRPr lang="el-GR" dirty="0"/>
                    </a:p>
                  </a:txBody>
                  <a:tcPr/>
                </a:tc>
                <a:tc>
                  <a:txBody>
                    <a:bodyPr/>
                    <a:lstStyle/>
                    <a:p>
                      <a:pPr algn="ctr"/>
                      <a:r>
                        <a:rPr lang="el-GR" dirty="0" smtClean="0"/>
                        <a:t>  </a:t>
                      </a:r>
                      <a:r>
                        <a:rPr lang="en-US" dirty="0" smtClean="0"/>
                        <a:t>0,</a:t>
                      </a:r>
                      <a:r>
                        <a:rPr lang="el-GR" dirty="0" smtClean="0"/>
                        <a:t>089</a:t>
                      </a:r>
                      <a:endParaRPr lang="el-GR" dirty="0"/>
                    </a:p>
                  </a:txBody>
                  <a:tcPr/>
                </a:tc>
                <a:tc>
                  <a:txBody>
                    <a:bodyPr/>
                    <a:lstStyle/>
                    <a:p>
                      <a:pPr algn="ctr"/>
                      <a:r>
                        <a:rPr lang="en-US" dirty="0" smtClean="0"/>
                        <a:t>  0,</a:t>
                      </a:r>
                      <a:r>
                        <a:rPr lang="el-GR" dirty="0" smtClean="0"/>
                        <a:t>590</a:t>
                      </a:r>
                      <a:endParaRPr lang="el-GR" dirty="0"/>
                    </a:p>
                  </a:txBody>
                  <a:tcPr/>
                </a:tc>
                <a:tc>
                  <a:txBody>
                    <a:bodyPr/>
                    <a:lstStyle/>
                    <a:p>
                      <a:pPr algn="ctr"/>
                      <a:r>
                        <a:rPr lang="en-US" dirty="0" smtClean="0"/>
                        <a:t>  0,</a:t>
                      </a:r>
                      <a:r>
                        <a:rPr lang="el-GR" dirty="0" smtClean="0"/>
                        <a:t>655</a:t>
                      </a:r>
                      <a:endParaRPr lang="el-GR" dirty="0"/>
                    </a:p>
                  </a:txBody>
                  <a:tcPr/>
                </a:tc>
                <a:tc>
                  <a:txBody>
                    <a:bodyPr/>
                    <a:lstStyle/>
                    <a:p>
                      <a:pPr algn="ctr"/>
                      <a:r>
                        <a:rPr lang="en-US" dirty="0" smtClean="0"/>
                        <a:t>   0,</a:t>
                      </a:r>
                      <a:r>
                        <a:rPr lang="el-GR" dirty="0" smtClean="0"/>
                        <a:t>458</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10</a:t>
                      </a:r>
                      <a:endParaRPr lang="el-GR" dirty="0"/>
                    </a:p>
                  </a:txBody>
                  <a:tcPr/>
                </a:tc>
                <a:tc>
                  <a:txBody>
                    <a:bodyPr/>
                    <a:lstStyle/>
                    <a:p>
                      <a:pPr algn="ctr"/>
                      <a:r>
                        <a:rPr lang="el-GR" dirty="0" smtClean="0"/>
                        <a:t>10</a:t>
                      </a:r>
                      <a:endParaRPr lang="el-GR" dirty="0"/>
                    </a:p>
                  </a:txBody>
                  <a:tcPr/>
                </a:tc>
                <a:tc>
                  <a:txBody>
                    <a:bodyPr/>
                    <a:lstStyle/>
                    <a:p>
                      <a:pPr algn="ctr"/>
                      <a:r>
                        <a:rPr lang="en-US" dirty="0" smtClean="0"/>
                        <a:t>10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7" name="4 - TextBox"/>
          <p:cNvSpPr txBox="1"/>
          <p:nvPr/>
        </p:nvSpPr>
        <p:spPr>
          <a:xfrm>
            <a:off x="1653588" y="1031019"/>
            <a:ext cx="8891751" cy="39215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15000"/>
              </a:lnSpc>
            </a:pPr>
            <a:r>
              <a:rPr lang="el-GR" dirty="0"/>
              <a:t>Χρηματοδότησης δασοπονίας από ΤΕΠ</a:t>
            </a:r>
            <a:endParaRPr lang="el-GR" dirty="0">
              <a:solidFill>
                <a:schemeClr val="tx1"/>
              </a:solidFill>
              <a:ea typeface="Calibri"/>
              <a:cs typeface="Times New Roman"/>
            </a:endParaRPr>
          </a:p>
        </p:txBody>
      </p:sp>
    </p:spTree>
    <p:extLst>
      <p:ext uri="{BB962C8B-B14F-4D97-AF65-F5344CB8AC3E}">
        <p14:creationId xmlns:p14="http://schemas.microsoft.com/office/powerpoint/2010/main" val="20443794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9" name="Table 8"/>
          <p:cNvGraphicFramePr>
            <a:graphicFrameLocks noGrp="1"/>
          </p:cNvGraphicFramePr>
          <p:nvPr>
            <p:extLst>
              <p:ext uri="{D42A27DB-BD31-4B8C-83A1-F6EECF244321}">
                <p14:modId xmlns:p14="http://schemas.microsoft.com/office/powerpoint/2010/main" val="500738477"/>
              </p:ext>
            </p:extLst>
          </p:nvPr>
        </p:nvGraphicFramePr>
        <p:xfrm>
          <a:off x="1069970" y="2146682"/>
          <a:ext cx="10207630" cy="3320013"/>
        </p:xfrm>
        <a:graphic>
          <a:graphicData uri="http://schemas.openxmlformats.org/drawingml/2006/table">
            <a:tbl>
              <a:tblPr firstRow="1" bandRow="1">
                <a:tableStyleId>{5940675A-B579-460E-94D1-54222C63F5DA}</a:tableStyleId>
              </a:tblPr>
              <a:tblGrid>
                <a:gridCol w="1894903"/>
                <a:gridCol w="872836"/>
                <a:gridCol w="1025236"/>
                <a:gridCol w="1357746"/>
                <a:gridCol w="1690254"/>
                <a:gridCol w="1149928"/>
                <a:gridCol w="1080654"/>
                <a:gridCol w="1136073"/>
              </a:tblGrid>
              <a:tr h="745529">
                <a:tc gridSpan="8">
                  <a:txBody>
                    <a:bodyPr/>
                    <a:lstStyle/>
                    <a:p>
                      <a:pPr algn="ctr"/>
                      <a:r>
                        <a:rPr lang="en-US" dirty="0" smtClean="0"/>
                        <a:t>Correlations</a:t>
                      </a: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60589">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GDP</a:t>
                      </a:r>
                      <a:endParaRPr lang="el-GR" dirty="0" smtClean="0"/>
                    </a:p>
                  </a:txBody>
                  <a:tcPr/>
                </a:tc>
                <a:tc>
                  <a:txBody>
                    <a:bodyPr/>
                    <a:lstStyle/>
                    <a:p>
                      <a:pPr algn="ctr"/>
                      <a:r>
                        <a:rPr lang="en-US" sz="1800" b="0" i="0" u="none" strike="noStrike" kern="1200" baseline="0" dirty="0" err="1" smtClean="0">
                          <a:solidFill>
                            <a:schemeClr val="tx1"/>
                          </a:solidFill>
                          <a:latin typeface="+mn-lt"/>
                          <a:ea typeface="+mn-ea"/>
                          <a:cs typeface="+mn-cs"/>
                        </a:rPr>
                        <a:t>Gdp</a:t>
                      </a:r>
                      <a:r>
                        <a:rPr lang="en-US" sz="1800" b="0" i="0" u="none" strike="noStrike" kern="1200" baseline="0" dirty="0" smtClean="0">
                          <a:solidFill>
                            <a:schemeClr val="tx1"/>
                          </a:solidFill>
                          <a:latin typeface="+mn-lt"/>
                          <a:ea typeface="+mn-ea"/>
                          <a:cs typeface="+mn-cs"/>
                        </a:rPr>
                        <a:t> per</a:t>
                      </a:r>
                      <a:endParaRPr lang="el-GR" sz="1800" b="0" i="0" u="none" strike="noStrike" kern="1200" baseline="0" dirty="0" smtClean="0">
                        <a:solidFill>
                          <a:schemeClr val="tx1"/>
                        </a:solidFill>
                        <a:latin typeface="+mn-lt"/>
                        <a:ea typeface="+mn-ea"/>
                        <a:cs typeface="+mn-cs"/>
                      </a:endParaRPr>
                    </a:p>
                    <a:p>
                      <a:pPr algn="ctr"/>
                      <a:r>
                        <a:rPr lang="en-US" sz="1800" b="0" i="0" u="none" strike="noStrike" kern="1200" baseline="0" dirty="0" smtClean="0">
                          <a:solidFill>
                            <a:schemeClr val="tx1"/>
                          </a:solidFill>
                          <a:latin typeface="+mn-lt"/>
                          <a:ea typeface="+mn-ea"/>
                          <a:cs typeface="+mn-cs"/>
                        </a:rPr>
                        <a:t>capita</a:t>
                      </a:r>
                      <a:endParaRPr lang="el-GR" sz="1800" b="0" i="0" u="none" strike="noStrike" kern="1200" baseline="0" dirty="0" smtClean="0">
                        <a:solidFill>
                          <a:schemeClr val="tx1"/>
                        </a:solidFill>
                        <a:latin typeface="+mn-lt"/>
                        <a:ea typeface="+mn-ea"/>
                        <a:cs typeface="+mn-cs"/>
                      </a:endParaRPr>
                    </a:p>
                  </a:txBody>
                  <a:tcPr/>
                </a:tc>
                <a:tc>
                  <a:txBody>
                    <a:bodyPr/>
                    <a:lstStyle/>
                    <a:p>
                      <a:pPr algn="ctr"/>
                      <a:r>
                        <a:rPr lang="en-US" dirty="0" smtClean="0"/>
                        <a:t>Government</a:t>
                      </a:r>
                      <a:r>
                        <a:rPr lang="en-US" baseline="0" dirty="0" smtClean="0"/>
                        <a:t> </a:t>
                      </a:r>
                    </a:p>
                    <a:p>
                      <a:pPr algn="ctr"/>
                      <a:r>
                        <a:rPr lang="en-US" baseline="0" dirty="0" err="1" smtClean="0"/>
                        <a:t>dept</a:t>
                      </a:r>
                      <a:endParaRPr lang="el-GR" dirty="0"/>
                    </a:p>
                  </a:txBody>
                  <a:tcPr/>
                </a:tc>
                <a:tc>
                  <a:txBody>
                    <a:bodyPr/>
                    <a:lstStyle/>
                    <a:p>
                      <a:r>
                        <a:rPr lang="en-US" dirty="0" smtClean="0"/>
                        <a:t>Unemployment</a:t>
                      </a:r>
                      <a:endParaRPr lang="el-GR" dirty="0"/>
                    </a:p>
                  </a:txBody>
                  <a:tcPr/>
                </a:tc>
                <a:tc>
                  <a:txBody>
                    <a:bodyPr/>
                    <a:lstStyle/>
                    <a:p>
                      <a:pPr algn="ctr"/>
                      <a:r>
                        <a:rPr lang="en-US" dirty="0" smtClean="0"/>
                        <a:t>Minimum</a:t>
                      </a:r>
                    </a:p>
                    <a:p>
                      <a:pPr algn="ctr"/>
                      <a:r>
                        <a:rPr lang="en-US" dirty="0" smtClean="0"/>
                        <a:t>wage</a:t>
                      </a:r>
                      <a:endParaRPr lang="el-GR" dirty="0"/>
                    </a:p>
                  </a:txBody>
                  <a:tcPr/>
                </a:tc>
                <a:tc>
                  <a:txBody>
                    <a:bodyPr/>
                    <a:lstStyle/>
                    <a:p>
                      <a:pPr algn="ctr"/>
                      <a:r>
                        <a:rPr lang="en-US" dirty="0" smtClean="0"/>
                        <a:t>Oil</a:t>
                      </a:r>
                      <a:r>
                        <a:rPr lang="en-US" baseline="0" dirty="0" smtClean="0"/>
                        <a:t> price</a:t>
                      </a:r>
                      <a:endParaRPr lang="el-GR" dirty="0"/>
                    </a:p>
                  </a:txBody>
                  <a:tcPr/>
                </a:tc>
                <a:tc>
                  <a:txBody>
                    <a:bodyPr/>
                    <a:lstStyle/>
                    <a:p>
                      <a:pPr algn="ctr"/>
                      <a:r>
                        <a:rPr lang="en-US" dirty="0" smtClean="0"/>
                        <a:t>Risk of poverty</a:t>
                      </a:r>
                      <a:endParaRPr lang="el-GR" dirty="0"/>
                    </a:p>
                  </a:txBody>
                  <a:tcPr/>
                </a:tc>
              </a:tr>
              <a:tr h="443346">
                <a:tc>
                  <a:txBody>
                    <a:bodyPr/>
                    <a:lstStyle/>
                    <a:p>
                      <a:pPr algn="l"/>
                      <a:r>
                        <a:rPr lang="en-US" dirty="0" smtClean="0"/>
                        <a:t>Kendall's </a:t>
                      </a:r>
                      <a:r>
                        <a:rPr lang="en-US" dirty="0" err="1" smtClean="0"/>
                        <a:t>tau_b</a:t>
                      </a:r>
                      <a:r>
                        <a:rPr lang="el-GR" dirty="0" smtClean="0"/>
                        <a:t> </a:t>
                      </a:r>
                      <a:endParaRPr lang="el-GR" dirty="0"/>
                    </a:p>
                  </a:txBody>
                  <a:tcPr/>
                </a:tc>
                <a:tc>
                  <a:txBody>
                    <a:bodyPr/>
                    <a:lstStyle/>
                    <a:p>
                      <a:pPr algn="ctr"/>
                      <a:r>
                        <a:rPr lang="el-GR" dirty="0" smtClean="0"/>
                        <a:t>  0,764</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0,629</a:t>
                      </a:r>
                    </a:p>
                  </a:txBody>
                  <a:tcPr/>
                </a:tc>
                <a:tc>
                  <a:txBody>
                    <a:bodyPr/>
                    <a:lstStyle/>
                    <a:p>
                      <a:pPr algn="ctr"/>
                      <a:r>
                        <a:rPr lang="el-GR" dirty="0" smtClean="0"/>
                        <a:t>  </a:t>
                      </a:r>
                      <a:r>
                        <a:rPr lang="en-US" dirty="0" smtClean="0"/>
                        <a:t>0,</a:t>
                      </a:r>
                      <a:r>
                        <a:rPr lang="el-GR" dirty="0" smtClean="0"/>
                        <a:t>714</a:t>
                      </a:r>
                      <a:endParaRPr lang="el-GR" dirty="0"/>
                    </a:p>
                  </a:txBody>
                  <a:tcPr/>
                </a:tc>
                <a:tc>
                  <a:txBody>
                    <a:bodyPr/>
                    <a:lstStyle/>
                    <a:p>
                      <a:pPr algn="ctr"/>
                      <a:r>
                        <a:rPr lang="el-GR" dirty="0" smtClean="0"/>
                        <a:t>- </a:t>
                      </a:r>
                      <a:r>
                        <a:rPr lang="en-US" dirty="0" smtClean="0"/>
                        <a:t>0,</a:t>
                      </a:r>
                      <a:r>
                        <a:rPr lang="el-GR" dirty="0" smtClean="0"/>
                        <a:t>539</a:t>
                      </a:r>
                      <a:endParaRPr lang="el-GR" dirty="0"/>
                    </a:p>
                  </a:txBody>
                  <a:tcPr/>
                </a:tc>
                <a:tc>
                  <a:txBody>
                    <a:bodyPr/>
                    <a:lstStyle/>
                    <a:p>
                      <a:pPr algn="ctr"/>
                      <a:r>
                        <a:rPr lang="el-GR" dirty="0" smtClean="0"/>
                        <a:t> 0</a:t>
                      </a:r>
                      <a:r>
                        <a:rPr lang="en-US" dirty="0" smtClean="0"/>
                        <a:t>,</a:t>
                      </a:r>
                      <a:r>
                        <a:rPr lang="el-GR" dirty="0" smtClean="0"/>
                        <a:t>477</a:t>
                      </a:r>
                      <a:endParaRPr lang="el-GR" dirty="0"/>
                    </a:p>
                  </a:txBody>
                  <a:tcPr/>
                </a:tc>
                <a:tc>
                  <a:txBody>
                    <a:bodyPr/>
                    <a:lstStyle/>
                    <a:p>
                      <a:pPr algn="ctr"/>
                      <a:r>
                        <a:rPr lang="en-US" dirty="0" smtClean="0"/>
                        <a:t> 0,</a:t>
                      </a:r>
                      <a:r>
                        <a:rPr lang="el-GR" dirty="0" smtClean="0"/>
                        <a:t>571</a:t>
                      </a:r>
                      <a:endParaRPr lang="el-GR" dirty="0"/>
                    </a:p>
                  </a:txBody>
                  <a:tcPr/>
                </a:tc>
                <a:tc>
                  <a:txBody>
                    <a:bodyPr/>
                    <a:lstStyle/>
                    <a:p>
                      <a:pPr algn="ctr"/>
                      <a:r>
                        <a:rPr lang="en-US" dirty="0" smtClean="0"/>
                        <a:t> </a:t>
                      </a:r>
                      <a:r>
                        <a:rPr lang="el-GR" dirty="0" smtClean="0"/>
                        <a:t>-</a:t>
                      </a:r>
                      <a:r>
                        <a:rPr lang="en-US" dirty="0" smtClean="0"/>
                        <a:t> 0</a:t>
                      </a:r>
                      <a:r>
                        <a:rPr lang="el-GR" dirty="0" smtClean="0"/>
                        <a:t>,</a:t>
                      </a:r>
                      <a:r>
                        <a:rPr lang="el-GR" baseline="0" dirty="0" smtClean="0"/>
                        <a:t>719</a:t>
                      </a:r>
                      <a:endParaRPr lang="el-GR" dirty="0"/>
                    </a:p>
                  </a:txBody>
                  <a:tcPr/>
                </a:tc>
              </a:tr>
              <a:tr h="745529">
                <a:tc>
                  <a:txBody>
                    <a:bodyPr/>
                    <a:lstStyle/>
                    <a:p>
                      <a:pPr algn="l"/>
                      <a:r>
                        <a:rPr lang="en-US" dirty="0" smtClean="0"/>
                        <a:t>Sig. (2-tailed)</a:t>
                      </a:r>
                      <a:r>
                        <a:rPr lang="el-GR" dirty="0" smtClean="0"/>
                        <a:t> </a:t>
                      </a:r>
                      <a:endParaRPr lang="el-GR" dirty="0"/>
                    </a:p>
                  </a:txBody>
                  <a:tcPr/>
                </a:tc>
                <a:tc>
                  <a:txBody>
                    <a:bodyPr/>
                    <a:lstStyle/>
                    <a:p>
                      <a:pPr algn="ctr"/>
                      <a:r>
                        <a:rPr lang="el-GR" dirty="0" smtClean="0"/>
                        <a:t>  0,002</a:t>
                      </a:r>
                      <a:endParaRPr lang="el-GR" dirty="0"/>
                    </a:p>
                  </a:txBody>
                  <a:tcPr/>
                </a:tc>
                <a:tc>
                  <a:txBody>
                    <a:bodyPr/>
                    <a:lstStyle/>
                    <a:p>
                      <a:pPr algn="ctr"/>
                      <a:r>
                        <a:rPr lang="el-GR" sz="1800" b="0" i="0" u="none" strike="noStrike" kern="1200" baseline="0" dirty="0" smtClean="0">
                          <a:solidFill>
                            <a:schemeClr val="tx1"/>
                          </a:solidFill>
                          <a:latin typeface="+mn-lt"/>
                          <a:ea typeface="+mn-ea"/>
                          <a:cs typeface="+mn-cs"/>
                        </a:rPr>
                        <a:t>    0,012	</a:t>
                      </a:r>
                    </a:p>
                  </a:txBody>
                  <a:tcPr/>
                </a:tc>
                <a:tc>
                  <a:txBody>
                    <a:bodyPr/>
                    <a:lstStyle/>
                    <a:p>
                      <a:pPr algn="ctr"/>
                      <a:r>
                        <a:rPr lang="en-US" dirty="0" smtClean="0"/>
                        <a:t>  0,</a:t>
                      </a:r>
                      <a:r>
                        <a:rPr lang="el-GR" dirty="0" smtClean="0"/>
                        <a:t>013</a:t>
                      </a:r>
                      <a:endParaRPr lang="el-GR" dirty="0"/>
                    </a:p>
                  </a:txBody>
                  <a:tcPr/>
                </a:tc>
                <a:tc>
                  <a:txBody>
                    <a:bodyPr/>
                    <a:lstStyle/>
                    <a:p>
                      <a:pPr algn="ctr"/>
                      <a:r>
                        <a:rPr lang="el-GR" dirty="0" smtClean="0"/>
                        <a:t>   </a:t>
                      </a:r>
                      <a:r>
                        <a:rPr lang="en-US" dirty="0" smtClean="0"/>
                        <a:t>0,</a:t>
                      </a:r>
                      <a:r>
                        <a:rPr lang="el-GR" dirty="0" smtClean="0"/>
                        <a:t>031</a:t>
                      </a:r>
                      <a:endParaRPr lang="el-GR" dirty="0"/>
                    </a:p>
                  </a:txBody>
                  <a:tcPr/>
                </a:tc>
                <a:tc>
                  <a:txBody>
                    <a:bodyPr/>
                    <a:lstStyle/>
                    <a:p>
                      <a:pPr algn="ctr"/>
                      <a:r>
                        <a:rPr lang="en-US" dirty="0" smtClean="0"/>
                        <a:t>  0,</a:t>
                      </a:r>
                      <a:r>
                        <a:rPr lang="el-GR" dirty="0" smtClean="0"/>
                        <a:t>058</a:t>
                      </a:r>
                      <a:endParaRPr lang="el-GR" dirty="0"/>
                    </a:p>
                  </a:txBody>
                  <a:tcPr/>
                </a:tc>
                <a:tc>
                  <a:txBody>
                    <a:bodyPr/>
                    <a:lstStyle/>
                    <a:p>
                      <a:pPr algn="ctr"/>
                      <a:r>
                        <a:rPr lang="en-US" dirty="0" smtClean="0"/>
                        <a:t>  0,</a:t>
                      </a:r>
                      <a:r>
                        <a:rPr lang="el-GR" dirty="0" smtClean="0"/>
                        <a:t>048</a:t>
                      </a:r>
                      <a:endParaRPr lang="el-GR" dirty="0"/>
                    </a:p>
                  </a:txBody>
                  <a:tcPr/>
                </a:tc>
                <a:tc>
                  <a:txBody>
                    <a:bodyPr/>
                    <a:lstStyle/>
                    <a:p>
                      <a:pPr algn="ctr"/>
                      <a:r>
                        <a:rPr lang="en-US" dirty="0" smtClean="0"/>
                        <a:t>   </a:t>
                      </a:r>
                      <a:r>
                        <a:rPr lang="el-GR" dirty="0" smtClean="0"/>
                        <a:t> </a:t>
                      </a:r>
                      <a:r>
                        <a:rPr lang="en-US" dirty="0" smtClean="0"/>
                        <a:t>0,</a:t>
                      </a:r>
                      <a:r>
                        <a:rPr lang="el-GR" dirty="0" smtClean="0"/>
                        <a:t>004</a:t>
                      </a:r>
                      <a:endParaRPr lang="el-GR" dirty="0"/>
                    </a:p>
                  </a:txBody>
                  <a:tcPr/>
                </a:tc>
              </a:tr>
              <a:tr h="745529">
                <a:tc>
                  <a:txBody>
                    <a:bodyPr/>
                    <a:lstStyle/>
                    <a:p>
                      <a:pPr algn="l"/>
                      <a:r>
                        <a:rPr lang="el-GR" dirty="0" smtClean="0"/>
                        <a:t>Ν</a:t>
                      </a:r>
                      <a:endParaRPr lang="el-GR" dirty="0"/>
                    </a:p>
                  </a:txBody>
                  <a:tcPr/>
                </a:tc>
                <a:tc>
                  <a:txBody>
                    <a:bodyPr/>
                    <a:lstStyle/>
                    <a:p>
                      <a:pPr algn="ctr"/>
                      <a:r>
                        <a:rPr lang="el-GR" dirty="0" smtClean="0"/>
                        <a:t>10</a:t>
                      </a:r>
                      <a:endParaRPr lang="el-GR" dirty="0"/>
                    </a:p>
                  </a:txBody>
                  <a:tcPr/>
                </a:tc>
                <a:tc>
                  <a:txBody>
                    <a:bodyPr/>
                    <a:lstStyle/>
                    <a:p>
                      <a:pPr algn="ctr"/>
                      <a:r>
                        <a:rPr lang="el-GR" dirty="0" smtClean="0"/>
                        <a:t>10</a:t>
                      </a:r>
                      <a:endParaRPr lang="el-GR" dirty="0"/>
                    </a:p>
                  </a:txBody>
                  <a:tcPr/>
                </a:tc>
                <a:tc>
                  <a:txBody>
                    <a:bodyPr/>
                    <a:lstStyle/>
                    <a:p>
                      <a:pPr algn="ctr"/>
                      <a:r>
                        <a:rPr lang="en-US" dirty="0" smtClean="0"/>
                        <a:t>10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a:t>
                      </a:r>
                      <a:r>
                        <a:rPr lang="el-GR" dirty="0" smtClean="0"/>
                        <a:t>0</a:t>
                      </a:r>
                      <a:endParaRPr lang="el-GR" dirty="0"/>
                    </a:p>
                  </a:txBody>
                  <a:tcPr/>
                </a:tc>
                <a:tc>
                  <a:txBody>
                    <a:bodyPr/>
                    <a:lstStyle/>
                    <a:p>
                      <a:pPr algn="ctr"/>
                      <a:r>
                        <a:rPr lang="en-US" dirty="0" smtClean="0"/>
                        <a:t>10</a:t>
                      </a:r>
                      <a:endParaRPr lang="el-GR" dirty="0"/>
                    </a:p>
                  </a:txBody>
                  <a:tcPr/>
                </a:tc>
                <a:tc>
                  <a:txBody>
                    <a:bodyPr/>
                    <a:lstStyle/>
                    <a:p>
                      <a:pPr algn="ctr"/>
                      <a:r>
                        <a:rPr lang="en-US" dirty="0" smtClean="0"/>
                        <a:t>10</a:t>
                      </a:r>
                      <a:endParaRPr lang="el-GR" dirty="0"/>
                    </a:p>
                  </a:txBody>
                  <a:tcPr/>
                </a:tc>
              </a:tr>
            </a:tbl>
          </a:graphicData>
        </a:graphic>
      </p:graphicFrame>
      <p:sp>
        <p:nvSpPr>
          <p:cNvPr id="7" name="4 - TextBox"/>
          <p:cNvSpPr txBox="1"/>
          <p:nvPr/>
        </p:nvSpPr>
        <p:spPr>
          <a:xfrm>
            <a:off x="1653588" y="1031019"/>
            <a:ext cx="8891751" cy="39215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15000"/>
              </a:lnSpc>
            </a:pPr>
            <a:r>
              <a:rPr lang="el-GR" dirty="0"/>
              <a:t>Δαπάνες περιβαλλοντικής προστασίας</a:t>
            </a:r>
          </a:p>
        </p:txBody>
      </p:sp>
      <p:sp>
        <p:nvSpPr>
          <p:cNvPr id="8" name="Oval 7"/>
          <p:cNvSpPr/>
          <p:nvPr/>
        </p:nvSpPr>
        <p:spPr>
          <a:xfrm>
            <a:off x="10435938" y="3903516"/>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0" name="Oval 9"/>
          <p:cNvSpPr/>
          <p:nvPr/>
        </p:nvSpPr>
        <p:spPr>
          <a:xfrm>
            <a:off x="3996320" y="388966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1" name="Oval 10"/>
          <p:cNvSpPr/>
          <p:nvPr/>
        </p:nvSpPr>
        <p:spPr>
          <a:xfrm>
            <a:off x="5198919" y="388966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2" name="Oval 11"/>
          <p:cNvSpPr/>
          <p:nvPr/>
        </p:nvSpPr>
        <p:spPr>
          <a:xfrm>
            <a:off x="6712468" y="388966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3" name="Oval 12"/>
          <p:cNvSpPr/>
          <p:nvPr/>
        </p:nvSpPr>
        <p:spPr>
          <a:xfrm>
            <a:off x="3061734" y="388966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28737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044874"/>
            <a:ext cx="12032674" cy="5813126"/>
          </a:xfrm>
          <a:prstGeom prst="rect">
            <a:avLst/>
          </a:prstGeom>
        </p:spPr>
      </p:pic>
      <p:sp>
        <p:nvSpPr>
          <p:cNvPr id="8" name="Oval 7"/>
          <p:cNvSpPr/>
          <p:nvPr/>
        </p:nvSpPr>
        <p:spPr>
          <a:xfrm>
            <a:off x="11380077" y="1755491"/>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0" name="Oval 9"/>
          <p:cNvSpPr/>
          <p:nvPr/>
        </p:nvSpPr>
        <p:spPr>
          <a:xfrm>
            <a:off x="7010400" y="1755491"/>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1" name="Oval 10"/>
          <p:cNvSpPr/>
          <p:nvPr/>
        </p:nvSpPr>
        <p:spPr>
          <a:xfrm>
            <a:off x="8178483" y="1716602"/>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2" name="Oval 11"/>
          <p:cNvSpPr/>
          <p:nvPr/>
        </p:nvSpPr>
        <p:spPr>
          <a:xfrm>
            <a:off x="9346566" y="174431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4" name="4 - TextBox"/>
          <p:cNvSpPr txBox="1"/>
          <p:nvPr/>
        </p:nvSpPr>
        <p:spPr>
          <a:xfrm>
            <a:off x="1706976" y="624574"/>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dirty="0" smtClean="0">
                <a:solidFill>
                  <a:srgbClr val="000000"/>
                </a:solidFill>
              </a:rPr>
              <a:t>Έπειτα συσχετίσθηκαν οι δείκτες «Πίεσης» μεταξύ τους</a:t>
            </a:r>
            <a:endParaRPr lang="el-GR" dirty="0">
              <a:solidFill>
                <a:srgbClr val="000000"/>
              </a:solidFill>
            </a:endParaRPr>
          </a:p>
        </p:txBody>
      </p:sp>
      <p:sp>
        <p:nvSpPr>
          <p:cNvPr id="13" name="Oval 12"/>
          <p:cNvSpPr/>
          <p:nvPr/>
        </p:nvSpPr>
        <p:spPr>
          <a:xfrm>
            <a:off x="5842317" y="1744313"/>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5" name="Oval 14"/>
          <p:cNvSpPr/>
          <p:nvPr/>
        </p:nvSpPr>
        <p:spPr>
          <a:xfrm>
            <a:off x="7010400" y="2466108"/>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6" name="Oval 15"/>
          <p:cNvSpPr/>
          <p:nvPr/>
        </p:nvSpPr>
        <p:spPr>
          <a:xfrm>
            <a:off x="8178483" y="2472550"/>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7" name="Oval 16"/>
          <p:cNvSpPr/>
          <p:nvPr/>
        </p:nvSpPr>
        <p:spPr>
          <a:xfrm>
            <a:off x="11378643" y="2466108"/>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5465323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3.3.3 Συσχετίσεις- Αποτελέσματα</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4 - TextBox"/>
          <p:cNvSpPr txBox="1"/>
          <p:nvPr/>
        </p:nvSpPr>
        <p:spPr>
          <a:xfrm>
            <a:off x="1706976" y="624574"/>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dirty="0" smtClean="0">
                <a:solidFill>
                  <a:srgbClr val="000000"/>
                </a:solidFill>
              </a:rPr>
              <a:t>Έπειτα συσχετίσθηκαν οι δείκτες «Κατάστασης» μεταξύ τους</a:t>
            </a:r>
            <a:endParaRPr lang="el-GR"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4" y="1044874"/>
            <a:ext cx="12074237" cy="5439053"/>
          </a:xfrm>
          <a:prstGeom prst="rect">
            <a:avLst/>
          </a:prstGeom>
        </p:spPr>
      </p:pic>
      <p:sp>
        <p:nvSpPr>
          <p:cNvPr id="16" name="Oval 15"/>
          <p:cNvSpPr/>
          <p:nvPr/>
        </p:nvSpPr>
        <p:spPr>
          <a:xfrm>
            <a:off x="9480810" y="2403277"/>
            <a:ext cx="778722" cy="4987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8938670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3.3.4 Συζήτηση</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4 - TextBox"/>
          <p:cNvSpPr txBox="1"/>
          <p:nvPr/>
        </p:nvSpPr>
        <p:spPr>
          <a:xfrm>
            <a:off x="1706976" y="677610"/>
            <a:ext cx="8784976" cy="4001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000" dirty="0" smtClean="0">
                <a:latin typeface="Times New Roman" pitchFamily="18" charset="0"/>
                <a:cs typeface="Times New Roman" pitchFamily="18" charset="0"/>
              </a:rPr>
              <a:t>Τι </a:t>
            </a:r>
            <a:r>
              <a:rPr lang="el-GR" dirty="0" smtClean="0">
                <a:cs typeface="Times New Roman" pitchFamily="18" charset="0"/>
              </a:rPr>
              <a:t>καταλαβαίνουμε</a:t>
            </a:r>
            <a:r>
              <a:rPr lang="el-GR" sz="2000" dirty="0" smtClean="0">
                <a:latin typeface="Times New Roman" pitchFamily="18" charset="0"/>
                <a:cs typeface="Times New Roman" pitchFamily="18" charset="0"/>
              </a:rPr>
              <a:t> από τους δείκτες για την Ελληνική περίπτωση?</a:t>
            </a:r>
            <a:endParaRPr lang="el-GR" sz="2000" dirty="0">
              <a:latin typeface="Times New Roman" pitchFamily="18" charset="0"/>
              <a:cs typeface="Times New Roman" pitchFamily="18" charset="0"/>
            </a:endParaRPr>
          </a:p>
        </p:txBody>
      </p:sp>
      <p:sp>
        <p:nvSpPr>
          <p:cNvPr id="17" name="4 - TextBox"/>
          <p:cNvSpPr txBox="1"/>
          <p:nvPr/>
        </p:nvSpPr>
        <p:spPr>
          <a:xfrm>
            <a:off x="83127" y="1509219"/>
            <a:ext cx="8784976"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lgn="just">
              <a:buAutoNum type="arabicPeriod"/>
            </a:pPr>
            <a:r>
              <a:rPr lang="el-GR" dirty="0" smtClean="0">
                <a:solidFill>
                  <a:srgbClr val="000000"/>
                </a:solidFill>
                <a:ea typeface="SimSun" panose="02010600030101010101" pitchFamily="2" charset="-122"/>
              </a:rPr>
              <a:t>Η </a:t>
            </a:r>
            <a:r>
              <a:rPr lang="el-GR" dirty="0">
                <a:solidFill>
                  <a:srgbClr val="000000"/>
                </a:solidFill>
                <a:ea typeface="SimSun" panose="02010600030101010101" pitchFamily="2" charset="-122"/>
              </a:rPr>
              <a:t>κρίση φαίνεται να διαφοροποιεί τις ατομικές συμπεριφορές και στάσεις </a:t>
            </a:r>
            <a:r>
              <a:rPr lang="el-GR" dirty="0" smtClean="0">
                <a:solidFill>
                  <a:srgbClr val="000000"/>
                </a:solidFill>
                <a:ea typeface="SimSun" panose="02010600030101010101" pitchFamily="2" charset="-122"/>
              </a:rPr>
              <a:t>απέναντι </a:t>
            </a:r>
            <a:r>
              <a:rPr lang="el-GR" dirty="0">
                <a:solidFill>
                  <a:srgbClr val="000000"/>
                </a:solidFill>
                <a:ea typeface="SimSun" panose="02010600030101010101" pitchFamily="2" charset="-122"/>
              </a:rPr>
              <a:t>στο φυσικό περιβάλλον</a:t>
            </a:r>
            <a:endParaRPr lang="el-GR" dirty="0">
              <a:cs typeface="Times New Roman" pitchFamily="18" charset="0"/>
            </a:endParaRPr>
          </a:p>
        </p:txBody>
      </p:sp>
      <p:sp>
        <p:nvSpPr>
          <p:cNvPr id="18" name="4 - TextBox"/>
          <p:cNvSpPr txBox="1"/>
          <p:nvPr/>
        </p:nvSpPr>
        <p:spPr>
          <a:xfrm>
            <a:off x="83127" y="2685156"/>
            <a:ext cx="8784976"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l-GR" dirty="0" smtClean="0">
                <a:solidFill>
                  <a:srgbClr val="000000"/>
                </a:solidFill>
                <a:ea typeface="SimSun" panose="02010600030101010101" pitchFamily="2" charset="-122"/>
              </a:rPr>
              <a:t>2. </a:t>
            </a:r>
            <a:r>
              <a:rPr lang="el-GR" dirty="0">
                <a:solidFill>
                  <a:srgbClr val="0D0D0D"/>
                </a:solidFill>
                <a:ea typeface="Times New Roman" panose="02020603050405020304" pitchFamily="18" charset="0"/>
              </a:rPr>
              <a:t>Η αδυναμία εφαρμογής πολιτικών διατήρησης αποτυπώνεται </a:t>
            </a:r>
            <a:r>
              <a:rPr lang="el-GR" dirty="0">
                <a:ea typeface="SimSun" panose="02010600030101010101" pitchFamily="2" charset="-122"/>
              </a:rPr>
              <a:t>από τη συνολική  </a:t>
            </a:r>
            <a:endParaRPr lang="el-GR" dirty="0" smtClean="0">
              <a:ea typeface="SimSun" panose="02010600030101010101" pitchFamily="2" charset="-122"/>
            </a:endParaRPr>
          </a:p>
          <a:p>
            <a:pPr algn="just"/>
            <a:r>
              <a:rPr lang="el-GR" dirty="0">
                <a:ea typeface="SimSun" panose="02010600030101010101" pitchFamily="2" charset="-122"/>
              </a:rPr>
              <a:t> </a:t>
            </a:r>
            <a:r>
              <a:rPr lang="el-GR" dirty="0" smtClean="0">
                <a:ea typeface="SimSun" panose="02010600030101010101" pitchFamily="2" charset="-122"/>
              </a:rPr>
              <a:t>   αποδυνάμωση </a:t>
            </a:r>
            <a:r>
              <a:rPr lang="el-GR" dirty="0">
                <a:ea typeface="SimSun" panose="02010600030101010101" pitchFamily="2" charset="-122"/>
              </a:rPr>
              <a:t>της χρηματοδότησης για την προστασία και διατήρηση του </a:t>
            </a:r>
            <a:endParaRPr lang="el-GR" dirty="0" smtClean="0">
              <a:ea typeface="SimSun" panose="02010600030101010101" pitchFamily="2" charset="-122"/>
            </a:endParaRPr>
          </a:p>
          <a:p>
            <a:pPr algn="just"/>
            <a:r>
              <a:rPr lang="el-GR" dirty="0">
                <a:ea typeface="SimSun" panose="02010600030101010101" pitchFamily="2" charset="-122"/>
              </a:rPr>
              <a:t> </a:t>
            </a:r>
            <a:r>
              <a:rPr lang="el-GR" dirty="0" smtClean="0">
                <a:ea typeface="SimSun" panose="02010600030101010101" pitchFamily="2" charset="-122"/>
              </a:rPr>
              <a:t>   φυσικού </a:t>
            </a:r>
            <a:r>
              <a:rPr lang="el-GR" dirty="0">
                <a:ea typeface="SimSun" panose="02010600030101010101" pitchFamily="2" charset="-122"/>
              </a:rPr>
              <a:t>περιβάλλοντος,</a:t>
            </a:r>
            <a:r>
              <a:rPr lang="el-GR" dirty="0">
                <a:solidFill>
                  <a:srgbClr val="0D0D0D"/>
                </a:solidFill>
                <a:ea typeface="Times New Roman" panose="02020603050405020304" pitchFamily="18" charset="0"/>
              </a:rPr>
              <a:t> η οποία όμως είχε ξεκινήσει σε περιόδους οικονομικής </a:t>
            </a:r>
            <a:endParaRPr lang="el-GR" dirty="0" smtClean="0">
              <a:solidFill>
                <a:srgbClr val="0D0D0D"/>
              </a:solidFill>
              <a:ea typeface="Times New Roman" panose="02020603050405020304" pitchFamily="18" charset="0"/>
            </a:endParaRPr>
          </a:p>
          <a:p>
            <a:pPr algn="just"/>
            <a:r>
              <a:rPr lang="el-GR" dirty="0">
                <a:solidFill>
                  <a:srgbClr val="0D0D0D"/>
                </a:solidFill>
                <a:ea typeface="Times New Roman" panose="02020603050405020304" pitchFamily="18" charset="0"/>
              </a:rPr>
              <a:t> </a:t>
            </a:r>
            <a:r>
              <a:rPr lang="el-GR" dirty="0" smtClean="0">
                <a:solidFill>
                  <a:srgbClr val="0D0D0D"/>
                </a:solidFill>
                <a:ea typeface="Times New Roman" panose="02020603050405020304" pitchFamily="18" charset="0"/>
              </a:rPr>
              <a:t>   ευημερίας</a:t>
            </a:r>
            <a:endParaRPr lang="el-GR" dirty="0">
              <a:cs typeface="Times New Roman" pitchFamily="18" charset="0"/>
            </a:endParaRPr>
          </a:p>
        </p:txBody>
      </p:sp>
      <p:sp>
        <p:nvSpPr>
          <p:cNvPr id="19" name="4 - TextBox"/>
          <p:cNvSpPr txBox="1"/>
          <p:nvPr/>
        </p:nvSpPr>
        <p:spPr>
          <a:xfrm>
            <a:off x="3024148" y="4760552"/>
            <a:ext cx="8784976" cy="147732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indent="180340" algn="just">
              <a:spcAft>
                <a:spcPts val="0"/>
              </a:spcAft>
            </a:pPr>
            <a:r>
              <a:rPr lang="el-GR" dirty="0">
                <a:solidFill>
                  <a:srgbClr val="0D0D0D"/>
                </a:solidFill>
                <a:ea typeface="Times New Roman" panose="02020603050405020304" pitchFamily="18" charset="0"/>
              </a:rPr>
              <a:t>Το παράδοξο αυτό αναδεικνύει την περιορισμένη αποτελεσματικότητα της περιβαλλοντικής πολιτικής που ασκείται τα τελευταία χρόνια στην Ελλάδα, όπου εξωγενείς διαταραχές - όπως η ύφεση - που προέκυψαν πρόσφατα, αυξάνουν τη μετατόπιση της κοινωνίας προς κοινωνικά ανεπιθύμητες περιοχές </a:t>
            </a:r>
            <a:r>
              <a:rPr lang="el-GR" dirty="0" smtClean="0">
                <a:solidFill>
                  <a:srgbClr val="0D0D0D"/>
                </a:solidFill>
                <a:ea typeface="Times New Roman" panose="02020603050405020304" pitchFamily="18" charset="0"/>
              </a:rPr>
              <a:t>σταθερότητας, όπως </a:t>
            </a:r>
            <a:r>
              <a:rPr lang="el-GR" dirty="0">
                <a:solidFill>
                  <a:srgbClr val="0D0D0D"/>
                </a:solidFill>
                <a:ea typeface="Times New Roman" panose="02020603050405020304" pitchFamily="18" charset="0"/>
              </a:rPr>
              <a:t>αυτές περιγράφονται μέσω της μεταβολής της τάσης των δεικτών παραβατικών δραστηριοτήτων.</a:t>
            </a:r>
            <a:endParaRPr lang="el-GR" dirty="0">
              <a:ea typeface="SimSun" panose="02010600030101010101" pitchFamily="2" charset="-122"/>
            </a:endParaRPr>
          </a:p>
        </p:txBody>
      </p:sp>
      <p:sp>
        <p:nvSpPr>
          <p:cNvPr id="5" name="Down Arrow 4"/>
          <p:cNvSpPr/>
          <p:nvPr/>
        </p:nvSpPr>
        <p:spPr>
          <a:xfrm rot="19761209">
            <a:off x="2166257" y="4092145"/>
            <a:ext cx="359228" cy="76900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962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2.1 </a:t>
            </a:r>
            <a:r>
              <a:rPr lang="el-GR" sz="2400" dirty="0"/>
              <a:t>Ιστορική εξέλιξη των </a:t>
            </a:r>
            <a:r>
              <a:rPr lang="en-US" sz="2400" dirty="0" smtClean="0"/>
              <a:t>“</a:t>
            </a:r>
            <a:r>
              <a:rPr lang="el-GR" sz="2400" dirty="0" smtClean="0"/>
              <a:t>Δεικτών </a:t>
            </a:r>
            <a:r>
              <a:rPr lang="el-GR" sz="2400" dirty="0"/>
              <a:t>Βιώσιμης </a:t>
            </a:r>
            <a:r>
              <a:rPr lang="el-GR" sz="2400" dirty="0" smtClean="0"/>
              <a:t>Ανάπτυξης</a:t>
            </a:r>
            <a:r>
              <a:rPr lang="en-US" sz="2400" dirty="0" smtClean="0"/>
              <a:t>”</a:t>
            </a:r>
            <a:endParaRPr lang="el-GR" sz="2400" dirty="0"/>
          </a:p>
        </p:txBody>
      </p:sp>
      <p:sp>
        <p:nvSpPr>
          <p:cNvPr id="5" name="Rectangle 4"/>
          <p:cNvSpPr/>
          <p:nvPr/>
        </p:nvSpPr>
        <p:spPr>
          <a:xfrm>
            <a:off x="83127" y="1572584"/>
            <a:ext cx="2899560" cy="81020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el-GR" dirty="0"/>
              <a:t>Η πρώτη επίσημη αναφορά στη σημασία των </a:t>
            </a:r>
            <a:r>
              <a:rPr lang="el-GR" dirty="0" smtClean="0"/>
              <a:t>δεικτών</a:t>
            </a:r>
            <a:r>
              <a:rPr lang="en-US" dirty="0"/>
              <a:t>:</a:t>
            </a:r>
            <a:r>
              <a:rPr lang="el-GR" dirty="0" smtClean="0"/>
              <a:t> </a:t>
            </a:r>
            <a:endParaRPr lang="el-GR" dirty="0">
              <a:solidFill>
                <a:schemeClr val="tx1"/>
              </a:solidFill>
            </a:endParaRPr>
          </a:p>
        </p:txBody>
      </p:sp>
      <p:sp>
        <p:nvSpPr>
          <p:cNvPr id="7" name="Rectangle 6"/>
          <p:cNvSpPr/>
          <p:nvPr/>
        </p:nvSpPr>
        <p:spPr>
          <a:xfrm>
            <a:off x="5678385" y="2382788"/>
            <a:ext cx="5820392" cy="2819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r>
              <a:rPr lang="el-GR" dirty="0" smtClean="0"/>
              <a:t>Ενθαρρύνονται:</a:t>
            </a:r>
          </a:p>
          <a:p>
            <a:pPr marL="285750" lvl="0" indent="-285750">
              <a:buFont typeface="Arial" panose="020B0604020202020204" pitchFamily="34" charset="0"/>
              <a:buChar char="•"/>
            </a:pPr>
            <a:r>
              <a:rPr lang="el-GR" dirty="0" smtClean="0"/>
              <a:t>κράτη </a:t>
            </a:r>
            <a:r>
              <a:rPr lang="el-GR" dirty="0"/>
              <a:t>(σε εθνικό και διεθνές επίπεδο</a:t>
            </a:r>
            <a:r>
              <a:rPr lang="el-GR" dirty="0" smtClean="0"/>
              <a:t>) </a:t>
            </a:r>
          </a:p>
          <a:p>
            <a:pPr marL="285750" lvl="0" indent="-285750">
              <a:buFont typeface="Arial" panose="020B0604020202020204" pitchFamily="34" charset="0"/>
              <a:buChar char="•"/>
            </a:pPr>
            <a:r>
              <a:rPr lang="el-GR" dirty="0" smtClean="0"/>
              <a:t>κυβερνητικοί οργανισμοί</a:t>
            </a:r>
          </a:p>
          <a:p>
            <a:pPr marL="285750" lvl="0" indent="-285750">
              <a:buFont typeface="Arial" panose="020B0604020202020204" pitchFamily="34" charset="0"/>
              <a:buChar char="•"/>
            </a:pPr>
            <a:r>
              <a:rPr lang="el-GR" dirty="0" smtClean="0"/>
              <a:t>Μη </a:t>
            </a:r>
            <a:r>
              <a:rPr lang="el-GR" dirty="0"/>
              <a:t>Κυβερνητικές Οργανώσεις </a:t>
            </a:r>
            <a:endParaRPr lang="el-GR" dirty="0" smtClean="0"/>
          </a:p>
          <a:p>
            <a:pPr lvl="0"/>
            <a:endParaRPr lang="el-GR" dirty="0"/>
          </a:p>
          <a:p>
            <a:pPr lvl="0"/>
            <a:endParaRPr lang="el-GR" dirty="0" smtClean="0"/>
          </a:p>
          <a:p>
            <a:pPr lvl="0"/>
            <a:r>
              <a:rPr lang="el-GR" dirty="0" smtClean="0"/>
              <a:t>να </a:t>
            </a:r>
            <a:r>
              <a:rPr lang="el-GR" dirty="0"/>
              <a:t>αναπτύξουν και να προσδιορίσουν </a:t>
            </a:r>
            <a:r>
              <a:rPr lang="en-US" dirty="0" smtClean="0"/>
              <a:t>“</a:t>
            </a:r>
            <a:r>
              <a:rPr lang="el-GR" dirty="0" smtClean="0"/>
              <a:t>Δείκτες </a:t>
            </a:r>
            <a:r>
              <a:rPr lang="en-US" dirty="0"/>
              <a:t>B</a:t>
            </a:r>
            <a:r>
              <a:rPr lang="el-GR" dirty="0" smtClean="0"/>
              <a:t>ιώσιμης </a:t>
            </a:r>
            <a:r>
              <a:rPr lang="en-US" dirty="0" smtClean="0"/>
              <a:t>A</a:t>
            </a:r>
            <a:r>
              <a:rPr lang="el-GR" dirty="0" smtClean="0"/>
              <a:t>νάπτυξης</a:t>
            </a:r>
            <a:r>
              <a:rPr lang="en-US" dirty="0" smtClean="0"/>
              <a:t>”</a:t>
            </a:r>
            <a:r>
              <a:rPr lang="el-GR" dirty="0" smtClean="0"/>
              <a:t>, </a:t>
            </a:r>
            <a:r>
              <a:rPr lang="el-GR" dirty="0"/>
              <a:t>οι οποίοι μπορούν να θέσουν στέρεες βάσεις για τη λήψη των αποφάσεων σε όλα τα επίπεδα </a:t>
            </a:r>
          </a:p>
        </p:txBody>
      </p:sp>
      <p:sp>
        <p:nvSpPr>
          <p:cNvPr id="8" name="Right Arrow 7"/>
          <p:cNvSpPr/>
          <p:nvPr/>
        </p:nvSpPr>
        <p:spPr>
          <a:xfrm>
            <a:off x="3421579" y="1823529"/>
            <a:ext cx="1817914" cy="308314"/>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Rectangle 8"/>
          <p:cNvSpPr/>
          <p:nvPr/>
        </p:nvSpPr>
        <p:spPr>
          <a:xfrm>
            <a:off x="5678385" y="1572583"/>
            <a:ext cx="2104901" cy="81020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en-US" dirty="0" smtClean="0"/>
              <a:t>Agenda 21 (40 </a:t>
            </a:r>
            <a:r>
              <a:rPr lang="el-GR" dirty="0" smtClean="0"/>
              <a:t>κεφ.)</a:t>
            </a:r>
            <a:endParaRPr lang="el-GR" dirty="0">
              <a:solidFill>
                <a:schemeClr val="tx1"/>
              </a:solidFill>
            </a:endParaRPr>
          </a:p>
        </p:txBody>
      </p:sp>
      <p:sp>
        <p:nvSpPr>
          <p:cNvPr id="10" name="Down Arrow 9"/>
          <p:cNvSpPr/>
          <p:nvPr/>
        </p:nvSpPr>
        <p:spPr>
          <a:xfrm>
            <a:off x="7245928" y="3625913"/>
            <a:ext cx="276101" cy="566057"/>
          </a:xfrm>
          <a:prstGeom prst="downArrow">
            <a:avLst/>
          </a:prstGeom>
          <a:solidFill>
            <a:schemeClr val="tx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
        <p:nvSpPr>
          <p:cNvPr id="11" name="Rectangle 10"/>
          <p:cNvSpPr/>
          <p:nvPr/>
        </p:nvSpPr>
        <p:spPr>
          <a:xfrm>
            <a:off x="83127" y="3085317"/>
            <a:ext cx="3585359" cy="110665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el-GR" b="1" dirty="0" smtClean="0">
                <a:solidFill>
                  <a:schemeClr val="tx1"/>
                </a:solidFill>
              </a:rPr>
              <a:t>1995</a:t>
            </a:r>
            <a:r>
              <a:rPr lang="el-GR" dirty="0" smtClean="0">
                <a:solidFill>
                  <a:schemeClr val="tx1"/>
                </a:solidFill>
              </a:rPr>
              <a:t>: </a:t>
            </a:r>
          </a:p>
          <a:p>
            <a:pPr lvl="0"/>
            <a:r>
              <a:rPr lang="el-GR" dirty="0" smtClean="0">
                <a:solidFill>
                  <a:schemeClr val="tx1"/>
                </a:solidFill>
              </a:rPr>
              <a:t>ξεκίνησε η προσπάθεια </a:t>
            </a:r>
            <a:r>
              <a:rPr lang="el-GR" dirty="0"/>
              <a:t>για τη συγκρότηση ενός κοινά αποδεκτού </a:t>
            </a:r>
            <a:r>
              <a:rPr lang="el-GR" dirty="0" smtClean="0"/>
              <a:t>πλαισίου </a:t>
            </a:r>
            <a:r>
              <a:rPr lang="el-GR" dirty="0"/>
              <a:t>δεικτών</a:t>
            </a:r>
            <a:endParaRPr lang="el-GR" dirty="0">
              <a:solidFill>
                <a:schemeClr val="tx1"/>
              </a:solidFill>
            </a:endParaRPr>
          </a:p>
        </p:txBody>
      </p:sp>
      <p:sp>
        <p:nvSpPr>
          <p:cNvPr id="12" name="Rectangle 11"/>
          <p:cNvSpPr/>
          <p:nvPr/>
        </p:nvSpPr>
        <p:spPr>
          <a:xfrm>
            <a:off x="83127" y="4894498"/>
            <a:ext cx="5156366" cy="110665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r>
              <a:rPr lang="el-GR" b="1" dirty="0" smtClean="0">
                <a:solidFill>
                  <a:schemeClr val="tx1"/>
                </a:solidFill>
              </a:rPr>
              <a:t>Στόχος: </a:t>
            </a:r>
            <a:r>
              <a:rPr lang="el-GR" dirty="0" smtClean="0">
                <a:solidFill>
                  <a:schemeClr val="tx1"/>
                </a:solidFill>
              </a:rPr>
              <a:t>δημιουργία</a:t>
            </a:r>
            <a:r>
              <a:rPr lang="el-GR" b="1" dirty="0" smtClean="0">
                <a:solidFill>
                  <a:schemeClr val="tx1"/>
                </a:solidFill>
              </a:rPr>
              <a:t> </a:t>
            </a:r>
            <a:r>
              <a:rPr lang="el-GR" dirty="0" smtClean="0"/>
              <a:t>προσιτών δεικτών σε </a:t>
            </a:r>
            <a:r>
              <a:rPr lang="el-GR" dirty="0"/>
              <a:t>αυτούς που λαμβάνουν τις αποφάσεις σε εθνικό επίπεδο </a:t>
            </a:r>
            <a:r>
              <a:rPr lang="el-GR" b="1" dirty="0" smtClean="0">
                <a:solidFill>
                  <a:schemeClr val="tx1"/>
                </a:solidFill>
              </a:rPr>
              <a:t> </a:t>
            </a:r>
            <a:endParaRPr lang="el-GR" dirty="0">
              <a:solidFill>
                <a:schemeClr val="tx1"/>
              </a:solidFill>
            </a:endParaRPr>
          </a:p>
        </p:txBody>
      </p:sp>
    </p:spTree>
    <p:extLst>
      <p:ext uri="{BB962C8B-B14F-4D97-AF65-F5344CB8AC3E}">
        <p14:creationId xmlns:p14="http://schemas.microsoft.com/office/powerpoint/2010/main" val="20587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3.3.4 Συζήτηση</a:t>
            </a:r>
            <a:endParaRPr lang="el-GR" sz="2400" dirty="0"/>
          </a:p>
        </p:txBody>
      </p:sp>
      <p:sp>
        <p:nvSpPr>
          <p:cNvPr id="2" name="AutoShape 2"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ITEhQUEhQWFhQXGRwYGBgYGBcXGhgYFRoXGRoYFxoaHSggGBonGxkZITEhJikrLi4uFx8zODMsNygtLisBCgoKDg0OGxAQGywkHyUvNCwtLDQuNi4sLCwsLywsNC8sLCw4LDQwLCwsLSwsLzQ2Miw0LC8sLCwsLC0sLywsLP/AABEIAMoA+QMBIgACEQEDEQH/xAAbAAABBQEBAAAAAAAAAAAAAAAAAgMEBQYBB//EAEMQAAIBAwIDAwgIBAUEAgMAAAECEQADIQQSBTFBIlFhExQyU3GBktEGFTNCc5GhsiNSYrFyk8HS8CSi4fFjggcWQ//EABoBAQADAQEBAAAAAAAAAAAAAAABAgMEBQb/xAAxEQACAQMCBAMIAgIDAAAAAAAAAQIDESEEMQUSQVFxofATFCJhgZGx0TLB4fEVM0L/2gAMAwEAAhEDEQA/AO6HR2/J2/4aegv3V7h4U95la9Wnwr8qNB9lb/wL/YU/X18Yqywec2MeZWvVp8K/KjzK16tPhX5VP02iuXPQUx3nC+4nn7pqTqOEMilnuWkURJZioBYgASREkkAd5IrnnqtPB2k1+fwXVKb6FP5la9Wnwr8qPMrXq0+FflT2oO3Cwx/+yfuUN+QPjFAq9GvRrf8AXn6EShKO4z5la9Wnwr8qDo7Xq0+EfKn6f0dxQWkgcjJIGM/6z+dZa6v7tRdSMbv9iC5mQfM7Xq0+FflR5la9Wnwr8qkXGG5tpBHPBBGR4eM1yttPUjWpRqJboiScXYY8yterT4V+VcGkterT4V+VSK5tEz1+f/qryg3blt9uhCfcZ8yterT4V+VHmVr1afCvyp8iir8q7EXGPMrXq0+FflR5la9Wnwr8qdJM8sV1j3Cai0exORnzK16tPhX5UzrNFa8m/wDDT0W+6vcfCptM6z7N/wDC39jUTiuV4CeS14xY0em4xptHc4doPNdSh2P5sgcXRI2k+iRIUej98UfTjT6TTavQaPScO0D3dS53+U0yNstggFgF2/1GZ+4amf8A504W76G3qrWL2jurdUxJCkgNHsbY3/0qm+gmtPFOK6ziaqdliwtmwCDG9lJMeIIfH/yCvkD0TX6nhnALd0WblrhqXiQBbZNOryeQ2kTJ6DrUnWfRzgtpkW7ptBba4dttXt2FLtjCAiWORgd4rxn6LcKOp4VqnuWtCWe4/ldVqbzJetXDEMf4Z25MxuzJ76vPpjo2dfo5Z1L27+66tt3Ry6XUL2FkPgsCkSfE0B6Lw3gvAtQzLYscPusnpC3b07lfaFBikazhfALV0WbtrhqXTEI6adWzy7JE56d9ZNeH2tN9KLSaa2lpW0jEoihVJi50GPuL+VZL6L8OfVaHXves6FrjXbnlr+pvMl6y+II/httAORnJkUB65xLg3AtOQNRZ4dZLCVF1NPbJHeAwEim9Lwz6P3FuPbtcMdbY3XGVdMwRc5cjCjBye41jON8Qsabheit6i1peIcQdPI6cgLfUruYLc3MJKAbR4tjoSJWi+h1vh/A+ISyPqrund7xQiBCsQigYCrJz1M9IAA193gfA1si+1jh62DEXSmnFszyhyNpn213iPAOCWEFy/ptBaQ8me3YVTPKCRmvM/pTq7f8A+qaNd67mNsASJJVmLCPADNS/pOly7xzRWmt2Lyro1aza1DlLTMQ244Vtz45RnYO4UBs+McI4Uug1Gr0uk0F0W7Ny4jCzZe2WtqxAJUZEjIBqB9DNJwzUcMs63WaPh9neG3nyNq3bXbcdBl5iYHM8zWe4Vwx7FjjwD6QWn09wnTae8bnkLgtuD2Sq7Qc9PugdKr9FrtMODcG093TDU3bt24bNt7ptWgy3nBa4eTDtgbSMyfeBv73COCX9NqH0tjQXCltzNq3YYqdrQTtEqcYrxryK/wAq/kK0nALD2uM8QR001t/Mbu5NLItLK2yBn70QTgZ6Vnq9DQrEjGr0N1w/QXTatxbbKL0j7o6nFXfDeCfevD2JP6sQc+z8+6pVq86aW0yLubZahc5nYDy8CabtcWuF9pstk4MMAFLKqbiViYJJjlt9hqlTiFaceXC8C0aUU7lsBWe+kWp3EqOSRJGP4j4APcFVgSf6+9ag8R4z5YlTYbydst6QJFxgBtIG3AEkHcBDd8Go1jXNlfIkJsVgIIgsu5lOIgTBjM9DXk1a1nZEuVmcWOldpvU3TvEYZ1BC7SckSVMfewT7JOYqwtaQDn2vdj8q+ifGaMKMZNZa2XrBzSotPJDWTyBPsBj8+VKazEF9yicBe0xOTEKDiAT/AOqs6bvWQwAM4MiCQQcjBBB5Ej3142o41XqpxVor5b/ctGKjlFbd04Dg+VUAYaSoI2jcRyyds90DOamHRrGCfbMz/wA8IpR0VuSduSZ5tzknGcZJOOpJ51zUXPJoNoH3UVeQyQo9wn8hXF77qL3U5fcv/Kyx5FbxQMsIDLPyIBEZA6GevQjFMOl4CFIPZ5nnulcQc8t3OekzmrZmNsE3NrFiBgbZ/phmI9mczynnVPrxuZlVtnYIkgSbiB4EnuIEHrgV7PDOJValT2dXPz6kzpwcfh3X2f6/vfGwnZf3E7hBjGIEbpjE5lepwD4U5cR9zEdYjPIdmQFON3pEE94mRiu2daGG4A7YBJwIlQ0EEzMEfnSE4ipjBydvNYmFOCTBkMIjnmvobxtucrTTyjgS9JysGOXTI3RPhMTSLaX5yQRtXrGQZbkMHMd0AVP3jv5VzJ8B+v8A4qWl3ZMVdXexFt3boQBl3OSZggACTEn/AAxyFP6hSUYcyVIxiSR406BUd75DR90RJ8TyHOf0qvK43cm3fFuxeU4tKMYpW69X+vp9Wze676WaS9be1ds3WtupRlISCrCCMP3VC+j/ABbh2itm1pdNdtIWLkCGliAJJa4TyA/KsaOIW5iTyn0WiIDc4jkwx40huJWtpfd2VXccOOyQpkcpwy4zEjlXnT4fQjG6bf1RdVpN5LziHDeB3rxv3NFcLsdzAHartMyyLdCkyZOMzmrfiPE+G33073dNcZtMwaxEKLZUqRAW4AYKrggjFZiRHKMjJOeXIeHPvpvVeg0GCQQDnBOBEZ51SloKU4uUlKNu7W302JlVkmksmuucX4c2qXWHT3fOVTYtzGEzjb5Tb949OtU/FeH8E1F437uiuG4xloOxXPe6rdAJnPLPWs+FuErsZQkZAJcyTOCVOI6+PKhRfDDcwiDz7IJ2gD7s5aTjlMZp7npb25n90R7Sp2NNxizwXVMjX9FcY20FtI7AVFnaoCXQABJ6U5wP6n0huHT6O4nlV2XB6YZD90h7pEVlbdu/GbikxHTnIOOz/LuHXpjnU23Md55EgGJHPly9lW9x0yV5SaXzaHtanYl2uCcAVHXzG5tcyZYkiMwrG9KjvgiYEzAq149rOFa5ETUaW64t4RsKy8vRdbgMYHXoKoWB6gie+P7cx76KmHDqFRc0JNr6PzIdeSw1k0HC9RwrT6e5prOkuLZugrcXBLhhtO5zc3HBjnjpUbW2uD3dLb0j6S75C0SbazBQsSx2v5Xdkk9aqKK0/wCKo935foj3iRZJZ4VZVm0ukuW73kXsowPMOG9ObsPJPNpP5V5pW6FYSoemhp/43z3Cm57ntHCvsLP4aftFd4neZLTsvpAdnqAxwpPgCQT4DrXOFfYWfw0/aKZ44/8ACjqzKAOvpAmPYATPSJrwJOybOplWqx/fxJOST3knNdoqNrbsAAdevgK86jSlWqKEd2c5G1BUurAeieffBGQO+JE88npSNNxlSqlljcyqu0hvTjx6Tnr4UVJ0d6OyeXT5V7vEuFqlQjOnnl3/AH66FY1ObDGU4yhmVYQEJnbjyiuQDDYPYI8SRE1z64XaSEYwSpA2zIjlLR1qyjM9eU9YEwP1P5mgtFfPXRcrbnGVGNjzKggwPSfYYz2jPdzqTpSLibjJDTgxiDEAjxEzPj3U8gJy3PoOcD5x8qbTTAXGuSZYRH5fLHdubvqMGjtFOPrwDzNf6uczvfdyI9KZiCceJpm7wu3tAErtgg7mkQoTnM+iAOf+tSNUzASuYORgSII5nlkg+6qu9f1LBgtpWHaXt9kOOwNxiTntxAiCPZV6c5QkpRdmisYtgnCrZCw4iIEM0MAIz2oYxiTJx4Uu3w+0MHexJzNxtrGAMmc4UdnPI+Mo80uAN/DDncxB74J2SGY5wDJnujusLLuy3PKJjcQq4O5IESJImZHuroq6yvP/ANv59PwbOVNY/kunS39/TBD0PCirS+1gBA6zgDkVxynmck1YHSp/Ko8QBXLJMSJIPQ8x+fPvz/4qNd8qboZDNsLkcpYC5jLYMm3zXocjkefmlfewr1KlSXPJ36dvLp63GbvYIDY7j0Pv/wBKSbSkzAJiJgHHdPdS7mqvIoLm2pOBuIA3RgEzy58pyB0mGnsXnO7aN208ztG7aYBg57WZz7RXv0OOySSqxT+a/Rzex5srH4ONYthYKptA5QIiAI9kAD3CmXtIx8mEUYwWUbRAkKQR3IOYiFHgKcOguO20mUyCwK+ktwch0OyZxgkd1WwsoUgRBWAcHB8Tz76prONc65aMbJ9XuXjCnBXbu/L/AD4WXiRNHpHCgh0M9QAwIJx0E4jIie6pZ01s/dWepAgg8+YyDUQaFGYTcLbRtIMGe3uO6ckErEGeR6zSrHDFV1YMTtJbp2iUCEsYkkxPtivFnUct35W/Ac23cduNKxZIO07SFK4gej4Hl41GF1iPSMHpg/rz/WpHmA7HabsMWGTksZPX3ewkdaTrNM0jyYGcHwPMGO7n+Yrv4bqKFOXLWimnm7WUVd3hMjKgHIAeypGh9I+zPtkRPjzpvU6cr1Md4GZ7iM1xbrjElY6bVH6ba9nVVYauh7Khy/F3dnh9ikYtfEx7XDtL4g/oRH9zTFdYkmSST4/6dBXK9Dh+nnp6Eac3lX83cym03gKKKK7Cp0VhK3YrCVyaroaUz2jhZ/gWvw0/aKptVrBcfdMCIQHBg/ejoSf0A64q04VpwdLaR4dTaVWBAhgUAII5RFKfhdryZtqNgJBlYmVIIMsDMQOc4xXylSDmrI7ZK+CppnVWiwgRMzn/AJ7vfTrLte4kkhWgTzgqrCT15/6ZiT2vPTlTndbpmGzKkdQRBGDy7gentpdkS6jxn8v/ADFSX0YJJkicmI5+2nAq21Y9ACSeZgCelfQV+MwnpuRJubVn0WdyiglK6HabTtQ2QOgyPeR/p/wRl4hbYmHG0AH2yNwI/pjP/qunXIZ7YUAEkyCQFIUkn0Vyes/pXzdjpUHFdn+Pl62JbuBzMUjcx5CB3nn7l+ZHspSIB7e/rS6FLxWyv4/r/fgIFsczk+P+nQUuiipKuTe4UUU2imWJODEDuxn9aEDlIa3mRg946+3vpdFCYycdiPd0aMVLDcVMic5gjr4E00eGJu3S0hi/MRJ5jlkTnOfGptFE7Byb3IWl4ZbtkFZEchgDM9w8T+eZhYBw4Tbl3ItmVB2xygTCyYH96m0VN2QRLmgVgQSSJZgMQC4cNGP62P8AyKNJoFtsWBJJABkJ08QoPj7/AGRLopdkBSXcASTA8aVSLtsMIPL5GaRtfOxIukuoIgiRXLSbQBMx30umzwCBqNNtypwOYJ9nLHt599M0/wAUWVLArK9+QDI5wcGP0J76Y/scj2V9bwTU1KsJRqSvba+5SrHCkFFFFe2YHRWErdisJXJquhpTPaOFfYWfw0/aKlVF4V9hZ/DT9oqVXzB3FXxTRZN1ecdsd4A9IeIH5jxFV4M1ea/UeTtlonkAOhLEKJ8JImsl9YLaVg3K2AOcs0YmMCcEwCcTMHFcWpirprcymsllUXVaQucsdhBVlyJBmcgjnPWYjEZrja4bWIGVbZBMCS2yZEws5nnA5Ug8TXcqQST3EETtRsEkAiHXPWcVzWZWMnF3R36qsyD5MSJHUYYQRz5R/Ydwrt7hlpgwZcNO7tMJ3EMeR5kgfkByFM2+MIVQwe1tnI7O9Gfv7XokYz3TiX9Pr1dyq9CwJxzTyfKOYIuDPhU5RDbeWSq7RRVSAooooAooooAooooCNqLrBgAMQfus0nukYX2mo419wx/CYHcFMhoAlZI7OeySZ5YOZEGxoqbklfpde7m3/CZAxadwbAG+OajbO1TmPSETkhOk1t0xvtnLASFZYB5yDPLvwOeZgGyopdAqrXErvk5aw+7AgBsyTkYJAgHn4d4qxsuSJIg5x7zHQdKcqPprLKW3MWk454595x0wMY5ZNHYYsO3bgVSx5AEn2DNRF14JWI2sD6RAMqdsLEhjPcfeanVG1LOGTYJE5/MTODA2yemQBPQkFaxGHFUIULJJYL0wWYKSSfaDESe6JhpeKFynkiG3bh2gM7Q/Ihog7DyBiZPMAutrLoj+F3zOANqA+lyHblQeRAmutq7v3bX3Q2QRk52jxjHtFWXgSnYc8yJLEsZYcue2ee3+1ctcPjG7s++fzJNP6e6zM4KkBTCk43d59nj40u9eVfSMd3j7B1rWlqa1K6g7XJcm8Mi39KRlZI6jr7qjowIBHXNaLScMLZuiF6W8dr8T/b+czAsNVo0uCGXlyPIj2HpXt6HiNanG1X4l5/f14kOipLszHisJXpPEOFtayDuSefUd275/2rzavWq1oVYqUGZRi4tpntHCvsLP4aftFSqi8K+ws/hp+0VKr507Ct+kWjN2wVUSQytHeAw3Yg7iFkgR6QXrFVSQcQZESGUg+BIYT7609VnFdE7Mr2wpgMGBJUnKlY7JBIhsGPS51z16XOrrcrNNoroo2ink4ffInagn7rMQwGMnaGBMzgHoM5gc8zvyAbYk/eDgoPaTDf8AbXL7GfYy5WR7jKokwBjn38hSgR4fpSL3A71zcLoQqDhVZlmQwMEQfRPWMk8hBqIeGZ3sl1YJWW2AK5fym6Bz7UQcqcCjoyW6JcGiduHeP/dKqAeFW+yJYBSh5jPko2zjIwKn1kUCiiigCiiigCiiigCiiigCiiigCiiigK3iKtMydp2rzIHM84M8zz6TVivKo18y6ofR9L/EVMx7oB91Sq2qSbjFNL13LyeEFFFFYlAqfwK0sM8y5O0j+TbyUe5t09d3sAgU2LtxSwssQ7draFVpYAATIMKYEnHLmIxtQkoyyXg7M09FAor0TYNoODkHnXkvmdv+UV62K8rqU2gek8K+ws/hp+0VKqLwr7Cz+Gn7RUqoAUUUUAUUUUAVxlBBBAIOCDkEHoR1FdooDPajSm023Ow+gSSxgDKsTksIJzzHUkGE1e6vTC4hUyJ5ERII5ET1BqsTg1zcN13s8zsXaxPdndA6yDPsrjqaduV4mUoZwRaKmtwZvu3jH9SKfb6O3P8AyDQvBOjXnMdwRSY7zt/tFU92mRyMhUVaDg1mMrLfzz2/iEEDwEDJxVRaMjnOSNw5MAYDDwIz76pUouCuyJRsLooorIqFFFFAFFFFAFFFJZwIkgSYEmJPcO80B0j9K7RXAaA7VXc49ZG77RlQwzpauOgIMHtKIMHnExnuq0rM6fVmzprdk+Xt3rYVIt2fKG6V7INslSh3mGmQZOetWirko13CtBZu20uMN5MyCdyEgsuFOCvOMciCc1baewiCEAUc8VluDB9M1htQjl308MEt7gL25C1obJVfCSATOQOVdotNcTT6KzsaNXZsWboIjZ5EBrm4c5ex5ReRE21BwTXpxjZG6Rv6KwfGbU6nclrbcTU2pbyF65dNs3LW9l1E7bNjYWGwSILAgEmpuq4WIu3hbPlxrbZR4JZUOosq+w81QoX3RggmZqxJsBzryurjQWv+t07pa8mfLXFu/wAG95Tabd6PL6pjFxS4SFyPQg4FU9Aek8K+ws/hp+0VKqLwr7Cz+Gn7RUqgCiqqz9IdOzAKzbWIVbnk7ossWIChbxXybEkwIbJxVtFAcopnSalbqlkMgM6HBHatuyMM9zKR7qfigOUUzrdUtq2924YRFLsYJhVBJMDJwKcvPtBJDH/CpY92AASaAVRXYrlAFFFFAV/HLg8nsnLlRHeoZS8/07ZB6ZA61WU9xMfx28baH/uuD/Sma8/USvO3Yxm8hRRRWBQKKKKAKKKKAKhactch2U2ypKwcyp2MeYEGVAnwMTg1NooTfBX2uGxnyjbu0ZgfeBHLlzIMd4pI4QIEuxgQD3YIkd0YPuFWVFTzMXI+k0+wNLFizFu7nHIe6feafYAiDkHpXaKggsOGa3/+bnP3WP3h3E/zD9QJ74lNoUN0XjuLqpRe020AmSQk7Qx5bomMTFUbrIg/I+0HofGrDhF266lXuAlDBOwBmG0FWJnbuOZ7I9gxXfQq83wvc2hK+C1oqOu5WVZLKwOTzBGegyCJ5nG0d9SK6C50V5XXqgryugPSeFfYWfw0/aKTxrTPc09+3bMO9p0QzEM6MqmRyyRmlcK+ws/hp+0VKoCjTjlo21RbTm4dqebtbYFcgHf2SqovPdkQARMiaQ2R5Sdj/WPnXpw0+b+W/m9DyHmmImN3TfW4muUBg0s2ZPnqM2n36soCrsgunV6gk7VE+UNuNhI/m25Jl/6uNxP+oR2ddESN5bcGDuyFtp+1ACGfSB6yTW2muUBiOJ6AJY1YtoR5Xh7O4G477u1huaedwyZPM9ZgVzW2Le64dKrqvk/+oBFwbrvlbPky+4dq8AL2484KzOK3FdmgMGCPPbbqmxxqGRyyX2vFGLgeVvEi2lpiVKIZBBXbBFbuuzXKAKKKKAz2sedRdBIkBIHXYVkMc9W8oOnoeFJqTxtNtxbkdlgLZOOyQWKTJyDuI9sd9Rq82urTZhPcKKKKyKhRRRQBRTV9SYgsIIJ27ZI6gbgRPX2gZFP2tLeKqQEcEAhkaAQRg7XAKzziTHfV405SV0Sk3sJoppr6id5CkEggkCCpj8u49ZHeK6t9DEMDPKCDNVaaA5RSbjgAk8gCT7BTlrS32kqgABjtnaWwZKgAkAGBkCckYjdMYSlsgk2Jpq/qEQSzAYnxgdw5mpicNvNz2oOpncwHgIiffiOtWGg4ctos25mZoEttwF3QBtAH3m/OtoaeT3wWUGVVrS3HYLtdAfSaACogkEbpBJMCIMSZGKvNLp1tqFXlk5ySTkk+NO0V1wpxhsaqKRFusN4Yg9kFRCM2XKEwQuBgcjmT/LUlWBEggg8iMiu01YESpnmTOchiTzPLMiJ5AcgQK0JHhXldeqCvK6A9J4V9hZ/DT9oqVUXhX2Fn8NP2ipVAFFFFAFFFFAFFFFAFFFFAFFFFAMa3Si4m0kjIMiJBUg4kEdI5ciao3QqzI3Mde9T6LD2/3BHSrzWapbYk5JwAOZPy8elUbsWYuxljA8ABMADoBJ9s1y6nlt8zOpYKKKK4jIKKKKAKVptW1nlm3klTzEmSUP59nl7KTTOsHYfr2Tj3VenJxldEp2ZpksqpZgoDN6RAALRjJ64FIuaVG3So7YAY9THKSMyOh5jFPBgcjIOQRRXqHQUGs4Xdyi9tHlQ0gFAVMm4MbhPIrnIBAgtV/RRVIwUdiEkgoooq5IUUUUAi/dCqzHkoLGO4CcV0LmTz5dO8/wDPdSdR6JEwW7I9p94nv59KWojFAKFeV16oK8roD0nhX2Fn8NP2ipVReFfYWfw0/aKlUAUUUUAUUUUAUUUUAUUUUAUUUE/8/WgK3iXCy+90dhc2wkkBARMAjacE8zk90VWyZIIKsOamJE8uUg+0GK0hMZNVPHo2o3VG3R94qZtnb39p0Mdez1isK1JSV1uUlG5UNr0G/dKhCASfEwCAJMT1IFKOsXaWEtDBYAg7iQAO1HeM8qr3uCW32VI3mDtGY8qu5jJx2ZLQIDHHUvX70bQLMo4Ut2cgsRhliPRBzOCFHXHDYyJF7iFtZBJ3BdxWDMQx9kwp69KXa1aMdqtJyeR5CM8uWQR3ggjnVcmptEiLI3OM4WTG62Ae8bVI8AQPZO0WxhuCbSCRyAOcn35g9xBHSjQOW+I2iwUNkkhZxuhVYle8Qwz16VLppNMgMhVBknAHM4J9sAflTtVZBN4HqVCspdYVztG4bgPSMiZA3ByPAdwk2wPd/wAjB/WsxeVebAdBkA9RAHjMQO+Kk8H0BW6GFrya7TmFG6doUQDIwOoEQMV3UarlaNjaMr4L6igmq/Q8c0t5tlnUWbjxO1LiMYHMwDMV0lywooooAopnUau2npuq9ln7TAdi3G9s/dXcJPSRT1AM38NbPTcR7JUxOeUiOuSKepN22GEHwPvBkEeIIBpGluFlBPiPyJHQeFAPCvK69UFeV0B6Twr7Cz+Gn7RUqqvQ6zalhI527eZg9oQNojtRtzkQCOdWlAFFFFAFFFV2suXRchd2yMkKCRyymDJ5zz5chzIFjRVRpNRqt670wfSwAEJYjsnmy7dp5nLHOIEvh1660+VQKYUiJ5kZGTzFALR7jSQVUSRBDMTtYiZlYkDuMd5pW67/ACofHewnlmNhjriTyGc4Y0mqtqGDOgIe5jcBzuNEyefaX4h31Ks6hGnYytHPaQYmQJjxB/I0Ajfd/kT/ADG8f/j/AMP5nuy2bLM4ZlUQCAQ5JGQZHYBzAnMYjNS6KAbtI0DeQWAEwNomBJAJJGZjOAYzzqLxnSLctMGMACZgHAzkEgEYBg4kCeVTqb1KFkYDmVIHTJBHODH5UCdjNaMQiiIgREzBGCJ8DinqVqrDozMywjHcCDO1j6QaBgEy27l2sweaa8upBxk0YSWTm0TMZ5T1ju/QflXa4aTeuBVLMYAEk9wFUKi6SzAcyB1z3Dmaf0+huuJxbH9asW96yNv5+6rC1wm0rK22XWe0TkzBlowYIEYxGK6IaeT3wXUGxvg+hCjyjIBcZiZKjcB6KieY7IGMRMd9WVFFdyVlY2QjUei3+E/2rDcOuXfNeHM96xdtqdNFlLZW7LIttYY3WkoXDNCrIRuQkVvDUaxw+yh3Jatq3eqKp/MCpBl/LFbLXHv6jdc1d6yFF1VBVL+oVbSs5C2RC+lIbshQcqKa0vE50j+UuszDUtas+T1LtubaGVDqEVWdBuaWIwEzJWTsn06FSpRSpklSoIJJ3EkciSc+2kXdDabDW0Yc8opyBHUd2KAxnH1e1pjaN9rwOg1zO24sHdfIQck4XewEkkA1uqYXRWgNotoFgiAqxDxuEREGBI6xT9AFR7SMhaTKHImZXlI8VmTM49nKRRQHRXldemrYIMh25ztJDDPTI3ASZgHGOmK8s8o38n/cKA31ogrplO4fw0iHZC29YMbSCdoUE/4hVj5gnfd/zr3++vO9FxO+LaAXrkbV++3cPGnvrS/6678bfOgN95gnfd/zr3++jzBO+7/nXv8AfWB+tL/rrvxt86PrS/6678bfOgN95gnfd/zr3++q/XIVfanlDgEy2qIALRu3C5DECTsGYHMSAcj9aX/XXfjb50fWl/11342+dAafS3btsFltueySbZa9G4lWmX3yTLkbQIyDMiLbT6wlXa4pTaxXM5gLlcSwLEgQM4xNYL60v+uu/G3zrh4lePO7cPX025jIPPvE0B6G2q6AOSZjssBiRliIHLr4RMieNcO9RB5GTBIjoN0R4858M1599aX/AF1342+dH1pf9dd+NvnQHpFFeb/Wl/11342+dH1pf9dd+NvnQHpFFeb/AFpf9dd+NvnR9aX/AF1342+dAekETg8qqL/CWB/hFdv8rluz37Tkkf0n2SBAGO+tL/rrvxt86PrS/wCuu/G3zqsoRkrMhpPc3Gl4Sgzci43iOyB3KpJHvOT7IAicI4REm8nJmKITuUdpjuAkjbnsKfRULyOBkvrS/wCuu/G3zo+tL/rrvxt86ckcY2FkekUV5v8AWl/11342+dH1pf8AXXfjb51Yk9Iorzf60v8Arrvxt86PrS/6678bfOgPSKK83+tL/rrvxt86PrS/6678bfOgPSKK83+tL/rrvxt86PrS/wCuu/G3zoD0iivN/rS/6678bfOj60v+uu/G3zoD0iivN/rS/wCuu/G3zo+tL/rrvxt86A9JFeV1LHFL/rrvxt86xnndz+dviN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4 - TextBox"/>
          <p:cNvSpPr txBox="1"/>
          <p:nvPr/>
        </p:nvSpPr>
        <p:spPr>
          <a:xfrm>
            <a:off x="1706976" y="677610"/>
            <a:ext cx="878497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dirty="0" smtClean="0">
                <a:latin typeface="Times New Roman" pitchFamily="18" charset="0"/>
                <a:cs typeface="Times New Roman" pitchFamily="18" charset="0"/>
              </a:rPr>
              <a:t>Τι καταλαβαίνουμε από τους δείκτες για την Ελληνική περίπτωση?</a:t>
            </a:r>
            <a:endParaRPr lang="el-GR" dirty="0">
              <a:latin typeface="Times New Roman" pitchFamily="18" charset="0"/>
              <a:cs typeface="Times New Roman" pitchFamily="18" charset="0"/>
            </a:endParaRPr>
          </a:p>
        </p:txBody>
      </p:sp>
      <p:sp>
        <p:nvSpPr>
          <p:cNvPr id="17" name="4 - TextBox"/>
          <p:cNvSpPr txBox="1"/>
          <p:nvPr/>
        </p:nvSpPr>
        <p:spPr>
          <a:xfrm>
            <a:off x="1706976" y="1527495"/>
            <a:ext cx="8784976" cy="64633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l-GR" dirty="0">
                <a:solidFill>
                  <a:srgbClr val="000000"/>
                </a:solidFill>
                <a:latin typeface="Times New Roman" panose="02020603050405020304" pitchFamily="18" charset="0"/>
                <a:ea typeface="Times New Roman" panose="02020603050405020304" pitchFamily="18" charset="0"/>
              </a:rPr>
              <a:t>Δ</a:t>
            </a:r>
            <a:r>
              <a:rPr lang="el-GR" dirty="0" smtClean="0">
                <a:solidFill>
                  <a:srgbClr val="000000"/>
                </a:solidFill>
                <a:latin typeface="Times New Roman" panose="02020603050405020304" pitchFamily="18" charset="0"/>
                <a:ea typeface="Times New Roman" panose="02020603050405020304" pitchFamily="18" charset="0"/>
              </a:rPr>
              <a:t>εν </a:t>
            </a:r>
            <a:r>
              <a:rPr lang="el-GR" dirty="0">
                <a:solidFill>
                  <a:srgbClr val="000000"/>
                </a:solidFill>
                <a:latin typeface="Times New Roman" panose="02020603050405020304" pitchFamily="18" charset="0"/>
                <a:ea typeface="Times New Roman" panose="02020603050405020304" pitchFamily="18" charset="0"/>
              </a:rPr>
              <a:t>θα πρέπει να υπάρξει συσχετισμός μεταξύ της Ελλάδας και των αναπτυσσόμενων </a:t>
            </a:r>
            <a:r>
              <a:rPr lang="el-GR" dirty="0" smtClean="0">
                <a:solidFill>
                  <a:srgbClr val="000000"/>
                </a:solidFill>
                <a:latin typeface="Times New Roman" panose="02020603050405020304" pitchFamily="18" charset="0"/>
                <a:ea typeface="Times New Roman" panose="02020603050405020304" pitchFamily="18" charset="0"/>
              </a:rPr>
              <a:t>κρατών.</a:t>
            </a:r>
            <a:endParaRPr lang="el-GR" dirty="0">
              <a:latin typeface="Times New Roman" pitchFamily="18" charset="0"/>
              <a:cs typeface="Times New Roman" pitchFamily="18" charset="0"/>
            </a:endParaRPr>
          </a:p>
        </p:txBody>
      </p:sp>
      <p:sp>
        <p:nvSpPr>
          <p:cNvPr id="10" name="4 - TextBox"/>
          <p:cNvSpPr txBox="1"/>
          <p:nvPr/>
        </p:nvSpPr>
        <p:spPr>
          <a:xfrm>
            <a:off x="1706976" y="2745223"/>
            <a:ext cx="8784976" cy="64633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l-GR" dirty="0">
                <a:solidFill>
                  <a:srgbClr val="000000"/>
                </a:solidFill>
                <a:latin typeface="Times New Roman" panose="02020603050405020304" pitchFamily="18" charset="0"/>
                <a:ea typeface="Times New Roman" panose="02020603050405020304" pitchFamily="18" charset="0"/>
              </a:rPr>
              <a:t>Τα πρότυπα διαβίωσης στην Ελλάδα θα πρέπει να συσχετιστούν με τα αντίστοιχα των ευρωπαϊκών </a:t>
            </a:r>
            <a:r>
              <a:rPr lang="el-GR" dirty="0" smtClean="0">
                <a:solidFill>
                  <a:srgbClr val="000000"/>
                </a:solidFill>
                <a:latin typeface="Times New Roman" panose="02020603050405020304" pitchFamily="18" charset="0"/>
                <a:ea typeface="Times New Roman" panose="02020603050405020304" pitchFamily="18" charset="0"/>
              </a:rPr>
              <a:t>χωρών.</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18163389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3.3.5 Συμπεράσματα</a:t>
            </a:r>
            <a:endParaRPr lang="el-GR" sz="2400" dirty="0"/>
          </a:p>
        </p:txBody>
      </p:sp>
      <p:sp>
        <p:nvSpPr>
          <p:cNvPr id="7" name="Rectangle 6"/>
          <p:cNvSpPr/>
          <p:nvPr/>
        </p:nvSpPr>
        <p:spPr>
          <a:xfrm>
            <a:off x="9512878"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Διατήρηση</a:t>
            </a:r>
          </a:p>
          <a:p>
            <a:pPr algn="ctr"/>
            <a:r>
              <a:rPr lang="el-GR" dirty="0" smtClean="0"/>
              <a:t>βιοποικιλότητας</a:t>
            </a:r>
            <a:endParaRPr lang="el-GR" dirty="0">
              <a:solidFill>
                <a:schemeClr val="tx1"/>
              </a:solidFill>
            </a:endParaRPr>
          </a:p>
        </p:txBody>
      </p:sp>
      <p:sp>
        <p:nvSpPr>
          <p:cNvPr id="14" name="Rectangle 13"/>
          <p:cNvSpPr/>
          <p:nvPr/>
        </p:nvSpPr>
        <p:spPr>
          <a:xfrm>
            <a:off x="950767" y="802772"/>
            <a:ext cx="1735282" cy="7565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Οικονομική κρίση</a:t>
            </a:r>
            <a:endParaRPr lang="el-GR" dirty="0">
              <a:solidFill>
                <a:schemeClr val="tx1"/>
              </a:solidFill>
            </a:endParaRPr>
          </a:p>
        </p:txBody>
      </p:sp>
      <p:sp>
        <p:nvSpPr>
          <p:cNvPr id="20" name="Rectangle 19"/>
          <p:cNvSpPr/>
          <p:nvPr/>
        </p:nvSpPr>
        <p:spPr>
          <a:xfrm>
            <a:off x="7554685" y="1835061"/>
            <a:ext cx="4529943" cy="3323686"/>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ea typeface="Times New Roman" panose="02020603050405020304" pitchFamily="18" charset="0"/>
              </a:rPr>
              <a:t>Αύξηση </a:t>
            </a:r>
            <a:r>
              <a:rPr lang="el-GR" dirty="0">
                <a:ea typeface="Times New Roman" panose="02020603050405020304" pitchFamily="18" charset="0"/>
              </a:rPr>
              <a:t>των παραβατικών δραστηριοτήτων στους τομείς της αλιείας, της υλοτομίας </a:t>
            </a:r>
            <a:r>
              <a:rPr lang="el-GR" dirty="0" smtClean="0">
                <a:ea typeface="Times New Roman" panose="02020603050405020304" pitchFamily="18" charset="0"/>
              </a:rPr>
              <a:t>και </a:t>
            </a:r>
            <a:r>
              <a:rPr lang="el-GR" dirty="0">
                <a:ea typeface="Times New Roman" panose="02020603050405020304" pitchFamily="18" charset="0"/>
              </a:rPr>
              <a:t>της θήρας </a:t>
            </a:r>
            <a:endParaRPr lang="el-GR" dirty="0" smtClean="0">
              <a:ea typeface="Times New Roman" panose="02020603050405020304" pitchFamily="18" charset="0"/>
            </a:endParaRPr>
          </a:p>
          <a:p>
            <a:pPr marL="285750" indent="-285750" algn="just">
              <a:buFont typeface="Wingdings" panose="05000000000000000000" pitchFamily="2" charset="2"/>
              <a:buChar char="Ø"/>
            </a:pPr>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t>Αποδιάρθρωση </a:t>
            </a:r>
            <a:r>
              <a:rPr lang="el-GR" dirty="0"/>
              <a:t>των πολιτικών διατήρησης</a:t>
            </a:r>
            <a:endParaRPr lang="el-GR" dirty="0">
              <a:solidFill>
                <a:schemeClr val="tx1"/>
              </a:solidFill>
            </a:endParaRPr>
          </a:p>
        </p:txBody>
      </p:sp>
      <p:sp>
        <p:nvSpPr>
          <p:cNvPr id="22" name="Rectangle 21"/>
          <p:cNvSpPr/>
          <p:nvPr/>
        </p:nvSpPr>
        <p:spPr>
          <a:xfrm>
            <a:off x="273626" y="1835061"/>
            <a:ext cx="4189517" cy="33236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Wingdings" panose="05000000000000000000" pitchFamily="2" charset="2"/>
              <a:buChar char="Ø"/>
            </a:pPr>
            <a:r>
              <a:rPr lang="el-GR" dirty="0" smtClean="0">
                <a:ea typeface="Times New Roman" panose="02020603050405020304" pitchFamily="18" charset="0"/>
              </a:rPr>
              <a:t>Μείωση του ΑΕΠ</a:t>
            </a:r>
          </a:p>
          <a:p>
            <a:pPr marL="285750" indent="-285750" algn="just">
              <a:buFont typeface="Wingdings" panose="05000000000000000000" pitchFamily="2" charset="2"/>
              <a:buChar char="Ø"/>
            </a:pPr>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ea typeface="Times New Roman" panose="02020603050405020304" pitchFamily="18" charset="0"/>
              </a:rPr>
              <a:t>Αύξηση της ανεργίας</a:t>
            </a:r>
          </a:p>
          <a:p>
            <a:pPr marL="285750" indent="-285750" algn="just">
              <a:buFont typeface="Wingdings" panose="05000000000000000000" pitchFamily="2" charset="2"/>
              <a:buChar char="Ø"/>
            </a:pPr>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ea typeface="Times New Roman" panose="02020603050405020304" pitchFamily="18" charset="0"/>
              </a:rPr>
              <a:t>Αύξηση της εισοδηματικής ανισότητας</a:t>
            </a:r>
          </a:p>
          <a:p>
            <a:pPr marL="285750" indent="-285750" algn="just">
              <a:buFont typeface="Wingdings" panose="05000000000000000000" pitchFamily="2" charset="2"/>
              <a:buChar char="Ø"/>
            </a:pPr>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ea typeface="Times New Roman" panose="02020603050405020304" pitchFamily="18" charset="0"/>
              </a:rPr>
              <a:t>Αύξηση του χρέους</a:t>
            </a:r>
          </a:p>
          <a:p>
            <a:pPr marL="285750" indent="-285750" algn="just">
              <a:buFont typeface="Wingdings" panose="05000000000000000000" pitchFamily="2" charset="2"/>
              <a:buChar char="Ø"/>
            </a:pPr>
            <a:endParaRPr lang="el-GR" dirty="0" smtClean="0">
              <a:ea typeface="Times New Roman" panose="02020603050405020304" pitchFamily="18" charset="0"/>
            </a:endParaRPr>
          </a:p>
          <a:p>
            <a:pPr marL="285750" indent="-285750" algn="just">
              <a:buFont typeface="Wingdings" panose="05000000000000000000" pitchFamily="2" charset="2"/>
              <a:buChar char="Ø"/>
            </a:pPr>
            <a:r>
              <a:rPr lang="el-GR" dirty="0" smtClean="0">
                <a:ea typeface="Times New Roman" panose="02020603050405020304" pitchFamily="18" charset="0"/>
              </a:rPr>
              <a:t>Πληθωρισμός</a:t>
            </a:r>
          </a:p>
        </p:txBody>
      </p:sp>
      <p:sp>
        <p:nvSpPr>
          <p:cNvPr id="2" name="Left-Right Arrow 1"/>
          <p:cNvSpPr/>
          <p:nvPr/>
        </p:nvSpPr>
        <p:spPr>
          <a:xfrm>
            <a:off x="4974772" y="3344504"/>
            <a:ext cx="1894114" cy="3048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1739561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TextBox"/>
          <p:cNvSpPr txBox="1"/>
          <p:nvPr/>
        </p:nvSpPr>
        <p:spPr>
          <a:xfrm>
            <a:off x="83127" y="111941"/>
            <a:ext cx="1203267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2400" dirty="0" smtClean="0"/>
              <a:t>3.3.5 Συμπεράσματα</a:t>
            </a:r>
            <a:endParaRPr lang="el-GR" sz="2400" dirty="0"/>
          </a:p>
        </p:txBody>
      </p:sp>
      <p:sp>
        <p:nvSpPr>
          <p:cNvPr id="9" name="Rectangle 8"/>
          <p:cNvSpPr/>
          <p:nvPr/>
        </p:nvSpPr>
        <p:spPr>
          <a:xfrm>
            <a:off x="83127" y="773792"/>
            <a:ext cx="3003901" cy="56131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l-GR" dirty="0" smtClean="0"/>
              <a:t>Αποτυχία των κοινωνικών </a:t>
            </a:r>
            <a:r>
              <a:rPr lang="el-GR" dirty="0"/>
              <a:t>θεσμών</a:t>
            </a:r>
          </a:p>
        </p:txBody>
      </p:sp>
      <p:sp>
        <p:nvSpPr>
          <p:cNvPr id="18" name="Rectangle 17"/>
          <p:cNvSpPr/>
          <p:nvPr/>
        </p:nvSpPr>
        <p:spPr>
          <a:xfrm>
            <a:off x="83124" y="2545365"/>
            <a:ext cx="3003901" cy="561311"/>
          </a:xfrm>
          <a:prstGeom prst="rect">
            <a:avLst/>
          </a:prstGeom>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t>Οικονομική κρίση</a:t>
            </a:r>
            <a:endParaRPr lang="el-GR" dirty="0"/>
          </a:p>
        </p:txBody>
      </p:sp>
      <p:sp>
        <p:nvSpPr>
          <p:cNvPr id="19" name="Rectangle 18"/>
          <p:cNvSpPr/>
          <p:nvPr/>
        </p:nvSpPr>
        <p:spPr>
          <a:xfrm>
            <a:off x="83124" y="4316938"/>
            <a:ext cx="3003901" cy="561311"/>
          </a:xfrm>
          <a:prstGeom prst="rect">
            <a:avLst/>
          </a:prstGeom>
          <a:solidFill>
            <a:schemeClr val="bg2">
              <a:lumMod val="75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Μείωση του βιοτικού επιπέδου</a:t>
            </a:r>
            <a:endParaRPr lang="el-GR" dirty="0"/>
          </a:p>
        </p:txBody>
      </p:sp>
      <p:sp>
        <p:nvSpPr>
          <p:cNvPr id="21" name="Rectangle 20"/>
          <p:cNvSpPr/>
          <p:nvPr/>
        </p:nvSpPr>
        <p:spPr>
          <a:xfrm>
            <a:off x="83124" y="6088511"/>
            <a:ext cx="3003901" cy="561311"/>
          </a:xfrm>
          <a:prstGeom prst="rect">
            <a:avLst/>
          </a:prstGeom>
          <a:solidFill>
            <a:schemeClr val="tx1"/>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solidFill>
                  <a:schemeClr val="bg1"/>
                </a:solidFill>
              </a:rPr>
              <a:t>Παραβατικές δραστηριότητες</a:t>
            </a:r>
            <a:endParaRPr lang="el-GR" dirty="0">
              <a:solidFill>
                <a:schemeClr val="bg1"/>
              </a:solidFill>
            </a:endParaRPr>
          </a:p>
        </p:txBody>
      </p:sp>
      <p:sp>
        <p:nvSpPr>
          <p:cNvPr id="23" name="Rectangle 22"/>
          <p:cNvSpPr/>
          <p:nvPr/>
        </p:nvSpPr>
        <p:spPr>
          <a:xfrm>
            <a:off x="4597513" y="1680530"/>
            <a:ext cx="3003901" cy="56131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t>Αδυναμία εφαρμογής πολιτικών διατήρησης </a:t>
            </a:r>
            <a:endParaRPr lang="el-GR" dirty="0"/>
          </a:p>
        </p:txBody>
      </p:sp>
      <p:sp>
        <p:nvSpPr>
          <p:cNvPr id="24" name="Rectangle 23"/>
          <p:cNvSpPr/>
          <p:nvPr/>
        </p:nvSpPr>
        <p:spPr>
          <a:xfrm>
            <a:off x="4597512" y="3424965"/>
            <a:ext cx="3003901" cy="56131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t>Μείωση χρηματοδότησης για το περιβάλλον</a:t>
            </a:r>
            <a:endParaRPr lang="el-GR" dirty="0"/>
          </a:p>
        </p:txBody>
      </p:sp>
      <p:sp>
        <p:nvSpPr>
          <p:cNvPr id="25" name="Rectangle 24"/>
          <p:cNvSpPr/>
          <p:nvPr/>
        </p:nvSpPr>
        <p:spPr>
          <a:xfrm>
            <a:off x="4597513" y="5169400"/>
            <a:ext cx="3003901" cy="56131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t>Αδυναμία ελέγχου παραβατικότητας</a:t>
            </a:r>
            <a:endParaRPr lang="el-GR" dirty="0"/>
          </a:p>
        </p:txBody>
      </p:sp>
      <p:sp>
        <p:nvSpPr>
          <p:cNvPr id="26" name="Rectangle 25"/>
          <p:cNvSpPr/>
          <p:nvPr/>
        </p:nvSpPr>
        <p:spPr>
          <a:xfrm>
            <a:off x="8780813" y="3424965"/>
            <a:ext cx="3003901" cy="561311"/>
          </a:xfrm>
          <a:prstGeom prst="rect">
            <a:avLst/>
          </a:prstGeom>
          <a:solidFill>
            <a:schemeClr val="accent3">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ln>
                  <a:solidFill>
                    <a:schemeClr val="tx1"/>
                  </a:solidFill>
                </a:ln>
              </a:rPr>
              <a:t>Περιβαλλοντική υποβάθμιση</a:t>
            </a:r>
            <a:endParaRPr lang="el-GR" dirty="0">
              <a:ln>
                <a:solidFill>
                  <a:schemeClr val="tx1"/>
                </a:solidFill>
              </a:ln>
            </a:endParaRPr>
          </a:p>
        </p:txBody>
      </p:sp>
      <p:sp>
        <p:nvSpPr>
          <p:cNvPr id="28" name="Down Arrow 27"/>
          <p:cNvSpPr/>
          <p:nvPr/>
        </p:nvSpPr>
        <p:spPr>
          <a:xfrm>
            <a:off x="1367360" y="1449229"/>
            <a:ext cx="435428" cy="934742"/>
          </a:xfrm>
          <a:prstGeom prst="down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b="1" spc="50">
              <a:ln w="0"/>
              <a:solidFill>
                <a:schemeClr val="accent6">
                  <a:lumMod val="20000"/>
                  <a:lumOff val="80000"/>
                </a:schemeClr>
              </a:solidFill>
              <a:effectLst>
                <a:innerShdw blurRad="63500" dist="50800" dir="13500000">
                  <a:srgbClr val="000000">
                    <a:alpha val="50000"/>
                  </a:srgbClr>
                </a:innerShdw>
              </a:effectLst>
            </a:endParaRPr>
          </a:p>
        </p:txBody>
      </p:sp>
      <p:sp>
        <p:nvSpPr>
          <p:cNvPr id="29" name="Down Arrow 28"/>
          <p:cNvSpPr/>
          <p:nvPr/>
        </p:nvSpPr>
        <p:spPr>
          <a:xfrm>
            <a:off x="1319577" y="3268070"/>
            <a:ext cx="435428" cy="934742"/>
          </a:xfrm>
          <a:prstGeom prst="down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b="1" spc="50">
              <a:ln w="0"/>
              <a:solidFill>
                <a:schemeClr val="accent6">
                  <a:lumMod val="20000"/>
                  <a:lumOff val="80000"/>
                </a:schemeClr>
              </a:solidFill>
              <a:effectLst>
                <a:innerShdw blurRad="63500" dist="50800" dir="13500000">
                  <a:srgbClr val="000000">
                    <a:alpha val="50000"/>
                  </a:srgbClr>
                </a:innerShdw>
              </a:effectLst>
            </a:endParaRPr>
          </a:p>
        </p:txBody>
      </p:sp>
      <p:sp>
        <p:nvSpPr>
          <p:cNvPr id="30" name="Down Arrow 29"/>
          <p:cNvSpPr/>
          <p:nvPr/>
        </p:nvSpPr>
        <p:spPr>
          <a:xfrm>
            <a:off x="1319577" y="5078435"/>
            <a:ext cx="435428" cy="934742"/>
          </a:xfrm>
          <a:prstGeom prst="downArrow">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b="1" spc="50">
              <a:ln w="0"/>
              <a:solidFill>
                <a:schemeClr val="accent6">
                  <a:lumMod val="20000"/>
                  <a:lumOff val="80000"/>
                </a:schemeClr>
              </a:solidFill>
              <a:effectLst>
                <a:innerShdw blurRad="63500" dist="50800" dir="13500000">
                  <a:srgbClr val="000000">
                    <a:alpha val="50000"/>
                  </a:srgbClr>
                </a:innerShdw>
              </a:effectLst>
            </a:endParaRPr>
          </a:p>
        </p:txBody>
      </p:sp>
      <p:sp>
        <p:nvSpPr>
          <p:cNvPr id="4" name="Right Arrow Callout 3"/>
          <p:cNvSpPr/>
          <p:nvPr/>
        </p:nvSpPr>
        <p:spPr>
          <a:xfrm>
            <a:off x="3494039" y="773792"/>
            <a:ext cx="772386" cy="5876029"/>
          </a:xfrm>
          <a:prstGeom prst="rightArrowCallout">
            <a:avLst>
              <a:gd name="adj1" fmla="val 7523"/>
              <a:gd name="adj2" fmla="val 13878"/>
              <a:gd name="adj3" fmla="val 17056"/>
              <a:gd name="adj4" fmla="val 649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ight Arrow Callout 30"/>
          <p:cNvSpPr/>
          <p:nvPr/>
        </p:nvSpPr>
        <p:spPr>
          <a:xfrm>
            <a:off x="7804920" y="767605"/>
            <a:ext cx="772386" cy="5876029"/>
          </a:xfrm>
          <a:prstGeom prst="rightArrowCallout">
            <a:avLst>
              <a:gd name="adj1" fmla="val 7523"/>
              <a:gd name="adj2" fmla="val 13878"/>
              <a:gd name="adj3" fmla="val 17056"/>
              <a:gd name="adj4" fmla="val 649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161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1" grpId="0" animBg="1"/>
      <p:bldP spid="23" grpId="0" animBg="1"/>
      <p:bldP spid="24" grpId="0" animBg="1"/>
      <p:bldP spid="25" grpId="0" animBg="1"/>
      <p:bldP spid="26" grpId="0" animBg="1"/>
      <p:bldP spid="28" grpId="0" animBg="1"/>
      <p:bldP spid="29" grpId="0" animBg="1"/>
      <p:bldP spid="30" grpId="0" animBg="1"/>
      <p:bldP spid="4" grpId="0" animBg="1"/>
      <p:bldP spid="3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Book.png"/>
          <p:cNvPicPr>
            <a:picLocks noChangeAspect="1"/>
          </p:cNvPicPr>
          <p:nvPr/>
        </p:nvPicPr>
        <p:blipFill>
          <a:blip r:embed="rId2" cstate="print"/>
          <a:stretch>
            <a:fillRect/>
          </a:stretch>
        </p:blipFill>
        <p:spPr>
          <a:xfrm>
            <a:off x="9480376" y="3068960"/>
            <a:ext cx="1391816" cy="1391816"/>
          </a:xfrm>
          <a:prstGeom prst="rect">
            <a:avLst/>
          </a:prstGeom>
        </p:spPr>
      </p:pic>
      <p:sp>
        <p:nvSpPr>
          <p:cNvPr id="4" name="3 - TextBox"/>
          <p:cNvSpPr txBox="1"/>
          <p:nvPr/>
        </p:nvSpPr>
        <p:spPr>
          <a:xfrm>
            <a:off x="1524000" y="620689"/>
            <a:ext cx="9144000" cy="5293757"/>
          </a:xfrm>
          <a:prstGeom prst="rect">
            <a:avLst/>
          </a:prstGeom>
          <a:noFill/>
        </p:spPr>
        <p:txBody>
          <a:bodyPr wrap="square" rtlCol="0">
            <a:spAutoFit/>
          </a:bodyPr>
          <a:lstStyle/>
          <a:p>
            <a:r>
              <a:rPr lang="el-GR" i="1" u="sng" dirty="0">
                <a:latin typeface="Times New Roman" pitchFamily="18" charset="0"/>
                <a:cs typeface="Times New Roman" pitchFamily="18" charset="0"/>
              </a:rPr>
              <a:t>Οικονομική κρίση και βιοποικιλότητα</a:t>
            </a:r>
            <a:endParaRPr lang="el-GR"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Adams W.M, </a:t>
            </a:r>
            <a:r>
              <a:rPr lang="en-US" sz="1600" dirty="0" err="1">
                <a:latin typeface="Times New Roman" pitchFamily="18" charset="0"/>
                <a:cs typeface="Times New Roman" pitchFamily="18" charset="0"/>
              </a:rPr>
              <a:t>Aveling</a:t>
            </a:r>
            <a:r>
              <a:rPr lang="en-US" sz="1600" dirty="0">
                <a:latin typeface="Times New Roman" pitchFamily="18" charset="0"/>
                <a:cs typeface="Times New Roman" pitchFamily="18" charset="0"/>
              </a:rPr>
              <a:t> R., </a:t>
            </a:r>
            <a:r>
              <a:rPr lang="en-US" sz="1600" dirty="0" err="1">
                <a:latin typeface="Times New Roman" pitchFamily="18" charset="0"/>
                <a:cs typeface="Times New Roman" pitchFamily="18" charset="0"/>
              </a:rPr>
              <a:t>Brockington</a:t>
            </a:r>
            <a:r>
              <a:rPr lang="en-US" sz="1600" dirty="0">
                <a:latin typeface="Times New Roman" pitchFamily="18" charset="0"/>
                <a:cs typeface="Times New Roman" pitchFamily="18" charset="0"/>
              </a:rPr>
              <a:t> D., Dickson B., Elliott J., Hutton J., Roe D., </a:t>
            </a:r>
            <a:r>
              <a:rPr lang="en-US" sz="1600" dirty="0" err="1">
                <a:latin typeface="Times New Roman" pitchFamily="18" charset="0"/>
                <a:cs typeface="Times New Roman" pitchFamily="18" charset="0"/>
              </a:rPr>
              <a:t>Vira</a:t>
            </a:r>
            <a:r>
              <a:rPr lang="en-US" sz="1600" dirty="0">
                <a:latin typeface="Times New Roman" pitchFamily="18" charset="0"/>
                <a:cs typeface="Times New Roman" pitchFamily="18" charset="0"/>
              </a:rPr>
              <a:t> B., </a:t>
            </a:r>
            <a:r>
              <a:rPr lang="en-US" sz="1600" dirty="0" err="1">
                <a:latin typeface="Times New Roman" pitchFamily="18" charset="0"/>
                <a:cs typeface="Times New Roman" pitchFamily="18" charset="0"/>
              </a:rPr>
              <a:t>Wolmer</a:t>
            </a:r>
            <a:r>
              <a:rPr lang="en-US" sz="1600" dirty="0">
                <a:latin typeface="Times New Roman" pitchFamily="18" charset="0"/>
                <a:cs typeface="Times New Roman" pitchFamily="18" charset="0"/>
              </a:rPr>
              <a:t> W.,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(2004), Biodiversity Conservation and the Eradication of Poverty, </a:t>
            </a:r>
            <a:r>
              <a:rPr lang="en-US" sz="1600" i="1" dirty="0">
                <a:latin typeface="Times New Roman" pitchFamily="18" charset="0"/>
                <a:cs typeface="Times New Roman" pitchFamily="18" charset="0"/>
              </a:rPr>
              <a:t>Science, </a:t>
            </a:r>
            <a:r>
              <a:rPr lang="el-GR" sz="1600" dirty="0">
                <a:latin typeface="Times New Roman" pitchFamily="18" charset="0"/>
                <a:cs typeface="Times New Roman" pitchFamily="18" charset="0"/>
              </a:rPr>
              <a:t>τεύχος </a:t>
            </a:r>
            <a:r>
              <a:rPr lang="en-US" sz="1600" dirty="0">
                <a:latin typeface="Times New Roman" pitchFamily="18" charset="0"/>
                <a:cs typeface="Times New Roman" pitchFamily="18" charset="0"/>
              </a:rPr>
              <a:t>306</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 Barrett C.B., Travis A.J., </a:t>
            </a:r>
            <a:r>
              <a:rPr lang="en-US" sz="1600" dirty="0" err="1">
                <a:latin typeface="Times New Roman" pitchFamily="18" charset="0"/>
                <a:cs typeface="Times New Roman" pitchFamily="18" charset="0"/>
              </a:rPr>
              <a:t>Dasguptad</a:t>
            </a:r>
            <a:r>
              <a:rPr lang="en-US" sz="1600" dirty="0">
                <a:latin typeface="Times New Roman" pitchFamily="18" charset="0"/>
                <a:cs typeface="Times New Roman" pitchFamily="18" charset="0"/>
              </a:rPr>
              <a:t> P., (2011), On biodiversity conservation and poverty traps, </a:t>
            </a:r>
            <a:r>
              <a:rPr lang="en-US" sz="1600" i="1" dirty="0">
                <a:latin typeface="Times New Roman" pitchFamily="18" charset="0"/>
                <a:cs typeface="Times New Roman" pitchFamily="18" charset="0"/>
              </a:rPr>
              <a:t>PNAS</a:t>
            </a:r>
            <a:r>
              <a:rPr lang="en-US" sz="1600" dirty="0">
                <a:latin typeface="Times New Roman" pitchFamily="18" charset="0"/>
                <a:cs typeface="Times New Roman" pitchFamily="18" charset="0"/>
              </a:rPr>
              <a:t>,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τεύχος </a:t>
            </a:r>
            <a:r>
              <a:rPr lang="en-US" sz="1600" dirty="0">
                <a:latin typeface="Times New Roman" pitchFamily="18" charset="0"/>
                <a:cs typeface="Times New Roman" pitchFamily="18" charset="0"/>
              </a:rPr>
              <a:t>108</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 Lawn P. (2008), Macroeconomic Policy, Growth, and Biodiversity Conservation, </a:t>
            </a:r>
            <a:r>
              <a:rPr lang="en-US" sz="1600" i="1" dirty="0">
                <a:latin typeface="Times New Roman" pitchFamily="18" charset="0"/>
                <a:cs typeface="Times New Roman" pitchFamily="18" charset="0"/>
              </a:rPr>
              <a:t>Conservation Biology</a:t>
            </a:r>
            <a:r>
              <a:rPr lang="en-US" sz="1600" dirty="0">
                <a:latin typeface="Times New Roman" pitchFamily="18" charset="0"/>
                <a:cs typeface="Times New Roman" pitchFamily="18" charset="0"/>
              </a:rPr>
              <a:t>,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τεύχος </a:t>
            </a:r>
            <a:r>
              <a:rPr lang="en-US" sz="1600" dirty="0">
                <a:latin typeface="Times New Roman" pitchFamily="18" charset="0"/>
                <a:cs typeface="Times New Roman" pitchFamily="18" charset="0"/>
              </a:rPr>
              <a:t>22</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 Rodriguez J.P., (2000) Impact of the Venezuelan economic crisis on wild populations of animals and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plants, </a:t>
            </a:r>
            <a:r>
              <a:rPr lang="en-US" sz="1600" i="1" dirty="0">
                <a:latin typeface="Times New Roman" pitchFamily="18" charset="0"/>
                <a:cs typeface="Times New Roman" pitchFamily="18" charset="0"/>
              </a:rPr>
              <a:t>Biological Conservation</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τεύχος </a:t>
            </a:r>
            <a:r>
              <a:rPr lang="en-US" sz="1600" dirty="0">
                <a:latin typeface="Times New Roman" pitchFamily="18" charset="0"/>
                <a:cs typeface="Times New Roman" pitchFamily="18" charset="0"/>
              </a:rPr>
              <a:t>96</a:t>
            </a:r>
            <a:endParaRPr lang="el-GR" sz="1600" dirty="0">
              <a:latin typeface="Times New Roman" pitchFamily="18" charset="0"/>
              <a:cs typeface="Times New Roman" pitchFamily="18" charset="0"/>
            </a:endParaRPr>
          </a:p>
          <a:p>
            <a:pPr>
              <a:buFont typeface="Wingdings" pitchFamily="2" charset="2"/>
              <a:buChar char="Ø"/>
            </a:pPr>
            <a:r>
              <a:rPr lang="el-GR"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Wittemyer</a:t>
            </a:r>
            <a:r>
              <a:rPr lang="en-US" sz="1600" dirty="0">
                <a:latin typeface="Times New Roman" pitchFamily="18" charset="0"/>
                <a:cs typeface="Times New Roman" pitchFamily="18" charset="0"/>
              </a:rPr>
              <a:t> G., (2011), Effects of Economic Downturns on Mortality of Wild African Elephants,</a:t>
            </a:r>
            <a:endParaRPr lang="el-GR" sz="1600" dirty="0">
              <a:latin typeface="Times New Roman" pitchFamily="18" charset="0"/>
              <a:cs typeface="Times New Roman" pitchFamily="18" charset="0"/>
            </a:endParaRPr>
          </a:p>
          <a:p>
            <a:r>
              <a:rPr lang="el-GR" sz="1600" i="1" dirty="0">
                <a:latin typeface="Times New Roman" pitchFamily="18" charset="0"/>
                <a:cs typeface="Times New Roman" pitchFamily="18" charset="0"/>
              </a:rPr>
              <a:t>    </a:t>
            </a:r>
            <a:r>
              <a:rPr lang="en-US" sz="1600" i="1" dirty="0">
                <a:latin typeface="Times New Roman" pitchFamily="18" charset="0"/>
                <a:cs typeface="Times New Roman" pitchFamily="18" charset="0"/>
              </a:rPr>
              <a:t>Conservation Biology</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τεύχος </a:t>
            </a:r>
            <a:r>
              <a:rPr lang="en-US" sz="1600" dirty="0">
                <a:latin typeface="Times New Roman" pitchFamily="18" charset="0"/>
                <a:cs typeface="Times New Roman" pitchFamily="18" charset="0"/>
              </a:rPr>
              <a:t>25 </a:t>
            </a:r>
            <a:endParaRPr lang="el-GR"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endParaRPr lang="el-GR" sz="1600" dirty="0">
              <a:latin typeface="Times New Roman" pitchFamily="18" charset="0"/>
              <a:cs typeface="Times New Roman" pitchFamily="18" charset="0"/>
            </a:endParaRPr>
          </a:p>
          <a:p>
            <a:r>
              <a:rPr lang="el-GR" i="1" u="sng" dirty="0">
                <a:latin typeface="Times New Roman" pitchFamily="18" charset="0"/>
                <a:cs typeface="Times New Roman" pitchFamily="18" charset="0"/>
              </a:rPr>
              <a:t>Δείκτες βιώσιμης ανάπτυξης</a:t>
            </a:r>
            <a:endParaRPr lang="el-GR"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p>
          <a:p>
            <a:pPr>
              <a:buFont typeface="Wingdings" pitchFamily="2" charset="2"/>
              <a:buChar char="Ø"/>
            </a:pPr>
            <a:r>
              <a:rPr lang="en-US" sz="1600" dirty="0">
                <a:latin typeface="Times New Roman" pitchFamily="18" charset="0"/>
                <a:cs typeface="Times New Roman" pitchFamily="18" charset="0"/>
              </a:rPr>
              <a:t>Bossel, H., (1999). Indicator for Sustainable Development: Theory, Method, Applications. A Report to the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Balaton Group, International Institute for Sustainable Development. Canada</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Hardi, P., Barg, S., (1997). Measuring Sustainable Development: Review of Current Practice, Occasional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Paper N. 17, Industry Canada, Ontario</a:t>
            </a:r>
            <a:endParaRPr lang="el-GR" sz="1600" dirty="0">
              <a:latin typeface="Times New Roman" pitchFamily="18" charset="0"/>
              <a:cs typeface="Times New Roman" pitchFamily="18" charset="0"/>
            </a:endParaRPr>
          </a:p>
          <a:p>
            <a:pPr>
              <a:buFont typeface="Wingdings" pitchFamily="2" charset="2"/>
              <a:buChar char="Ø"/>
            </a:pPr>
            <a:r>
              <a:rPr lang="en-US" sz="1600" dirty="0">
                <a:latin typeface="Times New Roman" pitchFamily="18" charset="0"/>
                <a:cs typeface="Times New Roman" pitchFamily="18" charset="0"/>
              </a:rPr>
              <a:t>OECD (1993), OECD Core Set of Indicators for Environmental Reviews: A synthesis report by the Group </a:t>
            </a:r>
            <a:endParaRPr lang="el-GR" sz="1600"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on the State of the Environment, </a:t>
            </a:r>
            <a:r>
              <a:rPr lang="en-US" sz="1600" i="1" dirty="0">
                <a:latin typeface="Times New Roman" pitchFamily="18" charset="0"/>
                <a:cs typeface="Times New Roman" pitchFamily="18" charset="0"/>
              </a:rPr>
              <a:t>Environment Monographs</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αρ</a:t>
            </a:r>
            <a:r>
              <a:rPr lang="en-US" sz="1600" dirty="0">
                <a:latin typeface="Times New Roman" pitchFamily="18" charset="0"/>
                <a:cs typeface="Times New Roman" pitchFamily="18" charset="0"/>
              </a:rPr>
              <a:t>. 83</a:t>
            </a:r>
            <a:endParaRPr lang="el-GR" sz="1600" dirty="0">
              <a:latin typeface="Times New Roman" pitchFamily="18" charset="0"/>
              <a:cs typeface="Times New Roman" pitchFamily="18" charset="0"/>
            </a:endParaRPr>
          </a:p>
        </p:txBody>
      </p:sp>
      <p:sp>
        <p:nvSpPr>
          <p:cNvPr id="5" name="4 - TextBox"/>
          <p:cNvSpPr txBox="1"/>
          <p:nvPr/>
        </p:nvSpPr>
        <p:spPr>
          <a:xfrm>
            <a:off x="1524000" y="116632"/>
            <a:ext cx="9144000" cy="400110"/>
          </a:xfrm>
          <a:prstGeom prst="rect">
            <a:avLst/>
          </a:prstGeom>
          <a:noFill/>
        </p:spPr>
        <p:txBody>
          <a:bodyPr wrap="square" rtlCol="0">
            <a:spAutoFit/>
          </a:bodyPr>
          <a:lstStyle/>
          <a:p>
            <a:r>
              <a:rPr lang="el-GR" sz="2000" dirty="0">
                <a:effectLst>
                  <a:outerShdw blurRad="38100" dist="38100" dir="2700000" algn="tl">
                    <a:srgbClr val="000000">
                      <a:alpha val="43137"/>
                    </a:srgbClr>
                  </a:outerShdw>
                </a:effectLst>
                <a:latin typeface="Times New Roman" pitchFamily="18" charset="0"/>
                <a:cs typeface="Times New Roman" pitchFamily="18" charset="0"/>
              </a:rPr>
              <a:t>Προτεινόμενη βιβλιογραφία</a:t>
            </a:r>
            <a:r>
              <a:rPr lang="en-US" sz="2000" dirty="0">
                <a:effectLst>
                  <a:outerShdw blurRad="38100" dist="38100" dir="2700000" algn="tl">
                    <a:srgbClr val="000000">
                      <a:alpha val="43137"/>
                    </a:srgbClr>
                  </a:outerShdw>
                </a:effectLst>
                <a:latin typeface="Times New Roman" pitchFamily="18" charset="0"/>
                <a:cs typeface="Times New Roman" pitchFamily="18" charset="0"/>
              </a:rPr>
              <a:t>:</a:t>
            </a:r>
            <a:endParaRPr lang="el-GR"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5 - Εικόνα" descr="Book 5.png"/>
          <p:cNvPicPr>
            <a:picLocks noChangeAspect="1"/>
          </p:cNvPicPr>
          <p:nvPr/>
        </p:nvPicPr>
        <p:blipFill>
          <a:blip r:embed="rId3" cstate="print"/>
          <a:stretch>
            <a:fillRect/>
          </a:stretch>
        </p:blipFill>
        <p:spPr>
          <a:xfrm>
            <a:off x="7176121" y="5589241"/>
            <a:ext cx="1785979" cy="1109859"/>
          </a:xfrm>
          <a:prstGeom prst="rect">
            <a:avLst/>
          </a:prstGeom>
        </p:spPr>
      </p:pic>
    </p:spTree>
    <p:extLst>
      <p:ext uri="{BB962C8B-B14F-4D97-AF65-F5344CB8AC3E}">
        <p14:creationId xmlns:p14="http://schemas.microsoft.com/office/powerpoint/2010/main" val="55542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6C0165B-02F4-4B24-B9B0-44BDE1370E51}">
  <we:reference id="wa104150524" version="1.0.0.1" store="en-US" storeType="OMEX"/>
  <we:alternateReferences>
    <we:reference id="WA104150524" version="1.0.0.1" store="WA104150524"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2477</TotalTime>
  <Words>5923</Words>
  <Application>Microsoft Office PowerPoint</Application>
  <PresentationFormat>Widescreen</PresentationFormat>
  <Paragraphs>1239</Paragraphs>
  <Slides>93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2" baseType="lpstr">
      <vt:lpstr>SimSun</vt:lpstr>
      <vt:lpstr>Arial</vt:lpstr>
      <vt:lpstr>Calibri</vt:lpstr>
      <vt:lpstr>Calibri Light</vt:lpstr>
      <vt:lpstr>Segoe UI</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Zevgolis</dc:creator>
  <cp:lastModifiedBy>Yiannis Zevgolis</cp:lastModifiedBy>
  <cp:revision>434</cp:revision>
  <dcterms:created xsi:type="dcterms:W3CDTF">2015-05-01T11:46:48Z</dcterms:created>
  <dcterms:modified xsi:type="dcterms:W3CDTF">2015-05-14T13:44:30Z</dcterms:modified>
</cp:coreProperties>
</file>