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3" r:id="rId2"/>
  </p:sldMasterIdLst>
  <p:notesMasterIdLst>
    <p:notesMasterId r:id="rId62"/>
  </p:notesMasterIdLst>
  <p:sldIdLst>
    <p:sldId id="386" r:id="rId3"/>
    <p:sldId id="387" r:id="rId4"/>
    <p:sldId id="388" r:id="rId5"/>
    <p:sldId id="382" r:id="rId6"/>
    <p:sldId id="256" r:id="rId7"/>
    <p:sldId id="257" r:id="rId8"/>
    <p:sldId id="258" r:id="rId9"/>
    <p:sldId id="301" r:id="rId10"/>
    <p:sldId id="339" r:id="rId11"/>
    <p:sldId id="259" r:id="rId12"/>
    <p:sldId id="351" r:id="rId13"/>
    <p:sldId id="352" r:id="rId14"/>
    <p:sldId id="353" r:id="rId15"/>
    <p:sldId id="354" r:id="rId16"/>
    <p:sldId id="355" r:id="rId17"/>
    <p:sldId id="356" r:id="rId18"/>
    <p:sldId id="357" r:id="rId19"/>
    <p:sldId id="358" r:id="rId20"/>
    <p:sldId id="359" r:id="rId21"/>
    <p:sldId id="360" r:id="rId22"/>
    <p:sldId id="361" r:id="rId23"/>
    <p:sldId id="362" r:id="rId24"/>
    <p:sldId id="363" r:id="rId25"/>
    <p:sldId id="311" r:id="rId26"/>
    <p:sldId id="261" r:id="rId27"/>
    <p:sldId id="341" r:id="rId28"/>
    <p:sldId id="342" r:id="rId29"/>
    <p:sldId id="364" r:id="rId30"/>
    <p:sldId id="369" r:id="rId31"/>
    <p:sldId id="344" r:id="rId32"/>
    <p:sldId id="346" r:id="rId33"/>
    <p:sldId id="313" r:id="rId34"/>
    <p:sldId id="370" r:id="rId35"/>
    <p:sldId id="371" r:id="rId36"/>
    <p:sldId id="384" r:id="rId37"/>
    <p:sldId id="264" r:id="rId38"/>
    <p:sldId id="266" r:id="rId39"/>
    <p:sldId id="326" r:id="rId40"/>
    <p:sldId id="327" r:id="rId41"/>
    <p:sldId id="268" r:id="rId42"/>
    <p:sldId id="270" r:id="rId43"/>
    <p:sldId id="272" r:id="rId44"/>
    <p:sldId id="304" r:id="rId45"/>
    <p:sldId id="336" r:id="rId46"/>
    <p:sldId id="274" r:id="rId47"/>
    <p:sldId id="275" r:id="rId48"/>
    <p:sldId id="309" r:id="rId49"/>
    <p:sldId id="330" r:id="rId50"/>
    <p:sldId id="278" r:id="rId51"/>
    <p:sldId id="337" r:id="rId52"/>
    <p:sldId id="338" r:id="rId53"/>
    <p:sldId id="381" r:id="rId54"/>
    <p:sldId id="383" r:id="rId55"/>
    <p:sldId id="281" r:id="rId56"/>
    <p:sldId id="282" r:id="rId57"/>
    <p:sldId id="283" r:id="rId58"/>
    <p:sldId id="284" r:id="rId59"/>
    <p:sldId id="285" r:id="rId60"/>
    <p:sldId id="385" r:id="rId6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94660"/>
  </p:normalViewPr>
  <p:slideViewPr>
    <p:cSldViewPr snapToGrid="0">
      <p:cViewPr>
        <p:scale>
          <a:sx n="66" d="100"/>
          <a:sy n="66" d="100"/>
        </p:scale>
        <p:origin x="-2988" y="-1128"/>
      </p:cViewPr>
      <p:guideLst>
        <p:guide orient="horz" pos="1008"/>
        <p:guide pos="476"/>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66" d="100"/>
        <a:sy n="66" d="100"/>
      </p:scale>
      <p:origin x="0" y="502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_rels/viewProps.xml.rels><?xml version="1.0" encoding="UTF-8" standalone="yes"?>
<Relationships xmlns="http://schemas.openxmlformats.org/package/2006/relationships"><Relationship Id="rId3" Type="http://schemas.openxmlformats.org/officeDocument/2006/relationships/slide" Target="slides/slide47.xml"/><Relationship Id="rId7" Type="http://schemas.openxmlformats.org/officeDocument/2006/relationships/slide" Target="slides/slide58.xml"/><Relationship Id="rId2" Type="http://schemas.openxmlformats.org/officeDocument/2006/relationships/slide" Target="slides/slide45.xml"/><Relationship Id="rId1" Type="http://schemas.openxmlformats.org/officeDocument/2006/relationships/slide" Target="slides/slide41.xml"/><Relationship Id="rId6" Type="http://schemas.openxmlformats.org/officeDocument/2006/relationships/slide" Target="slides/slide57.xml"/><Relationship Id="rId5" Type="http://schemas.openxmlformats.org/officeDocument/2006/relationships/slide" Target="slides/slide56.xml"/><Relationship Id="rId4" Type="http://schemas.openxmlformats.org/officeDocument/2006/relationships/slide" Target="slides/slide5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4915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4915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C31E9BD-A001-49EE-9B4C-625EA9E99958}" type="slidenum">
              <a:rPr lang="en-US"/>
              <a:pPr>
                <a:defRPr/>
              </a:pPr>
              <a:t>‹#›</a:t>
            </a:fld>
            <a:endParaRPr lang="en-US"/>
          </a:p>
        </p:txBody>
      </p:sp>
    </p:spTree>
    <p:extLst>
      <p:ext uri="{BB962C8B-B14F-4D97-AF65-F5344CB8AC3E}">
        <p14:creationId xmlns:p14="http://schemas.microsoft.com/office/powerpoint/2010/main" val="1627086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Θέση εικόνας διαφάνειας 1"/>
          <p:cNvSpPr>
            <a:spLocks noGrp="1" noRot="1" noChangeAspect="1" noTextEdit="1"/>
          </p:cNvSpPr>
          <p:nvPr>
            <p:ph type="sldImg"/>
          </p:nvPr>
        </p:nvSpPr>
        <p:spPr>
          <a:ln/>
        </p:spPr>
      </p:sp>
      <p:sp>
        <p:nvSpPr>
          <p:cNvPr id="52227"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7800" indent="-177800">
              <a:spcBef>
                <a:spcPct val="0"/>
              </a:spcBef>
              <a:buFontTx/>
              <a:buChar char="•"/>
            </a:pPr>
            <a:endParaRPr lang="el-GR" altLang="el-GR" smtClean="0">
              <a:solidFill>
                <a:srgbClr val="FF0000"/>
              </a:solidFill>
              <a:latin typeface="Arial" pitchFamily="34" charset="0"/>
            </a:endParaRPr>
          </a:p>
        </p:txBody>
      </p:sp>
      <p:sp>
        <p:nvSpPr>
          <p:cNvPr id="52228"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2FFE1353-DA7E-4989-8E18-EE597091194A}" type="slidenum">
              <a:rPr lang="el-GR" altLang="el-GR">
                <a:solidFill>
                  <a:srgbClr val="000000"/>
                </a:solidFill>
                <a:cs typeface="Arial" pitchFamily="34" charset="0"/>
              </a:rPr>
              <a:pPr/>
              <a:t>1</a:t>
            </a:fld>
            <a:endParaRPr lang="el-GR" altLang="el-GR">
              <a:solidFill>
                <a:srgbClr val="000000"/>
              </a:solidFill>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Θέση εικόνας διαφάνειας 1"/>
          <p:cNvSpPr>
            <a:spLocks noGrp="1" noRot="1" noChangeAspect="1" noTextEdit="1"/>
          </p:cNvSpPr>
          <p:nvPr>
            <p:ph type="sldImg"/>
          </p:nvPr>
        </p:nvSpPr>
        <p:spPr>
          <a:ln/>
        </p:spPr>
      </p:sp>
      <p:sp>
        <p:nvSpPr>
          <p:cNvPr id="5325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l-GR" altLang="el-GR" smtClean="0">
                <a:latin typeface="Arial" pitchFamily="34" charset="0"/>
              </a:rPr>
              <a:t> </a:t>
            </a:r>
          </a:p>
        </p:txBody>
      </p:sp>
      <p:sp>
        <p:nvSpPr>
          <p:cNvPr id="53252"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6F99B61-B9CE-4B5A-9510-6CD75021F223}" type="slidenum">
              <a:rPr lang="el-GR" altLang="el-GR">
                <a:solidFill>
                  <a:srgbClr val="000000"/>
                </a:solidFill>
                <a:cs typeface="Arial" pitchFamily="34" charset="0"/>
              </a:rPr>
              <a:pPr/>
              <a:t>2</a:t>
            </a:fld>
            <a:endParaRPr lang="el-GR" altLang="el-GR">
              <a:solidFill>
                <a:srgbClr val="000000"/>
              </a:solidFill>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Θέση εικόνας διαφάνειας 1"/>
          <p:cNvSpPr>
            <a:spLocks noGrp="1" noRot="1" noChangeAspect="1" noTextEdit="1"/>
          </p:cNvSpPr>
          <p:nvPr>
            <p:ph type="sldImg"/>
          </p:nvPr>
        </p:nvSpPr>
        <p:spPr>
          <a:ln/>
        </p:spPr>
      </p:sp>
      <p:sp>
        <p:nvSpPr>
          <p:cNvPr id="54275"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7800" indent="-177800">
              <a:spcBef>
                <a:spcPct val="0"/>
              </a:spcBef>
              <a:buFontTx/>
              <a:buChar char="•"/>
            </a:pPr>
            <a:endParaRPr lang="el-GR" altLang="el-GR" smtClean="0">
              <a:latin typeface="Arial" pitchFamily="34" charset="0"/>
            </a:endParaRPr>
          </a:p>
        </p:txBody>
      </p:sp>
      <p:sp>
        <p:nvSpPr>
          <p:cNvPr id="54276"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B159E25-8ED0-4E8E-9442-205A9E4FDA01}" type="slidenum">
              <a:rPr lang="el-GR" altLang="el-GR">
                <a:solidFill>
                  <a:srgbClr val="000000"/>
                </a:solidFill>
                <a:cs typeface="Arial" pitchFamily="34" charset="0"/>
              </a:rPr>
              <a:pPr/>
              <a:t>3</a:t>
            </a:fld>
            <a:endParaRPr lang="el-GR" altLang="el-GR">
              <a:solidFill>
                <a:srgbClr val="000000"/>
              </a:solidFill>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2257081B-A0E8-4270-8570-21B16183FDC9}" type="slidenum">
              <a:rPr lang="en-US"/>
              <a:pPr/>
              <a:t>39</a:t>
            </a:fld>
            <a:endParaRPr lang="en-US"/>
          </a:p>
        </p:txBody>
      </p:sp>
      <p:sp>
        <p:nvSpPr>
          <p:cNvPr id="51203" name="Rectangle 2"/>
          <p:cNvSpPr>
            <a:spLocks noGrp="1" noRot="1" noChangeAspect="1" noChangeArrowheads="1" noTextEdit="1"/>
          </p:cNvSpPr>
          <p:nvPr>
            <p:ph type="sldImg"/>
          </p:nvPr>
        </p:nvSpPr>
        <p:spPr>
          <a:xfrm>
            <a:off x="1152525" y="692150"/>
            <a:ext cx="4552950" cy="3414713"/>
          </a:xfrm>
          <a:ln w="12700" cap="flat">
            <a:solidFill>
              <a:schemeClr val="tx1"/>
            </a:solidFill>
          </a:ln>
        </p:spPr>
      </p:sp>
      <p:sp>
        <p:nvSpPr>
          <p:cNvPr id="51204" name="Rectangle 3"/>
          <p:cNvSpPr>
            <a:spLocks noGrp="1" noChangeArrowheads="1"/>
          </p:cNvSpPr>
          <p:nvPr>
            <p:ph type="body" idx="1"/>
          </p:nvPr>
        </p:nvSpPr>
        <p:spPr>
          <a:xfrm>
            <a:off x="914400" y="4341813"/>
            <a:ext cx="5029200" cy="4116387"/>
          </a:xfrm>
          <a:noFill/>
          <a:ln/>
        </p:spPr>
        <p:txBody>
          <a:bodyPr lIns="92075" tIns="46038" rIns="92075" bIns="46038"/>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grpSp>
        <p:sp>
          <p:nvSpPr>
            <p:cNvPr id="6" name="Rectangle 64"/>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p>
          </p:txBody>
        </p:sp>
        <p:sp>
          <p:nvSpPr>
            <p:cNvPr id="7" name="Rectangle 65"/>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pPr>
                <a:defRPr/>
              </a:pPr>
              <a:endParaRPr lang="en-US"/>
            </a:p>
          </p:txBody>
        </p:sp>
      </p:grpSp>
      <p:sp>
        <p:nvSpPr>
          <p:cNvPr id="68"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defRPr/>
            </a:pPr>
            <a:endParaRPr kumimoji="1" lang="en-US"/>
          </a:p>
        </p:txBody>
      </p:sp>
      <p:sp>
        <p:nvSpPr>
          <p:cNvPr id="4163" name="Rectangle 67"/>
          <p:cNvSpPr>
            <a:spLocks noGrp="1" noChangeArrowheads="1"/>
          </p:cNvSpPr>
          <p:nvPr>
            <p:ph type="ctrTitle" sz="quarter"/>
          </p:nvPr>
        </p:nvSpPr>
        <p:spPr>
          <a:xfrm>
            <a:off x="779463" y="1766888"/>
            <a:ext cx="7678737" cy="762000"/>
          </a:xfrm>
        </p:spPr>
        <p:txBody>
          <a:bodyPr/>
          <a:lstStyle>
            <a:lvl1pPr algn="r">
              <a:defRPr/>
            </a:lvl1pPr>
          </a:lstStyle>
          <a:p>
            <a:r>
              <a:rPr lang="en-US"/>
              <a:t>Click to edit Master title style</a:t>
            </a:r>
          </a:p>
        </p:txBody>
      </p:sp>
      <p:sp>
        <p:nvSpPr>
          <p:cNvPr id="4164"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smtClean="0">
                <a:latin typeface="Verdana" pitchFamily="34" charset="0"/>
              </a:defRPr>
            </a:lvl1pPr>
          </a:lstStyle>
          <a:p>
            <a:pPr>
              <a:defRPr/>
            </a:pPr>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smtClean="0">
                <a:latin typeface="Verdana" pitchFamily="34" charset="0"/>
              </a:defRPr>
            </a:lvl1pPr>
          </a:lstStyle>
          <a:p>
            <a:pPr>
              <a:defRPr/>
            </a:pPr>
            <a:endParaRPr lang="en-US"/>
          </a:p>
        </p:txBody>
      </p:sp>
      <p:sp>
        <p:nvSpPr>
          <p:cNvPr id="71" name="Rectangle 71"/>
          <p:cNvSpPr>
            <a:spLocks noGrp="1" noChangeArrowheads="1"/>
          </p:cNvSpPr>
          <p:nvPr>
            <p:ph type="sldNum" sz="quarter" idx="12"/>
          </p:nvPr>
        </p:nvSpPr>
        <p:spPr>
          <a:xfrm>
            <a:off x="6553200" y="6248400"/>
            <a:ext cx="1905000" cy="457200"/>
          </a:xfrm>
          <a:noFill/>
        </p:spPr>
        <p:txBody>
          <a:bodyPr/>
          <a:lstStyle>
            <a:lvl1pPr>
              <a:defRPr sz="1400" smtClean="0">
                <a:solidFill>
                  <a:schemeClr val="tx1"/>
                </a:solidFill>
                <a:latin typeface="Verdana" pitchFamily="34" charset="0"/>
              </a:defRPr>
            </a:lvl1pPr>
          </a:lstStyle>
          <a:p>
            <a:pPr>
              <a:defRPr/>
            </a:pPr>
            <a:fld id="{F2E4C70E-E851-4D89-BE03-1039EDF4FAD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B4668D04-A278-483C-B6D0-A3435932F89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84988" y="838200"/>
            <a:ext cx="2039937" cy="5257800"/>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762000" y="838200"/>
            <a:ext cx="5970588" cy="52578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3B787CCF-038D-45F9-9557-94B2919BF4E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79B61CAC-778F-461D-84EE-07005E101F7C}" type="datetimeFigureOut">
              <a:rPr lang="el-GR"/>
              <a:pPr>
                <a:defRPr/>
              </a:pPr>
              <a:t>15/11/2015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1DF7EE54-234D-4D6B-8903-D195FA1D8A61}" type="slidenum">
              <a:rPr lang="el-GR" altLang="el-GR"/>
              <a:pPr>
                <a:defRPr/>
              </a:pPr>
              <a:t>‹#›</a:t>
            </a:fld>
            <a:endParaRPr lang="el-GR" altLang="el-GR"/>
          </a:p>
        </p:txBody>
      </p:sp>
    </p:spTree>
    <p:extLst>
      <p:ext uri="{BB962C8B-B14F-4D97-AF65-F5344CB8AC3E}">
        <p14:creationId xmlns:p14="http://schemas.microsoft.com/office/powerpoint/2010/main" val="3105502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BC359062-4F70-42BA-B2CA-D8F7F72096D1}" type="datetimeFigureOut">
              <a:rPr lang="el-GR"/>
              <a:pPr>
                <a:defRPr/>
              </a:pPr>
              <a:t>15/11/2015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F245E849-AA4E-4A2C-8DCF-A883DD827D12}" type="slidenum">
              <a:rPr lang="el-GR" altLang="el-GR"/>
              <a:pPr>
                <a:defRPr/>
              </a:pPr>
              <a:t>‹#›</a:t>
            </a:fld>
            <a:endParaRPr lang="el-GR" altLang="el-GR"/>
          </a:p>
        </p:txBody>
      </p:sp>
    </p:spTree>
    <p:extLst>
      <p:ext uri="{BB962C8B-B14F-4D97-AF65-F5344CB8AC3E}">
        <p14:creationId xmlns:p14="http://schemas.microsoft.com/office/powerpoint/2010/main" val="2177023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B9B2D6C5-56B2-4231-89D4-077E801102AC}" type="datetimeFigureOut">
              <a:rPr lang="el-GR"/>
              <a:pPr>
                <a:defRPr/>
              </a:pPr>
              <a:t>15/11/2015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615B27A2-5B7E-4B8B-9EB5-F4E5F85CDB61}" type="slidenum">
              <a:rPr lang="el-GR" altLang="el-GR"/>
              <a:pPr>
                <a:defRPr/>
              </a:pPr>
              <a:t>‹#›</a:t>
            </a:fld>
            <a:endParaRPr lang="el-GR" altLang="el-GR"/>
          </a:p>
        </p:txBody>
      </p:sp>
    </p:spTree>
    <p:extLst>
      <p:ext uri="{BB962C8B-B14F-4D97-AF65-F5344CB8AC3E}">
        <p14:creationId xmlns:p14="http://schemas.microsoft.com/office/powerpoint/2010/main" val="3325535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B966C98E-7C73-4115-BA15-228EF918A775}" type="datetimeFigureOut">
              <a:rPr lang="el-GR"/>
              <a:pPr>
                <a:defRPr/>
              </a:pPr>
              <a:t>15/11/2015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B17319C5-E477-41A9-9D25-AE19BFC621FF}" type="slidenum">
              <a:rPr lang="el-GR" altLang="el-GR"/>
              <a:pPr>
                <a:defRPr/>
              </a:pPr>
              <a:t>‹#›</a:t>
            </a:fld>
            <a:endParaRPr lang="el-GR" altLang="el-GR"/>
          </a:p>
        </p:txBody>
      </p:sp>
    </p:spTree>
    <p:extLst>
      <p:ext uri="{BB962C8B-B14F-4D97-AF65-F5344CB8AC3E}">
        <p14:creationId xmlns:p14="http://schemas.microsoft.com/office/powerpoint/2010/main" val="1890690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76F624D5-9DA7-4B48-834F-4DC168DCBFD8}" type="datetimeFigureOut">
              <a:rPr lang="el-GR"/>
              <a:pPr>
                <a:defRPr/>
              </a:pPr>
              <a:t>15/11/2015</a:t>
            </a:fld>
            <a:endParaRPr lang="el-GR"/>
          </a:p>
        </p:txBody>
      </p:sp>
      <p:sp>
        <p:nvSpPr>
          <p:cNvPr id="8" name="Θέση υποσέλιδου 7"/>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9" name="Θέση αριθμού διαφάνειας 8"/>
          <p:cNvSpPr>
            <a:spLocks noGrp="1"/>
          </p:cNvSpPr>
          <p:nvPr>
            <p:ph type="sldNum" sz="quarter" idx="12"/>
          </p:nvPr>
        </p:nvSpPr>
        <p:spPr/>
        <p:txBody>
          <a:bodyPr/>
          <a:lstStyle>
            <a:lvl1pPr eaLnBrk="0" hangingPunct="0">
              <a:defRPr smtClean="0">
                <a:latin typeface="Arial" pitchFamily="34" charset="0"/>
              </a:defRPr>
            </a:lvl1pPr>
          </a:lstStyle>
          <a:p>
            <a:pPr>
              <a:defRPr/>
            </a:pPr>
            <a:fld id="{7160E5A6-2E6E-4CDD-9FA2-8FDF27BDF678}" type="slidenum">
              <a:rPr lang="el-GR" altLang="el-GR"/>
              <a:pPr>
                <a:defRPr/>
              </a:pPr>
              <a:t>‹#›</a:t>
            </a:fld>
            <a:endParaRPr lang="el-GR" altLang="el-GR"/>
          </a:p>
        </p:txBody>
      </p:sp>
    </p:spTree>
    <p:extLst>
      <p:ext uri="{BB962C8B-B14F-4D97-AF65-F5344CB8AC3E}">
        <p14:creationId xmlns:p14="http://schemas.microsoft.com/office/powerpoint/2010/main" val="19699666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6065AFA7-AE9B-45D3-AF0A-E2915DA6E420}" type="datetimeFigureOut">
              <a:rPr lang="el-GR"/>
              <a:pPr>
                <a:defRPr/>
              </a:pPr>
              <a:t>15/11/2015</a:t>
            </a:fld>
            <a:endParaRPr lang="el-GR"/>
          </a:p>
        </p:txBody>
      </p:sp>
      <p:sp>
        <p:nvSpPr>
          <p:cNvPr id="4" name="Θέση υποσέλιδου 3"/>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5" name="Θέση αριθμού διαφάνειας 4"/>
          <p:cNvSpPr>
            <a:spLocks noGrp="1"/>
          </p:cNvSpPr>
          <p:nvPr>
            <p:ph type="sldNum" sz="quarter" idx="12"/>
          </p:nvPr>
        </p:nvSpPr>
        <p:spPr/>
        <p:txBody>
          <a:bodyPr/>
          <a:lstStyle>
            <a:lvl1pPr eaLnBrk="0" hangingPunct="0">
              <a:defRPr smtClean="0">
                <a:latin typeface="Arial" pitchFamily="34" charset="0"/>
              </a:defRPr>
            </a:lvl1pPr>
          </a:lstStyle>
          <a:p>
            <a:pPr>
              <a:defRPr/>
            </a:pPr>
            <a:fld id="{7E75A584-94E7-4541-A9AC-94633582D2B8}" type="slidenum">
              <a:rPr lang="el-GR" altLang="el-GR"/>
              <a:pPr>
                <a:defRPr/>
              </a:pPr>
              <a:t>‹#›</a:t>
            </a:fld>
            <a:endParaRPr lang="el-GR" altLang="el-GR"/>
          </a:p>
        </p:txBody>
      </p:sp>
    </p:spTree>
    <p:extLst>
      <p:ext uri="{BB962C8B-B14F-4D97-AF65-F5344CB8AC3E}">
        <p14:creationId xmlns:p14="http://schemas.microsoft.com/office/powerpoint/2010/main" val="147325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17C69D0A-9D2E-4359-880C-641A9992043E}" type="datetimeFigureOut">
              <a:rPr lang="el-GR"/>
              <a:pPr>
                <a:defRPr/>
              </a:pPr>
              <a:t>15/11/2015</a:t>
            </a:fld>
            <a:endParaRPr lang="el-GR"/>
          </a:p>
        </p:txBody>
      </p:sp>
      <p:sp>
        <p:nvSpPr>
          <p:cNvPr id="3" name="Θέση υποσέλιδου 2"/>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4" name="Θέση αριθμού διαφάνειας 3"/>
          <p:cNvSpPr>
            <a:spLocks noGrp="1"/>
          </p:cNvSpPr>
          <p:nvPr>
            <p:ph type="sldNum" sz="quarter" idx="12"/>
          </p:nvPr>
        </p:nvSpPr>
        <p:spPr/>
        <p:txBody>
          <a:bodyPr/>
          <a:lstStyle>
            <a:lvl1pPr eaLnBrk="0" hangingPunct="0">
              <a:defRPr smtClean="0">
                <a:latin typeface="Arial" pitchFamily="34" charset="0"/>
              </a:defRPr>
            </a:lvl1pPr>
          </a:lstStyle>
          <a:p>
            <a:pPr>
              <a:defRPr/>
            </a:pPr>
            <a:fld id="{3E59C54B-443A-4DDC-9D95-190959FA336F}" type="slidenum">
              <a:rPr lang="el-GR" altLang="el-GR"/>
              <a:pPr>
                <a:defRPr/>
              </a:pPr>
              <a:t>‹#›</a:t>
            </a:fld>
            <a:endParaRPr lang="el-GR" altLang="el-GR"/>
          </a:p>
        </p:txBody>
      </p:sp>
    </p:spTree>
    <p:extLst>
      <p:ext uri="{BB962C8B-B14F-4D97-AF65-F5344CB8AC3E}">
        <p14:creationId xmlns:p14="http://schemas.microsoft.com/office/powerpoint/2010/main" val="6077572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32E8E7B6-BD3B-4D1E-A6A0-DC6D511F7633}" type="datetimeFigureOut">
              <a:rPr lang="el-GR"/>
              <a:pPr>
                <a:defRPr/>
              </a:pPr>
              <a:t>15/11/2015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FA87E4F1-B4C9-4E26-95CB-7DBEC3882F57}" type="slidenum">
              <a:rPr lang="el-GR" altLang="el-GR"/>
              <a:pPr>
                <a:defRPr/>
              </a:pPr>
              <a:t>‹#›</a:t>
            </a:fld>
            <a:endParaRPr lang="el-GR" altLang="el-GR"/>
          </a:p>
        </p:txBody>
      </p:sp>
    </p:spTree>
    <p:extLst>
      <p:ext uri="{BB962C8B-B14F-4D97-AF65-F5344CB8AC3E}">
        <p14:creationId xmlns:p14="http://schemas.microsoft.com/office/powerpoint/2010/main" val="2789572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9AB92E13-51E1-4EB8-8CCD-A2B3DC592799}"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D7D5029C-52D5-4E80-B849-C0932EE2BA44}" type="datetimeFigureOut">
              <a:rPr lang="el-GR"/>
              <a:pPr>
                <a:defRPr/>
              </a:pPr>
              <a:t>15/11/2015</a:t>
            </a:fld>
            <a:endParaRPr lang="el-GR"/>
          </a:p>
        </p:txBody>
      </p:sp>
      <p:sp>
        <p:nvSpPr>
          <p:cNvPr id="6" name="Θέση υποσέλιδου 5"/>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7" name="Θέση αριθμού διαφάνειας 6"/>
          <p:cNvSpPr>
            <a:spLocks noGrp="1"/>
          </p:cNvSpPr>
          <p:nvPr>
            <p:ph type="sldNum" sz="quarter" idx="12"/>
          </p:nvPr>
        </p:nvSpPr>
        <p:spPr/>
        <p:txBody>
          <a:bodyPr/>
          <a:lstStyle>
            <a:lvl1pPr eaLnBrk="0" hangingPunct="0">
              <a:defRPr smtClean="0">
                <a:latin typeface="Arial" pitchFamily="34" charset="0"/>
              </a:defRPr>
            </a:lvl1pPr>
          </a:lstStyle>
          <a:p>
            <a:pPr>
              <a:defRPr/>
            </a:pPr>
            <a:fld id="{264EE004-3FC8-4D43-BA0A-F67BBB93AD55}" type="slidenum">
              <a:rPr lang="el-GR" altLang="el-GR"/>
              <a:pPr>
                <a:defRPr/>
              </a:pPr>
              <a:t>‹#›</a:t>
            </a:fld>
            <a:endParaRPr lang="el-GR" altLang="el-GR"/>
          </a:p>
        </p:txBody>
      </p:sp>
    </p:spTree>
    <p:extLst>
      <p:ext uri="{BB962C8B-B14F-4D97-AF65-F5344CB8AC3E}">
        <p14:creationId xmlns:p14="http://schemas.microsoft.com/office/powerpoint/2010/main" val="495930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57FB0518-7D58-4819-B2D0-86EBD9DDC583}" type="datetimeFigureOut">
              <a:rPr lang="el-GR"/>
              <a:pPr>
                <a:defRPr/>
              </a:pPr>
              <a:t>15/11/2015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E4DF6248-BD4B-4151-BDF0-D15E2B7F13FB}" type="slidenum">
              <a:rPr lang="el-GR" altLang="el-GR"/>
              <a:pPr>
                <a:defRPr/>
              </a:pPr>
              <a:t>‹#›</a:t>
            </a:fld>
            <a:endParaRPr lang="el-GR" altLang="el-GR"/>
          </a:p>
        </p:txBody>
      </p:sp>
    </p:spTree>
    <p:extLst>
      <p:ext uri="{BB962C8B-B14F-4D97-AF65-F5344CB8AC3E}">
        <p14:creationId xmlns:p14="http://schemas.microsoft.com/office/powerpoint/2010/main" val="27886924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eaLnBrk="0" fontAlgn="base" hangingPunct="0">
              <a:spcBef>
                <a:spcPct val="0"/>
              </a:spcBef>
              <a:spcAft>
                <a:spcPct val="0"/>
              </a:spcAft>
              <a:defRPr>
                <a:latin typeface="Arial" pitchFamily="34" charset="0"/>
              </a:defRPr>
            </a:lvl1pPr>
          </a:lstStyle>
          <a:p>
            <a:pPr>
              <a:defRPr/>
            </a:pPr>
            <a:fld id="{C45943EA-CC36-46C3-831A-62D9944FDAAA}" type="datetimeFigureOut">
              <a:rPr lang="el-GR"/>
              <a:pPr>
                <a:defRPr/>
              </a:pPr>
              <a:t>15/11/2015</a:t>
            </a:fld>
            <a:endParaRPr lang="el-GR"/>
          </a:p>
        </p:txBody>
      </p:sp>
      <p:sp>
        <p:nvSpPr>
          <p:cNvPr id="5" name="Θέση υποσέλιδου 4"/>
          <p:cNvSpPr>
            <a:spLocks noGrp="1"/>
          </p:cNvSpPr>
          <p:nvPr>
            <p:ph type="ftr" sz="quarter" idx="11"/>
          </p:nvPr>
        </p:nvSpPr>
        <p:spPr/>
        <p:txBody>
          <a:bodyPr/>
          <a:lstStyle>
            <a:lvl1pPr eaLnBrk="0" fontAlgn="base" hangingPunct="0">
              <a:spcBef>
                <a:spcPct val="0"/>
              </a:spcBef>
              <a:spcAft>
                <a:spcPct val="0"/>
              </a:spcAft>
              <a:defRPr>
                <a:latin typeface="Arial" pitchFamily="34" charset="0"/>
              </a:defRPr>
            </a:lvl1pPr>
          </a:lstStyle>
          <a:p>
            <a:pPr>
              <a:defRPr/>
            </a:pPr>
            <a:endParaRPr lang="el-GR"/>
          </a:p>
        </p:txBody>
      </p:sp>
      <p:sp>
        <p:nvSpPr>
          <p:cNvPr id="6" name="Θέση αριθμού διαφάνειας 5"/>
          <p:cNvSpPr>
            <a:spLocks noGrp="1"/>
          </p:cNvSpPr>
          <p:nvPr>
            <p:ph type="sldNum" sz="quarter" idx="12"/>
          </p:nvPr>
        </p:nvSpPr>
        <p:spPr/>
        <p:txBody>
          <a:bodyPr/>
          <a:lstStyle>
            <a:lvl1pPr eaLnBrk="0" hangingPunct="0">
              <a:defRPr smtClean="0">
                <a:latin typeface="Arial" pitchFamily="34" charset="0"/>
              </a:defRPr>
            </a:lvl1pPr>
          </a:lstStyle>
          <a:p>
            <a:pPr>
              <a:defRPr/>
            </a:pPr>
            <a:fld id="{7E5BFCA7-9670-4483-BB7D-22AE9D0AC1F4}" type="slidenum">
              <a:rPr lang="el-GR" altLang="el-GR"/>
              <a:pPr>
                <a:defRPr/>
              </a:pPr>
              <a:t>‹#›</a:t>
            </a:fld>
            <a:endParaRPr lang="el-GR" altLang="el-GR"/>
          </a:p>
        </p:txBody>
      </p:sp>
    </p:spTree>
    <p:extLst>
      <p:ext uri="{BB962C8B-B14F-4D97-AF65-F5344CB8AC3E}">
        <p14:creationId xmlns:p14="http://schemas.microsoft.com/office/powerpoint/2010/main" val="183585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p>
        </p:txBody>
      </p:sp>
      <p:sp>
        <p:nvSpPr>
          <p:cNvPr id="6" name="Rectangle 69"/>
          <p:cNvSpPr>
            <a:spLocks noGrp="1" noChangeArrowheads="1"/>
          </p:cNvSpPr>
          <p:nvPr>
            <p:ph type="sldNum" sz="quarter" idx="12"/>
          </p:nvPr>
        </p:nvSpPr>
        <p:spPr>
          <a:ln/>
        </p:spPr>
        <p:txBody>
          <a:bodyPr/>
          <a:lstStyle>
            <a:lvl1pPr>
              <a:defRPr/>
            </a:lvl1pPr>
          </a:lstStyle>
          <a:p>
            <a:pPr>
              <a:defRPr/>
            </a:pPr>
            <a:fld id="{0F3C6A4F-8920-41F7-BA61-A897CB387B6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περιεχομένου"/>
          <p:cNvSpPr>
            <a:spLocks noGrp="1"/>
          </p:cNvSpPr>
          <p:nvPr>
            <p:ph sz="half" idx="1"/>
          </p:nvPr>
        </p:nvSpPr>
        <p:spPr>
          <a:xfrm>
            <a:off x="762000"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περιεχομένου"/>
          <p:cNvSpPr>
            <a:spLocks noGrp="1"/>
          </p:cNvSpPr>
          <p:nvPr>
            <p:ph sz="half" idx="2"/>
          </p:nvPr>
        </p:nvSpPr>
        <p:spPr>
          <a:xfrm>
            <a:off x="4892675" y="1905000"/>
            <a:ext cx="3979863"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4D00808E-AD9A-4109-83D2-CE9ADC82040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Rectangle 67"/>
          <p:cNvSpPr>
            <a:spLocks noGrp="1" noChangeArrowheads="1"/>
          </p:cNvSpPr>
          <p:nvPr>
            <p:ph type="dt" sz="half" idx="10"/>
          </p:nvPr>
        </p:nvSpPr>
        <p:spPr>
          <a:ln/>
        </p:spPr>
        <p:txBody>
          <a:bodyPr/>
          <a:lstStyle>
            <a:lvl1pPr>
              <a:defRPr/>
            </a:lvl1pPr>
          </a:lstStyle>
          <a:p>
            <a:pPr>
              <a:defRPr/>
            </a:pPr>
            <a:endParaRPr 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p>
        </p:txBody>
      </p:sp>
      <p:sp>
        <p:nvSpPr>
          <p:cNvPr id="9" name="Rectangle 69"/>
          <p:cNvSpPr>
            <a:spLocks noGrp="1" noChangeArrowheads="1"/>
          </p:cNvSpPr>
          <p:nvPr>
            <p:ph type="sldNum" sz="quarter" idx="12"/>
          </p:nvPr>
        </p:nvSpPr>
        <p:spPr>
          <a:ln/>
        </p:spPr>
        <p:txBody>
          <a:bodyPr/>
          <a:lstStyle>
            <a:lvl1pPr>
              <a:defRPr/>
            </a:lvl1pPr>
          </a:lstStyle>
          <a:p>
            <a:pPr>
              <a:defRPr/>
            </a:pPr>
            <a:fld id="{A5FD0BCA-B787-4AC9-B790-B98A01B053C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Rectangle 67"/>
          <p:cNvSpPr>
            <a:spLocks noGrp="1" noChangeArrowheads="1"/>
          </p:cNvSpPr>
          <p:nvPr>
            <p:ph type="dt" sz="half" idx="10"/>
          </p:nvPr>
        </p:nvSpPr>
        <p:spPr>
          <a:ln/>
        </p:spPr>
        <p:txBody>
          <a:bodyPr/>
          <a:lstStyle>
            <a:lvl1pPr>
              <a:defRPr/>
            </a:lvl1pPr>
          </a:lstStyle>
          <a:p>
            <a:pPr>
              <a:defRPr/>
            </a:pPr>
            <a:endParaRPr 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p>
        </p:txBody>
      </p:sp>
      <p:sp>
        <p:nvSpPr>
          <p:cNvPr id="5" name="Rectangle 69"/>
          <p:cNvSpPr>
            <a:spLocks noGrp="1" noChangeArrowheads="1"/>
          </p:cNvSpPr>
          <p:nvPr>
            <p:ph type="sldNum" sz="quarter" idx="12"/>
          </p:nvPr>
        </p:nvSpPr>
        <p:spPr>
          <a:ln/>
        </p:spPr>
        <p:txBody>
          <a:bodyPr/>
          <a:lstStyle>
            <a:lvl1pPr>
              <a:defRPr/>
            </a:lvl1pPr>
          </a:lstStyle>
          <a:p>
            <a:pPr>
              <a:defRPr/>
            </a:pPr>
            <a:fld id="{18BBF5A4-EE06-44B8-BBCC-AAAFCAB8416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p>
        </p:txBody>
      </p:sp>
      <p:sp>
        <p:nvSpPr>
          <p:cNvPr id="4" name="Rectangle 69"/>
          <p:cNvSpPr>
            <a:spLocks noGrp="1" noChangeArrowheads="1"/>
          </p:cNvSpPr>
          <p:nvPr>
            <p:ph type="sldNum" sz="quarter" idx="12"/>
          </p:nvPr>
        </p:nvSpPr>
        <p:spPr>
          <a:ln/>
        </p:spPr>
        <p:txBody>
          <a:bodyPr/>
          <a:lstStyle>
            <a:lvl1pPr>
              <a:defRPr/>
            </a:lvl1pPr>
          </a:lstStyle>
          <a:p>
            <a:pPr>
              <a:defRPr/>
            </a:pPr>
            <a:fld id="{EC7FF747-F211-4461-9EE6-EC92805A3FC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A5740CB4-C5F9-44D8-B7BE-D2CBCAA393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p>
        </p:txBody>
      </p:sp>
      <p:sp>
        <p:nvSpPr>
          <p:cNvPr id="7" name="Rectangle 69"/>
          <p:cNvSpPr>
            <a:spLocks noGrp="1" noChangeArrowheads="1"/>
          </p:cNvSpPr>
          <p:nvPr>
            <p:ph type="sldNum" sz="quarter" idx="12"/>
          </p:nvPr>
        </p:nvSpPr>
        <p:spPr>
          <a:ln/>
        </p:spPr>
        <p:txBody>
          <a:bodyPr/>
          <a:lstStyle>
            <a:lvl1pPr>
              <a:defRPr/>
            </a:lvl1pPr>
          </a:lstStyle>
          <a:p>
            <a:pPr>
              <a:defRPr/>
            </a:pPr>
            <a:fld id="{6AE7E394-1355-4EFC-886A-35C056A8DF9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9147175" cy="6867525"/>
            <a:chOff x="0" y="0"/>
            <a:chExt cx="5762" cy="4326"/>
          </a:xfrm>
        </p:grpSpPr>
        <p:sp>
          <p:nvSpPr>
            <p:cNvPr id="3075"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76"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77"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78"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79"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0"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1"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2"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3"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4"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5"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6"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7"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8"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9"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0"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1"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2"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3"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4"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5"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6"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7"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8"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9"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0"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1"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2"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3"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4"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5"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6"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7"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8"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9"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0"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1"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2"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3"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4"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5"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6"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7"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8"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9"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0"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1"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2"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3"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4"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5"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6"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7"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8"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9"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0"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1"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2"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3"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4"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5" name="Rectangle 63"/>
            <p:cNvSpPr>
              <a:spLocks noChangeArrowheads="1"/>
            </p:cNvSpPr>
            <p:nvPr userDrawn="1"/>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p>
          </p:txBody>
        </p:sp>
        <p:sp>
          <p:nvSpPr>
            <p:cNvPr id="3136" name="Rectangle 64"/>
            <p:cNvSpPr>
              <a:spLocks noChangeArrowheads="1"/>
            </p:cNvSpPr>
            <p:nvPr userDrawn="1"/>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pPr>
                <a:defRPr/>
              </a:pPr>
              <a:endParaRPr lang="en-US"/>
            </a:p>
          </p:txBody>
        </p:sp>
      </p:grpSp>
      <p:sp>
        <p:nvSpPr>
          <p:cNvPr id="3137" name="Rectangle 65"/>
          <p:cNvSpPr>
            <a:spLocks noGrp="1" noChangeArrowheads="1"/>
          </p:cNvSpPr>
          <p:nvPr>
            <p:ph type="title"/>
          </p:nvPr>
        </p:nvSpPr>
        <p:spPr bwMode="auto">
          <a:xfrm>
            <a:off x="762000" y="838200"/>
            <a:ext cx="8162925"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3138" name="Rectangle 66"/>
          <p:cNvSpPr>
            <a:spLocks noGrp="1" noChangeArrowheads="1"/>
          </p:cNvSpPr>
          <p:nvPr>
            <p:ph type="body" idx="1"/>
          </p:nvPr>
        </p:nvSpPr>
        <p:spPr bwMode="auto">
          <a:xfrm>
            <a:off x="762000" y="1905000"/>
            <a:ext cx="8110538"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39"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atin typeface="+mn-lt"/>
              </a:defRPr>
            </a:lvl1pPr>
          </a:lstStyle>
          <a:p>
            <a:pPr>
              <a:defRPr/>
            </a:pPr>
            <a:endParaRPr lang="en-US"/>
          </a:p>
        </p:txBody>
      </p:sp>
      <p:sp>
        <p:nvSpPr>
          <p:cNvPr id="3140" name="Rectangle 68"/>
          <p:cNvSpPr>
            <a:spLocks noGrp="1" noChangeArrowheads="1"/>
          </p:cNvSpPr>
          <p:nvPr>
            <p:ph type="ftr" sz="quarter" idx="3"/>
          </p:nvPr>
        </p:nvSpPr>
        <p:spPr bwMode="auto">
          <a:xfrm>
            <a:off x="3100388" y="6286500"/>
            <a:ext cx="48339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latin typeface="+mn-lt"/>
              </a:defRPr>
            </a:lvl1pPr>
          </a:lstStyle>
          <a:p>
            <a:pPr>
              <a:defRPr/>
            </a:pPr>
            <a:endParaRPr lang="en-US"/>
          </a:p>
        </p:txBody>
      </p:sp>
      <p:sp>
        <p:nvSpPr>
          <p:cNvPr id="3141" name="Rectangle 69"/>
          <p:cNvSpPr>
            <a:spLocks noGrp="1" noChangeArrowheads="1"/>
          </p:cNvSpPr>
          <p:nvPr>
            <p:ph type="sldNum" sz="quarter" idx="4"/>
          </p:nvPr>
        </p:nvSpPr>
        <p:spPr bwMode="auto">
          <a:xfrm>
            <a:off x="7989888" y="6400800"/>
            <a:ext cx="1154112" cy="457200"/>
          </a:xfrm>
          <a:prstGeom prst="rect">
            <a:avLst/>
          </a:prstGeom>
          <a:solidFill>
            <a:schemeClr val="tx2"/>
          </a:solid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2000" smtClean="0">
                <a:solidFill>
                  <a:schemeClr val="bg1"/>
                </a:solidFill>
                <a:latin typeface="+mn-lt"/>
              </a:defRPr>
            </a:lvl1pPr>
          </a:lstStyle>
          <a:p>
            <a:pPr>
              <a:defRPr/>
            </a:pPr>
            <a:fld id="{13630C44-265B-4416-905F-BFB1184803D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137"/>
                                        </p:tgtEl>
                                        <p:attrNameLst>
                                          <p:attrName>style.visibility</p:attrName>
                                        </p:attrNameLst>
                                      </p:cBhvr>
                                      <p:to>
                                        <p:strVal val="visible"/>
                                      </p:to>
                                    </p:set>
                                    <p:anim calcmode="lin" valueType="num">
                                      <p:cBhvr additive="base">
                                        <p:cTn id="7" dur="500" fill="hold"/>
                                        <p:tgtEl>
                                          <p:spTgt spid="3137"/>
                                        </p:tgtEl>
                                        <p:attrNameLst>
                                          <p:attrName>ppt_x</p:attrName>
                                        </p:attrNameLst>
                                      </p:cBhvr>
                                      <p:tavLst>
                                        <p:tav tm="0">
                                          <p:val>
                                            <p:strVal val="#ppt_x"/>
                                          </p:val>
                                        </p:tav>
                                        <p:tav tm="100000">
                                          <p:val>
                                            <p:strVal val="#ppt_x"/>
                                          </p:val>
                                        </p:tav>
                                      </p:tavLst>
                                    </p:anim>
                                    <p:anim calcmode="lin" valueType="num">
                                      <p:cBhvr additive="base">
                                        <p:cTn id="8" dur="500" fill="hold"/>
                                        <p:tgtEl>
                                          <p:spTgt spid="313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138">
                                            <p:txEl>
                                              <p:pRg st="0" end="0"/>
                                            </p:txEl>
                                          </p:spTgt>
                                        </p:tgtEl>
                                        <p:attrNameLst>
                                          <p:attrName>style.visibility</p:attrName>
                                        </p:attrNameLst>
                                      </p:cBhvr>
                                      <p:to>
                                        <p:strVal val="visible"/>
                                      </p:to>
                                    </p:set>
                                    <p:animEffect transition="in" filter="slide(fromBottom)">
                                      <p:cBhvr>
                                        <p:cTn id="13" dur="500"/>
                                        <p:tgtEl>
                                          <p:spTgt spid="3138">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3138">
                                            <p:txEl>
                                              <p:pRg st="1" end="1"/>
                                            </p:txEl>
                                          </p:spTgt>
                                        </p:tgtEl>
                                        <p:attrNameLst>
                                          <p:attrName>style.visibility</p:attrName>
                                        </p:attrNameLst>
                                      </p:cBhvr>
                                      <p:to>
                                        <p:strVal val="visible"/>
                                      </p:to>
                                    </p:set>
                                    <p:animEffect transition="in" filter="slide(fromBottom)">
                                      <p:cBhvr>
                                        <p:cTn id="18" dur="500"/>
                                        <p:tgtEl>
                                          <p:spTgt spid="3138">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3138">
                                            <p:txEl>
                                              <p:pRg st="2" end="2"/>
                                            </p:txEl>
                                          </p:spTgt>
                                        </p:tgtEl>
                                        <p:attrNameLst>
                                          <p:attrName>style.visibility</p:attrName>
                                        </p:attrNameLst>
                                      </p:cBhvr>
                                      <p:to>
                                        <p:strVal val="visible"/>
                                      </p:to>
                                    </p:set>
                                    <p:animEffect transition="in" filter="slide(fromBottom)">
                                      <p:cBhvr>
                                        <p:cTn id="23" dur="500"/>
                                        <p:tgtEl>
                                          <p:spTgt spid="3138">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3138">
                                            <p:txEl>
                                              <p:pRg st="3" end="3"/>
                                            </p:txEl>
                                          </p:spTgt>
                                        </p:tgtEl>
                                        <p:attrNameLst>
                                          <p:attrName>style.visibility</p:attrName>
                                        </p:attrNameLst>
                                      </p:cBhvr>
                                      <p:to>
                                        <p:strVal val="visible"/>
                                      </p:to>
                                    </p:set>
                                    <p:animEffect transition="in" filter="slide(fromBottom)">
                                      <p:cBhvr>
                                        <p:cTn id="28" dur="500"/>
                                        <p:tgtEl>
                                          <p:spTgt spid="3138">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3138">
                                            <p:txEl>
                                              <p:pRg st="4" end="4"/>
                                            </p:txEl>
                                          </p:spTgt>
                                        </p:tgtEl>
                                        <p:attrNameLst>
                                          <p:attrName>style.visibility</p:attrName>
                                        </p:attrNameLst>
                                      </p:cBhvr>
                                      <p:to>
                                        <p:strVal val="visible"/>
                                      </p:to>
                                    </p:set>
                                    <p:animEffect transition="in" filter="slide(fromBottom)">
                                      <p:cBhvr>
                                        <p:cTn id="33" dur="500"/>
                                        <p:tgtEl>
                                          <p:spTgt spid="31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7" grpId="0" autoUpdateAnimBg="0"/>
      <p:bldP spid="3138" grpId="0" build="p" bldLvl="5" autoUpdateAnimBg="0">
        <p:tmplLst>
          <p:tmpl lvl="1">
            <p:tnLst>
              <p:par>
                <p:cTn presetID="12" presetClass="entr" presetSubtype="4" fill="hold" nodeType="clickEffect">
                  <p:stCondLst>
                    <p:cond delay="0"/>
                  </p:stCondLst>
                  <p:childTnLst>
                    <p:set>
                      <p:cBhvr>
                        <p:cTn dur="1" fill="hold">
                          <p:stCondLst>
                            <p:cond delay="0"/>
                          </p:stCondLst>
                        </p:cTn>
                        <p:tgtEl>
                          <p:spTgt spid="3138"/>
                        </p:tgtEl>
                        <p:attrNameLst>
                          <p:attrName>style.visibility</p:attrName>
                        </p:attrNameLst>
                      </p:cBhvr>
                      <p:to>
                        <p:strVal val="visible"/>
                      </p:to>
                    </p:set>
                    <p:animEffect transition="in" filter="slide(fromBottom)">
                      <p:cBhvr>
                        <p:cTn dur="500"/>
                        <p:tgtEl>
                          <p:spTgt spid="3138"/>
                        </p:tgtEl>
                      </p:cBhvr>
                    </p:animEffect>
                  </p:childTnLst>
                </p:cTn>
              </p:par>
            </p:tnLst>
          </p:tmpl>
          <p:tmpl lvl="2">
            <p:tnLst>
              <p:par>
                <p:cTn presetID="12" presetClass="entr" presetSubtype="4" fill="hold" nodeType="clickEffect">
                  <p:stCondLst>
                    <p:cond delay="0"/>
                  </p:stCondLst>
                  <p:childTnLst>
                    <p:set>
                      <p:cBhvr>
                        <p:cTn dur="1" fill="hold">
                          <p:stCondLst>
                            <p:cond delay="0"/>
                          </p:stCondLst>
                        </p:cTn>
                        <p:tgtEl>
                          <p:spTgt spid="3138"/>
                        </p:tgtEl>
                        <p:attrNameLst>
                          <p:attrName>style.visibility</p:attrName>
                        </p:attrNameLst>
                      </p:cBhvr>
                      <p:to>
                        <p:strVal val="visible"/>
                      </p:to>
                    </p:set>
                    <p:animEffect transition="in" filter="slide(fromBottom)">
                      <p:cBhvr>
                        <p:cTn dur="500"/>
                        <p:tgtEl>
                          <p:spTgt spid="3138"/>
                        </p:tgtEl>
                      </p:cBhvr>
                    </p:animEffect>
                  </p:childTnLst>
                </p:cTn>
              </p:par>
            </p:tnLst>
          </p:tmpl>
          <p:tmpl lvl="3">
            <p:tnLst>
              <p:par>
                <p:cTn presetID="12" presetClass="entr" presetSubtype="4" fill="hold" nodeType="clickEffect">
                  <p:stCondLst>
                    <p:cond delay="0"/>
                  </p:stCondLst>
                  <p:childTnLst>
                    <p:set>
                      <p:cBhvr>
                        <p:cTn dur="1" fill="hold">
                          <p:stCondLst>
                            <p:cond delay="0"/>
                          </p:stCondLst>
                        </p:cTn>
                        <p:tgtEl>
                          <p:spTgt spid="3138"/>
                        </p:tgtEl>
                        <p:attrNameLst>
                          <p:attrName>style.visibility</p:attrName>
                        </p:attrNameLst>
                      </p:cBhvr>
                      <p:to>
                        <p:strVal val="visible"/>
                      </p:to>
                    </p:set>
                    <p:animEffect transition="in" filter="slide(fromBottom)">
                      <p:cBhvr>
                        <p:cTn dur="500"/>
                        <p:tgtEl>
                          <p:spTgt spid="3138"/>
                        </p:tgtEl>
                      </p:cBhvr>
                    </p:animEffect>
                  </p:childTnLst>
                </p:cTn>
              </p:par>
            </p:tnLst>
          </p:tmpl>
          <p:tmpl lvl="4">
            <p:tnLst>
              <p:par>
                <p:cTn presetID="12" presetClass="entr" presetSubtype="4" fill="hold" nodeType="clickEffect">
                  <p:stCondLst>
                    <p:cond delay="0"/>
                  </p:stCondLst>
                  <p:childTnLst>
                    <p:set>
                      <p:cBhvr>
                        <p:cTn dur="1" fill="hold">
                          <p:stCondLst>
                            <p:cond delay="0"/>
                          </p:stCondLst>
                        </p:cTn>
                        <p:tgtEl>
                          <p:spTgt spid="3138"/>
                        </p:tgtEl>
                        <p:attrNameLst>
                          <p:attrName>style.visibility</p:attrName>
                        </p:attrNameLst>
                      </p:cBhvr>
                      <p:to>
                        <p:strVal val="visible"/>
                      </p:to>
                    </p:set>
                    <p:animEffect transition="in" filter="slide(fromBottom)">
                      <p:cBhvr>
                        <p:cTn dur="500"/>
                        <p:tgtEl>
                          <p:spTgt spid="3138"/>
                        </p:tgtEl>
                      </p:cBhvr>
                    </p:animEffect>
                  </p:childTnLst>
                </p:cTn>
              </p:par>
            </p:tnLst>
          </p:tmpl>
          <p:tmpl lvl="5">
            <p:tnLst>
              <p:par>
                <p:cTn presetID="12" presetClass="entr" presetSubtype="4" fill="hold" nodeType="clickEffect">
                  <p:stCondLst>
                    <p:cond delay="0"/>
                  </p:stCondLst>
                  <p:childTnLst>
                    <p:set>
                      <p:cBhvr>
                        <p:cTn dur="1" fill="hold">
                          <p:stCondLst>
                            <p:cond delay="0"/>
                          </p:stCondLst>
                        </p:cTn>
                        <p:tgtEl>
                          <p:spTgt spid="3138"/>
                        </p:tgtEl>
                        <p:attrNameLst>
                          <p:attrName>style.visibility</p:attrName>
                        </p:attrNameLst>
                      </p:cBhvr>
                      <p:to>
                        <p:strVal val="visible"/>
                      </p:to>
                    </p:set>
                    <p:animEffect transition="in" filter="slide(fromBottom)">
                      <p:cBhvr>
                        <p:cTn dur="500"/>
                        <p:tgtEl>
                          <p:spTgt spid="3138"/>
                        </p:tgtEl>
                      </p:cBhvr>
                    </p:animEffect>
                  </p:childTnLst>
                </p:cTn>
              </p:par>
            </p:tnLst>
          </p:tmpl>
        </p:tmplLst>
      </p:bldP>
    </p:bldLst>
  </p:timing>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Στυλ κύριου τίτλου</a:t>
            </a:r>
          </a:p>
        </p:txBody>
      </p:sp>
      <p:sp>
        <p:nvSpPr>
          <p:cNvPr id="3075"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defRPr>
            </a:lvl1pPr>
          </a:lstStyle>
          <a:p>
            <a:pPr>
              <a:defRPr/>
            </a:pPr>
            <a:fld id="{846E0FEE-9D5A-40C2-82B7-CADF453CFD3E}" type="datetimeFigureOut">
              <a:rPr lang="el-GR"/>
              <a:pPr>
                <a:defRPr/>
              </a:pPr>
              <a:t>15/11/2015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defRPr>
            </a:lvl1pPr>
          </a:lstStyle>
          <a:p>
            <a:pPr>
              <a:defRPr/>
            </a:pP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918009B1-43C6-4237-8477-E8637BBE7C44}" type="slidenum">
              <a:rPr lang="el-GR" altLang="el-GR"/>
              <a:pPr>
                <a:defRPr/>
              </a:pPr>
              <a:t>‹#›</a:t>
            </a:fld>
            <a:endParaRPr lang="el-GR" altLang="el-GR"/>
          </a:p>
        </p:txBody>
      </p:sp>
    </p:spTree>
    <p:extLst>
      <p:ext uri="{BB962C8B-B14F-4D97-AF65-F5344CB8AC3E}">
        <p14:creationId xmlns:p14="http://schemas.microsoft.com/office/powerpoint/2010/main" val="173321616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8.gif"/><Relationship Id="rId4" Type="http://schemas.openxmlformats.org/officeDocument/2006/relationships/image" Target="../media/image7.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hyperlink" Target="mailto:tsiriop@aegean.gr" TargetMode="External"/><Relationship Id="rId4" Type="http://schemas.openxmlformats.org/officeDocument/2006/relationships/image" Target="../media/image5.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ctrTitle"/>
          </p:nvPr>
        </p:nvSpPr>
        <p:spPr>
          <a:xfrm>
            <a:off x="755650" y="1916113"/>
            <a:ext cx="7559675" cy="1152525"/>
          </a:xfrm>
        </p:spPr>
        <p:txBody>
          <a:bodyPr/>
          <a:lstStyle/>
          <a:p>
            <a:pPr eaLnBrk="1" hangingPunct="1"/>
            <a:r>
              <a:rPr lang="el-GR" altLang="en-US" sz="3200" b="1" dirty="0" smtClean="0"/>
              <a:t>ΠΡΟΧΩΡΗΜΕΝΗ ΧΡΗΜΑΤΟΟΙΚΟΝΟΜΙΚΗ &amp; ΔΙΑΧΕΙΡΙΣΗ ΚΙΝΔΥΝΩΝ</a:t>
            </a:r>
            <a:endParaRPr lang="el-GR" altLang="el-GR" sz="3200" b="1" dirty="0" smtClean="0"/>
          </a:p>
        </p:txBody>
      </p:sp>
      <p:sp>
        <p:nvSpPr>
          <p:cNvPr id="16387" name="Υπότιτλος 2"/>
          <p:cNvSpPr>
            <a:spLocks noGrp="1"/>
          </p:cNvSpPr>
          <p:nvPr>
            <p:ph type="subTitle" idx="1"/>
          </p:nvPr>
        </p:nvSpPr>
        <p:spPr>
          <a:xfrm>
            <a:off x="684213" y="3141663"/>
            <a:ext cx="7848600" cy="1871662"/>
          </a:xfrm>
        </p:spPr>
        <p:txBody>
          <a:bodyPr/>
          <a:lstStyle/>
          <a:p>
            <a:pPr eaLnBrk="1" hangingPunct="1">
              <a:lnSpc>
                <a:spcPct val="80000"/>
              </a:lnSpc>
            </a:pPr>
            <a:r>
              <a:rPr lang="el-GR" altLang="el-GR" sz="2800" b="1" dirty="0" smtClean="0">
                <a:solidFill>
                  <a:schemeClr val="tx1"/>
                </a:solidFill>
              </a:rPr>
              <a:t>Ενότητα </a:t>
            </a:r>
            <a:r>
              <a:rPr lang="el-GR" altLang="el-GR" sz="2800" b="1" dirty="0" smtClean="0">
                <a:solidFill>
                  <a:schemeClr val="tx1"/>
                </a:solidFill>
              </a:rPr>
              <a:t>5: </a:t>
            </a:r>
            <a:r>
              <a:rPr lang="en-US" altLang="el-GR" sz="2800">
                <a:solidFill>
                  <a:schemeClr val="tx1"/>
                </a:solidFill>
                <a:latin typeface="Arial" pitchFamily="34" charset="0"/>
              </a:rPr>
              <a:t>Cost of Capital Estimation</a:t>
            </a:r>
            <a:endParaRPr lang="el-GR" altLang="el-GR" sz="2800" dirty="0" smtClean="0">
              <a:solidFill>
                <a:schemeClr val="tx1"/>
              </a:solidFill>
              <a:latin typeface="Arial" pitchFamily="34" charset="0"/>
            </a:endParaRPr>
          </a:p>
        </p:txBody>
      </p:sp>
      <p:pic>
        <p:nvPicPr>
          <p:cNvPr id="16388" name="7 - Εικόνα" descr="Λογότυπο για Άδειες χρήσης Creative Commons BY-NC-N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5661025"/>
            <a:ext cx="2444750" cy="85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3" descr="Λογότυπο Επιχειρησιακού Προγράμματος Εκπαίδευση και Δια βίου Μάθηση του Υπουργείου Παιδείας ΕΣΠΑ 2007-2013 με τη σημαία της Ευρωπαϊκής Ένωσης, το οποίο συγχρηματοδοτείται από την Ευρωπαϊκή Ένωση (Ευρωπαϊκό Κοινωνικό Ταμείο) και από εθνικούς πόρους."/>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4663" y="5589588"/>
            <a:ext cx="4310062"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8" descr="cms43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6238" y="333375"/>
            <a:ext cx="29797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1" name="Rectangle 7"/>
          <p:cNvSpPr>
            <a:spLocks noChangeArrowheads="1"/>
          </p:cNvSpPr>
          <p:nvPr/>
        </p:nvSpPr>
        <p:spPr bwMode="auto">
          <a:xfrm>
            <a:off x="2484438" y="4652963"/>
            <a:ext cx="4572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a:spcBef>
                <a:spcPct val="0"/>
              </a:spcBef>
              <a:buFontTx/>
              <a:buNone/>
            </a:pPr>
            <a:r>
              <a:rPr lang="el-GR" altLang="el-GR" sz="1800" b="1" i="1" dirty="0" smtClean="0">
                <a:solidFill>
                  <a:srgbClr val="000000"/>
                </a:solidFill>
              </a:rPr>
              <a:t>Θεόδωρος </a:t>
            </a:r>
            <a:r>
              <a:rPr lang="el-GR" altLang="el-GR" sz="1800" b="1" i="1" dirty="0" err="1" smtClean="0">
                <a:solidFill>
                  <a:srgbClr val="000000"/>
                </a:solidFill>
              </a:rPr>
              <a:t>Συριόπουλος</a:t>
            </a:r>
            <a:endParaRPr lang="el-GR" altLang="el-GR" sz="1800" b="1" i="1" dirty="0" smtClean="0">
              <a:solidFill>
                <a:srgbClr val="000000"/>
              </a:solidFill>
            </a:endParaRPr>
          </a:p>
          <a:p>
            <a:pPr algn="ctr">
              <a:spcBef>
                <a:spcPct val="0"/>
              </a:spcBef>
              <a:buFontTx/>
              <a:buNone/>
            </a:pPr>
            <a:r>
              <a:rPr lang="el-GR" altLang="el-GR" sz="1800" b="1" i="1" dirty="0" smtClean="0">
                <a:solidFill>
                  <a:srgbClr val="000000"/>
                </a:solidFill>
              </a:rPr>
              <a:t>Τμήμα </a:t>
            </a:r>
            <a:r>
              <a:rPr lang="el-GR" sz="1800" b="1" i="1" dirty="0" smtClean="0">
                <a:solidFill>
                  <a:srgbClr val="000000"/>
                </a:solidFill>
              </a:rPr>
              <a:t>Ναυτιλίας </a:t>
            </a:r>
            <a:r>
              <a:rPr lang="el-GR" sz="1800" b="1" i="1" dirty="0">
                <a:solidFill>
                  <a:srgbClr val="000000"/>
                </a:solidFill>
              </a:rPr>
              <a:t>και Επιχειρηματικών Υπηρεσιών</a:t>
            </a:r>
            <a:endParaRPr lang="el-GR" altLang="el-GR" sz="1800" b="1" i="1" dirty="0">
              <a:solidFill>
                <a:srgbClr val="000000"/>
              </a:solidFill>
            </a:endParaRPr>
          </a:p>
        </p:txBody>
      </p:sp>
    </p:spTree>
    <p:extLst>
      <p:ext uri="{BB962C8B-B14F-4D97-AF65-F5344CB8AC3E}">
        <p14:creationId xmlns:p14="http://schemas.microsoft.com/office/powerpoint/2010/main" val="4097664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0828B473-6C7E-4C62-8545-B2F1BACAFDA3}" type="slidenum">
              <a:rPr lang="en-US"/>
              <a:pPr>
                <a:defRPr/>
              </a:pPr>
              <a:t>10</a:t>
            </a:fld>
            <a:endParaRPr lang="en-US"/>
          </a:p>
        </p:txBody>
      </p:sp>
      <p:sp>
        <p:nvSpPr>
          <p:cNvPr id="13317" name="Rectangle 2"/>
          <p:cNvSpPr>
            <a:spLocks noGrp="1" noChangeArrowheads="1"/>
          </p:cNvSpPr>
          <p:nvPr>
            <p:ph type="title"/>
          </p:nvPr>
        </p:nvSpPr>
        <p:spPr>
          <a:xfrm>
            <a:off x="762000" y="1143000"/>
            <a:ext cx="8162925" cy="457200"/>
          </a:xfrm>
        </p:spPr>
        <p:txBody>
          <a:bodyPr/>
          <a:lstStyle/>
          <a:p>
            <a:pPr eaLnBrk="1" hangingPunct="1"/>
            <a:r>
              <a:rPr lang="en-US" sz="2400" b="1" smtClean="0"/>
              <a:t>Background</a:t>
            </a:r>
          </a:p>
        </p:txBody>
      </p:sp>
      <p:sp>
        <p:nvSpPr>
          <p:cNvPr id="13318" name="Rectangle 3"/>
          <p:cNvSpPr>
            <a:spLocks noGrp="1" noChangeArrowheads="1"/>
          </p:cNvSpPr>
          <p:nvPr>
            <p:ph type="body" idx="1"/>
          </p:nvPr>
        </p:nvSpPr>
        <p:spPr>
          <a:xfrm>
            <a:off x="762000" y="2286000"/>
            <a:ext cx="8110538" cy="3810000"/>
          </a:xfrm>
        </p:spPr>
        <p:txBody>
          <a:bodyPr/>
          <a:lstStyle/>
          <a:p>
            <a:pPr eaLnBrk="1" hangingPunct="1"/>
            <a:r>
              <a:rPr lang="en-CA" sz="2000" b="1" dirty="0" smtClean="0">
                <a:cs typeface="Times New Roman" pitchFamily="18" charset="0"/>
              </a:rPr>
              <a:t>understand</a:t>
            </a:r>
            <a:r>
              <a:rPr lang="en-CA" sz="2000" dirty="0" smtClean="0">
                <a:cs typeface="Times New Roman" pitchFamily="18" charset="0"/>
              </a:rPr>
              <a:t>:</a:t>
            </a:r>
          </a:p>
          <a:p>
            <a:pPr eaLnBrk="1" hangingPunct="1">
              <a:buFont typeface="Wingdings" pitchFamily="2" charset="2"/>
              <a:buNone/>
            </a:pPr>
            <a:endParaRPr lang="en-CA" sz="1000" dirty="0" smtClean="0">
              <a:cs typeface="Times New Roman" pitchFamily="18" charset="0"/>
            </a:endParaRPr>
          </a:p>
          <a:p>
            <a:pPr eaLnBrk="1" hangingPunct="1">
              <a:buFont typeface="Wingdings" pitchFamily="2" charset="2"/>
              <a:buNone/>
            </a:pPr>
            <a:endParaRPr lang="en-CA" sz="1000" dirty="0" smtClean="0">
              <a:cs typeface="Times New Roman" pitchFamily="18" charset="0"/>
            </a:endParaRPr>
          </a:p>
          <a:p>
            <a:pPr lvl="1" eaLnBrk="1" hangingPunct="1"/>
            <a:r>
              <a:rPr lang="en-CA" sz="1800" dirty="0" smtClean="0">
                <a:cs typeface="Times New Roman" pitchFamily="18" charset="0"/>
              </a:rPr>
              <a:t>how to estimate the </a:t>
            </a:r>
            <a:r>
              <a:rPr lang="en-CA" sz="1800" b="1" dirty="0" smtClean="0">
                <a:solidFill>
                  <a:srgbClr val="FF0000"/>
                </a:solidFill>
                <a:cs typeface="Times New Roman" pitchFamily="18" charset="0"/>
              </a:rPr>
              <a:t>cost of debt</a:t>
            </a:r>
          </a:p>
          <a:p>
            <a:pPr lvl="1" eaLnBrk="1" hangingPunct="1">
              <a:buFont typeface="Wingdings" pitchFamily="2" charset="2"/>
              <a:buNone/>
            </a:pPr>
            <a:endParaRPr lang="en-CA" sz="1000" b="1" dirty="0" smtClean="0">
              <a:solidFill>
                <a:srgbClr val="FF0000"/>
              </a:solidFill>
              <a:cs typeface="Times New Roman" pitchFamily="18" charset="0"/>
            </a:endParaRPr>
          </a:p>
          <a:p>
            <a:pPr lvl="1" eaLnBrk="1" hangingPunct="1"/>
            <a:r>
              <a:rPr lang="en-CA" sz="1800" dirty="0" smtClean="0">
                <a:cs typeface="Times New Roman" pitchFamily="18" charset="0"/>
              </a:rPr>
              <a:t>how to estimate the </a:t>
            </a:r>
            <a:r>
              <a:rPr lang="en-CA" sz="1800" b="1" dirty="0" smtClean="0">
                <a:solidFill>
                  <a:srgbClr val="FF0000"/>
                </a:solidFill>
                <a:cs typeface="Times New Roman" pitchFamily="18" charset="0"/>
              </a:rPr>
              <a:t>cost of equity capital</a:t>
            </a:r>
          </a:p>
          <a:p>
            <a:pPr lvl="1" eaLnBrk="1" hangingPunct="1">
              <a:buFont typeface="Wingdings" pitchFamily="2" charset="2"/>
              <a:buNone/>
            </a:pPr>
            <a:endParaRPr lang="en-CA" sz="1000" dirty="0" smtClean="0">
              <a:cs typeface="Times New Roman" pitchFamily="18" charset="0"/>
            </a:endParaRPr>
          </a:p>
          <a:p>
            <a:pPr lvl="1" eaLnBrk="1" hangingPunct="1"/>
            <a:r>
              <a:rPr lang="en-CA" sz="1800" dirty="0" smtClean="0">
                <a:cs typeface="Times New Roman" pitchFamily="18" charset="0"/>
              </a:rPr>
              <a:t>how to </a:t>
            </a:r>
            <a:r>
              <a:rPr lang="en-CA" sz="1800" b="1" dirty="0" smtClean="0">
                <a:solidFill>
                  <a:srgbClr val="FF0000"/>
                </a:solidFill>
                <a:cs typeface="Times New Roman" pitchFamily="18" charset="0"/>
              </a:rPr>
              <a:t>combine</a:t>
            </a:r>
            <a:r>
              <a:rPr lang="en-CA" sz="1800" dirty="0" smtClean="0">
                <a:cs typeface="Times New Roman" pitchFamily="18" charset="0"/>
              </a:rPr>
              <a:t> the cost of different sources of financing</a:t>
            </a:r>
            <a:br>
              <a:rPr lang="en-CA" sz="1800" dirty="0" smtClean="0">
                <a:cs typeface="Times New Roman" pitchFamily="18" charset="0"/>
              </a:rPr>
            </a:br>
            <a:r>
              <a:rPr lang="en-CA" sz="1800" dirty="0" smtClean="0">
                <a:cs typeface="Times New Roman" pitchFamily="18" charset="0"/>
              </a:rPr>
              <a:t>to obtain a firm’s </a:t>
            </a:r>
            <a:r>
              <a:rPr lang="en-CA" sz="1800" b="1" dirty="0" smtClean="0">
                <a:solidFill>
                  <a:srgbClr val="FF0000"/>
                </a:solidFill>
                <a:cs typeface="Times New Roman" pitchFamily="18" charset="0"/>
              </a:rPr>
              <a:t>Weighted Average Cost of Capital</a:t>
            </a:r>
            <a:endParaRPr lang="en-US" b="1" dirty="0" smtClean="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8EE4400D-078E-4AFE-BACB-F8B24A9DC414}" type="slidenum">
              <a:rPr lang="en-US"/>
              <a:pPr>
                <a:defRPr/>
              </a:pPr>
              <a:t>11</a:t>
            </a:fld>
            <a:endParaRPr lang="en-US"/>
          </a:p>
        </p:txBody>
      </p:sp>
      <p:sp>
        <p:nvSpPr>
          <p:cNvPr id="29699" name="Rectangle 2"/>
          <p:cNvSpPr>
            <a:spLocks noGrp="1" noChangeArrowheads="1"/>
          </p:cNvSpPr>
          <p:nvPr>
            <p:ph type="title"/>
          </p:nvPr>
        </p:nvSpPr>
        <p:spPr>
          <a:xfrm>
            <a:off x="1071538" y="3429000"/>
            <a:ext cx="7948611" cy="523220"/>
          </a:xfrm>
        </p:spPr>
        <p:txBody>
          <a:bodyPr/>
          <a:lstStyle/>
          <a:p>
            <a:pPr eaLnBrk="1" hangingPunct="1"/>
            <a:r>
              <a:rPr lang="en-CA" sz="2800" b="1" kern="1200" dirty="0" smtClean="0">
                <a:latin typeface="+mn-lt"/>
                <a:ea typeface="+mn-ea"/>
                <a:cs typeface="Times New Roman" pitchFamily="18" charset="0"/>
              </a:rPr>
              <a:t>Theories of Capital Structure</a:t>
            </a:r>
            <a:endParaRPr lang="en-US" sz="2800" b="1" kern="1200" dirty="0" smtClean="0">
              <a:latin typeface="+mn-lt"/>
              <a:ea typeface="+mn-ea"/>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428868"/>
            <a:ext cx="7858180" cy="3214710"/>
          </a:xfrm>
        </p:spPr>
        <p:txBody>
          <a:bodyPr>
            <a:noAutofit/>
          </a:bodyPr>
          <a:lstStyle/>
          <a:p>
            <a:pPr algn="l"/>
            <a:r>
              <a:rPr lang="en-GB" sz="1800" dirty="0" smtClean="0">
                <a:solidFill>
                  <a:schemeClr val="bg1">
                    <a:lumMod val="10000"/>
                  </a:schemeClr>
                </a:solidFill>
                <a:latin typeface="Arial" pitchFamily="34" charset="0"/>
                <a:cs typeface="Arial" pitchFamily="34" charset="0"/>
              </a:rPr>
              <a:t>long-term firm financing :</a:t>
            </a:r>
            <a:br>
              <a:rPr lang="en-GB" sz="1800" dirty="0" smtClean="0">
                <a:solidFill>
                  <a:schemeClr val="bg1">
                    <a:lumMod val="10000"/>
                  </a:schemeClr>
                </a:solidFill>
                <a:latin typeface="Arial" pitchFamily="34" charset="0"/>
                <a:cs typeface="Arial" pitchFamily="34" charset="0"/>
              </a:rPr>
            </a:br>
            <a:r>
              <a:rPr lang="en-GB" sz="1800" dirty="0" smtClean="0">
                <a:solidFill>
                  <a:schemeClr val="bg1">
                    <a:lumMod val="10000"/>
                  </a:schemeClr>
                </a:solidFill>
                <a:latin typeface="Arial" pitchFamily="34" charset="0"/>
                <a:cs typeface="Arial" pitchFamily="34" charset="0"/>
              </a:rPr>
              <a:t>			</a:t>
            </a:r>
            <a:br>
              <a:rPr lang="en-GB" sz="1800" dirty="0" smtClean="0">
                <a:solidFill>
                  <a:schemeClr val="bg1">
                    <a:lumMod val="10000"/>
                  </a:schemeClr>
                </a:solidFill>
                <a:latin typeface="Arial" pitchFamily="34" charset="0"/>
                <a:cs typeface="Arial" pitchFamily="34" charset="0"/>
              </a:rPr>
            </a:br>
            <a:r>
              <a:rPr lang="en-GB" sz="1800" dirty="0" smtClean="0">
                <a:solidFill>
                  <a:schemeClr val="bg1">
                    <a:lumMod val="10000"/>
                  </a:schemeClr>
                </a:solidFill>
                <a:latin typeface="Arial" pitchFamily="34" charset="0"/>
                <a:cs typeface="Arial" pitchFamily="34" charset="0"/>
              </a:rPr>
              <a:t>			</a:t>
            </a:r>
            <a:r>
              <a:rPr lang="en-GB" sz="1800" b="1" dirty="0" smtClean="0">
                <a:latin typeface="Arial" pitchFamily="34" charset="0"/>
                <a:cs typeface="Arial" pitchFamily="34" charset="0"/>
              </a:rPr>
              <a:t>- equity (shares issuing )</a:t>
            </a:r>
            <a:br>
              <a:rPr lang="en-GB" sz="1800" b="1" dirty="0" smtClean="0">
                <a:latin typeface="Arial" pitchFamily="34" charset="0"/>
                <a:cs typeface="Arial" pitchFamily="34" charset="0"/>
              </a:rPr>
            </a:br>
            <a:r>
              <a:rPr lang="en-GB" sz="1800" b="1" dirty="0" smtClean="0">
                <a:latin typeface="Arial" pitchFamily="34" charset="0"/>
                <a:cs typeface="Arial" pitchFamily="34" charset="0"/>
              </a:rPr>
              <a:t>			</a:t>
            </a:r>
            <a:br>
              <a:rPr lang="en-GB" sz="1800" b="1" dirty="0" smtClean="0">
                <a:latin typeface="Arial" pitchFamily="34" charset="0"/>
                <a:cs typeface="Arial" pitchFamily="34" charset="0"/>
              </a:rPr>
            </a:br>
            <a:r>
              <a:rPr lang="en-GB" sz="1800" b="1" dirty="0" smtClean="0">
                <a:latin typeface="Arial" pitchFamily="34" charset="0"/>
                <a:cs typeface="Arial" pitchFamily="34" charset="0"/>
              </a:rPr>
              <a:t>			- debt </a:t>
            </a:r>
            <a:r>
              <a:rPr lang="en-GB" sz="1800" b="1" dirty="0">
                <a:latin typeface="Arial" pitchFamily="34" charset="0"/>
                <a:cs typeface="Arial" pitchFamily="34" charset="0"/>
              </a:rPr>
              <a:t>(</a:t>
            </a:r>
            <a:r>
              <a:rPr lang="en-GB" sz="1800" b="1" dirty="0" smtClean="0">
                <a:latin typeface="Arial" pitchFamily="34" charset="0"/>
                <a:cs typeface="Arial" pitchFamily="34" charset="0"/>
              </a:rPr>
              <a:t>borrowing: bank loan; bond issuing)</a:t>
            </a:r>
            <a:br>
              <a:rPr lang="en-GB" sz="1800" b="1" dirty="0" smtClean="0">
                <a:latin typeface="Arial" pitchFamily="34" charset="0"/>
                <a:cs typeface="Arial" pitchFamily="34" charset="0"/>
              </a:rPr>
            </a:br>
            <a:r>
              <a:rPr lang="en-GB" sz="1800" b="1" dirty="0" smtClean="0">
                <a:latin typeface="Arial" pitchFamily="34" charset="0"/>
                <a:cs typeface="Arial" pitchFamily="34" charset="0"/>
              </a:rPr>
              <a:t/>
            </a:r>
            <a:br>
              <a:rPr lang="en-GB" sz="1800" b="1" dirty="0" smtClean="0">
                <a:latin typeface="Arial" pitchFamily="34" charset="0"/>
                <a:cs typeface="Arial" pitchFamily="34" charset="0"/>
              </a:rPr>
            </a:br>
            <a:r>
              <a:rPr lang="en-GB" sz="1800" b="1" dirty="0" smtClean="0">
                <a:latin typeface="Arial" pitchFamily="34" charset="0"/>
                <a:cs typeface="Arial" pitchFamily="34" charset="0"/>
              </a:rPr>
              <a:t>			- retained profits</a:t>
            </a:r>
            <a:br>
              <a:rPr lang="en-GB" sz="1800" b="1" dirty="0" smtClean="0">
                <a:latin typeface="Arial" pitchFamily="34" charset="0"/>
                <a:cs typeface="Arial" pitchFamily="34" charset="0"/>
              </a:rPr>
            </a:br>
            <a:r>
              <a:rPr lang="en-GB" sz="1800" b="1" dirty="0" smtClean="0">
                <a:latin typeface="Arial" pitchFamily="34" charset="0"/>
                <a:cs typeface="Arial" pitchFamily="34" charset="0"/>
              </a:rPr>
              <a:t/>
            </a:r>
            <a:br>
              <a:rPr lang="en-GB" sz="1800" b="1" dirty="0" smtClean="0">
                <a:latin typeface="Arial" pitchFamily="34" charset="0"/>
                <a:cs typeface="Arial" pitchFamily="34" charset="0"/>
              </a:rPr>
            </a:br>
            <a:r>
              <a:rPr lang="en-GB" sz="1800" b="1" dirty="0" smtClean="0">
                <a:latin typeface="Arial" pitchFamily="34" charset="0"/>
                <a:cs typeface="Arial" pitchFamily="34" charset="0"/>
              </a:rPr>
              <a:t>			- combination</a:t>
            </a:r>
            <a:br>
              <a:rPr lang="en-GB" sz="1800" b="1" dirty="0" smtClean="0">
                <a:latin typeface="Arial" pitchFamily="34" charset="0"/>
                <a:cs typeface="Arial" pitchFamily="34" charset="0"/>
              </a:rPr>
            </a:br>
            <a:r>
              <a:rPr lang="en-GB" sz="1600" dirty="0" smtClean="0">
                <a:solidFill>
                  <a:schemeClr val="accent1">
                    <a:lumMod val="50000"/>
                  </a:schemeClr>
                </a:solidFill>
                <a:latin typeface="Arial" pitchFamily="34" charset="0"/>
                <a:cs typeface="Arial" pitchFamily="34" charset="0"/>
              </a:rPr>
              <a:t/>
            </a:r>
            <a:br>
              <a:rPr lang="en-GB" sz="1600" dirty="0" smtClean="0">
                <a:solidFill>
                  <a:schemeClr val="accent1">
                    <a:lumMod val="50000"/>
                  </a:schemeClr>
                </a:solidFill>
                <a:latin typeface="Arial" pitchFamily="34" charset="0"/>
                <a:cs typeface="Arial" pitchFamily="34" charset="0"/>
              </a:rPr>
            </a:br>
            <a:endParaRPr lang="en-US" sz="1200" dirty="0">
              <a:solidFill>
                <a:schemeClr val="accent1">
                  <a:lumMod val="50000"/>
                </a:schemeClr>
              </a:solidFill>
              <a:latin typeface="Arial" pitchFamily="34" charset="0"/>
              <a:cs typeface="Arial" pitchFamily="34" charset="0"/>
            </a:endParaRPr>
          </a:p>
        </p:txBody>
      </p:sp>
      <p:sp>
        <p:nvSpPr>
          <p:cNvPr id="3" name="Title 1"/>
          <p:cNvSpPr txBox="1">
            <a:spLocks/>
          </p:cNvSpPr>
          <p:nvPr/>
        </p:nvSpPr>
        <p:spPr>
          <a:xfrm>
            <a:off x="714348" y="1000108"/>
            <a:ext cx="7629524" cy="571504"/>
          </a:xfrm>
          <a:prstGeom prst="rect">
            <a:avLst/>
          </a:prstGeom>
        </p:spPr>
        <p:txBody>
          <a:bodyPr vert="horz" lIns="91440" tIns="45720" rIns="91440" bIns="45720" rtlCol="0" anchor="ctr">
            <a:noAutofit/>
          </a:bodyPr>
          <a:lstStyle/>
          <a:p>
            <a:pPr lvl="0">
              <a:spcBef>
                <a:spcPct val="0"/>
              </a:spcBef>
            </a:pPr>
            <a:r>
              <a:rPr lang="en-GB" b="1" dirty="0" smtClean="0">
                <a:solidFill>
                  <a:schemeClr val="tx2"/>
                </a:solidFill>
                <a:latin typeface="+mn-lt"/>
                <a:cs typeface="Times New Roman" pitchFamily="18" charset="0"/>
              </a:rPr>
              <a:t>Capital structure &amp; financial performance</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285992"/>
            <a:ext cx="8143932" cy="2511160"/>
          </a:xfrm>
        </p:spPr>
        <p:txBody>
          <a:bodyPr>
            <a:noAutofit/>
          </a:bodyPr>
          <a:lstStyle/>
          <a:p>
            <a:pPr algn="l"/>
            <a:r>
              <a:rPr lang="en-GB" sz="1800" dirty="0" smtClean="0">
                <a:solidFill>
                  <a:schemeClr val="bg1">
                    <a:lumMod val="10000"/>
                  </a:schemeClr>
                </a:solidFill>
                <a:latin typeface="Arial" pitchFamily="34" charset="0"/>
                <a:cs typeface="Arial" pitchFamily="34" charset="0"/>
              </a:rPr>
              <a:t>fundamental distinction: </a:t>
            </a:r>
            <a:r>
              <a:rPr lang="en-GB" sz="1800" b="1" dirty="0" smtClean="0">
                <a:solidFill>
                  <a:srgbClr val="0070C0"/>
                </a:solidFill>
                <a:latin typeface="Arial" pitchFamily="34" charset="0"/>
                <a:cs typeface="Arial" pitchFamily="34" charset="0"/>
              </a:rPr>
              <a:t>	</a:t>
            </a:r>
            <a:r>
              <a:rPr lang="en-GB" sz="2400" b="1" dirty="0" smtClean="0">
                <a:solidFill>
                  <a:srgbClr val="FF0000"/>
                </a:solidFill>
                <a:latin typeface="Arial" pitchFamily="34" charset="0"/>
                <a:cs typeface="Arial" pitchFamily="34" charset="0"/>
              </a:rPr>
              <a:t>equity</a:t>
            </a:r>
            <a:r>
              <a:rPr lang="en-GB" sz="1800" b="1" dirty="0" smtClean="0">
                <a:solidFill>
                  <a:srgbClr val="FF0000"/>
                </a:solidFill>
                <a:latin typeface="Arial" pitchFamily="34" charset="0"/>
                <a:cs typeface="Arial" pitchFamily="34" charset="0"/>
              </a:rPr>
              <a:t> vs. </a:t>
            </a:r>
            <a:r>
              <a:rPr lang="en-GB" sz="2400" b="1" dirty="0" smtClean="0">
                <a:solidFill>
                  <a:srgbClr val="FF0000"/>
                </a:solidFill>
                <a:latin typeface="Arial" pitchFamily="34" charset="0"/>
                <a:cs typeface="Arial" pitchFamily="34" charset="0"/>
              </a:rPr>
              <a:t>debt</a:t>
            </a:r>
            <a:r>
              <a:rPr lang="en-GB" sz="1400" b="1" dirty="0" smtClean="0">
                <a:solidFill>
                  <a:srgbClr val="FF0000"/>
                </a:solidFill>
                <a:latin typeface="Arial" pitchFamily="34" charset="0"/>
                <a:cs typeface="Arial" pitchFamily="34" charset="0"/>
              </a:rPr>
              <a:t>  </a:t>
            </a:r>
            <a:r>
              <a:rPr lang="en-GB" sz="1400" dirty="0" smtClean="0">
                <a:solidFill>
                  <a:schemeClr val="bg1">
                    <a:lumMod val="10000"/>
                  </a:schemeClr>
                </a:solidFill>
                <a:latin typeface="Arial" pitchFamily="34" charset="0"/>
                <a:cs typeface="Arial" pitchFamily="34" charset="0"/>
              </a:rPr>
              <a:t/>
            </a:r>
            <a:br>
              <a:rPr lang="en-GB" sz="1400" dirty="0" smtClean="0">
                <a:solidFill>
                  <a:schemeClr val="bg1">
                    <a:lumMod val="10000"/>
                  </a:schemeClr>
                </a:solidFill>
                <a:latin typeface="Arial" pitchFamily="34" charset="0"/>
                <a:cs typeface="Arial" pitchFamily="34" charset="0"/>
              </a:rPr>
            </a:br>
            <a:r>
              <a:rPr lang="en-GB" sz="1400" dirty="0" smtClean="0">
                <a:solidFill>
                  <a:schemeClr val="bg1">
                    <a:lumMod val="10000"/>
                  </a:schemeClr>
                </a:solidFill>
                <a:latin typeface="Arial" pitchFamily="34" charset="0"/>
                <a:cs typeface="Arial" pitchFamily="34" charset="0"/>
              </a:rPr>
              <a:t/>
            </a:r>
            <a:br>
              <a:rPr lang="en-GB" sz="1400" dirty="0" smtClean="0">
                <a:solidFill>
                  <a:schemeClr val="bg1">
                    <a:lumMod val="10000"/>
                  </a:schemeClr>
                </a:solidFill>
                <a:latin typeface="Arial" pitchFamily="34" charset="0"/>
                <a:cs typeface="Arial" pitchFamily="34" charset="0"/>
              </a:rPr>
            </a:br>
            <a:r>
              <a:rPr lang="en-GB" sz="1400" dirty="0" smtClean="0">
                <a:solidFill>
                  <a:schemeClr val="bg1">
                    <a:lumMod val="10000"/>
                  </a:schemeClr>
                </a:solidFill>
                <a:latin typeface="Arial" pitchFamily="34" charset="0"/>
                <a:cs typeface="Arial" pitchFamily="34" charset="0"/>
              </a:rPr>
              <a:t/>
            </a:r>
            <a:br>
              <a:rPr lang="en-GB" sz="1400" dirty="0" smtClean="0">
                <a:solidFill>
                  <a:schemeClr val="bg1">
                    <a:lumMod val="10000"/>
                  </a:schemeClr>
                </a:solidFill>
                <a:latin typeface="Arial" pitchFamily="34" charset="0"/>
                <a:cs typeface="Arial" pitchFamily="34" charset="0"/>
              </a:rPr>
            </a:br>
            <a:r>
              <a:rPr lang="en-GB" sz="1400" dirty="0" smtClean="0">
                <a:solidFill>
                  <a:schemeClr val="bg1">
                    <a:lumMod val="10000"/>
                  </a:schemeClr>
                </a:solidFill>
                <a:latin typeface="Arial" pitchFamily="34" charset="0"/>
                <a:cs typeface="Arial" pitchFamily="34" charset="0"/>
              </a:rPr>
              <a:t> 		</a:t>
            </a:r>
            <a:r>
              <a:rPr lang="en-GB" sz="1800" b="1" dirty="0" smtClean="0">
                <a:solidFill>
                  <a:srgbClr val="FF0000"/>
                </a:solidFill>
                <a:latin typeface="Arial" pitchFamily="34" charset="0"/>
                <a:cs typeface="Arial" pitchFamily="34" charset="0"/>
              </a:rPr>
              <a:t>equity</a:t>
            </a:r>
            <a:r>
              <a:rPr lang="en-GB" sz="1800" dirty="0" smtClean="0">
                <a:solidFill>
                  <a:srgbClr val="FF0000"/>
                </a:solidFill>
                <a:latin typeface="Arial" pitchFamily="34" charset="0"/>
                <a:cs typeface="Arial" pitchFamily="34" charset="0"/>
              </a:rPr>
              <a:t>	</a:t>
            </a:r>
            <a:r>
              <a:rPr lang="en-GB" sz="1800" dirty="0" smtClean="0">
                <a:solidFill>
                  <a:srgbClr val="FF0000"/>
                </a:solidFill>
                <a:latin typeface="Arial" pitchFamily="34" charset="0"/>
                <a:cs typeface="Arial" pitchFamily="34" charset="0"/>
                <a:sym typeface="Wingdings" pitchFamily="2" charset="2"/>
              </a:rPr>
              <a:t></a:t>
            </a:r>
            <a:r>
              <a:rPr lang="en-GB" sz="1800" dirty="0" smtClean="0">
                <a:solidFill>
                  <a:schemeClr val="bg1">
                    <a:lumMod val="10000"/>
                  </a:schemeClr>
                </a:solidFill>
                <a:latin typeface="Arial" pitchFamily="34" charset="0"/>
                <a:cs typeface="Arial" pitchFamily="34" charset="0"/>
                <a:sym typeface="Wingdings" pitchFamily="2" charset="2"/>
              </a:rPr>
              <a:t> </a:t>
            </a:r>
            <a:r>
              <a:rPr lang="en-GB" sz="1800" dirty="0" smtClean="0">
                <a:solidFill>
                  <a:schemeClr val="bg1">
                    <a:lumMod val="10000"/>
                  </a:schemeClr>
                </a:solidFill>
                <a:latin typeface="Arial" pitchFamily="34" charset="0"/>
                <a:cs typeface="Arial" pitchFamily="34" charset="0"/>
              </a:rPr>
              <a:t>refers </a:t>
            </a:r>
            <a:r>
              <a:rPr lang="en-GB" sz="1800" dirty="0">
                <a:solidFill>
                  <a:schemeClr val="bg1">
                    <a:lumMod val="10000"/>
                  </a:schemeClr>
                </a:solidFill>
                <a:latin typeface="Arial" pitchFamily="34" charset="0"/>
                <a:cs typeface="Arial" pitchFamily="34" charset="0"/>
              </a:rPr>
              <a:t>to firm’s own funding by its shareholders </a:t>
            </a:r>
            <a:r>
              <a:rPr lang="en-GB" sz="1800" dirty="0" smtClean="0">
                <a:solidFill>
                  <a:schemeClr val="bg1">
                    <a:lumMod val="10000"/>
                  </a:schemeClr>
                </a:solidFill>
                <a:latin typeface="Arial" pitchFamily="34" charset="0"/>
                <a:cs typeface="Arial" pitchFamily="34" charset="0"/>
              </a:rPr>
              <a:t/>
            </a:r>
            <a:br>
              <a:rPr lang="en-GB" sz="1800" dirty="0" smtClean="0">
                <a:solidFill>
                  <a:schemeClr val="bg1">
                    <a:lumMod val="10000"/>
                  </a:schemeClr>
                </a:solidFill>
                <a:latin typeface="Arial" pitchFamily="34" charset="0"/>
                <a:cs typeface="Arial" pitchFamily="34" charset="0"/>
              </a:rPr>
            </a:br>
            <a:r>
              <a:rPr lang="en-GB" sz="1800" dirty="0" smtClean="0">
                <a:solidFill>
                  <a:schemeClr val="bg1">
                    <a:lumMod val="10000"/>
                  </a:schemeClr>
                </a:solidFill>
                <a:latin typeface="Arial" pitchFamily="34" charset="0"/>
                <a:cs typeface="Arial" pitchFamily="34" charset="0"/>
              </a:rPr>
              <a:t>			</a:t>
            </a:r>
            <a:r>
              <a:rPr lang="en-GB" sz="1800" dirty="0" smtClean="0">
                <a:solidFill>
                  <a:srgbClr val="FF0000"/>
                </a:solidFill>
                <a:latin typeface="Arial" pitchFamily="34" charset="0"/>
                <a:cs typeface="Arial" pitchFamily="34" charset="0"/>
                <a:sym typeface="Wingdings" pitchFamily="2" charset="2"/>
              </a:rPr>
              <a:t></a:t>
            </a:r>
            <a:r>
              <a:rPr lang="en-GB" sz="1800" dirty="0" smtClean="0">
                <a:solidFill>
                  <a:schemeClr val="bg1">
                    <a:lumMod val="10000"/>
                  </a:schemeClr>
                </a:solidFill>
                <a:latin typeface="Arial" pitchFamily="34" charset="0"/>
                <a:cs typeface="Arial" pitchFamily="34" charset="0"/>
                <a:sym typeface="Wingdings" pitchFamily="2" charset="2"/>
              </a:rPr>
              <a:t> </a:t>
            </a:r>
            <a:r>
              <a:rPr lang="en-GB" sz="1800" dirty="0" smtClean="0">
                <a:solidFill>
                  <a:schemeClr val="bg1">
                    <a:lumMod val="10000"/>
                  </a:schemeClr>
                </a:solidFill>
                <a:latin typeface="Arial" pitchFamily="34" charset="0"/>
                <a:cs typeface="Arial" pitchFamily="34" charset="0"/>
              </a:rPr>
              <a:t>shares </a:t>
            </a:r>
            <a:r>
              <a:rPr lang="en-GB" sz="1800" dirty="0">
                <a:solidFill>
                  <a:schemeClr val="bg1">
                    <a:lumMod val="10000"/>
                  </a:schemeClr>
                </a:solidFill>
                <a:latin typeface="Arial" pitchFamily="34" charset="0"/>
                <a:cs typeface="Arial" pitchFamily="34" charset="0"/>
              </a:rPr>
              <a:t>correspond to ownership </a:t>
            </a:r>
            <a:r>
              <a:rPr lang="en-GB" sz="1800" dirty="0" smtClean="0">
                <a:solidFill>
                  <a:schemeClr val="bg1">
                    <a:lumMod val="10000"/>
                  </a:schemeClr>
                </a:solidFill>
                <a:latin typeface="Arial" pitchFamily="34" charset="0"/>
                <a:cs typeface="Arial" pitchFamily="34" charset="0"/>
              </a:rPr>
              <a:t>rights</a:t>
            </a:r>
            <a:r>
              <a:rPr lang="en-GB" sz="1400" dirty="0" smtClean="0">
                <a:solidFill>
                  <a:schemeClr val="bg1">
                    <a:lumMod val="10000"/>
                  </a:schemeClr>
                </a:solidFill>
                <a:latin typeface="Arial" pitchFamily="34" charset="0"/>
                <a:cs typeface="Arial" pitchFamily="34" charset="0"/>
              </a:rPr>
              <a:t/>
            </a:r>
            <a:br>
              <a:rPr lang="en-GB" sz="1400" dirty="0" smtClean="0">
                <a:solidFill>
                  <a:schemeClr val="bg1">
                    <a:lumMod val="10000"/>
                  </a:schemeClr>
                </a:solidFill>
                <a:latin typeface="Arial" pitchFamily="34" charset="0"/>
                <a:cs typeface="Arial" pitchFamily="34" charset="0"/>
              </a:rPr>
            </a:br>
            <a:r>
              <a:rPr lang="en-GB" sz="1400" dirty="0" smtClean="0">
                <a:solidFill>
                  <a:schemeClr val="bg1">
                    <a:lumMod val="10000"/>
                  </a:schemeClr>
                </a:solidFill>
                <a:latin typeface="Arial" pitchFamily="34" charset="0"/>
                <a:cs typeface="Arial" pitchFamily="34" charset="0"/>
              </a:rPr>
              <a:t/>
            </a:r>
            <a:br>
              <a:rPr lang="en-GB" sz="1400" dirty="0" smtClean="0">
                <a:solidFill>
                  <a:schemeClr val="bg1">
                    <a:lumMod val="10000"/>
                  </a:schemeClr>
                </a:solidFill>
                <a:latin typeface="Arial" pitchFamily="34" charset="0"/>
                <a:cs typeface="Arial" pitchFamily="34" charset="0"/>
              </a:rPr>
            </a:br>
            <a:r>
              <a:rPr lang="en-GB" sz="1400" dirty="0" smtClean="0">
                <a:solidFill>
                  <a:schemeClr val="bg1">
                    <a:lumMod val="10000"/>
                  </a:schemeClr>
                </a:solidFill>
                <a:latin typeface="Arial" pitchFamily="34" charset="0"/>
                <a:cs typeface="Arial" pitchFamily="34" charset="0"/>
              </a:rPr>
              <a:t/>
            </a:r>
            <a:br>
              <a:rPr lang="en-GB" sz="1400" dirty="0" smtClean="0">
                <a:solidFill>
                  <a:schemeClr val="bg1">
                    <a:lumMod val="10000"/>
                  </a:schemeClr>
                </a:solidFill>
                <a:latin typeface="Arial" pitchFamily="34" charset="0"/>
                <a:cs typeface="Arial" pitchFamily="34" charset="0"/>
              </a:rPr>
            </a:br>
            <a:r>
              <a:rPr lang="en-GB" sz="1400" dirty="0" smtClean="0">
                <a:solidFill>
                  <a:schemeClr val="bg1">
                    <a:lumMod val="10000"/>
                  </a:schemeClr>
                </a:solidFill>
                <a:latin typeface="Arial" pitchFamily="34" charset="0"/>
                <a:cs typeface="Arial" pitchFamily="34" charset="0"/>
              </a:rPr>
              <a:t>		</a:t>
            </a:r>
            <a:r>
              <a:rPr lang="en-GB" sz="1800" b="1" dirty="0" smtClean="0">
                <a:solidFill>
                  <a:srgbClr val="FF0000"/>
                </a:solidFill>
                <a:latin typeface="Arial" pitchFamily="34" charset="0"/>
                <a:cs typeface="Arial" pitchFamily="34" charset="0"/>
              </a:rPr>
              <a:t>debt</a:t>
            </a:r>
            <a:r>
              <a:rPr lang="en-GB" sz="1800" dirty="0" smtClean="0">
                <a:solidFill>
                  <a:srgbClr val="FF0000"/>
                </a:solidFill>
                <a:latin typeface="Arial" pitchFamily="34" charset="0"/>
                <a:cs typeface="Arial" pitchFamily="34" charset="0"/>
              </a:rPr>
              <a:t>	</a:t>
            </a:r>
            <a:r>
              <a:rPr lang="en-GB" sz="1800" dirty="0" smtClean="0">
                <a:solidFill>
                  <a:srgbClr val="FF0000"/>
                </a:solidFill>
                <a:latin typeface="Arial" pitchFamily="34" charset="0"/>
                <a:cs typeface="Arial" pitchFamily="34" charset="0"/>
                <a:sym typeface="Wingdings" pitchFamily="2" charset="2"/>
              </a:rPr>
              <a:t></a:t>
            </a:r>
            <a:r>
              <a:rPr lang="en-GB" sz="1800" dirty="0" smtClean="0">
                <a:solidFill>
                  <a:schemeClr val="bg1">
                    <a:lumMod val="10000"/>
                  </a:schemeClr>
                </a:solidFill>
                <a:latin typeface="Arial" pitchFamily="34" charset="0"/>
                <a:cs typeface="Arial" pitchFamily="34" charset="0"/>
                <a:sym typeface="Wingdings" pitchFamily="2" charset="2"/>
              </a:rPr>
              <a:t> i</a:t>
            </a:r>
            <a:r>
              <a:rPr lang="en-GB" sz="1800" dirty="0" smtClean="0">
                <a:solidFill>
                  <a:schemeClr val="bg1">
                    <a:lumMod val="10000"/>
                  </a:schemeClr>
                </a:solidFill>
                <a:latin typeface="Arial" pitchFamily="34" charset="0"/>
                <a:cs typeface="Arial" pitchFamily="34" charset="0"/>
              </a:rPr>
              <a:t>mplies </a:t>
            </a:r>
            <a:r>
              <a:rPr lang="en-GB" sz="1800" dirty="0">
                <a:solidFill>
                  <a:schemeClr val="bg1">
                    <a:lumMod val="10000"/>
                  </a:schemeClr>
                </a:solidFill>
                <a:latin typeface="Arial" pitchFamily="34" charset="0"/>
                <a:cs typeface="Arial" pitchFamily="34" charset="0"/>
              </a:rPr>
              <a:t>a core liability </a:t>
            </a:r>
            <a:r>
              <a:rPr lang="en-GB" sz="1800" dirty="0" smtClean="0">
                <a:solidFill>
                  <a:schemeClr val="bg1">
                    <a:lumMod val="10000"/>
                  </a:schemeClr>
                </a:solidFill>
                <a:latin typeface="Arial" pitchFamily="34" charset="0"/>
                <a:cs typeface="Arial" pitchFamily="34" charset="0"/>
              </a:rPr>
              <a:t>over specific time horizon</a:t>
            </a:r>
            <a:endParaRPr lang="en-US" sz="1800" dirty="0">
              <a:solidFill>
                <a:schemeClr val="bg1">
                  <a:lumMod val="10000"/>
                </a:schemeClr>
              </a:solidFill>
              <a:latin typeface="Arial" pitchFamily="34" charset="0"/>
              <a:cs typeface="Arial" pitchFamily="34" charset="0"/>
            </a:endParaRPr>
          </a:p>
        </p:txBody>
      </p:sp>
      <p:sp>
        <p:nvSpPr>
          <p:cNvPr id="3" name="Title 1"/>
          <p:cNvSpPr txBox="1">
            <a:spLocks/>
          </p:cNvSpPr>
          <p:nvPr/>
        </p:nvSpPr>
        <p:spPr>
          <a:xfrm>
            <a:off x="714348" y="1142984"/>
            <a:ext cx="7700962" cy="357190"/>
          </a:xfrm>
          <a:prstGeom prst="rect">
            <a:avLst/>
          </a:prstGeom>
        </p:spPr>
        <p:txBody>
          <a:bodyPr vert="horz" lIns="91440" tIns="45720" rIns="91440" bIns="45720" rtlCol="0" anchor="ctr">
            <a:noAutofit/>
          </a:bodyPr>
          <a:lstStyle/>
          <a:p>
            <a:pPr lvl="0">
              <a:spcBef>
                <a:spcPct val="0"/>
              </a:spcBef>
            </a:pPr>
            <a:r>
              <a:rPr lang="en-GB" b="1" dirty="0" smtClean="0">
                <a:solidFill>
                  <a:schemeClr val="tx2"/>
                </a:solidFill>
                <a:latin typeface="+mn-lt"/>
                <a:cs typeface="Times New Roman" pitchFamily="18" charset="0"/>
              </a:rPr>
              <a:t>Equity vs. Debt</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2285992"/>
            <a:ext cx="7443782" cy="3951320"/>
          </a:xfrm>
          <a:noFill/>
          <a:ln w="9525">
            <a:noFill/>
            <a:miter lim="800000"/>
            <a:headEnd/>
            <a:tailEnd/>
          </a:ln>
        </p:spPr>
        <p:txBody>
          <a:bodyPr vert="horz" wrap="square" lIns="91440" tIns="45720" rIns="91440" bIns="45720" numCol="1" anchor="b" anchorCtr="0" compatLnSpc="1">
            <a:prstTxWarp prst="textNoShape">
              <a:avLst/>
            </a:prstTxWarp>
            <a:noAutofit/>
          </a:bodyPr>
          <a:lstStyle/>
          <a:p>
            <a:r>
              <a:rPr lang="en-GB" sz="1800" b="1" dirty="0" smtClean="0">
                <a:solidFill>
                  <a:srgbClr val="002060"/>
                </a:solidFill>
                <a:latin typeface="Arial" pitchFamily="34" charset="0"/>
                <a:cs typeface="Arial" pitchFamily="34" charset="0"/>
              </a:rPr>
              <a:t>fundamental financial decision:</a:t>
            </a:r>
            <a:r>
              <a:rPr lang="en-GB" sz="1600" b="1" dirty="0" smtClean="0">
                <a:solidFill>
                  <a:srgbClr val="002060"/>
                </a:solidFill>
                <a:latin typeface="Arial" pitchFamily="34" charset="0"/>
                <a:cs typeface="Arial" pitchFamily="34" charset="0"/>
              </a:rPr>
              <a:t>	</a:t>
            </a:r>
            <a:r>
              <a:rPr lang="en-GB" sz="1600" b="1" dirty="0" smtClean="0">
                <a:solidFill>
                  <a:schemeClr val="bg1">
                    <a:lumMod val="10000"/>
                  </a:schemeClr>
                </a:solidFill>
                <a:latin typeface="Arial" pitchFamily="34" charset="0"/>
                <a:cs typeface="Arial" pitchFamily="34" charset="0"/>
              </a:rPr>
              <a:t/>
            </a:r>
            <a:br>
              <a:rPr lang="en-GB" sz="1600" b="1" dirty="0" smtClean="0">
                <a:solidFill>
                  <a:schemeClr val="bg1">
                    <a:lumMod val="10000"/>
                  </a:schemeClr>
                </a:solidFill>
                <a:latin typeface="Arial" pitchFamily="34" charset="0"/>
                <a:cs typeface="Arial" pitchFamily="34" charset="0"/>
              </a:rPr>
            </a:br>
            <a:r>
              <a:rPr lang="en-GB" sz="1600" b="1" dirty="0" smtClean="0">
                <a:solidFill>
                  <a:schemeClr val="bg1">
                    <a:lumMod val="10000"/>
                  </a:schemeClr>
                </a:solidFill>
                <a:latin typeface="Arial" pitchFamily="34" charset="0"/>
                <a:cs typeface="Arial" pitchFamily="34" charset="0"/>
              </a:rPr>
              <a:t/>
            </a:r>
            <a:br>
              <a:rPr lang="en-GB" sz="1600" b="1" dirty="0" smtClean="0">
                <a:solidFill>
                  <a:schemeClr val="bg1">
                    <a:lumMod val="10000"/>
                  </a:schemeClr>
                </a:solidFill>
                <a:latin typeface="Arial" pitchFamily="34" charset="0"/>
                <a:cs typeface="Arial" pitchFamily="34" charset="0"/>
              </a:rPr>
            </a:br>
            <a:r>
              <a:rPr lang="en-GB" sz="1600" b="1" dirty="0" smtClean="0">
                <a:solidFill>
                  <a:schemeClr val="bg1">
                    <a:lumMod val="10000"/>
                  </a:schemeClr>
                </a:solidFill>
                <a:latin typeface="Arial" pitchFamily="34" charset="0"/>
                <a:cs typeface="Arial" pitchFamily="34" charset="0"/>
              </a:rPr>
              <a:t>		</a:t>
            </a:r>
            <a:r>
              <a:rPr lang="en-GB" sz="1800" b="1" dirty="0" smtClean="0">
                <a:solidFill>
                  <a:srgbClr val="FF0000"/>
                </a:solidFill>
                <a:latin typeface="Arial" pitchFamily="34" charset="0"/>
                <a:cs typeface="Arial" pitchFamily="34" charset="0"/>
              </a:rPr>
              <a:t>which source of capital funding or mix</a:t>
            </a:r>
            <a:br>
              <a:rPr lang="en-GB" sz="1800" b="1" dirty="0" smtClean="0">
                <a:solidFill>
                  <a:srgbClr val="FF0000"/>
                </a:solidFill>
                <a:latin typeface="Arial" pitchFamily="34" charset="0"/>
                <a:cs typeface="Arial" pitchFamily="34" charset="0"/>
              </a:rPr>
            </a:br>
            <a:r>
              <a:rPr lang="en-GB" sz="1800" b="1" dirty="0" smtClean="0">
                <a:solidFill>
                  <a:srgbClr val="FF0000"/>
                </a:solidFill>
                <a:latin typeface="Arial" pitchFamily="34" charset="0"/>
                <a:cs typeface="Arial" pitchFamily="34" charset="0"/>
              </a:rPr>
              <a:t>		should the firm prefer to finance its</a:t>
            </a:r>
            <a:br>
              <a:rPr lang="en-GB" sz="1800" b="1" dirty="0" smtClean="0">
                <a:solidFill>
                  <a:srgbClr val="FF0000"/>
                </a:solidFill>
                <a:latin typeface="Arial" pitchFamily="34" charset="0"/>
                <a:cs typeface="Arial" pitchFamily="34" charset="0"/>
              </a:rPr>
            </a:br>
            <a:r>
              <a:rPr lang="en-GB" sz="1800" b="1" dirty="0" smtClean="0">
                <a:solidFill>
                  <a:srgbClr val="FF0000"/>
                </a:solidFill>
                <a:latin typeface="Arial" pitchFamily="34" charset="0"/>
                <a:cs typeface="Arial" pitchFamily="34" charset="0"/>
              </a:rPr>
              <a:t>		investment projects ?</a:t>
            </a:r>
            <a:r>
              <a:rPr lang="en-GB" sz="1800" b="1" dirty="0" smtClean="0">
                <a:solidFill>
                  <a:srgbClr val="0070C0"/>
                </a:solidFill>
                <a:latin typeface="Arial" pitchFamily="34" charset="0"/>
                <a:cs typeface="Arial" pitchFamily="34" charset="0"/>
              </a:rPr>
              <a:t/>
            </a:r>
            <a:br>
              <a:rPr lang="en-GB" sz="1800" b="1" dirty="0" smtClean="0">
                <a:solidFill>
                  <a:srgbClr val="0070C0"/>
                </a:solidFill>
                <a:latin typeface="Arial" pitchFamily="34" charset="0"/>
                <a:cs typeface="Arial" pitchFamily="34" charset="0"/>
              </a:rPr>
            </a:br>
            <a:r>
              <a:rPr lang="en-GB" sz="1600" b="1" dirty="0" smtClean="0">
                <a:solidFill>
                  <a:schemeClr val="bg1">
                    <a:lumMod val="10000"/>
                  </a:schemeClr>
                </a:solidFill>
                <a:latin typeface="Arial" pitchFamily="34" charset="0"/>
                <a:cs typeface="Arial" pitchFamily="34" charset="0"/>
              </a:rPr>
              <a:t/>
            </a:r>
            <a:br>
              <a:rPr lang="en-GB" sz="1600" b="1" dirty="0" smtClean="0">
                <a:solidFill>
                  <a:schemeClr val="bg1">
                    <a:lumMod val="10000"/>
                  </a:schemeClr>
                </a:solidFill>
                <a:latin typeface="Arial" pitchFamily="34" charset="0"/>
                <a:cs typeface="Arial" pitchFamily="34" charset="0"/>
              </a:rPr>
            </a:br>
            <a:r>
              <a:rPr lang="en-GB" sz="1600" b="1" dirty="0" smtClean="0">
                <a:solidFill>
                  <a:schemeClr val="bg1">
                    <a:lumMod val="10000"/>
                  </a:schemeClr>
                </a:solidFill>
                <a:latin typeface="Arial" pitchFamily="34" charset="0"/>
                <a:cs typeface="Arial" pitchFamily="34" charset="0"/>
              </a:rPr>
              <a:t/>
            </a:r>
            <a:br>
              <a:rPr lang="en-GB" sz="1600" b="1" dirty="0" smtClean="0">
                <a:solidFill>
                  <a:schemeClr val="bg1">
                    <a:lumMod val="10000"/>
                  </a:schemeClr>
                </a:solidFill>
                <a:latin typeface="Arial" pitchFamily="34" charset="0"/>
                <a:cs typeface="Arial" pitchFamily="34" charset="0"/>
              </a:rPr>
            </a:br>
            <a:r>
              <a:rPr lang="en-GB" sz="1600" b="1" dirty="0" smtClean="0">
                <a:solidFill>
                  <a:schemeClr val="bg1">
                    <a:lumMod val="10000"/>
                  </a:schemeClr>
                </a:solidFill>
                <a:latin typeface="Arial" pitchFamily="34" charset="0"/>
                <a:cs typeface="Arial" pitchFamily="34" charset="0"/>
              </a:rPr>
              <a:t>relative proportion of debt – equity – other securities outstanding...</a:t>
            </a:r>
            <a:br>
              <a:rPr lang="en-GB" sz="1600" b="1" dirty="0" smtClean="0">
                <a:solidFill>
                  <a:schemeClr val="bg1">
                    <a:lumMod val="10000"/>
                  </a:schemeClr>
                </a:solidFill>
                <a:latin typeface="Arial" pitchFamily="34" charset="0"/>
                <a:cs typeface="Arial" pitchFamily="34" charset="0"/>
              </a:rPr>
            </a:br>
            <a:r>
              <a:rPr lang="en-GB" sz="1600" b="1" dirty="0" smtClean="0">
                <a:solidFill>
                  <a:schemeClr val="bg1">
                    <a:lumMod val="10000"/>
                  </a:schemeClr>
                </a:solidFill>
                <a:latin typeface="Arial" pitchFamily="34" charset="0"/>
                <a:cs typeface="Arial" pitchFamily="34" charset="0"/>
              </a:rPr>
              <a:t>		</a:t>
            </a:r>
            <a:r>
              <a:rPr lang="en-GB" sz="1600" b="1" dirty="0" smtClean="0">
                <a:solidFill>
                  <a:srgbClr val="FF0000"/>
                </a:solidFill>
                <a:latin typeface="Arial" pitchFamily="34" charset="0"/>
                <a:cs typeface="Arial" pitchFamily="34" charset="0"/>
                <a:sym typeface="Wingdings" pitchFamily="2" charset="2"/>
              </a:rPr>
              <a:t>   firm’s </a:t>
            </a:r>
            <a:r>
              <a:rPr lang="en-GB" sz="1600" b="1" dirty="0" smtClean="0">
                <a:solidFill>
                  <a:srgbClr val="FF0000"/>
                </a:solidFill>
                <a:latin typeface="Arial" pitchFamily="34" charset="0"/>
                <a:cs typeface="Arial" pitchFamily="34" charset="0"/>
              </a:rPr>
              <a:t>capital structure</a:t>
            </a:r>
            <a:r>
              <a:rPr lang="en-GB" sz="1600" b="1" dirty="0" smtClean="0">
                <a:latin typeface="Arial" pitchFamily="34" charset="0"/>
                <a:cs typeface="Arial" pitchFamily="34" charset="0"/>
              </a:rPr>
              <a:t/>
            </a:r>
            <a:br>
              <a:rPr lang="en-GB" sz="1600" b="1" dirty="0" smtClean="0">
                <a:latin typeface="Arial" pitchFamily="34" charset="0"/>
                <a:cs typeface="Arial" pitchFamily="34" charset="0"/>
              </a:rPr>
            </a:br>
            <a:r>
              <a:rPr lang="en-GB" sz="1600" b="1" dirty="0" smtClean="0">
                <a:latin typeface="Arial" pitchFamily="34" charset="0"/>
                <a:cs typeface="Arial" pitchFamily="34" charset="0"/>
              </a:rPr>
              <a:t/>
            </a:r>
            <a:br>
              <a:rPr lang="en-GB" sz="1600" b="1" dirty="0" smtClean="0">
                <a:latin typeface="Arial" pitchFamily="34" charset="0"/>
                <a:cs typeface="Arial" pitchFamily="34" charset="0"/>
              </a:rPr>
            </a:br>
            <a:r>
              <a:rPr lang="en-GB" sz="1600" b="1" dirty="0" smtClean="0">
                <a:latin typeface="Arial" pitchFamily="34" charset="0"/>
                <a:cs typeface="Arial" pitchFamily="34" charset="0"/>
              </a:rPr>
              <a:t/>
            </a:r>
            <a:br>
              <a:rPr lang="en-GB" sz="1600" b="1" dirty="0" smtClean="0">
                <a:latin typeface="Arial" pitchFamily="34" charset="0"/>
                <a:cs typeface="Arial" pitchFamily="34" charset="0"/>
              </a:rPr>
            </a:br>
            <a:r>
              <a:rPr lang="en-GB" sz="1600" b="1" dirty="0" smtClean="0">
                <a:latin typeface="Arial" pitchFamily="34" charset="0"/>
                <a:cs typeface="Arial" pitchFamily="34" charset="0"/>
              </a:rPr>
              <a:t/>
            </a:r>
            <a:br>
              <a:rPr lang="en-GB" sz="1600" b="1" dirty="0" smtClean="0">
                <a:latin typeface="Arial" pitchFamily="34" charset="0"/>
                <a:cs typeface="Arial" pitchFamily="34" charset="0"/>
              </a:rPr>
            </a:br>
            <a:r>
              <a:rPr lang="en-US" sz="1600" b="1" dirty="0" smtClean="0">
                <a:solidFill>
                  <a:schemeClr val="bg1">
                    <a:lumMod val="10000"/>
                  </a:schemeClr>
                </a:solidFill>
                <a:latin typeface="Arial" pitchFamily="34" charset="0"/>
                <a:cs typeface="Arial" pitchFamily="34" charset="0"/>
              </a:rPr>
              <a:t/>
            </a:r>
            <a:br>
              <a:rPr lang="en-US" sz="1600" b="1" dirty="0" smtClean="0">
                <a:solidFill>
                  <a:schemeClr val="bg1">
                    <a:lumMod val="10000"/>
                  </a:schemeClr>
                </a:solidFill>
                <a:latin typeface="Arial" pitchFamily="34" charset="0"/>
                <a:cs typeface="Arial" pitchFamily="34" charset="0"/>
              </a:rPr>
            </a:br>
            <a:r>
              <a:rPr lang="en-GB" sz="1600" b="1" dirty="0" smtClean="0">
                <a:solidFill>
                  <a:schemeClr val="bg1">
                    <a:lumMod val="10000"/>
                  </a:schemeClr>
                </a:solidFill>
                <a:latin typeface="Arial" pitchFamily="34" charset="0"/>
                <a:cs typeface="Arial" pitchFamily="34" charset="0"/>
              </a:rPr>
              <a:t> </a:t>
            </a:r>
            <a:r>
              <a:rPr lang="en-US" sz="1600" b="1" dirty="0" smtClean="0">
                <a:solidFill>
                  <a:schemeClr val="bg1">
                    <a:lumMod val="10000"/>
                  </a:schemeClr>
                </a:solidFill>
                <a:latin typeface="Arial" pitchFamily="34" charset="0"/>
                <a:cs typeface="Arial" pitchFamily="34" charset="0"/>
              </a:rPr>
              <a:t/>
            </a:r>
            <a:br>
              <a:rPr lang="en-US" sz="1600" b="1" dirty="0" smtClean="0">
                <a:solidFill>
                  <a:schemeClr val="bg1">
                    <a:lumMod val="10000"/>
                  </a:schemeClr>
                </a:solidFill>
                <a:latin typeface="Arial" pitchFamily="34" charset="0"/>
                <a:cs typeface="Arial" pitchFamily="34" charset="0"/>
              </a:rPr>
            </a:br>
            <a:endParaRPr lang="en-US" sz="1600" b="1" dirty="0" smtClean="0">
              <a:solidFill>
                <a:schemeClr val="bg1">
                  <a:lumMod val="10000"/>
                </a:schemeClr>
              </a:solidFill>
              <a:latin typeface="Arial" pitchFamily="34" charset="0"/>
              <a:cs typeface="Arial" pitchFamily="34" charset="0"/>
            </a:endParaRPr>
          </a:p>
        </p:txBody>
      </p:sp>
      <p:sp>
        <p:nvSpPr>
          <p:cNvPr id="3" name="Title 1"/>
          <p:cNvSpPr txBox="1">
            <a:spLocks/>
          </p:cNvSpPr>
          <p:nvPr/>
        </p:nvSpPr>
        <p:spPr>
          <a:xfrm>
            <a:off x="714348" y="1071545"/>
            <a:ext cx="7772400" cy="428629"/>
          </a:xfrm>
          <a:prstGeom prst="rect">
            <a:avLst/>
          </a:prstGeom>
        </p:spPr>
        <p:txBody>
          <a:bodyPr vert="horz" lIns="91440" tIns="45720" rIns="91440" bIns="45720" rtlCol="0" anchor="ctr">
            <a:normAutofit lnSpcReduction="10000"/>
          </a:bodyPr>
          <a:lstStyle/>
          <a:p>
            <a:pPr lvl="0">
              <a:spcBef>
                <a:spcPct val="0"/>
              </a:spcBef>
            </a:pPr>
            <a:r>
              <a:rPr lang="en-GB" b="1" dirty="0" smtClean="0">
                <a:solidFill>
                  <a:schemeClr val="tx2"/>
                </a:solidFill>
                <a:latin typeface="+mn-lt"/>
                <a:cs typeface="Times New Roman" pitchFamily="18" charset="0"/>
              </a:rPr>
              <a:t>Capital Structure mix</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042" y="2071678"/>
            <a:ext cx="7015154" cy="3500462"/>
          </a:xfrm>
        </p:spPr>
        <p:txBody>
          <a:bodyPr>
            <a:noAutofit/>
          </a:bodyPr>
          <a:lstStyle/>
          <a:p>
            <a:pPr algn="l"/>
            <a:r>
              <a:rPr lang="en-GB" sz="1600" dirty="0" smtClean="0">
                <a:solidFill>
                  <a:schemeClr val="tx1"/>
                </a:solidFill>
                <a:latin typeface="Arial" pitchFamily="34" charset="0"/>
                <a:cs typeface="Arial" pitchFamily="34" charset="0"/>
              </a:rPr>
              <a:t>when firms fund raising from </a:t>
            </a:r>
            <a:r>
              <a:rPr lang="en-GB" sz="1600" dirty="0">
                <a:solidFill>
                  <a:schemeClr val="tx1"/>
                </a:solidFill>
                <a:latin typeface="Arial" pitchFamily="34" charset="0"/>
                <a:cs typeface="Arial" pitchFamily="34" charset="0"/>
              </a:rPr>
              <a:t>outside </a:t>
            </a:r>
            <a:r>
              <a:rPr lang="en-GB" sz="1600" dirty="0" smtClean="0">
                <a:solidFill>
                  <a:schemeClr val="tx1"/>
                </a:solidFill>
                <a:latin typeface="Arial" pitchFamily="34" charset="0"/>
                <a:cs typeface="Arial" pitchFamily="34" charset="0"/>
              </a:rPr>
              <a:t>investors</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choose type </a:t>
            </a:r>
            <a:r>
              <a:rPr lang="en-GB" sz="1600" dirty="0">
                <a:solidFill>
                  <a:schemeClr val="tx1"/>
                </a:solidFill>
                <a:latin typeface="Arial" pitchFamily="34" charset="0"/>
                <a:cs typeface="Arial" pitchFamily="34" charset="0"/>
              </a:rPr>
              <a:t>of security to </a:t>
            </a:r>
            <a:r>
              <a:rPr lang="en-GB" sz="1600" dirty="0" smtClean="0">
                <a:solidFill>
                  <a:schemeClr val="tx1"/>
                </a:solidFill>
                <a:latin typeface="Arial" pitchFamily="34" charset="0"/>
                <a:cs typeface="Arial" pitchFamily="34" charset="0"/>
              </a:rPr>
              <a:t>issue:</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a:t>
            </a:r>
            <a:r>
              <a:rPr lang="en-GB" sz="1600" dirty="0" smtClean="0">
                <a:solidFill>
                  <a:schemeClr val="tx1"/>
                </a:solidFill>
                <a:latin typeface="Arial" pitchFamily="34" charset="0"/>
                <a:cs typeface="Arial" pitchFamily="34" charset="0"/>
                <a:sym typeface="Wingdings" pitchFamily="2" charset="2"/>
              </a:rPr>
              <a:t></a:t>
            </a:r>
            <a:r>
              <a:rPr lang="en-GB" sz="1600" dirty="0" smtClean="0">
                <a:solidFill>
                  <a:schemeClr val="tx1"/>
                </a:solidFill>
                <a:latin typeface="Arial" pitchFamily="34" charset="0"/>
                <a:cs typeface="Arial" pitchFamily="34" charset="0"/>
              </a:rPr>
              <a:t>  equity - bond  - combination ???</a:t>
            </a:r>
            <a:br>
              <a:rPr lang="en-GB" sz="1600" dirty="0" smtClean="0">
                <a:solidFill>
                  <a:schemeClr val="tx1"/>
                </a:solidFill>
                <a:latin typeface="Arial" pitchFamily="34" charset="0"/>
                <a:cs typeface="Arial" pitchFamily="34" charset="0"/>
              </a:rPr>
            </a:br>
            <a:r>
              <a:rPr lang="en-GB" sz="1600" dirty="0" smtClean="0">
                <a:latin typeface="Arial" pitchFamily="34" charset="0"/>
                <a:cs typeface="Arial" pitchFamily="34" charset="0"/>
              </a:rPr>
              <a:t/>
            </a:r>
            <a:br>
              <a:rPr lang="en-GB" sz="1600" dirty="0" smtClean="0">
                <a:latin typeface="Arial" pitchFamily="34" charset="0"/>
                <a:cs typeface="Arial" pitchFamily="34" charset="0"/>
              </a:rPr>
            </a:br>
            <a:r>
              <a:rPr lang="en-GB" sz="1600" dirty="0" smtClean="0">
                <a:solidFill>
                  <a:schemeClr val="tx1"/>
                </a:solidFill>
                <a:latin typeface="Arial" pitchFamily="34" charset="0"/>
                <a:cs typeface="Arial" pitchFamily="34" charset="0"/>
              </a:rPr>
              <a:t>capital source &amp; related funding costs affect firm’s </a:t>
            </a:r>
            <a:br>
              <a:rPr lang="en-GB" sz="1600" dirty="0" smtClean="0">
                <a:solidFill>
                  <a:schemeClr val="tx1"/>
                </a:solidFill>
                <a:latin typeface="Arial" pitchFamily="34" charset="0"/>
                <a:cs typeface="Arial" pitchFamily="34" charset="0"/>
              </a:rPr>
            </a:br>
            <a:r>
              <a:rPr lang="en-GB" sz="1600" b="1" dirty="0" smtClean="0">
                <a:solidFill>
                  <a:srgbClr val="FF0000"/>
                </a:solidFill>
                <a:latin typeface="Arial" pitchFamily="34" charset="0"/>
                <a:cs typeface="Arial" pitchFamily="34" charset="0"/>
              </a:rPr>
              <a:t>Weighted </a:t>
            </a:r>
            <a:r>
              <a:rPr lang="en-GB" sz="1600" b="1" dirty="0">
                <a:solidFill>
                  <a:srgbClr val="FF0000"/>
                </a:solidFill>
                <a:latin typeface="Arial" pitchFamily="34" charset="0"/>
                <a:cs typeface="Arial" pitchFamily="34" charset="0"/>
              </a:rPr>
              <a:t>A</a:t>
            </a:r>
            <a:r>
              <a:rPr lang="en-GB" sz="1600" b="1" dirty="0" smtClean="0">
                <a:solidFill>
                  <a:srgbClr val="FF0000"/>
                </a:solidFill>
                <a:latin typeface="Arial" pitchFamily="34" charset="0"/>
                <a:cs typeface="Arial" pitchFamily="34" charset="0"/>
              </a:rPr>
              <a:t>verage </a:t>
            </a:r>
            <a:r>
              <a:rPr lang="en-GB" sz="1600" b="1" dirty="0">
                <a:solidFill>
                  <a:srgbClr val="FF0000"/>
                </a:solidFill>
                <a:latin typeface="Arial" pitchFamily="34" charset="0"/>
                <a:cs typeface="Arial" pitchFamily="34" charset="0"/>
              </a:rPr>
              <a:t>C</a:t>
            </a:r>
            <a:r>
              <a:rPr lang="en-GB" sz="1600" b="1" dirty="0" smtClean="0">
                <a:solidFill>
                  <a:srgbClr val="FF0000"/>
                </a:solidFill>
                <a:latin typeface="Arial" pitchFamily="34" charset="0"/>
                <a:cs typeface="Arial" pitchFamily="34" charset="0"/>
              </a:rPr>
              <a:t>ost </a:t>
            </a:r>
            <a:r>
              <a:rPr lang="en-GB" sz="1600" b="1" dirty="0">
                <a:solidFill>
                  <a:srgbClr val="FF0000"/>
                </a:solidFill>
                <a:latin typeface="Arial" pitchFamily="34" charset="0"/>
                <a:cs typeface="Arial" pitchFamily="34" charset="0"/>
              </a:rPr>
              <a:t>of </a:t>
            </a:r>
            <a:r>
              <a:rPr lang="en-GB" sz="1600" b="1" dirty="0" smtClean="0">
                <a:solidFill>
                  <a:srgbClr val="FF0000"/>
                </a:solidFill>
                <a:latin typeface="Arial" pitchFamily="34" charset="0"/>
                <a:cs typeface="Arial" pitchFamily="34" charset="0"/>
              </a:rPr>
              <a:t>Capital </a:t>
            </a:r>
            <a:r>
              <a:rPr lang="en-GB" sz="1600" b="1" dirty="0">
                <a:solidFill>
                  <a:srgbClr val="FF0000"/>
                </a:solidFill>
                <a:latin typeface="Arial" pitchFamily="34" charset="0"/>
                <a:cs typeface="Arial" pitchFamily="34" charset="0"/>
              </a:rPr>
              <a:t>(WACC) </a:t>
            </a:r>
            <a:r>
              <a:rPr lang="en-GB" sz="1600" b="1" dirty="0" smtClean="0">
                <a:solidFill>
                  <a:srgbClr val="FF0000"/>
                </a:solidFill>
                <a:latin typeface="Arial" pitchFamily="34" charset="0"/>
                <a:cs typeface="Arial" pitchFamily="34" charset="0"/>
              </a:rPr>
              <a:t/>
            </a:r>
            <a:br>
              <a:rPr lang="en-GB" sz="1600" b="1" dirty="0" smtClean="0">
                <a:solidFill>
                  <a:srgbClr val="FF0000"/>
                </a:solidFill>
                <a:latin typeface="Arial" pitchFamily="34" charset="0"/>
                <a:cs typeface="Arial" pitchFamily="34" charset="0"/>
              </a:rPr>
            </a:br>
            <a:r>
              <a:rPr lang="en-GB" sz="1600" dirty="0" smtClean="0">
                <a:latin typeface="Arial" pitchFamily="34" charset="0"/>
                <a:cs typeface="Arial" pitchFamily="34" charset="0"/>
              </a:rPr>
              <a:t/>
            </a:r>
            <a:br>
              <a:rPr lang="en-GB" sz="1600" dirty="0" smtClean="0">
                <a:latin typeface="Arial" pitchFamily="34" charset="0"/>
                <a:cs typeface="Arial" pitchFamily="34" charset="0"/>
              </a:rPr>
            </a:br>
            <a:r>
              <a:rPr lang="en-GB" sz="1600" dirty="0" smtClean="0">
                <a:solidFill>
                  <a:schemeClr val="tx1"/>
                </a:solidFill>
                <a:latin typeface="Arial" pitchFamily="34" charset="0"/>
                <a:cs typeface="Arial" pitchFamily="34" charset="0"/>
              </a:rPr>
              <a:t>critical </a:t>
            </a:r>
            <a:r>
              <a:rPr lang="en-GB" sz="1600" dirty="0">
                <a:solidFill>
                  <a:schemeClr val="tx1"/>
                </a:solidFill>
                <a:latin typeface="Arial" pitchFamily="34" charset="0"/>
                <a:cs typeface="Arial" pitchFamily="34" charset="0"/>
              </a:rPr>
              <a:t>implications for </a:t>
            </a:r>
            <a:r>
              <a:rPr lang="en-GB" sz="1600" dirty="0" smtClean="0">
                <a:solidFill>
                  <a:schemeClr val="tx1"/>
                </a:solidFill>
                <a:latin typeface="Arial" pitchFamily="34" charset="0"/>
                <a:cs typeface="Arial" pitchFamily="34" charset="0"/>
              </a:rPr>
              <a:t>:</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 ROE</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 corporate market value</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 corporate risk</a:t>
            </a:r>
            <a:r>
              <a:rPr lang="en-GB" sz="1600" dirty="0" smtClean="0">
                <a:latin typeface="Arial" pitchFamily="34" charset="0"/>
                <a:cs typeface="Arial" pitchFamily="34" charset="0"/>
              </a:rPr>
              <a:t/>
            </a:r>
            <a:br>
              <a:rPr lang="en-GB" sz="1600" dirty="0" smtClean="0">
                <a:latin typeface="Arial" pitchFamily="34" charset="0"/>
                <a:cs typeface="Arial" pitchFamily="34" charset="0"/>
              </a:rPr>
            </a:br>
            <a:r>
              <a:rPr lang="en-GB" sz="1200" dirty="0" smtClean="0">
                <a:latin typeface="Arial" pitchFamily="34" charset="0"/>
                <a:cs typeface="Arial" pitchFamily="34" charset="0"/>
              </a:rPr>
              <a:t/>
            </a:r>
            <a:br>
              <a:rPr lang="en-GB" sz="1200" dirty="0" smtClean="0">
                <a:latin typeface="Arial" pitchFamily="34" charset="0"/>
                <a:cs typeface="Arial" pitchFamily="34" charset="0"/>
              </a:rPr>
            </a:br>
            <a:endParaRPr lang="en-US" sz="1200" dirty="0">
              <a:latin typeface="Arial" pitchFamily="34" charset="0"/>
              <a:cs typeface="Arial" pitchFamily="34" charset="0"/>
            </a:endParaRPr>
          </a:p>
        </p:txBody>
      </p:sp>
      <p:sp>
        <p:nvSpPr>
          <p:cNvPr id="3" name="Title 1"/>
          <p:cNvSpPr txBox="1">
            <a:spLocks/>
          </p:cNvSpPr>
          <p:nvPr/>
        </p:nvSpPr>
        <p:spPr>
          <a:xfrm>
            <a:off x="785786" y="1000108"/>
            <a:ext cx="7700962" cy="500065"/>
          </a:xfrm>
          <a:prstGeom prst="rect">
            <a:avLst/>
          </a:prstGeom>
        </p:spPr>
        <p:txBody>
          <a:bodyPr vert="horz" lIns="91440" tIns="45720" rIns="91440" bIns="45720" rtlCol="0" anchor="ctr">
            <a:normAutofit/>
          </a:bodyPr>
          <a:lstStyle/>
          <a:p>
            <a:pPr lvl="0">
              <a:spcBef>
                <a:spcPct val="0"/>
              </a:spcBef>
            </a:pPr>
            <a:r>
              <a:rPr lang="en-GB" b="1" dirty="0" smtClean="0">
                <a:solidFill>
                  <a:schemeClr val="tx2"/>
                </a:solidFill>
                <a:latin typeface="+mn-lt"/>
                <a:cs typeface="Times New Roman" pitchFamily="18" charset="0"/>
              </a:rPr>
              <a:t>Capital Structure mix</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76" y="2143116"/>
            <a:ext cx="7515220" cy="3286148"/>
          </a:xfrm>
        </p:spPr>
        <p:txBody>
          <a:bodyPr>
            <a:noAutofit/>
          </a:bodyPr>
          <a:lstStyle/>
          <a:p>
            <a:pPr algn="l"/>
            <a:r>
              <a:rPr lang="en-GB" sz="1600" dirty="0" smtClean="0">
                <a:solidFill>
                  <a:schemeClr val="tx1"/>
                </a:solidFill>
                <a:latin typeface="Arial" pitchFamily="34" charset="0"/>
                <a:cs typeface="Arial" pitchFamily="34" charset="0"/>
              </a:rPr>
              <a:t>a </a:t>
            </a:r>
            <a:r>
              <a:rPr lang="en-GB" sz="1600" dirty="0">
                <a:solidFill>
                  <a:schemeClr val="tx1"/>
                </a:solidFill>
                <a:latin typeface="Arial" pitchFamily="34" charset="0"/>
                <a:cs typeface="Arial" pitchFamily="34" charset="0"/>
              </a:rPr>
              <a:t>firm can attain growth </a:t>
            </a:r>
            <a:r>
              <a:rPr lang="en-GB" sz="1600" dirty="0" smtClean="0">
                <a:solidFill>
                  <a:schemeClr val="tx1"/>
                </a:solidFill>
                <a:latin typeface="Arial" pitchFamily="34" charset="0"/>
                <a:cs typeface="Arial" pitchFamily="34" charset="0"/>
              </a:rPr>
              <a:t>&amp; enhance </a:t>
            </a:r>
            <a:r>
              <a:rPr lang="en-GB" sz="1600" dirty="0">
                <a:solidFill>
                  <a:schemeClr val="tx1"/>
                </a:solidFill>
                <a:latin typeface="Arial" pitchFamily="34" charset="0"/>
                <a:cs typeface="Arial" pitchFamily="34" charset="0"/>
              </a:rPr>
              <a:t>corporate value </a:t>
            </a:r>
            <a:r>
              <a:rPr lang="en-GB" sz="1600" i="1" dirty="0" smtClean="0">
                <a:solidFill>
                  <a:schemeClr val="tx1"/>
                </a:solidFill>
                <a:latin typeface="Arial" pitchFamily="34" charset="0"/>
                <a:cs typeface="Arial" pitchFamily="34" charset="0"/>
              </a:rPr>
              <a:t>only if</a:t>
            </a:r>
            <a:r>
              <a:rPr lang="en-GB" sz="1600" dirty="0" smtClean="0">
                <a:solidFill>
                  <a:schemeClr val="tx1"/>
                </a:solidFill>
                <a:latin typeface="Arial" pitchFamily="34" charset="0"/>
                <a:cs typeface="Arial" pitchFamily="34" charset="0"/>
              </a:rPr>
              <a:t>:..</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it </a:t>
            </a:r>
            <a:r>
              <a:rPr lang="en-GB" sz="1600" dirty="0">
                <a:solidFill>
                  <a:schemeClr val="tx1"/>
                </a:solidFill>
                <a:latin typeface="Arial" pitchFamily="34" charset="0"/>
                <a:cs typeface="Arial" pitchFamily="34" charset="0"/>
              </a:rPr>
              <a:t>undertakes investment projects than </a:t>
            </a:r>
            <a:r>
              <a:rPr lang="en-GB" sz="1600" dirty="0" smtClean="0">
                <a:solidFill>
                  <a:schemeClr val="tx1"/>
                </a:solidFill>
                <a:latin typeface="Arial" pitchFamily="34" charset="0"/>
                <a:cs typeface="Arial" pitchFamily="34" charset="0"/>
              </a:rPr>
              <a:t>produce</a:t>
            </a:r>
            <a:r>
              <a:rPr lang="en-GB" sz="1600" dirty="0" smtClean="0">
                <a:latin typeface="Arial" pitchFamily="34" charset="0"/>
                <a:cs typeface="Arial" pitchFamily="34" charset="0"/>
              </a:rPr>
              <a:t/>
            </a:r>
            <a:br>
              <a:rPr lang="en-GB" sz="1600" dirty="0" smtClean="0">
                <a:latin typeface="Arial" pitchFamily="34" charset="0"/>
                <a:cs typeface="Arial" pitchFamily="34" charset="0"/>
              </a:rPr>
            </a:br>
            <a:r>
              <a:rPr lang="en-GB" sz="1600" dirty="0" smtClean="0">
                <a:latin typeface="Arial" pitchFamily="34" charset="0"/>
                <a:cs typeface="Arial" pitchFamily="34" charset="0"/>
              </a:rPr>
              <a:t/>
            </a:r>
            <a:br>
              <a:rPr lang="en-GB" sz="1600" dirty="0" smtClean="0">
                <a:latin typeface="Arial" pitchFamily="34" charset="0"/>
                <a:cs typeface="Arial" pitchFamily="34" charset="0"/>
              </a:rPr>
            </a:br>
            <a:r>
              <a:rPr lang="en-GB" sz="1600" b="1" dirty="0" smtClean="0">
                <a:latin typeface="Arial" pitchFamily="34" charset="0"/>
                <a:cs typeface="Arial" pitchFamily="34" charset="0"/>
                <a:sym typeface="Wingdings" pitchFamily="2" charset="2"/>
              </a:rPr>
              <a:t> </a:t>
            </a:r>
            <a:r>
              <a:rPr lang="en-GB" sz="1600" b="1" dirty="0" smtClean="0">
                <a:latin typeface="Arial" pitchFamily="34" charset="0"/>
                <a:cs typeface="Arial" pitchFamily="34" charset="0"/>
              </a:rPr>
              <a:t> </a:t>
            </a:r>
            <a:r>
              <a:rPr lang="en-GB" sz="1600" b="1" dirty="0">
                <a:latin typeface="Arial" pitchFamily="34" charset="0"/>
                <a:cs typeface="Arial" pitchFamily="34" charset="0"/>
              </a:rPr>
              <a:t>returns higher </a:t>
            </a:r>
            <a:r>
              <a:rPr lang="en-GB" sz="1600" b="1" dirty="0" smtClean="0">
                <a:latin typeface="Arial" pitchFamily="34" charset="0"/>
                <a:cs typeface="Arial" pitchFamily="34" charset="0"/>
              </a:rPr>
              <a:t>  &gt;&gt;&gt;&gt;  than cost </a:t>
            </a:r>
            <a:r>
              <a:rPr lang="en-GB" sz="1600" b="1" dirty="0">
                <a:latin typeface="Arial" pitchFamily="34" charset="0"/>
                <a:cs typeface="Arial" pitchFamily="34" charset="0"/>
              </a:rPr>
              <a:t>of </a:t>
            </a:r>
            <a:r>
              <a:rPr lang="en-GB" sz="1600" b="1" dirty="0" smtClean="0">
                <a:latin typeface="Arial" pitchFamily="34" charset="0"/>
                <a:cs typeface="Arial" pitchFamily="34" charset="0"/>
              </a:rPr>
              <a:t>capital</a:t>
            </a:r>
            <a:r>
              <a:rPr lang="en-GB" sz="1600" b="1" dirty="0" smtClean="0">
                <a:solidFill>
                  <a:srgbClr val="0070C0"/>
                </a:solidFill>
                <a:latin typeface="Arial" pitchFamily="34" charset="0"/>
                <a:cs typeface="Arial" pitchFamily="34" charset="0"/>
              </a:rPr>
              <a:t/>
            </a:r>
            <a:br>
              <a:rPr lang="en-GB" sz="1600" b="1" dirty="0" smtClean="0">
                <a:solidFill>
                  <a:srgbClr val="0070C0"/>
                </a:solidFill>
                <a:latin typeface="Arial" pitchFamily="34" charset="0"/>
                <a:cs typeface="Arial" pitchFamily="34" charset="0"/>
              </a:rPr>
            </a:br>
            <a:r>
              <a:rPr lang="en-GB" sz="1600" dirty="0" smtClean="0">
                <a:latin typeface="Arial" pitchFamily="34" charset="0"/>
                <a:cs typeface="Arial" pitchFamily="34" charset="0"/>
              </a:rPr>
              <a:t/>
            </a:r>
            <a:br>
              <a:rPr lang="en-GB" sz="1600" dirty="0" smtClean="0">
                <a:latin typeface="Arial" pitchFamily="34" charset="0"/>
                <a:cs typeface="Arial" pitchFamily="34" charset="0"/>
              </a:rPr>
            </a:br>
            <a:r>
              <a:rPr lang="en-GB" sz="1600" dirty="0" smtClean="0">
                <a:solidFill>
                  <a:schemeClr val="tx1"/>
                </a:solidFill>
                <a:latin typeface="Arial" pitchFamily="34" charset="0"/>
                <a:cs typeface="Arial" pitchFamily="34" charset="0"/>
              </a:rPr>
              <a:t>incorrect </a:t>
            </a:r>
            <a:r>
              <a:rPr lang="en-GB" sz="1600" dirty="0">
                <a:solidFill>
                  <a:schemeClr val="tx1"/>
                </a:solidFill>
                <a:latin typeface="Arial" pitchFamily="34" charset="0"/>
                <a:cs typeface="Arial" pitchFamily="34" charset="0"/>
              </a:rPr>
              <a:t>financing </a:t>
            </a:r>
            <a:r>
              <a:rPr lang="en-GB" sz="1600" dirty="0" smtClean="0">
                <a:solidFill>
                  <a:schemeClr val="tx1"/>
                </a:solidFill>
                <a:latin typeface="Arial" pitchFamily="34" charset="0"/>
                <a:cs typeface="Arial" pitchFamily="34" charset="0"/>
              </a:rPr>
              <a:t>decisions </a:t>
            </a:r>
            <a:r>
              <a:rPr lang="en-GB" sz="1600" dirty="0">
                <a:solidFill>
                  <a:schemeClr val="tx1"/>
                </a:solidFill>
                <a:latin typeface="Arial" pitchFamily="34" charset="0"/>
                <a:cs typeface="Arial" pitchFamily="34" charset="0"/>
              </a:rPr>
              <a:t>may result </a:t>
            </a:r>
            <a:r>
              <a:rPr lang="en-GB" sz="1600" dirty="0" smtClean="0">
                <a:solidFill>
                  <a:schemeClr val="tx1"/>
                </a:solidFill>
                <a:latin typeface="Arial" pitchFamily="34" charset="0"/>
                <a:cs typeface="Arial" pitchFamily="34" charset="0"/>
              </a:rPr>
              <a:t>to:</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 lower </a:t>
            </a:r>
            <a:r>
              <a:rPr lang="en-GB" sz="1600" dirty="0">
                <a:solidFill>
                  <a:schemeClr val="tx1"/>
                </a:solidFill>
                <a:latin typeface="Arial" pitchFamily="34" charset="0"/>
                <a:cs typeface="Arial" pitchFamily="34" charset="0"/>
              </a:rPr>
              <a:t>stock </a:t>
            </a:r>
            <a:r>
              <a:rPr lang="en-GB" sz="1600" dirty="0" smtClean="0">
                <a:solidFill>
                  <a:schemeClr val="tx1"/>
                </a:solidFill>
                <a:latin typeface="Arial" pitchFamily="34" charset="0"/>
                <a:cs typeface="Arial" pitchFamily="34" charset="0"/>
              </a:rPr>
              <a:t>price</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 higher </a:t>
            </a:r>
            <a:r>
              <a:rPr lang="en-GB" sz="1600" dirty="0">
                <a:solidFill>
                  <a:schemeClr val="tx1"/>
                </a:solidFill>
                <a:latin typeface="Arial" pitchFamily="34" charset="0"/>
                <a:cs typeface="Arial" pitchFamily="34" charset="0"/>
              </a:rPr>
              <a:t>cost of </a:t>
            </a:r>
            <a:r>
              <a:rPr lang="en-GB" sz="1600" dirty="0" smtClean="0">
                <a:solidFill>
                  <a:schemeClr val="tx1"/>
                </a:solidFill>
                <a:latin typeface="Arial" pitchFamily="34" charset="0"/>
                <a:cs typeface="Arial" pitchFamily="34" charset="0"/>
              </a:rPr>
              <a:t>capital</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 lost </a:t>
            </a:r>
            <a:r>
              <a:rPr lang="en-GB" sz="1600" dirty="0">
                <a:solidFill>
                  <a:schemeClr val="tx1"/>
                </a:solidFill>
                <a:latin typeface="Arial" pitchFamily="34" charset="0"/>
                <a:cs typeface="Arial" pitchFamily="34" charset="0"/>
              </a:rPr>
              <a:t>growth </a:t>
            </a:r>
            <a:r>
              <a:rPr lang="en-GB" sz="1600" dirty="0" smtClean="0">
                <a:solidFill>
                  <a:schemeClr val="tx1"/>
                </a:solidFill>
                <a:latin typeface="Arial" pitchFamily="34" charset="0"/>
                <a:cs typeface="Arial" pitchFamily="34" charset="0"/>
              </a:rPr>
              <a:t>opportunities</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 increased </a:t>
            </a:r>
            <a:r>
              <a:rPr lang="en-GB" sz="1600" dirty="0">
                <a:solidFill>
                  <a:schemeClr val="tx1"/>
                </a:solidFill>
                <a:latin typeface="Arial" pitchFamily="34" charset="0"/>
                <a:cs typeface="Arial" pitchFamily="34" charset="0"/>
              </a:rPr>
              <a:t>probability of </a:t>
            </a:r>
            <a:r>
              <a:rPr lang="en-GB" sz="1600" dirty="0" smtClean="0">
                <a:solidFill>
                  <a:schemeClr val="tx1"/>
                </a:solidFill>
                <a:latin typeface="Arial" pitchFamily="34" charset="0"/>
                <a:cs typeface="Arial" pitchFamily="34" charset="0"/>
              </a:rPr>
              <a:t>bankruptcy</a:t>
            </a:r>
            <a:br>
              <a:rPr lang="en-GB" sz="1600" dirty="0" smtClean="0">
                <a:solidFill>
                  <a:schemeClr val="tx1"/>
                </a:solidFill>
                <a:latin typeface="Arial" pitchFamily="34" charset="0"/>
                <a:cs typeface="Arial" pitchFamily="34" charset="0"/>
              </a:rPr>
            </a:br>
            <a:r>
              <a:rPr lang="en-GB" sz="1600" dirty="0" smtClean="0">
                <a:solidFill>
                  <a:schemeClr val="tx1"/>
                </a:solidFill>
                <a:latin typeface="Arial" pitchFamily="34" charset="0"/>
                <a:cs typeface="Arial" pitchFamily="34" charset="0"/>
              </a:rPr>
              <a:t>	- potential wealth transfer</a:t>
            </a:r>
            <a:endParaRPr lang="en-US" sz="1600" dirty="0">
              <a:solidFill>
                <a:schemeClr val="tx1"/>
              </a:solidFill>
              <a:latin typeface="Arial" pitchFamily="34" charset="0"/>
              <a:cs typeface="Arial" pitchFamily="34" charset="0"/>
            </a:endParaRPr>
          </a:p>
        </p:txBody>
      </p:sp>
      <p:sp>
        <p:nvSpPr>
          <p:cNvPr id="3" name="Title 1"/>
          <p:cNvSpPr txBox="1">
            <a:spLocks/>
          </p:cNvSpPr>
          <p:nvPr/>
        </p:nvSpPr>
        <p:spPr>
          <a:xfrm>
            <a:off x="714348" y="1000108"/>
            <a:ext cx="7772400" cy="500065"/>
          </a:xfrm>
          <a:prstGeom prst="rect">
            <a:avLst/>
          </a:prstGeom>
        </p:spPr>
        <p:txBody>
          <a:bodyPr vert="horz" lIns="91440" tIns="45720" rIns="91440" bIns="45720" rtlCol="0" anchor="ctr">
            <a:normAutofit/>
          </a:bodyPr>
          <a:lstStyle/>
          <a:p>
            <a:pPr lvl="0">
              <a:spcBef>
                <a:spcPct val="0"/>
              </a:spcBef>
            </a:pPr>
            <a:r>
              <a:rPr lang="en-GB" b="1" dirty="0" smtClean="0">
                <a:solidFill>
                  <a:schemeClr val="tx2"/>
                </a:solidFill>
                <a:latin typeface="+mn-lt"/>
                <a:cs typeface="Times New Roman" pitchFamily="18" charset="0"/>
              </a:rPr>
              <a:t>Capital Structure mix implications</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143116"/>
            <a:ext cx="8572528" cy="3500462"/>
          </a:xfrm>
        </p:spPr>
        <p:txBody>
          <a:bodyPr>
            <a:noAutofit/>
          </a:bodyPr>
          <a:lstStyle/>
          <a:p>
            <a:r>
              <a:rPr lang="en-US" sz="1600" dirty="0" smtClean="0">
                <a:solidFill>
                  <a:schemeClr val="tx1"/>
                </a:solidFill>
                <a:latin typeface="Arial" pitchFamily="34" charset="0"/>
                <a:cs typeface="Arial" pitchFamily="34" charset="0"/>
              </a:rPr>
              <a:t>seminal </a:t>
            </a:r>
            <a:r>
              <a:rPr lang="en-US" sz="1600" b="1" dirty="0" smtClean="0">
                <a:latin typeface="Arial" pitchFamily="34" charset="0"/>
                <a:cs typeface="Arial" pitchFamily="34" charset="0"/>
              </a:rPr>
              <a:t>Modigliani-Miller </a:t>
            </a:r>
            <a:r>
              <a:rPr lang="en-US" sz="1600" dirty="0" smtClean="0">
                <a:solidFill>
                  <a:schemeClr val="tx1"/>
                </a:solidFill>
                <a:latin typeface="Arial" pitchFamily="34" charset="0"/>
                <a:cs typeface="Arial" pitchFamily="34" charset="0"/>
              </a:rPr>
              <a:t>theorem</a:t>
            </a:r>
            <a:r>
              <a:rPr lang="en-US" sz="1600" b="1" dirty="0" smtClean="0">
                <a:solidFill>
                  <a:schemeClr val="tx1"/>
                </a:solidFill>
                <a:latin typeface="Arial" pitchFamily="34" charset="0"/>
                <a:cs typeface="Arial" pitchFamily="34" charset="0"/>
              </a:rPr>
              <a:t> </a:t>
            </a:r>
            <a:r>
              <a:rPr lang="en-US" sz="1200" dirty="0">
                <a:solidFill>
                  <a:schemeClr val="tx1"/>
                </a:solidFill>
                <a:latin typeface="Arial" pitchFamily="34" charset="0"/>
                <a:cs typeface="Arial" pitchFamily="34" charset="0"/>
              </a:rPr>
              <a:t>(</a:t>
            </a:r>
            <a:r>
              <a:rPr lang="en-US" sz="1200" dirty="0" smtClean="0">
                <a:solidFill>
                  <a:schemeClr val="tx1"/>
                </a:solidFill>
                <a:latin typeface="Arial" pitchFamily="34" charset="0"/>
                <a:cs typeface="Arial" pitchFamily="34" charset="0"/>
              </a:rPr>
              <a:t>MM, 1958) </a:t>
            </a:r>
            <a:r>
              <a:rPr lang="en-US" sz="1600" dirty="0" smtClean="0">
                <a:solidFill>
                  <a:schemeClr val="tx1"/>
                </a:solidFill>
                <a:latin typeface="Arial" pitchFamily="34" charset="0"/>
                <a:cs typeface="Arial" pitchFamily="34" charset="0"/>
              </a:rPr>
              <a:t>on </a:t>
            </a:r>
            <a:r>
              <a:rPr lang="en-US" sz="1600" dirty="0" smtClean="0">
                <a:solidFill>
                  <a:srgbClr val="FF0000"/>
                </a:solidFill>
                <a:latin typeface="Arial" pitchFamily="34" charset="0"/>
                <a:cs typeface="Arial" pitchFamily="34" charset="0"/>
              </a:rPr>
              <a:t>‘</a:t>
            </a:r>
            <a:r>
              <a:rPr lang="en-US" sz="1600" b="1" dirty="0" smtClean="0">
                <a:solidFill>
                  <a:srgbClr val="FF0000"/>
                </a:solidFill>
                <a:latin typeface="Arial" pitchFamily="34" charset="0"/>
                <a:cs typeface="Arial" pitchFamily="34" charset="0"/>
              </a:rPr>
              <a:t>capital </a:t>
            </a:r>
            <a:r>
              <a:rPr lang="en-US" sz="1600" b="1" dirty="0">
                <a:solidFill>
                  <a:srgbClr val="FF0000"/>
                </a:solidFill>
                <a:latin typeface="Arial" pitchFamily="34" charset="0"/>
                <a:cs typeface="Arial" pitchFamily="34" charset="0"/>
              </a:rPr>
              <a:t>structure irrelevance principle’ </a:t>
            </a:r>
            <a:r>
              <a:rPr lang="en-US" sz="1600" b="1" dirty="0" smtClean="0">
                <a:solidFill>
                  <a:srgbClr val="FF0000"/>
                </a:solidFill>
                <a:latin typeface="Arial" pitchFamily="34" charset="0"/>
                <a:cs typeface="Arial" pitchFamily="34" charset="0"/>
              </a:rPr>
              <a:t/>
            </a:r>
            <a:br>
              <a:rPr lang="en-US" sz="1600" b="1" dirty="0" smtClean="0">
                <a:solidFill>
                  <a:srgbClr val="FF0000"/>
                </a:solidFill>
                <a:latin typeface="Arial" pitchFamily="34" charset="0"/>
                <a:cs typeface="Arial" pitchFamily="34" charset="0"/>
              </a:rPr>
            </a:br>
            <a:r>
              <a:rPr lang="en-US" sz="1600" dirty="0" smtClean="0">
                <a:latin typeface="Arial" pitchFamily="34" charset="0"/>
                <a:cs typeface="Arial" pitchFamily="34" charset="0"/>
              </a:rPr>
              <a:t> </a:t>
            </a:r>
            <a:r>
              <a:rPr lang="en-US" sz="1600" dirty="0" smtClean="0">
                <a:solidFill>
                  <a:schemeClr val="tx1"/>
                </a:solidFill>
                <a:latin typeface="Arial" pitchFamily="34" charset="0"/>
                <a:cs typeface="Arial" pitchFamily="34" charset="0"/>
              </a:rPr>
              <a:t>= cornerstone </a:t>
            </a:r>
            <a:r>
              <a:rPr lang="en-US" sz="1600" dirty="0">
                <a:solidFill>
                  <a:schemeClr val="tx1"/>
                </a:solidFill>
                <a:latin typeface="Arial" pitchFamily="34" charset="0"/>
                <a:cs typeface="Arial" pitchFamily="34" charset="0"/>
              </a:rPr>
              <a:t>for </a:t>
            </a:r>
            <a:r>
              <a:rPr lang="en-US" sz="1600" dirty="0" smtClean="0">
                <a:solidFill>
                  <a:schemeClr val="tx1"/>
                </a:solidFill>
                <a:latin typeface="Arial" pitchFamily="34" charset="0"/>
                <a:cs typeface="Arial" pitchFamily="34" charset="0"/>
              </a:rPr>
              <a:t>firm’s </a:t>
            </a:r>
            <a:r>
              <a:rPr lang="en-US" sz="1600" dirty="0">
                <a:solidFill>
                  <a:schemeClr val="tx1"/>
                </a:solidFill>
                <a:latin typeface="Arial" pitchFamily="34" charset="0"/>
                <a:cs typeface="Arial" pitchFamily="34" charset="0"/>
              </a:rPr>
              <a:t>capital structure decisions in </a:t>
            </a:r>
            <a:r>
              <a:rPr lang="en-US" sz="1600" i="1" dirty="0">
                <a:solidFill>
                  <a:schemeClr val="tx1"/>
                </a:solidFill>
                <a:latin typeface="Arial" pitchFamily="34" charset="0"/>
                <a:cs typeface="Arial" pitchFamily="34" charset="0"/>
              </a:rPr>
              <a:t>perfect </a:t>
            </a:r>
            <a:r>
              <a:rPr lang="en-US" sz="1600" dirty="0" smtClean="0">
                <a:solidFill>
                  <a:schemeClr val="tx1"/>
                </a:solidFill>
                <a:latin typeface="Arial" pitchFamily="34" charset="0"/>
                <a:cs typeface="Arial" pitchFamily="34" charset="0"/>
              </a:rPr>
              <a:t>markets</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basic </a:t>
            </a:r>
            <a:r>
              <a:rPr lang="en-US" sz="1600" dirty="0">
                <a:latin typeface="Arial" pitchFamily="34" charset="0"/>
                <a:cs typeface="Arial" pitchFamily="34" charset="0"/>
              </a:rPr>
              <a:t>theorem </a:t>
            </a:r>
            <a:r>
              <a:rPr lang="en-US" sz="1600" dirty="0" smtClean="0">
                <a:latin typeface="Arial" pitchFamily="34" charset="0"/>
                <a:cs typeface="Arial" pitchFamily="34" charset="0"/>
              </a:rPr>
              <a:t>states: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400" dirty="0" smtClean="0">
                <a:latin typeface="Arial" pitchFamily="34" charset="0"/>
                <a:cs typeface="Arial" pitchFamily="34" charset="0"/>
              </a:rPr>
              <a:t>(assume absence of: 	taxes - bankruptcy costs  - asymmetric information) </a:t>
            </a:r>
            <a:br>
              <a:rPr lang="en-US" sz="1400" dirty="0" smtClean="0">
                <a:latin typeface="Arial" pitchFamily="34" charset="0"/>
                <a:cs typeface="Arial" pitchFamily="34" charset="0"/>
              </a:rPr>
            </a:br>
            <a:r>
              <a:rPr lang="en-US" sz="1400" dirty="0" smtClean="0">
                <a:latin typeface="Arial" pitchFamily="34" charset="0"/>
                <a:cs typeface="Arial" pitchFamily="34" charset="0"/>
              </a:rPr>
              <a:t>in </a:t>
            </a:r>
            <a:r>
              <a:rPr lang="en-US" sz="1400" i="1" dirty="0" smtClean="0">
                <a:latin typeface="Arial" pitchFamily="34" charset="0"/>
                <a:cs typeface="Arial" pitchFamily="34" charset="0"/>
              </a:rPr>
              <a:t>efficient markets </a:t>
            </a:r>
            <a:r>
              <a:rPr lang="en-US" sz="1400" dirty="0" smtClean="0">
                <a:latin typeface="Arial" pitchFamily="34" charset="0"/>
                <a:cs typeface="Arial" pitchFamily="34" charset="0"/>
              </a:rPr>
              <a:t>that follow </a:t>
            </a:r>
            <a:r>
              <a:rPr lang="en-US" sz="1400" dirty="0">
                <a:latin typeface="Arial" pitchFamily="34" charset="0"/>
                <a:cs typeface="Arial" pitchFamily="34" charset="0"/>
              </a:rPr>
              <a:t>a certain price process (</a:t>
            </a:r>
            <a:r>
              <a:rPr lang="en-US" sz="1400" i="1" dirty="0">
                <a:latin typeface="Arial" pitchFamily="34" charset="0"/>
                <a:cs typeface="Arial" pitchFamily="34" charset="0"/>
              </a:rPr>
              <a:t>random walk</a:t>
            </a:r>
            <a:r>
              <a:rPr lang="en-US" sz="1400" dirty="0" smtClean="0">
                <a:latin typeface="Arial" pitchFamily="34" charset="0"/>
                <a:cs typeface="Arial" pitchFamily="34" charset="0"/>
              </a:rPr>
              <a:t>)</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t>
            </a:r>
            <a:br>
              <a:rPr lang="en-US" sz="1200" dirty="0" smtClean="0">
                <a:latin typeface="Arial" pitchFamily="34" charset="0"/>
                <a:cs typeface="Arial" pitchFamily="34" charset="0"/>
              </a:rPr>
            </a:br>
            <a:r>
              <a:rPr lang="en-US" sz="1600" b="1" i="1" dirty="0" smtClean="0">
                <a:solidFill>
                  <a:srgbClr val="FF0000"/>
                </a:solidFill>
                <a:latin typeface="Arial" pitchFamily="34" charset="0"/>
                <a:cs typeface="Arial" pitchFamily="34" charset="0"/>
              </a:rPr>
              <a:t>the </a:t>
            </a:r>
            <a:r>
              <a:rPr lang="en-US" sz="1600" b="1" i="1" dirty="0">
                <a:solidFill>
                  <a:srgbClr val="FF0000"/>
                </a:solidFill>
                <a:latin typeface="Arial" pitchFamily="34" charset="0"/>
                <a:cs typeface="Arial" pitchFamily="34" charset="0"/>
              </a:rPr>
              <a:t>value of a firm is unaffected by how that firm is </a:t>
            </a:r>
            <a:r>
              <a:rPr lang="en-US" sz="1600" b="1" i="1" dirty="0" smtClean="0">
                <a:solidFill>
                  <a:srgbClr val="FF0000"/>
                </a:solidFill>
                <a:latin typeface="Arial" pitchFamily="34" charset="0"/>
                <a:cs typeface="Arial" pitchFamily="34" charset="0"/>
              </a:rPr>
              <a:t>financed</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solidFill>
                  <a:schemeClr val="tx1"/>
                </a:solidFill>
                <a:latin typeface="Arial" pitchFamily="34" charset="0"/>
                <a:cs typeface="Arial" pitchFamily="34" charset="0"/>
              </a:rPr>
              <a:t>it </a:t>
            </a:r>
            <a:r>
              <a:rPr lang="en-US" sz="1600" dirty="0">
                <a:solidFill>
                  <a:schemeClr val="tx1"/>
                </a:solidFill>
                <a:latin typeface="Arial" pitchFamily="34" charset="0"/>
                <a:cs typeface="Arial" pitchFamily="34" charset="0"/>
              </a:rPr>
              <a:t>does </a:t>
            </a:r>
            <a:r>
              <a:rPr lang="en-US" sz="1600" dirty="0" smtClean="0">
                <a:solidFill>
                  <a:schemeClr val="tx1"/>
                </a:solidFill>
                <a:latin typeface="Arial" pitchFamily="34" charset="0"/>
                <a:cs typeface="Arial" pitchFamily="34" charset="0"/>
              </a:rPr>
              <a:t>NOT matter if firm's </a:t>
            </a:r>
            <a:r>
              <a:rPr lang="en-US" sz="1600" dirty="0">
                <a:solidFill>
                  <a:schemeClr val="tx1"/>
                </a:solidFill>
                <a:latin typeface="Arial" pitchFamily="34" charset="0"/>
                <a:cs typeface="Arial" pitchFamily="34" charset="0"/>
              </a:rPr>
              <a:t>capital is raised </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by </a:t>
            </a:r>
            <a:r>
              <a:rPr lang="en-US" sz="1600" dirty="0">
                <a:solidFill>
                  <a:schemeClr val="tx1"/>
                </a:solidFill>
                <a:latin typeface="Arial" pitchFamily="34" charset="0"/>
                <a:cs typeface="Arial" pitchFamily="34" charset="0"/>
              </a:rPr>
              <a:t>issuing stock or selling debt or what the firm’s dividend policy </a:t>
            </a:r>
            <a:r>
              <a:rPr lang="en-US" sz="1600" dirty="0" smtClean="0">
                <a:solidFill>
                  <a:schemeClr val="tx1"/>
                </a:solidFill>
                <a:latin typeface="Arial" pitchFamily="34" charset="0"/>
                <a:cs typeface="Arial" pitchFamily="34" charset="0"/>
              </a:rPr>
              <a:t>is</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solidFill>
                  <a:schemeClr val="tx1"/>
                </a:solidFill>
                <a:latin typeface="Arial" pitchFamily="34" charset="0"/>
                <a:cs typeface="Arial" pitchFamily="34" charset="0"/>
              </a:rPr>
              <a:t>firm market value determined </a:t>
            </a:r>
            <a:r>
              <a:rPr lang="en-US" sz="1600" dirty="0">
                <a:solidFill>
                  <a:schemeClr val="tx1"/>
                </a:solidFill>
                <a:latin typeface="Arial" pitchFamily="34" charset="0"/>
                <a:cs typeface="Arial" pitchFamily="34" charset="0"/>
              </a:rPr>
              <a:t>by its earning power </a:t>
            </a:r>
            <a:r>
              <a:rPr lang="en-US" sz="1600" dirty="0" smtClean="0">
                <a:solidFill>
                  <a:schemeClr val="tx1"/>
                </a:solidFill>
                <a:latin typeface="Arial" pitchFamily="34" charset="0"/>
                <a:cs typeface="Arial" pitchFamily="34" charset="0"/>
              </a:rPr>
              <a:t>&amp; risk of underlying </a:t>
            </a:r>
            <a:r>
              <a:rPr lang="en-US" sz="1600" dirty="0">
                <a:solidFill>
                  <a:schemeClr val="tx1"/>
                </a:solidFill>
                <a:latin typeface="Arial" pitchFamily="34" charset="0"/>
                <a:cs typeface="Arial" pitchFamily="34" charset="0"/>
              </a:rPr>
              <a:t>assets </a:t>
            </a:r>
            <a:endParaRPr lang="en-US" sz="1200" dirty="0">
              <a:solidFill>
                <a:schemeClr val="tx1"/>
              </a:solidFill>
              <a:latin typeface="Arial" pitchFamily="34" charset="0"/>
              <a:cs typeface="Arial" pitchFamily="34" charset="0"/>
            </a:endParaRPr>
          </a:p>
        </p:txBody>
      </p:sp>
      <p:sp>
        <p:nvSpPr>
          <p:cNvPr id="3" name="Title 1"/>
          <p:cNvSpPr txBox="1">
            <a:spLocks/>
          </p:cNvSpPr>
          <p:nvPr/>
        </p:nvSpPr>
        <p:spPr>
          <a:xfrm>
            <a:off x="714348" y="1000108"/>
            <a:ext cx="7772400" cy="428627"/>
          </a:xfrm>
          <a:prstGeom prst="rect">
            <a:avLst/>
          </a:prstGeom>
        </p:spPr>
        <p:txBody>
          <a:bodyPr vert="horz" lIns="91440" tIns="45720" rIns="91440" bIns="45720" rtlCol="0" anchor="ctr">
            <a:normAutofit lnSpcReduction="10000"/>
          </a:bodyPr>
          <a:lstStyle/>
          <a:p>
            <a:pPr lvl="0">
              <a:spcBef>
                <a:spcPct val="0"/>
              </a:spcBef>
            </a:pPr>
            <a:r>
              <a:rPr lang="en-US" b="1" dirty="0" smtClean="0">
                <a:solidFill>
                  <a:schemeClr val="tx2"/>
                </a:solidFill>
                <a:latin typeface="+mn-lt"/>
                <a:cs typeface="Times New Roman" pitchFamily="18" charset="0"/>
              </a:rPr>
              <a:t>‘Capital Structure Irrelevance Principle’ </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132856"/>
            <a:ext cx="7534620" cy="3143272"/>
          </a:xfrm>
        </p:spPr>
        <p:txBody>
          <a:bodyPr>
            <a:noAutofit/>
          </a:bodyPr>
          <a:lstStyle/>
          <a:p>
            <a:pPr algn="l"/>
            <a:r>
              <a:rPr lang="en-US" sz="1600" dirty="0" smtClean="0">
                <a:solidFill>
                  <a:schemeClr val="tx1"/>
                </a:solidFill>
                <a:latin typeface="Arial" pitchFamily="34" charset="0"/>
                <a:cs typeface="Arial" pitchFamily="34" charset="0"/>
              </a:rPr>
              <a:t>critics </a:t>
            </a:r>
            <a:r>
              <a:rPr lang="en-US" sz="1600" dirty="0">
                <a:solidFill>
                  <a:schemeClr val="tx1"/>
                </a:solidFill>
                <a:latin typeface="Arial" pitchFamily="34" charset="0"/>
                <a:cs typeface="Arial" pitchFamily="34" charset="0"/>
              </a:rPr>
              <a:t>of </a:t>
            </a:r>
            <a:r>
              <a:rPr lang="en-US" sz="1600" dirty="0" smtClean="0">
                <a:solidFill>
                  <a:schemeClr val="tx1"/>
                </a:solidFill>
                <a:latin typeface="Arial" pitchFamily="34" charset="0"/>
                <a:cs typeface="Arial" pitchFamily="34" charset="0"/>
              </a:rPr>
              <a:t>MM </a:t>
            </a:r>
            <a:r>
              <a:rPr lang="en-US" sz="1600" dirty="0">
                <a:solidFill>
                  <a:schemeClr val="tx1"/>
                </a:solidFill>
                <a:latin typeface="Arial" pitchFamily="34" charset="0"/>
                <a:cs typeface="Arial" pitchFamily="34" charset="0"/>
              </a:rPr>
              <a:t>theorem </a:t>
            </a:r>
            <a:r>
              <a:rPr lang="en-US" sz="1600" dirty="0" smtClean="0">
                <a:solidFill>
                  <a:schemeClr val="tx1"/>
                </a:solidFill>
                <a:latin typeface="Arial" pitchFamily="34" charset="0"/>
                <a:cs typeface="Arial" pitchFamily="34" charset="0"/>
              </a:rPr>
              <a:t>:</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MM theory </a:t>
            </a:r>
            <a:r>
              <a:rPr lang="en-US" sz="1600" dirty="0">
                <a:solidFill>
                  <a:schemeClr val="tx1"/>
                </a:solidFill>
                <a:latin typeface="Arial" pitchFamily="34" charset="0"/>
                <a:cs typeface="Arial" pitchFamily="34" charset="0"/>
              </a:rPr>
              <a:t>ignores </a:t>
            </a:r>
            <a:r>
              <a:rPr lang="en-US" sz="1600" b="1" i="1" dirty="0" smtClean="0">
                <a:latin typeface="Arial" pitchFamily="34" charset="0"/>
                <a:cs typeface="Arial" pitchFamily="34" charset="0"/>
              </a:rPr>
              <a:t>risks of bankruptcy</a:t>
            </a:r>
            <a:r>
              <a:rPr lang="en-US" sz="1600" dirty="0" smtClean="0">
                <a:solidFill>
                  <a:schemeClr val="tx1"/>
                </a:solidFill>
                <a:latin typeface="Arial" pitchFamily="34" charset="0"/>
                <a:cs typeface="Arial" pitchFamily="34" charset="0"/>
              </a:rPr>
              <a:t>; </a:t>
            </a:r>
            <a:br>
              <a:rPr lang="en-US" sz="16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as </a:t>
            </a:r>
            <a:r>
              <a:rPr lang="en-US" sz="1400" dirty="0">
                <a:solidFill>
                  <a:schemeClr val="tx1"/>
                </a:solidFill>
                <a:latin typeface="Arial" pitchFamily="34" charset="0"/>
                <a:cs typeface="Arial" pitchFamily="34" charset="0"/>
              </a:rPr>
              <a:t>a firm's debt </a:t>
            </a:r>
            <a:r>
              <a:rPr lang="en-US" sz="1400" dirty="0" smtClean="0">
                <a:solidFill>
                  <a:schemeClr val="tx1"/>
                </a:solidFill>
                <a:latin typeface="Arial" pitchFamily="34" charset="0"/>
                <a:cs typeface="Arial" pitchFamily="34" charset="0"/>
              </a:rPr>
              <a:t>increases, this risk can </a:t>
            </a:r>
            <a:r>
              <a:rPr lang="en-US" sz="1400" dirty="0">
                <a:solidFill>
                  <a:schemeClr val="tx1"/>
                </a:solidFill>
                <a:latin typeface="Arial" pitchFamily="34" charset="0"/>
                <a:cs typeface="Arial" pitchFamily="34" charset="0"/>
              </a:rPr>
              <a:t>be </a:t>
            </a:r>
            <a:r>
              <a:rPr lang="en-US" sz="1400" dirty="0" smtClean="0">
                <a:solidFill>
                  <a:schemeClr val="tx1"/>
                </a:solidFill>
                <a:latin typeface="Arial" pitchFamily="34" charset="0"/>
                <a:cs typeface="Arial" pitchFamily="34" charset="0"/>
              </a:rPr>
              <a:t>substantial</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b="1" i="1" dirty="0" smtClean="0">
                <a:solidFill>
                  <a:schemeClr val="tx1"/>
                </a:solidFill>
                <a:latin typeface="Arial" pitchFamily="34" charset="0"/>
                <a:cs typeface="Arial" pitchFamily="34" charset="0"/>
              </a:rPr>
              <a:t>bankruptcy</a:t>
            </a:r>
            <a:r>
              <a:rPr lang="en-US" sz="1600" i="1" dirty="0" smtClean="0">
                <a:solidFill>
                  <a:schemeClr val="tx1"/>
                </a:solidFill>
                <a:latin typeface="Arial" pitchFamily="34" charset="0"/>
                <a:cs typeface="Arial" pitchFamily="34" charset="0"/>
              </a:rPr>
              <a:t> </a:t>
            </a:r>
            <a:r>
              <a:rPr lang="en-US" sz="1600" dirty="0">
                <a:solidFill>
                  <a:schemeClr val="tx1"/>
                </a:solidFill>
                <a:latin typeface="Arial" pitchFamily="34" charset="0"/>
                <a:cs typeface="Arial" pitchFamily="34" charset="0"/>
              </a:rPr>
              <a:t>related costs have two components: </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b="1" dirty="0" smtClean="0">
                <a:latin typeface="Arial" pitchFamily="34" charset="0"/>
                <a:cs typeface="Arial" pitchFamily="34" charset="0"/>
              </a:rPr>
              <a:t>(1)</a:t>
            </a:r>
            <a:r>
              <a:rPr lang="en-US" sz="1600" dirty="0" smtClean="0">
                <a:solidFill>
                  <a:schemeClr val="tx1"/>
                </a:solidFill>
                <a:latin typeface="Arial" pitchFamily="34" charset="0"/>
                <a:cs typeface="Arial" pitchFamily="34" charset="0"/>
              </a:rPr>
              <a:t>	</a:t>
            </a:r>
            <a:r>
              <a:rPr lang="en-US" sz="1600" dirty="0" smtClean="0">
                <a:latin typeface="Arial" pitchFamily="34" charset="0"/>
                <a:cs typeface="Arial" pitchFamily="34" charset="0"/>
                <a:sym typeface="Wingdings" pitchFamily="2" charset="2"/>
              </a:rPr>
              <a:t></a:t>
            </a:r>
            <a:r>
              <a:rPr lang="en-US" sz="1600" dirty="0" smtClean="0">
                <a:solidFill>
                  <a:schemeClr val="tx1"/>
                </a:solidFill>
                <a:latin typeface="Arial" pitchFamily="34" charset="0"/>
                <a:cs typeface="Arial" pitchFamily="34" charset="0"/>
                <a:sym typeface="Wingdings" pitchFamily="2" charset="2"/>
              </a:rPr>
              <a:t> </a:t>
            </a:r>
            <a:r>
              <a:rPr lang="en-US" sz="1600" dirty="0" smtClean="0">
                <a:solidFill>
                  <a:schemeClr val="tx1"/>
                </a:solidFill>
                <a:latin typeface="Arial" pitchFamily="34" charset="0"/>
                <a:cs typeface="Arial" pitchFamily="34" charset="0"/>
              </a:rPr>
              <a:t>the </a:t>
            </a:r>
            <a:r>
              <a:rPr lang="en-US" sz="1600" b="1" i="1" dirty="0">
                <a:solidFill>
                  <a:schemeClr val="tx1"/>
                </a:solidFill>
                <a:latin typeface="Arial" pitchFamily="34" charset="0"/>
                <a:cs typeface="Arial" pitchFamily="34" charset="0"/>
              </a:rPr>
              <a:t>probability of financial distress</a:t>
            </a:r>
            <a:r>
              <a:rPr lang="en-US" sz="1600" dirty="0">
                <a:solidFill>
                  <a:schemeClr val="tx1"/>
                </a:solidFill>
                <a:latin typeface="Arial" pitchFamily="34" charset="0"/>
                <a:cs typeface="Arial" pitchFamily="34" charset="0"/>
              </a:rPr>
              <a:t>;</a:t>
            </a:r>
            <a:r>
              <a:rPr lang="en-US" sz="1200" dirty="0">
                <a:solidFill>
                  <a:schemeClr val="tx1"/>
                </a:solidFill>
                <a:latin typeface="Arial" pitchFamily="34" charset="0"/>
                <a:cs typeface="Arial" pitchFamily="34" charset="0"/>
              </a:rPr>
              <a:t> </a:t>
            </a:r>
            <a:r>
              <a:rPr lang="en-US" sz="1200" dirty="0" smtClean="0">
                <a:solidFill>
                  <a:schemeClr val="tx1"/>
                </a:solidFill>
                <a:latin typeface="Arial" pitchFamily="34" charset="0"/>
                <a:cs typeface="Arial" pitchFamily="34" charset="0"/>
              </a:rPr>
              <a:t/>
            </a:r>
            <a:br>
              <a:rPr lang="en-US" sz="1200" dirty="0" smtClean="0">
                <a:solidFill>
                  <a:schemeClr val="tx1"/>
                </a:solidFill>
                <a:latin typeface="Arial" pitchFamily="34" charset="0"/>
                <a:cs typeface="Arial" pitchFamily="34" charset="0"/>
              </a:rPr>
            </a:br>
            <a:r>
              <a:rPr lang="en-US" sz="1200" dirty="0" smtClean="0">
                <a:solidFill>
                  <a:schemeClr val="tx1"/>
                </a:solidFill>
                <a:latin typeface="Arial" pitchFamily="34" charset="0"/>
                <a:cs typeface="Arial" pitchFamily="34" charset="0"/>
              </a:rPr>
              <a:t/>
            </a:r>
            <a:br>
              <a:rPr lang="en-US" sz="1200" dirty="0" smtClean="0">
                <a:solidFill>
                  <a:schemeClr val="tx1"/>
                </a:solidFill>
                <a:latin typeface="Arial" pitchFamily="34" charset="0"/>
                <a:cs typeface="Arial" pitchFamily="34" charset="0"/>
              </a:rPr>
            </a:br>
            <a:r>
              <a:rPr lang="en-US" sz="1600" b="1" dirty="0" smtClean="0">
                <a:latin typeface="Arial" pitchFamily="34" charset="0"/>
                <a:cs typeface="Arial" pitchFamily="34" charset="0"/>
              </a:rPr>
              <a:t>(2)</a:t>
            </a:r>
            <a:r>
              <a:rPr lang="en-US" sz="1600" dirty="0" smtClean="0">
                <a:solidFill>
                  <a:schemeClr val="tx1"/>
                </a:solidFill>
                <a:latin typeface="Arial" pitchFamily="34" charset="0"/>
                <a:cs typeface="Arial" pitchFamily="34" charset="0"/>
              </a:rPr>
              <a:t>	</a:t>
            </a:r>
            <a:r>
              <a:rPr lang="en-US" sz="1600" dirty="0" smtClean="0">
                <a:latin typeface="Arial" pitchFamily="34" charset="0"/>
                <a:cs typeface="Arial" pitchFamily="34" charset="0"/>
                <a:sym typeface="Wingdings" pitchFamily="2" charset="2"/>
              </a:rPr>
              <a:t></a:t>
            </a:r>
            <a:r>
              <a:rPr lang="en-US" sz="1600" dirty="0" smtClean="0">
                <a:solidFill>
                  <a:schemeClr val="tx1"/>
                </a:solidFill>
                <a:latin typeface="Arial" pitchFamily="34" charset="0"/>
                <a:cs typeface="Arial" pitchFamily="34" charset="0"/>
                <a:sym typeface="Wingdings" pitchFamily="2" charset="2"/>
              </a:rPr>
              <a:t> </a:t>
            </a:r>
            <a:r>
              <a:rPr lang="en-US" sz="1600" dirty="0" smtClean="0">
                <a:solidFill>
                  <a:schemeClr val="tx1"/>
                </a:solidFill>
                <a:latin typeface="Arial" pitchFamily="34" charset="0"/>
                <a:cs typeface="Arial" pitchFamily="34" charset="0"/>
              </a:rPr>
              <a:t>the </a:t>
            </a:r>
            <a:r>
              <a:rPr lang="en-US" sz="1600" b="1" i="1" dirty="0">
                <a:solidFill>
                  <a:schemeClr val="tx1"/>
                </a:solidFill>
                <a:latin typeface="Arial" pitchFamily="34" charset="0"/>
                <a:cs typeface="Arial" pitchFamily="34" charset="0"/>
              </a:rPr>
              <a:t>costs</a:t>
            </a:r>
            <a:r>
              <a:rPr lang="en-US" sz="1600" dirty="0">
                <a:solidFill>
                  <a:schemeClr val="tx1"/>
                </a:solidFill>
                <a:latin typeface="Arial" pitchFamily="34" charset="0"/>
                <a:cs typeface="Arial" pitchFamily="34" charset="0"/>
              </a:rPr>
              <a:t> that would be incurred given that financial distress </a:t>
            </a:r>
            <a:r>
              <a:rPr lang="en-US" sz="1600" dirty="0" smtClean="0">
                <a:solidFill>
                  <a:schemeClr val="tx1"/>
                </a:solidFill>
                <a:latin typeface="Arial" pitchFamily="34" charset="0"/>
                <a:cs typeface="Arial" pitchFamily="34" charset="0"/>
              </a:rPr>
              <a:t>occurs</a:t>
            </a:r>
            <a:endParaRPr lang="en-US" sz="1200" dirty="0">
              <a:solidFill>
                <a:schemeClr val="tx1"/>
              </a:solidFill>
              <a:latin typeface="Arial" pitchFamily="34" charset="0"/>
              <a:cs typeface="Arial" pitchFamily="34" charset="0"/>
            </a:endParaRPr>
          </a:p>
        </p:txBody>
      </p:sp>
      <p:sp>
        <p:nvSpPr>
          <p:cNvPr id="3" name="Title 1"/>
          <p:cNvSpPr txBox="1">
            <a:spLocks/>
          </p:cNvSpPr>
          <p:nvPr/>
        </p:nvSpPr>
        <p:spPr>
          <a:xfrm>
            <a:off x="714348" y="857232"/>
            <a:ext cx="7772400" cy="571503"/>
          </a:xfrm>
          <a:prstGeom prst="rect">
            <a:avLst/>
          </a:prstGeom>
        </p:spPr>
        <p:txBody>
          <a:bodyPr vert="horz" lIns="91440" tIns="45720" rIns="91440" bIns="45720" rtlCol="0" anchor="ctr">
            <a:normAutofit/>
          </a:bodyPr>
          <a:lstStyle/>
          <a:p>
            <a:pPr lvl="0">
              <a:spcBef>
                <a:spcPct val="0"/>
              </a:spcBef>
            </a:pPr>
            <a:r>
              <a:rPr lang="en-US" b="1" dirty="0" smtClean="0">
                <a:solidFill>
                  <a:schemeClr val="tx2"/>
                </a:solidFill>
                <a:latin typeface="+mn-lt"/>
                <a:cs typeface="Times New Roman" pitchFamily="18" charset="0"/>
              </a:rPr>
              <a:t>Critics of ‘Capital Structure Irrelevance’</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564904"/>
            <a:ext cx="6943716" cy="2224268"/>
          </a:xfrm>
        </p:spPr>
        <p:txBody>
          <a:bodyPr>
            <a:noAutofit/>
          </a:bodyPr>
          <a:lstStyle/>
          <a:p>
            <a:pPr algn="l"/>
            <a:r>
              <a:rPr lang="en-US" sz="1200" dirty="0">
                <a:latin typeface="Arial" pitchFamily="34" charset="0"/>
                <a:cs typeface="Arial" pitchFamily="34" charset="0"/>
              </a:rPr>
              <a:t/>
            </a:r>
            <a:br>
              <a:rPr lang="en-US" sz="1200" dirty="0">
                <a:latin typeface="Arial" pitchFamily="34" charset="0"/>
                <a:cs typeface="Arial" pitchFamily="34" charset="0"/>
              </a:rPr>
            </a:br>
            <a:r>
              <a:rPr lang="en-US" sz="1200" dirty="0">
                <a:latin typeface="Arial" pitchFamily="34" charset="0"/>
                <a:cs typeface="Arial" pitchFamily="34" charset="0"/>
              </a:rPr>
              <a:t/>
            </a:r>
            <a:br>
              <a:rPr lang="en-US" sz="1200" dirty="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800" b="1" dirty="0" smtClean="0">
                <a:latin typeface="Arial" pitchFamily="34" charset="0"/>
                <a:cs typeface="Arial" pitchFamily="34" charset="0"/>
              </a:rPr>
              <a:t>‘trade-off </a:t>
            </a:r>
            <a:r>
              <a:rPr lang="en-US" sz="1800" b="1" dirty="0">
                <a:latin typeface="Arial" pitchFamily="34" charset="0"/>
                <a:cs typeface="Arial" pitchFamily="34" charset="0"/>
              </a:rPr>
              <a:t>theory of leverage</a:t>
            </a:r>
            <a:r>
              <a:rPr lang="en-US" sz="1800" b="1" dirty="0" smtClean="0">
                <a:latin typeface="Arial" pitchFamily="34" charset="0"/>
                <a:cs typeface="Arial" pitchFamily="34" charset="0"/>
              </a:rPr>
              <a:t>’</a:t>
            </a:r>
            <a:r>
              <a:rPr lang="en-US" sz="1800" dirty="0" smtClean="0">
                <a:latin typeface="Arial" pitchFamily="34" charset="0"/>
                <a:cs typeface="Arial" pitchFamily="34" charset="0"/>
              </a:rPr>
              <a:t>:</a:t>
            </a:r>
            <a:br>
              <a:rPr lang="en-US" sz="1800" dirty="0" smtClean="0">
                <a:latin typeface="Arial" pitchFamily="34" charset="0"/>
                <a:cs typeface="Arial" pitchFamily="34" charset="0"/>
              </a:rPr>
            </a:br>
            <a:r>
              <a:rPr lang="en-US" sz="1800" dirty="0" smtClean="0">
                <a:latin typeface="Arial" pitchFamily="34" charset="0"/>
                <a:cs typeface="Arial" pitchFamily="34" charset="0"/>
              </a:rPr>
              <a:t/>
            </a:r>
            <a:br>
              <a:rPr lang="en-US" sz="1800" dirty="0" smtClean="0">
                <a:latin typeface="Arial" pitchFamily="34" charset="0"/>
                <a:cs typeface="Arial" pitchFamily="34" charset="0"/>
              </a:rPr>
            </a:br>
            <a:r>
              <a:rPr lang="en-US" sz="1800" dirty="0" smtClean="0">
                <a:latin typeface="Arial" pitchFamily="34" charset="0"/>
                <a:cs typeface="Arial" pitchFamily="34" charset="0"/>
              </a:rPr>
              <a:t> </a:t>
            </a:r>
            <a:r>
              <a:rPr lang="en-US" sz="1800" dirty="0" smtClean="0">
                <a:solidFill>
                  <a:schemeClr val="tx1"/>
                </a:solidFill>
                <a:latin typeface="Arial" pitchFamily="34" charset="0"/>
                <a:cs typeface="Arial" pitchFamily="34" charset="0"/>
              </a:rPr>
              <a:t>firms </a:t>
            </a:r>
            <a:r>
              <a:rPr lang="en-US" sz="1800" dirty="0">
                <a:solidFill>
                  <a:schemeClr val="tx1"/>
                </a:solidFill>
                <a:latin typeface="Arial" pitchFamily="34" charset="0"/>
                <a:cs typeface="Arial" pitchFamily="34" charset="0"/>
              </a:rPr>
              <a:t>trade </a:t>
            </a:r>
            <a:r>
              <a:rPr lang="en-US" sz="1800" dirty="0" smtClean="0">
                <a:solidFill>
                  <a:schemeClr val="tx1"/>
                </a:solidFill>
                <a:latin typeface="Arial" pitchFamily="34" charset="0"/>
                <a:cs typeface="Arial" pitchFamily="34" charset="0"/>
              </a:rPr>
              <a:t>off benefits </a:t>
            </a:r>
            <a:r>
              <a:rPr lang="en-US" sz="1800" dirty="0">
                <a:solidFill>
                  <a:schemeClr val="tx1"/>
                </a:solidFill>
                <a:latin typeface="Arial" pitchFamily="34" charset="0"/>
                <a:cs typeface="Arial" pitchFamily="34" charset="0"/>
              </a:rPr>
              <a:t>of debt financing </a:t>
            </a:r>
            <a:r>
              <a:rPr lang="en-US" sz="1800" dirty="0" smtClean="0">
                <a:solidFill>
                  <a:schemeClr val="tx1"/>
                </a:solidFill>
                <a:latin typeface="Arial" pitchFamily="34" charset="0"/>
                <a:cs typeface="Arial" pitchFamily="34" charset="0"/>
              </a:rPr>
              <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 (</a:t>
            </a:r>
            <a:r>
              <a:rPr lang="en-US" sz="1800" dirty="0">
                <a:solidFill>
                  <a:schemeClr val="tx1"/>
                </a:solidFill>
                <a:latin typeface="Arial" pitchFamily="34" charset="0"/>
                <a:cs typeface="Arial" pitchFamily="34" charset="0"/>
              </a:rPr>
              <a:t>favourable corporate tax treatment</a:t>
            </a:r>
            <a:r>
              <a:rPr lang="en-US" sz="1800" dirty="0" smtClean="0">
                <a:solidFill>
                  <a:schemeClr val="tx1"/>
                </a:solidFill>
                <a:latin typeface="Arial" pitchFamily="34" charset="0"/>
                <a:cs typeface="Arial" pitchFamily="34" charset="0"/>
              </a:rPr>
              <a:t>)</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 against </a:t>
            </a:r>
            <a:r>
              <a:rPr lang="en-US" sz="1800" dirty="0">
                <a:solidFill>
                  <a:schemeClr val="tx1"/>
                </a:solidFill>
                <a:latin typeface="Arial" pitchFamily="34" charset="0"/>
                <a:cs typeface="Arial" pitchFamily="34" charset="0"/>
              </a:rPr>
              <a:t>higher interest rates </a:t>
            </a:r>
            <a:r>
              <a:rPr lang="en-US" sz="1800" dirty="0" smtClean="0">
                <a:solidFill>
                  <a:schemeClr val="tx1"/>
                </a:solidFill>
                <a:latin typeface="Arial" pitchFamily="34" charset="0"/>
                <a:cs typeface="Arial" pitchFamily="34" charset="0"/>
              </a:rPr>
              <a:t>&amp; bankruptcy costs</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
            </a:r>
            <a:br>
              <a:rPr lang="en-US" sz="1800" dirty="0" smtClean="0">
                <a:solidFill>
                  <a:schemeClr val="tx1"/>
                </a:solidFill>
                <a:latin typeface="Arial" pitchFamily="34" charset="0"/>
                <a:cs typeface="Arial" pitchFamily="34" charset="0"/>
              </a:rPr>
            </a:br>
            <a:endParaRPr lang="en-US" sz="1800" dirty="0">
              <a:solidFill>
                <a:schemeClr val="tx1"/>
              </a:solidFill>
              <a:latin typeface="Arial" pitchFamily="34" charset="0"/>
              <a:cs typeface="Arial" pitchFamily="34" charset="0"/>
            </a:endParaRPr>
          </a:p>
        </p:txBody>
      </p:sp>
      <p:sp>
        <p:nvSpPr>
          <p:cNvPr id="3" name="Title 1"/>
          <p:cNvSpPr txBox="1">
            <a:spLocks/>
          </p:cNvSpPr>
          <p:nvPr/>
        </p:nvSpPr>
        <p:spPr>
          <a:xfrm>
            <a:off x="785786" y="714356"/>
            <a:ext cx="7772400" cy="714379"/>
          </a:xfrm>
          <a:prstGeom prst="rect">
            <a:avLst/>
          </a:prstGeom>
        </p:spPr>
        <p:txBody>
          <a:bodyPr vert="horz" lIns="91440" tIns="45720" rIns="91440" bIns="45720" rtlCol="0" anchor="ctr">
            <a:normAutofit/>
          </a:bodyPr>
          <a:lstStyle/>
          <a:p>
            <a:pPr lvl="0">
              <a:spcBef>
                <a:spcPct val="0"/>
              </a:spcBef>
            </a:pPr>
            <a:r>
              <a:rPr lang="en-US" b="1" dirty="0" smtClean="0">
                <a:solidFill>
                  <a:schemeClr val="tx2"/>
                </a:solidFill>
                <a:latin typeface="+mn-lt"/>
                <a:cs typeface="Times New Roman" pitchFamily="18" charset="0"/>
              </a:rPr>
              <a:t>‘Trade-off Theory of Leverage’ </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p:cNvSpPr>
            <a:spLocks noGrp="1"/>
          </p:cNvSpPr>
          <p:nvPr>
            <p:ph type="title"/>
          </p:nvPr>
        </p:nvSpPr>
        <p:spPr/>
        <p:txBody>
          <a:bodyPr/>
          <a:lstStyle/>
          <a:p>
            <a:pPr eaLnBrk="1" hangingPunct="1"/>
            <a:r>
              <a:rPr lang="el-GR" altLang="el-GR" smtClean="0"/>
              <a:t>Άδειες Χρήσης</a:t>
            </a:r>
          </a:p>
        </p:txBody>
      </p:sp>
      <p:sp>
        <p:nvSpPr>
          <p:cNvPr id="17411" name="Subtitle 8"/>
          <p:cNvSpPr>
            <a:spLocks noGrp="1"/>
          </p:cNvSpPr>
          <p:nvPr>
            <p:ph idx="1"/>
          </p:nvPr>
        </p:nvSpPr>
        <p:spPr/>
        <p:txBody>
          <a:bodyPr/>
          <a:lstStyle/>
          <a:p>
            <a:pPr eaLnBrk="1" hangingPunct="1"/>
            <a:r>
              <a:rPr lang="el-GR" altLang="el-GR" sz="2800" smtClean="0"/>
              <a:t>Το παρόν εκπαιδευτικό υλικό υπόκειται σε</a:t>
            </a:r>
            <a:r>
              <a:rPr lang="en-US" altLang="el-GR" sz="2800" smtClean="0"/>
              <a:t> </a:t>
            </a:r>
            <a:r>
              <a:rPr lang="el-GR" altLang="el-GR" sz="2800" smtClean="0"/>
              <a:t>άδειες χρήσης </a:t>
            </a:r>
            <a:r>
              <a:rPr lang="en-US" altLang="el-GR" sz="2800" smtClean="0"/>
              <a:t>Creative Commons. </a:t>
            </a:r>
          </a:p>
          <a:p>
            <a:pPr eaLnBrk="1" hangingPunct="1"/>
            <a:r>
              <a:rPr lang="el-GR" altLang="el-GR" sz="2800" smtClean="0"/>
              <a:t>Για εκπαιδευτικό υλικό, όπως εικόνες, που υπόκειται σε άλλου τύπου άδειας χρήσης, η άδεια χρήσης αναφέρεται ρητώς. </a:t>
            </a:r>
          </a:p>
        </p:txBody>
      </p:sp>
      <p:pic>
        <p:nvPicPr>
          <p:cNvPr id="17412" name="7 - Εικόνα" descr="Λογότυπο για Άδειες χρήσης Creative Commons BY-NC-N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4941888"/>
            <a:ext cx="15811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Θέση αριθμού διαφάνειας 2"/>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l">
              <a:spcBef>
                <a:spcPct val="0"/>
              </a:spcBef>
              <a:buFontTx/>
              <a:buNone/>
            </a:pPr>
            <a:fld id="{7A2FAFC4-129D-4441-8195-6F5171E466D5}" type="slidenum">
              <a:rPr lang="el-GR" altLang="el-GR" sz="1200">
                <a:solidFill>
                  <a:srgbClr val="898989"/>
                </a:solidFill>
                <a:latin typeface="Arial" pitchFamily="34" charset="0"/>
                <a:cs typeface="Arial" pitchFamily="34" charset="0"/>
              </a:rPr>
              <a:pPr algn="l">
                <a:spcBef>
                  <a:spcPct val="0"/>
                </a:spcBef>
                <a:buFontTx/>
                <a:buNone/>
              </a:pPr>
              <a:t>2</a:t>
            </a:fld>
            <a:endParaRPr lang="el-GR" altLang="el-GR" sz="1200">
              <a:solidFill>
                <a:srgbClr val="898989"/>
              </a:solidFill>
              <a:latin typeface="Arial" pitchFamily="34" charset="0"/>
              <a:cs typeface="Arial" pitchFamily="34" charset="0"/>
            </a:endParaRPr>
          </a:p>
        </p:txBody>
      </p:sp>
    </p:spTree>
    <p:extLst>
      <p:ext uri="{BB962C8B-B14F-4D97-AF65-F5344CB8AC3E}">
        <p14:creationId xmlns:p14="http://schemas.microsoft.com/office/powerpoint/2010/main" val="3595435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492896"/>
            <a:ext cx="7488832" cy="2149980"/>
          </a:xfrm>
        </p:spPr>
        <p:txBody>
          <a:bodyPr>
            <a:noAutofit/>
          </a:bodyPr>
          <a:lstStyle/>
          <a:p>
            <a:r>
              <a:rPr lang="en-US" sz="1800" dirty="0" smtClean="0">
                <a:solidFill>
                  <a:schemeClr val="tx1"/>
                </a:solidFill>
                <a:latin typeface="Arial" pitchFamily="34" charset="0"/>
                <a:cs typeface="Arial" pitchFamily="34" charset="0"/>
              </a:rPr>
              <a:t>in practice, managers have better information than outside investors, </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implying </a:t>
            </a:r>
            <a:r>
              <a:rPr lang="en-US" sz="1800" b="1" i="1" dirty="0" smtClean="0">
                <a:latin typeface="Arial" pitchFamily="34" charset="0"/>
                <a:cs typeface="Arial" pitchFamily="34" charset="0"/>
              </a:rPr>
              <a:t>asymmetric </a:t>
            </a:r>
            <a:r>
              <a:rPr lang="en-US" sz="1800" dirty="0" smtClean="0">
                <a:solidFill>
                  <a:schemeClr val="tx1"/>
                </a:solidFill>
                <a:latin typeface="Arial" pitchFamily="34" charset="0"/>
                <a:cs typeface="Arial" pitchFamily="34" charset="0"/>
              </a:rPr>
              <a:t>(not symmetric) information effects</a:t>
            </a:r>
            <a:br>
              <a:rPr lang="en-US" sz="18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
            </a:r>
            <a:br>
              <a:rPr lang="en-US" sz="1400" dirty="0" smtClean="0">
                <a:solidFill>
                  <a:schemeClr val="tx1"/>
                </a:solidFill>
                <a:latin typeface="Arial" pitchFamily="34" charset="0"/>
                <a:cs typeface="Arial" pitchFamily="34" charset="0"/>
              </a:rPr>
            </a:br>
            <a:r>
              <a:rPr lang="en-US" sz="1400" dirty="0">
                <a:solidFill>
                  <a:schemeClr val="tx1"/>
                </a:solidFill>
                <a:latin typeface="Arial" pitchFamily="34" charset="0"/>
                <a:cs typeface="Arial" pitchFamily="34" charset="0"/>
              </a:rPr>
              <a:t/>
            </a:r>
            <a:br>
              <a:rPr lang="en-US" sz="1400" dirty="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financing </a:t>
            </a:r>
            <a:r>
              <a:rPr lang="en-US" sz="1800" dirty="0">
                <a:solidFill>
                  <a:schemeClr val="tx1"/>
                </a:solidFill>
                <a:latin typeface="Arial" pitchFamily="34" charset="0"/>
                <a:cs typeface="Arial" pitchFamily="34" charset="0"/>
              </a:rPr>
              <a:t>decisions then indicate some </a:t>
            </a:r>
            <a:r>
              <a:rPr lang="en-US" sz="1800" b="1" i="1" dirty="0">
                <a:solidFill>
                  <a:srgbClr val="FF0000"/>
                </a:solidFill>
                <a:latin typeface="Arial" pitchFamily="34" charset="0"/>
                <a:cs typeface="Arial" pitchFamily="34" charset="0"/>
              </a:rPr>
              <a:t>signalling</a:t>
            </a:r>
            <a:r>
              <a:rPr lang="en-US" sz="1800" dirty="0">
                <a:solidFill>
                  <a:schemeClr val="tx1"/>
                </a:solidFill>
                <a:latin typeface="Arial" pitchFamily="34" charset="0"/>
                <a:cs typeface="Arial" pitchFamily="34" charset="0"/>
              </a:rPr>
              <a:t> to market </a:t>
            </a:r>
            <a:r>
              <a:rPr lang="en-US" sz="1800" dirty="0" smtClean="0">
                <a:solidFill>
                  <a:schemeClr val="tx1"/>
                </a:solidFill>
                <a:latin typeface="Arial" pitchFamily="34" charset="0"/>
                <a:cs typeface="Arial" pitchFamily="34" charset="0"/>
              </a:rPr>
              <a:t>participants</a:t>
            </a:r>
            <a:br>
              <a:rPr lang="en-US" sz="1800" dirty="0" smtClean="0">
                <a:solidFill>
                  <a:schemeClr val="tx1"/>
                </a:solidFill>
                <a:latin typeface="Arial" pitchFamily="34" charset="0"/>
                <a:cs typeface="Arial" pitchFamily="34" charset="0"/>
              </a:rPr>
            </a:br>
            <a:r>
              <a:rPr lang="en-US" sz="1800" dirty="0" smtClean="0">
                <a:solidFill>
                  <a:schemeClr val="tx1"/>
                </a:solidFill>
                <a:latin typeface="Arial" pitchFamily="34" charset="0"/>
                <a:cs typeface="Arial" pitchFamily="34" charset="0"/>
              </a:rPr>
              <a:t>about firm prospects </a:t>
            </a:r>
            <a:r>
              <a:rPr lang="en-US" sz="1800" b="1" i="1" dirty="0" smtClean="0">
                <a:latin typeface="Arial" pitchFamily="34" charset="0"/>
                <a:cs typeface="Arial" pitchFamily="34" charset="0"/>
              </a:rPr>
              <a:t>(‘signaling </a:t>
            </a:r>
            <a:r>
              <a:rPr lang="en-US" sz="1800" b="1" i="1" dirty="0">
                <a:latin typeface="Arial" pitchFamily="34" charset="0"/>
                <a:cs typeface="Arial" pitchFamily="34" charset="0"/>
              </a:rPr>
              <a:t>theory</a:t>
            </a:r>
            <a:r>
              <a:rPr lang="en-US" sz="1800" b="1" i="1" dirty="0" smtClean="0">
                <a:latin typeface="Arial" pitchFamily="34" charset="0"/>
                <a:cs typeface="Arial" pitchFamily="34" charset="0"/>
              </a:rPr>
              <a:t>’)</a:t>
            </a:r>
            <a:r>
              <a:rPr lang="en-US" sz="1400" dirty="0" smtClean="0">
                <a:solidFill>
                  <a:schemeClr val="tx1"/>
                </a:solidFill>
                <a:latin typeface="Arial" pitchFamily="34" charset="0"/>
                <a:cs typeface="Arial" pitchFamily="34" charset="0"/>
              </a:rPr>
              <a:t/>
            </a:r>
            <a:br>
              <a:rPr lang="en-US" sz="1400" dirty="0" smtClean="0">
                <a:solidFill>
                  <a:schemeClr val="tx1"/>
                </a:solidFill>
                <a:latin typeface="Arial" pitchFamily="34" charset="0"/>
                <a:cs typeface="Arial" pitchFamily="34" charset="0"/>
              </a:rPr>
            </a:br>
            <a:r>
              <a:rPr lang="en-US" sz="1400" dirty="0" smtClean="0">
                <a:latin typeface="Arial" pitchFamily="34" charset="0"/>
                <a:cs typeface="Arial" pitchFamily="34" charset="0"/>
              </a:rPr>
              <a:t/>
            </a:r>
            <a:br>
              <a:rPr lang="en-US" sz="1400" dirty="0" smtClean="0">
                <a:latin typeface="Arial" pitchFamily="34" charset="0"/>
                <a:cs typeface="Arial" pitchFamily="34" charset="0"/>
              </a:rPr>
            </a:br>
            <a:endParaRPr lang="en-US" sz="1400" dirty="0">
              <a:latin typeface="Arial" pitchFamily="34" charset="0"/>
              <a:cs typeface="Arial" pitchFamily="34" charset="0"/>
            </a:endParaRPr>
          </a:p>
        </p:txBody>
      </p:sp>
      <p:sp>
        <p:nvSpPr>
          <p:cNvPr id="3" name="Title 1"/>
          <p:cNvSpPr txBox="1">
            <a:spLocks/>
          </p:cNvSpPr>
          <p:nvPr/>
        </p:nvSpPr>
        <p:spPr>
          <a:xfrm>
            <a:off x="785786" y="857232"/>
            <a:ext cx="7772400" cy="571503"/>
          </a:xfrm>
          <a:prstGeom prst="rect">
            <a:avLst/>
          </a:prstGeom>
        </p:spPr>
        <p:txBody>
          <a:bodyPr vert="horz" lIns="91440" tIns="45720" rIns="91440" bIns="45720" rtlCol="0" anchor="ctr">
            <a:normAutofit/>
          </a:bodyPr>
          <a:lstStyle/>
          <a:p>
            <a:pPr lvl="0">
              <a:spcBef>
                <a:spcPct val="0"/>
              </a:spcBef>
            </a:pPr>
            <a:r>
              <a:rPr lang="en-US" b="1" dirty="0" smtClean="0">
                <a:solidFill>
                  <a:schemeClr val="tx2"/>
                </a:solidFill>
                <a:latin typeface="+mn-lt"/>
                <a:cs typeface="Times New Roman" pitchFamily="18" charset="0"/>
              </a:rPr>
              <a:t>‘Signaling theory’</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20</a:t>
            </a:fld>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132856"/>
            <a:ext cx="8178702" cy="3672408"/>
          </a:xfrm>
        </p:spPr>
        <p:txBody>
          <a:bodyPr>
            <a:noAutofit/>
          </a:bodyPr>
          <a:lstStyle/>
          <a:p>
            <a:r>
              <a:rPr lang="en-US" sz="1400" dirty="0" smtClean="0">
                <a:solidFill>
                  <a:schemeClr val="tx1"/>
                </a:solidFill>
                <a:latin typeface="Arial" pitchFamily="34" charset="0"/>
                <a:cs typeface="Arial" pitchFamily="34" charset="0"/>
              </a:rPr>
              <a:t>announcement of a stock offering…   	</a:t>
            </a:r>
            <a:r>
              <a:rPr lang="en-US" sz="1400" dirty="0" smtClean="0">
                <a:latin typeface="Arial" pitchFamily="34" charset="0"/>
                <a:cs typeface="Arial" pitchFamily="34" charset="0"/>
                <a:sym typeface="Wingdings" pitchFamily="2" charset="2"/>
              </a:rPr>
              <a:t> </a:t>
            </a:r>
            <a:r>
              <a:rPr lang="en-US" sz="1400" dirty="0" smtClean="0">
                <a:solidFill>
                  <a:schemeClr val="tx1"/>
                </a:solidFill>
                <a:latin typeface="Arial" pitchFamily="34" charset="0"/>
                <a:cs typeface="Arial" pitchFamily="34" charset="0"/>
                <a:sym typeface="Wingdings" pitchFamily="2" charset="2"/>
              </a:rPr>
              <a:t>can emit</a:t>
            </a:r>
            <a:r>
              <a:rPr lang="en-US" sz="1400" dirty="0" smtClean="0">
                <a:latin typeface="Arial" pitchFamily="34" charset="0"/>
                <a:cs typeface="Arial" pitchFamily="34" charset="0"/>
                <a:sym typeface="Wingdings" pitchFamily="2" charset="2"/>
              </a:rPr>
              <a:t>	</a:t>
            </a:r>
            <a:r>
              <a:rPr lang="en-US" sz="1400" dirty="0" smtClean="0">
                <a:solidFill>
                  <a:schemeClr val="tx1"/>
                </a:solidFill>
                <a:latin typeface="Arial" pitchFamily="34" charset="0"/>
                <a:cs typeface="Arial" pitchFamily="34" charset="0"/>
              </a:rPr>
              <a:t>negative signal </a:t>
            </a:r>
            <a:r>
              <a:rPr lang="en-US" sz="1200" dirty="0" smtClean="0">
                <a:solidFill>
                  <a:schemeClr val="tx1"/>
                </a:solidFill>
                <a:latin typeface="Arial" pitchFamily="34" charset="0"/>
                <a:cs typeface="Arial" pitchFamily="34" charset="0"/>
              </a:rPr>
              <a:t>(as </a:t>
            </a:r>
            <a:r>
              <a:rPr lang="en-US" sz="1200" dirty="0">
                <a:solidFill>
                  <a:schemeClr val="tx1"/>
                </a:solidFill>
                <a:latin typeface="Arial" pitchFamily="34" charset="0"/>
                <a:cs typeface="Arial" pitchFamily="34" charset="0"/>
              </a:rPr>
              <a:t>seen </a:t>
            </a:r>
            <a:r>
              <a:rPr lang="en-US" sz="1200" dirty="0" smtClean="0">
                <a:solidFill>
                  <a:schemeClr val="tx1"/>
                </a:solidFill>
                <a:latin typeface="Arial" pitchFamily="34" charset="0"/>
                <a:cs typeface="Arial" pitchFamily="34" charset="0"/>
              </a:rPr>
              <a:t>by management):</a:t>
            </a:r>
            <a:br>
              <a:rPr lang="en-US" sz="12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			      	     firm prospects are </a:t>
            </a:r>
            <a:r>
              <a:rPr lang="en-US" sz="1400" i="1" dirty="0">
                <a:solidFill>
                  <a:schemeClr val="tx1"/>
                </a:solidFill>
                <a:latin typeface="Arial" pitchFamily="34" charset="0"/>
                <a:cs typeface="Arial" pitchFamily="34" charset="0"/>
              </a:rPr>
              <a:t>not </a:t>
            </a:r>
            <a:r>
              <a:rPr lang="en-US" sz="1400" i="1" dirty="0" smtClean="0">
                <a:solidFill>
                  <a:schemeClr val="tx1"/>
                </a:solidFill>
                <a:latin typeface="Arial" pitchFamily="34" charset="0"/>
                <a:cs typeface="Arial" pitchFamily="34" charset="0"/>
              </a:rPr>
              <a:t>bright</a:t>
            </a:r>
            <a:r>
              <a:rPr lang="en-US" sz="800" i="1" dirty="0" smtClean="0">
                <a:solidFill>
                  <a:schemeClr val="tx1"/>
                </a:solidFill>
                <a:latin typeface="Arial" pitchFamily="34" charset="0"/>
                <a:cs typeface="Arial" pitchFamily="34" charset="0"/>
              </a:rPr>
              <a:t/>
            </a:r>
            <a:br>
              <a:rPr lang="en-US" sz="800" i="1" dirty="0" smtClean="0">
                <a:solidFill>
                  <a:schemeClr val="tx1"/>
                </a:solidFill>
                <a:latin typeface="Arial" pitchFamily="34" charset="0"/>
                <a:cs typeface="Arial" pitchFamily="34" charset="0"/>
              </a:rPr>
            </a:br>
            <a:r>
              <a:rPr lang="en-US" sz="800" i="1" dirty="0" smtClean="0">
                <a:solidFill>
                  <a:schemeClr val="tx1"/>
                </a:solidFill>
                <a:latin typeface="Arial" pitchFamily="34" charset="0"/>
                <a:cs typeface="Arial" pitchFamily="34" charset="0"/>
              </a:rPr>
              <a:t/>
            </a:r>
            <a:br>
              <a:rPr lang="en-US" sz="800" i="1" dirty="0" smtClean="0">
                <a:solidFill>
                  <a:schemeClr val="tx1"/>
                </a:solidFill>
                <a:latin typeface="Arial" pitchFamily="34" charset="0"/>
                <a:cs typeface="Arial" pitchFamily="34" charset="0"/>
              </a:rPr>
            </a:br>
            <a:r>
              <a:rPr lang="en-US" sz="800" i="1" dirty="0" smtClean="0">
                <a:solidFill>
                  <a:schemeClr val="tx1"/>
                </a:solidFill>
                <a:latin typeface="Arial" pitchFamily="34" charset="0"/>
                <a:cs typeface="Arial" pitchFamily="34" charset="0"/>
              </a:rPr>
              <a:t>		</a:t>
            </a:r>
            <a:r>
              <a:rPr lang="en-US" sz="1400" dirty="0" smtClean="0">
                <a:solidFill>
                  <a:schemeClr val="tx1"/>
                </a:solidFill>
                <a:latin typeface="Arial" pitchFamily="34" charset="0"/>
                <a:cs typeface="Arial" pitchFamily="34" charset="0"/>
              </a:rPr>
              <a:t>		</a:t>
            </a:r>
            <a:r>
              <a:rPr lang="en-US" sz="1400" dirty="0" smtClean="0">
                <a:latin typeface="Arial" pitchFamily="34" charset="0"/>
                <a:cs typeface="Arial" pitchFamily="34" charset="0"/>
                <a:sym typeface="Wingdings" pitchFamily="2" charset="2"/>
              </a:rPr>
              <a:t></a:t>
            </a:r>
            <a:r>
              <a:rPr lang="en-US" sz="1400" dirty="0" smtClean="0">
                <a:solidFill>
                  <a:schemeClr val="tx1"/>
                </a:solidFill>
                <a:latin typeface="Arial" pitchFamily="34" charset="0"/>
                <a:cs typeface="Arial" pitchFamily="34" charset="0"/>
                <a:sym typeface="Wingdings" pitchFamily="2" charset="2"/>
              </a:rPr>
              <a:t> can d</a:t>
            </a:r>
            <a:r>
              <a:rPr lang="en-US" sz="1400" dirty="0" smtClean="0">
                <a:solidFill>
                  <a:schemeClr val="tx1"/>
                </a:solidFill>
                <a:latin typeface="Arial" pitchFamily="34" charset="0"/>
                <a:cs typeface="Arial" pitchFamily="34" charset="0"/>
              </a:rPr>
              <a:t>epress firm’s stock price</a:t>
            </a:r>
            <a:br>
              <a:rPr lang="en-US" sz="14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				     </a:t>
            </a:r>
            <a:r>
              <a:rPr lang="en-US" sz="1200" dirty="0" smtClean="0">
                <a:solidFill>
                  <a:schemeClr val="tx1"/>
                </a:solidFill>
                <a:latin typeface="Arial" pitchFamily="34" charset="0"/>
                <a:cs typeface="Arial" pitchFamily="34" charset="0"/>
              </a:rPr>
              <a:t>(even if the firm’s prospects are positive)</a:t>
            </a:r>
            <a:r>
              <a:rPr lang="en-US" sz="1000" dirty="0" smtClean="0">
                <a:solidFill>
                  <a:schemeClr val="tx1"/>
                </a:solidFill>
                <a:latin typeface="Arial" pitchFamily="34" charset="0"/>
                <a:cs typeface="Arial" pitchFamily="34" charset="0"/>
              </a:rPr>
              <a:t/>
            </a:r>
            <a:br>
              <a:rPr lang="en-US" sz="1000" dirty="0" smtClean="0">
                <a:solidFill>
                  <a:schemeClr val="tx1"/>
                </a:solidFill>
                <a:latin typeface="Arial" pitchFamily="34" charset="0"/>
                <a:cs typeface="Arial" pitchFamily="34" charset="0"/>
              </a:rPr>
            </a:br>
            <a:r>
              <a:rPr lang="en-US" sz="1000" dirty="0" smtClean="0">
                <a:solidFill>
                  <a:schemeClr val="tx1"/>
                </a:solidFill>
                <a:latin typeface="Arial" pitchFamily="34" charset="0"/>
                <a:cs typeface="Arial" pitchFamily="34" charset="0"/>
              </a:rPr>
              <a:t/>
            </a:r>
            <a:br>
              <a:rPr lang="en-US" sz="1000" dirty="0" smtClean="0">
                <a:solidFill>
                  <a:schemeClr val="tx1"/>
                </a:solidFill>
                <a:latin typeface="Arial" pitchFamily="34" charset="0"/>
                <a:cs typeface="Arial" pitchFamily="34" charset="0"/>
              </a:rPr>
            </a:br>
            <a:r>
              <a:rPr lang="en-US" sz="1000" dirty="0" smtClean="0">
                <a:solidFill>
                  <a:schemeClr val="tx1"/>
                </a:solidFill>
                <a:latin typeface="Arial" pitchFamily="34" charset="0"/>
                <a:cs typeface="Arial" pitchFamily="34" charset="0"/>
              </a:rPr>
              <a:t/>
            </a:r>
            <a:br>
              <a:rPr lang="en-US" sz="10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firms </a:t>
            </a:r>
            <a:r>
              <a:rPr lang="en-US" sz="1400" dirty="0">
                <a:solidFill>
                  <a:schemeClr val="tx1"/>
                </a:solidFill>
                <a:latin typeface="Arial" pitchFamily="34" charset="0"/>
                <a:cs typeface="Arial" pitchFamily="34" charset="0"/>
              </a:rPr>
              <a:t>with </a:t>
            </a:r>
            <a:r>
              <a:rPr lang="en-US" sz="1400" i="1" dirty="0">
                <a:solidFill>
                  <a:schemeClr val="tx1"/>
                </a:solidFill>
                <a:latin typeface="Arial" pitchFamily="34" charset="0"/>
                <a:cs typeface="Arial" pitchFamily="34" charset="0"/>
              </a:rPr>
              <a:t>positive</a:t>
            </a:r>
            <a:r>
              <a:rPr lang="en-US" sz="1400" dirty="0">
                <a:solidFill>
                  <a:schemeClr val="tx1"/>
                </a:solidFill>
                <a:latin typeface="Arial" pitchFamily="34" charset="0"/>
                <a:cs typeface="Arial" pitchFamily="34" charset="0"/>
              </a:rPr>
              <a:t> </a:t>
            </a:r>
            <a:r>
              <a:rPr lang="en-US" sz="1400" dirty="0" smtClean="0">
                <a:solidFill>
                  <a:schemeClr val="tx1"/>
                </a:solidFill>
                <a:latin typeface="Arial" pitchFamily="34" charset="0"/>
                <a:cs typeface="Arial" pitchFamily="34" charset="0"/>
              </a:rPr>
              <a:t>prospects…		</a:t>
            </a:r>
            <a:r>
              <a:rPr lang="en-US" sz="1400" dirty="0" smtClean="0">
                <a:latin typeface="Arial" pitchFamily="34" charset="0"/>
                <a:cs typeface="Arial" pitchFamily="34" charset="0"/>
                <a:sym typeface="Wingdings" pitchFamily="2" charset="2"/>
              </a:rPr>
              <a:t></a:t>
            </a:r>
            <a:r>
              <a:rPr lang="en-US" sz="1400" dirty="0" smtClean="0">
                <a:solidFill>
                  <a:schemeClr val="tx1"/>
                </a:solidFill>
                <a:latin typeface="Arial" pitchFamily="34" charset="0"/>
                <a:cs typeface="Arial" pitchFamily="34" charset="0"/>
                <a:sym typeface="Wingdings" pitchFamily="2" charset="2"/>
              </a:rPr>
              <a:t> </a:t>
            </a:r>
            <a:r>
              <a:rPr lang="en-US" sz="1400" dirty="0" smtClean="0">
                <a:solidFill>
                  <a:schemeClr val="tx1"/>
                </a:solidFill>
                <a:latin typeface="Arial" pitchFamily="34" charset="0"/>
                <a:cs typeface="Arial" pitchFamily="34" charset="0"/>
              </a:rPr>
              <a:t>would try </a:t>
            </a:r>
            <a:r>
              <a:rPr lang="en-US" sz="1400" dirty="0">
                <a:solidFill>
                  <a:schemeClr val="tx1"/>
                </a:solidFill>
                <a:latin typeface="Arial" pitchFamily="34" charset="0"/>
                <a:cs typeface="Arial" pitchFamily="34" charset="0"/>
              </a:rPr>
              <a:t>to </a:t>
            </a:r>
            <a:r>
              <a:rPr lang="en-US" sz="1400" i="1" dirty="0">
                <a:solidFill>
                  <a:schemeClr val="tx1"/>
                </a:solidFill>
                <a:latin typeface="Arial" pitchFamily="34" charset="0"/>
                <a:cs typeface="Arial" pitchFamily="34" charset="0"/>
              </a:rPr>
              <a:t>avoid selling </a:t>
            </a:r>
            <a:r>
              <a:rPr lang="en-US" sz="1400" i="1" dirty="0" smtClean="0">
                <a:solidFill>
                  <a:schemeClr val="tx1"/>
                </a:solidFill>
                <a:latin typeface="Arial" pitchFamily="34" charset="0"/>
                <a:cs typeface="Arial" pitchFamily="34" charset="0"/>
              </a:rPr>
              <a:t>stock</a:t>
            </a:r>
            <a:r>
              <a:rPr lang="en-US" sz="1400" dirty="0" smtClean="0">
                <a:solidFill>
                  <a:schemeClr val="tx1"/>
                </a:solidFill>
                <a:latin typeface="Arial" pitchFamily="34" charset="0"/>
                <a:cs typeface="Arial" pitchFamily="34" charset="0"/>
              </a:rPr>
              <a:t>;</a:t>
            </a:r>
            <a:br>
              <a:rPr lang="en-US" sz="14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				</a:t>
            </a:r>
            <a:r>
              <a:rPr lang="en-US" sz="1400" dirty="0" smtClean="0">
                <a:latin typeface="Arial" pitchFamily="34" charset="0"/>
                <a:cs typeface="Arial" pitchFamily="34" charset="0"/>
                <a:sym typeface="Wingdings" pitchFamily="2" charset="2"/>
              </a:rPr>
              <a:t></a:t>
            </a:r>
            <a:r>
              <a:rPr lang="en-US" sz="1400" dirty="0" smtClean="0">
                <a:solidFill>
                  <a:schemeClr val="tx1"/>
                </a:solidFill>
                <a:latin typeface="Arial" pitchFamily="34" charset="0"/>
                <a:cs typeface="Arial" pitchFamily="34" charset="0"/>
                <a:sym typeface="Wingdings" pitchFamily="2" charset="2"/>
              </a:rPr>
              <a:t> </a:t>
            </a:r>
            <a:r>
              <a:rPr lang="en-US" sz="1400" dirty="0" smtClean="0">
                <a:solidFill>
                  <a:schemeClr val="tx1"/>
                </a:solidFill>
                <a:latin typeface="Arial" pitchFamily="34" charset="0"/>
                <a:cs typeface="Arial" pitchFamily="34" charset="0"/>
              </a:rPr>
              <a:t>seek </a:t>
            </a:r>
            <a:r>
              <a:rPr lang="en-US" sz="1400" dirty="0">
                <a:solidFill>
                  <a:schemeClr val="tx1"/>
                </a:solidFill>
                <a:latin typeface="Arial" pitchFamily="34" charset="0"/>
                <a:cs typeface="Arial" pitchFamily="34" charset="0"/>
              </a:rPr>
              <a:t>to raise required new capital by other </a:t>
            </a:r>
            <a:r>
              <a:rPr lang="en-US" sz="1400" dirty="0" smtClean="0">
                <a:solidFill>
                  <a:schemeClr val="tx1"/>
                </a:solidFill>
                <a:latin typeface="Arial" pitchFamily="34" charset="0"/>
                <a:cs typeface="Arial" pitchFamily="34" charset="0"/>
              </a:rPr>
              <a:t>sources</a:t>
            </a:r>
            <a:br>
              <a:rPr lang="en-US" sz="14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				</a:t>
            </a:r>
            <a:r>
              <a:rPr lang="en-US" sz="1400" dirty="0" smtClean="0">
                <a:latin typeface="Arial" pitchFamily="34" charset="0"/>
                <a:cs typeface="Arial" pitchFamily="34" charset="0"/>
                <a:sym typeface="Wingdings" pitchFamily="2" charset="2"/>
              </a:rPr>
              <a:t></a:t>
            </a:r>
            <a:r>
              <a:rPr lang="en-US" sz="1400" dirty="0" smtClean="0">
                <a:solidFill>
                  <a:schemeClr val="tx1"/>
                </a:solidFill>
                <a:latin typeface="Arial" pitchFamily="34" charset="0"/>
                <a:cs typeface="Arial" pitchFamily="34" charset="0"/>
                <a:sym typeface="Wingdings" pitchFamily="2" charset="2"/>
              </a:rPr>
              <a:t> </a:t>
            </a:r>
            <a:r>
              <a:rPr lang="en-US" sz="1400" dirty="0" smtClean="0">
                <a:solidFill>
                  <a:schemeClr val="tx1"/>
                </a:solidFill>
                <a:latin typeface="Arial" pitchFamily="34" charset="0"/>
                <a:cs typeface="Arial" pitchFamily="34" charset="0"/>
              </a:rPr>
              <a:t>a </a:t>
            </a:r>
            <a:r>
              <a:rPr lang="en-US" sz="1400" i="1" dirty="0">
                <a:solidFill>
                  <a:schemeClr val="tx1"/>
                </a:solidFill>
                <a:latin typeface="Arial" pitchFamily="34" charset="0"/>
                <a:cs typeface="Arial" pitchFamily="34" charset="0"/>
              </a:rPr>
              <a:t>debt</a:t>
            </a:r>
            <a:r>
              <a:rPr lang="en-US" sz="1400" dirty="0">
                <a:solidFill>
                  <a:schemeClr val="tx1"/>
                </a:solidFill>
                <a:latin typeface="Arial" pitchFamily="34" charset="0"/>
                <a:cs typeface="Arial" pitchFamily="34" charset="0"/>
              </a:rPr>
              <a:t> offering is then taken as a </a:t>
            </a:r>
            <a:r>
              <a:rPr lang="en-US" sz="1400" i="1" dirty="0">
                <a:solidFill>
                  <a:schemeClr val="tx1"/>
                </a:solidFill>
                <a:latin typeface="Arial" pitchFamily="34" charset="0"/>
                <a:cs typeface="Arial" pitchFamily="34" charset="0"/>
              </a:rPr>
              <a:t>positive </a:t>
            </a:r>
            <a:r>
              <a:rPr lang="en-US" sz="1400" i="1" dirty="0" smtClean="0">
                <a:solidFill>
                  <a:schemeClr val="tx1"/>
                </a:solidFill>
                <a:latin typeface="Arial" pitchFamily="34" charset="0"/>
                <a:cs typeface="Arial" pitchFamily="34" charset="0"/>
              </a:rPr>
              <a:t>signal</a:t>
            </a:r>
            <a:r>
              <a:rPr lang="en-US" sz="900" dirty="0" smtClean="0">
                <a:solidFill>
                  <a:schemeClr val="tx1"/>
                </a:solidFill>
                <a:latin typeface="Arial" pitchFamily="34" charset="0"/>
                <a:cs typeface="Arial" pitchFamily="34" charset="0"/>
              </a:rPr>
              <a:t/>
            </a:r>
            <a:br>
              <a:rPr lang="en-US" sz="900" dirty="0" smtClean="0">
                <a:solidFill>
                  <a:schemeClr val="tx1"/>
                </a:solidFill>
                <a:latin typeface="Arial" pitchFamily="34" charset="0"/>
                <a:cs typeface="Arial" pitchFamily="34" charset="0"/>
              </a:rPr>
            </a:br>
            <a:r>
              <a:rPr lang="en-US" sz="900" dirty="0" smtClean="0">
                <a:solidFill>
                  <a:schemeClr val="tx1"/>
                </a:solidFill>
                <a:latin typeface="Arial" pitchFamily="34" charset="0"/>
                <a:cs typeface="Arial" pitchFamily="34" charset="0"/>
              </a:rPr>
              <a:t/>
            </a:r>
            <a:br>
              <a:rPr lang="en-US" sz="900" dirty="0" smtClean="0">
                <a:solidFill>
                  <a:schemeClr val="tx1"/>
                </a:solidFill>
                <a:latin typeface="Arial" pitchFamily="34" charset="0"/>
                <a:cs typeface="Arial" pitchFamily="34" charset="0"/>
              </a:rPr>
            </a:br>
            <a:r>
              <a:rPr lang="en-US" sz="900" dirty="0" smtClean="0">
                <a:solidFill>
                  <a:schemeClr val="tx1"/>
                </a:solidFill>
                <a:latin typeface="Arial" pitchFamily="34" charset="0"/>
                <a:cs typeface="Arial" pitchFamily="34" charset="0"/>
              </a:rPr>
              <a:t/>
            </a:r>
            <a:br>
              <a:rPr lang="en-US" sz="9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the </a:t>
            </a:r>
            <a:r>
              <a:rPr lang="en-US" sz="1400" dirty="0">
                <a:solidFill>
                  <a:schemeClr val="tx1"/>
                </a:solidFill>
                <a:latin typeface="Arial" pitchFamily="34" charset="0"/>
                <a:cs typeface="Arial" pitchFamily="34" charset="0"/>
              </a:rPr>
              <a:t>firm should </a:t>
            </a:r>
            <a:r>
              <a:rPr lang="en-US" sz="1400" dirty="0" smtClean="0">
                <a:solidFill>
                  <a:schemeClr val="tx1"/>
                </a:solidFill>
                <a:latin typeface="Arial" pitchFamily="34" charset="0"/>
                <a:cs typeface="Arial" pitchFamily="34" charset="0"/>
              </a:rPr>
              <a:t>maintain…		</a:t>
            </a:r>
            <a:r>
              <a:rPr lang="en-US" sz="1400" dirty="0" smtClean="0">
                <a:latin typeface="Arial" pitchFamily="34" charset="0"/>
                <a:cs typeface="Arial" pitchFamily="34" charset="0"/>
                <a:sym typeface="Wingdings" pitchFamily="2" charset="2"/>
              </a:rPr>
              <a:t></a:t>
            </a:r>
            <a:r>
              <a:rPr lang="en-US" sz="1400" dirty="0" smtClean="0">
                <a:solidFill>
                  <a:schemeClr val="tx1"/>
                </a:solidFill>
                <a:latin typeface="Arial" pitchFamily="34" charset="0"/>
                <a:cs typeface="Arial" pitchFamily="34" charset="0"/>
              </a:rPr>
              <a:t> </a:t>
            </a:r>
            <a:r>
              <a:rPr lang="en-US" sz="1400" dirty="0">
                <a:solidFill>
                  <a:schemeClr val="tx1"/>
                </a:solidFill>
                <a:latin typeface="Arial" pitchFamily="34" charset="0"/>
                <a:cs typeface="Arial" pitchFamily="34" charset="0"/>
              </a:rPr>
              <a:t>a </a:t>
            </a:r>
            <a:r>
              <a:rPr lang="en-US" sz="1400" b="1" i="1" dirty="0">
                <a:latin typeface="Arial" pitchFamily="34" charset="0"/>
                <a:cs typeface="Arial" pitchFamily="34" charset="0"/>
              </a:rPr>
              <a:t>‘reserve borrowing capacity’ </a:t>
            </a:r>
            <a:r>
              <a:rPr lang="en-US" sz="1400" b="1" i="1" dirty="0" smtClean="0">
                <a:latin typeface="Arial" pitchFamily="34" charset="0"/>
                <a:cs typeface="Arial" pitchFamily="34" charset="0"/>
              </a:rPr>
              <a:t>…</a:t>
            </a:r>
            <a:br>
              <a:rPr lang="en-US" sz="1400" b="1" i="1" dirty="0" smtClean="0">
                <a:latin typeface="Arial" pitchFamily="34" charset="0"/>
                <a:cs typeface="Arial" pitchFamily="34" charset="0"/>
              </a:rPr>
            </a:br>
            <a:r>
              <a:rPr lang="en-US" sz="1400" b="1" i="1" dirty="0" smtClean="0">
                <a:latin typeface="Arial" pitchFamily="34" charset="0"/>
                <a:cs typeface="Arial" pitchFamily="34" charset="0"/>
              </a:rPr>
              <a:t>				</a:t>
            </a:r>
            <a:r>
              <a:rPr lang="en-US" sz="1400" dirty="0" smtClean="0">
                <a:latin typeface="Arial" pitchFamily="34" charset="0"/>
                <a:cs typeface="Arial" pitchFamily="34" charset="0"/>
                <a:sym typeface="Wingdings" pitchFamily="2" charset="2"/>
              </a:rPr>
              <a:t> </a:t>
            </a:r>
            <a:r>
              <a:rPr lang="en-US" sz="1400" dirty="0" smtClean="0">
                <a:solidFill>
                  <a:schemeClr val="tx1"/>
                </a:solidFill>
                <a:latin typeface="Arial" pitchFamily="34" charset="0"/>
                <a:cs typeface="Arial" pitchFamily="34" charset="0"/>
              </a:rPr>
              <a:t>to finance </a:t>
            </a:r>
            <a:r>
              <a:rPr lang="en-US" sz="1400" dirty="0">
                <a:solidFill>
                  <a:schemeClr val="tx1"/>
                </a:solidFill>
                <a:latin typeface="Arial" pitchFamily="34" charset="0"/>
                <a:cs typeface="Arial" pitchFamily="34" charset="0"/>
              </a:rPr>
              <a:t>exceptional investment </a:t>
            </a:r>
            <a:r>
              <a:rPr lang="en-US" sz="1400" dirty="0" smtClean="0">
                <a:solidFill>
                  <a:schemeClr val="tx1"/>
                </a:solidFill>
                <a:latin typeface="Arial" pitchFamily="34" charset="0"/>
                <a:cs typeface="Arial" pitchFamily="34" charset="0"/>
              </a:rPr>
              <a:t>opportunities</a:t>
            </a:r>
            <a:br>
              <a:rPr lang="en-US" sz="14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
            </a:r>
            <a:br>
              <a:rPr lang="en-US" sz="14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this </a:t>
            </a:r>
            <a:r>
              <a:rPr lang="en-US" sz="1400" dirty="0">
                <a:solidFill>
                  <a:schemeClr val="tx1"/>
                </a:solidFill>
                <a:latin typeface="Arial" pitchFamily="34" charset="0"/>
                <a:cs typeface="Arial" pitchFamily="34" charset="0"/>
              </a:rPr>
              <a:t>in turn implies </a:t>
            </a:r>
            <a:r>
              <a:rPr lang="en-US" sz="1400" dirty="0" smtClean="0">
                <a:solidFill>
                  <a:schemeClr val="tx1"/>
                </a:solidFill>
                <a:latin typeface="Arial" pitchFamily="34" charset="0"/>
                <a:cs typeface="Arial" pitchFamily="34" charset="0"/>
              </a:rPr>
              <a:t>that…		</a:t>
            </a:r>
            <a:r>
              <a:rPr lang="en-US" sz="1400" dirty="0" smtClean="0">
                <a:latin typeface="Arial" pitchFamily="34" charset="0"/>
                <a:cs typeface="Arial" pitchFamily="34" charset="0"/>
                <a:sym typeface="Wingdings" pitchFamily="2" charset="2"/>
              </a:rPr>
              <a:t></a:t>
            </a:r>
            <a:r>
              <a:rPr lang="en-US" sz="1400" dirty="0" smtClean="0">
                <a:solidFill>
                  <a:schemeClr val="tx1"/>
                </a:solidFill>
                <a:latin typeface="Arial" pitchFamily="34" charset="0"/>
                <a:cs typeface="Arial" pitchFamily="34" charset="0"/>
              </a:rPr>
              <a:t> </a:t>
            </a:r>
            <a:r>
              <a:rPr lang="en-US" sz="1400" dirty="0">
                <a:solidFill>
                  <a:schemeClr val="tx1"/>
                </a:solidFill>
                <a:latin typeface="Arial" pitchFamily="34" charset="0"/>
                <a:cs typeface="Arial" pitchFamily="34" charset="0"/>
              </a:rPr>
              <a:t>firms </a:t>
            </a:r>
            <a:r>
              <a:rPr lang="en-US" sz="1400" dirty="0" smtClean="0">
                <a:solidFill>
                  <a:schemeClr val="tx1"/>
                </a:solidFill>
                <a:latin typeface="Arial" pitchFamily="34" charset="0"/>
                <a:cs typeface="Arial" pitchFamily="34" charset="0"/>
              </a:rPr>
              <a:t>should use - in </a:t>
            </a:r>
            <a:r>
              <a:rPr lang="en-US" sz="1400" dirty="0">
                <a:solidFill>
                  <a:schemeClr val="tx1"/>
                </a:solidFill>
                <a:latin typeface="Arial" pitchFamily="34" charset="0"/>
                <a:cs typeface="Arial" pitchFamily="34" charset="0"/>
              </a:rPr>
              <a:t>normal </a:t>
            </a:r>
            <a:r>
              <a:rPr lang="en-US" sz="1400" dirty="0" smtClean="0">
                <a:solidFill>
                  <a:schemeClr val="tx1"/>
                </a:solidFill>
                <a:latin typeface="Arial" pitchFamily="34" charset="0"/>
                <a:cs typeface="Arial" pitchFamily="34" charset="0"/>
              </a:rPr>
              <a:t>times – </a:t>
            </a:r>
            <a:br>
              <a:rPr lang="en-US" sz="14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				     more </a:t>
            </a:r>
            <a:r>
              <a:rPr lang="en-US" sz="1400" dirty="0">
                <a:solidFill>
                  <a:schemeClr val="tx1"/>
                </a:solidFill>
                <a:latin typeface="Arial" pitchFamily="34" charset="0"/>
                <a:cs typeface="Arial" pitchFamily="34" charset="0"/>
              </a:rPr>
              <a:t>equity </a:t>
            </a:r>
            <a:r>
              <a:rPr lang="en-US" sz="1400" dirty="0" smtClean="0">
                <a:solidFill>
                  <a:schemeClr val="tx1"/>
                </a:solidFill>
                <a:latin typeface="Arial" pitchFamily="34" charset="0"/>
                <a:cs typeface="Arial" pitchFamily="34" charset="0"/>
              </a:rPr>
              <a:t>&amp; less </a:t>
            </a:r>
            <a:r>
              <a:rPr lang="en-US" sz="1400" dirty="0">
                <a:solidFill>
                  <a:schemeClr val="tx1"/>
                </a:solidFill>
                <a:latin typeface="Arial" pitchFamily="34" charset="0"/>
                <a:cs typeface="Arial" pitchFamily="34" charset="0"/>
              </a:rPr>
              <a:t>debt </a:t>
            </a:r>
            <a:r>
              <a:rPr lang="en-US" sz="1400" dirty="0" smtClean="0">
                <a:solidFill>
                  <a:schemeClr val="tx1"/>
                </a:solidFill>
                <a:latin typeface="Arial" pitchFamily="34" charset="0"/>
                <a:cs typeface="Arial" pitchFamily="34" charset="0"/>
              </a:rPr>
              <a:t/>
            </a:r>
            <a:br>
              <a:rPr lang="en-US" sz="1400" dirty="0" smtClean="0">
                <a:solidFill>
                  <a:schemeClr val="tx1"/>
                </a:solidFill>
                <a:latin typeface="Arial" pitchFamily="34" charset="0"/>
                <a:cs typeface="Arial" pitchFamily="34" charset="0"/>
              </a:rPr>
            </a:br>
            <a:r>
              <a:rPr lang="en-US" sz="1400" dirty="0" smtClean="0">
                <a:solidFill>
                  <a:schemeClr val="tx1"/>
                </a:solidFill>
                <a:latin typeface="Arial" pitchFamily="34" charset="0"/>
                <a:cs typeface="Arial" pitchFamily="34" charset="0"/>
              </a:rPr>
              <a:t>				     </a:t>
            </a:r>
            <a:r>
              <a:rPr lang="en-US" sz="1200" dirty="0" smtClean="0">
                <a:solidFill>
                  <a:schemeClr val="tx1"/>
                </a:solidFill>
                <a:latin typeface="Arial" pitchFamily="34" charset="0"/>
                <a:cs typeface="Arial" pitchFamily="34" charset="0"/>
              </a:rPr>
              <a:t>(than </a:t>
            </a:r>
            <a:r>
              <a:rPr lang="en-US" sz="1200" dirty="0">
                <a:solidFill>
                  <a:schemeClr val="tx1"/>
                </a:solidFill>
                <a:latin typeface="Arial" pitchFamily="34" charset="0"/>
                <a:cs typeface="Arial" pitchFamily="34" charset="0"/>
              </a:rPr>
              <a:t>is suggested by </a:t>
            </a:r>
            <a:r>
              <a:rPr lang="en-US" sz="1200" dirty="0" smtClean="0">
                <a:solidFill>
                  <a:schemeClr val="tx1"/>
                </a:solidFill>
                <a:latin typeface="Arial" pitchFamily="34" charset="0"/>
                <a:cs typeface="Arial" pitchFamily="34" charset="0"/>
              </a:rPr>
              <a:t>trade-off </a:t>
            </a:r>
            <a:r>
              <a:rPr lang="en-US" sz="1200" dirty="0">
                <a:solidFill>
                  <a:schemeClr val="tx1"/>
                </a:solidFill>
                <a:latin typeface="Arial" pitchFamily="34" charset="0"/>
                <a:cs typeface="Arial" pitchFamily="34" charset="0"/>
              </a:rPr>
              <a:t>theory of </a:t>
            </a:r>
            <a:r>
              <a:rPr lang="en-US" sz="1200" dirty="0" smtClean="0">
                <a:solidFill>
                  <a:schemeClr val="tx1"/>
                </a:solidFill>
                <a:latin typeface="Arial" pitchFamily="34" charset="0"/>
                <a:cs typeface="Arial" pitchFamily="34" charset="0"/>
              </a:rPr>
              <a:t>leverage)</a:t>
            </a:r>
            <a:endParaRPr lang="en-US" sz="1200" dirty="0">
              <a:solidFill>
                <a:schemeClr val="tx1"/>
              </a:solidFill>
              <a:latin typeface="Arial" pitchFamily="34" charset="0"/>
              <a:cs typeface="Arial" pitchFamily="34" charset="0"/>
            </a:endParaRPr>
          </a:p>
        </p:txBody>
      </p:sp>
      <p:sp>
        <p:nvSpPr>
          <p:cNvPr id="3" name="Title 1"/>
          <p:cNvSpPr txBox="1">
            <a:spLocks/>
          </p:cNvSpPr>
          <p:nvPr/>
        </p:nvSpPr>
        <p:spPr>
          <a:xfrm>
            <a:off x="785786" y="857232"/>
            <a:ext cx="7772400" cy="571503"/>
          </a:xfrm>
          <a:prstGeom prst="rect">
            <a:avLst/>
          </a:prstGeom>
        </p:spPr>
        <p:txBody>
          <a:bodyPr vert="horz" lIns="91440" tIns="45720" rIns="91440" bIns="45720" rtlCol="0" anchor="ctr">
            <a:normAutofit/>
          </a:bodyPr>
          <a:lstStyle/>
          <a:p>
            <a:pPr lvl="0">
              <a:spcBef>
                <a:spcPct val="0"/>
              </a:spcBef>
            </a:pPr>
            <a:r>
              <a:rPr lang="en-US" b="1" dirty="0" smtClean="0">
                <a:solidFill>
                  <a:schemeClr val="tx2"/>
                </a:solidFill>
                <a:latin typeface="+mn-lt"/>
                <a:cs typeface="Times New Roman" pitchFamily="18" charset="0"/>
              </a:rPr>
              <a:t>‘Signaling theory’</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21</a:t>
            </a:fld>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1894114"/>
            <a:ext cx="7858180" cy="3392274"/>
          </a:xfrm>
        </p:spPr>
        <p:txBody>
          <a:bodyPr>
            <a:noAutofit/>
          </a:bodyPr>
          <a:lstStyle/>
          <a:p>
            <a:r>
              <a:rPr lang="en-US" sz="1200" dirty="0">
                <a:latin typeface="Arial" pitchFamily="34" charset="0"/>
                <a:cs typeface="Arial" pitchFamily="34" charset="0"/>
              </a:rPr>
              <a:t/>
            </a:r>
            <a:br>
              <a:rPr lang="en-US" sz="1200" dirty="0">
                <a:latin typeface="Arial" pitchFamily="34" charset="0"/>
                <a:cs typeface="Arial" pitchFamily="34" charset="0"/>
              </a:rPr>
            </a:br>
            <a:r>
              <a:rPr lang="en-US" sz="1200" dirty="0">
                <a:latin typeface="Arial" pitchFamily="34" charset="0"/>
                <a:cs typeface="Arial" pitchFamily="34" charset="0"/>
              </a:rPr>
              <a:t/>
            </a:r>
            <a:br>
              <a:rPr lang="en-US" sz="1200" dirty="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600" dirty="0" smtClean="0">
                <a:solidFill>
                  <a:schemeClr val="tx1"/>
                </a:solidFill>
                <a:latin typeface="Arial" pitchFamily="34" charset="0"/>
                <a:cs typeface="Arial" pitchFamily="34" charset="0"/>
              </a:rPr>
              <a:t>a firm can raise capital on a </a:t>
            </a:r>
            <a:r>
              <a:rPr lang="en-US" sz="1600" b="1" dirty="0" smtClean="0">
                <a:latin typeface="Arial" pitchFamily="34" charset="0"/>
                <a:cs typeface="Arial" pitchFamily="34" charset="0"/>
              </a:rPr>
              <a:t>‘pecking order’</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due to flotation </a:t>
            </a:r>
            <a:r>
              <a:rPr lang="en-US" sz="1600" dirty="0">
                <a:solidFill>
                  <a:schemeClr val="tx1"/>
                </a:solidFill>
                <a:latin typeface="Arial" pitchFamily="34" charset="0"/>
                <a:cs typeface="Arial" pitchFamily="34" charset="0"/>
              </a:rPr>
              <a:t>costs </a:t>
            </a:r>
            <a:r>
              <a:rPr lang="en-US" sz="1600" dirty="0" smtClean="0">
                <a:solidFill>
                  <a:schemeClr val="tx1"/>
                </a:solidFill>
                <a:latin typeface="Arial" pitchFamily="34" charset="0"/>
                <a:cs typeface="Arial" pitchFamily="34" charset="0"/>
              </a:rPr>
              <a:t>&amp; asymmetric information</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in a pecking order, a firm raises capital:</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t>
            </a:r>
            <a:r>
              <a:rPr lang="en-US" sz="1600" dirty="0" smtClean="0">
                <a:solidFill>
                  <a:schemeClr val="tx1"/>
                </a:solidFill>
                <a:latin typeface="Arial" pitchFamily="34" charset="0"/>
                <a:cs typeface="Arial" pitchFamily="34" charset="0"/>
                <a:sym typeface="Wingdings" pitchFamily="2" charset="2"/>
              </a:rPr>
              <a:t> </a:t>
            </a:r>
            <a:r>
              <a:rPr lang="en-US" sz="1600" dirty="0" smtClean="0">
                <a:solidFill>
                  <a:schemeClr val="tx1"/>
                </a:solidFill>
                <a:latin typeface="Arial" pitchFamily="34" charset="0"/>
                <a:cs typeface="Arial" pitchFamily="34" charset="0"/>
              </a:rPr>
              <a:t>first, internally </a:t>
            </a:r>
            <a:r>
              <a:rPr lang="en-US" sz="1600" dirty="0">
                <a:solidFill>
                  <a:schemeClr val="tx1"/>
                </a:solidFill>
                <a:latin typeface="Arial" pitchFamily="34" charset="0"/>
                <a:cs typeface="Arial" pitchFamily="34" charset="0"/>
              </a:rPr>
              <a:t>by </a:t>
            </a:r>
            <a:r>
              <a:rPr lang="en-US" sz="1600" b="1" dirty="0" smtClean="0">
                <a:latin typeface="Arial" pitchFamily="34" charset="0"/>
                <a:cs typeface="Arial" pitchFamily="34" charset="0"/>
              </a:rPr>
              <a:t>reinvesting net income</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&amp; </a:t>
            </a:r>
            <a:r>
              <a:rPr lang="en-US" sz="1600" b="1" dirty="0" smtClean="0">
                <a:latin typeface="Arial" pitchFamily="34" charset="0"/>
                <a:cs typeface="Arial" pitchFamily="34" charset="0"/>
              </a:rPr>
              <a:t>selling short-term </a:t>
            </a:r>
            <a:r>
              <a:rPr lang="en-US" sz="1600" b="1" dirty="0">
                <a:latin typeface="Arial" pitchFamily="34" charset="0"/>
                <a:cs typeface="Arial" pitchFamily="34" charset="0"/>
              </a:rPr>
              <a:t>marketable </a:t>
            </a:r>
            <a:r>
              <a:rPr lang="en-US" sz="1600" b="1" dirty="0" smtClean="0">
                <a:latin typeface="Arial" pitchFamily="34" charset="0"/>
                <a:cs typeface="Arial" pitchFamily="34" charset="0"/>
              </a:rPr>
              <a:t>securities</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t>
            </a:r>
            <a:r>
              <a:rPr lang="en-US" sz="1600" dirty="0" smtClean="0">
                <a:solidFill>
                  <a:schemeClr val="tx1"/>
                </a:solidFill>
                <a:latin typeface="Arial" pitchFamily="34" charset="0"/>
                <a:cs typeface="Arial" pitchFamily="34" charset="0"/>
                <a:sym typeface="Wingdings" pitchFamily="2" charset="2"/>
              </a:rPr>
              <a:t> w</a:t>
            </a:r>
            <a:r>
              <a:rPr lang="en-US" sz="1600" dirty="0" smtClean="0">
                <a:solidFill>
                  <a:schemeClr val="tx1"/>
                </a:solidFill>
                <a:latin typeface="Arial" pitchFamily="34" charset="0"/>
                <a:cs typeface="Arial" pitchFamily="34" charset="0"/>
              </a:rPr>
              <a:t>hen </a:t>
            </a:r>
            <a:r>
              <a:rPr lang="en-US" sz="1600" dirty="0">
                <a:solidFill>
                  <a:schemeClr val="tx1"/>
                </a:solidFill>
                <a:latin typeface="Arial" pitchFamily="34" charset="0"/>
                <a:cs typeface="Arial" pitchFamily="34" charset="0"/>
              </a:rPr>
              <a:t>that supply of funds has been </a:t>
            </a:r>
            <a:r>
              <a:rPr lang="en-US" sz="1600" dirty="0" smtClean="0">
                <a:solidFill>
                  <a:schemeClr val="tx1"/>
                </a:solidFill>
                <a:latin typeface="Arial" pitchFamily="34" charset="0"/>
                <a:cs typeface="Arial" pitchFamily="34" charset="0"/>
              </a:rPr>
              <a:t>exhausted…</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the </a:t>
            </a:r>
            <a:r>
              <a:rPr lang="en-US" sz="1600" dirty="0">
                <a:solidFill>
                  <a:schemeClr val="tx1"/>
                </a:solidFill>
                <a:latin typeface="Arial" pitchFamily="34" charset="0"/>
                <a:cs typeface="Arial" pitchFamily="34" charset="0"/>
              </a:rPr>
              <a:t>firm </a:t>
            </a:r>
            <a:r>
              <a:rPr lang="en-US" sz="1600" dirty="0" smtClean="0">
                <a:solidFill>
                  <a:schemeClr val="tx1"/>
                </a:solidFill>
                <a:latin typeface="Arial" pitchFamily="34" charset="0"/>
                <a:cs typeface="Arial" pitchFamily="34" charset="0"/>
              </a:rPr>
              <a:t>will </a:t>
            </a:r>
            <a:r>
              <a:rPr lang="en-US" sz="1600" b="1" dirty="0">
                <a:latin typeface="Arial" pitchFamily="34" charset="0"/>
                <a:cs typeface="Arial" pitchFamily="34" charset="0"/>
              </a:rPr>
              <a:t>issue debt </a:t>
            </a:r>
            <a:r>
              <a:rPr lang="en-US" sz="1600" dirty="0" smtClean="0">
                <a:solidFill>
                  <a:schemeClr val="tx1"/>
                </a:solidFill>
                <a:latin typeface="Arial" pitchFamily="34" charset="0"/>
                <a:cs typeface="Arial" pitchFamily="34" charset="0"/>
              </a:rPr>
              <a:t>&amp; perhaps </a:t>
            </a:r>
            <a:r>
              <a:rPr lang="en-US" sz="1600" b="1" dirty="0" smtClean="0">
                <a:latin typeface="Arial" pitchFamily="34" charset="0"/>
                <a:cs typeface="Arial" pitchFamily="34" charset="0"/>
              </a:rPr>
              <a:t>preferred stock</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solidFill>
                  <a:schemeClr val="tx1"/>
                </a:solidFill>
                <a:latin typeface="Arial" pitchFamily="34" charset="0"/>
                <a:cs typeface="Arial" pitchFamily="34" charset="0"/>
              </a:rPr>
              <a:t>	</a:t>
            </a:r>
            <a:r>
              <a:rPr lang="en-US" sz="1600" dirty="0" smtClean="0">
                <a:solidFill>
                  <a:schemeClr val="tx1"/>
                </a:solidFill>
                <a:latin typeface="Arial" pitchFamily="34" charset="0"/>
                <a:cs typeface="Arial" pitchFamily="34" charset="0"/>
                <a:sym typeface="Wingdings" pitchFamily="2" charset="2"/>
              </a:rPr>
              <a:t> o</a:t>
            </a:r>
            <a:r>
              <a:rPr lang="en-US" sz="1600" dirty="0" smtClean="0">
                <a:solidFill>
                  <a:schemeClr val="tx1"/>
                </a:solidFill>
                <a:latin typeface="Arial" pitchFamily="34" charset="0"/>
                <a:cs typeface="Arial" pitchFamily="34" charset="0"/>
              </a:rPr>
              <a:t>nly </a:t>
            </a:r>
            <a:r>
              <a:rPr lang="en-US" sz="1600" dirty="0">
                <a:solidFill>
                  <a:schemeClr val="tx1"/>
                </a:solidFill>
                <a:latin typeface="Arial" pitchFamily="34" charset="0"/>
                <a:cs typeface="Arial" pitchFamily="34" charset="0"/>
              </a:rPr>
              <a:t>as a </a:t>
            </a:r>
            <a:r>
              <a:rPr lang="en-US" sz="1600" i="1" dirty="0">
                <a:solidFill>
                  <a:schemeClr val="tx1"/>
                </a:solidFill>
                <a:latin typeface="Arial" pitchFamily="34" charset="0"/>
                <a:cs typeface="Arial" pitchFamily="34" charset="0"/>
              </a:rPr>
              <a:t>last resort </a:t>
            </a:r>
            <a:r>
              <a:rPr lang="en-US" sz="1600" dirty="0">
                <a:solidFill>
                  <a:schemeClr val="tx1"/>
                </a:solidFill>
                <a:latin typeface="Arial" pitchFamily="34" charset="0"/>
                <a:cs typeface="Arial" pitchFamily="34" charset="0"/>
              </a:rPr>
              <a:t>will the firm </a:t>
            </a:r>
            <a:r>
              <a:rPr lang="en-US" sz="1600" b="1" dirty="0">
                <a:latin typeface="Arial" pitchFamily="34" charset="0"/>
                <a:cs typeface="Arial" pitchFamily="34" charset="0"/>
              </a:rPr>
              <a:t>issue common </a:t>
            </a:r>
            <a:r>
              <a:rPr lang="en-US" sz="1600" b="1" dirty="0" smtClean="0">
                <a:latin typeface="Arial" pitchFamily="34" charset="0"/>
                <a:cs typeface="Arial" pitchFamily="34" charset="0"/>
              </a:rPr>
              <a:t>stock</a:t>
            </a:r>
            <a:endParaRPr lang="en-US" sz="1600" dirty="0">
              <a:latin typeface="Arial" pitchFamily="34" charset="0"/>
              <a:cs typeface="Arial" pitchFamily="34" charset="0"/>
            </a:endParaRPr>
          </a:p>
        </p:txBody>
      </p:sp>
      <p:sp>
        <p:nvSpPr>
          <p:cNvPr id="3" name="Title 1"/>
          <p:cNvSpPr txBox="1">
            <a:spLocks/>
          </p:cNvSpPr>
          <p:nvPr/>
        </p:nvSpPr>
        <p:spPr>
          <a:xfrm>
            <a:off x="714348" y="1071546"/>
            <a:ext cx="7772400" cy="428627"/>
          </a:xfrm>
          <a:prstGeom prst="rect">
            <a:avLst/>
          </a:prstGeom>
        </p:spPr>
        <p:txBody>
          <a:bodyPr vert="horz" lIns="91440" tIns="45720" rIns="91440" bIns="45720" rtlCol="0" anchor="ctr">
            <a:normAutofit lnSpcReduction="10000"/>
          </a:bodyPr>
          <a:lstStyle/>
          <a:p>
            <a:pPr lvl="0">
              <a:spcBef>
                <a:spcPct val="0"/>
              </a:spcBef>
            </a:pPr>
            <a:r>
              <a:rPr lang="en-US" b="1" dirty="0" smtClean="0">
                <a:solidFill>
                  <a:schemeClr val="tx2"/>
                </a:solidFill>
                <a:latin typeface="+mn-lt"/>
                <a:cs typeface="Times New Roman" pitchFamily="18" charset="0"/>
              </a:rPr>
              <a:t>‘Pecking Order theory’</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22</a:t>
            </a:fld>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357430"/>
            <a:ext cx="8001056" cy="2500330"/>
          </a:xfrm>
        </p:spPr>
        <p:txBody>
          <a:bodyPr>
            <a:noAutofit/>
          </a:bodyPr>
          <a:lstStyle/>
          <a:p>
            <a:pPr algn="l"/>
            <a:r>
              <a:rPr lang="en-US" sz="1200" dirty="0">
                <a:latin typeface="Arial" pitchFamily="34" charset="0"/>
                <a:cs typeface="Arial" pitchFamily="34" charset="0"/>
              </a:rPr>
              <a:t/>
            </a:r>
            <a:br>
              <a:rPr lang="en-US" sz="1200" dirty="0">
                <a:latin typeface="Arial" pitchFamily="34" charset="0"/>
                <a:cs typeface="Arial" pitchFamily="34" charset="0"/>
              </a:rPr>
            </a:br>
            <a:r>
              <a:rPr lang="en-US" sz="1200" dirty="0">
                <a:latin typeface="Arial" pitchFamily="34" charset="0"/>
                <a:cs typeface="Arial" pitchFamily="34" charset="0"/>
              </a:rPr>
              <a:t/>
            </a:r>
            <a:br>
              <a:rPr lang="en-US" sz="1200" dirty="0">
                <a:latin typeface="Arial" pitchFamily="34" charset="0"/>
                <a:cs typeface="Arial" pitchFamily="34" charset="0"/>
              </a:rPr>
            </a:br>
            <a:r>
              <a:rPr lang="en-US" sz="1200" dirty="0">
                <a:latin typeface="Arial" pitchFamily="34" charset="0"/>
                <a:cs typeface="Arial" pitchFamily="34" charset="0"/>
              </a:rPr>
              <a:t/>
            </a:r>
            <a:br>
              <a:rPr lang="en-US" sz="1200" dirty="0">
                <a:latin typeface="Arial" pitchFamily="34" charset="0"/>
                <a:cs typeface="Arial" pitchFamily="34" charset="0"/>
              </a:rPr>
            </a:br>
            <a:r>
              <a:rPr lang="en-US" sz="2000" dirty="0" smtClean="0">
                <a:solidFill>
                  <a:schemeClr val="tx1"/>
                </a:solidFill>
                <a:latin typeface="Arial" pitchFamily="34" charset="0"/>
                <a:cs typeface="Arial" pitchFamily="34" charset="0"/>
              </a:rPr>
              <a:t>optimal capital </a:t>
            </a:r>
            <a:r>
              <a:rPr lang="en-US" sz="2000" dirty="0">
                <a:solidFill>
                  <a:schemeClr val="tx1"/>
                </a:solidFill>
                <a:latin typeface="Arial" pitchFamily="34" charset="0"/>
                <a:cs typeface="Arial" pitchFamily="34" charset="0"/>
              </a:rPr>
              <a:t>structure </a:t>
            </a:r>
            <a:r>
              <a:rPr lang="en-US" sz="2000" dirty="0" smtClean="0">
                <a:solidFill>
                  <a:schemeClr val="tx1"/>
                </a:solidFill>
                <a:latin typeface="Arial" pitchFamily="34" charset="0"/>
                <a:cs typeface="Arial" pitchFamily="34" charset="0"/>
              </a:rPr>
              <a:t>of firm: </a:t>
            </a:r>
            <a:r>
              <a:rPr lang="en-US" sz="1600" dirty="0" smtClean="0">
                <a:solidFill>
                  <a:schemeClr val="tx1"/>
                </a:solidFill>
                <a:latin typeface="Arial" pitchFamily="34" charset="0"/>
                <a:cs typeface="Arial" pitchFamily="34" charset="0"/>
              </a:rPr>
              <a:t/>
            </a:r>
            <a:br>
              <a:rPr lang="en-US" sz="1600" dirty="0" smtClean="0">
                <a:solidFill>
                  <a:schemeClr val="tx1"/>
                </a:solidFill>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t>
            </a:r>
            <a:r>
              <a:rPr lang="en-US" sz="2000" dirty="0" smtClean="0">
                <a:latin typeface="Arial" pitchFamily="34" charset="0"/>
                <a:cs typeface="Arial" pitchFamily="34" charset="0"/>
                <a:sym typeface="Wingdings" pitchFamily="2" charset="2"/>
              </a:rPr>
              <a:t>	</a:t>
            </a:r>
            <a:r>
              <a:rPr lang="en-US" sz="2000" b="1" dirty="0" smtClean="0">
                <a:latin typeface="Arial" pitchFamily="34" charset="0"/>
                <a:cs typeface="Arial" pitchFamily="34" charset="0"/>
              </a:rPr>
              <a:t>one </a:t>
            </a:r>
            <a:r>
              <a:rPr lang="en-US" sz="2000" b="1" dirty="0">
                <a:latin typeface="Arial" pitchFamily="34" charset="0"/>
                <a:cs typeface="Arial" pitchFamily="34" charset="0"/>
              </a:rPr>
              <a:t>that maximizes </a:t>
            </a:r>
            <a:r>
              <a:rPr lang="en-US" sz="2000" b="1" dirty="0">
                <a:solidFill>
                  <a:srgbClr val="FF0000"/>
                </a:solidFill>
                <a:latin typeface="Arial" pitchFamily="34" charset="0"/>
                <a:cs typeface="Arial" pitchFamily="34" charset="0"/>
              </a:rPr>
              <a:t>corporate market </a:t>
            </a:r>
            <a:r>
              <a:rPr lang="en-US" sz="2000" b="1" dirty="0" smtClean="0">
                <a:solidFill>
                  <a:srgbClr val="FF0000"/>
                </a:solidFill>
                <a:latin typeface="Arial" pitchFamily="34" charset="0"/>
                <a:cs typeface="Arial" pitchFamily="34" charset="0"/>
              </a:rPr>
              <a:t>value</a:t>
            </a:r>
            <a:br>
              <a:rPr lang="en-US" sz="2000" b="1" dirty="0" smtClean="0">
                <a:solidFill>
                  <a:srgbClr val="FF0000"/>
                </a:solidFill>
                <a:latin typeface="Arial" pitchFamily="34" charset="0"/>
                <a:cs typeface="Arial" pitchFamily="34" charset="0"/>
              </a:rPr>
            </a:br>
            <a:r>
              <a:rPr lang="en-US" sz="2000" b="1" dirty="0" smtClean="0">
                <a:latin typeface="Arial" pitchFamily="34" charset="0"/>
                <a:cs typeface="Arial" pitchFamily="34" charset="0"/>
              </a:rPr>
              <a:t>				</a:t>
            </a:r>
            <a:r>
              <a:rPr lang="en-US" sz="2000" b="1" dirty="0" smtClean="0">
                <a:solidFill>
                  <a:srgbClr val="FF0000"/>
                </a:solidFill>
                <a:latin typeface="Arial" pitchFamily="34" charset="0"/>
                <a:cs typeface="Arial" pitchFamily="34" charset="0"/>
              </a:rPr>
              <a:t>        </a:t>
            </a:r>
            <a:r>
              <a:rPr lang="en-US" sz="1800" b="1" dirty="0" smtClean="0">
                <a:solidFill>
                  <a:srgbClr val="FF0000"/>
                </a:solidFill>
                <a:latin typeface="Arial" pitchFamily="34" charset="0"/>
                <a:cs typeface="Arial" pitchFamily="34" charset="0"/>
              </a:rPr>
              <a:t>(market price </a:t>
            </a:r>
            <a:r>
              <a:rPr lang="en-US" sz="1800" b="1" dirty="0">
                <a:solidFill>
                  <a:srgbClr val="FF0000"/>
                </a:solidFill>
                <a:latin typeface="Arial" pitchFamily="34" charset="0"/>
                <a:cs typeface="Arial" pitchFamily="34" charset="0"/>
              </a:rPr>
              <a:t>of firm’s stock</a:t>
            </a:r>
            <a:r>
              <a:rPr lang="en-US" sz="1800" b="1" dirty="0" smtClean="0">
                <a:solidFill>
                  <a:srgbClr val="FF0000"/>
                </a:solidFill>
                <a:latin typeface="Arial" pitchFamily="34" charset="0"/>
                <a:cs typeface="Arial" pitchFamily="34" charset="0"/>
              </a:rPr>
              <a:t>)</a:t>
            </a:r>
            <a:r>
              <a:rPr lang="en-US" sz="1800" dirty="0" smtClean="0">
                <a:solidFill>
                  <a:srgbClr val="FF0000"/>
                </a:solidFill>
                <a:latin typeface="Arial" pitchFamily="34" charset="0"/>
                <a:cs typeface="Arial" pitchFamily="34" charset="0"/>
              </a:rPr>
              <a:t/>
            </a:r>
            <a:br>
              <a:rPr lang="en-US" sz="1800" dirty="0" smtClean="0">
                <a:solidFill>
                  <a:srgbClr val="FF0000"/>
                </a:solidFill>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en-US" sz="1200" dirty="0">
                <a:latin typeface="Arial" pitchFamily="34" charset="0"/>
                <a:cs typeface="Arial" pitchFamily="34" charset="0"/>
              </a:rPr>
              <a:t/>
            </a:r>
            <a:br>
              <a:rPr lang="en-US" sz="1200" dirty="0">
                <a:latin typeface="Arial" pitchFamily="34" charset="0"/>
                <a:cs typeface="Arial" pitchFamily="34" charset="0"/>
              </a:rPr>
            </a:br>
            <a:endParaRPr lang="en-US" sz="1200" dirty="0">
              <a:latin typeface="Arial" pitchFamily="34" charset="0"/>
              <a:cs typeface="Arial" pitchFamily="34" charset="0"/>
            </a:endParaRPr>
          </a:p>
        </p:txBody>
      </p:sp>
      <p:sp>
        <p:nvSpPr>
          <p:cNvPr id="3" name="Title 1"/>
          <p:cNvSpPr txBox="1">
            <a:spLocks/>
          </p:cNvSpPr>
          <p:nvPr/>
        </p:nvSpPr>
        <p:spPr>
          <a:xfrm>
            <a:off x="683568" y="980728"/>
            <a:ext cx="7772400" cy="428628"/>
          </a:xfrm>
          <a:prstGeom prst="rect">
            <a:avLst/>
          </a:prstGeom>
        </p:spPr>
        <p:txBody>
          <a:bodyPr vert="horz" lIns="91440" tIns="45720" rIns="91440" bIns="45720" rtlCol="0" anchor="ctr">
            <a:normAutofit lnSpcReduction="10000"/>
          </a:bodyPr>
          <a:lstStyle/>
          <a:p>
            <a:pPr lvl="0">
              <a:spcBef>
                <a:spcPct val="0"/>
              </a:spcBef>
            </a:pPr>
            <a:r>
              <a:rPr lang="en-US" b="1" dirty="0" smtClean="0">
                <a:solidFill>
                  <a:schemeClr val="tx2"/>
                </a:solidFill>
                <a:latin typeface="+mn-lt"/>
                <a:cs typeface="Times New Roman" pitchFamily="18" charset="0"/>
              </a:rPr>
              <a:t>Optimal Capital Structure</a:t>
            </a:r>
            <a:endParaRPr lang="en-US" b="1" dirty="0">
              <a:solidFill>
                <a:schemeClr val="tx2"/>
              </a:solidFill>
              <a:latin typeface="+mn-lt"/>
              <a:cs typeface="Times New Roman" pitchFamily="18" charset="0"/>
            </a:endParaRPr>
          </a:p>
        </p:txBody>
      </p:sp>
      <p:sp>
        <p:nvSpPr>
          <p:cNvPr id="4" name="3 - Θέση αριθμού διαφάνειας"/>
          <p:cNvSpPr>
            <a:spLocks noGrp="1"/>
          </p:cNvSpPr>
          <p:nvPr>
            <p:ph type="sldNum" sz="quarter" idx="12"/>
          </p:nvPr>
        </p:nvSpPr>
        <p:spPr/>
        <p:txBody>
          <a:bodyPr/>
          <a:lstStyle/>
          <a:p>
            <a:pPr>
              <a:defRPr/>
            </a:pPr>
            <a:fld id="{62077CC8-F28E-4586-B3A1-8081269DCB42}" type="slidenum">
              <a:rPr lang="en-US" smtClean="0"/>
              <a:pPr>
                <a:defRPr/>
              </a:pPr>
              <a:t>23</a:t>
            </a:fld>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2"/>
          </p:nvPr>
        </p:nvSpPr>
        <p:spPr/>
        <p:txBody>
          <a:bodyPr/>
          <a:lstStyle/>
          <a:p>
            <a:pPr>
              <a:defRPr/>
            </a:pPr>
            <a:fld id="{4E276C15-A960-4606-9950-E2C3BD3D060C}" type="slidenum">
              <a:rPr lang="en-US"/>
              <a:pPr>
                <a:defRPr/>
              </a:pPr>
              <a:t>24</a:t>
            </a:fld>
            <a:endParaRPr lang="en-US"/>
          </a:p>
        </p:txBody>
      </p:sp>
      <p:sp>
        <p:nvSpPr>
          <p:cNvPr id="14341" name="Rectangle 4"/>
          <p:cNvSpPr>
            <a:spLocks noGrp="1" noChangeArrowheads="1"/>
          </p:cNvSpPr>
          <p:nvPr>
            <p:ph type="title"/>
          </p:nvPr>
        </p:nvSpPr>
        <p:spPr>
          <a:xfrm>
            <a:off x="1052513" y="3467100"/>
            <a:ext cx="7578725" cy="457200"/>
          </a:xfrm>
        </p:spPr>
        <p:txBody>
          <a:bodyPr/>
          <a:lstStyle/>
          <a:p>
            <a:pPr eaLnBrk="1" hangingPunct="1"/>
            <a:r>
              <a:rPr lang="en-US" sz="2400" b="1" smtClean="0"/>
              <a:t>Estimating the cost of debt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5 - Θέση αριθμού διαφάνειας"/>
          <p:cNvSpPr>
            <a:spLocks noGrp="1"/>
          </p:cNvSpPr>
          <p:nvPr>
            <p:ph type="sldNum" sz="quarter" idx="12"/>
          </p:nvPr>
        </p:nvSpPr>
        <p:spPr/>
        <p:txBody>
          <a:bodyPr/>
          <a:lstStyle/>
          <a:p>
            <a:pPr>
              <a:defRPr/>
            </a:pPr>
            <a:fld id="{048B9800-4654-42F1-BC12-57727ABBD3E8}" type="slidenum">
              <a:rPr lang="en-US"/>
              <a:pPr>
                <a:defRPr/>
              </a:pPr>
              <a:t>25</a:t>
            </a:fld>
            <a:endParaRPr lang="en-US"/>
          </a:p>
        </p:txBody>
      </p:sp>
      <p:sp>
        <p:nvSpPr>
          <p:cNvPr id="1030" name="Rectangle 2"/>
          <p:cNvSpPr>
            <a:spLocks noGrp="1" noChangeArrowheads="1"/>
          </p:cNvSpPr>
          <p:nvPr>
            <p:ph type="title"/>
          </p:nvPr>
        </p:nvSpPr>
        <p:spPr>
          <a:xfrm>
            <a:off x="762000" y="1143000"/>
            <a:ext cx="8162925" cy="457200"/>
          </a:xfrm>
        </p:spPr>
        <p:txBody>
          <a:bodyPr/>
          <a:lstStyle/>
          <a:p>
            <a:pPr eaLnBrk="1" hangingPunct="1"/>
            <a:r>
              <a:rPr lang="en-CA" sz="2400" b="1" dirty="0" smtClean="0">
                <a:cs typeface="Times New Roman" pitchFamily="18" charset="0"/>
              </a:rPr>
              <a:t>Estimating the </a:t>
            </a:r>
            <a:r>
              <a:rPr lang="en-CA" sz="2400" b="1" dirty="0" smtClean="0">
                <a:solidFill>
                  <a:srgbClr val="FF0000"/>
                </a:solidFill>
                <a:cs typeface="Times New Roman" pitchFamily="18" charset="0"/>
              </a:rPr>
              <a:t>cost of debt</a:t>
            </a:r>
            <a:endParaRPr lang="en-US" dirty="0" smtClean="0">
              <a:solidFill>
                <a:srgbClr val="FF0000"/>
              </a:solidFill>
            </a:endParaRPr>
          </a:p>
        </p:txBody>
      </p:sp>
      <p:sp>
        <p:nvSpPr>
          <p:cNvPr id="1031" name="Rectangle 3"/>
          <p:cNvSpPr>
            <a:spLocks noGrp="1" noChangeArrowheads="1"/>
          </p:cNvSpPr>
          <p:nvPr>
            <p:ph type="body" idx="1"/>
          </p:nvPr>
        </p:nvSpPr>
        <p:spPr>
          <a:xfrm>
            <a:off x="342901" y="1959429"/>
            <a:ext cx="8529638" cy="4136571"/>
          </a:xfrm>
        </p:spPr>
        <p:txBody>
          <a:bodyPr/>
          <a:lstStyle/>
          <a:p>
            <a:pPr eaLnBrk="1" hangingPunct="1">
              <a:lnSpc>
                <a:spcPct val="150000"/>
              </a:lnSpc>
            </a:pPr>
            <a:r>
              <a:rPr lang="en-US" sz="2000" dirty="0" smtClean="0">
                <a:cs typeface="Times New Roman" pitchFamily="18" charset="0"/>
              </a:rPr>
              <a:t>if a firm takes out a </a:t>
            </a:r>
            <a:r>
              <a:rPr lang="en-US" sz="2000" b="1" dirty="0" smtClean="0">
                <a:solidFill>
                  <a:srgbClr val="FF0000"/>
                </a:solidFill>
                <a:cs typeface="Times New Roman" pitchFamily="18" charset="0"/>
              </a:rPr>
              <a:t>loan</a:t>
            </a:r>
            <a:r>
              <a:rPr lang="el-GR" sz="2000" b="1" dirty="0" smtClean="0">
                <a:solidFill>
                  <a:srgbClr val="FF0000"/>
                </a:solidFill>
                <a:cs typeface="Times New Roman" pitchFamily="18" charset="0"/>
              </a:rPr>
              <a:t>,</a:t>
            </a:r>
            <a:r>
              <a:rPr lang="en-US" sz="2000" dirty="0" smtClean="0">
                <a:cs typeface="Times New Roman" pitchFamily="18" charset="0"/>
              </a:rPr>
              <a:t>…	firm’s </a:t>
            </a:r>
            <a:r>
              <a:rPr lang="en-US" sz="2000" b="1" dirty="0" smtClean="0">
                <a:solidFill>
                  <a:srgbClr val="FF0000"/>
                </a:solidFill>
                <a:cs typeface="Times New Roman" pitchFamily="18" charset="0"/>
              </a:rPr>
              <a:t>cost of debt</a:t>
            </a:r>
            <a:r>
              <a:rPr lang="en-US" sz="2000" dirty="0" smtClean="0">
                <a:cs typeface="Times New Roman" pitchFamily="18" charset="0"/>
              </a:rPr>
              <a:t>	</a:t>
            </a:r>
            <a:br>
              <a:rPr lang="en-US" sz="2000" dirty="0" smtClean="0">
                <a:cs typeface="Times New Roman" pitchFamily="18" charset="0"/>
              </a:rPr>
            </a:br>
            <a:r>
              <a:rPr lang="en-US" sz="2000" dirty="0" smtClean="0">
                <a:cs typeface="Times New Roman" pitchFamily="18" charset="0"/>
              </a:rPr>
              <a:t>			</a:t>
            </a:r>
            <a:r>
              <a:rPr lang="el-GR" sz="2000" dirty="0" smtClean="0">
                <a:cs typeface="Times New Roman" pitchFamily="18" charset="0"/>
              </a:rPr>
              <a:t>      </a:t>
            </a:r>
            <a:r>
              <a:rPr lang="en-US" sz="2000" b="1" dirty="0" smtClean="0">
                <a:solidFill>
                  <a:schemeClr val="hlink"/>
                </a:solidFill>
                <a:cs typeface="Times New Roman" pitchFamily="18" charset="0"/>
                <a:sym typeface="Wingdings" pitchFamily="2" charset="2"/>
              </a:rPr>
              <a:t></a:t>
            </a:r>
            <a:r>
              <a:rPr lang="en-US" sz="2000" dirty="0" smtClean="0">
                <a:cs typeface="Times New Roman" pitchFamily="18" charset="0"/>
                <a:sym typeface="Wingdings" pitchFamily="2" charset="2"/>
              </a:rPr>
              <a:t> </a:t>
            </a:r>
            <a:r>
              <a:rPr lang="en-US" sz="2000" b="1" dirty="0" smtClean="0">
                <a:solidFill>
                  <a:srgbClr val="FF0000"/>
                </a:solidFill>
                <a:cs typeface="Times New Roman" pitchFamily="18" charset="0"/>
                <a:sym typeface="Wingdings" pitchFamily="2" charset="2"/>
              </a:rPr>
              <a:t>interest </a:t>
            </a:r>
            <a:r>
              <a:rPr lang="en-US" sz="2000" b="1" dirty="0" smtClean="0">
                <a:solidFill>
                  <a:srgbClr val="FF0000"/>
                </a:solidFill>
                <a:cs typeface="Times New Roman" pitchFamily="18" charset="0"/>
              </a:rPr>
              <a:t>rate</a:t>
            </a:r>
            <a:r>
              <a:rPr lang="en-US" sz="2000" b="1" dirty="0" smtClean="0">
                <a:cs typeface="Times New Roman" pitchFamily="18" charset="0"/>
              </a:rPr>
              <a:t> </a:t>
            </a:r>
            <a:r>
              <a:rPr lang="en-US" sz="2000" dirty="0" smtClean="0">
                <a:cs typeface="Times New Roman" pitchFamily="18" charset="0"/>
              </a:rPr>
              <a:t>charged by bank</a:t>
            </a:r>
            <a:endParaRPr lang="en-CA" sz="2000" dirty="0" smtClean="0">
              <a:cs typeface="Times New Roman" pitchFamily="18" charset="0"/>
            </a:endParaRPr>
          </a:p>
          <a:p>
            <a:pPr eaLnBrk="1" hangingPunct="1"/>
            <a:endParaRPr lang="en-US" sz="2000" dirty="0" smtClean="0">
              <a:cs typeface="Times New Roman" pitchFamily="18" charset="0"/>
            </a:endParaRPr>
          </a:p>
          <a:p>
            <a:pPr eaLnBrk="1" hangingPunct="1"/>
            <a:r>
              <a:rPr lang="en-US" sz="1800" dirty="0" smtClean="0">
                <a:cs typeface="Times New Roman" pitchFamily="18" charset="0"/>
              </a:rPr>
              <a:t>(if information is available)</a:t>
            </a:r>
            <a:r>
              <a:rPr lang="en-US" sz="2000" dirty="0" smtClean="0">
                <a:cs typeface="Times New Roman" pitchFamily="18" charset="0"/>
              </a:rPr>
              <a:t>…</a:t>
            </a:r>
            <a:r>
              <a:rPr lang="en-US" sz="1800" dirty="0" smtClean="0">
                <a:cs typeface="Times New Roman" pitchFamily="18" charset="0"/>
              </a:rPr>
              <a:t>solve bond valuation formula for</a:t>
            </a:r>
            <a:r>
              <a:rPr lang="el-GR" sz="1800" dirty="0" smtClean="0">
                <a:cs typeface="Times New Roman" pitchFamily="18" charset="0"/>
              </a:rPr>
              <a:t> </a:t>
            </a:r>
            <a:r>
              <a:rPr lang="en-US" sz="1800" b="1" dirty="0" smtClean="0">
                <a:solidFill>
                  <a:srgbClr val="FF0000"/>
                </a:solidFill>
                <a:cs typeface="Times New Roman" pitchFamily="18" charset="0"/>
              </a:rPr>
              <a:t>k</a:t>
            </a:r>
            <a:r>
              <a:rPr lang="en-US" sz="1800" b="1" baseline="-25000" dirty="0" smtClean="0">
                <a:solidFill>
                  <a:srgbClr val="FF0000"/>
                </a:solidFill>
                <a:cs typeface="Times New Roman" pitchFamily="18" charset="0"/>
              </a:rPr>
              <a:t>D</a:t>
            </a:r>
            <a:r>
              <a:rPr lang="en-US" sz="1800" dirty="0" smtClean="0">
                <a:cs typeface="Times New Roman" pitchFamily="18" charset="0"/>
              </a:rPr>
              <a:t>…</a:t>
            </a:r>
            <a:r>
              <a:rPr lang="en-US" sz="2000" dirty="0" smtClean="0">
                <a:cs typeface="Times New Roman" pitchFamily="18" charset="0"/>
              </a:rPr>
              <a:t>	</a:t>
            </a:r>
            <a:br>
              <a:rPr lang="en-US" sz="2000" dirty="0" smtClean="0">
                <a:cs typeface="Times New Roman" pitchFamily="18" charset="0"/>
              </a:rPr>
            </a:br>
            <a:r>
              <a:rPr lang="en-US" sz="2000" dirty="0" smtClean="0">
                <a:cs typeface="Times New Roman" pitchFamily="18" charset="0"/>
              </a:rPr>
              <a:t>			       </a:t>
            </a:r>
            <a:r>
              <a:rPr lang="en-US" sz="2000" b="1" dirty="0" smtClean="0">
                <a:solidFill>
                  <a:schemeClr val="hlink"/>
                </a:solidFill>
                <a:cs typeface="Times New Roman" pitchFamily="18" charset="0"/>
                <a:sym typeface="Wingdings" pitchFamily="2" charset="2"/>
              </a:rPr>
              <a:t></a:t>
            </a:r>
            <a:r>
              <a:rPr lang="en-US" sz="2000" dirty="0" smtClean="0">
                <a:cs typeface="Times New Roman" pitchFamily="18" charset="0"/>
                <a:sym typeface="Wingdings" pitchFamily="2" charset="2"/>
              </a:rPr>
              <a:t> </a:t>
            </a:r>
            <a:r>
              <a:rPr lang="en-US" sz="2000" b="1" dirty="0" smtClean="0">
                <a:solidFill>
                  <a:srgbClr val="FF0000"/>
                </a:solidFill>
                <a:cs typeface="Times New Roman" pitchFamily="18" charset="0"/>
              </a:rPr>
              <a:t>investors’ required rate of return</a:t>
            </a:r>
            <a:r>
              <a:rPr lang="en-US" sz="2000" b="1" dirty="0" smtClean="0">
                <a:cs typeface="Times New Roman" pitchFamily="18" charset="0"/>
              </a:rPr>
              <a:t> </a:t>
            </a:r>
          </a:p>
        </p:txBody>
      </p:sp>
      <p:graphicFrame>
        <p:nvGraphicFramePr>
          <p:cNvPr id="9221" name="Object 5"/>
          <p:cNvGraphicFramePr>
            <a:graphicFrameLocks noChangeAspect="1"/>
          </p:cNvGraphicFramePr>
          <p:nvPr/>
        </p:nvGraphicFramePr>
        <p:xfrm>
          <a:off x="1047750" y="4457700"/>
          <a:ext cx="7656513" cy="723900"/>
        </p:xfrm>
        <a:graphic>
          <a:graphicData uri="http://schemas.openxmlformats.org/presentationml/2006/ole">
            <mc:AlternateContent xmlns:mc="http://schemas.openxmlformats.org/markup-compatibility/2006">
              <mc:Choice xmlns:v="urn:schemas-microsoft-com:vml" Requires="v">
                <p:oleObj spid="_x0000_s1027" name="Equation" r:id="rId3" imgW="5638680" imgH="469800" progId="">
                  <p:embed/>
                </p:oleObj>
              </mc:Choice>
              <mc:Fallback>
                <p:oleObj name="Equation" r:id="rId3" imgW="5638680" imgH="469800" progId="">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750" y="4457700"/>
                        <a:ext cx="7656513"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3" name="AutoShape 7"/>
          <p:cNvSpPr>
            <a:spLocks/>
          </p:cNvSpPr>
          <p:nvPr/>
        </p:nvSpPr>
        <p:spPr bwMode="auto">
          <a:xfrm>
            <a:off x="3862388" y="5753100"/>
            <a:ext cx="4513262" cy="334963"/>
          </a:xfrm>
          <a:prstGeom prst="borderCallout2">
            <a:avLst>
              <a:gd name="adj1" fmla="val 34125"/>
              <a:gd name="adj2" fmla="val -1690"/>
              <a:gd name="adj3" fmla="val 34125"/>
              <a:gd name="adj4" fmla="val -7634"/>
              <a:gd name="adj5" fmla="val -172514"/>
              <a:gd name="adj6" fmla="val -13824"/>
            </a:avLst>
          </a:prstGeom>
          <a:solidFill>
            <a:schemeClr val="tx2"/>
          </a:solidFill>
          <a:ln w="9525">
            <a:solidFill>
              <a:schemeClr val="tx2"/>
            </a:solidFill>
            <a:miter lim="800000"/>
            <a:headEnd/>
            <a:tailEnd/>
          </a:ln>
        </p:spPr>
        <p:txBody>
          <a:bodyPr/>
          <a:lstStyle/>
          <a:p>
            <a:r>
              <a:rPr lang="en-US" sz="1400" dirty="0">
                <a:solidFill>
                  <a:schemeClr val="accent1"/>
                </a:solidFill>
                <a:latin typeface="Arial" charset="0"/>
                <a:cs typeface="Times New Roman" pitchFamily="18" charset="0"/>
              </a:rPr>
              <a:t>this rate is </a:t>
            </a:r>
            <a:r>
              <a:rPr lang="en-US" sz="1400" dirty="0" smtClean="0">
                <a:solidFill>
                  <a:schemeClr val="accent1"/>
                </a:solidFill>
                <a:latin typeface="Arial" charset="0"/>
                <a:cs typeface="Times New Roman" pitchFamily="18" charset="0"/>
              </a:rPr>
              <a:t>estimated </a:t>
            </a:r>
            <a:r>
              <a:rPr lang="en-US" sz="1400" dirty="0">
                <a:solidFill>
                  <a:srgbClr val="FF0000"/>
                </a:solidFill>
                <a:latin typeface="Arial" charset="0"/>
                <a:cs typeface="Times New Roman" pitchFamily="18" charset="0"/>
              </a:rPr>
              <a:t>cost of debt</a:t>
            </a:r>
            <a:r>
              <a:rPr lang="en-US" sz="1400" dirty="0">
                <a:solidFill>
                  <a:schemeClr val="accent1"/>
                </a:solidFill>
                <a:latin typeface="Arial" charset="0"/>
                <a:cs typeface="Times New Roman" pitchFamily="18" charset="0"/>
              </a:rPr>
              <a:t> for the </a:t>
            </a:r>
            <a:r>
              <a:rPr lang="en-US" sz="1400" dirty="0" smtClean="0">
                <a:solidFill>
                  <a:schemeClr val="accent1"/>
                </a:solidFill>
                <a:latin typeface="Arial" charset="0"/>
                <a:cs typeface="Times New Roman" pitchFamily="18" charset="0"/>
              </a:rPr>
              <a:t>firm (issuer)</a:t>
            </a:r>
            <a:endParaRPr lang="en-US" sz="1400" dirty="0">
              <a:solidFill>
                <a:schemeClr val="accent1"/>
              </a:solidFill>
              <a:latin typeface="Arial" charset="0"/>
              <a:cs typeface="Times New Roman" pitchFamily="18" charset="0"/>
            </a:endParaRPr>
          </a:p>
        </p:txBody>
      </p:sp>
      <p:sp>
        <p:nvSpPr>
          <p:cNvPr id="7" name="AutoShape 7"/>
          <p:cNvSpPr>
            <a:spLocks/>
          </p:cNvSpPr>
          <p:nvPr/>
        </p:nvSpPr>
        <p:spPr bwMode="auto">
          <a:xfrm>
            <a:off x="4063774" y="6199415"/>
            <a:ext cx="4513262" cy="334963"/>
          </a:xfrm>
          <a:prstGeom prst="borderCallout2">
            <a:avLst>
              <a:gd name="adj1" fmla="val 34125"/>
              <a:gd name="adj2" fmla="val -1690"/>
              <a:gd name="adj3" fmla="val 34125"/>
              <a:gd name="adj4" fmla="val -7634"/>
              <a:gd name="adj5" fmla="val -172514"/>
              <a:gd name="adj6" fmla="val -13824"/>
            </a:avLst>
          </a:prstGeom>
          <a:solidFill>
            <a:schemeClr val="tx2"/>
          </a:solidFill>
          <a:ln w="9525">
            <a:solidFill>
              <a:schemeClr val="tx2"/>
            </a:solidFill>
            <a:miter lim="800000"/>
            <a:headEnd/>
            <a:tailEnd/>
          </a:ln>
        </p:spPr>
        <p:txBody>
          <a:bodyPr/>
          <a:lstStyle/>
          <a:p>
            <a:r>
              <a:rPr lang="en-US" sz="1400" dirty="0" smtClean="0">
                <a:solidFill>
                  <a:schemeClr val="accent1"/>
                </a:solidFill>
                <a:latin typeface="Arial" charset="0"/>
                <a:cs typeface="Times New Roman" pitchFamily="18" charset="0"/>
              </a:rPr>
              <a:t>It is </a:t>
            </a:r>
            <a:r>
              <a:rPr lang="en-US" sz="1400" dirty="0" smtClean="0">
                <a:solidFill>
                  <a:srgbClr val="FF0000"/>
                </a:solidFill>
                <a:latin typeface="Arial" charset="0"/>
                <a:cs typeface="Times New Roman" pitchFamily="18" charset="0"/>
              </a:rPr>
              <a:t>bond’s yield-to-maturity  (y-t-m)</a:t>
            </a:r>
            <a:endParaRPr lang="en-US" sz="1400" dirty="0">
              <a:solidFill>
                <a:srgbClr val="FF0000"/>
              </a:solidFill>
              <a:latin typeface="Arial"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checkerboard(across)">
                                      <p:cBhvr>
                                        <p:cTn id="7" dur="500"/>
                                        <p:tgtEl>
                                          <p:spTgt spid="922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223"/>
                                        </p:tgtEl>
                                        <p:attrNameLst>
                                          <p:attrName>style.visibility</p:attrName>
                                        </p:attrNameLst>
                                      </p:cBhvr>
                                      <p:to>
                                        <p:strVal val="visible"/>
                                      </p:to>
                                    </p:set>
                                    <p:animEffect transition="in" filter="checkerboard(across)">
                                      <p:cBhvr>
                                        <p:cTn id="12" dur="500"/>
                                        <p:tgtEl>
                                          <p:spTgt spid="922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animBg="1" autoUpdateAnimBg="0"/>
      <p:bldP spid="7"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5 - Θέση αριθμού διαφάνειας"/>
          <p:cNvSpPr>
            <a:spLocks noGrp="1"/>
          </p:cNvSpPr>
          <p:nvPr>
            <p:ph type="sldNum" sz="quarter" idx="12"/>
          </p:nvPr>
        </p:nvSpPr>
        <p:spPr/>
        <p:txBody>
          <a:bodyPr/>
          <a:lstStyle/>
          <a:p>
            <a:pPr>
              <a:defRPr/>
            </a:pPr>
            <a:fld id="{048B9800-4654-42F1-BC12-57727ABBD3E8}" type="slidenum">
              <a:rPr lang="en-US"/>
              <a:pPr>
                <a:defRPr/>
              </a:pPr>
              <a:t>26</a:t>
            </a:fld>
            <a:endParaRPr lang="en-US"/>
          </a:p>
        </p:txBody>
      </p:sp>
      <p:sp>
        <p:nvSpPr>
          <p:cNvPr id="1030" name="Rectangle 2"/>
          <p:cNvSpPr>
            <a:spLocks noGrp="1" noChangeArrowheads="1"/>
          </p:cNvSpPr>
          <p:nvPr>
            <p:ph type="title"/>
          </p:nvPr>
        </p:nvSpPr>
        <p:spPr>
          <a:xfrm>
            <a:off x="762000" y="695784"/>
            <a:ext cx="8162925" cy="430887"/>
          </a:xfrm>
        </p:spPr>
        <p:txBody>
          <a:bodyPr/>
          <a:lstStyle/>
          <a:p>
            <a:pPr eaLnBrk="1" hangingPunct="1"/>
            <a:r>
              <a:rPr lang="en-CA" sz="2200" b="1" dirty="0" smtClean="0">
                <a:cs typeface="Times New Roman" pitchFamily="18" charset="0"/>
              </a:rPr>
              <a:t>Estimating the </a:t>
            </a:r>
            <a:r>
              <a:rPr lang="en-CA" sz="2200" b="1" dirty="0" smtClean="0">
                <a:solidFill>
                  <a:srgbClr val="FF0000"/>
                </a:solidFill>
                <a:cs typeface="Times New Roman" pitchFamily="18" charset="0"/>
              </a:rPr>
              <a:t>cost of debt</a:t>
            </a:r>
            <a:endParaRPr lang="en-US" sz="2200" dirty="0" smtClean="0">
              <a:solidFill>
                <a:srgbClr val="FF0000"/>
              </a:solidFill>
            </a:endParaRPr>
          </a:p>
        </p:txBody>
      </p:sp>
      <p:sp>
        <p:nvSpPr>
          <p:cNvPr id="1031" name="Rectangle 3"/>
          <p:cNvSpPr>
            <a:spLocks noGrp="1" noChangeArrowheads="1"/>
          </p:cNvSpPr>
          <p:nvPr>
            <p:ph type="body" idx="1"/>
          </p:nvPr>
        </p:nvSpPr>
        <p:spPr>
          <a:xfrm>
            <a:off x="798286" y="1741714"/>
            <a:ext cx="7904842" cy="3810000"/>
          </a:xfrm>
        </p:spPr>
        <p:txBody>
          <a:bodyPr/>
          <a:lstStyle/>
          <a:p>
            <a:pPr eaLnBrk="1" hangingPunct="1"/>
            <a:r>
              <a:rPr lang="en-US" sz="1600" b="1" dirty="0" smtClean="0">
                <a:solidFill>
                  <a:schemeClr val="tx2"/>
                </a:solidFill>
                <a:cs typeface="Times New Roman" pitchFamily="18" charset="0"/>
              </a:rPr>
              <a:t>example:</a:t>
            </a:r>
          </a:p>
          <a:p>
            <a:pPr eaLnBrk="1" hangingPunct="1">
              <a:buNone/>
            </a:pPr>
            <a:endParaRPr lang="en-US" sz="900" dirty="0" smtClean="0">
              <a:cs typeface="Times New Roman" pitchFamily="18" charset="0"/>
            </a:endParaRPr>
          </a:p>
          <a:p>
            <a:pPr eaLnBrk="1" hangingPunct="1">
              <a:buClr>
                <a:schemeClr val="tx2"/>
              </a:buClr>
            </a:pPr>
            <a:r>
              <a:rPr lang="en-US" sz="1600" dirty="0" smtClean="0">
                <a:cs typeface="Times New Roman" pitchFamily="18" charset="0"/>
              </a:rPr>
              <a:t>SMC publicly issued a bond  5-year ago</a:t>
            </a:r>
          </a:p>
          <a:p>
            <a:pPr eaLnBrk="1" hangingPunct="1">
              <a:buClr>
                <a:schemeClr val="tx2"/>
              </a:buClr>
            </a:pPr>
            <a:r>
              <a:rPr lang="en-US" sz="1600" dirty="0" smtClean="0">
                <a:cs typeface="Times New Roman" pitchFamily="18" charset="0"/>
              </a:rPr>
              <a:t>original maturity = 10 years </a:t>
            </a:r>
          </a:p>
          <a:p>
            <a:pPr eaLnBrk="1" hangingPunct="1">
              <a:buClr>
                <a:schemeClr val="tx2"/>
              </a:buClr>
            </a:pPr>
            <a:r>
              <a:rPr lang="en-US" sz="1600" dirty="0" smtClean="0">
                <a:cs typeface="Times New Roman" pitchFamily="18" charset="0"/>
                <a:sym typeface="Wingdings" pitchFamily="2" charset="2"/>
              </a:rPr>
              <a:t>bond will be repaid 5 years from now</a:t>
            </a:r>
          </a:p>
          <a:p>
            <a:pPr eaLnBrk="1" hangingPunct="1">
              <a:buClr>
                <a:schemeClr val="tx2"/>
              </a:buClr>
            </a:pPr>
            <a:r>
              <a:rPr lang="en-US" sz="1600" dirty="0" smtClean="0">
                <a:cs typeface="Times New Roman" pitchFamily="18" charset="0"/>
                <a:sym typeface="Wingdings" pitchFamily="2" charset="2"/>
              </a:rPr>
              <a:t>current / remaining maturity = 5 years</a:t>
            </a:r>
          </a:p>
          <a:p>
            <a:pPr eaLnBrk="1" hangingPunct="1">
              <a:buClr>
                <a:schemeClr val="tx2"/>
              </a:buClr>
            </a:pPr>
            <a:r>
              <a:rPr lang="en-US" sz="1600" dirty="0" smtClean="0">
                <a:cs typeface="Times New Roman" pitchFamily="18" charset="0"/>
                <a:sym typeface="Wingdings" pitchFamily="2" charset="2"/>
              </a:rPr>
              <a:t>each bond trance = $1,000</a:t>
            </a:r>
          </a:p>
          <a:p>
            <a:pPr eaLnBrk="1" hangingPunct="1">
              <a:buClr>
                <a:schemeClr val="tx2"/>
              </a:buClr>
            </a:pPr>
            <a:r>
              <a:rPr lang="en-US" sz="1600" dirty="0" smtClean="0">
                <a:cs typeface="Times New Roman" pitchFamily="18" charset="0"/>
                <a:sym typeface="Wingdings" pitchFamily="2" charset="2"/>
              </a:rPr>
              <a:t>annual coupon = 8%</a:t>
            </a:r>
          </a:p>
          <a:p>
            <a:pPr eaLnBrk="1" hangingPunct="1">
              <a:buClr>
                <a:schemeClr val="tx2"/>
              </a:buClr>
            </a:pPr>
            <a:r>
              <a:rPr lang="en-US" sz="1600" dirty="0" smtClean="0">
                <a:cs typeface="Times New Roman" pitchFamily="18" charset="0"/>
                <a:sym typeface="Wingdings" pitchFamily="2" charset="2"/>
              </a:rPr>
              <a:t>coupon payment = $80</a:t>
            </a:r>
          </a:p>
          <a:p>
            <a:pPr eaLnBrk="1" hangingPunct="1">
              <a:buClr>
                <a:schemeClr val="tx2"/>
              </a:buClr>
            </a:pPr>
            <a:r>
              <a:rPr lang="en-US" sz="1600" dirty="0" smtClean="0">
                <a:cs typeface="Times New Roman" pitchFamily="18" charset="0"/>
                <a:sym typeface="Wingdings" pitchFamily="2" charset="2"/>
              </a:rPr>
              <a:t>bond current market price = $1,080</a:t>
            </a:r>
          </a:p>
          <a:p>
            <a:pPr eaLnBrk="1" hangingPunct="1">
              <a:buClr>
                <a:schemeClr val="tx2"/>
              </a:buClr>
              <a:buNone/>
            </a:pPr>
            <a:endParaRPr lang="en-US" sz="1400" dirty="0" smtClean="0">
              <a:cs typeface="Times New Roman" pitchFamily="18" charset="0"/>
              <a:sym typeface="Wingdings" pitchFamily="2" charset="2"/>
            </a:endParaRPr>
          </a:p>
          <a:p>
            <a:pPr eaLnBrk="1" hangingPunct="1">
              <a:buClr>
                <a:schemeClr val="tx2"/>
              </a:buClr>
            </a:pPr>
            <a:r>
              <a:rPr lang="en-US" sz="1600" b="1" dirty="0" smtClean="0">
                <a:solidFill>
                  <a:srgbClr val="FF0000"/>
                </a:solidFill>
                <a:cs typeface="Times New Roman" pitchFamily="18" charset="0"/>
                <a:sym typeface="Wingdings" pitchFamily="2" charset="2"/>
              </a:rPr>
              <a:t>bond’s expected rate of return (yield to maturity) </a:t>
            </a:r>
            <a:br>
              <a:rPr lang="en-US" sz="1600" b="1" dirty="0" smtClean="0">
                <a:solidFill>
                  <a:srgbClr val="FF0000"/>
                </a:solidFill>
                <a:cs typeface="Times New Roman" pitchFamily="18" charset="0"/>
                <a:sym typeface="Wingdings" pitchFamily="2" charset="2"/>
              </a:rPr>
            </a:br>
            <a:r>
              <a:rPr lang="en-US" sz="1600" b="1" dirty="0" smtClean="0">
                <a:solidFill>
                  <a:srgbClr val="FF0000"/>
                </a:solidFill>
                <a:cs typeface="Times New Roman" pitchFamily="18" charset="0"/>
                <a:sym typeface="Wingdings" pitchFamily="2" charset="2"/>
              </a:rPr>
              <a:t>				= SMC cost of debt</a:t>
            </a:r>
            <a:endParaRPr lang="en-US" sz="1600" b="1" dirty="0" smtClean="0">
              <a:solidFill>
                <a:srgbClr val="FF0000"/>
              </a:solidFill>
              <a:cs typeface="Times New Roman" pitchFamily="18" charset="0"/>
            </a:endParaRPr>
          </a:p>
        </p:txBody>
      </p:sp>
      <p:sp>
        <p:nvSpPr>
          <p:cNvPr id="5" name="4 - Ορθογώνιο"/>
          <p:cNvSpPr/>
          <p:nvPr/>
        </p:nvSpPr>
        <p:spPr>
          <a:xfrm>
            <a:off x="620486" y="5817520"/>
            <a:ext cx="8523514" cy="707886"/>
          </a:xfrm>
          <a:prstGeom prst="rect">
            <a:avLst/>
          </a:prstGeom>
        </p:spPr>
        <p:txBody>
          <a:bodyPr wrap="square">
            <a:spAutoFit/>
          </a:bodyPr>
          <a:lstStyle/>
          <a:p>
            <a:r>
              <a:rPr lang="en-US" sz="1400" b="1" dirty="0" smtClean="0">
                <a:solidFill>
                  <a:srgbClr val="FF0000"/>
                </a:solidFill>
                <a:latin typeface="+mn-lt"/>
              </a:rPr>
              <a:t>yield to maturity (ytm): </a:t>
            </a:r>
            <a:br>
              <a:rPr lang="en-US" sz="1400" b="1" dirty="0" smtClean="0">
                <a:solidFill>
                  <a:srgbClr val="FF0000"/>
                </a:solidFill>
                <a:latin typeface="+mn-lt"/>
              </a:rPr>
            </a:br>
            <a:r>
              <a:rPr lang="en-US" sz="1300" dirty="0" smtClean="0">
                <a:latin typeface="+mn-lt"/>
              </a:rPr>
              <a:t>measures what investor return on a bond will be, if bond is held to maturity (&amp; all coupons reinvested at </a:t>
            </a:r>
            <a:r>
              <a:rPr lang="en-US" sz="1300" dirty="0" err="1" smtClean="0">
                <a:latin typeface="+mn-lt"/>
              </a:rPr>
              <a:t>ytm</a:t>
            </a:r>
            <a:r>
              <a:rPr lang="en-US" sz="1300" dirty="0" smtClean="0">
                <a:latin typeface="+mn-lt"/>
              </a:rPr>
              <a:t> rate); ytm = IRR on bond's cash flows</a:t>
            </a:r>
            <a:endParaRPr lang="el-GR" sz="1300" dirty="0">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5 - Θέση αριθμού διαφάνειας"/>
          <p:cNvSpPr>
            <a:spLocks noGrp="1"/>
          </p:cNvSpPr>
          <p:nvPr>
            <p:ph type="sldNum" sz="quarter" idx="12"/>
          </p:nvPr>
        </p:nvSpPr>
        <p:spPr/>
        <p:txBody>
          <a:bodyPr/>
          <a:lstStyle/>
          <a:p>
            <a:pPr>
              <a:defRPr/>
            </a:pPr>
            <a:fld id="{048B9800-4654-42F1-BC12-57727ABBD3E8}" type="slidenum">
              <a:rPr lang="en-US"/>
              <a:pPr>
                <a:defRPr/>
              </a:pPr>
              <a:t>27</a:t>
            </a:fld>
            <a:endParaRPr lang="en-US"/>
          </a:p>
        </p:txBody>
      </p:sp>
      <p:sp>
        <p:nvSpPr>
          <p:cNvPr id="1030" name="Rectangle 2"/>
          <p:cNvSpPr>
            <a:spLocks noGrp="1" noChangeArrowheads="1"/>
          </p:cNvSpPr>
          <p:nvPr>
            <p:ph type="title"/>
          </p:nvPr>
        </p:nvSpPr>
        <p:spPr>
          <a:xfrm>
            <a:off x="598714" y="434527"/>
            <a:ext cx="8162925" cy="430887"/>
          </a:xfrm>
        </p:spPr>
        <p:txBody>
          <a:bodyPr/>
          <a:lstStyle/>
          <a:p>
            <a:pPr eaLnBrk="1" hangingPunct="1"/>
            <a:r>
              <a:rPr lang="en-CA" sz="2200" b="1" dirty="0" smtClean="0">
                <a:cs typeface="Times New Roman" pitchFamily="18" charset="0"/>
              </a:rPr>
              <a:t>Estimating the </a:t>
            </a:r>
            <a:r>
              <a:rPr lang="en-CA" sz="2200" b="1" dirty="0" smtClean="0">
                <a:solidFill>
                  <a:srgbClr val="FF0000"/>
                </a:solidFill>
                <a:cs typeface="Times New Roman" pitchFamily="18" charset="0"/>
              </a:rPr>
              <a:t>cost of debt</a:t>
            </a:r>
            <a:endParaRPr lang="en-US" sz="2200" dirty="0" smtClean="0">
              <a:solidFill>
                <a:srgbClr val="FF0000"/>
              </a:solidFill>
            </a:endParaRPr>
          </a:p>
        </p:txBody>
      </p:sp>
      <p:sp>
        <p:nvSpPr>
          <p:cNvPr id="1031" name="Rectangle 3"/>
          <p:cNvSpPr>
            <a:spLocks noGrp="1" noChangeArrowheads="1"/>
          </p:cNvSpPr>
          <p:nvPr>
            <p:ph type="body" idx="1"/>
          </p:nvPr>
        </p:nvSpPr>
        <p:spPr>
          <a:xfrm>
            <a:off x="673100" y="1219200"/>
            <a:ext cx="8470900" cy="4267200"/>
          </a:xfrm>
        </p:spPr>
        <p:txBody>
          <a:bodyPr/>
          <a:lstStyle/>
          <a:p>
            <a:pPr eaLnBrk="1" hangingPunct="1"/>
            <a:r>
              <a:rPr lang="en-US" sz="1600" b="1" dirty="0" smtClean="0">
                <a:solidFill>
                  <a:schemeClr val="tx2"/>
                </a:solidFill>
                <a:cs typeface="Times New Roman" pitchFamily="18" charset="0"/>
              </a:rPr>
              <a:t>interpretation:</a:t>
            </a:r>
          </a:p>
          <a:p>
            <a:pPr eaLnBrk="1" hangingPunct="1">
              <a:buNone/>
            </a:pPr>
            <a:endParaRPr lang="en-US" sz="900" dirty="0" smtClean="0">
              <a:cs typeface="Times New Roman" pitchFamily="18" charset="0"/>
            </a:endParaRPr>
          </a:p>
          <a:p>
            <a:pPr eaLnBrk="1" hangingPunct="1">
              <a:lnSpc>
                <a:spcPct val="150000"/>
              </a:lnSpc>
              <a:buClr>
                <a:schemeClr val="tx2"/>
              </a:buClr>
            </a:pPr>
            <a:r>
              <a:rPr lang="en-US" sz="1400" dirty="0" smtClean="0">
                <a:cs typeface="Times New Roman" pitchFamily="18" charset="0"/>
              </a:rPr>
              <a:t>an investor to buy SMC bond now &amp; plan to keep it until maturity…</a:t>
            </a:r>
            <a:br>
              <a:rPr lang="en-US" sz="1400" dirty="0" smtClean="0">
                <a:cs typeface="Times New Roman" pitchFamily="18" charset="0"/>
              </a:rPr>
            </a:br>
            <a:r>
              <a:rPr lang="en-US" sz="1400" dirty="0" smtClean="0">
                <a:cs typeface="Times New Roman" pitchFamily="18" charset="0"/>
              </a:rPr>
              <a:t>can expect to receive from SMC:</a:t>
            </a:r>
          </a:p>
          <a:p>
            <a:pPr eaLnBrk="1" hangingPunct="1">
              <a:buClr>
                <a:schemeClr val="tx2"/>
              </a:buClr>
              <a:buNone/>
            </a:pPr>
            <a:endParaRPr lang="en-US" sz="1100" b="1" dirty="0" smtClean="0">
              <a:cs typeface="Times New Roman" pitchFamily="18" charset="0"/>
            </a:endParaRPr>
          </a:p>
          <a:p>
            <a:pPr eaLnBrk="1" hangingPunct="1">
              <a:lnSpc>
                <a:spcPct val="150000"/>
              </a:lnSpc>
              <a:buClr>
                <a:schemeClr val="tx2"/>
              </a:buClr>
            </a:pPr>
            <a:r>
              <a:rPr lang="en-US" sz="1400" b="1" dirty="0" smtClean="0">
                <a:cs typeface="Times New Roman" pitchFamily="18" charset="0"/>
              </a:rPr>
              <a:t>$80 every year </a:t>
            </a:r>
            <a:r>
              <a:rPr lang="en-US" sz="1200" dirty="0" smtClean="0">
                <a:cs typeface="Times New Roman" pitchFamily="18" charset="0"/>
              </a:rPr>
              <a:t>(coupon payment)</a:t>
            </a:r>
            <a:r>
              <a:rPr lang="en-US" sz="1400" dirty="0" smtClean="0">
                <a:cs typeface="Times New Roman" pitchFamily="18" charset="0"/>
              </a:rPr>
              <a:t> for next 5-years remaining</a:t>
            </a:r>
            <a:br>
              <a:rPr lang="en-US" sz="1400" dirty="0" smtClean="0">
                <a:cs typeface="Times New Roman" pitchFamily="18" charset="0"/>
              </a:rPr>
            </a:br>
            <a:r>
              <a:rPr lang="en-US" sz="1400" b="1" dirty="0" smtClean="0">
                <a:cs typeface="Times New Roman" pitchFamily="18" charset="0"/>
              </a:rPr>
              <a:t> + $1,000 </a:t>
            </a:r>
            <a:r>
              <a:rPr lang="en-US" sz="1200" dirty="0" smtClean="0">
                <a:cs typeface="Times New Roman" pitchFamily="18" charset="0"/>
              </a:rPr>
              <a:t>(principal amount) </a:t>
            </a:r>
            <a:r>
              <a:rPr lang="en-US" sz="1400" dirty="0" smtClean="0">
                <a:cs typeface="Times New Roman" pitchFamily="18" charset="0"/>
              </a:rPr>
              <a:t>at end of 5</a:t>
            </a:r>
            <a:r>
              <a:rPr lang="en-US" sz="1400" baseline="30000" dirty="0" smtClean="0">
                <a:cs typeface="Times New Roman" pitchFamily="18" charset="0"/>
              </a:rPr>
              <a:t>th</a:t>
            </a:r>
            <a:r>
              <a:rPr lang="en-US" sz="1400" dirty="0" smtClean="0">
                <a:cs typeface="Times New Roman" pitchFamily="18" charset="0"/>
              </a:rPr>
              <a:t> year</a:t>
            </a:r>
          </a:p>
          <a:p>
            <a:pPr eaLnBrk="1" hangingPunct="1">
              <a:buClr>
                <a:schemeClr val="tx2"/>
              </a:buClr>
              <a:buNone/>
            </a:pPr>
            <a:endParaRPr lang="en-US" sz="800" dirty="0" smtClean="0">
              <a:cs typeface="Times New Roman" pitchFamily="18" charset="0"/>
            </a:endParaRPr>
          </a:p>
          <a:p>
            <a:pPr eaLnBrk="1" hangingPunct="1">
              <a:buClr>
                <a:schemeClr val="tx2"/>
              </a:buClr>
              <a:buNone/>
            </a:pPr>
            <a:endParaRPr lang="en-US" sz="800" dirty="0" smtClean="0">
              <a:cs typeface="Times New Roman" pitchFamily="18" charset="0"/>
            </a:endParaRPr>
          </a:p>
          <a:p>
            <a:pPr eaLnBrk="1" hangingPunct="1">
              <a:buClr>
                <a:schemeClr val="tx2"/>
              </a:buClr>
            </a:pPr>
            <a:r>
              <a:rPr lang="en-US" sz="1400" dirty="0" smtClean="0">
                <a:cs typeface="Times New Roman" pitchFamily="18" charset="0"/>
              </a:rPr>
              <a:t>in bond markets:</a:t>
            </a:r>
          </a:p>
          <a:p>
            <a:pPr eaLnBrk="1" hangingPunct="1">
              <a:buClr>
                <a:schemeClr val="tx2"/>
              </a:buClr>
              <a:buNone/>
            </a:pPr>
            <a:endParaRPr lang="en-US" sz="900" dirty="0" smtClean="0">
              <a:cs typeface="Times New Roman" pitchFamily="18" charset="0"/>
            </a:endParaRPr>
          </a:p>
          <a:p>
            <a:pPr algn="ctr" eaLnBrk="1" hangingPunct="1">
              <a:buClr>
                <a:schemeClr val="tx2"/>
              </a:buClr>
              <a:buNone/>
            </a:pPr>
            <a:r>
              <a:rPr lang="en-US" sz="1500" dirty="0" smtClean="0">
                <a:cs typeface="Times New Roman" pitchFamily="18" charset="0"/>
              </a:rPr>
              <a:t>$1,080 = [$80 / (1+ </a:t>
            </a:r>
            <a:r>
              <a:rPr lang="en-US" sz="1500" i="1" dirty="0" smtClean="0">
                <a:solidFill>
                  <a:srgbClr val="FF0000"/>
                </a:solidFill>
                <a:cs typeface="Times New Roman" pitchFamily="18" charset="0"/>
              </a:rPr>
              <a:t>k</a:t>
            </a:r>
            <a:r>
              <a:rPr lang="en-US" sz="1500" i="1" baseline="-25000" dirty="0" smtClean="0">
                <a:solidFill>
                  <a:srgbClr val="FF0000"/>
                </a:solidFill>
                <a:cs typeface="Times New Roman" pitchFamily="18" charset="0"/>
              </a:rPr>
              <a:t>D</a:t>
            </a:r>
            <a:r>
              <a:rPr lang="en-US" sz="1500" dirty="0" smtClean="0">
                <a:cs typeface="Times New Roman" pitchFamily="18" charset="0"/>
              </a:rPr>
              <a:t>)</a:t>
            </a:r>
            <a:r>
              <a:rPr lang="en-US" sz="1500" baseline="30000" dirty="0" smtClean="0">
                <a:cs typeface="Times New Roman" pitchFamily="18" charset="0"/>
              </a:rPr>
              <a:t>1</a:t>
            </a:r>
            <a:r>
              <a:rPr lang="en-US" sz="1500" dirty="0" smtClean="0">
                <a:cs typeface="Times New Roman" pitchFamily="18" charset="0"/>
              </a:rPr>
              <a:t>] + [$80 / (1+ </a:t>
            </a:r>
            <a:r>
              <a:rPr lang="en-US" sz="1500" i="1" dirty="0" smtClean="0">
                <a:solidFill>
                  <a:srgbClr val="FF0000"/>
                </a:solidFill>
                <a:cs typeface="Times New Roman" pitchFamily="18" charset="0"/>
              </a:rPr>
              <a:t>k</a:t>
            </a:r>
            <a:r>
              <a:rPr lang="en-US" sz="1500" i="1" baseline="-25000" dirty="0" smtClean="0">
                <a:solidFill>
                  <a:srgbClr val="FF0000"/>
                </a:solidFill>
                <a:cs typeface="Times New Roman" pitchFamily="18" charset="0"/>
              </a:rPr>
              <a:t>D</a:t>
            </a:r>
            <a:r>
              <a:rPr lang="en-US" sz="1500" dirty="0" smtClean="0">
                <a:cs typeface="Times New Roman" pitchFamily="18" charset="0"/>
              </a:rPr>
              <a:t>)</a:t>
            </a:r>
            <a:r>
              <a:rPr lang="en-US" sz="1500" baseline="30000" dirty="0" smtClean="0">
                <a:cs typeface="Times New Roman" pitchFamily="18" charset="0"/>
              </a:rPr>
              <a:t>2</a:t>
            </a:r>
            <a:r>
              <a:rPr lang="en-US" sz="1500" dirty="0" smtClean="0">
                <a:cs typeface="Times New Roman" pitchFamily="18" charset="0"/>
              </a:rPr>
              <a:t>] + [$80 / (1+ </a:t>
            </a:r>
            <a:r>
              <a:rPr lang="en-US" sz="1500" i="1" dirty="0" smtClean="0">
                <a:solidFill>
                  <a:srgbClr val="FF0000"/>
                </a:solidFill>
                <a:cs typeface="Times New Roman" pitchFamily="18" charset="0"/>
              </a:rPr>
              <a:t>k</a:t>
            </a:r>
            <a:r>
              <a:rPr lang="en-US" sz="1500" i="1" baseline="-25000" dirty="0" smtClean="0">
                <a:solidFill>
                  <a:srgbClr val="FF0000"/>
                </a:solidFill>
                <a:cs typeface="Times New Roman" pitchFamily="18" charset="0"/>
              </a:rPr>
              <a:t>D</a:t>
            </a:r>
            <a:r>
              <a:rPr lang="en-US" sz="1500" dirty="0" smtClean="0">
                <a:cs typeface="Times New Roman" pitchFamily="18" charset="0"/>
              </a:rPr>
              <a:t>)</a:t>
            </a:r>
            <a:r>
              <a:rPr lang="en-US" sz="1500" baseline="30000" dirty="0" smtClean="0">
                <a:cs typeface="Times New Roman" pitchFamily="18" charset="0"/>
              </a:rPr>
              <a:t>3</a:t>
            </a:r>
            <a:r>
              <a:rPr lang="en-US" sz="1500" dirty="0" smtClean="0">
                <a:cs typeface="Times New Roman" pitchFamily="18" charset="0"/>
              </a:rPr>
              <a:t>] + [$80 / (1+ </a:t>
            </a:r>
            <a:r>
              <a:rPr lang="en-US" sz="1500" i="1" dirty="0" smtClean="0">
                <a:solidFill>
                  <a:srgbClr val="FF0000"/>
                </a:solidFill>
                <a:cs typeface="Times New Roman" pitchFamily="18" charset="0"/>
              </a:rPr>
              <a:t>k</a:t>
            </a:r>
            <a:r>
              <a:rPr lang="en-US" sz="1500" i="1" baseline="-25000" dirty="0" smtClean="0">
                <a:solidFill>
                  <a:srgbClr val="FF0000"/>
                </a:solidFill>
                <a:cs typeface="Times New Roman" pitchFamily="18" charset="0"/>
              </a:rPr>
              <a:t>D</a:t>
            </a:r>
            <a:r>
              <a:rPr lang="en-US" sz="1500" dirty="0" smtClean="0">
                <a:cs typeface="Times New Roman" pitchFamily="18" charset="0"/>
              </a:rPr>
              <a:t>)</a:t>
            </a:r>
            <a:r>
              <a:rPr lang="en-US" sz="1500" baseline="30000" dirty="0" smtClean="0">
                <a:cs typeface="Times New Roman" pitchFamily="18" charset="0"/>
              </a:rPr>
              <a:t>4</a:t>
            </a:r>
            <a:r>
              <a:rPr lang="en-US" sz="1500" dirty="0" smtClean="0">
                <a:cs typeface="Times New Roman" pitchFamily="18" charset="0"/>
              </a:rPr>
              <a:t>] + [$1,080 / (1+ </a:t>
            </a:r>
            <a:r>
              <a:rPr lang="en-US" sz="1500" i="1" dirty="0" smtClean="0">
                <a:solidFill>
                  <a:srgbClr val="FF0000"/>
                </a:solidFill>
                <a:cs typeface="Times New Roman" pitchFamily="18" charset="0"/>
              </a:rPr>
              <a:t>k</a:t>
            </a:r>
            <a:r>
              <a:rPr lang="en-US" sz="1500" i="1" baseline="-25000" dirty="0" smtClean="0">
                <a:solidFill>
                  <a:srgbClr val="FF0000"/>
                </a:solidFill>
                <a:cs typeface="Times New Roman" pitchFamily="18" charset="0"/>
              </a:rPr>
              <a:t>D</a:t>
            </a:r>
            <a:r>
              <a:rPr lang="en-US" sz="1500" dirty="0" smtClean="0">
                <a:cs typeface="Times New Roman" pitchFamily="18" charset="0"/>
              </a:rPr>
              <a:t>)</a:t>
            </a:r>
            <a:r>
              <a:rPr lang="en-US" sz="1500" baseline="30000" dirty="0" smtClean="0">
                <a:cs typeface="Times New Roman" pitchFamily="18" charset="0"/>
              </a:rPr>
              <a:t>5</a:t>
            </a:r>
            <a:r>
              <a:rPr lang="en-US" sz="1500" dirty="0" smtClean="0">
                <a:cs typeface="Times New Roman" pitchFamily="18" charset="0"/>
              </a:rPr>
              <a:t>]</a:t>
            </a:r>
          </a:p>
          <a:p>
            <a:pPr algn="ctr" eaLnBrk="1" hangingPunct="1">
              <a:buClr>
                <a:schemeClr val="tx2"/>
              </a:buClr>
              <a:buNone/>
            </a:pPr>
            <a:endParaRPr lang="en-US" sz="800" dirty="0" smtClean="0">
              <a:cs typeface="Times New Roman" pitchFamily="18" charset="0"/>
            </a:endParaRPr>
          </a:p>
          <a:p>
            <a:pPr algn="ctr" eaLnBrk="1" hangingPunct="1">
              <a:buClr>
                <a:schemeClr val="tx2"/>
              </a:buClr>
              <a:buFont typeface="Wingdings"/>
              <a:buChar char="è"/>
              <a:tabLst>
                <a:tab pos="2786063" algn="l"/>
              </a:tabLst>
            </a:pPr>
            <a:r>
              <a:rPr lang="en-US" sz="1500" b="1" i="1" dirty="0" smtClean="0">
                <a:solidFill>
                  <a:srgbClr val="FF0000"/>
                </a:solidFill>
                <a:cs typeface="Times New Roman" pitchFamily="18" charset="0"/>
                <a:sym typeface="Wingdings" pitchFamily="2" charset="2"/>
              </a:rPr>
              <a:t>k</a:t>
            </a:r>
            <a:r>
              <a:rPr lang="en-US" sz="1500" b="1" i="1" baseline="-25000" dirty="0" smtClean="0">
                <a:solidFill>
                  <a:srgbClr val="FF0000"/>
                </a:solidFill>
                <a:cs typeface="Times New Roman" pitchFamily="18" charset="0"/>
                <a:sym typeface="Wingdings" pitchFamily="2" charset="2"/>
              </a:rPr>
              <a:t>D</a:t>
            </a:r>
            <a:r>
              <a:rPr lang="en-US" sz="1500" b="1" i="1" dirty="0" smtClean="0">
                <a:solidFill>
                  <a:srgbClr val="FF0000"/>
                </a:solidFill>
                <a:cs typeface="Times New Roman" pitchFamily="18" charset="0"/>
                <a:sym typeface="Wingdings" pitchFamily="2" charset="2"/>
              </a:rPr>
              <a:t> </a:t>
            </a:r>
            <a:r>
              <a:rPr lang="en-US" sz="1500" b="1" dirty="0" smtClean="0">
                <a:solidFill>
                  <a:srgbClr val="FF0000"/>
                </a:solidFill>
                <a:cs typeface="Times New Roman" pitchFamily="18" charset="0"/>
                <a:sym typeface="Wingdings" pitchFamily="2" charset="2"/>
              </a:rPr>
              <a:t>= 6.10%</a:t>
            </a:r>
            <a:endParaRPr lang="en-US" sz="1500" b="1" dirty="0" smtClean="0">
              <a:solidFill>
                <a:srgbClr val="FF0000"/>
              </a:solidFill>
              <a:cs typeface="Times New Roman" pitchFamily="18" charset="0"/>
            </a:endParaRPr>
          </a:p>
          <a:p>
            <a:pPr algn="ctr" eaLnBrk="1" hangingPunct="1">
              <a:buClr>
                <a:schemeClr val="tx2"/>
              </a:buClr>
              <a:buFont typeface="Wingdings"/>
              <a:buChar char="è"/>
            </a:pPr>
            <a:endParaRPr lang="en-US" sz="800" dirty="0" smtClean="0">
              <a:cs typeface="Times New Roman" pitchFamily="18" charset="0"/>
            </a:endParaRPr>
          </a:p>
          <a:p>
            <a:pPr eaLnBrk="1" hangingPunct="1">
              <a:buClr>
                <a:schemeClr val="tx2"/>
              </a:buClr>
              <a:buNone/>
            </a:pPr>
            <a:r>
              <a:rPr lang="en-US" sz="1500" i="1" dirty="0" smtClean="0">
                <a:cs typeface="Times New Roman" pitchFamily="18" charset="0"/>
              </a:rPr>
              <a:t>		</a:t>
            </a:r>
            <a:r>
              <a:rPr lang="en-US" sz="1500" b="1" i="1" dirty="0" smtClean="0">
                <a:solidFill>
                  <a:srgbClr val="FF0000"/>
                </a:solidFill>
                <a:cs typeface="Times New Roman" pitchFamily="18" charset="0"/>
              </a:rPr>
              <a:t>k</a:t>
            </a:r>
            <a:r>
              <a:rPr lang="en-US" sz="1500" b="1" i="1" baseline="-25000" dirty="0" smtClean="0">
                <a:solidFill>
                  <a:srgbClr val="FF0000"/>
                </a:solidFill>
                <a:cs typeface="Times New Roman" pitchFamily="18" charset="0"/>
              </a:rPr>
              <a:t>D</a:t>
            </a:r>
            <a:r>
              <a:rPr lang="en-US" sz="1500" b="1" dirty="0" smtClean="0">
                <a:solidFill>
                  <a:srgbClr val="FF0000"/>
                </a:solidFill>
                <a:cs typeface="Times New Roman" pitchFamily="18" charset="0"/>
              </a:rPr>
              <a:t> = bondholder's expected return =</a:t>
            </a:r>
            <a:r>
              <a:rPr lang="en-US" sz="1500" dirty="0" smtClean="0">
                <a:cs typeface="Times New Roman" pitchFamily="18" charset="0"/>
              </a:rPr>
              <a:t> </a:t>
            </a:r>
            <a:r>
              <a:rPr lang="en-US" sz="1500" b="1" dirty="0" smtClean="0">
                <a:solidFill>
                  <a:srgbClr val="FF0000"/>
                </a:solidFill>
                <a:cs typeface="Times New Roman" pitchFamily="18" charset="0"/>
              </a:rPr>
              <a:t>firm’s estimated cost of debt</a:t>
            </a:r>
          </a:p>
          <a:p>
            <a:pPr eaLnBrk="1" hangingPunct="1">
              <a:buClr>
                <a:schemeClr val="tx2"/>
              </a:buClr>
              <a:buNone/>
            </a:pPr>
            <a:endParaRPr lang="en-US" sz="1100" b="1" dirty="0" smtClean="0">
              <a:solidFill>
                <a:schemeClr val="tx2"/>
              </a:solidFill>
              <a:cs typeface="Times New Roman" pitchFamily="18" charset="0"/>
            </a:endParaRPr>
          </a:p>
        </p:txBody>
      </p:sp>
      <p:sp>
        <p:nvSpPr>
          <p:cNvPr id="5" name="Rectangle 3"/>
          <p:cNvSpPr txBox="1">
            <a:spLocks noChangeArrowheads="1"/>
          </p:cNvSpPr>
          <p:nvPr/>
        </p:nvSpPr>
        <p:spPr bwMode="auto">
          <a:xfrm>
            <a:off x="604157" y="5600701"/>
            <a:ext cx="7442200" cy="1257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defRPr/>
            </a:pPr>
            <a:r>
              <a:rPr kumimoji="0" lang="en-US" sz="1500" b="1" i="0" u="none" strike="noStrike" kern="0" cap="none" spc="0" normalizeH="0" baseline="0" noProof="0" dirty="0" smtClean="0">
                <a:ln>
                  <a:noFill/>
                </a:ln>
                <a:solidFill>
                  <a:schemeClr val="tx1"/>
                </a:solidFill>
                <a:effectLst/>
                <a:uLnTx/>
                <a:uFillTx/>
                <a:latin typeface="+mn-lt"/>
                <a:ea typeface="+mn-ea"/>
                <a:cs typeface="Times New Roman" pitchFamily="18" charset="0"/>
              </a:rPr>
              <a:t>Interpretation - Why ? 	</a:t>
            </a:r>
          </a:p>
          <a:p>
            <a:pPr marL="342900" marR="0" lvl="0" indent="-342900" algn="l" defTabSz="914400" rtl="0" eaLnBrk="1" fontAlgn="base" latinLnBrk="0" hangingPunct="1">
              <a:lnSpc>
                <a:spcPct val="150000"/>
              </a:lnSpc>
              <a:spcBef>
                <a:spcPct val="20000"/>
              </a:spcBef>
              <a:spcAft>
                <a:spcPct val="0"/>
              </a:spcAft>
              <a:buClr>
                <a:schemeClr val="tx2"/>
              </a:buClr>
              <a:buSzPct val="75000"/>
              <a:buFont typeface="Wingdings" pitchFamily="2" charset="2"/>
              <a:buNone/>
              <a:tabLst/>
              <a:defRPr/>
            </a:pPr>
            <a:r>
              <a:rPr kumimoji="0" lang="en-US" sz="15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t>		 this reflects </a:t>
            </a:r>
            <a:r>
              <a:rPr kumimoji="0" lang="en-US" sz="1500" b="1" i="0" u="none" strike="noStrike" kern="0" cap="none" spc="0" normalizeH="0" baseline="0" noProof="0" dirty="0" smtClean="0">
                <a:ln>
                  <a:noFill/>
                </a:ln>
                <a:solidFill>
                  <a:srgbClr val="FF0000"/>
                </a:solidFill>
                <a:effectLst/>
                <a:uLnTx/>
                <a:uFillTx/>
                <a:latin typeface="+mn-lt"/>
                <a:ea typeface="+mn-ea"/>
                <a:cs typeface="Times New Roman" pitchFamily="18" charset="0"/>
                <a:sym typeface="Wingdings" pitchFamily="2" charset="2"/>
              </a:rPr>
              <a:t>interest rate cost </a:t>
            </a:r>
            <a:r>
              <a:rPr kumimoji="0" lang="en-US" sz="15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t>SMC has to pay…</a:t>
            </a:r>
            <a:br>
              <a:rPr kumimoji="0" lang="en-US" sz="15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br>
            <a:r>
              <a:rPr kumimoji="0" lang="en-US" sz="15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t>	     if it decided </a:t>
            </a:r>
            <a:r>
              <a:rPr kumimoji="0" lang="en-US" sz="1500" b="1" i="0" u="none" strike="noStrike" kern="0" cap="none" spc="0" normalizeH="0" baseline="0" noProof="0" dirty="0" smtClean="0">
                <a:ln>
                  <a:noFill/>
                </a:ln>
                <a:solidFill>
                  <a:srgbClr val="FF0000"/>
                </a:solidFill>
                <a:effectLst/>
                <a:uLnTx/>
                <a:uFillTx/>
                <a:latin typeface="+mn-lt"/>
                <a:ea typeface="+mn-ea"/>
                <a:cs typeface="Times New Roman" pitchFamily="18" charset="0"/>
                <a:sym typeface="Wingdings" pitchFamily="2" charset="2"/>
              </a:rPr>
              <a:t>today</a:t>
            </a:r>
            <a:r>
              <a:rPr kumimoji="0" lang="en-US" sz="15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t> to issue </a:t>
            </a:r>
            <a:r>
              <a:rPr kumimoji="0" lang="en-US" sz="1500" b="1" i="0" u="none" strike="noStrike" kern="0" cap="none" spc="0" normalizeH="0" baseline="0" noProof="0" dirty="0" smtClean="0">
                <a:ln>
                  <a:noFill/>
                </a:ln>
                <a:solidFill>
                  <a:srgbClr val="FF0000"/>
                </a:solidFill>
                <a:effectLst/>
                <a:uLnTx/>
                <a:uFillTx/>
                <a:latin typeface="+mn-lt"/>
                <a:ea typeface="+mn-ea"/>
                <a:cs typeface="Times New Roman" pitchFamily="18" charset="0"/>
                <a:sym typeface="Wingdings" pitchFamily="2" charset="2"/>
              </a:rPr>
              <a:t>new </a:t>
            </a:r>
            <a:r>
              <a:rPr kumimoji="0" lang="en-US" sz="15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t>bonds to investors</a:t>
            </a: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defRPr/>
            </a:pPr>
            <a:endParaRPr kumimoji="0" lang="en-US" sz="8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endParaRPr>
          </a:p>
          <a:p>
            <a:pPr marL="342900" marR="0" lvl="0" indent="-34290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defRPr/>
            </a:pPr>
            <a:r>
              <a:rPr kumimoji="0" lang="en-US" sz="8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t/>
            </a:r>
            <a:br>
              <a:rPr kumimoji="0" lang="en-US" sz="8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br>
            <a:r>
              <a:rPr kumimoji="0" lang="en-US" sz="800" b="1" i="0" u="none" strike="noStrike" kern="0" cap="none" spc="0" normalizeH="0" baseline="0" noProof="0" dirty="0" smtClean="0">
                <a:ln>
                  <a:noFill/>
                </a:ln>
                <a:solidFill>
                  <a:schemeClr val="tx2"/>
                </a:solidFill>
                <a:effectLst/>
                <a:uLnTx/>
                <a:uFillTx/>
                <a:latin typeface="+mn-lt"/>
                <a:ea typeface="+mn-ea"/>
                <a:cs typeface="Times New Roman" pitchFamily="18" charset="0"/>
                <a:sym typeface="Wingdings" pitchFamily="2" charset="2"/>
              </a:rPr>
              <a:t>	</a:t>
            </a:r>
            <a:endParaRPr kumimoji="0" lang="en-US" sz="1500" b="1" i="0" u="none" strike="noStrike" kern="0" cap="none" spc="0" normalizeH="0" baseline="0" noProof="0" dirty="0" smtClean="0">
              <a:ln>
                <a:noFill/>
              </a:ln>
              <a:solidFill>
                <a:schemeClr val="tx2"/>
              </a:solidFill>
              <a:effectLst/>
              <a:uLnTx/>
              <a:uFillTx/>
              <a:latin typeface="+mn-lt"/>
              <a:ea typeface="+mn-ea"/>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fld id="{9060D64C-EAC7-4B0D-89B4-5242EB78352D}" type="slidenum">
              <a:rPr lang="en-US"/>
              <a:pPr/>
              <a:t>28</a:t>
            </a:fld>
            <a:endParaRPr lang="en-US"/>
          </a:p>
        </p:txBody>
      </p:sp>
      <p:graphicFrame>
        <p:nvGraphicFramePr>
          <p:cNvPr id="415751" name="Object 7"/>
          <p:cNvGraphicFramePr>
            <a:graphicFrameLocks noChangeAspect="1"/>
          </p:cNvGraphicFramePr>
          <p:nvPr/>
        </p:nvGraphicFramePr>
        <p:xfrm>
          <a:off x="843913" y="1170840"/>
          <a:ext cx="7237124" cy="3009274"/>
        </p:xfrm>
        <a:graphic>
          <a:graphicData uri="http://schemas.openxmlformats.org/presentationml/2006/ole">
            <mc:AlternateContent xmlns:mc="http://schemas.openxmlformats.org/markup-compatibility/2006">
              <mc:Choice xmlns:v="urn:schemas-microsoft-com:vml" Requires="v">
                <p:oleObj spid="_x0000_s71683" name="Equation" r:id="rId3" imgW="3327120" imgH="1015920" progId="Equation.3">
                  <p:embed/>
                </p:oleObj>
              </mc:Choice>
              <mc:Fallback>
                <p:oleObj name="Equation" r:id="rId3" imgW="3327120" imgH="101592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3913" y="1170840"/>
                        <a:ext cx="7237124" cy="30092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5760" name="Rectangle 16"/>
          <p:cNvSpPr>
            <a:spLocks noGrp="1" noChangeArrowheads="1"/>
          </p:cNvSpPr>
          <p:nvPr>
            <p:ph type="title"/>
          </p:nvPr>
        </p:nvSpPr>
        <p:spPr>
          <a:xfrm>
            <a:off x="691923" y="311384"/>
            <a:ext cx="8162925" cy="430887"/>
          </a:xfrm>
        </p:spPr>
        <p:txBody>
          <a:bodyPr/>
          <a:lstStyle/>
          <a:p>
            <a:pPr algn="l"/>
            <a:r>
              <a:rPr lang="en-US" sz="2200" b="1" dirty="0" smtClean="0">
                <a:cs typeface="Times New Roman" pitchFamily="18" charset="0"/>
              </a:rPr>
              <a:t>Corporate Bond Valuation</a:t>
            </a:r>
            <a:endParaRPr lang="en-US" sz="2200" b="1" dirty="0">
              <a:cs typeface="Times New Roman" pitchFamily="18" charset="0"/>
            </a:endParaRPr>
          </a:p>
        </p:txBody>
      </p:sp>
      <p:pic>
        <p:nvPicPr>
          <p:cNvPr id="286724" name="Picture 4" descr="http://i.investopedia.com/inv/tutorials/site/advancedbond/duration2.gif"/>
          <p:cNvPicPr>
            <a:picLocks noChangeAspect="1" noChangeArrowheads="1"/>
          </p:cNvPicPr>
          <p:nvPr/>
        </p:nvPicPr>
        <p:blipFill>
          <a:blip r:embed="rId5" cstate="print"/>
          <a:srcRect/>
          <a:stretch>
            <a:fillRect/>
          </a:stretch>
        </p:blipFill>
        <p:spPr bwMode="auto">
          <a:xfrm>
            <a:off x="683568" y="4365104"/>
            <a:ext cx="7632848" cy="24928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15751"/>
                                        </p:tgtEl>
                                        <p:attrNameLst>
                                          <p:attrName>style.visibility</p:attrName>
                                        </p:attrNameLst>
                                      </p:cBhvr>
                                      <p:to>
                                        <p:strVal val="visible"/>
                                      </p:to>
                                    </p:set>
                                    <p:anim calcmode="lin" valueType="num">
                                      <p:cBhvr additive="base">
                                        <p:cTn id="7" dur="500" fill="hold"/>
                                        <p:tgtEl>
                                          <p:spTgt spid="415751"/>
                                        </p:tgtEl>
                                        <p:attrNameLst>
                                          <p:attrName>ppt_x</p:attrName>
                                        </p:attrNameLst>
                                      </p:cBhvr>
                                      <p:tavLst>
                                        <p:tav tm="0">
                                          <p:val>
                                            <p:strVal val="#ppt_x"/>
                                          </p:val>
                                        </p:tav>
                                        <p:tav tm="100000">
                                          <p:val>
                                            <p:strVal val="#ppt_x"/>
                                          </p:val>
                                        </p:tav>
                                      </p:tavLst>
                                    </p:anim>
                                    <p:anim calcmode="lin" valueType="num">
                                      <p:cBhvr additive="base">
                                        <p:cTn id="8" dur="500" fill="hold"/>
                                        <p:tgtEl>
                                          <p:spTgt spid="4157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921D02B-6C7C-4C46-848E-07F4FF75C5B2}" type="slidenum">
              <a:rPr lang="en-US"/>
              <a:pPr>
                <a:defRPr/>
              </a:pPr>
              <a:t>29</a:t>
            </a:fld>
            <a:endParaRPr lang="en-US"/>
          </a:p>
        </p:txBody>
      </p:sp>
      <p:sp>
        <p:nvSpPr>
          <p:cNvPr id="58373" name="Rectangle 2"/>
          <p:cNvSpPr>
            <a:spLocks noGrp="1" noChangeArrowheads="1"/>
          </p:cNvSpPr>
          <p:nvPr>
            <p:ph type="title"/>
          </p:nvPr>
        </p:nvSpPr>
        <p:spPr>
          <a:xfrm>
            <a:off x="740909" y="554431"/>
            <a:ext cx="8162925" cy="400110"/>
          </a:xfrm>
        </p:spPr>
        <p:txBody>
          <a:bodyPr/>
          <a:lstStyle/>
          <a:p>
            <a:pPr eaLnBrk="1" hangingPunct="1"/>
            <a:r>
              <a:rPr lang="en-CA" sz="2000" b="1" kern="1200" dirty="0" smtClean="0">
                <a:solidFill>
                  <a:schemeClr val="hlink"/>
                </a:solidFill>
                <a:cs typeface="Times New Roman" pitchFamily="18" charset="0"/>
              </a:rPr>
              <a:t>Corporate Bond Valuation &amp; Risk</a:t>
            </a:r>
            <a:endParaRPr lang="en-US" sz="2000" b="1" kern="1200" dirty="0" smtClean="0">
              <a:solidFill>
                <a:schemeClr val="hlink"/>
              </a:solidFill>
              <a:cs typeface="Times New Roman" pitchFamily="18" charset="0"/>
            </a:endParaRPr>
          </a:p>
        </p:txBody>
      </p:sp>
      <p:sp>
        <p:nvSpPr>
          <p:cNvPr id="58374" name="Rectangle 3"/>
          <p:cNvSpPr>
            <a:spLocks noGrp="1" noChangeArrowheads="1"/>
          </p:cNvSpPr>
          <p:nvPr>
            <p:ph type="body" idx="1"/>
          </p:nvPr>
        </p:nvSpPr>
        <p:spPr>
          <a:xfrm>
            <a:off x="929390" y="1273629"/>
            <a:ext cx="8019009" cy="4737427"/>
          </a:xfrm>
        </p:spPr>
        <p:txBody>
          <a:bodyPr/>
          <a:lstStyle/>
          <a:p>
            <a:pPr lvl="1" eaLnBrk="1" hangingPunct="1">
              <a:lnSpc>
                <a:spcPct val="80000"/>
              </a:lnSpc>
              <a:buFont typeface="Wingdings" pitchFamily="2" charset="2"/>
              <a:buNone/>
            </a:pPr>
            <a:endParaRPr lang="en-US" sz="1200" dirty="0" smtClean="0">
              <a:cs typeface="Times New Roman" pitchFamily="18" charset="0"/>
            </a:endParaRPr>
          </a:p>
          <a:p>
            <a:pPr eaLnBrk="1" hangingPunct="1">
              <a:lnSpc>
                <a:spcPct val="80000"/>
              </a:lnSpc>
            </a:pPr>
            <a:r>
              <a:rPr lang="en-US" sz="1800" b="1" dirty="0" smtClean="0">
                <a:solidFill>
                  <a:srgbClr val="FF0000"/>
                </a:solidFill>
                <a:cs typeface="Times New Roman" pitchFamily="18" charset="0"/>
              </a:rPr>
              <a:t>Bond yield </a:t>
            </a:r>
            <a:r>
              <a:rPr lang="en-US" sz="1800" b="1" dirty="0" smtClean="0">
                <a:solidFill>
                  <a:srgbClr val="FF0000"/>
                </a:solidFill>
                <a:cs typeface="Times New Roman" pitchFamily="18" charset="0"/>
                <a:sym typeface="Wingdings" pitchFamily="2" charset="2"/>
              </a:rPr>
              <a:t> </a:t>
            </a:r>
            <a:r>
              <a:rPr lang="en-US" sz="1800" dirty="0" smtClean="0">
                <a:cs typeface="Times New Roman" pitchFamily="18" charset="0"/>
              </a:rPr>
              <a:t>determined by its </a:t>
            </a:r>
            <a:r>
              <a:rPr lang="en-US" sz="1800" b="1" dirty="0" smtClean="0">
                <a:solidFill>
                  <a:srgbClr val="FF0000"/>
                </a:solidFill>
                <a:cs typeface="Times New Roman" pitchFamily="18" charset="0"/>
              </a:rPr>
              <a:t>risk</a:t>
            </a:r>
          </a:p>
          <a:p>
            <a:pPr lvl="1" eaLnBrk="1" hangingPunct="1">
              <a:lnSpc>
                <a:spcPct val="80000"/>
              </a:lnSpc>
              <a:buFont typeface="Wingdings" pitchFamily="2" charset="2"/>
              <a:buNone/>
            </a:pPr>
            <a:endParaRPr lang="en-US" sz="1800" dirty="0" smtClean="0">
              <a:cs typeface="Times New Roman" pitchFamily="18" charset="0"/>
            </a:endParaRPr>
          </a:p>
          <a:p>
            <a:pPr lvl="1" eaLnBrk="1" hangingPunct="1">
              <a:lnSpc>
                <a:spcPct val="80000"/>
              </a:lnSpc>
            </a:pPr>
            <a:r>
              <a:rPr lang="en-US" sz="1800" dirty="0" smtClean="0">
                <a:cs typeface="Times New Roman" pitchFamily="18" charset="0"/>
              </a:rPr>
              <a:t>major sources of bond risk to a bondholder</a:t>
            </a:r>
          </a:p>
          <a:p>
            <a:pPr lvl="2" eaLnBrk="1" hangingPunct="1">
              <a:lnSpc>
                <a:spcPct val="80000"/>
              </a:lnSpc>
            </a:pPr>
            <a:r>
              <a:rPr lang="en-US" sz="1800" b="1" dirty="0" smtClean="0">
                <a:solidFill>
                  <a:srgbClr val="FF0000"/>
                </a:solidFill>
                <a:cs typeface="Times New Roman" pitchFamily="18" charset="0"/>
              </a:rPr>
              <a:t>market risk</a:t>
            </a:r>
            <a:r>
              <a:rPr lang="en-US" sz="1800" dirty="0" smtClean="0">
                <a:solidFill>
                  <a:srgbClr val="FF0000"/>
                </a:solidFill>
                <a:cs typeface="Times New Roman" pitchFamily="18" charset="0"/>
              </a:rPr>
              <a:t> </a:t>
            </a:r>
          </a:p>
          <a:p>
            <a:pPr lvl="2" eaLnBrk="1" hangingPunct="1">
              <a:lnSpc>
                <a:spcPct val="80000"/>
              </a:lnSpc>
            </a:pPr>
            <a:r>
              <a:rPr lang="en-US" sz="1800" b="1" dirty="0" smtClean="0">
                <a:solidFill>
                  <a:srgbClr val="FF0000"/>
                </a:solidFill>
                <a:cs typeface="Times New Roman" pitchFamily="18" charset="0"/>
              </a:rPr>
              <a:t>credit (default) risk</a:t>
            </a:r>
          </a:p>
          <a:p>
            <a:pPr lvl="2" eaLnBrk="1" hangingPunct="1">
              <a:lnSpc>
                <a:spcPct val="80000"/>
              </a:lnSpc>
              <a:buFontTx/>
              <a:buNone/>
            </a:pPr>
            <a:endParaRPr lang="en-US" sz="1000" dirty="0" smtClean="0">
              <a:cs typeface="Times New Roman" pitchFamily="18" charset="0"/>
            </a:endParaRPr>
          </a:p>
          <a:p>
            <a:pPr lvl="2" eaLnBrk="1" hangingPunct="1">
              <a:lnSpc>
                <a:spcPct val="80000"/>
              </a:lnSpc>
            </a:pPr>
            <a:r>
              <a:rPr lang="en-US" sz="1800" b="1" dirty="0" smtClean="0">
                <a:solidFill>
                  <a:srgbClr val="FF0000"/>
                </a:solidFill>
                <a:cs typeface="Times New Roman" pitchFamily="18" charset="0"/>
              </a:rPr>
              <a:t>credit rating: </a:t>
            </a:r>
          </a:p>
          <a:p>
            <a:pPr lvl="2" eaLnBrk="1" hangingPunct="1">
              <a:lnSpc>
                <a:spcPct val="80000"/>
              </a:lnSpc>
              <a:buNone/>
            </a:pPr>
            <a:r>
              <a:rPr lang="en-US" sz="1800" dirty="0" smtClean="0">
                <a:cs typeface="Times New Roman" pitchFamily="18" charset="0"/>
              </a:rPr>
              <a:t>		- investment grade bonds</a:t>
            </a:r>
          </a:p>
          <a:p>
            <a:pPr lvl="2" eaLnBrk="1" hangingPunct="1">
              <a:lnSpc>
                <a:spcPct val="80000"/>
              </a:lnSpc>
              <a:buNone/>
            </a:pPr>
            <a:r>
              <a:rPr lang="en-US" sz="1800" dirty="0" smtClean="0">
                <a:cs typeface="Times New Roman" pitchFamily="18" charset="0"/>
              </a:rPr>
              <a:t>		- speculative (junk) grade bonds</a:t>
            </a:r>
          </a:p>
          <a:p>
            <a:pPr lvl="1" eaLnBrk="1" hangingPunct="1">
              <a:lnSpc>
                <a:spcPct val="80000"/>
              </a:lnSpc>
              <a:buFont typeface="Wingdings" pitchFamily="2" charset="2"/>
              <a:buNone/>
            </a:pPr>
            <a:endParaRPr lang="en-US" sz="1800" dirty="0" smtClean="0">
              <a:cs typeface="Times New Roman" pitchFamily="18" charset="0"/>
            </a:endParaRPr>
          </a:p>
          <a:p>
            <a:pPr lvl="1" eaLnBrk="1" hangingPunct="1">
              <a:lnSpc>
                <a:spcPct val="80000"/>
              </a:lnSpc>
              <a:buFont typeface="Wingdings" pitchFamily="2" charset="2"/>
              <a:buNone/>
            </a:pPr>
            <a:endParaRPr lang="en-US" sz="1800" dirty="0" smtClean="0">
              <a:cs typeface="Times New Roman" pitchFamily="18" charset="0"/>
            </a:endParaRPr>
          </a:p>
          <a:p>
            <a:pPr lvl="1" eaLnBrk="1" hangingPunct="1">
              <a:lnSpc>
                <a:spcPct val="150000"/>
              </a:lnSpc>
            </a:pPr>
            <a:r>
              <a:rPr lang="en-US" sz="1800" b="1" dirty="0" smtClean="0">
                <a:solidFill>
                  <a:schemeClr val="tx2"/>
                </a:solidFill>
                <a:ea typeface="+mn-ea"/>
                <a:cs typeface="Times New Roman" pitchFamily="18" charset="0"/>
              </a:rPr>
              <a:t>yield investors require </a:t>
            </a:r>
            <a:r>
              <a:rPr lang="en-US" sz="1800" dirty="0" smtClean="0">
                <a:cs typeface="Times New Roman" pitchFamily="18" charset="0"/>
              </a:rPr>
              <a:t>depends on…</a:t>
            </a:r>
            <a:br>
              <a:rPr lang="en-US" sz="1800" dirty="0" smtClean="0">
                <a:cs typeface="Times New Roman" pitchFamily="18" charset="0"/>
              </a:rPr>
            </a:br>
            <a:r>
              <a:rPr lang="en-US" sz="1800" b="1" dirty="0" smtClean="0">
                <a:solidFill>
                  <a:srgbClr val="FF0000"/>
                </a:solidFill>
                <a:cs typeface="Times New Roman" pitchFamily="18" charset="0"/>
              </a:rPr>
              <a:t>bond’s rating</a:t>
            </a:r>
            <a:r>
              <a:rPr lang="en-US" sz="1800" dirty="0" smtClean="0">
                <a:cs typeface="Times New Roman" pitchFamily="18" charset="0"/>
              </a:rPr>
              <a:t> &amp; </a:t>
            </a:r>
            <a:r>
              <a:rPr lang="en-US" sz="1800" b="1" dirty="0" smtClean="0">
                <a:solidFill>
                  <a:srgbClr val="FF0000"/>
                </a:solidFill>
                <a:cs typeface="Times New Roman" pitchFamily="18" charset="0"/>
              </a:rPr>
              <a:t>interest rates </a:t>
            </a:r>
            <a:r>
              <a:rPr lang="en-US" sz="1800" dirty="0" smtClean="0">
                <a:cs typeface="Times New Roman" pitchFamily="18" charset="0"/>
              </a:rPr>
              <a:t/>
            </a:r>
            <a:br>
              <a:rPr lang="en-US" sz="1800" dirty="0" smtClean="0">
                <a:cs typeface="Times New Roman" pitchFamily="18" charset="0"/>
              </a:rPr>
            </a:br>
            <a:r>
              <a:rPr lang="en-US" sz="1800" dirty="0" smtClean="0">
                <a:cs typeface="Times New Roman" pitchFamily="18" charset="0"/>
              </a:rPr>
              <a:t>at which government is borrowing for same maturity</a:t>
            </a:r>
          </a:p>
          <a:p>
            <a:pPr lvl="1" eaLnBrk="1" hangingPunct="1">
              <a:lnSpc>
                <a:spcPct val="150000"/>
              </a:lnSpc>
              <a:buNone/>
            </a:pPr>
            <a:endParaRPr lang="en-US" sz="1800" dirty="0" smtClean="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l-GR" altLang="el-GR" smtClean="0"/>
              <a:t>Χρηματοδότηση</a:t>
            </a:r>
          </a:p>
        </p:txBody>
      </p:sp>
      <p:sp>
        <p:nvSpPr>
          <p:cNvPr id="18435" name="Content Placeholder 2"/>
          <p:cNvSpPr>
            <a:spLocks noGrp="1"/>
          </p:cNvSpPr>
          <p:nvPr>
            <p:ph idx="1"/>
          </p:nvPr>
        </p:nvSpPr>
        <p:spPr>
          <a:xfrm>
            <a:off x="457200" y="1341438"/>
            <a:ext cx="8229600" cy="4525962"/>
          </a:xfrm>
        </p:spPr>
        <p:txBody>
          <a:bodyPr/>
          <a:lstStyle/>
          <a:p>
            <a:pPr eaLnBrk="1" hangingPunct="1"/>
            <a:r>
              <a:rPr lang="el-GR" altLang="el-GR" sz="2400" smtClean="0"/>
              <a:t>Το παρόν εκπαιδευτικό υλικό έχει αναπτυχθεί στα πλαίσια του εκπαιδευτικού έργου του διδάσκοντα.</a:t>
            </a:r>
            <a:endParaRPr lang="en-US" altLang="el-GR" sz="2400" smtClean="0"/>
          </a:p>
          <a:p>
            <a:pPr eaLnBrk="1" hangingPunct="1"/>
            <a:r>
              <a:rPr lang="el-GR" altLang="el-GR" sz="2400" smtClean="0"/>
              <a:t>Το έργο «</a:t>
            </a:r>
            <a:r>
              <a:rPr lang="el-GR" altLang="el-GR" sz="2400" b="1" smtClean="0"/>
              <a:t>Ανοικτά Ακαδημαϊκά Μαθήματα στο Πανεπιστήμιο Αιγαίου</a:t>
            </a:r>
            <a:r>
              <a:rPr lang="el-GR" altLang="el-GR" sz="2400" smtClean="0"/>
              <a:t>» έχει χρηματοδοτήσει μόνο τη αναδιαμόρφωση του εκπαιδευτικού υλικού. </a:t>
            </a:r>
          </a:p>
          <a:p>
            <a:pPr eaLnBrk="1" hangingPunct="1"/>
            <a:r>
              <a:rPr lang="el-GR" altLang="el-GR" sz="240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8436" name="Picture 3" descr="Λογότυπο Επιχειρησιακού Προγράμματος Εκπαίδευση και Δια βίου Μάθηση"/>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5054600"/>
            <a:ext cx="6480175"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Θέση αριθμού διαφάνειας 5"/>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l">
              <a:spcBef>
                <a:spcPct val="0"/>
              </a:spcBef>
              <a:buFontTx/>
              <a:buNone/>
            </a:pPr>
            <a:fld id="{BDDD7100-D212-4513-98D5-E15EB792F558}" type="slidenum">
              <a:rPr lang="el-GR" altLang="el-GR" sz="1200">
                <a:solidFill>
                  <a:srgbClr val="898989"/>
                </a:solidFill>
                <a:latin typeface="Arial" pitchFamily="34" charset="0"/>
                <a:cs typeface="Arial" pitchFamily="34" charset="0"/>
              </a:rPr>
              <a:pPr algn="l">
                <a:spcBef>
                  <a:spcPct val="0"/>
                </a:spcBef>
                <a:buFontTx/>
                <a:buNone/>
              </a:pPr>
              <a:t>3</a:t>
            </a:fld>
            <a:endParaRPr lang="el-GR" altLang="el-GR" sz="1200">
              <a:solidFill>
                <a:srgbClr val="898989"/>
              </a:solidFill>
              <a:latin typeface="Arial" pitchFamily="34" charset="0"/>
              <a:cs typeface="Arial" pitchFamily="34" charset="0"/>
            </a:endParaRPr>
          </a:p>
        </p:txBody>
      </p:sp>
    </p:spTree>
    <p:extLst>
      <p:ext uri="{BB962C8B-B14F-4D97-AF65-F5344CB8AC3E}">
        <p14:creationId xmlns:p14="http://schemas.microsoft.com/office/powerpoint/2010/main" val="5504564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5 - Θέση αριθμού διαφάνειας"/>
          <p:cNvSpPr>
            <a:spLocks noGrp="1"/>
          </p:cNvSpPr>
          <p:nvPr>
            <p:ph type="sldNum" sz="quarter" idx="12"/>
          </p:nvPr>
        </p:nvSpPr>
        <p:spPr/>
        <p:txBody>
          <a:bodyPr/>
          <a:lstStyle/>
          <a:p>
            <a:pPr>
              <a:defRPr/>
            </a:pPr>
            <a:fld id="{2C3EA314-2197-4F13-A695-D739BA7B4F62}" type="slidenum">
              <a:rPr lang="en-US"/>
              <a:pPr>
                <a:defRPr/>
              </a:pPr>
              <a:t>30</a:t>
            </a:fld>
            <a:endParaRPr lang="en-US"/>
          </a:p>
        </p:txBody>
      </p:sp>
      <p:sp>
        <p:nvSpPr>
          <p:cNvPr id="15365" name="Rectangle 2"/>
          <p:cNvSpPr>
            <a:spLocks noGrp="1" noChangeArrowheads="1"/>
          </p:cNvSpPr>
          <p:nvPr>
            <p:ph type="title"/>
          </p:nvPr>
        </p:nvSpPr>
        <p:spPr>
          <a:xfrm>
            <a:off x="762000" y="1143000"/>
            <a:ext cx="8162925" cy="457200"/>
          </a:xfrm>
        </p:spPr>
        <p:txBody>
          <a:bodyPr/>
          <a:lstStyle/>
          <a:p>
            <a:pPr eaLnBrk="1" hangingPunct="1"/>
            <a:r>
              <a:rPr lang="en-CA" sz="2400" b="1" dirty="0" smtClean="0">
                <a:cs typeface="Times New Roman" pitchFamily="18" charset="0"/>
              </a:rPr>
              <a:t>Estimating the </a:t>
            </a:r>
            <a:r>
              <a:rPr lang="en-CA" sz="2400" b="1" dirty="0" smtClean="0">
                <a:solidFill>
                  <a:srgbClr val="FF0000"/>
                </a:solidFill>
                <a:cs typeface="Times New Roman" pitchFamily="18" charset="0"/>
              </a:rPr>
              <a:t>cost of debt</a:t>
            </a:r>
            <a:endParaRPr lang="en-US" sz="2400" b="1" dirty="0" smtClean="0">
              <a:solidFill>
                <a:srgbClr val="FF0000"/>
              </a:solidFill>
              <a:cs typeface="Times New Roman" pitchFamily="18" charset="0"/>
            </a:endParaRPr>
          </a:p>
        </p:txBody>
      </p:sp>
      <p:sp>
        <p:nvSpPr>
          <p:cNvPr id="15366" name="Rectangle 4"/>
          <p:cNvSpPr>
            <a:spLocks noGrp="1" noChangeArrowheads="1"/>
          </p:cNvSpPr>
          <p:nvPr>
            <p:ph type="body" idx="1"/>
          </p:nvPr>
        </p:nvSpPr>
        <p:spPr>
          <a:xfrm>
            <a:off x="762000" y="2288949"/>
            <a:ext cx="8110538" cy="3870325"/>
          </a:xfrm>
          <a:noFill/>
        </p:spPr>
        <p:txBody>
          <a:bodyPr/>
          <a:lstStyle/>
          <a:p>
            <a:pPr marL="290513" indent="-290513" eaLnBrk="1" hangingPunct="1"/>
            <a:r>
              <a:rPr lang="en-US" sz="1800" dirty="0" smtClean="0">
                <a:cs typeface="Times New Roman" pitchFamily="18" charset="0"/>
              </a:rPr>
              <a:t>if firm has </a:t>
            </a:r>
            <a:r>
              <a:rPr lang="en-US" sz="1800" b="1" dirty="0" smtClean="0">
                <a:cs typeface="Times New Roman" pitchFamily="18" charset="0"/>
              </a:rPr>
              <a:t>no</a:t>
            </a:r>
            <a:r>
              <a:rPr lang="en-US" sz="1800" dirty="0" smtClean="0">
                <a:cs typeface="Times New Roman" pitchFamily="18" charset="0"/>
              </a:rPr>
              <a:t> bonds outstanding…, its cost of debt can be estimated by…. </a:t>
            </a:r>
          </a:p>
          <a:p>
            <a:pPr marL="290513" indent="-290513" eaLnBrk="1" hangingPunct="1">
              <a:buFont typeface="Wingdings" pitchFamily="2" charset="2"/>
              <a:buNone/>
            </a:pPr>
            <a:endParaRPr lang="en-US" sz="1200" dirty="0" smtClean="0">
              <a:cs typeface="Times New Roman" pitchFamily="18" charset="0"/>
            </a:endParaRPr>
          </a:p>
          <a:p>
            <a:pPr marL="290513" indent="-290513" eaLnBrk="1" hangingPunct="1">
              <a:lnSpc>
                <a:spcPct val="150000"/>
              </a:lnSpc>
              <a:buFont typeface="Wingdings" pitchFamily="2" charset="2"/>
              <a:buNone/>
            </a:pPr>
            <a:r>
              <a:rPr lang="en-US" sz="1800" dirty="0" smtClean="0">
                <a:cs typeface="Times New Roman" pitchFamily="18" charset="0"/>
              </a:rPr>
              <a:t>	</a:t>
            </a:r>
            <a:r>
              <a:rPr lang="en-US" sz="1800" b="1" dirty="0" smtClean="0">
                <a:solidFill>
                  <a:srgbClr val="FF0000"/>
                </a:solidFill>
                <a:cs typeface="Times New Roman" pitchFamily="18" charset="0"/>
              </a:rPr>
              <a:t>add a credit risk spread</a:t>
            </a:r>
          </a:p>
          <a:p>
            <a:pPr marL="290513" indent="-290513" eaLnBrk="1" hangingPunct="1">
              <a:lnSpc>
                <a:spcPct val="150000"/>
              </a:lnSpc>
              <a:buFont typeface="Wingdings" pitchFamily="2" charset="2"/>
              <a:buNone/>
            </a:pPr>
            <a:r>
              <a:rPr lang="en-US" sz="1800" b="1" dirty="0" smtClean="0">
                <a:solidFill>
                  <a:srgbClr val="FF0000"/>
                </a:solidFill>
                <a:cs typeface="Times New Roman" pitchFamily="18" charset="0"/>
              </a:rPr>
              <a:t>	to </a:t>
            </a:r>
            <a:r>
              <a:rPr lang="en-US" sz="1800" b="1" i="1" dirty="0" smtClean="0">
                <a:solidFill>
                  <a:srgbClr val="FF0000"/>
                </a:solidFill>
                <a:cs typeface="Times New Roman" pitchFamily="18" charset="0"/>
              </a:rPr>
              <a:t>yield on government bonds </a:t>
            </a:r>
            <a:r>
              <a:rPr lang="en-US" sz="1800" b="1" dirty="0" smtClean="0">
                <a:solidFill>
                  <a:srgbClr val="FF0000"/>
                </a:solidFill>
                <a:cs typeface="Times New Roman" pitchFamily="18" charset="0"/>
              </a:rPr>
              <a:t>of same maturity</a:t>
            </a:r>
            <a:r>
              <a:rPr lang="en-US" sz="1800" dirty="0" smtClean="0">
                <a:cs typeface="Times New Roman" pitchFamily="18" charset="0"/>
              </a:rPr>
              <a:t> </a:t>
            </a:r>
          </a:p>
          <a:p>
            <a:pPr marL="290513" indent="-290513" eaLnBrk="1" hangingPunct="1">
              <a:buFont typeface="Wingdings" pitchFamily="2" charset="2"/>
              <a:buNone/>
            </a:pPr>
            <a:endParaRPr lang="en-US" sz="2000" dirty="0" smtClean="0">
              <a:cs typeface="Times New Roman" pitchFamily="18" charset="0"/>
            </a:endParaRPr>
          </a:p>
          <a:p>
            <a:pPr marL="290513" indent="-290513" algn="ctr" eaLnBrk="1" hangingPunct="1">
              <a:buFont typeface="Wingdings" pitchFamily="2" charset="2"/>
              <a:buNone/>
            </a:pPr>
            <a:endParaRPr lang="en-US" sz="2000" b="1" dirty="0" smtClean="0">
              <a:solidFill>
                <a:srgbClr val="FF0000"/>
              </a:solidFill>
              <a:cs typeface="Times New Roman" pitchFamily="18" charset="0"/>
            </a:endParaRPr>
          </a:p>
          <a:p>
            <a:pPr marL="290513" indent="-290513" eaLnBrk="1" hangingPunct="1">
              <a:lnSpc>
                <a:spcPct val="150000"/>
              </a:lnSpc>
              <a:buFont typeface="Wingdings" pitchFamily="2" charset="2"/>
              <a:buNone/>
            </a:pPr>
            <a:r>
              <a:rPr lang="en-US" sz="2000" b="1" dirty="0" smtClean="0">
                <a:solidFill>
                  <a:srgbClr val="FF0000"/>
                </a:solidFill>
                <a:cs typeface="Times New Roman" pitchFamily="18" charset="0"/>
              </a:rPr>
              <a:t>		Cost of debt = market yield on government bond</a:t>
            </a:r>
            <a:br>
              <a:rPr lang="en-US" sz="2000" b="1" dirty="0" smtClean="0">
                <a:solidFill>
                  <a:srgbClr val="FF0000"/>
                </a:solidFill>
                <a:cs typeface="Times New Roman" pitchFamily="18" charset="0"/>
              </a:rPr>
            </a:br>
            <a:r>
              <a:rPr lang="en-US" sz="2000" b="1" dirty="0" smtClean="0">
                <a:solidFill>
                  <a:srgbClr val="FF0000"/>
                </a:solidFill>
                <a:cs typeface="Times New Roman" pitchFamily="18" charset="0"/>
              </a:rPr>
              <a:t> 		         + estimated credit risk spread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5 - Θέση αριθμού διαφάνειας"/>
          <p:cNvSpPr>
            <a:spLocks noGrp="1"/>
          </p:cNvSpPr>
          <p:nvPr>
            <p:ph type="sldNum" sz="quarter" idx="12"/>
          </p:nvPr>
        </p:nvSpPr>
        <p:spPr/>
        <p:txBody>
          <a:bodyPr/>
          <a:lstStyle/>
          <a:p>
            <a:pPr>
              <a:defRPr/>
            </a:pPr>
            <a:fld id="{F0567553-2226-4100-8946-E8C88DA31F7F}" type="slidenum">
              <a:rPr lang="en-US"/>
              <a:pPr>
                <a:defRPr/>
              </a:pPr>
              <a:t>31</a:t>
            </a:fld>
            <a:endParaRPr lang="en-US"/>
          </a:p>
        </p:txBody>
      </p:sp>
      <p:sp>
        <p:nvSpPr>
          <p:cNvPr id="16389" name="Rectangle 2"/>
          <p:cNvSpPr>
            <a:spLocks noGrp="1" noChangeArrowheads="1"/>
          </p:cNvSpPr>
          <p:nvPr>
            <p:ph type="title"/>
          </p:nvPr>
        </p:nvSpPr>
        <p:spPr>
          <a:xfrm>
            <a:off x="762000" y="1143000"/>
            <a:ext cx="8162925" cy="457200"/>
          </a:xfrm>
        </p:spPr>
        <p:txBody>
          <a:bodyPr/>
          <a:lstStyle/>
          <a:p>
            <a:pPr eaLnBrk="1" hangingPunct="1"/>
            <a:r>
              <a:rPr lang="en-CA" sz="2400" b="1" dirty="0" smtClean="0">
                <a:cs typeface="Times New Roman" pitchFamily="18" charset="0"/>
              </a:rPr>
              <a:t>Estimating the </a:t>
            </a:r>
            <a:r>
              <a:rPr lang="en-CA" sz="2400" b="1" dirty="0" smtClean="0">
                <a:solidFill>
                  <a:srgbClr val="FF0000"/>
                </a:solidFill>
                <a:cs typeface="Times New Roman" pitchFamily="18" charset="0"/>
              </a:rPr>
              <a:t>cost of debt</a:t>
            </a:r>
            <a:endParaRPr lang="en-US" sz="2400" b="1" dirty="0" smtClean="0">
              <a:solidFill>
                <a:srgbClr val="FF0000"/>
              </a:solidFill>
              <a:cs typeface="Times New Roman" pitchFamily="18" charset="0"/>
            </a:endParaRPr>
          </a:p>
        </p:txBody>
      </p:sp>
      <p:sp>
        <p:nvSpPr>
          <p:cNvPr id="16390" name="Rectangle 3"/>
          <p:cNvSpPr>
            <a:spLocks noGrp="1" noChangeArrowheads="1"/>
          </p:cNvSpPr>
          <p:nvPr>
            <p:ph type="body" idx="1"/>
          </p:nvPr>
        </p:nvSpPr>
        <p:spPr>
          <a:xfrm>
            <a:off x="762000" y="1919288"/>
            <a:ext cx="8110538" cy="2913969"/>
          </a:xfrm>
          <a:noFill/>
        </p:spPr>
        <p:txBody>
          <a:bodyPr/>
          <a:lstStyle/>
          <a:p>
            <a:pPr marL="290513" indent="-290513" eaLnBrk="1" hangingPunct="1">
              <a:buFont typeface="Wingdings" pitchFamily="2" charset="2"/>
              <a:buNone/>
            </a:pPr>
            <a:endParaRPr lang="en-US" sz="1000" dirty="0" smtClean="0">
              <a:cs typeface="Times New Roman" pitchFamily="18" charset="0"/>
            </a:endParaRPr>
          </a:p>
          <a:p>
            <a:pPr marL="290513" indent="-290513" eaLnBrk="1" hangingPunct="1"/>
            <a:r>
              <a:rPr lang="en-US" sz="1800" dirty="0" smtClean="0">
                <a:cs typeface="Times New Roman" pitchFamily="18" charset="0"/>
              </a:rPr>
              <a:t>since interest expenses </a:t>
            </a:r>
            <a:r>
              <a:rPr lang="en-US" sz="1800" b="1" dirty="0" smtClean="0">
                <a:cs typeface="Times New Roman" pitchFamily="18" charset="0"/>
              </a:rPr>
              <a:t>are </a:t>
            </a:r>
            <a:r>
              <a:rPr lang="en-US" sz="1800" b="1" i="1" dirty="0" smtClean="0">
                <a:solidFill>
                  <a:schemeClr val="tx2"/>
                </a:solidFill>
                <a:cs typeface="Times New Roman" pitchFamily="18" charset="0"/>
              </a:rPr>
              <a:t>tax deductible</a:t>
            </a:r>
            <a:r>
              <a:rPr lang="en-US" sz="1800" dirty="0" smtClean="0">
                <a:cs typeface="Times New Roman" pitchFamily="18" charset="0"/>
              </a:rPr>
              <a:t>…,</a:t>
            </a:r>
            <a:r>
              <a:rPr lang="en-US" sz="800" dirty="0" smtClean="0">
                <a:cs typeface="Times New Roman" pitchFamily="18" charset="0"/>
              </a:rPr>
              <a:t/>
            </a:r>
            <a:br>
              <a:rPr lang="en-US" sz="800" dirty="0" smtClean="0">
                <a:cs typeface="Times New Roman" pitchFamily="18" charset="0"/>
              </a:rPr>
            </a:br>
            <a:endParaRPr lang="en-US" sz="800" dirty="0" smtClean="0">
              <a:cs typeface="Times New Roman" pitchFamily="18" charset="0"/>
            </a:endParaRPr>
          </a:p>
          <a:p>
            <a:pPr marL="290513" indent="-290513" eaLnBrk="1" hangingPunct="1">
              <a:buFont typeface="Wingdings" pitchFamily="2" charset="2"/>
              <a:buNone/>
            </a:pPr>
            <a:r>
              <a:rPr lang="en-US" sz="800" dirty="0" smtClean="0">
                <a:cs typeface="Times New Roman" pitchFamily="18" charset="0"/>
              </a:rPr>
              <a:t>	</a:t>
            </a:r>
            <a:r>
              <a:rPr lang="en-US" sz="1800" dirty="0" smtClean="0">
                <a:cs typeface="Times New Roman" pitchFamily="18" charset="0"/>
              </a:rPr>
              <a:t>the </a:t>
            </a:r>
            <a:r>
              <a:rPr lang="en-US" sz="1800" b="1" dirty="0" smtClean="0">
                <a:solidFill>
                  <a:srgbClr val="FF0000"/>
                </a:solidFill>
                <a:cs typeface="Times New Roman" pitchFamily="18" charset="0"/>
              </a:rPr>
              <a:t>AFTER-TAX cost of debt</a:t>
            </a:r>
            <a:r>
              <a:rPr lang="en-US" sz="1800" dirty="0" smtClean="0">
                <a:cs typeface="Times New Roman" pitchFamily="18" charset="0"/>
              </a:rPr>
              <a:t> is relevant</a:t>
            </a:r>
          </a:p>
          <a:p>
            <a:pPr marL="290513" indent="-290513" eaLnBrk="1" hangingPunct="1">
              <a:buFont typeface="Wingdings" pitchFamily="2" charset="2"/>
              <a:buNone/>
            </a:pPr>
            <a:endParaRPr lang="en-US" sz="800" dirty="0" smtClean="0">
              <a:cs typeface="Times New Roman" pitchFamily="18" charset="0"/>
            </a:endParaRPr>
          </a:p>
          <a:p>
            <a:pPr marL="290513" indent="-290513" eaLnBrk="1" hangingPunct="1">
              <a:buFont typeface="Wingdings" pitchFamily="2" charset="2"/>
              <a:buNone/>
            </a:pPr>
            <a:endParaRPr lang="en-US" sz="800" dirty="0" smtClean="0">
              <a:cs typeface="Times New Roman" pitchFamily="18" charset="0"/>
            </a:endParaRPr>
          </a:p>
          <a:p>
            <a:pPr marL="290513" indent="-290513" eaLnBrk="1" hangingPunct="1">
              <a:lnSpc>
                <a:spcPct val="150000"/>
              </a:lnSpc>
              <a:buFont typeface="Wingdings" pitchFamily="2" charset="2"/>
              <a:buNone/>
            </a:pPr>
            <a:r>
              <a:rPr lang="en-US" sz="2000" dirty="0" smtClean="0">
                <a:cs typeface="Times New Roman" pitchFamily="18" charset="0"/>
              </a:rPr>
              <a:t>		</a:t>
            </a:r>
            <a:r>
              <a:rPr lang="en-US" sz="1800" b="1" dirty="0" smtClean="0">
                <a:solidFill>
                  <a:srgbClr val="FF0000"/>
                </a:solidFill>
                <a:cs typeface="Times New Roman" pitchFamily="18" charset="0"/>
              </a:rPr>
              <a:t>AFTER-TAX cost of debt =</a:t>
            </a:r>
          </a:p>
          <a:p>
            <a:pPr marL="290513" indent="-290513" eaLnBrk="1" hangingPunct="1">
              <a:lnSpc>
                <a:spcPct val="150000"/>
              </a:lnSpc>
              <a:buFont typeface="Wingdings" pitchFamily="2" charset="2"/>
              <a:buNone/>
            </a:pPr>
            <a:r>
              <a:rPr lang="en-US" sz="1800" b="1" dirty="0" smtClean="0">
                <a:solidFill>
                  <a:srgbClr val="FF0000"/>
                </a:solidFill>
                <a:cs typeface="Times New Roman" pitchFamily="18" charset="0"/>
              </a:rPr>
              <a:t>			  pre-tax cost of debt</a:t>
            </a:r>
          </a:p>
          <a:p>
            <a:pPr marL="290513" indent="-290513" eaLnBrk="1" hangingPunct="1">
              <a:lnSpc>
                <a:spcPct val="150000"/>
              </a:lnSpc>
              <a:buFont typeface="Wingdings" pitchFamily="2" charset="2"/>
              <a:buNone/>
            </a:pPr>
            <a:r>
              <a:rPr lang="en-US" sz="1800" b="1" dirty="0" smtClean="0">
                <a:solidFill>
                  <a:srgbClr val="FF0000"/>
                </a:solidFill>
                <a:cs typeface="Times New Roman" pitchFamily="18" charset="0"/>
              </a:rPr>
              <a:t> </a:t>
            </a:r>
            <a:r>
              <a:rPr lang="en-US" sz="1800" b="1" dirty="0" smtClean="0">
                <a:solidFill>
                  <a:srgbClr val="FF0000"/>
                </a:solidFill>
                <a:cs typeface="Arial" charset="0"/>
              </a:rPr>
              <a:t>		          ×   (1 – marginal corporate tax rate)</a:t>
            </a:r>
          </a:p>
          <a:p>
            <a:pPr marL="290513" indent="-290513" eaLnBrk="1" hangingPunct="1">
              <a:buFont typeface="Wingdings" pitchFamily="2" charset="2"/>
              <a:buNone/>
            </a:pPr>
            <a:endParaRPr lang="en-US" sz="1000" b="1" dirty="0" smtClean="0">
              <a:solidFill>
                <a:srgbClr val="FF0000"/>
              </a:solidFill>
              <a:cs typeface="Arial" charset="0"/>
            </a:endParaRPr>
          </a:p>
          <a:p>
            <a:pPr lvl="2" eaLnBrk="1" hangingPunct="1">
              <a:buFontTx/>
              <a:buNone/>
            </a:pPr>
            <a:endParaRPr lang="en-US" sz="1600" dirty="0" smtClean="0">
              <a:cs typeface="Times New Roman" pitchFamily="18" charset="0"/>
            </a:endParaRPr>
          </a:p>
          <a:p>
            <a:pPr lvl="2" eaLnBrk="1" hangingPunct="1">
              <a:buNone/>
            </a:pPr>
            <a:r>
              <a:rPr lang="en-US" sz="1600" dirty="0" smtClean="0">
                <a:cs typeface="Times New Roman" pitchFamily="18" charset="0"/>
              </a:rPr>
              <a:t>	</a:t>
            </a:r>
            <a:endParaRPr lang="en-US" sz="1600" dirty="0" smtClean="0"/>
          </a:p>
        </p:txBody>
      </p:sp>
      <p:sp>
        <p:nvSpPr>
          <p:cNvPr id="6" name="Rectangle 5"/>
          <p:cNvSpPr>
            <a:spLocks noChangeArrowheads="1"/>
          </p:cNvSpPr>
          <p:nvPr/>
        </p:nvSpPr>
        <p:spPr bwMode="auto">
          <a:xfrm>
            <a:off x="1299028" y="5040085"/>
            <a:ext cx="5778500" cy="546100"/>
          </a:xfrm>
          <a:prstGeom prst="rect">
            <a:avLst/>
          </a:prstGeom>
          <a:noFill/>
          <a:ln w="9525">
            <a:noFill/>
            <a:miter lim="800000"/>
            <a:headEnd/>
            <a:tailEnd/>
          </a:ln>
        </p:spPr>
        <p:txBody>
          <a:bodyPr wrap="none" anchor="ctr"/>
          <a:lstStyle/>
          <a:p>
            <a:pPr algn="ctr"/>
            <a:r>
              <a:rPr lang="en-US" sz="1800" b="1" i="1" dirty="0" smtClean="0">
                <a:solidFill>
                  <a:srgbClr val="FF0000"/>
                </a:solidFill>
                <a:latin typeface="+mn-lt"/>
              </a:rPr>
              <a:t>k</a:t>
            </a:r>
            <a:r>
              <a:rPr lang="en-US" sz="1800" b="1" i="1" baseline="-25000" dirty="0" smtClean="0">
                <a:solidFill>
                  <a:srgbClr val="FF0000"/>
                </a:solidFill>
                <a:latin typeface="+mn-lt"/>
              </a:rPr>
              <a:t>D</a:t>
            </a:r>
            <a:r>
              <a:rPr lang="en-US" sz="1800" b="1" dirty="0" smtClean="0">
                <a:solidFill>
                  <a:srgbClr val="FF0000"/>
                </a:solidFill>
                <a:latin typeface="+mn-lt"/>
              </a:rPr>
              <a:t> </a:t>
            </a:r>
            <a:r>
              <a:rPr lang="en-US" sz="1800" b="1" baseline="-25000" dirty="0" smtClean="0">
                <a:solidFill>
                  <a:srgbClr val="FF0000"/>
                </a:solidFill>
                <a:latin typeface="+mn-lt"/>
              </a:rPr>
              <a:t>after-tax</a:t>
            </a:r>
            <a:r>
              <a:rPr lang="en-US" sz="1800" b="1" dirty="0" smtClean="0">
                <a:solidFill>
                  <a:srgbClr val="FF0000"/>
                </a:solidFill>
                <a:latin typeface="+mn-lt"/>
              </a:rPr>
              <a:t> = </a:t>
            </a:r>
            <a:r>
              <a:rPr lang="en-US" sz="1800" b="1" i="1" dirty="0" smtClean="0">
                <a:solidFill>
                  <a:srgbClr val="FF0000"/>
                </a:solidFill>
                <a:latin typeface="+mn-lt"/>
              </a:rPr>
              <a:t>k</a:t>
            </a:r>
            <a:r>
              <a:rPr lang="en-US" sz="1800" b="1" i="1" baseline="-25000" dirty="0" smtClean="0">
                <a:solidFill>
                  <a:srgbClr val="FF0000"/>
                </a:solidFill>
                <a:latin typeface="+mn-lt"/>
              </a:rPr>
              <a:t>D</a:t>
            </a:r>
            <a:r>
              <a:rPr lang="en-US" sz="1800" b="1" dirty="0" smtClean="0">
                <a:solidFill>
                  <a:srgbClr val="FF0000"/>
                </a:solidFill>
                <a:latin typeface="+mn-lt"/>
              </a:rPr>
              <a:t> </a:t>
            </a:r>
            <a:r>
              <a:rPr lang="en-US" sz="1800" b="1" baseline="-25000" dirty="0" smtClean="0">
                <a:solidFill>
                  <a:srgbClr val="FF0000"/>
                </a:solidFill>
                <a:latin typeface="+mn-lt"/>
              </a:rPr>
              <a:t>pre-tax</a:t>
            </a:r>
            <a:r>
              <a:rPr lang="en-US" sz="1800" b="1" dirty="0" smtClean="0">
                <a:solidFill>
                  <a:srgbClr val="FF0000"/>
                </a:solidFill>
                <a:latin typeface="+mn-lt"/>
              </a:rPr>
              <a:t> x (1 – </a:t>
            </a:r>
            <a:r>
              <a:rPr lang="en-US" sz="1800" b="1" i="1" dirty="0" smtClean="0">
                <a:solidFill>
                  <a:srgbClr val="FF0000"/>
                </a:solidFill>
                <a:latin typeface="+mn-lt"/>
              </a:rPr>
              <a:t>TR</a:t>
            </a:r>
            <a:r>
              <a:rPr lang="en-US" sz="1800" b="1" dirty="0" smtClean="0">
                <a:solidFill>
                  <a:srgbClr val="FF0000"/>
                </a:solidFill>
                <a:latin typeface="+mn-lt"/>
              </a:rPr>
              <a:t>)</a:t>
            </a:r>
            <a:endParaRPr lang="en-US" sz="1800" b="1" dirty="0">
              <a:solidFill>
                <a:srgbClr val="FF0000"/>
              </a:solidFill>
              <a:latin typeface="+mn-lt"/>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2"/>
          </p:nvPr>
        </p:nvSpPr>
        <p:spPr/>
        <p:txBody>
          <a:bodyPr/>
          <a:lstStyle/>
          <a:p>
            <a:pPr>
              <a:defRPr/>
            </a:pPr>
            <a:fld id="{EB130863-897F-4B81-B322-52DFA4D3A8EE}" type="slidenum">
              <a:rPr lang="en-US"/>
              <a:pPr>
                <a:defRPr/>
              </a:pPr>
              <a:t>32</a:t>
            </a:fld>
            <a:endParaRPr lang="en-US"/>
          </a:p>
        </p:txBody>
      </p:sp>
      <p:sp>
        <p:nvSpPr>
          <p:cNvPr id="17413" name="Rectangle 2"/>
          <p:cNvSpPr>
            <a:spLocks noGrp="1" noChangeArrowheads="1"/>
          </p:cNvSpPr>
          <p:nvPr>
            <p:ph type="title"/>
          </p:nvPr>
        </p:nvSpPr>
        <p:spPr>
          <a:xfrm>
            <a:off x="1052513" y="3467100"/>
            <a:ext cx="7578725" cy="457200"/>
          </a:xfrm>
        </p:spPr>
        <p:txBody>
          <a:bodyPr/>
          <a:lstStyle/>
          <a:p>
            <a:pPr eaLnBrk="1" hangingPunct="1"/>
            <a:r>
              <a:rPr lang="en-US" sz="2400" b="1" dirty="0" smtClean="0"/>
              <a:t>Estimating the cost of equity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fld id="{C10A8DDB-7071-42EA-B0E6-7EDAFCB1058C}" type="slidenum">
              <a:rPr lang="en-US"/>
              <a:pPr/>
              <a:t>33</a:t>
            </a:fld>
            <a:endParaRPr lang="en-US"/>
          </a:p>
        </p:txBody>
      </p:sp>
      <p:sp>
        <p:nvSpPr>
          <p:cNvPr id="441355" name="Rectangle 11"/>
          <p:cNvSpPr>
            <a:spLocks noGrp="1" noChangeArrowheads="1"/>
          </p:cNvSpPr>
          <p:nvPr>
            <p:ph type="title"/>
          </p:nvPr>
        </p:nvSpPr>
        <p:spPr>
          <a:xfrm>
            <a:off x="642910" y="455213"/>
            <a:ext cx="5791200" cy="461665"/>
          </a:xfrm>
          <a:noFill/>
          <a:ln/>
        </p:spPr>
        <p:txBody>
          <a:bodyPr/>
          <a:lstStyle/>
          <a:p>
            <a:r>
              <a:rPr lang="en-US" sz="2400" b="1" dirty="0" smtClean="0">
                <a:cs typeface="Times New Roman" pitchFamily="18" charset="0"/>
              </a:rPr>
              <a:t>Does Equity bear any cost ?...</a:t>
            </a:r>
            <a:endParaRPr lang="en-US" sz="2400" b="1" dirty="0">
              <a:cs typeface="Times New Roman" pitchFamily="18" charset="0"/>
            </a:endParaRPr>
          </a:p>
        </p:txBody>
      </p:sp>
      <p:sp>
        <p:nvSpPr>
          <p:cNvPr id="6" name="5 - TextBox"/>
          <p:cNvSpPr txBox="1"/>
          <p:nvPr/>
        </p:nvSpPr>
        <p:spPr>
          <a:xfrm>
            <a:off x="764498" y="1888759"/>
            <a:ext cx="8150902" cy="3693319"/>
          </a:xfrm>
          <a:prstGeom prst="rect">
            <a:avLst/>
          </a:prstGeom>
          <a:noFill/>
        </p:spPr>
        <p:txBody>
          <a:bodyPr wrap="square" rtlCol="0">
            <a:spAutoFit/>
          </a:bodyPr>
          <a:lstStyle/>
          <a:p>
            <a:pPr>
              <a:buFont typeface="Wingdings" pitchFamily="2" charset="2"/>
              <a:buChar char="§"/>
            </a:pPr>
            <a:r>
              <a:rPr lang="en-US" sz="1600" dirty="0" smtClean="0">
                <a:latin typeface="+mn-lt"/>
              </a:rPr>
              <a:t>  </a:t>
            </a:r>
            <a:r>
              <a:rPr lang="en-US" sz="1800" b="1" dirty="0" smtClean="0">
                <a:latin typeface="+mn-lt"/>
              </a:rPr>
              <a:t>Debt	</a:t>
            </a:r>
            <a:r>
              <a:rPr lang="en-US" sz="1800" dirty="0" smtClean="0">
                <a:latin typeface="+mn-lt"/>
                <a:sym typeface="Wingdings" pitchFamily="2" charset="2"/>
              </a:rPr>
              <a:t> </a:t>
            </a:r>
            <a:r>
              <a:rPr lang="en-US" sz="1800" dirty="0" smtClean="0">
                <a:latin typeface="+mn-lt"/>
              </a:rPr>
              <a:t>firm must pay at a set rate of interest…</a:t>
            </a:r>
          </a:p>
          <a:p>
            <a:endParaRPr lang="en-US" sz="1800" dirty="0" smtClean="0">
              <a:latin typeface="+mn-lt"/>
            </a:endParaRPr>
          </a:p>
          <a:p>
            <a:endParaRPr lang="en-US" sz="1800" dirty="0" smtClean="0">
              <a:latin typeface="+mn-lt"/>
            </a:endParaRPr>
          </a:p>
          <a:p>
            <a:pPr>
              <a:buFont typeface="Wingdings" pitchFamily="2" charset="2"/>
              <a:buChar char="§"/>
            </a:pPr>
            <a:r>
              <a:rPr lang="en-US" sz="1800" dirty="0" smtClean="0">
                <a:latin typeface="+mn-lt"/>
              </a:rPr>
              <a:t>   </a:t>
            </a:r>
            <a:r>
              <a:rPr lang="en-US" sz="1800" b="1" dirty="0" smtClean="0">
                <a:solidFill>
                  <a:srgbClr val="FF0000"/>
                </a:solidFill>
                <a:latin typeface="+mn-lt"/>
              </a:rPr>
              <a:t>BUT…</a:t>
            </a:r>
          </a:p>
          <a:p>
            <a:r>
              <a:rPr lang="en-US" sz="1800" dirty="0" smtClean="0">
                <a:latin typeface="+mn-lt"/>
              </a:rPr>
              <a:t/>
            </a:r>
            <a:br>
              <a:rPr lang="en-US" sz="1800" dirty="0" smtClean="0">
                <a:latin typeface="+mn-lt"/>
              </a:rPr>
            </a:br>
            <a:r>
              <a:rPr lang="en-US" sz="1800" dirty="0" smtClean="0">
                <a:solidFill>
                  <a:srgbClr val="FF0000"/>
                </a:solidFill>
                <a:latin typeface="+mn-lt"/>
              </a:rPr>
              <a:t>     </a:t>
            </a:r>
            <a:r>
              <a:rPr lang="en-US" sz="1800" b="1" dirty="0" smtClean="0">
                <a:solidFill>
                  <a:srgbClr val="FF0000"/>
                </a:solidFill>
                <a:latin typeface="+mn-lt"/>
              </a:rPr>
              <a:t>Equity</a:t>
            </a:r>
            <a:r>
              <a:rPr lang="en-US" sz="1800" dirty="0" smtClean="0">
                <a:solidFill>
                  <a:srgbClr val="FF0000"/>
                </a:solidFill>
                <a:latin typeface="+mn-lt"/>
              </a:rPr>
              <a:t> :	</a:t>
            </a:r>
            <a:r>
              <a:rPr lang="en-US" sz="1800" dirty="0" smtClean="0">
                <a:solidFill>
                  <a:srgbClr val="FF0000"/>
                </a:solidFill>
                <a:latin typeface="+mn-lt"/>
                <a:sym typeface="Wingdings" pitchFamily="2" charset="2"/>
              </a:rPr>
              <a:t> </a:t>
            </a:r>
            <a:r>
              <a:rPr lang="en-US" sz="1800" b="1" dirty="0" smtClean="0">
                <a:solidFill>
                  <a:srgbClr val="FF0000"/>
                </a:solidFill>
                <a:latin typeface="+mn-lt"/>
                <a:sym typeface="Wingdings" pitchFamily="2" charset="2"/>
              </a:rPr>
              <a:t>firm </a:t>
            </a:r>
            <a:r>
              <a:rPr lang="en-US" sz="1800" b="1" dirty="0" smtClean="0">
                <a:solidFill>
                  <a:srgbClr val="FF0000"/>
                </a:solidFill>
                <a:latin typeface="+mn-lt"/>
              </a:rPr>
              <a:t>does not have a concrete price to pay !</a:t>
            </a:r>
          </a:p>
          <a:p>
            <a:endParaRPr lang="en-US" sz="1800" dirty="0" smtClean="0">
              <a:latin typeface="+mn-lt"/>
            </a:endParaRPr>
          </a:p>
          <a:p>
            <a:pPr lvl="3"/>
            <a:r>
              <a:rPr lang="en-US" sz="1800" dirty="0" smtClean="0">
                <a:solidFill>
                  <a:srgbClr val="7030A0"/>
                </a:solidFill>
                <a:latin typeface="+mn-lt"/>
              </a:rPr>
              <a:t>	</a:t>
            </a:r>
            <a:r>
              <a:rPr lang="en-US" sz="1800" dirty="0" smtClean="0">
                <a:solidFill>
                  <a:srgbClr val="FF0000"/>
                </a:solidFill>
                <a:latin typeface="+mn-lt"/>
                <a:sym typeface="Wingdings" pitchFamily="2" charset="2"/>
              </a:rPr>
              <a:t></a:t>
            </a:r>
            <a:r>
              <a:rPr lang="en-US" sz="1800" dirty="0" smtClean="0">
                <a:solidFill>
                  <a:srgbClr val="7030A0"/>
                </a:solidFill>
                <a:latin typeface="+mn-lt"/>
                <a:sym typeface="Wingdings" pitchFamily="2" charset="2"/>
              </a:rPr>
              <a:t> </a:t>
            </a:r>
            <a:r>
              <a:rPr lang="en-US" sz="1800" b="1" dirty="0" smtClean="0">
                <a:solidFill>
                  <a:srgbClr val="FF0000"/>
                </a:solidFill>
                <a:latin typeface="+mn-lt"/>
                <a:ea typeface="+mj-ea"/>
                <a:cs typeface="Times New Roman" pitchFamily="18" charset="0"/>
              </a:rPr>
              <a:t>this does NOT mean that there is no cost of equity ! </a:t>
            </a:r>
          </a:p>
          <a:p>
            <a:endParaRPr lang="en-US" sz="1800" dirty="0" smtClean="0">
              <a:latin typeface="+mn-lt"/>
            </a:endParaRPr>
          </a:p>
          <a:p>
            <a:endParaRPr lang="en-US" sz="1800" dirty="0" smtClean="0">
              <a:latin typeface="+mn-lt"/>
            </a:endParaRPr>
          </a:p>
          <a:p>
            <a:r>
              <a:rPr lang="en-US" sz="1800" dirty="0" smtClean="0">
                <a:latin typeface="+mn-lt"/>
              </a:rPr>
              <a:t> 		</a:t>
            </a:r>
            <a:r>
              <a:rPr lang="en-US" sz="1800" dirty="0" smtClean="0">
                <a:latin typeface="+mn-lt"/>
                <a:sym typeface="Wingdings" pitchFamily="2" charset="2"/>
              </a:rPr>
              <a:t> e</a:t>
            </a:r>
            <a:r>
              <a:rPr lang="en-US" sz="1800" dirty="0" smtClean="0">
                <a:latin typeface="+mn-lt"/>
              </a:rPr>
              <a:t>quity shareholders (owners) expect to obtain …</a:t>
            </a:r>
            <a:br>
              <a:rPr lang="en-US" sz="1800" dirty="0" smtClean="0">
                <a:latin typeface="+mn-lt"/>
              </a:rPr>
            </a:br>
            <a:endParaRPr lang="en-US" sz="1800" dirty="0" smtClean="0">
              <a:latin typeface="+mn-lt"/>
            </a:endParaRPr>
          </a:p>
          <a:p>
            <a:r>
              <a:rPr lang="en-US" sz="1800" dirty="0" smtClean="0">
                <a:latin typeface="+mn-lt"/>
              </a:rPr>
              <a:t> 		     certain </a:t>
            </a:r>
            <a:r>
              <a:rPr lang="en-US" sz="1800" b="1" dirty="0" smtClean="0">
                <a:solidFill>
                  <a:schemeClr val="tx2"/>
                </a:solidFill>
                <a:latin typeface="+mn-lt"/>
              </a:rPr>
              <a:t>return on their investment </a:t>
            </a:r>
            <a:r>
              <a:rPr lang="en-US" sz="1800" dirty="0" smtClean="0">
                <a:latin typeface="+mn-lt"/>
              </a:rPr>
              <a:t>in the firm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41355"/>
                                        </p:tgtEl>
                                        <p:attrNameLst>
                                          <p:attrName>style.visibility</p:attrName>
                                        </p:attrNameLst>
                                      </p:cBhvr>
                                      <p:to>
                                        <p:strVal val="visible"/>
                                      </p:to>
                                    </p:set>
                                    <p:animEffect transition="in" filter="slide(fromTop)">
                                      <p:cBhvr>
                                        <p:cTn id="7" dur="500"/>
                                        <p:tgtEl>
                                          <p:spTgt spid="441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55"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EC7FF747-F211-4461-9EE6-EC92805A3FC3}" type="slidenum">
              <a:rPr lang="en-US" smtClean="0"/>
              <a:pPr>
                <a:defRPr/>
              </a:pPr>
              <a:t>34</a:t>
            </a:fld>
            <a:endParaRPr lang="en-US"/>
          </a:p>
        </p:txBody>
      </p:sp>
      <p:sp>
        <p:nvSpPr>
          <p:cNvPr id="3" name="2 - TextBox"/>
          <p:cNvSpPr txBox="1"/>
          <p:nvPr/>
        </p:nvSpPr>
        <p:spPr>
          <a:xfrm>
            <a:off x="689548" y="1618938"/>
            <a:ext cx="7948099" cy="3662541"/>
          </a:xfrm>
          <a:prstGeom prst="rect">
            <a:avLst/>
          </a:prstGeom>
          <a:noFill/>
        </p:spPr>
        <p:txBody>
          <a:bodyPr wrap="square" rtlCol="0">
            <a:spAutoFit/>
          </a:bodyPr>
          <a:lstStyle/>
          <a:p>
            <a:endParaRPr lang="en-US" sz="1600" dirty="0" smtClean="0">
              <a:latin typeface="+mn-lt"/>
            </a:endParaRPr>
          </a:p>
          <a:p>
            <a:pPr>
              <a:buFont typeface="Wingdings" pitchFamily="2" charset="2"/>
              <a:buChar char="§"/>
            </a:pPr>
            <a:r>
              <a:rPr lang="en-US" sz="1600" dirty="0" smtClean="0">
                <a:latin typeface="+mn-lt"/>
              </a:rPr>
              <a:t>  </a:t>
            </a:r>
            <a:r>
              <a:rPr lang="en-US" sz="1800" b="1" dirty="0" smtClean="0">
                <a:latin typeface="+mn-lt"/>
              </a:rPr>
              <a:t>From firm’s perspective…</a:t>
            </a:r>
          </a:p>
          <a:p>
            <a:r>
              <a:rPr lang="en-US" sz="1800" dirty="0" smtClean="0">
                <a:latin typeface="+mn-lt"/>
              </a:rPr>
              <a:t/>
            </a:r>
            <a:br>
              <a:rPr lang="en-US" sz="1800" dirty="0" smtClean="0">
                <a:latin typeface="+mn-lt"/>
              </a:rPr>
            </a:br>
            <a:r>
              <a:rPr lang="en-US" sz="1800" dirty="0" smtClean="0">
                <a:latin typeface="+mn-lt"/>
              </a:rPr>
              <a:t>    equity holders' required Rate of Return : cost for firm </a:t>
            </a:r>
            <a:r>
              <a:rPr lang="en-US" sz="1800" dirty="0" smtClean="0">
                <a:solidFill>
                  <a:srgbClr val="FF0000"/>
                </a:solidFill>
                <a:latin typeface="+mn-lt"/>
                <a:sym typeface="Wingdings" pitchFamily="2" charset="2"/>
              </a:rPr>
              <a:t></a:t>
            </a:r>
            <a:r>
              <a:rPr lang="en-US" sz="1800" dirty="0" smtClean="0">
                <a:solidFill>
                  <a:srgbClr val="FF0000"/>
                </a:solidFill>
                <a:latin typeface="+mn-lt"/>
              </a:rPr>
              <a:t> </a:t>
            </a:r>
            <a:r>
              <a:rPr lang="en-US" sz="1800" b="1" dirty="0" smtClean="0">
                <a:solidFill>
                  <a:srgbClr val="FF0000"/>
                </a:solidFill>
                <a:latin typeface="+mn-lt"/>
              </a:rPr>
              <a:t>cost of equity</a:t>
            </a:r>
          </a:p>
          <a:p>
            <a:endParaRPr lang="en-US" sz="1800" dirty="0" smtClean="0">
              <a:latin typeface="+mn-lt"/>
            </a:endParaRPr>
          </a:p>
          <a:p>
            <a:endParaRPr lang="en-US" sz="1800" dirty="0" smtClean="0">
              <a:latin typeface="+mn-lt"/>
            </a:endParaRPr>
          </a:p>
          <a:p>
            <a:pPr>
              <a:buFont typeface="Wingdings" pitchFamily="2" charset="2"/>
              <a:buChar char="§"/>
            </a:pPr>
            <a:r>
              <a:rPr lang="en-US" sz="1800" dirty="0" smtClean="0">
                <a:latin typeface="+mn-lt"/>
              </a:rPr>
              <a:t>  if firm </a:t>
            </a:r>
            <a:r>
              <a:rPr lang="en-US" sz="1800" i="1" dirty="0" smtClean="0">
                <a:latin typeface="+mn-lt"/>
              </a:rPr>
              <a:t>does not </a:t>
            </a:r>
            <a:r>
              <a:rPr lang="en-US" sz="1800" dirty="0" smtClean="0">
                <a:latin typeface="+mn-lt"/>
              </a:rPr>
              <a:t>deliver this expected return…</a:t>
            </a:r>
          </a:p>
          <a:p>
            <a:r>
              <a:rPr lang="en-US" sz="1800" dirty="0" smtClean="0">
                <a:latin typeface="+mn-lt"/>
              </a:rPr>
              <a:t/>
            </a:r>
            <a:br>
              <a:rPr lang="en-US" sz="1800" dirty="0" smtClean="0">
                <a:latin typeface="+mn-lt"/>
              </a:rPr>
            </a:br>
            <a:r>
              <a:rPr lang="en-US" sz="1800" dirty="0" smtClean="0">
                <a:latin typeface="+mn-lt"/>
              </a:rPr>
              <a:t>    shareholders will simply sell their shares (causing stock price to drop)</a:t>
            </a:r>
          </a:p>
          <a:p>
            <a:r>
              <a:rPr lang="en-US" sz="1800" dirty="0" smtClean="0">
                <a:latin typeface="+mn-lt"/>
              </a:rPr>
              <a:t/>
            </a:r>
            <a:br>
              <a:rPr lang="en-US" sz="1800" dirty="0" smtClean="0">
                <a:latin typeface="+mn-lt"/>
              </a:rPr>
            </a:br>
            <a:r>
              <a:rPr lang="en-US" sz="1800" dirty="0" smtClean="0">
                <a:latin typeface="+mn-lt"/>
              </a:rPr>
              <a:t>    or move their funds to alternative investment choices </a:t>
            </a:r>
            <a:r>
              <a:rPr lang="en-US" sz="1800" b="1" dirty="0" smtClean="0">
                <a:solidFill>
                  <a:srgbClr val="FF0000"/>
                </a:solidFill>
                <a:latin typeface="+mn-lt"/>
              </a:rPr>
              <a:t>(opportunity cost) </a:t>
            </a:r>
            <a:r>
              <a:rPr lang="en-US" sz="1800" dirty="0" smtClean="0">
                <a:solidFill>
                  <a:srgbClr val="FF0000"/>
                </a:solidFill>
                <a:latin typeface="+mn-lt"/>
              </a:rPr>
              <a:t>	</a:t>
            </a:r>
            <a:endParaRPr lang="en-US" sz="1800" dirty="0" smtClean="0">
              <a:latin typeface="+mn-lt"/>
            </a:endParaRPr>
          </a:p>
          <a:p>
            <a:r>
              <a:rPr lang="en-US" sz="1800" dirty="0" smtClean="0">
                <a:latin typeface="+mn-lt"/>
              </a:rPr>
              <a:t>	</a:t>
            </a:r>
            <a:endParaRPr lang="el-GR" sz="1800" dirty="0">
              <a:latin typeface="+mn-lt"/>
            </a:endParaRPr>
          </a:p>
        </p:txBody>
      </p:sp>
      <p:sp>
        <p:nvSpPr>
          <p:cNvPr id="4" name="Rectangle 11"/>
          <p:cNvSpPr txBox="1">
            <a:spLocks noChangeArrowheads="1"/>
          </p:cNvSpPr>
          <p:nvPr/>
        </p:nvSpPr>
        <p:spPr>
          <a:xfrm>
            <a:off x="642910" y="455213"/>
            <a:ext cx="5791200" cy="461665"/>
          </a:xfrm>
          <a:prstGeom prst="rect">
            <a:avLst/>
          </a:prstGeom>
          <a:noFill/>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mj-lt"/>
                <a:ea typeface="+mj-ea"/>
                <a:cs typeface="Times New Roman" pitchFamily="18" charset="0"/>
              </a:rPr>
              <a:t>Does Equity bear any cost ?...</a:t>
            </a:r>
            <a:endParaRPr kumimoji="0" lang="en-US" sz="2400" b="1" i="0" u="none" strike="noStrike" kern="0" cap="none" spc="0" normalizeH="0" baseline="0" noProof="0" dirty="0">
              <a:ln>
                <a:noFill/>
              </a:ln>
              <a:solidFill>
                <a:schemeClr val="tx2"/>
              </a:solidFill>
              <a:effectLst/>
              <a:uLnTx/>
              <a:uFillTx/>
              <a:latin typeface="+mj-lt"/>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To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EC7FF747-F211-4461-9EE6-EC92805A3FC3}" type="slidenum">
              <a:rPr lang="en-US" smtClean="0"/>
              <a:pPr>
                <a:defRPr/>
              </a:pPr>
              <a:t>35</a:t>
            </a:fld>
            <a:endParaRPr lang="en-US"/>
          </a:p>
        </p:txBody>
      </p:sp>
      <p:sp>
        <p:nvSpPr>
          <p:cNvPr id="3" name="2 - TextBox"/>
          <p:cNvSpPr txBox="1"/>
          <p:nvPr/>
        </p:nvSpPr>
        <p:spPr>
          <a:xfrm>
            <a:off x="359229" y="1763486"/>
            <a:ext cx="8588828" cy="2693045"/>
          </a:xfrm>
          <a:prstGeom prst="rect">
            <a:avLst/>
          </a:prstGeom>
          <a:noFill/>
        </p:spPr>
        <p:txBody>
          <a:bodyPr wrap="square" rtlCol="0">
            <a:spAutoFit/>
          </a:bodyPr>
          <a:lstStyle/>
          <a:p>
            <a:endParaRPr lang="en-US" sz="1600" dirty="0" smtClean="0">
              <a:latin typeface="+mn-lt"/>
            </a:endParaRPr>
          </a:p>
          <a:p>
            <a:r>
              <a:rPr lang="en-US" sz="1800" dirty="0" smtClean="0">
                <a:solidFill>
                  <a:srgbClr val="FF0000"/>
                </a:solidFill>
                <a:latin typeface="+mn-lt"/>
              </a:rPr>
              <a:t>	</a:t>
            </a:r>
            <a:endParaRPr lang="en-US" sz="1800" dirty="0" smtClean="0">
              <a:latin typeface="+mn-lt"/>
            </a:endParaRPr>
          </a:p>
          <a:p>
            <a:endParaRPr lang="en-US" sz="1800" dirty="0" smtClean="0">
              <a:latin typeface="+mn-lt"/>
            </a:endParaRPr>
          </a:p>
          <a:p>
            <a:pPr>
              <a:lnSpc>
                <a:spcPct val="150000"/>
              </a:lnSpc>
              <a:buClr>
                <a:srgbClr val="FF0000"/>
              </a:buClr>
              <a:buFont typeface="Wingdings" pitchFamily="2" charset="2"/>
              <a:buChar char="§"/>
              <a:tabLst>
                <a:tab pos="2335213" algn="l"/>
              </a:tabLst>
            </a:pPr>
            <a:r>
              <a:rPr lang="en-US" sz="1800" dirty="0" smtClean="0">
                <a:latin typeface="+mn-lt"/>
              </a:rPr>
              <a:t>  </a:t>
            </a:r>
            <a:r>
              <a:rPr lang="en-US" sz="2000" b="1" dirty="0" smtClean="0">
                <a:solidFill>
                  <a:srgbClr val="FF0000"/>
                </a:solidFill>
                <a:latin typeface="+mn-lt"/>
              </a:rPr>
              <a:t>Cost of equity  =  what it costs the firm to maintain a share price </a:t>
            </a:r>
            <a:br>
              <a:rPr lang="en-US" sz="2000" b="1" dirty="0" smtClean="0">
                <a:solidFill>
                  <a:srgbClr val="FF0000"/>
                </a:solidFill>
                <a:latin typeface="+mn-lt"/>
              </a:rPr>
            </a:br>
            <a:r>
              <a:rPr lang="en-US" sz="2000" b="1" dirty="0" smtClean="0">
                <a:solidFill>
                  <a:srgbClr val="FF0000"/>
                </a:solidFill>
                <a:latin typeface="+mn-lt"/>
              </a:rPr>
              <a:t>                                  that is satisfactory (at least in theory) </a:t>
            </a:r>
            <a:br>
              <a:rPr lang="en-US" sz="2000" b="1" dirty="0" smtClean="0">
                <a:solidFill>
                  <a:srgbClr val="FF0000"/>
                </a:solidFill>
                <a:latin typeface="+mn-lt"/>
              </a:rPr>
            </a:br>
            <a:r>
              <a:rPr lang="en-US" sz="2000" b="1" dirty="0" smtClean="0">
                <a:solidFill>
                  <a:srgbClr val="FF0000"/>
                </a:solidFill>
                <a:latin typeface="+mn-lt"/>
              </a:rPr>
              <a:t>	 to investors</a:t>
            </a:r>
          </a:p>
          <a:p>
            <a:pPr>
              <a:lnSpc>
                <a:spcPct val="150000"/>
              </a:lnSpc>
            </a:pPr>
            <a:r>
              <a:rPr lang="en-US" sz="1800" dirty="0" smtClean="0">
                <a:latin typeface="+mn-lt"/>
              </a:rPr>
              <a:t>	</a:t>
            </a:r>
            <a:endParaRPr lang="el-GR" sz="1800" dirty="0">
              <a:latin typeface="+mn-lt"/>
            </a:endParaRPr>
          </a:p>
        </p:txBody>
      </p:sp>
      <p:sp>
        <p:nvSpPr>
          <p:cNvPr id="4" name="Rectangle 11"/>
          <p:cNvSpPr txBox="1">
            <a:spLocks noChangeArrowheads="1"/>
          </p:cNvSpPr>
          <p:nvPr/>
        </p:nvSpPr>
        <p:spPr>
          <a:xfrm>
            <a:off x="642910" y="455213"/>
            <a:ext cx="5791200" cy="461665"/>
          </a:xfrm>
          <a:prstGeom prst="rect">
            <a:avLst/>
          </a:prstGeom>
          <a:noFill/>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2"/>
                </a:solidFill>
                <a:effectLst/>
                <a:uLnTx/>
                <a:uFillTx/>
                <a:latin typeface="+mj-lt"/>
                <a:ea typeface="+mj-ea"/>
                <a:cs typeface="Times New Roman" pitchFamily="18" charset="0"/>
              </a:rPr>
              <a:t>Does Equity bear any cost ?...</a:t>
            </a:r>
            <a:endParaRPr kumimoji="0" lang="en-US" sz="2400" b="1" i="0" u="none" strike="noStrike" kern="0" cap="none" spc="0" normalizeH="0" baseline="0" noProof="0" dirty="0">
              <a:ln>
                <a:noFill/>
              </a:ln>
              <a:solidFill>
                <a:schemeClr val="tx2"/>
              </a:solidFill>
              <a:effectLst/>
              <a:uLnTx/>
              <a:uFillTx/>
              <a:latin typeface="+mj-lt"/>
              <a:ea typeface="+mj-ea"/>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To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90FEC8F0-6491-487A-9635-178FF5222473}" type="slidenum">
              <a:rPr lang="en-US"/>
              <a:pPr>
                <a:defRPr/>
              </a:pPr>
              <a:t>36</a:t>
            </a:fld>
            <a:endParaRPr lang="en-US"/>
          </a:p>
        </p:txBody>
      </p:sp>
      <p:sp>
        <p:nvSpPr>
          <p:cNvPr id="20485" name="Rectangle 2"/>
          <p:cNvSpPr>
            <a:spLocks noGrp="1" noChangeArrowheads="1"/>
          </p:cNvSpPr>
          <p:nvPr>
            <p:ph type="title"/>
          </p:nvPr>
        </p:nvSpPr>
        <p:spPr/>
        <p:txBody>
          <a:bodyPr/>
          <a:lstStyle/>
          <a:p>
            <a:pPr eaLnBrk="1" hangingPunct="1"/>
            <a:r>
              <a:rPr lang="en-US" sz="2400" b="1" dirty="0" smtClean="0">
                <a:cs typeface="Times New Roman" pitchFamily="18" charset="0"/>
              </a:rPr>
              <a:t>Estimating the </a:t>
            </a:r>
            <a:r>
              <a:rPr lang="en-US" sz="2400" b="1" dirty="0" smtClean="0">
                <a:solidFill>
                  <a:srgbClr val="FF0000"/>
                </a:solidFill>
                <a:cs typeface="Times New Roman" pitchFamily="18" charset="0"/>
              </a:rPr>
              <a:t>cost of equity</a:t>
            </a:r>
            <a:r>
              <a:rPr lang="en-US" sz="2400" b="1" dirty="0" smtClean="0">
                <a:cs typeface="Times New Roman" pitchFamily="18" charset="0"/>
              </a:rPr>
              <a:t>:</a:t>
            </a:r>
            <a:br>
              <a:rPr lang="en-US" sz="2400" b="1" dirty="0" smtClean="0">
                <a:cs typeface="Times New Roman" pitchFamily="18" charset="0"/>
              </a:rPr>
            </a:br>
            <a:r>
              <a:rPr lang="en-US" sz="2000" b="1" dirty="0" smtClean="0">
                <a:cs typeface="Times New Roman" pitchFamily="18" charset="0"/>
              </a:rPr>
              <a:t>how reliable </a:t>
            </a:r>
            <a:r>
              <a:rPr lang="en-US" sz="2000" b="1" dirty="0" err="1" smtClean="0">
                <a:cs typeface="Times New Roman" pitchFamily="18" charset="0"/>
              </a:rPr>
              <a:t>i</a:t>
            </a:r>
            <a:r>
              <a:rPr lang="en-CA" sz="2000" b="1" dirty="0" smtClean="0">
                <a:cs typeface="Times New Roman" pitchFamily="18" charset="0"/>
              </a:rPr>
              <a:t>s the </a:t>
            </a:r>
            <a:r>
              <a:rPr lang="en-CA" sz="2000" b="1" dirty="0" err="1" smtClean="0">
                <a:cs typeface="Times New Roman" pitchFamily="18" charset="0"/>
              </a:rPr>
              <a:t>DDM</a:t>
            </a:r>
            <a:r>
              <a:rPr lang="en-CA" sz="2000" b="1" dirty="0" smtClean="0">
                <a:cs typeface="Times New Roman" pitchFamily="18" charset="0"/>
              </a:rPr>
              <a:t> ?</a:t>
            </a:r>
            <a:endParaRPr lang="en-US" sz="2000" dirty="0" smtClean="0"/>
          </a:p>
        </p:txBody>
      </p:sp>
      <p:sp>
        <p:nvSpPr>
          <p:cNvPr id="7" name="Rectangle 3"/>
          <p:cNvSpPr txBox="1">
            <a:spLocks noChangeArrowheads="1"/>
          </p:cNvSpPr>
          <p:nvPr/>
        </p:nvSpPr>
        <p:spPr bwMode="auto">
          <a:xfrm>
            <a:off x="887096" y="2206172"/>
            <a:ext cx="8018099" cy="26270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Times New Roman" pitchFamily="18" charset="0"/>
              </a:rPr>
              <a:t>alternative valuation approach is required:</a:t>
            </a:r>
          </a:p>
          <a:p>
            <a:pPr marL="342900" marR="0" lvl="0" indent="-34290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Times New Roman" pitchFamily="18" charset="0"/>
            </a:endParaRPr>
          </a:p>
          <a:p>
            <a:pPr marL="742950" marR="0" lvl="1" indent="-28575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defRPr/>
            </a:pPr>
            <a:r>
              <a:rPr kumimoji="0" lang="en-US" sz="2000" b="0" i="0" u="none" strike="noStrike" kern="0" cap="none" spc="0" normalizeH="0" baseline="0" noProof="0" dirty="0" smtClean="0">
                <a:ln>
                  <a:noFill/>
                </a:ln>
                <a:solidFill>
                  <a:srgbClr val="FF0000"/>
                </a:solidFill>
                <a:effectLst/>
                <a:uLnTx/>
                <a:uFillTx/>
                <a:latin typeface="+mn-lt"/>
                <a:cs typeface="Times New Roman" pitchFamily="18" charset="0"/>
                <a:sym typeface="Wingdings" pitchFamily="2" charset="2"/>
              </a:rPr>
              <a:t> </a:t>
            </a:r>
            <a:r>
              <a:rPr kumimoji="0" lang="en-US" sz="2000" b="1" i="0" u="none" strike="noStrike" kern="0" cap="none" spc="0" normalizeH="0" baseline="0" noProof="0" dirty="0" smtClean="0">
                <a:ln>
                  <a:noFill/>
                </a:ln>
                <a:solidFill>
                  <a:srgbClr val="FF0000"/>
                </a:solidFill>
                <a:effectLst/>
                <a:uLnTx/>
                <a:uFillTx/>
                <a:latin typeface="+mn-lt"/>
                <a:cs typeface="Times New Roman" pitchFamily="18" charset="0"/>
              </a:rPr>
              <a:t>Capital Asset Pricing Model</a:t>
            </a:r>
            <a:r>
              <a:rPr kumimoji="0" lang="en-US" sz="2000" b="0" i="0" u="none" strike="noStrike" kern="0" cap="none" spc="0" normalizeH="0" baseline="0" noProof="0" dirty="0" smtClean="0">
                <a:ln>
                  <a:noFill/>
                </a:ln>
                <a:solidFill>
                  <a:srgbClr val="FF0000"/>
                </a:solidFill>
                <a:effectLst/>
                <a:uLnTx/>
                <a:uFillTx/>
                <a:latin typeface="+mn-lt"/>
                <a:cs typeface="Times New Roman" pitchFamily="18" charset="0"/>
              </a:rPr>
              <a:t> (</a:t>
            </a:r>
            <a:r>
              <a:rPr kumimoji="0" lang="en-US" sz="2000" b="1" i="0" u="none" strike="noStrike" kern="0" cap="none" spc="0" normalizeH="0" baseline="0" noProof="0" dirty="0" smtClean="0">
                <a:ln>
                  <a:noFill/>
                </a:ln>
                <a:solidFill>
                  <a:srgbClr val="FF0000"/>
                </a:solidFill>
                <a:effectLst/>
                <a:uLnTx/>
                <a:uFillTx/>
                <a:latin typeface="+mn-lt"/>
                <a:cs typeface="Times New Roman" pitchFamily="18" charset="0"/>
              </a:rPr>
              <a:t>CAPM)</a:t>
            </a:r>
            <a:endParaRPr kumimoji="0" lang="en-US" sz="2000" b="0" i="0" u="none" strike="noStrike" kern="0" cap="none" spc="0" normalizeH="0" baseline="0" noProof="0" dirty="0" smtClean="0">
              <a:ln>
                <a:noFill/>
              </a:ln>
              <a:solidFill>
                <a:srgbClr val="FF0000"/>
              </a:solidFill>
              <a:effectLst/>
              <a:uLnTx/>
              <a:uFillTx/>
              <a:latin typeface="+mn-lt"/>
            </a:endParaRPr>
          </a:p>
        </p:txBody>
      </p:sp>
      <p:sp>
        <p:nvSpPr>
          <p:cNvPr id="8" name="Rectangle 3"/>
          <p:cNvSpPr txBox="1">
            <a:spLocks noChangeArrowheads="1"/>
          </p:cNvSpPr>
          <p:nvPr/>
        </p:nvSpPr>
        <p:spPr bwMode="auto">
          <a:xfrm>
            <a:off x="996044" y="3820886"/>
            <a:ext cx="7631566" cy="9625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50000"/>
              </a:lnSpc>
              <a:spcBef>
                <a:spcPct val="20000"/>
              </a:spcBef>
              <a:spcAft>
                <a:spcPct val="0"/>
              </a:spcAft>
              <a:buClr>
                <a:schemeClr val="folHlink"/>
              </a:buClr>
              <a:buSzPct val="75000"/>
              <a:tabLst/>
              <a:defRPr/>
            </a:pPr>
            <a:r>
              <a:rPr lang="en-US" sz="2000" kern="0" dirty="0" smtClean="0">
                <a:latin typeface="+mn-lt"/>
                <a:cs typeface="Times New Roman" pitchFamily="18" charset="0"/>
              </a:rPr>
              <a:t>	</a:t>
            </a:r>
            <a:r>
              <a:rPr lang="en-US" sz="1800" b="1" dirty="0" smtClean="0">
                <a:solidFill>
                  <a:schemeClr val="tx2"/>
                </a:solidFill>
                <a:latin typeface="+mj-lt"/>
                <a:ea typeface="+mj-ea"/>
                <a:cs typeface="Times New Roman" pitchFamily="18" charset="0"/>
              </a:rPr>
              <a:t>CAPM models investors’ (shareholders’) returns </a:t>
            </a:r>
            <a:br>
              <a:rPr lang="en-US" sz="1800" b="1" dirty="0" smtClean="0">
                <a:solidFill>
                  <a:schemeClr val="tx2"/>
                </a:solidFill>
                <a:latin typeface="+mj-lt"/>
                <a:ea typeface="+mj-ea"/>
                <a:cs typeface="Times New Roman" pitchFamily="18" charset="0"/>
              </a:rPr>
            </a:br>
            <a:r>
              <a:rPr lang="en-US" sz="1800" b="1" dirty="0" smtClean="0">
                <a:solidFill>
                  <a:schemeClr val="tx2"/>
                </a:solidFill>
                <a:latin typeface="+mj-lt"/>
                <a:ea typeface="+mj-ea"/>
                <a:cs typeface="Times New Roman" pitchFamily="18" charset="0"/>
              </a:rPr>
              <a:t>that are compensated for addition market risk undertaken</a:t>
            </a:r>
            <a:br>
              <a:rPr lang="en-US" sz="1800" b="1" dirty="0" smtClean="0">
                <a:solidFill>
                  <a:schemeClr val="tx2"/>
                </a:solidFill>
                <a:latin typeface="+mj-lt"/>
                <a:ea typeface="+mj-ea"/>
                <a:cs typeface="Times New Roman" pitchFamily="18" charset="0"/>
              </a:rPr>
            </a:br>
            <a:endParaRPr lang="en-US" sz="1800" b="1" dirty="0" smtClean="0">
              <a:solidFill>
                <a:schemeClr val="tx2"/>
              </a:solidFill>
              <a:latin typeface="+mj-lt"/>
              <a:ea typeface="+mj-ea"/>
              <a:cs typeface="Times New Roman" pitchFamily="18" charset="0"/>
            </a:endParaRPr>
          </a:p>
        </p:txBody>
      </p:sp>
      <p:sp>
        <p:nvSpPr>
          <p:cNvPr id="9" name="Rectangle 3"/>
          <p:cNvSpPr txBox="1">
            <a:spLocks noChangeArrowheads="1"/>
          </p:cNvSpPr>
          <p:nvPr/>
        </p:nvSpPr>
        <p:spPr bwMode="auto">
          <a:xfrm>
            <a:off x="925286" y="5107215"/>
            <a:ext cx="7767638" cy="509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75000"/>
              <a:buFont typeface="Wingdings" pitchFamily="2" charset="2"/>
              <a:buChar char="n"/>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Times New Roman" pitchFamily="18" charset="0"/>
              </a:rPr>
              <a:t>the greater the </a:t>
            </a:r>
            <a:r>
              <a:rPr kumimoji="0" lang="en-US" sz="2000" b="1" i="0" u="none" strike="noStrike" kern="0" cap="none" spc="0" normalizeH="0" baseline="0" noProof="0" dirty="0" smtClean="0">
                <a:ln>
                  <a:noFill/>
                </a:ln>
                <a:solidFill>
                  <a:schemeClr val="tx2"/>
                </a:solidFill>
                <a:effectLst/>
                <a:uLnTx/>
                <a:uFillTx/>
                <a:latin typeface="+mn-lt"/>
                <a:ea typeface="+mn-ea"/>
                <a:cs typeface="Times New Roman" pitchFamily="18" charset="0"/>
              </a:rPr>
              <a:t>risk</a:t>
            </a:r>
            <a:r>
              <a:rPr kumimoji="0" lang="en-US" sz="2000" b="0" i="0" u="none" strike="noStrike" kern="0" cap="none" spc="0" normalizeH="0" baseline="0" noProof="0" dirty="0" smtClean="0">
                <a:ln>
                  <a:noFill/>
                </a:ln>
                <a:solidFill>
                  <a:schemeClr val="tx1"/>
                </a:solidFill>
                <a:effectLst/>
                <a:uLnTx/>
                <a:uFillTx/>
                <a:latin typeface="+mn-lt"/>
                <a:ea typeface="+mn-ea"/>
                <a:cs typeface="Times New Roman" pitchFamily="18" charset="0"/>
              </a:rPr>
              <a:t>…</a:t>
            </a:r>
            <a:r>
              <a:rPr kumimoji="0" lang="en-US" sz="2000" b="0" i="0" u="none" strike="noStrike" kern="0" cap="none" spc="0" normalizeH="0" baseline="0" noProof="0" dirty="0" smtClean="0">
                <a:ln>
                  <a:noFill/>
                </a:ln>
                <a:solidFill>
                  <a:schemeClr val="tx1"/>
                </a:solidFill>
                <a:effectLst/>
                <a:uLnTx/>
                <a:uFillTx/>
                <a:latin typeface="+mn-lt"/>
                <a:ea typeface="+mn-ea"/>
                <a:cs typeface="Times New Roman" pitchFamily="18" charset="0"/>
                <a:sym typeface="Wingdings" pitchFamily="2" charset="2"/>
              </a:rPr>
              <a:t> </a:t>
            </a:r>
            <a:r>
              <a:rPr kumimoji="0" lang="en-US" sz="2000" b="0" i="0" u="none" strike="noStrike" kern="0" cap="none" spc="0" normalizeH="0" baseline="0" noProof="0" dirty="0" smtClean="0">
                <a:ln>
                  <a:noFill/>
                </a:ln>
                <a:solidFill>
                  <a:schemeClr val="tx1"/>
                </a:solidFill>
                <a:effectLst/>
                <a:uLnTx/>
                <a:uFillTx/>
                <a:latin typeface="+mn-lt"/>
                <a:ea typeface="+mn-ea"/>
                <a:cs typeface="Times New Roman" pitchFamily="18" charset="0"/>
              </a:rPr>
              <a:t>the higher the expected </a:t>
            </a:r>
            <a:r>
              <a:rPr kumimoji="0" lang="en-US" sz="2000" b="1" i="0" u="none" strike="noStrike" kern="0" cap="none" spc="0" normalizeH="0" baseline="0" noProof="0" dirty="0" smtClean="0">
                <a:ln>
                  <a:noFill/>
                </a:ln>
                <a:solidFill>
                  <a:schemeClr val="tx2"/>
                </a:solidFill>
                <a:effectLst/>
                <a:uLnTx/>
                <a:uFillTx/>
                <a:latin typeface="+mn-lt"/>
                <a:ea typeface="+mn-ea"/>
                <a:cs typeface="Times New Roman" pitchFamily="18" charset="0"/>
              </a:rPr>
              <a:t>return</a:t>
            </a:r>
          </a:p>
          <a:p>
            <a:pPr marL="342900" marR="0" lvl="0" indent="-34290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defRPr/>
            </a:pPr>
            <a:endParaRPr kumimoji="0" lang="en-US" sz="1200" b="0" i="0" u="none" strike="noStrike" kern="0" cap="none" spc="0" normalizeH="0" baseline="0" noProof="0" dirty="0" smtClean="0">
              <a:ln>
                <a:noFill/>
              </a:ln>
              <a:solidFill>
                <a:schemeClr val="tx1"/>
              </a:solidFill>
              <a:effectLst/>
              <a:uLnTx/>
              <a:uFillTx/>
              <a:latin typeface="+mn-lt"/>
              <a:ea typeface="+mn-ea"/>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defRPr/>
            </a:pPr>
            <a:endParaRPr kumimoji="0" lang="en-US" sz="1200" b="0" i="0" u="none" strike="noStrike" kern="0" cap="none" spc="0" normalizeH="0" baseline="0" noProof="0" dirty="0" smtClean="0">
              <a:ln>
                <a:noFill/>
              </a:ln>
              <a:solidFill>
                <a:schemeClr val="tx1"/>
              </a:solidFill>
              <a:effectLst/>
              <a:uLnTx/>
              <a:uFillTx/>
              <a:latin typeface="+mn-lt"/>
              <a:ea typeface="+mn-ea"/>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2FDA5E6D-9353-4570-AE78-AC5C208985AD}" type="slidenum">
              <a:rPr lang="en-US"/>
              <a:pPr>
                <a:defRPr/>
              </a:pPr>
              <a:t>37</a:t>
            </a:fld>
            <a:endParaRPr lang="en-US"/>
          </a:p>
        </p:txBody>
      </p:sp>
      <p:sp>
        <p:nvSpPr>
          <p:cNvPr id="23557" name="Rectangle 2"/>
          <p:cNvSpPr>
            <a:spLocks noGrp="1" noChangeArrowheads="1"/>
          </p:cNvSpPr>
          <p:nvPr>
            <p:ph type="title"/>
          </p:nvPr>
        </p:nvSpPr>
        <p:spPr>
          <a:xfrm>
            <a:off x="762000" y="1143000"/>
            <a:ext cx="8162925" cy="457200"/>
          </a:xfrm>
        </p:spPr>
        <p:txBody>
          <a:bodyPr/>
          <a:lstStyle/>
          <a:p>
            <a:pPr eaLnBrk="1" hangingPunct="1"/>
            <a:r>
              <a:rPr lang="en-CA" sz="2400" b="1" smtClean="0">
                <a:cs typeface="Times New Roman" pitchFamily="18" charset="0"/>
              </a:rPr>
              <a:t>Diversification reduces </a:t>
            </a:r>
            <a:r>
              <a:rPr lang="en-CA" sz="2400" b="1" smtClean="0">
                <a:solidFill>
                  <a:srgbClr val="FF0000"/>
                </a:solidFill>
                <a:cs typeface="Times New Roman" pitchFamily="18" charset="0"/>
              </a:rPr>
              <a:t>RISK</a:t>
            </a:r>
            <a:endParaRPr lang="en-US" smtClean="0">
              <a:solidFill>
                <a:srgbClr val="FF0000"/>
              </a:solidFill>
            </a:endParaRPr>
          </a:p>
        </p:txBody>
      </p:sp>
      <p:sp>
        <p:nvSpPr>
          <p:cNvPr id="23558" name="Rectangle 3"/>
          <p:cNvSpPr>
            <a:spLocks noGrp="1" noChangeArrowheads="1"/>
          </p:cNvSpPr>
          <p:nvPr>
            <p:ph type="body" idx="1"/>
          </p:nvPr>
        </p:nvSpPr>
        <p:spPr>
          <a:xfrm>
            <a:off x="1016000" y="2362200"/>
            <a:ext cx="7856538" cy="3733800"/>
          </a:xfrm>
        </p:spPr>
        <p:txBody>
          <a:bodyPr/>
          <a:lstStyle/>
          <a:p>
            <a:pPr eaLnBrk="1" hangingPunct="1">
              <a:lnSpc>
                <a:spcPct val="90000"/>
              </a:lnSpc>
              <a:buFont typeface="Wingdings" pitchFamily="2" charset="2"/>
              <a:buNone/>
            </a:pPr>
            <a:endParaRPr lang="en-US" sz="800" dirty="0" smtClean="0">
              <a:cs typeface="Times New Roman" pitchFamily="18" charset="0"/>
            </a:endParaRPr>
          </a:p>
          <a:p>
            <a:pPr eaLnBrk="1" hangingPunct="1">
              <a:lnSpc>
                <a:spcPct val="150000"/>
              </a:lnSpc>
              <a:buFont typeface="Wingdings" pitchFamily="2" charset="2"/>
              <a:buNone/>
            </a:pPr>
            <a:r>
              <a:rPr lang="en-US" sz="800" dirty="0" smtClean="0">
                <a:cs typeface="Times New Roman" pitchFamily="18" charset="0"/>
              </a:rPr>
              <a:t>	</a:t>
            </a:r>
            <a:r>
              <a:rPr lang="en-US" sz="2000" dirty="0" smtClean="0">
                <a:solidFill>
                  <a:schemeClr val="tx2"/>
                </a:solidFill>
                <a:cs typeface="Times New Roman" pitchFamily="18" charset="0"/>
                <a:sym typeface="Wingdings" pitchFamily="2" charset="2"/>
              </a:rPr>
              <a:t></a:t>
            </a:r>
            <a:r>
              <a:rPr lang="en-US" sz="2000" dirty="0" smtClean="0">
                <a:cs typeface="Times New Roman" pitchFamily="18" charset="0"/>
                <a:sym typeface="Wingdings" pitchFamily="2" charset="2"/>
              </a:rPr>
              <a:t> </a:t>
            </a:r>
            <a:r>
              <a:rPr lang="en-US" sz="2000" dirty="0" smtClean="0">
                <a:cs typeface="Times New Roman" pitchFamily="18" charset="0"/>
              </a:rPr>
              <a:t>risk of an asset (stock)…</a:t>
            </a:r>
            <a:br>
              <a:rPr lang="en-US" sz="2000" dirty="0" smtClean="0">
                <a:cs typeface="Times New Roman" pitchFamily="18" charset="0"/>
              </a:rPr>
            </a:br>
            <a:r>
              <a:rPr lang="en-US" sz="2000" dirty="0" smtClean="0">
                <a:cs typeface="Times New Roman" pitchFamily="18" charset="0"/>
              </a:rPr>
              <a:t>     can be broken-down into 2 components:</a:t>
            </a:r>
            <a:endParaRPr lang="en-US" sz="1400" dirty="0" smtClean="0">
              <a:cs typeface="Times New Roman" pitchFamily="18" charset="0"/>
            </a:endParaRPr>
          </a:p>
          <a:p>
            <a:pPr lvl="1" eaLnBrk="1" hangingPunct="1">
              <a:lnSpc>
                <a:spcPct val="90000"/>
              </a:lnSpc>
              <a:buFont typeface="Wingdings" pitchFamily="2" charset="2"/>
              <a:buNone/>
            </a:pPr>
            <a:endParaRPr lang="en-US" sz="1200" b="1" dirty="0" smtClean="0">
              <a:cs typeface="Times New Roman" pitchFamily="18" charset="0"/>
            </a:endParaRPr>
          </a:p>
          <a:p>
            <a:pPr lvl="1" eaLnBrk="1" hangingPunct="1">
              <a:lnSpc>
                <a:spcPct val="90000"/>
              </a:lnSpc>
              <a:buFont typeface="Wingdings" pitchFamily="2" charset="2"/>
              <a:buNone/>
            </a:pPr>
            <a:endParaRPr lang="en-US" sz="1200" b="1" dirty="0" smtClean="0">
              <a:cs typeface="Times New Roman" pitchFamily="18" charset="0"/>
            </a:endParaRPr>
          </a:p>
          <a:p>
            <a:pPr lvl="1" eaLnBrk="1" hangingPunct="1">
              <a:lnSpc>
                <a:spcPct val="90000"/>
              </a:lnSpc>
            </a:pPr>
            <a:r>
              <a:rPr lang="en-US" sz="2000" b="1" dirty="0" smtClean="0">
                <a:solidFill>
                  <a:srgbClr val="FF0000"/>
                </a:solidFill>
                <a:cs typeface="Times New Roman" pitchFamily="18" charset="0"/>
              </a:rPr>
              <a:t>unsystematic</a:t>
            </a:r>
            <a:r>
              <a:rPr lang="en-US" sz="2000" i="1" dirty="0" smtClean="0">
                <a:solidFill>
                  <a:srgbClr val="FF0000"/>
                </a:solidFill>
                <a:cs typeface="Times New Roman" pitchFamily="18" charset="0"/>
              </a:rPr>
              <a:t> </a:t>
            </a:r>
            <a:r>
              <a:rPr lang="en-US" sz="2000" dirty="0" smtClean="0">
                <a:cs typeface="Times New Roman" pitchFamily="18" charset="0"/>
              </a:rPr>
              <a:t>or</a:t>
            </a:r>
            <a:r>
              <a:rPr lang="en-US" sz="2000" i="1" dirty="0" smtClean="0">
                <a:cs typeface="Times New Roman" pitchFamily="18" charset="0"/>
              </a:rPr>
              <a:t> </a:t>
            </a:r>
            <a:r>
              <a:rPr lang="en-US" sz="2000" b="1" dirty="0" smtClean="0">
                <a:solidFill>
                  <a:srgbClr val="FF0000"/>
                </a:solidFill>
                <a:cs typeface="Times New Roman" pitchFamily="18" charset="0"/>
              </a:rPr>
              <a:t>diversifiable risk</a:t>
            </a:r>
            <a:endParaRPr lang="en-US" sz="1000" b="1" dirty="0" smtClean="0">
              <a:solidFill>
                <a:srgbClr val="FF0000"/>
              </a:solidFill>
              <a:cs typeface="Times New Roman" pitchFamily="18" charset="0"/>
            </a:endParaRPr>
          </a:p>
          <a:p>
            <a:pPr lvl="1" eaLnBrk="1" hangingPunct="1">
              <a:lnSpc>
                <a:spcPct val="90000"/>
              </a:lnSpc>
              <a:buFont typeface="Wingdings" pitchFamily="2" charset="2"/>
              <a:buNone/>
            </a:pPr>
            <a:endParaRPr lang="en-US" sz="1000" b="1" dirty="0" smtClean="0">
              <a:solidFill>
                <a:srgbClr val="FF0000"/>
              </a:solidFill>
              <a:cs typeface="Times New Roman" pitchFamily="18" charset="0"/>
            </a:endParaRPr>
          </a:p>
          <a:p>
            <a:pPr lvl="1" eaLnBrk="1" hangingPunct="1">
              <a:lnSpc>
                <a:spcPct val="90000"/>
              </a:lnSpc>
            </a:pPr>
            <a:r>
              <a:rPr lang="en-US" sz="2000" b="1" dirty="0" smtClean="0">
                <a:solidFill>
                  <a:srgbClr val="FF0000"/>
                </a:solidFill>
                <a:cs typeface="Times New Roman" pitchFamily="18" charset="0"/>
              </a:rPr>
              <a:t>systematic</a:t>
            </a:r>
            <a:r>
              <a:rPr lang="en-US" sz="2000" dirty="0" smtClean="0">
                <a:solidFill>
                  <a:srgbClr val="FF0000"/>
                </a:solidFill>
                <a:cs typeface="Times New Roman" pitchFamily="18" charset="0"/>
              </a:rPr>
              <a:t> </a:t>
            </a:r>
            <a:r>
              <a:rPr lang="en-US" sz="2000" dirty="0" smtClean="0">
                <a:cs typeface="Times New Roman" pitchFamily="18" charset="0"/>
              </a:rPr>
              <a:t>or</a:t>
            </a:r>
            <a:r>
              <a:rPr lang="en-US" sz="2000" i="1" dirty="0" smtClean="0">
                <a:solidFill>
                  <a:srgbClr val="FF0000"/>
                </a:solidFill>
                <a:cs typeface="Times New Roman" pitchFamily="18" charset="0"/>
              </a:rPr>
              <a:t> </a:t>
            </a:r>
            <a:r>
              <a:rPr lang="en-US" sz="2000" b="1" dirty="0" smtClean="0">
                <a:solidFill>
                  <a:srgbClr val="FF0000"/>
                </a:solidFill>
                <a:cs typeface="Times New Roman" pitchFamily="18" charset="0"/>
              </a:rPr>
              <a:t>non-diversifiable risk</a:t>
            </a:r>
            <a:endParaRPr lang="en-US" sz="2000" i="1" dirty="0" smtClean="0">
              <a:solidFill>
                <a:srgbClr val="FF0000"/>
              </a:solidFill>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14D7677C-9C5A-49ED-B331-03A601660DDF}" type="slidenum">
              <a:rPr lang="en-US"/>
              <a:pPr>
                <a:defRPr/>
              </a:pPr>
              <a:t>38</a:t>
            </a:fld>
            <a:endParaRPr lang="en-US"/>
          </a:p>
        </p:txBody>
      </p:sp>
      <p:sp>
        <p:nvSpPr>
          <p:cNvPr id="27653" name="Rectangle 2"/>
          <p:cNvSpPr>
            <a:spLocks noGrp="1" noChangeArrowheads="1"/>
          </p:cNvSpPr>
          <p:nvPr>
            <p:ph type="title"/>
          </p:nvPr>
        </p:nvSpPr>
        <p:spPr>
          <a:xfrm>
            <a:off x="762000" y="1143000"/>
            <a:ext cx="8162925" cy="457200"/>
          </a:xfrm>
        </p:spPr>
        <p:txBody>
          <a:bodyPr/>
          <a:lstStyle/>
          <a:p>
            <a:pPr eaLnBrk="1" hangingPunct="1"/>
            <a:r>
              <a:rPr lang="en-CA" sz="2400" b="1" smtClean="0">
                <a:cs typeface="Times New Roman" pitchFamily="18" charset="0"/>
              </a:rPr>
              <a:t>Diversification reduces </a:t>
            </a:r>
            <a:r>
              <a:rPr lang="en-CA" sz="2400" b="1" smtClean="0">
                <a:solidFill>
                  <a:srgbClr val="FF0000"/>
                </a:solidFill>
                <a:cs typeface="Times New Roman" pitchFamily="18" charset="0"/>
              </a:rPr>
              <a:t>RISK</a:t>
            </a:r>
            <a:endParaRPr lang="en-US" sz="2400" b="1" smtClean="0">
              <a:solidFill>
                <a:srgbClr val="FF0000"/>
              </a:solidFill>
              <a:cs typeface="Times New Roman" pitchFamily="18" charset="0"/>
            </a:endParaRPr>
          </a:p>
        </p:txBody>
      </p:sp>
      <p:sp>
        <p:nvSpPr>
          <p:cNvPr id="27654" name="Rectangle 3"/>
          <p:cNvSpPr>
            <a:spLocks noGrp="1" noChangeArrowheads="1"/>
          </p:cNvSpPr>
          <p:nvPr>
            <p:ph type="body" idx="1"/>
          </p:nvPr>
        </p:nvSpPr>
        <p:spPr>
          <a:xfrm>
            <a:off x="1016000" y="2106386"/>
            <a:ext cx="7856538" cy="3608614"/>
          </a:xfrm>
        </p:spPr>
        <p:txBody>
          <a:bodyPr/>
          <a:lstStyle/>
          <a:p>
            <a:pPr eaLnBrk="1" hangingPunct="1"/>
            <a:r>
              <a:rPr lang="en-US" sz="1800" dirty="0" smtClean="0">
                <a:cs typeface="Times New Roman" pitchFamily="18" charset="0"/>
              </a:rPr>
              <a:t>thus:</a:t>
            </a:r>
            <a:r>
              <a:rPr lang="en-US" sz="1000" dirty="0" smtClean="0">
                <a:cs typeface="Times New Roman" pitchFamily="18" charset="0"/>
              </a:rPr>
              <a:t/>
            </a:r>
            <a:br>
              <a:rPr lang="en-US" sz="1000" dirty="0" smtClean="0">
                <a:cs typeface="Times New Roman" pitchFamily="18" charset="0"/>
              </a:rPr>
            </a:br>
            <a:endParaRPr lang="en-US" sz="1000" dirty="0" smtClean="0">
              <a:cs typeface="Times New Roman" pitchFamily="18" charset="0"/>
            </a:endParaRPr>
          </a:p>
          <a:p>
            <a:pPr eaLnBrk="1" hangingPunct="1">
              <a:buFont typeface="Wingdings" pitchFamily="2" charset="2"/>
              <a:buNone/>
            </a:pPr>
            <a:r>
              <a:rPr lang="en-US" sz="1000" dirty="0" smtClean="0">
                <a:cs typeface="Times New Roman" pitchFamily="18" charset="0"/>
              </a:rPr>
              <a:t>		</a:t>
            </a:r>
            <a:r>
              <a:rPr lang="en-US" sz="1800" dirty="0" smtClean="0">
                <a:cs typeface="Times New Roman" pitchFamily="18" charset="0"/>
              </a:rPr>
              <a:t>only risk that matters…</a:t>
            </a:r>
            <a:br>
              <a:rPr lang="en-US" sz="1800" dirty="0" smtClean="0">
                <a:cs typeface="Times New Roman" pitchFamily="18" charset="0"/>
              </a:rPr>
            </a:br>
            <a:r>
              <a:rPr lang="en-US" sz="1800" dirty="0" smtClean="0">
                <a:cs typeface="Times New Roman" pitchFamily="18" charset="0"/>
              </a:rPr>
              <a:t>	in determining the…</a:t>
            </a:r>
          </a:p>
          <a:p>
            <a:pPr eaLnBrk="1" hangingPunct="1">
              <a:buFont typeface="Wingdings" pitchFamily="2" charset="2"/>
              <a:buNone/>
            </a:pPr>
            <a:r>
              <a:rPr lang="en-US" sz="1800" dirty="0" smtClean="0">
                <a:cs typeface="Times New Roman" pitchFamily="18" charset="0"/>
              </a:rPr>
              <a:t>		</a:t>
            </a:r>
            <a:r>
              <a:rPr lang="en-US" sz="1800" b="1" dirty="0" smtClean="0">
                <a:solidFill>
                  <a:schemeClr val="tx2"/>
                </a:solidFill>
                <a:cs typeface="Times New Roman" pitchFamily="18" charset="0"/>
              </a:rPr>
              <a:t>required return</a:t>
            </a:r>
            <a:r>
              <a:rPr lang="en-US" sz="1800" dirty="0" smtClean="0">
                <a:cs typeface="Times New Roman" pitchFamily="18" charset="0"/>
              </a:rPr>
              <a:t> on a financial asset…</a:t>
            </a:r>
            <a:br>
              <a:rPr lang="en-US" sz="1800" dirty="0" smtClean="0">
                <a:cs typeface="Times New Roman" pitchFamily="18" charset="0"/>
              </a:rPr>
            </a:br>
            <a:r>
              <a:rPr lang="en-US" sz="1800" dirty="0" smtClean="0">
                <a:cs typeface="Times New Roman" pitchFamily="18" charset="0"/>
              </a:rPr>
              <a:t>	is the asset’s </a:t>
            </a:r>
            <a:r>
              <a:rPr lang="en-US" sz="1800" b="1" dirty="0" smtClean="0">
                <a:solidFill>
                  <a:srgbClr val="FF0000"/>
                </a:solidFill>
                <a:cs typeface="Times New Roman" pitchFamily="18" charset="0"/>
              </a:rPr>
              <a:t>systematic risk</a:t>
            </a:r>
          </a:p>
          <a:p>
            <a:pPr eaLnBrk="1" hangingPunct="1">
              <a:buFont typeface="Wingdings" pitchFamily="2" charset="2"/>
              <a:buNone/>
            </a:pPr>
            <a:endParaRPr lang="en-US" sz="1000" b="1" dirty="0" smtClean="0">
              <a:solidFill>
                <a:schemeClr val="tx2"/>
              </a:solidFill>
              <a:cs typeface="Times New Roman" pitchFamily="18" charset="0"/>
            </a:endParaRPr>
          </a:p>
          <a:p>
            <a:pPr eaLnBrk="1" hangingPunct="1">
              <a:lnSpc>
                <a:spcPct val="150000"/>
              </a:lnSpc>
              <a:buFont typeface="Wingdings" pitchFamily="2" charset="2"/>
              <a:buNone/>
            </a:pPr>
            <a:r>
              <a:rPr lang="en-US" sz="2000" dirty="0" smtClean="0">
                <a:solidFill>
                  <a:srgbClr val="FF0000"/>
                </a:solidFill>
                <a:cs typeface="Times New Roman" pitchFamily="18" charset="0"/>
              </a:rPr>
              <a:t>		</a:t>
            </a:r>
            <a:r>
              <a:rPr lang="en-US" sz="2000" dirty="0" smtClean="0">
                <a:solidFill>
                  <a:srgbClr val="FF0000"/>
                </a:solidFill>
                <a:cs typeface="Times New Roman" pitchFamily="18" charset="0"/>
                <a:sym typeface="Wingdings" pitchFamily="2" charset="2"/>
              </a:rPr>
              <a:t>	</a:t>
            </a:r>
            <a:r>
              <a:rPr lang="en-US" sz="2000" b="1" i="1" dirty="0" smtClean="0">
                <a:solidFill>
                  <a:srgbClr val="FF0000"/>
                </a:solidFill>
                <a:cs typeface="Times New Roman" pitchFamily="18" charset="0"/>
              </a:rPr>
              <a:t>required rate of return</a:t>
            </a:r>
            <a:r>
              <a:rPr lang="en-US" sz="2000" b="1" dirty="0" smtClean="0">
                <a:solidFill>
                  <a:srgbClr val="FF0000"/>
                </a:solidFill>
                <a:cs typeface="Times New Roman" pitchFamily="18" charset="0"/>
              </a:rPr>
              <a:t> on a financial asset</a:t>
            </a:r>
            <a:br>
              <a:rPr lang="en-US" sz="2000" b="1" dirty="0" smtClean="0">
                <a:solidFill>
                  <a:srgbClr val="FF0000"/>
                </a:solidFill>
                <a:cs typeface="Times New Roman" pitchFamily="18" charset="0"/>
              </a:rPr>
            </a:br>
            <a:r>
              <a:rPr lang="en-US" sz="2000" b="1" dirty="0" smtClean="0">
                <a:solidFill>
                  <a:srgbClr val="FF0000"/>
                </a:solidFill>
                <a:cs typeface="Times New Roman" pitchFamily="18" charset="0"/>
              </a:rPr>
              <a:t>		depends only on its </a:t>
            </a:r>
            <a:r>
              <a:rPr lang="en-US" sz="2000" b="1" i="1" dirty="0" smtClean="0">
                <a:solidFill>
                  <a:srgbClr val="FF0000"/>
                </a:solidFill>
                <a:cs typeface="Times New Roman" pitchFamily="18" charset="0"/>
              </a:rPr>
              <a:t>systematic risk</a:t>
            </a:r>
            <a:endParaRPr lang="en-US" sz="2000" i="1" dirty="0" smtClean="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 name="4 - Θέση αριθμού διαφάνειας"/>
          <p:cNvSpPr>
            <a:spLocks noGrp="1"/>
          </p:cNvSpPr>
          <p:nvPr>
            <p:ph type="sldNum" sz="quarter" idx="12"/>
          </p:nvPr>
        </p:nvSpPr>
        <p:spPr/>
        <p:txBody>
          <a:bodyPr/>
          <a:lstStyle/>
          <a:p>
            <a:pPr>
              <a:defRPr/>
            </a:pPr>
            <a:fld id="{9241A08D-7E67-4A76-AFC5-0EB1FAECFE67}" type="slidenum">
              <a:rPr lang="en-US"/>
              <a:pPr>
                <a:defRPr/>
              </a:pPr>
              <a:t>39</a:t>
            </a:fld>
            <a:endParaRPr lang="en-US"/>
          </a:p>
        </p:txBody>
      </p:sp>
      <p:sp>
        <p:nvSpPr>
          <p:cNvPr id="28677" name="Rectangle 19"/>
          <p:cNvSpPr>
            <a:spLocks noGrp="1" noChangeArrowheads="1"/>
          </p:cNvSpPr>
          <p:nvPr>
            <p:ph type="title"/>
          </p:nvPr>
        </p:nvSpPr>
        <p:spPr>
          <a:xfrm>
            <a:off x="660400" y="965200"/>
            <a:ext cx="8162925" cy="457200"/>
          </a:xfrm>
          <a:noFill/>
        </p:spPr>
        <p:txBody>
          <a:bodyPr/>
          <a:lstStyle/>
          <a:p>
            <a:pPr eaLnBrk="1" hangingPunct="1"/>
            <a:r>
              <a:rPr lang="en-CA" sz="2400" b="1" smtClean="0"/>
              <a:t>Systematic vs. Unsystematic Risk</a:t>
            </a:r>
            <a:endParaRPr lang="en-US" sz="2400" b="1" smtClean="0"/>
          </a:p>
        </p:txBody>
      </p:sp>
      <p:sp>
        <p:nvSpPr>
          <p:cNvPr id="28678" name="Arc 20"/>
          <p:cNvSpPr>
            <a:spLocks/>
          </p:cNvSpPr>
          <p:nvPr/>
        </p:nvSpPr>
        <p:spPr bwMode="auto">
          <a:xfrm rot="-10236074">
            <a:off x="1571625" y="2328863"/>
            <a:ext cx="5351463" cy="2408237"/>
          </a:xfrm>
          <a:custGeom>
            <a:avLst/>
            <a:gdLst>
              <a:gd name="T0" fmla="*/ 0 w 32206"/>
              <a:gd name="T1" fmla="*/ 315078 h 21600"/>
              <a:gd name="T2" fmla="*/ 5351463 w 32206"/>
              <a:gd name="T3" fmla="*/ 2206993 h 21600"/>
              <a:gd name="T4" fmla="*/ 1774959 w 32206"/>
              <a:gd name="T5" fmla="*/ 2408237 h 21600"/>
              <a:gd name="T6" fmla="*/ 0 60000 65536"/>
              <a:gd name="T7" fmla="*/ 0 60000 65536"/>
              <a:gd name="T8" fmla="*/ 0 60000 65536"/>
              <a:gd name="T9" fmla="*/ 0 w 32206"/>
              <a:gd name="T10" fmla="*/ 0 h 21600"/>
              <a:gd name="T11" fmla="*/ 32206 w 32206"/>
              <a:gd name="T12" fmla="*/ 21600 h 21600"/>
            </a:gdLst>
            <a:ahLst/>
            <a:cxnLst>
              <a:cxn ang="T6">
                <a:pos x="T0" y="T1"/>
              </a:cxn>
              <a:cxn ang="T7">
                <a:pos x="T2" y="T3"/>
              </a:cxn>
              <a:cxn ang="T8">
                <a:pos x="T4" y="T5"/>
              </a:cxn>
            </a:cxnLst>
            <a:rect l="T9" t="T10" r="T11" b="T12"/>
            <a:pathLst>
              <a:path w="32206" h="21600" fill="none" extrusionOk="0">
                <a:moveTo>
                  <a:pt x="0" y="2826"/>
                </a:moveTo>
                <a:cubicBezTo>
                  <a:pt x="3255" y="973"/>
                  <a:pt x="6936" y="-1"/>
                  <a:pt x="10682" y="0"/>
                </a:cubicBezTo>
                <a:cubicBezTo>
                  <a:pt x="21911" y="0"/>
                  <a:pt x="31268" y="8604"/>
                  <a:pt x="32206" y="19794"/>
                </a:cubicBezTo>
              </a:path>
              <a:path w="32206" h="21600" stroke="0" extrusionOk="0">
                <a:moveTo>
                  <a:pt x="0" y="2826"/>
                </a:moveTo>
                <a:cubicBezTo>
                  <a:pt x="3255" y="973"/>
                  <a:pt x="6936" y="-1"/>
                  <a:pt x="10682" y="0"/>
                </a:cubicBezTo>
                <a:cubicBezTo>
                  <a:pt x="21911" y="0"/>
                  <a:pt x="31268" y="8604"/>
                  <a:pt x="32206" y="19794"/>
                </a:cubicBezTo>
                <a:lnTo>
                  <a:pt x="10682" y="21600"/>
                </a:lnTo>
                <a:close/>
              </a:path>
            </a:pathLst>
          </a:custGeom>
          <a:noFill/>
          <a:ln w="38100">
            <a:solidFill>
              <a:srgbClr val="FF0000"/>
            </a:solidFill>
            <a:miter lim="800000"/>
            <a:headEnd/>
            <a:tailEnd/>
          </a:ln>
        </p:spPr>
        <p:txBody>
          <a:bodyPr wrap="none" anchor="ctr"/>
          <a:lstStyle/>
          <a:p>
            <a:endParaRPr lang="en-US"/>
          </a:p>
        </p:txBody>
      </p:sp>
      <p:sp>
        <p:nvSpPr>
          <p:cNvPr id="28679" name="Line 21"/>
          <p:cNvSpPr>
            <a:spLocks noChangeShapeType="1"/>
          </p:cNvSpPr>
          <p:nvPr/>
        </p:nvSpPr>
        <p:spPr bwMode="auto">
          <a:xfrm>
            <a:off x="1384300" y="2019300"/>
            <a:ext cx="25400" cy="3975100"/>
          </a:xfrm>
          <a:prstGeom prst="line">
            <a:avLst/>
          </a:prstGeom>
          <a:noFill/>
          <a:ln w="34925">
            <a:solidFill>
              <a:srgbClr val="000080"/>
            </a:solidFill>
            <a:miter lim="800000"/>
            <a:headEnd type="triangle" w="med" len="med"/>
            <a:tailEnd/>
          </a:ln>
        </p:spPr>
        <p:txBody>
          <a:bodyPr wrap="none"/>
          <a:lstStyle/>
          <a:p>
            <a:endParaRPr lang="en-US"/>
          </a:p>
        </p:txBody>
      </p:sp>
      <p:sp>
        <p:nvSpPr>
          <p:cNvPr id="28680" name="Line 22"/>
          <p:cNvSpPr>
            <a:spLocks noChangeShapeType="1"/>
          </p:cNvSpPr>
          <p:nvPr/>
        </p:nvSpPr>
        <p:spPr bwMode="auto">
          <a:xfrm>
            <a:off x="1422400" y="6019800"/>
            <a:ext cx="5803900" cy="0"/>
          </a:xfrm>
          <a:prstGeom prst="line">
            <a:avLst/>
          </a:prstGeom>
          <a:noFill/>
          <a:ln w="34925">
            <a:solidFill>
              <a:srgbClr val="000080"/>
            </a:solidFill>
            <a:miter lim="800000"/>
            <a:headEnd/>
            <a:tailEnd type="triangle" w="med" len="med"/>
          </a:ln>
        </p:spPr>
        <p:txBody>
          <a:bodyPr wrap="none"/>
          <a:lstStyle/>
          <a:p>
            <a:endParaRPr lang="en-US"/>
          </a:p>
        </p:txBody>
      </p:sp>
      <p:sp>
        <p:nvSpPr>
          <p:cNvPr id="28681" name="Rectangle 23"/>
          <p:cNvSpPr>
            <a:spLocks noChangeArrowheads="1"/>
          </p:cNvSpPr>
          <p:nvPr/>
        </p:nvSpPr>
        <p:spPr bwMode="auto">
          <a:xfrm>
            <a:off x="5981700" y="6070600"/>
            <a:ext cx="2146300" cy="444500"/>
          </a:xfrm>
          <a:prstGeom prst="rect">
            <a:avLst/>
          </a:prstGeom>
          <a:noFill/>
          <a:ln w="9525">
            <a:noFill/>
            <a:miter lim="800000"/>
            <a:headEnd/>
            <a:tailEnd/>
          </a:ln>
        </p:spPr>
        <p:txBody>
          <a:bodyPr wrap="none" anchor="ctr"/>
          <a:lstStyle/>
          <a:p>
            <a:pPr algn="ctr"/>
            <a:r>
              <a:rPr lang="en-US" sz="1600" b="1">
                <a:solidFill>
                  <a:schemeClr val="tx2"/>
                </a:solidFill>
                <a:latin typeface="Arial" charset="0"/>
              </a:rPr>
              <a:t>Number of assets</a:t>
            </a:r>
            <a:br>
              <a:rPr lang="en-US" sz="1600" b="1">
                <a:solidFill>
                  <a:schemeClr val="tx2"/>
                </a:solidFill>
                <a:latin typeface="Arial" charset="0"/>
              </a:rPr>
            </a:br>
            <a:r>
              <a:rPr lang="en-US" sz="1200" b="1">
                <a:solidFill>
                  <a:schemeClr val="tx2"/>
                </a:solidFill>
                <a:latin typeface="Arial" charset="0"/>
              </a:rPr>
              <a:t>(securities / projects)</a:t>
            </a:r>
          </a:p>
        </p:txBody>
      </p:sp>
      <p:sp>
        <p:nvSpPr>
          <p:cNvPr id="28682" name="Line 25"/>
          <p:cNvSpPr>
            <a:spLocks noChangeShapeType="1"/>
          </p:cNvSpPr>
          <p:nvPr/>
        </p:nvSpPr>
        <p:spPr bwMode="auto">
          <a:xfrm>
            <a:off x="1435100" y="5105400"/>
            <a:ext cx="5232400" cy="0"/>
          </a:xfrm>
          <a:prstGeom prst="line">
            <a:avLst/>
          </a:prstGeom>
          <a:noFill/>
          <a:ln w="25400">
            <a:solidFill>
              <a:schemeClr val="tx1"/>
            </a:solidFill>
            <a:prstDash val="dash"/>
            <a:miter lim="800000"/>
            <a:headEnd/>
            <a:tailEnd/>
          </a:ln>
        </p:spPr>
        <p:txBody>
          <a:bodyPr wrap="none"/>
          <a:lstStyle/>
          <a:p>
            <a:endParaRPr lang="en-US"/>
          </a:p>
        </p:txBody>
      </p:sp>
      <p:sp>
        <p:nvSpPr>
          <p:cNvPr id="28683" name="AutoShape 27"/>
          <p:cNvSpPr>
            <a:spLocks/>
          </p:cNvSpPr>
          <p:nvPr/>
        </p:nvSpPr>
        <p:spPr bwMode="auto">
          <a:xfrm>
            <a:off x="1460500" y="5130800"/>
            <a:ext cx="88900" cy="876300"/>
          </a:xfrm>
          <a:prstGeom prst="rightBrace">
            <a:avLst>
              <a:gd name="adj1" fmla="val 82143"/>
              <a:gd name="adj2" fmla="val 50000"/>
            </a:avLst>
          </a:prstGeom>
          <a:noFill/>
          <a:ln w="9525">
            <a:solidFill>
              <a:schemeClr val="tx1"/>
            </a:solidFill>
            <a:miter lim="800000"/>
            <a:headEnd/>
            <a:tailEnd/>
          </a:ln>
        </p:spPr>
        <p:txBody>
          <a:bodyPr wrap="none" anchor="ctr"/>
          <a:lstStyle/>
          <a:p>
            <a:endParaRPr lang="en-US"/>
          </a:p>
        </p:txBody>
      </p:sp>
      <p:sp>
        <p:nvSpPr>
          <p:cNvPr id="28684" name="Rectangle 28"/>
          <p:cNvSpPr>
            <a:spLocks noChangeArrowheads="1"/>
          </p:cNvSpPr>
          <p:nvPr/>
        </p:nvSpPr>
        <p:spPr bwMode="auto">
          <a:xfrm>
            <a:off x="1625600" y="5575300"/>
            <a:ext cx="2311400" cy="254000"/>
          </a:xfrm>
          <a:prstGeom prst="rect">
            <a:avLst/>
          </a:prstGeom>
          <a:noFill/>
          <a:ln w="9525">
            <a:noFill/>
            <a:miter lim="800000"/>
            <a:headEnd/>
            <a:tailEnd/>
          </a:ln>
        </p:spPr>
        <p:txBody>
          <a:bodyPr wrap="none" anchor="ctr"/>
          <a:lstStyle/>
          <a:p>
            <a:pPr algn="ctr"/>
            <a:r>
              <a:rPr lang="en-US" sz="1600" b="1">
                <a:solidFill>
                  <a:srgbClr val="FF0000"/>
                </a:solidFill>
                <a:latin typeface="Arial" charset="0"/>
              </a:rPr>
              <a:t>Systemic </a:t>
            </a:r>
            <a:r>
              <a:rPr lang="en-US" sz="1400" b="1">
                <a:solidFill>
                  <a:srgbClr val="FF0000"/>
                </a:solidFill>
                <a:latin typeface="Arial" charset="0"/>
              </a:rPr>
              <a:t>(market )</a:t>
            </a:r>
            <a:r>
              <a:rPr lang="en-US" sz="1600" b="1">
                <a:solidFill>
                  <a:srgbClr val="FF0000"/>
                </a:solidFill>
                <a:latin typeface="Arial" charset="0"/>
              </a:rPr>
              <a:t> Risk</a:t>
            </a:r>
          </a:p>
        </p:txBody>
      </p:sp>
      <p:sp>
        <p:nvSpPr>
          <p:cNvPr id="28685" name="AutoShape 29"/>
          <p:cNvSpPr>
            <a:spLocks/>
          </p:cNvSpPr>
          <p:nvPr/>
        </p:nvSpPr>
        <p:spPr bwMode="auto">
          <a:xfrm>
            <a:off x="1435100" y="2260600"/>
            <a:ext cx="114300" cy="2781300"/>
          </a:xfrm>
          <a:prstGeom prst="rightBrace">
            <a:avLst>
              <a:gd name="adj1" fmla="val 202778"/>
              <a:gd name="adj2" fmla="val 50000"/>
            </a:avLst>
          </a:prstGeom>
          <a:noFill/>
          <a:ln w="9525">
            <a:solidFill>
              <a:schemeClr val="tx1"/>
            </a:solidFill>
            <a:miter lim="800000"/>
            <a:headEnd/>
            <a:tailEnd/>
          </a:ln>
        </p:spPr>
        <p:txBody>
          <a:bodyPr wrap="none" anchor="ctr"/>
          <a:lstStyle/>
          <a:p>
            <a:endParaRPr lang="en-US"/>
          </a:p>
        </p:txBody>
      </p:sp>
      <p:sp>
        <p:nvSpPr>
          <p:cNvPr id="28686" name="Rectangle 30"/>
          <p:cNvSpPr>
            <a:spLocks noChangeArrowheads="1"/>
          </p:cNvSpPr>
          <p:nvPr/>
        </p:nvSpPr>
        <p:spPr bwMode="auto">
          <a:xfrm>
            <a:off x="1612900" y="4699000"/>
            <a:ext cx="2311400" cy="254000"/>
          </a:xfrm>
          <a:prstGeom prst="rect">
            <a:avLst/>
          </a:prstGeom>
          <a:noFill/>
          <a:ln w="9525">
            <a:noFill/>
            <a:miter lim="800000"/>
            <a:headEnd/>
            <a:tailEnd/>
          </a:ln>
        </p:spPr>
        <p:txBody>
          <a:bodyPr wrap="none" anchor="ctr"/>
          <a:lstStyle/>
          <a:p>
            <a:pPr algn="ctr"/>
            <a:r>
              <a:rPr lang="en-US" sz="1600" b="1">
                <a:solidFill>
                  <a:srgbClr val="FF0000"/>
                </a:solidFill>
                <a:latin typeface="Arial" charset="0"/>
              </a:rPr>
              <a:t>   Diversifiable </a:t>
            </a:r>
            <a:r>
              <a:rPr lang="en-US" sz="1400" b="1">
                <a:solidFill>
                  <a:srgbClr val="FF0000"/>
                </a:solidFill>
                <a:latin typeface="Arial" charset="0"/>
              </a:rPr>
              <a:t>(specific)</a:t>
            </a:r>
            <a:r>
              <a:rPr lang="en-US" sz="1600" b="1">
                <a:solidFill>
                  <a:srgbClr val="FF0000"/>
                </a:solidFill>
                <a:latin typeface="Arial" charset="0"/>
              </a:rPr>
              <a:t> Risk</a:t>
            </a:r>
          </a:p>
        </p:txBody>
      </p:sp>
      <p:sp>
        <p:nvSpPr>
          <p:cNvPr id="28687" name="AutoShape 35"/>
          <p:cNvSpPr>
            <a:spLocks noChangeArrowheads="1"/>
          </p:cNvSpPr>
          <p:nvPr/>
        </p:nvSpPr>
        <p:spPr bwMode="auto">
          <a:xfrm rot="3450287">
            <a:off x="1658144" y="3040856"/>
            <a:ext cx="381000" cy="204788"/>
          </a:xfrm>
          <a:custGeom>
            <a:avLst/>
            <a:gdLst>
              <a:gd name="T0" fmla="*/ 285750 w 21600"/>
              <a:gd name="T1" fmla="*/ 0 h 21600"/>
              <a:gd name="T2" fmla="*/ 0 w 21600"/>
              <a:gd name="T3" fmla="*/ 102394 h 21600"/>
              <a:gd name="T4" fmla="*/ 285750 w 21600"/>
              <a:gd name="T5" fmla="*/ 204788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88" name="AutoShape 36"/>
          <p:cNvSpPr>
            <a:spLocks noChangeArrowheads="1"/>
          </p:cNvSpPr>
          <p:nvPr/>
        </p:nvSpPr>
        <p:spPr bwMode="auto">
          <a:xfrm rot="2860872">
            <a:off x="1937544" y="3459956"/>
            <a:ext cx="381000" cy="204788"/>
          </a:xfrm>
          <a:custGeom>
            <a:avLst/>
            <a:gdLst>
              <a:gd name="T0" fmla="*/ 285750 w 21600"/>
              <a:gd name="T1" fmla="*/ 0 h 21600"/>
              <a:gd name="T2" fmla="*/ 0 w 21600"/>
              <a:gd name="T3" fmla="*/ 102394 h 21600"/>
              <a:gd name="T4" fmla="*/ 285750 w 21600"/>
              <a:gd name="T5" fmla="*/ 204788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89" name="AutoShape 37"/>
          <p:cNvSpPr>
            <a:spLocks noChangeArrowheads="1"/>
          </p:cNvSpPr>
          <p:nvPr/>
        </p:nvSpPr>
        <p:spPr bwMode="auto">
          <a:xfrm rot="2275726">
            <a:off x="2687638" y="4144963"/>
            <a:ext cx="381000" cy="204787"/>
          </a:xfrm>
          <a:custGeom>
            <a:avLst/>
            <a:gdLst>
              <a:gd name="T0" fmla="*/ 285750 w 21600"/>
              <a:gd name="T1" fmla="*/ 0 h 21600"/>
              <a:gd name="T2" fmla="*/ 0 w 21600"/>
              <a:gd name="T3" fmla="*/ 102394 h 21600"/>
              <a:gd name="T4" fmla="*/ 285750 w 21600"/>
              <a:gd name="T5" fmla="*/ 204787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90" name="AutoShape 38"/>
          <p:cNvSpPr>
            <a:spLocks noChangeArrowheads="1"/>
          </p:cNvSpPr>
          <p:nvPr/>
        </p:nvSpPr>
        <p:spPr bwMode="auto">
          <a:xfrm rot="2254122">
            <a:off x="2306638" y="3852863"/>
            <a:ext cx="381000" cy="204787"/>
          </a:xfrm>
          <a:custGeom>
            <a:avLst/>
            <a:gdLst>
              <a:gd name="T0" fmla="*/ 285750 w 21600"/>
              <a:gd name="T1" fmla="*/ 0 h 21600"/>
              <a:gd name="T2" fmla="*/ 0 w 21600"/>
              <a:gd name="T3" fmla="*/ 102394 h 21600"/>
              <a:gd name="T4" fmla="*/ 285750 w 21600"/>
              <a:gd name="T5" fmla="*/ 204787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91" name="AutoShape 39"/>
          <p:cNvSpPr>
            <a:spLocks noChangeArrowheads="1"/>
          </p:cNvSpPr>
          <p:nvPr/>
        </p:nvSpPr>
        <p:spPr bwMode="auto">
          <a:xfrm rot="1535381">
            <a:off x="3144838" y="4398963"/>
            <a:ext cx="381000" cy="204787"/>
          </a:xfrm>
          <a:custGeom>
            <a:avLst/>
            <a:gdLst>
              <a:gd name="T0" fmla="*/ 285750 w 21600"/>
              <a:gd name="T1" fmla="*/ 0 h 21600"/>
              <a:gd name="T2" fmla="*/ 0 w 21600"/>
              <a:gd name="T3" fmla="*/ 102394 h 21600"/>
              <a:gd name="T4" fmla="*/ 285750 w 21600"/>
              <a:gd name="T5" fmla="*/ 204787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92" name="AutoShape 41"/>
          <p:cNvSpPr>
            <a:spLocks noChangeArrowheads="1"/>
          </p:cNvSpPr>
          <p:nvPr/>
        </p:nvSpPr>
        <p:spPr bwMode="auto">
          <a:xfrm>
            <a:off x="1608138" y="5211763"/>
            <a:ext cx="381000" cy="204787"/>
          </a:xfrm>
          <a:custGeom>
            <a:avLst/>
            <a:gdLst>
              <a:gd name="T0" fmla="*/ 285750 w 21600"/>
              <a:gd name="T1" fmla="*/ 0 h 21600"/>
              <a:gd name="T2" fmla="*/ 0 w 21600"/>
              <a:gd name="T3" fmla="*/ 102394 h 21600"/>
              <a:gd name="T4" fmla="*/ 285750 w 21600"/>
              <a:gd name="T5" fmla="*/ 204787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93" name="AutoShape 42"/>
          <p:cNvSpPr>
            <a:spLocks noChangeArrowheads="1"/>
          </p:cNvSpPr>
          <p:nvPr/>
        </p:nvSpPr>
        <p:spPr bwMode="auto">
          <a:xfrm>
            <a:off x="2128838" y="5211763"/>
            <a:ext cx="381000" cy="204787"/>
          </a:xfrm>
          <a:custGeom>
            <a:avLst/>
            <a:gdLst>
              <a:gd name="T0" fmla="*/ 285750 w 21600"/>
              <a:gd name="T1" fmla="*/ 0 h 21600"/>
              <a:gd name="T2" fmla="*/ 0 w 21600"/>
              <a:gd name="T3" fmla="*/ 102394 h 21600"/>
              <a:gd name="T4" fmla="*/ 285750 w 21600"/>
              <a:gd name="T5" fmla="*/ 204787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94" name="AutoShape 43"/>
          <p:cNvSpPr>
            <a:spLocks noChangeArrowheads="1"/>
          </p:cNvSpPr>
          <p:nvPr/>
        </p:nvSpPr>
        <p:spPr bwMode="auto">
          <a:xfrm>
            <a:off x="2662238" y="5199063"/>
            <a:ext cx="381000" cy="204787"/>
          </a:xfrm>
          <a:custGeom>
            <a:avLst/>
            <a:gdLst>
              <a:gd name="T0" fmla="*/ 285750 w 21600"/>
              <a:gd name="T1" fmla="*/ 0 h 21600"/>
              <a:gd name="T2" fmla="*/ 0 w 21600"/>
              <a:gd name="T3" fmla="*/ 102394 h 21600"/>
              <a:gd name="T4" fmla="*/ 285750 w 21600"/>
              <a:gd name="T5" fmla="*/ 204787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95" name="AutoShape 44"/>
          <p:cNvSpPr>
            <a:spLocks noChangeArrowheads="1"/>
          </p:cNvSpPr>
          <p:nvPr/>
        </p:nvSpPr>
        <p:spPr bwMode="auto">
          <a:xfrm>
            <a:off x="3208338" y="5211763"/>
            <a:ext cx="381000" cy="204787"/>
          </a:xfrm>
          <a:custGeom>
            <a:avLst/>
            <a:gdLst>
              <a:gd name="T0" fmla="*/ 285750 w 21600"/>
              <a:gd name="T1" fmla="*/ 0 h 21600"/>
              <a:gd name="T2" fmla="*/ 0 w 21600"/>
              <a:gd name="T3" fmla="*/ 102394 h 21600"/>
              <a:gd name="T4" fmla="*/ 285750 w 21600"/>
              <a:gd name="T5" fmla="*/ 204787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96" name="AutoShape 45"/>
          <p:cNvSpPr>
            <a:spLocks noChangeArrowheads="1"/>
          </p:cNvSpPr>
          <p:nvPr/>
        </p:nvSpPr>
        <p:spPr bwMode="auto">
          <a:xfrm>
            <a:off x="3729038" y="5211763"/>
            <a:ext cx="381000" cy="204787"/>
          </a:xfrm>
          <a:custGeom>
            <a:avLst/>
            <a:gdLst>
              <a:gd name="T0" fmla="*/ 285750 w 21600"/>
              <a:gd name="T1" fmla="*/ 0 h 21600"/>
              <a:gd name="T2" fmla="*/ 0 w 21600"/>
              <a:gd name="T3" fmla="*/ 102394 h 21600"/>
              <a:gd name="T4" fmla="*/ 285750 w 21600"/>
              <a:gd name="T5" fmla="*/ 204787 h 21600"/>
              <a:gd name="T6" fmla="*/ 381000 w 21600"/>
              <a:gd name="T7" fmla="*/ 102394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rgbClr val="FF0000"/>
            </a:solidFill>
            <a:miter lim="800000"/>
            <a:headEnd/>
            <a:tailEnd/>
          </a:ln>
        </p:spPr>
        <p:txBody>
          <a:bodyPr wrap="none" anchor="ctr"/>
          <a:lstStyle/>
          <a:p>
            <a:endParaRPr lang="en-US"/>
          </a:p>
        </p:txBody>
      </p:sp>
      <p:sp>
        <p:nvSpPr>
          <p:cNvPr id="28697" name="Rectangle 46"/>
          <p:cNvSpPr>
            <a:spLocks noChangeArrowheads="1"/>
          </p:cNvSpPr>
          <p:nvPr/>
        </p:nvSpPr>
        <p:spPr bwMode="auto">
          <a:xfrm>
            <a:off x="4406900" y="2743200"/>
            <a:ext cx="4381500" cy="1193800"/>
          </a:xfrm>
          <a:prstGeom prst="rect">
            <a:avLst/>
          </a:prstGeom>
          <a:noFill/>
          <a:ln w="9525">
            <a:solidFill>
              <a:schemeClr val="tx1"/>
            </a:solidFill>
            <a:miter lim="800000"/>
            <a:headEnd/>
            <a:tailEnd/>
          </a:ln>
        </p:spPr>
        <p:txBody>
          <a:bodyPr wrap="none" anchor="ctr"/>
          <a:lstStyle/>
          <a:p>
            <a:r>
              <a:rPr lang="en-US" sz="1600" b="1">
                <a:solidFill>
                  <a:schemeClr val="tx2"/>
                </a:solidFill>
                <a:latin typeface="Arial" charset="0"/>
              </a:rPr>
              <a:t>TOTAL RISK  =</a:t>
            </a:r>
            <a:br>
              <a:rPr lang="en-US" sz="1600" b="1">
                <a:solidFill>
                  <a:schemeClr val="tx2"/>
                </a:solidFill>
                <a:latin typeface="Arial" charset="0"/>
              </a:rPr>
            </a:br>
            <a:r>
              <a:rPr lang="en-US" sz="1600" b="1">
                <a:solidFill>
                  <a:schemeClr val="tx2"/>
                </a:solidFill>
                <a:latin typeface="Arial" charset="0"/>
              </a:rPr>
              <a:t>	          Systematic (market) Risk</a:t>
            </a:r>
          </a:p>
          <a:p>
            <a:endParaRPr lang="en-US" sz="800" b="1">
              <a:solidFill>
                <a:schemeClr val="tx2"/>
              </a:solidFill>
              <a:latin typeface="Arial" charset="0"/>
            </a:endParaRPr>
          </a:p>
          <a:p>
            <a:r>
              <a:rPr lang="en-US" sz="1600" b="1">
                <a:solidFill>
                  <a:schemeClr val="tx2"/>
                </a:solidFill>
                <a:latin typeface="Arial" charset="0"/>
              </a:rPr>
              <a:t>	       +  Diversifiable (specific) Risk</a:t>
            </a:r>
          </a:p>
        </p:txBody>
      </p:sp>
      <p:sp>
        <p:nvSpPr>
          <p:cNvPr id="28698" name="Rectangle 47"/>
          <p:cNvSpPr>
            <a:spLocks noChangeArrowheads="1"/>
          </p:cNvSpPr>
          <p:nvPr/>
        </p:nvSpPr>
        <p:spPr bwMode="auto">
          <a:xfrm>
            <a:off x="190500" y="1828800"/>
            <a:ext cx="2146300" cy="368300"/>
          </a:xfrm>
          <a:prstGeom prst="rect">
            <a:avLst/>
          </a:prstGeom>
          <a:noFill/>
          <a:ln w="9525">
            <a:noFill/>
            <a:miter lim="800000"/>
            <a:headEnd/>
            <a:tailEnd/>
          </a:ln>
        </p:spPr>
        <p:txBody>
          <a:bodyPr wrap="none" anchor="ctr"/>
          <a:lstStyle/>
          <a:p>
            <a:r>
              <a:rPr lang="en-US" sz="1600" b="1">
                <a:solidFill>
                  <a:schemeClr val="tx2"/>
                </a:solidFill>
                <a:latin typeface="Arial" charset="0"/>
              </a:rPr>
              <a:t>    Portfolio</a:t>
            </a:r>
            <a:br>
              <a:rPr lang="en-US" sz="1600" b="1">
                <a:solidFill>
                  <a:schemeClr val="tx2"/>
                </a:solidFill>
                <a:latin typeface="Arial" charset="0"/>
              </a:rPr>
            </a:br>
            <a:r>
              <a:rPr lang="en-US" sz="1600" b="1">
                <a:solidFill>
                  <a:schemeClr val="tx2"/>
                </a:solidFill>
                <a:latin typeface="Arial" charset="0"/>
              </a:rPr>
              <a:t>    RISK</a:t>
            </a:r>
            <a:endParaRPr lang="en-US" sz="1200" b="1">
              <a:solidFill>
                <a:schemeClr val="tx2"/>
              </a:solidFill>
              <a:latin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5" name="Rectangle 2"/>
          <p:cNvSpPr>
            <a:spLocks noGrp="1" noChangeArrowheads="1"/>
          </p:cNvSpPr>
          <p:nvPr>
            <p:ph type="subTitle" idx="1"/>
          </p:nvPr>
        </p:nvSpPr>
        <p:spPr>
          <a:xfrm>
            <a:off x="771525" y="608013"/>
            <a:ext cx="3646488" cy="1046616"/>
          </a:xfrm>
        </p:spPr>
        <p:txBody>
          <a:bodyPr/>
          <a:lstStyle/>
          <a:p>
            <a:pPr eaLnBrk="1" hangingPunct="1">
              <a:lnSpc>
                <a:spcPct val="80000"/>
              </a:lnSpc>
            </a:pPr>
            <a:r>
              <a:rPr lang="en-US" sz="1400" b="1" dirty="0" smtClean="0">
                <a:solidFill>
                  <a:schemeClr val="tx2"/>
                </a:solidFill>
              </a:rPr>
              <a:t>University of the Aegean</a:t>
            </a:r>
            <a:br>
              <a:rPr lang="en-US" sz="1400" b="1" dirty="0" smtClean="0">
                <a:solidFill>
                  <a:schemeClr val="tx2"/>
                </a:solidFill>
              </a:rPr>
            </a:br>
            <a:r>
              <a:rPr lang="en-US" sz="1400" b="1" dirty="0" smtClean="0">
                <a:solidFill>
                  <a:schemeClr val="tx2"/>
                </a:solidFill>
              </a:rPr>
              <a:t>School of Business Studies</a:t>
            </a:r>
          </a:p>
          <a:p>
            <a:pPr eaLnBrk="1" hangingPunct="1">
              <a:lnSpc>
                <a:spcPct val="80000"/>
              </a:lnSpc>
            </a:pPr>
            <a:r>
              <a:rPr lang="en-US" sz="1400" b="1" dirty="0" smtClean="0">
                <a:solidFill>
                  <a:schemeClr val="tx2"/>
                </a:solidFill>
              </a:rPr>
              <a:t>Shipping, Trade &amp; Transport Dpt.</a:t>
            </a:r>
          </a:p>
          <a:p>
            <a:pPr eaLnBrk="1" hangingPunct="1">
              <a:lnSpc>
                <a:spcPct val="80000"/>
              </a:lnSpc>
            </a:pPr>
            <a:endParaRPr lang="en-US" sz="800" dirty="0" smtClean="0">
              <a:solidFill>
                <a:schemeClr val="tx2"/>
              </a:solidFill>
            </a:endParaRPr>
          </a:p>
          <a:p>
            <a:pPr eaLnBrk="1" hangingPunct="1">
              <a:lnSpc>
                <a:spcPct val="80000"/>
              </a:lnSpc>
            </a:pPr>
            <a:r>
              <a:rPr lang="en-US" sz="1400" dirty="0" smtClean="0">
                <a:solidFill>
                  <a:schemeClr val="tx2"/>
                </a:solidFill>
              </a:rPr>
              <a:t>MA Shipping, Trade &amp; Transport</a:t>
            </a:r>
          </a:p>
        </p:txBody>
      </p:sp>
      <p:sp>
        <p:nvSpPr>
          <p:cNvPr id="5130" name="Rectangle 7"/>
          <p:cNvSpPr>
            <a:spLocks noChangeArrowheads="1"/>
          </p:cNvSpPr>
          <p:nvPr/>
        </p:nvSpPr>
        <p:spPr bwMode="auto">
          <a:xfrm>
            <a:off x="735012" y="2631209"/>
            <a:ext cx="5776623" cy="444500"/>
          </a:xfrm>
          <a:prstGeom prst="rect">
            <a:avLst/>
          </a:prstGeom>
          <a:noFill/>
          <a:ln w="9525">
            <a:noFill/>
            <a:miter lim="800000"/>
            <a:headEnd/>
            <a:tailEnd/>
          </a:ln>
        </p:spPr>
        <p:txBody>
          <a:bodyPr/>
          <a:lstStyle/>
          <a:p>
            <a:pPr>
              <a:lnSpc>
                <a:spcPct val="80000"/>
              </a:lnSpc>
              <a:spcBef>
                <a:spcPct val="20000"/>
              </a:spcBef>
              <a:buClr>
                <a:schemeClr val="folHlink"/>
              </a:buClr>
              <a:buSzPct val="75000"/>
              <a:buFont typeface="Wingdings" pitchFamily="2" charset="2"/>
              <a:buNone/>
            </a:pPr>
            <a:r>
              <a:rPr lang="en-US" sz="2400" b="1" dirty="0" smtClean="0">
                <a:solidFill>
                  <a:schemeClr val="tx2"/>
                </a:solidFill>
                <a:latin typeface="Arial" charset="0"/>
              </a:rPr>
              <a:t>Advanced Corporate Finance </a:t>
            </a:r>
            <a:r>
              <a:rPr lang="en-US" sz="1400" b="1" baseline="-25000" dirty="0" smtClean="0">
                <a:solidFill>
                  <a:schemeClr val="tx2"/>
                </a:solidFill>
                <a:latin typeface="Arial" charset="0"/>
              </a:rPr>
              <a:t>ADVFIN</a:t>
            </a:r>
          </a:p>
          <a:p>
            <a:pPr>
              <a:lnSpc>
                <a:spcPct val="80000"/>
              </a:lnSpc>
              <a:spcBef>
                <a:spcPct val="20000"/>
              </a:spcBef>
              <a:buClr>
                <a:schemeClr val="folHlink"/>
              </a:buClr>
              <a:buSzPct val="75000"/>
              <a:buFont typeface="Wingdings" pitchFamily="2" charset="2"/>
              <a:buNone/>
            </a:pPr>
            <a:endParaRPr lang="en-US" sz="1400" b="1" baseline="-25000" dirty="0" smtClean="0">
              <a:solidFill>
                <a:srgbClr val="008BD0"/>
              </a:solidFill>
              <a:latin typeface="Arial" charset="0"/>
            </a:endParaRPr>
          </a:p>
          <a:p>
            <a:pPr>
              <a:lnSpc>
                <a:spcPct val="80000"/>
              </a:lnSpc>
              <a:spcBef>
                <a:spcPct val="20000"/>
              </a:spcBef>
              <a:buClr>
                <a:schemeClr val="folHlink"/>
              </a:buClr>
              <a:buSzPct val="75000"/>
              <a:buFont typeface="Wingdings" pitchFamily="2" charset="2"/>
              <a:buNone/>
            </a:pPr>
            <a:endParaRPr lang="el-GR" sz="1400" b="1" baseline="-25000" dirty="0">
              <a:solidFill>
                <a:srgbClr val="008BD0"/>
              </a:solidFill>
              <a:latin typeface="Arial" charset="0"/>
            </a:endParaRPr>
          </a:p>
        </p:txBody>
      </p:sp>
      <p:graphicFrame>
        <p:nvGraphicFramePr>
          <p:cNvPr id="153601" name="Object 1"/>
          <p:cNvGraphicFramePr>
            <a:graphicFrameLocks noChangeAspect="1"/>
          </p:cNvGraphicFramePr>
          <p:nvPr/>
        </p:nvGraphicFramePr>
        <p:xfrm>
          <a:off x="696686" y="5270500"/>
          <a:ext cx="1120771" cy="1043214"/>
        </p:xfrm>
        <a:graphic>
          <a:graphicData uri="http://schemas.openxmlformats.org/presentationml/2006/ole">
            <mc:AlternateContent xmlns:mc="http://schemas.openxmlformats.org/markup-compatibility/2006">
              <mc:Choice xmlns:v="urn:schemas-microsoft-com:vml" Requires="v">
                <p:oleObj spid="_x0000_s120835" name="Picture" r:id="rId3" imgW="609524" imgH="609524" progId="Word.Picture.8">
                  <p:embed/>
                </p:oleObj>
              </mc:Choice>
              <mc:Fallback>
                <p:oleObj name="Picture" r:id="rId3" imgW="609524" imgH="609524" progId="Word.Picture.8">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686" y="5270500"/>
                        <a:ext cx="1120771" cy="1043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80"/>
                            </a:solidFill>
                            <a:miter lim="800000"/>
                            <a:headEnd/>
                            <a:tailEnd/>
                          </a14:hiddenLine>
                        </a:ext>
                      </a:extLst>
                    </p:spPr>
                  </p:pic>
                </p:oleObj>
              </mc:Fallback>
            </mc:AlternateContent>
          </a:graphicData>
        </a:graphic>
      </p:graphicFrame>
      <p:sp>
        <p:nvSpPr>
          <p:cNvPr id="153602" name="Rectangle 2"/>
          <p:cNvSpPr>
            <a:spLocks noChangeArrowheads="1"/>
          </p:cNvSpPr>
          <p:nvPr/>
        </p:nvSpPr>
        <p:spPr bwMode="auto">
          <a:xfrm>
            <a:off x="1843314" y="5136739"/>
            <a:ext cx="262708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THEODORE SYRIOPOULOS</a:t>
            </a:r>
            <a:endParaRPr kumimoji="0" lang="el-GR"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Professor of Finance</a:t>
            </a:r>
            <a:endParaRPr kumimoji="0" lang="el-G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Department of Shipping, Trade &amp; Transport</a:t>
            </a:r>
          </a:p>
          <a:p>
            <a:pPr marL="0" marR="0" lvl="0" indent="0"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School of Business Studies</a:t>
            </a:r>
            <a:br>
              <a:rPr kumimoji="0" lang="en-US" sz="8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br>
            <a:r>
              <a:rPr kumimoji="0" lang="en-US" sz="8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UNIVERSITY OF THE AEGEAN</a:t>
            </a:r>
            <a:br>
              <a:rPr kumimoji="0" lang="en-US" sz="8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br>
            <a:r>
              <a:rPr kumimoji="0" lang="en-US" sz="7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2A, </a:t>
            </a:r>
            <a:r>
              <a:rPr kumimoji="0" lang="en-US" sz="700" b="0" i="0" u="none" strike="noStrike" cap="none" normalizeH="0" baseline="0" dirty="0" err="1" smtClean="0">
                <a:ln>
                  <a:noFill/>
                </a:ln>
                <a:solidFill>
                  <a:srgbClr val="003366"/>
                </a:solidFill>
                <a:effectLst/>
                <a:latin typeface="Arial" pitchFamily="34" charset="0"/>
                <a:ea typeface="Times New Roman" pitchFamily="18" charset="0"/>
                <a:cs typeface="Arial" pitchFamily="34" charset="0"/>
              </a:rPr>
              <a:t>Korai</a:t>
            </a:r>
            <a:r>
              <a:rPr kumimoji="0" lang="en-US" sz="7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 street, 82100 Chios, Greece,</a:t>
            </a:r>
            <a:br>
              <a:rPr kumimoji="0" lang="en-US" sz="7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br>
            <a:r>
              <a:rPr kumimoji="0" lang="en-US" sz="7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Tel.: 22710</a:t>
            </a:r>
            <a:r>
              <a:rPr kumimoji="0" lang="en-US" sz="700" b="0" i="0" u="none" strike="noStrike" cap="none" normalizeH="0" dirty="0" smtClean="0">
                <a:ln>
                  <a:noFill/>
                </a:ln>
                <a:solidFill>
                  <a:srgbClr val="003366"/>
                </a:solidFill>
                <a:effectLst/>
                <a:latin typeface="Arial" pitchFamily="34" charset="0"/>
                <a:ea typeface="Times New Roman" pitchFamily="18" charset="0"/>
                <a:cs typeface="Arial" pitchFamily="34" charset="0"/>
              </a:rPr>
              <a:t> 35 861, 6944 911 787</a:t>
            </a:r>
          </a:p>
          <a:p>
            <a:pPr marL="0" marR="0" lvl="0" indent="0" defTabSz="914400" rtl="0" eaLnBrk="0" fontAlgn="base" latinLnBrk="0" hangingPunct="0">
              <a:lnSpc>
                <a:spcPct val="100000"/>
              </a:lnSpc>
              <a:spcBef>
                <a:spcPct val="0"/>
              </a:spcBef>
              <a:spcAft>
                <a:spcPct val="0"/>
              </a:spcAft>
              <a:buClrTx/>
              <a:buSzTx/>
              <a:buFontTx/>
              <a:buNone/>
              <a:tabLst/>
            </a:pPr>
            <a:r>
              <a:rPr kumimoji="0" lang="en-GB" sz="7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e-mail: </a:t>
            </a:r>
            <a:r>
              <a:rPr kumimoji="0" lang="en-GB" sz="7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hlinkClick r:id="rId5"/>
              </a:rPr>
              <a:t>tsiriop@aegean.gr</a:t>
            </a:r>
            <a:endParaRPr kumimoji="0" lang="en-GB" sz="7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GB" sz="700" b="0" i="0" u="none" strike="noStrike" cap="none" normalizeH="0" baseline="0" dirty="0" smtClean="0">
                <a:ln>
                  <a:noFill/>
                </a:ln>
                <a:solidFill>
                  <a:srgbClr val="003366"/>
                </a:solidFill>
                <a:effectLst/>
                <a:latin typeface="Arial" pitchFamily="34" charset="0"/>
                <a:ea typeface="Times New Roman" pitchFamily="18" charset="0"/>
                <a:cs typeface="Arial" pitchFamily="34" charset="0"/>
              </a:rPr>
              <a:t>http://www.stt.aegean.gr/SyriopoulosEn.asp</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2"/>
          <p:cNvSpPr txBox="1">
            <a:spLocks noChangeArrowheads="1"/>
          </p:cNvSpPr>
          <p:nvPr/>
        </p:nvSpPr>
        <p:spPr bwMode="auto">
          <a:xfrm>
            <a:off x="817419" y="1662545"/>
            <a:ext cx="1080654" cy="2909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80000"/>
              </a:lnSpc>
              <a:spcBef>
                <a:spcPct val="20000"/>
              </a:spcBef>
              <a:spcAft>
                <a:spcPct val="0"/>
              </a:spcAft>
              <a:buClr>
                <a:schemeClr val="folHlink"/>
              </a:buClr>
              <a:buSzPct val="75000"/>
              <a:buFont typeface="Wingdings" pitchFamily="2" charset="2"/>
              <a:buNone/>
              <a:tabLst/>
              <a:defRPr/>
            </a:pPr>
            <a:r>
              <a:rPr lang="en-US" sz="1400" b="1" kern="0" dirty="0" smtClean="0">
                <a:solidFill>
                  <a:srgbClr val="C00000"/>
                </a:solidFill>
                <a:latin typeface="+mn-lt"/>
              </a:rPr>
              <a:t>e</a:t>
            </a:r>
            <a:r>
              <a:rPr kumimoji="0" lang="en-US" sz="1400" b="1" i="0" u="none" strike="noStrike" kern="0" cap="none" spc="0" normalizeH="0" baseline="0" noProof="0" dirty="0" smtClean="0">
                <a:ln>
                  <a:noFill/>
                </a:ln>
                <a:solidFill>
                  <a:srgbClr val="C00000"/>
                </a:solidFill>
                <a:effectLst/>
                <a:uLnTx/>
                <a:uFillTx/>
                <a:latin typeface="+mn-lt"/>
                <a:ea typeface="+mn-ea"/>
                <a:cs typeface="+mn-cs"/>
              </a:rPr>
              <a:t>-course</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0D47DB97-1D71-4B63-B0F2-3E322FA6B267}" type="slidenum">
              <a:rPr lang="en-US"/>
              <a:pPr>
                <a:defRPr/>
              </a:pPr>
              <a:t>40</a:t>
            </a:fld>
            <a:endParaRPr lang="en-US"/>
          </a:p>
        </p:txBody>
      </p:sp>
      <p:sp>
        <p:nvSpPr>
          <p:cNvPr id="29701" name="Rectangle 2"/>
          <p:cNvSpPr>
            <a:spLocks noGrp="1" noChangeArrowheads="1"/>
          </p:cNvSpPr>
          <p:nvPr>
            <p:ph type="title"/>
          </p:nvPr>
        </p:nvSpPr>
        <p:spPr>
          <a:xfrm>
            <a:off x="762000" y="777875"/>
            <a:ext cx="8162925" cy="822325"/>
          </a:xfrm>
        </p:spPr>
        <p:txBody>
          <a:bodyPr/>
          <a:lstStyle/>
          <a:p>
            <a:pPr eaLnBrk="1" hangingPunct="1"/>
            <a:r>
              <a:rPr lang="en-CA" sz="2400" b="1" smtClean="0">
                <a:cs typeface="Times New Roman" pitchFamily="18" charset="0"/>
              </a:rPr>
              <a:t>Measuring Systematic Risk</a:t>
            </a:r>
            <a:br>
              <a:rPr lang="en-CA" sz="2400" b="1" smtClean="0">
                <a:cs typeface="Times New Roman" pitchFamily="18" charset="0"/>
              </a:rPr>
            </a:br>
            <a:r>
              <a:rPr lang="en-CA" sz="2400" b="1" smtClean="0">
                <a:cs typeface="Times New Roman" pitchFamily="18" charset="0"/>
              </a:rPr>
              <a:t>with the </a:t>
            </a:r>
            <a:r>
              <a:rPr lang="en-CA" sz="2400" b="1" i="1" smtClean="0">
                <a:solidFill>
                  <a:srgbClr val="FF0000"/>
                </a:solidFill>
                <a:cs typeface="Times New Roman" pitchFamily="18" charset="0"/>
              </a:rPr>
              <a:t>BETA</a:t>
            </a:r>
            <a:r>
              <a:rPr lang="en-CA" sz="2400" b="1" smtClean="0">
                <a:cs typeface="Times New Roman" pitchFamily="18" charset="0"/>
              </a:rPr>
              <a:t> coefficient</a:t>
            </a:r>
            <a:endParaRPr lang="en-US" smtClean="0"/>
          </a:p>
        </p:txBody>
      </p:sp>
      <p:sp>
        <p:nvSpPr>
          <p:cNvPr id="29702" name="Rectangle 3"/>
          <p:cNvSpPr>
            <a:spLocks noGrp="1" noChangeArrowheads="1"/>
          </p:cNvSpPr>
          <p:nvPr>
            <p:ph type="body" idx="1"/>
          </p:nvPr>
        </p:nvSpPr>
        <p:spPr>
          <a:xfrm>
            <a:off x="762000" y="2374900"/>
            <a:ext cx="8110538" cy="3543300"/>
          </a:xfrm>
        </p:spPr>
        <p:txBody>
          <a:bodyPr/>
          <a:lstStyle/>
          <a:p>
            <a:pPr eaLnBrk="1" hangingPunct="1"/>
            <a:r>
              <a:rPr lang="en-US" sz="2000" dirty="0" smtClean="0">
                <a:cs typeface="Times New Roman" pitchFamily="18" charset="0"/>
              </a:rPr>
              <a:t>a firm’s systematic risk measured </a:t>
            </a:r>
            <a:r>
              <a:rPr lang="en-US" sz="2000" i="1" dirty="0" smtClean="0">
                <a:cs typeface="Times New Roman" pitchFamily="18" charset="0"/>
              </a:rPr>
              <a:t>relative</a:t>
            </a:r>
            <a:r>
              <a:rPr lang="en-US" sz="2000" dirty="0" smtClean="0">
                <a:cs typeface="Times New Roman" pitchFamily="18" charset="0"/>
              </a:rPr>
              <a:t> to </a:t>
            </a:r>
            <a:r>
              <a:rPr lang="en-US" sz="2000" b="1" dirty="0" smtClean="0">
                <a:solidFill>
                  <a:srgbClr val="FF0000"/>
                </a:solidFill>
                <a:cs typeface="Times New Roman" pitchFamily="18" charset="0"/>
              </a:rPr>
              <a:t>market portfolio</a:t>
            </a:r>
            <a:r>
              <a:rPr lang="en-US" sz="1200" b="1" dirty="0" smtClean="0">
                <a:solidFill>
                  <a:schemeClr val="folHlink"/>
                </a:solidFill>
                <a:cs typeface="Times New Roman" pitchFamily="18" charset="0"/>
              </a:rPr>
              <a:t/>
            </a:r>
            <a:br>
              <a:rPr lang="en-US" sz="1200" b="1" dirty="0" smtClean="0">
                <a:solidFill>
                  <a:schemeClr val="folHlink"/>
                </a:solidFill>
                <a:cs typeface="Times New Roman" pitchFamily="18" charset="0"/>
              </a:rPr>
            </a:br>
            <a:endParaRPr lang="en-US" sz="1200" b="1" dirty="0" smtClean="0">
              <a:solidFill>
                <a:schemeClr val="folHlink"/>
              </a:solidFill>
              <a:cs typeface="Times New Roman" pitchFamily="18" charset="0"/>
            </a:endParaRPr>
          </a:p>
          <a:p>
            <a:pPr eaLnBrk="1" hangingPunct="1">
              <a:buFont typeface="Wingdings" pitchFamily="2" charset="2"/>
              <a:buNone/>
            </a:pPr>
            <a:r>
              <a:rPr lang="en-US" sz="1600" b="1" dirty="0" smtClean="0">
                <a:solidFill>
                  <a:schemeClr val="tx2"/>
                </a:solidFill>
                <a:cs typeface="Times New Roman" pitchFamily="18" charset="0"/>
              </a:rPr>
              <a:t>	market portfolio</a:t>
            </a:r>
            <a:r>
              <a:rPr lang="en-US" sz="1600" dirty="0" smtClean="0">
                <a:cs typeface="Times New Roman" pitchFamily="18" charset="0"/>
              </a:rPr>
              <a:t> = portfolio containing all of assets in the world / market of interest</a:t>
            </a:r>
            <a:endParaRPr lang="en-CA" sz="1600" dirty="0" smtClean="0">
              <a:cs typeface="Times New Roman" pitchFamily="18" charset="0"/>
            </a:endParaRPr>
          </a:p>
          <a:p>
            <a:pPr eaLnBrk="1" hangingPunct="1">
              <a:buFont typeface="Wingdings" pitchFamily="2" charset="2"/>
              <a:buNone/>
            </a:pPr>
            <a:endParaRPr lang="en-US" sz="1000" dirty="0" smtClean="0">
              <a:cs typeface="Times New Roman" pitchFamily="18" charset="0"/>
            </a:endParaRPr>
          </a:p>
          <a:p>
            <a:pPr eaLnBrk="1" hangingPunct="1">
              <a:buFont typeface="Wingdings" pitchFamily="2" charset="2"/>
              <a:buNone/>
            </a:pPr>
            <a:endParaRPr lang="en-US" sz="1000" dirty="0" smtClean="0">
              <a:cs typeface="Times New Roman" pitchFamily="18" charset="0"/>
            </a:endParaRPr>
          </a:p>
          <a:p>
            <a:pPr eaLnBrk="1" hangingPunct="1"/>
            <a:r>
              <a:rPr lang="en-US" sz="1800" dirty="0" smtClean="0">
                <a:cs typeface="Times New Roman" pitchFamily="18" charset="0"/>
              </a:rPr>
              <a:t>systematic risk of a stock - estimated by…</a:t>
            </a:r>
            <a:br>
              <a:rPr lang="en-US" sz="1800" dirty="0" smtClean="0">
                <a:cs typeface="Times New Roman" pitchFamily="18" charset="0"/>
              </a:rPr>
            </a:br>
            <a:r>
              <a:rPr lang="en-US" sz="1800" dirty="0" smtClean="0">
                <a:cs typeface="Times New Roman" pitchFamily="18" charset="0"/>
              </a:rPr>
              <a:t>	</a:t>
            </a:r>
            <a:r>
              <a:rPr lang="en-US" sz="1800" i="1" dirty="0" smtClean="0">
                <a:solidFill>
                  <a:srgbClr val="FF0000"/>
                </a:solidFill>
                <a:cs typeface="Times New Roman" pitchFamily="18" charset="0"/>
              </a:rPr>
              <a:t>sensitivity of returns</a:t>
            </a:r>
            <a:br>
              <a:rPr lang="en-US" sz="1800" i="1" dirty="0" smtClean="0">
                <a:solidFill>
                  <a:srgbClr val="FF0000"/>
                </a:solidFill>
                <a:cs typeface="Times New Roman" pitchFamily="18" charset="0"/>
              </a:rPr>
            </a:br>
            <a:r>
              <a:rPr lang="en-US" sz="1800" i="1" dirty="0" smtClean="0">
                <a:solidFill>
                  <a:srgbClr val="FF0000"/>
                </a:solidFill>
                <a:cs typeface="Times New Roman" pitchFamily="18" charset="0"/>
              </a:rPr>
              <a:t>	</a:t>
            </a:r>
            <a:r>
              <a:rPr lang="en-US" sz="1800" dirty="0" smtClean="0">
                <a:cs typeface="Times New Roman" pitchFamily="18" charset="0"/>
              </a:rPr>
              <a:t>to changes in representative</a:t>
            </a:r>
            <a:r>
              <a:rPr lang="en-US" sz="1800" dirty="0" smtClean="0">
                <a:solidFill>
                  <a:srgbClr val="FF0000"/>
                </a:solidFill>
                <a:cs typeface="Times New Roman" pitchFamily="18" charset="0"/>
              </a:rPr>
              <a:t> </a:t>
            </a:r>
            <a:br>
              <a:rPr lang="en-US" sz="1800" dirty="0" smtClean="0">
                <a:solidFill>
                  <a:srgbClr val="FF0000"/>
                </a:solidFill>
                <a:cs typeface="Times New Roman" pitchFamily="18" charset="0"/>
              </a:rPr>
            </a:br>
            <a:r>
              <a:rPr lang="en-US" sz="1800" dirty="0" smtClean="0">
                <a:solidFill>
                  <a:srgbClr val="FF0000"/>
                </a:solidFill>
                <a:cs typeface="Times New Roman" pitchFamily="18" charset="0"/>
              </a:rPr>
              <a:t>	stock market index </a:t>
            </a:r>
            <a:r>
              <a:rPr lang="en-US" sz="1400" dirty="0" smtClean="0">
                <a:cs typeface="Times New Roman" pitchFamily="18" charset="0"/>
              </a:rPr>
              <a:t>(e.g. S&amp;P500 index)</a:t>
            </a:r>
          </a:p>
          <a:p>
            <a:pPr eaLnBrk="1" hangingPunct="1"/>
            <a:endParaRPr lang="en-US" sz="1400" dirty="0" smtClean="0">
              <a:cs typeface="Times New Roman" pitchFamily="18" charset="0"/>
            </a:endParaRPr>
          </a:p>
          <a:p>
            <a:pPr eaLnBrk="1" hangingPunct="1"/>
            <a:r>
              <a:rPr lang="en-US" sz="1800" dirty="0" smtClean="0">
                <a:cs typeface="Times New Roman" pitchFamily="18" charset="0"/>
              </a:rPr>
              <a:t>this is stock’s </a:t>
            </a:r>
            <a:r>
              <a:rPr lang="en-US" sz="2000" b="1" i="1" dirty="0" smtClean="0">
                <a:solidFill>
                  <a:srgbClr val="FF0000"/>
                </a:solidFill>
                <a:cs typeface="Times New Roman" pitchFamily="18" charset="0"/>
              </a:rPr>
              <a:t>beta</a:t>
            </a:r>
            <a:r>
              <a:rPr lang="en-US" sz="2000" b="1" dirty="0" smtClean="0">
                <a:solidFill>
                  <a:srgbClr val="FF0000"/>
                </a:solidFill>
                <a:cs typeface="Times New Roman" pitchFamily="18" charset="0"/>
              </a:rPr>
              <a:t> coefficient</a:t>
            </a:r>
            <a:endParaRPr lang="en-CA" dirty="0" smtClean="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 name="5 - Θέση αριθμού διαφάνειας"/>
          <p:cNvSpPr>
            <a:spLocks noGrp="1"/>
          </p:cNvSpPr>
          <p:nvPr>
            <p:ph type="sldNum" sz="quarter" idx="12"/>
          </p:nvPr>
        </p:nvSpPr>
        <p:spPr/>
        <p:txBody>
          <a:bodyPr/>
          <a:lstStyle/>
          <a:p>
            <a:pPr>
              <a:defRPr/>
            </a:pPr>
            <a:fld id="{770E826D-7CF9-4A71-B981-22C4CD7FD10A}" type="slidenum">
              <a:rPr lang="en-US"/>
              <a:pPr>
                <a:defRPr/>
              </a:pPr>
              <a:t>41</a:t>
            </a:fld>
            <a:endParaRPr lang="en-US"/>
          </a:p>
        </p:txBody>
      </p:sp>
      <p:sp>
        <p:nvSpPr>
          <p:cNvPr id="17414" name="Text Box 6"/>
          <p:cNvSpPr txBox="1">
            <a:spLocks noChangeArrowheads="1"/>
          </p:cNvSpPr>
          <p:nvPr/>
        </p:nvSpPr>
        <p:spPr bwMode="auto">
          <a:xfrm>
            <a:off x="704850" y="353332"/>
            <a:ext cx="8439150" cy="461665"/>
          </a:xfrm>
          <a:prstGeom prst="rect">
            <a:avLst/>
          </a:prstGeom>
          <a:noFill/>
          <a:ln w="9525">
            <a:noFill/>
            <a:miter lim="800000"/>
            <a:headEnd/>
            <a:tailEnd/>
          </a:ln>
        </p:spPr>
        <p:txBody>
          <a:bodyPr>
            <a:spAutoFit/>
          </a:bodyPr>
          <a:lstStyle/>
          <a:p>
            <a:pPr eaLnBrk="0" hangingPunct="0"/>
            <a:r>
              <a:rPr lang="en-US" b="1" dirty="0">
                <a:solidFill>
                  <a:schemeClr val="tx2"/>
                </a:solidFill>
                <a:latin typeface="Arial" charset="0"/>
              </a:rPr>
              <a:t>Beta coefficients </a:t>
            </a:r>
            <a:r>
              <a:rPr lang="en-US" b="1" dirty="0" smtClean="0">
                <a:solidFill>
                  <a:schemeClr val="tx2"/>
                </a:solidFill>
                <a:latin typeface="Arial" charset="0"/>
              </a:rPr>
              <a:t>stocks vs. market: US sample</a:t>
            </a:r>
            <a:endParaRPr lang="en-US" b="1" dirty="0">
              <a:solidFill>
                <a:schemeClr val="tx2"/>
              </a:solidFill>
              <a:latin typeface="Arial" charset="0"/>
            </a:endParaRPr>
          </a:p>
        </p:txBody>
      </p:sp>
      <p:graphicFrame>
        <p:nvGraphicFramePr>
          <p:cNvPr id="17731" name="Group 323"/>
          <p:cNvGraphicFramePr>
            <a:graphicFrameLocks noGrp="1"/>
          </p:cNvGraphicFramePr>
          <p:nvPr/>
        </p:nvGraphicFramePr>
        <p:xfrm>
          <a:off x="745671" y="2106613"/>
          <a:ext cx="7766050" cy="4389120"/>
        </p:xfrm>
        <a:graphic>
          <a:graphicData uri="http://schemas.openxmlformats.org/drawingml/2006/table">
            <a:tbl>
              <a:tblPr/>
              <a:tblGrid>
                <a:gridCol w="3106738"/>
                <a:gridCol w="784225"/>
                <a:gridCol w="3178175"/>
                <a:gridCol w="696912"/>
              </a:tblGrid>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dirty="0" smtClean="0">
                          <a:ln>
                            <a:noFill/>
                          </a:ln>
                          <a:solidFill>
                            <a:schemeClr val="tx1"/>
                          </a:solidFill>
                          <a:effectLst/>
                          <a:latin typeface="Arial" charset="0"/>
                        </a:rPr>
                        <a:t>Texas Instrument</a:t>
                      </a:r>
                    </a:p>
                  </a:txBody>
                  <a:tcPr horzOverflow="overflow">
                    <a:lnL cap="flat">
                      <a:noFill/>
                    </a:lnL>
                    <a:lnR>
                      <a:noFill/>
                    </a:lnR>
                    <a:lnT w="28575" cap="flat" cmpd="sng" algn="ctr">
                      <a:solidFill>
                        <a:schemeClr val="tx2"/>
                      </a:solidFill>
                      <a:prstDash val="solid"/>
                      <a:miter lim="800000"/>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1.60</a:t>
                      </a:r>
                    </a:p>
                  </a:txBody>
                  <a:tcPr horzOverflow="overflow">
                    <a:lnL>
                      <a:noFill/>
                    </a:lnL>
                    <a:lnR>
                      <a:noFill/>
                    </a:lnR>
                    <a:lnT w="28575" cap="flat" cmpd="sng" algn="ctr">
                      <a:solidFill>
                        <a:schemeClr val="tx2"/>
                      </a:solidFill>
                      <a:prstDash val="solid"/>
                      <a:miter lim="800000"/>
                      <a:headEnd type="none" w="med" len="med"/>
                      <a:tailEnd type="none" w="med" len="med"/>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dirty="0" smtClean="0">
                          <a:ln>
                            <a:noFill/>
                          </a:ln>
                          <a:solidFill>
                            <a:schemeClr val="tx1"/>
                          </a:solidFill>
                          <a:effectLst/>
                          <a:latin typeface="Arial" charset="0"/>
                        </a:rPr>
                        <a:t>AT&amp;T</a:t>
                      </a:r>
                    </a:p>
                  </a:txBody>
                  <a:tcPr horzOverflow="overflow">
                    <a:lnL>
                      <a:noFill/>
                    </a:lnL>
                    <a:lnR>
                      <a:noFill/>
                    </a:lnR>
                    <a:lnT w="28575" cap="flat" cmpd="sng" algn="ctr">
                      <a:solidFill>
                        <a:schemeClr val="tx2"/>
                      </a:solidFill>
                      <a:prstDash val="solid"/>
                      <a:miter lim="800000"/>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1.00</a:t>
                      </a:r>
                    </a:p>
                  </a:txBody>
                  <a:tcPr horzOverflow="overflow">
                    <a:lnL>
                      <a:noFill/>
                    </a:lnL>
                    <a:lnR cap="flat">
                      <a:noFill/>
                    </a:lnR>
                    <a:lnT w="28575" cap="flat" cmpd="sng" algn="ctr">
                      <a:solidFill>
                        <a:schemeClr val="tx2"/>
                      </a:solidFill>
                      <a:prstDash val="solid"/>
                      <a:miter lim="800000"/>
                      <a:headEnd type="none" w="med" len="med"/>
                      <a:tailEnd type="none" w="med" len="med"/>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Black &amp; Decker Corp.</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1.50</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Bayer AG</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1.00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Maytag Corporation</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1.50</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McDonald’s</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0.90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Navistar International</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1.45</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dirty="0" smtClean="0">
                          <a:ln>
                            <a:noFill/>
                          </a:ln>
                          <a:solidFill>
                            <a:schemeClr val="tx1"/>
                          </a:solidFill>
                          <a:effectLst/>
                          <a:latin typeface="Arial" charset="0"/>
                        </a:rPr>
                        <a:t>Dow Chemical </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0.90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Intel Corporation</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1.35</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Shell Transport &amp; Trading</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0.90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World Com, Inc.</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1.35</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Smithkline Beecham</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0.80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US Airways</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1.35</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Boston Beer</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0.80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United Air Lines</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1.20</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Walgreen</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0.80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IBM</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1.20</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TotalFinaElf</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0.80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Hewlett Packard Company</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1.20</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Coca-Cola Co.</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0.80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LVMH Moet Hennessy LV</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1.20</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New York Times, Co.</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0.80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U.S. Home &amp; Gardens, Inc.</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1.20</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Merck &amp; Co., Inc.</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0.70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Bank of America Corp.</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1.15</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Chevron Corporation</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0.70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American Express Corp.</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1.15</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Diageo PLC</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0.70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General Motors</a:t>
                      </a:r>
                    </a:p>
                  </a:txBody>
                  <a:tcPr horzOverflow="overflow">
                    <a:lnL cap="flat">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1.10</a:t>
                      </a:r>
                    </a:p>
                  </a:txBody>
                  <a:tcPr horzOverflow="overflow">
                    <a:lnL>
                      <a:noFill/>
                    </a:lnL>
                    <a:lnR>
                      <a:noFill/>
                    </a:lnR>
                    <a:lnT>
                      <a:noFill/>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American Water Works Co.</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bg1"/>
                          </a:solidFill>
                          <a:effectLst/>
                          <a:latin typeface="Arial" charset="0"/>
                        </a:rPr>
                        <a:t>0.40</a:t>
                      </a:r>
                    </a:p>
                  </a:txBody>
                  <a:tcPr horzOverflow="overflow">
                    <a:lnL>
                      <a:noFill/>
                    </a:lnL>
                    <a:lnR cap="flat">
                      <a:noFill/>
                    </a:lnR>
                    <a:lnT>
                      <a:noFill/>
                    </a:lnT>
                    <a:lnB>
                      <a:noFill/>
                    </a:lnB>
                    <a:lnTlToBr>
                      <a:noFill/>
                    </a:lnTlToBr>
                    <a:lnBlToTr>
                      <a:noFill/>
                    </a:lnBlToTr>
                    <a:solidFill>
                      <a:schemeClr val="tx2"/>
                    </a:solid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Air Gas</a:t>
                      </a:r>
                    </a:p>
                  </a:txBody>
                  <a:tcPr horzOverflow="overflow">
                    <a:lnL cap="flat">
                      <a:noFill/>
                    </a:lnL>
                    <a:lnR>
                      <a:noFill/>
                    </a:lnR>
                    <a:lnT>
                      <a:noFill/>
                    </a:lnT>
                    <a:lnB w="28575"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dirty="0" smtClean="0">
                          <a:ln>
                            <a:noFill/>
                          </a:ln>
                          <a:solidFill>
                            <a:schemeClr val="bg1"/>
                          </a:solidFill>
                          <a:effectLst/>
                          <a:latin typeface="Arial" charset="0"/>
                        </a:rPr>
                        <a:t>1.05</a:t>
                      </a:r>
                    </a:p>
                  </a:txBody>
                  <a:tcPr horzOverflow="overflow">
                    <a:lnL>
                      <a:noFill/>
                    </a:lnL>
                    <a:lnR>
                      <a:noFill/>
                    </a:lnR>
                    <a:lnT>
                      <a:noFill/>
                    </a:lnT>
                    <a:lnB w="28575" cap="flat" cmpd="sng" algn="ctr">
                      <a:solidFill>
                        <a:schemeClr val="tx2"/>
                      </a:solidFill>
                      <a:prstDash val="solid"/>
                      <a:miter lim="800000"/>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Consolidated Edison Co.</a:t>
                      </a:r>
                    </a:p>
                  </a:txBody>
                  <a:tcPr horzOverflow="overflow">
                    <a:lnL>
                      <a:noFill/>
                    </a:lnL>
                    <a:lnR>
                      <a:noFill/>
                    </a:lnR>
                    <a:lnT>
                      <a:noFill/>
                    </a:lnT>
                    <a:lnB w="28575" cap="flat" cmpd="sng" algn="ctr">
                      <a:solidFill>
                        <a:schemeClr val="tx2"/>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US" sz="1200" b="0" i="0" u="none" strike="noStrike" cap="none" normalizeH="0" baseline="0" dirty="0" smtClean="0">
                          <a:ln>
                            <a:noFill/>
                          </a:ln>
                          <a:solidFill>
                            <a:schemeClr val="bg1"/>
                          </a:solidFill>
                          <a:effectLst/>
                          <a:latin typeface="Arial" charset="0"/>
                        </a:rPr>
                        <a:t>0.40</a:t>
                      </a:r>
                    </a:p>
                  </a:txBody>
                  <a:tcPr horzOverflow="overflow">
                    <a:lnL>
                      <a:noFill/>
                    </a:lnL>
                    <a:lnR cap="flat">
                      <a:noFill/>
                    </a:lnR>
                    <a:lnT>
                      <a:noFill/>
                    </a:lnT>
                    <a:lnB w="28575" cap="flat" cmpd="sng" algn="ctr">
                      <a:solidFill>
                        <a:schemeClr val="tx2"/>
                      </a:solidFill>
                      <a:prstDash val="solid"/>
                      <a:miter lim="800000"/>
                      <a:headEnd type="none" w="med" len="med"/>
                      <a:tailEnd type="none" w="med" len="med"/>
                    </a:lnB>
                    <a:lnTlToBr>
                      <a:noFill/>
                    </a:lnTlToBr>
                    <a:lnBlToTr>
                      <a:noFill/>
                    </a:lnBlToTr>
                    <a:solidFill>
                      <a:schemeClr val="tx2"/>
                    </a:solidFill>
                  </a:tcPr>
                </a:tc>
              </a:tr>
            </a:tbl>
          </a:graphicData>
        </a:graphic>
      </p:graphicFrame>
      <p:sp>
        <p:nvSpPr>
          <p:cNvPr id="5" name="4 - Έλλειψη"/>
          <p:cNvSpPr/>
          <p:nvPr/>
        </p:nvSpPr>
        <p:spPr bwMode="auto">
          <a:xfrm>
            <a:off x="7723415" y="5943601"/>
            <a:ext cx="914400" cy="261257"/>
          </a:xfrm>
          <a:prstGeom prst="ellipse">
            <a:avLst/>
          </a:prstGeom>
          <a:no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smtClean="0">
              <a:ln>
                <a:noFill/>
              </a:ln>
              <a:solidFill>
                <a:schemeClr val="tx1"/>
              </a:solidFill>
              <a:effectLst/>
              <a:latin typeface="Verdana" pitchFamily="34" charset="0"/>
            </a:endParaRPr>
          </a:p>
        </p:txBody>
      </p:sp>
      <p:sp>
        <p:nvSpPr>
          <p:cNvPr id="6" name="5 - Έλλειψη"/>
          <p:cNvSpPr/>
          <p:nvPr/>
        </p:nvSpPr>
        <p:spPr bwMode="auto">
          <a:xfrm>
            <a:off x="3728357" y="2111829"/>
            <a:ext cx="990600" cy="272142"/>
          </a:xfrm>
          <a:prstGeom prst="ellipse">
            <a:avLst/>
          </a:prstGeom>
          <a:no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smtClean="0">
              <a:ln>
                <a:noFill/>
              </a:ln>
              <a:solidFill>
                <a:schemeClr val="tx1"/>
              </a:solidFill>
              <a:effectLst/>
              <a:latin typeface="Verdana" pitchFamily="34" charset="0"/>
            </a:endParaRPr>
          </a:p>
        </p:txBody>
      </p:sp>
      <p:sp>
        <p:nvSpPr>
          <p:cNvPr id="7" name="6 - Έλλειψη"/>
          <p:cNvSpPr/>
          <p:nvPr/>
        </p:nvSpPr>
        <p:spPr bwMode="auto">
          <a:xfrm>
            <a:off x="7663543" y="2389415"/>
            <a:ext cx="990599" cy="288471"/>
          </a:xfrm>
          <a:prstGeom prst="ellipse">
            <a:avLst/>
          </a:prstGeom>
          <a:no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l-GR" sz="2400" b="0" i="0" u="none" strike="noStrike" cap="none" normalizeH="0" baseline="0" smtClean="0">
              <a:ln>
                <a:noFill/>
              </a:ln>
              <a:solidFill>
                <a:schemeClr val="tx1"/>
              </a:solidFill>
              <a:effectLst/>
              <a:latin typeface="Verdana" pitchFamily="34" charset="0"/>
            </a:endParaRPr>
          </a:p>
        </p:txBody>
      </p:sp>
      <p:sp>
        <p:nvSpPr>
          <p:cNvPr id="8" name="Rectangle 2"/>
          <p:cNvSpPr txBox="1">
            <a:spLocks noChangeArrowheads="1"/>
          </p:cNvSpPr>
          <p:nvPr/>
        </p:nvSpPr>
        <p:spPr bwMode="auto">
          <a:xfrm>
            <a:off x="856342" y="881743"/>
            <a:ext cx="6017986" cy="111034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661988" algn="l" defTabSz="914400" rtl="0" eaLnBrk="1" fontAlgn="base" latinLnBrk="0" hangingPunct="1">
              <a:lnSpc>
                <a:spcPct val="150000"/>
              </a:lnSpc>
              <a:spcBef>
                <a:spcPct val="20000"/>
              </a:spcBef>
              <a:spcAft>
                <a:spcPct val="0"/>
              </a:spcAft>
              <a:buClr>
                <a:schemeClr val="tx2"/>
              </a:buClr>
              <a:buSzPct val="70000"/>
              <a:buFont typeface="Wingdings" pitchFamily="2" charset="2"/>
              <a:buNone/>
              <a:tabLst/>
              <a:defRPr/>
            </a:pPr>
            <a:r>
              <a:rPr kumimoji="0" lang="en-GB" sz="1400" b="1" i="0" u="none" strike="noStrike" kern="0" cap="none" spc="0" normalizeH="0" baseline="0" noProof="0" dirty="0" err="1" smtClean="0">
                <a:ln>
                  <a:noFill/>
                </a:ln>
                <a:solidFill>
                  <a:srgbClr val="FF0000"/>
                </a:solidFill>
                <a:effectLst/>
                <a:uLnTx/>
                <a:uFillTx/>
                <a:latin typeface="+mn-lt"/>
              </a:rPr>
              <a:t>β</a:t>
            </a:r>
            <a:r>
              <a:rPr kumimoji="0" lang="en-GB" sz="1400" b="1" i="0" u="none" strike="noStrike" kern="0" cap="none" spc="0" normalizeH="0" baseline="-25000" noProof="0" dirty="0" err="1" smtClean="0">
                <a:ln>
                  <a:noFill/>
                </a:ln>
                <a:solidFill>
                  <a:srgbClr val="FF0000"/>
                </a:solidFill>
                <a:effectLst/>
                <a:uLnTx/>
                <a:uFillTx/>
                <a:latin typeface="+mn-lt"/>
              </a:rPr>
              <a:t>s</a:t>
            </a:r>
            <a:r>
              <a:rPr kumimoji="0" lang="en-GB" sz="1400" b="1" i="0" u="none" strike="noStrike" kern="0" cap="none" spc="0" normalizeH="0" baseline="0" noProof="0" dirty="0" smtClean="0">
                <a:ln>
                  <a:noFill/>
                </a:ln>
                <a:solidFill>
                  <a:srgbClr val="FF0000"/>
                </a:solidFill>
                <a:effectLst/>
                <a:uLnTx/>
                <a:uFillTx/>
                <a:latin typeface="+mn-lt"/>
              </a:rPr>
              <a:t> &gt; 1</a:t>
            </a:r>
            <a:r>
              <a:rPr kumimoji="0" lang="en-GB" sz="1400" b="0" i="0" u="none" strike="noStrike" kern="0" cap="none" spc="0" normalizeH="0" baseline="0" noProof="0" dirty="0" smtClean="0">
                <a:ln>
                  <a:noFill/>
                </a:ln>
                <a:solidFill>
                  <a:schemeClr val="tx1"/>
                </a:solidFill>
                <a:effectLst/>
                <a:uLnTx/>
                <a:uFillTx/>
                <a:latin typeface="+mn-lt"/>
              </a:rPr>
              <a:t>    </a:t>
            </a:r>
            <a:r>
              <a:rPr kumimoji="0" lang="en-GB" sz="1400" b="0" i="0" u="none" strike="noStrike" kern="0" cap="none" spc="0" normalizeH="0" baseline="0" noProof="0" dirty="0" smtClean="0">
                <a:ln>
                  <a:noFill/>
                </a:ln>
                <a:solidFill>
                  <a:schemeClr val="tx2"/>
                </a:solidFill>
                <a:effectLst/>
                <a:uLnTx/>
                <a:uFillTx/>
                <a:latin typeface="+mn-lt"/>
                <a:sym typeface="Wingdings" pitchFamily="2" charset="2"/>
              </a:rPr>
              <a:t>   </a:t>
            </a:r>
            <a:r>
              <a:rPr kumimoji="0" lang="en-GB" sz="1400" b="1" i="0" u="none" strike="noStrike" kern="0" cap="none" spc="0" normalizeH="0" baseline="0" noProof="0" dirty="0" smtClean="0">
                <a:ln>
                  <a:noFill/>
                </a:ln>
                <a:solidFill>
                  <a:srgbClr val="FF0000"/>
                </a:solidFill>
                <a:effectLst/>
                <a:uLnTx/>
                <a:uFillTx/>
                <a:latin typeface="+mn-lt"/>
                <a:sym typeface="Wingdings" pitchFamily="2" charset="2"/>
              </a:rPr>
              <a:t>aggressive</a:t>
            </a:r>
            <a:r>
              <a:rPr kumimoji="0" lang="en-GB" sz="1400" b="0" i="0" u="none" strike="noStrike" kern="0" cap="none" spc="0" normalizeH="0" baseline="0" noProof="0" dirty="0" smtClean="0">
                <a:ln>
                  <a:noFill/>
                </a:ln>
                <a:solidFill>
                  <a:schemeClr val="tx2"/>
                </a:solidFill>
                <a:effectLst/>
                <a:uLnTx/>
                <a:uFillTx/>
                <a:latin typeface="+mn-lt"/>
                <a:sym typeface="Wingdings" pitchFamily="2" charset="2"/>
              </a:rPr>
              <a:t> </a:t>
            </a:r>
            <a:r>
              <a:rPr kumimoji="0" lang="en-GB" sz="1400" b="0" i="0" u="none" strike="noStrike" kern="0" cap="none" spc="0" normalizeH="0" baseline="0" noProof="0" dirty="0" smtClean="0">
                <a:ln>
                  <a:noFill/>
                </a:ln>
                <a:solidFill>
                  <a:schemeClr val="tx1"/>
                </a:solidFill>
                <a:effectLst/>
                <a:uLnTx/>
                <a:uFillTx/>
                <a:latin typeface="+mn-lt"/>
                <a:sym typeface="Wingdings" pitchFamily="2" charset="2"/>
              </a:rPr>
              <a:t>stock behaviour vs. </a:t>
            </a:r>
            <a:r>
              <a:rPr kumimoji="0" lang="en-GB" sz="1400" b="0" i="1" u="none" strike="noStrike" kern="0" cap="none" spc="0" normalizeH="0" baseline="0" noProof="0" dirty="0" smtClean="0">
                <a:ln>
                  <a:noFill/>
                </a:ln>
                <a:solidFill>
                  <a:schemeClr val="tx1"/>
                </a:solidFill>
                <a:effectLst/>
                <a:uLnTx/>
                <a:uFillTx/>
                <a:latin typeface="+mn-lt"/>
                <a:sym typeface="Wingdings" pitchFamily="2" charset="2"/>
              </a:rPr>
              <a:t>market portfolio</a:t>
            </a:r>
            <a:r>
              <a:rPr kumimoji="0" lang="en-GB" sz="1400" b="0" i="0" u="none" strike="noStrike" kern="0" cap="none" spc="0" normalizeH="0" baseline="0" noProof="0" dirty="0" smtClean="0">
                <a:ln>
                  <a:noFill/>
                </a:ln>
                <a:solidFill>
                  <a:schemeClr val="tx1"/>
                </a:solidFill>
                <a:effectLst/>
                <a:uLnTx/>
                <a:uFillTx/>
                <a:latin typeface="+mn-lt"/>
              </a:rPr>
              <a:t>          </a:t>
            </a:r>
          </a:p>
          <a:p>
            <a:pPr marL="742950" marR="0" lvl="1" indent="-661988" algn="l" defTabSz="914400" rtl="0" eaLnBrk="1" fontAlgn="base" latinLnBrk="0" hangingPunct="1">
              <a:lnSpc>
                <a:spcPct val="150000"/>
              </a:lnSpc>
              <a:spcBef>
                <a:spcPct val="20000"/>
              </a:spcBef>
              <a:spcAft>
                <a:spcPct val="0"/>
              </a:spcAft>
              <a:buClr>
                <a:schemeClr val="tx2"/>
              </a:buClr>
              <a:buSzPct val="70000"/>
              <a:buFont typeface="Wingdings" pitchFamily="2" charset="2"/>
              <a:buNone/>
              <a:tabLst/>
              <a:defRPr/>
            </a:pPr>
            <a:r>
              <a:rPr kumimoji="0" lang="en-GB" sz="1400" b="1" i="0" u="none" strike="noStrike" kern="0" cap="none" spc="0" normalizeH="0" baseline="0" noProof="0" dirty="0" err="1" smtClean="0">
                <a:ln>
                  <a:noFill/>
                </a:ln>
                <a:solidFill>
                  <a:srgbClr val="FF0000"/>
                </a:solidFill>
                <a:effectLst/>
                <a:uLnTx/>
                <a:uFillTx/>
                <a:latin typeface="+mn-lt"/>
              </a:rPr>
              <a:t>β</a:t>
            </a:r>
            <a:r>
              <a:rPr kumimoji="0" lang="en-GB" sz="1400" b="1" i="0" u="none" strike="noStrike" kern="0" cap="none" spc="0" normalizeH="0" baseline="-25000" noProof="0" dirty="0" err="1" smtClean="0">
                <a:ln>
                  <a:noFill/>
                </a:ln>
                <a:solidFill>
                  <a:srgbClr val="FF0000"/>
                </a:solidFill>
                <a:effectLst/>
                <a:uLnTx/>
                <a:uFillTx/>
                <a:latin typeface="+mn-lt"/>
              </a:rPr>
              <a:t>s</a:t>
            </a:r>
            <a:r>
              <a:rPr kumimoji="0" lang="en-GB" sz="1400" b="1" i="0" u="none" strike="noStrike" kern="0" cap="none" spc="0" normalizeH="0" baseline="0" noProof="0" dirty="0" smtClean="0">
                <a:ln>
                  <a:noFill/>
                </a:ln>
                <a:solidFill>
                  <a:srgbClr val="FF0000"/>
                </a:solidFill>
                <a:effectLst/>
                <a:uLnTx/>
                <a:uFillTx/>
                <a:latin typeface="+mn-lt"/>
              </a:rPr>
              <a:t> &lt; 1</a:t>
            </a:r>
            <a:r>
              <a:rPr kumimoji="0" lang="en-GB" sz="1400" b="0" i="0" u="none" strike="noStrike" kern="0" cap="none" spc="0" normalizeH="0" baseline="0" noProof="0" dirty="0" smtClean="0">
                <a:ln>
                  <a:noFill/>
                </a:ln>
                <a:solidFill>
                  <a:schemeClr val="tx1"/>
                </a:solidFill>
                <a:effectLst/>
                <a:uLnTx/>
                <a:uFillTx/>
                <a:latin typeface="+mn-lt"/>
              </a:rPr>
              <a:t>    </a:t>
            </a:r>
            <a:r>
              <a:rPr kumimoji="0" lang="en-GB" sz="1400" b="0" i="0" u="none" strike="noStrike" kern="0" cap="none" spc="0" normalizeH="0" baseline="0" noProof="0" dirty="0" smtClean="0">
                <a:ln>
                  <a:noFill/>
                </a:ln>
                <a:solidFill>
                  <a:schemeClr val="tx2"/>
                </a:solidFill>
                <a:effectLst/>
                <a:uLnTx/>
                <a:uFillTx/>
                <a:latin typeface="+mn-lt"/>
                <a:sym typeface="Wingdings" pitchFamily="2" charset="2"/>
              </a:rPr>
              <a:t>   </a:t>
            </a:r>
            <a:r>
              <a:rPr kumimoji="0" lang="en-GB" sz="1400" b="1" i="0" u="none" strike="noStrike" kern="0" cap="none" spc="0" normalizeH="0" baseline="0" noProof="0" dirty="0" smtClean="0">
                <a:ln>
                  <a:noFill/>
                </a:ln>
                <a:solidFill>
                  <a:srgbClr val="FF0000"/>
                </a:solidFill>
                <a:effectLst/>
                <a:uLnTx/>
                <a:uFillTx/>
                <a:latin typeface="+mn-lt"/>
                <a:sym typeface="Wingdings" pitchFamily="2" charset="2"/>
              </a:rPr>
              <a:t>defensive</a:t>
            </a:r>
            <a:r>
              <a:rPr kumimoji="0" lang="en-GB" sz="1400" b="0" i="0" u="none" strike="noStrike" kern="0" cap="none" spc="0" normalizeH="0" baseline="0" noProof="0" dirty="0" smtClean="0">
                <a:ln>
                  <a:noFill/>
                </a:ln>
                <a:solidFill>
                  <a:schemeClr val="tx1"/>
                </a:solidFill>
                <a:effectLst/>
                <a:uLnTx/>
                <a:uFillTx/>
                <a:latin typeface="+mn-lt"/>
                <a:sym typeface="Wingdings" pitchFamily="2" charset="2"/>
              </a:rPr>
              <a:t> stock behaviour vs. </a:t>
            </a:r>
            <a:r>
              <a:rPr kumimoji="0" lang="en-GB" sz="1400" b="0" i="1" u="none" strike="noStrike" kern="0" cap="none" spc="0" normalizeH="0" baseline="0" noProof="0" dirty="0" smtClean="0">
                <a:ln>
                  <a:noFill/>
                </a:ln>
                <a:solidFill>
                  <a:schemeClr val="tx1"/>
                </a:solidFill>
                <a:effectLst/>
                <a:uLnTx/>
                <a:uFillTx/>
                <a:latin typeface="+mn-lt"/>
                <a:sym typeface="Wingdings" pitchFamily="2" charset="2"/>
              </a:rPr>
              <a:t>market portfolio</a:t>
            </a:r>
            <a:endParaRPr kumimoji="0" lang="en-GB" sz="1400" b="0" i="1" u="none" strike="noStrike" kern="0" cap="none" spc="0" normalizeH="0" baseline="0" noProof="0" dirty="0" smtClean="0">
              <a:ln>
                <a:noFill/>
              </a:ln>
              <a:solidFill>
                <a:schemeClr val="tx1"/>
              </a:solidFill>
              <a:effectLst/>
              <a:uLnTx/>
              <a:uFillTx/>
              <a:latin typeface="+mn-lt"/>
            </a:endParaRPr>
          </a:p>
          <a:p>
            <a:pPr marL="742950" marR="0" lvl="1" indent="-661988" algn="l" defTabSz="914400" rtl="0" eaLnBrk="1" fontAlgn="base" latinLnBrk="0" hangingPunct="1">
              <a:lnSpc>
                <a:spcPct val="150000"/>
              </a:lnSpc>
              <a:spcBef>
                <a:spcPct val="20000"/>
              </a:spcBef>
              <a:spcAft>
                <a:spcPct val="0"/>
              </a:spcAft>
              <a:buClr>
                <a:schemeClr val="tx2"/>
              </a:buClr>
              <a:buSzPct val="70000"/>
              <a:buFont typeface="Wingdings" pitchFamily="2" charset="2"/>
              <a:buNone/>
              <a:tabLst/>
              <a:defRPr/>
            </a:pPr>
            <a:r>
              <a:rPr kumimoji="0" lang="en-GB" sz="1400" b="1" i="0" u="none" strike="noStrike" kern="0" cap="none" spc="0" normalizeH="0" baseline="0" noProof="0" dirty="0" err="1" smtClean="0">
                <a:ln>
                  <a:noFill/>
                </a:ln>
                <a:solidFill>
                  <a:srgbClr val="FF0000"/>
                </a:solidFill>
                <a:effectLst/>
                <a:uLnTx/>
                <a:uFillTx/>
                <a:latin typeface="+mn-lt"/>
              </a:rPr>
              <a:t>β</a:t>
            </a:r>
            <a:r>
              <a:rPr kumimoji="0" lang="en-GB" sz="1400" b="1" i="0" u="none" strike="noStrike" kern="0" cap="none" spc="0" normalizeH="0" baseline="-25000" noProof="0" dirty="0" err="1" smtClean="0">
                <a:ln>
                  <a:noFill/>
                </a:ln>
                <a:solidFill>
                  <a:srgbClr val="FF0000"/>
                </a:solidFill>
                <a:effectLst/>
                <a:uLnTx/>
                <a:uFillTx/>
                <a:latin typeface="+mn-lt"/>
              </a:rPr>
              <a:t>s</a:t>
            </a:r>
            <a:r>
              <a:rPr kumimoji="0" lang="en-GB" sz="1400" b="1" i="0" u="none" strike="noStrike" kern="0" cap="none" spc="0" normalizeH="0" baseline="0" noProof="0" dirty="0" smtClean="0">
                <a:ln>
                  <a:noFill/>
                </a:ln>
                <a:solidFill>
                  <a:srgbClr val="FF0000"/>
                </a:solidFill>
                <a:effectLst/>
                <a:uLnTx/>
                <a:uFillTx/>
                <a:latin typeface="+mn-lt"/>
              </a:rPr>
              <a:t> = 1</a:t>
            </a:r>
            <a:r>
              <a:rPr kumimoji="0" lang="en-GB" sz="1400" b="0" i="0" u="none" strike="noStrike" kern="0" cap="none" spc="0" normalizeH="0" baseline="0" noProof="0" dirty="0" smtClean="0">
                <a:ln>
                  <a:noFill/>
                </a:ln>
                <a:solidFill>
                  <a:schemeClr val="tx1"/>
                </a:solidFill>
                <a:effectLst/>
                <a:uLnTx/>
                <a:uFillTx/>
                <a:latin typeface="+mn-lt"/>
              </a:rPr>
              <a:t>   </a:t>
            </a:r>
            <a:r>
              <a:rPr kumimoji="0" lang="en-GB" sz="1400" b="0" i="0" u="none" strike="noStrike" kern="0" cap="none" spc="0" normalizeH="0" baseline="0" noProof="0" dirty="0" smtClean="0">
                <a:ln>
                  <a:noFill/>
                </a:ln>
                <a:solidFill>
                  <a:schemeClr val="tx2"/>
                </a:solidFill>
                <a:effectLst/>
                <a:uLnTx/>
                <a:uFillTx/>
                <a:latin typeface="+mn-lt"/>
                <a:sym typeface="Wingdings" pitchFamily="2" charset="2"/>
              </a:rPr>
              <a:t>    </a:t>
            </a:r>
            <a:r>
              <a:rPr kumimoji="0" lang="en-GB" sz="1400" b="1" i="0" u="none" strike="noStrike" kern="0" cap="none" spc="0" normalizeH="0" baseline="0" noProof="0" dirty="0" smtClean="0">
                <a:ln>
                  <a:noFill/>
                </a:ln>
                <a:solidFill>
                  <a:srgbClr val="FF0000"/>
                </a:solidFill>
                <a:effectLst/>
                <a:uLnTx/>
                <a:uFillTx/>
                <a:latin typeface="+mn-lt"/>
                <a:sym typeface="Wingdings" pitchFamily="2" charset="2"/>
              </a:rPr>
              <a:t>neutral</a:t>
            </a:r>
            <a:r>
              <a:rPr kumimoji="0" lang="en-GB" sz="1400" b="0" i="0" u="none" strike="noStrike" kern="0" cap="none" spc="0" normalizeH="0" baseline="0" noProof="0" dirty="0" smtClean="0">
                <a:ln>
                  <a:noFill/>
                </a:ln>
                <a:solidFill>
                  <a:srgbClr val="FF0000"/>
                </a:solidFill>
                <a:effectLst/>
                <a:uLnTx/>
                <a:uFillTx/>
                <a:latin typeface="+mn-lt"/>
                <a:sym typeface="Wingdings" pitchFamily="2" charset="2"/>
              </a:rPr>
              <a:t> </a:t>
            </a:r>
            <a:r>
              <a:rPr kumimoji="0" lang="en-GB" sz="1400" b="0" i="0" u="none" strike="noStrike" kern="0" cap="none" spc="0" normalizeH="0" baseline="0" noProof="0" dirty="0" smtClean="0">
                <a:ln>
                  <a:noFill/>
                </a:ln>
                <a:solidFill>
                  <a:schemeClr val="tx1"/>
                </a:solidFill>
                <a:effectLst/>
                <a:uLnTx/>
                <a:uFillTx/>
                <a:latin typeface="+mn-lt"/>
                <a:sym typeface="Wingdings" pitchFamily="2" charset="2"/>
              </a:rPr>
              <a:t>stock behaviour </a:t>
            </a:r>
            <a:r>
              <a:rPr kumimoji="0" lang="en-GB" sz="1400" b="0" i="0" u="none" strike="noStrike" kern="0" cap="none" spc="0" normalizeH="0" baseline="0" noProof="0" dirty="0" smtClean="0">
                <a:ln>
                  <a:noFill/>
                </a:ln>
                <a:solidFill>
                  <a:schemeClr val="tx1"/>
                </a:solidFill>
                <a:effectLst/>
                <a:uLnTx/>
                <a:uFillTx/>
                <a:latin typeface="+mn-lt"/>
              </a:rPr>
              <a:t>vs. </a:t>
            </a:r>
            <a:r>
              <a:rPr kumimoji="0" lang="en-GB" sz="1400" b="0" i="1" u="none" strike="noStrike" kern="0" cap="none" spc="0" normalizeH="0" baseline="0" noProof="0" dirty="0" smtClean="0">
                <a:ln>
                  <a:noFill/>
                </a:ln>
                <a:solidFill>
                  <a:schemeClr val="tx1"/>
                </a:solidFill>
                <a:effectLst/>
                <a:uLnTx/>
                <a:uFillTx/>
                <a:latin typeface="+mn-lt"/>
              </a:rPr>
              <a:t>market portfolio   </a:t>
            </a:r>
            <a:r>
              <a:rPr kumimoji="0" lang="en-GB" sz="1400" b="1" i="0" u="none" strike="noStrike" kern="0" cap="none" spc="0" normalizeH="0" baseline="0" noProof="0" dirty="0" smtClean="0">
                <a:ln>
                  <a:noFill/>
                </a:ln>
                <a:solidFill>
                  <a:schemeClr val="tx2"/>
                </a:solidFill>
                <a:effectLst/>
                <a:uLnTx/>
                <a:uFillTx/>
                <a:latin typeface="+mn-lt"/>
              </a:rPr>
              <a:t>(</a:t>
            </a:r>
            <a:r>
              <a:rPr kumimoji="0" lang="en-GB" sz="1400" b="1" i="0" u="none" strike="noStrike" kern="0" cap="none" spc="0" normalizeH="0" baseline="0" noProof="0" dirty="0" err="1" smtClean="0">
                <a:ln>
                  <a:noFill/>
                </a:ln>
                <a:solidFill>
                  <a:schemeClr val="tx2"/>
                </a:solidFill>
                <a:effectLst/>
                <a:uLnTx/>
                <a:uFillTx/>
                <a:latin typeface="+mn-lt"/>
              </a:rPr>
              <a:t>β</a:t>
            </a:r>
            <a:r>
              <a:rPr kumimoji="0" lang="en-GB" sz="1400" b="1" i="0" u="none" strike="noStrike" kern="0" cap="none" spc="0" normalizeH="0" baseline="-25000" noProof="0" dirty="0" err="1" smtClean="0">
                <a:ln>
                  <a:noFill/>
                </a:ln>
                <a:solidFill>
                  <a:schemeClr val="tx2"/>
                </a:solidFill>
                <a:effectLst/>
                <a:uLnTx/>
                <a:uFillTx/>
                <a:latin typeface="+mn-lt"/>
              </a:rPr>
              <a:t>mp</a:t>
            </a:r>
            <a:r>
              <a:rPr kumimoji="0" lang="en-GB" sz="1400" b="1" i="0" u="none" strike="noStrike" kern="0" cap="none" spc="0" normalizeH="0" baseline="0" noProof="0" dirty="0" smtClean="0">
                <a:ln>
                  <a:noFill/>
                </a:ln>
                <a:solidFill>
                  <a:schemeClr val="tx2"/>
                </a:solidFill>
                <a:effectLst/>
                <a:uLnTx/>
                <a:uFillTx/>
                <a:latin typeface="+mn-lt"/>
              </a:rPr>
              <a:t> = 1)</a:t>
            </a:r>
            <a:endParaRPr kumimoji="0" lang="en-GB" sz="1400" b="0" i="0" u="none" strike="noStrike" kern="0" cap="none" spc="0" normalizeH="0" baseline="0" noProof="0" dirty="0" smtClean="0">
              <a:ln>
                <a:noFill/>
              </a:ln>
              <a:solidFill>
                <a:schemeClr val="tx2"/>
              </a:solidFill>
              <a:effectLst/>
              <a:uLnTx/>
              <a:uFillTx/>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414"/>
                                        </p:tgtEl>
                                        <p:attrNameLst>
                                          <p:attrName>style.visibility</p:attrName>
                                        </p:attrNameLst>
                                      </p:cBhvr>
                                      <p:to>
                                        <p:strVal val="visible"/>
                                      </p:to>
                                    </p:set>
                                    <p:anim calcmode="lin" valueType="num">
                                      <p:cBhvr additive="base">
                                        <p:cTn id="7" dur="500" fill="hold"/>
                                        <p:tgtEl>
                                          <p:spTgt spid="17414"/>
                                        </p:tgtEl>
                                        <p:attrNameLst>
                                          <p:attrName>ppt_x</p:attrName>
                                        </p:attrNameLst>
                                      </p:cBhvr>
                                      <p:tavLst>
                                        <p:tav tm="0">
                                          <p:val>
                                            <p:strVal val="#ppt_x"/>
                                          </p:val>
                                        </p:tav>
                                        <p:tav tm="100000">
                                          <p:val>
                                            <p:strVal val="#ppt_x"/>
                                          </p:val>
                                        </p:tav>
                                      </p:tavLst>
                                    </p:anim>
                                    <p:anim calcmode="lin" valueType="num">
                                      <p:cBhvr additive="base">
                                        <p:cTn id="8" dur="500" fill="hold"/>
                                        <p:tgtEl>
                                          <p:spTgt spid="1741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17731"/>
                                        </p:tgtEl>
                                        <p:attrNameLst>
                                          <p:attrName>style.visibility</p:attrName>
                                        </p:attrNameLst>
                                      </p:cBhvr>
                                      <p:to>
                                        <p:strVal val="visible"/>
                                      </p:to>
                                    </p:set>
                                    <p:animEffect transition="in" filter="checkerboard(across)">
                                      <p:cBhvr>
                                        <p:cTn id="13" dur="500"/>
                                        <p:tgtEl>
                                          <p:spTgt spid="177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4"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DCBD2A39-9AD1-4C9B-AA50-FC2166FE0B87}" type="slidenum">
              <a:rPr lang="en-US"/>
              <a:pPr>
                <a:defRPr/>
              </a:pPr>
              <a:t>42</a:t>
            </a:fld>
            <a:endParaRPr lang="en-US"/>
          </a:p>
        </p:txBody>
      </p:sp>
      <p:sp>
        <p:nvSpPr>
          <p:cNvPr id="35845" name="Rectangle 2"/>
          <p:cNvSpPr>
            <a:spLocks noGrp="1" noChangeArrowheads="1"/>
          </p:cNvSpPr>
          <p:nvPr>
            <p:ph type="title"/>
          </p:nvPr>
        </p:nvSpPr>
        <p:spPr>
          <a:xfrm>
            <a:off x="673100" y="965200"/>
            <a:ext cx="8162925" cy="457200"/>
          </a:xfrm>
        </p:spPr>
        <p:txBody>
          <a:bodyPr/>
          <a:lstStyle/>
          <a:p>
            <a:pPr eaLnBrk="1" hangingPunct="1"/>
            <a:r>
              <a:rPr lang="en-CA" sz="2400" b="1" dirty="0" smtClean="0">
                <a:cs typeface="Times New Roman" pitchFamily="18" charset="0"/>
              </a:rPr>
              <a:t>Capital Asset Pricing Model (</a:t>
            </a:r>
            <a:r>
              <a:rPr lang="en-CA" sz="2400" b="1" dirty="0" err="1" smtClean="0">
                <a:cs typeface="Times New Roman" pitchFamily="18" charset="0"/>
              </a:rPr>
              <a:t>CAPM</a:t>
            </a:r>
            <a:r>
              <a:rPr lang="en-CA" sz="2400" b="1" dirty="0" smtClean="0">
                <a:cs typeface="Times New Roman" pitchFamily="18" charset="0"/>
              </a:rPr>
              <a:t>)</a:t>
            </a:r>
            <a:endParaRPr lang="en-US" dirty="0" smtClean="0"/>
          </a:p>
        </p:txBody>
      </p:sp>
      <p:sp>
        <p:nvSpPr>
          <p:cNvPr id="35846" name="Rectangle 3"/>
          <p:cNvSpPr>
            <a:spLocks noGrp="1" noChangeArrowheads="1"/>
          </p:cNvSpPr>
          <p:nvPr>
            <p:ph type="body" idx="1"/>
          </p:nvPr>
        </p:nvSpPr>
        <p:spPr>
          <a:xfrm>
            <a:off x="761999" y="1763485"/>
            <a:ext cx="7107238" cy="1551215"/>
          </a:xfrm>
        </p:spPr>
        <p:txBody>
          <a:bodyPr/>
          <a:lstStyle/>
          <a:p>
            <a:pPr eaLnBrk="1" hangingPunct="1">
              <a:lnSpc>
                <a:spcPct val="90000"/>
              </a:lnSpc>
            </a:pPr>
            <a:r>
              <a:rPr lang="en-US" sz="2000" b="1" dirty="0" smtClean="0">
                <a:solidFill>
                  <a:schemeClr val="tx2"/>
                </a:solidFill>
                <a:cs typeface="Times New Roman" pitchFamily="18" charset="0"/>
              </a:rPr>
              <a:t>Treasury Bills</a:t>
            </a:r>
            <a:r>
              <a:rPr lang="en-US" sz="2000" dirty="0" smtClean="0">
                <a:cs typeface="Times New Roman" pitchFamily="18" charset="0"/>
              </a:rPr>
              <a:t> 	safest investment available</a:t>
            </a:r>
          </a:p>
          <a:p>
            <a:pPr eaLnBrk="1" hangingPunct="1">
              <a:lnSpc>
                <a:spcPct val="90000"/>
              </a:lnSpc>
              <a:buFont typeface="Wingdings" pitchFamily="2" charset="2"/>
              <a:buNone/>
            </a:pPr>
            <a:endParaRPr lang="en-US" sz="1000" dirty="0" smtClean="0">
              <a:cs typeface="Times New Roman" pitchFamily="18" charset="0"/>
            </a:endParaRPr>
          </a:p>
          <a:p>
            <a:pPr lvl="1" eaLnBrk="1" hangingPunct="1">
              <a:lnSpc>
                <a:spcPct val="90000"/>
              </a:lnSpc>
            </a:pPr>
            <a:r>
              <a:rPr lang="en-US" sz="2000" dirty="0" smtClean="0">
                <a:cs typeface="Times New Roman" pitchFamily="18" charset="0"/>
              </a:rPr>
              <a:t>used as proxy for  </a:t>
            </a:r>
            <a:r>
              <a:rPr lang="en-US" sz="2000" b="1" dirty="0" smtClean="0">
                <a:solidFill>
                  <a:srgbClr val="FF0000"/>
                </a:solidFill>
                <a:cs typeface="Times New Roman" pitchFamily="18" charset="0"/>
              </a:rPr>
              <a:t>risk-free rate</a:t>
            </a:r>
            <a:endParaRPr lang="en-US" sz="800" b="1" dirty="0" smtClean="0">
              <a:solidFill>
                <a:srgbClr val="FF0000"/>
              </a:solidFill>
              <a:cs typeface="Times New Roman" pitchFamily="18" charset="0"/>
            </a:endParaRPr>
          </a:p>
          <a:p>
            <a:pPr lvl="1" eaLnBrk="1" hangingPunct="1">
              <a:lnSpc>
                <a:spcPct val="90000"/>
              </a:lnSpc>
              <a:buFont typeface="Wingdings" pitchFamily="2" charset="2"/>
              <a:buNone/>
            </a:pPr>
            <a:r>
              <a:rPr lang="en-CA" sz="800" dirty="0" smtClean="0">
                <a:cs typeface="Times New Roman" pitchFamily="18" charset="0"/>
              </a:rPr>
              <a:t>	</a:t>
            </a:r>
          </a:p>
          <a:p>
            <a:pPr lvl="1" eaLnBrk="1" hangingPunct="1">
              <a:lnSpc>
                <a:spcPct val="90000"/>
              </a:lnSpc>
              <a:buFont typeface="Wingdings" pitchFamily="2" charset="2"/>
              <a:buNone/>
            </a:pPr>
            <a:r>
              <a:rPr lang="en-CA" sz="1000" dirty="0" smtClean="0">
                <a:cs typeface="Times New Roman" pitchFamily="18" charset="0"/>
              </a:rPr>
              <a:t>	</a:t>
            </a:r>
            <a:r>
              <a:rPr lang="en-CA" sz="1800" dirty="0" smtClean="0">
                <a:cs typeface="Times New Roman" pitchFamily="18" charset="0"/>
              </a:rPr>
              <a:t>alternative to Treasury Bills: </a:t>
            </a:r>
            <a:r>
              <a:rPr lang="en-CA" sz="2000" b="1" dirty="0" smtClean="0">
                <a:solidFill>
                  <a:schemeClr val="tx2"/>
                </a:solidFill>
                <a:cs typeface="Times New Roman" pitchFamily="18" charset="0"/>
              </a:rPr>
              <a:t>Government Bonds</a:t>
            </a:r>
            <a:r>
              <a:rPr lang="en-CA" sz="1000" dirty="0" smtClean="0">
                <a:cs typeface="Times New Roman" pitchFamily="18" charset="0"/>
              </a:rPr>
              <a:t> </a:t>
            </a:r>
          </a:p>
          <a:p>
            <a:pPr lvl="1" eaLnBrk="1" hangingPunct="1">
              <a:lnSpc>
                <a:spcPct val="90000"/>
              </a:lnSpc>
              <a:buFont typeface="Wingdings" pitchFamily="2" charset="2"/>
              <a:buNone/>
            </a:pPr>
            <a:endParaRPr lang="en-CA" sz="1000" dirty="0" smtClean="0">
              <a:cs typeface="Times New Roman" pitchFamily="18" charset="0"/>
            </a:endParaRPr>
          </a:p>
          <a:p>
            <a:pPr lvl="1" eaLnBrk="1" hangingPunct="1">
              <a:lnSpc>
                <a:spcPct val="90000"/>
              </a:lnSpc>
              <a:buFont typeface="Wingdings" pitchFamily="2" charset="2"/>
              <a:buNone/>
            </a:pPr>
            <a:endParaRPr lang="en-CA" sz="1000" dirty="0" smtClean="0">
              <a:cs typeface="Times New Roman" pitchFamily="18" charset="0"/>
            </a:endParaRPr>
          </a:p>
          <a:p>
            <a:pPr eaLnBrk="1" hangingPunct="1">
              <a:lnSpc>
                <a:spcPct val="90000"/>
              </a:lnSpc>
              <a:buNone/>
            </a:pPr>
            <a:r>
              <a:rPr lang="en-US" sz="2000" b="1" dirty="0" smtClean="0">
                <a:solidFill>
                  <a:schemeClr val="tx2"/>
                </a:solidFill>
                <a:cs typeface="Times New Roman" pitchFamily="18" charset="0"/>
              </a:rPr>
              <a:t/>
            </a:r>
            <a:br>
              <a:rPr lang="en-US" sz="2000" b="1" dirty="0" smtClean="0">
                <a:solidFill>
                  <a:schemeClr val="tx2"/>
                </a:solidFill>
                <a:cs typeface="Times New Roman" pitchFamily="18" charset="0"/>
              </a:rPr>
            </a:br>
            <a:endParaRPr lang="en-CA" sz="2000" b="1" dirty="0" smtClean="0">
              <a:solidFill>
                <a:schemeClr val="tx2"/>
              </a:solidFill>
              <a:cs typeface="Times New Roman" pitchFamily="18" charset="0"/>
            </a:endParaRPr>
          </a:p>
        </p:txBody>
      </p:sp>
      <p:sp>
        <p:nvSpPr>
          <p:cNvPr id="5" name="Rectangle 3"/>
          <p:cNvSpPr txBox="1">
            <a:spLocks noChangeArrowheads="1"/>
          </p:cNvSpPr>
          <p:nvPr/>
        </p:nvSpPr>
        <p:spPr bwMode="auto">
          <a:xfrm>
            <a:off x="783770" y="3445329"/>
            <a:ext cx="7183439" cy="275952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marR="0" lvl="1" indent="-285750" algn="l" defTabSz="914400" rtl="0" eaLnBrk="1" fontAlgn="base" latinLnBrk="0" hangingPunct="1">
              <a:lnSpc>
                <a:spcPct val="90000"/>
              </a:lnSpc>
              <a:spcBef>
                <a:spcPct val="20000"/>
              </a:spcBef>
              <a:spcAft>
                <a:spcPct val="0"/>
              </a:spcAft>
              <a:buClr>
                <a:schemeClr val="tx2"/>
              </a:buClr>
              <a:buSzPct val="70000"/>
              <a:buFont typeface="Wingdings" pitchFamily="2" charset="2"/>
              <a:buNone/>
              <a:tabLst/>
              <a:defRPr/>
            </a:pPr>
            <a:endParaRPr kumimoji="0" lang="en-CA" sz="1000" b="0" i="0" u="none" strike="noStrike" kern="0" cap="none" spc="0" normalizeH="0" baseline="0" noProof="0" dirty="0" smtClean="0">
              <a:ln>
                <a:noFill/>
              </a:ln>
              <a:solidFill>
                <a:schemeClr val="tx1"/>
              </a:solidFill>
              <a:effectLst/>
              <a:uLnTx/>
              <a:uFillTx/>
              <a:latin typeface="+mn-lt"/>
              <a:cs typeface="Times New Roman" pitchFamily="18" charset="0"/>
            </a:endParaRPr>
          </a:p>
          <a:p>
            <a:pPr marL="342900" marR="0" lvl="0" indent="-342900" algn="l" defTabSz="914400" rtl="0" eaLnBrk="1" fontAlgn="base" latinLnBrk="0" hangingPunct="1">
              <a:lnSpc>
                <a:spcPct val="90000"/>
              </a:lnSpc>
              <a:spcBef>
                <a:spcPct val="20000"/>
              </a:spcBef>
              <a:spcAft>
                <a:spcPct val="0"/>
              </a:spcAft>
              <a:buClr>
                <a:schemeClr val="folHlink"/>
              </a:buClr>
              <a:buSzPct val="75000"/>
              <a:buFont typeface="Wingdings" pitchFamily="2" charset="2"/>
              <a:buChar char="n"/>
              <a:tabLst/>
              <a:defRPr/>
            </a:pPr>
            <a:r>
              <a:rPr kumimoji="0" lang="en-US" sz="2000" b="1" i="0" u="none" strike="noStrike" kern="0" cap="none" spc="0" normalizeH="0" baseline="0" noProof="0" dirty="0" smtClean="0">
                <a:ln>
                  <a:noFill/>
                </a:ln>
                <a:solidFill>
                  <a:srgbClr val="FF0000"/>
                </a:solidFill>
                <a:effectLst/>
                <a:uLnTx/>
                <a:uFillTx/>
                <a:latin typeface="+mn-lt"/>
                <a:ea typeface="+mn-ea"/>
                <a:cs typeface="Times New Roman" pitchFamily="18" charset="0"/>
              </a:rPr>
              <a:t>Market Risk Premium</a:t>
            </a:r>
            <a:endParaRPr kumimoji="0" lang="en-US" sz="900" b="1" i="0" u="none" strike="noStrike" kern="0" cap="none" spc="0" normalizeH="0" baseline="0" noProof="0" dirty="0" smtClean="0">
              <a:ln>
                <a:noFill/>
              </a:ln>
              <a:solidFill>
                <a:srgbClr val="FF0000"/>
              </a:solidFill>
              <a:effectLst/>
              <a:uLnTx/>
              <a:uFillTx/>
              <a:latin typeface="+mn-lt"/>
              <a:ea typeface="+mn-ea"/>
              <a:cs typeface="Times New Roman" pitchFamily="18" charset="0"/>
            </a:endParaRPr>
          </a:p>
          <a:p>
            <a:pPr marL="342900" marR="0" lvl="0" indent="-342900" algn="l" defTabSz="914400" rtl="0" eaLnBrk="1" fontAlgn="base" latinLnBrk="0" hangingPunct="1">
              <a:lnSpc>
                <a:spcPct val="90000"/>
              </a:lnSpc>
              <a:spcBef>
                <a:spcPct val="20000"/>
              </a:spcBef>
              <a:spcAft>
                <a:spcPct val="0"/>
              </a:spcAft>
              <a:buClr>
                <a:schemeClr val="folHlink"/>
              </a:buClr>
              <a:buSzPct val="75000"/>
              <a:buFont typeface="Wingdings" pitchFamily="2" charset="2"/>
              <a:buNone/>
              <a:tabLst/>
              <a:defRPr/>
            </a:pPr>
            <a:r>
              <a:rPr kumimoji="0" lang="en-US" sz="900" b="0" i="0" u="none" strike="noStrike" kern="0" cap="none" spc="0" normalizeH="0" baseline="0" noProof="0" dirty="0" smtClean="0">
                <a:ln>
                  <a:noFill/>
                </a:ln>
                <a:solidFill>
                  <a:schemeClr val="tx1"/>
                </a:solidFill>
                <a:effectLst/>
                <a:uLnTx/>
                <a:uFillTx/>
                <a:latin typeface="+mn-lt"/>
                <a:ea typeface="+mn-ea"/>
                <a:cs typeface="Times New Roman" pitchFamily="18" charset="0"/>
              </a:rPr>
              <a:t> </a:t>
            </a:r>
          </a:p>
          <a:p>
            <a:pPr marL="742950" lvl="1" indent="-285750">
              <a:lnSpc>
                <a:spcPct val="90000"/>
              </a:lnSpc>
              <a:spcBef>
                <a:spcPct val="20000"/>
              </a:spcBef>
              <a:buClr>
                <a:schemeClr val="tx2"/>
              </a:buClr>
              <a:buSzPct val="70000"/>
            </a:pPr>
            <a:r>
              <a:rPr kumimoji="0" lang="en-US" sz="2000" b="1" i="0" u="none" strike="noStrike" kern="0" cap="none" spc="0" normalizeH="0" baseline="0" noProof="0" dirty="0" smtClean="0">
                <a:ln>
                  <a:noFill/>
                </a:ln>
                <a:solidFill>
                  <a:schemeClr val="tx2"/>
                </a:solidFill>
                <a:effectLst/>
                <a:uLnTx/>
                <a:uFillTx/>
                <a:latin typeface="+mn-lt"/>
                <a:cs typeface="Times New Roman" pitchFamily="18" charset="0"/>
              </a:rPr>
              <a:t>			</a:t>
            </a:r>
            <a:r>
              <a:rPr kumimoji="0" lang="en-US" sz="2000" b="1" i="0" u="none" strike="noStrike" kern="0" cap="none" spc="0" normalizeH="0" baseline="0" noProof="0" dirty="0" smtClean="0">
                <a:ln>
                  <a:noFill/>
                </a:ln>
                <a:solidFill>
                  <a:srgbClr val="FF0000"/>
                </a:solidFill>
                <a:effectLst/>
                <a:uLnTx/>
                <a:uFillTx/>
                <a:latin typeface="+mn-lt"/>
                <a:cs typeface="Times New Roman" pitchFamily="18" charset="0"/>
              </a:rPr>
              <a:t>expected return of</a:t>
            </a:r>
            <a:r>
              <a:rPr kumimoji="0" lang="en-US" sz="2000" b="1" i="0" u="none" strike="noStrike" kern="0" cap="none" spc="0" normalizeH="0" noProof="0" dirty="0" smtClean="0">
                <a:ln>
                  <a:noFill/>
                </a:ln>
                <a:solidFill>
                  <a:srgbClr val="FF0000"/>
                </a:solidFill>
                <a:effectLst/>
                <a:uLnTx/>
                <a:uFillTx/>
                <a:latin typeface="+mn-lt"/>
                <a:cs typeface="Times New Roman" pitchFamily="18" charset="0"/>
              </a:rPr>
              <a:t> </a:t>
            </a:r>
            <a:r>
              <a:rPr kumimoji="0" lang="en-US" sz="2000" b="1" i="0" u="none" strike="noStrike" kern="0" cap="none" spc="0" normalizeH="0" baseline="0" noProof="0" dirty="0" smtClean="0">
                <a:ln>
                  <a:noFill/>
                </a:ln>
                <a:solidFill>
                  <a:srgbClr val="FF0000"/>
                </a:solidFill>
                <a:effectLst/>
                <a:uLnTx/>
                <a:uFillTx/>
                <a:latin typeface="+mn-lt"/>
                <a:cs typeface="Times New Roman" pitchFamily="18" charset="0"/>
              </a:rPr>
              <a:t>market portfolio</a:t>
            </a:r>
            <a:endParaRPr kumimoji="0" lang="en-US" sz="1000" b="1" i="0" u="none" strike="noStrike" kern="0" cap="none" spc="0" normalizeH="0" baseline="0" noProof="0" dirty="0" smtClean="0">
              <a:ln>
                <a:noFill/>
              </a:ln>
              <a:solidFill>
                <a:srgbClr val="FF0000"/>
              </a:solidFill>
              <a:effectLst/>
              <a:uLnTx/>
              <a:uFillTx/>
              <a:latin typeface="+mn-lt"/>
              <a:cs typeface="Times New Roman" pitchFamily="18" charset="0"/>
            </a:endParaRPr>
          </a:p>
          <a:p>
            <a:pPr marL="742950" lvl="1" indent="-285750">
              <a:lnSpc>
                <a:spcPct val="90000"/>
              </a:lnSpc>
              <a:spcBef>
                <a:spcPct val="20000"/>
              </a:spcBef>
              <a:buClr>
                <a:schemeClr val="tx2"/>
              </a:buClr>
              <a:buSzPct val="70000"/>
            </a:pPr>
            <a:r>
              <a:rPr lang="en-US" sz="1000" b="1" kern="0" dirty="0" smtClean="0">
                <a:solidFill>
                  <a:schemeClr val="tx2"/>
                </a:solidFill>
                <a:latin typeface="+mn-lt"/>
                <a:cs typeface="Times New Roman" pitchFamily="18" charset="0"/>
              </a:rPr>
              <a:t>	</a:t>
            </a:r>
          </a:p>
          <a:p>
            <a:pPr marL="742950" lvl="1" indent="-285750">
              <a:lnSpc>
                <a:spcPct val="90000"/>
              </a:lnSpc>
              <a:spcBef>
                <a:spcPct val="20000"/>
              </a:spcBef>
              <a:buClr>
                <a:schemeClr val="tx2"/>
              </a:buClr>
              <a:buSzPct val="70000"/>
            </a:pPr>
            <a:r>
              <a:rPr lang="en-US" sz="1000" b="1" i="1" kern="0" dirty="0" smtClean="0">
                <a:latin typeface="+mn-lt"/>
                <a:cs typeface="Times New Roman" pitchFamily="18" charset="0"/>
              </a:rPr>
              <a:t>      			</a:t>
            </a:r>
            <a:r>
              <a:rPr lang="en-US" sz="1600" b="1" i="1" kern="0" dirty="0" smtClean="0">
                <a:latin typeface="+mn-lt"/>
                <a:cs typeface="Times New Roman" pitchFamily="18" charset="0"/>
              </a:rPr>
              <a:t>minus</a:t>
            </a:r>
            <a:endParaRPr lang="en-US" sz="1000" b="1" i="1" kern="0" dirty="0" smtClean="0">
              <a:latin typeface="+mn-lt"/>
              <a:cs typeface="Times New Roman" pitchFamily="18" charset="0"/>
            </a:endParaRPr>
          </a:p>
          <a:p>
            <a:pPr marL="742950" lvl="1" indent="-285750">
              <a:lnSpc>
                <a:spcPct val="90000"/>
              </a:lnSpc>
              <a:spcBef>
                <a:spcPct val="20000"/>
              </a:spcBef>
              <a:buClr>
                <a:schemeClr val="tx2"/>
              </a:buClr>
              <a:buSzPct val="70000"/>
            </a:pPr>
            <a:endParaRPr lang="en-US" sz="1000" b="1" kern="0" dirty="0" smtClean="0">
              <a:solidFill>
                <a:schemeClr val="tx2"/>
              </a:solidFill>
              <a:latin typeface="+mn-lt"/>
              <a:cs typeface="Times New Roman" pitchFamily="18" charset="0"/>
            </a:endParaRPr>
          </a:p>
          <a:p>
            <a:pPr marL="742950" lvl="1" indent="-285750">
              <a:lnSpc>
                <a:spcPct val="90000"/>
              </a:lnSpc>
              <a:spcBef>
                <a:spcPct val="20000"/>
              </a:spcBef>
              <a:buClr>
                <a:schemeClr val="tx2"/>
              </a:buClr>
              <a:buSzPct val="70000"/>
            </a:pPr>
            <a:r>
              <a:rPr lang="en-US" sz="1000" b="1" kern="0" dirty="0" smtClean="0">
                <a:solidFill>
                  <a:schemeClr val="tx2"/>
                </a:solidFill>
                <a:latin typeface="+mn-lt"/>
                <a:cs typeface="Times New Roman" pitchFamily="18" charset="0"/>
              </a:rPr>
              <a:t>			</a:t>
            </a:r>
            <a:r>
              <a:rPr lang="en-US" sz="2000" b="1" kern="0" dirty="0" smtClean="0">
                <a:solidFill>
                  <a:srgbClr val="FF0000"/>
                </a:solidFill>
                <a:latin typeface="+mn-lt"/>
                <a:cs typeface="Times New Roman" pitchFamily="18" charset="0"/>
              </a:rPr>
              <a:t>risk-free rate</a:t>
            </a:r>
            <a:r>
              <a:rPr kumimoji="0" lang="en-US" sz="2000" b="1" i="0" u="none" strike="noStrike" kern="0" cap="none" spc="0" normalizeH="0" baseline="0" noProof="0" dirty="0" smtClean="0">
                <a:ln>
                  <a:noFill/>
                </a:ln>
                <a:solidFill>
                  <a:schemeClr val="tx2"/>
                </a:solidFill>
                <a:effectLst/>
                <a:uLnTx/>
                <a:uFillTx/>
                <a:latin typeface="+mn-lt"/>
                <a:cs typeface="Times New Roman" pitchFamily="18" charset="0"/>
              </a:rPr>
              <a:t/>
            </a:r>
            <a:br>
              <a:rPr kumimoji="0" lang="en-US" sz="2000" b="1" i="0" u="none" strike="noStrike" kern="0" cap="none" spc="0" normalizeH="0" baseline="0" noProof="0" dirty="0" smtClean="0">
                <a:ln>
                  <a:noFill/>
                </a:ln>
                <a:solidFill>
                  <a:schemeClr val="tx2"/>
                </a:solidFill>
                <a:effectLst/>
                <a:uLnTx/>
                <a:uFillTx/>
                <a:latin typeface="+mn-lt"/>
                <a:cs typeface="Times New Roman" pitchFamily="18" charset="0"/>
              </a:rPr>
            </a:br>
            <a:endParaRPr kumimoji="0" lang="en-CA" sz="2000" b="1" i="0" u="none" strike="noStrike" kern="0" cap="none" spc="0" normalizeH="0" baseline="0" noProof="0" dirty="0" smtClean="0">
              <a:ln>
                <a:noFill/>
              </a:ln>
              <a:solidFill>
                <a:schemeClr val="tx2"/>
              </a:solidFill>
              <a:effectLst/>
              <a:uLnTx/>
              <a:uFillTx/>
              <a:latin typeface="+mn-lt"/>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66E3BE71-AE5E-422F-9EF7-C569DD382EF9}" type="slidenum">
              <a:rPr lang="en-US"/>
              <a:pPr>
                <a:defRPr/>
              </a:pPr>
              <a:t>43</a:t>
            </a:fld>
            <a:endParaRPr lang="en-US"/>
          </a:p>
        </p:txBody>
      </p:sp>
      <p:sp>
        <p:nvSpPr>
          <p:cNvPr id="36869" name="Rectangle 3"/>
          <p:cNvSpPr>
            <a:spLocks noGrp="1" noChangeArrowheads="1"/>
          </p:cNvSpPr>
          <p:nvPr>
            <p:ph type="body" idx="1"/>
          </p:nvPr>
        </p:nvSpPr>
        <p:spPr>
          <a:xfrm>
            <a:off x="457200" y="2514600"/>
            <a:ext cx="8415338" cy="3581400"/>
          </a:xfrm>
        </p:spPr>
        <p:txBody>
          <a:bodyPr/>
          <a:lstStyle/>
          <a:p>
            <a:pPr eaLnBrk="1" hangingPunct="1"/>
            <a:r>
              <a:rPr lang="en-US" sz="2000" dirty="0" smtClean="0">
                <a:cs typeface="Times New Roman" pitchFamily="18" charset="0"/>
              </a:rPr>
              <a:t>since </a:t>
            </a:r>
            <a:r>
              <a:rPr lang="en-US" sz="2000" i="1" dirty="0" smtClean="0">
                <a:cs typeface="Times New Roman" pitchFamily="18" charset="0"/>
              </a:rPr>
              <a:t>beta</a:t>
            </a:r>
            <a:r>
              <a:rPr lang="en-US" sz="2000" dirty="0" smtClean="0">
                <a:cs typeface="Times New Roman" pitchFamily="18" charset="0"/>
              </a:rPr>
              <a:t> measures a security’s risk…</a:t>
            </a:r>
            <a:br>
              <a:rPr lang="en-US" sz="2000" dirty="0" smtClean="0">
                <a:cs typeface="Times New Roman" pitchFamily="18" charset="0"/>
              </a:rPr>
            </a:br>
            <a:r>
              <a:rPr lang="en-US" sz="2000" dirty="0" smtClean="0">
                <a:cs typeface="Times New Roman" pitchFamily="18" charset="0"/>
              </a:rPr>
              <a:t>relative to market portfolio…</a:t>
            </a:r>
          </a:p>
          <a:p>
            <a:pPr lvl="1" eaLnBrk="1" hangingPunct="1">
              <a:buFont typeface="Wingdings" pitchFamily="2" charset="2"/>
              <a:buNone/>
            </a:pPr>
            <a:endParaRPr lang="en-US" sz="1000" dirty="0" smtClean="0">
              <a:cs typeface="Times New Roman" pitchFamily="18" charset="0"/>
            </a:endParaRPr>
          </a:p>
          <a:p>
            <a:pPr lvl="1" eaLnBrk="1" hangingPunct="1">
              <a:buFont typeface="Wingdings" pitchFamily="2" charset="2"/>
              <a:buNone/>
            </a:pPr>
            <a:endParaRPr lang="en-US" sz="1000" dirty="0" smtClean="0">
              <a:cs typeface="Times New Roman" pitchFamily="18" charset="0"/>
            </a:endParaRPr>
          </a:p>
          <a:p>
            <a:pPr lvl="1" eaLnBrk="1" hangingPunct="1"/>
            <a:r>
              <a:rPr lang="en-US" sz="2000" b="1" dirty="0" smtClean="0">
                <a:solidFill>
                  <a:srgbClr val="FF0000"/>
                </a:solidFill>
                <a:ea typeface="+mn-ea"/>
                <a:cs typeface="Times New Roman" pitchFamily="18" charset="0"/>
              </a:rPr>
              <a:t>a security’s risk premium =</a:t>
            </a:r>
          </a:p>
          <a:p>
            <a:pPr lvl="1" eaLnBrk="1" hangingPunct="1">
              <a:buFont typeface="Wingdings" pitchFamily="2" charset="2"/>
              <a:buNone/>
            </a:pPr>
            <a:r>
              <a:rPr lang="en-US" sz="1400" dirty="0" smtClean="0">
                <a:cs typeface="Times New Roman" pitchFamily="18" charset="0"/>
              </a:rPr>
              <a:t>       (project; portfolio; asset etc.)</a:t>
            </a:r>
          </a:p>
          <a:p>
            <a:pPr lvl="1" eaLnBrk="1" hangingPunct="1">
              <a:buFont typeface="Wingdings" pitchFamily="2" charset="2"/>
              <a:buNone/>
            </a:pPr>
            <a:endParaRPr lang="en-US" sz="1400" dirty="0" smtClean="0">
              <a:cs typeface="Times New Roman" pitchFamily="18" charset="0"/>
            </a:endParaRPr>
          </a:p>
          <a:p>
            <a:pPr lvl="1" eaLnBrk="1" hangingPunct="1">
              <a:buNone/>
            </a:pPr>
            <a:r>
              <a:rPr lang="en-US" sz="2000" b="1" dirty="0" smtClean="0">
                <a:solidFill>
                  <a:schemeClr val="tx2"/>
                </a:solidFill>
                <a:cs typeface="Times New Roman" pitchFamily="18" charset="0"/>
              </a:rPr>
              <a:t>				</a:t>
            </a:r>
            <a:r>
              <a:rPr lang="en-US" sz="2000" b="1" dirty="0" smtClean="0">
                <a:solidFill>
                  <a:srgbClr val="FF0000"/>
                </a:solidFill>
                <a:cs typeface="Times New Roman" pitchFamily="18" charset="0"/>
              </a:rPr>
              <a:t>= </a:t>
            </a:r>
            <a:r>
              <a:rPr lang="en-US" sz="2000" b="1" dirty="0" smtClean="0">
                <a:solidFill>
                  <a:srgbClr val="FF0000"/>
                </a:solidFill>
                <a:ea typeface="+mn-ea"/>
                <a:cs typeface="Times New Roman" pitchFamily="18" charset="0"/>
              </a:rPr>
              <a:t>(market risk premium) ×   (security’s beta)</a:t>
            </a:r>
            <a:endParaRPr lang="en-CA" sz="2000" b="1" dirty="0" smtClean="0">
              <a:solidFill>
                <a:srgbClr val="FF0000"/>
              </a:solidFill>
              <a:ea typeface="+mn-ea"/>
              <a:cs typeface="Times New Roman" pitchFamily="18" charset="0"/>
            </a:endParaRPr>
          </a:p>
          <a:p>
            <a:pPr lvl="1" eaLnBrk="1" hangingPunct="1"/>
            <a:endParaRPr lang="en-US" sz="2000" b="1" dirty="0" smtClean="0">
              <a:solidFill>
                <a:srgbClr val="FF0000"/>
              </a:solidFill>
              <a:ea typeface="+mn-ea"/>
              <a:cs typeface="Times New Roman" pitchFamily="18" charset="0"/>
            </a:endParaRPr>
          </a:p>
        </p:txBody>
      </p:sp>
      <p:sp>
        <p:nvSpPr>
          <p:cNvPr id="36870" name="Rectangle 6"/>
          <p:cNvSpPr>
            <a:spLocks noGrp="1" noChangeArrowheads="1"/>
          </p:cNvSpPr>
          <p:nvPr>
            <p:ph type="title"/>
          </p:nvPr>
        </p:nvSpPr>
        <p:spPr>
          <a:xfrm>
            <a:off x="673100" y="965200"/>
            <a:ext cx="8162925" cy="457200"/>
          </a:xfrm>
          <a:noFill/>
        </p:spPr>
        <p:txBody>
          <a:bodyPr/>
          <a:lstStyle/>
          <a:p>
            <a:pPr eaLnBrk="1" hangingPunct="1"/>
            <a:r>
              <a:rPr lang="en-CA" sz="2400" b="1" smtClean="0"/>
              <a:t>Capital Asset Pricing Model (CAPM)</a:t>
            </a:r>
            <a:endParaRPr lang="en-US" sz="2400" b="1"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5 - Θέση αριθμού διαφάνειας"/>
          <p:cNvSpPr>
            <a:spLocks noGrp="1"/>
          </p:cNvSpPr>
          <p:nvPr>
            <p:ph type="sldNum" sz="quarter" idx="12"/>
          </p:nvPr>
        </p:nvSpPr>
        <p:spPr/>
        <p:txBody>
          <a:bodyPr/>
          <a:lstStyle/>
          <a:p>
            <a:pPr>
              <a:defRPr/>
            </a:pPr>
            <a:fld id="{D9A5FFDB-CD30-41DD-8869-6F5DBB9046F2}" type="slidenum">
              <a:rPr lang="en-US"/>
              <a:pPr>
                <a:defRPr/>
              </a:pPr>
              <a:t>44</a:t>
            </a:fld>
            <a:endParaRPr lang="en-US"/>
          </a:p>
        </p:txBody>
      </p:sp>
      <p:sp>
        <p:nvSpPr>
          <p:cNvPr id="5126" name="Rectangle 2"/>
          <p:cNvSpPr>
            <a:spLocks noGrp="1" noChangeArrowheads="1"/>
          </p:cNvSpPr>
          <p:nvPr>
            <p:ph type="body" idx="1"/>
          </p:nvPr>
        </p:nvSpPr>
        <p:spPr>
          <a:xfrm>
            <a:off x="762000" y="2184400"/>
            <a:ext cx="8110538" cy="2108200"/>
          </a:xfrm>
        </p:spPr>
        <p:txBody>
          <a:bodyPr/>
          <a:lstStyle/>
          <a:p>
            <a:pPr eaLnBrk="1" hangingPunct="1"/>
            <a:r>
              <a:rPr lang="en-US" sz="2000" dirty="0" smtClean="0">
                <a:cs typeface="Times New Roman" pitchFamily="18" charset="0"/>
              </a:rPr>
              <a:t>CAPM states</a:t>
            </a:r>
            <a:r>
              <a:rPr lang="en-US" sz="2000" baseline="30000" dirty="0" smtClean="0">
                <a:cs typeface="Times New Roman" pitchFamily="18" charset="0"/>
              </a:rPr>
              <a:t>* </a:t>
            </a:r>
            <a:r>
              <a:rPr lang="en-US" sz="2000" dirty="0" smtClean="0">
                <a:cs typeface="Times New Roman" pitchFamily="18" charset="0"/>
              </a:rPr>
              <a:t>:</a:t>
            </a:r>
            <a:endParaRPr lang="en-US" sz="900" dirty="0" smtClean="0">
              <a:cs typeface="Times New Roman" pitchFamily="18" charset="0"/>
            </a:endParaRPr>
          </a:p>
          <a:p>
            <a:pPr eaLnBrk="1" hangingPunct="1">
              <a:buFont typeface="Wingdings" pitchFamily="2" charset="2"/>
              <a:buNone/>
            </a:pPr>
            <a:r>
              <a:rPr lang="en-US" sz="900" dirty="0" smtClean="0">
                <a:cs typeface="Times New Roman" pitchFamily="18" charset="0"/>
              </a:rPr>
              <a:t/>
            </a:r>
            <a:br>
              <a:rPr lang="en-US" sz="900" dirty="0" smtClean="0">
                <a:cs typeface="Times New Roman" pitchFamily="18" charset="0"/>
              </a:rPr>
            </a:br>
            <a:r>
              <a:rPr lang="en-US" sz="2000" dirty="0" smtClean="0">
                <a:cs typeface="Times New Roman" pitchFamily="18" charset="0"/>
              </a:rPr>
              <a:t>	‘expected return on any security (</a:t>
            </a:r>
            <a:r>
              <a:rPr lang="en-US" sz="1400" i="1" dirty="0" err="1" smtClean="0">
                <a:cs typeface="Times New Roman" pitchFamily="18" charset="0"/>
              </a:rPr>
              <a:t>R</a:t>
            </a:r>
            <a:r>
              <a:rPr lang="en-US" sz="1400" i="1" baseline="-25000" dirty="0" err="1" smtClean="0">
                <a:cs typeface="Times New Roman" pitchFamily="18" charset="0"/>
              </a:rPr>
              <a:t>i</a:t>
            </a:r>
            <a:r>
              <a:rPr lang="en-US" sz="1400" dirty="0" smtClean="0">
                <a:cs typeface="Times New Roman" pitchFamily="18" charset="0"/>
              </a:rPr>
              <a:t>)</a:t>
            </a:r>
            <a:r>
              <a:rPr lang="en-US" sz="2000" dirty="0" smtClean="0">
                <a:cs typeface="Times New Roman" pitchFamily="18" charset="0"/>
              </a:rPr>
              <a:t> =</a:t>
            </a:r>
          </a:p>
          <a:p>
            <a:pPr eaLnBrk="1" hangingPunct="1">
              <a:buFont typeface="Wingdings" pitchFamily="2" charset="2"/>
              <a:buNone/>
            </a:pPr>
            <a:r>
              <a:rPr lang="en-US" sz="2000" dirty="0" smtClean="0">
                <a:cs typeface="Times New Roman" pitchFamily="18" charset="0"/>
              </a:rPr>
              <a:t>				risk-free rate </a:t>
            </a:r>
            <a:r>
              <a:rPr lang="en-US" sz="1400" dirty="0" smtClean="0">
                <a:cs typeface="Times New Roman" pitchFamily="18" charset="0"/>
              </a:rPr>
              <a:t>(</a:t>
            </a:r>
            <a:r>
              <a:rPr lang="en-US" sz="1400" dirty="0" err="1" smtClean="0">
                <a:cs typeface="Times New Roman" pitchFamily="18" charset="0"/>
              </a:rPr>
              <a:t>R</a:t>
            </a:r>
            <a:r>
              <a:rPr lang="en-US" sz="1400" baseline="-25000" dirty="0" err="1" smtClean="0">
                <a:cs typeface="Times New Roman" pitchFamily="18" charset="0"/>
              </a:rPr>
              <a:t>F</a:t>
            </a:r>
            <a:r>
              <a:rPr lang="en-US" sz="1400" dirty="0" smtClean="0">
                <a:cs typeface="Times New Roman" pitchFamily="18" charset="0"/>
              </a:rPr>
              <a:t>)</a:t>
            </a:r>
          </a:p>
          <a:p>
            <a:pPr eaLnBrk="1" hangingPunct="1">
              <a:buFont typeface="Wingdings" pitchFamily="2" charset="2"/>
              <a:buNone/>
            </a:pPr>
            <a:r>
              <a:rPr lang="en-US" sz="2000" dirty="0" smtClean="0">
                <a:cs typeface="Times New Roman" pitchFamily="18" charset="0"/>
              </a:rPr>
              <a:t>			         +  (market risk premium</a:t>
            </a:r>
            <a:br>
              <a:rPr lang="en-US" sz="2000" dirty="0" smtClean="0">
                <a:cs typeface="Times New Roman" pitchFamily="18" charset="0"/>
              </a:rPr>
            </a:br>
            <a:r>
              <a:rPr lang="en-US" sz="2000" dirty="0" smtClean="0">
                <a:cs typeface="Times New Roman" pitchFamily="18" charset="0"/>
              </a:rPr>
              <a:t>		         x   security’s beta) </a:t>
            </a:r>
            <a:r>
              <a:rPr lang="en-US" sz="1400" dirty="0" smtClean="0">
                <a:cs typeface="Times New Roman" pitchFamily="18" charset="0"/>
              </a:rPr>
              <a:t>((</a:t>
            </a:r>
            <a:r>
              <a:rPr lang="en-US" sz="1400" dirty="0" err="1" smtClean="0">
                <a:cs typeface="Times New Roman" pitchFamily="18" charset="0"/>
              </a:rPr>
              <a:t>R</a:t>
            </a:r>
            <a:r>
              <a:rPr lang="en-US" sz="1400" baseline="-25000" dirty="0" err="1" smtClean="0">
                <a:cs typeface="Times New Roman" pitchFamily="18" charset="0"/>
              </a:rPr>
              <a:t>M</a:t>
            </a:r>
            <a:r>
              <a:rPr lang="en-US" sz="1400" dirty="0" err="1" smtClean="0">
                <a:cs typeface="Times New Roman" pitchFamily="18" charset="0"/>
              </a:rPr>
              <a:t>-R</a:t>
            </a:r>
            <a:r>
              <a:rPr lang="en-US" sz="1400" baseline="-25000" dirty="0" err="1" smtClean="0">
                <a:cs typeface="Times New Roman" pitchFamily="18" charset="0"/>
              </a:rPr>
              <a:t>F</a:t>
            </a:r>
            <a:r>
              <a:rPr lang="en-US" sz="1400" dirty="0" smtClean="0">
                <a:cs typeface="Times New Roman" pitchFamily="18" charset="0"/>
              </a:rPr>
              <a:t>) x </a:t>
            </a:r>
            <a:r>
              <a:rPr lang="en-GB" sz="1400" dirty="0" smtClean="0"/>
              <a:t>β</a:t>
            </a:r>
            <a:r>
              <a:rPr lang="en-US" sz="1400" baseline="-25000" dirty="0" err="1" smtClean="0">
                <a:cs typeface="Times New Roman" pitchFamily="18" charset="0"/>
              </a:rPr>
              <a:t>i</a:t>
            </a:r>
            <a:r>
              <a:rPr lang="en-US" sz="1400" dirty="0" smtClean="0">
                <a:cs typeface="Times New Roman" pitchFamily="18" charset="0"/>
              </a:rPr>
              <a:t>)</a:t>
            </a:r>
          </a:p>
        </p:txBody>
      </p:sp>
      <p:graphicFrame>
        <p:nvGraphicFramePr>
          <p:cNvPr id="106499" name="Object 3"/>
          <p:cNvGraphicFramePr>
            <a:graphicFrameLocks noChangeAspect="1"/>
          </p:cNvGraphicFramePr>
          <p:nvPr/>
        </p:nvGraphicFramePr>
        <p:xfrm>
          <a:off x="2379663" y="4425950"/>
          <a:ext cx="4432300" cy="671513"/>
        </p:xfrm>
        <a:graphic>
          <a:graphicData uri="http://schemas.openxmlformats.org/presentationml/2006/ole">
            <mc:AlternateContent xmlns:mc="http://schemas.openxmlformats.org/markup-compatibility/2006">
              <mc:Choice xmlns:v="urn:schemas-microsoft-com:vml" Requires="v">
                <p:oleObj spid="_x0000_s5123" name="Equation" r:id="rId3" imgW="1676160" imgH="253800" progId="">
                  <p:embed/>
                </p:oleObj>
              </mc:Choice>
              <mc:Fallback>
                <p:oleObj name="Equation" r:id="rId3" imgW="1676160" imgH="25380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9663" y="4425950"/>
                        <a:ext cx="4432300" cy="671513"/>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7" name="Rectangle 4"/>
          <p:cNvSpPr>
            <a:spLocks noGrp="1" noChangeArrowheads="1"/>
          </p:cNvSpPr>
          <p:nvPr>
            <p:ph type="title"/>
          </p:nvPr>
        </p:nvSpPr>
        <p:spPr>
          <a:xfrm>
            <a:off x="673100" y="965200"/>
            <a:ext cx="8162925" cy="457200"/>
          </a:xfrm>
          <a:noFill/>
        </p:spPr>
        <p:txBody>
          <a:bodyPr/>
          <a:lstStyle/>
          <a:p>
            <a:pPr eaLnBrk="1" hangingPunct="1"/>
            <a:r>
              <a:rPr lang="en-CA" sz="2400" b="1" smtClean="0"/>
              <a:t>Capital Asset Pricing Model (CAPM)</a:t>
            </a:r>
            <a:endParaRPr lang="en-US" sz="24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6499"/>
                                        </p:tgtEl>
                                        <p:attrNameLst>
                                          <p:attrName>style.visibility</p:attrName>
                                        </p:attrNameLst>
                                      </p:cBhvr>
                                      <p:to>
                                        <p:strVal val="visible"/>
                                      </p:to>
                                    </p:set>
                                    <p:animEffect transition="in" filter="checkerboard(across)">
                                      <p:cBhvr>
                                        <p:cTn id="7" dur="500"/>
                                        <p:tgtEl>
                                          <p:spTgt spid="106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5 - Θέση αριθμού διαφάνειας"/>
          <p:cNvSpPr>
            <a:spLocks noGrp="1"/>
          </p:cNvSpPr>
          <p:nvPr>
            <p:ph type="sldNum" sz="quarter" idx="12"/>
          </p:nvPr>
        </p:nvSpPr>
        <p:spPr/>
        <p:txBody>
          <a:bodyPr/>
          <a:lstStyle/>
          <a:p>
            <a:pPr>
              <a:defRPr/>
            </a:pPr>
            <a:fld id="{0187F64E-081A-4C1F-B5C8-8C3408C254CD}" type="slidenum">
              <a:rPr lang="en-US"/>
              <a:pPr>
                <a:defRPr/>
              </a:pPr>
              <a:t>45</a:t>
            </a:fld>
            <a:endParaRPr lang="en-US"/>
          </a:p>
        </p:txBody>
      </p:sp>
      <p:sp>
        <p:nvSpPr>
          <p:cNvPr id="21508" name="Text Box 4"/>
          <p:cNvSpPr txBox="1">
            <a:spLocks noChangeArrowheads="1"/>
          </p:cNvSpPr>
          <p:nvPr/>
        </p:nvSpPr>
        <p:spPr bwMode="auto">
          <a:xfrm>
            <a:off x="698500" y="593725"/>
            <a:ext cx="8151813" cy="422275"/>
          </a:xfrm>
          <a:prstGeom prst="rect">
            <a:avLst/>
          </a:prstGeom>
          <a:noFill/>
          <a:ln w="9525">
            <a:noFill/>
            <a:miter lim="800000"/>
            <a:headEnd/>
            <a:tailEnd/>
          </a:ln>
        </p:spPr>
        <p:txBody>
          <a:bodyPr>
            <a:spAutoFit/>
          </a:bodyPr>
          <a:lstStyle/>
          <a:p>
            <a:pPr eaLnBrk="0" hangingPunct="0">
              <a:lnSpc>
                <a:spcPts val="2600"/>
              </a:lnSpc>
            </a:pPr>
            <a:r>
              <a:rPr lang="en-US" b="1" dirty="0">
                <a:solidFill>
                  <a:schemeClr val="tx2"/>
                </a:solidFill>
                <a:latin typeface="Arial" charset="0"/>
              </a:rPr>
              <a:t>CAPM </a:t>
            </a:r>
            <a:r>
              <a:rPr lang="en-US" b="1" dirty="0" smtClean="0">
                <a:solidFill>
                  <a:schemeClr val="tx2"/>
                </a:solidFill>
                <a:latin typeface="Arial" charset="0"/>
              </a:rPr>
              <a:t>model </a:t>
            </a:r>
            <a:r>
              <a:rPr lang="en-US" sz="1600" b="1" dirty="0" smtClean="0">
                <a:solidFill>
                  <a:schemeClr val="tx2"/>
                </a:solidFill>
                <a:latin typeface="Arial" charset="0"/>
              </a:rPr>
              <a:t>(diagram)</a:t>
            </a:r>
            <a:endParaRPr lang="en-US" sz="1600" b="1" dirty="0">
              <a:solidFill>
                <a:schemeClr val="tx2"/>
              </a:solidFill>
              <a:latin typeface="Arial" charset="0"/>
            </a:endParaRPr>
          </a:p>
        </p:txBody>
      </p:sp>
      <p:grpSp>
        <p:nvGrpSpPr>
          <p:cNvPr id="2" name="Group 11"/>
          <p:cNvGrpSpPr>
            <a:grpSpLocks/>
          </p:cNvGrpSpPr>
          <p:nvPr/>
        </p:nvGrpSpPr>
        <p:grpSpPr bwMode="auto">
          <a:xfrm>
            <a:off x="0" y="1104899"/>
            <a:ext cx="9144000" cy="5194301"/>
            <a:chOff x="480" y="1202"/>
            <a:chExt cx="4052" cy="2539"/>
          </a:xfrm>
        </p:grpSpPr>
        <p:pic>
          <p:nvPicPr>
            <p:cNvPr id="21509" name="Picture 5" descr="hawawini+ex10-05"/>
            <p:cNvPicPr>
              <a:picLocks noChangeAspect="1" noChangeArrowheads="1"/>
            </p:cNvPicPr>
            <p:nvPr/>
          </p:nvPicPr>
          <p:blipFill>
            <a:blip r:embed="rId2" cstate="print"/>
            <a:srcRect/>
            <a:stretch>
              <a:fillRect/>
            </a:stretch>
          </p:blipFill>
          <p:spPr bwMode="auto">
            <a:xfrm>
              <a:off x="480" y="1202"/>
              <a:ext cx="4052" cy="2539"/>
            </a:xfrm>
            <a:prstGeom prst="rect">
              <a:avLst/>
            </a:prstGeom>
            <a:noFill/>
            <a:effectLst>
              <a:outerShdw dist="89803" dir="2700000" algn="ctr" rotWithShape="0">
                <a:srgbClr val="808080"/>
              </a:outerShdw>
            </a:effectLst>
          </p:spPr>
        </p:pic>
        <p:sp>
          <p:nvSpPr>
            <p:cNvPr id="37901" name="Text Box 8"/>
            <p:cNvSpPr txBox="1">
              <a:spLocks noChangeArrowheads="1"/>
            </p:cNvSpPr>
            <p:nvPr/>
          </p:nvSpPr>
          <p:spPr bwMode="auto">
            <a:xfrm>
              <a:off x="768" y="2280"/>
              <a:ext cx="245" cy="89"/>
            </a:xfrm>
            <a:prstGeom prst="rect">
              <a:avLst/>
            </a:prstGeom>
            <a:solidFill>
              <a:schemeClr val="accent1"/>
            </a:solidFill>
            <a:ln w="9525">
              <a:noFill/>
              <a:miter lim="800000"/>
              <a:headEnd/>
              <a:tailEnd/>
            </a:ln>
          </p:spPr>
          <p:txBody>
            <a:bodyPr lIns="0" tIns="0" rIns="0" bIns="0">
              <a:spAutoFit/>
            </a:bodyPr>
            <a:lstStyle/>
            <a:p>
              <a:pPr>
                <a:spcBef>
                  <a:spcPct val="50000"/>
                </a:spcBef>
              </a:pPr>
              <a:r>
                <a:rPr lang="en-US" sz="1000" b="1">
                  <a:latin typeface="Arial" charset="0"/>
                </a:rPr>
                <a:t>12.5</a:t>
              </a:r>
            </a:p>
          </p:txBody>
        </p:sp>
      </p:grpSp>
      <p:sp>
        <p:nvSpPr>
          <p:cNvPr id="21511" name="Rectangle 7"/>
          <p:cNvSpPr>
            <a:spLocks noChangeArrowheads="1"/>
          </p:cNvSpPr>
          <p:nvPr/>
        </p:nvSpPr>
        <p:spPr bwMode="auto">
          <a:xfrm>
            <a:off x="0" y="6334780"/>
            <a:ext cx="8001000" cy="523220"/>
          </a:xfrm>
          <a:prstGeom prst="rect">
            <a:avLst/>
          </a:prstGeom>
          <a:solidFill>
            <a:schemeClr val="tx2"/>
          </a:solidFill>
          <a:ln w="9525">
            <a:noFill/>
            <a:miter lim="800000"/>
            <a:headEnd/>
            <a:tailEnd/>
          </a:ln>
        </p:spPr>
        <p:txBody>
          <a:bodyPr wrap="square">
            <a:spAutoFit/>
          </a:bodyPr>
          <a:lstStyle/>
          <a:p>
            <a:r>
              <a:rPr lang="en-US" sz="1400" dirty="0">
                <a:solidFill>
                  <a:schemeClr val="bg1"/>
                </a:solidFill>
                <a:latin typeface="Arial" charset="0"/>
                <a:cs typeface="Times New Roman" pitchFamily="18" charset="0"/>
              </a:rPr>
              <a:t>CAPM </a:t>
            </a:r>
            <a:r>
              <a:rPr lang="en-US" sz="1400" dirty="0" smtClean="0">
                <a:solidFill>
                  <a:schemeClr val="bg1"/>
                </a:solidFill>
                <a:latin typeface="Arial" charset="0"/>
                <a:cs typeface="Times New Roman" pitchFamily="18" charset="0"/>
              </a:rPr>
              <a:t>depicts asset's expected return vs. risk (beta) as </a:t>
            </a:r>
            <a:r>
              <a:rPr lang="en-US" sz="1400" dirty="0">
                <a:solidFill>
                  <a:schemeClr val="bg1"/>
                </a:solidFill>
                <a:latin typeface="Arial" charset="0"/>
                <a:cs typeface="Times New Roman" pitchFamily="18" charset="0"/>
              </a:rPr>
              <a:t>a linear </a:t>
            </a:r>
            <a:r>
              <a:rPr lang="en-US" sz="1400" dirty="0" smtClean="0">
                <a:solidFill>
                  <a:schemeClr val="bg1"/>
                </a:solidFill>
                <a:latin typeface="Arial" charset="0"/>
                <a:cs typeface="Times New Roman" pitchFamily="18" charset="0"/>
              </a:rPr>
              <a:t>relationship</a:t>
            </a:r>
            <a:br>
              <a:rPr lang="en-US" sz="1400" dirty="0" smtClean="0">
                <a:solidFill>
                  <a:schemeClr val="bg1"/>
                </a:solidFill>
                <a:latin typeface="Arial" charset="0"/>
                <a:cs typeface="Times New Roman" pitchFamily="18" charset="0"/>
              </a:rPr>
            </a:br>
            <a:r>
              <a:rPr lang="en-US" sz="1400" dirty="0" smtClean="0">
                <a:solidFill>
                  <a:schemeClr val="bg1"/>
                </a:solidFill>
                <a:latin typeface="Arial" charset="0"/>
                <a:cs typeface="Times New Roman" pitchFamily="18" charset="0"/>
              </a:rPr>
              <a:t>represented </a:t>
            </a:r>
            <a:r>
              <a:rPr lang="en-US" sz="1400" dirty="0">
                <a:solidFill>
                  <a:schemeClr val="bg1"/>
                </a:solidFill>
                <a:latin typeface="Arial" charset="0"/>
                <a:cs typeface="Times New Roman" pitchFamily="18" charset="0"/>
              </a:rPr>
              <a:t>by the </a:t>
            </a:r>
            <a:r>
              <a:rPr lang="en-US" sz="1400" b="1" dirty="0">
                <a:solidFill>
                  <a:srgbClr val="FF0000"/>
                </a:solidFill>
                <a:latin typeface="Arial" charset="0"/>
                <a:cs typeface="Times New Roman" pitchFamily="18" charset="0"/>
              </a:rPr>
              <a:t>security market line</a:t>
            </a:r>
            <a:endParaRPr lang="en-US" sz="1400" dirty="0">
              <a:solidFill>
                <a:srgbClr val="FF0000"/>
              </a:solidFill>
              <a:latin typeface="Arial" charset="0"/>
              <a:cs typeface="Times New Roman" pitchFamily="18" charset="0"/>
            </a:endParaRPr>
          </a:p>
        </p:txBody>
      </p:sp>
      <p:sp>
        <p:nvSpPr>
          <p:cNvPr id="37896" name="Line 12"/>
          <p:cNvSpPr>
            <a:spLocks noChangeShapeType="1"/>
          </p:cNvSpPr>
          <p:nvPr/>
        </p:nvSpPr>
        <p:spPr bwMode="auto">
          <a:xfrm flipV="1">
            <a:off x="4914900" y="2641600"/>
            <a:ext cx="2247900" cy="901700"/>
          </a:xfrm>
          <a:prstGeom prst="line">
            <a:avLst/>
          </a:prstGeom>
          <a:noFill/>
          <a:ln w="25400">
            <a:solidFill>
              <a:srgbClr val="FF0000"/>
            </a:solidFill>
            <a:miter lim="800000"/>
            <a:headEnd/>
            <a:tailEnd type="triangle" w="med" len="med"/>
          </a:ln>
        </p:spPr>
        <p:txBody>
          <a:bodyPr wrap="none"/>
          <a:lstStyle/>
          <a:p>
            <a:endParaRPr lang="en-US"/>
          </a:p>
        </p:txBody>
      </p:sp>
      <p:sp>
        <p:nvSpPr>
          <p:cNvPr id="37897" name="Rectangle 13"/>
          <p:cNvSpPr>
            <a:spLocks noChangeArrowheads="1"/>
          </p:cNvSpPr>
          <p:nvPr/>
        </p:nvSpPr>
        <p:spPr bwMode="auto">
          <a:xfrm rot="-1121380">
            <a:off x="4940300" y="3365500"/>
            <a:ext cx="2451100" cy="469900"/>
          </a:xfrm>
          <a:prstGeom prst="rect">
            <a:avLst/>
          </a:prstGeom>
          <a:noFill/>
          <a:ln w="9525">
            <a:noFill/>
            <a:miter lim="800000"/>
            <a:headEnd/>
            <a:tailEnd/>
          </a:ln>
        </p:spPr>
        <p:txBody>
          <a:bodyPr wrap="none" anchor="ctr"/>
          <a:lstStyle/>
          <a:p>
            <a:pPr algn="ctr"/>
            <a:r>
              <a:rPr lang="en-US" sz="1400" b="1">
                <a:solidFill>
                  <a:srgbClr val="FF0000"/>
                </a:solidFill>
                <a:latin typeface="Arial" charset="0"/>
              </a:rPr>
              <a:t>aggressive securities</a:t>
            </a:r>
          </a:p>
          <a:p>
            <a:pPr algn="ctr"/>
            <a:r>
              <a:rPr lang="en-GB" sz="1400" b="1">
                <a:solidFill>
                  <a:srgbClr val="FF0000"/>
                </a:solidFill>
                <a:latin typeface="Arial" charset="0"/>
              </a:rPr>
              <a:t>β</a:t>
            </a:r>
            <a:r>
              <a:rPr lang="en-GB" sz="1400" b="1" baseline="-25000">
                <a:solidFill>
                  <a:srgbClr val="FF0000"/>
                </a:solidFill>
                <a:latin typeface="Arial" charset="0"/>
              </a:rPr>
              <a:t>s</a:t>
            </a:r>
            <a:r>
              <a:rPr lang="en-US" sz="1400" b="1">
                <a:solidFill>
                  <a:srgbClr val="FF0000"/>
                </a:solidFill>
                <a:latin typeface="Arial" charset="0"/>
              </a:rPr>
              <a:t> &gt; 1</a:t>
            </a:r>
          </a:p>
        </p:txBody>
      </p:sp>
      <p:sp>
        <p:nvSpPr>
          <p:cNvPr id="37898" name="Rectangle 14"/>
          <p:cNvSpPr>
            <a:spLocks noChangeArrowheads="1"/>
          </p:cNvSpPr>
          <p:nvPr/>
        </p:nvSpPr>
        <p:spPr bwMode="auto">
          <a:xfrm rot="-1167833">
            <a:off x="2565400" y="4216400"/>
            <a:ext cx="2451100" cy="469900"/>
          </a:xfrm>
          <a:prstGeom prst="rect">
            <a:avLst/>
          </a:prstGeom>
          <a:noFill/>
          <a:ln w="9525">
            <a:noFill/>
            <a:miter lim="800000"/>
            <a:headEnd/>
            <a:tailEnd/>
          </a:ln>
        </p:spPr>
        <p:txBody>
          <a:bodyPr wrap="none" anchor="ctr"/>
          <a:lstStyle/>
          <a:p>
            <a:pPr algn="ctr"/>
            <a:r>
              <a:rPr lang="en-US" sz="1400" b="1" dirty="0">
                <a:solidFill>
                  <a:srgbClr val="FF0000"/>
                </a:solidFill>
                <a:latin typeface="Arial" charset="0"/>
              </a:rPr>
              <a:t>defensive securities</a:t>
            </a:r>
          </a:p>
          <a:p>
            <a:pPr algn="ctr"/>
            <a:r>
              <a:rPr lang="en-GB" sz="1400" b="1" dirty="0" err="1">
                <a:solidFill>
                  <a:srgbClr val="FF0000"/>
                </a:solidFill>
                <a:latin typeface="Arial" charset="0"/>
              </a:rPr>
              <a:t>β</a:t>
            </a:r>
            <a:r>
              <a:rPr lang="en-GB" sz="1400" b="1" baseline="-25000" dirty="0" err="1">
                <a:solidFill>
                  <a:srgbClr val="FF0000"/>
                </a:solidFill>
                <a:latin typeface="Arial" charset="0"/>
              </a:rPr>
              <a:t>s</a:t>
            </a:r>
            <a:r>
              <a:rPr lang="en-US" sz="1400" b="1" dirty="0">
                <a:solidFill>
                  <a:srgbClr val="FF0000"/>
                </a:solidFill>
                <a:latin typeface="Arial" charset="0"/>
              </a:rPr>
              <a:t> &lt; 1</a:t>
            </a:r>
          </a:p>
        </p:txBody>
      </p:sp>
      <p:sp>
        <p:nvSpPr>
          <p:cNvPr id="37899" name="Line 15"/>
          <p:cNvSpPr>
            <a:spLocks noChangeShapeType="1"/>
          </p:cNvSpPr>
          <p:nvPr/>
        </p:nvSpPr>
        <p:spPr bwMode="auto">
          <a:xfrm flipV="1">
            <a:off x="2489200" y="3619500"/>
            <a:ext cx="2209800" cy="863600"/>
          </a:xfrm>
          <a:prstGeom prst="line">
            <a:avLst/>
          </a:prstGeom>
          <a:noFill/>
          <a:ln w="25400">
            <a:solidFill>
              <a:srgbClr val="FF0000"/>
            </a:solidFill>
            <a:miter lim="800000"/>
            <a:headEnd type="triangle" w="med" len="med"/>
            <a:tailEn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500" fill="hold"/>
                                        <p:tgtEl>
                                          <p:spTgt spid="21508"/>
                                        </p:tgtEl>
                                        <p:attrNameLst>
                                          <p:attrName>ppt_x</p:attrName>
                                        </p:attrNameLst>
                                      </p:cBhvr>
                                      <p:tavLst>
                                        <p:tav tm="0">
                                          <p:val>
                                            <p:strVal val="#ppt_x"/>
                                          </p:val>
                                        </p:tav>
                                        <p:tav tm="100000">
                                          <p:val>
                                            <p:strVal val="#ppt_x"/>
                                          </p:val>
                                        </p:tav>
                                      </p:tavLst>
                                    </p:anim>
                                    <p:anim calcmode="lin" valueType="num">
                                      <p:cBhvr additive="base">
                                        <p:cTn id="8" dur="500" fill="hold"/>
                                        <p:tgtEl>
                                          <p:spTgt spid="2150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21511"/>
                                        </p:tgtEl>
                                        <p:attrNameLst>
                                          <p:attrName>style.visibility</p:attrName>
                                        </p:attrNameLst>
                                      </p:cBhvr>
                                      <p:to>
                                        <p:strVal val="visible"/>
                                      </p:to>
                                    </p:set>
                                    <p:animEffect transition="in" filter="checkerboard(across)">
                                      <p:cBhvr>
                                        <p:cTn id="18" dur="5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utoUpdateAnimBg="0"/>
      <p:bldP spid="21511" grpId="0"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5 - Θέση αριθμού διαφάνειας"/>
          <p:cNvSpPr>
            <a:spLocks noGrp="1"/>
          </p:cNvSpPr>
          <p:nvPr>
            <p:ph type="sldNum" sz="quarter" idx="12"/>
          </p:nvPr>
        </p:nvSpPr>
        <p:spPr/>
        <p:txBody>
          <a:bodyPr/>
          <a:lstStyle/>
          <a:p>
            <a:pPr>
              <a:defRPr/>
            </a:pPr>
            <a:fld id="{398FFADD-E0C3-4EF2-AFBE-93C2F1494107}" type="slidenum">
              <a:rPr lang="en-US"/>
              <a:pPr>
                <a:defRPr/>
              </a:pPr>
              <a:t>46</a:t>
            </a:fld>
            <a:endParaRPr lang="en-US"/>
          </a:p>
        </p:txBody>
      </p:sp>
      <p:sp>
        <p:nvSpPr>
          <p:cNvPr id="38917" name="Rectangle 2"/>
          <p:cNvSpPr>
            <a:spLocks noGrp="1" noChangeArrowheads="1"/>
          </p:cNvSpPr>
          <p:nvPr>
            <p:ph type="title"/>
          </p:nvPr>
        </p:nvSpPr>
        <p:spPr>
          <a:xfrm>
            <a:off x="871538" y="1166813"/>
            <a:ext cx="8162925" cy="457200"/>
          </a:xfrm>
        </p:spPr>
        <p:txBody>
          <a:bodyPr/>
          <a:lstStyle/>
          <a:p>
            <a:pPr eaLnBrk="1" hangingPunct="1"/>
            <a:r>
              <a:rPr lang="en-CA" sz="2400" b="1" smtClean="0">
                <a:cs typeface="Times New Roman" pitchFamily="18" charset="0"/>
              </a:rPr>
              <a:t>CAPM to estimate firm’s </a:t>
            </a:r>
            <a:r>
              <a:rPr lang="en-CA" sz="2400" b="1" smtClean="0">
                <a:solidFill>
                  <a:srgbClr val="FF0000"/>
                </a:solidFill>
                <a:cs typeface="Times New Roman" pitchFamily="18" charset="0"/>
              </a:rPr>
              <a:t>cost of equity</a:t>
            </a:r>
            <a:endParaRPr lang="en-US" smtClean="0"/>
          </a:p>
        </p:txBody>
      </p:sp>
      <p:sp>
        <p:nvSpPr>
          <p:cNvPr id="38918" name="Rectangle 3"/>
          <p:cNvSpPr>
            <a:spLocks noGrp="1" noChangeArrowheads="1"/>
          </p:cNvSpPr>
          <p:nvPr>
            <p:ph type="body" idx="1"/>
          </p:nvPr>
        </p:nvSpPr>
        <p:spPr>
          <a:xfrm>
            <a:off x="977900" y="2298700"/>
            <a:ext cx="7894638" cy="2959100"/>
          </a:xfrm>
        </p:spPr>
        <p:txBody>
          <a:bodyPr/>
          <a:lstStyle/>
          <a:p>
            <a:pPr eaLnBrk="1" hangingPunct="1">
              <a:lnSpc>
                <a:spcPct val="90000"/>
              </a:lnSpc>
              <a:buFont typeface="Wingdings" pitchFamily="2" charset="2"/>
              <a:buNone/>
            </a:pPr>
            <a:r>
              <a:rPr lang="en-US" sz="2000" smtClean="0">
                <a:cs typeface="Times New Roman" pitchFamily="18" charset="0"/>
              </a:rPr>
              <a:t>	assume:</a:t>
            </a:r>
          </a:p>
          <a:p>
            <a:pPr eaLnBrk="1" hangingPunct="1">
              <a:lnSpc>
                <a:spcPct val="90000"/>
              </a:lnSpc>
              <a:buFont typeface="Wingdings" pitchFamily="2" charset="2"/>
              <a:buNone/>
            </a:pPr>
            <a:endParaRPr lang="en-US" sz="1000" smtClean="0">
              <a:cs typeface="Times New Roman" pitchFamily="18" charset="0"/>
            </a:endParaRPr>
          </a:p>
          <a:p>
            <a:pPr eaLnBrk="1" hangingPunct="1">
              <a:lnSpc>
                <a:spcPct val="90000"/>
              </a:lnSpc>
            </a:pPr>
            <a:r>
              <a:rPr lang="en-US" sz="2000" smtClean="0">
                <a:solidFill>
                  <a:schemeClr val="tx2"/>
                </a:solidFill>
                <a:cs typeface="Times New Roman" pitchFamily="18" charset="0"/>
              </a:rPr>
              <a:t>government bond yield =	5.8%</a:t>
            </a:r>
          </a:p>
          <a:p>
            <a:pPr eaLnBrk="1" hangingPunct="1">
              <a:lnSpc>
                <a:spcPct val="90000"/>
              </a:lnSpc>
            </a:pPr>
            <a:r>
              <a:rPr lang="en-US" sz="2000" smtClean="0">
                <a:solidFill>
                  <a:schemeClr val="tx2"/>
                </a:solidFill>
                <a:cs typeface="Times New Roman" pitchFamily="18" charset="0"/>
              </a:rPr>
              <a:t>SMC’s beta =		1.06</a:t>
            </a:r>
          </a:p>
          <a:p>
            <a:pPr eaLnBrk="1" hangingPunct="1">
              <a:lnSpc>
                <a:spcPct val="90000"/>
              </a:lnSpc>
            </a:pPr>
            <a:r>
              <a:rPr lang="en-US" sz="2000" smtClean="0">
                <a:solidFill>
                  <a:schemeClr val="tx2"/>
                </a:solidFill>
                <a:cs typeface="Times New Roman" pitchFamily="18" charset="0"/>
              </a:rPr>
              <a:t>market risk premium	=	6.2%</a:t>
            </a:r>
          </a:p>
          <a:p>
            <a:pPr eaLnBrk="1" hangingPunct="1">
              <a:lnSpc>
                <a:spcPct val="90000"/>
              </a:lnSpc>
            </a:pPr>
            <a:r>
              <a:rPr lang="en-US" sz="2000" smtClean="0">
                <a:solidFill>
                  <a:schemeClr val="tx2"/>
                </a:solidFill>
                <a:cs typeface="Times New Roman" pitchFamily="18" charset="0"/>
              </a:rPr>
              <a:t>market portfolio return =	</a:t>
            </a:r>
            <a:r>
              <a:rPr lang="en-US" sz="2000" smtClean="0">
                <a:solidFill>
                  <a:srgbClr val="FF0000"/>
                </a:solidFill>
                <a:cs typeface="Times New Roman" pitchFamily="18" charset="0"/>
              </a:rPr>
              <a:t>???</a:t>
            </a:r>
          </a:p>
          <a:p>
            <a:pPr eaLnBrk="1" hangingPunct="1">
              <a:lnSpc>
                <a:spcPct val="90000"/>
              </a:lnSpc>
              <a:buFont typeface="Wingdings" pitchFamily="2" charset="2"/>
              <a:buNone/>
            </a:pPr>
            <a:endParaRPr lang="en-US" smtClean="0">
              <a:cs typeface="Times New Roman" pitchFamily="18" charset="0"/>
            </a:endParaRPr>
          </a:p>
          <a:p>
            <a:pPr lvl="1" eaLnBrk="1" hangingPunct="1">
              <a:lnSpc>
                <a:spcPct val="90000"/>
              </a:lnSpc>
              <a:buFont typeface="Wingdings" pitchFamily="2" charset="2"/>
              <a:buNone/>
            </a:pPr>
            <a:r>
              <a:rPr lang="en-CA" smtClean="0">
                <a:cs typeface="Times New Roman" pitchFamily="18" charset="0"/>
              </a:rPr>
              <a:t>	</a:t>
            </a:r>
            <a:r>
              <a:rPr lang="en-CA" sz="2400" b="1" smtClean="0">
                <a:solidFill>
                  <a:srgbClr val="FF0000"/>
                </a:solidFill>
                <a:cs typeface="Times New Roman" pitchFamily="18" charset="0"/>
              </a:rPr>
              <a:t>K</a:t>
            </a:r>
            <a:r>
              <a:rPr lang="en-CA" sz="2400" b="1" baseline="-25000" smtClean="0">
                <a:solidFill>
                  <a:srgbClr val="FF0000"/>
                </a:solidFill>
                <a:cs typeface="Times New Roman" pitchFamily="18" charset="0"/>
              </a:rPr>
              <a:t>E, SMC</a:t>
            </a:r>
            <a:r>
              <a:rPr lang="en-CA" sz="2400" b="1" smtClean="0">
                <a:solidFill>
                  <a:srgbClr val="FF0000"/>
                </a:solidFill>
                <a:cs typeface="Times New Roman" pitchFamily="18" charset="0"/>
              </a:rPr>
              <a:t> = 5.8% + (6.2%) x 1.06 = 12.37%</a:t>
            </a:r>
            <a:endParaRPr lang="en-US" sz="2400" b="1" smtClean="0">
              <a:solidFill>
                <a:srgbClr val="FF0000"/>
              </a:solidFill>
            </a:endParaRPr>
          </a:p>
        </p:txBody>
      </p:sp>
      <p:sp>
        <p:nvSpPr>
          <p:cNvPr id="38919" name="Rectangle 4"/>
          <p:cNvSpPr>
            <a:spLocks noChangeArrowheads="1"/>
          </p:cNvSpPr>
          <p:nvPr/>
        </p:nvSpPr>
        <p:spPr bwMode="auto">
          <a:xfrm>
            <a:off x="1587500" y="4622800"/>
            <a:ext cx="5943600" cy="660400"/>
          </a:xfrm>
          <a:prstGeom prst="rect">
            <a:avLst/>
          </a:prstGeom>
          <a:noFill/>
          <a:ln w="9525">
            <a:solidFill>
              <a:srgbClr val="003366"/>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 name="5 - Θέση αριθμού διαφάνειας"/>
          <p:cNvSpPr>
            <a:spLocks noGrp="1"/>
          </p:cNvSpPr>
          <p:nvPr>
            <p:ph type="sldNum" sz="quarter" idx="12"/>
          </p:nvPr>
        </p:nvSpPr>
        <p:spPr/>
        <p:txBody>
          <a:bodyPr/>
          <a:lstStyle/>
          <a:p>
            <a:pPr>
              <a:defRPr/>
            </a:pPr>
            <a:fld id="{C4C6B1CA-2473-46CD-82F6-5D25BB8C1B5A}" type="slidenum">
              <a:rPr lang="en-US"/>
              <a:pPr>
                <a:defRPr/>
              </a:pPr>
              <a:t>47</a:t>
            </a:fld>
            <a:endParaRPr lang="en-US"/>
          </a:p>
        </p:txBody>
      </p:sp>
      <p:sp>
        <p:nvSpPr>
          <p:cNvPr id="39941" name="Rectangle 2"/>
          <p:cNvSpPr>
            <a:spLocks noGrp="1" noChangeArrowheads="1"/>
          </p:cNvSpPr>
          <p:nvPr>
            <p:ph type="title"/>
          </p:nvPr>
        </p:nvSpPr>
        <p:spPr>
          <a:xfrm>
            <a:off x="762000" y="928688"/>
            <a:ext cx="8162925" cy="671512"/>
          </a:xfrm>
        </p:spPr>
        <p:txBody>
          <a:bodyPr/>
          <a:lstStyle/>
          <a:p>
            <a:pPr eaLnBrk="1" hangingPunct="1"/>
            <a:r>
              <a:rPr lang="en-US" sz="2000" b="1" dirty="0" smtClean="0"/>
              <a:t>Estimation of cost of equity with CAPM</a:t>
            </a:r>
            <a:r>
              <a:rPr lang="en-US" sz="2200" b="1" dirty="0" smtClean="0"/>
              <a:t/>
            </a:r>
            <a:br>
              <a:rPr lang="en-US" sz="2200" b="1" dirty="0" smtClean="0"/>
            </a:br>
            <a:r>
              <a:rPr lang="en-US" sz="1800" b="1" dirty="0" smtClean="0"/>
              <a:t>London Stock Exchange</a:t>
            </a:r>
            <a:endParaRPr lang="en-US" sz="1400" b="1" dirty="0" smtClean="0"/>
          </a:p>
        </p:txBody>
      </p:sp>
      <p:grpSp>
        <p:nvGrpSpPr>
          <p:cNvPr id="2" name="Group 123"/>
          <p:cNvGrpSpPr>
            <a:grpSpLocks/>
          </p:cNvGrpSpPr>
          <p:nvPr/>
        </p:nvGrpSpPr>
        <p:grpSpPr bwMode="auto">
          <a:xfrm>
            <a:off x="757238" y="1933575"/>
            <a:ext cx="8110538" cy="2378075"/>
            <a:chOff x="477" y="1218"/>
            <a:chExt cx="5109" cy="1498"/>
          </a:xfrm>
        </p:grpSpPr>
        <p:sp>
          <p:nvSpPr>
            <p:cNvPr id="39944" name="Rectangle 28"/>
            <p:cNvSpPr>
              <a:spLocks noChangeArrowheads="1"/>
            </p:cNvSpPr>
            <p:nvPr/>
          </p:nvSpPr>
          <p:spPr bwMode="auto">
            <a:xfrm>
              <a:off x="3840" y="2307"/>
              <a:ext cx="1746"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5.1% x (6.2% x 0.44) = 7.8%</a:t>
              </a:r>
            </a:p>
          </p:txBody>
        </p:sp>
        <p:sp>
          <p:nvSpPr>
            <p:cNvPr id="39945" name="Rectangle 27"/>
            <p:cNvSpPr>
              <a:spLocks noChangeArrowheads="1"/>
            </p:cNvSpPr>
            <p:nvPr/>
          </p:nvSpPr>
          <p:spPr bwMode="auto">
            <a:xfrm>
              <a:off x="3090" y="2307"/>
              <a:ext cx="750" cy="191"/>
            </a:xfrm>
            <a:prstGeom prst="rect">
              <a:avLst/>
            </a:prstGeom>
            <a:noFill/>
            <a:ln w="9525">
              <a:noFill/>
              <a:miter lim="800000"/>
              <a:headEnd/>
              <a:tailEnd/>
            </a:ln>
          </p:spPr>
          <p:txBody>
            <a:bodyPr/>
            <a:lstStyle/>
            <a:p>
              <a:pPr algn="ctr">
                <a:spcBef>
                  <a:spcPct val="20000"/>
                </a:spcBef>
                <a:buClr>
                  <a:schemeClr val="folHlink"/>
                </a:buClr>
                <a:buSzPct val="75000"/>
                <a:buFont typeface="Wingdings" pitchFamily="2" charset="2"/>
                <a:buNone/>
              </a:pPr>
              <a:r>
                <a:rPr lang="en-US" sz="1400">
                  <a:latin typeface="Arial" charset="0"/>
                </a:rPr>
                <a:t>0.44</a:t>
              </a:r>
            </a:p>
          </p:txBody>
        </p:sp>
        <p:sp>
          <p:nvSpPr>
            <p:cNvPr id="39946" name="Rectangle 26"/>
            <p:cNvSpPr>
              <a:spLocks noChangeArrowheads="1"/>
            </p:cNvSpPr>
            <p:nvPr/>
          </p:nvSpPr>
          <p:spPr bwMode="auto">
            <a:xfrm>
              <a:off x="1920" y="2307"/>
              <a:ext cx="117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Retailing</a:t>
              </a:r>
            </a:p>
          </p:txBody>
        </p:sp>
        <p:sp>
          <p:nvSpPr>
            <p:cNvPr id="39947" name="Rectangle 25"/>
            <p:cNvSpPr>
              <a:spLocks noChangeArrowheads="1"/>
            </p:cNvSpPr>
            <p:nvPr/>
          </p:nvSpPr>
          <p:spPr bwMode="auto">
            <a:xfrm>
              <a:off x="480" y="2307"/>
              <a:ext cx="144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Marks &amp; Spencer</a:t>
              </a:r>
            </a:p>
          </p:txBody>
        </p:sp>
        <p:sp>
          <p:nvSpPr>
            <p:cNvPr id="39948" name="Rectangle 24"/>
            <p:cNvSpPr>
              <a:spLocks noChangeArrowheads="1"/>
            </p:cNvSpPr>
            <p:nvPr/>
          </p:nvSpPr>
          <p:spPr bwMode="auto">
            <a:xfrm>
              <a:off x="3840" y="2116"/>
              <a:ext cx="1746"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5.1% x (6.2% x 0.60) = 8.8%</a:t>
              </a:r>
            </a:p>
          </p:txBody>
        </p:sp>
        <p:sp>
          <p:nvSpPr>
            <p:cNvPr id="39949" name="Rectangle 23"/>
            <p:cNvSpPr>
              <a:spLocks noChangeArrowheads="1"/>
            </p:cNvSpPr>
            <p:nvPr/>
          </p:nvSpPr>
          <p:spPr bwMode="auto">
            <a:xfrm>
              <a:off x="3090" y="2116"/>
              <a:ext cx="750" cy="191"/>
            </a:xfrm>
            <a:prstGeom prst="rect">
              <a:avLst/>
            </a:prstGeom>
            <a:noFill/>
            <a:ln w="9525">
              <a:noFill/>
              <a:miter lim="800000"/>
              <a:headEnd/>
              <a:tailEnd/>
            </a:ln>
          </p:spPr>
          <p:txBody>
            <a:bodyPr/>
            <a:lstStyle/>
            <a:p>
              <a:pPr algn="ctr">
                <a:spcBef>
                  <a:spcPct val="20000"/>
                </a:spcBef>
                <a:buClr>
                  <a:schemeClr val="folHlink"/>
                </a:buClr>
                <a:buSzPct val="75000"/>
                <a:buFont typeface="Wingdings" pitchFamily="2" charset="2"/>
                <a:buNone/>
              </a:pPr>
              <a:r>
                <a:rPr lang="en-US" sz="1400">
                  <a:latin typeface="Arial" charset="0"/>
                </a:rPr>
                <a:t>0.60</a:t>
              </a:r>
            </a:p>
          </p:txBody>
        </p:sp>
        <p:sp>
          <p:nvSpPr>
            <p:cNvPr id="39950" name="Rectangle 22"/>
            <p:cNvSpPr>
              <a:spLocks noChangeArrowheads="1"/>
            </p:cNvSpPr>
            <p:nvPr/>
          </p:nvSpPr>
          <p:spPr bwMode="auto">
            <a:xfrm>
              <a:off x="1920" y="2116"/>
              <a:ext cx="117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Distribution</a:t>
              </a:r>
            </a:p>
          </p:txBody>
        </p:sp>
        <p:sp>
          <p:nvSpPr>
            <p:cNvPr id="39951" name="Rectangle 21"/>
            <p:cNvSpPr>
              <a:spLocks noChangeArrowheads="1"/>
            </p:cNvSpPr>
            <p:nvPr/>
          </p:nvSpPr>
          <p:spPr bwMode="auto">
            <a:xfrm>
              <a:off x="480" y="2116"/>
              <a:ext cx="144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Inchcape</a:t>
              </a:r>
            </a:p>
          </p:txBody>
        </p:sp>
        <p:sp>
          <p:nvSpPr>
            <p:cNvPr id="39952" name="Rectangle 20"/>
            <p:cNvSpPr>
              <a:spLocks noChangeArrowheads="1"/>
            </p:cNvSpPr>
            <p:nvPr/>
          </p:nvSpPr>
          <p:spPr bwMode="auto">
            <a:xfrm>
              <a:off x="3840" y="1925"/>
              <a:ext cx="1746"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5.1% x (6.2% x 0.94) = 11.0%</a:t>
              </a:r>
            </a:p>
          </p:txBody>
        </p:sp>
        <p:sp>
          <p:nvSpPr>
            <p:cNvPr id="39953" name="Rectangle 19"/>
            <p:cNvSpPr>
              <a:spLocks noChangeArrowheads="1"/>
            </p:cNvSpPr>
            <p:nvPr/>
          </p:nvSpPr>
          <p:spPr bwMode="auto">
            <a:xfrm>
              <a:off x="3090" y="1925"/>
              <a:ext cx="750" cy="191"/>
            </a:xfrm>
            <a:prstGeom prst="rect">
              <a:avLst/>
            </a:prstGeom>
            <a:noFill/>
            <a:ln w="9525">
              <a:noFill/>
              <a:miter lim="800000"/>
              <a:headEnd/>
              <a:tailEnd/>
            </a:ln>
          </p:spPr>
          <p:txBody>
            <a:bodyPr/>
            <a:lstStyle/>
            <a:p>
              <a:pPr algn="ctr">
                <a:spcBef>
                  <a:spcPct val="20000"/>
                </a:spcBef>
                <a:buClr>
                  <a:schemeClr val="folHlink"/>
                </a:buClr>
                <a:buSzPct val="75000"/>
                <a:buFont typeface="Wingdings" pitchFamily="2" charset="2"/>
                <a:buNone/>
              </a:pPr>
              <a:r>
                <a:rPr lang="en-US" sz="1400">
                  <a:latin typeface="Arial" charset="0"/>
                </a:rPr>
                <a:t> 0.94</a:t>
              </a:r>
            </a:p>
          </p:txBody>
        </p:sp>
        <p:sp>
          <p:nvSpPr>
            <p:cNvPr id="39954" name="Rectangle 18"/>
            <p:cNvSpPr>
              <a:spLocks noChangeArrowheads="1"/>
            </p:cNvSpPr>
            <p:nvPr/>
          </p:nvSpPr>
          <p:spPr bwMode="auto">
            <a:xfrm>
              <a:off x="1920" y="1925"/>
              <a:ext cx="117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Telecommunications</a:t>
              </a:r>
            </a:p>
          </p:txBody>
        </p:sp>
        <p:sp>
          <p:nvSpPr>
            <p:cNvPr id="39955" name="Rectangle 17"/>
            <p:cNvSpPr>
              <a:spLocks noChangeArrowheads="1"/>
            </p:cNvSpPr>
            <p:nvPr/>
          </p:nvSpPr>
          <p:spPr bwMode="auto">
            <a:xfrm>
              <a:off x="480" y="1925"/>
              <a:ext cx="144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British Telecom</a:t>
              </a:r>
            </a:p>
          </p:txBody>
        </p:sp>
        <p:sp>
          <p:nvSpPr>
            <p:cNvPr id="39956" name="Rectangle 16"/>
            <p:cNvSpPr>
              <a:spLocks noChangeArrowheads="1"/>
            </p:cNvSpPr>
            <p:nvPr/>
          </p:nvSpPr>
          <p:spPr bwMode="auto">
            <a:xfrm>
              <a:off x="3840" y="1734"/>
              <a:ext cx="1746"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5.1% x (6.2% x 1.15) = 12.2%</a:t>
              </a:r>
            </a:p>
          </p:txBody>
        </p:sp>
        <p:sp>
          <p:nvSpPr>
            <p:cNvPr id="39957" name="Rectangle 15"/>
            <p:cNvSpPr>
              <a:spLocks noChangeArrowheads="1"/>
            </p:cNvSpPr>
            <p:nvPr/>
          </p:nvSpPr>
          <p:spPr bwMode="auto">
            <a:xfrm>
              <a:off x="3090" y="1734"/>
              <a:ext cx="750" cy="191"/>
            </a:xfrm>
            <a:prstGeom prst="rect">
              <a:avLst/>
            </a:prstGeom>
            <a:noFill/>
            <a:ln w="9525">
              <a:noFill/>
              <a:miter lim="800000"/>
              <a:headEnd/>
              <a:tailEnd/>
            </a:ln>
          </p:spPr>
          <p:txBody>
            <a:bodyPr/>
            <a:lstStyle/>
            <a:p>
              <a:pPr algn="ctr">
                <a:spcBef>
                  <a:spcPct val="20000"/>
                </a:spcBef>
                <a:buClr>
                  <a:schemeClr val="folHlink"/>
                </a:buClr>
                <a:buSzPct val="75000"/>
                <a:buFont typeface="Wingdings" pitchFamily="2" charset="2"/>
                <a:buNone/>
              </a:pPr>
              <a:r>
                <a:rPr lang="en-US" sz="1400">
                  <a:latin typeface="Arial" charset="0"/>
                </a:rPr>
                <a:t>1.15</a:t>
              </a:r>
            </a:p>
          </p:txBody>
        </p:sp>
        <p:sp>
          <p:nvSpPr>
            <p:cNvPr id="39958" name="Rectangle 14"/>
            <p:cNvSpPr>
              <a:spLocks noChangeArrowheads="1"/>
            </p:cNvSpPr>
            <p:nvPr/>
          </p:nvSpPr>
          <p:spPr bwMode="auto">
            <a:xfrm>
              <a:off x="1920" y="1734"/>
              <a:ext cx="117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Pharmaceuticals </a:t>
              </a:r>
            </a:p>
          </p:txBody>
        </p:sp>
        <p:sp>
          <p:nvSpPr>
            <p:cNvPr id="39959" name="Rectangle 13"/>
            <p:cNvSpPr>
              <a:spLocks noChangeArrowheads="1"/>
            </p:cNvSpPr>
            <p:nvPr/>
          </p:nvSpPr>
          <p:spPr bwMode="auto">
            <a:xfrm>
              <a:off x="480" y="1734"/>
              <a:ext cx="144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Smithkline Beecham</a:t>
              </a:r>
            </a:p>
          </p:txBody>
        </p:sp>
        <p:sp>
          <p:nvSpPr>
            <p:cNvPr id="39960" name="Rectangle 12"/>
            <p:cNvSpPr>
              <a:spLocks noChangeArrowheads="1"/>
            </p:cNvSpPr>
            <p:nvPr/>
          </p:nvSpPr>
          <p:spPr bwMode="auto">
            <a:xfrm>
              <a:off x="3840" y="1543"/>
              <a:ext cx="1746"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5.1% x (6.2% x 1.3) = 13.2%</a:t>
              </a:r>
            </a:p>
          </p:txBody>
        </p:sp>
        <p:sp>
          <p:nvSpPr>
            <p:cNvPr id="39961" name="Rectangle 11"/>
            <p:cNvSpPr>
              <a:spLocks noChangeArrowheads="1"/>
            </p:cNvSpPr>
            <p:nvPr/>
          </p:nvSpPr>
          <p:spPr bwMode="auto">
            <a:xfrm>
              <a:off x="3090" y="1543"/>
              <a:ext cx="750" cy="191"/>
            </a:xfrm>
            <a:prstGeom prst="rect">
              <a:avLst/>
            </a:prstGeom>
            <a:noFill/>
            <a:ln w="9525">
              <a:noFill/>
              <a:miter lim="800000"/>
              <a:headEnd/>
              <a:tailEnd/>
            </a:ln>
          </p:spPr>
          <p:txBody>
            <a:bodyPr/>
            <a:lstStyle/>
            <a:p>
              <a:pPr algn="ctr">
                <a:spcBef>
                  <a:spcPct val="20000"/>
                </a:spcBef>
                <a:buClr>
                  <a:schemeClr val="folHlink"/>
                </a:buClr>
                <a:buSzPct val="75000"/>
                <a:buFont typeface="Wingdings" pitchFamily="2" charset="2"/>
                <a:buNone/>
              </a:pPr>
              <a:r>
                <a:rPr lang="en-US" sz="1400">
                  <a:latin typeface="Arial" charset="0"/>
                </a:rPr>
                <a:t>1.30</a:t>
              </a:r>
            </a:p>
          </p:txBody>
        </p:sp>
        <p:sp>
          <p:nvSpPr>
            <p:cNvPr id="39962" name="Rectangle 10"/>
            <p:cNvSpPr>
              <a:spLocks noChangeArrowheads="1"/>
            </p:cNvSpPr>
            <p:nvPr/>
          </p:nvSpPr>
          <p:spPr bwMode="auto">
            <a:xfrm>
              <a:off x="1920" y="1543"/>
              <a:ext cx="117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Airline</a:t>
              </a:r>
            </a:p>
          </p:txBody>
        </p:sp>
        <p:sp>
          <p:nvSpPr>
            <p:cNvPr id="39963" name="Rectangle 9"/>
            <p:cNvSpPr>
              <a:spLocks noChangeArrowheads="1"/>
            </p:cNvSpPr>
            <p:nvPr/>
          </p:nvSpPr>
          <p:spPr bwMode="auto">
            <a:xfrm>
              <a:off x="480" y="1543"/>
              <a:ext cx="1440" cy="191"/>
            </a:xfrm>
            <a:prstGeom prst="rect">
              <a:avLst/>
            </a:prstGeom>
            <a:noFill/>
            <a:ln w="9525">
              <a:noFill/>
              <a:miter lim="800000"/>
              <a:headEnd/>
              <a:tailEnd/>
            </a:ln>
          </p:spPr>
          <p:txBody>
            <a:bodyPr/>
            <a:lstStyle/>
            <a:p>
              <a:pPr>
                <a:spcBef>
                  <a:spcPct val="20000"/>
                </a:spcBef>
                <a:buClr>
                  <a:schemeClr val="folHlink"/>
                </a:buClr>
                <a:buSzPct val="75000"/>
                <a:buFont typeface="Wingdings" pitchFamily="2" charset="2"/>
                <a:buNone/>
              </a:pPr>
              <a:r>
                <a:rPr lang="en-US" sz="1400">
                  <a:latin typeface="Arial" charset="0"/>
                </a:rPr>
                <a:t>British Airways</a:t>
              </a:r>
            </a:p>
          </p:txBody>
        </p:sp>
        <p:sp>
          <p:nvSpPr>
            <p:cNvPr id="39964" name="Rectangle 8"/>
            <p:cNvSpPr>
              <a:spLocks noChangeArrowheads="1"/>
            </p:cNvSpPr>
            <p:nvPr/>
          </p:nvSpPr>
          <p:spPr bwMode="auto">
            <a:xfrm>
              <a:off x="3840" y="1218"/>
              <a:ext cx="1746" cy="325"/>
            </a:xfrm>
            <a:prstGeom prst="rect">
              <a:avLst/>
            </a:prstGeom>
            <a:solidFill>
              <a:schemeClr val="tx2"/>
            </a:solidFill>
            <a:ln w="9525">
              <a:noFill/>
              <a:miter lim="800000"/>
              <a:headEnd/>
              <a:tailEnd/>
            </a:ln>
          </p:spPr>
          <p:txBody>
            <a:bodyPr anchor="b"/>
            <a:lstStyle/>
            <a:p>
              <a:pPr algn="ctr">
                <a:spcBef>
                  <a:spcPct val="20000"/>
                </a:spcBef>
                <a:buClr>
                  <a:schemeClr val="folHlink"/>
                </a:buClr>
                <a:buSzPct val="75000"/>
                <a:buFont typeface="Wingdings" pitchFamily="2" charset="2"/>
                <a:buNone/>
              </a:pPr>
              <a:r>
                <a:rPr lang="en-US" sz="1400" dirty="0">
                  <a:solidFill>
                    <a:schemeClr val="bg1"/>
                  </a:solidFill>
                  <a:latin typeface="Arial" charset="0"/>
                </a:rPr>
                <a:t>Estimate Cost of Equity with the CAPM</a:t>
              </a:r>
            </a:p>
          </p:txBody>
        </p:sp>
        <p:sp>
          <p:nvSpPr>
            <p:cNvPr id="39965" name="Rectangle 7"/>
            <p:cNvSpPr>
              <a:spLocks noChangeArrowheads="1"/>
            </p:cNvSpPr>
            <p:nvPr/>
          </p:nvSpPr>
          <p:spPr bwMode="auto">
            <a:xfrm>
              <a:off x="3090" y="1218"/>
              <a:ext cx="750" cy="325"/>
            </a:xfrm>
            <a:prstGeom prst="rect">
              <a:avLst/>
            </a:prstGeom>
            <a:solidFill>
              <a:schemeClr val="tx2"/>
            </a:solidFill>
            <a:ln w="9525">
              <a:noFill/>
              <a:miter lim="800000"/>
              <a:headEnd/>
              <a:tailEnd/>
            </a:ln>
          </p:spPr>
          <p:txBody>
            <a:bodyPr anchor="b"/>
            <a:lstStyle/>
            <a:p>
              <a:pPr algn="ctr">
                <a:spcBef>
                  <a:spcPct val="20000"/>
                </a:spcBef>
                <a:buClr>
                  <a:schemeClr val="folHlink"/>
                </a:buClr>
                <a:buSzPct val="75000"/>
                <a:buFont typeface="Wingdings" pitchFamily="2" charset="2"/>
                <a:buNone/>
              </a:pPr>
              <a:r>
                <a:rPr lang="en-US" sz="1400">
                  <a:solidFill>
                    <a:schemeClr val="bg1"/>
                  </a:solidFill>
                  <a:latin typeface="Arial" charset="0"/>
                </a:rPr>
                <a:t>Beta Coefficient</a:t>
              </a:r>
            </a:p>
          </p:txBody>
        </p:sp>
        <p:sp>
          <p:nvSpPr>
            <p:cNvPr id="39966" name="Rectangle 6"/>
            <p:cNvSpPr>
              <a:spLocks noChangeArrowheads="1"/>
            </p:cNvSpPr>
            <p:nvPr/>
          </p:nvSpPr>
          <p:spPr bwMode="auto">
            <a:xfrm>
              <a:off x="1920" y="1218"/>
              <a:ext cx="1170" cy="325"/>
            </a:xfrm>
            <a:prstGeom prst="rect">
              <a:avLst/>
            </a:prstGeom>
            <a:solidFill>
              <a:schemeClr val="tx2"/>
            </a:solidFill>
            <a:ln w="9525">
              <a:noFill/>
              <a:miter lim="800000"/>
              <a:headEnd/>
              <a:tailEnd/>
            </a:ln>
          </p:spPr>
          <p:txBody>
            <a:bodyPr anchor="b"/>
            <a:lstStyle/>
            <a:p>
              <a:pPr algn="ctr">
                <a:spcBef>
                  <a:spcPct val="20000"/>
                </a:spcBef>
                <a:buClr>
                  <a:schemeClr val="folHlink"/>
                </a:buClr>
                <a:buSzPct val="75000"/>
                <a:buFont typeface="Wingdings" pitchFamily="2" charset="2"/>
                <a:buNone/>
              </a:pPr>
              <a:r>
                <a:rPr lang="en-US" sz="1400">
                  <a:solidFill>
                    <a:schemeClr val="bg1"/>
                  </a:solidFill>
                  <a:latin typeface="Arial" charset="0"/>
                </a:rPr>
                <a:t>Industry</a:t>
              </a:r>
            </a:p>
          </p:txBody>
        </p:sp>
        <p:sp>
          <p:nvSpPr>
            <p:cNvPr id="39967" name="Rectangle 5"/>
            <p:cNvSpPr>
              <a:spLocks noChangeArrowheads="1"/>
            </p:cNvSpPr>
            <p:nvPr/>
          </p:nvSpPr>
          <p:spPr bwMode="auto">
            <a:xfrm>
              <a:off x="480" y="1218"/>
              <a:ext cx="1440" cy="325"/>
            </a:xfrm>
            <a:prstGeom prst="rect">
              <a:avLst/>
            </a:prstGeom>
            <a:solidFill>
              <a:schemeClr val="tx2"/>
            </a:solidFill>
            <a:ln w="9525">
              <a:noFill/>
              <a:miter lim="800000"/>
              <a:headEnd/>
              <a:tailEnd/>
            </a:ln>
          </p:spPr>
          <p:txBody>
            <a:bodyPr anchor="b"/>
            <a:lstStyle/>
            <a:p>
              <a:pPr algn="ctr">
                <a:spcBef>
                  <a:spcPct val="20000"/>
                </a:spcBef>
                <a:buClr>
                  <a:schemeClr val="folHlink"/>
                </a:buClr>
                <a:buSzPct val="75000"/>
                <a:buFont typeface="Wingdings" pitchFamily="2" charset="2"/>
                <a:buNone/>
              </a:pPr>
              <a:r>
                <a:rPr lang="en-US" sz="1400">
                  <a:solidFill>
                    <a:schemeClr val="bg1"/>
                  </a:solidFill>
                  <a:latin typeface="Arial" charset="0"/>
                </a:rPr>
                <a:t>Company</a:t>
              </a:r>
            </a:p>
          </p:txBody>
        </p:sp>
        <p:sp>
          <p:nvSpPr>
            <p:cNvPr id="39968" name="Line 29"/>
            <p:cNvSpPr>
              <a:spLocks noChangeShapeType="1"/>
            </p:cNvSpPr>
            <p:nvPr/>
          </p:nvSpPr>
          <p:spPr bwMode="auto">
            <a:xfrm>
              <a:off x="480" y="1218"/>
              <a:ext cx="1440" cy="0"/>
            </a:xfrm>
            <a:prstGeom prst="line">
              <a:avLst/>
            </a:prstGeom>
            <a:noFill/>
            <a:ln w="28575" cap="sq">
              <a:noFill/>
              <a:miter lim="800000"/>
              <a:headEnd/>
              <a:tailEnd/>
            </a:ln>
          </p:spPr>
          <p:txBody>
            <a:bodyPr wrap="none"/>
            <a:lstStyle/>
            <a:p>
              <a:endParaRPr lang="en-US"/>
            </a:p>
          </p:txBody>
        </p:sp>
        <p:sp>
          <p:nvSpPr>
            <p:cNvPr id="39969" name="Line 35"/>
            <p:cNvSpPr>
              <a:spLocks noChangeShapeType="1"/>
            </p:cNvSpPr>
            <p:nvPr/>
          </p:nvSpPr>
          <p:spPr bwMode="auto">
            <a:xfrm>
              <a:off x="480" y="2498"/>
              <a:ext cx="5106" cy="0"/>
            </a:xfrm>
            <a:prstGeom prst="line">
              <a:avLst/>
            </a:prstGeom>
            <a:noFill/>
            <a:ln w="28575">
              <a:solidFill>
                <a:schemeClr val="tx2"/>
              </a:solidFill>
              <a:miter lim="800000"/>
              <a:headEnd/>
              <a:tailEnd/>
            </a:ln>
          </p:spPr>
          <p:txBody>
            <a:bodyPr wrap="none"/>
            <a:lstStyle/>
            <a:p>
              <a:endParaRPr lang="en-US"/>
            </a:p>
          </p:txBody>
        </p:sp>
        <p:sp>
          <p:nvSpPr>
            <p:cNvPr id="39970" name="Line 36"/>
            <p:cNvSpPr>
              <a:spLocks noChangeShapeType="1"/>
            </p:cNvSpPr>
            <p:nvPr/>
          </p:nvSpPr>
          <p:spPr bwMode="auto">
            <a:xfrm>
              <a:off x="480" y="1218"/>
              <a:ext cx="0" cy="325"/>
            </a:xfrm>
            <a:prstGeom prst="line">
              <a:avLst/>
            </a:prstGeom>
            <a:noFill/>
            <a:ln w="28575" cap="sq">
              <a:noFill/>
              <a:miter lim="800000"/>
              <a:headEnd/>
              <a:tailEnd/>
            </a:ln>
          </p:spPr>
          <p:txBody>
            <a:bodyPr wrap="none"/>
            <a:lstStyle/>
            <a:p>
              <a:endParaRPr lang="en-US"/>
            </a:p>
          </p:txBody>
        </p:sp>
        <p:sp>
          <p:nvSpPr>
            <p:cNvPr id="39971" name="Line 40"/>
            <p:cNvSpPr>
              <a:spLocks noChangeShapeType="1"/>
            </p:cNvSpPr>
            <p:nvPr/>
          </p:nvSpPr>
          <p:spPr bwMode="auto">
            <a:xfrm>
              <a:off x="5586" y="1218"/>
              <a:ext cx="0" cy="325"/>
            </a:xfrm>
            <a:prstGeom prst="line">
              <a:avLst/>
            </a:prstGeom>
            <a:noFill/>
            <a:ln w="28575" cap="sq">
              <a:noFill/>
              <a:miter lim="800000"/>
              <a:headEnd/>
              <a:tailEnd/>
            </a:ln>
          </p:spPr>
          <p:txBody>
            <a:bodyPr wrap="none"/>
            <a:lstStyle/>
            <a:p>
              <a:endParaRPr lang="en-US"/>
            </a:p>
          </p:txBody>
        </p:sp>
        <p:sp>
          <p:nvSpPr>
            <p:cNvPr id="39972" name="Line 67"/>
            <p:cNvSpPr>
              <a:spLocks noChangeShapeType="1"/>
            </p:cNvSpPr>
            <p:nvPr/>
          </p:nvSpPr>
          <p:spPr bwMode="auto">
            <a:xfrm>
              <a:off x="1920" y="1218"/>
              <a:ext cx="1170" cy="0"/>
            </a:xfrm>
            <a:prstGeom prst="line">
              <a:avLst/>
            </a:prstGeom>
            <a:noFill/>
            <a:ln w="28575" cap="sq">
              <a:noFill/>
              <a:miter lim="800000"/>
              <a:headEnd/>
              <a:tailEnd/>
            </a:ln>
          </p:spPr>
          <p:txBody>
            <a:bodyPr wrap="none"/>
            <a:lstStyle/>
            <a:p>
              <a:endParaRPr lang="en-US"/>
            </a:p>
          </p:txBody>
        </p:sp>
        <p:sp>
          <p:nvSpPr>
            <p:cNvPr id="39973" name="Line 68"/>
            <p:cNvSpPr>
              <a:spLocks noChangeShapeType="1"/>
            </p:cNvSpPr>
            <p:nvPr/>
          </p:nvSpPr>
          <p:spPr bwMode="auto">
            <a:xfrm>
              <a:off x="480" y="1543"/>
              <a:ext cx="0" cy="191"/>
            </a:xfrm>
            <a:prstGeom prst="line">
              <a:avLst/>
            </a:prstGeom>
            <a:noFill/>
            <a:ln w="28575" cap="sq">
              <a:noFill/>
              <a:miter lim="800000"/>
              <a:headEnd/>
              <a:tailEnd/>
            </a:ln>
          </p:spPr>
          <p:txBody>
            <a:bodyPr wrap="none"/>
            <a:lstStyle/>
            <a:p>
              <a:endParaRPr lang="en-US"/>
            </a:p>
          </p:txBody>
        </p:sp>
        <p:sp>
          <p:nvSpPr>
            <p:cNvPr id="39974" name="Line 69"/>
            <p:cNvSpPr>
              <a:spLocks noChangeShapeType="1"/>
            </p:cNvSpPr>
            <p:nvPr/>
          </p:nvSpPr>
          <p:spPr bwMode="auto">
            <a:xfrm>
              <a:off x="3090" y="1218"/>
              <a:ext cx="750" cy="0"/>
            </a:xfrm>
            <a:prstGeom prst="line">
              <a:avLst/>
            </a:prstGeom>
            <a:noFill/>
            <a:ln w="28575" cap="sq">
              <a:noFill/>
              <a:miter lim="800000"/>
              <a:headEnd/>
              <a:tailEnd/>
            </a:ln>
          </p:spPr>
          <p:txBody>
            <a:bodyPr wrap="none"/>
            <a:lstStyle/>
            <a:p>
              <a:endParaRPr lang="en-US"/>
            </a:p>
          </p:txBody>
        </p:sp>
        <p:sp>
          <p:nvSpPr>
            <p:cNvPr id="39975" name="Line 71"/>
            <p:cNvSpPr>
              <a:spLocks noChangeShapeType="1"/>
            </p:cNvSpPr>
            <p:nvPr/>
          </p:nvSpPr>
          <p:spPr bwMode="auto">
            <a:xfrm>
              <a:off x="3840" y="1218"/>
              <a:ext cx="1746" cy="0"/>
            </a:xfrm>
            <a:prstGeom prst="line">
              <a:avLst/>
            </a:prstGeom>
            <a:noFill/>
            <a:ln w="28575" cap="sq">
              <a:noFill/>
              <a:miter lim="800000"/>
              <a:headEnd/>
              <a:tailEnd/>
            </a:ln>
          </p:spPr>
          <p:txBody>
            <a:bodyPr wrap="none"/>
            <a:lstStyle/>
            <a:p>
              <a:endParaRPr lang="en-US"/>
            </a:p>
          </p:txBody>
        </p:sp>
        <p:sp>
          <p:nvSpPr>
            <p:cNvPr id="39976" name="Line 74"/>
            <p:cNvSpPr>
              <a:spLocks noChangeShapeType="1"/>
            </p:cNvSpPr>
            <p:nvPr/>
          </p:nvSpPr>
          <p:spPr bwMode="auto">
            <a:xfrm>
              <a:off x="5586" y="1543"/>
              <a:ext cx="0" cy="191"/>
            </a:xfrm>
            <a:prstGeom prst="line">
              <a:avLst/>
            </a:prstGeom>
            <a:noFill/>
            <a:ln w="28575" cap="sq">
              <a:noFill/>
              <a:miter lim="800000"/>
              <a:headEnd/>
              <a:tailEnd/>
            </a:ln>
          </p:spPr>
          <p:txBody>
            <a:bodyPr wrap="none"/>
            <a:lstStyle/>
            <a:p>
              <a:endParaRPr lang="en-US"/>
            </a:p>
          </p:txBody>
        </p:sp>
        <p:sp>
          <p:nvSpPr>
            <p:cNvPr id="39977" name="Line 76"/>
            <p:cNvSpPr>
              <a:spLocks noChangeShapeType="1"/>
            </p:cNvSpPr>
            <p:nvPr/>
          </p:nvSpPr>
          <p:spPr bwMode="auto">
            <a:xfrm>
              <a:off x="480" y="1734"/>
              <a:ext cx="0" cy="191"/>
            </a:xfrm>
            <a:prstGeom prst="line">
              <a:avLst/>
            </a:prstGeom>
            <a:noFill/>
            <a:ln w="28575" cap="sq">
              <a:noFill/>
              <a:miter lim="800000"/>
              <a:headEnd/>
              <a:tailEnd/>
            </a:ln>
          </p:spPr>
          <p:txBody>
            <a:bodyPr wrap="none"/>
            <a:lstStyle/>
            <a:p>
              <a:endParaRPr lang="en-US"/>
            </a:p>
          </p:txBody>
        </p:sp>
        <p:sp>
          <p:nvSpPr>
            <p:cNvPr id="39978" name="Line 82"/>
            <p:cNvSpPr>
              <a:spLocks noChangeShapeType="1"/>
            </p:cNvSpPr>
            <p:nvPr/>
          </p:nvSpPr>
          <p:spPr bwMode="auto">
            <a:xfrm>
              <a:off x="5586" y="1734"/>
              <a:ext cx="0" cy="191"/>
            </a:xfrm>
            <a:prstGeom prst="line">
              <a:avLst/>
            </a:prstGeom>
            <a:noFill/>
            <a:ln w="28575" cap="sq">
              <a:noFill/>
              <a:miter lim="800000"/>
              <a:headEnd/>
              <a:tailEnd/>
            </a:ln>
          </p:spPr>
          <p:txBody>
            <a:bodyPr wrap="none"/>
            <a:lstStyle/>
            <a:p>
              <a:endParaRPr lang="en-US"/>
            </a:p>
          </p:txBody>
        </p:sp>
        <p:sp>
          <p:nvSpPr>
            <p:cNvPr id="39979" name="Line 84"/>
            <p:cNvSpPr>
              <a:spLocks noChangeShapeType="1"/>
            </p:cNvSpPr>
            <p:nvPr/>
          </p:nvSpPr>
          <p:spPr bwMode="auto">
            <a:xfrm>
              <a:off x="480" y="1925"/>
              <a:ext cx="0" cy="191"/>
            </a:xfrm>
            <a:prstGeom prst="line">
              <a:avLst/>
            </a:prstGeom>
            <a:noFill/>
            <a:ln w="28575" cap="sq">
              <a:noFill/>
              <a:miter lim="800000"/>
              <a:headEnd/>
              <a:tailEnd/>
            </a:ln>
          </p:spPr>
          <p:txBody>
            <a:bodyPr wrap="none"/>
            <a:lstStyle/>
            <a:p>
              <a:endParaRPr lang="en-US"/>
            </a:p>
          </p:txBody>
        </p:sp>
        <p:sp>
          <p:nvSpPr>
            <p:cNvPr id="39980" name="Line 90"/>
            <p:cNvSpPr>
              <a:spLocks noChangeShapeType="1"/>
            </p:cNvSpPr>
            <p:nvPr/>
          </p:nvSpPr>
          <p:spPr bwMode="auto">
            <a:xfrm>
              <a:off x="5586" y="1925"/>
              <a:ext cx="0" cy="191"/>
            </a:xfrm>
            <a:prstGeom prst="line">
              <a:avLst/>
            </a:prstGeom>
            <a:noFill/>
            <a:ln w="28575" cap="sq">
              <a:noFill/>
              <a:miter lim="800000"/>
              <a:headEnd/>
              <a:tailEnd/>
            </a:ln>
          </p:spPr>
          <p:txBody>
            <a:bodyPr wrap="none"/>
            <a:lstStyle/>
            <a:p>
              <a:endParaRPr lang="en-US"/>
            </a:p>
          </p:txBody>
        </p:sp>
        <p:sp>
          <p:nvSpPr>
            <p:cNvPr id="39981" name="Line 92"/>
            <p:cNvSpPr>
              <a:spLocks noChangeShapeType="1"/>
            </p:cNvSpPr>
            <p:nvPr/>
          </p:nvSpPr>
          <p:spPr bwMode="auto">
            <a:xfrm>
              <a:off x="480" y="2116"/>
              <a:ext cx="0" cy="191"/>
            </a:xfrm>
            <a:prstGeom prst="line">
              <a:avLst/>
            </a:prstGeom>
            <a:noFill/>
            <a:ln w="28575" cap="sq">
              <a:noFill/>
              <a:miter lim="800000"/>
              <a:headEnd/>
              <a:tailEnd/>
            </a:ln>
          </p:spPr>
          <p:txBody>
            <a:bodyPr wrap="none"/>
            <a:lstStyle/>
            <a:p>
              <a:endParaRPr lang="en-US"/>
            </a:p>
          </p:txBody>
        </p:sp>
        <p:sp>
          <p:nvSpPr>
            <p:cNvPr id="39982" name="Line 98"/>
            <p:cNvSpPr>
              <a:spLocks noChangeShapeType="1"/>
            </p:cNvSpPr>
            <p:nvPr/>
          </p:nvSpPr>
          <p:spPr bwMode="auto">
            <a:xfrm>
              <a:off x="5586" y="2116"/>
              <a:ext cx="0" cy="191"/>
            </a:xfrm>
            <a:prstGeom prst="line">
              <a:avLst/>
            </a:prstGeom>
            <a:noFill/>
            <a:ln w="28575" cap="sq">
              <a:noFill/>
              <a:miter lim="800000"/>
              <a:headEnd/>
              <a:tailEnd/>
            </a:ln>
          </p:spPr>
          <p:txBody>
            <a:bodyPr wrap="none"/>
            <a:lstStyle/>
            <a:p>
              <a:endParaRPr lang="en-US"/>
            </a:p>
          </p:txBody>
        </p:sp>
        <p:sp>
          <p:nvSpPr>
            <p:cNvPr id="39983" name="Line 100"/>
            <p:cNvSpPr>
              <a:spLocks noChangeShapeType="1"/>
            </p:cNvSpPr>
            <p:nvPr/>
          </p:nvSpPr>
          <p:spPr bwMode="auto">
            <a:xfrm>
              <a:off x="480" y="2307"/>
              <a:ext cx="0" cy="191"/>
            </a:xfrm>
            <a:prstGeom prst="line">
              <a:avLst/>
            </a:prstGeom>
            <a:noFill/>
            <a:ln w="28575" cap="sq">
              <a:noFill/>
              <a:miter lim="800000"/>
              <a:headEnd/>
              <a:tailEnd/>
            </a:ln>
          </p:spPr>
          <p:txBody>
            <a:bodyPr wrap="none"/>
            <a:lstStyle/>
            <a:p>
              <a:endParaRPr lang="en-US"/>
            </a:p>
          </p:txBody>
        </p:sp>
        <p:sp>
          <p:nvSpPr>
            <p:cNvPr id="39984" name="Line 106"/>
            <p:cNvSpPr>
              <a:spLocks noChangeShapeType="1"/>
            </p:cNvSpPr>
            <p:nvPr/>
          </p:nvSpPr>
          <p:spPr bwMode="auto">
            <a:xfrm>
              <a:off x="5586" y="2307"/>
              <a:ext cx="0" cy="191"/>
            </a:xfrm>
            <a:prstGeom prst="line">
              <a:avLst/>
            </a:prstGeom>
            <a:noFill/>
            <a:ln w="28575" cap="sq">
              <a:noFill/>
              <a:miter lim="800000"/>
              <a:headEnd/>
              <a:tailEnd/>
            </a:ln>
          </p:spPr>
          <p:txBody>
            <a:bodyPr wrap="none"/>
            <a:lstStyle/>
            <a:p>
              <a:endParaRPr lang="en-US"/>
            </a:p>
          </p:txBody>
        </p:sp>
        <p:sp>
          <p:nvSpPr>
            <p:cNvPr id="39985" name="Text Box 65"/>
            <p:cNvSpPr txBox="1">
              <a:spLocks noChangeArrowheads="1"/>
            </p:cNvSpPr>
            <p:nvPr/>
          </p:nvSpPr>
          <p:spPr bwMode="auto">
            <a:xfrm>
              <a:off x="477" y="2562"/>
              <a:ext cx="2167" cy="154"/>
            </a:xfrm>
            <a:prstGeom prst="rect">
              <a:avLst/>
            </a:prstGeom>
            <a:noFill/>
            <a:ln w="9525">
              <a:noFill/>
              <a:miter lim="800000"/>
              <a:headEnd/>
              <a:tailEnd/>
            </a:ln>
          </p:spPr>
          <p:txBody>
            <a:bodyPr>
              <a:spAutoFit/>
            </a:bodyPr>
            <a:lstStyle/>
            <a:p>
              <a:pPr>
                <a:spcBef>
                  <a:spcPct val="50000"/>
                </a:spcBef>
              </a:pPr>
              <a:r>
                <a:rPr lang="en-US" sz="1000" dirty="0">
                  <a:latin typeface="Arial" charset="0"/>
                </a:rPr>
                <a:t>Source:  </a:t>
              </a:r>
              <a:r>
                <a:rPr lang="en-US" sz="1000" i="1" dirty="0">
                  <a:latin typeface="Arial" charset="0"/>
                </a:rPr>
                <a:t>Datastream</a:t>
              </a:r>
            </a:p>
          </p:txBody>
        </p:sp>
      </p:grpSp>
      <p:sp>
        <p:nvSpPr>
          <p:cNvPr id="39943" name="Rectangle 124"/>
          <p:cNvSpPr>
            <a:spLocks noChangeArrowheads="1"/>
          </p:cNvSpPr>
          <p:nvPr/>
        </p:nvSpPr>
        <p:spPr bwMode="auto">
          <a:xfrm>
            <a:off x="811213" y="4446588"/>
            <a:ext cx="2301875" cy="609600"/>
          </a:xfrm>
          <a:prstGeom prst="rect">
            <a:avLst/>
          </a:prstGeom>
          <a:noFill/>
          <a:ln w="9525">
            <a:noFill/>
            <a:miter lim="800000"/>
            <a:headEnd/>
            <a:tailEnd/>
          </a:ln>
        </p:spPr>
        <p:txBody>
          <a:bodyPr wrap="none">
            <a:spAutoFit/>
          </a:bodyPr>
          <a:lstStyle/>
          <a:p>
            <a:r>
              <a:rPr lang="en-US" sz="1200">
                <a:latin typeface="Arial" charset="0"/>
              </a:rPr>
              <a:t>Government Bond Rate = 5.1%</a:t>
            </a:r>
          </a:p>
          <a:p>
            <a:r>
              <a:rPr lang="en-US" sz="1200">
                <a:latin typeface="Arial" charset="0"/>
              </a:rPr>
              <a:t>Market Risk Premium    = 6.2%</a:t>
            </a:r>
          </a:p>
          <a:p>
            <a:r>
              <a:rPr lang="en-US" sz="1000">
                <a:latin typeface="Arial" charset="0"/>
              </a:rPr>
              <a:t>(November 2000)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2"/>
          </p:nvPr>
        </p:nvSpPr>
        <p:spPr/>
        <p:txBody>
          <a:bodyPr/>
          <a:lstStyle/>
          <a:p>
            <a:pPr>
              <a:defRPr/>
            </a:pPr>
            <a:fld id="{314296C4-7D32-45EE-A2C9-1468F7CE5693}" type="slidenum">
              <a:rPr lang="en-US"/>
              <a:pPr>
                <a:defRPr/>
              </a:pPr>
              <a:t>48</a:t>
            </a:fld>
            <a:endParaRPr lang="en-US"/>
          </a:p>
        </p:txBody>
      </p:sp>
      <p:sp>
        <p:nvSpPr>
          <p:cNvPr id="40965" name="Rectangle 4"/>
          <p:cNvSpPr>
            <a:spLocks noGrp="1" noChangeArrowheads="1"/>
          </p:cNvSpPr>
          <p:nvPr>
            <p:ph type="title"/>
          </p:nvPr>
        </p:nvSpPr>
        <p:spPr>
          <a:xfrm>
            <a:off x="1562100" y="3405188"/>
            <a:ext cx="4429125" cy="519112"/>
          </a:xfrm>
        </p:spPr>
        <p:txBody>
          <a:bodyPr/>
          <a:lstStyle/>
          <a:p>
            <a:pPr eaLnBrk="1" hangingPunct="1"/>
            <a:r>
              <a:rPr lang="en-US" sz="2800" b="1" smtClean="0"/>
              <a:t>Cost of Capital</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D1A6450C-1DB1-4040-A154-863C48A6DA52}" type="slidenum">
              <a:rPr lang="en-US"/>
              <a:pPr>
                <a:defRPr/>
              </a:pPr>
              <a:t>49</a:t>
            </a:fld>
            <a:endParaRPr lang="en-US"/>
          </a:p>
        </p:txBody>
      </p:sp>
      <p:sp>
        <p:nvSpPr>
          <p:cNvPr id="41989" name="Rectangle 2"/>
          <p:cNvSpPr>
            <a:spLocks noGrp="1" noChangeArrowheads="1"/>
          </p:cNvSpPr>
          <p:nvPr>
            <p:ph type="title"/>
          </p:nvPr>
        </p:nvSpPr>
        <p:spPr>
          <a:xfrm>
            <a:off x="762000" y="1143000"/>
            <a:ext cx="8162925" cy="457200"/>
          </a:xfrm>
        </p:spPr>
        <p:txBody>
          <a:bodyPr/>
          <a:lstStyle/>
          <a:p>
            <a:pPr eaLnBrk="1" hangingPunct="1"/>
            <a:r>
              <a:rPr lang="en-CA" sz="2400" b="1" dirty="0" smtClean="0">
                <a:cs typeface="Times New Roman" pitchFamily="18" charset="0"/>
              </a:rPr>
              <a:t>Estimating a firm’s </a:t>
            </a:r>
            <a:r>
              <a:rPr lang="en-CA" sz="2400" b="1" dirty="0" smtClean="0">
                <a:solidFill>
                  <a:srgbClr val="FF0000"/>
                </a:solidFill>
                <a:cs typeface="Times New Roman" pitchFamily="18" charset="0"/>
              </a:rPr>
              <a:t>Cost of Capital</a:t>
            </a:r>
            <a:endParaRPr lang="en-US" dirty="0" smtClean="0">
              <a:solidFill>
                <a:srgbClr val="FF0000"/>
              </a:solidFill>
            </a:endParaRPr>
          </a:p>
        </p:txBody>
      </p:sp>
      <p:sp>
        <p:nvSpPr>
          <p:cNvPr id="41990" name="Rectangle 3"/>
          <p:cNvSpPr>
            <a:spLocks noGrp="1" noChangeArrowheads="1"/>
          </p:cNvSpPr>
          <p:nvPr>
            <p:ph type="body" idx="1"/>
          </p:nvPr>
        </p:nvSpPr>
        <p:spPr>
          <a:xfrm>
            <a:off x="762000" y="2438400"/>
            <a:ext cx="8110538" cy="3657600"/>
          </a:xfrm>
        </p:spPr>
        <p:txBody>
          <a:bodyPr/>
          <a:lstStyle/>
          <a:p>
            <a:pPr eaLnBrk="1" hangingPunct="1"/>
            <a:r>
              <a:rPr lang="en-US" sz="2000" b="1" dirty="0" smtClean="0">
                <a:cs typeface="Times New Roman" pitchFamily="18" charset="0"/>
              </a:rPr>
              <a:t>What is the firm’s cost of capital?</a:t>
            </a:r>
          </a:p>
          <a:p>
            <a:pPr eaLnBrk="1" hangingPunct="1">
              <a:buFont typeface="Wingdings" pitchFamily="2" charset="2"/>
              <a:buNone/>
            </a:pPr>
            <a:endParaRPr lang="en-US" sz="1000" b="1" dirty="0" smtClean="0">
              <a:cs typeface="Times New Roman" pitchFamily="18" charset="0"/>
            </a:endParaRPr>
          </a:p>
          <a:p>
            <a:pPr eaLnBrk="1" hangingPunct="1">
              <a:buFont typeface="Wingdings" pitchFamily="2" charset="2"/>
              <a:buNone/>
            </a:pPr>
            <a:endParaRPr lang="en-US" sz="1000" b="1" dirty="0" smtClean="0">
              <a:cs typeface="Times New Roman" pitchFamily="18" charset="0"/>
            </a:endParaRPr>
          </a:p>
          <a:p>
            <a:pPr lvl="1" eaLnBrk="1" hangingPunct="1"/>
            <a:r>
              <a:rPr lang="en-CA" sz="2000" b="1" i="1" dirty="0" smtClean="0">
                <a:solidFill>
                  <a:srgbClr val="FF0000"/>
                </a:solidFill>
                <a:cs typeface="Times New Roman" pitchFamily="18" charset="0"/>
              </a:rPr>
              <a:t>minimum</a:t>
            </a:r>
            <a:r>
              <a:rPr lang="en-CA" sz="2000" b="1" dirty="0" smtClean="0">
                <a:solidFill>
                  <a:srgbClr val="FF0000"/>
                </a:solidFill>
                <a:cs typeface="Times New Roman" pitchFamily="18" charset="0"/>
              </a:rPr>
              <a:t> rate of return</a:t>
            </a:r>
            <a:r>
              <a:rPr lang="en-CA" sz="2000" dirty="0" smtClean="0">
                <a:cs typeface="Times New Roman" pitchFamily="18" charset="0"/>
              </a:rPr>
              <a:t> the firm (project) must generate…</a:t>
            </a:r>
            <a:r>
              <a:rPr lang="en-CA" sz="800" dirty="0" smtClean="0">
                <a:cs typeface="Times New Roman" pitchFamily="18" charset="0"/>
              </a:rPr>
              <a:t/>
            </a:r>
            <a:br>
              <a:rPr lang="en-CA" sz="800" dirty="0" smtClean="0">
                <a:cs typeface="Times New Roman" pitchFamily="18" charset="0"/>
              </a:rPr>
            </a:br>
            <a:endParaRPr lang="en-CA" sz="800" dirty="0" smtClean="0">
              <a:cs typeface="Times New Roman" pitchFamily="18" charset="0"/>
            </a:endParaRPr>
          </a:p>
          <a:p>
            <a:pPr lvl="1" eaLnBrk="1" hangingPunct="1">
              <a:buFont typeface="Wingdings" pitchFamily="2" charset="2"/>
              <a:buNone/>
            </a:pPr>
            <a:r>
              <a:rPr lang="en-CA" sz="800" dirty="0" smtClean="0">
                <a:cs typeface="Times New Roman" pitchFamily="18" charset="0"/>
              </a:rPr>
              <a:t>	</a:t>
            </a:r>
            <a:r>
              <a:rPr lang="en-CA" sz="2000" dirty="0" smtClean="0">
                <a:cs typeface="Times New Roman" pitchFamily="18" charset="0"/>
              </a:rPr>
              <a:t>in order to meet the return expectations</a:t>
            </a:r>
            <a:endParaRPr lang="en-CA" sz="900" dirty="0" smtClean="0">
              <a:cs typeface="Times New Roman" pitchFamily="18" charset="0"/>
            </a:endParaRPr>
          </a:p>
          <a:p>
            <a:pPr lvl="1" eaLnBrk="1" hangingPunct="1">
              <a:buFont typeface="Wingdings" pitchFamily="2" charset="2"/>
              <a:buNone/>
            </a:pPr>
            <a:r>
              <a:rPr lang="en-CA" sz="900" dirty="0" smtClean="0">
                <a:cs typeface="Times New Roman" pitchFamily="18" charset="0"/>
              </a:rPr>
              <a:t/>
            </a:r>
            <a:br>
              <a:rPr lang="en-CA" sz="900" dirty="0" smtClean="0">
                <a:cs typeface="Times New Roman" pitchFamily="18" charset="0"/>
              </a:rPr>
            </a:br>
            <a:r>
              <a:rPr lang="en-CA" sz="2000" dirty="0" smtClean="0">
                <a:cs typeface="Times New Roman" pitchFamily="18" charset="0"/>
              </a:rPr>
              <a:t>of its suppliers of capital </a:t>
            </a:r>
            <a:r>
              <a:rPr lang="en-CA" sz="1600" dirty="0" smtClean="0">
                <a:cs typeface="Times New Roman" pitchFamily="18" charset="0"/>
              </a:rPr>
              <a:t>(shareholders – </a:t>
            </a:r>
            <a:r>
              <a:rPr lang="en-CA" sz="1600" dirty="0" err="1" smtClean="0">
                <a:cs typeface="Times New Roman" pitchFamily="18" charset="0"/>
              </a:rPr>
              <a:t>debtdholders</a:t>
            </a:r>
            <a:r>
              <a:rPr lang="en-CA" sz="1600" dirty="0" smtClean="0">
                <a:cs typeface="Times New Roman" pitchFamily="18"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2" name="Rectangle 3"/>
          <p:cNvSpPr>
            <a:spLocks noGrp="1" noChangeArrowheads="1"/>
          </p:cNvSpPr>
          <p:nvPr>
            <p:ph type="subTitle" idx="1"/>
          </p:nvPr>
        </p:nvSpPr>
        <p:spPr>
          <a:xfrm>
            <a:off x="1045029" y="3121932"/>
            <a:ext cx="7723414" cy="976539"/>
          </a:xfrm>
        </p:spPr>
        <p:txBody>
          <a:bodyPr/>
          <a:lstStyle/>
          <a:p>
            <a:pPr eaLnBrk="1" hangingPunct="1"/>
            <a:r>
              <a:rPr lang="en-US" sz="2400" b="1" dirty="0" smtClean="0">
                <a:solidFill>
                  <a:schemeClr val="tx2"/>
                </a:solidFill>
              </a:rPr>
              <a:t>ESTIMATING</a:t>
            </a:r>
            <a:br>
              <a:rPr lang="en-US" sz="2400" b="1" dirty="0" smtClean="0">
                <a:solidFill>
                  <a:schemeClr val="tx2"/>
                </a:solidFill>
              </a:rPr>
            </a:br>
            <a:r>
              <a:rPr lang="en-US" sz="2400" b="1" dirty="0" smtClean="0">
                <a:solidFill>
                  <a:schemeClr val="tx2"/>
                </a:solidFill>
              </a:rPr>
              <a:t>THE COST  </a:t>
            </a:r>
            <a:r>
              <a:rPr lang="en-CA" sz="2400" b="1" dirty="0" smtClean="0">
                <a:solidFill>
                  <a:schemeClr val="tx2"/>
                </a:solidFill>
                <a:cs typeface="Times New Roman" pitchFamily="18" charset="0"/>
              </a:rPr>
              <a:t>OF CAPITAL</a:t>
            </a:r>
            <a:r>
              <a:rPr lang="en-US" dirty="0" smtClean="0">
                <a:solidFill>
                  <a:schemeClr val="tx2"/>
                </a:solidFill>
              </a:rPr>
              <a:t>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96C64FFC-D02E-4222-8E7B-61D92E8360A2}" type="slidenum">
              <a:rPr lang="en-US"/>
              <a:pPr>
                <a:defRPr/>
              </a:pPr>
              <a:t>50</a:t>
            </a:fld>
            <a:endParaRPr lang="en-US"/>
          </a:p>
        </p:txBody>
      </p:sp>
      <p:sp>
        <p:nvSpPr>
          <p:cNvPr id="43013" name="Rectangle 2"/>
          <p:cNvSpPr>
            <a:spLocks noGrp="1" noChangeArrowheads="1"/>
          </p:cNvSpPr>
          <p:nvPr>
            <p:ph type="title"/>
          </p:nvPr>
        </p:nvSpPr>
        <p:spPr>
          <a:xfrm>
            <a:off x="762000" y="1143000"/>
            <a:ext cx="8162925" cy="457200"/>
          </a:xfrm>
        </p:spPr>
        <p:txBody>
          <a:bodyPr/>
          <a:lstStyle/>
          <a:p>
            <a:pPr eaLnBrk="1" hangingPunct="1"/>
            <a:r>
              <a:rPr lang="en-CA" sz="2400" b="1" smtClean="0">
                <a:cs typeface="Times New Roman" pitchFamily="18" charset="0"/>
              </a:rPr>
              <a:t>Estimating a firm’s </a:t>
            </a:r>
            <a:r>
              <a:rPr lang="en-CA" sz="2400" b="1" smtClean="0">
                <a:solidFill>
                  <a:srgbClr val="FF0000"/>
                </a:solidFill>
                <a:cs typeface="Times New Roman" pitchFamily="18" charset="0"/>
              </a:rPr>
              <a:t>Cost of Capital</a:t>
            </a:r>
            <a:endParaRPr lang="en-US" smtClean="0">
              <a:solidFill>
                <a:srgbClr val="FF0000"/>
              </a:solidFill>
            </a:endParaRPr>
          </a:p>
        </p:txBody>
      </p:sp>
      <p:sp>
        <p:nvSpPr>
          <p:cNvPr id="43014" name="Rectangle 3"/>
          <p:cNvSpPr>
            <a:spLocks noGrp="1" noChangeArrowheads="1"/>
          </p:cNvSpPr>
          <p:nvPr>
            <p:ph type="body" idx="1"/>
          </p:nvPr>
        </p:nvSpPr>
        <p:spPr>
          <a:xfrm>
            <a:off x="1079500" y="2425700"/>
            <a:ext cx="6980238" cy="3352800"/>
          </a:xfrm>
        </p:spPr>
        <p:txBody>
          <a:bodyPr/>
          <a:lstStyle/>
          <a:p>
            <a:pPr lvl="1" eaLnBrk="1" hangingPunct="1"/>
            <a:r>
              <a:rPr lang="en-CA" sz="2000" dirty="0" smtClean="0">
                <a:cs typeface="Times New Roman" pitchFamily="18" charset="0"/>
              </a:rPr>
              <a:t>assuming that the firm is financed by…</a:t>
            </a:r>
            <a:br>
              <a:rPr lang="en-CA" sz="2000" dirty="0" smtClean="0">
                <a:cs typeface="Times New Roman" pitchFamily="18" charset="0"/>
              </a:rPr>
            </a:br>
            <a:r>
              <a:rPr lang="en-CA" sz="2000" b="1" dirty="0" smtClean="0">
                <a:solidFill>
                  <a:schemeClr val="tx2"/>
                </a:solidFill>
                <a:cs typeface="Times New Roman" pitchFamily="18" charset="0"/>
              </a:rPr>
              <a:t>debt + equity</a:t>
            </a:r>
          </a:p>
          <a:p>
            <a:pPr lvl="1" eaLnBrk="1" hangingPunct="1">
              <a:buFont typeface="Wingdings" pitchFamily="2" charset="2"/>
              <a:buNone/>
            </a:pPr>
            <a:endParaRPr lang="en-CA" sz="1000" dirty="0" smtClean="0">
              <a:cs typeface="Times New Roman" pitchFamily="18" charset="0"/>
            </a:endParaRPr>
          </a:p>
          <a:p>
            <a:pPr lvl="1" eaLnBrk="1" hangingPunct="1">
              <a:buFont typeface="Wingdings" pitchFamily="2" charset="2"/>
              <a:buNone/>
            </a:pPr>
            <a:endParaRPr lang="en-CA" sz="1000" dirty="0" smtClean="0">
              <a:cs typeface="Times New Roman" pitchFamily="18" charset="0"/>
            </a:endParaRPr>
          </a:p>
          <a:p>
            <a:pPr lvl="1" eaLnBrk="1" hangingPunct="1"/>
            <a:r>
              <a:rPr lang="en-CA" sz="2000" dirty="0" smtClean="0">
                <a:cs typeface="Times New Roman" pitchFamily="18" charset="0"/>
              </a:rPr>
              <a:t>a firm’s cost of capital is:</a:t>
            </a:r>
          </a:p>
          <a:p>
            <a:pPr lvl="1" eaLnBrk="1" hangingPunct="1">
              <a:buFont typeface="Wingdings" pitchFamily="2" charset="2"/>
              <a:buNone/>
            </a:pPr>
            <a:endParaRPr lang="en-CA" sz="900" dirty="0" smtClean="0">
              <a:cs typeface="Times New Roman" pitchFamily="18" charset="0"/>
            </a:endParaRPr>
          </a:p>
          <a:p>
            <a:pPr lvl="1" eaLnBrk="1" hangingPunct="1">
              <a:buFont typeface="Wingdings" pitchFamily="2" charset="2"/>
              <a:buNone/>
            </a:pPr>
            <a:r>
              <a:rPr lang="en-CA" sz="900" dirty="0" smtClean="0">
                <a:cs typeface="Times New Roman" pitchFamily="18" charset="0"/>
              </a:rPr>
              <a:t>	</a:t>
            </a:r>
            <a:br>
              <a:rPr lang="en-CA" sz="900" dirty="0" smtClean="0">
                <a:cs typeface="Times New Roman" pitchFamily="18" charset="0"/>
              </a:rPr>
            </a:br>
            <a:r>
              <a:rPr lang="en-CA" sz="2000" b="1" dirty="0" smtClean="0">
                <a:solidFill>
                  <a:srgbClr val="FF0000"/>
                </a:solidFill>
                <a:cs typeface="Times New Roman" pitchFamily="18" charset="0"/>
              </a:rPr>
              <a:t>Weighted Average Cost of Capital (WACC)</a:t>
            </a:r>
          </a:p>
          <a:p>
            <a:pPr lvl="1" eaLnBrk="1" hangingPunct="1">
              <a:buFont typeface="Wingdings" pitchFamily="2" charset="2"/>
              <a:buNone/>
            </a:pPr>
            <a:r>
              <a:rPr lang="en-CA" sz="2000" dirty="0" smtClean="0">
                <a:solidFill>
                  <a:srgbClr val="FF0000"/>
                </a:solidFill>
                <a:cs typeface="Times New Roman" pitchFamily="18" charset="0"/>
              </a:rPr>
              <a:t>		= weighted average of (cost of debt + cost of equity)</a:t>
            </a:r>
            <a:endParaRPr lang="en-CA" sz="1000" dirty="0" smtClean="0">
              <a:solidFill>
                <a:srgbClr val="FF0000"/>
              </a:solidFill>
              <a:cs typeface="Times New Roman" pitchFamily="18" charset="0"/>
            </a:endParaRPr>
          </a:p>
          <a:p>
            <a:pPr lvl="1" eaLnBrk="1" hangingPunct="1">
              <a:buFont typeface="Wingdings" pitchFamily="2" charset="2"/>
              <a:buNone/>
            </a:pPr>
            <a:r>
              <a:rPr lang="en-CA" sz="1000" dirty="0" smtClean="0">
                <a:cs typeface="Times New Roman" pitchFamily="18" charset="0"/>
              </a:rPr>
              <a:t>	  </a:t>
            </a:r>
          </a:p>
          <a:p>
            <a:pPr lvl="1" eaLnBrk="1" hangingPunct="1">
              <a:buFont typeface="Wingdings" pitchFamily="2" charset="2"/>
              <a:buNone/>
            </a:pPr>
            <a:endParaRPr lang="en-CA" sz="1000" dirty="0" smtClean="0">
              <a:cs typeface="Times New Roman" pitchFamily="18" charset="0"/>
            </a:endParaRPr>
          </a:p>
          <a:p>
            <a:pPr lvl="1" eaLnBrk="1" hangingPunct="1">
              <a:buFont typeface="Wingdings" pitchFamily="2" charset="2"/>
              <a:buNone/>
            </a:pPr>
            <a:r>
              <a:rPr lang="en-CA" sz="1600" b="1" dirty="0" smtClean="0">
                <a:solidFill>
                  <a:schemeClr val="tx2"/>
                </a:solidFill>
                <a:cs typeface="Times New Roman" pitchFamily="18" charset="0"/>
              </a:rPr>
              <a:t>		weights</a:t>
            </a:r>
            <a:r>
              <a:rPr lang="en-CA" sz="1600" dirty="0" smtClean="0">
                <a:cs typeface="Times New Roman" pitchFamily="18" charset="0"/>
              </a:rPr>
              <a:t> = relative shares (proportions) of </a:t>
            </a:r>
            <a:r>
              <a:rPr lang="en-CA" sz="1600" dirty="0" smtClean="0">
                <a:solidFill>
                  <a:schemeClr val="tx2"/>
                </a:solidFill>
                <a:cs typeface="Times New Roman" pitchFamily="18" charset="0"/>
              </a:rPr>
              <a:t>debt + equity</a:t>
            </a:r>
            <a:r>
              <a:rPr lang="en-CA" sz="1600" dirty="0" smtClean="0">
                <a:cs typeface="Times New Roman" pitchFamily="18" charset="0"/>
              </a:rPr>
              <a:t/>
            </a:r>
            <a:br>
              <a:rPr lang="en-CA" sz="1600" dirty="0" smtClean="0">
                <a:cs typeface="Times New Roman" pitchFamily="18" charset="0"/>
              </a:rPr>
            </a:br>
            <a:r>
              <a:rPr lang="en-CA" sz="1600" dirty="0" smtClean="0">
                <a:cs typeface="Times New Roman" pitchFamily="18" charset="0"/>
              </a:rPr>
              <a:t>    used in financing the firm’s assets</a:t>
            </a:r>
            <a:endParaRPr lang="en-US" sz="1600" dirty="0" smtClean="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5 - Θέση αριθμού διαφάνειας"/>
          <p:cNvSpPr>
            <a:spLocks noGrp="1"/>
          </p:cNvSpPr>
          <p:nvPr>
            <p:ph type="sldNum" sz="quarter" idx="12"/>
          </p:nvPr>
        </p:nvSpPr>
        <p:spPr/>
        <p:txBody>
          <a:bodyPr/>
          <a:lstStyle/>
          <a:p>
            <a:pPr>
              <a:defRPr/>
            </a:pPr>
            <a:fld id="{E7BFBBF9-0094-4922-9DB9-B812FCD731FF}" type="slidenum">
              <a:rPr lang="en-US"/>
              <a:pPr>
                <a:defRPr/>
              </a:pPr>
              <a:t>51</a:t>
            </a:fld>
            <a:endParaRPr lang="en-US"/>
          </a:p>
        </p:txBody>
      </p:sp>
      <p:sp>
        <p:nvSpPr>
          <p:cNvPr id="44037" name="Rectangle 2"/>
          <p:cNvSpPr>
            <a:spLocks noGrp="1" noChangeArrowheads="1"/>
          </p:cNvSpPr>
          <p:nvPr>
            <p:ph type="title"/>
          </p:nvPr>
        </p:nvSpPr>
        <p:spPr>
          <a:xfrm>
            <a:off x="762000" y="1143000"/>
            <a:ext cx="8162925" cy="457200"/>
          </a:xfrm>
        </p:spPr>
        <p:txBody>
          <a:bodyPr/>
          <a:lstStyle/>
          <a:p>
            <a:pPr eaLnBrk="1" hangingPunct="1"/>
            <a:r>
              <a:rPr lang="en-CA" sz="2400" b="1" dirty="0" smtClean="0">
                <a:cs typeface="Times New Roman" pitchFamily="18" charset="0"/>
              </a:rPr>
              <a:t>Weighted Average Cost of Capital (WACC)</a:t>
            </a:r>
            <a:endParaRPr lang="en-US" dirty="0" smtClean="0"/>
          </a:p>
        </p:txBody>
      </p:sp>
      <p:grpSp>
        <p:nvGrpSpPr>
          <p:cNvPr id="2" name="Group 4"/>
          <p:cNvGrpSpPr>
            <a:grpSpLocks/>
          </p:cNvGrpSpPr>
          <p:nvPr/>
        </p:nvGrpSpPr>
        <p:grpSpPr bwMode="auto">
          <a:xfrm>
            <a:off x="2254250" y="3367088"/>
            <a:ext cx="5105400" cy="581025"/>
            <a:chOff x="1692" y="3577"/>
            <a:chExt cx="3216" cy="366"/>
          </a:xfrm>
        </p:grpSpPr>
        <p:sp>
          <p:nvSpPr>
            <p:cNvPr id="44041" name="Rectangle 5"/>
            <p:cNvSpPr>
              <a:spLocks noChangeArrowheads="1"/>
            </p:cNvSpPr>
            <p:nvPr/>
          </p:nvSpPr>
          <p:spPr bwMode="auto">
            <a:xfrm>
              <a:off x="1692" y="3693"/>
              <a:ext cx="3216" cy="154"/>
            </a:xfrm>
            <a:prstGeom prst="rect">
              <a:avLst/>
            </a:prstGeom>
            <a:noFill/>
            <a:ln w="9525">
              <a:noFill/>
              <a:miter lim="800000"/>
              <a:headEnd/>
              <a:tailEnd/>
            </a:ln>
          </p:spPr>
          <p:txBody>
            <a:bodyPr lIns="0" tIns="0" rIns="0" bIns="0">
              <a:spAutoFit/>
            </a:bodyPr>
            <a:lstStyle/>
            <a:p>
              <a:pPr marL="230188" indent="-230188" eaLnBrk="0" hangingPunct="0">
                <a:tabLst>
                  <a:tab pos="230188" algn="l"/>
                  <a:tab pos="2857500" algn="l"/>
                </a:tabLst>
              </a:pPr>
              <a:r>
                <a:rPr lang="en-US" sz="1600" dirty="0">
                  <a:solidFill>
                    <a:srgbClr val="000000"/>
                  </a:solidFill>
                  <a:latin typeface="Arial" charset="0"/>
                </a:rPr>
                <a:t>    </a:t>
              </a:r>
              <a:r>
                <a:rPr lang="en-US" sz="1600" b="1" dirty="0">
                  <a:solidFill>
                    <a:srgbClr val="000000"/>
                  </a:solidFill>
                  <a:latin typeface="Arial" charset="0"/>
                </a:rPr>
                <a:t>WACC = </a:t>
              </a:r>
              <a:r>
                <a:rPr lang="en-US" sz="1600" b="1" i="1" dirty="0">
                  <a:solidFill>
                    <a:srgbClr val="000000"/>
                  </a:solidFill>
                  <a:latin typeface="Arial" charset="0"/>
                </a:rPr>
                <a:t>k </a:t>
              </a:r>
              <a:r>
                <a:rPr lang="en-US" sz="2000" b="1" baseline="-22000" dirty="0">
                  <a:solidFill>
                    <a:srgbClr val="000000"/>
                  </a:solidFill>
                  <a:latin typeface="Arial" charset="0"/>
                </a:rPr>
                <a:t>D</a:t>
              </a:r>
              <a:r>
                <a:rPr lang="en-US" sz="1600" b="1" dirty="0">
                  <a:solidFill>
                    <a:srgbClr val="000000"/>
                  </a:solidFill>
                  <a:latin typeface="Arial" charset="0"/>
                </a:rPr>
                <a:t>(1 – </a:t>
              </a:r>
              <a:r>
                <a:rPr lang="en-US" sz="1600" b="1" dirty="0" err="1">
                  <a:solidFill>
                    <a:srgbClr val="000000"/>
                  </a:solidFill>
                  <a:latin typeface="Arial" charset="0"/>
                </a:rPr>
                <a:t>T</a:t>
              </a:r>
              <a:r>
                <a:rPr lang="en-US" sz="2000" b="1" baseline="-22000" dirty="0" err="1">
                  <a:solidFill>
                    <a:srgbClr val="000000"/>
                  </a:solidFill>
                  <a:latin typeface="Arial" charset="0"/>
                </a:rPr>
                <a:t>c</a:t>
              </a:r>
              <a:r>
                <a:rPr lang="en-US" sz="1600" b="1" dirty="0">
                  <a:solidFill>
                    <a:srgbClr val="000000"/>
                  </a:solidFill>
                  <a:latin typeface="Arial" charset="0"/>
                </a:rPr>
                <a:t>) 	+ </a:t>
              </a:r>
              <a:r>
                <a:rPr lang="en-US" sz="1600" b="1" i="1" dirty="0" err="1">
                  <a:solidFill>
                    <a:srgbClr val="000000"/>
                  </a:solidFill>
                  <a:latin typeface="Arial" charset="0"/>
                </a:rPr>
                <a:t>k</a:t>
              </a:r>
              <a:r>
                <a:rPr lang="en-US" sz="1600" b="1" baseline="-22000" dirty="0" err="1">
                  <a:solidFill>
                    <a:srgbClr val="000000"/>
                  </a:solidFill>
                  <a:latin typeface="Arial" charset="0"/>
                </a:rPr>
                <a:t>E</a:t>
              </a:r>
              <a:r>
                <a:rPr lang="en-US" sz="1600" b="1" dirty="0">
                  <a:solidFill>
                    <a:srgbClr val="000000"/>
                  </a:solidFill>
                  <a:latin typeface="Arial" charset="0"/>
                </a:rPr>
                <a:t>	</a:t>
              </a:r>
            </a:p>
          </p:txBody>
        </p:sp>
        <p:sp>
          <p:nvSpPr>
            <p:cNvPr id="44042" name="Text Box 6"/>
            <p:cNvSpPr txBox="1">
              <a:spLocks noChangeArrowheads="1"/>
            </p:cNvSpPr>
            <p:nvPr/>
          </p:nvSpPr>
          <p:spPr bwMode="auto">
            <a:xfrm>
              <a:off x="3028" y="3577"/>
              <a:ext cx="440" cy="366"/>
            </a:xfrm>
            <a:prstGeom prst="rect">
              <a:avLst/>
            </a:prstGeom>
            <a:noFill/>
            <a:ln w="9525">
              <a:noFill/>
              <a:miter lim="800000"/>
              <a:headEnd/>
              <a:tailEnd/>
            </a:ln>
          </p:spPr>
          <p:txBody>
            <a:bodyPr wrap="none">
              <a:spAutoFit/>
            </a:bodyPr>
            <a:lstStyle/>
            <a:p>
              <a:pPr algn="ctr" eaLnBrk="0" hangingPunct="0"/>
              <a:r>
                <a:rPr lang="en-US" sz="1600" b="1">
                  <a:solidFill>
                    <a:srgbClr val="000000"/>
                  </a:solidFill>
                  <a:latin typeface="Arial" charset="0"/>
                </a:rPr>
                <a:t>D</a:t>
              </a:r>
            </a:p>
            <a:p>
              <a:pPr algn="ctr" eaLnBrk="0" hangingPunct="0"/>
              <a:r>
                <a:rPr lang="en-US" sz="1600" b="1">
                  <a:solidFill>
                    <a:srgbClr val="000000"/>
                  </a:solidFill>
                  <a:latin typeface="Arial" charset="0"/>
                </a:rPr>
                <a:t>E + D</a:t>
              </a:r>
              <a:endParaRPr lang="en-US" sz="1600">
                <a:solidFill>
                  <a:srgbClr val="000000"/>
                </a:solidFill>
                <a:latin typeface="Arial" charset="0"/>
              </a:endParaRPr>
            </a:p>
          </p:txBody>
        </p:sp>
        <p:sp>
          <p:nvSpPr>
            <p:cNvPr id="44043" name="Text Box 7"/>
            <p:cNvSpPr txBox="1">
              <a:spLocks noChangeArrowheads="1"/>
            </p:cNvSpPr>
            <p:nvPr/>
          </p:nvSpPr>
          <p:spPr bwMode="auto">
            <a:xfrm>
              <a:off x="3804" y="3577"/>
              <a:ext cx="440" cy="366"/>
            </a:xfrm>
            <a:prstGeom prst="rect">
              <a:avLst/>
            </a:prstGeom>
            <a:noFill/>
            <a:ln w="9525">
              <a:noFill/>
              <a:miter lim="800000"/>
              <a:headEnd/>
              <a:tailEnd/>
            </a:ln>
          </p:spPr>
          <p:txBody>
            <a:bodyPr wrap="none">
              <a:spAutoFit/>
            </a:bodyPr>
            <a:lstStyle/>
            <a:p>
              <a:pPr algn="ctr" eaLnBrk="0" hangingPunct="0"/>
              <a:r>
                <a:rPr lang="en-US" sz="1600" b="1">
                  <a:solidFill>
                    <a:srgbClr val="000000"/>
                  </a:solidFill>
                  <a:latin typeface="Arial" charset="0"/>
                </a:rPr>
                <a:t>E</a:t>
              </a:r>
            </a:p>
            <a:p>
              <a:pPr algn="ctr" eaLnBrk="0" hangingPunct="0"/>
              <a:r>
                <a:rPr lang="en-US" sz="1600" b="1">
                  <a:solidFill>
                    <a:srgbClr val="000000"/>
                  </a:solidFill>
                  <a:latin typeface="Arial" charset="0"/>
                </a:rPr>
                <a:t>E + D</a:t>
              </a:r>
            </a:p>
          </p:txBody>
        </p:sp>
        <p:sp>
          <p:nvSpPr>
            <p:cNvPr id="44044" name="Line 8"/>
            <p:cNvSpPr>
              <a:spLocks noChangeShapeType="1"/>
            </p:cNvSpPr>
            <p:nvPr/>
          </p:nvSpPr>
          <p:spPr bwMode="auto">
            <a:xfrm flipH="1">
              <a:off x="3852" y="3751"/>
              <a:ext cx="336" cy="0"/>
            </a:xfrm>
            <a:prstGeom prst="line">
              <a:avLst/>
            </a:prstGeom>
            <a:noFill/>
            <a:ln w="19050">
              <a:solidFill>
                <a:schemeClr val="tx1"/>
              </a:solidFill>
              <a:round/>
              <a:headEnd/>
              <a:tailEnd/>
            </a:ln>
          </p:spPr>
          <p:txBody>
            <a:bodyPr wrap="none" anchor="ctr"/>
            <a:lstStyle/>
            <a:p>
              <a:endParaRPr lang="en-US"/>
            </a:p>
          </p:txBody>
        </p:sp>
        <p:sp>
          <p:nvSpPr>
            <p:cNvPr id="44045" name="Line 9"/>
            <p:cNvSpPr>
              <a:spLocks noChangeShapeType="1"/>
            </p:cNvSpPr>
            <p:nvPr/>
          </p:nvSpPr>
          <p:spPr bwMode="auto">
            <a:xfrm flipH="1">
              <a:off x="3066" y="3751"/>
              <a:ext cx="336" cy="0"/>
            </a:xfrm>
            <a:prstGeom prst="line">
              <a:avLst/>
            </a:prstGeom>
            <a:noFill/>
            <a:ln w="19050">
              <a:solidFill>
                <a:schemeClr val="tx1"/>
              </a:solidFill>
              <a:round/>
              <a:headEnd/>
              <a:tailEnd/>
            </a:ln>
          </p:spPr>
          <p:txBody>
            <a:bodyPr wrap="none" anchor="ctr"/>
            <a:lstStyle/>
            <a:p>
              <a:endParaRPr lang="en-US"/>
            </a:p>
          </p:txBody>
        </p:sp>
      </p:grpSp>
      <p:sp>
        <p:nvSpPr>
          <p:cNvPr id="44039" name="Rectangle 10"/>
          <p:cNvSpPr>
            <a:spLocks noChangeArrowheads="1"/>
          </p:cNvSpPr>
          <p:nvPr/>
        </p:nvSpPr>
        <p:spPr bwMode="auto">
          <a:xfrm>
            <a:off x="1993900" y="3073400"/>
            <a:ext cx="4699000" cy="1155700"/>
          </a:xfrm>
          <a:prstGeom prst="rect">
            <a:avLst/>
          </a:prstGeom>
          <a:noFill/>
          <a:ln w="31750">
            <a:solidFill>
              <a:srgbClr val="FF0000"/>
            </a:solidFill>
            <a:miter lim="800000"/>
            <a:headEnd/>
            <a:tailEnd/>
          </a:ln>
        </p:spPr>
        <p:txBody>
          <a:bodyPr wrap="none" anchor="ctr"/>
          <a:lstStyle/>
          <a:p>
            <a:endParaRPr lang="en-US"/>
          </a:p>
        </p:txBody>
      </p:sp>
      <p:sp>
        <p:nvSpPr>
          <p:cNvPr id="44040" name="Rectangle 11"/>
          <p:cNvSpPr>
            <a:spLocks noChangeArrowheads="1"/>
          </p:cNvSpPr>
          <p:nvPr/>
        </p:nvSpPr>
        <p:spPr bwMode="auto">
          <a:xfrm>
            <a:off x="2463800" y="4711700"/>
            <a:ext cx="3771900" cy="1511300"/>
          </a:xfrm>
          <a:prstGeom prst="rect">
            <a:avLst/>
          </a:prstGeom>
          <a:noFill/>
          <a:ln w="9525">
            <a:noFill/>
            <a:miter lim="800000"/>
            <a:headEnd/>
            <a:tailEnd/>
          </a:ln>
        </p:spPr>
        <p:txBody>
          <a:bodyPr wrap="none" anchor="ctr"/>
          <a:lstStyle/>
          <a:p>
            <a:r>
              <a:rPr lang="en-US" sz="1400" dirty="0">
                <a:solidFill>
                  <a:schemeClr val="tx2"/>
                </a:solidFill>
                <a:latin typeface="Arial" charset="0"/>
              </a:rPr>
              <a:t>WACC = Weighted Average Cost of Capital</a:t>
            </a:r>
          </a:p>
          <a:p>
            <a:r>
              <a:rPr lang="en-US" sz="1400" dirty="0">
                <a:solidFill>
                  <a:schemeClr val="tx2"/>
                </a:solidFill>
                <a:latin typeface="Arial" charset="0"/>
              </a:rPr>
              <a:t>k</a:t>
            </a:r>
            <a:r>
              <a:rPr lang="en-US" sz="1400" baseline="-25000" dirty="0">
                <a:solidFill>
                  <a:schemeClr val="tx2"/>
                </a:solidFill>
                <a:latin typeface="Arial" charset="0"/>
              </a:rPr>
              <a:t>D</a:t>
            </a:r>
            <a:r>
              <a:rPr lang="en-US" sz="1400" dirty="0">
                <a:solidFill>
                  <a:schemeClr val="tx2"/>
                </a:solidFill>
                <a:latin typeface="Arial" charset="0"/>
              </a:rPr>
              <a:t> = cost of Debt	</a:t>
            </a:r>
          </a:p>
          <a:p>
            <a:r>
              <a:rPr lang="en-US" sz="1400" dirty="0" err="1">
                <a:solidFill>
                  <a:schemeClr val="tx2"/>
                </a:solidFill>
                <a:latin typeface="Arial" charset="0"/>
              </a:rPr>
              <a:t>k</a:t>
            </a:r>
            <a:r>
              <a:rPr lang="en-US" sz="1400" baseline="-25000" dirty="0" err="1">
                <a:solidFill>
                  <a:schemeClr val="tx2"/>
                </a:solidFill>
                <a:latin typeface="Arial" charset="0"/>
              </a:rPr>
              <a:t>E</a:t>
            </a:r>
            <a:r>
              <a:rPr lang="en-US" sz="1400" dirty="0">
                <a:solidFill>
                  <a:schemeClr val="tx2"/>
                </a:solidFill>
                <a:latin typeface="Arial" charset="0"/>
              </a:rPr>
              <a:t> = cost of Equity</a:t>
            </a:r>
          </a:p>
          <a:p>
            <a:r>
              <a:rPr lang="en-US" sz="1400" dirty="0" err="1">
                <a:solidFill>
                  <a:schemeClr val="tx2"/>
                </a:solidFill>
                <a:latin typeface="Arial" charset="0"/>
              </a:rPr>
              <a:t>T</a:t>
            </a:r>
            <a:r>
              <a:rPr lang="en-US" sz="1400" baseline="-25000" dirty="0" err="1">
                <a:solidFill>
                  <a:schemeClr val="tx2"/>
                </a:solidFill>
                <a:latin typeface="Arial" charset="0"/>
              </a:rPr>
              <a:t>c</a:t>
            </a:r>
            <a:r>
              <a:rPr lang="en-US" sz="1400" dirty="0">
                <a:solidFill>
                  <a:schemeClr val="tx2"/>
                </a:solidFill>
                <a:latin typeface="Arial" charset="0"/>
              </a:rPr>
              <a:t>=  corporate tax rate</a:t>
            </a:r>
          </a:p>
          <a:p>
            <a:r>
              <a:rPr lang="en-US" sz="1400" dirty="0">
                <a:solidFill>
                  <a:schemeClr val="tx2"/>
                </a:solidFill>
                <a:latin typeface="Arial" charset="0"/>
              </a:rPr>
              <a:t>D =  Debt</a:t>
            </a:r>
          </a:p>
          <a:p>
            <a:r>
              <a:rPr lang="en-US" sz="1400" dirty="0">
                <a:solidFill>
                  <a:schemeClr val="tx2"/>
                </a:solidFill>
                <a:latin typeface="Arial" charset="0"/>
              </a:rPr>
              <a:t>E =  Equity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5 - Θέση αριθμού διαφάνειας"/>
          <p:cNvSpPr>
            <a:spLocks noGrp="1"/>
          </p:cNvSpPr>
          <p:nvPr>
            <p:ph type="sldNum" sz="quarter" idx="12"/>
          </p:nvPr>
        </p:nvSpPr>
        <p:spPr/>
        <p:txBody>
          <a:bodyPr/>
          <a:lstStyle/>
          <a:p>
            <a:pPr>
              <a:defRPr/>
            </a:pPr>
            <a:fld id="{E7BFBBF9-0094-4922-9DB9-B812FCD731FF}" type="slidenum">
              <a:rPr lang="en-US"/>
              <a:pPr>
                <a:defRPr/>
              </a:pPr>
              <a:t>52</a:t>
            </a:fld>
            <a:endParaRPr lang="en-US"/>
          </a:p>
        </p:txBody>
      </p:sp>
      <p:sp>
        <p:nvSpPr>
          <p:cNvPr id="44037" name="Rectangle 2"/>
          <p:cNvSpPr>
            <a:spLocks noGrp="1" noChangeArrowheads="1"/>
          </p:cNvSpPr>
          <p:nvPr>
            <p:ph type="title"/>
          </p:nvPr>
        </p:nvSpPr>
        <p:spPr>
          <a:xfrm>
            <a:off x="747010" y="600483"/>
            <a:ext cx="8162925" cy="400110"/>
          </a:xfrm>
        </p:spPr>
        <p:txBody>
          <a:bodyPr/>
          <a:lstStyle/>
          <a:p>
            <a:pPr eaLnBrk="1" hangingPunct="1"/>
            <a:r>
              <a:rPr lang="en-CA" sz="2000" b="1" kern="1200" dirty="0" smtClean="0">
                <a:solidFill>
                  <a:schemeClr val="hlink"/>
                </a:solidFill>
                <a:cs typeface="Times New Roman" pitchFamily="18" charset="0"/>
              </a:rPr>
              <a:t>Weighted Average Cost of Capital (WACC)</a:t>
            </a:r>
            <a:endParaRPr lang="en-US" sz="2000" b="1" kern="1200" dirty="0" smtClean="0">
              <a:solidFill>
                <a:schemeClr val="hlink"/>
              </a:solidFill>
              <a:cs typeface="Times New Roman" pitchFamily="18" charset="0"/>
            </a:endParaRPr>
          </a:p>
        </p:txBody>
      </p:sp>
      <p:pic>
        <p:nvPicPr>
          <p:cNvPr id="78850" name="Picture 2"/>
          <p:cNvPicPr>
            <a:picLocks noChangeAspect="1" noChangeArrowheads="1"/>
          </p:cNvPicPr>
          <p:nvPr/>
        </p:nvPicPr>
        <p:blipFill>
          <a:blip r:embed="rId2" cstate="print"/>
          <a:srcRect/>
          <a:stretch>
            <a:fillRect/>
          </a:stretch>
        </p:blipFill>
        <p:spPr bwMode="auto">
          <a:xfrm>
            <a:off x="659567" y="1349114"/>
            <a:ext cx="7944787" cy="504549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7EFE89C5-B44C-48C0-BDA0-22CEE5EB3F50}" type="slidenum">
              <a:rPr lang="en-US"/>
              <a:pPr>
                <a:defRPr/>
              </a:pPr>
              <a:t>53</a:t>
            </a:fld>
            <a:endParaRPr lang="en-US" dirty="0"/>
          </a:p>
        </p:txBody>
      </p:sp>
      <p:pic>
        <p:nvPicPr>
          <p:cNvPr id="130050" name="Picture 2" descr="hawawini+ex01-03"/>
          <p:cNvPicPr>
            <a:picLocks noChangeAspect="1" noChangeArrowheads="1"/>
          </p:cNvPicPr>
          <p:nvPr/>
        </p:nvPicPr>
        <p:blipFill>
          <a:blip r:embed="rId2" cstate="print"/>
          <a:srcRect/>
          <a:stretch>
            <a:fillRect/>
          </a:stretch>
        </p:blipFill>
        <p:spPr bwMode="auto">
          <a:xfrm>
            <a:off x="0" y="1117600"/>
            <a:ext cx="9144000" cy="5740400"/>
          </a:xfrm>
          <a:prstGeom prst="rect">
            <a:avLst/>
          </a:prstGeom>
          <a:noFill/>
          <a:effectLst>
            <a:outerShdw dist="89803" dir="2700000" algn="ctr" rotWithShape="0">
              <a:srgbClr val="808080"/>
            </a:outerShdw>
          </a:effectLst>
        </p:spPr>
      </p:pic>
      <p:sp>
        <p:nvSpPr>
          <p:cNvPr id="38918" name="Text Box 3"/>
          <p:cNvSpPr>
            <a:spLocks noGrp="1" noChangeArrowheads="1"/>
          </p:cNvSpPr>
          <p:nvPr>
            <p:ph type="title"/>
          </p:nvPr>
        </p:nvSpPr>
        <p:spPr>
          <a:xfrm>
            <a:off x="682171" y="484127"/>
            <a:ext cx="8162925" cy="400110"/>
          </a:xfrm>
          <a:noFill/>
        </p:spPr>
        <p:txBody>
          <a:bodyPr/>
          <a:lstStyle/>
          <a:p>
            <a:pPr eaLnBrk="1" hangingPunct="1"/>
            <a:r>
              <a:rPr lang="en-US" sz="2000" b="1" dirty="0" smtClean="0">
                <a:cs typeface="Times New Roman" pitchFamily="18" charset="0"/>
              </a:rPr>
              <a:t>Cost of Financing a Business Project = WACC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checkerboard(across)">
                                      <p:cBhvr>
                                        <p:cTn id="7" dur="500"/>
                                        <p:tgtEl>
                                          <p:spTgt spid="130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11E291AF-BD73-4B33-B2CA-52E11763779A}" type="slidenum">
              <a:rPr lang="en-US"/>
              <a:pPr>
                <a:defRPr/>
              </a:pPr>
              <a:t>54</a:t>
            </a:fld>
            <a:endParaRPr lang="en-US"/>
          </a:p>
        </p:txBody>
      </p:sp>
      <p:sp>
        <p:nvSpPr>
          <p:cNvPr id="45061" name="Rectangle 2"/>
          <p:cNvSpPr>
            <a:spLocks noGrp="1" noChangeArrowheads="1"/>
          </p:cNvSpPr>
          <p:nvPr>
            <p:ph type="title"/>
          </p:nvPr>
        </p:nvSpPr>
        <p:spPr>
          <a:xfrm>
            <a:off x="736600" y="965200"/>
            <a:ext cx="6029325" cy="457200"/>
          </a:xfrm>
        </p:spPr>
        <p:txBody>
          <a:bodyPr/>
          <a:lstStyle/>
          <a:p>
            <a:pPr eaLnBrk="1" hangingPunct="1"/>
            <a:r>
              <a:rPr lang="en-CA" sz="2400" b="1" smtClean="0">
                <a:cs typeface="Times New Roman" pitchFamily="18" charset="0"/>
              </a:rPr>
              <a:t>The Firm’s Cost of Debt &amp; Equity</a:t>
            </a:r>
            <a:endParaRPr lang="en-US" smtClean="0"/>
          </a:p>
        </p:txBody>
      </p:sp>
      <p:sp>
        <p:nvSpPr>
          <p:cNvPr id="45062" name="Rectangle 3"/>
          <p:cNvSpPr>
            <a:spLocks noGrp="1" noChangeArrowheads="1"/>
          </p:cNvSpPr>
          <p:nvPr>
            <p:ph type="body" idx="1"/>
          </p:nvPr>
        </p:nvSpPr>
        <p:spPr>
          <a:xfrm>
            <a:off x="952500" y="2184400"/>
            <a:ext cx="6319838" cy="3911600"/>
          </a:xfrm>
        </p:spPr>
        <p:txBody>
          <a:bodyPr/>
          <a:lstStyle/>
          <a:p>
            <a:pPr eaLnBrk="1" hangingPunct="1"/>
            <a:r>
              <a:rPr lang="en-US" sz="2000" b="1" dirty="0" smtClean="0">
                <a:solidFill>
                  <a:srgbClr val="FF0000"/>
                </a:solidFill>
                <a:cs typeface="Times New Roman" pitchFamily="18" charset="0"/>
              </a:rPr>
              <a:t>Cost of debt</a:t>
            </a:r>
            <a:r>
              <a:rPr lang="en-US" sz="2000" b="1" dirty="0" smtClean="0">
                <a:cs typeface="Times New Roman" pitchFamily="18" charset="0"/>
              </a:rPr>
              <a:t> </a:t>
            </a:r>
            <a:r>
              <a:rPr lang="en-US" sz="2000" dirty="0" smtClean="0">
                <a:cs typeface="Times New Roman" pitchFamily="18" charset="0"/>
              </a:rPr>
              <a:t>can be estimated using:</a:t>
            </a:r>
          </a:p>
          <a:p>
            <a:pPr lvl="1" eaLnBrk="1" hangingPunct="1"/>
            <a:r>
              <a:rPr lang="en-US" sz="1800" dirty="0" smtClean="0">
                <a:cs typeface="Times New Roman" pitchFamily="18" charset="0"/>
              </a:rPr>
              <a:t>bond valuation formula</a:t>
            </a:r>
          </a:p>
          <a:p>
            <a:pPr lvl="1" eaLnBrk="1" hangingPunct="1"/>
            <a:r>
              <a:rPr lang="en-US" sz="1800" dirty="0" smtClean="0">
                <a:cs typeface="Times New Roman" pitchFamily="18" charset="0"/>
              </a:rPr>
              <a:t>credit spread approach</a:t>
            </a:r>
          </a:p>
          <a:p>
            <a:pPr lvl="1" eaLnBrk="1" hangingPunct="1"/>
            <a:r>
              <a:rPr lang="en-US" sz="1800" dirty="0" smtClean="0">
                <a:cs typeface="Times New Roman" pitchFamily="18" charset="0"/>
              </a:rPr>
              <a:t>ask the bank</a:t>
            </a:r>
          </a:p>
          <a:p>
            <a:pPr lvl="1" eaLnBrk="1" hangingPunct="1"/>
            <a:r>
              <a:rPr lang="en-US" sz="1800" dirty="0" smtClean="0">
                <a:cs typeface="Times New Roman" pitchFamily="18" charset="0"/>
              </a:rPr>
              <a:t>relevant cost of debt is the </a:t>
            </a:r>
            <a:r>
              <a:rPr lang="en-US" sz="1800" b="1" dirty="0" smtClean="0">
                <a:cs typeface="Times New Roman" pitchFamily="18" charset="0"/>
              </a:rPr>
              <a:t>after-tax</a:t>
            </a:r>
            <a:r>
              <a:rPr lang="en-US" sz="1800" dirty="0" smtClean="0">
                <a:cs typeface="Times New Roman" pitchFamily="18" charset="0"/>
              </a:rPr>
              <a:t> cost of debt</a:t>
            </a:r>
          </a:p>
          <a:p>
            <a:pPr lvl="1" eaLnBrk="1" hangingPunct="1">
              <a:buFont typeface="Wingdings" pitchFamily="2" charset="2"/>
              <a:buNone/>
            </a:pPr>
            <a:endParaRPr lang="en-CA" sz="900" dirty="0" smtClean="0">
              <a:cs typeface="Times New Roman" pitchFamily="18" charset="0"/>
            </a:endParaRPr>
          </a:p>
          <a:p>
            <a:pPr lvl="1" eaLnBrk="1" hangingPunct="1">
              <a:buFont typeface="Wingdings" pitchFamily="2" charset="2"/>
              <a:buNone/>
            </a:pPr>
            <a:endParaRPr lang="en-CA" sz="900" dirty="0" smtClean="0">
              <a:cs typeface="Times New Roman" pitchFamily="18" charset="0"/>
            </a:endParaRPr>
          </a:p>
          <a:p>
            <a:pPr lvl="1" eaLnBrk="1" hangingPunct="1">
              <a:buFont typeface="Wingdings" pitchFamily="2" charset="2"/>
              <a:buNone/>
            </a:pPr>
            <a:endParaRPr lang="en-CA" sz="900" dirty="0" smtClean="0">
              <a:cs typeface="Times New Roman" pitchFamily="18" charset="0"/>
            </a:endParaRPr>
          </a:p>
          <a:p>
            <a:pPr eaLnBrk="1" hangingPunct="1"/>
            <a:r>
              <a:rPr lang="en-US" sz="2000" b="1" dirty="0" smtClean="0">
                <a:solidFill>
                  <a:srgbClr val="FF0000"/>
                </a:solidFill>
                <a:cs typeface="Times New Roman" pitchFamily="18" charset="0"/>
              </a:rPr>
              <a:t>Cost of equity</a:t>
            </a:r>
            <a:r>
              <a:rPr lang="en-US" sz="2000" dirty="0" smtClean="0">
                <a:cs typeface="Times New Roman" pitchFamily="18" charset="0"/>
              </a:rPr>
              <a:t> can be estimated using:</a:t>
            </a:r>
            <a:r>
              <a:rPr lang="en-US" sz="800" dirty="0" smtClean="0">
                <a:cs typeface="Times New Roman" pitchFamily="18" charset="0"/>
              </a:rPr>
              <a:t>	</a:t>
            </a:r>
          </a:p>
          <a:p>
            <a:pPr lvl="1" eaLnBrk="1" hangingPunct="1"/>
            <a:r>
              <a:rPr lang="en-US" sz="1800" dirty="0" smtClean="0">
                <a:cs typeface="Times New Roman" pitchFamily="18" charset="0"/>
              </a:rPr>
              <a:t>Capital Asset Pricing Model (CAPM)</a:t>
            </a:r>
          </a:p>
          <a:p>
            <a:pPr lvl="1" eaLnBrk="1" hangingPunct="1">
              <a:buFont typeface="Wingdings" pitchFamily="2" charset="2"/>
              <a:buNone/>
            </a:pPr>
            <a:r>
              <a:rPr lang="en-US" sz="1600" dirty="0" smtClean="0">
                <a:cs typeface="Times New Roman" pitchFamily="18" charset="0"/>
              </a:rPr>
              <a:t>	when there are no available share prices…,</a:t>
            </a:r>
            <a:br>
              <a:rPr lang="en-US" sz="1600" dirty="0" smtClean="0">
                <a:cs typeface="Times New Roman" pitchFamily="18" charset="0"/>
              </a:rPr>
            </a:br>
            <a:r>
              <a:rPr lang="en-US" sz="1600" dirty="0" smtClean="0">
                <a:cs typeface="Times New Roman" pitchFamily="18" charset="0"/>
              </a:rPr>
              <a:t>the average beta of proxy firms is used</a:t>
            </a:r>
            <a:endParaRPr lang="en-US" sz="16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F63B783F-6690-4B0D-A683-9D2C70B3070D}" type="slidenum">
              <a:rPr lang="en-US"/>
              <a:pPr>
                <a:defRPr/>
              </a:pPr>
              <a:t>55</a:t>
            </a:fld>
            <a:endParaRPr lang="en-US"/>
          </a:p>
        </p:txBody>
      </p:sp>
      <p:sp>
        <p:nvSpPr>
          <p:cNvPr id="46085" name="Rectangle 2"/>
          <p:cNvSpPr>
            <a:spLocks noGrp="1" noChangeArrowheads="1"/>
          </p:cNvSpPr>
          <p:nvPr>
            <p:ph type="title"/>
          </p:nvPr>
        </p:nvSpPr>
        <p:spPr>
          <a:xfrm>
            <a:off x="762000" y="1143000"/>
            <a:ext cx="8162925" cy="457200"/>
          </a:xfrm>
        </p:spPr>
        <p:txBody>
          <a:bodyPr/>
          <a:lstStyle/>
          <a:p>
            <a:pPr eaLnBrk="1" hangingPunct="1"/>
            <a:r>
              <a:rPr lang="en-CA" sz="2400" b="1" dirty="0" smtClean="0">
                <a:cs typeface="Times New Roman" pitchFamily="18" charset="0"/>
              </a:rPr>
              <a:t>Firm’s WACC calculations: Summary</a:t>
            </a:r>
            <a:endParaRPr lang="en-US" dirty="0" smtClean="0"/>
          </a:p>
        </p:txBody>
      </p:sp>
      <p:sp>
        <p:nvSpPr>
          <p:cNvPr id="7" name="Rectangle 3"/>
          <p:cNvSpPr txBox="1">
            <a:spLocks noChangeArrowheads="1"/>
          </p:cNvSpPr>
          <p:nvPr/>
        </p:nvSpPr>
        <p:spPr bwMode="auto">
          <a:xfrm>
            <a:off x="762000" y="1905000"/>
            <a:ext cx="8110538"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80000"/>
              </a:lnSpc>
              <a:spcBef>
                <a:spcPct val="20000"/>
              </a:spcBef>
              <a:spcAft>
                <a:spcPct val="0"/>
              </a:spcAft>
              <a:buClr>
                <a:schemeClr val="folHlink"/>
              </a:buClr>
              <a:buSzPct val="75000"/>
              <a:buFont typeface="Wingdings" pitchFamily="2" charset="2"/>
              <a:buNone/>
              <a:tabLst/>
              <a:defRPr/>
            </a:pPr>
            <a:endParaRPr kumimoji="0" lang="en-CA" sz="900" b="0" i="0" u="none" strike="noStrike" kern="0" cap="none" spc="0" normalizeH="0" baseline="0" noProof="0" smtClean="0">
              <a:ln>
                <a:noFill/>
              </a:ln>
              <a:solidFill>
                <a:schemeClr val="tx1"/>
              </a:solidFill>
              <a:effectLst/>
              <a:uLnTx/>
              <a:uFillTx/>
              <a:latin typeface="+mn-lt"/>
              <a:ea typeface="+mn-ea"/>
              <a:cs typeface="Times New Roman" pitchFamily="18" charset="0"/>
            </a:endParaRP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Char char="n"/>
              <a:tabLst/>
              <a:defRPr/>
            </a:pPr>
            <a:r>
              <a:rPr kumimoji="0" lang="en-US" sz="1800" b="1" i="0" u="sng" strike="noStrike" kern="0" cap="none" spc="0" normalizeH="0" baseline="0" noProof="0" smtClean="0">
                <a:ln>
                  <a:noFill/>
                </a:ln>
                <a:solidFill>
                  <a:srgbClr val="FF0000"/>
                </a:solidFill>
                <a:effectLst/>
                <a:uLnTx/>
                <a:uFillTx/>
                <a:latin typeface="+mn-lt"/>
                <a:cs typeface="Times New Roman" pitchFamily="18" charset="0"/>
              </a:rPr>
              <a:t>Step 1:</a:t>
            </a: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estimate relative proportion of debt &amp; equity	</a:t>
            </a:r>
            <a:endParaRPr kumimoji="0" lang="en-US" sz="1400" b="0" i="0" u="none" strike="noStrike" kern="0" cap="none" spc="0" normalizeH="0" baseline="0" noProof="0" smtClean="0">
              <a:ln>
                <a:noFill/>
              </a:ln>
              <a:solidFill>
                <a:schemeClr val="tx1"/>
              </a:solidFill>
              <a:effectLst/>
              <a:uLnTx/>
              <a:uFillTx/>
              <a:latin typeface="+mn-lt"/>
              <a:cs typeface="Times New Roman" pitchFamily="18" charset="0"/>
            </a:endParaRP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None/>
              <a:tabLst/>
              <a:defRPr/>
            </a:pPr>
            <a:endParaRPr kumimoji="0" lang="en-CA" sz="1400" b="0" i="0" u="none" strike="noStrike" kern="0" cap="none" spc="0" normalizeH="0" baseline="0" noProof="0" smtClean="0">
              <a:ln>
                <a:noFill/>
              </a:ln>
              <a:solidFill>
                <a:schemeClr val="tx1"/>
              </a:solidFill>
              <a:effectLst/>
              <a:uLnTx/>
              <a:uFillTx/>
              <a:latin typeface="+mn-lt"/>
              <a:cs typeface="Times New Roman" pitchFamily="18" charset="0"/>
            </a:endParaRP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Char char="n"/>
              <a:tabLst/>
              <a:defRPr/>
            </a:pPr>
            <a:r>
              <a:rPr kumimoji="0" lang="en-US" sz="1800" b="1" i="0" u="sng" strike="noStrike" kern="0" cap="none" spc="0" normalizeH="0" baseline="0" noProof="0" smtClean="0">
                <a:ln>
                  <a:noFill/>
                </a:ln>
                <a:solidFill>
                  <a:srgbClr val="FF0000"/>
                </a:solidFill>
                <a:effectLst/>
                <a:uLnTx/>
                <a:uFillTx/>
                <a:latin typeface="+mn-lt"/>
                <a:cs typeface="Times New Roman" pitchFamily="18" charset="0"/>
              </a:rPr>
              <a:t>Step 2:</a:t>
            </a: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estimate the firm’s after tax cost of debt	</a:t>
            </a:r>
            <a:endParaRPr kumimoji="0" lang="en-CA" sz="1400" b="0" i="0" u="none" strike="noStrike" kern="0" cap="none" spc="0" normalizeH="0" baseline="0" noProof="0" smtClean="0">
              <a:ln>
                <a:noFill/>
              </a:ln>
              <a:solidFill>
                <a:schemeClr val="tx1"/>
              </a:solidFill>
              <a:effectLst/>
              <a:uLnTx/>
              <a:uFillTx/>
              <a:latin typeface="+mn-lt"/>
              <a:cs typeface="Times New Roman" pitchFamily="18" charset="0"/>
            </a:endParaRP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None/>
              <a:tabLst/>
              <a:defRPr/>
            </a:pPr>
            <a:endParaRPr kumimoji="0" lang="en-US" sz="1400" b="0" i="0" u="none" strike="noStrike" kern="0" cap="none" spc="0" normalizeH="0" baseline="0" noProof="0" smtClean="0">
              <a:ln>
                <a:noFill/>
              </a:ln>
              <a:solidFill>
                <a:schemeClr val="tx1"/>
              </a:solidFill>
              <a:effectLst/>
              <a:uLnTx/>
              <a:uFillTx/>
              <a:latin typeface="+mn-lt"/>
              <a:cs typeface="Times New Roman" pitchFamily="18" charset="0"/>
            </a:endParaRP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Char char="n"/>
              <a:tabLst/>
              <a:defRPr/>
            </a:pPr>
            <a:r>
              <a:rPr kumimoji="0" lang="en-US" sz="1800" b="1" i="0" u="sng" strike="noStrike" kern="0" cap="none" spc="0" normalizeH="0" baseline="0" noProof="0" smtClean="0">
                <a:ln>
                  <a:noFill/>
                </a:ln>
                <a:solidFill>
                  <a:srgbClr val="FF0000"/>
                </a:solidFill>
                <a:effectLst/>
                <a:uLnTx/>
                <a:uFillTx/>
                <a:latin typeface="+mn-lt"/>
                <a:cs typeface="Times New Roman" pitchFamily="18" charset="0"/>
              </a:rPr>
              <a:t>Step 3:</a:t>
            </a: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estimate the firm’s cost of equity 		</a:t>
            </a:r>
            <a:endParaRPr kumimoji="0" lang="en-CA" sz="1400" b="0" i="0" u="none" strike="noStrike" kern="0" cap="none" spc="0" normalizeH="0" baseline="0" noProof="0" smtClean="0">
              <a:ln>
                <a:noFill/>
              </a:ln>
              <a:solidFill>
                <a:schemeClr val="tx1"/>
              </a:solidFill>
              <a:effectLst/>
              <a:uLnTx/>
              <a:uFillTx/>
              <a:latin typeface="+mn-lt"/>
              <a:cs typeface="Times New Roman" pitchFamily="18" charset="0"/>
            </a:endParaRP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None/>
              <a:tabLst/>
              <a:defRPr/>
            </a:pPr>
            <a:endParaRPr kumimoji="0" lang="en-US" sz="1400" b="0" i="0" u="none" strike="noStrike" kern="0" cap="none" spc="0" normalizeH="0" baseline="0" noProof="0" smtClean="0">
              <a:ln>
                <a:noFill/>
              </a:ln>
              <a:solidFill>
                <a:schemeClr val="tx1"/>
              </a:solidFill>
              <a:effectLst/>
              <a:uLnTx/>
              <a:uFillTx/>
              <a:latin typeface="+mn-lt"/>
              <a:cs typeface="Times New Roman" pitchFamily="18" charset="0"/>
            </a:endParaRP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Char char="n"/>
              <a:tabLst/>
              <a:defRPr/>
            </a:pPr>
            <a:r>
              <a:rPr kumimoji="0" lang="en-US" sz="1800" b="1" i="0" u="sng" strike="noStrike" kern="0" cap="none" spc="0" normalizeH="0" baseline="0" noProof="0" smtClean="0">
                <a:ln>
                  <a:noFill/>
                </a:ln>
                <a:solidFill>
                  <a:srgbClr val="FF0000"/>
                </a:solidFill>
                <a:effectLst/>
                <a:uLnTx/>
                <a:uFillTx/>
                <a:latin typeface="+mn-lt"/>
                <a:cs typeface="Times New Roman" pitchFamily="18" charset="0"/>
              </a:rPr>
              <a:t>Step 4:</a:t>
            </a: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calculate the firm’s WACC 			</a:t>
            </a:r>
            <a:endParaRPr kumimoji="0" lang="en-US" sz="1400" b="0" i="0" u="none" strike="noStrike" kern="0" cap="none" spc="0" normalizeH="0" baseline="0" noProof="0" smtClean="0">
              <a:ln>
                <a:noFill/>
              </a:ln>
              <a:solidFill>
                <a:schemeClr val="tx1"/>
              </a:solidFill>
              <a:effectLst/>
              <a:uLnTx/>
              <a:uFillTx/>
              <a:latin typeface="+mn-lt"/>
              <a:cs typeface="Times New Roman" pitchFamily="18" charset="0"/>
            </a:endParaRPr>
          </a:p>
          <a:p>
            <a:pPr marL="742950" marR="0" lvl="1" indent="-285750" algn="l" defTabSz="914400" rtl="0" eaLnBrk="1" fontAlgn="base" latinLnBrk="0" hangingPunct="1">
              <a:lnSpc>
                <a:spcPct val="80000"/>
              </a:lnSpc>
              <a:spcBef>
                <a:spcPct val="20000"/>
              </a:spcBef>
              <a:spcAft>
                <a:spcPct val="0"/>
              </a:spcAft>
              <a:buClr>
                <a:schemeClr val="tx2"/>
              </a:buClr>
              <a:buSzPct val="70000"/>
              <a:buFont typeface="Wingdings" pitchFamily="2" charset="2"/>
              <a:buNone/>
              <a:tabLst/>
              <a:defRPr/>
            </a:pPr>
            <a:endParaRPr kumimoji="0" lang="en-CA" sz="1000" b="0" i="0" u="none" strike="noStrike" kern="0" cap="none" spc="0" normalizeH="0" baseline="0" noProof="0" smtClean="0">
              <a:ln>
                <a:noFill/>
              </a:ln>
              <a:solidFill>
                <a:schemeClr val="tx1"/>
              </a:solidFill>
              <a:effectLst/>
              <a:uLnTx/>
              <a:uFillTx/>
              <a:latin typeface="+mn-lt"/>
              <a:cs typeface="Times New Roman" pitchFamily="18" charset="0"/>
            </a:endParaRPr>
          </a:p>
          <a:p>
            <a:pPr marL="342900" marR="0" lvl="0" indent="-342900" algn="l" defTabSz="914400" rtl="0" eaLnBrk="1" fontAlgn="base" latinLnBrk="0" hangingPunct="1">
              <a:lnSpc>
                <a:spcPct val="80000"/>
              </a:lnSpc>
              <a:spcBef>
                <a:spcPct val="20000"/>
              </a:spcBef>
              <a:spcAft>
                <a:spcPct val="0"/>
              </a:spcAft>
              <a:buClr>
                <a:schemeClr val="folHlink"/>
              </a:buClr>
              <a:buSzPct val="75000"/>
              <a:buFont typeface="Wingdings" pitchFamily="2" charset="2"/>
              <a:buNone/>
              <a:tabLst/>
              <a:defRPr/>
            </a:pPr>
            <a:r>
              <a:rPr kumimoji="0" lang="en-US" sz="1000" b="0" i="0" u="none" strike="noStrike" kern="0" cap="none" spc="0" normalizeH="0" baseline="0" noProof="0" smtClean="0">
                <a:ln>
                  <a:noFill/>
                </a:ln>
                <a:solidFill>
                  <a:schemeClr val="tx1"/>
                </a:solidFill>
                <a:effectLst/>
                <a:uLnTx/>
                <a:uFillTx/>
                <a:latin typeface="+mn-lt"/>
                <a:ea typeface="+mn-ea"/>
                <a:cs typeface="Times New Roman" pitchFamily="18" charset="0"/>
              </a:rPr>
              <a:t>	    </a:t>
            </a:r>
          </a:p>
          <a:p>
            <a:pPr marL="342900" marR="0" lvl="0" indent="-342900" algn="l" defTabSz="914400" rtl="0" eaLnBrk="1" fontAlgn="base" latinLnBrk="0" hangingPunct="1">
              <a:lnSpc>
                <a:spcPct val="80000"/>
              </a:lnSpc>
              <a:spcBef>
                <a:spcPct val="20000"/>
              </a:spcBef>
              <a:spcAft>
                <a:spcPct val="0"/>
              </a:spcAft>
              <a:buClr>
                <a:schemeClr val="folHlink"/>
              </a:buClr>
              <a:buSzPct val="75000"/>
              <a:buFont typeface="Wingdings" pitchFamily="2" charset="2"/>
              <a:buNone/>
              <a:tabLst/>
              <a:defRPr/>
            </a:pPr>
            <a:endParaRPr kumimoji="0" lang="en-US" sz="1000" b="0" i="0" u="none" strike="noStrike" kern="0" cap="none" spc="0" normalizeH="0" baseline="0" noProof="0" smtClean="0">
              <a:ln>
                <a:noFill/>
              </a:ln>
              <a:solidFill>
                <a:schemeClr val="tx1"/>
              </a:solidFill>
              <a:effectLst/>
              <a:uLnTx/>
              <a:uFillTx/>
              <a:latin typeface="+mn-lt"/>
              <a:ea typeface="+mn-ea"/>
              <a:cs typeface="Times New Roman" pitchFamily="18" charset="0"/>
            </a:endParaRPr>
          </a:p>
          <a:p>
            <a:pPr marL="342900" marR="0" lvl="0" indent="-342900" algn="l" defTabSz="914400" rtl="0" eaLnBrk="1" fontAlgn="base" latinLnBrk="0" hangingPunct="1">
              <a:lnSpc>
                <a:spcPct val="80000"/>
              </a:lnSpc>
              <a:spcBef>
                <a:spcPct val="20000"/>
              </a:spcBef>
              <a:spcAft>
                <a:spcPct val="0"/>
              </a:spcAft>
              <a:buClr>
                <a:schemeClr val="folHlink"/>
              </a:buClr>
              <a:buSzPct val="75000"/>
              <a:buFont typeface="Wingdings" pitchFamily="2" charset="2"/>
              <a:buNone/>
              <a:tabLst/>
              <a:defRPr/>
            </a:pPr>
            <a:r>
              <a:rPr kumimoji="0" lang="en-US" sz="2000" b="0" i="0" u="none" strike="noStrike" kern="0" cap="none" spc="0" normalizeH="0" baseline="0" noProof="0" smtClean="0">
                <a:ln>
                  <a:noFill/>
                </a:ln>
                <a:solidFill>
                  <a:schemeClr val="tx1"/>
                </a:solidFill>
                <a:effectLst/>
                <a:uLnTx/>
                <a:uFillTx/>
                <a:latin typeface="+mn-lt"/>
                <a:ea typeface="+mn-ea"/>
                <a:cs typeface="Times New Roman" pitchFamily="18" charset="0"/>
              </a:rPr>
              <a:t>	    </a:t>
            </a:r>
            <a:r>
              <a:rPr kumimoji="0" lang="en-US" sz="1600" b="1" i="0" u="none" strike="noStrike" kern="0" cap="none" spc="0" normalizeH="0" baseline="0" noProof="0" smtClean="0">
                <a:ln>
                  <a:noFill/>
                </a:ln>
                <a:solidFill>
                  <a:srgbClr val="FF0000"/>
                </a:solidFill>
                <a:effectLst/>
                <a:uLnTx/>
                <a:uFillTx/>
                <a:latin typeface="+mn-lt"/>
                <a:ea typeface="+mn-ea"/>
                <a:cs typeface="Times New Roman" pitchFamily="18" charset="0"/>
              </a:rPr>
              <a:t>WACC = discount rate the firm should use</a:t>
            </a:r>
            <a:br>
              <a:rPr kumimoji="0" lang="en-US" sz="1600" b="1" i="0" u="none" strike="noStrike" kern="0" cap="none" spc="0" normalizeH="0" baseline="0" noProof="0" smtClean="0">
                <a:ln>
                  <a:noFill/>
                </a:ln>
                <a:solidFill>
                  <a:srgbClr val="FF0000"/>
                </a:solidFill>
                <a:effectLst/>
                <a:uLnTx/>
                <a:uFillTx/>
                <a:latin typeface="+mn-lt"/>
                <a:ea typeface="+mn-ea"/>
                <a:cs typeface="Times New Roman" pitchFamily="18" charset="0"/>
              </a:rPr>
            </a:br>
            <a:r>
              <a:rPr kumimoji="0" lang="en-US" sz="1600" b="1" i="0" u="none" strike="noStrike" kern="0" cap="none" spc="0" normalizeH="0" baseline="0" noProof="0" smtClean="0">
                <a:ln>
                  <a:noFill/>
                </a:ln>
                <a:solidFill>
                  <a:srgbClr val="FF0000"/>
                </a:solidFill>
                <a:effectLst/>
                <a:uLnTx/>
                <a:uFillTx/>
                <a:latin typeface="+mn-lt"/>
                <a:ea typeface="+mn-ea"/>
                <a:cs typeface="Times New Roman" pitchFamily="18" charset="0"/>
              </a:rPr>
              <a:t>     when making investment decisions  !</a:t>
            </a:r>
            <a:endParaRPr kumimoji="0" lang="en-US" sz="1600" b="1" i="0" u="none" strike="noStrike" kern="0" cap="none" spc="0" normalizeH="0" baseline="0" noProof="0" dirty="0" smtClean="0">
              <a:ln>
                <a:noFill/>
              </a:ln>
              <a:solidFill>
                <a:srgbClr val="FF0000"/>
              </a:solidFill>
              <a:effectLst/>
              <a:uLnTx/>
              <a:uFillTx/>
              <a:latin typeface="+mn-lt"/>
              <a:ea typeface="+mn-ea"/>
              <a:cs typeface="Times New Roman"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5 - Θέση αριθμού διαφάνειας"/>
          <p:cNvSpPr>
            <a:spLocks noGrp="1"/>
          </p:cNvSpPr>
          <p:nvPr>
            <p:ph type="sldNum" sz="quarter" idx="12"/>
          </p:nvPr>
        </p:nvSpPr>
        <p:spPr/>
        <p:txBody>
          <a:bodyPr/>
          <a:lstStyle/>
          <a:p>
            <a:pPr>
              <a:defRPr/>
            </a:pPr>
            <a:fld id="{24A405C1-4E08-48D7-B948-C2A950DE3BD8}" type="slidenum">
              <a:rPr lang="en-US"/>
              <a:pPr>
                <a:defRPr/>
              </a:pPr>
              <a:t>56</a:t>
            </a:fld>
            <a:endParaRPr lang="en-US"/>
          </a:p>
        </p:txBody>
      </p:sp>
      <p:sp>
        <p:nvSpPr>
          <p:cNvPr id="30725" name="Text Box 5"/>
          <p:cNvSpPr txBox="1">
            <a:spLocks noChangeArrowheads="1"/>
          </p:cNvSpPr>
          <p:nvPr/>
        </p:nvSpPr>
        <p:spPr bwMode="auto">
          <a:xfrm>
            <a:off x="723900" y="1025525"/>
            <a:ext cx="4318000" cy="457200"/>
          </a:xfrm>
          <a:prstGeom prst="rect">
            <a:avLst/>
          </a:prstGeom>
          <a:noFill/>
          <a:ln w="9525">
            <a:noFill/>
            <a:miter lim="800000"/>
            <a:headEnd/>
            <a:tailEnd/>
          </a:ln>
        </p:spPr>
        <p:txBody>
          <a:bodyPr>
            <a:spAutoFit/>
          </a:bodyPr>
          <a:lstStyle/>
          <a:p>
            <a:pPr eaLnBrk="0" hangingPunct="0"/>
            <a:r>
              <a:rPr lang="en-US" b="1" dirty="0">
                <a:solidFill>
                  <a:schemeClr val="tx2"/>
                </a:solidFill>
                <a:latin typeface="Arial" charset="0"/>
              </a:rPr>
              <a:t>WACC estimation</a:t>
            </a:r>
          </a:p>
        </p:txBody>
      </p:sp>
      <p:grpSp>
        <p:nvGrpSpPr>
          <p:cNvPr id="2" name="Group 12"/>
          <p:cNvGrpSpPr>
            <a:grpSpLocks/>
          </p:cNvGrpSpPr>
          <p:nvPr/>
        </p:nvGrpSpPr>
        <p:grpSpPr bwMode="auto">
          <a:xfrm>
            <a:off x="762000" y="1866900"/>
            <a:ext cx="8077200" cy="3473450"/>
            <a:chOff x="480" y="1650"/>
            <a:chExt cx="5088" cy="2188"/>
          </a:xfrm>
        </p:grpSpPr>
        <p:sp>
          <p:nvSpPr>
            <p:cNvPr id="47111" name="Rectangle 4"/>
            <p:cNvSpPr>
              <a:spLocks noChangeArrowheads="1"/>
            </p:cNvSpPr>
            <p:nvPr/>
          </p:nvSpPr>
          <p:spPr bwMode="auto">
            <a:xfrm>
              <a:off x="480" y="1650"/>
              <a:ext cx="5088" cy="240"/>
            </a:xfrm>
            <a:prstGeom prst="rect">
              <a:avLst/>
            </a:prstGeom>
            <a:solidFill>
              <a:schemeClr val="tx2"/>
            </a:solidFill>
            <a:ln w="9525">
              <a:solidFill>
                <a:schemeClr val="tx2"/>
              </a:solidFill>
              <a:miter lim="800000"/>
              <a:headEnd/>
              <a:tailEnd/>
            </a:ln>
          </p:spPr>
          <p:txBody>
            <a:bodyPr wrap="none" anchor="ctr"/>
            <a:lstStyle/>
            <a:p>
              <a:pPr algn="ctr"/>
              <a:endParaRPr lang="en-US">
                <a:solidFill>
                  <a:schemeClr val="tx2"/>
                </a:solidFill>
              </a:endParaRPr>
            </a:p>
          </p:txBody>
        </p:sp>
        <p:sp>
          <p:nvSpPr>
            <p:cNvPr id="47112" name="Rectangle 6"/>
            <p:cNvSpPr>
              <a:spLocks noChangeArrowheads="1"/>
            </p:cNvSpPr>
            <p:nvPr/>
          </p:nvSpPr>
          <p:spPr bwMode="auto">
            <a:xfrm>
              <a:off x="480" y="1986"/>
              <a:ext cx="2400" cy="1336"/>
            </a:xfrm>
            <a:prstGeom prst="rect">
              <a:avLst/>
            </a:prstGeom>
            <a:noFill/>
            <a:ln w="9525">
              <a:noFill/>
              <a:miter lim="800000"/>
              <a:headEnd/>
              <a:tailEnd/>
            </a:ln>
          </p:spPr>
          <p:txBody>
            <a:bodyPr lIns="0" tIns="0" rIns="0" bIns="0">
              <a:spAutoFit/>
            </a:bodyPr>
            <a:lstStyle/>
            <a:p>
              <a:pPr eaLnBrk="0" hangingPunct="0">
                <a:tabLst>
                  <a:tab pos="909638" algn="l"/>
                  <a:tab pos="1774825" algn="ctr"/>
                  <a:tab pos="2857500" algn="ctr"/>
                  <a:tab pos="4459288" algn="l"/>
                  <a:tab pos="4632325" algn="l"/>
                </a:tabLst>
              </a:pPr>
              <a:r>
                <a:rPr lang="en-US" sz="1600" b="1" i="1">
                  <a:solidFill>
                    <a:srgbClr val="000000"/>
                  </a:solidFill>
                  <a:latin typeface="Arial" charset="0"/>
                </a:rPr>
                <a:t>Step 1:</a:t>
              </a:r>
              <a:r>
                <a:rPr lang="en-US" sz="1600" b="1">
                  <a:solidFill>
                    <a:srgbClr val="000000"/>
                  </a:solidFill>
                  <a:latin typeface="Arial" charset="0"/>
                </a:rPr>
                <a:t>	Estimate the firm’s relative 	proportions of debt (D) and 	 equity (E) financing:</a:t>
              </a:r>
            </a:p>
            <a:p>
              <a:pPr eaLnBrk="0" hangingPunct="0">
                <a:lnSpc>
                  <a:spcPct val="200000"/>
                </a:lnSpc>
                <a:tabLst>
                  <a:tab pos="909638" algn="l"/>
                  <a:tab pos="1774825" algn="ctr"/>
                  <a:tab pos="2857500" algn="ctr"/>
                  <a:tab pos="4459288" algn="l"/>
                  <a:tab pos="4632325" algn="l"/>
                </a:tabLst>
              </a:pPr>
              <a:r>
                <a:rPr lang="en-US" sz="1600">
                  <a:solidFill>
                    <a:srgbClr val="000000"/>
                  </a:solidFill>
                  <a:latin typeface="Arial" charset="0"/>
                </a:rPr>
                <a:t>		</a:t>
              </a:r>
              <a:r>
                <a:rPr lang="en-US" sz="1600" b="1">
                  <a:solidFill>
                    <a:srgbClr val="000000"/>
                  </a:solidFill>
                  <a:latin typeface="Arial" charset="0"/>
                </a:rPr>
                <a:t>D	E</a:t>
              </a:r>
            </a:p>
            <a:p>
              <a:pPr eaLnBrk="0" hangingPunct="0">
                <a:lnSpc>
                  <a:spcPct val="150000"/>
                </a:lnSpc>
                <a:tabLst>
                  <a:tab pos="909638" algn="l"/>
                  <a:tab pos="1774825" algn="ctr"/>
                  <a:tab pos="2857500" algn="ctr"/>
                  <a:tab pos="4459288" algn="l"/>
                  <a:tab pos="4632325" algn="l"/>
                </a:tabLst>
              </a:pPr>
              <a:r>
                <a:rPr lang="en-US" sz="1600" b="1">
                  <a:solidFill>
                    <a:srgbClr val="000000"/>
                  </a:solidFill>
                  <a:latin typeface="Arial" charset="0"/>
                </a:rPr>
                <a:t>		E + D	E + D</a:t>
              </a:r>
              <a:endParaRPr lang="en-US" sz="1400">
                <a:solidFill>
                  <a:srgbClr val="000000"/>
                </a:solidFill>
                <a:latin typeface="Arial" charset="0"/>
              </a:endParaRPr>
            </a:p>
            <a:p>
              <a:pPr eaLnBrk="0" hangingPunct="0">
                <a:tabLst>
                  <a:tab pos="909638" algn="l"/>
                  <a:tab pos="1774825" algn="ctr"/>
                  <a:tab pos="2857500" algn="ctr"/>
                  <a:tab pos="4459288" algn="l"/>
                  <a:tab pos="4632325" algn="l"/>
                </a:tabLst>
              </a:pPr>
              <a:r>
                <a:rPr lang="en-US" sz="1400">
                  <a:solidFill>
                    <a:srgbClr val="000000"/>
                  </a:solidFill>
                  <a:latin typeface="Arial" charset="0"/>
                </a:rPr>
                <a:t>	</a:t>
              </a:r>
            </a:p>
            <a:p>
              <a:pPr eaLnBrk="0" hangingPunct="0">
                <a:lnSpc>
                  <a:spcPct val="150000"/>
                </a:lnSpc>
                <a:tabLst>
                  <a:tab pos="909638" algn="l"/>
                  <a:tab pos="1774825" algn="ctr"/>
                  <a:tab pos="2857500" algn="ctr"/>
                  <a:tab pos="4459288" algn="l"/>
                  <a:tab pos="4632325" algn="l"/>
                </a:tabLst>
              </a:pPr>
              <a:endParaRPr lang="en-US" sz="1400" b="1">
                <a:latin typeface="Arial" charset="0"/>
              </a:endParaRPr>
            </a:p>
          </p:txBody>
        </p:sp>
        <p:sp>
          <p:nvSpPr>
            <p:cNvPr id="47113" name="Rectangle 7"/>
            <p:cNvSpPr>
              <a:spLocks noChangeArrowheads="1"/>
            </p:cNvSpPr>
            <p:nvPr/>
          </p:nvSpPr>
          <p:spPr bwMode="auto">
            <a:xfrm>
              <a:off x="480" y="1698"/>
              <a:ext cx="5040" cy="144"/>
            </a:xfrm>
            <a:prstGeom prst="rect">
              <a:avLst/>
            </a:prstGeom>
            <a:solidFill>
              <a:schemeClr val="tx2"/>
            </a:solidFill>
            <a:ln w="9525">
              <a:noFill/>
              <a:miter lim="800000"/>
              <a:headEnd/>
              <a:tailEnd/>
            </a:ln>
          </p:spPr>
          <p:txBody>
            <a:bodyPr lIns="0" tIns="0" rIns="0" bIns="0">
              <a:spAutoFit/>
            </a:bodyPr>
            <a:lstStyle/>
            <a:p>
              <a:pPr eaLnBrk="0" hangingPunct="0">
                <a:tabLst>
                  <a:tab pos="2006600" algn="ctr"/>
                  <a:tab pos="6003925" algn="ctr"/>
                </a:tabLst>
              </a:pPr>
              <a:r>
                <a:rPr lang="en-US" sz="1500" b="1">
                  <a:solidFill>
                    <a:schemeClr val="bg1"/>
                  </a:solidFill>
                  <a:latin typeface="Arial" charset="0"/>
                </a:rPr>
                <a:t>	STEPS TO FOLLOW	HOW TO</a:t>
              </a:r>
              <a:endParaRPr lang="en-US" sz="1600">
                <a:solidFill>
                  <a:schemeClr val="bg1"/>
                </a:solidFill>
                <a:latin typeface="Arial" charset="0"/>
              </a:endParaRPr>
            </a:p>
          </p:txBody>
        </p:sp>
        <p:sp>
          <p:nvSpPr>
            <p:cNvPr id="47114" name="Text Box 8"/>
            <p:cNvSpPr txBox="1">
              <a:spLocks noChangeArrowheads="1"/>
            </p:cNvSpPr>
            <p:nvPr/>
          </p:nvSpPr>
          <p:spPr bwMode="auto">
            <a:xfrm>
              <a:off x="1776" y="2679"/>
              <a:ext cx="343" cy="212"/>
            </a:xfrm>
            <a:prstGeom prst="rect">
              <a:avLst/>
            </a:prstGeom>
            <a:noFill/>
            <a:ln w="9525">
              <a:noFill/>
              <a:miter lim="800000"/>
              <a:headEnd/>
              <a:tailEnd/>
            </a:ln>
          </p:spPr>
          <p:txBody>
            <a:bodyPr wrap="none">
              <a:spAutoFit/>
            </a:bodyPr>
            <a:lstStyle/>
            <a:p>
              <a:pPr eaLnBrk="0" hangingPunct="0"/>
              <a:r>
                <a:rPr lang="en-US" sz="1600" b="1">
                  <a:latin typeface="Arial" charset="0"/>
                </a:rPr>
                <a:t>and</a:t>
              </a:r>
              <a:endParaRPr lang="en-US" sz="1600">
                <a:latin typeface="Arial" charset="0"/>
              </a:endParaRPr>
            </a:p>
          </p:txBody>
        </p:sp>
        <p:sp>
          <p:nvSpPr>
            <p:cNvPr id="47115" name="Line 9"/>
            <p:cNvSpPr>
              <a:spLocks noChangeShapeType="1"/>
            </p:cNvSpPr>
            <p:nvPr/>
          </p:nvSpPr>
          <p:spPr bwMode="auto">
            <a:xfrm flipH="1">
              <a:off x="2112" y="2792"/>
              <a:ext cx="336" cy="0"/>
            </a:xfrm>
            <a:prstGeom prst="line">
              <a:avLst/>
            </a:prstGeom>
            <a:noFill/>
            <a:ln w="19050">
              <a:solidFill>
                <a:schemeClr val="tx1"/>
              </a:solidFill>
              <a:round/>
              <a:headEnd/>
              <a:tailEnd/>
            </a:ln>
          </p:spPr>
          <p:txBody>
            <a:bodyPr wrap="none" anchor="ctr"/>
            <a:lstStyle/>
            <a:p>
              <a:endParaRPr lang="en-US"/>
            </a:p>
          </p:txBody>
        </p:sp>
        <p:sp>
          <p:nvSpPr>
            <p:cNvPr id="47116" name="Line 10"/>
            <p:cNvSpPr>
              <a:spLocks noChangeShapeType="1"/>
            </p:cNvSpPr>
            <p:nvPr/>
          </p:nvSpPr>
          <p:spPr bwMode="auto">
            <a:xfrm flipH="1">
              <a:off x="1440" y="2792"/>
              <a:ext cx="336" cy="0"/>
            </a:xfrm>
            <a:prstGeom prst="line">
              <a:avLst/>
            </a:prstGeom>
            <a:noFill/>
            <a:ln w="19050">
              <a:solidFill>
                <a:schemeClr val="tx1"/>
              </a:solidFill>
              <a:round/>
              <a:headEnd/>
              <a:tailEnd/>
            </a:ln>
          </p:spPr>
          <p:txBody>
            <a:bodyPr wrap="none" anchor="ctr"/>
            <a:lstStyle/>
            <a:p>
              <a:endParaRPr lang="en-US"/>
            </a:p>
          </p:txBody>
        </p:sp>
        <p:sp>
          <p:nvSpPr>
            <p:cNvPr id="47117" name="Rectangle 11"/>
            <p:cNvSpPr>
              <a:spLocks noChangeArrowheads="1"/>
            </p:cNvSpPr>
            <p:nvPr/>
          </p:nvSpPr>
          <p:spPr bwMode="auto">
            <a:xfrm>
              <a:off x="2928" y="1992"/>
              <a:ext cx="2640" cy="1846"/>
            </a:xfrm>
            <a:prstGeom prst="rect">
              <a:avLst/>
            </a:prstGeom>
            <a:noFill/>
            <a:ln w="9525">
              <a:noFill/>
              <a:miter lim="800000"/>
              <a:headEnd/>
              <a:tailEnd/>
            </a:ln>
          </p:spPr>
          <p:txBody>
            <a:bodyPr lIns="0" tIns="0" rIns="0" bIns="0">
              <a:spAutoFit/>
            </a:bodyPr>
            <a:lstStyle/>
            <a:p>
              <a:pPr marL="230188" indent="-230188" eaLnBrk="0" hangingPunct="0">
                <a:spcAft>
                  <a:spcPct val="30000"/>
                </a:spcAft>
                <a:tabLst>
                  <a:tab pos="230188" algn="l"/>
                  <a:tab pos="4459288" algn="l"/>
                  <a:tab pos="4632325" algn="l"/>
                </a:tabLst>
              </a:pPr>
              <a:r>
                <a:rPr lang="en-US" sz="1600" b="1" dirty="0">
                  <a:solidFill>
                    <a:srgbClr val="000000"/>
                  </a:solidFill>
                  <a:latin typeface="Arial" charset="0"/>
                </a:rPr>
                <a:t>•	Use the firm’s market values of debt and equity.</a:t>
              </a:r>
            </a:p>
            <a:p>
              <a:pPr marL="230188" indent="-230188" eaLnBrk="0" hangingPunct="0">
                <a:spcAft>
                  <a:spcPct val="30000"/>
                </a:spcAft>
                <a:tabLst>
                  <a:tab pos="230188" algn="l"/>
                  <a:tab pos="4459288" algn="l"/>
                  <a:tab pos="4632325" algn="l"/>
                </a:tabLst>
              </a:pPr>
              <a:r>
                <a:rPr lang="en-US" sz="1600" b="1" dirty="0">
                  <a:solidFill>
                    <a:srgbClr val="000000"/>
                  </a:solidFill>
                  <a:latin typeface="Arial" charset="0"/>
                </a:rPr>
                <a:t>•	The market value of debt is computed</a:t>
              </a:r>
              <a:br>
                <a:rPr lang="en-US" sz="1600" b="1" dirty="0">
                  <a:solidFill>
                    <a:srgbClr val="000000"/>
                  </a:solidFill>
                  <a:latin typeface="Arial" charset="0"/>
                </a:rPr>
              </a:br>
              <a:r>
                <a:rPr lang="en-US" sz="1600" b="1" dirty="0">
                  <a:solidFill>
                    <a:srgbClr val="000000"/>
                  </a:solidFill>
                  <a:latin typeface="Arial" charset="0"/>
                </a:rPr>
                <a:t>from data on outstanding bonds using the bond valuation </a:t>
              </a:r>
              <a:r>
                <a:rPr lang="en-US" sz="1600" b="1" dirty="0" smtClean="0">
                  <a:solidFill>
                    <a:srgbClr val="000000"/>
                  </a:solidFill>
                  <a:latin typeface="Arial" charset="0"/>
                </a:rPr>
                <a:t>formula.</a:t>
              </a:r>
              <a:endParaRPr lang="en-US" sz="1600" b="1" dirty="0">
                <a:solidFill>
                  <a:srgbClr val="000000"/>
                </a:solidFill>
                <a:latin typeface="Arial" charset="0"/>
              </a:endParaRPr>
            </a:p>
            <a:p>
              <a:pPr marL="230188" indent="-230188" eaLnBrk="0" hangingPunct="0">
                <a:spcAft>
                  <a:spcPct val="30000"/>
                </a:spcAft>
                <a:tabLst>
                  <a:tab pos="230188" algn="l"/>
                  <a:tab pos="4459288" algn="l"/>
                  <a:tab pos="4632325" algn="l"/>
                </a:tabLst>
              </a:pPr>
              <a:r>
                <a:rPr lang="en-US" sz="1600" b="1" dirty="0">
                  <a:solidFill>
                    <a:srgbClr val="000000"/>
                  </a:solidFill>
                  <a:latin typeface="Arial" charset="0"/>
                </a:rPr>
                <a:t>•	The market value of equity is the share price times the number of shares outstanding.</a:t>
              </a:r>
            </a:p>
            <a:p>
              <a:pPr marL="230188" indent="-230188" eaLnBrk="0" hangingPunct="0">
                <a:spcAft>
                  <a:spcPct val="30000"/>
                </a:spcAft>
                <a:tabLst>
                  <a:tab pos="230188" algn="l"/>
                  <a:tab pos="4459288" algn="l"/>
                  <a:tab pos="4632325" algn="l"/>
                </a:tabLst>
              </a:pPr>
              <a:r>
                <a:rPr lang="en-US" sz="1600" b="1" dirty="0">
                  <a:solidFill>
                    <a:srgbClr val="000000"/>
                  </a:solidFill>
                  <a:latin typeface="Arial" charset="0"/>
                </a:rPr>
                <a:t>•	If the firm’s securities are not publicly traded use the market value rations of proxy firms. </a:t>
              </a:r>
              <a:endParaRPr lang="en-US" sz="1400" b="1" dirty="0">
                <a:latin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0725"/>
                                        </p:tgtEl>
                                        <p:attrNameLst>
                                          <p:attrName>style.visibility</p:attrName>
                                        </p:attrNameLst>
                                      </p:cBhvr>
                                      <p:to>
                                        <p:strVal val="visible"/>
                                      </p:to>
                                    </p:set>
                                    <p:anim calcmode="lin" valueType="num">
                                      <p:cBhvr additive="base">
                                        <p:cTn id="7" dur="500" fill="hold"/>
                                        <p:tgtEl>
                                          <p:spTgt spid="30725"/>
                                        </p:tgtEl>
                                        <p:attrNameLst>
                                          <p:attrName>ppt_x</p:attrName>
                                        </p:attrNameLst>
                                      </p:cBhvr>
                                      <p:tavLst>
                                        <p:tav tm="0">
                                          <p:val>
                                            <p:strVal val="#ppt_x"/>
                                          </p:val>
                                        </p:tav>
                                        <p:tav tm="100000">
                                          <p:val>
                                            <p:strVal val="#ppt_x"/>
                                          </p:val>
                                        </p:tav>
                                      </p:tavLst>
                                    </p:anim>
                                    <p:anim calcmode="lin" valueType="num">
                                      <p:cBhvr additive="base">
                                        <p:cTn id="8" dur="500" fill="hold"/>
                                        <p:tgtEl>
                                          <p:spTgt spid="3072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checkerboard(across)">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5 - Θέση αριθμού διαφάνειας"/>
          <p:cNvSpPr>
            <a:spLocks noGrp="1"/>
          </p:cNvSpPr>
          <p:nvPr>
            <p:ph type="sldNum" sz="quarter" idx="12"/>
          </p:nvPr>
        </p:nvSpPr>
        <p:spPr/>
        <p:txBody>
          <a:bodyPr/>
          <a:lstStyle/>
          <a:p>
            <a:pPr>
              <a:defRPr/>
            </a:pPr>
            <a:fld id="{C48BE254-652D-47E4-BFB1-28C1FCE93505}" type="slidenum">
              <a:rPr lang="en-US"/>
              <a:pPr>
                <a:defRPr/>
              </a:pPr>
              <a:t>57</a:t>
            </a:fld>
            <a:endParaRPr lang="en-US"/>
          </a:p>
        </p:txBody>
      </p:sp>
      <p:grpSp>
        <p:nvGrpSpPr>
          <p:cNvPr id="2" name="Group 9"/>
          <p:cNvGrpSpPr>
            <a:grpSpLocks/>
          </p:cNvGrpSpPr>
          <p:nvPr/>
        </p:nvGrpSpPr>
        <p:grpSpPr bwMode="auto">
          <a:xfrm>
            <a:off x="762000" y="1889125"/>
            <a:ext cx="8077200" cy="2820988"/>
            <a:chOff x="480" y="1650"/>
            <a:chExt cx="5088" cy="1777"/>
          </a:xfrm>
        </p:grpSpPr>
        <p:sp>
          <p:nvSpPr>
            <p:cNvPr id="48135" name="Rectangle 4"/>
            <p:cNvSpPr>
              <a:spLocks noChangeArrowheads="1"/>
            </p:cNvSpPr>
            <p:nvPr/>
          </p:nvSpPr>
          <p:spPr bwMode="auto">
            <a:xfrm>
              <a:off x="480" y="1650"/>
              <a:ext cx="5088" cy="240"/>
            </a:xfrm>
            <a:prstGeom prst="rect">
              <a:avLst/>
            </a:prstGeom>
            <a:solidFill>
              <a:schemeClr val="tx2"/>
            </a:solidFill>
            <a:ln w="9525">
              <a:solidFill>
                <a:schemeClr val="tx2"/>
              </a:solidFill>
              <a:miter lim="800000"/>
              <a:headEnd/>
              <a:tailEnd/>
            </a:ln>
          </p:spPr>
          <p:txBody>
            <a:bodyPr wrap="none" anchor="ctr"/>
            <a:lstStyle/>
            <a:p>
              <a:endParaRPr lang="en-US"/>
            </a:p>
          </p:txBody>
        </p:sp>
        <p:sp>
          <p:nvSpPr>
            <p:cNvPr id="48136" name="Rectangle 6"/>
            <p:cNvSpPr>
              <a:spLocks noChangeArrowheads="1"/>
            </p:cNvSpPr>
            <p:nvPr/>
          </p:nvSpPr>
          <p:spPr bwMode="auto">
            <a:xfrm>
              <a:off x="480" y="1986"/>
              <a:ext cx="2544" cy="643"/>
            </a:xfrm>
            <a:prstGeom prst="rect">
              <a:avLst/>
            </a:prstGeom>
            <a:noFill/>
            <a:ln w="9525">
              <a:noFill/>
              <a:miter lim="800000"/>
              <a:headEnd/>
              <a:tailEnd/>
            </a:ln>
          </p:spPr>
          <p:txBody>
            <a:bodyPr lIns="0" tIns="0" rIns="0" bIns="0">
              <a:spAutoFit/>
            </a:bodyPr>
            <a:lstStyle/>
            <a:p>
              <a:pPr eaLnBrk="0" hangingPunct="0">
                <a:tabLst>
                  <a:tab pos="909638" algn="l"/>
                  <a:tab pos="1774825" algn="ctr"/>
                  <a:tab pos="2857500" algn="ctr"/>
                  <a:tab pos="4459288" algn="l"/>
                  <a:tab pos="4632325" algn="l"/>
                </a:tabLst>
              </a:pPr>
              <a:r>
                <a:rPr lang="en-US" sz="1600" b="1" i="1">
                  <a:solidFill>
                    <a:srgbClr val="000000"/>
                  </a:solidFill>
                  <a:latin typeface="Arial" charset="0"/>
                </a:rPr>
                <a:t>Step 2:</a:t>
              </a:r>
              <a:r>
                <a:rPr lang="en-US" sz="1600" b="1">
                  <a:solidFill>
                    <a:srgbClr val="000000"/>
                  </a:solidFill>
                  <a:latin typeface="Arial" charset="0"/>
                </a:rPr>
                <a:t>	Estimate the firm’s aftertax cost 	of debt: </a:t>
              </a:r>
              <a:r>
                <a:rPr lang="en-US" sz="1600" b="1" i="1">
                  <a:solidFill>
                    <a:srgbClr val="000000"/>
                  </a:solidFill>
                  <a:latin typeface="Arial" charset="0"/>
                </a:rPr>
                <a:t>k </a:t>
              </a:r>
              <a:r>
                <a:rPr lang="en-US" sz="2000" b="1" baseline="-22000">
                  <a:solidFill>
                    <a:srgbClr val="000000"/>
                  </a:solidFill>
                  <a:latin typeface="Arial" charset="0"/>
                </a:rPr>
                <a:t>D</a:t>
              </a:r>
              <a:r>
                <a:rPr lang="en-US" sz="1600" b="1">
                  <a:solidFill>
                    <a:srgbClr val="000000"/>
                  </a:solidFill>
                  <a:latin typeface="Arial" charset="0"/>
                </a:rPr>
                <a:t>(1 – T</a:t>
              </a:r>
              <a:r>
                <a:rPr lang="en-US" sz="2000" b="1" baseline="-22000">
                  <a:solidFill>
                    <a:srgbClr val="000000"/>
                  </a:solidFill>
                  <a:latin typeface="Arial" charset="0"/>
                </a:rPr>
                <a:t>c</a:t>
              </a:r>
              <a:r>
                <a:rPr lang="en-US" sz="1600" b="1">
                  <a:solidFill>
                    <a:srgbClr val="000000"/>
                  </a:solidFill>
                  <a:latin typeface="Arial" charset="0"/>
                </a:rPr>
                <a:t>).</a:t>
              </a:r>
              <a:endParaRPr lang="en-US" sz="1400" b="1">
                <a:solidFill>
                  <a:srgbClr val="000000"/>
                </a:solidFill>
                <a:latin typeface="Arial" charset="0"/>
              </a:endParaRPr>
            </a:p>
            <a:p>
              <a:pPr eaLnBrk="0" hangingPunct="0">
                <a:tabLst>
                  <a:tab pos="909638" algn="l"/>
                  <a:tab pos="1774825" algn="ctr"/>
                  <a:tab pos="2857500" algn="ctr"/>
                  <a:tab pos="4459288" algn="l"/>
                  <a:tab pos="4632325" algn="l"/>
                </a:tabLst>
              </a:pPr>
              <a:r>
                <a:rPr lang="en-US" sz="1400">
                  <a:solidFill>
                    <a:srgbClr val="000000"/>
                  </a:solidFill>
                  <a:latin typeface="Arial" charset="0"/>
                </a:rPr>
                <a:t>	</a:t>
              </a:r>
            </a:p>
            <a:p>
              <a:pPr eaLnBrk="0" hangingPunct="0">
                <a:lnSpc>
                  <a:spcPct val="150000"/>
                </a:lnSpc>
                <a:tabLst>
                  <a:tab pos="909638" algn="l"/>
                  <a:tab pos="1774825" algn="ctr"/>
                  <a:tab pos="2857500" algn="ctr"/>
                  <a:tab pos="4459288" algn="l"/>
                  <a:tab pos="4632325" algn="l"/>
                </a:tabLst>
              </a:pPr>
              <a:endParaRPr lang="en-US" sz="1400" b="1">
                <a:latin typeface="Arial" charset="0"/>
              </a:endParaRPr>
            </a:p>
          </p:txBody>
        </p:sp>
        <p:sp>
          <p:nvSpPr>
            <p:cNvPr id="48137" name="Rectangle 7"/>
            <p:cNvSpPr>
              <a:spLocks noChangeArrowheads="1"/>
            </p:cNvSpPr>
            <p:nvPr/>
          </p:nvSpPr>
          <p:spPr bwMode="auto">
            <a:xfrm>
              <a:off x="480" y="1698"/>
              <a:ext cx="5040" cy="144"/>
            </a:xfrm>
            <a:prstGeom prst="rect">
              <a:avLst/>
            </a:prstGeom>
            <a:noFill/>
            <a:ln w="9525">
              <a:noFill/>
              <a:miter lim="800000"/>
              <a:headEnd/>
              <a:tailEnd/>
            </a:ln>
          </p:spPr>
          <p:txBody>
            <a:bodyPr lIns="0" tIns="0" rIns="0" bIns="0">
              <a:spAutoFit/>
            </a:bodyPr>
            <a:lstStyle/>
            <a:p>
              <a:pPr eaLnBrk="0" hangingPunct="0">
                <a:tabLst>
                  <a:tab pos="2006600" algn="ctr"/>
                  <a:tab pos="6003925" algn="ctr"/>
                </a:tabLst>
              </a:pPr>
              <a:r>
                <a:rPr lang="en-US" sz="1500" b="1">
                  <a:solidFill>
                    <a:schemeClr val="bg1"/>
                  </a:solidFill>
                  <a:latin typeface="Arial" charset="0"/>
                </a:rPr>
                <a:t>	STEPS TO FOLLOW	HOW TO</a:t>
              </a:r>
              <a:endParaRPr lang="en-US" sz="1600">
                <a:solidFill>
                  <a:schemeClr val="bg1"/>
                </a:solidFill>
                <a:latin typeface="Arial" charset="0"/>
              </a:endParaRPr>
            </a:p>
          </p:txBody>
        </p:sp>
        <p:sp>
          <p:nvSpPr>
            <p:cNvPr id="48138" name="Rectangle 8"/>
            <p:cNvSpPr>
              <a:spLocks noChangeArrowheads="1"/>
            </p:cNvSpPr>
            <p:nvPr/>
          </p:nvSpPr>
          <p:spPr bwMode="auto">
            <a:xfrm>
              <a:off x="3109" y="1992"/>
              <a:ext cx="2459" cy="1435"/>
            </a:xfrm>
            <a:prstGeom prst="rect">
              <a:avLst/>
            </a:prstGeom>
            <a:noFill/>
            <a:ln w="9525">
              <a:noFill/>
              <a:miter lim="800000"/>
              <a:headEnd/>
              <a:tailEnd/>
            </a:ln>
          </p:spPr>
          <p:txBody>
            <a:bodyPr wrap="square" lIns="0" tIns="0" rIns="0" bIns="0">
              <a:spAutoFit/>
            </a:bodyPr>
            <a:lstStyle/>
            <a:p>
              <a:pPr marL="230188" indent="-230188" eaLnBrk="0" hangingPunct="0">
                <a:tabLst>
                  <a:tab pos="230188" algn="l"/>
                  <a:tab pos="4459288" algn="l"/>
                  <a:tab pos="4632325" algn="l"/>
                </a:tabLst>
              </a:pPr>
              <a:r>
                <a:rPr lang="en-US" sz="1600" b="1" dirty="0">
                  <a:solidFill>
                    <a:srgbClr val="000000"/>
                  </a:solidFill>
                  <a:latin typeface="Arial" charset="0"/>
                </a:rPr>
                <a:t>•	If the firm has outstanding bonds that are publicly traded, </a:t>
              </a:r>
              <a:r>
                <a:rPr lang="en-US" sz="1600" b="1" dirty="0" smtClean="0">
                  <a:solidFill>
                    <a:srgbClr val="000000"/>
                  </a:solidFill>
                  <a:latin typeface="Arial" charset="0"/>
                </a:rPr>
                <a:t>estimate </a:t>
              </a:r>
              <a:r>
                <a:rPr lang="en-US" sz="1600" b="1" i="1" dirty="0">
                  <a:solidFill>
                    <a:srgbClr val="000000"/>
                  </a:solidFill>
                  <a:latin typeface="Arial" charset="0"/>
                </a:rPr>
                <a:t>k </a:t>
              </a:r>
              <a:r>
                <a:rPr lang="en-US" sz="2000" b="1" baseline="-22000" dirty="0" smtClean="0">
                  <a:solidFill>
                    <a:srgbClr val="000000"/>
                  </a:solidFill>
                  <a:latin typeface="Arial" charset="0"/>
                </a:rPr>
                <a:t>D</a:t>
              </a:r>
              <a:r>
                <a:rPr lang="el-GR" sz="2000" b="1" baseline="-22000" dirty="0" smtClean="0">
                  <a:solidFill>
                    <a:srgbClr val="000000"/>
                  </a:solidFill>
                  <a:latin typeface="Arial" charset="0"/>
                </a:rPr>
                <a:t>.</a:t>
              </a:r>
              <a:endParaRPr lang="en-US" sz="1600" b="1" dirty="0">
                <a:solidFill>
                  <a:srgbClr val="000000"/>
                </a:solidFill>
                <a:latin typeface="Arial" charset="0"/>
              </a:endParaRPr>
            </a:p>
            <a:p>
              <a:pPr marL="230188" indent="-230188" eaLnBrk="0" hangingPunct="0">
                <a:tabLst>
                  <a:tab pos="230188" algn="l"/>
                  <a:tab pos="4459288" algn="l"/>
                  <a:tab pos="4632325" algn="l"/>
                </a:tabLst>
              </a:pPr>
              <a:endParaRPr lang="en-US" sz="1600" b="1" dirty="0">
                <a:solidFill>
                  <a:srgbClr val="000000"/>
                </a:solidFill>
                <a:latin typeface="Arial" charset="0"/>
              </a:endParaRPr>
            </a:p>
            <a:p>
              <a:pPr marL="230188" indent="-230188" eaLnBrk="0" hangingPunct="0">
                <a:tabLst>
                  <a:tab pos="230188" algn="l"/>
                  <a:tab pos="4459288" algn="l"/>
                  <a:tab pos="4632325" algn="l"/>
                </a:tabLst>
              </a:pPr>
              <a:r>
                <a:rPr lang="en-US" sz="1600" b="1" dirty="0">
                  <a:solidFill>
                    <a:srgbClr val="000000"/>
                  </a:solidFill>
                  <a:latin typeface="Arial" charset="0"/>
                </a:rPr>
                <a:t>•	Otherwise, use the credit spread equation </a:t>
              </a:r>
              <a:r>
                <a:rPr lang="en-US" sz="1600" b="1" dirty="0" smtClean="0">
                  <a:solidFill>
                    <a:srgbClr val="000000"/>
                  </a:solidFill>
                  <a:latin typeface="Arial" charset="0"/>
                </a:rPr>
                <a:t>or </a:t>
              </a:r>
              <a:r>
                <a:rPr lang="en-US" sz="1600" b="1" dirty="0">
                  <a:solidFill>
                    <a:srgbClr val="000000"/>
                  </a:solidFill>
                  <a:latin typeface="Arial" charset="0"/>
                </a:rPr>
                <a:t>ask the </a:t>
              </a:r>
              <a:r>
                <a:rPr lang="en-US" sz="1600" b="1" dirty="0" smtClean="0">
                  <a:solidFill>
                    <a:srgbClr val="000000"/>
                  </a:solidFill>
                  <a:latin typeface="Arial" charset="0"/>
                </a:rPr>
                <a:t>bank</a:t>
              </a:r>
              <a:r>
                <a:rPr lang="el-GR" sz="1600" b="1" dirty="0" smtClean="0">
                  <a:solidFill>
                    <a:srgbClr val="000000"/>
                  </a:solidFill>
                  <a:latin typeface="Arial" charset="0"/>
                </a:rPr>
                <a:t>.</a:t>
              </a:r>
              <a:endParaRPr lang="en-US" sz="1600" b="1" dirty="0">
                <a:solidFill>
                  <a:srgbClr val="000000"/>
                </a:solidFill>
                <a:latin typeface="Arial" charset="0"/>
              </a:endParaRPr>
            </a:p>
            <a:p>
              <a:pPr marL="230188" indent="-230188" eaLnBrk="0" hangingPunct="0">
                <a:tabLst>
                  <a:tab pos="230188" algn="l"/>
                  <a:tab pos="4459288" algn="l"/>
                  <a:tab pos="4632325" algn="l"/>
                </a:tabLst>
              </a:pPr>
              <a:endParaRPr lang="en-US" sz="1600" b="1" dirty="0">
                <a:solidFill>
                  <a:srgbClr val="000000"/>
                </a:solidFill>
                <a:latin typeface="Arial" charset="0"/>
              </a:endParaRPr>
            </a:p>
            <a:p>
              <a:pPr marL="230188" indent="-230188" eaLnBrk="0" hangingPunct="0">
                <a:tabLst>
                  <a:tab pos="230188" algn="l"/>
                  <a:tab pos="4459288" algn="l"/>
                  <a:tab pos="4632325" algn="l"/>
                </a:tabLst>
              </a:pPr>
              <a:r>
                <a:rPr lang="en-US" sz="1600" b="1" dirty="0">
                  <a:solidFill>
                    <a:srgbClr val="000000"/>
                  </a:solidFill>
                  <a:latin typeface="Arial" charset="0"/>
                </a:rPr>
                <a:t>•	Use the marginal corporate tax rate </a:t>
              </a:r>
              <a:br>
                <a:rPr lang="en-US" sz="1600" b="1" dirty="0">
                  <a:solidFill>
                    <a:srgbClr val="000000"/>
                  </a:solidFill>
                  <a:latin typeface="Arial" charset="0"/>
                </a:rPr>
              </a:br>
              <a:r>
                <a:rPr lang="en-US" sz="1600" b="1" dirty="0">
                  <a:solidFill>
                    <a:srgbClr val="000000"/>
                  </a:solidFill>
                  <a:latin typeface="Arial" charset="0"/>
                </a:rPr>
                <a:t>for </a:t>
              </a:r>
              <a:r>
                <a:rPr lang="en-US" sz="1600" b="1" dirty="0" err="1">
                  <a:solidFill>
                    <a:srgbClr val="000000"/>
                  </a:solidFill>
                  <a:latin typeface="Arial" charset="0"/>
                </a:rPr>
                <a:t>T</a:t>
              </a:r>
              <a:r>
                <a:rPr lang="en-US" sz="2000" b="1" baseline="-22000" dirty="0" err="1">
                  <a:solidFill>
                    <a:srgbClr val="000000"/>
                  </a:solidFill>
                  <a:latin typeface="Arial" charset="0"/>
                </a:rPr>
                <a:t>c</a:t>
              </a:r>
              <a:r>
                <a:rPr lang="en-US" sz="2000" b="1" baseline="-22000" dirty="0">
                  <a:solidFill>
                    <a:srgbClr val="000000"/>
                  </a:solidFill>
                  <a:latin typeface="Arial" charset="0"/>
                </a:rPr>
                <a:t> </a:t>
              </a:r>
              <a:r>
                <a:rPr lang="en-US" sz="1600" b="1" dirty="0">
                  <a:solidFill>
                    <a:srgbClr val="000000"/>
                  </a:solidFill>
                  <a:latin typeface="Arial" charset="0"/>
                </a:rPr>
                <a:t>.</a:t>
              </a:r>
            </a:p>
            <a:p>
              <a:pPr marL="230188" indent="-230188" eaLnBrk="0" hangingPunct="0">
                <a:tabLst>
                  <a:tab pos="230188" algn="l"/>
                  <a:tab pos="4459288" algn="l"/>
                  <a:tab pos="4632325" algn="l"/>
                </a:tabLst>
              </a:pPr>
              <a:r>
                <a:rPr lang="en-US" sz="1600" b="1" dirty="0">
                  <a:solidFill>
                    <a:srgbClr val="000000"/>
                  </a:solidFill>
                  <a:latin typeface="Arial" charset="0"/>
                </a:rPr>
                <a:t>	</a:t>
              </a:r>
            </a:p>
          </p:txBody>
        </p:sp>
      </p:grpSp>
      <p:sp>
        <p:nvSpPr>
          <p:cNvPr id="31754" name="Text Box 10"/>
          <p:cNvSpPr txBox="1">
            <a:spLocks noChangeArrowheads="1"/>
          </p:cNvSpPr>
          <p:nvPr/>
        </p:nvSpPr>
        <p:spPr bwMode="auto">
          <a:xfrm>
            <a:off x="723900" y="1025525"/>
            <a:ext cx="4318000" cy="457200"/>
          </a:xfrm>
          <a:prstGeom prst="rect">
            <a:avLst/>
          </a:prstGeom>
          <a:noFill/>
          <a:ln w="9525">
            <a:noFill/>
            <a:miter lim="800000"/>
            <a:headEnd/>
            <a:tailEnd/>
          </a:ln>
        </p:spPr>
        <p:txBody>
          <a:bodyPr>
            <a:spAutoFit/>
          </a:bodyPr>
          <a:lstStyle/>
          <a:p>
            <a:pPr eaLnBrk="0" hangingPunct="0"/>
            <a:r>
              <a:rPr lang="en-US" b="1" dirty="0">
                <a:solidFill>
                  <a:schemeClr val="tx2"/>
                </a:solidFill>
                <a:latin typeface="Arial" charset="0"/>
              </a:rPr>
              <a:t>WACC estimation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31754"/>
                                        </p:tgtEl>
                                        <p:attrNameLst>
                                          <p:attrName>style.visibility</p:attrName>
                                        </p:attrNameLst>
                                      </p:cBhvr>
                                      <p:to>
                                        <p:strVal val="visible"/>
                                      </p:to>
                                    </p:set>
                                    <p:anim calcmode="lin" valueType="num">
                                      <p:cBhvr additive="base">
                                        <p:cTn id="12" dur="500" fill="hold"/>
                                        <p:tgtEl>
                                          <p:spTgt spid="31754"/>
                                        </p:tgtEl>
                                        <p:attrNameLst>
                                          <p:attrName>ppt_x</p:attrName>
                                        </p:attrNameLst>
                                      </p:cBhvr>
                                      <p:tavLst>
                                        <p:tav tm="0">
                                          <p:val>
                                            <p:strVal val="#ppt_x"/>
                                          </p:val>
                                        </p:tav>
                                        <p:tav tm="100000">
                                          <p:val>
                                            <p:strVal val="#ppt_x"/>
                                          </p:val>
                                        </p:tav>
                                      </p:tavLst>
                                    </p:anim>
                                    <p:anim calcmode="lin" valueType="num">
                                      <p:cBhvr additive="base">
                                        <p:cTn id="13" dur="500" fill="hold"/>
                                        <p:tgtEl>
                                          <p:spTgt spid="317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4"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5 - Θέση αριθμού διαφάνειας"/>
          <p:cNvSpPr>
            <a:spLocks noGrp="1"/>
          </p:cNvSpPr>
          <p:nvPr>
            <p:ph type="sldNum" sz="quarter" idx="12"/>
          </p:nvPr>
        </p:nvSpPr>
        <p:spPr/>
        <p:txBody>
          <a:bodyPr/>
          <a:lstStyle/>
          <a:p>
            <a:pPr>
              <a:defRPr/>
            </a:pPr>
            <a:fld id="{B451C964-DDE4-4370-8E4A-15A72A19755C}" type="slidenum">
              <a:rPr lang="en-US"/>
              <a:pPr>
                <a:defRPr/>
              </a:pPr>
              <a:t>58</a:t>
            </a:fld>
            <a:endParaRPr lang="en-US"/>
          </a:p>
        </p:txBody>
      </p:sp>
      <p:grpSp>
        <p:nvGrpSpPr>
          <p:cNvPr id="2" name="Group 17"/>
          <p:cNvGrpSpPr>
            <a:grpSpLocks/>
          </p:cNvGrpSpPr>
          <p:nvPr/>
        </p:nvGrpSpPr>
        <p:grpSpPr bwMode="auto">
          <a:xfrm>
            <a:off x="762000" y="1905000"/>
            <a:ext cx="8534400" cy="3524251"/>
            <a:chOff x="480" y="1200"/>
            <a:chExt cx="5376" cy="2220"/>
          </a:xfrm>
        </p:grpSpPr>
        <p:sp>
          <p:nvSpPr>
            <p:cNvPr id="49159" name="Rectangle 4"/>
            <p:cNvSpPr>
              <a:spLocks noChangeArrowheads="1"/>
            </p:cNvSpPr>
            <p:nvPr/>
          </p:nvSpPr>
          <p:spPr bwMode="auto">
            <a:xfrm>
              <a:off x="480" y="1200"/>
              <a:ext cx="5088" cy="240"/>
            </a:xfrm>
            <a:prstGeom prst="rect">
              <a:avLst/>
            </a:prstGeom>
            <a:solidFill>
              <a:schemeClr val="tx2"/>
            </a:solidFill>
            <a:ln w="9525">
              <a:solidFill>
                <a:schemeClr val="tx2"/>
              </a:solidFill>
              <a:miter lim="800000"/>
              <a:headEnd/>
              <a:tailEnd/>
            </a:ln>
          </p:spPr>
          <p:txBody>
            <a:bodyPr wrap="none" anchor="ctr"/>
            <a:lstStyle/>
            <a:p>
              <a:endParaRPr lang="en-US"/>
            </a:p>
          </p:txBody>
        </p:sp>
        <p:sp>
          <p:nvSpPr>
            <p:cNvPr id="49160" name="Rectangle 6"/>
            <p:cNvSpPr>
              <a:spLocks noChangeArrowheads="1"/>
            </p:cNvSpPr>
            <p:nvPr/>
          </p:nvSpPr>
          <p:spPr bwMode="auto">
            <a:xfrm>
              <a:off x="480" y="1595"/>
              <a:ext cx="1968" cy="643"/>
            </a:xfrm>
            <a:prstGeom prst="rect">
              <a:avLst/>
            </a:prstGeom>
            <a:noFill/>
            <a:ln w="9525">
              <a:noFill/>
              <a:miter lim="800000"/>
              <a:headEnd/>
              <a:tailEnd/>
            </a:ln>
          </p:spPr>
          <p:txBody>
            <a:bodyPr lIns="0" tIns="0" rIns="0" bIns="0">
              <a:spAutoFit/>
            </a:bodyPr>
            <a:lstStyle/>
            <a:p>
              <a:pPr eaLnBrk="0" hangingPunct="0">
                <a:tabLst>
                  <a:tab pos="909638" algn="l"/>
                  <a:tab pos="1774825" algn="ctr"/>
                  <a:tab pos="2857500" algn="ctr"/>
                  <a:tab pos="4459288" algn="l"/>
                  <a:tab pos="4632325" algn="l"/>
                </a:tabLst>
              </a:pPr>
              <a:r>
                <a:rPr lang="en-US" sz="1600" b="1" i="1">
                  <a:solidFill>
                    <a:srgbClr val="000000"/>
                  </a:solidFill>
                  <a:latin typeface="Arial" charset="0"/>
                </a:rPr>
                <a:t>Step 3:</a:t>
              </a:r>
              <a:r>
                <a:rPr lang="en-US" sz="1600" b="1">
                  <a:solidFill>
                    <a:srgbClr val="000000"/>
                  </a:solidFill>
                  <a:latin typeface="Arial" charset="0"/>
                </a:rPr>
                <a:t>	Estimate the firm’s </a:t>
              </a:r>
              <a:br>
                <a:rPr lang="en-US" sz="1600" b="1">
                  <a:solidFill>
                    <a:srgbClr val="000000"/>
                  </a:solidFill>
                  <a:latin typeface="Arial" charset="0"/>
                </a:rPr>
              </a:br>
              <a:r>
                <a:rPr lang="en-US" sz="1600" b="1">
                  <a:solidFill>
                    <a:srgbClr val="000000"/>
                  </a:solidFill>
                  <a:latin typeface="Arial" charset="0"/>
                </a:rPr>
                <a:t>	cost of equity: </a:t>
              </a:r>
              <a:r>
                <a:rPr lang="en-US" sz="1600" b="1" i="1">
                  <a:solidFill>
                    <a:srgbClr val="000000"/>
                  </a:solidFill>
                  <a:latin typeface="Arial" charset="0"/>
                </a:rPr>
                <a:t>K</a:t>
              </a:r>
              <a:r>
                <a:rPr lang="en-US" sz="1600" b="1" baseline="-22000">
                  <a:solidFill>
                    <a:srgbClr val="000000"/>
                  </a:solidFill>
                  <a:latin typeface="Arial" charset="0"/>
                </a:rPr>
                <a:t>E</a:t>
              </a:r>
              <a:r>
                <a:rPr lang="en-US" sz="1600" b="1">
                  <a:solidFill>
                    <a:srgbClr val="000000"/>
                  </a:solidFill>
                  <a:latin typeface="Arial" charset="0"/>
                </a:rPr>
                <a:t>.</a:t>
              </a:r>
              <a:endParaRPr lang="en-US" sz="1400">
                <a:solidFill>
                  <a:srgbClr val="000000"/>
                </a:solidFill>
                <a:latin typeface="Arial" charset="0"/>
              </a:endParaRPr>
            </a:p>
            <a:p>
              <a:pPr eaLnBrk="0" hangingPunct="0">
                <a:tabLst>
                  <a:tab pos="909638" algn="l"/>
                  <a:tab pos="1774825" algn="ctr"/>
                  <a:tab pos="2857500" algn="ctr"/>
                  <a:tab pos="4459288" algn="l"/>
                  <a:tab pos="4632325" algn="l"/>
                </a:tabLst>
              </a:pPr>
              <a:r>
                <a:rPr lang="en-US" sz="1400">
                  <a:solidFill>
                    <a:srgbClr val="000000"/>
                  </a:solidFill>
                  <a:latin typeface="Arial" charset="0"/>
                </a:rPr>
                <a:t>	</a:t>
              </a:r>
            </a:p>
            <a:p>
              <a:pPr eaLnBrk="0" hangingPunct="0">
                <a:lnSpc>
                  <a:spcPct val="150000"/>
                </a:lnSpc>
                <a:tabLst>
                  <a:tab pos="909638" algn="l"/>
                  <a:tab pos="1774825" algn="ctr"/>
                  <a:tab pos="2857500" algn="ctr"/>
                  <a:tab pos="4459288" algn="l"/>
                  <a:tab pos="4632325" algn="l"/>
                </a:tabLst>
              </a:pPr>
              <a:endParaRPr lang="en-US" sz="1400" b="1">
                <a:latin typeface="Arial" charset="0"/>
              </a:endParaRPr>
            </a:p>
          </p:txBody>
        </p:sp>
        <p:sp>
          <p:nvSpPr>
            <p:cNvPr id="49161" name="Rectangle 7"/>
            <p:cNvSpPr>
              <a:spLocks noChangeArrowheads="1"/>
            </p:cNvSpPr>
            <p:nvPr/>
          </p:nvSpPr>
          <p:spPr bwMode="auto">
            <a:xfrm>
              <a:off x="480" y="1248"/>
              <a:ext cx="5040" cy="144"/>
            </a:xfrm>
            <a:prstGeom prst="rect">
              <a:avLst/>
            </a:prstGeom>
            <a:noFill/>
            <a:ln w="9525">
              <a:noFill/>
              <a:miter lim="800000"/>
              <a:headEnd/>
              <a:tailEnd/>
            </a:ln>
          </p:spPr>
          <p:txBody>
            <a:bodyPr lIns="0" tIns="0" rIns="0" bIns="0">
              <a:spAutoFit/>
            </a:bodyPr>
            <a:lstStyle/>
            <a:p>
              <a:pPr eaLnBrk="0" hangingPunct="0">
                <a:tabLst>
                  <a:tab pos="1371600" algn="ctr"/>
                  <a:tab pos="5772150" algn="ctr"/>
                </a:tabLst>
              </a:pPr>
              <a:r>
                <a:rPr lang="en-US" sz="1500" b="1">
                  <a:solidFill>
                    <a:schemeClr val="bg1"/>
                  </a:solidFill>
                  <a:latin typeface="Arial" charset="0"/>
                </a:rPr>
                <a:t>	STEPS TO FOLLOW	HOW TO</a:t>
              </a:r>
              <a:endParaRPr lang="en-US" sz="1600">
                <a:solidFill>
                  <a:schemeClr val="bg1"/>
                </a:solidFill>
                <a:latin typeface="Arial" charset="0"/>
              </a:endParaRPr>
            </a:p>
          </p:txBody>
        </p:sp>
        <p:sp>
          <p:nvSpPr>
            <p:cNvPr id="49162" name="Rectangle 8"/>
            <p:cNvSpPr>
              <a:spLocks noChangeArrowheads="1"/>
            </p:cNvSpPr>
            <p:nvPr/>
          </p:nvSpPr>
          <p:spPr bwMode="auto">
            <a:xfrm>
              <a:off x="2640" y="1566"/>
              <a:ext cx="2928" cy="1380"/>
            </a:xfrm>
            <a:prstGeom prst="rect">
              <a:avLst/>
            </a:prstGeom>
            <a:noFill/>
            <a:ln w="9525">
              <a:noFill/>
              <a:miter lim="800000"/>
              <a:headEnd/>
              <a:tailEnd/>
            </a:ln>
          </p:spPr>
          <p:txBody>
            <a:bodyPr lIns="0" tIns="0" rIns="0" bIns="0">
              <a:spAutoFit/>
            </a:bodyPr>
            <a:lstStyle/>
            <a:p>
              <a:pPr marL="230188" indent="-230188" eaLnBrk="0" hangingPunct="0">
                <a:spcAft>
                  <a:spcPct val="30000"/>
                </a:spcAft>
                <a:tabLst>
                  <a:tab pos="230188" algn="l"/>
                  <a:tab pos="4459288" algn="l"/>
                  <a:tab pos="4632325" algn="l"/>
                </a:tabLst>
              </a:pPr>
              <a:r>
                <a:rPr lang="en-US" sz="1600" b="1" dirty="0">
                  <a:solidFill>
                    <a:srgbClr val="000000"/>
                  </a:solidFill>
                  <a:latin typeface="Arial" charset="0"/>
                </a:rPr>
                <a:t>•</a:t>
              </a:r>
              <a:r>
                <a:rPr lang="en-US" sz="1600" dirty="0">
                  <a:solidFill>
                    <a:srgbClr val="000000"/>
                  </a:solidFill>
                  <a:latin typeface="Arial" charset="0"/>
                </a:rPr>
                <a:t>	</a:t>
              </a:r>
              <a:r>
                <a:rPr lang="en-US" sz="1600" b="1" dirty="0">
                  <a:solidFill>
                    <a:srgbClr val="000000"/>
                  </a:solidFill>
                  <a:latin typeface="Arial" charset="0"/>
                </a:rPr>
                <a:t>Use the capital asset pricing </a:t>
              </a:r>
              <a:r>
                <a:rPr lang="en-US" sz="1600" b="1" dirty="0" smtClean="0">
                  <a:solidFill>
                    <a:srgbClr val="000000"/>
                  </a:solidFill>
                  <a:latin typeface="Arial" charset="0"/>
                </a:rPr>
                <a:t>model.</a:t>
              </a:r>
              <a:endParaRPr lang="en-US" sz="1600" dirty="0">
                <a:solidFill>
                  <a:srgbClr val="000000"/>
                </a:solidFill>
                <a:latin typeface="Arial" charset="0"/>
              </a:endParaRPr>
            </a:p>
            <a:p>
              <a:pPr marL="230188" indent="-230188" eaLnBrk="0" hangingPunct="0">
                <a:spcAft>
                  <a:spcPct val="30000"/>
                </a:spcAft>
                <a:tabLst>
                  <a:tab pos="230188" algn="l"/>
                  <a:tab pos="4459288" algn="l"/>
                  <a:tab pos="4632325" algn="l"/>
                </a:tabLst>
              </a:pPr>
              <a:r>
                <a:rPr lang="en-US" sz="1600" b="1" dirty="0">
                  <a:solidFill>
                    <a:srgbClr val="000000"/>
                  </a:solidFill>
                  <a:latin typeface="Arial" charset="0"/>
                </a:rPr>
                <a:t>•</a:t>
              </a:r>
              <a:r>
                <a:rPr lang="en-US" sz="1600" dirty="0">
                  <a:solidFill>
                    <a:srgbClr val="000000"/>
                  </a:solidFill>
                  <a:latin typeface="Arial" charset="0"/>
                </a:rPr>
                <a:t>	</a:t>
              </a:r>
              <a:r>
                <a:rPr lang="en-US" sz="1600" b="1" dirty="0">
                  <a:solidFill>
                    <a:srgbClr val="000000"/>
                  </a:solidFill>
                  <a:latin typeface="Arial" charset="0"/>
                </a:rPr>
                <a:t>The risk-free rate is the rate on government bonds</a:t>
              </a:r>
              <a:r>
                <a:rPr lang="en-US" sz="1600" dirty="0">
                  <a:solidFill>
                    <a:srgbClr val="000000"/>
                  </a:solidFill>
                  <a:latin typeface="Arial" charset="0"/>
                </a:rPr>
                <a:t>.</a:t>
              </a:r>
            </a:p>
            <a:p>
              <a:pPr marL="230188" indent="-230188" eaLnBrk="0" hangingPunct="0">
                <a:spcAft>
                  <a:spcPct val="30000"/>
                </a:spcAft>
                <a:tabLst>
                  <a:tab pos="230188" algn="l"/>
                  <a:tab pos="4459288" algn="l"/>
                  <a:tab pos="4632325" algn="l"/>
                </a:tabLst>
              </a:pPr>
              <a:r>
                <a:rPr lang="en-US" sz="1600" b="1" dirty="0">
                  <a:solidFill>
                    <a:srgbClr val="000000"/>
                  </a:solidFill>
                  <a:latin typeface="Arial" charset="0"/>
                </a:rPr>
                <a:t>•	The market risk premium is 6.2% (historical average)</a:t>
              </a:r>
              <a:r>
                <a:rPr lang="en-US" sz="2000" b="1" baseline="-22000" dirty="0">
                  <a:solidFill>
                    <a:srgbClr val="000000"/>
                  </a:solidFill>
                  <a:latin typeface="Arial" charset="0"/>
                </a:rPr>
                <a:t> </a:t>
              </a:r>
              <a:r>
                <a:rPr lang="en-US" sz="1600" b="1" dirty="0">
                  <a:solidFill>
                    <a:srgbClr val="000000"/>
                  </a:solidFill>
                  <a:latin typeface="Arial" charset="0"/>
                </a:rPr>
                <a:t>.</a:t>
              </a:r>
            </a:p>
            <a:p>
              <a:pPr marL="230188" indent="-230188" eaLnBrk="0" hangingPunct="0">
                <a:spcAft>
                  <a:spcPct val="30000"/>
                </a:spcAft>
                <a:tabLst>
                  <a:tab pos="230188" algn="l"/>
                  <a:tab pos="4459288" algn="l"/>
                  <a:tab pos="4632325" algn="l"/>
                </a:tabLst>
              </a:pPr>
              <a:r>
                <a:rPr lang="en-US" sz="1600" b="1" dirty="0">
                  <a:solidFill>
                    <a:srgbClr val="000000"/>
                  </a:solidFill>
                  <a:latin typeface="Arial" charset="0"/>
                </a:rPr>
                <a:t>•	Use the beta of the firm’s stock. If the firm’s shares are not publicly traded, estimate beta from proxies.</a:t>
              </a:r>
            </a:p>
          </p:txBody>
        </p:sp>
        <p:sp>
          <p:nvSpPr>
            <p:cNvPr id="49163" name="Rectangle 9"/>
            <p:cNvSpPr>
              <a:spLocks noChangeArrowheads="1"/>
            </p:cNvSpPr>
            <p:nvPr/>
          </p:nvSpPr>
          <p:spPr bwMode="auto">
            <a:xfrm>
              <a:off x="480" y="2622"/>
              <a:ext cx="2016" cy="797"/>
            </a:xfrm>
            <a:prstGeom prst="rect">
              <a:avLst/>
            </a:prstGeom>
            <a:noFill/>
            <a:ln w="9525">
              <a:noFill/>
              <a:miter lim="800000"/>
              <a:headEnd/>
              <a:tailEnd/>
            </a:ln>
          </p:spPr>
          <p:txBody>
            <a:bodyPr lIns="0" tIns="0" rIns="0" bIns="0">
              <a:spAutoFit/>
            </a:bodyPr>
            <a:lstStyle/>
            <a:p>
              <a:pPr eaLnBrk="0" hangingPunct="0">
                <a:tabLst>
                  <a:tab pos="909638" algn="l"/>
                  <a:tab pos="1774825" algn="ctr"/>
                  <a:tab pos="2857500" algn="ctr"/>
                  <a:tab pos="4459288" algn="l"/>
                  <a:tab pos="4632325" algn="l"/>
                </a:tabLst>
              </a:pPr>
              <a:r>
                <a:rPr lang="en-US" sz="1600" b="1" i="1" dirty="0">
                  <a:solidFill>
                    <a:srgbClr val="000000"/>
                  </a:solidFill>
                  <a:latin typeface="Arial" charset="0"/>
                </a:rPr>
                <a:t>Step 4:</a:t>
              </a:r>
              <a:r>
                <a:rPr lang="en-US" sz="1600" b="1" dirty="0">
                  <a:solidFill>
                    <a:srgbClr val="000000"/>
                  </a:solidFill>
                  <a:latin typeface="Arial" charset="0"/>
                </a:rPr>
                <a:t>	Calculate the firm’s </a:t>
              </a:r>
            </a:p>
            <a:p>
              <a:pPr eaLnBrk="0" hangingPunct="0">
                <a:tabLst>
                  <a:tab pos="909638" algn="l"/>
                  <a:tab pos="1774825" algn="ctr"/>
                  <a:tab pos="2857500" algn="ctr"/>
                  <a:tab pos="4459288" algn="l"/>
                  <a:tab pos="4632325" algn="l"/>
                </a:tabLst>
              </a:pPr>
              <a:r>
                <a:rPr lang="en-US" sz="1600" b="1" dirty="0">
                  <a:solidFill>
                    <a:srgbClr val="000000"/>
                  </a:solidFill>
                  <a:latin typeface="Arial" charset="0"/>
                </a:rPr>
                <a:t>	weighted average cost </a:t>
              </a:r>
              <a:br>
                <a:rPr lang="en-US" sz="1600" b="1" dirty="0">
                  <a:solidFill>
                    <a:srgbClr val="000000"/>
                  </a:solidFill>
                  <a:latin typeface="Arial" charset="0"/>
                </a:rPr>
              </a:br>
              <a:r>
                <a:rPr lang="en-US" sz="1600" b="1" dirty="0">
                  <a:solidFill>
                    <a:srgbClr val="000000"/>
                  </a:solidFill>
                  <a:latin typeface="Arial" charset="0"/>
                </a:rPr>
                <a:t>	of capital (WACC).</a:t>
              </a:r>
              <a:endParaRPr lang="en-US" sz="1400" b="1" dirty="0">
                <a:solidFill>
                  <a:srgbClr val="000000"/>
                </a:solidFill>
                <a:latin typeface="Arial" charset="0"/>
              </a:endParaRPr>
            </a:p>
            <a:p>
              <a:pPr eaLnBrk="0" hangingPunct="0">
                <a:tabLst>
                  <a:tab pos="909638" algn="l"/>
                  <a:tab pos="1774825" algn="ctr"/>
                  <a:tab pos="2857500" algn="ctr"/>
                  <a:tab pos="4459288" algn="l"/>
                  <a:tab pos="4632325" algn="l"/>
                </a:tabLst>
              </a:pPr>
              <a:r>
                <a:rPr lang="en-US" sz="1400" b="1" dirty="0">
                  <a:solidFill>
                    <a:srgbClr val="000000"/>
                  </a:solidFill>
                  <a:latin typeface="Arial" charset="0"/>
                </a:rPr>
                <a:t>	</a:t>
              </a:r>
            </a:p>
            <a:p>
              <a:pPr eaLnBrk="0" hangingPunct="0">
                <a:lnSpc>
                  <a:spcPct val="150000"/>
                </a:lnSpc>
                <a:tabLst>
                  <a:tab pos="909638" algn="l"/>
                  <a:tab pos="1774825" algn="ctr"/>
                  <a:tab pos="2857500" algn="ctr"/>
                  <a:tab pos="4459288" algn="l"/>
                  <a:tab pos="4632325" algn="l"/>
                </a:tabLst>
              </a:pPr>
              <a:endParaRPr lang="en-US" sz="1400" b="1" dirty="0">
                <a:latin typeface="Arial" charset="0"/>
              </a:endParaRPr>
            </a:p>
          </p:txBody>
        </p:sp>
        <p:grpSp>
          <p:nvGrpSpPr>
            <p:cNvPr id="49164" name="Group 10"/>
            <p:cNvGrpSpPr>
              <a:grpSpLocks/>
            </p:cNvGrpSpPr>
            <p:nvPr/>
          </p:nvGrpSpPr>
          <p:grpSpPr bwMode="auto">
            <a:xfrm>
              <a:off x="2640" y="3054"/>
              <a:ext cx="3216" cy="366"/>
              <a:chOff x="2352" y="3378"/>
              <a:chExt cx="3216" cy="366"/>
            </a:xfrm>
          </p:grpSpPr>
          <p:sp>
            <p:nvSpPr>
              <p:cNvPr id="49165" name="Rectangle 11"/>
              <p:cNvSpPr>
                <a:spLocks noChangeArrowheads="1"/>
              </p:cNvSpPr>
              <p:nvPr/>
            </p:nvSpPr>
            <p:spPr bwMode="auto">
              <a:xfrm>
                <a:off x="2352" y="3494"/>
                <a:ext cx="3216" cy="154"/>
              </a:xfrm>
              <a:prstGeom prst="rect">
                <a:avLst/>
              </a:prstGeom>
              <a:noFill/>
              <a:ln w="9525">
                <a:noFill/>
                <a:miter lim="800000"/>
                <a:headEnd/>
                <a:tailEnd/>
              </a:ln>
            </p:spPr>
            <p:txBody>
              <a:bodyPr lIns="0" tIns="0" rIns="0" bIns="0">
                <a:spAutoFit/>
              </a:bodyPr>
              <a:lstStyle/>
              <a:p>
                <a:pPr marL="230188" indent="-230188" eaLnBrk="0" hangingPunct="0">
                  <a:tabLst>
                    <a:tab pos="230188" algn="l"/>
                    <a:tab pos="2857500" algn="l"/>
                  </a:tabLst>
                </a:pPr>
                <a:r>
                  <a:rPr lang="en-US" sz="1600" dirty="0">
                    <a:solidFill>
                      <a:srgbClr val="000000"/>
                    </a:solidFill>
                    <a:latin typeface="Arial" charset="0"/>
                  </a:rPr>
                  <a:t>•	</a:t>
                </a:r>
                <a:r>
                  <a:rPr lang="en-US" sz="1600" b="1" dirty="0">
                    <a:solidFill>
                      <a:srgbClr val="FF0000"/>
                    </a:solidFill>
                    <a:latin typeface="Arial" charset="0"/>
                  </a:rPr>
                  <a:t>WACC = </a:t>
                </a:r>
                <a:r>
                  <a:rPr lang="en-US" sz="1600" b="1" i="1" dirty="0" smtClean="0">
                    <a:solidFill>
                      <a:srgbClr val="FF0000"/>
                    </a:solidFill>
                    <a:latin typeface="Arial" charset="0"/>
                  </a:rPr>
                  <a:t>k</a:t>
                </a:r>
                <a:r>
                  <a:rPr lang="en-US" sz="2000" b="1" baseline="-22000" dirty="0" smtClean="0">
                    <a:solidFill>
                      <a:srgbClr val="FF0000"/>
                    </a:solidFill>
                    <a:latin typeface="Arial" charset="0"/>
                  </a:rPr>
                  <a:t>D </a:t>
                </a:r>
                <a:r>
                  <a:rPr lang="en-US" sz="1600" b="1" dirty="0" smtClean="0">
                    <a:solidFill>
                      <a:srgbClr val="FF0000"/>
                    </a:solidFill>
                    <a:latin typeface="Arial" charset="0"/>
                  </a:rPr>
                  <a:t>(1 </a:t>
                </a:r>
                <a:r>
                  <a:rPr lang="en-US" sz="1600" b="1" dirty="0">
                    <a:solidFill>
                      <a:srgbClr val="FF0000"/>
                    </a:solidFill>
                    <a:latin typeface="Arial" charset="0"/>
                  </a:rPr>
                  <a:t>– </a:t>
                </a:r>
                <a:r>
                  <a:rPr lang="en-US" sz="1600" b="1" dirty="0" err="1">
                    <a:solidFill>
                      <a:srgbClr val="FF0000"/>
                    </a:solidFill>
                    <a:latin typeface="Arial" charset="0"/>
                  </a:rPr>
                  <a:t>T</a:t>
                </a:r>
                <a:r>
                  <a:rPr lang="en-US" sz="2000" b="1" baseline="-22000" dirty="0" err="1">
                    <a:solidFill>
                      <a:srgbClr val="FF0000"/>
                    </a:solidFill>
                    <a:latin typeface="Arial" charset="0"/>
                  </a:rPr>
                  <a:t>c</a:t>
                </a:r>
                <a:r>
                  <a:rPr lang="en-US" sz="1600" b="1" dirty="0">
                    <a:solidFill>
                      <a:srgbClr val="FF0000"/>
                    </a:solidFill>
                    <a:latin typeface="Arial" charset="0"/>
                  </a:rPr>
                  <a:t>) 	+ </a:t>
                </a:r>
                <a:r>
                  <a:rPr lang="en-US" sz="1600" b="1" i="1" dirty="0" err="1">
                    <a:solidFill>
                      <a:srgbClr val="FF0000"/>
                    </a:solidFill>
                    <a:latin typeface="Arial" charset="0"/>
                  </a:rPr>
                  <a:t>k</a:t>
                </a:r>
                <a:r>
                  <a:rPr lang="en-US" sz="1600" b="1" baseline="-22000" dirty="0" err="1">
                    <a:solidFill>
                      <a:srgbClr val="FF0000"/>
                    </a:solidFill>
                    <a:latin typeface="Arial" charset="0"/>
                  </a:rPr>
                  <a:t>E</a:t>
                </a:r>
                <a:r>
                  <a:rPr lang="en-US" sz="1600" b="1" dirty="0">
                    <a:solidFill>
                      <a:srgbClr val="FF0000"/>
                    </a:solidFill>
                    <a:latin typeface="Arial" charset="0"/>
                  </a:rPr>
                  <a:t>	</a:t>
                </a:r>
              </a:p>
            </p:txBody>
          </p:sp>
          <p:sp>
            <p:nvSpPr>
              <p:cNvPr id="49166" name="Text Box 12"/>
              <p:cNvSpPr txBox="1">
                <a:spLocks noChangeArrowheads="1"/>
              </p:cNvSpPr>
              <p:nvPr/>
            </p:nvSpPr>
            <p:spPr bwMode="auto">
              <a:xfrm>
                <a:off x="3688" y="3378"/>
                <a:ext cx="440" cy="366"/>
              </a:xfrm>
              <a:prstGeom prst="rect">
                <a:avLst/>
              </a:prstGeom>
              <a:noFill/>
              <a:ln w="9525">
                <a:noFill/>
                <a:miter lim="800000"/>
                <a:headEnd/>
                <a:tailEnd/>
              </a:ln>
            </p:spPr>
            <p:txBody>
              <a:bodyPr wrap="none">
                <a:spAutoFit/>
              </a:bodyPr>
              <a:lstStyle/>
              <a:p>
                <a:pPr algn="ctr" eaLnBrk="0" hangingPunct="0"/>
                <a:r>
                  <a:rPr lang="en-US" sz="1600" b="1" dirty="0">
                    <a:solidFill>
                      <a:srgbClr val="FF0000"/>
                    </a:solidFill>
                    <a:latin typeface="Arial" charset="0"/>
                  </a:rPr>
                  <a:t>D</a:t>
                </a:r>
              </a:p>
              <a:p>
                <a:pPr algn="ctr" eaLnBrk="0" hangingPunct="0"/>
                <a:r>
                  <a:rPr lang="en-US" sz="1600" b="1" dirty="0">
                    <a:solidFill>
                      <a:srgbClr val="FF0000"/>
                    </a:solidFill>
                    <a:latin typeface="Arial" charset="0"/>
                  </a:rPr>
                  <a:t>E + D</a:t>
                </a:r>
                <a:endParaRPr lang="en-US" sz="1600" dirty="0">
                  <a:solidFill>
                    <a:srgbClr val="FF0000"/>
                  </a:solidFill>
                  <a:latin typeface="Arial" charset="0"/>
                </a:endParaRPr>
              </a:p>
            </p:txBody>
          </p:sp>
          <p:sp>
            <p:nvSpPr>
              <p:cNvPr id="49167" name="Text Box 13"/>
              <p:cNvSpPr txBox="1">
                <a:spLocks noChangeArrowheads="1"/>
              </p:cNvSpPr>
              <p:nvPr/>
            </p:nvSpPr>
            <p:spPr bwMode="auto">
              <a:xfrm>
                <a:off x="4464" y="3378"/>
                <a:ext cx="440" cy="366"/>
              </a:xfrm>
              <a:prstGeom prst="rect">
                <a:avLst/>
              </a:prstGeom>
              <a:noFill/>
              <a:ln w="9525">
                <a:noFill/>
                <a:miter lim="800000"/>
                <a:headEnd/>
                <a:tailEnd/>
              </a:ln>
            </p:spPr>
            <p:txBody>
              <a:bodyPr wrap="none">
                <a:spAutoFit/>
              </a:bodyPr>
              <a:lstStyle/>
              <a:p>
                <a:pPr algn="ctr" eaLnBrk="0" hangingPunct="0"/>
                <a:r>
                  <a:rPr lang="en-US" sz="1600" b="1" dirty="0">
                    <a:solidFill>
                      <a:srgbClr val="FF0000"/>
                    </a:solidFill>
                    <a:latin typeface="Arial" charset="0"/>
                  </a:rPr>
                  <a:t>E</a:t>
                </a:r>
              </a:p>
              <a:p>
                <a:pPr algn="ctr" eaLnBrk="0" hangingPunct="0"/>
                <a:r>
                  <a:rPr lang="en-US" sz="1600" b="1" dirty="0">
                    <a:solidFill>
                      <a:srgbClr val="FF0000"/>
                    </a:solidFill>
                    <a:latin typeface="Arial" charset="0"/>
                  </a:rPr>
                  <a:t>E + D</a:t>
                </a:r>
              </a:p>
            </p:txBody>
          </p:sp>
          <p:sp>
            <p:nvSpPr>
              <p:cNvPr id="49168" name="Line 14"/>
              <p:cNvSpPr>
                <a:spLocks noChangeShapeType="1"/>
              </p:cNvSpPr>
              <p:nvPr/>
            </p:nvSpPr>
            <p:spPr bwMode="auto">
              <a:xfrm flipH="1">
                <a:off x="4512" y="3552"/>
                <a:ext cx="336" cy="0"/>
              </a:xfrm>
              <a:prstGeom prst="line">
                <a:avLst/>
              </a:prstGeom>
              <a:noFill/>
              <a:ln w="19050">
                <a:solidFill>
                  <a:srgbClr val="FF0000"/>
                </a:solidFill>
                <a:round/>
                <a:headEnd/>
                <a:tailEnd/>
              </a:ln>
            </p:spPr>
            <p:txBody>
              <a:bodyPr wrap="none" anchor="ctr"/>
              <a:lstStyle/>
              <a:p>
                <a:endParaRPr lang="en-US"/>
              </a:p>
            </p:txBody>
          </p:sp>
          <p:sp>
            <p:nvSpPr>
              <p:cNvPr id="49169" name="Line 15"/>
              <p:cNvSpPr>
                <a:spLocks noChangeShapeType="1"/>
              </p:cNvSpPr>
              <p:nvPr/>
            </p:nvSpPr>
            <p:spPr bwMode="auto">
              <a:xfrm flipH="1">
                <a:off x="3726" y="3552"/>
                <a:ext cx="336" cy="0"/>
              </a:xfrm>
              <a:prstGeom prst="line">
                <a:avLst/>
              </a:prstGeom>
              <a:noFill/>
              <a:ln w="19050">
                <a:solidFill>
                  <a:srgbClr val="FF0000"/>
                </a:solidFill>
                <a:round/>
                <a:headEnd/>
                <a:tailEnd/>
              </a:ln>
            </p:spPr>
            <p:txBody>
              <a:bodyPr wrap="none" anchor="ctr"/>
              <a:lstStyle/>
              <a:p>
                <a:endParaRPr lang="en-US"/>
              </a:p>
            </p:txBody>
          </p:sp>
        </p:grpSp>
      </p:grpSp>
      <p:sp>
        <p:nvSpPr>
          <p:cNvPr id="32787" name="Text Box 19"/>
          <p:cNvSpPr txBox="1">
            <a:spLocks noChangeArrowheads="1"/>
          </p:cNvSpPr>
          <p:nvPr/>
        </p:nvSpPr>
        <p:spPr bwMode="auto">
          <a:xfrm>
            <a:off x="723900" y="1025525"/>
            <a:ext cx="4318000" cy="457200"/>
          </a:xfrm>
          <a:prstGeom prst="rect">
            <a:avLst/>
          </a:prstGeom>
          <a:noFill/>
          <a:ln w="9525">
            <a:noFill/>
            <a:miter lim="800000"/>
            <a:headEnd/>
            <a:tailEnd/>
          </a:ln>
        </p:spPr>
        <p:txBody>
          <a:bodyPr>
            <a:spAutoFit/>
          </a:bodyPr>
          <a:lstStyle/>
          <a:p>
            <a:pPr eaLnBrk="0" hangingPunct="0"/>
            <a:r>
              <a:rPr lang="en-US" b="1" dirty="0">
                <a:solidFill>
                  <a:schemeClr val="tx2"/>
                </a:solidFill>
                <a:latin typeface="Arial" charset="0"/>
              </a:rPr>
              <a:t>WACC estimation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32787"/>
                                        </p:tgtEl>
                                        <p:attrNameLst>
                                          <p:attrName>style.visibility</p:attrName>
                                        </p:attrNameLst>
                                      </p:cBhvr>
                                      <p:to>
                                        <p:strVal val="visible"/>
                                      </p:to>
                                    </p:set>
                                    <p:anim calcmode="lin" valueType="num">
                                      <p:cBhvr additive="base">
                                        <p:cTn id="12" dur="500" fill="hold"/>
                                        <p:tgtEl>
                                          <p:spTgt spid="32787"/>
                                        </p:tgtEl>
                                        <p:attrNameLst>
                                          <p:attrName>ppt_x</p:attrName>
                                        </p:attrNameLst>
                                      </p:cBhvr>
                                      <p:tavLst>
                                        <p:tav tm="0">
                                          <p:val>
                                            <p:strVal val="#ppt_x"/>
                                          </p:val>
                                        </p:tav>
                                        <p:tav tm="100000">
                                          <p:val>
                                            <p:strVal val="#ppt_x"/>
                                          </p:val>
                                        </p:tav>
                                      </p:tavLst>
                                    </p:anim>
                                    <p:anim calcmode="lin" valueType="num">
                                      <p:cBhvr additive="base">
                                        <p:cTn id="13" dur="500" fill="hold"/>
                                        <p:tgtEl>
                                          <p:spTgt spid="3278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7"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737304" y="2891724"/>
            <a:ext cx="7772400" cy="705916"/>
          </a:xfrm>
        </p:spPr>
        <p:txBody>
          <a:bodyPr/>
          <a:lstStyle/>
          <a:p>
            <a:pPr algn="ctr"/>
            <a:r>
              <a:rPr lang="en-US" sz="2800" b="1" dirty="0" smtClean="0">
                <a:solidFill>
                  <a:schemeClr val="tx2"/>
                </a:solidFill>
              </a:rPr>
              <a:t>End of Session</a:t>
            </a:r>
            <a:endParaRPr lang="el-GR" sz="2800" b="1" dirty="0">
              <a:solidFill>
                <a:schemeClr val="tx2"/>
              </a:solidFill>
            </a:endParaRPr>
          </a:p>
        </p:txBody>
      </p:sp>
      <p:sp>
        <p:nvSpPr>
          <p:cNvPr id="4" name="3 - Θέση αριθμού διαφάνειας"/>
          <p:cNvSpPr>
            <a:spLocks noGrp="1"/>
          </p:cNvSpPr>
          <p:nvPr>
            <p:ph type="sldNum" sz="quarter" idx="12"/>
          </p:nvPr>
        </p:nvSpPr>
        <p:spPr/>
        <p:txBody>
          <a:bodyPr/>
          <a:lstStyle/>
          <a:p>
            <a:pPr>
              <a:defRPr/>
            </a:pPr>
            <a:fld id="{22104124-729E-407D-9D7E-A48F344674D8}" type="slidenum">
              <a:rPr lang="en-US" smtClean="0"/>
              <a:pPr>
                <a:defRPr/>
              </a:pPr>
              <a:t>59</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86A4D84C-D94C-41AD-B095-0D3FBC3DF95B}" type="slidenum">
              <a:rPr lang="en-US"/>
              <a:pPr>
                <a:defRPr/>
              </a:pPr>
              <a:t>6</a:t>
            </a:fld>
            <a:endParaRPr lang="en-US"/>
          </a:p>
        </p:txBody>
      </p:sp>
      <p:sp>
        <p:nvSpPr>
          <p:cNvPr id="10245" name="Rectangle 2"/>
          <p:cNvSpPr>
            <a:spLocks noGrp="1" noChangeArrowheads="1"/>
          </p:cNvSpPr>
          <p:nvPr>
            <p:ph type="title"/>
          </p:nvPr>
        </p:nvSpPr>
        <p:spPr>
          <a:xfrm>
            <a:off x="762000" y="1143000"/>
            <a:ext cx="8162925" cy="457200"/>
          </a:xfrm>
        </p:spPr>
        <p:txBody>
          <a:bodyPr/>
          <a:lstStyle/>
          <a:p>
            <a:pPr eaLnBrk="1" hangingPunct="1"/>
            <a:r>
              <a:rPr lang="en-US" sz="2400" b="1" smtClean="0"/>
              <a:t>Background</a:t>
            </a:r>
          </a:p>
        </p:txBody>
      </p:sp>
      <p:sp>
        <p:nvSpPr>
          <p:cNvPr id="10246" name="Rectangle 3"/>
          <p:cNvSpPr>
            <a:spLocks noGrp="1" noChangeArrowheads="1"/>
          </p:cNvSpPr>
          <p:nvPr>
            <p:ph type="body" idx="1"/>
          </p:nvPr>
        </p:nvSpPr>
        <p:spPr>
          <a:xfrm>
            <a:off x="762000" y="2398713"/>
            <a:ext cx="8110538" cy="3697287"/>
          </a:xfrm>
        </p:spPr>
        <p:txBody>
          <a:bodyPr/>
          <a:lstStyle/>
          <a:p>
            <a:pPr eaLnBrk="1" hangingPunct="1"/>
            <a:r>
              <a:rPr lang="en-CA" sz="2200" b="1" smtClean="0">
                <a:solidFill>
                  <a:srgbClr val="FF0000"/>
                </a:solidFill>
                <a:cs typeface="Times New Roman" pitchFamily="18" charset="0"/>
              </a:rPr>
              <a:t>Cash is not free</a:t>
            </a:r>
            <a:r>
              <a:rPr lang="en-CA" sz="2200" b="1" smtClean="0">
                <a:solidFill>
                  <a:srgbClr val="FF0000"/>
                </a:solidFill>
                <a:cs typeface="Arial" charset="0"/>
              </a:rPr>
              <a:t>—</a:t>
            </a:r>
            <a:r>
              <a:rPr lang="en-CA" sz="2200" b="1" smtClean="0">
                <a:solidFill>
                  <a:srgbClr val="FF0000"/>
                </a:solidFill>
                <a:cs typeface="Times New Roman" pitchFamily="18" charset="0"/>
              </a:rPr>
              <a:t>it comes at a price !</a:t>
            </a:r>
          </a:p>
          <a:p>
            <a:pPr lvl="1" eaLnBrk="1" hangingPunct="1">
              <a:buFont typeface="Wingdings" pitchFamily="2" charset="2"/>
              <a:buNone/>
            </a:pPr>
            <a:endParaRPr lang="en-CA" sz="1000" smtClean="0">
              <a:cs typeface="Times New Roman" pitchFamily="18" charset="0"/>
            </a:endParaRPr>
          </a:p>
          <a:p>
            <a:pPr lvl="1" eaLnBrk="1" hangingPunct="1"/>
            <a:r>
              <a:rPr lang="en-CA" sz="2000" smtClean="0">
                <a:cs typeface="Times New Roman" pitchFamily="18" charset="0"/>
              </a:rPr>
              <a:t>the price is the cost to the firm of using investors’ money</a:t>
            </a:r>
          </a:p>
          <a:p>
            <a:pPr lvl="2" eaLnBrk="1" hangingPunct="1">
              <a:buFontTx/>
              <a:buNone/>
            </a:pPr>
            <a:endParaRPr lang="en-CA" sz="2000" smtClean="0">
              <a:cs typeface="Times New Roman" pitchFamily="18" charset="0"/>
            </a:endParaRPr>
          </a:p>
          <a:p>
            <a:pPr lvl="2" eaLnBrk="1" hangingPunct="1"/>
            <a:r>
              <a:rPr lang="en-CA" sz="2200" b="1" smtClean="0">
                <a:solidFill>
                  <a:srgbClr val="FF0000"/>
                </a:solidFill>
                <a:cs typeface="Times New Roman" pitchFamily="18" charset="0"/>
              </a:rPr>
              <a:t>cost of capital:</a:t>
            </a:r>
            <a:r>
              <a:rPr lang="en-CA" sz="2200" smtClean="0">
                <a:solidFill>
                  <a:schemeClr val="hlink"/>
                </a:solidFill>
                <a:cs typeface="Times New Roman" pitchFamily="18" charset="0"/>
              </a:rPr>
              <a:t> </a:t>
            </a:r>
          </a:p>
          <a:p>
            <a:pPr lvl="2" eaLnBrk="1" hangingPunct="1">
              <a:buFontTx/>
              <a:buNone/>
            </a:pPr>
            <a:r>
              <a:rPr lang="en-CA" smtClean="0">
                <a:cs typeface="Times New Roman" pitchFamily="18" charset="0"/>
              </a:rPr>
              <a:t>	</a:t>
            </a:r>
            <a:r>
              <a:rPr lang="en-CA" sz="2000" smtClean="0">
                <a:cs typeface="Times New Roman" pitchFamily="18" charset="0"/>
              </a:rPr>
              <a:t>return expected by investors for capital they supply</a:t>
            </a:r>
            <a:endParaRPr lang="en-US"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C8476456-EBC3-4DB3-B40F-99F1FA334FA1}" type="slidenum">
              <a:rPr lang="en-US"/>
              <a:pPr>
                <a:defRPr/>
              </a:pPr>
              <a:t>7</a:t>
            </a:fld>
            <a:endParaRPr lang="en-US"/>
          </a:p>
        </p:txBody>
      </p:sp>
      <p:sp>
        <p:nvSpPr>
          <p:cNvPr id="11269" name="Rectangle 2"/>
          <p:cNvSpPr>
            <a:spLocks noGrp="1" noChangeArrowheads="1"/>
          </p:cNvSpPr>
          <p:nvPr>
            <p:ph type="title"/>
          </p:nvPr>
        </p:nvSpPr>
        <p:spPr>
          <a:xfrm>
            <a:off x="762000" y="1143000"/>
            <a:ext cx="8162925" cy="457200"/>
          </a:xfrm>
        </p:spPr>
        <p:txBody>
          <a:bodyPr/>
          <a:lstStyle/>
          <a:p>
            <a:pPr eaLnBrk="1" hangingPunct="1"/>
            <a:r>
              <a:rPr lang="en-US" sz="2400" b="1" smtClean="0"/>
              <a:t>Background</a:t>
            </a:r>
          </a:p>
        </p:txBody>
      </p:sp>
      <p:sp>
        <p:nvSpPr>
          <p:cNvPr id="11270" name="Rectangle 3"/>
          <p:cNvSpPr>
            <a:spLocks noGrp="1" noChangeArrowheads="1"/>
          </p:cNvSpPr>
          <p:nvPr>
            <p:ph type="body" idx="1"/>
          </p:nvPr>
        </p:nvSpPr>
        <p:spPr>
          <a:xfrm>
            <a:off x="947057" y="2165350"/>
            <a:ext cx="7925481" cy="3108779"/>
          </a:xfrm>
        </p:spPr>
        <p:txBody>
          <a:bodyPr/>
          <a:lstStyle/>
          <a:p>
            <a:pPr eaLnBrk="1" hangingPunct="1">
              <a:lnSpc>
                <a:spcPct val="80000"/>
              </a:lnSpc>
            </a:pPr>
            <a:r>
              <a:rPr lang="en-US" sz="1800" b="1" dirty="0" smtClean="0">
                <a:cs typeface="Times New Roman" pitchFamily="18" charset="0"/>
              </a:rPr>
              <a:t>objectives:</a:t>
            </a:r>
          </a:p>
          <a:p>
            <a:pPr eaLnBrk="1" hangingPunct="1">
              <a:lnSpc>
                <a:spcPct val="80000"/>
              </a:lnSpc>
              <a:buFont typeface="Wingdings" pitchFamily="2" charset="2"/>
              <a:buNone/>
            </a:pPr>
            <a:endParaRPr lang="en-US" sz="900" b="1" dirty="0" smtClean="0">
              <a:cs typeface="Times New Roman" pitchFamily="18" charset="0"/>
            </a:endParaRPr>
          </a:p>
          <a:p>
            <a:pPr lvl="1" eaLnBrk="1" hangingPunct="1">
              <a:lnSpc>
                <a:spcPct val="150000"/>
              </a:lnSpc>
            </a:pPr>
            <a:r>
              <a:rPr lang="en-US" sz="2000" dirty="0" smtClean="0">
                <a:cs typeface="Times New Roman" pitchFamily="18" charset="0"/>
              </a:rPr>
              <a:t>show how to estimate the </a:t>
            </a:r>
            <a:r>
              <a:rPr lang="en-US" sz="2000" b="1" dirty="0" smtClean="0">
                <a:solidFill>
                  <a:srgbClr val="FF0000"/>
                </a:solidFill>
                <a:cs typeface="Times New Roman" pitchFamily="18" charset="0"/>
              </a:rPr>
              <a:t>cost of capital</a:t>
            </a:r>
            <a:r>
              <a:rPr lang="en-US" sz="2000" dirty="0" smtClean="0">
                <a:cs typeface="Times New Roman" pitchFamily="18" charset="0"/>
              </a:rPr>
              <a:t/>
            </a:r>
            <a:br>
              <a:rPr lang="en-US" sz="2000" dirty="0" smtClean="0">
                <a:cs typeface="Times New Roman" pitchFamily="18" charset="0"/>
              </a:rPr>
            </a:br>
            <a:r>
              <a:rPr lang="en-US" sz="2000" dirty="0" smtClean="0">
                <a:cs typeface="Times New Roman" pitchFamily="18" charset="0"/>
              </a:rPr>
              <a:t>to be used in </a:t>
            </a:r>
            <a:r>
              <a:rPr lang="en-US" sz="2000" b="1" dirty="0" smtClean="0">
                <a:cs typeface="Times New Roman" pitchFamily="18" charset="0"/>
              </a:rPr>
              <a:t>discounted cash flows models (valuation)</a:t>
            </a:r>
          </a:p>
          <a:p>
            <a:pPr lvl="1" eaLnBrk="1" hangingPunct="1">
              <a:lnSpc>
                <a:spcPct val="150000"/>
              </a:lnSpc>
              <a:buFont typeface="Wingdings" pitchFamily="2" charset="2"/>
              <a:buNone/>
            </a:pPr>
            <a:endParaRPr lang="en-CA" sz="1000" b="1" dirty="0" smtClean="0">
              <a:cs typeface="Times New Roman" pitchFamily="18" charset="0"/>
            </a:endParaRPr>
          </a:p>
          <a:p>
            <a:pPr eaLnBrk="1" hangingPunct="1">
              <a:lnSpc>
                <a:spcPct val="150000"/>
              </a:lnSpc>
            </a:pPr>
            <a:r>
              <a:rPr lang="en-US" sz="2000" dirty="0" smtClean="0">
                <a:cs typeface="Times New Roman" pitchFamily="18" charset="0"/>
              </a:rPr>
              <a:t>investors do not normally invest directly in projects…</a:t>
            </a:r>
          </a:p>
          <a:p>
            <a:pPr eaLnBrk="1" hangingPunct="1">
              <a:lnSpc>
                <a:spcPct val="150000"/>
              </a:lnSpc>
              <a:buFont typeface="Wingdings" pitchFamily="2" charset="2"/>
              <a:buNone/>
            </a:pPr>
            <a:endParaRPr lang="en-US" sz="1000" dirty="0" smtClean="0">
              <a:cs typeface="Times New Roman" pitchFamily="18" charset="0"/>
            </a:endParaRPr>
          </a:p>
          <a:p>
            <a:pPr lvl="2" eaLnBrk="1" hangingPunct="1">
              <a:lnSpc>
                <a:spcPct val="150000"/>
              </a:lnSpc>
            </a:pPr>
            <a:r>
              <a:rPr lang="en-US" sz="2000" dirty="0" smtClean="0">
                <a:cs typeface="Times New Roman" pitchFamily="18" charset="0"/>
              </a:rPr>
              <a:t>but in firms that undertake projects</a:t>
            </a:r>
          </a:p>
          <a:p>
            <a:pPr lvl="2" eaLnBrk="1" hangingPunct="1">
              <a:lnSpc>
                <a:spcPct val="80000"/>
              </a:lnSpc>
              <a:buFontTx/>
              <a:buNone/>
            </a:pPr>
            <a:endParaRPr lang="en-US" sz="2000" dirty="0" smtClean="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EC377C01-337C-4C4D-8A8C-5CA87FE22D82}" type="slidenum">
              <a:rPr lang="en-US"/>
              <a:pPr>
                <a:defRPr/>
              </a:pPr>
              <a:t>8</a:t>
            </a:fld>
            <a:endParaRPr lang="en-US"/>
          </a:p>
        </p:txBody>
      </p:sp>
      <p:sp>
        <p:nvSpPr>
          <p:cNvPr id="12293" name="Rectangle 2"/>
          <p:cNvSpPr>
            <a:spLocks noGrp="1" noChangeArrowheads="1"/>
          </p:cNvSpPr>
          <p:nvPr>
            <p:ph type="title"/>
          </p:nvPr>
        </p:nvSpPr>
        <p:spPr>
          <a:xfrm>
            <a:off x="762000" y="1143000"/>
            <a:ext cx="8162925" cy="457200"/>
          </a:xfrm>
        </p:spPr>
        <p:txBody>
          <a:bodyPr/>
          <a:lstStyle/>
          <a:p>
            <a:pPr eaLnBrk="1" hangingPunct="1"/>
            <a:r>
              <a:rPr lang="en-US" sz="2400" b="1" dirty="0" smtClean="0"/>
              <a:t>Background</a:t>
            </a:r>
          </a:p>
        </p:txBody>
      </p:sp>
      <p:sp>
        <p:nvSpPr>
          <p:cNvPr id="12294" name="Rectangle 3"/>
          <p:cNvSpPr>
            <a:spLocks noGrp="1" noChangeArrowheads="1"/>
          </p:cNvSpPr>
          <p:nvPr>
            <p:ph type="body" idx="1"/>
          </p:nvPr>
        </p:nvSpPr>
        <p:spPr>
          <a:xfrm>
            <a:off x="762000" y="2152650"/>
            <a:ext cx="8110538" cy="3798888"/>
          </a:xfrm>
        </p:spPr>
        <p:txBody>
          <a:bodyPr/>
          <a:lstStyle/>
          <a:p>
            <a:pPr lvl="3" eaLnBrk="1" hangingPunct="1">
              <a:buFontTx/>
              <a:buNone/>
            </a:pPr>
            <a:endParaRPr lang="en-US" sz="1000" dirty="0" smtClean="0">
              <a:cs typeface="Times New Roman" pitchFamily="18" charset="0"/>
            </a:endParaRPr>
          </a:p>
          <a:p>
            <a:pPr eaLnBrk="1" hangingPunct="1"/>
            <a:r>
              <a:rPr lang="en-US" sz="1800" dirty="0" smtClean="0">
                <a:cs typeface="Times New Roman" pitchFamily="18" charset="0"/>
              </a:rPr>
              <a:t>assume there are only 2 types of securities</a:t>
            </a:r>
          </a:p>
          <a:p>
            <a:pPr eaLnBrk="1" hangingPunct="1">
              <a:buNone/>
            </a:pPr>
            <a:endParaRPr lang="en-US" sz="1800" dirty="0" smtClean="0">
              <a:cs typeface="Times New Roman" pitchFamily="18" charset="0"/>
            </a:endParaRPr>
          </a:p>
          <a:p>
            <a:pPr lvl="4" eaLnBrk="1" hangingPunct="1"/>
            <a:r>
              <a:rPr lang="en-US" sz="1800" b="1" dirty="0" smtClean="0">
                <a:solidFill>
                  <a:srgbClr val="FF0000"/>
                </a:solidFill>
                <a:cs typeface="Times New Roman" pitchFamily="18" charset="0"/>
              </a:rPr>
              <a:t>straight bonds </a:t>
            </a:r>
            <a:r>
              <a:rPr lang="en-US" sz="1800" b="1" dirty="0" smtClean="0">
                <a:cs typeface="Times New Roman" pitchFamily="18" charset="0"/>
              </a:rPr>
              <a:t>(loans)</a:t>
            </a:r>
          </a:p>
          <a:p>
            <a:pPr lvl="4" eaLnBrk="1" hangingPunct="1"/>
            <a:endParaRPr lang="en-US" sz="1800" b="1" dirty="0" smtClean="0">
              <a:solidFill>
                <a:srgbClr val="FF0000"/>
              </a:solidFill>
              <a:cs typeface="Times New Roman" pitchFamily="18" charset="0"/>
            </a:endParaRPr>
          </a:p>
          <a:p>
            <a:pPr lvl="4" eaLnBrk="1" hangingPunct="1"/>
            <a:r>
              <a:rPr lang="en-US" sz="1800" b="1" dirty="0" smtClean="0">
                <a:solidFill>
                  <a:srgbClr val="FF0000"/>
                </a:solidFill>
                <a:cs typeface="Times New Roman" pitchFamily="18" charset="0"/>
              </a:rPr>
              <a:t>common shares</a:t>
            </a:r>
            <a:endParaRPr lang="en-CA" sz="1800" b="1" dirty="0" smtClean="0">
              <a:solidFill>
                <a:srgbClr val="FF0000"/>
              </a:solidFill>
              <a:cs typeface="Times New Roman" pitchFamily="18" charset="0"/>
            </a:endParaRPr>
          </a:p>
          <a:p>
            <a:pPr eaLnBrk="1" hangingPunct="1">
              <a:buFont typeface="Wingdings" pitchFamily="2" charset="2"/>
              <a:buNone/>
            </a:pPr>
            <a:endParaRPr lang="en-US" sz="1800" dirty="0" smtClean="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EC377C01-337C-4C4D-8A8C-5CA87FE22D82}" type="slidenum">
              <a:rPr lang="en-US"/>
              <a:pPr>
                <a:defRPr/>
              </a:pPr>
              <a:t>9</a:t>
            </a:fld>
            <a:endParaRPr lang="en-US"/>
          </a:p>
        </p:txBody>
      </p:sp>
      <p:sp>
        <p:nvSpPr>
          <p:cNvPr id="12293" name="Rectangle 2"/>
          <p:cNvSpPr>
            <a:spLocks noGrp="1" noChangeArrowheads="1"/>
          </p:cNvSpPr>
          <p:nvPr>
            <p:ph type="title"/>
          </p:nvPr>
        </p:nvSpPr>
        <p:spPr>
          <a:xfrm>
            <a:off x="762000" y="1143000"/>
            <a:ext cx="8162925" cy="457200"/>
          </a:xfrm>
        </p:spPr>
        <p:txBody>
          <a:bodyPr/>
          <a:lstStyle/>
          <a:p>
            <a:pPr eaLnBrk="1" hangingPunct="1"/>
            <a:r>
              <a:rPr lang="en-US" sz="2400" b="1" dirty="0" smtClean="0"/>
              <a:t>Background</a:t>
            </a:r>
          </a:p>
        </p:txBody>
      </p:sp>
      <p:sp>
        <p:nvSpPr>
          <p:cNvPr id="12294" name="Rectangle 3"/>
          <p:cNvSpPr>
            <a:spLocks noGrp="1" noChangeArrowheads="1"/>
          </p:cNvSpPr>
          <p:nvPr>
            <p:ph type="body" idx="1"/>
          </p:nvPr>
        </p:nvSpPr>
        <p:spPr>
          <a:xfrm>
            <a:off x="762000" y="2152650"/>
            <a:ext cx="8110538" cy="3798888"/>
          </a:xfrm>
        </p:spPr>
        <p:txBody>
          <a:bodyPr/>
          <a:lstStyle/>
          <a:p>
            <a:pPr lvl="3" eaLnBrk="1" hangingPunct="1">
              <a:buFontTx/>
              <a:buNone/>
            </a:pPr>
            <a:endParaRPr lang="en-US" sz="1000" dirty="0" smtClean="0">
              <a:cs typeface="Times New Roman" pitchFamily="18" charset="0"/>
            </a:endParaRPr>
          </a:p>
          <a:p>
            <a:pPr eaLnBrk="1" hangingPunct="1">
              <a:buFont typeface="Wingdings" pitchFamily="2" charset="2"/>
              <a:buNone/>
            </a:pPr>
            <a:endParaRPr lang="en-US" sz="1800" dirty="0" smtClean="0">
              <a:cs typeface="Times New Roman" pitchFamily="18" charset="0"/>
            </a:endParaRPr>
          </a:p>
          <a:p>
            <a:pPr eaLnBrk="1" hangingPunct="1"/>
            <a:r>
              <a:rPr lang="en-US" sz="1800" b="1" dirty="0" smtClean="0">
                <a:solidFill>
                  <a:srgbClr val="0070C0"/>
                </a:solidFill>
                <a:cs typeface="Times New Roman" pitchFamily="18" charset="0"/>
              </a:rPr>
              <a:t>returns</a:t>
            </a:r>
            <a:r>
              <a:rPr lang="en-US" sz="1800" dirty="0" smtClean="0">
                <a:cs typeface="Times New Roman" pitchFamily="18" charset="0"/>
              </a:rPr>
              <a:t> expected from </a:t>
            </a:r>
            <a:r>
              <a:rPr lang="en-US" sz="1800" b="1" dirty="0" smtClean="0">
                <a:solidFill>
                  <a:srgbClr val="0070C0"/>
                </a:solidFill>
                <a:cs typeface="Times New Roman" pitchFamily="18" charset="0"/>
              </a:rPr>
              <a:t>firm’s</a:t>
            </a:r>
            <a:r>
              <a:rPr lang="en-US" sz="1800" dirty="0" smtClean="0">
                <a:solidFill>
                  <a:srgbClr val="0070C0"/>
                </a:solidFill>
                <a:cs typeface="Times New Roman" pitchFamily="18" charset="0"/>
              </a:rPr>
              <a:t> assets</a:t>
            </a:r>
            <a:r>
              <a:rPr lang="en-US" sz="1800" dirty="0" smtClean="0">
                <a:cs typeface="Times New Roman" pitchFamily="18" charset="0"/>
              </a:rPr>
              <a:t>…</a:t>
            </a:r>
          </a:p>
          <a:p>
            <a:pPr eaLnBrk="1" hangingPunct="1">
              <a:buFont typeface="Wingdings" pitchFamily="2" charset="2"/>
              <a:buNone/>
            </a:pPr>
            <a:r>
              <a:rPr lang="en-US" sz="900" dirty="0" smtClean="0">
                <a:cs typeface="Times New Roman" pitchFamily="18" charset="0"/>
              </a:rPr>
              <a:t/>
            </a:r>
            <a:br>
              <a:rPr lang="en-US" sz="900" dirty="0" smtClean="0">
                <a:cs typeface="Times New Roman" pitchFamily="18" charset="0"/>
              </a:rPr>
            </a:br>
            <a:r>
              <a:rPr lang="en-US" sz="1800" dirty="0" smtClean="0">
                <a:cs typeface="Times New Roman" pitchFamily="18" charset="0"/>
              </a:rPr>
              <a:t>must be total of: </a:t>
            </a:r>
            <a:r>
              <a:rPr lang="en-US" sz="1800" dirty="0" smtClean="0">
                <a:cs typeface="Times New Roman" pitchFamily="18" charset="0"/>
                <a:sym typeface="Wingdings" pitchFamily="2" charset="2"/>
              </a:rPr>
              <a:t></a:t>
            </a:r>
          </a:p>
          <a:p>
            <a:pPr eaLnBrk="1" hangingPunct="1">
              <a:buFont typeface="Wingdings" pitchFamily="2" charset="2"/>
              <a:buNone/>
            </a:pPr>
            <a:r>
              <a:rPr lang="en-US" sz="1800" dirty="0" smtClean="0">
                <a:cs typeface="Times New Roman" pitchFamily="18" charset="0"/>
              </a:rPr>
              <a:t>			[returns</a:t>
            </a:r>
            <a:r>
              <a:rPr lang="en-US" sz="1800" baseline="-25000" dirty="0" smtClean="0">
                <a:cs typeface="Times New Roman" pitchFamily="18" charset="0"/>
              </a:rPr>
              <a:t>expected by </a:t>
            </a:r>
            <a:r>
              <a:rPr lang="en-US" sz="1800" baseline="-25000" dirty="0" smtClean="0">
                <a:solidFill>
                  <a:srgbClr val="FF0000"/>
                </a:solidFill>
                <a:cs typeface="Times New Roman" pitchFamily="18" charset="0"/>
              </a:rPr>
              <a:t>bondholders</a:t>
            </a:r>
            <a:r>
              <a:rPr lang="en-US" sz="1800" dirty="0" smtClean="0">
                <a:cs typeface="Times New Roman" pitchFamily="18" charset="0"/>
              </a:rPr>
              <a:t> ]+ [returns </a:t>
            </a:r>
            <a:r>
              <a:rPr lang="en-US" sz="1800" baseline="-25000" dirty="0" smtClean="0">
                <a:cs typeface="Times New Roman" pitchFamily="18" charset="0"/>
              </a:rPr>
              <a:t>expected by </a:t>
            </a:r>
            <a:r>
              <a:rPr lang="en-US" sz="1800" baseline="-25000" dirty="0" smtClean="0">
                <a:solidFill>
                  <a:srgbClr val="FF0000"/>
                </a:solidFill>
                <a:cs typeface="Times New Roman" pitchFamily="18" charset="0"/>
              </a:rPr>
              <a:t>shareholders</a:t>
            </a:r>
            <a:r>
              <a:rPr lang="en-US" sz="1800" dirty="0" smtClean="0">
                <a:cs typeface="Times New Roman" pitchFamily="18" charset="0"/>
              </a:rPr>
              <a:t>]…</a:t>
            </a:r>
          </a:p>
          <a:p>
            <a:pPr eaLnBrk="1" hangingPunct="1">
              <a:buFont typeface="Wingdings" pitchFamily="2" charset="2"/>
              <a:buNone/>
            </a:pPr>
            <a:endParaRPr lang="en-US" sz="900" dirty="0" smtClean="0">
              <a:cs typeface="Times New Roman" pitchFamily="18" charset="0"/>
            </a:endParaRPr>
          </a:p>
          <a:p>
            <a:pPr eaLnBrk="1" hangingPunct="1">
              <a:buFont typeface="Wingdings" pitchFamily="2" charset="2"/>
              <a:buNone/>
            </a:pPr>
            <a:r>
              <a:rPr lang="en-US" sz="1800" dirty="0" smtClean="0">
                <a:cs typeface="Times New Roman" pitchFamily="18" charset="0"/>
              </a:rPr>
              <a:t>			</a:t>
            </a:r>
            <a:r>
              <a:rPr lang="en-US" sz="1600" b="1" i="1" dirty="0" smtClean="0">
                <a:solidFill>
                  <a:srgbClr val="0070C0"/>
                </a:solidFill>
                <a:cs typeface="Times New Roman" pitchFamily="18" charset="0"/>
              </a:rPr>
              <a:t>weighted</a:t>
            </a:r>
            <a:r>
              <a:rPr lang="en-US" sz="1600" i="1" dirty="0" smtClean="0">
                <a:solidFill>
                  <a:srgbClr val="0070C0"/>
                </a:solidFill>
                <a:cs typeface="Times New Roman" pitchFamily="18" charset="0"/>
              </a:rPr>
              <a:t> </a:t>
            </a:r>
            <a:r>
              <a:rPr lang="en-US" sz="1600" dirty="0" smtClean="0">
                <a:cs typeface="Times New Roman" pitchFamily="18" charset="0"/>
              </a:rPr>
              <a:t>by respective contribution to financing of these assets</a:t>
            </a:r>
          </a:p>
          <a:p>
            <a:pPr eaLnBrk="1" hangingPunct="1">
              <a:buFont typeface="Wingdings" pitchFamily="2" charset="2"/>
              <a:buNone/>
            </a:pPr>
            <a:endParaRPr lang="en-US" sz="1800" dirty="0" smtClean="0">
              <a:cs typeface="Times New Roman" pitchFamily="18" charset="0"/>
            </a:endParaRPr>
          </a:p>
          <a:p>
            <a:pPr eaLnBrk="1" hangingPunct="1">
              <a:buFont typeface="Wingdings" pitchFamily="2" charset="2"/>
              <a:buNone/>
            </a:pPr>
            <a:endParaRPr lang="en-US" sz="1000" dirty="0" smtClean="0">
              <a:cs typeface="Times New Roman" pitchFamily="18" charset="0"/>
            </a:endParaRPr>
          </a:p>
          <a:p>
            <a:pPr lvl="1" eaLnBrk="1" hangingPunct="1"/>
            <a:r>
              <a:rPr lang="en-US" sz="2000" b="1" dirty="0" smtClean="0">
                <a:solidFill>
                  <a:srgbClr val="FF0000"/>
                </a:solidFill>
                <a:cs typeface="Times New Roman" pitchFamily="18" charset="0"/>
              </a:rPr>
              <a:t>Weighted Average Cost of Capital</a:t>
            </a:r>
            <a:r>
              <a:rPr lang="en-US" sz="2000" dirty="0" smtClean="0">
                <a:solidFill>
                  <a:srgbClr val="FF0000"/>
                </a:solidFill>
                <a:cs typeface="Times New Roman" pitchFamily="18" charset="0"/>
              </a:rPr>
              <a:t> </a:t>
            </a:r>
            <a:r>
              <a:rPr lang="en-US" sz="2000" b="1" dirty="0" smtClean="0">
                <a:solidFill>
                  <a:srgbClr val="FF0000"/>
                </a:solidFill>
                <a:cs typeface="Times New Roman" pitchFamily="18" charset="0"/>
              </a:rPr>
              <a:t>(WACC)</a:t>
            </a:r>
            <a:endParaRPr lang="en-US" sz="2000" dirty="0" smtClean="0">
              <a:solidFill>
                <a:srgbClr val="FF0000"/>
              </a:solidFill>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1555</TotalTime>
  <Words>1287</Words>
  <Application>Microsoft Office PowerPoint</Application>
  <PresentationFormat>Προβολή στην οθόνη (4:3)</PresentationFormat>
  <Paragraphs>538</Paragraphs>
  <Slides>59</Slides>
  <Notes>4</Notes>
  <HiddenSlides>0</HiddenSlides>
  <MMClips>0</MMClips>
  <ScaleCrop>false</ScaleCrop>
  <HeadingPairs>
    <vt:vector size="6" baseType="variant">
      <vt:variant>
        <vt:lpstr>Θέμα</vt:lpstr>
      </vt:variant>
      <vt:variant>
        <vt:i4>2</vt:i4>
      </vt:variant>
      <vt:variant>
        <vt:lpstr>Ενσωματωμένοι διακομιστές OLE</vt:lpstr>
      </vt:variant>
      <vt:variant>
        <vt:i4>2</vt:i4>
      </vt:variant>
      <vt:variant>
        <vt:lpstr>Τίτλοι διαφανειών</vt:lpstr>
      </vt:variant>
      <vt:variant>
        <vt:i4>59</vt:i4>
      </vt:variant>
    </vt:vector>
  </HeadingPairs>
  <TitlesOfParts>
    <vt:vector size="63" baseType="lpstr">
      <vt:lpstr>Bold Stripes</vt:lpstr>
      <vt:lpstr>Θέμα του Office</vt:lpstr>
      <vt:lpstr>Picture</vt:lpstr>
      <vt:lpstr>Equation</vt:lpstr>
      <vt:lpstr>ΠΡΟΧΩΡΗΜΕΝΗ ΧΡΗΜΑΤΟΟΙΚΟΝΟΜΙΚΗ &amp; ΔΙΑΧΕΙΡΙΣΗ ΚΙΝΔΥΝΩΝ</vt:lpstr>
      <vt:lpstr>Άδειες Χρήσης</vt:lpstr>
      <vt:lpstr>Χρηματοδότηση</vt:lpstr>
      <vt:lpstr>Παρουσίαση του PowerPoint</vt:lpstr>
      <vt:lpstr>Παρουσίαση του PowerPoint</vt:lpstr>
      <vt:lpstr>Background</vt:lpstr>
      <vt:lpstr>Background</vt:lpstr>
      <vt:lpstr>Background</vt:lpstr>
      <vt:lpstr>Background</vt:lpstr>
      <vt:lpstr>Background</vt:lpstr>
      <vt:lpstr>Theories of Capital Structure</vt:lpstr>
      <vt:lpstr>long-term firm financing :        - equity (shares issuing )        - debt (borrowing: bank loan; bond issuing)     - retained profits     - combination  </vt:lpstr>
      <vt:lpstr>fundamental distinction:  equity vs. debt        equity  refers to firm’s own funding by its shareholders      shares correspond to ownership rights     debt  implies a core liability over specific time horizon</vt:lpstr>
      <vt:lpstr>fundamental financial decision:     which source of capital funding or mix   should the firm prefer to finance its   investment projects ?   relative proportion of debt – equity – other securities outstanding...      firm’s capital structure       </vt:lpstr>
      <vt:lpstr>when firms fund raising from outside investors choose type of security to issue:     equity - bond  - combination ???  capital source &amp; related funding costs affect firm’s  Weighted Average Cost of Capital (WACC)   critical implications for :   - ROE   - corporate market value   - corporate risk  </vt:lpstr>
      <vt:lpstr>a firm can attain growth &amp; enhance corporate value only if:..  it undertakes investment projects than produce    returns higher   &gt;&gt;&gt;&gt;  than cost of capital  incorrect financing decisions may result to:    - lower stock price  - higher cost of capital  - lost growth opportunities  - increased probability of bankruptcy  - potential wealth transfer</vt:lpstr>
      <vt:lpstr>seminal Modigliani-Miller theorem (MM, 1958) on ‘capital structure irrelevance principle’   = cornerstone for firm’s capital structure decisions in perfect markets   basic theorem states:   (assume absence of:  taxes - bankruptcy costs  - asymmetric information)  in efficient markets that follow a certain price process (random walk)   the value of a firm is unaffected by how that firm is financed  it does NOT matter if firm's capital is raised  by issuing stock or selling debt or what the firm’s dividend policy is  firm market value determined by its earning power &amp; risk of underlying assets </vt:lpstr>
      <vt:lpstr>critics of MM theorem :  MM theory ignores risks of bankruptcy;  as a firm's debt increases, this risk can be substantial   bankruptcy related costs have two components:   (1)  the probability of financial distress;   (2)  the costs that would be incurred given that financial distress occurs</vt:lpstr>
      <vt:lpstr>   ‘trade-off theory of leverage’:   firms trade off benefits of debt financing   (favourable corporate tax treatment)  against higher interest rates &amp; bankruptcy costs  </vt:lpstr>
      <vt:lpstr>in practice, managers have better information than outside investors,  implying asymmetric (not symmetric) information effects   financing decisions then indicate some signalling to market participants about firm prospects (‘signaling theory’)  </vt:lpstr>
      <vt:lpstr>announcement of a stock offering…     can emit negative signal (as seen by management):                firm prospects are not bright       can depress firm’s stock price          (even if the firm’s prospects are positive)   firms with positive prospects…   would try to avoid selling stock;      seek to raise required new capital by other sources      a debt offering is then taken as a positive signal   the firm should maintain…   a ‘reserve borrowing capacity’ …      to finance exceptional investment opportunities  this in turn implies that…   firms should use - in normal times –           more equity &amp; less debt           (than is suggested by trade-off theory of leverage)</vt:lpstr>
      <vt:lpstr>           a firm can raise capital on a ‘pecking order’ due to flotation costs &amp; asymmetric information  in a pecking order, a firm raises capital:    first, internally by reinvesting net income       &amp; selling short-term marketable securities    when that supply of funds has been exhausted…       the firm will issue debt &amp; perhaps preferred stock    only as a last resort will the firm issue common stock</vt:lpstr>
      <vt:lpstr>   optimal capital structure of firm:     one that maximizes corporate market value             (market price of firm’s stock)      </vt:lpstr>
      <vt:lpstr>Estimating the cost of debt</vt:lpstr>
      <vt:lpstr>Estimating the cost of debt</vt:lpstr>
      <vt:lpstr>Estimating the cost of debt</vt:lpstr>
      <vt:lpstr>Estimating the cost of debt</vt:lpstr>
      <vt:lpstr>Corporate Bond Valuation</vt:lpstr>
      <vt:lpstr>Corporate Bond Valuation &amp; Risk</vt:lpstr>
      <vt:lpstr>Estimating the cost of debt</vt:lpstr>
      <vt:lpstr>Estimating the cost of debt</vt:lpstr>
      <vt:lpstr>Estimating the cost of equity</vt:lpstr>
      <vt:lpstr>Does Equity bear any cost ?...</vt:lpstr>
      <vt:lpstr>Παρουσίαση του PowerPoint</vt:lpstr>
      <vt:lpstr>Παρουσίαση του PowerPoint</vt:lpstr>
      <vt:lpstr>Estimating the cost of equity: how reliable is the DDM ?</vt:lpstr>
      <vt:lpstr>Diversification reduces RISK</vt:lpstr>
      <vt:lpstr>Diversification reduces RISK</vt:lpstr>
      <vt:lpstr>Systematic vs. Unsystematic Risk</vt:lpstr>
      <vt:lpstr>Measuring Systematic Risk with the BETA coefficient</vt:lpstr>
      <vt:lpstr>Παρουσίαση του PowerPoint</vt:lpstr>
      <vt:lpstr>Capital Asset Pricing Model (CAPM)</vt:lpstr>
      <vt:lpstr>Capital Asset Pricing Model (CAPM)</vt:lpstr>
      <vt:lpstr>Capital Asset Pricing Model (CAPM)</vt:lpstr>
      <vt:lpstr>Παρουσίαση του PowerPoint</vt:lpstr>
      <vt:lpstr>CAPM to estimate firm’s cost of equity</vt:lpstr>
      <vt:lpstr>Estimation of cost of equity with CAPM London Stock Exchange</vt:lpstr>
      <vt:lpstr>Cost of Capital</vt:lpstr>
      <vt:lpstr>Estimating a firm’s Cost of Capital</vt:lpstr>
      <vt:lpstr>Estimating a firm’s Cost of Capital</vt:lpstr>
      <vt:lpstr>Weighted Average Cost of Capital (WACC)</vt:lpstr>
      <vt:lpstr>Weighted Average Cost of Capital (WACC)</vt:lpstr>
      <vt:lpstr>Cost of Financing a Business Project = WACC</vt:lpstr>
      <vt:lpstr>The Firm’s Cost of Debt &amp; Equity</vt:lpstr>
      <vt:lpstr>Firm’s WACC calculations: Summary</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dc:title>
  <dc:creator>Pamela Hall</dc:creator>
  <cp:lastModifiedBy>CS</cp:lastModifiedBy>
  <cp:revision>441</cp:revision>
  <dcterms:created xsi:type="dcterms:W3CDTF">2001-03-07T04:08:54Z</dcterms:created>
  <dcterms:modified xsi:type="dcterms:W3CDTF">2015-11-15T10:46:31Z</dcterms:modified>
</cp:coreProperties>
</file>