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71" r:id="rId2"/>
    <p:sldId id="296" r:id="rId3"/>
    <p:sldId id="297" r:id="rId4"/>
    <p:sldId id="272" r:id="rId5"/>
    <p:sldId id="273" r:id="rId6"/>
    <p:sldId id="275" r:id="rId7"/>
    <p:sldId id="276" r:id="rId8"/>
    <p:sldId id="277" r:id="rId9"/>
    <p:sldId id="278" r:id="rId10"/>
    <p:sldId id="279" r:id="rId11"/>
    <p:sldId id="281" r:id="rId12"/>
    <p:sldId id="283" r:id="rId13"/>
    <p:sldId id="284" r:id="rId14"/>
    <p:sldId id="285" r:id="rId15"/>
    <p:sldId id="286" r:id="rId16"/>
    <p:sldId id="295" r:id="rId17"/>
    <p:sldId id="287" r:id="rId18"/>
    <p:sldId id="290" r:id="rId19"/>
    <p:sldId id="291" r:id="rId20"/>
  </p:sldIdLst>
  <p:sldSz cx="9144000" cy="6858000" type="screen4x3"/>
  <p:notesSz cx="6858000" cy="9083675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5B60AC-6064-4123-9BE6-11FFC954263A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806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2806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855488-A057-488C-BDED-CC8505D55A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65960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7288" y="681038"/>
            <a:ext cx="4543425" cy="3406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14746"/>
            <a:ext cx="5486400" cy="4087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Click to edit Master text styles</a:t>
            </a:r>
          </a:p>
          <a:p>
            <a:pPr lvl="1"/>
            <a:r>
              <a:rPr lang="el-GR" noProof="0" smtClean="0"/>
              <a:t>Second level</a:t>
            </a:r>
          </a:p>
          <a:p>
            <a:pPr lvl="2"/>
            <a:r>
              <a:rPr lang="el-GR" noProof="0" smtClean="0"/>
              <a:t>Third level</a:t>
            </a:r>
          </a:p>
          <a:p>
            <a:pPr lvl="3"/>
            <a:r>
              <a:rPr lang="el-GR" noProof="0" smtClean="0"/>
              <a:t>Fourth level</a:t>
            </a:r>
          </a:p>
          <a:p>
            <a:pPr lvl="4"/>
            <a:r>
              <a:rPr lang="el-GR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7915"/>
            <a:ext cx="2971800" cy="45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27915"/>
            <a:ext cx="2971800" cy="45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D42B19F-3521-4953-B402-4C01898EC5F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2859405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12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13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14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15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16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17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18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19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4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6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7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8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9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10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11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#3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4770A-B7CD-4D08-82B4-16E0A4BD14F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#3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DD409-5F26-40D9-96E9-E3915EF7B57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#3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45A11-9F7C-4F0E-ABE5-DC7B3E3973A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#3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E4940-C6CC-4B5E-B471-D28055C4D85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#3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59505-9F6E-41E7-90D8-FAB5C075BE0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#3</a:t>
            </a: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81871-ACF6-481C-A6E8-E07CED90C0C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#3</a:t>
            </a: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56453-B4A8-4A19-B17C-9D47F086AC8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#3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7431E-A33D-4BA6-8DF9-3D427EE5AC9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#3</a:t>
            </a: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2BA66-206D-49D0-92B6-D199154FEA5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#3</a:t>
            </a: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E74C9-D686-43CE-8A03-906A9C4C7B9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#3</a:t>
            </a: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DA98C-43E4-4354-B6D3-7E38CED44A7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/>
              <a:t>2013-2014      #3</a:t>
            </a: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281E719-4DAB-4730-AC28-AE1221FCE98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522512" cy="476250"/>
          </a:xfrm>
          <a:noFill/>
        </p:spPr>
        <p:txBody>
          <a:bodyPr/>
          <a:lstStyle/>
          <a:p>
            <a:r>
              <a:rPr lang="en-US" dirty="0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103984" cy="476250"/>
          </a:xfrm>
          <a:noFill/>
        </p:spPr>
        <p:txBody>
          <a:bodyPr/>
          <a:lstStyle/>
          <a:p>
            <a:r>
              <a:rPr lang="el-GR" dirty="0" smtClean="0"/>
              <a:t>Ευρωπαϊκή και Διεθνής Πολιτική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eaLnBrk="1" hangingPunct="1"/>
            <a:endParaRPr lang="en-US" sz="2400" dirty="0" smtClean="0">
              <a:latin typeface="Verdana" pitchFamily="34" charset="0"/>
            </a:endParaRPr>
          </a:p>
          <a:p>
            <a:pPr eaLnBrk="1" hangingPunct="1"/>
            <a:r>
              <a:rPr lang="el-GR" sz="2400" dirty="0" smtClean="0">
                <a:latin typeface="Verdana" pitchFamily="34" charset="0"/>
              </a:rPr>
              <a:t>Αχιλλέας </a:t>
            </a:r>
            <a:r>
              <a:rPr lang="el-GR" sz="2400" dirty="0" smtClean="0">
                <a:latin typeface="Verdana" pitchFamily="34" charset="0"/>
              </a:rPr>
              <a:t>Μητσός</a:t>
            </a: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eaLnBrk="1" hangingPunct="1"/>
            <a:r>
              <a:rPr lang="el-GR" sz="2400" b="1" u="sng" dirty="0" smtClean="0">
                <a:latin typeface="Verdana" pitchFamily="34" charset="0"/>
              </a:rPr>
              <a:t>Περιβαλλοντική Πολιτική</a:t>
            </a:r>
          </a:p>
          <a:p>
            <a:pPr eaLnBrk="1" hangingPunct="1"/>
            <a:r>
              <a:rPr lang="el-GR" sz="2400" b="1" u="sng" dirty="0" smtClean="0">
                <a:latin typeface="Verdana" pitchFamily="34" charset="0"/>
              </a:rPr>
              <a:t>Ευρωπαϊκές και Διεθνείς Διαστάσεις</a:t>
            </a: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algn="l" eaLnBrk="1" hangingPunct="1"/>
            <a:r>
              <a:rPr lang="en-US" sz="2200" b="1" dirty="0" smtClean="0">
                <a:latin typeface="Verdana" pitchFamily="34" charset="0"/>
              </a:rPr>
              <a:t>3</a:t>
            </a:r>
            <a:r>
              <a:rPr lang="el-GR" sz="2200" b="1" dirty="0" smtClean="0">
                <a:latin typeface="Verdana" pitchFamily="34" charset="0"/>
              </a:rPr>
              <a:t> – Το περιβάλλον ως δημόσιο αγαθό</a:t>
            </a:r>
            <a:endParaRPr lang="en-US" sz="2200" b="1" dirty="0" smtClean="0">
              <a:latin typeface="Verdana" pitchFamily="34" charset="0"/>
            </a:endParaRPr>
          </a:p>
        </p:txBody>
      </p:sp>
      <p:pic>
        <p:nvPicPr>
          <p:cNvPr id="6" name="Εικόνα 1" descr="image00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332656"/>
            <a:ext cx="8064896" cy="796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Λογότυπο επιχειρησιακού προγράμματος εκπαίδευσης και δια βίου μάθησης&#10;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63949" y="5085184"/>
            <a:ext cx="37242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23870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10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l" eaLnBrk="1" hangingPunct="1">
              <a:lnSpc>
                <a:spcPct val="150000"/>
              </a:lnSpc>
            </a:pPr>
            <a:r>
              <a:rPr lang="el-GR" sz="2400" u="sng" dirty="0" smtClean="0">
                <a:solidFill>
                  <a:srgbClr val="002060"/>
                </a:solidFill>
              </a:rPr>
              <a:t>Αποτυχία της αγοράς</a:t>
            </a:r>
          </a:p>
          <a:p>
            <a:pPr lvl="1" algn="just" eaLnBrk="1" hangingPunct="1">
              <a:lnSpc>
                <a:spcPct val="250000"/>
              </a:lnSpc>
            </a:pPr>
            <a:r>
              <a:rPr lang="el-GR" sz="2000" dirty="0" smtClean="0">
                <a:solidFill>
                  <a:srgbClr val="002060"/>
                </a:solidFill>
              </a:rPr>
              <a:t>Όταν οι προϋποθέσεις δεν ισχύουν</a:t>
            </a:r>
          </a:p>
          <a:p>
            <a:pPr lvl="1" algn="just" eaLnBrk="1" hangingPunct="1">
              <a:lnSpc>
                <a:spcPct val="200000"/>
              </a:lnSpc>
            </a:pPr>
            <a:r>
              <a:rPr lang="el-GR" sz="2000" dirty="0" smtClean="0">
                <a:solidFill>
                  <a:srgbClr val="002060"/>
                </a:solidFill>
              </a:rPr>
              <a:t>προσφορά / ζήτηση</a:t>
            </a:r>
          </a:p>
          <a:p>
            <a:pPr lvl="1" algn="just" eaLnBrk="1" hangingPunct="1"/>
            <a:endParaRPr lang="el-GR" sz="2000" dirty="0" smtClean="0">
              <a:solidFill>
                <a:srgbClr val="002060"/>
              </a:solidFill>
            </a:endParaRPr>
          </a:p>
          <a:p>
            <a:pPr lvl="1" algn="just" eaLnBrk="1" hangingPunct="1"/>
            <a:r>
              <a:rPr lang="el-GR" sz="2000" dirty="0" smtClean="0">
                <a:solidFill>
                  <a:srgbClr val="002060"/>
                </a:solidFill>
              </a:rPr>
              <a:t>[άλλο ζήτημα αν υπάρχουν και άλλοι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στόχοι – πέραν της αποδοτικότητας,  της «βέλτιστης κατανομής πόρων»]</a:t>
            </a:r>
          </a:p>
        </p:txBody>
      </p:sp>
    </p:spTree>
    <p:extLst>
      <p:ext uri="{BB962C8B-B14F-4D97-AF65-F5344CB8AC3E}">
        <p14:creationId xmlns:p14="http://schemas.microsoft.com/office/powerpoint/2010/main" xmlns="" val="226624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11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l" eaLnBrk="1" hangingPunct="1">
              <a:lnSpc>
                <a:spcPct val="150000"/>
              </a:lnSpc>
            </a:pPr>
            <a:r>
              <a:rPr lang="el-GR" sz="2400" u="sng" dirty="0" smtClean="0">
                <a:solidFill>
                  <a:srgbClr val="002060"/>
                </a:solidFill>
              </a:rPr>
              <a:t>Αποτυχία της αγοράς</a:t>
            </a:r>
          </a:p>
          <a:p>
            <a:pPr lvl="1" algn="just" eaLnBrk="1" hangingPunct="1">
              <a:lnSpc>
                <a:spcPct val="200000"/>
              </a:lnSpc>
            </a:pPr>
            <a:endParaRPr lang="en-US" sz="20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200000"/>
              </a:lnSpc>
            </a:pPr>
            <a:r>
              <a:rPr lang="el-GR" sz="2000" dirty="0" smtClean="0">
                <a:solidFill>
                  <a:srgbClr val="002060"/>
                </a:solidFill>
              </a:rPr>
              <a:t>Οικονομίες κλίμακας</a:t>
            </a:r>
            <a:endParaRPr lang="el-GR" sz="2400" u="sng" dirty="0" smtClean="0">
              <a:solidFill>
                <a:srgbClr val="002060"/>
              </a:solidFill>
            </a:endParaRPr>
          </a:p>
          <a:p>
            <a:pPr marL="914400" lvl="1" indent="-457200" algn="just" eaLnBrk="1" hangingPunct="1">
              <a:lnSpc>
                <a:spcPct val="150000"/>
              </a:lnSpc>
            </a:pPr>
            <a:endParaRPr lang="el-GR" sz="1400" dirty="0" smtClean="0">
              <a:solidFill>
                <a:srgbClr val="002060"/>
              </a:solidFill>
            </a:endParaRPr>
          </a:p>
          <a:p>
            <a:pPr marL="914400" lvl="1" indent="-457200" algn="just" eaLnBrk="1" hangingPunct="1">
              <a:lnSpc>
                <a:spcPct val="150000"/>
              </a:lnSpc>
            </a:pPr>
            <a:r>
              <a:rPr lang="el-GR" sz="1400" dirty="0" smtClean="0">
                <a:solidFill>
                  <a:srgbClr val="002060"/>
                </a:solidFill>
              </a:rPr>
              <a:t>	</a:t>
            </a:r>
            <a:r>
              <a:rPr lang="el-GR" sz="1800" dirty="0" smtClean="0">
                <a:solidFill>
                  <a:srgbClr val="002060"/>
                </a:solidFill>
              </a:rPr>
              <a:t>Φραγμοί στην είσοδο λόγων μονοπωλιακών καταστάσεων. Αύξουσες αποδόσεις κλίμακας. Κόστος ανά μονάδα φθίνει όταν αυξάνει η παραγωγή</a:t>
            </a:r>
          </a:p>
        </p:txBody>
      </p:sp>
    </p:spTree>
    <p:extLst>
      <p:ext uri="{BB962C8B-B14F-4D97-AF65-F5344CB8AC3E}">
        <p14:creationId xmlns:p14="http://schemas.microsoft.com/office/powerpoint/2010/main" xmlns="" val="56562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12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l" eaLnBrk="1" hangingPunct="1">
              <a:lnSpc>
                <a:spcPct val="150000"/>
              </a:lnSpc>
            </a:pPr>
            <a:r>
              <a:rPr lang="el-GR" sz="2400" u="sng" dirty="0" smtClean="0">
                <a:solidFill>
                  <a:srgbClr val="002060"/>
                </a:solidFill>
              </a:rPr>
              <a:t>Αποτυχία της αγοράς</a:t>
            </a:r>
          </a:p>
          <a:p>
            <a:pPr lvl="1" algn="just" eaLnBrk="1" hangingPunct="1">
              <a:lnSpc>
                <a:spcPct val="200000"/>
              </a:lnSpc>
            </a:pPr>
            <a:endParaRPr lang="en-US" sz="20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200000"/>
              </a:lnSpc>
            </a:pPr>
            <a:r>
              <a:rPr lang="el-GR" sz="2000" dirty="0" err="1" smtClean="0">
                <a:solidFill>
                  <a:srgbClr val="002060"/>
                </a:solidFill>
              </a:rPr>
              <a:t>Εξωτερικότητες</a:t>
            </a:r>
            <a:endParaRPr lang="el-GR" sz="2000" dirty="0" smtClean="0">
              <a:solidFill>
                <a:srgbClr val="002060"/>
              </a:solidFill>
            </a:endParaRPr>
          </a:p>
          <a:p>
            <a:pPr lvl="2" algn="just" eaLnBrk="1" hangingPunct="1">
              <a:lnSpc>
                <a:spcPct val="150000"/>
              </a:lnSpc>
            </a:pPr>
            <a:r>
              <a:rPr lang="el-GR" sz="1800" dirty="0" smtClean="0">
                <a:solidFill>
                  <a:srgbClr val="002060"/>
                </a:solidFill>
              </a:rPr>
              <a:t>Όταν η δραστηριότητα του ενός δημιουργεί είτε κόστος (αρνητικές), είτε όφελος (θετικές) για κάποιον άλλον, χωρίς όμως αυτός να καλείται να φέρει το κόστος ή να απολαύσει το όφελος.</a:t>
            </a:r>
          </a:p>
        </p:txBody>
      </p:sp>
    </p:spTree>
    <p:extLst>
      <p:ext uri="{BB962C8B-B14F-4D97-AF65-F5344CB8AC3E}">
        <p14:creationId xmlns:p14="http://schemas.microsoft.com/office/powerpoint/2010/main" xmlns="" val="106024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13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l" eaLnBrk="1" hangingPunct="1">
              <a:lnSpc>
                <a:spcPct val="150000"/>
              </a:lnSpc>
            </a:pPr>
            <a:r>
              <a:rPr lang="el-GR" sz="2400" u="sng" dirty="0" smtClean="0">
                <a:solidFill>
                  <a:srgbClr val="002060"/>
                </a:solidFill>
              </a:rPr>
              <a:t>Αποτυχία της αγοράς</a:t>
            </a:r>
          </a:p>
          <a:p>
            <a:pPr lvl="1" algn="just" eaLnBrk="1" hangingPunct="1">
              <a:lnSpc>
                <a:spcPct val="200000"/>
              </a:lnSpc>
            </a:pPr>
            <a:endParaRPr lang="en-US" sz="20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200000"/>
              </a:lnSpc>
            </a:pPr>
            <a:r>
              <a:rPr lang="el-GR" sz="2000" dirty="0" smtClean="0">
                <a:solidFill>
                  <a:srgbClr val="002060"/>
                </a:solidFill>
              </a:rPr>
              <a:t>Διακίνηση πληροφορίας</a:t>
            </a:r>
          </a:p>
          <a:p>
            <a:pPr marL="914400" lvl="1" indent="-457200" algn="just" eaLnBrk="1" hangingPunct="1">
              <a:lnSpc>
                <a:spcPct val="150000"/>
              </a:lnSpc>
            </a:pPr>
            <a:r>
              <a:rPr lang="el-GR" sz="1800" dirty="0" smtClean="0">
                <a:solidFill>
                  <a:srgbClr val="002060"/>
                </a:solidFill>
              </a:rPr>
              <a:t>	Νόθευση της αγοράς αν ανεπαρκής ή </a:t>
            </a:r>
            <a:r>
              <a:rPr lang="el-GR" sz="1800" dirty="0" err="1" smtClean="0">
                <a:solidFill>
                  <a:srgbClr val="002060"/>
                </a:solidFill>
              </a:rPr>
              <a:t>ασυμμετρική</a:t>
            </a:r>
            <a:r>
              <a:rPr lang="el-GR" sz="1800" dirty="0" smtClean="0">
                <a:solidFill>
                  <a:srgbClr val="002060"/>
                </a:solidFill>
              </a:rPr>
              <a:t> διακίνηση πληροφορίας</a:t>
            </a:r>
          </a:p>
          <a:p>
            <a:pPr marL="914400" lvl="1" indent="-457200" algn="just" eaLnBrk="1" hangingPunct="1">
              <a:lnSpc>
                <a:spcPct val="150000"/>
              </a:lnSpc>
            </a:pPr>
            <a:endParaRPr lang="el-GR" sz="1800" dirty="0" smtClean="0">
              <a:solidFill>
                <a:srgbClr val="002060"/>
              </a:solidFill>
            </a:endParaRPr>
          </a:p>
          <a:p>
            <a:pPr marL="914400" lvl="1" indent="-457200" algn="just" eaLnBrk="1" hangingPunct="1">
              <a:lnSpc>
                <a:spcPct val="150000"/>
              </a:lnSpc>
            </a:pPr>
            <a:endParaRPr lang="el-GR" sz="1800" dirty="0" smtClean="0">
              <a:solidFill>
                <a:srgbClr val="002060"/>
              </a:solidFill>
            </a:endParaRPr>
          </a:p>
          <a:p>
            <a:pPr lvl="1" algn="l" eaLnBrk="1" hangingPunct="1">
              <a:lnSpc>
                <a:spcPct val="150000"/>
              </a:lnSpc>
            </a:pPr>
            <a:endParaRPr lang="el-GR" sz="2400" u="sng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464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14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60648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l" eaLnBrk="1" hangingPunct="1">
              <a:lnSpc>
                <a:spcPct val="150000"/>
              </a:lnSpc>
            </a:pPr>
            <a:r>
              <a:rPr lang="el-GR" sz="2400" u="sng" dirty="0" smtClean="0">
                <a:solidFill>
                  <a:srgbClr val="002060"/>
                </a:solidFill>
              </a:rPr>
              <a:t>Αποτυχία της αγοράς</a:t>
            </a:r>
          </a:p>
          <a:p>
            <a:pPr lvl="1" algn="just" eaLnBrk="1" hangingPunct="1">
              <a:lnSpc>
                <a:spcPct val="200000"/>
              </a:lnSpc>
            </a:pPr>
            <a:endParaRPr lang="en-US" sz="20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200000"/>
              </a:lnSpc>
            </a:pPr>
            <a:r>
              <a:rPr lang="el-GR" sz="2000" dirty="0" smtClean="0">
                <a:solidFill>
                  <a:srgbClr val="002060"/>
                </a:solidFill>
              </a:rPr>
              <a:t>Δημόσια αγαθά</a:t>
            </a:r>
          </a:p>
          <a:p>
            <a:pPr marL="914400" lvl="1" indent="-457200" algn="just" eaLnBrk="1" hangingPunct="1"/>
            <a:r>
              <a:rPr lang="el-GR" sz="1800" dirty="0" smtClean="0">
                <a:solidFill>
                  <a:srgbClr val="002060"/>
                </a:solidFill>
              </a:rPr>
              <a:t>	Αγαθά τα οποία από πλευράς συνολικού οφέλους πρέπει να παραχθούν, αλλά για τα οποία οι δυνάμεις της αγοράς δεν είναι σε θέση να κατανείμουν το σχετικό βάρος</a:t>
            </a:r>
          </a:p>
          <a:p>
            <a:pPr marL="1371600" lvl="2" indent="-457200" algn="just" eaLnBrk="1" hangingPunct="1">
              <a:lnSpc>
                <a:spcPct val="150000"/>
              </a:lnSpc>
            </a:pPr>
            <a:r>
              <a:rPr lang="el-GR" sz="1600" dirty="0" smtClean="0">
                <a:solidFill>
                  <a:srgbClr val="002060"/>
                </a:solidFill>
              </a:rPr>
              <a:t>	</a:t>
            </a:r>
            <a:r>
              <a:rPr lang="el-GR" sz="1600" i="1" dirty="0" smtClean="0">
                <a:solidFill>
                  <a:srgbClr val="002060"/>
                </a:solidFill>
              </a:rPr>
              <a:t>όχι ότι παράγεται από «κράτος»</a:t>
            </a:r>
          </a:p>
          <a:p>
            <a:pPr marL="1371600" lvl="2" indent="-457200" algn="just" eaLnBrk="1" hangingPunct="1">
              <a:lnSpc>
                <a:spcPct val="150000"/>
              </a:lnSpc>
            </a:pPr>
            <a:r>
              <a:rPr lang="el-GR" sz="1600" i="1" dirty="0" smtClean="0">
                <a:solidFill>
                  <a:srgbClr val="002060"/>
                </a:solidFill>
              </a:rPr>
              <a:t>	όχι ότι παρέχεται από «κράτος»</a:t>
            </a:r>
            <a:endParaRPr lang="el-GR" sz="1600" dirty="0" smtClean="0">
              <a:solidFill>
                <a:srgbClr val="002060"/>
              </a:solidFill>
            </a:endParaRPr>
          </a:p>
          <a:p>
            <a:pPr lvl="1" algn="l" eaLnBrk="1" hangingPunct="1">
              <a:lnSpc>
                <a:spcPct val="150000"/>
              </a:lnSpc>
            </a:pPr>
            <a:endParaRPr lang="el-GR" sz="2400" u="sng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217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15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1800000"/>
          <a:lstStyle/>
          <a:p>
            <a:pPr lvl="1" algn="l" eaLnBrk="1" hangingPunct="1">
              <a:lnSpc>
                <a:spcPct val="150000"/>
              </a:lnSpc>
            </a:pPr>
            <a:r>
              <a:rPr lang="el-GR" sz="2400" u="sng" dirty="0" smtClean="0">
                <a:solidFill>
                  <a:srgbClr val="002060"/>
                </a:solidFill>
              </a:rPr>
              <a:t>Δημόσια αγαθά</a:t>
            </a:r>
          </a:p>
          <a:p>
            <a:pPr lvl="1" algn="just" eaLnBrk="1" hangingPunct="1">
              <a:lnSpc>
                <a:spcPct val="250000"/>
              </a:lnSpc>
            </a:pPr>
            <a:r>
              <a:rPr lang="el-GR" sz="2000" dirty="0" smtClean="0">
                <a:solidFill>
                  <a:srgbClr val="002060"/>
                </a:solidFill>
              </a:rPr>
              <a:t>Ιδιότητες:</a:t>
            </a:r>
          </a:p>
          <a:p>
            <a:pPr lvl="1" algn="just" eaLnBrk="1" hangingPunct="1"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2000" dirty="0" smtClean="0">
                <a:solidFill>
                  <a:srgbClr val="002060"/>
                </a:solidFill>
              </a:rPr>
              <a:t> Μη ανταγωνιστικά (</a:t>
            </a:r>
            <a:r>
              <a:rPr lang="en-US" sz="2000" dirty="0" smtClean="0">
                <a:solidFill>
                  <a:srgbClr val="002060"/>
                </a:solidFill>
              </a:rPr>
              <a:t>non rival)</a:t>
            </a:r>
            <a:endParaRPr lang="el-GR" sz="2000" dirty="0" smtClean="0">
              <a:solidFill>
                <a:srgbClr val="002060"/>
              </a:solidFill>
            </a:endParaRPr>
          </a:p>
          <a:p>
            <a:pPr lvl="1" algn="just" eaLnBrk="1" hangingPunct="1"/>
            <a:r>
              <a:rPr lang="el-GR" sz="1800" dirty="0" smtClean="0">
                <a:solidFill>
                  <a:srgbClr val="002060"/>
                </a:solidFill>
              </a:rPr>
              <a:t>Η πρόσθετη κατανάλωση από κάποιον δεν μειώνει τη διαθεσιμότητα τους σε όλους τους άλλους χρήστες.</a:t>
            </a:r>
            <a:endParaRPr lang="en-US" sz="18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2000" dirty="0" smtClean="0">
                <a:solidFill>
                  <a:srgbClr val="002060"/>
                </a:solidFill>
              </a:rPr>
              <a:t> Αδυναμία αποκλεισμού </a:t>
            </a:r>
            <a:r>
              <a:rPr lang="en-US" sz="2000" dirty="0" smtClean="0">
                <a:solidFill>
                  <a:srgbClr val="002060"/>
                </a:solidFill>
              </a:rPr>
              <a:t>(non excludability)</a:t>
            </a:r>
            <a:endParaRPr lang="el-GR" sz="2000" dirty="0" smtClean="0">
              <a:solidFill>
                <a:srgbClr val="002060"/>
              </a:solidFill>
            </a:endParaRPr>
          </a:p>
          <a:p>
            <a:pPr lvl="1" algn="just" eaLnBrk="1" hangingPunct="1"/>
            <a:r>
              <a:rPr lang="el-GR" sz="1800" dirty="0" smtClean="0">
                <a:solidFill>
                  <a:srgbClr val="002060"/>
                </a:solidFill>
              </a:rPr>
              <a:t>Από τη στιγμή που το αγαθό παρασχεθεί είναι διαθέσιμο για όλους, δεν μπορεί να αποκλειστεί κάποιος από το να το καταναλώσει</a:t>
            </a:r>
            <a:endParaRPr lang="el-GR" sz="1800" i="1" dirty="0" smtClean="0">
              <a:solidFill>
                <a:srgbClr val="002060"/>
              </a:solidFill>
            </a:endParaRPr>
          </a:p>
          <a:p>
            <a:pPr lvl="4" algn="just" eaLnBrk="1" hangingPunct="1"/>
            <a:r>
              <a:rPr lang="el-GR" sz="1800" i="1" dirty="0" smtClean="0">
                <a:solidFill>
                  <a:srgbClr val="002060"/>
                </a:solidFill>
              </a:rPr>
              <a:t>Οι «Δωρεάν επιβάτες», </a:t>
            </a:r>
          </a:p>
          <a:p>
            <a:pPr lvl="4" algn="just" eaLnBrk="1" hangingPunct="1"/>
            <a:r>
              <a:rPr lang="el-GR" sz="1800" i="1" dirty="0" smtClean="0">
                <a:solidFill>
                  <a:srgbClr val="002060"/>
                </a:solidFill>
              </a:rPr>
              <a:t>το «δίλημμα του φυλακισμένου» </a:t>
            </a:r>
          </a:p>
          <a:p>
            <a:pPr lvl="4" algn="just" eaLnBrk="1" hangingPunct="1"/>
            <a:r>
              <a:rPr lang="el-GR" sz="1800" i="1" dirty="0" smtClean="0">
                <a:solidFill>
                  <a:srgbClr val="002060"/>
                </a:solidFill>
              </a:rPr>
              <a:t>και η «τραγωδία των από κοινού αποφάσεων»</a:t>
            </a:r>
          </a:p>
          <a:p>
            <a:pPr lvl="1" algn="just" eaLnBrk="1" hangingPunct="1"/>
            <a:endParaRPr lang="el-GR" sz="1800" i="1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endParaRPr lang="el-GR" sz="20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712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16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l" eaLnBrk="1" hangingPunct="1">
              <a:lnSpc>
                <a:spcPct val="150000"/>
              </a:lnSpc>
            </a:pPr>
            <a:r>
              <a:rPr lang="el-GR" sz="2200" u="sng" dirty="0" smtClean="0">
                <a:solidFill>
                  <a:srgbClr val="002060"/>
                </a:solidFill>
              </a:rPr>
              <a:t>Γνήσια δημόσια αγαθά, Αγαθά λέσχης, Πατερναλιστικά αγαθά</a:t>
            </a:r>
          </a:p>
          <a:p>
            <a:pPr lvl="1" algn="just" eaLnBrk="1" hangingPunct="1">
              <a:lnSpc>
                <a:spcPct val="150000"/>
              </a:lnSpc>
            </a:pPr>
            <a:endParaRPr lang="el-GR" sz="20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200000"/>
              </a:lnSpc>
            </a:pPr>
            <a:r>
              <a:rPr lang="el-GR" sz="1800" dirty="0" smtClean="0">
                <a:solidFill>
                  <a:srgbClr val="002060"/>
                </a:solidFill>
              </a:rPr>
              <a:t>«ανταγωνιστικά», «εξαιρέσιμα» - </a:t>
            </a:r>
            <a:r>
              <a:rPr lang="el-GR" sz="1800" b="1" dirty="0" smtClean="0">
                <a:solidFill>
                  <a:srgbClr val="002060"/>
                </a:solidFill>
              </a:rPr>
              <a:t>Ιδιωτικά αγαθά</a:t>
            </a:r>
          </a:p>
          <a:p>
            <a:pPr lvl="1" algn="just" eaLnBrk="1" hangingPunct="1">
              <a:lnSpc>
                <a:spcPct val="200000"/>
              </a:lnSpc>
            </a:pPr>
            <a:r>
              <a:rPr lang="el-GR" sz="1800" dirty="0" smtClean="0">
                <a:solidFill>
                  <a:srgbClr val="002060"/>
                </a:solidFill>
              </a:rPr>
              <a:t>       «ανταγωνιστικά», «μη εξαιρέσιμα» - </a:t>
            </a:r>
            <a:r>
              <a:rPr lang="el-GR" sz="1800" b="1" dirty="0" smtClean="0">
                <a:solidFill>
                  <a:srgbClr val="002060"/>
                </a:solidFill>
              </a:rPr>
              <a:t>Αγαθά αποκλεισμού</a:t>
            </a:r>
          </a:p>
          <a:p>
            <a:pPr lvl="1" algn="l" eaLnBrk="1" hangingPunct="1">
              <a:lnSpc>
                <a:spcPct val="200000"/>
              </a:lnSpc>
            </a:pPr>
            <a:r>
              <a:rPr lang="el-GR" sz="1800" dirty="0" smtClean="0">
                <a:solidFill>
                  <a:srgbClr val="002060"/>
                </a:solidFill>
              </a:rPr>
              <a:t>            «μη ανταγωνιστικά», «εξαιρέσιμα» - </a:t>
            </a:r>
            <a:r>
              <a:rPr lang="el-GR" sz="1800" b="1" dirty="0" smtClean="0">
                <a:solidFill>
                  <a:srgbClr val="002060"/>
                </a:solidFill>
              </a:rPr>
              <a:t>Αγαθά συμμετοχής, λέσχης </a:t>
            </a:r>
          </a:p>
          <a:p>
            <a:pPr lvl="1" algn="l" eaLnBrk="1" hangingPunct="1">
              <a:lnSpc>
                <a:spcPct val="200000"/>
              </a:lnSpc>
            </a:pPr>
            <a:r>
              <a:rPr lang="el-GR" sz="1800" dirty="0" smtClean="0">
                <a:solidFill>
                  <a:srgbClr val="002060"/>
                </a:solidFill>
              </a:rPr>
              <a:t>                   «μη ανταγωνιστικά», «μη εξαιρέσιμα» - </a:t>
            </a:r>
            <a:r>
              <a:rPr lang="el-GR" sz="1800" b="1" dirty="0" smtClean="0">
                <a:solidFill>
                  <a:srgbClr val="002060"/>
                </a:solidFill>
              </a:rPr>
              <a:t>Γνήσια δημόσια αγαθά</a:t>
            </a:r>
          </a:p>
          <a:p>
            <a:pPr lvl="1" algn="l" eaLnBrk="1" hangingPunct="1">
              <a:lnSpc>
                <a:spcPct val="200000"/>
              </a:lnSpc>
            </a:pPr>
            <a:endParaRPr lang="en-US" sz="1800" b="1" dirty="0" smtClean="0">
              <a:solidFill>
                <a:srgbClr val="002060"/>
              </a:solidFill>
            </a:endParaRPr>
          </a:p>
          <a:p>
            <a:pPr lvl="1" algn="l" eaLnBrk="1" hangingPunct="1">
              <a:lnSpc>
                <a:spcPct val="200000"/>
              </a:lnSpc>
            </a:pPr>
            <a:r>
              <a:rPr lang="el-GR" sz="1800" b="1" dirty="0" smtClean="0">
                <a:solidFill>
                  <a:srgbClr val="002060"/>
                </a:solidFill>
              </a:rPr>
              <a:t>Πατερναλιστικά αγαθά:</a:t>
            </a:r>
            <a:r>
              <a:rPr lang="fr-FR" sz="1800" b="1" dirty="0" smtClean="0">
                <a:solidFill>
                  <a:srgbClr val="002060"/>
                </a:solidFill>
              </a:rPr>
              <a:t> </a:t>
            </a:r>
            <a:r>
              <a:rPr lang="en-US" sz="1800" dirty="0" smtClean="0">
                <a:solidFill>
                  <a:srgbClr val="002060"/>
                </a:solidFill>
              </a:rPr>
              <a:t>{Merit goods}</a:t>
            </a:r>
          </a:p>
          <a:p>
            <a:pPr lvl="1" algn="l" eaLnBrk="1" hangingPunct="1">
              <a:lnSpc>
                <a:spcPct val="200000"/>
              </a:lnSpc>
            </a:pPr>
            <a:endParaRPr lang="el-GR" sz="18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127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17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l" eaLnBrk="1" hangingPunct="1">
              <a:lnSpc>
                <a:spcPct val="150000"/>
              </a:lnSpc>
            </a:pPr>
            <a:r>
              <a:rPr lang="el-GR" sz="2200" u="sng" dirty="0" smtClean="0">
                <a:solidFill>
                  <a:srgbClr val="002060"/>
                </a:solidFill>
              </a:rPr>
              <a:t>Αποτυχία αγοράς και «κυβερνητική αποτυχία»</a:t>
            </a:r>
          </a:p>
          <a:p>
            <a:pPr lvl="1" algn="l" eaLnBrk="1" hangingPunct="1">
              <a:lnSpc>
                <a:spcPct val="250000"/>
              </a:lnSpc>
            </a:pPr>
            <a:r>
              <a:rPr lang="el-GR" sz="2000" i="1" dirty="0" smtClean="0">
                <a:solidFill>
                  <a:srgbClr val="002060"/>
                </a:solidFill>
              </a:rPr>
              <a:t>Αποτυχία της αγοράς αναγκαία, όχι όμως και ικανή συνθήκη</a:t>
            </a:r>
          </a:p>
          <a:p>
            <a:pPr lvl="1" algn="l" eaLnBrk="1" hangingPunct="1">
              <a:lnSpc>
                <a:spcPct val="200000"/>
              </a:lnSpc>
            </a:pPr>
            <a:endParaRPr lang="el-GR" sz="2000" dirty="0" smtClean="0">
              <a:solidFill>
                <a:srgbClr val="002060"/>
              </a:solidFill>
            </a:endParaRPr>
          </a:p>
          <a:p>
            <a:pPr lvl="1" algn="l" eaLnBrk="1" hangingPunct="1">
              <a:lnSpc>
                <a:spcPct val="200000"/>
              </a:lnSpc>
            </a:pPr>
            <a:r>
              <a:rPr lang="el-GR" sz="2000" dirty="0" smtClean="0">
                <a:solidFill>
                  <a:srgbClr val="002060"/>
                </a:solidFill>
              </a:rPr>
              <a:t>«Κυβερνητική αποτυχία»/ «Κρατική αποτυχία» / «Αποτυχία δημοσίου» / «Παρεμβατική αποτυχία»</a:t>
            </a:r>
          </a:p>
          <a:p>
            <a:pPr lvl="1" algn="l" eaLnBrk="1" hangingPunct="1">
              <a:lnSpc>
                <a:spcPct val="200000"/>
              </a:lnSpc>
            </a:pPr>
            <a:endParaRPr lang="el-GR" sz="2000" dirty="0" smtClean="0">
              <a:solidFill>
                <a:srgbClr val="002060"/>
              </a:solidFill>
            </a:endParaRPr>
          </a:p>
          <a:p>
            <a:pPr lvl="1" algn="l" eaLnBrk="1" hangingPunct="1">
              <a:lnSpc>
                <a:spcPct val="200000"/>
              </a:lnSpc>
            </a:pPr>
            <a:r>
              <a:rPr lang="el-GR" sz="2000" dirty="0" smtClean="0">
                <a:solidFill>
                  <a:srgbClr val="002060"/>
                </a:solidFill>
              </a:rPr>
              <a:t>… και νεοφιλελεύθερη ιδεολογία</a:t>
            </a:r>
          </a:p>
          <a:p>
            <a:pPr lvl="1" algn="l" eaLnBrk="1" hangingPunct="1">
              <a:lnSpc>
                <a:spcPct val="150000"/>
              </a:lnSpc>
            </a:pPr>
            <a:endParaRPr lang="el-GR" sz="20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endParaRPr lang="el-GR" sz="20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323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18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l" eaLnBrk="1" hangingPunct="1">
              <a:lnSpc>
                <a:spcPct val="150000"/>
              </a:lnSpc>
            </a:pPr>
            <a:r>
              <a:rPr lang="el-GR" sz="2400" u="sng" dirty="0" smtClean="0">
                <a:solidFill>
                  <a:srgbClr val="002060"/>
                </a:solidFill>
              </a:rPr>
              <a:t>Τρεις δημόσιες λειτουργίες</a:t>
            </a:r>
            <a:endParaRPr lang="en-US" sz="20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200000"/>
              </a:lnSpc>
            </a:pPr>
            <a:r>
              <a:rPr lang="fr-FR" sz="2000" dirty="0" smtClean="0">
                <a:solidFill>
                  <a:srgbClr val="002060"/>
                </a:solidFill>
              </a:rPr>
              <a:t>[R.</a:t>
            </a:r>
            <a:r>
              <a:rPr lang="en-US" sz="2000" dirty="0" smtClean="0">
                <a:solidFill>
                  <a:srgbClr val="002060"/>
                </a:solidFill>
              </a:rPr>
              <a:t>Musgrave]</a:t>
            </a:r>
          </a:p>
          <a:p>
            <a:pPr lvl="1" algn="just" eaLnBrk="1" hangingPunct="1">
              <a:lnSpc>
                <a:spcPct val="200000"/>
              </a:lnSpc>
            </a:pPr>
            <a:r>
              <a:rPr lang="el-GR" sz="2000" dirty="0" smtClean="0">
                <a:solidFill>
                  <a:srgbClr val="002060"/>
                </a:solidFill>
              </a:rPr>
              <a:t>Βασικές (οικονομικές) λειτουργίες του κράτους:</a:t>
            </a:r>
          </a:p>
          <a:p>
            <a:pPr lvl="1" algn="just" eaLnBrk="1" hangingPunct="1">
              <a:lnSpc>
                <a:spcPct val="200000"/>
              </a:lnSpc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 err="1" smtClean="0">
                <a:solidFill>
                  <a:srgbClr val="002060"/>
                </a:solidFill>
              </a:rPr>
              <a:t>Μικρο</a:t>
            </a:r>
            <a:r>
              <a:rPr lang="el-GR" sz="2000" dirty="0" smtClean="0">
                <a:solidFill>
                  <a:srgbClr val="002060"/>
                </a:solidFill>
              </a:rPr>
              <a:t>-οικονομική αποδοτικότητα</a:t>
            </a:r>
          </a:p>
          <a:p>
            <a:pPr lvl="1" algn="just" eaLnBrk="1" hangingPunct="1">
              <a:lnSpc>
                <a:spcPct val="200000"/>
              </a:lnSpc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 err="1" smtClean="0">
                <a:solidFill>
                  <a:srgbClr val="002060"/>
                </a:solidFill>
              </a:rPr>
              <a:t>Μακρο</a:t>
            </a:r>
            <a:r>
              <a:rPr lang="el-GR" sz="2000" dirty="0" smtClean="0">
                <a:solidFill>
                  <a:srgbClr val="002060"/>
                </a:solidFill>
              </a:rPr>
              <a:t>-οικονομική αποδοτικότητα</a:t>
            </a:r>
          </a:p>
          <a:p>
            <a:pPr lvl="1" algn="just" eaLnBrk="1" hangingPunct="1">
              <a:lnSpc>
                <a:spcPct val="200000"/>
              </a:lnSpc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</a:rPr>
              <a:t> Αναδιανομή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l-GR" sz="2000" i="1" dirty="0" smtClean="0">
                <a:solidFill>
                  <a:srgbClr val="002060"/>
                </a:solidFill>
              </a:rPr>
              <a:t>		</a:t>
            </a:r>
            <a:endParaRPr lang="el-GR" sz="18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261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19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l" eaLnBrk="1" hangingPunct="1">
              <a:lnSpc>
                <a:spcPct val="150000"/>
              </a:lnSpc>
            </a:pPr>
            <a:r>
              <a:rPr lang="el-GR" sz="2400" u="sng" dirty="0" smtClean="0">
                <a:solidFill>
                  <a:srgbClr val="002060"/>
                </a:solidFill>
              </a:rPr>
              <a:t>Τρεις δημόσιες λειτουργίες</a:t>
            </a:r>
            <a:endParaRPr lang="en-US" sz="20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200000"/>
              </a:lnSpc>
            </a:pPr>
            <a:r>
              <a:rPr lang="fr-FR" sz="2000" dirty="0" smtClean="0">
                <a:solidFill>
                  <a:srgbClr val="002060"/>
                </a:solidFill>
              </a:rPr>
              <a:t>[R.</a:t>
            </a:r>
            <a:r>
              <a:rPr lang="en-US" sz="2000" dirty="0" smtClean="0">
                <a:solidFill>
                  <a:srgbClr val="002060"/>
                </a:solidFill>
              </a:rPr>
              <a:t>Musgrave]</a:t>
            </a:r>
          </a:p>
          <a:p>
            <a:pPr lvl="1" algn="just" eaLnBrk="1" hangingPunct="1">
              <a:lnSpc>
                <a:spcPct val="200000"/>
              </a:lnSpc>
            </a:pPr>
            <a:r>
              <a:rPr lang="el-GR" sz="2000" dirty="0" smtClean="0">
                <a:solidFill>
                  <a:srgbClr val="002060"/>
                </a:solidFill>
              </a:rPr>
              <a:t>Βασικές (οικονομικές) λειτουργίες του κράτους:</a:t>
            </a:r>
          </a:p>
          <a:p>
            <a:pPr lvl="1" algn="just" eaLnBrk="1" hangingPunct="1">
              <a:lnSpc>
                <a:spcPct val="200000"/>
              </a:lnSpc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 err="1" smtClean="0">
                <a:solidFill>
                  <a:srgbClr val="002060"/>
                </a:solidFill>
              </a:rPr>
              <a:t>Μικρο</a:t>
            </a:r>
            <a:r>
              <a:rPr lang="el-GR" sz="2000" dirty="0" smtClean="0">
                <a:solidFill>
                  <a:srgbClr val="002060"/>
                </a:solidFill>
              </a:rPr>
              <a:t>-οικονομική αποδοτικότητα</a:t>
            </a:r>
          </a:p>
          <a:p>
            <a:pPr lvl="1" algn="just" eaLnBrk="1" hangingPunct="1">
              <a:lnSpc>
                <a:spcPct val="200000"/>
              </a:lnSpc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 err="1" smtClean="0">
                <a:solidFill>
                  <a:srgbClr val="002060"/>
                </a:solidFill>
              </a:rPr>
              <a:t>Μακρο</a:t>
            </a:r>
            <a:r>
              <a:rPr lang="el-GR" sz="2000" dirty="0" smtClean="0">
                <a:solidFill>
                  <a:srgbClr val="002060"/>
                </a:solidFill>
              </a:rPr>
              <a:t>-οικονομική αποδοτικότητα</a:t>
            </a:r>
          </a:p>
          <a:p>
            <a:pPr lvl="1" algn="just" eaLnBrk="1" hangingPunct="1">
              <a:lnSpc>
                <a:spcPct val="200000"/>
              </a:lnSpc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</a:rPr>
              <a:t> Αναδιανομή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l-GR" sz="2000" i="1" dirty="0" smtClean="0">
                <a:solidFill>
                  <a:srgbClr val="002060"/>
                </a:solidFill>
              </a:rPr>
              <a:t>		</a:t>
            </a:r>
            <a:r>
              <a:rPr lang="el-GR" sz="1800" i="1" dirty="0" smtClean="0">
                <a:solidFill>
                  <a:srgbClr val="002060"/>
                </a:solidFill>
              </a:rPr>
              <a:t>*Λειτουργίες πολιτικής – μέσα πολιτικής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l-GR" sz="1800" i="1" dirty="0" smtClean="0">
                <a:solidFill>
                  <a:srgbClr val="002060"/>
                </a:solidFill>
              </a:rPr>
              <a:t>		</a:t>
            </a:r>
            <a:r>
              <a:rPr lang="el-GR" sz="2000" i="1" dirty="0" smtClean="0">
                <a:solidFill>
                  <a:srgbClr val="002060"/>
                </a:solidFill>
              </a:rPr>
              <a:t>*</a:t>
            </a:r>
            <a:r>
              <a:rPr lang="el-GR" sz="1800" i="1" dirty="0" smtClean="0">
                <a:solidFill>
                  <a:srgbClr val="002060"/>
                </a:solidFill>
              </a:rPr>
              <a:t>Γενεσιουργός αιτία </a:t>
            </a:r>
            <a:r>
              <a:rPr lang="el-GR" sz="1800" i="1" u="sng" dirty="0" smtClean="0">
                <a:solidFill>
                  <a:srgbClr val="002060"/>
                </a:solidFill>
              </a:rPr>
              <a:t>όχι</a:t>
            </a:r>
            <a:r>
              <a:rPr lang="el-GR" sz="1800" i="1" dirty="0" smtClean="0">
                <a:solidFill>
                  <a:srgbClr val="002060"/>
                </a:solidFill>
              </a:rPr>
              <a:t> αποτέλεσμα  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l-GR" sz="1800" i="1" dirty="0" smtClean="0">
                <a:solidFill>
                  <a:srgbClr val="002060"/>
                </a:solidFill>
              </a:rPr>
              <a:t>		*</a:t>
            </a:r>
            <a:r>
              <a:rPr lang="el-GR" sz="1800" dirty="0" smtClean="0">
                <a:solidFill>
                  <a:srgbClr val="002060"/>
                </a:solidFill>
              </a:rPr>
              <a:t>Διανεμητικά και αναδιανεμητικά αποτελέσματα </a:t>
            </a:r>
            <a:r>
              <a:rPr lang="el-GR" sz="1800" u="sng" dirty="0" smtClean="0">
                <a:solidFill>
                  <a:srgbClr val="002060"/>
                </a:solidFill>
              </a:rPr>
              <a:t>κάθε</a:t>
            </a:r>
            <a:r>
              <a:rPr lang="el-GR" sz="1800" dirty="0" smtClean="0">
                <a:solidFill>
                  <a:srgbClr val="002060"/>
                </a:solidFill>
              </a:rPr>
              <a:t> πολιτικής</a:t>
            </a:r>
          </a:p>
        </p:txBody>
      </p:sp>
    </p:spTree>
    <p:extLst>
      <p:ext uri="{BB962C8B-B14F-4D97-AF65-F5344CB8AC3E}">
        <p14:creationId xmlns:p14="http://schemas.microsoft.com/office/powerpoint/2010/main" xmlns="" val="340498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Εικόνα 2" descr="image0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563" y="71438"/>
            <a:ext cx="8312150" cy="623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Εικόνα 3" descr="image0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03188"/>
            <a:ext cx="8064500" cy="606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4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14313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>
              <a:lnSpc>
                <a:spcPct val="200000"/>
              </a:lnSpc>
            </a:pPr>
            <a:r>
              <a:rPr lang="el-GR" sz="2400" b="1" dirty="0" smtClean="0">
                <a:solidFill>
                  <a:srgbClr val="002060"/>
                </a:solidFill>
                <a:latin typeface="Verdana" pitchFamily="34" charset="0"/>
              </a:rPr>
              <a:t> τα ερωτήματα: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 τι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περιλαμβάνει το «περιβάλλον», 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γιατί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μας αφορά;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2400" b="1" i="1" u="sng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el-GR" sz="2400" i="1" u="sng" dirty="0" smtClean="0">
                <a:solidFill>
                  <a:srgbClr val="002060"/>
                </a:solidFill>
                <a:latin typeface="Verdana" pitchFamily="34" charset="0"/>
              </a:rPr>
              <a:t>γιατί ανάγκη </a:t>
            </a:r>
            <a:r>
              <a:rPr lang="el-GR" sz="2400" b="1" i="1" u="sng" dirty="0" smtClean="0">
                <a:solidFill>
                  <a:srgbClr val="002060"/>
                </a:solidFill>
                <a:latin typeface="Verdana" pitchFamily="34" charset="0"/>
              </a:rPr>
              <a:t>δημόσιας </a:t>
            </a:r>
            <a:r>
              <a:rPr lang="el-GR" sz="2400" i="1" u="sng" dirty="0" smtClean="0">
                <a:solidFill>
                  <a:srgbClr val="002060"/>
                </a:solidFill>
                <a:latin typeface="Verdana" pitchFamily="34" charset="0"/>
              </a:rPr>
              <a:t>πολιτικής;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σε ποιο 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γεωγραφικό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 επίπεδο πρέπει να ασκείται πολιτική;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γιατί 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ευρωπαϊκή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περιβαλλοντική πολιτική;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ποιοι 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ασκούν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την ευρωπαϊκή περιβαλλοντική πολιτική;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ποιοι ‘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επηρεάζουν’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την ευρωπαϊκή περιβαλλοντική πολιτική;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 πως 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διαμορφώνεται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η ευρωπαϊκή περιβαλλοντική πολιτική;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 πως 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εξελίχτηκε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η ευρωπαϊκή περιβαλλοντική πολιτική;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 πως διαμορφώνεται η 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παγκόσμια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περιβαλλοντική πολιτική;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 ποιες 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είναι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 οι διεθνείς πολιτικές για το περιβάλλον;</a:t>
            </a:r>
            <a:endParaRPr lang="el-GR" sz="1800" b="1" i="1" dirty="0" smtClean="0">
              <a:solidFill>
                <a:srgbClr val="00206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688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14313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/>
            <a:r>
              <a:rPr lang="el-GR" sz="2000" b="1" dirty="0" smtClean="0">
                <a:solidFill>
                  <a:srgbClr val="002060"/>
                </a:solidFill>
              </a:rPr>
              <a:t>Θέματα  - Διαλέξεις</a:t>
            </a:r>
          </a:p>
          <a:p>
            <a:pPr algn="l"/>
            <a:endParaRPr lang="el-GR" sz="1800" dirty="0" smtClean="0">
              <a:solidFill>
                <a:srgbClr val="002060"/>
              </a:solidFill>
            </a:endParaRPr>
          </a:p>
          <a:p>
            <a:pPr marL="342900" lvl="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l-GR" sz="1400" dirty="0" smtClean="0">
                <a:solidFill>
                  <a:srgbClr val="002060"/>
                </a:solidFill>
              </a:rPr>
              <a:t>Το 'περιβάλλον' ως τομέας δημόσιας πολιτικής</a:t>
            </a:r>
          </a:p>
          <a:p>
            <a:pPr marL="342900" lvl="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l-GR" sz="1800" b="1" u="sng" dirty="0" smtClean="0">
                <a:solidFill>
                  <a:srgbClr val="002060"/>
                </a:solidFill>
              </a:rPr>
              <a:t>Η λογική της δημόσιας παρέμβασης. Το περιβάλλον ως δημόσιο αγαθό</a:t>
            </a:r>
          </a:p>
          <a:p>
            <a:pPr marL="342900" lvl="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l-GR" sz="1400" dirty="0" smtClean="0">
                <a:solidFill>
                  <a:srgbClr val="002060"/>
                </a:solidFill>
              </a:rPr>
              <a:t>Εθνικά, ευρωπαϊκά και παγκόσμια δημόσια αγαθά</a:t>
            </a:r>
          </a:p>
          <a:p>
            <a:pPr marL="342900" lvl="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l-GR" sz="1400" dirty="0" smtClean="0">
                <a:solidFill>
                  <a:srgbClr val="002060"/>
                </a:solidFill>
              </a:rPr>
              <a:t>Γιατί η πολιτική περιβάλλοντος σε επίπεδο Ευρωπαϊκής Ένωσης </a:t>
            </a:r>
          </a:p>
          <a:p>
            <a:pPr marL="342900" lvl="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l-GR" sz="1400" dirty="0" smtClean="0">
                <a:solidFill>
                  <a:srgbClr val="002060"/>
                </a:solidFill>
              </a:rPr>
              <a:t>Ευρωπαϊκή περιβαλλοντική πολιτική – Ρόλος κρατών, διακρατικών και </a:t>
            </a:r>
            <a:r>
              <a:rPr lang="el-GR" sz="1400" dirty="0" err="1" smtClean="0">
                <a:solidFill>
                  <a:srgbClr val="002060"/>
                </a:solidFill>
              </a:rPr>
              <a:t>υπερκρατικών</a:t>
            </a:r>
            <a:r>
              <a:rPr lang="el-GR" sz="1400" dirty="0" smtClean="0">
                <a:solidFill>
                  <a:srgbClr val="002060"/>
                </a:solidFill>
              </a:rPr>
              <a:t> θεσμών </a:t>
            </a:r>
          </a:p>
          <a:p>
            <a:pPr marL="342900" lvl="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l-GR" sz="1400" dirty="0" smtClean="0">
                <a:solidFill>
                  <a:srgbClr val="002060"/>
                </a:solidFill>
              </a:rPr>
              <a:t>Ευρωπαϊκή περιβαλλοντική πολιτική - Οι άλλοι παίκτες </a:t>
            </a:r>
          </a:p>
          <a:p>
            <a:pPr marL="342900" lvl="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l-GR" sz="1400" dirty="0" smtClean="0">
                <a:solidFill>
                  <a:srgbClr val="002060"/>
                </a:solidFill>
              </a:rPr>
              <a:t>Ευρωπαϊκή περιβαλλοντική πολιτική – Εργαλεία, διαδικασίες, μέθοδοι λήψης αποφάσεων</a:t>
            </a:r>
          </a:p>
          <a:p>
            <a:pPr marL="342900" lvl="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l-GR" sz="1400" dirty="0" smtClean="0">
                <a:solidFill>
                  <a:srgbClr val="002060"/>
                </a:solidFill>
              </a:rPr>
              <a:t>Πολιτική οικονομία της ευρωπαϊκής περιβαλλοντικής πολιτικής </a:t>
            </a:r>
          </a:p>
          <a:p>
            <a:pPr marL="342900" lvl="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l-GR" sz="1400" dirty="0" smtClean="0">
                <a:solidFill>
                  <a:srgbClr val="002060"/>
                </a:solidFill>
              </a:rPr>
              <a:t>Ευρωπαϊκή περιβαλλοντική πολιτική – Ιστορική εξέλιξη, οριζόντια ανάλυση</a:t>
            </a:r>
          </a:p>
          <a:p>
            <a:pPr marL="342900" lvl="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l-GR" sz="1400" dirty="0" smtClean="0">
                <a:solidFill>
                  <a:srgbClr val="002060"/>
                </a:solidFill>
              </a:rPr>
              <a:t>Περιβαλλοντική πολιτική σε διεθνές, παγκόσμιο επίπεδο </a:t>
            </a:r>
          </a:p>
          <a:p>
            <a:pPr marL="342900" lvl="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l-GR" sz="1400" dirty="0" smtClean="0">
                <a:solidFill>
                  <a:srgbClr val="002060"/>
                </a:solidFill>
              </a:rPr>
              <a:t>Οι μείζονες προκλήσεις στο παγκόσμιο επίπεδο </a:t>
            </a:r>
          </a:p>
          <a:p>
            <a:pPr marL="342900" lvl="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l-GR" sz="1400" dirty="0" smtClean="0">
                <a:solidFill>
                  <a:srgbClr val="002060"/>
                </a:solidFill>
              </a:rPr>
              <a:t>Οι επιμέρους περιβαλλοντικές πολιτικές: Κλιματική αλλαγή, αέρας, γη, νερά, βιοποικιλότητα, γενετικά τροποποιημένα προϊόντα, πυρηνική ενέργεια. </a:t>
            </a:r>
          </a:p>
        </p:txBody>
      </p:sp>
    </p:spTree>
    <p:extLst>
      <p:ext uri="{BB962C8B-B14F-4D97-AF65-F5344CB8AC3E}">
        <p14:creationId xmlns:p14="http://schemas.microsoft.com/office/powerpoint/2010/main" xmlns="" val="206207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6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l" eaLnBrk="1" hangingPunct="1">
              <a:lnSpc>
                <a:spcPct val="150000"/>
              </a:lnSpc>
            </a:pPr>
            <a:r>
              <a:rPr lang="el-GR" sz="2400" u="sng" dirty="0" smtClean="0">
                <a:solidFill>
                  <a:srgbClr val="002060"/>
                </a:solidFill>
              </a:rPr>
              <a:t>Πότε δημόσια παρέμβαση</a:t>
            </a:r>
          </a:p>
          <a:p>
            <a:pPr lvl="1" algn="l" eaLnBrk="1" hangingPunct="1">
              <a:lnSpc>
                <a:spcPct val="150000"/>
              </a:lnSpc>
            </a:pPr>
            <a:endParaRPr lang="el-GR" sz="2000" u="sng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2000" dirty="0" smtClean="0">
                <a:solidFill>
                  <a:srgbClr val="002060"/>
                </a:solidFill>
              </a:rPr>
              <a:t>Όταν η αγορά στο συγκεκριμένο πεδίο πολιτικής αποτυχαίνει στο να οδηγήσει στην πιο αποδοτική λύση, </a:t>
            </a:r>
          </a:p>
          <a:p>
            <a:pPr lvl="1" algn="just" eaLnBrk="1" hangingPunct="1">
              <a:lnSpc>
                <a:spcPct val="200000"/>
              </a:lnSpc>
            </a:pPr>
            <a:r>
              <a:rPr lang="el-GR" sz="2000" dirty="0" smtClean="0">
                <a:solidFill>
                  <a:srgbClr val="002060"/>
                </a:solidFill>
              </a:rPr>
              <a:t>ή, όταν επιδιώκονται στόχοι που υπερβαίνουν τις δυνατότητες της </a:t>
            </a:r>
          </a:p>
          <a:p>
            <a:pPr lvl="1" algn="just" eaLnBrk="1" hangingPunct="1">
              <a:lnSpc>
                <a:spcPct val="200000"/>
              </a:lnSpc>
            </a:pPr>
            <a:endParaRPr lang="el-GR" sz="2000" dirty="0" smtClean="0">
              <a:solidFill>
                <a:srgbClr val="002060"/>
              </a:solidFill>
            </a:endParaRPr>
          </a:p>
          <a:p>
            <a:pPr lvl="1" algn="just" eaLnBrk="1" hangingPunct="1"/>
            <a:r>
              <a:rPr lang="el-GR" sz="1800" i="1" dirty="0" smtClean="0">
                <a:solidFill>
                  <a:srgbClr val="002060"/>
                </a:solidFill>
              </a:rPr>
              <a:t>[άλλο ζήτημα αν η δημόσια παρέμβαση (πρέπει να) ασκείται σε επίπεδο:</a:t>
            </a:r>
          </a:p>
          <a:p>
            <a:pPr lvl="1" algn="just" eaLnBrk="1" hangingPunct="1">
              <a:buFont typeface="Arial" pitchFamily="34" charset="0"/>
              <a:buChar char="•"/>
            </a:pPr>
            <a:r>
              <a:rPr lang="el-GR" sz="1800" i="1" dirty="0" smtClean="0">
                <a:solidFill>
                  <a:srgbClr val="002060"/>
                </a:solidFill>
              </a:rPr>
              <a:t>Τοπικό</a:t>
            </a:r>
          </a:p>
          <a:p>
            <a:pPr lvl="1" algn="just" eaLnBrk="1" hangingPunct="1">
              <a:buFont typeface="Arial" pitchFamily="34" charset="0"/>
              <a:buChar char="•"/>
            </a:pPr>
            <a:r>
              <a:rPr lang="el-GR" sz="1800" i="1" dirty="0" smtClean="0">
                <a:solidFill>
                  <a:srgbClr val="002060"/>
                </a:solidFill>
              </a:rPr>
              <a:t>Περιφερειακό</a:t>
            </a:r>
          </a:p>
          <a:p>
            <a:pPr lvl="1" algn="just" eaLnBrk="1" hangingPunct="1">
              <a:buFont typeface="Arial" pitchFamily="34" charset="0"/>
              <a:buChar char="•"/>
            </a:pPr>
            <a:r>
              <a:rPr lang="el-GR" sz="1800" i="1" dirty="0" smtClean="0">
                <a:solidFill>
                  <a:srgbClr val="002060"/>
                </a:solidFill>
              </a:rPr>
              <a:t>Εθνικό</a:t>
            </a:r>
          </a:p>
          <a:p>
            <a:pPr lvl="1" algn="just" eaLnBrk="1" hangingPunct="1">
              <a:buFont typeface="Arial" pitchFamily="34" charset="0"/>
              <a:buChar char="•"/>
            </a:pPr>
            <a:r>
              <a:rPr lang="el-GR" sz="1800" i="1" dirty="0" smtClean="0">
                <a:solidFill>
                  <a:srgbClr val="002060"/>
                </a:solidFill>
              </a:rPr>
              <a:t>Υπερεθνικό</a:t>
            </a:r>
          </a:p>
          <a:p>
            <a:pPr lvl="1" algn="just" eaLnBrk="1" hangingPunct="1">
              <a:buFont typeface="Arial" pitchFamily="34" charset="0"/>
              <a:buChar char="•"/>
            </a:pPr>
            <a:r>
              <a:rPr lang="el-GR" sz="1800" i="1" dirty="0" smtClean="0">
                <a:solidFill>
                  <a:srgbClr val="002060"/>
                </a:solidFill>
              </a:rPr>
              <a:t>Παγκόσμιο]</a:t>
            </a:r>
          </a:p>
          <a:p>
            <a:pPr lvl="1" algn="just" eaLnBrk="1" hangingPunct="1"/>
            <a:endParaRPr lang="el-GR" sz="1800" i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994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7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l" eaLnBrk="1" hangingPunct="1">
              <a:lnSpc>
                <a:spcPct val="150000"/>
              </a:lnSpc>
            </a:pPr>
            <a:r>
              <a:rPr lang="el-GR" sz="2400" u="sng" dirty="0" smtClean="0">
                <a:solidFill>
                  <a:srgbClr val="002060"/>
                </a:solidFill>
              </a:rPr>
              <a:t>Πως ασκείται δημόσια παρέμβαση</a:t>
            </a:r>
          </a:p>
          <a:p>
            <a:pPr lvl="1" algn="just" eaLnBrk="1" hangingPunct="1">
              <a:lnSpc>
                <a:spcPct val="150000"/>
              </a:lnSpc>
            </a:pPr>
            <a:endParaRPr lang="el-GR" sz="20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200000"/>
              </a:lnSpc>
            </a:pPr>
            <a:r>
              <a:rPr lang="el-GR" sz="2000" dirty="0" smtClean="0">
                <a:solidFill>
                  <a:srgbClr val="002060"/>
                </a:solidFill>
              </a:rPr>
              <a:t>Βασικές κατηγορίες εργαλείων:</a:t>
            </a:r>
          </a:p>
          <a:p>
            <a:pPr lvl="1" algn="just" eaLnBrk="1" hangingPunct="1">
              <a:lnSpc>
                <a:spcPct val="200000"/>
              </a:lnSpc>
              <a:buFont typeface="Wingdings" pitchFamily="2" charset="2"/>
              <a:buChar char="q"/>
            </a:pPr>
            <a:r>
              <a:rPr lang="el-GR" sz="2000" dirty="0" smtClean="0">
                <a:solidFill>
                  <a:srgbClr val="002060"/>
                </a:solidFill>
              </a:rPr>
              <a:t> Ρυθμιστικά (κανονιστικά) μέτρα</a:t>
            </a:r>
          </a:p>
          <a:p>
            <a:pPr lvl="1" algn="just" eaLnBrk="1" hangingPunct="1">
              <a:lnSpc>
                <a:spcPct val="200000"/>
              </a:lnSpc>
              <a:buFont typeface="Wingdings" pitchFamily="2" charset="2"/>
              <a:buChar char="q"/>
            </a:pPr>
            <a:r>
              <a:rPr lang="el-GR" sz="2000" dirty="0" smtClean="0">
                <a:solidFill>
                  <a:srgbClr val="002060"/>
                </a:solidFill>
              </a:rPr>
              <a:t> Δημοσιονομικά μέτρα</a:t>
            </a:r>
          </a:p>
          <a:p>
            <a:pPr lvl="1" algn="just" eaLnBrk="1" hangingPunct="1">
              <a:lnSpc>
                <a:spcPct val="200000"/>
              </a:lnSpc>
            </a:pPr>
            <a:r>
              <a:rPr lang="el-GR" sz="2000" dirty="0" smtClean="0">
                <a:solidFill>
                  <a:srgbClr val="002060"/>
                </a:solidFill>
              </a:rPr>
              <a:t>και</a:t>
            </a:r>
          </a:p>
          <a:p>
            <a:pPr lvl="1" algn="just" eaLnBrk="1" hangingPunct="1">
              <a:lnSpc>
                <a:spcPct val="200000"/>
              </a:lnSpc>
              <a:buFont typeface="Wingdings" pitchFamily="2" charset="2"/>
              <a:buChar char="q"/>
            </a:pPr>
            <a:r>
              <a:rPr lang="el-GR" sz="2000" dirty="0" smtClean="0">
                <a:solidFill>
                  <a:srgbClr val="002060"/>
                </a:solidFill>
              </a:rPr>
              <a:t> Συμβολικά - </a:t>
            </a:r>
            <a:r>
              <a:rPr lang="el-GR" sz="2000" dirty="0" err="1" smtClean="0">
                <a:solidFill>
                  <a:srgbClr val="002060"/>
                </a:solidFill>
              </a:rPr>
              <a:t>διακηρυχτικά</a:t>
            </a:r>
            <a:r>
              <a:rPr lang="el-GR" sz="2000" dirty="0" smtClean="0">
                <a:solidFill>
                  <a:srgbClr val="002060"/>
                </a:solidFill>
              </a:rPr>
              <a:t> μέτρα</a:t>
            </a:r>
          </a:p>
        </p:txBody>
      </p:sp>
    </p:spTree>
    <p:extLst>
      <p:ext uri="{BB962C8B-B14F-4D97-AF65-F5344CB8AC3E}">
        <p14:creationId xmlns:p14="http://schemas.microsoft.com/office/powerpoint/2010/main" xmlns="" val="7502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8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l" eaLnBrk="1" hangingPunct="1">
              <a:lnSpc>
                <a:spcPct val="150000"/>
              </a:lnSpc>
            </a:pPr>
            <a:r>
              <a:rPr lang="el-GR" sz="2400" u="sng" dirty="0" smtClean="0">
                <a:solidFill>
                  <a:srgbClr val="002060"/>
                </a:solidFill>
              </a:rPr>
              <a:t>Οικονομική αποδοτικότητα και «βέλτιστες πολιτικές»</a:t>
            </a:r>
            <a:endParaRPr lang="en-US" sz="2400" u="sng" dirty="0" smtClean="0">
              <a:solidFill>
                <a:srgbClr val="002060"/>
              </a:solidFill>
            </a:endParaRPr>
          </a:p>
          <a:p>
            <a:pPr lvl="1"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>
                <a:solidFill>
                  <a:srgbClr val="002060"/>
                </a:solidFill>
              </a:rPr>
              <a:t>	</a:t>
            </a:r>
            <a:r>
              <a:rPr lang="el-GR" sz="1800" i="1" dirty="0" smtClean="0">
                <a:solidFill>
                  <a:srgbClr val="002060"/>
                </a:solidFill>
              </a:rPr>
              <a:t>αποτελεσματικότητα</a:t>
            </a:r>
            <a:r>
              <a:rPr lang="el-GR" sz="1800" dirty="0" smtClean="0">
                <a:solidFill>
                  <a:srgbClr val="002060"/>
                </a:solidFill>
              </a:rPr>
              <a:t>: </a:t>
            </a:r>
            <a:r>
              <a:rPr lang="en-US" sz="1800" dirty="0" smtClean="0">
                <a:solidFill>
                  <a:srgbClr val="002060"/>
                </a:solidFill>
              </a:rPr>
              <a:t>effectiveness – ‘do the right thing’</a:t>
            </a:r>
          </a:p>
          <a:p>
            <a:pPr lvl="1"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rgbClr val="002060"/>
                </a:solidFill>
              </a:rPr>
              <a:t>	</a:t>
            </a:r>
            <a:r>
              <a:rPr lang="el-GR" sz="1800" dirty="0" smtClean="0">
                <a:solidFill>
                  <a:srgbClr val="002060"/>
                </a:solidFill>
              </a:rPr>
              <a:t>     </a:t>
            </a:r>
            <a:r>
              <a:rPr lang="en-US" sz="1800" dirty="0" smtClean="0">
                <a:solidFill>
                  <a:srgbClr val="002060"/>
                </a:solidFill>
              </a:rPr>
              <a:t>[</a:t>
            </a:r>
            <a:r>
              <a:rPr lang="el-GR" sz="1800" dirty="0" smtClean="0">
                <a:solidFill>
                  <a:srgbClr val="002060"/>
                </a:solidFill>
              </a:rPr>
              <a:t>επίτευξη του μέγιστου αποτελέσματος]</a:t>
            </a:r>
            <a:endParaRPr lang="en-US" sz="1800" dirty="0" smtClean="0">
              <a:solidFill>
                <a:srgbClr val="002060"/>
              </a:solidFill>
            </a:endParaRPr>
          </a:p>
          <a:p>
            <a:pPr lvl="1"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rgbClr val="002060"/>
                </a:solidFill>
              </a:rPr>
              <a:t>	</a:t>
            </a:r>
            <a:r>
              <a:rPr lang="el-GR" sz="1800" i="1" dirty="0" smtClean="0">
                <a:solidFill>
                  <a:srgbClr val="002060"/>
                </a:solidFill>
              </a:rPr>
              <a:t>αποδοτικότητα</a:t>
            </a:r>
            <a:r>
              <a:rPr lang="el-GR" sz="1800" dirty="0" smtClean="0">
                <a:solidFill>
                  <a:srgbClr val="002060"/>
                </a:solidFill>
              </a:rPr>
              <a:t>: </a:t>
            </a:r>
            <a:r>
              <a:rPr lang="en-US" sz="1800" dirty="0" smtClean="0">
                <a:solidFill>
                  <a:srgbClr val="002060"/>
                </a:solidFill>
              </a:rPr>
              <a:t>efficiency – ‘do things right’ </a:t>
            </a:r>
            <a:endParaRPr lang="el-GR" sz="1800" dirty="0" smtClean="0">
              <a:solidFill>
                <a:srgbClr val="002060"/>
              </a:solidFill>
            </a:endParaRPr>
          </a:p>
          <a:p>
            <a:pPr lvl="1"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1800" dirty="0" smtClean="0">
                <a:solidFill>
                  <a:srgbClr val="002060"/>
                </a:solidFill>
              </a:rPr>
              <a:t>	     [επίτευξη λύσεων με τη μικρότερη δυνατή προσπάθεια]</a:t>
            </a:r>
          </a:p>
        </p:txBody>
      </p:sp>
    </p:spTree>
    <p:extLst>
      <p:ext uri="{BB962C8B-B14F-4D97-AF65-F5344CB8AC3E}">
        <p14:creationId xmlns:p14="http://schemas.microsoft.com/office/powerpoint/2010/main" xmlns="" val="59630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9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l" eaLnBrk="1" hangingPunct="1">
              <a:lnSpc>
                <a:spcPct val="150000"/>
              </a:lnSpc>
            </a:pPr>
            <a:r>
              <a:rPr lang="el-GR" sz="2400" u="sng" dirty="0" smtClean="0">
                <a:solidFill>
                  <a:srgbClr val="002060"/>
                </a:solidFill>
              </a:rPr>
              <a:t>Οικονομική αποδοτικότητα και «βέλτιστες πολιτικές»</a:t>
            </a:r>
            <a:endParaRPr lang="en-US" sz="2400" u="sng" dirty="0" smtClean="0">
              <a:solidFill>
                <a:srgbClr val="002060"/>
              </a:solidFill>
            </a:endParaRPr>
          </a:p>
          <a:p>
            <a:pPr lvl="1"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>
                <a:solidFill>
                  <a:srgbClr val="002060"/>
                </a:solidFill>
              </a:rPr>
              <a:t>	</a:t>
            </a:r>
          </a:p>
          <a:p>
            <a:pPr lvl="1" algn="just" eaLnBrk="1" hangingPunct="1">
              <a:spcBef>
                <a:spcPts val="0"/>
              </a:spcBef>
              <a:spcAft>
                <a:spcPts val="600"/>
              </a:spcAft>
            </a:pPr>
            <a:endParaRPr lang="el-GR" sz="2000" dirty="0" smtClean="0">
              <a:solidFill>
                <a:srgbClr val="002060"/>
              </a:solidFill>
            </a:endParaRPr>
          </a:p>
          <a:p>
            <a:pPr lvl="1"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>
                <a:solidFill>
                  <a:srgbClr val="002060"/>
                </a:solidFill>
              </a:rPr>
              <a:t>Αφετηρία:</a:t>
            </a:r>
          </a:p>
          <a:p>
            <a:pPr lvl="1" algn="just" eaLnBrk="1" hangingPunct="1">
              <a:lnSpc>
                <a:spcPct val="200000"/>
              </a:lnSpc>
            </a:pPr>
            <a:r>
              <a:rPr lang="el-GR" sz="1800" dirty="0" smtClean="0">
                <a:solidFill>
                  <a:srgbClr val="002060"/>
                </a:solidFill>
              </a:rPr>
              <a:t>	«Οικονομική της ευημερίας» 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l-GR" sz="1800" dirty="0" smtClean="0">
                <a:solidFill>
                  <a:srgbClr val="002060"/>
                </a:solidFill>
              </a:rPr>
              <a:t>	και το «άριστο σημείο κατανομής κατά </a:t>
            </a:r>
            <a:r>
              <a:rPr lang="en-US" sz="1800" dirty="0" smtClean="0">
                <a:solidFill>
                  <a:srgbClr val="002060"/>
                </a:solidFill>
              </a:rPr>
              <a:t>Pareto</a:t>
            </a:r>
            <a:r>
              <a:rPr lang="el-GR" sz="1800" dirty="0" smtClean="0">
                <a:solidFill>
                  <a:srgbClr val="002060"/>
                </a:solidFill>
              </a:rPr>
              <a:t>»</a:t>
            </a:r>
            <a:r>
              <a:rPr lang="en-US" sz="1800" dirty="0" smtClean="0">
                <a:solidFill>
                  <a:srgbClr val="002060"/>
                </a:solidFill>
              </a:rPr>
              <a:t>[</a:t>
            </a:r>
            <a:r>
              <a:rPr lang="el-GR" sz="1800" dirty="0" smtClean="0">
                <a:solidFill>
                  <a:srgbClr val="002060"/>
                </a:solidFill>
              </a:rPr>
              <a:t>«</a:t>
            </a:r>
            <a:r>
              <a:rPr lang="en-US" sz="1800" dirty="0" smtClean="0">
                <a:solidFill>
                  <a:srgbClr val="002060"/>
                </a:solidFill>
              </a:rPr>
              <a:t>Pareto optimality</a:t>
            </a:r>
            <a:r>
              <a:rPr lang="el-GR" sz="1800" dirty="0" smtClean="0">
                <a:solidFill>
                  <a:srgbClr val="002060"/>
                </a:solidFill>
              </a:rPr>
              <a:t>»]</a:t>
            </a:r>
          </a:p>
          <a:p>
            <a:pPr lvl="1" algn="just" eaLnBrk="1" hangingPunct="1">
              <a:lnSpc>
                <a:spcPct val="150000"/>
              </a:lnSpc>
            </a:pPr>
            <a:endParaRPr lang="el-GR" sz="1800" dirty="0" smtClean="0">
              <a:solidFill>
                <a:srgbClr val="002060"/>
              </a:solidFill>
            </a:endParaRPr>
          </a:p>
          <a:p>
            <a:pPr lvl="1" algn="just" eaLnBrk="1" hangingPunct="1"/>
            <a:r>
              <a:rPr lang="el-GR" sz="1800" i="1" dirty="0" smtClean="0">
                <a:solidFill>
                  <a:srgbClr val="002060"/>
                </a:solidFill>
              </a:rPr>
              <a:t>όχι άλλη κατανομή (αναδιάταξη) που να οδηγεί σε βελτίωση της θέσης έστω κι ενός χωρίς επιδείνωση της θέσης άλλου</a:t>
            </a:r>
          </a:p>
          <a:p>
            <a:pPr lvl="1" algn="just" eaLnBrk="1" hangingPunct="1"/>
            <a:endParaRPr lang="el-GR" sz="1800" i="1" u="sng" dirty="0" smtClean="0">
              <a:solidFill>
                <a:srgbClr val="002060"/>
              </a:solidFill>
            </a:endParaRPr>
          </a:p>
          <a:p>
            <a:pPr lvl="1" algn="just" eaLnBrk="1" hangingPunct="1"/>
            <a:r>
              <a:rPr lang="el-GR" sz="1800" i="1" u="sng" dirty="0" smtClean="0">
                <a:solidFill>
                  <a:srgbClr val="002060"/>
                </a:solidFill>
              </a:rPr>
              <a:t>Αποδοτικότητα</a:t>
            </a:r>
            <a:r>
              <a:rPr lang="el-GR" sz="1800" i="1" dirty="0" smtClean="0">
                <a:solidFill>
                  <a:srgbClr val="002060"/>
                </a:solidFill>
              </a:rPr>
              <a:t>: </a:t>
            </a:r>
          </a:p>
          <a:p>
            <a:pPr lvl="1" algn="just" eaLnBrk="1" hangingPunct="1"/>
            <a:r>
              <a:rPr lang="el-GR" sz="1800" i="1" dirty="0" smtClean="0">
                <a:solidFill>
                  <a:srgbClr val="002060"/>
                </a:solidFill>
              </a:rPr>
              <a:t>	Όχι μεγαλύτερη συνολική χρησιμότητα με τους δεδομένους πόρους</a:t>
            </a:r>
            <a:endParaRPr lang="el-GR" sz="20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318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801</Words>
  <Application>Microsoft Office PowerPoint</Application>
  <PresentationFormat>Προβολή στην οθόνη (4:3)</PresentationFormat>
  <Paragraphs>202</Paragraphs>
  <Slides>19</Slides>
  <Notes>17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Default Design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mitsos</dc:creator>
  <cp:lastModifiedBy>Andreou Antonis</cp:lastModifiedBy>
  <cp:revision>29</cp:revision>
  <cp:lastPrinted>2013-10-12T08:47:48Z</cp:lastPrinted>
  <dcterms:created xsi:type="dcterms:W3CDTF">2007-03-04T10:43:13Z</dcterms:created>
  <dcterms:modified xsi:type="dcterms:W3CDTF">2015-01-19T08:24:39Z</dcterms:modified>
</cp:coreProperties>
</file>