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 id="1" name="bofy" initials="b" lastIdx="1" clrIdx="1">
    <p:extLst>
      <p:ext uri="{19B8F6BF-5375-455C-9EA6-DF929625EA0E}">
        <p15:presenceInfo xmlns:p15="http://schemas.microsoft.com/office/powerpoint/2012/main" userId="bof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17/7/2015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EbZcQe9J-E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
            </a:r>
            <a:br>
              <a:rPr lang="el-GR" sz="3200" dirty="0">
                <a:latin typeface="Arial" charset="0"/>
              </a:rPr>
            </a:br>
            <a:r>
              <a:rPr lang="el-GR" sz="3200" dirty="0">
                <a:latin typeface="Arial" charset="0"/>
              </a:rPr>
              <a:t>Αειφόρος σχεδίαση </a:t>
            </a:r>
            <a:br>
              <a:rPr lang="el-GR" sz="3200" dirty="0">
                <a:latin typeface="Arial" charset="0"/>
              </a:rPr>
            </a:br>
            <a:endParaRPr lang="el-GR" sz="3200" dirty="0" smtClean="0">
              <a:latin typeface="Arial" charset="0"/>
            </a:endParaRP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latin typeface="Arial" panose="020B0604020202020204" pitchFamily="34" charset="0"/>
                <a:cs typeface="Arial" panose="020B0604020202020204" pitchFamily="34" charset="0"/>
              </a:rPr>
              <a:t>Ενότητα </a:t>
            </a:r>
            <a:r>
              <a:rPr lang="en-US" sz="2800" b="1" dirty="0" smtClean="0">
                <a:latin typeface="Arial" panose="020B0604020202020204" pitchFamily="34" charset="0"/>
                <a:cs typeface="Arial" panose="020B0604020202020204" pitchFamily="34" charset="0"/>
              </a:rPr>
              <a:t>7</a:t>
            </a:r>
            <a:r>
              <a:rPr lang="el-GR" sz="2000" b="1" dirty="0" smtClean="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Φυσικός βηματισμός</a:t>
            </a:r>
            <a:endParaRPr lang="el-GR" sz="1400" dirty="0" smtClean="0">
              <a:latin typeface="Arial" panose="020B0604020202020204" pitchFamily="34" charset="0"/>
              <a:cs typeface="Arial" panose="020B0604020202020204" pitchFamily="34"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Σπυρίδων Μποφυλάτος </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Μεταφορά </a:t>
            </a:r>
            <a:r>
              <a:rPr lang="el-GR" dirty="0"/>
              <a:t>του </a:t>
            </a:r>
            <a:r>
              <a:rPr lang="el-GR" dirty="0" smtClean="0"/>
              <a:t>χωνιού</a:t>
            </a:r>
            <a:endParaRPr lang="en-US" dirty="0"/>
          </a:p>
        </p:txBody>
      </p:sp>
      <p:sp>
        <p:nvSpPr>
          <p:cNvPr id="3" name="Content Placeholder 2"/>
          <p:cNvSpPr>
            <a:spLocks noGrp="1"/>
          </p:cNvSpPr>
          <p:nvPr>
            <p:ph idx="1"/>
          </p:nvPr>
        </p:nvSpPr>
        <p:spPr/>
        <p:txBody>
          <a:bodyPr/>
          <a:lstStyle/>
          <a:p>
            <a:r>
              <a:rPr lang="el-GR" sz="2800" dirty="0" smtClean="0"/>
              <a:t>Σκοπός του χωνιού είναι να δημιουργήσει μια κοινή βάση για το πώς η υφιστάμενη κοινωνικοπολιτική κατάσταση καθιστά την μετάβαση προς την αειφορία αναγκαία. Βασικό κίνητρο για αυτή την μετάβαση είναι η τάση σύγκρουση  αναμεσά στην ζήτηση και την προσφορά των πόρων πάνω στη γη (πρόβλημα των ορίων).</a:t>
            </a:r>
          </a:p>
          <a:p>
            <a:endParaRPr lang="el-GR" sz="2800" dirty="0"/>
          </a:p>
          <a:p>
            <a:r>
              <a:rPr lang="el-GR" sz="2800" dirty="0" smtClean="0"/>
              <a:t>Το επόμενο εργαλείο του φυσικού βήματος είναι οι τέσσερεις αρχές για την ανάδυση της αειφορίας.</a:t>
            </a:r>
            <a:endParaRPr lang="en-US" sz="2800" dirty="0"/>
          </a:p>
        </p:txBody>
      </p:sp>
    </p:spTree>
    <p:extLst>
      <p:ext uri="{BB962C8B-B14F-4D97-AF65-F5344CB8AC3E}">
        <p14:creationId xmlns:p14="http://schemas.microsoft.com/office/powerpoint/2010/main" val="239389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conditions</a:t>
            </a:r>
            <a:endParaRPr lang="en-US" dirty="0"/>
          </a:p>
        </p:txBody>
      </p:sp>
      <p:sp>
        <p:nvSpPr>
          <p:cNvPr id="3" name="Content Placeholder 2"/>
          <p:cNvSpPr>
            <a:spLocks noGrp="1"/>
          </p:cNvSpPr>
          <p:nvPr>
            <p:ph idx="1"/>
          </p:nvPr>
        </p:nvSpPr>
        <p:spPr/>
        <p:txBody>
          <a:bodyPr>
            <a:normAutofit fontScale="47500" lnSpcReduction="20000"/>
          </a:bodyPr>
          <a:lstStyle/>
          <a:p>
            <a:r>
              <a:rPr lang="el-GR" dirty="0" smtClean="0"/>
              <a:t>Ο </a:t>
            </a:r>
            <a:r>
              <a:rPr lang="el-GR" dirty="0"/>
              <a:t>πρώτος </a:t>
            </a:r>
            <a:r>
              <a:rPr lang="el-GR" dirty="0" smtClean="0"/>
              <a:t>νόμος </a:t>
            </a:r>
            <a:r>
              <a:rPr lang="el-GR" dirty="0"/>
              <a:t>της θερμοδυναμικής</a:t>
            </a:r>
            <a:r>
              <a:rPr lang="el-GR" dirty="0" smtClean="0"/>
              <a:t> </a:t>
            </a:r>
            <a:r>
              <a:rPr lang="el-GR" dirty="0"/>
              <a:t>λέει ότι η ενέργεια </a:t>
            </a:r>
            <a:r>
              <a:rPr lang="el-GR" dirty="0" smtClean="0"/>
              <a:t>διατηρείται, δεν </a:t>
            </a:r>
            <a:r>
              <a:rPr lang="el-GR" dirty="0"/>
              <a:t>εξαφανίζεται, η μορφή </a:t>
            </a:r>
            <a:r>
              <a:rPr lang="el-GR" dirty="0" smtClean="0"/>
              <a:t>της </a:t>
            </a:r>
            <a:r>
              <a:rPr lang="el-GR" dirty="0"/>
              <a:t>απλά αλλάζει. </a:t>
            </a:r>
            <a:r>
              <a:rPr lang="el-GR" dirty="0" smtClean="0"/>
              <a:t>«Η ενέργεια δεν μπορεί </a:t>
            </a:r>
            <a:r>
              <a:rPr lang="el-GR" dirty="0"/>
              <a:t>να δημιουργηθεί ή να καταστραφεί, μόνο </a:t>
            </a:r>
            <a:r>
              <a:rPr lang="el-GR" dirty="0" smtClean="0"/>
              <a:t>να αλλάξει μορφή</a:t>
            </a:r>
            <a:r>
              <a:rPr lang="el-GR" dirty="0"/>
              <a:t>." </a:t>
            </a:r>
            <a:endParaRPr lang="el-GR" dirty="0" smtClean="0"/>
          </a:p>
          <a:p>
            <a:r>
              <a:rPr lang="el-GR" dirty="0" smtClean="0"/>
              <a:t>Οι </a:t>
            </a:r>
            <a:r>
              <a:rPr lang="el-GR" dirty="0"/>
              <a:t>συνέπειες του δεύτερου νόμου είναι ότι η ύλη και η ενέργεια τείνει να </a:t>
            </a:r>
            <a:r>
              <a:rPr lang="el-GR" dirty="0" smtClean="0"/>
              <a:t>χάνει σε ποιότητα με την </a:t>
            </a:r>
            <a:r>
              <a:rPr lang="el-GR" dirty="0"/>
              <a:t>πάροδο του χρόνου. Αυτό </a:t>
            </a:r>
            <a:r>
              <a:rPr lang="el-GR" dirty="0" smtClean="0"/>
              <a:t>είναι γνωστό ως </a:t>
            </a:r>
            <a:r>
              <a:rPr lang="el-GR" dirty="0"/>
              <a:t>"εντροπία". </a:t>
            </a:r>
            <a:endParaRPr lang="el-GR" dirty="0" smtClean="0"/>
          </a:p>
          <a:p>
            <a:r>
              <a:rPr lang="el-GR" dirty="0" smtClean="0"/>
              <a:t>Συνθέτοντας </a:t>
            </a:r>
            <a:r>
              <a:rPr lang="el-GR" dirty="0"/>
              <a:t>τους δύο </a:t>
            </a:r>
            <a:r>
              <a:rPr lang="el-GR" dirty="0" smtClean="0"/>
              <a:t>στο πλαίσιο του οικοσυστήματος, </a:t>
            </a:r>
            <a:r>
              <a:rPr lang="el-GR" dirty="0"/>
              <a:t>τα ακόλουθα γεγονότα γίνονται εμφανή:</a:t>
            </a:r>
          </a:p>
          <a:p>
            <a:r>
              <a:rPr lang="el-GR" dirty="0"/>
              <a:t>1. Όλη η ύλη που θα υπάρξει ποτέ στη γη είναι εδώ τώρα (πρώτος νόμος).</a:t>
            </a:r>
          </a:p>
          <a:p>
            <a:r>
              <a:rPr lang="el-GR" dirty="0"/>
              <a:t>2. </a:t>
            </a:r>
            <a:r>
              <a:rPr lang="el-GR" dirty="0" smtClean="0"/>
              <a:t>Στα </a:t>
            </a:r>
            <a:r>
              <a:rPr lang="el-GR" dirty="0"/>
              <a:t>κλειστά συστήματα </a:t>
            </a:r>
            <a:r>
              <a:rPr lang="el-GR" dirty="0" smtClean="0"/>
              <a:t>η εντροπία αυξάνεται συνεχώς, και </a:t>
            </a:r>
            <a:r>
              <a:rPr lang="el-GR" dirty="0"/>
              <a:t>η Γη είναι ένα κλειστό σύστημα σε σχέση με </a:t>
            </a:r>
            <a:r>
              <a:rPr lang="el-GR" dirty="0" smtClean="0"/>
              <a:t>την ύλη, ωστόσο</a:t>
            </a:r>
            <a:r>
              <a:rPr lang="el-GR" dirty="0"/>
              <a:t>, είναι ένα ανοικτό σύστημα σε σχέση με την ενέργεια, δεδομένου ότι λαμβάνει ενέργεια από τον ήλιο.</a:t>
            </a:r>
          </a:p>
          <a:p>
            <a:r>
              <a:rPr lang="el-GR" dirty="0"/>
              <a:t>3. Το φως του ήλιου είναι </a:t>
            </a:r>
            <a:r>
              <a:rPr lang="el-GR" dirty="0" smtClean="0"/>
              <a:t>υπεύθυνο </a:t>
            </a:r>
            <a:r>
              <a:rPr lang="el-GR" dirty="0"/>
              <a:t>για σχεδόν όλες τις αυξήσεις </a:t>
            </a:r>
            <a:r>
              <a:rPr lang="el-GR" dirty="0" smtClean="0"/>
              <a:t>της ποιότητας υλικών πόρων </a:t>
            </a:r>
            <a:r>
              <a:rPr lang="el-GR" dirty="0"/>
              <a:t>στον πλανήτη μέσω της φωτοσύνθεσης και της ηλιακής αποτελέσματα θέρμανσης. </a:t>
            </a:r>
            <a:endParaRPr lang="el-GR" dirty="0" smtClean="0"/>
          </a:p>
          <a:p>
            <a:pPr lvl="1"/>
            <a:r>
              <a:rPr lang="el-GR" dirty="0" smtClean="0"/>
              <a:t>Οι </a:t>
            </a:r>
            <a:r>
              <a:rPr lang="el-GR" dirty="0" err="1"/>
              <a:t>χλωροπλάστες</a:t>
            </a:r>
            <a:r>
              <a:rPr lang="el-GR" dirty="0"/>
              <a:t> στα φυτικά κύτταρα λαμβάνουν ενέργεια από το φως του ήλιου για την ανάπτυξη των φυτών. Φυτά, με τη σειρά τους, παρέχουν ενέργεια για άλλες μορφές ζωής, όπως τα ζώα. Εξάτμιση του νερού από τους ωκεανούς με ηλιακή θέρμανση παράγει περισσότερα του γλυκού νερού της Γης. Αυτή η ροή της ενέργειας από τον ήλιο δημιουργεί δομή και την τάξη από τη διαταραχή.</a:t>
            </a:r>
          </a:p>
          <a:p>
            <a:r>
              <a:rPr lang="el-GR" dirty="0"/>
              <a:t>(Ρόμπερτ 1997)</a:t>
            </a:r>
            <a:endParaRPr lang="en-US" dirty="0"/>
          </a:p>
        </p:txBody>
      </p:sp>
    </p:spTree>
    <p:extLst>
      <p:ext uri="{BB962C8B-B14F-4D97-AF65-F5344CB8AC3E}">
        <p14:creationId xmlns:p14="http://schemas.microsoft.com/office/powerpoint/2010/main" val="144033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Αρχές φυσικού βήματος</a:t>
            </a:r>
            <a:endParaRPr lang="en-US" dirty="0"/>
          </a:p>
        </p:txBody>
      </p:sp>
      <p:sp>
        <p:nvSpPr>
          <p:cNvPr id="3" name="Content Placeholder 2"/>
          <p:cNvSpPr>
            <a:spLocks noGrp="1"/>
          </p:cNvSpPr>
          <p:nvPr>
            <p:ph idx="1"/>
          </p:nvPr>
        </p:nvSpPr>
        <p:spPr/>
        <p:txBody>
          <a:bodyPr>
            <a:normAutofit fontScale="62500" lnSpcReduction="20000"/>
          </a:bodyPr>
          <a:lstStyle/>
          <a:p>
            <a:r>
              <a:rPr lang="el-GR" dirty="0"/>
              <a:t>Από τις τέσσερις αρχές που προτείνει ο συγγραφέας οι τρεις πρώτες έχουν να κάνουν με </a:t>
            </a:r>
            <a:r>
              <a:rPr lang="el-GR" dirty="0" smtClean="0"/>
              <a:t>την αλληλεπίδραση </a:t>
            </a:r>
            <a:r>
              <a:rPr lang="el-GR" dirty="0"/>
              <a:t>του ανθρώπου με τον πλανήτη και βασίζονται στις παρακάτω παρατηρήσεις</a:t>
            </a:r>
            <a:r>
              <a:rPr lang="el-GR" dirty="0" smtClean="0"/>
              <a:t>:</a:t>
            </a:r>
          </a:p>
          <a:p>
            <a:endParaRPr lang="el-GR" dirty="0"/>
          </a:p>
          <a:p>
            <a:pPr lvl="1">
              <a:lnSpc>
                <a:spcPct val="150000"/>
              </a:lnSpc>
            </a:pPr>
            <a:r>
              <a:rPr lang="el-GR" dirty="0" smtClean="0"/>
              <a:t> </a:t>
            </a:r>
            <a:r>
              <a:rPr lang="el-GR" dirty="0"/>
              <a:t>Η κοινωνία καταναλώνει υλικά πιο γρήγορα απ’ ότι τα παράγει η γη. (παραδείγματος </a:t>
            </a:r>
            <a:r>
              <a:rPr lang="el-GR" dirty="0" smtClean="0"/>
              <a:t>χάριν πετρέλαιο</a:t>
            </a:r>
            <a:r>
              <a:rPr lang="el-GR" dirty="0"/>
              <a:t>, κάρβουνο και διάφορα </a:t>
            </a:r>
            <a:r>
              <a:rPr lang="el-GR" dirty="0" smtClean="0"/>
              <a:t>μέταλλα </a:t>
            </a:r>
          </a:p>
          <a:p>
            <a:pPr lvl="1">
              <a:lnSpc>
                <a:spcPct val="150000"/>
              </a:lnSpc>
            </a:pPr>
            <a:r>
              <a:rPr lang="el-GR" dirty="0" smtClean="0"/>
              <a:t> </a:t>
            </a:r>
            <a:r>
              <a:rPr lang="el-GR" dirty="0"/>
              <a:t>Η κοινωνία παράγει ουσίες πιο γρήγορα απ’ ότι οι φυσικές διεργασίες τις </a:t>
            </a:r>
            <a:r>
              <a:rPr lang="el-GR" dirty="0" err="1"/>
              <a:t>αποδομούν</a:t>
            </a:r>
            <a:r>
              <a:rPr lang="el-GR" dirty="0"/>
              <a:t>, ή </a:t>
            </a:r>
            <a:r>
              <a:rPr lang="el-GR" dirty="0" smtClean="0"/>
              <a:t>παράγει ουσίες </a:t>
            </a:r>
            <a:r>
              <a:rPr lang="el-GR" dirty="0"/>
              <a:t>που δεν </a:t>
            </a:r>
            <a:r>
              <a:rPr lang="el-GR" dirty="0" smtClean="0"/>
              <a:t>υποδομούνται </a:t>
            </a:r>
            <a:r>
              <a:rPr lang="el-GR" dirty="0"/>
              <a:t>καθόλου</a:t>
            </a:r>
            <a:r>
              <a:rPr lang="el-GR" dirty="0" smtClean="0"/>
              <a:t>.</a:t>
            </a:r>
          </a:p>
          <a:p>
            <a:pPr lvl="1">
              <a:lnSpc>
                <a:spcPct val="150000"/>
              </a:lnSpc>
            </a:pPr>
            <a:r>
              <a:rPr lang="el-GR" dirty="0" smtClean="0"/>
              <a:t> </a:t>
            </a:r>
            <a:r>
              <a:rPr lang="el-GR" dirty="0"/>
              <a:t>Η κοινωνία καταστρέφει φυσικά συστήματα πιο γρήγορα απ’ ότι </a:t>
            </a:r>
            <a:r>
              <a:rPr lang="el-GR" dirty="0" smtClean="0"/>
              <a:t>αναπληρώνονται.</a:t>
            </a:r>
          </a:p>
        </p:txBody>
      </p:sp>
    </p:spTree>
    <p:extLst>
      <p:ext uri="{BB962C8B-B14F-4D97-AF65-F5344CB8AC3E}">
        <p14:creationId xmlns:p14="http://schemas.microsoft.com/office/powerpoint/2010/main" val="177207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Αρχές φυσικού βήματος</a:t>
            </a:r>
            <a:endParaRPr lang="en-US" dirty="0"/>
          </a:p>
        </p:txBody>
      </p:sp>
      <p:sp>
        <p:nvSpPr>
          <p:cNvPr id="3" name="Content Placeholder 2"/>
          <p:cNvSpPr>
            <a:spLocks noGrp="1"/>
          </p:cNvSpPr>
          <p:nvPr>
            <p:ph idx="1"/>
          </p:nvPr>
        </p:nvSpPr>
        <p:spPr/>
        <p:txBody>
          <a:bodyPr>
            <a:normAutofit fontScale="70000" lnSpcReduction="20000"/>
          </a:bodyPr>
          <a:lstStyle/>
          <a:p>
            <a:r>
              <a:rPr lang="el-GR" dirty="0"/>
              <a:t>Από τις παραπάνω παρατηρήσεις προέρχονται οι εξής τρεις βασικές αρχές που αν πραγματοποιηθούν αναδύεται αειφορία:</a:t>
            </a:r>
          </a:p>
          <a:p>
            <a:pPr lvl="1"/>
            <a:r>
              <a:rPr lang="el-GR" dirty="0"/>
              <a:t> Δεν πραγματοποιείται συστηματική αύξηση της συγκέντρωσης ουσιών που προέρχονται από τη λιθόσφαιρα</a:t>
            </a:r>
          </a:p>
          <a:p>
            <a:pPr lvl="1"/>
            <a:r>
              <a:rPr lang="el-GR" dirty="0"/>
              <a:t> Δεν πραγματοποιείται συστηματική αύξηση της συγκέντρωσης ουσιών που αποτελούν παραπροϊόντα της ανθρώπινης δραστηριότητας</a:t>
            </a:r>
            <a:endParaRPr lang="en-US" dirty="0"/>
          </a:p>
          <a:p>
            <a:pPr lvl="1"/>
            <a:r>
              <a:rPr lang="el-GR" dirty="0"/>
              <a:t> Δεν πραγματοποιείται συστηματική υποβάθμιση του φυσικού </a:t>
            </a:r>
            <a:r>
              <a:rPr lang="el-GR" dirty="0" smtClean="0"/>
              <a:t>περιβάλλοντος</a:t>
            </a:r>
          </a:p>
          <a:p>
            <a:pPr lvl="1"/>
            <a:endParaRPr lang="el-GR" dirty="0"/>
          </a:p>
          <a:p>
            <a:r>
              <a:rPr lang="el-GR" dirty="0"/>
              <a:t>Σε αυτές τις αρχές προστίθεται και άλλη μια αρχή η οποία έχει σχέση με το κοινωνικό πλαίσιο</a:t>
            </a:r>
          </a:p>
          <a:p>
            <a:pPr lvl="1"/>
            <a:r>
              <a:rPr lang="el-GR" dirty="0"/>
              <a:t> Οι άνθρωποι δεν υπόκεινται σε συνθήκες που υπονομεύουν συστηματικά την ικανότητά τους να καλύπτουν τις ανάγκες τους.</a:t>
            </a:r>
            <a:endParaRPr lang="en-US" dirty="0"/>
          </a:p>
          <a:p>
            <a:endParaRPr lang="en-US" dirty="0"/>
          </a:p>
        </p:txBody>
      </p:sp>
    </p:spTree>
    <p:extLst>
      <p:ext uri="{BB962C8B-B14F-4D97-AF65-F5344CB8AC3E}">
        <p14:creationId xmlns:p14="http://schemas.microsoft.com/office/powerpoint/2010/main" val="333120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Backasting</a:t>
            </a:r>
            <a:r>
              <a:rPr lang="en-US" dirty="0" smtClean="0"/>
              <a:t> from principles</a:t>
            </a:r>
            <a:endParaRPr lang="en-US" dirty="0"/>
          </a:p>
        </p:txBody>
      </p:sp>
      <p:sp>
        <p:nvSpPr>
          <p:cNvPr id="3" name="Content Placeholder 2"/>
          <p:cNvSpPr>
            <a:spLocks noGrp="1"/>
          </p:cNvSpPr>
          <p:nvPr>
            <p:ph idx="1"/>
          </p:nvPr>
        </p:nvSpPr>
        <p:spPr/>
        <p:txBody>
          <a:bodyPr anchor="ctr"/>
          <a:lstStyle/>
          <a:p>
            <a:pPr algn="ctr"/>
            <a:r>
              <a:rPr lang="en-US" dirty="0" smtClean="0"/>
              <a:t>“</a:t>
            </a:r>
            <a:r>
              <a:rPr lang="en-US" dirty="0"/>
              <a:t>what shall we </a:t>
            </a:r>
            <a:r>
              <a:rPr lang="en-US" dirty="0" smtClean="0"/>
              <a:t>do today </a:t>
            </a:r>
            <a:r>
              <a:rPr lang="en-US" dirty="0"/>
              <a:t>to get there?</a:t>
            </a:r>
          </a:p>
        </p:txBody>
      </p:sp>
    </p:spTree>
    <p:extLst>
      <p:ext uri="{BB962C8B-B14F-4D97-AF65-F5344CB8AC3E}">
        <p14:creationId xmlns:p14="http://schemas.microsoft.com/office/powerpoint/2010/main" val="123663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naturalstep.org/sites/all/files/Backcasting_All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68" y="857250"/>
            <a:ext cx="889686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67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naturalstep.org/sites/all/files/abcd_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72" y="908525"/>
            <a:ext cx="7607894" cy="518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01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Backasting</a:t>
            </a:r>
            <a:r>
              <a:rPr lang="en-US" dirty="0"/>
              <a:t> from principles</a:t>
            </a:r>
          </a:p>
        </p:txBody>
      </p:sp>
      <p:sp>
        <p:nvSpPr>
          <p:cNvPr id="3" name="Content Placeholder 2"/>
          <p:cNvSpPr>
            <a:spLocks noGrp="1"/>
          </p:cNvSpPr>
          <p:nvPr>
            <p:ph idx="1"/>
          </p:nvPr>
        </p:nvSpPr>
        <p:spPr/>
        <p:txBody>
          <a:bodyPr/>
          <a:lstStyle/>
          <a:p>
            <a:r>
              <a:rPr lang="el-GR" dirty="0"/>
              <a:t>Η προσέγγιση ABCD βασίζεται </a:t>
            </a:r>
            <a:r>
              <a:rPr lang="el-GR" dirty="0" smtClean="0"/>
              <a:t>στη συστημική σκέψη, </a:t>
            </a:r>
            <a:r>
              <a:rPr lang="el-GR" dirty="0"/>
              <a:t>θέτοντας φιλόδοξους στόχους, και την </a:t>
            </a:r>
            <a:r>
              <a:rPr lang="el-GR" dirty="0" smtClean="0"/>
              <a:t>αναπτύσσοντας ρεαλιστικές </a:t>
            </a:r>
            <a:r>
              <a:rPr lang="el-GR" dirty="0"/>
              <a:t>στρατηγικών για την επίτευξή τους. </a:t>
            </a:r>
            <a:endParaRPr lang="el-GR" dirty="0" smtClean="0"/>
          </a:p>
          <a:p>
            <a:r>
              <a:rPr lang="en-US" dirty="0"/>
              <a:t>A = Awareness and Visioning</a:t>
            </a:r>
          </a:p>
          <a:p>
            <a:r>
              <a:rPr lang="en-US" dirty="0"/>
              <a:t>B = Baseline Mapping</a:t>
            </a:r>
          </a:p>
          <a:p>
            <a:r>
              <a:rPr lang="en-US" dirty="0"/>
              <a:t>C = Creative Solutions</a:t>
            </a:r>
          </a:p>
          <a:p>
            <a:r>
              <a:rPr lang="en-US" dirty="0"/>
              <a:t>D = Decide on Priorities</a:t>
            </a:r>
          </a:p>
          <a:p>
            <a:endParaRPr lang="el-GR" dirty="0" smtClean="0"/>
          </a:p>
        </p:txBody>
      </p:sp>
    </p:spTree>
    <p:extLst>
      <p:ext uri="{BB962C8B-B14F-4D97-AF65-F5344CB8AC3E}">
        <p14:creationId xmlns:p14="http://schemas.microsoft.com/office/powerpoint/2010/main" val="371081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Φυσικός </a:t>
            </a:r>
            <a:r>
              <a:rPr lang="el-GR" dirty="0" smtClean="0"/>
              <a:t>βηματισμός</a:t>
            </a:r>
            <a:r>
              <a:rPr lang="en-US" dirty="0" smtClean="0"/>
              <a:t/>
            </a:r>
            <a:br>
              <a:rPr lang="en-US" dirty="0" smtClean="0"/>
            </a:br>
            <a:r>
              <a:rPr lang="en-US" dirty="0"/>
              <a:t>(</a:t>
            </a:r>
            <a:r>
              <a:rPr lang="en-US" dirty="0" smtClean="0"/>
              <a:t>Natural Step)</a:t>
            </a:r>
            <a:endParaRPr lang="en-US" dirty="0"/>
          </a:p>
        </p:txBody>
      </p:sp>
      <p:sp>
        <p:nvSpPr>
          <p:cNvPr id="3" name="Subtitle 2"/>
          <p:cNvSpPr>
            <a:spLocks noGrp="1"/>
          </p:cNvSpPr>
          <p:nvPr>
            <p:ph type="subTitle" idx="1"/>
          </p:nvPr>
        </p:nvSpPr>
        <p:spPr/>
        <p:txBody>
          <a:bodyPr/>
          <a:lstStyle/>
          <a:p>
            <a:r>
              <a:rPr lang="el-GR" dirty="0" smtClean="0">
                <a:latin typeface="Segoe UI" panose="020B0502040204020203" pitchFamily="34" charset="0"/>
                <a:cs typeface="Segoe UI" panose="020B0502040204020203" pitchFamily="34" charset="0"/>
              </a:rPr>
              <a:t>9020 Σχεδίαση για αειφορία</a:t>
            </a:r>
            <a:endParaRPr lang="en-US" dirty="0" smtClean="0">
              <a:latin typeface="Segoe UI" panose="020B0502040204020203" pitchFamily="34" charset="0"/>
              <a:cs typeface="Segoe UI" panose="020B0502040204020203" pitchFamily="34" charset="0"/>
            </a:endParaRPr>
          </a:p>
          <a:p>
            <a:r>
              <a:rPr lang="el-GR" dirty="0" smtClean="0">
                <a:latin typeface="Segoe UI" panose="020B0502040204020203" pitchFamily="34" charset="0"/>
                <a:cs typeface="Segoe UI" panose="020B0502040204020203" pitchFamily="34" charset="0"/>
              </a:rPr>
              <a:t>Εβδομάδα </a:t>
            </a:r>
            <a:r>
              <a:rPr lang="en-US" dirty="0" smtClean="0">
                <a:latin typeface="Segoe UI" panose="020B0502040204020203" pitchFamily="34" charset="0"/>
                <a:cs typeface="Segoe UI" panose="020B0502040204020203" pitchFamily="34" charset="0"/>
              </a:rPr>
              <a:t>7</a:t>
            </a:r>
            <a:r>
              <a:rPr lang="el-GR" dirty="0" smtClean="0">
                <a:latin typeface="Segoe UI" panose="020B0502040204020203" pitchFamily="34" charset="0"/>
                <a:cs typeface="Segoe UI" panose="020B0502040204020203" pitchFamily="34" charset="0"/>
              </a:rPr>
              <a:t>η</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76750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a:t>
            </a:r>
            <a:r>
              <a:rPr lang="el-GR" dirty="0"/>
              <a:t>ή</a:t>
            </a:r>
            <a:endParaRPr lang="en-US" dirty="0"/>
          </a:p>
        </p:txBody>
      </p:sp>
      <p:sp>
        <p:nvSpPr>
          <p:cNvPr id="3" name="Content Placeholder 2"/>
          <p:cNvSpPr>
            <a:spLocks noGrp="1"/>
          </p:cNvSpPr>
          <p:nvPr>
            <p:ph idx="1"/>
          </p:nvPr>
        </p:nvSpPr>
        <p:spPr/>
        <p:txBody>
          <a:bodyPr>
            <a:normAutofit fontScale="77500" lnSpcReduction="20000"/>
          </a:bodyPr>
          <a:lstStyle/>
          <a:p>
            <a:r>
              <a:rPr lang="el-GR" sz="2300" dirty="0"/>
              <a:t>Το “</a:t>
            </a:r>
            <a:r>
              <a:rPr lang="el-GR" sz="2300" b="1" dirty="0"/>
              <a:t>φυσικό βήμα</a:t>
            </a:r>
            <a:r>
              <a:rPr lang="el-GR" sz="2300" dirty="0"/>
              <a:t>” (</a:t>
            </a:r>
            <a:r>
              <a:rPr lang="el-GR" sz="2300" dirty="0" err="1"/>
              <a:t>Natural</a:t>
            </a:r>
            <a:r>
              <a:rPr lang="el-GR" sz="2300" dirty="0"/>
              <a:t> </a:t>
            </a:r>
            <a:r>
              <a:rPr lang="el-GR" sz="2300" dirty="0" err="1"/>
              <a:t>step</a:t>
            </a:r>
            <a:r>
              <a:rPr lang="el-GR" sz="2300" dirty="0"/>
              <a:t>) είναι ένα πλαίσιο αειφορίας που αναπτύχθηκε το 1989. Βασίζεται</a:t>
            </a:r>
            <a:r>
              <a:rPr lang="en-US" sz="2300" dirty="0"/>
              <a:t> </a:t>
            </a:r>
            <a:r>
              <a:rPr lang="el-GR" sz="2300" dirty="0"/>
              <a:t>σε τέσσερις κανόνες οι οποίοι είναι ικανοί να κάνουν βιώσιμη την ανθρώπινη ανάπτυξη πάνω στη Γη</a:t>
            </a:r>
            <a:r>
              <a:rPr lang="en-US" sz="2300" dirty="0"/>
              <a:t>.</a:t>
            </a:r>
          </a:p>
          <a:p>
            <a:r>
              <a:rPr lang="el-GR" dirty="0"/>
              <a:t>Το πλαίσιο αυτό προτείνει τέσσερις βασικές προϋποθέσεις του συστήματος για να συμβάλει στη σταθεροποίηση της παγκόσμιας βιόσφαιρας. Βασίζεται </a:t>
            </a:r>
            <a:r>
              <a:rPr lang="el-GR" dirty="0" smtClean="0"/>
              <a:t>στην συστημική σκέψη </a:t>
            </a:r>
            <a:r>
              <a:rPr lang="el-GR" dirty="0"/>
              <a:t>αναγνωρίζοντας ότι αυτό που συμβαίνει σε ένα </a:t>
            </a:r>
            <a:r>
              <a:rPr lang="el-GR" dirty="0" smtClean="0"/>
              <a:t>κομμάτι </a:t>
            </a:r>
            <a:r>
              <a:rPr lang="el-GR" dirty="0" smtClean="0"/>
              <a:t>του </a:t>
            </a:r>
            <a:r>
              <a:rPr lang="el-GR" dirty="0"/>
              <a:t>συστήματος επηρεάζει κάθε άλλο μέρος</a:t>
            </a:r>
            <a:r>
              <a:rPr lang="el-GR" dirty="0" smtClean="0"/>
              <a:t>.</a:t>
            </a:r>
          </a:p>
          <a:p>
            <a:r>
              <a:rPr lang="el-GR" dirty="0" smtClean="0"/>
              <a:t> </a:t>
            </a:r>
            <a:r>
              <a:rPr lang="el-GR" dirty="0"/>
              <a:t>Το Πλαίσιο φυσικό βήμα </a:t>
            </a:r>
            <a:r>
              <a:rPr lang="el-GR" dirty="0" smtClean="0"/>
              <a:t>δίνει μια συνολική εικόνα των εργαλείων </a:t>
            </a:r>
            <a:r>
              <a:rPr lang="el-GR" dirty="0"/>
              <a:t>για να </a:t>
            </a:r>
            <a:r>
              <a:rPr lang="el-GR" dirty="0" smtClean="0"/>
              <a:t>έχουμε  </a:t>
            </a:r>
            <a:r>
              <a:rPr lang="el-GR" dirty="0"/>
              <a:t>συνολική εικόνα, να </a:t>
            </a:r>
            <a:r>
              <a:rPr lang="el-GR" dirty="0" smtClean="0"/>
              <a:t>κατανοήσουμε </a:t>
            </a:r>
            <a:r>
              <a:rPr lang="el-GR" dirty="0"/>
              <a:t>το περιβάλλον </a:t>
            </a:r>
            <a:r>
              <a:rPr lang="el-GR" dirty="0" smtClean="0"/>
              <a:t>γύρω </a:t>
            </a:r>
            <a:r>
              <a:rPr lang="el-GR" dirty="0" smtClean="0"/>
              <a:t>από το </a:t>
            </a:r>
            <a:r>
              <a:rPr lang="el-GR" dirty="0" smtClean="0"/>
              <a:t>σύστημα, </a:t>
            </a:r>
            <a:r>
              <a:rPr lang="el-GR" dirty="0"/>
              <a:t>να </a:t>
            </a:r>
            <a:r>
              <a:rPr lang="el-GR" dirty="0" smtClean="0"/>
              <a:t>καθορίσουμε </a:t>
            </a:r>
            <a:r>
              <a:rPr lang="el-GR" dirty="0"/>
              <a:t>τους στόχους, και να </a:t>
            </a:r>
            <a:r>
              <a:rPr lang="el-GR" dirty="0" smtClean="0"/>
              <a:t>κινηθούμε </a:t>
            </a:r>
            <a:r>
              <a:rPr lang="el-GR" dirty="0"/>
              <a:t>προς την κατεύθυνση των στόχων αυτών.</a:t>
            </a:r>
            <a:endParaRPr lang="en-US" dirty="0"/>
          </a:p>
        </p:txBody>
      </p:sp>
    </p:spTree>
    <p:extLst>
      <p:ext uri="{BB962C8B-B14F-4D97-AF65-F5344CB8AC3E}">
        <p14:creationId xmlns:p14="http://schemas.microsoft.com/office/powerpoint/2010/main" val="70280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a:t>
            </a:r>
            <a:endParaRPr lang="en-US" dirty="0"/>
          </a:p>
        </p:txBody>
      </p:sp>
      <p:sp>
        <p:nvSpPr>
          <p:cNvPr id="3" name="Content Placeholder 2"/>
          <p:cNvSpPr>
            <a:spLocks noGrp="1"/>
          </p:cNvSpPr>
          <p:nvPr>
            <p:ph idx="1"/>
          </p:nvPr>
        </p:nvSpPr>
        <p:spPr/>
        <p:txBody>
          <a:bodyPr>
            <a:normAutofit fontScale="77500" lnSpcReduction="20000"/>
          </a:bodyPr>
          <a:lstStyle/>
          <a:p>
            <a:r>
              <a:rPr lang="el-GR" dirty="0"/>
              <a:t>Κάθε </a:t>
            </a:r>
            <a:r>
              <a:rPr lang="el-GR" dirty="0" smtClean="0"/>
              <a:t>επιτυχημένη, διεπιστημονική </a:t>
            </a:r>
            <a:r>
              <a:rPr lang="el-GR" dirty="0"/>
              <a:t>ομάδα πρέπει να έχει μια κοινή γλώσσα και κατανόηση, ώστε να διευκολυνθεί η συνεργασία. </a:t>
            </a:r>
            <a:endParaRPr lang="el-GR" dirty="0" smtClean="0"/>
          </a:p>
          <a:p>
            <a:r>
              <a:rPr lang="el-GR" dirty="0" smtClean="0"/>
              <a:t>Το </a:t>
            </a:r>
            <a:r>
              <a:rPr lang="el-GR" dirty="0"/>
              <a:t>πλαίσιο TNS </a:t>
            </a:r>
            <a:r>
              <a:rPr lang="el-GR" dirty="0" smtClean="0"/>
              <a:t>προσπαθεί να παρέχει </a:t>
            </a:r>
            <a:r>
              <a:rPr lang="el-GR" dirty="0"/>
              <a:t>αυτό το κοινό νοητικό μοντέλο της αειφόρου ανάπτυξης, </a:t>
            </a:r>
            <a:r>
              <a:rPr lang="el-GR" dirty="0" smtClean="0"/>
              <a:t>βοηθώντας τα διαφορά μέλη της ομάδας </a:t>
            </a:r>
            <a:r>
              <a:rPr lang="el-GR" dirty="0"/>
              <a:t>να επικοινωνούν αποτελεσματικά, </a:t>
            </a:r>
            <a:r>
              <a:rPr lang="el-GR" dirty="0" smtClean="0"/>
              <a:t>ώστε να επιτυγχάνεται </a:t>
            </a:r>
            <a:r>
              <a:rPr lang="el-GR" dirty="0"/>
              <a:t>ομοφωνία και, τελικά, να προχωρήσουμε προς το όραμά τους. </a:t>
            </a:r>
            <a:endParaRPr lang="el-GR" dirty="0" smtClean="0"/>
          </a:p>
          <a:p>
            <a:r>
              <a:rPr lang="el-GR" dirty="0" smtClean="0"/>
              <a:t>Το </a:t>
            </a:r>
            <a:r>
              <a:rPr lang="el-GR" b="1" dirty="0"/>
              <a:t>φυσικό </a:t>
            </a:r>
            <a:r>
              <a:rPr lang="el-GR" b="1" dirty="0" smtClean="0"/>
              <a:t>βήμα</a:t>
            </a:r>
            <a:r>
              <a:rPr lang="el-GR" dirty="0" smtClean="0"/>
              <a:t> </a:t>
            </a:r>
            <a:r>
              <a:rPr lang="el-GR" dirty="0"/>
              <a:t>συμπληρώνει άλλα εργαλεία και μεθοδολογίες της </a:t>
            </a:r>
            <a:r>
              <a:rPr lang="el-GR" dirty="0" smtClean="0"/>
              <a:t>αειφορίας, </a:t>
            </a:r>
            <a:r>
              <a:rPr lang="el-GR" dirty="0"/>
              <a:t>όπως τα συστήματα ανάλυσης του κύκλου </a:t>
            </a:r>
            <a:r>
              <a:rPr lang="el-GR" dirty="0" smtClean="0"/>
              <a:t>ζωής (</a:t>
            </a:r>
            <a:r>
              <a:rPr lang="en-US" dirty="0" smtClean="0"/>
              <a:t>life cycle analysis)</a:t>
            </a:r>
            <a:r>
              <a:rPr lang="el-GR" dirty="0" smtClean="0"/>
              <a:t> </a:t>
            </a:r>
            <a:r>
              <a:rPr lang="el-GR" dirty="0"/>
              <a:t>ή περιβαλλοντικής διαχείρισης, παρέχοντας το πλαίσιο και στρατηγικό όραμα που </a:t>
            </a:r>
            <a:r>
              <a:rPr lang="el-GR" dirty="0" smtClean="0"/>
              <a:t>τα καθιστά πιο αποτελεσματικά.</a:t>
            </a:r>
            <a:endParaRPr lang="en-US" dirty="0"/>
          </a:p>
        </p:txBody>
      </p:sp>
    </p:spTree>
    <p:extLst>
      <p:ext uri="{BB962C8B-B14F-4D97-AF65-F5344CB8AC3E}">
        <p14:creationId xmlns:p14="http://schemas.microsoft.com/office/powerpoint/2010/main" val="222465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Επίπεδα παρέμβασης</a:t>
            </a:r>
            <a:endParaRPr lang="en-US" dirty="0"/>
          </a:p>
        </p:txBody>
      </p:sp>
      <p:sp>
        <p:nvSpPr>
          <p:cNvPr id="3" name="Content Placeholder 2"/>
          <p:cNvSpPr>
            <a:spLocks noGrp="1"/>
          </p:cNvSpPr>
          <p:nvPr>
            <p:ph idx="1"/>
          </p:nvPr>
        </p:nvSpPr>
        <p:spPr/>
        <p:txBody>
          <a:bodyPr>
            <a:normAutofit fontScale="55000" lnSpcReduction="20000"/>
          </a:bodyPr>
          <a:lstStyle/>
          <a:p>
            <a:r>
              <a:rPr lang="el-GR" dirty="0" smtClean="0"/>
              <a:t>Το </a:t>
            </a:r>
            <a:r>
              <a:rPr lang="el-GR" dirty="0"/>
              <a:t>σύστημα αναγνωρίζει 5 επίπεδα παρέμβασης</a:t>
            </a:r>
            <a:r>
              <a:rPr lang="el-GR" dirty="0" smtClean="0"/>
              <a:t>:</a:t>
            </a:r>
          </a:p>
          <a:p>
            <a:pPr lvl="1"/>
            <a:r>
              <a:rPr lang="el-GR" b="1" dirty="0" smtClean="0"/>
              <a:t>Επίπεδο </a:t>
            </a:r>
            <a:r>
              <a:rPr lang="el-GR" b="1" dirty="0"/>
              <a:t>Συστήματος</a:t>
            </a:r>
            <a:r>
              <a:rPr lang="el-GR" dirty="0"/>
              <a:t> (</a:t>
            </a:r>
            <a:r>
              <a:rPr lang="el-GR" dirty="0" err="1"/>
              <a:t>systems</a:t>
            </a:r>
            <a:r>
              <a:rPr lang="el-GR" dirty="0"/>
              <a:t> </a:t>
            </a:r>
            <a:r>
              <a:rPr lang="el-GR" dirty="0" err="1"/>
              <a:t>level</a:t>
            </a:r>
            <a:r>
              <a:rPr lang="el-GR" dirty="0"/>
              <a:t>): Ο στόχος του επιπέδου αυτού είναι ο </a:t>
            </a:r>
            <a:r>
              <a:rPr lang="el-GR" dirty="0" smtClean="0"/>
              <a:t>προσδιορισμός</a:t>
            </a:r>
            <a:r>
              <a:rPr lang="en-US" dirty="0" smtClean="0"/>
              <a:t> </a:t>
            </a:r>
            <a:r>
              <a:rPr lang="el-GR" dirty="0" smtClean="0"/>
              <a:t>του </a:t>
            </a:r>
            <a:r>
              <a:rPr lang="el-GR" dirty="0"/>
              <a:t>πεδίου εφαρμογής του συστήματος με το οποίο έχουμε να κάνουμε. Όσον αφορά </a:t>
            </a:r>
            <a:r>
              <a:rPr lang="el-GR" dirty="0" smtClean="0"/>
              <a:t>την αειφορία</a:t>
            </a:r>
            <a:r>
              <a:rPr lang="el-GR" dirty="0"/>
              <a:t>, το σύστημα αυτό είναι το σύνολο της </a:t>
            </a:r>
            <a:r>
              <a:rPr lang="el-GR" dirty="0" smtClean="0"/>
              <a:t>βιόσφαιρας</a:t>
            </a:r>
          </a:p>
          <a:p>
            <a:pPr lvl="1"/>
            <a:r>
              <a:rPr lang="el-GR" b="1" dirty="0" smtClean="0"/>
              <a:t>Επίπεδο </a:t>
            </a:r>
            <a:r>
              <a:rPr lang="el-GR" b="1" dirty="0"/>
              <a:t>επιτυχίας </a:t>
            </a:r>
            <a:r>
              <a:rPr lang="el-GR" dirty="0"/>
              <a:t>(</a:t>
            </a:r>
            <a:r>
              <a:rPr lang="el-GR" dirty="0" err="1"/>
              <a:t>success</a:t>
            </a:r>
            <a:r>
              <a:rPr lang="el-GR" dirty="0"/>
              <a:t> </a:t>
            </a:r>
            <a:r>
              <a:rPr lang="el-GR" dirty="0" err="1"/>
              <a:t>level</a:t>
            </a:r>
            <a:r>
              <a:rPr lang="el-GR" dirty="0"/>
              <a:t>): Το επίπεδο επιτυχίας είναι ο στόχος της </a:t>
            </a:r>
            <a:r>
              <a:rPr lang="el-GR" dirty="0" smtClean="0"/>
              <a:t>διαδικασίας μετασχηματισμού </a:t>
            </a:r>
            <a:r>
              <a:rPr lang="el-GR" dirty="0"/>
              <a:t>στην οποία εμπλεκόμαστε, στην συγκεκριμένη περίπτωση. Στόχος είναι </a:t>
            </a:r>
            <a:r>
              <a:rPr lang="el-GR" dirty="0" smtClean="0"/>
              <a:t>η</a:t>
            </a:r>
            <a:r>
              <a:rPr lang="en-US" dirty="0" smtClean="0"/>
              <a:t> </a:t>
            </a:r>
            <a:r>
              <a:rPr lang="el-GR" dirty="0" smtClean="0"/>
              <a:t>ανάδυση </a:t>
            </a:r>
            <a:r>
              <a:rPr lang="el-GR" dirty="0"/>
              <a:t>αειφορίας</a:t>
            </a:r>
            <a:r>
              <a:rPr lang="el-GR" dirty="0" smtClean="0"/>
              <a:t>.</a:t>
            </a:r>
          </a:p>
          <a:p>
            <a:pPr lvl="1"/>
            <a:r>
              <a:rPr lang="el-GR" b="1" dirty="0" smtClean="0"/>
              <a:t>Επίπεδο </a:t>
            </a:r>
            <a:r>
              <a:rPr lang="el-GR" b="1" dirty="0"/>
              <a:t>στρατηγικής </a:t>
            </a:r>
            <a:r>
              <a:rPr lang="el-GR" dirty="0"/>
              <a:t>(</a:t>
            </a:r>
            <a:r>
              <a:rPr lang="el-GR" dirty="0" err="1"/>
              <a:t>Strategic</a:t>
            </a:r>
            <a:r>
              <a:rPr lang="el-GR" dirty="0"/>
              <a:t> </a:t>
            </a:r>
            <a:r>
              <a:rPr lang="el-GR" dirty="0" err="1"/>
              <a:t>Level</a:t>
            </a:r>
            <a:r>
              <a:rPr lang="el-GR" dirty="0"/>
              <a:t>): Ο στόχος αυτού του επιπέδου είναι η </a:t>
            </a:r>
            <a:r>
              <a:rPr lang="el-GR" dirty="0" smtClean="0"/>
              <a:t>δημιουργία των </a:t>
            </a:r>
            <a:r>
              <a:rPr lang="el-GR" dirty="0"/>
              <a:t>στρατηγικών κατευθυντήριων γραμμών για τους οργανισμούς, τους οποίους </a:t>
            </a:r>
            <a:r>
              <a:rPr lang="el-GR" dirty="0" smtClean="0"/>
              <a:t>θα</a:t>
            </a:r>
            <a:r>
              <a:rPr lang="en-US" dirty="0" smtClean="0"/>
              <a:t> </a:t>
            </a:r>
            <a:r>
              <a:rPr lang="el-GR" dirty="0" smtClean="0"/>
              <a:t>ακολουθήσουν </a:t>
            </a:r>
            <a:r>
              <a:rPr lang="el-GR" dirty="0"/>
              <a:t>κατά την εφαρμογή του πλαισίου και τη λήψη μέτρων προς την αειφορία</a:t>
            </a:r>
            <a:r>
              <a:rPr lang="el-GR" dirty="0" smtClean="0"/>
              <a:t>.</a:t>
            </a:r>
          </a:p>
          <a:p>
            <a:pPr lvl="1"/>
            <a:r>
              <a:rPr lang="el-GR" b="1" dirty="0" smtClean="0"/>
              <a:t>Επίπεδο δράσης </a:t>
            </a:r>
            <a:r>
              <a:rPr lang="el-GR" dirty="0"/>
              <a:t>(</a:t>
            </a:r>
            <a:r>
              <a:rPr lang="el-GR" dirty="0" err="1"/>
              <a:t>Action</a:t>
            </a:r>
            <a:r>
              <a:rPr lang="el-GR" dirty="0"/>
              <a:t> </a:t>
            </a:r>
            <a:r>
              <a:rPr lang="el-GR" dirty="0" err="1"/>
              <a:t>Level</a:t>
            </a:r>
            <a:r>
              <a:rPr lang="el-GR" dirty="0"/>
              <a:t>): Σε αυτό το επίπεδο υπάρχουν τα συγκεκριμένα μέτρα </a:t>
            </a:r>
            <a:r>
              <a:rPr lang="el-GR" dirty="0" smtClean="0"/>
              <a:t>που λαμβάνονται </a:t>
            </a:r>
            <a:r>
              <a:rPr lang="el-GR" dirty="0"/>
              <a:t>προς την κατεύθυνση της αειφορίας. Τα μετρά που θα αποφασιστούν </a:t>
            </a:r>
            <a:r>
              <a:rPr lang="el-GR" dirty="0" smtClean="0"/>
              <a:t>έχουν</a:t>
            </a:r>
            <a:r>
              <a:rPr lang="en-US" dirty="0" smtClean="0"/>
              <a:t> </a:t>
            </a:r>
            <a:r>
              <a:rPr lang="el-GR" dirty="0" smtClean="0"/>
              <a:t>σχέση </a:t>
            </a:r>
            <a:r>
              <a:rPr lang="el-GR" dirty="0"/>
              <a:t>με την φύση του εκάστοτε οργανισμού</a:t>
            </a:r>
            <a:r>
              <a:rPr lang="el-GR" dirty="0" smtClean="0"/>
              <a:t>.</a:t>
            </a:r>
            <a:r>
              <a:rPr lang="en-US" dirty="0" smtClean="0"/>
              <a:t> </a:t>
            </a:r>
            <a:endParaRPr lang="el-GR" dirty="0" smtClean="0"/>
          </a:p>
          <a:p>
            <a:pPr lvl="1"/>
            <a:r>
              <a:rPr lang="el-GR" b="1" dirty="0" smtClean="0"/>
              <a:t>Επίπεδο </a:t>
            </a:r>
            <a:r>
              <a:rPr lang="el-GR" b="1" dirty="0"/>
              <a:t>εργαλείων </a:t>
            </a:r>
            <a:r>
              <a:rPr lang="el-GR" dirty="0"/>
              <a:t>(</a:t>
            </a:r>
            <a:r>
              <a:rPr lang="el-GR" dirty="0" err="1"/>
              <a:t>Tools</a:t>
            </a:r>
            <a:r>
              <a:rPr lang="el-GR" dirty="0"/>
              <a:t> </a:t>
            </a:r>
            <a:r>
              <a:rPr lang="el-GR" dirty="0" err="1"/>
              <a:t>Level</a:t>
            </a:r>
            <a:r>
              <a:rPr lang="el-GR" dirty="0"/>
              <a:t>):Το χαμηλότερο επίπεδο περιλαμβάνει μια ποικιλία από </a:t>
            </a:r>
            <a:r>
              <a:rPr lang="el-GR" dirty="0" smtClean="0"/>
              <a:t>εργαλεία που </a:t>
            </a:r>
            <a:r>
              <a:rPr lang="el-GR" dirty="0"/>
              <a:t>βοηθούν τους οργανισμούς να διαχειρίζονται την πορεία τους προς την αειφορία</a:t>
            </a:r>
            <a:r>
              <a:rPr lang="el-GR" dirty="0" smtClean="0"/>
              <a:t>.</a:t>
            </a:r>
            <a:r>
              <a:rPr lang="en-US" dirty="0" smtClean="0"/>
              <a:t> </a:t>
            </a:r>
            <a:r>
              <a:rPr lang="el-GR" dirty="0" smtClean="0"/>
              <a:t>Περιλαμβάνουν </a:t>
            </a:r>
            <a:r>
              <a:rPr lang="el-GR" dirty="0"/>
              <a:t>Συστήματα Περιβαλλοντικής Διαχείρισης, ISO 14001 </a:t>
            </a:r>
            <a:r>
              <a:rPr lang="el-GR" dirty="0" smtClean="0"/>
              <a:t>κ.ά.</a:t>
            </a:r>
            <a:r>
              <a:rPr lang="en-US" dirty="0" smtClean="0"/>
              <a:t> </a:t>
            </a:r>
            <a:endParaRPr lang="el-GR" dirty="0" smtClean="0"/>
          </a:p>
          <a:p>
            <a:endParaRPr lang="el-GR" dirty="0"/>
          </a:p>
        </p:txBody>
      </p:sp>
    </p:spTree>
    <p:extLst>
      <p:ext uri="{BB962C8B-B14F-4D97-AF65-F5344CB8AC3E}">
        <p14:creationId xmlns:p14="http://schemas.microsoft.com/office/powerpoint/2010/main" val="50681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Μεταφορά του χωνιού</a:t>
            </a:r>
            <a:endParaRPr lang="en-US" dirty="0"/>
          </a:p>
        </p:txBody>
      </p:sp>
      <p:sp>
        <p:nvSpPr>
          <p:cNvPr id="3" name="Content Placeholder 2"/>
          <p:cNvSpPr>
            <a:spLocks noGrp="1"/>
          </p:cNvSpPr>
          <p:nvPr>
            <p:ph idx="1"/>
          </p:nvPr>
        </p:nvSpPr>
        <p:spPr/>
        <p:txBody>
          <a:bodyPr>
            <a:normAutofit fontScale="55000" lnSpcReduction="20000"/>
          </a:bodyPr>
          <a:lstStyle/>
          <a:p>
            <a:r>
              <a:rPr lang="en-US" dirty="0"/>
              <a:t>“</a:t>
            </a:r>
            <a:r>
              <a:rPr lang="en-US" i="1" dirty="0"/>
              <a:t>Imagine humanity being poured into the funnel. The sides of the </a:t>
            </a:r>
            <a:r>
              <a:rPr lang="en-US" i="1" dirty="0" smtClean="0"/>
              <a:t>funnel</a:t>
            </a:r>
            <a:r>
              <a:rPr lang="el-GR" i="1" dirty="0" smtClean="0"/>
              <a:t> </a:t>
            </a:r>
            <a:r>
              <a:rPr lang="en-US" i="1" dirty="0" smtClean="0"/>
              <a:t>represent </a:t>
            </a:r>
            <a:r>
              <a:rPr lang="en-US" i="1" dirty="0"/>
              <a:t>the way in which we encounter natural and social limits. One </a:t>
            </a:r>
            <a:r>
              <a:rPr lang="en-US" i="1" dirty="0" smtClean="0"/>
              <a:t>side</a:t>
            </a:r>
            <a:r>
              <a:rPr lang="el-GR" i="1" dirty="0" smtClean="0"/>
              <a:t> </a:t>
            </a:r>
            <a:r>
              <a:rPr lang="en-US" i="1" dirty="0" smtClean="0"/>
              <a:t>is </a:t>
            </a:r>
            <a:r>
              <a:rPr lang="en-US" i="1" dirty="0"/>
              <a:t>the ‘supply’ axis: the declining ability to provide products and services </a:t>
            </a:r>
            <a:r>
              <a:rPr lang="en-US" i="1" dirty="0" smtClean="0"/>
              <a:t>as</a:t>
            </a:r>
            <a:r>
              <a:rPr lang="el-GR" i="1" dirty="0" smtClean="0"/>
              <a:t> </a:t>
            </a:r>
            <a:r>
              <a:rPr lang="en-US" i="1" dirty="0" smtClean="0"/>
              <a:t>a </a:t>
            </a:r>
            <a:r>
              <a:rPr lang="en-US" i="1" dirty="0"/>
              <a:t>result of damage caused by pollution and the destruction of habitats. </a:t>
            </a:r>
            <a:r>
              <a:rPr lang="en-US" i="1" dirty="0" smtClean="0"/>
              <a:t>The</a:t>
            </a:r>
            <a:r>
              <a:rPr lang="el-GR" i="1" dirty="0" smtClean="0"/>
              <a:t> </a:t>
            </a:r>
            <a:r>
              <a:rPr lang="en-US" i="1" dirty="0" smtClean="0"/>
              <a:t>other </a:t>
            </a:r>
            <a:r>
              <a:rPr lang="en-US" i="1" dirty="0"/>
              <a:t>represents demand: the increase in the world’s population, and with </a:t>
            </a:r>
            <a:r>
              <a:rPr lang="en-US" i="1" dirty="0" smtClean="0"/>
              <a:t>it</a:t>
            </a:r>
            <a:r>
              <a:rPr lang="el-GR" i="1" dirty="0" smtClean="0"/>
              <a:t> </a:t>
            </a:r>
            <a:r>
              <a:rPr lang="en-US" i="1" dirty="0" smtClean="0"/>
              <a:t>the </a:t>
            </a:r>
            <a:r>
              <a:rPr lang="en-US" i="1" dirty="0"/>
              <a:t>rate of resource consumption</a:t>
            </a:r>
            <a:r>
              <a:rPr lang="en-US" i="1" dirty="0" smtClean="0"/>
              <a:t>.</a:t>
            </a:r>
            <a:r>
              <a:rPr lang="el-GR" i="1" dirty="0" smtClean="0"/>
              <a:t> </a:t>
            </a:r>
            <a:r>
              <a:rPr lang="en-US" i="1" dirty="0" smtClean="0"/>
              <a:t>Entering </a:t>
            </a:r>
            <a:r>
              <a:rPr lang="en-US" i="1" dirty="0"/>
              <a:t>the funnel, humanity finds itself in increasingly </a:t>
            </a:r>
            <a:r>
              <a:rPr lang="en-US" i="1" dirty="0" smtClean="0"/>
              <a:t>stressful</a:t>
            </a:r>
            <a:r>
              <a:rPr lang="el-GR" i="1" dirty="0" smtClean="0"/>
              <a:t> </a:t>
            </a:r>
            <a:r>
              <a:rPr lang="en-US" i="1" dirty="0" smtClean="0"/>
              <a:t>conditions</a:t>
            </a:r>
            <a:r>
              <a:rPr lang="en-US" i="1" dirty="0"/>
              <a:t>, leading to more intense competition for the </a:t>
            </a:r>
            <a:r>
              <a:rPr lang="en-US" i="1" dirty="0" smtClean="0"/>
              <a:t>remaining</a:t>
            </a:r>
            <a:r>
              <a:rPr lang="el-GR" i="1" dirty="0" smtClean="0"/>
              <a:t> </a:t>
            </a:r>
            <a:r>
              <a:rPr lang="en-US" i="1" dirty="0" smtClean="0"/>
              <a:t>resources</a:t>
            </a:r>
            <a:r>
              <a:rPr lang="en-US" i="1" dirty="0"/>
              <a:t>. As well as further impacting on the natural environment, </a:t>
            </a:r>
            <a:r>
              <a:rPr lang="en-US" i="1" dirty="0" smtClean="0"/>
              <a:t>this</a:t>
            </a:r>
            <a:r>
              <a:rPr lang="el-GR" i="1" dirty="0" smtClean="0"/>
              <a:t> </a:t>
            </a:r>
            <a:r>
              <a:rPr lang="en-US" i="1" dirty="0" smtClean="0"/>
              <a:t>increased </a:t>
            </a:r>
            <a:r>
              <a:rPr lang="en-US" i="1" dirty="0"/>
              <a:t>competition yields social problems: inequalities, limited access </a:t>
            </a:r>
            <a:r>
              <a:rPr lang="en-US" i="1" dirty="0" smtClean="0"/>
              <a:t>to</a:t>
            </a:r>
            <a:r>
              <a:rPr lang="el-GR" i="1" dirty="0" smtClean="0"/>
              <a:t> </a:t>
            </a:r>
            <a:r>
              <a:rPr lang="en-US" i="1" dirty="0" smtClean="0"/>
              <a:t>the </a:t>
            </a:r>
            <a:r>
              <a:rPr lang="en-US" i="1" dirty="0"/>
              <a:t>essentials for life, and </a:t>
            </a:r>
            <a:r>
              <a:rPr lang="en-US" i="1" dirty="0" smtClean="0"/>
              <a:t>conflict</a:t>
            </a:r>
            <a:r>
              <a:rPr lang="el-GR" dirty="0" smtClean="0"/>
              <a:t>.</a:t>
            </a:r>
            <a:endParaRPr lang="en-US" dirty="0"/>
          </a:p>
          <a:p>
            <a:r>
              <a:rPr lang="en-US" i="1" dirty="0"/>
              <a:t>As the walls of the funnel close in, we need to ensure we do not place </a:t>
            </a:r>
            <a:r>
              <a:rPr lang="en-US" i="1" dirty="0" smtClean="0"/>
              <a:t>more</a:t>
            </a:r>
            <a:r>
              <a:rPr lang="el-GR" i="1" dirty="0" smtClean="0"/>
              <a:t> </a:t>
            </a:r>
            <a:r>
              <a:rPr lang="en-US" i="1" dirty="0" smtClean="0"/>
              <a:t>demands </a:t>
            </a:r>
            <a:r>
              <a:rPr lang="en-US" i="1" dirty="0"/>
              <a:t>on the environment than can be sustained, either by reducing </a:t>
            </a:r>
            <a:r>
              <a:rPr lang="en-US" i="1" dirty="0" smtClean="0"/>
              <a:t>per</a:t>
            </a:r>
            <a:r>
              <a:rPr lang="el-GR" i="1" dirty="0" smtClean="0"/>
              <a:t> </a:t>
            </a:r>
            <a:r>
              <a:rPr lang="en-US" i="1" dirty="0" smtClean="0"/>
              <a:t>capita </a:t>
            </a:r>
            <a:r>
              <a:rPr lang="en-US" i="1" dirty="0"/>
              <a:t>consumption, or reducing population, or a range of other </a:t>
            </a:r>
            <a:r>
              <a:rPr lang="en-US" i="1" dirty="0" smtClean="0"/>
              <a:t>activities</a:t>
            </a:r>
            <a:r>
              <a:rPr lang="el-GR" i="1" dirty="0" smtClean="0"/>
              <a:t> </a:t>
            </a:r>
            <a:r>
              <a:rPr lang="en-US" i="1" dirty="0" smtClean="0"/>
              <a:t>that </a:t>
            </a:r>
            <a:r>
              <a:rPr lang="en-US" i="1" dirty="0"/>
              <a:t>will avoid a damaging impact with the many factors that make up </a:t>
            </a:r>
            <a:r>
              <a:rPr lang="en-US" i="1" dirty="0" smtClean="0"/>
              <a:t>the</a:t>
            </a:r>
            <a:r>
              <a:rPr lang="el-GR" i="1" dirty="0" smtClean="0"/>
              <a:t> </a:t>
            </a:r>
            <a:r>
              <a:rPr lang="en-US" i="1" dirty="0" smtClean="0"/>
              <a:t>walls </a:t>
            </a:r>
            <a:r>
              <a:rPr lang="en-US" i="1" dirty="0"/>
              <a:t>of the funnel. This is what is meant to live ‘within </a:t>
            </a:r>
            <a:r>
              <a:rPr lang="en-US" i="1" dirty="0" smtClean="0"/>
              <a:t>environmental</a:t>
            </a:r>
            <a:r>
              <a:rPr lang="el-GR" i="1" dirty="0" smtClean="0"/>
              <a:t> </a:t>
            </a:r>
            <a:r>
              <a:rPr lang="en-US" i="1" dirty="0" smtClean="0"/>
              <a:t>limits</a:t>
            </a:r>
            <a:r>
              <a:rPr lang="en-US" i="1" dirty="0"/>
              <a:t>’. </a:t>
            </a:r>
            <a:r>
              <a:rPr lang="en-US" i="1" dirty="0" smtClean="0"/>
              <a:t>Ultimately</a:t>
            </a:r>
            <a:r>
              <a:rPr lang="el-GR" i="1" dirty="0" smtClean="0"/>
              <a:t> </a:t>
            </a:r>
            <a:r>
              <a:rPr lang="en-US" i="1" dirty="0" smtClean="0"/>
              <a:t> </a:t>
            </a:r>
            <a:r>
              <a:rPr lang="en-US" i="1" dirty="0"/>
              <a:t>it is possible for the walls of the funnel to open </a:t>
            </a:r>
            <a:r>
              <a:rPr lang="en-US" i="1" dirty="0" smtClean="0"/>
              <a:t>out</a:t>
            </a:r>
            <a:r>
              <a:rPr lang="el-GR" i="1" dirty="0" smtClean="0"/>
              <a:t> </a:t>
            </a:r>
            <a:r>
              <a:rPr lang="en-US" i="1" dirty="0" smtClean="0"/>
              <a:t>again</a:t>
            </a:r>
            <a:r>
              <a:rPr lang="en-US" i="1" dirty="0"/>
              <a:t>, as we work to restore the capacity of the environment </a:t>
            </a:r>
            <a:r>
              <a:rPr lang="en-US" i="1" dirty="0" smtClean="0"/>
              <a:t>whilst</a:t>
            </a:r>
            <a:r>
              <a:rPr lang="el-GR" i="1" dirty="0" smtClean="0"/>
              <a:t> </a:t>
            </a:r>
            <a:r>
              <a:rPr lang="en-US" i="1" dirty="0" smtClean="0"/>
              <a:t>reducing </a:t>
            </a:r>
            <a:r>
              <a:rPr lang="en-US" i="1" dirty="0"/>
              <a:t>our demands on it.</a:t>
            </a:r>
            <a:r>
              <a:rPr lang="en-US" dirty="0"/>
              <a:t>” (</a:t>
            </a:r>
            <a:r>
              <a:rPr lang="en-US" dirty="0" err="1"/>
              <a:t>Nattrass</a:t>
            </a:r>
            <a:r>
              <a:rPr lang="en-US" dirty="0"/>
              <a:t> &amp; </a:t>
            </a:r>
            <a:r>
              <a:rPr lang="en-US" dirty="0" err="1"/>
              <a:t>Altomare</a:t>
            </a:r>
            <a:r>
              <a:rPr lang="en-US" dirty="0"/>
              <a:t>, 1999</a:t>
            </a:r>
            <a:r>
              <a:rPr lang="en-US" dirty="0" smtClean="0"/>
              <a:t>)</a:t>
            </a:r>
            <a:endParaRPr lang="el-GR" dirty="0" smtClean="0"/>
          </a:p>
          <a:p>
            <a:r>
              <a:rPr lang="en-US" dirty="0">
                <a:hlinkClick r:id="rId2"/>
              </a:rPr>
              <a:t>https://</a:t>
            </a:r>
            <a:r>
              <a:rPr lang="en-US" dirty="0" smtClean="0">
                <a:hlinkClick r:id="rId2"/>
              </a:rPr>
              <a:t>www.youtube.com/watch?v=EbZcQe9J-EE</a:t>
            </a:r>
            <a:r>
              <a:rPr lang="en-US" dirty="0" smtClean="0"/>
              <a:t> </a:t>
            </a:r>
            <a:endParaRPr lang="en-US" dirty="0"/>
          </a:p>
        </p:txBody>
      </p:sp>
    </p:spTree>
    <p:extLst>
      <p:ext uri="{BB962C8B-B14F-4D97-AF65-F5344CB8AC3E}">
        <p14:creationId xmlns:p14="http://schemas.microsoft.com/office/powerpoint/2010/main" val="147257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http://photos1.blogger.com/blogger/527/1559/1600/The%20Funnel.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30" y="857250"/>
            <a:ext cx="6979778" cy="523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7206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1334</Words>
  <Application>Microsoft Office PowerPoint</Application>
  <PresentationFormat>On-screen Show (4:3)</PresentationFormat>
  <Paragraphs>74</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Segoe UI</vt:lpstr>
      <vt:lpstr>Θέμα του Office</vt:lpstr>
      <vt:lpstr> Αειφόρος σχεδίαση  </vt:lpstr>
      <vt:lpstr>Άδειες Χρήσης</vt:lpstr>
      <vt:lpstr>Χρηματοδότηση</vt:lpstr>
      <vt:lpstr>Φυσικός βηματισμός (Natural Step)</vt:lpstr>
      <vt:lpstr>Εισαγωγή</vt:lpstr>
      <vt:lpstr>Εισαγωγή</vt:lpstr>
      <vt:lpstr>Επίπεδα παρέμβασης</vt:lpstr>
      <vt:lpstr>Η Μεταφορά του χωνιού</vt:lpstr>
      <vt:lpstr>PowerPoint Presentation</vt:lpstr>
      <vt:lpstr>Η Μεταφορά του χωνιού</vt:lpstr>
      <vt:lpstr>systemic conditions</vt:lpstr>
      <vt:lpstr>Αρχές φυσικού βήματος</vt:lpstr>
      <vt:lpstr>Αρχές φυσικού βήματος</vt:lpstr>
      <vt:lpstr>Backasting from principles</vt:lpstr>
      <vt:lpstr>PowerPoint Presentation</vt:lpstr>
      <vt:lpstr>PowerPoint Presentation</vt:lpstr>
      <vt:lpstr>Backasting from principles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159</cp:revision>
  <dcterms:created xsi:type="dcterms:W3CDTF">2012-09-06T09:03:05Z</dcterms:created>
  <dcterms:modified xsi:type="dcterms:W3CDTF">2015-07-17T10:03:52Z</dcterms:modified>
</cp:coreProperties>
</file>