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913" r:id="rId3"/>
    <p:sldMasterId id="2147483925" r:id="rId4"/>
  </p:sldMasterIdLst>
  <p:notesMasterIdLst>
    <p:notesMasterId r:id="rId51"/>
  </p:notesMasterIdLst>
  <p:sldIdLst>
    <p:sldId id="315" r:id="rId5"/>
    <p:sldId id="391" r:id="rId6"/>
    <p:sldId id="392" r:id="rId7"/>
    <p:sldId id="329" r:id="rId8"/>
    <p:sldId id="390" r:id="rId9"/>
    <p:sldId id="396" r:id="rId10"/>
    <p:sldId id="331" r:id="rId11"/>
    <p:sldId id="330" r:id="rId12"/>
    <p:sldId id="394" r:id="rId13"/>
    <p:sldId id="393" r:id="rId14"/>
    <p:sldId id="334" r:id="rId15"/>
    <p:sldId id="395" r:id="rId16"/>
    <p:sldId id="335" r:id="rId17"/>
    <p:sldId id="341" r:id="rId18"/>
    <p:sldId id="338" r:id="rId19"/>
    <p:sldId id="339" r:id="rId20"/>
    <p:sldId id="340" r:id="rId21"/>
    <p:sldId id="414" r:id="rId22"/>
    <p:sldId id="415" r:id="rId23"/>
    <p:sldId id="397" r:id="rId24"/>
    <p:sldId id="419" r:id="rId25"/>
    <p:sldId id="401" r:id="rId26"/>
    <p:sldId id="343" r:id="rId27"/>
    <p:sldId id="344" r:id="rId28"/>
    <p:sldId id="420" r:id="rId29"/>
    <p:sldId id="424" r:id="rId30"/>
    <p:sldId id="423" r:id="rId31"/>
    <p:sldId id="442" r:id="rId32"/>
    <p:sldId id="425" r:id="rId33"/>
    <p:sldId id="418" r:id="rId34"/>
    <p:sldId id="352" r:id="rId35"/>
    <p:sldId id="386" r:id="rId36"/>
    <p:sldId id="417" r:id="rId37"/>
    <p:sldId id="440" r:id="rId38"/>
    <p:sldId id="441" r:id="rId39"/>
    <p:sldId id="368" r:id="rId40"/>
    <p:sldId id="428" r:id="rId41"/>
    <p:sldId id="429" r:id="rId42"/>
    <p:sldId id="369" r:id="rId43"/>
    <p:sldId id="372" r:id="rId44"/>
    <p:sldId id="373" r:id="rId45"/>
    <p:sldId id="388" r:id="rId46"/>
    <p:sldId id="385" r:id="rId47"/>
    <p:sldId id="436" r:id="rId48"/>
    <p:sldId id="437" r:id="rId49"/>
    <p:sldId id="439"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76FB1"/>
    <a:srgbClr val="6699FF"/>
    <a:srgbClr val="CCFF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9755" autoAdjust="0"/>
  </p:normalViewPr>
  <p:slideViewPr>
    <p:cSldViewPr>
      <p:cViewPr varScale="1">
        <p:scale>
          <a:sx n="84" d="100"/>
          <a:sy n="84" d="100"/>
        </p:scale>
        <p:origin x="-2045"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7</a:t>
            </a:fld>
            <a:endParaRPr lang="en-US" smtClean="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CEFA6-6D43-4FDA-9D4E-F681824838EA}" type="slidenum">
              <a:rPr lang="en-US"/>
              <a:pPr/>
              <a:t>25</a:t>
            </a:fld>
            <a:endParaRPr lang="en-US"/>
          </a:p>
        </p:txBody>
      </p:sp>
      <p:sp>
        <p:nvSpPr>
          <p:cNvPr id="509954" name="Rectangle 2"/>
          <p:cNvSpPr>
            <a:spLocks noGrp="1" noRot="1" noChangeAspect="1" noChangeArrowheads="1" noTextEdit="1"/>
          </p:cNvSpPr>
          <p:nvPr>
            <p:ph type="sldImg"/>
          </p:nvPr>
        </p:nvSpPr>
        <p:spPr>
          <a:xfrm>
            <a:off x="1143000" y="685800"/>
            <a:ext cx="4572000" cy="3429000"/>
          </a:xfrm>
          <a:ln/>
        </p:spPr>
      </p:sp>
      <p:sp>
        <p:nvSpPr>
          <p:cNvPr id="5099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8</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32</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37</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38</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39</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9</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40</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42</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43</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44</a:t>
            </a:fld>
            <a:endParaRPr lang="en-GB">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E34748B-886F-4F3E-A25E-D50FFF251ACA}" type="slidenum">
              <a:rPr lang="en-US">
                <a:solidFill>
                  <a:prstClr val="black"/>
                </a:solidFill>
              </a:rPr>
              <a:pPr/>
              <a:t>12</a:t>
            </a:fld>
            <a:endParaRPr lang="en-US">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15/2/2021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15/2/2021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15/2/2021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AB867086-5049-45C7-ADA7-E234D670C6DA}" type="datetime1">
              <a:rPr lang="en-US">
                <a:solidFill>
                  <a:srgbClr val="000000"/>
                </a:solidFill>
              </a:rPr>
              <a:pPr/>
              <a:t>2/15/2021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F5CDEF-C2FA-45C9-AB2C-2555E7E243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1D9F465-5A49-46DB-B94B-6999D3D60653}" type="datetime1">
              <a:rPr lang="en-US">
                <a:solidFill>
                  <a:srgbClr val="000000"/>
                </a:solidFill>
              </a:rPr>
              <a:pPr/>
              <a:t>2/15/2021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BA4F09-457B-4815-9622-74BF1357D1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BDDE4F9-54E4-4E17-8E8E-18DD8FBE9BE3}" type="datetime1">
              <a:rPr lang="en-US">
                <a:solidFill>
                  <a:srgbClr val="000000"/>
                </a:solidFill>
              </a:rPr>
              <a:pPr/>
              <a:t>2/15/2021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A18FCB-967D-4CA3-AAAE-FD1B58C611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FFF528A-5C44-4DEB-825C-2ACE07BFAE69}" type="datetime1">
              <a:rPr lang="en-US">
                <a:solidFill>
                  <a:srgbClr val="000000"/>
                </a:solidFill>
              </a:rPr>
              <a:pPr/>
              <a:t>2/15/2021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29F333-F45F-4C3C-BE00-0073B9E13A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C9CE07-8752-460A-B83D-C4547A63C63E}" type="datetime1">
              <a:rPr lang="en-US">
                <a:solidFill>
                  <a:srgbClr val="000000"/>
                </a:solidFill>
              </a:rPr>
              <a:pPr/>
              <a:t>2/15/2021</a:t>
            </a:fld>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98F2A9-8094-45E3-B03B-EFC8F0428C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9EC1D72A-1066-4018-899A-EAAF96E08698}" type="datetime1">
              <a:rPr lang="en-US">
                <a:solidFill>
                  <a:srgbClr val="000000"/>
                </a:solidFill>
              </a:rPr>
              <a:pPr/>
              <a:t>2/15/2021</a:t>
            </a:fld>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B1A327-3A47-40B9-BC00-06F0D1F8CF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BC38081-13F9-4B2A-9D34-9A0741A22159}" type="datetime1">
              <a:rPr lang="en-US">
                <a:solidFill>
                  <a:srgbClr val="000000"/>
                </a:solidFill>
              </a:rPr>
              <a:pPr/>
              <a:t>2/15/2021</a:t>
            </a:fld>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406522-16C9-4EEA-A1C2-2A57565E66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BCBAF00-8BD2-4D37-A120-E5C22B95DBFD}" type="datetime1">
              <a:rPr lang="en-US">
                <a:solidFill>
                  <a:srgbClr val="000000"/>
                </a:solidFill>
              </a:rPr>
              <a:pPr/>
              <a:t>2/15/2021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DAAC16-337F-4730-9A6E-351E1C33B90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15/2/2021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D524D4F-ECD8-4D3D-8AFF-049FA6259356}" type="datetime1">
              <a:rPr lang="en-US">
                <a:solidFill>
                  <a:srgbClr val="000000"/>
                </a:solidFill>
              </a:rPr>
              <a:pPr/>
              <a:t>2/15/2021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4BD788-A862-4730-A712-C432AF9982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6AEE3C-36C5-45E7-9924-83C2C08664B6}" type="datetime1">
              <a:rPr lang="en-US">
                <a:solidFill>
                  <a:srgbClr val="000000"/>
                </a:solidFill>
              </a:rPr>
              <a:pPr/>
              <a:t>2/15/2021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EA742-37BB-44D0-A23C-F6F0046CCE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665F172-E303-426D-9EF0-232D2792D8C4}" type="datetime1">
              <a:rPr lang="en-US">
                <a:solidFill>
                  <a:srgbClr val="000000"/>
                </a:solidFill>
              </a:rPr>
              <a:pPr/>
              <a:t>2/15/2021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CE1DCA-74DE-4B2C-BE19-ED5CC82248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15/2/2021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15/2/2021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15/2/2021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15/2/2021</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15/2/2021</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15/2/2021</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15/2/2021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15/2/2021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15/2/2021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036BF51-24CF-4119-AD48-BE85ACA8ED18}" type="datetime1">
              <a:rPr lang="en-US" smtClean="0">
                <a:solidFill>
                  <a:srgbClr val="000000"/>
                </a:solidFill>
                <a:latin typeface="Arial" charset="0"/>
              </a:rPr>
              <a:pPr/>
              <a:t>2/15/2021</a:t>
            </a:fld>
            <a:endParaRPr lang="el-GR"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08229C7-FEFF-4DDF-886A-8034117EAB3B}" type="slidenum">
              <a:rPr lang="en-US">
                <a:solidFill>
                  <a:srgbClr val="000000"/>
                </a:solidFill>
                <a:latin typeface="Arial" charset="0"/>
              </a:rPr>
              <a:pPr>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15/2/2021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15/2/2021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imonioudi@marine.aegean.g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24.jpeg"/><Relationship Id="rId5" Type="http://schemas.openxmlformats.org/officeDocument/2006/relationships/image" Target="../media/image2.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3.jpeg"/><Relationship Id="rId7"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ations.usace.army.mil/USACE-Publications/Engineer-Manuals/" TargetMode="External"/><Relationship Id="rId2" Type="http://schemas.openxmlformats.org/officeDocument/2006/relationships/hyperlink" Target="https://repository.kallipos.gr/bitstream/11419/2095/1/00_master_document.pdf"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403350" y="5732463"/>
            <a:ext cx="6400800" cy="501650"/>
          </a:xfrm>
        </p:spPr>
        <p:txBody>
          <a:bodyPr rtlCol="0">
            <a:normAutofit/>
          </a:bodyPr>
          <a:lstStyle/>
          <a:p>
            <a:pPr eaLnBrk="1" fontAlgn="auto" hangingPunct="1">
              <a:spcAft>
                <a:spcPts val="0"/>
              </a:spcAft>
              <a:buFont typeface="Arial" pitchFamily="34" charset="0"/>
              <a:buNone/>
              <a:defRPr/>
            </a:pPr>
            <a:r>
              <a:rPr lang="el-GR" sz="2400" i="1" dirty="0" smtClean="0">
                <a:solidFill>
                  <a:schemeClr val="tx1"/>
                </a:solidFill>
              </a:rPr>
              <a:t>Ι.Ν. </a:t>
            </a:r>
            <a:r>
              <a:rPr lang="el-GR" sz="2400" i="1" dirty="0" err="1" smtClean="0">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dirty="0">
                <a:solidFill>
                  <a:srgbClr val="000000"/>
                </a:solidFill>
                <a:latin typeface="Calibri" pitchFamily="34" charset="0"/>
              </a:rPr>
              <a:t>ΤΜΗΜΑ </a:t>
            </a:r>
            <a:r>
              <a:rPr lang="el-GR" sz="2000" dirty="0" smtClean="0">
                <a:solidFill>
                  <a:srgbClr val="000000"/>
                </a:solidFill>
                <a:latin typeface="Calibri" pitchFamily="34" charset="0"/>
              </a:rPr>
              <a:t>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IMG0289"/>
          <p:cNvPicPr>
            <a:picLocks noChangeAspect="1" noChangeArrowheads="1"/>
          </p:cNvPicPr>
          <p:nvPr/>
        </p:nvPicPr>
        <p:blipFill>
          <a:blip r:embed="rId3" cstate="print"/>
          <a:srcRect l="15530" t="21692" r="16893" b="21805"/>
          <a:stretch>
            <a:fillRect/>
          </a:stretch>
        </p:blipFill>
        <p:spPr bwMode="auto">
          <a:xfrm>
            <a:off x="1043608" y="2276872"/>
            <a:ext cx="7056784" cy="3935414"/>
          </a:xfrm>
          <a:prstGeom prst="rect">
            <a:avLst/>
          </a:prstGeom>
          <a:noFill/>
          <a:ln w="9525">
            <a:noFill/>
            <a:miter lim="800000"/>
            <a:headEnd/>
            <a:tailEnd/>
          </a:ln>
        </p:spPr>
      </p:pic>
      <p:sp>
        <p:nvSpPr>
          <p:cNvPr id="13" name="Text Box 7"/>
          <p:cNvSpPr txBox="1">
            <a:spLocks noChangeArrowheads="1"/>
          </p:cNvSpPr>
          <p:nvPr/>
        </p:nvSpPr>
        <p:spPr bwMode="auto">
          <a:xfrm>
            <a:off x="1691680" y="6237312"/>
            <a:ext cx="6120137" cy="369332"/>
          </a:xfrm>
          <a:prstGeom prst="rect">
            <a:avLst/>
          </a:prstGeom>
          <a:noFill/>
          <a:ln w="9525">
            <a:noFill/>
            <a:miter lim="800000"/>
            <a:headEnd/>
            <a:tailEnd/>
          </a:ln>
          <a:effectLst/>
        </p:spPr>
        <p:txBody>
          <a:bodyPr wrap="none">
            <a:spAutoFit/>
          </a:bodyPr>
          <a:lstStyle/>
          <a:p>
            <a:r>
              <a:rPr lang="el-GR" sz="1800" dirty="0">
                <a:latin typeface="+mn-lt"/>
              </a:rPr>
              <a:t>Γενικευμένο φάσμα της κυματικής ενέργειας στους ωκεανούς  </a:t>
            </a:r>
            <a:endParaRPr lang="en-US" sz="1800" dirty="0">
              <a:latin typeface="+mn-lt"/>
            </a:endParaRPr>
          </a:p>
        </p:txBody>
      </p:sp>
      <p:sp>
        <p:nvSpPr>
          <p:cNvPr id="15" name="14 - Ορθογώνιο"/>
          <p:cNvSpPr/>
          <p:nvPr/>
        </p:nvSpPr>
        <p:spPr>
          <a:xfrm>
            <a:off x="683568" y="1484784"/>
            <a:ext cx="7632848" cy="707886"/>
          </a:xfrm>
          <a:prstGeom prst="rect">
            <a:avLst/>
          </a:prstGeom>
        </p:spPr>
        <p:txBody>
          <a:bodyPr wrap="square">
            <a:spAutoFit/>
          </a:bodyPr>
          <a:lstStyle/>
          <a:p>
            <a:r>
              <a:rPr lang="el-GR" sz="2000" dirty="0" smtClean="0">
                <a:latin typeface="Calibri"/>
                <a:ea typeface="Calibri"/>
                <a:cs typeface="Times New Roman"/>
              </a:rPr>
              <a:t>παρουσιάζονται οι διάφορες κατηγορίες κυματισμών, ανάλογα με τις υπεύθυνες δυνάμεις, σε συνάρτηση με την περίοδο.</a:t>
            </a:r>
            <a:endParaRPr lang="en-GB" sz="2000" dirty="0"/>
          </a:p>
        </p:txBody>
      </p:sp>
      <p:sp>
        <p:nvSpPr>
          <p:cNvPr id="16" name="15 - Ορθογώνιο"/>
          <p:cNvSpPr/>
          <p:nvPr/>
        </p:nvSpPr>
        <p:spPr>
          <a:xfrm>
            <a:off x="3203848" y="908720"/>
            <a:ext cx="3600400" cy="461665"/>
          </a:xfrm>
          <a:prstGeom prst="rect">
            <a:avLst/>
          </a:prstGeom>
        </p:spPr>
        <p:txBody>
          <a:bodyPr wrap="square">
            <a:spAutoFit/>
          </a:bodyPr>
          <a:lstStyle/>
          <a:p>
            <a:r>
              <a:rPr lang="el-GR" i="1" u="sng" dirty="0" smtClean="0">
                <a:latin typeface="+mj-lt"/>
              </a:rPr>
              <a:t>Κυματισμοί: Έννοιες</a:t>
            </a:r>
            <a:endParaRPr lang="en-GB" i="1" u="sng" dirty="0">
              <a:latin typeface="+mj-lt"/>
            </a:endParaRPr>
          </a:p>
        </p:txBody>
      </p:sp>
      <p:pic>
        <p:nvPicPr>
          <p:cNvPr id="17"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8"/>
          <p:cNvSpPr>
            <a:spLocks noChangeArrowheads="1"/>
          </p:cNvSpPr>
          <p:nvPr/>
        </p:nvSpPr>
        <p:spPr bwMode="auto">
          <a:xfrm>
            <a:off x="179512" y="1412776"/>
            <a:ext cx="4103688"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l-GR" sz="2200" b="1" dirty="0" err="1">
                <a:latin typeface="+mn-lt"/>
              </a:rPr>
              <a:t>Ανεμογενή</a:t>
            </a:r>
            <a:r>
              <a:rPr lang="el-GR" sz="2200" b="1" dirty="0">
                <a:latin typeface="+mn-lt"/>
              </a:rPr>
              <a:t> κύματα</a:t>
            </a:r>
          </a:p>
        </p:txBody>
      </p:sp>
      <p:sp>
        <p:nvSpPr>
          <p:cNvPr id="15" name="Text Box 10"/>
          <p:cNvSpPr txBox="1">
            <a:spLocks noChangeArrowheads="1"/>
          </p:cNvSpPr>
          <p:nvPr/>
        </p:nvSpPr>
        <p:spPr bwMode="auto">
          <a:xfrm>
            <a:off x="179512" y="1988840"/>
            <a:ext cx="8785225" cy="707886"/>
          </a:xfrm>
          <a:prstGeom prst="rect">
            <a:avLst/>
          </a:prstGeom>
          <a:noFill/>
          <a:ln w="9525">
            <a:noFill/>
            <a:miter lim="800000"/>
            <a:headEnd/>
            <a:tailEnd/>
          </a:ln>
          <a:effectLst/>
        </p:spPr>
        <p:txBody>
          <a:bodyPr>
            <a:spAutoFit/>
          </a:bodyPr>
          <a:lstStyle/>
          <a:p>
            <a:r>
              <a:rPr lang="el-GR" sz="2000" dirty="0">
                <a:latin typeface="+mn-lt"/>
              </a:rPr>
              <a:t>Οφείλεται στη μεταφορά ενέργειας από τον άνεμο που συμβαίνει στο οριακό στρώμα (</a:t>
            </a:r>
            <a:r>
              <a:rPr lang="en-US" sz="2000" dirty="0" err="1">
                <a:latin typeface="+mn-lt"/>
              </a:rPr>
              <a:t>boudary</a:t>
            </a:r>
            <a:r>
              <a:rPr lang="en-US" sz="2000" dirty="0">
                <a:latin typeface="+mn-lt"/>
              </a:rPr>
              <a:t> layer</a:t>
            </a:r>
            <a:r>
              <a:rPr lang="el-GR" sz="2000" dirty="0">
                <a:latin typeface="+mn-lt"/>
              </a:rPr>
              <a:t>) αέρα/θάλασσας </a:t>
            </a:r>
            <a:endParaRPr lang="en-US" sz="2000" dirty="0">
              <a:latin typeface="+mn-lt"/>
            </a:endParaRPr>
          </a:p>
        </p:txBody>
      </p:sp>
      <p:pic>
        <p:nvPicPr>
          <p:cNvPr id="16" name="Picture 9" descr="series1wts-0"/>
          <p:cNvPicPr>
            <a:picLocks noChangeAspect="1" noChangeArrowheads="1"/>
          </p:cNvPicPr>
          <p:nvPr/>
        </p:nvPicPr>
        <p:blipFill>
          <a:blip r:embed="rId4" cstate="print">
            <a:lum bright="-10000" contrast="20000"/>
          </a:blip>
          <a:srcRect/>
          <a:stretch>
            <a:fillRect/>
          </a:stretch>
        </p:blipFill>
        <p:spPr bwMode="auto">
          <a:xfrm>
            <a:off x="179512" y="2780928"/>
            <a:ext cx="5724525" cy="3338513"/>
          </a:xfrm>
          <a:prstGeom prst="rect">
            <a:avLst/>
          </a:prstGeom>
          <a:noFill/>
          <a:ln w="9525">
            <a:noFill/>
            <a:miter lim="800000"/>
            <a:headEnd/>
            <a:tailEnd/>
          </a:ln>
        </p:spPr>
      </p:pic>
      <p:graphicFrame>
        <p:nvGraphicFramePr>
          <p:cNvPr id="102402" name="Object 6"/>
          <p:cNvGraphicFramePr>
            <a:graphicFrameLocks noChangeAspect="1"/>
          </p:cNvGraphicFramePr>
          <p:nvPr/>
        </p:nvGraphicFramePr>
        <p:xfrm>
          <a:off x="6084168" y="3501008"/>
          <a:ext cx="2663825" cy="946150"/>
        </p:xfrm>
        <a:graphic>
          <a:graphicData uri="http://schemas.openxmlformats.org/presentationml/2006/ole">
            <p:oleObj spid="_x0000_s102402" name="Equation" r:id="rId5" imgW="2845440" imgH="1003680" progId="">
              <p:embed/>
            </p:oleObj>
          </a:graphicData>
        </a:graphic>
      </p:graphicFrame>
      <p:sp>
        <p:nvSpPr>
          <p:cNvPr id="17" name="Rectangle 7"/>
          <p:cNvSpPr>
            <a:spLocks noChangeArrowheads="1"/>
          </p:cNvSpPr>
          <p:nvPr/>
        </p:nvSpPr>
        <p:spPr bwMode="auto">
          <a:xfrm>
            <a:off x="5867400" y="4724400"/>
            <a:ext cx="2808288" cy="72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30000"/>
              </a:lnSpc>
              <a:buFont typeface="Wingdings" pitchFamily="2" charset="2"/>
              <a:buNone/>
            </a:pPr>
            <a:r>
              <a:rPr lang="el-GR" sz="1600" b="1" dirty="0">
                <a:latin typeface="+mn-lt"/>
              </a:rPr>
              <a:t>Μοντέλα πρόγνωσης από τον άνεμο</a:t>
            </a:r>
            <a:r>
              <a:rPr lang="el-GR" sz="1600" b="1" dirty="0">
                <a:effectLst>
                  <a:outerShdw blurRad="38100" dist="38100" dir="2700000" algn="tl">
                    <a:srgbClr val="C0C0C0"/>
                  </a:outerShdw>
                </a:effectLst>
                <a:latin typeface="+mn-lt"/>
              </a:rPr>
              <a:t> </a:t>
            </a:r>
          </a:p>
        </p:txBody>
      </p:sp>
      <p:sp>
        <p:nvSpPr>
          <p:cNvPr id="19" name="Rectangle 5"/>
          <p:cNvSpPr>
            <a:spLocks noChangeArrowheads="1"/>
          </p:cNvSpPr>
          <p:nvPr/>
        </p:nvSpPr>
        <p:spPr bwMode="auto">
          <a:xfrm>
            <a:off x="179512" y="6093296"/>
            <a:ext cx="6624736" cy="423321"/>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30000"/>
              </a:lnSpc>
              <a:spcBef>
                <a:spcPts val="0"/>
              </a:spcBef>
              <a:spcAft>
                <a:spcPts val="0"/>
              </a:spcAft>
              <a:buClrTx/>
              <a:buSzTx/>
              <a:buFont typeface="Wingdings" pitchFamily="2" charset="2"/>
              <a:buNone/>
              <a:tabLst/>
              <a:defRPr/>
            </a:pPr>
            <a:r>
              <a:rPr kumimoji="0" lang="el-GR" sz="1800" b="0" i="0" u="none" strike="noStrike" kern="0" cap="none" spc="0" normalizeH="0" baseline="0" noProof="0" dirty="0" err="1" smtClean="0">
                <a:ln>
                  <a:noFill/>
                </a:ln>
                <a:effectLst/>
                <a:uLnTx/>
                <a:uFillTx/>
                <a:latin typeface="+mn-lt"/>
              </a:rPr>
              <a:t>Χρονοσειρά</a:t>
            </a:r>
            <a:r>
              <a:rPr kumimoji="0" lang="el-GR" sz="1800" b="0" i="0" u="none" strike="noStrike" kern="0" cap="none" spc="0" normalizeH="0" baseline="0" noProof="0" dirty="0" smtClean="0">
                <a:ln>
                  <a:noFill/>
                </a:ln>
                <a:effectLst/>
                <a:uLnTx/>
                <a:uFillTx/>
                <a:latin typeface="+mn-lt"/>
              </a:rPr>
              <a:t> διακύμανσης της στάθμης ελεύθερης επιφάνειας</a:t>
            </a:r>
          </a:p>
        </p:txBody>
      </p:sp>
      <p:sp>
        <p:nvSpPr>
          <p:cNvPr id="13" name="12 - Ορθογώνιο"/>
          <p:cNvSpPr/>
          <p:nvPr/>
        </p:nvSpPr>
        <p:spPr>
          <a:xfrm>
            <a:off x="3275856" y="908720"/>
            <a:ext cx="3168352" cy="461665"/>
          </a:xfrm>
          <a:prstGeom prst="rect">
            <a:avLst/>
          </a:prstGeom>
        </p:spPr>
        <p:txBody>
          <a:bodyPr wrap="square">
            <a:spAutoFit/>
          </a:bodyPr>
          <a:lstStyle/>
          <a:p>
            <a:r>
              <a:rPr lang="el-GR" i="1" u="sng" dirty="0" smtClean="0">
                <a:latin typeface="+mj-lt"/>
              </a:rPr>
              <a:t>Κυματισμοί: Έννοιες</a:t>
            </a:r>
            <a:endParaRPr lang="en-GB" i="1" u="sng" dirty="0">
              <a:latin typeface="+mj-lt"/>
            </a:endParaRPr>
          </a:p>
        </p:txBody>
      </p:sp>
      <p:pic>
        <p:nvPicPr>
          <p:cNvPr id="20"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95536" y="1556792"/>
            <a:ext cx="8352928" cy="4392488"/>
          </a:xfrm>
        </p:spPr>
        <p:txBody>
          <a:bodyPr/>
          <a:lstStyle/>
          <a:p>
            <a:pPr eaLnBrk="1" hangingPunct="1">
              <a:lnSpc>
                <a:spcPct val="80000"/>
              </a:lnSpc>
              <a:buFontTx/>
              <a:buNone/>
              <a:defRPr/>
            </a:pPr>
            <a:endParaRPr lang="el-GR" sz="1600" dirty="0" smtClean="0">
              <a:latin typeface="Calibri" pitchFamily="34" charset="0"/>
              <a:cs typeface="Calibri" pitchFamily="34" charset="0"/>
            </a:endParaRPr>
          </a:p>
          <a:p>
            <a:pPr marL="0" indent="0" eaLnBrk="1" hangingPunct="1">
              <a:lnSpc>
                <a:spcPct val="120000"/>
              </a:lnSpc>
              <a:spcBef>
                <a:spcPts val="0"/>
              </a:spcBef>
              <a:buFontTx/>
              <a:buNone/>
              <a:defRPr/>
            </a:pPr>
            <a:r>
              <a:rPr lang="el-GR" sz="2000" dirty="0" smtClean="0">
                <a:latin typeface="Calibri" pitchFamily="34" charset="0"/>
                <a:cs typeface="Calibri" pitchFamily="34" charset="0"/>
              </a:rPr>
              <a:t>Όλες οι σχέσεις που περιγράφουν την εσωτερική κίνηση του νερού προέρχονται από τις λύσεις ενός συστήματος που περιέχει:</a:t>
            </a:r>
          </a:p>
          <a:p>
            <a:pPr marL="0" indent="0" eaLnBrk="1" hangingPunct="1">
              <a:lnSpc>
                <a:spcPct val="120000"/>
              </a:lnSpc>
              <a:spcBef>
                <a:spcPts val="0"/>
              </a:spcBef>
              <a:buFontTx/>
              <a:buNone/>
              <a:defRPr/>
            </a:pPr>
            <a:endParaRPr lang="en-GB" sz="2000" dirty="0" smtClean="0">
              <a:latin typeface="Calibri" pitchFamily="34" charset="0"/>
              <a:cs typeface="Calibri" pitchFamily="34" charset="0"/>
            </a:endParaRPr>
          </a:p>
          <a:p>
            <a:pPr marL="0" indent="0" eaLnBrk="1" hangingPunct="1">
              <a:lnSpc>
                <a:spcPct val="120000"/>
              </a:lnSpc>
              <a:spcBef>
                <a:spcPts val="0"/>
              </a:spcBef>
              <a:buFontTx/>
              <a:buNone/>
              <a:defRPr/>
            </a:pPr>
            <a:endParaRPr lang="el-GR" sz="2000" dirty="0" smtClean="0">
              <a:latin typeface="Calibri" pitchFamily="34" charset="0"/>
              <a:cs typeface="Calibri" pitchFamily="34" charset="0"/>
            </a:endParaRPr>
          </a:p>
          <a:p>
            <a:pPr marL="442913" indent="-442913" eaLnBrk="1" hangingPunct="1">
              <a:lnSpc>
                <a:spcPct val="120000"/>
              </a:lnSpc>
              <a:spcBef>
                <a:spcPts val="0"/>
              </a:spcBef>
              <a:buNone/>
              <a:defRPr/>
            </a:pPr>
            <a:r>
              <a:rPr lang="el-GR" sz="2000" dirty="0" smtClean="0">
                <a:latin typeface="Calibri" pitchFamily="34" charset="0"/>
                <a:cs typeface="Calibri" pitchFamily="34" charset="0"/>
              </a:rPr>
              <a:t>(α)	τις εξισώσεις ορμής </a:t>
            </a:r>
            <a:r>
              <a:rPr lang="en-GB" sz="2000" dirty="0" err="1" smtClean="0">
                <a:latin typeface="Calibri" pitchFamily="34" charset="0"/>
                <a:cs typeface="Calibri" pitchFamily="34" charset="0"/>
              </a:rPr>
              <a:t>Navier</a:t>
            </a:r>
            <a:r>
              <a:rPr lang="en-GB" sz="2000" dirty="0" smtClean="0">
                <a:latin typeface="Calibri" pitchFamily="34" charset="0"/>
                <a:cs typeface="Calibri" pitchFamily="34" charset="0"/>
              </a:rPr>
              <a:t>-Stokes</a:t>
            </a:r>
            <a:endParaRPr lang="el-GR" sz="2000" dirty="0" smtClean="0">
              <a:latin typeface="Calibri" pitchFamily="34" charset="0"/>
              <a:cs typeface="Calibri" pitchFamily="34" charset="0"/>
            </a:endParaRPr>
          </a:p>
          <a:p>
            <a:pPr marL="442913" indent="-442913" eaLnBrk="1" hangingPunct="1">
              <a:lnSpc>
                <a:spcPct val="120000"/>
              </a:lnSpc>
              <a:spcBef>
                <a:spcPts val="0"/>
              </a:spcBef>
              <a:buFontTx/>
              <a:buNone/>
              <a:defRPr/>
            </a:pPr>
            <a:r>
              <a:rPr lang="el-GR" sz="2000" dirty="0" smtClean="0">
                <a:latin typeface="Calibri" pitchFamily="34" charset="0"/>
                <a:cs typeface="Calibri" pitchFamily="34" charset="0"/>
              </a:rPr>
              <a:t>(β)	την εξίσωση συνέχειας (που εξασφαλίζει τη διατήρηση της μάζας).</a:t>
            </a:r>
          </a:p>
          <a:p>
            <a:pPr marL="0" indent="0" eaLnBrk="1" hangingPunct="1">
              <a:lnSpc>
                <a:spcPct val="120000"/>
              </a:lnSpc>
              <a:spcBef>
                <a:spcPts val="0"/>
              </a:spcBef>
              <a:buFontTx/>
              <a:buNone/>
              <a:defRPr/>
            </a:pPr>
            <a:endParaRPr lang="el-GR" sz="2000" dirty="0" smtClean="0">
              <a:latin typeface="Calibri" pitchFamily="34" charset="0"/>
              <a:cs typeface="Calibri" pitchFamily="34" charset="0"/>
            </a:endParaRPr>
          </a:p>
          <a:p>
            <a:pPr marL="0" indent="0" eaLnBrk="1" hangingPunct="1">
              <a:lnSpc>
                <a:spcPct val="120000"/>
              </a:lnSpc>
              <a:spcBef>
                <a:spcPts val="0"/>
              </a:spcBef>
              <a:buFontTx/>
              <a:buNone/>
              <a:defRPr/>
            </a:pPr>
            <a:endParaRPr lang="el-GR" sz="2000" dirty="0" smtClean="0">
              <a:latin typeface="Calibri" pitchFamily="34" charset="0"/>
              <a:cs typeface="Calibri" pitchFamily="34" charset="0"/>
            </a:endParaRPr>
          </a:p>
          <a:p>
            <a:pPr marL="0" indent="0" eaLnBrk="1" hangingPunct="1">
              <a:lnSpc>
                <a:spcPct val="120000"/>
              </a:lnSpc>
              <a:spcBef>
                <a:spcPts val="0"/>
              </a:spcBef>
              <a:buFontTx/>
              <a:buNone/>
              <a:defRPr/>
            </a:pPr>
            <a:r>
              <a:rPr lang="el-GR" sz="2000" dirty="0" smtClean="0">
                <a:latin typeface="Calibri" pitchFamily="34" charset="0"/>
                <a:cs typeface="Calibri" pitchFamily="34" charset="0"/>
              </a:rPr>
              <a:t>Για να λυθεί το σύστημα των εξισώσεων απαιτούνται κάποιες παραδοχές, οι οποίες όμως ελαττώνουν την ακρίβεια των λύσεων. </a:t>
            </a:r>
          </a:p>
        </p:txBody>
      </p:sp>
      <p:sp>
        <p:nvSpPr>
          <p:cNvPr id="4" name="1 - Τίτλος"/>
          <p:cNvSpPr txBox="1">
            <a:spLocks/>
          </p:cNvSpPr>
          <p:nvPr/>
        </p:nvSpPr>
        <p:spPr bwMode="auto">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lvl="0" algn="ctr" eaLnBrk="0" hangingPunct="0"/>
            <a:r>
              <a:rPr lang="el-GR" sz="2800" b="1" dirty="0" smtClean="0"/>
              <a:t>Κυματομηχανική</a:t>
            </a:r>
            <a:r>
              <a:rPr lang="el-GR" sz="2800" b="1" dirty="0" smtClean="0">
                <a:latin typeface="Calibri" pitchFamily="34" charset="0"/>
                <a:cs typeface="Calibri" pitchFamily="34" charset="0"/>
              </a:rPr>
              <a:t> </a:t>
            </a:r>
          </a:p>
        </p:txBody>
      </p:sp>
      <p:sp>
        <p:nvSpPr>
          <p:cNvPr id="5"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0" name="9 - Ορθογώνιο"/>
          <p:cNvSpPr/>
          <p:nvPr/>
        </p:nvSpPr>
        <p:spPr>
          <a:xfrm>
            <a:off x="1259632" y="908720"/>
            <a:ext cx="6624736" cy="461665"/>
          </a:xfrm>
          <a:prstGeom prst="rect">
            <a:avLst/>
          </a:prstGeom>
        </p:spPr>
        <p:txBody>
          <a:bodyPr wrap="square">
            <a:spAutoFit/>
          </a:bodyPr>
          <a:lstStyle/>
          <a:p>
            <a:pPr algn="ctr"/>
            <a:r>
              <a:rPr lang="el-GR" i="1" u="sng" dirty="0" smtClean="0">
                <a:latin typeface="+mj-lt"/>
              </a:rPr>
              <a:t>Θεωρίες κυματισμών</a:t>
            </a:r>
            <a:endParaRPr lang="en-GB" i="1" u="sng"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bwMode="auto">
          <a:xfrm>
            <a:off x="179512" y="1268760"/>
            <a:ext cx="8686800"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l-GR" sz="2000" b="1" kern="0" dirty="0" smtClean="0">
                <a:latin typeface="Arial"/>
                <a:ea typeface="+mj-ea"/>
                <a:cs typeface="Arial"/>
              </a:rPr>
              <a:t>Γραμμική θεωρία κυματισμών (</a:t>
            </a:r>
            <a:r>
              <a:rPr lang="el-GR" sz="2000" b="1" kern="0" dirty="0" err="1" smtClean="0">
                <a:latin typeface="Arial"/>
                <a:ea typeface="+mj-ea"/>
                <a:cs typeface="Arial"/>
              </a:rPr>
              <a:t>Stokes</a:t>
            </a:r>
            <a:r>
              <a:rPr lang="el-GR" sz="2000" b="1" kern="0" dirty="0" smtClean="0">
                <a:latin typeface="Arial"/>
                <a:ea typeface="+mj-ea"/>
                <a:cs typeface="Arial"/>
              </a:rPr>
              <a:t> 1ης τάξης ‒ </a:t>
            </a:r>
            <a:r>
              <a:rPr lang="el-GR" sz="2000" b="1" kern="0" dirty="0" err="1" smtClean="0">
                <a:latin typeface="Arial"/>
                <a:ea typeface="+mj-ea"/>
                <a:cs typeface="Arial"/>
              </a:rPr>
              <a:t>Airy</a:t>
            </a:r>
            <a:r>
              <a:rPr lang="el-GR" sz="2000" b="1" kern="0" dirty="0" smtClean="0">
                <a:latin typeface="Arial"/>
                <a:ea typeface="+mj-ea"/>
                <a:cs typeface="Arial"/>
              </a:rPr>
              <a:t>) </a:t>
            </a:r>
          </a:p>
        </p:txBody>
      </p:sp>
      <p:sp>
        <p:nvSpPr>
          <p:cNvPr id="21" name="Rectangle 3"/>
          <p:cNvSpPr txBox="1">
            <a:spLocks noChangeArrowheads="1"/>
          </p:cNvSpPr>
          <p:nvPr/>
        </p:nvSpPr>
        <p:spPr bwMode="auto">
          <a:xfrm>
            <a:off x="395536" y="1988840"/>
            <a:ext cx="8496944" cy="4248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Tx/>
              <a:buSzTx/>
              <a:buFontTx/>
              <a:buNone/>
              <a:tabLst/>
              <a:defRPr/>
            </a:pPr>
            <a:endParaRPr kumimoji="0" lang="el-GR" sz="2400" b="0" i="0" u="none" strike="noStrike" kern="0" cap="none" spc="0" normalizeH="0" baseline="0" noProof="0" dirty="0" smtClean="0">
              <a:ln>
                <a:noFill/>
              </a:ln>
              <a:effectLst/>
              <a:uLnTx/>
              <a:uFillTx/>
              <a:latin typeface="Arial"/>
              <a:ea typeface="+mn-ea"/>
              <a:cs typeface="Arial"/>
            </a:endParaRPr>
          </a:p>
          <a:p>
            <a:pPr marL="231775" marR="0" lvl="0" indent="-231775" algn="l" defTabSz="914400" rtl="0" eaLnBrk="1" fontAlgn="base" latinLnBrk="0" hangingPunct="1">
              <a:lnSpc>
                <a:spcPct val="100000"/>
              </a:lnSpc>
              <a:spcBef>
                <a:spcPts val="0"/>
              </a:spcBef>
              <a:spcAft>
                <a:spcPts val="1800"/>
              </a:spcAft>
              <a:buClrTx/>
              <a:buSzTx/>
              <a:buFontTx/>
              <a:buNone/>
              <a:tabLst/>
              <a:defRPr/>
            </a:pPr>
            <a:r>
              <a:rPr kumimoji="0" lang="el-GR" sz="1800" b="1" i="0" u="none" strike="noStrike" kern="0" cap="none" spc="0" normalizeH="0" baseline="0" noProof="0" dirty="0" smtClean="0">
                <a:ln>
                  <a:noFill/>
                </a:ln>
                <a:effectLst/>
                <a:uLnTx/>
                <a:uFillTx/>
                <a:latin typeface="Arial"/>
                <a:ea typeface="+mn-ea"/>
                <a:cs typeface="Arial"/>
              </a:rPr>
              <a:t>Παραδοχές </a:t>
            </a:r>
          </a:p>
          <a:p>
            <a:pPr marL="231775" marR="0" lvl="0" indent="-231775" algn="l" defTabSz="914400" rtl="0" eaLnBrk="1" fontAlgn="base" latinLnBrk="0" hangingPunct="1">
              <a:lnSpc>
                <a:spcPct val="100000"/>
              </a:lnSpc>
              <a:spcBef>
                <a:spcPts val="0"/>
              </a:spcBef>
              <a:spcAft>
                <a:spcPts val="1200"/>
              </a:spcAft>
              <a:buClrTx/>
              <a:buSzTx/>
              <a:buFontTx/>
              <a:buChar char="•"/>
              <a:tabLst/>
              <a:defRPr/>
            </a:pPr>
            <a:r>
              <a:rPr kumimoji="0" lang="el-GR" sz="1800" b="0" i="0" u="none" strike="noStrike" kern="0" cap="none" spc="0" normalizeH="0" baseline="0" noProof="0" dirty="0" smtClean="0">
                <a:ln>
                  <a:noFill/>
                </a:ln>
                <a:effectLst/>
                <a:uLnTx/>
                <a:uFillTx/>
                <a:latin typeface="Arial"/>
                <a:ea typeface="+mn-ea"/>
                <a:cs typeface="Arial"/>
              </a:rPr>
              <a:t>Το ύψος κύματος </a:t>
            </a:r>
            <a:r>
              <a:rPr kumimoji="0" lang="en-US" sz="1800" b="0" i="0" u="none" strike="noStrike" kern="0" cap="none" spc="0" normalizeH="0" baseline="0" noProof="0" dirty="0" smtClean="0">
                <a:ln>
                  <a:noFill/>
                </a:ln>
                <a:effectLst/>
                <a:uLnTx/>
                <a:uFillTx/>
                <a:latin typeface="Arial"/>
                <a:ea typeface="+mn-ea"/>
                <a:cs typeface="Arial"/>
              </a:rPr>
              <a:t>H</a:t>
            </a:r>
            <a:r>
              <a:rPr kumimoji="0" lang="el-GR" sz="1800" b="0" i="0" u="none" strike="noStrike" kern="0" cap="none" spc="0" normalizeH="0" baseline="0" noProof="0" dirty="0" smtClean="0">
                <a:ln>
                  <a:noFill/>
                </a:ln>
                <a:effectLst/>
                <a:uLnTx/>
                <a:uFillTx/>
                <a:latin typeface="Arial"/>
                <a:ea typeface="+mn-ea"/>
                <a:cs typeface="Arial"/>
              </a:rPr>
              <a:t> είναι μικρό σε σχέση με το βάθος </a:t>
            </a:r>
            <a:r>
              <a:rPr kumimoji="0" lang="en-US" sz="1800" b="0" i="0" u="none" strike="noStrike" kern="0" cap="none" spc="0" normalizeH="0" baseline="0" noProof="0" dirty="0" smtClean="0">
                <a:ln>
                  <a:noFill/>
                </a:ln>
                <a:effectLst/>
                <a:uLnTx/>
                <a:uFillTx/>
                <a:latin typeface="Arial"/>
                <a:ea typeface="+mn-ea"/>
                <a:cs typeface="Arial"/>
              </a:rPr>
              <a:t>d</a:t>
            </a:r>
            <a:r>
              <a:rPr kumimoji="0" lang="el-GR" sz="1800" b="0" i="0" u="none" strike="noStrike" kern="0" cap="none" spc="0" normalizeH="0" baseline="0" noProof="0" dirty="0" smtClean="0">
                <a:ln>
                  <a:noFill/>
                </a:ln>
                <a:effectLst/>
                <a:uLnTx/>
                <a:uFillTx/>
                <a:latin typeface="Arial"/>
                <a:ea typeface="+mn-ea"/>
                <a:cs typeface="Arial"/>
              </a:rPr>
              <a:t> (</a:t>
            </a:r>
            <a:r>
              <a:rPr kumimoji="0" lang="en-US" sz="1800" b="0" i="0" u="none" strike="noStrike" kern="0" cap="none" spc="0" normalizeH="0" baseline="0" noProof="0" dirty="0" smtClean="0">
                <a:ln>
                  <a:noFill/>
                </a:ln>
                <a:effectLst/>
                <a:uLnTx/>
                <a:uFillTx/>
                <a:latin typeface="Arial"/>
                <a:ea typeface="+mn-ea"/>
                <a:cs typeface="Arial"/>
              </a:rPr>
              <a:t>h</a:t>
            </a:r>
            <a:r>
              <a:rPr kumimoji="0" lang="el-GR" sz="1800" b="0" i="0" u="none" strike="noStrike" kern="0" cap="none" spc="0" normalizeH="0" baseline="0" noProof="0" dirty="0" smtClean="0">
                <a:ln>
                  <a:noFill/>
                </a:ln>
                <a:effectLst/>
                <a:uLnTx/>
                <a:uFillTx/>
                <a:latin typeface="Arial"/>
                <a:ea typeface="+mn-ea"/>
                <a:cs typeface="Arial"/>
              </a:rPr>
              <a:t>) και μήκος κύματος </a:t>
            </a:r>
            <a:r>
              <a:rPr kumimoji="0" lang="en-US" sz="1800" b="0" i="0" u="none" strike="noStrike" kern="0" cap="none" spc="0" normalizeH="0" baseline="0" noProof="0" dirty="0" smtClean="0">
                <a:ln>
                  <a:noFill/>
                </a:ln>
                <a:effectLst/>
                <a:uLnTx/>
                <a:uFillTx/>
                <a:latin typeface="Arial"/>
                <a:ea typeface="+mn-ea"/>
                <a:cs typeface="Arial"/>
              </a:rPr>
              <a:t>L</a:t>
            </a:r>
            <a:endParaRPr kumimoji="0" lang="el-GR" sz="1800" b="0" i="0" u="none" strike="noStrike" kern="0" cap="none" spc="0" normalizeH="0" baseline="0" noProof="0" dirty="0" smtClean="0">
              <a:ln>
                <a:noFill/>
              </a:ln>
              <a:effectLst/>
              <a:uLnTx/>
              <a:uFillTx/>
              <a:latin typeface="Arial"/>
              <a:ea typeface="+mn-ea"/>
              <a:cs typeface="Arial"/>
            </a:endParaRPr>
          </a:p>
          <a:p>
            <a:pPr marL="231775" lvl="0" indent="-231775" algn="ctr">
              <a:spcBef>
                <a:spcPts val="0"/>
              </a:spcBef>
              <a:spcAft>
                <a:spcPts val="1200"/>
              </a:spcAft>
              <a:defRPr/>
            </a:pPr>
            <a:r>
              <a:rPr lang="pt-BR" sz="1800" dirty="0" smtClean="0">
                <a:latin typeface="+mn-lt"/>
              </a:rPr>
              <a:t>H /d&lt;&lt;1 </a:t>
            </a:r>
            <a:r>
              <a:rPr lang="el-GR" sz="1800" dirty="0" smtClean="0">
                <a:latin typeface="+mn-lt"/>
              </a:rPr>
              <a:t>και</a:t>
            </a:r>
            <a:r>
              <a:rPr lang="pt-BR" sz="1800" dirty="0" smtClean="0">
                <a:latin typeface="+mn-lt"/>
              </a:rPr>
              <a:t> H /L&lt;&lt;1</a:t>
            </a:r>
            <a:endParaRPr lang="el-GR" sz="1800" dirty="0" smtClean="0">
              <a:latin typeface="+mn-lt"/>
            </a:endParaRPr>
          </a:p>
          <a:p>
            <a:pPr marL="231775" lvl="0" indent="-231775">
              <a:spcBef>
                <a:spcPts val="0"/>
              </a:spcBef>
              <a:spcAft>
                <a:spcPts val="1200"/>
              </a:spcAft>
              <a:defRPr/>
            </a:pPr>
            <a:r>
              <a:rPr kumimoji="0" lang="el-GR" sz="1800" b="0" i="0" u="none" strike="noStrike" kern="0" cap="none" spc="0" normalizeH="0" baseline="0" noProof="0" dirty="0" smtClean="0">
                <a:ln>
                  <a:noFill/>
                </a:ln>
                <a:effectLst/>
                <a:uLnTx/>
                <a:uFillTx/>
                <a:latin typeface="+mn-lt"/>
                <a:ea typeface="+mn-ea"/>
                <a:cs typeface="Arial"/>
              </a:rPr>
              <a:t>    (βασική παραδοχή γραμμικής θεωρίας)</a:t>
            </a:r>
          </a:p>
          <a:p>
            <a:pPr marL="231775" marR="0" lvl="0" indent="-231775" algn="l" defTabSz="914400" rtl="0" eaLnBrk="1" fontAlgn="base" latinLnBrk="0" hangingPunct="1">
              <a:lnSpc>
                <a:spcPct val="100000"/>
              </a:lnSpc>
              <a:spcBef>
                <a:spcPts val="0"/>
              </a:spcBef>
              <a:spcAft>
                <a:spcPts val="1200"/>
              </a:spcAft>
              <a:buClrTx/>
              <a:buSzTx/>
              <a:buFontTx/>
              <a:buChar char="•"/>
              <a:tabLst/>
              <a:defRPr/>
            </a:pPr>
            <a:r>
              <a:rPr kumimoji="0" lang="el-GR" sz="1800" b="0" i="0" u="none" strike="noStrike" kern="0" cap="none" spc="0" normalizeH="0" baseline="0" noProof="0" dirty="0" smtClean="0">
                <a:ln>
                  <a:noFill/>
                </a:ln>
                <a:effectLst/>
                <a:uLnTx/>
                <a:uFillTx/>
                <a:latin typeface="Arial"/>
                <a:ea typeface="+mn-ea"/>
                <a:cs typeface="Arial"/>
              </a:rPr>
              <a:t>Σταθερό βάθος θάλασσας και δισδιάστατο φαινόμενο </a:t>
            </a:r>
          </a:p>
          <a:p>
            <a:pPr marL="231775" marR="0" lvl="0" indent="-231775" algn="l" defTabSz="914400" rtl="0" eaLnBrk="1" fontAlgn="base" latinLnBrk="0" hangingPunct="1">
              <a:lnSpc>
                <a:spcPct val="100000"/>
              </a:lnSpc>
              <a:spcBef>
                <a:spcPts val="0"/>
              </a:spcBef>
              <a:spcAft>
                <a:spcPts val="1200"/>
              </a:spcAft>
              <a:buClrTx/>
              <a:buSzTx/>
              <a:buFontTx/>
              <a:buChar char="•"/>
              <a:tabLst/>
              <a:defRPr/>
            </a:pPr>
            <a:r>
              <a:rPr kumimoji="0" lang="el-GR" sz="1800" b="0" i="0" u="none" strike="noStrike" kern="0" cap="none" spc="0" normalizeH="0" baseline="0" noProof="0" dirty="0" smtClean="0">
                <a:ln>
                  <a:noFill/>
                </a:ln>
                <a:effectLst/>
                <a:uLnTx/>
                <a:uFillTx/>
                <a:latin typeface="Arial"/>
                <a:ea typeface="+mn-ea"/>
                <a:cs typeface="Arial"/>
              </a:rPr>
              <a:t>Τέλειο ρευστό, θεώρηση </a:t>
            </a:r>
            <a:r>
              <a:rPr kumimoji="0" lang="el-GR" sz="1800" b="0" i="0" u="none" strike="noStrike" kern="0" cap="none" spc="0" normalizeH="0" baseline="0" noProof="0" dirty="0" err="1" smtClean="0">
                <a:ln>
                  <a:noFill/>
                </a:ln>
                <a:effectLst/>
                <a:uLnTx/>
                <a:uFillTx/>
                <a:latin typeface="Arial"/>
                <a:ea typeface="+mn-ea"/>
                <a:cs typeface="Arial"/>
              </a:rPr>
              <a:t>αστρόβιλης</a:t>
            </a:r>
            <a:r>
              <a:rPr kumimoji="0" lang="el-GR" sz="1800" b="0" i="0" u="none" strike="noStrike" kern="0" cap="none" spc="0" normalizeH="0" baseline="0" noProof="0" dirty="0" smtClean="0">
                <a:ln>
                  <a:noFill/>
                </a:ln>
                <a:effectLst/>
                <a:uLnTx/>
                <a:uFillTx/>
                <a:latin typeface="Arial"/>
                <a:ea typeface="+mn-ea"/>
                <a:cs typeface="Arial"/>
              </a:rPr>
              <a:t> ροής</a:t>
            </a:r>
          </a:p>
          <a:p>
            <a:pPr marL="231775" marR="0" lvl="0" indent="-231775" algn="l" defTabSz="914400" rtl="0" eaLnBrk="1" fontAlgn="base" latinLnBrk="0" hangingPunct="1">
              <a:lnSpc>
                <a:spcPct val="100000"/>
              </a:lnSpc>
              <a:spcBef>
                <a:spcPts val="0"/>
              </a:spcBef>
              <a:spcAft>
                <a:spcPts val="1200"/>
              </a:spcAft>
              <a:buClrTx/>
              <a:buSzTx/>
              <a:buFontTx/>
              <a:buChar char="•"/>
              <a:tabLst/>
              <a:defRPr/>
            </a:pPr>
            <a:r>
              <a:rPr kumimoji="0" lang="el-GR" sz="1800" b="0" i="0" u="none" strike="noStrike" kern="0" cap="none" spc="0" normalizeH="0" baseline="0" noProof="0" dirty="0" smtClean="0">
                <a:ln>
                  <a:noFill/>
                </a:ln>
                <a:effectLst/>
                <a:uLnTx/>
                <a:uFillTx/>
                <a:latin typeface="Arial"/>
                <a:ea typeface="+mn-ea"/>
                <a:cs typeface="Arial"/>
              </a:rPr>
              <a:t>Ασυμπίεστο ρευστό</a:t>
            </a:r>
          </a:p>
          <a:p>
            <a:pPr marL="231775" marR="0" lvl="0" indent="-231775" algn="l" defTabSz="914400" rtl="0" eaLnBrk="1" fontAlgn="base" latinLnBrk="0" hangingPunct="1">
              <a:lnSpc>
                <a:spcPct val="100000"/>
              </a:lnSpc>
              <a:spcBef>
                <a:spcPts val="0"/>
              </a:spcBef>
              <a:spcAft>
                <a:spcPts val="1200"/>
              </a:spcAft>
              <a:buClrTx/>
              <a:buSzTx/>
              <a:buFontTx/>
              <a:buChar char="•"/>
              <a:tabLst/>
              <a:defRPr/>
            </a:pPr>
            <a:endParaRPr kumimoji="0" lang="el-GR" sz="800" b="0" i="0" u="none" strike="noStrike" kern="0" cap="none" spc="0" normalizeH="0" baseline="0" noProof="0" dirty="0" smtClean="0">
              <a:ln>
                <a:noFill/>
              </a:ln>
              <a:effectLst/>
              <a:uLnTx/>
              <a:uFillTx/>
              <a:latin typeface="Arial"/>
              <a:ea typeface="+mn-ea"/>
              <a:cs typeface="Arial"/>
            </a:endParaRPr>
          </a:p>
          <a:p>
            <a:pPr lvl="0">
              <a:spcBef>
                <a:spcPts val="0"/>
              </a:spcBef>
              <a:spcAft>
                <a:spcPts val="1200"/>
              </a:spcAft>
              <a:defRPr/>
            </a:pPr>
            <a:r>
              <a:rPr lang="el-GR" sz="1800" kern="0" dirty="0" smtClean="0">
                <a:latin typeface="Arial"/>
                <a:cs typeface="Arial"/>
              </a:rPr>
              <a:t>Στη γραμμική θεωρία η μορφή των κυματισμών προϋποτίθεται ως ημιτονοειδής (μονοχρωματικός γραμμικός κυματισμός).</a:t>
            </a:r>
          </a:p>
          <a:p>
            <a:pPr marL="231775" marR="0" lvl="0" indent="-231775" algn="l" defTabSz="914400" rtl="0" eaLnBrk="1" fontAlgn="base" latinLnBrk="0" hangingPunct="1">
              <a:lnSpc>
                <a:spcPct val="100000"/>
              </a:lnSpc>
              <a:spcBef>
                <a:spcPts val="0"/>
              </a:spcBef>
              <a:spcAft>
                <a:spcPts val="1200"/>
              </a:spcAft>
              <a:buClrTx/>
              <a:buSzTx/>
              <a:tabLst/>
              <a:defRPr/>
            </a:pPr>
            <a:endParaRPr kumimoji="0" lang="el-GR" sz="1800" b="0" i="0" u="none" strike="noStrike" kern="0" cap="none" spc="0" normalizeH="0" baseline="0" noProof="0" dirty="0" smtClean="0">
              <a:ln>
                <a:noFill/>
              </a:ln>
              <a:effectLst/>
              <a:uLnTx/>
              <a:uFillTx/>
              <a:latin typeface="Arial"/>
              <a:ea typeface="+mn-ea"/>
              <a:cs typeface="Arial"/>
            </a:endParaRPr>
          </a:p>
        </p:txBody>
      </p: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1547664" y="908720"/>
            <a:ext cx="6624736" cy="461665"/>
          </a:xfrm>
          <a:prstGeom prst="rect">
            <a:avLst/>
          </a:prstGeom>
        </p:spPr>
        <p:txBody>
          <a:bodyPr wrap="square">
            <a:spAutoFit/>
          </a:bodyPr>
          <a:lstStyle/>
          <a:p>
            <a:r>
              <a:rPr lang="el-GR" i="1" u="sng" dirty="0" smtClean="0">
                <a:latin typeface="+mj-lt"/>
              </a:rPr>
              <a:t>Κυματισμοί: Έννοιες και θεωρίες κυματισμών</a:t>
            </a:r>
            <a:endParaRPr lang="en-GB" i="1" u="sng"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8"/>
          <p:cNvSpPr>
            <a:spLocks noChangeArrowheads="1"/>
          </p:cNvSpPr>
          <p:nvPr/>
        </p:nvSpPr>
        <p:spPr bwMode="auto">
          <a:xfrm>
            <a:off x="6443663" y="2132856"/>
            <a:ext cx="2700337" cy="1604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smtClean="0">
                <a:ln>
                  <a:noFill/>
                </a:ln>
                <a:solidFill>
                  <a:srgbClr val="3333FF"/>
                </a:solidFill>
                <a:effectLst/>
                <a:uLnTx/>
                <a:uFillTx/>
              </a:rPr>
              <a:t> </a:t>
            </a:r>
            <a:r>
              <a:rPr kumimoji="0" lang="en-US" sz="1800" b="0" i="0" u="none" strike="noStrike" kern="0" cap="none" spc="0" normalizeH="0" baseline="0" noProof="0" dirty="0" smtClean="0">
                <a:ln>
                  <a:noFill/>
                </a:ln>
                <a:effectLst>
                  <a:outerShdw blurRad="38100" dist="38100" dir="2700000" algn="tl">
                    <a:srgbClr val="C0C0C0"/>
                  </a:outerShdw>
                </a:effectLst>
                <a:uLnTx/>
                <a:uFillTx/>
              </a:rPr>
              <a:t>k</a:t>
            </a:r>
            <a:r>
              <a:rPr kumimoji="0" lang="el-GR" sz="1800" b="0" i="0" u="none" strike="noStrike" kern="0" cap="none" spc="0" normalizeH="0" baseline="0" noProof="0" dirty="0" smtClean="0">
                <a:ln>
                  <a:noFill/>
                </a:ln>
                <a:effectLst>
                  <a:outerShdw blurRad="38100" dist="38100" dir="2700000" algn="tl">
                    <a:srgbClr val="C0C0C0"/>
                  </a:outerShdw>
                </a:effectLst>
                <a:uLnTx/>
                <a:uFillTx/>
              </a:rPr>
              <a:t> </a:t>
            </a:r>
            <a:r>
              <a:rPr kumimoji="0" lang="el-GR" sz="1800" b="0" i="0" u="none" strike="noStrike" kern="0" cap="none" spc="0" normalizeH="0" baseline="0" noProof="0" dirty="0" smtClean="0">
                <a:ln>
                  <a:noFill/>
                </a:ln>
                <a:effectLst/>
                <a:uLnTx/>
                <a:uFillTx/>
              </a:rPr>
              <a:t>= 2π/</a:t>
            </a:r>
            <a:r>
              <a:rPr kumimoji="0" lang="en-US" sz="1800" b="0" i="0" u="none" strike="noStrike" kern="0" cap="none" spc="0" normalizeH="0" baseline="0" noProof="0" dirty="0" smtClean="0">
                <a:ln>
                  <a:noFill/>
                </a:ln>
                <a:effectLst/>
                <a:uLnTx/>
                <a:uFillTx/>
              </a:rPr>
              <a:t>L</a:t>
            </a:r>
            <a:r>
              <a:rPr kumimoji="0" lang="el-GR" sz="1800" b="0"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ct val="50000"/>
              </a:spcBef>
              <a:spcAft>
                <a:spcPts val="0"/>
              </a:spcAft>
              <a:buClrTx/>
              <a:buSzTx/>
              <a:buFontTx/>
              <a:buNone/>
              <a:tabLst/>
              <a:defRPr/>
            </a:pPr>
            <a:r>
              <a:rPr kumimoji="0" lang="el-GR" sz="1800" b="0" i="0" u="none" strike="noStrike" kern="0" cap="none" spc="0" normalizeH="0" baseline="0" noProof="0" dirty="0" smtClean="0">
                <a:ln>
                  <a:noFill/>
                </a:ln>
                <a:effectLst/>
                <a:uLnTx/>
                <a:uFillTx/>
              </a:rPr>
              <a:t>(κυματικός αριθμός</a:t>
            </a:r>
            <a:r>
              <a:rPr kumimoji="0" lang="en-US" sz="1800" b="0" i="0" u="none" strike="noStrike" kern="0" cap="none" spc="0" normalizeH="0" baseline="0" noProof="0" dirty="0" smtClean="0">
                <a:ln>
                  <a:noFill/>
                </a:ln>
                <a:effectLst/>
                <a:uLnTx/>
                <a:uFillTx/>
              </a:rPr>
              <a:t>)</a:t>
            </a:r>
            <a:r>
              <a:rPr kumimoji="0" lang="el-GR" sz="1800" b="0"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ct val="50000"/>
              </a:spcBef>
              <a:spcAft>
                <a:spcPts val="0"/>
              </a:spcAft>
              <a:buClrTx/>
              <a:buSzTx/>
              <a:buFontTx/>
              <a:buNone/>
              <a:tabLst/>
              <a:defRPr/>
            </a:pPr>
            <a:r>
              <a:rPr kumimoji="0" lang="el-GR" sz="1800" b="0" i="0" u="none" strike="noStrike" kern="0" cap="none" spc="0" normalizeH="0" baseline="0" noProof="0" dirty="0" smtClean="0">
                <a:ln>
                  <a:noFill/>
                </a:ln>
                <a:effectLst/>
                <a:uLnTx/>
                <a:uFillTx/>
              </a:rPr>
              <a:t>σ(ω) = 2π/Τ </a:t>
            </a:r>
          </a:p>
          <a:p>
            <a:pPr marL="0" marR="0" lvl="0" indent="0" defTabSz="914400" eaLnBrk="1" fontAlgn="auto" latinLnBrk="0" hangingPunct="1">
              <a:lnSpc>
                <a:spcPct val="100000"/>
              </a:lnSpc>
              <a:spcBef>
                <a:spcPct val="50000"/>
              </a:spcBef>
              <a:spcAft>
                <a:spcPts val="0"/>
              </a:spcAft>
              <a:buClrTx/>
              <a:buSzTx/>
              <a:buFontTx/>
              <a:buNone/>
              <a:tabLst/>
              <a:defRPr/>
            </a:pPr>
            <a:r>
              <a:rPr kumimoji="0" lang="el-GR" sz="1800" b="0" i="0" u="none" strike="noStrike" kern="0" cap="none" spc="0" normalizeH="0" baseline="0" noProof="0" dirty="0" smtClean="0">
                <a:ln>
                  <a:noFill/>
                </a:ln>
                <a:effectLst/>
                <a:uLnTx/>
                <a:uFillTx/>
              </a:rPr>
              <a:t>(γωνιακή συχνότητα)</a:t>
            </a:r>
          </a:p>
        </p:txBody>
      </p:sp>
      <p:graphicFrame>
        <p:nvGraphicFramePr>
          <p:cNvPr id="17" name="Object 6"/>
          <p:cNvGraphicFramePr>
            <a:graphicFrameLocks noChangeAspect="1"/>
          </p:cNvGraphicFramePr>
          <p:nvPr/>
        </p:nvGraphicFramePr>
        <p:xfrm>
          <a:off x="6516216" y="4941168"/>
          <a:ext cx="2017713" cy="1389063"/>
        </p:xfrm>
        <a:graphic>
          <a:graphicData uri="http://schemas.openxmlformats.org/presentationml/2006/ole">
            <p:oleObj spid="_x0000_s123908" name="Equation" r:id="rId4" imgW="1346200" imgH="927100" progId="">
              <p:embed/>
            </p:oleObj>
          </a:graphicData>
        </a:graphic>
      </p:graphicFrame>
      <p:graphicFrame>
        <p:nvGraphicFramePr>
          <p:cNvPr id="18" name="Object 7"/>
          <p:cNvGraphicFramePr>
            <a:graphicFrameLocks noChangeAspect="1"/>
          </p:cNvGraphicFramePr>
          <p:nvPr/>
        </p:nvGraphicFramePr>
        <p:xfrm>
          <a:off x="6516216" y="4293096"/>
          <a:ext cx="2160588" cy="631825"/>
        </p:xfrm>
        <a:graphic>
          <a:graphicData uri="http://schemas.openxmlformats.org/presentationml/2006/ole">
            <p:oleObj spid="_x0000_s123909" name="Equation" r:id="rId5" imgW="1778400" imgH="507960" progId="">
              <p:embed/>
            </p:oleObj>
          </a:graphicData>
        </a:graphic>
      </p:graphicFrame>
      <p:sp>
        <p:nvSpPr>
          <p:cNvPr id="19" name="Rectangle 10"/>
          <p:cNvSpPr>
            <a:spLocks noChangeArrowheads="1"/>
          </p:cNvSpPr>
          <p:nvPr/>
        </p:nvSpPr>
        <p:spPr bwMode="auto">
          <a:xfrm>
            <a:off x="6300192" y="3861048"/>
            <a:ext cx="2620962" cy="460126"/>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30000"/>
              </a:lnSpc>
              <a:spcBef>
                <a:spcPts val="0"/>
              </a:spcBef>
              <a:spcAft>
                <a:spcPts val="0"/>
              </a:spcAft>
              <a:buClrTx/>
              <a:buSzTx/>
              <a:buFont typeface="Wingdings" pitchFamily="2" charset="2"/>
              <a:buNone/>
              <a:tabLst/>
              <a:defRPr/>
            </a:pPr>
            <a:r>
              <a:rPr kumimoji="0" lang="el-GR" sz="2000" b="1" i="0" u="none" strike="noStrike" kern="0" cap="none" spc="0" normalizeH="0" baseline="0" noProof="0" dirty="0" smtClean="0">
                <a:ln>
                  <a:noFill/>
                </a:ln>
                <a:effectLst/>
                <a:uLnTx/>
                <a:uFillTx/>
                <a:latin typeface="+mn-lt"/>
              </a:rPr>
              <a:t>Λύσεις κυματισμών</a:t>
            </a:r>
          </a:p>
        </p:txBody>
      </p:sp>
      <p:sp>
        <p:nvSpPr>
          <p:cNvPr id="20" name="Rectangle 9"/>
          <p:cNvSpPr>
            <a:spLocks noChangeArrowheads="1"/>
          </p:cNvSpPr>
          <p:nvPr/>
        </p:nvSpPr>
        <p:spPr bwMode="auto">
          <a:xfrm>
            <a:off x="1187624" y="6165304"/>
            <a:ext cx="3347135" cy="4601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buFont typeface="Wingdings" pitchFamily="2" charset="2"/>
              <a:buNone/>
            </a:pPr>
            <a:r>
              <a:rPr lang="el-GR" sz="2000" dirty="0">
                <a:latin typeface="+mn-lt"/>
              </a:rPr>
              <a:t>Κύριες Κυματικοί παράμετροι </a:t>
            </a:r>
          </a:p>
        </p:txBody>
      </p:sp>
      <p:sp>
        <p:nvSpPr>
          <p:cNvPr id="14" name="Rectangle 2"/>
          <p:cNvSpPr txBox="1">
            <a:spLocks noChangeArrowheads="1"/>
          </p:cNvSpPr>
          <p:nvPr/>
        </p:nvSpPr>
        <p:spPr bwMode="auto">
          <a:xfrm>
            <a:off x="251520" y="1124744"/>
            <a:ext cx="8686800" cy="92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l-GR" sz="2000" b="1" kern="0" dirty="0" smtClean="0">
                <a:latin typeface="Arial"/>
                <a:cs typeface="Arial"/>
              </a:rPr>
              <a:t>Γραμμική θεωρία κυματισμών (</a:t>
            </a:r>
            <a:r>
              <a:rPr lang="el-GR" sz="2000" b="1" kern="0" dirty="0" err="1" smtClean="0">
                <a:latin typeface="Arial"/>
                <a:cs typeface="Arial"/>
              </a:rPr>
              <a:t>Stokes</a:t>
            </a:r>
            <a:r>
              <a:rPr lang="el-GR" sz="2000" b="1" kern="0" dirty="0" smtClean="0">
                <a:latin typeface="Arial"/>
                <a:cs typeface="Arial"/>
              </a:rPr>
              <a:t> 1ης τάξης ‒ </a:t>
            </a:r>
            <a:r>
              <a:rPr lang="el-GR" sz="2000" b="1" kern="0" dirty="0" err="1" smtClean="0">
                <a:latin typeface="Arial"/>
                <a:cs typeface="Arial"/>
              </a:rPr>
              <a:t>Airy</a:t>
            </a:r>
            <a:r>
              <a:rPr lang="el-GR" sz="2000" b="1" kern="0" dirty="0" smtClean="0">
                <a:latin typeface="Arial"/>
                <a:cs typeface="Arial"/>
              </a:rPr>
              <a:t>) </a:t>
            </a:r>
          </a:p>
        </p:txBody>
      </p:sp>
      <p:pic>
        <p:nvPicPr>
          <p:cNvPr id="15"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6" name="15 - Ορθογώνιο"/>
          <p:cNvSpPr/>
          <p:nvPr/>
        </p:nvSpPr>
        <p:spPr>
          <a:xfrm>
            <a:off x="1547664" y="908720"/>
            <a:ext cx="6624736" cy="461665"/>
          </a:xfrm>
          <a:prstGeom prst="rect">
            <a:avLst/>
          </a:prstGeom>
        </p:spPr>
        <p:txBody>
          <a:bodyPr wrap="square">
            <a:spAutoFit/>
          </a:bodyPr>
          <a:lstStyle/>
          <a:p>
            <a:r>
              <a:rPr lang="el-GR" i="1" u="sng" dirty="0" smtClean="0">
                <a:latin typeface="+mj-lt"/>
              </a:rPr>
              <a:t>Κυματισμοί: Έννοιες και θεωρίες κυματισμών</a:t>
            </a:r>
            <a:endParaRPr lang="en-GB" i="1" u="sng" dirty="0">
              <a:latin typeface="+mj-lt"/>
            </a:endParaRPr>
          </a:p>
        </p:txBody>
      </p:sp>
      <p:pic>
        <p:nvPicPr>
          <p:cNvPr id="22" name="Picture 8" descr="S5"/>
          <p:cNvPicPr>
            <a:picLocks noChangeAspect="1" noChangeArrowheads="1"/>
          </p:cNvPicPr>
          <p:nvPr/>
        </p:nvPicPr>
        <p:blipFill>
          <a:blip r:embed="rId8" cstate="print"/>
          <a:srcRect/>
          <a:stretch>
            <a:fillRect/>
          </a:stretch>
        </p:blipFill>
        <p:spPr bwMode="auto">
          <a:xfrm>
            <a:off x="251520" y="1988840"/>
            <a:ext cx="5651500" cy="4198937"/>
          </a:xfrm>
          <a:prstGeom prst="rect">
            <a:avLst/>
          </a:prstGeom>
          <a:noFill/>
          <a:ln w="25400">
            <a:solidFill>
              <a:srgbClr val="FF66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7"/>
          <p:cNvSpPr txBox="1">
            <a:spLocks noChangeArrowheads="1"/>
          </p:cNvSpPr>
          <p:nvPr/>
        </p:nvSpPr>
        <p:spPr bwMode="auto">
          <a:xfrm>
            <a:off x="5652120" y="1700808"/>
            <a:ext cx="3491880" cy="4647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l-GR" sz="2000" dirty="0">
                <a:latin typeface="+mn-lt"/>
              </a:rPr>
              <a:t>Οι βασικές παραδοχές της γραμμικής θεωρίας </a:t>
            </a:r>
            <a:r>
              <a:rPr lang="el-GR" sz="2000" dirty="0" smtClean="0">
                <a:latin typeface="+mn-lt"/>
              </a:rPr>
              <a:t>(</a:t>
            </a:r>
            <a:r>
              <a:rPr lang="pt-BR" sz="2000" dirty="0" smtClean="0">
                <a:latin typeface="+mn-lt"/>
              </a:rPr>
              <a:t>H </a:t>
            </a:r>
            <a:r>
              <a:rPr lang="pt-BR" sz="2000" dirty="0" smtClean="0">
                <a:latin typeface="+mn-lt"/>
              </a:rPr>
              <a:t>/d&lt;&lt;</a:t>
            </a:r>
            <a:r>
              <a:rPr lang="pt-BR" sz="2000" dirty="0" smtClean="0">
                <a:latin typeface="+mn-lt"/>
              </a:rPr>
              <a:t>1</a:t>
            </a:r>
            <a:r>
              <a:rPr lang="el-GR" sz="2000" dirty="0" smtClean="0">
                <a:latin typeface="+mn-lt"/>
              </a:rPr>
              <a:t>) </a:t>
            </a:r>
            <a:r>
              <a:rPr lang="el-GR" sz="2000" dirty="0" smtClean="0">
                <a:latin typeface="+mn-lt"/>
              </a:rPr>
              <a:t>δημιουργούν </a:t>
            </a:r>
            <a:r>
              <a:rPr lang="el-GR" sz="2000" dirty="0">
                <a:latin typeface="+mn-lt"/>
              </a:rPr>
              <a:t>προβλήματα στα αβαθή νερά</a:t>
            </a:r>
          </a:p>
          <a:p>
            <a:endParaRPr lang="el-GR" sz="2000" dirty="0">
              <a:latin typeface="+mn-lt"/>
            </a:endParaRPr>
          </a:p>
          <a:p>
            <a:r>
              <a:rPr lang="el-GR" sz="2000" dirty="0">
                <a:latin typeface="+mn-lt"/>
              </a:rPr>
              <a:t>Έτσι </a:t>
            </a:r>
            <a:r>
              <a:rPr lang="el-GR" sz="2000" dirty="0" smtClean="0">
                <a:latin typeface="+mn-lt"/>
              </a:rPr>
              <a:t>αναπτύχθηκαν </a:t>
            </a:r>
            <a:r>
              <a:rPr lang="el-GR" sz="2000" dirty="0">
                <a:latin typeface="+mn-lt"/>
              </a:rPr>
              <a:t>άλλες θεωρίες, </a:t>
            </a:r>
            <a:r>
              <a:rPr lang="el-GR" sz="2000" dirty="0" smtClean="0">
                <a:latin typeface="+mn-lt"/>
              </a:rPr>
              <a:t>όπως:</a:t>
            </a:r>
          </a:p>
          <a:p>
            <a:endParaRPr lang="el-GR" sz="2000" dirty="0" smtClean="0">
              <a:latin typeface="+mn-lt"/>
            </a:endParaRPr>
          </a:p>
          <a:p>
            <a:pPr marL="180975" indent="-180975">
              <a:buFont typeface="Arial" pitchFamily="34" charset="0"/>
              <a:buChar char="•"/>
            </a:pPr>
            <a:r>
              <a:rPr lang="en-GB" sz="2000" dirty="0" smtClean="0">
                <a:latin typeface="+mn-lt"/>
              </a:rPr>
              <a:t>Stokes</a:t>
            </a:r>
            <a:r>
              <a:rPr lang="el-GR" sz="2000" dirty="0" smtClean="0">
                <a:latin typeface="+mn-lt"/>
              </a:rPr>
              <a:t> 2</a:t>
            </a:r>
            <a:r>
              <a:rPr lang="el-GR" sz="2000" baseline="30000" dirty="0" smtClean="0">
                <a:latin typeface="+mn-lt"/>
              </a:rPr>
              <a:t>ης</a:t>
            </a:r>
            <a:r>
              <a:rPr lang="el-GR" sz="2000" dirty="0" smtClean="0">
                <a:latin typeface="+mn-lt"/>
              </a:rPr>
              <a:t> (και ανωτέρων) τάξης </a:t>
            </a:r>
          </a:p>
          <a:p>
            <a:pPr marL="180975" indent="-180975">
              <a:buFont typeface="Arial" pitchFamily="34" charset="0"/>
              <a:buChar char="•"/>
            </a:pPr>
            <a:r>
              <a:rPr lang="el-GR" sz="2000" dirty="0" smtClean="0">
                <a:latin typeface="+mn-lt"/>
              </a:rPr>
              <a:t>Ελλειπτικού συνημίτονου (</a:t>
            </a:r>
            <a:r>
              <a:rPr lang="en-US" sz="2000" dirty="0" err="1" smtClean="0">
                <a:latin typeface="+mn-lt"/>
              </a:rPr>
              <a:t>cnoidal</a:t>
            </a:r>
            <a:r>
              <a:rPr lang="el-GR" sz="2000" dirty="0" smtClean="0">
                <a:latin typeface="+mn-lt"/>
              </a:rPr>
              <a:t>)</a:t>
            </a:r>
          </a:p>
          <a:p>
            <a:pPr marL="180975" indent="-180975">
              <a:buFont typeface="Arial" pitchFamily="34" charset="0"/>
              <a:buChar char="•"/>
            </a:pPr>
            <a:r>
              <a:rPr lang="el-GR" sz="2000" dirty="0" smtClean="0">
                <a:latin typeface="+mn-lt"/>
              </a:rPr>
              <a:t>Μοναχικού κύματος (</a:t>
            </a:r>
            <a:r>
              <a:rPr lang="en-US" sz="2000" dirty="0" smtClean="0">
                <a:latin typeface="+mn-lt"/>
              </a:rPr>
              <a:t>solitary</a:t>
            </a:r>
            <a:r>
              <a:rPr lang="el-GR" sz="2000" dirty="0" smtClean="0">
                <a:latin typeface="+mn-lt"/>
              </a:rPr>
              <a:t>)   </a:t>
            </a:r>
            <a:endParaRPr lang="el-GR" sz="2000" dirty="0">
              <a:latin typeface="+mn-lt"/>
            </a:endParaRPr>
          </a:p>
          <a:p>
            <a:pPr>
              <a:spcBef>
                <a:spcPct val="50000"/>
              </a:spcBef>
            </a:pPr>
            <a:endParaRPr lang="en-US" dirty="0">
              <a:solidFill>
                <a:srgbClr val="3333FF"/>
              </a:solidFill>
            </a:endParaRPr>
          </a:p>
        </p:txBody>
      </p: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1547664" y="908720"/>
            <a:ext cx="6624736" cy="461665"/>
          </a:xfrm>
          <a:prstGeom prst="rect">
            <a:avLst/>
          </a:prstGeom>
        </p:spPr>
        <p:txBody>
          <a:bodyPr wrap="square">
            <a:spAutoFit/>
          </a:bodyPr>
          <a:lstStyle/>
          <a:p>
            <a:r>
              <a:rPr lang="el-GR" i="1" u="sng" dirty="0" smtClean="0">
                <a:latin typeface="+mj-lt"/>
              </a:rPr>
              <a:t>Κυματισμοί: Έννοιες και θεωρίες κυματισμών</a:t>
            </a:r>
            <a:endParaRPr lang="en-GB" i="1" u="sng" dirty="0">
              <a:latin typeface="+mj-lt"/>
            </a:endParaRPr>
          </a:p>
        </p:txBody>
      </p:sp>
      <p:pic>
        <p:nvPicPr>
          <p:cNvPr id="14" name="13 - Εικόνα" descr="UntitledF.png"/>
          <p:cNvPicPr>
            <a:picLocks noChangeAspect="1"/>
          </p:cNvPicPr>
          <p:nvPr/>
        </p:nvPicPr>
        <p:blipFill>
          <a:blip r:embed="rId5" cstate="print"/>
          <a:stretch>
            <a:fillRect/>
          </a:stretch>
        </p:blipFill>
        <p:spPr>
          <a:xfrm>
            <a:off x="107504" y="1622270"/>
            <a:ext cx="5436096" cy="4471026"/>
          </a:xfrm>
          <a:prstGeom prst="rect">
            <a:avLst/>
          </a:prstGeom>
          <a:ln>
            <a:solidFill>
              <a:schemeClr val="tx1"/>
            </a:solidFill>
          </a:ln>
          <a:effectLst>
            <a:outerShdw blurRad="292100" dist="139700" dir="2700000" algn="tl" rotWithShape="0">
              <a:srgbClr val="333333">
                <a:alpha val="65000"/>
              </a:srgbClr>
            </a:outerShdw>
          </a:effectLst>
        </p:spPr>
      </p:pic>
      <p:sp>
        <p:nvSpPr>
          <p:cNvPr id="15" name="14 - Ορθογώνιο"/>
          <p:cNvSpPr/>
          <p:nvPr/>
        </p:nvSpPr>
        <p:spPr>
          <a:xfrm>
            <a:off x="0" y="6237312"/>
            <a:ext cx="6876256" cy="369332"/>
          </a:xfrm>
          <a:prstGeom prst="rect">
            <a:avLst/>
          </a:prstGeom>
        </p:spPr>
        <p:txBody>
          <a:bodyPr wrap="square">
            <a:spAutoFit/>
          </a:bodyPr>
          <a:lstStyle/>
          <a:p>
            <a:r>
              <a:rPr lang="el-GR" sz="1800" dirty="0" smtClean="0">
                <a:latin typeface="+mn-lt"/>
              </a:rPr>
              <a:t>Σχηματική παρουσίαση των κυμάτων των διαφόρων θεωριών</a:t>
            </a:r>
            <a:endParaRPr lang="el-GR" sz="18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6 - Εικόνα" descr="Εικόνα4ILH'.png"/>
          <p:cNvPicPr>
            <a:picLocks noChangeAspect="1"/>
          </p:cNvPicPr>
          <p:nvPr/>
        </p:nvPicPr>
        <p:blipFill>
          <a:blip r:embed="rId3" cstate="print"/>
          <a:srcRect l="1054" b="1808"/>
          <a:stretch>
            <a:fillRect/>
          </a:stretch>
        </p:blipFill>
        <p:spPr>
          <a:xfrm>
            <a:off x="1043608" y="1628800"/>
            <a:ext cx="6762750" cy="4537075"/>
          </a:xfrm>
          <a:prstGeom prst="rect">
            <a:avLst/>
          </a:prstGeom>
          <a:effectLst>
            <a:outerShdw blurRad="50800" dist="139700" dir="2700000" algn="tl" rotWithShape="0">
              <a:prstClr val="black">
                <a:alpha val="40000"/>
              </a:prstClr>
            </a:outerShdw>
          </a:effectLst>
        </p:spPr>
      </p:pic>
      <p:sp>
        <p:nvSpPr>
          <p:cNvPr id="12" name="Text Box 6"/>
          <p:cNvSpPr txBox="1">
            <a:spLocks noChangeArrowheads="1"/>
          </p:cNvSpPr>
          <p:nvPr/>
        </p:nvSpPr>
        <p:spPr bwMode="auto">
          <a:xfrm>
            <a:off x="971600" y="6237312"/>
            <a:ext cx="752527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Σύγκριση θεωριών με πειραματικά δεδομένα για αβαθή νερά (</a:t>
            </a:r>
            <a:r>
              <a:rPr kumimoji="0" lang="en-US" sz="1800" b="0" i="0" u="none" strike="noStrike" kern="0" cap="none" spc="0" normalizeH="0" baseline="0" noProof="0" dirty="0" err="1" smtClean="0">
                <a:ln>
                  <a:noFill/>
                </a:ln>
                <a:effectLst/>
                <a:uLnTx/>
                <a:uFillTx/>
                <a:latin typeface="+mn-lt"/>
              </a:rPr>
              <a:t>Komar</a:t>
            </a:r>
            <a:r>
              <a:rPr kumimoji="0" lang="en-US" sz="1800" b="0" i="0" u="none" strike="noStrike" kern="0" cap="none" spc="0" normalizeH="0" baseline="0" noProof="0" dirty="0" smtClean="0">
                <a:ln>
                  <a:noFill/>
                </a:ln>
                <a:effectLst/>
                <a:uLnTx/>
                <a:uFillTx/>
                <a:latin typeface="+mn-lt"/>
              </a:rPr>
              <a:t>, 1998)</a:t>
            </a:r>
          </a:p>
        </p:txBody>
      </p: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1547664" y="908720"/>
            <a:ext cx="6624736" cy="461665"/>
          </a:xfrm>
          <a:prstGeom prst="rect">
            <a:avLst/>
          </a:prstGeom>
        </p:spPr>
        <p:txBody>
          <a:bodyPr wrap="square">
            <a:spAutoFit/>
          </a:bodyPr>
          <a:lstStyle/>
          <a:p>
            <a:r>
              <a:rPr lang="el-GR" i="1" u="sng" dirty="0" smtClean="0">
                <a:latin typeface="+mj-lt"/>
              </a:rPr>
              <a:t>Κυματισμοί: Έννοιες και θεωρίες κυματισμών</a:t>
            </a:r>
            <a:endParaRPr lang="en-GB" i="1" u="sng"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5 - Εικόνα" descr="Εικόνα3IF.png"/>
          <p:cNvPicPr>
            <a:picLocks noChangeAspect="1"/>
          </p:cNvPicPr>
          <p:nvPr/>
        </p:nvPicPr>
        <p:blipFill>
          <a:blip r:embed="rId3" cstate="print"/>
          <a:srcRect/>
          <a:stretch>
            <a:fillRect/>
          </a:stretch>
        </p:blipFill>
        <p:spPr bwMode="auto">
          <a:xfrm>
            <a:off x="1331640" y="1628800"/>
            <a:ext cx="6528391" cy="4536504"/>
          </a:xfrm>
          <a:prstGeom prst="rect">
            <a:avLst/>
          </a:prstGeom>
          <a:noFill/>
          <a:ln w="9525">
            <a:noFill/>
            <a:miter lim="800000"/>
            <a:headEnd/>
            <a:tailEnd/>
          </a:ln>
        </p:spPr>
      </p:pic>
      <p:sp>
        <p:nvSpPr>
          <p:cNvPr id="13" name="Text Box 5"/>
          <p:cNvSpPr txBox="1">
            <a:spLocks noChangeArrowheads="1"/>
          </p:cNvSpPr>
          <p:nvPr/>
        </p:nvSpPr>
        <p:spPr bwMode="auto">
          <a:xfrm>
            <a:off x="2555776" y="6165304"/>
            <a:ext cx="428995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effectLst/>
                <a:uLnTx/>
                <a:uFillTx/>
                <a:latin typeface="+mn-lt"/>
              </a:rPr>
              <a:t>Πεδίο εφαρμογής διαφόρων θεωριών. </a:t>
            </a:r>
            <a:endParaRPr kumimoji="0" lang="en-US" sz="2000" b="0" i="0" u="none" strike="noStrike" kern="0" cap="none" spc="0" normalizeH="0" baseline="0" noProof="0" dirty="0" smtClean="0">
              <a:ln>
                <a:noFill/>
              </a:ln>
              <a:effectLst/>
              <a:uLnTx/>
              <a:uFillTx/>
              <a:latin typeface="+mn-lt"/>
            </a:endParaRPr>
          </a:p>
        </p:txBody>
      </p: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1547664" y="908720"/>
            <a:ext cx="6624736" cy="461665"/>
          </a:xfrm>
          <a:prstGeom prst="rect">
            <a:avLst/>
          </a:prstGeom>
        </p:spPr>
        <p:txBody>
          <a:bodyPr wrap="square">
            <a:spAutoFit/>
          </a:bodyPr>
          <a:lstStyle/>
          <a:p>
            <a:r>
              <a:rPr lang="el-GR" i="1" u="sng" dirty="0" smtClean="0">
                <a:latin typeface="+mj-lt"/>
              </a:rPr>
              <a:t>Κυματισμοί: Έννοιες και θεωρίες κυματισμών</a:t>
            </a:r>
            <a:endParaRPr lang="en-GB" i="1" u="sng"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79103"/>
            <a:ext cx="7560840" cy="461665"/>
          </a:xfrm>
          <a:prstGeom prst="rect">
            <a:avLst/>
          </a:prstGeom>
        </p:spPr>
        <p:txBody>
          <a:bodyPr wrap="square">
            <a:spAutoFit/>
          </a:bodyPr>
          <a:lstStyle/>
          <a:p>
            <a:r>
              <a:rPr lang="el-GR" i="1" u="sng" dirty="0" smtClean="0">
                <a:latin typeface="+mj-lt"/>
              </a:rPr>
              <a:t>Διάδοση του κύματος σε βαθιά</a:t>
            </a:r>
            <a:r>
              <a:rPr lang="en-US" i="1" u="sng" dirty="0" smtClean="0">
                <a:latin typeface="+mj-lt"/>
              </a:rPr>
              <a:t>,</a:t>
            </a:r>
            <a:r>
              <a:rPr lang="el-GR" i="1" u="sng" dirty="0" smtClean="0">
                <a:latin typeface="+mj-lt"/>
              </a:rPr>
              <a:t> ενδιάμεσα </a:t>
            </a:r>
            <a:r>
              <a:rPr lang="el-GR" i="1" u="sng" dirty="0" smtClean="0">
                <a:solidFill>
                  <a:prstClr val="black"/>
                </a:solidFill>
                <a:latin typeface="Calibri"/>
              </a:rPr>
              <a:t>και ρηχά </a:t>
            </a:r>
            <a:r>
              <a:rPr lang="el-GR" i="1" u="sng" dirty="0" smtClean="0">
                <a:latin typeface="+mj-lt"/>
              </a:rPr>
              <a:t>νερά</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41666" name="Equation" r:id="rId4" imgW="1422360" imgH="228600" progId="">
              <p:embed/>
            </p:oleObj>
          </a:graphicData>
        </a:graphic>
      </p:graphicFrame>
      <p:pic>
        <p:nvPicPr>
          <p:cNvPr id="14"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Rectangle 3"/>
          <p:cNvSpPr txBox="1">
            <a:spLocks noChangeArrowheads="1"/>
          </p:cNvSpPr>
          <p:nvPr/>
        </p:nvSpPr>
        <p:spPr bwMode="auto">
          <a:xfrm>
            <a:off x="5004048" y="1988840"/>
            <a:ext cx="3744094" cy="374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2000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Το βάθος </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(h)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παίζει ένα πολύ σημαντικό ρόλο στις ιδιότητες του κύματος και συγκεκριμένα στην τροχιακή κίνηση των μορίων του νερού. </a:t>
            </a:r>
          </a:p>
          <a:p>
            <a:pPr marL="0" marR="0" lvl="0" indent="0" algn="l" defTabSz="914400" rtl="0" eaLnBrk="1" fontAlgn="base" latinLnBrk="0" hangingPunct="1">
              <a:spcBef>
                <a:spcPct val="2000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Μια βασική ιδιότητα της τροχιακής κίνησης είναι ότι η διάμετρος της ελαττώνεται με το βάθος και εξαφανίζεται πλήρως όταν το βάθος </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(h)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γίνεται</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ίσο ή μεγαλύτερο από το μισό του μήκους κύματος (</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h</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½</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 </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 </a:t>
            </a:r>
            <a:r>
              <a:rPr kumimoji="0" lang="en-GB"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L</a:t>
            </a:r>
            <a:r>
              <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sym typeface="Symbol" pitchFamily="18" charset="2"/>
              </a:rPr>
              <a:t>).</a:t>
            </a:r>
            <a:endPar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l-GR" sz="17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base" latinLnBrk="0" hangingPunct="1">
              <a:lnSpc>
                <a:spcPct val="80000"/>
              </a:lnSpc>
              <a:spcBef>
                <a:spcPct val="20000"/>
              </a:spcBef>
              <a:spcAft>
                <a:spcPct val="0"/>
              </a:spcAft>
              <a:buClrTx/>
              <a:buSzTx/>
              <a:buFontTx/>
              <a:buChar char="•"/>
              <a:tabLst/>
              <a:defRPr/>
            </a:pPr>
            <a:endParaRPr kumimoji="0" lang="el-GR" sz="17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9" name="Picture 2" descr="IMG0288"/>
          <p:cNvPicPr>
            <a:picLocks noChangeAspect="1" noChangeArrowheads="1"/>
          </p:cNvPicPr>
          <p:nvPr/>
        </p:nvPicPr>
        <p:blipFill>
          <a:blip r:embed="rId7" cstate="print"/>
          <a:srcRect l="24614" t="17514" r="26167" b="15576"/>
          <a:stretch>
            <a:fillRect/>
          </a:stretch>
        </p:blipFill>
        <p:spPr bwMode="auto">
          <a:xfrm>
            <a:off x="0" y="1700808"/>
            <a:ext cx="4897437"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79103"/>
            <a:ext cx="7560840" cy="461665"/>
          </a:xfrm>
          <a:prstGeom prst="rect">
            <a:avLst/>
          </a:prstGeom>
        </p:spPr>
        <p:txBody>
          <a:bodyPr wrap="square">
            <a:spAutoFit/>
          </a:bodyPr>
          <a:lstStyle/>
          <a:p>
            <a:r>
              <a:rPr lang="el-GR" i="1" u="sng" dirty="0" smtClean="0">
                <a:latin typeface="+mj-lt"/>
              </a:rPr>
              <a:t>Διάδοση του κύματος σε βαθιά</a:t>
            </a:r>
            <a:r>
              <a:rPr lang="en-US" i="1" u="sng" dirty="0" smtClean="0">
                <a:latin typeface="+mj-lt"/>
              </a:rPr>
              <a:t>,</a:t>
            </a:r>
            <a:r>
              <a:rPr lang="el-GR" i="1" u="sng" dirty="0" smtClean="0">
                <a:latin typeface="+mj-lt"/>
              </a:rPr>
              <a:t> ενδιάμεσα </a:t>
            </a:r>
            <a:r>
              <a:rPr lang="el-GR" i="1" u="sng" dirty="0" smtClean="0">
                <a:solidFill>
                  <a:prstClr val="black"/>
                </a:solidFill>
                <a:latin typeface="Calibri"/>
              </a:rPr>
              <a:t>και ρηχά </a:t>
            </a:r>
            <a:r>
              <a:rPr lang="el-GR" i="1" u="sng" dirty="0" smtClean="0">
                <a:latin typeface="+mj-lt"/>
              </a:rPr>
              <a:t>νερά</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42690" name="Equation" r:id="rId4" imgW="1422360" imgH="228600" progId="">
              <p:embed/>
            </p:oleObj>
          </a:graphicData>
        </a:graphic>
      </p:graphicFrame>
      <p:pic>
        <p:nvPicPr>
          <p:cNvPr id="14"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1" name="Picture 5"/>
          <p:cNvPicPr>
            <a:picLocks noChangeAspect="1" noChangeArrowheads="1"/>
          </p:cNvPicPr>
          <p:nvPr/>
        </p:nvPicPr>
        <p:blipFill>
          <a:blip r:embed="rId7" cstate="print"/>
          <a:srcRect/>
          <a:stretch>
            <a:fillRect/>
          </a:stretch>
        </p:blipFill>
        <p:spPr bwMode="auto">
          <a:xfrm>
            <a:off x="0" y="1310755"/>
            <a:ext cx="3491880" cy="5547245"/>
          </a:xfrm>
          <a:prstGeom prst="rect">
            <a:avLst/>
          </a:prstGeom>
          <a:noFill/>
          <a:ln w="9525">
            <a:noFill/>
            <a:miter lim="800000"/>
            <a:headEnd/>
            <a:tailEnd/>
          </a:ln>
        </p:spPr>
      </p:pic>
      <p:sp>
        <p:nvSpPr>
          <p:cNvPr id="15" name="4 - Ορθογώνιο"/>
          <p:cNvSpPr>
            <a:spLocks noChangeArrowheads="1"/>
          </p:cNvSpPr>
          <p:nvPr/>
        </p:nvSpPr>
        <p:spPr bwMode="auto">
          <a:xfrm>
            <a:off x="3635896" y="1556792"/>
            <a:ext cx="5327650" cy="4770537"/>
          </a:xfrm>
          <a:prstGeom prst="rect">
            <a:avLst/>
          </a:prstGeom>
          <a:noFill/>
          <a:ln w="9525">
            <a:noFill/>
            <a:miter lim="800000"/>
            <a:headEnd/>
            <a:tailEnd/>
          </a:ln>
        </p:spPr>
        <p:txBody>
          <a:bodyPr wrap="square">
            <a:spAutoFit/>
          </a:bodyPr>
          <a:lstStyle/>
          <a:p>
            <a:pPr>
              <a:lnSpc>
                <a:spcPct val="80000"/>
              </a:lnSpc>
            </a:pPr>
            <a:r>
              <a:rPr lang="el-GR" sz="2000" dirty="0">
                <a:latin typeface="Calibri" pitchFamily="34" charset="0"/>
                <a:cs typeface="Calibri" pitchFamily="34" charset="0"/>
              </a:rPr>
              <a:t>Τα κύματα αρχίζουν να «νοιώθουν» τον βυθό </a:t>
            </a:r>
            <a:r>
              <a:rPr lang="el-GR" sz="2000" dirty="0" smtClean="0">
                <a:latin typeface="Calibri" pitchFamily="34" charset="0"/>
                <a:cs typeface="Calibri" pitchFamily="34" charset="0"/>
              </a:rPr>
              <a:t>όταν </a:t>
            </a:r>
            <a:r>
              <a:rPr lang="en-GB" sz="2000" dirty="0" smtClean="0">
                <a:latin typeface="Calibri" pitchFamily="34" charset="0"/>
                <a:cs typeface="Calibri" pitchFamily="34" charset="0"/>
                <a:sym typeface="Symbol" pitchFamily="18" charset="2"/>
              </a:rPr>
              <a:t>h</a:t>
            </a:r>
            <a:r>
              <a:rPr lang="el-GR" sz="2000" dirty="0" smtClean="0">
                <a:latin typeface="Calibri" pitchFamily="34" charset="0"/>
                <a:cs typeface="Calibri" pitchFamily="34" charset="0"/>
              </a:rPr>
              <a:t> </a:t>
            </a:r>
            <a:r>
              <a:rPr lang="el-GR" sz="2000" dirty="0">
                <a:latin typeface="Calibri" pitchFamily="34" charset="0"/>
                <a:cs typeface="Calibri" pitchFamily="34" charset="0"/>
                <a:sym typeface="Symbol" pitchFamily="18" charset="2"/>
              </a:rPr>
              <a:t> </a:t>
            </a:r>
            <a:r>
              <a:rPr lang="el-GR" sz="2000" dirty="0">
                <a:latin typeface="Calibri" pitchFamily="34" charset="0"/>
                <a:cs typeface="Calibri" pitchFamily="34" charset="0"/>
              </a:rPr>
              <a:t>½</a:t>
            </a:r>
            <a:r>
              <a:rPr lang="el-GR" sz="2000" dirty="0">
                <a:latin typeface="Calibri" pitchFamily="34" charset="0"/>
                <a:cs typeface="Calibri" pitchFamily="34" charset="0"/>
                <a:sym typeface="Symbol" pitchFamily="18" charset="2"/>
              </a:rPr>
              <a:t>  </a:t>
            </a:r>
            <a:r>
              <a:rPr lang="en-GB" sz="2000" dirty="0" smtClean="0">
                <a:latin typeface="Calibri" pitchFamily="34" charset="0"/>
                <a:cs typeface="Calibri" pitchFamily="34" charset="0"/>
                <a:sym typeface="Symbol" pitchFamily="18" charset="2"/>
              </a:rPr>
              <a:t>L</a:t>
            </a:r>
            <a:r>
              <a:rPr lang="el-GR" sz="2000" dirty="0" smtClean="0">
                <a:latin typeface="Calibri" pitchFamily="34" charset="0"/>
                <a:cs typeface="Calibri" pitchFamily="34" charset="0"/>
                <a:sym typeface="Symbol" pitchFamily="18" charset="2"/>
              </a:rPr>
              <a:t>.</a:t>
            </a:r>
          </a:p>
          <a:p>
            <a:pPr>
              <a:lnSpc>
                <a:spcPct val="80000"/>
              </a:lnSpc>
            </a:pPr>
            <a:r>
              <a:rPr lang="el-GR" sz="2000" dirty="0" smtClean="0">
                <a:latin typeface="Calibri" pitchFamily="34" charset="0"/>
                <a:cs typeface="Calibri" pitchFamily="34" charset="0"/>
                <a:sym typeface="Symbol" pitchFamily="18" charset="2"/>
              </a:rPr>
              <a:t>Κι </a:t>
            </a:r>
            <a:r>
              <a:rPr lang="el-GR" sz="2000" dirty="0">
                <a:latin typeface="Calibri" pitchFamily="34" charset="0"/>
                <a:cs typeface="Calibri" pitchFamily="34" charset="0"/>
                <a:sym typeface="Symbol" pitchFamily="18" charset="2"/>
              </a:rPr>
              <a:t>αυτό </a:t>
            </a:r>
            <a:r>
              <a:rPr lang="el-GR" sz="2000" u="sng" dirty="0">
                <a:latin typeface="Calibri" pitchFamily="34" charset="0"/>
                <a:cs typeface="Calibri" pitchFamily="34" charset="0"/>
                <a:sym typeface="Symbol" pitchFamily="18" charset="2"/>
              </a:rPr>
              <a:t>γιατί αυτό είναι το βάθος</a:t>
            </a:r>
            <a:r>
              <a:rPr lang="el-GR" sz="2000" dirty="0">
                <a:latin typeface="Calibri" pitchFamily="34" charset="0"/>
                <a:cs typeface="Calibri" pitchFamily="34" charset="0"/>
                <a:sym typeface="Symbol" pitchFamily="18" charset="2"/>
              </a:rPr>
              <a:t> που υπάρχει τροχιακή κίνηση της θαλάσσιας μάζας.</a:t>
            </a:r>
          </a:p>
          <a:p>
            <a:pPr>
              <a:lnSpc>
                <a:spcPct val="80000"/>
              </a:lnSpc>
            </a:pPr>
            <a:endParaRPr lang="el-GR" sz="2000" dirty="0">
              <a:latin typeface="Calibri" pitchFamily="34" charset="0"/>
              <a:cs typeface="Calibri" pitchFamily="34" charset="0"/>
              <a:sym typeface="Symbol" pitchFamily="18" charset="2"/>
            </a:endParaRPr>
          </a:p>
          <a:p>
            <a:pPr marL="361950" indent="-361950">
              <a:lnSpc>
                <a:spcPct val="80000"/>
              </a:lnSpc>
            </a:pPr>
            <a:r>
              <a:rPr lang="el-GR" sz="2000" dirty="0" smtClean="0">
                <a:latin typeface="Calibri" pitchFamily="34" charset="0"/>
                <a:cs typeface="Calibri" pitchFamily="34" charset="0"/>
                <a:sym typeface="Symbol" pitchFamily="18" charset="2"/>
              </a:rPr>
              <a:t>(α) 	Για </a:t>
            </a:r>
            <a:r>
              <a:rPr lang="en-GB" sz="2000" dirty="0" smtClean="0">
                <a:latin typeface="Calibri" pitchFamily="34" charset="0"/>
                <a:cs typeface="Calibri" pitchFamily="34" charset="0"/>
                <a:sym typeface="Symbol" pitchFamily="18" charset="2"/>
              </a:rPr>
              <a:t>h</a:t>
            </a:r>
            <a:r>
              <a:rPr lang="el-GR" sz="2000" dirty="0" smtClean="0">
                <a:latin typeface="Calibri" pitchFamily="34" charset="0"/>
                <a:cs typeface="Calibri" pitchFamily="34" charset="0"/>
              </a:rPr>
              <a:t> </a:t>
            </a:r>
            <a:r>
              <a:rPr lang="el-GR" sz="2000" dirty="0">
                <a:latin typeface="Calibri" pitchFamily="34" charset="0"/>
                <a:cs typeface="Calibri" pitchFamily="34" charset="0"/>
                <a:sym typeface="Symbol" pitchFamily="18" charset="2"/>
              </a:rPr>
              <a:t>1/2 </a:t>
            </a:r>
            <a:r>
              <a:rPr lang="en-GB" sz="2000" dirty="0" smtClean="0">
                <a:latin typeface="Calibri" pitchFamily="34" charset="0"/>
                <a:cs typeface="Calibri" pitchFamily="34" charset="0"/>
                <a:sym typeface="Symbol" pitchFamily="18" charset="2"/>
              </a:rPr>
              <a:t>L</a:t>
            </a:r>
            <a:r>
              <a:rPr lang="el-GR" sz="2000" dirty="0" smtClean="0">
                <a:latin typeface="Calibri" pitchFamily="34" charset="0"/>
                <a:cs typeface="Calibri" pitchFamily="34" charset="0"/>
                <a:sym typeface="Symbol" pitchFamily="18" charset="2"/>
              </a:rPr>
              <a:t>, </a:t>
            </a:r>
            <a:r>
              <a:rPr lang="el-GR" sz="2000" dirty="0">
                <a:latin typeface="Calibri" pitchFamily="34" charset="0"/>
                <a:cs typeface="Calibri" pitchFamily="34" charset="0"/>
                <a:sym typeface="Symbol" pitchFamily="18" charset="2"/>
              </a:rPr>
              <a:t>οι τροχιακές κινήσεις είναι </a:t>
            </a:r>
            <a:r>
              <a:rPr lang="el-GR" sz="2000" u="sng" dirty="0" smtClean="0">
                <a:latin typeface="Calibri" pitchFamily="34" charset="0"/>
                <a:cs typeface="Calibri" pitchFamily="34" charset="0"/>
                <a:sym typeface="Symbol" pitchFamily="18" charset="2"/>
              </a:rPr>
              <a:t>κυκλικές</a:t>
            </a:r>
            <a:endParaRPr lang="el-GR" sz="2000" dirty="0">
              <a:latin typeface="Calibri" pitchFamily="34" charset="0"/>
              <a:cs typeface="Calibri" pitchFamily="34" charset="0"/>
              <a:sym typeface="Symbol" pitchFamily="18" charset="2"/>
            </a:endParaRPr>
          </a:p>
          <a:p>
            <a:pPr marL="361950" indent="-361950">
              <a:lnSpc>
                <a:spcPct val="80000"/>
              </a:lnSpc>
            </a:pPr>
            <a:endParaRPr lang="el-GR" sz="2000" dirty="0">
              <a:latin typeface="Calibri" pitchFamily="34" charset="0"/>
              <a:cs typeface="Calibri" pitchFamily="34" charset="0"/>
              <a:sym typeface="Symbol" pitchFamily="18" charset="2"/>
            </a:endParaRPr>
          </a:p>
          <a:p>
            <a:pPr marL="361950" indent="-361950">
              <a:lnSpc>
                <a:spcPct val="80000"/>
              </a:lnSpc>
            </a:pPr>
            <a:r>
              <a:rPr lang="el-GR" sz="2000" dirty="0" smtClean="0">
                <a:latin typeface="Calibri" pitchFamily="34" charset="0"/>
                <a:cs typeface="Calibri" pitchFamily="34" charset="0"/>
                <a:sym typeface="Symbol" pitchFamily="18" charset="2"/>
              </a:rPr>
              <a:t>(β) 	Σε </a:t>
            </a:r>
            <a:r>
              <a:rPr lang="el-GR" sz="2000" dirty="0">
                <a:latin typeface="Calibri" pitchFamily="34" charset="0"/>
                <a:cs typeface="Calibri" pitchFamily="34" charset="0"/>
                <a:sym typeface="Symbol" pitchFamily="18" charset="2"/>
              </a:rPr>
              <a:t>ενδιάμεσα βάθη (1/20   </a:t>
            </a:r>
            <a:r>
              <a:rPr lang="en-GB" sz="2000" dirty="0">
                <a:latin typeface="Calibri" pitchFamily="34" charset="0"/>
                <a:cs typeface="Calibri" pitchFamily="34" charset="0"/>
                <a:sym typeface="Symbol" pitchFamily="18" charset="2"/>
              </a:rPr>
              <a:t>h</a:t>
            </a:r>
            <a:r>
              <a:rPr lang="el-GR" sz="2000" dirty="0">
                <a:latin typeface="Calibri" pitchFamily="34" charset="0"/>
                <a:cs typeface="Calibri" pitchFamily="34" charset="0"/>
              </a:rPr>
              <a:t> </a:t>
            </a:r>
            <a:r>
              <a:rPr lang="el-GR" sz="2000" dirty="0">
                <a:latin typeface="Calibri" pitchFamily="34" charset="0"/>
                <a:cs typeface="Calibri" pitchFamily="34" charset="0"/>
                <a:sym typeface="Symbol" pitchFamily="18" charset="2"/>
              </a:rPr>
              <a:t> 1/2 </a:t>
            </a:r>
            <a:r>
              <a:rPr lang="en-GB" sz="2000" dirty="0">
                <a:latin typeface="Calibri" pitchFamily="34" charset="0"/>
                <a:cs typeface="Calibri" pitchFamily="34" charset="0"/>
                <a:sym typeface="Symbol" pitchFamily="18" charset="2"/>
              </a:rPr>
              <a:t>L</a:t>
            </a:r>
            <a:r>
              <a:rPr lang="el-GR" sz="2000" dirty="0" smtClean="0">
                <a:latin typeface="Calibri" pitchFamily="34" charset="0"/>
                <a:cs typeface="Calibri" pitchFamily="34" charset="0"/>
                <a:sym typeface="Symbol" pitchFamily="18" charset="2"/>
              </a:rPr>
              <a:t>)</a:t>
            </a:r>
          </a:p>
          <a:p>
            <a:pPr marL="361950" indent="-361950">
              <a:lnSpc>
                <a:spcPct val="80000"/>
              </a:lnSpc>
            </a:pPr>
            <a:r>
              <a:rPr lang="el-GR" sz="2000" dirty="0" smtClean="0">
                <a:latin typeface="Calibri" pitchFamily="34" charset="0"/>
                <a:cs typeface="Calibri" pitchFamily="34" charset="0"/>
                <a:sym typeface="Symbol" pitchFamily="18" charset="2"/>
              </a:rPr>
              <a:t>	οι </a:t>
            </a:r>
            <a:r>
              <a:rPr lang="el-GR" sz="2000" dirty="0">
                <a:latin typeface="Calibri" pitchFamily="34" charset="0"/>
                <a:cs typeface="Calibri" pitchFamily="34" charset="0"/>
                <a:sym typeface="Symbol" pitchFamily="18" charset="2"/>
              </a:rPr>
              <a:t>τροχιακές κινήσεις διατηρούν την βασική τους ιδιότητα (ελάττωση του </a:t>
            </a:r>
            <a:r>
              <a:rPr lang="el-GR" sz="2000" dirty="0" smtClean="0">
                <a:latin typeface="Calibri" pitchFamily="34" charset="0"/>
                <a:cs typeface="Calibri" pitchFamily="34" charset="0"/>
                <a:sym typeface="Symbol" pitchFamily="18" charset="2"/>
              </a:rPr>
              <a:t>μεγέθους</a:t>
            </a:r>
            <a:r>
              <a:rPr lang="en-US" sz="2000" dirty="0" smtClean="0">
                <a:latin typeface="Calibri" pitchFamily="34" charset="0"/>
                <a:cs typeface="Calibri" pitchFamily="34" charset="0"/>
                <a:sym typeface="Symbol" pitchFamily="18" charset="2"/>
              </a:rPr>
              <a:t> </a:t>
            </a:r>
            <a:r>
              <a:rPr lang="el-GR" sz="2000" dirty="0" smtClean="0">
                <a:latin typeface="Calibri" pitchFamily="34" charset="0"/>
                <a:cs typeface="Calibri" pitchFamily="34" charset="0"/>
                <a:sym typeface="Symbol" pitchFamily="18" charset="2"/>
              </a:rPr>
              <a:t>των </a:t>
            </a:r>
            <a:r>
              <a:rPr lang="el-GR" sz="2000" dirty="0">
                <a:latin typeface="Calibri" pitchFamily="34" charset="0"/>
                <a:cs typeface="Calibri" pitchFamily="34" charset="0"/>
                <a:sym typeface="Symbol" pitchFamily="18" charset="2"/>
              </a:rPr>
              <a:t>δυο ελλειπτικών αξόνων, με το βάθος). </a:t>
            </a:r>
            <a:r>
              <a:rPr lang="en-US" sz="2000" dirty="0" smtClean="0">
                <a:latin typeface="Calibri" pitchFamily="34" charset="0"/>
                <a:cs typeface="Calibri" pitchFamily="34" charset="0"/>
                <a:sym typeface="Symbol" pitchFamily="18" charset="2"/>
              </a:rPr>
              <a:t>O </a:t>
            </a:r>
            <a:r>
              <a:rPr lang="el-GR" sz="2000" u="sng" dirty="0" smtClean="0">
                <a:latin typeface="Calibri" pitchFamily="34" charset="0"/>
                <a:cs typeface="Calibri" pitchFamily="34" charset="0"/>
                <a:sym typeface="Symbol" pitchFamily="18" charset="2"/>
              </a:rPr>
              <a:t>άξονας </a:t>
            </a:r>
            <a:r>
              <a:rPr lang="en-US" sz="2000" b="1" i="1" u="sng" dirty="0">
                <a:solidFill>
                  <a:srgbClr val="FF0000"/>
                </a:solidFill>
                <a:latin typeface="Calibri" pitchFamily="34" charset="0"/>
                <a:cs typeface="Calibri" pitchFamily="34" charset="0"/>
                <a:sym typeface="Symbol" pitchFamily="18" charset="2"/>
              </a:rPr>
              <a:t>y</a:t>
            </a:r>
            <a:r>
              <a:rPr lang="el-GR" sz="2000" b="1" i="1" u="sng" dirty="0">
                <a:solidFill>
                  <a:srgbClr val="FF0000"/>
                </a:solidFill>
                <a:latin typeface="Calibri" pitchFamily="34" charset="0"/>
                <a:cs typeface="Calibri" pitchFamily="34" charset="0"/>
                <a:sym typeface="Symbol" pitchFamily="18" charset="2"/>
              </a:rPr>
              <a:t> </a:t>
            </a:r>
            <a:r>
              <a:rPr lang="el-GR" sz="2000" u="sng" dirty="0" smtClean="0">
                <a:latin typeface="Calibri" pitchFamily="34" charset="0"/>
                <a:cs typeface="Calibri" pitchFamily="34" charset="0"/>
                <a:sym typeface="Symbol" pitchFamily="18" charset="2"/>
              </a:rPr>
              <a:t>ελαττώνεται </a:t>
            </a:r>
            <a:r>
              <a:rPr lang="el-GR" sz="2000" u="sng" dirty="0">
                <a:latin typeface="Calibri" pitchFamily="34" charset="0"/>
                <a:cs typeface="Calibri" pitchFamily="34" charset="0"/>
                <a:sym typeface="Symbol" pitchFamily="18" charset="2"/>
              </a:rPr>
              <a:t>πολύ πιο γρήγορα από τον άξονα </a:t>
            </a:r>
            <a:r>
              <a:rPr lang="en-US" sz="2000" b="1" i="1" u="sng" dirty="0">
                <a:solidFill>
                  <a:srgbClr val="FF0000"/>
                </a:solidFill>
                <a:latin typeface="Calibri" pitchFamily="34" charset="0"/>
                <a:cs typeface="Calibri" pitchFamily="34" charset="0"/>
                <a:sym typeface="Symbol" pitchFamily="18" charset="2"/>
              </a:rPr>
              <a:t>x</a:t>
            </a:r>
            <a:r>
              <a:rPr lang="el-GR" sz="2000" u="sng" dirty="0">
                <a:latin typeface="Calibri" pitchFamily="34" charset="0"/>
                <a:cs typeface="Calibri" pitchFamily="34" charset="0"/>
                <a:sym typeface="Symbol" pitchFamily="18" charset="2"/>
              </a:rPr>
              <a:t>, με αποτέλεσμα η τροχιακή κίνηση να εκφυλίζεται στον πυθμένα σε οριζόντια παλινδρομική κίνηση.</a:t>
            </a:r>
          </a:p>
          <a:p>
            <a:pPr marL="361950" indent="-361950">
              <a:lnSpc>
                <a:spcPct val="80000"/>
              </a:lnSpc>
            </a:pPr>
            <a:endParaRPr lang="el-GR" sz="2000" dirty="0">
              <a:latin typeface="Calibri" pitchFamily="34" charset="0"/>
              <a:cs typeface="Calibri" pitchFamily="34" charset="0"/>
              <a:sym typeface="Symbol" pitchFamily="18" charset="2"/>
            </a:endParaRPr>
          </a:p>
          <a:p>
            <a:pPr marL="361950" indent="-361950">
              <a:lnSpc>
                <a:spcPct val="80000"/>
              </a:lnSpc>
            </a:pPr>
            <a:r>
              <a:rPr lang="el-GR" sz="2000" dirty="0" smtClean="0">
                <a:latin typeface="Calibri" pitchFamily="34" charset="0"/>
                <a:cs typeface="Calibri" pitchFamily="34" charset="0"/>
                <a:sym typeface="Symbol" pitchFamily="18" charset="2"/>
              </a:rPr>
              <a:t>(γ) 	Για </a:t>
            </a:r>
            <a:r>
              <a:rPr lang="en-GB" sz="2000" dirty="0" smtClean="0">
                <a:latin typeface="Calibri" pitchFamily="34" charset="0"/>
                <a:cs typeface="Calibri" pitchFamily="34" charset="0"/>
                <a:sym typeface="Symbol" pitchFamily="18" charset="2"/>
              </a:rPr>
              <a:t>h</a:t>
            </a:r>
            <a:r>
              <a:rPr lang="el-GR" sz="2000" dirty="0" smtClean="0">
                <a:latin typeface="Calibri" pitchFamily="34" charset="0"/>
                <a:cs typeface="Calibri" pitchFamily="34" charset="0"/>
              </a:rPr>
              <a:t> </a:t>
            </a:r>
            <a:r>
              <a:rPr lang="el-GR" sz="2000" dirty="0">
                <a:latin typeface="Calibri" pitchFamily="34" charset="0"/>
                <a:cs typeface="Calibri" pitchFamily="34" charset="0"/>
                <a:sym typeface="Symbol" pitchFamily="18" charset="2"/>
              </a:rPr>
              <a:t> 1/20 </a:t>
            </a:r>
            <a:r>
              <a:rPr lang="en-GB" sz="2000" dirty="0" smtClean="0">
                <a:latin typeface="Calibri" pitchFamily="34" charset="0"/>
                <a:cs typeface="Calibri" pitchFamily="34" charset="0"/>
                <a:sym typeface="Symbol" pitchFamily="18" charset="2"/>
              </a:rPr>
              <a:t>L</a:t>
            </a:r>
            <a:r>
              <a:rPr lang="el-GR" sz="2000" dirty="0" smtClean="0">
                <a:latin typeface="Calibri" pitchFamily="34" charset="0"/>
                <a:cs typeface="Calibri" pitchFamily="34" charset="0"/>
                <a:sym typeface="Symbol" pitchFamily="18" charset="2"/>
              </a:rPr>
              <a:t> </a:t>
            </a:r>
            <a:r>
              <a:rPr lang="el-GR" sz="2000" u="sng" dirty="0">
                <a:latin typeface="Calibri" pitchFamily="34" charset="0"/>
                <a:cs typeface="Calibri" pitchFamily="34" charset="0"/>
                <a:sym typeface="Symbol" pitchFamily="18" charset="2"/>
              </a:rPr>
              <a:t>το μέγεθος του άξονα </a:t>
            </a:r>
            <a:r>
              <a:rPr lang="en-US" sz="2000" b="1" i="1" u="sng" dirty="0">
                <a:solidFill>
                  <a:srgbClr val="FF0000"/>
                </a:solidFill>
                <a:latin typeface="Calibri" pitchFamily="34" charset="0"/>
                <a:cs typeface="Calibri" pitchFamily="34" charset="0"/>
                <a:sym typeface="Symbol" pitchFamily="18" charset="2"/>
              </a:rPr>
              <a:t>x</a:t>
            </a:r>
            <a:r>
              <a:rPr lang="el-GR" sz="2000" u="sng" dirty="0">
                <a:latin typeface="Calibri" pitchFamily="34" charset="0"/>
                <a:cs typeface="Calibri" pitchFamily="34" charset="0"/>
                <a:sym typeface="Symbol" pitchFamily="18" charset="2"/>
              </a:rPr>
              <a:t> παραμένει ίδιο σε όλο το βάθος.</a:t>
            </a:r>
            <a:r>
              <a:rPr lang="el-GR" sz="2000" dirty="0">
                <a:latin typeface="Calibri" pitchFamily="34" charset="0"/>
                <a:cs typeface="Calibri" pitchFamily="34" charset="0"/>
                <a:sym typeface="Symbol" pitchFamily="18" charset="2"/>
              </a:rPr>
              <a:t>  </a:t>
            </a:r>
            <a:endParaRPr lang="en-GB" sz="2000" dirty="0">
              <a:latin typeface="Calibri" pitchFamily="34" charset="0"/>
              <a:cs typeface="Calibri" pitchFamily="34" charset="0"/>
              <a:sym typeface="Symbol" pitchFamily="18"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10" name="Rectangle 5"/>
          <p:cNvSpPr>
            <a:spLocks noChangeArrowheads="1"/>
          </p:cNvSpPr>
          <p:nvPr/>
        </p:nvSpPr>
        <p:spPr bwMode="auto">
          <a:xfrm>
            <a:off x="755576" y="1844824"/>
            <a:ext cx="7704856" cy="1512168"/>
          </a:xfrm>
          <a:prstGeom prst="rect">
            <a:avLst/>
          </a:prstGeom>
          <a:noFill/>
          <a:ln w="9525">
            <a:noFill/>
            <a:miter lim="800000"/>
            <a:headEnd/>
            <a:tailEnd/>
          </a:ln>
        </p:spPr>
        <p:txBody>
          <a:bodyPr/>
          <a:lstStyle/>
          <a:p>
            <a:pPr marL="342900" indent="-342900">
              <a:spcBef>
                <a:spcPct val="20000"/>
              </a:spcBef>
            </a:pPr>
            <a:r>
              <a:rPr lang="el-GR" sz="2000" b="1" dirty="0" smtClean="0">
                <a:solidFill>
                  <a:srgbClr val="000000"/>
                </a:solidFill>
                <a:latin typeface="Calibri" pitchFamily="34" charset="0"/>
                <a:cs typeface="Calibri" pitchFamily="34" charset="0"/>
              </a:rPr>
              <a:t>Παράκτια Μορφοδυναμική και Μηχανική</a:t>
            </a:r>
          </a:p>
          <a:p>
            <a:pPr marL="342900" indent="-342900">
              <a:spcBef>
                <a:spcPct val="20000"/>
              </a:spcBef>
              <a:buFont typeface="Arial" pitchFamily="34" charset="0"/>
              <a:buChar char="•"/>
            </a:pPr>
            <a:r>
              <a:rPr lang="el-GR" sz="2000" dirty="0" smtClean="0">
                <a:solidFill>
                  <a:srgbClr val="000000"/>
                </a:solidFill>
                <a:latin typeface="Calibri" pitchFamily="34" charset="0"/>
                <a:cs typeface="Calibri" pitchFamily="34" charset="0"/>
              </a:rPr>
              <a:t>3</a:t>
            </a:r>
            <a:r>
              <a:rPr lang="el-GR" sz="2000" baseline="30000" dirty="0" smtClean="0">
                <a:solidFill>
                  <a:srgbClr val="000000"/>
                </a:solidFill>
                <a:latin typeface="Calibri" pitchFamily="34" charset="0"/>
                <a:cs typeface="Calibri" pitchFamily="34" charset="0"/>
              </a:rPr>
              <a:t>ο</a:t>
            </a:r>
            <a:r>
              <a:rPr lang="el-GR" sz="2000" dirty="0" smtClean="0">
                <a:solidFill>
                  <a:srgbClr val="000000"/>
                </a:solidFill>
                <a:latin typeface="Calibri" pitchFamily="34" charset="0"/>
                <a:cs typeface="Calibri" pitchFamily="34" charset="0"/>
              </a:rPr>
              <a:t> έτος προπτυχιακών σπουδών / 6</a:t>
            </a:r>
            <a:r>
              <a:rPr lang="el-GR" sz="2000" baseline="30000" dirty="0" smtClean="0">
                <a:solidFill>
                  <a:srgbClr val="000000"/>
                </a:solidFill>
                <a:latin typeface="Calibri" pitchFamily="34" charset="0"/>
                <a:cs typeface="Calibri" pitchFamily="34" charset="0"/>
              </a:rPr>
              <a:t>ο</a:t>
            </a:r>
            <a:r>
              <a:rPr lang="el-GR" sz="2000" dirty="0" smtClean="0">
                <a:solidFill>
                  <a:srgbClr val="000000"/>
                </a:solidFill>
                <a:latin typeface="Calibri" pitchFamily="34" charset="0"/>
                <a:cs typeface="Calibri" pitchFamily="34" charset="0"/>
              </a:rPr>
              <a:t> εξάμηνο</a:t>
            </a:r>
          </a:p>
          <a:p>
            <a:pPr marL="342900" indent="-342900">
              <a:spcBef>
                <a:spcPct val="20000"/>
              </a:spcBef>
              <a:buFont typeface="Arial" pitchFamily="34" charset="0"/>
              <a:buChar char="•"/>
            </a:pPr>
            <a:r>
              <a:rPr lang="el-GR" sz="2000" dirty="0" smtClean="0">
                <a:solidFill>
                  <a:srgbClr val="000000"/>
                </a:solidFill>
                <a:latin typeface="Calibri" pitchFamily="34" charset="0"/>
                <a:cs typeface="Calibri" pitchFamily="34" charset="0"/>
              </a:rPr>
              <a:t>5 διδακτικές μονάδες </a:t>
            </a:r>
            <a:r>
              <a:rPr lang="en-US" sz="2000" dirty="0" smtClean="0">
                <a:solidFill>
                  <a:srgbClr val="000000"/>
                </a:solidFill>
                <a:latin typeface="Calibri" pitchFamily="34" charset="0"/>
                <a:cs typeface="Calibri" pitchFamily="34" charset="0"/>
              </a:rPr>
              <a:t>ECTS</a:t>
            </a:r>
          </a:p>
        </p:txBody>
      </p:sp>
      <p:sp>
        <p:nvSpPr>
          <p:cNvPr id="11"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l-GR" sz="3200" b="1" dirty="0" smtClean="0">
                <a:latin typeface="Calibri" pitchFamily="34" charset="0"/>
                <a:cs typeface="Calibri" pitchFamily="34" charset="0"/>
              </a:rPr>
              <a:t>Στοιχεία μαθήματος </a:t>
            </a:r>
            <a:endParaRPr lang="en-GB" sz="32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55576" y="548680"/>
            <a:ext cx="720080" cy="724244"/>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6" name="5 - Ορθογώνιο"/>
          <p:cNvSpPr/>
          <p:nvPr/>
        </p:nvSpPr>
        <p:spPr>
          <a:xfrm>
            <a:off x="1259632" y="3789040"/>
            <a:ext cx="6300192" cy="1477328"/>
          </a:xfrm>
          <a:prstGeom prst="rect">
            <a:avLst/>
          </a:prstGeom>
        </p:spPr>
        <p:txBody>
          <a:bodyPr wrap="square">
            <a:spAutoFit/>
          </a:bodyPr>
          <a:lstStyle/>
          <a:p>
            <a:pPr algn="ctr"/>
            <a:r>
              <a:rPr lang="el-GR" altLang="el-GR" b="1" u="sng" dirty="0" smtClean="0">
                <a:latin typeface="+mn-lt"/>
              </a:rPr>
              <a:t>ΔΙΔΑΣΚΩΝ:</a:t>
            </a:r>
            <a:r>
              <a:rPr lang="el-GR" altLang="el-GR" dirty="0" smtClean="0">
                <a:latin typeface="+mn-lt"/>
              </a:rPr>
              <a:t>  </a:t>
            </a:r>
            <a:r>
              <a:rPr lang="el-GR" altLang="el-GR" i="1" dirty="0" smtClean="0">
                <a:latin typeface="+mn-lt"/>
              </a:rPr>
              <a:t>Ι.Ν. </a:t>
            </a:r>
            <a:r>
              <a:rPr lang="el-GR" altLang="el-GR" i="1" dirty="0" err="1" smtClean="0">
                <a:latin typeface="+mn-lt"/>
              </a:rPr>
              <a:t>Μονιούδη</a:t>
            </a:r>
            <a:r>
              <a:rPr lang="el-GR" altLang="el-GR" sz="2800" i="1" dirty="0" smtClean="0">
                <a:latin typeface="+mn-lt"/>
              </a:rPr>
              <a:t/>
            </a:r>
            <a:br>
              <a:rPr lang="el-GR" altLang="el-GR" sz="2800" i="1" dirty="0" smtClean="0">
                <a:latin typeface="+mn-lt"/>
              </a:rPr>
            </a:br>
            <a:r>
              <a:rPr lang="el-GR" altLang="el-GR" sz="2200" i="1" dirty="0" smtClean="0">
                <a:latin typeface="+mn-lt"/>
              </a:rPr>
              <a:t>Γραφείο Β</a:t>
            </a:r>
            <a:r>
              <a:rPr lang="en-US" altLang="el-GR" sz="2200" i="1" dirty="0" smtClean="0">
                <a:latin typeface="+mn-lt"/>
              </a:rPr>
              <a:t>.</a:t>
            </a:r>
            <a:r>
              <a:rPr lang="el-GR" altLang="el-GR" sz="2200" i="1" dirty="0" smtClean="0">
                <a:latin typeface="+mn-lt"/>
              </a:rPr>
              <a:t>19: 2ος όροφος</a:t>
            </a:r>
            <a:br>
              <a:rPr lang="el-GR" altLang="el-GR" sz="2200" i="1" dirty="0" smtClean="0">
                <a:latin typeface="+mn-lt"/>
              </a:rPr>
            </a:br>
            <a:r>
              <a:rPr lang="el-GR" altLang="el-GR" sz="2200" i="1" dirty="0" err="1" smtClean="0">
                <a:latin typeface="+mn-lt"/>
              </a:rPr>
              <a:t>Τηλ</a:t>
            </a:r>
            <a:r>
              <a:rPr lang="el-GR" altLang="el-GR" sz="2200" i="1" dirty="0" smtClean="0">
                <a:latin typeface="+mn-lt"/>
              </a:rPr>
              <a:t>.: 22510</a:t>
            </a:r>
            <a:r>
              <a:rPr lang="en-US" altLang="el-GR" sz="2200" i="1" dirty="0" smtClean="0">
                <a:latin typeface="+mn-lt"/>
              </a:rPr>
              <a:t>-</a:t>
            </a:r>
            <a:r>
              <a:rPr lang="el-GR" altLang="el-GR" sz="2200" i="1" dirty="0" smtClean="0">
                <a:latin typeface="+mn-lt"/>
              </a:rPr>
              <a:t>368</a:t>
            </a:r>
            <a:r>
              <a:rPr lang="en-US" altLang="el-GR" sz="2200" i="1" dirty="0" smtClean="0">
                <a:latin typeface="+mn-lt"/>
              </a:rPr>
              <a:t>58</a:t>
            </a:r>
            <a:r>
              <a:rPr lang="el-GR" altLang="el-GR" sz="2200" i="1" dirty="0" smtClean="0">
                <a:latin typeface="+mn-lt"/>
              </a:rPr>
              <a:t/>
            </a:r>
            <a:br>
              <a:rPr lang="el-GR" altLang="el-GR" sz="2200" i="1" dirty="0" smtClean="0">
                <a:latin typeface="+mn-lt"/>
              </a:rPr>
            </a:br>
            <a:r>
              <a:rPr lang="en-US" altLang="el-GR" sz="2200" i="1" dirty="0" smtClean="0">
                <a:latin typeface="+mn-lt"/>
              </a:rPr>
              <a:t>e-mail: </a:t>
            </a:r>
            <a:r>
              <a:rPr lang="en-US" altLang="el-GR" sz="2200" i="1" dirty="0" smtClean="0">
                <a:latin typeface="+mn-lt"/>
                <a:hlinkClick r:id="rId4"/>
              </a:rPr>
              <a:t>imonioudi@marine.aegean.gr</a:t>
            </a:r>
            <a:r>
              <a:rPr lang="en-US" altLang="el-GR" sz="2200" i="1" dirty="0" smtClean="0">
                <a:latin typeface="+mn-lt"/>
              </a:rPr>
              <a:t> </a:t>
            </a:r>
            <a:endParaRPr lang="en-GB" sz="22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36546" name="Equation" r:id="rId4" imgW="1422360" imgH="228600" progId="">
              <p:embed/>
            </p:oleObj>
          </a:graphicData>
        </a:graphic>
      </p:graphicFrame>
      <p:sp>
        <p:nvSpPr>
          <p:cNvPr id="15" name="Text Box 12"/>
          <p:cNvSpPr txBox="1">
            <a:spLocks noChangeArrowheads="1"/>
          </p:cNvSpPr>
          <p:nvPr/>
        </p:nvSpPr>
        <p:spPr bwMode="auto">
          <a:xfrm>
            <a:off x="683568" y="1772816"/>
            <a:ext cx="7992888"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l-GR" sz="2000" kern="0" dirty="0" smtClean="0">
                <a:latin typeface="+mn-lt"/>
              </a:rPr>
              <a:t>Όταν τα κύματα πλησιάζουν προς την ακτή και αρχίζουν να νοιώθουν τον πυθμένα ή να συναντούν εμπόδια αρχίζουν τα σημαντικά φαινόμενα</a:t>
            </a:r>
            <a:r>
              <a:rPr lang="en-GB" sz="2000" kern="0" dirty="0" smtClean="0">
                <a:latin typeface="+mn-lt"/>
              </a:rPr>
              <a:t>:</a:t>
            </a:r>
          </a:p>
          <a:p>
            <a:pPr marL="0" marR="0" lvl="0" indent="0" defTabSz="914400" eaLnBrk="1" fontAlgn="auto" latinLnBrk="0" hangingPunct="1">
              <a:lnSpc>
                <a:spcPct val="100000"/>
              </a:lnSpc>
              <a:spcBef>
                <a:spcPts val="0"/>
              </a:spcBef>
              <a:spcAft>
                <a:spcPts val="600"/>
              </a:spcAft>
              <a:buClrTx/>
              <a:buSzTx/>
              <a:buFontTx/>
              <a:buNone/>
              <a:tabLst/>
              <a:defRPr/>
            </a:pP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err="1" smtClean="0">
                <a:latin typeface="+mn-lt"/>
              </a:rPr>
              <a:t>Ρήχωση</a:t>
            </a: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Διάθλαση</a:t>
            </a: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Περίθλαση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Ανάκλαση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Θραύση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Αναρρίχηση</a:t>
            </a:r>
          </a:p>
          <a:p>
            <a:pPr marL="361950" marR="0" lvl="0" indent="-361950" defTabSz="91440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smtClean="0">
              <a:ln>
                <a:noFill/>
              </a:ln>
              <a:solidFill>
                <a:srgbClr val="3333FF"/>
              </a:solidFill>
              <a:effectLst/>
              <a:uLnTx/>
              <a:uFillTx/>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722991"/>
            <a:ext cx="8496944" cy="4081117"/>
          </a:xfrm>
          <a:prstGeom prst="rect">
            <a:avLst/>
          </a:prstGeom>
          <a:noFill/>
          <a:ln w="9525">
            <a:noFill/>
            <a:miter lim="800000"/>
            <a:headEnd/>
            <a:tailEnd/>
          </a:ln>
          <a:effectLst/>
        </p:spPr>
        <p:txBody>
          <a:bodyPr wrap="square" anchor="ctr">
            <a:spAutoFit/>
          </a:bodyPr>
          <a:lstStyle/>
          <a:p>
            <a:pPr marL="0" marR="0" lvl="0" indent="0" algn="justLow" defTabSz="914400" eaLnBrk="1" fontAlgn="auto" latinLnBrk="0" hangingPunct="1">
              <a:lnSpc>
                <a:spcPct val="120000"/>
              </a:lnSpc>
              <a:spcBef>
                <a:spcPts val="0"/>
              </a:spcBef>
              <a:spcAft>
                <a:spcPts val="0"/>
              </a:spcAft>
              <a:buClrTx/>
              <a:buSzTx/>
              <a:buFontTx/>
              <a:buNone/>
              <a:tabLst/>
              <a:defRPr/>
            </a:pPr>
            <a:r>
              <a:rPr kumimoji="0" lang="el-GR" sz="1800" b="0" i="0" u="none" strike="noStrike" kern="0" cap="none" spc="0" normalizeH="0" baseline="0" noProof="0" dirty="0" err="1" smtClean="0">
                <a:ln>
                  <a:noFill/>
                </a:ln>
                <a:effectLst/>
                <a:uLnTx/>
                <a:uFillTx/>
                <a:latin typeface="+mn-lt"/>
              </a:rPr>
              <a:t>Ρήχωση</a:t>
            </a:r>
            <a:r>
              <a:rPr kumimoji="0" lang="el-GR" sz="1800" b="0" i="0" u="none" strike="noStrike" kern="0" cap="none" spc="0" normalizeH="0" baseline="0" noProof="0" dirty="0" smtClean="0">
                <a:ln>
                  <a:noFill/>
                </a:ln>
                <a:effectLst/>
                <a:uLnTx/>
                <a:uFillTx/>
                <a:latin typeface="+mn-lt"/>
              </a:rPr>
              <a:t> (</a:t>
            </a:r>
            <a:r>
              <a:rPr kumimoji="0" lang="el-GR" sz="1800" b="0" i="0" u="none" strike="noStrike" kern="0" cap="none" spc="0" normalizeH="0" baseline="0" noProof="0" dirty="0" err="1" smtClean="0">
                <a:ln>
                  <a:noFill/>
                </a:ln>
                <a:effectLst/>
                <a:uLnTx/>
                <a:uFillTx/>
                <a:latin typeface="+mn-lt"/>
              </a:rPr>
              <a:t>shoaling</a:t>
            </a:r>
            <a:r>
              <a:rPr kumimoji="0" lang="el-GR" sz="1800" b="0" i="0" u="none" strike="noStrike" kern="0" cap="none" spc="0" normalizeH="0" baseline="0" noProof="0" dirty="0" smtClean="0">
                <a:ln>
                  <a:noFill/>
                </a:ln>
                <a:effectLst/>
                <a:uLnTx/>
                <a:uFillTx/>
                <a:latin typeface="+mn-lt"/>
              </a:rPr>
              <a:t>) είναι η μεταβολή των χαρακτηριστικών του κυματισμού (ύψος, ταχύτητα, μήκος), λόγω μεταβολής του βάθους, κατά την κατεύθυνση διάδοσής. </a:t>
            </a:r>
          </a:p>
          <a:p>
            <a:pPr marL="0" marR="0" lvl="0" indent="0" algn="justLow" defTabSz="914400" eaLnBrk="1" fontAlgn="auto" latinLnBrk="0" hangingPunct="1">
              <a:lnSpc>
                <a:spcPct val="120000"/>
              </a:lnSpc>
              <a:spcBef>
                <a:spcPts val="0"/>
              </a:spcBef>
              <a:spcAft>
                <a:spcPts val="0"/>
              </a:spcAft>
              <a:buClrTx/>
              <a:buSzTx/>
              <a:buFontTx/>
              <a:buNone/>
              <a:tabLst/>
              <a:defRPr/>
            </a:pPr>
            <a:endParaRPr kumimoji="0" lang="el-GR" sz="1800" b="0" i="0" u="none" strike="noStrike" kern="0" cap="none" spc="0" normalizeH="0" baseline="0" noProof="0" dirty="0" smtClean="0">
              <a:ln>
                <a:noFill/>
              </a:ln>
              <a:effectLst/>
              <a:uLnTx/>
              <a:uFillTx/>
              <a:latin typeface="+mn-lt"/>
            </a:endParaRPr>
          </a:p>
          <a:p>
            <a:pPr marL="0" marR="0" lvl="0" indent="0" algn="justLow" defTabSz="914400" eaLnBrk="1" fontAlgn="auto" latinLnBrk="0" hangingPunct="1">
              <a:lnSpc>
                <a:spcPct val="120000"/>
              </a:lnSpc>
              <a:spcBef>
                <a:spcPts val="0"/>
              </a:spcBef>
              <a:spcAft>
                <a:spcPts val="0"/>
              </a:spcAft>
              <a:buClrTx/>
              <a:buSzTx/>
              <a:buFontTx/>
              <a:buNone/>
              <a:tabLst/>
              <a:defRPr/>
            </a:pPr>
            <a:r>
              <a:rPr kumimoji="0" lang="el-GR" sz="1800" b="0" i="0" u="sng" strike="noStrike" kern="0" cap="none" spc="0" normalizeH="0" baseline="0" noProof="0" dirty="0" smtClean="0">
                <a:ln>
                  <a:noFill/>
                </a:ln>
                <a:effectLst/>
                <a:uLnTx/>
                <a:uFillTx/>
                <a:latin typeface="+mn-lt"/>
              </a:rPr>
              <a:t>Επιδρά με 2 τρόπους</a:t>
            </a:r>
            <a:r>
              <a:rPr kumimoji="0" lang="el-GR" sz="1800" b="0" i="0" u="none" strike="noStrike" kern="0" cap="none" spc="0" normalizeH="0" baseline="0" noProof="0" dirty="0" smtClean="0">
                <a:ln>
                  <a:noFill/>
                </a:ln>
                <a:effectLst/>
                <a:uLnTx/>
                <a:uFillTx/>
                <a:latin typeface="+mn-lt"/>
              </a:rPr>
              <a:t>:</a:t>
            </a:r>
          </a:p>
          <a:p>
            <a:pPr marL="0" marR="0" lvl="0" indent="0" algn="justLow" defTabSz="914400" eaLnBrk="1" fontAlgn="auto" latinLnBrk="0" hangingPunct="1">
              <a:lnSpc>
                <a:spcPct val="120000"/>
              </a:lnSpc>
              <a:spcBef>
                <a:spcPts val="0"/>
              </a:spcBef>
              <a:spcAft>
                <a:spcPts val="0"/>
              </a:spcAft>
              <a:buClrTx/>
              <a:buSzTx/>
              <a:buFontTx/>
              <a:buNone/>
              <a:tabLst/>
              <a:defRPr/>
            </a:pPr>
            <a:endParaRPr kumimoji="0" lang="el-GR" sz="1800" b="0" i="0" u="none" strike="noStrike" kern="0" cap="none" spc="0" normalizeH="0" baseline="0" noProof="0" dirty="0" smtClean="0">
              <a:ln>
                <a:noFill/>
              </a:ln>
              <a:effectLst/>
              <a:uLnTx/>
              <a:uFillTx/>
              <a:latin typeface="+mn-lt"/>
            </a:endParaRPr>
          </a:p>
          <a:p>
            <a:pPr marL="271463" marR="0" lvl="0" indent="-180975" algn="justLow" defTabSz="914400" eaLnBrk="1" fontAlgn="auto" latinLnBrk="0" hangingPunct="1">
              <a:lnSpc>
                <a:spcPct val="120000"/>
              </a:lnSpc>
              <a:spcBef>
                <a:spcPts val="0"/>
              </a:spcBef>
              <a:spcAft>
                <a:spcPts val="0"/>
              </a:spcAft>
              <a:buClrTx/>
              <a:buSzTx/>
              <a:buFontTx/>
              <a:buChar char="-"/>
              <a:tabLst/>
              <a:defRPr/>
            </a:pPr>
            <a:r>
              <a:rPr lang="el-GR" sz="1800" kern="0" dirty="0" smtClean="0">
                <a:latin typeface="+mn-lt"/>
              </a:rPr>
              <a:t>Μείωση της απόστασης μεταξύ διαδοχικών κορυφών (ελάττωση του μήκους κύματος) και </a:t>
            </a:r>
            <a:r>
              <a:rPr lang="el-GR" sz="1800" u="sng" kern="0" dirty="0" smtClean="0">
                <a:latin typeface="+mn-lt"/>
              </a:rPr>
              <a:t>αύξηση του ύψους κύματος</a:t>
            </a:r>
            <a:r>
              <a:rPr lang="el-GR" sz="1800" kern="0" dirty="0" smtClean="0">
                <a:latin typeface="+mn-lt"/>
              </a:rPr>
              <a:t>.</a:t>
            </a:r>
          </a:p>
          <a:p>
            <a:pPr marL="271463" marR="0" lvl="0" indent="-180975" algn="justLow" defTabSz="914400" eaLnBrk="1" fontAlgn="auto" latinLnBrk="0" hangingPunct="1">
              <a:lnSpc>
                <a:spcPct val="120000"/>
              </a:lnSpc>
              <a:spcBef>
                <a:spcPts val="0"/>
              </a:spcBef>
              <a:spcAft>
                <a:spcPts val="0"/>
              </a:spcAft>
              <a:buClrTx/>
              <a:buSzTx/>
              <a:buFontTx/>
              <a:buChar char="-"/>
              <a:tabLst/>
              <a:defRPr/>
            </a:pPr>
            <a:endParaRPr lang="el-GR" sz="1800" kern="0" dirty="0" smtClean="0">
              <a:latin typeface="+mn-lt"/>
            </a:endParaRPr>
          </a:p>
          <a:p>
            <a:pPr marL="271463" marR="0" lvl="0" indent="-180975" algn="justLow" defTabSz="914400" eaLnBrk="1" fontAlgn="auto" latinLnBrk="0" hangingPunct="1">
              <a:lnSpc>
                <a:spcPct val="12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 </a:t>
            </a:r>
            <a:r>
              <a:rPr kumimoji="0" lang="el-GR" sz="1800" b="0" i="0" u="sng" strike="noStrike" kern="0" cap="none" spc="0" normalizeH="0" baseline="0" noProof="0" dirty="0" smtClean="0">
                <a:ln>
                  <a:noFill/>
                </a:ln>
                <a:effectLst/>
                <a:uLnTx/>
                <a:uFillTx/>
                <a:latin typeface="+mn-lt"/>
              </a:rPr>
              <a:t>Μείωση του ύψους του κύματος</a:t>
            </a:r>
            <a:r>
              <a:rPr kumimoji="0" lang="el-GR" sz="1800" b="0" i="0" strike="noStrike" kern="0" cap="none" spc="0" normalizeH="0" baseline="0" noProof="0" dirty="0" smtClean="0">
                <a:ln>
                  <a:noFill/>
                </a:ln>
                <a:effectLst/>
                <a:uLnTx/>
                <a:uFillTx/>
                <a:latin typeface="+mn-lt"/>
              </a:rPr>
              <a:t> </a:t>
            </a:r>
            <a:r>
              <a:rPr kumimoji="0" lang="el-GR" sz="1800" b="0" i="0" u="none" strike="noStrike" kern="0" cap="none" spc="0" normalizeH="0" baseline="0" noProof="0" dirty="0" smtClean="0">
                <a:ln>
                  <a:noFill/>
                </a:ln>
                <a:effectLst/>
                <a:uLnTx/>
                <a:uFillTx/>
                <a:latin typeface="+mn-lt"/>
              </a:rPr>
              <a:t>μόλις το κύμα αρχίσει να νιώθει </a:t>
            </a:r>
            <a:r>
              <a:rPr lang="el-GR" sz="1800" kern="0" dirty="0" smtClean="0">
                <a:latin typeface="+mn-lt"/>
              </a:rPr>
              <a:t>τον πυθμένα και μέχρι η ταχύτητα του να εξισωθεί με την ταχύτητα ομάδας. </a:t>
            </a:r>
            <a:r>
              <a:rPr kumimoji="0" lang="el-GR" sz="1800" b="0" i="0" u="none" strike="noStrike" kern="0" cap="none" spc="0" normalizeH="0" baseline="0" noProof="0" dirty="0" smtClean="0">
                <a:ln>
                  <a:noFill/>
                </a:ln>
                <a:effectLst/>
                <a:uLnTx/>
                <a:uFillTx/>
                <a:latin typeface="+mn-lt"/>
              </a:rPr>
              <a:t>Το ύψος</a:t>
            </a:r>
            <a:r>
              <a:rPr kumimoji="0" lang="el-GR" sz="1800" b="0" i="0" u="none" strike="noStrike" kern="0" cap="none" spc="0" normalizeH="0" noProof="0" dirty="0" smtClean="0">
                <a:ln>
                  <a:noFill/>
                </a:ln>
                <a:effectLst/>
                <a:uLnTx/>
                <a:uFillTx/>
                <a:latin typeface="+mn-lt"/>
              </a:rPr>
              <a:t> του κύματος μειώνεται κατά </a:t>
            </a:r>
            <a:r>
              <a:rPr kumimoji="0" lang="el-GR" sz="1800" b="1" i="0" u="none" strike="noStrike" kern="0" cap="none" spc="0" normalizeH="0" noProof="0" dirty="0" smtClean="0">
                <a:ln>
                  <a:noFill/>
                </a:ln>
                <a:solidFill>
                  <a:srgbClr val="FF0000"/>
                </a:solidFill>
                <a:effectLst/>
                <a:uLnTx/>
                <a:uFillTx/>
                <a:latin typeface="+mn-lt"/>
              </a:rPr>
              <a:t>90%</a:t>
            </a:r>
            <a:r>
              <a:rPr kumimoji="0" lang="el-GR" sz="1800" b="0" i="0" u="none" strike="noStrike" kern="0" cap="none" spc="0" normalizeH="0" noProof="0" dirty="0" smtClean="0">
                <a:ln>
                  <a:noFill/>
                </a:ln>
                <a:effectLst/>
                <a:uLnTx/>
                <a:uFillTx/>
                <a:latin typeface="+mn-lt"/>
              </a:rPr>
              <a:t> όταν </a:t>
            </a:r>
            <a:r>
              <a:rPr lang="en-US" sz="1800" b="1" kern="0" dirty="0" smtClean="0">
                <a:solidFill>
                  <a:srgbClr val="FF0000"/>
                </a:solidFill>
                <a:latin typeface="+mn-lt"/>
              </a:rPr>
              <a:t>h=</a:t>
            </a:r>
            <a:r>
              <a:rPr lang="en-GB" sz="1800" b="1" kern="0" dirty="0" smtClean="0">
                <a:solidFill>
                  <a:srgbClr val="FF0000"/>
                </a:solidFill>
                <a:latin typeface="+mn-lt"/>
              </a:rPr>
              <a:t>1/6 L</a:t>
            </a:r>
            <a:r>
              <a:rPr lang="en-GB" sz="1800" kern="0" dirty="0" smtClean="0">
                <a:latin typeface="+mn-lt"/>
              </a:rPr>
              <a:t>. </a:t>
            </a:r>
            <a:r>
              <a:rPr lang="el-GR" sz="1800" kern="0" dirty="0" smtClean="0">
                <a:latin typeface="+mn-lt"/>
              </a:rPr>
              <a:t>Πέρα από αυτό το σημείο υπερτερεί ο 1</a:t>
            </a:r>
            <a:r>
              <a:rPr lang="el-GR" sz="1800" kern="0" baseline="30000" dirty="0" smtClean="0">
                <a:latin typeface="+mn-lt"/>
              </a:rPr>
              <a:t>ος</a:t>
            </a:r>
            <a:r>
              <a:rPr lang="el-GR" sz="1800" kern="0" dirty="0" smtClean="0">
                <a:latin typeface="+mn-lt"/>
              </a:rPr>
              <a:t> τρόπος και το ύψος του κύματος αυξάνεται σημαντικά μέχρι να φτάσει το σημείο θραύσης.</a:t>
            </a:r>
            <a:endParaRPr kumimoji="0" lang="el-GR" sz="1800" b="0" i="0" u="none" strike="noStrike" kern="0" cap="none" spc="0" normalizeH="0" baseline="0" noProof="0" dirty="0" smtClean="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err="1" smtClean="0">
                <a:latin typeface="+mj-lt"/>
              </a:rPr>
              <a:t>Ρήχωση</a:t>
            </a:r>
            <a:endParaRPr lang="en-GB" i="1" u="sng"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412776"/>
            <a:ext cx="8496944" cy="2751522"/>
          </a:xfrm>
          <a:prstGeom prst="rect">
            <a:avLst/>
          </a:prstGeom>
          <a:noFill/>
          <a:ln w="9525">
            <a:noFill/>
            <a:miter lim="800000"/>
            <a:headEnd/>
            <a:tailEnd/>
          </a:ln>
          <a:effectLst/>
        </p:spPr>
        <p:txBody>
          <a:bodyPr wrap="square" anchor="ctr">
            <a:spAutoFit/>
          </a:bodyPr>
          <a:lstStyle/>
          <a:p>
            <a:pPr algn="justLow" fontAlgn="auto">
              <a:lnSpc>
                <a:spcPct val="120000"/>
              </a:lnSpc>
              <a:spcBef>
                <a:spcPts val="0"/>
              </a:spcBef>
              <a:spcAft>
                <a:spcPts val="0"/>
              </a:spcAft>
              <a:defRPr/>
            </a:pPr>
            <a:r>
              <a:rPr kumimoji="0" lang="el-GR" sz="1800" b="0" i="0" u="none" strike="noStrike" kern="0" cap="none" spc="0" normalizeH="0" baseline="0" noProof="0" dirty="0" smtClean="0">
                <a:ln>
                  <a:noFill/>
                </a:ln>
                <a:effectLst/>
                <a:uLnTx/>
                <a:uFillTx/>
                <a:latin typeface="+mn-lt"/>
              </a:rPr>
              <a:t>Με την παραδοχή της διάδοσης κυματισμού σε μία κατεύθυνση χωρίς απώλειες ενέργειας</a:t>
            </a:r>
            <a:r>
              <a:rPr kumimoji="0" lang="en-US" sz="1800" b="0" i="0" u="none" strike="noStrike" kern="0" cap="none" spc="0" normalizeH="0" baseline="0" noProof="0" dirty="0" smtClean="0">
                <a:ln>
                  <a:noFill/>
                </a:ln>
                <a:effectLst/>
                <a:uLnTx/>
                <a:uFillTx/>
                <a:latin typeface="+mn-lt"/>
              </a:rPr>
              <a:t> </a:t>
            </a:r>
            <a:r>
              <a:rPr kumimoji="0" lang="el-GR" sz="1800" b="0" i="0" u="none" strike="noStrike" kern="0" cap="none" spc="0" normalizeH="0" baseline="0" noProof="0" dirty="0" smtClean="0">
                <a:ln>
                  <a:noFill/>
                </a:ln>
                <a:effectLst/>
                <a:uLnTx/>
                <a:uFillTx/>
                <a:latin typeface="+mn-lt"/>
              </a:rPr>
              <a:t>υπολογίζεται</a:t>
            </a:r>
            <a:r>
              <a:rPr kumimoji="0" lang="el-GR" sz="1800" b="0" i="0" u="none" strike="noStrike" kern="0" cap="none" spc="0" normalizeH="0" noProof="0" dirty="0" smtClean="0">
                <a:ln>
                  <a:noFill/>
                </a:ln>
                <a:effectLst/>
                <a:uLnTx/>
                <a:uFillTx/>
                <a:latin typeface="+mn-lt"/>
              </a:rPr>
              <a:t> ο συντελεστής </a:t>
            </a:r>
            <a:r>
              <a:rPr kumimoji="0" lang="el-GR" sz="1800" b="0" i="0" u="none" strike="noStrike" kern="0" cap="none" spc="0" normalizeH="0" noProof="0" dirty="0" err="1" smtClean="0">
                <a:ln>
                  <a:noFill/>
                </a:ln>
                <a:effectLst/>
                <a:uLnTx/>
                <a:uFillTx/>
                <a:latin typeface="+mn-lt"/>
              </a:rPr>
              <a:t>ρήχωσης</a:t>
            </a:r>
            <a:r>
              <a:rPr kumimoji="0" lang="el-GR" sz="1800" b="0" i="0" u="none" strike="noStrike" kern="0" cap="none" spc="0" normalizeH="0" noProof="0" dirty="0" smtClean="0">
                <a:ln>
                  <a:noFill/>
                </a:ln>
                <a:effectLst/>
                <a:uLnTx/>
                <a:uFillTx/>
                <a:latin typeface="+mn-lt"/>
              </a:rPr>
              <a:t> </a:t>
            </a:r>
            <a:r>
              <a:rPr lang="en-GB" sz="1800" kern="0" dirty="0" err="1" smtClean="0">
                <a:latin typeface="+mn-lt"/>
              </a:rPr>
              <a:t>k</a:t>
            </a:r>
            <a:r>
              <a:rPr lang="en-GB" sz="1800" kern="0" baseline="-25000" dirty="0" err="1" smtClean="0">
                <a:latin typeface="+mn-lt"/>
              </a:rPr>
              <a:t>s</a:t>
            </a:r>
            <a:r>
              <a:rPr lang="el-GR" sz="1800" kern="0" dirty="0" smtClean="0">
                <a:latin typeface="+mn-lt"/>
              </a:rPr>
              <a:t> ο οποίος χρησιμοποιείται για τον υπολογισμό του νέου κυματικού ύψους:</a:t>
            </a:r>
            <a:endParaRPr kumimoji="0" lang="el-GR" sz="1800" b="0" i="0" u="none" strike="noStrike" kern="0" cap="none" spc="0" normalizeH="0" noProof="0" dirty="0" smtClean="0">
              <a:ln>
                <a:noFill/>
              </a:ln>
              <a:effectLst/>
              <a:uLnTx/>
              <a:uFillTx/>
              <a:latin typeface="+mn-lt"/>
            </a:endParaRPr>
          </a:p>
          <a:p>
            <a:pPr algn="ctr" fontAlgn="auto">
              <a:lnSpc>
                <a:spcPct val="120000"/>
              </a:lnSpc>
              <a:spcBef>
                <a:spcPts val="0"/>
              </a:spcBef>
              <a:spcAft>
                <a:spcPts val="0"/>
              </a:spcAft>
              <a:defRPr/>
            </a:pPr>
            <a:r>
              <a:rPr lang="el-GR" sz="1800" kern="0" dirty="0" smtClean="0">
                <a:latin typeface="+mn-lt"/>
              </a:rPr>
              <a:t>Η</a:t>
            </a:r>
            <a:r>
              <a:rPr lang="el-GR" sz="1800" kern="0" baseline="-25000" dirty="0" smtClean="0">
                <a:latin typeface="+mn-lt"/>
              </a:rPr>
              <a:t>2</a:t>
            </a:r>
            <a:r>
              <a:rPr lang="el-GR" sz="1800" kern="0" dirty="0" smtClean="0">
                <a:latin typeface="+mn-lt"/>
              </a:rPr>
              <a:t> = Η</a:t>
            </a:r>
            <a:r>
              <a:rPr lang="el-GR" sz="1800" kern="0" baseline="-25000" dirty="0" smtClean="0">
                <a:latin typeface="+mn-lt"/>
              </a:rPr>
              <a:t>1</a:t>
            </a:r>
            <a:r>
              <a:rPr lang="el-GR" sz="1800" kern="0" dirty="0" smtClean="0">
                <a:latin typeface="+mn-lt"/>
              </a:rPr>
              <a:t> </a:t>
            </a:r>
            <a:r>
              <a:rPr lang="en-GB" sz="1800" kern="0" dirty="0" smtClean="0">
                <a:latin typeface="+mn-lt"/>
              </a:rPr>
              <a:t>x </a:t>
            </a:r>
            <a:r>
              <a:rPr lang="en-GB" sz="1800" kern="0" dirty="0" err="1" smtClean="0">
                <a:latin typeface="+mn-lt"/>
              </a:rPr>
              <a:t>k</a:t>
            </a:r>
            <a:r>
              <a:rPr lang="en-GB" sz="1800" kern="0" baseline="-25000" dirty="0" err="1" smtClean="0">
                <a:latin typeface="+mn-lt"/>
              </a:rPr>
              <a:t>s</a:t>
            </a:r>
            <a:endParaRPr lang="el-GR" sz="1800" kern="0" baseline="-25000" dirty="0" smtClean="0">
              <a:latin typeface="+mn-lt"/>
            </a:endParaRPr>
          </a:p>
          <a:p>
            <a:pPr fontAlgn="auto">
              <a:lnSpc>
                <a:spcPct val="120000"/>
              </a:lnSpc>
              <a:spcBef>
                <a:spcPts val="0"/>
              </a:spcBef>
              <a:spcAft>
                <a:spcPts val="0"/>
              </a:spcAft>
              <a:defRPr/>
            </a:pPr>
            <a:r>
              <a:rPr lang="el-GR" sz="1800" u="sng" kern="0" dirty="0" smtClean="0">
                <a:solidFill>
                  <a:prstClr val="black"/>
                </a:solidFill>
                <a:latin typeface="Calibri"/>
              </a:rPr>
              <a:t>Ο συντελεστής </a:t>
            </a:r>
            <a:r>
              <a:rPr lang="el-GR" sz="1800" u="sng" kern="0" dirty="0" err="1" smtClean="0">
                <a:solidFill>
                  <a:prstClr val="black"/>
                </a:solidFill>
                <a:latin typeface="Calibri"/>
              </a:rPr>
              <a:t>ρήχωσης</a:t>
            </a:r>
            <a:r>
              <a:rPr lang="el-GR" sz="1800" u="sng" kern="0" dirty="0" smtClean="0">
                <a:solidFill>
                  <a:prstClr val="black"/>
                </a:solidFill>
                <a:latin typeface="Calibri"/>
              </a:rPr>
              <a:t> </a:t>
            </a:r>
            <a:r>
              <a:rPr lang="en-GB" sz="1800" u="sng" kern="0" dirty="0" err="1" smtClean="0">
                <a:solidFill>
                  <a:prstClr val="black"/>
                </a:solidFill>
                <a:latin typeface="Calibri"/>
              </a:rPr>
              <a:t>k</a:t>
            </a:r>
            <a:r>
              <a:rPr lang="en-GB" sz="1800" u="sng" kern="0" baseline="-25000" dirty="0" err="1" smtClean="0">
                <a:solidFill>
                  <a:prstClr val="black"/>
                </a:solidFill>
                <a:latin typeface="Calibri"/>
              </a:rPr>
              <a:t>s</a:t>
            </a:r>
            <a:r>
              <a:rPr lang="el-GR" sz="1800" u="sng" kern="0" dirty="0" smtClean="0">
                <a:solidFill>
                  <a:prstClr val="black"/>
                </a:solidFill>
                <a:latin typeface="Calibri"/>
              </a:rPr>
              <a:t> </a:t>
            </a:r>
            <a:r>
              <a:rPr lang="el-GR" sz="1800" kern="0" dirty="0" smtClean="0">
                <a:solidFill>
                  <a:prstClr val="black"/>
                </a:solidFill>
                <a:latin typeface="Calibri"/>
              </a:rPr>
              <a:t>:</a:t>
            </a:r>
          </a:p>
          <a:p>
            <a:pPr marL="180975" indent="-180975" fontAlgn="auto">
              <a:lnSpc>
                <a:spcPct val="120000"/>
              </a:lnSpc>
              <a:spcBef>
                <a:spcPts val="0"/>
              </a:spcBef>
              <a:spcAft>
                <a:spcPts val="0"/>
              </a:spcAft>
              <a:buFont typeface="Wingdings" pitchFamily="2" charset="2"/>
              <a:buChar char="§"/>
              <a:defRPr/>
            </a:pPr>
            <a:r>
              <a:rPr kumimoji="0" lang="el-GR" sz="1800" b="0" i="0" u="none" strike="noStrike" kern="0" cap="none" spc="0" normalizeH="0" noProof="0" dirty="0" smtClean="0">
                <a:ln>
                  <a:noFill/>
                </a:ln>
                <a:effectLst/>
                <a:uLnTx/>
                <a:uFillTx/>
                <a:latin typeface="+mn-lt"/>
              </a:rPr>
              <a:t>Βαθιά νερά </a:t>
            </a:r>
            <a:r>
              <a:rPr lang="en-GB" sz="1800" kern="0" dirty="0" err="1" smtClean="0"/>
              <a:t>k</a:t>
            </a:r>
            <a:r>
              <a:rPr lang="en-GB" sz="1800" kern="0" baseline="-25000" dirty="0" err="1" smtClean="0"/>
              <a:t>s</a:t>
            </a:r>
            <a:r>
              <a:rPr lang="en-GB" sz="1800" kern="0" baseline="-25000" dirty="0" smtClean="0"/>
              <a:t> </a:t>
            </a:r>
            <a:r>
              <a:rPr kumimoji="0" lang="el-GR" sz="1800" b="0" i="0" u="none" strike="noStrike" kern="0" cap="none" spc="0" normalizeH="0" noProof="0" dirty="0" smtClean="0">
                <a:ln>
                  <a:noFill/>
                </a:ln>
                <a:effectLst/>
                <a:uLnTx/>
                <a:uFillTx/>
                <a:latin typeface="+mn-lt"/>
              </a:rPr>
              <a:t>= 1.0</a:t>
            </a:r>
          </a:p>
          <a:p>
            <a:pPr marL="180975" indent="-180975" fontAlgn="auto">
              <a:lnSpc>
                <a:spcPct val="120000"/>
              </a:lnSpc>
              <a:spcBef>
                <a:spcPts val="0"/>
              </a:spcBef>
              <a:spcAft>
                <a:spcPts val="0"/>
              </a:spcAft>
              <a:buFont typeface="Wingdings" pitchFamily="2" charset="2"/>
              <a:buChar char="§"/>
              <a:defRPr/>
            </a:pPr>
            <a:r>
              <a:rPr lang="el-GR" sz="1800" kern="0" dirty="0" smtClean="0">
                <a:latin typeface="+mn-lt"/>
              </a:rPr>
              <a:t>Μείωση καθώς προωθείται ο κυματισμός</a:t>
            </a:r>
            <a:r>
              <a:rPr lang="en-GB" sz="1800" kern="0" dirty="0" smtClean="0"/>
              <a:t> </a:t>
            </a:r>
            <a:r>
              <a:rPr lang="en-GB" sz="1800" kern="0" dirty="0" err="1" smtClean="0"/>
              <a:t>k</a:t>
            </a:r>
            <a:r>
              <a:rPr lang="en-GB" sz="1800" kern="0" baseline="-25000" dirty="0" err="1" smtClean="0"/>
              <a:t>s</a:t>
            </a:r>
            <a:r>
              <a:rPr lang="el-GR" sz="1800" kern="0" dirty="0" smtClean="0">
                <a:latin typeface="+mn-lt"/>
              </a:rPr>
              <a:t> = 0.9 </a:t>
            </a:r>
          </a:p>
          <a:p>
            <a:pPr marL="180975" indent="-180975" algn="justLow" fontAlgn="auto">
              <a:lnSpc>
                <a:spcPct val="120000"/>
              </a:lnSpc>
              <a:spcBef>
                <a:spcPts val="0"/>
              </a:spcBef>
              <a:spcAft>
                <a:spcPts val="0"/>
              </a:spcAft>
              <a:buFont typeface="Wingdings" pitchFamily="2" charset="2"/>
              <a:buChar char="§"/>
              <a:defRPr/>
            </a:pPr>
            <a:r>
              <a:rPr lang="el-GR" sz="1800" kern="0" dirty="0" smtClean="0">
                <a:latin typeface="+mn-lt"/>
              </a:rPr>
              <a:t>Αύξηση πριν από τη θραύση του κυματισμού </a:t>
            </a:r>
            <a:r>
              <a:rPr lang="en-GB" sz="1800" kern="0" dirty="0" err="1" smtClean="0"/>
              <a:t>k</a:t>
            </a:r>
            <a:r>
              <a:rPr lang="en-GB" sz="1800" kern="0" baseline="-25000" dirty="0" err="1" smtClean="0"/>
              <a:t>s</a:t>
            </a:r>
            <a:r>
              <a:rPr lang="en-GB" sz="1800" kern="0" baseline="-25000" dirty="0" smtClean="0"/>
              <a:t> </a:t>
            </a:r>
            <a:r>
              <a:rPr lang="el-GR" sz="1800" kern="0" dirty="0" smtClean="0">
                <a:latin typeface="+mn-lt"/>
              </a:rPr>
              <a:t>&gt; 1</a:t>
            </a:r>
            <a:endParaRPr kumimoji="0" lang="el-GR" sz="1800" b="0" i="0" u="none" strike="noStrike" kern="0" cap="none" spc="0" normalizeH="0" baseline="0" noProof="0" dirty="0" smtClean="0">
              <a:ln>
                <a:noFill/>
              </a:ln>
              <a:effectLst/>
              <a:uLnTx/>
              <a:uFillTx/>
              <a:latin typeface="+mn-lt"/>
            </a:endParaRPr>
          </a:p>
        </p:txBody>
      </p:sp>
      <p:pic>
        <p:nvPicPr>
          <p:cNvPr id="14" name="Picture 12" descr="S22"/>
          <p:cNvPicPr>
            <a:picLocks noChangeAspect="1" noChangeArrowheads="1"/>
          </p:cNvPicPr>
          <p:nvPr/>
        </p:nvPicPr>
        <p:blipFill>
          <a:blip r:embed="rId3" cstate="print"/>
          <a:srcRect/>
          <a:stretch>
            <a:fillRect/>
          </a:stretch>
        </p:blipFill>
        <p:spPr bwMode="auto">
          <a:xfrm>
            <a:off x="1619672" y="4287837"/>
            <a:ext cx="6121400" cy="2570163"/>
          </a:xfrm>
          <a:prstGeom prst="rect">
            <a:avLst/>
          </a:prstGeom>
          <a:noFill/>
          <a:ln w="19050">
            <a:solidFill>
              <a:srgbClr val="FF6600"/>
            </a:solidFill>
            <a:miter lim="800000"/>
            <a:headEnd/>
            <a:tailEnd/>
          </a:ln>
        </p:spPr>
      </p:pic>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err="1" smtClean="0">
                <a:latin typeface="+mj-lt"/>
              </a:rPr>
              <a:t>Ρήχωση</a:t>
            </a:r>
            <a:endParaRPr lang="en-GB" i="1" u="sng" dirty="0">
              <a:latin typeface="+mj-lt"/>
            </a:endParaRPr>
          </a:p>
        </p:txBody>
      </p:sp>
      <p:pic>
        <p:nvPicPr>
          <p:cNvPr id="12" name="Picture 2"/>
          <p:cNvPicPr>
            <a:picLocks noChangeAspect="1" noChangeArrowheads="1"/>
          </p:cNvPicPr>
          <p:nvPr/>
        </p:nvPicPr>
        <p:blipFill>
          <a:blip r:embed="rId6" cstate="print"/>
          <a:srcRect/>
          <a:stretch>
            <a:fillRect/>
          </a:stretch>
        </p:blipFill>
        <p:spPr bwMode="auto">
          <a:xfrm>
            <a:off x="5940151" y="2276872"/>
            <a:ext cx="3223295"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latin typeface="+mj-lt"/>
              </a:rPr>
              <a:t>Διαμόρφωση του κύματος στην παράκτια ζώνη</a:t>
            </a:r>
            <a:r>
              <a:rPr lang="en-GB" i="1" u="sng" dirty="0" smtClean="0">
                <a:latin typeface="+mj-lt"/>
              </a:rPr>
              <a:t>: </a:t>
            </a:r>
            <a:r>
              <a:rPr lang="el-GR" i="1" u="sng" dirty="0" smtClean="0">
                <a:latin typeface="+mj-lt"/>
              </a:rPr>
              <a:t>Διάθλαση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125954" name="Equation" r:id="rId4" imgW="1422360" imgH="228600" progId="">
              <p:embed/>
            </p:oleObj>
          </a:graphicData>
        </a:graphic>
      </p:graphicFrame>
      <p:sp>
        <p:nvSpPr>
          <p:cNvPr id="15" name="Text Box 12"/>
          <p:cNvSpPr txBox="1">
            <a:spLocks noChangeArrowheads="1"/>
          </p:cNvSpPr>
          <p:nvPr/>
        </p:nvSpPr>
        <p:spPr bwMode="auto">
          <a:xfrm>
            <a:off x="395536" y="1700808"/>
            <a:ext cx="8352928" cy="3847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el-GR" sz="2000" kern="0" dirty="0" smtClean="0">
                <a:latin typeface="+mn-lt"/>
              </a:rPr>
              <a:t>Ο κυματισμός επιβραδύνεται όταν φτάνει σε αβαθή ύδατα.</a:t>
            </a:r>
          </a:p>
          <a:p>
            <a:pPr fontAlgn="auto">
              <a:spcBef>
                <a:spcPts val="0"/>
              </a:spcBef>
              <a:spcAft>
                <a:spcPts val="0"/>
              </a:spcAft>
              <a:defRPr/>
            </a:pPr>
            <a:endParaRPr lang="el-GR" sz="2000" kern="0" dirty="0" smtClean="0">
              <a:latin typeface="+mn-lt"/>
            </a:endParaRPr>
          </a:p>
          <a:p>
            <a:pPr fontAlgn="auto">
              <a:spcBef>
                <a:spcPts val="0"/>
              </a:spcBef>
              <a:spcAft>
                <a:spcPts val="0"/>
              </a:spcAft>
              <a:defRPr/>
            </a:pPr>
            <a:r>
              <a:rPr lang="el-GR" sz="2000" kern="0" dirty="0" smtClean="0">
                <a:latin typeface="+mn-lt"/>
              </a:rPr>
              <a:t>Η ταχύτητα προώθησης C ενός κυματισμού </a:t>
            </a:r>
            <a:r>
              <a:rPr lang="el-GR" sz="2000" kern="0" dirty="0" smtClean="0">
                <a:solidFill>
                  <a:prstClr val="black"/>
                </a:solidFill>
                <a:latin typeface="Calibri"/>
              </a:rPr>
              <a:t>διαφοροποιείται χωρικά </a:t>
            </a:r>
            <a:r>
              <a:rPr lang="el-GR" sz="2000" kern="0" dirty="0" smtClean="0">
                <a:latin typeface="+mn-lt"/>
              </a:rPr>
              <a:t>λόγω της επίδρασης του βάθους.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20000"/>
              </a:lnSpc>
              <a:spcBef>
                <a:spcPts val="0"/>
              </a:spcBef>
              <a:spcAft>
                <a:spcPts val="0"/>
              </a:spcAft>
              <a:buClrTx/>
              <a:buSzTx/>
              <a:buFontTx/>
              <a:buNone/>
              <a:tabLst/>
              <a:defRPr/>
            </a:pPr>
            <a:r>
              <a:rPr lang="el-GR" sz="2000" dirty="0" smtClean="0">
                <a:latin typeface="Calibri" pitchFamily="34" charset="0"/>
                <a:cs typeface="Calibri" pitchFamily="34" charset="0"/>
              </a:rPr>
              <a:t>Για κυματισμούς που κινούνται διαγωνίως των ισοβαθών, το κομμάτι του κυματισμού που βρίσκεται στα βαθύτερα ύδατα κινείται ταχύτερα από το κομμάτι του κυματισμού που βρίσκεται στα ρηχότερα ύδατα. Αυτή η διαφορά αναγκάζει τον κυματισμό να στρέφεται παράλληλα προς τις ισοβαθείς. </a:t>
            </a:r>
          </a:p>
          <a:p>
            <a:pPr marL="0" marR="0" lvl="0" indent="0" defTabSz="914400" eaLnBrk="1" fontAlgn="auto" latinLnBrk="0" hangingPunct="1">
              <a:lnSpc>
                <a:spcPct val="120000"/>
              </a:lnSpc>
              <a:spcBef>
                <a:spcPts val="0"/>
              </a:spcBef>
              <a:spcAft>
                <a:spcPts val="0"/>
              </a:spcAft>
              <a:buClrTx/>
              <a:buSzTx/>
              <a:buFontTx/>
              <a:buNone/>
              <a:tabLst/>
              <a:defRPr/>
            </a:pPr>
            <a:endParaRPr lang="el-GR" sz="2000" dirty="0" smtClean="0">
              <a:latin typeface="Calibri" pitchFamily="34" charset="0"/>
              <a:cs typeface="Calibri" pitchFamily="34" charset="0"/>
            </a:endParaRPr>
          </a:p>
          <a:p>
            <a:pPr marL="0" marR="0" lvl="0" indent="0" defTabSz="914400" eaLnBrk="1" fontAlgn="auto" latinLnBrk="0" hangingPunct="1">
              <a:lnSpc>
                <a:spcPct val="120000"/>
              </a:lnSpc>
              <a:spcBef>
                <a:spcPts val="0"/>
              </a:spcBef>
              <a:spcAft>
                <a:spcPts val="0"/>
              </a:spcAft>
              <a:buClrTx/>
              <a:buSzTx/>
              <a:buFontTx/>
              <a:buNone/>
              <a:tabLst/>
              <a:defRPr/>
            </a:pPr>
            <a:r>
              <a:rPr lang="el-GR" sz="2000" dirty="0" smtClean="0">
                <a:latin typeface="Calibri" pitchFamily="34" charset="0"/>
                <a:cs typeface="Calibri" pitchFamily="34" charset="0"/>
              </a:rPr>
              <a:t>Η στροφή αυτή ορίζεται ως </a:t>
            </a:r>
            <a:r>
              <a:rPr lang="el-GR" sz="2000" b="1" u="sng" dirty="0" smtClean="0">
                <a:solidFill>
                  <a:srgbClr val="FF0000"/>
                </a:solidFill>
                <a:latin typeface="Calibri" pitchFamily="34" charset="0"/>
                <a:cs typeface="Calibri" pitchFamily="34" charset="0"/>
              </a:rPr>
              <a:t>διάθλαση</a:t>
            </a:r>
            <a:r>
              <a:rPr lang="el-GR" sz="2000" dirty="0" smtClean="0">
                <a:latin typeface="Calibri" pitchFamily="34" charset="0"/>
                <a:cs typeface="Calibri" pitchFamily="34" charset="0"/>
              </a:rPr>
              <a:t>.</a:t>
            </a:r>
            <a:endParaRPr kumimoji="0" lang="en-US" sz="2000" b="0" i="0" u="none" strike="noStrike" kern="0" cap="none" spc="0" normalizeH="0" baseline="0" noProof="0" dirty="0" smtClean="0">
              <a:ln>
                <a:noFill/>
              </a:ln>
              <a:solidFill>
                <a:srgbClr val="3333FF"/>
              </a:solidFill>
              <a:effectLst/>
              <a:uLnTx/>
              <a:uFillTx/>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latin typeface="+mj-lt"/>
              </a:rPr>
              <a:t>Διαμόρφωση του κύματος στην παράκτια ζώνη</a:t>
            </a:r>
            <a:r>
              <a:rPr lang="en-GB" i="1" u="sng" dirty="0" smtClean="0">
                <a:latin typeface="+mj-lt"/>
              </a:rPr>
              <a:t>: </a:t>
            </a:r>
            <a:r>
              <a:rPr lang="el-GR" i="1" u="sng" dirty="0" smtClean="0">
                <a:latin typeface="+mj-lt"/>
              </a:rPr>
              <a:t>Διάθλαση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126978" name="Equation" r:id="rId4" imgW="1422360" imgH="228600" progId="">
              <p:embed/>
            </p:oleObj>
          </a:graphicData>
        </a:graphic>
      </p:graphicFrame>
      <p:sp>
        <p:nvSpPr>
          <p:cNvPr id="23" name="Rectangle 9"/>
          <p:cNvSpPr>
            <a:spLocks noChangeArrowheads="1"/>
          </p:cNvSpPr>
          <p:nvPr/>
        </p:nvSpPr>
        <p:spPr bwMode="auto">
          <a:xfrm>
            <a:off x="179512" y="5877272"/>
            <a:ext cx="6049963" cy="646331"/>
          </a:xfrm>
          <a:prstGeom prst="rect">
            <a:avLst/>
          </a:prstGeom>
          <a:noFill/>
          <a:ln w="9525" algn="ctr">
            <a:noFill/>
            <a:miter lim="800000"/>
            <a:headEnd/>
            <a:tailEnd/>
          </a:ln>
          <a:effectLst/>
        </p:spPr>
        <p:txBody>
          <a:bodyPr anchor="ctr">
            <a:spAutoFit/>
          </a:bodyPr>
          <a:lstStyle/>
          <a:p>
            <a:pPr marL="0" marR="0" lvl="0" indent="0" algn="justLow" defTabSz="914400" eaLnBrk="1" fontAlgn="auto" latinLnBrk="0" hangingPunct="1">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Καμπύλωση των αρχικά ευθύγραμμων κορυφογραμμών με τάση να γίνουν παράλληλες προς τις ισοβαθείς</a:t>
            </a:r>
          </a:p>
        </p:txBody>
      </p:sp>
      <p:grpSp>
        <p:nvGrpSpPr>
          <p:cNvPr id="24" name="Group 15"/>
          <p:cNvGrpSpPr>
            <a:grpSpLocks/>
          </p:cNvGrpSpPr>
          <p:nvPr/>
        </p:nvGrpSpPr>
        <p:grpSpPr bwMode="auto">
          <a:xfrm>
            <a:off x="323528" y="1844824"/>
            <a:ext cx="5688013" cy="3916363"/>
            <a:chOff x="204" y="1344"/>
            <a:chExt cx="3583" cy="2467"/>
          </a:xfrm>
        </p:grpSpPr>
        <p:pic>
          <p:nvPicPr>
            <p:cNvPr id="25" name="Picture 6" descr="untitled"/>
            <p:cNvPicPr>
              <a:picLocks noChangeAspect="1" noChangeArrowheads="1"/>
            </p:cNvPicPr>
            <p:nvPr/>
          </p:nvPicPr>
          <p:blipFill>
            <a:blip r:embed="rId5" cstate="print"/>
            <a:srcRect/>
            <a:stretch>
              <a:fillRect/>
            </a:stretch>
          </p:blipFill>
          <p:spPr bwMode="auto">
            <a:xfrm>
              <a:off x="204" y="1344"/>
              <a:ext cx="3583" cy="2467"/>
            </a:xfrm>
            <a:prstGeom prst="rect">
              <a:avLst/>
            </a:prstGeom>
            <a:noFill/>
            <a:ln w="25400" algn="ctr">
              <a:solidFill>
                <a:srgbClr val="FF6600"/>
              </a:solidFill>
              <a:miter lim="800000"/>
              <a:headEnd/>
              <a:tailEnd/>
            </a:ln>
            <a:effectLst/>
          </p:spPr>
        </p:pic>
        <p:sp>
          <p:nvSpPr>
            <p:cNvPr id="26" name="Text Box 7"/>
            <p:cNvSpPr txBox="1">
              <a:spLocks noChangeArrowheads="1"/>
            </p:cNvSpPr>
            <p:nvPr/>
          </p:nvSpPr>
          <p:spPr bwMode="auto">
            <a:xfrm rot="-933428">
              <a:off x="1020" y="2614"/>
              <a:ext cx="1027" cy="212"/>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1600" b="1" i="0" u="none" strike="noStrike" kern="0" cap="none" spc="0" normalizeH="0" baseline="0" noProof="0" smtClean="0">
                  <a:ln>
                    <a:noFill/>
                  </a:ln>
                  <a:solidFill>
                    <a:srgbClr val="3333FF"/>
                  </a:solidFill>
                  <a:effectLst/>
                  <a:uLnTx/>
                  <a:uFillTx/>
                </a:rPr>
                <a:t>κυματοκορυφή</a:t>
              </a:r>
            </a:p>
          </p:txBody>
        </p:sp>
        <p:sp>
          <p:nvSpPr>
            <p:cNvPr id="27" name="Text Box 8"/>
            <p:cNvSpPr txBox="1">
              <a:spLocks noChangeArrowheads="1"/>
            </p:cNvSpPr>
            <p:nvPr/>
          </p:nvSpPr>
          <p:spPr bwMode="auto">
            <a:xfrm>
              <a:off x="1746" y="1570"/>
              <a:ext cx="516" cy="231"/>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smtClean="0">
                  <a:ln>
                    <a:noFill/>
                  </a:ln>
                  <a:solidFill>
                    <a:srgbClr val="3333FF"/>
                  </a:solidFill>
                  <a:effectLst/>
                  <a:uLnTx/>
                  <a:uFillTx/>
                </a:rPr>
                <a:t>ΑΚΤΗ</a:t>
              </a:r>
            </a:p>
          </p:txBody>
        </p:sp>
      </p:grpSp>
      <p:sp>
        <p:nvSpPr>
          <p:cNvPr id="30" name="Rectangle 12"/>
          <p:cNvSpPr>
            <a:spLocks noChangeArrowheads="1"/>
          </p:cNvSpPr>
          <p:nvPr/>
        </p:nvSpPr>
        <p:spPr bwMode="auto">
          <a:xfrm>
            <a:off x="6228184" y="1988840"/>
            <a:ext cx="2701925" cy="3877985"/>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Διάθλαση μόνο σε </a:t>
            </a:r>
            <a:endParaRPr kumimoji="0" lang="en-US"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ενδιάμεσα και</a:t>
            </a:r>
            <a:r>
              <a:rPr kumimoji="0" lang="en-US" sz="1800" b="0" i="0" u="none" strike="noStrike" kern="0" cap="none" spc="0" normalizeH="0" baseline="0" noProof="0" dirty="0" smtClean="0">
                <a:ln>
                  <a:noFill/>
                </a:ln>
                <a:effectLst/>
                <a:uLnTx/>
                <a:uFillTx/>
                <a:latin typeface="+mn-lt"/>
              </a:rPr>
              <a:t> </a:t>
            </a:r>
            <a:r>
              <a:rPr kumimoji="0" lang="el-GR" sz="1800" b="0" i="0" u="none" strike="noStrike" kern="0" cap="none" spc="0" normalizeH="0" baseline="0" noProof="0" dirty="0" smtClean="0">
                <a:ln>
                  <a:noFill/>
                </a:ln>
                <a:effectLst/>
                <a:uLnTx/>
                <a:uFillTx/>
                <a:latin typeface="+mn-lt"/>
              </a:rPr>
              <a:t>ρηχά νερά.</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Στα βαθιά νερά,</a:t>
            </a:r>
            <a:endParaRPr kumimoji="0" lang="en-US"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η </a:t>
            </a:r>
            <a:r>
              <a:rPr kumimoji="0" lang="en-US" sz="1800" b="0" i="0" u="none" strike="noStrike" kern="0" cap="none" spc="0" normalizeH="0" baseline="0" noProof="0" dirty="0" smtClean="0">
                <a:ln>
                  <a:noFill/>
                </a:ln>
                <a:effectLst/>
                <a:uLnTx/>
                <a:uFillTx/>
                <a:latin typeface="+mn-lt"/>
              </a:rPr>
              <a:t>C </a:t>
            </a:r>
            <a:r>
              <a:rPr kumimoji="0" lang="el-GR" sz="1800" b="0" i="0" u="none" strike="noStrike" kern="0" cap="none" spc="0" normalizeH="0" baseline="0" noProof="0" dirty="0" smtClean="0">
                <a:ln>
                  <a:noFill/>
                </a:ln>
                <a:effectLst/>
                <a:uLnTx/>
                <a:uFillTx/>
                <a:latin typeface="+mn-lt"/>
              </a:rPr>
              <a:t>είναι ανεξάρτητη του </a:t>
            </a:r>
            <a:r>
              <a:rPr kumimoji="0" lang="en-US" sz="1800" b="0" i="0" u="none" strike="noStrike" kern="0" cap="none" spc="0" normalizeH="0" baseline="0" noProof="0" dirty="0" smtClean="0">
                <a:ln>
                  <a:noFill/>
                </a:ln>
                <a:effectLst/>
                <a:uLnTx/>
                <a:uFillTx/>
                <a:latin typeface="+mn-lt"/>
              </a:rPr>
              <a:t>h</a:t>
            </a:r>
            <a:r>
              <a:rPr kumimoji="0" lang="el-GR" sz="1800" b="0" i="0" u="none" strike="noStrike" kern="0" cap="none" spc="0" normalizeH="0" baseline="0" noProof="0" dirty="0" smtClean="0">
                <a:ln>
                  <a:noFill/>
                </a:ln>
                <a:effectLst/>
                <a:uLnTx/>
                <a:uFillTx/>
                <a:latin typeface="+mn-lt"/>
              </a:rPr>
              <a:t> </a:t>
            </a:r>
            <a:endParaRPr kumimoji="0" lang="en-US"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Αναγκαία συνθήκη για την εμφάνισή της είναι </a:t>
            </a:r>
            <a:r>
              <a:rPr kumimoji="0" lang="el-GR" sz="1800" b="0" i="0" u="sng" strike="noStrike" kern="0" cap="none" spc="0" normalizeH="0" baseline="0" noProof="0" dirty="0" smtClean="0">
                <a:ln>
                  <a:noFill/>
                </a:ln>
                <a:effectLst/>
                <a:uLnTx/>
                <a:uFillTx/>
                <a:latin typeface="+mn-lt"/>
              </a:rPr>
              <a:t>η λοξότητα</a:t>
            </a:r>
            <a:r>
              <a:rPr kumimoji="0" lang="en-US" sz="1800" b="0" i="0" u="sng" strike="noStrike" kern="0" cap="none" spc="0" normalizeH="0" baseline="0" noProof="0" dirty="0" smtClean="0">
                <a:ln>
                  <a:noFill/>
                </a:ln>
                <a:effectLst/>
                <a:uLnTx/>
                <a:uFillTx/>
                <a:latin typeface="+mn-lt"/>
              </a:rPr>
              <a:t> </a:t>
            </a:r>
            <a:r>
              <a:rPr kumimoji="0" lang="el-GR" sz="1800" b="0" i="0" u="sng" strike="noStrike" kern="0" cap="none" spc="0" normalizeH="0" baseline="0" noProof="0" dirty="0" smtClean="0">
                <a:ln>
                  <a:noFill/>
                </a:ln>
                <a:effectLst/>
                <a:uLnTx/>
                <a:uFillTx/>
                <a:latin typeface="+mn-lt"/>
              </a:rPr>
              <a:t>της διάδοσης των κυμάτων σε σχέση με τις </a:t>
            </a:r>
            <a:r>
              <a:rPr lang="el-GR" sz="1800" u="sng" kern="0" dirty="0" smtClean="0">
                <a:latin typeface="+mn-lt"/>
              </a:rPr>
              <a:t>ι</a:t>
            </a:r>
            <a:r>
              <a:rPr kumimoji="0" lang="el-GR" sz="1800" b="0" i="0" u="sng" strike="noStrike" kern="0" cap="none" spc="0" normalizeH="0" baseline="0" noProof="0" dirty="0" err="1" smtClean="0">
                <a:ln>
                  <a:noFill/>
                </a:ln>
                <a:effectLst/>
                <a:uLnTx/>
                <a:uFillTx/>
                <a:latin typeface="+mn-lt"/>
              </a:rPr>
              <a:t>σοβαθείς</a:t>
            </a:r>
            <a:endParaRPr kumimoji="0" lang="el-GR" sz="1800" b="0" i="0" u="none" strike="noStrike" kern="0" cap="none" spc="0" normalizeH="0" baseline="0" noProof="0" dirty="0" smtClean="0">
              <a:ln>
                <a:noFill/>
              </a:ln>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smtClean="0">
              <a:ln>
                <a:noFill/>
              </a:ln>
              <a:solidFill>
                <a:srgbClr val="3333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smtClean="0">
              <a:ln>
                <a:noFill/>
              </a:ln>
              <a:solidFill>
                <a:srgbClr val="3333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smtClean="0">
              <a:ln>
                <a:noFill/>
              </a:ln>
              <a:solidFill>
                <a:srgbClr val="3333FF"/>
              </a:solidFill>
              <a:effectLst/>
              <a:uLnTx/>
              <a:uFillTx/>
            </a:endParaRPr>
          </a:p>
        </p:txBody>
      </p:sp>
      <p:pic>
        <p:nvPicPr>
          <p:cNvPr id="17"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Text Box 3"/>
          <p:cNvSpPr txBox="1">
            <a:spLocks noChangeArrowheads="1"/>
          </p:cNvSpPr>
          <p:nvPr/>
        </p:nvSpPr>
        <p:spPr bwMode="auto">
          <a:xfrm>
            <a:off x="1115616" y="5949280"/>
            <a:ext cx="7200900" cy="701675"/>
          </a:xfrm>
          <a:prstGeom prst="rect">
            <a:avLst/>
          </a:prstGeom>
          <a:noFill/>
          <a:ln w="9525" algn="ctr">
            <a:noFill/>
            <a:miter lim="800000"/>
            <a:headEnd/>
            <a:tailEnd/>
          </a:ln>
          <a:effectLst/>
        </p:spPr>
        <p:txBody>
          <a:bodyPr>
            <a:spAutoFit/>
          </a:bodyPr>
          <a:lstStyle/>
          <a:p>
            <a:r>
              <a:rPr lang="el-GR" sz="2000" dirty="0"/>
              <a:t>Πύκνωση ορθογωνίων  </a:t>
            </a:r>
            <a:r>
              <a:rPr lang="el-GR" sz="2000" dirty="0">
                <a:sym typeface="Wingdings" pitchFamily="2" charset="2"/>
              </a:rPr>
              <a:t></a:t>
            </a:r>
            <a:r>
              <a:rPr lang="el-GR" sz="2000" dirty="0">
                <a:cs typeface="Arial" charset="0"/>
              </a:rPr>
              <a:t> </a:t>
            </a:r>
            <a:r>
              <a:rPr lang="el-GR" sz="2000" dirty="0"/>
              <a:t>αύξηση της ενεργειακής πυκνότητας </a:t>
            </a:r>
            <a:r>
              <a:rPr lang="el-GR" sz="2000" dirty="0">
                <a:sym typeface="Wingdings" pitchFamily="2" charset="2"/>
              </a:rPr>
              <a:t></a:t>
            </a:r>
            <a:r>
              <a:rPr lang="el-GR" sz="2000" dirty="0">
                <a:cs typeface="Arial" charset="0"/>
              </a:rPr>
              <a:t> </a:t>
            </a:r>
            <a:r>
              <a:rPr lang="el-GR" sz="2000" dirty="0"/>
              <a:t>αύξηση του ύψους του κύματος </a:t>
            </a:r>
          </a:p>
        </p:txBody>
      </p:sp>
      <p:pic>
        <p:nvPicPr>
          <p:cNvPr id="246787" name="Picture 3"/>
          <p:cNvPicPr>
            <a:picLocks noChangeAspect="1" noChangeArrowheads="1"/>
          </p:cNvPicPr>
          <p:nvPr/>
        </p:nvPicPr>
        <p:blipFill>
          <a:blip r:embed="rId3" cstate="print">
            <a:lum contrast="10000"/>
          </a:blip>
          <a:srcRect/>
          <a:stretch>
            <a:fillRect/>
          </a:stretch>
        </p:blipFill>
        <p:spPr bwMode="auto">
          <a:xfrm>
            <a:off x="2195736" y="836712"/>
            <a:ext cx="4824536" cy="5149029"/>
          </a:xfrm>
          <a:prstGeom prst="rect">
            <a:avLst/>
          </a:prstGeom>
          <a:noFill/>
          <a:ln w="9525">
            <a:noFill/>
            <a:miter lim="800000"/>
            <a:headEnd/>
            <a:tailEnd/>
          </a:ln>
        </p:spPr>
      </p:pic>
      <p:sp>
        <p:nvSpPr>
          <p:cNvPr id="11" name="Line 5"/>
          <p:cNvSpPr>
            <a:spLocks noChangeShapeType="1"/>
          </p:cNvSpPr>
          <p:nvPr/>
        </p:nvSpPr>
        <p:spPr bwMode="auto">
          <a:xfrm flipV="1">
            <a:off x="2483769" y="4869160"/>
            <a:ext cx="1944216" cy="575692"/>
          </a:xfrm>
          <a:prstGeom prst="line">
            <a:avLst/>
          </a:prstGeom>
          <a:noFill/>
          <a:ln w="38100">
            <a:solidFill>
              <a:srgbClr val="FF6600"/>
            </a:solidFill>
            <a:round/>
            <a:headEnd/>
            <a:tailEnd type="stealth" w="med" len="med"/>
          </a:ln>
          <a:effectLst/>
        </p:spPr>
        <p:txBody>
          <a:bodyPr wrap="square">
            <a:spAutoFit/>
          </a:bodyPr>
          <a:lstStyle/>
          <a:p>
            <a:endParaRPr lang="en-GB"/>
          </a:p>
        </p:txBody>
      </p:sp>
      <p:sp>
        <p:nvSpPr>
          <p:cNvPr id="12" name="Rectangle 6"/>
          <p:cNvSpPr>
            <a:spLocks noChangeArrowheads="1"/>
          </p:cNvSpPr>
          <p:nvPr/>
        </p:nvSpPr>
        <p:spPr bwMode="auto">
          <a:xfrm>
            <a:off x="250825" y="5084763"/>
            <a:ext cx="2722563" cy="641350"/>
          </a:xfrm>
          <a:prstGeom prst="rect">
            <a:avLst/>
          </a:prstGeom>
          <a:noFill/>
          <a:ln w="9525">
            <a:noFill/>
            <a:miter lim="800000"/>
            <a:headEnd/>
            <a:tailEnd/>
          </a:ln>
          <a:effectLst/>
        </p:spPr>
        <p:txBody>
          <a:bodyPr wrap="none">
            <a:spAutoFit/>
          </a:bodyPr>
          <a:lstStyle/>
          <a:p>
            <a:pPr>
              <a:spcBef>
                <a:spcPct val="0"/>
              </a:spcBef>
            </a:pPr>
            <a:r>
              <a:rPr lang="el-GR" sz="1800">
                <a:solidFill>
                  <a:srgbClr val="FF6600"/>
                </a:solidFill>
                <a:effectLst>
                  <a:outerShdw blurRad="38100" dist="38100" dir="2700000" algn="tl">
                    <a:srgbClr val="000000"/>
                  </a:outerShdw>
                </a:effectLst>
              </a:rPr>
              <a:t>αύξηση ύψους κύματος</a:t>
            </a:r>
          </a:p>
          <a:p>
            <a:pPr>
              <a:spcBef>
                <a:spcPct val="0"/>
              </a:spcBef>
            </a:pPr>
            <a:r>
              <a:rPr lang="el-GR" sz="1800">
                <a:solidFill>
                  <a:srgbClr val="FF6600"/>
                </a:solidFill>
                <a:effectLst>
                  <a:outerShdw blurRad="38100" dist="38100" dir="2700000" algn="tl">
                    <a:srgbClr val="000000"/>
                  </a:outerShdw>
                </a:effectLst>
              </a:rPr>
              <a:t>σε ακρωτήρι</a:t>
            </a:r>
          </a:p>
        </p:txBody>
      </p:sp>
      <p:sp>
        <p:nvSpPr>
          <p:cNvPr id="13" name="Line 8"/>
          <p:cNvSpPr>
            <a:spLocks noChangeShapeType="1"/>
          </p:cNvSpPr>
          <p:nvPr/>
        </p:nvSpPr>
        <p:spPr bwMode="auto">
          <a:xfrm flipH="1" flipV="1">
            <a:off x="5220072" y="4509120"/>
            <a:ext cx="1835844" cy="503808"/>
          </a:xfrm>
          <a:prstGeom prst="line">
            <a:avLst/>
          </a:prstGeom>
          <a:noFill/>
          <a:ln w="38100">
            <a:solidFill>
              <a:srgbClr val="FF6600"/>
            </a:solidFill>
            <a:round/>
            <a:headEnd/>
            <a:tailEnd type="stealth" w="med" len="med"/>
          </a:ln>
          <a:effectLst/>
        </p:spPr>
        <p:txBody>
          <a:bodyPr wrap="square">
            <a:spAutoFit/>
          </a:bodyPr>
          <a:lstStyle/>
          <a:p>
            <a:endParaRPr lang="en-GB"/>
          </a:p>
        </p:txBody>
      </p:sp>
      <p:sp>
        <p:nvSpPr>
          <p:cNvPr id="14" name="Rectangle 9"/>
          <p:cNvSpPr>
            <a:spLocks noChangeArrowheads="1"/>
          </p:cNvSpPr>
          <p:nvPr/>
        </p:nvSpPr>
        <p:spPr bwMode="auto">
          <a:xfrm>
            <a:off x="6156176" y="5013176"/>
            <a:ext cx="2711450" cy="641350"/>
          </a:xfrm>
          <a:prstGeom prst="rect">
            <a:avLst/>
          </a:prstGeom>
          <a:noFill/>
          <a:ln w="9525">
            <a:noFill/>
            <a:miter lim="800000"/>
            <a:headEnd/>
            <a:tailEnd/>
          </a:ln>
          <a:effectLst/>
        </p:spPr>
        <p:txBody>
          <a:bodyPr wrap="none">
            <a:spAutoFit/>
          </a:bodyPr>
          <a:lstStyle/>
          <a:p>
            <a:pPr>
              <a:spcBef>
                <a:spcPct val="0"/>
              </a:spcBef>
            </a:pPr>
            <a:r>
              <a:rPr lang="el-GR" sz="1800" dirty="0">
                <a:solidFill>
                  <a:srgbClr val="FF6600"/>
                </a:solidFill>
                <a:effectLst>
                  <a:outerShdw blurRad="38100" dist="38100" dir="2700000" algn="tl">
                    <a:srgbClr val="000000"/>
                  </a:outerShdw>
                </a:effectLst>
              </a:rPr>
              <a:t>μείωση ύψους κύματος</a:t>
            </a:r>
          </a:p>
          <a:p>
            <a:pPr>
              <a:spcBef>
                <a:spcPct val="0"/>
              </a:spcBef>
            </a:pPr>
            <a:r>
              <a:rPr lang="el-GR" sz="1800" dirty="0">
                <a:solidFill>
                  <a:srgbClr val="FF6600"/>
                </a:solidFill>
                <a:effectLst>
                  <a:outerShdw blurRad="38100" dist="38100" dir="2700000" algn="tl">
                    <a:srgbClr val="000000"/>
                  </a:outerShdw>
                </a:effectLst>
              </a:rPr>
              <a:t>σε κόλπο</a:t>
            </a:r>
          </a:p>
        </p:txBody>
      </p:sp>
      <p:sp>
        <p:nvSpPr>
          <p:cNvPr id="15" name="Text Box 10"/>
          <p:cNvSpPr txBox="1">
            <a:spLocks noChangeArrowheads="1"/>
          </p:cNvSpPr>
          <p:nvPr/>
        </p:nvSpPr>
        <p:spPr bwMode="auto">
          <a:xfrm>
            <a:off x="575048" y="836712"/>
            <a:ext cx="8568952" cy="400110"/>
          </a:xfrm>
          <a:prstGeom prst="rect">
            <a:avLst/>
          </a:prstGeom>
          <a:solidFill>
            <a:schemeClr val="bg1"/>
          </a:solidFill>
          <a:ln w="9525" algn="ctr">
            <a:noFill/>
            <a:miter lim="800000"/>
            <a:headEnd/>
            <a:tailEnd/>
          </a:ln>
          <a:effectLst/>
        </p:spPr>
        <p:txBody>
          <a:bodyPr wrap="square">
            <a:spAutoFit/>
          </a:bodyPr>
          <a:lstStyle/>
          <a:p>
            <a:r>
              <a:rPr lang="el-GR" sz="2000" b="1" dirty="0" smtClean="0">
                <a:latin typeface="Calibri" pitchFamily="34" charset="0"/>
                <a:cs typeface="Calibri" pitchFamily="34" charset="0"/>
              </a:rPr>
              <a:t>Παραδείγματα Διάθλασης για διαφορετικές </a:t>
            </a:r>
            <a:r>
              <a:rPr lang="el-GR" sz="2000" b="1" dirty="0" err="1" smtClean="0">
                <a:latin typeface="Calibri" pitchFamily="34" charset="0"/>
                <a:cs typeface="Calibri" pitchFamily="34" charset="0"/>
              </a:rPr>
              <a:t>βυθομετρίες</a:t>
            </a:r>
            <a:r>
              <a:rPr lang="el-GR" sz="2000" b="1" dirty="0" smtClean="0">
                <a:latin typeface="Calibri" pitchFamily="34" charset="0"/>
                <a:cs typeface="Calibri" pitchFamily="34" charset="0"/>
              </a:rPr>
              <a:t> και ακτογραμμές </a:t>
            </a:r>
            <a:endParaRPr lang="en-GB" sz="2000" b="1" dirty="0">
              <a:latin typeface="Calibri" pitchFamily="34" charset="0"/>
              <a:cs typeface="Calibri" pitchFamily="34" charset="0"/>
            </a:endParaRPr>
          </a:p>
        </p:txBody>
      </p:sp>
      <p:sp>
        <p:nvSpPr>
          <p:cNvPr id="20"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21" name="20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23" name="22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latin typeface="+mj-lt"/>
              </a:rPr>
              <a:t>Διαμόρφωση του κύματος στην παράκτια ζώνη</a:t>
            </a:r>
            <a:r>
              <a:rPr lang="en-GB" i="1" u="sng" dirty="0" smtClean="0">
                <a:latin typeface="+mj-lt"/>
              </a:rPr>
              <a:t>: </a:t>
            </a:r>
            <a:r>
              <a:rPr lang="el-GR" i="1" u="sng" dirty="0" smtClean="0">
                <a:latin typeface="+mj-lt"/>
              </a:rPr>
              <a:t>Διάθλαση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50882" name="Equation" r:id="rId4" imgW="1422360" imgH="228600" progId="">
              <p:embed/>
            </p:oleObj>
          </a:graphicData>
        </a:graphic>
      </p:graphicFrame>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 name="Picture 4" descr="IMG0340"/>
          <p:cNvPicPr>
            <a:picLocks noChangeAspect="1" noChangeArrowheads="1"/>
          </p:cNvPicPr>
          <p:nvPr/>
        </p:nvPicPr>
        <p:blipFill>
          <a:blip r:embed="rId7" cstate="print"/>
          <a:srcRect l="3542" t="5467" r="4323" b="2422"/>
          <a:stretch>
            <a:fillRect/>
          </a:stretch>
        </p:blipFill>
        <p:spPr bwMode="auto">
          <a:xfrm>
            <a:off x="1403648" y="1844824"/>
            <a:ext cx="6264696" cy="4176464"/>
          </a:xfrm>
          <a:prstGeom prst="rect">
            <a:avLst/>
          </a:prstGeom>
          <a:noFill/>
          <a:ln w="9525">
            <a:noFill/>
            <a:miter lim="800000"/>
            <a:headEnd/>
            <a:tailEnd/>
          </a:ln>
        </p:spPr>
      </p:pic>
      <p:sp>
        <p:nvSpPr>
          <p:cNvPr id="14" name="Text Box 5"/>
          <p:cNvSpPr txBox="1">
            <a:spLocks noChangeArrowheads="1"/>
          </p:cNvSpPr>
          <p:nvPr/>
        </p:nvSpPr>
        <p:spPr bwMode="auto">
          <a:xfrm>
            <a:off x="2555776" y="6165304"/>
            <a:ext cx="4464223" cy="400110"/>
          </a:xfrm>
          <a:prstGeom prst="rect">
            <a:avLst/>
          </a:prstGeom>
          <a:noFill/>
          <a:ln w="9525">
            <a:noFill/>
            <a:miter lim="800000"/>
            <a:headEnd/>
            <a:tailEnd/>
          </a:ln>
        </p:spPr>
        <p:txBody>
          <a:bodyPr wrap="square">
            <a:spAutoFit/>
          </a:bodyPr>
          <a:lstStyle/>
          <a:p>
            <a:r>
              <a:rPr lang="el-GR" sz="2000" dirty="0" smtClean="0">
                <a:latin typeface="Calibri" pitchFamily="34" charset="0"/>
                <a:cs typeface="Calibri" pitchFamily="34" charset="0"/>
              </a:rPr>
              <a:t>Διάθλαση </a:t>
            </a:r>
            <a:r>
              <a:rPr lang="el-GR" sz="2000" dirty="0">
                <a:latin typeface="Calibri" pitchFamily="34" charset="0"/>
                <a:cs typeface="Calibri" pitchFamily="34" charset="0"/>
              </a:rPr>
              <a:t>κυμάτων </a:t>
            </a:r>
            <a:r>
              <a:rPr lang="en-GB" sz="2000" dirty="0">
                <a:latin typeface="Calibri" pitchFamily="34" charset="0"/>
                <a:cs typeface="Calibri" pitchFamily="34" charset="0"/>
              </a:rPr>
              <a:t>SEPM, 1996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prstClr val="black"/>
                </a:solidFill>
                <a:latin typeface="Calibri"/>
              </a:rPr>
              <a:t>Περίθλαση</a:t>
            </a:r>
            <a:endParaRPr lang="en-GB" i="1" u="sng" dirty="0">
              <a:solidFill>
                <a:prstClr val="black"/>
              </a:solidFill>
              <a:latin typeface="Calibri"/>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49858" name="Equation" r:id="rId4" imgW="1422360" imgH="228600" progId="">
              <p:embed/>
            </p:oleObj>
          </a:graphicData>
        </a:graphic>
      </p:graphicFrame>
      <p:sp>
        <p:nvSpPr>
          <p:cNvPr id="15" name="Text Box 12"/>
          <p:cNvSpPr txBox="1">
            <a:spLocks noChangeArrowheads="1"/>
          </p:cNvSpPr>
          <p:nvPr/>
        </p:nvSpPr>
        <p:spPr bwMode="auto">
          <a:xfrm>
            <a:off x="395536" y="1700808"/>
            <a:ext cx="8352928"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71463" indent="-271463" fontAlgn="auto">
              <a:spcBef>
                <a:spcPts val="0"/>
              </a:spcBef>
              <a:spcAft>
                <a:spcPts val="0"/>
              </a:spcAft>
              <a:buFont typeface="Wingdings" pitchFamily="2" charset="2"/>
              <a:buChar char="§"/>
              <a:tabLst>
                <a:tab pos="271463" algn="l"/>
              </a:tabLst>
              <a:defRPr/>
            </a:pPr>
            <a:r>
              <a:rPr lang="el-GR" sz="2000" dirty="0" smtClean="0">
                <a:latin typeface="Calibri" pitchFamily="34" charset="0"/>
                <a:cs typeface="Calibri" pitchFamily="34" charset="0"/>
              </a:rPr>
              <a:t>Όταν οι κυματισμοί κατά τη μετάδοσή τους συναντήσουν ένα φυσικό ή τεχνητό εμπόδιο (</a:t>
            </a:r>
            <a:r>
              <a:rPr lang="el-GR" sz="2000" dirty="0" err="1" smtClean="0">
                <a:latin typeface="Calibri" pitchFamily="34" charset="0"/>
                <a:cs typeface="Calibri" pitchFamily="34" charset="0"/>
              </a:rPr>
              <a:t>π.χ</a:t>
            </a:r>
            <a:r>
              <a:rPr lang="el-GR" sz="2000" dirty="0" smtClean="0">
                <a:latin typeface="Calibri" pitchFamily="34" charset="0"/>
                <a:cs typeface="Calibri" pitchFamily="34" charset="0"/>
              </a:rPr>
              <a:t> κυματοθραύστης, νησίδα) τότε παρατηρείται γύρω από το άκρο καμπύλωση των κορυφογραμμών με αποτέλεσμα τα κύματα όχι μόνο να μην παρακάμπτουν το εμπόδιο αλλά, αντίθετα, να μεταδίδονται στην πίσω πλευρά του υπό μορφή ομόκεντρων κυκλικών τόξων συνεχώς ελαττωμένου ύψους</a:t>
            </a:r>
            <a:r>
              <a:rPr lang="el-GR" sz="2000" dirty="0" smtClean="0"/>
              <a:t>.</a:t>
            </a:r>
          </a:p>
          <a:p>
            <a:pPr marL="271463" indent="-271463" fontAlgn="auto">
              <a:spcBef>
                <a:spcPts val="0"/>
              </a:spcBef>
              <a:spcAft>
                <a:spcPts val="0"/>
              </a:spcAft>
              <a:buFont typeface="Wingdings" pitchFamily="2" charset="2"/>
              <a:buChar char="§"/>
              <a:tabLst>
                <a:tab pos="271463" algn="l"/>
              </a:tabLst>
              <a:defRPr/>
            </a:pPr>
            <a:endParaRPr lang="el-GR" sz="2000" kern="0" dirty="0" smtClean="0">
              <a:solidFill>
                <a:srgbClr val="3333FF"/>
              </a:solidFill>
            </a:endParaRPr>
          </a:p>
          <a:p>
            <a:pPr marL="271463" indent="-271463" fontAlgn="auto">
              <a:spcBef>
                <a:spcPts val="0"/>
              </a:spcBef>
              <a:spcAft>
                <a:spcPts val="0"/>
              </a:spcAft>
              <a:buFont typeface="Wingdings" pitchFamily="2" charset="2"/>
              <a:buChar char="§"/>
              <a:tabLst>
                <a:tab pos="271463" algn="l"/>
              </a:tabLst>
              <a:defRPr/>
            </a:pPr>
            <a:endParaRPr lang="el-GR" sz="2000" kern="0" dirty="0" smtClean="0">
              <a:solidFill>
                <a:srgbClr val="3333FF"/>
              </a:solidFill>
            </a:endParaRPr>
          </a:p>
          <a:p>
            <a:pPr marL="271463" indent="-271463" fontAlgn="auto">
              <a:spcBef>
                <a:spcPts val="0"/>
              </a:spcBef>
              <a:spcAft>
                <a:spcPts val="0"/>
              </a:spcAft>
              <a:buFont typeface="Wingdings" pitchFamily="2" charset="2"/>
              <a:buChar char="§"/>
              <a:tabLst>
                <a:tab pos="271463" algn="l"/>
              </a:tabLst>
              <a:defRPr/>
            </a:pPr>
            <a:r>
              <a:rPr lang="el-GR" sz="2000" kern="0" dirty="0" smtClean="0">
                <a:latin typeface="Calibri" pitchFamily="34" charset="0"/>
                <a:cs typeface="Calibri" pitchFamily="34" charset="0"/>
              </a:rPr>
              <a:t>Η διαδικασία που συνεπάγεται διάδοση κυματισμών στη “σκιά” στερεών ορίων όπως τα </a:t>
            </a:r>
            <a:r>
              <a:rPr lang="el-GR" sz="2000" kern="0" dirty="0" err="1" smtClean="0">
                <a:latin typeface="Calibri" pitchFamily="34" charset="0"/>
                <a:cs typeface="Calibri" pitchFamily="34" charset="0"/>
              </a:rPr>
              <a:t>ακρομόλια</a:t>
            </a:r>
            <a:r>
              <a:rPr lang="el-GR" sz="2000" kern="0" dirty="0" smtClean="0">
                <a:latin typeface="Calibri" pitchFamily="34" charset="0"/>
                <a:cs typeface="Calibri" pitchFamily="34" charset="0"/>
              </a:rPr>
              <a:t> με μειούμενο ύψος και αλλαγή κατεύθυνσης.</a:t>
            </a:r>
          </a:p>
          <a:p>
            <a:pPr marL="271463" indent="-271463" fontAlgn="auto">
              <a:spcBef>
                <a:spcPts val="0"/>
              </a:spcBef>
              <a:spcAft>
                <a:spcPts val="0"/>
              </a:spcAft>
              <a:buFont typeface="Wingdings" pitchFamily="2" charset="2"/>
              <a:buChar char="§"/>
              <a:tabLst>
                <a:tab pos="271463" algn="l"/>
              </a:tabLst>
              <a:defRPr/>
            </a:pPr>
            <a:endParaRPr lang="el-GR" sz="2000" kern="0" dirty="0" smtClean="0">
              <a:latin typeface="Calibri" pitchFamily="34" charset="0"/>
              <a:cs typeface="Calibri" pitchFamily="34" charset="0"/>
            </a:endParaRPr>
          </a:p>
          <a:p>
            <a:pPr marL="271463" indent="-271463" fontAlgn="auto">
              <a:spcBef>
                <a:spcPts val="0"/>
              </a:spcBef>
              <a:spcAft>
                <a:spcPts val="0"/>
              </a:spcAft>
              <a:buFont typeface="Wingdings" pitchFamily="2" charset="2"/>
              <a:buChar char="§"/>
              <a:tabLst>
                <a:tab pos="271463" algn="l"/>
              </a:tabLst>
              <a:defRPr/>
            </a:pPr>
            <a:endParaRPr lang="el-GR" sz="2000" kern="0" dirty="0" smtClean="0">
              <a:latin typeface="Calibri" pitchFamily="34" charset="0"/>
              <a:cs typeface="Calibri" pitchFamily="34" charset="0"/>
            </a:endParaRPr>
          </a:p>
          <a:p>
            <a:pPr marL="271463" indent="-271463" fontAlgn="auto">
              <a:spcBef>
                <a:spcPts val="0"/>
              </a:spcBef>
              <a:spcAft>
                <a:spcPts val="0"/>
              </a:spcAft>
              <a:buFont typeface="Wingdings" pitchFamily="2" charset="2"/>
              <a:buChar char="§"/>
              <a:tabLst>
                <a:tab pos="271463" algn="l"/>
              </a:tabLst>
              <a:defRPr/>
            </a:pPr>
            <a:r>
              <a:rPr lang="el-GR" sz="2000" kern="0" dirty="0" smtClean="0">
                <a:latin typeface="Calibri" pitchFamily="34" charset="0"/>
                <a:cs typeface="Calibri" pitchFamily="34" charset="0"/>
              </a:rPr>
              <a:t>Με την περίθλαση είναι δυνατή η είσοδος κυματικής διαταραχής στο εσωτερικό των </a:t>
            </a:r>
            <a:r>
              <a:rPr lang="el-GR" sz="2000" kern="0" dirty="0" err="1" smtClean="0">
                <a:latin typeface="Calibri" pitchFamily="34" charset="0"/>
                <a:cs typeface="Calibri" pitchFamily="34" charset="0"/>
              </a:rPr>
              <a:t>λιμενολεκανών</a:t>
            </a:r>
            <a:r>
              <a:rPr lang="el-GR" sz="2000" kern="0" dirty="0" smtClean="0">
                <a:latin typeface="Calibri" pitchFamily="34" charset="0"/>
                <a:cs typeface="Calibri" pitchFamily="34" charset="0"/>
              </a:rPr>
              <a:t>.</a:t>
            </a:r>
          </a:p>
          <a:p>
            <a:pPr marL="271463" indent="-271463" fontAlgn="auto">
              <a:spcBef>
                <a:spcPts val="0"/>
              </a:spcBef>
              <a:spcAft>
                <a:spcPts val="0"/>
              </a:spcAft>
              <a:buFont typeface="Wingdings" pitchFamily="2" charset="2"/>
              <a:buChar char="§"/>
              <a:tabLst>
                <a:tab pos="271463" algn="l"/>
              </a:tabLst>
              <a:defRPr/>
            </a:pPr>
            <a:endParaRPr lang="en-US" sz="2000" kern="0" dirty="0" smtClean="0">
              <a:latin typeface="Calibri" pitchFamily="34" charset="0"/>
              <a:cs typeface="Calibri"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prstClr val="black"/>
                </a:solidFill>
                <a:latin typeface="Calibri"/>
              </a:rPr>
              <a:t>Περίθλαση</a:t>
            </a:r>
            <a:endParaRPr lang="en-GB" i="1" u="sng" dirty="0">
              <a:solidFill>
                <a:prstClr val="black"/>
              </a:solidFill>
              <a:latin typeface="Calibri"/>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253954" name="Equation" r:id="rId4" imgW="1422360" imgH="228600" progId="">
              <p:embed/>
            </p:oleObj>
          </a:graphicData>
        </a:graphic>
      </p:graphicFrame>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2" name="Picture 4" descr="IMG0344"/>
          <p:cNvPicPr>
            <a:picLocks noChangeAspect="1" noChangeArrowheads="1"/>
          </p:cNvPicPr>
          <p:nvPr/>
        </p:nvPicPr>
        <p:blipFill>
          <a:blip r:embed="rId7" cstate="print"/>
          <a:srcRect l="21649" t="17265" r="23228" b="15390"/>
          <a:stretch>
            <a:fillRect/>
          </a:stretch>
        </p:blipFill>
        <p:spPr bwMode="auto">
          <a:xfrm>
            <a:off x="1619672" y="1628800"/>
            <a:ext cx="5473700" cy="4457700"/>
          </a:xfrm>
          <a:prstGeom prst="rect">
            <a:avLst/>
          </a:prstGeom>
          <a:noFill/>
          <a:ln w="9525">
            <a:noFill/>
            <a:miter lim="800000"/>
            <a:headEnd/>
            <a:tailEnd/>
          </a:ln>
        </p:spPr>
      </p:pic>
      <p:sp>
        <p:nvSpPr>
          <p:cNvPr id="14" name="Text Box 7"/>
          <p:cNvSpPr txBox="1">
            <a:spLocks noChangeArrowheads="1"/>
          </p:cNvSpPr>
          <p:nvPr/>
        </p:nvSpPr>
        <p:spPr bwMode="auto">
          <a:xfrm>
            <a:off x="1763688" y="6093296"/>
            <a:ext cx="5101397" cy="461665"/>
          </a:xfrm>
          <a:prstGeom prst="rect">
            <a:avLst/>
          </a:prstGeom>
          <a:noFill/>
          <a:ln w="9525">
            <a:noFill/>
            <a:miter lim="800000"/>
            <a:headEnd/>
            <a:tailEnd/>
          </a:ln>
        </p:spPr>
        <p:txBody>
          <a:bodyPr wrap="none">
            <a:spAutoFit/>
          </a:bodyPr>
          <a:lstStyle/>
          <a:p>
            <a:r>
              <a:rPr lang="el-GR" dirty="0" smtClean="0">
                <a:latin typeface="Calibri" pitchFamily="34" charset="0"/>
                <a:cs typeface="Calibri" pitchFamily="34" charset="0"/>
              </a:rPr>
              <a:t> </a:t>
            </a:r>
            <a:r>
              <a:rPr lang="el-GR" sz="2000" dirty="0">
                <a:latin typeface="Calibri" pitchFamily="34" charset="0"/>
                <a:cs typeface="Calibri" pitchFamily="34" charset="0"/>
              </a:rPr>
              <a:t>Περίθλαση </a:t>
            </a:r>
            <a:r>
              <a:rPr lang="en-GB" sz="2000" dirty="0">
                <a:latin typeface="Calibri" pitchFamily="34" charset="0"/>
                <a:cs typeface="Calibri" pitchFamily="34" charset="0"/>
              </a:rPr>
              <a:t>(diffraction) </a:t>
            </a:r>
            <a:r>
              <a:rPr lang="el-GR" sz="2000" dirty="0">
                <a:latin typeface="Calibri" pitchFamily="34" charset="0"/>
                <a:cs typeface="Calibri" pitchFamily="34" charset="0"/>
              </a:rPr>
              <a:t>κυμάτων. </a:t>
            </a:r>
            <a:r>
              <a:rPr lang="en-GB" sz="2000" dirty="0">
                <a:latin typeface="Calibri" pitchFamily="34" charset="0"/>
                <a:cs typeface="Calibri" pitchFamily="34" charset="0"/>
              </a:rPr>
              <a:t>SEPM, 1996</a:t>
            </a:r>
            <a:r>
              <a:rPr lang="el-GR" sz="2000" dirty="0">
                <a:latin typeface="Calibri" pitchFamily="34" charset="0"/>
                <a:cs typeface="Calibri" pitchFamily="34" charset="0"/>
              </a:rPr>
              <a:t>.</a:t>
            </a:r>
            <a:endParaRPr lang="en-GB"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prstClr val="black"/>
                </a:solidFill>
                <a:latin typeface="Calibri"/>
              </a:rPr>
              <a:t>Περίθλαση</a:t>
            </a:r>
            <a:endParaRPr lang="en-GB" i="1" u="sng" dirty="0">
              <a:solidFill>
                <a:prstClr val="black"/>
              </a:solidFill>
              <a:latin typeface="Calibri"/>
            </a:endParaRPr>
          </a:p>
        </p:txBody>
      </p: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15" name="Picture 5"/>
          <p:cNvPicPr>
            <a:picLocks noChangeAspect="1" noChangeArrowheads="1"/>
          </p:cNvPicPr>
          <p:nvPr/>
        </p:nvPicPr>
        <p:blipFill>
          <a:blip r:embed="rId5" cstate="print"/>
          <a:srcRect l="4065" r="7841"/>
          <a:stretch>
            <a:fillRect/>
          </a:stretch>
        </p:blipFill>
        <p:spPr bwMode="auto">
          <a:xfrm>
            <a:off x="1043608" y="1772816"/>
            <a:ext cx="6690146"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10" name="Rectangle 5"/>
          <p:cNvSpPr>
            <a:spLocks noChangeArrowheads="1"/>
          </p:cNvSpPr>
          <p:nvPr/>
        </p:nvSpPr>
        <p:spPr bwMode="auto">
          <a:xfrm>
            <a:off x="755576" y="1556792"/>
            <a:ext cx="7704856" cy="4752528"/>
          </a:xfrm>
          <a:prstGeom prst="rect">
            <a:avLst/>
          </a:prstGeom>
          <a:noFill/>
          <a:ln w="9525">
            <a:noFill/>
            <a:miter lim="800000"/>
            <a:headEnd/>
            <a:tailEnd/>
          </a:ln>
        </p:spPr>
        <p:txBody>
          <a:bodyPr/>
          <a:lstStyle/>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Κατανόηση των βασικών αρχών, της θεωρίας και των εξισώσεις που αφορούν τα θέματα της Παράκτιας </a:t>
            </a:r>
            <a:r>
              <a:rPr lang="el-GR" sz="2000" dirty="0" smtClean="0">
                <a:solidFill>
                  <a:srgbClr val="000000"/>
                </a:solidFill>
                <a:latin typeface="Calibri" pitchFamily="34" charset="0"/>
                <a:cs typeface="Calibri" pitchFamily="34" charset="0"/>
              </a:rPr>
              <a:t>Μορφοδυναμικής/Μηχανικής</a:t>
            </a:r>
            <a:endParaRPr lang="el-GR" sz="2000" dirty="0" smtClean="0">
              <a:solidFill>
                <a:srgbClr val="000000"/>
              </a:solidFill>
              <a:latin typeface="Calibri" pitchFamily="34" charset="0"/>
              <a:cs typeface="Calibri" pitchFamily="34" charset="0"/>
            </a:endParaRPr>
          </a:p>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Ολοκληρωμένη αντίληψη των διεργασιών που λαμβάνουν χώρα στο παράκτιο περιβάλλον και των φαινομένων μεταφοράς </a:t>
            </a:r>
          </a:p>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Κατανόηση των περιβαλλοντικών παραγόντων που ελέγχουν την εξέλιξη της παράκτιας γεωμορφολογίας (μορφοδυναμική)</a:t>
            </a:r>
            <a:endParaRPr lang="en-GB" sz="2000" dirty="0" smtClean="0">
              <a:solidFill>
                <a:srgbClr val="000000"/>
              </a:solidFill>
              <a:latin typeface="Calibri" pitchFamily="34" charset="0"/>
              <a:cs typeface="Calibri" pitchFamily="34" charset="0"/>
            </a:endParaRPr>
          </a:p>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Γνώση τεχνικών χαρακτηριστικών Παράκτιων και Λιμενικών έργων</a:t>
            </a:r>
          </a:p>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Βασικές γνώσεις σύγχρονων μεθόδων παρακολούθησης και μοντελοποίησης της Παράκτιας Μορφοδυναμικής</a:t>
            </a:r>
          </a:p>
          <a:p>
            <a:pPr marL="342900" indent="-342900">
              <a:spcBef>
                <a:spcPts val="0"/>
              </a:spcBef>
              <a:spcAft>
                <a:spcPts val="1800"/>
              </a:spcAft>
              <a:buFont typeface="Wingdings" pitchFamily="2" charset="2"/>
              <a:buChar char="Ø"/>
            </a:pPr>
            <a:r>
              <a:rPr lang="el-GR" sz="2000" dirty="0" smtClean="0">
                <a:solidFill>
                  <a:srgbClr val="000000"/>
                </a:solidFill>
                <a:latin typeface="Calibri" pitchFamily="34" charset="0"/>
                <a:cs typeface="Calibri" pitchFamily="34" charset="0"/>
              </a:rPr>
              <a:t>Εφαρμογή της αποκτηθείσας γνώσης για την επίλυση πραγματικών προβλημάτων</a:t>
            </a:r>
          </a:p>
        </p:txBody>
      </p:sp>
      <p:sp>
        <p:nvSpPr>
          <p:cNvPr id="11"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l-GR" sz="3200" b="1" dirty="0" smtClean="0">
                <a:latin typeface="Calibri" pitchFamily="34" charset="0"/>
                <a:cs typeface="Calibri" pitchFamily="34" charset="0"/>
              </a:rPr>
              <a:t>Στόχοι μαθήματος </a:t>
            </a:r>
            <a:endParaRPr lang="en-GB" sz="32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55576" y="548680"/>
            <a:ext cx="720080" cy="724244"/>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0" name="Text Box 12"/>
          <p:cNvSpPr txBox="1">
            <a:spLocks noChangeArrowheads="1"/>
          </p:cNvSpPr>
          <p:nvPr/>
        </p:nvSpPr>
        <p:spPr bwMode="auto">
          <a:xfrm>
            <a:off x="358775" y="2564904"/>
            <a:ext cx="8785225" cy="1144929"/>
          </a:xfrm>
          <a:prstGeom prst="rect">
            <a:avLst/>
          </a:prstGeom>
          <a:noFill/>
          <a:ln w="9525" algn="ctr">
            <a:noFill/>
            <a:miter lim="800000"/>
            <a:headEnd/>
            <a:tailEnd/>
          </a:ln>
          <a:effectLst/>
        </p:spPr>
        <p:txBody>
          <a:bodyPr>
            <a:spAutoFit/>
          </a:bodyPr>
          <a:lstStyle/>
          <a:p>
            <a:pPr>
              <a:lnSpc>
                <a:spcPct val="110000"/>
              </a:lnSpc>
              <a:spcBef>
                <a:spcPct val="50000"/>
              </a:spcBef>
            </a:pPr>
            <a:r>
              <a:rPr lang="el-GR" sz="1400" b="1" dirty="0" smtClean="0">
                <a:solidFill>
                  <a:srgbClr val="FFFFFF"/>
                </a:solidFill>
                <a:effectLst>
                  <a:outerShdw blurRad="38100" dist="38100" dir="2700000" algn="tl">
                    <a:srgbClr val="C0C0C0"/>
                  </a:outerShdw>
                </a:effectLst>
                <a:latin typeface="Arial" charset="0"/>
              </a:rPr>
              <a:t> </a:t>
            </a:r>
            <a:r>
              <a:rPr lang="el-GR" sz="1800" dirty="0" smtClean="0">
                <a:latin typeface="Calibri" pitchFamily="34" charset="0"/>
                <a:cs typeface="Calibri" pitchFamily="34" charset="0"/>
              </a:rPr>
              <a:t>Η γραμμή όπου εμφανίζεται το φαινόμενο της θραύσης είναι η </a:t>
            </a:r>
            <a:r>
              <a:rPr lang="el-GR" sz="1800" i="1" dirty="0" smtClean="0">
                <a:latin typeface="Calibri" pitchFamily="34" charset="0"/>
                <a:cs typeface="Calibri" pitchFamily="34" charset="0"/>
              </a:rPr>
              <a:t>γραμμή θραύσης</a:t>
            </a:r>
            <a:r>
              <a:rPr lang="el-GR" sz="1800" dirty="0" smtClean="0">
                <a:latin typeface="Calibri" pitchFamily="34" charset="0"/>
                <a:cs typeface="Calibri" pitchFamily="34" charset="0"/>
              </a:rPr>
              <a:t> </a:t>
            </a:r>
          </a:p>
          <a:p>
            <a:pPr>
              <a:lnSpc>
                <a:spcPct val="110000"/>
              </a:lnSpc>
              <a:spcBef>
                <a:spcPct val="50000"/>
              </a:spcBef>
            </a:pPr>
            <a:r>
              <a:rPr lang="el-GR" sz="1800" dirty="0" smtClean="0">
                <a:latin typeface="Calibri" pitchFamily="34" charset="0"/>
                <a:cs typeface="Calibri" pitchFamily="34" charset="0"/>
              </a:rPr>
              <a:t> Στη θέση αυτή, όπου το βάθος της θάλασσας είναι </a:t>
            </a:r>
            <a:r>
              <a:rPr lang="en-US" sz="1800" dirty="0" err="1" smtClean="0">
                <a:latin typeface="Calibri" pitchFamily="34" charset="0"/>
                <a:cs typeface="Calibri" pitchFamily="34" charset="0"/>
              </a:rPr>
              <a:t>h</a:t>
            </a:r>
            <a:r>
              <a:rPr lang="en-US" sz="1800" baseline="-25000" dirty="0" err="1" smtClean="0">
                <a:latin typeface="Calibri" pitchFamily="34" charset="0"/>
                <a:cs typeface="Calibri" pitchFamily="34" charset="0"/>
              </a:rPr>
              <a:t>b</a:t>
            </a:r>
            <a:r>
              <a:rPr lang="en-US" sz="1800" dirty="0" smtClean="0">
                <a:latin typeface="Calibri" pitchFamily="34" charset="0"/>
                <a:cs typeface="Calibri" pitchFamily="34" charset="0"/>
              </a:rPr>
              <a:t>, </a:t>
            </a:r>
            <a:r>
              <a:rPr lang="el-GR" sz="1800" i="1" dirty="0" smtClean="0">
                <a:latin typeface="Calibri" pitchFamily="34" charset="0"/>
                <a:cs typeface="Calibri" pitchFamily="34" charset="0"/>
              </a:rPr>
              <a:t>βάθος θραύσης</a:t>
            </a:r>
            <a:r>
              <a:rPr lang="el-GR" sz="1800" dirty="0" smtClean="0">
                <a:latin typeface="Calibri" pitchFamily="34" charset="0"/>
                <a:cs typeface="Calibri" pitchFamily="34" charset="0"/>
              </a:rPr>
              <a:t>, ο κυματισμός έχει ύψος </a:t>
            </a:r>
            <a:r>
              <a:rPr lang="en-US" sz="1800" dirty="0" err="1" smtClean="0">
                <a:latin typeface="Calibri" pitchFamily="34" charset="0"/>
                <a:cs typeface="Calibri" pitchFamily="34" charset="0"/>
              </a:rPr>
              <a:t>H</a:t>
            </a:r>
            <a:r>
              <a:rPr lang="en-US" sz="1800" baseline="-25000" dirty="0" err="1" smtClean="0">
                <a:latin typeface="Calibri" pitchFamily="34" charset="0"/>
                <a:cs typeface="Calibri" pitchFamily="34" charset="0"/>
              </a:rPr>
              <a:t>b</a:t>
            </a:r>
            <a:r>
              <a:rPr lang="el-GR" sz="1800" dirty="0" smtClean="0">
                <a:latin typeface="Calibri" pitchFamily="34" charset="0"/>
                <a:cs typeface="Calibri" pitchFamily="34" charset="0"/>
              </a:rPr>
              <a:t> </a:t>
            </a:r>
            <a:r>
              <a:rPr lang="el-GR" sz="1800" i="1" dirty="0" smtClean="0">
                <a:latin typeface="Calibri" pitchFamily="34" charset="0"/>
                <a:cs typeface="Calibri" pitchFamily="34" charset="0"/>
              </a:rPr>
              <a:t>ύψος θραύσης. </a:t>
            </a:r>
            <a:endParaRPr lang="en-US" sz="1800" i="1" dirty="0" smtClean="0">
              <a:latin typeface="Calibri" pitchFamily="34" charset="0"/>
              <a:cs typeface="Calibri" pitchFamily="34" charset="0"/>
            </a:endParaRPr>
          </a:p>
        </p:txBody>
      </p:sp>
      <p:sp>
        <p:nvSpPr>
          <p:cNvPr id="14" name="Rectangle 15"/>
          <p:cNvSpPr>
            <a:spLocks noChangeArrowheads="1"/>
          </p:cNvSpPr>
          <p:nvPr/>
        </p:nvSpPr>
        <p:spPr bwMode="auto">
          <a:xfrm>
            <a:off x="395536" y="1364575"/>
            <a:ext cx="8497639" cy="1200329"/>
          </a:xfrm>
          <a:prstGeom prst="rect">
            <a:avLst/>
          </a:prstGeom>
          <a:noFill/>
          <a:ln w="9525" algn="ctr">
            <a:noFill/>
            <a:miter lim="800000"/>
            <a:headEnd/>
            <a:tailEnd/>
          </a:ln>
          <a:effectLst/>
        </p:spPr>
        <p:txBody>
          <a:bodyPr wrap="square" anchor="ctr">
            <a:spAutoFit/>
          </a:bodyPr>
          <a:lstStyle/>
          <a:p>
            <a:pPr>
              <a:spcBef>
                <a:spcPct val="0"/>
              </a:spcBef>
            </a:pPr>
            <a:r>
              <a:rPr lang="el-GR" sz="1800" dirty="0" smtClean="0">
                <a:latin typeface="Calibri" pitchFamily="34" charset="0"/>
                <a:cs typeface="Calibri" pitchFamily="34" charset="0"/>
              </a:rPr>
              <a:t>Η θραύση </a:t>
            </a:r>
            <a:r>
              <a:rPr lang="el-GR" sz="1800" dirty="0">
                <a:latin typeface="Calibri" pitchFamily="34" charset="0"/>
                <a:cs typeface="Calibri" pitchFamily="34" charset="0"/>
              </a:rPr>
              <a:t>των κυματισμών συναρτάται με το φαινόμενο της </a:t>
            </a:r>
            <a:r>
              <a:rPr lang="el-GR" sz="1800" dirty="0" err="1">
                <a:latin typeface="Calibri" pitchFamily="34" charset="0"/>
                <a:cs typeface="Calibri" pitchFamily="34" charset="0"/>
              </a:rPr>
              <a:t>ρήχωσης</a:t>
            </a:r>
            <a:r>
              <a:rPr lang="el-GR" sz="1800" dirty="0">
                <a:latin typeface="Calibri" pitchFamily="34" charset="0"/>
                <a:cs typeface="Calibri" pitchFamily="34" charset="0"/>
              </a:rPr>
              <a:t> (αύξηση του ύψους του κύματος λόγω μείωσης του βάθους της θάλασσας) </a:t>
            </a:r>
            <a:r>
              <a:rPr lang="el-GR" sz="1800" dirty="0">
                <a:latin typeface="Calibri" pitchFamily="34" charset="0"/>
                <a:cs typeface="Calibri" pitchFamily="34" charset="0"/>
                <a:sym typeface="Wingdings" pitchFamily="2" charset="2"/>
              </a:rPr>
              <a:t> </a:t>
            </a:r>
            <a:r>
              <a:rPr lang="el-GR" sz="1800" dirty="0">
                <a:latin typeface="Calibri" pitchFamily="34" charset="0"/>
                <a:cs typeface="Calibri" pitchFamily="34" charset="0"/>
              </a:rPr>
              <a:t>εμφάνιση υδροδυναμικής αστάθειας, </a:t>
            </a:r>
          </a:p>
          <a:p>
            <a:pPr>
              <a:spcBef>
                <a:spcPct val="0"/>
              </a:spcBef>
            </a:pPr>
            <a:r>
              <a:rPr lang="el-GR" sz="1800" dirty="0">
                <a:latin typeface="Calibri" pitchFamily="34" charset="0"/>
                <a:cs typeface="Calibri" pitchFamily="34" charset="0"/>
              </a:rPr>
              <a:t>η κορυφή του διαδίδεται με μεγαλύτερη ταχύτητα από την κοιλία του </a:t>
            </a: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48" name="Group 19"/>
          <p:cNvGrpSpPr>
            <a:grpSpLocks/>
          </p:cNvGrpSpPr>
          <p:nvPr/>
        </p:nvGrpSpPr>
        <p:grpSpPr bwMode="auto">
          <a:xfrm>
            <a:off x="467544" y="3645024"/>
            <a:ext cx="8064896" cy="3096518"/>
            <a:chOff x="158" y="799"/>
            <a:chExt cx="5602" cy="2416"/>
          </a:xfrm>
        </p:grpSpPr>
        <p:pic>
          <p:nvPicPr>
            <p:cNvPr id="49" name="Picture 4" descr="wb"/>
            <p:cNvPicPr>
              <a:picLocks noChangeAspect="1" noChangeArrowheads="1"/>
            </p:cNvPicPr>
            <p:nvPr/>
          </p:nvPicPr>
          <p:blipFill>
            <a:blip r:embed="rId4" cstate="print"/>
            <a:srcRect/>
            <a:stretch>
              <a:fillRect/>
            </a:stretch>
          </p:blipFill>
          <p:spPr bwMode="auto">
            <a:xfrm>
              <a:off x="231" y="1117"/>
              <a:ext cx="5529" cy="2098"/>
            </a:xfrm>
            <a:prstGeom prst="rect">
              <a:avLst/>
            </a:prstGeom>
            <a:noFill/>
            <a:ln w="44450" algn="ctr">
              <a:solidFill>
                <a:srgbClr val="FF0000"/>
              </a:solidFill>
              <a:miter lim="800000"/>
              <a:headEnd/>
              <a:tailEnd/>
            </a:ln>
            <a:effectLst/>
          </p:spPr>
        </p:pic>
        <p:sp>
          <p:nvSpPr>
            <p:cNvPr id="50" name="Text Box 5"/>
            <p:cNvSpPr txBox="1">
              <a:spLocks noChangeArrowheads="1"/>
            </p:cNvSpPr>
            <p:nvPr/>
          </p:nvSpPr>
          <p:spPr bwMode="auto">
            <a:xfrm>
              <a:off x="158" y="816"/>
              <a:ext cx="1336" cy="240"/>
            </a:xfrm>
            <a:prstGeom prst="rect">
              <a:avLst/>
            </a:prstGeom>
            <a:noFill/>
            <a:ln w="15875" algn="ctr">
              <a:noFill/>
              <a:miter lim="800000"/>
              <a:headEnd/>
              <a:tailEnd/>
            </a:ln>
            <a:effectLst/>
          </p:spPr>
          <p:txBody>
            <a:bodyPr wrap="none">
              <a:spAutoFit/>
            </a:bodyPr>
            <a:lstStyle/>
            <a:p>
              <a:pPr>
                <a:spcBef>
                  <a:spcPct val="50000"/>
                </a:spcBef>
              </a:pPr>
              <a:r>
                <a:rPr lang="el-GR" sz="1600" smtClean="0">
                  <a:solidFill>
                    <a:srgbClr val="3333FF"/>
                  </a:solidFill>
                  <a:latin typeface="Arial" charset="0"/>
                </a:rPr>
                <a:t>Εμφάνιση ρήχωσης</a:t>
              </a:r>
            </a:p>
          </p:txBody>
        </p:sp>
        <p:sp>
          <p:nvSpPr>
            <p:cNvPr id="51" name="Text Box 6"/>
            <p:cNvSpPr txBox="1">
              <a:spLocks noChangeArrowheads="1"/>
            </p:cNvSpPr>
            <p:nvPr/>
          </p:nvSpPr>
          <p:spPr bwMode="auto">
            <a:xfrm>
              <a:off x="1655" y="799"/>
              <a:ext cx="1558" cy="240"/>
            </a:xfrm>
            <a:prstGeom prst="rect">
              <a:avLst/>
            </a:prstGeom>
            <a:noFill/>
            <a:ln w="15875" algn="ctr">
              <a:noFill/>
              <a:miter lim="800000"/>
              <a:headEnd/>
              <a:tailEnd/>
            </a:ln>
            <a:effectLst/>
          </p:spPr>
          <p:txBody>
            <a:bodyPr>
              <a:spAutoFit/>
            </a:bodyPr>
            <a:lstStyle/>
            <a:p>
              <a:pPr>
                <a:spcBef>
                  <a:spcPct val="50000"/>
                </a:spcBef>
              </a:pPr>
              <a:r>
                <a:rPr lang="el-GR" sz="1600" smtClean="0">
                  <a:solidFill>
                    <a:srgbClr val="3333FF"/>
                  </a:solidFill>
                  <a:latin typeface="Arial" charset="0"/>
                </a:rPr>
                <a:t>Αύξηση καμπυλότητας</a:t>
              </a:r>
            </a:p>
          </p:txBody>
        </p:sp>
        <p:sp>
          <p:nvSpPr>
            <p:cNvPr id="52" name="Text Box 8"/>
            <p:cNvSpPr txBox="1">
              <a:spLocks noChangeArrowheads="1"/>
            </p:cNvSpPr>
            <p:nvPr/>
          </p:nvSpPr>
          <p:spPr bwMode="auto">
            <a:xfrm>
              <a:off x="3379" y="816"/>
              <a:ext cx="1380" cy="240"/>
            </a:xfrm>
            <a:prstGeom prst="rect">
              <a:avLst/>
            </a:prstGeom>
            <a:noFill/>
            <a:ln w="15875" algn="ctr">
              <a:noFill/>
              <a:miter lim="800000"/>
              <a:headEnd/>
              <a:tailEnd/>
            </a:ln>
            <a:effectLst/>
          </p:spPr>
          <p:txBody>
            <a:bodyPr wrap="none">
              <a:spAutoFit/>
            </a:bodyPr>
            <a:lstStyle/>
            <a:p>
              <a:pPr>
                <a:spcBef>
                  <a:spcPct val="50000"/>
                </a:spcBef>
              </a:pPr>
              <a:r>
                <a:rPr lang="el-GR" sz="1600" smtClean="0">
                  <a:solidFill>
                    <a:srgbClr val="3333FF"/>
                  </a:solidFill>
                  <a:latin typeface="Arial" charset="0"/>
                </a:rPr>
                <a:t>Θραύση κυματισμού</a:t>
              </a:r>
            </a:p>
          </p:txBody>
        </p:sp>
        <p:sp>
          <p:nvSpPr>
            <p:cNvPr id="53" name="Line 9"/>
            <p:cNvSpPr>
              <a:spLocks noChangeShapeType="1"/>
            </p:cNvSpPr>
            <p:nvPr/>
          </p:nvSpPr>
          <p:spPr bwMode="auto">
            <a:xfrm>
              <a:off x="3198" y="2165"/>
              <a:ext cx="0" cy="408"/>
            </a:xfrm>
            <a:prstGeom prst="line">
              <a:avLst/>
            </a:prstGeom>
            <a:noFill/>
            <a:ln w="50800">
              <a:solidFill>
                <a:srgbClr val="FF6600"/>
              </a:solidFill>
              <a:round/>
              <a:headEnd type="triangle" w="med" len="med"/>
              <a:tailEnd type="triangle" w="med" len="med"/>
            </a:ln>
            <a:effectLst/>
          </p:spPr>
          <p:txBody>
            <a:bodyPr>
              <a:spAutoFit/>
            </a:bodyPr>
            <a:lstStyle/>
            <a:p>
              <a:endParaRPr lang="en-GB" sz="1800" smtClean="0">
                <a:solidFill>
                  <a:srgbClr val="000000"/>
                </a:solidFill>
                <a:latin typeface="Arial" charset="0"/>
              </a:endParaRPr>
            </a:p>
          </p:txBody>
        </p:sp>
        <p:sp>
          <p:nvSpPr>
            <p:cNvPr id="54" name="Line 10"/>
            <p:cNvSpPr>
              <a:spLocks noChangeShapeType="1"/>
            </p:cNvSpPr>
            <p:nvPr/>
          </p:nvSpPr>
          <p:spPr bwMode="auto">
            <a:xfrm flipV="1">
              <a:off x="3198" y="2755"/>
              <a:ext cx="2177" cy="0"/>
            </a:xfrm>
            <a:prstGeom prst="line">
              <a:avLst/>
            </a:prstGeom>
            <a:noFill/>
            <a:ln w="44450">
              <a:solidFill>
                <a:srgbClr val="FF0000"/>
              </a:solidFill>
              <a:round/>
              <a:headEnd type="triangle" w="med" len="med"/>
              <a:tailEnd type="triangle" w="med" len="med"/>
            </a:ln>
            <a:effectLst/>
          </p:spPr>
          <p:txBody>
            <a:bodyPr>
              <a:spAutoFit/>
            </a:bodyPr>
            <a:lstStyle/>
            <a:p>
              <a:endParaRPr lang="en-GB" sz="1800" smtClean="0">
                <a:solidFill>
                  <a:srgbClr val="000000"/>
                </a:solidFill>
                <a:latin typeface="Arial" charset="0"/>
              </a:endParaRPr>
            </a:p>
          </p:txBody>
        </p:sp>
        <p:sp>
          <p:nvSpPr>
            <p:cNvPr id="55" name="Text Box 16"/>
            <p:cNvSpPr txBox="1">
              <a:spLocks noChangeArrowheads="1"/>
            </p:cNvSpPr>
            <p:nvPr/>
          </p:nvSpPr>
          <p:spPr bwMode="auto">
            <a:xfrm>
              <a:off x="3833" y="2528"/>
              <a:ext cx="1360" cy="264"/>
            </a:xfrm>
            <a:prstGeom prst="rect">
              <a:avLst/>
            </a:prstGeom>
            <a:noFill/>
            <a:ln w="15875" algn="ctr">
              <a:noFill/>
              <a:miter lim="800000"/>
              <a:headEnd/>
              <a:tailEnd/>
            </a:ln>
            <a:effectLst/>
          </p:spPr>
          <p:txBody>
            <a:bodyPr wrap="none">
              <a:spAutoFit/>
            </a:bodyPr>
            <a:lstStyle/>
            <a:p>
              <a:pPr>
                <a:spcBef>
                  <a:spcPct val="50000"/>
                </a:spcBef>
              </a:pPr>
              <a:r>
                <a:rPr lang="el-GR" sz="1800" dirty="0" smtClean="0">
                  <a:solidFill>
                    <a:srgbClr val="3333FF"/>
                  </a:solidFill>
                  <a:latin typeface="Arial" charset="0"/>
                </a:rPr>
                <a:t>Ζώνη απόσβεσης</a:t>
              </a:r>
            </a:p>
          </p:txBody>
        </p:sp>
        <p:sp>
          <p:nvSpPr>
            <p:cNvPr id="56" name="Text Box 17"/>
            <p:cNvSpPr txBox="1">
              <a:spLocks noChangeArrowheads="1"/>
            </p:cNvSpPr>
            <p:nvPr/>
          </p:nvSpPr>
          <p:spPr bwMode="auto">
            <a:xfrm>
              <a:off x="2509" y="2484"/>
              <a:ext cx="1179" cy="240"/>
            </a:xfrm>
            <a:prstGeom prst="rect">
              <a:avLst/>
            </a:prstGeom>
            <a:noFill/>
            <a:ln w="15875" algn="ctr">
              <a:noFill/>
              <a:miter lim="800000"/>
              <a:headEnd/>
              <a:tailEnd/>
            </a:ln>
            <a:effectLst/>
          </p:spPr>
          <p:txBody>
            <a:bodyPr wrap="none">
              <a:spAutoFit/>
            </a:bodyPr>
            <a:lstStyle/>
            <a:p>
              <a:pPr>
                <a:spcBef>
                  <a:spcPct val="50000"/>
                </a:spcBef>
              </a:pPr>
              <a:r>
                <a:rPr lang="el-GR" sz="1600" dirty="0" smtClean="0">
                  <a:solidFill>
                    <a:srgbClr val="3333FF"/>
                  </a:solidFill>
                  <a:latin typeface="Arial" charset="0"/>
                </a:rPr>
                <a:t>Γραμμή θραύσης</a:t>
              </a:r>
            </a:p>
          </p:txBody>
        </p:sp>
      </p:grpSp>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prstClr val="black"/>
                </a:solidFill>
                <a:latin typeface="Calibri"/>
              </a:rPr>
              <a:t>Θραύση</a:t>
            </a:r>
            <a:endParaRPr lang="en-GB" i="1" u="sng" dirty="0">
              <a:solidFill>
                <a:prstClr val="black"/>
              </a:solidFill>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Text Box 6"/>
          <p:cNvSpPr txBox="1">
            <a:spLocks noChangeArrowheads="1"/>
          </p:cNvSpPr>
          <p:nvPr/>
        </p:nvSpPr>
        <p:spPr bwMode="auto">
          <a:xfrm>
            <a:off x="251520" y="4293096"/>
            <a:ext cx="4032250" cy="2014538"/>
          </a:xfrm>
          <a:prstGeom prst="rect">
            <a:avLst/>
          </a:prstGeom>
          <a:noFill/>
          <a:ln w="9525">
            <a:noFill/>
            <a:miter lim="800000"/>
            <a:headEnd/>
            <a:tailEnd/>
          </a:ln>
          <a:effectLst/>
        </p:spPr>
        <p:txBody>
          <a:bodyPr>
            <a:spAutoFit/>
          </a:bodyPr>
          <a:lstStyle/>
          <a:p>
            <a:pPr eaLnBrk="0" hangingPunct="0"/>
            <a:r>
              <a:rPr lang="el-GR" sz="1800" dirty="0" smtClean="0">
                <a:latin typeface="Calibri" pitchFamily="34" charset="0"/>
                <a:cs typeface="Calibri" pitchFamily="34" charset="0"/>
              </a:rPr>
              <a:t>Υπερχείλιση (</a:t>
            </a:r>
            <a:r>
              <a:rPr lang="en-GB" sz="1800" dirty="0" smtClean="0">
                <a:latin typeface="Calibri" pitchFamily="34" charset="0"/>
                <a:cs typeface="Calibri" pitchFamily="34" charset="0"/>
              </a:rPr>
              <a:t>spilling</a:t>
            </a:r>
            <a:r>
              <a:rPr lang="el-GR" sz="1800" dirty="0" smtClean="0">
                <a:latin typeface="Calibri" pitchFamily="34" charset="0"/>
                <a:cs typeface="Calibri" pitchFamily="34" charset="0"/>
              </a:rPr>
              <a:t>)</a:t>
            </a:r>
            <a:r>
              <a:rPr lang="en-GB" sz="1800" dirty="0" smtClean="0">
                <a:latin typeface="Calibri" pitchFamily="34" charset="0"/>
                <a:cs typeface="Calibri" pitchFamily="34" charset="0"/>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&lt; 0.5</a:t>
            </a:r>
          </a:p>
          <a:p>
            <a:pPr eaLnBrk="0" hangingPunct="0"/>
            <a:endParaRPr lang="en-GB" sz="1800" dirty="0" smtClean="0">
              <a:latin typeface="Calibri" pitchFamily="34" charset="0"/>
              <a:cs typeface="Calibri" pitchFamily="34" charset="0"/>
              <a:sym typeface="Symbol" pitchFamily="18" charset="2"/>
            </a:endParaRPr>
          </a:p>
          <a:p>
            <a:pPr eaLnBrk="0" hangingPunct="0"/>
            <a:r>
              <a:rPr lang="el-GR" sz="1800" dirty="0" smtClean="0">
                <a:latin typeface="Calibri" pitchFamily="34" charset="0"/>
                <a:cs typeface="Calibri" pitchFamily="34" charset="0"/>
                <a:sym typeface="Symbol" pitchFamily="18" charset="2"/>
              </a:rPr>
              <a:t>Κατάδυση (</a:t>
            </a:r>
            <a:r>
              <a:rPr lang="en-GB" sz="1800" dirty="0" smtClean="0">
                <a:latin typeface="Calibri" pitchFamily="34" charset="0"/>
                <a:cs typeface="Calibri" pitchFamily="34" charset="0"/>
                <a:sym typeface="Symbol" pitchFamily="18" charset="2"/>
              </a:rPr>
              <a:t>plunging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0.5 &lt;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&lt; 3</a:t>
            </a:r>
          </a:p>
          <a:p>
            <a:pPr eaLnBrk="0" hangingPunct="0"/>
            <a:endParaRPr lang="en-GB" sz="1800" dirty="0" smtClean="0">
              <a:latin typeface="Calibri" pitchFamily="34" charset="0"/>
              <a:cs typeface="Calibri" pitchFamily="34" charset="0"/>
              <a:sym typeface="Symbol" pitchFamily="18" charset="2"/>
            </a:endParaRPr>
          </a:p>
          <a:p>
            <a:pPr eaLnBrk="0" hangingPunct="0"/>
            <a:r>
              <a:rPr lang="el-GR" sz="1800" dirty="0" smtClean="0">
                <a:latin typeface="Calibri" pitchFamily="34" charset="0"/>
                <a:cs typeface="Calibri" pitchFamily="34" charset="0"/>
                <a:sym typeface="Symbol" pitchFamily="18" charset="2"/>
              </a:rPr>
              <a:t>Κατάρρευση (</a:t>
            </a:r>
            <a:r>
              <a:rPr lang="en-GB" sz="1800" dirty="0" smtClean="0">
                <a:latin typeface="Calibri" pitchFamily="34" charset="0"/>
                <a:cs typeface="Calibri" pitchFamily="34" charset="0"/>
                <a:sym typeface="Symbol" pitchFamily="18" charset="2"/>
              </a:rPr>
              <a:t>collapsing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 3</a:t>
            </a:r>
          </a:p>
          <a:p>
            <a:pPr eaLnBrk="0" hangingPunct="0"/>
            <a:endParaRPr lang="en-GB" sz="1800" dirty="0" smtClean="0">
              <a:latin typeface="Calibri" pitchFamily="34" charset="0"/>
              <a:cs typeface="Calibri" pitchFamily="34" charset="0"/>
              <a:sym typeface="Symbol" pitchFamily="18" charset="2"/>
            </a:endParaRPr>
          </a:p>
          <a:p>
            <a:pPr eaLnBrk="0" hangingPunct="0"/>
            <a:r>
              <a:rPr lang="el-GR" sz="1800" dirty="0" smtClean="0">
                <a:latin typeface="Calibri" pitchFamily="34" charset="0"/>
                <a:cs typeface="Calibri" pitchFamily="34" charset="0"/>
                <a:sym typeface="Symbol" pitchFamily="18" charset="2"/>
              </a:rPr>
              <a:t>Εφόρμηση (</a:t>
            </a:r>
            <a:r>
              <a:rPr lang="en-GB" sz="1800" dirty="0" smtClean="0">
                <a:latin typeface="Calibri" pitchFamily="34" charset="0"/>
                <a:cs typeface="Calibri" pitchFamily="34" charset="0"/>
                <a:sym typeface="Symbol" pitchFamily="18" charset="2"/>
              </a:rPr>
              <a:t>surging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&gt;</a:t>
            </a:r>
            <a:r>
              <a:rPr lang="en-GB" sz="1800" b="1" dirty="0" smtClean="0">
                <a:effectLst>
                  <a:outerShdw blurRad="38100" dist="38100" dir="2700000" algn="tl">
                    <a:srgbClr val="C0C0C0"/>
                  </a:outerShdw>
                </a:effectLst>
                <a:latin typeface="Calibri" pitchFamily="34" charset="0"/>
                <a:cs typeface="Calibri" pitchFamily="34" charset="0"/>
                <a:sym typeface="Symbol" pitchFamily="18" charset="2"/>
              </a:rPr>
              <a:t> </a:t>
            </a:r>
            <a:r>
              <a:rPr lang="en-GB" sz="1800" dirty="0" smtClean="0">
                <a:latin typeface="Calibri" pitchFamily="34" charset="0"/>
                <a:cs typeface="Calibri" pitchFamily="34" charset="0"/>
                <a:sym typeface="Symbol" pitchFamily="18" charset="2"/>
              </a:rPr>
              <a:t>3</a:t>
            </a:r>
          </a:p>
        </p:txBody>
      </p:sp>
      <p:sp>
        <p:nvSpPr>
          <p:cNvPr id="90119" name="Rectangle 7"/>
          <p:cNvSpPr>
            <a:spLocks noChangeArrowheads="1"/>
          </p:cNvSpPr>
          <p:nvPr/>
        </p:nvSpPr>
        <p:spPr bwMode="auto">
          <a:xfrm>
            <a:off x="0" y="3094038"/>
            <a:ext cx="9144000" cy="0"/>
          </a:xfrm>
          <a:prstGeom prst="rect">
            <a:avLst/>
          </a:prstGeom>
          <a:noFill/>
          <a:ln w="9525" algn="ctr">
            <a:noFill/>
            <a:miter lim="800000"/>
            <a:headEnd/>
            <a:tailEnd/>
          </a:ln>
          <a:effectLst/>
        </p:spPr>
        <p:txBody>
          <a:bodyPr wrap="none" anchor="ctr">
            <a:spAutoFit/>
          </a:bodyPr>
          <a:lstStyle/>
          <a:p>
            <a:endParaRPr lang="en-GB" sz="1800" smtClean="0">
              <a:solidFill>
                <a:srgbClr val="000000"/>
              </a:solidFill>
              <a:latin typeface="Arial" charset="0"/>
            </a:endParaRPr>
          </a:p>
        </p:txBody>
      </p:sp>
      <p:grpSp>
        <p:nvGrpSpPr>
          <p:cNvPr id="2" name="Group 18"/>
          <p:cNvGrpSpPr>
            <a:grpSpLocks/>
          </p:cNvGrpSpPr>
          <p:nvPr/>
        </p:nvGrpSpPr>
        <p:grpSpPr bwMode="auto">
          <a:xfrm>
            <a:off x="251520" y="2564904"/>
            <a:ext cx="2087562" cy="1296987"/>
            <a:chOff x="1610" y="3367"/>
            <a:chExt cx="1497" cy="953"/>
          </a:xfrm>
        </p:grpSpPr>
        <p:sp>
          <p:nvSpPr>
            <p:cNvPr id="90129" name="Rectangle 17"/>
            <p:cNvSpPr>
              <a:spLocks noChangeArrowheads="1"/>
            </p:cNvSpPr>
            <p:nvPr/>
          </p:nvSpPr>
          <p:spPr bwMode="auto">
            <a:xfrm>
              <a:off x="1610" y="3367"/>
              <a:ext cx="1497" cy="953"/>
            </a:xfrm>
            <a:prstGeom prst="rect">
              <a:avLst/>
            </a:prstGeom>
            <a:solidFill>
              <a:srgbClr val="3366FF"/>
            </a:solidFill>
            <a:ln w="9525">
              <a:solidFill>
                <a:schemeClr val="accent2"/>
              </a:solidFill>
              <a:miter lim="800000"/>
              <a:headEnd/>
              <a:tailEnd/>
            </a:ln>
            <a:effectLst/>
          </p:spPr>
          <p:txBody>
            <a:bodyPr wrap="none" anchor="ctr"/>
            <a:lstStyle/>
            <a:p>
              <a:endParaRPr lang="en-GB" sz="1800" smtClean="0">
                <a:solidFill>
                  <a:srgbClr val="000000"/>
                </a:solidFill>
                <a:latin typeface="Arial" charset="0"/>
              </a:endParaRPr>
            </a:p>
          </p:txBody>
        </p:sp>
        <p:graphicFrame>
          <p:nvGraphicFramePr>
            <p:cNvPr id="90120" name="Object 8"/>
            <p:cNvGraphicFramePr>
              <a:graphicFrameLocks noChangeAspect="1"/>
            </p:cNvGraphicFramePr>
            <p:nvPr/>
          </p:nvGraphicFramePr>
          <p:xfrm>
            <a:off x="1837" y="3458"/>
            <a:ext cx="619" cy="698"/>
          </p:xfrm>
          <a:graphic>
            <a:graphicData uri="http://schemas.openxmlformats.org/presentationml/2006/ole">
              <p:oleObj spid="_x0000_s132098" name="Equation" r:id="rId3" imgW="596880" imgH="672840" progId="">
                <p:embed/>
              </p:oleObj>
            </a:graphicData>
          </a:graphic>
        </p:graphicFrame>
      </p:grpSp>
      <p:sp>
        <p:nvSpPr>
          <p:cNvPr id="90122" name="Rectangle 10"/>
          <p:cNvSpPr>
            <a:spLocks noChangeArrowheads="1"/>
          </p:cNvSpPr>
          <p:nvPr/>
        </p:nvSpPr>
        <p:spPr bwMode="auto">
          <a:xfrm>
            <a:off x="2555776" y="2636912"/>
            <a:ext cx="2160588" cy="1200329"/>
          </a:xfrm>
          <a:prstGeom prst="rect">
            <a:avLst/>
          </a:prstGeom>
          <a:noFill/>
          <a:ln w="9525" algn="ctr">
            <a:noFill/>
            <a:miter lim="800000"/>
            <a:headEnd/>
            <a:tailEnd/>
          </a:ln>
          <a:effectLst/>
        </p:spPr>
        <p:txBody>
          <a:bodyPr>
            <a:spAutoFit/>
          </a:bodyPr>
          <a:lstStyle/>
          <a:p>
            <a:pPr>
              <a:spcBef>
                <a:spcPct val="50000"/>
              </a:spcBef>
            </a:pPr>
            <a:r>
              <a:rPr lang="en-US" sz="1800" dirty="0" smtClean="0">
                <a:latin typeface="Calibri" pitchFamily="34" charset="0"/>
                <a:cs typeface="Calibri" pitchFamily="34" charset="0"/>
              </a:rPr>
              <a:t>tan</a:t>
            </a:r>
            <a:r>
              <a:rPr lang="el-GR" sz="1800" dirty="0" smtClean="0">
                <a:latin typeface="Calibri" pitchFamily="34" charset="0"/>
                <a:cs typeface="Calibri" pitchFamily="34" charset="0"/>
              </a:rPr>
              <a:t>θ</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κλίση πυθμένα</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και </a:t>
            </a:r>
            <a:r>
              <a:rPr lang="el-GR" sz="1800" dirty="0" err="1" smtClean="0">
                <a:latin typeface="Calibri" pitchFamily="34" charset="0"/>
                <a:cs typeface="Calibri" pitchFamily="34" charset="0"/>
              </a:rPr>
              <a:t>Ηο</a:t>
            </a:r>
            <a:r>
              <a:rPr lang="en-US" sz="1800" dirty="0" smtClean="0">
                <a:latin typeface="Calibri" pitchFamily="34" charset="0"/>
                <a:cs typeface="Calibri" pitchFamily="34" charset="0"/>
              </a:rPr>
              <a:t>/Lo</a:t>
            </a:r>
            <a:r>
              <a:rPr lang="el-GR" sz="1800" dirty="0" smtClean="0">
                <a:latin typeface="Calibri" pitchFamily="34" charset="0"/>
                <a:cs typeface="Calibri" pitchFamily="34" charset="0"/>
              </a:rPr>
              <a:t>, καμπυλότητα (στα βαθιά νερά)</a:t>
            </a:r>
          </a:p>
        </p:txBody>
      </p:sp>
      <p:sp>
        <p:nvSpPr>
          <p:cNvPr id="3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6" name="3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3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8" name="3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3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40" name="Group 19"/>
          <p:cNvGrpSpPr>
            <a:grpSpLocks/>
          </p:cNvGrpSpPr>
          <p:nvPr/>
        </p:nvGrpSpPr>
        <p:grpSpPr bwMode="auto">
          <a:xfrm>
            <a:off x="5148064" y="764704"/>
            <a:ext cx="3887787" cy="6021388"/>
            <a:chOff x="2977" y="73"/>
            <a:chExt cx="2677" cy="3947"/>
          </a:xfrm>
        </p:grpSpPr>
        <p:pic>
          <p:nvPicPr>
            <p:cNvPr id="41" name="Picture 5" descr="wav010702"/>
            <p:cNvPicPr>
              <a:picLocks noChangeAspect="1" noChangeArrowheads="1"/>
            </p:cNvPicPr>
            <p:nvPr/>
          </p:nvPicPr>
          <p:blipFill>
            <a:blip r:embed="rId6" cstate="print">
              <a:lum bright="-8000" contrast="14000"/>
            </a:blip>
            <a:srcRect/>
            <a:stretch>
              <a:fillRect/>
            </a:stretch>
          </p:blipFill>
          <p:spPr bwMode="auto">
            <a:xfrm>
              <a:off x="2977" y="73"/>
              <a:ext cx="2677" cy="3947"/>
            </a:xfrm>
            <a:prstGeom prst="rect">
              <a:avLst/>
            </a:prstGeom>
            <a:noFill/>
            <a:ln w="44450" algn="ctr">
              <a:solidFill>
                <a:srgbClr val="FF0000"/>
              </a:solidFill>
              <a:miter lim="800000"/>
              <a:headEnd/>
              <a:tailEnd/>
            </a:ln>
            <a:effectLst/>
          </p:spPr>
        </p:pic>
        <p:sp>
          <p:nvSpPr>
            <p:cNvPr id="42" name="Rectangle 12"/>
            <p:cNvSpPr>
              <a:spLocks noChangeArrowheads="1"/>
            </p:cNvSpPr>
            <p:nvPr/>
          </p:nvSpPr>
          <p:spPr bwMode="auto">
            <a:xfrm>
              <a:off x="5103" y="7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3" name="Rectangle 13"/>
            <p:cNvSpPr>
              <a:spLocks noChangeArrowheads="1"/>
            </p:cNvSpPr>
            <p:nvPr/>
          </p:nvSpPr>
          <p:spPr bwMode="auto">
            <a:xfrm>
              <a:off x="5103" y="1117"/>
              <a:ext cx="499"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4" name="Rectangle 14"/>
            <p:cNvSpPr>
              <a:spLocks noChangeArrowheads="1"/>
            </p:cNvSpPr>
            <p:nvPr/>
          </p:nvSpPr>
          <p:spPr bwMode="auto">
            <a:xfrm>
              <a:off x="5148" y="202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5" name="Rectangle 15"/>
            <p:cNvSpPr>
              <a:spLocks noChangeArrowheads="1"/>
            </p:cNvSpPr>
            <p:nvPr/>
          </p:nvSpPr>
          <p:spPr bwMode="auto">
            <a:xfrm>
              <a:off x="5103" y="3067"/>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grpSp>
      <p:sp>
        <p:nvSpPr>
          <p:cNvPr id="46" name="45 - Ορθογώνιο"/>
          <p:cNvSpPr/>
          <p:nvPr/>
        </p:nvSpPr>
        <p:spPr>
          <a:xfrm>
            <a:off x="0" y="836712"/>
            <a:ext cx="4427984" cy="830997"/>
          </a:xfrm>
          <a:prstGeom prst="rect">
            <a:avLst/>
          </a:prstGeom>
        </p:spPr>
        <p:txBody>
          <a:bodyPr wrap="square">
            <a:spAutoFit/>
          </a:bodyPr>
          <a:lstStyle/>
          <a:p>
            <a:r>
              <a:rPr lang="el-GR" i="1" u="sng" dirty="0" smtClean="0">
                <a:latin typeface="+mj-lt"/>
              </a:rPr>
              <a:t>Διαμόρφωση του κύματος στην παράκτια ζώνη</a:t>
            </a:r>
            <a:r>
              <a:rPr lang="en-GB" i="1" u="sng" dirty="0" smtClean="0">
                <a:latin typeface="+mj-lt"/>
              </a:rPr>
              <a:t>: </a:t>
            </a:r>
            <a:r>
              <a:rPr lang="el-GR" i="1" u="sng" dirty="0" smtClean="0">
                <a:latin typeface="+mj-lt"/>
              </a:rPr>
              <a:t>Θραύση</a:t>
            </a:r>
            <a:endParaRPr lang="en-GB" i="1" u="sng" dirty="0">
              <a:latin typeface="+mj-lt"/>
            </a:endParaRPr>
          </a:p>
        </p:txBody>
      </p:sp>
      <p:sp>
        <p:nvSpPr>
          <p:cNvPr id="22" name="Rectangle 4"/>
          <p:cNvSpPr>
            <a:spLocks noChangeArrowheads="1"/>
          </p:cNvSpPr>
          <p:nvPr/>
        </p:nvSpPr>
        <p:spPr bwMode="auto">
          <a:xfrm>
            <a:off x="72454" y="1700808"/>
            <a:ext cx="4427538" cy="784830"/>
          </a:xfrm>
          <a:prstGeom prst="rect">
            <a:avLst/>
          </a:prstGeom>
          <a:noFill/>
          <a:ln w="9525" algn="ctr">
            <a:noFill/>
            <a:miter lim="800000"/>
            <a:headEnd/>
            <a:tailEnd/>
          </a:ln>
          <a:effectLst/>
        </p:spPr>
        <p:txBody>
          <a:bodyPr>
            <a:spAutoFit/>
          </a:bodyPr>
          <a:lstStyle/>
          <a:p>
            <a:pPr>
              <a:spcBef>
                <a:spcPct val="50000"/>
              </a:spcBef>
            </a:pPr>
            <a:r>
              <a:rPr lang="el-GR" sz="1800" b="1" u="sng" dirty="0" smtClean="0">
                <a:solidFill>
                  <a:srgbClr val="3333FF"/>
                </a:solidFill>
                <a:latin typeface="Calibri" pitchFamily="34" charset="0"/>
                <a:cs typeface="Calibri" pitchFamily="34" charset="0"/>
              </a:rPr>
              <a:t>Τύποι Θραύσης:</a:t>
            </a:r>
          </a:p>
          <a:p>
            <a:pPr>
              <a:spcBef>
                <a:spcPct val="50000"/>
              </a:spcBef>
            </a:pPr>
            <a:r>
              <a:rPr lang="el-GR" sz="1800" dirty="0" smtClean="0">
                <a:latin typeface="Calibri" pitchFamily="34" charset="0"/>
                <a:cs typeface="Calibri" pitchFamily="34" charset="0"/>
              </a:rPr>
              <a:t>Παράμετρος θραύσης, αριθμός </a:t>
            </a:r>
            <a:r>
              <a:rPr lang="en-US" sz="1800" dirty="0" smtClean="0">
                <a:latin typeface="Calibri" pitchFamily="34" charset="0"/>
                <a:cs typeface="Calibri" pitchFamily="34" charset="0"/>
              </a:rPr>
              <a:t>I</a:t>
            </a:r>
            <a:r>
              <a:rPr lang="en-GB" sz="1800" dirty="0" err="1" smtClean="0">
                <a:latin typeface="Calibri" pitchFamily="34" charset="0"/>
                <a:cs typeface="Calibri" pitchFamily="34" charset="0"/>
              </a:rPr>
              <a:t>ribarren</a:t>
            </a:r>
            <a:endParaRPr lang="el-GR" sz="18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Δυναμική </a:t>
            </a:r>
            <a:r>
              <a:rPr lang="el-GR" sz="2800" b="1" dirty="0" err="1" smtClean="0"/>
              <a:t>ιζηματολογία</a:t>
            </a:r>
            <a:r>
              <a:rPr lang="el-GR" sz="2800" b="1" dirty="0" smtClean="0"/>
              <a:t> – </a:t>
            </a:r>
            <a:br>
              <a:rPr lang="el-GR" sz="2800" b="1" dirty="0" smtClean="0"/>
            </a:br>
            <a:r>
              <a:rPr lang="el-GR" sz="2800" b="1" dirty="0" smtClean="0"/>
              <a:t>Παράκτια Μορφοδυναμική</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4"/>
          <p:cNvSpPr>
            <a:spLocks noChangeArrowheads="1"/>
          </p:cNvSpPr>
          <p:nvPr/>
        </p:nvSpPr>
        <p:spPr bwMode="auto">
          <a:xfrm>
            <a:off x="395536" y="1124744"/>
            <a:ext cx="8424862" cy="5113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indent="0" algn="just" eaLnBrk="1" hangingPunct="1">
              <a:lnSpc>
                <a:spcPct val="90000"/>
              </a:lnSpc>
              <a:buFontTx/>
              <a:buNone/>
            </a:pPr>
            <a:r>
              <a:rPr lang="el-GR" sz="1800" dirty="0" smtClean="0">
                <a:latin typeface="+mn-lt"/>
              </a:rPr>
              <a:t>Η Δυναμική </a:t>
            </a:r>
            <a:r>
              <a:rPr lang="el-GR" sz="1800" dirty="0" err="1" smtClean="0">
                <a:latin typeface="+mn-lt"/>
              </a:rPr>
              <a:t>ιζηματολογία</a:t>
            </a:r>
            <a:r>
              <a:rPr lang="el-GR" sz="1800" dirty="0" smtClean="0">
                <a:latin typeface="+mn-lt"/>
              </a:rPr>
              <a:t> αφορά στη μελέτη των κινήσεων των ιζηματογενών κόκκων. </a:t>
            </a:r>
          </a:p>
          <a:p>
            <a:pPr marL="0" indent="0" algn="just" eaLnBrk="1" hangingPunct="1">
              <a:lnSpc>
                <a:spcPct val="90000"/>
              </a:lnSpc>
              <a:buFontTx/>
              <a:buNone/>
            </a:pPr>
            <a:endParaRPr lang="el-GR" sz="1800" dirty="0" smtClean="0">
              <a:latin typeface="+mn-lt"/>
            </a:endParaRPr>
          </a:p>
          <a:p>
            <a:pPr marL="0" indent="0" algn="just" eaLnBrk="1" hangingPunct="1">
              <a:lnSpc>
                <a:spcPct val="90000"/>
              </a:lnSpc>
              <a:buFontTx/>
              <a:buNone/>
            </a:pPr>
            <a:r>
              <a:rPr lang="el-GR" sz="1800" dirty="0" smtClean="0">
                <a:latin typeface="+mn-lt"/>
              </a:rPr>
              <a:t>Βασική παράμετρος ο</a:t>
            </a:r>
            <a:r>
              <a:rPr lang="el-GR" sz="1800" dirty="0" smtClean="0">
                <a:latin typeface="Calibri" pitchFamily="34" charset="0"/>
                <a:cs typeface="Calibri" pitchFamily="34" charset="0"/>
              </a:rPr>
              <a:t> ρυθμός </a:t>
            </a:r>
            <a:r>
              <a:rPr lang="el-GR" sz="1800" dirty="0" err="1" smtClean="0">
                <a:latin typeface="Calibri" pitchFamily="34" charset="0"/>
                <a:cs typeface="Calibri" pitchFamily="34" charset="0"/>
              </a:rPr>
              <a:t>ιζηματομεταφοράς</a:t>
            </a:r>
            <a:r>
              <a:rPr lang="el-GR" sz="1800" dirty="0" smtClean="0">
                <a:latin typeface="Calibri" pitchFamily="34" charset="0"/>
                <a:cs typeface="Calibri" pitchFamily="34" charset="0"/>
              </a:rPr>
              <a:t> (</a:t>
            </a:r>
            <a:r>
              <a:rPr lang="en-GB" sz="1800" dirty="0" smtClean="0">
                <a:latin typeface="Calibri" pitchFamily="34" charset="0"/>
                <a:cs typeface="Calibri" pitchFamily="34" charset="0"/>
              </a:rPr>
              <a:t>Sediment transport rate</a:t>
            </a:r>
            <a:r>
              <a:rPr lang="el-GR" sz="1800" dirty="0" smtClean="0">
                <a:latin typeface="Calibri" pitchFamily="34" charset="0"/>
                <a:cs typeface="Calibri" pitchFamily="34" charset="0"/>
              </a:rPr>
              <a:t>):</a:t>
            </a:r>
          </a:p>
          <a:p>
            <a:pPr marL="0" indent="0" algn="just" eaLnBrk="1" hangingPunct="1">
              <a:lnSpc>
                <a:spcPct val="90000"/>
              </a:lnSpc>
              <a:buFontTx/>
              <a:buNone/>
            </a:pPr>
            <a:endParaRPr lang="el-GR" sz="1800" dirty="0" smtClean="0">
              <a:latin typeface="Calibri" pitchFamily="34" charset="0"/>
              <a:cs typeface="Calibri" pitchFamily="34" charset="0"/>
            </a:endParaRPr>
          </a:p>
          <a:p>
            <a:pPr marL="0" indent="0" algn="just" eaLnBrk="1" hangingPunct="1">
              <a:lnSpc>
                <a:spcPct val="90000"/>
              </a:lnSpc>
              <a:buFontTx/>
              <a:buNone/>
            </a:pPr>
            <a:r>
              <a:rPr lang="el-GR" sz="1800" dirty="0" smtClean="0">
                <a:latin typeface="Calibri" pitchFamily="34" charset="0"/>
                <a:cs typeface="Calibri" pitchFamily="34" charset="0"/>
              </a:rPr>
              <a:t>Είναι η ποσότητα Μ (όγκος ή μάζα) όλων των μετακινουμένων ιζηματογενών σωματιδίων στο βυθό και την υδάτινη στήλη στην μονάδα επιφανείας </a:t>
            </a:r>
            <a:r>
              <a:rPr lang="en-GB" sz="1800" dirty="0" smtClean="0">
                <a:latin typeface="Calibri" pitchFamily="34" charset="0"/>
                <a:cs typeface="Calibri" pitchFamily="34" charset="0"/>
              </a:rPr>
              <a:t>L</a:t>
            </a:r>
            <a:r>
              <a:rPr lang="en-GB" sz="1800" baseline="30000" dirty="0" smtClean="0">
                <a:latin typeface="Calibri" pitchFamily="34" charset="0"/>
                <a:cs typeface="Calibri" pitchFamily="34" charset="0"/>
              </a:rPr>
              <a:t>2</a:t>
            </a:r>
            <a:r>
              <a:rPr lang="en-GB" sz="1800" dirty="0" smtClean="0">
                <a:latin typeface="Calibri" pitchFamily="34" charset="0"/>
                <a:cs typeface="Calibri" pitchFamily="34" charset="0"/>
              </a:rPr>
              <a:t> </a:t>
            </a:r>
            <a:r>
              <a:rPr lang="el-GR" sz="1800" dirty="0" smtClean="0">
                <a:latin typeface="Calibri" pitchFamily="34" charset="0"/>
                <a:cs typeface="Calibri" pitchFamily="34" charset="0"/>
              </a:rPr>
              <a:t>πολλαπλασιασμένη με την μέση ταχύτητα </a:t>
            </a:r>
            <a:r>
              <a:rPr lang="en-GB" sz="1800" dirty="0" smtClean="0">
                <a:latin typeface="Calibri" pitchFamily="34" charset="0"/>
                <a:cs typeface="Calibri" pitchFamily="34" charset="0"/>
              </a:rPr>
              <a:t>U </a:t>
            </a:r>
            <a:r>
              <a:rPr lang="el-GR" sz="1800" dirty="0" smtClean="0">
                <a:latin typeface="Calibri" pitchFamily="34" charset="0"/>
                <a:cs typeface="Calibri" pitchFamily="34" charset="0"/>
              </a:rPr>
              <a:t>μεταφοράς των σωματιδίων</a:t>
            </a:r>
            <a:r>
              <a:rPr lang="en-GB" sz="1800" dirty="0" smtClean="0">
                <a:latin typeface="Calibri" pitchFamily="34" charset="0"/>
                <a:cs typeface="Calibri" pitchFamily="34" charset="0"/>
              </a:rPr>
              <a:t>:</a:t>
            </a:r>
            <a:endParaRPr lang="el-GR" sz="1800" dirty="0" smtClean="0">
              <a:latin typeface="Calibri" pitchFamily="34" charset="0"/>
              <a:cs typeface="Calibri" pitchFamily="34" charset="0"/>
            </a:endParaRPr>
          </a:p>
          <a:p>
            <a:pPr marL="0" indent="0" algn="ctr" eaLnBrk="1" hangingPunct="1">
              <a:lnSpc>
                <a:spcPct val="90000"/>
              </a:lnSpc>
              <a:buFontTx/>
              <a:buNone/>
            </a:pPr>
            <a:endParaRPr lang="el-GR" sz="1800" dirty="0" smtClean="0">
              <a:latin typeface="Calibri" pitchFamily="34" charset="0"/>
              <a:cs typeface="Calibri" pitchFamily="34" charset="0"/>
            </a:endParaRPr>
          </a:p>
          <a:p>
            <a:pPr marL="0" indent="0" algn="ctr" eaLnBrk="1" hangingPunct="1">
              <a:lnSpc>
                <a:spcPct val="90000"/>
              </a:lnSpc>
              <a:buFontTx/>
              <a:buNone/>
            </a:pPr>
            <a:r>
              <a:rPr lang="en-GB" sz="1800" dirty="0" smtClean="0">
                <a:latin typeface="Calibri" pitchFamily="34" charset="0"/>
                <a:cs typeface="Calibri" pitchFamily="34" charset="0"/>
              </a:rPr>
              <a:t> </a:t>
            </a:r>
            <a:r>
              <a:rPr lang="en-GB" sz="1800" b="1" dirty="0" smtClean="0">
                <a:latin typeface="Calibri" pitchFamily="34" charset="0"/>
                <a:cs typeface="Calibri" pitchFamily="34" charset="0"/>
              </a:rPr>
              <a:t>q = M x U / L</a:t>
            </a:r>
            <a:r>
              <a:rPr lang="en-GB" sz="1800" b="1" baseline="30000" dirty="0" smtClean="0">
                <a:latin typeface="Calibri" pitchFamily="34" charset="0"/>
                <a:cs typeface="Calibri" pitchFamily="34" charset="0"/>
              </a:rPr>
              <a:t>2</a:t>
            </a:r>
            <a:endParaRPr lang="en-GB" sz="1800" b="1" dirty="0" smtClean="0">
              <a:latin typeface="Calibri" pitchFamily="34" charset="0"/>
              <a:cs typeface="Calibri" pitchFamily="34" charset="0"/>
              <a:sym typeface="Symbol" pitchFamily="18" charset="2"/>
            </a:endParaRPr>
          </a:p>
          <a:p>
            <a:pPr marL="342900" indent="-342900">
              <a:spcBef>
                <a:spcPct val="20000"/>
              </a:spcBef>
            </a:pPr>
            <a:endParaRPr lang="el-GR" sz="1800" dirty="0" smtClean="0">
              <a:latin typeface="+mn-lt"/>
            </a:endParaRPr>
          </a:p>
          <a:p>
            <a:pPr>
              <a:spcBef>
                <a:spcPct val="20000"/>
              </a:spcBef>
            </a:pPr>
            <a:r>
              <a:rPr lang="el-GR" sz="1800" dirty="0" smtClean="0">
                <a:solidFill>
                  <a:prstClr val="black"/>
                </a:solidFill>
                <a:latin typeface="Calibri"/>
              </a:rPr>
              <a:t>Σημαντικότερες παράκτιες διεργασίες:</a:t>
            </a:r>
          </a:p>
          <a:p>
            <a:pPr marL="361950" indent="-361950">
              <a:spcBef>
                <a:spcPct val="20000"/>
              </a:spcBef>
              <a:buFont typeface="Wingdings" pitchFamily="2" charset="2"/>
              <a:buChar char="§"/>
            </a:pPr>
            <a:r>
              <a:rPr lang="el-GR" sz="1800" dirty="0" err="1" smtClean="0">
                <a:latin typeface="+mn-lt"/>
              </a:rPr>
              <a:t>ιζηματομεταφορά</a:t>
            </a:r>
            <a:r>
              <a:rPr lang="el-GR" sz="1800" dirty="0" smtClean="0">
                <a:latin typeface="+mn-lt"/>
              </a:rPr>
              <a:t> (</a:t>
            </a:r>
            <a:r>
              <a:rPr lang="el-GR" sz="1800" dirty="0" err="1" smtClean="0">
                <a:latin typeface="+mn-lt"/>
              </a:rPr>
              <a:t>στερεοπαροχή</a:t>
            </a:r>
            <a:r>
              <a:rPr lang="el-GR" sz="1800" dirty="0" smtClean="0">
                <a:latin typeface="+mn-lt"/>
              </a:rPr>
              <a:t>) παράλληλα στην ακτή</a:t>
            </a:r>
          </a:p>
          <a:p>
            <a:pPr marL="361950" indent="-361950">
              <a:spcBef>
                <a:spcPct val="20000"/>
              </a:spcBef>
              <a:buFont typeface="Wingdings" pitchFamily="2" charset="2"/>
              <a:buChar char="§"/>
            </a:pPr>
            <a:r>
              <a:rPr lang="el-GR" sz="1800" dirty="0" err="1" smtClean="0">
                <a:solidFill>
                  <a:prstClr val="black"/>
                </a:solidFill>
                <a:latin typeface="Calibri"/>
              </a:rPr>
              <a:t>Ιζηματομεταφορά</a:t>
            </a:r>
            <a:r>
              <a:rPr lang="el-GR" sz="1800" dirty="0" smtClean="0">
                <a:solidFill>
                  <a:prstClr val="black"/>
                </a:solidFill>
                <a:latin typeface="Calibri"/>
              </a:rPr>
              <a:t> </a:t>
            </a:r>
            <a:r>
              <a:rPr lang="el-GR" sz="1800" dirty="0" smtClean="0">
                <a:latin typeface="+mn-lt"/>
              </a:rPr>
              <a:t>κάθετα στην ακτή</a:t>
            </a:r>
          </a:p>
          <a:p>
            <a:pPr marL="342900" indent="-342900">
              <a:spcBef>
                <a:spcPct val="20000"/>
              </a:spcBef>
            </a:pPr>
            <a:endParaRPr lang="el-GR" sz="1800" dirty="0" smtClean="0">
              <a:latin typeface="+mn-lt"/>
            </a:endParaRPr>
          </a:p>
          <a:p>
            <a:pPr>
              <a:spcBef>
                <a:spcPct val="20000"/>
              </a:spcBef>
            </a:pPr>
            <a:r>
              <a:rPr lang="el-GR" sz="1800" dirty="0" smtClean="0">
                <a:latin typeface="+mn-lt"/>
              </a:rPr>
              <a:t>Οι διεργασίες αυτές μπορούν να μεταφέρουν μεγάλες ποσότητες ιζημάτων (εκατομμύρια τόνους το έτος) σε μια ακτή και να αλλάξουν σημαντικά τη μορφολογία της ακτής (μορφοδυναμική)</a:t>
            </a:r>
            <a:endParaRPr lang="en-GB" sz="1800" dirty="0" smtClean="0">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Δυναμική </a:t>
            </a:r>
            <a:r>
              <a:rPr lang="el-GR" sz="2800" b="1" dirty="0" err="1" smtClean="0"/>
              <a:t>ιζηματολογία</a:t>
            </a:r>
            <a:r>
              <a:rPr lang="el-GR" sz="2800" b="1" dirty="0" smtClean="0"/>
              <a:t> – </a:t>
            </a:r>
            <a:br>
              <a:rPr lang="el-GR" sz="2800" b="1" dirty="0" smtClean="0"/>
            </a:br>
            <a:r>
              <a:rPr lang="el-GR" sz="2800" b="1" dirty="0" smtClean="0"/>
              <a:t>Παράκτια Μορφοδυναμική</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8" name="Picture 4" descr="IMG0529"/>
          <p:cNvPicPr>
            <a:picLocks noChangeAspect="1" noChangeArrowheads="1"/>
          </p:cNvPicPr>
          <p:nvPr/>
        </p:nvPicPr>
        <p:blipFill>
          <a:blip r:embed="rId5" cstate="print"/>
          <a:srcRect l="21317" t="17238" r="21317" b="15704"/>
          <a:stretch>
            <a:fillRect/>
          </a:stretch>
        </p:blipFill>
        <p:spPr bwMode="auto">
          <a:xfrm>
            <a:off x="1547664" y="1484784"/>
            <a:ext cx="5833392" cy="4547474"/>
          </a:xfrm>
          <a:prstGeom prst="rect">
            <a:avLst/>
          </a:prstGeom>
          <a:noFill/>
          <a:ln w="9525">
            <a:noFill/>
            <a:miter lim="800000"/>
            <a:headEnd/>
            <a:tailEnd/>
          </a:ln>
        </p:spPr>
      </p:pic>
      <p:sp>
        <p:nvSpPr>
          <p:cNvPr id="11" name="Text Box 6"/>
          <p:cNvSpPr txBox="1">
            <a:spLocks noChangeArrowheads="1"/>
          </p:cNvSpPr>
          <p:nvPr/>
        </p:nvSpPr>
        <p:spPr bwMode="auto">
          <a:xfrm>
            <a:off x="0" y="6165304"/>
            <a:ext cx="89644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1800" dirty="0" smtClean="0">
                <a:latin typeface="+mn-lt"/>
              </a:rPr>
              <a:t>Μεταφορά παράλληλα στην ακτή στις ζώνες απόσβεσης και διαβροχής</a:t>
            </a:r>
            <a:r>
              <a:rPr lang="en-US" sz="1800" dirty="0" smtClean="0">
                <a:latin typeface="+mn-lt"/>
              </a:rPr>
              <a:t> </a:t>
            </a:r>
            <a:r>
              <a:rPr lang="el-GR" sz="1800" dirty="0" smtClean="0">
                <a:latin typeface="+mn-lt"/>
              </a:rPr>
              <a:t>(</a:t>
            </a:r>
            <a:r>
              <a:rPr lang="en-GB" sz="1800" dirty="0" smtClean="0">
                <a:latin typeface="+mn-lt"/>
              </a:rPr>
              <a:t>SEPM, 1996</a:t>
            </a:r>
            <a:r>
              <a:rPr lang="el-GR" sz="1800" dirty="0" smtClean="0">
                <a:latin typeface="+mn-lt"/>
              </a:rPr>
              <a:t>)</a:t>
            </a:r>
            <a:r>
              <a:rPr lang="en-GB" sz="1800" dirty="0" smtClean="0">
                <a:latin typeface="+mn-lt"/>
              </a:rPr>
              <a:t>. </a:t>
            </a:r>
          </a:p>
        </p:txBody>
      </p:sp>
      <p:sp>
        <p:nvSpPr>
          <p:cNvPr id="12" name="Rectangle 5"/>
          <p:cNvSpPr>
            <a:spLocks noChangeArrowheads="1"/>
          </p:cNvSpPr>
          <p:nvPr/>
        </p:nvSpPr>
        <p:spPr bwMode="auto">
          <a:xfrm>
            <a:off x="0" y="908720"/>
            <a:ext cx="914082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l-GR" sz="2200" i="1" u="sng" dirty="0" err="1" smtClean="0">
                <a:latin typeface="Calibri" pitchFamily="34" charset="0"/>
                <a:cs typeface="Calibri" pitchFamily="34" charset="0"/>
              </a:rPr>
              <a:t>Ιζηματομεταφορά</a:t>
            </a:r>
            <a:r>
              <a:rPr lang="el-GR" sz="2200" i="1" u="sng" dirty="0" smtClean="0">
                <a:latin typeface="Calibri" pitchFamily="34" charset="0"/>
                <a:cs typeface="Calibri" pitchFamily="34" charset="0"/>
              </a:rPr>
              <a:t> παράλληλα στην ακτή</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 Υπότιτλος"/>
          <p:cNvSpPr>
            <a:spLocks noGrp="1"/>
          </p:cNvSpPr>
          <p:nvPr>
            <p:ph type="subTitle" idx="1"/>
          </p:nvPr>
        </p:nvSpPr>
        <p:spPr>
          <a:xfrm>
            <a:off x="323528" y="1571612"/>
            <a:ext cx="8572560" cy="4233652"/>
          </a:xfrm>
        </p:spPr>
        <p:txBody>
          <a:bodyPr>
            <a:normAutofit/>
          </a:bodyPr>
          <a:lstStyle/>
          <a:p>
            <a:pPr marL="449263" indent="-449263" algn="l">
              <a:buFont typeface="Wingdings" pitchFamily="2" charset="2"/>
              <a:buChar char="Ø"/>
            </a:pPr>
            <a:r>
              <a:rPr lang="el-GR" sz="2000" dirty="0" smtClean="0">
                <a:solidFill>
                  <a:schemeClr val="tx1"/>
                </a:solidFill>
              </a:rPr>
              <a:t>Εποχιακές μεταβολές. </a:t>
            </a:r>
          </a:p>
          <a:p>
            <a:pPr algn="l"/>
            <a:r>
              <a:rPr lang="el-GR" sz="2000" dirty="0" smtClean="0">
                <a:solidFill>
                  <a:schemeClr val="tx1"/>
                </a:solidFill>
              </a:rPr>
              <a:t>    </a:t>
            </a:r>
          </a:p>
          <a:p>
            <a:pPr algn="l"/>
            <a:endParaRPr lang="el-GR" sz="2000" dirty="0" smtClean="0">
              <a:solidFill>
                <a:schemeClr val="tx1"/>
              </a:solidFill>
            </a:endParaRPr>
          </a:p>
          <a:p>
            <a:pPr algn="l"/>
            <a:r>
              <a:rPr lang="el-GR" sz="2000" dirty="0" smtClean="0">
                <a:solidFill>
                  <a:schemeClr val="tx1"/>
                </a:solidFill>
              </a:rPr>
              <a:t>      </a:t>
            </a:r>
          </a:p>
          <a:p>
            <a:pPr algn="l"/>
            <a:endParaRPr lang="el-GR" sz="2000" dirty="0" smtClean="0">
              <a:solidFill>
                <a:schemeClr val="tx1"/>
              </a:solidFill>
            </a:endParaRPr>
          </a:p>
          <a:p>
            <a:pPr algn="l"/>
            <a:endParaRPr lang="el-GR" sz="2000" dirty="0" smtClean="0">
              <a:solidFill>
                <a:schemeClr val="tx1"/>
              </a:solidFill>
            </a:endParaRPr>
          </a:p>
          <a:p>
            <a:pPr algn="l"/>
            <a:endParaRPr lang="el-GR" sz="2000" dirty="0" smtClean="0">
              <a:solidFill>
                <a:schemeClr val="tx1"/>
              </a:solidFill>
            </a:endParaRPr>
          </a:p>
          <a:p>
            <a:pPr marL="449263" indent="-449263" algn="l">
              <a:buFont typeface="Wingdings" pitchFamily="2" charset="2"/>
              <a:buChar char="Ø"/>
            </a:pPr>
            <a:endParaRPr lang="el-GR" sz="1200" dirty="0" smtClean="0">
              <a:solidFill>
                <a:schemeClr val="tx1"/>
              </a:solidFill>
            </a:endParaRPr>
          </a:p>
          <a:p>
            <a:pPr algn="l"/>
            <a:endParaRPr lang="el-GR" sz="2000" dirty="0" smtClean="0">
              <a:solidFill>
                <a:schemeClr val="tx1"/>
              </a:solidFill>
            </a:endParaRPr>
          </a:p>
        </p:txBody>
      </p:sp>
      <p:grpSp>
        <p:nvGrpSpPr>
          <p:cNvPr id="19" name="18 - Ομάδα"/>
          <p:cNvGrpSpPr/>
          <p:nvPr/>
        </p:nvGrpSpPr>
        <p:grpSpPr>
          <a:xfrm>
            <a:off x="827584" y="2132856"/>
            <a:ext cx="7643866" cy="2230109"/>
            <a:chOff x="928662" y="3000372"/>
            <a:chExt cx="7643866" cy="2230109"/>
          </a:xfrm>
        </p:grpSpPr>
        <p:sp>
          <p:nvSpPr>
            <p:cNvPr id="9" name="8 - Δεξιό βέλος"/>
            <p:cNvSpPr/>
            <p:nvPr/>
          </p:nvSpPr>
          <p:spPr>
            <a:xfrm flipV="1">
              <a:off x="3357554" y="3357562"/>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3" name="12 - TextBox"/>
            <p:cNvSpPr txBox="1"/>
            <p:nvPr/>
          </p:nvSpPr>
          <p:spPr>
            <a:xfrm>
              <a:off x="928662" y="3071810"/>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Χειμώνας</a:t>
              </a:r>
            </a:p>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(Κύματα μεγάλης καμπυλότητας </a:t>
              </a:r>
              <a:r>
                <a:rPr lang="el-GR" sz="2000" b="1" i="1" dirty="0" smtClean="0">
                  <a:solidFill>
                    <a:srgbClr val="FFFF00"/>
                  </a:solidFill>
                  <a:effectLst>
                    <a:outerShdw blurRad="38100" dist="38100" dir="2700000" algn="tl">
                      <a:srgbClr val="000000">
                        <a:alpha val="43137"/>
                      </a:srgbClr>
                    </a:outerShdw>
                  </a:effectLst>
                  <a:latin typeface="Calibri"/>
                </a:rPr>
                <a:t>γ</a:t>
              </a:r>
              <a:r>
                <a:rPr lang="el-GR" sz="2000" dirty="0" smtClean="0">
                  <a:solidFill>
                    <a:prstClr val="white"/>
                  </a:solidFill>
                  <a:effectLst>
                    <a:outerShdw blurRad="38100" dist="38100" dir="2700000" algn="tl">
                      <a:srgbClr val="000000">
                        <a:alpha val="43137"/>
                      </a:srgbClr>
                    </a:outerShdw>
                  </a:effectLst>
                  <a:latin typeface="Calibri"/>
                </a:rPr>
                <a:t>)</a:t>
              </a:r>
              <a:endParaRPr lang="el-GR" sz="2000" dirty="0">
                <a:solidFill>
                  <a:prstClr val="white"/>
                </a:solidFill>
                <a:effectLst>
                  <a:outerShdw blurRad="38100" dist="38100" dir="2700000" algn="tl">
                    <a:srgbClr val="000000">
                      <a:alpha val="43137"/>
                    </a:srgbClr>
                  </a:outerShdw>
                </a:effectLst>
                <a:latin typeface="Calibri"/>
              </a:endParaRPr>
            </a:p>
          </p:txBody>
        </p:sp>
        <p:sp>
          <p:nvSpPr>
            <p:cNvPr id="14" name="13 - TextBox"/>
            <p:cNvSpPr txBox="1"/>
            <p:nvPr/>
          </p:nvSpPr>
          <p:spPr>
            <a:xfrm>
              <a:off x="928662" y="4286256"/>
              <a:ext cx="2143140" cy="837152"/>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Καλοκαίρι</a:t>
              </a:r>
            </a:p>
            <a:p>
              <a:pPr algn="ctr" fontAlgn="auto">
                <a:lnSpc>
                  <a:spcPct val="80000"/>
                </a:lnSpc>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(Κύματα μικρής καμπυλότητας </a:t>
              </a:r>
              <a:r>
                <a:rPr lang="el-GR" sz="2000" b="1" i="1" dirty="0" smtClean="0">
                  <a:solidFill>
                    <a:srgbClr val="FFFF00"/>
                  </a:solidFill>
                  <a:effectLst>
                    <a:outerShdw blurRad="38100" dist="38100" dir="2700000" algn="tl">
                      <a:srgbClr val="000000">
                        <a:alpha val="43137"/>
                      </a:srgbClr>
                    </a:outerShdw>
                  </a:effectLst>
                  <a:latin typeface="Calibri"/>
                </a:rPr>
                <a:t>γ</a:t>
              </a:r>
              <a:r>
                <a:rPr lang="el-GR" sz="2000" dirty="0" smtClean="0">
                  <a:solidFill>
                    <a:prstClr val="white"/>
                  </a:solidFill>
                  <a:effectLst>
                    <a:outerShdw blurRad="38100" dist="38100" dir="2700000" algn="tl">
                      <a:srgbClr val="000000">
                        <a:alpha val="43137"/>
                      </a:srgbClr>
                    </a:outerShdw>
                  </a:effectLst>
                  <a:latin typeface="Calibri"/>
                </a:rPr>
                <a:t>)</a:t>
              </a:r>
              <a:endParaRPr lang="el-GR" sz="2000" dirty="0">
                <a:solidFill>
                  <a:prstClr val="white"/>
                </a:solidFill>
                <a:latin typeface="Calibri"/>
              </a:endParaRPr>
            </a:p>
          </p:txBody>
        </p:sp>
        <p:sp>
          <p:nvSpPr>
            <p:cNvPr id="15" name="14 - TextBox"/>
            <p:cNvSpPr txBox="1"/>
            <p:nvPr/>
          </p:nvSpPr>
          <p:spPr>
            <a:xfrm>
              <a:off x="4357686" y="3000372"/>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Διάβρωση </a:t>
              </a:r>
              <a:r>
                <a:rPr lang="en-GB" sz="2000" dirty="0" err="1" smtClean="0">
                  <a:solidFill>
                    <a:prstClr val="white"/>
                  </a:solidFill>
                  <a:effectLst>
                    <a:outerShdw blurRad="38100" dist="38100" dir="2700000" algn="tl">
                      <a:srgbClr val="000000">
                        <a:alpha val="43137"/>
                      </a:srgbClr>
                    </a:outerShdw>
                  </a:effectLst>
                  <a:latin typeface="Calibri"/>
                </a:rPr>
                <a:t>berm</a:t>
              </a:r>
              <a:r>
                <a:rPr lang="el-GR" sz="2000" dirty="0" smtClean="0">
                  <a:solidFill>
                    <a:prstClr val="white"/>
                  </a:solidFill>
                  <a:effectLst>
                    <a:outerShdw blurRad="38100" dist="38100" dir="2700000" algn="tl">
                      <a:srgbClr val="000000">
                        <a:alpha val="43137"/>
                      </a:srgbClr>
                    </a:outerShdw>
                  </a:effectLst>
                  <a:latin typeface="Calibri"/>
                </a:rPr>
                <a:t>, απόθεση στο υποθαλάσσιο τμήμα και δημιουργία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endParaRPr>
            </a:p>
          </p:txBody>
        </p:sp>
        <p:sp>
          <p:nvSpPr>
            <p:cNvPr id="16" name="15 - TextBox"/>
            <p:cNvSpPr txBox="1"/>
            <p:nvPr/>
          </p:nvSpPr>
          <p:spPr>
            <a:xfrm>
              <a:off x="4357686" y="4214818"/>
              <a:ext cx="4214842" cy="1015663"/>
            </a:xfrm>
            <a:prstGeom prst="rect">
              <a:avLst/>
            </a:prstGeom>
            <a:solidFill>
              <a:schemeClr val="accent5"/>
            </a:solidFill>
            <a:ln>
              <a:solidFill>
                <a:schemeClr val="tx1"/>
              </a:solidFill>
              <a:prstDash val="solid"/>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l-GR" sz="2000" dirty="0" smtClean="0">
                  <a:solidFill>
                    <a:prstClr val="white"/>
                  </a:solidFill>
                  <a:effectLst>
                    <a:outerShdw blurRad="38100" dist="38100" dir="2700000" algn="tl">
                      <a:srgbClr val="000000">
                        <a:alpha val="43137"/>
                      </a:srgbClr>
                    </a:outerShdw>
                  </a:effectLst>
                  <a:latin typeface="Calibri"/>
                </a:rPr>
                <a:t>Δημιουργία </a:t>
              </a:r>
              <a:r>
                <a:rPr lang="el-GR" sz="2000" dirty="0" err="1" smtClean="0">
                  <a:solidFill>
                    <a:prstClr val="white"/>
                  </a:solidFill>
                  <a:effectLst>
                    <a:outerShdw blurRad="38100" dist="38100" dir="2700000" algn="tl">
                      <a:srgbClr val="000000">
                        <a:alpha val="43137"/>
                      </a:srgbClr>
                    </a:outerShdw>
                  </a:effectLst>
                  <a:latin typeface="Calibri"/>
                </a:rPr>
                <a:t>berm</a:t>
              </a:r>
              <a:r>
                <a:rPr lang="el-GR" sz="2000" dirty="0" smtClean="0">
                  <a:solidFill>
                    <a:prstClr val="white"/>
                  </a:solidFill>
                  <a:effectLst>
                    <a:outerShdw blurRad="38100" dist="38100" dir="2700000" algn="tl">
                      <a:srgbClr val="000000">
                        <a:alpha val="43137"/>
                      </a:srgbClr>
                    </a:outerShdw>
                  </a:effectLst>
                  <a:latin typeface="Calibri"/>
                </a:rPr>
                <a:t>, διάβρωση στο υποθαλάσσιο τμήμα και καταστροφή υβωμάτων και κοιλοτήτων</a:t>
              </a:r>
              <a:endParaRPr lang="el-GR" sz="2000" b="1" dirty="0">
                <a:solidFill>
                  <a:prstClr val="white"/>
                </a:solidFill>
                <a:effectLst>
                  <a:outerShdw blurRad="38100" dist="38100" dir="2700000" algn="tl">
                    <a:srgbClr val="000000">
                      <a:alpha val="43137"/>
                    </a:srgbClr>
                  </a:outerShdw>
                </a:effectLst>
                <a:latin typeface="Calibri"/>
              </a:endParaRPr>
            </a:p>
          </p:txBody>
        </p:sp>
        <p:sp>
          <p:nvSpPr>
            <p:cNvPr id="17" name="16 - Δεξιό βέλος"/>
            <p:cNvSpPr/>
            <p:nvPr/>
          </p:nvSpPr>
          <p:spPr>
            <a:xfrm flipV="1">
              <a:off x="3357554" y="4572008"/>
              <a:ext cx="785818" cy="285752"/>
            </a:xfrm>
            <a:prstGeom prst="rightArrow">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8" name="17 - TextBox"/>
            <p:cNvSpPr txBox="1"/>
            <p:nvPr/>
          </p:nvSpPr>
          <p:spPr>
            <a:xfrm>
              <a:off x="3214678" y="3857628"/>
              <a:ext cx="1071570" cy="523220"/>
            </a:xfrm>
            <a:prstGeom prst="rect">
              <a:avLst/>
            </a:prstGeom>
            <a:noFill/>
          </p:spPr>
          <p:txBody>
            <a:bodyPr wrap="square" rtlCol="0">
              <a:spAutoFit/>
            </a:bodyPr>
            <a:lstStyle/>
            <a:p>
              <a:pPr fontAlgn="auto">
                <a:spcBef>
                  <a:spcPts val="0"/>
                </a:spcBef>
                <a:spcAft>
                  <a:spcPts val="0"/>
                </a:spcAft>
              </a:pPr>
              <a:r>
                <a:rPr lang="el-GR" sz="2800" b="1" i="1" dirty="0" smtClean="0">
                  <a:solidFill>
                    <a:srgbClr val="FF0000"/>
                  </a:solidFill>
                  <a:effectLst>
                    <a:outerShdw blurRad="38100" dist="38100" dir="2700000" algn="tl">
                      <a:srgbClr val="000000">
                        <a:alpha val="43137"/>
                      </a:srgbClr>
                    </a:outerShdw>
                  </a:effectLst>
                  <a:latin typeface="Calibri"/>
                </a:rPr>
                <a:t>γ</a:t>
              </a:r>
              <a:r>
                <a:rPr lang="el-GR" sz="2800" b="1" dirty="0" smtClean="0">
                  <a:solidFill>
                    <a:srgbClr val="FF0000"/>
                  </a:solidFill>
                  <a:effectLst>
                    <a:outerShdw blurRad="38100" dist="38100" dir="2700000" algn="tl">
                      <a:srgbClr val="000000">
                        <a:alpha val="43137"/>
                      </a:srgbClr>
                    </a:outerShdw>
                  </a:effectLst>
                  <a:latin typeface="Calibri"/>
                </a:rPr>
                <a:t>=</a:t>
              </a:r>
              <a:r>
                <a:rPr lang="el-GR" sz="2800" b="1" i="1" dirty="0" smtClean="0">
                  <a:solidFill>
                    <a:srgbClr val="FF0000"/>
                  </a:solidFill>
                  <a:effectLst>
                    <a:outerShdw blurRad="38100" dist="38100" dir="2700000" algn="tl">
                      <a:srgbClr val="000000">
                        <a:alpha val="43137"/>
                      </a:srgbClr>
                    </a:outerShdw>
                  </a:effectLst>
                  <a:latin typeface="Calibri"/>
                </a:rPr>
                <a:t>Η</a:t>
              </a:r>
              <a:r>
                <a:rPr lang="el-GR" sz="2800" b="1" dirty="0" smtClean="0">
                  <a:solidFill>
                    <a:srgbClr val="FF0000"/>
                  </a:solidFill>
                  <a:effectLst>
                    <a:outerShdw blurRad="38100" dist="38100" dir="2700000" algn="tl">
                      <a:srgbClr val="000000">
                        <a:alpha val="43137"/>
                      </a:srgbClr>
                    </a:outerShdw>
                  </a:effectLst>
                  <a:latin typeface="Calibri"/>
                </a:rPr>
                <a:t>/</a:t>
              </a:r>
              <a:r>
                <a:rPr lang="en-US" sz="2800" b="1" i="1" dirty="0" smtClean="0">
                  <a:solidFill>
                    <a:srgbClr val="FF0000"/>
                  </a:solidFill>
                  <a:effectLst>
                    <a:outerShdw blurRad="38100" dist="38100" dir="2700000" algn="tl">
                      <a:srgbClr val="000000">
                        <a:alpha val="43137"/>
                      </a:srgbClr>
                    </a:outerShdw>
                  </a:effectLst>
                  <a:latin typeface="Calibri"/>
                </a:rPr>
                <a:t>L</a:t>
              </a:r>
              <a:endParaRPr lang="el-GR" sz="2800" b="1" i="1" dirty="0">
                <a:solidFill>
                  <a:srgbClr val="FF0000"/>
                </a:solidFill>
                <a:effectLst>
                  <a:outerShdw blurRad="38100" dist="38100" dir="2700000" algn="tl">
                    <a:srgbClr val="000000">
                      <a:alpha val="43137"/>
                    </a:srgbClr>
                  </a:outerShdw>
                </a:effectLst>
                <a:latin typeface="Calibri"/>
              </a:endParaRPr>
            </a:p>
          </p:txBody>
        </p:sp>
      </p:grpSp>
      <p:sp>
        <p:nvSpPr>
          <p:cNvPr id="20" name="Rectangle 5"/>
          <p:cNvSpPr>
            <a:spLocks noChangeArrowheads="1"/>
          </p:cNvSpPr>
          <p:nvPr/>
        </p:nvSpPr>
        <p:spPr bwMode="auto">
          <a:xfrm>
            <a:off x="1187624" y="836712"/>
            <a:ext cx="6585049" cy="576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l-GR" sz="2200" i="1" u="sng" dirty="0" err="1" smtClean="0">
                <a:latin typeface="Calibri" pitchFamily="34" charset="0"/>
                <a:cs typeface="Calibri" pitchFamily="34" charset="0"/>
              </a:rPr>
              <a:t>Ιζηματομεταφορά</a:t>
            </a:r>
            <a:r>
              <a:rPr lang="el-GR" sz="2200" i="1" u="sng" dirty="0" smtClean="0">
                <a:latin typeface="Calibri" pitchFamily="34" charset="0"/>
                <a:cs typeface="Calibri" pitchFamily="34" charset="0"/>
              </a:rPr>
              <a:t> εγκάρσια στην ακτή</a:t>
            </a:r>
          </a:p>
        </p:txBody>
      </p:sp>
      <p:sp>
        <p:nvSpPr>
          <p:cNvPr id="21"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Δυναμική </a:t>
            </a: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ιζηματολογία</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Παράκτια Μορφοδυναμική</a:t>
            </a:r>
          </a:p>
        </p:txBody>
      </p:sp>
      <p:cxnSp>
        <p:nvCxnSpPr>
          <p:cNvPr id="22" name="21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3"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24" name="23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5"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2771800" y="5661248"/>
            <a:ext cx="3494762" cy="338554"/>
          </a:xfrm>
          <a:prstGeom prst="rect">
            <a:avLst/>
          </a:prstGeom>
          <a:noFill/>
          <a:ln w="9525">
            <a:noFill/>
            <a:miter lim="800000"/>
            <a:headEnd/>
            <a:tailEnd/>
          </a:ln>
          <a:effectLst/>
        </p:spPr>
        <p:txBody>
          <a:bodyPr wrap="square">
            <a:spAutoFit/>
          </a:bodyPr>
          <a:lstStyle/>
          <a:p>
            <a:pPr fontAlgn="auto">
              <a:lnSpc>
                <a:spcPct val="80000"/>
              </a:lnSpc>
              <a:spcBef>
                <a:spcPts val="0"/>
              </a:spcBef>
              <a:spcAft>
                <a:spcPts val="0"/>
              </a:spcAft>
            </a:pPr>
            <a:r>
              <a:rPr lang="el-GR" sz="2000" dirty="0" smtClean="0">
                <a:solidFill>
                  <a:prstClr val="black"/>
                </a:solidFill>
                <a:latin typeface="Calibri"/>
              </a:rPr>
              <a:t>Το χειμερινό και θερινό προφίλ. </a:t>
            </a:r>
            <a:endParaRPr lang="en-GB" sz="2000" dirty="0">
              <a:solidFill>
                <a:prstClr val="black"/>
              </a:solidFill>
              <a:latin typeface="Calibri"/>
            </a:endParaRPr>
          </a:p>
        </p:txBody>
      </p:sp>
      <p:pic>
        <p:nvPicPr>
          <p:cNvPr id="9" name="5 - Εικόνα" descr="corr fig.png"/>
          <p:cNvPicPr>
            <a:picLocks noChangeAspect="1"/>
          </p:cNvPicPr>
          <p:nvPr/>
        </p:nvPicPr>
        <p:blipFill>
          <a:blip r:embed="rId2" cstate="print"/>
          <a:srcRect/>
          <a:stretch>
            <a:fillRect/>
          </a:stretch>
        </p:blipFill>
        <p:spPr bwMode="auto">
          <a:xfrm>
            <a:off x="1043608" y="1700808"/>
            <a:ext cx="7283722" cy="3750531"/>
          </a:xfrm>
          <a:prstGeom prst="rect">
            <a:avLst/>
          </a:prstGeom>
          <a:noFill/>
          <a:ln w="9525">
            <a:noFill/>
            <a:miter lim="800000"/>
            <a:headEnd/>
            <a:tailEnd/>
          </a:ln>
        </p:spPr>
      </p:pic>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Δυναμική </a:t>
            </a:r>
            <a:r>
              <a:rPr kumimoji="0" lang="el-GR" sz="2800" b="1" i="0" u="none" strike="noStrike" kern="1200" cap="none" spc="0" normalizeH="0" baseline="0" noProof="0" dirty="0" err="1" smtClean="0">
                <a:ln>
                  <a:noFill/>
                </a:ln>
                <a:solidFill>
                  <a:sysClr val="windowText" lastClr="000000"/>
                </a:solidFill>
                <a:effectLst/>
                <a:uLnTx/>
                <a:uFillTx/>
                <a:latin typeface="Calibri"/>
                <a:ea typeface="+mn-ea"/>
                <a:cs typeface="+mn-cs"/>
              </a:rPr>
              <a:t>ιζηματολογία</a:t>
            </a: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ysClr val="windowText" lastClr="000000"/>
                </a:solidFill>
                <a:effectLst/>
                <a:uLnTx/>
                <a:uFillTx/>
                <a:latin typeface="Calibri"/>
                <a:ea typeface="+mn-ea"/>
                <a:cs typeface="+mn-cs"/>
              </a:rPr>
              <a:t>Παράκτια Μορφοδυναμική</a:t>
            </a:r>
          </a:p>
        </p:txBody>
      </p:sp>
      <p:cxnSp>
        <p:nvCxnSpPr>
          <p:cNvPr id="12" name="11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3"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3200" b="0" i="0" u="none" strike="noStrike" kern="0" cap="none" spc="0" normalizeH="0" baseline="0" noProof="0" dirty="0">
              <a:ln>
                <a:noFill/>
              </a:ln>
              <a:solidFill>
                <a:prstClr val="black"/>
              </a:solidFill>
              <a:effectLst/>
              <a:uLnTx/>
              <a:uFillTx/>
              <a:latin typeface="Bookman Old Style" pitchFamily="18" charset="0"/>
              <a:ea typeface="+mn-ea"/>
              <a:cs typeface="+mn-cs"/>
            </a:endParaRPr>
          </a:p>
        </p:txBody>
      </p:sp>
      <p:cxnSp>
        <p:nvCxnSpPr>
          <p:cNvPr id="14" name="13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5"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6" name="Rectangle 5"/>
          <p:cNvSpPr>
            <a:spLocks noChangeArrowheads="1"/>
          </p:cNvSpPr>
          <p:nvPr/>
        </p:nvSpPr>
        <p:spPr bwMode="auto">
          <a:xfrm>
            <a:off x="1187624" y="836712"/>
            <a:ext cx="6585049" cy="576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l-GR" sz="2200" i="1" u="sng" dirty="0" err="1" smtClean="0">
                <a:latin typeface="Calibri" pitchFamily="34" charset="0"/>
                <a:cs typeface="Calibri" pitchFamily="34" charset="0"/>
              </a:rPr>
              <a:t>Ιζηματομεταφορά</a:t>
            </a:r>
            <a:r>
              <a:rPr lang="el-GR" sz="2200" i="1" u="sng" dirty="0" smtClean="0">
                <a:latin typeface="Calibri" pitchFamily="34" charset="0"/>
                <a:cs typeface="Calibri" pitchFamily="34" charset="0"/>
              </a:rPr>
              <a:t> εγκάρσια στην ακτή</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395536" y="1196752"/>
            <a:ext cx="8497639" cy="4899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l-GR" sz="2000" dirty="0" smtClean="0">
              <a:solidFill>
                <a:srgbClr val="000000"/>
              </a:solidFill>
              <a:latin typeface="Arial" charset="0"/>
            </a:endParaRPr>
          </a:p>
          <a:p>
            <a:pPr lvl="0" fontAlgn="auto">
              <a:lnSpc>
                <a:spcPct val="85000"/>
              </a:lnSpc>
              <a:spcBef>
                <a:spcPct val="10000"/>
              </a:spcBef>
              <a:spcAft>
                <a:spcPts val="0"/>
              </a:spcAft>
              <a:buClr>
                <a:srgbClr val="031F49"/>
              </a:buClr>
            </a:pPr>
            <a:r>
              <a:rPr lang="el-GR" sz="1800" u="sng" dirty="0" smtClean="0">
                <a:solidFill>
                  <a:srgbClr val="8E00EE"/>
                </a:solidFill>
                <a:latin typeface="Calibri" pitchFamily="34" charset="0"/>
                <a:cs typeface="Calibri" pitchFamily="34" charset="0"/>
              </a:rPr>
              <a:t>Η οπισθοχώρηση της ακτογραμμής σε σχέση με την ακτογραμμή αναφοράς,</a:t>
            </a:r>
            <a:r>
              <a:rPr lang="el-GR" sz="1800" dirty="0" smtClean="0">
                <a:solidFill>
                  <a:srgbClr val="8E00EE"/>
                </a:solidFill>
                <a:latin typeface="Calibri" pitchFamily="34" charset="0"/>
                <a:cs typeface="Calibri" pitchFamily="34" charset="0"/>
              </a:rPr>
              <a:t> </a:t>
            </a:r>
            <a:r>
              <a:rPr lang="el-GR" sz="1800" dirty="0" smtClean="0">
                <a:solidFill>
                  <a:prstClr val="black"/>
                </a:solidFill>
                <a:latin typeface="Calibri" pitchFamily="34" charset="0"/>
                <a:cs typeface="Calibri" pitchFamily="34" charset="0"/>
              </a:rPr>
              <a:t>έχει επιδεινωθεί τις τελευταίες δεκαετίες, με σημαντικότατες κοινωνικές και οικονομικές επιπτώσεις</a:t>
            </a:r>
            <a:r>
              <a:rPr lang="en-GB" sz="1800" dirty="0" smtClean="0">
                <a:solidFill>
                  <a:srgbClr val="031F49"/>
                </a:solidFill>
                <a:latin typeface="Calibri" pitchFamily="34" charset="0"/>
                <a:cs typeface="Calibri" pitchFamily="34" charset="0"/>
              </a:rPr>
              <a:t>.</a:t>
            </a:r>
            <a:endParaRPr lang="el-GR" sz="1800" dirty="0" smtClean="0">
              <a:solidFill>
                <a:srgbClr val="031F49"/>
              </a:solidFill>
              <a:latin typeface="Calibri" pitchFamily="34" charset="0"/>
              <a:cs typeface="Calibri" pitchFamily="34" charset="0"/>
            </a:endParaRPr>
          </a:p>
          <a:p>
            <a:pPr lvl="0" fontAlgn="auto">
              <a:lnSpc>
                <a:spcPct val="85000"/>
              </a:lnSpc>
              <a:spcBef>
                <a:spcPct val="10000"/>
              </a:spcBef>
              <a:spcAft>
                <a:spcPts val="0"/>
              </a:spcAft>
              <a:buClr>
                <a:srgbClr val="031F49"/>
              </a:buClr>
            </a:pPr>
            <a:endParaRPr lang="el-GR" sz="1800" dirty="0" smtClean="0">
              <a:solidFill>
                <a:prstClr val="black">
                  <a:tint val="75000"/>
                </a:prstClr>
              </a:solidFill>
              <a:latin typeface="Calibri" pitchFamily="34" charset="0"/>
              <a:cs typeface="Calibri" pitchFamily="34" charset="0"/>
            </a:endParaRPr>
          </a:p>
          <a:p>
            <a:pPr>
              <a:spcBef>
                <a:spcPct val="20000"/>
              </a:spcBef>
            </a:pPr>
            <a:r>
              <a:rPr lang="el-GR" sz="1800" dirty="0" smtClean="0">
                <a:latin typeface="Calibri" pitchFamily="34" charset="0"/>
                <a:cs typeface="Calibri" pitchFamily="34" charset="0"/>
              </a:rPr>
              <a:t>Οφείλεται σε (α) φυσικούς ή/και (β) ανθρωπογενείς παράγοντες </a:t>
            </a:r>
          </a:p>
          <a:p>
            <a:pPr>
              <a:spcBef>
                <a:spcPct val="20000"/>
              </a:spcBef>
            </a:pPr>
            <a:endParaRPr lang="el-GR" sz="1800" dirty="0" smtClean="0">
              <a:latin typeface="Calibri" pitchFamily="34" charset="0"/>
              <a:cs typeface="Calibri" pitchFamily="34" charset="0"/>
            </a:endParaRPr>
          </a:p>
          <a:p>
            <a:pPr>
              <a:spcBef>
                <a:spcPct val="20000"/>
              </a:spcBef>
            </a:pPr>
            <a:r>
              <a:rPr lang="el-GR" sz="1800" dirty="0" smtClean="0">
                <a:latin typeface="Calibri" pitchFamily="34" charset="0"/>
                <a:cs typeface="Calibri" pitchFamily="34" charset="0"/>
              </a:rPr>
              <a:t>Είναι ιδιαίτερα ανησυχητική αφού λόγω της κλιματικής αλλαγής (αύξηση της μέσης θαλάσσια στάθμης και κυματικής ενέργειας κλπ.)  αναμένεται να επιδεινωθεί.</a:t>
            </a:r>
          </a:p>
          <a:p>
            <a:pPr>
              <a:spcBef>
                <a:spcPct val="20000"/>
              </a:spcBef>
            </a:pPr>
            <a:endParaRPr lang="el-GR" sz="1800" dirty="0" smtClean="0">
              <a:latin typeface="Calibri" pitchFamily="34" charset="0"/>
              <a:cs typeface="Calibri" pitchFamily="34" charset="0"/>
            </a:endParaRPr>
          </a:p>
          <a:p>
            <a:pPr>
              <a:spcBef>
                <a:spcPct val="20000"/>
              </a:spcBef>
            </a:pPr>
            <a:r>
              <a:rPr lang="el-GR" sz="1800" dirty="0" smtClean="0">
                <a:latin typeface="Calibri" pitchFamily="34" charset="0"/>
                <a:cs typeface="Calibri" pitchFamily="34" charset="0"/>
              </a:rPr>
              <a:t>Εκτιμάται ότι το 2050 παράκτια περιουσιακά στοιχεία </a:t>
            </a:r>
            <a:r>
              <a:rPr lang="en-US" sz="1800" dirty="0" smtClean="0">
                <a:latin typeface="Calibri" pitchFamily="34" charset="0"/>
                <a:cs typeface="Calibri" pitchFamily="34" charset="0"/>
              </a:rPr>
              <a:t>(assets) </a:t>
            </a:r>
            <a:r>
              <a:rPr lang="el-GR" sz="1800" dirty="0" smtClean="0">
                <a:latin typeface="Calibri" pitchFamily="34" charset="0"/>
                <a:cs typeface="Calibri" pitchFamily="34" charset="0"/>
              </a:rPr>
              <a:t>αξίας τουλάχιστον </a:t>
            </a:r>
            <a:r>
              <a:rPr lang="el-GR" sz="1800" u="sng" dirty="0" smtClean="0">
                <a:latin typeface="Calibri" pitchFamily="34" charset="0"/>
                <a:cs typeface="Calibri" pitchFamily="34" charset="0"/>
              </a:rPr>
              <a:t>28 </a:t>
            </a:r>
            <a:r>
              <a:rPr lang="en-US" sz="1800" u="sng" dirty="0" smtClean="0">
                <a:latin typeface="Calibri" pitchFamily="34" charset="0"/>
                <a:cs typeface="Calibri" pitchFamily="34" charset="0"/>
              </a:rPr>
              <a:t>x</a:t>
            </a:r>
            <a:r>
              <a:rPr lang="el-GR" sz="1800" u="sng" dirty="0" smtClean="0">
                <a:latin typeface="Calibri" pitchFamily="34" charset="0"/>
                <a:cs typeface="Calibri" pitchFamily="34" charset="0"/>
              </a:rPr>
              <a:t> 10</a:t>
            </a:r>
            <a:r>
              <a:rPr lang="el-GR" sz="1800" u="sng" baseline="30000" dirty="0" smtClean="0">
                <a:latin typeface="Calibri" pitchFamily="34" charset="0"/>
                <a:cs typeface="Calibri" pitchFamily="34" charset="0"/>
              </a:rPr>
              <a:t>12 </a:t>
            </a:r>
            <a:r>
              <a:rPr lang="en-US" sz="1800" u="sng" dirty="0" smtClean="0">
                <a:latin typeface="Calibri" pitchFamily="34" charset="0"/>
                <a:cs typeface="Calibri" pitchFamily="34" charset="0"/>
              </a:rPr>
              <a:t>$</a:t>
            </a:r>
            <a:r>
              <a:rPr lang="el-GR" sz="1800" dirty="0" smtClean="0">
                <a:latin typeface="Calibri" pitchFamily="34" charset="0"/>
                <a:cs typeface="Calibri" pitchFamily="34" charset="0"/>
              </a:rPr>
              <a:t> θα απειλούνται σοβαρά. </a:t>
            </a:r>
          </a:p>
          <a:p>
            <a:pPr>
              <a:spcBef>
                <a:spcPct val="20000"/>
              </a:spcBef>
            </a:pPr>
            <a:endParaRPr lang="el-GR" sz="1800" dirty="0" smtClean="0">
              <a:latin typeface="Calibri" pitchFamily="34" charset="0"/>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8" name="Rectangle 6"/>
          <p:cNvSpPr txBox="1">
            <a:spLocks noChangeArrowheads="1"/>
          </p:cNvSpPr>
          <p:nvPr/>
        </p:nvSpPr>
        <p:spPr bwMode="auto">
          <a:xfrm>
            <a:off x="428596" y="1928802"/>
            <a:ext cx="8286808" cy="4643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
                <a:srgbClr val="031F49"/>
              </a:buClr>
              <a:buSzTx/>
              <a:buFontTx/>
              <a:buNone/>
              <a:tabLst/>
              <a:defRPr/>
            </a:pPr>
            <a:r>
              <a:rPr kumimoji="0" lang="el-GR" sz="2000" b="1" i="0" u="none" strike="noStrike" kern="0" cap="none" spc="0" normalizeH="0" baseline="0" noProof="0" dirty="0" smtClean="0">
                <a:ln>
                  <a:noFill/>
                </a:ln>
                <a:solidFill>
                  <a:srgbClr val="000000"/>
                </a:solidFill>
                <a:uLnTx/>
                <a:uFillTx/>
                <a:latin typeface="Calibri" pitchFamily="34" charset="0"/>
                <a:cs typeface="Calibri" pitchFamily="34" charset="0"/>
              </a:rPr>
              <a:t>Η παράκτια διάβρωση διακρίνεται σε</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a:t>
            </a:r>
            <a:endPar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
                <a:srgbClr val="031F49"/>
              </a:buClr>
              <a:buSzTx/>
              <a:buFontTx/>
              <a:buNone/>
              <a:tabLst/>
              <a:defRPr/>
            </a:pPr>
            <a:endPar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449263" marR="0" lvl="1" indent="-269875" algn="l" defTabSz="914400" rtl="0" eaLnBrk="1" fontAlgn="base" latinLnBrk="0" hangingPunct="1">
              <a:lnSpc>
                <a:spcPct val="100000"/>
              </a:lnSpc>
              <a:spcBef>
                <a:spcPct val="20000"/>
              </a:spcBef>
              <a:spcAft>
                <a:spcPct val="0"/>
              </a:spcAft>
              <a:buClr>
                <a:srgbClr val="031F49"/>
              </a:buClr>
              <a:buSzTx/>
              <a:buFontTx/>
              <a:buBlip>
                <a:blip r:embed="rId5"/>
              </a:buBlip>
              <a:tabLst/>
              <a:defRPr/>
            </a:pPr>
            <a:r>
              <a:rPr kumimoji="0" lang="el-GR" sz="2000" b="1" i="1" u="none" strike="noStrike" kern="0" cap="none" spc="0" normalizeH="0" baseline="0" noProof="0" dirty="0" smtClean="0">
                <a:ln>
                  <a:noFill/>
                </a:ln>
                <a:solidFill>
                  <a:srgbClr val="8E00EE"/>
                </a:solidFill>
                <a:uLnTx/>
                <a:uFillTx/>
                <a:latin typeface="Calibri" pitchFamily="34" charset="0"/>
                <a:cs typeface="Calibri" pitchFamily="34" charset="0"/>
              </a:rPr>
              <a:t>μακροχρόνια διάβρωση </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(άνοδος της μέσης θαλάσσιας στάθμης</a:t>
            </a:r>
            <a:r>
              <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rPr>
              <a:t>-MSL</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a:t>
            </a:r>
            <a:endPar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449263" lvl="1" fontAlgn="base">
              <a:spcBef>
                <a:spcPct val="20000"/>
              </a:spcBef>
              <a:spcAft>
                <a:spcPct val="0"/>
              </a:spcAft>
              <a:buClr>
                <a:srgbClr val="031F49"/>
              </a:buClr>
            </a:pPr>
            <a:r>
              <a:rPr lang="en-US" sz="2000" kern="0" dirty="0" smtClean="0">
                <a:solidFill>
                  <a:srgbClr val="000000"/>
                </a:solidFill>
                <a:latin typeface="Calibri" pitchFamily="34" charset="0"/>
                <a:cs typeface="Calibri" pitchFamily="34" charset="0"/>
              </a:rPr>
              <a:t>M</a:t>
            </a:r>
            <a:r>
              <a:rPr lang="el-GR" sz="2000" kern="0" dirty="0" smtClean="0">
                <a:solidFill>
                  <a:srgbClr val="000000"/>
                </a:solidFill>
                <a:latin typeface="Calibri" pitchFamily="34" charset="0"/>
                <a:cs typeface="Calibri" pitchFamily="34" charset="0"/>
              </a:rPr>
              <a:t>η αναστρέψιμη μακροχρόνια οπισθοχώρηση της ακτογραμμής</a:t>
            </a:r>
          </a:p>
          <a:p>
            <a:pPr marL="449263" lvl="1" fontAlgn="base">
              <a:spcBef>
                <a:spcPct val="20000"/>
              </a:spcBef>
              <a:spcAft>
                <a:spcPct val="0"/>
              </a:spcAft>
              <a:buClr>
                <a:srgbClr val="031F49"/>
              </a:buClr>
            </a:pPr>
            <a:endPar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449263" marR="0" lvl="1" indent="-269875" algn="l" defTabSz="914400" rtl="0" eaLnBrk="1" fontAlgn="base" latinLnBrk="0" hangingPunct="1">
              <a:lnSpc>
                <a:spcPct val="100000"/>
              </a:lnSpc>
              <a:spcBef>
                <a:spcPct val="20000"/>
              </a:spcBef>
              <a:spcAft>
                <a:spcPct val="0"/>
              </a:spcAft>
              <a:buClr>
                <a:srgbClr val="031F49"/>
              </a:buClr>
              <a:buSzTx/>
              <a:buFontTx/>
              <a:buBlip>
                <a:blip r:embed="rId5"/>
              </a:buBlip>
              <a:tabLst/>
              <a:defRPr/>
            </a:pPr>
            <a:r>
              <a:rPr kumimoji="0" lang="el-GR" sz="2000" b="1" i="1" u="none" strike="noStrike" kern="0" cap="none" spc="0" normalizeH="0" baseline="0" noProof="0" dirty="0" smtClean="0">
                <a:ln>
                  <a:noFill/>
                </a:ln>
                <a:solidFill>
                  <a:srgbClr val="8E00EE"/>
                </a:solidFill>
                <a:uLnTx/>
                <a:uFillTx/>
                <a:latin typeface="Calibri" pitchFamily="34" charset="0"/>
                <a:cs typeface="Calibri" pitchFamily="34" charset="0"/>
              </a:rPr>
              <a:t>βραχυχρόνια διάβρωση </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(μετεωρολογικές παλίρροιες</a:t>
            </a:r>
            <a:r>
              <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rPr>
              <a:t>-</a:t>
            </a:r>
            <a:r>
              <a:rPr kumimoji="0" lang="el-GR" sz="2000" b="0" i="0" u="none" strike="noStrike" kern="0" cap="none" spc="0" normalizeH="0" baseline="0" noProof="0" dirty="0" err="1" smtClean="0">
                <a:ln>
                  <a:noFill/>
                </a:ln>
                <a:solidFill>
                  <a:srgbClr val="000000"/>
                </a:solidFill>
                <a:uLnTx/>
                <a:uFillTx/>
                <a:latin typeface="Calibri" pitchFamily="34" charset="0"/>
                <a:cs typeface="Calibri" pitchFamily="34" charset="0"/>
              </a:rPr>
              <a:t>storm</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 </a:t>
            </a:r>
            <a:r>
              <a:rPr kumimoji="0" lang="el-GR" sz="2000" b="0" i="0" u="none" strike="noStrike" kern="0" cap="none" spc="0" normalizeH="0" baseline="0" noProof="0" dirty="0" err="1" smtClean="0">
                <a:ln>
                  <a:noFill/>
                </a:ln>
                <a:solidFill>
                  <a:srgbClr val="000000"/>
                </a:solidFill>
                <a:uLnTx/>
                <a:uFillTx/>
                <a:latin typeface="Calibri" pitchFamily="34" charset="0"/>
                <a:cs typeface="Calibri" pitchFamily="34" charset="0"/>
              </a:rPr>
              <a:t>surge</a:t>
            </a:r>
            <a:r>
              <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rPr>
              <a:t>s</a:t>
            </a:r>
            <a:r>
              <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rPr>
              <a:t>) </a:t>
            </a:r>
            <a:endParaRPr kumimoji="0" lang="en-US"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449263" lvl="1" fontAlgn="base">
              <a:spcBef>
                <a:spcPct val="20000"/>
              </a:spcBef>
              <a:spcAft>
                <a:spcPct val="0"/>
              </a:spcAft>
              <a:buClr>
                <a:srgbClr val="031F49"/>
              </a:buClr>
            </a:pPr>
            <a:r>
              <a:rPr lang="el-GR" sz="2000" dirty="0" smtClean="0">
                <a:latin typeface="Calibri" pitchFamily="34" charset="0"/>
                <a:cs typeface="Calibri" pitchFamily="34" charset="0"/>
              </a:rPr>
              <a:t>μπορεί να μην έχουν σαν αναγκαίο αποτέλεσμα μόνιμες οπισθοχωρήσεις της ακτογραμμής αλλά προκαλούν μεγάλης κλίμακας καταστροφές</a:t>
            </a:r>
            <a:endParaRPr kumimoji="0" lang="el-GR" sz="2000" b="0" i="0" u="none" strike="noStrike" kern="0" cap="none" spc="0" normalizeH="0" baseline="0" noProof="0" dirty="0" smtClean="0">
              <a:ln>
                <a:noFill/>
              </a:ln>
              <a:solidFill>
                <a:srgbClr val="000000"/>
              </a:solidFill>
              <a:uLnTx/>
              <a:uFillTx/>
              <a:latin typeface="Calibri" pitchFamily="34" charset="0"/>
              <a:cs typeface="Calibri" pitchFamily="34" charset="0"/>
            </a:endParaRPr>
          </a:p>
          <a:p>
            <a:pPr marL="0" marR="0" lvl="0" indent="0" algn="l" defTabSz="914400" rtl="0" eaLnBrk="1" fontAlgn="base" latinLnBrk="0" hangingPunct="1">
              <a:lnSpc>
                <a:spcPct val="90000"/>
              </a:lnSpc>
              <a:spcBef>
                <a:spcPct val="20000"/>
              </a:spcBef>
              <a:spcAft>
                <a:spcPct val="0"/>
              </a:spcAft>
              <a:buClr>
                <a:srgbClr val="031F49"/>
              </a:buClr>
              <a:buSzTx/>
              <a:buFontTx/>
              <a:buBlip>
                <a:blip r:embed="rId5"/>
              </a:buBlip>
              <a:tabLst/>
              <a:defRPr/>
            </a:pPr>
            <a:endParaRPr kumimoji="0" lang="el-GR" sz="1900" b="0"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Box 5"/>
          <p:cNvSpPr txBox="1">
            <a:spLocks noChangeArrowheads="1"/>
          </p:cNvSpPr>
          <p:nvPr/>
        </p:nvSpPr>
        <p:spPr bwMode="auto">
          <a:xfrm>
            <a:off x="1547664" y="1196752"/>
            <a:ext cx="6336704" cy="461665"/>
          </a:xfrm>
          <a:prstGeom prst="rect">
            <a:avLst/>
          </a:prstGeom>
          <a:noFill/>
          <a:ln w="9525">
            <a:noFill/>
            <a:miter lim="800000"/>
            <a:headEnd/>
            <a:tailEnd/>
          </a:ln>
          <a:effectLst/>
        </p:spPr>
        <p:txBody>
          <a:bodyPr wrap="square">
            <a:spAutoFit/>
          </a:bodyPr>
          <a:lstStyle/>
          <a:p>
            <a:r>
              <a:rPr lang="el-GR" u="sng" dirty="0" smtClean="0">
                <a:latin typeface="Calibri" pitchFamily="34" charset="0"/>
              </a:rPr>
              <a:t>Μακροχρόνια παραλιακή </a:t>
            </a:r>
            <a:r>
              <a:rPr lang="el-GR" u="sng" dirty="0">
                <a:latin typeface="Calibri" pitchFamily="34" charset="0"/>
              </a:rPr>
              <a:t>διάβρωση</a:t>
            </a:r>
            <a:r>
              <a:rPr lang="en-GB" u="sng" dirty="0">
                <a:latin typeface="Calibri" pitchFamily="34" charset="0"/>
              </a:rPr>
              <a:t>, </a:t>
            </a:r>
            <a:r>
              <a:rPr lang="el-GR" u="sng" dirty="0">
                <a:latin typeface="Calibri" pitchFamily="34" charset="0"/>
              </a:rPr>
              <a:t>Ερεσός</a:t>
            </a:r>
          </a:p>
        </p:txBody>
      </p: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12" name="Group 11"/>
          <p:cNvGrpSpPr/>
          <p:nvPr/>
        </p:nvGrpSpPr>
        <p:grpSpPr>
          <a:xfrm>
            <a:off x="1064620" y="1988840"/>
            <a:ext cx="7107780" cy="3501627"/>
            <a:chOff x="1064620" y="1988840"/>
            <a:chExt cx="7107780" cy="3501627"/>
          </a:xfrm>
        </p:grpSpPr>
        <p:pic>
          <p:nvPicPr>
            <p:cNvPr id="13" name="Εικόνα 1"/>
            <p:cNvPicPr>
              <a:picLocks noChangeAspect="1" noChangeArrowheads="1"/>
            </p:cNvPicPr>
            <p:nvPr/>
          </p:nvPicPr>
          <p:blipFill>
            <a:blip r:embed="rId5" cstate="print">
              <a:extLst>
                <a:ext uri="{28A0092B-C50C-407E-A947-70E740481C1C}">
                  <a14:useLocalDpi xmlns:a14="http://schemas.microsoft.com/office/drawing/2010/main" xmlns="" val="0"/>
                </a:ext>
              </a:extLst>
            </a:blip>
            <a:srcRect l="4121" t="8978" r="3255" b="4898"/>
            <a:stretch>
              <a:fillRect/>
            </a:stretch>
          </p:blipFill>
          <p:spPr bwMode="auto">
            <a:xfrm>
              <a:off x="1064620" y="1988840"/>
              <a:ext cx="7107780" cy="3501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1214382" y="4833299"/>
              <a:ext cx="648072" cy="461665"/>
            </a:xfrm>
            <a:prstGeom prst="rect">
              <a:avLst/>
            </a:prstGeom>
            <a:noFill/>
          </p:spPr>
          <p:txBody>
            <a:bodyPr wrap="square" rtlCol="0">
              <a:spAutoFit/>
            </a:bodyPr>
            <a:lstStyle/>
            <a:p>
              <a:r>
                <a:rPr lang="en-US" sz="2400" b="1" dirty="0" smtClean="0">
                  <a:solidFill>
                    <a:schemeClr val="bg1"/>
                  </a:solidFill>
                </a:rPr>
                <a:t>(</a:t>
              </a:r>
              <a:r>
                <a:rPr lang="el-GR" sz="2400" b="1" dirty="0" smtClean="0">
                  <a:solidFill>
                    <a:schemeClr val="bg1"/>
                  </a:solidFill>
                </a:rPr>
                <a:t>α)</a:t>
              </a:r>
              <a:endParaRPr lang="en-US" sz="2400" b="1" dirty="0">
                <a:solidFill>
                  <a:schemeClr val="bg1"/>
                </a:solidFill>
              </a:endParaRPr>
            </a:p>
          </p:txBody>
        </p:sp>
        <p:sp>
          <p:nvSpPr>
            <p:cNvPr id="15" name="TextBox 14"/>
            <p:cNvSpPr txBox="1"/>
            <p:nvPr/>
          </p:nvSpPr>
          <p:spPr>
            <a:xfrm>
              <a:off x="4932040" y="4854351"/>
              <a:ext cx="648072" cy="461665"/>
            </a:xfrm>
            <a:prstGeom prst="rect">
              <a:avLst/>
            </a:prstGeom>
            <a:noFill/>
          </p:spPr>
          <p:txBody>
            <a:bodyPr wrap="square" rtlCol="0">
              <a:spAutoFit/>
            </a:bodyPr>
            <a:lstStyle/>
            <a:p>
              <a:r>
                <a:rPr lang="en-US" sz="2400" b="1" dirty="0" smtClean="0">
                  <a:solidFill>
                    <a:schemeClr val="bg1"/>
                  </a:solidFill>
                </a:rPr>
                <a:t>(</a:t>
              </a:r>
              <a:r>
                <a:rPr lang="el-GR" sz="2400" b="1" dirty="0" smtClean="0">
                  <a:solidFill>
                    <a:schemeClr val="bg1"/>
                  </a:solidFill>
                </a:rPr>
                <a:t>β)</a:t>
              </a:r>
              <a:endParaRPr lang="en-US" sz="2400" b="1" dirty="0">
                <a:solidFill>
                  <a:schemeClr val="bg1"/>
                </a:solidFil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4" descr="eressos erosion"/>
          <p:cNvPicPr>
            <a:picLocks noChangeAspect="1" noChangeArrowheads="1"/>
          </p:cNvPicPr>
          <p:nvPr/>
        </p:nvPicPr>
        <p:blipFill>
          <a:blip r:embed="rId3" cstate="print"/>
          <a:srcRect l="3542" t="46767" r="22430" b="15347"/>
          <a:stretch>
            <a:fillRect/>
          </a:stretch>
        </p:blipFill>
        <p:spPr bwMode="auto">
          <a:xfrm>
            <a:off x="251520" y="2204864"/>
            <a:ext cx="8672972" cy="3329418"/>
          </a:xfrm>
          <a:prstGeom prst="rect">
            <a:avLst/>
          </a:prstGeom>
          <a:noFill/>
        </p:spPr>
      </p:pic>
      <p:sp>
        <p:nvSpPr>
          <p:cNvPr id="8" name="Text Box 5"/>
          <p:cNvSpPr txBox="1">
            <a:spLocks noChangeArrowheads="1"/>
          </p:cNvSpPr>
          <p:nvPr/>
        </p:nvSpPr>
        <p:spPr bwMode="auto">
          <a:xfrm>
            <a:off x="1763688" y="1196752"/>
            <a:ext cx="6336704" cy="461665"/>
          </a:xfrm>
          <a:prstGeom prst="rect">
            <a:avLst/>
          </a:prstGeom>
          <a:noFill/>
          <a:ln w="9525">
            <a:noFill/>
            <a:miter lim="800000"/>
            <a:headEnd/>
            <a:tailEnd/>
          </a:ln>
          <a:effectLst/>
        </p:spPr>
        <p:txBody>
          <a:bodyPr wrap="square">
            <a:spAutoFit/>
          </a:bodyPr>
          <a:lstStyle/>
          <a:p>
            <a:r>
              <a:rPr lang="el-GR" u="sng" dirty="0" smtClean="0">
                <a:latin typeface="Calibri" pitchFamily="34" charset="0"/>
              </a:rPr>
              <a:t>Βραχυχρόνια </a:t>
            </a:r>
            <a:r>
              <a:rPr lang="el-GR" u="sng" dirty="0">
                <a:latin typeface="Calibri" pitchFamily="34" charset="0"/>
              </a:rPr>
              <a:t>παραλιακή διάβρωση</a:t>
            </a:r>
            <a:r>
              <a:rPr lang="en-GB" u="sng" dirty="0">
                <a:latin typeface="Calibri" pitchFamily="34" charset="0"/>
              </a:rPr>
              <a:t>, </a:t>
            </a:r>
            <a:r>
              <a:rPr lang="el-GR" u="sng" dirty="0">
                <a:latin typeface="Calibri" pitchFamily="34" charset="0"/>
              </a:rPr>
              <a:t>Ερεσός</a:t>
            </a:r>
          </a:p>
        </p:txBody>
      </p: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10" name="Rectangle 5"/>
          <p:cNvSpPr>
            <a:spLocks noChangeArrowheads="1"/>
          </p:cNvSpPr>
          <p:nvPr/>
        </p:nvSpPr>
        <p:spPr bwMode="auto">
          <a:xfrm>
            <a:off x="899592" y="1556792"/>
            <a:ext cx="7200900" cy="4752528"/>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l-GR" sz="2000" b="1" dirty="0" smtClean="0">
              <a:solidFill>
                <a:srgbClr val="000000"/>
              </a:solidFill>
              <a:latin typeface="Calibri" pitchFamily="34" charset="0"/>
              <a:cs typeface="Calibri" pitchFamily="34" charset="0"/>
            </a:endParaRPr>
          </a:p>
          <a:p>
            <a:pPr marL="342900" indent="-342900">
              <a:spcBef>
                <a:spcPct val="20000"/>
              </a:spcBef>
              <a:buFont typeface="Arial" pitchFamily="34" charset="0"/>
              <a:buChar char="•"/>
            </a:pPr>
            <a:r>
              <a:rPr lang="el-GR" sz="2000" b="1" dirty="0" smtClean="0">
                <a:solidFill>
                  <a:srgbClr val="000000"/>
                </a:solidFill>
                <a:latin typeface="Calibri" pitchFamily="34" charset="0"/>
                <a:cs typeface="Calibri" pitchFamily="34" charset="0"/>
              </a:rPr>
              <a:t>Θεωρία</a:t>
            </a:r>
          </a:p>
          <a:p>
            <a:pPr marL="342900" indent="-342900">
              <a:spcBef>
                <a:spcPct val="20000"/>
              </a:spcBef>
            </a:pPr>
            <a:r>
              <a:rPr lang="el-GR" sz="2000" dirty="0" smtClean="0">
                <a:solidFill>
                  <a:srgbClr val="000000"/>
                </a:solidFill>
                <a:latin typeface="Calibri" pitchFamily="34" charset="0"/>
                <a:cs typeface="Calibri" pitchFamily="34" charset="0"/>
              </a:rPr>
              <a:t>	12 ΔΙΑΛΕΞΕΙΣ</a:t>
            </a:r>
            <a:r>
              <a:rPr lang="en-US" sz="2000" dirty="0" smtClean="0">
                <a:solidFill>
                  <a:srgbClr val="000000"/>
                </a:solidFill>
                <a:latin typeface="Calibri" pitchFamily="34" charset="0"/>
                <a:cs typeface="Calibri" pitchFamily="34" charset="0"/>
              </a:rPr>
              <a:t> (</a:t>
            </a:r>
            <a:r>
              <a:rPr lang="el-GR" sz="2000" dirty="0" smtClean="0">
                <a:solidFill>
                  <a:srgbClr val="000000"/>
                </a:solidFill>
                <a:latin typeface="Calibri" pitchFamily="34" charset="0"/>
                <a:cs typeface="Calibri" pitchFamily="34" charset="0"/>
              </a:rPr>
              <a:t>εκ των οποίων 1 επαναληπτική)</a:t>
            </a:r>
          </a:p>
          <a:p>
            <a:pPr marL="342900" indent="-342900">
              <a:spcBef>
                <a:spcPct val="20000"/>
              </a:spcBef>
              <a:buFont typeface="Arial" pitchFamily="34" charset="0"/>
              <a:buChar char="•"/>
            </a:pPr>
            <a:endParaRPr lang="el-GR" sz="2000" dirty="0" smtClean="0">
              <a:solidFill>
                <a:srgbClr val="000000"/>
              </a:solidFill>
              <a:latin typeface="Calibri" pitchFamily="34" charset="0"/>
              <a:cs typeface="Calibri" pitchFamily="34" charset="0"/>
            </a:endParaRPr>
          </a:p>
          <a:p>
            <a:pPr marL="342900" indent="-342900">
              <a:spcBef>
                <a:spcPct val="20000"/>
              </a:spcBef>
              <a:buFont typeface="Arial" pitchFamily="34" charset="0"/>
              <a:buChar char="•"/>
            </a:pPr>
            <a:endParaRPr lang="el-GR" sz="2000" dirty="0" smtClean="0">
              <a:solidFill>
                <a:srgbClr val="000000"/>
              </a:solidFill>
              <a:latin typeface="Calibri" pitchFamily="34" charset="0"/>
              <a:cs typeface="Calibri" pitchFamily="34" charset="0"/>
            </a:endParaRPr>
          </a:p>
          <a:p>
            <a:pPr marL="342900" indent="-342900">
              <a:spcBef>
                <a:spcPct val="20000"/>
              </a:spcBef>
              <a:buFont typeface="Arial" pitchFamily="34" charset="0"/>
              <a:buChar char="•"/>
            </a:pPr>
            <a:r>
              <a:rPr lang="el-GR" sz="2000" b="1" dirty="0" smtClean="0">
                <a:solidFill>
                  <a:srgbClr val="000000"/>
                </a:solidFill>
                <a:latin typeface="+mn-lt"/>
                <a:cs typeface="Calibri" pitchFamily="34" charset="0"/>
              </a:rPr>
              <a:t>Εργαστηριακές ασκήσεις </a:t>
            </a:r>
          </a:p>
          <a:p>
            <a:pPr marL="715963" indent="-354013">
              <a:spcBef>
                <a:spcPct val="20000"/>
              </a:spcBef>
              <a:buFont typeface="Calibri" pitchFamily="34" charset="0"/>
              <a:buChar char="‒"/>
            </a:pPr>
            <a:r>
              <a:rPr lang="el-GR" altLang="el-GR" sz="2000" u="sng" dirty="0" smtClean="0">
                <a:latin typeface="+mn-lt"/>
              </a:rPr>
              <a:t>ΥΠΟΧΡΕΩΤΙΚΕΣ</a:t>
            </a:r>
            <a:r>
              <a:rPr lang="el-GR" altLang="el-GR" sz="2000" dirty="0" smtClean="0">
                <a:latin typeface="+mn-lt"/>
              </a:rPr>
              <a:t> (</a:t>
            </a:r>
            <a:r>
              <a:rPr lang="el-GR" altLang="el-GR" sz="2000" dirty="0" err="1" smtClean="0">
                <a:latin typeface="+mn-lt"/>
              </a:rPr>
              <a:t>δικ</a:t>
            </a:r>
            <a:r>
              <a:rPr lang="el-GR" altLang="el-GR" sz="2000" dirty="0" smtClean="0">
                <a:latin typeface="+mn-lt"/>
              </a:rPr>
              <a:t>. 1 απουσία) </a:t>
            </a:r>
          </a:p>
          <a:p>
            <a:pPr marL="715963" indent="-354013">
              <a:spcBef>
                <a:spcPct val="20000"/>
              </a:spcBef>
              <a:buFont typeface="Calibri" pitchFamily="34" charset="0"/>
              <a:buChar char="‒"/>
            </a:pPr>
            <a:r>
              <a:rPr lang="el-GR" sz="2000" dirty="0" smtClean="0">
                <a:solidFill>
                  <a:srgbClr val="000000"/>
                </a:solidFill>
                <a:latin typeface="+mn-lt"/>
                <a:cs typeface="Calibri" pitchFamily="34" charset="0"/>
              </a:rPr>
              <a:t>ΕΡΓΑΣΙΑ - </a:t>
            </a:r>
            <a:r>
              <a:rPr lang="el-GR" sz="2000" u="sng" dirty="0" smtClean="0">
                <a:solidFill>
                  <a:srgbClr val="000000"/>
                </a:solidFill>
                <a:latin typeface="+mn-lt"/>
                <a:cs typeface="Calibri" pitchFamily="34" charset="0"/>
              </a:rPr>
              <a:t>ΥΠΟΧΡΕΩΤΙΚΗ</a:t>
            </a:r>
            <a:r>
              <a:rPr lang="el-GR" sz="2000" dirty="0" smtClean="0">
                <a:solidFill>
                  <a:srgbClr val="000000"/>
                </a:solidFill>
                <a:latin typeface="+mn-lt"/>
                <a:cs typeface="Calibri" pitchFamily="34" charset="0"/>
              </a:rPr>
              <a:t> (ανά 2-3 άτομα)</a:t>
            </a:r>
          </a:p>
          <a:p>
            <a:pPr marL="342900" indent="-342900">
              <a:spcBef>
                <a:spcPct val="20000"/>
              </a:spcBef>
            </a:pPr>
            <a:r>
              <a:rPr lang="el-GR" sz="2000" dirty="0" smtClean="0">
                <a:solidFill>
                  <a:srgbClr val="000000"/>
                </a:solidFill>
                <a:latin typeface="+mn-lt"/>
                <a:cs typeface="Calibri" pitchFamily="34" charset="0"/>
              </a:rPr>
              <a:t>	</a:t>
            </a:r>
            <a:endParaRPr lang="el-GR" sz="2000" dirty="0">
              <a:solidFill>
                <a:srgbClr val="000000"/>
              </a:solidFill>
              <a:latin typeface="+mn-lt"/>
              <a:cs typeface="Calibri" pitchFamily="34" charset="0"/>
            </a:endParaRPr>
          </a:p>
        </p:txBody>
      </p:sp>
      <p:sp>
        <p:nvSpPr>
          <p:cNvPr id="11"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l-GR" sz="3200" b="1" dirty="0" smtClean="0">
                <a:latin typeface="Calibri" pitchFamily="34" charset="0"/>
                <a:cs typeface="Calibri" pitchFamily="34" charset="0"/>
              </a:rPr>
              <a:t>Εκπαιδευτική διαδικασία </a:t>
            </a:r>
            <a:endParaRPr lang="en-GB" sz="32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55576" y="548680"/>
            <a:ext cx="720080" cy="724244"/>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p:nvPicPr>
        <p:blipFill>
          <a:blip r:embed="rId3" cstate="print"/>
          <a:srcRect/>
          <a:stretch>
            <a:fillRect/>
          </a:stretch>
        </p:blipFill>
        <p:spPr bwMode="auto">
          <a:xfrm>
            <a:off x="52512" y="877580"/>
            <a:ext cx="4879528" cy="5934606"/>
          </a:xfrm>
          <a:prstGeom prst="rect">
            <a:avLst/>
          </a:prstGeom>
          <a:noFill/>
          <a:ln w="9525">
            <a:noFill/>
            <a:miter lim="800000"/>
            <a:headEnd/>
            <a:tailEnd/>
          </a:ln>
          <a:effectLst/>
        </p:spPr>
      </p:pic>
      <p:sp>
        <p:nvSpPr>
          <p:cNvPr id="12" name="Text Box 7"/>
          <p:cNvSpPr txBox="1">
            <a:spLocks noChangeArrowheads="1"/>
          </p:cNvSpPr>
          <p:nvPr/>
        </p:nvSpPr>
        <p:spPr bwMode="auto">
          <a:xfrm>
            <a:off x="5076825" y="1125538"/>
            <a:ext cx="3924300" cy="64135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Προβλέψεις Παραλιακής διάβρωσης</a:t>
            </a:r>
            <a:r>
              <a:rPr kumimoji="0" lang="en-US" sz="1800" b="0" i="0" u="none" strike="noStrike" kern="0" cap="none" spc="0" normalizeH="0" baseline="0" noProof="0" dirty="0" smtClean="0">
                <a:ln>
                  <a:noFill/>
                </a:ln>
                <a:effectLst/>
                <a:uLnTx/>
                <a:uFillTx/>
                <a:latin typeface="+mn-lt"/>
              </a:rPr>
              <a:t> </a:t>
            </a:r>
            <a:r>
              <a:rPr kumimoji="0" lang="el-GR" sz="1800" b="0" i="0" u="none" strike="noStrike" kern="0" cap="none" spc="0" normalizeH="0" baseline="0" noProof="0" dirty="0" smtClean="0">
                <a:ln>
                  <a:noFill/>
                </a:ln>
                <a:effectLst/>
                <a:uLnTx/>
                <a:uFillTx/>
                <a:latin typeface="+mn-lt"/>
              </a:rPr>
              <a:t>κάτω από τη Κλιματική Αλλαγή</a:t>
            </a:r>
            <a:endParaRPr kumimoji="0" lang="en-US" sz="1800" b="0" i="0" u="none" strike="noStrike" kern="0" cap="none" spc="0" normalizeH="0" baseline="0" noProof="0" dirty="0" smtClean="0">
              <a:ln>
                <a:noFill/>
              </a:ln>
              <a:effectLst/>
              <a:uLnTx/>
              <a:uFillTx/>
              <a:latin typeface="+mn-lt"/>
            </a:endParaRPr>
          </a:p>
        </p:txBody>
      </p:sp>
      <p:sp>
        <p:nvSpPr>
          <p:cNvPr id="16" name="Text Box 6"/>
          <p:cNvSpPr txBox="1">
            <a:spLocks noChangeArrowheads="1"/>
          </p:cNvSpPr>
          <p:nvPr/>
        </p:nvSpPr>
        <p:spPr bwMode="auto">
          <a:xfrm>
            <a:off x="5220072" y="5085184"/>
            <a:ext cx="3744788" cy="120032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effectLst/>
                <a:uLnTx/>
                <a:uFillTx/>
                <a:latin typeface="+mn-lt"/>
              </a:rPr>
              <a:t>Προβλέψεις</a:t>
            </a:r>
            <a:r>
              <a:rPr kumimoji="0" lang="en-US" sz="1800" b="0" i="0" u="none" strike="noStrike" kern="0" cap="none" spc="0" normalizeH="0" baseline="0" noProof="0" dirty="0" smtClean="0">
                <a:ln>
                  <a:noFill/>
                </a:ln>
                <a:effectLst/>
                <a:uLnTx/>
                <a:uFillTx/>
                <a:latin typeface="+mn-lt"/>
              </a:rPr>
              <a:t> </a:t>
            </a:r>
            <a:r>
              <a:rPr kumimoji="0" lang="el-GR" sz="1800" b="0" i="0" u="none" strike="noStrike" kern="0" cap="none" spc="0" normalizeH="0" baseline="0" noProof="0" dirty="0" smtClean="0">
                <a:ln>
                  <a:noFill/>
                </a:ln>
                <a:effectLst/>
                <a:uLnTx/>
                <a:uFillTx/>
                <a:latin typeface="+mn-lt"/>
              </a:rPr>
              <a:t>με βάση τις ελάχιστες εκτιμήσεις</a:t>
            </a:r>
            <a:r>
              <a:rPr lang="el-GR" sz="1800" kern="0" dirty="0" smtClean="0">
                <a:latin typeface="+mn-lt"/>
              </a:rPr>
              <a:t> της συστοιχίας μοντέλων </a:t>
            </a:r>
            <a:r>
              <a:rPr kumimoji="0" lang="el-GR" sz="1800" b="0" i="0" u="none" strike="noStrike" kern="0" cap="none" spc="0" normalizeH="0" baseline="0" noProof="0" dirty="0" smtClean="0">
                <a:ln>
                  <a:noFill/>
                </a:ln>
                <a:effectLst/>
                <a:uLnTx/>
                <a:uFillTx/>
                <a:latin typeface="+mn-lt"/>
              </a:rPr>
              <a:t>για </a:t>
            </a:r>
            <a:r>
              <a:rPr kumimoji="0" lang="en-US" sz="1800" b="0" i="0" u="none" strike="noStrike" kern="0" cap="none" spc="0" normalizeH="0" baseline="0" noProof="0" dirty="0" smtClean="0">
                <a:ln>
                  <a:noFill/>
                </a:ln>
                <a:effectLst/>
                <a:uLnTx/>
                <a:uFillTx/>
                <a:latin typeface="+mn-lt"/>
              </a:rPr>
              <a:t>SLR 1.1 m</a:t>
            </a:r>
            <a:r>
              <a:rPr kumimoji="0" lang="el-GR" sz="1800" b="0" i="0" u="none" strike="noStrike" kern="0" cap="none" spc="0" normalizeH="0" baseline="0" noProof="0" dirty="0" smtClean="0">
                <a:ln>
                  <a:noFill/>
                </a:ln>
                <a:effectLst/>
                <a:uLnTx/>
                <a:uFillTx/>
                <a:latin typeface="+mn-lt"/>
              </a:rPr>
              <a:t> (2050)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mn-lt"/>
              </a:rPr>
              <a:t>(</a:t>
            </a:r>
            <a:r>
              <a:rPr kumimoji="0" lang="en-US" sz="1800" b="0" i="0" u="none" strike="noStrike" kern="0" cap="none" spc="0" normalizeH="0" baseline="0" noProof="0" dirty="0" err="1" smtClean="0">
                <a:ln>
                  <a:noFill/>
                </a:ln>
                <a:effectLst/>
                <a:uLnTx/>
                <a:uFillTx/>
                <a:latin typeface="+mn-lt"/>
              </a:rPr>
              <a:t>Monioudi</a:t>
            </a:r>
            <a:r>
              <a:rPr kumimoji="0" lang="en-US" sz="1800" b="0" i="0" u="none" strike="noStrike" kern="0" cap="none" spc="0" normalizeH="0" baseline="0" noProof="0" dirty="0" smtClean="0">
                <a:ln>
                  <a:noFill/>
                </a:ln>
                <a:effectLst/>
                <a:uLnTx/>
                <a:uFillTx/>
                <a:latin typeface="+mn-lt"/>
              </a:rPr>
              <a:t> et al., 2016)</a:t>
            </a:r>
          </a:p>
        </p:txBody>
      </p: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Παράκτια Διάβρωση</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755576" y="692696"/>
            <a:ext cx="7391400" cy="762000"/>
          </a:xfrm>
          <a:prstGeom prst="rect">
            <a:avLst/>
          </a:prstGeom>
          <a:noFill/>
          <a:ln w="9525">
            <a:noFill/>
            <a:miter lim="800000"/>
            <a:headEnd/>
            <a:tailEnd/>
          </a:ln>
          <a:effectLst/>
        </p:spPr>
        <p:txBody>
          <a:bodyPr anchor="ctr"/>
          <a:lstStyle/>
          <a:p>
            <a:pPr algn="ctr">
              <a:lnSpc>
                <a:spcPct val="100000"/>
              </a:lnSpc>
              <a:buFontTx/>
              <a:buNone/>
            </a:pPr>
            <a:r>
              <a:rPr lang="el-GR" sz="2000" u="sng" dirty="0">
                <a:effectLst/>
                <a:latin typeface="+mn-lt"/>
                <a:cs typeface="Arial" charset="0"/>
              </a:rPr>
              <a:t>Επιλογές παράκτιας προστασίας</a:t>
            </a:r>
            <a:endParaRPr lang="en-GB" sz="2000" u="sng" dirty="0">
              <a:effectLst/>
              <a:latin typeface="+mn-lt"/>
              <a:cs typeface="Arial" charset="0"/>
            </a:endParaRPr>
          </a:p>
        </p:txBody>
      </p:sp>
      <p:sp>
        <p:nvSpPr>
          <p:cNvPr id="8" name="Rectangle 22"/>
          <p:cNvSpPr>
            <a:spLocks noChangeArrowheads="1"/>
          </p:cNvSpPr>
          <p:nvPr/>
        </p:nvSpPr>
        <p:spPr bwMode="auto">
          <a:xfrm>
            <a:off x="0" y="1556792"/>
            <a:ext cx="5796136" cy="4896544"/>
          </a:xfrm>
          <a:prstGeom prst="rect">
            <a:avLst/>
          </a:prstGeom>
          <a:noFill/>
          <a:ln w="9525">
            <a:noFill/>
            <a:miter lim="800000"/>
            <a:headEnd/>
            <a:tailEnd/>
          </a:ln>
          <a:effectLst/>
        </p:spPr>
        <p:txBody>
          <a:bodyPr/>
          <a:lstStyle/>
          <a:p>
            <a:pPr marL="228600" indent="-228600">
              <a:lnSpc>
                <a:spcPct val="80000"/>
              </a:lnSpc>
              <a:spcBef>
                <a:spcPct val="20000"/>
              </a:spcBef>
              <a:buFontTx/>
              <a:buChar char="•"/>
            </a:pPr>
            <a:r>
              <a:rPr lang="el-GR" sz="1800" dirty="0" smtClean="0">
                <a:latin typeface="Calibri" pitchFamily="34" charset="0"/>
              </a:rPr>
              <a:t>Μη Δράση (</a:t>
            </a:r>
            <a:r>
              <a:rPr lang="en-US" sz="1800" dirty="0" smtClean="0">
                <a:latin typeface="Calibri" pitchFamily="34" charset="0"/>
              </a:rPr>
              <a:t>No action) </a:t>
            </a:r>
            <a:r>
              <a:rPr lang="el-GR" sz="1800" dirty="0" smtClean="0">
                <a:latin typeface="Calibri" pitchFamily="34" charset="0"/>
              </a:rPr>
              <a:t>Πολιτικά </a:t>
            </a:r>
            <a:r>
              <a:rPr lang="el-GR" sz="1800" dirty="0">
                <a:latin typeface="Calibri" pitchFamily="34" charset="0"/>
              </a:rPr>
              <a:t>δυνατή μόνο στη περίπτωση μικρής </a:t>
            </a:r>
            <a:r>
              <a:rPr lang="el-GR" sz="1800" dirty="0" err="1">
                <a:latin typeface="Calibri" pitchFamily="34" charset="0"/>
              </a:rPr>
              <a:t>κοινωνικο</a:t>
            </a:r>
            <a:r>
              <a:rPr lang="el-GR" sz="1800" dirty="0">
                <a:latin typeface="Calibri" pitchFamily="34" charset="0"/>
              </a:rPr>
              <a:t>-οικονομικής </a:t>
            </a:r>
            <a:r>
              <a:rPr lang="el-GR" sz="1800" dirty="0" smtClean="0">
                <a:latin typeface="Calibri" pitchFamily="34" charset="0"/>
              </a:rPr>
              <a:t>αξίας</a:t>
            </a:r>
            <a:endParaRPr lang="en-US" sz="1800" dirty="0">
              <a:latin typeface="Calibri" pitchFamily="34" charset="0"/>
            </a:endParaRPr>
          </a:p>
          <a:p>
            <a:pPr marL="228600" indent="-228600">
              <a:lnSpc>
                <a:spcPct val="80000"/>
              </a:lnSpc>
              <a:spcBef>
                <a:spcPct val="20000"/>
              </a:spcBef>
            </a:pPr>
            <a:endParaRPr lang="el-GR" sz="1200" dirty="0" smtClean="0">
              <a:latin typeface="Calibri" pitchFamily="34" charset="0"/>
            </a:endParaRPr>
          </a:p>
          <a:p>
            <a:pPr marL="228600" indent="-228600">
              <a:lnSpc>
                <a:spcPct val="80000"/>
              </a:lnSpc>
              <a:spcBef>
                <a:spcPct val="20000"/>
              </a:spcBef>
            </a:pPr>
            <a:endParaRPr lang="el-GR" sz="1200" dirty="0" smtClean="0">
              <a:latin typeface="Calibri" pitchFamily="34" charset="0"/>
            </a:endParaRPr>
          </a:p>
          <a:p>
            <a:pPr marL="228600" indent="-228600">
              <a:lnSpc>
                <a:spcPct val="80000"/>
              </a:lnSpc>
              <a:spcBef>
                <a:spcPct val="20000"/>
              </a:spcBef>
            </a:pPr>
            <a:endParaRPr lang="en-US" sz="1200" dirty="0">
              <a:latin typeface="Calibri" pitchFamily="34" charset="0"/>
            </a:endParaRPr>
          </a:p>
          <a:p>
            <a:pPr marL="228600" indent="-228600">
              <a:lnSpc>
                <a:spcPct val="80000"/>
              </a:lnSpc>
              <a:spcBef>
                <a:spcPct val="20000"/>
              </a:spcBef>
              <a:buFontTx/>
              <a:buChar char="•"/>
            </a:pPr>
            <a:r>
              <a:rPr lang="el-GR" sz="1800" dirty="0" smtClean="0">
                <a:latin typeface="Calibri" pitchFamily="34" charset="0"/>
              </a:rPr>
              <a:t>Υποχώρηση και επανεγκατάσταση (</a:t>
            </a:r>
            <a:r>
              <a:rPr lang="el-GR" sz="1800" dirty="0" err="1" smtClean="0">
                <a:latin typeface="Calibri" pitchFamily="34" charset="0"/>
              </a:rPr>
              <a:t>retreat</a:t>
            </a:r>
            <a:r>
              <a:rPr lang="el-GR" sz="1800" dirty="0" smtClean="0">
                <a:latin typeface="Calibri" pitchFamily="34" charset="0"/>
              </a:rPr>
              <a:t> </a:t>
            </a:r>
            <a:r>
              <a:rPr lang="el-GR" sz="1800" dirty="0" err="1" smtClean="0">
                <a:latin typeface="Calibri" pitchFamily="34" charset="0"/>
              </a:rPr>
              <a:t>and</a:t>
            </a:r>
            <a:r>
              <a:rPr lang="el-GR" sz="1800" dirty="0" smtClean="0">
                <a:latin typeface="Calibri" pitchFamily="34" charset="0"/>
              </a:rPr>
              <a:t> </a:t>
            </a:r>
            <a:r>
              <a:rPr lang="el-GR" sz="1800" dirty="0" err="1" smtClean="0">
                <a:latin typeface="Calibri" pitchFamily="34" charset="0"/>
              </a:rPr>
              <a:t>lelocation</a:t>
            </a:r>
            <a:r>
              <a:rPr lang="el-GR" sz="1800" dirty="0" smtClean="0">
                <a:latin typeface="Calibri" pitchFamily="34" charset="0"/>
              </a:rPr>
              <a:t>)</a:t>
            </a:r>
            <a:r>
              <a:rPr lang="en-US" sz="1800" dirty="0" smtClean="0">
                <a:latin typeface="Calibri" pitchFamily="34" charset="0"/>
              </a:rPr>
              <a:t>: </a:t>
            </a:r>
            <a:r>
              <a:rPr lang="el-GR" sz="1800" dirty="0" smtClean="0">
                <a:latin typeface="Calibri" pitchFamily="34" charset="0"/>
              </a:rPr>
              <a:t>κτίρια/υποδομές θα αφεθούν στην τύχη τους. </a:t>
            </a:r>
          </a:p>
          <a:p>
            <a:pPr marL="228600" indent="-228600">
              <a:lnSpc>
                <a:spcPct val="80000"/>
              </a:lnSpc>
              <a:spcBef>
                <a:spcPct val="20000"/>
              </a:spcBef>
              <a:buFontTx/>
              <a:buChar char="•"/>
            </a:pPr>
            <a:endParaRPr lang="en-US" sz="1800" dirty="0">
              <a:latin typeface="Calibri" pitchFamily="34" charset="0"/>
            </a:endParaRPr>
          </a:p>
          <a:p>
            <a:pPr marL="228600" indent="-228600">
              <a:lnSpc>
                <a:spcPct val="80000"/>
              </a:lnSpc>
              <a:spcBef>
                <a:spcPct val="20000"/>
              </a:spcBef>
              <a:buFontTx/>
              <a:buChar char="•"/>
            </a:pPr>
            <a:endParaRPr lang="el-GR" sz="800" dirty="0" smtClean="0">
              <a:latin typeface="Calibri" pitchFamily="34" charset="0"/>
            </a:endParaRPr>
          </a:p>
          <a:p>
            <a:pPr marL="228600" indent="-228600">
              <a:lnSpc>
                <a:spcPct val="80000"/>
              </a:lnSpc>
              <a:spcBef>
                <a:spcPct val="20000"/>
              </a:spcBef>
              <a:buFontTx/>
              <a:buChar char="•"/>
            </a:pPr>
            <a:endParaRPr lang="el-GR" sz="800" dirty="0" smtClean="0">
              <a:latin typeface="Calibri" pitchFamily="34" charset="0"/>
            </a:endParaRPr>
          </a:p>
          <a:p>
            <a:pPr marL="228600" indent="-228600">
              <a:lnSpc>
                <a:spcPct val="80000"/>
              </a:lnSpc>
              <a:spcBef>
                <a:spcPct val="20000"/>
              </a:spcBef>
              <a:buFontTx/>
              <a:buChar char="•"/>
            </a:pPr>
            <a:endParaRPr lang="el-GR" sz="800" dirty="0" smtClean="0">
              <a:latin typeface="Calibri" pitchFamily="34" charset="0"/>
            </a:endParaRPr>
          </a:p>
          <a:p>
            <a:pPr marL="228600" indent="-228600">
              <a:lnSpc>
                <a:spcPct val="80000"/>
              </a:lnSpc>
              <a:spcBef>
                <a:spcPct val="20000"/>
              </a:spcBef>
              <a:buFontTx/>
              <a:buChar char="•"/>
            </a:pPr>
            <a:r>
              <a:rPr lang="el-GR" sz="1800" dirty="0" smtClean="0">
                <a:latin typeface="Calibri" pitchFamily="34" charset="0"/>
              </a:rPr>
              <a:t>Σκληρά </a:t>
            </a:r>
            <a:r>
              <a:rPr lang="el-GR" sz="1800" dirty="0">
                <a:latin typeface="Calibri" pitchFamily="34" charset="0"/>
              </a:rPr>
              <a:t>μέτρα προστασίας (π.χ. κυματοθραύστες, </a:t>
            </a:r>
            <a:r>
              <a:rPr lang="el-GR" sz="1800" dirty="0" smtClean="0">
                <a:latin typeface="Calibri" pitchFamily="34" charset="0"/>
              </a:rPr>
              <a:t>πρόβολοι</a:t>
            </a:r>
            <a:r>
              <a:rPr lang="en-US" sz="1800" dirty="0" smtClean="0">
                <a:latin typeface="Calibri" pitchFamily="34" charset="0"/>
              </a:rPr>
              <a:t>, </a:t>
            </a:r>
            <a:r>
              <a:rPr lang="el-GR" sz="1800" dirty="0" smtClean="0">
                <a:latin typeface="Calibri" pitchFamily="34" charset="0"/>
              </a:rPr>
              <a:t>Θωρακίσεις </a:t>
            </a:r>
            <a:r>
              <a:rPr lang="el-GR" sz="1800" dirty="0" smtClean="0">
                <a:latin typeface="Calibri" pitchFamily="34" charset="0"/>
              </a:rPr>
              <a:t>- Παράκτιοι </a:t>
            </a:r>
            <a:r>
              <a:rPr lang="el-GR" sz="1800" dirty="0" smtClean="0">
                <a:latin typeface="Calibri" pitchFamily="34" charset="0"/>
              </a:rPr>
              <a:t>τοίχοι</a:t>
            </a:r>
            <a:r>
              <a:rPr lang="el-GR" sz="1800" dirty="0" smtClean="0">
                <a:latin typeface="Calibri" pitchFamily="34" charset="0"/>
              </a:rPr>
              <a:t>) </a:t>
            </a:r>
            <a:r>
              <a:rPr lang="el-GR" sz="1800" dirty="0">
                <a:latin typeface="Calibri" pitchFamily="34" charset="0"/>
              </a:rPr>
              <a:t>για την μείωση της κυματικής </a:t>
            </a:r>
            <a:r>
              <a:rPr lang="el-GR" sz="1800" dirty="0" smtClean="0">
                <a:latin typeface="Calibri" pitchFamily="34" charset="0"/>
              </a:rPr>
              <a:t>ενέργειας </a:t>
            </a:r>
            <a:r>
              <a:rPr lang="el-GR" sz="1800" dirty="0">
                <a:latin typeface="Calibri" pitchFamily="34" charset="0"/>
              </a:rPr>
              <a:t>και </a:t>
            </a:r>
            <a:r>
              <a:rPr lang="el-GR" sz="1800" dirty="0" smtClean="0">
                <a:latin typeface="Calibri" pitchFamily="34" charset="0"/>
              </a:rPr>
              <a:t>την </a:t>
            </a:r>
            <a:r>
              <a:rPr lang="el-GR" sz="1800" dirty="0">
                <a:latin typeface="Calibri" pitchFamily="34" charset="0"/>
              </a:rPr>
              <a:t>παγίδευση </a:t>
            </a:r>
            <a:r>
              <a:rPr lang="el-GR" sz="1800" dirty="0" smtClean="0">
                <a:latin typeface="Calibri" pitchFamily="34" charset="0"/>
              </a:rPr>
              <a:t>ιζημάτων.</a:t>
            </a:r>
          </a:p>
          <a:p>
            <a:pPr marL="228600" indent="-228600">
              <a:lnSpc>
                <a:spcPct val="80000"/>
              </a:lnSpc>
              <a:spcBef>
                <a:spcPct val="20000"/>
              </a:spcBef>
              <a:buFontTx/>
              <a:buChar char="•"/>
            </a:pPr>
            <a:endParaRPr lang="en-US" sz="1800" dirty="0">
              <a:latin typeface="Calibri" pitchFamily="34" charset="0"/>
            </a:endParaRPr>
          </a:p>
          <a:p>
            <a:pPr marL="228600" indent="-228600">
              <a:lnSpc>
                <a:spcPct val="80000"/>
              </a:lnSpc>
              <a:spcBef>
                <a:spcPct val="20000"/>
              </a:spcBef>
              <a:buFontTx/>
              <a:buChar char="•"/>
            </a:pPr>
            <a:endParaRPr lang="en-US" sz="800" dirty="0">
              <a:latin typeface="Calibri" pitchFamily="34" charset="0"/>
            </a:endParaRPr>
          </a:p>
          <a:p>
            <a:pPr marL="228600" indent="-228600">
              <a:lnSpc>
                <a:spcPct val="80000"/>
              </a:lnSpc>
              <a:spcBef>
                <a:spcPct val="20000"/>
              </a:spcBef>
              <a:buFontTx/>
              <a:buChar char="•"/>
            </a:pPr>
            <a:r>
              <a:rPr lang="en-US" sz="1800" dirty="0" smtClean="0">
                <a:latin typeface="Calibri" pitchFamily="34" charset="0"/>
              </a:rPr>
              <a:t>‘</a:t>
            </a:r>
            <a:r>
              <a:rPr lang="el-GR" sz="1800" dirty="0" smtClean="0">
                <a:latin typeface="Calibri" pitchFamily="34" charset="0"/>
              </a:rPr>
              <a:t>Ήπια’ </a:t>
            </a:r>
            <a:r>
              <a:rPr lang="el-GR" sz="1800" dirty="0">
                <a:latin typeface="Calibri" pitchFamily="34" charset="0"/>
              </a:rPr>
              <a:t>μέτρα προστασίας, δηλ. τεχνητή αναπλήρωση</a:t>
            </a:r>
            <a:r>
              <a:rPr lang="en-US" sz="1800" dirty="0">
                <a:latin typeface="Calibri" pitchFamily="34" charset="0"/>
              </a:rPr>
              <a:t>:</a:t>
            </a:r>
            <a:r>
              <a:rPr lang="el-GR" sz="1800" dirty="0">
                <a:latin typeface="Calibri" pitchFamily="34" charset="0"/>
              </a:rPr>
              <a:t> Αποτελεί την μόνη βιώσιμη επιλογή στην ΑΘΣ αλλά</a:t>
            </a:r>
            <a:r>
              <a:rPr lang="en-US" sz="1800" dirty="0">
                <a:latin typeface="Calibri" pitchFamily="34" charset="0"/>
              </a:rPr>
              <a:t> (</a:t>
            </a:r>
            <a:r>
              <a:rPr lang="en-US" sz="1800" dirty="0" err="1">
                <a:latin typeface="Calibri" pitchFamily="34" charset="0"/>
              </a:rPr>
              <a:t>i</a:t>
            </a:r>
            <a:r>
              <a:rPr lang="en-US" sz="1800" dirty="0">
                <a:latin typeface="Calibri" pitchFamily="34" charset="0"/>
              </a:rPr>
              <a:t>) </a:t>
            </a:r>
            <a:r>
              <a:rPr lang="el-GR" sz="1800" dirty="0">
                <a:latin typeface="Calibri" pitchFamily="34" charset="0"/>
              </a:rPr>
              <a:t>είναι ακριβή λύση</a:t>
            </a:r>
            <a:r>
              <a:rPr lang="en-US" sz="1800" dirty="0">
                <a:latin typeface="Calibri" pitchFamily="34" charset="0"/>
              </a:rPr>
              <a:t>, (ii) </a:t>
            </a:r>
            <a:r>
              <a:rPr lang="el-GR" sz="1800" dirty="0">
                <a:latin typeface="Calibri" pitchFamily="34" charset="0"/>
              </a:rPr>
              <a:t>απαιτεί διαθεσιμότητα κατάλληλου υλικού και </a:t>
            </a:r>
            <a:r>
              <a:rPr lang="en-US" sz="1800" dirty="0">
                <a:latin typeface="Calibri" pitchFamily="34" charset="0"/>
              </a:rPr>
              <a:t>(iii) </a:t>
            </a:r>
            <a:r>
              <a:rPr lang="el-GR" sz="1800" dirty="0">
                <a:latin typeface="Calibri" pitchFamily="34" charset="0"/>
              </a:rPr>
              <a:t>πιθανόν </a:t>
            </a:r>
            <a:r>
              <a:rPr lang="el-GR" sz="1800" dirty="0" smtClean="0">
                <a:latin typeface="Calibri" pitchFamily="34" charset="0"/>
              </a:rPr>
              <a:t>απαιτεί </a:t>
            </a:r>
            <a:r>
              <a:rPr lang="el-GR" sz="1800" dirty="0">
                <a:latin typeface="Calibri" pitchFamily="34" charset="0"/>
              </a:rPr>
              <a:t>και συνοδευτικά σκληρά έργα  </a:t>
            </a:r>
          </a:p>
        </p:txBody>
      </p:sp>
      <p:pic>
        <p:nvPicPr>
          <p:cNvPr id="11" name="Picture 27"/>
          <p:cNvPicPr>
            <a:picLocks noChangeAspect="1" noChangeArrowheads="1"/>
          </p:cNvPicPr>
          <p:nvPr/>
        </p:nvPicPr>
        <p:blipFill>
          <a:blip r:embed="rId3" cstate="print"/>
          <a:srcRect t="20883" r="53323" b="56165"/>
          <a:stretch>
            <a:fillRect/>
          </a:stretch>
        </p:blipFill>
        <p:spPr bwMode="auto">
          <a:xfrm>
            <a:off x="5795963" y="1556792"/>
            <a:ext cx="3335304" cy="992039"/>
          </a:xfrm>
          <a:prstGeom prst="rect">
            <a:avLst/>
          </a:prstGeom>
          <a:noFill/>
          <a:ln w="9525">
            <a:noFill/>
            <a:miter lim="800000"/>
            <a:headEnd/>
            <a:tailEnd/>
          </a:ln>
        </p:spPr>
      </p:pic>
      <p:pic>
        <p:nvPicPr>
          <p:cNvPr id="12" name="Picture 28"/>
          <p:cNvPicPr>
            <a:picLocks noChangeAspect="1" noChangeArrowheads="1"/>
          </p:cNvPicPr>
          <p:nvPr/>
        </p:nvPicPr>
        <p:blipFill>
          <a:blip r:embed="rId3" cstate="print"/>
          <a:srcRect t="41766" r="53323" b="36174"/>
          <a:stretch>
            <a:fillRect/>
          </a:stretch>
        </p:blipFill>
        <p:spPr bwMode="auto">
          <a:xfrm>
            <a:off x="5795963" y="3984724"/>
            <a:ext cx="3348414" cy="956444"/>
          </a:xfrm>
          <a:prstGeom prst="rect">
            <a:avLst/>
          </a:prstGeom>
          <a:noFill/>
          <a:ln w="9525">
            <a:noFill/>
            <a:miter lim="800000"/>
            <a:headEnd/>
            <a:tailEnd/>
          </a:ln>
        </p:spPr>
      </p:pic>
      <p:pic>
        <p:nvPicPr>
          <p:cNvPr id="15" name="Picture 30"/>
          <p:cNvPicPr>
            <a:picLocks noChangeAspect="1" noChangeArrowheads="1"/>
          </p:cNvPicPr>
          <p:nvPr/>
        </p:nvPicPr>
        <p:blipFill>
          <a:blip r:embed="rId4" cstate="print"/>
          <a:srcRect/>
          <a:stretch>
            <a:fillRect/>
          </a:stretch>
        </p:blipFill>
        <p:spPr bwMode="auto">
          <a:xfrm>
            <a:off x="5796136" y="5391330"/>
            <a:ext cx="3347864" cy="1062528"/>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Μέθοδοι παρακολούθησης </a:t>
            </a:r>
            <a:br>
              <a:rPr lang="el-GR" sz="2800" b="1" dirty="0" smtClean="0"/>
            </a:br>
            <a:r>
              <a:rPr lang="el-GR" sz="2800" b="1" dirty="0" smtClean="0"/>
              <a:t>Παράκτιας Μορφοδυναμικής</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323529" y="1124744"/>
            <a:ext cx="3240360" cy="1200329"/>
          </a:xfrm>
          <a:prstGeom prst="rect">
            <a:avLst/>
          </a:prstGeom>
          <a:noFill/>
          <a:ln w="9525">
            <a:noFill/>
            <a:miter lim="800000"/>
            <a:headEnd/>
            <a:tailEnd/>
          </a:ln>
        </p:spPr>
        <p:txBody>
          <a:bodyPr wrap="square">
            <a:spAutoFit/>
          </a:bodyPr>
          <a:lstStyle/>
          <a:p>
            <a:r>
              <a:rPr lang="el-GR" altLang="el-GR" sz="1800" b="1" u="sng" dirty="0">
                <a:latin typeface="Calibri" pitchFamily="34" charset="0"/>
                <a:cs typeface="Calibri" pitchFamily="34" charset="0"/>
              </a:rPr>
              <a:t>Τοπογραφική αποτύπωση</a:t>
            </a:r>
          </a:p>
          <a:p>
            <a:r>
              <a:rPr lang="el-GR" altLang="el-GR" sz="1800" dirty="0" smtClean="0">
                <a:latin typeface="Calibri" pitchFamily="34" charset="0"/>
                <a:cs typeface="Calibri" pitchFamily="34" charset="0"/>
              </a:rPr>
              <a:t>διαφορικό δορυφορικό σύστημα προσδιορισμού θέσης </a:t>
            </a:r>
            <a:r>
              <a:rPr lang="en-US" altLang="el-GR" sz="1800" dirty="0" smtClean="0">
                <a:latin typeface="Calibri" pitchFamily="34" charset="0"/>
                <a:cs typeface="Calibri" pitchFamily="34" charset="0"/>
              </a:rPr>
              <a:t>RTK</a:t>
            </a:r>
            <a:r>
              <a:rPr lang="el-GR" altLang="el-GR" sz="1800" dirty="0">
                <a:latin typeface="Calibri" pitchFamily="34" charset="0"/>
                <a:cs typeface="Calibri" pitchFamily="34" charset="0"/>
              </a:rPr>
              <a:t>-GPS τύπου </a:t>
            </a:r>
            <a:r>
              <a:rPr lang="el-GR" altLang="el-GR" sz="1800" dirty="0" err="1">
                <a:latin typeface="Calibri" pitchFamily="34" charset="0"/>
                <a:cs typeface="Calibri" pitchFamily="34" charset="0"/>
              </a:rPr>
              <a:t>Top</a:t>
            </a:r>
            <a:r>
              <a:rPr lang="el-GR" altLang="el-GR" sz="1800" dirty="0">
                <a:latin typeface="Calibri" pitchFamily="34" charset="0"/>
                <a:cs typeface="Calibri" pitchFamily="34" charset="0"/>
              </a:rPr>
              <a:t> </a:t>
            </a:r>
            <a:r>
              <a:rPr lang="el-GR" altLang="el-GR" sz="1800" dirty="0" err="1">
                <a:latin typeface="Calibri" pitchFamily="34" charset="0"/>
                <a:cs typeface="Calibri" pitchFamily="34" charset="0"/>
              </a:rPr>
              <a:t>Con</a:t>
            </a:r>
            <a:r>
              <a:rPr lang="el-GR" altLang="el-GR" sz="1800" dirty="0">
                <a:latin typeface="Calibri" pitchFamily="34" charset="0"/>
                <a:cs typeface="Calibri" pitchFamily="34" charset="0"/>
              </a:rPr>
              <a:t>.</a:t>
            </a:r>
          </a:p>
        </p:txBody>
      </p:sp>
      <p:sp>
        <p:nvSpPr>
          <p:cNvPr id="13" name="TextBox 22"/>
          <p:cNvSpPr txBox="1">
            <a:spLocks noChangeArrowheads="1"/>
          </p:cNvSpPr>
          <p:nvPr/>
        </p:nvSpPr>
        <p:spPr bwMode="auto">
          <a:xfrm>
            <a:off x="395536" y="2852936"/>
            <a:ext cx="4392488" cy="1477328"/>
          </a:xfrm>
          <a:prstGeom prst="rect">
            <a:avLst/>
          </a:prstGeom>
          <a:noFill/>
          <a:ln w="9525">
            <a:noFill/>
            <a:miter lim="800000"/>
            <a:headEnd/>
            <a:tailEnd/>
          </a:ln>
        </p:spPr>
        <p:txBody>
          <a:bodyPr wrap="square">
            <a:spAutoFit/>
          </a:bodyPr>
          <a:lstStyle/>
          <a:p>
            <a:r>
              <a:rPr lang="el-GR" altLang="el-GR" sz="1800" b="1" u="sng" dirty="0" smtClean="0">
                <a:latin typeface="Calibri" pitchFamily="34" charset="0"/>
                <a:cs typeface="Calibri" pitchFamily="34" charset="0"/>
              </a:rPr>
              <a:t>Βυθομετρική </a:t>
            </a:r>
            <a:r>
              <a:rPr lang="el-GR" altLang="el-GR" sz="1800" b="1" u="sng" dirty="0">
                <a:latin typeface="Calibri" pitchFamily="34" charset="0"/>
                <a:cs typeface="Calibri" pitchFamily="34" charset="0"/>
              </a:rPr>
              <a:t>αποτύπωση</a:t>
            </a:r>
          </a:p>
          <a:p>
            <a:r>
              <a:rPr lang="el-GR" altLang="el-GR" sz="1800" dirty="0" smtClean="0">
                <a:latin typeface="Calibri" pitchFamily="34" charset="0"/>
                <a:cs typeface="Calibri" pitchFamily="34" charset="0"/>
              </a:rPr>
              <a:t>φουσκωτά </a:t>
            </a:r>
            <a:r>
              <a:rPr lang="el-GR" altLang="el-GR" sz="1800" dirty="0">
                <a:latin typeface="Calibri" pitchFamily="34" charset="0"/>
                <a:cs typeface="Calibri" pitchFamily="34" charset="0"/>
              </a:rPr>
              <a:t>σκάφη.</a:t>
            </a:r>
          </a:p>
          <a:p>
            <a:r>
              <a:rPr lang="el-GR" altLang="el-GR" sz="1800" dirty="0">
                <a:latin typeface="Calibri" pitchFamily="34" charset="0"/>
                <a:cs typeface="Calibri" pitchFamily="34" charset="0"/>
              </a:rPr>
              <a:t>Ψηφιακό υδρογραφικό βυθόμετρο </a:t>
            </a:r>
            <a:r>
              <a:rPr lang="el-GR" altLang="el-GR" sz="1800" dirty="0" smtClean="0">
                <a:latin typeface="Calibri" pitchFamily="34" charset="0"/>
                <a:cs typeface="Calibri" pitchFamily="34" charset="0"/>
              </a:rPr>
              <a:t>(τύπου </a:t>
            </a:r>
            <a:r>
              <a:rPr lang="el-GR" altLang="el-GR" sz="1800" dirty="0" err="1">
                <a:latin typeface="Calibri" pitchFamily="34" charset="0"/>
                <a:cs typeface="Calibri" pitchFamily="34" charset="0"/>
              </a:rPr>
              <a:t>Hi</a:t>
            </a:r>
            <a:r>
              <a:rPr lang="el-GR" altLang="el-GR" sz="1800" dirty="0">
                <a:latin typeface="Calibri" pitchFamily="34" charset="0"/>
                <a:cs typeface="Calibri" pitchFamily="34" charset="0"/>
              </a:rPr>
              <a:t>-</a:t>
            </a:r>
            <a:r>
              <a:rPr lang="el-GR" altLang="el-GR" sz="1800" dirty="0" err="1">
                <a:latin typeface="Calibri" pitchFamily="34" charset="0"/>
                <a:cs typeface="Calibri" pitchFamily="34" charset="0"/>
              </a:rPr>
              <a:t>Target</a:t>
            </a:r>
            <a:r>
              <a:rPr lang="el-GR" altLang="el-GR" sz="1800" dirty="0">
                <a:latin typeface="Calibri" pitchFamily="34" charset="0"/>
                <a:cs typeface="Calibri" pitchFamily="34" charset="0"/>
              </a:rPr>
              <a:t> HD </a:t>
            </a:r>
            <a:r>
              <a:rPr lang="el-GR" altLang="el-GR" sz="1800" dirty="0" smtClean="0">
                <a:latin typeface="Calibri" pitchFamily="34" charset="0"/>
                <a:cs typeface="Calibri" pitchFamily="34" charset="0"/>
              </a:rPr>
              <a:t>370) </a:t>
            </a:r>
            <a:r>
              <a:rPr lang="el-GR" altLang="el-GR" sz="1800" dirty="0">
                <a:latin typeface="Calibri" pitchFamily="34" charset="0"/>
                <a:cs typeface="Calibri" pitchFamily="34" charset="0"/>
              </a:rPr>
              <a:t>σε συνδυασμό με </a:t>
            </a:r>
            <a:r>
              <a:rPr lang="en-US" altLang="el-GR" sz="1800" dirty="0">
                <a:latin typeface="Calibri" pitchFamily="34" charset="0"/>
                <a:cs typeface="Calibri" pitchFamily="34" charset="0"/>
              </a:rPr>
              <a:t>RTK-</a:t>
            </a:r>
            <a:r>
              <a:rPr lang="el-GR" altLang="el-GR" sz="1800" dirty="0">
                <a:latin typeface="Calibri" pitchFamily="34" charset="0"/>
                <a:cs typeface="Calibri" pitchFamily="34" charset="0"/>
              </a:rPr>
              <a:t>GPS.</a:t>
            </a:r>
          </a:p>
        </p:txBody>
      </p:sp>
      <p:pic>
        <p:nvPicPr>
          <p:cNvPr id="16" name="Εικόνα 12"/>
          <p:cNvPicPr>
            <a:picLocks noChangeAspect="1" noChangeArrowheads="1"/>
          </p:cNvPicPr>
          <p:nvPr/>
        </p:nvPicPr>
        <p:blipFill>
          <a:blip r:embed="rId3" cstate="print"/>
          <a:srcRect/>
          <a:stretch>
            <a:fillRect/>
          </a:stretch>
        </p:blipFill>
        <p:spPr bwMode="auto">
          <a:xfrm>
            <a:off x="1619672" y="4437112"/>
            <a:ext cx="2545797" cy="1912243"/>
          </a:xfrm>
          <a:prstGeom prst="rect">
            <a:avLst/>
          </a:prstGeom>
          <a:noFill/>
          <a:ln w="9525">
            <a:noFill/>
            <a:miter lim="800000"/>
            <a:headEnd/>
            <a:tailEnd/>
          </a:ln>
        </p:spPr>
      </p:pic>
      <p:pic>
        <p:nvPicPr>
          <p:cNvPr id="17" name="Εικόνα 13"/>
          <p:cNvPicPr>
            <a:picLocks noChangeAspect="1" noChangeArrowheads="1"/>
          </p:cNvPicPr>
          <p:nvPr/>
        </p:nvPicPr>
        <p:blipFill>
          <a:blip r:embed="rId4" cstate="print"/>
          <a:srcRect/>
          <a:stretch>
            <a:fillRect/>
          </a:stretch>
        </p:blipFill>
        <p:spPr bwMode="auto">
          <a:xfrm>
            <a:off x="4427984" y="4412308"/>
            <a:ext cx="2520280" cy="1897013"/>
          </a:xfrm>
          <a:prstGeom prst="rect">
            <a:avLst/>
          </a:prstGeom>
          <a:noFill/>
          <a:ln w="9525">
            <a:noFill/>
            <a:miter lim="800000"/>
            <a:headEnd/>
            <a:tailEnd/>
          </a:ln>
        </p:spPr>
      </p:pic>
      <p:pic>
        <p:nvPicPr>
          <p:cNvPr id="18" name="Εικόνα 15"/>
          <p:cNvPicPr>
            <a:picLocks noChangeAspect="1" noChangeArrowheads="1"/>
          </p:cNvPicPr>
          <p:nvPr/>
        </p:nvPicPr>
        <p:blipFill>
          <a:blip r:embed="rId5" cstate="print"/>
          <a:srcRect/>
          <a:stretch>
            <a:fillRect/>
          </a:stretch>
        </p:blipFill>
        <p:spPr bwMode="auto">
          <a:xfrm>
            <a:off x="3707904" y="1196752"/>
            <a:ext cx="2376264" cy="1584534"/>
          </a:xfrm>
          <a:prstGeom prst="rect">
            <a:avLst/>
          </a:prstGeom>
          <a:noFill/>
          <a:ln w="9525">
            <a:noFill/>
            <a:miter lim="800000"/>
            <a:headEnd/>
            <a:tailEnd/>
          </a:ln>
        </p:spPr>
      </p:pic>
      <p:pic>
        <p:nvPicPr>
          <p:cNvPr id="19" name="Εικόνα 20"/>
          <p:cNvPicPr>
            <a:picLocks noChangeAspect="1"/>
          </p:cNvPicPr>
          <p:nvPr/>
        </p:nvPicPr>
        <p:blipFill>
          <a:blip r:embed="rId6" cstate="print"/>
          <a:srcRect/>
          <a:stretch>
            <a:fillRect/>
          </a:stretch>
        </p:blipFill>
        <p:spPr bwMode="auto">
          <a:xfrm>
            <a:off x="6228183" y="1124744"/>
            <a:ext cx="2191775" cy="1656184"/>
          </a:xfrm>
          <a:prstGeom prst="rect">
            <a:avLst/>
          </a:prstGeom>
          <a:noFill/>
          <a:ln w="9525">
            <a:noFill/>
            <a:miter lim="800000"/>
            <a:headEnd/>
            <a:tailEnd/>
          </a:ln>
        </p:spPr>
      </p:pic>
      <p:pic>
        <p:nvPicPr>
          <p:cNvPr id="20"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Μέθοδοι παρακολούθησης </a:t>
            </a:r>
            <a:br>
              <a:rPr lang="el-GR" sz="2800" b="1" dirty="0" smtClean="0"/>
            </a:br>
            <a:r>
              <a:rPr lang="el-GR" sz="2800" b="1" dirty="0" smtClean="0"/>
              <a:t>Παράκτιας Μορφοδυναμικής</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251520" y="908720"/>
            <a:ext cx="8640960" cy="923330"/>
          </a:xfrm>
          <a:prstGeom prst="rect">
            <a:avLst/>
          </a:prstGeom>
          <a:noFill/>
          <a:ln w="9525">
            <a:noFill/>
            <a:miter lim="800000"/>
            <a:headEnd/>
            <a:tailEnd/>
          </a:ln>
        </p:spPr>
        <p:txBody>
          <a:bodyPr wrap="square">
            <a:spAutoFit/>
          </a:bodyPr>
          <a:lstStyle/>
          <a:p>
            <a:r>
              <a:rPr lang="el-GR" altLang="el-GR" sz="1800" b="1" u="sng" dirty="0" smtClean="0">
                <a:latin typeface="Calibri" pitchFamily="34" charset="0"/>
                <a:cs typeface="Calibri" pitchFamily="34" charset="0"/>
              </a:rPr>
              <a:t>Δειγματοληψία ιζημάτων</a:t>
            </a:r>
          </a:p>
          <a:p>
            <a:r>
              <a:rPr lang="el-GR" altLang="el-GR" sz="1800" dirty="0" smtClean="0">
                <a:latin typeface="Calibri" pitchFamily="34" charset="0"/>
                <a:cs typeface="Calibri" pitchFamily="34" charset="0"/>
              </a:rPr>
              <a:t>Χερσαία, κατά μήκος της ακτογραμμής και θαλάσσια με χρήση αρπάγης τύπου </a:t>
            </a:r>
            <a:r>
              <a:rPr lang="en-US" altLang="el-GR" sz="1800" dirty="0" smtClean="0">
                <a:latin typeface="Calibri" pitchFamily="34" charset="0"/>
                <a:cs typeface="Calibri" pitchFamily="34" charset="0"/>
              </a:rPr>
              <a:t>van-</a:t>
            </a:r>
            <a:r>
              <a:rPr lang="en-US" altLang="el-GR" sz="1800" dirty="0" err="1" smtClean="0">
                <a:latin typeface="Calibri" pitchFamily="34" charset="0"/>
                <a:cs typeface="Calibri" pitchFamily="34" charset="0"/>
              </a:rPr>
              <a:t>veen</a:t>
            </a:r>
            <a:r>
              <a:rPr lang="en-US" altLang="el-GR" sz="1800" dirty="0" smtClean="0">
                <a:latin typeface="Calibri" pitchFamily="34" charset="0"/>
                <a:cs typeface="Calibri" pitchFamily="34" charset="0"/>
              </a:rPr>
              <a:t>.</a:t>
            </a:r>
            <a:endParaRPr lang="el-GR" altLang="el-GR" sz="1800" dirty="0" smtClean="0">
              <a:latin typeface="Calibri" pitchFamily="34" charset="0"/>
              <a:cs typeface="Calibri" pitchFamily="34" charset="0"/>
            </a:endParaRPr>
          </a:p>
          <a:p>
            <a:r>
              <a:rPr lang="el-GR" altLang="el-GR" sz="1800" dirty="0" smtClean="0">
                <a:latin typeface="Calibri" pitchFamily="34" charset="0"/>
                <a:cs typeface="Calibri" pitchFamily="34" charset="0"/>
              </a:rPr>
              <a:t>Εργαστηριακή ανάλυση</a:t>
            </a:r>
            <a:r>
              <a:rPr lang="en-US" altLang="el-GR" sz="1800" dirty="0" smtClean="0">
                <a:latin typeface="Calibri" pitchFamily="34" charset="0"/>
                <a:cs typeface="Calibri" pitchFamily="34" charset="0"/>
              </a:rPr>
              <a:t>. </a:t>
            </a:r>
            <a:r>
              <a:rPr lang="el-GR" altLang="el-GR" sz="1800" dirty="0" smtClean="0">
                <a:latin typeface="Calibri" pitchFamily="34" charset="0"/>
                <a:cs typeface="Calibri" pitchFamily="34" charset="0"/>
              </a:rPr>
              <a:t>Εξαγωγή </a:t>
            </a:r>
            <a:r>
              <a:rPr lang="el-GR" altLang="el-GR" sz="1800" dirty="0" err="1" smtClean="0">
                <a:latin typeface="Calibri" pitchFamily="34" charset="0"/>
                <a:cs typeface="Calibri" pitchFamily="34" charset="0"/>
              </a:rPr>
              <a:t>κοκκομετρικών</a:t>
            </a:r>
            <a:r>
              <a:rPr lang="el-GR" altLang="el-GR" sz="1800" dirty="0" smtClean="0">
                <a:latin typeface="Calibri" pitchFamily="34" charset="0"/>
                <a:cs typeface="Calibri" pitchFamily="34" charset="0"/>
              </a:rPr>
              <a:t> παραμέτρων</a:t>
            </a:r>
            <a:r>
              <a:rPr lang="en-US" altLang="el-GR" sz="1800" dirty="0" smtClean="0">
                <a:latin typeface="Calibri" pitchFamily="34" charset="0"/>
                <a:cs typeface="Calibri" pitchFamily="34" charset="0"/>
              </a:rPr>
              <a:t>.</a:t>
            </a:r>
            <a:endParaRPr lang="el-GR" altLang="el-GR" sz="1800" dirty="0">
              <a:latin typeface="Calibri" pitchFamily="34" charset="0"/>
              <a:cs typeface="Calibri" pitchFamily="34" charset="0"/>
            </a:endParaRPr>
          </a:p>
        </p:txBody>
      </p:sp>
      <p:sp>
        <p:nvSpPr>
          <p:cNvPr id="13" name="TextBox 22"/>
          <p:cNvSpPr txBox="1">
            <a:spLocks noChangeArrowheads="1"/>
          </p:cNvSpPr>
          <p:nvPr/>
        </p:nvSpPr>
        <p:spPr bwMode="auto">
          <a:xfrm>
            <a:off x="179512" y="4005064"/>
            <a:ext cx="5112568" cy="1477328"/>
          </a:xfrm>
          <a:prstGeom prst="rect">
            <a:avLst/>
          </a:prstGeom>
          <a:noFill/>
          <a:ln w="9525">
            <a:noFill/>
            <a:miter lim="800000"/>
            <a:headEnd/>
            <a:tailEnd/>
          </a:ln>
        </p:spPr>
        <p:txBody>
          <a:bodyPr wrap="square">
            <a:spAutoFit/>
          </a:bodyPr>
          <a:lstStyle/>
          <a:p>
            <a:r>
              <a:rPr lang="el-GR" altLang="el-GR" sz="1800" b="1" u="sng" dirty="0" smtClean="0">
                <a:latin typeface="Calibri" pitchFamily="34" charset="0"/>
                <a:cs typeface="Calibri" pitchFamily="34" charset="0"/>
              </a:rPr>
              <a:t>Υδροδυναμικά δεδομένα</a:t>
            </a:r>
          </a:p>
          <a:p>
            <a:r>
              <a:rPr lang="el-GR" altLang="el-GR" sz="1800" dirty="0" smtClean="0">
                <a:latin typeface="Calibri" pitchFamily="34" charset="0"/>
                <a:cs typeface="Calibri" pitchFamily="34" charset="0"/>
              </a:rPr>
              <a:t>Ακουστικός </a:t>
            </a:r>
            <a:r>
              <a:rPr lang="el-GR" altLang="el-GR" sz="1800" dirty="0" err="1" smtClean="0">
                <a:latin typeface="Calibri" pitchFamily="34" charset="0"/>
                <a:cs typeface="Calibri" pitchFamily="34" charset="0"/>
              </a:rPr>
              <a:t>κυματο</a:t>
            </a:r>
            <a:r>
              <a:rPr lang="el-GR" altLang="el-GR" sz="1800" dirty="0" smtClean="0">
                <a:latin typeface="Calibri" pitchFamily="34" charset="0"/>
                <a:cs typeface="Calibri" pitchFamily="34" charset="0"/>
              </a:rPr>
              <a:t>-</a:t>
            </a:r>
            <a:r>
              <a:rPr lang="el-GR" altLang="el-GR" sz="1800" dirty="0" err="1" smtClean="0">
                <a:latin typeface="Calibri" pitchFamily="34" charset="0"/>
                <a:cs typeface="Calibri" pitchFamily="34" charset="0"/>
              </a:rPr>
              <a:t>ρευματογράφος</a:t>
            </a:r>
            <a:r>
              <a:rPr lang="el-GR" altLang="el-GR" sz="1800" dirty="0" smtClean="0">
                <a:latin typeface="Calibri" pitchFamily="34" charset="0"/>
                <a:cs typeface="Calibri" pitchFamily="34" charset="0"/>
              </a:rPr>
              <a:t> (</a:t>
            </a:r>
            <a:r>
              <a:rPr lang="en-US" altLang="el-GR" sz="1800" dirty="0" smtClean="0">
                <a:latin typeface="Calibri" pitchFamily="34" charset="0"/>
                <a:cs typeface="Calibri" pitchFamily="34" charset="0"/>
              </a:rPr>
              <a:t>Acoustic Doppler </a:t>
            </a:r>
            <a:r>
              <a:rPr lang="en-US" altLang="el-GR" sz="1800" dirty="0" err="1" smtClean="0">
                <a:latin typeface="Calibri" pitchFamily="34" charset="0"/>
                <a:cs typeface="Calibri" pitchFamily="34" charset="0"/>
              </a:rPr>
              <a:t>Velocimeter</a:t>
            </a:r>
            <a:r>
              <a:rPr lang="el-GR" altLang="el-GR" sz="1800" dirty="0" smtClean="0">
                <a:latin typeface="Calibri" pitchFamily="34" charset="0"/>
                <a:cs typeface="Calibri" pitchFamily="34" charset="0"/>
              </a:rPr>
              <a:t> (</a:t>
            </a:r>
            <a:r>
              <a:rPr lang="en-US" altLang="el-GR" sz="1800" dirty="0" smtClean="0">
                <a:latin typeface="Calibri" pitchFamily="34" charset="0"/>
                <a:cs typeface="Calibri" pitchFamily="34" charset="0"/>
              </a:rPr>
              <a:t>ADV</a:t>
            </a:r>
            <a:r>
              <a:rPr lang="el-GR" altLang="el-GR" sz="1800" dirty="0" smtClean="0">
                <a:latin typeface="Calibri" pitchFamily="34" charset="0"/>
                <a:cs typeface="Calibri" pitchFamily="34" charset="0"/>
              </a:rPr>
              <a:t>) - </a:t>
            </a:r>
            <a:r>
              <a:rPr lang="en-US" altLang="el-GR" sz="1800" dirty="0" smtClean="0">
                <a:latin typeface="Calibri" pitchFamily="34" charset="0"/>
                <a:cs typeface="Calibri" pitchFamily="34" charset="0"/>
              </a:rPr>
              <a:t>Nortek Vector</a:t>
            </a:r>
            <a:r>
              <a:rPr lang="el-GR" altLang="el-GR" sz="1800" dirty="0" smtClean="0">
                <a:latin typeface="Calibri" pitchFamily="34" charset="0"/>
                <a:cs typeface="Calibri" pitchFamily="34" charset="0"/>
              </a:rPr>
              <a:t>): </a:t>
            </a:r>
            <a:r>
              <a:rPr lang="el-GR" altLang="el-GR" sz="1800" dirty="0" err="1" smtClean="0">
                <a:latin typeface="Calibri" pitchFamily="34" charset="0"/>
                <a:cs typeface="Calibri" pitchFamily="34" charset="0"/>
              </a:rPr>
              <a:t>υψίσυχνες</a:t>
            </a:r>
            <a:r>
              <a:rPr lang="el-GR" altLang="el-GR" sz="1800" dirty="0" smtClean="0">
                <a:latin typeface="Calibri" pitchFamily="34" charset="0"/>
                <a:cs typeface="Calibri" pitchFamily="34" charset="0"/>
              </a:rPr>
              <a:t> σημειακές καταγραφές πίεσης, ταχύτητας και κατεύθυνσης του ρεύματος.</a:t>
            </a:r>
          </a:p>
        </p:txBody>
      </p:sp>
      <p:pic>
        <p:nvPicPr>
          <p:cNvPr id="20" name="Εικόνα 5"/>
          <p:cNvPicPr>
            <a:picLocks noChangeAspect="1"/>
          </p:cNvPicPr>
          <p:nvPr/>
        </p:nvPicPr>
        <p:blipFill>
          <a:blip r:embed="rId3" cstate="print"/>
          <a:srcRect/>
          <a:stretch>
            <a:fillRect/>
          </a:stretch>
        </p:blipFill>
        <p:spPr bwMode="auto">
          <a:xfrm>
            <a:off x="4860032" y="4221088"/>
            <a:ext cx="4152263" cy="2342579"/>
          </a:xfrm>
          <a:prstGeom prst="rect">
            <a:avLst/>
          </a:prstGeom>
          <a:noFill/>
          <a:ln w="9525">
            <a:noFill/>
            <a:miter lim="800000"/>
            <a:headEnd/>
            <a:tailEnd/>
          </a:ln>
        </p:spPr>
      </p:pic>
      <p:sp>
        <p:nvSpPr>
          <p:cNvPr id="21" name="TextBox 22"/>
          <p:cNvSpPr txBox="1">
            <a:spLocks noChangeArrowheads="1"/>
          </p:cNvSpPr>
          <p:nvPr/>
        </p:nvSpPr>
        <p:spPr bwMode="auto">
          <a:xfrm>
            <a:off x="179512" y="5445224"/>
            <a:ext cx="4752528" cy="1200329"/>
          </a:xfrm>
          <a:prstGeom prst="rect">
            <a:avLst/>
          </a:prstGeom>
          <a:noFill/>
          <a:ln w="9525">
            <a:noFill/>
            <a:miter lim="800000"/>
            <a:headEnd/>
            <a:tailEnd/>
          </a:ln>
        </p:spPr>
        <p:txBody>
          <a:bodyPr wrap="square">
            <a:spAutoFit/>
          </a:bodyPr>
          <a:lstStyle/>
          <a:p>
            <a:r>
              <a:rPr lang="en-US" altLang="el-GR" sz="1800" dirty="0" smtClean="0">
                <a:latin typeface="Calibri" pitchFamily="34" charset="0"/>
                <a:cs typeface="Calibri" pitchFamily="34" charset="0"/>
              </a:rPr>
              <a:t>T</a:t>
            </a:r>
            <a:r>
              <a:rPr lang="el-GR" altLang="el-GR" sz="1800" dirty="0" err="1" smtClean="0">
                <a:latin typeface="Calibri" pitchFamily="34" charset="0"/>
                <a:cs typeface="Calibri" pitchFamily="34" charset="0"/>
              </a:rPr>
              <a:t>αυτόχρονα</a:t>
            </a:r>
            <a:r>
              <a:rPr lang="el-GR" altLang="el-GR" sz="1800" dirty="0" smtClean="0">
                <a:latin typeface="Calibri" pitchFamily="34" charset="0"/>
                <a:cs typeface="Calibri" pitchFamily="34" charset="0"/>
              </a:rPr>
              <a:t>, ένα οπτικό </a:t>
            </a:r>
            <a:r>
              <a:rPr lang="el-GR" altLang="el-GR" sz="1800" dirty="0" err="1" smtClean="0">
                <a:latin typeface="Calibri" pitchFamily="34" charset="0"/>
                <a:cs typeface="Calibri" pitchFamily="34" charset="0"/>
              </a:rPr>
              <a:t>σκεδασιόμετρο</a:t>
            </a:r>
            <a:r>
              <a:rPr lang="el-GR" altLang="el-GR" sz="1800" dirty="0" smtClean="0">
                <a:latin typeface="Calibri" pitchFamily="34" charset="0"/>
                <a:cs typeface="Calibri" pitchFamily="34" charset="0"/>
              </a:rPr>
              <a:t> (</a:t>
            </a:r>
            <a:r>
              <a:rPr lang="en-US" altLang="el-GR" sz="1800" dirty="0" smtClean="0">
                <a:latin typeface="Calibri" pitchFamily="34" charset="0"/>
                <a:cs typeface="Calibri" pitchFamily="34" charset="0"/>
              </a:rPr>
              <a:t>Optical Backscatter point Sensor</a:t>
            </a:r>
            <a:r>
              <a:rPr lang="el-GR" altLang="el-GR" sz="1800" dirty="0" smtClean="0">
                <a:latin typeface="Calibri" pitchFamily="34" charset="0"/>
                <a:cs typeface="Calibri" pitchFamily="34" charset="0"/>
              </a:rPr>
              <a:t> (</a:t>
            </a:r>
            <a:r>
              <a:rPr lang="en-US" altLang="el-GR" sz="1800" dirty="0" smtClean="0">
                <a:latin typeface="Calibri" pitchFamily="34" charset="0"/>
                <a:cs typeface="Calibri" pitchFamily="34" charset="0"/>
              </a:rPr>
              <a:t>OBS</a:t>
            </a:r>
            <a:r>
              <a:rPr lang="el-GR" altLang="el-GR" sz="1800" dirty="0" smtClean="0">
                <a:latin typeface="Calibri" pitchFamily="34" charset="0"/>
                <a:cs typeface="Calibri" pitchFamily="34" charset="0"/>
              </a:rPr>
              <a:t>)) πραγματοποιούσε καταγραφές θολερότητας / συγκέντρωσης αιωρούμενων σωματιδίων. </a:t>
            </a:r>
            <a:endParaRPr lang="el-GR" altLang="el-GR" sz="1800" dirty="0">
              <a:latin typeface="Calibri" pitchFamily="34" charset="0"/>
              <a:cs typeface="Calibri" pitchFamily="34" charset="0"/>
            </a:endParaRPr>
          </a:p>
        </p:txBody>
      </p:sp>
      <p:pic>
        <p:nvPicPr>
          <p:cNvPr id="22" name="Picture 6179"/>
          <p:cNvPicPr>
            <a:picLocks noChangeAspect="1" noChangeArrowheads="1"/>
          </p:cNvPicPr>
          <p:nvPr/>
        </p:nvPicPr>
        <p:blipFill>
          <a:blip r:embed="rId4" cstate="print"/>
          <a:srcRect/>
          <a:stretch>
            <a:fillRect/>
          </a:stretch>
        </p:blipFill>
        <p:spPr bwMode="auto">
          <a:xfrm>
            <a:off x="755576" y="1772816"/>
            <a:ext cx="2961398" cy="2232248"/>
          </a:xfrm>
          <a:prstGeom prst="rect">
            <a:avLst/>
          </a:prstGeom>
          <a:noFill/>
          <a:ln w="9525">
            <a:noFill/>
            <a:miter lim="800000"/>
            <a:headEnd/>
            <a:tailEnd/>
          </a:ln>
        </p:spPr>
      </p:pic>
      <p:pic>
        <p:nvPicPr>
          <p:cNvPr id="23" name="4 - Εικόνα"/>
          <p:cNvPicPr>
            <a:picLocks noChangeAspect="1" noChangeArrowheads="1"/>
          </p:cNvPicPr>
          <p:nvPr/>
        </p:nvPicPr>
        <p:blipFill>
          <a:blip r:embed="rId5" cstate="print">
            <a:lum bright="-4000" contrast="6000"/>
          </a:blip>
          <a:srcRect/>
          <a:stretch>
            <a:fillRect/>
          </a:stretch>
        </p:blipFill>
        <p:spPr bwMode="auto">
          <a:xfrm>
            <a:off x="3851919" y="1772817"/>
            <a:ext cx="3925559" cy="2276516"/>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Μέθοδοι μοντελοποίησης </a:t>
            </a:r>
            <a:br>
              <a:rPr lang="el-GR" sz="2800" b="1" dirty="0" smtClean="0"/>
            </a:br>
            <a:r>
              <a:rPr lang="el-GR" sz="2800" b="1" dirty="0" smtClean="0"/>
              <a:t>Παράκτιας Μορφοδυναμικής</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1" name="Rectangle 4"/>
          <p:cNvSpPr>
            <a:spLocks noChangeArrowheads="1"/>
          </p:cNvSpPr>
          <p:nvPr/>
        </p:nvSpPr>
        <p:spPr bwMode="auto">
          <a:xfrm>
            <a:off x="467544" y="1772816"/>
            <a:ext cx="8064500" cy="4392612"/>
          </a:xfrm>
          <a:prstGeom prst="rect">
            <a:avLst/>
          </a:prstGeom>
          <a:noFill/>
          <a:ln w="9525">
            <a:noFill/>
            <a:miter lim="800000"/>
            <a:headEnd/>
            <a:tailEnd/>
          </a:ln>
          <a:effectLst/>
        </p:spPr>
        <p:txBody>
          <a:bodyPr/>
          <a:lstStyle/>
          <a:p>
            <a:r>
              <a:rPr lang="en-GB" sz="1800" b="0" dirty="0">
                <a:latin typeface="Calibri" pitchFamily="34" charset="0"/>
                <a:cs typeface="Calibri" pitchFamily="34" charset="0"/>
              </a:rPr>
              <a:t>O </a:t>
            </a:r>
            <a:r>
              <a:rPr lang="el-GR" sz="1800" b="0" dirty="0">
                <a:latin typeface="Calibri" pitchFamily="34" charset="0"/>
                <a:cs typeface="Calibri" pitchFamily="34" charset="0"/>
              </a:rPr>
              <a:t>αντικειμενικός σκοπός των παράκτιων </a:t>
            </a:r>
            <a:r>
              <a:rPr lang="el-GR" sz="1800" b="0" dirty="0" err="1">
                <a:latin typeface="Calibri" pitchFamily="34" charset="0"/>
                <a:cs typeface="Calibri" pitchFamily="34" charset="0"/>
              </a:rPr>
              <a:t>μορφοδυναμικών</a:t>
            </a:r>
            <a:r>
              <a:rPr lang="el-GR" sz="1800" b="0" dirty="0">
                <a:latin typeface="Calibri" pitchFamily="34" charset="0"/>
                <a:cs typeface="Calibri" pitchFamily="34" charset="0"/>
              </a:rPr>
              <a:t> μοντέλων (αριθμητικών μοντέλων προσομοίωσης) είναι να δώσουν μια συνοπτική εικόνα της παράκτιας μορφολογίας μιας περιοχής σε διάφορες χρονικές κλίμακες. </a:t>
            </a:r>
          </a:p>
          <a:p>
            <a:endParaRPr lang="el-GR" sz="1800" b="0" dirty="0">
              <a:latin typeface="Calibri" pitchFamily="34" charset="0"/>
              <a:cs typeface="Calibri" pitchFamily="34" charset="0"/>
            </a:endParaRPr>
          </a:p>
          <a:p>
            <a:r>
              <a:rPr lang="el-GR" sz="1800" b="0" dirty="0">
                <a:latin typeface="Calibri" pitchFamily="34" charset="0"/>
                <a:cs typeface="Calibri" pitchFamily="34" charset="0"/>
              </a:rPr>
              <a:t>Τα μοντέλα χρησιμοποιούν αριθμητική ανάλυση που μπορεί να επιλύσει προσεγγιστικά πολύπλοκα μαθηματικά προβλήματα χρησιμοποιώντας μόνον απλές (αλλά πολλές) αριθμητικές πράξεις οι οποίες μπορούν να διαπραγματευθούν μόνον με ηλεκτρονικούς υπολογιστές </a:t>
            </a:r>
          </a:p>
          <a:p>
            <a:endParaRPr lang="el-GR" sz="1800" b="0" dirty="0">
              <a:latin typeface="Calibri" pitchFamily="34" charset="0"/>
              <a:cs typeface="Calibri" pitchFamily="34" charset="0"/>
            </a:endParaRPr>
          </a:p>
          <a:p>
            <a:r>
              <a:rPr lang="el-GR" sz="1800" dirty="0" smtClean="0">
                <a:latin typeface="Calibri" pitchFamily="34" charset="0"/>
                <a:cs typeface="Calibri" pitchFamily="34" charset="0"/>
              </a:rPr>
              <a:t>Οι</a:t>
            </a:r>
            <a:r>
              <a:rPr lang="el-GR" sz="1800" b="0" dirty="0" smtClean="0">
                <a:latin typeface="Calibri" pitchFamily="34" charset="0"/>
                <a:cs typeface="Calibri" pitchFamily="34" charset="0"/>
              </a:rPr>
              <a:t> </a:t>
            </a:r>
            <a:r>
              <a:rPr lang="el-GR" sz="1800" b="0" dirty="0">
                <a:latin typeface="Calibri" pitchFamily="34" charset="0"/>
                <a:cs typeface="Calibri" pitchFamily="34" charset="0"/>
              </a:rPr>
              <a:t>μέθοδοι υπολογισμού καλούνται αλγόριθμοι, η καταλληλότητα των οποίων εξαρτάται από </a:t>
            </a:r>
          </a:p>
          <a:p>
            <a:pPr marL="271463" indent="-271463"/>
            <a:endParaRPr lang="el-GR" sz="1800" b="0" dirty="0">
              <a:latin typeface="Calibri" pitchFamily="34" charset="0"/>
              <a:cs typeface="Calibri" pitchFamily="34" charset="0"/>
            </a:endParaRPr>
          </a:p>
          <a:p>
            <a:pPr marL="271463" indent="-271463">
              <a:buFont typeface="Wingdings" pitchFamily="2" charset="2"/>
              <a:buChar char="§"/>
            </a:pPr>
            <a:r>
              <a:rPr lang="el-GR" sz="1800" b="0" dirty="0" smtClean="0">
                <a:latin typeface="Calibri" pitchFamily="34" charset="0"/>
                <a:cs typeface="Calibri" pitchFamily="34" charset="0"/>
              </a:rPr>
              <a:t>την </a:t>
            </a:r>
            <a:r>
              <a:rPr lang="el-GR" sz="1800" b="0" dirty="0">
                <a:latin typeface="Calibri" pitchFamily="34" charset="0"/>
                <a:cs typeface="Calibri" pitchFamily="34" charset="0"/>
              </a:rPr>
              <a:t>ταχύτητα επίλυσης και </a:t>
            </a:r>
          </a:p>
          <a:p>
            <a:pPr marL="271463" indent="-271463">
              <a:buFont typeface="Wingdings" pitchFamily="2" charset="2"/>
              <a:buChar char="§"/>
            </a:pPr>
            <a:r>
              <a:rPr lang="el-GR" sz="1800" b="0" dirty="0" smtClean="0">
                <a:latin typeface="Calibri" pitchFamily="34" charset="0"/>
                <a:cs typeface="Calibri" pitchFamily="34" charset="0"/>
              </a:rPr>
              <a:t>την </a:t>
            </a:r>
            <a:r>
              <a:rPr lang="el-GR" sz="1800" b="0" dirty="0">
                <a:latin typeface="Calibri" pitchFamily="34" charset="0"/>
                <a:cs typeface="Calibri" pitchFamily="34" charset="0"/>
              </a:rPr>
              <a:t>ακρίβεια της λύσης. </a:t>
            </a:r>
            <a:endParaRPr lang="en-US" sz="1800" b="0" dirty="0">
              <a:latin typeface="Calibri" pitchFamily="34" charset="0"/>
              <a:cs typeface="Calibri" pitchFamily="34" charset="0"/>
            </a:endParaRPr>
          </a:p>
        </p:txBody>
      </p:sp>
      <p:sp>
        <p:nvSpPr>
          <p:cNvPr id="12" name="Rectangle 5"/>
          <p:cNvSpPr>
            <a:spLocks noChangeArrowheads="1"/>
          </p:cNvSpPr>
          <p:nvPr/>
        </p:nvSpPr>
        <p:spPr bwMode="auto">
          <a:xfrm>
            <a:off x="395536" y="764704"/>
            <a:ext cx="8424862" cy="981075"/>
          </a:xfrm>
          <a:prstGeom prst="rect">
            <a:avLst/>
          </a:prstGeom>
          <a:noFill/>
          <a:ln w="9525">
            <a:noFill/>
            <a:miter lim="800000"/>
            <a:headEnd/>
            <a:tailEnd/>
          </a:ln>
          <a:effectLst/>
        </p:spPr>
        <p:txBody>
          <a:bodyPr anchor="ctr"/>
          <a:lstStyle/>
          <a:p>
            <a:pPr algn="ctr"/>
            <a:r>
              <a:rPr lang="el-GR" u="sng" dirty="0" smtClean="0">
                <a:latin typeface="Calibri" pitchFamily="34" charset="0"/>
                <a:cs typeface="Calibri" pitchFamily="34" charset="0"/>
              </a:rPr>
              <a:t>Παράκτια </a:t>
            </a:r>
            <a:r>
              <a:rPr lang="el-GR" u="sng" dirty="0" err="1" smtClean="0">
                <a:latin typeface="Calibri" pitchFamily="34" charset="0"/>
                <a:cs typeface="Calibri" pitchFamily="34" charset="0"/>
              </a:rPr>
              <a:t>μορφοδυναμικά</a:t>
            </a:r>
            <a:r>
              <a:rPr lang="el-GR" u="sng" dirty="0" smtClean="0">
                <a:latin typeface="Calibri" pitchFamily="34" charset="0"/>
                <a:cs typeface="Calibri" pitchFamily="34" charset="0"/>
              </a:rPr>
              <a:t> μοντέλα</a:t>
            </a:r>
            <a:endParaRPr lang="en-US" sz="2400" u="sng"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Μέθοδοι μοντελοποίησης </a:t>
            </a:r>
            <a:br>
              <a:rPr lang="el-GR" sz="2800" b="1" dirty="0" smtClean="0"/>
            </a:br>
            <a:r>
              <a:rPr lang="el-GR" sz="2800" b="1" dirty="0" smtClean="0"/>
              <a:t>Παράκτιας Μορφοδυναμικής</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Rectangle 5"/>
          <p:cNvSpPr>
            <a:spLocks noChangeArrowheads="1"/>
          </p:cNvSpPr>
          <p:nvPr/>
        </p:nvSpPr>
        <p:spPr bwMode="auto">
          <a:xfrm>
            <a:off x="395536" y="764704"/>
            <a:ext cx="8424862" cy="981075"/>
          </a:xfrm>
          <a:prstGeom prst="rect">
            <a:avLst/>
          </a:prstGeom>
          <a:noFill/>
          <a:ln w="9525">
            <a:noFill/>
            <a:miter lim="800000"/>
            <a:headEnd/>
            <a:tailEnd/>
          </a:ln>
          <a:effectLst/>
        </p:spPr>
        <p:txBody>
          <a:bodyPr anchor="ctr"/>
          <a:lstStyle/>
          <a:p>
            <a:pPr algn="ctr"/>
            <a:r>
              <a:rPr lang="el-GR" u="sng" dirty="0" smtClean="0">
                <a:latin typeface="Calibri" pitchFamily="34" charset="0"/>
                <a:cs typeface="Calibri" pitchFamily="34" charset="0"/>
              </a:rPr>
              <a:t>Παράκτια </a:t>
            </a:r>
            <a:r>
              <a:rPr lang="el-GR" u="sng" dirty="0" err="1" smtClean="0">
                <a:latin typeface="Calibri" pitchFamily="34" charset="0"/>
                <a:cs typeface="Calibri" pitchFamily="34" charset="0"/>
              </a:rPr>
              <a:t>μορφοδυναμικά</a:t>
            </a:r>
            <a:r>
              <a:rPr lang="el-GR" u="sng" dirty="0" smtClean="0">
                <a:latin typeface="Calibri" pitchFamily="34" charset="0"/>
                <a:cs typeface="Calibri" pitchFamily="34" charset="0"/>
              </a:rPr>
              <a:t> μοντέλα</a:t>
            </a:r>
            <a:endParaRPr lang="en-US" sz="2400" u="sng" dirty="0">
              <a:latin typeface="Calibri" pitchFamily="34" charset="0"/>
              <a:cs typeface="Calibri" pitchFamily="34" charset="0"/>
            </a:endParaRPr>
          </a:p>
        </p:txBody>
      </p:sp>
      <p:sp>
        <p:nvSpPr>
          <p:cNvPr id="13" name="Rectangle 3"/>
          <p:cNvSpPr txBox="1">
            <a:spLocks noChangeArrowheads="1"/>
          </p:cNvSpPr>
          <p:nvPr/>
        </p:nvSpPr>
        <p:spPr bwMode="auto">
          <a:xfrm>
            <a:off x="467544" y="170080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80000"/>
              </a:lnSpc>
              <a:spcBef>
                <a:spcPct val="20000"/>
              </a:spcBef>
              <a:spcAft>
                <a:spcPct val="0"/>
              </a:spcAft>
              <a:buClrTx/>
              <a:buSzTx/>
              <a:buFontTx/>
              <a:buNone/>
              <a:tabLst/>
              <a:defRPr/>
            </a:pPr>
            <a:r>
              <a:rPr kumimoji="0" lang="el-GR" sz="1800" b="0" i="0" u="none" strike="noStrike" kern="1200" cap="none" spc="0" normalizeH="0" baseline="0" noProof="0" dirty="0" smtClean="0">
                <a:ln>
                  <a:noFill/>
                </a:ln>
                <a:effectLst/>
                <a:uLnTx/>
                <a:uFillTx/>
                <a:latin typeface="+mn-lt"/>
                <a:ea typeface="+mn-ea"/>
                <a:cs typeface="+mn-cs"/>
              </a:rPr>
              <a:t>Τα </a:t>
            </a:r>
            <a:r>
              <a:rPr kumimoji="0" lang="el-GR" sz="1800" b="0" i="0" u="none" strike="noStrike" kern="1200" cap="none" spc="0" normalizeH="0" baseline="0" noProof="0" dirty="0" err="1" smtClean="0">
                <a:ln>
                  <a:noFill/>
                </a:ln>
                <a:effectLst/>
                <a:uLnTx/>
                <a:uFillTx/>
                <a:latin typeface="+mn-lt"/>
                <a:ea typeface="+mn-ea"/>
                <a:cs typeface="+mn-cs"/>
              </a:rPr>
              <a:t>μορφοδυναμικά</a:t>
            </a:r>
            <a:r>
              <a:rPr kumimoji="0" lang="el-GR" sz="1800" b="0" i="0" u="none" strike="noStrike" kern="1200" cap="none" spc="0" normalizeH="0" baseline="0" noProof="0" dirty="0" smtClean="0">
                <a:ln>
                  <a:noFill/>
                </a:ln>
                <a:effectLst/>
                <a:uLnTx/>
                <a:uFillTx/>
                <a:latin typeface="+mn-lt"/>
                <a:ea typeface="+mn-ea"/>
                <a:cs typeface="+mn-cs"/>
              </a:rPr>
              <a:t> μοντέλα έχουν συνήθως 3 βασικά </a:t>
            </a:r>
            <a:r>
              <a:rPr kumimoji="0" lang="el-GR" sz="1800" b="0" i="0" u="none" strike="noStrike" kern="1200" cap="none" spc="0" normalizeH="0" baseline="0" noProof="0" dirty="0" err="1" smtClean="0">
                <a:ln>
                  <a:noFill/>
                </a:ln>
                <a:effectLst/>
                <a:uLnTx/>
                <a:uFillTx/>
                <a:latin typeface="+mn-lt"/>
                <a:ea typeface="+mn-ea"/>
                <a:cs typeface="+mn-cs"/>
              </a:rPr>
              <a:t>υπο</a:t>
            </a:r>
            <a:r>
              <a:rPr kumimoji="0" lang="el-GR" sz="1800" b="0" i="0" u="none" strike="noStrike" kern="1200" cap="none" spc="0" normalizeH="0" baseline="0" noProof="0" dirty="0" smtClean="0">
                <a:ln>
                  <a:noFill/>
                </a:ln>
                <a:effectLst/>
                <a:uLnTx/>
                <a:uFillTx/>
                <a:latin typeface="+mn-lt"/>
                <a:ea typeface="+mn-ea"/>
                <a:cs typeface="+mn-cs"/>
              </a:rPr>
              <a:t>-μοντέλα</a:t>
            </a:r>
          </a:p>
          <a:p>
            <a:pPr marR="0" lvl="0" defTabSz="914400" rtl="0" eaLnBrk="0" fontAlgn="base" latinLnBrk="0" hangingPunct="0">
              <a:lnSpc>
                <a:spcPct val="80000"/>
              </a:lnSpc>
              <a:spcBef>
                <a:spcPct val="20000"/>
              </a:spcBef>
              <a:spcAft>
                <a:spcPct val="0"/>
              </a:spcAft>
              <a:buClrTx/>
              <a:buSzTx/>
              <a:buFontTx/>
              <a:buNone/>
              <a:tabLst/>
              <a:defRPr/>
            </a:pPr>
            <a:endParaRPr kumimoji="0" lang="el-GR" sz="1800" b="0" i="0" u="none" strike="noStrike" kern="1200" cap="none" spc="0" normalizeH="0" baseline="0" noProof="0" dirty="0" smtClean="0">
              <a:ln>
                <a:noFill/>
              </a:ln>
              <a:effectLst/>
              <a:uLnTx/>
              <a:uFillTx/>
              <a:latin typeface="+mn-lt"/>
              <a:ea typeface="+mn-ea"/>
              <a:cs typeface="+mn-cs"/>
            </a:endParaRPr>
          </a:p>
          <a:p>
            <a:pPr marL="442913" marR="0" lvl="0" indent="-352425" defTabSz="914400" rtl="0" eaLnBrk="0" fontAlgn="base" latinLnBrk="0" hangingPunct="0">
              <a:lnSpc>
                <a:spcPct val="80000"/>
              </a:lnSpc>
              <a:spcBef>
                <a:spcPct val="20000"/>
              </a:spcBef>
              <a:spcAft>
                <a:spcPct val="0"/>
              </a:spcAft>
              <a:buClrTx/>
              <a:buSzTx/>
              <a:buFont typeface="Wingdings" pitchFamily="2" charset="2"/>
              <a:buChar char="§"/>
              <a:tabLst/>
              <a:defRPr/>
            </a:pPr>
            <a:r>
              <a:rPr kumimoji="0" lang="el-GR" sz="1800" b="0" i="0" u="none" strike="noStrike" kern="1200" cap="none" spc="0" normalizeH="0" baseline="0" noProof="0" dirty="0" smtClean="0">
                <a:ln>
                  <a:noFill/>
                </a:ln>
                <a:effectLst/>
                <a:uLnTx/>
                <a:uFillTx/>
                <a:latin typeface="+mn-lt"/>
                <a:ea typeface="+mn-ea"/>
                <a:cs typeface="+mn-cs"/>
              </a:rPr>
              <a:t>Υδροδυναμικό μοντέλο </a:t>
            </a:r>
          </a:p>
          <a:p>
            <a:pPr marL="442913" marR="0" lvl="0" indent="-352425"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l-GR" sz="1800" b="0" i="0" u="none" strike="noStrike" kern="1200" cap="none" spc="0" normalizeH="0" baseline="0" noProof="0" dirty="0" smtClean="0">
              <a:ln>
                <a:noFill/>
              </a:ln>
              <a:effectLst/>
              <a:uLnTx/>
              <a:uFillTx/>
              <a:latin typeface="+mn-lt"/>
              <a:ea typeface="+mn-ea"/>
              <a:cs typeface="+mn-cs"/>
            </a:endParaRPr>
          </a:p>
          <a:p>
            <a:pPr marL="442913" marR="0" lvl="0" indent="-352425" defTabSz="914400" rtl="0" eaLnBrk="0" fontAlgn="base" latinLnBrk="0" hangingPunct="0">
              <a:lnSpc>
                <a:spcPct val="80000"/>
              </a:lnSpc>
              <a:spcBef>
                <a:spcPct val="20000"/>
              </a:spcBef>
              <a:spcAft>
                <a:spcPct val="0"/>
              </a:spcAft>
              <a:buClrTx/>
              <a:buSzTx/>
              <a:buFont typeface="Wingdings" pitchFamily="2" charset="2"/>
              <a:buChar char="§"/>
              <a:tabLst/>
              <a:defRPr/>
            </a:pPr>
            <a:r>
              <a:rPr kumimoji="0" lang="el-GR" sz="1800" b="0" i="0" u="none" strike="noStrike" kern="1200" cap="none" spc="0" normalizeH="0" baseline="0" noProof="0" dirty="0" smtClean="0">
                <a:ln>
                  <a:noFill/>
                </a:ln>
                <a:effectLst/>
                <a:uLnTx/>
                <a:uFillTx/>
                <a:latin typeface="+mn-lt"/>
                <a:ea typeface="+mn-ea"/>
                <a:cs typeface="+mn-cs"/>
              </a:rPr>
              <a:t>Μοντέλο διάβρωσης/μεταφοράς ιζημάτων (ρυθμών </a:t>
            </a:r>
            <a:r>
              <a:rPr kumimoji="0" lang="el-GR" sz="1800" b="0" i="0" u="none" strike="noStrike" kern="1200" cap="none" spc="0" normalizeH="0" baseline="0" noProof="0" dirty="0" err="1" smtClean="0">
                <a:ln>
                  <a:noFill/>
                </a:ln>
                <a:effectLst/>
                <a:uLnTx/>
                <a:uFillTx/>
                <a:latin typeface="+mn-lt"/>
                <a:ea typeface="+mn-ea"/>
                <a:cs typeface="+mn-cs"/>
              </a:rPr>
              <a:t>ιζηματομεταφοράς</a:t>
            </a:r>
            <a:r>
              <a:rPr kumimoji="0" lang="el-GR" sz="1800" b="0" i="0" u="none" strike="noStrike" kern="1200" cap="none" spc="0" normalizeH="0" baseline="0" noProof="0" dirty="0" smtClean="0">
                <a:ln>
                  <a:noFill/>
                </a:ln>
                <a:effectLst/>
                <a:uLnTx/>
                <a:uFillTx/>
                <a:latin typeface="+mn-lt"/>
                <a:ea typeface="+mn-ea"/>
                <a:cs typeface="+mn-cs"/>
              </a:rPr>
              <a:t>) και </a:t>
            </a:r>
          </a:p>
          <a:p>
            <a:pPr marL="442913" marR="0" lvl="0" indent="-352425"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l-GR" sz="1800" b="0" i="0" u="none" strike="noStrike" kern="1200" cap="none" spc="0" normalizeH="0" baseline="0" noProof="0" dirty="0" smtClean="0">
              <a:ln>
                <a:noFill/>
              </a:ln>
              <a:effectLst/>
              <a:uLnTx/>
              <a:uFillTx/>
              <a:latin typeface="+mn-lt"/>
              <a:ea typeface="+mn-ea"/>
              <a:cs typeface="+mn-cs"/>
            </a:endParaRPr>
          </a:p>
          <a:p>
            <a:pPr marL="442913" marR="0" lvl="0" indent="-352425" defTabSz="914400" rtl="0" eaLnBrk="0" fontAlgn="base" latinLnBrk="0" hangingPunct="0">
              <a:lnSpc>
                <a:spcPct val="80000"/>
              </a:lnSpc>
              <a:spcBef>
                <a:spcPct val="20000"/>
              </a:spcBef>
              <a:spcAft>
                <a:spcPct val="0"/>
              </a:spcAft>
              <a:buClrTx/>
              <a:buSzTx/>
              <a:buFont typeface="Wingdings" pitchFamily="2" charset="2"/>
              <a:buChar char="§"/>
              <a:tabLst/>
              <a:defRPr/>
            </a:pPr>
            <a:r>
              <a:rPr kumimoji="0" lang="el-GR" sz="1800" b="0" i="0" u="none" strike="noStrike" kern="1200" cap="none" spc="0" normalizeH="0" baseline="0" noProof="0" dirty="0" err="1" smtClean="0">
                <a:ln>
                  <a:noFill/>
                </a:ln>
                <a:effectLst/>
                <a:uLnTx/>
                <a:uFillTx/>
                <a:latin typeface="+mn-lt"/>
                <a:ea typeface="+mn-ea"/>
                <a:cs typeface="+mn-cs"/>
              </a:rPr>
              <a:t>Μορφοδυναμικό</a:t>
            </a:r>
            <a:r>
              <a:rPr kumimoji="0" lang="el-GR" sz="1800" b="0" i="0" u="none" strike="noStrike" kern="1200" cap="none" spc="0" normalizeH="0" baseline="0" noProof="0" dirty="0" smtClean="0">
                <a:ln>
                  <a:noFill/>
                </a:ln>
                <a:effectLst/>
                <a:uLnTx/>
                <a:uFillTx/>
                <a:latin typeface="+mn-lt"/>
                <a:ea typeface="+mn-ea"/>
                <a:cs typeface="+mn-cs"/>
              </a:rPr>
              <a:t> μοντέλο (μοντέλο που προβλέπει αλλαγή της μορφολογίας πυθμένα /ακτής λόγω των χωρικών διαφορικών της </a:t>
            </a:r>
            <a:r>
              <a:rPr kumimoji="0" lang="el-GR" sz="1800" b="0" i="0" u="none" strike="noStrike" kern="1200" cap="none" spc="0" normalizeH="0" baseline="0" noProof="0" dirty="0" err="1" smtClean="0">
                <a:ln>
                  <a:noFill/>
                </a:ln>
                <a:effectLst/>
                <a:uLnTx/>
                <a:uFillTx/>
                <a:latin typeface="+mn-lt"/>
                <a:ea typeface="+mn-ea"/>
                <a:cs typeface="+mn-cs"/>
              </a:rPr>
              <a:t>ιζηματομεταφοράς</a:t>
            </a:r>
            <a:r>
              <a:rPr kumimoji="0" lang="el-GR" sz="1800" b="0" i="0" u="none" strike="noStrike" kern="1200" cap="none" spc="0" normalizeH="0" baseline="0" noProof="0" dirty="0" smtClean="0">
                <a:ln>
                  <a:noFill/>
                </a:ln>
                <a:effectLst/>
                <a:uLnTx/>
                <a:uFillTx/>
                <a:latin typeface="+mn-lt"/>
                <a:ea typeface="+mn-ea"/>
                <a:cs typeface="+mn-cs"/>
              </a:rPr>
              <a:t> (εξίσωση συνέχειας των ιζημάτων) </a:t>
            </a:r>
          </a:p>
          <a:p>
            <a:pPr marR="0" lvl="0" defTabSz="914400" rtl="0" eaLnBrk="0" fontAlgn="base" latinLnBrk="0" hangingPunct="0">
              <a:lnSpc>
                <a:spcPct val="80000"/>
              </a:lnSpc>
              <a:spcBef>
                <a:spcPct val="20000"/>
              </a:spcBef>
              <a:spcAft>
                <a:spcPct val="0"/>
              </a:spcAft>
              <a:buClrTx/>
              <a:buSzTx/>
              <a:buFontTx/>
              <a:buNone/>
              <a:tabLst/>
              <a:defRPr/>
            </a:pPr>
            <a:endParaRPr kumimoji="0" lang="el-GR" sz="1800" b="0" i="0" u="none" strike="noStrike" kern="1200" cap="none" spc="0" normalizeH="0" baseline="0" noProof="0" dirty="0" smtClean="0">
              <a:ln>
                <a:noFill/>
              </a:ln>
              <a:effectLst/>
              <a:uLnTx/>
              <a:uFillTx/>
              <a:latin typeface="+mn-lt"/>
              <a:ea typeface="+mn-ea"/>
              <a:cs typeface="+mn-cs"/>
            </a:endParaRPr>
          </a:p>
          <a:p>
            <a:pPr marR="0" lvl="0" defTabSz="914400" rtl="0" eaLnBrk="0" fontAlgn="base" latinLnBrk="0" hangingPunct="0">
              <a:lnSpc>
                <a:spcPct val="80000"/>
              </a:lnSpc>
              <a:spcBef>
                <a:spcPct val="20000"/>
              </a:spcBef>
              <a:spcAft>
                <a:spcPct val="0"/>
              </a:spcAft>
              <a:buClrTx/>
              <a:buSzTx/>
              <a:buFontTx/>
              <a:buNone/>
              <a:tabLst/>
              <a:defRPr/>
            </a:pPr>
            <a:r>
              <a:rPr kumimoji="0" lang="el-GR" sz="1800" b="0" i="0" u="none" strike="noStrike" kern="1200" cap="none" spc="0" normalizeH="0" baseline="0" noProof="0" dirty="0" smtClean="0">
                <a:ln>
                  <a:noFill/>
                </a:ln>
                <a:effectLst/>
                <a:uLnTx/>
                <a:uFillTx/>
                <a:latin typeface="+mn-lt"/>
                <a:ea typeface="+mn-ea"/>
                <a:cs typeface="+mn-cs"/>
              </a:rPr>
              <a:t>Τα μοντέλα χρειάζονται σαν βασικά δεδομένα εισόδου την αρχική μορφολογία πυθμένα/ακτών, το είδος/μέγεθος ιζημάτων και πληροφορία για </a:t>
            </a:r>
            <a:r>
              <a:rPr lang="el-GR" sz="1800" noProof="0" dirty="0" smtClean="0">
                <a:latin typeface="+mn-lt"/>
              </a:rPr>
              <a:t>τα </a:t>
            </a:r>
            <a:r>
              <a:rPr kumimoji="0" lang="el-GR" sz="1800" b="0" i="0" u="none" strike="noStrike" kern="1200" cap="none" spc="0" normalizeH="0" baseline="0" noProof="0" dirty="0" smtClean="0">
                <a:ln>
                  <a:noFill/>
                </a:ln>
                <a:effectLst/>
                <a:uLnTx/>
                <a:uFillTx/>
                <a:latin typeface="+mn-lt"/>
                <a:ea typeface="+mn-ea"/>
                <a:cs typeface="+mn-cs"/>
              </a:rPr>
              <a:t>χαρακτηριστικά κυμάτων στα ανοικτά  </a:t>
            </a:r>
          </a:p>
          <a:p>
            <a:pPr marR="0" lvl="0" defTabSz="914400" rtl="0" eaLnBrk="0" fontAlgn="base" latinLnBrk="0" hangingPunct="0">
              <a:lnSpc>
                <a:spcPct val="80000"/>
              </a:lnSpc>
              <a:spcBef>
                <a:spcPct val="20000"/>
              </a:spcBef>
              <a:spcAft>
                <a:spcPct val="0"/>
              </a:spcAft>
              <a:buClrTx/>
              <a:buSzTx/>
              <a:buFontTx/>
              <a:buNone/>
              <a:tabLst/>
              <a:defRPr/>
            </a:pPr>
            <a:endParaRPr kumimoji="0" lang="el-GR" sz="1800" b="0" i="0" u="none" strike="noStrike" kern="1200" cap="none" spc="0" normalizeH="0" baseline="0" noProof="0" dirty="0" smtClean="0">
              <a:ln>
                <a:noFill/>
              </a:ln>
              <a:effectLst/>
              <a:uLnTx/>
              <a:uFillTx/>
              <a:latin typeface="+mn-lt"/>
              <a:ea typeface="+mn-ea"/>
              <a:cs typeface="+mn-cs"/>
            </a:endParaRPr>
          </a:p>
          <a:p>
            <a:pPr marR="0" lvl="0" defTabSz="914400" rtl="0" eaLnBrk="0" fontAlgn="base" latinLnBrk="0" hangingPunct="0">
              <a:lnSpc>
                <a:spcPct val="80000"/>
              </a:lnSpc>
              <a:spcBef>
                <a:spcPct val="20000"/>
              </a:spcBef>
              <a:spcAft>
                <a:spcPct val="0"/>
              </a:spcAft>
              <a:buClrTx/>
              <a:buSzTx/>
              <a:buFontTx/>
              <a:buNone/>
              <a:tabLst/>
              <a:defRPr/>
            </a:pPr>
            <a:r>
              <a:rPr kumimoji="0" lang="el-GR" sz="1800" b="0" i="0" u="none" strike="noStrike" kern="1200" cap="none" spc="0" normalizeH="0" baseline="0" noProof="0" dirty="0" smtClean="0">
                <a:ln>
                  <a:noFill/>
                </a:ln>
                <a:effectLst/>
                <a:uLnTx/>
                <a:uFillTx/>
                <a:latin typeface="+mn-lt"/>
                <a:ea typeface="+mn-ea"/>
                <a:cs typeface="+mn-cs"/>
              </a:rPr>
              <a:t>Επιπλέον τα αποτελέσματα των μοντέλων πρέπει να αξιολογούνται (και βαθμονομούνται)  από δεδομένα πεδίου  </a:t>
            </a:r>
            <a:endParaRPr kumimoji="0" lang="en-US" sz="18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000232" y="1357298"/>
            <a:ext cx="5429288" cy="461665"/>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l-GR" i="1" u="sng" dirty="0" smtClean="0">
                <a:solidFill>
                  <a:srgbClr val="454545"/>
                </a:solidFill>
                <a:latin typeface="Calibri"/>
              </a:rPr>
              <a:t>Διάγραμμα ροής δυναμικών μοντέλων</a:t>
            </a:r>
            <a:r>
              <a:rPr lang="en-US" dirty="0" smtClean="0">
                <a:solidFill>
                  <a:srgbClr val="454545"/>
                </a:solidFill>
                <a:latin typeface="Calibri"/>
              </a:rPr>
              <a:t>:</a:t>
            </a:r>
            <a:endParaRPr lang="el-GR" sz="1900" dirty="0">
              <a:solidFill>
                <a:prstClr val="black"/>
              </a:solidFill>
              <a:effectLst>
                <a:outerShdw blurRad="38100" dist="38100" dir="2700000" algn="tl">
                  <a:srgbClr val="C0C0C0"/>
                </a:outerShdw>
              </a:effectLst>
              <a:latin typeface="Calibri"/>
            </a:endParaRPr>
          </a:p>
        </p:txBody>
      </p:sp>
      <p:grpSp>
        <p:nvGrpSpPr>
          <p:cNvPr id="2" name="10 - Ομάδα"/>
          <p:cNvGrpSpPr/>
          <p:nvPr/>
        </p:nvGrpSpPr>
        <p:grpSpPr>
          <a:xfrm>
            <a:off x="214282" y="2071678"/>
            <a:ext cx="8715436" cy="4429156"/>
            <a:chOff x="142844" y="2071678"/>
            <a:chExt cx="8715436" cy="4429156"/>
          </a:xfrm>
        </p:grpSpPr>
        <p:grpSp>
          <p:nvGrpSpPr>
            <p:cNvPr id="3" name="103 - Ομάδα"/>
            <p:cNvGrpSpPr/>
            <p:nvPr/>
          </p:nvGrpSpPr>
          <p:grpSpPr>
            <a:xfrm>
              <a:off x="142844" y="2143116"/>
              <a:ext cx="2571768" cy="2500330"/>
              <a:chOff x="142844" y="2571744"/>
              <a:chExt cx="2571768" cy="2500330"/>
            </a:xfrm>
          </p:grpSpPr>
          <p:sp>
            <p:nvSpPr>
              <p:cNvPr id="26" name="25 - Στρογγυλεμένο ορθογώνιο"/>
              <p:cNvSpPr/>
              <p:nvPr/>
            </p:nvSpPr>
            <p:spPr>
              <a:xfrm>
                <a:off x="142844" y="2571744"/>
                <a:ext cx="2571768" cy="2500330"/>
              </a:xfrm>
              <a:prstGeom prst="roundRect">
                <a:avLst/>
              </a:prstGeom>
              <a:solidFill>
                <a:schemeClr val="accent1">
                  <a:lumMod val="40000"/>
                  <a:lumOff val="60000"/>
                </a:schemeClr>
              </a:solidFill>
              <a:ln w="3175">
                <a:no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27" name="26 - TextBox"/>
              <p:cNvSpPr txBox="1"/>
              <p:nvPr/>
            </p:nvSpPr>
            <p:spPr>
              <a:xfrm>
                <a:off x="357158" y="2571744"/>
                <a:ext cx="214314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fontAlgn="auto">
                  <a:spcBef>
                    <a:spcPts val="0"/>
                  </a:spcBef>
                  <a:spcAft>
                    <a:spcPts val="0"/>
                  </a:spcAft>
                </a:pPr>
                <a:r>
                  <a:rPr lang="el-GR" sz="1800" u="sng" dirty="0" smtClean="0">
                    <a:solidFill>
                      <a:prstClr val="black">
                        <a:lumMod val="85000"/>
                        <a:lumOff val="15000"/>
                      </a:prstClr>
                    </a:solidFill>
                    <a:effectLst>
                      <a:outerShdw blurRad="38100" dist="38100" dir="2700000" algn="tl">
                        <a:srgbClr val="000000">
                          <a:alpha val="43137"/>
                        </a:srgbClr>
                      </a:outerShdw>
                    </a:effectLst>
                    <a:latin typeface="Calibri"/>
                  </a:rPr>
                  <a:t>Δεδομένα εισόδου</a:t>
                </a:r>
                <a:r>
                  <a:rPr lang="el-GR" sz="1800" dirty="0" smtClean="0">
                    <a:solidFill>
                      <a:prstClr val="black">
                        <a:lumMod val="85000"/>
                        <a:lumOff val="15000"/>
                      </a:prstClr>
                    </a:solidFill>
                    <a:latin typeface="Calibri"/>
                  </a:rPr>
                  <a:t>:</a:t>
                </a:r>
              </a:p>
            </p:txBody>
          </p:sp>
          <p:sp>
            <p:nvSpPr>
              <p:cNvPr id="28" name="27 - Ορθογώνιο"/>
              <p:cNvSpPr/>
              <p:nvPr/>
            </p:nvSpPr>
            <p:spPr>
              <a:xfrm>
                <a:off x="357158" y="3071810"/>
                <a:ext cx="2143140" cy="428628"/>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1800" dirty="0" smtClean="0">
                    <a:solidFill>
                      <a:prstClr val="black"/>
                    </a:solidFill>
                  </a:rPr>
                  <a:t>Αρχική μορφολογία</a:t>
                </a:r>
              </a:p>
            </p:txBody>
          </p:sp>
          <p:sp>
            <p:nvSpPr>
              <p:cNvPr id="29" name="28 - Ορθογώνιο"/>
              <p:cNvSpPr/>
              <p:nvPr/>
            </p:nvSpPr>
            <p:spPr>
              <a:xfrm>
                <a:off x="357158" y="3643314"/>
                <a:ext cx="2143140" cy="500066"/>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pPr>
                <a:r>
                  <a:rPr lang="el-GR" sz="1800" dirty="0" smtClean="0">
                    <a:solidFill>
                      <a:prstClr val="black"/>
                    </a:solidFill>
                  </a:rPr>
                  <a:t>Κυματικές συνθήκες </a:t>
                </a:r>
              </a:p>
              <a:p>
                <a:pPr algn="ctr" fontAlgn="auto">
                  <a:lnSpc>
                    <a:spcPct val="80000"/>
                  </a:lnSpc>
                  <a:spcBef>
                    <a:spcPts val="0"/>
                  </a:spcBef>
                  <a:spcAft>
                    <a:spcPts val="0"/>
                  </a:spcAft>
                </a:pPr>
                <a:r>
                  <a:rPr lang="el-GR" sz="1800" dirty="0" smtClean="0">
                    <a:solidFill>
                      <a:prstClr val="black"/>
                    </a:solidFill>
                  </a:rPr>
                  <a:t>στα ανοικτά (</a:t>
                </a:r>
                <a:r>
                  <a:rPr lang="el-GR" sz="1800" dirty="0" err="1" smtClean="0">
                    <a:solidFill>
                      <a:prstClr val="black"/>
                    </a:solidFill>
                  </a:rPr>
                  <a:t>Η</a:t>
                </a:r>
                <a:r>
                  <a:rPr lang="el-GR" sz="1800" baseline="-25000" dirty="0" err="1" smtClean="0">
                    <a:solidFill>
                      <a:prstClr val="black"/>
                    </a:solidFill>
                  </a:rPr>
                  <a:t>ο</a:t>
                </a:r>
                <a:r>
                  <a:rPr lang="el-GR" sz="1800" dirty="0" smtClean="0">
                    <a:solidFill>
                      <a:prstClr val="black"/>
                    </a:solidFill>
                  </a:rPr>
                  <a:t>, Τ</a:t>
                </a:r>
                <a:r>
                  <a:rPr lang="el-GR" sz="1800" baseline="-25000" dirty="0" smtClean="0">
                    <a:solidFill>
                      <a:prstClr val="black"/>
                    </a:solidFill>
                  </a:rPr>
                  <a:t>ο</a:t>
                </a:r>
                <a:r>
                  <a:rPr lang="el-GR" sz="1800" dirty="0" smtClean="0">
                    <a:solidFill>
                      <a:prstClr val="black"/>
                    </a:solidFill>
                  </a:rPr>
                  <a:t>)</a:t>
                </a:r>
              </a:p>
            </p:txBody>
          </p:sp>
          <p:sp>
            <p:nvSpPr>
              <p:cNvPr id="30" name="29 - Ορθογώνιο"/>
              <p:cNvSpPr/>
              <p:nvPr/>
            </p:nvSpPr>
            <p:spPr>
              <a:xfrm>
                <a:off x="357158" y="4286256"/>
                <a:ext cx="2143140" cy="500066"/>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80000"/>
                  </a:lnSpc>
                  <a:spcBef>
                    <a:spcPts val="0"/>
                  </a:spcBef>
                  <a:spcAft>
                    <a:spcPts val="0"/>
                  </a:spcAft>
                </a:pPr>
                <a:r>
                  <a:rPr lang="el-GR" sz="1800" dirty="0" err="1" smtClean="0">
                    <a:solidFill>
                      <a:prstClr val="black"/>
                    </a:solidFill>
                  </a:rPr>
                  <a:t>Κοκκομετρία</a:t>
                </a:r>
                <a:r>
                  <a:rPr lang="el-GR" sz="1800" dirty="0" smtClean="0">
                    <a:solidFill>
                      <a:prstClr val="black"/>
                    </a:solidFill>
                  </a:rPr>
                  <a:t> ιζήματος (</a:t>
                </a:r>
                <a:r>
                  <a:rPr lang="en-US" sz="1800" dirty="0" smtClean="0">
                    <a:solidFill>
                      <a:prstClr val="black"/>
                    </a:solidFill>
                  </a:rPr>
                  <a:t>d</a:t>
                </a:r>
                <a:r>
                  <a:rPr lang="en-US" sz="1800" baseline="-25000" dirty="0" smtClean="0">
                    <a:solidFill>
                      <a:prstClr val="black"/>
                    </a:solidFill>
                  </a:rPr>
                  <a:t>50</a:t>
                </a:r>
                <a:r>
                  <a:rPr lang="en-US" sz="1800" dirty="0" smtClean="0">
                    <a:solidFill>
                      <a:prstClr val="black"/>
                    </a:solidFill>
                  </a:rPr>
                  <a:t>)</a:t>
                </a:r>
                <a:endParaRPr lang="el-GR" sz="1800" dirty="0">
                  <a:solidFill>
                    <a:prstClr val="black"/>
                  </a:solidFill>
                </a:endParaRPr>
              </a:p>
            </p:txBody>
          </p:sp>
        </p:grpSp>
        <p:grpSp>
          <p:nvGrpSpPr>
            <p:cNvPr id="4" name="93 - Ομάδα"/>
            <p:cNvGrpSpPr/>
            <p:nvPr/>
          </p:nvGrpSpPr>
          <p:grpSpPr>
            <a:xfrm>
              <a:off x="4929190" y="5643578"/>
              <a:ext cx="2214578" cy="857256"/>
              <a:chOff x="4857752" y="5572140"/>
              <a:chExt cx="2214578" cy="857256"/>
            </a:xfrm>
          </p:grpSpPr>
          <p:sp>
            <p:nvSpPr>
              <p:cNvPr id="24" name="23 - Στρογγυλεμένο ορθογώνιο"/>
              <p:cNvSpPr/>
              <p:nvPr/>
            </p:nvSpPr>
            <p:spPr>
              <a:xfrm>
                <a:off x="4857752" y="5572140"/>
                <a:ext cx="2214578" cy="857256"/>
              </a:xfrm>
              <a:prstGeom prst="roundRect">
                <a:avLst/>
              </a:prstGeom>
              <a:solidFill>
                <a:schemeClr val="accent1">
                  <a:lumMod val="40000"/>
                  <a:lumOff val="60000"/>
                </a:schemeClr>
              </a:solidFill>
              <a:ln w="3175">
                <a:no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25" name="Rectangle 11"/>
              <p:cNvSpPr>
                <a:spLocks noChangeArrowheads="1"/>
              </p:cNvSpPr>
              <p:nvPr/>
            </p:nvSpPr>
            <p:spPr bwMode="auto">
              <a:xfrm>
                <a:off x="5072066" y="5786454"/>
                <a:ext cx="1714512" cy="428628"/>
              </a:xfrm>
              <a:prstGeom prst="rect">
                <a:avLst/>
              </a:prstGeom>
              <a:solidFill>
                <a:schemeClr val="accent1"/>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fontAlgn="auto">
                  <a:spcBef>
                    <a:spcPts val="0"/>
                  </a:spcBef>
                  <a:spcAft>
                    <a:spcPts val="0"/>
                  </a:spcAft>
                </a:pPr>
                <a:r>
                  <a:rPr lang="el-GR" sz="1800" dirty="0" smtClean="0">
                    <a:solidFill>
                      <a:prstClr val="black"/>
                    </a:solidFill>
                    <a:latin typeface="Calibri"/>
                  </a:rPr>
                  <a:t>Τελική διατομή</a:t>
                </a:r>
                <a:endParaRPr lang="el-GR" sz="1800" dirty="0">
                  <a:solidFill>
                    <a:prstClr val="black"/>
                  </a:solidFill>
                  <a:latin typeface="Calibri"/>
                </a:endParaRPr>
              </a:p>
            </p:txBody>
          </p:sp>
        </p:grpSp>
        <p:sp>
          <p:nvSpPr>
            <p:cNvPr id="14" name="13 - Ορθογώνιο"/>
            <p:cNvSpPr/>
            <p:nvPr/>
          </p:nvSpPr>
          <p:spPr>
            <a:xfrm>
              <a:off x="3143240" y="2071678"/>
              <a:ext cx="5715040" cy="3071834"/>
            </a:xfrm>
            <a:prstGeom prst="rect">
              <a:avLst/>
            </a:prstGeom>
            <a:solidFill>
              <a:schemeClr val="accent1">
                <a:lumMod val="40000"/>
                <a:lumOff val="60000"/>
              </a:schemeClr>
            </a:solidFill>
            <a:ln w="3175">
              <a:prstDash val="sys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15" name="Rectangle 11"/>
            <p:cNvSpPr>
              <a:spLocks noChangeArrowheads="1"/>
            </p:cNvSpPr>
            <p:nvPr/>
          </p:nvSpPr>
          <p:spPr bwMode="auto">
            <a:xfrm>
              <a:off x="3643306" y="2571744"/>
              <a:ext cx="2000264" cy="642942"/>
            </a:xfrm>
            <a:prstGeom prst="rect">
              <a:avLst/>
            </a:prstGeom>
            <a:solidFill>
              <a:schemeClr val="accent1">
                <a:lumMod val="60000"/>
                <a:lumOff val="4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0"/>
                </a:spcBef>
                <a:spcAft>
                  <a:spcPts val="0"/>
                </a:spcAft>
              </a:pPr>
              <a:r>
                <a:rPr lang="el-GR" sz="1800" b="1" dirty="0" smtClean="0">
                  <a:solidFill>
                    <a:prstClr val="black">
                      <a:lumMod val="75000"/>
                      <a:lumOff val="25000"/>
                    </a:prstClr>
                  </a:solidFill>
                  <a:latin typeface="Calibri"/>
                </a:rPr>
                <a:t>Υδροδυναμικό </a:t>
              </a:r>
            </a:p>
            <a:p>
              <a:pPr algn="ctr" fontAlgn="auto">
                <a:spcBef>
                  <a:spcPts val="0"/>
                </a:spcBef>
                <a:spcAft>
                  <a:spcPts val="0"/>
                </a:spcAft>
              </a:pPr>
              <a:r>
                <a:rPr lang="el-GR" sz="1800" b="1" dirty="0" err="1" smtClean="0">
                  <a:solidFill>
                    <a:prstClr val="black">
                      <a:lumMod val="75000"/>
                      <a:lumOff val="25000"/>
                    </a:prstClr>
                  </a:solidFill>
                  <a:latin typeface="Calibri"/>
                </a:rPr>
                <a:t>υπο</a:t>
              </a:r>
              <a:r>
                <a:rPr lang="el-GR" sz="1800" b="1" dirty="0" smtClean="0">
                  <a:solidFill>
                    <a:prstClr val="black">
                      <a:lumMod val="75000"/>
                      <a:lumOff val="25000"/>
                    </a:prstClr>
                  </a:solidFill>
                  <a:latin typeface="Calibri"/>
                </a:rPr>
                <a:t>-μοντέλο</a:t>
              </a:r>
              <a:r>
                <a:rPr lang="en-GB" sz="1800" b="1" dirty="0" smtClean="0">
                  <a:solidFill>
                    <a:prstClr val="black">
                      <a:lumMod val="75000"/>
                      <a:lumOff val="25000"/>
                    </a:prstClr>
                  </a:solidFill>
                  <a:latin typeface="Calibri"/>
                </a:rPr>
                <a:t> </a:t>
              </a:r>
              <a:endParaRPr lang="el-GR" sz="1800" b="1" dirty="0">
                <a:solidFill>
                  <a:prstClr val="black">
                    <a:lumMod val="75000"/>
                    <a:lumOff val="25000"/>
                  </a:prstClr>
                </a:solidFill>
                <a:latin typeface="Calibri"/>
              </a:endParaRPr>
            </a:p>
          </p:txBody>
        </p:sp>
        <p:sp>
          <p:nvSpPr>
            <p:cNvPr id="16" name="Rectangle 12"/>
            <p:cNvSpPr>
              <a:spLocks noChangeArrowheads="1"/>
            </p:cNvSpPr>
            <p:nvPr/>
          </p:nvSpPr>
          <p:spPr bwMode="auto">
            <a:xfrm>
              <a:off x="6429388" y="2571744"/>
              <a:ext cx="2022475" cy="642942"/>
            </a:xfrm>
            <a:prstGeom prst="rect">
              <a:avLst/>
            </a:prstGeom>
            <a:solidFill>
              <a:schemeClr val="accent1">
                <a:lumMod val="60000"/>
                <a:lumOff val="4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0"/>
                </a:spcBef>
                <a:spcAft>
                  <a:spcPts val="0"/>
                </a:spcAft>
              </a:pPr>
              <a:endParaRPr lang="el-GR" sz="1800" b="1" dirty="0" smtClean="0">
                <a:solidFill>
                  <a:prstClr val="black">
                    <a:lumMod val="75000"/>
                    <a:lumOff val="25000"/>
                  </a:prstClr>
                </a:solidFill>
                <a:latin typeface="Calibri"/>
              </a:endParaRPr>
            </a:p>
            <a:p>
              <a:pPr algn="ctr" fontAlgn="auto">
                <a:spcBef>
                  <a:spcPts val="0"/>
                </a:spcBef>
                <a:spcAft>
                  <a:spcPts val="0"/>
                </a:spcAft>
              </a:pPr>
              <a:r>
                <a:rPr lang="el-GR" sz="1800" b="1" dirty="0" err="1" smtClean="0">
                  <a:solidFill>
                    <a:prstClr val="black">
                      <a:lumMod val="75000"/>
                      <a:lumOff val="25000"/>
                    </a:prstClr>
                  </a:solidFill>
                  <a:latin typeface="Calibri"/>
                </a:rPr>
                <a:t>Ιζηματοδυναμικό</a:t>
              </a:r>
              <a:r>
                <a:rPr lang="el-GR" sz="1800" b="1" dirty="0" smtClean="0">
                  <a:solidFill>
                    <a:prstClr val="black">
                      <a:lumMod val="75000"/>
                      <a:lumOff val="25000"/>
                    </a:prstClr>
                  </a:solidFill>
                  <a:latin typeface="Calibri"/>
                </a:rPr>
                <a:t> </a:t>
              </a:r>
            </a:p>
            <a:p>
              <a:pPr algn="ctr" fontAlgn="auto">
                <a:spcBef>
                  <a:spcPts val="0"/>
                </a:spcBef>
                <a:spcAft>
                  <a:spcPts val="0"/>
                </a:spcAft>
              </a:pPr>
              <a:r>
                <a:rPr lang="el-GR" sz="1800" b="1" dirty="0" err="1" smtClean="0">
                  <a:solidFill>
                    <a:prstClr val="black">
                      <a:lumMod val="75000"/>
                      <a:lumOff val="25000"/>
                    </a:prstClr>
                  </a:solidFill>
                  <a:latin typeface="Calibri"/>
                </a:rPr>
                <a:t>Υπο</a:t>
              </a:r>
              <a:r>
                <a:rPr lang="el-GR" sz="1800" b="1" dirty="0" smtClean="0">
                  <a:solidFill>
                    <a:prstClr val="black">
                      <a:lumMod val="75000"/>
                      <a:lumOff val="25000"/>
                    </a:prstClr>
                  </a:solidFill>
                  <a:latin typeface="Calibri"/>
                </a:rPr>
                <a:t>-μοντέλο </a:t>
              </a:r>
            </a:p>
            <a:p>
              <a:pPr algn="ctr" fontAlgn="auto">
                <a:spcBef>
                  <a:spcPts val="0"/>
                </a:spcBef>
                <a:spcAft>
                  <a:spcPts val="0"/>
                </a:spcAft>
              </a:pPr>
              <a:r>
                <a:rPr lang="en-GB" sz="1800" b="1" dirty="0" smtClean="0">
                  <a:solidFill>
                    <a:prstClr val="black">
                      <a:lumMod val="75000"/>
                      <a:lumOff val="25000"/>
                    </a:prstClr>
                  </a:solidFill>
                  <a:latin typeface="Calibri"/>
                </a:rPr>
                <a:t> </a:t>
              </a:r>
              <a:endParaRPr lang="el-GR" sz="1800" b="1" dirty="0">
                <a:solidFill>
                  <a:prstClr val="black">
                    <a:lumMod val="75000"/>
                    <a:lumOff val="25000"/>
                  </a:prstClr>
                </a:solidFill>
                <a:latin typeface="Calibri"/>
              </a:endParaRPr>
            </a:p>
          </p:txBody>
        </p:sp>
        <p:sp>
          <p:nvSpPr>
            <p:cNvPr id="17" name="Rectangle 11"/>
            <p:cNvSpPr>
              <a:spLocks noChangeArrowheads="1"/>
            </p:cNvSpPr>
            <p:nvPr/>
          </p:nvSpPr>
          <p:spPr bwMode="auto">
            <a:xfrm>
              <a:off x="5143504" y="3857628"/>
              <a:ext cx="1873250" cy="857256"/>
            </a:xfrm>
            <a:prstGeom prst="rect">
              <a:avLst/>
            </a:prstGeom>
            <a:solidFill>
              <a:schemeClr val="accent1">
                <a:lumMod val="60000"/>
                <a:lumOff val="4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0"/>
                </a:spcBef>
                <a:spcAft>
                  <a:spcPts val="0"/>
                </a:spcAft>
              </a:pPr>
              <a:r>
                <a:rPr lang="el-GR" sz="1800" b="1" dirty="0" smtClean="0">
                  <a:solidFill>
                    <a:prstClr val="black">
                      <a:lumMod val="75000"/>
                      <a:lumOff val="25000"/>
                    </a:prstClr>
                  </a:solidFill>
                  <a:latin typeface="Calibri"/>
                </a:rPr>
                <a:t>Μορφολογικό </a:t>
              </a:r>
            </a:p>
            <a:p>
              <a:pPr algn="ctr" fontAlgn="auto">
                <a:spcBef>
                  <a:spcPts val="0"/>
                </a:spcBef>
                <a:spcAft>
                  <a:spcPts val="0"/>
                </a:spcAft>
              </a:pPr>
              <a:r>
                <a:rPr lang="el-GR" sz="1800" b="1" dirty="0" err="1" smtClean="0">
                  <a:solidFill>
                    <a:prstClr val="black">
                      <a:lumMod val="75000"/>
                      <a:lumOff val="25000"/>
                    </a:prstClr>
                  </a:solidFill>
                  <a:latin typeface="Calibri"/>
                </a:rPr>
                <a:t>υπο</a:t>
              </a:r>
              <a:r>
                <a:rPr lang="el-GR" sz="1800" b="1" dirty="0" smtClean="0">
                  <a:solidFill>
                    <a:prstClr val="black">
                      <a:lumMod val="75000"/>
                      <a:lumOff val="25000"/>
                    </a:prstClr>
                  </a:solidFill>
                  <a:latin typeface="Calibri"/>
                </a:rPr>
                <a:t>-μοντέλο</a:t>
              </a:r>
            </a:p>
            <a:p>
              <a:pPr algn="ctr" fontAlgn="auto">
                <a:spcBef>
                  <a:spcPts val="0"/>
                </a:spcBef>
                <a:spcAft>
                  <a:spcPts val="0"/>
                </a:spcAft>
              </a:pPr>
              <a:r>
                <a:rPr lang="el-GR" sz="1800" dirty="0" smtClean="0">
                  <a:solidFill>
                    <a:prstClr val="black">
                      <a:lumMod val="75000"/>
                      <a:lumOff val="25000"/>
                    </a:prstClr>
                  </a:solidFill>
                  <a:latin typeface="Calibri"/>
                </a:rPr>
                <a:t>(νέα μορφολογία)</a:t>
              </a:r>
              <a:endParaRPr lang="el-GR" sz="1800" dirty="0">
                <a:solidFill>
                  <a:prstClr val="black">
                    <a:lumMod val="75000"/>
                    <a:lumOff val="25000"/>
                  </a:prstClr>
                </a:solidFill>
                <a:latin typeface="Calibri"/>
              </a:endParaRPr>
            </a:p>
          </p:txBody>
        </p:sp>
        <p:sp>
          <p:nvSpPr>
            <p:cNvPr id="18" name="17 - Καμπύλο αριστερό βέλος"/>
            <p:cNvSpPr/>
            <p:nvPr/>
          </p:nvSpPr>
          <p:spPr>
            <a:xfrm>
              <a:off x="7143768" y="3429000"/>
              <a:ext cx="500066" cy="1000132"/>
            </a:xfrm>
            <a:prstGeom prst="curvedLeftArrow">
              <a:avLst>
                <a:gd name="adj1" fmla="val 25000"/>
                <a:gd name="adj2" fmla="val 50000"/>
                <a:gd name="adj3" fmla="val 32727"/>
              </a:avLst>
            </a:prstGeom>
            <a:solidFill>
              <a:schemeClr val="accent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black"/>
                </a:solidFill>
              </a:endParaRPr>
            </a:p>
          </p:txBody>
        </p:sp>
        <p:sp>
          <p:nvSpPr>
            <p:cNvPr id="19" name="18 - Καμπύλο δεξιό βέλος"/>
            <p:cNvSpPr/>
            <p:nvPr/>
          </p:nvSpPr>
          <p:spPr>
            <a:xfrm flipV="1">
              <a:off x="4500562" y="3357562"/>
              <a:ext cx="428628" cy="1000132"/>
            </a:xfrm>
            <a:prstGeom prst="curvedRightArrow">
              <a:avLst/>
            </a:prstGeom>
            <a:solidFill>
              <a:schemeClr val="accent1">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black"/>
                </a:solidFill>
              </a:endParaRPr>
            </a:p>
          </p:txBody>
        </p:sp>
        <p:sp>
          <p:nvSpPr>
            <p:cNvPr id="20" name="19 - Βέλος προς τα κάτω"/>
            <p:cNvSpPr/>
            <p:nvPr/>
          </p:nvSpPr>
          <p:spPr>
            <a:xfrm>
              <a:off x="5857884" y="4786322"/>
              <a:ext cx="357190" cy="785818"/>
            </a:xfrm>
            <a:prstGeom prst="down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21" name="20 - Δεξιό βέλος"/>
            <p:cNvSpPr/>
            <p:nvPr/>
          </p:nvSpPr>
          <p:spPr>
            <a:xfrm>
              <a:off x="2786050" y="2786058"/>
              <a:ext cx="714380" cy="285752"/>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22" name="21 - Δεξιό βέλος"/>
            <p:cNvSpPr/>
            <p:nvPr/>
          </p:nvSpPr>
          <p:spPr>
            <a:xfrm>
              <a:off x="5715008" y="2786058"/>
              <a:ext cx="571504" cy="285752"/>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1800">
                <a:solidFill>
                  <a:prstClr val="white"/>
                </a:solidFill>
              </a:endParaRPr>
            </a:p>
          </p:txBody>
        </p:sp>
        <p:sp>
          <p:nvSpPr>
            <p:cNvPr id="23" name="22 - TextBox"/>
            <p:cNvSpPr txBox="1"/>
            <p:nvPr/>
          </p:nvSpPr>
          <p:spPr>
            <a:xfrm>
              <a:off x="3286116" y="3429000"/>
              <a:ext cx="1214446" cy="830997"/>
            </a:xfrm>
            <a:prstGeom prst="rect">
              <a:avLst/>
            </a:prstGeom>
            <a:noFill/>
          </p:spPr>
          <p:txBody>
            <a:bodyPr wrap="square" rtlCol="0">
              <a:spAutoFit/>
            </a:bodyPr>
            <a:lstStyle/>
            <a:p>
              <a:pPr algn="ctr" fontAlgn="auto">
                <a:spcBef>
                  <a:spcPts val="0"/>
                </a:spcBef>
                <a:spcAft>
                  <a:spcPts val="0"/>
                </a:spcAft>
              </a:pPr>
              <a:r>
                <a:rPr lang="el-GR" sz="1600" dirty="0" smtClean="0">
                  <a:solidFill>
                    <a:prstClr val="black"/>
                  </a:solidFill>
                  <a:latin typeface="Calibri"/>
                </a:rPr>
                <a:t>Αν</a:t>
              </a:r>
            </a:p>
            <a:p>
              <a:pPr algn="ctr" fontAlgn="auto">
                <a:spcBef>
                  <a:spcPts val="0"/>
                </a:spcBef>
                <a:spcAft>
                  <a:spcPts val="0"/>
                </a:spcAft>
              </a:pPr>
              <a:r>
                <a:rPr lang="el-GR" sz="1600" dirty="0" smtClean="0">
                  <a:solidFill>
                    <a:prstClr val="black"/>
                  </a:solidFill>
                  <a:latin typeface="Calibri"/>
                </a:rPr>
                <a:t>χρόνος&lt; επιθυμητό</a:t>
              </a:r>
              <a:endParaRPr lang="el-GR" sz="1600" dirty="0">
                <a:solidFill>
                  <a:prstClr val="black"/>
                </a:solidFill>
                <a:latin typeface="Calibri"/>
              </a:endParaRPr>
            </a:p>
          </p:txBody>
        </p:sp>
      </p:grpSp>
      <p:sp>
        <p:nvSpPr>
          <p:cNvPr id="31" name="30 - TextBox"/>
          <p:cNvSpPr txBox="1"/>
          <p:nvPr/>
        </p:nvSpPr>
        <p:spPr>
          <a:xfrm>
            <a:off x="4714876" y="2071678"/>
            <a:ext cx="2714644" cy="584775"/>
          </a:xfrm>
          <a:prstGeom prst="rect">
            <a:avLst/>
          </a:prstGeom>
          <a:noFill/>
        </p:spPr>
        <p:txBody>
          <a:bodyPr wrap="square" rtlCol="0">
            <a:spAutoFit/>
          </a:bodyPr>
          <a:lstStyle/>
          <a:p>
            <a:pPr algn="ctr" fontAlgn="auto">
              <a:spcBef>
                <a:spcPts val="0"/>
              </a:spcBef>
              <a:spcAft>
                <a:spcPts val="0"/>
              </a:spcAft>
            </a:pPr>
            <a:r>
              <a:rPr lang="el-GR" sz="1600" dirty="0" smtClean="0">
                <a:solidFill>
                  <a:prstClr val="black"/>
                </a:solidFill>
                <a:latin typeface="Calibri"/>
              </a:rPr>
              <a:t>Παραλιακές υδροδυναμικές συνθήκες</a:t>
            </a:r>
            <a:endParaRPr lang="el-GR" sz="1600" dirty="0">
              <a:solidFill>
                <a:prstClr val="black"/>
              </a:solidFill>
              <a:latin typeface="Calibri"/>
            </a:endParaRPr>
          </a:p>
        </p:txBody>
      </p:sp>
      <p:sp>
        <p:nvSpPr>
          <p:cNvPr id="32" name="31 - TextBox"/>
          <p:cNvSpPr txBox="1"/>
          <p:nvPr/>
        </p:nvSpPr>
        <p:spPr>
          <a:xfrm>
            <a:off x="7215206" y="4048788"/>
            <a:ext cx="1785950" cy="523220"/>
          </a:xfrm>
          <a:prstGeom prst="rect">
            <a:avLst/>
          </a:prstGeom>
          <a:noFill/>
        </p:spPr>
        <p:txBody>
          <a:bodyPr wrap="square" rtlCol="0">
            <a:spAutoFit/>
          </a:bodyPr>
          <a:lstStyle/>
          <a:p>
            <a:pPr algn="ctr" fontAlgn="auto">
              <a:spcBef>
                <a:spcPts val="0"/>
              </a:spcBef>
              <a:spcAft>
                <a:spcPts val="0"/>
              </a:spcAft>
            </a:pPr>
            <a:r>
              <a:rPr lang="el-GR" sz="1400" dirty="0" smtClean="0">
                <a:solidFill>
                  <a:prstClr val="black"/>
                </a:solidFill>
                <a:latin typeface="Calibri"/>
              </a:rPr>
              <a:t>Ρυθμός </a:t>
            </a:r>
            <a:r>
              <a:rPr lang="el-GR" sz="1400" dirty="0" err="1" smtClean="0">
                <a:solidFill>
                  <a:prstClr val="black"/>
                </a:solidFill>
                <a:latin typeface="Calibri"/>
              </a:rPr>
              <a:t>στερεομεταφοράς</a:t>
            </a:r>
            <a:endParaRPr lang="el-GR" sz="1400" dirty="0">
              <a:solidFill>
                <a:prstClr val="black"/>
              </a:solidFill>
              <a:latin typeface="Calibri"/>
            </a:endParaRPr>
          </a:p>
        </p:txBody>
      </p:sp>
      <p:sp>
        <p:nvSpPr>
          <p:cNvPr id="33"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Μέθοδοι μοντελοποίησης </a:t>
            </a:r>
            <a:br>
              <a:rPr lang="el-GR" sz="2800" b="1" dirty="0" smtClean="0"/>
            </a:br>
            <a:r>
              <a:rPr lang="el-GR" sz="2800" b="1" dirty="0" smtClean="0"/>
              <a:t>Παράκτιας Μορφοδυναμικής</a:t>
            </a:r>
          </a:p>
        </p:txBody>
      </p:sp>
      <p:cxnSp>
        <p:nvCxnSpPr>
          <p:cNvPr id="34" name="33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5"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fontAlgn="auto">
              <a:spcAft>
                <a:spcPts val="0"/>
              </a:spcAft>
              <a:defRPr/>
            </a:pPr>
            <a:endParaRPr lang="el-GR" sz="3200" dirty="0">
              <a:solidFill>
                <a:prstClr val="black"/>
              </a:solidFill>
              <a:latin typeface="Bookman Old Style" pitchFamily="18" charset="0"/>
            </a:endParaRPr>
          </a:p>
        </p:txBody>
      </p:sp>
      <p:cxnSp>
        <p:nvCxnSpPr>
          <p:cNvPr id="36" name="35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10" name="Rectangle 5"/>
          <p:cNvSpPr>
            <a:spLocks noChangeArrowheads="1"/>
          </p:cNvSpPr>
          <p:nvPr/>
        </p:nvSpPr>
        <p:spPr bwMode="auto">
          <a:xfrm>
            <a:off x="827584" y="1628800"/>
            <a:ext cx="7704856" cy="4608512"/>
          </a:xfrm>
          <a:prstGeom prst="rect">
            <a:avLst/>
          </a:prstGeom>
          <a:noFill/>
          <a:ln w="9525">
            <a:noFill/>
            <a:miter lim="800000"/>
            <a:headEnd/>
            <a:tailEnd/>
          </a:ln>
        </p:spPr>
        <p:txBody>
          <a:bodyPr/>
          <a:lstStyle/>
          <a:p>
            <a:pPr marL="342900" indent="-342900">
              <a:spcBef>
                <a:spcPct val="20000"/>
              </a:spcBef>
            </a:pPr>
            <a:r>
              <a:rPr lang="el-GR" sz="2000" b="1" u="sng" dirty="0" smtClean="0">
                <a:solidFill>
                  <a:srgbClr val="000000"/>
                </a:solidFill>
                <a:latin typeface="+mn-lt"/>
                <a:cs typeface="Calibri" pitchFamily="34" charset="0"/>
              </a:rPr>
              <a:t>ΤΡΟΠΟΣ ΒΑΘΜΟΛΟΓΙΑΣ</a:t>
            </a:r>
          </a:p>
          <a:p>
            <a:pPr marL="342900" indent="-342900">
              <a:spcBef>
                <a:spcPct val="20000"/>
              </a:spcBef>
            </a:pPr>
            <a:endParaRPr lang="el-GR" sz="2000" b="1" u="sng" dirty="0">
              <a:solidFill>
                <a:srgbClr val="000000"/>
              </a:solidFill>
              <a:latin typeface="+mn-lt"/>
              <a:cs typeface="Calibri" pitchFamily="34" charset="0"/>
            </a:endParaRPr>
          </a:p>
          <a:p>
            <a:pPr marL="742950" lvl="1" indent="-285750">
              <a:spcBef>
                <a:spcPct val="20000"/>
              </a:spcBef>
              <a:buFontTx/>
              <a:buChar char="–"/>
            </a:pPr>
            <a:r>
              <a:rPr lang="el-GR" sz="2000" dirty="0">
                <a:solidFill>
                  <a:srgbClr val="000000"/>
                </a:solidFill>
                <a:latin typeface="+mn-lt"/>
                <a:cs typeface="Calibri" pitchFamily="34" charset="0"/>
              </a:rPr>
              <a:t>ΓΡΑΠΤΗ ΕΞΕΤΑΣΗ </a:t>
            </a:r>
            <a:r>
              <a:rPr lang="el-GR" sz="2000" dirty="0" smtClean="0">
                <a:solidFill>
                  <a:srgbClr val="000000"/>
                </a:solidFill>
                <a:latin typeface="+mn-lt"/>
                <a:cs typeface="Calibri" pitchFamily="34" charset="0"/>
              </a:rPr>
              <a:t>(</a:t>
            </a:r>
            <a:r>
              <a:rPr lang="el-GR" sz="2000" dirty="0">
                <a:solidFill>
                  <a:srgbClr val="000000"/>
                </a:solidFill>
                <a:latin typeface="+mn-lt"/>
                <a:cs typeface="Calibri" pitchFamily="34" charset="0"/>
              </a:rPr>
              <a:t>7</a:t>
            </a:r>
            <a:r>
              <a:rPr lang="el-GR" sz="2000" dirty="0" smtClean="0">
                <a:solidFill>
                  <a:srgbClr val="000000"/>
                </a:solidFill>
                <a:latin typeface="+mn-lt"/>
                <a:cs typeface="Calibri" pitchFamily="34" charset="0"/>
              </a:rPr>
              <a:t>0</a:t>
            </a:r>
            <a:r>
              <a:rPr lang="el-GR" sz="2000" dirty="0">
                <a:solidFill>
                  <a:srgbClr val="000000"/>
                </a:solidFill>
                <a:latin typeface="+mn-lt"/>
                <a:cs typeface="Calibri" pitchFamily="34" charset="0"/>
              </a:rPr>
              <a:t>%) </a:t>
            </a:r>
            <a:r>
              <a:rPr lang="el-GR" sz="2000" dirty="0" smtClean="0">
                <a:solidFill>
                  <a:srgbClr val="000000"/>
                </a:solidFill>
                <a:latin typeface="+mn-lt"/>
                <a:cs typeface="Calibri" pitchFamily="34" charset="0"/>
              </a:rPr>
              <a:t>– Βαθμός απαραιτήτως “5”</a:t>
            </a:r>
          </a:p>
          <a:p>
            <a:pPr marL="742950" lvl="1" indent="-285750">
              <a:spcBef>
                <a:spcPct val="20000"/>
              </a:spcBef>
              <a:buFontTx/>
              <a:buChar char="–"/>
            </a:pPr>
            <a:r>
              <a:rPr lang="el-GR" sz="2000" dirty="0" smtClean="0">
                <a:solidFill>
                  <a:srgbClr val="000000"/>
                </a:solidFill>
                <a:latin typeface="+mn-lt"/>
                <a:cs typeface="Calibri" pitchFamily="34" charset="0"/>
              </a:rPr>
              <a:t>Εργασία εργαστηρίου</a:t>
            </a:r>
            <a:r>
              <a:rPr lang="en-US" sz="2000" dirty="0" smtClean="0">
                <a:solidFill>
                  <a:srgbClr val="000000"/>
                </a:solidFill>
                <a:latin typeface="+mn-lt"/>
                <a:cs typeface="Calibri" pitchFamily="34" charset="0"/>
              </a:rPr>
              <a:t> </a:t>
            </a:r>
            <a:r>
              <a:rPr lang="el-GR" sz="2000" dirty="0" smtClean="0">
                <a:solidFill>
                  <a:srgbClr val="000000"/>
                </a:solidFill>
                <a:latin typeface="+mn-lt"/>
                <a:cs typeface="Calibri" pitchFamily="34" charset="0"/>
              </a:rPr>
              <a:t>(30%)</a:t>
            </a:r>
            <a:r>
              <a:rPr lang="el-GR" sz="2000" dirty="0" smtClean="0">
                <a:solidFill>
                  <a:srgbClr val="000000"/>
                </a:solidFill>
                <a:latin typeface="Calibri"/>
                <a:cs typeface="Calibri" pitchFamily="34" charset="0"/>
              </a:rPr>
              <a:t> – Βαθμός απαραιτήτως “5”</a:t>
            </a:r>
          </a:p>
          <a:p>
            <a:pPr marL="285750" lvl="1" indent="-285750">
              <a:spcBef>
                <a:spcPct val="20000"/>
              </a:spcBef>
            </a:pPr>
            <a:endParaRPr lang="el-GR" sz="2000" dirty="0" smtClean="0">
              <a:solidFill>
                <a:srgbClr val="000000"/>
              </a:solidFill>
              <a:latin typeface="Calibri"/>
              <a:cs typeface="Calibri" pitchFamily="34" charset="0"/>
            </a:endParaRPr>
          </a:p>
          <a:p>
            <a:pPr marL="271463" lvl="1" indent="-271463">
              <a:spcBef>
                <a:spcPts val="0"/>
              </a:spcBef>
              <a:spcAft>
                <a:spcPts val="1800"/>
              </a:spcAft>
              <a:buFont typeface="Wingdings" pitchFamily="2" charset="2"/>
              <a:buChar char="§"/>
            </a:pPr>
            <a:r>
              <a:rPr lang="el-GR" sz="2000" dirty="0" smtClean="0">
                <a:solidFill>
                  <a:srgbClr val="000000"/>
                </a:solidFill>
                <a:latin typeface="Calibri"/>
                <a:cs typeface="Calibri" pitchFamily="34" charset="0"/>
              </a:rPr>
              <a:t>Στην περίπτωση φοιτητών με μαθησιακές δυσκολίες οι εξετάσεις πραγματοποιούνται προφορικά</a:t>
            </a:r>
          </a:p>
          <a:p>
            <a:pPr marL="271463" lvl="1" indent="-271463">
              <a:spcBef>
                <a:spcPts val="0"/>
              </a:spcBef>
              <a:spcAft>
                <a:spcPts val="1800"/>
              </a:spcAft>
              <a:buFont typeface="Wingdings" pitchFamily="2" charset="2"/>
              <a:buChar char="§"/>
            </a:pPr>
            <a:r>
              <a:rPr lang="el-GR" sz="2000" dirty="0" smtClean="0">
                <a:solidFill>
                  <a:srgbClr val="000000"/>
                </a:solidFill>
                <a:latin typeface="Calibri"/>
                <a:cs typeface="Calibri" pitchFamily="34" charset="0"/>
              </a:rPr>
              <a:t>Απαραίτητη η επιτυχής ολοκλήρωση και των 2</a:t>
            </a:r>
          </a:p>
        </p:txBody>
      </p:sp>
      <p:sp>
        <p:nvSpPr>
          <p:cNvPr id="11"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l-GR" sz="3200" b="1" dirty="0" smtClean="0">
                <a:latin typeface="Calibri" pitchFamily="34" charset="0"/>
                <a:cs typeface="Calibri" pitchFamily="34" charset="0"/>
              </a:rPr>
              <a:t>Εκπαιδευτική διαδικασία  </a:t>
            </a:r>
            <a:endParaRPr lang="en-GB" sz="3200" b="1" dirty="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55576" y="548680"/>
            <a:ext cx="720080" cy="724244"/>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10" name="Rectangle 5"/>
          <p:cNvSpPr>
            <a:spLocks noChangeArrowheads="1"/>
          </p:cNvSpPr>
          <p:nvPr/>
        </p:nvSpPr>
        <p:spPr bwMode="auto">
          <a:xfrm>
            <a:off x="539552" y="1412776"/>
            <a:ext cx="8136904" cy="5184576"/>
          </a:xfrm>
          <a:prstGeom prst="rect">
            <a:avLst/>
          </a:prstGeom>
          <a:noFill/>
          <a:ln w="9525">
            <a:noFill/>
            <a:miter lim="800000"/>
            <a:headEnd/>
            <a:tailEnd/>
          </a:ln>
        </p:spPr>
        <p:txBody>
          <a:bodyPr/>
          <a:lstStyle/>
          <a:p>
            <a:pPr marL="342900" indent="-342900">
              <a:spcBef>
                <a:spcPts val="0"/>
              </a:spcBef>
              <a:spcAft>
                <a:spcPts val="600"/>
              </a:spcAft>
              <a:buFont typeface="Arial" pitchFamily="34" charset="0"/>
              <a:buChar char="•"/>
            </a:pPr>
            <a:r>
              <a:rPr lang="el-GR" sz="1700" dirty="0" err="1" smtClean="0">
                <a:solidFill>
                  <a:srgbClr val="000000"/>
                </a:solidFill>
                <a:latin typeface="+mn-lt"/>
                <a:cs typeface="Calibri" pitchFamily="34" charset="0"/>
              </a:rPr>
              <a:t>Καραμπάς</a:t>
            </a:r>
            <a:r>
              <a:rPr lang="el-GR" sz="1700" dirty="0" smtClean="0">
                <a:solidFill>
                  <a:srgbClr val="000000"/>
                </a:solidFill>
                <a:latin typeface="+mn-lt"/>
                <a:cs typeface="Calibri" pitchFamily="34" charset="0"/>
              </a:rPr>
              <a:t> κ.α. (2015). </a:t>
            </a:r>
            <a:r>
              <a:rPr lang="el-GR" sz="1700" dirty="0" err="1" smtClean="0">
                <a:solidFill>
                  <a:srgbClr val="000000"/>
                </a:solidFill>
                <a:latin typeface="+mn-lt"/>
                <a:cs typeface="Calibri" pitchFamily="34" charset="0"/>
              </a:rPr>
              <a:t>Ακτομηχανική</a:t>
            </a:r>
            <a:r>
              <a:rPr lang="el-GR" sz="1700" dirty="0" smtClean="0">
                <a:solidFill>
                  <a:srgbClr val="000000"/>
                </a:solidFill>
                <a:latin typeface="+mn-lt"/>
                <a:cs typeface="Calibri" pitchFamily="34" charset="0"/>
              </a:rPr>
              <a:t> - Έργα Προστασίας Ακτών, εκδόσεις ΣΕΑΒ, σ. 156</a:t>
            </a:r>
            <a:r>
              <a:rPr lang="en-US" sz="1700" dirty="0" smtClean="0">
                <a:solidFill>
                  <a:srgbClr val="000000"/>
                </a:solidFill>
                <a:latin typeface="+mn-lt"/>
                <a:cs typeface="Calibri" pitchFamily="34" charset="0"/>
              </a:rPr>
              <a:t>. </a:t>
            </a:r>
            <a:r>
              <a:rPr lang="en-US" sz="1700" dirty="0" smtClean="0">
                <a:solidFill>
                  <a:srgbClr val="000000"/>
                </a:solidFill>
                <a:latin typeface="+mn-lt"/>
                <a:cs typeface="Calibri" pitchFamily="34" charset="0"/>
                <a:hlinkClick r:id="rId2"/>
              </a:rPr>
              <a:t>https://repository.kallipos.gr/bitstream/11419/2095/1/00_master_document.pdf</a:t>
            </a:r>
            <a:r>
              <a:rPr lang="en-US" sz="1700" dirty="0" smtClean="0">
                <a:solidFill>
                  <a:srgbClr val="000000"/>
                </a:solidFill>
                <a:latin typeface="+mn-lt"/>
                <a:cs typeface="Calibri" pitchFamily="34" charset="0"/>
              </a:rPr>
              <a:t> </a:t>
            </a:r>
          </a:p>
          <a:p>
            <a:pPr marL="342900" indent="-342900">
              <a:spcBef>
                <a:spcPts val="0"/>
              </a:spcBef>
              <a:spcAft>
                <a:spcPts val="600"/>
              </a:spcAft>
              <a:buFont typeface="Arial" pitchFamily="34" charset="0"/>
              <a:buChar char="•"/>
            </a:pPr>
            <a:r>
              <a:rPr lang="el-GR" sz="1700" dirty="0" err="1" smtClean="0">
                <a:latin typeface="+mn-lt"/>
              </a:rPr>
              <a:t>Καρύμπαλης</a:t>
            </a:r>
            <a:r>
              <a:rPr lang="el-GR" sz="1700" dirty="0" smtClean="0">
                <a:latin typeface="+mn-lt"/>
              </a:rPr>
              <a:t> Θ.Ε</a:t>
            </a:r>
            <a:r>
              <a:rPr lang="en-GB" sz="1700" dirty="0" smtClean="0">
                <a:latin typeface="+mn-lt"/>
              </a:rPr>
              <a:t>. (2010).</a:t>
            </a:r>
            <a:r>
              <a:rPr lang="el-GR" sz="1700" dirty="0" smtClean="0">
                <a:latin typeface="+mn-lt"/>
              </a:rPr>
              <a:t> Παράκτια Γεωμορφολογία</a:t>
            </a:r>
            <a:r>
              <a:rPr lang="en-GB" sz="1700" dirty="0" smtClean="0">
                <a:latin typeface="+mn-lt"/>
              </a:rPr>
              <a:t>,</a:t>
            </a:r>
            <a:r>
              <a:rPr lang="el-GR" sz="1700" dirty="0" smtClean="0">
                <a:latin typeface="+mn-lt"/>
              </a:rPr>
              <a:t> Εκδόσεις Ίων.</a:t>
            </a:r>
            <a:endParaRPr lang="en-US" sz="1700" dirty="0" smtClean="0">
              <a:latin typeface="+mn-lt"/>
            </a:endParaRPr>
          </a:p>
          <a:p>
            <a:pPr marL="342900" indent="-342900">
              <a:spcBef>
                <a:spcPts val="0"/>
              </a:spcBef>
              <a:spcAft>
                <a:spcPts val="600"/>
              </a:spcAft>
              <a:buFont typeface="Arial" pitchFamily="34" charset="0"/>
              <a:buChar char="•"/>
            </a:pPr>
            <a:r>
              <a:rPr lang="en-US" sz="1700" dirty="0" smtClean="0">
                <a:latin typeface="+mn-lt"/>
              </a:rPr>
              <a:t>Coastal engineering manual (200</a:t>
            </a:r>
            <a:r>
              <a:rPr lang="el-GR" sz="1700" dirty="0" smtClean="0">
                <a:latin typeface="+mn-lt"/>
              </a:rPr>
              <a:t>8</a:t>
            </a:r>
            <a:r>
              <a:rPr lang="en-US" sz="1700" dirty="0" smtClean="0">
                <a:latin typeface="+mn-lt"/>
              </a:rPr>
              <a:t>). U.S. Army Corps of Engineers. </a:t>
            </a:r>
            <a:r>
              <a:rPr lang="en-GB" sz="1700" dirty="0" smtClean="0">
                <a:solidFill>
                  <a:srgbClr val="000000"/>
                </a:solidFill>
                <a:latin typeface="+mn-lt"/>
                <a:cs typeface="Calibri" pitchFamily="34" charset="0"/>
                <a:hlinkClick r:id="rId3"/>
              </a:rPr>
              <a:t>https://www.publications.usace.army.mil/USACE-Publications/Engineer-Manuals/</a:t>
            </a:r>
            <a:r>
              <a:rPr lang="en-GB" sz="1700" dirty="0" smtClean="0">
                <a:solidFill>
                  <a:srgbClr val="000000"/>
                </a:solidFill>
                <a:latin typeface="+mn-lt"/>
                <a:cs typeface="Calibri" pitchFamily="34" charset="0"/>
              </a:rPr>
              <a:t> </a:t>
            </a:r>
          </a:p>
          <a:p>
            <a:pPr marL="342900" indent="-342900">
              <a:spcBef>
                <a:spcPts val="0"/>
              </a:spcBef>
              <a:spcAft>
                <a:spcPts val="600"/>
              </a:spcAft>
              <a:buFont typeface="Arial" pitchFamily="34" charset="0"/>
              <a:buChar char="•"/>
            </a:pPr>
            <a:r>
              <a:rPr lang="el-GR" sz="1700" dirty="0" err="1" smtClean="0">
                <a:solidFill>
                  <a:srgbClr val="000000"/>
                </a:solidFill>
                <a:latin typeface="+mn-lt"/>
                <a:cs typeface="Calibri" pitchFamily="34" charset="0"/>
              </a:rPr>
              <a:t>Κουτίτας</a:t>
            </a:r>
            <a:r>
              <a:rPr lang="el-GR" sz="1700" dirty="0" smtClean="0">
                <a:solidFill>
                  <a:srgbClr val="000000"/>
                </a:solidFill>
                <a:latin typeface="+mn-lt"/>
                <a:cs typeface="Calibri" pitchFamily="34" charset="0"/>
              </a:rPr>
              <a:t> Χρ. (1998): Εισαγωγή στην Παράκτια Τεχνική και τα Λιμενικά Έργα, Εκδόσεις Ζήτη, </a:t>
            </a:r>
            <a:r>
              <a:rPr lang="el-GR" sz="1700" dirty="0" err="1" smtClean="0">
                <a:solidFill>
                  <a:srgbClr val="000000"/>
                </a:solidFill>
                <a:latin typeface="+mn-lt"/>
                <a:cs typeface="Calibri" pitchFamily="34" charset="0"/>
              </a:rPr>
              <a:t>Θεσαλονίκη</a:t>
            </a:r>
            <a:r>
              <a:rPr lang="el-GR" sz="1700" dirty="0" smtClean="0">
                <a:solidFill>
                  <a:srgbClr val="000000"/>
                </a:solidFill>
                <a:latin typeface="+mn-lt"/>
                <a:cs typeface="Calibri" pitchFamily="34" charset="0"/>
              </a:rPr>
              <a:t>.</a:t>
            </a:r>
          </a:p>
          <a:p>
            <a:pPr marL="342900" indent="-342900">
              <a:spcBef>
                <a:spcPts val="0"/>
              </a:spcBef>
              <a:spcAft>
                <a:spcPts val="600"/>
              </a:spcAft>
              <a:buFont typeface="Arial" pitchFamily="34" charset="0"/>
              <a:buChar char="•"/>
            </a:pPr>
            <a:r>
              <a:rPr lang="el-GR" sz="1700" dirty="0" err="1" smtClean="0">
                <a:solidFill>
                  <a:srgbClr val="000000"/>
                </a:solidFill>
                <a:latin typeface="+mn-lt"/>
                <a:cs typeface="Calibri" pitchFamily="34" charset="0"/>
              </a:rPr>
              <a:t>Μέμος</a:t>
            </a:r>
            <a:r>
              <a:rPr lang="el-GR" sz="1700" dirty="0" smtClean="0">
                <a:solidFill>
                  <a:srgbClr val="000000"/>
                </a:solidFill>
                <a:latin typeface="+mn-lt"/>
                <a:cs typeface="Calibri" pitchFamily="34" charset="0"/>
              </a:rPr>
              <a:t> Κ. (2005): Μαθήματα Λιμενικών Έργων, </a:t>
            </a:r>
            <a:r>
              <a:rPr lang="el-GR" sz="1700" dirty="0" err="1" smtClean="0">
                <a:solidFill>
                  <a:srgbClr val="000000"/>
                </a:solidFill>
                <a:latin typeface="+mn-lt"/>
                <a:cs typeface="Calibri" pitchFamily="34" charset="0"/>
              </a:rPr>
              <a:t>Εκδ</a:t>
            </a:r>
            <a:r>
              <a:rPr lang="el-GR" sz="1700" dirty="0" smtClean="0">
                <a:solidFill>
                  <a:srgbClr val="000000"/>
                </a:solidFill>
                <a:latin typeface="+mn-lt"/>
                <a:cs typeface="Calibri" pitchFamily="34" charset="0"/>
              </a:rPr>
              <a:t>. Συμμετρία, Αθήνα</a:t>
            </a:r>
            <a:endParaRPr lang="en-US" sz="1700" dirty="0" smtClean="0">
              <a:solidFill>
                <a:srgbClr val="000000"/>
              </a:solidFill>
              <a:latin typeface="+mn-lt"/>
              <a:cs typeface="Calibri" pitchFamily="34" charset="0"/>
            </a:endParaRPr>
          </a:p>
          <a:p>
            <a:pPr marL="342900" indent="-342900">
              <a:spcBef>
                <a:spcPts val="0"/>
              </a:spcBef>
              <a:spcAft>
                <a:spcPts val="600"/>
              </a:spcAft>
              <a:buFont typeface="Arial" pitchFamily="34" charset="0"/>
              <a:buChar char="•"/>
            </a:pPr>
            <a:r>
              <a:rPr lang="en-GB" sz="1700" dirty="0" smtClean="0">
                <a:solidFill>
                  <a:srgbClr val="000000"/>
                </a:solidFill>
                <a:latin typeface="+mn-lt"/>
                <a:cs typeface="Calibri" pitchFamily="34" charset="0"/>
              </a:rPr>
              <a:t>Dean and </a:t>
            </a:r>
            <a:r>
              <a:rPr lang="en-GB" sz="1700" dirty="0" err="1" smtClean="0">
                <a:solidFill>
                  <a:srgbClr val="000000"/>
                </a:solidFill>
                <a:latin typeface="+mn-lt"/>
                <a:cs typeface="Calibri" pitchFamily="34" charset="0"/>
              </a:rPr>
              <a:t>Dalrymple</a:t>
            </a:r>
            <a:r>
              <a:rPr lang="en-GB" sz="1700" dirty="0" smtClean="0">
                <a:solidFill>
                  <a:srgbClr val="000000"/>
                </a:solidFill>
                <a:latin typeface="+mn-lt"/>
                <a:cs typeface="Calibri" pitchFamily="34" charset="0"/>
              </a:rPr>
              <a:t>, (2000). Water wave mechanics for engineers and scientists. World Scientific Publishing.</a:t>
            </a:r>
          </a:p>
          <a:p>
            <a:pPr marL="342900" indent="-342900">
              <a:spcBef>
                <a:spcPts val="0"/>
              </a:spcBef>
              <a:spcAft>
                <a:spcPts val="600"/>
              </a:spcAft>
              <a:buFont typeface="Arial" pitchFamily="34" charset="0"/>
              <a:buChar char="•"/>
            </a:pPr>
            <a:r>
              <a:rPr lang="en-GB" sz="1700" dirty="0" smtClean="0">
                <a:solidFill>
                  <a:srgbClr val="000000"/>
                </a:solidFill>
                <a:latin typeface="+mn-lt"/>
                <a:cs typeface="Calibri" pitchFamily="34" charset="0"/>
              </a:rPr>
              <a:t>Dean and </a:t>
            </a:r>
            <a:r>
              <a:rPr lang="en-GB" sz="1700" dirty="0" err="1" smtClean="0">
                <a:solidFill>
                  <a:srgbClr val="000000"/>
                </a:solidFill>
                <a:latin typeface="+mn-lt"/>
                <a:cs typeface="Calibri" pitchFamily="34" charset="0"/>
              </a:rPr>
              <a:t>Dalrymple</a:t>
            </a:r>
            <a:r>
              <a:rPr lang="en-GB" sz="1700" dirty="0" smtClean="0">
                <a:solidFill>
                  <a:srgbClr val="000000"/>
                </a:solidFill>
                <a:latin typeface="+mn-lt"/>
                <a:cs typeface="Calibri" pitchFamily="34" charset="0"/>
              </a:rPr>
              <a:t>, (2002). Coastal processes with engineering applications, Cambridge University Press.</a:t>
            </a:r>
          </a:p>
          <a:p>
            <a:pPr marL="342900" indent="-342900">
              <a:spcBef>
                <a:spcPts val="0"/>
              </a:spcBef>
              <a:spcAft>
                <a:spcPts val="600"/>
              </a:spcAft>
              <a:buFont typeface="Arial" pitchFamily="34" charset="0"/>
              <a:buChar char="•"/>
            </a:pPr>
            <a:r>
              <a:rPr lang="en-GB" sz="1700" dirty="0" err="1" smtClean="0">
                <a:solidFill>
                  <a:srgbClr val="000000"/>
                </a:solidFill>
                <a:latin typeface="+mn-lt"/>
                <a:cs typeface="Calibri" pitchFamily="34" charset="0"/>
              </a:rPr>
              <a:t>Sawaragi</a:t>
            </a:r>
            <a:r>
              <a:rPr lang="en-GB" sz="1700" dirty="0" smtClean="0">
                <a:solidFill>
                  <a:srgbClr val="000000"/>
                </a:solidFill>
                <a:latin typeface="+mn-lt"/>
                <a:cs typeface="Calibri" pitchFamily="34" charset="0"/>
              </a:rPr>
              <a:t> T., (1995). Coastal engineering - waves, beaches, wave-structure interactions, Elsevier, The Netherlands.</a:t>
            </a:r>
          </a:p>
          <a:p>
            <a:pPr marL="342900" indent="-342900">
              <a:spcBef>
                <a:spcPts val="0"/>
              </a:spcBef>
              <a:spcAft>
                <a:spcPts val="600"/>
              </a:spcAft>
              <a:buFont typeface="Arial" pitchFamily="34" charset="0"/>
              <a:buChar char="•"/>
            </a:pPr>
            <a:r>
              <a:rPr lang="en-GB" sz="1700" dirty="0" smtClean="0">
                <a:solidFill>
                  <a:srgbClr val="000000"/>
                </a:solidFill>
                <a:latin typeface="+mn-lt"/>
                <a:cs typeface="Calibri" pitchFamily="34" charset="0"/>
              </a:rPr>
              <a:t>Robert Sorensen, (1997). Basic coastal engineering, Springer (Editor).</a:t>
            </a:r>
          </a:p>
          <a:p>
            <a:pPr marL="342900" indent="-342900">
              <a:spcBef>
                <a:spcPts val="0"/>
              </a:spcBef>
              <a:spcAft>
                <a:spcPts val="600"/>
              </a:spcAft>
              <a:buFont typeface="Arial" pitchFamily="34" charset="0"/>
              <a:buChar char="•"/>
            </a:pPr>
            <a:r>
              <a:rPr lang="en-GB" sz="1700" dirty="0" err="1" smtClean="0">
                <a:solidFill>
                  <a:srgbClr val="000000"/>
                </a:solidFill>
                <a:latin typeface="+mn-lt"/>
                <a:cs typeface="Calibri" pitchFamily="34" charset="0"/>
              </a:rPr>
              <a:t>Crossland</a:t>
            </a:r>
            <a:r>
              <a:rPr lang="en-GB" sz="1700" dirty="0" smtClean="0">
                <a:solidFill>
                  <a:srgbClr val="000000"/>
                </a:solidFill>
                <a:latin typeface="+mn-lt"/>
                <a:cs typeface="Calibri" pitchFamily="34" charset="0"/>
              </a:rPr>
              <a:t> Ch. (2005) Coastal Fluxes in the </a:t>
            </a:r>
            <a:r>
              <a:rPr lang="en-GB" sz="1700" dirty="0" err="1" smtClean="0">
                <a:solidFill>
                  <a:srgbClr val="000000"/>
                </a:solidFill>
                <a:latin typeface="+mn-lt"/>
                <a:cs typeface="Calibri" pitchFamily="34" charset="0"/>
              </a:rPr>
              <a:t>Anthropocene</a:t>
            </a:r>
            <a:r>
              <a:rPr lang="en-GB" sz="1700" dirty="0" smtClean="0">
                <a:solidFill>
                  <a:srgbClr val="000000"/>
                </a:solidFill>
                <a:latin typeface="+mn-lt"/>
                <a:cs typeface="Calibri" pitchFamily="34" charset="0"/>
              </a:rPr>
              <a:t>, ISBN-10 3-540-25450-10 (e-book) Springer Berlin Heidelberg New York</a:t>
            </a:r>
            <a:endParaRPr lang="el-GR" sz="1700" dirty="0" smtClean="0">
              <a:solidFill>
                <a:srgbClr val="000000"/>
              </a:solidFill>
              <a:latin typeface="+mn-lt"/>
              <a:cs typeface="Calibri" pitchFamily="34" charset="0"/>
            </a:endParaRPr>
          </a:p>
        </p:txBody>
      </p:sp>
      <p:sp>
        <p:nvSpPr>
          <p:cNvPr id="11"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l-GR" sz="3200" b="1" dirty="0" smtClean="0">
                <a:latin typeface="Calibri" pitchFamily="34" charset="0"/>
                <a:cs typeface="Calibri" pitchFamily="34" charset="0"/>
              </a:rPr>
              <a:t>Προτεινόμενη Βιβλιογραφία </a:t>
            </a:r>
            <a:endParaRPr lang="en-GB" sz="3200" b="1" dirty="0">
              <a:latin typeface="Calibri" pitchFamily="34" charset="0"/>
              <a:cs typeface="Calibri"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755576" y="548680"/>
            <a:ext cx="720080" cy="724244"/>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smtClean="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latin typeface="Calibri"/>
              </a:rPr>
              <a:t>Κυματομηχανική</a:t>
            </a:r>
            <a:endParaRPr lang="el-GR" sz="2000" dirty="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latin typeface="Calibri"/>
              </a:rPr>
              <a:t>Δυναμική </a:t>
            </a:r>
            <a:r>
              <a:rPr lang="el-GR" sz="2000" dirty="0" err="1" smtClean="0">
                <a:latin typeface="Calibri"/>
              </a:rPr>
              <a:t>ιζηματολογία</a:t>
            </a:r>
            <a:r>
              <a:rPr lang="el-GR" sz="2000" dirty="0" smtClean="0">
                <a:latin typeface="Calibri"/>
              </a:rPr>
              <a:t> </a:t>
            </a:r>
            <a:r>
              <a:rPr lang="el-GR" sz="2000" dirty="0" smtClean="0">
                <a:latin typeface="Calibri"/>
              </a:rPr>
              <a:t>- Παράκτια Μορφοδυναμική</a:t>
            </a:r>
            <a:endParaRPr lang="el-GR" sz="2000" dirty="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latin typeface="Calibri"/>
              </a:rPr>
              <a:t>Παράκτια διάβρωση</a:t>
            </a:r>
            <a:endParaRPr lang="en-US" sz="2000" dirty="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smtClean="0">
                <a:latin typeface="Calibri"/>
              </a:rPr>
              <a:t>Μέθοδοι παρακολούθησης και μοντελοποίησης </a:t>
            </a:r>
            <a:r>
              <a:rPr lang="el-GR" sz="2000" dirty="0">
                <a:latin typeface="Calibri"/>
              </a:rPr>
              <a:t>Παράκτιας </a:t>
            </a:r>
            <a:r>
              <a:rPr lang="el-GR" sz="2000" dirty="0" smtClean="0">
                <a:latin typeface="Calibri"/>
              </a:rPr>
              <a:t>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smtClean="0">
                <a:solidFill>
                  <a:prstClr val="black"/>
                </a:solidFill>
                <a:latin typeface="Calibri"/>
                <a:cs typeface="Times New Roman" pitchFamily="18" charset="0"/>
              </a:rPr>
              <a:t>Δομή </a:t>
            </a:r>
            <a:r>
              <a:rPr lang="el-GR" sz="3200" b="1" dirty="0">
                <a:solidFill>
                  <a:prstClr val="black"/>
                </a:solidFill>
                <a:latin typeface="Calibri"/>
                <a:cs typeface="Times New Roman" pitchFamily="18" charset="0"/>
              </a:rPr>
              <a:t>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5"/>
          <p:cNvSpPr>
            <a:spLocks noChangeArrowheads="1"/>
          </p:cNvSpPr>
          <p:nvPr/>
        </p:nvSpPr>
        <p:spPr bwMode="auto">
          <a:xfrm>
            <a:off x="611560" y="1844824"/>
            <a:ext cx="8064500"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l-GR" sz="1800" b="1" i="0" u="none" strike="noStrike" kern="0" cap="none" spc="0" normalizeH="0" baseline="0" noProof="0" dirty="0" smtClean="0">
              <a:ln>
                <a:noFill/>
              </a:ln>
              <a:solidFill>
                <a:srgbClr val="FFFFFF"/>
              </a:solidFill>
              <a:effectLst>
                <a:outerShdw blurRad="38100" dist="38100" dir="2700000" algn="tl">
                  <a:srgbClr val="C0C0C0"/>
                </a:outerShdw>
              </a:effectLst>
              <a:uLnTx/>
              <a:uFillTx/>
            </a:endParaRPr>
          </a:p>
          <a:p>
            <a:pPr marL="271463" marR="0" lvl="0" indent="-271463" defTabSz="914400" eaLnBrk="1" fontAlgn="auto" latinLnBrk="0" hangingPunct="1">
              <a:lnSpc>
                <a:spcPct val="110000"/>
              </a:lnSpc>
              <a:spcBef>
                <a:spcPts val="0"/>
              </a:spcBef>
              <a:spcAft>
                <a:spcPts val="0"/>
              </a:spcAft>
              <a:buClrTx/>
              <a:buSzTx/>
              <a:buFont typeface="Wingdings" pitchFamily="2" charset="2"/>
              <a:buChar char="§"/>
              <a:tabLst/>
              <a:defRPr/>
            </a:pPr>
            <a:r>
              <a:rPr kumimoji="0" lang="el-GR" sz="2000" b="0" i="0" u="none" strike="noStrike" kern="0" cap="none" spc="0" normalizeH="0" baseline="0" noProof="0" dirty="0" smtClean="0">
                <a:ln>
                  <a:noFill/>
                </a:ln>
                <a:effectLst/>
                <a:uLnTx/>
                <a:uFillTx/>
                <a:latin typeface="+mn-lt"/>
              </a:rPr>
              <a:t>Κυματισμοί</a:t>
            </a:r>
            <a:r>
              <a:rPr kumimoji="0" lang="en-US" sz="2000" b="0" i="0" u="none" strike="noStrike" kern="0" cap="none" spc="0" normalizeH="0" baseline="0" noProof="0" dirty="0" smtClean="0">
                <a:ln>
                  <a:noFill/>
                </a:ln>
                <a:effectLst/>
                <a:uLnTx/>
                <a:uFillTx/>
                <a:latin typeface="+mn-lt"/>
              </a:rPr>
              <a:t>:</a:t>
            </a:r>
            <a:r>
              <a:rPr kumimoji="0" lang="el-GR" sz="2000" b="0" i="0" u="none" strike="noStrike" kern="0" cap="none" spc="0" normalizeH="0" baseline="0" noProof="0" dirty="0" smtClean="0">
                <a:ln>
                  <a:noFill/>
                </a:ln>
                <a:effectLst/>
                <a:uLnTx/>
                <a:uFillTx/>
                <a:latin typeface="+mn-lt"/>
              </a:rPr>
              <a:t> Έννοιες και θεωρίες κυματισμών   </a:t>
            </a:r>
            <a:endParaRPr kumimoji="0" lang="en-US" sz="2000" b="0" i="0" u="none" strike="noStrike" kern="0" cap="none" spc="0" normalizeH="0" baseline="0" noProof="0" dirty="0" smtClean="0">
              <a:ln>
                <a:noFill/>
              </a:ln>
              <a:effectLst/>
              <a:uLnTx/>
              <a:uFillTx/>
              <a:latin typeface="+mn-lt"/>
            </a:endParaRPr>
          </a:p>
          <a:p>
            <a:pPr marL="271463" marR="0" lvl="0" indent="-271463" defTabSz="914400" eaLnBrk="1" fontAlgn="auto" latinLnBrk="0" hangingPunct="1">
              <a:lnSpc>
                <a:spcPct val="110000"/>
              </a:lnSpc>
              <a:spcBef>
                <a:spcPts val="0"/>
              </a:spcBef>
              <a:spcAft>
                <a:spcPts val="0"/>
              </a:spcAft>
              <a:buClrTx/>
              <a:buSzTx/>
              <a:buFont typeface="Wingdings" pitchFamily="2" charset="2"/>
              <a:buChar char="§"/>
              <a:tabLst/>
              <a:defRPr/>
            </a:pPr>
            <a:endParaRPr kumimoji="0" lang="el-GR" sz="2000" b="0" i="0" u="none" strike="noStrike" kern="0" cap="none" spc="0" normalizeH="0" baseline="0" noProof="0" dirty="0" smtClean="0">
              <a:ln>
                <a:noFill/>
              </a:ln>
              <a:effectLst/>
              <a:uLnTx/>
              <a:uFillTx/>
              <a:latin typeface="+mn-lt"/>
            </a:endParaRPr>
          </a:p>
          <a:p>
            <a:pPr marL="271463" indent="-271463" fontAlgn="auto">
              <a:lnSpc>
                <a:spcPct val="110000"/>
              </a:lnSpc>
              <a:spcBef>
                <a:spcPts val="0"/>
              </a:spcBef>
              <a:spcAft>
                <a:spcPts val="0"/>
              </a:spcAft>
              <a:buFont typeface="Wingdings" pitchFamily="2" charset="2"/>
              <a:buChar char="§"/>
            </a:pPr>
            <a:r>
              <a:rPr kumimoji="0" lang="el-GR" sz="2000" b="0" i="0" u="none" strike="noStrike" kern="0" cap="none" spc="0" normalizeH="0" baseline="0" noProof="0" dirty="0" smtClean="0">
                <a:ln>
                  <a:noFill/>
                </a:ln>
                <a:effectLst/>
                <a:uLnTx/>
                <a:uFillTx/>
                <a:latin typeface="+mn-lt"/>
              </a:rPr>
              <a:t>Διάδοση του κύματος σε βαθιά,</a:t>
            </a:r>
            <a:r>
              <a:rPr kumimoji="0" lang="el-GR" sz="2000" b="0" i="0" u="none" strike="noStrike" kern="0" cap="none" spc="0" normalizeH="0" noProof="0" dirty="0" smtClean="0">
                <a:ln>
                  <a:noFill/>
                </a:ln>
                <a:effectLst/>
                <a:uLnTx/>
                <a:uFillTx/>
                <a:latin typeface="+mn-lt"/>
              </a:rPr>
              <a:t> </a:t>
            </a:r>
            <a:r>
              <a:rPr kumimoji="0" lang="el-GR" sz="2000" b="0" i="0" u="none" strike="noStrike" kern="0" cap="none" spc="0" normalizeH="0" baseline="0" noProof="0" dirty="0" smtClean="0">
                <a:ln>
                  <a:noFill/>
                </a:ln>
                <a:effectLst/>
                <a:uLnTx/>
                <a:uFillTx/>
                <a:latin typeface="+mn-lt"/>
              </a:rPr>
              <a:t>ενδιάμεσα και </a:t>
            </a:r>
            <a:r>
              <a:rPr lang="el-GR" sz="2000" kern="0" dirty="0" smtClean="0">
                <a:solidFill>
                  <a:prstClr val="black"/>
                </a:solidFill>
                <a:latin typeface="Calibri"/>
              </a:rPr>
              <a:t>ρηχά </a:t>
            </a:r>
            <a:r>
              <a:rPr kumimoji="0" lang="el-GR" sz="2000" b="0" i="0" u="none" strike="noStrike" kern="0" cap="none" spc="0" normalizeH="0" baseline="0" noProof="0" dirty="0" smtClean="0">
                <a:ln>
                  <a:noFill/>
                </a:ln>
                <a:effectLst/>
                <a:uLnTx/>
                <a:uFillTx/>
                <a:latin typeface="+mn-lt"/>
              </a:rPr>
              <a:t>νερά</a:t>
            </a:r>
          </a:p>
          <a:p>
            <a:pPr marL="271463" marR="0" lvl="0" indent="-271463" defTabSz="914400" eaLnBrk="1" fontAlgn="auto" latinLnBrk="0" hangingPunct="1">
              <a:lnSpc>
                <a:spcPct val="110000"/>
              </a:lnSpc>
              <a:spcBef>
                <a:spcPts val="0"/>
              </a:spcBef>
              <a:spcAft>
                <a:spcPts val="0"/>
              </a:spcAft>
              <a:buClrTx/>
              <a:buSzTx/>
              <a:buFont typeface="Wingdings" pitchFamily="2" charset="2"/>
              <a:buChar char="§"/>
              <a:tabLst/>
              <a:defRPr/>
            </a:pPr>
            <a:endParaRPr kumimoji="0" lang="el-GR" sz="2000" b="0" i="0" u="none" strike="noStrike" kern="0" cap="none" spc="0" normalizeH="0" baseline="0" noProof="0" dirty="0" smtClean="0">
              <a:ln>
                <a:noFill/>
              </a:ln>
              <a:effectLst/>
              <a:uLnTx/>
              <a:uFillTx/>
              <a:latin typeface="+mn-lt"/>
            </a:endParaRPr>
          </a:p>
          <a:p>
            <a:pPr marL="271463" marR="0" lvl="0" indent="-271463" defTabSz="914400" eaLnBrk="1" fontAlgn="auto" latinLnBrk="0" hangingPunct="1">
              <a:lnSpc>
                <a:spcPct val="110000"/>
              </a:lnSpc>
              <a:spcBef>
                <a:spcPts val="0"/>
              </a:spcBef>
              <a:spcAft>
                <a:spcPts val="0"/>
              </a:spcAft>
              <a:buClrTx/>
              <a:buSzTx/>
              <a:buFont typeface="Wingdings" pitchFamily="2" charset="2"/>
              <a:buChar char="§"/>
              <a:tabLst/>
              <a:defRPr/>
            </a:pPr>
            <a:r>
              <a:rPr kumimoji="0" lang="el-GR" sz="2000" b="0" i="0" u="none" strike="noStrike" kern="0" cap="none" spc="0" normalizeH="0" baseline="0" noProof="0" dirty="0" smtClean="0">
                <a:ln>
                  <a:noFill/>
                </a:ln>
                <a:effectLst/>
                <a:uLnTx/>
                <a:uFillTx/>
                <a:latin typeface="+mn-lt"/>
              </a:rPr>
              <a:t>Διαμόρφωση του κύματος στην παράκτια ζώνη (</a:t>
            </a:r>
            <a:r>
              <a:rPr kumimoji="0" lang="el-GR" sz="2000" b="0" i="0" u="none" strike="noStrike" kern="0" cap="none" spc="0" normalizeH="0" baseline="0" noProof="0" dirty="0" err="1" smtClean="0">
                <a:ln>
                  <a:noFill/>
                </a:ln>
                <a:effectLst/>
                <a:uLnTx/>
                <a:uFillTx/>
                <a:latin typeface="+mn-lt"/>
              </a:rPr>
              <a:t>ρήχωση</a:t>
            </a:r>
            <a:r>
              <a:rPr lang="el-GR" sz="2000" kern="0" dirty="0" smtClean="0">
                <a:latin typeface="+mn-lt"/>
              </a:rPr>
              <a:t>, </a:t>
            </a:r>
            <a:r>
              <a:rPr kumimoji="0" lang="el-GR" sz="2000" b="0" i="0" u="none" strike="noStrike" kern="0" cap="none" spc="0" normalizeH="0" baseline="0" noProof="0" dirty="0" smtClean="0">
                <a:ln>
                  <a:noFill/>
                </a:ln>
                <a:effectLst/>
                <a:uLnTx/>
                <a:uFillTx/>
                <a:latin typeface="+mn-lt"/>
              </a:rPr>
              <a:t>διάθλαση, περίθλαση, ανάκλαση, θραύση, αναρρίχηση)</a:t>
            </a:r>
          </a:p>
          <a:p>
            <a:pPr marR="0" lvl="0" defTabSz="914400" eaLnBrk="1" fontAlgn="auto" latinLnBrk="0" hangingPunct="1">
              <a:lnSpc>
                <a:spcPct val="110000"/>
              </a:lnSpc>
              <a:spcBef>
                <a:spcPts val="0"/>
              </a:spcBef>
              <a:spcAft>
                <a:spcPts val="0"/>
              </a:spcAft>
              <a:buClrTx/>
              <a:buSzTx/>
              <a:buFontTx/>
              <a:buAutoNum type="arabicPeriod"/>
              <a:tabLst/>
              <a:defRPr/>
            </a:pPr>
            <a:endParaRPr kumimoji="0" lang="el-GR" sz="2000" b="0" i="0" u="none" strike="noStrike" kern="0" cap="none" spc="0" normalizeH="0" baseline="0" noProof="0" dirty="0" smtClean="0">
              <a:ln>
                <a:noFill/>
              </a:ln>
              <a:effectLst/>
              <a:uLnTx/>
              <a:uFillTx/>
              <a:latin typeface="+mn-lt"/>
            </a:endParaRPr>
          </a:p>
        </p:txBody>
      </p:sp>
      <p:pic>
        <p:nvPicPr>
          <p:cNvPr id="1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bwMode="auto">
          <a:xfrm>
            <a:off x="539552" y="1844824"/>
            <a:ext cx="8208963" cy="396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l-GR" sz="1800" u="sng" kern="0" dirty="0" smtClean="0">
                <a:solidFill>
                  <a:srgbClr val="000000"/>
                </a:solidFill>
                <a:latin typeface="Calibri" pitchFamily="34" charset="0"/>
                <a:cs typeface="Calibri" pitchFamily="34" charset="0"/>
              </a:rPr>
              <a:t>Οι κυματισμοί κατηγοριοποιούνται ανάλογα με</a:t>
            </a:r>
            <a:r>
              <a:rPr lang="el-GR" sz="1800" kern="0" dirty="0" smtClean="0">
                <a:solidFill>
                  <a:srgbClr val="000000"/>
                </a:solidFill>
                <a:latin typeface="Calibri" pitchFamily="34" charset="0"/>
                <a:cs typeface="Calibri" pitchFamily="34" charset="0"/>
              </a:rPr>
              <a:t>:</a:t>
            </a:r>
          </a:p>
          <a:p>
            <a:pPr marL="342900" indent="-342900">
              <a:spcBef>
                <a:spcPct val="20000"/>
              </a:spcBef>
              <a:defRPr/>
            </a:pPr>
            <a:r>
              <a:rPr lang="el-GR" sz="1800" kern="0" dirty="0" smtClean="0">
                <a:solidFill>
                  <a:srgbClr val="000000"/>
                </a:solidFill>
                <a:latin typeface="Calibri" pitchFamily="34" charset="0"/>
                <a:cs typeface="Calibri" pitchFamily="34" charset="0"/>
              </a:rPr>
              <a:t>(α) τις υπεύθυνες δυνάμεις και </a:t>
            </a:r>
          </a:p>
          <a:p>
            <a:pPr marL="342900" indent="-342900">
              <a:spcBef>
                <a:spcPct val="20000"/>
              </a:spcBef>
              <a:defRPr/>
            </a:pPr>
            <a:r>
              <a:rPr lang="el-GR" sz="1800" kern="0" dirty="0" smtClean="0">
                <a:solidFill>
                  <a:srgbClr val="000000"/>
                </a:solidFill>
                <a:latin typeface="Calibri" pitchFamily="34" charset="0"/>
                <a:cs typeface="Calibri" pitchFamily="34" charset="0"/>
              </a:rPr>
              <a:t>(β) τα χαρακτηριστικά τους (δηλαδή την περίοδο, μήκος κύματος, κανονικότητα κλπ)</a:t>
            </a:r>
            <a:endParaRPr kumimoji="0" lang="el-GR" sz="180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l-GR" sz="1800" b="1" kern="0" dirty="0" smtClean="0">
              <a:solidFill>
                <a:srgbClr val="000000"/>
              </a:solidFill>
              <a:latin typeface="Calibri" pitchFamily="34" charset="0"/>
              <a:cs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l-GR" sz="1800" b="1"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Υπεύθυνες δυνάμεις</a:t>
            </a:r>
          </a:p>
          <a:p>
            <a:pPr marL="358775" marR="0" lvl="0" indent="-358775" algn="l" defTabSz="914400" rtl="0" eaLnBrk="1" fontAlgn="base" latinLnBrk="0" hangingPunct="1">
              <a:lnSpc>
                <a:spcPct val="100000"/>
              </a:lnSpc>
              <a:spcBef>
                <a:spcPct val="20000"/>
              </a:spcBef>
              <a:spcAft>
                <a:spcPct val="0"/>
              </a:spcAft>
              <a:buClrTx/>
              <a:buSzTx/>
              <a:buFontTx/>
              <a:buChar char="•"/>
              <a:tabLst/>
              <a:defRPr/>
            </a:pPr>
            <a:r>
              <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δυνάμεις απομακρύνσεως των υδάτινων σωματιδίων της θαλάσσιας μάζας από τη θέση ηρεμίας τους (</a:t>
            </a:r>
            <a:r>
              <a:rPr kumimoji="0" lang="el-GR" sz="1800" b="1" i="1"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γενεσιουργές δυνάμεις</a:t>
            </a:r>
            <a:r>
              <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 </a:t>
            </a:r>
          </a:p>
          <a:p>
            <a:pPr marL="358775" marR="0" lvl="0" indent="-358775" algn="l" defTabSz="914400" rtl="0" eaLnBrk="1" fontAlgn="base" latinLnBrk="0" hangingPunct="1">
              <a:lnSpc>
                <a:spcPct val="100000"/>
              </a:lnSpc>
              <a:spcBef>
                <a:spcPct val="20000"/>
              </a:spcBef>
              <a:spcAft>
                <a:spcPct val="0"/>
              </a:spcAft>
              <a:buClrTx/>
              <a:buSzTx/>
              <a:buFontTx/>
              <a:buChar char="•"/>
              <a:tabLst/>
              <a:defRPr/>
            </a:pPr>
            <a:r>
              <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και δυνάμεις επαναφοράς των σωματιδίων στις αρχικές θέσεις τους (</a:t>
            </a:r>
            <a:r>
              <a:rPr kumimoji="0" lang="el-GR" sz="1800" b="1" i="1" u="none" strike="noStrike" kern="0" cap="none" spc="0" normalizeH="0" baseline="0" noProof="0" dirty="0" err="1" smtClean="0">
                <a:ln>
                  <a:noFill/>
                </a:ln>
                <a:solidFill>
                  <a:srgbClr val="000000"/>
                </a:solidFill>
                <a:effectLst/>
                <a:uLnTx/>
                <a:uFillTx/>
                <a:latin typeface="Calibri" pitchFamily="34" charset="0"/>
                <a:ea typeface="+mn-ea"/>
                <a:cs typeface="Calibri" pitchFamily="34" charset="0"/>
              </a:rPr>
              <a:t>επαναφέρουσες</a:t>
            </a:r>
            <a:r>
              <a:rPr kumimoji="0" lang="el-GR" sz="1800" b="1" i="1"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 δυνάμεις</a:t>
            </a:r>
            <a:r>
              <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a:t>
            </a:r>
          </a:p>
          <a:p>
            <a:pPr marL="358775" marR="0" lvl="0" indent="-358775" algn="l" defTabSz="914400" rtl="0" eaLnBrk="1" fontAlgn="base" latinLnBrk="0" hangingPunct="1">
              <a:lnSpc>
                <a:spcPct val="100000"/>
              </a:lnSpc>
              <a:spcBef>
                <a:spcPct val="20000"/>
              </a:spcBef>
              <a:spcAft>
                <a:spcPct val="0"/>
              </a:spcAft>
              <a:buClrTx/>
              <a:buSzTx/>
              <a:buFontTx/>
              <a:buChar char="•"/>
              <a:tabLst/>
              <a:defRPr/>
            </a:pPr>
            <a:endPar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a:p>
            <a:pPr>
              <a:spcBef>
                <a:spcPct val="20000"/>
              </a:spcBef>
              <a:defRPr/>
            </a:pPr>
            <a:r>
              <a:rPr lang="el-GR" sz="1800" dirty="0" smtClean="0">
                <a:latin typeface="Calibri" pitchFamily="34" charset="0"/>
                <a:cs typeface="Calibri" pitchFamily="34" charset="0"/>
              </a:rPr>
              <a:t>Η ταυτόχρονη δράση των δυνάμεων αυτών δημιουργεί κινήσεις ταλάντωσης στα σωματίδια. Η συνισταμένη διαταραχή της θαλάσσιας μάζας από τις ταλαντώσεις των σωματιδίων οδηγεί στο θαλάσσιο κυματισμό.</a:t>
            </a:r>
          </a:p>
          <a:p>
            <a:pPr marL="358775" marR="0" lvl="0" indent="-358775" algn="l" defTabSz="914400" rtl="0" eaLnBrk="1" fontAlgn="base" latinLnBrk="0" hangingPunct="1">
              <a:lnSpc>
                <a:spcPct val="100000"/>
              </a:lnSpc>
              <a:spcBef>
                <a:spcPct val="20000"/>
              </a:spcBef>
              <a:spcAft>
                <a:spcPct val="0"/>
              </a:spcAft>
              <a:buClrTx/>
              <a:buSzTx/>
              <a:buFontTx/>
              <a:buChar char="•"/>
              <a:tabLst/>
              <a:defRPr/>
            </a:pPr>
            <a:endParaRPr kumimoji="0" lang="el-GR" sz="18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l-GR" sz="20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1" name="10 - Ορθογώνιο"/>
          <p:cNvSpPr/>
          <p:nvPr/>
        </p:nvSpPr>
        <p:spPr>
          <a:xfrm>
            <a:off x="1259632" y="908720"/>
            <a:ext cx="6624736" cy="461665"/>
          </a:xfrm>
          <a:prstGeom prst="rect">
            <a:avLst/>
          </a:prstGeom>
        </p:spPr>
        <p:txBody>
          <a:bodyPr wrap="square">
            <a:spAutoFit/>
          </a:bodyPr>
          <a:lstStyle/>
          <a:p>
            <a:pPr algn="ctr"/>
            <a:r>
              <a:rPr lang="el-GR" i="1" u="sng" dirty="0" smtClean="0">
                <a:latin typeface="+mj-lt"/>
              </a:rPr>
              <a:t>Κυματισμοί: Έννοιες</a:t>
            </a:r>
            <a:endParaRPr lang="en-GB" i="1" u="sng"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11141</TotalTime>
  <Words>2410</Words>
  <Application>Microsoft Office PowerPoint</Application>
  <PresentationFormat>Προβολή στην οθόνη (4:3)</PresentationFormat>
  <Paragraphs>412</Paragraphs>
  <Slides>46</Slides>
  <Notes>35</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51" baseType="lpstr">
      <vt:lpstr>Θέμα του Office</vt:lpstr>
      <vt:lpstr>Default Design</vt:lpstr>
      <vt:lpstr>1_Θέμα του Office</vt:lpstr>
      <vt:lpstr>2_Θέμα του Office</vt:lpstr>
      <vt:lpstr>Equation</vt:lpstr>
      <vt:lpstr>Διαφάνεια 1</vt:lpstr>
      <vt:lpstr>Διαφάνεια 2</vt:lpstr>
      <vt:lpstr>Διαφάνεια 3</vt:lpstr>
      <vt:lpstr>Διαφάνεια 4</vt:lpstr>
      <vt:lpstr>Διαφάνεια 5</vt:lpstr>
      <vt:lpstr>Διαφάνεια 6</vt:lpstr>
      <vt:lpstr>Διαφάνεια 7</vt:lpstr>
      <vt:lpstr>Κυματομηχανική</vt:lpstr>
      <vt:lpstr>Κυματομηχανική</vt:lpstr>
      <vt:lpstr>Κυματομηχανική</vt:lpstr>
      <vt:lpstr>Κυματομηχανική</vt:lpstr>
      <vt:lpstr>Διαφάνεια 12</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Διαφάνεια 25</vt:lpstr>
      <vt:lpstr>Κυματομηχανική</vt:lpstr>
      <vt:lpstr>Κυματομηχανική</vt:lpstr>
      <vt:lpstr>Κυματομηχανική</vt:lpstr>
      <vt:lpstr>Κυματομηχανική</vt:lpstr>
      <vt:lpstr>Διαφάνεια 30</vt:lpstr>
      <vt:lpstr>Διαφάνεια 31</vt:lpstr>
      <vt:lpstr>Δυναμική ιζηματολογία –  Παράκτια Μορφοδυναμική</vt:lpstr>
      <vt:lpstr>Δυναμική ιζηματολογία –  Παράκτια Μορφοδυναμική</vt:lpstr>
      <vt:lpstr>Διαφάνεια 34</vt:lpstr>
      <vt:lpstr>Διαφάνεια 35</vt:lpstr>
      <vt:lpstr>Παράκτια Διάβρωση</vt:lpstr>
      <vt:lpstr>Παράκτια Διάβρωση</vt:lpstr>
      <vt:lpstr>Παράκτια Διάβρωση</vt:lpstr>
      <vt:lpstr>Παράκτια Διάβρωση</vt:lpstr>
      <vt:lpstr>Παράκτια Διάβρωση</vt:lpstr>
      <vt:lpstr>Παράκτια Διάβρωση</vt:lpstr>
      <vt:lpstr>Μέθοδοι παρακολούθησης  Παράκτιας Μορφοδυναμικής</vt:lpstr>
      <vt:lpstr>Μέθοδοι παρακολούθησης  Παράκτιας Μορφοδυναμικής</vt:lpstr>
      <vt:lpstr>Μέθοδοι μοντελοποίησης  Παράκτιας Μορφοδυναμικής</vt:lpstr>
      <vt:lpstr>Μέθοδοι μοντελοποίησης  Παράκτιας Μορφοδυναμικής</vt:lpstr>
      <vt:lpstr>Μέθοδοι μοντελοποίησης  Παράκτιας Μορφοδυναμικής</vt:lpstr>
    </vt:vector>
  </TitlesOfParts>
  <Company>Dept of Marine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ISAVELA</cp:lastModifiedBy>
  <cp:revision>240</cp:revision>
  <dcterms:created xsi:type="dcterms:W3CDTF">2004-03-01T16:33:06Z</dcterms:created>
  <dcterms:modified xsi:type="dcterms:W3CDTF">2021-02-15T15:35:41Z</dcterms:modified>
</cp:coreProperties>
</file>