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3" r:id="rId2"/>
    <p:sldMasterId id="2147483745" r:id="rId3"/>
  </p:sldMasterIdLst>
  <p:notesMasterIdLst>
    <p:notesMasterId r:id="rId46"/>
  </p:notesMasterIdLst>
  <p:sldIdLst>
    <p:sldId id="503" r:id="rId4"/>
    <p:sldId id="504" r:id="rId5"/>
    <p:sldId id="505" r:id="rId6"/>
    <p:sldId id="357" r:id="rId7"/>
    <p:sldId id="358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5" r:id="rId16"/>
    <p:sldId id="456" r:id="rId17"/>
    <p:sldId id="457" r:id="rId18"/>
    <p:sldId id="458" r:id="rId19"/>
    <p:sldId id="459" r:id="rId20"/>
    <p:sldId id="460" r:id="rId21"/>
    <p:sldId id="462" r:id="rId22"/>
    <p:sldId id="463" r:id="rId23"/>
    <p:sldId id="464" r:id="rId24"/>
    <p:sldId id="465" r:id="rId25"/>
    <p:sldId id="466" r:id="rId26"/>
    <p:sldId id="454" r:id="rId27"/>
    <p:sldId id="467" r:id="rId28"/>
    <p:sldId id="468" r:id="rId29"/>
    <p:sldId id="501" r:id="rId30"/>
    <p:sldId id="502" r:id="rId31"/>
    <p:sldId id="500" r:id="rId32"/>
    <p:sldId id="469" r:id="rId33"/>
    <p:sldId id="470" r:id="rId34"/>
    <p:sldId id="497" r:id="rId35"/>
    <p:sldId id="494" r:id="rId36"/>
    <p:sldId id="473" r:id="rId37"/>
    <p:sldId id="496" r:id="rId38"/>
    <p:sldId id="495" r:id="rId39"/>
    <p:sldId id="474" r:id="rId40"/>
    <p:sldId id="498" r:id="rId41"/>
    <p:sldId id="475" r:id="rId42"/>
    <p:sldId id="499" r:id="rId43"/>
    <p:sldId id="471" r:id="rId44"/>
    <p:sldId id="47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00"/>
    <a:srgbClr val="FF0000"/>
    <a:srgbClr val="D60093"/>
    <a:srgbClr val="CC0066"/>
    <a:srgbClr val="FFFF00"/>
    <a:srgbClr val="66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1008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AD5625-A566-4CCB-A53A-516CE34CC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30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56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54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9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33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2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56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6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06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00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78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00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69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02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94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23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58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0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99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7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69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4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50E49F-6000-4720-9B77-55A3BDBFC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bldLvl="5" autoUpdateAnimBg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BF60F4D-9EB5-4B20-99E3-2BD7FFD6B206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E65556-15B9-4650-A57A-8A49D8D02E1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50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9D2EB-09E2-4AFE-8EC9-646B6C8C83D0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4047FE6-02FE-40EE-B749-06CF4CF2C2F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99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Microsoft_Word_97_-_2003_Document2.doc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Arial" charset="0"/>
              </a:rPr>
              <a:t>Ναυτιλιακή Χρηματοοικονομική</a:t>
            </a:r>
            <a:endParaRPr lang="el-GR" sz="3200" b="1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284983"/>
            <a:ext cx="7848600" cy="17283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n-US" sz="2800" b="1" smtClean="0">
                <a:solidFill>
                  <a:schemeClr val="tx1"/>
                </a:solidFill>
              </a:rPr>
              <a:t>4</a:t>
            </a:r>
            <a:r>
              <a:rPr lang="el-GR" sz="2800" b="1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n-US" sz="2800" dirty="0">
                <a:solidFill>
                  <a:schemeClr val="tx1"/>
                </a:solidFill>
                <a:latin typeface="Arial" charset="0"/>
              </a:rPr>
              <a:t>BANK FINANCE IN SHIPPING</a:t>
            </a: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9678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</a:rPr>
              <a:t>Θεόδωρος Συριόπουλος</a:t>
            </a:r>
            <a:endParaRPr lang="el-GR" sz="1800" b="1" i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1800" b="1" i="1" dirty="0" smtClean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l-GR" sz="1800" b="1" i="1" dirty="0">
                <a:solidFill>
                  <a:prstClr val="black"/>
                </a:solidFill>
                <a:latin typeface="Calibri"/>
              </a:rPr>
              <a:t>Ναυτιλίας και Επιχειρηματικών Υπηρεσιών</a:t>
            </a:r>
          </a:p>
        </p:txBody>
      </p:sp>
    </p:spTree>
    <p:extLst>
      <p:ext uri="{BB962C8B-B14F-4D97-AF65-F5344CB8AC3E}">
        <p14:creationId xmlns:p14="http://schemas.microsoft.com/office/powerpoint/2010/main" val="38056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857232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cs typeface="Times New Roman" pitchFamily="18" charset="0"/>
              </a:rPr>
              <a:t>Pricing a loan</a:t>
            </a:r>
            <a:endParaRPr lang="en-US" sz="2400" b="1" kern="1200" dirty="0">
              <a:solidFill>
                <a:srgbClr val="0070C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85786" y="2143116"/>
            <a:ext cx="7672414" cy="395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800" b="1" dirty="0">
                <a:solidFill>
                  <a:srgbClr val="0070C0"/>
                </a:solidFill>
                <a:latin typeface="+mn-lt"/>
              </a:rPr>
              <a:t>Default Risk </a:t>
            </a:r>
            <a:r>
              <a:rPr kumimoji="1" lang="en-US" sz="1800" b="1" dirty="0" smtClean="0">
                <a:solidFill>
                  <a:srgbClr val="0070C0"/>
                </a:solidFill>
                <a:latin typeface="+mn-lt"/>
              </a:rPr>
              <a:t>Premium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kumimoji="1" lang="en-US" sz="1600" b="1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kumimoji="1" lang="en-US" sz="1600" dirty="0" smtClean="0">
                <a:latin typeface="+mn-lt"/>
              </a:rPr>
              <a:t>the</a:t>
            </a:r>
            <a:r>
              <a:rPr kumimoji="1" lang="en-US" sz="1600" b="0" dirty="0" smtClean="0">
                <a:latin typeface="+mn-lt"/>
              </a:rPr>
              <a:t> </a:t>
            </a:r>
            <a:r>
              <a:rPr kumimoji="1" lang="en-US" sz="1600" dirty="0" smtClean="0">
                <a:latin typeface="+mn-lt"/>
              </a:rPr>
              <a:t>d</a:t>
            </a:r>
            <a:r>
              <a:rPr kumimoji="1" lang="en-US" sz="1600" b="0" dirty="0" smtClean="0">
                <a:latin typeface="+mn-lt"/>
              </a:rPr>
              <a:t>ifference </a:t>
            </a:r>
            <a:r>
              <a:rPr kumimoji="1" lang="en-US" sz="1600" b="0" dirty="0">
                <a:latin typeface="+mn-lt"/>
              </a:rPr>
              <a:t>between </a:t>
            </a:r>
            <a:r>
              <a:rPr kumimoji="1" lang="en-US" sz="1600" b="0" dirty="0" smtClean="0">
                <a:latin typeface="+mn-lt"/>
              </a:rPr>
              <a:t>risk-free </a:t>
            </a:r>
            <a:r>
              <a:rPr kumimoji="1" lang="en-US" sz="1600" b="0" dirty="0">
                <a:latin typeface="+mn-lt"/>
              </a:rPr>
              <a:t>loan </a:t>
            </a:r>
            <a:r>
              <a:rPr kumimoji="1" lang="en-US" sz="1600" b="0" dirty="0" smtClean="0">
                <a:latin typeface="+mn-lt"/>
              </a:rPr>
              <a:t>&amp; risky </a:t>
            </a:r>
            <a:r>
              <a:rPr kumimoji="1" lang="en-US" sz="1600" b="0" dirty="0">
                <a:latin typeface="+mn-lt"/>
              </a:rPr>
              <a:t>one </a:t>
            </a:r>
            <a:r>
              <a:rPr kumimoji="1" lang="en-US" sz="1600" b="0" dirty="0" smtClean="0">
                <a:latin typeface="+mn-lt"/>
              </a:rPr>
              <a:t>= </a:t>
            </a:r>
            <a:r>
              <a:rPr kumimoji="1" lang="en-US" sz="1600" b="1" dirty="0" smtClean="0">
                <a:solidFill>
                  <a:srgbClr val="0070C0"/>
                </a:solidFill>
                <a:latin typeface="+mn-lt"/>
              </a:rPr>
              <a:t>default </a:t>
            </a:r>
            <a:r>
              <a:rPr kumimoji="1" lang="en-US" sz="1600" b="1" dirty="0">
                <a:solidFill>
                  <a:srgbClr val="0070C0"/>
                </a:solidFill>
                <a:latin typeface="+mn-lt"/>
              </a:rPr>
              <a:t>risk premium</a:t>
            </a:r>
            <a:r>
              <a:rPr kumimoji="1" lang="en-US" sz="1600" b="0" dirty="0">
                <a:latin typeface="+mn-lt"/>
              </a:rPr>
              <a:t>.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kumimoji="1" lang="en-US" sz="1200" b="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r>
              <a:rPr kumimoji="1" lang="en-US" sz="1600" b="0" dirty="0" smtClean="0">
                <a:latin typeface="+mn-lt"/>
              </a:rPr>
              <a:t>it </a:t>
            </a:r>
            <a:r>
              <a:rPr kumimoji="1" lang="en-US" sz="1600" b="0" dirty="0">
                <a:latin typeface="+mn-lt"/>
              </a:rPr>
              <a:t>contributes to the economic capital of the </a:t>
            </a:r>
            <a:r>
              <a:rPr kumimoji="1" lang="en-US" sz="1600" b="0" dirty="0" smtClean="0">
                <a:latin typeface="+mn-lt"/>
              </a:rPr>
              <a:t>bank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kumimoji="1" lang="en-US" sz="1600" b="0" dirty="0"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sz="1600" b="0" dirty="0">
                <a:latin typeface="+mn-lt"/>
              </a:rPr>
              <a:t>III) provision of acceptable return to shareholders for the taken risk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1600" b="0" dirty="0">
                <a:latin typeface="+mn-lt"/>
              </a:rPr>
              <a:t>Greater risk - Higher spreads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1600" b="0" dirty="0">
                <a:latin typeface="+mn-lt"/>
              </a:rPr>
              <a:t>Terms </a:t>
            </a:r>
            <a:r>
              <a:rPr kumimoji="1" lang="en-US" sz="1600" b="0" dirty="0" smtClean="0">
                <a:latin typeface="+mn-lt"/>
              </a:rPr>
              <a:t>&amp; </a:t>
            </a:r>
            <a:r>
              <a:rPr kumimoji="1" lang="en-US" sz="1600" b="0" dirty="0">
                <a:latin typeface="+mn-lt"/>
              </a:rPr>
              <a:t>conditions of the </a:t>
            </a:r>
            <a:r>
              <a:rPr kumimoji="1" lang="en-US" sz="1600" b="0" dirty="0" smtClean="0">
                <a:latin typeface="+mn-lt"/>
              </a:rPr>
              <a:t>loan (duration</a:t>
            </a:r>
            <a:r>
              <a:rPr kumimoji="1" lang="en-US" sz="1600" b="0" dirty="0">
                <a:latin typeface="+mn-lt"/>
              </a:rPr>
              <a:t>, size, collateral securities etc.)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857232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cs typeface="Times New Roman" pitchFamily="18" charset="0"/>
              </a:rPr>
              <a:t>Pricing a loan</a:t>
            </a:r>
            <a:endParaRPr lang="en-US" sz="2400" b="1" kern="1200" dirty="0">
              <a:solidFill>
                <a:srgbClr val="0070C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8662" y="1981200"/>
            <a:ext cx="7529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kumimoji="1" lang="en-US" sz="1800" b="1" dirty="0">
                <a:solidFill>
                  <a:srgbClr val="0070C0"/>
                </a:solidFill>
                <a:latin typeface="+mn-lt"/>
              </a:rPr>
              <a:t>C. </a:t>
            </a:r>
            <a:r>
              <a:rPr kumimoji="1" lang="en-US" sz="1800" b="1" dirty="0" smtClean="0">
                <a:solidFill>
                  <a:srgbClr val="0070C0"/>
                </a:solidFill>
                <a:latin typeface="+mn-lt"/>
              </a:rPr>
              <a:t>FEES</a:t>
            </a:r>
          </a:p>
          <a:p>
            <a:pPr marL="342900" indent="-342900">
              <a:spcBef>
                <a:spcPct val="20000"/>
              </a:spcBef>
            </a:pPr>
            <a:endParaRPr kumimoji="1" lang="en-US" sz="1800" b="1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800" dirty="0" smtClean="0">
                <a:latin typeface="+mn-lt"/>
              </a:rPr>
              <a:t>u</a:t>
            </a:r>
            <a:r>
              <a:rPr kumimoji="1" lang="en-US" sz="1800" b="0" dirty="0" smtClean="0">
                <a:latin typeface="+mn-lt"/>
              </a:rPr>
              <a:t>p front / in </a:t>
            </a:r>
            <a:r>
              <a:rPr kumimoji="1" lang="en-US" sz="1800" b="0" dirty="0">
                <a:latin typeface="+mn-lt"/>
              </a:rPr>
              <a:t>the </a:t>
            </a:r>
            <a:r>
              <a:rPr kumimoji="1" lang="en-US" sz="1800" b="0" dirty="0" smtClean="0">
                <a:latin typeface="+mn-lt"/>
              </a:rPr>
              <a:t>duration / back </a:t>
            </a:r>
            <a:r>
              <a:rPr kumimoji="1" lang="en-US" sz="1800" b="0" dirty="0">
                <a:latin typeface="+mn-lt"/>
              </a:rPr>
              <a:t>end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800" dirty="0" smtClean="0">
                <a:latin typeface="+mn-lt"/>
              </a:rPr>
              <a:t>c</a:t>
            </a:r>
            <a:r>
              <a:rPr kumimoji="1" lang="en-US" sz="1800" b="0" dirty="0" smtClean="0">
                <a:latin typeface="+mn-lt"/>
              </a:rPr>
              <a:t>ommitment </a:t>
            </a:r>
            <a:r>
              <a:rPr kumimoji="1" lang="en-US" sz="1800" b="0" dirty="0">
                <a:latin typeface="+mn-lt"/>
              </a:rPr>
              <a:t>facility fees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800" dirty="0" smtClean="0">
                <a:latin typeface="+mn-lt"/>
              </a:rPr>
              <a:t>p</a:t>
            </a:r>
            <a:r>
              <a:rPr kumimoji="1" lang="en-US" sz="1800" b="0" dirty="0" smtClean="0">
                <a:latin typeface="+mn-lt"/>
              </a:rPr>
              <a:t>enalty </a:t>
            </a:r>
            <a:r>
              <a:rPr kumimoji="1" lang="en-US" sz="1800" b="0" dirty="0">
                <a:latin typeface="+mn-lt"/>
              </a:rPr>
              <a:t>default fees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800" dirty="0" smtClean="0">
                <a:latin typeface="+mn-lt"/>
              </a:rPr>
              <a:t>c</a:t>
            </a:r>
            <a:r>
              <a:rPr kumimoji="1" lang="en-US" sz="1800" b="0" dirty="0" smtClean="0">
                <a:latin typeface="+mn-lt"/>
              </a:rPr>
              <a:t>ancellation / termination </a:t>
            </a:r>
            <a:r>
              <a:rPr kumimoji="1" lang="en-US" sz="1800" b="0" dirty="0">
                <a:latin typeface="+mn-lt"/>
              </a:rPr>
              <a:t>fees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kumimoji="1" lang="en-US" sz="1800" dirty="0" smtClean="0">
                <a:latin typeface="+mn-lt"/>
              </a:rPr>
              <a:t>e</a:t>
            </a:r>
            <a:r>
              <a:rPr kumimoji="1" lang="en-US" sz="1800" b="0" dirty="0" smtClean="0">
                <a:latin typeface="+mn-lt"/>
              </a:rPr>
              <a:t>xtension </a:t>
            </a:r>
            <a:r>
              <a:rPr kumimoji="1" lang="en-US" sz="1800" b="0" dirty="0">
                <a:latin typeface="+mn-lt"/>
              </a:rPr>
              <a:t>fees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857232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cs typeface="Times New Roman" pitchFamily="18" charset="0"/>
              </a:rPr>
              <a:t>C’s of Credit &amp; Investment Analysis</a:t>
            </a:r>
            <a:endParaRPr lang="en-US" sz="2400" b="1" kern="1200" dirty="0">
              <a:solidFill>
                <a:srgbClr val="0070C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55776" y="1916832"/>
            <a:ext cx="22322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ingdings"/>
              <a:buChar char="è"/>
            </a:pPr>
            <a:r>
              <a:rPr kumimoji="1" lang="en-US" sz="2000" b="1" dirty="0" smtClean="0">
                <a:solidFill>
                  <a:srgbClr val="0070C0"/>
                </a:solidFill>
                <a:latin typeface="+mn-lt"/>
              </a:rPr>
              <a:t>C</a:t>
            </a:r>
            <a:r>
              <a:rPr kumimoji="1" lang="en-US" sz="2000" b="0" dirty="0" smtClean="0">
                <a:latin typeface="+mn-lt"/>
              </a:rPr>
              <a:t>haracter </a:t>
            </a:r>
          </a:p>
          <a:p>
            <a:pPr marL="342900" indent="-342900">
              <a:spcBef>
                <a:spcPct val="20000"/>
              </a:spcBef>
            </a:pPr>
            <a:endParaRPr kumimoji="1" lang="en-US" sz="20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/>
              <a:buChar char="è"/>
            </a:pPr>
            <a:r>
              <a:rPr kumimoji="1" lang="en-US" sz="2000" b="1" dirty="0" smtClean="0">
                <a:solidFill>
                  <a:srgbClr val="0070C0"/>
                </a:solidFill>
                <a:latin typeface="+mn-lt"/>
              </a:rPr>
              <a:t>C</a:t>
            </a:r>
            <a:r>
              <a:rPr kumimoji="1" lang="en-US" sz="2000" b="0" dirty="0" smtClean="0">
                <a:latin typeface="+mn-lt"/>
              </a:rPr>
              <a:t>apacity</a:t>
            </a:r>
          </a:p>
          <a:p>
            <a:pPr marL="342900" indent="-342900">
              <a:spcBef>
                <a:spcPct val="20000"/>
              </a:spcBef>
            </a:pPr>
            <a:endParaRPr kumimoji="1" lang="en-US" sz="2000" dirty="0" smtClean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sz="2000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</a:t>
            </a:r>
            <a:r>
              <a:rPr kumimoji="1" lang="en-US" sz="2000" dirty="0" smtClean="0">
                <a:latin typeface="+mn-lt"/>
                <a:sym typeface="Wingdings" pitchFamily="2" charset="2"/>
              </a:rPr>
              <a:t> </a:t>
            </a:r>
            <a:r>
              <a:rPr kumimoji="1" lang="en-US" sz="2000" b="1" dirty="0" smtClean="0">
                <a:solidFill>
                  <a:srgbClr val="0070C0"/>
                </a:solidFill>
                <a:latin typeface="+mn-lt"/>
              </a:rPr>
              <a:t>C</a:t>
            </a:r>
            <a:r>
              <a:rPr kumimoji="1" lang="en-US" sz="2000" dirty="0" smtClean="0">
                <a:latin typeface="+mn-lt"/>
              </a:rPr>
              <a:t>apital</a:t>
            </a:r>
          </a:p>
          <a:p>
            <a:pPr marL="342900" indent="-342900">
              <a:spcBef>
                <a:spcPct val="20000"/>
              </a:spcBef>
            </a:pPr>
            <a:endParaRPr kumimoji="1" lang="en-US" sz="2000" b="0" dirty="0" smtClean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sz="2000" b="0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</a:t>
            </a:r>
            <a:r>
              <a:rPr kumimoji="1" lang="en-US" sz="2000" b="0" dirty="0" smtClean="0">
                <a:latin typeface="+mn-lt"/>
                <a:sym typeface="Wingdings" pitchFamily="2" charset="2"/>
              </a:rPr>
              <a:t> </a:t>
            </a:r>
            <a:r>
              <a:rPr kumimoji="1" lang="en-US" sz="2000" b="1" dirty="0" smtClean="0">
                <a:solidFill>
                  <a:srgbClr val="0070C0"/>
                </a:solidFill>
                <a:latin typeface="+mn-lt"/>
              </a:rPr>
              <a:t>C</a:t>
            </a:r>
            <a:r>
              <a:rPr kumimoji="1" lang="en-US" sz="2000" b="0" dirty="0" smtClean="0">
                <a:latin typeface="+mn-lt"/>
              </a:rPr>
              <a:t>ompany</a:t>
            </a:r>
          </a:p>
          <a:p>
            <a:pPr marL="342900" indent="-342900">
              <a:spcBef>
                <a:spcPct val="20000"/>
              </a:spcBef>
            </a:pPr>
            <a:endParaRPr kumimoji="1" lang="en-US" sz="2000" dirty="0" smtClean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sz="2000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</a:t>
            </a:r>
            <a:r>
              <a:rPr kumimoji="1" lang="en-US" sz="2000" dirty="0" smtClean="0">
                <a:latin typeface="+mn-lt"/>
                <a:sym typeface="Wingdings" pitchFamily="2" charset="2"/>
              </a:rPr>
              <a:t> </a:t>
            </a:r>
            <a:r>
              <a:rPr kumimoji="1" lang="en-US" sz="2000" b="1" dirty="0" smtClean="0">
                <a:solidFill>
                  <a:srgbClr val="0070C0"/>
                </a:solidFill>
                <a:latin typeface="+mn-lt"/>
              </a:rPr>
              <a:t>C</a:t>
            </a:r>
            <a:r>
              <a:rPr kumimoji="1" lang="en-US" sz="2000" dirty="0" smtClean="0">
                <a:latin typeface="+mn-lt"/>
              </a:rPr>
              <a:t>onditions</a:t>
            </a:r>
          </a:p>
          <a:p>
            <a:pPr marL="342900" indent="-342900">
              <a:spcBef>
                <a:spcPct val="20000"/>
              </a:spcBef>
            </a:pPr>
            <a:endParaRPr kumimoji="1" lang="en-US" sz="2000" b="0" dirty="0" smtClean="0">
              <a:latin typeface="+mn-lt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sz="2000" b="0" dirty="0" smtClean="0">
                <a:solidFill>
                  <a:srgbClr val="0070C0"/>
                </a:solidFill>
                <a:latin typeface="+mn-lt"/>
                <a:sym typeface="Wingdings" pitchFamily="2" charset="2"/>
              </a:rPr>
              <a:t></a:t>
            </a:r>
            <a:r>
              <a:rPr kumimoji="1" lang="en-US" sz="2000" b="0" dirty="0" smtClean="0">
                <a:latin typeface="+mn-lt"/>
                <a:sym typeface="Wingdings" pitchFamily="2" charset="2"/>
              </a:rPr>
              <a:t> </a:t>
            </a:r>
            <a:r>
              <a:rPr kumimoji="1" lang="en-US" sz="2000" b="1" dirty="0" smtClean="0">
                <a:solidFill>
                  <a:srgbClr val="0070C0"/>
                </a:solidFill>
                <a:latin typeface="+mn-lt"/>
              </a:rPr>
              <a:t>C</a:t>
            </a:r>
            <a:r>
              <a:rPr kumimoji="1" lang="en-US" sz="2000" b="0" dirty="0" smtClean="0">
                <a:latin typeface="+mn-lt"/>
              </a:rPr>
              <a:t>ollateral</a:t>
            </a:r>
            <a:endParaRPr kumimoji="1" lang="en-US" sz="2000" b="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857232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cs typeface="Times New Roman" pitchFamily="18" charset="0"/>
              </a:rPr>
              <a:t>Character / Capacity</a:t>
            </a:r>
            <a:endParaRPr lang="en-US" sz="2400" b="1" kern="1200" dirty="0">
              <a:solidFill>
                <a:srgbClr val="0070C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14348" y="2000240"/>
            <a:ext cx="3047992" cy="3305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Head of Company	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Integrity	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Company's Mission - 	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Strategic Plan(s)	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Business Plan(s)	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Strategies to Achieve them	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In particular	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-Investment &amp; Finance	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-Chartering	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429124" y="2000240"/>
            <a:ext cx="4572000" cy="1407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-Insurance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-Technical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-Cost management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-Creditors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-Human Resources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00562" y="3857628"/>
            <a:ext cx="41434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+mn-lt"/>
              </a:rPr>
              <a:t>Coherent	</a:t>
            </a:r>
          </a:p>
          <a:p>
            <a:r>
              <a:rPr lang="en-US" sz="1800" b="0" dirty="0">
                <a:solidFill>
                  <a:srgbClr val="000000"/>
                </a:solidFill>
                <a:latin typeface="+mn-lt"/>
              </a:rPr>
              <a:t>Forward looking &amp;	</a:t>
            </a:r>
          </a:p>
          <a:p>
            <a:r>
              <a:rPr lang="en-US" sz="1800" b="0" dirty="0">
                <a:solidFill>
                  <a:srgbClr val="000000"/>
                </a:solidFill>
                <a:latin typeface="+mn-lt"/>
              </a:rPr>
              <a:t>Learning from the Past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cs typeface="Times New Roman" pitchFamily="18" charset="0"/>
              </a:rPr>
              <a:t>Capital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57224" y="2285992"/>
            <a:ext cx="5857916" cy="3240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Financial Structure	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Shipowner/Company's Head Shareholding Stake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Analysis of Financial Statements	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Financial Ratio Analysis	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   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- Gearing Ratio (Total 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Debt/Total Assets)	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   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- Long-Term 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Debt/Total Cap	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   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- Net Worth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  - Pre-tax interest coverage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b="0" dirty="0">
                <a:solidFill>
                  <a:srgbClr val="000000"/>
                </a:solidFill>
                <a:latin typeface="Arial Narrow" pitchFamily="34" charset="0"/>
              </a:rPr>
              <a:t>	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cs typeface="Times New Roman" pitchFamily="18" charset="0"/>
              </a:rPr>
              <a:t>Capital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14414" y="2357430"/>
            <a:ext cx="4572000" cy="25545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- Cash 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Flow	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000" b="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- Company's 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Liquidity	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000" b="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- Financial 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Flexibility	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000" b="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- (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Sources of Funds)	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000" b="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- Accounting 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Methods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cs typeface="Times New Roman" pitchFamily="18" charset="0"/>
              </a:rPr>
              <a:t>Company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57224" y="2214554"/>
            <a:ext cx="5257800" cy="3277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Structure of the 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Company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Inflows:	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   Forms of Employment	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   Choice of Charterers	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   Quality of Charterers	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   Contracts with Charterers	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   Effective 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Utilization 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of 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Vessels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	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cs typeface="Times New Roman" pitchFamily="18" charset="0"/>
              </a:rPr>
              <a:t>Company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2976" y="2285992"/>
            <a:ext cx="3238496" cy="28623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Outflows:	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   Operating Costs	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        -Administrative	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        -Technical	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        -Insurance	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        -Crew	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     Voyage Costs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0" y="3733800"/>
            <a:ext cx="4800600" cy="111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Markets of Operation  (1)	</a:t>
            </a:r>
          </a:p>
          <a:p>
            <a:pPr>
              <a:lnSpc>
                <a:spcPct val="80000"/>
              </a:lnSpc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>
              <a:lnSpc>
                <a:spcPct val="70000"/>
              </a:lnSpc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Market Share               (2)</a:t>
            </a:r>
          </a:p>
          <a:p>
            <a:pPr>
              <a:lnSpc>
                <a:spcPct val="70000"/>
              </a:lnSpc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>
              <a:lnSpc>
                <a:spcPct val="70000"/>
              </a:lnSpc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1+2 = Company's 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Operating </a:t>
            </a:r>
            <a:r>
              <a:rPr lang="en-US" sz="1800" b="0" dirty="0" smtClean="0">
                <a:latin typeface="+mn-lt"/>
              </a:rPr>
              <a:t>Position</a:t>
            </a:r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cs typeface="Times New Roman" pitchFamily="18" charset="0"/>
              </a:rPr>
              <a:t>Conditions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71538" y="2285992"/>
            <a:ext cx="4572000" cy="3277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Financial Markets	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Interest Rate	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800" b="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World Economy	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Political Conditions	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Seaborne Trade	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Specific Commodities	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Manufactured goods	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Structural, Cyclical 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Changes)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cs typeface="Times New Roman" pitchFamily="18" charset="0"/>
              </a:rPr>
              <a:t>Conditions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28662" y="2214554"/>
            <a:ext cx="4572000" cy="28623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Shipping Markets	</a:t>
            </a: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Present and Future	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Demand &amp; Supply Analysis	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Shipping Investment Cycle	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Fragmentation	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Subsidies	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Barriers to Entry	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cs typeface="Times New Roman" pitchFamily="18" charset="0"/>
              </a:rPr>
              <a:t>Conditions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00100" y="2285992"/>
            <a:ext cx="6019800" cy="31670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Regulatory Framework: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-Countries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-Port Authorities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-International Organisations (IMO)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-ISM Code	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-OPA 90 	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Other </a:t>
            </a:r>
            <a:r>
              <a:rPr lang="en-US" sz="1800" b="0" dirty="0" err="1">
                <a:solidFill>
                  <a:srgbClr val="000000"/>
                </a:solidFill>
                <a:latin typeface="+mn-lt"/>
              </a:rPr>
              <a:t>Organisations'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 Requirements 	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-Classification Societies	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-Major Oil Companies	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-Insurance companies and </a:t>
            </a:r>
            <a:r>
              <a:rPr lang="en-US" sz="1800" b="0" dirty="0" err="1">
                <a:solidFill>
                  <a:srgbClr val="000000"/>
                </a:solidFill>
                <a:latin typeface="+mn-lt"/>
              </a:rPr>
              <a:t>P&amp;I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 Clubs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cs typeface="Times New Roman" pitchFamily="18" charset="0"/>
              </a:rPr>
              <a:t>Collateral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00100" y="2143116"/>
            <a:ext cx="5257800" cy="31393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Fleet's Composition	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Fleet's Condition	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Vessels' Economic Life	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800" b="0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Securities	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-Mortgages 	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-Assignment of Income	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-Assignment of Insurance 	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+mn-lt"/>
              </a:rPr>
              <a:t>-Personal and Corporate guarantees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5786" y="857232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cs typeface="Times New Roman" pitchFamily="18" charset="0"/>
              </a:rPr>
              <a:t>Shipping credit analysis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62000" y="2143116"/>
            <a:ext cx="8382000" cy="36379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 the loan-officer must be in </a:t>
            </a:r>
            <a:r>
              <a:rPr lang="en-US" sz="1600" b="0" dirty="0">
                <a:solidFill>
                  <a:srgbClr val="000000"/>
                </a:solidFill>
                <a:latin typeface="+mn-lt"/>
              </a:rPr>
              <a:t>a position to assess the parameters of a qualitative 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model</a:t>
            </a:r>
            <a:br>
              <a:rPr lang="en-US" sz="1600" b="0" dirty="0" smtClean="0">
                <a:solidFill>
                  <a:srgbClr val="000000"/>
                </a:solidFill>
                <a:latin typeface="+mn-lt"/>
              </a:rPr>
            </a:b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   which</a:t>
            </a:r>
            <a:r>
              <a:rPr lang="en-US" sz="1600" b="0" dirty="0">
                <a:solidFill>
                  <a:srgbClr val="000000"/>
                </a:solidFill>
                <a:latin typeface="+mn-lt"/>
              </a:rPr>
              <a:t>, in 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brief, </a:t>
            </a:r>
            <a:r>
              <a:rPr lang="en-US" sz="1600" b="0" dirty="0">
                <a:solidFill>
                  <a:srgbClr val="000000"/>
                </a:solidFill>
                <a:latin typeface="+mn-lt"/>
              </a:rPr>
              <a:t>includes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: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endParaRPr lang="en-US" sz="1000" b="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- management’s </a:t>
            </a:r>
            <a:r>
              <a:rPr lang="en-US" sz="1600" b="0" dirty="0">
                <a:solidFill>
                  <a:srgbClr val="000000"/>
                </a:solidFill>
                <a:latin typeface="+mn-lt"/>
              </a:rPr>
              <a:t>expertise 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&amp; integrity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 debt</a:t>
            </a:r>
            <a:r>
              <a:rPr lang="en-US" sz="1600" b="0" dirty="0">
                <a:solidFill>
                  <a:srgbClr val="000000"/>
                </a:solidFill>
                <a:latin typeface="+mn-lt"/>
              </a:rPr>
              <a:t>, equity 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&amp; </a:t>
            </a:r>
            <a:r>
              <a:rPr lang="en-US" sz="1600" b="0" dirty="0">
                <a:solidFill>
                  <a:srgbClr val="000000"/>
                </a:solidFill>
                <a:latin typeface="+mn-lt"/>
              </a:rPr>
              <a:t>net 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worth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 cash flows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 mortgaged </a:t>
            </a:r>
            <a:r>
              <a:rPr lang="en-US" sz="1600" b="0" dirty="0">
                <a:solidFill>
                  <a:srgbClr val="000000"/>
                </a:solidFill>
                <a:latin typeface="+mn-lt"/>
              </a:rPr>
              <a:t>vessels 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&amp; guarantees </a:t>
            </a:r>
            <a:r>
              <a:rPr lang="en-US" sz="1600" b="0" dirty="0">
                <a:solidFill>
                  <a:srgbClr val="000000"/>
                </a:solidFill>
                <a:latin typeface="+mn-lt"/>
              </a:rPr>
              <a:t>for the 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loan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 external </a:t>
            </a:r>
            <a:r>
              <a:rPr lang="en-US" sz="1600" b="0" dirty="0">
                <a:solidFill>
                  <a:srgbClr val="000000"/>
                </a:solidFill>
                <a:latin typeface="+mn-lt"/>
              </a:rPr>
              <a:t>economic 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&amp; financial </a:t>
            </a:r>
            <a:r>
              <a:rPr lang="en-US" sz="1600" b="0" dirty="0">
                <a:solidFill>
                  <a:srgbClr val="000000"/>
                </a:solidFill>
                <a:latin typeface="+mn-lt"/>
              </a:rPr>
              <a:t>environment, where the company operates.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endParaRPr lang="en-US" sz="1600" b="0" dirty="0" smtClean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 t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his </a:t>
            </a:r>
            <a:r>
              <a:rPr lang="en-US" sz="1600" b="0" dirty="0">
                <a:solidFill>
                  <a:srgbClr val="000000"/>
                </a:solidFill>
                <a:latin typeface="+mn-lt"/>
              </a:rPr>
              <a:t>model provides a deep knowledge of 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borrower’s </a:t>
            </a:r>
            <a:r>
              <a:rPr lang="en-US" sz="1600" b="0" dirty="0">
                <a:solidFill>
                  <a:srgbClr val="000000"/>
                </a:solidFill>
                <a:latin typeface="+mn-lt"/>
              </a:rPr>
              <a:t>company 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&amp;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 loans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b="0" dirty="0" smtClean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sz="1600" b="0" dirty="0">
                <a:solidFill>
                  <a:srgbClr val="000000"/>
                </a:solidFill>
                <a:latin typeface="+mn-lt"/>
              </a:rPr>
              <a:t>assessment should provide the probability of loan repayment or default.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714348" y="714356"/>
            <a:ext cx="8162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Methods of credit analysis process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42976" y="2500306"/>
            <a:ext cx="8001024" cy="226523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Financial analysis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Valuation of securities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Customer meetings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Business associate meetings</a:t>
            </a:r>
            <a:endParaRPr lang="en-US" sz="2000" b="0" dirty="0" smtClean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endParaRPr lang="en-US" sz="28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0" y="0"/>
          <a:ext cx="935828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1" name="Worksheet" r:id="rId4" imgW="11610000" imgH="9787680" progId="Excel.Sheet.8">
                  <p:embed/>
                </p:oleObj>
              </mc:Choice>
              <mc:Fallback>
                <p:oleObj name="Worksheet" r:id="rId4" imgW="11610000" imgH="978768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58282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357166"/>
            <a:ext cx="8162925" cy="46166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Key factors on shipping loan decisions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228354" name="Object 2"/>
          <p:cNvGraphicFramePr>
            <a:graphicFrameLocks noChangeAspect="1"/>
          </p:cNvGraphicFramePr>
          <p:nvPr/>
        </p:nvGraphicFramePr>
        <p:xfrm>
          <a:off x="785786" y="1571612"/>
          <a:ext cx="7848600" cy="471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5" name="Document" r:id="rId4" imgW="6109200" imgH="4552920" progId="Word.Document.8">
                  <p:embed/>
                </p:oleObj>
              </mc:Choice>
              <mc:Fallback>
                <p:oleObj name="Document" r:id="rId4" imgW="6109200" imgH="45529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571612"/>
                        <a:ext cx="7848600" cy="4714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- Ορθογώνιο"/>
          <p:cNvSpPr/>
          <p:nvPr/>
        </p:nvSpPr>
        <p:spPr bwMode="auto">
          <a:xfrm>
            <a:off x="785786" y="6143644"/>
            <a:ext cx="3714776" cy="28575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i="1" dirty="0" smtClean="0">
                <a:latin typeface="+mn-lt"/>
              </a:rPr>
              <a:t>Source: Antoniou, Thanopoulos, Grammenos (1998)</a:t>
            </a:r>
            <a:endParaRPr kumimoji="0" 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68" y="2928934"/>
            <a:ext cx="528635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CA" sz="28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Recent trends</a:t>
            </a:r>
            <a:br>
              <a:rPr lang="en-CA" sz="28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en-CA" sz="28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in banking ship finance</a:t>
            </a:r>
            <a:endParaRPr lang="en-US" sz="2800" kern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Total banking loan portfolio: 2010-11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8 - Ορθογώνιο"/>
          <p:cNvSpPr/>
          <p:nvPr/>
        </p:nvSpPr>
        <p:spPr>
          <a:xfrm>
            <a:off x="827584" y="2492896"/>
            <a:ext cx="77768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Greek ship finance remained subdued in 2011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   when counting the old players in the field.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i="1" dirty="0" smtClean="0">
                <a:latin typeface="+mn-lt"/>
              </a:rPr>
              <a:t> Paradox: </a:t>
            </a:r>
            <a:r>
              <a:rPr lang="en-US" sz="1600" dirty="0" smtClean="0">
                <a:latin typeface="+mn-lt"/>
              </a:rPr>
              <a:t>existing banks have scaled down their Greek ship finance presence,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  from </a:t>
            </a: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$66.235 </a:t>
            </a:r>
            <a:r>
              <a:rPr lang="en-US" sz="1600" b="1" dirty="0" err="1" smtClean="0">
                <a:solidFill>
                  <a:srgbClr val="0070C0"/>
                </a:solidFill>
                <a:latin typeface="+mn-lt"/>
              </a:rPr>
              <a:t>bn</a:t>
            </a: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, 2010 </a:t>
            </a:r>
            <a:r>
              <a:rPr lang="en-US" sz="1600" dirty="0" smtClean="0">
                <a:latin typeface="+mn-lt"/>
                <a:sym typeface="Wingdings" pitchFamily="2" charset="2"/>
              </a:rPr>
              <a:t> </a:t>
            </a: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$64,984bn 2011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(-1.89%)</a:t>
            </a: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  </a:t>
            </a:r>
            <a:r>
              <a:rPr lang="en-US" sz="1600" dirty="0" smtClean="0">
                <a:latin typeface="+mn-lt"/>
              </a:rPr>
              <a:t>- BUT…</a:t>
            </a:r>
          </a:p>
          <a:p>
            <a:r>
              <a:rPr lang="en-US" sz="1600" dirty="0" smtClean="0">
                <a:latin typeface="+mn-lt"/>
              </a:rPr>
              <a:t>  appearance of </a:t>
            </a:r>
            <a:r>
              <a:rPr lang="en-US" sz="1600" b="1" dirty="0" smtClean="0">
                <a:latin typeface="+mn-lt"/>
              </a:rPr>
              <a:t>16 banks </a:t>
            </a:r>
            <a:r>
              <a:rPr lang="en-US" sz="1600" dirty="0" smtClean="0">
                <a:latin typeface="+mn-lt"/>
              </a:rPr>
              <a:t>- new to Greek ship finance  - with visible presence.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participation in public companies’ syndicated/club deals, restructurings</a:t>
            </a:r>
          </a:p>
          <a:p>
            <a:r>
              <a:rPr lang="en-US" sz="1600" dirty="0" smtClean="0">
                <a:latin typeface="+mn-lt"/>
              </a:rPr>
              <a:t>  collectively amount to </a:t>
            </a:r>
            <a:r>
              <a:rPr lang="en-US" sz="1600" b="1" dirty="0" smtClean="0">
                <a:latin typeface="+mn-lt"/>
              </a:rPr>
              <a:t>$2.71bn </a:t>
            </a:r>
            <a:r>
              <a:rPr lang="en-US" sz="1600" dirty="0" smtClean="0">
                <a:latin typeface="+mn-lt"/>
              </a:rPr>
              <a:t>of Greek ship finance exposure. </a:t>
            </a:r>
          </a:p>
          <a:p>
            <a:endParaRPr lang="en-US" sz="1600" dirty="0" smtClean="0">
              <a:latin typeface="+mn-lt"/>
            </a:endParaRPr>
          </a:p>
          <a:p>
            <a:endParaRPr lang="en-US" sz="1600" dirty="0" smtClean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Total banking loan portfolio: 2010-11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4 - Ορθογώνιο"/>
          <p:cNvSpPr/>
          <p:nvPr/>
        </p:nvSpPr>
        <p:spPr>
          <a:xfrm>
            <a:off x="683568" y="1988840"/>
            <a:ext cx="82444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Greek ship finance market adversely affected by numerous factors, such as:</a:t>
            </a:r>
          </a:p>
          <a:p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a. poor shipping market across most sectors</a:t>
            </a:r>
          </a:p>
          <a:p>
            <a:r>
              <a:rPr lang="en-US" sz="1400" dirty="0" smtClean="0">
                <a:latin typeface="+mn-lt"/>
              </a:rPr>
              <a:t>b. decline of vessels’ earnings and values</a:t>
            </a:r>
          </a:p>
          <a:p>
            <a:r>
              <a:rPr lang="en-US" sz="1400" dirty="0" smtClean="0">
                <a:latin typeface="+mn-lt"/>
              </a:rPr>
              <a:t>c. poor immediate prospects for most shipping sectors - due to over-ordering  &amp; over-supply conditions</a:t>
            </a:r>
          </a:p>
          <a:p>
            <a:r>
              <a:rPr lang="en-US" sz="1400" dirty="0" smtClean="0">
                <a:latin typeface="+mn-lt"/>
              </a:rPr>
              <a:t>d. increased loan provisions</a:t>
            </a:r>
          </a:p>
          <a:p>
            <a:r>
              <a:rPr lang="en-US" sz="1400" dirty="0" smtClean="0">
                <a:latin typeface="+mn-lt"/>
              </a:rPr>
              <a:t>e. restructurings and / or defaults</a:t>
            </a:r>
          </a:p>
          <a:p>
            <a:r>
              <a:rPr lang="en-US" sz="1400" dirty="0" smtClean="0">
                <a:latin typeface="+mn-lt"/>
              </a:rPr>
              <a:t>f. Greek State crisis</a:t>
            </a:r>
          </a:p>
          <a:p>
            <a:r>
              <a:rPr lang="en-US" sz="1400" dirty="0" smtClean="0">
                <a:latin typeface="+mn-lt"/>
              </a:rPr>
              <a:t>g. announced departure from ship finance and / or Greek ship finance of a number of banks </a:t>
            </a:r>
          </a:p>
          <a:p>
            <a:endParaRPr lang="en-US" sz="1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these adverse factors have created difficult credit conditions for new loans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   with only the most financially robust owners being provided with some limited finance.</a:t>
            </a:r>
          </a:p>
          <a:p>
            <a:endParaRPr lang="en-US" sz="1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additionally, global banking issues &amp; slow-down in global economy have produced significant 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  difficulties for primarily the European banks, coupled with liquidity shortages and capital adequacy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  problems. </a:t>
            </a:r>
          </a:p>
          <a:p>
            <a:endParaRPr lang="en-US" sz="1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 with some exceptions, most European &amp; international banks, are still in…</a:t>
            </a:r>
            <a:br>
              <a:rPr lang="en-US" sz="14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  phase of deleveraging - this has impacted also on Greek ship finance</a:t>
            </a:r>
            <a:endParaRPr lang="el-GR" sz="14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Total banking loan portfolio: 2010-11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4 - Ορθογώνιο"/>
          <p:cNvSpPr/>
          <p:nvPr/>
        </p:nvSpPr>
        <p:spPr>
          <a:xfrm>
            <a:off x="827584" y="2060848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RBS</a:t>
            </a:r>
            <a:r>
              <a:rPr lang="en-US" sz="1600" dirty="0" smtClean="0">
                <a:latin typeface="+mn-lt"/>
              </a:rPr>
              <a:t> remained market leader with </a:t>
            </a: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$11.455bn</a:t>
            </a:r>
          </a:p>
          <a:p>
            <a:endParaRPr lang="en-US" sz="1600" b="1" dirty="0" smtClean="0">
              <a:solidFill>
                <a:srgbClr val="0070C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RBS - Commerzbank-Deutsche Schiffsbank  - Credit Suisse – DNB – DVB </a:t>
            </a:r>
            <a:r>
              <a:rPr lang="en-US" sz="1600" dirty="0" smtClean="0">
                <a:latin typeface="+mn-lt"/>
                <a:sym typeface="Wingdings" pitchFamily="2" charset="2"/>
              </a:rPr>
              <a:t> </a:t>
            </a:r>
            <a:r>
              <a:rPr lang="en-US" sz="1600" dirty="0" smtClean="0">
                <a:latin typeface="+mn-lt"/>
              </a:rPr>
              <a:t>top-5</a:t>
            </a:r>
          </a:p>
          <a:p>
            <a:r>
              <a:rPr lang="en-US" sz="1600" dirty="0" smtClean="0">
                <a:latin typeface="+mn-lt"/>
              </a:rPr>
              <a:t>   No Greek banks in their midst for the first time.</a:t>
            </a:r>
          </a:p>
          <a:p>
            <a:endParaRPr lang="en-US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Emporiki </a:t>
            </a:r>
            <a:r>
              <a:rPr lang="en-US" sz="1600" dirty="0" smtClean="0">
                <a:latin typeface="+mn-lt"/>
              </a:rPr>
              <a:t>moves 1</a:t>
            </a:r>
            <a:r>
              <a:rPr lang="en-US" sz="1600" baseline="30000" dirty="0" smtClean="0">
                <a:latin typeface="+mn-lt"/>
              </a:rPr>
              <a:t>st</a:t>
            </a:r>
            <a:r>
              <a:rPr lang="en-US" sz="1600" dirty="0" smtClean="0">
                <a:latin typeface="+mn-lt"/>
              </a:rPr>
              <a:t>  in terms of Greek banks with NBG now 2</a:t>
            </a:r>
            <a:r>
              <a:rPr lang="en-US" sz="1600" baseline="30000" dirty="0" smtClean="0">
                <a:latin typeface="+mn-lt"/>
              </a:rPr>
              <a:t>nd</a:t>
            </a:r>
            <a:r>
              <a:rPr lang="en-US" sz="1600" dirty="0" smtClean="0">
                <a:latin typeface="+mn-lt"/>
              </a:rPr>
              <a:t>,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  closely followed by Marfin &amp; Alpha bank</a:t>
            </a:r>
          </a:p>
          <a:p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  Aegean Baltic growth	</a:t>
            </a:r>
            <a:r>
              <a:rPr lang="en-US" sz="1600" dirty="0" smtClean="0">
                <a:latin typeface="+mn-lt"/>
                <a:sym typeface="Wingdings" pitchFamily="2" charset="2"/>
              </a:rPr>
              <a:t> +1</a:t>
            </a:r>
            <a:r>
              <a:rPr lang="en-US" sz="1600" dirty="0" smtClean="0">
                <a:latin typeface="+mn-lt"/>
              </a:rPr>
              <a:t>0.9%</a:t>
            </a:r>
          </a:p>
          <a:p>
            <a:endParaRPr lang="en-US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German banks’ share in Greek ship finance </a:t>
            </a:r>
            <a:r>
              <a:rPr lang="en-US" sz="1600" dirty="0" smtClean="0">
                <a:latin typeface="+mn-lt"/>
                <a:sym typeface="Wingdings" pitchFamily="2" charset="2"/>
              </a:rPr>
              <a:t> </a:t>
            </a:r>
            <a:r>
              <a:rPr lang="en-US" sz="1600" dirty="0" smtClean="0">
                <a:latin typeface="+mn-lt"/>
              </a:rPr>
              <a:t>at </a:t>
            </a:r>
            <a:r>
              <a:rPr lang="en-US" sz="1600" b="1" dirty="0" smtClean="0">
                <a:solidFill>
                  <a:srgbClr val="0070C0"/>
                </a:solidFill>
                <a:latin typeface="+mn-lt"/>
              </a:rPr>
              <a:t>26.17%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(26.95%, 2010; 28.74%, 2009)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star performers (2011) 	</a:t>
            </a:r>
            <a:r>
              <a:rPr lang="en-US" sz="1600" dirty="0" smtClean="0">
                <a:latin typeface="+mn-lt"/>
                <a:sym typeface="Wingdings" pitchFamily="2" charset="2"/>
              </a:rPr>
              <a:t> </a:t>
            </a:r>
            <a:r>
              <a:rPr lang="en-US" sz="1600" dirty="0" smtClean="0">
                <a:latin typeface="+mn-lt"/>
              </a:rPr>
              <a:t>ABN Amro	(+228%)</a:t>
            </a:r>
          </a:p>
          <a:p>
            <a:r>
              <a:rPr lang="en-US" sz="1600" dirty="0" smtClean="0">
                <a:latin typeface="+mn-lt"/>
              </a:rPr>
              <a:t>			</a:t>
            </a:r>
            <a:r>
              <a:rPr lang="en-US" sz="1600" dirty="0" smtClean="0">
                <a:latin typeface="+mn-lt"/>
                <a:sym typeface="Wingdings" pitchFamily="2" charset="2"/>
              </a:rPr>
              <a:t> </a:t>
            </a:r>
            <a:r>
              <a:rPr lang="en-US" sz="1600" dirty="0" smtClean="0">
                <a:latin typeface="+mn-lt"/>
              </a:rPr>
              <a:t>ING		(+199%) </a:t>
            </a:r>
          </a:p>
          <a:p>
            <a:endParaRPr lang="en-US" sz="1400" dirty="0" smtClean="0">
              <a:latin typeface="+mn-lt"/>
            </a:endParaRPr>
          </a:p>
          <a:p>
            <a:endParaRPr lang="el-GR" sz="14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Total banking loan portfolio: 2008-9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3 - Ορθογώνιο"/>
          <p:cNvSpPr/>
          <p:nvPr/>
        </p:nvSpPr>
        <p:spPr>
          <a:xfrm>
            <a:off x="857224" y="2500306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</a:rPr>
              <a:t>total loans (drawn + committed),</a:t>
            </a:r>
          </a:p>
          <a:p>
            <a:r>
              <a:rPr lang="en-US" sz="1800" dirty="0" smtClean="0">
                <a:latin typeface="+mn-lt"/>
              </a:rPr>
              <a:t>booked both in Greece &amp; worldwide (end-2009):</a:t>
            </a:r>
          </a:p>
          <a:p>
            <a:endParaRPr lang="en-US" sz="18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 down at 	</a:t>
            </a:r>
            <a:r>
              <a:rPr lang="en-US" sz="1800" dirty="0" smtClean="0">
                <a:latin typeface="+mn-lt"/>
                <a:sym typeface="Wingdings" pitchFamily="2" charset="2"/>
              </a:rPr>
              <a:t> </a:t>
            </a:r>
            <a:r>
              <a:rPr lang="en-US" sz="1800" dirty="0" smtClean="0">
                <a:latin typeface="+mn-lt"/>
              </a:rPr>
              <a:t>$67.020 bn. 	– 8.48% 	1</a:t>
            </a:r>
            <a:r>
              <a:rPr lang="en-US" sz="1800" baseline="30000" dirty="0" smtClean="0">
                <a:latin typeface="+mn-lt"/>
              </a:rPr>
              <a:t>st</a:t>
            </a:r>
            <a:r>
              <a:rPr lang="en-US" sz="1800" dirty="0" smtClean="0">
                <a:latin typeface="+mn-lt"/>
              </a:rPr>
              <a:t> time in 9 years</a:t>
            </a:r>
          </a:p>
          <a:p>
            <a:endParaRPr lang="en-US" sz="18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from 2008	</a:t>
            </a:r>
            <a:r>
              <a:rPr lang="en-US" sz="1800" dirty="0" smtClean="0">
                <a:latin typeface="+mn-lt"/>
                <a:sym typeface="Wingdings" pitchFamily="2" charset="2"/>
              </a:rPr>
              <a:t> </a:t>
            </a:r>
            <a:r>
              <a:rPr lang="en-US" sz="1800" dirty="0" smtClean="0">
                <a:latin typeface="+mn-lt"/>
              </a:rPr>
              <a:t>$73.228 bn. </a:t>
            </a: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  <a:sym typeface="Wingdings" pitchFamily="2" charset="2"/>
              </a:rPr>
              <a:t> t</a:t>
            </a:r>
            <a:r>
              <a:rPr lang="en-US" sz="1800" dirty="0" smtClean="0">
                <a:latin typeface="+mn-lt"/>
              </a:rPr>
              <a:t>his brings Greek ship finance totals….   ...back to near 2007 levels:	</a:t>
            </a:r>
            <a:r>
              <a:rPr lang="en-US" sz="1800" dirty="0" smtClean="0">
                <a:latin typeface="+mn-lt"/>
                <a:sym typeface="Wingdings" pitchFamily="2" charset="2"/>
              </a:rPr>
              <a:t> </a:t>
            </a:r>
            <a:r>
              <a:rPr lang="en-US" sz="1800" dirty="0" smtClean="0">
                <a:latin typeface="+mn-lt"/>
              </a:rPr>
              <a:t>$66.941bn </a:t>
            </a: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top 10 banks still hold approx. 65% of market,</a:t>
            </a:r>
            <a:br>
              <a:rPr lang="en-US" sz="1800" dirty="0" smtClean="0">
                <a:latin typeface="+mn-lt"/>
              </a:rPr>
            </a:br>
            <a:endParaRPr lang="en-US" sz="1800" dirty="0" smtClean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Total Greek ship finance portfolio – end 2011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89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06" y="2338388"/>
            <a:ext cx="8731410" cy="317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Banking loan portfolios: Greek banks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89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52387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Banking loan portfolios: Greek banks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2348880"/>
            <a:ext cx="5616625" cy="378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836712"/>
            <a:ext cx="8162925" cy="461665"/>
          </a:xfrm>
        </p:spPr>
        <p:txBody>
          <a:bodyPr/>
          <a:lstStyle/>
          <a:p>
            <a:r>
              <a:rPr lang="en-US" sz="2400" b="1" dirty="0" smtClean="0"/>
              <a:t>Number of Banks financing Greek shipping</a:t>
            </a:r>
            <a:endParaRPr lang="en-US" sz="2400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158" y="2276873"/>
            <a:ext cx="4591986" cy="32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836712"/>
            <a:ext cx="8162925" cy="461665"/>
          </a:xfrm>
        </p:spPr>
        <p:txBody>
          <a:bodyPr/>
          <a:lstStyle/>
          <a:p>
            <a:r>
              <a:rPr lang="en-US" sz="2400" b="1" dirty="0" smtClean="0"/>
              <a:t>Greek banks in ship finance</a:t>
            </a:r>
            <a:endParaRPr lang="en-US" sz="2400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4866736" cy="362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357166"/>
            <a:ext cx="8162925" cy="461665"/>
          </a:xfrm>
        </p:spPr>
        <p:txBody>
          <a:bodyPr/>
          <a:lstStyle/>
          <a:p>
            <a:r>
              <a:rPr lang="en-US" sz="2400" b="1" dirty="0" smtClean="0"/>
              <a:t>Top 10 Banks in ship finance</a:t>
            </a:r>
            <a:endParaRPr lang="en-US" sz="2400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671517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5786" y="642918"/>
            <a:ext cx="8162925" cy="461665"/>
          </a:xfrm>
        </p:spPr>
        <p:txBody>
          <a:bodyPr/>
          <a:lstStyle/>
          <a:p>
            <a:r>
              <a:rPr lang="en-US" sz="2400" b="1" dirty="0" smtClean="0"/>
              <a:t>International banks in shipping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5962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5786" y="642918"/>
            <a:ext cx="8162925" cy="461665"/>
          </a:xfrm>
        </p:spPr>
        <p:txBody>
          <a:bodyPr/>
          <a:lstStyle/>
          <a:p>
            <a:r>
              <a:rPr lang="en-US" sz="2400" b="1" dirty="0" smtClean="0"/>
              <a:t>International banks in shipping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9"/>
            <a:ext cx="75724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dirty="0" smtClean="0"/>
              <a:t>International banks in shipping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772816"/>
            <a:ext cx="45665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676275" y="1812925"/>
            <a:ext cx="4287838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b="1" dirty="0">
                <a:solidFill>
                  <a:srgbClr val="008BD0"/>
                </a:solidFill>
                <a:latin typeface="+mn-lt"/>
              </a:rPr>
              <a:t>Shipping </a:t>
            </a:r>
            <a:r>
              <a:rPr lang="en-US" b="1" dirty="0" err="1">
                <a:solidFill>
                  <a:srgbClr val="008BD0"/>
                </a:solidFill>
                <a:latin typeface="+mn-lt"/>
              </a:rPr>
              <a:t>Finance</a:t>
            </a:r>
            <a:r>
              <a:rPr lang="en-US" b="1" baseline="-25000" dirty="0" err="1">
                <a:solidFill>
                  <a:srgbClr val="008BD0"/>
                </a:solidFill>
                <a:latin typeface="+mn-lt"/>
              </a:rPr>
              <a:t>SHIPFIN</a:t>
            </a:r>
            <a:endParaRPr lang="el-GR" b="1" baseline="-25000" dirty="0">
              <a:solidFill>
                <a:srgbClr val="008BD0"/>
              </a:solidFill>
              <a:latin typeface="+mn-lt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687388" y="2508250"/>
            <a:ext cx="30289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1500" b="1" dirty="0">
                <a:solidFill>
                  <a:srgbClr val="333399"/>
                </a:solidFill>
                <a:latin typeface="+mn-lt"/>
              </a:rPr>
              <a:t>Professor</a:t>
            </a:r>
            <a:br>
              <a:rPr lang="en-US" sz="1500" b="1" dirty="0">
                <a:solidFill>
                  <a:srgbClr val="333399"/>
                </a:solidFill>
                <a:latin typeface="+mn-lt"/>
              </a:rPr>
            </a:br>
            <a:r>
              <a:rPr lang="en-US" sz="1500" b="1" dirty="0">
                <a:solidFill>
                  <a:srgbClr val="333399"/>
                </a:solidFill>
                <a:latin typeface="+mn-lt"/>
              </a:rPr>
              <a:t>Theodore </a:t>
            </a:r>
            <a:r>
              <a:rPr lang="en-US" sz="1500" b="1" dirty="0" err="1">
                <a:solidFill>
                  <a:srgbClr val="333399"/>
                </a:solidFill>
                <a:latin typeface="+mn-lt"/>
              </a:rPr>
              <a:t>SYRIOPOULOS</a:t>
            </a:r>
            <a:endParaRPr lang="en-US" sz="1500" b="1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500" dirty="0">
              <a:solidFill>
                <a:srgbClr val="333399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r>
              <a:rPr lang="en-US" sz="800" dirty="0">
                <a:solidFill>
                  <a:srgbClr val="333399"/>
                </a:solidFill>
                <a:latin typeface="+mn-lt"/>
              </a:rPr>
              <a:t>University of the Aegean</a:t>
            </a:r>
            <a:br>
              <a:rPr lang="en-US" sz="800" dirty="0">
                <a:solidFill>
                  <a:srgbClr val="333399"/>
                </a:solidFill>
                <a:latin typeface="+mn-lt"/>
              </a:rPr>
            </a:br>
            <a:r>
              <a:rPr lang="en-US" sz="800" dirty="0">
                <a:solidFill>
                  <a:srgbClr val="333399"/>
                </a:solidFill>
                <a:latin typeface="+mn-lt"/>
              </a:rPr>
              <a:t>Shipping, Trade &amp; Transport Dpt.</a:t>
            </a:r>
            <a:br>
              <a:rPr lang="en-US" sz="800" dirty="0">
                <a:solidFill>
                  <a:srgbClr val="333399"/>
                </a:solidFill>
                <a:latin typeface="+mn-lt"/>
              </a:rPr>
            </a:br>
            <a:r>
              <a:rPr lang="en-US" sz="800" i="1" dirty="0">
                <a:solidFill>
                  <a:srgbClr val="333399"/>
                </a:solidFill>
                <a:latin typeface="+mn-lt"/>
              </a:rPr>
              <a:t>tsiriop@aegean.gr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500" dirty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US" sz="1500" dirty="0">
              <a:solidFill>
                <a:srgbClr val="333399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</a:pPr>
            <a:endParaRPr lang="en-GB" sz="1500" dirty="0">
              <a:solidFill>
                <a:srgbClr val="333399"/>
              </a:solidFill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088" y="4789488"/>
            <a:ext cx="323691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8" y="1587500"/>
            <a:ext cx="4310062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0000"/>
            <a:ext cx="59213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98863"/>
            <a:ext cx="4862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2350" y="0"/>
            <a:ext cx="431165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 descr="http://www.aegean.gr/aegean/images/en/top_e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860032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dirty="0" smtClean="0"/>
              <a:t>International banks in shipping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3"/>
            <a:ext cx="6572296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785794"/>
            <a:ext cx="8162925" cy="461665"/>
          </a:xfrm>
        </p:spPr>
        <p:txBody>
          <a:bodyPr/>
          <a:lstStyle/>
          <a:p>
            <a:r>
              <a:rPr lang="en-US" sz="2400" b="1" dirty="0" smtClean="0"/>
              <a:t>Greek banks in shipping</a:t>
            </a:r>
            <a:endParaRPr lang="en-US" sz="24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676" y="2276872"/>
            <a:ext cx="577033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71538" y="862013"/>
            <a:ext cx="8162925" cy="461665"/>
          </a:xfrm>
        </p:spPr>
        <p:txBody>
          <a:bodyPr/>
          <a:lstStyle/>
          <a:p>
            <a:r>
              <a:rPr lang="en-US" sz="2400" b="1" dirty="0" smtClean="0"/>
              <a:t>Top growth banks in shipping</a:t>
            </a:r>
            <a:endParaRPr lang="en-US" sz="24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9076E-D517-4931-9E03-64B942CC2D3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1"/>
            <a:ext cx="700092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1"/>
          <p:cNvSpPr>
            <a:spLocks noGrp="1" noChangeArrowheads="1"/>
          </p:cNvSpPr>
          <p:nvPr>
            <p:ph type="sldNum" sz="quarter" idx="12"/>
          </p:nvPr>
        </p:nvSpPr>
        <p:spPr>
          <a:solidFill>
            <a:srgbClr val="003366"/>
          </a:solidFill>
        </p:spPr>
        <p:txBody>
          <a:bodyPr/>
          <a:lstStyle/>
          <a:p>
            <a:fld id="{CBC830F4-08C1-4436-8736-54CA91FD5248}" type="slidenum">
              <a:rPr lang="en-US" sz="2000" smtClean="0">
                <a:solidFill>
                  <a:schemeClr val="bg1"/>
                </a:solidFill>
              </a:rPr>
              <a:pPr/>
              <a:t>5</a:t>
            </a:fld>
            <a:endParaRPr lang="en-US" sz="2000" smtClean="0">
              <a:solidFill>
                <a:schemeClr val="bg1"/>
              </a:solidFill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0"/>
            <a:ext cx="44275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84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25" y="4281488"/>
            <a:ext cx="439737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5775"/>
            <a:ext cx="45132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57224" y="3143248"/>
            <a:ext cx="7858125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CA" sz="28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BANK LOANS in SHIPPING</a:t>
            </a:r>
            <a:endParaRPr lang="en-US" sz="2800" kern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857232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latin typeface="+mn-lt"/>
                <a:ea typeface="+mn-ea"/>
                <a:cs typeface="Times New Roman" pitchFamily="18" charset="0"/>
              </a:rPr>
              <a:t>Pricing a loan</a:t>
            </a:r>
            <a:endParaRPr lang="en-US" sz="2400" b="1" kern="1200" dirty="0">
              <a:solidFill>
                <a:srgbClr val="0070C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0" y="2214554"/>
            <a:ext cx="8167718" cy="38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kumimoji="1" lang="en-US" sz="1800" b="1" dirty="0" smtClean="0">
                <a:solidFill>
                  <a:srgbClr val="0070C0"/>
                </a:solidFill>
                <a:latin typeface="+mn-lt"/>
              </a:rPr>
              <a:t>Key to loan pricing:</a:t>
            </a:r>
            <a:r>
              <a:rPr kumimoji="1" lang="en-US" sz="1800" b="0" dirty="0" smtClean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endParaRPr kumimoji="1" lang="en-US" sz="12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sz="1800" b="0" dirty="0" smtClean="0">
                <a:latin typeface="+mn-lt"/>
              </a:rPr>
              <a:t>satisfy </a:t>
            </a:r>
            <a:r>
              <a:rPr kumimoji="1" lang="en-US" sz="1800" b="0" dirty="0">
                <a:latin typeface="+mn-lt"/>
              </a:rPr>
              <a:t>the bank’s </a:t>
            </a:r>
            <a:r>
              <a:rPr kumimoji="1" lang="en-US" sz="1800" b="0" dirty="0" smtClean="0">
                <a:latin typeface="+mn-lt"/>
              </a:rPr>
              <a:t>requirements</a:t>
            </a:r>
            <a:endParaRPr kumimoji="1" lang="en-US" sz="1800" b="0" dirty="0"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sz="1800" dirty="0" smtClean="0">
                <a:latin typeface="+mn-lt"/>
              </a:rPr>
              <a:t>r</a:t>
            </a:r>
            <a:r>
              <a:rPr kumimoji="1" lang="en-US" sz="1800" b="0" dirty="0" smtClean="0">
                <a:latin typeface="+mn-lt"/>
              </a:rPr>
              <a:t>emain </a:t>
            </a:r>
            <a:r>
              <a:rPr kumimoji="1" lang="en-US" sz="1800" b="0" dirty="0">
                <a:latin typeface="+mn-lt"/>
              </a:rPr>
              <a:t>competitive enough</a:t>
            </a:r>
          </a:p>
          <a:p>
            <a:pPr marL="342900" indent="-342900">
              <a:spcBef>
                <a:spcPct val="20000"/>
              </a:spcBef>
            </a:pPr>
            <a:endParaRPr kumimoji="1" lang="en-US" sz="1800" b="0" dirty="0"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sz="1800" b="1" dirty="0">
                <a:solidFill>
                  <a:srgbClr val="0070C0"/>
                </a:solidFill>
                <a:latin typeface="+mn-lt"/>
              </a:rPr>
              <a:t>SPREAD </a:t>
            </a:r>
            <a:r>
              <a:rPr kumimoji="1" lang="en-US" sz="1800" b="0" dirty="0" smtClean="0">
                <a:latin typeface="+mn-lt"/>
              </a:rPr>
              <a:t>=</a:t>
            </a:r>
          </a:p>
          <a:p>
            <a:pPr marL="342900" indent="-342900">
              <a:spcBef>
                <a:spcPct val="20000"/>
              </a:spcBef>
            </a:pPr>
            <a:r>
              <a:rPr kumimoji="1" lang="en-US" sz="1800" dirty="0" smtClean="0">
                <a:latin typeface="+mn-lt"/>
              </a:rPr>
              <a:t>		</a:t>
            </a:r>
            <a:r>
              <a:rPr kumimoji="1" lang="en-US" sz="1800" b="0" dirty="0" smtClean="0">
                <a:latin typeface="+mn-lt"/>
              </a:rPr>
              <a:t>Interest </a:t>
            </a:r>
            <a:r>
              <a:rPr kumimoji="1" lang="en-US" sz="1800" b="0" dirty="0">
                <a:latin typeface="+mn-lt"/>
              </a:rPr>
              <a:t>Rate Charged - Banks Cost of Funds </a:t>
            </a:r>
            <a:r>
              <a:rPr kumimoji="1" lang="en-US" sz="1800" b="0" dirty="0" smtClean="0">
                <a:latin typeface="+mn-lt"/>
              </a:rPr>
              <a:t>=</a:t>
            </a:r>
          </a:p>
          <a:p>
            <a:pPr marL="342900" indent="-342900">
              <a:spcBef>
                <a:spcPct val="20000"/>
              </a:spcBef>
            </a:pPr>
            <a:r>
              <a:rPr kumimoji="1" lang="en-US" sz="1800" dirty="0" smtClean="0">
                <a:latin typeface="+mn-lt"/>
              </a:rPr>
              <a:t>		</a:t>
            </a:r>
            <a:r>
              <a:rPr kumimoji="1" lang="en-US" sz="1800" b="0" dirty="0" smtClean="0">
                <a:latin typeface="+mn-lt"/>
              </a:rPr>
              <a:t>[ </a:t>
            </a:r>
            <a:r>
              <a:rPr kumimoji="1" lang="en-US" sz="1800" b="0" dirty="0">
                <a:latin typeface="+mn-lt"/>
              </a:rPr>
              <a:t>Bank Lending Rate - </a:t>
            </a:r>
            <a:r>
              <a:rPr kumimoji="1" lang="en-US" sz="1800" b="0" dirty="0" smtClean="0">
                <a:latin typeface="+mn-lt"/>
              </a:rPr>
              <a:t>Bank </a:t>
            </a:r>
            <a:r>
              <a:rPr kumimoji="1" lang="en-US" sz="1800" b="0" dirty="0">
                <a:latin typeface="+mn-lt"/>
              </a:rPr>
              <a:t>Borrowing Rate]</a:t>
            </a:r>
          </a:p>
          <a:p>
            <a:pPr marL="342900" indent="-342900">
              <a:spcBef>
                <a:spcPct val="20000"/>
              </a:spcBef>
            </a:pPr>
            <a:endParaRPr kumimoji="1" lang="en-US" sz="2800" b="0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857232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cs typeface="Times New Roman" pitchFamily="18" charset="0"/>
              </a:rPr>
              <a:t>Pricing of a shipping term loan</a:t>
            </a:r>
            <a:endParaRPr lang="en-US" sz="2400" b="1" kern="1200" dirty="0">
              <a:solidFill>
                <a:srgbClr val="0070C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2071678"/>
            <a:ext cx="7772400" cy="402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sz="1800" b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1800" b="0" dirty="0" smtClean="0">
                <a:latin typeface="+mn-lt"/>
              </a:rPr>
              <a:t>fixed </a:t>
            </a:r>
            <a:r>
              <a:rPr kumimoji="1" lang="en-US" sz="1800" b="0" dirty="0">
                <a:latin typeface="+mn-lt"/>
              </a:rPr>
              <a:t>rate of interest </a:t>
            </a:r>
            <a:r>
              <a:rPr kumimoji="1" lang="en-US" sz="1800" dirty="0" smtClean="0">
                <a:latin typeface="+mn-lt"/>
              </a:rPr>
              <a:t>&amp; </a:t>
            </a:r>
            <a:r>
              <a:rPr kumimoji="1" lang="en-US" sz="1800" b="0" dirty="0" smtClean="0">
                <a:latin typeface="+mn-lt"/>
              </a:rPr>
              <a:t>level fees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sz="1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1800" dirty="0" smtClean="0">
                <a:latin typeface="+mn-lt"/>
              </a:rPr>
              <a:t>c</a:t>
            </a:r>
            <a:r>
              <a:rPr kumimoji="1" lang="en-US" sz="1800" b="0" dirty="0" smtClean="0">
                <a:latin typeface="+mn-lt"/>
              </a:rPr>
              <a:t>over bank’s cost of funds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sz="1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1800" dirty="0" smtClean="0">
                <a:latin typeface="+mn-lt"/>
              </a:rPr>
              <a:t>p</a:t>
            </a:r>
            <a:r>
              <a:rPr kumimoji="1" lang="en-US" sz="1800" b="0" dirty="0" smtClean="0">
                <a:latin typeface="+mn-lt"/>
              </a:rPr>
              <a:t>rovide acceptable </a:t>
            </a:r>
            <a:r>
              <a:rPr kumimoji="1" lang="en-US" sz="1800" b="0" dirty="0">
                <a:latin typeface="+mn-lt"/>
              </a:rPr>
              <a:t>gross profit level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sz="1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1800" dirty="0" smtClean="0">
                <a:latin typeface="+mn-lt"/>
              </a:rPr>
              <a:t>c</a:t>
            </a:r>
            <a:r>
              <a:rPr kumimoji="1" lang="en-US" sz="1800" b="0" dirty="0" smtClean="0">
                <a:latin typeface="+mn-lt"/>
              </a:rPr>
              <a:t>ontribute </a:t>
            </a:r>
            <a:r>
              <a:rPr kumimoji="1" lang="en-US" sz="1800" b="0" dirty="0">
                <a:latin typeface="+mn-lt"/>
              </a:rPr>
              <a:t>to reserve assets costs </a:t>
            </a:r>
            <a:r>
              <a:rPr kumimoji="1" lang="en-US" sz="1800" b="0" dirty="0" smtClean="0">
                <a:latin typeface="+mn-lt"/>
              </a:rPr>
              <a:t>&amp; provisions (Default </a:t>
            </a:r>
            <a:r>
              <a:rPr kumimoji="1" lang="en-US" sz="1800" b="0" dirty="0">
                <a:latin typeface="+mn-lt"/>
              </a:rPr>
              <a:t>Risk Premium)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sz="1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1800" dirty="0" smtClean="0">
                <a:latin typeface="+mn-lt"/>
              </a:rPr>
              <a:t>p</a:t>
            </a:r>
            <a:r>
              <a:rPr kumimoji="1" lang="en-US" sz="1800" b="0" dirty="0" smtClean="0">
                <a:latin typeface="+mn-lt"/>
              </a:rPr>
              <a:t>rovide </a:t>
            </a:r>
            <a:r>
              <a:rPr kumimoji="1" lang="en-US" sz="1800" b="0" dirty="0">
                <a:latin typeface="+mn-lt"/>
              </a:rPr>
              <a:t>an acceptable return to shareholders for the taken risk 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857232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latin typeface="+mn-lt"/>
                <a:ea typeface="+mn-ea"/>
                <a:cs typeface="Times New Roman" pitchFamily="18" charset="0"/>
              </a:rPr>
              <a:t>Pricing a loan</a:t>
            </a:r>
            <a:endParaRPr lang="en-US" sz="2400" b="1" kern="1200" dirty="0">
              <a:solidFill>
                <a:srgbClr val="0070C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2214554"/>
            <a:ext cx="8458200" cy="38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AutoNum type="alphaUcPeriod"/>
            </a:pPr>
            <a:r>
              <a:rPr kumimoji="1" lang="en-US" sz="1800" b="1" dirty="0" smtClean="0">
                <a:solidFill>
                  <a:srgbClr val="0070C0"/>
                </a:solidFill>
                <a:latin typeface="+mn-lt"/>
              </a:rPr>
              <a:t>Cost of Funds</a:t>
            </a:r>
          </a:p>
          <a:p>
            <a:pPr marL="342900" indent="-342900">
              <a:spcBef>
                <a:spcPct val="20000"/>
              </a:spcBef>
            </a:pPr>
            <a:endParaRPr kumimoji="1" lang="en-US" sz="1200" b="1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1800" dirty="0" smtClean="0">
                <a:latin typeface="+mn-lt"/>
              </a:rPr>
              <a:t>c</a:t>
            </a:r>
            <a:r>
              <a:rPr kumimoji="1" lang="en-US" sz="1800" b="0" dirty="0" smtClean="0">
                <a:latin typeface="+mn-lt"/>
              </a:rPr>
              <a:t>ost </a:t>
            </a:r>
            <a:r>
              <a:rPr kumimoji="1" lang="en-US" sz="1800" b="0" dirty="0">
                <a:latin typeface="+mn-lt"/>
              </a:rPr>
              <a:t>of customer deposit held:</a:t>
            </a:r>
          </a:p>
          <a:p>
            <a:pPr marL="342900" indent="-342900">
              <a:spcBef>
                <a:spcPct val="20000"/>
              </a:spcBef>
            </a:pPr>
            <a:r>
              <a:rPr kumimoji="1" lang="en-US" sz="1800" b="0" dirty="0" smtClean="0">
                <a:latin typeface="+mn-lt"/>
              </a:rPr>
              <a:t>	savings </a:t>
            </a:r>
            <a:r>
              <a:rPr kumimoji="1" lang="en-US" sz="1800" dirty="0" smtClean="0">
                <a:latin typeface="+mn-lt"/>
              </a:rPr>
              <a:t>&amp;</a:t>
            </a:r>
            <a:r>
              <a:rPr kumimoji="1" lang="en-US" sz="1800" b="0" dirty="0" smtClean="0">
                <a:latin typeface="+mn-lt"/>
              </a:rPr>
              <a:t> </a:t>
            </a:r>
            <a:r>
              <a:rPr kumimoji="1" lang="en-US" sz="1800" b="0" dirty="0">
                <a:latin typeface="+mn-lt"/>
              </a:rPr>
              <a:t>time deposit account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1" lang="en-US" sz="1800" b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1800" dirty="0" smtClean="0">
                <a:latin typeface="+mn-lt"/>
              </a:rPr>
              <a:t>c</a:t>
            </a:r>
            <a:r>
              <a:rPr kumimoji="1" lang="en-US" sz="1800" b="0" dirty="0" smtClean="0">
                <a:latin typeface="+mn-lt"/>
              </a:rPr>
              <a:t>ost </a:t>
            </a:r>
            <a:r>
              <a:rPr kumimoji="1" lang="en-US" sz="1800" b="0" dirty="0">
                <a:latin typeface="+mn-lt"/>
              </a:rPr>
              <a:t>of funds in </a:t>
            </a:r>
            <a:r>
              <a:rPr kumimoji="1" lang="en-US" sz="1800" b="0" dirty="0" smtClean="0">
                <a:latin typeface="+mn-lt"/>
              </a:rPr>
              <a:t>Interbank </a:t>
            </a:r>
            <a:r>
              <a:rPr kumimoji="1" lang="en-US" sz="1800" b="0" dirty="0">
                <a:latin typeface="+mn-lt"/>
              </a:rPr>
              <a:t>Offered market:</a:t>
            </a:r>
          </a:p>
          <a:p>
            <a:pPr marL="342900" indent="-342900">
              <a:spcBef>
                <a:spcPct val="20000"/>
              </a:spcBef>
            </a:pPr>
            <a:r>
              <a:rPr kumimoji="1" lang="en-US" sz="1800" dirty="0" smtClean="0">
                <a:latin typeface="+mn-lt"/>
              </a:rPr>
              <a:t>	- ‘</a:t>
            </a:r>
            <a:r>
              <a:rPr kumimoji="1" lang="en-US" sz="1800" b="0" dirty="0" smtClean="0">
                <a:latin typeface="+mn-lt"/>
              </a:rPr>
              <a:t>London </a:t>
            </a:r>
            <a:r>
              <a:rPr kumimoji="1" lang="en-US" sz="1800" b="0" dirty="0">
                <a:latin typeface="+mn-lt"/>
              </a:rPr>
              <a:t>Interbank Offered </a:t>
            </a:r>
            <a:r>
              <a:rPr kumimoji="1" lang="en-US" sz="1800" b="0" dirty="0" smtClean="0">
                <a:latin typeface="+mn-lt"/>
              </a:rPr>
              <a:t>Rate’ </a:t>
            </a:r>
            <a:r>
              <a:rPr kumimoji="1" lang="en-US" sz="1800" b="0" dirty="0">
                <a:latin typeface="+mn-lt"/>
              </a:rPr>
              <a:t>(LIBOR)</a:t>
            </a:r>
          </a:p>
          <a:p>
            <a:pPr marL="342900" indent="-342900">
              <a:spcBef>
                <a:spcPct val="20000"/>
              </a:spcBef>
            </a:pPr>
            <a:r>
              <a:rPr kumimoji="1" lang="en-US" sz="1800" b="0" dirty="0" smtClean="0">
                <a:latin typeface="+mn-lt"/>
              </a:rPr>
              <a:t>	- depends </a:t>
            </a:r>
            <a:r>
              <a:rPr kumimoji="1" lang="en-US" sz="1800" b="0" dirty="0">
                <a:latin typeface="+mn-lt"/>
              </a:rPr>
              <a:t>on </a:t>
            </a:r>
            <a:r>
              <a:rPr kumimoji="1" lang="en-US" sz="1800" b="0" dirty="0" smtClean="0">
                <a:latin typeface="+mn-lt"/>
              </a:rPr>
              <a:t>creditworthiness </a:t>
            </a:r>
            <a:r>
              <a:rPr kumimoji="1" lang="en-US" sz="1800" b="0" dirty="0">
                <a:latin typeface="+mn-lt"/>
              </a:rPr>
              <a:t>of </a:t>
            </a:r>
            <a:r>
              <a:rPr kumimoji="1" lang="en-US" sz="1800" b="0" dirty="0" smtClean="0">
                <a:latin typeface="+mn-lt"/>
              </a:rPr>
              <a:t>borrowing bank</a:t>
            </a:r>
            <a:endParaRPr kumimoji="1" lang="en-US" sz="1800" b="0" dirty="0"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sz="1800" b="0" dirty="0" smtClean="0">
                <a:latin typeface="+mn-lt"/>
              </a:rPr>
              <a:t>	- time </a:t>
            </a:r>
            <a:r>
              <a:rPr kumimoji="1" lang="en-US" sz="1800" b="0" dirty="0">
                <a:latin typeface="+mn-lt"/>
              </a:rPr>
              <a:t>period of 3/6/12 months</a:t>
            </a:r>
            <a:r>
              <a:rPr kumimoji="1" lang="en-US" sz="18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857232"/>
            <a:ext cx="8162925" cy="461665"/>
          </a:xfrm>
        </p:spPr>
        <p:txBody>
          <a:bodyPr/>
          <a:lstStyle/>
          <a:p>
            <a:r>
              <a:rPr lang="en-US" sz="2400" b="1" kern="1200" dirty="0" smtClean="0">
                <a:solidFill>
                  <a:srgbClr val="0070C0"/>
                </a:solidFill>
                <a:cs typeface="Times New Roman" pitchFamily="18" charset="0"/>
              </a:rPr>
              <a:t>Pricing a loan</a:t>
            </a:r>
            <a:endParaRPr lang="en-US" sz="2400" b="1" kern="1200" dirty="0">
              <a:solidFill>
                <a:srgbClr val="0070C0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kumimoji="1" lang="en-US" sz="1800" b="1" dirty="0">
                <a:solidFill>
                  <a:srgbClr val="0070C0"/>
                </a:solidFill>
                <a:latin typeface="+mn-lt"/>
              </a:rPr>
              <a:t>B. </a:t>
            </a:r>
            <a:r>
              <a:rPr kumimoji="1" lang="en-US" sz="1800" b="1" dirty="0" smtClean="0">
                <a:solidFill>
                  <a:srgbClr val="0070C0"/>
                </a:solidFill>
                <a:latin typeface="+mn-lt"/>
              </a:rPr>
              <a:t>Gross Profit Level</a:t>
            </a:r>
          </a:p>
          <a:p>
            <a:pPr marL="342900" indent="-342900">
              <a:spcBef>
                <a:spcPct val="20000"/>
              </a:spcBef>
            </a:pPr>
            <a:endParaRPr kumimoji="1" lang="en-US" sz="1800" b="1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sz="1800" b="0" dirty="0" smtClean="0">
                <a:latin typeface="+mn-lt"/>
              </a:rPr>
              <a:t>determined </a:t>
            </a:r>
            <a:r>
              <a:rPr kumimoji="1" lang="en-US" sz="1800" b="0" dirty="0">
                <a:latin typeface="+mn-lt"/>
              </a:rPr>
              <a:t>by Spreads </a:t>
            </a:r>
            <a:r>
              <a:rPr kumimoji="1" lang="en-US" sz="1800" b="0" dirty="0" smtClean="0">
                <a:latin typeface="+mn-lt"/>
              </a:rPr>
              <a:t>&amp; </a:t>
            </a:r>
            <a:r>
              <a:rPr kumimoji="1" lang="en-US" sz="1800" b="0" dirty="0">
                <a:latin typeface="+mn-lt"/>
              </a:rPr>
              <a:t>Fees</a:t>
            </a:r>
          </a:p>
          <a:p>
            <a:pPr marL="342900" indent="-342900">
              <a:spcBef>
                <a:spcPct val="20000"/>
              </a:spcBef>
            </a:pPr>
            <a:endParaRPr kumimoji="1" lang="en-US" sz="1100" b="0" dirty="0" smtClean="0">
              <a:latin typeface="+mn-lt"/>
            </a:endParaRPr>
          </a:p>
          <a:p>
            <a:pPr marL="400050" indent="-400050">
              <a:spcBef>
                <a:spcPct val="20000"/>
              </a:spcBef>
              <a:buAutoNum type="romanUcParenR"/>
            </a:pPr>
            <a:r>
              <a:rPr kumimoji="1" lang="en-US" sz="1800" b="0" dirty="0" smtClean="0">
                <a:latin typeface="+mn-lt"/>
              </a:rPr>
              <a:t>Bank’s </a:t>
            </a:r>
            <a:r>
              <a:rPr kumimoji="1" lang="en-US" sz="1800" b="0" dirty="0">
                <a:latin typeface="+mn-lt"/>
              </a:rPr>
              <a:t>administrative </a:t>
            </a:r>
            <a:r>
              <a:rPr kumimoji="1" lang="en-US" sz="1800" b="0" dirty="0" smtClean="0">
                <a:latin typeface="+mn-lt"/>
              </a:rPr>
              <a:t>&amp; overhead </a:t>
            </a:r>
            <a:r>
              <a:rPr kumimoji="1" lang="en-US" sz="1800" b="0" dirty="0">
                <a:latin typeface="+mn-lt"/>
              </a:rPr>
              <a:t>expenses</a:t>
            </a:r>
          </a:p>
          <a:p>
            <a:pPr marL="400050" indent="-400050">
              <a:spcBef>
                <a:spcPct val="20000"/>
              </a:spcBef>
              <a:buFont typeface="Arial" pitchFamily="34" charset="0"/>
              <a:buChar char="•"/>
            </a:pPr>
            <a:r>
              <a:rPr kumimoji="1" lang="en-US" sz="1800" b="0" dirty="0" smtClean="0">
                <a:latin typeface="+mn-lt"/>
              </a:rPr>
              <a:t>running </a:t>
            </a:r>
            <a:r>
              <a:rPr kumimoji="1" lang="en-US" sz="1800" b="0" dirty="0">
                <a:latin typeface="+mn-lt"/>
              </a:rPr>
              <a:t>costs (salaries, utilities, rent)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1800" b="0" dirty="0" smtClean="0">
                <a:latin typeface="+mn-lt"/>
              </a:rPr>
              <a:t> size </a:t>
            </a:r>
            <a:r>
              <a:rPr kumimoji="1" lang="en-US" sz="1800" b="0" dirty="0">
                <a:latin typeface="+mn-lt"/>
              </a:rPr>
              <a:t>of bank (economies of scale)</a:t>
            </a:r>
          </a:p>
          <a:p>
            <a:pPr marL="342900" indent="-342900">
              <a:spcBef>
                <a:spcPct val="20000"/>
              </a:spcBef>
            </a:pPr>
            <a:endParaRPr kumimoji="1" lang="en-US" sz="1800" b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kumimoji="1" lang="en-US" sz="1800" b="0" dirty="0" smtClean="0">
                <a:latin typeface="+mn-lt"/>
              </a:rPr>
              <a:t>III</a:t>
            </a:r>
            <a:r>
              <a:rPr kumimoji="1" lang="en-US" sz="1800" b="0" dirty="0">
                <a:latin typeface="+mn-lt"/>
              </a:rPr>
              <a:t>) </a:t>
            </a:r>
            <a:r>
              <a:rPr kumimoji="1" lang="en-US" sz="1800" dirty="0" smtClean="0">
                <a:latin typeface="+mn-lt"/>
              </a:rPr>
              <a:t>r</a:t>
            </a:r>
            <a:r>
              <a:rPr kumimoji="1" lang="en-US" sz="1800" b="0" dirty="0" smtClean="0">
                <a:latin typeface="+mn-lt"/>
              </a:rPr>
              <a:t>eserve </a:t>
            </a:r>
            <a:r>
              <a:rPr kumimoji="1" lang="en-US" sz="1800" dirty="0" smtClean="0">
                <a:latin typeface="+mn-lt"/>
              </a:rPr>
              <a:t>a</a:t>
            </a:r>
            <a:r>
              <a:rPr kumimoji="1" lang="en-US" sz="1800" b="0" dirty="0" smtClean="0">
                <a:latin typeface="+mn-lt"/>
              </a:rPr>
              <a:t>sset </a:t>
            </a:r>
            <a:r>
              <a:rPr kumimoji="1" lang="en-US" sz="1800" dirty="0" smtClean="0">
                <a:latin typeface="+mn-lt"/>
              </a:rPr>
              <a:t>co</a:t>
            </a:r>
            <a:r>
              <a:rPr kumimoji="1" lang="en-US" sz="1800" b="0" dirty="0" smtClean="0">
                <a:latin typeface="+mn-lt"/>
              </a:rPr>
              <a:t>sts &amp; other provisions</a:t>
            </a:r>
            <a:endParaRPr kumimoji="1" lang="en-US" sz="1800" b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1800" b="0" dirty="0" smtClean="0">
                <a:latin typeface="+mn-lt"/>
              </a:rPr>
              <a:t>placing </a:t>
            </a:r>
            <a:r>
              <a:rPr kumimoji="1" lang="en-US" sz="1800" b="0" dirty="0">
                <a:latin typeface="+mn-lt"/>
              </a:rPr>
              <a:t>of funds in instruments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kumimoji="1" lang="en-US" sz="1800" b="0" dirty="0">
                <a:latin typeface="+mn-lt"/>
              </a:rPr>
              <a:t>level of spreads </a:t>
            </a:r>
            <a:r>
              <a:rPr kumimoji="1" lang="en-US" sz="1800" b="0" dirty="0" smtClean="0">
                <a:latin typeface="+mn-lt"/>
              </a:rPr>
              <a:t>&amp; growth </a:t>
            </a:r>
            <a:r>
              <a:rPr kumimoji="1" lang="en-US" sz="1800" b="0" dirty="0">
                <a:latin typeface="+mn-lt"/>
              </a:rPr>
              <a:t>profile of </a:t>
            </a:r>
            <a:r>
              <a:rPr kumimoji="1" lang="en-US" sz="1800" b="0" dirty="0" smtClean="0">
                <a:latin typeface="+mn-lt"/>
              </a:rPr>
              <a:t>bank</a:t>
            </a:r>
            <a:endParaRPr kumimoji="1" lang="en-US" sz="1800" b="0" dirty="0"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endParaRPr kumimoji="1" lang="en-US" sz="2800" b="0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</TotalTime>
  <Words>744</Words>
  <Application>Microsoft Office PowerPoint</Application>
  <PresentationFormat>On-screen Show (4:3)</PresentationFormat>
  <Paragraphs>306</Paragraphs>
  <Slides>42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Θέμα του Office</vt:lpstr>
      <vt:lpstr>Office Theme</vt:lpstr>
      <vt:lpstr>1_Θέμα του Office</vt:lpstr>
      <vt:lpstr>Worksheet</vt:lpstr>
      <vt:lpstr>Document</vt:lpstr>
      <vt:lpstr>Ναυτιλιακή Χρηματοοικονομική</vt:lpstr>
      <vt:lpstr>Άδειες Χρήσης</vt:lpstr>
      <vt:lpstr>Χρηματοδότηση</vt:lpstr>
      <vt:lpstr>PowerPoint Presentation</vt:lpstr>
      <vt:lpstr>PowerPoint Presentation</vt:lpstr>
      <vt:lpstr>Pricing a loan</vt:lpstr>
      <vt:lpstr>Pricing of a shipping term loan</vt:lpstr>
      <vt:lpstr>Pricing a loan</vt:lpstr>
      <vt:lpstr>Pricing a loan</vt:lpstr>
      <vt:lpstr>Pricing a loan</vt:lpstr>
      <vt:lpstr>Pricing a loan</vt:lpstr>
      <vt:lpstr>C’s of Credit &amp; Investment Analysis</vt:lpstr>
      <vt:lpstr>Character / Capacity</vt:lpstr>
      <vt:lpstr>Capital</vt:lpstr>
      <vt:lpstr>Capital</vt:lpstr>
      <vt:lpstr>Company</vt:lpstr>
      <vt:lpstr>Company</vt:lpstr>
      <vt:lpstr>Conditions</vt:lpstr>
      <vt:lpstr>Conditions</vt:lpstr>
      <vt:lpstr>Conditions</vt:lpstr>
      <vt:lpstr>Collateral</vt:lpstr>
      <vt:lpstr>Shipping credit analysis</vt:lpstr>
      <vt:lpstr>PowerPoint Presentation</vt:lpstr>
      <vt:lpstr>PowerPoint Presentation</vt:lpstr>
      <vt:lpstr>Key factors on shipping loan decisions</vt:lpstr>
      <vt:lpstr>PowerPoint Presentation</vt:lpstr>
      <vt:lpstr>Total banking loan portfolio: 2010-11</vt:lpstr>
      <vt:lpstr>Total banking loan portfolio: 2010-11</vt:lpstr>
      <vt:lpstr>Total banking loan portfolio: 2010-11</vt:lpstr>
      <vt:lpstr>Total banking loan portfolio: 2008-9</vt:lpstr>
      <vt:lpstr>Total Greek ship finance portfolio – end 2011</vt:lpstr>
      <vt:lpstr>Banking loan portfolios: Greek banks</vt:lpstr>
      <vt:lpstr>Banking loan portfolios: Greek banks</vt:lpstr>
      <vt:lpstr>Number of Banks financing Greek shipping</vt:lpstr>
      <vt:lpstr>Greek banks in ship finance</vt:lpstr>
      <vt:lpstr>Top 10 Banks in ship finance</vt:lpstr>
      <vt:lpstr>International banks in shipping</vt:lpstr>
      <vt:lpstr>International banks in shipping</vt:lpstr>
      <vt:lpstr>International banks in shipping</vt:lpstr>
      <vt:lpstr>International banks in shipping</vt:lpstr>
      <vt:lpstr>Greek banks in shipping</vt:lpstr>
      <vt:lpstr>Top growth banks in shipping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Pamela Hall</dc:creator>
  <cp:lastModifiedBy>user</cp:lastModifiedBy>
  <cp:revision>921</cp:revision>
  <dcterms:created xsi:type="dcterms:W3CDTF">2001-03-04T14:55:19Z</dcterms:created>
  <dcterms:modified xsi:type="dcterms:W3CDTF">2015-11-27T10:15:22Z</dcterms:modified>
</cp:coreProperties>
</file>