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30" r:id="rId3"/>
    <p:sldId id="331" r:id="rId4"/>
    <p:sldId id="332" r:id="rId5"/>
    <p:sldId id="333" r:id="rId6"/>
    <p:sldId id="334" r:id="rId7"/>
    <p:sldId id="335" r:id="rId8"/>
    <p:sldId id="336" r:id="rId9"/>
    <p:sldId id="337" r:id="rId10"/>
    <p:sldId id="338" r:id="rId11"/>
    <p:sldId id="339" r:id="rId12"/>
    <p:sldId id="340"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90"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19" name="18 - Θέση υποσέλιδου"/>
          <p:cNvSpPr>
            <a:spLocks noGrp="1"/>
          </p:cNvSpPr>
          <p:nvPr>
            <p:ph type="ftr" sz="quarter" idx="11"/>
          </p:nvPr>
        </p:nvSpPr>
        <p:spPr/>
        <p:txBody>
          <a:bodyPr/>
          <a:lstStyle/>
          <a:p>
            <a:endParaRPr lang="el-GR" dirty="0"/>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15/12/2022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D3F1D1C4-C2D9-4231-9FB2-B2D9D97AA41D}" type="slidenum">
              <a:rPr lang="el-GR" smtClean="0"/>
              <a:pPr/>
              <a:t>‹#›</a:t>
            </a:fld>
            <a:endParaRPr lang="el-GR" dirty="0"/>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alpha val="0"/>
              </a:srgbClr>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42CEA3-3058-4D43-AE35-B3DA76CB4003}" type="datetimeFigureOut">
              <a:rPr lang="el-GR" smtClean="0"/>
              <a:pPr/>
              <a:t>15/12/2022</a:t>
            </a:fld>
            <a:endParaRPr lang="el-GR" dirty="0"/>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dirty="0"/>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F1D1C4-C2D9-4231-9FB2-B2D9D97AA41D}" type="slidenum">
              <a:rPr lang="el-GR" smtClean="0"/>
              <a:pPr/>
              <a:t>‹#›</a:t>
            </a:fld>
            <a:endParaRPr lang="el-GR" dirty="0"/>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980728"/>
            <a:ext cx="7851648" cy="1800200"/>
          </a:xfrm>
        </p:spPr>
        <p:txBody>
          <a:bodyPr>
            <a:noAutofit/>
          </a:bodyPr>
          <a:lstStyle/>
          <a:p>
            <a:pPr algn="l">
              <a:lnSpc>
                <a:spcPct val="150000"/>
              </a:lnSpc>
            </a:pP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r>
              <a:rPr lang="el-GR" sz="2800" b="0" dirty="0" smtClean="0">
                <a:solidFill>
                  <a:schemeClr val="bg1"/>
                </a:solidFill>
              </a:rPr>
              <a:t/>
            </a:r>
            <a:br>
              <a:rPr lang="el-GR" sz="2800" b="0" dirty="0" smtClean="0">
                <a:solidFill>
                  <a:schemeClr val="bg1"/>
                </a:solidFill>
              </a:rPr>
            </a:br>
            <a:endParaRPr lang="el-GR" sz="2800" dirty="0">
              <a:solidFill>
                <a:schemeClr val="bg1"/>
              </a:solidFill>
            </a:endParaRPr>
          </a:p>
        </p:txBody>
      </p:sp>
      <p:sp>
        <p:nvSpPr>
          <p:cNvPr id="3" name="2 - Υπότιτλος"/>
          <p:cNvSpPr>
            <a:spLocks noGrp="1"/>
          </p:cNvSpPr>
          <p:nvPr>
            <p:ph type="subTitle" idx="1"/>
          </p:nvPr>
        </p:nvSpPr>
        <p:spPr>
          <a:xfrm>
            <a:off x="539552" y="2996952"/>
            <a:ext cx="7854696" cy="3024336"/>
          </a:xfrm>
        </p:spPr>
        <p:txBody>
          <a:bodyPr>
            <a:normAutofit/>
          </a:bodyPr>
          <a:lstStyle/>
          <a:p>
            <a:pPr algn="ctr"/>
            <a:r>
              <a:rPr lang="el-GR" sz="2400" b="1" dirty="0" smtClean="0">
                <a:solidFill>
                  <a:schemeClr val="bg1"/>
                </a:solidFill>
              </a:rPr>
              <a:t>Παρουσίαση</a:t>
            </a:r>
            <a:r>
              <a:rPr lang="en-US" sz="2400" b="1" dirty="0" smtClean="0">
                <a:solidFill>
                  <a:schemeClr val="bg1"/>
                </a:solidFill>
              </a:rPr>
              <a:t> </a:t>
            </a:r>
            <a:r>
              <a:rPr lang="el-GR" sz="2400" b="1" dirty="0" smtClean="0">
                <a:solidFill>
                  <a:schemeClr val="bg1"/>
                </a:solidFill>
              </a:rPr>
              <a:t>στα πλαίσια του μαθήματος «Ασθένειες Ιχθύων</a:t>
            </a:r>
            <a:r>
              <a:rPr lang="el-GR" sz="2400" b="1" dirty="0" smtClean="0">
                <a:solidFill>
                  <a:schemeClr val="bg1"/>
                </a:solidFill>
              </a:rPr>
              <a:t>» με τίτλο:</a:t>
            </a:r>
          </a:p>
          <a:p>
            <a:pPr algn="ctr"/>
            <a:endParaRPr lang="el-GR" sz="2400" b="1" dirty="0" smtClean="0">
              <a:solidFill>
                <a:schemeClr val="bg1"/>
              </a:solidFill>
            </a:endParaRPr>
          </a:p>
          <a:p>
            <a:pPr algn="ctr"/>
            <a:r>
              <a:rPr lang="el-GR" sz="2400" b="1" dirty="0" err="1" smtClean="0">
                <a:solidFill>
                  <a:schemeClr val="bg1"/>
                </a:solidFill>
              </a:rPr>
              <a:t>Αερομονάδοση</a:t>
            </a:r>
            <a:r>
              <a:rPr lang="el-GR" sz="2400" b="1" dirty="0" smtClean="0">
                <a:solidFill>
                  <a:schemeClr val="bg1"/>
                </a:solidFill>
              </a:rPr>
              <a:t> στην Ελληνική υδατοκαλλιέργεια</a:t>
            </a:r>
            <a:r>
              <a:rPr lang="el-GR" sz="2400" b="1" dirty="0" smtClean="0">
                <a:solidFill>
                  <a:schemeClr val="bg1"/>
                </a:solidFill>
              </a:rPr>
              <a:t>.</a:t>
            </a:r>
            <a:endParaRPr lang="el-GR" sz="2400" b="1"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548680"/>
            <a:ext cx="8229600" cy="1080120"/>
          </a:xfrm>
        </p:spPr>
        <p:txBody>
          <a:bodyPr>
            <a:normAutofit/>
          </a:bodyPr>
          <a:lstStyle/>
          <a:p>
            <a:r>
              <a:rPr lang="el-GR" sz="2900" b="1" dirty="0" smtClean="0">
                <a:solidFill>
                  <a:schemeClr val="tx1"/>
                </a:solidFill>
              </a:rPr>
              <a:t>Το είδος </a:t>
            </a:r>
            <a:r>
              <a:rPr lang="el-GR" sz="2900" b="1" dirty="0" err="1" smtClean="0">
                <a:solidFill>
                  <a:schemeClr val="tx1"/>
                </a:solidFill>
              </a:rPr>
              <a:t>Aeromonas</a:t>
            </a:r>
            <a:r>
              <a:rPr lang="el-GR" sz="2900" b="1" dirty="0" smtClean="0">
                <a:solidFill>
                  <a:schemeClr val="tx1"/>
                </a:solidFill>
              </a:rPr>
              <a:t> </a:t>
            </a:r>
            <a:r>
              <a:rPr lang="en-GB" sz="2900" b="1" dirty="0" err="1" smtClean="0">
                <a:solidFill>
                  <a:schemeClr val="tx1"/>
                </a:solidFill>
              </a:rPr>
              <a:t>veronii</a:t>
            </a:r>
            <a:r>
              <a:rPr lang="el-GR" sz="2900" b="1" dirty="0" smtClean="0">
                <a:solidFill>
                  <a:schemeClr val="tx1"/>
                </a:solidFill>
              </a:rPr>
              <a:t> στην Ελλάδα</a:t>
            </a:r>
            <a:r>
              <a:rPr lang="el-GR" sz="2900" dirty="0" smtClean="0"/>
              <a:t/>
            </a:r>
            <a:br>
              <a:rPr lang="el-GR" sz="2900" dirty="0" smtClean="0"/>
            </a:br>
            <a:endParaRPr lang="el-GR" sz="2900" dirty="0"/>
          </a:p>
        </p:txBody>
      </p:sp>
      <p:sp>
        <p:nvSpPr>
          <p:cNvPr id="3" name="2 - Θέση περιεχομένου"/>
          <p:cNvSpPr>
            <a:spLocks noGrp="1"/>
          </p:cNvSpPr>
          <p:nvPr>
            <p:ph idx="1"/>
          </p:nvPr>
        </p:nvSpPr>
        <p:spPr>
          <a:xfrm>
            <a:off x="457200" y="1412776"/>
            <a:ext cx="8229600" cy="5256584"/>
          </a:xfrm>
        </p:spPr>
        <p:txBody>
          <a:bodyPr>
            <a:noAutofit/>
          </a:bodyPr>
          <a:lstStyle/>
          <a:p>
            <a:pPr marL="0" algn="just">
              <a:lnSpc>
                <a:spcPct val="170000"/>
              </a:lnSpc>
              <a:buNone/>
            </a:pPr>
            <a:r>
              <a:rPr lang="el-GR" sz="1900" dirty="0" smtClean="0"/>
              <a:t>Η ασθένεια εντοπίστηκε για πρώτη φορά στην Ελλάδα το 2008, με την πρώτη έξαρση να ακολουθεί τον Ιούνιο του 2009, σε δύο γειτονικές θαλάσσιες ιχθυοτροφικές μονάδες λαβρακιού στην περιοχή της Πελοποννήσου. </a:t>
            </a:r>
          </a:p>
          <a:p>
            <a:pPr marL="0" algn="just">
              <a:lnSpc>
                <a:spcPct val="170000"/>
              </a:lnSpc>
            </a:pPr>
            <a:r>
              <a:rPr lang="el-GR" sz="1900" dirty="0" smtClean="0"/>
              <a:t>Πρόσβαλλε κατά κύριο λόγο ψάρια εμπορεύσιμου μεγέθους (250-400 g). </a:t>
            </a:r>
          </a:p>
          <a:p>
            <a:pPr marL="0" algn="just">
              <a:lnSpc>
                <a:spcPct val="170000"/>
              </a:lnSpc>
            </a:pPr>
            <a:r>
              <a:rPr lang="el-GR" sz="1900" dirty="0" smtClean="0"/>
              <a:t>Μικρότερα ψάρια (&lt;50 g) και εκτρεφόμενες τσιπούρες σε γειτονικούς κλωβούς, δεν εμφάνισαν σημάδια ασθένειας. </a:t>
            </a:r>
          </a:p>
          <a:p>
            <a:pPr marL="0" algn="just">
              <a:lnSpc>
                <a:spcPct val="170000"/>
              </a:lnSpc>
            </a:pPr>
            <a:r>
              <a:rPr lang="el-GR" sz="1900" dirty="0" smtClean="0"/>
              <a:t>Νοσηρότητα και θνησιμότητα παρατηρήθηκαν σε θερμοκρασία νερού &gt;18°C αλλά αυξήθηκαν κατά τη διάρκεια των θερινών μηνών φτάνοντας στο μέγιστο τον Ιούνιο και τον Ιούλιο (θερμοκρασία νερού: 24-26°C). </a:t>
            </a:r>
          </a:p>
          <a:p>
            <a:pPr marL="0" algn="just">
              <a:lnSpc>
                <a:spcPct val="170000"/>
              </a:lnSpc>
              <a:buNone/>
            </a:pPr>
            <a:endParaRPr lang="el-GR" sz="19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548680"/>
            <a:ext cx="8229600" cy="1080120"/>
          </a:xfrm>
        </p:spPr>
        <p:txBody>
          <a:bodyPr>
            <a:normAutofit/>
          </a:bodyPr>
          <a:lstStyle/>
          <a:p>
            <a:r>
              <a:rPr lang="el-GR" sz="2900" b="1" dirty="0" smtClean="0">
                <a:solidFill>
                  <a:schemeClr val="tx1"/>
                </a:solidFill>
              </a:rPr>
              <a:t>Συμπτωματολογία </a:t>
            </a:r>
            <a:r>
              <a:rPr lang="el-GR" sz="2900" dirty="0" smtClean="0"/>
              <a:t/>
            </a:r>
            <a:br>
              <a:rPr lang="el-GR" sz="2900" dirty="0" smtClean="0"/>
            </a:br>
            <a:endParaRPr lang="el-GR" sz="2900" dirty="0"/>
          </a:p>
        </p:txBody>
      </p:sp>
      <p:sp>
        <p:nvSpPr>
          <p:cNvPr id="3" name="2 - Θέση περιεχομένου"/>
          <p:cNvSpPr>
            <a:spLocks noGrp="1"/>
          </p:cNvSpPr>
          <p:nvPr>
            <p:ph idx="1"/>
          </p:nvPr>
        </p:nvSpPr>
        <p:spPr>
          <a:xfrm>
            <a:off x="323528" y="2636912"/>
            <a:ext cx="8496944" cy="4032448"/>
          </a:xfrm>
        </p:spPr>
        <p:txBody>
          <a:bodyPr>
            <a:noAutofit/>
          </a:bodyPr>
          <a:lstStyle/>
          <a:p>
            <a:pPr marL="0" algn="just">
              <a:lnSpc>
                <a:spcPct val="150000"/>
              </a:lnSpc>
            </a:pPr>
            <a:r>
              <a:rPr lang="el-GR" sz="1900" dirty="0" smtClean="0"/>
              <a:t>Λήθαργο, νωθρή κολυμβητική συμπεριφορά και απώλεια όρεξης. </a:t>
            </a:r>
          </a:p>
          <a:p>
            <a:pPr marL="0" algn="just">
              <a:lnSpc>
                <a:spcPct val="150000"/>
              </a:lnSpc>
            </a:pPr>
            <a:r>
              <a:rPr lang="el-GR" sz="1900" dirty="0" smtClean="0"/>
              <a:t>Εμφανή αναιμία, ορατή στα βράγχια των ψαριών.</a:t>
            </a:r>
          </a:p>
          <a:p>
            <a:pPr marL="0" algn="just">
              <a:lnSpc>
                <a:spcPct val="150000"/>
              </a:lnSpc>
            </a:pPr>
            <a:r>
              <a:rPr lang="el-GR" sz="1900" dirty="0" smtClean="0"/>
              <a:t>Σκούρο χρωματισμό του δέρματος. (</a:t>
            </a:r>
            <a:r>
              <a:rPr lang="el-GR" sz="1900" dirty="0" err="1" smtClean="0"/>
              <a:t>εικ</a:t>
            </a:r>
            <a:r>
              <a:rPr lang="el-GR" sz="1900" dirty="0" smtClean="0"/>
              <a:t>. Α) </a:t>
            </a:r>
          </a:p>
          <a:p>
            <a:pPr marL="0" algn="just">
              <a:lnSpc>
                <a:spcPct val="150000"/>
              </a:lnSpc>
            </a:pPr>
            <a:r>
              <a:rPr lang="el-GR" sz="1900" dirty="0" smtClean="0"/>
              <a:t>Ερυθρότητα των πτερυγίων και των </a:t>
            </a:r>
            <a:r>
              <a:rPr lang="el-GR" sz="1900" dirty="0" err="1" smtClean="0"/>
              <a:t>βραγχιακών</a:t>
            </a:r>
            <a:r>
              <a:rPr lang="el-GR" sz="1900" dirty="0" smtClean="0"/>
              <a:t> επικαλυμμάτων. (</a:t>
            </a:r>
            <a:r>
              <a:rPr lang="el-GR" sz="1900" dirty="0" err="1" smtClean="0"/>
              <a:t>εικ</a:t>
            </a:r>
            <a:r>
              <a:rPr lang="el-GR" sz="1900" dirty="0" smtClean="0"/>
              <a:t>. Α) </a:t>
            </a:r>
          </a:p>
          <a:p>
            <a:pPr marL="0" algn="just">
              <a:lnSpc>
                <a:spcPct val="150000"/>
              </a:lnSpc>
            </a:pPr>
            <a:r>
              <a:rPr lang="el-GR" sz="1900" dirty="0" smtClean="0"/>
              <a:t>Ίκτερο, σε προχωρημένα στάδια της νόσου (υποκίτρινη εικόνα των πτερυγίων και του ορού του αίματος). (</a:t>
            </a:r>
            <a:r>
              <a:rPr lang="el-GR" sz="1900" dirty="0" err="1" smtClean="0"/>
              <a:t>εικ</a:t>
            </a:r>
            <a:r>
              <a:rPr lang="el-GR" sz="1900" dirty="0" smtClean="0"/>
              <a:t>. Α&amp;Β) </a:t>
            </a:r>
          </a:p>
          <a:p>
            <a:pPr marL="0" algn="just">
              <a:lnSpc>
                <a:spcPct val="150000"/>
              </a:lnSpc>
            </a:pPr>
            <a:r>
              <a:rPr lang="el-GR" sz="1900" dirty="0" smtClean="0"/>
              <a:t>Περιστασιακές επιφανειακές επιδερμικές αλλοιώσεις, οι οποίες προοδευτικά μπορεί να γίνονταν </a:t>
            </a:r>
            <a:r>
              <a:rPr lang="el-GR" sz="1900" dirty="0" err="1" smtClean="0"/>
              <a:t>ελκωτικές</a:t>
            </a:r>
            <a:r>
              <a:rPr lang="el-GR" sz="1900" dirty="0" smtClean="0"/>
              <a:t> και να επεκτείνονταν στον υποκείμενο μυϊκό ιστό. (</a:t>
            </a:r>
            <a:r>
              <a:rPr lang="el-GR" sz="1900" dirty="0" err="1" smtClean="0"/>
              <a:t>εικ</a:t>
            </a:r>
            <a:r>
              <a:rPr lang="el-GR" sz="1900" dirty="0" smtClean="0"/>
              <a:t>. Γ&amp;Δ) </a:t>
            </a:r>
          </a:p>
          <a:p>
            <a:pPr marL="0" algn="just">
              <a:lnSpc>
                <a:spcPct val="150000"/>
              </a:lnSpc>
            </a:pPr>
            <a:endParaRPr lang="el-GR" sz="1800" dirty="0" smtClean="0"/>
          </a:p>
          <a:p>
            <a:pPr marL="0" algn="just">
              <a:lnSpc>
                <a:spcPct val="150000"/>
              </a:lnSpc>
            </a:pPr>
            <a:endParaRPr lang="el-GR" sz="1800" b="1" dirty="0" smtClean="0"/>
          </a:p>
        </p:txBody>
      </p:sp>
      <p:pic>
        <p:nvPicPr>
          <p:cNvPr id="4" name="Picture 2"/>
          <p:cNvPicPr>
            <a:picLocks noChangeAspect="1" noChangeArrowheads="1"/>
          </p:cNvPicPr>
          <p:nvPr/>
        </p:nvPicPr>
        <p:blipFill>
          <a:blip r:embed="rId2" cstate="print"/>
          <a:srcRect b="53141"/>
          <a:stretch>
            <a:fillRect/>
          </a:stretch>
        </p:blipFill>
        <p:spPr bwMode="auto">
          <a:xfrm>
            <a:off x="4355976" y="188639"/>
            <a:ext cx="4788024" cy="2488541"/>
          </a:xfrm>
          <a:prstGeom prst="rect">
            <a:avLst/>
          </a:prstGeom>
          <a:noFill/>
          <a:ln w="9525">
            <a:noFill/>
            <a:miter lim="800000"/>
            <a:headEnd/>
            <a:tailEnd/>
          </a:ln>
        </p:spPr>
      </p:pic>
      <p:sp>
        <p:nvSpPr>
          <p:cNvPr id="5" name="4 - TextBox"/>
          <p:cNvSpPr txBox="1"/>
          <p:nvPr/>
        </p:nvSpPr>
        <p:spPr>
          <a:xfrm>
            <a:off x="395536" y="1916832"/>
            <a:ext cx="3672408" cy="707886"/>
          </a:xfrm>
          <a:prstGeom prst="rect">
            <a:avLst/>
          </a:prstGeom>
          <a:noFill/>
        </p:spPr>
        <p:txBody>
          <a:bodyPr wrap="square" rtlCol="0">
            <a:spAutoFit/>
          </a:bodyPr>
          <a:lstStyle/>
          <a:p>
            <a:pPr algn="just"/>
            <a:r>
              <a:rPr lang="el-GR" sz="2000" dirty="0" smtClean="0"/>
              <a:t>Η κλινική εικόνα των ιχθύων περιλάμβανε: </a:t>
            </a:r>
          </a:p>
        </p:txBody>
      </p:sp>
      <p:sp>
        <p:nvSpPr>
          <p:cNvPr id="6" name="5 - TextBox"/>
          <p:cNvSpPr txBox="1"/>
          <p:nvPr/>
        </p:nvSpPr>
        <p:spPr>
          <a:xfrm>
            <a:off x="7092280" y="2636912"/>
            <a:ext cx="2051720" cy="276999"/>
          </a:xfrm>
          <a:prstGeom prst="rect">
            <a:avLst/>
          </a:prstGeom>
          <a:noFill/>
        </p:spPr>
        <p:txBody>
          <a:bodyPr wrap="square" rtlCol="0">
            <a:spAutoFit/>
          </a:bodyPr>
          <a:lstStyle/>
          <a:p>
            <a:r>
              <a:rPr lang="el-GR" sz="1200" b="1" dirty="0" smtClean="0"/>
              <a:t>Πηγή: </a:t>
            </a:r>
            <a:r>
              <a:rPr lang="en-US" sz="1200" b="1" dirty="0" smtClean="0"/>
              <a:t>(</a:t>
            </a:r>
            <a:r>
              <a:rPr lang="en-US" sz="1200" b="1" dirty="0" err="1" smtClean="0"/>
              <a:t>Smyrli</a:t>
            </a:r>
            <a:r>
              <a:rPr lang="en-US" sz="1200" b="1" dirty="0" smtClean="0"/>
              <a:t> </a:t>
            </a:r>
            <a:r>
              <a:rPr lang="en-US" sz="1200" b="1" dirty="0" err="1" smtClean="0"/>
              <a:t>et.,al</a:t>
            </a:r>
            <a:r>
              <a:rPr lang="en-US" sz="1200" b="1" dirty="0" smtClean="0"/>
              <a:t> 2017)</a:t>
            </a:r>
            <a:endParaRPr lang="el-GR" sz="12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548680"/>
            <a:ext cx="8229600" cy="1080120"/>
          </a:xfrm>
        </p:spPr>
        <p:txBody>
          <a:bodyPr>
            <a:normAutofit/>
          </a:bodyPr>
          <a:lstStyle/>
          <a:p>
            <a:r>
              <a:rPr lang="el-GR" sz="2900" b="1" dirty="0" smtClean="0">
                <a:solidFill>
                  <a:schemeClr val="tx1"/>
                </a:solidFill>
              </a:rPr>
              <a:t>Συμπτωματολογία </a:t>
            </a:r>
            <a:r>
              <a:rPr lang="el-GR" sz="2900" dirty="0" smtClean="0"/>
              <a:t/>
            </a:r>
            <a:br>
              <a:rPr lang="el-GR" sz="2900" dirty="0" smtClean="0"/>
            </a:br>
            <a:endParaRPr lang="el-GR" sz="2900" dirty="0"/>
          </a:p>
        </p:txBody>
      </p:sp>
      <p:sp>
        <p:nvSpPr>
          <p:cNvPr id="3" name="2 - Θέση περιεχομένου"/>
          <p:cNvSpPr>
            <a:spLocks noGrp="1"/>
          </p:cNvSpPr>
          <p:nvPr>
            <p:ph idx="1"/>
          </p:nvPr>
        </p:nvSpPr>
        <p:spPr>
          <a:xfrm>
            <a:off x="457200" y="2996952"/>
            <a:ext cx="8229600" cy="3672408"/>
          </a:xfrm>
        </p:spPr>
        <p:txBody>
          <a:bodyPr>
            <a:noAutofit/>
          </a:bodyPr>
          <a:lstStyle/>
          <a:p>
            <a:pPr marL="0" algn="just">
              <a:lnSpc>
                <a:spcPct val="150000"/>
              </a:lnSpc>
            </a:pPr>
            <a:r>
              <a:rPr lang="el-GR" sz="1900" dirty="0" smtClean="0"/>
              <a:t>Παρατηρήθηκε διόγκωση του σπλήνα με πολυάριθμα υπόλευκα οζίδια σε όλη την επιφάνεια του οργάνου. (</a:t>
            </a:r>
            <a:r>
              <a:rPr lang="el-GR" sz="1900" dirty="0" err="1" smtClean="0"/>
              <a:t>εικ</a:t>
            </a:r>
            <a:r>
              <a:rPr lang="el-GR" sz="1900" dirty="0" smtClean="0"/>
              <a:t>. Ε&amp;Ζ) </a:t>
            </a:r>
          </a:p>
          <a:p>
            <a:pPr marL="0" algn="just">
              <a:lnSpc>
                <a:spcPct val="150000"/>
              </a:lnSpc>
            </a:pPr>
            <a:r>
              <a:rPr lang="el-GR" sz="1900" dirty="0" smtClean="0"/>
              <a:t>Στο ήπαρ παρατηρήθηκαν υπόλευκα οζίδια, νεκρωτικές εστίες και διάχυτες αιμορραγίες. Στην ηπατική αυτή βλάβη αποδίδεται η αναιμία και ο ίκτερος που περιγράφηκαν παραπάνω. (</a:t>
            </a:r>
            <a:r>
              <a:rPr lang="el-GR" sz="1900" dirty="0" err="1" smtClean="0"/>
              <a:t>εικ</a:t>
            </a:r>
            <a:r>
              <a:rPr lang="el-GR" sz="1900" dirty="0" smtClean="0"/>
              <a:t>. Θ) </a:t>
            </a:r>
          </a:p>
          <a:p>
            <a:pPr marL="0" algn="just">
              <a:lnSpc>
                <a:spcPct val="150000"/>
              </a:lnSpc>
            </a:pPr>
            <a:r>
              <a:rPr lang="el-GR" sz="1900" dirty="0" smtClean="0"/>
              <a:t>Σε προχωρημένες περιπτώσεις παρατηρήθηκε επίσης, διόγκωση του νεφρού με υπόλευκα οζίδια και παρουσία εκτεταμένης νέκρωσης στο νεφρικό παρέγχυμα. (</a:t>
            </a:r>
            <a:r>
              <a:rPr lang="el-GR" sz="1900" dirty="0" err="1" smtClean="0"/>
              <a:t>εικ</a:t>
            </a:r>
            <a:r>
              <a:rPr lang="el-GR" sz="1900" dirty="0" smtClean="0"/>
              <a:t>. Η) </a:t>
            </a:r>
          </a:p>
          <a:p>
            <a:pPr marL="0" algn="just">
              <a:lnSpc>
                <a:spcPct val="150000"/>
              </a:lnSpc>
            </a:pPr>
            <a:endParaRPr lang="el-GR" sz="1900" dirty="0" smtClean="0"/>
          </a:p>
          <a:p>
            <a:pPr marL="0" algn="just">
              <a:lnSpc>
                <a:spcPct val="150000"/>
              </a:lnSpc>
            </a:pPr>
            <a:endParaRPr lang="el-GR" sz="1900" b="1" dirty="0" smtClean="0"/>
          </a:p>
        </p:txBody>
      </p:sp>
      <p:pic>
        <p:nvPicPr>
          <p:cNvPr id="4" name="Picture 3"/>
          <p:cNvPicPr>
            <a:picLocks noChangeAspect="1" noChangeArrowheads="1"/>
          </p:cNvPicPr>
          <p:nvPr/>
        </p:nvPicPr>
        <p:blipFill>
          <a:blip r:embed="rId2" cstate="print"/>
          <a:srcRect t="47156"/>
          <a:stretch>
            <a:fillRect/>
          </a:stretch>
        </p:blipFill>
        <p:spPr bwMode="auto">
          <a:xfrm>
            <a:off x="3923928" y="188640"/>
            <a:ext cx="5000185" cy="2664296"/>
          </a:xfrm>
          <a:prstGeom prst="rect">
            <a:avLst/>
          </a:prstGeom>
          <a:noFill/>
          <a:ln w="9525">
            <a:noFill/>
            <a:miter lim="800000"/>
            <a:headEnd/>
            <a:tailEnd/>
          </a:ln>
        </p:spPr>
      </p:pic>
      <p:sp>
        <p:nvSpPr>
          <p:cNvPr id="5" name="4 - TextBox"/>
          <p:cNvSpPr txBox="1"/>
          <p:nvPr/>
        </p:nvSpPr>
        <p:spPr>
          <a:xfrm>
            <a:off x="7092280" y="2852936"/>
            <a:ext cx="2051720" cy="276999"/>
          </a:xfrm>
          <a:prstGeom prst="rect">
            <a:avLst/>
          </a:prstGeom>
          <a:noFill/>
        </p:spPr>
        <p:txBody>
          <a:bodyPr wrap="square" rtlCol="0">
            <a:spAutoFit/>
          </a:bodyPr>
          <a:lstStyle/>
          <a:p>
            <a:r>
              <a:rPr lang="el-GR" sz="1200" b="1" dirty="0" smtClean="0"/>
              <a:t>Πηγή: </a:t>
            </a:r>
            <a:r>
              <a:rPr lang="en-US" sz="1200" b="1" dirty="0" smtClean="0"/>
              <a:t>(</a:t>
            </a:r>
            <a:r>
              <a:rPr lang="en-US" sz="1200" b="1" dirty="0" err="1" smtClean="0"/>
              <a:t>Smyrli</a:t>
            </a:r>
            <a:r>
              <a:rPr lang="en-US" sz="1200" b="1" dirty="0" smtClean="0"/>
              <a:t> </a:t>
            </a:r>
            <a:r>
              <a:rPr lang="en-US" sz="1200" b="1" dirty="0" err="1" smtClean="0"/>
              <a:t>et.,al</a:t>
            </a:r>
            <a:r>
              <a:rPr lang="en-US" sz="1200" b="1" dirty="0" smtClean="0"/>
              <a:t> 2017)</a:t>
            </a:r>
            <a:endParaRPr lang="el-GR" sz="1200" b="1" dirty="0"/>
          </a:p>
        </p:txBody>
      </p:sp>
      <p:sp>
        <p:nvSpPr>
          <p:cNvPr id="6" name="5 - TextBox"/>
          <p:cNvSpPr txBox="1"/>
          <p:nvPr/>
        </p:nvSpPr>
        <p:spPr>
          <a:xfrm>
            <a:off x="467544" y="1196752"/>
            <a:ext cx="3384376" cy="1846659"/>
          </a:xfrm>
          <a:prstGeom prst="rect">
            <a:avLst/>
          </a:prstGeom>
          <a:noFill/>
        </p:spPr>
        <p:txBody>
          <a:bodyPr wrap="square" rtlCol="0">
            <a:spAutoFit/>
          </a:bodyPr>
          <a:lstStyle/>
          <a:p>
            <a:pPr algn="just">
              <a:lnSpc>
                <a:spcPct val="150000"/>
              </a:lnSpc>
            </a:pPr>
            <a:r>
              <a:rPr lang="el-GR" sz="1900" dirty="0" smtClean="0"/>
              <a:t>Εσωτερικά, τα κύρια όργανα που προσβάλλονται είναι ο νεφρός, ο σπλήνας και το ήπαρ.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dirty="0" smtClean="0">
                <a:solidFill>
                  <a:schemeClr val="tx1"/>
                </a:solidFill>
              </a:rPr>
              <a:t>Γενικά χαρακτηριστικά του γένους Aeromonas </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628800"/>
            <a:ext cx="8229600" cy="4695800"/>
          </a:xfrm>
        </p:spPr>
        <p:txBody>
          <a:bodyPr>
            <a:normAutofit/>
          </a:bodyPr>
          <a:lstStyle/>
          <a:p>
            <a:pPr>
              <a:lnSpc>
                <a:spcPct val="150000"/>
              </a:lnSpc>
              <a:buNone/>
            </a:pPr>
            <a:r>
              <a:rPr lang="el-GR" sz="2100" dirty="0" smtClean="0"/>
              <a:t>Οι αερομονάδες:</a:t>
            </a:r>
          </a:p>
          <a:p>
            <a:pPr lvl="0">
              <a:lnSpc>
                <a:spcPct val="150000"/>
              </a:lnSpc>
            </a:pPr>
            <a:r>
              <a:rPr lang="el-GR" sz="2100" dirty="0" smtClean="0"/>
              <a:t>Είναι </a:t>
            </a:r>
            <a:r>
              <a:rPr lang="el-GR" sz="2100" dirty="0" err="1" smtClean="0"/>
              <a:t>Gram</a:t>
            </a:r>
            <a:r>
              <a:rPr lang="el-GR" sz="2100" dirty="0" smtClean="0"/>
              <a:t> (-), </a:t>
            </a:r>
            <a:r>
              <a:rPr lang="el-GR" sz="2100" dirty="0" err="1" smtClean="0"/>
              <a:t>ραβδόσχημα</a:t>
            </a:r>
            <a:r>
              <a:rPr lang="el-GR" sz="2100" dirty="0" smtClean="0"/>
              <a:t>, δυνητικά αναερόβια βακτήρια.</a:t>
            </a:r>
          </a:p>
          <a:p>
            <a:pPr lvl="0">
              <a:lnSpc>
                <a:spcPct val="150000"/>
              </a:lnSpc>
            </a:pPr>
            <a:r>
              <a:rPr lang="el-GR" sz="2100" dirty="0" smtClean="0"/>
              <a:t>Δεν σχηματίζουν σπόρια. </a:t>
            </a:r>
          </a:p>
          <a:p>
            <a:pPr lvl="0">
              <a:lnSpc>
                <a:spcPct val="150000"/>
              </a:lnSpc>
            </a:pPr>
            <a:r>
              <a:rPr lang="el-GR" sz="2100" dirty="0" smtClean="0"/>
              <a:t>Είναι ευρέως διαδεδομένα στο υδάτινο περιβάλλον. </a:t>
            </a:r>
          </a:p>
          <a:p>
            <a:pPr lvl="0">
              <a:lnSpc>
                <a:spcPct val="150000"/>
              </a:lnSpc>
            </a:pPr>
            <a:r>
              <a:rPr lang="el-GR" sz="2100" dirty="0" smtClean="0"/>
              <a:t>Κινούνται συνήθως μέσω ενός πολικού μαστιγίου ή με πλευρικά μαστίγια αλλά υπάρχουν περιπτώσεις μη κινητών βακτηρίων.</a:t>
            </a:r>
          </a:p>
          <a:p>
            <a:pPr lvl="0">
              <a:lnSpc>
                <a:spcPct val="150000"/>
              </a:lnSpc>
            </a:pPr>
            <a:r>
              <a:rPr lang="el-GR" sz="2100" dirty="0" smtClean="0"/>
              <a:t>Είναι συνήθως μοναδιαία κύτταρα αλλά μπορεί να δημιουργούν και μικρές αλυσίδες. </a:t>
            </a:r>
          </a:p>
          <a:p>
            <a:endParaRPr lang="el-GR" sz="21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dirty="0" smtClean="0">
                <a:solidFill>
                  <a:schemeClr val="tx1"/>
                </a:solidFill>
              </a:rPr>
              <a:t>Γενικά χαρακτηριστικά του γένους Aeromonas </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556792"/>
            <a:ext cx="8229600" cy="4767808"/>
          </a:xfrm>
        </p:spPr>
        <p:txBody>
          <a:bodyPr>
            <a:normAutofit/>
          </a:bodyPr>
          <a:lstStyle/>
          <a:p>
            <a:pPr>
              <a:lnSpc>
                <a:spcPct val="160000"/>
              </a:lnSpc>
              <a:buFont typeface="Wingdings 2"/>
              <a:buNone/>
            </a:pPr>
            <a:r>
              <a:rPr lang="el-GR" sz="2200" dirty="0" smtClean="0"/>
              <a:t>Οι αερομονάδες συναντώνται</a:t>
            </a:r>
          </a:p>
          <a:p>
            <a:pPr lvl="0">
              <a:lnSpc>
                <a:spcPct val="160000"/>
              </a:lnSpc>
            </a:pPr>
            <a:r>
              <a:rPr lang="el-GR" sz="2200" dirty="0" smtClean="0"/>
              <a:t>σε γλυκό </a:t>
            </a:r>
          </a:p>
          <a:p>
            <a:pPr lvl="0">
              <a:lnSpc>
                <a:spcPct val="160000"/>
              </a:lnSpc>
            </a:pPr>
            <a:r>
              <a:rPr lang="el-GR" sz="2200" dirty="0" smtClean="0"/>
              <a:t>σε υφάλμυρο</a:t>
            </a:r>
          </a:p>
          <a:p>
            <a:pPr lvl="0">
              <a:lnSpc>
                <a:spcPct val="160000"/>
              </a:lnSpc>
            </a:pPr>
            <a:r>
              <a:rPr lang="el-GR" sz="2200" dirty="0" smtClean="0"/>
              <a:t>και θαλασσινό νερό </a:t>
            </a:r>
          </a:p>
          <a:p>
            <a:pPr lvl="0">
              <a:lnSpc>
                <a:spcPct val="160000"/>
              </a:lnSpc>
            </a:pPr>
            <a:r>
              <a:rPr lang="el-GR" sz="2200" dirty="0" smtClean="0"/>
              <a:t>ελεύθερα </a:t>
            </a:r>
          </a:p>
          <a:p>
            <a:pPr lvl="0">
              <a:lnSpc>
                <a:spcPct val="160000"/>
              </a:lnSpc>
            </a:pPr>
            <a:r>
              <a:rPr lang="el-GR" sz="2200" dirty="0" smtClean="0"/>
              <a:t>συμβιωτικά </a:t>
            </a:r>
          </a:p>
          <a:p>
            <a:pPr lvl="0">
              <a:lnSpc>
                <a:spcPct val="160000"/>
              </a:lnSpc>
            </a:pPr>
            <a:r>
              <a:rPr lang="el-GR" sz="2200" dirty="0" smtClean="0"/>
              <a:t>ή ως παθογόνα, σε ψυχρόαιμους και θερμόαιμους οργανισμούς </a:t>
            </a:r>
          </a:p>
          <a:p>
            <a:endParaRPr lang="el-GR"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dirty="0" smtClean="0">
                <a:solidFill>
                  <a:schemeClr val="tx1"/>
                </a:solidFill>
              </a:rPr>
              <a:t>Γενικά χαρακτηριστικά του γένους Aeromonas </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484784"/>
            <a:ext cx="8229600" cy="2160240"/>
          </a:xfrm>
        </p:spPr>
        <p:txBody>
          <a:bodyPr>
            <a:normAutofit/>
          </a:bodyPr>
          <a:lstStyle/>
          <a:p>
            <a:pPr>
              <a:lnSpc>
                <a:spcPct val="140000"/>
              </a:lnSpc>
              <a:buNone/>
            </a:pPr>
            <a:r>
              <a:rPr lang="el-GR" sz="2100" dirty="0" smtClean="0"/>
              <a:t>Η απομόνωση αερομονάδων γίνεται :</a:t>
            </a:r>
            <a:endParaRPr lang="en-GB" sz="2100" dirty="0" smtClean="0"/>
          </a:p>
          <a:p>
            <a:pPr>
              <a:lnSpc>
                <a:spcPct val="140000"/>
              </a:lnSpc>
            </a:pPr>
            <a:r>
              <a:rPr lang="el-GR" sz="2100" dirty="0" smtClean="0"/>
              <a:t>σε μη εκλεκτικά θρεπτικά υποστρώματα χαμηλής </a:t>
            </a:r>
            <a:r>
              <a:rPr lang="el-GR" sz="2100" dirty="0" err="1" smtClean="0"/>
              <a:t>αλατότητας</a:t>
            </a:r>
            <a:endParaRPr lang="en-GB" sz="2100" dirty="0" smtClean="0"/>
          </a:p>
          <a:p>
            <a:pPr>
              <a:lnSpc>
                <a:spcPct val="140000"/>
              </a:lnSpc>
            </a:pPr>
            <a:r>
              <a:rPr lang="el-GR" sz="2100" dirty="0" smtClean="0"/>
              <a:t>σε υποστρώματα καλλιέργειας εντεροβακτηρίων. </a:t>
            </a:r>
          </a:p>
          <a:p>
            <a:endParaRPr lang="el-GR" sz="2100" dirty="0"/>
          </a:p>
        </p:txBody>
      </p:sp>
      <p:sp>
        <p:nvSpPr>
          <p:cNvPr id="4" name="3 - TextBox"/>
          <p:cNvSpPr txBox="1"/>
          <p:nvPr/>
        </p:nvSpPr>
        <p:spPr>
          <a:xfrm>
            <a:off x="467544" y="3356992"/>
            <a:ext cx="7848872" cy="2839239"/>
          </a:xfrm>
          <a:prstGeom prst="rect">
            <a:avLst/>
          </a:prstGeom>
          <a:noFill/>
        </p:spPr>
        <p:txBody>
          <a:bodyPr wrap="square" rtlCol="0">
            <a:spAutoFit/>
          </a:bodyPr>
          <a:lstStyle/>
          <a:p>
            <a:pPr algn="just">
              <a:lnSpc>
                <a:spcPct val="150000"/>
              </a:lnSpc>
            </a:pPr>
            <a:r>
              <a:rPr lang="el-GR" sz="2100" dirty="0" smtClean="0"/>
              <a:t>Η μορφολογία των αποικιών μπορεί να ποικίλλει ακόμα και σε στελέχη του ίδιου είδους και συνήθως</a:t>
            </a:r>
            <a:r>
              <a:rPr lang="en-GB" sz="2100" dirty="0" smtClean="0"/>
              <a:t> </a:t>
            </a:r>
            <a:r>
              <a:rPr lang="el-GR" sz="2100" dirty="0" smtClean="0"/>
              <a:t>σχηματίζουν ομαλές, κυκλικές, κυρτές αποικίες,  λείες ή αδρές ή με υφή βουτύρου, διαμέτρου 2-3 mm μετά από 24-48 h επώασης. Οι αποικίες μπορεί να είναι ημιδιαφανείς ή αδιαφανείς</a:t>
            </a:r>
            <a:r>
              <a:rPr lang="en-GB" sz="2100" dirty="0" smtClean="0"/>
              <a:t> </a:t>
            </a:r>
            <a:r>
              <a:rPr lang="el-GR" sz="2100" dirty="0" smtClean="0"/>
              <a:t>με υπόλευκο/κρεμ χρωματισμό.</a:t>
            </a:r>
          </a:p>
          <a:p>
            <a:pPr algn="just"/>
            <a:endParaRPr lang="el-GR" sz="2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dirty="0" smtClean="0">
                <a:solidFill>
                  <a:schemeClr val="tx1"/>
                </a:solidFill>
              </a:rPr>
              <a:t>Γενικά χαρακτηριστικά του γένους Aeromonas </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628800"/>
            <a:ext cx="8229600" cy="4680520"/>
          </a:xfrm>
        </p:spPr>
        <p:txBody>
          <a:bodyPr>
            <a:noAutofit/>
          </a:bodyPr>
          <a:lstStyle/>
          <a:p>
            <a:pPr marL="0" algn="just">
              <a:lnSpc>
                <a:spcPct val="150000"/>
              </a:lnSpc>
            </a:pPr>
            <a:r>
              <a:rPr lang="el-GR" sz="2100" dirty="0" smtClean="0"/>
              <a:t>Τα ψυχρόφιλα στελέχη εμφανίζουν βέλτιστη θερμοκρασία αύξησης μεταξύ 22-25</a:t>
            </a:r>
            <a:r>
              <a:rPr lang="en-US" sz="2100" dirty="0" smtClean="0"/>
              <a:t>°C</a:t>
            </a:r>
            <a:r>
              <a:rPr lang="el-GR" sz="2100" dirty="0" smtClean="0"/>
              <a:t> και δεν μεγαλώνουν στους 37</a:t>
            </a:r>
            <a:r>
              <a:rPr lang="en-US" sz="2100" dirty="0" smtClean="0"/>
              <a:t>°C</a:t>
            </a:r>
            <a:r>
              <a:rPr lang="el-GR" sz="2100" dirty="0" smtClean="0"/>
              <a:t>, είναι συνήθως ακίνητα και παράγουν χρωστική στο </a:t>
            </a:r>
            <a:r>
              <a:rPr lang="el-GR" sz="2100" dirty="0" err="1" smtClean="0"/>
              <a:t>άγαρ</a:t>
            </a:r>
            <a:r>
              <a:rPr lang="el-GR" sz="2100" dirty="0" smtClean="0"/>
              <a:t>. Χαρακτηριστικό είδος της κατηγορίας, το </a:t>
            </a:r>
            <a:r>
              <a:rPr lang="el-GR" sz="2100" i="1" dirty="0" smtClean="0"/>
              <a:t>A</a:t>
            </a:r>
            <a:r>
              <a:rPr lang="en-GB" sz="2100" i="1" dirty="0" err="1" smtClean="0"/>
              <a:t>eromonas</a:t>
            </a:r>
            <a:r>
              <a:rPr lang="el-GR" sz="2100" i="1" dirty="0" smtClean="0"/>
              <a:t> </a:t>
            </a:r>
            <a:r>
              <a:rPr lang="el-GR" sz="2100" i="1" dirty="0" err="1" smtClean="0"/>
              <a:t>salmonicida</a:t>
            </a:r>
            <a:r>
              <a:rPr lang="el-GR" sz="2100" i="1" dirty="0" smtClean="0"/>
              <a:t>. </a:t>
            </a:r>
          </a:p>
          <a:p>
            <a:pPr marL="0" algn="just">
              <a:lnSpc>
                <a:spcPct val="150000"/>
              </a:lnSpc>
              <a:buNone/>
            </a:pPr>
            <a:endParaRPr lang="el-GR" sz="2100" i="1" dirty="0" smtClean="0"/>
          </a:p>
          <a:p>
            <a:pPr marL="0" algn="just">
              <a:lnSpc>
                <a:spcPct val="150000"/>
              </a:lnSpc>
            </a:pPr>
            <a:r>
              <a:rPr lang="el-GR" sz="2100" dirty="0" smtClean="0"/>
              <a:t>Οι </a:t>
            </a:r>
            <a:r>
              <a:rPr lang="el-GR" sz="2100" dirty="0" err="1" smtClean="0"/>
              <a:t>μεσόφιλες</a:t>
            </a:r>
            <a:r>
              <a:rPr lang="el-GR" sz="2100" dirty="0" smtClean="0"/>
              <a:t> αερομονάδες αναπτύσσονται καλά σε θερμοκρασίες μεταξύ 35-37</a:t>
            </a:r>
            <a:r>
              <a:rPr lang="en-US" sz="2100" dirty="0" smtClean="0"/>
              <a:t>°C</a:t>
            </a:r>
            <a:r>
              <a:rPr lang="el-GR" sz="2100" dirty="0" smtClean="0"/>
              <a:t>, είναι κινητές και γενικά δεν παράγουν χρωστική. Χαρακτηριστικά είδη της κατηγορίας, το </a:t>
            </a:r>
            <a:r>
              <a:rPr lang="el-GR" sz="2100" i="1" dirty="0" smtClean="0"/>
              <a:t>A</a:t>
            </a:r>
            <a:r>
              <a:rPr lang="en-GB" sz="2100" i="1" dirty="0" err="1" smtClean="0"/>
              <a:t>eromonas</a:t>
            </a:r>
            <a:r>
              <a:rPr lang="el-GR" sz="2100" i="1" dirty="0" smtClean="0"/>
              <a:t> </a:t>
            </a:r>
            <a:r>
              <a:rPr lang="el-GR" sz="2100" i="1" dirty="0" err="1" smtClean="0"/>
              <a:t>hydrophila</a:t>
            </a:r>
            <a:r>
              <a:rPr lang="el-GR" sz="2100" i="1" dirty="0" smtClean="0"/>
              <a:t> </a:t>
            </a:r>
            <a:r>
              <a:rPr lang="el-GR" sz="2100" dirty="0" smtClean="0"/>
              <a:t>και το </a:t>
            </a:r>
            <a:r>
              <a:rPr lang="el-GR" sz="2100" i="1" dirty="0" smtClean="0"/>
              <a:t>Α</a:t>
            </a:r>
            <a:r>
              <a:rPr lang="en-GB" sz="2100" i="1" dirty="0" err="1" smtClean="0"/>
              <a:t>eromonas</a:t>
            </a:r>
            <a:r>
              <a:rPr lang="el-GR" sz="2100" i="1" dirty="0" smtClean="0"/>
              <a:t> </a:t>
            </a:r>
            <a:r>
              <a:rPr lang="en-US" sz="2100" i="1" dirty="0" smtClean="0"/>
              <a:t>veronii</a:t>
            </a:r>
            <a:r>
              <a:rPr lang="el-GR" sz="2100" dirty="0" smtClean="0"/>
              <a:t>.</a:t>
            </a:r>
          </a:p>
          <a:p>
            <a:pPr>
              <a:lnSpc>
                <a:spcPct val="150000"/>
              </a:lnSpc>
            </a:pPr>
            <a:endParaRPr lang="el-GR" sz="21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48680"/>
            <a:ext cx="8229600" cy="1080120"/>
          </a:xfrm>
        </p:spPr>
        <p:txBody>
          <a:bodyPr>
            <a:normAutofit/>
          </a:bodyPr>
          <a:lstStyle/>
          <a:p>
            <a:r>
              <a:rPr lang="el-GR" sz="2900" b="1" dirty="0" smtClean="0">
                <a:solidFill>
                  <a:schemeClr val="tx1"/>
                </a:solidFill>
              </a:rPr>
              <a:t>Αερομονάδα και ιχθυοκαλλιέργεια </a:t>
            </a:r>
            <a:br>
              <a:rPr lang="el-GR" sz="2900" b="1" dirty="0" smtClean="0">
                <a:solidFill>
                  <a:schemeClr val="tx1"/>
                </a:solidFill>
              </a:rPr>
            </a:br>
            <a:endParaRPr lang="el-GR" sz="2900" dirty="0"/>
          </a:p>
        </p:txBody>
      </p:sp>
      <p:sp>
        <p:nvSpPr>
          <p:cNvPr id="3" name="2 - Θέση περιεχομένου"/>
          <p:cNvSpPr>
            <a:spLocks noGrp="1"/>
          </p:cNvSpPr>
          <p:nvPr>
            <p:ph idx="1"/>
          </p:nvPr>
        </p:nvSpPr>
        <p:spPr>
          <a:xfrm>
            <a:off x="457200" y="1628800"/>
            <a:ext cx="8229600" cy="5040560"/>
          </a:xfrm>
        </p:spPr>
        <p:txBody>
          <a:bodyPr>
            <a:noAutofit/>
          </a:bodyPr>
          <a:lstStyle/>
          <a:p>
            <a:pPr marL="0" algn="just">
              <a:lnSpc>
                <a:spcPct val="150000"/>
              </a:lnSpc>
              <a:buNone/>
            </a:pPr>
            <a:r>
              <a:rPr lang="el-GR" sz="2000" dirty="0" smtClean="0"/>
              <a:t>Μέχρι πρόσφατα οι αερομονάδες δεν αποτελούσαν σοβαρό αιτιολογικό παράγοντα ασθενειών στη μεσογειακή ιχθυοκαλλιέργεια. </a:t>
            </a:r>
          </a:p>
          <a:p>
            <a:pPr marL="0" algn="just">
              <a:lnSpc>
                <a:spcPct val="150000"/>
              </a:lnSpc>
              <a:buNone/>
            </a:pPr>
            <a:r>
              <a:rPr lang="el-GR" sz="2000" dirty="0" smtClean="0"/>
              <a:t>Ακόμα και στις περιπτώσεις που έχουν απομονωθεί από άρρωστα ψάρια, οι περισσότερες πηγές δεν παρέχουν δεδομένα που να υποστηρίξουν τη μολυσματικότητα των αερομονάδων. </a:t>
            </a:r>
          </a:p>
          <a:p>
            <a:pPr marL="0" algn="just">
              <a:lnSpc>
                <a:spcPct val="150000"/>
              </a:lnSpc>
              <a:buNone/>
            </a:pPr>
            <a:r>
              <a:rPr lang="el-GR" sz="2000" dirty="0" smtClean="0"/>
              <a:t>Σε πολυάριθμες μελέτες, ψυχρόφιλα και θερμόφιλα είδη αερομονάδων έχουν απομονωθεί κατά τη διάρκεια μικροβιακής επιτήρησης κυρίως από καλλιεργούμενες τσιπούρες και λαβράκια και πιο σποραδικά από άλλα ψάρια.</a:t>
            </a:r>
            <a:endParaRPr lang="el-G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92696"/>
            <a:ext cx="8229600" cy="504056"/>
          </a:xfrm>
        </p:spPr>
        <p:txBody>
          <a:bodyPr>
            <a:normAutofit/>
          </a:bodyPr>
          <a:lstStyle/>
          <a:p>
            <a:r>
              <a:rPr lang="el-GR" sz="2900" b="1" dirty="0" smtClean="0">
                <a:solidFill>
                  <a:schemeClr val="tx1"/>
                </a:solidFill>
              </a:rPr>
              <a:t>Αερομονάδα και ιχθυοκαλλιέργεια</a:t>
            </a:r>
            <a:endParaRPr lang="el-GR" sz="2900" dirty="0"/>
          </a:p>
        </p:txBody>
      </p:sp>
      <p:sp>
        <p:nvSpPr>
          <p:cNvPr id="3" name="2 - Θέση περιεχομένου"/>
          <p:cNvSpPr>
            <a:spLocks noGrp="1"/>
          </p:cNvSpPr>
          <p:nvPr>
            <p:ph idx="1"/>
          </p:nvPr>
        </p:nvSpPr>
        <p:spPr>
          <a:xfrm>
            <a:off x="457200" y="2060848"/>
            <a:ext cx="8229600" cy="4608512"/>
          </a:xfrm>
        </p:spPr>
        <p:txBody>
          <a:bodyPr>
            <a:noAutofit/>
          </a:bodyPr>
          <a:lstStyle/>
          <a:p>
            <a:pPr marL="0" algn="just">
              <a:lnSpc>
                <a:spcPct val="150000"/>
              </a:lnSpc>
              <a:buNone/>
            </a:pPr>
            <a:r>
              <a:rPr lang="el-GR" sz="2000" dirty="0" smtClean="0"/>
              <a:t>Στις περισσότερες περιπτώσεις, οι αερομονάδες, βρέθηκαν σε χαμηλά ποσοστά ή/και σε μικτές λοιμώξεις με κυρίαρχα θαλάσσια παθογόνα των γενών Vibrio, Photobacterium, </a:t>
            </a:r>
            <a:r>
              <a:rPr lang="el-GR" sz="2000" dirty="0" err="1" smtClean="0"/>
              <a:t>Pseudomonas</a:t>
            </a:r>
            <a:r>
              <a:rPr lang="el-GR" sz="2000" dirty="0" smtClean="0"/>
              <a:t> και </a:t>
            </a:r>
            <a:r>
              <a:rPr lang="el-GR" sz="2000" dirty="0" err="1" smtClean="0"/>
              <a:t>Tenacibaculum</a:t>
            </a:r>
            <a:r>
              <a:rPr lang="el-GR" sz="2000" dirty="0" smtClean="0"/>
              <a:t>. </a:t>
            </a:r>
          </a:p>
          <a:p>
            <a:pPr marL="0" algn="just">
              <a:lnSpc>
                <a:spcPct val="150000"/>
              </a:lnSpc>
              <a:buNone/>
            </a:pPr>
            <a:endParaRPr lang="el-GR" sz="2000" dirty="0" smtClean="0"/>
          </a:p>
          <a:p>
            <a:pPr marL="0" algn="just">
              <a:lnSpc>
                <a:spcPct val="150000"/>
              </a:lnSpc>
              <a:buNone/>
            </a:pPr>
            <a:r>
              <a:rPr lang="el-GR" sz="2000" dirty="0" smtClean="0"/>
              <a:t>Στις λίγες αναφορές όπου οι αερομονάδες (μεσόφιλα και ψυχρόφιλα είδη) έχουν αποτελέσει πρωτεύον παθογόνο σε καλλιεργούμενα ψάρια στη Μεσόγειο και τη Μαύρη Θάλασσα, το είδος που κυρίως επηρεάστηκε, ήταν  το λαβράκι.</a:t>
            </a:r>
            <a:endParaRPr lang="el-G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764704"/>
            <a:ext cx="8229600" cy="1152128"/>
          </a:xfrm>
        </p:spPr>
        <p:txBody>
          <a:bodyPr>
            <a:normAutofit fontScale="90000"/>
          </a:bodyPr>
          <a:lstStyle/>
          <a:p>
            <a:r>
              <a:rPr lang="el-GR" sz="3200" b="1" dirty="0" smtClean="0">
                <a:solidFill>
                  <a:schemeClr val="tx1"/>
                </a:solidFill>
              </a:rPr>
              <a:t>Το είδος Aeromonas </a:t>
            </a:r>
            <a:r>
              <a:rPr lang="en-GB" sz="3200" b="1" dirty="0" smtClean="0">
                <a:solidFill>
                  <a:schemeClr val="tx1"/>
                </a:solidFill>
              </a:rPr>
              <a:t>veronii</a:t>
            </a:r>
            <a:r>
              <a:rPr lang="el-GR" dirty="0" smtClean="0"/>
              <a:t/>
            </a:r>
            <a:br>
              <a:rPr lang="el-GR" dirty="0" smtClean="0"/>
            </a:br>
            <a:endParaRPr lang="el-GR" dirty="0"/>
          </a:p>
        </p:txBody>
      </p:sp>
      <p:sp>
        <p:nvSpPr>
          <p:cNvPr id="3" name="2 - Θέση περιεχομένου"/>
          <p:cNvSpPr>
            <a:spLocks noGrp="1"/>
          </p:cNvSpPr>
          <p:nvPr>
            <p:ph idx="1"/>
          </p:nvPr>
        </p:nvSpPr>
        <p:spPr>
          <a:xfrm>
            <a:off x="179512" y="1412776"/>
            <a:ext cx="3960440" cy="5184576"/>
          </a:xfrm>
        </p:spPr>
        <p:txBody>
          <a:bodyPr>
            <a:noAutofit/>
          </a:bodyPr>
          <a:lstStyle/>
          <a:p>
            <a:pPr marL="0" algn="just">
              <a:buNone/>
            </a:pPr>
            <a:r>
              <a:rPr lang="el-GR" sz="2100" dirty="0" smtClean="0"/>
              <a:t>Το είδος </a:t>
            </a:r>
            <a:r>
              <a:rPr lang="el-GR" sz="2100" i="1" dirty="0" smtClean="0"/>
              <a:t>A. </a:t>
            </a:r>
            <a:r>
              <a:rPr lang="en-GB" sz="2100" i="1" dirty="0" smtClean="0"/>
              <a:t>v</a:t>
            </a:r>
            <a:r>
              <a:rPr lang="el-GR" sz="2100" i="1" dirty="0" err="1" smtClean="0"/>
              <a:t>eronii</a:t>
            </a:r>
            <a:r>
              <a:rPr lang="el-GR" sz="2100" i="1" dirty="0" smtClean="0"/>
              <a:t> </a:t>
            </a:r>
            <a:r>
              <a:rPr lang="el-GR" sz="2100" dirty="0" smtClean="0"/>
              <a:t>διαχωρίζεται σε δύο βιοποικιλίες (</a:t>
            </a:r>
            <a:r>
              <a:rPr lang="en-US" sz="2100" dirty="0" err="1" smtClean="0"/>
              <a:t>biovariety</a:t>
            </a:r>
            <a:r>
              <a:rPr lang="en-US" sz="2100" dirty="0" smtClean="0"/>
              <a:t>)</a:t>
            </a:r>
            <a:r>
              <a:rPr lang="el-GR" sz="2100" dirty="0" smtClean="0"/>
              <a:t>, </a:t>
            </a:r>
            <a:r>
              <a:rPr lang="en-US" sz="2100" i="1" dirty="0" smtClean="0"/>
              <a:t>A. veronii </a:t>
            </a:r>
            <a:r>
              <a:rPr lang="en-GB" sz="2100" b="1" i="1" dirty="0" err="1" smtClean="0"/>
              <a:t>bv</a:t>
            </a:r>
            <a:r>
              <a:rPr lang="en-GB" sz="2100" b="1" i="1" dirty="0" smtClean="0"/>
              <a:t> </a:t>
            </a:r>
            <a:r>
              <a:rPr lang="en-US" sz="2100" b="1" i="1" dirty="0" smtClean="0"/>
              <a:t>veronii </a:t>
            </a:r>
            <a:r>
              <a:rPr lang="el-GR" sz="2100" i="1" dirty="0" smtClean="0"/>
              <a:t>και </a:t>
            </a:r>
            <a:r>
              <a:rPr lang="en-GB" sz="2100" b="1" i="1" dirty="0" err="1" smtClean="0"/>
              <a:t>bv</a:t>
            </a:r>
            <a:r>
              <a:rPr lang="en-GB" sz="2100" b="1" i="1" dirty="0" smtClean="0"/>
              <a:t> </a:t>
            </a:r>
            <a:r>
              <a:rPr lang="en-US" sz="2100" b="1" i="1" dirty="0" err="1" smtClean="0"/>
              <a:t>sobria</a:t>
            </a:r>
            <a:r>
              <a:rPr lang="el-GR" sz="2100" b="1" i="1" dirty="0" smtClean="0"/>
              <a:t>.</a:t>
            </a:r>
            <a:r>
              <a:rPr lang="en-US" sz="2100" b="1" i="1" dirty="0" smtClean="0"/>
              <a:t> </a:t>
            </a:r>
            <a:endParaRPr lang="el-GR" sz="2100" b="1" dirty="0" smtClean="0"/>
          </a:p>
          <a:p>
            <a:pPr marL="0" algn="just">
              <a:buNone/>
            </a:pPr>
            <a:r>
              <a:rPr lang="el-GR" sz="2100" dirty="0" smtClean="0"/>
              <a:t>Όπως και άλλες </a:t>
            </a:r>
            <a:r>
              <a:rPr lang="el-GR" sz="2100" dirty="0" err="1" smtClean="0"/>
              <a:t>μεσόφιλες</a:t>
            </a:r>
            <a:r>
              <a:rPr lang="el-GR" sz="2100" dirty="0" smtClean="0"/>
              <a:t> αερομονάδες, το είδος </a:t>
            </a:r>
            <a:r>
              <a:rPr lang="el-GR" sz="2100" i="1" dirty="0" smtClean="0"/>
              <a:t>αυτό </a:t>
            </a:r>
            <a:r>
              <a:rPr lang="el-GR" sz="2100" dirty="0" smtClean="0"/>
              <a:t>έχει σχετιστεί με ευκαιριακές λοιμώξεις ως αποτέλεσμα χειρισμών που καταπονούν τον οργανισμό των ιχθύων και αποκτά ολοένα αυξανόμενη σημασία ως</a:t>
            </a:r>
            <a:r>
              <a:rPr lang="en-GB" sz="2100" dirty="0" smtClean="0"/>
              <a:t> </a:t>
            </a:r>
            <a:r>
              <a:rPr lang="el-GR" sz="2100" dirty="0" smtClean="0"/>
              <a:t>αναδυόμενος λοιμογόνος παράγοντας για τις υδατοκαλλιέργειες.</a:t>
            </a:r>
            <a:endParaRPr lang="el-GR" sz="2100" dirty="0"/>
          </a:p>
        </p:txBody>
      </p:sp>
      <p:pic>
        <p:nvPicPr>
          <p:cNvPr id="5" name="4 - Εικόνα" descr="316979535_883374646366188_3210481284131299898_n.jpg"/>
          <p:cNvPicPr>
            <a:picLocks noChangeAspect="1"/>
          </p:cNvPicPr>
          <p:nvPr/>
        </p:nvPicPr>
        <p:blipFill>
          <a:blip r:embed="rId2" cstate="print"/>
          <a:srcRect t="6280" b="5802"/>
          <a:stretch>
            <a:fillRect/>
          </a:stretch>
        </p:blipFill>
        <p:spPr>
          <a:xfrm>
            <a:off x="4427984" y="1268760"/>
            <a:ext cx="4299942" cy="4968552"/>
          </a:xfrm>
          <a:prstGeom prst="rect">
            <a:avLst/>
          </a:prstGeom>
        </p:spPr>
      </p:pic>
      <p:sp>
        <p:nvSpPr>
          <p:cNvPr id="6" name="5 - TextBox"/>
          <p:cNvSpPr txBox="1"/>
          <p:nvPr/>
        </p:nvSpPr>
        <p:spPr>
          <a:xfrm>
            <a:off x="4211960" y="6309320"/>
            <a:ext cx="4716016" cy="338554"/>
          </a:xfrm>
          <a:prstGeom prst="rect">
            <a:avLst/>
          </a:prstGeom>
          <a:noFill/>
        </p:spPr>
        <p:txBody>
          <a:bodyPr wrap="square" rtlCol="0">
            <a:spAutoFit/>
          </a:bodyPr>
          <a:lstStyle/>
          <a:p>
            <a:pPr algn="ctr"/>
            <a:r>
              <a:rPr lang="el-GR" sz="1600" b="1" dirty="0" smtClean="0"/>
              <a:t>Καλλιέργεια</a:t>
            </a:r>
            <a:r>
              <a:rPr lang="el-GR" sz="1600" dirty="0" smtClean="0"/>
              <a:t> </a:t>
            </a:r>
            <a:r>
              <a:rPr lang="el-GR" sz="1600" b="1" i="1" dirty="0" smtClean="0"/>
              <a:t>A. veronii. </a:t>
            </a:r>
            <a:r>
              <a:rPr lang="el-GR" sz="1400" b="1" dirty="0" smtClean="0"/>
              <a:t>Πηγή: εργαστήριο ΙΧΘΥΑΙ</a:t>
            </a:r>
            <a:endParaRPr lang="el-GR"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548680"/>
            <a:ext cx="8229600" cy="1080120"/>
          </a:xfrm>
        </p:spPr>
        <p:txBody>
          <a:bodyPr>
            <a:normAutofit/>
          </a:bodyPr>
          <a:lstStyle/>
          <a:p>
            <a:r>
              <a:rPr lang="el-GR" sz="2900" b="1" dirty="0" smtClean="0">
                <a:solidFill>
                  <a:schemeClr val="tx1"/>
                </a:solidFill>
              </a:rPr>
              <a:t>Το είδος Aeromonas </a:t>
            </a:r>
            <a:r>
              <a:rPr lang="en-GB" sz="2900" b="1" dirty="0" smtClean="0">
                <a:solidFill>
                  <a:schemeClr val="tx1"/>
                </a:solidFill>
              </a:rPr>
              <a:t>veronii</a:t>
            </a:r>
            <a:r>
              <a:rPr lang="el-GR" sz="2900" dirty="0" smtClean="0"/>
              <a:t/>
            </a:r>
            <a:br>
              <a:rPr lang="el-GR" sz="2900" dirty="0" smtClean="0"/>
            </a:br>
            <a:endParaRPr lang="el-GR" sz="2900" dirty="0"/>
          </a:p>
        </p:txBody>
      </p:sp>
      <p:sp>
        <p:nvSpPr>
          <p:cNvPr id="3" name="2 - Θέση περιεχομένου"/>
          <p:cNvSpPr>
            <a:spLocks noGrp="1"/>
          </p:cNvSpPr>
          <p:nvPr>
            <p:ph idx="1"/>
          </p:nvPr>
        </p:nvSpPr>
        <p:spPr>
          <a:xfrm>
            <a:off x="457200" y="1268760"/>
            <a:ext cx="8229600" cy="5400600"/>
          </a:xfrm>
        </p:spPr>
        <p:txBody>
          <a:bodyPr>
            <a:normAutofit fontScale="92500" lnSpcReduction="10000"/>
          </a:bodyPr>
          <a:lstStyle/>
          <a:p>
            <a:pPr marL="0" algn="just">
              <a:lnSpc>
                <a:spcPct val="160000"/>
              </a:lnSpc>
              <a:buNone/>
            </a:pPr>
            <a:r>
              <a:rPr lang="el-GR" sz="2000" dirty="0" smtClean="0"/>
              <a:t>Εξάρσεις της ασθένειας, συνοδευόμενες από σημαντικές απώλειες έχουν αναφερθεί:</a:t>
            </a:r>
          </a:p>
          <a:p>
            <a:pPr marL="0" algn="just">
              <a:lnSpc>
                <a:spcPct val="160000"/>
              </a:lnSpc>
            </a:pPr>
            <a:r>
              <a:rPr lang="el-GR" sz="2000" dirty="0" smtClean="0"/>
              <a:t>Στο αφρικανικό γατόψαρο (</a:t>
            </a:r>
            <a:r>
              <a:rPr lang="en-US" sz="2000" i="1" dirty="0" err="1" smtClean="0"/>
              <a:t>Clarias</a:t>
            </a:r>
            <a:r>
              <a:rPr lang="en-US" sz="2000" i="1" dirty="0" smtClean="0"/>
              <a:t> </a:t>
            </a:r>
            <a:r>
              <a:rPr lang="en-US" sz="2000" i="1" dirty="0" err="1" smtClean="0"/>
              <a:t>gariepinus</a:t>
            </a:r>
            <a:r>
              <a:rPr lang="en-US" sz="2000" i="1" dirty="0" smtClean="0"/>
              <a:t>)</a:t>
            </a:r>
            <a:r>
              <a:rPr lang="el-GR" sz="2000" dirty="0" smtClean="0"/>
              <a:t>σε </a:t>
            </a:r>
            <a:r>
              <a:rPr lang="el-GR" sz="2000" dirty="0" err="1" smtClean="0"/>
              <a:t>κυπρινοειδή</a:t>
            </a:r>
            <a:r>
              <a:rPr lang="el-GR" sz="2000" dirty="0" smtClean="0"/>
              <a:t> (</a:t>
            </a:r>
            <a:r>
              <a:rPr lang="en-US" sz="2000" i="1" dirty="0" err="1" smtClean="0"/>
              <a:t>Puntius</a:t>
            </a:r>
            <a:r>
              <a:rPr lang="en-US" sz="2000" i="1" dirty="0" smtClean="0"/>
              <a:t> </a:t>
            </a:r>
            <a:r>
              <a:rPr lang="en-US" sz="2000" i="1" dirty="0" err="1" smtClean="0"/>
              <a:t>gonionotus</a:t>
            </a:r>
            <a:r>
              <a:rPr lang="en-US" sz="2000" i="1" dirty="0" smtClean="0"/>
              <a:t>, </a:t>
            </a:r>
            <a:r>
              <a:rPr lang="en-US" sz="2000" i="1" dirty="0" err="1" smtClean="0"/>
              <a:t>Labeo</a:t>
            </a:r>
            <a:r>
              <a:rPr lang="en-US" sz="2000" i="1" dirty="0" smtClean="0"/>
              <a:t> </a:t>
            </a:r>
            <a:r>
              <a:rPr lang="en-US" sz="2000" i="1" dirty="0" err="1" smtClean="0"/>
              <a:t>rohita</a:t>
            </a:r>
            <a:r>
              <a:rPr lang="en-US" sz="2000" i="1" dirty="0" smtClean="0"/>
              <a:t> </a:t>
            </a:r>
            <a:r>
              <a:rPr lang="el-GR" sz="2000" i="1" dirty="0" smtClean="0"/>
              <a:t>και </a:t>
            </a:r>
            <a:r>
              <a:rPr lang="en-US" sz="2000" i="1" dirty="0" err="1" smtClean="0"/>
              <a:t>Catla</a:t>
            </a:r>
            <a:r>
              <a:rPr lang="en-US" sz="2000" i="1" dirty="0" smtClean="0"/>
              <a:t> </a:t>
            </a:r>
            <a:r>
              <a:rPr lang="en-US" sz="2000" i="1" dirty="0" err="1" smtClean="0"/>
              <a:t>catla</a:t>
            </a:r>
            <a:r>
              <a:rPr lang="en-US" sz="2000" dirty="0" smtClean="0"/>
              <a:t>) </a:t>
            </a:r>
            <a:r>
              <a:rPr lang="el-GR" sz="2000" dirty="0" smtClean="0"/>
              <a:t>και στον </a:t>
            </a:r>
            <a:r>
              <a:rPr lang="el-GR" sz="2000" dirty="0" err="1" smtClean="0"/>
              <a:t>οφιοκέφαλο</a:t>
            </a:r>
            <a:r>
              <a:rPr lang="el-GR" sz="2000" dirty="0" smtClean="0"/>
              <a:t> </a:t>
            </a:r>
            <a:r>
              <a:rPr lang="el-GR" sz="2000" i="1" dirty="0" smtClean="0"/>
              <a:t>(</a:t>
            </a:r>
            <a:r>
              <a:rPr lang="en-US" sz="2000" i="1" dirty="0" err="1" smtClean="0"/>
              <a:t>Channa</a:t>
            </a:r>
            <a:r>
              <a:rPr lang="en-US" sz="2000" i="1" dirty="0" smtClean="0"/>
              <a:t> </a:t>
            </a:r>
            <a:r>
              <a:rPr lang="en-US" sz="2000" i="1" dirty="0" err="1" smtClean="0"/>
              <a:t>striatus</a:t>
            </a:r>
            <a:r>
              <a:rPr lang="en-US" sz="2000" dirty="0" smtClean="0"/>
              <a:t>), </a:t>
            </a:r>
            <a:r>
              <a:rPr lang="el-GR" sz="2000" dirty="0" smtClean="0"/>
              <a:t>σε μονάδες εκτροφής στο Μπαγκλαντές. </a:t>
            </a:r>
          </a:p>
          <a:p>
            <a:pPr marL="0" algn="just">
              <a:lnSpc>
                <a:spcPct val="160000"/>
              </a:lnSpc>
            </a:pPr>
            <a:r>
              <a:rPr lang="el-GR" sz="2000" dirty="0" smtClean="0"/>
              <a:t>Στο γατόψαρο (</a:t>
            </a:r>
            <a:r>
              <a:rPr lang="en-US" sz="2000" i="1" dirty="0" err="1" smtClean="0"/>
              <a:t>Leiocassis</a:t>
            </a:r>
            <a:r>
              <a:rPr lang="en-US" sz="2000" i="1" dirty="0" smtClean="0"/>
              <a:t> </a:t>
            </a:r>
            <a:r>
              <a:rPr lang="en-US" sz="2000" i="1" dirty="0" err="1" smtClean="0"/>
              <a:t>longirostris</a:t>
            </a:r>
            <a:r>
              <a:rPr lang="en-US" sz="2000" dirty="0" smtClean="0"/>
              <a:t>) </a:t>
            </a:r>
            <a:r>
              <a:rPr lang="el-GR" sz="2000" dirty="0" smtClean="0"/>
              <a:t>και (</a:t>
            </a:r>
            <a:r>
              <a:rPr lang="en-US" sz="2000" i="1" dirty="0" err="1" smtClean="0"/>
              <a:t>Ictalurus</a:t>
            </a:r>
            <a:r>
              <a:rPr lang="en-US" sz="2000" i="1" dirty="0" smtClean="0"/>
              <a:t> </a:t>
            </a:r>
            <a:r>
              <a:rPr lang="en-US" sz="2000" i="1" dirty="0" err="1" smtClean="0"/>
              <a:t>punctatus</a:t>
            </a:r>
            <a:r>
              <a:rPr lang="en-US" sz="2000" dirty="0" smtClean="0"/>
              <a:t>) </a:t>
            </a:r>
            <a:r>
              <a:rPr lang="el-GR" sz="2000" dirty="0" smtClean="0"/>
              <a:t>στην Κίνα και το Βιετνάμ.</a:t>
            </a:r>
          </a:p>
          <a:p>
            <a:pPr marL="0" algn="just">
              <a:lnSpc>
                <a:spcPct val="160000"/>
              </a:lnSpc>
            </a:pPr>
            <a:r>
              <a:rPr lang="el-GR" sz="2000" dirty="0" smtClean="0"/>
              <a:t>Σε </a:t>
            </a:r>
            <a:r>
              <a:rPr lang="el-GR" sz="2000" dirty="0" err="1" smtClean="0"/>
              <a:t>κυπρινοειδή</a:t>
            </a:r>
            <a:r>
              <a:rPr lang="el-GR" sz="2000" dirty="0" smtClean="0"/>
              <a:t> στην Κίνα. </a:t>
            </a:r>
          </a:p>
          <a:p>
            <a:pPr marL="0" algn="just">
              <a:lnSpc>
                <a:spcPct val="160000"/>
              </a:lnSpc>
            </a:pPr>
            <a:r>
              <a:rPr lang="el-GR" sz="2000" dirty="0" smtClean="0"/>
              <a:t>Στο είδος </a:t>
            </a:r>
            <a:r>
              <a:rPr lang="en-US" sz="2000" i="1" dirty="0" err="1" smtClean="0"/>
              <a:t>Plecoglossus</a:t>
            </a:r>
            <a:r>
              <a:rPr lang="en-US" sz="2000" i="1" dirty="0" smtClean="0"/>
              <a:t> </a:t>
            </a:r>
            <a:r>
              <a:rPr lang="en-US" sz="2000" i="1" dirty="0" err="1" smtClean="0"/>
              <a:t>altivelis</a:t>
            </a:r>
            <a:r>
              <a:rPr lang="en-US" sz="2000" i="1" dirty="0" smtClean="0"/>
              <a:t> </a:t>
            </a:r>
            <a:r>
              <a:rPr lang="el-GR" sz="2000" dirty="0" smtClean="0"/>
              <a:t>στην Ιαπωνία. </a:t>
            </a:r>
          </a:p>
          <a:p>
            <a:pPr marL="0" algn="just">
              <a:lnSpc>
                <a:spcPct val="160000"/>
              </a:lnSpc>
            </a:pPr>
            <a:r>
              <a:rPr lang="el-GR" sz="2000" dirty="0" smtClean="0"/>
              <a:t>Σε </a:t>
            </a:r>
            <a:r>
              <a:rPr lang="el-GR" sz="2000" dirty="0" err="1" smtClean="0"/>
              <a:t>τιλάπιες</a:t>
            </a:r>
            <a:r>
              <a:rPr lang="el-GR" sz="2000" dirty="0" smtClean="0"/>
              <a:t> (</a:t>
            </a:r>
            <a:r>
              <a:rPr lang="en-US" sz="2000" i="1" dirty="0" err="1" smtClean="0"/>
              <a:t>Oreochromis</a:t>
            </a:r>
            <a:r>
              <a:rPr lang="en-US" sz="2000" i="1" dirty="0" smtClean="0"/>
              <a:t> </a:t>
            </a:r>
            <a:r>
              <a:rPr lang="en-US" sz="2000" i="1" dirty="0" err="1" smtClean="0"/>
              <a:t>niloticus</a:t>
            </a:r>
            <a:r>
              <a:rPr lang="en-US" sz="2000" dirty="0" smtClean="0"/>
              <a:t>) </a:t>
            </a:r>
            <a:r>
              <a:rPr lang="el-GR" sz="2000" dirty="0" smtClean="0"/>
              <a:t>στη Σαουδική Αραβία. </a:t>
            </a:r>
          </a:p>
          <a:p>
            <a:pPr marL="0" algn="just">
              <a:lnSpc>
                <a:spcPct val="160000"/>
              </a:lnSpc>
              <a:buNone/>
            </a:pPr>
            <a:r>
              <a:rPr lang="el-GR" sz="2000" dirty="0" smtClean="0"/>
              <a:t>Επίσης το </a:t>
            </a:r>
            <a:r>
              <a:rPr lang="en-GB" sz="2000" i="1" dirty="0" smtClean="0"/>
              <a:t>A. veronii</a:t>
            </a:r>
            <a:r>
              <a:rPr lang="el-GR" sz="2000" i="1" dirty="0" smtClean="0"/>
              <a:t>, </a:t>
            </a:r>
            <a:r>
              <a:rPr lang="el-GR" sz="2000" dirty="0" smtClean="0"/>
              <a:t>έχει αναφερθεί ως παθογόνο διακοσμητικών ειδών.</a:t>
            </a:r>
          </a:p>
        </p:txBody>
      </p:sp>
      <p:sp>
        <p:nvSpPr>
          <p:cNvPr id="4" name="2 - Θέση περιεχομένου"/>
          <p:cNvSpPr txBox="1">
            <a:spLocks/>
          </p:cNvSpPr>
          <p:nvPr/>
        </p:nvSpPr>
        <p:spPr>
          <a:xfrm>
            <a:off x="467544" y="1268760"/>
            <a:ext cx="8229600" cy="5400600"/>
          </a:xfrm>
          <a:prstGeom prst="rect">
            <a:avLst/>
          </a:prstGeom>
        </p:spPr>
        <p:txBody>
          <a:bodyPr vert="horz">
            <a:normAutofit/>
          </a:bodyPr>
          <a:lstStyle/>
          <a:p>
            <a:pPr marL="0" marR="0" lvl="0" indent="-274320" algn="just" defTabSz="914400" rtl="0" eaLnBrk="1" fontAlgn="auto" latinLnBrk="0" hangingPunct="1">
              <a:lnSpc>
                <a:spcPct val="160000"/>
              </a:lnSpc>
              <a:spcBef>
                <a:spcPct val="20000"/>
              </a:spcBef>
              <a:spcAft>
                <a:spcPts val="0"/>
              </a:spcAft>
              <a:buClr>
                <a:schemeClr val="accent3"/>
              </a:buClr>
              <a:buSzPct val="95000"/>
              <a:buFont typeface="Wingdings 2"/>
              <a:buNone/>
              <a:tabLst/>
              <a:defRPr/>
            </a:pPr>
            <a:endParaRPr kumimoji="0" lang="el-GR" sz="200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10565</TotalTime>
  <Words>868</Words>
  <Application>Microsoft Office PowerPoint</Application>
  <PresentationFormat>Προβολή στην οθόνη (4:3)</PresentationFormat>
  <Paragraphs>68</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Ροή</vt:lpstr>
      <vt:lpstr>           </vt:lpstr>
      <vt:lpstr>Γενικά χαρακτηριστικά του γένους Aeromonas  </vt:lpstr>
      <vt:lpstr>Γενικά χαρακτηριστικά του γένους Aeromonas  </vt:lpstr>
      <vt:lpstr>Γενικά χαρακτηριστικά του γένους Aeromonas  </vt:lpstr>
      <vt:lpstr>Γενικά χαρακτηριστικά του γένους Aeromonas  </vt:lpstr>
      <vt:lpstr>Αερομονάδα και ιχθυοκαλλιέργεια  </vt:lpstr>
      <vt:lpstr>Αερομονάδα και ιχθυοκαλλιέργεια</vt:lpstr>
      <vt:lpstr>Το είδος Aeromonas veronii </vt:lpstr>
      <vt:lpstr>Το είδος Aeromonas veronii </vt:lpstr>
      <vt:lpstr>Το είδος Aeromonas veronii στην Ελλάδα </vt:lpstr>
      <vt:lpstr>Συμπτωματολογία  </vt:lpstr>
      <vt:lpstr>Συμπτωματολογία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Βαλσαμίδης Μιχαήλ Άγγελος  Υποψήφιος Διδάκτορας</dc:title>
  <dc:creator>User</dc:creator>
  <cp:lastModifiedBy>User</cp:lastModifiedBy>
  <cp:revision>401</cp:revision>
  <dcterms:created xsi:type="dcterms:W3CDTF">2022-11-16T10:07:25Z</dcterms:created>
  <dcterms:modified xsi:type="dcterms:W3CDTF">2022-12-15T08:03:18Z</dcterms:modified>
</cp:coreProperties>
</file>