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78" r:id="rId11"/>
    <p:sldId id="266" r:id="rId12"/>
    <p:sldId id="279" r:id="rId13"/>
    <p:sldId id="277" r:id="rId14"/>
    <p:sldId id="268" r:id="rId15"/>
    <p:sldId id="275" r:id="rId16"/>
    <p:sldId id="276" r:id="rId17"/>
    <p:sldId id="281" r:id="rId18"/>
    <p:sldId id="282" r:id="rId19"/>
    <p:sldId id="269" r:id="rId20"/>
    <p:sldId id="271" r:id="rId21"/>
    <p:sldId id="272" r:id="rId22"/>
    <p:sldId id="273" r:id="rId23"/>
  </p:sldIdLst>
  <p:sldSz cx="9144000" cy="6858000" type="screen4x3"/>
  <p:notesSz cx="6669088" cy="992822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2"/>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777607" y="0"/>
            <a:ext cx="2889938" cy="496412"/>
          </a:xfrm>
          <a:prstGeom prst="rect">
            <a:avLst/>
          </a:prstGeom>
        </p:spPr>
        <p:txBody>
          <a:bodyPr vert="horz" lIns="91440" tIns="45720" rIns="91440" bIns="45720" rtlCol="0"/>
          <a:lstStyle>
            <a:lvl1pPr algn="r">
              <a:defRPr sz="1200"/>
            </a:lvl1pPr>
          </a:lstStyle>
          <a:p>
            <a:fld id="{9B00C8EC-1CB6-4F93-8249-656BEAEA4637}" type="datetimeFigureOut">
              <a:rPr lang="el-GR" smtClean="0"/>
              <a:pPr/>
              <a:t>2/12/2015</a:t>
            </a:fld>
            <a:endParaRPr lang="el-GR"/>
          </a:p>
        </p:txBody>
      </p:sp>
      <p:sp>
        <p:nvSpPr>
          <p:cNvPr id="4" name="Footer Placeholder 3"/>
          <p:cNvSpPr>
            <a:spLocks noGrp="1"/>
          </p:cNvSpPr>
          <p:nvPr>
            <p:ph type="ftr" sz="quarter" idx="2"/>
          </p:nvPr>
        </p:nvSpPr>
        <p:spPr>
          <a:xfrm>
            <a:off x="0" y="9430091"/>
            <a:ext cx="2889938" cy="496412"/>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777607" y="9430091"/>
            <a:ext cx="2889938" cy="496412"/>
          </a:xfrm>
          <a:prstGeom prst="rect">
            <a:avLst/>
          </a:prstGeom>
        </p:spPr>
        <p:txBody>
          <a:bodyPr vert="horz" lIns="91440" tIns="45720" rIns="91440" bIns="45720" rtlCol="0" anchor="b"/>
          <a:lstStyle>
            <a:lvl1pPr algn="r">
              <a:defRPr sz="1200"/>
            </a:lvl1pPr>
          </a:lstStyle>
          <a:p>
            <a:fld id="{313EFB38-6680-4757-BB95-C5010ED5029D}" type="slidenum">
              <a:rPr lang="el-GR" smtClean="0"/>
              <a:pPr/>
              <a:t>‹#›</a:t>
            </a:fld>
            <a:endParaRPr lang="el-GR"/>
          </a:p>
        </p:txBody>
      </p:sp>
    </p:spTree>
    <p:extLst>
      <p:ext uri="{BB962C8B-B14F-4D97-AF65-F5344CB8AC3E}">
        <p14:creationId xmlns:p14="http://schemas.microsoft.com/office/powerpoint/2010/main" val="41467317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2/12/2015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a:solidFill>
            <a:schemeClr val="bg2">
              <a:lumMod val="75000"/>
            </a:schemeClr>
          </a:solidFill>
        </p:spPr>
        <p:txBody>
          <a:bodyPr>
            <a:normAutofit fontScale="90000"/>
          </a:bodyPr>
          <a:lstStyle/>
          <a:p>
            <a:r>
              <a:rPr lang="el-GR" sz="2800" b="1" u="sng" dirty="0" smtClean="0"/>
              <a:t>Στάδια οικονομικής Ολοκλήρωσης (</a:t>
            </a:r>
            <a:r>
              <a:rPr lang="en-GB" sz="2800" b="1" u="sng" dirty="0" err="1" smtClean="0"/>
              <a:t>Balassa</a:t>
            </a:r>
            <a:r>
              <a:rPr lang="en-GB" sz="2800" b="1" u="sng" dirty="0" smtClean="0"/>
              <a:t> 1962)</a:t>
            </a:r>
            <a:endParaRPr lang="el-GR" sz="2800" dirty="0"/>
          </a:p>
        </p:txBody>
      </p:sp>
      <p:graphicFrame>
        <p:nvGraphicFramePr>
          <p:cNvPr id="4" name="3 - Πίνακας"/>
          <p:cNvGraphicFramePr>
            <a:graphicFrameLocks noGrp="1"/>
          </p:cNvGraphicFramePr>
          <p:nvPr/>
        </p:nvGraphicFramePr>
        <p:xfrm>
          <a:off x="755576" y="1052736"/>
          <a:ext cx="7704856" cy="5669591"/>
        </p:xfrm>
        <a:graphic>
          <a:graphicData uri="http://schemas.openxmlformats.org/drawingml/2006/table">
            <a:tbl>
              <a:tblPr/>
              <a:tblGrid>
                <a:gridCol w="6163886"/>
                <a:gridCol w="1540970"/>
              </a:tblGrid>
              <a:tr h="379286">
                <a:tc gridSpan="2">
                  <a:txBody>
                    <a:bodyPr/>
                    <a:lstStyle/>
                    <a:p>
                      <a:pPr marL="342900" lvl="0" indent="-342900">
                        <a:lnSpc>
                          <a:spcPct val="150000"/>
                        </a:lnSpc>
                        <a:spcAft>
                          <a:spcPts val="0"/>
                        </a:spcAft>
                        <a:buFont typeface="+mj-lt"/>
                        <a:buAutoNum type="arabicParenR"/>
                        <a:tabLst>
                          <a:tab pos="274320" algn="l"/>
                        </a:tabLst>
                      </a:pPr>
                      <a:r>
                        <a:rPr lang="el-GR" sz="1100" b="1" dirty="0">
                          <a:latin typeface="Times New Roman"/>
                          <a:ea typeface="Times New Roman"/>
                        </a:rPr>
                        <a:t> Ζώνη Ελεύθερων Συναλλαγών  (</a:t>
                      </a:r>
                      <a:r>
                        <a:rPr lang="en-GB" sz="1100" b="1" dirty="0">
                          <a:latin typeface="Times New Roman"/>
                          <a:ea typeface="Times New Roman"/>
                        </a:rPr>
                        <a:t>Free Trade Area</a:t>
                      </a:r>
                      <a:r>
                        <a:rPr lang="el-GR" sz="1100" b="1" dirty="0">
                          <a:latin typeface="Times New Roman"/>
                          <a:ea typeface="Times New Roman"/>
                        </a:rPr>
                        <a:t>)                              ΕΟΚ / ΕΕ</a:t>
                      </a:r>
                    </a:p>
                  </a:txBody>
                  <a:tcPr marL="35294" marR="35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l-GR"/>
                    </a:p>
                  </a:txBody>
                  <a:tcPr/>
                </a:tc>
              </a:tr>
              <a:tr h="1137858">
                <a:tc>
                  <a:txBody>
                    <a:bodyPr/>
                    <a:lstStyle/>
                    <a:p>
                      <a:pPr marL="342900" lvl="0" indent="-342900">
                        <a:lnSpc>
                          <a:spcPct val="150000"/>
                        </a:lnSpc>
                        <a:spcAft>
                          <a:spcPts val="0"/>
                        </a:spcAft>
                        <a:buFont typeface="Symbol"/>
                        <a:buChar char=""/>
                        <a:tabLst>
                          <a:tab pos="228600" algn="l"/>
                        </a:tabLst>
                      </a:pPr>
                      <a:r>
                        <a:rPr lang="el-GR" sz="1100" b="1" dirty="0">
                          <a:latin typeface="Times New Roman"/>
                          <a:ea typeface="Times New Roman"/>
                        </a:rPr>
                        <a:t>Σταδιακή κατάργηση των δασμών που περιορίζουν την ελεύθερη διακίνηση </a:t>
                      </a:r>
                      <a:r>
                        <a:rPr lang="el-GR" sz="1100" b="1" i="1" dirty="0">
                          <a:latin typeface="Times New Roman"/>
                          <a:ea typeface="Times New Roman"/>
                        </a:rPr>
                        <a:t>εμπορευμάτων</a:t>
                      </a:r>
                      <a:r>
                        <a:rPr lang="el-GR" sz="1100" b="1" dirty="0">
                          <a:latin typeface="Times New Roman"/>
                          <a:ea typeface="Times New Roman"/>
                        </a:rPr>
                        <a:t>/συναλλαγών μεταξύ συμβαλλομένων.</a:t>
                      </a:r>
                    </a:p>
                    <a:p>
                      <a:pPr marL="342900" lvl="0" indent="-342900">
                        <a:lnSpc>
                          <a:spcPct val="150000"/>
                        </a:lnSpc>
                        <a:spcAft>
                          <a:spcPts val="0"/>
                        </a:spcAft>
                        <a:buFont typeface="Symbol"/>
                        <a:buChar char=""/>
                        <a:tabLst>
                          <a:tab pos="228600" algn="l"/>
                        </a:tabLst>
                      </a:pPr>
                      <a:r>
                        <a:rPr lang="el-GR" sz="1100" b="1" dirty="0">
                          <a:latin typeface="Times New Roman"/>
                          <a:ea typeface="Times New Roman"/>
                        </a:rPr>
                        <a:t>Το κάθε κράτος είναι ελεύθερο να διαμορφώνει την πολιτική εξωτερικού εμπορίου με τρίτες χώρες: εθνικό δασμολόγιο.</a:t>
                      </a:r>
                    </a:p>
                  </a:txBody>
                  <a:tcPr marL="35294" marR="35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100" b="1">
                          <a:latin typeface="Times New Roman"/>
                          <a:ea typeface="Times New Roman"/>
                        </a:rPr>
                        <a:t> </a:t>
                      </a:r>
                    </a:p>
                    <a:p>
                      <a:pPr algn="just">
                        <a:lnSpc>
                          <a:spcPct val="150000"/>
                        </a:lnSpc>
                        <a:spcAft>
                          <a:spcPts val="0"/>
                        </a:spcAft>
                      </a:pPr>
                      <a:r>
                        <a:rPr lang="el-GR" sz="1100" b="1">
                          <a:latin typeface="Times New Roman"/>
                          <a:ea typeface="Times New Roman"/>
                        </a:rPr>
                        <a:t>Από 1958 –</a:t>
                      </a:r>
                    </a:p>
                    <a:p>
                      <a:pPr algn="just">
                        <a:lnSpc>
                          <a:spcPct val="150000"/>
                        </a:lnSpc>
                        <a:spcAft>
                          <a:spcPts val="0"/>
                        </a:spcAft>
                      </a:pPr>
                      <a:r>
                        <a:rPr lang="el-GR" sz="1100" b="1">
                          <a:latin typeface="Times New Roman"/>
                          <a:ea typeface="Times New Roman"/>
                        </a:rPr>
                        <a:t>αρχές 1960.</a:t>
                      </a:r>
                    </a:p>
                  </a:txBody>
                  <a:tcPr marL="35294" marR="35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194">
                <a:tc gridSpan="2">
                  <a:txBody>
                    <a:bodyPr/>
                    <a:lstStyle/>
                    <a:p>
                      <a:pPr algn="just">
                        <a:lnSpc>
                          <a:spcPct val="150000"/>
                        </a:lnSpc>
                        <a:spcAft>
                          <a:spcPts val="0"/>
                        </a:spcAft>
                      </a:pPr>
                      <a:r>
                        <a:rPr lang="el-GR" sz="1100" b="1">
                          <a:highlight>
                            <a:srgbClr val="C0C0C0"/>
                          </a:highlight>
                          <a:latin typeface="Times New Roman"/>
                          <a:ea typeface="Times New Roman"/>
                        </a:rPr>
                        <a:t>2)  Τελωνιακή Ένωση (</a:t>
                      </a:r>
                      <a:r>
                        <a:rPr lang="en-GB" sz="1100" b="1">
                          <a:highlight>
                            <a:srgbClr val="C0C0C0"/>
                          </a:highlight>
                          <a:latin typeface="Times New Roman"/>
                          <a:ea typeface="Times New Roman"/>
                        </a:rPr>
                        <a:t>Customs Union)</a:t>
                      </a:r>
                      <a:endParaRPr lang="el-GR" sz="1100" b="1">
                        <a:latin typeface="Times New Roman"/>
                        <a:ea typeface="Times New Roman"/>
                      </a:endParaRPr>
                    </a:p>
                  </a:txBody>
                  <a:tcPr marL="35294" marR="35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l-GR"/>
                    </a:p>
                  </a:txBody>
                  <a:tcPr/>
                </a:tc>
              </a:tr>
              <a:tr h="585581">
                <a:tc>
                  <a:txBody>
                    <a:bodyPr/>
                    <a:lstStyle/>
                    <a:p>
                      <a:pPr marL="342000" lvl="1" indent="-342000" algn="l">
                        <a:lnSpc>
                          <a:spcPct val="150000"/>
                        </a:lnSpc>
                        <a:spcAft>
                          <a:spcPts val="0"/>
                        </a:spcAft>
                        <a:buFont typeface="Symbol"/>
                        <a:buChar char=""/>
                        <a:tabLst>
                          <a:tab pos="228600" algn="l"/>
                        </a:tabLst>
                      </a:pPr>
                      <a:r>
                        <a:rPr lang="el-GR" sz="1100" b="1" dirty="0">
                          <a:latin typeface="Times New Roman"/>
                          <a:ea typeface="Times New Roman"/>
                        </a:rPr>
                        <a:t>Υιοθέτηση κοινού εξωτερικού δασμολογίου και διαμόρφωση ενιαίας στάσης στις συναλλαγές με τον υπόλοιπο κόσμο.</a:t>
                      </a:r>
                    </a:p>
                  </a:txBody>
                  <a:tcPr marL="35294" marR="35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100" b="1" dirty="0">
                          <a:latin typeface="Times New Roman"/>
                          <a:ea typeface="Times New Roman"/>
                        </a:rPr>
                        <a:t>Θεωρητικά 1958</a:t>
                      </a:r>
                      <a:r>
                        <a:rPr lang="el-GR" sz="1100" b="1" dirty="0" smtClean="0">
                          <a:latin typeface="Times New Roman"/>
                          <a:ea typeface="Times New Roman"/>
                        </a:rPr>
                        <a:t>.</a:t>
                      </a:r>
                      <a:r>
                        <a:rPr lang="en-US" sz="1100" b="1" dirty="0" smtClean="0">
                          <a:latin typeface="Times New Roman"/>
                          <a:ea typeface="Times New Roman"/>
                        </a:rPr>
                        <a:t> </a:t>
                      </a:r>
                      <a:r>
                        <a:rPr lang="el-GR" sz="1100" b="1" dirty="0" smtClean="0">
                          <a:latin typeface="Times New Roman"/>
                          <a:ea typeface="Times New Roman"/>
                        </a:rPr>
                        <a:t>Πρακτικά </a:t>
                      </a:r>
                      <a:r>
                        <a:rPr lang="el-GR" sz="1100" b="1" dirty="0">
                          <a:latin typeface="Times New Roman"/>
                          <a:ea typeface="Times New Roman"/>
                        </a:rPr>
                        <a:t>από 1960-1993</a:t>
                      </a:r>
                    </a:p>
                  </a:txBody>
                  <a:tcPr marL="35294" marR="35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194">
                <a:tc gridSpan="2">
                  <a:txBody>
                    <a:bodyPr/>
                    <a:lstStyle/>
                    <a:p>
                      <a:pPr algn="just">
                        <a:lnSpc>
                          <a:spcPct val="150000"/>
                        </a:lnSpc>
                        <a:spcAft>
                          <a:spcPts val="0"/>
                        </a:spcAft>
                      </a:pPr>
                      <a:r>
                        <a:rPr lang="en-US" sz="1100" b="1">
                          <a:highlight>
                            <a:srgbClr val="C0C0C0"/>
                          </a:highlight>
                          <a:latin typeface="Times New Roman"/>
                          <a:ea typeface="Times New Roman"/>
                        </a:rPr>
                        <a:t>3)  </a:t>
                      </a:r>
                      <a:r>
                        <a:rPr lang="el-GR" sz="1100" b="1">
                          <a:highlight>
                            <a:srgbClr val="C0C0C0"/>
                          </a:highlight>
                          <a:latin typeface="Times New Roman"/>
                          <a:ea typeface="Times New Roman"/>
                        </a:rPr>
                        <a:t>Κοινή Αγορά</a:t>
                      </a:r>
                      <a:r>
                        <a:rPr lang="en-US" sz="1100" b="1">
                          <a:highlight>
                            <a:srgbClr val="C0C0C0"/>
                          </a:highlight>
                          <a:latin typeface="Times New Roman"/>
                          <a:ea typeface="Times New Roman"/>
                        </a:rPr>
                        <a:t> (</a:t>
                      </a:r>
                      <a:r>
                        <a:rPr lang="en-GB" sz="1100" b="1">
                          <a:highlight>
                            <a:srgbClr val="C0C0C0"/>
                          </a:highlight>
                          <a:latin typeface="Times New Roman"/>
                          <a:ea typeface="Times New Roman"/>
                        </a:rPr>
                        <a:t>Common Market / Single Market</a:t>
                      </a:r>
                      <a:r>
                        <a:rPr lang="en-US" sz="1100" b="1">
                          <a:highlight>
                            <a:srgbClr val="C0C0C0"/>
                          </a:highlight>
                          <a:latin typeface="Times New Roman"/>
                          <a:ea typeface="Times New Roman"/>
                        </a:rPr>
                        <a:t>)</a:t>
                      </a:r>
                      <a:endParaRPr lang="el-GR" sz="1100" b="1">
                        <a:latin typeface="Times New Roman"/>
                        <a:ea typeface="Times New Roman"/>
                      </a:endParaRPr>
                    </a:p>
                  </a:txBody>
                  <a:tcPr marL="35294" marR="35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l-GR"/>
                    </a:p>
                  </a:txBody>
                  <a:tcPr/>
                </a:tc>
              </a:tr>
              <a:tr h="857071">
                <a:tc>
                  <a:txBody>
                    <a:bodyPr/>
                    <a:lstStyle/>
                    <a:p>
                      <a:pPr marL="342900" lvl="0" indent="-342900">
                        <a:lnSpc>
                          <a:spcPct val="150000"/>
                        </a:lnSpc>
                        <a:spcAft>
                          <a:spcPts val="0"/>
                        </a:spcAft>
                        <a:buFont typeface="Symbol"/>
                        <a:buChar char=""/>
                        <a:tabLst>
                          <a:tab pos="228600" algn="l"/>
                        </a:tabLst>
                      </a:pPr>
                      <a:r>
                        <a:rPr lang="el-GR" sz="1100" b="1">
                          <a:latin typeface="Times New Roman"/>
                          <a:ea typeface="Times New Roman"/>
                        </a:rPr>
                        <a:t>Στοχεύει όχι μόνο στην αγορά, αλλά και στην ίδια την παραγωγική διαδικασία: επιτρέπει τόσο την διακίνηση των εμπορευμάτων, όσο και εκείνη των παραγωγικών συντελεστών.</a:t>
                      </a:r>
                    </a:p>
                  </a:txBody>
                  <a:tcPr marL="35294" marR="35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l-GR" sz="1100" b="1">
                        <a:latin typeface="Times New Roman"/>
                        <a:ea typeface="Times New Roman"/>
                      </a:endParaRPr>
                    </a:p>
                    <a:p>
                      <a:pPr algn="just">
                        <a:lnSpc>
                          <a:spcPct val="150000"/>
                        </a:lnSpc>
                        <a:spcAft>
                          <a:spcPts val="0"/>
                        </a:spcAft>
                      </a:pPr>
                      <a:r>
                        <a:rPr lang="el-GR" sz="1100" b="1">
                          <a:latin typeface="Times New Roman"/>
                          <a:ea typeface="Times New Roman"/>
                        </a:rPr>
                        <a:t>1993-1999</a:t>
                      </a:r>
                    </a:p>
                  </a:txBody>
                  <a:tcPr marL="35294" marR="35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194">
                <a:tc gridSpan="2">
                  <a:txBody>
                    <a:bodyPr/>
                    <a:lstStyle/>
                    <a:p>
                      <a:pPr algn="just">
                        <a:lnSpc>
                          <a:spcPct val="150000"/>
                        </a:lnSpc>
                        <a:spcAft>
                          <a:spcPts val="0"/>
                        </a:spcAft>
                      </a:pPr>
                      <a:r>
                        <a:rPr lang="el-GR" sz="1100" b="1">
                          <a:highlight>
                            <a:srgbClr val="C0C0C0"/>
                          </a:highlight>
                          <a:latin typeface="Times New Roman"/>
                          <a:ea typeface="Times New Roman"/>
                        </a:rPr>
                        <a:t>4)  Οικονομική Ένωση (</a:t>
                      </a:r>
                      <a:r>
                        <a:rPr lang="en-GB" sz="1100" b="1">
                          <a:highlight>
                            <a:srgbClr val="C0C0C0"/>
                          </a:highlight>
                          <a:latin typeface="Times New Roman"/>
                          <a:ea typeface="Times New Roman"/>
                        </a:rPr>
                        <a:t>Economic Union</a:t>
                      </a:r>
                      <a:r>
                        <a:rPr lang="el-GR" sz="1100" b="1">
                          <a:highlight>
                            <a:srgbClr val="C0C0C0"/>
                          </a:highlight>
                          <a:latin typeface="Times New Roman"/>
                          <a:ea typeface="Times New Roman"/>
                        </a:rPr>
                        <a:t>)</a:t>
                      </a:r>
                      <a:endParaRPr lang="el-GR" sz="1100" b="1">
                        <a:latin typeface="Times New Roman"/>
                        <a:ea typeface="Times New Roman"/>
                      </a:endParaRPr>
                    </a:p>
                  </a:txBody>
                  <a:tcPr marL="35294" marR="35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l-GR"/>
                    </a:p>
                  </a:txBody>
                  <a:tcPr/>
                </a:tc>
              </a:tr>
              <a:tr h="780776">
                <a:tc>
                  <a:txBody>
                    <a:bodyPr/>
                    <a:lstStyle/>
                    <a:p>
                      <a:pPr marL="342900" lvl="0" indent="-342900">
                        <a:lnSpc>
                          <a:spcPct val="150000"/>
                        </a:lnSpc>
                        <a:spcAft>
                          <a:spcPts val="0"/>
                        </a:spcAft>
                        <a:buFont typeface="Symbol"/>
                        <a:buChar char=""/>
                        <a:tabLst>
                          <a:tab pos="228600" algn="l"/>
                        </a:tabLst>
                      </a:pPr>
                      <a:r>
                        <a:rPr lang="el-GR" sz="1100" b="1">
                          <a:latin typeface="Times New Roman"/>
                          <a:ea typeface="Times New Roman"/>
                        </a:rPr>
                        <a:t>Εναρμόνιση οικονομικής πολιτικής ώστε να επικρατήσουν ενιαίες συνθήκες στη χρήση των παραγωγικών συντελεστών.</a:t>
                      </a:r>
                    </a:p>
                  </a:txBody>
                  <a:tcPr marL="35294" marR="35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100" b="1">
                          <a:latin typeface="Times New Roman"/>
                          <a:ea typeface="Times New Roman"/>
                        </a:rPr>
                        <a:t>Αρχικά το 1993. Δεύτερη φάση - 1999.</a:t>
                      </a:r>
                    </a:p>
                    <a:p>
                      <a:pPr>
                        <a:lnSpc>
                          <a:spcPct val="150000"/>
                        </a:lnSpc>
                        <a:spcAft>
                          <a:spcPts val="0"/>
                        </a:spcAft>
                      </a:pPr>
                      <a:r>
                        <a:rPr lang="el-GR" sz="1100" b="1">
                          <a:latin typeface="Times New Roman"/>
                          <a:ea typeface="Times New Roman"/>
                        </a:rPr>
                        <a:t> </a:t>
                      </a:r>
                    </a:p>
                  </a:txBody>
                  <a:tcPr marL="35294" marR="35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194">
                <a:tc gridSpan="2">
                  <a:txBody>
                    <a:bodyPr/>
                    <a:lstStyle/>
                    <a:p>
                      <a:pPr algn="just">
                        <a:lnSpc>
                          <a:spcPct val="150000"/>
                        </a:lnSpc>
                        <a:spcAft>
                          <a:spcPts val="0"/>
                        </a:spcAft>
                        <a:tabLst>
                          <a:tab pos="342900" algn="l"/>
                        </a:tabLst>
                      </a:pPr>
                      <a:r>
                        <a:rPr lang="en-US" sz="1100" b="1">
                          <a:highlight>
                            <a:srgbClr val="C0C0C0"/>
                          </a:highlight>
                          <a:latin typeface="Times New Roman"/>
                          <a:ea typeface="Times New Roman"/>
                        </a:rPr>
                        <a:t>5)  </a:t>
                      </a:r>
                      <a:r>
                        <a:rPr lang="el-GR" sz="1100" b="1">
                          <a:highlight>
                            <a:srgbClr val="C0C0C0"/>
                          </a:highlight>
                          <a:latin typeface="Times New Roman"/>
                          <a:ea typeface="Times New Roman"/>
                        </a:rPr>
                        <a:t>Πλήρης Οικονομική Ολοκλήρωση</a:t>
                      </a:r>
                      <a:r>
                        <a:rPr lang="en-US" sz="1100" b="1">
                          <a:highlight>
                            <a:srgbClr val="C0C0C0"/>
                          </a:highlight>
                          <a:latin typeface="Times New Roman"/>
                          <a:ea typeface="Times New Roman"/>
                        </a:rPr>
                        <a:t> (</a:t>
                      </a:r>
                      <a:r>
                        <a:rPr lang="en-GB" sz="1100" b="1">
                          <a:highlight>
                            <a:srgbClr val="C0C0C0"/>
                          </a:highlight>
                          <a:latin typeface="Times New Roman"/>
                          <a:ea typeface="Times New Roman"/>
                        </a:rPr>
                        <a:t>Complete Economic Integration</a:t>
                      </a:r>
                      <a:r>
                        <a:rPr lang="en-US" sz="1100" b="1">
                          <a:highlight>
                            <a:srgbClr val="C0C0C0"/>
                          </a:highlight>
                          <a:latin typeface="Times New Roman"/>
                          <a:ea typeface="Times New Roman"/>
                        </a:rPr>
                        <a:t>)</a:t>
                      </a:r>
                      <a:endParaRPr lang="el-GR" sz="1100" b="1">
                        <a:latin typeface="Times New Roman"/>
                        <a:ea typeface="Times New Roman"/>
                      </a:endParaRPr>
                    </a:p>
                  </a:txBody>
                  <a:tcPr marL="35294" marR="35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l-GR"/>
                    </a:p>
                  </a:txBody>
                  <a:tcPr/>
                </a:tc>
              </a:tr>
              <a:tr h="585581">
                <a:tc>
                  <a:txBody>
                    <a:bodyPr/>
                    <a:lstStyle/>
                    <a:p>
                      <a:pPr>
                        <a:lnSpc>
                          <a:spcPct val="150000"/>
                        </a:lnSpc>
                        <a:spcAft>
                          <a:spcPts val="0"/>
                        </a:spcAft>
                      </a:pPr>
                      <a:endParaRPr lang="en-US" sz="1100" b="1">
                        <a:latin typeface="Times New Roman"/>
                        <a:ea typeface="Times New Roman"/>
                      </a:endParaRPr>
                    </a:p>
                    <a:p>
                      <a:pPr marL="342900" lvl="0" indent="-342900">
                        <a:lnSpc>
                          <a:spcPct val="150000"/>
                        </a:lnSpc>
                        <a:spcAft>
                          <a:spcPts val="0"/>
                        </a:spcAft>
                        <a:buFont typeface="Symbol"/>
                        <a:buChar char=""/>
                        <a:tabLst>
                          <a:tab pos="228600" algn="l"/>
                        </a:tabLst>
                      </a:pPr>
                      <a:r>
                        <a:rPr lang="el-GR" sz="1100" b="1">
                          <a:latin typeface="Times New Roman"/>
                          <a:ea typeface="Times New Roman"/>
                        </a:rPr>
                        <a:t>Υιοθέτηση ενοποιημένης οικονομικής, νομισματικής, δημοσιονομικής πολιτικής με συγκεκριμένα μέσα.</a:t>
                      </a:r>
                    </a:p>
                  </a:txBody>
                  <a:tcPr marL="35294" marR="35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l-GR" sz="1100" b="1" dirty="0">
                        <a:latin typeface="Times New Roman"/>
                        <a:ea typeface="Times New Roman"/>
                      </a:endParaRPr>
                    </a:p>
                    <a:p>
                      <a:pPr algn="just">
                        <a:lnSpc>
                          <a:spcPct val="150000"/>
                        </a:lnSpc>
                        <a:spcAft>
                          <a:spcPts val="0"/>
                        </a:spcAft>
                      </a:pPr>
                      <a:r>
                        <a:rPr lang="el-GR" sz="1100" b="1" dirty="0">
                          <a:latin typeface="Times New Roman"/>
                          <a:ea typeface="Times New Roman"/>
                        </a:rPr>
                        <a:t>Στόχος…</a:t>
                      </a:r>
                    </a:p>
                  </a:txBody>
                  <a:tcPr marL="35294" marR="35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5135" y="0"/>
            <a:ext cx="8921361" cy="4124560"/>
          </a:xfrm>
          <a:prstGeom prst="rect">
            <a:avLst/>
          </a:prstGeom>
        </p:spPr>
      </p:pic>
      <p:pic>
        <p:nvPicPr>
          <p:cNvPr id="6" name="Picture 5"/>
          <p:cNvPicPr>
            <a:picLocks noChangeAspect="1"/>
          </p:cNvPicPr>
          <p:nvPr/>
        </p:nvPicPr>
        <p:blipFill>
          <a:blip r:embed="rId3"/>
          <a:stretch>
            <a:fillRect/>
          </a:stretch>
        </p:blipFill>
        <p:spPr>
          <a:xfrm>
            <a:off x="115135" y="4166824"/>
            <a:ext cx="6329073" cy="2662610"/>
          </a:xfrm>
          <a:prstGeom prst="rect">
            <a:avLst/>
          </a:prstGeom>
        </p:spPr>
      </p:pic>
      <p:pic>
        <p:nvPicPr>
          <p:cNvPr id="7" name="Picture 6"/>
          <p:cNvPicPr>
            <a:picLocks noChangeAspect="1"/>
          </p:cNvPicPr>
          <p:nvPr/>
        </p:nvPicPr>
        <p:blipFill rotWithShape="1">
          <a:blip r:embed="rId4"/>
          <a:srcRect/>
          <a:stretch/>
        </p:blipFill>
        <p:spPr>
          <a:xfrm>
            <a:off x="5999082" y="3990037"/>
            <a:ext cx="3037414" cy="2839397"/>
          </a:xfrm>
          <a:prstGeom prst="rect">
            <a:avLst/>
          </a:prstGeom>
        </p:spPr>
      </p:pic>
    </p:spTree>
    <p:extLst>
      <p:ext uri="{BB962C8B-B14F-4D97-AF65-F5344CB8AC3E}">
        <p14:creationId xmlns:p14="http://schemas.microsoft.com/office/powerpoint/2010/main" val="192654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435280" cy="778098"/>
          </a:xfrm>
          <a:solidFill>
            <a:schemeClr val="bg2">
              <a:lumMod val="75000"/>
            </a:schemeClr>
          </a:solidFill>
        </p:spPr>
        <p:txBody>
          <a:bodyPr>
            <a:normAutofit/>
          </a:bodyPr>
          <a:lstStyle/>
          <a:p>
            <a:r>
              <a:rPr lang="el-GR" sz="3200" b="1" u="sng" dirty="0" smtClean="0"/>
              <a:t>Προβλήματα Νομισματικής Ενοποίησης</a:t>
            </a:r>
            <a:endParaRPr lang="el-GR" sz="3200" dirty="0"/>
          </a:p>
        </p:txBody>
      </p:sp>
      <p:sp>
        <p:nvSpPr>
          <p:cNvPr id="3" name="2 - Θέση περιεχομένου"/>
          <p:cNvSpPr>
            <a:spLocks noGrp="1"/>
          </p:cNvSpPr>
          <p:nvPr>
            <p:ph idx="1"/>
          </p:nvPr>
        </p:nvSpPr>
        <p:spPr>
          <a:xfrm>
            <a:off x="683568" y="1340768"/>
            <a:ext cx="4104456" cy="4525963"/>
          </a:xfrm>
        </p:spPr>
        <p:txBody>
          <a:bodyPr>
            <a:normAutofit fontScale="85000" lnSpcReduction="20000"/>
          </a:bodyPr>
          <a:lstStyle/>
          <a:p>
            <a:pPr lvl="0">
              <a:buFont typeface="Wingdings" pitchFamily="2" charset="2"/>
              <a:buChar char="q"/>
            </a:pPr>
            <a:r>
              <a:rPr lang="el-GR" sz="2400" b="1" dirty="0" smtClean="0"/>
              <a:t>Κατάργηση αυτονομίας εθνικής νομισματικής πολιτικής </a:t>
            </a:r>
            <a:r>
              <a:rPr lang="en-US" sz="2400" b="1" dirty="0" smtClean="0"/>
              <a:t> </a:t>
            </a:r>
            <a:r>
              <a:rPr lang="el-GR" sz="2400" b="1" dirty="0" smtClean="0"/>
              <a:t>(ενιαίο επιτόκιο). </a:t>
            </a:r>
            <a:endParaRPr lang="en-US" sz="2400" b="1" dirty="0" smtClean="0"/>
          </a:p>
          <a:p>
            <a:pPr lvl="0">
              <a:buNone/>
            </a:pPr>
            <a:endParaRPr lang="el-GR" sz="2400" b="1" dirty="0" smtClean="0"/>
          </a:p>
          <a:p>
            <a:pPr lvl="0">
              <a:buFont typeface="Wingdings" pitchFamily="2" charset="2"/>
              <a:buChar char="q"/>
            </a:pPr>
            <a:r>
              <a:rPr lang="el-GR" sz="2400" b="1" dirty="0" smtClean="0"/>
              <a:t>Οι μεταβλητότητα των συναλλαγματικών ισοτιμιών (π.χ. υποτίμηση) είναι ένας βραχυπρόθεσμος μηχανισμός οικονομικής προσαρμογής και αποκατάστασης χαμένης ανταγωνιστικότητας.</a:t>
            </a:r>
            <a:endParaRPr lang="en-US" sz="2400" b="1" dirty="0" smtClean="0"/>
          </a:p>
          <a:p>
            <a:pPr lvl="0">
              <a:buNone/>
            </a:pPr>
            <a:endParaRPr lang="el-GR" sz="2400" b="1" dirty="0" smtClean="0"/>
          </a:p>
          <a:p>
            <a:pPr lvl="0">
              <a:buFont typeface="Wingdings" pitchFamily="2" charset="2"/>
              <a:buChar char="q"/>
            </a:pPr>
            <a:r>
              <a:rPr lang="el-GR" sz="2400" b="1" dirty="0" smtClean="0"/>
              <a:t>Ισοζύγιο πληρωμών – έλλειμμα τρεχουσών συναλλαγών: Η υποτίμηση αποτελεί και πάλι το σύνηθες εργαλείο προσαρμογής…   </a:t>
            </a:r>
          </a:p>
          <a:p>
            <a:pPr>
              <a:buNone/>
            </a:pPr>
            <a:endParaRPr lang="el-GR" sz="2400" b="1" dirty="0"/>
          </a:p>
        </p:txBody>
      </p:sp>
      <p:pic>
        <p:nvPicPr>
          <p:cNvPr id="26625" name="Picture 1"/>
          <p:cNvPicPr>
            <a:picLocks noChangeAspect="1" noChangeArrowheads="1"/>
          </p:cNvPicPr>
          <p:nvPr/>
        </p:nvPicPr>
        <p:blipFill>
          <a:blip r:embed="rId2" cstate="print"/>
          <a:srcRect/>
          <a:stretch>
            <a:fillRect/>
          </a:stretch>
        </p:blipFill>
        <p:spPr bwMode="auto">
          <a:xfrm>
            <a:off x="5220072" y="1700808"/>
            <a:ext cx="3169915" cy="384274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0" y="188640"/>
            <a:ext cx="5331297" cy="3755632"/>
          </a:xfrm>
          <a:prstGeom prst="rect">
            <a:avLst/>
          </a:prstGeom>
        </p:spPr>
      </p:pic>
      <p:pic>
        <p:nvPicPr>
          <p:cNvPr id="5" name="Εικόνα 4"/>
          <p:cNvPicPr>
            <a:picLocks noChangeAspect="1"/>
          </p:cNvPicPr>
          <p:nvPr/>
        </p:nvPicPr>
        <p:blipFill>
          <a:blip r:embed="rId3"/>
          <a:stretch>
            <a:fillRect/>
          </a:stretch>
        </p:blipFill>
        <p:spPr>
          <a:xfrm>
            <a:off x="5292080" y="620688"/>
            <a:ext cx="3742405" cy="2880320"/>
          </a:xfrm>
          <a:prstGeom prst="rect">
            <a:avLst/>
          </a:prstGeom>
        </p:spPr>
      </p:pic>
      <p:pic>
        <p:nvPicPr>
          <p:cNvPr id="6" name="Εικόνα 5"/>
          <p:cNvPicPr>
            <a:picLocks noChangeAspect="1"/>
          </p:cNvPicPr>
          <p:nvPr/>
        </p:nvPicPr>
        <p:blipFill>
          <a:blip r:embed="rId4"/>
          <a:stretch>
            <a:fillRect/>
          </a:stretch>
        </p:blipFill>
        <p:spPr>
          <a:xfrm>
            <a:off x="1475656" y="4509120"/>
            <a:ext cx="5976664" cy="2234042"/>
          </a:xfrm>
          <a:prstGeom prst="rect">
            <a:avLst/>
          </a:prstGeom>
          <a:ln w="41275">
            <a:solidFill>
              <a:schemeClr val="tx1"/>
            </a:solidFill>
          </a:ln>
        </p:spPr>
      </p:pic>
    </p:spTree>
    <p:extLst>
      <p:ext uri="{BB962C8B-B14F-4D97-AF65-F5344CB8AC3E}">
        <p14:creationId xmlns:p14="http://schemas.microsoft.com/office/powerpoint/2010/main" val="2170886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0272" y="692696"/>
            <a:ext cx="2091282" cy="562074"/>
          </a:xfrm>
        </p:spPr>
        <p:txBody>
          <a:bodyPr>
            <a:normAutofit fontScale="90000"/>
          </a:bodyPr>
          <a:lstStyle/>
          <a:p>
            <a:r>
              <a:rPr lang="el-GR" sz="1800" b="1" dirty="0" smtClean="0"/>
              <a:t>Τα 19 μέλη της Ευρωζώνης</a:t>
            </a:r>
            <a:endParaRPr lang="el-GR" sz="1800" b="1" dirty="0"/>
          </a:p>
        </p:txBody>
      </p:sp>
      <p:pic>
        <p:nvPicPr>
          <p:cNvPr id="4" name="Picture 2" descr="http://europa.eu/pol/images/emu/euro_area/map_en_ecfin_one_currency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6624736" cy="656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301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t="59308"/>
          <a:stretch>
            <a:fillRect/>
          </a:stretch>
        </p:blipFill>
        <p:spPr bwMode="auto">
          <a:xfrm>
            <a:off x="3491880" y="2204864"/>
            <a:ext cx="5577466" cy="2905335"/>
          </a:xfrm>
          <a:prstGeom prst="rect">
            <a:avLst/>
          </a:prstGeom>
          <a:noFill/>
          <a:ln w="9525">
            <a:solidFill>
              <a:schemeClr val="tx1"/>
            </a:solidFill>
            <a:miter lim="800000"/>
            <a:headEnd/>
            <a:tailEnd/>
          </a:ln>
        </p:spPr>
      </p:pic>
      <p:sp>
        <p:nvSpPr>
          <p:cNvPr id="4" name="Rectangle 3"/>
          <p:cNvSpPr/>
          <p:nvPr/>
        </p:nvSpPr>
        <p:spPr>
          <a:xfrm>
            <a:off x="107504" y="188640"/>
            <a:ext cx="3384376" cy="6719788"/>
          </a:xfrm>
          <a:prstGeom prst="rect">
            <a:avLst/>
          </a:prstGeom>
        </p:spPr>
        <p:txBody>
          <a:bodyPr wrap="square">
            <a:spAutoFit/>
          </a:bodyPr>
          <a:lstStyle/>
          <a:p>
            <a:pPr>
              <a:lnSpc>
                <a:spcPts val="500"/>
              </a:lnSpc>
            </a:pPr>
            <a:r>
              <a:rPr lang="el-GR" b="1" dirty="0" smtClean="0">
                <a:solidFill>
                  <a:srgbClr val="1569C7"/>
                </a:solidFill>
                <a:latin typeface="+mj-lt"/>
              </a:rPr>
              <a:t>ΧΡΟΝΟΛΟΓΙΟ</a:t>
            </a:r>
          </a:p>
          <a:p>
            <a:pPr>
              <a:lnSpc>
                <a:spcPts val="500"/>
              </a:lnSpc>
            </a:pPr>
            <a:r>
              <a:rPr lang="el-GR" b="1" dirty="0">
                <a:latin typeface="+mj-lt"/>
              </a:rPr>
              <a:t/>
            </a:r>
            <a:br>
              <a:rPr lang="el-GR" b="1" dirty="0">
                <a:latin typeface="+mj-lt"/>
              </a:rPr>
            </a:br>
            <a:r>
              <a:rPr lang="el-GR" b="1" dirty="0">
                <a:latin typeface="+mj-lt"/>
              </a:rPr>
              <a:t/>
            </a:r>
            <a:br>
              <a:rPr lang="el-GR" b="1" dirty="0">
                <a:latin typeface="+mj-lt"/>
              </a:rPr>
            </a:br>
            <a:endParaRPr lang="el-GR" b="1" dirty="0">
              <a:latin typeface="+mj-lt"/>
            </a:endParaRPr>
          </a:p>
          <a:p>
            <a:r>
              <a:rPr lang="el-GR" b="1" dirty="0" smtClean="0">
                <a:solidFill>
                  <a:srgbClr val="1569C7"/>
                </a:solidFill>
                <a:latin typeface="+mj-lt"/>
              </a:rPr>
              <a:t>1999 ►</a:t>
            </a:r>
            <a:r>
              <a:rPr lang="el-GR" b="1" dirty="0" smtClean="0">
                <a:latin typeface="+mj-lt"/>
              </a:rPr>
              <a:t> Ιδρύεται η ευρωζώνη 	από 11 κράτη μέλη 	της ΕΕ: </a:t>
            </a:r>
            <a:r>
              <a:rPr lang="el-GR" b="1" i="1" dirty="0" smtClean="0">
                <a:latin typeface="+mj-lt"/>
              </a:rPr>
              <a:t>Αυστρία, 	Βέλγιο, Γαλλία,</a:t>
            </a:r>
            <a:r>
              <a:rPr lang="el-GR" b="1" dirty="0" smtClean="0">
                <a:latin typeface="+mj-lt"/>
              </a:rPr>
              <a:t/>
            </a:r>
            <a:br>
              <a:rPr lang="el-GR" b="1" dirty="0" smtClean="0">
                <a:latin typeface="+mj-lt"/>
              </a:rPr>
            </a:br>
            <a:r>
              <a:rPr lang="el-GR" b="1" dirty="0" smtClean="0">
                <a:latin typeface="+mj-lt"/>
              </a:rPr>
              <a:t>	</a:t>
            </a:r>
            <a:r>
              <a:rPr lang="el-GR" b="1" i="1" dirty="0" smtClean="0">
                <a:latin typeface="+mj-lt"/>
              </a:rPr>
              <a:t>Γερμανία, Ιρλανδία, Ι	σπανία, Ιταλία, 	Λουξεμβούργο, 	Ολλανδία, 	Πορτογαλία,</a:t>
            </a:r>
            <a:r>
              <a:rPr lang="el-GR" b="1" dirty="0" smtClean="0">
                <a:latin typeface="+mj-lt"/>
              </a:rPr>
              <a:t/>
            </a:r>
            <a:br>
              <a:rPr lang="el-GR" b="1" dirty="0" smtClean="0">
                <a:latin typeface="+mj-lt"/>
              </a:rPr>
            </a:br>
            <a:r>
              <a:rPr lang="el-GR" b="1" dirty="0" smtClean="0">
                <a:latin typeface="+mj-lt"/>
              </a:rPr>
              <a:t>	</a:t>
            </a:r>
            <a:r>
              <a:rPr lang="el-GR" b="1" i="1" dirty="0" smtClean="0">
                <a:latin typeface="+mj-lt"/>
              </a:rPr>
              <a:t>Φινλανδία</a:t>
            </a:r>
            <a:r>
              <a:rPr lang="el-GR" b="1" dirty="0" smtClean="0">
                <a:latin typeface="+mj-lt"/>
              </a:rPr>
              <a:t/>
            </a:r>
            <a:br>
              <a:rPr lang="el-GR" b="1" dirty="0" smtClean="0">
                <a:latin typeface="+mj-lt"/>
              </a:rPr>
            </a:br>
            <a:r>
              <a:rPr lang="el-GR" b="1" dirty="0" smtClean="0">
                <a:solidFill>
                  <a:srgbClr val="1569C7"/>
                </a:solidFill>
                <a:latin typeface="+mj-lt"/>
              </a:rPr>
              <a:t>2001 ►</a:t>
            </a:r>
            <a:r>
              <a:rPr lang="el-GR" b="1" dirty="0" smtClean="0">
                <a:latin typeface="+mj-lt"/>
              </a:rPr>
              <a:t> Εντάσσεται στην 	ευρωζώνη η </a:t>
            </a:r>
            <a:r>
              <a:rPr lang="el-GR" b="1" i="1" dirty="0" smtClean="0">
                <a:latin typeface="+mj-lt"/>
              </a:rPr>
              <a:t>Ελλάδα</a:t>
            </a:r>
          </a:p>
          <a:p>
            <a:pPr lvl="2"/>
            <a:r>
              <a:rPr lang="el-GR" sz="1400" b="1" dirty="0" smtClean="0">
                <a:latin typeface="+mj-lt"/>
              </a:rPr>
              <a:t>(</a:t>
            </a:r>
            <a:r>
              <a:rPr lang="el-GR" sz="1400" b="1" dirty="0" smtClean="0">
                <a:solidFill>
                  <a:srgbClr val="1569C7"/>
                </a:solidFill>
                <a:latin typeface="+mj-lt"/>
              </a:rPr>
              <a:t>2002 ►</a:t>
            </a:r>
            <a:r>
              <a:rPr lang="el-GR" sz="1400" b="1" dirty="0" smtClean="0">
                <a:latin typeface="+mj-lt"/>
              </a:rPr>
              <a:t> Κυκλοφορεί το ευρώ στην Ελλάδα)</a:t>
            </a:r>
          </a:p>
          <a:p>
            <a:r>
              <a:rPr lang="el-GR" b="1" dirty="0" smtClean="0">
                <a:solidFill>
                  <a:srgbClr val="1569C7"/>
                </a:solidFill>
                <a:latin typeface="+mj-lt"/>
              </a:rPr>
              <a:t>2007 ►</a:t>
            </a:r>
            <a:r>
              <a:rPr lang="el-GR" b="1" dirty="0" smtClean="0">
                <a:latin typeface="+mj-lt"/>
              </a:rPr>
              <a:t> Εντάσσεται η </a:t>
            </a:r>
            <a:r>
              <a:rPr lang="el-GR" b="1" i="1" dirty="0" smtClean="0">
                <a:latin typeface="+mj-lt"/>
              </a:rPr>
              <a:t>Σλοβενία</a:t>
            </a:r>
            <a:r>
              <a:rPr lang="el-GR" b="1" dirty="0" smtClean="0">
                <a:latin typeface="+mj-lt"/>
              </a:rPr>
              <a:t/>
            </a:r>
            <a:br>
              <a:rPr lang="el-GR" b="1" dirty="0" smtClean="0">
                <a:latin typeface="+mj-lt"/>
              </a:rPr>
            </a:br>
            <a:r>
              <a:rPr lang="el-GR" b="1" dirty="0" smtClean="0">
                <a:solidFill>
                  <a:srgbClr val="1569C7"/>
                </a:solidFill>
                <a:latin typeface="+mj-lt"/>
              </a:rPr>
              <a:t>2008 ►</a:t>
            </a:r>
            <a:r>
              <a:rPr lang="el-GR" b="1" dirty="0" smtClean="0">
                <a:latin typeface="+mj-lt"/>
              </a:rPr>
              <a:t> Εντάσσονται η </a:t>
            </a:r>
            <a:r>
              <a:rPr lang="el-GR" b="1" i="1" dirty="0" smtClean="0">
                <a:latin typeface="+mj-lt"/>
              </a:rPr>
              <a:t>Κύπρος</a:t>
            </a:r>
            <a:r>
              <a:rPr lang="el-GR" b="1" dirty="0" smtClean="0">
                <a:latin typeface="+mj-lt"/>
              </a:rPr>
              <a:t> 	και η </a:t>
            </a:r>
            <a:r>
              <a:rPr lang="el-GR" b="1" i="1" dirty="0" smtClean="0">
                <a:latin typeface="+mj-lt"/>
              </a:rPr>
              <a:t>Μάλτα</a:t>
            </a:r>
            <a:r>
              <a:rPr lang="el-GR" b="1" dirty="0" smtClean="0">
                <a:latin typeface="+mj-lt"/>
              </a:rPr>
              <a:t/>
            </a:r>
            <a:br>
              <a:rPr lang="el-GR" b="1" dirty="0" smtClean="0">
                <a:latin typeface="+mj-lt"/>
              </a:rPr>
            </a:br>
            <a:r>
              <a:rPr lang="el-GR" b="1" dirty="0" smtClean="0">
                <a:solidFill>
                  <a:srgbClr val="1569C7"/>
                </a:solidFill>
                <a:latin typeface="+mj-lt"/>
              </a:rPr>
              <a:t>2009 ►</a:t>
            </a:r>
            <a:r>
              <a:rPr lang="el-GR" b="1" dirty="0" smtClean="0">
                <a:latin typeface="+mj-lt"/>
              </a:rPr>
              <a:t> Εντάσσεται η 	</a:t>
            </a:r>
            <a:r>
              <a:rPr lang="el-GR" b="1" i="1" dirty="0" smtClean="0">
                <a:latin typeface="+mj-lt"/>
              </a:rPr>
              <a:t>Σλοβακία</a:t>
            </a:r>
            <a:r>
              <a:rPr lang="el-GR" b="1" dirty="0" smtClean="0">
                <a:latin typeface="+mj-lt"/>
              </a:rPr>
              <a:t/>
            </a:r>
            <a:br>
              <a:rPr lang="el-GR" b="1" dirty="0" smtClean="0">
                <a:latin typeface="+mj-lt"/>
              </a:rPr>
            </a:br>
            <a:r>
              <a:rPr lang="el-GR" b="1" dirty="0" smtClean="0">
                <a:solidFill>
                  <a:srgbClr val="1569C7"/>
                </a:solidFill>
                <a:latin typeface="+mj-lt"/>
              </a:rPr>
              <a:t>2011 ►</a:t>
            </a:r>
            <a:r>
              <a:rPr lang="el-GR" b="1" dirty="0" smtClean="0">
                <a:latin typeface="+mj-lt"/>
              </a:rPr>
              <a:t> Εντάσσεται η </a:t>
            </a:r>
            <a:r>
              <a:rPr lang="el-GR" b="1" i="1" dirty="0" smtClean="0">
                <a:latin typeface="+mj-lt"/>
              </a:rPr>
              <a:t>Εσθονία</a:t>
            </a:r>
            <a:r>
              <a:rPr lang="el-GR" b="1" dirty="0" smtClean="0">
                <a:latin typeface="+mj-lt"/>
              </a:rPr>
              <a:t/>
            </a:r>
            <a:br>
              <a:rPr lang="el-GR" b="1" dirty="0" smtClean="0">
                <a:latin typeface="+mj-lt"/>
              </a:rPr>
            </a:br>
            <a:r>
              <a:rPr lang="el-GR" b="1" dirty="0" smtClean="0">
                <a:solidFill>
                  <a:srgbClr val="1569C7"/>
                </a:solidFill>
                <a:latin typeface="+mj-lt"/>
              </a:rPr>
              <a:t>2014 ►</a:t>
            </a:r>
            <a:r>
              <a:rPr lang="el-GR" b="1" dirty="0" smtClean="0">
                <a:latin typeface="+mj-lt"/>
              </a:rPr>
              <a:t> Εντάσσεται η </a:t>
            </a:r>
            <a:r>
              <a:rPr lang="el-GR" b="1" i="1" dirty="0" smtClean="0">
                <a:latin typeface="+mj-lt"/>
              </a:rPr>
              <a:t>Λετονία</a:t>
            </a:r>
          </a:p>
          <a:p>
            <a:r>
              <a:rPr lang="el-GR" b="1" dirty="0" smtClean="0">
                <a:solidFill>
                  <a:srgbClr val="1569C7"/>
                </a:solidFill>
                <a:latin typeface="+mj-lt"/>
              </a:rPr>
              <a:t>2015 ►</a:t>
            </a:r>
            <a:r>
              <a:rPr lang="el-GR" b="1" dirty="0" smtClean="0">
                <a:solidFill>
                  <a:prstClr val="black"/>
                </a:solidFill>
                <a:latin typeface="+mj-lt"/>
              </a:rPr>
              <a:t> Εντάσσεται η 	</a:t>
            </a:r>
            <a:r>
              <a:rPr lang="el-GR" b="1" i="1" dirty="0" smtClean="0">
                <a:solidFill>
                  <a:prstClr val="black"/>
                </a:solidFill>
                <a:latin typeface="+mj-lt"/>
              </a:rPr>
              <a:t>Λιθουανία</a:t>
            </a:r>
            <a:endParaRPr lang="el-GR" b="1" dirty="0">
              <a:effectLst/>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62074"/>
          </a:xfrm>
          <a:solidFill>
            <a:schemeClr val="bg2">
              <a:lumMod val="75000"/>
            </a:schemeClr>
          </a:solidFill>
        </p:spPr>
        <p:txBody>
          <a:bodyPr>
            <a:normAutofit/>
          </a:bodyPr>
          <a:lstStyle/>
          <a:p>
            <a:r>
              <a:rPr lang="el-GR" sz="2800" b="1" dirty="0" smtClean="0"/>
              <a:t>Συντονισμός οικονομικών πολιτικών</a:t>
            </a:r>
            <a:endParaRPr lang="el-GR" sz="2800" b="1" dirty="0"/>
          </a:p>
        </p:txBody>
      </p:sp>
      <p:sp>
        <p:nvSpPr>
          <p:cNvPr id="3" name="Content Placeholder 2"/>
          <p:cNvSpPr>
            <a:spLocks noGrp="1"/>
          </p:cNvSpPr>
          <p:nvPr>
            <p:ph idx="1"/>
          </p:nvPr>
        </p:nvSpPr>
        <p:spPr>
          <a:xfrm>
            <a:off x="457200" y="692696"/>
            <a:ext cx="8363272" cy="6048672"/>
          </a:xfrm>
        </p:spPr>
        <p:txBody>
          <a:bodyPr>
            <a:normAutofit fontScale="85000" lnSpcReduction="20000"/>
          </a:bodyPr>
          <a:lstStyle/>
          <a:p>
            <a:pPr algn="ctr">
              <a:lnSpc>
                <a:spcPct val="200000"/>
              </a:lnSpc>
              <a:buNone/>
            </a:pPr>
            <a:r>
              <a:rPr lang="el-GR" sz="2100" b="1" dirty="0" smtClean="0"/>
              <a:t>Α</a:t>
            </a:r>
            <a:r>
              <a:rPr lang="en-US" sz="2100" b="1" dirty="0" smtClean="0"/>
              <a:t>)</a:t>
            </a:r>
            <a:r>
              <a:rPr lang="el-GR" sz="2100" b="1" dirty="0" smtClean="0"/>
              <a:t> </a:t>
            </a:r>
            <a:r>
              <a:rPr lang="en-US" sz="2100" b="1" dirty="0" err="1" smtClean="0"/>
              <a:t>Mastricht</a:t>
            </a:r>
            <a:r>
              <a:rPr lang="el-GR" sz="2100" b="1" dirty="0" smtClean="0"/>
              <a:t> (1992) Τέσσερα κριτήρια σύγκλισης</a:t>
            </a:r>
          </a:p>
          <a:p>
            <a:pPr>
              <a:lnSpc>
                <a:spcPct val="200000"/>
              </a:lnSpc>
              <a:buNone/>
            </a:pPr>
            <a:r>
              <a:rPr lang="el-GR" sz="1400" b="1" dirty="0" smtClean="0"/>
              <a:t>1) Τιμές</a:t>
            </a:r>
            <a:endParaRPr lang="en-US" sz="1400" b="1" dirty="0" smtClean="0"/>
          </a:p>
          <a:p>
            <a:pPr>
              <a:lnSpc>
                <a:spcPct val="200000"/>
              </a:lnSpc>
            </a:pPr>
            <a:r>
              <a:rPr lang="el-GR" sz="1400" b="1" dirty="0" smtClean="0"/>
              <a:t>Το ποσοστό πληθωρισμού ενός συγκεκριμένου κράτους μέλους δεν πρέπει να υπερβαίνει κατά ποσοστό μεγαλύτερο του 1,5% εκείνο των τριών κρατών μελών με τις καλύτερες επιδόσεις.</a:t>
            </a:r>
          </a:p>
          <a:p>
            <a:pPr>
              <a:lnSpc>
                <a:spcPct val="200000"/>
              </a:lnSpc>
              <a:buNone/>
            </a:pPr>
            <a:r>
              <a:rPr lang="el-GR" sz="1400" b="1" dirty="0" smtClean="0"/>
              <a:t>2)  Δημόσια Οικονομικά</a:t>
            </a:r>
          </a:p>
          <a:p>
            <a:pPr>
              <a:lnSpc>
                <a:spcPct val="200000"/>
              </a:lnSpc>
            </a:pPr>
            <a:r>
              <a:rPr lang="el-GR" sz="1400" b="1" dirty="0" smtClean="0"/>
              <a:t>Ο λόγος μεταξύ του ετήσιου δημοσιονομικού ελλείμματος και του ακαθάριστου εγχώριου προϊόντος (</a:t>
            </a:r>
            <a:r>
              <a:rPr lang="el-GR" sz="1400" b="1" dirty="0" err="1" smtClean="0"/>
              <a:t>ΑΕγχΠ</a:t>
            </a:r>
            <a:r>
              <a:rPr lang="el-GR" sz="1400" b="1" dirty="0" smtClean="0"/>
              <a:t>) δεν πρέπει να είναι ανώτερος του 3% στο τέλος του προηγούμενου οικονομικού έτους. </a:t>
            </a:r>
          </a:p>
          <a:p>
            <a:pPr>
              <a:lnSpc>
                <a:spcPct val="200000"/>
              </a:lnSpc>
            </a:pPr>
            <a:r>
              <a:rPr lang="el-GR" sz="1400" b="1" dirty="0" smtClean="0"/>
              <a:t>Ο λόγος μεταξύ του ακαθάριστου δημόσιου χρέους και του </a:t>
            </a:r>
            <a:r>
              <a:rPr lang="el-GR" sz="1400" b="1" dirty="0" err="1" smtClean="0"/>
              <a:t>ΑΕγχΠ</a:t>
            </a:r>
            <a:r>
              <a:rPr lang="el-GR" sz="1400" b="1" dirty="0" smtClean="0"/>
              <a:t> δεν πρέπει να υπερβαίνει το 60% στο τέλος του προηγούμενου οικονομικού έτους. </a:t>
            </a:r>
          </a:p>
          <a:p>
            <a:pPr>
              <a:lnSpc>
                <a:spcPct val="200000"/>
              </a:lnSpc>
              <a:buNone/>
            </a:pPr>
            <a:r>
              <a:rPr lang="el-GR" sz="1400" b="1" dirty="0" smtClean="0"/>
              <a:t>3) Συναλλαγματική ισοτιμία</a:t>
            </a:r>
          </a:p>
          <a:p>
            <a:pPr>
              <a:lnSpc>
                <a:spcPct val="200000"/>
              </a:lnSpc>
            </a:pPr>
            <a:r>
              <a:rPr lang="el-GR" sz="1400" b="1" dirty="0" smtClean="0"/>
              <a:t>Τήρηση των κανονικών περιθωρίων διακύμανσης που προβλέπονται από το μηχανισμό συναλλαγματικών ισοτιμιών του Ευρωπαϊκού Νομισματικού Συστήματος επί δύο τουλάχιστον χρόνια, χωρίς υποτίμηση έναντι του νομίσματος οποιουδήποτε άλλου κράτους μέλους.</a:t>
            </a:r>
          </a:p>
          <a:p>
            <a:pPr>
              <a:lnSpc>
                <a:spcPct val="200000"/>
              </a:lnSpc>
              <a:buNone/>
            </a:pPr>
            <a:r>
              <a:rPr lang="el-GR" sz="1400" b="1" dirty="0" smtClean="0"/>
              <a:t>4) Επιτόκια</a:t>
            </a:r>
          </a:p>
          <a:p>
            <a:pPr>
              <a:lnSpc>
                <a:spcPct val="200000"/>
              </a:lnSpc>
            </a:pPr>
            <a:r>
              <a:rPr lang="el-GR" sz="1400" b="1" dirty="0" smtClean="0"/>
              <a:t>Τα ονομαστικά μακροπρόθεσμα επιτόκια δεν πρέπει να υπερβαίνουν κατά ποσοστό μεγαλύτερο του 2% εκείνα των τριών κρατών μελών με τις καλύτερες επιδόσεις.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50714"/>
            <a:ext cx="8229600" cy="5990654"/>
          </a:xfrm>
        </p:spPr>
        <p:txBody>
          <a:bodyPr>
            <a:normAutofit fontScale="77500" lnSpcReduction="20000"/>
          </a:bodyPr>
          <a:lstStyle/>
          <a:p>
            <a:pPr algn="ctr">
              <a:lnSpc>
                <a:spcPct val="120000"/>
              </a:lnSpc>
              <a:buNone/>
            </a:pPr>
            <a:endParaRPr lang="el-GR" sz="2000" b="1" dirty="0" smtClean="0"/>
          </a:p>
          <a:p>
            <a:pPr algn="ctr">
              <a:lnSpc>
                <a:spcPct val="120000"/>
              </a:lnSpc>
              <a:buNone/>
            </a:pPr>
            <a:r>
              <a:rPr lang="el-GR" sz="2000" b="1" dirty="0" smtClean="0"/>
              <a:t>Β) Σύμφωνο Σταθερότητας και Ανάπτυξης (1997)</a:t>
            </a:r>
          </a:p>
          <a:p>
            <a:pPr algn="ctr">
              <a:lnSpc>
                <a:spcPct val="120000"/>
              </a:lnSpc>
              <a:buNone/>
            </a:pPr>
            <a:r>
              <a:rPr lang="el-GR" sz="2000" b="1" dirty="0"/>
              <a:t>&amp;</a:t>
            </a:r>
            <a:endParaRPr lang="en-US" sz="2000" b="1" dirty="0" smtClean="0"/>
          </a:p>
          <a:p>
            <a:pPr algn="ctr">
              <a:lnSpc>
                <a:spcPct val="120000"/>
              </a:lnSpc>
              <a:buNone/>
            </a:pPr>
            <a:r>
              <a:rPr lang="el-GR" sz="2000" b="1" dirty="0" smtClean="0"/>
              <a:t>Συνθήκη </a:t>
            </a:r>
            <a:r>
              <a:rPr lang="el-GR" sz="2000" b="1" dirty="0"/>
              <a:t>για τη Σταθερότητα το Συντονισμό και τη</a:t>
            </a:r>
          </a:p>
          <a:p>
            <a:pPr algn="ctr">
              <a:lnSpc>
                <a:spcPct val="120000"/>
              </a:lnSpc>
              <a:buNone/>
            </a:pPr>
            <a:r>
              <a:rPr lang="el-GR" sz="2000" b="1" dirty="0" smtClean="0"/>
              <a:t>Διακυβέρνηση</a:t>
            </a:r>
            <a:r>
              <a:rPr lang="en-US" sz="2000" b="1" dirty="0" smtClean="0"/>
              <a:t> (</a:t>
            </a:r>
            <a:r>
              <a:rPr lang="el-GR" sz="2000" b="1" dirty="0" smtClean="0"/>
              <a:t>ΣΣΣΔ), </a:t>
            </a:r>
            <a:r>
              <a:rPr lang="el-GR" sz="2000" b="1" dirty="0"/>
              <a:t>γνωστότερη ως Δημοσιονομικό Σύμφωνο (ΔΣ</a:t>
            </a:r>
            <a:r>
              <a:rPr lang="el-GR" sz="2000" b="1" dirty="0" smtClean="0"/>
              <a:t>) (2013)</a:t>
            </a:r>
          </a:p>
          <a:p>
            <a:pPr algn="ctr">
              <a:lnSpc>
                <a:spcPct val="120000"/>
              </a:lnSpc>
              <a:buNone/>
            </a:pPr>
            <a:endParaRPr lang="el-GR" sz="1800" b="1" dirty="0" smtClean="0"/>
          </a:p>
          <a:p>
            <a:pPr indent="-279400"/>
            <a:r>
              <a:rPr lang="el-GR" sz="1800" b="1" u="sng" dirty="0"/>
              <a:t>Τα όρια του 3% για το έλλειμμα ως ποσοστού του ΑΕΠ και του 60% για το χρέος ενισχύονται.</a:t>
            </a:r>
          </a:p>
          <a:p>
            <a:pPr marL="342900" lvl="1" indent="-279400">
              <a:buNone/>
            </a:pPr>
            <a:r>
              <a:rPr lang="el-GR" sz="1800" b="1" dirty="0" smtClean="0"/>
              <a:t>	Το </a:t>
            </a:r>
            <a:r>
              <a:rPr lang="el-GR" sz="1800" b="1" dirty="0"/>
              <a:t>κριτήριο για το χρέος γίνεται λειτουργικό καθώς θεωρείται ότι παραβιάζεται όταν κράτη-μέλη </a:t>
            </a:r>
            <a:r>
              <a:rPr lang="el-GR" sz="1800" b="1" dirty="0" smtClean="0"/>
              <a:t>με χρέος </a:t>
            </a:r>
            <a:r>
              <a:rPr lang="el-GR" sz="1800" b="1" dirty="0"/>
              <a:t>μεγαλύτερο του 60% δεν το μειώνουν κατά τουλάχιστον 0,5% μέσα σε μία τριετία. Εκτός από </a:t>
            </a:r>
            <a:r>
              <a:rPr lang="el-GR" sz="1800" b="1" dirty="0" smtClean="0"/>
              <a:t>το όριο </a:t>
            </a:r>
            <a:r>
              <a:rPr lang="el-GR" sz="1800" b="1" dirty="0"/>
              <a:t>του 3% για το έλλειμμα μπαίνει όριο και στις δαπάνες, που δεν πρέπει να αυξάνονται ταχύτερα </a:t>
            </a:r>
            <a:r>
              <a:rPr lang="el-GR" sz="1800" b="1" dirty="0" smtClean="0"/>
              <a:t>από το </a:t>
            </a:r>
            <a:r>
              <a:rPr lang="el-GR" sz="1800" b="1" dirty="0"/>
              <a:t>ΑΕΠ εκτός εάν η αύξηση εξισορροπείται με αντίστοιχη αύξηση </a:t>
            </a:r>
            <a:r>
              <a:rPr lang="el-GR" sz="1800" b="1" dirty="0" smtClean="0"/>
              <a:t>εσόδων.</a:t>
            </a:r>
          </a:p>
          <a:p>
            <a:pPr marL="342900" lvl="1" indent="-279400">
              <a:buNone/>
            </a:pPr>
            <a:endParaRPr lang="el-GR" sz="1800" b="1" dirty="0"/>
          </a:p>
          <a:p>
            <a:pPr marL="342900" lvl="1" indent="-279400">
              <a:buNone/>
            </a:pPr>
            <a:r>
              <a:rPr lang="el-GR" sz="1800" b="1" u="sng" dirty="0" smtClean="0"/>
              <a:t>Διαδικασία </a:t>
            </a:r>
            <a:endParaRPr lang="el-GR" sz="1800" b="1" u="sng" dirty="0"/>
          </a:p>
          <a:p>
            <a:pPr indent="-279400"/>
            <a:r>
              <a:rPr lang="el-GR" sz="1800" b="1" dirty="0"/>
              <a:t>Κάθε κράτος-μέλος πρέπει να καταθέτει στην Ευρωπαϊκή Επιτροπή τον Απρίλιο το ετήσιο </a:t>
            </a:r>
            <a:r>
              <a:rPr lang="el-GR" sz="1800" b="1" dirty="0" smtClean="0"/>
              <a:t>πρόγραμμα σταθερότητας </a:t>
            </a:r>
            <a:r>
              <a:rPr lang="el-GR" sz="1800" b="1" dirty="0"/>
              <a:t>και σύγκλισης (</a:t>
            </a:r>
            <a:r>
              <a:rPr lang="el-GR" sz="1800" b="1" dirty="0" err="1"/>
              <a:t>stability</a:t>
            </a:r>
            <a:r>
              <a:rPr lang="el-GR" sz="1800" b="1" dirty="0"/>
              <a:t> and </a:t>
            </a:r>
            <a:r>
              <a:rPr lang="el-GR" sz="1800" b="1" dirty="0" err="1"/>
              <a:t>convergence</a:t>
            </a:r>
            <a:r>
              <a:rPr lang="el-GR" sz="1800" b="1" dirty="0"/>
              <a:t> </a:t>
            </a:r>
            <a:r>
              <a:rPr lang="el-GR" sz="1800" b="1" dirty="0" err="1"/>
              <a:t>program</a:t>
            </a:r>
            <a:r>
              <a:rPr lang="el-GR" sz="1800" b="1" dirty="0"/>
              <a:t>). Το πρόγραμμα αξιολογείται </a:t>
            </a:r>
            <a:r>
              <a:rPr lang="el-GR" sz="1800" b="1" dirty="0" smtClean="0"/>
              <a:t>εντός τριών </a:t>
            </a:r>
            <a:r>
              <a:rPr lang="el-GR" sz="1800" b="1" dirty="0"/>
              <a:t>μηνών από </a:t>
            </a:r>
            <a:r>
              <a:rPr lang="el-GR" sz="1800" b="1" dirty="0" smtClean="0"/>
              <a:t>την </a:t>
            </a:r>
            <a:r>
              <a:rPr lang="el-GR" sz="1800" b="1" dirty="0"/>
              <a:t>Ευρωπαϊκή Επιτροπή και το Συμβούλιο. </a:t>
            </a:r>
            <a:endParaRPr lang="el-GR" sz="1800" b="1" dirty="0" smtClean="0"/>
          </a:p>
          <a:p>
            <a:pPr indent="-279400"/>
            <a:endParaRPr lang="el-GR" sz="1800" b="1" dirty="0"/>
          </a:p>
          <a:p>
            <a:pPr indent="-279400"/>
            <a:r>
              <a:rPr lang="el-GR" sz="1800" b="1" dirty="0"/>
              <a:t>Αν </a:t>
            </a:r>
            <a:r>
              <a:rPr lang="el-GR" sz="1800" b="1" dirty="0" smtClean="0"/>
              <a:t>η Επιτροπή </a:t>
            </a:r>
            <a:r>
              <a:rPr lang="el-GR" sz="1800" b="1" dirty="0"/>
              <a:t>διαπιστώσει σημαντική απόκλιση από το στόχο ή την πορεία προς την </a:t>
            </a:r>
            <a:r>
              <a:rPr lang="el-GR" sz="1800" b="1" dirty="0" smtClean="0"/>
              <a:t>επίτευξή του </a:t>
            </a:r>
            <a:r>
              <a:rPr lang="el-GR" sz="1800" b="1" dirty="0"/>
              <a:t>έχει τη δυνατότητα να εκδώσει προειδοποίηση (</a:t>
            </a:r>
            <a:r>
              <a:rPr lang="el-GR" sz="1800" b="1" dirty="0" err="1"/>
              <a:t>warning</a:t>
            </a:r>
            <a:r>
              <a:rPr lang="el-GR" sz="1800" b="1" dirty="0"/>
              <a:t>) προς το </a:t>
            </a:r>
            <a:r>
              <a:rPr lang="el-GR" sz="1800" b="1" dirty="0" smtClean="0"/>
              <a:t>κράτος-μέλος. </a:t>
            </a:r>
            <a:r>
              <a:rPr lang="el-GR" sz="1800" b="1" dirty="0"/>
              <a:t>Σε </a:t>
            </a:r>
            <a:r>
              <a:rPr lang="el-GR" sz="1800" b="1" dirty="0" smtClean="0"/>
              <a:t>περίπτωση κράτους-μέλους </a:t>
            </a:r>
            <a:r>
              <a:rPr lang="el-GR" sz="1800" b="1" dirty="0"/>
              <a:t>του Ευρώ, μετά την προειδοποίηση της Επιτροπής το Συμβούλιο </a:t>
            </a:r>
            <a:r>
              <a:rPr lang="el-GR" sz="1800" b="1" dirty="0" smtClean="0"/>
              <a:t>δύναται να </a:t>
            </a:r>
            <a:r>
              <a:rPr lang="el-GR" sz="1800" b="1" dirty="0"/>
              <a:t>λάβει απόφαση που να σημειώνει ενδεχόμενη απουσία δράσης και να </a:t>
            </a:r>
            <a:r>
              <a:rPr lang="el-GR" sz="1800" b="1" dirty="0" smtClean="0"/>
              <a:t>προτείνει αναθεωρημένη </a:t>
            </a:r>
            <a:r>
              <a:rPr lang="el-GR" sz="1800" b="1" dirty="0"/>
              <a:t>δέσμη μέτρων. </a:t>
            </a:r>
            <a:endParaRPr lang="el-GR" sz="1800" b="1" dirty="0" smtClean="0"/>
          </a:p>
          <a:p>
            <a:pPr indent="-279400"/>
            <a:endParaRPr lang="el-GR" sz="1800" b="1" dirty="0"/>
          </a:p>
          <a:p>
            <a:pPr indent="-279400"/>
            <a:r>
              <a:rPr lang="el-GR" sz="1800" b="1" dirty="0" smtClean="0"/>
              <a:t>Αν </a:t>
            </a:r>
            <a:r>
              <a:rPr lang="el-GR" sz="1800" b="1" dirty="0"/>
              <a:t>το κράτος-μέλος του Ευρώ αρνείται συστηματικά </a:t>
            </a:r>
            <a:r>
              <a:rPr lang="el-GR" sz="1800" b="1" dirty="0" smtClean="0"/>
              <a:t>να συμμορφωθεί</a:t>
            </a:r>
            <a:r>
              <a:rPr lang="el-GR" sz="1800" b="1" dirty="0"/>
              <a:t>, το Συμβούλιο οφείλει, μετά από πρόταση της Επιτροπής, να του </a:t>
            </a:r>
            <a:r>
              <a:rPr lang="el-GR" sz="1800" b="1" dirty="0" smtClean="0"/>
              <a:t>επιβάλλει ως </a:t>
            </a:r>
            <a:r>
              <a:rPr lang="el-GR" sz="1800" b="1" dirty="0"/>
              <a:t>ποινή τη δέσμευση έντοκης κατάθεσης ίσης με το 0,2% του ΑΕΠ του</a:t>
            </a:r>
            <a:r>
              <a:rPr lang="el-GR" sz="1800" b="1" dirty="0" smtClean="0"/>
              <a:t>.  </a:t>
            </a:r>
            <a:r>
              <a:rPr lang="el-GR" sz="1800" b="1" dirty="0"/>
              <a:t>Επίσης, η συγκεκριμένη χώρα λαμβάνει βοήθεια από το </a:t>
            </a:r>
            <a:r>
              <a:rPr lang="el-GR" sz="1800" b="1" dirty="0" smtClean="0"/>
              <a:t>Ταμείο Συνοχής</a:t>
            </a:r>
            <a:r>
              <a:rPr lang="el-GR" sz="1800" b="1" dirty="0"/>
              <a:t>, ενδέχεται να της επιβληθεί ως ποινή η διακοπή της </a:t>
            </a:r>
            <a:r>
              <a:rPr lang="el-GR" sz="1800" b="1" dirty="0" smtClean="0"/>
              <a:t>χρηματοδότησης</a:t>
            </a:r>
            <a:r>
              <a:rPr lang="el-GR" sz="1800" b="1" dirty="0"/>
              <a:t>.</a:t>
            </a:r>
            <a:endParaRPr lang="el-GR" sz="1800" b="1" dirty="0" smtClean="0"/>
          </a:p>
        </p:txBody>
      </p:sp>
      <p:sp>
        <p:nvSpPr>
          <p:cNvPr id="4" name="Title 1"/>
          <p:cNvSpPr>
            <a:spLocks noGrp="1"/>
          </p:cNvSpPr>
          <p:nvPr>
            <p:ph type="title"/>
          </p:nvPr>
        </p:nvSpPr>
        <p:spPr>
          <a:xfrm>
            <a:off x="467544" y="188640"/>
            <a:ext cx="8229600" cy="562074"/>
          </a:xfrm>
          <a:solidFill>
            <a:schemeClr val="bg2">
              <a:lumMod val="75000"/>
            </a:schemeClr>
          </a:solidFill>
        </p:spPr>
        <p:txBody>
          <a:bodyPr>
            <a:normAutofit/>
          </a:bodyPr>
          <a:lstStyle/>
          <a:p>
            <a:r>
              <a:rPr lang="el-GR" sz="2800" b="1" dirty="0" smtClean="0"/>
              <a:t>Συντονισμός οικονομικών πολιτικών</a:t>
            </a:r>
            <a:endParaRPr lang="el-GR" sz="2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EL"/>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8424935" cy="5112568"/>
          </a:xfrm>
          <a:prstGeom prst="rect">
            <a:avLst/>
          </a:prstGeom>
          <a:noFill/>
          <a:ln>
            <a:noFill/>
          </a:ln>
        </p:spPr>
      </p:pic>
      <p:sp>
        <p:nvSpPr>
          <p:cNvPr id="5" name="TextBox 4"/>
          <p:cNvSpPr txBox="1"/>
          <p:nvPr/>
        </p:nvSpPr>
        <p:spPr>
          <a:xfrm>
            <a:off x="395536" y="188640"/>
            <a:ext cx="8208912" cy="369332"/>
          </a:xfrm>
          <a:prstGeom prst="rect">
            <a:avLst/>
          </a:prstGeom>
          <a:solidFill>
            <a:schemeClr val="bg2">
              <a:lumMod val="75000"/>
            </a:schemeClr>
          </a:solidFill>
        </p:spPr>
        <p:txBody>
          <a:bodyPr wrap="square" rtlCol="0">
            <a:spAutoFit/>
          </a:bodyPr>
          <a:lstStyle/>
          <a:p>
            <a:pPr algn="ctr"/>
            <a:r>
              <a:rPr lang="en-US" b="1" dirty="0" smtClean="0"/>
              <a:t>European semester</a:t>
            </a:r>
            <a:endParaRPr lang="en-US" b="1" dirty="0"/>
          </a:p>
        </p:txBody>
      </p:sp>
    </p:spTree>
    <p:extLst>
      <p:ext uri="{BB962C8B-B14F-4D97-AF65-F5344CB8AC3E}">
        <p14:creationId xmlns:p14="http://schemas.microsoft.com/office/powerpoint/2010/main" val="35996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a:solidFill>
            <a:schemeClr val="bg2">
              <a:lumMod val="75000"/>
            </a:schemeClr>
          </a:solidFill>
        </p:spPr>
        <p:txBody>
          <a:bodyPr>
            <a:normAutofit fontScale="90000"/>
          </a:bodyPr>
          <a:lstStyle/>
          <a:p>
            <a:r>
              <a:rPr lang="el-GR" sz="2800" b="1" dirty="0" smtClean="0"/>
              <a:t>Προληπτικό </a:t>
            </a:r>
            <a:r>
              <a:rPr lang="el-GR" sz="2800" b="1" dirty="0"/>
              <a:t>πρόγραμμα χρηματοδοτικής συνδρομής</a:t>
            </a:r>
            <a:r>
              <a:rPr lang="en-US" sz="2800" b="1" dirty="0" smtClean="0"/>
              <a:t>…</a:t>
            </a:r>
            <a:endParaRPr lang="en-US" sz="2800" b="1" dirty="0"/>
          </a:p>
        </p:txBody>
      </p:sp>
      <p:sp>
        <p:nvSpPr>
          <p:cNvPr id="3" name="Θέση περιεχομένου 2"/>
          <p:cNvSpPr>
            <a:spLocks noGrp="1"/>
          </p:cNvSpPr>
          <p:nvPr>
            <p:ph idx="1"/>
          </p:nvPr>
        </p:nvSpPr>
        <p:spPr>
          <a:xfrm>
            <a:off x="457200" y="980728"/>
            <a:ext cx="8229600" cy="5688632"/>
          </a:xfrm>
        </p:spPr>
        <p:txBody>
          <a:bodyPr>
            <a:normAutofit/>
          </a:bodyPr>
          <a:lstStyle/>
          <a:p>
            <a:pPr>
              <a:buFont typeface="Wingdings" panose="05000000000000000000" pitchFamily="2" charset="2"/>
              <a:buChar char="q"/>
            </a:pPr>
            <a:endParaRPr lang="el-GR" sz="1600" b="1" dirty="0" smtClean="0"/>
          </a:p>
          <a:p>
            <a:pPr>
              <a:buFont typeface="Wingdings" panose="05000000000000000000" pitchFamily="2" charset="2"/>
              <a:buChar char="q"/>
            </a:pPr>
            <a:r>
              <a:rPr lang="el-GR" sz="1600" b="1" dirty="0" smtClean="0"/>
              <a:t>Όσα </a:t>
            </a:r>
            <a:r>
              <a:rPr lang="el-GR" sz="1600" b="1" dirty="0"/>
              <a:t>κράτη-μέλη αντιμετωπίζουν χρηματοοικονομικές δυσκολίες ή έχουν ενταχθεί </a:t>
            </a:r>
            <a:r>
              <a:rPr lang="el-GR" sz="1600" b="1" dirty="0" smtClean="0"/>
              <a:t>σε προληπτικό πρόγραμμα </a:t>
            </a:r>
            <a:r>
              <a:rPr lang="el-GR" sz="1600" b="1" dirty="0"/>
              <a:t>χρηματοδοτικής συνδρομής από τον Ευρωπαϊκό </a:t>
            </a:r>
            <a:r>
              <a:rPr lang="el-GR" sz="1600" b="1" dirty="0" smtClean="0"/>
              <a:t>Μηχανισμό Σταθερότητας </a:t>
            </a:r>
            <a:r>
              <a:rPr lang="el-GR" sz="1600" b="1" dirty="0"/>
              <a:t>(ΕΜΣ) τίθενται υπό ενισχυμένη εποπτεία (</a:t>
            </a:r>
            <a:r>
              <a:rPr lang="el-GR" sz="1600" b="1" dirty="0" err="1"/>
              <a:t>enhanced</a:t>
            </a:r>
            <a:r>
              <a:rPr lang="el-GR" sz="1600" b="1" dirty="0"/>
              <a:t> </a:t>
            </a:r>
            <a:r>
              <a:rPr lang="el-GR" sz="1600" b="1" dirty="0" err="1"/>
              <a:t>surveillance</a:t>
            </a:r>
            <a:r>
              <a:rPr lang="el-GR" sz="1600" b="1" dirty="0"/>
              <a:t>) </a:t>
            </a:r>
            <a:r>
              <a:rPr lang="el-GR" sz="1600" b="1" dirty="0" smtClean="0"/>
              <a:t>κατά την </a:t>
            </a:r>
            <a:r>
              <a:rPr lang="el-GR" sz="1600" b="1" dirty="0"/>
              <a:t>οποία υπόκεινται σε τακτικές αξιολογήσεις από αρμόδια κοινοτικά όργανα (</a:t>
            </a:r>
            <a:r>
              <a:rPr lang="el-GR" sz="1600" b="1" dirty="0" smtClean="0"/>
              <a:t>Επιτροπή, ΕΚΤ </a:t>
            </a:r>
            <a:r>
              <a:rPr lang="el-GR" sz="1600" b="1" dirty="0"/>
              <a:t>και Ευρωπαϊκή Αρχή Τραπεζών</a:t>
            </a:r>
            <a:r>
              <a:rPr lang="el-GR" sz="1600" b="1" dirty="0" smtClean="0"/>
              <a:t>)</a:t>
            </a:r>
          </a:p>
          <a:p>
            <a:pPr>
              <a:buFont typeface="Wingdings" panose="05000000000000000000" pitchFamily="2" charset="2"/>
              <a:buChar char="q"/>
            </a:pPr>
            <a:endParaRPr lang="el-GR" sz="1600" b="1" dirty="0"/>
          </a:p>
          <a:p>
            <a:pPr>
              <a:buFont typeface="Wingdings" panose="05000000000000000000" pitchFamily="2" charset="2"/>
              <a:buChar char="q"/>
            </a:pPr>
            <a:r>
              <a:rPr lang="el-GR" sz="1600" b="1" dirty="0"/>
              <a:t>Ό</a:t>
            </a:r>
            <a:r>
              <a:rPr lang="el-GR" sz="1600" b="1" dirty="0" smtClean="0"/>
              <a:t>ταν </a:t>
            </a:r>
            <a:r>
              <a:rPr lang="el-GR" sz="1600" b="1" dirty="0"/>
              <a:t>κράτη-μέλη εκτιμάται ότι θέτουν ή ενδέχεται να θέσουν σε κίνδυνο </a:t>
            </a:r>
            <a:r>
              <a:rPr lang="el-GR" sz="1600" b="1" dirty="0" smtClean="0"/>
              <a:t>τη χρηματοοικονομική σταθερότητα </a:t>
            </a:r>
            <a:r>
              <a:rPr lang="el-GR" sz="1600" b="1" dirty="0"/>
              <a:t>της Ευρωζώνης, το </a:t>
            </a:r>
            <a:r>
              <a:rPr lang="el-GR" sz="1600" b="1" dirty="0" err="1"/>
              <a:t>Eurogroup</a:t>
            </a:r>
            <a:r>
              <a:rPr lang="el-GR" sz="1600" b="1" dirty="0"/>
              <a:t> μπορεί ν</a:t>
            </a:r>
            <a:r>
              <a:rPr lang="el-GR" sz="1600" b="1" dirty="0" smtClean="0"/>
              <a:t>α αποφασίσει </a:t>
            </a:r>
            <a:r>
              <a:rPr lang="el-GR" sz="1600" b="1" dirty="0"/>
              <a:t>με ειδική πλειοψηφία, μετά από πρόταση της Επιτροπής, την </a:t>
            </a:r>
            <a:r>
              <a:rPr lang="el-GR" sz="1600" b="1" dirty="0" smtClean="0"/>
              <a:t>έγκριση προγράμματος </a:t>
            </a:r>
            <a:r>
              <a:rPr lang="el-GR" sz="1600" b="1" dirty="0"/>
              <a:t>χρηματοδοτικής βοήθειας, που συνοδεύεται από την κατάρτιση </a:t>
            </a:r>
            <a:r>
              <a:rPr lang="el-GR" sz="1600" b="1" dirty="0" smtClean="0"/>
              <a:t>και συστηματική </a:t>
            </a:r>
            <a:r>
              <a:rPr lang="el-GR" sz="1600" b="1" dirty="0"/>
              <a:t>παρακολούθηση προγράμματος μακροοικονομικής προσαρμογής. </a:t>
            </a:r>
            <a:r>
              <a:rPr lang="el-GR" sz="1600" b="1" dirty="0" smtClean="0"/>
              <a:t>Σε περίπτωση </a:t>
            </a:r>
            <a:r>
              <a:rPr lang="el-GR" sz="1600" b="1" dirty="0"/>
              <a:t>απόκλισης από το πρόγραμμα, λόγω ελλιπούς εφαρμογής ή άρνησης </a:t>
            </a:r>
            <a:r>
              <a:rPr lang="el-GR" sz="1600" b="1" dirty="0" smtClean="0"/>
              <a:t>λήψης πρόσθετων </a:t>
            </a:r>
            <a:r>
              <a:rPr lang="el-GR" sz="1600" b="1" dirty="0"/>
              <a:t>μέτρων, το </a:t>
            </a:r>
            <a:r>
              <a:rPr lang="el-GR" sz="1600" b="1" dirty="0" err="1"/>
              <a:t>Eurogroup</a:t>
            </a:r>
            <a:r>
              <a:rPr lang="el-GR" sz="1600" b="1" dirty="0"/>
              <a:t> μπορεί να αποφασίσει μετά από πρόταση </a:t>
            </a:r>
            <a:r>
              <a:rPr lang="el-GR" sz="1600" b="1" dirty="0" smtClean="0"/>
              <a:t>της Επιτροπής</a:t>
            </a:r>
            <a:r>
              <a:rPr lang="el-GR" sz="1600" b="1" dirty="0"/>
              <a:t>, την αναστολή των πληρωμών ή άλλων υποχρεώσεων της ΕΕ προς </a:t>
            </a:r>
            <a:r>
              <a:rPr lang="el-GR" sz="1600" b="1" dirty="0" smtClean="0"/>
              <a:t>το συγκεκριμένο </a:t>
            </a:r>
            <a:r>
              <a:rPr lang="el-GR" sz="1600" b="1" dirty="0"/>
              <a:t>κράτος </a:t>
            </a:r>
            <a:r>
              <a:rPr lang="el-GR" sz="1600" b="1" dirty="0" smtClean="0"/>
              <a:t>–μέλος.</a:t>
            </a:r>
          </a:p>
          <a:p>
            <a:pPr>
              <a:buFont typeface="Wingdings" panose="05000000000000000000" pitchFamily="2" charset="2"/>
              <a:buChar char="q"/>
            </a:pPr>
            <a:endParaRPr lang="el-GR" sz="1600" b="1" dirty="0"/>
          </a:p>
          <a:p>
            <a:pPr>
              <a:buFont typeface="Wingdings" panose="05000000000000000000" pitchFamily="2" charset="2"/>
              <a:buChar char="q"/>
            </a:pPr>
            <a:r>
              <a:rPr lang="el-GR" sz="1600" b="1" dirty="0" smtClean="0"/>
              <a:t>Όσα </a:t>
            </a:r>
            <a:r>
              <a:rPr lang="el-GR" sz="1600" b="1" dirty="0"/>
              <a:t>κράτη-μέλη έχουν ενταχθεί σε πρόγραμμα χρηματοδοτικής βοήθειας και </a:t>
            </a:r>
            <a:r>
              <a:rPr lang="el-GR" sz="1600" b="1" dirty="0" smtClean="0"/>
              <a:t>πρόγραμμα μακροοικονομικής </a:t>
            </a:r>
            <a:r>
              <a:rPr lang="el-GR" sz="1600" b="1" dirty="0"/>
              <a:t>προσαρμογής παραμένουν υπό εποπτεία (post-</a:t>
            </a:r>
            <a:r>
              <a:rPr lang="el-GR" sz="1600" b="1" dirty="0" err="1"/>
              <a:t>program</a:t>
            </a:r>
            <a:r>
              <a:rPr lang="el-GR" sz="1600" b="1" dirty="0"/>
              <a:t> </a:t>
            </a:r>
            <a:r>
              <a:rPr lang="el-GR" sz="1600" b="1" dirty="0" err="1" smtClean="0"/>
              <a:t>surveillance</a:t>
            </a:r>
            <a:r>
              <a:rPr lang="el-GR" sz="1600" b="1" dirty="0" smtClean="0"/>
              <a:t>) μέχρις </a:t>
            </a:r>
            <a:r>
              <a:rPr lang="el-GR" sz="1600" b="1" dirty="0"/>
              <a:t>ότου το 75% της βοήθειας αποπληρωθεί.</a:t>
            </a:r>
            <a:endParaRPr lang="en-US" sz="1600" b="1" dirty="0"/>
          </a:p>
        </p:txBody>
      </p:sp>
    </p:spTree>
    <p:extLst>
      <p:ext uri="{BB962C8B-B14F-4D97-AF65-F5344CB8AC3E}">
        <p14:creationId xmlns:p14="http://schemas.microsoft.com/office/powerpoint/2010/main" val="511303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539552" y="620688"/>
          <a:ext cx="4903481" cy="1600200"/>
        </p:xfrm>
        <a:graphic>
          <a:graphicData uri="http://schemas.openxmlformats.org/drawingml/2006/table">
            <a:tbl>
              <a:tblPr/>
              <a:tblGrid>
                <a:gridCol w="956777"/>
                <a:gridCol w="677163"/>
                <a:gridCol w="817247"/>
                <a:gridCol w="817247"/>
                <a:gridCol w="817247"/>
                <a:gridCol w="817800"/>
              </a:tblGrid>
              <a:tr h="248032">
                <a:tc>
                  <a:txBody>
                    <a:bodyPr/>
                    <a:lstStyle/>
                    <a:p>
                      <a:pPr>
                        <a:lnSpc>
                          <a:spcPct val="150000"/>
                        </a:lnSpc>
                        <a:spcAft>
                          <a:spcPts val="0"/>
                        </a:spcAft>
                      </a:pPr>
                      <a:endParaRPr lang="el-GR"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400">
                          <a:latin typeface="Times New Roman"/>
                          <a:ea typeface="Times New Roman"/>
                          <a:cs typeface="Times New Roman"/>
                        </a:rPr>
                        <a:t>1987</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50000"/>
                        </a:lnSpc>
                        <a:spcAft>
                          <a:spcPts val="0"/>
                        </a:spcAft>
                      </a:pPr>
                      <a:r>
                        <a:rPr lang="el-GR" sz="1400">
                          <a:latin typeface="Times New Roman"/>
                          <a:ea typeface="Times New Roman"/>
                          <a:cs typeface="Times New Roman"/>
                        </a:rPr>
                        <a:t>1990</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50000"/>
                        </a:lnSpc>
                        <a:spcAft>
                          <a:spcPts val="0"/>
                        </a:spcAft>
                      </a:pPr>
                      <a:r>
                        <a:rPr lang="el-GR" sz="1400">
                          <a:latin typeface="Times New Roman"/>
                          <a:ea typeface="Times New Roman"/>
                          <a:cs typeface="Times New Roman"/>
                        </a:rPr>
                        <a:t>1993</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50000"/>
                        </a:lnSpc>
                        <a:spcAft>
                          <a:spcPts val="0"/>
                        </a:spcAft>
                      </a:pPr>
                      <a:r>
                        <a:rPr lang="el-GR" sz="1400">
                          <a:latin typeface="Times New Roman"/>
                          <a:ea typeface="Times New Roman"/>
                          <a:cs typeface="Times New Roman"/>
                        </a:rPr>
                        <a:t>1996</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50000"/>
                        </a:lnSpc>
                        <a:spcAft>
                          <a:spcPts val="0"/>
                        </a:spcAft>
                      </a:pPr>
                      <a:r>
                        <a:rPr lang="el-GR" sz="1400">
                          <a:latin typeface="Times New Roman"/>
                          <a:ea typeface="Times New Roman"/>
                          <a:cs typeface="Times New Roman"/>
                        </a:rPr>
                        <a:t>1998</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48032">
                <a:tc>
                  <a:txBody>
                    <a:bodyPr/>
                    <a:lstStyle/>
                    <a:p>
                      <a:pPr>
                        <a:lnSpc>
                          <a:spcPct val="150000"/>
                        </a:lnSpc>
                        <a:spcAft>
                          <a:spcPts val="0"/>
                        </a:spcAft>
                      </a:pPr>
                      <a:r>
                        <a:rPr lang="el-GR" sz="1400" b="1">
                          <a:latin typeface="Times New Roman"/>
                          <a:ea typeface="Times New Roman"/>
                          <a:cs typeface="Times New Roman"/>
                        </a:rPr>
                        <a:t>Αριθμός</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50000"/>
                        </a:lnSpc>
                        <a:spcAft>
                          <a:spcPts val="0"/>
                        </a:spcAft>
                      </a:pPr>
                      <a:r>
                        <a:rPr lang="el-GR" sz="1400" b="1">
                          <a:latin typeface="Times New Roman"/>
                          <a:ea typeface="Times New Roman"/>
                          <a:cs typeface="Times New Roman"/>
                        </a:rPr>
                        <a:t>2775</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50000"/>
                        </a:lnSpc>
                        <a:spcAft>
                          <a:spcPts val="0"/>
                        </a:spcAft>
                      </a:pPr>
                      <a:r>
                        <a:rPr lang="el-GR" sz="1400" b="1">
                          <a:latin typeface="Times New Roman"/>
                          <a:ea typeface="Times New Roman"/>
                          <a:cs typeface="Times New Roman"/>
                        </a:rPr>
                        <a:t>7003</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50000"/>
                        </a:lnSpc>
                        <a:spcAft>
                          <a:spcPts val="0"/>
                        </a:spcAft>
                      </a:pPr>
                      <a:r>
                        <a:rPr lang="el-GR" sz="1400" b="1">
                          <a:latin typeface="Times New Roman"/>
                          <a:ea typeface="Times New Roman"/>
                          <a:cs typeface="Times New Roman"/>
                        </a:rPr>
                        <a:t>5740</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50000"/>
                        </a:lnSpc>
                        <a:spcAft>
                          <a:spcPts val="0"/>
                        </a:spcAft>
                      </a:pPr>
                      <a:r>
                        <a:rPr lang="el-GR" sz="1400" b="1">
                          <a:latin typeface="Times New Roman"/>
                          <a:ea typeface="Times New Roman"/>
                          <a:cs typeface="Times New Roman"/>
                        </a:rPr>
                        <a:t>6327</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50000"/>
                        </a:lnSpc>
                        <a:spcAft>
                          <a:spcPts val="0"/>
                        </a:spcAft>
                      </a:pPr>
                      <a:r>
                        <a:rPr lang="el-GR" sz="1400">
                          <a:latin typeface="Times New Roman"/>
                          <a:ea typeface="Times New Roman"/>
                          <a:cs typeface="Times New Roman"/>
                        </a:rPr>
                        <a:t>7600</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48032">
                <a:tc>
                  <a:txBody>
                    <a:bodyPr/>
                    <a:lstStyle/>
                    <a:p>
                      <a:pPr>
                        <a:lnSpc>
                          <a:spcPct val="150000"/>
                        </a:lnSpc>
                        <a:spcAft>
                          <a:spcPts val="0"/>
                        </a:spcAft>
                      </a:pPr>
                      <a:r>
                        <a:rPr lang="el-GR" sz="1400">
                          <a:latin typeface="Times New Roman"/>
                          <a:ea typeface="Times New Roman"/>
                          <a:cs typeface="Times New Roman"/>
                        </a:rPr>
                        <a:t>% Εθνικό</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50000"/>
                        </a:lnSpc>
                        <a:spcAft>
                          <a:spcPts val="0"/>
                        </a:spcAft>
                      </a:pPr>
                      <a:r>
                        <a:rPr lang="el-GR" sz="1400">
                          <a:latin typeface="Times New Roman"/>
                          <a:ea typeface="Times New Roman"/>
                          <a:cs typeface="Times New Roman"/>
                        </a:rPr>
                        <a:t>71.6</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400">
                          <a:latin typeface="Times New Roman"/>
                          <a:ea typeface="Times New Roman"/>
                          <a:cs typeface="Times New Roman"/>
                        </a:rPr>
                        <a:t>60.07</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400">
                          <a:latin typeface="Times New Roman"/>
                          <a:ea typeface="Times New Roman"/>
                          <a:cs typeface="Times New Roman"/>
                        </a:rPr>
                        <a:t>63.4</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400">
                          <a:latin typeface="Times New Roman"/>
                          <a:ea typeface="Times New Roman"/>
                          <a:cs typeface="Times New Roman"/>
                        </a:rPr>
                        <a:t>55.7</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400">
                          <a:latin typeface="Times New Roman"/>
                          <a:ea typeface="Times New Roman"/>
                          <a:cs typeface="Times New Roman"/>
                        </a:rPr>
                        <a:t>50.01</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32">
                <a:tc>
                  <a:txBody>
                    <a:bodyPr/>
                    <a:lstStyle/>
                    <a:p>
                      <a:pPr>
                        <a:lnSpc>
                          <a:spcPct val="150000"/>
                        </a:lnSpc>
                        <a:spcAft>
                          <a:spcPts val="0"/>
                        </a:spcAft>
                      </a:pPr>
                      <a:r>
                        <a:rPr lang="el-GR" sz="1400">
                          <a:latin typeface="Times New Roman"/>
                          <a:ea typeface="Times New Roman"/>
                          <a:cs typeface="Times New Roman"/>
                        </a:rPr>
                        <a:t>% ΕΕ</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50000"/>
                        </a:lnSpc>
                        <a:spcAft>
                          <a:spcPts val="0"/>
                        </a:spcAft>
                      </a:pPr>
                      <a:r>
                        <a:rPr lang="el-GR" sz="1400">
                          <a:latin typeface="Times New Roman"/>
                          <a:ea typeface="Times New Roman"/>
                          <a:cs typeface="Times New Roman"/>
                        </a:rPr>
                        <a:t>9.6</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400">
                          <a:latin typeface="Times New Roman"/>
                          <a:ea typeface="Times New Roman"/>
                          <a:cs typeface="Times New Roman"/>
                        </a:rPr>
                        <a:t>21.5</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400">
                          <a:latin typeface="Times New Roman"/>
                          <a:ea typeface="Times New Roman"/>
                          <a:cs typeface="Times New Roman"/>
                        </a:rPr>
                        <a:t>15.9</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400">
                          <a:latin typeface="Times New Roman"/>
                          <a:ea typeface="Times New Roman"/>
                          <a:cs typeface="Times New Roman"/>
                        </a:rPr>
                        <a:t>17.4</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400">
                          <a:latin typeface="Times New Roman"/>
                          <a:ea typeface="Times New Roman"/>
                          <a:cs typeface="Times New Roman"/>
                        </a:rPr>
                        <a:t>16.5</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32">
                <a:tc>
                  <a:txBody>
                    <a:bodyPr/>
                    <a:lstStyle/>
                    <a:p>
                      <a:pPr>
                        <a:lnSpc>
                          <a:spcPct val="150000"/>
                        </a:lnSpc>
                        <a:spcAft>
                          <a:spcPts val="0"/>
                        </a:spcAft>
                      </a:pPr>
                      <a:r>
                        <a:rPr lang="el-GR" sz="1400">
                          <a:latin typeface="Times New Roman"/>
                          <a:ea typeface="Times New Roman"/>
                          <a:cs typeface="Times New Roman"/>
                        </a:rPr>
                        <a:t>% Διεθνές</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50000"/>
                        </a:lnSpc>
                        <a:spcAft>
                          <a:spcPts val="0"/>
                        </a:spcAft>
                      </a:pPr>
                      <a:r>
                        <a:rPr lang="el-GR" sz="1400" dirty="0">
                          <a:latin typeface="Times New Roman"/>
                          <a:ea typeface="Times New Roman"/>
                          <a:cs typeface="Times New Roman"/>
                        </a:rPr>
                        <a:t>18.8</a:t>
                      </a:r>
                      <a:endParaRPr lang="el-GR"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400">
                          <a:latin typeface="Times New Roman"/>
                          <a:ea typeface="Times New Roman"/>
                          <a:cs typeface="Times New Roman"/>
                        </a:rPr>
                        <a:t>17.8</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400">
                          <a:latin typeface="Times New Roman"/>
                          <a:ea typeface="Times New Roman"/>
                          <a:cs typeface="Times New Roman"/>
                        </a:rPr>
                        <a:t>20.7</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400">
                          <a:latin typeface="Times New Roman"/>
                          <a:ea typeface="Times New Roman"/>
                          <a:cs typeface="Times New Roman"/>
                        </a:rPr>
                        <a:t>26.9</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400" dirty="0">
                          <a:latin typeface="Times New Roman"/>
                          <a:ea typeface="Times New Roman"/>
                          <a:cs typeface="Times New Roman"/>
                        </a:rPr>
                        <a:t>33.4</a:t>
                      </a:r>
                      <a:endParaRPr lang="el-GR"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 Ορθογώνιο"/>
          <p:cNvSpPr/>
          <p:nvPr/>
        </p:nvSpPr>
        <p:spPr>
          <a:xfrm>
            <a:off x="5940153" y="1052736"/>
            <a:ext cx="2880320" cy="646331"/>
          </a:xfrm>
          <a:prstGeom prst="rect">
            <a:avLst/>
          </a:prstGeom>
        </p:spPr>
        <p:txBody>
          <a:bodyPr wrap="square">
            <a:spAutoFit/>
          </a:bodyPr>
          <a:lstStyle/>
          <a:p>
            <a:r>
              <a:rPr lang="el-GR" b="1" dirty="0" smtClean="0"/>
              <a:t>Συγχωνεύσεις εταιριών στην ΕΕ (1987-1998)</a:t>
            </a:r>
            <a:endParaRPr lang="el-GR" b="1" dirty="0"/>
          </a:p>
        </p:txBody>
      </p:sp>
      <p:sp>
        <p:nvSpPr>
          <p:cNvPr id="6" name="5 - Ορθογώνιο"/>
          <p:cNvSpPr/>
          <p:nvPr/>
        </p:nvSpPr>
        <p:spPr>
          <a:xfrm>
            <a:off x="539552" y="2276872"/>
            <a:ext cx="3415807" cy="307777"/>
          </a:xfrm>
          <a:prstGeom prst="rect">
            <a:avLst/>
          </a:prstGeom>
        </p:spPr>
        <p:txBody>
          <a:bodyPr wrap="none">
            <a:spAutoFit/>
          </a:bodyPr>
          <a:lstStyle/>
          <a:p>
            <a:r>
              <a:rPr lang="el-GR" sz="1400" i="1" dirty="0" smtClean="0"/>
              <a:t>Πηγή</a:t>
            </a:r>
            <a:r>
              <a:rPr lang="en-US" sz="1400" dirty="0" smtClean="0"/>
              <a:t>: (</a:t>
            </a:r>
            <a:r>
              <a:rPr lang="en-GB" sz="1400" dirty="0" smtClean="0"/>
              <a:t>AMDATA in European Economy</a:t>
            </a:r>
            <a:r>
              <a:rPr lang="en-US" sz="1400" dirty="0" smtClean="0"/>
              <a:t>,</a:t>
            </a:r>
            <a:r>
              <a:rPr lang="en-GB" sz="1400" dirty="0" smtClean="0"/>
              <a:t>1999)</a:t>
            </a:r>
            <a:endParaRPr lang="el-GR" sz="1400" dirty="0"/>
          </a:p>
        </p:txBody>
      </p:sp>
      <p:sp>
        <p:nvSpPr>
          <p:cNvPr id="29697" name="Rectangle 1"/>
          <p:cNvSpPr>
            <a:spLocks noChangeArrowheads="1"/>
          </p:cNvSpPr>
          <p:nvPr/>
        </p:nvSpPr>
        <p:spPr bwMode="auto">
          <a:xfrm>
            <a:off x="4716016" y="2385175"/>
            <a:ext cx="399593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Εξέλιξη αριθμού συγχωνεύσεων στην ΕΕ (1998-2003)</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9698" name="Picture 2"/>
          <p:cNvPicPr>
            <a:picLocks noChangeAspect="1" noChangeArrowheads="1"/>
          </p:cNvPicPr>
          <p:nvPr/>
        </p:nvPicPr>
        <p:blipFill>
          <a:blip r:embed="rId2" cstate="print"/>
          <a:srcRect t="8696"/>
          <a:stretch>
            <a:fillRect/>
          </a:stretch>
        </p:blipFill>
        <p:spPr bwMode="auto">
          <a:xfrm>
            <a:off x="4572000" y="2924944"/>
            <a:ext cx="3840113" cy="1810662"/>
          </a:xfrm>
          <a:prstGeom prst="rect">
            <a:avLst/>
          </a:prstGeom>
          <a:noFill/>
          <a:ln w="9525">
            <a:noFill/>
            <a:miter lim="800000"/>
            <a:headEnd/>
            <a:tailEnd/>
          </a:ln>
        </p:spPr>
      </p:pic>
      <p:pic>
        <p:nvPicPr>
          <p:cNvPr id="9" name="Picture 1"/>
          <p:cNvPicPr>
            <a:picLocks noChangeAspect="1" noChangeArrowheads="1"/>
          </p:cNvPicPr>
          <p:nvPr/>
        </p:nvPicPr>
        <p:blipFill>
          <a:blip r:embed="rId3" cstate="print"/>
          <a:srcRect/>
          <a:stretch>
            <a:fillRect/>
          </a:stretch>
        </p:blipFill>
        <p:spPr bwMode="auto">
          <a:xfrm>
            <a:off x="683568" y="4869160"/>
            <a:ext cx="4065746" cy="1644402"/>
          </a:xfrm>
          <a:prstGeom prst="rect">
            <a:avLst/>
          </a:prstGeom>
          <a:noFill/>
          <a:ln w="9525">
            <a:noFill/>
            <a:miter lim="800000"/>
            <a:headEnd/>
            <a:tailEnd/>
          </a:ln>
        </p:spPr>
      </p:pic>
      <p:sp>
        <p:nvSpPr>
          <p:cNvPr id="10" name="Rectangle 2"/>
          <p:cNvSpPr>
            <a:spLocks noChangeArrowheads="1"/>
          </p:cNvSpPr>
          <p:nvPr/>
        </p:nvSpPr>
        <p:spPr bwMode="auto">
          <a:xfrm>
            <a:off x="611560" y="4077072"/>
            <a:ext cx="345638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Συγκριτική παράθεση συγχωνεύσεων εταιριών (2000)</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3"/>
          <p:cNvSpPr>
            <a:spLocks noChangeArrowheads="1"/>
          </p:cNvSpPr>
          <p:nvPr/>
        </p:nvSpPr>
        <p:spPr bwMode="auto">
          <a:xfrm>
            <a:off x="2771800" y="6237312"/>
            <a:ext cx="262778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Πηγή</a:t>
            </a:r>
            <a:r>
              <a:rPr kumimoji="0" lang="el-GR" sz="14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Eurostat</a:t>
            </a:r>
            <a:r>
              <a:rPr kumimoji="0" lang="en-GB"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data</a:t>
            </a:r>
            <a:r>
              <a:rPr kumimoji="0" lang="el-G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2004)</a:t>
            </a: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467544" y="116632"/>
            <a:ext cx="8208912" cy="369332"/>
          </a:xfrm>
          <a:prstGeom prst="rect">
            <a:avLst/>
          </a:prstGeom>
          <a:solidFill>
            <a:schemeClr val="bg2">
              <a:lumMod val="75000"/>
            </a:schemeClr>
          </a:solidFill>
        </p:spPr>
        <p:txBody>
          <a:bodyPr wrap="square" rtlCol="0">
            <a:spAutoFit/>
          </a:bodyPr>
          <a:lstStyle/>
          <a:p>
            <a:pPr algn="ctr"/>
            <a:r>
              <a:rPr lang="el-GR" b="1" dirty="0" smtClean="0"/>
              <a:t> Η πορεία της Ευρωπαϊκής οικονομικής ενοποίησης</a:t>
            </a:r>
            <a:endParaRPr lang="el-G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a:solidFill>
            <a:schemeClr val="bg2">
              <a:lumMod val="75000"/>
            </a:schemeClr>
          </a:solidFill>
        </p:spPr>
        <p:txBody>
          <a:bodyPr>
            <a:normAutofit/>
          </a:bodyPr>
          <a:lstStyle/>
          <a:p>
            <a:r>
              <a:rPr lang="el-GR" sz="2800" b="1" u="sng" dirty="0" smtClean="0"/>
              <a:t>Ενιαία Ευρωπαϊκή Πράξη (</a:t>
            </a:r>
            <a:r>
              <a:rPr lang="en-GB" sz="2800" b="1" u="sng" dirty="0" smtClean="0"/>
              <a:t>Single European Act) 1985</a:t>
            </a:r>
            <a:endParaRPr lang="el-GR" sz="2800" dirty="0"/>
          </a:p>
        </p:txBody>
      </p:sp>
      <p:sp>
        <p:nvSpPr>
          <p:cNvPr id="3" name="2 - Θέση περιεχομένου"/>
          <p:cNvSpPr>
            <a:spLocks noGrp="1"/>
          </p:cNvSpPr>
          <p:nvPr>
            <p:ph idx="1"/>
          </p:nvPr>
        </p:nvSpPr>
        <p:spPr>
          <a:xfrm>
            <a:off x="457200" y="1196753"/>
            <a:ext cx="8229600" cy="2088232"/>
          </a:xfrm>
        </p:spPr>
        <p:txBody>
          <a:bodyPr>
            <a:noAutofit/>
          </a:bodyPr>
          <a:lstStyle/>
          <a:p>
            <a:pPr>
              <a:buNone/>
            </a:pPr>
            <a:r>
              <a:rPr lang="en-US" sz="1800" b="1" dirty="0" smtClean="0"/>
              <a:t>	</a:t>
            </a:r>
            <a:r>
              <a:rPr lang="el-GR" sz="1800" b="1" u="sng" dirty="0" smtClean="0"/>
              <a:t>“ Σχέδιο 1992 για την Ευρώπη χωρίς σύνορα’’</a:t>
            </a:r>
            <a:endParaRPr lang="el-GR" sz="1800" b="1" dirty="0" smtClean="0"/>
          </a:p>
          <a:p>
            <a:pPr>
              <a:buNone/>
            </a:pPr>
            <a:r>
              <a:rPr lang="el-GR" sz="1800" b="1" dirty="0" smtClean="0"/>
              <a:t> </a:t>
            </a:r>
          </a:p>
          <a:p>
            <a:pPr lvl="0">
              <a:buFont typeface="Wingdings" pitchFamily="2" charset="2"/>
              <a:buChar char="q"/>
            </a:pPr>
            <a:r>
              <a:rPr lang="el-GR" sz="1800" b="1" dirty="0" smtClean="0"/>
              <a:t>Ο προσδιορισμός (και κατάργηση) όλων των φυσικών, τεχνικών, φορολογικών φραγμών που εξακολουθούσαν να παρεμποδίζουν την ελεύθερη κυκλοφορία εμπορευμάτων, προσώπων, υπηρεσιών και κεφαλαίων και δικαιολογούσαν τη συνέχιση των συνοριακών ελέγχων στα εσωτερικά σύνορα.</a:t>
            </a:r>
            <a:endParaRPr lang="en-US" sz="1800" b="1" dirty="0" smtClean="0"/>
          </a:p>
          <a:p>
            <a:pPr lvl="0">
              <a:buNone/>
            </a:pPr>
            <a:endParaRPr lang="el-GR" sz="1800" b="1" dirty="0" smtClean="0"/>
          </a:p>
          <a:p>
            <a:pPr>
              <a:buNone/>
            </a:pPr>
            <a:r>
              <a:rPr lang="en-US" sz="1800" b="1" dirty="0" smtClean="0"/>
              <a:t> </a:t>
            </a:r>
            <a:endParaRPr lang="el-GR" sz="1800" b="1" dirty="0" smtClean="0"/>
          </a:p>
          <a:p>
            <a:pPr>
              <a:buNone/>
            </a:pPr>
            <a:endParaRPr lang="el-GR" sz="1800" b="1" dirty="0"/>
          </a:p>
        </p:txBody>
      </p:sp>
      <p:pic>
        <p:nvPicPr>
          <p:cNvPr id="9217" name="Picture 1"/>
          <p:cNvPicPr>
            <a:picLocks noChangeAspect="1" noChangeArrowheads="1"/>
          </p:cNvPicPr>
          <p:nvPr/>
        </p:nvPicPr>
        <p:blipFill>
          <a:blip r:embed="rId2" cstate="print"/>
          <a:srcRect/>
          <a:stretch>
            <a:fillRect/>
          </a:stretch>
        </p:blipFill>
        <p:spPr bwMode="auto">
          <a:xfrm>
            <a:off x="4355976" y="3356992"/>
            <a:ext cx="3672408" cy="2443821"/>
          </a:xfrm>
          <a:prstGeom prst="rect">
            <a:avLst/>
          </a:prstGeom>
          <a:noFill/>
          <a:ln w="9525">
            <a:noFill/>
            <a:miter lim="800000"/>
            <a:headEnd/>
            <a:tailEnd/>
          </a:ln>
        </p:spPr>
      </p:pic>
      <p:sp>
        <p:nvSpPr>
          <p:cNvPr id="5" name="4 - TextBox"/>
          <p:cNvSpPr txBox="1"/>
          <p:nvPr/>
        </p:nvSpPr>
        <p:spPr>
          <a:xfrm>
            <a:off x="323528" y="3356992"/>
            <a:ext cx="3384376" cy="2308324"/>
          </a:xfrm>
          <a:prstGeom prst="rect">
            <a:avLst/>
          </a:prstGeom>
          <a:noFill/>
        </p:spPr>
        <p:txBody>
          <a:bodyPr wrap="square" rtlCol="0">
            <a:spAutoFit/>
          </a:bodyPr>
          <a:lstStyle/>
          <a:p>
            <a:pPr marL="72000" lvl="0">
              <a:buFont typeface="Wingdings" pitchFamily="2" charset="2"/>
              <a:buChar char="q"/>
            </a:pPr>
            <a:r>
              <a:rPr lang="en-US" b="1" dirty="0" smtClean="0"/>
              <a:t>    </a:t>
            </a:r>
            <a:r>
              <a:rPr lang="el-GR" b="1" dirty="0" smtClean="0"/>
              <a:t>Η δημιουργία ενός</a:t>
            </a:r>
            <a:endParaRPr lang="en-US" b="1" dirty="0" smtClean="0"/>
          </a:p>
          <a:p>
            <a:pPr lvl="1"/>
            <a:r>
              <a:rPr lang="el-GR" b="1" dirty="0" smtClean="0"/>
              <a:t>ολοκληρωμένου συνεκτικού πλαισίου και χρονοδιαγράμματος ολοκλήρωσης της εσωτερικής αγοράς ως το 1992.</a:t>
            </a: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611560" y="688775"/>
            <a:ext cx="1944216" cy="907941"/>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0" numCol="1" anchor="ctr" anchorCtr="0" compatLnSpc="1">
            <a:prstTxWarp prst="textNoShape">
              <a:avLst/>
            </a:prstTxWarp>
            <a:spAutoFit/>
          </a:bodyPr>
          <a:lstStyle/>
          <a:p>
            <a:pPr lvl="0" fontAlgn="base">
              <a:spcBef>
                <a:spcPct val="0"/>
              </a:spcBef>
              <a:spcAft>
                <a:spcPct val="0"/>
              </a:spcAft>
            </a:pPr>
            <a:r>
              <a:rPr kumimoji="0" lang="el-GR" sz="1400" b="1" i="0" strike="noStrike" cap="none" normalizeH="0" baseline="0" dirty="0" err="1" smtClean="0">
                <a:ln>
                  <a:noFill/>
                </a:ln>
                <a:solidFill>
                  <a:schemeClr val="tx1"/>
                </a:solidFill>
                <a:effectLst/>
                <a:cs typeface="Times New Roman" pitchFamily="18" charset="0"/>
              </a:rPr>
              <a:t>Χωροθέτηση</a:t>
            </a:r>
            <a:r>
              <a:rPr kumimoji="0" lang="el-GR" sz="1400" b="1" i="0" strike="noStrike" cap="none" normalizeH="0" baseline="0" dirty="0" smtClean="0">
                <a:ln>
                  <a:noFill/>
                </a:ln>
                <a:solidFill>
                  <a:schemeClr val="tx1"/>
                </a:solidFill>
                <a:effectLst/>
                <a:cs typeface="Times New Roman" pitchFamily="18" charset="0"/>
              </a:rPr>
              <a:t> των 500 </a:t>
            </a:r>
            <a:endParaRPr kumimoji="0" lang="en-US" sz="1400" b="1" i="0" strike="noStrike" cap="none" normalizeH="0" baseline="0" dirty="0" smtClean="0">
              <a:ln>
                <a:noFill/>
              </a:ln>
              <a:solidFill>
                <a:schemeClr val="tx1"/>
              </a:solidFill>
              <a:effectLst/>
              <a:cs typeface="Times New Roman" pitchFamily="18" charset="0"/>
            </a:endParaRPr>
          </a:p>
          <a:p>
            <a:pPr lvl="0" fontAlgn="base">
              <a:spcBef>
                <a:spcPct val="0"/>
              </a:spcBef>
              <a:spcAft>
                <a:spcPct val="0"/>
              </a:spcAft>
            </a:pPr>
            <a:r>
              <a:rPr kumimoji="0" lang="el-GR" sz="1400" b="1" i="0" strike="noStrike" cap="none" normalizeH="0" baseline="0" dirty="0" smtClean="0">
                <a:ln>
                  <a:noFill/>
                </a:ln>
                <a:solidFill>
                  <a:schemeClr val="tx1"/>
                </a:solidFill>
                <a:effectLst/>
                <a:cs typeface="Times New Roman" pitchFamily="18" charset="0"/>
              </a:rPr>
              <a:t>μεγαλύτερων εταιριών </a:t>
            </a:r>
            <a:endParaRPr kumimoji="0" lang="en-US" sz="1400" b="1" i="0" strike="noStrike" cap="none" normalizeH="0" baseline="0" dirty="0" smtClean="0">
              <a:ln>
                <a:noFill/>
              </a:ln>
              <a:solidFill>
                <a:schemeClr val="tx1"/>
              </a:solidFill>
              <a:effectLst/>
              <a:cs typeface="Times New Roman" pitchFamily="18" charset="0"/>
            </a:endParaRPr>
          </a:p>
          <a:p>
            <a:pPr lvl="0" fontAlgn="base">
              <a:spcBef>
                <a:spcPct val="0"/>
              </a:spcBef>
              <a:spcAft>
                <a:spcPct val="0"/>
              </a:spcAft>
            </a:pPr>
            <a:r>
              <a:rPr kumimoji="0" lang="el-GR" sz="1400" b="1" i="0" strike="noStrike" cap="none" normalizeH="0" baseline="0" dirty="0" smtClean="0">
                <a:ln>
                  <a:noFill/>
                </a:ln>
                <a:solidFill>
                  <a:schemeClr val="tx1"/>
                </a:solidFill>
                <a:effectLst/>
                <a:cs typeface="Times New Roman" pitchFamily="18" charset="0"/>
              </a:rPr>
              <a:t>του κόσμου</a:t>
            </a:r>
            <a:r>
              <a:rPr kumimoji="0" lang="en-US" sz="1400" b="1" i="0" strike="noStrike" cap="none" normalizeH="0" baseline="0" dirty="0" smtClean="0">
                <a:ln>
                  <a:noFill/>
                </a:ln>
                <a:solidFill>
                  <a:schemeClr val="tx1"/>
                </a:solidFill>
                <a:effectLst/>
                <a:cs typeface="Times New Roman" pitchFamily="18" charset="0"/>
              </a:rPr>
              <a:t> (</a:t>
            </a:r>
            <a:r>
              <a:rPr lang="en-GB" sz="1400" b="1" dirty="0" smtClean="0">
                <a:ea typeface="Times New Roman" pitchFamily="18" charset="0"/>
                <a:cs typeface="Arial" pitchFamily="34" charset="0"/>
              </a:rPr>
              <a:t>Fortune Global</a:t>
            </a:r>
            <a:r>
              <a:rPr lang="el-GR" sz="1400" b="1" dirty="0" smtClean="0">
                <a:ea typeface="Times New Roman" pitchFamily="18" charset="0"/>
                <a:cs typeface="Arial" pitchFamily="34" charset="0"/>
              </a:rPr>
              <a:t> 500</a:t>
            </a:r>
            <a:r>
              <a:rPr lang="en-US" sz="1400" b="1" dirty="0" smtClean="0">
                <a:ea typeface="Times New Roman" pitchFamily="18" charset="0"/>
                <a:cs typeface="Arial" pitchFamily="34" charset="0"/>
              </a:rPr>
              <a:t>)</a:t>
            </a:r>
            <a:endParaRPr kumimoji="0" lang="el-GR" sz="1400" b="1" i="0" strike="noStrike" cap="none" normalizeH="0" baseline="0" dirty="0" smtClean="0">
              <a:ln>
                <a:noFill/>
              </a:ln>
              <a:solidFill>
                <a:schemeClr val="tx1"/>
              </a:solidFill>
              <a:effectLst/>
              <a:cs typeface="Times New Roman" pitchFamily="18" charset="0"/>
            </a:endParaRPr>
          </a:p>
        </p:txBody>
      </p:sp>
      <p:graphicFrame>
        <p:nvGraphicFramePr>
          <p:cNvPr id="5" name="4 - Πίνακας"/>
          <p:cNvGraphicFramePr>
            <a:graphicFrameLocks noGrp="1"/>
          </p:cNvGraphicFramePr>
          <p:nvPr/>
        </p:nvGraphicFramePr>
        <p:xfrm>
          <a:off x="2555776" y="620688"/>
          <a:ext cx="3418220" cy="1097280"/>
        </p:xfrm>
        <a:graphic>
          <a:graphicData uri="http://schemas.openxmlformats.org/drawingml/2006/table">
            <a:tbl>
              <a:tblPr/>
              <a:tblGrid>
                <a:gridCol w="854555"/>
                <a:gridCol w="854555"/>
                <a:gridCol w="854555"/>
                <a:gridCol w="854555"/>
              </a:tblGrid>
              <a:tr h="268102">
                <a:tc>
                  <a:txBody>
                    <a:bodyPr/>
                    <a:lstStyle/>
                    <a:p>
                      <a:pPr>
                        <a:lnSpc>
                          <a:spcPct val="150000"/>
                        </a:lnSpc>
                        <a:spcAft>
                          <a:spcPts val="0"/>
                        </a:spcAft>
                      </a:pPr>
                      <a:endParaRPr lang="el-GR"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200" dirty="0">
                          <a:highlight>
                            <a:srgbClr val="C0C0C0"/>
                          </a:highlight>
                          <a:latin typeface="Times New Roman"/>
                          <a:ea typeface="Times New Roman"/>
                          <a:cs typeface="Times New Roman"/>
                        </a:rPr>
                        <a:t>ΗΠΑ</a:t>
                      </a:r>
                      <a:endParaRPr lang="el-GR"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50000"/>
                        </a:lnSpc>
                        <a:spcAft>
                          <a:spcPts val="0"/>
                        </a:spcAft>
                      </a:pPr>
                      <a:r>
                        <a:rPr lang="el-GR" sz="1200">
                          <a:highlight>
                            <a:srgbClr val="C0C0C0"/>
                          </a:highlight>
                          <a:latin typeface="Times New Roman"/>
                          <a:ea typeface="Times New Roman"/>
                          <a:cs typeface="Times New Roman"/>
                        </a:rPr>
                        <a:t>ΕΕ</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50000"/>
                        </a:lnSpc>
                        <a:spcAft>
                          <a:spcPts val="0"/>
                        </a:spcAft>
                      </a:pPr>
                      <a:r>
                        <a:rPr lang="el-GR" sz="1200">
                          <a:highlight>
                            <a:srgbClr val="C0C0C0"/>
                          </a:highlight>
                          <a:latin typeface="Times New Roman"/>
                          <a:ea typeface="Times New Roman"/>
                          <a:cs typeface="Times New Roman"/>
                        </a:rPr>
                        <a:t>ΙΑΠΩΝΙΑ</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35954">
                <a:tc>
                  <a:txBody>
                    <a:bodyPr/>
                    <a:lstStyle/>
                    <a:p>
                      <a:pPr>
                        <a:lnSpc>
                          <a:spcPct val="150000"/>
                        </a:lnSpc>
                        <a:spcAft>
                          <a:spcPts val="0"/>
                        </a:spcAft>
                      </a:pPr>
                      <a:r>
                        <a:rPr lang="el-GR" sz="1200">
                          <a:latin typeface="Times New Roman"/>
                          <a:ea typeface="Times New Roman"/>
                          <a:cs typeface="Times New Roman"/>
                        </a:rPr>
                        <a:t>1996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50000"/>
                        </a:lnSpc>
                        <a:spcAft>
                          <a:spcPts val="0"/>
                        </a:spcAft>
                      </a:pPr>
                      <a:r>
                        <a:rPr lang="el-GR" sz="1200" b="1">
                          <a:latin typeface="Times New Roman"/>
                          <a:ea typeface="Times New Roman"/>
                          <a:cs typeface="Times New Roman"/>
                        </a:rPr>
                        <a:t>162</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200" b="1">
                          <a:latin typeface="Times New Roman"/>
                          <a:ea typeface="Times New Roman"/>
                          <a:cs typeface="Times New Roman"/>
                        </a:rPr>
                        <a:t>155</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200" b="1">
                          <a:latin typeface="Times New Roman"/>
                          <a:ea typeface="Times New Roman"/>
                          <a:cs typeface="Times New Roman"/>
                        </a:rPr>
                        <a:t>126</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102">
                <a:tc>
                  <a:txBody>
                    <a:bodyPr/>
                    <a:lstStyle/>
                    <a:p>
                      <a:pPr>
                        <a:lnSpc>
                          <a:spcPct val="150000"/>
                        </a:lnSpc>
                        <a:spcAft>
                          <a:spcPts val="0"/>
                        </a:spcAft>
                      </a:pPr>
                      <a:endParaRPr lang="el-GR"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l-GR"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954">
                <a:tc>
                  <a:txBody>
                    <a:bodyPr/>
                    <a:lstStyle/>
                    <a:p>
                      <a:pPr>
                        <a:lnSpc>
                          <a:spcPct val="150000"/>
                        </a:lnSpc>
                        <a:spcAft>
                          <a:spcPts val="0"/>
                        </a:spcAft>
                      </a:pPr>
                      <a:r>
                        <a:rPr lang="el-GR" sz="1200">
                          <a:latin typeface="Times New Roman"/>
                          <a:ea typeface="Times New Roman"/>
                          <a:cs typeface="Times New Roman"/>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50000"/>
                        </a:lnSpc>
                        <a:spcAft>
                          <a:spcPts val="0"/>
                        </a:spcAft>
                      </a:pPr>
                      <a:r>
                        <a:rPr lang="el-GR" sz="1200" b="1">
                          <a:latin typeface="Times New Roman"/>
                          <a:ea typeface="Times New Roman"/>
                          <a:cs typeface="Times New Roman"/>
                        </a:rPr>
                        <a:t>140</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200" b="1">
                          <a:latin typeface="Times New Roman"/>
                          <a:ea typeface="Times New Roman"/>
                          <a:cs typeface="Times New Roman"/>
                        </a:rPr>
                        <a:t>163</a:t>
                      </a:r>
                      <a:endParaRPr lang="el-GR"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200" b="1" dirty="0">
                          <a:latin typeface="Times New Roman"/>
                          <a:ea typeface="Times New Roman"/>
                          <a:cs typeface="Times New Roman"/>
                        </a:rPr>
                        <a:t>68</a:t>
                      </a:r>
                      <a:endParaRPr lang="el-GR"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7651" name="Picture 3"/>
          <p:cNvPicPr>
            <a:picLocks noChangeAspect="1" noChangeArrowheads="1"/>
          </p:cNvPicPr>
          <p:nvPr/>
        </p:nvPicPr>
        <p:blipFill>
          <a:blip r:embed="rId2" cstate="print"/>
          <a:srcRect t="10382"/>
          <a:stretch>
            <a:fillRect/>
          </a:stretch>
        </p:blipFill>
        <p:spPr bwMode="auto">
          <a:xfrm>
            <a:off x="2411760" y="2132856"/>
            <a:ext cx="5472608" cy="162312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
        <p:nvSpPr>
          <p:cNvPr id="27652" name="Rectangle 4"/>
          <p:cNvSpPr>
            <a:spLocks noChangeArrowheads="1"/>
          </p:cNvSpPr>
          <p:nvPr/>
        </p:nvSpPr>
        <p:spPr bwMode="auto">
          <a:xfrm>
            <a:off x="611560" y="2636912"/>
            <a:ext cx="18002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Εξαγωγές αγαθών (δις Ευρώ)</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1"/>
          <p:cNvPicPr>
            <a:picLocks noChangeAspect="1" noChangeArrowheads="1"/>
          </p:cNvPicPr>
          <p:nvPr/>
        </p:nvPicPr>
        <p:blipFill>
          <a:blip r:embed="rId3" cstate="print"/>
          <a:srcRect/>
          <a:stretch>
            <a:fillRect/>
          </a:stretch>
        </p:blipFill>
        <p:spPr bwMode="auto">
          <a:xfrm>
            <a:off x="1115616" y="4077072"/>
            <a:ext cx="5472608" cy="24669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907704" y="332656"/>
            <a:ext cx="5019675" cy="286702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pic>
        <p:nvPicPr>
          <p:cNvPr id="30723" name="Picture 3"/>
          <p:cNvPicPr>
            <a:picLocks noChangeAspect="1" noChangeArrowheads="1"/>
          </p:cNvPicPr>
          <p:nvPr/>
        </p:nvPicPr>
        <p:blipFill>
          <a:blip r:embed="rId3" cstate="print"/>
          <a:srcRect/>
          <a:stretch>
            <a:fillRect/>
          </a:stretch>
        </p:blipFill>
        <p:spPr bwMode="auto">
          <a:xfrm>
            <a:off x="539552" y="3429000"/>
            <a:ext cx="4617847" cy="315582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58423" b="24154"/>
          <a:stretch>
            <a:fillRect/>
          </a:stretch>
        </p:blipFill>
        <p:spPr bwMode="auto">
          <a:xfrm>
            <a:off x="323528" y="2276872"/>
            <a:ext cx="2160240" cy="1728192"/>
          </a:xfrm>
          <a:prstGeom prst="rect">
            <a:avLst/>
          </a:prstGeom>
          <a:noFill/>
          <a:ln w="9525">
            <a:noFill/>
            <a:miter lim="800000"/>
            <a:headEnd/>
            <a:tailEnd/>
          </a:ln>
        </p:spPr>
      </p:pic>
      <p:sp>
        <p:nvSpPr>
          <p:cNvPr id="5" name="4 - Ορθογώνιο"/>
          <p:cNvSpPr/>
          <p:nvPr/>
        </p:nvSpPr>
        <p:spPr>
          <a:xfrm>
            <a:off x="251520" y="1412776"/>
            <a:ext cx="2808312" cy="369332"/>
          </a:xfrm>
          <a:prstGeom prst="rect">
            <a:avLst/>
          </a:prstGeom>
        </p:spPr>
        <p:txBody>
          <a:bodyPr wrap="square">
            <a:spAutoFit/>
          </a:bodyPr>
          <a:lstStyle/>
          <a:p>
            <a:r>
              <a:rPr lang="el-GR" b="1" u="sng" dirty="0" smtClean="0"/>
              <a:t>Συμμετοχή στο ΑΕΠ</a:t>
            </a:r>
            <a:r>
              <a:rPr lang="en-US" b="1" u="sng" dirty="0" smtClean="0"/>
              <a:t> (2010)</a:t>
            </a:r>
            <a:endParaRPr lang="en-US" b="1" u="sng" dirty="0"/>
          </a:p>
        </p:txBody>
      </p:sp>
      <p:sp>
        <p:nvSpPr>
          <p:cNvPr id="6" name="Rectangle 3"/>
          <p:cNvSpPr>
            <a:spLocks noChangeArrowheads="1"/>
          </p:cNvSpPr>
          <p:nvPr/>
        </p:nvSpPr>
        <p:spPr bwMode="auto">
          <a:xfrm>
            <a:off x="323528" y="4005064"/>
            <a:ext cx="237626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Πηγή</a:t>
            </a:r>
            <a:r>
              <a:rPr kumimoji="0" lang="el-GR"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Eurostat</a:t>
            </a: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data</a:t>
            </a: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a:t>
            </a: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3779912" y="1772816"/>
            <a:ext cx="4800228" cy="2448272"/>
          </a:xfrm>
          <a:prstGeom prst="rect">
            <a:avLst/>
          </a:prstGeom>
          <a:noFill/>
          <a:ln w="9525">
            <a:noFill/>
            <a:miter lim="800000"/>
            <a:headEnd/>
            <a:tailEnd/>
          </a:ln>
        </p:spPr>
      </p:pic>
      <p:sp>
        <p:nvSpPr>
          <p:cNvPr id="8" name="7 - Ορθογώνιο"/>
          <p:cNvSpPr/>
          <p:nvPr/>
        </p:nvSpPr>
        <p:spPr>
          <a:xfrm>
            <a:off x="3851920" y="1412776"/>
            <a:ext cx="4464496" cy="369332"/>
          </a:xfrm>
          <a:prstGeom prst="rect">
            <a:avLst/>
          </a:prstGeom>
        </p:spPr>
        <p:txBody>
          <a:bodyPr wrap="square">
            <a:spAutoFit/>
          </a:bodyPr>
          <a:lstStyle/>
          <a:p>
            <a:pPr algn="ctr"/>
            <a:r>
              <a:rPr lang="el-GR" b="1" u="sng" dirty="0" smtClean="0"/>
              <a:t>Σημασία των ΜΜΕ</a:t>
            </a:r>
            <a:endParaRPr lang="el-GR" b="1" u="sng" dirty="0"/>
          </a:p>
        </p:txBody>
      </p:sp>
      <p:sp>
        <p:nvSpPr>
          <p:cNvPr id="1028" name="Rectangle 4"/>
          <p:cNvSpPr>
            <a:spLocks noChangeArrowheads="1"/>
          </p:cNvSpPr>
          <p:nvPr/>
        </p:nvSpPr>
        <p:spPr bwMode="auto">
          <a:xfrm>
            <a:off x="683568" y="4797152"/>
            <a:ext cx="7992888" cy="1754326"/>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0" fontAlgn="base" latinLnBrk="0" hangingPunct="0">
              <a:lnSpc>
                <a:spcPct val="100000"/>
              </a:lnSpc>
              <a:spcBef>
                <a:spcPct val="0"/>
              </a:spcBef>
              <a:spcAft>
                <a:spcPct val="0"/>
              </a:spcAft>
              <a:buClrTx/>
              <a:buSzTx/>
              <a:buFontTx/>
              <a:buChar char="•"/>
              <a:tabLst>
                <a:tab pos="457200" algn="l"/>
              </a:tabLst>
            </a:pP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Το 80% των ευρωπαίων εργαζομένων απασχολούνται σε ΜΜΕ </a:t>
            </a:r>
            <a:endParaRPr kumimoji="0" lang="el-GR" b="1"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tab pos="457200" algn="l"/>
              </a:tabLst>
            </a:pP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(ως </a:t>
            </a:r>
            <a:r>
              <a:rPr kumimoji="0" lang="el-GR" b="1" i="0" u="none" strike="noStrike" cap="none" normalizeH="0" baseline="0" smtClean="0">
                <a:ln>
                  <a:noFill/>
                </a:ln>
                <a:solidFill>
                  <a:schemeClr val="tx1"/>
                </a:solidFill>
                <a:effectLst/>
                <a:latin typeface="Arial" pitchFamily="34" charset="0"/>
                <a:ea typeface="Times New Roman" pitchFamily="18" charset="0"/>
                <a:cs typeface="Arial" pitchFamily="34" charset="0"/>
              </a:rPr>
              <a:t>250 εργαζόμενοι)</a:t>
            </a:r>
            <a:endPar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tab pos="457200" algn="l"/>
              </a:tabLst>
            </a:pPr>
            <a:endParaRPr kumimoji="0" lang="el-GR" b="1"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Char char="•"/>
              <a:tabLst>
                <a:tab pos="457200" algn="l"/>
              </a:tabLst>
            </a:pP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Οι μικρές επιχειρήσεις κυριαρχούν στη Ν. Ευρώπη. </a:t>
            </a:r>
            <a:endParaRPr kumimoji="0" lang="el-GR" b="1"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tab pos="457200" algn="l"/>
              </a:tabLst>
            </a:pP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Μέσος αριθμός απασχολουμένων ανά επιχείρηση στην Ισπανία: 4.7</a:t>
            </a:r>
            <a:endParaRPr kumimoji="0" lang="el-GR" b="1"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tab pos="457200" algn="l"/>
              </a:tabLst>
            </a:pP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Μέσος αριθμός απασχολουμένων ανά επιχείρηση στην Ελλάδα: 1.8</a:t>
            </a:r>
            <a:endParaRPr kumimoji="0" lang="el-GR"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 Ορθογώνιο"/>
          <p:cNvSpPr/>
          <p:nvPr/>
        </p:nvSpPr>
        <p:spPr>
          <a:xfrm>
            <a:off x="3851920" y="4221088"/>
            <a:ext cx="2376264" cy="276999"/>
          </a:xfrm>
          <a:prstGeom prst="rect">
            <a:avLst/>
          </a:prstGeom>
        </p:spPr>
        <p:txBody>
          <a:bodyPr wrap="square">
            <a:spAutoFit/>
          </a:bodyPr>
          <a:lstStyle/>
          <a:p>
            <a:pPr lvl="0" indent="228600" algn="just" fontAlgn="base">
              <a:spcBef>
                <a:spcPct val="0"/>
              </a:spcBef>
              <a:spcAft>
                <a:spcPct val="0"/>
              </a:spcAft>
              <a:tabLst>
                <a:tab pos="457200" algn="l"/>
              </a:tabLst>
            </a:pPr>
            <a:r>
              <a:rPr lang="el-GR" sz="1200" dirty="0" smtClean="0">
                <a:solidFill>
                  <a:prstClr val="black"/>
                </a:solidFill>
                <a:latin typeface="Arial" pitchFamily="34" charset="0"/>
                <a:ea typeface="Times New Roman" pitchFamily="18" charset="0"/>
                <a:cs typeface="Arial" pitchFamily="34" charset="0"/>
              </a:rPr>
              <a:t>Πηγή : (</a:t>
            </a:r>
            <a:r>
              <a:rPr lang="en-US" sz="1200" dirty="0" err="1" smtClean="0">
                <a:solidFill>
                  <a:prstClr val="black"/>
                </a:solidFill>
                <a:latin typeface="Arial" pitchFamily="34" charset="0"/>
                <a:ea typeface="Times New Roman" pitchFamily="18" charset="0"/>
                <a:cs typeface="Arial" pitchFamily="34" charset="0"/>
              </a:rPr>
              <a:t>Eurostat</a:t>
            </a:r>
            <a:r>
              <a:rPr lang="en-US" sz="1200" dirty="0" smtClean="0">
                <a:solidFill>
                  <a:prstClr val="black"/>
                </a:solidFill>
                <a:latin typeface="Arial" pitchFamily="34" charset="0"/>
                <a:ea typeface="Times New Roman" pitchFamily="18" charset="0"/>
                <a:cs typeface="Arial" pitchFamily="34" charset="0"/>
              </a:rPr>
              <a:t>, 2008</a:t>
            </a:r>
            <a:r>
              <a:rPr lang="el-GR" sz="1200" dirty="0" smtClean="0">
                <a:solidFill>
                  <a:prstClr val="black"/>
                </a:solidFill>
                <a:latin typeface="Arial" pitchFamily="34" charset="0"/>
                <a:ea typeface="Times New Roman" pitchFamily="18" charset="0"/>
                <a:cs typeface="Arial" pitchFamily="34" charset="0"/>
              </a:rPr>
              <a:t>)</a:t>
            </a:r>
            <a:endParaRPr lang="el-GR" sz="1200" dirty="0" smtClean="0">
              <a:solidFill>
                <a:prstClr val="black"/>
              </a:solidFill>
              <a:latin typeface="Arial" pitchFamily="34" charset="0"/>
              <a:cs typeface="Arial" pitchFamily="34" charset="0"/>
            </a:endParaRPr>
          </a:p>
        </p:txBody>
      </p:sp>
      <p:cxnSp>
        <p:nvCxnSpPr>
          <p:cNvPr id="12" name="11 - Ευθεία γραμμή σύνδεσης"/>
          <p:cNvCxnSpPr/>
          <p:nvPr/>
        </p:nvCxnSpPr>
        <p:spPr>
          <a:xfrm>
            <a:off x="3203848" y="2060848"/>
            <a:ext cx="0" cy="2160240"/>
          </a:xfrm>
          <a:prstGeom prst="line">
            <a:avLst/>
          </a:prstGeom>
          <a:ln w="50800">
            <a:solidFill>
              <a:schemeClr val="tx1"/>
            </a:solidFill>
          </a:ln>
          <a:effectLst>
            <a:outerShdw blurRad="101600" dist="50800" sx="101000" sy="101000" algn="ctr" rotWithShape="0">
              <a:srgbClr val="000000">
                <a:alpha val="93000"/>
              </a:srgbClr>
            </a:outerShdw>
          </a:effectLst>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a:off x="467544" y="4365104"/>
            <a:ext cx="2520280" cy="0"/>
          </a:xfrm>
          <a:prstGeom prst="line">
            <a:avLst/>
          </a:prstGeom>
          <a:ln w="50800">
            <a:solidFill>
              <a:schemeClr val="tx1"/>
            </a:solidFill>
          </a:ln>
          <a:effectLst>
            <a:outerShdw blurRad="101600" dist="88900" dir="4080000" sx="101000" sy="101000" algn="ctr" rotWithShape="0">
              <a:srgbClr val="000000">
                <a:alpha val="93000"/>
              </a:srgbClr>
            </a:outerShdw>
          </a:effectLst>
        </p:spPr>
        <p:style>
          <a:lnRef idx="1">
            <a:schemeClr val="accent1"/>
          </a:lnRef>
          <a:fillRef idx="0">
            <a:schemeClr val="accent1"/>
          </a:fillRef>
          <a:effectRef idx="0">
            <a:schemeClr val="accent1"/>
          </a:effectRef>
          <a:fontRef idx="minor">
            <a:schemeClr val="tx1"/>
          </a:fontRef>
        </p:style>
      </p:cxnSp>
      <p:sp>
        <p:nvSpPr>
          <p:cNvPr id="17" name="16 - TextBox"/>
          <p:cNvSpPr txBox="1"/>
          <p:nvPr/>
        </p:nvSpPr>
        <p:spPr>
          <a:xfrm>
            <a:off x="395536" y="260649"/>
            <a:ext cx="8280920" cy="523220"/>
          </a:xfrm>
          <a:prstGeom prst="rect">
            <a:avLst/>
          </a:prstGeom>
          <a:solidFill>
            <a:schemeClr val="bg2">
              <a:lumMod val="75000"/>
            </a:schemeClr>
          </a:solidFill>
        </p:spPr>
        <p:txBody>
          <a:bodyPr wrap="square" rtlCol="0">
            <a:spAutoFit/>
          </a:bodyPr>
          <a:lstStyle/>
          <a:p>
            <a:pPr algn="ctr"/>
            <a:r>
              <a:rPr lang="el-GR" sz="2800" b="1" dirty="0" smtClean="0"/>
              <a:t>Δομικά Χαρακτηριστικά της Ευρωπαϊκής Οικονομίας</a:t>
            </a:r>
            <a:endParaRPr lang="el-GR"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412776"/>
            <a:ext cx="8229600" cy="5184576"/>
          </a:xfrm>
        </p:spPr>
        <p:txBody>
          <a:bodyPr>
            <a:noAutofit/>
          </a:bodyPr>
          <a:lstStyle/>
          <a:p>
            <a:pPr lvl="0">
              <a:buNone/>
            </a:pPr>
            <a:r>
              <a:rPr lang="en-US" sz="1800" b="1" dirty="0" smtClean="0"/>
              <a:t>1)	</a:t>
            </a:r>
            <a:r>
              <a:rPr lang="el-GR" sz="1800" b="1" u="sng" dirty="0" smtClean="0"/>
              <a:t>Δασμοί και Ποσοτικοί Περιορισμοί.</a:t>
            </a:r>
            <a:endParaRPr lang="el-GR" sz="1800" b="1" dirty="0" smtClean="0"/>
          </a:p>
          <a:p>
            <a:pPr>
              <a:buNone/>
            </a:pPr>
            <a:r>
              <a:rPr lang="en-US" sz="1800" b="1" dirty="0" smtClean="0"/>
              <a:t>	</a:t>
            </a:r>
            <a:r>
              <a:rPr lang="el-GR" sz="1800" b="1" dirty="0" smtClean="0"/>
              <a:t>(πχ. κλωστοϋφαντουργία…).</a:t>
            </a:r>
          </a:p>
          <a:p>
            <a:pPr>
              <a:buNone/>
            </a:pPr>
            <a:r>
              <a:rPr lang="el-GR" sz="1800" b="1" dirty="0" smtClean="0"/>
              <a:t> </a:t>
            </a:r>
          </a:p>
          <a:p>
            <a:pPr lvl="0">
              <a:buNone/>
            </a:pPr>
            <a:r>
              <a:rPr lang="en-US" sz="1800" b="1" dirty="0" smtClean="0"/>
              <a:t>2)	</a:t>
            </a:r>
            <a:r>
              <a:rPr lang="el-GR" sz="1800" b="1" u="sng" dirty="0" smtClean="0"/>
              <a:t>Τεχνικά εμπόδια εισόδου.</a:t>
            </a:r>
            <a:endParaRPr lang="el-GR" sz="1800" b="1" dirty="0" smtClean="0"/>
          </a:p>
          <a:p>
            <a:pPr lvl="1">
              <a:buFont typeface="Wingdings" pitchFamily="2" charset="2"/>
              <a:buChar char="q"/>
            </a:pPr>
            <a:r>
              <a:rPr lang="el-GR" sz="1800" b="1" dirty="0" smtClean="0"/>
              <a:t>Υψηλότερο ΦΠΑ </a:t>
            </a:r>
            <a:r>
              <a:rPr lang="el-GR" sz="1800" b="1" dirty="0" err="1" smtClean="0"/>
              <a:t>κ΄</a:t>
            </a:r>
            <a:r>
              <a:rPr lang="el-GR" sz="1800" b="1" dirty="0" smtClean="0"/>
              <a:t> έμμεσοι φόροι για εισαγόμενα προϊόντα.</a:t>
            </a:r>
          </a:p>
          <a:p>
            <a:pPr lvl="1">
              <a:buFont typeface="Wingdings" pitchFamily="2" charset="2"/>
              <a:buChar char="q"/>
            </a:pPr>
            <a:r>
              <a:rPr lang="el-GR" sz="1800" b="1" dirty="0" smtClean="0"/>
              <a:t>Όροι διαγωνισμών για κρατικές προμήθειες που απέκλειαν ξένες εταιρίες.</a:t>
            </a:r>
          </a:p>
          <a:p>
            <a:pPr lvl="1">
              <a:buFont typeface="Wingdings" pitchFamily="2" charset="2"/>
              <a:buChar char="q"/>
            </a:pPr>
            <a:r>
              <a:rPr lang="el-GR" sz="1800" b="1" dirty="0" smtClean="0"/>
              <a:t>Διαφορετικές εθνικές τεχνικές προδιαγραφές που ανάγκαζαν τις μη εγχώριες εταιρίες σε προσαρμογές (και αύξηση κόστους).</a:t>
            </a:r>
          </a:p>
          <a:p>
            <a:pPr lvl="1">
              <a:buFont typeface="Wingdings" pitchFamily="2" charset="2"/>
              <a:buChar char="q"/>
            </a:pPr>
            <a:r>
              <a:rPr lang="el-GR" sz="1800" b="1" dirty="0" smtClean="0"/>
              <a:t>Νομικά εμπόδια που απέκλειαν ξένες εταιρίες από τομείς της αγοράς </a:t>
            </a:r>
          </a:p>
          <a:p>
            <a:pPr lvl="1">
              <a:buNone/>
            </a:pPr>
            <a:r>
              <a:rPr lang="en-US" sz="1800" b="1" dirty="0" smtClean="0"/>
              <a:t>	</a:t>
            </a:r>
            <a:r>
              <a:rPr lang="el-GR" sz="1800" b="1" dirty="0" smtClean="0"/>
              <a:t>(πχ. προγράμματα ιδιωτικής ασφάλισης).</a:t>
            </a:r>
          </a:p>
          <a:p>
            <a:pPr>
              <a:buNone/>
            </a:pPr>
            <a:r>
              <a:rPr lang="el-GR" sz="1800" b="1" dirty="0" smtClean="0"/>
              <a:t> </a:t>
            </a:r>
          </a:p>
          <a:p>
            <a:pPr lvl="0">
              <a:buNone/>
            </a:pPr>
            <a:r>
              <a:rPr lang="en-US" sz="1800" b="1" dirty="0" smtClean="0"/>
              <a:t>3)	</a:t>
            </a:r>
            <a:r>
              <a:rPr lang="el-GR" sz="1800" b="1" u="sng" dirty="0" smtClean="0"/>
              <a:t>Κρατικοί μηχανισμοί στρέβλωσης της αγοράς</a:t>
            </a:r>
            <a:endParaRPr lang="el-GR" sz="1800" b="1" dirty="0" smtClean="0"/>
          </a:p>
          <a:p>
            <a:pPr marL="741600" indent="-284400">
              <a:buFont typeface="Wingdings" pitchFamily="2" charset="2"/>
              <a:buChar char="q"/>
            </a:pPr>
            <a:r>
              <a:rPr lang="en-US" sz="1800" b="1" dirty="0" smtClean="0"/>
              <a:t>	</a:t>
            </a:r>
            <a:r>
              <a:rPr lang="el-GR" sz="1800" b="1" dirty="0" smtClean="0"/>
              <a:t>Επιδοτήσεις και φορολογικές ελαφρύνσεις σε εθνικές εταιρίες.</a:t>
            </a:r>
          </a:p>
          <a:p>
            <a:pPr>
              <a:buNone/>
            </a:pPr>
            <a:r>
              <a:rPr lang="el-GR" sz="1800" b="1" dirty="0" smtClean="0"/>
              <a:t> </a:t>
            </a:r>
          </a:p>
          <a:p>
            <a:pPr>
              <a:buNone/>
            </a:pPr>
            <a:r>
              <a:rPr lang="en-US" sz="1800" b="1" dirty="0" smtClean="0"/>
              <a:t>4)	</a:t>
            </a:r>
            <a:r>
              <a:rPr lang="el-GR" sz="1800" b="1" u="sng" dirty="0" smtClean="0"/>
              <a:t>Ελεύθερη διακίνηση εργαζομένων</a:t>
            </a:r>
            <a:r>
              <a:rPr lang="el-GR" sz="1800" b="1" dirty="0" smtClean="0"/>
              <a:t>.</a:t>
            </a:r>
          </a:p>
          <a:p>
            <a:pPr>
              <a:buNone/>
            </a:pPr>
            <a:r>
              <a:rPr lang="el-GR" sz="1800" b="1" dirty="0" smtClean="0"/>
              <a:t> </a:t>
            </a:r>
          </a:p>
          <a:p>
            <a:pPr>
              <a:buNone/>
            </a:pPr>
            <a:endParaRPr lang="el-GR" sz="1800" dirty="0"/>
          </a:p>
        </p:txBody>
      </p:sp>
      <p:sp>
        <p:nvSpPr>
          <p:cNvPr id="4" name="3 - TextBox"/>
          <p:cNvSpPr txBox="1"/>
          <p:nvPr/>
        </p:nvSpPr>
        <p:spPr>
          <a:xfrm>
            <a:off x="179512" y="260648"/>
            <a:ext cx="8496944" cy="584775"/>
          </a:xfrm>
          <a:prstGeom prst="rect">
            <a:avLst/>
          </a:prstGeom>
          <a:solidFill>
            <a:schemeClr val="bg2">
              <a:lumMod val="75000"/>
            </a:schemeClr>
          </a:solidFill>
        </p:spPr>
        <p:txBody>
          <a:bodyPr wrap="square" rtlCol="0">
            <a:spAutoFit/>
          </a:bodyPr>
          <a:lstStyle/>
          <a:p>
            <a:pPr algn="ctr"/>
            <a:r>
              <a:rPr lang="en-GB" sz="3200" b="1" u="sng" dirty="0" err="1" smtClean="0"/>
              <a:t>Cecchini</a:t>
            </a:r>
            <a:r>
              <a:rPr lang="en-GB" sz="3200" b="1" u="sng" dirty="0" smtClean="0"/>
              <a:t> Report “The cost of non-Europe”</a:t>
            </a:r>
            <a:endParaRPr lang="el-GR" sz="3200" b="1"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12968" cy="490066"/>
          </a:xfrm>
          <a:solidFill>
            <a:schemeClr val="bg2">
              <a:lumMod val="75000"/>
            </a:schemeClr>
          </a:solidFill>
        </p:spPr>
        <p:txBody>
          <a:bodyPr>
            <a:normAutofit fontScale="90000"/>
          </a:bodyPr>
          <a:lstStyle/>
          <a:p>
            <a:r>
              <a:rPr lang="el-GR" sz="3600" b="1" dirty="0" smtClean="0"/>
              <a:t>Αναμενόμενα Οφέλη από Ε.Ε.Π.</a:t>
            </a:r>
            <a:endParaRPr lang="el-GR" sz="3600" dirty="0"/>
          </a:p>
        </p:txBody>
      </p:sp>
      <p:sp>
        <p:nvSpPr>
          <p:cNvPr id="3" name="2 - Θέση περιεχομένου"/>
          <p:cNvSpPr>
            <a:spLocks noGrp="1"/>
          </p:cNvSpPr>
          <p:nvPr>
            <p:ph idx="1"/>
          </p:nvPr>
        </p:nvSpPr>
        <p:spPr>
          <a:xfrm>
            <a:off x="457200" y="1052737"/>
            <a:ext cx="8229600" cy="4248471"/>
          </a:xfrm>
        </p:spPr>
        <p:txBody>
          <a:bodyPr>
            <a:normAutofit fontScale="70000" lnSpcReduction="20000"/>
          </a:bodyPr>
          <a:lstStyle/>
          <a:p>
            <a:pPr lvl="0">
              <a:buFont typeface="Wingdings" pitchFamily="2" charset="2"/>
              <a:buChar char="q"/>
            </a:pPr>
            <a:r>
              <a:rPr lang="el-GR" b="1" dirty="0" smtClean="0"/>
              <a:t>Ο κρατικός παρεμβατισμός στην οικονομία απομακρύνει από τη βέλτιστη κατανομή των παραγωγικών συντελεστών.</a:t>
            </a:r>
          </a:p>
          <a:p>
            <a:pPr lvl="0">
              <a:buFont typeface="Wingdings" pitchFamily="2" charset="2"/>
              <a:buChar char="q"/>
            </a:pPr>
            <a:r>
              <a:rPr lang="el-GR" b="1" dirty="0" smtClean="0"/>
              <a:t>Με την οικονομική ολοκλήρωση αναμένεται συρρίκνωση ή και κατάργηση των μη παραγωγικών δραστηριοτήτων.</a:t>
            </a:r>
          </a:p>
          <a:p>
            <a:pPr lvl="0">
              <a:buFont typeface="Wingdings" pitchFamily="2" charset="2"/>
              <a:buChar char="q"/>
            </a:pPr>
            <a:r>
              <a:rPr lang="el-GR" b="1" dirty="0" smtClean="0"/>
              <a:t>Οι παραγωγικοί συντελεστές που απελευθερώνονται μπορούν να χρησιμοποιηθούν σε περισσότερο αποδοτικές δραστηριότητες.</a:t>
            </a:r>
          </a:p>
          <a:p>
            <a:pPr lvl="0">
              <a:buFont typeface="Wingdings" pitchFamily="2" charset="2"/>
              <a:buChar char="q"/>
            </a:pPr>
            <a:r>
              <a:rPr lang="el-GR" b="1" dirty="0" smtClean="0"/>
              <a:t>Εξειδίκευση της παραγωγής με βάση συγκριτικά πλεονεκτήματα.</a:t>
            </a:r>
          </a:p>
          <a:p>
            <a:pPr>
              <a:buNone/>
            </a:pPr>
            <a:r>
              <a:rPr lang="el-GR" b="1" dirty="0" smtClean="0"/>
              <a:t> </a:t>
            </a:r>
          </a:p>
          <a:p>
            <a:pPr>
              <a:buNone/>
            </a:pPr>
            <a:r>
              <a:rPr lang="en-US" b="1" dirty="0" smtClean="0"/>
              <a:t>			</a:t>
            </a:r>
            <a:r>
              <a:rPr lang="el-GR" b="1" u="sng" dirty="0" smtClean="0"/>
              <a:t>Δημιουργία Εμπορίου (</a:t>
            </a:r>
            <a:r>
              <a:rPr lang="en-GB" b="1" u="sng" dirty="0" smtClean="0"/>
              <a:t>Trade Creation</a:t>
            </a:r>
            <a:r>
              <a:rPr lang="el-GR" b="1" u="sng" dirty="0" smtClean="0"/>
              <a:t>)</a:t>
            </a:r>
            <a:endParaRPr lang="el-GR" b="1" dirty="0" smtClean="0"/>
          </a:p>
          <a:p>
            <a:pPr>
              <a:buNone/>
            </a:pPr>
            <a:r>
              <a:rPr lang="en-US" b="1" dirty="0" smtClean="0"/>
              <a:t>	</a:t>
            </a:r>
            <a:r>
              <a:rPr lang="el-GR" b="1" dirty="0" smtClean="0"/>
              <a:t>Με τη συμμετοχή σε τελωνιακή ένωση μια χώρα μπορεί να πετύχει χαμηλότερες τιμές σε ορισμένα προϊόντα που παρήγαγε με υψηλό κόστος: </a:t>
            </a:r>
            <a:endParaRPr lang="el-GR" b="1" dirty="0"/>
          </a:p>
        </p:txBody>
      </p:sp>
      <p:sp>
        <p:nvSpPr>
          <p:cNvPr id="4" name="3 - TextBox"/>
          <p:cNvSpPr txBox="1"/>
          <p:nvPr/>
        </p:nvSpPr>
        <p:spPr>
          <a:xfrm>
            <a:off x="827584" y="5445224"/>
            <a:ext cx="7560840" cy="400110"/>
          </a:xfrm>
          <a:prstGeom prst="rect">
            <a:avLst/>
          </a:prstGeom>
          <a:noFill/>
          <a:ln>
            <a:solidFill>
              <a:schemeClr val="tx1"/>
            </a:solidFill>
          </a:ln>
        </p:spPr>
        <p:txBody>
          <a:bodyPr wrap="square" rtlCol="0">
            <a:spAutoFit/>
          </a:bodyPr>
          <a:lstStyle/>
          <a:p>
            <a:pPr>
              <a:buNone/>
            </a:pPr>
            <a:r>
              <a:rPr lang="el-GR" sz="2000" b="1" u="sng" dirty="0" smtClean="0"/>
              <a:t>Εξοικονόμηση πόρων - Αύξηση κατανάλωσης - Κοινωνική Ευημερία</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64704"/>
            <a:ext cx="8229600" cy="5361459"/>
          </a:xfrm>
        </p:spPr>
        <p:txBody>
          <a:bodyPr>
            <a:normAutofit lnSpcReduction="10000"/>
          </a:bodyPr>
          <a:lstStyle/>
          <a:p>
            <a:pPr>
              <a:buNone/>
            </a:pPr>
            <a:r>
              <a:rPr lang="el-GR" sz="2400" b="1" u="sng" dirty="0" smtClean="0"/>
              <a:t>Μικροοικονομικά κέρδη: </a:t>
            </a:r>
            <a:endParaRPr lang="en-US" sz="2400" b="1" u="sng" dirty="0" smtClean="0"/>
          </a:p>
          <a:p>
            <a:pPr>
              <a:buNone/>
            </a:pPr>
            <a:endParaRPr lang="el-GR" sz="2400" b="1" dirty="0" smtClean="0"/>
          </a:p>
          <a:p>
            <a:pPr lvl="0">
              <a:buFont typeface="Wingdings" pitchFamily="2" charset="2"/>
              <a:buChar char="q"/>
            </a:pPr>
            <a:r>
              <a:rPr lang="el-GR" sz="2400" b="1" dirty="0" smtClean="0"/>
              <a:t>Αυξημένος ανταγωνισμός.</a:t>
            </a:r>
          </a:p>
          <a:p>
            <a:pPr>
              <a:buFont typeface="Wingdings" pitchFamily="2" charset="2"/>
              <a:buChar char="q"/>
            </a:pPr>
            <a:r>
              <a:rPr lang="el-GR" sz="2400" b="1" dirty="0" smtClean="0"/>
              <a:t>(Χαμηλότερο κόστος, χαμηλότερες τιμές, αύξηση επενδύσεων).</a:t>
            </a:r>
          </a:p>
          <a:p>
            <a:pPr lvl="0">
              <a:buFont typeface="Wingdings" pitchFamily="2" charset="2"/>
              <a:buChar char="q"/>
            </a:pPr>
            <a:r>
              <a:rPr lang="el-GR" sz="2400" b="1" dirty="0" smtClean="0"/>
              <a:t>Οικονομίες κλίμακας</a:t>
            </a:r>
            <a:r>
              <a:rPr lang="en-GB" sz="2400" b="1" dirty="0" smtClean="0"/>
              <a:t>.</a:t>
            </a:r>
            <a:endParaRPr lang="el-GR" sz="2400" b="1" dirty="0" smtClean="0"/>
          </a:p>
          <a:p>
            <a:pPr>
              <a:buNone/>
            </a:pPr>
            <a:r>
              <a:rPr lang="el-GR" sz="2400" b="1" dirty="0" smtClean="0"/>
              <a:t> </a:t>
            </a:r>
          </a:p>
          <a:p>
            <a:pPr>
              <a:buNone/>
            </a:pPr>
            <a:r>
              <a:rPr lang="el-GR" sz="2400" b="1" u="sng" dirty="0" smtClean="0"/>
              <a:t>Βελτίωση δημόσιων οικονομικών </a:t>
            </a:r>
            <a:r>
              <a:rPr lang="en-US" sz="2400" b="1" u="sng" dirty="0" smtClean="0"/>
              <a:t>&amp; </a:t>
            </a:r>
            <a:r>
              <a:rPr lang="el-GR" sz="2400" b="1" u="sng" dirty="0" smtClean="0"/>
              <a:t>Μακροοικονομικά κέρδη: </a:t>
            </a:r>
            <a:endParaRPr lang="en-US" sz="2400" b="1" u="sng" dirty="0" smtClean="0"/>
          </a:p>
          <a:p>
            <a:pPr>
              <a:buNone/>
            </a:pPr>
            <a:endParaRPr lang="el-GR" sz="2400" b="1" dirty="0" smtClean="0"/>
          </a:p>
          <a:p>
            <a:pPr lvl="0">
              <a:buFont typeface="Wingdings" pitchFamily="2" charset="2"/>
              <a:buChar char="q"/>
            </a:pPr>
            <a:r>
              <a:rPr lang="el-GR" sz="2400" b="1" dirty="0" smtClean="0"/>
              <a:t>Μείωση κόστους δημοσίων προμηθειών.</a:t>
            </a:r>
          </a:p>
          <a:p>
            <a:pPr lvl="0">
              <a:buFont typeface="Wingdings" pitchFamily="2" charset="2"/>
              <a:buChar char="q"/>
            </a:pPr>
            <a:r>
              <a:rPr lang="el-GR" sz="2400" b="1" dirty="0" smtClean="0"/>
              <a:t>Αύξηση δημοσίων δαπανών (κοινωνικών </a:t>
            </a:r>
            <a:r>
              <a:rPr lang="el-GR" sz="2400" b="1" dirty="0" err="1" smtClean="0"/>
              <a:t>κ΄</a:t>
            </a:r>
            <a:r>
              <a:rPr lang="el-GR" sz="2400" b="1" dirty="0" smtClean="0"/>
              <a:t> αναπτυξιακών).</a:t>
            </a:r>
          </a:p>
          <a:p>
            <a:pPr lvl="0">
              <a:buFont typeface="Wingdings" pitchFamily="2" charset="2"/>
              <a:buChar char="q"/>
            </a:pPr>
            <a:r>
              <a:rPr lang="el-GR" sz="2400" b="1" dirty="0" smtClean="0"/>
              <a:t>Αύξηση φορολογικών εσόδων.</a:t>
            </a:r>
          </a:p>
          <a:p>
            <a:pPr lvl="0">
              <a:buFont typeface="Wingdings" pitchFamily="2" charset="2"/>
              <a:buChar char="q"/>
            </a:pPr>
            <a:r>
              <a:rPr lang="el-GR" sz="2400" b="1" dirty="0" smtClean="0"/>
              <a:t>Αύξηση ΑΕΠ (4-7 % μεσοπρόθεσμα).</a:t>
            </a:r>
          </a:p>
          <a:p>
            <a:pPr>
              <a:buNone/>
            </a:pPr>
            <a:endParaRPr lang="el-GR"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568952" cy="634082"/>
          </a:xfrm>
          <a:solidFill>
            <a:schemeClr val="bg2">
              <a:lumMod val="75000"/>
            </a:schemeClr>
          </a:solidFill>
        </p:spPr>
        <p:txBody>
          <a:bodyPr>
            <a:normAutofit/>
          </a:bodyPr>
          <a:lstStyle/>
          <a:p>
            <a:r>
              <a:rPr lang="el-GR" sz="3200" b="1" u="sng" dirty="0" smtClean="0"/>
              <a:t>Προβλήματα Οικονομικής Ολοκλήρωσης</a:t>
            </a:r>
            <a:endParaRPr lang="el-GR" sz="3200" dirty="0"/>
          </a:p>
        </p:txBody>
      </p:sp>
      <p:sp>
        <p:nvSpPr>
          <p:cNvPr id="3" name="2 - Θέση περιεχομένου"/>
          <p:cNvSpPr>
            <a:spLocks noGrp="1"/>
          </p:cNvSpPr>
          <p:nvPr>
            <p:ph idx="1"/>
          </p:nvPr>
        </p:nvSpPr>
        <p:spPr>
          <a:xfrm>
            <a:off x="467544" y="1340768"/>
            <a:ext cx="8229600" cy="4525963"/>
          </a:xfrm>
        </p:spPr>
        <p:txBody>
          <a:bodyPr>
            <a:normAutofit fontScale="62500" lnSpcReduction="20000"/>
          </a:bodyPr>
          <a:lstStyle/>
          <a:p>
            <a:pPr lvl="0">
              <a:buNone/>
            </a:pPr>
            <a:r>
              <a:rPr lang="el-GR" b="1" u="sng" dirty="0" smtClean="0"/>
              <a:t>Εκτροπή Εμπορίου (</a:t>
            </a:r>
            <a:r>
              <a:rPr lang="en-GB" b="1" u="sng" dirty="0" smtClean="0"/>
              <a:t>Trade Diversion)</a:t>
            </a:r>
            <a:r>
              <a:rPr lang="el-GR" b="1" u="sng" dirty="0" smtClean="0"/>
              <a:t> </a:t>
            </a:r>
            <a:endParaRPr lang="el-GR" sz="2800" b="1" dirty="0" smtClean="0"/>
          </a:p>
          <a:p>
            <a:r>
              <a:rPr lang="el-GR" b="1" dirty="0" smtClean="0"/>
              <a:t>Η αλλαγή πηγών προμήθειας υποκαθιστά τις φθηνότερες εισαγωγές από τον υπόλοιπο κόσμο με ακριβότερες από τα κράτη-μέλη. </a:t>
            </a:r>
            <a:endParaRPr lang="el-GR" sz="3600" b="1" dirty="0" smtClean="0"/>
          </a:p>
          <a:p>
            <a:pPr>
              <a:buNone/>
            </a:pPr>
            <a:r>
              <a:rPr lang="el-GR" b="1" dirty="0" smtClean="0"/>
              <a:t> </a:t>
            </a:r>
            <a:endParaRPr lang="el-GR" sz="2800" b="1" dirty="0" smtClean="0"/>
          </a:p>
          <a:p>
            <a:pPr lvl="0">
              <a:buNone/>
            </a:pPr>
            <a:r>
              <a:rPr lang="en-GB" b="1" u="sng" dirty="0" err="1" smtClean="0"/>
              <a:t>Ανομοιογενείς</a:t>
            </a:r>
            <a:r>
              <a:rPr lang="en-GB" b="1" u="sng" dirty="0" smtClean="0"/>
              <a:t> </a:t>
            </a:r>
            <a:r>
              <a:rPr lang="en-GB" b="1" u="sng" dirty="0" err="1" smtClean="0"/>
              <a:t>δομές</a:t>
            </a:r>
            <a:endParaRPr lang="el-GR" sz="2400" b="1" dirty="0" smtClean="0"/>
          </a:p>
          <a:p>
            <a:r>
              <a:rPr lang="el-GR" b="1" dirty="0" smtClean="0"/>
              <a:t>Στη διαδικασία της οικονομικής ολοκλήρωσης δεν συμμετέχουν χώρες με συγκρίσιμες οικονομικές δομές και συμπεριφορές.</a:t>
            </a:r>
            <a:endParaRPr lang="el-GR" sz="2800" b="1" dirty="0" smtClean="0"/>
          </a:p>
          <a:p>
            <a:pPr>
              <a:buNone/>
            </a:pPr>
            <a:r>
              <a:rPr lang="el-GR" b="1" dirty="0" smtClean="0"/>
              <a:t> </a:t>
            </a:r>
            <a:endParaRPr lang="el-GR" sz="2800" b="1" dirty="0" smtClean="0"/>
          </a:p>
          <a:p>
            <a:pPr lvl="0">
              <a:buNone/>
            </a:pPr>
            <a:r>
              <a:rPr lang="el-GR" b="1" u="sng" dirty="0" smtClean="0"/>
              <a:t>Διακίνηση συντελεστών παραγωγής</a:t>
            </a:r>
            <a:endParaRPr lang="el-GR" sz="2800" b="1" dirty="0" smtClean="0"/>
          </a:p>
          <a:p>
            <a:r>
              <a:rPr lang="el-GR" b="1" dirty="0" smtClean="0"/>
              <a:t>Η κατάργηση κάθε είδους φραγμών δεν οδηγεί αναγκαστικά σε: </a:t>
            </a:r>
            <a:endParaRPr lang="el-GR" sz="2800" b="1" dirty="0" smtClean="0"/>
          </a:p>
          <a:p>
            <a:pPr lvl="1">
              <a:buFont typeface="Wingdings" pitchFamily="2" charset="2"/>
              <a:buChar char="q"/>
            </a:pPr>
            <a:r>
              <a:rPr lang="el-GR" sz="3200" b="1" dirty="0" smtClean="0"/>
              <a:t>εισροή επενδυτικών κεφαλαίων σε χώρες με χαμηλό κόστος εργασίας·</a:t>
            </a:r>
            <a:endParaRPr lang="en-US" sz="3200" b="1" dirty="0" smtClean="0"/>
          </a:p>
          <a:p>
            <a:pPr lvl="1">
              <a:buFont typeface="Wingdings" pitchFamily="2" charset="2"/>
              <a:buChar char="q"/>
            </a:pPr>
            <a:r>
              <a:rPr lang="el-GR" sz="3200" b="1" dirty="0" smtClean="0"/>
              <a:t>εκροή εργατικού δυναμικού από χώρες με ύφεση και υψηλή ανεργία προς τις δυναμικότερες οικονομίες.</a:t>
            </a:r>
            <a:endParaRPr lang="el-GR" sz="3200" b="1" u="sng" dirty="0" smtClean="0"/>
          </a:p>
          <a:p>
            <a:pPr>
              <a:buNone/>
            </a:pPr>
            <a:endParaRPr lang="el-G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332656"/>
            <a:ext cx="8712968" cy="648072"/>
          </a:xfrm>
          <a:solidFill>
            <a:schemeClr val="bg2">
              <a:lumMod val="75000"/>
            </a:schemeClr>
          </a:solidFill>
        </p:spPr>
        <p:txBody>
          <a:bodyPr>
            <a:normAutofit/>
          </a:bodyPr>
          <a:lstStyle/>
          <a:p>
            <a:r>
              <a:rPr lang="el-GR" sz="3200" b="1" u="sng" dirty="0" smtClean="0"/>
              <a:t>Προβλήματα ενοποιητικής διαδικασίας :</a:t>
            </a:r>
            <a:endParaRPr lang="el-GR" sz="3200" b="1" dirty="0"/>
          </a:p>
        </p:txBody>
      </p:sp>
      <p:sp>
        <p:nvSpPr>
          <p:cNvPr id="3" name="2 - Θέση περιεχομένου"/>
          <p:cNvSpPr>
            <a:spLocks noGrp="1"/>
          </p:cNvSpPr>
          <p:nvPr>
            <p:ph idx="1"/>
          </p:nvPr>
        </p:nvSpPr>
        <p:spPr>
          <a:xfrm>
            <a:off x="467544" y="1484784"/>
            <a:ext cx="8229600" cy="4525963"/>
          </a:xfrm>
        </p:spPr>
        <p:txBody>
          <a:bodyPr>
            <a:normAutofit/>
          </a:bodyPr>
          <a:lstStyle/>
          <a:p>
            <a:pPr>
              <a:buNone/>
            </a:pPr>
            <a:r>
              <a:rPr lang="el-GR" sz="2000" b="1" dirty="0" smtClean="0"/>
              <a:t>Από τις 282 οδηγίες (</a:t>
            </a:r>
            <a:r>
              <a:rPr lang="en-GB" sz="2000" b="1" dirty="0" smtClean="0"/>
              <a:t>directives</a:t>
            </a:r>
            <a:r>
              <a:rPr lang="el-GR" sz="2000" b="1" dirty="0" smtClean="0"/>
              <a:t>) του Ευρωπαϊκού Συμβουλίου  μόνο οι 79 είχαν εφαρμοστεί στα κράτη-μέλη ως το 1992</a:t>
            </a:r>
          </a:p>
          <a:p>
            <a:pPr>
              <a:buNone/>
            </a:pPr>
            <a:endParaRPr lang="el-GR" sz="2000" b="1" dirty="0" smtClean="0"/>
          </a:p>
          <a:p>
            <a:pPr lvl="1">
              <a:buFont typeface="Wingdings" pitchFamily="2" charset="2"/>
              <a:buChar char="q"/>
            </a:pPr>
            <a:r>
              <a:rPr lang="el-GR" sz="2000" b="1" dirty="0" smtClean="0"/>
              <a:t>Ιδιωτική ασφάλιση (1994)</a:t>
            </a:r>
          </a:p>
          <a:p>
            <a:pPr lvl="1">
              <a:buFont typeface="Wingdings" pitchFamily="2" charset="2"/>
              <a:buChar char="q"/>
            </a:pPr>
            <a:r>
              <a:rPr lang="el-GR" sz="2000" b="1" dirty="0" smtClean="0"/>
              <a:t>Επενδυτικές χρηματιστηριακές εταιρίες (1996)</a:t>
            </a:r>
          </a:p>
          <a:p>
            <a:pPr lvl="1">
              <a:buFont typeface="Wingdings" pitchFamily="2" charset="2"/>
              <a:buChar char="q"/>
            </a:pPr>
            <a:r>
              <a:rPr lang="el-GR" sz="2000" b="1" dirty="0" smtClean="0"/>
              <a:t>Ελεύθερη διακίνηση εργαζομένων: άδειας άσκησης επαγγέλματος…</a:t>
            </a:r>
          </a:p>
          <a:p>
            <a:pPr lvl="1">
              <a:buFont typeface="Wingdings" pitchFamily="2" charset="2"/>
              <a:buChar char="q"/>
            </a:pPr>
            <a:r>
              <a:rPr lang="el-GR" sz="2000" b="1" dirty="0" smtClean="0"/>
              <a:t>Κρατικές προμήθειες… </a:t>
            </a:r>
          </a:p>
          <a:p>
            <a:pPr lvl="1">
              <a:buFont typeface="Wingdings" pitchFamily="2" charset="2"/>
              <a:buChar char="q"/>
            </a:pPr>
            <a:r>
              <a:rPr lang="el-GR" sz="2000" b="1" dirty="0" smtClean="0"/>
              <a:t>Αρχή της Αμοιβαίας Αναγνώρισης…</a:t>
            </a:r>
          </a:p>
          <a:p>
            <a:pPr>
              <a:buNone/>
            </a:pPr>
            <a:endParaRPr lang="el-GR" sz="2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640960" cy="778098"/>
          </a:xfrm>
          <a:solidFill>
            <a:schemeClr val="bg2">
              <a:lumMod val="75000"/>
            </a:schemeClr>
          </a:solidFill>
        </p:spPr>
        <p:txBody>
          <a:bodyPr>
            <a:normAutofit/>
          </a:bodyPr>
          <a:lstStyle/>
          <a:p>
            <a:r>
              <a:rPr lang="el-GR" sz="2800" b="1" u="sng" dirty="0" smtClean="0"/>
              <a:t>Συνθήκη για την Ευρωπαϊκή Ένωση (</a:t>
            </a:r>
            <a:r>
              <a:rPr lang="en-GB" sz="2800" b="1" u="sng" dirty="0" smtClean="0"/>
              <a:t>Maastricht</a:t>
            </a:r>
            <a:r>
              <a:rPr lang="el-GR" sz="2800" b="1" u="sng" dirty="0" smtClean="0"/>
              <a:t> 1992)</a:t>
            </a:r>
            <a:endParaRPr lang="el-GR" sz="2800" dirty="0"/>
          </a:p>
        </p:txBody>
      </p:sp>
      <p:sp>
        <p:nvSpPr>
          <p:cNvPr id="3" name="2 - Θέση περιεχομένου"/>
          <p:cNvSpPr>
            <a:spLocks noGrp="1"/>
          </p:cNvSpPr>
          <p:nvPr>
            <p:ph idx="1"/>
          </p:nvPr>
        </p:nvSpPr>
        <p:spPr/>
        <p:txBody>
          <a:bodyPr>
            <a:normAutofit fontScale="70000" lnSpcReduction="20000"/>
          </a:bodyPr>
          <a:lstStyle/>
          <a:p>
            <a:pPr>
              <a:buNone/>
            </a:pPr>
            <a:r>
              <a:rPr lang="el-GR" b="1" dirty="0" smtClean="0"/>
              <a:t>Α) Τροποποίηση των συνθηκών που ιδρύουν τις Ευρωπαϊκές Κοινότητες.</a:t>
            </a:r>
          </a:p>
          <a:p>
            <a:pPr>
              <a:buNone/>
            </a:pPr>
            <a:endParaRPr lang="el-GR" b="1" dirty="0" smtClean="0"/>
          </a:p>
          <a:p>
            <a:pPr>
              <a:buNone/>
            </a:pPr>
            <a:r>
              <a:rPr lang="el-GR" b="1" dirty="0" smtClean="0"/>
              <a:t>Β) Προώθηση κοινής εξωτερικής πολιτικής και πολιτικής ασφάλειας. </a:t>
            </a:r>
          </a:p>
          <a:p>
            <a:pPr>
              <a:buNone/>
            </a:pPr>
            <a:r>
              <a:rPr lang="el-GR" b="1" dirty="0" smtClean="0"/>
              <a:t> </a:t>
            </a:r>
          </a:p>
          <a:p>
            <a:pPr>
              <a:buNone/>
            </a:pPr>
            <a:r>
              <a:rPr lang="el-GR" b="1" dirty="0" smtClean="0"/>
              <a:t>Γ) Ίδρυση της ΕΕ.</a:t>
            </a:r>
          </a:p>
          <a:p>
            <a:pPr>
              <a:buNone/>
            </a:pPr>
            <a:r>
              <a:rPr lang="el-GR" b="1" dirty="0" smtClean="0"/>
              <a:t> </a:t>
            </a:r>
          </a:p>
          <a:p>
            <a:pPr lvl="1">
              <a:buFont typeface="Wingdings" pitchFamily="2" charset="2"/>
              <a:buChar char="q"/>
            </a:pPr>
            <a:r>
              <a:rPr lang="el-GR" b="1" dirty="0" smtClean="0"/>
              <a:t>Κοινό Ευρωπαϊκό νόμισμα ως το 1999.</a:t>
            </a:r>
          </a:p>
          <a:p>
            <a:pPr lvl="1">
              <a:buFont typeface="Wingdings" pitchFamily="2" charset="2"/>
              <a:buChar char="q"/>
            </a:pPr>
            <a:r>
              <a:rPr lang="el-GR" b="1" dirty="0" smtClean="0"/>
              <a:t>Ευρωπαϊκά πολιτικά δικαιώματα </a:t>
            </a:r>
          </a:p>
          <a:p>
            <a:pPr lvl="1">
              <a:buNone/>
            </a:pPr>
            <a:r>
              <a:rPr lang="en-US" b="1" dirty="0" smtClean="0"/>
              <a:t>	</a:t>
            </a:r>
            <a:r>
              <a:rPr lang="el-GR" b="1" dirty="0" smtClean="0"/>
              <a:t>(καθιέρωση ιθαγένειας της Ευρώπης).</a:t>
            </a:r>
          </a:p>
          <a:p>
            <a:pPr lvl="1">
              <a:buFont typeface="Wingdings" pitchFamily="2" charset="2"/>
              <a:buChar char="q"/>
            </a:pPr>
            <a:r>
              <a:rPr lang="el-GR" b="1" dirty="0" smtClean="0"/>
              <a:t>Πρόσθετες εξουσίες στο Ευρωπαϊκό Κοινοβούλιο. </a:t>
            </a:r>
          </a:p>
          <a:p>
            <a:pPr lvl="1">
              <a:buFont typeface="Wingdings" pitchFamily="2" charset="2"/>
              <a:buChar char="q"/>
            </a:pPr>
            <a:r>
              <a:rPr lang="el-GR" b="1" dirty="0" smtClean="0"/>
              <a:t>Πρόσθετες εξουσίες στην Επιτροπή (πχ. οικονομική και νομισματική πολιτική, οικονομική και κοινωνική συνοχή, παιδεία, έρευνα και τεχνολογική ανάπτυξη, περιβάλλον…).</a:t>
            </a:r>
          </a:p>
          <a:p>
            <a:pPr>
              <a:buNone/>
            </a:pPr>
            <a:endParaRPr lang="el-GR"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84976" cy="562074"/>
          </a:xfrm>
          <a:solidFill>
            <a:schemeClr val="bg2">
              <a:lumMod val="75000"/>
            </a:schemeClr>
          </a:solidFill>
        </p:spPr>
        <p:txBody>
          <a:bodyPr>
            <a:normAutofit/>
          </a:bodyPr>
          <a:lstStyle/>
          <a:p>
            <a:r>
              <a:rPr lang="el-GR" sz="2400" b="1" u="sng" dirty="0" smtClean="0"/>
              <a:t>Οικονομική και Νομισματική Ένωση</a:t>
            </a:r>
            <a:endParaRPr lang="el-GR" sz="2400" dirty="0"/>
          </a:p>
        </p:txBody>
      </p:sp>
      <p:sp>
        <p:nvSpPr>
          <p:cNvPr id="3" name="2 - Θέση περιεχομένου"/>
          <p:cNvSpPr>
            <a:spLocks noGrp="1"/>
          </p:cNvSpPr>
          <p:nvPr>
            <p:ph idx="1"/>
          </p:nvPr>
        </p:nvSpPr>
        <p:spPr>
          <a:xfrm>
            <a:off x="467544" y="1052737"/>
            <a:ext cx="8229600" cy="1872208"/>
          </a:xfrm>
        </p:spPr>
        <p:txBody>
          <a:bodyPr>
            <a:normAutofit fontScale="55000" lnSpcReduction="20000"/>
          </a:bodyPr>
          <a:lstStyle/>
          <a:p>
            <a:pPr>
              <a:buNone/>
            </a:pPr>
            <a:r>
              <a:rPr lang="en-US" b="1" dirty="0" smtClean="0"/>
              <a:t>	</a:t>
            </a:r>
            <a:r>
              <a:rPr lang="el-GR" b="1" dirty="0" smtClean="0"/>
              <a:t>Η νομισματική ένωση αποτελεί το φυσικό επακόλουθο της ενιαίας εσωτερικής αγοράς, γιατί χωρίς αυτήν δεν είναι δυνατή η πλήρης απελευθέρωση των κινήσεων κεφαλαίων.</a:t>
            </a:r>
          </a:p>
          <a:p>
            <a:endParaRPr lang="el-GR" b="1" dirty="0" smtClean="0"/>
          </a:p>
          <a:p>
            <a:pPr lvl="0">
              <a:buFont typeface="Wingdings" pitchFamily="2" charset="2"/>
              <a:buChar char="q"/>
            </a:pPr>
            <a:r>
              <a:rPr lang="el-GR" b="1" dirty="0" smtClean="0"/>
              <a:t>Ίδρυση </a:t>
            </a:r>
            <a:r>
              <a:rPr lang="el-GR" b="1" i="1" dirty="0" smtClean="0"/>
              <a:t>Ευρωπαϊκής Κεντρικής Τράπεζας</a:t>
            </a:r>
            <a:r>
              <a:rPr lang="el-GR" b="1" dirty="0" smtClean="0"/>
              <a:t>, η οποία μαζί με τις Κεντρικές Τράπεζες των κρατών-μελών συγκροτούν το </a:t>
            </a:r>
          </a:p>
          <a:p>
            <a:pPr>
              <a:buFont typeface="Wingdings" pitchFamily="2" charset="2"/>
              <a:buChar char="q"/>
            </a:pPr>
            <a:r>
              <a:rPr lang="el-GR" b="1" u="sng" dirty="0" smtClean="0"/>
              <a:t>Ευρωπαϊκό Σύστημα Κεντρικών Τραπεζών</a:t>
            </a:r>
            <a:r>
              <a:rPr lang="el-GR" b="1" dirty="0" smtClean="0"/>
              <a:t>. </a:t>
            </a:r>
          </a:p>
          <a:p>
            <a:pPr>
              <a:buNone/>
            </a:pPr>
            <a:endParaRPr lang="el-GR" b="1" dirty="0"/>
          </a:p>
        </p:txBody>
      </p:sp>
      <p:sp>
        <p:nvSpPr>
          <p:cNvPr id="2049" name="Rectangle 1"/>
          <p:cNvSpPr>
            <a:spLocks noChangeArrowheads="1"/>
          </p:cNvSpPr>
          <p:nvPr/>
        </p:nvSpPr>
        <p:spPr bwMode="auto">
          <a:xfrm>
            <a:off x="251520" y="3068960"/>
            <a:ext cx="8784976" cy="415498"/>
          </a:xfrm>
          <a:prstGeom prst="rect">
            <a:avLst/>
          </a:prstGeom>
          <a:solidFill>
            <a:schemeClr val="bg2">
              <a:lumMod val="75000"/>
            </a:schemeClr>
          </a:solid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sng" strike="noStrike" cap="none" normalizeH="0" baseline="0" dirty="0" smtClean="0">
                <a:ln>
                  <a:noFill/>
                </a:ln>
                <a:solidFill>
                  <a:schemeClr val="tx1"/>
                </a:solidFill>
                <a:effectLst/>
                <a:cs typeface="Times New Roman" pitchFamily="18" charset="0"/>
              </a:rPr>
              <a:t>Οφέλη από Νομισματική Ενοποίηση</a:t>
            </a:r>
            <a:endParaRPr kumimoji="0" lang="el-GR" sz="2400" b="0" i="0" u="sng" strike="noStrike" cap="none" normalizeH="0" baseline="0" dirty="0" smtClean="0">
              <a:ln>
                <a:noFill/>
              </a:ln>
              <a:solidFill>
                <a:schemeClr val="tx1"/>
              </a:solidFill>
              <a:effectLst/>
              <a:cs typeface="Times New Roman" pitchFamily="18" charset="0"/>
            </a:endParaRPr>
          </a:p>
        </p:txBody>
      </p:sp>
      <p:sp>
        <p:nvSpPr>
          <p:cNvPr id="5" name="4 - TextBox"/>
          <p:cNvSpPr txBox="1"/>
          <p:nvPr/>
        </p:nvSpPr>
        <p:spPr>
          <a:xfrm>
            <a:off x="467544" y="3789040"/>
            <a:ext cx="8208912" cy="2585323"/>
          </a:xfrm>
          <a:prstGeom prst="rect">
            <a:avLst/>
          </a:prstGeom>
          <a:noFill/>
        </p:spPr>
        <p:txBody>
          <a:bodyPr wrap="square" rtlCol="0">
            <a:spAutoFit/>
          </a:bodyPr>
          <a:lstStyle/>
          <a:p>
            <a:pPr lvl="0">
              <a:buFont typeface="Wingdings" pitchFamily="2" charset="2"/>
              <a:buChar char="q"/>
            </a:pPr>
            <a:r>
              <a:rPr lang="el-GR" b="1" dirty="0" smtClean="0"/>
              <a:t>Κατάργηση της αβεβαιότητας της συναλλαγματικής ισοτιμίας.</a:t>
            </a:r>
          </a:p>
          <a:p>
            <a:pPr lvl="1">
              <a:buFont typeface="Courier New" pitchFamily="49" charset="0"/>
              <a:buChar char="o"/>
            </a:pPr>
            <a:r>
              <a:rPr lang="en-US" b="1" dirty="0" smtClean="0"/>
              <a:t> </a:t>
            </a:r>
            <a:r>
              <a:rPr lang="el-GR" b="1" dirty="0" smtClean="0"/>
              <a:t>Η τιμές / ζήτηση θα κατευθύνουν την κατανομή των συντελεστών παραγωγής.</a:t>
            </a:r>
          </a:p>
          <a:p>
            <a:pPr lvl="0">
              <a:buFont typeface="Wingdings" pitchFamily="2" charset="2"/>
              <a:buChar char="q"/>
            </a:pPr>
            <a:r>
              <a:rPr lang="el-GR" b="1" dirty="0" smtClean="0"/>
              <a:t>Μείωση κόστους από τη κατάργηση διαχείρισης του συναλλαγματικού ρίσκου. </a:t>
            </a:r>
          </a:p>
          <a:p>
            <a:pPr lvl="1">
              <a:buFont typeface="Courier New" pitchFamily="49" charset="0"/>
              <a:buChar char="o"/>
            </a:pPr>
            <a:r>
              <a:rPr lang="el-GR" b="1" dirty="0" smtClean="0"/>
              <a:t>  Κίνητρα για οικονομική ανάπτυξη, εμπόριο  και επενδύσεις.</a:t>
            </a:r>
          </a:p>
          <a:p>
            <a:pPr lvl="1">
              <a:buFont typeface="Courier New" pitchFamily="49" charset="0"/>
              <a:buChar char="o"/>
            </a:pPr>
            <a:r>
              <a:rPr lang="el-GR" b="1" dirty="0" smtClean="0"/>
              <a:t>  Το κόστος διαχείρισης διαφορετικών νομισμάτων είναι Χ10 στις ΜΜΕ. </a:t>
            </a:r>
          </a:p>
          <a:p>
            <a:pPr lvl="0">
              <a:buFont typeface="Wingdings" pitchFamily="2" charset="2"/>
              <a:buChar char="q"/>
            </a:pPr>
            <a:r>
              <a:rPr lang="el-GR" b="1" dirty="0" smtClean="0"/>
              <a:t>Μείωση του πληθωρισμού.</a:t>
            </a:r>
          </a:p>
          <a:p>
            <a:pPr lvl="1">
              <a:buFont typeface="Courier New" pitchFamily="49" charset="0"/>
              <a:buChar char="o"/>
            </a:pPr>
            <a:r>
              <a:rPr lang="el-GR" b="1" dirty="0" smtClean="0"/>
              <a:t> Έλεγχος της προσφοράς χρήματος από ανεξάρτητη αρχή.</a:t>
            </a:r>
          </a:p>
          <a:p>
            <a:pPr lvl="0">
              <a:buFont typeface="Wingdings" pitchFamily="2" charset="2"/>
              <a:buChar char="q"/>
            </a:pPr>
            <a:r>
              <a:rPr lang="el-GR" b="1" dirty="0" smtClean="0"/>
              <a:t>Μείωση συναλλαγματικών αποθεμάτων στις κεντρικές τράπεζες των μελών. </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TotalTime>
  <Words>1119</Words>
  <Application>Microsoft Office PowerPoint</Application>
  <PresentationFormat>On-screen Show (4:3)</PresentationFormat>
  <Paragraphs>222</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Courier New</vt:lpstr>
      <vt:lpstr>Symbol</vt:lpstr>
      <vt:lpstr>Times New Roman</vt:lpstr>
      <vt:lpstr>Wingdings</vt:lpstr>
      <vt:lpstr>Θέμα του Office</vt:lpstr>
      <vt:lpstr>Στάδια οικονομικής Ολοκλήρωσης (Balassa 1962)</vt:lpstr>
      <vt:lpstr>Ενιαία Ευρωπαϊκή Πράξη (Single European Act) 1985</vt:lpstr>
      <vt:lpstr>PowerPoint Presentation</vt:lpstr>
      <vt:lpstr>Αναμενόμενα Οφέλη από Ε.Ε.Π.</vt:lpstr>
      <vt:lpstr>PowerPoint Presentation</vt:lpstr>
      <vt:lpstr>Προβλήματα Οικονομικής Ολοκλήρωσης</vt:lpstr>
      <vt:lpstr>Προβλήματα ενοποιητικής διαδικασίας :</vt:lpstr>
      <vt:lpstr>Συνθήκη για την Ευρωπαϊκή Ένωση (Maastricht 1992)</vt:lpstr>
      <vt:lpstr>Οικονομική και Νομισματική Ένωση</vt:lpstr>
      <vt:lpstr>PowerPoint Presentation</vt:lpstr>
      <vt:lpstr>Προβλήματα Νομισματικής Ενοποίησης</vt:lpstr>
      <vt:lpstr>PowerPoint Presentation</vt:lpstr>
      <vt:lpstr>Τα 19 μέλη της Ευρωζώνης</vt:lpstr>
      <vt:lpstr>PowerPoint Presentation</vt:lpstr>
      <vt:lpstr>Συντονισμός οικονομικών πολιτικών</vt:lpstr>
      <vt:lpstr>Συντονισμός οικονομικών πολιτικών</vt:lpstr>
      <vt:lpstr>PowerPoint Presentation</vt:lpstr>
      <vt:lpstr>Προληπτικό πρόγραμμα χρηματοδοτικής συνδρομής…</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Media Center</dc:creator>
  <cp:lastModifiedBy>Chorianopoulos Ioannis</cp:lastModifiedBy>
  <cp:revision>52</cp:revision>
  <cp:lastPrinted>2015-12-02T07:35:27Z</cp:lastPrinted>
  <dcterms:created xsi:type="dcterms:W3CDTF">2011-10-15T14:34:19Z</dcterms:created>
  <dcterms:modified xsi:type="dcterms:W3CDTF">2015-12-02T07:49:35Z</dcterms:modified>
</cp:coreProperties>
</file>