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Arimo" panose="020B0604020202020204" charset="0"/>
      <p:regular r:id="rId24"/>
      <p:bold r:id="rId25"/>
      <p:italic r:id="rId26"/>
      <p:boldItalic r:id="rId27"/>
    </p:embeddedFont>
    <p:embeddedFont>
      <p:font typeface="Josefin Sans" pitchFamily="2" charset="-94"/>
      <p:regular r:id="rId28"/>
      <p:bold r:id="rId29"/>
      <p:boldItalic r:id="rId30"/>
    </p:embeddedFont>
    <p:embeddedFont>
      <p:font typeface="Quintessential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BIaToNkVZTw7jWNlqODDlkdNE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423" autoAdjust="0"/>
  </p:normalViewPr>
  <p:slideViewPr>
    <p:cSldViewPr snapToGrid="0">
      <p:cViewPr varScale="1">
        <p:scale>
          <a:sx n="72" d="100"/>
          <a:sy n="72" d="100"/>
        </p:scale>
        <p:origin x="20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ULO 3: DÖNGÜSEL EKONOMİ İÇİN AYAKKABI ÜRÜN TASARIMI.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Ders 3.3: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Döngüsel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ekonomi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tasarım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süreci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endParaRPr sz="1200" b="1" i="0" u="none" strike="noStrike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ürünlerinin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tüketici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beklentilerini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karşılama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kapasitesi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koleksiyonu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analiz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etmek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yöntemlerin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kullanıldığı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yaratıcı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aşamadan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itibaren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hazırlanır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değerlendirmesi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prototip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geliştirme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endüstriyel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uygulama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aşamaları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arasında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gerçekleşir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Uygunsuz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olasılığını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ortadan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kaldırdığı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kritik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aşamadır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işlevsel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(F),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estetik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(E) ve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ifadesel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(E). İlk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tüketici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ihtiyaçlarının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sözde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FEE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analiz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modeli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uygulanır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Ardından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çizimler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eskizler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maketler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prototipler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içeren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hazırlanmış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portföy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yalnızca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ilk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özelliklerine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yanıt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veren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kavramları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seçmek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analiz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edilmelidir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Ardından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teknolojik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finansal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pazarlama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analizi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sonraki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adımlar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karar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verme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sürecini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tamamlar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75" name="Google Shape;2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alanlarının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giyim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tekstil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unsurlarını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dikkate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almadan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pazarda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kopuşa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yanlış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konumlandırmaya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açar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nedenle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varyanttan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çözümü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seçmek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aşağıdakilerle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desteklenir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85750" lvl="0" indent="-2857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ifadesi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İyi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diğer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tasarımcılar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markalardan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tutarlı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tanınabilir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imzaya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olmalıdır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Tasarımcı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ikonik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marka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imzası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renk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teması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desenler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yapımı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teknikler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motifler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unsurlarını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korumalıdır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lvl="0" indent="-2857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ürünlü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karakter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Birçok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çeşitli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renklerde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ve/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kombinasyonlarda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etrafında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döner.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ürünlü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durumunda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ana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ilham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temasına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parçası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konsepti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koleksiyonların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diğer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ürünlerini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arada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tutabilir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lvl="0" indent="-2857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boyutu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Sihirli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yoktur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Boyut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esastır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sunumunu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etkilemez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Markaya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bağlı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bazen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az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çoktur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".</a:t>
            </a:r>
            <a:endParaRPr dirty="0"/>
          </a:p>
        </p:txBody>
      </p:sp>
      <p:sp>
        <p:nvSpPr>
          <p:cNvPr id="301" name="Google Shape;30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Teknik sorunları önlemek veya maliyet etkinliğini artırmak için üretim aşamasında ürün tasarımında değişiklik yapılması gereken durumlarda teknolojik kısıtlamalar ortaya çıkabilir.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Tasarımcılar, üretim ekibinin kalite, zaman, maliyet ve çevresel etki gibi üretim parametreleri konusunda doğru kararlar almasına yardımcı olmalıdır. Ayrıca, üretim için gerekli tüm malzemeler ve araçlar bu aşamada oluşturulur.</a:t>
            </a:r>
            <a:endParaRPr dirty="0"/>
          </a:p>
        </p:txBody>
      </p:sp>
      <p:sp>
        <p:nvSpPr>
          <p:cNvPr id="329" name="Google Shape;3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60'larda,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moda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koleksiyonlarının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sloganı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plastik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harika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!"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olduğunda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spekülatif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konuşmalara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sorulara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oluyordu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Günümüzde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enerji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tüketimindeki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artış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muazzam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kirliliği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kadar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seviyeye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ulaştı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ki,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hayatlarımızı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korumak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zorunlu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hale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geldi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nedenle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ilkelerin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uygulanması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şirketlerin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performans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düzeyine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ulaşmasını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tekrar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rekabete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girmesini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sağlar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Sonuç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tüketiciler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ekolojik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("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")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talep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etmeye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başlayacak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şirketleri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gereksinimleri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karşılamalıdır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çevreyi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etkilemeyecek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kararlar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anlamına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ekosistemlere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zarar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vermeyen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hizmetleri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yasaları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kamu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politikalarını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yönelimleri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pazarlama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kavramıdır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şirketinin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hareket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edebileceği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ana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yönler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slaytta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sunulmaktadır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57" name="Google Shape;3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perspektifinden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aşağıdaki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değerler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destekler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bileşenlerin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nihai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izlenebilirliği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Adil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ticaret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uygulamaları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konusunda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sertifikasyon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kaynaklarının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kökeni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tedarik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zincirinin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tamamında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şeffaflık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şirketlerinin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uyması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gerekliliklerdir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Su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enerji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verimliliği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aşamasından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itibaren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yeni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ürünü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enerji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tüketimi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açısından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verimli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olacak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planlanabilir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manuel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dikiş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makineler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tarafından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yapılan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dikişlerin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yerini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alabilir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geleneksel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sanatları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canlandırılır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tüketimi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gerektiren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bitirme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işlemleri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yalnızca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Tasarımcının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çizim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tahtasında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hayal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edildiğinde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bile,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diğer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teknolojilerle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değiştirilebilir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Konfor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performans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seçimi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Deri,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geleneksel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ayakkabılarda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kullanılan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hammaddedir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son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araştırmalar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işlevselliğin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performansla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çelişmediğini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göstermektedir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86" name="Google Shape;3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sektöründe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ekonomiye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yaklaşımları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dönüşüme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onarım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kullanım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minimizasyonu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demontajdır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05" name="Google Shape;40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Dünyanın</a:t>
            </a:r>
            <a:r>
              <a:rPr lang="en-GB" sz="1200" dirty="0"/>
              <a:t> </a:t>
            </a:r>
            <a:r>
              <a:rPr lang="en-GB" sz="1200" dirty="0" err="1"/>
              <a:t>doğal</a:t>
            </a:r>
            <a:r>
              <a:rPr lang="en-GB" sz="1200" dirty="0"/>
              <a:t> </a:t>
            </a:r>
            <a:r>
              <a:rPr lang="en-GB" sz="1200" dirty="0" err="1"/>
              <a:t>rezervlerini</a:t>
            </a:r>
            <a:r>
              <a:rPr lang="en-GB" sz="1200" dirty="0"/>
              <a:t> </a:t>
            </a:r>
            <a:r>
              <a:rPr lang="en-GB" sz="1200" dirty="0" err="1"/>
              <a:t>yüzlerce</a:t>
            </a:r>
            <a:r>
              <a:rPr lang="en-GB" sz="1200" dirty="0"/>
              <a:t> </a:t>
            </a:r>
            <a:r>
              <a:rPr lang="en-GB" sz="1200" dirty="0" err="1"/>
              <a:t>yıl</a:t>
            </a:r>
            <a:r>
              <a:rPr lang="en-GB" sz="1200" dirty="0"/>
              <a:t> </a:t>
            </a:r>
            <a:r>
              <a:rPr lang="en-GB" sz="1200" dirty="0" err="1"/>
              <a:t>boyunca</a:t>
            </a:r>
            <a:r>
              <a:rPr lang="en-GB" sz="1200" dirty="0"/>
              <a:t> </a:t>
            </a:r>
            <a:r>
              <a:rPr lang="en-GB" sz="1200" dirty="0" err="1"/>
              <a:t>tükenme</a:t>
            </a:r>
            <a:r>
              <a:rPr lang="en-GB" sz="1200" dirty="0"/>
              <a:t> </a:t>
            </a:r>
            <a:r>
              <a:rPr lang="en-GB" sz="1200" dirty="0" err="1"/>
              <a:t>noktasına</a:t>
            </a:r>
            <a:r>
              <a:rPr lang="en-GB" sz="1200" dirty="0"/>
              <a:t> </a:t>
            </a:r>
            <a:r>
              <a:rPr lang="en-GB" sz="1200" dirty="0" err="1"/>
              <a:t>kadar</a:t>
            </a:r>
            <a:r>
              <a:rPr lang="en-GB" sz="1200" dirty="0"/>
              <a:t> </a:t>
            </a:r>
            <a:r>
              <a:rPr lang="en-GB" sz="1200" dirty="0" err="1"/>
              <a:t>tükettikten</a:t>
            </a:r>
            <a:r>
              <a:rPr lang="en-GB" sz="1200" dirty="0"/>
              <a:t> </a:t>
            </a:r>
            <a:r>
              <a:rPr lang="en-GB" sz="1200" dirty="0" err="1"/>
              <a:t>sonra</a:t>
            </a:r>
            <a:r>
              <a:rPr lang="en-GB" sz="1200" dirty="0"/>
              <a:t>, </a:t>
            </a:r>
            <a:r>
              <a:rPr lang="en-GB" sz="1200" dirty="0" err="1"/>
              <a:t>artık</a:t>
            </a:r>
            <a:r>
              <a:rPr lang="en-GB" sz="1200" dirty="0"/>
              <a:t> </a:t>
            </a:r>
            <a:r>
              <a:rPr lang="en-GB" sz="1200" dirty="0" err="1"/>
              <a:t>geri</a:t>
            </a:r>
            <a:r>
              <a:rPr lang="en-GB" sz="1200" dirty="0"/>
              <a:t> </a:t>
            </a:r>
            <a:r>
              <a:rPr lang="en-GB" sz="1200" dirty="0" err="1"/>
              <a:t>dönüştürülebilen</a:t>
            </a:r>
            <a:r>
              <a:rPr lang="en-GB" sz="1200" dirty="0"/>
              <a:t> ve yeni </a:t>
            </a:r>
            <a:r>
              <a:rPr lang="en-GB" sz="1200" dirty="0" err="1"/>
              <a:t>bir</a:t>
            </a:r>
            <a:r>
              <a:rPr lang="en-GB" sz="1200" dirty="0"/>
              <a:t> </a:t>
            </a:r>
            <a:r>
              <a:rPr lang="en-GB" sz="1200" dirty="0" err="1"/>
              <a:t>değere</a:t>
            </a:r>
            <a:r>
              <a:rPr lang="en-GB" sz="1200" dirty="0"/>
              <a:t> </a:t>
            </a:r>
            <a:r>
              <a:rPr lang="en-GB" sz="1200" dirty="0" err="1"/>
              <a:t>dönüştürülebilen</a:t>
            </a:r>
            <a:r>
              <a:rPr lang="en-GB" sz="1200" dirty="0"/>
              <a:t> </a:t>
            </a:r>
            <a:r>
              <a:rPr lang="en-GB" sz="1200" dirty="0" err="1"/>
              <a:t>atıklardan</a:t>
            </a:r>
            <a:r>
              <a:rPr lang="en-GB" sz="1200" dirty="0"/>
              <a:t> </a:t>
            </a:r>
            <a:r>
              <a:rPr lang="en-GB" sz="1200" dirty="0" err="1"/>
              <a:t>değerli</a:t>
            </a:r>
            <a:r>
              <a:rPr lang="en-GB" sz="1200" dirty="0"/>
              <a:t> </a:t>
            </a:r>
            <a:r>
              <a:rPr lang="en-GB" sz="1200" dirty="0" err="1"/>
              <a:t>kaynaklar</a:t>
            </a:r>
            <a:r>
              <a:rPr lang="en-GB" sz="1200" dirty="0"/>
              <a:t> </a:t>
            </a:r>
            <a:r>
              <a:rPr lang="en-GB" sz="1200" dirty="0" err="1"/>
              <a:t>buluyoruz</a:t>
            </a:r>
            <a:r>
              <a:rPr lang="en-GB" sz="1200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Örneğin</a:t>
            </a:r>
            <a:r>
              <a:rPr lang="en-GB" sz="1200" dirty="0"/>
              <a:t>, </a:t>
            </a:r>
            <a:r>
              <a:rPr lang="en-GB" sz="1200" dirty="0" err="1"/>
              <a:t>Portekizli</a:t>
            </a:r>
            <a:r>
              <a:rPr lang="en-GB" sz="1200" dirty="0"/>
              <a:t> </a:t>
            </a:r>
            <a:r>
              <a:rPr lang="en-GB" sz="1200" dirty="0" err="1"/>
              <a:t>şirket</a:t>
            </a:r>
            <a:r>
              <a:rPr lang="en-GB" sz="1200" dirty="0"/>
              <a:t> ZOURI </a:t>
            </a:r>
            <a:r>
              <a:rPr lang="en-GB" sz="1200" dirty="0" err="1"/>
              <a:t>okyanus</a:t>
            </a:r>
            <a:r>
              <a:rPr lang="en-GB" sz="1200" dirty="0"/>
              <a:t> </a:t>
            </a:r>
            <a:r>
              <a:rPr lang="en-GB" sz="1200" dirty="0" err="1"/>
              <a:t>plastiklerini</a:t>
            </a:r>
            <a:r>
              <a:rPr lang="en-GB" sz="1200" dirty="0"/>
              <a:t> </a:t>
            </a:r>
            <a:r>
              <a:rPr lang="en-GB" sz="1200" dirty="0" err="1"/>
              <a:t>ayakkabı</a:t>
            </a:r>
            <a:r>
              <a:rPr lang="en-GB" sz="1200" dirty="0"/>
              <a:t> </a:t>
            </a:r>
            <a:r>
              <a:rPr lang="en-GB" sz="1200" dirty="0" err="1"/>
              <a:t>tabanları</a:t>
            </a:r>
            <a:r>
              <a:rPr lang="en-GB" sz="1200" dirty="0"/>
              <a:t> </a:t>
            </a:r>
            <a:r>
              <a:rPr lang="en-GB" sz="1200" dirty="0" err="1"/>
              <a:t>için</a:t>
            </a:r>
            <a:r>
              <a:rPr lang="en-GB" sz="1200" dirty="0"/>
              <a:t> </a:t>
            </a:r>
            <a:r>
              <a:rPr lang="en-GB" sz="1200" dirty="0" err="1"/>
              <a:t>kullanılan</a:t>
            </a:r>
            <a:r>
              <a:rPr lang="en-GB" sz="1200" dirty="0"/>
              <a:t> </a:t>
            </a:r>
            <a:r>
              <a:rPr lang="en-GB" sz="1200" dirty="0" err="1"/>
              <a:t>bir</a:t>
            </a:r>
            <a:r>
              <a:rPr lang="en-GB" sz="1200" dirty="0"/>
              <a:t> </a:t>
            </a:r>
            <a:r>
              <a:rPr lang="en-GB" sz="1200" dirty="0" err="1"/>
              <a:t>malzemeye</a:t>
            </a:r>
            <a:r>
              <a:rPr lang="en-GB" sz="1200" dirty="0"/>
              <a:t> </a:t>
            </a:r>
            <a:r>
              <a:rPr lang="en-GB" sz="1200" dirty="0" err="1"/>
              <a:t>dönüştürdü</a:t>
            </a:r>
            <a:r>
              <a:rPr lang="en-GB" sz="1200" dirty="0"/>
              <a:t>. </a:t>
            </a:r>
            <a:r>
              <a:rPr lang="en-GB" sz="1200" dirty="0" err="1"/>
              <a:t>Marka</a:t>
            </a:r>
            <a:r>
              <a:rPr lang="en-GB" sz="1200" dirty="0"/>
              <a:t>, "her </a:t>
            </a:r>
            <a:r>
              <a:rPr lang="en-GB" sz="1200" dirty="0" err="1"/>
              <a:t>çiftin</a:t>
            </a:r>
            <a:r>
              <a:rPr lang="en-GB" sz="1200" dirty="0"/>
              <a:t> </a:t>
            </a:r>
            <a:r>
              <a:rPr lang="en-GB" sz="1200" dirty="0" err="1"/>
              <a:t>okyanustan</a:t>
            </a:r>
            <a:r>
              <a:rPr lang="en-GB" sz="1200" dirty="0"/>
              <a:t> </a:t>
            </a:r>
            <a:r>
              <a:rPr lang="en-GB" sz="1200" dirty="0" err="1"/>
              <a:t>alınan</a:t>
            </a:r>
            <a:r>
              <a:rPr lang="en-GB" sz="1200" dirty="0"/>
              <a:t> </a:t>
            </a:r>
            <a:r>
              <a:rPr lang="en-GB" sz="1200" dirty="0" err="1"/>
              <a:t>altı</a:t>
            </a:r>
            <a:r>
              <a:rPr lang="en-GB" sz="1200" dirty="0"/>
              <a:t> </a:t>
            </a:r>
            <a:r>
              <a:rPr lang="en-GB" sz="1200" dirty="0" err="1"/>
              <a:t>plastik</a:t>
            </a:r>
            <a:r>
              <a:rPr lang="en-GB" sz="1200" dirty="0"/>
              <a:t> </a:t>
            </a:r>
            <a:r>
              <a:rPr lang="en-GB" sz="1200" dirty="0" err="1"/>
              <a:t>şişeye</a:t>
            </a:r>
            <a:r>
              <a:rPr lang="en-GB" sz="1200" dirty="0"/>
              <a:t> </a:t>
            </a:r>
            <a:r>
              <a:rPr lang="en-GB" sz="1200" dirty="0" err="1"/>
              <a:t>eşdeğer</a:t>
            </a:r>
            <a:r>
              <a:rPr lang="en-GB" sz="1200" dirty="0"/>
              <a:t>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kullanıldığını</a:t>
            </a:r>
            <a:r>
              <a:rPr lang="en-GB" sz="1200" dirty="0"/>
              <a:t>" </a:t>
            </a:r>
            <a:r>
              <a:rPr lang="en-GB" sz="1200" dirty="0" err="1"/>
              <a:t>gururla</a:t>
            </a:r>
            <a:r>
              <a:rPr lang="en-GB" sz="1200" dirty="0"/>
              <a:t> </a:t>
            </a:r>
            <a:r>
              <a:rPr lang="en-GB" sz="1200" dirty="0" err="1"/>
              <a:t>savunuyor</a:t>
            </a:r>
            <a:r>
              <a:rPr lang="en-GB" sz="1200" dirty="0"/>
              <a:t>.</a:t>
            </a:r>
            <a:endParaRPr dirty="0"/>
          </a:p>
        </p:txBody>
      </p:sp>
      <p:sp>
        <p:nvSpPr>
          <p:cNvPr id="438" name="Google Shape;43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Onarım</a:t>
            </a:r>
            <a:r>
              <a:rPr lang="en-GB" sz="1200" dirty="0"/>
              <a:t> ve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kullanım</a:t>
            </a:r>
            <a:r>
              <a:rPr lang="en-GB" sz="1200" dirty="0"/>
              <a:t> </a:t>
            </a:r>
            <a:r>
              <a:rPr lang="en-GB" sz="1200" dirty="0" err="1"/>
              <a:t>için</a:t>
            </a:r>
            <a:r>
              <a:rPr lang="en-GB" sz="1200" dirty="0"/>
              <a:t> </a:t>
            </a:r>
            <a:r>
              <a:rPr lang="en-GB" sz="1200" dirty="0" err="1"/>
              <a:t>tasarım</a:t>
            </a:r>
            <a:r>
              <a:rPr lang="en-GB" sz="1200" dirty="0"/>
              <a:t>, </a:t>
            </a:r>
            <a:r>
              <a:rPr lang="en-GB" sz="1200" dirty="0" err="1"/>
              <a:t>dayanıklılık</a:t>
            </a:r>
            <a:r>
              <a:rPr lang="en-GB" sz="1200" dirty="0"/>
              <a:t> ve </a:t>
            </a:r>
            <a:r>
              <a:rPr lang="en-GB" sz="1200" dirty="0" err="1"/>
              <a:t>uzun</a:t>
            </a:r>
            <a:r>
              <a:rPr lang="en-GB" sz="1200" dirty="0"/>
              <a:t> </a:t>
            </a:r>
            <a:r>
              <a:rPr lang="en-GB" sz="1200" dirty="0" err="1"/>
              <a:t>ömürlülüğü</a:t>
            </a:r>
            <a:r>
              <a:rPr lang="en-GB" sz="1200" dirty="0"/>
              <a:t> </a:t>
            </a:r>
            <a:r>
              <a:rPr lang="en-GB" sz="1200" dirty="0" err="1"/>
              <a:t>göz</a:t>
            </a:r>
            <a:r>
              <a:rPr lang="en-GB" sz="1200" dirty="0"/>
              <a:t> </a:t>
            </a:r>
            <a:r>
              <a:rPr lang="en-GB" sz="1200" dirty="0" err="1"/>
              <a:t>önünde</a:t>
            </a:r>
            <a:r>
              <a:rPr lang="en-GB" sz="1200" dirty="0"/>
              <a:t> </a:t>
            </a:r>
            <a:r>
              <a:rPr lang="en-GB" sz="1200" dirty="0" err="1"/>
              <a:t>bulundurarak</a:t>
            </a:r>
            <a:r>
              <a:rPr lang="en-GB" sz="1200" dirty="0"/>
              <a:t> </a:t>
            </a:r>
            <a:r>
              <a:rPr lang="en-GB" sz="1200" dirty="0" err="1"/>
              <a:t>ürünler</a:t>
            </a:r>
            <a:r>
              <a:rPr lang="en-GB" sz="1200" dirty="0"/>
              <a:t> </a:t>
            </a:r>
            <a:r>
              <a:rPr lang="en-GB" sz="1200" dirty="0" err="1"/>
              <a:t>tasarlamayı</a:t>
            </a:r>
            <a:r>
              <a:rPr lang="en-GB" sz="1200" dirty="0"/>
              <a:t> ve </a:t>
            </a:r>
            <a:r>
              <a:rPr lang="en-GB" sz="1200" dirty="0" err="1"/>
              <a:t>kolay</a:t>
            </a:r>
            <a:r>
              <a:rPr lang="en-GB" sz="1200" dirty="0"/>
              <a:t> </a:t>
            </a:r>
            <a:r>
              <a:rPr lang="en-GB" sz="1200" dirty="0" err="1"/>
              <a:t>onarım</a:t>
            </a:r>
            <a:r>
              <a:rPr lang="en-GB" sz="1200" dirty="0"/>
              <a:t> ve </a:t>
            </a:r>
            <a:r>
              <a:rPr lang="en-GB" sz="1200" dirty="0" err="1"/>
              <a:t>bakım</a:t>
            </a:r>
            <a:r>
              <a:rPr lang="en-GB" sz="1200" dirty="0"/>
              <a:t> </a:t>
            </a:r>
            <a:r>
              <a:rPr lang="en-GB" sz="1200" dirty="0" err="1"/>
              <a:t>sağlayan</a:t>
            </a:r>
            <a:r>
              <a:rPr lang="en-GB" sz="1200" dirty="0"/>
              <a:t> </a:t>
            </a:r>
            <a:r>
              <a:rPr lang="en-GB" sz="1200" dirty="0" err="1"/>
              <a:t>özellikleri</a:t>
            </a:r>
            <a:r>
              <a:rPr lang="en-GB" sz="1200" dirty="0"/>
              <a:t> </a:t>
            </a:r>
            <a:r>
              <a:rPr lang="en-GB" sz="1200" dirty="0" err="1"/>
              <a:t>dahil</a:t>
            </a:r>
            <a:r>
              <a:rPr lang="en-GB" sz="1200" dirty="0"/>
              <a:t> </a:t>
            </a:r>
            <a:r>
              <a:rPr lang="en-GB" sz="1200" dirty="0" err="1"/>
              <a:t>etmeyi</a:t>
            </a:r>
            <a:r>
              <a:rPr lang="en-GB" sz="1200" dirty="0"/>
              <a:t> </a:t>
            </a:r>
            <a:r>
              <a:rPr lang="en-GB" sz="1200" dirty="0" err="1"/>
              <a:t>içerir</a:t>
            </a:r>
            <a:r>
              <a:rPr lang="en-GB" sz="1200" dirty="0"/>
              <a:t>. </a:t>
            </a:r>
            <a:r>
              <a:rPr lang="en-GB" sz="1200" dirty="0" err="1"/>
              <a:t>Onarım</a:t>
            </a:r>
            <a:r>
              <a:rPr lang="en-GB" sz="1200" dirty="0"/>
              <a:t> ve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kullanım</a:t>
            </a:r>
            <a:r>
              <a:rPr lang="en-GB" sz="1200" dirty="0"/>
              <a:t> </a:t>
            </a:r>
            <a:r>
              <a:rPr lang="en-GB" sz="1200" dirty="0" err="1"/>
              <a:t>için</a:t>
            </a:r>
            <a:r>
              <a:rPr lang="en-GB" sz="1200" dirty="0"/>
              <a:t> </a:t>
            </a:r>
            <a:r>
              <a:rPr lang="en-GB" sz="1200" dirty="0" err="1"/>
              <a:t>tasarım</a:t>
            </a:r>
            <a:r>
              <a:rPr lang="en-GB" sz="1200" dirty="0"/>
              <a:t>, </a:t>
            </a:r>
            <a:r>
              <a:rPr lang="en-GB" sz="1200" dirty="0" err="1"/>
              <a:t>üreticileri</a:t>
            </a:r>
            <a:r>
              <a:rPr lang="en-GB" sz="1200" dirty="0"/>
              <a:t> </a:t>
            </a:r>
            <a:r>
              <a:rPr lang="en-GB" sz="1200" dirty="0" err="1"/>
              <a:t>kırıldıklarında</a:t>
            </a:r>
            <a:r>
              <a:rPr lang="en-GB" sz="1200" dirty="0"/>
              <a:t> </a:t>
            </a:r>
            <a:r>
              <a:rPr lang="en-GB" sz="1200" dirty="0" err="1"/>
              <a:t>veya</a:t>
            </a:r>
            <a:r>
              <a:rPr lang="en-GB" sz="1200" dirty="0"/>
              <a:t> </a:t>
            </a:r>
            <a:r>
              <a:rPr lang="en-GB" sz="1200" dirty="0" err="1"/>
              <a:t>modası</a:t>
            </a:r>
            <a:r>
              <a:rPr lang="en-GB" sz="1200" dirty="0"/>
              <a:t> </a:t>
            </a:r>
            <a:r>
              <a:rPr lang="en-GB" sz="1200" dirty="0" err="1"/>
              <a:t>geçtiklerinde</a:t>
            </a:r>
            <a:r>
              <a:rPr lang="en-GB" sz="1200" dirty="0"/>
              <a:t> </a:t>
            </a:r>
            <a:r>
              <a:rPr lang="en-GB" sz="1200" dirty="0" err="1"/>
              <a:t>atılıp</a:t>
            </a:r>
            <a:r>
              <a:rPr lang="en-GB" sz="1200" dirty="0"/>
              <a:t> </a:t>
            </a:r>
            <a:r>
              <a:rPr lang="en-GB" sz="1200" dirty="0" err="1"/>
              <a:t>değiştirilmek</a:t>
            </a:r>
            <a:r>
              <a:rPr lang="en-GB" sz="1200" dirty="0"/>
              <a:t> </a:t>
            </a:r>
            <a:r>
              <a:rPr lang="en-GB" sz="1200" dirty="0" err="1"/>
              <a:t>yerine</a:t>
            </a:r>
            <a:r>
              <a:rPr lang="en-GB" sz="1200" dirty="0"/>
              <a:t> </a:t>
            </a:r>
            <a:r>
              <a:rPr lang="en-GB" sz="1200" dirty="0" err="1"/>
              <a:t>kolayca</a:t>
            </a:r>
            <a:r>
              <a:rPr lang="en-GB" sz="1200" dirty="0"/>
              <a:t> </a:t>
            </a:r>
            <a:r>
              <a:rPr lang="en-GB" sz="1200" dirty="0" err="1"/>
              <a:t>onarılabilen</a:t>
            </a:r>
            <a:r>
              <a:rPr lang="en-GB" sz="1200" dirty="0"/>
              <a:t>, </a:t>
            </a:r>
            <a:r>
              <a:rPr lang="en-GB" sz="1200" dirty="0" err="1"/>
              <a:t>yükseltilebilen</a:t>
            </a:r>
            <a:r>
              <a:rPr lang="en-GB" sz="1200" dirty="0"/>
              <a:t> </a:t>
            </a:r>
            <a:r>
              <a:rPr lang="en-GB" sz="1200" dirty="0" err="1"/>
              <a:t>veya</a:t>
            </a:r>
            <a:r>
              <a:rPr lang="en-GB" sz="1200" dirty="0"/>
              <a:t>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kullanılabilen</a:t>
            </a:r>
            <a:r>
              <a:rPr lang="en-GB" sz="1200" dirty="0"/>
              <a:t> </a:t>
            </a:r>
            <a:r>
              <a:rPr lang="en-GB" sz="1200" dirty="0" err="1"/>
              <a:t>ürünler</a:t>
            </a:r>
            <a:r>
              <a:rPr lang="en-GB" sz="1200" dirty="0"/>
              <a:t> </a:t>
            </a:r>
            <a:r>
              <a:rPr lang="en-GB" sz="1200" dirty="0" err="1"/>
              <a:t>yaratmaya</a:t>
            </a:r>
            <a:r>
              <a:rPr lang="en-GB" sz="1200" dirty="0"/>
              <a:t> </a:t>
            </a:r>
            <a:r>
              <a:rPr lang="en-GB" sz="1200" dirty="0" err="1"/>
              <a:t>teşvik</a:t>
            </a:r>
            <a:r>
              <a:rPr lang="en-GB" sz="1200" dirty="0"/>
              <a:t> </a:t>
            </a:r>
            <a:r>
              <a:rPr lang="en-GB" sz="1200" dirty="0" err="1"/>
              <a:t>eder</a:t>
            </a:r>
            <a:r>
              <a:rPr lang="en-GB" sz="1200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Ayakkabı</a:t>
            </a:r>
            <a:r>
              <a:rPr lang="en-GB" sz="1200" dirty="0"/>
              <a:t> </a:t>
            </a:r>
            <a:r>
              <a:rPr lang="en-GB" sz="1200" dirty="0" err="1"/>
              <a:t>şirketleri</a:t>
            </a:r>
            <a:r>
              <a:rPr lang="en-GB" sz="1200" dirty="0"/>
              <a:t>, </a:t>
            </a:r>
            <a:r>
              <a:rPr lang="en-GB" sz="1200" dirty="0" err="1"/>
              <a:t>temizleme</a:t>
            </a:r>
            <a:r>
              <a:rPr lang="en-GB" sz="1200" dirty="0"/>
              <a:t>, </a:t>
            </a:r>
            <a:r>
              <a:rPr lang="en-GB" sz="1200" dirty="0" err="1"/>
              <a:t>taban</a:t>
            </a:r>
            <a:r>
              <a:rPr lang="en-GB" sz="1200" dirty="0"/>
              <a:t> </a:t>
            </a:r>
            <a:r>
              <a:rPr lang="en-GB" sz="1200" dirty="0" err="1"/>
              <a:t>yenileme</a:t>
            </a:r>
            <a:r>
              <a:rPr lang="en-GB" sz="1200" dirty="0"/>
              <a:t> ve </a:t>
            </a:r>
            <a:r>
              <a:rPr lang="en-GB" sz="1200" dirty="0" err="1"/>
              <a:t>dikiş</a:t>
            </a:r>
            <a:r>
              <a:rPr lang="en-GB" sz="1200" dirty="0"/>
              <a:t> </a:t>
            </a:r>
            <a:r>
              <a:rPr lang="en-GB" sz="1200" dirty="0" err="1"/>
              <a:t>onarımı</a:t>
            </a:r>
            <a:r>
              <a:rPr lang="en-GB" sz="1200" dirty="0"/>
              <a:t> </a:t>
            </a:r>
            <a:r>
              <a:rPr lang="en-GB" sz="1200" dirty="0" err="1"/>
              <a:t>dahil</a:t>
            </a:r>
            <a:r>
              <a:rPr lang="en-GB" sz="1200" dirty="0"/>
              <a:t> </a:t>
            </a:r>
            <a:r>
              <a:rPr lang="en-GB" sz="1200" dirty="0" err="1"/>
              <a:t>olmak</a:t>
            </a:r>
            <a:r>
              <a:rPr lang="en-GB" sz="1200" dirty="0"/>
              <a:t> </a:t>
            </a:r>
            <a:r>
              <a:rPr lang="en-GB" sz="1200" dirty="0" err="1"/>
              <a:t>üzere</a:t>
            </a:r>
            <a:r>
              <a:rPr lang="en-GB" sz="1200" dirty="0"/>
              <a:t> </a:t>
            </a:r>
            <a:r>
              <a:rPr lang="en-GB" sz="1200" dirty="0" err="1"/>
              <a:t>çeşitli</a:t>
            </a:r>
            <a:r>
              <a:rPr lang="en-GB" sz="1200" dirty="0"/>
              <a:t> </a:t>
            </a:r>
            <a:r>
              <a:rPr lang="en-GB" sz="1200" dirty="0" err="1"/>
              <a:t>onarım</a:t>
            </a:r>
            <a:r>
              <a:rPr lang="en-GB" sz="1200" dirty="0"/>
              <a:t> </a:t>
            </a:r>
            <a:r>
              <a:rPr lang="en-GB" sz="1200" dirty="0" err="1"/>
              <a:t>hizmetleri</a:t>
            </a:r>
            <a:r>
              <a:rPr lang="en-GB" sz="1200" dirty="0"/>
              <a:t> </a:t>
            </a:r>
            <a:r>
              <a:rPr lang="en-GB" sz="1200" dirty="0" err="1"/>
              <a:t>sunabilir</a:t>
            </a:r>
            <a:r>
              <a:rPr lang="en-GB" sz="1200" dirty="0"/>
              <a:t>.</a:t>
            </a:r>
            <a:endParaRPr dirty="0"/>
          </a:p>
        </p:txBody>
      </p:sp>
      <p:sp>
        <p:nvSpPr>
          <p:cNvPr id="463" name="Google Shape;46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Reebok </a:t>
            </a:r>
            <a:r>
              <a:rPr lang="en-GB" sz="1400" dirty="0" err="1"/>
              <a:t>markası</a:t>
            </a:r>
            <a:r>
              <a:rPr lang="en-GB" sz="1400" dirty="0"/>
              <a:t> – </a:t>
            </a:r>
            <a:r>
              <a:rPr lang="en-GB" sz="1400" dirty="0" err="1"/>
              <a:t>büyüyen</a:t>
            </a:r>
            <a:r>
              <a:rPr lang="en-GB" sz="1400" dirty="0"/>
              <a:t> (</a:t>
            </a:r>
            <a:r>
              <a:rPr lang="en-GB" sz="1400" dirty="0" err="1"/>
              <a:t>pamuk</a:t>
            </a:r>
            <a:r>
              <a:rPr lang="en-GB" sz="1400" dirty="0"/>
              <a:t> + </a:t>
            </a:r>
            <a:r>
              <a:rPr lang="en-GB" sz="1400" dirty="0" err="1"/>
              <a:t>mısır</a:t>
            </a:r>
            <a:r>
              <a:rPr lang="en-GB" sz="1400" dirty="0"/>
              <a:t>) </a:t>
            </a:r>
            <a:r>
              <a:rPr lang="en-GB" sz="1400" dirty="0" err="1"/>
              <a:t>üretilen</a:t>
            </a:r>
            <a:r>
              <a:rPr lang="en-GB" sz="1400" dirty="0"/>
              <a:t> </a:t>
            </a:r>
            <a:r>
              <a:rPr lang="en-GB" sz="1400" dirty="0" err="1"/>
              <a:t>ürünler.choosing</a:t>
            </a:r>
            <a:r>
              <a:rPr lang="en-GB" sz="1400" dirty="0"/>
              <a:t> materials that are durable, recyclable, and biodegradable;</a:t>
            </a:r>
            <a:endParaRPr dirty="0"/>
          </a:p>
          <a:p>
            <a:pPr marL="457200" lvl="1" indent="-88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</a:pPr>
            <a:r>
              <a:rPr lang="en-GB" sz="1400" dirty="0" err="1"/>
              <a:t>tasarımı</a:t>
            </a:r>
            <a:r>
              <a:rPr lang="en-GB" sz="1400" dirty="0"/>
              <a:t> </a:t>
            </a:r>
            <a:r>
              <a:rPr lang="en-GB" sz="1400" dirty="0" err="1"/>
              <a:t>basitleştirmek</a:t>
            </a:r>
            <a:r>
              <a:rPr lang="en-GB" sz="1400" dirty="0"/>
              <a:t>; </a:t>
            </a:r>
            <a:r>
              <a:rPr lang="en-GB" sz="1400" dirty="0" err="1"/>
              <a:t>yeniden</a:t>
            </a:r>
            <a:r>
              <a:rPr lang="en-GB" sz="1400" dirty="0"/>
              <a:t> </a:t>
            </a:r>
            <a:r>
              <a:rPr lang="en-GB" sz="1400" dirty="0" err="1"/>
              <a:t>kullanılan</a:t>
            </a:r>
            <a:r>
              <a:rPr lang="en-GB" sz="1400" dirty="0"/>
              <a:t> </a:t>
            </a:r>
            <a:r>
              <a:rPr lang="en-GB" sz="1400" dirty="0" err="1"/>
              <a:t>veya</a:t>
            </a:r>
            <a:r>
              <a:rPr lang="en-GB" sz="1400" dirty="0"/>
              <a:t> </a:t>
            </a:r>
            <a:r>
              <a:rPr lang="en-GB" sz="1400" dirty="0" err="1"/>
              <a:t>geri</a:t>
            </a:r>
            <a:r>
              <a:rPr lang="en-GB" sz="1400" dirty="0"/>
              <a:t> </a:t>
            </a:r>
            <a:r>
              <a:rPr lang="en-GB" sz="1400" dirty="0" err="1"/>
              <a:t>dönüştürülmüş</a:t>
            </a:r>
            <a:r>
              <a:rPr lang="en-GB" sz="1400" dirty="0"/>
              <a:t> </a:t>
            </a:r>
            <a:r>
              <a:rPr lang="en-GB" sz="1400" dirty="0" err="1"/>
              <a:t>malzemeleri</a:t>
            </a:r>
            <a:r>
              <a:rPr lang="en-GB" sz="1400" dirty="0"/>
              <a:t> </a:t>
            </a:r>
            <a:r>
              <a:rPr lang="en-GB" sz="1400" dirty="0" err="1"/>
              <a:t>tasarıma</a:t>
            </a:r>
            <a:r>
              <a:rPr lang="en-GB" sz="1400" dirty="0"/>
              <a:t> </a:t>
            </a:r>
            <a:r>
              <a:rPr lang="en-GB" sz="1400" dirty="0" err="1"/>
              <a:t>dahil</a:t>
            </a:r>
            <a:r>
              <a:rPr lang="en-GB" sz="1400" dirty="0"/>
              <a:t> </a:t>
            </a:r>
            <a:r>
              <a:rPr lang="en-GB" sz="1400" dirty="0" err="1"/>
              <a:t>etmek</a:t>
            </a:r>
            <a:r>
              <a:rPr lang="en-GB" sz="1400" dirty="0"/>
              <a:t>;</a:t>
            </a:r>
          </a:p>
          <a:p>
            <a:pPr marL="457200" lvl="1" indent="-88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</a:pPr>
            <a:r>
              <a:rPr lang="en-GB" sz="1400" dirty="0" err="1"/>
              <a:t>enerji</a:t>
            </a:r>
            <a:r>
              <a:rPr lang="en-GB" sz="1400" dirty="0"/>
              <a:t> </a:t>
            </a:r>
            <a:r>
              <a:rPr lang="en-GB" sz="1400" dirty="0" err="1"/>
              <a:t>kullanımını</a:t>
            </a:r>
            <a:r>
              <a:rPr lang="en-GB" sz="1400" dirty="0"/>
              <a:t> </a:t>
            </a:r>
            <a:r>
              <a:rPr lang="en-GB" sz="1400" dirty="0" err="1"/>
              <a:t>azaltmak</a:t>
            </a:r>
            <a:r>
              <a:rPr lang="en-GB" sz="1400" dirty="0"/>
              <a:t> ve </a:t>
            </a:r>
            <a:r>
              <a:rPr lang="en-GB" sz="1400" dirty="0" err="1"/>
              <a:t>üretim</a:t>
            </a:r>
            <a:r>
              <a:rPr lang="en-GB" sz="1400" dirty="0"/>
              <a:t> </a:t>
            </a:r>
            <a:r>
              <a:rPr lang="en-GB" sz="1400" dirty="0" err="1"/>
              <a:t>süreçlerini</a:t>
            </a:r>
            <a:r>
              <a:rPr lang="en-GB" sz="1400" dirty="0"/>
              <a:t> optimize </a:t>
            </a:r>
            <a:r>
              <a:rPr lang="en-GB" sz="1400" dirty="0" err="1"/>
              <a:t>etmek</a:t>
            </a:r>
            <a:r>
              <a:rPr lang="en-GB" sz="1400" dirty="0"/>
              <a:t>;</a:t>
            </a:r>
          </a:p>
          <a:p>
            <a:pPr marL="457200" lvl="1" indent="-88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</a:pPr>
            <a:r>
              <a:rPr lang="en-GB" sz="1400" dirty="0" err="1"/>
              <a:t>ürünün</a:t>
            </a:r>
            <a:r>
              <a:rPr lang="en-GB" sz="1400" dirty="0"/>
              <a:t> </a:t>
            </a:r>
            <a:r>
              <a:rPr lang="en-GB" sz="1400" dirty="0" err="1"/>
              <a:t>kullanım</a:t>
            </a:r>
            <a:r>
              <a:rPr lang="en-GB" sz="1400" dirty="0"/>
              <a:t> </a:t>
            </a:r>
            <a:r>
              <a:rPr lang="en-GB" sz="1400" dirty="0" err="1"/>
              <a:t>ömrü</a:t>
            </a:r>
            <a:r>
              <a:rPr lang="en-GB" sz="1400" dirty="0"/>
              <a:t> </a:t>
            </a:r>
            <a:r>
              <a:rPr lang="en-GB" sz="1400" dirty="0" err="1"/>
              <a:t>sonunda</a:t>
            </a:r>
            <a:r>
              <a:rPr lang="en-GB" sz="1400" dirty="0"/>
              <a:t> </a:t>
            </a:r>
            <a:r>
              <a:rPr lang="en-GB" sz="1400" dirty="0" err="1"/>
              <a:t>bertarafını</a:t>
            </a:r>
            <a:r>
              <a:rPr lang="en-GB" sz="1400" dirty="0"/>
              <a:t> </a:t>
            </a:r>
            <a:r>
              <a:rPr lang="en-GB" sz="1400" dirty="0" err="1"/>
              <a:t>planlamak</a:t>
            </a:r>
            <a:r>
              <a:rPr lang="en-GB" sz="1400" dirty="0"/>
              <a:t>.</a:t>
            </a:r>
            <a:endParaRPr lang="tr-TR" sz="1400" dirty="0">
              <a:latin typeface="Calibri"/>
              <a:cs typeface="Calibri"/>
              <a:sym typeface="Calibri"/>
            </a:endParaRPr>
          </a:p>
          <a:p>
            <a:pPr marL="36830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tr-TR" sz="1400" dirty="0">
              <a:latin typeface="Calibri"/>
              <a:ea typeface="Calibri"/>
              <a:cs typeface="Calibri"/>
              <a:sym typeface="Calibri"/>
            </a:endParaRPr>
          </a:p>
          <a:p>
            <a:pPr marL="3683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Reebok,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ürünlerinde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dönüştürülmüş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kullanmak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kolayca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sökülüp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dönüştürülebilen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tasarlamak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bitki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bazlı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malzemelerden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yapılmış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"Pamuk +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Mısır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sunmak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atıkları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azaltmak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çeşitli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stratejileri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uyguladı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88" name="Google Shape;48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Sökme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yaşam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döngülerinin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sonunda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onarım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kullanım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dönüşüm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parçalara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ayrılabilen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bileşenlere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ürünler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üretmeye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odaklanan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yaklaşımıdır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Amaç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malzemelerin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bileşenlerin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ayrılmasını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kazanılmasını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kolaylaştırmak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böylece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çöplüklerde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bulmak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yerine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kullanılabilir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dönüştürülebilir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hale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getirmektir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Nike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kolayca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sökülebilen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dönüştürülebilen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yaratmak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3D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baskı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modüler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tasarımla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deneyler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yapıyor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513" name="Google Shape;51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Bu </a:t>
            </a:r>
            <a:r>
              <a:rPr lang="en-GB" b="1" dirty="0" err="1"/>
              <a:t>ders</a:t>
            </a:r>
            <a:r>
              <a:rPr lang="en-GB" b="1" dirty="0"/>
              <a:t> </a:t>
            </a:r>
            <a:r>
              <a:rPr lang="en-GB" b="1" dirty="0" err="1"/>
              <a:t>aşağıdaki</a:t>
            </a:r>
            <a:r>
              <a:rPr lang="en-GB" b="1" dirty="0"/>
              <a:t> </a:t>
            </a:r>
            <a:r>
              <a:rPr lang="en-GB" b="1" dirty="0" err="1"/>
              <a:t>şekilde</a:t>
            </a:r>
            <a:r>
              <a:rPr lang="en-GB" b="1" dirty="0"/>
              <a:t> </a:t>
            </a:r>
            <a:r>
              <a:rPr lang="en-GB" b="1" dirty="0" err="1"/>
              <a:t>yapılandırılmıştır</a:t>
            </a:r>
            <a:r>
              <a:rPr lang="en-GB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/>
              <a:t>Giriş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/>
              <a:t>Tasarım</a:t>
            </a:r>
            <a:r>
              <a:rPr lang="en-GB" dirty="0"/>
              <a:t> </a:t>
            </a:r>
            <a:r>
              <a:rPr lang="en-GB" dirty="0" err="1"/>
              <a:t>Süreci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r-TR" dirty="0"/>
              <a:t>Döngüsel</a:t>
            </a:r>
            <a:r>
              <a:rPr lang="en-GB" dirty="0"/>
              <a:t> Ekonomi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Tasarım</a:t>
            </a: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Genel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süreci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temayı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ilk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özellikleri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konseptlerine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dönüştüren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ardından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verilen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teknolojik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koşullar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altında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etmek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detaylı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çizimler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eskizler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içeren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faaliyetleri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Sanatsal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beceriler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prototipin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üretildiği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test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edildiği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versiyon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edilene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kadar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değiştirildiği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aşamasında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mühendislik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becerileriyle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tamamlanır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faaliyeti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arasında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bildirim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yanıtları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oluşturulur</a:t>
            </a:r>
            <a:r>
              <a:rPr lang="tr-TR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ekonomi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kaynakların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kullanıldığı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yönetildiği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kapalı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devre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yaratmayı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amaçlayan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süreçleri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tasarlamak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yaklaşımdır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Kaynak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tükenmesine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oluşumuna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açan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geleneksel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doğrusal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"al-yap-at"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modelinden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sapmadır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ekonomi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kavramı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üç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temel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ilkeye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dayanmaktadır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kirliliği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ortadan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kaldırmak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 Bu, ham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madde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çıkarımından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bertarafına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kadar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yaşam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döngüsünü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dikkate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almayı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oluşumunu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etkiyi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aza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indiren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süreçler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tasarlamayı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içerir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kullanımda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tutmak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Amaç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kullanımı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onarımı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üretimi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teşvik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ederek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malzemelerin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ömrünü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uzatmaktır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sistemleri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yenilemek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ekonomi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sistemlerin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ekosistemler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üzerindeki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etkisini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dikkate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almayı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bunları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desteklemenin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geliştirmenin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yollarını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bulmayı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içerir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Döngüsel</a:t>
            </a:r>
            <a:r>
              <a:rPr lang="en-GB" dirty="0"/>
              <a:t> </a:t>
            </a:r>
            <a:r>
              <a:rPr lang="en-GB" dirty="0" err="1"/>
              <a:t>ekonomiye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dirty="0" err="1"/>
              <a:t>ayakkabı</a:t>
            </a:r>
            <a:r>
              <a:rPr lang="en-GB" dirty="0"/>
              <a:t> </a:t>
            </a:r>
            <a:r>
              <a:rPr lang="en-GB" dirty="0" err="1"/>
              <a:t>koleksiyonlarının</a:t>
            </a:r>
            <a:r>
              <a:rPr lang="en-GB" dirty="0"/>
              <a:t> </a:t>
            </a:r>
            <a:r>
              <a:rPr lang="en-GB" dirty="0" err="1"/>
              <a:t>Tasarım</a:t>
            </a:r>
            <a:r>
              <a:rPr lang="en-GB" dirty="0"/>
              <a:t> ve </a:t>
            </a:r>
            <a:r>
              <a:rPr lang="en-GB" dirty="0" err="1"/>
              <a:t>Geliştirme</a:t>
            </a:r>
            <a:r>
              <a:rPr lang="en-GB" dirty="0"/>
              <a:t> </a:t>
            </a:r>
            <a:r>
              <a:rPr lang="en-GB" dirty="0" err="1"/>
              <a:t>süreci</a:t>
            </a:r>
            <a:r>
              <a:rPr lang="en-GB" dirty="0"/>
              <a:t>, </a:t>
            </a:r>
            <a:r>
              <a:rPr lang="en-GB" dirty="0" err="1"/>
              <a:t>koleksiyonların</a:t>
            </a:r>
            <a:r>
              <a:rPr lang="en-GB" dirty="0"/>
              <a:t> </a:t>
            </a:r>
            <a:r>
              <a:rPr lang="en-GB" dirty="0" err="1"/>
              <a:t>müşterilerden</a:t>
            </a:r>
            <a:r>
              <a:rPr lang="en-GB" dirty="0"/>
              <a:t> </a:t>
            </a:r>
            <a:r>
              <a:rPr lang="en-GB" dirty="0" err="1"/>
              <a:t>kaynaklanan</a:t>
            </a:r>
            <a:r>
              <a:rPr lang="en-GB" dirty="0"/>
              <a:t> </a:t>
            </a:r>
            <a:r>
              <a:rPr lang="en-GB" dirty="0" err="1"/>
              <a:t>kısıtlamalarını</a:t>
            </a:r>
            <a:r>
              <a:rPr lang="en-GB" dirty="0"/>
              <a:t> </a:t>
            </a:r>
            <a:r>
              <a:rPr lang="en-GB" dirty="0" err="1"/>
              <a:t>belirlemek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pazar</a:t>
            </a:r>
            <a:r>
              <a:rPr lang="en-GB" dirty="0"/>
              <a:t> </a:t>
            </a:r>
            <a:r>
              <a:rPr lang="en-GB" dirty="0" err="1"/>
              <a:t>tahminiyle</a:t>
            </a:r>
            <a:r>
              <a:rPr lang="en-GB" dirty="0"/>
              <a:t> </a:t>
            </a:r>
            <a:r>
              <a:rPr lang="en-GB" dirty="0" err="1"/>
              <a:t>başlayarak</a:t>
            </a:r>
            <a:r>
              <a:rPr lang="en-GB" dirty="0"/>
              <a:t> </a:t>
            </a:r>
            <a:r>
              <a:rPr lang="en-GB" dirty="0" err="1"/>
              <a:t>ardışık</a:t>
            </a:r>
            <a:r>
              <a:rPr lang="en-GB" dirty="0"/>
              <a:t> </a:t>
            </a:r>
            <a:r>
              <a:rPr lang="en-GB" dirty="0" err="1"/>
              <a:t>faaliyetleri</a:t>
            </a:r>
            <a:r>
              <a:rPr lang="en-GB" dirty="0"/>
              <a:t> </a:t>
            </a:r>
            <a:r>
              <a:rPr lang="en-GB" dirty="0" err="1"/>
              <a:t>beraberinde</a:t>
            </a:r>
            <a:r>
              <a:rPr lang="en-GB" dirty="0"/>
              <a:t> </a:t>
            </a:r>
            <a:r>
              <a:rPr lang="en-GB" dirty="0" err="1"/>
              <a:t>getirir</a:t>
            </a:r>
            <a:r>
              <a:rPr lang="en-GB" dirty="0"/>
              <a:t>. </a:t>
            </a:r>
            <a:r>
              <a:rPr lang="en-GB" dirty="0" err="1"/>
              <a:t>Bunu</a:t>
            </a:r>
            <a:r>
              <a:rPr lang="en-GB" dirty="0"/>
              <a:t>, </a:t>
            </a:r>
            <a:r>
              <a:rPr lang="en-GB" dirty="0" err="1"/>
              <a:t>tüketicinin</a:t>
            </a:r>
            <a:r>
              <a:rPr lang="en-GB" dirty="0"/>
              <a:t> </a:t>
            </a:r>
            <a:r>
              <a:rPr lang="en-GB" dirty="0" err="1"/>
              <a:t>beklentilerini</a:t>
            </a:r>
            <a:r>
              <a:rPr lang="en-GB" dirty="0"/>
              <a:t> </a:t>
            </a:r>
            <a:r>
              <a:rPr lang="en-GB" dirty="0" err="1"/>
              <a:t>karşılayan</a:t>
            </a:r>
            <a:r>
              <a:rPr lang="en-GB" dirty="0"/>
              <a:t> yeni </a:t>
            </a:r>
            <a:r>
              <a:rPr lang="en-GB" dirty="0" err="1"/>
              <a:t>ürünler</a:t>
            </a:r>
            <a:r>
              <a:rPr lang="en-GB" dirty="0"/>
              <a:t> </a:t>
            </a:r>
            <a:r>
              <a:rPr lang="en-GB" dirty="0" err="1"/>
              <a:t>elde</a:t>
            </a:r>
            <a:r>
              <a:rPr lang="en-GB" dirty="0"/>
              <a:t> </a:t>
            </a:r>
            <a:r>
              <a:rPr lang="en-GB" dirty="0" err="1"/>
              <a:t>etmek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işlevsel</a:t>
            </a:r>
            <a:r>
              <a:rPr lang="en-GB" dirty="0"/>
              <a:t> ve </a:t>
            </a:r>
            <a:r>
              <a:rPr lang="en-GB" dirty="0" err="1"/>
              <a:t>estetik</a:t>
            </a:r>
            <a:r>
              <a:rPr lang="en-GB" dirty="0"/>
              <a:t> </a:t>
            </a:r>
            <a:r>
              <a:rPr lang="en-GB" dirty="0" err="1"/>
              <a:t>açıdan</a:t>
            </a:r>
            <a:r>
              <a:rPr lang="en-GB" dirty="0"/>
              <a:t> </a:t>
            </a:r>
            <a:r>
              <a:rPr lang="en-GB" dirty="0" err="1"/>
              <a:t>yeterli</a:t>
            </a:r>
            <a:r>
              <a:rPr lang="en-GB" dirty="0"/>
              <a:t> </a:t>
            </a:r>
            <a:r>
              <a:rPr lang="en-GB" dirty="0" err="1"/>
              <a:t>çözümlerin</a:t>
            </a:r>
            <a:r>
              <a:rPr lang="en-GB" dirty="0"/>
              <a:t> </a:t>
            </a:r>
            <a:r>
              <a:rPr lang="en-GB" dirty="0" err="1"/>
              <a:t>belirlenmesi</a:t>
            </a:r>
            <a:r>
              <a:rPr lang="en-GB" dirty="0"/>
              <a:t> </a:t>
            </a:r>
            <a:r>
              <a:rPr lang="en-GB" dirty="0" err="1"/>
              <a:t>takip</a:t>
            </a:r>
            <a:r>
              <a:rPr lang="en-GB" dirty="0"/>
              <a:t> </a:t>
            </a:r>
            <a:r>
              <a:rPr lang="en-GB" dirty="0" err="1"/>
              <a:t>eder</a:t>
            </a:r>
            <a:r>
              <a:rPr lang="en-GB" dirty="0"/>
              <a:t>. Yeni </a:t>
            </a:r>
            <a:r>
              <a:rPr lang="en-GB" dirty="0" err="1"/>
              <a:t>ayakkabı</a:t>
            </a:r>
            <a:r>
              <a:rPr lang="en-GB" dirty="0"/>
              <a:t> </a:t>
            </a:r>
            <a:r>
              <a:rPr lang="en-GB" dirty="0" err="1"/>
              <a:t>konseptini</a:t>
            </a:r>
            <a:r>
              <a:rPr lang="en-GB" dirty="0"/>
              <a:t> </a:t>
            </a:r>
            <a:r>
              <a:rPr lang="en-GB" dirty="0" err="1"/>
              <a:t>tasarlamak</a:t>
            </a:r>
            <a:r>
              <a:rPr lang="en-GB" dirty="0"/>
              <a:t> ve </a:t>
            </a:r>
            <a:r>
              <a:rPr lang="en-GB" dirty="0" err="1"/>
              <a:t>bir</a:t>
            </a:r>
            <a:r>
              <a:rPr lang="en-GB" dirty="0"/>
              <a:t> hat </a:t>
            </a:r>
            <a:r>
              <a:rPr lang="en-GB" dirty="0" err="1"/>
              <a:t>koleksiyonu</a:t>
            </a:r>
            <a:r>
              <a:rPr lang="en-GB" dirty="0"/>
              <a:t> </a:t>
            </a:r>
            <a:r>
              <a:rPr lang="en-GB" dirty="0" err="1"/>
              <a:t>geliştirmek</a:t>
            </a:r>
            <a:r>
              <a:rPr lang="en-GB" dirty="0"/>
              <a:t> </a:t>
            </a:r>
            <a:r>
              <a:rPr lang="en-GB" dirty="0" err="1"/>
              <a:t>ardışık</a:t>
            </a:r>
            <a:r>
              <a:rPr lang="en-GB" dirty="0"/>
              <a:t> </a:t>
            </a:r>
            <a:r>
              <a:rPr lang="en-GB" dirty="0" err="1"/>
              <a:t>birkaç</a:t>
            </a:r>
            <a:r>
              <a:rPr lang="en-GB" dirty="0"/>
              <a:t> </a:t>
            </a:r>
            <a:r>
              <a:rPr lang="en-GB" dirty="0" err="1"/>
              <a:t>adımla</a:t>
            </a:r>
            <a:r>
              <a:rPr lang="en-GB" dirty="0"/>
              <a:t> </a:t>
            </a:r>
            <a:r>
              <a:rPr lang="en-GB" dirty="0" err="1"/>
              <a:t>ilerler</a:t>
            </a:r>
            <a:r>
              <a:rPr lang="en-GB" dirty="0"/>
              <a:t>:</a:t>
            </a:r>
            <a:endParaRPr lang="tr-T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Koleksiyon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temasını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tasarım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kısıtlamalarını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/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özelliklerini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belirleyin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;</a:t>
            </a:r>
            <a:endParaRPr lang="tr-TR" sz="1800" dirty="0">
              <a:solidFill>
                <a:srgbClr val="000000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tr-TR" sz="1800" dirty="0">
              <a:solidFill>
                <a:srgbClr val="000000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Koleksiyonun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temel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ürün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konseptini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tasarlayın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;</a:t>
            </a:r>
          </a:p>
          <a:p>
            <a:pPr marL="285750" marR="150495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Prototipi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yapın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;</a:t>
            </a:r>
          </a:p>
          <a:p>
            <a:pPr marL="285750" marR="150495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Prototipi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test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edin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analiz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edin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;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gerekirse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ayarlamalar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yapın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;</a:t>
            </a:r>
          </a:p>
          <a:p>
            <a:pPr marL="285750" marR="150495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Koleksiyon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hattını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geliştirin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;</a:t>
            </a:r>
          </a:p>
          <a:p>
            <a:pPr marL="285750" marR="150495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Teknik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paketi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geliştirin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;</a:t>
            </a:r>
          </a:p>
          <a:p>
            <a:pPr marL="285750" marR="150495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Üretim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için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uygulama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tasarım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yardımı</a:t>
            </a:r>
            <a:r>
              <a:rPr lang="en-GB" sz="1800" dirty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.</a:t>
            </a:r>
            <a:endParaRPr dirty="0"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moda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oluştururken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sıkışan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tasarımcılar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seçmek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zordur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her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şirketin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portföyüyle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uyumlu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olmalıdır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şirket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marka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imajını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koruyabilir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müşteriyi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nişini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belirleyebilir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kısıtlamaları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özellikler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Tasarımcının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yaratıcılığını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etkilese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bile,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şirkette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üretilecek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tartışırken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birkaç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sınırlama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gereklidir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Yine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de, iyi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tasarımcı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kısıtlamaları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yaratıcı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süreci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nasıl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dengeleyeceğini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bilecektir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koleksiyonunun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geliştirilmesi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slaytta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sunulan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gereksinimlere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bağlıdır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94" name="Google Shape;1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müşterinin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yaşam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tarzına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estetiğine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uyan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ruh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atmosfer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oluşturmakla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başlar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nedenle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ilham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temasını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tutarlı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tutarlı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bulmak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insanların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markayı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tanımasına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olacaktır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Bir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ruh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panosu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4),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renkler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dokular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resimler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dahil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üzere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konseptini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gösteren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görsel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öğelerin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koleksiyonudur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20" name="Google Shape;2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İlham her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yerdedir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Tasarımcının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onu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gözlemlemesi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özümsemesi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gerekir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Bir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fotoğraf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günlüğü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benzersiz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fikirler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ilham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verici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kitap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renklerdeki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şekiller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olası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renk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kombinasyonları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referanslar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tasarımcının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koleksiyonun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temel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ürününü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yaratmak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kullanabileceği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araçlardan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sadece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birkaçıdır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Örneğin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fotoğraflar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üst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kısmının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tabanının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olası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yapı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elemanlarını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gösterir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doku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elemanları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olabilir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Fikirleri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topladıktan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eskizler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yaptıktan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sonraki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aşama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konsept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panosu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adı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verilen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görsel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hikaye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oluşturmaktır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Aynı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hikayeyi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ruh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hali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panosu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içinde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yoğunlaştırarak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devam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ettirir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Aşağıdaki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örnek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konsept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panosunu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ruh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hali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panosuna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karşı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sunar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Koleksiyonun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başlığı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3R'dir: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Düşün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Kullan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İnşa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Et.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konsepti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uzun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süreli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kullanım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kolaylığı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sağlamak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şok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emici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ayak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tabanı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basıncı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dağıtım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özelliklerine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rahat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yapmak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yerel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malzemeleri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kaynakları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atıkları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kullanmayı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entegre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etmeyi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önerir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</p:txBody>
      </p:sp>
      <p:sp>
        <p:nvSpPr>
          <p:cNvPr id="234" name="Google Shape;2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Üç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boyutlu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(3B)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prototipler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yeni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ürünü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işlevsellik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maliyetler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kısıtlamaları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kriterlere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göre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değerlendirmek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test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etmek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değerlendirmek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geliştirme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aşamasında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gereklidir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İlk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adımda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uygun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oluşturulmuş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sanal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3B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prototip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görünüm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renkler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doku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şekiller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hakkında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ön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bilgi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verebilir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İkinci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adımda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fiziksel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prototip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deneme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uyum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ve test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yoluyla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işlevselliği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değerlendirebilir</a:t>
            </a:r>
            <a:endParaRPr dirty="0"/>
          </a:p>
        </p:txBody>
      </p:sp>
      <p:sp>
        <p:nvSpPr>
          <p:cNvPr id="250" name="Google Shape;25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zitiv titlu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vertical și titlu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vertical și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și conținu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tet secțiu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ă tipuri de conținu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ț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ar titlu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completa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ținut cu legendă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ine cu legendă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secretsfromportugal.com/zouri-the-portuguese-brand-that-transforms-plastic-from-ocean-into-stylish-sho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28195" t="856" r="29321" b="-855"/>
          <a:stretch/>
        </p:blipFill>
        <p:spPr>
          <a:xfrm>
            <a:off x="1" y="-1"/>
            <a:ext cx="5254752" cy="69686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711735" y="195382"/>
            <a:ext cx="60975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SHO</a:t>
            </a:r>
            <a:r>
              <a:rPr lang="tr-TR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ED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ES –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Döngüsel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ekonominin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ortaya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çıkan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taleplerine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uygun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sürdürülebilir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ürünler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için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yeni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ayakkabı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tasarımcısı</a:t>
            </a:r>
            <a:r>
              <a:rPr lang="en-GB" sz="16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b="0" i="0" u="none" strike="noStrike" cap="none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yeterlilikleri</a:t>
            </a:r>
            <a:endParaRPr sz="1600" b="0" i="0" u="none" strike="noStrike" cap="none" dirty="0">
              <a:solidFill>
                <a:srgbClr val="2D569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518484" y="1524063"/>
            <a:ext cx="62908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ULO 3. DÖNGÜSEL EKONOMİ İÇİN AYAKKABI ÜRÜN TASARIMI</a:t>
            </a:r>
            <a:endParaRPr sz="3200" b="1" i="0" u="none" strike="noStrike" cap="none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711735" y="6209914"/>
            <a:ext cx="650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GELİŞTİRİCİ ORTAK: TUIASI - GHEORGHE ASACHI IASI TEKNİK ÜNİVERSİTESİ</a:t>
            </a:r>
            <a:endParaRPr sz="18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82711" y="207884"/>
            <a:ext cx="45785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dirty="0">
                <a:solidFill>
                  <a:srgbClr val="E9C73B"/>
                </a:solidFill>
                <a:latin typeface="Arimo"/>
                <a:ea typeface="Arimo"/>
                <a:cs typeface="Arimo"/>
                <a:sym typeface="Arimo"/>
              </a:rPr>
              <a:t>Proje </a:t>
            </a:r>
            <a:r>
              <a:rPr lang="en-GB" sz="1400" b="0" i="0" u="none" strike="noStrike" dirty="0" err="1">
                <a:solidFill>
                  <a:srgbClr val="E9C73B"/>
                </a:solidFill>
                <a:latin typeface="Arimo"/>
                <a:ea typeface="Arimo"/>
                <a:cs typeface="Arimo"/>
                <a:sym typeface="Arimo"/>
              </a:rPr>
              <a:t>numarası</a:t>
            </a:r>
            <a:r>
              <a:rPr lang="en-GB" sz="1400" b="0" i="0" u="none" strike="noStrike" dirty="0">
                <a:solidFill>
                  <a:srgbClr val="E9C73B"/>
                </a:solidFill>
                <a:latin typeface="Arimo"/>
                <a:ea typeface="Arimo"/>
                <a:cs typeface="Arimo"/>
                <a:sym typeface="Arimo"/>
              </a:rPr>
              <a:t> 2021-1-TR01-KA220-VET-000028186</a:t>
            </a:r>
            <a:endParaRPr sz="14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318955" y="6164163"/>
            <a:ext cx="2706042" cy="62757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5711735" y="4096819"/>
            <a:ext cx="60975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Ders 3.3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Döngüsel </a:t>
            </a:r>
            <a:r>
              <a:rPr lang="en-GB" sz="2400" b="1" i="0" u="none" strike="noStrike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ekonomi</a:t>
            </a:r>
            <a:r>
              <a:rPr lang="en-GB" sz="2400" b="1" i="0" u="none" strike="noStrike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i="0" u="none" strike="noStrike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2400" b="1" i="0" u="none" strike="noStrike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i="0" u="none" strike="noStrike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tasarım</a:t>
            </a:r>
            <a:r>
              <a:rPr lang="en-GB" sz="2400" b="1" i="0" u="none" strike="noStrike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i="0" u="none" strike="noStrike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süreci</a:t>
            </a:r>
            <a:endParaRPr sz="2400" b="1" dirty="0">
              <a:solidFill>
                <a:srgbClr val="2A4C8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82" y="2111506"/>
            <a:ext cx="1415354" cy="168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10"/>
          <p:cNvCxnSpPr/>
          <p:nvPr/>
        </p:nvCxnSpPr>
        <p:spPr>
          <a:xfrm>
            <a:off x="1420849" y="3258105"/>
            <a:ext cx="9128121" cy="4084"/>
          </a:xfrm>
          <a:prstGeom prst="straightConnector1">
            <a:avLst/>
          </a:prstGeom>
          <a:solidFill>
            <a:srgbClr val="2A4C8C"/>
          </a:solidFill>
          <a:ln w="19050" cap="rnd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0" name="Google Shape;280;p10"/>
          <p:cNvGrpSpPr/>
          <p:nvPr/>
        </p:nvGrpSpPr>
        <p:grpSpPr>
          <a:xfrm>
            <a:off x="0" y="3754995"/>
            <a:ext cx="3364925" cy="1682877"/>
            <a:chOff x="0" y="-9525"/>
            <a:chExt cx="4486566" cy="2243835"/>
          </a:xfrm>
        </p:grpSpPr>
        <p:sp>
          <p:nvSpPr>
            <p:cNvPr id="281" name="Google Shape;281;p10"/>
            <p:cNvSpPr txBox="1"/>
            <p:nvPr/>
          </p:nvSpPr>
          <p:spPr>
            <a:xfrm>
              <a:off x="0" y="-9525"/>
              <a:ext cx="4486566" cy="764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28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u="none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FEE </a:t>
              </a:r>
              <a:r>
                <a:rPr lang="en-GB" sz="28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analizi</a:t>
              </a:r>
              <a:endParaRPr dirty="0"/>
            </a:p>
          </p:txBody>
        </p:sp>
        <p:sp>
          <p:nvSpPr>
            <p:cNvPr id="282" name="Google Shape;282;p10"/>
            <p:cNvSpPr txBox="1"/>
            <p:nvPr/>
          </p:nvSpPr>
          <p:spPr>
            <a:xfrm>
              <a:off x="0" y="855472"/>
              <a:ext cx="4486566" cy="1378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işlevsel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(F),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estetik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(E) ve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ifade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edici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(E)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</a:t>
              </a:r>
              <a:endParaRPr sz="2399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0"/>
          <p:cNvGrpSpPr/>
          <p:nvPr/>
        </p:nvGrpSpPr>
        <p:grpSpPr>
          <a:xfrm>
            <a:off x="4430834" y="3772604"/>
            <a:ext cx="3364925" cy="1682877"/>
            <a:chOff x="0" y="-9525"/>
            <a:chExt cx="4486566" cy="2243835"/>
          </a:xfrm>
        </p:grpSpPr>
        <p:sp>
          <p:nvSpPr>
            <p:cNvPr id="284" name="Google Shape;284;p10"/>
            <p:cNvSpPr txBox="1"/>
            <p:nvPr/>
          </p:nvSpPr>
          <p:spPr>
            <a:xfrm>
              <a:off x="0" y="-9525"/>
              <a:ext cx="4486566" cy="764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28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Portföy</a:t>
              </a:r>
              <a:endParaRPr dirty="0"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0" y="855472"/>
              <a:ext cx="4486566" cy="1378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çizimler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eskizler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maketler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prototip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analizleri</a:t>
              </a:r>
              <a:endParaRPr sz="2399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0"/>
          <p:cNvGrpSpPr/>
          <p:nvPr/>
        </p:nvGrpSpPr>
        <p:grpSpPr>
          <a:xfrm>
            <a:off x="8992795" y="3777234"/>
            <a:ext cx="2887134" cy="1682877"/>
            <a:chOff x="0" y="-9525"/>
            <a:chExt cx="4486566" cy="2243835"/>
          </a:xfrm>
        </p:grpSpPr>
        <p:sp>
          <p:nvSpPr>
            <p:cNvPr id="287" name="Google Shape;287;p10"/>
            <p:cNvSpPr txBox="1"/>
            <p:nvPr/>
          </p:nvSpPr>
          <p:spPr>
            <a:xfrm>
              <a:off x="0" y="-9525"/>
              <a:ext cx="4486566" cy="764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28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u="none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Teknoloji </a:t>
              </a:r>
              <a:r>
                <a:rPr lang="en-GB" sz="28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paketi</a:t>
              </a:r>
              <a:endParaRPr dirty="0"/>
            </a:p>
          </p:txBody>
        </p:sp>
        <p:sp>
          <p:nvSpPr>
            <p:cNvPr id="288" name="Google Shape;288;p10"/>
            <p:cNvSpPr txBox="1"/>
            <p:nvPr/>
          </p:nvSpPr>
          <p:spPr>
            <a:xfrm>
              <a:off x="0" y="855472"/>
              <a:ext cx="4486566" cy="1378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teknolojik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finansal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pazarlama</a:t>
              </a:r>
              <a:r>
                <a:rPr lang="en-GB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analizi</a:t>
              </a:r>
              <a:endParaRPr sz="2399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0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290" name="Google Shape;290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0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92" name="Google Shape;292;p10"/>
          <p:cNvSpPr txBox="1"/>
          <p:nvPr/>
        </p:nvSpPr>
        <p:spPr>
          <a:xfrm>
            <a:off x="531115" y="1164599"/>
            <a:ext cx="36702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Test ve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analiz</a:t>
            </a:r>
            <a:endParaRPr dirty="0"/>
          </a:p>
        </p:txBody>
      </p:sp>
      <p:sp>
        <p:nvSpPr>
          <p:cNvPr id="293" name="Google Shape;293;p10" descr="Top 3 Year-end Checklist Items for Bank Fee Analysis - Redbridg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 descr="Product Analysis And Research Colored Icon In Powerpoint Pptx Png And  Editable Eps Format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7897" y="2166952"/>
            <a:ext cx="1555775" cy="15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0" descr="My Documents Icon - Reality Icons - SoftIcons.com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58474" y="2175381"/>
            <a:ext cx="1555776" cy="155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 l="19149" r="52846" b="54528"/>
          <a:stretch/>
        </p:blipFill>
        <p:spPr>
          <a:xfrm>
            <a:off x="8674926" y="126744"/>
            <a:ext cx="3414409" cy="3126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11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305" name="Google Shape;305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11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307" name="Google Shape;307;p11"/>
          <p:cNvPicPr preferRelativeResize="0"/>
          <p:nvPr/>
        </p:nvPicPr>
        <p:blipFill rotWithShape="1">
          <a:blip r:embed="rId5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3">
            <a:alphaModFix/>
          </a:blip>
          <a:srcRect l="19249" t="52431" r="52745" b="2096"/>
          <a:stretch/>
        </p:blipFill>
        <p:spPr>
          <a:xfrm>
            <a:off x="8674925" y="3578003"/>
            <a:ext cx="3414409" cy="312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436985" y="1017491"/>
            <a:ext cx="45787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hattını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geliştirin</a:t>
            </a:r>
            <a:endParaRPr dirty="0"/>
          </a:p>
        </p:txBody>
      </p:sp>
      <p:grpSp>
        <p:nvGrpSpPr>
          <p:cNvPr id="310" name="Google Shape;310;p11"/>
          <p:cNvGrpSpPr/>
          <p:nvPr/>
        </p:nvGrpSpPr>
        <p:grpSpPr>
          <a:xfrm>
            <a:off x="1392448" y="1735179"/>
            <a:ext cx="6436480" cy="4823069"/>
            <a:chOff x="728440" y="848"/>
            <a:chExt cx="6436480" cy="4823069"/>
          </a:xfrm>
        </p:grpSpPr>
        <p:sp>
          <p:nvSpPr>
            <p:cNvPr id="311" name="Google Shape;311;p11"/>
            <p:cNvSpPr/>
            <p:nvPr/>
          </p:nvSpPr>
          <p:spPr>
            <a:xfrm rot="5400000">
              <a:off x="3450713" y="117063"/>
              <a:ext cx="1787911" cy="155548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1CB2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3809323" y="279465"/>
              <a:ext cx="1070690" cy="1230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Tahsilat</a:t>
              </a:r>
              <a:r>
                <a:rPr lang="en-GB" sz="1700" u="none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beyanı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169611" y="358431"/>
              <a:ext cx="1995309" cy="1072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 rot="5400000">
              <a:off x="1770792" y="117063"/>
              <a:ext cx="1787911" cy="155548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2129402" y="279465"/>
              <a:ext cx="1070690" cy="1230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 rot="5400000">
              <a:off x="2607534" y="1634642"/>
              <a:ext cx="1787911" cy="155548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1CB2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 txBox="1"/>
            <p:nvPr/>
          </p:nvSpPr>
          <p:spPr>
            <a:xfrm>
              <a:off x="2966144" y="1797044"/>
              <a:ext cx="1070690" cy="1230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Çoklu</a:t>
              </a:r>
              <a:r>
                <a:rPr lang="en-GB" sz="1700" u="none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öğe</a:t>
              </a:r>
              <a:r>
                <a:rPr lang="en-GB" sz="1700" u="none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karakteri</a:t>
              </a:r>
              <a:endParaRPr sz="1700" u="none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728440" y="1876010"/>
              <a:ext cx="1930944" cy="1072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 rot="5400000">
              <a:off x="4287456" y="1634642"/>
              <a:ext cx="1787911" cy="155548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 txBox="1"/>
            <p:nvPr/>
          </p:nvSpPr>
          <p:spPr>
            <a:xfrm>
              <a:off x="4646066" y="1797044"/>
              <a:ext cx="1070690" cy="1230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 rot="5400000">
              <a:off x="3450713" y="3152221"/>
              <a:ext cx="1787911" cy="155548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1CB2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3809323" y="3314623"/>
              <a:ext cx="1189532" cy="1230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Koleksiyon</a:t>
              </a:r>
              <a:r>
                <a:rPr lang="en-GB" sz="1700" u="none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u="none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boyutu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169611" y="3393589"/>
              <a:ext cx="1995309" cy="1072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 rot="5400000">
              <a:off x="1770792" y="3152221"/>
              <a:ext cx="1787911" cy="155548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2129402" y="3314623"/>
              <a:ext cx="1070690" cy="1230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2"/>
          <p:cNvPicPr preferRelativeResize="0"/>
          <p:nvPr/>
        </p:nvPicPr>
        <p:blipFill rotWithShape="1">
          <a:blip r:embed="rId3">
            <a:alphaModFix/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2" name="Google Shape;332;p12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12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334" name="Google Shape;334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12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336" name="Google Shape;336;p12"/>
          <p:cNvPicPr preferRelativeResize="0"/>
          <p:nvPr/>
        </p:nvPicPr>
        <p:blipFill rotWithShape="1">
          <a:blip r:embed="rId3">
            <a:alphaModFix/>
          </a:blip>
          <a:srcRect l="32515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37" name="Google Shape;337;p12"/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338" name="Google Shape;338;p12"/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2"/>
          <p:cNvSpPr txBox="1"/>
          <p:nvPr/>
        </p:nvSpPr>
        <p:spPr>
          <a:xfrm>
            <a:off x="3929974" y="1449703"/>
            <a:ext cx="57710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yardımı</a:t>
            </a:r>
            <a:endParaRPr dirty="0"/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6">
            <a:alphaModFix/>
          </a:blip>
          <a:srcRect l="26312" t="19376" r="28283" b="21139"/>
          <a:stretch/>
        </p:blipFill>
        <p:spPr>
          <a:xfrm>
            <a:off x="4336031" y="2740798"/>
            <a:ext cx="2479479" cy="2436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12"/>
          <p:cNvGrpSpPr/>
          <p:nvPr/>
        </p:nvGrpSpPr>
        <p:grpSpPr>
          <a:xfrm>
            <a:off x="8164850" y="2396697"/>
            <a:ext cx="3693542" cy="3748609"/>
            <a:chOff x="8164850" y="2396697"/>
            <a:chExt cx="3693542" cy="3748609"/>
          </a:xfrm>
        </p:grpSpPr>
        <p:sp>
          <p:nvSpPr>
            <p:cNvPr id="343" name="Google Shape;343;p12"/>
            <p:cNvSpPr/>
            <p:nvPr/>
          </p:nvSpPr>
          <p:spPr>
            <a:xfrm>
              <a:off x="8164850" y="3084899"/>
              <a:ext cx="3683087" cy="3060407"/>
            </a:xfrm>
            <a:prstGeom prst="rect">
              <a:avLst/>
            </a:prstGeom>
            <a:solidFill>
              <a:srgbClr val="F1CB2F"/>
            </a:solidFill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8164850" y="2396697"/>
              <a:ext cx="3693542" cy="688202"/>
            </a:xfrm>
            <a:prstGeom prst="rect">
              <a:avLst/>
            </a:prstGeom>
            <a:noFill/>
            <a:ln w="57150" cap="flat" cmpd="sng">
              <a:solidFill>
                <a:srgbClr val="F3CC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ÜRETİM PARAMETRELERİ</a:t>
              </a:r>
              <a:endParaRPr sz="18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2"/>
          <p:cNvGrpSpPr/>
          <p:nvPr/>
        </p:nvGrpSpPr>
        <p:grpSpPr>
          <a:xfrm>
            <a:off x="8296835" y="3206982"/>
            <a:ext cx="3556926" cy="2735422"/>
            <a:chOff x="8296835" y="3429000"/>
            <a:chExt cx="3556926" cy="2735422"/>
          </a:xfrm>
        </p:grpSpPr>
        <p:sp>
          <p:nvSpPr>
            <p:cNvPr id="346" name="Google Shape;346;p12"/>
            <p:cNvSpPr/>
            <p:nvPr/>
          </p:nvSpPr>
          <p:spPr>
            <a:xfrm>
              <a:off x="8296835" y="3429000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8296835" y="4223666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8296835" y="5004885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 txBox="1"/>
            <p:nvPr/>
          </p:nvSpPr>
          <p:spPr>
            <a:xfrm>
              <a:off x="8785490" y="3449633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Kalite</a:t>
              </a:r>
              <a:endParaRPr dirty="0"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8785490" y="4250254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Zaman</a:t>
              </a:r>
              <a:endParaRPr dirty="0"/>
            </a:p>
          </p:txBody>
        </p:sp>
        <p:sp>
          <p:nvSpPr>
            <p:cNvPr id="351" name="Google Shape;351;p12"/>
            <p:cNvSpPr txBox="1"/>
            <p:nvPr/>
          </p:nvSpPr>
          <p:spPr>
            <a:xfrm>
              <a:off x="8791314" y="5004885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Maliyet</a:t>
              </a:r>
              <a:endParaRPr dirty="0"/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8296835" y="5774457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2"/>
            <p:cNvSpPr txBox="1"/>
            <p:nvPr/>
          </p:nvSpPr>
          <p:spPr>
            <a:xfrm>
              <a:off x="8785489" y="5759516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Çevresel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etki</a:t>
              </a: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"/>
          <p:cNvSpPr txBox="1"/>
          <p:nvPr/>
        </p:nvSpPr>
        <p:spPr>
          <a:xfrm>
            <a:off x="538521" y="1068099"/>
            <a:ext cx="1093452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3.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Döngüsel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ekonomi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ayakkabı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tasarımında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ortaya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çıkan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trendler</a:t>
            </a:r>
            <a:endParaRPr dirty="0"/>
          </a:p>
        </p:txBody>
      </p:sp>
      <p:grpSp>
        <p:nvGrpSpPr>
          <p:cNvPr id="360" name="Google Shape;360;p13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361" name="Google Shape;36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13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363" name="Google Shape;363;p13"/>
          <p:cNvSpPr/>
          <p:nvPr/>
        </p:nvSpPr>
        <p:spPr>
          <a:xfrm>
            <a:off x="7568710" y="2943345"/>
            <a:ext cx="3693542" cy="1107996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32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endParaRPr lang="en-GB" sz="3200" b="1" dirty="0">
              <a:solidFill>
                <a:srgbClr val="2A4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7568710" y="4376216"/>
            <a:ext cx="3693542" cy="1107996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32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endParaRPr sz="3200" b="1" dirty="0">
              <a:solidFill>
                <a:srgbClr val="2A4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13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13"/>
          <p:cNvGrpSpPr/>
          <p:nvPr/>
        </p:nvGrpSpPr>
        <p:grpSpPr>
          <a:xfrm>
            <a:off x="-124059" y="1994913"/>
            <a:ext cx="7820356" cy="5131938"/>
            <a:chOff x="-16483" y="2115936"/>
            <a:chExt cx="7820356" cy="5131938"/>
          </a:xfrm>
        </p:grpSpPr>
        <p:pic>
          <p:nvPicPr>
            <p:cNvPr id="367" name="Google Shape;367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483" y="2115936"/>
              <a:ext cx="7410570" cy="5131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13"/>
            <p:cNvSpPr txBox="1"/>
            <p:nvPr/>
          </p:nvSpPr>
          <p:spPr>
            <a:xfrm>
              <a:off x="1636295" y="2256774"/>
              <a:ext cx="50051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doğal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kaynakların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akılcı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kullanımı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1667769" y="2829344"/>
              <a:ext cx="500513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biyolojik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olarak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parçalanabilir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atıkların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dönüşümü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 txBox="1"/>
            <p:nvPr/>
          </p:nvSpPr>
          <p:spPr>
            <a:xfrm>
              <a:off x="1635685" y="3718589"/>
              <a:ext cx="6168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minimum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plastik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malzeme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kullanımı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 txBox="1"/>
            <p:nvPr/>
          </p:nvSpPr>
          <p:spPr>
            <a:xfrm>
              <a:off x="1635685" y="4397912"/>
              <a:ext cx="6168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dönüştürülebilir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ambalaj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malzemeleri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kullanmak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1635685" y="5051237"/>
              <a:ext cx="6104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yenilenebilir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enerji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kaynaklarının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kullanımı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 txBox="1"/>
            <p:nvPr/>
          </p:nvSpPr>
          <p:spPr>
            <a:xfrm>
              <a:off x="1667769" y="5780223"/>
              <a:ext cx="6104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hidroelektrik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santrallerinden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elektrik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üretimi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1667769" y="6342847"/>
              <a:ext cx="6104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toksik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emisyonların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azaltılması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13"/>
          <p:cNvSpPr txBox="1"/>
          <p:nvPr/>
        </p:nvSpPr>
        <p:spPr>
          <a:xfrm rot="-5400000">
            <a:off x="-1870348" y="4065345"/>
            <a:ext cx="4955115" cy="338554"/>
          </a:xfrm>
          <a:prstGeom prst="rect">
            <a:avLst/>
          </a:prstGeom>
          <a:solidFill>
            <a:srgbClr val="F1CB2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sektöründe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yönelimler</a:t>
            </a:r>
            <a:endParaRPr sz="1600" b="1" dirty="0">
              <a:solidFill>
                <a:srgbClr val="2A4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13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3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3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3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3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14"/>
          <p:cNvCxnSpPr/>
          <p:nvPr/>
        </p:nvCxnSpPr>
        <p:spPr>
          <a:xfrm>
            <a:off x="4058812" y="2239343"/>
            <a:ext cx="0" cy="2794077"/>
          </a:xfrm>
          <a:prstGeom prst="straightConnector1">
            <a:avLst/>
          </a:prstGeom>
          <a:noFill/>
          <a:ln w="9525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14"/>
          <p:cNvCxnSpPr/>
          <p:nvPr/>
        </p:nvCxnSpPr>
        <p:spPr>
          <a:xfrm>
            <a:off x="7946846" y="2237772"/>
            <a:ext cx="0" cy="2794077"/>
          </a:xfrm>
          <a:prstGeom prst="straightConnector1">
            <a:avLst/>
          </a:prstGeom>
          <a:noFill/>
          <a:ln w="9525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0" name="Google Shape;390;p14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14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392" name="Google Shape;392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14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394" name="Google Shape;394;p14" descr="Save nature resources RGB color icon. Energy efficiency. Water conservation.  Ecology protection. Use less. Isolated vector illustration. Simple filled  line drawing. Editable stroke. 12692269 Vector Art at Vecteezy"/>
          <p:cNvPicPr preferRelativeResize="0"/>
          <p:nvPr/>
        </p:nvPicPr>
        <p:blipFill rotWithShape="1">
          <a:blip r:embed="rId5">
            <a:alphaModFix/>
          </a:blip>
          <a:srcRect l="23566" t="17766" r="22346" b="25858"/>
          <a:stretch/>
        </p:blipFill>
        <p:spPr>
          <a:xfrm>
            <a:off x="4717837" y="2287919"/>
            <a:ext cx="2569984" cy="26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4" descr="Leather Icon Images - Free Download on Freepi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1399" y="2397880"/>
            <a:ext cx="2467887" cy="247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4" descr="I-label - Why traceability is crucial for a transparent and sustainable  supply chai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6944" y="2287919"/>
            <a:ext cx="2685779" cy="2685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14"/>
          <p:cNvGrpSpPr/>
          <p:nvPr/>
        </p:nvGrpSpPr>
        <p:grpSpPr>
          <a:xfrm>
            <a:off x="722696" y="5063278"/>
            <a:ext cx="10746608" cy="991346"/>
            <a:chOff x="-297093" y="-9866"/>
            <a:chExt cx="6555931" cy="698234"/>
          </a:xfrm>
        </p:grpSpPr>
        <p:sp>
          <p:nvSpPr>
            <p:cNvPr id="398" name="Google Shape;398;p14"/>
            <p:cNvSpPr txBox="1"/>
            <p:nvPr/>
          </p:nvSpPr>
          <p:spPr>
            <a:xfrm>
              <a:off x="-297093" y="28"/>
              <a:ext cx="1736090" cy="688340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Malzemelerin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bileşenlerin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nihai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ürünlerin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izlenebilirliği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 txBox="1"/>
            <p:nvPr/>
          </p:nvSpPr>
          <p:spPr>
            <a:xfrm>
              <a:off x="2112585" y="-9866"/>
              <a:ext cx="1736333" cy="688368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Su ve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enerji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verimliliği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4522505" y="0"/>
              <a:ext cx="1736333" cy="688368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Konfor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çevresel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performans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için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malzeme</a:t>
              </a:r>
              <a:r>
                <a:rPr lang="en-GB" sz="17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seçimi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14"/>
          <p:cNvSpPr txBox="1"/>
          <p:nvPr/>
        </p:nvSpPr>
        <p:spPr>
          <a:xfrm>
            <a:off x="436985" y="1017491"/>
            <a:ext cx="68508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tasarımı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destekleyen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değerler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/>
          <p:nvPr/>
        </p:nvSpPr>
        <p:spPr>
          <a:xfrm rot="-3958287">
            <a:off x="8386293" y="68552"/>
            <a:ext cx="6562906" cy="792548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15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5"/>
          <p:cNvSpPr/>
          <p:nvPr/>
        </p:nvSpPr>
        <p:spPr>
          <a:xfrm rot="-2119271">
            <a:off x="7897519" y="35244"/>
            <a:ext cx="9911048" cy="7015650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 txBox="1"/>
          <p:nvPr/>
        </p:nvSpPr>
        <p:spPr>
          <a:xfrm>
            <a:off x="8967214" y="2112965"/>
            <a:ext cx="36702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sektöründe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ekonomi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yaklaşımları</a:t>
            </a:r>
            <a:endParaRPr dirty="0"/>
          </a:p>
        </p:txBody>
      </p:sp>
      <p:grpSp>
        <p:nvGrpSpPr>
          <p:cNvPr id="411" name="Google Shape;411;p15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412" name="Google Shape;412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15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414" name="Google Shape;414;p15"/>
          <p:cNvGrpSpPr/>
          <p:nvPr/>
        </p:nvGrpSpPr>
        <p:grpSpPr>
          <a:xfrm>
            <a:off x="1346921" y="907582"/>
            <a:ext cx="9755158" cy="7958564"/>
            <a:chOff x="1230594" y="932775"/>
            <a:chExt cx="6420179" cy="5476340"/>
          </a:xfrm>
        </p:grpSpPr>
        <p:pic>
          <p:nvPicPr>
            <p:cNvPr id="415" name="Google Shape;415;p15" descr="Repair Icon Vector Art, Icons, and Graphics for Free Downloa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07080" y="3452501"/>
              <a:ext cx="589280" cy="5892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6" name="Google Shape;416;p15"/>
            <p:cNvGrpSpPr/>
            <p:nvPr/>
          </p:nvGrpSpPr>
          <p:grpSpPr>
            <a:xfrm>
              <a:off x="1230594" y="932775"/>
              <a:ext cx="6420179" cy="5476340"/>
              <a:chOff x="1230594" y="-75629"/>
              <a:chExt cx="6420179" cy="5476340"/>
            </a:xfrm>
          </p:grpSpPr>
          <p:grpSp>
            <p:nvGrpSpPr>
              <p:cNvPr id="417" name="Google Shape;417;p15"/>
              <p:cNvGrpSpPr/>
              <p:nvPr/>
            </p:nvGrpSpPr>
            <p:grpSpPr>
              <a:xfrm>
                <a:off x="1814428" y="-75629"/>
                <a:ext cx="5836345" cy="5476340"/>
                <a:chOff x="1814428" y="-170879"/>
                <a:chExt cx="5836345" cy="5476340"/>
              </a:xfrm>
            </p:grpSpPr>
            <p:sp>
              <p:nvSpPr>
                <p:cNvPr id="418" name="Google Shape;418;p15"/>
                <p:cNvSpPr/>
                <p:nvPr/>
              </p:nvSpPr>
              <p:spPr>
                <a:xfrm>
                  <a:off x="2758598" y="593289"/>
                  <a:ext cx="3948004" cy="3948004"/>
                </a:xfrm>
                <a:prstGeom prst="blockArc">
                  <a:avLst>
                    <a:gd name="adj1" fmla="val 10800000"/>
                    <a:gd name="adj2" fmla="val 16200000"/>
                    <a:gd name="adj3" fmla="val 4641"/>
                  </a:avLst>
                </a:prstGeom>
                <a:solidFill>
                  <a:srgbClr val="2A4C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5"/>
                <p:cNvSpPr/>
                <p:nvPr/>
              </p:nvSpPr>
              <p:spPr>
                <a:xfrm>
                  <a:off x="2758598" y="593289"/>
                  <a:ext cx="3948004" cy="3948004"/>
                </a:xfrm>
                <a:prstGeom prst="blockArc">
                  <a:avLst>
                    <a:gd name="adj1" fmla="val 5400000"/>
                    <a:gd name="adj2" fmla="val 10800000"/>
                    <a:gd name="adj3" fmla="val 4641"/>
                  </a:avLst>
                </a:prstGeom>
                <a:solidFill>
                  <a:srgbClr val="2A4C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>
                  <a:off x="2758598" y="593289"/>
                  <a:ext cx="3948004" cy="3948004"/>
                </a:xfrm>
                <a:prstGeom prst="blockArc">
                  <a:avLst>
                    <a:gd name="adj1" fmla="val 0"/>
                    <a:gd name="adj2" fmla="val 5400000"/>
                    <a:gd name="adj3" fmla="val 4641"/>
                  </a:avLst>
                </a:prstGeom>
                <a:solidFill>
                  <a:srgbClr val="2A4C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>
                  <a:off x="2758598" y="593289"/>
                  <a:ext cx="3948004" cy="3948004"/>
                </a:xfrm>
                <a:prstGeom prst="blockArc">
                  <a:avLst>
                    <a:gd name="adj1" fmla="val 16200000"/>
                    <a:gd name="adj2" fmla="val 0"/>
                    <a:gd name="adj3" fmla="val 4641"/>
                  </a:avLst>
                </a:prstGeom>
                <a:solidFill>
                  <a:srgbClr val="2A4C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5"/>
                <p:cNvSpPr/>
                <p:nvPr/>
              </p:nvSpPr>
              <p:spPr>
                <a:xfrm>
                  <a:off x="3855711" y="1721091"/>
                  <a:ext cx="1753778" cy="1692400"/>
                </a:xfrm>
                <a:prstGeom prst="ellipse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5"/>
                <p:cNvSpPr txBox="1"/>
                <p:nvPr/>
              </p:nvSpPr>
              <p:spPr>
                <a:xfrm>
                  <a:off x="4112546" y="1968937"/>
                  <a:ext cx="1240108" cy="11967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5225" tIns="15225" rIns="15225" bIns="15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endParaRPr sz="12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>
                  <a:off x="3742600" y="-170879"/>
                  <a:ext cx="1980000" cy="1619996"/>
                </a:xfrm>
                <a:prstGeom prst="ellipse">
                  <a:avLst/>
                </a:prstGeom>
                <a:solidFill>
                  <a:srgbClr val="F1CB2F"/>
                </a:solidFill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15"/>
                <p:cNvSpPr txBox="1"/>
                <p:nvPr/>
              </p:nvSpPr>
              <p:spPr>
                <a:xfrm>
                  <a:off x="4032564" y="66364"/>
                  <a:ext cx="1400072" cy="11455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2850" tIns="22850" rIns="22850" bIns="228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A4C8C"/>
                    </a:buClr>
                    <a:buSzPts val="1800"/>
                    <a:buFont typeface="Calibri"/>
                    <a:buNone/>
                  </a:pP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Geri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dönüşüm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için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tasarım</a:t>
                  </a:r>
                  <a:endParaRPr sz="18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5"/>
                <p:cNvSpPr/>
                <p:nvPr/>
              </p:nvSpPr>
              <p:spPr>
                <a:xfrm>
                  <a:off x="5670773" y="1757293"/>
                  <a:ext cx="1980000" cy="1619996"/>
                </a:xfrm>
                <a:prstGeom prst="ellipse">
                  <a:avLst/>
                </a:prstGeom>
                <a:solidFill>
                  <a:srgbClr val="F1CB2F"/>
                </a:solidFill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15"/>
                <p:cNvSpPr txBox="1"/>
                <p:nvPr/>
              </p:nvSpPr>
              <p:spPr>
                <a:xfrm>
                  <a:off x="5960737" y="1994536"/>
                  <a:ext cx="1400072" cy="11455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2850" tIns="22850" rIns="22850" bIns="228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A4C8C"/>
                    </a:buClr>
                    <a:buSzPts val="1800"/>
                    <a:buFont typeface="Calibri"/>
                    <a:buNone/>
                  </a:pP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Onarım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ve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yeniden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kullanım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için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tasarım</a:t>
                  </a:r>
                  <a:endParaRPr sz="18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5"/>
                <p:cNvSpPr/>
                <p:nvPr/>
              </p:nvSpPr>
              <p:spPr>
                <a:xfrm>
                  <a:off x="3742600" y="3685465"/>
                  <a:ext cx="1980000" cy="1619996"/>
                </a:xfrm>
                <a:prstGeom prst="ellipse">
                  <a:avLst/>
                </a:prstGeom>
                <a:solidFill>
                  <a:srgbClr val="F1CB2F"/>
                </a:solidFill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15"/>
                <p:cNvSpPr txBox="1"/>
                <p:nvPr/>
              </p:nvSpPr>
              <p:spPr>
                <a:xfrm>
                  <a:off x="4032564" y="3922708"/>
                  <a:ext cx="1400072" cy="11455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2850" tIns="22850" rIns="22850" bIns="228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A4C8C"/>
                    </a:buClr>
                    <a:buSzPts val="1800"/>
                    <a:buFont typeface="Calibri"/>
                    <a:buNone/>
                  </a:pP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Atık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minimizasyonuna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yönelik</a:t>
                  </a:r>
                  <a:r>
                    <a:rPr lang="en-GB" sz="18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8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tasarım</a:t>
                  </a:r>
                  <a:endParaRPr sz="18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>
                  <a:off x="1814428" y="1757293"/>
                  <a:ext cx="1980000" cy="1619996"/>
                </a:xfrm>
                <a:prstGeom prst="ellipse">
                  <a:avLst/>
                </a:prstGeom>
                <a:solidFill>
                  <a:srgbClr val="F1CB2F"/>
                </a:solidFill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15"/>
                <p:cNvSpPr txBox="1"/>
                <p:nvPr/>
              </p:nvSpPr>
              <p:spPr>
                <a:xfrm>
                  <a:off x="2104392" y="1994536"/>
                  <a:ext cx="1400072" cy="11455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0300" tIns="20300" rIns="20300" bIns="203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A4C8C"/>
                    </a:buClr>
                    <a:buSzPts val="1600"/>
                    <a:buFont typeface="Calibri"/>
                    <a:buNone/>
                  </a:pPr>
                  <a:r>
                    <a:rPr lang="en-GB" sz="16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Sökme</a:t>
                  </a:r>
                  <a:r>
                    <a:rPr lang="en-GB" sz="16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6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için</a:t>
                  </a:r>
                  <a:r>
                    <a:rPr lang="en-GB" sz="1600" b="1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600" b="1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tasarım</a:t>
                  </a:r>
                  <a:endParaRPr sz="16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32" name="Google Shape;432;p15" descr="Sustainability with solid fill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691783" y="0"/>
                <a:ext cx="546735" cy="5467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3" name="Google Shape;433;p15" descr="Compost outline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897166" y="2973937"/>
                <a:ext cx="572135" cy="5721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4" name="Google Shape;434;p15" descr="Assembly, detailing, disassembly, assemble, disassemble icon - Download on  Iconfinder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230594" y="726393"/>
                <a:ext cx="537845" cy="5378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6"/>
          <p:cNvPicPr preferRelativeResize="0"/>
          <p:nvPr/>
        </p:nvPicPr>
        <p:blipFill rotWithShape="1">
          <a:blip r:embed="rId3">
            <a:alphaModFix/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1" name="Google Shape;441;p16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16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443" name="Google Shape;443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16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445" name="Google Shape;445;p16"/>
          <p:cNvPicPr preferRelativeResize="0"/>
          <p:nvPr/>
        </p:nvPicPr>
        <p:blipFill rotWithShape="1">
          <a:blip r:embed="rId3">
            <a:alphaModFix/>
          </a:blip>
          <a:srcRect l="32515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46" name="Google Shape;446;p16"/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447" name="Google Shape;447;p16"/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6"/>
          <p:cNvGrpSpPr/>
          <p:nvPr/>
        </p:nvGrpSpPr>
        <p:grpSpPr>
          <a:xfrm>
            <a:off x="3929974" y="1165801"/>
            <a:ext cx="9789469" cy="5057267"/>
            <a:chOff x="0" y="-202263"/>
            <a:chExt cx="7915834" cy="4140232"/>
          </a:xfrm>
        </p:grpSpPr>
        <p:grpSp>
          <p:nvGrpSpPr>
            <p:cNvPr id="450" name="Google Shape;450;p16"/>
            <p:cNvGrpSpPr/>
            <p:nvPr/>
          </p:nvGrpSpPr>
          <p:grpSpPr>
            <a:xfrm>
              <a:off x="0" y="33350"/>
              <a:ext cx="7915834" cy="3904619"/>
              <a:chOff x="0" y="33350"/>
              <a:chExt cx="7915834" cy="3904619"/>
            </a:xfrm>
          </p:grpSpPr>
          <p:sp>
            <p:nvSpPr>
              <p:cNvPr id="451" name="Google Shape;451;p16"/>
              <p:cNvSpPr/>
              <p:nvPr/>
            </p:nvSpPr>
            <p:spPr>
              <a:xfrm>
                <a:off x="7727438" y="451144"/>
                <a:ext cx="188396" cy="3486825"/>
              </a:xfrm>
              <a:prstGeom prst="rect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188396" y="451144"/>
                <a:ext cx="4899901" cy="3486825"/>
              </a:xfrm>
              <a:prstGeom prst="frame">
                <a:avLst>
                  <a:gd name="adj1" fmla="val 5450"/>
                </a:avLst>
              </a:prstGeom>
              <a:solidFill>
                <a:srgbClr val="F1C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0" y="33350"/>
                <a:ext cx="4711504" cy="3298232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t="-3999" b="-3999"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379960" y="3332753"/>
                <a:ext cx="4519941" cy="413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 txBox="1"/>
              <p:nvPr/>
            </p:nvSpPr>
            <p:spPr>
              <a:xfrm>
                <a:off x="379960" y="3332753"/>
                <a:ext cx="4519941" cy="413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3025" tIns="72375" rIns="193025" bIns="723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5169574" y="1040365"/>
                <a:ext cx="2423360" cy="2689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6"/>
              <p:cNvSpPr txBox="1"/>
              <p:nvPr/>
            </p:nvSpPr>
            <p:spPr>
              <a:xfrm>
                <a:off x="3769498" y="855158"/>
                <a:ext cx="2423360" cy="2689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Yüzyıllardır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yeryüzünün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doğal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rezervlerini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tükenme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noktasına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gelene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kadar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tükettikten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sonra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artık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atıklarımızdan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geri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dönüştürülebilen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yeni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bir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değere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dönüştürülebilen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değerli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kaynaklar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buluyoruz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8" name="Google Shape;458;p16"/>
            <p:cNvSpPr txBox="1"/>
            <p:nvPr/>
          </p:nvSpPr>
          <p:spPr>
            <a:xfrm>
              <a:off x="352338" y="2357306"/>
              <a:ext cx="3590488" cy="696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Zouri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markası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–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tabanı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okyanus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plastiklerinden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yapılmış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spor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ayakkabı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tr-TR" sz="1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Kaynak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GB" sz="1400" i="1" u="sng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https://secretsfromportugal.com/zouri-the-portuguese-brand-that-transforms-plastic-from-ocean-into-stylish-shoes/</a:t>
              </a:r>
              <a:endParaRPr sz="1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dirty="0"/>
            </a:p>
          </p:txBody>
        </p:sp>
        <p:sp>
          <p:nvSpPr>
            <p:cNvPr id="459" name="Google Shape;459;p16"/>
            <p:cNvSpPr txBox="1"/>
            <p:nvPr/>
          </p:nvSpPr>
          <p:spPr>
            <a:xfrm>
              <a:off x="186509" y="-202263"/>
              <a:ext cx="3129909" cy="4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Geri </a:t>
              </a: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dönüşüm</a:t>
              </a:r>
              <a:r>
                <a:rPr lang="en-GB" sz="2800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için</a:t>
              </a:r>
              <a:r>
                <a:rPr lang="en-GB" sz="2800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tasarım</a:t>
              </a:r>
              <a:endParaRPr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17"/>
          <p:cNvPicPr preferRelativeResize="0"/>
          <p:nvPr/>
        </p:nvPicPr>
        <p:blipFill rotWithShape="1">
          <a:blip r:embed="rId3">
            <a:alphaModFix/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6" name="Google Shape;466;p17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17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468" name="Google Shape;468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17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470" name="Google Shape;470;p17"/>
          <p:cNvPicPr preferRelativeResize="0"/>
          <p:nvPr/>
        </p:nvPicPr>
        <p:blipFill rotWithShape="1">
          <a:blip r:embed="rId3">
            <a:alphaModFix/>
          </a:blip>
          <a:srcRect l="32515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71" name="Google Shape;471;p17"/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472" name="Google Shape;472;p17"/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17"/>
          <p:cNvGrpSpPr/>
          <p:nvPr/>
        </p:nvGrpSpPr>
        <p:grpSpPr>
          <a:xfrm>
            <a:off x="4025337" y="1251175"/>
            <a:ext cx="9371038" cy="5141527"/>
            <a:chOff x="-86351" y="-509070"/>
            <a:chExt cx="7661062" cy="4562202"/>
          </a:xfrm>
        </p:grpSpPr>
        <p:grpSp>
          <p:nvGrpSpPr>
            <p:cNvPr id="475" name="Google Shape;475;p17"/>
            <p:cNvGrpSpPr/>
            <p:nvPr/>
          </p:nvGrpSpPr>
          <p:grpSpPr>
            <a:xfrm>
              <a:off x="0" y="316778"/>
              <a:ext cx="7574711" cy="3736354"/>
              <a:chOff x="0" y="140609"/>
              <a:chExt cx="7574711" cy="3736354"/>
            </a:xfrm>
          </p:grpSpPr>
          <p:sp>
            <p:nvSpPr>
              <p:cNvPr id="476" name="Google Shape;476;p17"/>
              <p:cNvSpPr/>
              <p:nvPr/>
            </p:nvSpPr>
            <p:spPr>
              <a:xfrm>
                <a:off x="7394433" y="540399"/>
                <a:ext cx="180278" cy="3336564"/>
              </a:xfrm>
              <a:prstGeom prst="rect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7"/>
              <p:cNvSpPr/>
              <p:nvPr/>
            </p:nvSpPr>
            <p:spPr>
              <a:xfrm>
                <a:off x="180278" y="540399"/>
                <a:ext cx="4688746" cy="3336564"/>
              </a:xfrm>
              <a:prstGeom prst="frame">
                <a:avLst>
                  <a:gd name="adj1" fmla="val 5450"/>
                </a:avLst>
              </a:prstGeom>
              <a:solidFill>
                <a:srgbClr val="F1C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7"/>
              <p:cNvSpPr/>
              <p:nvPr/>
            </p:nvSpPr>
            <p:spPr>
              <a:xfrm>
                <a:off x="0" y="140609"/>
                <a:ext cx="4508468" cy="3156098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l="-36998" r="-36996"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363586" y="3297828"/>
                <a:ext cx="4325160" cy="396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7"/>
              <p:cNvSpPr txBox="1"/>
              <p:nvPr/>
            </p:nvSpPr>
            <p:spPr>
              <a:xfrm>
                <a:off x="363586" y="3297828"/>
                <a:ext cx="4325160" cy="396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68575" rIns="1828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4971964" y="620560"/>
                <a:ext cx="2318929" cy="2573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 txBox="1"/>
              <p:nvPr/>
            </p:nvSpPr>
            <p:spPr>
              <a:xfrm>
                <a:off x="4722890" y="620560"/>
                <a:ext cx="2318929" cy="2573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Onarım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yeniden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kullanım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için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tasarım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dayanıklılık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uzun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ömürlülük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düşünülerek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ürün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tasarlamayı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kolay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onarım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bakım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sağlayan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özellikleri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dahil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etmeyi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içerir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lang="tr-TR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Temizlik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taban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yenileme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dikiş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onarımı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dahil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olmak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üzere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onarım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hizmetleri</a:t>
                </a:r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dirty="0"/>
              </a:p>
            </p:txBody>
          </p:sp>
        </p:grpSp>
        <p:sp>
          <p:nvSpPr>
            <p:cNvPr id="483" name="Google Shape;483;p17"/>
            <p:cNvSpPr txBox="1"/>
            <p:nvPr/>
          </p:nvSpPr>
          <p:spPr>
            <a:xfrm>
              <a:off x="-8389" y="2818289"/>
              <a:ext cx="3681765" cy="4506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Vivobarefoot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markası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–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yeniden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doğan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konsept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  <a:p>
              <a:pPr marL="0" marR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Source: https://www.vivobarefoot.com/rw/our-repairs-service</a:t>
              </a:r>
              <a:endParaRPr dirty="0"/>
            </a:p>
          </p:txBody>
        </p:sp>
        <p:sp>
          <p:nvSpPr>
            <p:cNvPr id="484" name="Google Shape;484;p17"/>
            <p:cNvSpPr txBox="1"/>
            <p:nvPr/>
          </p:nvSpPr>
          <p:spPr>
            <a:xfrm>
              <a:off x="-86351" y="-509070"/>
              <a:ext cx="3673376" cy="478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Onarım</a:t>
              </a:r>
              <a:r>
                <a:rPr lang="en-GB" sz="2800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yeniden</a:t>
              </a:r>
              <a:r>
                <a:rPr lang="en-GB" sz="2800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kullanım</a:t>
              </a:r>
              <a:r>
                <a:rPr lang="en-GB" sz="2800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için</a:t>
              </a:r>
              <a:r>
                <a:rPr lang="en-GB" sz="2800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tasarım</a:t>
              </a:r>
              <a:endParaRPr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18"/>
          <p:cNvPicPr preferRelativeResize="0"/>
          <p:nvPr/>
        </p:nvPicPr>
        <p:blipFill rotWithShape="1">
          <a:blip r:embed="rId3">
            <a:alphaModFix/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1" name="Google Shape;491;p18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Google Shape;492;p18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493" name="Google Shape;493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18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495" name="Google Shape;495;p18"/>
          <p:cNvPicPr preferRelativeResize="0"/>
          <p:nvPr/>
        </p:nvPicPr>
        <p:blipFill rotWithShape="1">
          <a:blip r:embed="rId3">
            <a:alphaModFix/>
          </a:blip>
          <a:srcRect l="32515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96" name="Google Shape;496;p18"/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497" name="Google Shape;497;p18"/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18"/>
          <p:cNvGrpSpPr/>
          <p:nvPr/>
        </p:nvGrpSpPr>
        <p:grpSpPr>
          <a:xfrm>
            <a:off x="3929974" y="1689824"/>
            <a:ext cx="8955145" cy="4379556"/>
            <a:chOff x="0" y="0"/>
            <a:chExt cx="7444987" cy="3737279"/>
          </a:xfrm>
        </p:grpSpPr>
        <p:grpSp>
          <p:nvGrpSpPr>
            <p:cNvPr id="500" name="Google Shape;500;p18"/>
            <p:cNvGrpSpPr/>
            <p:nvPr/>
          </p:nvGrpSpPr>
          <p:grpSpPr>
            <a:xfrm>
              <a:off x="0" y="0"/>
              <a:ext cx="7444987" cy="3737279"/>
              <a:chOff x="0" y="0"/>
              <a:chExt cx="7444987" cy="3737279"/>
            </a:xfrm>
          </p:grpSpPr>
          <p:sp>
            <p:nvSpPr>
              <p:cNvPr id="501" name="Google Shape;501;p18"/>
              <p:cNvSpPr/>
              <p:nvPr/>
            </p:nvSpPr>
            <p:spPr>
              <a:xfrm>
                <a:off x="7267883" y="459459"/>
                <a:ext cx="177104" cy="3277820"/>
              </a:xfrm>
              <a:prstGeom prst="rect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8"/>
              <p:cNvSpPr/>
              <p:nvPr/>
            </p:nvSpPr>
            <p:spPr>
              <a:xfrm>
                <a:off x="180741" y="459459"/>
                <a:ext cx="4606196" cy="3277820"/>
              </a:xfrm>
              <a:prstGeom prst="frame">
                <a:avLst>
                  <a:gd name="adj1" fmla="val 5450"/>
                </a:avLst>
              </a:prstGeom>
              <a:solidFill>
                <a:srgbClr val="F1C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8"/>
              <p:cNvSpPr/>
              <p:nvPr/>
            </p:nvSpPr>
            <p:spPr>
              <a:xfrm>
                <a:off x="0" y="0"/>
                <a:ext cx="4429092" cy="3100532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l="-9999" r="-9999"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360821" y="3168341"/>
                <a:ext cx="4249011" cy="38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8"/>
              <p:cNvSpPr txBox="1"/>
              <p:nvPr/>
            </p:nvSpPr>
            <p:spPr>
              <a:xfrm>
                <a:off x="360821" y="3168341"/>
                <a:ext cx="4249011" cy="38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68575" rIns="1828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8"/>
              <p:cNvSpPr/>
              <p:nvPr/>
            </p:nvSpPr>
            <p:spPr>
              <a:xfrm>
                <a:off x="4865973" y="30277"/>
                <a:ext cx="2278101" cy="25283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8"/>
              <p:cNvSpPr txBox="1"/>
              <p:nvPr/>
            </p:nvSpPr>
            <p:spPr>
              <a:xfrm>
                <a:off x="4865973" y="30277"/>
                <a:ext cx="2278101" cy="3277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Atıkları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şu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şekilde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azaltın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 lang="tr-T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285750" marR="0" lvl="0" indent="-28575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dayanıklı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geri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dönüştürülebilir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biyolojik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olarak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parçalanabilir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malzemeler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seçmek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</a:t>
                </a:r>
              </a:p>
              <a:p>
                <a:pPr marL="285750" marR="0" lvl="0" indent="-28575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tasarımı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basitleştirmek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yeniden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kullanılan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veya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geri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dönüştürülmüş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malzemeleri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tasarıma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dahil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etmek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</a:t>
                </a:r>
              </a:p>
              <a:p>
                <a:pPr marL="285750" marR="0" lvl="0" indent="-28575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enerji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kullanımını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azaltmak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ve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üretim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süreçlerini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optimize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etmek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</a:t>
                </a:r>
              </a:p>
              <a:p>
                <a:pPr marL="285750" marR="0" lvl="0" indent="-28575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ürünün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kullanım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ömrü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sonunda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bertarafını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6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planlamak</a:t>
                </a:r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8" name="Google Shape;508;p18"/>
            <p:cNvSpPr txBox="1"/>
            <p:nvPr/>
          </p:nvSpPr>
          <p:spPr>
            <a:xfrm>
              <a:off x="16778" y="2583809"/>
              <a:ext cx="3690620" cy="919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Reebok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markası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–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büyüyen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şeylerden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pamuk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+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mısır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üretilen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ayakkabılar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tr-TR" sz="1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Kaynak: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https://www.youtube.com/watch?v=DN6dUVlawdg&amp;ab_channel=Reebok</a:t>
              </a:r>
              <a:endParaRPr dirty="0"/>
            </a:p>
          </p:txBody>
        </p:sp>
      </p:grpSp>
      <p:sp>
        <p:nvSpPr>
          <p:cNvPr id="509" name="Google Shape;509;p18"/>
          <p:cNvSpPr txBox="1"/>
          <p:nvPr/>
        </p:nvSpPr>
        <p:spPr>
          <a:xfrm>
            <a:off x="3752186" y="974619"/>
            <a:ext cx="5364920" cy="5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minimizasyonuna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yönelik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19"/>
          <p:cNvPicPr preferRelativeResize="0"/>
          <p:nvPr/>
        </p:nvPicPr>
        <p:blipFill rotWithShape="1">
          <a:blip r:embed="rId3">
            <a:alphaModFix/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6" name="Google Shape;516;p19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7" name="Google Shape;517;p19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518" name="Google Shape;51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Google Shape;519;p19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520" name="Google Shape;520;p19"/>
          <p:cNvPicPr preferRelativeResize="0"/>
          <p:nvPr/>
        </p:nvPicPr>
        <p:blipFill rotWithShape="1">
          <a:blip r:embed="rId3">
            <a:alphaModFix/>
          </a:blip>
          <a:srcRect l="32515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21" name="Google Shape;521;p19"/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522" name="Google Shape;522;p19"/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9"/>
          <p:cNvGrpSpPr/>
          <p:nvPr/>
        </p:nvGrpSpPr>
        <p:grpSpPr>
          <a:xfrm>
            <a:off x="3752186" y="1937833"/>
            <a:ext cx="9019929" cy="4257973"/>
            <a:chOff x="0" y="370025"/>
            <a:chExt cx="7471868" cy="3611881"/>
          </a:xfrm>
        </p:grpSpPr>
        <p:grpSp>
          <p:nvGrpSpPr>
            <p:cNvPr id="525" name="Google Shape;525;p19"/>
            <p:cNvGrpSpPr/>
            <p:nvPr/>
          </p:nvGrpSpPr>
          <p:grpSpPr>
            <a:xfrm>
              <a:off x="0" y="370025"/>
              <a:ext cx="7471868" cy="3611881"/>
              <a:chOff x="0" y="361636"/>
              <a:chExt cx="7471868" cy="3611881"/>
            </a:xfrm>
          </p:grpSpPr>
          <p:sp>
            <p:nvSpPr>
              <p:cNvPr id="526" name="Google Shape;526;p19"/>
              <p:cNvSpPr/>
              <p:nvPr/>
            </p:nvSpPr>
            <p:spPr>
              <a:xfrm>
                <a:off x="7294125" y="683862"/>
                <a:ext cx="177743" cy="3289655"/>
              </a:xfrm>
              <a:prstGeom prst="rect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9"/>
              <p:cNvSpPr/>
              <p:nvPr/>
            </p:nvSpPr>
            <p:spPr>
              <a:xfrm>
                <a:off x="181393" y="683862"/>
                <a:ext cx="4622827" cy="3289655"/>
              </a:xfrm>
              <a:prstGeom prst="frame">
                <a:avLst>
                  <a:gd name="adj1" fmla="val 5450"/>
                </a:avLst>
              </a:prstGeom>
              <a:solidFill>
                <a:srgbClr val="F1CB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9"/>
              <p:cNvSpPr/>
              <p:nvPr/>
            </p:nvSpPr>
            <p:spPr>
              <a:xfrm>
                <a:off x="0" y="361636"/>
                <a:ext cx="4445083" cy="311172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l="-999" r="-999"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9"/>
              <p:cNvSpPr/>
              <p:nvPr/>
            </p:nvSpPr>
            <p:spPr>
              <a:xfrm>
                <a:off x="362124" y="3402525"/>
                <a:ext cx="4264352" cy="390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9"/>
              <p:cNvSpPr txBox="1"/>
              <p:nvPr/>
            </p:nvSpPr>
            <p:spPr>
              <a:xfrm>
                <a:off x="362124" y="3402525"/>
                <a:ext cx="4264352" cy="390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68575" rIns="1828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9"/>
              <p:cNvSpPr/>
              <p:nvPr/>
            </p:nvSpPr>
            <p:spPr>
              <a:xfrm>
                <a:off x="4911377" y="1435664"/>
                <a:ext cx="2286327" cy="946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9"/>
              <p:cNvSpPr txBox="1"/>
              <p:nvPr/>
            </p:nvSpPr>
            <p:spPr>
              <a:xfrm>
                <a:off x="4911377" y="1435664"/>
                <a:ext cx="2286327" cy="946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Yaşam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döngülerinin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sonunda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tamir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yeniden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kullanım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veya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geri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dönüşüm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için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parçalarına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ayrılabilen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bileşenlere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sahip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ürünler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8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üretmek</a:t>
                </a:r>
                <a:r>
                  <a:rPr lang="en-GB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3" name="Google Shape;533;p19"/>
            <p:cNvSpPr txBox="1"/>
            <p:nvPr/>
          </p:nvSpPr>
          <p:spPr>
            <a:xfrm>
              <a:off x="50334" y="2868929"/>
              <a:ext cx="3623945" cy="913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Nike ISPA Link-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parçalanmış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400" i="1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ayakkabı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tr-TR" sz="1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i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Kaynak: </a:t>
              </a:r>
              <a:r>
                <a:rPr lang="en-GB" sz="14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https://fashionunited.uk/news/fashion/why-nike-designed-a-sneaker-that-is-made-to-be-disassembled/2022052363238</a:t>
              </a:r>
              <a:endParaRPr dirty="0"/>
            </a:p>
          </p:txBody>
        </p:sp>
      </p:grpSp>
      <p:sp>
        <p:nvSpPr>
          <p:cNvPr id="534" name="Google Shape;534;p19"/>
          <p:cNvSpPr txBox="1"/>
          <p:nvPr/>
        </p:nvSpPr>
        <p:spPr>
          <a:xfrm>
            <a:off x="3752186" y="972615"/>
            <a:ext cx="5364920" cy="5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Sökme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l="19149" r="52846"/>
          <a:stretch/>
        </p:blipFill>
        <p:spPr>
          <a:xfrm>
            <a:off x="-107379" y="0"/>
            <a:ext cx="3414409" cy="68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-107379" y="0"/>
            <a:ext cx="3428315" cy="6858000"/>
          </a:xfrm>
          <a:prstGeom prst="rect">
            <a:avLst/>
          </a:prstGeom>
          <a:solidFill>
            <a:srgbClr val="F1CB2F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3496535" y="43911"/>
            <a:ext cx="8439814" cy="890747"/>
            <a:chOff x="2977130" y="297492"/>
            <a:chExt cx="8439814" cy="890747"/>
          </a:xfrm>
        </p:grpSpPr>
        <p:pic>
          <p:nvPicPr>
            <p:cNvPr id="105" name="Google Shape;10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186382" y="1084726"/>
            <a:ext cx="9841994" cy="4044435"/>
            <a:chOff x="-2200699" y="555628"/>
            <a:chExt cx="9841994" cy="404443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-1798061" y="555628"/>
              <a:ext cx="9439356" cy="4044435"/>
              <a:chOff x="-6309733" y="-414141"/>
              <a:chExt cx="20331761" cy="5392580"/>
            </a:xfrm>
          </p:grpSpPr>
          <p:sp>
            <p:nvSpPr>
              <p:cNvPr id="109" name="Google Shape;109;p2"/>
              <p:cNvSpPr txBox="1"/>
              <p:nvPr/>
            </p:nvSpPr>
            <p:spPr>
              <a:xfrm>
                <a:off x="-6309733" y="-414141"/>
                <a:ext cx="6390588" cy="2164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2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600" b="1" dirty="0">
                    <a:solidFill>
                      <a:srgbClr val="2D5693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İçerik</a:t>
                </a:r>
                <a:endParaRPr sz="3600" b="1" dirty="0">
                  <a:solidFill>
                    <a:srgbClr val="B2101F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110" name="Google Shape;110;p2"/>
              <p:cNvSpPr txBox="1"/>
              <p:nvPr/>
            </p:nvSpPr>
            <p:spPr>
              <a:xfrm>
                <a:off x="846564" y="1719947"/>
                <a:ext cx="13175464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996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800" b="1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1. </a:t>
                </a:r>
                <a:r>
                  <a:rPr lang="en-GB" sz="2800" b="1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Giriş</a:t>
                </a:r>
                <a:endParaRPr sz="2999" b="1" u="sng" dirty="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11" name="Google Shape;111;p2"/>
              <p:cNvSpPr txBox="1"/>
              <p:nvPr/>
            </p:nvSpPr>
            <p:spPr>
              <a:xfrm>
                <a:off x="846564" y="2918308"/>
                <a:ext cx="13175464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996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800" b="1" u="none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2. </a:t>
                </a:r>
                <a:r>
                  <a:rPr lang="en-GB" sz="2800" b="1" u="none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Tasarım</a:t>
                </a:r>
                <a:r>
                  <a:rPr lang="en-GB" sz="2800" b="1" u="none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 </a:t>
                </a:r>
                <a:r>
                  <a:rPr lang="en-GB" sz="2800" b="1" u="none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Süreci</a:t>
                </a:r>
                <a:endParaRPr sz="2800" b="1" u="sng" dirty="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12" name="Google Shape;112;p2"/>
              <p:cNvSpPr txBox="1"/>
              <p:nvPr/>
            </p:nvSpPr>
            <p:spPr>
              <a:xfrm>
                <a:off x="846566" y="4116664"/>
                <a:ext cx="13175462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996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800" b="1" u="none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3. </a:t>
                </a:r>
                <a:r>
                  <a:rPr lang="tr-TR" sz="2800" b="1" u="none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Döngüsel</a:t>
                </a:r>
                <a:r>
                  <a:rPr lang="en-GB" sz="2800" b="1" u="none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 Ekonomi </a:t>
                </a:r>
                <a:r>
                  <a:rPr lang="en-GB" sz="2800" b="1" u="none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İçin</a:t>
                </a:r>
                <a:r>
                  <a:rPr lang="en-GB" sz="2800" b="1" u="none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 </a:t>
                </a:r>
                <a:r>
                  <a:rPr lang="en-GB" sz="2800" b="1" u="none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Tasarım</a:t>
                </a:r>
                <a:endParaRPr sz="2800" b="1" u="sng" dirty="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-2200699" y="697030"/>
              <a:ext cx="2966936" cy="1188788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"/>
          <p:cNvSpPr/>
          <p:nvPr/>
        </p:nvSpPr>
        <p:spPr>
          <a:xfrm rot="-4463838">
            <a:off x="10423046" y="1219782"/>
            <a:ext cx="6562906" cy="792548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"/>
          <p:cNvSpPr/>
          <p:nvPr/>
        </p:nvSpPr>
        <p:spPr>
          <a:xfrm rot="-4463838">
            <a:off x="8554324" y="3016488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"/>
          <p:cNvSpPr/>
          <p:nvPr/>
        </p:nvSpPr>
        <p:spPr>
          <a:xfrm rot="-1811791">
            <a:off x="9549492" y="3410968"/>
            <a:ext cx="8180832" cy="3450336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0"/>
          <p:cNvSpPr/>
          <p:nvPr/>
        </p:nvSpPr>
        <p:spPr>
          <a:xfrm rot="-4463838">
            <a:off x="9167270" y="310016"/>
            <a:ext cx="6562906" cy="792548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20"/>
          <p:cNvSpPr txBox="1"/>
          <p:nvPr/>
        </p:nvSpPr>
        <p:spPr>
          <a:xfrm>
            <a:off x="9123995" y="2342429"/>
            <a:ext cx="3592953" cy="162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Kaynaklar</a:t>
            </a:r>
            <a:endParaRPr sz="36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42" name="Google Shape;542;p20"/>
          <p:cNvSpPr/>
          <p:nvPr/>
        </p:nvSpPr>
        <p:spPr>
          <a:xfrm rot="-4463838">
            <a:off x="7298548" y="2106722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43" name="Google Shape;543;p20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544" name="Google Shape;54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p20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546" name="Google Shape;546;p20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0"/>
          <p:cNvSpPr/>
          <p:nvPr/>
        </p:nvSpPr>
        <p:spPr>
          <a:xfrm rot="-1811791">
            <a:off x="8293716" y="2501202"/>
            <a:ext cx="8180832" cy="3450336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0"/>
          <p:cNvSpPr txBox="1"/>
          <p:nvPr/>
        </p:nvSpPr>
        <p:spPr>
          <a:xfrm>
            <a:off x="190583" y="832101"/>
            <a:ext cx="7944888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Skills4Smart TCLF project. (2021). Skills for Smart Textile, Clothing, Leather and Footwear Industries, 591986-EPP-1-2017-1-BE-EPPKA2-SSA-B. Retrieved from http://www.s4tclfblueprint.eu/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SciLED project. (2021). Footwear in the 21st century. New skills for the scientifically-led design of comfortable, sustainable and fashion-oriented footwear products, 601137-EPP-1-2018-1-RO-EPPKA2-KA. Retrieved from https://sciled.eu/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Curteza, A., Mihai, A. (2005). Design- elemente, principii, aplicatii, Performantica Publishing House, Romania. ISBN 973-730-149-8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Mihai, A., Pastina, M., Harnagea, M., Rusu B., Volocariu, R., Dragomir, A., Ichim, M. (2009). Metode utilizate pentru conceptualizarea si dezvoltarea produselor de incaltaminte, Performantica Publishing House, Romania. ISBN 987-973-730-648-7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Mihai, A., Pastina, M., Sahin, M., Harnagea, M. (2009). Proiectarea incaltamintei, Performantica Publishing House, Romania. ISBN 978-973-730-465-6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Mathieux, A., Bakker, C., &amp; Van Arem, B. (2019). Design for circular economy in the footwear industry: A review. Journal of Cleaner Production, 208, 737-751.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Gupta, M., Kamaraj, M., &amp; Sarangan, V. (2021). Sustainable footwear design: A systematic literature review. Materials Today: Proceedings, 46(2), 1143-1148.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Bouteille, R., Bakker, C., &amp; Donke, T. (2020). Circular design strategies for footwear: A case study of sustainable sneakers. Sustainability, 12(19), 8054.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Mederle, K., Katschnig, J., &amp; Braun, A. K. (2020). Circular design strategies for closed-loop product systems: A case study on recyclable footwear. Resources, Conservation and Recycling, 158, 104807.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Aparicio, V., Batlle-Bayer, L., &amp; Segalàs, J. (2019). Designing for circular economy in the footwear sector: An exploratory study. Sustainability, 11(14), 3954-3967.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Chen, X., &amp; Crawford, R. H. (2017). A Review of the Design Process: How Methods Impact Design Creativity. In Proceedings of the ASME Design Engineering Technical Conferences (pp. V003T04A009). American Society of Mechanical Engineers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"/>
          <p:cNvSpPr/>
          <p:nvPr/>
        </p:nvSpPr>
        <p:spPr>
          <a:xfrm>
            <a:off x="0" y="1"/>
            <a:ext cx="12192000" cy="4478693"/>
          </a:xfrm>
          <a:prstGeom prst="rect">
            <a:avLst/>
          </a:prstGeom>
          <a:solidFill>
            <a:srgbClr val="2A4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21"/>
          <p:cNvPicPr preferRelativeResize="0"/>
          <p:nvPr/>
        </p:nvPicPr>
        <p:blipFill rotWithShape="1">
          <a:blip r:embed="rId3">
            <a:alphaModFix/>
          </a:blip>
          <a:srcRect t="88595" r="33504"/>
          <a:stretch/>
        </p:blipFill>
        <p:spPr>
          <a:xfrm>
            <a:off x="1853184" y="4637314"/>
            <a:ext cx="9154084" cy="222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0228" y="67162"/>
            <a:ext cx="4151539" cy="377454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1"/>
          <p:cNvSpPr txBox="1"/>
          <p:nvPr/>
        </p:nvSpPr>
        <p:spPr>
          <a:xfrm>
            <a:off x="4175057" y="3025274"/>
            <a:ext cx="3841879" cy="113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5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1CB2F"/>
                </a:solidFill>
                <a:latin typeface="Josefin Sans"/>
                <a:ea typeface="Josefin Sans"/>
                <a:cs typeface="Josefin Sans"/>
                <a:sym typeface="Josefin Sans"/>
              </a:rPr>
              <a:t>WWW.SHOEDES.EU</a:t>
            </a:r>
            <a:endParaRPr sz="3000" b="1">
              <a:solidFill>
                <a:srgbClr val="F1CB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57" name="Google Shape;557;p21"/>
          <p:cNvPicPr preferRelativeResize="0"/>
          <p:nvPr/>
        </p:nvPicPr>
        <p:blipFill rotWithShape="1">
          <a:blip r:embed="rId5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l="19149" r="52846"/>
          <a:stretch/>
        </p:blipFill>
        <p:spPr>
          <a:xfrm>
            <a:off x="8777591" y="-17424"/>
            <a:ext cx="3414409" cy="6875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124" name="Google Shape;124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3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672620" y="822223"/>
            <a:ext cx="3885731" cy="162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Giriş</a:t>
            </a:r>
            <a:endParaRPr sz="3600" b="1" dirty="0">
              <a:solidFill>
                <a:srgbClr val="B2101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" name="Google Shape;128;p3" descr="Product design proces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70647" y="2644197"/>
            <a:ext cx="7845328" cy="2214861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süreci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temanın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başlangıçtaki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özelliklerin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teknolojik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koşullar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altında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etmek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ayrıntılı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çizimler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eskizlerle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takip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konseptlerine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dönüştürülmesi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faaliyetlerini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733216" y="1262165"/>
            <a:ext cx="109345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Döngüsel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ekonomi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tasarım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nedir</a:t>
            </a: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?</a:t>
            </a:r>
            <a:endParaRPr dirty="0"/>
          </a:p>
        </p:txBody>
      </p:sp>
      <p:grpSp>
        <p:nvGrpSpPr>
          <p:cNvPr id="137" name="Google Shape;137;p4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138" name="Google Shape;138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4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B251D289-60AC-D485-BCA4-88F8CD6D2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16" y="2268182"/>
            <a:ext cx="10716662" cy="35010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5"/>
          <p:cNvGrpSpPr/>
          <p:nvPr/>
        </p:nvGrpSpPr>
        <p:grpSpPr>
          <a:xfrm>
            <a:off x="261147" y="2117079"/>
            <a:ext cx="8382906" cy="3570793"/>
            <a:chOff x="1425989" y="2218236"/>
            <a:chExt cx="8382906" cy="3570793"/>
          </a:xfrm>
        </p:grpSpPr>
        <p:grpSp>
          <p:nvGrpSpPr>
            <p:cNvPr id="147" name="Google Shape;147;p5"/>
            <p:cNvGrpSpPr/>
            <p:nvPr/>
          </p:nvGrpSpPr>
          <p:grpSpPr>
            <a:xfrm>
              <a:off x="1689332" y="2399809"/>
              <a:ext cx="8119563" cy="3389220"/>
              <a:chOff x="2334930" y="2345992"/>
              <a:chExt cx="8119563" cy="3389220"/>
            </a:xfrm>
          </p:grpSpPr>
          <p:grpSp>
            <p:nvGrpSpPr>
              <p:cNvPr id="148" name="Google Shape;148;p5"/>
              <p:cNvGrpSpPr/>
              <p:nvPr/>
            </p:nvGrpSpPr>
            <p:grpSpPr>
              <a:xfrm>
                <a:off x="2334930" y="2345992"/>
                <a:ext cx="8119563" cy="1509793"/>
                <a:chOff x="4218" y="1954436"/>
                <a:chExt cx="8119563" cy="1509793"/>
              </a:xfrm>
            </p:grpSpPr>
            <p:sp>
              <p:nvSpPr>
                <p:cNvPr id="149" name="Google Shape;149;p5"/>
                <p:cNvSpPr/>
                <p:nvPr/>
              </p:nvSpPr>
              <p:spPr>
                <a:xfrm>
                  <a:off x="4218" y="1954436"/>
                  <a:ext cx="1798243" cy="150979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1CB2F"/>
                </a:solidFill>
                <a:ln w="57150" cap="flat" cmpd="sng">
                  <a:solidFill>
                    <a:srgbClr val="2A4C8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5"/>
                <p:cNvSpPr txBox="1"/>
                <p:nvPr/>
              </p:nvSpPr>
              <p:spPr>
                <a:xfrm>
                  <a:off x="48438" y="1998656"/>
                  <a:ext cx="1709803" cy="14213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Koleksiyon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temasını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ve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tasarım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kısıtlamalarını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/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özelliklerini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ayarlayın</a:t>
                  </a:r>
                  <a:endParaRPr sz="14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5"/>
                <p:cNvSpPr/>
                <p:nvPr/>
              </p:nvSpPr>
              <p:spPr>
                <a:xfrm>
                  <a:off x="1879677" y="2613585"/>
                  <a:ext cx="163697" cy="191495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ABBA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5"/>
                <p:cNvSpPr txBox="1"/>
                <p:nvPr/>
              </p:nvSpPr>
              <p:spPr>
                <a:xfrm>
                  <a:off x="1879677" y="2651884"/>
                  <a:ext cx="114588" cy="1148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2111325" y="1954436"/>
                  <a:ext cx="1798243" cy="150979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1CB2F"/>
                </a:solidFill>
                <a:ln w="57150" cap="flat" cmpd="sng">
                  <a:solidFill>
                    <a:srgbClr val="2A4C8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5"/>
                <p:cNvSpPr txBox="1"/>
                <p:nvPr/>
              </p:nvSpPr>
              <p:spPr>
                <a:xfrm>
                  <a:off x="2155545" y="1998656"/>
                  <a:ext cx="1709803" cy="14213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Koleksiyonun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temel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ürün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konseptini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tasarlayın</a:t>
                  </a:r>
                  <a:endParaRPr sz="14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5"/>
                <p:cNvSpPr/>
                <p:nvPr/>
              </p:nvSpPr>
              <p:spPr>
                <a:xfrm>
                  <a:off x="3986784" y="2613585"/>
                  <a:ext cx="163697" cy="191495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ABBA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5"/>
                <p:cNvSpPr txBox="1"/>
                <p:nvPr/>
              </p:nvSpPr>
              <p:spPr>
                <a:xfrm>
                  <a:off x="3986784" y="2651884"/>
                  <a:ext cx="114588" cy="1148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4218431" y="1954436"/>
                  <a:ext cx="1798243" cy="150979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1CB2F"/>
                </a:solidFill>
                <a:ln w="57150" cap="flat" cmpd="sng">
                  <a:solidFill>
                    <a:srgbClr val="2A4C8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5"/>
                <p:cNvSpPr txBox="1"/>
                <p:nvPr/>
              </p:nvSpPr>
              <p:spPr>
                <a:xfrm>
                  <a:off x="4262651" y="1998656"/>
                  <a:ext cx="1709803" cy="14213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Prototipi yapın</a:t>
                  </a:r>
                  <a:endParaRPr sz="14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5"/>
                <p:cNvSpPr/>
                <p:nvPr/>
              </p:nvSpPr>
              <p:spPr>
                <a:xfrm>
                  <a:off x="6093890" y="2613585"/>
                  <a:ext cx="163697" cy="191495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ABBA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 txBox="1"/>
                <p:nvPr/>
              </p:nvSpPr>
              <p:spPr>
                <a:xfrm>
                  <a:off x="6093890" y="2651884"/>
                  <a:ext cx="114588" cy="1148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6325538" y="1954436"/>
                  <a:ext cx="1798243" cy="150979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1CB2F"/>
                </a:solidFill>
                <a:ln w="57150" cap="flat" cmpd="sng">
                  <a:solidFill>
                    <a:srgbClr val="2A4C8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 txBox="1"/>
                <p:nvPr/>
              </p:nvSpPr>
              <p:spPr>
                <a:xfrm>
                  <a:off x="6369758" y="1998656"/>
                  <a:ext cx="1709803" cy="14213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Prototipi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test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edin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ve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analiz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edin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;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gerekirse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ayarlamalar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yapın</a:t>
                  </a:r>
                  <a:endParaRPr dirty="0"/>
                </a:p>
              </p:txBody>
            </p:sp>
          </p:grpSp>
          <p:grpSp>
            <p:nvGrpSpPr>
              <p:cNvPr id="163" name="Google Shape;163;p5"/>
              <p:cNvGrpSpPr/>
              <p:nvPr/>
            </p:nvGrpSpPr>
            <p:grpSpPr>
              <a:xfrm>
                <a:off x="2923334" y="4240994"/>
                <a:ext cx="6741366" cy="1494218"/>
                <a:chOff x="1768" y="1466672"/>
                <a:chExt cx="6741366" cy="1494218"/>
              </a:xfrm>
            </p:grpSpPr>
            <p:sp>
              <p:nvSpPr>
                <p:cNvPr id="164" name="Google Shape;164;p5"/>
                <p:cNvSpPr/>
                <p:nvPr/>
              </p:nvSpPr>
              <p:spPr>
                <a:xfrm>
                  <a:off x="1768" y="1475003"/>
                  <a:ext cx="1769784" cy="147755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1CB2F"/>
                </a:solidFill>
                <a:ln w="57150" cap="flat" cmpd="sng">
                  <a:solidFill>
                    <a:srgbClr val="2A4C8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5"/>
                <p:cNvSpPr txBox="1"/>
                <p:nvPr/>
              </p:nvSpPr>
              <p:spPr>
                <a:xfrm>
                  <a:off x="45044" y="1518279"/>
                  <a:ext cx="1683232" cy="13910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Koleksiyon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hattını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geliştirin</a:t>
                  </a:r>
                  <a:endParaRPr dirty="0"/>
                </a:p>
              </p:txBody>
            </p:sp>
            <p:sp>
              <p:nvSpPr>
                <p:cNvPr id="166" name="Google Shape;166;p5"/>
                <p:cNvSpPr/>
                <p:nvPr/>
              </p:nvSpPr>
              <p:spPr>
                <a:xfrm>
                  <a:off x="2046291" y="2118381"/>
                  <a:ext cx="165600" cy="190799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ABBA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5"/>
                <p:cNvSpPr txBox="1"/>
                <p:nvPr/>
              </p:nvSpPr>
              <p:spPr>
                <a:xfrm>
                  <a:off x="2046291" y="2156541"/>
                  <a:ext cx="115920" cy="114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2465803" y="1472243"/>
                  <a:ext cx="1783079" cy="148307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1CB2F"/>
                </a:solidFill>
                <a:ln w="57150" cap="flat" cmpd="sng">
                  <a:solidFill>
                    <a:srgbClr val="2A4C8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5"/>
                <p:cNvSpPr txBox="1"/>
                <p:nvPr/>
              </p:nvSpPr>
              <p:spPr>
                <a:xfrm>
                  <a:off x="2509241" y="1515681"/>
                  <a:ext cx="1696203" cy="139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Teknoloji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paketini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geliştirin</a:t>
                  </a:r>
                  <a:endParaRPr dirty="0"/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4523621" y="2118381"/>
                  <a:ext cx="165600" cy="190799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ABBA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5"/>
                <p:cNvSpPr txBox="1"/>
                <p:nvPr/>
              </p:nvSpPr>
              <p:spPr>
                <a:xfrm>
                  <a:off x="4523621" y="2156541"/>
                  <a:ext cx="115920" cy="114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4943133" y="1466672"/>
                  <a:ext cx="1800001" cy="149421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1CB2F"/>
                </a:solidFill>
                <a:ln w="57150" cap="flat" cmpd="sng">
                  <a:solidFill>
                    <a:srgbClr val="2A4C8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5"/>
                <p:cNvSpPr txBox="1"/>
                <p:nvPr/>
              </p:nvSpPr>
              <p:spPr>
                <a:xfrm>
                  <a:off x="4986897" y="1510436"/>
                  <a:ext cx="1712473" cy="1406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3325" tIns="53325" rIns="53325" bIns="533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Üretim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için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uygulama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ve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tasarım</a:t>
                  </a:r>
                  <a:r>
                    <a:rPr lang="en-GB" sz="1400" dirty="0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1400" dirty="0" err="1">
                      <a:solidFill>
                        <a:srgbClr val="2A4C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yardımı</a:t>
                  </a:r>
                  <a:endParaRPr dirty="0"/>
                </a:p>
              </p:txBody>
            </p:sp>
          </p:grpSp>
        </p:grpSp>
        <p:grpSp>
          <p:nvGrpSpPr>
            <p:cNvPr id="174" name="Google Shape;174;p5"/>
            <p:cNvGrpSpPr/>
            <p:nvPr/>
          </p:nvGrpSpPr>
          <p:grpSpPr>
            <a:xfrm>
              <a:off x="1425989" y="2218236"/>
              <a:ext cx="6982748" cy="2502576"/>
              <a:chOff x="1425989" y="2218236"/>
              <a:chExt cx="6982748" cy="2502576"/>
            </a:xfrm>
          </p:grpSpPr>
          <p:sp>
            <p:nvSpPr>
              <p:cNvPr id="175" name="Google Shape;175;p5"/>
              <p:cNvSpPr/>
              <p:nvPr/>
            </p:nvSpPr>
            <p:spPr>
              <a:xfrm>
                <a:off x="1425989" y="2234182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</a:t>
                </a: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3634814" y="2219794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2</a:t>
                </a: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5749114" y="2246238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3</a:t>
                </a: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7859941" y="2218236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4</a:t>
                </a: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2001570" y="4165355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5</a:t>
                </a: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4519158" y="4165355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6</a:t>
                </a: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6962922" y="4165354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7</a:t>
                </a:r>
                <a:endParaRPr/>
              </a:p>
            </p:txBody>
          </p:sp>
        </p:grpSp>
      </p:grpSp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/>
          <p:nvPr/>
        </p:nvSpPr>
        <p:spPr>
          <a:xfrm>
            <a:off x="557406" y="642682"/>
            <a:ext cx="7252408" cy="162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2. </a:t>
            </a:r>
            <a:r>
              <a:rPr lang="tr-TR" sz="36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Tasarım Süreci</a:t>
            </a:r>
            <a:endParaRPr sz="3600" b="1" dirty="0">
              <a:solidFill>
                <a:srgbClr val="2A4C8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184" name="Google Shape;184;p5"/>
          <p:cNvGrpSpPr/>
          <p:nvPr/>
        </p:nvGrpSpPr>
        <p:grpSpPr>
          <a:xfrm flipH="1">
            <a:off x="2412403" y="0"/>
            <a:ext cx="8439814" cy="890747"/>
            <a:chOff x="2977130" y="297492"/>
            <a:chExt cx="8439814" cy="890747"/>
          </a:xfrm>
        </p:grpSpPr>
        <p:pic>
          <p:nvPicPr>
            <p:cNvPr id="185" name="Google Shape;18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5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87" name="Google Shape;187;p5"/>
          <p:cNvSpPr/>
          <p:nvPr/>
        </p:nvSpPr>
        <p:spPr>
          <a:xfrm rot="-4463838">
            <a:off x="10423046" y="1219782"/>
            <a:ext cx="6562906" cy="792548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"/>
          <p:cNvSpPr/>
          <p:nvPr/>
        </p:nvSpPr>
        <p:spPr>
          <a:xfrm rot="-4463838">
            <a:off x="8554324" y="3016488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"/>
          <p:cNvSpPr/>
          <p:nvPr/>
        </p:nvSpPr>
        <p:spPr>
          <a:xfrm rot="-1811791">
            <a:off x="9549492" y="3410968"/>
            <a:ext cx="8180832" cy="3450336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 rot="-3958287">
            <a:off x="8386293" y="68552"/>
            <a:ext cx="6562906" cy="792548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 rot="-2119271">
            <a:off x="7897519" y="35244"/>
            <a:ext cx="9911048" cy="7015650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7981060" y="3757171"/>
            <a:ext cx="367022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Koleksiyon</a:t>
            </a: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teması</a:t>
            </a: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özellikleri</a:t>
            </a:r>
            <a:endParaRPr dirty="0"/>
          </a:p>
        </p:txBody>
      </p:sp>
      <p:grpSp>
        <p:nvGrpSpPr>
          <p:cNvPr id="200" name="Google Shape;200;p6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201" name="Google Shape;20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6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203" name="Google Shape;203;p6"/>
          <p:cNvGrpSpPr/>
          <p:nvPr/>
        </p:nvGrpSpPr>
        <p:grpSpPr>
          <a:xfrm>
            <a:off x="1087163" y="1132389"/>
            <a:ext cx="5024803" cy="4785527"/>
            <a:chOff x="669663" y="1619"/>
            <a:chExt cx="5024803" cy="4785527"/>
          </a:xfrm>
        </p:grpSpPr>
        <p:sp>
          <p:nvSpPr>
            <p:cNvPr id="204" name="Google Shape;204;p6"/>
            <p:cNvSpPr/>
            <p:nvPr/>
          </p:nvSpPr>
          <p:spPr>
            <a:xfrm>
              <a:off x="669663" y="1619"/>
              <a:ext cx="2392763" cy="1435658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669663" y="1619"/>
              <a:ext cx="2392763" cy="143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Pazarın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boyutu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yapılandırması</a:t>
              </a:r>
              <a:endParaRPr dirty="0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301703" y="1619"/>
              <a:ext cx="2392763" cy="1435658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3301703" y="1619"/>
              <a:ext cx="2392763" cy="143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Bütçeler</a:t>
              </a:r>
              <a:endParaRPr dirty="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69663" y="1676554"/>
              <a:ext cx="2392763" cy="1435658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669663" y="1676554"/>
              <a:ext cx="2392763" cy="143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Stil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moda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trendleri</a:t>
              </a:r>
              <a:endParaRPr dirty="0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301703" y="1676554"/>
              <a:ext cx="2392763" cy="1435658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3301703" y="1676554"/>
              <a:ext cx="2392763" cy="143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İşlevsellik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ergonomi</a:t>
              </a:r>
              <a:endParaRPr dirty="0"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669663" y="3351488"/>
              <a:ext cx="2392763" cy="1435658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669663" y="3351488"/>
              <a:ext cx="2392763" cy="143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Üretim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gereksinimleri</a:t>
              </a:r>
              <a:endParaRPr dirty="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301703" y="3351488"/>
              <a:ext cx="2392763" cy="1435658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3301703" y="3351488"/>
              <a:ext cx="2392763" cy="143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Yenilikçi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özellikler</a:t>
              </a:r>
              <a:endParaRPr dirty="0"/>
            </a:p>
          </p:txBody>
        </p:sp>
      </p:grpSp>
      <p:sp>
        <p:nvSpPr>
          <p:cNvPr id="216" name="Google Shape;216;p6"/>
          <p:cNvSpPr/>
          <p:nvPr/>
        </p:nvSpPr>
        <p:spPr>
          <a:xfrm rot="-5400000">
            <a:off x="-1853668" y="3086352"/>
            <a:ext cx="4788767" cy="85215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koleksiyonunun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geliştirilmesi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gereklilikler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/>
          <p:nvPr/>
        </p:nvSpPr>
        <p:spPr>
          <a:xfrm rot="-3863643">
            <a:off x="-2793533" y="-527557"/>
            <a:ext cx="6958892" cy="866354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23" name="Google Shape;223;p7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7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225" name="Google Shape;22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7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27" name="Google Shape;227;p7"/>
          <p:cNvSpPr/>
          <p:nvPr/>
        </p:nvSpPr>
        <p:spPr>
          <a:xfrm>
            <a:off x="-1461106" y="4657344"/>
            <a:ext cx="7422994" cy="2023935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8115" y="946874"/>
            <a:ext cx="4793679" cy="47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6828115" y="5783017"/>
            <a:ext cx="47936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ruh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panosu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örneği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tr-T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Kaynak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TUIASI- Tudor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Vatavu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774186" y="1957588"/>
            <a:ext cx="3693542" cy="2942824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 ruh hali panosu, renkler, dokular ve görseller de dahil olmak üzere tasarım konseptini gösteren görsel öğelerin bir koleksiyonudur.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8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237" name="Google Shape;237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8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39" name="Google Shape;239;p8"/>
          <p:cNvSpPr/>
          <p:nvPr/>
        </p:nvSpPr>
        <p:spPr>
          <a:xfrm>
            <a:off x="8307875" y="1978942"/>
            <a:ext cx="3693542" cy="1033199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Fotoğraf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günlüğü</a:t>
            </a:r>
            <a:endParaRPr dirty="0"/>
          </a:p>
        </p:txBody>
      </p:sp>
      <p:sp>
        <p:nvSpPr>
          <p:cNvPr id="240" name="Google Shape;240;p8"/>
          <p:cNvSpPr txBox="1"/>
          <p:nvPr/>
        </p:nvSpPr>
        <p:spPr>
          <a:xfrm>
            <a:off x="337553" y="1193507"/>
            <a:ext cx="79774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Koleksiyonun</a:t>
            </a:r>
            <a:r>
              <a:rPr lang="en-GB" sz="2400" dirty="0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temel</a:t>
            </a:r>
            <a:r>
              <a:rPr lang="en-GB" sz="2400" dirty="0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2400" dirty="0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konseptini</a:t>
            </a:r>
            <a:r>
              <a:rPr lang="en-GB" sz="2400" dirty="0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19479C"/>
                </a:solidFill>
                <a:latin typeface="Calibri"/>
                <a:ea typeface="Calibri"/>
                <a:cs typeface="Calibri"/>
                <a:sym typeface="Calibri"/>
              </a:rPr>
              <a:t>tasarlayın</a:t>
            </a:r>
            <a:endParaRPr dirty="0"/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83" y="1954756"/>
            <a:ext cx="4636911" cy="370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8594" y="1978942"/>
            <a:ext cx="3333017" cy="366136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132315" y="5688679"/>
            <a:ext cx="7839296" cy="923330"/>
          </a:xfrm>
          <a:prstGeom prst="rect">
            <a:avLst/>
          </a:prstGeom>
          <a:solidFill>
            <a:srgbClr val="F1CB2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ekonomiye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adanmış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tasarım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teması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konsept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panosu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. 3</a:t>
            </a:r>
            <a:r>
              <a:rPr lang="tr-TR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düşünün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inşa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et.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Yeniden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kullanın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Katkıda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bulunanlar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: TUIASI- Alexandru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Urma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, Marin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Cojocari</a:t>
            </a:r>
            <a:r>
              <a:rPr lang="en-GB" sz="1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ve Diana </a:t>
            </a:r>
            <a:r>
              <a:rPr lang="en-GB" sz="1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Misiru</a:t>
            </a:r>
            <a:endParaRPr sz="1800" dirty="0">
              <a:solidFill>
                <a:srgbClr val="2A4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8"/>
          <p:cNvPicPr preferRelativeResize="0"/>
          <p:nvPr/>
        </p:nvPicPr>
        <p:blipFill rotWithShape="1">
          <a:blip r:embed="rId6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>
            <a:off x="8304935" y="3293023"/>
            <a:ext cx="3693542" cy="1033199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Benzersiz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fikirler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ilham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verici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kitap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8304935" y="4607104"/>
            <a:ext cx="3693542" cy="1033199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Renklerdeki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şekillere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kombinasyonlarına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ilişkin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referanslar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/>
          <p:nvPr/>
        </p:nvSpPr>
        <p:spPr>
          <a:xfrm rot="-3863643">
            <a:off x="-2793533" y="-527557"/>
            <a:ext cx="6958892" cy="866354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53" name="Google Shape;253;p9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254" name="Google Shape;25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9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ED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ES –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b="0" i="0" u="none" strike="noStrike" cap="none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b="0" i="0" u="none" strike="noStrike" cap="none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yeterlilikleri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56" name="Google Shape;256;p9"/>
          <p:cNvSpPr/>
          <p:nvPr/>
        </p:nvSpPr>
        <p:spPr>
          <a:xfrm>
            <a:off x="-1461106" y="4657344"/>
            <a:ext cx="7422994" cy="2023935"/>
          </a:xfrm>
          <a:prstGeom prst="rtTriangle">
            <a:avLst/>
          </a:prstGeom>
          <a:solidFill>
            <a:srgbClr val="F1CB2F"/>
          </a:solidFill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6698817" y="5787885"/>
            <a:ext cx="43778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Döngüsel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prensiplerine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bağlı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kalarak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tasarlanmış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ürününün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fiziksel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prototipi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Kaynak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TUIASI- Alexandru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Urma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Marin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Cojocari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Diana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Misiru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540715" y="1689869"/>
            <a:ext cx="36702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Prototipi</a:t>
            </a: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yapın</a:t>
            </a:r>
            <a:endParaRPr dirty="0"/>
          </a:p>
        </p:txBody>
      </p:sp>
      <p:grpSp>
        <p:nvGrpSpPr>
          <p:cNvPr id="259" name="Google Shape;259;p9"/>
          <p:cNvGrpSpPr/>
          <p:nvPr/>
        </p:nvGrpSpPr>
        <p:grpSpPr>
          <a:xfrm>
            <a:off x="390629" y="2387374"/>
            <a:ext cx="3290143" cy="1048745"/>
            <a:chOff x="2117672" y="3456518"/>
            <a:chExt cx="4789301" cy="1616224"/>
          </a:xfrm>
        </p:grpSpPr>
        <p:grpSp>
          <p:nvGrpSpPr>
            <p:cNvPr id="260" name="Google Shape;260;p9"/>
            <p:cNvGrpSpPr/>
            <p:nvPr/>
          </p:nvGrpSpPr>
          <p:grpSpPr>
            <a:xfrm>
              <a:off x="2278560" y="3456518"/>
              <a:ext cx="4628413" cy="1616224"/>
              <a:chOff x="2592" y="628379"/>
              <a:chExt cx="4628413" cy="1616224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2592" y="631387"/>
                <a:ext cx="1928672" cy="1610209"/>
              </a:xfrm>
              <a:prstGeom prst="roundRect">
                <a:avLst>
                  <a:gd name="adj" fmla="val 10000"/>
                </a:avLst>
              </a:prstGeom>
              <a:solidFill>
                <a:srgbClr val="F1CB2F"/>
              </a:solidFill>
              <a:ln w="57150" cap="flat" cmpd="sng">
                <a:solidFill>
                  <a:srgbClr val="2A4C8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 txBox="1"/>
              <p:nvPr/>
            </p:nvSpPr>
            <p:spPr>
              <a:xfrm>
                <a:off x="49753" y="678548"/>
                <a:ext cx="1834350" cy="1515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3D </a:t>
                </a:r>
                <a:r>
                  <a:rPr lang="en-GB" sz="2400" dirty="0" err="1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prototip</a:t>
                </a:r>
                <a:endParaRPr dirty="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230669" y="1332527"/>
                <a:ext cx="180468" cy="20792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BB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 txBox="1"/>
              <p:nvPr/>
            </p:nvSpPr>
            <p:spPr>
              <a:xfrm>
                <a:off x="2230669" y="1374113"/>
                <a:ext cx="126328" cy="124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2687844" y="628379"/>
                <a:ext cx="1943161" cy="1616224"/>
              </a:xfrm>
              <a:prstGeom prst="roundRect">
                <a:avLst>
                  <a:gd name="adj" fmla="val 10000"/>
                </a:avLst>
              </a:prstGeom>
              <a:solidFill>
                <a:srgbClr val="F1CB2F"/>
              </a:solidFill>
              <a:ln w="57150" cap="flat" cmpd="sng">
                <a:solidFill>
                  <a:srgbClr val="2A4C8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 txBox="1"/>
              <p:nvPr/>
            </p:nvSpPr>
            <p:spPr>
              <a:xfrm>
                <a:off x="2735182" y="675717"/>
                <a:ext cx="1848485" cy="1521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dirty="0" err="1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Fiziksel</a:t>
                </a:r>
                <a:r>
                  <a:rPr lang="en-GB" sz="2400" dirty="0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rgbClr val="2A4C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prototip</a:t>
                </a:r>
                <a:endParaRPr dirty="0"/>
              </a:p>
            </p:txBody>
          </p:sp>
        </p:grpSp>
        <p:grpSp>
          <p:nvGrpSpPr>
            <p:cNvPr id="267" name="Google Shape;267;p9"/>
            <p:cNvGrpSpPr/>
            <p:nvPr/>
          </p:nvGrpSpPr>
          <p:grpSpPr>
            <a:xfrm>
              <a:off x="2117672" y="3742073"/>
              <a:ext cx="4510178" cy="556423"/>
              <a:chOff x="2117672" y="3742073"/>
              <a:chExt cx="4510178" cy="556423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2117672" y="3742073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 w="12700" cap="flat" cmpd="sng">
                <a:solidFill>
                  <a:srgbClr val="F1CB2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</a:t>
                </a: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6079054" y="3743039"/>
                <a:ext cx="548796" cy="555457"/>
              </a:xfrm>
              <a:prstGeom prst="ellipse">
                <a:avLst/>
              </a:prstGeom>
              <a:solidFill>
                <a:srgbClr val="2A4C8C"/>
              </a:solidFill>
              <a:ln w="12700" cap="flat" cmpd="sng">
                <a:solidFill>
                  <a:srgbClr val="F1CB2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2</a:t>
                </a:r>
                <a:endParaRPr/>
              </a:p>
            </p:txBody>
          </p:sp>
        </p:grpSp>
      </p:grpSp>
      <p:pic>
        <p:nvPicPr>
          <p:cNvPr id="270" name="Google Shape;270;p9"/>
          <p:cNvPicPr preferRelativeResize="0"/>
          <p:nvPr/>
        </p:nvPicPr>
        <p:blipFill rotWithShape="1">
          <a:blip r:embed="rId4">
            <a:alphaModFix/>
          </a:blip>
          <a:srcRect l="22032" r="19449" b="5895"/>
          <a:stretch/>
        </p:blipFill>
        <p:spPr>
          <a:xfrm>
            <a:off x="6698817" y="1070115"/>
            <a:ext cx="4377873" cy="469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"/>
          <p:cNvPicPr preferRelativeResize="0"/>
          <p:nvPr/>
        </p:nvPicPr>
        <p:blipFill rotWithShape="1">
          <a:blip r:embed="rId5">
            <a:alphaModFix/>
          </a:blip>
          <a:srcRect r="44462" b="-212"/>
          <a:stretch/>
        </p:blipFill>
        <p:spPr>
          <a:xfrm>
            <a:off x="114338" y="5979840"/>
            <a:ext cx="1784643" cy="41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3011</Words>
  <Application>Microsoft Office PowerPoint</Application>
  <PresentationFormat>Geniş ekran</PresentationFormat>
  <Paragraphs>221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Josefin Sans</vt:lpstr>
      <vt:lpstr>Arial</vt:lpstr>
      <vt:lpstr>Quintessential</vt:lpstr>
      <vt:lpstr>Arimo</vt:lpstr>
      <vt:lpstr>Calibri</vt:lpstr>
      <vt:lpstr>Noto Sans Symbols</vt:lpstr>
      <vt:lpstr>Temă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Arina Seul</dc:creator>
  <cp:lastModifiedBy>TASEV Vakfı</cp:lastModifiedBy>
  <cp:revision>15</cp:revision>
  <dcterms:created xsi:type="dcterms:W3CDTF">2023-05-31T18:35:26Z</dcterms:created>
  <dcterms:modified xsi:type="dcterms:W3CDTF">2024-10-18T08:07:58Z</dcterms:modified>
</cp:coreProperties>
</file>