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AD6EFCF-66EA-4266-BDAA-D285598C4CD8}" type="slidenum">
              <a:rPr lang="el-GR" smtClean="0"/>
              <a:t>6</a:t>
            </a:fld>
            <a:endParaRPr lang="el-GR"/>
          </a:p>
        </p:txBody>
      </p:sp>
    </p:spTree>
    <p:extLst>
      <p:ext uri="{BB962C8B-B14F-4D97-AF65-F5344CB8AC3E}">
        <p14:creationId xmlns:p14="http://schemas.microsoft.com/office/powerpoint/2010/main" val="36901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AD6EFCF-66EA-4266-BDAA-D285598C4CD8}" type="slidenum">
              <a:rPr lang="el-GR" smtClean="0"/>
              <a:t>7</a:t>
            </a:fld>
            <a:endParaRPr lang="el-GR"/>
          </a:p>
        </p:txBody>
      </p:sp>
    </p:spTree>
    <p:extLst>
      <p:ext uri="{BB962C8B-B14F-4D97-AF65-F5344CB8AC3E}">
        <p14:creationId xmlns:p14="http://schemas.microsoft.com/office/powerpoint/2010/main" val="318005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l.wikipedia.org/wiki/1959" TargetMode="External"/><Relationship Id="rId2" Type="http://schemas.openxmlformats.org/officeDocument/2006/relationships/hyperlink" Target="http://el.wikipedia.org/wiki/1956" TargetMode="External"/><Relationship Id="rId1" Type="http://schemas.openxmlformats.org/officeDocument/2006/relationships/slideLayout" Target="../slideLayouts/slideLayout2.xml"/><Relationship Id="rId6" Type="http://schemas.openxmlformats.org/officeDocument/2006/relationships/hyperlink" Target="http://el.wikipedia.org/w/index.php?title=%CE%91%CE%BB%CE%B3%CF%8C%CF%81%CE%B9%CE%B8%CE%BC%CE%BF%CF%82_%CF%84%CF%89%CE%BDFloyd-Warshal&amp;action=edit&amp;redlink=1" TargetMode="External"/><Relationship Id="rId5" Type="http://schemas.openxmlformats.org/officeDocument/2006/relationships/hyperlink" Target="http://el.wikipedia.org/w/index.php?title=%CE%91%CE%BB%CE%B3%CF%8C%CF%81%CE%B9%CE%B8%CE%BC%CE%BF%CF%82_%CF%84%CF%89%CE%BD_Bellman-Ford&amp;action=edit&amp;redlink=1" TargetMode="External"/><Relationship Id="rId4" Type="http://schemas.openxmlformats.org/officeDocument/2006/relationships/hyperlink" Target="http://el.wikipedia.org/wiki/%CE%93%CF%81%CE%AC%CF%86%CE%BF%CF%8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Μέθοδοι σχεδιασμού κίνησης και αυτόνομες κινούμενες μονάδες </a:t>
            </a: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dirty="0" smtClean="0"/>
              <a:t>4</a:t>
            </a:r>
            <a:r>
              <a:rPr lang="el-GR" sz="2000" b="1" dirty="0" smtClean="0"/>
              <a:t>:</a:t>
            </a:r>
            <a:r>
              <a:rPr lang="el-GR" sz="2400" dirty="0">
                <a:latin typeface="Arial" charset="0"/>
              </a:rPr>
              <a:t> </a:t>
            </a:r>
            <a:r>
              <a:rPr lang="el-GR" sz="2400" dirty="0" smtClean="0">
                <a:latin typeface="Arial" charset="0"/>
              </a:rPr>
              <a:t>Χάρτες </a:t>
            </a:r>
            <a:r>
              <a:rPr lang="el-GR" sz="2400" dirty="0">
                <a:latin typeface="Arial" charset="0"/>
              </a:rPr>
              <a:t>διαδρομών</a:t>
            </a: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Ηλίας Ξυδιάς</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10</a:t>
            </a:fld>
            <a:endParaRPr lang="el-GR"/>
          </a:p>
        </p:txBody>
      </p:sp>
      <p:sp>
        <p:nvSpPr>
          <p:cNvPr id="6"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
        <p:nvSpPr>
          <p:cNvPr id="2" name="Ορθογώνιο 1"/>
          <p:cNvSpPr/>
          <p:nvPr/>
        </p:nvSpPr>
        <p:spPr>
          <a:xfrm>
            <a:off x="935394" y="2564902"/>
            <a:ext cx="7014287" cy="2585323"/>
          </a:xfrm>
          <a:prstGeom prst="rect">
            <a:avLst/>
          </a:prstGeom>
        </p:spPr>
        <p:txBody>
          <a:bodyPr wrap="square">
            <a:spAutoFit/>
          </a:bodyPr>
          <a:lstStyle/>
          <a:p>
            <a:pPr marL="257175" indent="-257175">
              <a:buFont typeface="Wingdings" panose="05000000000000000000" pitchFamily="2" charset="2"/>
              <a:buChar char="v"/>
            </a:pPr>
            <a:r>
              <a:rPr lang="el-GR" dirty="0">
                <a:solidFill>
                  <a:srgbClr val="000000"/>
                </a:solidFill>
              </a:rPr>
              <a:t>Τα </a:t>
            </a:r>
            <a:r>
              <a:rPr lang="en-US" dirty="0">
                <a:solidFill>
                  <a:srgbClr val="000000"/>
                </a:solidFill>
              </a:rPr>
              <a:t>Visibility Graphs </a:t>
            </a:r>
            <a:r>
              <a:rPr lang="el-GR" dirty="0">
                <a:solidFill>
                  <a:srgbClr val="000000"/>
                </a:solidFill>
              </a:rPr>
              <a:t>εγγυώνται ότι θα βρουν τη συντομότερη διαδρομή (αν υπάρχει). </a:t>
            </a:r>
          </a:p>
          <a:p>
            <a:pPr marL="257175" indent="-257175">
              <a:buFont typeface="Wingdings" panose="05000000000000000000" pitchFamily="2" charset="2"/>
              <a:buChar char="v"/>
            </a:pPr>
            <a:endParaRPr lang="en-US" dirty="0">
              <a:solidFill>
                <a:srgbClr val="000000"/>
              </a:solidFill>
            </a:endParaRPr>
          </a:p>
          <a:p>
            <a:pPr marL="257175" indent="-257175">
              <a:buFont typeface="Wingdings" panose="05000000000000000000" pitchFamily="2" charset="2"/>
              <a:buChar char="v"/>
            </a:pPr>
            <a:r>
              <a:rPr lang="el-GR" dirty="0">
                <a:solidFill>
                  <a:srgbClr val="000000"/>
                </a:solidFill>
              </a:rPr>
              <a:t>Οι αλγόριθμοι που χρησιμοποιούνται έχουν ως: </a:t>
            </a:r>
          </a:p>
          <a:p>
            <a:r>
              <a:rPr lang="el-GR" i="1" dirty="0">
                <a:solidFill>
                  <a:srgbClr val="000000"/>
                </a:solidFill>
                <a:latin typeface="Times New Roman" panose="02020603050405020304" pitchFamily="18" charset="0"/>
              </a:rPr>
              <a:t>	</a:t>
            </a:r>
            <a:r>
              <a:rPr lang="el-GR" b="1" dirty="0" smtClean="0">
                <a:solidFill>
                  <a:srgbClr val="000000"/>
                </a:solidFill>
                <a:latin typeface="Times New Roman" panose="02020603050405020304" pitchFamily="18" charset="0"/>
              </a:rPr>
              <a:t>Είσοδο</a:t>
            </a:r>
            <a:r>
              <a:rPr lang="el-GR" dirty="0" smtClean="0">
                <a:solidFill>
                  <a:srgbClr val="000000"/>
                </a:solidFill>
                <a:latin typeface="Times New Roman" panose="02020603050405020304" pitchFamily="18" charset="0"/>
              </a:rPr>
              <a:t> (δεδομένα): το σύνολο των σημείων που ορίζουν τα εμπόδια.</a:t>
            </a:r>
          </a:p>
          <a:p>
            <a:r>
              <a:rPr lang="el-GR" i="1" dirty="0">
                <a:solidFill>
                  <a:srgbClr val="000000"/>
                </a:solidFill>
                <a:latin typeface="Times New Roman" panose="02020603050405020304" pitchFamily="18" charset="0"/>
              </a:rPr>
              <a:t>	</a:t>
            </a:r>
            <a:r>
              <a:rPr lang="el-GR" b="1" dirty="0" smtClean="0">
                <a:solidFill>
                  <a:srgbClr val="000000"/>
                </a:solidFill>
                <a:latin typeface="Times New Roman" panose="02020603050405020304" pitchFamily="18" charset="0"/>
              </a:rPr>
              <a:t>Έξοδο: </a:t>
            </a:r>
            <a:r>
              <a:rPr lang="el-GR" dirty="0" smtClean="0">
                <a:solidFill>
                  <a:srgbClr val="000000"/>
                </a:solidFill>
                <a:latin typeface="Times New Roman" panose="02020603050405020304" pitchFamily="18" charset="0"/>
              </a:rPr>
              <a:t>το σύνολο των σημείων τα οποία αντιστοιχούν στις «ορατές» ακμές των 	εμποδίων.</a:t>
            </a:r>
            <a:endParaRPr lang="el-GR" b="1" dirty="0" smtClean="0">
              <a:solidFill>
                <a:srgbClr val="000000"/>
              </a:solidFill>
              <a:latin typeface="Times New Roman" panose="02020603050405020304" pitchFamily="18" charset="0"/>
            </a:endParaRPr>
          </a:p>
          <a:p>
            <a:endParaRPr lang="el-GR" i="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69788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
            </a:pPr>
            <a:r>
              <a:rPr lang="en-US" sz="1800" dirty="0" err="1"/>
              <a:t>Voronoi</a:t>
            </a:r>
            <a:r>
              <a:rPr lang="en-US" sz="1800" dirty="0"/>
              <a:t>:</a:t>
            </a:r>
          </a:p>
          <a:p>
            <a:pPr lvl="1">
              <a:buFont typeface="Wingdings" panose="05000000000000000000" pitchFamily="2" charset="2"/>
              <a:buChar char="§"/>
            </a:pPr>
            <a:r>
              <a:rPr lang="en-US" sz="1650" dirty="0"/>
              <a:t>To </a:t>
            </a:r>
            <a:r>
              <a:rPr lang="el-GR" sz="1650" dirty="0"/>
              <a:t>διάγραμμα </a:t>
            </a:r>
            <a:r>
              <a:rPr lang="el-GR" sz="1650" b="1" dirty="0" err="1"/>
              <a:t>Voronoi</a:t>
            </a:r>
            <a:r>
              <a:rPr lang="el-GR" sz="1650" dirty="0"/>
              <a:t> είναι ένα σύνολο από σημεία τα οποία </a:t>
            </a:r>
            <a:r>
              <a:rPr lang="el-GR" sz="1650" dirty="0" err="1"/>
              <a:t>ισαπέχουν</a:t>
            </a:r>
            <a:r>
              <a:rPr lang="el-GR" sz="1650" dirty="0"/>
              <a:t> από 2 ή περισσότερα εμπόδια διαμόρφωσης συμπεριλαμβανομένων και των ορίων του χώρου εργασίας</a:t>
            </a:r>
            <a:r>
              <a:rPr lang="en-US" sz="1650" dirty="0"/>
              <a:t>.</a:t>
            </a:r>
          </a:p>
          <a:p>
            <a:pPr marL="150876" lvl="1" indent="0">
              <a:buNone/>
            </a:pPr>
            <a:endParaRPr lang="el-GR" sz="1650" dirty="0"/>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11</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28290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12</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1028" name="Picture 4" descr="http://ggg.virvig.eu/recerca/img/narcis/robot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61" y="2302439"/>
            <a:ext cx="3053406" cy="3053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QAYJP9iiYPfSaKCeOEbhksOcCwqpcjjGQbiOorRI1H97K4y2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007" y="2763833"/>
            <a:ext cx="3318356" cy="2208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89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13</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2" name="Εικόνα 1"/>
          <p:cNvPicPr>
            <a:picLocks noChangeAspect="1"/>
          </p:cNvPicPr>
          <p:nvPr/>
        </p:nvPicPr>
        <p:blipFill rotWithShape="1">
          <a:blip r:embed="rId2"/>
          <a:srcRect l="32287" t="33767" r="35380" b="24836"/>
          <a:stretch/>
        </p:blipFill>
        <p:spPr>
          <a:xfrm>
            <a:off x="2519814" y="2340183"/>
            <a:ext cx="3872882" cy="2789161"/>
          </a:xfrm>
          <a:prstGeom prst="rect">
            <a:avLst/>
          </a:prstGeom>
        </p:spPr>
      </p:pic>
    </p:spTree>
    <p:extLst>
      <p:ext uri="{BB962C8B-B14F-4D97-AF65-F5344CB8AC3E}">
        <p14:creationId xmlns:p14="http://schemas.microsoft.com/office/powerpoint/2010/main" val="3371343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q"/>
            </a:pPr>
            <a:r>
              <a:rPr lang="el-GR" sz="1800" dirty="0"/>
              <a:t>Το πλεονέκτημα του διαγράμματος </a:t>
            </a:r>
            <a:r>
              <a:rPr lang="en-US" sz="1800" dirty="0" err="1"/>
              <a:t>Voronoi</a:t>
            </a:r>
            <a:r>
              <a:rPr lang="en-US" sz="1800" dirty="0"/>
              <a:t> </a:t>
            </a:r>
            <a:r>
              <a:rPr lang="el-GR" sz="1800" dirty="0"/>
              <a:t>είναι ότι παράγει διαδρομές οι οποίες τείνουν να μεγιστοποιήσουν την απόσταση ανάμεσα στο ρομπότ και τα εμπόδια.</a:t>
            </a:r>
            <a:endParaRPr lang="en-US" sz="1800" dirty="0"/>
          </a:p>
          <a:p>
            <a:pPr>
              <a:buFont typeface="Wingdings" panose="05000000000000000000" pitchFamily="2" charset="2"/>
              <a:buChar char="q"/>
            </a:pPr>
            <a:endParaRPr lang="en-US" sz="1800" dirty="0"/>
          </a:p>
          <a:p>
            <a:pPr>
              <a:buFont typeface="Wingdings" panose="05000000000000000000" pitchFamily="2" charset="2"/>
              <a:buChar char="q"/>
            </a:pPr>
            <a:r>
              <a:rPr lang="el-GR" sz="1800" dirty="0"/>
              <a:t>Όταν τα εμπόδια είναι πολυγωνικά, το διάγραμμα αποτελείται από ευθύγραμμα τμήματα και παραβολικές καμπύλες. </a:t>
            </a:r>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14</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857661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15</a:t>
            </a:fld>
            <a:endParaRPr lang="el-GR"/>
          </a:p>
        </p:txBody>
      </p:sp>
      <p:sp>
        <p:nvSpPr>
          <p:cNvPr id="5" name="Title 1"/>
          <p:cNvSpPr txBox="1">
            <a:spLocks noGrp="1"/>
          </p:cNvSpPr>
          <p:nvPr>
            <p:ph type="title"/>
          </p:nvPr>
        </p:nvSpPr>
        <p:spPr>
          <a:xfrm>
            <a:off x="711926" y="1065018"/>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
        <p:nvSpPr>
          <p:cNvPr id="7" name="Rectangle 2"/>
          <p:cNvSpPr>
            <a:spLocks noGrp="1" noChangeArrowheads="1"/>
          </p:cNvSpPr>
          <p:nvPr>
            <p:ph idx="1"/>
          </p:nvPr>
        </p:nvSpPr>
        <p:spPr bwMode="auto">
          <a:xfrm>
            <a:off x="795283" y="2334193"/>
            <a:ext cx="7614080" cy="2608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70272" indent="-270272" algn="just">
              <a:spcBef>
                <a:spcPct val="0"/>
              </a:spcBef>
              <a:buFont typeface="Wingdings" panose="05000000000000000000" pitchFamily="2" charset="2"/>
              <a:buChar char="q"/>
              <a:tabLst>
                <a:tab pos="402431" algn="l"/>
              </a:tabLst>
            </a:pPr>
            <a:r>
              <a:rPr lang="el-GR" altLang="el-GR" sz="1650" dirty="0">
                <a:ea typeface="Times New Roman" panose="02020603050405020304" pitchFamily="18" charset="0"/>
              </a:rPr>
              <a:t>Κατά την διάρκεια των τελευταίων ετών, η τυχαία δειγματοληψία του χώρου διαμορφώσεων του ρομπότ έχει αναδειχθεί ως ένα ισχυρό εργαλείο για το ΣΚΡ σε χώρους διαμορφώσεων μεγάλης διάστασης. </a:t>
            </a:r>
          </a:p>
          <a:p>
            <a:pPr marL="270272" indent="-270272" algn="just">
              <a:spcBef>
                <a:spcPct val="0"/>
              </a:spcBef>
              <a:buFont typeface="Wingdings" panose="05000000000000000000" pitchFamily="2" charset="2"/>
              <a:buChar char="q"/>
            </a:pPr>
            <a:endParaRPr lang="el-GR" altLang="el-GR" sz="1650" dirty="0">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sz="1650" dirty="0">
                <a:ea typeface="Times New Roman" panose="02020603050405020304" pitchFamily="18" charset="0"/>
              </a:rPr>
              <a:t>Αλγόριθμοι οι οποίοι βασίζονται στην τυχαία δειγματοληψία, π.χ., οι </a:t>
            </a:r>
            <a:r>
              <a:rPr lang="el-GR" altLang="el-GR" sz="1650" b="1" dirty="0">
                <a:ea typeface="Times New Roman" panose="02020603050405020304" pitchFamily="18" charset="0"/>
              </a:rPr>
              <a:t>στοχαστικοί χάρτες διαδρομών </a:t>
            </a:r>
            <a:r>
              <a:rPr lang="el-GR" altLang="el-GR" sz="1650" dirty="0">
                <a:ea typeface="Times New Roman" panose="02020603050405020304" pitchFamily="18" charset="0"/>
              </a:rPr>
              <a:t>(</a:t>
            </a:r>
            <a:r>
              <a:rPr lang="en-US" altLang="el-GR" sz="1650" dirty="0">
                <a:ea typeface="Times New Roman" panose="02020603050405020304" pitchFamily="18" charset="0"/>
              </a:rPr>
              <a:t>Probabilistic Roadmaps Planners</a:t>
            </a:r>
            <a:r>
              <a:rPr lang="el-GR" altLang="el-GR" sz="1650" dirty="0">
                <a:ea typeface="Times New Roman" panose="02020603050405020304" pitchFamily="18" charset="0"/>
              </a:rPr>
              <a:t>), είναι αποδοτικοί και εύκολοι στην υλοποίηση. </a:t>
            </a:r>
          </a:p>
          <a:p>
            <a:pPr marL="0" indent="0" algn="just">
              <a:spcBef>
                <a:spcPct val="0"/>
              </a:spcBef>
              <a:buNone/>
            </a:pPr>
            <a:endParaRPr lang="el-GR" altLang="el-GR" sz="1650" dirty="0">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sz="1650" dirty="0">
                <a:ea typeface="Times New Roman" panose="02020603050405020304" pitchFamily="18" charset="0"/>
              </a:rPr>
              <a:t>Έχουν λύση προβλήματα σχεδιασμού κίνησης για ομάδες ρομπότ με πολλούς βαθμούς ελευθερίας. </a:t>
            </a:r>
            <a:endParaRPr lang="el-GR" altLang="el-GR" sz="1650" dirty="0"/>
          </a:p>
        </p:txBody>
      </p:sp>
    </p:spTree>
    <p:extLst>
      <p:ext uri="{BB962C8B-B14F-4D97-AF65-F5344CB8AC3E}">
        <p14:creationId xmlns:p14="http://schemas.microsoft.com/office/powerpoint/2010/main" val="2752026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pPr marL="270272" indent="-270272" algn="just">
              <a:spcBef>
                <a:spcPct val="0"/>
              </a:spcBef>
              <a:buFont typeface="Wingdings" panose="05000000000000000000" pitchFamily="2" charset="2"/>
              <a:buChar char="q"/>
            </a:pPr>
            <a:r>
              <a:rPr lang="el-GR" altLang="el-GR" sz="1650" dirty="0">
                <a:ea typeface="Times New Roman" panose="02020603050405020304" pitchFamily="18" charset="0"/>
              </a:rPr>
              <a:t>Αν και αρχικά αυτοί οι αλγόριθμοι προτάθηκαν για αρθρωτά ρομπότ πολλών βαθμών ελευθερίας, η έννοια του χώρου διαμορφώσεων μας επιτρέπει να χρησιμοποιήσουμε αυτούς τους αλγόριθμους με την ίδια επιτυχία και για κινούμενα (</a:t>
            </a:r>
            <a:r>
              <a:rPr lang="en-US" altLang="el-GR" sz="1650" dirty="0">
                <a:ea typeface="Times New Roman" panose="02020603050405020304" pitchFamily="18" charset="0"/>
              </a:rPr>
              <a:t>mobile</a:t>
            </a:r>
            <a:r>
              <a:rPr lang="el-GR" altLang="el-GR" sz="1650" dirty="0">
                <a:ea typeface="Times New Roman" panose="02020603050405020304" pitchFamily="18" charset="0"/>
              </a:rPr>
              <a:t>) ρομπότ. </a:t>
            </a:r>
          </a:p>
          <a:p>
            <a:pPr marL="270272" indent="-270272" algn="just">
              <a:spcBef>
                <a:spcPct val="0"/>
              </a:spcBef>
              <a:buFont typeface="Wingdings" panose="05000000000000000000" pitchFamily="2" charset="2"/>
              <a:buChar char="q"/>
            </a:pPr>
            <a:endParaRPr lang="el-GR" altLang="el-GR" sz="1650" dirty="0">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sz="1650" dirty="0">
                <a:ea typeface="Times New Roman" panose="02020603050405020304" pitchFamily="18" charset="0"/>
              </a:rPr>
              <a:t>Όπως δηλώνει και το όνομα τους, ένας στοχαστικός χάρτης διαδρομών βασίζεται στην μέθοδο του χάρτη διαδρομών (</a:t>
            </a:r>
            <a:r>
              <a:rPr lang="en-US" altLang="el-GR" sz="1650" dirty="0">
                <a:ea typeface="Times New Roman" panose="02020603050405020304" pitchFamily="18" charset="0"/>
              </a:rPr>
              <a:t>roadmap approach</a:t>
            </a:r>
            <a:r>
              <a:rPr lang="el-GR" altLang="el-GR" sz="1650" dirty="0">
                <a:ea typeface="Times New Roman" panose="02020603050405020304" pitchFamily="18" charset="0"/>
              </a:rPr>
              <a:t>). </a:t>
            </a:r>
          </a:p>
          <a:p>
            <a:pPr marL="270272" indent="-270272" algn="just">
              <a:spcBef>
                <a:spcPct val="0"/>
              </a:spcBef>
              <a:buNone/>
            </a:pPr>
            <a:endParaRPr lang="el-GR" altLang="el-GR" sz="1650" dirty="0">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sz="1650" dirty="0">
                <a:ea typeface="Times New Roman" panose="02020603050405020304" pitchFamily="18" charset="0"/>
              </a:rPr>
              <a:t>Σε αντίθεση με τις κλασικές μεθόδους </a:t>
            </a:r>
            <a:r>
              <a:rPr lang="en-US" altLang="el-GR" sz="1650" dirty="0">
                <a:ea typeface="Times New Roman" panose="02020603050405020304" pitchFamily="18" charset="0"/>
              </a:rPr>
              <a:t>Visibility Graph</a:t>
            </a:r>
            <a:r>
              <a:rPr lang="el-GR" altLang="el-GR" sz="1650" dirty="0">
                <a:ea typeface="Times New Roman" panose="02020603050405020304" pitchFamily="18" charset="0"/>
              </a:rPr>
              <a:t>, </a:t>
            </a:r>
            <a:r>
              <a:rPr lang="en-US" altLang="el-GR" sz="1650" dirty="0" err="1">
                <a:ea typeface="Times New Roman" panose="02020603050405020304" pitchFamily="18" charset="0"/>
              </a:rPr>
              <a:t>Voronoi</a:t>
            </a:r>
            <a:r>
              <a:rPr lang="el-GR" altLang="el-GR" sz="1650" dirty="0">
                <a:ea typeface="Times New Roman" panose="02020603050405020304" pitchFamily="18" charset="0"/>
              </a:rPr>
              <a:t> που παρουσιάστηκαν παραπάνω, η κύρια διαφορά είναι ότι</a:t>
            </a:r>
            <a:r>
              <a:rPr lang="en-US" altLang="el-GR" sz="1650" dirty="0">
                <a:ea typeface="Times New Roman" panose="02020603050405020304" pitchFamily="18" charset="0"/>
              </a:rPr>
              <a:t>:</a:t>
            </a:r>
          </a:p>
          <a:p>
            <a:pPr marL="489728" lvl="1" indent="-270272" algn="just">
              <a:spcBef>
                <a:spcPct val="0"/>
              </a:spcBef>
              <a:buFont typeface="Wingdings" panose="05000000000000000000" pitchFamily="2" charset="2"/>
              <a:buChar char="q"/>
            </a:pPr>
            <a:r>
              <a:rPr lang="el-GR" altLang="el-GR" dirty="0" smtClean="0">
                <a:solidFill>
                  <a:schemeClr val="tx1"/>
                </a:solidFill>
                <a:ea typeface="Times New Roman" panose="02020603050405020304" pitchFamily="18" charset="0"/>
              </a:rPr>
              <a:t>οι </a:t>
            </a:r>
            <a:r>
              <a:rPr lang="el-GR" altLang="el-GR" dirty="0">
                <a:solidFill>
                  <a:schemeClr val="tx1"/>
                </a:solidFill>
                <a:ea typeface="Times New Roman" panose="02020603050405020304" pitchFamily="18" charset="0"/>
              </a:rPr>
              <a:t>κόμβοι ενός στοχαστικού χάρτη διαδρομών είναι ελεύθερες από συγκρούσεις διαμορφώσεις, που επιλέγονται τυχαία, συνήθως ακολουθούν την ομοιόμορφη κατανομή. </a:t>
            </a:r>
            <a:endParaRPr lang="en-US" altLang="el-GR" dirty="0" smtClean="0">
              <a:solidFill>
                <a:schemeClr val="tx1"/>
              </a:solidFill>
              <a:ea typeface="Times New Roman" panose="02020603050405020304" pitchFamily="18" charset="0"/>
            </a:endParaRPr>
          </a:p>
          <a:p>
            <a:pPr marL="270272" indent="-270272" algn="just">
              <a:spcBef>
                <a:spcPct val="0"/>
              </a:spcBef>
              <a:buFont typeface="Wingdings" panose="05000000000000000000" pitchFamily="2" charset="2"/>
              <a:buChar char="q"/>
            </a:pPr>
            <a:endParaRPr lang="en-US" altLang="el-GR" dirty="0" smtClean="0">
              <a:solidFill>
                <a:schemeClr val="tx1"/>
              </a:solidFill>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dirty="0" smtClean="0">
                <a:solidFill>
                  <a:schemeClr val="tx1"/>
                </a:solidFill>
                <a:ea typeface="Times New Roman" panose="02020603050405020304" pitchFamily="18" charset="0"/>
              </a:rPr>
              <a:t>Υπάρχουν </a:t>
            </a:r>
            <a:r>
              <a:rPr lang="el-GR" altLang="el-GR" dirty="0">
                <a:solidFill>
                  <a:schemeClr val="tx1"/>
                </a:solidFill>
                <a:ea typeface="Times New Roman" panose="02020603050405020304" pitchFamily="18" charset="0"/>
              </a:rPr>
              <a:t>δύο κύριες κατηγορίες προσεγγίσεων που βασίζονται στη τυχαία δειγματοληψία του χώρου διαμορφώσεων του ρομπότ:</a:t>
            </a:r>
          </a:p>
          <a:p>
            <a:pPr marL="407432" lvl="2" indent="-270272" algn="just">
              <a:spcBef>
                <a:spcPct val="0"/>
              </a:spcBef>
              <a:buFont typeface="Wingdings" panose="05000000000000000000" pitchFamily="2" charset="2"/>
              <a:buChar char="q"/>
            </a:pPr>
            <a:r>
              <a:rPr lang="el-GR" altLang="el-GR" sz="1350" dirty="0">
                <a:ea typeface="Times New Roman" panose="02020603050405020304" pitchFamily="18" charset="0"/>
              </a:rPr>
              <a:t> η </a:t>
            </a:r>
            <a:r>
              <a:rPr lang="en-GB" altLang="el-GR" sz="1350" dirty="0">
                <a:ea typeface="Times New Roman" panose="02020603050405020304" pitchFamily="18" charset="0"/>
              </a:rPr>
              <a:t>multi</a:t>
            </a:r>
            <a:r>
              <a:rPr lang="el-GR" altLang="el-GR" sz="1350" dirty="0">
                <a:ea typeface="Times New Roman" panose="02020603050405020304" pitchFamily="18" charset="0"/>
              </a:rPr>
              <a:t>-</a:t>
            </a:r>
            <a:r>
              <a:rPr lang="en-GB" altLang="el-GR" sz="1350" dirty="0">
                <a:ea typeface="Times New Roman" panose="02020603050405020304" pitchFamily="18" charset="0"/>
              </a:rPr>
              <a:t>query planning</a:t>
            </a:r>
            <a:r>
              <a:rPr lang="el-GR" altLang="el-GR" sz="1350" dirty="0">
                <a:ea typeface="Times New Roman" panose="02020603050405020304" pitchFamily="18" charset="0"/>
              </a:rPr>
              <a:t> και η </a:t>
            </a:r>
            <a:r>
              <a:rPr lang="en-US" altLang="el-GR" sz="1350" dirty="0">
                <a:ea typeface="Times New Roman" panose="02020603050405020304" pitchFamily="18" charset="0"/>
              </a:rPr>
              <a:t>single</a:t>
            </a:r>
            <a:r>
              <a:rPr lang="el-GR" altLang="el-GR" sz="1350" dirty="0">
                <a:ea typeface="Times New Roman" panose="02020603050405020304" pitchFamily="18" charset="0"/>
              </a:rPr>
              <a:t>-</a:t>
            </a:r>
            <a:r>
              <a:rPr lang="en-GB" altLang="el-GR" sz="1350" dirty="0">
                <a:ea typeface="Times New Roman" panose="02020603050405020304" pitchFamily="18" charset="0"/>
              </a:rPr>
              <a:t>query planning</a:t>
            </a:r>
            <a:r>
              <a:rPr lang="el-GR" altLang="el-GR" sz="1350" dirty="0">
                <a:ea typeface="Times New Roman" panose="02020603050405020304" pitchFamily="18" charset="0"/>
              </a:rPr>
              <a:t>. </a:t>
            </a:r>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16</a:t>
            </a:fld>
            <a:endParaRPr lang="el-GR"/>
          </a:p>
        </p:txBody>
      </p:sp>
      <p:sp>
        <p:nvSpPr>
          <p:cNvPr id="5" name="Title 1"/>
          <p:cNvSpPr txBox="1">
            <a:spLocks noGrp="1"/>
          </p:cNvSpPr>
          <p:nvPr>
            <p:ph type="title"/>
          </p:nvPr>
        </p:nvSpPr>
        <p:spPr>
          <a:xfrm>
            <a:off x="711926" y="1065018"/>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685412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17</a:t>
            </a:fld>
            <a:endParaRPr lang="el-GR"/>
          </a:p>
        </p:txBody>
      </p:sp>
      <p:sp>
        <p:nvSpPr>
          <p:cNvPr id="5" name="Title 1"/>
          <p:cNvSpPr txBox="1">
            <a:spLocks noGrp="1"/>
          </p:cNvSpPr>
          <p:nvPr>
            <p:ph type="title"/>
          </p:nvPr>
        </p:nvSpPr>
        <p:spPr>
          <a:xfrm>
            <a:off x="711926" y="1065018"/>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
        <p:nvSpPr>
          <p:cNvPr id="6" name="Rectangle 1"/>
          <p:cNvSpPr>
            <a:spLocks noGrp="1" noChangeArrowheads="1"/>
          </p:cNvSpPr>
          <p:nvPr>
            <p:ph idx="1"/>
          </p:nvPr>
        </p:nvSpPr>
        <p:spPr bwMode="auto">
          <a:xfrm>
            <a:off x="711926" y="137150"/>
            <a:ext cx="7953339" cy="659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fontAlgn="base" hangingPunct="0">
              <a:lnSpc>
                <a:spcPct val="100000"/>
              </a:lnSpc>
              <a:spcBef>
                <a:spcPct val="0"/>
              </a:spcBef>
              <a:spcAft>
                <a:spcPct val="0"/>
              </a:spcAft>
              <a:buClrTx/>
              <a:buSzTx/>
              <a:buFont typeface="Wingdings" panose="05000000000000000000" pitchFamily="2" charset="2"/>
              <a:buChar char="q"/>
            </a:pPr>
            <a:r>
              <a:rPr lang="el-GR" altLang="el-GR" sz="1600" dirty="0">
                <a:ea typeface="Times New Roman" panose="02020603050405020304" pitchFamily="18" charset="0"/>
              </a:rPr>
              <a:t>Το </a:t>
            </a:r>
            <a:r>
              <a:rPr lang="en-US" altLang="el-GR" sz="1600" b="1" i="1" dirty="0">
                <a:ea typeface="Times New Roman" panose="02020603050405020304" pitchFamily="18" charset="0"/>
              </a:rPr>
              <a:t>Multi</a:t>
            </a:r>
            <a:r>
              <a:rPr lang="el-GR" altLang="el-GR" sz="1600" b="1" i="1" dirty="0">
                <a:ea typeface="Times New Roman" panose="02020603050405020304" pitchFamily="18" charset="0"/>
              </a:rPr>
              <a:t>-</a:t>
            </a:r>
            <a:r>
              <a:rPr lang="en-US" altLang="el-GR" sz="1600" b="1" i="1" dirty="0">
                <a:ea typeface="Times New Roman" panose="02020603050405020304" pitchFamily="18" charset="0"/>
              </a:rPr>
              <a:t>query planning</a:t>
            </a:r>
            <a:r>
              <a:rPr lang="el-GR" altLang="el-GR" sz="1600" dirty="0">
                <a:ea typeface="Times New Roman" panose="02020603050405020304" pitchFamily="18" charset="0"/>
              </a:rPr>
              <a:t> υλοποιείται σε δύο στάδια: </a:t>
            </a:r>
            <a:endParaRPr lang="en-US" altLang="el-GR" sz="1600" dirty="0">
              <a:ea typeface="Times New Roman" panose="02020603050405020304" pitchFamily="18" charset="0"/>
            </a:endParaRPr>
          </a:p>
          <a:p>
            <a:pPr lvl="1" algn="just" eaLnBrk="0" fontAlgn="base" hangingPunct="0">
              <a:lnSpc>
                <a:spcPct val="100000"/>
              </a:lnSpc>
              <a:spcBef>
                <a:spcPct val="0"/>
              </a:spcBef>
              <a:spcAft>
                <a:spcPct val="0"/>
              </a:spcAft>
              <a:buClrTx/>
              <a:buFont typeface="Wingdings" panose="05000000000000000000" pitchFamily="2" charset="2"/>
              <a:buChar char="q"/>
            </a:pPr>
            <a:r>
              <a:rPr kumimoji="0" lang="el-GR" altLang="el-GR" sz="2400" b="0" i="0" u="none" strike="noStrike" cap="none" normalizeH="0" baseline="0" dirty="0" smtClean="0">
                <a:ln>
                  <a:noFill/>
                </a:ln>
                <a:solidFill>
                  <a:schemeClr val="tx1"/>
                </a:solidFill>
                <a:effectLst/>
                <a:ea typeface="Times New Roman" panose="02020603050405020304" pitchFamily="18" charset="0"/>
              </a:rPr>
              <a:t>στο </a:t>
            </a:r>
            <a:r>
              <a:rPr kumimoji="0" lang="el-GR" altLang="el-GR" sz="2400" b="1" i="0" u="none" strike="noStrike" cap="none" normalizeH="0" baseline="0" dirty="0" smtClean="0">
                <a:ln>
                  <a:noFill/>
                </a:ln>
                <a:solidFill>
                  <a:schemeClr val="tx1"/>
                </a:solidFill>
                <a:effectLst/>
                <a:ea typeface="Times New Roman" panose="02020603050405020304" pitchFamily="18" charset="0"/>
              </a:rPr>
              <a:t>στάδιο προεργασίας</a:t>
            </a:r>
            <a:r>
              <a:rPr kumimoji="0" lang="el-GR" altLang="el-GR" sz="2400" b="0" i="0" u="none" strike="noStrike" cap="none" normalizeH="0" baseline="0" dirty="0" smtClean="0">
                <a:ln>
                  <a:noFill/>
                </a:ln>
                <a:solidFill>
                  <a:schemeClr val="tx1"/>
                </a:solidFill>
                <a:effectLst/>
                <a:ea typeface="Times New Roman" panose="02020603050405020304" pitchFamily="18" charset="0"/>
              </a:rPr>
              <a:t> όπου κατασκευάζεται ο στοχαστικός χάρτης διαδρομών και </a:t>
            </a:r>
            <a:endParaRPr kumimoji="0" lang="en-US" altLang="el-GR" sz="2400" b="0" i="0" u="none" strike="noStrike" cap="none" normalizeH="0" baseline="0" dirty="0" smtClean="0">
              <a:ln>
                <a:noFill/>
              </a:ln>
              <a:solidFill>
                <a:schemeClr val="tx1"/>
              </a:solidFill>
              <a:effectLst/>
              <a:ea typeface="Times New Roman" panose="02020603050405020304" pitchFamily="18" charset="0"/>
            </a:endParaRPr>
          </a:p>
          <a:p>
            <a:pPr lvl="1" algn="just" eaLnBrk="0" fontAlgn="base" hangingPunct="0">
              <a:lnSpc>
                <a:spcPct val="100000"/>
              </a:lnSpc>
              <a:spcBef>
                <a:spcPct val="0"/>
              </a:spcBef>
              <a:spcAft>
                <a:spcPct val="0"/>
              </a:spcAft>
              <a:buClrTx/>
              <a:buFont typeface="Wingdings" panose="05000000000000000000" pitchFamily="2" charset="2"/>
              <a:buChar char="q"/>
            </a:pPr>
            <a:r>
              <a:rPr kumimoji="0" lang="el-GR" altLang="el-GR" sz="2400" b="0" i="0" u="none" strike="noStrike" cap="none" normalizeH="0" baseline="0" dirty="0" smtClean="0">
                <a:ln>
                  <a:noFill/>
                </a:ln>
                <a:solidFill>
                  <a:schemeClr val="tx1"/>
                </a:solidFill>
                <a:effectLst/>
                <a:ea typeface="Times New Roman" panose="02020603050405020304" pitchFamily="18" charset="0"/>
              </a:rPr>
              <a:t>στο </a:t>
            </a:r>
            <a:r>
              <a:rPr kumimoji="0" lang="el-GR" altLang="el-GR" sz="2400" b="1" i="0" u="none" strike="noStrike" cap="none" normalizeH="0" baseline="0" dirty="0" smtClean="0">
                <a:ln>
                  <a:noFill/>
                </a:ln>
                <a:solidFill>
                  <a:schemeClr val="tx1"/>
                </a:solidFill>
                <a:effectLst/>
                <a:ea typeface="Times New Roman" panose="02020603050405020304" pitchFamily="18" charset="0"/>
              </a:rPr>
              <a:t>στάδιο αναζήτησης</a:t>
            </a:r>
            <a:r>
              <a:rPr kumimoji="0" lang="el-GR" altLang="el-GR" sz="2400" b="0" i="0" u="none" strike="noStrike" cap="none" normalizeH="0" baseline="0" dirty="0" smtClean="0">
                <a:ln>
                  <a:noFill/>
                </a:ln>
                <a:solidFill>
                  <a:schemeClr val="tx1"/>
                </a:solidFill>
                <a:effectLst/>
                <a:ea typeface="Times New Roman" panose="02020603050405020304" pitchFamily="18" charset="0"/>
              </a:rPr>
              <a:t> του χάρτη. </a:t>
            </a:r>
            <a:endParaRPr kumimoji="0" lang="en-US" altLang="el-GR" sz="2400" b="0" i="0" u="none" strike="noStrike" cap="none" normalizeH="0" baseline="0" dirty="0" smtClean="0">
              <a:ln>
                <a:noFill/>
              </a:ln>
              <a:solidFill>
                <a:schemeClr val="tx1"/>
              </a:solidFill>
              <a:effectLst/>
              <a:ea typeface="Times New Roman" panose="02020603050405020304" pitchFamily="18" charset="0"/>
            </a:endParaRPr>
          </a:p>
          <a:p>
            <a:pPr algn="just" eaLnBrk="0" fontAlgn="base" hangingPunct="0">
              <a:lnSpc>
                <a:spcPct val="100000"/>
              </a:lnSpc>
              <a:spcBef>
                <a:spcPct val="0"/>
              </a:spcBef>
              <a:spcAft>
                <a:spcPct val="0"/>
              </a:spcAft>
              <a:buClrTx/>
              <a:buFont typeface="Wingdings" panose="05000000000000000000" pitchFamily="2" charset="2"/>
              <a:buChar char="q"/>
            </a:pPr>
            <a:endParaRPr kumimoji="0" lang="en-US" altLang="el-GR" sz="2800" b="0" i="0" u="none" strike="noStrike" cap="none" normalizeH="0" baseline="0" dirty="0" smtClean="0">
              <a:ln>
                <a:noFill/>
              </a:ln>
              <a:solidFill>
                <a:schemeClr val="tx1"/>
              </a:solidFill>
              <a:effectLst/>
              <a:ea typeface="Times New Roman" panose="02020603050405020304" pitchFamily="18" charset="0"/>
            </a:endParaRPr>
          </a:p>
          <a:p>
            <a:pPr algn="just" eaLnBrk="0" fontAlgn="base" hangingPunct="0">
              <a:lnSpc>
                <a:spcPct val="100000"/>
              </a:lnSpc>
              <a:spcBef>
                <a:spcPct val="0"/>
              </a:spcBef>
              <a:spcAft>
                <a:spcPct val="0"/>
              </a:spcAft>
              <a:buClrTx/>
              <a:buFont typeface="Wingdings" panose="05000000000000000000" pitchFamily="2" charset="2"/>
              <a:buChar char="q"/>
            </a:pPr>
            <a:r>
              <a:rPr kumimoji="0" lang="el-GR" altLang="el-GR" sz="2800" b="0" i="0" u="none" strike="noStrike" cap="none" normalizeH="0" baseline="0" dirty="0" smtClean="0">
                <a:ln>
                  <a:noFill/>
                </a:ln>
                <a:solidFill>
                  <a:schemeClr val="tx1"/>
                </a:solidFill>
                <a:effectLst/>
                <a:ea typeface="Times New Roman" panose="02020603050405020304" pitchFamily="18" charset="0"/>
              </a:rPr>
              <a:t>Στο πρώτο στάδιο, κατασκευάζεται  ένας στοχαστικός χάρτης διαδρομών του οποίου οι κόμβοι αντιστοιχούν σε τυχαίες ελεύθερες διαμορφώσεις του ρομπότ και οι ακμές του αντιστοιχούν σε ελεύθερες από συγκρούσεις  διαδρομές</a:t>
            </a:r>
            <a:r>
              <a:rPr kumimoji="0" lang="en-US" altLang="el-GR" sz="2800" b="0" i="0" u="none" strike="noStrike" cap="none" normalizeH="0" baseline="0" dirty="0" smtClean="0">
                <a:ln>
                  <a:noFill/>
                </a:ln>
                <a:solidFill>
                  <a:schemeClr val="tx1"/>
                </a:solidFill>
                <a:effectLst/>
                <a:ea typeface="Times New Roman" panose="02020603050405020304" pitchFamily="18" charset="0"/>
              </a:rPr>
              <a:t>.</a:t>
            </a:r>
            <a:r>
              <a:rPr kumimoji="0" lang="el-GR" altLang="el-GR" sz="2800" b="0" i="0" u="none" strike="noStrike" cap="none" normalizeH="0" baseline="0" dirty="0" smtClean="0">
                <a:ln>
                  <a:noFill/>
                </a:ln>
                <a:solidFill>
                  <a:schemeClr val="tx1"/>
                </a:solidFill>
                <a:effectLst/>
                <a:ea typeface="Times New Roman" panose="02020603050405020304" pitchFamily="18" charset="0"/>
              </a:rPr>
              <a:t> </a:t>
            </a:r>
            <a:endParaRPr kumimoji="0" lang="en-US" altLang="el-GR" sz="2800" b="0" i="0" u="none" strike="noStrike" cap="none" normalizeH="0" baseline="0" dirty="0" smtClean="0">
              <a:ln>
                <a:noFill/>
              </a:ln>
              <a:solidFill>
                <a:schemeClr val="tx1"/>
              </a:solidFill>
              <a:effectLst/>
              <a:ea typeface="Times New Roman" panose="02020603050405020304" pitchFamily="18" charset="0"/>
            </a:endParaRPr>
          </a:p>
          <a:p>
            <a:pPr marL="0" indent="0" algn="just">
              <a:spcBef>
                <a:spcPct val="0"/>
              </a:spcBef>
              <a:buNone/>
            </a:pPr>
            <a:endParaRPr kumimoji="0" lang="en-US" altLang="el-GR" sz="2800" b="0" i="0" u="none" strike="noStrike" cap="none" normalizeH="0" baseline="0" dirty="0" smtClean="0">
              <a:ln>
                <a:noFill/>
              </a:ln>
              <a:solidFill>
                <a:schemeClr val="tx1"/>
              </a:solidFill>
              <a:effectLst/>
              <a:ea typeface="Times New Roman" panose="02020603050405020304" pitchFamily="18" charset="0"/>
            </a:endParaRPr>
          </a:p>
          <a:p>
            <a:pPr algn="just" eaLnBrk="0" fontAlgn="base" hangingPunct="0">
              <a:lnSpc>
                <a:spcPct val="100000"/>
              </a:lnSpc>
              <a:spcBef>
                <a:spcPct val="0"/>
              </a:spcBef>
              <a:spcAft>
                <a:spcPct val="0"/>
              </a:spcAft>
              <a:buClrTx/>
              <a:buFont typeface="Wingdings" panose="05000000000000000000" pitchFamily="2" charset="2"/>
              <a:buChar char="q"/>
            </a:pPr>
            <a:r>
              <a:rPr kumimoji="0" lang="el-GR" altLang="el-GR" sz="2800" b="0" i="0" u="none" strike="noStrike" cap="none" normalizeH="0" baseline="0" dirty="0" smtClean="0">
                <a:ln>
                  <a:noFill/>
                </a:ln>
                <a:solidFill>
                  <a:schemeClr val="tx1"/>
                </a:solidFill>
                <a:effectLst/>
                <a:ea typeface="Times New Roman" panose="02020603050405020304" pitchFamily="18" charset="0"/>
              </a:rPr>
              <a:t>Στο δεύτερο στάδιο, η αρχική και τελική διαμόρφωση του ρομπότ ενώνονται με το </a:t>
            </a:r>
            <a:r>
              <a:rPr kumimoji="0" lang="el-GR" altLang="el-GR" sz="2800" b="0" i="0" u="none" strike="noStrike" cap="none" normalizeH="0" baseline="0" dirty="0" err="1" smtClean="0">
                <a:ln>
                  <a:noFill/>
                </a:ln>
                <a:solidFill>
                  <a:schemeClr val="tx1"/>
                </a:solidFill>
                <a:effectLst/>
                <a:ea typeface="Times New Roman" panose="02020603050405020304" pitchFamily="18" charset="0"/>
              </a:rPr>
              <a:t>γράφο</a:t>
            </a:r>
            <a:r>
              <a:rPr kumimoji="0" lang="el-GR" altLang="el-GR" sz="2800" b="0" i="0" u="none" strike="noStrike" cap="none" normalizeH="0" baseline="0" dirty="0" smtClean="0">
                <a:ln>
                  <a:noFill/>
                </a:ln>
                <a:solidFill>
                  <a:schemeClr val="tx1"/>
                </a:solidFill>
                <a:effectLst/>
                <a:ea typeface="Times New Roman" panose="02020603050405020304" pitchFamily="18" charset="0"/>
              </a:rPr>
              <a:t> και στη συνέχεια ο </a:t>
            </a:r>
            <a:r>
              <a:rPr kumimoji="0" lang="el-GR" altLang="el-GR" sz="2800" b="0" i="0" u="none" strike="noStrike" cap="none" normalizeH="0" baseline="0" dirty="0" err="1" smtClean="0">
                <a:ln>
                  <a:noFill/>
                </a:ln>
                <a:solidFill>
                  <a:schemeClr val="tx1"/>
                </a:solidFill>
                <a:effectLst/>
                <a:ea typeface="Times New Roman" panose="02020603050405020304" pitchFamily="18" charset="0"/>
              </a:rPr>
              <a:t>γράφος</a:t>
            </a:r>
            <a:r>
              <a:rPr kumimoji="0" lang="el-GR" altLang="el-GR" sz="2800" b="0" i="0" u="none" strike="noStrike" cap="none" normalizeH="0" baseline="0" dirty="0" smtClean="0">
                <a:ln>
                  <a:noFill/>
                </a:ln>
                <a:solidFill>
                  <a:schemeClr val="tx1"/>
                </a:solidFill>
                <a:effectLst/>
                <a:ea typeface="Times New Roman" panose="02020603050405020304" pitchFamily="18" charset="0"/>
              </a:rPr>
              <a:t>  διερευνάται για μια διαδρομή η οποία ενώνει τις δύο διαμορφώσεις. </a:t>
            </a:r>
            <a:endParaRPr kumimoji="0" lang="el-GR" altLang="el-GR"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063653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Θέση υποσέλιδου 4"/>
          <p:cNvSpPr>
            <a:spLocks noGrp="1"/>
          </p:cNvSpPr>
          <p:nvPr>
            <p:ph type="ftr" sz="quarter" idx="4294967295"/>
          </p:nvPr>
        </p:nvSpPr>
        <p:spPr>
          <a:xfrm>
            <a:off x="2764639" y="5702089"/>
            <a:ext cx="3617103" cy="273844"/>
          </a:xfrm>
          <a:prstGeom prst="rect">
            <a:avLst/>
          </a:prstGeom>
        </p:spPr>
        <p:txBody>
          <a:bodyPr/>
          <a:lstStyle/>
          <a:p>
            <a:r>
              <a:rPr lang="el-GR" altLang="el-GR"/>
              <a:t>Σχεδιασμός Κίνησης Ρομπότ σε Περιβάλλον Εμποδίων</a:t>
            </a:r>
          </a:p>
        </p:txBody>
      </p:sp>
      <p:sp>
        <p:nvSpPr>
          <p:cNvPr id="26" name="Θέση αριθμού διαφάνειας 5"/>
          <p:cNvSpPr>
            <a:spLocks noGrp="1"/>
          </p:cNvSpPr>
          <p:nvPr>
            <p:ph type="sldNum" sz="quarter" idx="4294967295"/>
          </p:nvPr>
        </p:nvSpPr>
        <p:spPr>
          <a:xfrm>
            <a:off x="7425344" y="5702089"/>
            <a:ext cx="984019" cy="273844"/>
          </a:xfrm>
          <a:prstGeom prst="rect">
            <a:avLst/>
          </a:prstGeom>
        </p:spPr>
        <p:txBody>
          <a:bodyPr/>
          <a:lstStyle/>
          <a:p>
            <a:fld id="{0DE25164-9AF4-4076-B361-F0A4C2B65B98}" type="slidenum">
              <a:rPr lang="el-GR" altLang="el-GR"/>
              <a:pPr/>
              <a:t>18</a:t>
            </a:fld>
            <a:endParaRPr lang="el-GR" altLang="el-GR"/>
          </a:p>
        </p:txBody>
      </p:sp>
      <p:sp>
        <p:nvSpPr>
          <p:cNvPr id="173064" name="Rectangle 8"/>
          <p:cNvSpPr>
            <a:spLocks noChangeArrowheads="1"/>
          </p:cNvSpPr>
          <p:nvPr/>
        </p:nvSpPr>
        <p:spPr bwMode="auto">
          <a:xfrm>
            <a:off x="2321720" y="2145506"/>
            <a:ext cx="502324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0000"/>
              <a:buFont typeface="Wingdings" panose="05000000000000000000" pitchFamily="2" charset="2"/>
              <a:buChar char="l"/>
              <a:defRPr sz="3100">
                <a:solidFill>
                  <a:schemeClr val="tx1"/>
                </a:solidFill>
                <a:latin typeface="Arial" panose="020B0604020202020204" pitchFamily="34" charset="0"/>
              </a:defRPr>
            </a:lvl1pPr>
            <a:lvl2pPr marL="742950" indent="-285750">
              <a:spcBef>
                <a:spcPct val="20000"/>
              </a:spcBef>
              <a:buClr>
                <a:schemeClr val="accent1"/>
              </a:buClr>
              <a:buSzPct val="150000"/>
              <a:buChar char="•"/>
              <a:defRPr sz="2600">
                <a:solidFill>
                  <a:schemeClr val="tx1"/>
                </a:solidFill>
                <a:latin typeface="Arial" panose="020B0604020202020204" pitchFamily="34" charset="0"/>
              </a:defRPr>
            </a:lvl2pPr>
            <a:lvl3pPr marL="1143000" indent="-228600">
              <a:spcBef>
                <a:spcPct val="20000"/>
              </a:spcBef>
              <a:buClr>
                <a:schemeClr val="tx1"/>
              </a:buClr>
              <a:buSzPct val="150000"/>
              <a:buChar char="•"/>
              <a:defRPr sz="2200">
                <a:solidFill>
                  <a:schemeClr val="tx1"/>
                </a:solidFill>
                <a:latin typeface="Arial" panose="020B0604020202020204" pitchFamily="34" charset="0"/>
              </a:defRPr>
            </a:lvl3pPr>
            <a:lvl4pPr marL="1600200" indent="-228600">
              <a:spcBef>
                <a:spcPct val="20000"/>
              </a:spcBef>
              <a:buClr>
                <a:schemeClr val="tx2"/>
              </a:buClr>
              <a:buSzPct val="150000"/>
              <a:buChar char="•"/>
              <a:defRPr sz="2000">
                <a:solidFill>
                  <a:schemeClr val="tx1"/>
                </a:solidFill>
                <a:latin typeface="Arial" panose="020B0604020202020204" pitchFamily="34" charset="0"/>
              </a:defRPr>
            </a:lvl4pPr>
            <a:lvl5pPr marL="2057400" indent="-228600">
              <a:spcBef>
                <a:spcPct val="20000"/>
              </a:spcBef>
              <a:buClr>
                <a:schemeClr val="folHlink"/>
              </a:buClr>
              <a:buSzPct val="150000"/>
              <a:buChar char="•"/>
              <a:defRPr sz="2000">
                <a:solidFill>
                  <a:schemeClr val="tx1"/>
                </a:solidFill>
                <a:latin typeface="Arial" panose="020B0604020202020204" pitchFamily="34" charset="0"/>
              </a:defRPr>
            </a:lvl5pPr>
            <a:lvl6pPr marL="2514600" indent="-228600" fontAlgn="base">
              <a:spcBef>
                <a:spcPct val="20000"/>
              </a:spcBef>
              <a:spcAft>
                <a:spcPct val="0"/>
              </a:spcAft>
              <a:buClr>
                <a:schemeClr val="folHlink"/>
              </a:buClr>
              <a:buSzPct val="150000"/>
              <a:buChar char="•"/>
              <a:defRPr sz="2000">
                <a:solidFill>
                  <a:schemeClr val="tx1"/>
                </a:solidFill>
                <a:latin typeface="Arial" panose="020B0604020202020204" pitchFamily="34" charset="0"/>
              </a:defRPr>
            </a:lvl6pPr>
            <a:lvl7pPr marL="2971800" indent="-228600" fontAlgn="base">
              <a:spcBef>
                <a:spcPct val="20000"/>
              </a:spcBef>
              <a:spcAft>
                <a:spcPct val="0"/>
              </a:spcAft>
              <a:buClr>
                <a:schemeClr val="folHlink"/>
              </a:buClr>
              <a:buSzPct val="150000"/>
              <a:buChar char="•"/>
              <a:defRPr sz="2000">
                <a:solidFill>
                  <a:schemeClr val="tx1"/>
                </a:solidFill>
                <a:latin typeface="Arial" panose="020B0604020202020204" pitchFamily="34" charset="0"/>
              </a:defRPr>
            </a:lvl7pPr>
            <a:lvl8pPr marL="3429000" indent="-228600" fontAlgn="base">
              <a:spcBef>
                <a:spcPct val="20000"/>
              </a:spcBef>
              <a:spcAft>
                <a:spcPct val="0"/>
              </a:spcAft>
              <a:buClr>
                <a:schemeClr val="folHlink"/>
              </a:buClr>
              <a:buSzPct val="150000"/>
              <a:buChar char="•"/>
              <a:defRPr sz="2000">
                <a:solidFill>
                  <a:schemeClr val="tx1"/>
                </a:solidFill>
                <a:latin typeface="Arial" panose="020B0604020202020204" pitchFamily="34" charset="0"/>
              </a:defRPr>
            </a:lvl8pPr>
            <a:lvl9pPr marL="3886200" indent="-228600" fontAlgn="base">
              <a:spcBef>
                <a:spcPct val="20000"/>
              </a:spcBef>
              <a:spcAft>
                <a:spcPct val="0"/>
              </a:spcAft>
              <a:buClr>
                <a:schemeClr val="folHlink"/>
              </a:buClr>
              <a:buSzPct val="150000"/>
              <a:buChar char="•"/>
              <a:defRPr sz="2000">
                <a:solidFill>
                  <a:schemeClr val="tx1"/>
                </a:solidFill>
                <a:latin typeface="Arial" panose="020B0604020202020204" pitchFamily="34" charset="0"/>
              </a:defRPr>
            </a:lvl9pPr>
          </a:lstStyle>
          <a:p>
            <a:pPr algn="ctr">
              <a:lnSpc>
                <a:spcPct val="80000"/>
              </a:lnSpc>
              <a:buClr>
                <a:schemeClr val="tx2"/>
              </a:buClr>
              <a:buSzTx/>
              <a:buFont typeface="Wingdings" panose="05000000000000000000" pitchFamily="2" charset="2"/>
              <a:buNone/>
            </a:pPr>
            <a:r>
              <a:rPr lang="el-GR" altLang="el-GR" sz="1650" b="1">
                <a:effectLst>
                  <a:outerShdw blurRad="38100" dist="38100" dir="2700000" algn="tl">
                    <a:srgbClr val="C0C0C0"/>
                  </a:outerShdw>
                </a:effectLst>
                <a:latin typeface="Comic Sans MS" panose="030F0702030302020204" pitchFamily="66" charset="0"/>
              </a:rPr>
              <a:t>Παράδειγμα</a:t>
            </a:r>
            <a:r>
              <a:rPr lang="en-US" altLang="el-GR" sz="1650" b="1">
                <a:effectLst>
                  <a:outerShdw blurRad="38100" dist="38100" dir="2700000" algn="tl">
                    <a:srgbClr val="C0C0C0"/>
                  </a:outerShdw>
                </a:effectLst>
                <a:latin typeface="Comic Sans MS" panose="030F0702030302020204" pitchFamily="66" charset="0"/>
              </a:rPr>
              <a:t>: Probabilistic Roadmaps</a:t>
            </a:r>
          </a:p>
          <a:p>
            <a:pPr algn="ctr">
              <a:lnSpc>
                <a:spcPct val="80000"/>
              </a:lnSpc>
              <a:buClr>
                <a:schemeClr val="tx2"/>
              </a:buClr>
              <a:buSzTx/>
              <a:buFont typeface="Wingdings" panose="05000000000000000000" pitchFamily="2" charset="2"/>
              <a:buNone/>
            </a:pPr>
            <a:r>
              <a:rPr lang="en-US" altLang="el-GR" sz="1500" b="1" i="1">
                <a:effectLst>
                  <a:outerShdw blurRad="38100" dist="38100" dir="2700000" algn="tl">
                    <a:srgbClr val="C0C0C0"/>
                  </a:outerShdw>
                </a:effectLst>
                <a:latin typeface="Times New Roman" panose="02020603050405020304" pitchFamily="18" charset="0"/>
              </a:rPr>
              <a:t> </a:t>
            </a:r>
            <a:r>
              <a:rPr lang="en-US" altLang="el-GR" sz="1500">
                <a:effectLst>
                  <a:outerShdw blurRad="38100" dist="38100" dir="2700000" algn="tl">
                    <a:srgbClr val="C0C0C0"/>
                  </a:outerShdw>
                </a:effectLst>
                <a:latin typeface="Times New Roman" panose="02020603050405020304" pitchFamily="18" charset="0"/>
              </a:rPr>
              <a:t>(Kavraki et al, 1996)</a:t>
            </a:r>
            <a:endParaRPr lang="el-GR" altLang="el-GR" sz="1500">
              <a:latin typeface="Times New Roman" panose="02020603050405020304" pitchFamily="18" charset="0"/>
            </a:endParaRPr>
          </a:p>
        </p:txBody>
      </p:sp>
      <p:sp>
        <p:nvSpPr>
          <p:cNvPr id="173074" name="Text Box 18"/>
          <p:cNvSpPr txBox="1">
            <a:spLocks noChangeArrowheads="1"/>
          </p:cNvSpPr>
          <p:nvPr/>
        </p:nvSpPr>
        <p:spPr bwMode="auto">
          <a:xfrm>
            <a:off x="1395414" y="2511029"/>
            <a:ext cx="1988344"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255713">
              <a:defRPr>
                <a:solidFill>
                  <a:schemeClr val="tx1"/>
                </a:solidFill>
                <a:latin typeface="Arial" panose="020B0604020202020204" pitchFamily="34" charset="0"/>
              </a:defRPr>
            </a:lvl2pPr>
            <a:lvl3pPr marL="1435100">
              <a:defRPr>
                <a:solidFill>
                  <a:schemeClr val="tx1"/>
                </a:solidFill>
                <a:latin typeface="Arial" panose="020B0604020202020204" pitchFamily="34" charset="0"/>
              </a:defRPr>
            </a:lvl3pPr>
            <a:lvl4pPr marL="1614488">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l-GR" altLang="el-GR" sz="1125" b="1" i="1">
                <a:latin typeface="Times New Roman" panose="02020603050405020304" pitchFamily="18" charset="0"/>
              </a:rPr>
              <a:t>Κόμβοι</a:t>
            </a:r>
            <a:r>
              <a:rPr lang="en-US" altLang="el-GR" sz="1125" b="1">
                <a:latin typeface="Times New Roman" panose="02020603050405020304" pitchFamily="18" charset="0"/>
              </a:rPr>
              <a:t>: </a:t>
            </a:r>
            <a:r>
              <a:rPr lang="el-GR" altLang="el-GR" sz="1125" b="1">
                <a:latin typeface="Times New Roman" panose="02020603050405020304" pitchFamily="18" charset="0"/>
              </a:rPr>
              <a:t>τυχαίο δείγμα ελεύθερων θέσεων του ρομπότ.</a:t>
            </a:r>
          </a:p>
        </p:txBody>
      </p:sp>
      <p:sp>
        <p:nvSpPr>
          <p:cNvPr id="173075" name="Text Box 19"/>
          <p:cNvSpPr txBox="1">
            <a:spLocks noChangeArrowheads="1"/>
          </p:cNvSpPr>
          <p:nvPr/>
        </p:nvSpPr>
        <p:spPr bwMode="auto">
          <a:xfrm>
            <a:off x="1378744" y="3115867"/>
            <a:ext cx="2052638"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255713">
              <a:defRPr>
                <a:solidFill>
                  <a:schemeClr val="tx1"/>
                </a:solidFill>
                <a:latin typeface="Arial" panose="020B0604020202020204" pitchFamily="34" charset="0"/>
              </a:defRPr>
            </a:lvl2pPr>
            <a:lvl3pPr marL="1435100">
              <a:defRPr>
                <a:solidFill>
                  <a:schemeClr val="tx1"/>
                </a:solidFill>
                <a:latin typeface="Arial" panose="020B0604020202020204" pitchFamily="34" charset="0"/>
              </a:defRPr>
            </a:lvl3pPr>
            <a:lvl4pPr marL="1614488">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l-GR" altLang="el-GR" sz="1125" b="1" i="1">
                <a:latin typeface="Times New Roman" panose="02020603050405020304" pitchFamily="18" charset="0"/>
              </a:rPr>
              <a:t>Ακμές</a:t>
            </a:r>
            <a:r>
              <a:rPr lang="en-US" altLang="el-GR" sz="1125" b="1">
                <a:latin typeface="Times New Roman" panose="02020603050405020304" pitchFamily="18" charset="0"/>
              </a:rPr>
              <a:t>: </a:t>
            </a:r>
            <a:r>
              <a:rPr lang="el-GR" altLang="el-GR" sz="1125" b="1">
                <a:latin typeface="Times New Roman" panose="02020603050405020304" pitchFamily="18" charset="0"/>
              </a:rPr>
              <a:t>ένωση των κόμβων, σχηματισμός ενός πλήρη γράφου.</a:t>
            </a:r>
          </a:p>
        </p:txBody>
      </p:sp>
      <p:sp>
        <p:nvSpPr>
          <p:cNvPr id="173077" name="Text Box 21"/>
          <p:cNvSpPr txBox="1">
            <a:spLocks noChangeArrowheads="1"/>
          </p:cNvSpPr>
          <p:nvPr/>
        </p:nvSpPr>
        <p:spPr bwMode="auto">
          <a:xfrm>
            <a:off x="1385888" y="3719513"/>
            <a:ext cx="210621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255713">
              <a:defRPr>
                <a:solidFill>
                  <a:schemeClr val="tx1"/>
                </a:solidFill>
                <a:latin typeface="Arial" panose="020B0604020202020204" pitchFamily="34" charset="0"/>
              </a:defRPr>
            </a:lvl2pPr>
            <a:lvl3pPr marL="1435100">
              <a:defRPr>
                <a:solidFill>
                  <a:schemeClr val="tx1"/>
                </a:solidFill>
                <a:latin typeface="Arial" panose="020B0604020202020204" pitchFamily="34" charset="0"/>
              </a:defRPr>
            </a:lvl3pPr>
            <a:lvl4pPr marL="1614488">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l-GR" altLang="el-GR" sz="1125" b="1" i="1">
                <a:latin typeface="Times New Roman" panose="02020603050405020304" pitchFamily="18" charset="0"/>
              </a:rPr>
              <a:t>Αφαίρεση των Ακμών </a:t>
            </a:r>
            <a:r>
              <a:rPr lang="el-GR" altLang="el-GR" sz="1125" b="1">
                <a:latin typeface="Times New Roman" panose="02020603050405020304" pitchFamily="18" charset="0"/>
              </a:rPr>
              <a:t>που τέμνουν τα εμπόδια</a:t>
            </a:r>
          </a:p>
        </p:txBody>
      </p:sp>
      <p:sp>
        <p:nvSpPr>
          <p:cNvPr id="173078" name="Text Box 22"/>
          <p:cNvSpPr txBox="1">
            <a:spLocks noChangeArrowheads="1"/>
          </p:cNvSpPr>
          <p:nvPr/>
        </p:nvSpPr>
        <p:spPr bwMode="auto">
          <a:xfrm>
            <a:off x="1390651" y="4189811"/>
            <a:ext cx="2159794" cy="121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1255713">
              <a:defRPr>
                <a:solidFill>
                  <a:schemeClr val="tx1"/>
                </a:solidFill>
                <a:latin typeface="Arial" panose="020B0604020202020204" pitchFamily="34" charset="0"/>
              </a:defRPr>
            </a:lvl2pPr>
            <a:lvl3pPr marL="1435100">
              <a:defRPr>
                <a:solidFill>
                  <a:schemeClr val="tx1"/>
                </a:solidFill>
                <a:latin typeface="Arial" panose="020B0604020202020204" pitchFamily="34" charset="0"/>
              </a:defRPr>
            </a:lvl3pPr>
            <a:lvl4pPr marL="1614488">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buClr>
                <a:srgbClr val="CC3300"/>
              </a:buClr>
            </a:pPr>
            <a:r>
              <a:rPr lang="el-GR" altLang="el-GR" sz="1125" b="1">
                <a:latin typeface="Times New Roman" panose="02020603050405020304" pitchFamily="18" charset="0"/>
              </a:rPr>
              <a:t>Η αρχική και τελική θέση ενώνονται με τον γράφο</a:t>
            </a:r>
          </a:p>
          <a:p>
            <a:pPr algn="just">
              <a:spcBef>
                <a:spcPct val="50000"/>
              </a:spcBef>
              <a:buClr>
                <a:srgbClr val="CC3300"/>
              </a:buClr>
            </a:pPr>
            <a:r>
              <a:rPr lang="el-GR" altLang="el-GR" sz="1125" b="1">
                <a:latin typeface="Times New Roman" panose="02020603050405020304" pitchFamily="18" charset="0"/>
              </a:rPr>
              <a:t>Ένας αλγόριθμος αναζήτησης (</a:t>
            </a:r>
            <a:r>
              <a:rPr lang="en-US" altLang="el-GR" sz="1125" b="1">
                <a:latin typeface="Times New Roman" panose="02020603050405020304" pitchFamily="18" charset="0"/>
              </a:rPr>
              <a:t>Dijkstra, A*</a:t>
            </a:r>
            <a:r>
              <a:rPr lang="el-GR" altLang="el-GR" sz="1125" b="1">
                <a:latin typeface="Times New Roman" panose="02020603050405020304" pitchFamily="18" charset="0"/>
              </a:rPr>
              <a:t>) </a:t>
            </a:r>
            <a:r>
              <a:rPr lang="en-US" altLang="el-GR" sz="1125" b="1">
                <a:latin typeface="Times New Roman" panose="02020603050405020304" pitchFamily="18" charset="0"/>
              </a:rPr>
              <a:t> </a:t>
            </a:r>
            <a:r>
              <a:rPr lang="el-GR" altLang="el-GR" sz="1125" b="1">
                <a:latin typeface="Times New Roman" panose="02020603050405020304" pitchFamily="18" charset="0"/>
              </a:rPr>
              <a:t>χρησιμοποιείται για την εύρεση της συντομότερης διαδρομής</a:t>
            </a:r>
          </a:p>
        </p:txBody>
      </p:sp>
      <p:pic>
        <p:nvPicPr>
          <p:cNvPr id="173068" name="Picture 12" descr="PR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305" y="2625330"/>
            <a:ext cx="1706165" cy="1348978"/>
          </a:xfrm>
          <a:prstGeom prst="rect">
            <a:avLst/>
          </a:prstGeom>
          <a:noFill/>
          <a:extLst>
            <a:ext uri="{909E8E84-426E-40DD-AFC4-6F175D3DCCD1}">
              <a14:hiddenFill xmlns:a14="http://schemas.microsoft.com/office/drawing/2010/main">
                <a:solidFill>
                  <a:srgbClr val="FFFFFF"/>
                </a:solidFill>
              </a14:hiddenFill>
            </a:ext>
          </a:extLst>
        </p:spPr>
      </p:pic>
      <p:pic>
        <p:nvPicPr>
          <p:cNvPr id="173069" name="Picture 13" descr="PR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244" y="2626519"/>
            <a:ext cx="1687116" cy="1348979"/>
          </a:xfrm>
          <a:prstGeom prst="rect">
            <a:avLst/>
          </a:prstGeom>
          <a:noFill/>
          <a:extLst>
            <a:ext uri="{909E8E84-426E-40DD-AFC4-6F175D3DCCD1}">
              <a14:hiddenFill xmlns:a14="http://schemas.microsoft.com/office/drawing/2010/main">
                <a:solidFill>
                  <a:srgbClr val="FFFFFF"/>
                </a:solidFill>
              </a14:hiddenFill>
            </a:ext>
          </a:extLst>
        </p:spPr>
      </p:pic>
      <p:pic>
        <p:nvPicPr>
          <p:cNvPr id="173071" name="Picture 15" descr="PR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441" y="4029076"/>
            <a:ext cx="1676400" cy="1351360"/>
          </a:xfrm>
          <a:prstGeom prst="rect">
            <a:avLst/>
          </a:prstGeom>
          <a:noFill/>
          <a:extLst>
            <a:ext uri="{909E8E84-426E-40DD-AFC4-6F175D3DCCD1}">
              <a14:hiddenFill xmlns:a14="http://schemas.microsoft.com/office/drawing/2010/main">
                <a:solidFill>
                  <a:srgbClr val="FFFFFF"/>
                </a:solidFill>
              </a14:hiddenFill>
            </a:ext>
          </a:extLst>
        </p:spPr>
      </p:pic>
      <p:sp>
        <p:nvSpPr>
          <p:cNvPr id="173076" name="AutoShape 20"/>
          <p:cNvSpPr>
            <a:spLocks noChangeArrowheads="1"/>
          </p:cNvSpPr>
          <p:nvPr/>
        </p:nvSpPr>
        <p:spPr bwMode="auto">
          <a:xfrm>
            <a:off x="7527846" y="3828931"/>
            <a:ext cx="131923" cy="369332"/>
          </a:xfrm>
          <a:prstGeom prst="curvedLeftArrow">
            <a:avLst>
              <a:gd name="adj1" fmla="val 105304"/>
              <a:gd name="adj2" fmla="val 210607"/>
              <a:gd name="adj3" fmla="val 33333"/>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l-GR"/>
          </a:p>
        </p:txBody>
      </p:sp>
      <p:grpSp>
        <p:nvGrpSpPr>
          <p:cNvPr id="173097" name="Group 41"/>
          <p:cNvGrpSpPr>
            <a:grpSpLocks/>
          </p:cNvGrpSpPr>
          <p:nvPr/>
        </p:nvGrpSpPr>
        <p:grpSpPr bwMode="auto">
          <a:xfrm>
            <a:off x="3570686" y="2619375"/>
            <a:ext cx="3720703" cy="2863453"/>
            <a:chOff x="2039" y="1480"/>
            <a:chExt cx="3125" cy="2405"/>
          </a:xfrm>
        </p:grpSpPr>
        <p:pic>
          <p:nvPicPr>
            <p:cNvPr id="173073" name="Picture 17" descr="PR_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 y="2694"/>
              <a:ext cx="1410" cy="1134"/>
            </a:xfrm>
            <a:prstGeom prst="rect">
              <a:avLst/>
            </a:prstGeom>
            <a:noFill/>
            <a:extLst>
              <a:ext uri="{909E8E84-426E-40DD-AFC4-6F175D3DCCD1}">
                <a14:hiddenFill xmlns:a14="http://schemas.microsoft.com/office/drawing/2010/main">
                  <a:solidFill>
                    <a:srgbClr val="FFFFFF"/>
                  </a:solidFill>
                </a14:hiddenFill>
              </a:ext>
            </a:extLst>
          </p:spPr>
        </p:pic>
        <p:grpSp>
          <p:nvGrpSpPr>
            <p:cNvPr id="173096" name="Group 40"/>
            <p:cNvGrpSpPr>
              <a:grpSpLocks/>
            </p:cNvGrpSpPr>
            <p:nvPr/>
          </p:nvGrpSpPr>
          <p:grpSpPr bwMode="auto">
            <a:xfrm>
              <a:off x="2039" y="1480"/>
              <a:ext cx="3125" cy="2405"/>
              <a:chOff x="2039" y="1480"/>
              <a:chExt cx="3125" cy="2405"/>
            </a:xfrm>
          </p:grpSpPr>
          <p:sp>
            <p:nvSpPr>
              <p:cNvPr id="173070" name="AutoShape 14"/>
              <p:cNvSpPr>
                <a:spLocks noChangeArrowheads="1"/>
              </p:cNvSpPr>
              <p:nvPr/>
            </p:nvSpPr>
            <p:spPr bwMode="auto">
              <a:xfrm>
                <a:off x="3441" y="1684"/>
                <a:ext cx="453" cy="61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173072" name="AutoShape 16"/>
              <p:cNvSpPr>
                <a:spLocks noChangeArrowheads="1"/>
              </p:cNvSpPr>
              <p:nvPr/>
            </p:nvSpPr>
            <p:spPr bwMode="auto">
              <a:xfrm rot="10800000">
                <a:off x="3466" y="2859"/>
                <a:ext cx="433" cy="61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l-GR"/>
              </a:p>
            </p:txBody>
          </p:sp>
          <p:sp>
            <p:nvSpPr>
              <p:cNvPr id="173079" name="Text Box 23"/>
              <p:cNvSpPr txBox="1">
                <a:spLocks noChangeArrowheads="1"/>
              </p:cNvSpPr>
              <p:nvPr/>
            </p:nvSpPr>
            <p:spPr bwMode="auto">
              <a:xfrm>
                <a:off x="2039" y="2445"/>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Α</a:t>
                </a:r>
              </a:p>
            </p:txBody>
          </p:sp>
          <p:sp>
            <p:nvSpPr>
              <p:cNvPr id="173080" name="Text Box 24"/>
              <p:cNvSpPr txBox="1">
                <a:spLocks noChangeArrowheads="1"/>
              </p:cNvSpPr>
              <p:nvPr/>
            </p:nvSpPr>
            <p:spPr bwMode="auto">
              <a:xfrm>
                <a:off x="2090" y="3672"/>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Α</a:t>
                </a:r>
              </a:p>
            </p:txBody>
          </p:sp>
          <p:sp>
            <p:nvSpPr>
              <p:cNvPr id="173081" name="Text Box 25"/>
              <p:cNvSpPr txBox="1">
                <a:spLocks noChangeArrowheads="1"/>
              </p:cNvSpPr>
              <p:nvPr/>
            </p:nvSpPr>
            <p:spPr bwMode="auto">
              <a:xfrm>
                <a:off x="3915" y="3609"/>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Α</a:t>
                </a:r>
              </a:p>
            </p:txBody>
          </p:sp>
          <p:sp>
            <p:nvSpPr>
              <p:cNvPr id="173082" name="Text Box 26"/>
              <p:cNvSpPr txBox="1">
                <a:spLocks noChangeArrowheads="1"/>
              </p:cNvSpPr>
              <p:nvPr/>
            </p:nvSpPr>
            <p:spPr bwMode="auto">
              <a:xfrm>
                <a:off x="3894" y="2459"/>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Α</a:t>
                </a:r>
              </a:p>
            </p:txBody>
          </p:sp>
          <p:sp>
            <p:nvSpPr>
              <p:cNvPr id="173083" name="Text Box 27"/>
              <p:cNvSpPr txBox="1">
                <a:spLocks noChangeArrowheads="1"/>
              </p:cNvSpPr>
              <p:nvPr/>
            </p:nvSpPr>
            <p:spPr bwMode="auto">
              <a:xfrm>
                <a:off x="3176" y="1480"/>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Τ</a:t>
                </a:r>
              </a:p>
            </p:txBody>
          </p:sp>
          <p:sp>
            <p:nvSpPr>
              <p:cNvPr id="173084" name="Text Box 28"/>
              <p:cNvSpPr txBox="1">
                <a:spLocks noChangeArrowheads="1"/>
              </p:cNvSpPr>
              <p:nvPr/>
            </p:nvSpPr>
            <p:spPr bwMode="auto">
              <a:xfrm>
                <a:off x="3151" y="2728"/>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Τ</a:t>
                </a:r>
              </a:p>
            </p:txBody>
          </p:sp>
          <p:sp>
            <p:nvSpPr>
              <p:cNvPr id="173085" name="Text Box 29"/>
              <p:cNvSpPr txBox="1">
                <a:spLocks noChangeArrowheads="1"/>
              </p:cNvSpPr>
              <p:nvPr/>
            </p:nvSpPr>
            <p:spPr bwMode="auto">
              <a:xfrm>
                <a:off x="4982" y="2694"/>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Τ</a:t>
                </a:r>
              </a:p>
            </p:txBody>
          </p:sp>
          <p:sp>
            <p:nvSpPr>
              <p:cNvPr id="173086" name="Text Box 30"/>
              <p:cNvSpPr txBox="1">
                <a:spLocks noChangeArrowheads="1"/>
              </p:cNvSpPr>
              <p:nvPr/>
            </p:nvSpPr>
            <p:spPr bwMode="auto">
              <a:xfrm>
                <a:off x="4966" y="1498"/>
                <a:ext cx="18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050" b="1">
                    <a:solidFill>
                      <a:srgbClr val="CC3300"/>
                    </a:solidFill>
                  </a:rPr>
                  <a:t>Τ</a:t>
                </a:r>
              </a:p>
            </p:txBody>
          </p:sp>
        </p:grpSp>
      </p:grpSp>
      <p:sp>
        <p:nvSpPr>
          <p:cNvPr id="28"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409376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19</a:t>
            </a:fld>
            <a:endParaRPr lang="el-GR"/>
          </a:p>
        </p:txBody>
      </p:sp>
      <p:sp>
        <p:nvSpPr>
          <p:cNvPr id="5"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
        <p:nvSpPr>
          <p:cNvPr id="6" name="Rectangle 1"/>
          <p:cNvSpPr>
            <a:spLocks noGrp="1" noChangeArrowheads="1"/>
          </p:cNvSpPr>
          <p:nvPr>
            <p:ph idx="1"/>
          </p:nvPr>
        </p:nvSpPr>
        <p:spPr bwMode="auto">
          <a:xfrm>
            <a:off x="500280" y="2160270"/>
            <a:ext cx="7120332" cy="394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70272" indent="-270272" algn="just" defTabSz="685800">
              <a:spcBef>
                <a:spcPct val="0"/>
              </a:spcBef>
              <a:buFont typeface="Wingdings" panose="05000000000000000000" pitchFamily="2" charset="2"/>
              <a:buChar char="q"/>
            </a:pPr>
            <a:r>
              <a:rPr lang="el-GR" altLang="el-GR" sz="1800" dirty="0">
                <a:ea typeface="Times New Roman" panose="02020603050405020304" pitchFamily="18" charset="0"/>
              </a:rPr>
              <a:t>Το </a:t>
            </a:r>
            <a:r>
              <a:rPr lang="el-GR" altLang="el-GR" sz="1800" b="1" dirty="0">
                <a:ea typeface="Times New Roman" panose="02020603050405020304" pitchFamily="18" charset="0"/>
              </a:rPr>
              <a:t>«κλειδί»</a:t>
            </a:r>
            <a:r>
              <a:rPr lang="el-GR" altLang="el-GR" sz="1800" dirty="0">
                <a:ea typeface="Times New Roman" panose="02020603050405020304" pitchFamily="18" charset="0"/>
              </a:rPr>
              <a:t> στην κατασκευή των στοχαστικών γράφων στο </a:t>
            </a:r>
            <a:r>
              <a:rPr lang="en-US" altLang="el-GR" sz="1800" b="1" i="1" dirty="0">
                <a:ea typeface="Times New Roman" panose="02020603050405020304" pitchFamily="18" charset="0"/>
              </a:rPr>
              <a:t>multi</a:t>
            </a:r>
            <a:r>
              <a:rPr lang="el-GR" altLang="el-GR" sz="1800" b="1" i="1" dirty="0">
                <a:ea typeface="Times New Roman" panose="02020603050405020304" pitchFamily="18" charset="0"/>
              </a:rPr>
              <a:t>-</a:t>
            </a:r>
            <a:r>
              <a:rPr lang="en-US" altLang="el-GR" sz="1800" b="1" i="1" dirty="0">
                <a:ea typeface="Times New Roman" panose="02020603050405020304" pitchFamily="18" charset="0"/>
              </a:rPr>
              <a:t>query planning</a:t>
            </a:r>
            <a:r>
              <a:rPr lang="el-GR" altLang="el-GR" sz="1800" b="1" dirty="0">
                <a:ea typeface="Times New Roman" panose="02020603050405020304" pitchFamily="18" charset="0"/>
              </a:rPr>
              <a:t> </a:t>
            </a:r>
            <a:r>
              <a:rPr lang="el-GR" altLang="el-GR" sz="1800" dirty="0">
                <a:ea typeface="Times New Roman" panose="02020603050405020304" pitchFamily="18" charset="0"/>
              </a:rPr>
              <a:t>είναι η κατανομή της δειγματοληψίας για την παραγωγή των κόμβων. </a:t>
            </a:r>
            <a:endParaRPr lang="en-US" altLang="el-GR" sz="1800" dirty="0">
              <a:ea typeface="Times New Roman" panose="02020603050405020304" pitchFamily="18" charset="0"/>
            </a:endParaRPr>
          </a:p>
          <a:p>
            <a:pPr marL="270272" indent="-270272" algn="just" defTabSz="685800">
              <a:spcBef>
                <a:spcPct val="0"/>
              </a:spcBef>
              <a:buFont typeface="Wingdings" panose="05000000000000000000" pitchFamily="2" charset="2"/>
              <a:buChar char="q"/>
            </a:pPr>
            <a:r>
              <a:rPr lang="el-GR" altLang="el-GR" sz="1800" b="1" dirty="0">
                <a:ea typeface="Times New Roman" panose="02020603050405020304" pitchFamily="18" charset="0"/>
              </a:rPr>
              <a:t>Αρχικά</a:t>
            </a:r>
            <a:r>
              <a:rPr lang="el-GR" altLang="el-GR" sz="1800" dirty="0">
                <a:ea typeface="Times New Roman" panose="02020603050405020304" pitchFamily="18" charset="0"/>
              </a:rPr>
              <a:t> η επιλογή των κόμβων του στοχαστικού χάρτη γίνονταν ακολουθώντας την ομοιόμορφη κατανομή.</a:t>
            </a:r>
            <a:r>
              <a:rPr lang="el-GR" altLang="el-GR" sz="1800" dirty="0"/>
              <a:t> </a:t>
            </a:r>
            <a:endParaRPr lang="en-US" altLang="el-GR" sz="1800" dirty="0"/>
          </a:p>
          <a:p>
            <a:pPr marL="270272" indent="-270272" algn="just">
              <a:spcBef>
                <a:spcPct val="0"/>
              </a:spcBef>
              <a:buFont typeface="Wingdings" panose="05000000000000000000" pitchFamily="2" charset="2"/>
              <a:buChar char="q"/>
            </a:pPr>
            <a:r>
              <a:rPr lang="el-GR" altLang="el-GR" sz="1800" b="1" dirty="0">
                <a:ea typeface="Times New Roman" panose="02020603050405020304" pitchFamily="18" charset="0"/>
              </a:rPr>
              <a:t>Στη συνέχεια</a:t>
            </a:r>
            <a:r>
              <a:rPr lang="el-GR" altLang="el-GR" sz="1800" dirty="0">
                <a:ea typeface="Times New Roman" panose="02020603050405020304" pitchFamily="18" charset="0"/>
              </a:rPr>
              <a:t> προτάθηκαν και άλλοι τρόποι δειγματοληψίας του χώρου διαμορφώσεων του ρομπότ. Οι περισσότεροι από αυτούς προσπαθούν να αυξήσουν την πυκνότητα της δειγματοληψίας στις περιοχές του χώρου διαμορφώσεων με στενά περάσματα. </a:t>
            </a:r>
            <a:endParaRPr lang="en-US" altLang="el-GR" sz="1800" dirty="0">
              <a:ea typeface="Times New Roman" panose="02020603050405020304" pitchFamily="18" charset="0"/>
            </a:endParaRPr>
          </a:p>
          <a:p>
            <a:pPr marL="270272" indent="-270272" algn="just">
              <a:spcBef>
                <a:spcPct val="0"/>
              </a:spcBef>
              <a:buFont typeface="Wingdings" panose="05000000000000000000" pitchFamily="2" charset="2"/>
              <a:buChar char="q"/>
            </a:pPr>
            <a:r>
              <a:rPr lang="el-GR" altLang="el-GR" sz="1800" dirty="0">
                <a:ea typeface="Times New Roman" panose="02020603050405020304" pitchFamily="18" charset="0"/>
              </a:rPr>
              <a:t>Επίσης, ένα ακόμα σημαντικό θέμα για τους σχεδιαστές στοχαστικών χαρτών είναι να προσδιοριστεί εάν η διαδρομή - ακμή  που ενώνει δύο κόμβους τέμνει εμπόδια ή εάν είναι ελεύθερη από συγκρούσεις</a:t>
            </a:r>
            <a:r>
              <a:rPr lang="en-US" altLang="el-GR" sz="1800" dirty="0">
                <a:ea typeface="Times New Roman" panose="02020603050405020304" pitchFamily="18" charset="0"/>
              </a:rPr>
              <a:t>.</a:t>
            </a:r>
          </a:p>
          <a:p>
            <a:pPr marL="270272" indent="-270272" algn="just" defTabSz="685800">
              <a:spcBef>
                <a:spcPct val="0"/>
              </a:spcBef>
              <a:buFont typeface="Wingdings" panose="05000000000000000000" pitchFamily="2" charset="2"/>
              <a:buChar char="q"/>
            </a:pPr>
            <a:endParaRPr lang="en-US" altLang="el-GR" sz="1800" dirty="0"/>
          </a:p>
          <a:p>
            <a:pPr marL="270272" indent="-270272" algn="just" defTabSz="685800">
              <a:spcBef>
                <a:spcPct val="0"/>
              </a:spcBef>
              <a:buFont typeface="Wingdings" panose="05000000000000000000" pitchFamily="2" charset="2"/>
              <a:buChar char="q"/>
            </a:pPr>
            <a:endParaRPr lang="el-GR" altLang="el-GR" sz="1800" dirty="0"/>
          </a:p>
        </p:txBody>
      </p:sp>
    </p:spTree>
    <p:extLst>
      <p:ext uri="{BB962C8B-B14F-4D97-AF65-F5344CB8AC3E}">
        <p14:creationId xmlns:p14="http://schemas.microsoft.com/office/powerpoint/2010/main" val="230241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20</a:t>
            </a:fld>
            <a:endParaRPr lang="el-GR"/>
          </a:p>
        </p:txBody>
      </p:sp>
      <p:sp>
        <p:nvSpPr>
          <p:cNvPr id="5"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
        <p:nvSpPr>
          <p:cNvPr id="7" name="Rectangle 1"/>
          <p:cNvSpPr>
            <a:spLocks noGrp="1" noChangeArrowheads="1"/>
          </p:cNvSpPr>
          <p:nvPr>
            <p:ph idx="1"/>
          </p:nvPr>
        </p:nvSpPr>
        <p:spPr bwMode="auto">
          <a:xfrm>
            <a:off x="669387" y="2160270"/>
            <a:ext cx="7247966" cy="311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70272" indent="-270272" algn="just" defTabSz="685800">
              <a:spcBef>
                <a:spcPct val="0"/>
              </a:spcBef>
              <a:buFont typeface="Wingdings" panose="05000000000000000000" pitchFamily="2" charset="2"/>
              <a:buChar char="q"/>
            </a:pPr>
            <a:r>
              <a:rPr lang="el-GR" altLang="el-GR" sz="1800" dirty="0">
                <a:ea typeface="Times New Roman" panose="02020603050405020304" pitchFamily="18" charset="0"/>
              </a:rPr>
              <a:t>Σε αντίθεση με το </a:t>
            </a:r>
            <a:r>
              <a:rPr lang="en-GB" altLang="el-GR" sz="1800" b="1" i="1" dirty="0">
                <a:ea typeface="Times New Roman" panose="02020603050405020304" pitchFamily="18" charset="0"/>
              </a:rPr>
              <a:t>Multi</a:t>
            </a:r>
            <a:r>
              <a:rPr lang="el-GR" altLang="el-GR" sz="1800" b="1" i="1" dirty="0">
                <a:ea typeface="Times New Roman" panose="02020603050405020304" pitchFamily="18" charset="0"/>
              </a:rPr>
              <a:t>-</a:t>
            </a:r>
            <a:r>
              <a:rPr lang="en-GB" altLang="el-GR" sz="1800" b="1" i="1" dirty="0">
                <a:ea typeface="Times New Roman" panose="02020603050405020304" pitchFamily="18" charset="0"/>
              </a:rPr>
              <a:t>query planning</a:t>
            </a:r>
            <a:r>
              <a:rPr lang="en-GB" altLang="el-GR" sz="1800" i="1" dirty="0">
                <a:ea typeface="Times New Roman" panose="02020603050405020304" pitchFamily="18" charset="0"/>
              </a:rPr>
              <a:t> </a:t>
            </a:r>
            <a:r>
              <a:rPr lang="el-GR" altLang="el-GR" sz="1800" dirty="0">
                <a:ea typeface="Times New Roman" panose="02020603050405020304" pitchFamily="18" charset="0"/>
              </a:rPr>
              <a:t>στο </a:t>
            </a:r>
            <a:r>
              <a:rPr lang="en-US" altLang="el-GR" sz="1800" b="1" i="1" dirty="0">
                <a:ea typeface="Times New Roman" panose="02020603050405020304" pitchFamily="18" charset="0"/>
              </a:rPr>
              <a:t>single</a:t>
            </a:r>
            <a:r>
              <a:rPr lang="el-GR" altLang="el-GR" sz="1800" b="1" i="1" dirty="0">
                <a:ea typeface="Times New Roman" panose="02020603050405020304" pitchFamily="18" charset="0"/>
              </a:rPr>
              <a:t>-</a:t>
            </a:r>
            <a:r>
              <a:rPr lang="en-GB" altLang="el-GR" sz="1800" b="1" i="1" dirty="0">
                <a:ea typeface="Times New Roman" panose="02020603050405020304" pitchFamily="18" charset="0"/>
              </a:rPr>
              <a:t>query planning</a:t>
            </a:r>
            <a:r>
              <a:rPr lang="en-GB" altLang="el-GR" sz="1800" dirty="0">
                <a:ea typeface="Times New Roman" panose="02020603050405020304" pitchFamily="18" charset="0"/>
              </a:rPr>
              <a:t> </a:t>
            </a:r>
            <a:r>
              <a:rPr lang="el-GR" altLang="el-GR" sz="1800" dirty="0">
                <a:ea typeface="Times New Roman" panose="02020603050405020304" pitchFamily="18" charset="0"/>
              </a:rPr>
              <a:t>δεν υπάρχει στάδιο προεργασίας.</a:t>
            </a:r>
            <a:endParaRPr lang="en-US" altLang="el-GR" sz="1800" dirty="0">
              <a:ea typeface="Times New Roman" panose="02020603050405020304" pitchFamily="18" charset="0"/>
            </a:endParaRPr>
          </a:p>
          <a:p>
            <a:pPr marL="270272" indent="-270272" algn="just" defTabSz="685800">
              <a:spcBef>
                <a:spcPct val="0"/>
              </a:spcBef>
              <a:buFont typeface="Wingdings" panose="05000000000000000000" pitchFamily="2" charset="2"/>
              <a:buChar char="q"/>
            </a:pPr>
            <a:r>
              <a:rPr lang="el-GR" altLang="el-GR" sz="1800" dirty="0">
                <a:ea typeface="Times New Roman" panose="02020603050405020304" pitchFamily="18" charset="0"/>
              </a:rPr>
              <a:t> Αντ.’ αυτού κατασκευάζεται ένας χάρτης διαδρομών πολύ γρήγορα για να βρουν μια αρχική διαδρομή για το ρομπότ. </a:t>
            </a:r>
            <a:endParaRPr lang="en-US" altLang="el-GR" sz="1800" dirty="0">
              <a:ea typeface="Times New Roman" panose="02020603050405020304" pitchFamily="18" charset="0"/>
            </a:endParaRPr>
          </a:p>
          <a:p>
            <a:pPr marL="270272" indent="-270272" algn="just" defTabSz="685800">
              <a:spcBef>
                <a:spcPct val="0"/>
              </a:spcBef>
              <a:buFont typeface="Wingdings" panose="05000000000000000000" pitchFamily="2" charset="2"/>
              <a:buChar char="q"/>
            </a:pPr>
            <a:r>
              <a:rPr lang="el-GR" altLang="el-GR" sz="1800" dirty="0">
                <a:ea typeface="Times New Roman" panose="02020603050405020304" pitchFamily="18" charset="0"/>
              </a:rPr>
              <a:t>Στο </a:t>
            </a:r>
            <a:r>
              <a:rPr lang="en-US" altLang="el-GR" sz="1800" b="1" i="1" dirty="0">
                <a:ea typeface="Times New Roman" panose="02020603050405020304" pitchFamily="18" charset="0"/>
              </a:rPr>
              <a:t>single</a:t>
            </a:r>
            <a:r>
              <a:rPr lang="el-GR" altLang="el-GR" sz="1800" b="1" i="1" dirty="0">
                <a:ea typeface="Times New Roman" panose="02020603050405020304" pitchFamily="18" charset="0"/>
              </a:rPr>
              <a:t>-</a:t>
            </a:r>
            <a:r>
              <a:rPr lang="en-GB" altLang="el-GR" sz="1800" b="1" i="1" dirty="0">
                <a:ea typeface="Times New Roman" panose="02020603050405020304" pitchFamily="18" charset="0"/>
              </a:rPr>
              <a:t>query planning</a:t>
            </a:r>
            <a:r>
              <a:rPr lang="en-GB" altLang="el-GR" sz="1800" i="1" dirty="0">
                <a:ea typeface="Times New Roman" panose="02020603050405020304" pitchFamily="18" charset="0"/>
              </a:rPr>
              <a:t> </a:t>
            </a:r>
            <a:r>
              <a:rPr lang="el-GR" altLang="el-GR" sz="1800" dirty="0">
                <a:ea typeface="Times New Roman" panose="02020603050405020304" pitchFamily="18" charset="0"/>
              </a:rPr>
              <a:t>ο χάρτης διαδρομών αποτελείται από δύο δέντρα τα οποίο τα οποία έχουν ως βάση τις διαμορφώσεις </a:t>
            </a:r>
            <a:r>
              <a:rPr lang="el-GR" altLang="el-GR" sz="1800" b="1" dirty="0">
                <a:ea typeface="Times New Roman" panose="02020603050405020304" pitchFamily="18" charset="0"/>
                <a:cs typeface="Arial" panose="020B0604020202020204" pitchFamily="34" charset="0"/>
              </a:rPr>
              <a:t>Α</a:t>
            </a:r>
            <a:r>
              <a:rPr lang="el-GR" altLang="el-GR" sz="1800" b="1" dirty="0">
                <a:ea typeface="Times New Roman" panose="02020603050405020304" pitchFamily="18" charset="0"/>
              </a:rPr>
              <a:t> </a:t>
            </a:r>
            <a:r>
              <a:rPr lang="el-GR" altLang="el-GR" sz="1800" dirty="0">
                <a:ea typeface="Times New Roman" panose="02020603050405020304" pitchFamily="18" charset="0"/>
              </a:rPr>
              <a:t>και </a:t>
            </a:r>
            <a:r>
              <a:rPr lang="el-GR" altLang="el-GR" sz="1800" b="1" dirty="0">
                <a:ea typeface="Times New Roman" panose="02020603050405020304" pitchFamily="18" charset="0"/>
                <a:cs typeface="Arial" panose="020B0604020202020204" pitchFamily="34" charset="0"/>
              </a:rPr>
              <a:t>Τ</a:t>
            </a:r>
            <a:r>
              <a:rPr lang="el-GR" altLang="el-GR" sz="1800" dirty="0">
                <a:ea typeface="Times New Roman" panose="02020603050405020304" pitchFamily="18" charset="0"/>
              </a:rPr>
              <a:t>, αντίστοιχα. </a:t>
            </a:r>
            <a:endParaRPr lang="en-US" altLang="el-GR" sz="1800" dirty="0">
              <a:ea typeface="Times New Roman" panose="02020603050405020304" pitchFamily="18" charset="0"/>
            </a:endParaRPr>
          </a:p>
          <a:p>
            <a:pPr marL="270272" indent="-270272" algn="just" defTabSz="685800">
              <a:spcBef>
                <a:spcPct val="0"/>
              </a:spcBef>
              <a:buFont typeface="Wingdings" panose="05000000000000000000" pitchFamily="2" charset="2"/>
              <a:buChar char="q"/>
            </a:pPr>
            <a:r>
              <a:rPr lang="el-GR" altLang="el-GR" sz="1800" dirty="0">
                <a:ea typeface="Times New Roman" panose="02020603050405020304" pitchFamily="18" charset="0"/>
              </a:rPr>
              <a:t>Στα δύο δέντρα εισάγουμε κόμβους μέχρις ότου τα δυο δέντρα συναντηθούν δηλαδή όταν ένας κόμβος του ενός δέντρου ενωθεί με έναν κόμβο του άλλου δέντρου. Τα δύο δέντρα επεκτείνονται με τον ίδιο τρόπο. </a:t>
            </a:r>
            <a:endParaRPr lang="el-GR" altLang="el-GR" sz="1800" dirty="0"/>
          </a:p>
        </p:txBody>
      </p:sp>
    </p:spTree>
    <p:extLst>
      <p:ext uri="{BB962C8B-B14F-4D97-AF65-F5344CB8AC3E}">
        <p14:creationId xmlns:p14="http://schemas.microsoft.com/office/powerpoint/2010/main" val="390204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21</a:t>
            </a:fld>
            <a:endParaRPr lang="el-GR"/>
          </a:p>
        </p:txBody>
      </p:sp>
      <p:sp>
        <p:nvSpPr>
          <p:cNvPr id="5"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8194" name="Picture 2" descr="PR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890" y="2259184"/>
            <a:ext cx="2858324" cy="314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219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marL="270272" indent="-270272">
              <a:buFont typeface="Wingdings" panose="05000000000000000000" pitchFamily="2" charset="2"/>
              <a:buChar char="q"/>
            </a:pPr>
            <a:r>
              <a:rPr lang="el-GR" sz="1650" dirty="0"/>
              <a:t>Γενικά, οι αλγόριθμοι σχεδιασμού κίνησης οι οποίοι βασίζονται στη τυχαία δειγματοληψία του χώρου διαμορφώσεων του ρομπότ δεν μπορούν να εντοπίσουν ότι δεν υπάρχει διαδρομή.</a:t>
            </a:r>
            <a:endParaRPr lang="en-US" sz="1650" dirty="0"/>
          </a:p>
          <a:p>
            <a:pPr marL="270272" indent="-270272">
              <a:buFont typeface="Wingdings" panose="05000000000000000000" pitchFamily="2" charset="2"/>
              <a:buChar char="q"/>
            </a:pPr>
            <a:r>
              <a:rPr lang="el-GR" sz="1650" dirty="0"/>
              <a:t>Για αυτό είναι απαραίτητο να αυξηθεί ο αριθμός των σημείων της δειγματοληψίας. Για το λόγο αυτοί οι αλγόριθμοι δεν είναι πλήρεις (</a:t>
            </a:r>
            <a:r>
              <a:rPr lang="en-US" sz="1650" dirty="0"/>
              <a:t>complete</a:t>
            </a:r>
            <a:r>
              <a:rPr lang="el-GR" sz="1650" dirty="0"/>
              <a:t>). </a:t>
            </a:r>
            <a:endParaRPr lang="en-US" sz="1650" dirty="0"/>
          </a:p>
          <a:p>
            <a:pPr marL="270272" indent="-270272">
              <a:buFont typeface="Wingdings" panose="05000000000000000000" pitchFamily="2" charset="2"/>
              <a:buChar char="q"/>
            </a:pPr>
            <a:r>
              <a:rPr lang="el-GR" sz="1650" dirty="0"/>
              <a:t>Αντ’ αυτού μπορούν να εγγυηθούν την στοχαστική πληρότητα (</a:t>
            </a:r>
            <a:r>
              <a:rPr lang="en-US" sz="1650" dirty="0"/>
              <a:t>probabilistic complete</a:t>
            </a:r>
            <a:r>
              <a:rPr lang="el-GR" sz="1650" dirty="0"/>
              <a:t>). </a:t>
            </a:r>
            <a:endParaRPr lang="en-US" sz="1650" dirty="0"/>
          </a:p>
          <a:p>
            <a:pPr marL="270272" indent="-270272">
              <a:buFont typeface="Wingdings" panose="05000000000000000000" pitchFamily="2" charset="2"/>
              <a:buChar char="q"/>
            </a:pPr>
            <a:r>
              <a:rPr lang="el-GR" sz="1650" dirty="0"/>
              <a:t>Η στοχαστική πληρότητα παρέχει μια εγγύηση της απόδοσης μόνο εάν υπάρχει μια διαδρομή. Επίσης, μπορεί να δειχθεί ότι κάτω υπό ορισμένες γεωμετρικές υποθέσεις που αφορούν το χώρο διαμορφώσεων,  και οι </a:t>
            </a:r>
            <a:r>
              <a:rPr lang="en-US" sz="1650" dirty="0"/>
              <a:t>multi</a:t>
            </a:r>
            <a:r>
              <a:rPr lang="el-GR" sz="1650" dirty="0"/>
              <a:t>-</a:t>
            </a:r>
            <a:r>
              <a:rPr lang="en-US" sz="1650" dirty="0"/>
              <a:t>query </a:t>
            </a:r>
            <a:r>
              <a:rPr lang="el-GR" sz="1650" dirty="0"/>
              <a:t>αλγόριθμοι και οι </a:t>
            </a:r>
            <a:r>
              <a:rPr lang="en-US" sz="1650" dirty="0"/>
              <a:t>single</a:t>
            </a:r>
            <a:r>
              <a:rPr lang="el-GR" sz="1650" dirty="0"/>
              <a:t>-</a:t>
            </a:r>
            <a:r>
              <a:rPr lang="en-US" sz="1650" dirty="0"/>
              <a:t>query </a:t>
            </a:r>
            <a:r>
              <a:rPr lang="el-GR" sz="1650" dirty="0"/>
              <a:t>αλγόριθμοι είναι στοχαστικά πλήρεις με εκθετικό ποσοστό σύγκλισης </a:t>
            </a:r>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22</a:t>
            </a:fld>
            <a:endParaRPr lang="el-GR"/>
          </a:p>
        </p:txBody>
      </p:sp>
      <p:sp>
        <p:nvSpPr>
          <p:cNvPr id="5"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716005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270272" indent="-270272">
              <a:buFont typeface="Wingdings" panose="05000000000000000000" pitchFamily="2" charset="2"/>
              <a:buChar char="q"/>
            </a:pPr>
            <a:r>
              <a:rPr lang="el-GR" sz="1800" dirty="0"/>
              <a:t>Η επιτυχία των στοχαστικών χαρτών οφείλεται σε διάφορους λόγους:</a:t>
            </a:r>
          </a:p>
          <a:p>
            <a:pPr marL="489728" lvl="1" indent="-270272">
              <a:buFont typeface="Wingdings" panose="05000000000000000000" pitchFamily="2" charset="2"/>
              <a:buChar char="q"/>
            </a:pPr>
            <a:r>
              <a:rPr lang="el-GR" dirty="0"/>
              <a:t>Μπορούν να αντιμετωπίσουν προβλήματα σχεδιασμού κίνησης σε μεγάλης διάστασης χώρους διαμορφώσεων. </a:t>
            </a:r>
          </a:p>
          <a:p>
            <a:pPr marL="489728" lvl="1" indent="-270272">
              <a:buFont typeface="Wingdings" panose="05000000000000000000" pitchFamily="2" charset="2"/>
              <a:buChar char="q"/>
            </a:pPr>
            <a:r>
              <a:rPr lang="el-GR" dirty="0"/>
              <a:t>Μπορούν να εφαρμοστούν εύκολα. </a:t>
            </a:r>
          </a:p>
          <a:p>
            <a:pPr marL="0" indent="0">
              <a:buNone/>
            </a:pPr>
            <a:endParaRPr lang="el-GR" dirty="0"/>
          </a:p>
          <a:p>
            <a:pPr marL="270272" indent="-270272">
              <a:buFont typeface="Wingdings" panose="05000000000000000000" pitchFamily="2" charset="2"/>
              <a:buChar char="q"/>
            </a:pPr>
            <a:r>
              <a:rPr lang="el-GR" sz="1800" dirty="0"/>
              <a:t>Η αναζήτηση της διαδρομής στους στοχαστικούς </a:t>
            </a:r>
            <a:r>
              <a:rPr lang="el-GR" sz="1800" dirty="0" err="1"/>
              <a:t>γράφους</a:t>
            </a:r>
            <a:r>
              <a:rPr lang="el-GR" sz="1800" dirty="0"/>
              <a:t> γίνεται χρησιμοποιώντας τον αλγόριθμο του </a:t>
            </a:r>
            <a:r>
              <a:rPr lang="el-GR" sz="1800" dirty="0" err="1"/>
              <a:t>Dijkstra</a:t>
            </a:r>
            <a:r>
              <a:rPr lang="el-GR" sz="1800" dirty="0"/>
              <a:t> ή τον Α*.</a:t>
            </a:r>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23</a:t>
            </a:fld>
            <a:endParaRPr lang="el-GR"/>
          </a:p>
        </p:txBody>
      </p:sp>
      <p:sp>
        <p:nvSpPr>
          <p:cNvPr id="5" name="Title 1"/>
          <p:cNvSpPr txBox="1">
            <a:spLocks noGrp="1"/>
          </p:cNvSpPr>
          <p:nvPr>
            <p:ph type="title"/>
          </p:nvPr>
        </p:nvSpPr>
        <p:spPr>
          <a:xfrm>
            <a:off x="822960" y="1072203"/>
            <a:ext cx="7543800" cy="1088068"/>
          </a:xfrm>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672495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pPr>
              <a:buFont typeface="Wingdings" panose="05000000000000000000" pitchFamily="2" charset="2"/>
              <a:buChar char="v"/>
            </a:pPr>
            <a:r>
              <a:rPr lang="el-GR" sz="1800" dirty="0"/>
              <a:t>Η αναζήτηση της διαδρομής στο </a:t>
            </a:r>
            <a:r>
              <a:rPr lang="el-GR" sz="1800" dirty="0" err="1"/>
              <a:t>γράφο</a:t>
            </a:r>
            <a:r>
              <a:rPr lang="el-GR" sz="1800" dirty="0"/>
              <a:t>  γίνεται χρησιμοποιώντας τον αλγόριθμο </a:t>
            </a:r>
            <a:r>
              <a:rPr lang="el-GR" sz="1800" b="1" dirty="0" err="1"/>
              <a:t>Dijkstra</a:t>
            </a:r>
            <a:r>
              <a:rPr lang="el-GR" sz="1800" dirty="0"/>
              <a:t> ή τον </a:t>
            </a:r>
            <a:r>
              <a:rPr lang="el-GR" sz="1800" b="1" dirty="0"/>
              <a:t>Α*</a:t>
            </a:r>
            <a:r>
              <a:rPr lang="en-US" sz="1800" dirty="0"/>
              <a:t>.</a:t>
            </a:r>
            <a:endParaRPr lang="el-GR" sz="1800" dirty="0"/>
          </a:p>
          <a:p>
            <a:pPr algn="just">
              <a:buFont typeface="Wingdings" panose="05000000000000000000" pitchFamily="2" charset="2"/>
              <a:buChar char="q"/>
            </a:pPr>
            <a:r>
              <a:rPr lang="en-US" sz="1650" dirty="0" err="1"/>
              <a:t>Dijkstra</a:t>
            </a:r>
            <a:r>
              <a:rPr lang="el-GR" sz="1650" dirty="0"/>
              <a:t>:</a:t>
            </a:r>
          </a:p>
          <a:p>
            <a:pPr lvl="1" algn="just"/>
            <a:r>
              <a:rPr lang="el-GR" dirty="0"/>
              <a:t>Πήρε το όνομά του από τον Ολλανδό </a:t>
            </a:r>
            <a:r>
              <a:rPr lang="en-US" dirty="0" err="1"/>
              <a:t>Dijkstra</a:t>
            </a:r>
            <a:r>
              <a:rPr lang="el-GR" dirty="0"/>
              <a:t>, </a:t>
            </a:r>
          </a:p>
          <a:p>
            <a:pPr lvl="1" algn="just"/>
            <a:r>
              <a:rPr lang="el-GR" dirty="0"/>
              <a:t>Ο οποίος τον επινόησε το </a:t>
            </a:r>
            <a:r>
              <a:rPr lang="el-GR" dirty="0">
                <a:hlinkClick r:id="rId2" tooltip="1956"/>
              </a:rPr>
              <a:t>1956</a:t>
            </a:r>
            <a:r>
              <a:rPr lang="el-GR" dirty="0"/>
              <a:t> και τον δημοσίευσε το </a:t>
            </a:r>
            <a:r>
              <a:rPr lang="el-GR" dirty="0">
                <a:hlinkClick r:id="rId3" tooltip="1959"/>
              </a:rPr>
              <a:t>1959</a:t>
            </a:r>
            <a:r>
              <a:rPr lang="el-GR" dirty="0"/>
              <a:t>. </a:t>
            </a:r>
            <a:endParaRPr lang="en-US" dirty="0"/>
          </a:p>
          <a:p>
            <a:pPr lvl="1" algn="just"/>
            <a:r>
              <a:rPr lang="el-GR" dirty="0"/>
              <a:t>Πρόκειται για έναν αλγόριθμο εύρεσης συντομότερων διαδρομών (</a:t>
            </a:r>
            <a:r>
              <a:rPr lang="el-GR" dirty="0" err="1"/>
              <a:t>single-source</a:t>
            </a:r>
            <a:r>
              <a:rPr lang="el-GR" dirty="0"/>
              <a:t> </a:t>
            </a:r>
            <a:r>
              <a:rPr lang="el-GR" dirty="0" err="1"/>
              <a:t>shortest</a:t>
            </a:r>
            <a:r>
              <a:rPr lang="el-GR" dirty="0"/>
              <a:t> </a:t>
            </a:r>
            <a:r>
              <a:rPr lang="el-GR" dirty="0" err="1"/>
              <a:t>path</a:t>
            </a:r>
            <a:r>
              <a:rPr lang="el-GR" dirty="0"/>
              <a:t> </a:t>
            </a:r>
            <a:r>
              <a:rPr lang="el-GR" dirty="0" err="1"/>
              <a:t>problem</a:t>
            </a:r>
            <a:r>
              <a:rPr lang="el-GR" dirty="0"/>
              <a:t>) από κοινή αφετηρία σε έναν (κατευθυνόμενο ή μη) </a:t>
            </a:r>
            <a:r>
              <a:rPr lang="el-GR" dirty="0" err="1">
                <a:hlinkClick r:id="rId4" tooltip="Γράφος"/>
              </a:rPr>
              <a:t>γράφο</a:t>
            </a:r>
            <a:r>
              <a:rPr lang="el-GR" dirty="0"/>
              <a:t> με μη αρνητικά βάρη στις ακμές</a:t>
            </a:r>
            <a:r>
              <a:rPr lang="el-GR" dirty="0" smtClean="0"/>
              <a:t>.</a:t>
            </a:r>
          </a:p>
          <a:p>
            <a:pPr lvl="1" algn="just"/>
            <a:r>
              <a:rPr lang="el-GR" dirty="0"/>
              <a:t>Σε κάθε βήμα επιλέγει την τοπικά βέλτιστη λύση, ώσπου στο τελευταίο βήμα συνθέτει μια συνολικά βέλτιστη λύση. Αν ο </a:t>
            </a:r>
            <a:r>
              <a:rPr lang="el-GR" dirty="0" err="1"/>
              <a:t>γράφος</a:t>
            </a:r>
            <a:r>
              <a:rPr lang="el-GR" dirty="0"/>
              <a:t> περιέχει αρνητικά βάρη, ο αλγόριθμος του </a:t>
            </a:r>
            <a:r>
              <a:rPr lang="el-GR" dirty="0" err="1"/>
              <a:t>Dijkstra</a:t>
            </a:r>
            <a:r>
              <a:rPr lang="el-GR" dirty="0"/>
              <a:t> δεν δίνει σωστό αποτέλεσμα. </a:t>
            </a:r>
          </a:p>
          <a:p>
            <a:pPr lvl="1" algn="just"/>
            <a:r>
              <a:rPr lang="el-GR" dirty="0"/>
              <a:t>Για </a:t>
            </a:r>
            <a:r>
              <a:rPr lang="el-GR" dirty="0" err="1"/>
              <a:t>γράφους</a:t>
            </a:r>
            <a:r>
              <a:rPr lang="el-GR" dirty="0"/>
              <a:t> που μπορεί να έχουν αρνητικά βάρη στις ακμές, χρησιμοποιούνται πιο περίπλοκοι αλγόριθμοι, όπως αυτός των </a:t>
            </a:r>
            <a:r>
              <a:rPr lang="el-GR" dirty="0" err="1">
                <a:hlinkClick r:id="rId5" tooltip="Αλγόριθμος των Bellman-Ford (δεν έχει γραφτεί ακόμα)"/>
              </a:rPr>
              <a:t>Bellman</a:t>
            </a:r>
            <a:r>
              <a:rPr lang="el-GR" dirty="0">
                <a:hlinkClick r:id="rId5" tooltip="Αλγόριθμος των Bellman-Ford (δεν έχει γραφτεί ακόμα)"/>
              </a:rPr>
              <a:t> και Ford</a:t>
            </a:r>
            <a:r>
              <a:rPr lang="el-GR" dirty="0"/>
              <a:t> ή των </a:t>
            </a:r>
            <a:r>
              <a:rPr lang="el-GR" dirty="0" err="1">
                <a:hlinkClick r:id="rId6" tooltip="Αλγόριθμος τωνFloyd-Warshal (δεν έχει γραφτεί ακόμα)"/>
              </a:rPr>
              <a:t>Floyd-Warshall</a:t>
            </a:r>
            <a:r>
              <a:rPr lang="el-GR" dirty="0" smtClean="0"/>
              <a:t>. </a:t>
            </a:r>
            <a:endParaRPr lang="el-GR" dirty="0"/>
          </a:p>
          <a:p>
            <a:pPr>
              <a:buFont typeface="Wingdings" panose="05000000000000000000" pitchFamily="2" charset="2"/>
              <a:buChar char="v"/>
            </a:pPr>
            <a:endParaRPr lang="en-US" sz="1800" dirty="0"/>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24</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3950821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992540" y="3021276"/>
            <a:ext cx="1800869" cy="909903"/>
          </a:xfrm>
          <a:solidFill>
            <a:srgbClr val="FFFF00"/>
          </a:solidFill>
        </p:spPr>
        <p:txBody>
          <a:bodyPr>
            <a:normAutofit fontScale="40000" lnSpcReduction="20000"/>
          </a:bodyPr>
          <a:lstStyle/>
          <a:p>
            <a:r>
              <a:rPr lang="en-US" dirty="0" smtClean="0"/>
              <a:t>Solution Routes: </a:t>
            </a:r>
          </a:p>
          <a:p>
            <a:pPr marL="385763" indent="-385763">
              <a:buFont typeface="+mj-lt"/>
              <a:buAutoNum type="romanUcPeriod"/>
            </a:pPr>
            <a:r>
              <a:rPr lang="en-US" dirty="0" smtClean="0"/>
              <a:t>O-A-B-D-T</a:t>
            </a:r>
          </a:p>
          <a:p>
            <a:pPr marL="385763" indent="-385763">
              <a:buFont typeface="+mj-lt"/>
              <a:buAutoNum type="romanUcPeriod"/>
            </a:pPr>
            <a:r>
              <a:rPr lang="en-US" dirty="0" smtClean="0"/>
              <a:t>O-A-B-E-D-T</a:t>
            </a:r>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25</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6" name="Εικόνα 5"/>
          <p:cNvPicPr>
            <a:picLocks noChangeAspect="1"/>
          </p:cNvPicPr>
          <p:nvPr/>
        </p:nvPicPr>
        <p:blipFill rotWithShape="1">
          <a:blip r:embed="rId2"/>
          <a:srcRect l="36142" t="21492" r="42334" b="54296"/>
          <a:stretch/>
        </p:blipFill>
        <p:spPr>
          <a:xfrm>
            <a:off x="1872303" y="2191729"/>
            <a:ext cx="3693027" cy="2336738"/>
          </a:xfrm>
          <a:prstGeom prst="rect">
            <a:avLst/>
          </a:prstGeom>
        </p:spPr>
      </p:pic>
    </p:spTree>
    <p:extLst>
      <p:ext uri="{BB962C8B-B14F-4D97-AF65-F5344CB8AC3E}">
        <p14:creationId xmlns:p14="http://schemas.microsoft.com/office/powerpoint/2010/main" val="3710268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26</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6" name="Εικόνα 5"/>
          <p:cNvPicPr>
            <a:picLocks noChangeAspect="1"/>
          </p:cNvPicPr>
          <p:nvPr/>
        </p:nvPicPr>
        <p:blipFill>
          <a:blip r:embed="rId2"/>
          <a:stretch>
            <a:fillRect/>
          </a:stretch>
        </p:blipFill>
        <p:spPr>
          <a:xfrm>
            <a:off x="1431469" y="2502377"/>
            <a:ext cx="4060076" cy="1903416"/>
          </a:xfrm>
          <a:prstGeom prst="rect">
            <a:avLst/>
          </a:prstGeom>
        </p:spPr>
      </p:pic>
      <p:sp>
        <p:nvSpPr>
          <p:cNvPr id="7" name="Θέση περιεχομένου 2"/>
          <p:cNvSpPr>
            <a:spLocks noGrp="1"/>
          </p:cNvSpPr>
          <p:nvPr>
            <p:ph idx="1"/>
          </p:nvPr>
        </p:nvSpPr>
        <p:spPr>
          <a:xfrm>
            <a:off x="5992540" y="3021276"/>
            <a:ext cx="1800869" cy="755343"/>
          </a:xfrm>
          <a:solidFill>
            <a:srgbClr val="FFFF00"/>
          </a:solidFill>
        </p:spPr>
        <p:txBody>
          <a:bodyPr>
            <a:normAutofit fontScale="47500" lnSpcReduction="20000"/>
          </a:bodyPr>
          <a:lstStyle/>
          <a:p>
            <a:r>
              <a:rPr lang="en-US" dirty="0" smtClean="0"/>
              <a:t>Solution Route: </a:t>
            </a:r>
          </a:p>
          <a:p>
            <a:pPr marL="0" indent="0" algn="ctr">
              <a:buNone/>
            </a:pPr>
            <a:r>
              <a:rPr lang="en-US" dirty="0" smtClean="0"/>
              <a:t>A-C-D-G-F-H</a:t>
            </a:r>
          </a:p>
        </p:txBody>
      </p:sp>
    </p:spTree>
    <p:extLst>
      <p:ext uri="{BB962C8B-B14F-4D97-AF65-F5344CB8AC3E}">
        <p14:creationId xmlns:p14="http://schemas.microsoft.com/office/powerpoint/2010/main" val="1187557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70000" lnSpcReduction="20000"/>
          </a:bodyPr>
          <a:lstStyle/>
          <a:p>
            <a:r>
              <a:rPr lang="el-GR" b="1" dirty="0" smtClean="0"/>
              <a:t>A*:</a:t>
            </a:r>
          </a:p>
          <a:p>
            <a:pPr>
              <a:buFont typeface="Wingdings" panose="05000000000000000000" pitchFamily="2" charset="2"/>
              <a:buChar char="§"/>
            </a:pPr>
            <a:r>
              <a:rPr lang="el-GR" dirty="0" smtClean="0"/>
              <a:t>Είναι </a:t>
            </a:r>
            <a:r>
              <a:rPr lang="el-GR" dirty="0"/>
              <a:t>από τους πιο γνωστούς και ευρέως </a:t>
            </a:r>
            <a:r>
              <a:rPr lang="el-GR" dirty="0" smtClean="0"/>
              <a:t>χρησιμοποιημένος αλγόριθμος που </a:t>
            </a:r>
            <a:r>
              <a:rPr lang="el-GR" dirty="0"/>
              <a:t>χρησιμοποιείται για την αναζήτηση </a:t>
            </a:r>
            <a:r>
              <a:rPr lang="el-GR" dirty="0" smtClean="0"/>
              <a:t>μονοπατιού. </a:t>
            </a:r>
          </a:p>
          <a:p>
            <a:pPr>
              <a:buFont typeface="Wingdings" panose="05000000000000000000" pitchFamily="2" charset="2"/>
              <a:buChar char="§"/>
            </a:pPr>
            <a:r>
              <a:rPr lang="el-GR" dirty="0" smtClean="0"/>
              <a:t>Ανήκει </a:t>
            </a:r>
            <a:r>
              <a:rPr lang="el-GR" dirty="0"/>
              <a:t>στην κατηγορία των αλγορίθμων πληροφορημένης ή </a:t>
            </a:r>
            <a:r>
              <a:rPr lang="el-GR" dirty="0" err="1" smtClean="0"/>
              <a:t>ευρετικής</a:t>
            </a:r>
            <a:r>
              <a:rPr lang="el-GR" dirty="0" smtClean="0"/>
              <a:t> </a:t>
            </a:r>
            <a:r>
              <a:rPr lang="el-GR" dirty="0"/>
              <a:t>αναζήτησης. Οι αλγόριθμοι αυτοί χρησιμοποιούν </a:t>
            </a:r>
            <a:r>
              <a:rPr lang="el-GR" dirty="0" smtClean="0"/>
              <a:t>μια </a:t>
            </a:r>
            <a:r>
              <a:rPr lang="el-GR" dirty="0" err="1" smtClean="0"/>
              <a:t>ευρετική</a:t>
            </a:r>
            <a:r>
              <a:rPr lang="el-GR" dirty="0" smtClean="0"/>
              <a:t> </a:t>
            </a:r>
            <a:r>
              <a:rPr lang="el-GR" dirty="0"/>
              <a:t>συνάρτηση </a:t>
            </a:r>
            <a:r>
              <a:rPr lang="el-GR" dirty="0" smtClean="0"/>
              <a:t>με</a:t>
            </a:r>
            <a:r>
              <a:rPr lang="en-US" dirty="0" smtClean="0"/>
              <a:t> </a:t>
            </a:r>
            <a:r>
              <a:rPr lang="el-GR" dirty="0" smtClean="0"/>
              <a:t>τη </a:t>
            </a:r>
            <a:r>
              <a:rPr lang="el-GR" dirty="0"/>
              <a:t>βοήθεια της οποίας αξιολογούν τις επόμενες πιθανές καταστάσεις και επιλέγουν </a:t>
            </a:r>
            <a:r>
              <a:rPr lang="el-GR" dirty="0" smtClean="0"/>
              <a:t>την </a:t>
            </a:r>
            <a:r>
              <a:rPr lang="el-GR" dirty="0"/>
              <a:t>καλύτερη από αυτές. </a:t>
            </a:r>
            <a:endParaRPr lang="el-GR" dirty="0" smtClean="0"/>
          </a:p>
          <a:p>
            <a:pPr>
              <a:buFont typeface="Wingdings" panose="05000000000000000000" pitchFamily="2" charset="2"/>
              <a:buChar char="§"/>
            </a:pPr>
            <a:r>
              <a:rPr lang="el-GR" dirty="0" smtClean="0"/>
              <a:t>Σκοπός </a:t>
            </a:r>
            <a:r>
              <a:rPr lang="el-GR" dirty="0"/>
              <a:t>του αλγορίθμου είναι η εύρεση της βέλτιστης λύσης </a:t>
            </a:r>
            <a:r>
              <a:rPr lang="el-GR" dirty="0" smtClean="0"/>
              <a:t>δηλαδή </a:t>
            </a:r>
            <a:r>
              <a:rPr lang="el-GR" dirty="0"/>
              <a:t>το συντομότερο μονοπάτι με το λιγότερο κόστος μεταξύ 2 σημείων που </a:t>
            </a:r>
            <a:r>
              <a:rPr lang="el-GR" dirty="0" smtClean="0"/>
              <a:t>ονομάζονται </a:t>
            </a:r>
            <a:r>
              <a:rPr lang="el-GR" dirty="0"/>
              <a:t>κόμβοι</a:t>
            </a:r>
            <a:r>
              <a:rPr lang="el-GR" dirty="0" smtClean="0"/>
              <a:t>.</a:t>
            </a:r>
          </a:p>
          <a:p>
            <a:pPr>
              <a:buFont typeface="Wingdings" panose="05000000000000000000" pitchFamily="2" charset="2"/>
              <a:buChar char="§"/>
            </a:pPr>
            <a:r>
              <a:rPr lang="el-GR" dirty="0" smtClean="0"/>
              <a:t> </a:t>
            </a:r>
            <a:r>
              <a:rPr lang="el-GR" dirty="0"/>
              <a:t>Ο αλγόριθμος βρίσκει ευρεία χρήση λόγω της ακρίβειας και </a:t>
            </a:r>
            <a:r>
              <a:rPr lang="el-GR" dirty="0" smtClean="0"/>
              <a:t>των</a:t>
            </a:r>
            <a:r>
              <a:rPr lang="en-US" dirty="0" smtClean="0"/>
              <a:t> </a:t>
            </a:r>
            <a:r>
              <a:rPr lang="el-GR" dirty="0" smtClean="0"/>
              <a:t>επιδόσεων </a:t>
            </a:r>
            <a:r>
              <a:rPr lang="el-GR" dirty="0"/>
              <a:t>του. </a:t>
            </a:r>
            <a:endParaRPr lang="el-GR" dirty="0" smtClean="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27</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699499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
            </a:pPr>
            <a:r>
              <a:rPr lang="el-GR" sz="2400" dirty="0"/>
              <a:t>Αρχικά παρουσιάστηκε το 1968 από τον Peter </a:t>
            </a:r>
            <a:r>
              <a:rPr lang="el-GR" sz="2400" dirty="0" err="1"/>
              <a:t>Hart</a:t>
            </a:r>
            <a:r>
              <a:rPr lang="el-GR" sz="2400" dirty="0"/>
              <a:t>, τον </a:t>
            </a:r>
            <a:r>
              <a:rPr lang="el-GR" sz="2400" dirty="0" err="1"/>
              <a:t>Nils</a:t>
            </a:r>
            <a:r>
              <a:rPr lang="el-GR" sz="2400" dirty="0"/>
              <a:t> </a:t>
            </a:r>
            <a:r>
              <a:rPr lang="el-GR" sz="2400" dirty="0" err="1"/>
              <a:t>Nilsson</a:t>
            </a:r>
            <a:r>
              <a:rPr lang="el-GR" sz="2400" dirty="0"/>
              <a:t> και τον </a:t>
            </a:r>
            <a:r>
              <a:rPr lang="el-GR" sz="2400" dirty="0" err="1"/>
              <a:t>Bertram</a:t>
            </a:r>
            <a:r>
              <a:rPr lang="el-GR" sz="2400" dirty="0"/>
              <a:t> </a:t>
            </a:r>
            <a:r>
              <a:rPr lang="el-GR" sz="2400" dirty="0" err="1"/>
              <a:t>Rapheal</a:t>
            </a:r>
            <a:r>
              <a:rPr lang="el-GR" sz="2400" dirty="0"/>
              <a:t> του Ερευνητικού Ινστιτούτου </a:t>
            </a:r>
            <a:r>
              <a:rPr lang="el-GR" sz="2400" dirty="0" err="1"/>
              <a:t>Stanford</a:t>
            </a:r>
            <a:r>
              <a:rPr lang="el-GR" sz="2400" dirty="0"/>
              <a:t>. </a:t>
            </a:r>
            <a:endParaRPr lang="el-GR" sz="2400" dirty="0" smtClean="0"/>
          </a:p>
          <a:p>
            <a:pPr>
              <a:buFont typeface="Wingdings" panose="05000000000000000000" pitchFamily="2" charset="2"/>
              <a:buChar char="§"/>
            </a:pPr>
            <a:r>
              <a:rPr lang="el-GR" sz="2400" dirty="0" smtClean="0"/>
              <a:t>Πραγματοποιεί </a:t>
            </a:r>
            <a:r>
              <a:rPr lang="el-GR" sz="2400" dirty="0"/>
              <a:t>μια ταξινόμηση των </a:t>
            </a:r>
            <a:r>
              <a:rPr lang="el-GR" sz="2400" dirty="0" smtClean="0"/>
              <a:t>κόμβων </a:t>
            </a:r>
            <a:r>
              <a:rPr lang="el-GR" sz="2400" dirty="0"/>
              <a:t>με βάση την συνάρτηση f(k)= g(k) + h(k</a:t>
            </a:r>
            <a:r>
              <a:rPr lang="el-GR" sz="2400" dirty="0" smtClean="0"/>
              <a:t>).</a:t>
            </a:r>
          </a:p>
          <a:p>
            <a:pPr>
              <a:buFont typeface="Wingdings" panose="05000000000000000000" pitchFamily="2" charset="2"/>
              <a:buChar char="§"/>
            </a:pPr>
            <a:r>
              <a:rPr lang="el-GR" sz="2400" dirty="0"/>
              <a:t>H συνάρτηση g αντιπροσωπεύει το κόστος για να φθάσουμε από </a:t>
            </a:r>
            <a:r>
              <a:rPr lang="el-GR" sz="2400" dirty="0" smtClean="0"/>
              <a:t>την αρχική </a:t>
            </a:r>
            <a:r>
              <a:rPr lang="el-GR" sz="2400" dirty="0"/>
              <a:t>κατάσταση στην τρέχουσα κατάσταση, ενώ η συνάρτηση h είναι μια </a:t>
            </a:r>
            <a:r>
              <a:rPr lang="el-GR" sz="2400" dirty="0" err="1" smtClean="0"/>
              <a:t>ευρετική</a:t>
            </a:r>
            <a:r>
              <a:rPr lang="el-GR" sz="2400" dirty="0"/>
              <a:t> συνάρτηση που εκτιμά την </a:t>
            </a:r>
            <a:r>
              <a:rPr lang="el-GR" sz="2400" dirty="0" smtClean="0"/>
              <a:t>απόσταση </a:t>
            </a:r>
            <a:r>
              <a:rPr lang="el-GR" sz="2400" dirty="0"/>
              <a:t>από την παρούσα κατάσταση στην κατάσταση </a:t>
            </a:r>
            <a:r>
              <a:rPr lang="el-GR" sz="2400" dirty="0" smtClean="0"/>
              <a:t>στόχο. </a:t>
            </a:r>
            <a:endParaRPr lang="el-GR" sz="2400" dirty="0"/>
          </a:p>
          <a:p>
            <a:pPr>
              <a:buFont typeface="Wingdings" panose="05000000000000000000" pitchFamily="2" charset="2"/>
              <a:buChar char="§"/>
            </a:pPr>
            <a:endParaRPr lang="el-GR" sz="2400" dirty="0"/>
          </a:p>
          <a:p>
            <a:endParaRPr lang="el-GR" sz="2400"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28</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1304213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29</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2" name="Εικόνα 1"/>
          <p:cNvPicPr>
            <a:picLocks noChangeAspect="1"/>
          </p:cNvPicPr>
          <p:nvPr/>
        </p:nvPicPr>
        <p:blipFill rotWithShape="1">
          <a:blip r:embed="rId2"/>
          <a:srcRect l="1285" t="9978" r="76286" b="54636"/>
          <a:stretch/>
        </p:blipFill>
        <p:spPr>
          <a:xfrm>
            <a:off x="3056709" y="2386982"/>
            <a:ext cx="3076303" cy="2730137"/>
          </a:xfrm>
          <a:prstGeom prst="rect">
            <a:avLst/>
          </a:prstGeom>
        </p:spPr>
      </p:pic>
    </p:spTree>
    <p:extLst>
      <p:ext uri="{BB962C8B-B14F-4D97-AF65-F5344CB8AC3E}">
        <p14:creationId xmlns:p14="http://schemas.microsoft.com/office/powerpoint/2010/main" val="217939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l-GR" sz="3750" dirty="0"/>
              <a:t>Μέθοδοι   Σχεδιασμού Κίνησης &amp;  &amp; Αυτόνομες Κινούμενες Μονάδες</a:t>
            </a:r>
            <a:r>
              <a:rPr lang="el-GR" dirty="0"/>
              <a:t> </a:t>
            </a:r>
          </a:p>
        </p:txBody>
      </p:sp>
      <p:sp>
        <p:nvSpPr>
          <p:cNvPr id="3" name="Υπότιτλος 2"/>
          <p:cNvSpPr>
            <a:spLocks noGrp="1"/>
          </p:cNvSpPr>
          <p:nvPr>
            <p:ph type="subTitle" idx="1"/>
          </p:nvPr>
        </p:nvSpPr>
        <p:spPr/>
        <p:txBody>
          <a:bodyPr/>
          <a:lstStyle/>
          <a:p>
            <a:r>
              <a:rPr lang="el-GR" dirty="0" smtClean="0"/>
              <a:t>Δρ. </a:t>
            </a:r>
            <a:r>
              <a:rPr lang="el-GR" dirty="0" err="1" smtClean="0"/>
              <a:t>Ηλιασ</a:t>
            </a:r>
            <a:r>
              <a:rPr lang="el-GR" dirty="0" smtClean="0"/>
              <a:t> κ. </a:t>
            </a:r>
            <a:r>
              <a:rPr lang="el-GR" dirty="0" err="1" smtClean="0"/>
              <a:t>ξυδιας</a:t>
            </a:r>
            <a:endParaRPr lang="el-GR" dirty="0"/>
          </a:p>
        </p:txBody>
      </p:sp>
    </p:spTree>
    <p:extLst>
      <p:ext uri="{BB962C8B-B14F-4D97-AF65-F5344CB8AC3E}">
        <p14:creationId xmlns:p14="http://schemas.microsoft.com/office/powerpoint/2010/main" val="1052544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υποσέλιδου 4"/>
          <p:cNvSpPr>
            <a:spLocks noGrp="1"/>
          </p:cNvSpPr>
          <p:nvPr>
            <p:ph type="ftr" sz="quarter" idx="4294967295"/>
          </p:nvPr>
        </p:nvSpPr>
        <p:spPr>
          <a:xfrm>
            <a:off x="2764639" y="5702089"/>
            <a:ext cx="3617103" cy="273844"/>
          </a:xfrm>
          <a:prstGeom prst="rect">
            <a:avLst/>
          </a:prstGeom>
        </p:spPr>
        <p:txBody>
          <a:bodyPr/>
          <a:lstStyle/>
          <a:p>
            <a:r>
              <a:rPr lang="el-GR" altLang="el-GR"/>
              <a:t>Σχεδιασμός Κίνησης Ρομπότ σε Περιβάλλον Εμποδίων</a:t>
            </a:r>
          </a:p>
        </p:txBody>
      </p:sp>
      <p:sp>
        <p:nvSpPr>
          <p:cNvPr id="11" name="Θέση αριθμού διαφάνειας 5"/>
          <p:cNvSpPr>
            <a:spLocks noGrp="1"/>
          </p:cNvSpPr>
          <p:nvPr>
            <p:ph type="sldNum" sz="quarter" idx="4294967295"/>
          </p:nvPr>
        </p:nvSpPr>
        <p:spPr>
          <a:xfrm>
            <a:off x="7425344" y="5702089"/>
            <a:ext cx="984019" cy="273844"/>
          </a:xfrm>
          <a:prstGeom prst="rect">
            <a:avLst/>
          </a:prstGeom>
        </p:spPr>
        <p:txBody>
          <a:bodyPr/>
          <a:lstStyle/>
          <a:p>
            <a:fld id="{514BC42E-14A1-4D36-BC88-4B0D101EEA2D}" type="slidenum">
              <a:rPr lang="el-GR" altLang="el-GR"/>
              <a:pPr/>
              <a:t>5</a:t>
            </a:fld>
            <a:endParaRPr lang="el-GR" altLang="el-GR"/>
          </a:p>
        </p:txBody>
      </p:sp>
      <p:sp>
        <p:nvSpPr>
          <p:cNvPr id="172066" name="Rectangle 34"/>
          <p:cNvSpPr>
            <a:spLocks noGrp="1" noChangeArrowheads="1"/>
          </p:cNvSpPr>
          <p:nvPr>
            <p:ph type="title"/>
          </p:nvPr>
        </p:nvSpPr>
        <p:spPr>
          <a:xfrm>
            <a:off x="1714500" y="1322786"/>
            <a:ext cx="5449491" cy="791765"/>
          </a:xfrm>
          <a:noFill/>
          <a:ln/>
        </p:spPr>
        <p:txBody>
          <a:bodyPr/>
          <a:lstStyle/>
          <a:p>
            <a:r>
              <a:rPr lang="el-GR" altLang="el-GR" sz="1800">
                <a:effectLst>
                  <a:outerShdw blurRad="38100" dist="38100" dir="2700000" algn="tl">
                    <a:srgbClr val="C0C0C0"/>
                  </a:outerShdw>
                </a:effectLst>
              </a:rPr>
              <a:t>Σημαντικότερες εργασίες</a:t>
            </a:r>
            <a:br>
              <a:rPr lang="el-GR" altLang="el-GR" sz="1800">
                <a:effectLst>
                  <a:outerShdw blurRad="38100" dist="38100" dir="2700000" algn="tl">
                    <a:srgbClr val="C0C0C0"/>
                  </a:outerShdw>
                </a:effectLst>
              </a:rPr>
            </a:br>
            <a:r>
              <a:rPr lang="el-GR" altLang="el-GR" sz="1800">
                <a:effectLst>
                  <a:outerShdw blurRad="38100" dist="38100" dir="2700000" algn="tl">
                    <a:srgbClr val="C0C0C0"/>
                  </a:outerShdw>
                </a:effectLst>
              </a:rPr>
              <a:t>	</a:t>
            </a:r>
            <a:r>
              <a:rPr lang="el-GR" altLang="el-GR" sz="1500">
                <a:solidFill>
                  <a:srgbClr val="CC3300"/>
                </a:solidFill>
                <a:effectLst>
                  <a:outerShdw blurRad="38100" dist="38100" dir="2700000" algn="tl">
                    <a:srgbClr val="C0C0C0"/>
                  </a:outerShdw>
                </a:effectLst>
              </a:rPr>
              <a:t>Βασικοί Μέθοδοι Επίλυσης</a:t>
            </a:r>
            <a:r>
              <a:rPr lang="en-US" altLang="el-GR" sz="1500">
                <a:solidFill>
                  <a:srgbClr val="CC3300"/>
                </a:solidFill>
                <a:effectLst>
                  <a:outerShdw blurRad="38100" dist="38100" dir="2700000" algn="tl">
                    <a:srgbClr val="C0C0C0"/>
                  </a:outerShdw>
                </a:effectLst>
              </a:rPr>
              <a:t>: </a:t>
            </a:r>
            <a:r>
              <a:rPr lang="el-GR" altLang="el-GR" sz="1500">
                <a:solidFill>
                  <a:srgbClr val="9B994D"/>
                </a:solidFill>
                <a:effectLst>
                  <a:outerShdw blurRad="38100" dist="38100" dir="2700000" algn="tl">
                    <a:srgbClr val="C0C0C0"/>
                  </a:outerShdw>
                </a:effectLst>
                <a:latin typeface="Comic Sans MS" panose="030F0702030302020204" pitchFamily="66" charset="0"/>
              </a:rPr>
              <a:t>Χάρτες διαδρομών</a:t>
            </a:r>
            <a:endParaRPr lang="el-GR" altLang="el-GR" sz="1500">
              <a:solidFill>
                <a:srgbClr val="9B994D"/>
              </a:solidFill>
              <a:latin typeface="Comic Sans MS" panose="030F0702030302020204" pitchFamily="66" charset="0"/>
            </a:endParaRPr>
          </a:p>
        </p:txBody>
      </p:sp>
      <p:sp>
        <p:nvSpPr>
          <p:cNvPr id="172068" name="Text Box 36"/>
          <p:cNvSpPr txBox="1">
            <a:spLocks noChangeArrowheads="1"/>
          </p:cNvSpPr>
          <p:nvPr/>
        </p:nvSpPr>
        <p:spPr bwMode="auto">
          <a:xfrm>
            <a:off x="1713310" y="2240757"/>
            <a:ext cx="107632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l-GR" altLang="el-GR" sz="1650" b="1">
                <a:effectLst>
                  <a:outerShdw blurRad="38100" dist="38100" dir="2700000" algn="tl">
                    <a:srgbClr val="C0C0C0"/>
                  </a:outerShdw>
                </a:effectLst>
                <a:latin typeface="Times New Roman" panose="02020603050405020304" pitchFamily="18" charset="0"/>
              </a:rPr>
              <a:t>1</a:t>
            </a:r>
            <a:r>
              <a:rPr lang="el-GR" altLang="el-GR" sz="1650" b="1" baseline="30000">
                <a:effectLst>
                  <a:outerShdw blurRad="38100" dist="38100" dir="2700000" algn="tl">
                    <a:srgbClr val="C0C0C0"/>
                  </a:outerShdw>
                </a:effectLst>
                <a:latin typeface="Times New Roman" panose="02020603050405020304" pitchFamily="18" charset="0"/>
              </a:rPr>
              <a:t>ο</a:t>
            </a:r>
            <a:r>
              <a:rPr lang="el-GR" altLang="el-GR" sz="1650" b="1">
                <a:effectLst>
                  <a:outerShdw blurRad="38100" dist="38100" dir="2700000" algn="tl">
                    <a:srgbClr val="C0C0C0"/>
                  </a:outerShdw>
                </a:effectLst>
                <a:latin typeface="Times New Roman" panose="02020603050405020304" pitchFamily="18" charset="0"/>
              </a:rPr>
              <a:t> Στάδιο</a:t>
            </a:r>
            <a:r>
              <a:rPr lang="en-US" altLang="el-GR" sz="1650" b="1">
                <a:effectLst>
                  <a:outerShdw blurRad="38100" dist="38100" dir="2700000" algn="tl">
                    <a:srgbClr val="C0C0C0"/>
                  </a:outerShdw>
                </a:effectLst>
                <a:latin typeface="Times New Roman" panose="02020603050405020304" pitchFamily="18" charset="0"/>
              </a:rPr>
              <a:t>:</a:t>
            </a:r>
            <a:endParaRPr lang="el-GR" altLang="el-GR" sz="1500" b="1">
              <a:effectLst>
                <a:outerShdw blurRad="38100" dist="38100" dir="2700000" algn="tl">
                  <a:srgbClr val="C0C0C0"/>
                </a:outerShdw>
              </a:effectLst>
              <a:latin typeface="Times New Roman" panose="02020603050405020304" pitchFamily="18" charset="0"/>
            </a:endParaRPr>
          </a:p>
        </p:txBody>
      </p:sp>
      <p:sp>
        <p:nvSpPr>
          <p:cNvPr id="172069" name="Text Box 37"/>
          <p:cNvSpPr txBox="1">
            <a:spLocks noChangeArrowheads="1"/>
          </p:cNvSpPr>
          <p:nvPr/>
        </p:nvSpPr>
        <p:spPr bwMode="auto">
          <a:xfrm>
            <a:off x="2739628" y="2240757"/>
            <a:ext cx="47482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buClr>
                <a:srgbClr val="9B994D"/>
              </a:buClr>
              <a:buFontTx/>
              <a:buChar char="•"/>
            </a:pPr>
            <a:r>
              <a:rPr lang="el-GR" altLang="el-GR" sz="1500" b="1">
                <a:effectLst>
                  <a:outerShdw blurRad="38100" dist="38100" dir="2700000" algn="tl">
                    <a:srgbClr val="C0C0C0"/>
                  </a:outerShdw>
                </a:effectLst>
                <a:latin typeface="Times New Roman" panose="02020603050405020304" pitchFamily="18" charset="0"/>
              </a:rPr>
              <a:t>κατασκευάζεται ένα δίκτυο από καμπύλες το οποίο αναπαριστά τη συνδετικότητα του ελεύθερου χώρου</a:t>
            </a:r>
          </a:p>
        </p:txBody>
      </p:sp>
      <p:sp>
        <p:nvSpPr>
          <p:cNvPr id="172070" name="Text Box 38"/>
          <p:cNvSpPr txBox="1">
            <a:spLocks noChangeArrowheads="1"/>
          </p:cNvSpPr>
          <p:nvPr/>
        </p:nvSpPr>
        <p:spPr bwMode="auto">
          <a:xfrm>
            <a:off x="1716881" y="2943225"/>
            <a:ext cx="107632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l-GR" altLang="el-GR" sz="1650" b="1">
                <a:effectLst>
                  <a:outerShdw blurRad="38100" dist="38100" dir="2700000" algn="tl">
                    <a:srgbClr val="C0C0C0"/>
                  </a:outerShdw>
                </a:effectLst>
                <a:latin typeface="Times New Roman" panose="02020603050405020304" pitchFamily="18" charset="0"/>
              </a:rPr>
              <a:t>2</a:t>
            </a:r>
            <a:r>
              <a:rPr lang="el-GR" altLang="el-GR" sz="1650" b="1" baseline="30000">
                <a:effectLst>
                  <a:outerShdw blurRad="38100" dist="38100" dir="2700000" algn="tl">
                    <a:srgbClr val="C0C0C0"/>
                  </a:outerShdw>
                </a:effectLst>
                <a:latin typeface="Times New Roman" panose="02020603050405020304" pitchFamily="18" charset="0"/>
              </a:rPr>
              <a:t>ο</a:t>
            </a:r>
            <a:r>
              <a:rPr lang="el-GR" altLang="el-GR" sz="1650" b="1">
                <a:effectLst>
                  <a:outerShdw blurRad="38100" dist="38100" dir="2700000" algn="tl">
                    <a:srgbClr val="C0C0C0"/>
                  </a:outerShdw>
                </a:effectLst>
                <a:latin typeface="Times New Roman" panose="02020603050405020304" pitchFamily="18" charset="0"/>
              </a:rPr>
              <a:t> Στάδιο</a:t>
            </a:r>
            <a:r>
              <a:rPr lang="en-US" altLang="el-GR" sz="1650" b="1">
                <a:effectLst>
                  <a:outerShdw blurRad="38100" dist="38100" dir="2700000" algn="tl">
                    <a:srgbClr val="C0C0C0"/>
                  </a:outerShdw>
                </a:effectLst>
                <a:latin typeface="Times New Roman" panose="02020603050405020304" pitchFamily="18" charset="0"/>
              </a:rPr>
              <a:t>:</a:t>
            </a:r>
            <a:endParaRPr lang="el-GR" altLang="el-GR" sz="1500" b="1">
              <a:effectLst>
                <a:outerShdw blurRad="38100" dist="38100" dir="2700000" algn="tl">
                  <a:srgbClr val="C0C0C0"/>
                </a:outerShdw>
              </a:effectLst>
              <a:latin typeface="Times New Roman" panose="02020603050405020304" pitchFamily="18" charset="0"/>
            </a:endParaRPr>
          </a:p>
        </p:txBody>
      </p:sp>
      <p:sp>
        <p:nvSpPr>
          <p:cNvPr id="172071" name="Text Box 39"/>
          <p:cNvSpPr txBox="1">
            <a:spLocks noChangeArrowheads="1"/>
          </p:cNvSpPr>
          <p:nvPr/>
        </p:nvSpPr>
        <p:spPr bwMode="auto">
          <a:xfrm>
            <a:off x="2743200" y="2943226"/>
            <a:ext cx="4748213"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defRPr>
                <a:solidFill>
                  <a:schemeClr val="tx1"/>
                </a:solidFill>
                <a:latin typeface="Arial" panose="020B0604020202020204" pitchFamily="34" charset="0"/>
              </a:defRPr>
            </a:lvl1pPr>
            <a:lvl2pPr marL="541338">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buClr>
                <a:srgbClr val="9B994D"/>
              </a:buClr>
              <a:buFontTx/>
              <a:buChar char="•"/>
            </a:pPr>
            <a:r>
              <a:rPr lang="el-GR" altLang="el-GR" sz="1500" b="1">
                <a:effectLst>
                  <a:outerShdw blurRad="38100" dist="38100" dir="2700000" algn="tl">
                    <a:srgbClr val="C0C0C0"/>
                  </a:outerShdw>
                </a:effectLst>
                <a:latin typeface="Times New Roman" panose="02020603050405020304" pitchFamily="18" charset="0"/>
              </a:rPr>
              <a:t>συνδέει την αρχική και τελική θέση του ρομπότ με το χάρτη</a:t>
            </a:r>
          </a:p>
          <a:p>
            <a:pPr algn="just">
              <a:spcBef>
                <a:spcPct val="50000"/>
              </a:spcBef>
              <a:buClr>
                <a:srgbClr val="9B994D"/>
              </a:buClr>
              <a:buFontTx/>
              <a:buChar char="•"/>
            </a:pPr>
            <a:r>
              <a:rPr lang="el-GR" altLang="el-GR" sz="1500" b="1">
                <a:effectLst>
                  <a:outerShdw blurRad="38100" dist="38100" dir="2700000" algn="tl">
                    <a:srgbClr val="C0C0C0"/>
                  </a:outerShdw>
                </a:effectLst>
                <a:latin typeface="Times New Roman" panose="02020603050405020304" pitchFamily="18" charset="0"/>
              </a:rPr>
              <a:t>αναζητά στο κατασκευασμένο χάρτη μια </a:t>
            </a:r>
            <a:r>
              <a:rPr lang="el-GR" altLang="el-GR" sz="1500" b="1">
                <a:effectLst>
                  <a:outerShdw blurRad="38100" dist="38100" dir="2700000" algn="tl">
                    <a:srgbClr val="C0C0C0"/>
                  </a:outerShdw>
                </a:effectLst>
                <a:latin typeface="Times New Roman" panose="02020603050405020304" pitchFamily="18" charset="0"/>
                <a:cs typeface="Times New Roman" panose="02020603050405020304" pitchFamily="18" charset="0"/>
              </a:rPr>
              <a:t>ελεύθερη διαδρομή </a:t>
            </a:r>
            <a:r>
              <a:rPr lang="el-GR" altLang="el-GR" sz="1500" b="1">
                <a:effectLst>
                  <a:outerShdw blurRad="38100" dist="38100" dir="2700000" algn="tl">
                    <a:srgbClr val="C0C0C0"/>
                  </a:outerShdw>
                </a:effectLst>
                <a:latin typeface="Times New Roman" panose="02020603050405020304" pitchFamily="18" charset="0"/>
              </a:rPr>
              <a:t>η οποία ενώνει την αρχική και τελική θέση</a:t>
            </a:r>
            <a:r>
              <a:rPr lang="el-GR" altLang="el-GR" sz="1500" b="1">
                <a:solidFill>
                  <a:srgbClr val="000000"/>
                </a:solidFill>
                <a:effectLst>
                  <a:outerShdw blurRad="38100" dist="38100" dir="2700000" algn="tl">
                    <a:srgbClr val="C0C0C0"/>
                  </a:outerShdw>
                </a:effectLst>
                <a:latin typeface="Times New Roman" panose="02020603050405020304" pitchFamily="18" charset="0"/>
              </a:rPr>
              <a:t> </a:t>
            </a:r>
          </a:p>
        </p:txBody>
      </p:sp>
    </p:spTree>
    <p:extLst>
      <p:ext uri="{BB962C8B-B14F-4D97-AF65-F5344CB8AC3E}">
        <p14:creationId xmlns:p14="http://schemas.microsoft.com/office/powerpoint/2010/main" val="219048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marL="270272" indent="-270272">
              <a:buFont typeface="Wingdings" panose="05000000000000000000" pitchFamily="2" charset="2"/>
              <a:buChar char="v"/>
            </a:pPr>
            <a:r>
              <a:rPr lang="el-GR" sz="1800" dirty="0"/>
              <a:t>Οι μέθοδοι που βασίζονται στους Χάρτες Διαδρομών είναι οι ακόλουθοι:</a:t>
            </a:r>
          </a:p>
          <a:p>
            <a:pPr lvl="1">
              <a:buFont typeface="Wingdings" panose="05000000000000000000" pitchFamily="2" charset="2"/>
              <a:buChar char="Ø"/>
            </a:pPr>
            <a:r>
              <a:rPr lang="en-US" sz="1650" dirty="0"/>
              <a:t>Visibility Graphs</a:t>
            </a:r>
          </a:p>
          <a:p>
            <a:pPr lvl="1">
              <a:buFont typeface="Wingdings" panose="05000000000000000000" pitchFamily="2" charset="2"/>
              <a:buChar char="Ø"/>
            </a:pPr>
            <a:r>
              <a:rPr lang="en-US" sz="1650" dirty="0" err="1"/>
              <a:t>Voronoi</a:t>
            </a:r>
            <a:r>
              <a:rPr lang="en-US" sz="1650" dirty="0"/>
              <a:t> Diagrams</a:t>
            </a:r>
          </a:p>
          <a:p>
            <a:pPr lvl="1">
              <a:buFont typeface="Wingdings" panose="05000000000000000000" pitchFamily="2" charset="2"/>
              <a:buChar char="Ø"/>
            </a:pPr>
            <a:r>
              <a:rPr lang="en-US" sz="1650" dirty="0"/>
              <a:t>Probabilistic Roadmaps</a:t>
            </a:r>
            <a:r>
              <a:rPr lang="el-GR" sz="1650" dirty="0"/>
              <a:t> </a:t>
            </a:r>
            <a:endParaRPr lang="en-US" sz="1650" dirty="0"/>
          </a:p>
          <a:p>
            <a:pPr>
              <a:buFont typeface="Wingdings" panose="05000000000000000000" pitchFamily="2" charset="2"/>
              <a:buChar char="v"/>
            </a:pPr>
            <a:endParaRPr lang="el-GR" dirty="0" smtClean="0"/>
          </a:p>
          <a:p>
            <a:pPr marL="270272" indent="-270272">
              <a:buFont typeface="Wingdings" panose="05000000000000000000" pitchFamily="2" charset="2"/>
              <a:buChar char="v"/>
            </a:pPr>
            <a:r>
              <a:rPr lang="el-GR" sz="1800" dirty="0"/>
              <a:t>Οι παραπάνω μεθοδολογίες έχουν χρησιμοποιηθεί (και συνεχίζουν να χρησιμοποιούνται) για να επιλύσουν το βασικό πρόβλημα Σχεδιασμού Κίνησης Ρομπότ.</a:t>
            </a:r>
          </a:p>
          <a:p>
            <a:pPr marL="270272" indent="-270272">
              <a:buFont typeface="Wingdings" panose="05000000000000000000" pitchFamily="2" charset="2"/>
              <a:buChar char="v"/>
            </a:pPr>
            <a:endParaRPr lang="el-GR" dirty="0" smtClean="0"/>
          </a:p>
          <a:p>
            <a:pPr marL="270272" indent="-270272">
              <a:buFont typeface="Wingdings" panose="05000000000000000000" pitchFamily="2" charset="2"/>
              <a:buChar char="v"/>
            </a:pPr>
            <a:r>
              <a:rPr lang="el-GR" sz="1950" dirty="0"/>
              <a:t>Οι 2 πρώτες μεθοδολογίες χρησιμοποιούνται κυρίως για να επιλύσουν το πρόβλημα ΣΚ σε 2Δ χώρους, ενώ οι </a:t>
            </a:r>
            <a:r>
              <a:rPr lang="en-US" sz="1950" dirty="0"/>
              <a:t>Probabilistic Roadmaps </a:t>
            </a:r>
            <a:r>
              <a:rPr lang="el-GR" sz="1950" dirty="0"/>
              <a:t>έχουν χρησιμοποιηθεί με επιτυχία και σε προβλήματα μεγαλύτερης διάστασης.</a:t>
            </a:r>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6</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2567859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270272" indent="-270272">
              <a:buFont typeface="Wingdings" panose="05000000000000000000" pitchFamily="2" charset="2"/>
              <a:buChar char="v"/>
            </a:pPr>
            <a:r>
              <a:rPr lang="el-GR" sz="1800" dirty="0"/>
              <a:t>Η μέθοδος </a:t>
            </a:r>
            <a:r>
              <a:rPr lang="en-GB" sz="1800" i="1" dirty="0"/>
              <a:t>Visibility Graph </a:t>
            </a:r>
            <a:r>
              <a:rPr lang="el-GR" sz="1800" dirty="0"/>
              <a:t>είναι μια από τις παλαιότερες μεθόδους σχεδιασμού κίνησης ρομπότ.</a:t>
            </a:r>
          </a:p>
          <a:p>
            <a:pPr marL="270272" indent="-270272">
              <a:buFont typeface="Wingdings" panose="05000000000000000000" pitchFamily="2" charset="2"/>
              <a:buChar char="v"/>
            </a:pPr>
            <a:endParaRPr lang="el-GR" sz="1800" dirty="0"/>
          </a:p>
          <a:p>
            <a:pPr marL="270272" indent="-270272">
              <a:buFont typeface="Wingdings" panose="05000000000000000000" pitchFamily="2" charset="2"/>
              <a:buChar char="v"/>
            </a:pPr>
            <a:r>
              <a:rPr lang="el-GR" sz="1800" dirty="0"/>
              <a:t>Εφαρμόζεται σε Χώρους Διαμορφώσεων δύο διαστάσεων οι οποίοι περιέχουν πολυγωνικά εμπόδια. </a:t>
            </a:r>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7</a:t>
            </a:fld>
            <a:endParaRPr lang="el-GR"/>
          </a:p>
        </p:txBody>
      </p:sp>
      <p:sp>
        <p:nvSpPr>
          <p:cNvPr id="5"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1692969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buFont typeface="Wingdings" panose="05000000000000000000" pitchFamily="2" charset="2"/>
              <a:buChar char="v"/>
            </a:pPr>
            <a:r>
              <a:rPr lang="el-GR" sz="1800" dirty="0"/>
              <a:t>Το </a:t>
            </a:r>
            <a:r>
              <a:rPr lang="en-US" sz="1800" i="1" dirty="0"/>
              <a:t>Visibility Graph</a:t>
            </a:r>
            <a:r>
              <a:rPr lang="el-GR" sz="1800" dirty="0"/>
              <a:t> είναι ένας μη κατευθυνόμενος </a:t>
            </a:r>
            <a:r>
              <a:rPr lang="el-GR" sz="1800" dirty="0" err="1"/>
              <a:t>γράφος</a:t>
            </a:r>
            <a:r>
              <a:rPr lang="el-GR" sz="1800" dirty="0"/>
              <a:t>  του οποίου</a:t>
            </a:r>
          </a:p>
          <a:p>
            <a:pPr lvl="1"/>
            <a:endParaRPr lang="en-US" sz="1650" dirty="0"/>
          </a:p>
          <a:p>
            <a:pPr lvl="1"/>
            <a:r>
              <a:rPr lang="el-GR" sz="1650" dirty="0"/>
              <a:t>Κόμβοι είναι</a:t>
            </a:r>
            <a:r>
              <a:rPr lang="en-US" sz="1650" dirty="0"/>
              <a:t>:</a:t>
            </a:r>
            <a:endParaRPr lang="el-GR" sz="1650" dirty="0"/>
          </a:p>
          <a:p>
            <a:pPr lvl="2"/>
            <a:r>
              <a:rPr lang="el-GR" sz="1350" dirty="0"/>
              <a:t>Η </a:t>
            </a:r>
            <a:r>
              <a:rPr lang="el-GR" sz="1350" b="1" dirty="0"/>
              <a:t>Α</a:t>
            </a:r>
            <a:r>
              <a:rPr lang="el-GR" sz="1350" dirty="0"/>
              <a:t>ρχική και </a:t>
            </a:r>
            <a:r>
              <a:rPr lang="el-GR" sz="1350" b="1" dirty="0"/>
              <a:t>Τ</a:t>
            </a:r>
            <a:r>
              <a:rPr lang="el-GR" sz="1350" dirty="0"/>
              <a:t>ελική διαμόρφωση του ρομπότ</a:t>
            </a:r>
          </a:p>
          <a:p>
            <a:pPr lvl="2"/>
            <a:r>
              <a:rPr lang="el-GR" sz="1350" dirty="0"/>
              <a:t>Όλες οι κορυφές των εμποδίων.</a:t>
            </a:r>
          </a:p>
          <a:p>
            <a:pPr lvl="1">
              <a:buFont typeface="Courier New" panose="02070309020205020404" pitchFamily="49" charset="0"/>
              <a:buChar char="o"/>
            </a:pPr>
            <a:endParaRPr lang="en-US" sz="1650" dirty="0"/>
          </a:p>
          <a:p>
            <a:pPr lvl="1">
              <a:buFont typeface="Courier New" panose="02070309020205020404" pitchFamily="49" charset="0"/>
              <a:buChar char="o"/>
            </a:pPr>
            <a:r>
              <a:rPr lang="el-GR" sz="1650" dirty="0"/>
              <a:t>Ακμές είναι: </a:t>
            </a:r>
          </a:p>
          <a:p>
            <a:pPr lvl="2"/>
            <a:r>
              <a:rPr lang="el-GR" sz="1350" dirty="0"/>
              <a:t>Τα ευθύγραμμα τμήματα, τα οποία ενώνουν δύο κόμβους και δεν τέμνονται με τα εμπόδια.</a:t>
            </a:r>
          </a:p>
          <a:p>
            <a:endParaRPr lang="el-GR" dirty="0"/>
          </a:p>
        </p:txBody>
      </p:sp>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8</a:t>
            </a:fld>
            <a:endParaRPr lang="el-GR"/>
          </a:p>
        </p:txBody>
      </p:sp>
      <p:sp>
        <p:nvSpPr>
          <p:cNvPr id="6"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spTree>
    <p:extLst>
      <p:ext uri="{BB962C8B-B14F-4D97-AF65-F5344CB8AC3E}">
        <p14:creationId xmlns:p14="http://schemas.microsoft.com/office/powerpoint/2010/main" val="3878750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4294967295"/>
          </p:nvPr>
        </p:nvSpPr>
        <p:spPr>
          <a:xfrm>
            <a:off x="7425344" y="5702089"/>
            <a:ext cx="984019" cy="273844"/>
          </a:xfrm>
          <a:prstGeom prst="rect">
            <a:avLst/>
          </a:prstGeom>
        </p:spPr>
        <p:txBody>
          <a:bodyPr/>
          <a:lstStyle/>
          <a:p>
            <a:fld id="{C3A1F10B-2072-4058-8893-3AC7C0C2C616}" type="slidenum">
              <a:rPr lang="el-GR" smtClean="0"/>
              <a:t>9</a:t>
            </a:fld>
            <a:endParaRPr lang="el-GR"/>
          </a:p>
        </p:txBody>
      </p:sp>
      <p:sp>
        <p:nvSpPr>
          <p:cNvPr id="6" name="Title 1"/>
          <p:cNvSpPr txBox="1">
            <a:spLocks noGrp="1"/>
          </p:cNvSpPr>
          <p:nvPr>
            <p:ph type="title"/>
          </p:nvPr>
        </p:nvSpPr>
        <p:spPr>
          <a:prstGeom prst="rect">
            <a:avLst/>
          </a:prstGeom>
          <a:ln w="6350" cap="rnd">
            <a:noFill/>
          </a:ln>
        </p:spPr>
        <p:txBody>
          <a:bodyPr vert="horz" rtlCol="0" anchor="b" anchorCtr="0">
            <a:normAutofit/>
          </a:bodyPr>
          <a:lstStyle/>
          <a:p>
            <a:pPr defTabSz="685800" eaLnBrk="1" fontAlgn="auto" hangingPunct="1">
              <a:spcAft>
                <a:spcPts val="0"/>
              </a:spcAft>
              <a:defRPr/>
            </a:pPr>
            <a:r>
              <a:rPr lang="el-GR" sz="2025" i="1" spc="-75" dirty="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rPr>
              <a:t>Μέθοδοι Σχεδιασμού Κίνησης</a:t>
            </a:r>
          </a:p>
          <a:p>
            <a:pPr defTabSz="685800" eaLnBrk="1" fontAlgn="auto" hangingPunct="1">
              <a:spcAft>
                <a:spcPts val="0"/>
              </a:spcAft>
              <a:defRPr/>
            </a:pPr>
            <a:r>
              <a:rPr lang="el-GR"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rPr>
              <a:t>Χάρτες Διαδρομών </a:t>
            </a:r>
            <a:endParaRPr lang="en-US" sz="1800" i="1" spc="-75"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endParaRPr>
          </a:p>
        </p:txBody>
      </p:sp>
      <p:pic>
        <p:nvPicPr>
          <p:cNvPr id="1026" name="Picture 2" descr="http://imgur.com/DNWuwf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445" y="2406836"/>
            <a:ext cx="6284831" cy="239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4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1486</Words>
  <Application>Microsoft Office PowerPoint</Application>
  <PresentationFormat>On-screen Show (4:3)</PresentationFormat>
  <Paragraphs>204</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Comic Sans MS</vt:lpstr>
      <vt:lpstr>Courier New</vt:lpstr>
      <vt:lpstr>Times New Roman</vt:lpstr>
      <vt:lpstr>Wingdings</vt:lpstr>
      <vt:lpstr>Θέμα του Office</vt:lpstr>
      <vt:lpstr>Μέθοδοι σχεδιασμού κίνησης και αυτόνομες κινούμενες μονάδες </vt:lpstr>
      <vt:lpstr>Άδειες Χρήσης</vt:lpstr>
      <vt:lpstr>Χρηματοδότηση</vt:lpstr>
      <vt:lpstr>Μέθοδοι   Σχεδιασμού Κίνησης &amp;  &amp; Αυτόνομες Κινούμενες Μονάδες </vt:lpstr>
      <vt:lpstr>Σημαντικότερες εργασίες  Βασικοί Μέθοδοι Επίλυσης: Χάρτες διαδρομών</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lpstr>Μέθοδοι Σχεδιασμού Κίνησης Χάρτες Διαδρομών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156</cp:revision>
  <dcterms:created xsi:type="dcterms:W3CDTF">2012-09-06T09:03:05Z</dcterms:created>
  <dcterms:modified xsi:type="dcterms:W3CDTF">2015-07-25T14:58:20Z</dcterms:modified>
</cp:coreProperties>
</file>