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6" r:id="rId2"/>
  </p:sldMasterIdLst>
  <p:notesMasterIdLst>
    <p:notesMasterId r:id="rId27"/>
  </p:notesMasterIdLst>
  <p:handoutMasterIdLst>
    <p:handoutMasterId r:id="rId28"/>
  </p:handoutMasterIdLst>
  <p:sldIdLst>
    <p:sldId id="408" r:id="rId3"/>
    <p:sldId id="409" r:id="rId4"/>
    <p:sldId id="410" r:id="rId5"/>
    <p:sldId id="259" r:id="rId6"/>
    <p:sldId id="406" r:id="rId7"/>
    <p:sldId id="383" r:id="rId8"/>
    <p:sldId id="385" r:id="rId9"/>
    <p:sldId id="386" r:id="rId10"/>
    <p:sldId id="387" r:id="rId11"/>
    <p:sldId id="388" r:id="rId12"/>
    <p:sldId id="394" r:id="rId13"/>
    <p:sldId id="389" r:id="rId14"/>
    <p:sldId id="390" r:id="rId15"/>
    <p:sldId id="391" r:id="rId16"/>
    <p:sldId id="396" r:id="rId17"/>
    <p:sldId id="397" r:id="rId18"/>
    <p:sldId id="407" r:id="rId19"/>
    <p:sldId id="398" r:id="rId20"/>
    <p:sldId id="400" r:id="rId21"/>
    <p:sldId id="399" r:id="rId22"/>
    <p:sldId id="401" r:id="rId23"/>
    <p:sldId id="403" r:id="rId24"/>
    <p:sldId id="404" r:id="rId25"/>
    <p:sldId id="405" r:id="rId26"/>
  </p:sldIdLst>
  <p:sldSz cx="9144000" cy="6858000" type="screen4x3"/>
  <p:notesSz cx="6781800" cy="9926638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8000"/>
    <a:srgbClr val="CCCCFF"/>
    <a:srgbClr val="CC99FF"/>
    <a:srgbClr val="800000"/>
    <a:srgbClr val="99FF33"/>
    <a:srgbClr val="00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94660"/>
  </p:normalViewPr>
  <p:slideViewPr>
    <p:cSldViewPr>
      <p:cViewPr varScale="1">
        <p:scale>
          <a:sx n="107" d="100"/>
          <a:sy n="107" d="100"/>
        </p:scale>
        <p:origin x="-17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defTabSz="915482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algn="r" defTabSz="915482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defTabSz="915482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975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algn="r" defTabSz="915482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BDFDF09-660A-4159-A86C-78B17F71E4A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5400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defTabSz="915482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algn="r" defTabSz="915482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6463"/>
            <a:ext cx="54260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defTabSz="915482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975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algn="r" defTabSz="915482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108165CA-0190-4EA4-9268-85BF0D637E4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517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8993" indent="-178993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D7E8AB-54B7-4B4B-8A68-3F4EDD44A7C8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31747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1DE461A0-12F5-48A2-9E6D-0130CEC9732E}" type="slidenum">
              <a:rPr lang="el-GR" smtClean="0"/>
              <a:pPr defTabSz="912813"/>
              <a:t>10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758319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33795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66C15512-53E8-4EA1-9A7A-FF4531A1F374}" type="slidenum">
              <a:rPr lang="el-GR" smtClean="0"/>
              <a:pPr defTabSz="912813"/>
              <a:t>11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855618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35843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283550CB-6054-4E1B-8CE9-62EBC209D0EB}" type="slidenum">
              <a:rPr lang="el-GR" smtClean="0"/>
              <a:pPr defTabSz="912813"/>
              <a:t>12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979755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37891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751D4B04-9766-46DE-9F4F-D729D6BF4887}" type="slidenum">
              <a:rPr lang="el-GR" smtClean="0"/>
              <a:pPr defTabSz="912813"/>
              <a:t>13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179081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39939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171B2CEA-0439-47BE-80F4-2B91354BB442}" type="slidenum">
              <a:rPr lang="el-GR" smtClean="0"/>
              <a:pPr defTabSz="912813"/>
              <a:t>14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037639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41987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C3F597FC-0838-4939-B55A-FD2E005E9C71}" type="slidenum">
              <a:rPr lang="el-GR" smtClean="0"/>
              <a:pPr defTabSz="912813"/>
              <a:t>15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483264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44035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F55E97BC-92CD-47CA-9FE8-773697F514DD}" type="slidenum">
              <a:rPr lang="el-GR" smtClean="0"/>
              <a:pPr defTabSz="912813"/>
              <a:t>16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465693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2468" name="3 - Θέση αριθμού διαφάνειας"/>
          <p:cNvSpPr txBox="1">
            <a:spLocks noGrp="1"/>
          </p:cNvSpPr>
          <p:nvPr/>
        </p:nvSpPr>
        <p:spPr bwMode="auto">
          <a:xfrm>
            <a:off x="3843338" y="942975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5" rIns="91410" bIns="45705" anchor="b"/>
          <a:lstStyle/>
          <a:p>
            <a:pPr algn="r" defTabSz="912813"/>
            <a:fld id="{DF93C6DF-86C1-4F78-BAB6-1FFB51400B98}" type="slidenum">
              <a:rPr lang="el-GR" sz="1200">
                <a:latin typeface="Arial" charset="0"/>
              </a:rPr>
              <a:pPr algn="r" defTabSz="912813"/>
              <a:t>17</a:t>
            </a:fld>
            <a:endParaRPr lang="el-GR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149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46083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7FE01B70-59D3-4EB7-9DF8-6B938CF1B30A}" type="slidenum">
              <a:rPr lang="el-GR" smtClean="0"/>
              <a:pPr defTabSz="912813"/>
              <a:t>18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183482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48131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9584BDE3-E2D0-48DA-BC43-44292982CD56}" type="slidenum">
              <a:rPr lang="el-GR" smtClean="0"/>
              <a:pPr defTabSz="912813"/>
              <a:t>19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8712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E26EAA-23B9-4D40-A7F0-C94D52A49BA6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0179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1613AD02-18D7-4BA2-8A19-81A4E54AADD2}" type="slidenum">
              <a:rPr lang="el-GR" smtClean="0"/>
              <a:pPr defTabSz="912813"/>
              <a:t>20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784478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2227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6BCA4CC9-4175-4014-AE55-9CD11F65F8F4}" type="slidenum">
              <a:rPr lang="el-GR" smtClean="0"/>
              <a:pPr defTabSz="912813"/>
              <a:t>21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305220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4275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66AB6FB9-71E2-4DA2-9F05-127D6A5881DC}" type="slidenum">
              <a:rPr lang="el-GR" smtClean="0"/>
              <a:pPr defTabSz="912813"/>
              <a:t>22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563052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6323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78C879C9-8FE3-4060-AAE0-02DA781C81D7}" type="slidenum">
              <a:rPr lang="el-GR" smtClean="0"/>
              <a:pPr defTabSz="912813"/>
              <a:t>23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5500393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8371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77C60B6E-291A-43E0-9A21-9FDCDA8E41FA}" type="slidenum">
              <a:rPr lang="el-GR" smtClean="0"/>
              <a:pPr defTabSz="912813"/>
              <a:t>24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268140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8993" indent="-178993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E21D40-69A3-4BE8-A097-6F80CE983272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9459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B3478EB5-E619-4A0E-A298-7AE66ED1469D}" type="slidenum">
              <a:rPr lang="el-GR" smtClean="0"/>
              <a:pPr defTabSz="912813"/>
              <a:t>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658046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21507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7E1EC120-89BD-48F9-9D11-61C7FBC6B526}" type="slidenum">
              <a:rPr lang="el-GR" smtClean="0"/>
              <a:pPr defTabSz="912813"/>
              <a:t>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625333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23555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70AEB92A-D08B-4B68-BED0-507C1FF29BC5}" type="slidenum">
              <a:rPr lang="el-GR" smtClean="0"/>
              <a:pPr defTabSz="912813"/>
              <a:t>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72173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25603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4B39ED65-EAF2-49E1-8464-846C3E7C0E1B}" type="slidenum">
              <a:rPr lang="el-GR" smtClean="0"/>
              <a:pPr defTabSz="912813"/>
              <a:t>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339235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27651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07FDD018-8ECE-45D3-A830-EF4622F771F7}" type="slidenum">
              <a:rPr lang="el-GR" smtClean="0"/>
              <a:pPr defTabSz="912813"/>
              <a:t>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129433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29699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781F7E36-3D4A-45ED-930C-46823AF08B98}" type="slidenum">
              <a:rPr lang="el-GR" smtClean="0"/>
              <a:pPr defTabSz="912813"/>
              <a:t>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4946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>
              <a:latin typeface="Arial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3600" i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1900"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A5C10-5CB1-48BD-9F2C-A8B248267B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6F848-E1B9-41CC-BBF2-683D511BC7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27800" y="333375"/>
            <a:ext cx="1924050" cy="575945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755650" y="333375"/>
            <a:ext cx="5619750" cy="575945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EF195-2946-4121-99D9-B13113C7EC7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C00F5-E4CC-4E7E-9008-F19D6529642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0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81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80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22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77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74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6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0442E-37A4-4FFA-AD97-F1CCA2660F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9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73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3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14D96-5197-4AAB-AF13-193CDE5C9C3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755650" y="1916113"/>
            <a:ext cx="37719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79950" y="1916113"/>
            <a:ext cx="37719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99E23-EF05-481A-9C5E-33496B66FBF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B8559-B0D2-4CA0-820D-5AF8C8E950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9E85-01EA-48CF-8F5A-16B6239F100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B9DB5-78BC-4071-A7F1-241523D44E4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DF823-CB44-42AF-AA7F-08234F5B3B8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C1B13-6613-4948-8E71-C8356C2E71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33375"/>
            <a:ext cx="7696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916113"/>
            <a:ext cx="76962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CD217DEE-F51D-4C4E-B111-9B85317456B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5544" name="AutoShape 8"/>
          <p:cNvSpPr>
            <a:spLocks noChangeArrowheads="1"/>
          </p:cNvSpPr>
          <p:nvPr userDrawn="1"/>
        </p:nvSpPr>
        <p:spPr bwMode="auto">
          <a:xfrm>
            <a:off x="179388" y="188913"/>
            <a:ext cx="8823325" cy="6096000"/>
          </a:xfrm>
          <a:prstGeom prst="roundRect">
            <a:avLst>
              <a:gd name="adj" fmla="val 11046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65545" name="Line 9"/>
          <p:cNvSpPr>
            <a:spLocks noChangeShapeType="1"/>
          </p:cNvSpPr>
          <p:nvPr userDrawn="1"/>
        </p:nvSpPr>
        <p:spPr bwMode="auto">
          <a:xfrm>
            <a:off x="755650" y="1341438"/>
            <a:ext cx="7696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  <p:sldLayoutId id="2147483704" r:id="rId11"/>
    <p:sldLayoutId id="214748371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586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r>
              <a:rPr lang="el-GR" sz="3200" b="1" dirty="0" smtClean="0"/>
              <a:t>ΑΝΑΛΥΣΗ </a:t>
            </a:r>
            <a:r>
              <a:rPr lang="el-GR" sz="3200" b="1" dirty="0"/>
              <a:t>ΔΕΔΟΜΕΝΩΝ</a:t>
            </a: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b="1" dirty="0">
                <a:solidFill>
                  <a:schemeClr val="tx1"/>
                </a:solidFill>
              </a:rPr>
              <a:t>Ενότητα 2: </a:t>
            </a:r>
            <a:r>
              <a:rPr lang="el-GR" sz="2800" dirty="0">
                <a:solidFill>
                  <a:schemeClr val="tx1"/>
                </a:solidFill>
                <a:latin typeface="Arial" pitchFamily="34" charset="0"/>
              </a:rPr>
              <a:t>Ανάλυση με τη χρήση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SPSS</a:t>
            </a:r>
            <a:endParaRPr lang="el-GR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i="1" dirty="0" smtClean="0">
                <a:solidFill>
                  <a:prstClr val="black"/>
                </a:solidFill>
                <a:latin typeface="Calibri"/>
              </a:rPr>
              <a:t>Ελένη Γάκη</a:t>
            </a:r>
            <a:endParaRPr lang="el-GR" b="1" i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i="1" dirty="0">
                <a:solidFill>
                  <a:prstClr val="black"/>
                </a:solidFill>
                <a:latin typeface="Calibri"/>
              </a:rPr>
              <a:t>Τμήμα </a:t>
            </a:r>
            <a:r>
              <a:rPr lang="el-GR" b="1" i="1" dirty="0" smtClean="0">
                <a:solidFill>
                  <a:prstClr val="black"/>
                </a:solidFill>
                <a:latin typeface="Calibri"/>
              </a:rPr>
              <a:t>Διοίκησης Επιχειρήσεων</a:t>
            </a:r>
            <a:endParaRPr lang="el-GR" b="1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7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Independent Samples T-test</a:t>
            </a:r>
            <a:endParaRPr lang="el-GR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500188"/>
            <a:ext cx="6172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000375"/>
            <a:ext cx="84439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724" name="4 - Ευθύγραμμο βέλος σύνδεσης"/>
          <p:cNvCxnSpPr>
            <a:cxnSpLocks noChangeShapeType="1"/>
          </p:cNvCxnSpPr>
          <p:nvPr/>
        </p:nvCxnSpPr>
        <p:spPr bwMode="auto">
          <a:xfrm>
            <a:off x="6643688" y="2143125"/>
            <a:ext cx="428625" cy="1588"/>
          </a:xfrm>
          <a:prstGeom prst="straightConnector1">
            <a:avLst/>
          </a:prstGeom>
          <a:noFill/>
          <a:ln w="19050" algn="ctr">
            <a:solidFill>
              <a:srgbClr val="00B0F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143750" y="1643063"/>
            <a:ext cx="1785938" cy="116998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400" dirty="0">
                <a:latin typeface="+mj-lt"/>
              </a:rPr>
              <a:t>Περιγραφικά στατιστικά για τη μεταβλητή που εξετάζουμε ως προς τις δύο κατηγορίες.</a:t>
            </a:r>
          </a:p>
        </p:txBody>
      </p:sp>
      <p:sp>
        <p:nvSpPr>
          <p:cNvPr id="8" name="7 - Ορθογώνιο"/>
          <p:cNvSpPr/>
          <p:nvPr/>
        </p:nvSpPr>
        <p:spPr bwMode="auto">
          <a:xfrm>
            <a:off x="2857500" y="3214688"/>
            <a:ext cx="1428750" cy="1143000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l-GR" b="1"/>
          </a:p>
        </p:txBody>
      </p:sp>
      <p:sp>
        <p:nvSpPr>
          <p:cNvPr id="30727" name="8 - Ορθογώνιο"/>
          <p:cNvSpPr>
            <a:spLocks noChangeArrowheads="1"/>
          </p:cNvSpPr>
          <p:nvPr/>
        </p:nvSpPr>
        <p:spPr bwMode="auto">
          <a:xfrm>
            <a:off x="4286250" y="3214688"/>
            <a:ext cx="4572000" cy="114300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10" name="9 - TextBox"/>
          <p:cNvSpPr txBox="1"/>
          <p:nvPr/>
        </p:nvSpPr>
        <p:spPr>
          <a:xfrm>
            <a:off x="500063" y="4643438"/>
            <a:ext cx="8358187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/>
              <a:t>Ο πίνακας περιέχει δύο ελέγχους.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1400" dirty="0">
                <a:solidFill>
                  <a:schemeClr val="accent1">
                    <a:lumMod val="50000"/>
                  </a:schemeClr>
                </a:solidFill>
              </a:rPr>
              <a:t> Ο πρώτος έλεγχος αφορά την ισότητα των διακυμάνσεων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1400" dirty="0">
                <a:solidFill>
                  <a:srgbClr val="FF0000"/>
                </a:solidFill>
              </a:rPr>
              <a:t> Ο δεύτερος έλεγχος αφορά την ισότητα των μέσων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Independent Samples T-test</a:t>
            </a:r>
            <a:endParaRPr lang="el-GR" smtClean="0"/>
          </a:p>
        </p:txBody>
      </p:sp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285875"/>
            <a:ext cx="84439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 bwMode="auto">
          <a:xfrm>
            <a:off x="2786063" y="1500188"/>
            <a:ext cx="1428750" cy="1143000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l-GR" b="1"/>
          </a:p>
        </p:txBody>
      </p:sp>
      <p:sp>
        <p:nvSpPr>
          <p:cNvPr id="10" name="9 - TextBox"/>
          <p:cNvSpPr txBox="1"/>
          <p:nvPr/>
        </p:nvSpPr>
        <p:spPr>
          <a:xfrm>
            <a:off x="428625" y="2928938"/>
            <a:ext cx="8358188" cy="88265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>
                <a:latin typeface="+mj-lt"/>
              </a:rPr>
              <a:t>Στο </a:t>
            </a:r>
            <a:r>
              <a:rPr lang="en-US" sz="1400" dirty="0" err="1">
                <a:latin typeface="+mj-lt"/>
              </a:rPr>
              <a:t>Levene’s</a:t>
            </a:r>
            <a:r>
              <a:rPr lang="en-US" sz="1400" dirty="0">
                <a:latin typeface="+mj-lt"/>
              </a:rPr>
              <a:t> test </a:t>
            </a:r>
            <a:r>
              <a:rPr lang="el-GR" sz="1400" dirty="0">
                <a:latin typeface="+mj-lt"/>
              </a:rPr>
              <a:t>γίνεται ο έλεγχος για την ισότητα των διακυμάνσεων. Συγκεκριμένα:</a:t>
            </a:r>
          </a:p>
          <a:p>
            <a:pPr marL="0" lvl="1">
              <a:defRPr/>
            </a:pPr>
            <a:r>
              <a:rPr lang="el-GR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Η</a:t>
            </a:r>
            <a:r>
              <a:rPr lang="el-GR" sz="1400" b="1" i="1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0</a:t>
            </a:r>
            <a:r>
              <a:rPr lang="el-GR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σ</a:t>
            </a:r>
            <a:r>
              <a:rPr lang="el-GR" sz="1400" b="1" i="1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</a:t>
            </a:r>
            <a:r>
              <a:rPr lang="el-GR" sz="1400" b="1" i="1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</a:t>
            </a:r>
            <a:r>
              <a:rPr lang="el-GR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=σ</a:t>
            </a:r>
            <a:r>
              <a:rPr lang="el-GR" sz="1400" b="1" i="1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3</a:t>
            </a:r>
            <a:r>
              <a:rPr lang="el-GR" sz="1400" b="1" i="1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</a:t>
            </a:r>
            <a:endParaRPr lang="el-GR" sz="1400" b="1" i="1" baseline="-25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lvl="1">
              <a:defRPr/>
            </a:pPr>
            <a:r>
              <a:rPr lang="el-GR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Η</a:t>
            </a:r>
            <a:r>
              <a:rPr lang="el-GR" sz="1400" b="1" i="1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</a:t>
            </a:r>
            <a:r>
              <a:rPr lang="el-GR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σ</a:t>
            </a:r>
            <a:r>
              <a:rPr lang="el-GR" sz="1400" b="1" i="1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</a:t>
            </a:r>
            <a:r>
              <a:rPr lang="el-GR" sz="1400" b="1" i="1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</a:t>
            </a:r>
            <a:r>
              <a:rPr lang="el-GR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≠σ</a:t>
            </a:r>
            <a:r>
              <a:rPr lang="el-GR" sz="1400" b="1" i="1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3</a:t>
            </a:r>
            <a:r>
              <a:rPr lang="el-GR" sz="1400" b="1" i="1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</a:t>
            </a:r>
          </a:p>
          <a:p>
            <a:pPr marL="0" lvl="1">
              <a:defRPr/>
            </a:pPr>
            <a:endParaRPr lang="el-GR" sz="1400" b="1" i="1" baseline="30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2" name="11 - Ευθύγραμμο βέλος σύνδεσης"/>
          <p:cNvCxnSpPr>
            <a:stCxn id="8" idx="2"/>
          </p:cNvCxnSpPr>
          <p:nvPr/>
        </p:nvCxnSpPr>
        <p:spPr bwMode="auto">
          <a:xfrm rot="5400000">
            <a:off x="3286126" y="2714625"/>
            <a:ext cx="285750" cy="1428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3" name="12 - TextBox"/>
          <p:cNvSpPr txBox="1"/>
          <p:nvPr/>
        </p:nvSpPr>
        <p:spPr>
          <a:xfrm>
            <a:off x="428625" y="3857625"/>
            <a:ext cx="8358188" cy="22256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300" dirty="0">
                <a:latin typeface="+mj-lt"/>
              </a:rPr>
              <a:t>Στο </a:t>
            </a:r>
            <a:r>
              <a:rPr lang="en-US" sz="1300" dirty="0">
                <a:latin typeface="+mj-lt"/>
              </a:rPr>
              <a:t>test </a:t>
            </a:r>
            <a:r>
              <a:rPr lang="el-GR" sz="1300" dirty="0">
                <a:latin typeface="+mj-lt"/>
              </a:rPr>
              <a:t>για την ισότητα των μέσων η υπόθεση που ελέγχεται είναι η εξής:</a:t>
            </a:r>
          </a:p>
          <a:p>
            <a:pPr marL="0" lvl="1" algn="just">
              <a:defRPr/>
            </a:pPr>
            <a:r>
              <a:rPr lang="el-GR" sz="13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Η</a:t>
            </a:r>
            <a:r>
              <a:rPr lang="el-GR" sz="1300" b="1" i="1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0</a:t>
            </a:r>
            <a:r>
              <a:rPr lang="el-GR" sz="13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μ</a:t>
            </a:r>
            <a:r>
              <a:rPr lang="el-GR" sz="1300" b="1" i="1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</a:t>
            </a:r>
            <a:r>
              <a:rPr lang="el-GR" sz="13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=μ</a:t>
            </a:r>
            <a:r>
              <a:rPr lang="el-GR" sz="1300" b="1" i="1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3</a:t>
            </a:r>
          </a:p>
          <a:p>
            <a:pPr marL="0" lvl="1" algn="just">
              <a:defRPr/>
            </a:pPr>
            <a:r>
              <a:rPr lang="el-GR" sz="13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Η</a:t>
            </a:r>
            <a:r>
              <a:rPr lang="el-GR" sz="1300" b="1" i="1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</a:t>
            </a:r>
            <a:r>
              <a:rPr lang="el-GR" sz="13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μ</a:t>
            </a:r>
            <a:r>
              <a:rPr lang="el-GR" sz="1300" b="1" i="1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</a:t>
            </a:r>
            <a:r>
              <a:rPr lang="el-GR" sz="13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≠μ</a:t>
            </a:r>
            <a:r>
              <a:rPr lang="el-GR" sz="1300" b="1" i="1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3</a:t>
            </a:r>
            <a:endParaRPr lang="el-GR" sz="1300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lvl="1" algn="just">
              <a:defRPr/>
            </a:pPr>
            <a:endParaRPr lang="el-GR" sz="1300" b="1" i="1" baseline="30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>
              <a:defRPr/>
            </a:pPr>
            <a:r>
              <a:rPr lang="el-GR" sz="1300" dirty="0">
                <a:solidFill>
                  <a:srgbClr val="7030A0"/>
                </a:solidFill>
                <a:latin typeface="+mj-lt"/>
              </a:rPr>
              <a:t>Η πρώτη γραμμή αφορά τον έλεγχο για την περίπτωση που οι διακυμάνσεις είναι ίσες.</a:t>
            </a:r>
          </a:p>
          <a:p>
            <a:pPr algn="just">
              <a:defRPr/>
            </a:pPr>
            <a:r>
              <a:rPr lang="el-GR" sz="1300" dirty="0">
                <a:solidFill>
                  <a:srgbClr val="808000"/>
                </a:solidFill>
                <a:latin typeface="+mj-lt"/>
              </a:rPr>
              <a:t>Η δεύτερη γραμμή αφορά τον έλεγχο για την περίπτωση που οι διακυμάνσεις δεν είναι ίσες. </a:t>
            </a:r>
          </a:p>
          <a:p>
            <a:pPr algn="just">
              <a:defRPr/>
            </a:pPr>
            <a:endParaRPr lang="el-GR" sz="1300" dirty="0">
              <a:latin typeface="+mj-lt"/>
            </a:endParaRPr>
          </a:p>
          <a:p>
            <a:pPr algn="just">
              <a:defRPr/>
            </a:pPr>
            <a:r>
              <a:rPr lang="el-GR" sz="1300" dirty="0">
                <a:latin typeface="+mj-lt"/>
              </a:rPr>
              <a:t>Στο συγκεκριμένο παράδειγμα, εφόσον οι διακυμάνσεις είναι ίσες, κοιτάξουμε την πρώτη γραμμή δηλαδή:</a:t>
            </a:r>
          </a:p>
          <a:p>
            <a:pPr algn="just">
              <a:defRPr/>
            </a:pPr>
            <a:r>
              <a:rPr lang="en-US" sz="1300" dirty="0">
                <a:latin typeface="+mj-lt"/>
              </a:rPr>
              <a:t>Sig = 0.897 &gt;0.05</a:t>
            </a:r>
            <a:r>
              <a:rPr lang="el-GR" sz="1300" dirty="0">
                <a:latin typeface="+mj-lt"/>
              </a:rPr>
              <a:t> επομένως δεχόμαστε την Η</a:t>
            </a:r>
            <a:r>
              <a:rPr lang="el-GR" sz="1300" baseline="-25000" dirty="0">
                <a:latin typeface="+mj-lt"/>
              </a:rPr>
              <a:t>0</a:t>
            </a:r>
            <a:r>
              <a:rPr lang="el-GR" sz="1300" dirty="0">
                <a:latin typeface="+mj-lt"/>
              </a:rPr>
              <a:t>, που σημαίνει ότι οι μέσες τιμές είναι ίσες.  Δηλαδή, </a:t>
            </a:r>
          </a:p>
          <a:p>
            <a:pPr algn="just">
              <a:defRPr/>
            </a:pPr>
            <a:r>
              <a:rPr lang="el-GR" sz="13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δεν υπάρχει στατιστικά σημαντική διαφορά στον αριθμό των λέξεων με περισσότερες από τρεις συλλαβές στις διαφημίσεις των περιοδικών για τα άτομα ηλικίας μικρότερης των 25 και μεγαλύτερης των 40.</a:t>
            </a:r>
            <a:endParaRPr lang="el-GR" sz="1300" dirty="0">
              <a:latin typeface="+mj-lt"/>
            </a:endParaRPr>
          </a:p>
        </p:txBody>
      </p:sp>
      <p:sp>
        <p:nvSpPr>
          <p:cNvPr id="32775" name="13 - Ορθογώνιο"/>
          <p:cNvSpPr>
            <a:spLocks noChangeArrowheads="1"/>
          </p:cNvSpPr>
          <p:nvPr/>
        </p:nvSpPr>
        <p:spPr bwMode="auto">
          <a:xfrm>
            <a:off x="4214813" y="1500188"/>
            <a:ext cx="4500562" cy="114300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2776" name="16 - TextBox"/>
          <p:cNvSpPr txBox="1">
            <a:spLocks noChangeArrowheads="1"/>
          </p:cNvSpPr>
          <p:nvPr/>
        </p:nvSpPr>
        <p:spPr bwMode="auto">
          <a:xfrm>
            <a:off x="1500188" y="3286125"/>
            <a:ext cx="7286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/>
              <a:t>Εφόσον </a:t>
            </a:r>
            <a:r>
              <a:rPr lang="en-US" sz="1400"/>
              <a:t>Levene’s test=0</a:t>
            </a:r>
            <a:r>
              <a:rPr lang="el-GR" sz="1400"/>
              <a:t>.829</a:t>
            </a:r>
            <a:r>
              <a:rPr lang="en-US" sz="1400"/>
              <a:t>&gt;0.05</a:t>
            </a:r>
            <a:r>
              <a:rPr lang="el-GR" sz="1400"/>
              <a:t> οι διακυμάνσεις στο συγκεκριμένο παράδειγμα είναι ίσες</a:t>
            </a:r>
          </a:p>
        </p:txBody>
      </p:sp>
      <p:sp>
        <p:nvSpPr>
          <p:cNvPr id="32777" name="17 - Ορθογώνιο"/>
          <p:cNvSpPr>
            <a:spLocks noChangeArrowheads="1"/>
          </p:cNvSpPr>
          <p:nvPr/>
        </p:nvSpPr>
        <p:spPr bwMode="auto">
          <a:xfrm>
            <a:off x="357188" y="2214563"/>
            <a:ext cx="8358187" cy="142875"/>
          </a:xfrm>
          <a:prstGeom prst="rect">
            <a:avLst/>
          </a:prstGeom>
          <a:noFill/>
          <a:ln w="19050" algn="ctr">
            <a:solidFill>
              <a:srgbClr val="7030A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2778" name="18 - Ορθογώνιο"/>
          <p:cNvSpPr>
            <a:spLocks noChangeArrowheads="1"/>
          </p:cNvSpPr>
          <p:nvPr/>
        </p:nvSpPr>
        <p:spPr bwMode="auto">
          <a:xfrm>
            <a:off x="357188" y="2428875"/>
            <a:ext cx="8358187" cy="142875"/>
          </a:xfrm>
          <a:prstGeom prst="rect">
            <a:avLst/>
          </a:prstGeom>
          <a:noFill/>
          <a:ln w="19050" algn="ctr">
            <a:solidFill>
              <a:srgbClr val="808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Independent Samples T-test</a:t>
            </a:r>
            <a:endParaRPr lang="el-GR" smtClean="0"/>
          </a:p>
        </p:txBody>
      </p:sp>
      <p:sp>
        <p:nvSpPr>
          <p:cNvPr id="5" name="4 - TextBox"/>
          <p:cNvSpPr txBox="1"/>
          <p:nvPr/>
        </p:nvSpPr>
        <p:spPr>
          <a:xfrm>
            <a:off x="571500" y="1500188"/>
            <a:ext cx="7643813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l-GR" sz="1400" dirty="0">
              <a:latin typeface="+mj-lt"/>
            </a:endParaRPr>
          </a:p>
          <a:p>
            <a:pPr marL="0" lvl="1" algn="just">
              <a:defRPr/>
            </a:pPr>
            <a:r>
              <a:rPr lang="el-GR" sz="1400" dirty="0"/>
              <a:t>Στην περίπτωση που η εναλλακτική υπόθεση Η</a:t>
            </a:r>
            <a:r>
              <a:rPr lang="el-GR" sz="1400" baseline="-25000" dirty="0"/>
              <a:t>1</a:t>
            </a:r>
            <a:r>
              <a:rPr lang="el-GR" sz="1400" dirty="0"/>
              <a:t> δεν ήταν η Η</a:t>
            </a:r>
            <a:r>
              <a:rPr lang="el-GR" sz="1400" baseline="-25000" dirty="0"/>
              <a:t>1</a:t>
            </a:r>
            <a:r>
              <a:rPr lang="el-GR" sz="1400" dirty="0"/>
              <a:t>:  μ</a:t>
            </a:r>
            <a:r>
              <a:rPr lang="el-GR" sz="1400" baseline="-25000" dirty="0"/>
              <a:t>1</a:t>
            </a:r>
            <a:r>
              <a:rPr lang="el-GR" sz="1400" dirty="0"/>
              <a:t> ≠ μ</a:t>
            </a:r>
            <a:r>
              <a:rPr lang="el-GR" sz="1400" baseline="-25000" dirty="0"/>
              <a:t>2 </a:t>
            </a:r>
            <a:r>
              <a:rPr lang="el-GR" sz="1400" dirty="0"/>
              <a:t>αλλά μία εκ των </a:t>
            </a:r>
          </a:p>
          <a:p>
            <a:pPr marL="0" lvl="1" algn="just">
              <a:defRPr/>
            </a:pPr>
            <a:r>
              <a:rPr lang="el-GR" sz="1400" dirty="0"/>
              <a:t>Η</a:t>
            </a:r>
            <a:r>
              <a:rPr lang="el-GR" sz="1400" baseline="-25000" dirty="0"/>
              <a:t>1</a:t>
            </a:r>
            <a:r>
              <a:rPr lang="el-GR" sz="1400" dirty="0"/>
              <a:t>:  μ</a:t>
            </a:r>
            <a:r>
              <a:rPr lang="el-GR" sz="1400" baseline="-25000" dirty="0"/>
              <a:t>1</a:t>
            </a:r>
            <a:r>
              <a:rPr lang="el-GR" sz="1400" dirty="0"/>
              <a:t>&gt;μ</a:t>
            </a:r>
            <a:r>
              <a:rPr lang="el-GR" sz="1400" baseline="-25000" dirty="0"/>
              <a:t>2</a:t>
            </a:r>
            <a:r>
              <a:rPr lang="el-GR" sz="1400" dirty="0"/>
              <a:t> ή Η</a:t>
            </a:r>
            <a:r>
              <a:rPr lang="el-GR" sz="1400" baseline="-25000" dirty="0"/>
              <a:t>1</a:t>
            </a:r>
            <a:r>
              <a:rPr lang="el-GR" sz="1400" dirty="0"/>
              <a:t>:  μ</a:t>
            </a:r>
            <a:r>
              <a:rPr lang="el-GR" sz="1400" baseline="-25000" dirty="0"/>
              <a:t>1</a:t>
            </a:r>
            <a:r>
              <a:rPr lang="el-GR" sz="1400" dirty="0"/>
              <a:t>&lt;μ</a:t>
            </a:r>
            <a:r>
              <a:rPr lang="el-GR" sz="1400" baseline="-25000" dirty="0"/>
              <a:t>2</a:t>
            </a:r>
            <a:r>
              <a:rPr lang="el-GR" sz="1400" dirty="0"/>
              <a:t> τότε θα ίσχυαν τα εξής: </a:t>
            </a:r>
            <a:endParaRPr lang="el-GR" sz="1400" b="1" dirty="0"/>
          </a:p>
          <a:p>
            <a:pPr marL="0" lvl="1" algn="just">
              <a:defRPr/>
            </a:pPr>
            <a:endParaRPr lang="el-GR" sz="14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l-GR" sz="1400" dirty="0">
              <a:latin typeface="+mj-lt"/>
            </a:endParaRPr>
          </a:p>
          <a:p>
            <a:pPr>
              <a:defRPr/>
            </a:pPr>
            <a:endParaRPr lang="el-GR" sz="1400" dirty="0">
              <a:latin typeface="+mj-lt"/>
            </a:endParaRPr>
          </a:p>
          <a:p>
            <a:pPr>
              <a:defRPr/>
            </a:pPr>
            <a:endParaRPr lang="el-GR" sz="1400" dirty="0">
              <a:latin typeface="+mj-lt"/>
            </a:endParaRPr>
          </a:p>
        </p:txBody>
      </p:sp>
      <p:sp>
        <p:nvSpPr>
          <p:cNvPr id="34819" name="5 - TextBox"/>
          <p:cNvSpPr txBox="1">
            <a:spLocks noChangeArrowheads="1"/>
          </p:cNvSpPr>
          <p:nvPr/>
        </p:nvSpPr>
        <p:spPr bwMode="auto">
          <a:xfrm>
            <a:off x="571500" y="2500313"/>
            <a:ext cx="7572375" cy="1600200"/>
          </a:xfrm>
          <a:prstGeom prst="rect">
            <a:avLst/>
          </a:prstGeom>
          <a:noFill/>
          <a:ln w="19050">
            <a:solidFill>
              <a:srgbClr val="C00000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/>
              <a:t>Η</a:t>
            </a:r>
            <a:r>
              <a:rPr lang="el-GR" sz="1400" baseline="-25000"/>
              <a:t>0</a:t>
            </a:r>
            <a:r>
              <a:rPr lang="el-GR" sz="1400"/>
              <a:t>: μ</a:t>
            </a:r>
            <a:r>
              <a:rPr lang="el-GR" sz="1400" baseline="-25000"/>
              <a:t>1</a:t>
            </a:r>
            <a:r>
              <a:rPr lang="el-GR" sz="1400"/>
              <a:t>=μ</a:t>
            </a:r>
            <a:r>
              <a:rPr lang="el-GR" sz="1400" baseline="-25000"/>
              <a:t>2</a:t>
            </a:r>
            <a:r>
              <a:rPr lang="el-GR" sz="1400"/>
              <a:t> </a:t>
            </a:r>
          </a:p>
          <a:p>
            <a:r>
              <a:rPr lang="el-GR" sz="1400"/>
              <a:t>Η</a:t>
            </a:r>
            <a:r>
              <a:rPr lang="el-GR" sz="1400" baseline="-25000"/>
              <a:t>1</a:t>
            </a:r>
            <a:r>
              <a:rPr lang="el-GR" sz="1400"/>
              <a:t>: μ</a:t>
            </a:r>
            <a:r>
              <a:rPr lang="el-GR" sz="1400" baseline="-25000"/>
              <a:t>1</a:t>
            </a:r>
            <a:r>
              <a:rPr lang="el-GR" sz="1400"/>
              <a:t>&gt;μ</a:t>
            </a:r>
            <a:r>
              <a:rPr lang="el-GR" sz="1400" baseline="-25000"/>
              <a:t>2 </a:t>
            </a:r>
            <a:endParaRPr lang="el-GR" sz="1400"/>
          </a:p>
          <a:p>
            <a:endParaRPr lang="el-GR" sz="1400"/>
          </a:p>
          <a:p>
            <a:pPr>
              <a:buFontTx/>
              <a:buChar char="-"/>
            </a:pPr>
            <a:r>
              <a:rPr lang="el-GR" sz="1400">
                <a:solidFill>
                  <a:srgbClr val="7030A0"/>
                </a:solidFill>
              </a:rPr>
              <a:t>όταν οι διακυμάνσεις είναι ίσες τότε 1- </a:t>
            </a:r>
            <a:r>
              <a:rPr lang="en-US" sz="1400">
                <a:solidFill>
                  <a:srgbClr val="7030A0"/>
                </a:solidFill>
              </a:rPr>
              <a:t>sig=</a:t>
            </a:r>
            <a:r>
              <a:rPr lang="el-GR" sz="1400">
                <a:solidFill>
                  <a:srgbClr val="7030A0"/>
                </a:solidFill>
              </a:rPr>
              <a:t>1-</a:t>
            </a:r>
            <a:r>
              <a:rPr lang="en-US" sz="1400">
                <a:solidFill>
                  <a:srgbClr val="7030A0"/>
                </a:solidFill>
              </a:rPr>
              <a:t>0.</a:t>
            </a:r>
            <a:r>
              <a:rPr lang="el-GR" sz="1400">
                <a:solidFill>
                  <a:srgbClr val="7030A0"/>
                </a:solidFill>
              </a:rPr>
              <a:t>897/2=1-0.4485=0.5515&gt;0</a:t>
            </a:r>
            <a:r>
              <a:rPr lang="en-US" sz="1400">
                <a:solidFill>
                  <a:srgbClr val="7030A0"/>
                </a:solidFill>
              </a:rPr>
              <a:t>.05 </a:t>
            </a:r>
            <a:r>
              <a:rPr lang="el-GR" sz="1400">
                <a:solidFill>
                  <a:srgbClr val="7030A0"/>
                </a:solidFill>
              </a:rPr>
              <a:t>άρα δεχόμαστε την Η</a:t>
            </a:r>
            <a:r>
              <a:rPr lang="el-GR" sz="1400" baseline="-25000">
                <a:solidFill>
                  <a:srgbClr val="7030A0"/>
                </a:solidFill>
              </a:rPr>
              <a:t>0</a:t>
            </a:r>
          </a:p>
          <a:p>
            <a:pPr>
              <a:buFontTx/>
              <a:buChar char="-"/>
            </a:pPr>
            <a:r>
              <a:rPr lang="el-GR" sz="1400">
                <a:solidFill>
                  <a:srgbClr val="808000"/>
                </a:solidFill>
              </a:rPr>
              <a:t> όταν οι διακυμάνσεις δεν είναι ίσες τότε 1-</a:t>
            </a:r>
            <a:r>
              <a:rPr lang="en-US" sz="1400">
                <a:solidFill>
                  <a:srgbClr val="808000"/>
                </a:solidFill>
              </a:rPr>
              <a:t>sig=</a:t>
            </a:r>
            <a:r>
              <a:rPr lang="el-GR" sz="1400">
                <a:solidFill>
                  <a:srgbClr val="808000"/>
                </a:solidFill>
              </a:rPr>
              <a:t>1-</a:t>
            </a:r>
            <a:r>
              <a:rPr lang="en-US" sz="1400">
                <a:solidFill>
                  <a:srgbClr val="808000"/>
                </a:solidFill>
              </a:rPr>
              <a:t>0.</a:t>
            </a:r>
            <a:r>
              <a:rPr lang="el-GR" sz="1400">
                <a:solidFill>
                  <a:srgbClr val="808000"/>
                </a:solidFill>
              </a:rPr>
              <a:t>896/2=1-0.448=0.552&gt;</a:t>
            </a:r>
            <a:r>
              <a:rPr lang="en-US" sz="1400">
                <a:solidFill>
                  <a:srgbClr val="808000"/>
                </a:solidFill>
              </a:rPr>
              <a:t>0.05</a:t>
            </a:r>
            <a:r>
              <a:rPr lang="el-GR" sz="1400">
                <a:solidFill>
                  <a:srgbClr val="808000"/>
                </a:solidFill>
              </a:rPr>
              <a:t> άρα δεχόμαστε την Η</a:t>
            </a:r>
            <a:r>
              <a:rPr lang="el-GR" sz="1400" baseline="-25000">
                <a:solidFill>
                  <a:srgbClr val="808000"/>
                </a:solidFill>
              </a:rPr>
              <a:t>0</a:t>
            </a:r>
          </a:p>
        </p:txBody>
      </p:sp>
      <p:sp>
        <p:nvSpPr>
          <p:cNvPr id="34820" name="7 - TextBox"/>
          <p:cNvSpPr txBox="1">
            <a:spLocks noChangeArrowheads="1"/>
          </p:cNvSpPr>
          <p:nvPr/>
        </p:nvSpPr>
        <p:spPr bwMode="auto">
          <a:xfrm>
            <a:off x="571500" y="4357688"/>
            <a:ext cx="7572375" cy="1169987"/>
          </a:xfrm>
          <a:prstGeom prst="rect">
            <a:avLst/>
          </a:prstGeom>
          <a:noFill/>
          <a:ln w="19050">
            <a:solidFill>
              <a:srgbClr val="0070C0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/>
              <a:t>Η</a:t>
            </a:r>
            <a:r>
              <a:rPr lang="el-GR" sz="1400" baseline="-25000"/>
              <a:t>0</a:t>
            </a:r>
            <a:r>
              <a:rPr lang="el-GR" sz="1400"/>
              <a:t>: μ</a:t>
            </a:r>
            <a:r>
              <a:rPr lang="el-GR" sz="1400" baseline="-25000"/>
              <a:t>1</a:t>
            </a:r>
            <a:r>
              <a:rPr lang="el-GR" sz="1400"/>
              <a:t>=μ</a:t>
            </a:r>
            <a:r>
              <a:rPr lang="el-GR" sz="1400" baseline="-25000"/>
              <a:t>2</a:t>
            </a:r>
            <a:r>
              <a:rPr lang="el-GR" sz="1400"/>
              <a:t> </a:t>
            </a:r>
          </a:p>
          <a:p>
            <a:r>
              <a:rPr lang="el-GR" sz="1400"/>
              <a:t>Η</a:t>
            </a:r>
            <a:r>
              <a:rPr lang="el-GR" sz="1400" baseline="-25000"/>
              <a:t>1</a:t>
            </a:r>
            <a:r>
              <a:rPr lang="el-GR" sz="1400"/>
              <a:t>: μ</a:t>
            </a:r>
            <a:r>
              <a:rPr lang="el-GR" sz="1400" baseline="-25000"/>
              <a:t>1</a:t>
            </a:r>
            <a:r>
              <a:rPr lang="el-GR" sz="1400"/>
              <a:t>&lt;μ</a:t>
            </a:r>
            <a:r>
              <a:rPr lang="el-GR" sz="1400" baseline="-25000"/>
              <a:t>2 	</a:t>
            </a:r>
          </a:p>
          <a:p>
            <a:endParaRPr lang="el-GR" sz="1400"/>
          </a:p>
          <a:p>
            <a:r>
              <a:rPr lang="el-GR" sz="1400">
                <a:solidFill>
                  <a:srgbClr val="7030A0"/>
                </a:solidFill>
              </a:rPr>
              <a:t>- όταν οι διακυμάνσεις είναι ίσες τότε </a:t>
            </a:r>
            <a:r>
              <a:rPr lang="en-US" sz="1400">
                <a:solidFill>
                  <a:srgbClr val="7030A0"/>
                </a:solidFill>
              </a:rPr>
              <a:t>sig=0.</a:t>
            </a:r>
            <a:r>
              <a:rPr lang="el-GR" sz="1400">
                <a:solidFill>
                  <a:srgbClr val="7030A0"/>
                </a:solidFill>
              </a:rPr>
              <a:t>897/2=0.4485 &gt;0</a:t>
            </a:r>
            <a:r>
              <a:rPr lang="en-US" sz="1400">
                <a:solidFill>
                  <a:srgbClr val="7030A0"/>
                </a:solidFill>
              </a:rPr>
              <a:t>.05 </a:t>
            </a:r>
            <a:r>
              <a:rPr lang="el-GR" sz="1400">
                <a:solidFill>
                  <a:srgbClr val="7030A0"/>
                </a:solidFill>
              </a:rPr>
              <a:t>άρα δεχόμαστε την Η</a:t>
            </a:r>
            <a:r>
              <a:rPr lang="el-GR" sz="1400" baseline="-25000">
                <a:solidFill>
                  <a:srgbClr val="7030A0"/>
                </a:solidFill>
              </a:rPr>
              <a:t>0</a:t>
            </a:r>
            <a:endParaRPr lang="el-GR" sz="1400">
              <a:solidFill>
                <a:srgbClr val="7030A0"/>
              </a:solidFill>
            </a:endParaRPr>
          </a:p>
          <a:p>
            <a:r>
              <a:rPr lang="el-GR" sz="1400"/>
              <a:t>- </a:t>
            </a:r>
            <a:r>
              <a:rPr lang="el-GR" sz="1400">
                <a:solidFill>
                  <a:srgbClr val="808000"/>
                </a:solidFill>
              </a:rPr>
              <a:t>όταν οι διακυμάνσεις δεν είναι ίσες τότε </a:t>
            </a:r>
            <a:r>
              <a:rPr lang="en-US" sz="1400">
                <a:solidFill>
                  <a:srgbClr val="808000"/>
                </a:solidFill>
              </a:rPr>
              <a:t>sig=0.896</a:t>
            </a:r>
            <a:r>
              <a:rPr lang="el-GR" sz="1400">
                <a:solidFill>
                  <a:srgbClr val="808000"/>
                </a:solidFill>
              </a:rPr>
              <a:t>/2=0.</a:t>
            </a:r>
            <a:r>
              <a:rPr lang="en-US" sz="1400">
                <a:solidFill>
                  <a:srgbClr val="808000"/>
                </a:solidFill>
              </a:rPr>
              <a:t>448 &gt;0.05</a:t>
            </a:r>
            <a:r>
              <a:rPr lang="el-GR" sz="1400">
                <a:solidFill>
                  <a:srgbClr val="808000"/>
                </a:solidFill>
              </a:rPr>
              <a:t> άρα δεχόμαστε την Η</a:t>
            </a:r>
            <a:r>
              <a:rPr lang="el-GR" sz="1400" baseline="-25000">
                <a:solidFill>
                  <a:srgbClr val="808000"/>
                </a:solidFill>
              </a:rPr>
              <a:t>0</a:t>
            </a:r>
            <a:endParaRPr lang="el-G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Non Parametric 2 Independent Samples Test</a:t>
            </a:r>
            <a:endParaRPr lang="el-GR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14375" y="2000250"/>
            <a:ext cx="7715250" cy="5238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>
                <a:latin typeface="+mj-lt"/>
              </a:rPr>
              <a:t>Εφόσον δεν ισχύει η προϋπόθεση της Κανονικότητας, εφαρμόζουμε το μη παραμετρικό τεστ </a:t>
            </a:r>
            <a:r>
              <a:rPr lang="en-US" sz="1400" dirty="0">
                <a:latin typeface="+mj-lt"/>
              </a:rPr>
              <a:t>Mann-Whitney.</a:t>
            </a:r>
            <a:endParaRPr lang="el-GR" sz="1400" dirty="0">
              <a:latin typeface="+mj-lt"/>
            </a:endParaRPr>
          </a:p>
        </p:txBody>
      </p:sp>
      <p:sp>
        <p:nvSpPr>
          <p:cNvPr id="36867" name="Text Box 9"/>
          <p:cNvSpPr txBox="1">
            <a:spLocks noChangeArrowheads="1"/>
          </p:cNvSpPr>
          <p:nvPr/>
        </p:nvSpPr>
        <p:spPr bwMode="auto">
          <a:xfrm>
            <a:off x="714375" y="3500438"/>
            <a:ext cx="7786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i="1"/>
              <a:t>Έστω ότι στο προηγούμενο παράδειγμα δεν ίσχυε η προϋπόθεση της Κανονικότητας.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Non Parametric 2 Independent Samples Test</a:t>
            </a:r>
            <a:endParaRPr lang="el-GR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571625"/>
            <a:ext cx="3609975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1428750"/>
            <a:ext cx="310515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4286250"/>
            <a:ext cx="25050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917" name="6 - Ευθύγραμμο βέλος σύνδεσης"/>
          <p:cNvCxnSpPr>
            <a:cxnSpLocks noChangeShapeType="1"/>
          </p:cNvCxnSpPr>
          <p:nvPr/>
        </p:nvCxnSpPr>
        <p:spPr bwMode="auto">
          <a:xfrm rot="5400000" flipH="1" flipV="1">
            <a:off x="3000375" y="2928938"/>
            <a:ext cx="2071688" cy="50006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8918" name="7 - Έλλειψη"/>
          <p:cNvSpPr>
            <a:spLocks noChangeArrowheads="1"/>
          </p:cNvSpPr>
          <p:nvPr/>
        </p:nvSpPr>
        <p:spPr bwMode="auto">
          <a:xfrm>
            <a:off x="5643563" y="2428875"/>
            <a:ext cx="714375" cy="35718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38919" name="8 - Ευθύγραμμο βέλος σύνδεσης"/>
          <p:cNvCxnSpPr>
            <a:cxnSpLocks noChangeShapeType="1"/>
            <a:stCxn id="38918" idx="4"/>
          </p:cNvCxnSpPr>
          <p:nvPr/>
        </p:nvCxnSpPr>
        <p:spPr bwMode="auto">
          <a:xfrm rot="16200000" flipH="1">
            <a:off x="5643562" y="3143251"/>
            <a:ext cx="1571625" cy="85725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43000" y="5000625"/>
            <a:ext cx="2643188" cy="954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400" dirty="0">
                <a:latin typeface="+mj-lt"/>
              </a:rPr>
              <a:t>Ορίζουμε τις δύο κατηγορίες για τις οποίες θα γίνει ο έλεγχος </a:t>
            </a:r>
          </a:p>
          <a:p>
            <a:pPr algn="just">
              <a:defRPr/>
            </a:pPr>
            <a:r>
              <a:rPr lang="el-GR" sz="1400" dirty="0">
                <a:latin typeface="+mj-lt"/>
              </a:rPr>
              <a:t>(στο συγκεκριμένο παράδειγμα τις δύο ηλικιακές ομάδες)</a:t>
            </a:r>
          </a:p>
        </p:txBody>
      </p:sp>
      <p:cxnSp>
        <p:nvCxnSpPr>
          <p:cNvPr id="38921" name="10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3786188" y="5000625"/>
            <a:ext cx="1857375" cy="3571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Non Parametric 2 Independent Samples Test</a:t>
            </a:r>
            <a:endParaRPr lang="el-GR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643063"/>
            <a:ext cx="76739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143250" y="3071813"/>
            <a:ext cx="3744913" cy="203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</a:rPr>
              <a:t>Sig. = 0,940 &gt; </a:t>
            </a:r>
            <a:r>
              <a:rPr lang="el-GR" sz="1400" dirty="0">
                <a:latin typeface="+mj-lt"/>
              </a:rPr>
              <a:t>0.05 </a:t>
            </a:r>
            <a:endParaRPr lang="en-US" sz="1400" dirty="0">
              <a:latin typeface="+mj-lt"/>
            </a:endParaRPr>
          </a:p>
          <a:p>
            <a:pPr algn="just">
              <a:defRPr/>
            </a:pPr>
            <a:r>
              <a:rPr lang="el-GR" sz="1400" dirty="0">
                <a:latin typeface="+mj-lt"/>
              </a:rPr>
              <a:t>Επομένως δεχόμαστε την Η</a:t>
            </a:r>
            <a:r>
              <a:rPr lang="el-GR" sz="1400" baseline="-25000" dirty="0">
                <a:latin typeface="+mj-lt"/>
              </a:rPr>
              <a:t>0</a:t>
            </a:r>
            <a:r>
              <a:rPr lang="el-GR" sz="1400" dirty="0">
                <a:latin typeface="+mj-lt"/>
              </a:rPr>
              <a:t>, που σημαίνει ότι οι μέσες τιμές είναι ίσες.  </a:t>
            </a:r>
          </a:p>
          <a:p>
            <a:pPr algn="just">
              <a:defRPr/>
            </a:pPr>
            <a:r>
              <a:rPr lang="el-GR" sz="1400" dirty="0">
                <a:latin typeface="+mj-lt"/>
              </a:rPr>
              <a:t>Δηλαδή, </a:t>
            </a:r>
          </a:p>
          <a:p>
            <a:pPr algn="just">
              <a:defRPr/>
            </a:pPr>
            <a:r>
              <a:rPr lang="el-GR" sz="1400" dirty="0">
                <a:latin typeface="+mj-lt"/>
              </a:rPr>
              <a:t>δεν υπάρχει στατιστικά σημαντική διαφορά στον αριθμό των λέξεων με περισσότερες από τρεις συλλαβές στις διαφημίσεις των περιοδικών για τα άτομα ηλικίας μικρότερης των 25 και μεγαλύτερης των 40.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Paired Samples T-test</a:t>
            </a:r>
            <a:endParaRPr lang="el-GR" smtClean="0"/>
          </a:p>
        </p:txBody>
      </p:sp>
      <p:sp>
        <p:nvSpPr>
          <p:cNvPr id="3" name="2 - TextBox"/>
          <p:cNvSpPr txBox="1"/>
          <p:nvPr/>
        </p:nvSpPr>
        <p:spPr>
          <a:xfrm>
            <a:off x="714375" y="1714500"/>
            <a:ext cx="8215313" cy="417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/>
              <a:t>Το </a:t>
            </a:r>
            <a:r>
              <a:rPr lang="en-US" sz="1400" dirty="0"/>
              <a:t>paired samples t-test </a:t>
            </a:r>
            <a:r>
              <a:rPr lang="el-GR" sz="1400" dirty="0"/>
              <a:t>χρησιμοποιείται για να συγκρίνουμε τους μέσους μια μεταβλητής για δύο εξαρτημένα δείγματα. </a:t>
            </a: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l-GR" sz="1400" dirty="0"/>
              <a:t>Εξαρτημένα δείγματα έχουμε όταν: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l-GR" sz="1400" dirty="0"/>
              <a:t> οι παρατηρήσεις στα δύο δείγματα έχουν επιλεγεί κατά ζεύγη με βάση κάποιο χαρακτηριστικό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l-GR" sz="1400" dirty="0"/>
              <a:t> έχουμε επαναλαμβανόμενες παρατηρήσεις πάνω στα ίδια άτομα ή στοιχεία. </a:t>
            </a:r>
          </a:p>
          <a:p>
            <a:pPr>
              <a:buFontTx/>
              <a:buChar char="-"/>
              <a:defRPr/>
            </a:pPr>
            <a:endParaRPr lang="el-GR" sz="1400" dirty="0"/>
          </a:p>
          <a:p>
            <a:pPr>
              <a:defRPr/>
            </a:pPr>
            <a:r>
              <a:rPr lang="el-GR" sz="1400" dirty="0"/>
              <a:t>Και στις δύο περιπτώσεις η μεταβλητή που χρησιμοποιείται για την μελέτη του προβλήματος είναι εκείνη που αναφέρεται στη </a:t>
            </a:r>
            <a:r>
              <a:rPr lang="el-GR" sz="1400" dirty="0">
                <a:solidFill>
                  <a:schemeClr val="accent1">
                    <a:lumMod val="50000"/>
                  </a:schemeClr>
                </a:solidFill>
              </a:rPr>
              <a:t>διαφορά των τιμών </a:t>
            </a:r>
            <a:r>
              <a:rPr lang="el-GR" sz="1400" dirty="0"/>
              <a:t>των παρατηρήσεων και όχι σ’ αυτές καθαυτές  τις παρατηρήσεις. </a:t>
            </a:r>
          </a:p>
          <a:p>
            <a:pPr>
              <a:defRPr/>
            </a:pPr>
            <a:endParaRPr lang="el-GR" sz="1400" i="1" u="sng" dirty="0"/>
          </a:p>
          <a:p>
            <a:pPr marL="0" lvl="1">
              <a:defRPr/>
            </a:pPr>
            <a:r>
              <a:rPr lang="el-GR" sz="1400" i="1" dirty="0"/>
              <a:t>Η</a:t>
            </a:r>
            <a:r>
              <a:rPr lang="el-GR" sz="1400" i="1" baseline="-25000" dirty="0"/>
              <a:t>0</a:t>
            </a:r>
            <a:r>
              <a:rPr lang="el-GR" sz="1400" i="1" dirty="0"/>
              <a:t>: Δεν υπάρχει διαφορά στις μέσες τιμές των δύο δειγμάτων  ή </a:t>
            </a:r>
          </a:p>
          <a:p>
            <a:pPr marL="0" lvl="1">
              <a:defRPr/>
            </a:pPr>
            <a:r>
              <a:rPr lang="el-GR" sz="1400" i="1" dirty="0"/>
              <a:t>		Η</a:t>
            </a:r>
            <a:r>
              <a:rPr lang="el-GR" sz="1400" i="1" baseline="-25000" dirty="0"/>
              <a:t>0</a:t>
            </a:r>
            <a:r>
              <a:rPr lang="el-GR" sz="1400" i="1" dirty="0"/>
              <a:t>: μ</a:t>
            </a:r>
            <a:r>
              <a:rPr lang="en-US" sz="1400" i="1" baseline="-25000" dirty="0"/>
              <a:t>D</a:t>
            </a:r>
            <a:r>
              <a:rPr lang="el-GR" sz="1400" i="1" dirty="0"/>
              <a:t>=</a:t>
            </a:r>
            <a:r>
              <a:rPr lang="en-US" sz="1400" i="1" dirty="0"/>
              <a:t>0, </a:t>
            </a:r>
            <a:r>
              <a:rPr lang="el-GR" sz="1400" i="1" dirty="0">
                <a:latin typeface="+mj-lt"/>
              </a:rPr>
              <a:t>όπου μ</a:t>
            </a:r>
            <a:r>
              <a:rPr lang="en-US" sz="1400" i="1" baseline="-25000" dirty="0">
                <a:latin typeface="+mj-lt"/>
              </a:rPr>
              <a:t>D</a:t>
            </a:r>
            <a:r>
              <a:rPr lang="el-GR" sz="1400" i="1" dirty="0">
                <a:latin typeface="+mj-lt"/>
              </a:rPr>
              <a:t> = μ</a:t>
            </a:r>
            <a:r>
              <a:rPr lang="en-US" sz="1400" i="1" baseline="-25000" dirty="0">
                <a:latin typeface="+mj-lt"/>
              </a:rPr>
              <a:t>1</a:t>
            </a:r>
            <a:r>
              <a:rPr lang="el-GR" sz="1400" i="1" dirty="0">
                <a:latin typeface="+mj-lt"/>
              </a:rPr>
              <a:t> – μ</a:t>
            </a:r>
            <a:r>
              <a:rPr lang="en-US" sz="1400" i="1" baseline="-25000" dirty="0">
                <a:latin typeface="+mj-lt"/>
              </a:rPr>
              <a:t>2</a:t>
            </a:r>
            <a:endParaRPr lang="el-GR" sz="1400" i="1" baseline="-25000" dirty="0">
              <a:latin typeface="+mj-lt"/>
            </a:endParaRPr>
          </a:p>
          <a:p>
            <a:pPr marL="0" lvl="1">
              <a:defRPr/>
            </a:pPr>
            <a:endParaRPr lang="el-GR" sz="1400" i="1" baseline="-25000" dirty="0"/>
          </a:p>
          <a:p>
            <a:pPr marL="0" lvl="1">
              <a:defRPr/>
            </a:pPr>
            <a:r>
              <a:rPr lang="el-GR" sz="1400" i="1" dirty="0"/>
              <a:t>Η</a:t>
            </a:r>
            <a:r>
              <a:rPr lang="el-GR" sz="1400" i="1" baseline="-25000" dirty="0"/>
              <a:t>1</a:t>
            </a:r>
            <a:r>
              <a:rPr lang="el-GR" sz="1400" i="1" dirty="0"/>
              <a:t>: Υπάρχει διαφορά στις μέσες τιμές των δύο δειγμάτων ή</a:t>
            </a:r>
          </a:p>
          <a:p>
            <a:pPr marL="0" lvl="1">
              <a:defRPr/>
            </a:pPr>
            <a:r>
              <a:rPr lang="el-GR" sz="1400" i="1" dirty="0"/>
              <a:t>		Η</a:t>
            </a:r>
            <a:r>
              <a:rPr lang="en-US" sz="1400" i="1" baseline="-25000" dirty="0"/>
              <a:t>1</a:t>
            </a:r>
            <a:r>
              <a:rPr lang="el-GR" sz="1400" i="1" dirty="0"/>
              <a:t>: μ</a:t>
            </a:r>
            <a:r>
              <a:rPr lang="en-US" sz="1400" i="1" baseline="-25000" dirty="0"/>
              <a:t>D</a:t>
            </a:r>
            <a:r>
              <a:rPr lang="el-GR" sz="1400" i="1" dirty="0"/>
              <a:t>≠</a:t>
            </a:r>
            <a:r>
              <a:rPr lang="en-US" sz="1400" i="1" dirty="0"/>
              <a:t>0</a:t>
            </a:r>
            <a:endParaRPr lang="el-GR" sz="1400" i="1" dirty="0"/>
          </a:p>
          <a:p>
            <a:pPr marL="0" lvl="1">
              <a:defRPr/>
            </a:pPr>
            <a:endParaRPr lang="el-GR" sz="1400" i="1" dirty="0"/>
          </a:p>
          <a:p>
            <a:pPr marL="0" lvl="1">
              <a:defRPr/>
            </a:pPr>
            <a:endParaRPr lang="el-GR" sz="1400" i="1" dirty="0"/>
          </a:p>
          <a:p>
            <a:pPr marL="0" lvl="1">
              <a:defRPr/>
            </a:pPr>
            <a:endParaRPr lang="el-GR" sz="1400" dirty="0"/>
          </a:p>
        </p:txBody>
      </p:sp>
      <p:sp>
        <p:nvSpPr>
          <p:cNvPr id="4" name="3 - TextBox"/>
          <p:cNvSpPr txBox="1"/>
          <p:nvPr/>
        </p:nvSpPr>
        <p:spPr>
          <a:xfrm>
            <a:off x="500063" y="5214938"/>
            <a:ext cx="8001000" cy="9540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400" b="1" u="sng" dirty="0"/>
              <a:t>Προϋπόθεση Εφαρμογής του τεστ</a:t>
            </a:r>
          </a:p>
          <a:p>
            <a:pPr algn="just">
              <a:defRPr/>
            </a:pPr>
            <a:r>
              <a:rPr lang="el-GR" sz="1400" dirty="0"/>
              <a:t>Η διαφορά των δύο δειγμάτων θα πρέπει να ακολουθεί την Κανονική Κατανομή</a:t>
            </a:r>
          </a:p>
          <a:p>
            <a:pPr algn="just">
              <a:defRPr/>
            </a:pPr>
            <a:endParaRPr lang="el-GR" sz="1400" dirty="0"/>
          </a:p>
          <a:p>
            <a:pPr>
              <a:defRPr/>
            </a:pPr>
            <a:r>
              <a:rPr lang="el-GR" sz="1400" i="1" dirty="0"/>
              <a:t>Εάν δεν ισχύει η προϋπόθεση προχωρούμε στο αντίστοιχο μη παραμετρικό </a:t>
            </a:r>
            <a:r>
              <a:rPr lang="en-US" sz="1400" i="1" dirty="0" err="1"/>
              <a:t>Wilcoxon</a:t>
            </a:r>
            <a:r>
              <a:rPr lang="en-US" sz="1400" i="1" dirty="0"/>
              <a:t> Test</a:t>
            </a:r>
            <a:endParaRPr lang="el-G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Paired Samples T-test</a:t>
            </a:r>
            <a:endParaRPr lang="el-GR" smtClean="0"/>
          </a:p>
        </p:txBody>
      </p:sp>
      <p:sp>
        <p:nvSpPr>
          <p:cNvPr id="3" name="2 - TextBox"/>
          <p:cNvSpPr txBox="1"/>
          <p:nvPr/>
        </p:nvSpPr>
        <p:spPr>
          <a:xfrm>
            <a:off x="684213" y="1412875"/>
            <a:ext cx="8215312" cy="73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/>
            <a:endParaRPr lang="el-GR" sz="1400" i="1"/>
          </a:p>
          <a:p>
            <a:pPr marL="0" lvl="1"/>
            <a:endParaRPr lang="el-GR" sz="1400" i="1"/>
          </a:p>
          <a:p>
            <a:pPr marL="0" lvl="1"/>
            <a:endParaRPr lang="el-GR" sz="1400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773238"/>
            <a:ext cx="5418137" cy="3201987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Paired Samples T-test</a:t>
            </a:r>
            <a:endParaRPr lang="el-GR" smtClean="0"/>
          </a:p>
        </p:txBody>
      </p:sp>
      <p:sp>
        <p:nvSpPr>
          <p:cNvPr id="5" name="4 - TextBox"/>
          <p:cNvSpPr txBox="1"/>
          <p:nvPr/>
        </p:nvSpPr>
        <p:spPr>
          <a:xfrm>
            <a:off x="500063" y="1571625"/>
            <a:ext cx="821531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600" dirty="0"/>
              <a:t>Στο αρχείο </a:t>
            </a:r>
            <a:r>
              <a:rPr lang="en-US" sz="1600" dirty="0"/>
              <a:t>content.sav </a:t>
            </a:r>
            <a:r>
              <a:rPr lang="el-GR" sz="1600" dirty="0"/>
              <a:t>έστω ότι θέλουμε να ελέγξουμε την υπόθεση ότι </a:t>
            </a:r>
            <a:r>
              <a:rPr lang="el-GR" sz="1600" dirty="0">
                <a:solidFill>
                  <a:schemeClr val="accent1">
                    <a:lumMod val="50000"/>
                  </a:schemeClr>
                </a:solidFill>
              </a:rPr>
              <a:t>η μέση περιεκτικότητα μιας καλλυντικής κρέμας σε ορισμένη δραστική ουσία επηρεάζεται ή όχι από φύλαξη ενός έτους σε ελεγχόμενες συνθήκες περιβάλλοντος.</a:t>
            </a:r>
          </a:p>
          <a:p>
            <a:pPr algn="just">
              <a:defRPr/>
            </a:pPr>
            <a:endParaRPr lang="el-GR" sz="1600" i="1" u="sng" dirty="0"/>
          </a:p>
          <a:p>
            <a:pPr marL="0" lvl="1" algn="just">
              <a:defRPr/>
            </a:pPr>
            <a:r>
              <a:rPr lang="el-GR" sz="1600" b="1" i="1" dirty="0">
                <a:solidFill>
                  <a:schemeClr val="accent1">
                    <a:lumMod val="50000"/>
                  </a:schemeClr>
                </a:solidFill>
              </a:rPr>
              <a:t>Η</a:t>
            </a:r>
            <a:r>
              <a:rPr lang="el-GR" sz="1600" b="1" i="1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l-GR" sz="1600" b="1" i="1" dirty="0">
                <a:solidFill>
                  <a:schemeClr val="accent1">
                    <a:lumMod val="50000"/>
                  </a:schemeClr>
                </a:solidFill>
              </a:rPr>
              <a:t>: μ</a:t>
            </a:r>
            <a:r>
              <a:rPr lang="en-US" sz="1600" b="1" i="1" baseline="-25000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l-GR" sz="1600" b="1" i="1" dirty="0">
                <a:solidFill>
                  <a:schemeClr val="accent1">
                    <a:lumMod val="50000"/>
                  </a:schemeClr>
                </a:solidFill>
              </a:rPr>
              <a:t>=</a:t>
            </a:r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el-GR" sz="1600" b="1" i="1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algn="just">
              <a:defRPr/>
            </a:pPr>
            <a:r>
              <a:rPr lang="el-GR" sz="1600" b="1" i="1" dirty="0">
                <a:solidFill>
                  <a:schemeClr val="accent1">
                    <a:lumMod val="50000"/>
                  </a:schemeClr>
                </a:solidFill>
              </a:rPr>
              <a:t>Η</a:t>
            </a:r>
            <a:r>
              <a:rPr lang="el-GR" sz="1600" b="1" i="1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l-GR" sz="1600" b="1" i="1" dirty="0">
                <a:solidFill>
                  <a:schemeClr val="accent1">
                    <a:lumMod val="50000"/>
                  </a:schemeClr>
                </a:solidFill>
              </a:rPr>
              <a:t>: μ</a:t>
            </a:r>
            <a:r>
              <a:rPr lang="en-US" sz="1600" b="1" i="1" baseline="-25000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l-GR" sz="1600" b="1" i="1" dirty="0">
                <a:solidFill>
                  <a:schemeClr val="accent1">
                    <a:lumMod val="50000"/>
                  </a:schemeClr>
                </a:solidFill>
              </a:rPr>
              <a:t>≠</a:t>
            </a:r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el-GR" sz="16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algn="just">
              <a:defRPr/>
            </a:pPr>
            <a:endParaRPr lang="el-GR" sz="1600" i="1" dirty="0"/>
          </a:p>
          <a:p>
            <a:pPr marL="0" lvl="1" algn="just">
              <a:defRPr/>
            </a:pPr>
            <a:r>
              <a:rPr lang="el-GR" sz="1600" dirty="0"/>
              <a:t>Αρχικά θα ελέγξουμε εάν ισχύει η </a:t>
            </a:r>
            <a:r>
              <a:rPr lang="el-GR" sz="1600" dirty="0">
                <a:solidFill>
                  <a:schemeClr val="accent1">
                    <a:lumMod val="50000"/>
                  </a:schemeClr>
                </a:solidFill>
              </a:rPr>
              <a:t>προϋπόθεση</a:t>
            </a:r>
            <a:r>
              <a:rPr lang="el-GR" sz="1600" dirty="0"/>
              <a:t>, δηλαδή εάν η μεταβλητή</a:t>
            </a:r>
            <a:r>
              <a:rPr lang="en-US" sz="1600" dirty="0"/>
              <a:t> </a:t>
            </a:r>
            <a:r>
              <a:rPr lang="el-GR" sz="1600" dirty="0"/>
              <a:t>που θα περιλαμβάνει τη διαφορά των παρατηρήσεων ακολουθεί Κανονική Κατανομή.</a:t>
            </a:r>
          </a:p>
        </p:txBody>
      </p:sp>
      <p:sp>
        <p:nvSpPr>
          <p:cNvPr id="45059" name="3 - TextBox"/>
          <p:cNvSpPr txBox="1">
            <a:spLocks noChangeArrowheads="1"/>
          </p:cNvSpPr>
          <p:nvPr/>
        </p:nvSpPr>
        <p:spPr bwMode="auto">
          <a:xfrm>
            <a:off x="500063" y="4143375"/>
            <a:ext cx="80724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/>
              <a:t>Η υπόθεση που ελέγχουμε είναι:</a:t>
            </a:r>
          </a:p>
          <a:p>
            <a:r>
              <a:rPr lang="el-GR" sz="1600"/>
              <a:t>Η</a:t>
            </a:r>
            <a:r>
              <a:rPr lang="el-GR" sz="1600" baseline="-25000"/>
              <a:t>0</a:t>
            </a:r>
            <a:r>
              <a:rPr lang="el-GR" sz="1600"/>
              <a:t>: Η μεταβλητή «διαφορά» ακολουθεί την Κανονική Κατανομή</a:t>
            </a:r>
          </a:p>
          <a:p>
            <a:r>
              <a:rPr lang="el-GR" sz="1600"/>
              <a:t>Η</a:t>
            </a:r>
            <a:r>
              <a:rPr lang="el-GR" sz="1600" baseline="-25000"/>
              <a:t>1</a:t>
            </a:r>
            <a:r>
              <a:rPr lang="el-GR" sz="1600"/>
              <a:t>: Η μεταβλητή «διαφορά» δεν ακολουθεί την Κανονική Κατανομή</a:t>
            </a:r>
          </a:p>
          <a:p>
            <a:endParaRPr lang="el-GR" sz="1600"/>
          </a:p>
          <a:p>
            <a:r>
              <a:rPr lang="el-GR" sz="1400" i="1">
                <a:solidFill>
                  <a:srgbClr val="00B0F0"/>
                </a:solidFill>
              </a:rPr>
              <a:t>Για τις παλαιότερες εκδόσεις του </a:t>
            </a:r>
            <a:r>
              <a:rPr lang="en-US" sz="1400" i="1">
                <a:solidFill>
                  <a:srgbClr val="00B0F0"/>
                </a:solidFill>
              </a:rPr>
              <a:t>SPSS: </a:t>
            </a:r>
            <a:r>
              <a:rPr lang="el-GR" sz="1400" i="1">
                <a:solidFill>
                  <a:srgbClr val="00B0F0"/>
                </a:solidFill>
              </a:rPr>
              <a:t>Η μεταβλητή «διαφορά» δημιουργείτε με την εντολή εφαρμογής του </a:t>
            </a:r>
            <a:r>
              <a:rPr lang="en-US" sz="1400" i="1">
                <a:solidFill>
                  <a:srgbClr val="00B0F0"/>
                </a:solidFill>
              </a:rPr>
              <a:t>paired samples t-test</a:t>
            </a:r>
            <a:endParaRPr lang="el-GR" sz="1400" i="1">
              <a:solidFill>
                <a:srgbClr val="00B0F0"/>
              </a:solidFill>
            </a:endParaRPr>
          </a:p>
          <a:p>
            <a:endParaRPr lang="el-GR" sz="1600"/>
          </a:p>
          <a:p>
            <a:endParaRPr lang="el-GR" sz="1600"/>
          </a:p>
          <a:p>
            <a:endParaRPr lang="el-GR" sz="1600"/>
          </a:p>
          <a:p>
            <a:endParaRPr lang="el-GR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Paired Samples T-test</a:t>
            </a:r>
            <a:endParaRPr lang="el-GR" smtClean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500188"/>
            <a:ext cx="36337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107" name="3 - Ευθύγραμμο βέλος σύνδεσης"/>
          <p:cNvCxnSpPr>
            <a:cxnSpLocks noChangeShapeType="1"/>
          </p:cNvCxnSpPr>
          <p:nvPr/>
        </p:nvCxnSpPr>
        <p:spPr bwMode="auto">
          <a:xfrm>
            <a:off x="2928938" y="1714500"/>
            <a:ext cx="1500187" cy="15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429125" y="1428750"/>
            <a:ext cx="3571875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200" dirty="0">
                <a:latin typeface="+mj-lt"/>
              </a:rPr>
              <a:t>Με την εντολή </a:t>
            </a:r>
            <a:r>
              <a:rPr lang="en-US" sz="1200" dirty="0">
                <a:latin typeface="+mj-lt"/>
              </a:rPr>
              <a:t>Compute </a:t>
            </a:r>
            <a:r>
              <a:rPr lang="el-GR" sz="1200" dirty="0">
                <a:latin typeface="+mj-lt"/>
              </a:rPr>
              <a:t>δημιουργούμε τη μεταβλητή </a:t>
            </a:r>
            <a:r>
              <a:rPr lang="en-US" sz="1200" dirty="0">
                <a:latin typeface="+mj-lt"/>
              </a:rPr>
              <a:t>DIAFORA</a:t>
            </a:r>
            <a:endParaRPr lang="el-GR" sz="1200" dirty="0">
              <a:latin typeface="+mj-lt"/>
            </a:endParaRPr>
          </a:p>
        </p:txBody>
      </p:sp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928813"/>
            <a:ext cx="38227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786188"/>
            <a:ext cx="2071688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111" name="9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7572375" y="3214688"/>
            <a:ext cx="1500187" cy="71438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143500" y="4071938"/>
            <a:ext cx="1643063" cy="6429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200" dirty="0">
                <a:latin typeface="+mj-lt"/>
              </a:rPr>
              <a:t>Ελέγχουμε την Κανονικότητα για τη μεταβλητή </a:t>
            </a:r>
            <a:r>
              <a:rPr lang="en-US" sz="1200" dirty="0">
                <a:latin typeface="+mj-lt"/>
              </a:rPr>
              <a:t>DIAFORA</a:t>
            </a:r>
            <a:endParaRPr lang="el-GR" sz="1200" dirty="0">
              <a:latin typeface="+mj-lt"/>
            </a:endParaRPr>
          </a:p>
        </p:txBody>
      </p:sp>
      <p:cxnSp>
        <p:nvCxnSpPr>
          <p:cNvPr id="47113" name="13 - Ευθύγραμμο βέλος σύνδεσης"/>
          <p:cNvCxnSpPr>
            <a:cxnSpLocks noChangeShapeType="1"/>
          </p:cNvCxnSpPr>
          <p:nvPr/>
        </p:nvCxnSpPr>
        <p:spPr bwMode="auto">
          <a:xfrm rot="10800000">
            <a:off x="6572250" y="4643438"/>
            <a:ext cx="428625" cy="357187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prstDash val="sysDash"/>
            <a:round/>
            <a:headEnd/>
            <a:tailEnd type="arrow" w="med" len="med"/>
          </a:ln>
        </p:spPr>
      </p:cxnSp>
      <p:pic>
        <p:nvPicPr>
          <p:cNvPr id="4711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3929063"/>
            <a:ext cx="45148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115" name="17 - Ευθύγραμμο βέλος σύνδεσης"/>
          <p:cNvCxnSpPr>
            <a:cxnSpLocks noChangeShapeType="1"/>
            <a:stCxn id="11" idx="1"/>
          </p:cNvCxnSpPr>
          <p:nvPr/>
        </p:nvCxnSpPr>
        <p:spPr bwMode="auto">
          <a:xfrm rot="10800000" flipV="1">
            <a:off x="4857750" y="4394200"/>
            <a:ext cx="285750" cy="34925"/>
          </a:xfrm>
          <a:prstGeom prst="straightConnector1">
            <a:avLst/>
          </a:prstGeom>
          <a:noFill/>
          <a:ln w="19050" algn="ctr">
            <a:solidFill>
              <a:srgbClr val="808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47116" name="19 - Ορθογώνιο"/>
          <p:cNvSpPr>
            <a:spLocks noChangeArrowheads="1"/>
          </p:cNvSpPr>
          <p:nvPr/>
        </p:nvSpPr>
        <p:spPr bwMode="auto">
          <a:xfrm>
            <a:off x="1571625" y="5286375"/>
            <a:ext cx="4286250" cy="954088"/>
          </a:xfrm>
          <a:prstGeom prst="rect">
            <a:avLst/>
          </a:prstGeom>
          <a:noFill/>
          <a:ln w="19050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/>
              <a:t>Επειδή το δείγμα είναι μικρό (&lt;30) κοιτάζω το </a:t>
            </a:r>
            <a:r>
              <a:rPr lang="en-US" sz="1400"/>
              <a:t>Shapiro-Wilk.</a:t>
            </a:r>
          </a:p>
          <a:p>
            <a:r>
              <a:rPr lang="en-US" sz="1400">
                <a:solidFill>
                  <a:srgbClr val="808000"/>
                </a:solidFill>
              </a:rPr>
              <a:t>Sig = 0.621&gt;0.05 </a:t>
            </a:r>
            <a:r>
              <a:rPr lang="el-GR" sz="1400"/>
              <a:t>επομένως δέχομαι την Η</a:t>
            </a:r>
            <a:r>
              <a:rPr lang="el-GR" sz="1400" baseline="-25000"/>
              <a:t>0</a:t>
            </a:r>
            <a:r>
              <a:rPr lang="el-GR" sz="1400"/>
              <a:t>, δηλαδή η μεταβλητή ακολουθεί Κανονική Κατανομή</a:t>
            </a:r>
          </a:p>
        </p:txBody>
      </p:sp>
      <p:sp>
        <p:nvSpPr>
          <p:cNvPr id="47117" name="20 - Έλλειψη"/>
          <p:cNvSpPr>
            <a:spLocks noChangeArrowheads="1"/>
          </p:cNvSpPr>
          <p:nvPr/>
        </p:nvSpPr>
        <p:spPr bwMode="auto">
          <a:xfrm>
            <a:off x="4357688" y="4429125"/>
            <a:ext cx="642937" cy="357188"/>
          </a:xfrm>
          <a:prstGeom prst="ellipse">
            <a:avLst/>
          </a:prstGeom>
          <a:noFill/>
          <a:ln w="19050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47118" name="21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4429125" y="4929188"/>
            <a:ext cx="428625" cy="142875"/>
          </a:xfrm>
          <a:prstGeom prst="straightConnector1">
            <a:avLst/>
          </a:prstGeom>
          <a:noFill/>
          <a:ln w="19050" algn="ctr">
            <a:solidFill>
              <a:srgbClr val="808000"/>
            </a:solidFill>
            <a:prstDash val="sysDash"/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1DF246-C5AD-4F6B-9427-7BD9D4D79F87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Paired Samples T-test</a:t>
            </a:r>
            <a:endParaRPr lang="el-GR" smtClean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643063"/>
            <a:ext cx="3417888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1714500"/>
            <a:ext cx="4522787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156" name="6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3714750" y="2071688"/>
            <a:ext cx="785813" cy="7143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9157" name="7 - Έλλειψη"/>
          <p:cNvSpPr>
            <a:spLocks noChangeArrowheads="1"/>
          </p:cNvSpPr>
          <p:nvPr/>
        </p:nvSpPr>
        <p:spPr bwMode="auto">
          <a:xfrm>
            <a:off x="6286500" y="2214563"/>
            <a:ext cx="1143000" cy="357187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49158" name="8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5893594" y="3607594"/>
            <a:ext cx="2073275" cy="15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429250" y="4572000"/>
            <a:ext cx="2643188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400" dirty="0">
                <a:latin typeface="+mj-lt"/>
              </a:rPr>
              <a:t>Ορίζουμε τα ζεύγη μεταβλητών για τα οποία θα γίνει ο έλεγχος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928813" y="5143500"/>
            <a:ext cx="3168650" cy="523875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400" dirty="0">
                <a:latin typeface="+mj-lt"/>
              </a:rPr>
              <a:t>Δημιουργείτε έτσι μια νέα μεταβλητή που είναι η διαφορά των δύο.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Paired Samples T-test</a:t>
            </a:r>
            <a:endParaRPr lang="el-GR" smtClean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357313"/>
            <a:ext cx="7264400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72063" y="2714625"/>
            <a:ext cx="3824287" cy="523875"/>
          </a:xfrm>
          <a:prstGeom prst="rect">
            <a:avLst/>
          </a:prstGeom>
          <a:noFill/>
          <a:ln w="19050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400" dirty="0">
                <a:latin typeface="+mj-lt"/>
              </a:rPr>
              <a:t>Η συσχέτιση μεταξύ των δύο μεταβλητών είναι</a:t>
            </a:r>
          </a:p>
          <a:p>
            <a:pPr>
              <a:defRPr/>
            </a:pPr>
            <a:r>
              <a:rPr lang="el-GR" sz="1400" dirty="0">
                <a:latin typeface="+mj-lt"/>
              </a:rPr>
              <a:t>μεγάλη (0.</a:t>
            </a:r>
            <a:r>
              <a:rPr lang="en-US" sz="1400" dirty="0">
                <a:latin typeface="+mj-lt"/>
              </a:rPr>
              <a:t>830</a:t>
            </a:r>
            <a:r>
              <a:rPr lang="el-GR" sz="1400" dirty="0">
                <a:latin typeface="+mj-lt"/>
              </a:rPr>
              <a:t>) </a:t>
            </a:r>
            <a:r>
              <a:rPr lang="en-US" sz="1400" dirty="0">
                <a:latin typeface="+mj-lt"/>
              </a:rPr>
              <a:t> </a:t>
            </a:r>
            <a:r>
              <a:rPr lang="el-GR" sz="1400" dirty="0">
                <a:latin typeface="+mj-lt"/>
              </a:rPr>
              <a:t>και </a:t>
            </a:r>
            <a:r>
              <a:rPr lang="en-US" sz="1400" dirty="0">
                <a:latin typeface="+mj-lt"/>
              </a:rPr>
              <a:t>sig = 0.003&lt;0.05</a:t>
            </a:r>
            <a:endParaRPr lang="el-GR" sz="1400" dirty="0">
              <a:latin typeface="+mj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0" y="3286125"/>
            <a:ext cx="4357688" cy="116998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400" dirty="0">
                <a:latin typeface="+mj-lt"/>
              </a:rPr>
              <a:t>Για τη μέση τιμή των διαφορών των δειγμάτων </a:t>
            </a:r>
            <a:r>
              <a:rPr lang="en-US" sz="1400" dirty="0">
                <a:latin typeface="+mj-lt"/>
              </a:rPr>
              <a:t>sig</a:t>
            </a:r>
            <a:r>
              <a:rPr lang="el-GR" sz="1400" dirty="0">
                <a:latin typeface="+mj-lt"/>
              </a:rPr>
              <a:t>=0</a:t>
            </a:r>
            <a:r>
              <a:rPr lang="en-US" sz="1400" dirty="0">
                <a:latin typeface="+mj-lt"/>
              </a:rPr>
              <a:t>.10&gt;</a:t>
            </a:r>
            <a:r>
              <a:rPr lang="el-GR" sz="1400" dirty="0">
                <a:latin typeface="+mj-lt"/>
              </a:rPr>
              <a:t>0.05</a:t>
            </a:r>
            <a:r>
              <a:rPr lang="en-US" sz="1400" dirty="0">
                <a:latin typeface="+mj-lt"/>
              </a:rPr>
              <a:t> </a:t>
            </a:r>
            <a:r>
              <a:rPr lang="el-GR" sz="1400" dirty="0">
                <a:latin typeface="+mj-lt"/>
              </a:rPr>
              <a:t>άρα δεχόμαστε την Η</a:t>
            </a:r>
            <a:r>
              <a:rPr lang="el-GR" sz="1400" baseline="-25000" dirty="0">
                <a:latin typeface="+mj-lt"/>
              </a:rPr>
              <a:t>0</a:t>
            </a:r>
            <a:r>
              <a:rPr lang="el-GR" sz="1400" dirty="0">
                <a:latin typeface="+mj-lt"/>
              </a:rPr>
              <a:t>, δηλαδή </a:t>
            </a:r>
            <a:r>
              <a:rPr lang="el-GR" sz="1400" dirty="0">
                <a:solidFill>
                  <a:schemeClr val="accent1">
                    <a:lumMod val="50000"/>
                  </a:schemeClr>
                </a:solidFill>
              </a:rPr>
              <a:t>η μέση περιεκτικότητα μιας καλλυντικής κρέμας σε ορισμένη δραστική ουσία δεν επηρεάζεται από φύλαξη ενός έτους σε ελεγχόμενες συνθήκες περιβάλλοντος.</a:t>
            </a:r>
          </a:p>
        </p:txBody>
      </p:sp>
      <p:cxnSp>
        <p:nvCxnSpPr>
          <p:cNvPr id="51205" name="7 - Ευθύγραμμο βέλος σύνδεσης"/>
          <p:cNvCxnSpPr>
            <a:cxnSpLocks noChangeShapeType="1"/>
            <a:endCxn id="5" idx="1"/>
          </p:cNvCxnSpPr>
          <p:nvPr/>
        </p:nvCxnSpPr>
        <p:spPr bwMode="auto">
          <a:xfrm flipV="1">
            <a:off x="3643313" y="2976563"/>
            <a:ext cx="1428750" cy="952500"/>
          </a:xfrm>
          <a:prstGeom prst="straightConnector1">
            <a:avLst/>
          </a:prstGeom>
          <a:noFill/>
          <a:ln w="19050" algn="ctr">
            <a:solidFill>
              <a:srgbClr val="808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51206" name="8 - Ευθύγραμμο βέλος σύνδεσης"/>
          <p:cNvCxnSpPr>
            <a:cxnSpLocks noChangeShapeType="1"/>
          </p:cNvCxnSpPr>
          <p:nvPr/>
        </p:nvCxnSpPr>
        <p:spPr bwMode="auto">
          <a:xfrm rot="5400000" flipH="1" flipV="1">
            <a:off x="4286250" y="2071688"/>
            <a:ext cx="928688" cy="785812"/>
          </a:xfrm>
          <a:prstGeom prst="straightConnector1">
            <a:avLst/>
          </a:prstGeom>
          <a:noFill/>
          <a:ln w="19050" algn="ctr">
            <a:solidFill>
              <a:srgbClr val="00B0F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072063" y="1643063"/>
            <a:ext cx="2428875" cy="5238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400" dirty="0">
                <a:latin typeface="+mj-lt"/>
              </a:rPr>
              <a:t>Περιγραφικά στατιστικά για το ζεύγος των μεταβλητών.</a:t>
            </a:r>
          </a:p>
        </p:txBody>
      </p:sp>
      <p:cxnSp>
        <p:nvCxnSpPr>
          <p:cNvPr id="51208" name="13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3929063" y="4357688"/>
            <a:ext cx="785812" cy="428625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51209" name="15 - Έλλειψη"/>
          <p:cNvSpPr>
            <a:spLocks noChangeArrowheads="1"/>
          </p:cNvSpPr>
          <p:nvPr/>
        </p:nvSpPr>
        <p:spPr bwMode="auto">
          <a:xfrm>
            <a:off x="6143625" y="4857750"/>
            <a:ext cx="1143000" cy="1071563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Non Parametric 2 Related Samples Test</a:t>
            </a:r>
            <a:endParaRPr lang="el-GR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14375" y="2000250"/>
            <a:ext cx="7715250" cy="5238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>
                <a:latin typeface="+mj-lt"/>
              </a:rPr>
              <a:t>Εφόσον δεν ισχύει η προϋπόθεση της Κανονικότητας, εφαρμόζουμε το μη παραμετρικό τεστ </a:t>
            </a:r>
            <a:r>
              <a:rPr lang="en-US" sz="1400" dirty="0" err="1">
                <a:latin typeface="+mj-lt"/>
              </a:rPr>
              <a:t>Wilcoxon</a:t>
            </a:r>
            <a:endParaRPr lang="el-GR" sz="1400" dirty="0">
              <a:latin typeface="+mj-lt"/>
            </a:endParaRPr>
          </a:p>
        </p:txBody>
      </p:sp>
      <p:sp>
        <p:nvSpPr>
          <p:cNvPr id="53251" name="Text Box 9"/>
          <p:cNvSpPr txBox="1">
            <a:spLocks noChangeArrowheads="1"/>
          </p:cNvSpPr>
          <p:nvPr/>
        </p:nvSpPr>
        <p:spPr bwMode="auto">
          <a:xfrm>
            <a:off x="714375" y="3500438"/>
            <a:ext cx="7786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i="1"/>
              <a:t>Έστω ότι στο προηγούμενο παράδειγμα δεν ίσχυε η προϋπόθεση της Κανονικότητας.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Non Parametric 2 Related Samples Test</a:t>
            </a:r>
            <a:endParaRPr lang="el-GR" smtClean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428750"/>
            <a:ext cx="3357563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1428750"/>
            <a:ext cx="4306887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Oval 7"/>
          <p:cNvSpPr>
            <a:spLocks noChangeArrowheads="1"/>
          </p:cNvSpPr>
          <p:nvPr/>
        </p:nvSpPr>
        <p:spPr bwMode="auto">
          <a:xfrm>
            <a:off x="5429250" y="2857500"/>
            <a:ext cx="928688" cy="285750"/>
          </a:xfrm>
          <a:prstGeom prst="ellips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5301" name="8 - Ευθύγραμμο βέλος σύνδεσης"/>
          <p:cNvCxnSpPr>
            <a:cxnSpLocks noChangeShapeType="1"/>
          </p:cNvCxnSpPr>
          <p:nvPr/>
        </p:nvCxnSpPr>
        <p:spPr bwMode="auto">
          <a:xfrm rot="5400000" flipH="1" flipV="1">
            <a:off x="2967038" y="3252788"/>
            <a:ext cx="1495425" cy="4286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5302" name="9 - Έλλειψη"/>
          <p:cNvSpPr>
            <a:spLocks noChangeArrowheads="1"/>
          </p:cNvSpPr>
          <p:nvPr/>
        </p:nvSpPr>
        <p:spPr bwMode="auto">
          <a:xfrm>
            <a:off x="6000750" y="1857375"/>
            <a:ext cx="1143000" cy="35718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55303" name="10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5822950" y="3249613"/>
            <a:ext cx="2071687" cy="15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429250" y="4286250"/>
            <a:ext cx="2643188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400" dirty="0">
                <a:latin typeface="+mj-lt"/>
              </a:rPr>
              <a:t>Ορίζουμε τα ζεύγη μεταβλητών για τα οποία θα γίνει ο έλεγχος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Non Parametric 2 Related Samples Test</a:t>
            </a:r>
            <a:endParaRPr lang="el-GR" smtClean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357313"/>
            <a:ext cx="7269163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00563" y="1714500"/>
            <a:ext cx="4357687" cy="646113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1200" dirty="0">
                <a:latin typeface="+mj-lt"/>
              </a:rPr>
              <a:t>Περιλαμβάνει το πλήθος των περιπτώσεων που έγιναν αρνητικότερες μετά τη φύλαξη για ένα έτος. </a:t>
            </a:r>
          </a:p>
          <a:p>
            <a:pPr>
              <a:defRPr/>
            </a:pPr>
            <a:r>
              <a:rPr lang="el-GR" sz="1200" dirty="0">
                <a:latin typeface="+mj-lt"/>
              </a:rPr>
              <a:t>Εδώ υπάρχουν 7 τέτοιες περιπτώσεις.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 flipV="1">
            <a:off x="1428750" y="2714625"/>
            <a:ext cx="2500313" cy="142875"/>
          </a:xfrm>
          <a:prstGeom prst="rect">
            <a:avLst/>
          </a:prstGeom>
          <a:noFill/>
          <a:ln w="12700">
            <a:solidFill>
              <a:srgbClr val="0070C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00563" y="2571750"/>
            <a:ext cx="4357687" cy="646113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1200" dirty="0">
                <a:latin typeface="+mj-lt"/>
              </a:rPr>
              <a:t>Περιλαμβάνει το πλήθος των περιπτώσεων που έγιναν θετικές μετά </a:t>
            </a:r>
            <a:r>
              <a:rPr lang="el-GR" sz="1200" dirty="0"/>
              <a:t>τη φύλαξη για ένα έτος. </a:t>
            </a:r>
          </a:p>
          <a:p>
            <a:pPr>
              <a:defRPr/>
            </a:pPr>
            <a:r>
              <a:rPr lang="el-GR" sz="1200" dirty="0"/>
              <a:t>Εδώ υπάρχουν 3 τέτοιες περιπτώσεις.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>
            <a:off x="1428750" y="2928938"/>
            <a:ext cx="2500313" cy="142875"/>
          </a:xfrm>
          <a:prstGeom prst="rect">
            <a:avLst/>
          </a:prstGeom>
          <a:noFill/>
          <a:ln w="12700">
            <a:solidFill>
              <a:srgbClr val="00B05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1428750" y="3071813"/>
            <a:ext cx="1571625" cy="142875"/>
          </a:xfrm>
          <a:prstGeom prst="rect">
            <a:avLst/>
          </a:prstGeom>
          <a:noFill/>
          <a:ln w="12700">
            <a:solidFill>
              <a:srgbClr val="7030A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786313" y="3857625"/>
            <a:ext cx="3929062" cy="646113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1200" dirty="0">
                <a:latin typeface="+mj-lt"/>
              </a:rPr>
              <a:t>Περιλαμβάνει το πλήθος των περιπτώσεων που δεν άλλαξαν μετά </a:t>
            </a:r>
            <a:r>
              <a:rPr lang="el-GR" sz="1200" dirty="0"/>
              <a:t>φύλαξη για ένα έτος. </a:t>
            </a:r>
          </a:p>
          <a:p>
            <a:pPr>
              <a:defRPr/>
            </a:pPr>
            <a:r>
              <a:rPr lang="el-GR" sz="1200" dirty="0"/>
              <a:t>Εδώ υπάρχουν 0 τέτοιες περιπτώσεις.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14563" y="4572000"/>
            <a:ext cx="3744912" cy="160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+mj-lt"/>
              </a:rPr>
              <a:t>Wilcoxon</a:t>
            </a:r>
            <a:r>
              <a:rPr lang="en-US" sz="1400" dirty="0">
                <a:latin typeface="+mj-lt"/>
              </a:rPr>
              <a:t> =-</a:t>
            </a:r>
            <a:r>
              <a:rPr lang="el-GR" sz="1400" dirty="0">
                <a:latin typeface="+mj-lt"/>
              </a:rPr>
              <a:t>1,652</a:t>
            </a:r>
          </a:p>
          <a:p>
            <a:pPr>
              <a:defRPr/>
            </a:pPr>
            <a:r>
              <a:rPr lang="en-US" sz="1400" dirty="0">
                <a:latin typeface="+mj-lt"/>
              </a:rPr>
              <a:t>Sig. = 0,0</a:t>
            </a:r>
            <a:r>
              <a:rPr lang="el-GR" sz="1400" dirty="0">
                <a:latin typeface="+mj-lt"/>
              </a:rPr>
              <a:t>98&gt;0.05 </a:t>
            </a:r>
            <a:endParaRPr lang="en-US" sz="1400" dirty="0">
              <a:latin typeface="+mj-lt"/>
            </a:endParaRPr>
          </a:p>
          <a:p>
            <a:pPr>
              <a:defRPr/>
            </a:pPr>
            <a:r>
              <a:rPr lang="el-GR" sz="1400" dirty="0">
                <a:latin typeface="+mj-lt"/>
              </a:rPr>
              <a:t>Άρα </a:t>
            </a:r>
            <a:r>
              <a:rPr lang="el-GR" sz="1400" dirty="0"/>
              <a:t>δεχόμαστε την Η</a:t>
            </a:r>
            <a:r>
              <a:rPr lang="el-GR" sz="1400" baseline="-25000" dirty="0"/>
              <a:t>0</a:t>
            </a:r>
            <a:r>
              <a:rPr lang="el-GR" sz="1400" dirty="0"/>
              <a:t>, δηλαδή </a:t>
            </a:r>
            <a:r>
              <a:rPr lang="el-GR" sz="1400" dirty="0">
                <a:solidFill>
                  <a:schemeClr val="accent1">
                    <a:lumMod val="50000"/>
                  </a:schemeClr>
                </a:solidFill>
              </a:rPr>
              <a:t>η μέση περιεκτικότητα μιας καλλυντικής κρέμας σε ορισμένη δραστική ουσία δεν επηρεάζεται από φύλαξη ενός έτους σε ελεγχόμενες συνθήκες περιβάλλοντος.</a:t>
            </a:r>
            <a:endParaRPr lang="el-GR" sz="1400" dirty="0">
              <a:latin typeface="+mj-lt"/>
            </a:endParaRPr>
          </a:p>
        </p:txBody>
      </p:sp>
      <p:cxnSp>
        <p:nvCxnSpPr>
          <p:cNvPr id="57354" name="11 - Ευθύγραμμο βέλος σύνδεσης"/>
          <p:cNvCxnSpPr>
            <a:cxnSpLocks noChangeShapeType="1"/>
            <a:stCxn id="57348" idx="3"/>
            <a:endCxn id="4" idx="1"/>
          </p:cNvCxnSpPr>
          <p:nvPr/>
        </p:nvCxnSpPr>
        <p:spPr bwMode="auto">
          <a:xfrm flipV="1">
            <a:off x="3929063" y="2038350"/>
            <a:ext cx="571500" cy="747713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57355" name="12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3929063" y="2786063"/>
            <a:ext cx="571500" cy="214312"/>
          </a:xfrm>
          <a:prstGeom prst="straightConnector1">
            <a:avLst/>
          </a:prstGeom>
          <a:noFill/>
          <a:ln w="9525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57356" name="17 - Ευθύγραμμο βέλος σύνδεσης"/>
          <p:cNvCxnSpPr>
            <a:cxnSpLocks noChangeShapeType="1"/>
            <a:endCxn id="9" idx="1"/>
          </p:cNvCxnSpPr>
          <p:nvPr/>
        </p:nvCxnSpPr>
        <p:spPr bwMode="auto">
          <a:xfrm>
            <a:off x="3000375" y="3214688"/>
            <a:ext cx="1785938" cy="966787"/>
          </a:xfrm>
          <a:prstGeom prst="straightConnector1">
            <a:avLst/>
          </a:prstGeom>
          <a:noFill/>
          <a:ln w="9525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57357" name="22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928813" y="4643438"/>
            <a:ext cx="285750" cy="28575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57358" name="23 - Έλλειψη"/>
          <p:cNvSpPr>
            <a:spLocks noChangeArrowheads="1"/>
          </p:cNvSpPr>
          <p:nvPr/>
        </p:nvSpPr>
        <p:spPr bwMode="auto">
          <a:xfrm>
            <a:off x="1285875" y="5357813"/>
            <a:ext cx="785813" cy="357187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2066ED-54F6-49E1-A098-5FA3FB2FD820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Περιεχόμενα Διάλεξης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100" dirty="0" smtClean="0"/>
              <a:t>T- Test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el-GR" sz="2100" dirty="0" smtClean="0"/>
              <a:t>Δύο Ανεξάρτητα Δείγματα</a:t>
            </a:r>
            <a:r>
              <a:rPr lang="en-US" sz="2100" dirty="0" smtClean="0"/>
              <a:t> (independent samples t test)</a:t>
            </a:r>
            <a:endParaRPr lang="el-GR" sz="2100" dirty="0" smtClean="0"/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el-GR" sz="2100" dirty="0" smtClean="0"/>
              <a:t> Δύο Εξαρτημένα Δείγματα</a:t>
            </a:r>
            <a:r>
              <a:rPr lang="en-US" sz="2100" dirty="0" smtClean="0"/>
              <a:t> (paired samples t test)</a:t>
            </a:r>
            <a:endParaRPr lang="el-GR" sz="2100" dirty="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  <a:defRPr/>
            </a:pPr>
            <a:endParaRPr lang="el-GR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T-test</a:t>
            </a:r>
            <a:endParaRPr lang="el-GR" smtClean="0"/>
          </a:p>
        </p:txBody>
      </p:sp>
      <p:sp>
        <p:nvSpPr>
          <p:cNvPr id="20482" name="7 - TextBox"/>
          <p:cNvSpPr txBox="1">
            <a:spLocks noChangeArrowheads="1"/>
          </p:cNvSpPr>
          <p:nvPr/>
        </p:nvSpPr>
        <p:spPr bwMode="auto">
          <a:xfrm>
            <a:off x="714375" y="1571625"/>
            <a:ext cx="778668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600"/>
              <a:t>Το </a:t>
            </a:r>
            <a:r>
              <a:rPr lang="en-US" sz="1600"/>
              <a:t>T-test </a:t>
            </a:r>
            <a:r>
              <a:rPr lang="el-GR" sz="1600"/>
              <a:t>χρησιμοποιείται </a:t>
            </a:r>
          </a:p>
          <a:p>
            <a:pPr algn="just"/>
            <a:endParaRPr lang="el-GR" sz="1600"/>
          </a:p>
          <a:p>
            <a:pPr algn="just">
              <a:buFont typeface="Wingdings" pitchFamily="2" charset="2"/>
              <a:buChar char="Ø"/>
            </a:pPr>
            <a:r>
              <a:rPr lang="el-GR" sz="1600"/>
              <a:t> Για να ελέγξουμε τη διαφορά μεταξύ του μέσου μιας μεταβλητής και μιας τιμής που έχουμε ορίσει.</a:t>
            </a:r>
          </a:p>
          <a:p>
            <a:pPr algn="just">
              <a:buFont typeface="Wingdings" pitchFamily="2" charset="2"/>
              <a:buChar char="Ø"/>
            </a:pPr>
            <a:endParaRPr lang="el-GR" sz="1600"/>
          </a:p>
          <a:p>
            <a:pPr algn="just">
              <a:buFont typeface="Wingdings" pitchFamily="2" charset="2"/>
              <a:buChar char="Ø"/>
            </a:pPr>
            <a:endParaRPr lang="el-GR" sz="1600"/>
          </a:p>
          <a:p>
            <a:pPr algn="just">
              <a:buFont typeface="Wingdings" pitchFamily="2" charset="2"/>
              <a:buChar char="Ø"/>
            </a:pPr>
            <a:r>
              <a:rPr lang="el-GR" sz="1600"/>
              <a:t> Όταν υπάρχει μία ποσοτική μεταβλητή και μία κατηγορική μεταβλητή με δύο κατηγορίες (π.χ. ναι-όχι, Άνδρας-Γυναίκα, Πρωτεύουσα-Επαρχεία) και θέλουμε να ελέγξουμε τη διαφορά των μέσων μεταξύ των κατηγοριών της κατηγορικής μεταβλητής. </a:t>
            </a:r>
          </a:p>
          <a:p>
            <a:pPr algn="just">
              <a:buFont typeface="Wingdings" pitchFamily="2" charset="2"/>
              <a:buChar char="Ø"/>
            </a:pPr>
            <a:endParaRPr lang="el-GR" sz="1600"/>
          </a:p>
          <a:p>
            <a:pPr algn="just">
              <a:buFont typeface="Wingdings" pitchFamily="2" charset="2"/>
              <a:buChar char="Ø"/>
            </a:pPr>
            <a:r>
              <a:rPr lang="el-GR" sz="1600"/>
              <a:t>Για να συγκρίνουμε τους μέσους μια μεταβλητής για δύο εξαρτημένα δείγματα. 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714375" y="5000625"/>
            <a:ext cx="7786688" cy="584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600" dirty="0"/>
              <a:t>Για την εφαρμογή του </a:t>
            </a:r>
            <a:r>
              <a:rPr lang="en-US" sz="1600" dirty="0"/>
              <a:t>t-test </a:t>
            </a:r>
            <a:r>
              <a:rPr lang="el-GR" sz="1600" dirty="0"/>
              <a:t>πρέπει να ισχύουν ορισμένες προϋποθέσεις. </a:t>
            </a:r>
          </a:p>
          <a:p>
            <a:pPr algn="just">
              <a:defRPr/>
            </a:pPr>
            <a:r>
              <a:rPr lang="el-GR" sz="1600" dirty="0"/>
              <a:t>Εάν δεν ισχύουν προχωρούμε στα αντίστοιχα μη παραμετρικά τεστ.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Independent Samples T-test</a:t>
            </a:r>
            <a:endParaRPr lang="el-GR" smtClean="0"/>
          </a:p>
        </p:txBody>
      </p:sp>
      <p:sp>
        <p:nvSpPr>
          <p:cNvPr id="22530" name="2 - TextBox"/>
          <p:cNvSpPr txBox="1">
            <a:spLocks noChangeArrowheads="1"/>
          </p:cNvSpPr>
          <p:nvPr/>
        </p:nvSpPr>
        <p:spPr bwMode="auto">
          <a:xfrm>
            <a:off x="714375" y="1714500"/>
            <a:ext cx="82153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/>
              <a:t>Το </a:t>
            </a:r>
            <a:r>
              <a:rPr lang="en-US" sz="1600"/>
              <a:t>independent samples t-test </a:t>
            </a:r>
            <a:r>
              <a:rPr lang="el-GR" sz="1600"/>
              <a:t>χρησιμοποιείται για να ελέγξουμε αν υπάρχει στατιστικά σημαντική διαφορά μεταξύ των μέσων δύο ανεξάρτητων δειγμάτων.</a:t>
            </a:r>
          </a:p>
          <a:p>
            <a:endParaRPr lang="el-GR" sz="1600" i="1" u="sng"/>
          </a:p>
          <a:p>
            <a:pPr marL="0" lvl="1"/>
            <a:r>
              <a:rPr lang="el-GR" sz="1600" i="1"/>
              <a:t>Η</a:t>
            </a:r>
            <a:r>
              <a:rPr lang="el-GR" sz="1600" i="1" baseline="-25000"/>
              <a:t>0</a:t>
            </a:r>
            <a:r>
              <a:rPr lang="el-GR" sz="1600" i="1"/>
              <a:t>: Δεν υπάρχει διαφορά στις μέσες τιμές των δύο δειγμάτων  ή </a:t>
            </a:r>
          </a:p>
          <a:p>
            <a:pPr marL="0" lvl="1"/>
            <a:r>
              <a:rPr lang="el-GR" sz="1600" i="1"/>
              <a:t>		Η</a:t>
            </a:r>
            <a:r>
              <a:rPr lang="el-GR" sz="1600" i="1" baseline="-25000"/>
              <a:t>0</a:t>
            </a:r>
            <a:r>
              <a:rPr lang="el-GR" sz="1600" i="1"/>
              <a:t>: μ</a:t>
            </a:r>
            <a:r>
              <a:rPr lang="el-GR" sz="1600" i="1" baseline="-25000"/>
              <a:t>1</a:t>
            </a:r>
            <a:r>
              <a:rPr lang="el-GR" sz="1600" i="1"/>
              <a:t>=μ</a:t>
            </a:r>
            <a:r>
              <a:rPr lang="el-GR" sz="1600" i="1" baseline="-25000"/>
              <a:t>2</a:t>
            </a:r>
          </a:p>
          <a:p>
            <a:pPr marL="0" lvl="1"/>
            <a:r>
              <a:rPr lang="el-GR" sz="1600" i="1"/>
              <a:t>Η</a:t>
            </a:r>
            <a:r>
              <a:rPr lang="el-GR" sz="1600" i="1" baseline="-25000"/>
              <a:t>1</a:t>
            </a:r>
            <a:r>
              <a:rPr lang="el-GR" sz="1600" i="1"/>
              <a:t>: Υπάρχει διαφορά στις μέσες τιμές των δύο δειγμάτων ή</a:t>
            </a:r>
          </a:p>
          <a:p>
            <a:pPr marL="0" lvl="1"/>
            <a:r>
              <a:rPr lang="el-GR" sz="1600" i="1"/>
              <a:t>		Η</a:t>
            </a:r>
            <a:r>
              <a:rPr lang="en-US" sz="1600" i="1" baseline="-25000"/>
              <a:t>1</a:t>
            </a:r>
            <a:r>
              <a:rPr lang="el-GR" sz="1600" i="1"/>
              <a:t>: μ</a:t>
            </a:r>
            <a:r>
              <a:rPr lang="el-GR" sz="1600" i="1" baseline="-25000"/>
              <a:t>1</a:t>
            </a:r>
            <a:r>
              <a:rPr lang="el-GR" sz="1600" i="1"/>
              <a:t>≠μ</a:t>
            </a:r>
            <a:r>
              <a:rPr lang="el-GR" sz="1600" i="1" baseline="-25000"/>
              <a:t>2</a:t>
            </a:r>
            <a:endParaRPr lang="el-GR" sz="1600" i="1"/>
          </a:p>
          <a:p>
            <a:pPr marL="0" lvl="1"/>
            <a:endParaRPr lang="el-GR" sz="1600" i="1"/>
          </a:p>
          <a:p>
            <a:pPr marL="0" lvl="1"/>
            <a:endParaRPr lang="el-GR" sz="1600" i="1"/>
          </a:p>
          <a:p>
            <a:pPr marL="0" lvl="1"/>
            <a:endParaRPr lang="el-GR" sz="1600"/>
          </a:p>
        </p:txBody>
      </p:sp>
      <p:sp>
        <p:nvSpPr>
          <p:cNvPr id="4" name="3 - TextBox"/>
          <p:cNvSpPr txBox="1"/>
          <p:nvPr/>
        </p:nvSpPr>
        <p:spPr>
          <a:xfrm>
            <a:off x="642938" y="4143375"/>
            <a:ext cx="8001000" cy="13239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600" b="1" u="sng" dirty="0"/>
              <a:t>Προϋπόθεση Εφαρμογής του τεστ</a:t>
            </a:r>
          </a:p>
          <a:p>
            <a:pPr algn="just">
              <a:defRPr/>
            </a:pPr>
            <a:r>
              <a:rPr lang="el-GR" sz="1600" dirty="0"/>
              <a:t>Τα δύο δείγματα θα πρέπει να ακολουθούν την Κανονική Κατανομή</a:t>
            </a:r>
          </a:p>
          <a:p>
            <a:pPr algn="just">
              <a:defRPr/>
            </a:pPr>
            <a:endParaRPr lang="el-GR" sz="1600" dirty="0"/>
          </a:p>
          <a:p>
            <a:pPr>
              <a:defRPr/>
            </a:pPr>
            <a:r>
              <a:rPr lang="el-GR" sz="1600" i="1" dirty="0"/>
              <a:t>Εάν δεν ισχύει η προϋπόθεση προχωρούμε στο αντίστοιχο μη παραμετρικό </a:t>
            </a:r>
            <a:r>
              <a:rPr lang="en-US" sz="1600" i="1" dirty="0"/>
              <a:t>Mann – Whitney</a:t>
            </a:r>
            <a:r>
              <a:rPr lang="el-GR" sz="1600" i="1" dirty="0"/>
              <a:t> </a:t>
            </a:r>
            <a:r>
              <a:rPr lang="en-US" sz="1600" i="1" dirty="0"/>
              <a:t>U Test</a:t>
            </a:r>
            <a:endParaRPr lang="el-G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Independent Samples T-test</a:t>
            </a:r>
            <a:endParaRPr lang="el-GR" smtClean="0"/>
          </a:p>
        </p:txBody>
      </p:sp>
      <p:sp>
        <p:nvSpPr>
          <p:cNvPr id="5" name="4 - TextBox"/>
          <p:cNvSpPr txBox="1"/>
          <p:nvPr/>
        </p:nvSpPr>
        <p:spPr>
          <a:xfrm>
            <a:off x="500063" y="1571625"/>
            <a:ext cx="8215312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600" dirty="0"/>
              <a:t>Επιστρέφοντας στο αρχείο </a:t>
            </a:r>
            <a:r>
              <a:rPr lang="en-US" sz="1600" dirty="0" err="1"/>
              <a:t>advertisments_sav</a:t>
            </a:r>
            <a:r>
              <a:rPr lang="en-US" sz="1600" dirty="0"/>
              <a:t> </a:t>
            </a:r>
            <a:r>
              <a:rPr lang="el-GR" sz="1600" dirty="0"/>
              <a:t>έστω ότι θέλουμε να ελέγξουμε την υπόθεση ότι </a:t>
            </a:r>
            <a:r>
              <a:rPr lang="el-GR" sz="1600" dirty="0">
                <a:solidFill>
                  <a:schemeClr val="accent1">
                    <a:lumMod val="50000"/>
                  </a:schemeClr>
                </a:solidFill>
              </a:rPr>
              <a:t>ο αριθμός των λέξεων με περισσότερες από τρεις συλλαβές στις διαφημίσεις των περιοδικών είναι ίδιος για τα άτομα ηλικίας μικρότερης των 25 και μεγαλύτερης των 40.</a:t>
            </a:r>
          </a:p>
          <a:p>
            <a:pPr>
              <a:defRPr/>
            </a:pPr>
            <a:endParaRPr lang="el-GR" sz="1600" i="1" u="sng" dirty="0"/>
          </a:p>
          <a:p>
            <a:pPr marL="0" lvl="1">
              <a:defRPr/>
            </a:pPr>
            <a:r>
              <a:rPr lang="el-GR" sz="1600" b="1" i="1" dirty="0">
                <a:solidFill>
                  <a:schemeClr val="accent1">
                    <a:lumMod val="50000"/>
                  </a:schemeClr>
                </a:solidFill>
              </a:rPr>
              <a:t>Η</a:t>
            </a:r>
            <a:r>
              <a:rPr lang="el-GR" sz="1600" b="1" i="1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l-GR" sz="1600" b="1" i="1" dirty="0">
                <a:solidFill>
                  <a:schemeClr val="accent1">
                    <a:lumMod val="50000"/>
                  </a:schemeClr>
                </a:solidFill>
              </a:rPr>
              <a:t>: μ</a:t>
            </a:r>
            <a:r>
              <a:rPr lang="el-GR" sz="1600" b="1" i="1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l-GR" sz="1600" b="1" i="1" dirty="0">
                <a:solidFill>
                  <a:schemeClr val="accent1">
                    <a:lumMod val="50000"/>
                  </a:schemeClr>
                </a:solidFill>
              </a:rPr>
              <a:t>=μ</a:t>
            </a:r>
            <a:r>
              <a:rPr lang="el-GR" sz="1600" b="1" i="1" baseline="-25000" dirty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  <a:p>
            <a:pPr marL="0" lvl="1">
              <a:defRPr/>
            </a:pPr>
            <a:r>
              <a:rPr lang="el-GR" sz="1600" b="1" i="1" dirty="0">
                <a:solidFill>
                  <a:schemeClr val="accent1">
                    <a:lumMod val="50000"/>
                  </a:schemeClr>
                </a:solidFill>
              </a:rPr>
              <a:t>Η</a:t>
            </a:r>
            <a:r>
              <a:rPr lang="el-GR" sz="1600" b="1" i="1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l-GR" sz="1600" b="1" i="1" dirty="0">
                <a:solidFill>
                  <a:schemeClr val="accent1">
                    <a:lumMod val="50000"/>
                  </a:schemeClr>
                </a:solidFill>
              </a:rPr>
              <a:t>: μ</a:t>
            </a:r>
            <a:r>
              <a:rPr lang="el-GR" sz="1600" b="1" i="1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l-GR" sz="1600" b="1" i="1" dirty="0">
                <a:solidFill>
                  <a:schemeClr val="accent1">
                    <a:lumMod val="50000"/>
                  </a:schemeClr>
                </a:solidFill>
              </a:rPr>
              <a:t>≠μ</a:t>
            </a:r>
            <a:r>
              <a:rPr lang="el-GR" sz="1600" b="1" i="1" baseline="-25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el-GR" sz="16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>
              <a:defRPr/>
            </a:pPr>
            <a:endParaRPr lang="el-GR" sz="1600" i="1" dirty="0"/>
          </a:p>
          <a:p>
            <a:pPr marL="0" lvl="1">
              <a:defRPr/>
            </a:pPr>
            <a:r>
              <a:rPr lang="el-GR" sz="1600" dirty="0"/>
              <a:t>Αρχικά θα ελέγξουμε εάν ισχύει η </a:t>
            </a:r>
            <a:r>
              <a:rPr lang="el-GR" sz="1600" dirty="0">
                <a:solidFill>
                  <a:schemeClr val="accent1">
                    <a:lumMod val="50000"/>
                  </a:schemeClr>
                </a:solidFill>
              </a:rPr>
              <a:t>προϋπόθεση</a:t>
            </a:r>
            <a:r>
              <a:rPr lang="el-GR" sz="1600" dirty="0"/>
              <a:t>, δηλαδή εάν η μεταβλητή «</a:t>
            </a:r>
            <a:r>
              <a:rPr lang="el-GR" sz="1600" dirty="0">
                <a:solidFill>
                  <a:schemeClr val="accent1">
                    <a:lumMod val="50000"/>
                  </a:schemeClr>
                </a:solidFill>
              </a:rPr>
              <a:t>αριθμός των λέξεων με περισσότερες από τρεις συλλαβές»</a:t>
            </a:r>
            <a:r>
              <a:rPr lang="el-GR" sz="1600" dirty="0"/>
              <a:t> ακολουθεί Κανονική Κατανομή και για τις δύο ηλικιακές κατηγορίες.</a:t>
            </a:r>
          </a:p>
        </p:txBody>
      </p:sp>
      <p:sp>
        <p:nvSpPr>
          <p:cNvPr id="24579" name="3 - TextBox"/>
          <p:cNvSpPr txBox="1">
            <a:spLocks noChangeArrowheads="1"/>
          </p:cNvSpPr>
          <p:nvPr/>
        </p:nvSpPr>
        <p:spPr bwMode="auto">
          <a:xfrm>
            <a:off x="571500" y="4214813"/>
            <a:ext cx="71437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/>
              <a:t>Η υπόθεση που ελέγχουμε είναι:</a:t>
            </a:r>
          </a:p>
          <a:p>
            <a:r>
              <a:rPr lang="el-GR" sz="1600" i="1" u="sng"/>
              <a:t>Για την 1</a:t>
            </a:r>
            <a:r>
              <a:rPr lang="el-GR" sz="1600" i="1" u="sng" baseline="30000"/>
              <a:t>η</a:t>
            </a:r>
            <a:r>
              <a:rPr lang="el-GR" sz="1600" i="1" u="sng"/>
              <a:t> ηλικιακή ομάδα (άτομα ηλικίας μικρότερης των 25</a:t>
            </a:r>
            <a:r>
              <a:rPr lang="el-GR" sz="1600" i="1"/>
              <a:t>)</a:t>
            </a:r>
          </a:p>
          <a:p>
            <a:r>
              <a:rPr lang="el-GR" sz="1600"/>
              <a:t>Η</a:t>
            </a:r>
            <a:r>
              <a:rPr lang="el-GR" sz="1600" baseline="-25000"/>
              <a:t>0</a:t>
            </a:r>
            <a:r>
              <a:rPr lang="el-GR" sz="1600"/>
              <a:t>: Η μεταβλητή ακολουθεί την Κανονική Κατανομή</a:t>
            </a:r>
          </a:p>
          <a:p>
            <a:r>
              <a:rPr lang="el-GR" sz="1600"/>
              <a:t>Η</a:t>
            </a:r>
            <a:r>
              <a:rPr lang="el-GR" sz="1600" baseline="-25000"/>
              <a:t>1</a:t>
            </a:r>
            <a:r>
              <a:rPr lang="el-GR" sz="1600"/>
              <a:t>: Η μεταβλητή δεν ακολουθεί την Κανονική Κατανομή</a:t>
            </a:r>
          </a:p>
          <a:p>
            <a:endParaRPr lang="el-GR" sz="1600"/>
          </a:p>
          <a:p>
            <a:r>
              <a:rPr lang="el-GR" sz="1600" i="1"/>
              <a:t>Για την 3</a:t>
            </a:r>
            <a:r>
              <a:rPr lang="el-GR" sz="1600" i="1" baseline="30000"/>
              <a:t>η</a:t>
            </a:r>
            <a:r>
              <a:rPr lang="el-GR" sz="1600" i="1"/>
              <a:t> ηλικιακή ομάδα (άτομα ηλικίας μεγαλύτερης των 40)</a:t>
            </a:r>
          </a:p>
          <a:p>
            <a:r>
              <a:rPr lang="el-GR" sz="1600"/>
              <a:t>Η</a:t>
            </a:r>
            <a:r>
              <a:rPr lang="el-GR" sz="1600" baseline="-25000"/>
              <a:t>0</a:t>
            </a:r>
            <a:r>
              <a:rPr lang="el-GR" sz="1600"/>
              <a:t>: Η μεταβλητή ακολουθεί την Κανονική Κατανομή</a:t>
            </a:r>
          </a:p>
          <a:p>
            <a:r>
              <a:rPr lang="el-GR" sz="1600"/>
              <a:t>Η</a:t>
            </a:r>
            <a:r>
              <a:rPr lang="el-GR" sz="1600" baseline="-25000"/>
              <a:t>1</a:t>
            </a:r>
            <a:r>
              <a:rPr lang="el-GR" sz="1600"/>
              <a:t>: Η μεταβλητή δεν ακολουθεί την Κανονική Κατανομή</a:t>
            </a:r>
          </a:p>
          <a:p>
            <a:endParaRPr lang="el-GR" sz="1600"/>
          </a:p>
          <a:p>
            <a:endParaRPr lang="el-GR" sz="1600"/>
          </a:p>
          <a:p>
            <a:endParaRPr lang="el-GR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Independent Samples T-test</a:t>
            </a:r>
            <a:endParaRPr lang="el-GR" smtClean="0"/>
          </a:p>
        </p:txBody>
      </p:sp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500188"/>
            <a:ext cx="40005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4429125"/>
            <a:ext cx="69056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8 - Ορθογώνιο"/>
          <p:cNvSpPr>
            <a:spLocks noChangeArrowheads="1"/>
          </p:cNvSpPr>
          <p:nvPr/>
        </p:nvSpPr>
        <p:spPr bwMode="auto">
          <a:xfrm>
            <a:off x="4572000" y="2000250"/>
            <a:ext cx="4286250" cy="18161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i="1" u="sng"/>
              <a:t>Για την 1</a:t>
            </a:r>
            <a:r>
              <a:rPr lang="el-GR" sz="1400" i="1" u="sng" baseline="30000"/>
              <a:t>η</a:t>
            </a:r>
            <a:r>
              <a:rPr lang="el-GR" sz="1400" i="1" u="sng"/>
              <a:t> ηλικιακή ομάδα:</a:t>
            </a:r>
          </a:p>
          <a:p>
            <a:r>
              <a:rPr lang="en-US" sz="1400">
                <a:solidFill>
                  <a:srgbClr val="FF0000"/>
                </a:solidFill>
              </a:rPr>
              <a:t>Sig = 0.122&gt;0.05 </a:t>
            </a:r>
            <a:r>
              <a:rPr lang="el-GR" sz="1400"/>
              <a:t>επομένως δέχομαι την Η</a:t>
            </a:r>
            <a:r>
              <a:rPr lang="el-GR" sz="1400" baseline="-25000"/>
              <a:t>0</a:t>
            </a:r>
            <a:r>
              <a:rPr lang="el-GR" sz="1400"/>
              <a:t>, δηλαδή η μεταβλητή ακολουθεί Κανονική Κατανομή</a:t>
            </a:r>
          </a:p>
          <a:p>
            <a:endParaRPr lang="el-GR" sz="1400"/>
          </a:p>
          <a:p>
            <a:r>
              <a:rPr lang="el-GR" sz="1400" i="1" u="sng"/>
              <a:t>Για την 3</a:t>
            </a:r>
            <a:r>
              <a:rPr lang="el-GR" sz="1400" i="1" u="sng" baseline="30000"/>
              <a:t>η</a:t>
            </a:r>
            <a:r>
              <a:rPr lang="el-GR" sz="1400" i="1" u="sng"/>
              <a:t> ηλικιακή ομάδα:</a:t>
            </a:r>
          </a:p>
          <a:p>
            <a:r>
              <a:rPr lang="en-US" sz="1400">
                <a:solidFill>
                  <a:srgbClr val="00B0F0"/>
                </a:solidFill>
              </a:rPr>
              <a:t>Sig = 0.</a:t>
            </a:r>
            <a:r>
              <a:rPr lang="el-GR" sz="1400">
                <a:solidFill>
                  <a:srgbClr val="00B0F0"/>
                </a:solidFill>
              </a:rPr>
              <a:t>200</a:t>
            </a:r>
            <a:r>
              <a:rPr lang="en-US" sz="1400">
                <a:solidFill>
                  <a:srgbClr val="00B0F0"/>
                </a:solidFill>
              </a:rPr>
              <a:t>&gt;0.05 </a:t>
            </a:r>
            <a:r>
              <a:rPr lang="el-GR" sz="1400"/>
              <a:t>επομένως δέχομαι την Η</a:t>
            </a:r>
            <a:r>
              <a:rPr lang="el-GR" sz="1400" baseline="-25000"/>
              <a:t>0</a:t>
            </a:r>
            <a:r>
              <a:rPr lang="el-GR" sz="1400"/>
              <a:t>, δηλαδή η μεταβλητή ακολουθεί Κανονική Κατανομή</a:t>
            </a:r>
          </a:p>
          <a:p>
            <a:endParaRPr lang="el-GR" sz="1400"/>
          </a:p>
        </p:txBody>
      </p:sp>
      <p:sp>
        <p:nvSpPr>
          <p:cNvPr id="26629" name="9 - Έλλειψη"/>
          <p:cNvSpPr>
            <a:spLocks noChangeArrowheads="1"/>
          </p:cNvSpPr>
          <p:nvPr/>
        </p:nvSpPr>
        <p:spPr bwMode="auto">
          <a:xfrm>
            <a:off x="5072063" y="4929188"/>
            <a:ext cx="571500" cy="357187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6630" name="10 - Έλλειψη"/>
          <p:cNvSpPr>
            <a:spLocks noChangeArrowheads="1"/>
          </p:cNvSpPr>
          <p:nvPr/>
        </p:nvSpPr>
        <p:spPr bwMode="auto">
          <a:xfrm>
            <a:off x="5072063" y="5429250"/>
            <a:ext cx="571500" cy="357188"/>
          </a:xfrm>
          <a:prstGeom prst="ellipse">
            <a:avLst/>
          </a:prstGeom>
          <a:noFill/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Independent Samples T-test</a:t>
            </a:r>
            <a:endParaRPr lang="el-GR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571625"/>
            <a:ext cx="4311650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4613" y="1643063"/>
            <a:ext cx="3989387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4500563"/>
            <a:ext cx="25146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677" name="5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4500563" y="2000250"/>
            <a:ext cx="785812" cy="7143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8678" name="6 - Έλλειψη"/>
          <p:cNvSpPr>
            <a:spLocks noChangeArrowheads="1"/>
          </p:cNvSpPr>
          <p:nvPr/>
        </p:nvSpPr>
        <p:spPr bwMode="auto">
          <a:xfrm>
            <a:off x="6929438" y="3143250"/>
            <a:ext cx="714375" cy="35718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8679" name="7 - Ευθύγραμμο βέλος σύνδεσης"/>
          <p:cNvCxnSpPr>
            <a:cxnSpLocks noChangeShapeType="1"/>
            <a:stCxn id="28678" idx="4"/>
          </p:cNvCxnSpPr>
          <p:nvPr/>
        </p:nvCxnSpPr>
        <p:spPr bwMode="auto">
          <a:xfrm rot="5400000">
            <a:off x="6286501" y="3857625"/>
            <a:ext cx="1357312" cy="64293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57313" y="5286375"/>
            <a:ext cx="2643187" cy="954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400" dirty="0">
                <a:latin typeface="+mj-lt"/>
              </a:rPr>
              <a:t>Ορίζουμε τις δύο κατηγορίες για τις οποίες θα γίνει ο έλεγχος </a:t>
            </a:r>
          </a:p>
          <a:p>
            <a:pPr algn="just">
              <a:defRPr/>
            </a:pPr>
            <a:r>
              <a:rPr lang="el-GR" sz="1400" dirty="0">
                <a:latin typeface="+mj-lt"/>
              </a:rPr>
              <a:t>(στο συγκεκριμένο παράδειγμα τις δύο ηλικιακές ομάδες)</a:t>
            </a:r>
          </a:p>
        </p:txBody>
      </p:sp>
      <p:cxnSp>
        <p:nvCxnSpPr>
          <p:cNvPr id="28681" name="19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4000500" y="5286375"/>
            <a:ext cx="1857375" cy="3571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Στούντιο">
  <a:themeElements>
    <a:clrScheme name="Στούντιο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Στούντιο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</a:defRPr>
        </a:defPPr>
      </a:lstStyle>
    </a:lnDef>
  </a:objectDefaults>
  <a:extraClrSchemeLst>
    <a:extraClrScheme>
      <a:clrScheme name="Στούντιο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3300</TotalTime>
  <Words>1464</Words>
  <Application>Microsoft Office PowerPoint</Application>
  <PresentationFormat>Προβολή στην οθόνη (4:3)</PresentationFormat>
  <Paragraphs>200</Paragraphs>
  <Slides>24</Slides>
  <Notes>24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24</vt:i4>
      </vt:variant>
    </vt:vector>
  </HeadingPairs>
  <TitlesOfParts>
    <vt:vector size="26" baseType="lpstr">
      <vt:lpstr>Στούντιο</vt:lpstr>
      <vt:lpstr>Θέμα του Office</vt:lpstr>
      <vt:lpstr>ΑΝΑΛΥΣΗ ΔΕΔΟΜΕΝΩΝ</vt:lpstr>
      <vt:lpstr>Άδειες Χρήσης</vt:lpstr>
      <vt:lpstr>Χρηματοδότηση</vt:lpstr>
      <vt:lpstr>Περιεχόμενα Διάλεξης</vt:lpstr>
      <vt:lpstr>T-test</vt:lpstr>
      <vt:lpstr>Independent Samples T-test</vt:lpstr>
      <vt:lpstr>Independent Samples T-test</vt:lpstr>
      <vt:lpstr>Independent Samples T-test</vt:lpstr>
      <vt:lpstr>Independent Samples T-test</vt:lpstr>
      <vt:lpstr>Independent Samples T-test</vt:lpstr>
      <vt:lpstr>Independent Samples T-test</vt:lpstr>
      <vt:lpstr>Independent Samples T-test</vt:lpstr>
      <vt:lpstr>Non Parametric 2 Independent Samples Test</vt:lpstr>
      <vt:lpstr>Non Parametric 2 Independent Samples Test</vt:lpstr>
      <vt:lpstr>Non Parametric 2 Independent Samples Test</vt:lpstr>
      <vt:lpstr>Paired Samples T-test</vt:lpstr>
      <vt:lpstr>Paired Samples T-test</vt:lpstr>
      <vt:lpstr>Paired Samples T-test</vt:lpstr>
      <vt:lpstr>Paired Samples T-test</vt:lpstr>
      <vt:lpstr>Paired Samples T-test</vt:lpstr>
      <vt:lpstr>Paired Samples T-test</vt:lpstr>
      <vt:lpstr>Non Parametric 2 Related Samples Test</vt:lpstr>
      <vt:lpstr>Non Parametric 2 Related Samples Test</vt:lpstr>
      <vt:lpstr>Non Parametric 2 Related Samples Test</vt:lpstr>
    </vt:vector>
  </TitlesOfParts>
  <Company>University of Aegean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ΑΝΑΛΥΣΗ ΔΕΔΟΜΕΝΩΝ</dc:title>
  <dc:creator>e.gaki</dc:creator>
  <cp:lastModifiedBy>CS</cp:lastModifiedBy>
  <cp:revision>272</cp:revision>
  <dcterms:created xsi:type="dcterms:W3CDTF">2009-09-29T10:20:01Z</dcterms:created>
  <dcterms:modified xsi:type="dcterms:W3CDTF">2015-11-14T21:25:08Z</dcterms:modified>
</cp:coreProperties>
</file>