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entury Gothic"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entury Gothic"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entury Gothic"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entury Gothic"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entury Gothic" charset="0"/>
        <a:ea typeface="ＭＳ Ｐゴシック" charset="0"/>
        <a:cs typeface="ＭＳ Ｐゴシック" charset="0"/>
      </a:defRPr>
    </a:lvl5pPr>
    <a:lvl6pPr marL="2286000" algn="l" defTabSz="457200" rtl="0" eaLnBrk="1" latinLnBrk="0" hangingPunct="1">
      <a:defRPr kern="1200">
        <a:solidFill>
          <a:schemeClr val="tx1"/>
        </a:solidFill>
        <a:latin typeface="Century Gothic" charset="0"/>
        <a:ea typeface="ＭＳ Ｐゴシック" charset="0"/>
        <a:cs typeface="ＭＳ Ｐゴシック" charset="0"/>
      </a:defRPr>
    </a:lvl6pPr>
    <a:lvl7pPr marL="2743200" algn="l" defTabSz="457200" rtl="0" eaLnBrk="1" latinLnBrk="0" hangingPunct="1">
      <a:defRPr kern="1200">
        <a:solidFill>
          <a:schemeClr val="tx1"/>
        </a:solidFill>
        <a:latin typeface="Century Gothic" charset="0"/>
        <a:ea typeface="ＭＳ Ｐゴシック" charset="0"/>
        <a:cs typeface="ＭＳ Ｐゴシック" charset="0"/>
      </a:defRPr>
    </a:lvl7pPr>
    <a:lvl8pPr marL="3200400" algn="l" defTabSz="457200" rtl="0" eaLnBrk="1" latinLnBrk="0" hangingPunct="1">
      <a:defRPr kern="1200">
        <a:solidFill>
          <a:schemeClr val="tx1"/>
        </a:solidFill>
        <a:latin typeface="Century Gothic" charset="0"/>
        <a:ea typeface="ＭＳ Ｐゴシック" charset="0"/>
        <a:cs typeface="ＭＳ Ｐゴシック" charset="0"/>
      </a:defRPr>
    </a:lvl8pPr>
    <a:lvl9pPr marL="3657600" algn="l" defTabSz="457200" rtl="0" eaLnBrk="1" latinLnBrk="0" hangingPunct="1">
      <a:defRPr kern="1200">
        <a:solidFill>
          <a:schemeClr val="tx1"/>
        </a:solidFill>
        <a:latin typeface="Century Gothi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148">
          <p15:clr>
            <a:srgbClr val="A4A3A4"/>
          </p15:clr>
        </p15:guide>
        <p15:guide id="2" pos="41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1A16"/>
    <a:srgbClr val="534997"/>
    <a:srgbClr val="87004A"/>
    <a:srgbClr val="CEDECE"/>
    <a:srgbClr val="D0DCCD"/>
    <a:srgbClr val="6A643D"/>
    <a:srgbClr val="18417B"/>
    <a:srgbClr val="173B6E"/>
    <a:srgbClr val="D1C49A"/>
    <a:srgbClr val="E485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68" d="100"/>
          <a:sy n="68" d="100"/>
        </p:scale>
        <p:origin x="270" y="66"/>
      </p:cViewPr>
      <p:guideLst>
        <p:guide orient="horz" pos="3148"/>
        <p:guide pos="4170"/>
      </p:guideLst>
    </p:cSldViewPr>
  </p:slideViewPr>
  <p:notesTextViewPr>
    <p:cViewPr>
      <p:scale>
        <a:sx n="100" d="100"/>
        <a:sy n="100" d="100"/>
      </p:scale>
      <p:origin x="0" y="0"/>
    </p:cViewPr>
  </p:notesTextViewPr>
  <p:sorterViewPr>
    <p:cViewPr>
      <p:scale>
        <a:sx n="258" d="100"/>
        <a:sy n="258"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230B6AF0-8D5F-A744-9847-F947E7B953E8}" type="slidenum">
              <a:rPr/>
              <a:pPr>
                <a:defRPr/>
              </a:pPr>
              <a:t>‹#›</a:t>
            </a:fld>
            <a:endParaRPr lang="en-US"/>
          </a:p>
        </p:txBody>
      </p:sp>
    </p:spTree>
    <p:extLst>
      <p:ext uri="{BB962C8B-B14F-4D97-AF65-F5344CB8AC3E}">
        <p14:creationId xmlns:p14="http://schemas.microsoft.com/office/powerpoint/2010/main" val="3884899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E09BDD51-505B-0941-A338-BF90C2F4CFF9}" type="slidenum">
              <a:rPr/>
              <a:pPr>
                <a:defRPr/>
              </a:pPr>
              <a:t>‹#›</a:t>
            </a:fld>
            <a:endParaRPr lang="en-US"/>
          </a:p>
        </p:txBody>
      </p:sp>
    </p:spTree>
    <p:extLst>
      <p:ext uri="{BB962C8B-B14F-4D97-AF65-F5344CB8AC3E}">
        <p14:creationId xmlns:p14="http://schemas.microsoft.com/office/powerpoint/2010/main" val="347720908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ArnoldMAred_72dpi.jpg"/>
          <p:cNvPicPr>
            <a:picLocks noChangeAspect="1"/>
          </p:cNvPicPr>
          <p:nvPr userDrawn="1"/>
        </p:nvPicPr>
        <p:blipFill rotWithShape="1">
          <a:blip r:embed="rId2">
            <a:extLst>
              <a:ext uri="{28A0092B-C50C-407E-A947-70E740481C1C}">
                <a14:useLocalDpi xmlns:a14="http://schemas.microsoft.com/office/drawing/2010/main" val="0"/>
              </a:ext>
            </a:extLst>
          </a:blip>
          <a:srcRect l="4243"/>
          <a:stretch/>
        </p:blipFill>
        <p:spPr>
          <a:xfrm>
            <a:off x="14287" y="557179"/>
            <a:ext cx="4741583" cy="3713756"/>
          </a:xfrm>
          <a:prstGeom prst="rect">
            <a:avLst/>
          </a:prstGeom>
        </p:spPr>
      </p:pic>
      <p:sp>
        <p:nvSpPr>
          <p:cNvPr id="9" name="Rectangle 8"/>
          <p:cNvSpPr/>
          <p:nvPr userDrawn="1"/>
        </p:nvSpPr>
        <p:spPr>
          <a:xfrm>
            <a:off x="4187910" y="0"/>
            <a:ext cx="4956089" cy="6858000"/>
          </a:xfrm>
          <a:prstGeom prst="rect">
            <a:avLst/>
          </a:prstGeom>
          <a:solidFill>
            <a:srgbClr val="B41A1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187911" y="202562"/>
            <a:ext cx="4956088" cy="507724"/>
          </a:xfrm>
          <a:prstGeom prst="rect">
            <a:avLst/>
          </a:prstGeom>
        </p:spPr>
        <p:txBody>
          <a:bodyPr anchor="t" anchorCtr="0">
            <a:normAutofit/>
          </a:bodyPr>
          <a:lstStyle>
            <a:lvl1pPr algn="l" defTabSz="457200" rtl="0" eaLnBrk="1" latinLnBrk="0" hangingPunct="1">
              <a:spcBef>
                <a:spcPct val="0"/>
              </a:spcBef>
              <a:buNone/>
              <a:defRPr sz="3200" b="1" kern="1200">
                <a:solidFill>
                  <a:schemeClr val="tx1"/>
                </a:solidFill>
                <a:latin typeface="+mj-lt"/>
                <a:ea typeface="+mj-ea"/>
                <a:cs typeface="+mj-cs"/>
              </a:defRPr>
            </a:lvl1pPr>
          </a:lstStyle>
          <a:p>
            <a:pPr algn="ctr" fontAlgn="auto">
              <a:spcAft>
                <a:spcPts val="0"/>
              </a:spcAft>
              <a:defRPr/>
            </a:pPr>
            <a:r>
              <a:rPr lang="en-US" sz="2400" b="0" i="0" spc="300">
                <a:solidFill>
                  <a:schemeClr val="bg1">
                    <a:lumMod val="85000"/>
                  </a:schemeClr>
                </a:solidFill>
              </a:rPr>
              <a:t>CHAPTER</a:t>
            </a:r>
          </a:p>
        </p:txBody>
      </p:sp>
      <p:sp>
        <p:nvSpPr>
          <p:cNvPr id="6" name="Footer Placeholder 6"/>
          <p:cNvSpPr txBox="1">
            <a:spLocks/>
          </p:cNvSpPr>
          <p:nvPr/>
        </p:nvSpPr>
        <p:spPr>
          <a:xfrm>
            <a:off x="284163" y="6215063"/>
            <a:ext cx="3903747" cy="649287"/>
          </a:xfrm>
          <a:prstGeom prst="rect">
            <a:avLst/>
          </a:prstGeom>
        </p:spPr>
        <p:txBody>
          <a:bodyPr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en-US" sz="1000">
                <a:solidFill>
                  <a:schemeClr val="bg1">
                    <a:lumMod val="65000"/>
                  </a:schemeClr>
                </a:solidFill>
                <a:latin typeface="Arial Narrow"/>
                <a:cs typeface="Arial Narrow"/>
              </a:rPr>
              <a:t>©2019 Cengage Learning. All Rights Reserved. May not be scanned, copied or duplicated, or posted to a publicly accessible website, in whole or in part.  </a:t>
            </a:r>
          </a:p>
          <a:p>
            <a:pPr algn="l" fontAlgn="auto">
              <a:spcBef>
                <a:spcPts val="0"/>
              </a:spcBef>
              <a:spcAft>
                <a:spcPts val="0"/>
              </a:spcAft>
              <a:defRPr/>
            </a:pPr>
            <a:r>
              <a:rPr lang="en-US" sz="1000">
                <a:solidFill>
                  <a:schemeClr val="bg1">
                    <a:lumMod val="65000"/>
                  </a:schemeClr>
                </a:solidFill>
                <a:latin typeface="Arial Narrow"/>
                <a:cs typeface="Arial Narrow"/>
              </a:rPr>
              <a:t>©Sashkin/Shutterstock</a:t>
            </a:r>
          </a:p>
        </p:txBody>
      </p:sp>
      <p:sp>
        <p:nvSpPr>
          <p:cNvPr id="2" name="Title 1"/>
          <p:cNvSpPr>
            <a:spLocks noGrp="1"/>
          </p:cNvSpPr>
          <p:nvPr>
            <p:ph type="ctrTitle"/>
          </p:nvPr>
        </p:nvSpPr>
        <p:spPr>
          <a:xfrm>
            <a:off x="5858731" y="750270"/>
            <a:ext cx="1522288" cy="1243943"/>
          </a:xfrm>
        </p:spPr>
        <p:txBody>
          <a:bodyPr>
            <a:noAutofit/>
          </a:bodyPr>
          <a:lstStyle>
            <a:lvl1pPr algn="ctr">
              <a:defRPr sz="8800" b="0">
                <a:solidFill>
                  <a:schemeClr val="bg1"/>
                </a:solidFill>
              </a:defRPr>
            </a:lvl1pPr>
          </a:lstStyle>
          <a:p>
            <a:r>
              <a:rPr lang="en-US"/>
              <a:t>Click to edit Master title style</a:t>
            </a:r>
          </a:p>
        </p:txBody>
      </p:sp>
      <p:sp>
        <p:nvSpPr>
          <p:cNvPr id="3" name="Subtitle 2"/>
          <p:cNvSpPr>
            <a:spLocks noGrp="1"/>
          </p:cNvSpPr>
          <p:nvPr>
            <p:ph type="subTitle" idx="1" hasCustomPrompt="1"/>
          </p:nvPr>
        </p:nvSpPr>
        <p:spPr>
          <a:xfrm>
            <a:off x="4376526" y="2615133"/>
            <a:ext cx="4617915" cy="3984105"/>
          </a:xfrm>
        </p:spPr>
        <p:txBody>
          <a:bodyPr>
            <a:normAutofit/>
          </a:bodyPr>
          <a:lstStyle>
            <a:lvl1pPr marL="0" indent="0" algn="ctr">
              <a:buNone/>
              <a:defRPr sz="4000" b="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10" name="TextBox 9"/>
          <p:cNvSpPr txBox="1"/>
          <p:nvPr userDrawn="1"/>
        </p:nvSpPr>
        <p:spPr>
          <a:xfrm>
            <a:off x="1" y="4430888"/>
            <a:ext cx="4187910" cy="523220"/>
          </a:xfrm>
          <a:prstGeom prst="rect">
            <a:avLst/>
          </a:prstGeom>
          <a:noFill/>
        </p:spPr>
        <p:txBody>
          <a:bodyPr wrap="square" rtlCol="0">
            <a:spAutoFit/>
          </a:bodyPr>
          <a:lstStyle/>
          <a:p>
            <a:pPr algn="ctr"/>
            <a:r>
              <a:rPr lang="en-US" sz="2800">
                <a:solidFill>
                  <a:srgbClr val="B41A16"/>
                </a:solidFill>
                <a:effectLst>
                  <a:outerShdw blurRad="50800" dist="38100" dir="2700000" algn="tl" rotWithShape="0">
                    <a:srgbClr val="000000">
                      <a:alpha val="43000"/>
                    </a:srgbClr>
                  </a:outerShdw>
                </a:effectLst>
              </a:rPr>
              <a:t>MACROECONOMICS</a:t>
            </a:r>
          </a:p>
        </p:txBody>
      </p:sp>
      <p:sp>
        <p:nvSpPr>
          <p:cNvPr id="11" name="TextBox 10"/>
          <p:cNvSpPr txBox="1"/>
          <p:nvPr userDrawn="1"/>
        </p:nvSpPr>
        <p:spPr>
          <a:xfrm>
            <a:off x="0" y="4954108"/>
            <a:ext cx="4187911" cy="338554"/>
          </a:xfrm>
          <a:prstGeom prst="rect">
            <a:avLst/>
          </a:prstGeom>
          <a:noFill/>
        </p:spPr>
        <p:txBody>
          <a:bodyPr wrap="square" rtlCol="0">
            <a:spAutoFit/>
          </a:bodyPr>
          <a:lstStyle/>
          <a:p>
            <a:pPr algn="ctr"/>
            <a:r>
              <a:rPr lang="en-US" sz="1600"/>
              <a:t>Roger A. Arnold   </a:t>
            </a:r>
            <a:r>
              <a:rPr lang="en-US" sz="1600">
                <a:solidFill>
                  <a:srgbClr val="558ED5"/>
                </a:solidFill>
              </a:rPr>
              <a:t>•</a:t>
            </a:r>
            <a:r>
              <a:rPr lang="en-US" sz="1600"/>
              <a:t>   Thirteenth Edition</a:t>
            </a:r>
          </a:p>
        </p:txBody>
      </p:sp>
    </p:spTree>
    <p:extLst>
      <p:ext uri="{BB962C8B-B14F-4D97-AF65-F5344CB8AC3E}">
        <p14:creationId xmlns:p14="http://schemas.microsoft.com/office/powerpoint/2010/main" val="1870305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4" name="Slide Number Placeholder 3"/>
          <p:cNvSpPr>
            <a:spLocks noGrp="1"/>
          </p:cNvSpPr>
          <p:nvPr>
            <p:ph type="sldNum" sz="quarter" idx="12"/>
          </p:nvPr>
        </p:nvSpPr>
        <p:spPr/>
        <p:txBody>
          <a:bodyPr/>
          <a:lstStyle>
            <a:lvl1pPr>
              <a:defRPr/>
            </a:lvl1pPr>
          </a:lstStyle>
          <a:p>
            <a:pPr>
              <a:defRPr/>
            </a:pPr>
            <a:fld id="{9DAB9016-46C0-D646-9825-C6FC9752D3C4}" type="slidenum">
              <a:rPr/>
              <a:pPr>
                <a:defRPr/>
              </a:pPr>
              <a:t>‹#›</a:t>
            </a:fld>
            <a:endParaRPr lang="en-US"/>
          </a:p>
        </p:txBody>
      </p:sp>
    </p:spTree>
    <p:extLst>
      <p:ext uri="{BB962C8B-B14F-4D97-AF65-F5344CB8AC3E}">
        <p14:creationId xmlns:p14="http://schemas.microsoft.com/office/powerpoint/2010/main" val="1255325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7" name="Slide Number Placeholder 6"/>
          <p:cNvSpPr>
            <a:spLocks noGrp="1"/>
          </p:cNvSpPr>
          <p:nvPr>
            <p:ph type="sldNum" sz="quarter" idx="12"/>
          </p:nvPr>
        </p:nvSpPr>
        <p:spPr/>
        <p:txBody>
          <a:bodyPr/>
          <a:lstStyle>
            <a:lvl1pPr>
              <a:defRPr/>
            </a:lvl1pPr>
          </a:lstStyle>
          <a:p>
            <a:pPr>
              <a:defRPr/>
            </a:pPr>
            <a:fld id="{989EE3EC-4935-A041-98E3-DDF91A8729F4}" type="slidenum">
              <a:rPr/>
              <a:pPr>
                <a:defRPr/>
              </a:pPr>
              <a:t>‹#›</a:t>
            </a:fld>
            <a:endParaRPr lang="en-US"/>
          </a:p>
        </p:txBody>
      </p:sp>
    </p:spTree>
    <p:extLst>
      <p:ext uri="{BB962C8B-B14F-4D97-AF65-F5344CB8AC3E}">
        <p14:creationId xmlns:p14="http://schemas.microsoft.com/office/powerpoint/2010/main" val="414146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7" name="Slide Number Placeholder 6"/>
          <p:cNvSpPr>
            <a:spLocks noGrp="1"/>
          </p:cNvSpPr>
          <p:nvPr>
            <p:ph type="sldNum" sz="quarter" idx="12"/>
          </p:nvPr>
        </p:nvSpPr>
        <p:spPr/>
        <p:txBody>
          <a:bodyPr/>
          <a:lstStyle>
            <a:lvl1pPr>
              <a:defRPr/>
            </a:lvl1pPr>
          </a:lstStyle>
          <a:p>
            <a:pPr>
              <a:defRPr/>
            </a:pPr>
            <a:fld id="{6AC915B6-A78A-7447-B8D5-904229F5D0CA}" type="slidenum">
              <a:rPr/>
              <a:pPr>
                <a:defRPr/>
              </a:pPr>
              <a:t>‹#›</a:t>
            </a:fld>
            <a:endParaRPr lang="en-US"/>
          </a:p>
        </p:txBody>
      </p:sp>
    </p:spTree>
    <p:extLst>
      <p:ext uri="{BB962C8B-B14F-4D97-AF65-F5344CB8AC3E}">
        <p14:creationId xmlns:p14="http://schemas.microsoft.com/office/powerpoint/2010/main" val="2940949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6" name="Slide Number Placeholder 5"/>
          <p:cNvSpPr>
            <a:spLocks noGrp="1"/>
          </p:cNvSpPr>
          <p:nvPr>
            <p:ph type="sldNum" sz="quarter" idx="12"/>
          </p:nvPr>
        </p:nvSpPr>
        <p:spPr/>
        <p:txBody>
          <a:bodyPr/>
          <a:lstStyle>
            <a:lvl1pPr>
              <a:defRPr/>
            </a:lvl1pPr>
          </a:lstStyle>
          <a:p>
            <a:pPr>
              <a:defRPr/>
            </a:pPr>
            <a:fld id="{0B7545FF-C066-CA47-8FDF-82AFB1BDE8A3}" type="slidenum">
              <a:rPr/>
              <a:pPr>
                <a:defRPr/>
              </a:pPr>
              <a:t>‹#›</a:t>
            </a:fld>
            <a:endParaRPr lang="en-US"/>
          </a:p>
        </p:txBody>
      </p:sp>
    </p:spTree>
    <p:extLst>
      <p:ext uri="{BB962C8B-B14F-4D97-AF65-F5344CB8AC3E}">
        <p14:creationId xmlns:p14="http://schemas.microsoft.com/office/powerpoint/2010/main" val="24286360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6" name="Slide Number Placeholder 5"/>
          <p:cNvSpPr>
            <a:spLocks noGrp="1"/>
          </p:cNvSpPr>
          <p:nvPr>
            <p:ph type="sldNum" sz="quarter" idx="12"/>
          </p:nvPr>
        </p:nvSpPr>
        <p:spPr/>
        <p:txBody>
          <a:bodyPr/>
          <a:lstStyle>
            <a:lvl1pPr>
              <a:defRPr/>
            </a:lvl1pPr>
          </a:lstStyle>
          <a:p>
            <a:pPr>
              <a:defRPr/>
            </a:pPr>
            <a:fld id="{81AE6CAF-B300-A842-8784-EDE3EB783516}" type="slidenum">
              <a:rPr/>
              <a:pPr>
                <a:defRPr/>
              </a:pPr>
              <a:t>‹#›</a:t>
            </a:fld>
            <a:endParaRPr lang="en-US"/>
          </a:p>
        </p:txBody>
      </p:sp>
    </p:spTree>
    <p:extLst>
      <p:ext uri="{BB962C8B-B14F-4D97-AF65-F5344CB8AC3E}">
        <p14:creationId xmlns:p14="http://schemas.microsoft.com/office/powerpoint/2010/main" val="2039856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1" name="Round Same Side Corner Rectangle 10"/>
          <p:cNvSpPr/>
          <p:nvPr userDrawn="1"/>
        </p:nvSpPr>
        <p:spPr>
          <a:xfrm rot="10800000">
            <a:off x="197058" y="1173"/>
            <a:ext cx="8779992" cy="1178720"/>
          </a:xfrm>
          <a:prstGeom prst="round2SameRect">
            <a:avLst>
              <a:gd name="adj1" fmla="val 24151"/>
              <a:gd name="adj2" fmla="val 0"/>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4"/>
          <p:cNvSpPr txBox="1">
            <a:spLocks/>
          </p:cNvSpPr>
          <p:nvPr/>
        </p:nvSpPr>
        <p:spPr>
          <a:xfrm>
            <a:off x="0" y="6576436"/>
            <a:ext cx="8237538" cy="280988"/>
          </a:xfrm>
          <a:prstGeom prst="rect">
            <a:avLst/>
          </a:prstGeom>
        </p:spPr>
        <p:txBody>
          <a:bodyPr/>
          <a:lstStyle>
            <a:defPPr>
              <a:defRPr lang="en-US"/>
            </a:defPPr>
            <a:lvl1pPr marL="0" algn="l" defTabSz="457200" rtl="0" eaLnBrk="1" fontAlgn="auto" latinLnBrk="0" hangingPunct="1">
              <a:spcBef>
                <a:spcPts val="0"/>
              </a:spcBef>
              <a:spcAft>
                <a:spcPts val="0"/>
              </a:spcAft>
              <a:defRPr sz="1000" kern="1200" dirty="0" smtClean="0">
                <a:solidFill>
                  <a:schemeClr val="bg1">
                    <a:lumMod val="75000"/>
                  </a:schemeClr>
                </a:solidFill>
                <a:latin typeface="Arial Narrow"/>
                <a:ea typeface="+mn-ea"/>
                <a:cs typeface="Arial Narrow"/>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900"/>
              <a:t>©2019 Cengage Learning. All Rights Reserved. May not be scanned, copied or duplicated, or posted to a publicly accessible website, in whole or in part.  ©SashkinShutterstock</a:t>
            </a:r>
          </a:p>
        </p:txBody>
      </p:sp>
      <p:sp>
        <p:nvSpPr>
          <p:cNvPr id="2" name="Title 1"/>
          <p:cNvSpPr>
            <a:spLocks noGrp="1"/>
          </p:cNvSpPr>
          <p:nvPr>
            <p:ph type="title"/>
          </p:nvPr>
        </p:nvSpPr>
        <p:spPr>
          <a:xfrm>
            <a:off x="443087" y="759"/>
            <a:ext cx="8352084" cy="1179135"/>
          </a:xfrm>
        </p:spPr>
        <p:txBody>
          <a:bodyPr>
            <a:normAutofit/>
          </a:bodyPr>
          <a:lstStyle>
            <a:lvl1pPr>
              <a:defRPr sz="3200" b="0">
                <a:solidFill>
                  <a:schemeClr val="tx1"/>
                </a:solidFill>
              </a:defRPr>
            </a:lvl1pPr>
          </a:lstStyle>
          <a:p>
            <a:r>
              <a:rPr lang="en-US"/>
              <a:t>Click to edit Master title style</a:t>
            </a:r>
          </a:p>
        </p:txBody>
      </p:sp>
      <p:sp>
        <p:nvSpPr>
          <p:cNvPr id="10" name="Content Placeholder 2"/>
          <p:cNvSpPr>
            <a:spLocks noGrp="1"/>
          </p:cNvSpPr>
          <p:nvPr>
            <p:ph idx="1"/>
          </p:nvPr>
        </p:nvSpPr>
        <p:spPr>
          <a:xfrm>
            <a:off x="528794" y="1554717"/>
            <a:ext cx="8329089" cy="4938057"/>
          </a:xfrm>
        </p:spPr>
        <p:txBody>
          <a:bodyPr lIns="0" rIns="0">
            <a:normAutofit/>
          </a:bodyPr>
          <a:lstStyle>
            <a:lvl1pPr marL="342900" indent="-342900">
              <a:spcBef>
                <a:spcPts val="1400"/>
              </a:spcBef>
              <a:spcAft>
                <a:spcPts val="200"/>
              </a:spcAft>
              <a:buClr>
                <a:schemeClr val="tx2">
                  <a:lumMod val="60000"/>
                  <a:lumOff val="40000"/>
                </a:schemeClr>
              </a:buClr>
              <a:buSzPct val="125000"/>
              <a:buFont typeface="Lucida Grande"/>
              <a:buChar char="●"/>
              <a:defRPr sz="2200" b="1" i="0">
                <a:latin typeface="Century Gothic"/>
                <a:cs typeface="Century Gothic"/>
              </a:defRPr>
            </a:lvl1pPr>
            <a:lvl2pPr marL="685800" indent="-285750">
              <a:buClr>
                <a:schemeClr val="accent2">
                  <a:lumMod val="75000"/>
                </a:schemeClr>
              </a:buClr>
              <a:buFont typeface="Lucida Grande"/>
              <a:buChar char="•"/>
              <a:defRPr sz="2400"/>
            </a:lvl2pPr>
            <a:lvl3pPr marL="960120">
              <a:buClr>
                <a:schemeClr val="tx2">
                  <a:lumMod val="60000"/>
                  <a:lumOff val="40000"/>
                </a:schemeClr>
              </a:buClr>
              <a:defRPr sz="2400"/>
            </a:lvl3pPr>
            <a:lvl4pPr marL="1234440">
              <a:defRPr sz="2200" i="1"/>
            </a:lvl4pPr>
            <a:lvl5pPr marL="1508760" indent="-228600">
              <a:buFont typeface="Arial"/>
              <a:buChar char="•"/>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Slide Number Placeholder 5"/>
          <p:cNvSpPr>
            <a:spLocks noGrp="1"/>
          </p:cNvSpPr>
          <p:nvPr>
            <p:ph type="sldNum" sz="quarter" idx="11"/>
          </p:nvPr>
        </p:nvSpPr>
        <p:spPr/>
        <p:txBody>
          <a:bodyPr/>
          <a:lstStyle>
            <a:lvl1pPr>
              <a:defRPr/>
            </a:lvl1pPr>
          </a:lstStyle>
          <a:p>
            <a:pPr>
              <a:defRPr/>
            </a:pPr>
            <a:fld id="{6C5D4F67-4CA5-9544-BC5A-68CA2F38FE09}" type="slidenum">
              <a:rPr/>
              <a:pPr>
                <a:defRPr/>
              </a:pPr>
              <a:t>‹#›</a:t>
            </a:fld>
            <a:endParaRPr lang="en-US"/>
          </a:p>
        </p:txBody>
      </p:sp>
      <p:pic>
        <p:nvPicPr>
          <p:cNvPr id="6" name="Picture 5" descr="SpokesBW.psd"/>
          <p:cNvPicPr>
            <a:picLocks noChangeAspect="1"/>
          </p:cNvPicPr>
          <p:nvPr userDrawn="1"/>
        </p:nvPicPr>
        <p:blipFill rotWithShape="1">
          <a:blip r:embed="rId2">
            <a:extLst>
              <a:ext uri="{28A0092B-C50C-407E-A947-70E740481C1C}">
                <a14:useLocalDpi xmlns:a14="http://schemas.microsoft.com/office/drawing/2010/main" val="0"/>
              </a:ext>
            </a:extLst>
          </a:blip>
          <a:srcRect r="62681"/>
          <a:stretch/>
        </p:blipFill>
        <p:spPr>
          <a:xfrm>
            <a:off x="8243117" y="192632"/>
            <a:ext cx="900883" cy="2011680"/>
          </a:xfrm>
          <a:prstGeom prst="rect">
            <a:avLst/>
          </a:prstGeom>
        </p:spPr>
      </p:pic>
    </p:spTree>
    <p:extLst>
      <p:ext uri="{BB962C8B-B14F-4D97-AF65-F5344CB8AC3E}">
        <p14:creationId xmlns:p14="http://schemas.microsoft.com/office/powerpoint/2010/main" val="4104816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1" name="Round Same Side Corner Rectangle 10"/>
          <p:cNvSpPr/>
          <p:nvPr userDrawn="1"/>
        </p:nvSpPr>
        <p:spPr>
          <a:xfrm rot="10800000">
            <a:off x="197058" y="418"/>
            <a:ext cx="8779992" cy="618862"/>
          </a:xfrm>
          <a:prstGeom prst="round2SameRect">
            <a:avLst>
              <a:gd name="adj1" fmla="val 24151"/>
              <a:gd name="adj2" fmla="val 0"/>
            </a:avLst>
          </a:prstGeom>
          <a:solidFill>
            <a:srgbClr val="B9CD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4"/>
          <p:cNvSpPr txBox="1">
            <a:spLocks/>
          </p:cNvSpPr>
          <p:nvPr/>
        </p:nvSpPr>
        <p:spPr>
          <a:xfrm>
            <a:off x="0" y="6576436"/>
            <a:ext cx="8237538" cy="280988"/>
          </a:xfrm>
          <a:prstGeom prst="rect">
            <a:avLst/>
          </a:prstGeom>
        </p:spPr>
        <p:txBody>
          <a:bodyPr/>
          <a:lstStyle>
            <a:defPPr>
              <a:defRPr lang="en-US"/>
            </a:defPPr>
            <a:lvl1pPr marL="0" algn="l" defTabSz="457200" rtl="0" eaLnBrk="1" fontAlgn="auto" latinLnBrk="0" hangingPunct="1">
              <a:spcBef>
                <a:spcPts val="0"/>
              </a:spcBef>
              <a:spcAft>
                <a:spcPts val="0"/>
              </a:spcAft>
              <a:defRPr sz="1000" kern="1200" dirty="0" smtClean="0">
                <a:solidFill>
                  <a:schemeClr val="bg1">
                    <a:lumMod val="75000"/>
                  </a:schemeClr>
                </a:solidFill>
                <a:latin typeface="Arial Narrow"/>
                <a:ea typeface="+mn-ea"/>
                <a:cs typeface="Arial Narrow"/>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900"/>
              <a:t>©2019 Cengage Learning. All Rights Reserved. May not be scanned, copied or duplicated, or posted to a publicly accessible website, in whole or in part.  ©SashkinShutterstock</a:t>
            </a:r>
          </a:p>
        </p:txBody>
      </p:sp>
      <p:sp>
        <p:nvSpPr>
          <p:cNvPr id="2" name="Title 1"/>
          <p:cNvSpPr>
            <a:spLocks noGrp="1"/>
          </p:cNvSpPr>
          <p:nvPr>
            <p:ph type="title"/>
          </p:nvPr>
        </p:nvSpPr>
        <p:spPr>
          <a:xfrm>
            <a:off x="443087" y="760"/>
            <a:ext cx="8352084" cy="618521"/>
          </a:xfrm>
          <a:noFill/>
        </p:spPr>
        <p:txBody>
          <a:bodyPr>
            <a:normAutofit/>
          </a:bodyPr>
          <a:lstStyle>
            <a:lvl1pPr>
              <a:defRPr sz="1400" b="0">
                <a:solidFill>
                  <a:schemeClr val="tx1">
                    <a:lumMod val="50000"/>
                    <a:lumOff val="50000"/>
                  </a:schemeClr>
                </a:solidFill>
              </a:defRPr>
            </a:lvl1pPr>
          </a:lstStyle>
          <a:p>
            <a:r>
              <a:rPr lang="en-US"/>
              <a:t>Click to edit Master title style</a:t>
            </a:r>
          </a:p>
        </p:txBody>
      </p:sp>
      <p:sp>
        <p:nvSpPr>
          <p:cNvPr id="10" name="Content Placeholder 2"/>
          <p:cNvSpPr>
            <a:spLocks noGrp="1"/>
          </p:cNvSpPr>
          <p:nvPr>
            <p:ph idx="1"/>
          </p:nvPr>
        </p:nvSpPr>
        <p:spPr>
          <a:xfrm>
            <a:off x="528794" y="902679"/>
            <a:ext cx="8329089" cy="5590095"/>
          </a:xfrm>
        </p:spPr>
        <p:txBody>
          <a:bodyPr lIns="0" rIns="0">
            <a:normAutofit/>
          </a:bodyPr>
          <a:lstStyle>
            <a:lvl1pPr marL="342900" indent="-342900">
              <a:spcBef>
                <a:spcPts val="1400"/>
              </a:spcBef>
              <a:spcAft>
                <a:spcPts val="200"/>
              </a:spcAft>
              <a:buClr>
                <a:schemeClr val="tx2">
                  <a:lumMod val="60000"/>
                  <a:lumOff val="40000"/>
                </a:schemeClr>
              </a:buClr>
              <a:buFont typeface="Lucida Grande"/>
              <a:buChar char="●"/>
              <a:defRPr sz="2400" b="1" i="0">
                <a:latin typeface="Century Gothic"/>
                <a:cs typeface="Century Gothic"/>
              </a:defRPr>
            </a:lvl1pPr>
            <a:lvl2pPr marL="685800" indent="-285750">
              <a:buClr>
                <a:schemeClr val="accent2">
                  <a:lumMod val="75000"/>
                </a:schemeClr>
              </a:buClr>
              <a:buFont typeface="Lucida Grande"/>
              <a:buChar char="•"/>
              <a:defRPr sz="2400"/>
            </a:lvl2pPr>
            <a:lvl3pPr marL="960120">
              <a:buClr>
                <a:schemeClr val="tx2">
                  <a:lumMod val="60000"/>
                  <a:lumOff val="40000"/>
                </a:schemeClr>
              </a:buClr>
              <a:defRPr sz="2400"/>
            </a:lvl3pPr>
            <a:lvl4pPr marL="1234440">
              <a:defRPr sz="2200" i="1"/>
            </a:lvl4pPr>
            <a:lvl5pPr marL="1508760" indent="-228600">
              <a:buFont typeface="Arial"/>
              <a:buChar char="•"/>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Slide Number Placeholder 5"/>
          <p:cNvSpPr>
            <a:spLocks noGrp="1"/>
          </p:cNvSpPr>
          <p:nvPr>
            <p:ph type="sldNum" sz="quarter" idx="11"/>
          </p:nvPr>
        </p:nvSpPr>
        <p:spPr/>
        <p:txBody>
          <a:bodyPr/>
          <a:lstStyle>
            <a:lvl1pPr>
              <a:defRPr/>
            </a:lvl1pPr>
          </a:lstStyle>
          <a:p>
            <a:pPr>
              <a:defRPr/>
            </a:pPr>
            <a:fld id="{6C5D4F67-4CA5-9544-BC5A-68CA2F38FE09}" type="slidenum">
              <a:rPr/>
              <a:pPr>
                <a:defRPr/>
              </a:pPr>
              <a:t>‹#›</a:t>
            </a:fld>
            <a:endParaRPr lang="en-US"/>
          </a:p>
        </p:txBody>
      </p:sp>
    </p:spTree>
    <p:extLst>
      <p:ext uri="{BB962C8B-B14F-4D97-AF65-F5344CB8AC3E}">
        <p14:creationId xmlns:p14="http://schemas.microsoft.com/office/powerpoint/2010/main" val="2233392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Round Same Side Corner Rectangle 8"/>
          <p:cNvSpPr/>
          <p:nvPr userDrawn="1"/>
        </p:nvSpPr>
        <p:spPr>
          <a:xfrm rot="10800000">
            <a:off x="197058" y="1172"/>
            <a:ext cx="8779992" cy="1269585"/>
          </a:xfrm>
          <a:prstGeom prst="round2SameRect">
            <a:avLst>
              <a:gd name="adj1" fmla="val 18115"/>
              <a:gd name="adj2" fmla="val 0"/>
            </a:avLst>
          </a:prstGeom>
          <a:solidFill>
            <a:srgbClr val="18417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39376" y="405102"/>
            <a:ext cx="8675275" cy="865656"/>
          </a:xfrm>
        </p:spPr>
        <p:txBody>
          <a:bodyPr/>
          <a:lstStyle>
            <a:lvl1pPr>
              <a:defRPr sz="2400" b="0">
                <a:solidFill>
                  <a:schemeClr val="bg1"/>
                </a:solidFill>
              </a:defRPr>
            </a:lvl1pPr>
          </a:lstStyle>
          <a:p>
            <a:r>
              <a:rPr lang="en-US"/>
              <a:t>Click to edit Master title style</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Slide Number Placeholder 5"/>
          <p:cNvSpPr>
            <a:spLocks noGrp="1"/>
          </p:cNvSpPr>
          <p:nvPr>
            <p:ph type="sldNum" sz="quarter" idx="11"/>
          </p:nvPr>
        </p:nvSpPr>
        <p:spPr/>
        <p:txBody>
          <a:bodyPr/>
          <a:lstStyle>
            <a:lvl1pPr>
              <a:defRPr/>
            </a:lvl1pPr>
          </a:lstStyle>
          <a:p>
            <a:pPr>
              <a:defRPr/>
            </a:pPr>
            <a:fld id="{D9487666-B69C-074C-93BE-57F8E88D27D5}" type="slidenum">
              <a:rPr/>
              <a:pPr>
                <a:defRPr/>
              </a:pPr>
              <a:t>‹#›</a:t>
            </a:fld>
            <a:endParaRPr lang="en-US"/>
          </a:p>
        </p:txBody>
      </p:sp>
      <p:sp>
        <p:nvSpPr>
          <p:cNvPr id="14" name="Text Placeholder 13"/>
          <p:cNvSpPr>
            <a:spLocks noGrp="1"/>
          </p:cNvSpPr>
          <p:nvPr>
            <p:ph type="body" sz="quarter" idx="13" hasCustomPrompt="1"/>
          </p:nvPr>
        </p:nvSpPr>
        <p:spPr>
          <a:xfrm>
            <a:off x="339376" y="29770"/>
            <a:ext cx="3590820" cy="1404511"/>
          </a:xfrm>
        </p:spPr>
        <p:txBody>
          <a:bodyPr/>
          <a:lstStyle>
            <a:lvl1pPr marL="0" indent="0">
              <a:buFontTx/>
              <a:buNone/>
              <a:defRPr sz="2000" b="1">
                <a:solidFill>
                  <a:srgbClr val="FFFFFF"/>
                </a:solidFill>
                <a:latin typeface="+mj-lt"/>
              </a:defRPr>
            </a:lvl1pPr>
            <a:lvl2pPr marL="457200" indent="0">
              <a:buFontTx/>
              <a:buNone/>
              <a:defRPr sz="2400" b="1">
                <a:solidFill>
                  <a:srgbClr val="FFFFFF"/>
                </a:solidFill>
                <a:latin typeface="+mj-lt"/>
              </a:defRPr>
            </a:lvl2pPr>
            <a:lvl3pPr marL="914400" indent="0">
              <a:buFontTx/>
              <a:buNone/>
              <a:defRPr sz="2400" b="1">
                <a:solidFill>
                  <a:srgbClr val="FFFFFF"/>
                </a:solidFill>
                <a:latin typeface="+mj-lt"/>
              </a:defRPr>
            </a:lvl3pPr>
            <a:lvl4pPr marL="1371600" indent="0">
              <a:buFontTx/>
              <a:buNone/>
              <a:defRPr sz="2400" b="1">
                <a:solidFill>
                  <a:srgbClr val="FFFFFF"/>
                </a:solidFill>
                <a:latin typeface="+mj-lt"/>
              </a:defRPr>
            </a:lvl4pPr>
            <a:lvl5pPr marL="1828800" indent="0">
              <a:buFontTx/>
              <a:buNone/>
              <a:defRPr sz="2400" b="1">
                <a:solidFill>
                  <a:srgbClr val="FFFFFF"/>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Footer Placeholder 4"/>
          <p:cNvSpPr txBox="1">
            <a:spLocks/>
          </p:cNvSpPr>
          <p:nvPr userDrawn="1"/>
        </p:nvSpPr>
        <p:spPr>
          <a:xfrm>
            <a:off x="0" y="6576436"/>
            <a:ext cx="8237538" cy="280988"/>
          </a:xfrm>
          <a:prstGeom prst="rect">
            <a:avLst/>
          </a:prstGeom>
        </p:spPr>
        <p:txBody>
          <a:bodyPr/>
          <a:lstStyle>
            <a:defPPr>
              <a:defRPr lang="en-US"/>
            </a:defPPr>
            <a:lvl1pPr marL="0" algn="l" defTabSz="457200" rtl="0" eaLnBrk="1" fontAlgn="auto" latinLnBrk="0" hangingPunct="1">
              <a:spcBef>
                <a:spcPts val="0"/>
              </a:spcBef>
              <a:spcAft>
                <a:spcPts val="0"/>
              </a:spcAft>
              <a:defRPr sz="1000" kern="1200" dirty="0" smtClean="0">
                <a:solidFill>
                  <a:schemeClr val="bg1">
                    <a:lumMod val="75000"/>
                  </a:schemeClr>
                </a:solidFill>
                <a:latin typeface="Arial Narrow"/>
                <a:ea typeface="+mn-ea"/>
                <a:cs typeface="Arial Narrow"/>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900"/>
              <a:t>©2019 Cengage Learning. All Rights Reserved. May not be scanned, copied or duplicated, or posted to a publicly accessible website, in whole or in part.  ©SashkinShutterstock</a:t>
            </a:r>
          </a:p>
        </p:txBody>
      </p:sp>
    </p:spTree>
    <p:extLst>
      <p:ext uri="{BB962C8B-B14F-4D97-AF65-F5344CB8AC3E}">
        <p14:creationId xmlns:p14="http://schemas.microsoft.com/office/powerpoint/2010/main" val="3476966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lvl1pPr>
              <a:defRPr/>
            </a:lvl1pPr>
          </a:lstStyle>
          <a:p>
            <a:pPr>
              <a:defRPr/>
            </a:pPr>
            <a:endParaRPr lang="en-US"/>
          </a:p>
        </p:txBody>
      </p:sp>
      <p:sp>
        <p:nvSpPr>
          <p:cNvPr id="8" name="Slide Number Placeholder 5"/>
          <p:cNvSpPr>
            <a:spLocks noGrp="1"/>
          </p:cNvSpPr>
          <p:nvPr>
            <p:ph type="sldNum" sz="quarter" idx="11"/>
          </p:nvPr>
        </p:nvSpPr>
        <p:spPr/>
        <p:txBody>
          <a:bodyPr/>
          <a:lstStyle>
            <a:lvl1pPr>
              <a:defRPr/>
            </a:lvl1pPr>
          </a:lstStyle>
          <a:p>
            <a:pPr>
              <a:defRPr/>
            </a:pPr>
            <a:fld id="{4084C598-CDB6-C447-99F9-BFC2DE5DF6D1}" type="slidenum">
              <a:rPr/>
              <a:pPr>
                <a:defRPr/>
              </a:pPr>
              <a:t>‹#›</a:t>
            </a:fld>
            <a:endParaRPr lang="en-US"/>
          </a:p>
        </p:txBody>
      </p:sp>
      <p:sp>
        <p:nvSpPr>
          <p:cNvPr id="9" name="Footer Placeholder 4"/>
          <p:cNvSpPr txBox="1">
            <a:spLocks/>
          </p:cNvSpPr>
          <p:nvPr userDrawn="1"/>
        </p:nvSpPr>
        <p:spPr>
          <a:xfrm>
            <a:off x="0" y="6576436"/>
            <a:ext cx="8237538" cy="280988"/>
          </a:xfrm>
          <a:prstGeom prst="rect">
            <a:avLst/>
          </a:prstGeom>
        </p:spPr>
        <p:txBody>
          <a:bodyPr/>
          <a:lstStyle>
            <a:defPPr>
              <a:defRPr lang="en-US"/>
            </a:defPPr>
            <a:lvl1pPr marL="0" algn="l" defTabSz="457200" rtl="0" eaLnBrk="1" fontAlgn="auto" latinLnBrk="0" hangingPunct="1">
              <a:spcBef>
                <a:spcPts val="0"/>
              </a:spcBef>
              <a:spcAft>
                <a:spcPts val="0"/>
              </a:spcAft>
              <a:defRPr sz="1000" kern="1200" dirty="0" smtClean="0">
                <a:solidFill>
                  <a:schemeClr val="bg1">
                    <a:lumMod val="75000"/>
                  </a:schemeClr>
                </a:solidFill>
                <a:latin typeface="Arial Narrow"/>
                <a:ea typeface="+mn-ea"/>
                <a:cs typeface="Arial Narrow"/>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900"/>
              <a:t>©2019 Cengage Learning. All Rights Reserved. May not be scanned, copied or duplicated, or posted to a publicly accessible website, in whole or in part.  ©SashkinShutterstock</a:t>
            </a:r>
          </a:p>
        </p:txBody>
      </p:sp>
      <p:sp>
        <p:nvSpPr>
          <p:cNvPr id="16" name="Rectangle 15"/>
          <p:cNvSpPr/>
          <p:nvPr userDrawn="1"/>
        </p:nvSpPr>
        <p:spPr>
          <a:xfrm>
            <a:off x="0" y="0"/>
            <a:ext cx="9144000" cy="1343522"/>
          </a:xfrm>
          <a:prstGeom prst="rect">
            <a:avLst/>
          </a:prstGeom>
          <a:gradFill flip="none" rotWithShape="1">
            <a:gsLst>
              <a:gs pos="0">
                <a:schemeClr val="accent1">
                  <a:lumMod val="60000"/>
                  <a:lumOff val="40000"/>
                </a:schemeClr>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gradFill flip="none" rotWithShape="1">
                <a:gsLst>
                  <a:gs pos="0">
                    <a:schemeClr val="tx2">
                      <a:lumMod val="60000"/>
                      <a:lumOff val="40000"/>
                    </a:schemeClr>
                  </a:gs>
                  <a:gs pos="100000">
                    <a:schemeClr val="bg1"/>
                  </a:gs>
                </a:gsLst>
                <a:lin ang="16200000" scaled="0"/>
                <a:tileRect/>
              </a:gradFill>
            </a:endParaRPr>
          </a:p>
        </p:txBody>
      </p:sp>
      <p:pic>
        <p:nvPicPr>
          <p:cNvPr id="11" name="Picture 10" descr="SpokesBW.psd"/>
          <p:cNvPicPr>
            <a:picLocks noChangeAspect="1"/>
          </p:cNvPicPr>
          <p:nvPr userDrawn="1"/>
        </p:nvPicPr>
        <p:blipFill rotWithShape="1">
          <a:blip r:embed="rId2">
            <a:extLst>
              <a:ext uri="{28A0092B-C50C-407E-A947-70E740481C1C}">
                <a14:useLocalDpi xmlns:a14="http://schemas.microsoft.com/office/drawing/2010/main" val="0"/>
              </a:ext>
            </a:extLst>
          </a:blip>
          <a:srcRect l="-392" r="64052"/>
          <a:stretch/>
        </p:blipFill>
        <p:spPr>
          <a:xfrm flipH="1">
            <a:off x="-1" y="83969"/>
            <a:ext cx="1605776" cy="3682446"/>
          </a:xfrm>
          <a:prstGeom prst="rect">
            <a:avLst/>
          </a:prstGeom>
        </p:spPr>
      </p:pic>
      <p:sp>
        <p:nvSpPr>
          <p:cNvPr id="3" name="Content Placeholder 2"/>
          <p:cNvSpPr>
            <a:spLocks noGrp="1"/>
          </p:cNvSpPr>
          <p:nvPr>
            <p:ph idx="1"/>
          </p:nvPr>
        </p:nvSpPr>
        <p:spPr>
          <a:xfrm>
            <a:off x="1752709" y="619280"/>
            <a:ext cx="6819514" cy="5873496"/>
          </a:xfrm>
          <a:noFill/>
        </p:spPr>
        <p:txBody>
          <a:bodyPr lIns="0" tIns="0" rIns="0" bIns="0" anchor="ctr">
            <a:normAutofit/>
          </a:bodyPr>
          <a:lstStyle>
            <a:lvl1pPr marL="1097280" indent="-1097280">
              <a:spcBef>
                <a:spcPts val="2424"/>
              </a:spcBef>
              <a:buFontTx/>
              <a:buNone/>
              <a:defRPr sz="2800" b="1">
                <a:solidFill>
                  <a:srgbClr val="6A643D"/>
                </a:solidFill>
                <a:latin typeface="+mj-lt"/>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6824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6" name="Slide Number Placeholder 5"/>
          <p:cNvSpPr>
            <a:spLocks noGrp="1"/>
          </p:cNvSpPr>
          <p:nvPr>
            <p:ph type="sldNum" sz="quarter" idx="12"/>
          </p:nvPr>
        </p:nvSpPr>
        <p:spPr/>
        <p:txBody>
          <a:bodyPr/>
          <a:lstStyle>
            <a:lvl1pPr>
              <a:defRPr/>
            </a:lvl1pPr>
          </a:lstStyle>
          <a:p>
            <a:pPr>
              <a:defRPr/>
            </a:pPr>
            <a:fld id="{631F1600-D6CC-FE44-AFE4-8891FF7FFC1C}" type="slidenum">
              <a:rPr/>
              <a:pPr>
                <a:defRPr/>
              </a:pPr>
              <a:t>‹#›</a:t>
            </a:fld>
            <a:endParaRPr lang="en-US"/>
          </a:p>
        </p:txBody>
      </p:sp>
    </p:spTree>
    <p:extLst>
      <p:ext uri="{BB962C8B-B14F-4D97-AF65-F5344CB8AC3E}">
        <p14:creationId xmlns:p14="http://schemas.microsoft.com/office/powerpoint/2010/main" val="338028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7" name="Slide Number Placeholder 6"/>
          <p:cNvSpPr>
            <a:spLocks noGrp="1"/>
          </p:cNvSpPr>
          <p:nvPr>
            <p:ph type="sldNum" sz="quarter" idx="12"/>
          </p:nvPr>
        </p:nvSpPr>
        <p:spPr/>
        <p:txBody>
          <a:bodyPr/>
          <a:lstStyle>
            <a:lvl1pPr>
              <a:defRPr/>
            </a:lvl1pPr>
          </a:lstStyle>
          <a:p>
            <a:pPr>
              <a:defRPr/>
            </a:pPr>
            <a:fld id="{35F89EAB-D633-9D47-815E-16007C70D692}" type="slidenum">
              <a:rPr/>
              <a:pPr>
                <a:defRPr/>
              </a:pPr>
              <a:t>‹#›</a:t>
            </a:fld>
            <a:endParaRPr lang="en-US"/>
          </a:p>
        </p:txBody>
      </p:sp>
    </p:spTree>
    <p:extLst>
      <p:ext uri="{BB962C8B-B14F-4D97-AF65-F5344CB8AC3E}">
        <p14:creationId xmlns:p14="http://schemas.microsoft.com/office/powerpoint/2010/main" val="507858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9" name="Slide Number Placeholder 8"/>
          <p:cNvSpPr>
            <a:spLocks noGrp="1"/>
          </p:cNvSpPr>
          <p:nvPr>
            <p:ph type="sldNum" sz="quarter" idx="12"/>
          </p:nvPr>
        </p:nvSpPr>
        <p:spPr/>
        <p:txBody>
          <a:bodyPr/>
          <a:lstStyle>
            <a:lvl1pPr>
              <a:defRPr/>
            </a:lvl1pPr>
          </a:lstStyle>
          <a:p>
            <a:pPr>
              <a:defRPr/>
            </a:pPr>
            <a:fld id="{C8431CF2-EAF6-6448-AA5E-B8C68DC37EFB}" type="slidenum">
              <a:rPr/>
              <a:pPr>
                <a:defRPr/>
              </a:pPr>
              <a:t>‹#›</a:t>
            </a:fld>
            <a:endParaRPr lang="en-US"/>
          </a:p>
        </p:txBody>
      </p:sp>
    </p:spTree>
    <p:extLst>
      <p:ext uri="{BB962C8B-B14F-4D97-AF65-F5344CB8AC3E}">
        <p14:creationId xmlns:p14="http://schemas.microsoft.com/office/powerpoint/2010/main" val="351983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a:xfrm>
            <a:off x="7835900" y="6410325"/>
            <a:ext cx="950913" cy="365125"/>
          </a:xfrm>
          <a:prstGeom prst="rect">
            <a:avLst/>
          </a:prstGeom>
        </p:spPr>
        <p:txBody>
          <a:bodyPr/>
          <a:lstStyle>
            <a:lvl1pPr fontAlgn="auto">
              <a:spcBef>
                <a:spcPts val="0"/>
              </a:spcBef>
              <a:spcAft>
                <a:spcPts val="0"/>
              </a:spcAft>
              <a:defRPr>
                <a:latin typeface="+mn-lt"/>
                <a:ea typeface="+mn-ea"/>
                <a:cs typeface="+mn-cs"/>
              </a:defRPr>
            </a:lvl1pPr>
          </a:lstStyle>
          <a:p>
            <a:pPr>
              <a:defRPr/>
            </a:pPr>
            <a:r>
              <a:rPr lang="en-US"/>
              <a:t>CH 9  •</a:t>
            </a:r>
          </a:p>
        </p:txBody>
      </p:sp>
      <p:sp>
        <p:nvSpPr>
          <p:cNvPr id="5" name="Slide Number Placeholder 4"/>
          <p:cNvSpPr>
            <a:spLocks noGrp="1"/>
          </p:cNvSpPr>
          <p:nvPr>
            <p:ph type="sldNum" sz="quarter" idx="12"/>
          </p:nvPr>
        </p:nvSpPr>
        <p:spPr/>
        <p:txBody>
          <a:bodyPr/>
          <a:lstStyle>
            <a:lvl1pPr>
              <a:defRPr/>
            </a:lvl1pPr>
          </a:lstStyle>
          <a:p>
            <a:pPr>
              <a:defRPr/>
            </a:pPr>
            <a:fld id="{5B42A96A-305F-0F4B-9FEA-4CA6654C0BAC}" type="slidenum">
              <a:rPr/>
              <a:pPr>
                <a:defRPr/>
              </a:pPr>
              <a:t>‹#›</a:t>
            </a:fld>
            <a:endParaRPr lang="en-US"/>
          </a:p>
        </p:txBody>
      </p:sp>
    </p:spTree>
    <p:extLst>
      <p:ext uri="{BB962C8B-B14F-4D97-AF65-F5344CB8AC3E}">
        <p14:creationId xmlns:p14="http://schemas.microsoft.com/office/powerpoint/2010/main" val="13856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84288" y="274638"/>
            <a:ext cx="78597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284288" y="1600200"/>
            <a:ext cx="78597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288" y="6234113"/>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237538" y="6408738"/>
            <a:ext cx="831850" cy="365125"/>
          </a:xfrm>
          <a:prstGeom prst="rect">
            <a:avLst/>
          </a:prstGeom>
        </p:spPr>
        <p:txBody>
          <a:bodyPr vert="horz" lIns="91440" tIns="45720" rIns="91440" bIns="45720" rtlCol="0" anchor="ctr"/>
          <a:lstStyle>
            <a:lvl1pPr algn="r" fontAlgn="auto">
              <a:spcBef>
                <a:spcPts val="0"/>
              </a:spcBef>
              <a:spcAft>
                <a:spcPts val="0"/>
              </a:spcAft>
              <a:defRPr sz="1100" b="1" i="0">
                <a:solidFill>
                  <a:schemeClr val="tx1"/>
                </a:solidFill>
                <a:latin typeface="Arial Narrow Bold"/>
                <a:ea typeface="+mn-ea"/>
                <a:cs typeface="Arial Narrow Bold"/>
              </a:defRPr>
            </a:lvl1pPr>
          </a:lstStyle>
          <a:p>
            <a:pPr>
              <a:defRPr/>
            </a:pPr>
            <a:fld id="{10DD219F-0D4B-D141-B0E5-45004FBD38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35" r:id="rId3"/>
    <p:sldLayoutId id="2147483723" r:id="rId4"/>
    <p:sldLayoutId id="2147483724"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hf hdr="0" dt="0"/>
  <p:txStyles>
    <p:titleStyle>
      <a:lvl1pPr algn="l" defTabSz="457200" rtl="0" eaLnBrk="1" fontAlgn="base" hangingPunct="1">
        <a:spcBef>
          <a:spcPct val="0"/>
        </a:spcBef>
        <a:spcAft>
          <a:spcPct val="0"/>
        </a:spcAft>
        <a:defRPr sz="3200" b="1" kern="1200">
          <a:solidFill>
            <a:srgbClr val="376092"/>
          </a:solidFill>
          <a:latin typeface="+mj-lt"/>
          <a:ea typeface="ＭＳ Ｐゴシック" charset="0"/>
          <a:cs typeface="ＭＳ Ｐゴシック" charset="0"/>
        </a:defRPr>
      </a:lvl1pPr>
      <a:lvl2pPr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2pPr>
      <a:lvl3pPr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3pPr>
      <a:lvl4pPr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4pPr>
      <a:lvl5pPr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5pPr>
      <a:lvl6pPr marL="457200"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6pPr>
      <a:lvl7pPr marL="914400"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7pPr>
      <a:lvl8pPr marL="1371600"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8pPr>
      <a:lvl9pPr marL="1828800" algn="l" defTabSz="457200" rtl="0" eaLnBrk="1" fontAlgn="base" hangingPunct="1">
        <a:spcBef>
          <a:spcPct val="0"/>
        </a:spcBef>
        <a:spcAft>
          <a:spcPct val="0"/>
        </a:spcAft>
        <a:defRPr sz="3200" b="1">
          <a:solidFill>
            <a:srgbClr val="376092"/>
          </a:solidFill>
          <a:latin typeface="Century Gothic"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rgbClr val="77933C"/>
        </a:buClr>
        <a:buFont typeface="Lucida Grande" charset="0"/>
        <a:buChar char="●"/>
        <a:defRPr sz="3000" kern="1200">
          <a:solidFill>
            <a:schemeClr val="tx1"/>
          </a:solidFill>
          <a:latin typeface="Century Schoolbook"/>
          <a:ea typeface="ＭＳ Ｐゴシック" charset="0"/>
          <a:cs typeface="Century Schoolbook"/>
        </a:defRPr>
      </a:lvl1pPr>
      <a:lvl2pPr marL="742950" indent="-285750" algn="l" defTabSz="457200" rtl="0" eaLnBrk="1" fontAlgn="base" hangingPunct="1">
        <a:spcBef>
          <a:spcPct val="20000"/>
        </a:spcBef>
        <a:spcAft>
          <a:spcPct val="0"/>
        </a:spcAft>
        <a:buClr>
          <a:srgbClr val="376092"/>
        </a:buClr>
        <a:buFont typeface="Arial" charset="0"/>
        <a:buChar char="–"/>
        <a:defRPr sz="2800" kern="1200">
          <a:solidFill>
            <a:schemeClr val="tx1"/>
          </a:solidFill>
          <a:latin typeface="Century Schoolbook"/>
          <a:ea typeface="ＭＳ Ｐゴシック" charset="0"/>
          <a:cs typeface="Century Schoolbook"/>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Century Schoolbook"/>
          <a:ea typeface="ＭＳ Ｐゴシック" charset="0"/>
          <a:cs typeface="Century Schoolbook"/>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Century Schoolbook"/>
          <a:ea typeface="ＭＳ Ｐゴシック" charset="0"/>
          <a:cs typeface="Century Schoolbook"/>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Century Schoolbook"/>
          <a:ea typeface="ＭＳ Ｐゴシック" charset="0"/>
          <a:cs typeface="Century School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12</a:t>
            </a:r>
          </a:p>
        </p:txBody>
      </p:sp>
      <p:sp>
        <p:nvSpPr>
          <p:cNvPr id="6" name="Subtitle 5"/>
          <p:cNvSpPr>
            <a:spLocks noGrp="1"/>
          </p:cNvSpPr>
          <p:nvPr>
            <p:ph type="subTitle" idx="1"/>
          </p:nvPr>
        </p:nvSpPr>
        <p:spPr/>
        <p:txBody>
          <a:bodyPr>
            <a:normAutofit/>
          </a:bodyPr>
          <a:lstStyle/>
          <a:p>
            <a:r>
              <a:rPr lang="el-GR" dirty="0"/>
              <a:t>ΧΡΗΜΑ</a:t>
            </a:r>
            <a:r>
              <a:rPr lang="en-US" dirty="0"/>
              <a:t>, </a:t>
            </a:r>
            <a:r>
              <a:rPr lang="el-GR" dirty="0"/>
              <a:t>ΤΡΑΠΕΖΕΣ ΚΑΙ ΧΡΗΜΑΤΟΠΙΣΤΩΤΙΚΟ ΣΥΣΤΗΜΑ</a:t>
            </a:r>
            <a:endParaRPr lang="en-US" dirty="0"/>
          </a:p>
        </p:txBody>
      </p:sp>
      <p:sp>
        <p:nvSpPr>
          <p:cNvPr id="2" name="TextBox 1">
            <a:extLst>
              <a:ext uri="{FF2B5EF4-FFF2-40B4-BE49-F238E27FC236}">
                <a16:creationId xmlns:a16="http://schemas.microsoft.com/office/drawing/2014/main" id="{C32B618C-833F-47A1-8B69-1AC4217624AA}"/>
              </a:ext>
            </a:extLst>
          </p:cNvPr>
          <p:cNvSpPr txBox="1"/>
          <p:nvPr/>
        </p:nvSpPr>
        <p:spPr>
          <a:xfrm>
            <a:off x="5979673" y="565604"/>
            <a:ext cx="1401346" cy="369332"/>
          </a:xfrm>
          <a:prstGeom prst="rect">
            <a:avLst/>
          </a:prstGeom>
          <a:solidFill>
            <a:srgbClr val="92D050"/>
          </a:solidFill>
        </p:spPr>
        <p:txBody>
          <a:bodyPr wrap="none" rtlCol="0">
            <a:spAutoFit/>
          </a:bodyPr>
          <a:lstStyle/>
          <a:p>
            <a:r>
              <a:rPr lang="el-GR" dirty="0">
                <a:solidFill>
                  <a:schemeClr val="bg1"/>
                </a:solidFill>
              </a:rPr>
              <a:t>ΚΕΦΑΛΑΙΟ</a:t>
            </a:r>
            <a:endParaRPr lang="en-US" dirty="0">
              <a:solidFill>
                <a:schemeClr val="bg1"/>
              </a:solidFill>
            </a:endParaRPr>
          </a:p>
        </p:txBody>
      </p:sp>
    </p:spTree>
    <p:extLst>
      <p:ext uri="{BB962C8B-B14F-4D97-AF65-F5344CB8AC3E}">
        <p14:creationId xmlns:p14="http://schemas.microsoft.com/office/powerpoint/2010/main" val="4262598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12-3  </a:t>
            </a:r>
            <a:r>
              <a:rPr lang="el-GR" dirty="0"/>
              <a:t>Πώς Αναπτύχθηκε το Τραπεζικό Σύστημα </a:t>
            </a:r>
            <a:r>
              <a:rPr lang="en-US" sz="1400" dirty="0"/>
              <a:t>(1 </a:t>
            </a:r>
            <a:r>
              <a:rPr lang="el-GR" sz="1400" dirty="0"/>
              <a:t>από</a:t>
            </a:r>
            <a:r>
              <a:rPr lang="en-US" sz="1400" dirty="0"/>
              <a:t> 4) </a:t>
            </a:r>
          </a:p>
        </p:txBody>
      </p:sp>
      <p:sp>
        <p:nvSpPr>
          <p:cNvPr id="3" name="Content Placeholder 2"/>
          <p:cNvSpPr>
            <a:spLocks noGrp="1"/>
          </p:cNvSpPr>
          <p:nvPr>
            <p:ph idx="1"/>
          </p:nvPr>
        </p:nvSpPr>
        <p:spPr>
          <a:xfrm>
            <a:off x="324374" y="1801244"/>
            <a:ext cx="8329089" cy="4938057"/>
          </a:xfrm>
        </p:spPr>
        <p:txBody>
          <a:bodyPr>
            <a:normAutofit fontScale="92500" lnSpcReduction="10000"/>
          </a:bodyPr>
          <a:lstStyle/>
          <a:p>
            <a:pPr lvl="1"/>
            <a:r>
              <a:rPr lang="en-US" dirty="0"/>
              <a:t>12-3</a:t>
            </a:r>
            <a:r>
              <a:rPr lang="el-GR" dirty="0"/>
              <a:t>α</a:t>
            </a:r>
            <a:r>
              <a:rPr lang="en-US" dirty="0"/>
              <a:t> </a:t>
            </a:r>
            <a:r>
              <a:rPr lang="el-GR" dirty="0"/>
              <a:t>Οι Πρώτοι Τραπεζίτες</a:t>
            </a:r>
            <a:endParaRPr lang="en-US" dirty="0"/>
          </a:p>
          <a:p>
            <a:pPr lvl="2"/>
            <a:r>
              <a:rPr lang="el-GR" b="1" dirty="0">
                <a:solidFill>
                  <a:srgbClr val="87004A"/>
                </a:solidFill>
              </a:rPr>
              <a:t>Κλασματικό Αποθεματικό Τραπεζικό Σύστημα</a:t>
            </a:r>
            <a:r>
              <a:rPr lang="en-US" dirty="0"/>
              <a:t>: </a:t>
            </a:r>
            <a:r>
              <a:rPr lang="el-GR" dirty="0"/>
              <a:t>Ένα τραπεζικό σύστημα που επιτρέπει στις τράπεζες να διατηρούν αποθεματικά που αντιστοιχούν μόνο σε ένα μέρος των καταθέσεων</a:t>
            </a:r>
            <a:endParaRPr lang="en-US" dirty="0"/>
          </a:p>
          <a:p>
            <a:pPr lvl="2"/>
            <a:r>
              <a:rPr lang="el-GR" dirty="0"/>
              <a:t>Όταν τα χρήματα αποτελούνται κυρίως από χρυσά νομίσματα, η μεταφορά τους δεν ήταν ούτε εύκολη ούτε ασφαλής. Οι περισσότεροι άνθρωποι στράφηκαν στους τοπικούς χρυσοχόους για βοήθεια, καθώς διέθεταν ασφαλείς εγκαταστάσεις αποθήκευσης </a:t>
            </a:r>
          </a:p>
          <a:p>
            <a:pPr lvl="2"/>
            <a:r>
              <a:rPr lang="el-GR" dirty="0"/>
              <a:t>Έτσι</a:t>
            </a:r>
            <a:r>
              <a:rPr lang="en-US" dirty="0"/>
              <a:t>,</a:t>
            </a:r>
            <a:r>
              <a:rPr lang="el-GR" dirty="0"/>
              <a:t> οι χρυσοχόοι ήταν οι πρώτοι τραπεζίτες και εξέδιδαν</a:t>
            </a:r>
            <a:r>
              <a:rPr lang="en-US" dirty="0"/>
              <a:t> </a:t>
            </a:r>
            <a:r>
              <a:rPr lang="el-GR" i="1" dirty="0"/>
              <a:t>αποδείξεις αποθήκης </a:t>
            </a:r>
            <a:r>
              <a:rPr lang="el-GR" dirty="0"/>
              <a:t>στους πελάτες τους για τον χρυσό που αποθήκευαν</a:t>
            </a:r>
            <a:endParaRPr lang="en-US" dirty="0"/>
          </a:p>
          <a:p>
            <a:pPr lvl="2"/>
            <a:r>
              <a:rPr lang="el-GR" dirty="0"/>
              <a:t>Οι αποδείξεις εξελίχθηκαν σε χρήμα</a:t>
            </a:r>
            <a:r>
              <a:rPr lang="en-US" dirty="0"/>
              <a:t>,</a:t>
            </a:r>
            <a:r>
              <a:rPr lang="el-GR" dirty="0"/>
              <a:t> όντας ευρέως αποδεκτές για συναλλακτικούς σκοπούς</a:t>
            </a:r>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10</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2230086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12-3 </a:t>
            </a:r>
            <a:r>
              <a:rPr lang="el-GR" dirty="0"/>
              <a:t>Πώς Αναπτύχθηκε το Τραπεζικό Σύστημα </a:t>
            </a:r>
            <a:r>
              <a:rPr lang="en-US" sz="1400" dirty="0"/>
              <a:t>(2 </a:t>
            </a:r>
            <a:r>
              <a:rPr lang="el-GR" sz="1400" dirty="0"/>
              <a:t>από</a:t>
            </a:r>
            <a:r>
              <a:rPr lang="en-US" sz="1400" dirty="0"/>
              <a:t> 4) </a:t>
            </a:r>
          </a:p>
        </p:txBody>
      </p:sp>
      <p:sp>
        <p:nvSpPr>
          <p:cNvPr id="3" name="Content Placeholder 2"/>
          <p:cNvSpPr>
            <a:spLocks noGrp="1"/>
          </p:cNvSpPr>
          <p:nvPr>
            <p:ph idx="1"/>
          </p:nvPr>
        </p:nvSpPr>
        <p:spPr>
          <a:xfrm>
            <a:off x="324374" y="1470681"/>
            <a:ext cx="8329089" cy="4938057"/>
          </a:xfrm>
        </p:spPr>
        <p:txBody>
          <a:bodyPr>
            <a:normAutofit/>
          </a:bodyPr>
          <a:lstStyle/>
          <a:p>
            <a:pPr lvl="1"/>
            <a:r>
              <a:rPr lang="en-US" dirty="0"/>
              <a:t>12-3</a:t>
            </a:r>
            <a:r>
              <a:rPr lang="el-GR" dirty="0"/>
              <a:t>α</a:t>
            </a:r>
            <a:r>
              <a:rPr lang="en-US" dirty="0"/>
              <a:t> </a:t>
            </a:r>
            <a:r>
              <a:rPr lang="el-GR" dirty="0"/>
              <a:t>Οι Πρώτοι Τραπεζίτες </a:t>
            </a:r>
            <a:r>
              <a:rPr lang="en-US" sz="1400" dirty="0"/>
              <a:t>(</a:t>
            </a:r>
            <a:r>
              <a:rPr lang="el-GR" sz="1400" dirty="0"/>
              <a:t>συνέχεια</a:t>
            </a:r>
            <a:r>
              <a:rPr lang="en-US" sz="1400" dirty="0"/>
              <a:t>)</a:t>
            </a:r>
            <a:endParaRPr lang="en-US" dirty="0"/>
          </a:p>
          <a:p>
            <a:pPr lvl="2"/>
            <a:r>
              <a:rPr lang="el-GR" dirty="0"/>
              <a:t>Οι χρυσοχόοι, άρχισαν να δανείζουν μέρος του αποθηκευμένου χρυσού, επειδή καταλάβαιναν ότι θα μπορούσαν να εισπράττουν τόκους επί των δανείων χωρίς να διακινδυνεύουν τη δυνατότητά τους να ρευστοποιούν τις αποδείξεις όταν τους παρουσιάζονταν</a:t>
            </a:r>
            <a:endParaRPr lang="en-US" dirty="0"/>
          </a:p>
          <a:p>
            <a:pPr lvl="2"/>
            <a:r>
              <a:rPr lang="el-GR" dirty="0"/>
              <a:t>Οι αποδείξεις αποθήκευσης αναπαριστούσαν ένα μεγαλύτερο ποσό χρυσού από αυτό που ήταν πράγματι αποθηκευμένο</a:t>
            </a:r>
            <a:endParaRPr lang="en-US" dirty="0"/>
          </a:p>
          <a:p>
            <a:pPr lvl="2"/>
            <a:r>
              <a:rPr lang="el-GR" dirty="0"/>
              <a:t>Έτσι, ξεκίνησε το κλασματικό αποθεματικό τραπεζικό σύστημα</a:t>
            </a:r>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11</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3799882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12-3  </a:t>
            </a:r>
            <a:r>
              <a:rPr lang="el-GR" dirty="0"/>
              <a:t>Πώς Αναπτύχθηκε το Τραπεζικό Σύστημα </a:t>
            </a:r>
            <a:r>
              <a:rPr lang="en-US" sz="1400" dirty="0"/>
              <a:t>(3 </a:t>
            </a:r>
            <a:r>
              <a:rPr lang="el-GR" sz="1400" dirty="0"/>
              <a:t>από</a:t>
            </a:r>
            <a:r>
              <a:rPr lang="en-US" sz="1400" dirty="0"/>
              <a:t> 4) </a:t>
            </a:r>
          </a:p>
        </p:txBody>
      </p:sp>
      <p:sp>
        <p:nvSpPr>
          <p:cNvPr id="3" name="Content Placeholder 2"/>
          <p:cNvSpPr>
            <a:spLocks noGrp="1"/>
          </p:cNvSpPr>
          <p:nvPr>
            <p:ph idx="1"/>
          </p:nvPr>
        </p:nvSpPr>
        <p:spPr>
          <a:xfrm>
            <a:off x="324374" y="1815312"/>
            <a:ext cx="8329089" cy="4938057"/>
          </a:xfrm>
        </p:spPr>
        <p:txBody>
          <a:bodyPr>
            <a:normAutofit fontScale="77500" lnSpcReduction="20000"/>
          </a:bodyPr>
          <a:lstStyle/>
          <a:p>
            <a:pPr lvl="1"/>
            <a:r>
              <a:rPr lang="en-US" dirty="0"/>
              <a:t>12-3</a:t>
            </a:r>
            <a:r>
              <a:rPr lang="el-GR" dirty="0"/>
              <a:t>β</a:t>
            </a:r>
            <a:r>
              <a:rPr lang="en-US" dirty="0"/>
              <a:t> </a:t>
            </a:r>
            <a:r>
              <a:rPr lang="el-GR" dirty="0"/>
              <a:t>Τα Αποθεματικά της Τράπεζας και Άλλα</a:t>
            </a:r>
            <a:endParaRPr lang="en-US" dirty="0"/>
          </a:p>
          <a:p>
            <a:pPr lvl="2"/>
            <a:r>
              <a:rPr lang="el-GR" b="1" dirty="0">
                <a:solidFill>
                  <a:srgbClr val="87004A"/>
                </a:solidFill>
              </a:rPr>
              <a:t>Κεντρική Ομοσπονδιακή Τράπεζα</a:t>
            </a:r>
            <a:r>
              <a:rPr lang="en-US" dirty="0"/>
              <a:t>: </a:t>
            </a:r>
            <a:r>
              <a:rPr lang="el-GR" dirty="0"/>
              <a:t>Η κεντρική τράπεζα των ΗΠΑ</a:t>
            </a:r>
            <a:endParaRPr lang="en-US" dirty="0"/>
          </a:p>
          <a:p>
            <a:pPr lvl="2"/>
            <a:r>
              <a:rPr lang="el-GR" b="1" dirty="0">
                <a:solidFill>
                  <a:srgbClr val="87004A"/>
                </a:solidFill>
              </a:rPr>
              <a:t>Αποθεματικά</a:t>
            </a:r>
            <a:r>
              <a:rPr lang="en-US" b="1" dirty="0">
                <a:solidFill>
                  <a:srgbClr val="87004A"/>
                </a:solidFill>
              </a:rPr>
              <a:t>:</a:t>
            </a:r>
            <a:r>
              <a:rPr lang="en-US" dirty="0"/>
              <a:t> </a:t>
            </a:r>
            <a:r>
              <a:rPr lang="el-GR" dirty="0"/>
              <a:t>Το άθροισμα των τραπεζικών καταθέσεων στην Κεντρική Ομοσπονδιακή Τράπεζα και των χρημάτων θησαυροφυλακίου. Αν, για παράδειγμα, μια τράπεζα διαθέτει αυτή τη στιγμή</a:t>
            </a:r>
            <a:r>
              <a:rPr lang="en-US" dirty="0"/>
              <a:t> $40 </a:t>
            </a:r>
            <a:r>
              <a:rPr lang="el-GR" dirty="0"/>
              <a:t>εκατομμύρια σε καταθέσεις στην Κεντρική Ομοσπονδιακή Τράπεζα και</a:t>
            </a:r>
            <a:r>
              <a:rPr lang="en-US" dirty="0"/>
              <a:t> $10 </a:t>
            </a:r>
            <a:r>
              <a:rPr lang="el-GR" dirty="0"/>
              <a:t>εκατομμύρια</a:t>
            </a:r>
            <a:r>
              <a:rPr lang="en-US" dirty="0"/>
              <a:t> </a:t>
            </a:r>
            <a:r>
              <a:rPr lang="el-GR" dirty="0"/>
              <a:t>σε χρήματα θησαυροφυλακίου</a:t>
            </a:r>
            <a:r>
              <a:rPr lang="en-US" dirty="0"/>
              <a:t>, </a:t>
            </a:r>
            <a:r>
              <a:rPr lang="el-GR" dirty="0"/>
              <a:t>τότε διαθέτει </a:t>
            </a:r>
            <a:r>
              <a:rPr lang="en-US" dirty="0"/>
              <a:t>$50 </a:t>
            </a:r>
            <a:r>
              <a:rPr lang="el-GR" dirty="0"/>
              <a:t>εκατομμύρια σε αποθέματα</a:t>
            </a:r>
            <a:endParaRPr lang="en-US" dirty="0"/>
          </a:p>
          <a:p>
            <a:pPr lvl="2"/>
            <a:r>
              <a:rPr lang="el-GR" b="1" dirty="0">
                <a:solidFill>
                  <a:srgbClr val="87004A"/>
                </a:solidFill>
              </a:rPr>
              <a:t>Λόγος Ελάχιστων Υποχρεωτικών Αποθεματικών </a:t>
            </a:r>
            <a:r>
              <a:rPr lang="en-US" b="1" dirty="0">
                <a:solidFill>
                  <a:srgbClr val="87004A"/>
                </a:solidFill>
              </a:rPr>
              <a:t>(</a:t>
            </a:r>
            <a:r>
              <a:rPr lang="en-US" b="1" i="1" dirty="0">
                <a:solidFill>
                  <a:srgbClr val="87004A"/>
                </a:solidFill>
              </a:rPr>
              <a:t>r</a:t>
            </a:r>
            <a:r>
              <a:rPr lang="en-US" b="1" dirty="0">
                <a:solidFill>
                  <a:srgbClr val="87004A"/>
                </a:solidFill>
              </a:rPr>
              <a:t>)</a:t>
            </a:r>
            <a:r>
              <a:rPr lang="en-US" dirty="0"/>
              <a:t>: </a:t>
            </a:r>
            <a:r>
              <a:rPr lang="el-GR" dirty="0"/>
              <a:t>Ένα ποσοστό κάθε κατατεθειμένου δολαρίου που πρέπει να διατηρείται σε μορφή αποθεματικών (συγκεκριμένα, ως τραπεζική κατάθεση στην Κεντρική Ομοσπονδιακή Τράπεζα ή στο θησαυροφυλάκιο της τράπεζας)</a:t>
            </a:r>
            <a:endParaRPr lang="en-US" dirty="0"/>
          </a:p>
          <a:p>
            <a:pPr lvl="2"/>
            <a:r>
              <a:rPr lang="el-GR" b="1" dirty="0">
                <a:solidFill>
                  <a:srgbClr val="87004A"/>
                </a:solidFill>
              </a:rPr>
              <a:t>Ελάχιστα Υποχρεωτικά Αποθεματικά</a:t>
            </a:r>
            <a:r>
              <a:rPr lang="en-US" dirty="0"/>
              <a:t>: </a:t>
            </a:r>
            <a:r>
              <a:rPr lang="el-GR" dirty="0"/>
              <a:t>Η ελάχιστη ποσότητα σε δολάρια αυτών των αποθεματικών που πρέπει να διατηρεί μια τράπεζα ανάλογα με τις καταθέσεις όψεως που διαθέτει, όπως ορίζεται από την Κεντρική Ομοσπονδιακή Τράπεζα</a:t>
            </a:r>
            <a:r>
              <a:rPr lang="en-US" dirty="0"/>
              <a:t>.</a:t>
            </a:r>
          </a:p>
          <a:p>
            <a:pPr lvl="2"/>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12</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63255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12-3  </a:t>
            </a:r>
            <a:r>
              <a:rPr lang="el-GR" dirty="0"/>
              <a:t>Πώς Αναπτύχθηκε το Τραπεζικό Σύστημα </a:t>
            </a:r>
            <a:r>
              <a:rPr lang="en-US" sz="1400" dirty="0"/>
              <a:t>(4 </a:t>
            </a:r>
            <a:r>
              <a:rPr lang="el-GR" sz="1400" dirty="0"/>
              <a:t>από</a:t>
            </a:r>
            <a:r>
              <a:rPr lang="en-US" sz="1400" dirty="0"/>
              <a:t> 4) </a:t>
            </a:r>
          </a:p>
        </p:txBody>
      </p:sp>
      <p:sp>
        <p:nvSpPr>
          <p:cNvPr id="3" name="Content Placeholder 2"/>
          <p:cNvSpPr>
            <a:spLocks noGrp="1"/>
          </p:cNvSpPr>
          <p:nvPr>
            <p:ph idx="1"/>
          </p:nvPr>
        </p:nvSpPr>
        <p:spPr>
          <a:xfrm>
            <a:off x="324374" y="1653243"/>
            <a:ext cx="8329089" cy="4938057"/>
          </a:xfrm>
        </p:spPr>
        <p:txBody>
          <a:bodyPr>
            <a:normAutofit fontScale="92500" lnSpcReduction="10000"/>
          </a:bodyPr>
          <a:lstStyle/>
          <a:p>
            <a:pPr lvl="1"/>
            <a:r>
              <a:rPr lang="en-US" dirty="0"/>
              <a:t>12-3</a:t>
            </a:r>
            <a:r>
              <a:rPr lang="el-GR" dirty="0"/>
              <a:t>β</a:t>
            </a:r>
            <a:r>
              <a:rPr lang="en-US" dirty="0"/>
              <a:t> </a:t>
            </a:r>
            <a:r>
              <a:rPr lang="el-GR" dirty="0"/>
              <a:t>Τα Αποθεματικά της Τράπεζας και Άλλα </a:t>
            </a:r>
            <a:r>
              <a:rPr lang="en-US" sz="1400" dirty="0"/>
              <a:t>(</a:t>
            </a:r>
            <a:r>
              <a:rPr lang="el-GR" sz="1400" dirty="0"/>
              <a:t>συνέχεια</a:t>
            </a:r>
            <a:r>
              <a:rPr lang="en-US" sz="1400" dirty="0"/>
              <a:t>)</a:t>
            </a:r>
            <a:endParaRPr lang="en-US" dirty="0"/>
          </a:p>
          <a:p>
            <a:pPr lvl="2"/>
            <a:r>
              <a:rPr lang="el-GR" b="1" dirty="0">
                <a:solidFill>
                  <a:srgbClr val="87004A"/>
                </a:solidFill>
              </a:rPr>
              <a:t>Υποχρέωση Τήρησης Ελάχιστων Αποθεματικών</a:t>
            </a:r>
            <a:r>
              <a:rPr lang="en-US" dirty="0"/>
              <a:t>: </a:t>
            </a:r>
            <a:r>
              <a:rPr lang="el-GR" dirty="0"/>
              <a:t>Ο κανονισμός της Κεντρικής Ομοσπονδιακής Τράπεζας που συγκεκριμενοποιεί την ποσότητα των αποθεματικών που πρέπει να διατηρεί μια τράπεζα ανάλογα με τις καταθέσεις της</a:t>
            </a:r>
            <a:endParaRPr lang="en-US" dirty="0"/>
          </a:p>
          <a:p>
            <a:pPr lvl="2"/>
            <a:r>
              <a:rPr lang="el-GR" b="1" dirty="0">
                <a:solidFill>
                  <a:srgbClr val="87004A"/>
                </a:solidFill>
              </a:rPr>
              <a:t>Υπερβάλλοντα Αποθεματικά</a:t>
            </a:r>
            <a:r>
              <a:rPr lang="en-US" b="1" dirty="0">
                <a:solidFill>
                  <a:srgbClr val="87004A"/>
                </a:solidFill>
              </a:rPr>
              <a:t>:</a:t>
            </a:r>
            <a:r>
              <a:rPr lang="en-US" dirty="0"/>
              <a:t> </a:t>
            </a:r>
            <a:r>
              <a:rPr lang="el-GR" dirty="0"/>
              <a:t>Οποιαδήποτε ποσότητα αποθεματικών πέρα από την υποχρεωτική. Η διαφορά μεταξύ των συνολικών αποθεματικών μιας τράπεζας και των ελάχιστων υποχρεωτικών αποθεματικών</a:t>
            </a:r>
            <a:endParaRPr lang="en-US" dirty="0"/>
          </a:p>
          <a:p>
            <a:pPr lvl="1"/>
            <a:r>
              <a:rPr lang="el-GR" dirty="0"/>
              <a:t>Ένα χρηματοπιστωτικό σύστημα στην ουσία αποτελεί έναν τρόπο για να αντιστοιχηθούν άτομα με πλεονάζουσα κεφάλαια με άτομα με έλλειψη κεφαλαίων. Με άλλα λόγια, είναι ένας τρόπος αντιστοίχισης δανειστών (δηλαδή αποταμιευτών) και δανειοληπτών</a:t>
            </a:r>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13</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981158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12-4  </a:t>
            </a:r>
            <a:r>
              <a:rPr lang="el-GR" dirty="0"/>
              <a:t>Το Χρηματοπιστωτικό Σύστημα </a:t>
            </a:r>
            <a:r>
              <a:rPr lang="en-US" sz="1400" dirty="0"/>
              <a:t>(1 </a:t>
            </a:r>
            <a:r>
              <a:rPr lang="el-GR" sz="1400" dirty="0"/>
              <a:t>από</a:t>
            </a:r>
            <a:r>
              <a:rPr lang="en-US" sz="1400" dirty="0"/>
              <a:t> 3) </a:t>
            </a:r>
          </a:p>
        </p:txBody>
      </p:sp>
      <p:sp>
        <p:nvSpPr>
          <p:cNvPr id="3" name="Content Placeholder 2"/>
          <p:cNvSpPr>
            <a:spLocks noGrp="1"/>
          </p:cNvSpPr>
          <p:nvPr>
            <p:ph idx="1"/>
          </p:nvPr>
        </p:nvSpPr>
        <p:spPr>
          <a:xfrm>
            <a:off x="324374" y="1470681"/>
            <a:ext cx="8329089" cy="4938057"/>
          </a:xfrm>
        </p:spPr>
        <p:txBody>
          <a:bodyPr>
            <a:normAutofit fontScale="92500" lnSpcReduction="20000"/>
          </a:bodyPr>
          <a:lstStyle/>
          <a:p>
            <a:pPr lvl="1"/>
            <a:r>
              <a:rPr lang="el-GR" dirty="0"/>
              <a:t>Ένα χρηματοπιστωτικό σύστημα στην ουσία αποτελεί έναν τρόπο για να αντιστοιχηθούν άτομα με πλεονάζουσα κεφάλαια με άτομα με έλλειψη κεφαλαίων. Με άλλα λόγια, είναι ένας τρόπος αντιστοίχισης δανειστών (δηλαδή αποταμιευτών) και δανειοληπτών</a:t>
            </a:r>
          </a:p>
          <a:p>
            <a:pPr lvl="1"/>
            <a:r>
              <a:rPr lang="en-US" dirty="0"/>
              <a:t>12-4</a:t>
            </a:r>
            <a:r>
              <a:rPr lang="el-GR" dirty="0"/>
              <a:t>α</a:t>
            </a:r>
            <a:r>
              <a:rPr lang="en-US" dirty="0"/>
              <a:t> </a:t>
            </a:r>
            <a:r>
              <a:rPr lang="el-GR" dirty="0"/>
              <a:t>Άμεση και Έμμεση Χρηματοδότηση</a:t>
            </a:r>
            <a:endParaRPr lang="en-US" dirty="0"/>
          </a:p>
          <a:p>
            <a:pPr lvl="2"/>
            <a:r>
              <a:rPr lang="el-GR" b="1" dirty="0">
                <a:solidFill>
                  <a:srgbClr val="87004A"/>
                </a:solidFill>
              </a:rPr>
              <a:t>Άμεση Χρηματοδότηση</a:t>
            </a:r>
            <a:r>
              <a:rPr lang="en-US" dirty="0"/>
              <a:t>: </a:t>
            </a:r>
            <a:r>
              <a:rPr lang="el-GR" dirty="0"/>
              <a:t>Μια μέθοδος μεταφοράς χρημάτων, όπου δανειστές και δανειολήπτες αντιστοιχίζονται σε ένα περιβάλλον αγοράς, όπως η αγορά ομολόγων</a:t>
            </a:r>
            <a:endParaRPr lang="en-US" dirty="0"/>
          </a:p>
          <a:p>
            <a:pPr lvl="2"/>
            <a:r>
              <a:rPr lang="el-GR" b="1" dirty="0">
                <a:solidFill>
                  <a:srgbClr val="87004A"/>
                </a:solidFill>
              </a:rPr>
              <a:t>Έμμεση Χρηματοδότηση</a:t>
            </a:r>
            <a:r>
              <a:rPr lang="en-US" dirty="0"/>
              <a:t>: </a:t>
            </a:r>
            <a:r>
              <a:rPr lang="el-GR" dirty="0"/>
              <a:t>Μια μέθοδος μεταφοράς χρημάτων, όπου τα κεφάλαια δανείζονται μέσω ενός χρηματοπιστωτικού μεσολαβητή</a:t>
            </a:r>
            <a:endParaRPr lang="en-US" dirty="0"/>
          </a:p>
          <a:p>
            <a:pPr lvl="2"/>
            <a:r>
              <a:rPr lang="el-GR" b="1" dirty="0">
                <a:solidFill>
                  <a:srgbClr val="87004A"/>
                </a:solidFill>
              </a:rPr>
              <a:t>Χρηματοπιστωτικός Μεσολαβητής</a:t>
            </a:r>
            <a:r>
              <a:rPr lang="en-US" dirty="0"/>
              <a:t>: </a:t>
            </a:r>
            <a:r>
              <a:rPr lang="el-GR" dirty="0"/>
              <a:t>Ένα ίδρυμα που μεταφέρει κεφάλαια από αυτούς που θέλουν να δανείσουν σε εκείνους που θέλουν να δανειστούν</a:t>
            </a:r>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14</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194218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12-4  </a:t>
            </a:r>
            <a:r>
              <a:rPr lang="el-GR" dirty="0"/>
              <a:t>Το Χρηματοπιστωτικό Σύστημα </a:t>
            </a:r>
            <a:r>
              <a:rPr lang="en-US" sz="1400" dirty="0"/>
              <a:t>(2 </a:t>
            </a:r>
            <a:r>
              <a:rPr lang="el-GR" sz="1400" dirty="0"/>
              <a:t>από</a:t>
            </a:r>
            <a:r>
              <a:rPr lang="en-US" sz="1400" dirty="0"/>
              <a:t> 3) </a:t>
            </a:r>
          </a:p>
        </p:txBody>
      </p:sp>
      <p:sp>
        <p:nvSpPr>
          <p:cNvPr id="3" name="Content Placeholder 2"/>
          <p:cNvSpPr>
            <a:spLocks noGrp="1"/>
          </p:cNvSpPr>
          <p:nvPr>
            <p:ph idx="1"/>
          </p:nvPr>
        </p:nvSpPr>
        <p:spPr>
          <a:xfrm>
            <a:off x="324374" y="1470681"/>
            <a:ext cx="8329089" cy="4938057"/>
          </a:xfrm>
        </p:spPr>
        <p:txBody>
          <a:bodyPr>
            <a:normAutofit fontScale="92500" lnSpcReduction="10000"/>
          </a:bodyPr>
          <a:lstStyle/>
          <a:p>
            <a:pPr lvl="1"/>
            <a:r>
              <a:rPr lang="en-US" dirty="0"/>
              <a:t>12-4</a:t>
            </a:r>
            <a:r>
              <a:rPr lang="el-GR" dirty="0"/>
              <a:t>β</a:t>
            </a:r>
            <a:r>
              <a:rPr lang="en-US" dirty="0"/>
              <a:t> </a:t>
            </a:r>
            <a:r>
              <a:rPr lang="el-GR" dirty="0"/>
              <a:t>Προβλήματα Δυσμενούς Επιλογής και Ηθικού Κινδύνου</a:t>
            </a:r>
            <a:endParaRPr lang="en-US" dirty="0"/>
          </a:p>
          <a:p>
            <a:pPr lvl="2"/>
            <a:r>
              <a:rPr lang="el-GR" b="1" dirty="0">
                <a:solidFill>
                  <a:srgbClr val="87004A"/>
                </a:solidFill>
              </a:rPr>
              <a:t>Ασύμμετρη Πληροφόρηση</a:t>
            </a:r>
            <a:r>
              <a:rPr lang="en-US" dirty="0"/>
              <a:t>: </a:t>
            </a:r>
            <a:r>
              <a:rPr lang="el-GR" dirty="0"/>
              <a:t>Μια κατάσταση όπου ο οικονομικός παράγοντας από το ένα μέρος μιας συναλλαγής διαθέτει πληροφορίες που δε διαθέτει ο οικονομικός παράγοντας από το άλλο μέρος</a:t>
            </a:r>
            <a:endParaRPr lang="el-GR" b="1" dirty="0">
              <a:solidFill>
                <a:srgbClr val="87004A"/>
              </a:solidFill>
            </a:endParaRPr>
          </a:p>
          <a:p>
            <a:pPr lvl="2"/>
            <a:r>
              <a:rPr lang="el-GR" b="1" dirty="0">
                <a:solidFill>
                  <a:srgbClr val="87004A"/>
                </a:solidFill>
              </a:rPr>
              <a:t>Δυσμενής Επιλογή</a:t>
            </a:r>
            <a:r>
              <a:rPr lang="en-US" dirty="0"/>
              <a:t>: </a:t>
            </a:r>
            <a:r>
              <a:rPr lang="el-GR" dirty="0"/>
              <a:t>Ένα φαινόμενο που προκύπτει όταν τα μέρη στη μια πλευρά της αγοράς διαθέτουν πληροφορίες που είναι άγνωστες στους άλλους και επιλέγουν με βάση αυτές τις πληροφορίες με έναν τρόπο που επηρεάζει δυσμενώς τα μέρη της άλλης πλευράς της αγοράς</a:t>
            </a:r>
            <a:endParaRPr lang="en-US" dirty="0"/>
          </a:p>
          <a:p>
            <a:pPr lvl="2"/>
            <a:r>
              <a:rPr lang="el-GR" b="1" dirty="0">
                <a:solidFill>
                  <a:srgbClr val="87004A"/>
                </a:solidFill>
              </a:rPr>
              <a:t>Ηθικός Κίνδυνος</a:t>
            </a:r>
            <a:r>
              <a:rPr lang="en-US" dirty="0"/>
              <a:t>: </a:t>
            </a:r>
            <a:r>
              <a:rPr lang="el-GR" dirty="0"/>
              <a:t>Μια κατάσταση που προκύπτει όταν η μια πλευρά της συναλλαγής αλλάζει τη συμπεριφορά της με έναν κρυφό ή ακριβό τρόπο προς την άλλη πλευρά</a:t>
            </a:r>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15</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30795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12-4  </a:t>
            </a:r>
            <a:r>
              <a:rPr lang="el-GR" dirty="0"/>
              <a:t>Το Χρηματοπιστωτικό Σύστημα </a:t>
            </a:r>
            <a:r>
              <a:rPr lang="en-US" sz="1400" dirty="0"/>
              <a:t>(3 </a:t>
            </a:r>
            <a:r>
              <a:rPr lang="el-GR" sz="1400" dirty="0"/>
              <a:t>από</a:t>
            </a:r>
            <a:r>
              <a:rPr lang="en-US" sz="1400" dirty="0"/>
              <a:t> 3) </a:t>
            </a:r>
          </a:p>
        </p:txBody>
      </p:sp>
      <p:sp>
        <p:nvSpPr>
          <p:cNvPr id="3" name="Content Placeholder 2"/>
          <p:cNvSpPr>
            <a:spLocks noGrp="1"/>
          </p:cNvSpPr>
          <p:nvPr>
            <p:ph idx="1"/>
          </p:nvPr>
        </p:nvSpPr>
        <p:spPr>
          <a:xfrm>
            <a:off x="324374" y="1470681"/>
            <a:ext cx="8329089" cy="4938057"/>
          </a:xfrm>
        </p:spPr>
        <p:txBody>
          <a:bodyPr>
            <a:normAutofit/>
          </a:bodyPr>
          <a:lstStyle/>
          <a:p>
            <a:pPr lvl="1"/>
            <a:r>
              <a:rPr lang="en-US" dirty="0"/>
              <a:t>12-4</a:t>
            </a:r>
            <a:r>
              <a:rPr lang="el-GR" dirty="0"/>
              <a:t>δ</a:t>
            </a:r>
            <a:r>
              <a:rPr lang="en-US" dirty="0"/>
              <a:t> </a:t>
            </a:r>
            <a:r>
              <a:rPr lang="el-GR" dirty="0"/>
              <a:t>Ο Ισολογισμός της Τράπεζας</a:t>
            </a:r>
            <a:endParaRPr lang="en-US" dirty="0"/>
          </a:p>
          <a:p>
            <a:pPr lvl="2"/>
            <a:r>
              <a:rPr lang="el-GR" b="1" dirty="0">
                <a:solidFill>
                  <a:srgbClr val="87004A"/>
                </a:solidFill>
              </a:rPr>
              <a:t>Ισολογισμός</a:t>
            </a:r>
            <a:r>
              <a:rPr lang="en-US" dirty="0"/>
              <a:t>: </a:t>
            </a:r>
            <a:r>
              <a:rPr lang="el-GR" dirty="0"/>
              <a:t>Μια καταγραφή του ενεργητικού και του παθητικού μιας τράπεζας</a:t>
            </a:r>
            <a:br>
              <a:rPr lang="en-US" b="1" dirty="0">
                <a:solidFill>
                  <a:srgbClr val="87004A"/>
                </a:solidFill>
              </a:rPr>
            </a:br>
            <a:r>
              <a:rPr lang="el-GR" b="1" dirty="0">
                <a:solidFill>
                  <a:srgbClr val="87004A"/>
                </a:solidFill>
              </a:rPr>
              <a:t>Ενεργητικό</a:t>
            </a:r>
            <a:r>
              <a:rPr lang="en-US" dirty="0"/>
              <a:t>: </a:t>
            </a:r>
            <a:r>
              <a:rPr lang="el-GR" dirty="0"/>
              <a:t>Κάθε περιουσιακό στοιχείο που έχει στην κατοχή της ή μπορεί να αξιώσει η τράπεζα</a:t>
            </a:r>
            <a:endParaRPr lang="en-US" dirty="0"/>
          </a:p>
          <a:p>
            <a:pPr lvl="2"/>
            <a:r>
              <a:rPr lang="el-GR" b="1" dirty="0">
                <a:solidFill>
                  <a:srgbClr val="87004A"/>
                </a:solidFill>
              </a:rPr>
              <a:t>Παθητικό</a:t>
            </a:r>
            <a:r>
              <a:rPr lang="en-US" dirty="0"/>
              <a:t> </a:t>
            </a:r>
            <a:r>
              <a:rPr lang="el-GR" dirty="0"/>
              <a:t>Οτιδήποτε χρωστά η τράπεζα σε άλλους</a:t>
            </a:r>
            <a:endParaRPr lang="en-US" dirty="0"/>
          </a:p>
          <a:p>
            <a:pPr lvl="1"/>
            <a:r>
              <a:rPr lang="en-US" dirty="0"/>
              <a:t>12-4</a:t>
            </a:r>
            <a:r>
              <a:rPr lang="el-GR" dirty="0"/>
              <a:t>ε</a:t>
            </a:r>
            <a:r>
              <a:rPr lang="en-US" dirty="0"/>
              <a:t> </a:t>
            </a:r>
            <a:r>
              <a:rPr lang="el-GR" dirty="0"/>
              <a:t>Η Δουλειά Μιας Τράπεζας</a:t>
            </a:r>
            <a:r>
              <a:rPr lang="en-US" dirty="0"/>
              <a:t>: </a:t>
            </a:r>
            <a:r>
              <a:rPr lang="el-GR" dirty="0"/>
              <a:t>Μετατροπή του Παθητικού σε Ενεργητικό</a:t>
            </a:r>
            <a:endParaRPr lang="en-US" dirty="0"/>
          </a:p>
          <a:p>
            <a:pPr lvl="2"/>
            <a:r>
              <a:rPr lang="el-GR" b="1" dirty="0">
                <a:solidFill>
                  <a:srgbClr val="87004A"/>
                </a:solidFill>
              </a:rPr>
              <a:t>Χρεοκοπία</a:t>
            </a:r>
            <a:r>
              <a:rPr lang="en-US" dirty="0"/>
              <a:t>: </a:t>
            </a:r>
            <a:r>
              <a:rPr lang="el-GR" dirty="0"/>
              <a:t>Μια κατάσταση που προκύπτει όταν το παθητικό μιας τράπεζας είναι μεγαλύτερο από το ενεργητικό της</a:t>
            </a:r>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16</a:t>
            </a:fld>
            <a:endParaRPr lang="en-US" sz="1100" dirty="0">
              <a:latin typeface="Arial Narrow Bold" charset="0"/>
              <a:cs typeface="Arial Narrow Bold" charset="0"/>
            </a:endParaRPr>
          </a:p>
        </p:txBody>
      </p:sp>
      <p:pic>
        <p:nvPicPr>
          <p:cNvPr id="6" name="Εικόνα 5">
            <a:extLst>
              <a:ext uri="{FF2B5EF4-FFF2-40B4-BE49-F238E27FC236}">
                <a16:creationId xmlns:a16="http://schemas.microsoft.com/office/drawing/2014/main" id="{40163592-BBB1-4887-B545-B3CB6602D386}"/>
              </a:ext>
            </a:extLst>
          </p:cNvPr>
          <p:cNvPicPr>
            <a:picLocks noChangeAspect="1"/>
          </p:cNvPicPr>
          <p:nvPr/>
        </p:nvPicPr>
        <p:blipFill>
          <a:blip r:embed="rId2"/>
          <a:stretch>
            <a:fillRect/>
          </a:stretch>
        </p:blipFill>
        <p:spPr>
          <a:xfrm>
            <a:off x="2574388" y="5850210"/>
            <a:ext cx="4881489" cy="363007"/>
          </a:xfrm>
          <a:prstGeom prst="rect">
            <a:avLst/>
          </a:prstGeom>
        </p:spPr>
      </p:pic>
      <p:pic>
        <p:nvPicPr>
          <p:cNvPr id="9" name="Εικόνα 8">
            <a:extLst>
              <a:ext uri="{FF2B5EF4-FFF2-40B4-BE49-F238E27FC236}">
                <a16:creationId xmlns:a16="http://schemas.microsoft.com/office/drawing/2014/main" id="{F62009AE-0549-4414-8317-4D83E5307D48}"/>
              </a:ext>
            </a:extLst>
          </p:cNvPr>
          <p:cNvPicPr>
            <a:picLocks noChangeAspect="1"/>
          </p:cNvPicPr>
          <p:nvPr/>
        </p:nvPicPr>
        <p:blipFill>
          <a:blip r:embed="rId3"/>
          <a:stretch>
            <a:fillRect/>
          </a:stretch>
        </p:blipFill>
        <p:spPr>
          <a:xfrm>
            <a:off x="2663544" y="6285647"/>
            <a:ext cx="3234824" cy="305653"/>
          </a:xfrm>
          <a:prstGeom prst="rect">
            <a:avLst/>
          </a:prstGeom>
        </p:spPr>
      </p:pic>
    </p:spTree>
    <p:extLst>
      <p:ext uri="{BB962C8B-B14F-4D97-AF65-F5344CB8AC3E}">
        <p14:creationId xmlns:p14="http://schemas.microsoft.com/office/powerpoint/2010/main" val="3219562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Ισολογισμός </a:t>
            </a:r>
            <a:r>
              <a:rPr lang="el-GR"/>
              <a:t>της Τράπεζας</a:t>
            </a:r>
            <a:endParaRPr lang="en-US" dirty="0"/>
          </a:p>
        </p:txBody>
      </p:sp>
      <p:sp>
        <p:nvSpPr>
          <p:cNvPr id="28675"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43A253A4-87A0-A94B-91B0-559FB1B38C24}" type="slidenum">
              <a:rPr lang="en-US" sz="1100">
                <a:latin typeface="Arial Narrow Bold" charset="0"/>
                <a:cs typeface="Arial Narrow Bold" charset="0"/>
              </a:rPr>
              <a:pPr eaLnBrk="1" fontAlgn="base" hangingPunct="1">
                <a:spcBef>
                  <a:spcPct val="0"/>
                </a:spcBef>
                <a:spcAft>
                  <a:spcPct val="0"/>
                </a:spcAft>
              </a:pPr>
              <a:t>17</a:t>
            </a:fld>
            <a:endParaRPr lang="en-US" sz="1100" dirty="0">
              <a:latin typeface="Arial Narrow Bold" charset="0"/>
              <a:cs typeface="Arial Narrow Bold" charset="0"/>
            </a:endParaRPr>
          </a:p>
        </p:txBody>
      </p:sp>
      <p:sp>
        <p:nvSpPr>
          <p:cNvPr id="3" name="Text Placeholder 2"/>
          <p:cNvSpPr>
            <a:spLocks noGrp="1"/>
          </p:cNvSpPr>
          <p:nvPr>
            <p:ph type="body" sz="quarter" idx="13"/>
          </p:nvPr>
        </p:nvSpPr>
        <p:spPr>
          <a:xfrm>
            <a:off x="339376" y="29771"/>
            <a:ext cx="3590820" cy="593942"/>
          </a:xfrm>
        </p:spPr>
        <p:txBody>
          <a:bodyPr/>
          <a:lstStyle/>
          <a:p>
            <a:r>
              <a:rPr lang="el-GR" dirty="0"/>
              <a:t>ΣΧΗΜΑ</a:t>
            </a:r>
            <a:r>
              <a:rPr lang="en-US" dirty="0"/>
              <a:t> 2</a:t>
            </a:r>
          </a:p>
        </p:txBody>
      </p:sp>
      <p:pic>
        <p:nvPicPr>
          <p:cNvPr id="5" name="Εικόνα 4">
            <a:extLst>
              <a:ext uri="{FF2B5EF4-FFF2-40B4-BE49-F238E27FC236}">
                <a16:creationId xmlns:a16="http://schemas.microsoft.com/office/drawing/2014/main" id="{AF7E7C2F-C838-4E2F-88F2-CDFC0CFFC2F5}"/>
              </a:ext>
            </a:extLst>
          </p:cNvPr>
          <p:cNvPicPr>
            <a:picLocks noChangeAspect="1"/>
          </p:cNvPicPr>
          <p:nvPr/>
        </p:nvPicPr>
        <p:blipFill>
          <a:blip r:embed="rId2"/>
          <a:stretch>
            <a:fillRect/>
          </a:stretch>
        </p:blipFill>
        <p:spPr>
          <a:xfrm>
            <a:off x="717452" y="1813343"/>
            <a:ext cx="7709095" cy="1781447"/>
          </a:xfrm>
          <a:prstGeom prst="rect">
            <a:avLst/>
          </a:prstGeom>
        </p:spPr>
      </p:pic>
      <p:pic>
        <p:nvPicPr>
          <p:cNvPr id="7" name="Εικόνα 6">
            <a:extLst>
              <a:ext uri="{FF2B5EF4-FFF2-40B4-BE49-F238E27FC236}">
                <a16:creationId xmlns:a16="http://schemas.microsoft.com/office/drawing/2014/main" id="{4DB451FA-34D5-4FEF-B664-A7C81FC3E704}"/>
              </a:ext>
            </a:extLst>
          </p:cNvPr>
          <p:cNvPicPr>
            <a:picLocks noChangeAspect="1"/>
          </p:cNvPicPr>
          <p:nvPr/>
        </p:nvPicPr>
        <p:blipFill>
          <a:blip r:embed="rId3"/>
          <a:stretch>
            <a:fillRect/>
          </a:stretch>
        </p:blipFill>
        <p:spPr>
          <a:xfrm>
            <a:off x="181855" y="3766389"/>
            <a:ext cx="8780289" cy="1502118"/>
          </a:xfrm>
          <a:prstGeom prst="rect">
            <a:avLst/>
          </a:prstGeom>
        </p:spPr>
      </p:pic>
    </p:spTree>
    <p:extLst>
      <p:ext uri="{BB962C8B-B14F-4D97-AF65-F5344CB8AC3E}">
        <p14:creationId xmlns:p14="http://schemas.microsoft.com/office/powerpoint/2010/main" val="135866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noFill/>
        </p:spPr>
        <p:txBody>
          <a:bodyPr rtlCol="0">
            <a:normAutofit/>
          </a:bodyPr>
          <a:lstStyle/>
          <a:p>
            <a:r>
              <a:rPr lang="en-US" sz="2400" dirty="0">
                <a:solidFill>
                  <a:srgbClr val="87004A"/>
                </a:solidFill>
              </a:rPr>
              <a:t>12-1 </a:t>
            </a:r>
            <a:r>
              <a:rPr lang="en-US" sz="2400" dirty="0"/>
              <a:t>	</a:t>
            </a:r>
            <a:r>
              <a:rPr lang="el-GR" sz="2400" dirty="0"/>
              <a:t>Χρήμα</a:t>
            </a:r>
            <a:r>
              <a:rPr lang="en-US" sz="2400" dirty="0"/>
              <a:t>: </a:t>
            </a:r>
            <a:r>
              <a:rPr lang="el-GR" sz="2400" dirty="0"/>
              <a:t>Τι Είναι και πώς Αναδύθηκε;</a:t>
            </a:r>
            <a:endParaRPr lang="en-US" sz="2400" dirty="0"/>
          </a:p>
          <a:p>
            <a:r>
              <a:rPr lang="en-US" sz="2400" dirty="0">
                <a:solidFill>
                  <a:srgbClr val="87004A"/>
                </a:solidFill>
              </a:rPr>
              <a:t>12-2 </a:t>
            </a:r>
            <a:r>
              <a:rPr lang="en-US" sz="2400" dirty="0"/>
              <a:t>	</a:t>
            </a:r>
            <a:r>
              <a:rPr lang="el-GR" sz="2400" dirty="0"/>
              <a:t>Ορισμός της Προσφοράς Χρήματος</a:t>
            </a:r>
            <a:endParaRPr lang="en-US" sz="2400" dirty="0"/>
          </a:p>
          <a:p>
            <a:r>
              <a:rPr lang="en-US" sz="2400" dirty="0">
                <a:solidFill>
                  <a:srgbClr val="87004A"/>
                </a:solidFill>
              </a:rPr>
              <a:t>12-3</a:t>
            </a:r>
            <a:r>
              <a:rPr lang="en-US" sz="2400" dirty="0"/>
              <a:t>	</a:t>
            </a:r>
            <a:r>
              <a:rPr lang="el-GR" sz="2400" dirty="0"/>
              <a:t>Πώς Αναπτύχθηκε το Τραπεζικό Σύστημα</a:t>
            </a:r>
            <a:endParaRPr lang="en-US" sz="2400" dirty="0"/>
          </a:p>
          <a:p>
            <a:r>
              <a:rPr lang="en-US" sz="2400" dirty="0">
                <a:solidFill>
                  <a:srgbClr val="87004A"/>
                </a:solidFill>
              </a:rPr>
              <a:t>12-4</a:t>
            </a:r>
            <a:r>
              <a:rPr lang="en-US" sz="2400" dirty="0"/>
              <a:t>	</a:t>
            </a:r>
            <a:r>
              <a:rPr lang="el-GR" sz="2400" dirty="0"/>
              <a:t>Το Χρηματοπιστωτικό Σύστημα</a:t>
            </a:r>
            <a:endParaRPr lang="en-US" sz="2400" dirty="0"/>
          </a:p>
        </p:txBody>
      </p:sp>
      <p:sp>
        <p:nvSpPr>
          <p:cNvPr id="22530"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639A3E87-5F9C-ED4C-A994-779A6922CFAF}" type="slidenum">
              <a:rPr lang="en-US" sz="1100">
                <a:latin typeface="Arial Narrow Bold" charset="0"/>
                <a:cs typeface="Arial Narrow Bold" charset="0"/>
              </a:rPr>
              <a:pPr eaLnBrk="1" fontAlgn="base" hangingPunct="1">
                <a:spcBef>
                  <a:spcPct val="0"/>
                </a:spcBef>
                <a:spcAft>
                  <a:spcPct val="0"/>
                </a:spcAft>
              </a:pPr>
              <a:t>2</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79874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87004A"/>
                </a:solidFill>
              </a:rPr>
              <a:t>12-1  </a:t>
            </a:r>
            <a:r>
              <a:rPr lang="el-GR" dirty="0"/>
              <a:t>Χρήμα: Τι Είναι και πώς Αναδύθηκε; </a:t>
            </a:r>
            <a:r>
              <a:rPr lang="en-US" sz="1400" dirty="0"/>
              <a:t>(1 </a:t>
            </a:r>
            <a:r>
              <a:rPr lang="el-GR" sz="1400" dirty="0"/>
              <a:t>από</a:t>
            </a:r>
            <a:r>
              <a:rPr lang="en-US" sz="1400" dirty="0"/>
              <a:t> 4) </a:t>
            </a:r>
          </a:p>
        </p:txBody>
      </p:sp>
      <p:sp>
        <p:nvSpPr>
          <p:cNvPr id="3" name="Content Placeholder 2"/>
          <p:cNvSpPr>
            <a:spLocks noGrp="1"/>
          </p:cNvSpPr>
          <p:nvPr>
            <p:ph idx="1"/>
          </p:nvPr>
        </p:nvSpPr>
        <p:spPr>
          <a:xfrm>
            <a:off x="324374" y="1470681"/>
            <a:ext cx="8329089" cy="4938057"/>
          </a:xfrm>
        </p:spPr>
        <p:txBody>
          <a:bodyPr>
            <a:normAutofit fontScale="92500" lnSpcReduction="20000"/>
          </a:bodyPr>
          <a:lstStyle/>
          <a:p>
            <a:pPr lvl="1"/>
            <a:r>
              <a:rPr lang="en-US" dirty="0"/>
              <a:t>12-1</a:t>
            </a:r>
            <a:r>
              <a:rPr lang="el-GR" dirty="0"/>
              <a:t>α</a:t>
            </a:r>
            <a:r>
              <a:rPr lang="en-US" dirty="0"/>
              <a:t> </a:t>
            </a:r>
            <a:r>
              <a:rPr lang="el-GR" dirty="0"/>
              <a:t>Χρήμα</a:t>
            </a:r>
            <a:r>
              <a:rPr lang="en-US" dirty="0"/>
              <a:t>: </a:t>
            </a:r>
            <a:r>
              <a:rPr lang="el-GR" dirty="0"/>
              <a:t>Ορισμός</a:t>
            </a:r>
            <a:endParaRPr lang="en-US" dirty="0"/>
          </a:p>
          <a:p>
            <a:pPr lvl="2"/>
            <a:r>
              <a:rPr lang="el-GR" b="1" dirty="0">
                <a:solidFill>
                  <a:srgbClr val="87004A"/>
                </a:solidFill>
              </a:rPr>
              <a:t>Χρήμα</a:t>
            </a:r>
            <a:r>
              <a:rPr lang="en-US" dirty="0"/>
              <a:t>: </a:t>
            </a:r>
            <a:r>
              <a:rPr lang="el-GR" dirty="0"/>
              <a:t>Κάθε αγαθό που είναι ευρέως αποδεκτό για σκοπούς ανταλλαγών και αποπληρωμής χρέους</a:t>
            </a:r>
            <a:endParaRPr lang="en-US" dirty="0"/>
          </a:p>
          <a:p>
            <a:pPr lvl="2"/>
            <a:r>
              <a:rPr lang="el-GR" b="1" dirty="0">
                <a:solidFill>
                  <a:srgbClr val="87004A"/>
                </a:solidFill>
              </a:rPr>
              <a:t>Αντιπραγματισμός</a:t>
            </a:r>
            <a:r>
              <a:rPr lang="en-US" b="1" dirty="0"/>
              <a:t>:</a:t>
            </a:r>
            <a:r>
              <a:rPr lang="en-US" dirty="0"/>
              <a:t> </a:t>
            </a:r>
            <a:r>
              <a:rPr lang="el-GR" dirty="0"/>
              <a:t>Η ανταλλαγή αγαθών και υπηρεσιών για άλλα αγαθά και υπηρεσίες χωρίς τη χρήση χρημάτων</a:t>
            </a:r>
            <a:endParaRPr lang="en-US" dirty="0"/>
          </a:p>
          <a:p>
            <a:pPr lvl="1"/>
            <a:r>
              <a:rPr lang="en-US" dirty="0"/>
              <a:t>12-1</a:t>
            </a:r>
            <a:r>
              <a:rPr lang="el-GR" dirty="0"/>
              <a:t>β</a:t>
            </a:r>
            <a:r>
              <a:rPr lang="en-US" dirty="0"/>
              <a:t> </a:t>
            </a:r>
            <a:r>
              <a:rPr lang="el-GR" dirty="0"/>
              <a:t>Τρεις Λειτουργίες του Χρήματος</a:t>
            </a:r>
            <a:endParaRPr lang="en-US" dirty="0"/>
          </a:p>
          <a:p>
            <a:pPr lvl="2"/>
            <a:r>
              <a:rPr lang="el-GR" b="1" dirty="0">
                <a:solidFill>
                  <a:srgbClr val="87004A"/>
                </a:solidFill>
              </a:rPr>
              <a:t>Μέσο Συναλλαγής</a:t>
            </a:r>
            <a:r>
              <a:rPr lang="en-US" dirty="0"/>
              <a:t>: </a:t>
            </a:r>
            <a:r>
              <a:rPr lang="el-GR" dirty="0"/>
              <a:t>Οτιδήποτε είναι γενικώς αποδεκτό στις συναλλαγές αγαθών και υπηρεσιών. Μια λειτουργία του χρήματος</a:t>
            </a:r>
            <a:endParaRPr lang="en-US" dirty="0"/>
          </a:p>
          <a:p>
            <a:pPr lvl="2"/>
            <a:r>
              <a:rPr lang="el-GR" b="1" dirty="0">
                <a:solidFill>
                  <a:srgbClr val="87004A"/>
                </a:solidFill>
              </a:rPr>
              <a:t>Μονάδα Μέτρησης</a:t>
            </a:r>
            <a:r>
              <a:rPr lang="en-US" dirty="0"/>
              <a:t>: </a:t>
            </a:r>
            <a:r>
              <a:rPr lang="el-GR" dirty="0"/>
              <a:t>Ένα κοινό μέγεθος στο οποίο εκφράζονται αξίες. Μια λειτουργία του χρήματος</a:t>
            </a:r>
            <a:endParaRPr lang="en-US" dirty="0"/>
          </a:p>
          <a:p>
            <a:pPr lvl="2"/>
            <a:r>
              <a:rPr lang="el-GR" b="1" dirty="0">
                <a:solidFill>
                  <a:srgbClr val="87004A"/>
                </a:solidFill>
              </a:rPr>
              <a:t>Διατήρηση της Αξίας</a:t>
            </a:r>
            <a:r>
              <a:rPr lang="en-US" dirty="0"/>
              <a:t>: </a:t>
            </a:r>
            <a:r>
              <a:rPr lang="el-GR" dirty="0"/>
              <a:t>Η ικανότητα ενός αγαθού να διατηρεί την αξία του με την πάροδο του χρόνου. Μια λειτουργία του χρήματος</a:t>
            </a:r>
            <a:endParaRPr lang="en-US" dirty="0"/>
          </a:p>
          <a:p>
            <a:pPr lvl="1"/>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3</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1914752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87004A"/>
                </a:solidFill>
              </a:rPr>
              <a:t>12-1  </a:t>
            </a:r>
            <a:r>
              <a:rPr lang="el-GR" dirty="0"/>
              <a:t>Χρήμα: Τι Είναι και πώς Αναδύθηκε; </a:t>
            </a:r>
            <a:r>
              <a:rPr lang="en-US" sz="1400" dirty="0"/>
              <a:t>(2 </a:t>
            </a:r>
            <a:r>
              <a:rPr lang="el-GR" sz="1400" dirty="0"/>
              <a:t>από</a:t>
            </a:r>
            <a:r>
              <a:rPr lang="en-US" sz="1400" dirty="0"/>
              <a:t> 4) </a:t>
            </a:r>
          </a:p>
        </p:txBody>
      </p:sp>
      <p:sp>
        <p:nvSpPr>
          <p:cNvPr id="3" name="Content Placeholder 2"/>
          <p:cNvSpPr>
            <a:spLocks noGrp="1"/>
          </p:cNvSpPr>
          <p:nvPr>
            <p:ph idx="1"/>
          </p:nvPr>
        </p:nvSpPr>
        <p:spPr>
          <a:xfrm>
            <a:off x="324374" y="1470681"/>
            <a:ext cx="8329089" cy="4938057"/>
          </a:xfrm>
        </p:spPr>
        <p:txBody>
          <a:bodyPr>
            <a:normAutofit fontScale="92500" lnSpcReduction="20000"/>
          </a:bodyPr>
          <a:lstStyle/>
          <a:p>
            <a:pPr lvl="1"/>
            <a:r>
              <a:rPr lang="en-US" dirty="0"/>
              <a:t>12-1</a:t>
            </a:r>
            <a:r>
              <a:rPr lang="el-GR" dirty="0"/>
              <a:t>γ</a:t>
            </a:r>
            <a:r>
              <a:rPr lang="en-US" dirty="0"/>
              <a:t> </a:t>
            </a:r>
            <a:r>
              <a:rPr lang="el-GR" dirty="0"/>
              <a:t>Από Μια Οικονομία Αντιπραγματισμού σε Μια Οικονομία με Ανταλλακτικό Μέσο το Χρήμα</a:t>
            </a:r>
            <a:endParaRPr lang="en-US" dirty="0"/>
          </a:p>
          <a:p>
            <a:pPr lvl="2"/>
            <a:r>
              <a:rPr lang="el-GR" b="1" dirty="0">
                <a:solidFill>
                  <a:srgbClr val="87004A"/>
                </a:solidFill>
              </a:rPr>
              <a:t>Διπλή Σύμπτωση Επιθυμιών</a:t>
            </a:r>
            <a:r>
              <a:rPr lang="en-US" dirty="0"/>
              <a:t>: </a:t>
            </a:r>
            <a:r>
              <a:rPr lang="el-GR" dirty="0"/>
              <a:t>Σε μια οικονομία αντιπραγματισμού, ένα </a:t>
            </a:r>
            <a:r>
              <a:rPr lang="el-GR" dirty="0" err="1"/>
              <a:t>προαπαιτούμενο</a:t>
            </a:r>
            <a:r>
              <a:rPr lang="el-GR" dirty="0"/>
              <a:t> ώστε να συμβεί συναλλαγή. Ο όρος καθορίζει ότι η μια πλευρά πρέπει να εντοπίσει μια άλλη που την ίδια στιγμή είναι πρόθυμη να ανταλλάξει αυτό που θέλει η πρώτη πλευρά, ενώ επιθυμεί αυτό που διαθέτει η πρώτη πλευρά</a:t>
            </a:r>
            <a:endParaRPr lang="en-US" dirty="0"/>
          </a:p>
          <a:p>
            <a:pPr lvl="2"/>
            <a:r>
              <a:rPr lang="el-GR" dirty="0"/>
              <a:t>Κάποτε υπήρχε εμπόριο χωρίς χρήματα. Οι άνθρωποι αντάλλασσαν αγαθά με άλλα αγαθά</a:t>
            </a:r>
            <a:endParaRPr lang="en-US" dirty="0"/>
          </a:p>
          <a:p>
            <a:pPr lvl="2"/>
            <a:r>
              <a:rPr lang="el-GR" dirty="0"/>
              <a:t>Το χρήμα αναπτύχθηκε με έναν φυσικό, </a:t>
            </a:r>
            <a:r>
              <a:rPr lang="el-GR" dirty="0" err="1"/>
              <a:t>αγορακεντρικό</a:t>
            </a:r>
            <a:r>
              <a:rPr lang="el-GR" dirty="0"/>
              <a:t> τρόπο</a:t>
            </a:r>
            <a:endParaRPr lang="en-US" dirty="0"/>
          </a:p>
          <a:p>
            <a:pPr lvl="2"/>
            <a:r>
              <a:rPr lang="el-GR" dirty="0"/>
              <a:t>Οι συναλλαγές απαιτούν περισσότερο χρόνο (κατά μέσο όρο) σε μια οικονομία αντιπραγματισμού από ότι σε μια </a:t>
            </a:r>
            <a:r>
              <a:rPr lang="el-GR" dirty="0" err="1"/>
              <a:t>εγχρήματη</a:t>
            </a:r>
            <a:r>
              <a:rPr lang="el-GR" dirty="0"/>
              <a:t> οικονομία, καθώς τα </a:t>
            </a:r>
            <a:r>
              <a:rPr lang="el-GR" i="1" dirty="0"/>
              <a:t>έξοδα συναλλαγών </a:t>
            </a:r>
            <a:r>
              <a:rPr lang="el-GR" dirty="0"/>
              <a:t>είναι υψηλότερα. Δηλαδή, ο χρόνος και η προσπάθεια που απαιτούνται είναι μεγαλύτερα</a:t>
            </a:r>
            <a:endParaRPr lang="en-US" dirty="0"/>
          </a:p>
          <a:p>
            <a:pPr lvl="1"/>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4</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408200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87004A"/>
                </a:solidFill>
              </a:rPr>
              <a:t>12-1  </a:t>
            </a:r>
            <a:r>
              <a:rPr lang="el-GR" dirty="0"/>
              <a:t>Χρήμα: Τι Είναι και πώς Αναδύθηκε;</a:t>
            </a:r>
            <a:br>
              <a:rPr lang="el-GR" dirty="0"/>
            </a:br>
            <a:r>
              <a:rPr lang="en-US" dirty="0"/>
              <a:t> </a:t>
            </a:r>
            <a:r>
              <a:rPr lang="en-US" sz="1400" dirty="0"/>
              <a:t>(3 </a:t>
            </a:r>
            <a:r>
              <a:rPr lang="el-GR" sz="1400" dirty="0"/>
              <a:t>από</a:t>
            </a:r>
            <a:r>
              <a:rPr lang="en-US" sz="1400" dirty="0"/>
              <a:t> 4) </a:t>
            </a:r>
          </a:p>
        </p:txBody>
      </p:sp>
      <p:sp>
        <p:nvSpPr>
          <p:cNvPr id="3" name="Content Placeholder 2"/>
          <p:cNvSpPr>
            <a:spLocks noGrp="1"/>
          </p:cNvSpPr>
          <p:nvPr>
            <p:ph idx="1"/>
          </p:nvPr>
        </p:nvSpPr>
        <p:spPr>
          <a:xfrm>
            <a:off x="324374" y="1470681"/>
            <a:ext cx="8329089" cy="4938057"/>
          </a:xfrm>
        </p:spPr>
        <p:txBody>
          <a:bodyPr>
            <a:normAutofit fontScale="92500" lnSpcReduction="10000"/>
          </a:bodyPr>
          <a:lstStyle/>
          <a:p>
            <a:pPr lvl="1"/>
            <a:r>
              <a:rPr lang="en-US" dirty="0"/>
              <a:t>12-1</a:t>
            </a:r>
            <a:r>
              <a:rPr lang="el-GR" dirty="0"/>
              <a:t>γ</a:t>
            </a:r>
            <a:r>
              <a:rPr lang="en-US" dirty="0"/>
              <a:t> </a:t>
            </a:r>
            <a:r>
              <a:rPr lang="el-GR" dirty="0"/>
              <a:t>Από Μια Οικονομία Αντιπραγματισμού σε Μια Οικονομία με Ανταλλακτικό Μέσο το Χρήμα </a:t>
            </a:r>
            <a:r>
              <a:rPr lang="en-US" sz="1400" dirty="0"/>
              <a:t>(</a:t>
            </a:r>
            <a:r>
              <a:rPr lang="el-GR" sz="1400" dirty="0"/>
              <a:t>συνέχεια</a:t>
            </a:r>
            <a:r>
              <a:rPr lang="en-US" sz="1400" dirty="0"/>
              <a:t>)</a:t>
            </a:r>
            <a:endParaRPr lang="en-US" dirty="0"/>
          </a:p>
          <a:p>
            <a:pPr lvl="2"/>
            <a:r>
              <a:rPr lang="el-GR" dirty="0"/>
              <a:t>Σε μια οικονομία αντιπραγματισμού</a:t>
            </a:r>
            <a:r>
              <a:rPr lang="en-US" dirty="0"/>
              <a:t>, </a:t>
            </a:r>
            <a:r>
              <a:rPr lang="el-GR" dirty="0"/>
              <a:t>ορισμένα αγαθά είναι πιο εύκολα αποδεκτά από άλλα για συναλλαγές. Όταν οι έμποροι παρατήρησα την παραπάνω διαφορά μεταξύ των αγαθών, η συμπεριφορά τους έτεινε να ενισχύει αυτό το αποτέλεσμα</a:t>
            </a:r>
            <a:endParaRPr lang="en-US" dirty="0"/>
          </a:p>
          <a:p>
            <a:pPr lvl="2"/>
            <a:r>
              <a:rPr lang="el-GR" dirty="0"/>
              <a:t>Όσο περισσότερο αποδέχονται οι άνθρωποι το αγαθό </a:t>
            </a:r>
            <a:r>
              <a:rPr lang="en-US" dirty="0"/>
              <a:t>G </a:t>
            </a:r>
            <a:r>
              <a:rPr lang="el-GR" dirty="0"/>
              <a:t>επειδή γνωρίζουν ότι μπορούν να το ανταλλάξουν πιο εύκολα για πολλά άλλα αγαθά, τόσο μεγαλύτερη είναι η σχετική αποδοχή του</a:t>
            </a:r>
            <a:r>
              <a:rPr lang="en-US" dirty="0"/>
              <a:t> </a:t>
            </a:r>
            <a:endParaRPr lang="el-GR" dirty="0"/>
          </a:p>
          <a:p>
            <a:pPr lvl="2"/>
            <a:r>
              <a:rPr lang="el-GR" dirty="0"/>
              <a:t>Αυτή ήταν η διαδικασία ανάδυσης του χρήματος. Όταν η αποδοχή του αγαθού</a:t>
            </a:r>
            <a:r>
              <a:rPr lang="en-US" dirty="0"/>
              <a:t> G</a:t>
            </a:r>
            <a:r>
              <a:rPr lang="el-GR" dirty="0"/>
              <a:t> φτάνει σε ένα σημείο όπου είναι ευρέως αποδεκτό για σκοπούς συναλλαγών, τότε το αγαθό </a:t>
            </a:r>
            <a:r>
              <a:rPr lang="en-US" dirty="0"/>
              <a:t>G </a:t>
            </a:r>
            <a:r>
              <a:rPr lang="el-GR" dirty="0"/>
              <a:t>αποτελεί χρήμα</a:t>
            </a:r>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5</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632205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87004A"/>
                </a:solidFill>
              </a:rPr>
              <a:t>12-1  </a:t>
            </a:r>
            <a:r>
              <a:rPr lang="el-GR" dirty="0"/>
              <a:t>Χρήμα: Τι Είναι και πώς Αναδύθηκε; </a:t>
            </a:r>
            <a:r>
              <a:rPr lang="en-US" sz="1400" dirty="0"/>
              <a:t>(4 </a:t>
            </a:r>
            <a:r>
              <a:rPr lang="el-GR" sz="1400" dirty="0"/>
              <a:t>από</a:t>
            </a:r>
            <a:r>
              <a:rPr lang="en-US" sz="1400" dirty="0"/>
              <a:t> 4) </a:t>
            </a:r>
          </a:p>
        </p:txBody>
      </p:sp>
      <p:sp>
        <p:nvSpPr>
          <p:cNvPr id="3" name="Content Placeholder 2"/>
          <p:cNvSpPr>
            <a:spLocks noGrp="1"/>
          </p:cNvSpPr>
          <p:nvPr>
            <p:ph idx="1"/>
          </p:nvPr>
        </p:nvSpPr>
        <p:spPr>
          <a:xfrm>
            <a:off x="324374" y="1688701"/>
            <a:ext cx="8329089" cy="4938057"/>
          </a:xfrm>
        </p:spPr>
        <p:txBody>
          <a:bodyPr>
            <a:normAutofit fontScale="85000" lnSpcReduction="10000"/>
          </a:bodyPr>
          <a:lstStyle/>
          <a:p>
            <a:pPr lvl="1"/>
            <a:r>
              <a:rPr lang="en-US" dirty="0"/>
              <a:t>12-1</a:t>
            </a:r>
            <a:r>
              <a:rPr lang="el-GR" dirty="0"/>
              <a:t>δ</a:t>
            </a:r>
            <a:r>
              <a:rPr lang="en-US" dirty="0"/>
              <a:t> </a:t>
            </a:r>
            <a:r>
              <a:rPr lang="el-GR" dirty="0"/>
              <a:t>Χρήματα, Ελεύθερος Χρόνος και Παραγωγή</a:t>
            </a:r>
            <a:endParaRPr lang="en-US" dirty="0"/>
          </a:p>
          <a:p>
            <a:pPr lvl="2"/>
            <a:r>
              <a:rPr lang="el-GR" dirty="0"/>
              <a:t>Οι συναλλαγές απαιτούν λιγότερο χρόνο σε μια οικονομία με ανταλλακτικό μέσο το χρήμα από ό,τι σε μια οικονομία αντιπραγματισμού, καθώς η διπλή σύμπτωση των επιθυμιών δεν είναι απαραίτητη: όλοι είναι πρόθυμοι να συναλλάσσονται με χρήμα</a:t>
            </a:r>
            <a:endParaRPr lang="en-US" dirty="0"/>
          </a:p>
          <a:p>
            <a:pPr lvl="2"/>
            <a:r>
              <a:rPr lang="el-GR" dirty="0"/>
              <a:t>Αυτό ελευθερώνει μέρος του χρόνου συναλλαγών</a:t>
            </a:r>
            <a:r>
              <a:rPr lang="en-US" dirty="0"/>
              <a:t>, </a:t>
            </a:r>
            <a:r>
              <a:rPr lang="el-GR" dirty="0"/>
              <a:t>το οποίο οι άνθρωποι μπορούν να αξιοποιήσουν με άλλον τρόπο</a:t>
            </a:r>
            <a:endParaRPr lang="en-US" dirty="0"/>
          </a:p>
          <a:p>
            <a:pPr lvl="2"/>
            <a:r>
              <a:rPr lang="el-GR" dirty="0"/>
              <a:t>Μια </a:t>
            </a:r>
            <a:r>
              <a:rPr lang="el-GR" dirty="0" err="1"/>
              <a:t>εγχρήματη</a:t>
            </a:r>
            <a:r>
              <a:rPr lang="el-GR" dirty="0"/>
              <a:t> οικονομία είναι πιθανό να διαθέτει μεγαλύτερη παραγωγή και περισσότερο ελεύθερο χρόνο</a:t>
            </a:r>
            <a:endParaRPr lang="en-US" dirty="0"/>
          </a:p>
          <a:p>
            <a:pPr lvl="2"/>
            <a:r>
              <a:rPr lang="el-GR" dirty="0"/>
              <a:t>Το βιοτικό επίπεδο ενός ατόμου εξαρτάται ως έναν βαθμό από τον αριθμό και την ποιότητα των αγαθών που καταναλώνει και από την ποσότητα του ελεύθερου χρόνου που διαθέτει</a:t>
            </a:r>
            <a:endParaRPr lang="en-US" dirty="0"/>
          </a:p>
          <a:p>
            <a:pPr lvl="2"/>
            <a:r>
              <a:rPr lang="el-GR" dirty="0"/>
              <a:t>Θα αναμέναμε ότι το βιοτικό επίπεδο ενός μέσου ατόμου θα είναι υψηλότερο σε μια οικονομία με ανταλλακτικό μέσο το χρήμα σε σύγκριση με μια οικονομία αντιπραγματισμού</a:t>
            </a:r>
            <a:endParaRPr lang="en-US" dirty="0"/>
          </a:p>
          <a:p>
            <a:pPr lvl="1"/>
            <a:endParaRPr lang="en-US" dirty="0"/>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6</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1256198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12-2  </a:t>
            </a:r>
            <a:r>
              <a:rPr lang="el-GR" dirty="0"/>
              <a:t>Ορισμός της Προσφοράς Χρήματος </a:t>
            </a:r>
            <a:r>
              <a:rPr lang="en-US" sz="1400" dirty="0"/>
              <a:t>(1 </a:t>
            </a:r>
            <a:r>
              <a:rPr lang="el-GR" sz="1400" dirty="0"/>
              <a:t>από</a:t>
            </a:r>
            <a:r>
              <a:rPr lang="en-US" sz="1400" dirty="0"/>
              <a:t> 3) </a:t>
            </a:r>
          </a:p>
        </p:txBody>
      </p:sp>
      <p:sp>
        <p:nvSpPr>
          <p:cNvPr id="3" name="Content Placeholder 2"/>
          <p:cNvSpPr>
            <a:spLocks noGrp="1"/>
          </p:cNvSpPr>
          <p:nvPr>
            <p:ph idx="1"/>
          </p:nvPr>
        </p:nvSpPr>
        <p:spPr>
          <a:xfrm>
            <a:off x="324374" y="1470681"/>
            <a:ext cx="8329089" cy="4938057"/>
          </a:xfrm>
        </p:spPr>
        <p:txBody>
          <a:bodyPr>
            <a:normAutofit fontScale="92500" lnSpcReduction="20000"/>
          </a:bodyPr>
          <a:lstStyle/>
          <a:p>
            <a:pPr lvl="1"/>
            <a:r>
              <a:rPr lang="el-GR" dirty="0"/>
              <a:t>Δύο συχνοί ορισμοί της προσφοράς χρήματος είναι το </a:t>
            </a:r>
            <a:r>
              <a:rPr lang="en-US" dirty="0"/>
              <a:t>M1 </a:t>
            </a:r>
            <a:r>
              <a:rPr lang="el-GR" dirty="0"/>
              <a:t>και το</a:t>
            </a:r>
            <a:r>
              <a:rPr lang="en-US" dirty="0"/>
              <a:t> M2</a:t>
            </a:r>
          </a:p>
          <a:p>
            <a:pPr lvl="1"/>
            <a:r>
              <a:rPr lang="en-US" dirty="0"/>
              <a:t>12-2</a:t>
            </a:r>
            <a:r>
              <a:rPr lang="el-GR" dirty="0"/>
              <a:t>α</a:t>
            </a:r>
            <a:r>
              <a:rPr lang="en-US" dirty="0"/>
              <a:t> M1 </a:t>
            </a:r>
          </a:p>
          <a:p>
            <a:pPr lvl="2"/>
            <a:r>
              <a:rPr lang="en-US" b="1" dirty="0">
                <a:solidFill>
                  <a:srgbClr val="87004A"/>
                </a:solidFill>
              </a:rPr>
              <a:t>M1</a:t>
            </a:r>
            <a:r>
              <a:rPr lang="en-US" dirty="0"/>
              <a:t>: </a:t>
            </a:r>
            <a:r>
              <a:rPr lang="el-GR" dirty="0"/>
              <a:t>Το νόμισμα που διατηρείται εκτός των τραπεζών, συν καταθέσεις όψεως, συν ταξιδιωτικές επιταγές</a:t>
            </a:r>
            <a:endParaRPr lang="en-US" dirty="0"/>
          </a:p>
          <a:p>
            <a:pPr lvl="2"/>
            <a:r>
              <a:rPr lang="el-GR" b="1" dirty="0">
                <a:solidFill>
                  <a:srgbClr val="87004A"/>
                </a:solidFill>
              </a:rPr>
              <a:t>Νόμισμα</a:t>
            </a:r>
            <a:r>
              <a:rPr lang="en-US" b="1" dirty="0">
                <a:solidFill>
                  <a:srgbClr val="87004A"/>
                </a:solidFill>
              </a:rPr>
              <a:t>:</a:t>
            </a:r>
            <a:r>
              <a:rPr lang="en-US" dirty="0"/>
              <a:t> </a:t>
            </a:r>
            <a:r>
              <a:rPr lang="el-GR" dirty="0"/>
              <a:t>Κέρματα και χαρτονομίσματα</a:t>
            </a:r>
            <a:endParaRPr lang="en-US" dirty="0"/>
          </a:p>
          <a:p>
            <a:pPr lvl="2"/>
            <a:r>
              <a:rPr lang="el-GR" b="1" dirty="0">
                <a:solidFill>
                  <a:srgbClr val="87004A"/>
                </a:solidFill>
              </a:rPr>
              <a:t>Χαρτονομίσματα Κεντρικής Ομοσπονδιακής Τράπεζας</a:t>
            </a:r>
            <a:r>
              <a:rPr lang="en-US" dirty="0"/>
              <a:t>: </a:t>
            </a:r>
            <a:r>
              <a:rPr lang="el-GR" dirty="0"/>
              <a:t>Χαρτονομίσματα που εκδόθηκαν από την Κεντρική Ομοσπονδιακή Τράπεζα</a:t>
            </a:r>
            <a:endParaRPr lang="en-US" dirty="0"/>
          </a:p>
          <a:p>
            <a:pPr lvl="2"/>
            <a:r>
              <a:rPr lang="el-GR" b="1" dirty="0">
                <a:solidFill>
                  <a:srgbClr val="87004A"/>
                </a:solidFill>
              </a:rPr>
              <a:t>Καταθέσεις Όψεως</a:t>
            </a:r>
            <a:r>
              <a:rPr lang="en-US" dirty="0"/>
              <a:t>: </a:t>
            </a:r>
            <a:r>
              <a:rPr lang="el-GR" dirty="0"/>
              <a:t>Καταθέσεις για τις οποίες μπορεί να εκδοθεί μια επιταγή</a:t>
            </a:r>
            <a:endParaRPr lang="en-US" dirty="0"/>
          </a:p>
          <a:p>
            <a:pPr lvl="1"/>
            <a:r>
              <a:rPr lang="en-US" dirty="0"/>
              <a:t>12-2</a:t>
            </a:r>
            <a:r>
              <a:rPr lang="el-GR" dirty="0"/>
              <a:t>β</a:t>
            </a:r>
            <a:r>
              <a:rPr lang="en-US" dirty="0"/>
              <a:t> </a:t>
            </a:r>
            <a:r>
              <a:rPr lang="el-GR" dirty="0"/>
              <a:t>Το Χρήμα Είναι Κάτι Περισσότερο από Νόμισμα</a:t>
            </a:r>
            <a:endParaRPr lang="en-US" dirty="0"/>
          </a:p>
          <a:p>
            <a:pPr lvl="2"/>
            <a:r>
              <a:rPr lang="el-GR" dirty="0"/>
              <a:t>Οι άνθρωποι συχνά συγχέουν το χρήμα με το νόμισμα. Ωστόσο, για έναν οικονομολόγο το χρήμα είναι κάτι περισσότερο: συνίσταται από τα συστατικά που ορίζουν το</a:t>
            </a:r>
            <a:r>
              <a:rPr lang="en-US" dirty="0"/>
              <a:t> M1</a:t>
            </a:r>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7</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1877970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12-2  </a:t>
            </a:r>
            <a:r>
              <a:rPr lang="el-GR" dirty="0"/>
              <a:t>Ορισμός της Προσφοράς Χρήματος </a:t>
            </a:r>
            <a:r>
              <a:rPr lang="en-US" sz="1400" dirty="0"/>
              <a:t>(2 </a:t>
            </a:r>
            <a:r>
              <a:rPr lang="el-GR" sz="1400" dirty="0"/>
              <a:t>από</a:t>
            </a:r>
            <a:r>
              <a:rPr lang="en-US" sz="1400" dirty="0"/>
              <a:t> 3) </a:t>
            </a:r>
          </a:p>
        </p:txBody>
      </p:sp>
      <p:sp>
        <p:nvSpPr>
          <p:cNvPr id="3" name="Content Placeholder 2"/>
          <p:cNvSpPr>
            <a:spLocks noGrp="1"/>
          </p:cNvSpPr>
          <p:nvPr>
            <p:ph idx="1"/>
          </p:nvPr>
        </p:nvSpPr>
        <p:spPr>
          <a:xfrm>
            <a:off x="324374" y="1829379"/>
            <a:ext cx="8329089" cy="4938057"/>
          </a:xfrm>
        </p:spPr>
        <p:txBody>
          <a:bodyPr>
            <a:normAutofit fontScale="85000" lnSpcReduction="20000"/>
          </a:bodyPr>
          <a:lstStyle/>
          <a:p>
            <a:pPr lvl="1"/>
            <a:r>
              <a:rPr lang="en-US" dirty="0"/>
              <a:t>12-2</a:t>
            </a:r>
            <a:r>
              <a:rPr lang="el-GR" dirty="0"/>
              <a:t>γ</a:t>
            </a:r>
            <a:r>
              <a:rPr lang="en-US" dirty="0"/>
              <a:t> M2</a:t>
            </a:r>
          </a:p>
          <a:p>
            <a:pPr lvl="2"/>
            <a:r>
              <a:rPr lang="en-US" b="1" dirty="0">
                <a:solidFill>
                  <a:srgbClr val="87004A"/>
                </a:solidFill>
              </a:rPr>
              <a:t>M2</a:t>
            </a:r>
            <a:r>
              <a:rPr lang="en-US" dirty="0"/>
              <a:t>: </a:t>
            </a:r>
            <a:r>
              <a:rPr lang="el-GR" dirty="0"/>
              <a:t>Το </a:t>
            </a:r>
            <a:r>
              <a:rPr lang="en-US" dirty="0"/>
              <a:t>M1</a:t>
            </a:r>
            <a:r>
              <a:rPr lang="el-GR" dirty="0"/>
              <a:t> και επιπλέον οι αποταμιευτικοί λογαριασμοί ταμιευτηρίου (συμπεριλαμβανομένων των </a:t>
            </a:r>
            <a:r>
              <a:rPr lang="el-GR" dirty="0" err="1"/>
              <a:t>καταθετικών</a:t>
            </a:r>
            <a:r>
              <a:rPr lang="el-GR" dirty="0"/>
              <a:t> λογαριασμών χρηματαγοράς), οι προθεσμιακές καταθέσεις μικρής διάρκειας και τα αμοιβαία κεφάλαια της χρηματαγοράς (λιανική) </a:t>
            </a:r>
          </a:p>
          <a:p>
            <a:pPr lvl="2"/>
            <a:r>
              <a:rPr lang="el-GR" b="1" dirty="0">
                <a:solidFill>
                  <a:srgbClr val="87004A"/>
                </a:solidFill>
              </a:rPr>
              <a:t>Αποταμιευτικός Λογαριασμός Ταμιευτηρίου</a:t>
            </a:r>
            <a:r>
              <a:rPr lang="en-US" b="1" dirty="0">
                <a:solidFill>
                  <a:srgbClr val="87004A"/>
                </a:solidFill>
              </a:rPr>
              <a:t>:</a:t>
            </a:r>
            <a:r>
              <a:rPr lang="en-US" dirty="0"/>
              <a:t> </a:t>
            </a:r>
            <a:r>
              <a:rPr lang="el-GR" dirty="0"/>
              <a:t>Λογαριασμός που αποδίδει τόκο και είναι </a:t>
            </a:r>
            <a:r>
              <a:rPr lang="el-GR" dirty="0" err="1"/>
              <a:t>κατατεθημένος</a:t>
            </a:r>
            <a:r>
              <a:rPr lang="el-GR" dirty="0"/>
              <a:t> σε μια εμπορική τράπεζα ή σε ιδρύματα συγκέντρωσης αποταμιεύσεων. Συνήθως δε μπορούν να εκδοθούν επιταγές για αυτόν τον λογαριασμό και τα κεφάλαια που υπάρχουν σε έναν τέτοιο λογαριασμό μπορούν να αποσυρθούν οποιαδήποτε στιγμή χωρίς ποινή</a:t>
            </a:r>
            <a:endParaRPr lang="en-US" dirty="0"/>
          </a:p>
          <a:p>
            <a:pPr lvl="2"/>
            <a:r>
              <a:rPr lang="el-GR" b="1" dirty="0">
                <a:solidFill>
                  <a:srgbClr val="87004A"/>
                </a:solidFill>
              </a:rPr>
              <a:t>Προθεσμιακή Κατάθεση</a:t>
            </a:r>
            <a:r>
              <a:rPr lang="en-US" dirty="0"/>
              <a:t>: </a:t>
            </a:r>
            <a:r>
              <a:rPr lang="el-GR" dirty="0"/>
              <a:t>Κατάθεση που αποδίδει τόκο με μια συγκεκριμένη ημερομηνία ωρίμανσης. Οι προθεσμιακές καταθέσεις υπόκεινται σε ποινές για πρώιμη απόσυρση – δηλαδή ανάληψη πριν την ημερομηνία ωρίμανσης. Οι προθεσμιακές καταθέσεις μικρής διάρκειας είναι καταθέσεις μικρότερες των</a:t>
            </a:r>
            <a:r>
              <a:rPr lang="en-US" dirty="0"/>
              <a:t> $100</a:t>
            </a:r>
            <a:r>
              <a:rPr lang="el-GR" dirty="0"/>
              <a:t>.</a:t>
            </a:r>
            <a:r>
              <a:rPr lang="en-US" dirty="0"/>
              <a:t>000</a:t>
            </a:r>
          </a:p>
          <a:p>
            <a:pPr lvl="1"/>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8</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45280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87004A"/>
                </a:solidFill>
              </a:rPr>
              <a:t>12-2  </a:t>
            </a:r>
            <a:r>
              <a:rPr lang="el-GR" dirty="0"/>
              <a:t>Ορισμός της Προσφοράς Χρήματος </a:t>
            </a:r>
            <a:r>
              <a:rPr lang="en-US" sz="1400" dirty="0"/>
              <a:t>(3 </a:t>
            </a:r>
            <a:r>
              <a:rPr lang="el-GR" sz="1400" dirty="0"/>
              <a:t>από</a:t>
            </a:r>
            <a:r>
              <a:rPr lang="en-US" sz="1400" dirty="0"/>
              <a:t> 3) </a:t>
            </a:r>
          </a:p>
        </p:txBody>
      </p:sp>
      <p:sp>
        <p:nvSpPr>
          <p:cNvPr id="3" name="Content Placeholder 2"/>
          <p:cNvSpPr>
            <a:spLocks noGrp="1"/>
          </p:cNvSpPr>
          <p:nvPr>
            <p:ph idx="1"/>
          </p:nvPr>
        </p:nvSpPr>
        <p:spPr>
          <a:xfrm>
            <a:off x="324374" y="1470681"/>
            <a:ext cx="8329089" cy="4938057"/>
          </a:xfrm>
        </p:spPr>
        <p:txBody>
          <a:bodyPr>
            <a:normAutofit fontScale="85000" lnSpcReduction="20000"/>
          </a:bodyPr>
          <a:lstStyle/>
          <a:p>
            <a:pPr lvl="1"/>
            <a:r>
              <a:rPr lang="en-US" dirty="0"/>
              <a:t>12-2</a:t>
            </a:r>
            <a:r>
              <a:rPr lang="el-GR" dirty="0"/>
              <a:t>γ</a:t>
            </a:r>
            <a:r>
              <a:rPr lang="en-US" dirty="0"/>
              <a:t> M2 </a:t>
            </a:r>
            <a:r>
              <a:rPr lang="en-US" sz="1400" dirty="0"/>
              <a:t>(</a:t>
            </a:r>
            <a:r>
              <a:rPr lang="el-GR" sz="1400" dirty="0"/>
              <a:t>συνέχεια</a:t>
            </a:r>
            <a:r>
              <a:rPr lang="en-US" sz="1400" dirty="0"/>
              <a:t>)</a:t>
            </a:r>
            <a:endParaRPr lang="en-US" dirty="0"/>
          </a:p>
          <a:p>
            <a:pPr lvl="2"/>
            <a:r>
              <a:rPr lang="el-GR" b="1" dirty="0" err="1">
                <a:solidFill>
                  <a:srgbClr val="87004A"/>
                </a:solidFill>
              </a:rPr>
              <a:t>Καταθετικός</a:t>
            </a:r>
            <a:r>
              <a:rPr lang="el-GR" b="1" dirty="0">
                <a:solidFill>
                  <a:srgbClr val="87004A"/>
                </a:solidFill>
              </a:rPr>
              <a:t> Λογαριασμός Χρηματαγοράς </a:t>
            </a:r>
            <a:r>
              <a:rPr lang="en-US" b="1" dirty="0">
                <a:solidFill>
                  <a:srgbClr val="87004A"/>
                </a:solidFill>
              </a:rPr>
              <a:t>(MMDA)</a:t>
            </a:r>
            <a:r>
              <a:rPr lang="en-US" dirty="0"/>
              <a:t>: </a:t>
            </a:r>
            <a:r>
              <a:rPr lang="el-GR" dirty="0"/>
              <a:t>Ένας τραπεζικός λογαριασμός ή ένας λογαριασμός σε ένα ίδρυμα συγκέντρωσης αποταμιεύσεων που αποδίδει τόκο και συνήθως απαιτείται ένα ελάχιστο ποσό και προσφέρει περιορισμένα προνόμια έκδοσης επιταγών</a:t>
            </a:r>
            <a:endParaRPr lang="en-US" dirty="0"/>
          </a:p>
          <a:p>
            <a:pPr lvl="2"/>
            <a:r>
              <a:rPr lang="el-GR" b="1" dirty="0">
                <a:solidFill>
                  <a:srgbClr val="87004A"/>
                </a:solidFill>
              </a:rPr>
              <a:t>Αμοιβαίο Κεφάλαιο Χρηματαγοράς </a:t>
            </a:r>
            <a:r>
              <a:rPr lang="en-US" b="1" dirty="0">
                <a:solidFill>
                  <a:srgbClr val="87004A"/>
                </a:solidFill>
              </a:rPr>
              <a:t>(MMMF):</a:t>
            </a:r>
            <a:r>
              <a:rPr lang="en-US" dirty="0"/>
              <a:t> </a:t>
            </a:r>
            <a:r>
              <a:rPr lang="el-GR" dirty="0"/>
              <a:t>Ένας λογαριασμός που αποδίδει τόκο σε μια επιχείρηση αμοιβαίων κεφαλαίων. Συνήθως απαιτείται ένα ελάχιστο ποσό και προσφέρει περιορισμένα προνόμια έκδοσης επιταγών. Μόνο τα αμοιβαία κεφάλαια χρηματαγοράς λιανικής αποτελούν μέρος του Μ2</a:t>
            </a:r>
            <a:endParaRPr lang="en-US" dirty="0"/>
          </a:p>
          <a:p>
            <a:pPr lvl="1"/>
            <a:r>
              <a:rPr lang="en-US" dirty="0"/>
              <a:t>12-2</a:t>
            </a:r>
            <a:r>
              <a:rPr lang="el-GR" dirty="0"/>
              <a:t>δ</a:t>
            </a:r>
            <a:r>
              <a:rPr lang="en-US" dirty="0"/>
              <a:t> </a:t>
            </a:r>
            <a:r>
              <a:rPr lang="el-GR" dirty="0"/>
              <a:t>Τι Συμβαίνει με τις Πιστωτικές Κάρτες;</a:t>
            </a:r>
            <a:endParaRPr lang="en-US" dirty="0"/>
          </a:p>
          <a:p>
            <a:pPr lvl="2"/>
            <a:r>
              <a:rPr lang="el-GR" dirty="0"/>
              <a:t>Μια πιστωτική κάρτα είναι ένα εργαλείο ή ένα έγγραφο που καθιστά ευκολότερη την απόκτηση δανείου για τον κάτοχό της. Χρησιμοποιώντας μια πιστωτική κάρτα, ο αγοραστής δαπανά τα χρήματα κάποιου άλλου, τα οποία θα πρέπει να αποπληρώσει</a:t>
            </a:r>
            <a:endParaRPr lang="en-US" dirty="0"/>
          </a:p>
          <a:p>
            <a:pPr lvl="2"/>
            <a:endParaRPr lang="en-US" dirty="0"/>
          </a:p>
        </p:txBody>
      </p:sp>
      <p:sp>
        <p:nvSpPr>
          <p:cNvPr id="26626"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entury Gothic" charset="0"/>
                <a:ea typeface="ＭＳ Ｐゴシック" charset="0"/>
                <a:cs typeface="ＭＳ Ｐゴシック" charset="0"/>
              </a:defRPr>
            </a:lvl1pPr>
            <a:lvl2pPr marL="742950" indent="-285750" eaLnBrk="0" hangingPunct="0">
              <a:defRPr sz="2400">
                <a:solidFill>
                  <a:schemeClr val="tx1"/>
                </a:solidFill>
                <a:latin typeface="Century Gothic" charset="0"/>
                <a:ea typeface="ＭＳ Ｐゴシック" charset="0"/>
              </a:defRPr>
            </a:lvl2pPr>
            <a:lvl3pPr marL="1143000" indent="-228600" eaLnBrk="0" hangingPunct="0">
              <a:defRPr sz="2400">
                <a:solidFill>
                  <a:schemeClr val="tx1"/>
                </a:solidFill>
                <a:latin typeface="Century Gothic" charset="0"/>
                <a:ea typeface="ＭＳ Ｐゴシック" charset="0"/>
              </a:defRPr>
            </a:lvl3pPr>
            <a:lvl4pPr marL="1600200" indent="-228600" eaLnBrk="0" hangingPunct="0">
              <a:defRPr sz="2400">
                <a:solidFill>
                  <a:schemeClr val="tx1"/>
                </a:solidFill>
                <a:latin typeface="Century Gothic" charset="0"/>
                <a:ea typeface="ＭＳ Ｐゴシック" charset="0"/>
              </a:defRPr>
            </a:lvl4pPr>
            <a:lvl5pPr marL="2057400" indent="-228600" eaLnBrk="0" hangingPunct="0">
              <a:defRPr sz="2400">
                <a:solidFill>
                  <a:schemeClr val="tx1"/>
                </a:solidFill>
                <a:latin typeface="Century Gothic" charset="0"/>
                <a:ea typeface="ＭＳ Ｐゴシック" charset="0"/>
              </a:defRPr>
            </a:lvl5pPr>
            <a:lvl6pPr marL="2514600" indent="-228600" eaLnBrk="0" fontAlgn="base" hangingPunct="0">
              <a:spcBef>
                <a:spcPct val="0"/>
              </a:spcBef>
              <a:spcAft>
                <a:spcPct val="0"/>
              </a:spcAft>
              <a:defRPr sz="2400">
                <a:solidFill>
                  <a:schemeClr val="tx1"/>
                </a:solidFill>
                <a:latin typeface="Century Gothic" charset="0"/>
                <a:ea typeface="ＭＳ Ｐゴシック" charset="0"/>
              </a:defRPr>
            </a:lvl6pPr>
            <a:lvl7pPr marL="2971800" indent="-228600" eaLnBrk="0" fontAlgn="base" hangingPunct="0">
              <a:spcBef>
                <a:spcPct val="0"/>
              </a:spcBef>
              <a:spcAft>
                <a:spcPct val="0"/>
              </a:spcAft>
              <a:defRPr sz="2400">
                <a:solidFill>
                  <a:schemeClr val="tx1"/>
                </a:solidFill>
                <a:latin typeface="Century Gothic" charset="0"/>
                <a:ea typeface="ＭＳ Ｐゴシック" charset="0"/>
              </a:defRPr>
            </a:lvl7pPr>
            <a:lvl8pPr marL="3429000" indent="-228600" eaLnBrk="0" fontAlgn="base" hangingPunct="0">
              <a:spcBef>
                <a:spcPct val="0"/>
              </a:spcBef>
              <a:spcAft>
                <a:spcPct val="0"/>
              </a:spcAft>
              <a:defRPr sz="2400">
                <a:solidFill>
                  <a:schemeClr val="tx1"/>
                </a:solidFill>
                <a:latin typeface="Century Gothic" charset="0"/>
                <a:ea typeface="ＭＳ Ｐゴシック" charset="0"/>
              </a:defRPr>
            </a:lvl8pPr>
            <a:lvl9pPr marL="3886200" indent="-228600" eaLnBrk="0" fontAlgn="base" hangingPunct="0">
              <a:spcBef>
                <a:spcPct val="0"/>
              </a:spcBef>
              <a:spcAft>
                <a:spcPct val="0"/>
              </a:spcAft>
              <a:defRPr sz="2400">
                <a:solidFill>
                  <a:schemeClr val="tx1"/>
                </a:solidFill>
                <a:latin typeface="Century Gothic" charset="0"/>
                <a:ea typeface="ＭＳ Ｐゴシック" charset="0"/>
              </a:defRPr>
            </a:lvl9pPr>
          </a:lstStyle>
          <a:p>
            <a:pPr eaLnBrk="1" fontAlgn="base" hangingPunct="1">
              <a:spcBef>
                <a:spcPct val="0"/>
              </a:spcBef>
              <a:spcAft>
                <a:spcPct val="0"/>
              </a:spcAft>
            </a:pPr>
            <a:fld id="{0E2AFB22-FFA7-224C-9363-7B649BF57941}" type="slidenum">
              <a:rPr lang="en-US" sz="1100">
                <a:latin typeface="Arial Narrow Bold" charset="0"/>
                <a:cs typeface="Arial Narrow Bold" charset="0"/>
              </a:rPr>
              <a:pPr eaLnBrk="1" fontAlgn="base" hangingPunct="1">
                <a:spcBef>
                  <a:spcPct val="0"/>
                </a:spcBef>
                <a:spcAft>
                  <a:spcPct val="0"/>
                </a:spcAft>
              </a:pPr>
              <a:t>9</a:t>
            </a:fld>
            <a:endParaRPr lang="en-US" sz="1100" dirty="0">
              <a:latin typeface="Arial Narrow Bold" charset="0"/>
              <a:cs typeface="Arial Narrow Bold" charset="0"/>
            </a:endParaRPr>
          </a:p>
        </p:txBody>
      </p:sp>
    </p:spTree>
    <p:extLst>
      <p:ext uri="{BB962C8B-B14F-4D97-AF65-F5344CB8AC3E}">
        <p14:creationId xmlns:p14="http://schemas.microsoft.com/office/powerpoint/2010/main" val="3825644311"/>
      </p:ext>
    </p:extLst>
  </p:cSld>
  <p:clrMapOvr>
    <a:masterClrMapping/>
  </p:clrMapOvr>
</p:sld>
</file>

<file path=ppt/theme/theme1.xml><?xml version="1.0" encoding="utf-8"?>
<a:theme xmlns:a="http://schemas.openxmlformats.org/drawingml/2006/main" name="Arnold12e_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Arnold12e_new.pot</Template>
  <TotalTime>983</TotalTime>
  <Words>1702</Words>
  <Application>Microsoft Office PowerPoint</Application>
  <PresentationFormat>Προβολή στην οθόνη (4:3)</PresentationFormat>
  <Paragraphs>114</Paragraphs>
  <Slides>17</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17</vt:i4>
      </vt:variant>
    </vt:vector>
  </HeadingPairs>
  <TitlesOfParts>
    <vt:vector size="26" baseType="lpstr">
      <vt:lpstr>Arial</vt:lpstr>
      <vt:lpstr>Arial Narrow</vt:lpstr>
      <vt:lpstr>Arial Narrow Bold</vt:lpstr>
      <vt:lpstr>Calibri</vt:lpstr>
      <vt:lpstr>Century Gothic</vt:lpstr>
      <vt:lpstr>Century Schoolbook</vt:lpstr>
      <vt:lpstr>Lucida Grande</vt:lpstr>
      <vt:lpstr>Palatino Linotype</vt:lpstr>
      <vt:lpstr>Arnold12e_new</vt:lpstr>
      <vt:lpstr>12</vt:lpstr>
      <vt:lpstr>Παρουσίαση του PowerPoint</vt:lpstr>
      <vt:lpstr>12-1  Χρήμα: Τι Είναι και πώς Αναδύθηκε; (1 από 4) </vt:lpstr>
      <vt:lpstr>12-1  Χρήμα: Τι Είναι και πώς Αναδύθηκε; (2 από 4) </vt:lpstr>
      <vt:lpstr>12-1  Χρήμα: Τι Είναι και πώς Αναδύθηκε;  (3 από 4) </vt:lpstr>
      <vt:lpstr>12-1  Χρήμα: Τι Είναι και πώς Αναδύθηκε; (4 από 4) </vt:lpstr>
      <vt:lpstr>12-2  Ορισμός της Προσφοράς Χρήματος (1 από 3) </vt:lpstr>
      <vt:lpstr>12-2  Ορισμός της Προσφοράς Χρήματος (2 από 3) </vt:lpstr>
      <vt:lpstr>12-2  Ορισμός της Προσφοράς Χρήματος (3 από 3) </vt:lpstr>
      <vt:lpstr>12-3  Πώς Αναπτύχθηκε το Τραπεζικό Σύστημα (1 από 4) </vt:lpstr>
      <vt:lpstr>12-3 Πώς Αναπτύχθηκε το Τραπεζικό Σύστημα (2 από 4) </vt:lpstr>
      <vt:lpstr>12-3  Πώς Αναπτύχθηκε το Τραπεζικό Σύστημα (3 από 4) </vt:lpstr>
      <vt:lpstr>12-3  Πώς Αναπτύχθηκε το Τραπεζικό Σύστημα (4 από 4) </vt:lpstr>
      <vt:lpstr>12-4  Το Χρηματοπιστωτικό Σύστημα (1 από 3) </vt:lpstr>
      <vt:lpstr>12-4  Το Χρηματοπιστωτικό Σύστημα (2 από 3) </vt:lpstr>
      <vt:lpstr>12-4  Το Χρηματοπιστωτικό Σύστημα (3 από 3) </vt:lpstr>
      <vt:lpstr>Ο Ισολογισμός της Τράπεζας</vt:lpstr>
    </vt:vector>
  </TitlesOfParts>
  <Company>just 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 hudepohl</dc:creator>
  <cp:lastModifiedBy>pc3</cp:lastModifiedBy>
  <cp:revision>108</cp:revision>
  <dcterms:created xsi:type="dcterms:W3CDTF">2017-01-09T20:37:40Z</dcterms:created>
  <dcterms:modified xsi:type="dcterms:W3CDTF">2021-06-29T13:08:18Z</dcterms:modified>
</cp:coreProperties>
</file>