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22" autoAdjust="0"/>
    <p:restoredTop sz="94720"/>
  </p:normalViewPr>
  <p:slideViewPr>
    <p:cSldViewPr>
      <p:cViewPr varScale="1">
        <p:scale>
          <a:sx n="101" d="100"/>
          <a:sy n="101" d="100"/>
        </p:scale>
        <p:origin x="1896"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3207BBFC-4100-4FDB-AB44-35066424FE1D}" type="datetimeFigureOut">
              <a:rPr lang="en-US"/>
              <a:pPr>
                <a:defRPr/>
              </a:pPr>
              <a:t>4/7/22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1289E9B1-2F41-40CA-A2DE-00638AB31FD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42E746D-3493-4EED-B6CF-93176CCE7392}" type="slidenum">
              <a:rPr lang="en-US"/>
              <a:pPr fontAlgn="base">
                <a:spcBef>
                  <a:spcPct val="0"/>
                </a:spcBef>
                <a:spcAft>
                  <a:spcPct val="0"/>
                </a:spcAft>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EB2828E-0A39-4B12-84FF-A8917A1C4079}" type="slidenum">
              <a:rPr lang="en-US"/>
              <a:pPr fontAlgn="base">
                <a:spcBef>
                  <a:spcPct val="0"/>
                </a:spcBef>
                <a:spcAft>
                  <a:spcPct val="0"/>
                </a:spcAft>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78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C076C7F-2DE7-409D-91B7-8E35628DF6CC}" type="slidenum">
              <a:rPr lang="en-US"/>
              <a:pPr fontAlgn="base">
                <a:spcBef>
                  <a:spcPct val="0"/>
                </a:spcBef>
                <a:spcAft>
                  <a:spcPct val="0"/>
                </a:spcAft>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99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79345EA-A10A-47B8-A799-3BD0470BACA0}" type="slidenum">
              <a:rPr lang="en-US"/>
              <a:pPr fontAlgn="base">
                <a:spcBef>
                  <a:spcPct val="0"/>
                </a:spcBef>
                <a:spcAft>
                  <a:spcPct val="0"/>
                </a:spcAft>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419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A18988E-8AB9-4381-B844-787EABE6BBE0}" type="slidenum">
              <a:rPr lang="en-US"/>
              <a:pPr fontAlgn="base">
                <a:spcBef>
                  <a:spcPct val="0"/>
                </a:spcBef>
                <a:spcAft>
                  <a:spcPct val="0"/>
                </a:spcAft>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440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ECB2C7E-5EF1-4EA0-8117-D8418FF4F14B}" type="slidenum">
              <a:rPr lang="en-US"/>
              <a:pPr fontAlgn="base">
                <a:spcBef>
                  <a:spcPct val="0"/>
                </a:spcBef>
                <a:spcAft>
                  <a:spcPct val="0"/>
                </a:spcAft>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460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62F68DA-5110-4158-BF1A-F58DF2C67F16}" type="slidenum">
              <a:rPr lang="en-US"/>
              <a:pPr fontAlgn="base">
                <a:spcBef>
                  <a:spcPct val="0"/>
                </a:spcBef>
                <a:spcAft>
                  <a:spcPct val="0"/>
                </a:spcAft>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481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2F5BDFF-8894-41FC-A81E-E2AEA6DB6E9A}" type="slidenum">
              <a:rPr lang="en-US"/>
              <a:pPr fontAlgn="base">
                <a:spcBef>
                  <a:spcPct val="0"/>
                </a:spcBef>
                <a:spcAft>
                  <a:spcPct val="0"/>
                </a:spcAft>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01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1FEDF65-0567-4A0E-A885-33F5BB6FEED5}" type="slidenum">
              <a:rPr lang="en-US"/>
              <a:pPr fontAlgn="base">
                <a:spcBef>
                  <a:spcPct val="0"/>
                </a:spcBef>
                <a:spcAft>
                  <a:spcPct val="0"/>
                </a:spcAft>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22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7D7256-9848-488F-AA22-0F67382A12C8}" type="slidenum">
              <a:rPr lang="en-US"/>
              <a:pPr fontAlgn="base">
                <a:spcBef>
                  <a:spcPct val="0"/>
                </a:spcBef>
                <a:spcAft>
                  <a:spcPct val="0"/>
                </a:spcAft>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p:cNvSpPr>
          <p:nvPr>
            <p:ph type="sldImg"/>
          </p:nvPr>
        </p:nvSpPr>
        <p:spPr bwMode="auto">
          <a:noFill/>
          <a:ln>
            <a:solidFill>
              <a:srgbClr val="000000"/>
            </a:solidFill>
            <a:miter lim="800000"/>
            <a:headEnd/>
            <a:tailEnd/>
          </a:ln>
        </p:spPr>
      </p:sp>
      <p:sp>
        <p:nvSpPr>
          <p:cNvPr id="542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42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CFCCB27-A05F-4932-ABE4-9FFC51DB2D4C}" type="slidenum">
              <a:rPr lang="en-US"/>
              <a:pPr fontAlgn="base">
                <a:spcBef>
                  <a:spcPct val="0"/>
                </a:spcBef>
                <a:spcAft>
                  <a:spcPct val="0"/>
                </a:spcAft>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A1E48A6-51E3-41AE-B49A-4B7DF42CDD63}" type="slidenum">
              <a:rPr lang="en-US"/>
              <a:pPr fontAlgn="base">
                <a:spcBef>
                  <a:spcPct val="0"/>
                </a:spcBef>
                <a:spcAft>
                  <a:spcPct val="0"/>
                </a:spcAft>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63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9C0CDC8-8065-4DAD-AF1C-A7E0DE967107}" type="slidenum">
              <a:rPr lang="en-US"/>
              <a:pPr fontAlgn="base">
                <a:spcBef>
                  <a:spcPct val="0"/>
                </a:spcBef>
                <a:spcAft>
                  <a:spcPct val="0"/>
                </a:spcAft>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bwMode="auto">
          <a:noFill/>
          <a:ln>
            <a:solidFill>
              <a:srgbClr val="000000"/>
            </a:solidFill>
            <a:miter lim="800000"/>
            <a:headEnd/>
            <a:tailEnd/>
          </a:ln>
        </p:spPr>
      </p:sp>
      <p:sp>
        <p:nvSpPr>
          <p:cNvPr id="583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83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22D1070-2D2C-45C5-A901-BF103FA92F4F}" type="slidenum">
              <a:rPr lang="en-US"/>
              <a:pPr fontAlgn="base">
                <a:spcBef>
                  <a:spcPct val="0"/>
                </a:spcBef>
                <a:spcAft>
                  <a:spcPct val="0"/>
                </a:spcAft>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bwMode="auto">
          <a:noFill/>
          <a:ln>
            <a:solidFill>
              <a:srgbClr val="000000"/>
            </a:solidFill>
            <a:miter lim="800000"/>
            <a:headEnd/>
            <a:tailEnd/>
          </a:ln>
        </p:spPr>
      </p:sp>
      <p:sp>
        <p:nvSpPr>
          <p:cNvPr id="604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04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B42E8AC-2852-401F-AA9C-2033C64797C7}" type="slidenum">
              <a:rPr lang="en-US"/>
              <a:pPr fontAlgn="base">
                <a:spcBef>
                  <a:spcPct val="0"/>
                </a:spcBef>
                <a:spcAft>
                  <a:spcPct val="0"/>
                </a:spcAft>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bwMode="auto">
          <a:noFill/>
          <a:ln>
            <a:solidFill>
              <a:srgbClr val="000000"/>
            </a:solidFill>
            <a:miter lim="800000"/>
            <a:headEnd/>
            <a:tailEnd/>
          </a:ln>
        </p:spPr>
      </p:sp>
      <p:sp>
        <p:nvSpPr>
          <p:cNvPr id="6246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24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A2CB92B-0F2B-4DD7-9AE0-D55A7C436070}" type="slidenum">
              <a:rPr lang="en-US"/>
              <a:pPr fontAlgn="base">
                <a:spcBef>
                  <a:spcPct val="0"/>
                </a:spcBef>
                <a:spcAft>
                  <a:spcPct val="0"/>
                </a:spcAft>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p:cNvSpPr>
          <p:nvPr>
            <p:ph type="sldImg"/>
          </p:nvPr>
        </p:nvSpPr>
        <p:spPr bwMode="auto">
          <a:noFill/>
          <a:ln>
            <a:solidFill>
              <a:srgbClr val="000000"/>
            </a:solidFill>
            <a:miter lim="800000"/>
            <a:headEnd/>
            <a:tailEnd/>
          </a:ln>
        </p:spPr>
      </p:sp>
      <p:sp>
        <p:nvSpPr>
          <p:cNvPr id="645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45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4236924-0046-435F-AB02-9691A18C655C}" type="slidenum">
              <a:rPr lang="en-US"/>
              <a:pPr fontAlgn="base">
                <a:spcBef>
                  <a:spcPct val="0"/>
                </a:spcBef>
                <a:spcAft>
                  <a:spcPct val="0"/>
                </a:spcAft>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p:cNvSpPr>
          <p:nvPr>
            <p:ph type="sldImg"/>
          </p:nvPr>
        </p:nvSpPr>
        <p:spPr bwMode="auto">
          <a:noFill/>
          <a:ln>
            <a:solidFill>
              <a:srgbClr val="000000"/>
            </a:solidFill>
            <a:miter lim="800000"/>
            <a:headEnd/>
            <a:tailEnd/>
          </a:ln>
        </p:spPr>
      </p:sp>
      <p:sp>
        <p:nvSpPr>
          <p:cNvPr id="665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65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133486B-3377-4892-8901-7611861995E8}" type="slidenum">
              <a:rPr lang="en-US"/>
              <a:pPr fontAlgn="base">
                <a:spcBef>
                  <a:spcPct val="0"/>
                </a:spcBef>
                <a:spcAft>
                  <a:spcPct val="0"/>
                </a:spcAft>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p:cNvSpPr>
          <p:nvPr>
            <p:ph type="sldImg"/>
          </p:nvPr>
        </p:nvSpPr>
        <p:spPr bwMode="auto">
          <a:noFill/>
          <a:ln>
            <a:solidFill>
              <a:srgbClr val="000000"/>
            </a:solidFill>
            <a:miter lim="800000"/>
            <a:headEnd/>
            <a:tailEnd/>
          </a:ln>
        </p:spPr>
      </p:sp>
      <p:sp>
        <p:nvSpPr>
          <p:cNvPr id="686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86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2DFF77D-15C6-4BE0-9BB1-7AF6015CC6D1}" type="slidenum">
              <a:rPr lang="en-US"/>
              <a:pPr fontAlgn="base">
                <a:spcBef>
                  <a:spcPct val="0"/>
                </a:spcBef>
                <a:spcAft>
                  <a:spcPct val="0"/>
                </a:spcAft>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Image Placeholder 1"/>
          <p:cNvSpPr>
            <a:spLocks noGrp="1" noRot="1" noChangeAspect="1"/>
          </p:cNvSpPr>
          <p:nvPr>
            <p:ph type="sldImg"/>
          </p:nvPr>
        </p:nvSpPr>
        <p:spPr bwMode="auto">
          <a:noFill/>
          <a:ln>
            <a:solidFill>
              <a:srgbClr val="000000"/>
            </a:solidFill>
            <a:miter lim="800000"/>
            <a:headEnd/>
            <a:tailEnd/>
          </a:ln>
        </p:spPr>
      </p:sp>
      <p:sp>
        <p:nvSpPr>
          <p:cNvPr id="706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06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487FB5C-9273-4291-98EC-A99D22BA2750}" type="slidenum">
              <a:rPr lang="en-US"/>
              <a:pPr fontAlgn="base">
                <a:spcBef>
                  <a:spcPct val="0"/>
                </a:spcBef>
                <a:spcAft>
                  <a:spcPct val="0"/>
                </a:spcAft>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Image Placeholder 1"/>
          <p:cNvSpPr>
            <a:spLocks noGrp="1" noRot="1" noChangeAspect="1"/>
          </p:cNvSpPr>
          <p:nvPr>
            <p:ph type="sldImg"/>
          </p:nvPr>
        </p:nvSpPr>
        <p:spPr bwMode="auto">
          <a:noFill/>
          <a:ln>
            <a:solidFill>
              <a:srgbClr val="000000"/>
            </a:solidFill>
            <a:miter lim="800000"/>
            <a:headEnd/>
            <a:tailEnd/>
          </a:ln>
        </p:spPr>
      </p:sp>
      <p:sp>
        <p:nvSpPr>
          <p:cNvPr id="727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27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AFA34E7-DCD0-45D2-8467-3EBFAEFF7226}" type="slidenum">
              <a:rPr lang="en-US"/>
              <a:pPr fontAlgn="base">
                <a:spcBef>
                  <a:spcPct val="0"/>
                </a:spcBef>
                <a:spcAft>
                  <a:spcPct val="0"/>
                </a:spcAft>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lide Image Placeholder 1"/>
          <p:cNvSpPr>
            <a:spLocks noGrp="1" noRot="1" noChangeAspect="1"/>
          </p:cNvSpPr>
          <p:nvPr>
            <p:ph type="sldImg"/>
          </p:nvPr>
        </p:nvSpPr>
        <p:spPr bwMode="auto">
          <a:noFill/>
          <a:ln>
            <a:solidFill>
              <a:srgbClr val="000000"/>
            </a:solidFill>
            <a:miter lim="800000"/>
            <a:headEnd/>
            <a:tailEnd/>
          </a:ln>
        </p:spPr>
      </p:sp>
      <p:sp>
        <p:nvSpPr>
          <p:cNvPr id="747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47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9494AE4-B618-4F82-A56E-1324B9FEA4AD}" type="slidenum">
              <a:rPr lang="en-US"/>
              <a:pPr fontAlgn="base">
                <a:spcBef>
                  <a:spcPct val="0"/>
                </a:spcBef>
                <a:spcAft>
                  <a:spcPct val="0"/>
                </a:spcAft>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15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835E99D-464D-4D61-AE06-6AEEECB82277}" type="slidenum">
              <a:rPr lang="en-US"/>
              <a:pPr fontAlgn="base">
                <a:spcBef>
                  <a:spcPct val="0"/>
                </a:spcBef>
                <a:spcAft>
                  <a:spcPct val="0"/>
                </a:spcAft>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p:cNvSpPr>
          <p:nvPr>
            <p:ph type="sldImg"/>
          </p:nvPr>
        </p:nvSpPr>
        <p:spPr bwMode="auto">
          <a:noFill/>
          <a:ln>
            <a:solidFill>
              <a:srgbClr val="000000"/>
            </a:solidFill>
            <a:miter lim="800000"/>
            <a:headEnd/>
            <a:tailEnd/>
          </a:ln>
        </p:spPr>
      </p:sp>
      <p:sp>
        <p:nvSpPr>
          <p:cNvPr id="768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68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7244CF0-8FA6-4664-884C-F0E699D9219B}" type="slidenum">
              <a:rPr lang="en-US"/>
              <a:pPr fontAlgn="base">
                <a:spcBef>
                  <a:spcPct val="0"/>
                </a:spcBef>
                <a:spcAft>
                  <a:spcPct val="0"/>
                </a:spcAft>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Slide Image Placeholder 1"/>
          <p:cNvSpPr>
            <a:spLocks noGrp="1" noRot="1" noChangeAspect="1"/>
          </p:cNvSpPr>
          <p:nvPr>
            <p:ph type="sldImg"/>
          </p:nvPr>
        </p:nvSpPr>
        <p:spPr bwMode="auto">
          <a:noFill/>
          <a:ln>
            <a:solidFill>
              <a:srgbClr val="000000"/>
            </a:solidFill>
            <a:miter lim="800000"/>
            <a:headEnd/>
            <a:tailEnd/>
          </a:ln>
        </p:spPr>
      </p:sp>
      <p:sp>
        <p:nvSpPr>
          <p:cNvPr id="788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88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D8320EB-13D1-4E6C-AC4B-6F3632A13012}" type="slidenum">
              <a:rPr lang="en-US"/>
              <a:pPr fontAlgn="base">
                <a:spcBef>
                  <a:spcPct val="0"/>
                </a:spcBef>
                <a:spcAft>
                  <a:spcPct val="0"/>
                </a:spcAft>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Slide Image Placeholder 1"/>
          <p:cNvSpPr>
            <a:spLocks noGrp="1" noRot="1" noChangeAspect="1"/>
          </p:cNvSpPr>
          <p:nvPr>
            <p:ph type="sldImg"/>
          </p:nvPr>
        </p:nvSpPr>
        <p:spPr bwMode="auto">
          <a:noFill/>
          <a:ln>
            <a:solidFill>
              <a:srgbClr val="000000"/>
            </a:solidFill>
            <a:miter lim="800000"/>
            <a:headEnd/>
            <a:tailEnd/>
          </a:ln>
        </p:spPr>
      </p:sp>
      <p:sp>
        <p:nvSpPr>
          <p:cNvPr id="808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08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9E54481-47CC-40C3-B09A-CF6EEBE096CC}" type="slidenum">
              <a:rPr lang="en-US"/>
              <a:pPr fontAlgn="base">
                <a:spcBef>
                  <a:spcPct val="0"/>
                </a:spcBef>
                <a:spcAft>
                  <a:spcPct val="0"/>
                </a:spcAft>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Slide Image Placeholder 1"/>
          <p:cNvSpPr>
            <a:spLocks noGrp="1" noRot="1" noChangeAspect="1"/>
          </p:cNvSpPr>
          <p:nvPr>
            <p:ph type="sldImg"/>
          </p:nvPr>
        </p:nvSpPr>
        <p:spPr bwMode="auto">
          <a:noFill/>
          <a:ln>
            <a:solidFill>
              <a:srgbClr val="000000"/>
            </a:solidFill>
            <a:miter lim="800000"/>
            <a:headEnd/>
            <a:tailEnd/>
          </a:ln>
        </p:spPr>
      </p:sp>
      <p:sp>
        <p:nvSpPr>
          <p:cNvPr id="829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29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EBCA64C-97CD-46D8-BA1A-FA59476BE1DF}" type="slidenum">
              <a:rPr lang="en-US"/>
              <a:pPr fontAlgn="base">
                <a:spcBef>
                  <a:spcPct val="0"/>
                </a:spcBef>
                <a:spcAft>
                  <a:spcPct val="0"/>
                </a:spcAft>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Slide Image Placeholder 1"/>
          <p:cNvSpPr>
            <a:spLocks noGrp="1" noRot="1" noChangeAspect="1"/>
          </p:cNvSpPr>
          <p:nvPr>
            <p:ph type="sldImg"/>
          </p:nvPr>
        </p:nvSpPr>
        <p:spPr bwMode="auto">
          <a:noFill/>
          <a:ln>
            <a:solidFill>
              <a:srgbClr val="000000"/>
            </a:solidFill>
            <a:miter lim="800000"/>
            <a:headEnd/>
            <a:tailEnd/>
          </a:ln>
        </p:spPr>
      </p:sp>
      <p:sp>
        <p:nvSpPr>
          <p:cNvPr id="849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49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729A5EF-02BF-4158-BF05-688513AD152C}" type="slidenum">
              <a:rPr lang="en-US"/>
              <a:pPr fontAlgn="base">
                <a:spcBef>
                  <a:spcPct val="0"/>
                </a:spcBef>
                <a:spcAft>
                  <a:spcPct val="0"/>
                </a:spcAft>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Slide Image Placeholder 1"/>
          <p:cNvSpPr>
            <a:spLocks noGrp="1" noRot="1" noChangeAspect="1"/>
          </p:cNvSpPr>
          <p:nvPr>
            <p:ph type="sldImg"/>
          </p:nvPr>
        </p:nvSpPr>
        <p:spPr bwMode="auto">
          <a:noFill/>
          <a:ln>
            <a:solidFill>
              <a:srgbClr val="000000"/>
            </a:solidFill>
            <a:miter lim="800000"/>
            <a:headEnd/>
            <a:tailEnd/>
          </a:ln>
        </p:spPr>
      </p:sp>
      <p:sp>
        <p:nvSpPr>
          <p:cNvPr id="870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70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F6DE74C-E93D-489B-A5E5-92F28ABA8C24}" type="slidenum">
              <a:rPr lang="en-US"/>
              <a:pPr fontAlgn="base">
                <a:spcBef>
                  <a:spcPct val="0"/>
                </a:spcBef>
                <a:spcAft>
                  <a:spcPct val="0"/>
                </a:spcAft>
              </a:pPr>
              <a:t>35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35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2A9BE37-8771-41EE-887A-411E776FDBEF}" type="slidenum">
              <a:rPr lang="en-US"/>
              <a:pPr fontAlgn="base">
                <a:spcBef>
                  <a:spcPct val="0"/>
                </a:spcBef>
                <a:spcAft>
                  <a:spcPct val="0"/>
                </a:spcAft>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56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180E745-D0A1-42E3-B306-59374CCAB6DB}" type="slidenum">
              <a:rPr lang="en-US"/>
              <a:pPr fontAlgn="base">
                <a:spcBef>
                  <a:spcPct val="0"/>
                </a:spcBef>
                <a:spcAft>
                  <a:spcPct val="0"/>
                </a:spcAft>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76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945BF91-360B-4DB8-A258-5F5CAEF49C9A}" type="slidenum">
              <a:rPr lang="en-US"/>
              <a:pPr fontAlgn="base">
                <a:spcBef>
                  <a:spcPct val="0"/>
                </a:spcBef>
                <a:spcAft>
                  <a:spcPct val="0"/>
                </a:spcAft>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96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1E823FE-F4C7-48ED-BCE6-338D13B4A9E3}" type="slidenum">
              <a:rPr lang="en-US"/>
              <a:pPr fontAlgn="base">
                <a:spcBef>
                  <a:spcPct val="0"/>
                </a:spcBef>
                <a:spcAft>
                  <a:spcPct val="0"/>
                </a:spcAft>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17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AE98395-918E-4446-9BD8-2D708DD97472}" type="slidenum">
              <a:rPr lang="en-US"/>
              <a:pPr fontAlgn="base">
                <a:spcBef>
                  <a:spcPct val="0"/>
                </a:spcBef>
                <a:spcAft>
                  <a:spcPct val="0"/>
                </a:spcAft>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37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72DC8C-6429-4F94-9861-164FBB399521}" type="slidenum">
              <a:rPr lang="en-US"/>
              <a:pPr fontAlgn="base">
                <a:spcBef>
                  <a:spcPct val="0"/>
                </a:spcBef>
                <a:spcAft>
                  <a:spcPct val="0"/>
                </a:spcAft>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29"/>
          <p:cNvSpPr>
            <a:spLocks noGrp="1"/>
          </p:cNvSpPr>
          <p:nvPr>
            <p:ph type="dt" sz="half" idx="10"/>
          </p:nvPr>
        </p:nvSpPr>
        <p:spPr/>
        <p:txBody>
          <a:bodyPr/>
          <a:lstStyle>
            <a:lvl1pPr>
              <a:defRPr/>
            </a:lvl1pPr>
          </a:lstStyle>
          <a:p>
            <a:pPr>
              <a:defRPr/>
            </a:pPr>
            <a:fld id="{99DD5059-7856-4569-AC38-CE23E3D3A84E}" type="datetimeFigureOut">
              <a:rPr lang="en-US"/>
              <a:pPr>
                <a:defRPr/>
              </a:pPr>
              <a:t>4/7/22</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33C21823-8880-4074-AFE9-2F5005B7A3CD}"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1F9CEDE9-6529-47D8-947B-D4CD35DB51F2}" type="datetimeFigureOut">
              <a:rPr lang="en-US"/>
              <a:pPr>
                <a:defRPr/>
              </a:pPr>
              <a:t>4/7/22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961969B-923F-40B1-95B6-2230BFF2B33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CB21DE20-4DB5-4AC4-853E-C3DAE87BA041}" type="datetimeFigureOut">
              <a:rPr lang="en-US"/>
              <a:pPr>
                <a:defRPr/>
              </a:pPr>
              <a:t>4/7/22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29AA401-4BC1-40ED-BEBB-96DDA794E16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159F43D2-79A7-4783-A717-C5A9F5FB51D3}" type="datetimeFigureOut">
              <a:rPr lang="en-US"/>
              <a:pPr>
                <a:defRPr/>
              </a:pPr>
              <a:t>4/7/22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5594125-9FC5-4D4A-AF02-A2D6F58A8CE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B8710FB-E4BD-49A8-B2CD-80A2D06F7ADC}" type="datetimeFigureOut">
              <a:rPr lang="en-US"/>
              <a:pPr>
                <a:defRPr/>
              </a:pPr>
              <a:t>4/7/22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567FC57-3660-4DEE-8AE6-D9CD1F1237A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fld id="{110B0A35-C84E-4A3D-B712-074F672DAA41}" type="datetimeFigureOut">
              <a:rPr lang="en-US"/>
              <a:pPr>
                <a:defRPr/>
              </a:pPr>
              <a:t>4/7/22</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8A4FFF63-878B-49F8-9762-C50294042EE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p:cNvSpPr>
            <a:spLocks noGrp="1"/>
          </p:cNvSpPr>
          <p:nvPr>
            <p:ph type="dt" sz="half" idx="10"/>
          </p:nvPr>
        </p:nvSpPr>
        <p:spPr/>
        <p:txBody>
          <a:bodyPr/>
          <a:lstStyle>
            <a:lvl1pPr>
              <a:defRPr/>
            </a:lvl1pPr>
          </a:lstStyle>
          <a:p>
            <a:pPr>
              <a:defRPr/>
            </a:pPr>
            <a:fld id="{D52886C6-0A6C-4F0C-8285-B3F0537B3602}" type="datetimeFigureOut">
              <a:rPr lang="en-US"/>
              <a:pPr>
                <a:defRPr/>
              </a:pPr>
              <a:t>4/7/22</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D8F93764-CAC8-4B8B-BD83-3DAC427BDAE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fld id="{A1CAF6AF-D815-4CB2-9405-2D00F55DEFDA}" type="datetimeFigureOut">
              <a:rPr lang="en-US"/>
              <a:pPr>
                <a:defRPr/>
              </a:pPr>
              <a:t>4/7/22</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D0581219-2520-4999-A763-2D92A93127A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4D0179B0-013D-4C6E-8D7A-8A85320747FB}" type="datetimeFigureOut">
              <a:rPr lang="en-US"/>
              <a:pPr>
                <a:defRPr/>
              </a:pPr>
              <a:t>4/7/22</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AD7CA258-084F-4FBA-90C1-8DD879AF852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fld id="{0390CA8F-2616-415D-84EF-6EA13F531D6A}" type="datetimeFigureOut">
              <a:rPr lang="en-US"/>
              <a:pPr>
                <a:defRPr/>
              </a:pPr>
              <a:t>4/7/22</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8446F721-D923-47BB-A837-06FD379DAC7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1A075D55-52A7-49EC-8E03-0F74B9290C34}" type="datetimeFigureOut">
              <a:rPr lang="en-US"/>
              <a:pPr>
                <a:defRPr/>
              </a:pPr>
              <a:t>4/7/22</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CF828E1D-078A-4113-BD6A-D9A41319FAC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27DDD85D-F95D-488E-9FC8-8CF282362185}" type="datetimeFigureOut">
              <a:rPr lang="en-US"/>
              <a:pPr>
                <a:defRPr/>
              </a:pPr>
              <a:t>4/7/22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1A533B0B-3694-4A21-BC08-236855540264}"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67" r:id="rId7"/>
    <p:sldLayoutId id="2147483666" r:id="rId8"/>
    <p:sldLayoutId id="2147483674" r:id="rId9"/>
    <p:sldLayoutId id="2147483665" r:id="rId10"/>
    <p:sldLayoutId id="2147483664"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81000"/>
            <a:ext cx="8305800" cy="2847975"/>
          </a:xfrm>
        </p:spPr>
        <p:txBody>
          <a:bodyPr>
            <a:normAutofit fontScale="90000"/>
          </a:bodyPr>
          <a:lstStyle/>
          <a:p>
            <a:pPr fontAlgn="auto">
              <a:spcAft>
                <a:spcPts val="0"/>
              </a:spcAft>
              <a:defRPr/>
            </a:pPr>
            <a:br>
              <a:rPr lang="en-US" dirty="0"/>
            </a:br>
            <a:br>
              <a:rPr lang="en-US" dirty="0"/>
            </a:br>
            <a:r>
              <a:rPr lang="en-US" dirty="0"/>
              <a:t>SOFT SKILLS IN INTERPERSONAL  RELATIONS </a:t>
            </a:r>
            <a:br>
              <a:rPr lang="en-US" dirty="0"/>
            </a:br>
            <a:endParaRPr lang="en-US" dirty="0"/>
          </a:p>
        </p:txBody>
      </p:sp>
      <p:sp>
        <p:nvSpPr>
          <p:cNvPr id="14338" name="Subtitle 2"/>
          <p:cNvSpPr>
            <a:spLocks noGrp="1"/>
          </p:cNvSpPr>
          <p:nvPr>
            <p:ph type="subTitle" idx="1"/>
          </p:nvPr>
        </p:nvSpPr>
        <p:spPr>
          <a:xfrm>
            <a:off x="533400" y="3228975"/>
            <a:ext cx="7854950" cy="1752600"/>
          </a:xfrm>
        </p:spPr>
        <p:txBody>
          <a:bodyPr/>
          <a:lstStyle/>
          <a:p>
            <a:pPr marR="0"/>
            <a:r>
              <a:rPr lang="en-US" dirty="0"/>
              <a:t>Assoc. Prof. Simona Mina, PhD</a:t>
            </a:r>
          </a:p>
          <a:p>
            <a:pPr marR="0"/>
            <a:r>
              <a:rPr lang="en-US" dirty="0"/>
              <a:t>Constanta Maritime University</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pPr algn="ctr"/>
            <a:r>
              <a:rPr lang="en-US" i="1" dirty="0"/>
              <a:t>Conflict and crisis</a:t>
            </a:r>
          </a:p>
        </p:txBody>
      </p:sp>
      <p:sp>
        <p:nvSpPr>
          <p:cNvPr id="3" name="Content Placeholder 2"/>
          <p:cNvSpPr>
            <a:spLocks noGrp="1"/>
          </p:cNvSpPr>
          <p:nvPr>
            <p:ph idx="1"/>
          </p:nvPr>
        </p:nvSpPr>
        <p:spPr/>
        <p:txBody>
          <a:bodyPr>
            <a:normAutofit fontScale="92500"/>
          </a:bodyPr>
          <a:lstStyle/>
          <a:p>
            <a:pPr marL="274320" indent="-274320" algn="just" fontAlgn="auto">
              <a:spcAft>
                <a:spcPts val="0"/>
              </a:spcAft>
              <a:buClr>
                <a:schemeClr val="accent3"/>
              </a:buClr>
              <a:buFont typeface="Wingdings 2"/>
              <a:buNone/>
              <a:defRPr/>
            </a:pPr>
            <a:r>
              <a:rPr lang="en-US" dirty="0"/>
              <a:t>The dynamics of the organizations, just like those of the groups, comprise a consensus as well as dialogue and conflict, because, just as R. Hall pointed out, “</a:t>
            </a:r>
            <a:r>
              <a:rPr lang="en-US" i="1" dirty="0"/>
              <a:t>The conflict constitutes an inherent organizational process”.  </a:t>
            </a:r>
          </a:p>
          <a:p>
            <a:pPr marL="274320" indent="-274320" algn="just" fontAlgn="auto">
              <a:spcAft>
                <a:spcPts val="0"/>
              </a:spcAft>
              <a:buClr>
                <a:schemeClr val="accent3"/>
              </a:buClr>
              <a:buFont typeface="Wingdings 2"/>
              <a:buNone/>
              <a:defRPr/>
            </a:pPr>
            <a:r>
              <a:rPr lang="en-US" dirty="0"/>
              <a:t>Conflict is an important part of the organizational life and the motivations for which the human resources get into a conflict are basically unlimited, from a quantitative point of view.  </a:t>
            </a:r>
          </a:p>
          <a:p>
            <a:pPr marL="274320" indent="-274320" algn="just" fontAlgn="auto">
              <a:spcAft>
                <a:spcPts val="0"/>
              </a:spcAft>
              <a:buClr>
                <a:schemeClr val="accent3"/>
              </a:buClr>
              <a:buFont typeface="Wingdings 2"/>
              <a:buNone/>
              <a:defRPr/>
            </a:pPr>
            <a:r>
              <a:rPr lang="en-US" dirty="0"/>
              <a:t>In this context, one of the task’s objective of this presentation is to point out a few of the trigger conflict motivations within the work groups, as follows:</a:t>
            </a:r>
          </a:p>
          <a:p>
            <a:pPr marL="274320" indent="-274320" fontAlgn="auto">
              <a:spcAft>
                <a:spcPts val="0"/>
              </a:spcAft>
              <a:buClr>
                <a:schemeClr val="accent3"/>
              </a:buClr>
              <a:buFont typeface="Wingdings 2"/>
              <a:buNone/>
              <a:defRPr/>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fontAlgn="auto">
              <a:spcAft>
                <a:spcPts val="0"/>
              </a:spcAft>
              <a:defRPr/>
            </a:pPr>
            <a:r>
              <a:rPr lang="en-US" dirty="0"/>
              <a:t>Dualism in human relations</a:t>
            </a:r>
          </a:p>
        </p:txBody>
      </p:sp>
      <p:sp>
        <p:nvSpPr>
          <p:cNvPr id="36866" name="Content Placeholder 2"/>
          <p:cNvSpPr>
            <a:spLocks noGrp="1"/>
          </p:cNvSpPr>
          <p:nvPr>
            <p:ph idx="1"/>
          </p:nvPr>
        </p:nvSpPr>
        <p:spPr/>
        <p:txBody>
          <a:bodyPr/>
          <a:lstStyle/>
          <a:p>
            <a:pPr algn="just">
              <a:buFont typeface="Wingdings" pitchFamily="2" charset="2"/>
              <a:buChar char="q"/>
            </a:pPr>
            <a:r>
              <a:rPr lang="en-US" dirty="0"/>
              <a:t>The existence of dualism in people’s relations with their peers:  people need to get involved in something, as well as to stand on the side lines, </a:t>
            </a:r>
            <a:r>
              <a:rPr lang="en-US" i="1" u="sng" dirty="0"/>
              <a:t>according to their conformation needs,</a:t>
            </a:r>
            <a:r>
              <a:rPr lang="en-US" dirty="0"/>
              <a:t> as </a:t>
            </a:r>
            <a:r>
              <a:rPr lang="en-US" i="1" u="sng" dirty="0"/>
              <a:t>well as to revolt</a:t>
            </a:r>
            <a:r>
              <a:rPr lang="en-US" dirty="0"/>
              <a:t>; furthermore, they need to be part of something noteworthy, as well as being independent from the collectivity. </a:t>
            </a:r>
          </a:p>
          <a:p>
            <a:pPr algn="just">
              <a:buFont typeface="Wingdings 2" pitchFamily="18" charset="2"/>
              <a:buNone/>
            </a:pPr>
            <a:endParaRPr lang="en-US" dirty="0"/>
          </a:p>
          <a:p>
            <a:pPr algn="just">
              <a:buFont typeface="Wingdings" pitchFamily="2" charset="2"/>
              <a:buChar char="q"/>
            </a:pPr>
            <a:r>
              <a:rPr lang="en-US" dirty="0"/>
              <a:t> This type of dualism of attitudes is capable of generating intrapersonal, interpersonal and group conflicts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fontAlgn="auto">
              <a:spcAft>
                <a:spcPts val="0"/>
              </a:spcAft>
              <a:defRPr/>
            </a:pPr>
            <a:r>
              <a:rPr lang="en-US" b="1" i="1" dirty="0"/>
              <a:t>Responsibility of managerial activities</a:t>
            </a:r>
          </a:p>
        </p:txBody>
      </p:sp>
      <p:sp>
        <p:nvSpPr>
          <p:cNvPr id="3" name="Content Placeholder 2"/>
          <p:cNvSpPr>
            <a:spLocks noGrp="1"/>
          </p:cNvSpPr>
          <p:nvPr>
            <p:ph idx="1"/>
          </p:nvPr>
        </p:nvSpPr>
        <p:spPr/>
        <p:txBody>
          <a:bodyPr>
            <a:normAutofit lnSpcReduction="10000"/>
          </a:bodyPr>
          <a:lstStyle/>
          <a:p>
            <a:pPr marL="274320" indent="-274320" algn="just" fontAlgn="auto">
              <a:spcAft>
                <a:spcPts val="0"/>
              </a:spcAft>
              <a:buClr>
                <a:schemeClr val="accent3"/>
              </a:buClr>
              <a:buFont typeface="Wingdings" pitchFamily="2" charset="2"/>
              <a:buChar char="q"/>
              <a:defRPr/>
            </a:pPr>
            <a:r>
              <a:rPr lang="en-US" dirty="0"/>
              <a:t>The great responsibility of every manager “to push” the organization from the chaotic tendency – the individual’s own influence -, towards performance; the leadership of the whole (organizational objectives and values), by the concentrated force of the divisions, becomes fundamental.  </a:t>
            </a:r>
          </a:p>
          <a:p>
            <a:pPr marL="274320" indent="-274320" algn="just" fontAlgn="auto">
              <a:spcAft>
                <a:spcPts val="0"/>
              </a:spcAft>
              <a:buClr>
                <a:schemeClr val="accent3"/>
              </a:buClr>
              <a:buFont typeface="Wingdings" pitchFamily="2" charset="2"/>
              <a:buChar char="q"/>
              <a:defRPr/>
            </a:pPr>
            <a:r>
              <a:rPr lang="en-US" dirty="0"/>
              <a:t> Experience has demonstrated that in any organization, usually, the individual interests are paramount in comparison to the general interests.  In this context, the human resources will be coordinated, in their activity, </a:t>
            </a:r>
            <a:r>
              <a:rPr lang="en-US" b="1" i="1" dirty="0"/>
              <a:t>by personal interests.  </a:t>
            </a:r>
          </a:p>
          <a:p>
            <a:pPr marL="274320" indent="-274320" fontAlgn="auto">
              <a:spcAft>
                <a:spcPts val="0"/>
              </a:spcAft>
              <a:buClr>
                <a:schemeClr val="accent3"/>
              </a:buClr>
              <a:buFont typeface="Wingdings 2"/>
              <a:buNone/>
              <a:defRPr/>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fontAlgn="auto">
              <a:spcAft>
                <a:spcPts val="0"/>
              </a:spcAft>
              <a:defRPr/>
            </a:pPr>
            <a:r>
              <a:rPr lang="en-US" b="1" i="1" dirty="0"/>
              <a:t>Responsibility of managerial activities</a:t>
            </a:r>
            <a:endParaRPr lang="en-US" dirty="0"/>
          </a:p>
        </p:txBody>
      </p:sp>
      <p:sp>
        <p:nvSpPr>
          <p:cNvPr id="40962" name="Content Placeholder 2"/>
          <p:cNvSpPr>
            <a:spLocks noGrp="1"/>
          </p:cNvSpPr>
          <p:nvPr>
            <p:ph idx="1"/>
          </p:nvPr>
        </p:nvSpPr>
        <p:spPr/>
        <p:txBody>
          <a:bodyPr/>
          <a:lstStyle/>
          <a:p>
            <a:pPr algn="ctr">
              <a:buFont typeface="Wingdings 2" pitchFamily="18" charset="2"/>
              <a:buNone/>
            </a:pPr>
            <a:r>
              <a:rPr lang="en-US" sz="4400"/>
              <a:t>The management’s role is to minimize the gap between the individual interest and the organizational interests. Otherwise, the organizational conflict is inherent.</a:t>
            </a:r>
          </a:p>
          <a:p>
            <a:pPr>
              <a:buFont typeface="Wingdings 2" pitchFamily="18" charset="2"/>
              <a:buNone/>
            </a:pPr>
            <a:endParaRPr lang="en-US" sz="4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90650"/>
          </a:xfrm>
        </p:spPr>
        <p:txBody>
          <a:bodyPr>
            <a:normAutofit fontScale="90000"/>
          </a:bodyPr>
          <a:lstStyle/>
          <a:p>
            <a:pPr algn="ctr" fontAlgn="auto">
              <a:spcAft>
                <a:spcPts val="0"/>
              </a:spcAft>
              <a:defRPr/>
            </a:pPr>
            <a:r>
              <a:rPr lang="en-US" b="1" i="1" dirty="0"/>
              <a:t>Responsibility of managerial activities</a:t>
            </a:r>
            <a:endParaRPr lang="en-US" dirty="0"/>
          </a:p>
        </p:txBody>
      </p:sp>
      <p:pic>
        <p:nvPicPr>
          <p:cNvPr id="43010" name="Content Placeholder 3" descr="fan2018620.jpg"/>
          <p:cNvPicPr>
            <a:picLocks noGrp="1" noChangeAspect="1"/>
          </p:cNvPicPr>
          <p:nvPr>
            <p:ph idx="1"/>
          </p:nvPr>
        </p:nvPicPr>
        <p:blipFill>
          <a:blip r:embed="rId3"/>
          <a:srcRect/>
          <a:stretch>
            <a:fillRect/>
          </a:stretch>
        </p:blipFill>
        <p:spPr>
          <a:xfrm>
            <a:off x="381000" y="1981200"/>
            <a:ext cx="8382000" cy="4572000"/>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fontAlgn="auto">
              <a:spcAft>
                <a:spcPts val="0"/>
              </a:spcAft>
              <a:defRPr/>
            </a:pPr>
            <a:r>
              <a:rPr lang="en-US" b="1" i="1" dirty="0"/>
              <a:t>The objectives of the organization and conflicts</a:t>
            </a:r>
          </a:p>
        </p:txBody>
      </p:sp>
      <p:sp>
        <p:nvSpPr>
          <p:cNvPr id="3" name="Content Placeholder 2"/>
          <p:cNvSpPr>
            <a:spLocks noGrp="1"/>
          </p:cNvSpPr>
          <p:nvPr>
            <p:ph idx="1"/>
          </p:nvPr>
        </p:nvSpPr>
        <p:spPr/>
        <p:txBody>
          <a:bodyPr>
            <a:normAutofit fontScale="92500" lnSpcReduction="10000"/>
          </a:bodyPr>
          <a:lstStyle/>
          <a:p>
            <a:pPr marL="274320" indent="-274320" algn="just" fontAlgn="auto">
              <a:spcAft>
                <a:spcPts val="0"/>
              </a:spcAft>
              <a:buClr>
                <a:schemeClr val="accent3"/>
              </a:buClr>
              <a:buFont typeface="Wingdings" pitchFamily="2" charset="2"/>
              <a:buChar char="q"/>
              <a:defRPr/>
            </a:pPr>
            <a:r>
              <a:rPr lang="en-US" dirty="0"/>
              <a:t>Regardless of the number of people that agree to the outlined objectives at the organizational level, they will have diverging opinions regarding the manner in which they are carried out; moreover, due to the fundamental characteristic itself of the human nature (individuality/difference), the individuals have different opinions.  </a:t>
            </a:r>
          </a:p>
          <a:p>
            <a:pPr marL="274320" indent="-274320" algn="just" fontAlgn="auto">
              <a:spcAft>
                <a:spcPts val="0"/>
              </a:spcAft>
              <a:buClr>
                <a:schemeClr val="accent3"/>
              </a:buClr>
              <a:buFont typeface="Wingdings" pitchFamily="2" charset="2"/>
              <a:buChar char="q"/>
              <a:defRPr/>
            </a:pPr>
            <a:r>
              <a:rPr lang="en-US" dirty="0"/>
              <a:t> If we include to the aforementioned criteria the fact that people have different values and/or convictions, standards of behavior, manners, priorities, personalities and different levels of the sense of humor, the explanations for the interpersonal and group conflicts are easily identifiable.</a:t>
            </a:r>
          </a:p>
          <a:p>
            <a:pPr marL="274320" indent="-274320" fontAlgn="auto">
              <a:spcAft>
                <a:spcPts val="0"/>
              </a:spcAft>
              <a:buClr>
                <a:schemeClr val="accent3"/>
              </a:buClr>
              <a:buFont typeface="Wingdings 2"/>
              <a:buChar char=""/>
              <a:defRPr/>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pPr algn="ctr"/>
            <a:r>
              <a:rPr lang="en-US" dirty="0"/>
              <a:t>Conflict and crisis</a:t>
            </a:r>
          </a:p>
        </p:txBody>
      </p:sp>
      <p:sp>
        <p:nvSpPr>
          <p:cNvPr id="47106" name="Content Placeholder 2"/>
          <p:cNvSpPr>
            <a:spLocks noGrp="1"/>
          </p:cNvSpPr>
          <p:nvPr>
            <p:ph idx="1"/>
          </p:nvPr>
        </p:nvSpPr>
        <p:spPr/>
        <p:txBody>
          <a:bodyPr/>
          <a:lstStyle/>
          <a:p>
            <a:pPr algn="just">
              <a:buFont typeface="Wingdings 2" pitchFamily="18" charset="2"/>
              <a:buNone/>
            </a:pPr>
            <a:r>
              <a:rPr lang="en-US" sz="3200"/>
              <a:t>Due to the inevitable character of conflicts, the outcome is that managing the human resources is one of the most important activities, and the management of conflict is considered by a greater number of specialists in the field, as being just as important as all of the other human resources management’s functions.  </a:t>
            </a:r>
          </a:p>
          <a:p>
            <a:pPr>
              <a:buFont typeface="Wingdings 2" pitchFamily="18" charset="2"/>
              <a:buNone/>
            </a:pP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pPr algn="ctr"/>
            <a:r>
              <a:rPr lang="en-US" dirty="0"/>
              <a:t>Conflict and crisis</a:t>
            </a:r>
          </a:p>
        </p:txBody>
      </p:sp>
      <p:sp>
        <p:nvSpPr>
          <p:cNvPr id="3" name="Content Placeholder 2"/>
          <p:cNvSpPr>
            <a:spLocks noGrp="1"/>
          </p:cNvSpPr>
          <p:nvPr>
            <p:ph idx="1"/>
          </p:nvPr>
        </p:nvSpPr>
        <p:spPr/>
        <p:txBody>
          <a:bodyPr>
            <a:normAutofit lnSpcReduction="10000"/>
          </a:bodyPr>
          <a:lstStyle/>
          <a:p>
            <a:pPr marL="274320" indent="-274320" algn="just" fontAlgn="auto">
              <a:spcAft>
                <a:spcPts val="0"/>
              </a:spcAft>
              <a:buClr>
                <a:schemeClr val="accent3"/>
              </a:buClr>
              <a:buFont typeface="Wingdings" pitchFamily="2" charset="2"/>
              <a:buChar char="q"/>
              <a:defRPr/>
            </a:pPr>
            <a:r>
              <a:rPr lang="en-US" sz="2800" dirty="0"/>
              <a:t>The study of managing conflicts is more and more taken into consideration by the management of human resources, due to the fact that it contributes to a better understanding of the individual and group behaviors within an organization.  </a:t>
            </a:r>
          </a:p>
          <a:p>
            <a:pPr marL="274320" indent="-274320" algn="just" fontAlgn="auto">
              <a:spcAft>
                <a:spcPts val="0"/>
              </a:spcAft>
              <a:buClr>
                <a:schemeClr val="accent3"/>
              </a:buClr>
              <a:buFont typeface="Wingdings" pitchFamily="2" charset="2"/>
              <a:buChar char="q"/>
              <a:defRPr/>
            </a:pPr>
            <a:r>
              <a:rPr lang="en-US" sz="2800" dirty="0"/>
              <a:t>Generally, the conflict emerges as a form of human interaction, through which two or more members of a collectivity are in disagreement (totally or partially) with regard to certain problems.</a:t>
            </a:r>
          </a:p>
          <a:p>
            <a:pPr marL="274320" indent="-274320" algn="just" fontAlgn="auto">
              <a:spcAft>
                <a:spcPts val="0"/>
              </a:spcAft>
              <a:buClr>
                <a:schemeClr val="accent3"/>
              </a:buClr>
              <a:buFont typeface="Wingdings 2"/>
              <a:buNone/>
              <a:defRPr/>
            </a:pPr>
            <a:endParaRPr 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lstStyle/>
          <a:p>
            <a:r>
              <a:rPr lang="en-US" dirty="0"/>
              <a:t>Conflicts and organizational life</a:t>
            </a:r>
          </a:p>
        </p:txBody>
      </p:sp>
      <p:sp>
        <p:nvSpPr>
          <p:cNvPr id="3" name="Content Placeholder 2"/>
          <p:cNvSpPr>
            <a:spLocks noGrp="1"/>
          </p:cNvSpPr>
          <p:nvPr>
            <p:ph idx="1"/>
          </p:nvPr>
        </p:nvSpPr>
        <p:spPr/>
        <p:txBody>
          <a:bodyPr>
            <a:normAutofit fontScale="92500"/>
          </a:bodyPr>
          <a:lstStyle/>
          <a:p>
            <a:pPr marL="274320" indent="-274320" algn="just" fontAlgn="auto">
              <a:spcAft>
                <a:spcPts val="0"/>
              </a:spcAft>
              <a:buClr>
                <a:schemeClr val="accent3"/>
              </a:buClr>
              <a:buFont typeface="Wingdings" pitchFamily="2" charset="2"/>
              <a:buChar char="q"/>
              <a:defRPr/>
            </a:pPr>
            <a:r>
              <a:rPr lang="en-US" sz="3200" b="1" dirty="0"/>
              <a:t>In an individual opinion, the conflict is generated by the intentional requirement on behalf of an individual and/or a group in an effort to realize the objectives of another group.  </a:t>
            </a:r>
            <a:r>
              <a:rPr lang="en-US" sz="3200" dirty="0"/>
              <a:t> </a:t>
            </a:r>
          </a:p>
          <a:p>
            <a:pPr marL="274320" indent="-274320" algn="just" fontAlgn="auto">
              <a:spcAft>
                <a:spcPts val="0"/>
              </a:spcAft>
              <a:buClr>
                <a:schemeClr val="accent3"/>
              </a:buClr>
              <a:buFont typeface="Wingdings" pitchFamily="2" charset="2"/>
              <a:buChar char="q"/>
              <a:defRPr/>
            </a:pPr>
            <a:r>
              <a:rPr lang="en-US" sz="3200" dirty="0"/>
              <a:t> Given that the objectives of both sides are in many occasions, incompatible, the realization of the object by one of the sides makes its realization by the other side, impossible.</a:t>
            </a:r>
          </a:p>
          <a:p>
            <a:pPr marL="274320" indent="-274320" fontAlgn="auto">
              <a:spcAft>
                <a:spcPts val="0"/>
              </a:spcAft>
              <a:buClr>
                <a:schemeClr val="accent3"/>
              </a:buClr>
              <a:buFont typeface="Wingdings 2"/>
              <a:buNone/>
              <a:defRPr/>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314450"/>
          </a:xfrm>
        </p:spPr>
        <p:txBody>
          <a:bodyPr>
            <a:normAutofit fontScale="90000"/>
          </a:bodyPr>
          <a:lstStyle/>
          <a:p>
            <a:pPr algn="ctr" fontAlgn="auto">
              <a:spcAft>
                <a:spcPts val="0"/>
              </a:spcAft>
              <a:defRPr/>
            </a:pPr>
            <a:r>
              <a:rPr lang="en-US" b="1" i="1" dirty="0"/>
              <a:t>Conflicts and organizational life: functional or toxic?</a:t>
            </a:r>
          </a:p>
        </p:txBody>
      </p:sp>
      <p:sp>
        <p:nvSpPr>
          <p:cNvPr id="53250" name="Content Placeholder 2"/>
          <p:cNvSpPr>
            <a:spLocks noGrp="1"/>
          </p:cNvSpPr>
          <p:nvPr>
            <p:ph idx="1"/>
          </p:nvPr>
        </p:nvSpPr>
        <p:spPr/>
        <p:txBody>
          <a:bodyPr/>
          <a:lstStyle/>
          <a:p>
            <a:pPr algn="just">
              <a:buFont typeface="Wingdings" pitchFamily="2" charset="2"/>
              <a:buChar char="q"/>
            </a:pPr>
            <a:r>
              <a:rPr lang="en-US" sz="4000"/>
              <a:t>There are several points of view regarding the role that the conflicts have within the organizational life.  On one hand, conflicts are abnormal dispositions within the activity, having a profound dysfunctional character.  </a:t>
            </a:r>
          </a:p>
          <a:p>
            <a:pPr algn="just">
              <a:buFont typeface="Wingdings 2" pitchFamily="18" charset="2"/>
              <a:buNone/>
            </a:pPr>
            <a:endParaRPr lang="en-US" sz="4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fontAlgn="auto">
              <a:spcAft>
                <a:spcPts val="0"/>
              </a:spcAft>
              <a:defRPr/>
            </a:pPr>
            <a:br>
              <a:rPr lang="en-US" dirty="0"/>
            </a:br>
            <a:br>
              <a:rPr lang="en-US" dirty="0"/>
            </a:br>
            <a:br>
              <a:rPr lang="en-US" dirty="0"/>
            </a:br>
            <a:br>
              <a:rPr lang="en-US" dirty="0"/>
            </a:br>
            <a:r>
              <a:rPr lang="en-US" sz="4000" i="1" dirty="0"/>
              <a:t>Why do we need communication skills?</a:t>
            </a:r>
            <a:br>
              <a:rPr lang="en-US" sz="4000" i="1" dirty="0"/>
            </a:br>
            <a:endParaRPr lang="en-US" sz="4000" i="1" dirty="0"/>
          </a:p>
        </p:txBody>
      </p:sp>
      <p:pic>
        <p:nvPicPr>
          <p:cNvPr id="16386" name="Content Placeholder 3" descr="man_communicatie_7411474.jpg"/>
          <p:cNvPicPr>
            <a:picLocks noGrp="1" noChangeAspect="1"/>
          </p:cNvPicPr>
          <p:nvPr>
            <p:ph idx="1"/>
          </p:nvPr>
        </p:nvPicPr>
        <p:blipFill>
          <a:blip r:embed="rId3"/>
          <a:srcRect/>
          <a:stretch>
            <a:fillRect/>
          </a:stretch>
        </p:blipFill>
        <p:spPr>
          <a:xfrm>
            <a:off x="2032000" y="2224088"/>
            <a:ext cx="5080000" cy="3810000"/>
          </a:xfr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pPr algn="ctr" fontAlgn="auto">
              <a:spcAft>
                <a:spcPts val="0"/>
              </a:spcAft>
              <a:defRPr/>
            </a:pPr>
            <a:r>
              <a:rPr lang="en-US" b="1" i="1" dirty="0"/>
              <a:t>Conflicts and organizational life: functional or toxic?</a:t>
            </a:r>
            <a:endParaRPr lang="en-US" dirty="0"/>
          </a:p>
        </p:txBody>
      </p:sp>
      <p:sp>
        <p:nvSpPr>
          <p:cNvPr id="55298" name="Content Placeholder 2"/>
          <p:cNvSpPr>
            <a:spLocks noGrp="1"/>
          </p:cNvSpPr>
          <p:nvPr>
            <p:ph idx="1"/>
          </p:nvPr>
        </p:nvSpPr>
        <p:spPr/>
        <p:txBody>
          <a:bodyPr/>
          <a:lstStyle/>
          <a:p>
            <a:pPr algn="ctr">
              <a:buFont typeface="Wingdings 2" pitchFamily="18" charset="2"/>
              <a:buNone/>
            </a:pPr>
            <a:r>
              <a:rPr lang="en-US" sz="4400"/>
              <a:t>On the other hand, conflicts are usual aspects of existence and evolution of business, and from a functional point of view, it has a positive result.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fontAlgn="auto">
              <a:spcAft>
                <a:spcPts val="0"/>
              </a:spcAft>
              <a:defRPr/>
            </a:pPr>
            <a:r>
              <a:rPr lang="en-US" sz="3200" b="1" i="1" dirty="0"/>
              <a:t>Conflicts and organizational life: functional or toxic? Do you take part of a Paternal Organization?</a:t>
            </a:r>
            <a:endParaRPr lang="en-US" sz="3200" dirty="0"/>
          </a:p>
        </p:txBody>
      </p:sp>
      <p:sp>
        <p:nvSpPr>
          <p:cNvPr id="3" name="Content Placeholder 2"/>
          <p:cNvSpPr>
            <a:spLocks noGrp="1"/>
          </p:cNvSpPr>
          <p:nvPr>
            <p:ph idx="1"/>
          </p:nvPr>
        </p:nvSpPr>
        <p:spPr/>
        <p:txBody>
          <a:bodyPr>
            <a:normAutofit fontScale="85000" lnSpcReduction="20000"/>
          </a:bodyPr>
          <a:lstStyle/>
          <a:p>
            <a:pPr marL="274320" indent="-274320" algn="just" fontAlgn="auto">
              <a:spcAft>
                <a:spcPts val="0"/>
              </a:spcAft>
              <a:buClr>
                <a:schemeClr val="accent3"/>
              </a:buClr>
              <a:buFont typeface="Wingdings 2"/>
              <a:buNone/>
              <a:defRPr/>
            </a:pPr>
            <a:r>
              <a:rPr lang="en-US" dirty="0"/>
              <a:t>The classics of managerial science present conflict as a “bad” thing, determined by the lack of understanding among people and the profoundly poor interpersonal relations.  The characteristics of the organizational sector, as the main guide of the human behavior, are considered to be “guilty” for the presence of conflicts.  </a:t>
            </a:r>
          </a:p>
          <a:p>
            <a:pPr marL="274320" indent="-274320" algn="just" fontAlgn="auto">
              <a:spcAft>
                <a:spcPts val="0"/>
              </a:spcAft>
              <a:buClr>
                <a:schemeClr val="accent3"/>
              </a:buClr>
              <a:buFont typeface="Wingdings" pitchFamily="2" charset="2"/>
              <a:buChar char="q"/>
              <a:defRPr/>
            </a:pPr>
            <a:r>
              <a:rPr lang="en-US" dirty="0"/>
              <a:t>In order to avoid the conflicting coordinates, the organizations will focus on developing a harmonious cooperation between the management and the employees.</a:t>
            </a:r>
          </a:p>
          <a:p>
            <a:pPr marL="274320" indent="-274320" algn="just" fontAlgn="auto">
              <a:spcAft>
                <a:spcPts val="0"/>
              </a:spcAft>
              <a:buClr>
                <a:schemeClr val="accent3"/>
              </a:buClr>
              <a:buFont typeface="Wingdings" pitchFamily="2" charset="2"/>
              <a:buChar char="q"/>
              <a:defRPr/>
            </a:pPr>
            <a:r>
              <a:rPr lang="en-US" dirty="0"/>
              <a:t>  The organizations that practice this type of policy promote </a:t>
            </a:r>
            <a:r>
              <a:rPr lang="en-US" b="1" u="sng" dirty="0"/>
              <a:t>harmony, the family spirit and helping one another</a:t>
            </a:r>
            <a:r>
              <a:rPr lang="en-US" dirty="0"/>
              <a:t>, are considered to be </a:t>
            </a:r>
            <a:r>
              <a:rPr lang="en-US" b="1" u="sng" dirty="0"/>
              <a:t>paternal organizations</a:t>
            </a:r>
            <a:r>
              <a:rPr lang="en-US" dirty="0"/>
              <a:t>.  </a:t>
            </a:r>
          </a:p>
          <a:p>
            <a:pPr marL="274320" indent="-274320" algn="just" fontAlgn="auto">
              <a:spcAft>
                <a:spcPts val="0"/>
              </a:spcAft>
              <a:buClr>
                <a:schemeClr val="accent3"/>
              </a:buClr>
              <a:buFont typeface="Wingdings" pitchFamily="2" charset="2"/>
              <a:buChar char="q"/>
              <a:defRPr/>
            </a:pPr>
            <a:r>
              <a:rPr lang="en-US" dirty="0"/>
              <a:t>In their framework, the united team will not accept unwanted interferences that might disturb the organization’s life.</a:t>
            </a:r>
          </a:p>
          <a:p>
            <a:pPr marL="274320" indent="-274320" fontAlgn="auto">
              <a:spcAft>
                <a:spcPts val="0"/>
              </a:spcAft>
              <a:buClr>
                <a:schemeClr val="accent3"/>
              </a:buClr>
              <a:buFont typeface="Wingdings 2"/>
              <a:buNone/>
              <a:defRPr/>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pPr algn="ctr"/>
            <a:r>
              <a:rPr lang="en-US" sz="3600" b="1" i="1"/>
              <a:t>Conflicts and organizational life: functional or toxic?</a:t>
            </a:r>
            <a:endParaRPr lang="en-US" sz="3600"/>
          </a:p>
        </p:txBody>
      </p:sp>
      <p:sp>
        <p:nvSpPr>
          <p:cNvPr id="3" name="Content Placeholder 2"/>
          <p:cNvSpPr>
            <a:spLocks noGrp="1"/>
          </p:cNvSpPr>
          <p:nvPr>
            <p:ph idx="1"/>
          </p:nvPr>
        </p:nvSpPr>
        <p:spPr/>
        <p:txBody>
          <a:bodyPr>
            <a:normAutofit fontScale="92500" lnSpcReduction="10000"/>
          </a:bodyPr>
          <a:lstStyle/>
          <a:p>
            <a:pPr marL="274320" indent="-274320" algn="just" fontAlgn="auto">
              <a:spcAft>
                <a:spcPts val="0"/>
              </a:spcAft>
              <a:buClr>
                <a:schemeClr val="accent3"/>
              </a:buClr>
              <a:buFont typeface="Wingdings 2"/>
              <a:buNone/>
              <a:defRPr/>
            </a:pPr>
            <a:r>
              <a:rPr lang="en-US" dirty="0"/>
              <a:t>Another concept, in opposition to the traditional one, called </a:t>
            </a:r>
            <a:r>
              <a:rPr lang="en-US" b="1" u="sng" dirty="0"/>
              <a:t>behavior driven</a:t>
            </a:r>
            <a:r>
              <a:rPr lang="en-US" dirty="0"/>
              <a:t>, accepts the existence of conflict as an inevitable, and even a desirable fact.  According to this concept the presence of conflict is not caused by the organizational sector, instead it is caused by different personal interests, purposes and/or objectives. </a:t>
            </a:r>
          </a:p>
          <a:p>
            <a:pPr marL="274320" indent="-274320" algn="just" fontAlgn="auto">
              <a:spcAft>
                <a:spcPts val="0"/>
              </a:spcAft>
              <a:buClr>
                <a:schemeClr val="accent3"/>
              </a:buClr>
              <a:buFont typeface="Wingdings" pitchFamily="2" charset="2"/>
              <a:buChar char="q"/>
              <a:defRPr/>
            </a:pPr>
            <a:r>
              <a:rPr lang="en-US" dirty="0"/>
              <a:t> It is not beneficial accepting conflict, when the purpose is to follow one’s personal interests to fulfill unproductive purposes.  </a:t>
            </a:r>
          </a:p>
          <a:p>
            <a:pPr marL="274320" indent="-274320" algn="just" fontAlgn="auto">
              <a:spcAft>
                <a:spcPts val="0"/>
              </a:spcAft>
              <a:buClr>
                <a:schemeClr val="accent3"/>
              </a:buClr>
              <a:buFont typeface="Wingdings" pitchFamily="2" charset="2"/>
              <a:buChar char="q"/>
              <a:defRPr/>
            </a:pPr>
            <a:r>
              <a:rPr lang="en-US" dirty="0"/>
              <a:t>However, in the absence of conflicts, apathy might occur, immobility and the organizations’ inability to adapt to the challenges of change.</a:t>
            </a:r>
          </a:p>
          <a:p>
            <a:pPr marL="274320" indent="-274320" fontAlgn="auto">
              <a:spcAft>
                <a:spcPts val="0"/>
              </a:spcAft>
              <a:buClr>
                <a:schemeClr val="accent3"/>
              </a:buClr>
              <a:buFont typeface="Wingdings 2"/>
              <a:buNone/>
              <a:defRPr/>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466850"/>
          </a:xfrm>
        </p:spPr>
        <p:txBody>
          <a:bodyPr>
            <a:normAutofit fontScale="90000"/>
          </a:bodyPr>
          <a:lstStyle/>
          <a:p>
            <a:pPr algn="ctr" fontAlgn="auto">
              <a:spcAft>
                <a:spcPts val="0"/>
              </a:spcAft>
              <a:defRPr/>
            </a:pPr>
            <a:r>
              <a:rPr lang="en-US" sz="5400" b="1" i="1" dirty="0"/>
              <a:t>Conflicts and organizational life: functional or toxic?</a:t>
            </a:r>
            <a:endParaRPr lang="en-US" dirty="0"/>
          </a:p>
        </p:txBody>
      </p:sp>
      <p:sp>
        <p:nvSpPr>
          <p:cNvPr id="3" name="Content Placeholder 2"/>
          <p:cNvSpPr>
            <a:spLocks noGrp="1"/>
          </p:cNvSpPr>
          <p:nvPr>
            <p:ph idx="1"/>
          </p:nvPr>
        </p:nvSpPr>
        <p:spPr/>
        <p:txBody>
          <a:bodyPr>
            <a:normAutofit fontScale="92500"/>
          </a:bodyPr>
          <a:lstStyle/>
          <a:p>
            <a:pPr marL="274320" indent="-274320" algn="just" fontAlgn="auto">
              <a:spcAft>
                <a:spcPts val="0"/>
              </a:spcAft>
              <a:buClr>
                <a:schemeClr val="accent3"/>
              </a:buClr>
              <a:buFont typeface="Wingdings" pitchFamily="2" charset="2"/>
              <a:buChar char="q"/>
              <a:defRPr/>
            </a:pPr>
            <a:r>
              <a:rPr lang="en-US" dirty="0"/>
              <a:t>In an abstract manner, the management of conflict identifies the causes for conflict and the concrete solutions for a negotiation and it encourages win-win type situations.  The situations that can cause stress are discussed and the methods for solving conflicts are identified.</a:t>
            </a:r>
          </a:p>
          <a:p>
            <a:pPr marL="274320" indent="-274320" algn="just" fontAlgn="auto">
              <a:spcAft>
                <a:spcPts val="0"/>
              </a:spcAft>
              <a:buClr>
                <a:schemeClr val="accent3"/>
              </a:buClr>
              <a:buFont typeface="Wingdings" pitchFamily="2" charset="2"/>
              <a:buChar char="q"/>
              <a:defRPr/>
            </a:pPr>
            <a:r>
              <a:rPr lang="en-US" dirty="0"/>
              <a:t>Conflicts are inevitable.  In this regard, a recent study carried out by The American Management Association points out that “…..</a:t>
            </a:r>
            <a:r>
              <a:rPr lang="en-US" i="1" dirty="0"/>
              <a:t>The managers spend approximately 20% of their time with conflicts and consider that the ability to negotiate has become very important in the last 10 years”.</a:t>
            </a:r>
          </a:p>
          <a:p>
            <a:pPr marL="274320" indent="-274320" fontAlgn="auto">
              <a:spcAft>
                <a:spcPts val="0"/>
              </a:spcAft>
              <a:buClr>
                <a:schemeClr val="accent3"/>
              </a:buClr>
              <a:buFont typeface="Wingdings 2"/>
              <a:buNone/>
              <a:defRPr/>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p:txBody>
          <a:bodyPr/>
          <a:lstStyle/>
          <a:p>
            <a:pPr algn="ctr"/>
            <a:r>
              <a:rPr lang="en-US" b="1" i="1"/>
              <a:t>Causes of conflicts</a:t>
            </a:r>
          </a:p>
        </p:txBody>
      </p:sp>
      <p:sp>
        <p:nvSpPr>
          <p:cNvPr id="63490" name="Content Placeholder 2"/>
          <p:cNvSpPr>
            <a:spLocks noGrp="1"/>
          </p:cNvSpPr>
          <p:nvPr>
            <p:ph idx="1"/>
          </p:nvPr>
        </p:nvSpPr>
        <p:spPr/>
        <p:txBody>
          <a:bodyPr/>
          <a:lstStyle/>
          <a:p>
            <a:pPr algn="just">
              <a:buFont typeface="Wingdings" pitchFamily="2" charset="2"/>
              <a:buChar char="q"/>
            </a:pPr>
            <a:r>
              <a:rPr lang="en-US" sz="1600"/>
              <a:t>In the management of conflict, the capability to solve conflicting situations is considered to be at the same level and sometimes even more important than planning, communicating, motivating and decision taking.  Among the potentially organizational conflict generating sources, are the following:</a:t>
            </a:r>
          </a:p>
          <a:p>
            <a:pPr algn="just">
              <a:buFont typeface="Courier New" pitchFamily="49" charset="0"/>
              <a:buChar char="o"/>
            </a:pPr>
            <a:r>
              <a:rPr lang="en-US" sz="1600"/>
              <a:t>misunderstandings</a:t>
            </a:r>
          </a:p>
          <a:p>
            <a:pPr algn="just">
              <a:buFont typeface="Courier New" pitchFamily="49" charset="0"/>
              <a:buChar char="o"/>
            </a:pPr>
            <a:r>
              <a:rPr lang="en-US" sz="1600"/>
              <a:t>inadequate communication</a:t>
            </a:r>
          </a:p>
          <a:p>
            <a:pPr algn="just">
              <a:buFont typeface="Courier New" pitchFamily="49" charset="0"/>
              <a:buChar char="o"/>
            </a:pPr>
            <a:r>
              <a:rPr lang="en-US" sz="1600"/>
              <a:t> different values</a:t>
            </a:r>
          </a:p>
          <a:p>
            <a:pPr algn="just">
              <a:buFont typeface="Courier New" pitchFamily="49" charset="0"/>
              <a:buChar char="o"/>
            </a:pPr>
            <a:r>
              <a:rPr lang="en-US" sz="1600"/>
              <a:t> personality dissimilarities, etc.</a:t>
            </a:r>
          </a:p>
          <a:p>
            <a:pPr algn="just">
              <a:buFont typeface="Wingdings" pitchFamily="2" charset="2"/>
              <a:buChar char="q"/>
            </a:pPr>
            <a:r>
              <a:rPr lang="en-US" sz="1600"/>
              <a:t>The managers are confronted on a daily basis with internal as well as external conflicts. </a:t>
            </a:r>
          </a:p>
          <a:p>
            <a:pPr algn="just">
              <a:buFont typeface="Wingdings" pitchFamily="2" charset="2"/>
              <a:buChar char="q"/>
            </a:pPr>
            <a:r>
              <a:rPr lang="en-US" sz="1600"/>
              <a:t> </a:t>
            </a:r>
            <a:r>
              <a:rPr lang="en-US" sz="1600" b="1" u="sng"/>
              <a:t>What causes these conflicts?  </a:t>
            </a:r>
            <a:r>
              <a:rPr lang="en-US" sz="1600"/>
              <a:t>The researchers have discovered six conflict generating areas, as follows: </a:t>
            </a:r>
          </a:p>
          <a:p>
            <a:pPr algn="just">
              <a:buFont typeface="Courier New" pitchFamily="49" charset="0"/>
              <a:buChar char="o"/>
            </a:pPr>
            <a:r>
              <a:rPr lang="en-US" sz="1600"/>
              <a:t> managerial authority</a:t>
            </a:r>
          </a:p>
          <a:p>
            <a:pPr algn="just">
              <a:buFont typeface="Courier New" pitchFamily="49" charset="0"/>
              <a:buChar char="o"/>
            </a:pPr>
            <a:r>
              <a:rPr lang="en-US" sz="1600"/>
              <a:t>the belief and system of values utilized</a:t>
            </a:r>
          </a:p>
          <a:p>
            <a:pPr algn="just">
              <a:buFont typeface="Courier New" pitchFamily="49" charset="0"/>
              <a:buChar char="o"/>
            </a:pPr>
            <a:r>
              <a:rPr lang="en-US" sz="1600"/>
              <a:t> proposed purposes.</a:t>
            </a:r>
          </a:p>
          <a:p>
            <a:pPr algn="just">
              <a:buFont typeface="Wingdings 2" pitchFamily="18" charset="2"/>
              <a:buNone/>
            </a:pPr>
            <a:r>
              <a:rPr lang="en-US" sz="1600"/>
              <a:t>    </a:t>
            </a:r>
          </a:p>
          <a:p>
            <a:pPr>
              <a:buFont typeface="Wingdings 2" pitchFamily="18" charset="2"/>
              <a:buNone/>
            </a:pPr>
            <a:endParaRPr lang="en-US" sz="18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p:txBody>
          <a:bodyPr/>
          <a:lstStyle/>
          <a:p>
            <a:pPr algn="ctr"/>
            <a:r>
              <a:rPr lang="en-US" b="1" i="1"/>
              <a:t>Causes of conflicts</a:t>
            </a:r>
            <a:endParaRPr lang="en-US"/>
          </a:p>
        </p:txBody>
      </p:sp>
      <p:pic>
        <p:nvPicPr>
          <p:cNvPr id="65538" name="Content Placeholder 3" descr="Communication_Skills_Training.jpg"/>
          <p:cNvPicPr>
            <a:picLocks noGrp="1" noChangeAspect="1"/>
          </p:cNvPicPr>
          <p:nvPr>
            <p:ph idx="1"/>
          </p:nvPr>
        </p:nvPicPr>
        <p:blipFill>
          <a:blip r:embed="rId3"/>
          <a:srcRect/>
          <a:stretch>
            <a:fillRect/>
          </a:stretch>
        </p:blipFill>
        <p:spPr>
          <a:xfrm>
            <a:off x="609600" y="2133600"/>
            <a:ext cx="7924800" cy="4495800"/>
          </a:xfr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algn="ctr"/>
            <a:r>
              <a:rPr lang="en-US" b="1" i="1"/>
              <a:t>Causes of conflicts</a:t>
            </a:r>
            <a:endParaRPr lang="en-US"/>
          </a:p>
        </p:txBody>
      </p:sp>
      <p:sp>
        <p:nvSpPr>
          <p:cNvPr id="3" name="Content Placeholder 2"/>
          <p:cNvSpPr>
            <a:spLocks noGrp="1"/>
          </p:cNvSpPr>
          <p:nvPr>
            <p:ph idx="1"/>
          </p:nvPr>
        </p:nvSpPr>
        <p:spPr/>
        <p:txBody>
          <a:bodyPr>
            <a:normAutofit fontScale="85000" lnSpcReduction="20000"/>
          </a:bodyPr>
          <a:lstStyle/>
          <a:p>
            <a:pPr marL="274320" indent="-274320" algn="ctr" fontAlgn="auto">
              <a:spcAft>
                <a:spcPts val="0"/>
              </a:spcAft>
              <a:buClr>
                <a:schemeClr val="accent3"/>
              </a:buClr>
              <a:buFont typeface="Wingdings 2"/>
              <a:buNone/>
              <a:defRPr/>
            </a:pPr>
            <a:r>
              <a:rPr lang="en-US" dirty="0"/>
              <a:t>In my opinion, aside from the above mentioned causes, we can include as being potentially conflict generating causes within the organizations, the following: </a:t>
            </a:r>
          </a:p>
          <a:p>
            <a:pPr marL="274320" indent="-274320" algn="just" fontAlgn="auto">
              <a:spcAft>
                <a:spcPts val="0"/>
              </a:spcAft>
              <a:buClr>
                <a:schemeClr val="accent3"/>
              </a:buClr>
              <a:buFont typeface="Wingdings" pitchFamily="2" charset="2"/>
              <a:buChar char="q"/>
              <a:defRPr/>
            </a:pPr>
            <a:r>
              <a:rPr lang="en-US" dirty="0"/>
              <a:t>The inadequate responsibility of employees </a:t>
            </a:r>
          </a:p>
          <a:p>
            <a:pPr marL="274320" indent="-274320" algn="just" fontAlgn="auto">
              <a:spcAft>
                <a:spcPts val="0"/>
              </a:spcAft>
              <a:buClr>
                <a:schemeClr val="accent3"/>
              </a:buClr>
              <a:buFont typeface="Wingdings" pitchFamily="2" charset="2"/>
              <a:buChar char="q"/>
              <a:defRPr/>
            </a:pPr>
            <a:r>
              <a:rPr lang="en-US" dirty="0"/>
              <a:t>The noninvolvement or different participation of the employees in adopting decisions </a:t>
            </a:r>
          </a:p>
          <a:p>
            <a:pPr marL="274320" indent="-274320" algn="just" fontAlgn="auto">
              <a:spcAft>
                <a:spcPts val="0"/>
              </a:spcAft>
              <a:buClr>
                <a:schemeClr val="accent3"/>
              </a:buClr>
              <a:buFont typeface="Wingdings" pitchFamily="2" charset="2"/>
              <a:buChar char="q"/>
              <a:defRPr/>
            </a:pPr>
            <a:r>
              <a:rPr lang="en-US" dirty="0"/>
              <a:t>The absence of the managerial support</a:t>
            </a:r>
          </a:p>
          <a:p>
            <a:pPr marL="274320" indent="-274320" algn="just" fontAlgn="auto">
              <a:spcAft>
                <a:spcPts val="0"/>
              </a:spcAft>
              <a:buClr>
                <a:schemeClr val="accent3"/>
              </a:buClr>
              <a:buFont typeface="Wingdings" pitchFamily="2" charset="2"/>
              <a:buChar char="q"/>
              <a:defRPr/>
            </a:pPr>
            <a:r>
              <a:rPr lang="en-US" dirty="0"/>
              <a:t> Rising standards and the level of performances</a:t>
            </a:r>
          </a:p>
          <a:p>
            <a:pPr marL="274320" indent="-274320" algn="just" fontAlgn="auto">
              <a:spcAft>
                <a:spcPts val="0"/>
              </a:spcAft>
              <a:buClr>
                <a:schemeClr val="accent3"/>
              </a:buClr>
              <a:buFont typeface="Wingdings" pitchFamily="2" charset="2"/>
              <a:buChar char="q"/>
              <a:defRPr/>
            </a:pPr>
            <a:r>
              <a:rPr lang="en-US" dirty="0"/>
              <a:t> Rapid technological changes</a:t>
            </a:r>
          </a:p>
          <a:p>
            <a:pPr marL="274320" indent="-274320" algn="just" fontAlgn="auto">
              <a:spcAft>
                <a:spcPts val="0"/>
              </a:spcAft>
              <a:buClr>
                <a:schemeClr val="accent3"/>
              </a:buClr>
              <a:buFont typeface="Wingdings" pitchFamily="2" charset="2"/>
              <a:buChar char="q"/>
              <a:defRPr/>
            </a:pPr>
            <a:r>
              <a:rPr lang="en-US" dirty="0"/>
              <a:t> Different managerial styles</a:t>
            </a:r>
          </a:p>
          <a:p>
            <a:pPr marL="274320" indent="-274320" algn="just" fontAlgn="auto">
              <a:spcAft>
                <a:spcPts val="0"/>
              </a:spcAft>
              <a:buClr>
                <a:schemeClr val="accent3"/>
              </a:buClr>
              <a:buFont typeface="Wingdings" pitchFamily="2" charset="2"/>
              <a:buChar char="q"/>
              <a:defRPr/>
            </a:pPr>
            <a:r>
              <a:rPr lang="en-US" dirty="0"/>
              <a:t> Organizational environment</a:t>
            </a:r>
          </a:p>
          <a:p>
            <a:pPr marL="274320" indent="-274320" algn="just" fontAlgn="auto">
              <a:spcAft>
                <a:spcPts val="0"/>
              </a:spcAft>
              <a:buClr>
                <a:schemeClr val="accent3"/>
              </a:buClr>
              <a:buFont typeface="Wingdings" pitchFamily="2" charset="2"/>
              <a:buChar char="q"/>
              <a:defRPr/>
            </a:pPr>
            <a:r>
              <a:rPr lang="en-US" dirty="0"/>
              <a:t> Age difference </a:t>
            </a:r>
          </a:p>
          <a:p>
            <a:pPr marL="274320" indent="-274320" algn="just" fontAlgn="auto">
              <a:spcAft>
                <a:spcPts val="0"/>
              </a:spcAft>
              <a:buClr>
                <a:schemeClr val="accent3"/>
              </a:buClr>
              <a:buFont typeface="Wingdings" pitchFamily="2" charset="2"/>
              <a:buChar char="q"/>
              <a:defRPr/>
            </a:pPr>
            <a:r>
              <a:rPr lang="en-US" dirty="0"/>
              <a:t> Prejudice</a:t>
            </a:r>
          </a:p>
          <a:p>
            <a:pPr marL="274320" indent="-274320" fontAlgn="auto">
              <a:spcAft>
                <a:spcPts val="0"/>
              </a:spcAft>
              <a:buClr>
                <a:schemeClr val="accent3"/>
              </a:buClr>
              <a:buFont typeface="Wingdings 2"/>
              <a:buNone/>
              <a:defRPr/>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p:nvPr>
        </p:nvSpPr>
        <p:spPr/>
        <p:txBody>
          <a:bodyPr/>
          <a:lstStyle/>
          <a:p>
            <a:pPr algn="ctr"/>
            <a:r>
              <a:rPr lang="en-US" b="1" i="1"/>
              <a:t>Pondy’s processing model</a:t>
            </a:r>
          </a:p>
        </p:txBody>
      </p:sp>
      <p:sp>
        <p:nvSpPr>
          <p:cNvPr id="3" name="Content Placeholder 2"/>
          <p:cNvSpPr>
            <a:spLocks noGrp="1"/>
          </p:cNvSpPr>
          <p:nvPr>
            <p:ph idx="1"/>
          </p:nvPr>
        </p:nvSpPr>
        <p:spPr/>
        <p:txBody>
          <a:bodyPr>
            <a:normAutofit fontScale="92500" lnSpcReduction="20000"/>
          </a:bodyPr>
          <a:lstStyle/>
          <a:p>
            <a:pPr marL="274320" indent="-274320" algn="ctr" fontAlgn="auto">
              <a:spcAft>
                <a:spcPts val="0"/>
              </a:spcAft>
              <a:buClr>
                <a:schemeClr val="accent3"/>
              </a:buClr>
              <a:buFont typeface="Wingdings 2"/>
              <a:buNone/>
              <a:defRPr/>
            </a:pPr>
            <a:r>
              <a:rPr lang="en-US" i="1" dirty="0"/>
              <a:t>Starts from the premise that the only way to understand a conflict is to identify it as being a dynamic process, rather than stable or static.</a:t>
            </a:r>
          </a:p>
          <a:p>
            <a:pPr marL="274320" indent="-274320" algn="just" fontAlgn="auto">
              <a:spcAft>
                <a:spcPts val="0"/>
              </a:spcAft>
              <a:buClr>
                <a:schemeClr val="accent3"/>
              </a:buClr>
              <a:buFont typeface="Wingdings" pitchFamily="2" charset="2"/>
              <a:buChar char="q"/>
              <a:defRPr/>
            </a:pPr>
            <a:r>
              <a:rPr lang="en-US" b="1" u="sng" dirty="0"/>
              <a:t>The latent conflict </a:t>
            </a:r>
            <a:r>
              <a:rPr lang="en-US" dirty="0"/>
              <a:t>is determined by the consequences of certain anterior conflicting episodes.  Among them, we can mention the following:  </a:t>
            </a:r>
          </a:p>
          <a:p>
            <a:pPr marL="274320" indent="-274320" algn="just" fontAlgn="auto">
              <a:spcAft>
                <a:spcPts val="0"/>
              </a:spcAft>
              <a:buClr>
                <a:schemeClr val="accent3"/>
              </a:buClr>
              <a:buFont typeface="Courier New" pitchFamily="49" charset="0"/>
              <a:buChar char="o"/>
              <a:defRPr/>
            </a:pPr>
            <a:r>
              <a:rPr lang="en-US" dirty="0"/>
              <a:t>the lack of resources</a:t>
            </a:r>
          </a:p>
          <a:p>
            <a:pPr marL="274320" indent="-274320" algn="just" fontAlgn="auto">
              <a:spcAft>
                <a:spcPts val="0"/>
              </a:spcAft>
              <a:buClr>
                <a:schemeClr val="accent3"/>
              </a:buClr>
              <a:buFont typeface="Courier New" pitchFamily="49" charset="0"/>
              <a:buChar char="o"/>
              <a:defRPr/>
            </a:pPr>
            <a:r>
              <a:rPr lang="en-US" dirty="0"/>
              <a:t>the aspiration for having a lot more autonomy</a:t>
            </a:r>
          </a:p>
          <a:p>
            <a:pPr marL="274320" indent="-274320" algn="just" fontAlgn="auto">
              <a:spcAft>
                <a:spcPts val="0"/>
              </a:spcAft>
              <a:buClr>
                <a:schemeClr val="accent3"/>
              </a:buClr>
              <a:buFont typeface="Courier New" pitchFamily="49" charset="0"/>
              <a:buChar char="o"/>
              <a:defRPr/>
            </a:pPr>
            <a:r>
              <a:rPr lang="en-US" dirty="0"/>
              <a:t>the differences between the personal objectives and the organization’s objectives.  </a:t>
            </a:r>
          </a:p>
          <a:p>
            <a:pPr marL="274320" indent="-274320" algn="ctr" fontAlgn="auto">
              <a:spcAft>
                <a:spcPts val="0"/>
              </a:spcAft>
              <a:buClr>
                <a:schemeClr val="accent3"/>
              </a:buClr>
              <a:buFont typeface="Wingdings 2"/>
              <a:buNone/>
              <a:defRPr/>
            </a:pPr>
            <a:r>
              <a:rPr lang="en-US" dirty="0"/>
              <a:t>The external environment itself, influences the latent conflict</a:t>
            </a:r>
            <a:endParaRPr lang="en-US" i="1" dirty="0"/>
          </a:p>
          <a:p>
            <a:pPr marL="274320" indent="-274320" fontAlgn="auto">
              <a:spcAft>
                <a:spcPts val="0"/>
              </a:spcAft>
              <a:buClr>
                <a:schemeClr val="accent3"/>
              </a:buClr>
              <a:buFont typeface="Wingdings 2"/>
              <a:buNone/>
              <a:defRPr/>
            </a:pP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p:txBody>
          <a:bodyPr/>
          <a:lstStyle/>
          <a:p>
            <a:pPr algn="ctr"/>
            <a:r>
              <a:rPr lang="en-US" b="1" i="1"/>
              <a:t>Pondy’s processing model</a:t>
            </a:r>
            <a:endParaRPr lang="en-US"/>
          </a:p>
        </p:txBody>
      </p:sp>
      <p:sp>
        <p:nvSpPr>
          <p:cNvPr id="3" name="Content Placeholder 2"/>
          <p:cNvSpPr>
            <a:spLocks noGrp="1"/>
          </p:cNvSpPr>
          <p:nvPr>
            <p:ph idx="1"/>
          </p:nvPr>
        </p:nvSpPr>
        <p:spPr/>
        <p:txBody>
          <a:bodyPr>
            <a:normAutofit fontScale="92500" lnSpcReduction="10000"/>
          </a:bodyPr>
          <a:lstStyle/>
          <a:p>
            <a:pPr marL="274320" indent="-274320" algn="just" fontAlgn="auto">
              <a:spcAft>
                <a:spcPts val="0"/>
              </a:spcAft>
              <a:buClr>
                <a:schemeClr val="accent3"/>
              </a:buClr>
              <a:buFont typeface="Wingdings 2"/>
              <a:buNone/>
              <a:defRPr/>
            </a:pPr>
            <a:r>
              <a:rPr lang="en-US" b="1" u="sng" dirty="0"/>
              <a:t>The comprehended conflict </a:t>
            </a:r>
            <a:r>
              <a:rPr lang="en-US" dirty="0"/>
              <a:t>emerges simultaneously with the awareness of existence of certain latent conditions.  </a:t>
            </a:r>
          </a:p>
          <a:p>
            <a:pPr marL="274320" indent="-274320" algn="just" fontAlgn="auto">
              <a:spcAft>
                <a:spcPts val="0"/>
              </a:spcAft>
              <a:buClr>
                <a:schemeClr val="accent3"/>
              </a:buClr>
              <a:buFont typeface="Wingdings" pitchFamily="2" charset="2"/>
              <a:buChar char="q"/>
              <a:defRPr/>
            </a:pPr>
            <a:r>
              <a:rPr lang="en-US" dirty="0"/>
              <a:t>The divergent objectives and/or the purposes do not determine conflict as long as it is not obvious.  Conflict is maintained in a latent state, the ones involved consider it insignificant. </a:t>
            </a:r>
          </a:p>
          <a:p>
            <a:pPr marL="274320" indent="-274320" algn="just" fontAlgn="auto">
              <a:spcAft>
                <a:spcPts val="0"/>
              </a:spcAft>
              <a:buClr>
                <a:schemeClr val="accent3"/>
              </a:buClr>
              <a:buFont typeface="Wingdings" pitchFamily="2" charset="2"/>
              <a:buChar char="q"/>
              <a:defRPr/>
            </a:pPr>
            <a:r>
              <a:rPr lang="en-US" dirty="0"/>
              <a:t> It transforms into a perceptible conflict only when we direct our attention towards it.  </a:t>
            </a:r>
          </a:p>
          <a:p>
            <a:pPr marL="274320" indent="-274320" algn="just" fontAlgn="auto">
              <a:spcAft>
                <a:spcPts val="0"/>
              </a:spcAft>
              <a:buClr>
                <a:schemeClr val="accent3"/>
              </a:buClr>
              <a:buFont typeface="Wingdings" pitchFamily="2" charset="2"/>
              <a:buChar char="q"/>
              <a:defRPr/>
            </a:pPr>
            <a:r>
              <a:rPr lang="en-US" dirty="0"/>
              <a:t>Therefore, there can be present a great number of conflicts, more than we can manage, and as such, the comprehended conflict does not necessarily have to become a perceptible conflict.     </a:t>
            </a:r>
          </a:p>
          <a:p>
            <a:pPr marL="274320" indent="-274320" fontAlgn="auto">
              <a:spcAft>
                <a:spcPts val="0"/>
              </a:spcAft>
              <a:buClr>
                <a:schemeClr val="accent3"/>
              </a:buClr>
              <a:buFont typeface="Wingdings 2"/>
              <a:buNone/>
              <a:defRPr/>
            </a:pP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1"/>
          <p:cNvSpPr>
            <a:spLocks noGrp="1"/>
          </p:cNvSpPr>
          <p:nvPr>
            <p:ph type="title"/>
          </p:nvPr>
        </p:nvSpPr>
        <p:spPr/>
        <p:txBody>
          <a:bodyPr/>
          <a:lstStyle/>
          <a:p>
            <a:pPr algn="ctr"/>
            <a:r>
              <a:rPr lang="en-US" b="1" i="1"/>
              <a:t>Pondy’s processing model</a:t>
            </a:r>
            <a:endParaRPr lang="en-US"/>
          </a:p>
        </p:txBody>
      </p:sp>
      <p:sp>
        <p:nvSpPr>
          <p:cNvPr id="3" name="Content Placeholder 2"/>
          <p:cNvSpPr>
            <a:spLocks noGrp="1"/>
          </p:cNvSpPr>
          <p:nvPr>
            <p:ph idx="1"/>
          </p:nvPr>
        </p:nvSpPr>
        <p:spPr/>
        <p:txBody>
          <a:bodyPr>
            <a:normAutofit lnSpcReduction="10000"/>
          </a:bodyPr>
          <a:lstStyle/>
          <a:p>
            <a:pPr marL="274320" indent="-274320" algn="just" fontAlgn="auto">
              <a:spcAft>
                <a:spcPts val="0"/>
              </a:spcAft>
              <a:buClr>
                <a:schemeClr val="accent3"/>
              </a:buClr>
              <a:buFont typeface="Wingdings 2"/>
              <a:buNone/>
              <a:defRPr/>
            </a:pPr>
            <a:r>
              <a:rPr lang="en-US" b="1" u="sng" dirty="0"/>
              <a:t>The manifested conflict </a:t>
            </a:r>
            <a:r>
              <a:rPr lang="en-US" dirty="0"/>
              <a:t>it is expressed through behavior, the most frequent reactions being, apathy, dramatic attitude, open hostility, and/or aggressiveness.  </a:t>
            </a:r>
          </a:p>
          <a:p>
            <a:pPr marL="274320" indent="-274320" algn="just" fontAlgn="auto">
              <a:spcAft>
                <a:spcPts val="0"/>
              </a:spcAft>
              <a:buClr>
                <a:schemeClr val="accent3"/>
              </a:buClr>
              <a:buFont typeface="Wingdings" pitchFamily="2" charset="2"/>
              <a:buChar char="q"/>
              <a:defRPr/>
            </a:pPr>
            <a:r>
              <a:rPr lang="en-US" dirty="0"/>
              <a:t>Using the mechanisms that they possess, the managers can anticipate and take measures before the conflicts are manifested openly.  </a:t>
            </a:r>
          </a:p>
          <a:p>
            <a:pPr marL="274320" indent="-274320" algn="just" fontAlgn="auto">
              <a:spcAft>
                <a:spcPts val="0"/>
              </a:spcAft>
              <a:buClr>
                <a:schemeClr val="accent3"/>
              </a:buClr>
              <a:buFont typeface="Wingdings" pitchFamily="2" charset="2"/>
              <a:buChar char="q"/>
              <a:defRPr/>
            </a:pPr>
            <a:r>
              <a:rPr lang="en-US" dirty="0"/>
              <a:t>There are a few theoretical conflict models.  </a:t>
            </a:r>
            <a:r>
              <a:rPr lang="en-US" b="1" u="sng" dirty="0"/>
              <a:t>Thomas</a:t>
            </a:r>
            <a:r>
              <a:rPr lang="en-US" dirty="0"/>
              <a:t> considers that the conflict models describe </a:t>
            </a:r>
            <a:r>
              <a:rPr lang="en-US" b="1" u="sng" dirty="0"/>
              <a:t>either the process, or the structure of a certain conflicting situation.</a:t>
            </a:r>
          </a:p>
          <a:p>
            <a:pPr marL="274320" indent="-274320" algn="just" fontAlgn="auto">
              <a:spcAft>
                <a:spcPts val="0"/>
              </a:spcAft>
              <a:buClr>
                <a:schemeClr val="accent3"/>
              </a:buClr>
              <a:buFont typeface="Wingdings 2"/>
              <a:buNone/>
              <a:defRPr/>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fontAlgn="auto">
              <a:spcAft>
                <a:spcPts val="0"/>
              </a:spcAft>
              <a:defRPr/>
            </a:pPr>
            <a:r>
              <a:rPr lang="en-US" sz="3600" i="1" dirty="0"/>
              <a:t>Why do we need communication skills?</a:t>
            </a:r>
            <a:br>
              <a:rPr lang="en-US" sz="3600" i="1" dirty="0"/>
            </a:br>
            <a:r>
              <a:rPr lang="en-US" sz="3600" b="1" i="1" dirty="0"/>
              <a:t> What do you say after you say Good Afternoon?</a:t>
            </a:r>
            <a:endParaRPr lang="en-US" sz="3600" i="1" dirty="0"/>
          </a:p>
        </p:txBody>
      </p:sp>
      <p:sp>
        <p:nvSpPr>
          <p:cNvPr id="3" name="Content Placeholder 2"/>
          <p:cNvSpPr>
            <a:spLocks noGrp="1"/>
          </p:cNvSpPr>
          <p:nvPr>
            <p:ph idx="1"/>
          </p:nvPr>
        </p:nvSpPr>
        <p:spPr/>
        <p:txBody>
          <a:bodyPr>
            <a:normAutofit fontScale="92500" lnSpcReduction="20000"/>
          </a:bodyPr>
          <a:lstStyle/>
          <a:p>
            <a:pPr marL="274320" indent="-274320" algn="just" fontAlgn="auto">
              <a:spcAft>
                <a:spcPts val="0"/>
              </a:spcAft>
              <a:buClr>
                <a:schemeClr val="accent3"/>
              </a:buClr>
              <a:buFont typeface="Wingdings 2"/>
              <a:buNone/>
              <a:defRPr/>
            </a:pPr>
            <a:r>
              <a:rPr lang="en-US" dirty="0"/>
              <a:t>One of the main objectives is to know our interlocutor:  we need to relate in order to know our interlocutor within the first 5 minutes of relating. </a:t>
            </a:r>
          </a:p>
          <a:p>
            <a:pPr marL="274320" indent="-274320" algn="just" fontAlgn="auto">
              <a:spcAft>
                <a:spcPts val="0"/>
              </a:spcAft>
              <a:buClr>
                <a:schemeClr val="accent3"/>
              </a:buClr>
              <a:buFont typeface="Wingdings 2"/>
              <a:buNone/>
              <a:defRPr/>
            </a:pPr>
            <a:r>
              <a:rPr lang="en-US" dirty="0"/>
              <a:t> Eric Berne in </a:t>
            </a:r>
            <a:r>
              <a:rPr lang="en-US" b="1" i="1" dirty="0"/>
              <a:t>What do you say after you say Good Afternoon</a:t>
            </a:r>
            <a:r>
              <a:rPr lang="en-US" dirty="0"/>
              <a:t>, considers that the process finding out requires an analysis:</a:t>
            </a:r>
          </a:p>
          <a:p>
            <a:pPr marL="274320" indent="-274320" algn="just" fontAlgn="auto">
              <a:spcAft>
                <a:spcPts val="0"/>
              </a:spcAft>
              <a:buClr>
                <a:schemeClr val="accent3"/>
              </a:buClr>
              <a:buFont typeface="Courier New" pitchFamily="49" charset="0"/>
              <a:buChar char="o"/>
              <a:defRPr/>
            </a:pPr>
            <a:r>
              <a:rPr lang="en-US" dirty="0"/>
              <a:t>Of the first 20 words (through the dynamic elements of expression:  volume, tonality, rhythmus)</a:t>
            </a:r>
          </a:p>
          <a:p>
            <a:pPr marL="274320" indent="-274320" algn="just" fontAlgn="auto">
              <a:spcAft>
                <a:spcPts val="0"/>
              </a:spcAft>
              <a:buClr>
                <a:schemeClr val="accent3"/>
              </a:buClr>
              <a:buFont typeface="Courier New" pitchFamily="49" charset="0"/>
              <a:buChar char="o"/>
              <a:defRPr/>
            </a:pPr>
            <a:r>
              <a:rPr lang="en-US" dirty="0"/>
              <a:t>The first 20 steps (walking is an expressive non-verbal element-we walk in certain manner when we are enthusiastic and in a different manner when we are under the pressure of the negative emotional stimuli:  stress, anxiety, pain).  </a:t>
            </a:r>
          </a:p>
          <a:p>
            <a:pPr marL="274320" indent="-274320" fontAlgn="auto">
              <a:spcAft>
                <a:spcPts val="0"/>
              </a:spcAft>
              <a:buClr>
                <a:schemeClr val="accent3"/>
              </a:buClr>
              <a:buFont typeface="Wingdings 2"/>
              <a:buNone/>
              <a:defRPr/>
            </a:pP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90650"/>
          </a:xfrm>
        </p:spPr>
        <p:txBody>
          <a:bodyPr>
            <a:normAutofit fontScale="90000"/>
          </a:bodyPr>
          <a:lstStyle/>
          <a:p>
            <a:pPr algn="ctr" fontAlgn="auto">
              <a:spcAft>
                <a:spcPts val="0"/>
              </a:spcAft>
              <a:defRPr/>
            </a:pPr>
            <a:r>
              <a:rPr lang="en-US" b="1" i="1" dirty="0"/>
              <a:t>Thomas’s Model in resolving conflicts</a:t>
            </a:r>
          </a:p>
        </p:txBody>
      </p:sp>
      <p:sp>
        <p:nvSpPr>
          <p:cNvPr id="3" name="Content Placeholder 2"/>
          <p:cNvSpPr>
            <a:spLocks noGrp="1"/>
          </p:cNvSpPr>
          <p:nvPr>
            <p:ph idx="1"/>
          </p:nvPr>
        </p:nvSpPr>
        <p:spPr/>
        <p:txBody>
          <a:bodyPr>
            <a:normAutofit fontScale="77500" lnSpcReduction="20000"/>
          </a:bodyPr>
          <a:lstStyle/>
          <a:p>
            <a:pPr marL="274320" indent="-274320" algn="just" fontAlgn="auto">
              <a:spcAft>
                <a:spcPts val="0"/>
              </a:spcAft>
              <a:buClr>
                <a:schemeClr val="accent3"/>
              </a:buClr>
              <a:buFont typeface="Wingdings" pitchFamily="2" charset="2"/>
              <a:buChar char="q"/>
              <a:defRPr/>
            </a:pPr>
            <a:r>
              <a:rPr lang="en-US" dirty="0"/>
              <a:t>If a conflict has been resolved, the involved sides can move towards cooperation; if it hasn’t been resolved the conflict will increase its intensity, encompassing parts or problems that haven’t been, implicated, initially.</a:t>
            </a:r>
          </a:p>
          <a:p>
            <a:pPr marL="274320" indent="-274320" algn="just" fontAlgn="auto">
              <a:spcAft>
                <a:spcPts val="0"/>
              </a:spcAft>
              <a:buClr>
                <a:schemeClr val="accent3"/>
              </a:buClr>
              <a:buFont typeface="Wingdings" pitchFamily="2" charset="2"/>
              <a:buChar char="q"/>
              <a:defRPr/>
            </a:pPr>
            <a:r>
              <a:rPr lang="en-US" dirty="0"/>
              <a:t>In order to solve conflicting situations, we can outline as a starting point a few basic criteria, in establishing a conflicts’ pattern: </a:t>
            </a:r>
          </a:p>
          <a:p>
            <a:pPr marL="274320" indent="-274320" algn="just" fontAlgn="auto">
              <a:spcAft>
                <a:spcPts val="0"/>
              </a:spcAft>
              <a:buClr>
                <a:schemeClr val="accent3"/>
              </a:buClr>
              <a:buFont typeface="Courier New" pitchFamily="49" charset="0"/>
              <a:buChar char="o"/>
              <a:defRPr/>
            </a:pPr>
            <a:r>
              <a:rPr lang="en-US" dirty="0"/>
              <a:t>The essence of conflicts</a:t>
            </a:r>
          </a:p>
          <a:p>
            <a:pPr marL="274320" indent="-274320" algn="just" fontAlgn="auto">
              <a:spcAft>
                <a:spcPts val="0"/>
              </a:spcAft>
              <a:buClr>
                <a:schemeClr val="accent3"/>
              </a:buClr>
              <a:buFont typeface="Courier New" pitchFamily="49" charset="0"/>
              <a:buChar char="o"/>
              <a:defRPr/>
            </a:pPr>
            <a:r>
              <a:rPr lang="en-US" dirty="0"/>
              <a:t>The subjects involved in the conflict, the position taken by the actors involved</a:t>
            </a:r>
          </a:p>
          <a:p>
            <a:pPr marL="274320" indent="-274320" algn="just" fontAlgn="auto">
              <a:spcAft>
                <a:spcPts val="0"/>
              </a:spcAft>
              <a:buClr>
                <a:schemeClr val="accent3"/>
              </a:buClr>
              <a:buFont typeface="Courier New" pitchFamily="49" charset="0"/>
              <a:buChar char="o"/>
              <a:defRPr/>
            </a:pPr>
            <a:r>
              <a:rPr lang="en-US" dirty="0"/>
              <a:t>The degree of intensity</a:t>
            </a:r>
          </a:p>
          <a:p>
            <a:pPr marL="274320" indent="-274320" algn="just" fontAlgn="auto">
              <a:spcAft>
                <a:spcPts val="0"/>
              </a:spcAft>
              <a:buClr>
                <a:schemeClr val="accent3"/>
              </a:buClr>
              <a:buFont typeface="Courier New" pitchFamily="49" charset="0"/>
              <a:buChar char="o"/>
              <a:defRPr/>
            </a:pPr>
            <a:r>
              <a:rPr lang="en-US" dirty="0"/>
              <a:t>Shape</a:t>
            </a:r>
          </a:p>
          <a:p>
            <a:pPr marL="274320" indent="-274320" algn="just" fontAlgn="auto">
              <a:spcAft>
                <a:spcPts val="0"/>
              </a:spcAft>
              <a:buClr>
                <a:schemeClr val="accent3"/>
              </a:buClr>
              <a:buFont typeface="Courier New" pitchFamily="49" charset="0"/>
              <a:buChar char="o"/>
              <a:defRPr/>
            </a:pPr>
            <a:r>
              <a:rPr lang="en-US" dirty="0"/>
              <a:t>Duration</a:t>
            </a:r>
          </a:p>
          <a:p>
            <a:pPr marL="274320" indent="-274320" algn="just" fontAlgn="auto">
              <a:spcAft>
                <a:spcPts val="0"/>
              </a:spcAft>
              <a:buClr>
                <a:schemeClr val="accent3"/>
              </a:buClr>
              <a:buFont typeface="Courier New" pitchFamily="49" charset="0"/>
              <a:buChar char="o"/>
              <a:defRPr/>
            </a:pPr>
            <a:r>
              <a:rPr lang="en-US" dirty="0"/>
              <a:t> Evolution </a:t>
            </a:r>
          </a:p>
          <a:p>
            <a:pPr marL="274320" indent="-274320" algn="just" fontAlgn="auto">
              <a:spcAft>
                <a:spcPts val="0"/>
              </a:spcAft>
              <a:buClr>
                <a:schemeClr val="accent3"/>
              </a:buClr>
              <a:buFont typeface="Courier New" pitchFamily="49" charset="0"/>
              <a:buChar char="o"/>
              <a:defRPr/>
            </a:pPr>
            <a:r>
              <a:rPr lang="en-US" dirty="0"/>
              <a:t> The effects generated by the conflicts, respectively.</a:t>
            </a:r>
          </a:p>
          <a:p>
            <a:pPr marL="274320" indent="-274320" algn="just" fontAlgn="auto">
              <a:spcAft>
                <a:spcPts val="0"/>
              </a:spcAft>
              <a:buClr>
                <a:schemeClr val="accent3"/>
              </a:buClr>
              <a:buFont typeface="Wingdings 2"/>
              <a:buNone/>
              <a:defRPr/>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itle 1"/>
          <p:cNvSpPr>
            <a:spLocks noGrp="1"/>
          </p:cNvSpPr>
          <p:nvPr>
            <p:ph type="title"/>
          </p:nvPr>
        </p:nvSpPr>
        <p:spPr/>
        <p:txBody>
          <a:bodyPr/>
          <a:lstStyle/>
          <a:p>
            <a:pPr algn="ctr"/>
            <a:r>
              <a:rPr lang="en-US" sz="3200" b="1" i="1"/>
              <a:t>Asymmetries within the organizations. Is your company decentralized?</a:t>
            </a:r>
          </a:p>
        </p:txBody>
      </p:sp>
      <p:sp>
        <p:nvSpPr>
          <p:cNvPr id="77826" name="Content Placeholder 2"/>
          <p:cNvSpPr>
            <a:spLocks noGrp="1"/>
          </p:cNvSpPr>
          <p:nvPr>
            <p:ph idx="1"/>
          </p:nvPr>
        </p:nvSpPr>
        <p:spPr/>
        <p:txBody>
          <a:bodyPr/>
          <a:lstStyle/>
          <a:p>
            <a:pPr algn="just">
              <a:buFont typeface="Wingdings 2" pitchFamily="18" charset="2"/>
              <a:buNone/>
            </a:pPr>
            <a:endParaRPr lang="en-US"/>
          </a:p>
          <a:p>
            <a:pPr algn="just">
              <a:buFont typeface="Wingdings 2" pitchFamily="18" charset="2"/>
              <a:buNone/>
            </a:pPr>
            <a:r>
              <a:rPr lang="en-US"/>
              <a:t>Special attention must be provided to the asymmetries within the organizations.  </a:t>
            </a:r>
          </a:p>
          <a:p>
            <a:pPr algn="just">
              <a:buFont typeface="Wingdings" pitchFamily="2" charset="2"/>
              <a:buChar char="q"/>
            </a:pPr>
            <a:r>
              <a:rPr lang="en-US"/>
              <a:t>A flawed developed union life</a:t>
            </a:r>
          </a:p>
          <a:p>
            <a:pPr algn="just">
              <a:buFont typeface="Wingdings" pitchFamily="2" charset="2"/>
              <a:buChar char="q"/>
            </a:pPr>
            <a:r>
              <a:rPr lang="en-US"/>
              <a:t>The centralism of the human resources policies</a:t>
            </a:r>
          </a:p>
          <a:p>
            <a:pPr algn="ctr">
              <a:buFont typeface="Wingdings 2" pitchFamily="18" charset="2"/>
              <a:buNone/>
            </a:pPr>
            <a:r>
              <a:rPr lang="en-US"/>
              <a:t>are the causes for asymmetrical, power struggle conflicts, which unfortunately the employer-employee rapport will end in a win –lose situation with the triumph of the employees, they are part of a special status group.</a:t>
            </a:r>
          </a:p>
          <a:p>
            <a:pPr algn="just">
              <a:buFont typeface="Wingdings 2" pitchFamily="18" charset="2"/>
              <a:buNone/>
            </a:pP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Title 1"/>
          <p:cNvSpPr>
            <a:spLocks noGrp="1"/>
          </p:cNvSpPr>
          <p:nvPr>
            <p:ph type="title"/>
          </p:nvPr>
        </p:nvSpPr>
        <p:spPr/>
        <p:txBody>
          <a:bodyPr/>
          <a:lstStyle/>
          <a:p>
            <a:pPr algn="ctr"/>
            <a:r>
              <a:rPr lang="en-US" sz="3200" b="1" i="1"/>
              <a:t>Asymmetries within the organizations. Is your company decentralized?</a:t>
            </a:r>
            <a:endParaRPr lang="en-US" sz="3200"/>
          </a:p>
        </p:txBody>
      </p:sp>
      <p:sp>
        <p:nvSpPr>
          <p:cNvPr id="3" name="Content Placeholder 2"/>
          <p:cNvSpPr>
            <a:spLocks noGrp="1"/>
          </p:cNvSpPr>
          <p:nvPr>
            <p:ph idx="1"/>
          </p:nvPr>
        </p:nvSpPr>
        <p:spPr/>
        <p:txBody>
          <a:bodyPr>
            <a:normAutofit fontScale="92500" lnSpcReduction="10000"/>
          </a:bodyPr>
          <a:lstStyle/>
          <a:p>
            <a:pPr marL="274320" indent="-274320" algn="just" fontAlgn="auto">
              <a:spcAft>
                <a:spcPts val="0"/>
              </a:spcAft>
              <a:buClr>
                <a:schemeClr val="accent3"/>
              </a:buClr>
              <a:buFont typeface="Wingdings" pitchFamily="2" charset="2"/>
              <a:buChar char="q"/>
              <a:defRPr/>
            </a:pPr>
            <a:r>
              <a:rPr lang="en-US" dirty="0"/>
              <a:t>The position taken by the actors involved in the conflict allows the symmetrical and asymmetrical differentiation of conflicts.  In this context, the conflicts frequently arise among the sides that have a different predominance, such as the majority and the minority, a legitimate government and a rebel group, an owner and its employees, etc.</a:t>
            </a:r>
          </a:p>
          <a:p>
            <a:pPr marL="274320" indent="-274320" algn="just" fontAlgn="auto">
              <a:spcAft>
                <a:spcPts val="0"/>
              </a:spcAft>
              <a:buClr>
                <a:schemeClr val="accent3"/>
              </a:buClr>
              <a:buFont typeface="Wingdings" pitchFamily="2" charset="2"/>
              <a:buChar char="q"/>
              <a:defRPr/>
            </a:pPr>
            <a:r>
              <a:rPr lang="en-US" dirty="0"/>
              <a:t>These types of conflicts are asymmetrical, and their genesis is not found in the typical problems or aspects that might divide the sides, </a:t>
            </a:r>
            <a:r>
              <a:rPr lang="en-US" b="1" i="1" dirty="0"/>
              <a:t>it is found in the structure that constitutes the sides.</a:t>
            </a:r>
            <a:r>
              <a:rPr lang="en-US" dirty="0"/>
              <a:t>  It seems that no structure given by the role and/or relations cannot be changed, without the emergence of a conflict.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Title 1"/>
          <p:cNvSpPr>
            <a:spLocks noGrp="1"/>
          </p:cNvSpPr>
          <p:nvPr>
            <p:ph type="title"/>
          </p:nvPr>
        </p:nvSpPr>
        <p:spPr/>
        <p:txBody>
          <a:bodyPr/>
          <a:lstStyle/>
          <a:p>
            <a:pPr algn="ctr"/>
            <a:r>
              <a:rPr lang="en-US" sz="3200" b="1" i="1"/>
              <a:t>Asymmetries within the organizations. Is your company decentralized?</a:t>
            </a:r>
            <a:endParaRPr lang="en-US" sz="3200"/>
          </a:p>
        </p:txBody>
      </p:sp>
      <p:sp>
        <p:nvSpPr>
          <p:cNvPr id="3" name="Content Placeholder 2"/>
          <p:cNvSpPr>
            <a:spLocks noGrp="1"/>
          </p:cNvSpPr>
          <p:nvPr>
            <p:ph idx="1"/>
          </p:nvPr>
        </p:nvSpPr>
        <p:spPr/>
        <p:txBody>
          <a:bodyPr>
            <a:normAutofit lnSpcReduction="10000"/>
          </a:bodyPr>
          <a:lstStyle/>
          <a:p>
            <a:pPr marL="274320" indent="-274320" algn="ctr" fontAlgn="auto">
              <a:spcAft>
                <a:spcPts val="0"/>
              </a:spcAft>
              <a:buClr>
                <a:schemeClr val="accent3"/>
              </a:buClr>
              <a:buFont typeface="Wingdings 2"/>
              <a:buNone/>
              <a:defRPr/>
            </a:pPr>
            <a:r>
              <a:rPr lang="en-US" dirty="0"/>
              <a:t>In the asymmetrical conflicts the structure is constituted in such a manner, that “the big fish always gulps the smaller fish”.  </a:t>
            </a:r>
          </a:p>
          <a:p>
            <a:pPr marL="274320" indent="-274320" algn="ctr" fontAlgn="auto">
              <a:spcAft>
                <a:spcPts val="0"/>
              </a:spcAft>
              <a:buClr>
                <a:schemeClr val="accent3"/>
              </a:buClr>
              <a:buFont typeface="Wingdings" pitchFamily="2" charset="2"/>
              <a:buChar char="q"/>
              <a:defRPr/>
            </a:pPr>
            <a:r>
              <a:rPr lang="en-US" dirty="0"/>
              <a:t>The only solution is to change the structure; however this is not always in the interest of the “big fish”.  </a:t>
            </a:r>
          </a:p>
          <a:p>
            <a:pPr marL="274320" indent="-274320" algn="ctr" fontAlgn="auto">
              <a:spcAft>
                <a:spcPts val="0"/>
              </a:spcAft>
              <a:buClr>
                <a:schemeClr val="accent3"/>
              </a:buClr>
              <a:buFont typeface="Wingdings" pitchFamily="2" charset="2"/>
              <a:buChar char="q"/>
              <a:defRPr/>
            </a:pPr>
            <a:r>
              <a:rPr lang="en-US" dirty="0"/>
              <a:t>As such, there are no win-win results, and the third party can only join forces with the “smaller fish”, in order to reach a solution.  </a:t>
            </a:r>
          </a:p>
          <a:p>
            <a:pPr marL="274320" indent="-274320" algn="ctr" fontAlgn="auto">
              <a:spcAft>
                <a:spcPts val="0"/>
              </a:spcAft>
              <a:buClr>
                <a:schemeClr val="accent3"/>
              </a:buClr>
              <a:buFont typeface="Wingdings" pitchFamily="2" charset="2"/>
              <a:buChar char="q"/>
              <a:defRPr/>
            </a:pPr>
            <a:r>
              <a:rPr lang="en-US" dirty="0"/>
              <a:t>If this doesn’t take place, the “big fishes” will try to maintain their power and keep under control the “smaller fishes”.</a:t>
            </a:r>
          </a:p>
          <a:p>
            <a:pPr marL="274320" indent="-274320" fontAlgn="auto">
              <a:spcAft>
                <a:spcPts val="0"/>
              </a:spcAft>
              <a:buClr>
                <a:schemeClr val="accent3"/>
              </a:buClr>
              <a:buFont typeface="Wingdings 2"/>
              <a:buNone/>
              <a:defRPr/>
            </a:pP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Title 1"/>
          <p:cNvSpPr>
            <a:spLocks noGrp="1"/>
          </p:cNvSpPr>
          <p:nvPr>
            <p:ph type="title"/>
          </p:nvPr>
        </p:nvSpPr>
        <p:spPr/>
        <p:txBody>
          <a:bodyPr/>
          <a:lstStyle/>
          <a:p>
            <a:pPr algn="ctr"/>
            <a:r>
              <a:rPr lang="en-US" sz="3200" b="1" i="1"/>
              <a:t>Asymmetries within the organizations. Is your company decentralized?</a:t>
            </a:r>
            <a:endParaRPr lang="en-US" sz="3200"/>
          </a:p>
        </p:txBody>
      </p:sp>
      <p:sp>
        <p:nvSpPr>
          <p:cNvPr id="3" name="Content Placeholder 2"/>
          <p:cNvSpPr>
            <a:spLocks noGrp="1"/>
          </p:cNvSpPr>
          <p:nvPr>
            <p:ph idx="1"/>
          </p:nvPr>
        </p:nvSpPr>
        <p:spPr/>
        <p:txBody>
          <a:bodyPr>
            <a:normAutofit fontScale="77500" lnSpcReduction="20000"/>
          </a:bodyPr>
          <a:lstStyle/>
          <a:p>
            <a:pPr marL="274320" indent="-274320" algn="just" fontAlgn="auto">
              <a:spcAft>
                <a:spcPts val="0"/>
              </a:spcAft>
              <a:buClr>
                <a:schemeClr val="accent3"/>
              </a:buClr>
              <a:buFont typeface="Wingdings 2"/>
              <a:buNone/>
              <a:defRPr/>
            </a:pPr>
            <a:r>
              <a:rPr lang="en-US" i="1" dirty="0"/>
              <a:t>Depending on the degree of intensity</a:t>
            </a:r>
            <a:r>
              <a:rPr lang="en-US" dirty="0"/>
              <a:t>, the conflicting states can be manifested through discomfort, incidents, misunderstanding, tensions and crisis.  </a:t>
            </a:r>
          </a:p>
          <a:p>
            <a:pPr marL="274320" indent="-274320" algn="just" fontAlgn="auto">
              <a:spcAft>
                <a:spcPts val="0"/>
              </a:spcAft>
              <a:buClr>
                <a:schemeClr val="accent3"/>
              </a:buClr>
              <a:buFont typeface="Wingdings" pitchFamily="2" charset="2"/>
              <a:buChar char="q"/>
              <a:defRPr/>
            </a:pPr>
            <a:r>
              <a:rPr lang="en-US" b="1" u="sng" dirty="0"/>
              <a:t>The discomfort </a:t>
            </a:r>
            <a:r>
              <a:rPr lang="en-US" dirty="0"/>
              <a:t>is the intuitive feeling that things are not normal, even though the conflicting state cannot be precisely defined.</a:t>
            </a:r>
          </a:p>
          <a:p>
            <a:pPr marL="274320" indent="-274320" algn="just" fontAlgn="auto">
              <a:spcAft>
                <a:spcPts val="0"/>
              </a:spcAft>
              <a:buClr>
                <a:schemeClr val="accent3"/>
              </a:buClr>
              <a:buFont typeface="Wingdings" pitchFamily="2" charset="2"/>
              <a:buChar char="q"/>
              <a:defRPr/>
            </a:pPr>
            <a:r>
              <a:rPr lang="en-US" b="1" u="sng" dirty="0"/>
              <a:t>The incident </a:t>
            </a:r>
            <a:r>
              <a:rPr lang="en-US" dirty="0"/>
              <a:t>is a nuisance over time and is the basis of more intense conflicts, and that is why they are not forgotten. An incident can be just a simple problem, but when it is misunderstood, it can escalate in tension. </a:t>
            </a:r>
          </a:p>
          <a:p>
            <a:pPr marL="274320" indent="-274320" algn="just" fontAlgn="auto">
              <a:spcAft>
                <a:spcPts val="0"/>
              </a:spcAft>
              <a:buClr>
                <a:schemeClr val="accent3"/>
              </a:buClr>
              <a:buFont typeface="Wingdings" pitchFamily="2" charset="2"/>
              <a:buChar char="q"/>
              <a:defRPr/>
            </a:pPr>
            <a:r>
              <a:rPr lang="en-US" dirty="0"/>
              <a:t> </a:t>
            </a:r>
            <a:r>
              <a:rPr lang="en-US" b="1" u="sng" dirty="0"/>
              <a:t>Misunderstanding</a:t>
            </a:r>
            <a:r>
              <a:rPr lang="en-US" dirty="0"/>
              <a:t> is a form of conflict caused by erroneous perceptions, by the lack of connection among the sides and/or inadequate communication.  </a:t>
            </a:r>
          </a:p>
          <a:p>
            <a:pPr marL="274320" indent="-274320" algn="just" fontAlgn="auto">
              <a:spcAft>
                <a:spcPts val="0"/>
              </a:spcAft>
              <a:buClr>
                <a:schemeClr val="accent3"/>
              </a:buClr>
              <a:buFont typeface="Wingdings" pitchFamily="2" charset="2"/>
              <a:buChar char="q"/>
              <a:defRPr/>
            </a:pPr>
            <a:r>
              <a:rPr lang="en-US" dirty="0"/>
              <a:t>Finally, </a:t>
            </a:r>
            <a:r>
              <a:rPr lang="en-US" b="1" u="sng" dirty="0"/>
              <a:t>tension</a:t>
            </a:r>
            <a:r>
              <a:rPr lang="en-US" dirty="0"/>
              <a:t> and </a:t>
            </a:r>
            <a:r>
              <a:rPr lang="en-US" b="1" u="sng" dirty="0"/>
              <a:t>crisis </a:t>
            </a:r>
            <a:r>
              <a:rPr lang="en-US" dirty="0"/>
              <a:t>are two extreme forms of conflict – people “go overboard” and let themselves be dominated by feeling.        </a:t>
            </a:r>
          </a:p>
          <a:p>
            <a:pPr marL="274320" indent="-274320" fontAlgn="auto">
              <a:spcAft>
                <a:spcPts val="0"/>
              </a:spcAft>
              <a:buClr>
                <a:schemeClr val="accent3"/>
              </a:buClr>
              <a:buFont typeface="Wingdings 2"/>
              <a:buNone/>
              <a:defRPr/>
            </a:pPr>
            <a:endParaRPr lang="en-US" dirty="0"/>
          </a:p>
          <a:p>
            <a:pPr marL="274320" indent="-274320" fontAlgn="auto">
              <a:spcAft>
                <a:spcPts val="0"/>
              </a:spcAft>
              <a:buClr>
                <a:schemeClr val="accent3"/>
              </a:buClr>
              <a:buFont typeface="Wingdings 2"/>
              <a:buNone/>
              <a:defRPr/>
            </a:pP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Title 1"/>
          <p:cNvSpPr>
            <a:spLocks noGrp="1"/>
          </p:cNvSpPr>
          <p:nvPr>
            <p:ph type="title"/>
          </p:nvPr>
        </p:nvSpPr>
        <p:spPr/>
        <p:txBody>
          <a:bodyPr/>
          <a:lstStyle/>
          <a:p>
            <a:pPr algn="ctr"/>
            <a:r>
              <a:rPr lang="en-US" b="1" i="1"/>
              <a:t>Different points of view</a:t>
            </a:r>
          </a:p>
        </p:txBody>
      </p:sp>
      <p:pic>
        <p:nvPicPr>
          <p:cNvPr id="86018" name="Content Placeholder 3" descr="m04ppt16.jpg"/>
          <p:cNvPicPr>
            <a:picLocks noGrp="1" noChangeAspect="1"/>
          </p:cNvPicPr>
          <p:nvPr>
            <p:ph idx="1"/>
          </p:nvPr>
        </p:nvPicPr>
        <p:blipFill>
          <a:blip r:embed="rId3"/>
          <a:srcRect/>
          <a:stretch>
            <a:fillRect/>
          </a:stretch>
        </p:blipFill>
        <p:spPr>
          <a:xfrm>
            <a:off x="914400" y="2133600"/>
            <a:ext cx="7696200" cy="44196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algn="ctr"/>
            <a:r>
              <a:rPr lang="en-US" sz="3200" i="1" dirty="0"/>
              <a:t>Why do we need communication skills?</a:t>
            </a:r>
            <a:br>
              <a:rPr lang="en-US" sz="3200" i="1" dirty="0"/>
            </a:br>
            <a:r>
              <a:rPr lang="en-US" sz="3200" b="1" i="1" dirty="0"/>
              <a:t> What do say after we say Good Afternoon?</a:t>
            </a:r>
            <a:endParaRPr lang="en-US" sz="3200" dirty="0"/>
          </a:p>
        </p:txBody>
      </p:sp>
      <p:sp>
        <p:nvSpPr>
          <p:cNvPr id="22530" name="Content Placeholder 2"/>
          <p:cNvSpPr>
            <a:spLocks noGrp="1"/>
          </p:cNvSpPr>
          <p:nvPr>
            <p:ph idx="1"/>
          </p:nvPr>
        </p:nvSpPr>
        <p:spPr/>
        <p:txBody>
          <a:bodyPr/>
          <a:lstStyle/>
          <a:p>
            <a:pPr algn="just">
              <a:buFont typeface="Courier New" pitchFamily="49" charset="0"/>
              <a:buChar char="o"/>
            </a:pPr>
            <a:endParaRPr lang="en-US" dirty="0"/>
          </a:p>
          <a:p>
            <a:pPr algn="just">
              <a:buFont typeface="Courier New" pitchFamily="49" charset="0"/>
              <a:buChar char="o"/>
            </a:pPr>
            <a:r>
              <a:rPr lang="en-US" sz="2800" dirty="0"/>
              <a:t>The first 20 breaths (the control of breathing is a fundamental non-verbal communication’s element in managing stress and anxiety; the success of our tasks, which involve crisis or unforeseen situations, is determined by this control)</a:t>
            </a:r>
          </a:p>
          <a:p>
            <a:pPr algn="just">
              <a:buFont typeface="Wingdings 2" pitchFamily="18" charset="2"/>
              <a:buNone/>
            </a:pPr>
            <a:endParaRPr lang="en-US" sz="2800" dirty="0"/>
          </a:p>
          <a:p>
            <a:pPr algn="just">
              <a:buFont typeface="Courier New" pitchFamily="49" charset="0"/>
              <a:buChar char="o"/>
            </a:pPr>
            <a:r>
              <a:rPr lang="en-US" sz="2800" dirty="0"/>
              <a:t>The first 20 looks: (glances and looking are fundamental communication  vectors)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pPr algn="ctr"/>
            <a:r>
              <a:rPr lang="en-US" sz="3200" dirty="0"/>
              <a:t>Glances and looking, fundamental communication vectors</a:t>
            </a:r>
          </a:p>
        </p:txBody>
      </p:sp>
      <p:pic>
        <p:nvPicPr>
          <p:cNvPr id="24578" name="Content Placeholder 3" descr="culs126419.jpg"/>
          <p:cNvPicPr>
            <a:picLocks noGrp="1" noChangeAspect="1"/>
          </p:cNvPicPr>
          <p:nvPr>
            <p:ph idx="1"/>
          </p:nvPr>
        </p:nvPicPr>
        <p:blipFill>
          <a:blip r:embed="rId3"/>
          <a:srcRect/>
          <a:stretch>
            <a:fillRect/>
          </a:stretch>
        </p:blipFill>
        <p:spPr>
          <a:xfrm>
            <a:off x="762000" y="2362200"/>
            <a:ext cx="7391400" cy="38100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90650"/>
          </a:xfrm>
        </p:spPr>
        <p:txBody>
          <a:bodyPr>
            <a:normAutofit fontScale="90000"/>
          </a:bodyPr>
          <a:lstStyle/>
          <a:p>
            <a:pPr algn="ctr" fontAlgn="auto">
              <a:spcAft>
                <a:spcPts val="0"/>
              </a:spcAft>
              <a:defRPr/>
            </a:pPr>
            <a:r>
              <a:rPr lang="en-US" sz="3200" b="1" i="1" dirty="0"/>
              <a:t>Why do we need communication skills?</a:t>
            </a:r>
            <a:br>
              <a:rPr lang="en-US" sz="3200" b="1" i="1" dirty="0"/>
            </a:br>
            <a:r>
              <a:rPr lang="en-US" sz="3200" b="1" i="1" dirty="0"/>
              <a:t>What do we do when we notice differences? …</a:t>
            </a:r>
            <a:br>
              <a:rPr lang="en-US" sz="3200" b="1" i="1" dirty="0"/>
            </a:br>
            <a:endParaRPr lang="en-US" sz="3200" b="1" i="1" dirty="0"/>
          </a:p>
        </p:txBody>
      </p:sp>
      <p:sp>
        <p:nvSpPr>
          <p:cNvPr id="3" name="Content Placeholder 2"/>
          <p:cNvSpPr>
            <a:spLocks noGrp="1"/>
          </p:cNvSpPr>
          <p:nvPr>
            <p:ph idx="1"/>
          </p:nvPr>
        </p:nvSpPr>
        <p:spPr/>
        <p:txBody>
          <a:bodyPr>
            <a:normAutofit fontScale="85000" lnSpcReduction="20000"/>
          </a:bodyPr>
          <a:lstStyle/>
          <a:p>
            <a:pPr marL="274320" indent="-274320" algn="just" fontAlgn="auto">
              <a:spcAft>
                <a:spcPts val="0"/>
              </a:spcAft>
              <a:buClr>
                <a:schemeClr val="accent3"/>
              </a:buClr>
              <a:buFont typeface="Wingdings 2"/>
              <a:buNone/>
              <a:defRPr/>
            </a:pPr>
            <a:r>
              <a:rPr lang="en-US" dirty="0"/>
              <a:t>Another fundamental objective in the communication process is represented by </a:t>
            </a:r>
            <a:r>
              <a:rPr lang="en-US" b="1" i="1" dirty="0"/>
              <a:t>adaptability.  </a:t>
            </a:r>
          </a:p>
          <a:p>
            <a:pPr marL="274320" indent="-274320" algn="just" fontAlgn="auto">
              <a:spcAft>
                <a:spcPts val="0"/>
              </a:spcAft>
              <a:buClr>
                <a:schemeClr val="accent3"/>
              </a:buClr>
              <a:buFont typeface="Wingdings" pitchFamily="2" charset="2"/>
              <a:buChar char="q"/>
              <a:defRPr/>
            </a:pPr>
            <a:r>
              <a:rPr lang="en-US" dirty="0"/>
              <a:t>The communication skills are measured by a fundamental attribute:  </a:t>
            </a:r>
          </a:p>
          <a:p>
            <a:pPr marL="274320" indent="-274320" algn="just" fontAlgn="auto">
              <a:spcAft>
                <a:spcPts val="0"/>
              </a:spcAft>
              <a:buClr>
                <a:schemeClr val="accent3"/>
              </a:buClr>
              <a:buFont typeface="Wingdings" pitchFamily="2" charset="2"/>
              <a:buChar char="ü"/>
              <a:defRPr/>
            </a:pPr>
            <a:r>
              <a:rPr lang="en-US" dirty="0"/>
              <a:t>the adaptability to difficulties</a:t>
            </a:r>
          </a:p>
          <a:p>
            <a:pPr marL="274320" indent="-274320" algn="just" fontAlgn="auto">
              <a:spcAft>
                <a:spcPts val="0"/>
              </a:spcAft>
              <a:buClr>
                <a:schemeClr val="accent3"/>
              </a:buClr>
              <a:buFont typeface="Wingdings" pitchFamily="2" charset="2"/>
              <a:buChar char="ü"/>
              <a:defRPr/>
            </a:pPr>
            <a:r>
              <a:rPr lang="en-US" dirty="0"/>
              <a:t>conflicting communication scenarios</a:t>
            </a:r>
          </a:p>
          <a:p>
            <a:pPr marL="274320" indent="-274320" algn="just" fontAlgn="auto">
              <a:spcAft>
                <a:spcPts val="0"/>
              </a:spcAft>
              <a:buClr>
                <a:schemeClr val="accent3"/>
              </a:buClr>
              <a:buFont typeface="Wingdings" pitchFamily="2" charset="2"/>
              <a:buChar char="ü"/>
              <a:defRPr/>
            </a:pPr>
            <a:r>
              <a:rPr lang="en-US" dirty="0"/>
              <a:t> adaptability to new and diverse situations. </a:t>
            </a:r>
          </a:p>
          <a:p>
            <a:pPr marL="274320" indent="-274320" algn="ctr" fontAlgn="auto">
              <a:spcAft>
                <a:spcPts val="0"/>
              </a:spcAft>
              <a:buClr>
                <a:schemeClr val="accent3"/>
              </a:buClr>
              <a:buFont typeface="Wingdings 2"/>
              <a:buNone/>
              <a:defRPr/>
            </a:pPr>
            <a:r>
              <a:rPr lang="en-US" dirty="0"/>
              <a:t> The human being is extremely comforted by what exists within the area of anterior experiences and in discomfort towards the new and different situations.  </a:t>
            </a:r>
          </a:p>
          <a:p>
            <a:pPr marL="274320" indent="-274320" algn="ctr" fontAlgn="auto">
              <a:spcAft>
                <a:spcPts val="0"/>
              </a:spcAft>
              <a:buClr>
                <a:schemeClr val="accent3"/>
              </a:buClr>
              <a:buFont typeface="Wingdings 2"/>
              <a:buNone/>
              <a:defRPr/>
            </a:pPr>
            <a:r>
              <a:rPr lang="en-US" dirty="0"/>
              <a:t>What do we do when we notice differences? …</a:t>
            </a:r>
          </a:p>
          <a:p>
            <a:pPr marL="274320" indent="-274320" algn="ctr" fontAlgn="auto">
              <a:spcAft>
                <a:spcPts val="0"/>
              </a:spcAft>
              <a:buClr>
                <a:schemeClr val="accent3"/>
              </a:buClr>
              <a:buFont typeface="Wingdings 2"/>
              <a:buNone/>
              <a:defRPr/>
            </a:pPr>
            <a:r>
              <a:rPr lang="en-US" dirty="0"/>
              <a:t>We try to transform them according to our own habitat and comfort.</a:t>
            </a:r>
          </a:p>
          <a:p>
            <a:pPr marL="274320" indent="-274320" fontAlgn="auto">
              <a:spcAft>
                <a:spcPts val="0"/>
              </a:spcAft>
              <a:buClr>
                <a:schemeClr val="accent3"/>
              </a:buClr>
              <a:buFont typeface="Wingdings 2"/>
              <a:buNone/>
              <a:defRPr/>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algn="ctr"/>
            <a:r>
              <a:rPr lang="en-US" sz="3200" b="1" i="1" dirty="0"/>
              <a:t>Why do we need communication skills?</a:t>
            </a:r>
            <a:br>
              <a:rPr lang="en-US" sz="3200" b="1" i="1" dirty="0"/>
            </a:br>
            <a:r>
              <a:rPr lang="en-US" sz="3200" dirty="0"/>
              <a:t> </a:t>
            </a:r>
            <a:r>
              <a:rPr lang="en-US" sz="3200" b="1" i="1" dirty="0"/>
              <a:t>Make ourselves known to the interlocutor …</a:t>
            </a:r>
          </a:p>
        </p:txBody>
      </p:sp>
      <p:sp>
        <p:nvSpPr>
          <p:cNvPr id="28674" name="Content Placeholder 2"/>
          <p:cNvSpPr>
            <a:spLocks noGrp="1"/>
          </p:cNvSpPr>
          <p:nvPr>
            <p:ph idx="1"/>
          </p:nvPr>
        </p:nvSpPr>
        <p:spPr/>
        <p:txBody>
          <a:bodyPr/>
          <a:lstStyle/>
          <a:p>
            <a:pPr algn="just">
              <a:buFont typeface="Wingdings" pitchFamily="2" charset="2"/>
              <a:buChar char="q"/>
            </a:pPr>
            <a:r>
              <a:rPr lang="en-US" dirty="0"/>
              <a:t>The communication skills are necessary in order to make ourselves known to the interlocutor the way we want, and not in a manner that is expected by the interlocutor.  </a:t>
            </a:r>
          </a:p>
          <a:p>
            <a:pPr algn="just">
              <a:buFont typeface="Courier New" pitchFamily="49" charset="0"/>
              <a:buChar char="o"/>
            </a:pPr>
            <a:r>
              <a:rPr lang="en-US" dirty="0"/>
              <a:t>Ever since entering a room, to the manner in which we activate the window of our hidden inner self and do not allow our interlocutors to identify our stress, pain and anxiety resources, or </a:t>
            </a:r>
            <a:r>
              <a:rPr lang="en-US" b="1" i="1" dirty="0"/>
              <a:t>the manner in which we advertise ourselves during a job interview</a:t>
            </a:r>
            <a:r>
              <a:rPr lang="en-US" dirty="0"/>
              <a:t>, are all part of the communication process.</a:t>
            </a:r>
          </a:p>
          <a:p>
            <a:pPr algn="just">
              <a:buFont typeface="Wingdings 2" pitchFamily="18" charset="2"/>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fontAlgn="auto">
              <a:spcAft>
                <a:spcPts val="0"/>
              </a:spcAft>
              <a:defRPr/>
            </a:pPr>
            <a:r>
              <a:rPr lang="en-US" sz="3200" b="1" i="1" dirty="0"/>
              <a:t>Why do we need communication skills?</a:t>
            </a:r>
            <a:br>
              <a:rPr lang="en-US" sz="3200" b="1" i="1" dirty="0"/>
            </a:br>
            <a:r>
              <a:rPr lang="en-US" sz="3200" b="1" i="1" dirty="0"/>
              <a:t>Managing conflicts within communication’s skills</a:t>
            </a:r>
            <a:endParaRPr lang="en-US" sz="3200" dirty="0"/>
          </a:p>
        </p:txBody>
      </p:sp>
      <p:sp>
        <p:nvSpPr>
          <p:cNvPr id="3" name="Content Placeholder 2"/>
          <p:cNvSpPr>
            <a:spLocks noGrp="1"/>
          </p:cNvSpPr>
          <p:nvPr>
            <p:ph idx="1"/>
          </p:nvPr>
        </p:nvSpPr>
        <p:spPr/>
        <p:txBody>
          <a:bodyPr>
            <a:normAutofit fontScale="77500" lnSpcReduction="20000"/>
          </a:bodyPr>
          <a:lstStyle/>
          <a:p>
            <a:pPr marL="274320" indent="-274320" algn="just" fontAlgn="auto">
              <a:spcAft>
                <a:spcPts val="0"/>
              </a:spcAft>
              <a:buClr>
                <a:schemeClr val="accent3"/>
              </a:buClr>
              <a:buFont typeface="Wingdings 2"/>
              <a:buNone/>
              <a:defRPr/>
            </a:pPr>
            <a:r>
              <a:rPr lang="en-US" dirty="0"/>
              <a:t>Conflict has existed and it will always exist among people, either separate, or in different groups. Wherever people are, ideas, conjunctures, values, styles, standards will exist, and they might determine conflicts, which means that a conflict might be determined by the following:  </a:t>
            </a:r>
          </a:p>
          <a:p>
            <a:pPr marL="274320" indent="-274320" algn="just" fontAlgn="auto">
              <a:spcAft>
                <a:spcPts val="0"/>
              </a:spcAft>
              <a:buClr>
                <a:schemeClr val="accent3"/>
              </a:buClr>
              <a:buFont typeface="Wingdings" pitchFamily="2" charset="2"/>
              <a:buChar char="q"/>
              <a:defRPr/>
            </a:pPr>
            <a:r>
              <a:rPr lang="en-US" dirty="0"/>
              <a:t>objectives</a:t>
            </a:r>
          </a:p>
          <a:p>
            <a:pPr marL="274320" indent="-274320" algn="just" fontAlgn="auto">
              <a:spcAft>
                <a:spcPts val="0"/>
              </a:spcAft>
              <a:buClr>
                <a:schemeClr val="accent3"/>
              </a:buClr>
              <a:buFont typeface="Wingdings" pitchFamily="2" charset="2"/>
              <a:buChar char="q"/>
              <a:defRPr/>
            </a:pPr>
            <a:r>
              <a:rPr lang="en-US" dirty="0"/>
              <a:t>purposes</a:t>
            </a:r>
          </a:p>
          <a:p>
            <a:pPr marL="274320" indent="-274320" algn="just" fontAlgn="auto">
              <a:spcAft>
                <a:spcPts val="0"/>
              </a:spcAft>
              <a:buClr>
                <a:schemeClr val="accent3"/>
              </a:buClr>
              <a:buFont typeface="Wingdings" pitchFamily="2" charset="2"/>
              <a:buChar char="q"/>
              <a:defRPr/>
            </a:pPr>
            <a:r>
              <a:rPr lang="en-US" dirty="0"/>
              <a:t>aspirations</a:t>
            </a:r>
          </a:p>
          <a:p>
            <a:pPr marL="274320" indent="-274320" algn="just" fontAlgn="auto">
              <a:spcAft>
                <a:spcPts val="0"/>
              </a:spcAft>
              <a:buClr>
                <a:schemeClr val="accent3"/>
              </a:buClr>
              <a:buFont typeface="Wingdings" pitchFamily="2" charset="2"/>
              <a:buChar char="q"/>
              <a:defRPr/>
            </a:pPr>
            <a:r>
              <a:rPr lang="en-US" dirty="0"/>
              <a:t>unconfirmed expectations</a:t>
            </a:r>
          </a:p>
          <a:p>
            <a:pPr marL="274320" indent="-274320" algn="just" fontAlgn="auto">
              <a:spcAft>
                <a:spcPts val="0"/>
              </a:spcAft>
              <a:buClr>
                <a:schemeClr val="accent3"/>
              </a:buClr>
              <a:buFont typeface="Wingdings" pitchFamily="2" charset="2"/>
              <a:buChar char="q"/>
              <a:defRPr/>
            </a:pPr>
            <a:r>
              <a:rPr lang="en-US" dirty="0"/>
              <a:t>habits</a:t>
            </a:r>
          </a:p>
          <a:p>
            <a:pPr marL="274320" indent="-274320" algn="just" fontAlgn="auto">
              <a:spcAft>
                <a:spcPts val="0"/>
              </a:spcAft>
              <a:buClr>
                <a:schemeClr val="accent3"/>
              </a:buClr>
              <a:buFont typeface="Wingdings" pitchFamily="2" charset="2"/>
              <a:buChar char="q"/>
              <a:defRPr/>
            </a:pPr>
            <a:r>
              <a:rPr lang="en-US" dirty="0"/>
              <a:t>prejudice</a:t>
            </a:r>
          </a:p>
          <a:p>
            <a:pPr marL="274320" indent="-274320" algn="just" fontAlgn="auto">
              <a:spcAft>
                <a:spcPts val="0"/>
              </a:spcAft>
              <a:buClr>
                <a:schemeClr val="accent3"/>
              </a:buClr>
              <a:buFont typeface="Wingdings" pitchFamily="2" charset="2"/>
              <a:buChar char="q"/>
              <a:defRPr/>
            </a:pPr>
            <a:r>
              <a:rPr lang="en-US" dirty="0"/>
              <a:t>competition</a:t>
            </a:r>
          </a:p>
          <a:p>
            <a:pPr marL="274320" indent="-274320" algn="just" fontAlgn="auto">
              <a:spcAft>
                <a:spcPts val="0"/>
              </a:spcAft>
              <a:buClr>
                <a:schemeClr val="accent3"/>
              </a:buClr>
              <a:buFont typeface="Wingdings" pitchFamily="2" charset="2"/>
              <a:buChar char="q"/>
              <a:defRPr/>
            </a:pPr>
            <a:r>
              <a:rPr lang="en-US" dirty="0"/>
              <a:t>sensitivity </a:t>
            </a:r>
          </a:p>
          <a:p>
            <a:pPr marL="274320" indent="-274320" algn="just" fontAlgn="auto">
              <a:spcAft>
                <a:spcPts val="0"/>
              </a:spcAft>
              <a:buClr>
                <a:schemeClr val="accent3"/>
              </a:buClr>
              <a:buFont typeface="Wingdings" pitchFamily="2" charset="2"/>
              <a:buChar char="q"/>
              <a:defRPr/>
            </a:pPr>
            <a:r>
              <a:rPr lang="en-US" dirty="0"/>
              <a:t>especially aggressiveness – the most important of the conflicting presumptions.</a:t>
            </a:r>
          </a:p>
          <a:p>
            <a:pPr marL="274320" indent="-274320" fontAlgn="auto">
              <a:spcAft>
                <a:spcPts val="0"/>
              </a:spcAft>
              <a:buClr>
                <a:schemeClr val="accent3"/>
              </a:buClr>
              <a:buFont typeface="Wingdings 2"/>
              <a:buNone/>
              <a:defRPr/>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algn="ctr"/>
            <a:r>
              <a:rPr lang="en-US" dirty="0"/>
              <a:t>Conflict and crisis</a:t>
            </a:r>
          </a:p>
        </p:txBody>
      </p:sp>
      <p:sp>
        <p:nvSpPr>
          <p:cNvPr id="3" name="Content Placeholder 2"/>
          <p:cNvSpPr>
            <a:spLocks noGrp="1"/>
          </p:cNvSpPr>
          <p:nvPr>
            <p:ph idx="1"/>
          </p:nvPr>
        </p:nvSpPr>
        <p:spPr/>
        <p:txBody>
          <a:bodyPr>
            <a:normAutofit fontScale="85000" lnSpcReduction="20000"/>
          </a:bodyPr>
          <a:lstStyle/>
          <a:p>
            <a:pPr marL="274320" indent="-274320" algn="ctr" fontAlgn="auto">
              <a:spcAft>
                <a:spcPts val="0"/>
              </a:spcAft>
              <a:buClr>
                <a:schemeClr val="accent3"/>
              </a:buClr>
              <a:buFont typeface="Wingdings 2"/>
              <a:buNone/>
              <a:defRPr/>
            </a:pPr>
            <a:r>
              <a:rPr lang="en-US" dirty="0"/>
              <a:t>In S. Deep’s and L. </a:t>
            </a:r>
            <a:r>
              <a:rPr lang="en-US" dirty="0" err="1"/>
              <a:t>Susman’s</a:t>
            </a:r>
            <a:r>
              <a:rPr lang="en-US" dirty="0"/>
              <a:t> opinion, three causes in perpetuating conflict can be identified:</a:t>
            </a:r>
          </a:p>
          <a:p>
            <a:pPr marL="274320" indent="-274320" algn="just" fontAlgn="auto">
              <a:spcAft>
                <a:spcPts val="0"/>
              </a:spcAft>
              <a:buClr>
                <a:schemeClr val="accent3"/>
              </a:buClr>
              <a:buFont typeface="Wingdings" pitchFamily="2" charset="2"/>
              <a:buChar char="q"/>
              <a:defRPr/>
            </a:pPr>
            <a:r>
              <a:rPr lang="en-US" dirty="0"/>
              <a:t>We live in a world that is more complex and diverse, a world in which different people desire different things.  Only a few things satisfy everybody, as well as the well-known fact that the human being is apprehensive of different or new situations.</a:t>
            </a:r>
          </a:p>
          <a:p>
            <a:pPr marL="274320" indent="-274320" algn="just" fontAlgn="auto">
              <a:spcAft>
                <a:spcPts val="0"/>
              </a:spcAft>
              <a:buClr>
                <a:schemeClr val="accent3"/>
              </a:buClr>
              <a:buFont typeface="Wingdings" pitchFamily="2" charset="2"/>
              <a:buChar char="q"/>
              <a:defRPr/>
            </a:pPr>
            <a:r>
              <a:rPr lang="en-US" dirty="0"/>
              <a:t>Working with people means the existence of an ongoing source of conflict</a:t>
            </a:r>
          </a:p>
          <a:p>
            <a:pPr marL="274320" indent="-274320" algn="just" fontAlgn="auto">
              <a:spcAft>
                <a:spcPts val="0"/>
              </a:spcAft>
              <a:buClr>
                <a:schemeClr val="accent3"/>
              </a:buClr>
              <a:buFont typeface="Wingdings" pitchFamily="2" charset="2"/>
              <a:buChar char="q"/>
              <a:defRPr/>
            </a:pPr>
            <a:r>
              <a:rPr lang="en-US" dirty="0"/>
              <a:t>Incompatibilities, vanity, egos and egocentrism can only be presumed and/or  potentially conflicting situation</a:t>
            </a:r>
          </a:p>
          <a:p>
            <a:pPr marL="274320" indent="-274320" algn="just" fontAlgn="auto">
              <a:spcAft>
                <a:spcPts val="0"/>
              </a:spcAft>
              <a:buClr>
                <a:schemeClr val="accent3"/>
              </a:buClr>
              <a:buFont typeface="Wingdings" pitchFamily="2" charset="2"/>
              <a:buChar char="q"/>
              <a:defRPr/>
            </a:pPr>
            <a:r>
              <a:rPr lang="en-US" dirty="0"/>
              <a:t>We live and work in a world that imposes certain limits regarding our resources.  </a:t>
            </a:r>
            <a:r>
              <a:rPr lang="en-US" i="1" dirty="0"/>
              <a:t>In this context, the organizational conflicts are determined by the organizational restrictions and to the same extent by the invariably limited resources.</a:t>
            </a:r>
          </a:p>
          <a:p>
            <a:pPr marL="274320" indent="-274320" fontAlgn="auto">
              <a:spcAft>
                <a:spcPts val="0"/>
              </a:spcAft>
              <a:buClr>
                <a:schemeClr val="accent3"/>
              </a:buClr>
              <a:buFont typeface="Wingdings 2"/>
              <a:buChar char=""/>
              <a:defRPr/>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258</TotalTime>
  <Words>2838</Words>
  <Application>Microsoft Macintosh PowerPoint</Application>
  <PresentationFormat>On-screen Show (4:3)</PresentationFormat>
  <Paragraphs>191</Paragraphs>
  <Slides>35</Slides>
  <Notes>35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Arial</vt:lpstr>
      <vt:lpstr>Calibri</vt:lpstr>
      <vt:lpstr>Constantia</vt:lpstr>
      <vt:lpstr>Courier New</vt:lpstr>
      <vt:lpstr>Wingdings</vt:lpstr>
      <vt:lpstr>Wingdings 2</vt:lpstr>
      <vt:lpstr>Flow</vt:lpstr>
      <vt:lpstr>  SOFT SKILLS IN INTERPERSONAL  RELATIONS  </vt:lpstr>
      <vt:lpstr>    Why do we need communication skills? </vt:lpstr>
      <vt:lpstr>Why do we need communication skills?  What do you say after you say Good Afternoon?</vt:lpstr>
      <vt:lpstr>Why do we need communication skills?  What do say after we say Good Afternoon?</vt:lpstr>
      <vt:lpstr>Glances and looking, fundamental communication vectors</vt:lpstr>
      <vt:lpstr>Why do we need communication skills? What do we do when we notice differences? … </vt:lpstr>
      <vt:lpstr>Why do we need communication skills?  Make ourselves known to the interlocutor …</vt:lpstr>
      <vt:lpstr>Why do we need communication skills? Managing conflicts within communication’s skills</vt:lpstr>
      <vt:lpstr>Conflict and crisis</vt:lpstr>
      <vt:lpstr>Conflict and crisis</vt:lpstr>
      <vt:lpstr>Dualism in human relations</vt:lpstr>
      <vt:lpstr>Responsibility of managerial activities</vt:lpstr>
      <vt:lpstr>Responsibility of managerial activities</vt:lpstr>
      <vt:lpstr>Responsibility of managerial activities</vt:lpstr>
      <vt:lpstr>The objectives of the organization and conflicts</vt:lpstr>
      <vt:lpstr>Conflict and crisis</vt:lpstr>
      <vt:lpstr>Conflict and crisis</vt:lpstr>
      <vt:lpstr>Conflicts and organizational life</vt:lpstr>
      <vt:lpstr>Conflicts and organizational life: functional or toxic?</vt:lpstr>
      <vt:lpstr>Conflicts and organizational life: functional or toxic?</vt:lpstr>
      <vt:lpstr>Conflicts and organizational life: functional or toxic? Do you take part of a Paternal Organization?</vt:lpstr>
      <vt:lpstr>Conflicts and organizational life: functional or toxic?</vt:lpstr>
      <vt:lpstr>Conflicts and organizational life: functional or toxic?</vt:lpstr>
      <vt:lpstr>Causes of conflicts</vt:lpstr>
      <vt:lpstr>Causes of conflicts</vt:lpstr>
      <vt:lpstr>Causes of conflicts</vt:lpstr>
      <vt:lpstr>Pondy’s processing model</vt:lpstr>
      <vt:lpstr>Pondy’s processing model</vt:lpstr>
      <vt:lpstr>Pondy’s processing model</vt:lpstr>
      <vt:lpstr>Thomas’s Model in resolving conflicts</vt:lpstr>
      <vt:lpstr>Asymmetries within the organizations. Is your company decentralized?</vt:lpstr>
      <vt:lpstr>Asymmetries within the organizations. Is your company decentralized?</vt:lpstr>
      <vt:lpstr>Asymmetries within the organizations. Is your company decentralized?</vt:lpstr>
      <vt:lpstr>Asymmetries within the organizations. Is your company decentralized?</vt:lpstr>
      <vt:lpstr>Different points of 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Communication’s management in crisis and conflict situations</dc:title>
  <dc:creator>PowerUser</dc:creator>
  <cp:lastModifiedBy>Cristian Mina</cp:lastModifiedBy>
  <cp:revision>33</cp:revision>
  <dcterms:created xsi:type="dcterms:W3CDTF">2006-08-16T00:00:00Z</dcterms:created>
  <dcterms:modified xsi:type="dcterms:W3CDTF">2022-04-07T09:11:10Z</dcterms:modified>
</cp:coreProperties>
</file>