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5" r:id="rId2"/>
    <p:sldMasterId id="2147483748" r:id="rId3"/>
  </p:sldMasterIdLst>
  <p:notesMasterIdLst>
    <p:notesMasterId r:id="rId25"/>
  </p:notesMasterIdLst>
  <p:handoutMasterIdLst>
    <p:handoutMasterId r:id="rId26"/>
  </p:handoutMasterIdLst>
  <p:sldIdLst>
    <p:sldId id="621" r:id="rId4"/>
    <p:sldId id="622" r:id="rId5"/>
    <p:sldId id="623" r:id="rId6"/>
    <p:sldId id="547" r:id="rId7"/>
    <p:sldId id="604" r:id="rId8"/>
    <p:sldId id="605" r:id="rId9"/>
    <p:sldId id="606" r:id="rId10"/>
    <p:sldId id="607" r:id="rId11"/>
    <p:sldId id="608" r:id="rId12"/>
    <p:sldId id="609" r:id="rId13"/>
    <p:sldId id="610" r:id="rId14"/>
    <p:sldId id="611" r:id="rId15"/>
    <p:sldId id="612" r:id="rId16"/>
    <p:sldId id="613" r:id="rId17"/>
    <p:sldId id="614" r:id="rId18"/>
    <p:sldId id="615" r:id="rId19"/>
    <p:sldId id="616" r:id="rId20"/>
    <p:sldId id="584" r:id="rId21"/>
    <p:sldId id="619" r:id="rId22"/>
    <p:sldId id="620" r:id="rId23"/>
    <p:sldId id="549" r:id="rId24"/>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orient="horz" pos="304" userDrawn="1">
          <p15:clr>
            <a:srgbClr val="A4A3A4"/>
          </p15:clr>
        </p15:guide>
        <p15:guide id="3" orient="horz" pos="4144" userDrawn="1">
          <p15:clr>
            <a:srgbClr val="A4A3A4"/>
          </p15:clr>
        </p15:guide>
        <p15:guide id="4" orient="horz" pos="3952" userDrawn="1">
          <p15:clr>
            <a:srgbClr val="A4A3A4"/>
          </p15:clr>
        </p15:guide>
        <p15:guide id="5" orient="horz" pos="1136" userDrawn="1">
          <p15:clr>
            <a:srgbClr val="A4A3A4"/>
          </p15:clr>
        </p15:guide>
        <p15:guide id="6" pos="3839" userDrawn="1">
          <p15:clr>
            <a:srgbClr val="A4A3A4"/>
          </p15:clr>
        </p15:guide>
        <p15:guide id="7" pos="191" userDrawn="1">
          <p15:clr>
            <a:srgbClr val="A4A3A4"/>
          </p15:clr>
        </p15:guide>
        <p15:guide id="8" pos="7486" userDrawn="1">
          <p15:clr>
            <a:srgbClr val="A4A3A4"/>
          </p15:clr>
        </p15:guide>
        <p15:guide id="9" pos="576" userDrawn="1">
          <p15:clr>
            <a:srgbClr val="A4A3A4"/>
          </p15:clr>
        </p15:guide>
        <p15:guide id="10" pos="7102"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4" autoAdjust="0"/>
    <p:restoredTop sz="94660"/>
  </p:normalViewPr>
  <p:slideViewPr>
    <p:cSldViewPr>
      <p:cViewPr varScale="1">
        <p:scale>
          <a:sx n="73" d="100"/>
          <a:sy n="73" d="100"/>
        </p:scale>
        <p:origin x="-108" y="-420"/>
      </p:cViewPr>
      <p:guideLst>
        <p:guide orient="horz" pos="2160"/>
        <p:guide orient="horz" pos="304"/>
        <p:guide orient="horz" pos="4144"/>
        <p:guide orient="horz" pos="3952"/>
        <p:guide orient="horz" pos="1136"/>
        <p:guide pos="3839"/>
        <p:guide pos="191"/>
        <p:guide pos="7486"/>
        <p:guide pos="576"/>
        <p:guide pos="7102"/>
      </p:guideLst>
    </p:cSldViewPr>
  </p:slideViewPr>
  <p:notesTextViewPr>
    <p:cViewPr>
      <p:scale>
        <a:sx n="1" d="1"/>
        <a:sy n="1" d="1"/>
      </p:scale>
      <p:origin x="0" y="0"/>
    </p:cViewPr>
  </p:notesTextViewPr>
  <p:sorterViewPr>
    <p:cViewPr varScale="1">
      <p:scale>
        <a:sx n="100" d="100"/>
        <a:sy n="100" d="100"/>
      </p:scale>
      <p:origin x="0" y="0"/>
    </p:cViewPr>
  </p:sorterViewPr>
  <p:notesViewPr>
    <p:cSldViewPr showGuides="1">
      <p:cViewPr varScale="1">
        <p:scale>
          <a:sx n="76" d="100"/>
          <a:sy n="76" d="100"/>
        </p:scale>
        <p:origin x="1680"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2.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54C6E1-AF92-4FB7-A013-0B520EBC30AE}" type="datetimeFigureOut">
              <a:rPr lang="en-US"/>
              <a:pPr/>
              <a:t>8/13/2015</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52D9BF-D574-4807-B36C-9E2A025BE826}" type="slidenum">
              <a:rPr/>
              <a:pPr/>
              <a:t>‹#›</a:t>
            </a:fld>
            <a:endParaRPr/>
          </a:p>
        </p:txBody>
      </p:sp>
    </p:spTree>
    <p:extLst>
      <p:ext uri="{BB962C8B-B14F-4D97-AF65-F5344CB8AC3E}">
        <p14:creationId xmlns:p14="http://schemas.microsoft.com/office/powerpoint/2010/main" xmlns="" val="2306792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C10850-0874-4A61-99B4-D613C5E8D9EA}" type="datetimeFigureOut">
              <a:rPr lang="en-US"/>
              <a:pPr/>
              <a:t>8/13/2015</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11EC53-F507-411E-9ADC-FBCFECE09D3D}" type="slidenum">
              <a:rPr/>
              <a:pPr/>
              <a:t>‹#›</a:t>
            </a:fld>
            <a:endParaRPr/>
          </a:p>
        </p:txBody>
      </p:sp>
    </p:spTree>
    <p:extLst>
      <p:ext uri="{BB962C8B-B14F-4D97-AF65-F5344CB8AC3E}">
        <p14:creationId xmlns:p14="http://schemas.microsoft.com/office/powerpoint/2010/main" xmlns="" val="75818263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p14="http://schemas.microsoft.com/office/powerpoint/2010/main" xmlns=""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a:t>
            </a:fld>
            <a:endParaRPr lang="el-GR"/>
          </a:p>
        </p:txBody>
      </p:sp>
    </p:spTree>
    <p:extLst>
      <p:ext uri="{BB962C8B-B14F-4D97-AF65-F5344CB8AC3E}">
        <p14:creationId xmlns:p14="http://schemas.microsoft.com/office/powerpoint/2010/main" xmlns="" val="3142176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a:t>
            </a:fld>
            <a:endParaRPr lang="el-GR"/>
          </a:p>
        </p:txBody>
      </p:sp>
    </p:spTree>
    <p:extLst>
      <p:ext uri="{BB962C8B-B14F-4D97-AF65-F5344CB8AC3E}">
        <p14:creationId xmlns:p14="http://schemas.microsoft.com/office/powerpoint/2010/main" xmlns="" val="2533023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11EC53-F507-411E-9ADC-FBCFECE09D3D}" type="slidenum">
              <a:rPr lang="en-US" smtClean="0"/>
              <a:pPr/>
              <a:t>4</a:t>
            </a:fld>
            <a:endParaRPr lang="en-US"/>
          </a:p>
        </p:txBody>
      </p:sp>
    </p:spTree>
    <p:extLst>
      <p:ext uri="{BB962C8B-B14F-4D97-AF65-F5344CB8AC3E}">
        <p14:creationId xmlns:p14="http://schemas.microsoft.com/office/powerpoint/2010/main" xmlns="" val="39212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68246" y="4063998"/>
            <a:ext cx="9220200" cy="1016000"/>
          </a:xfrm>
        </p:spPr>
        <p:txBody>
          <a:bodyPr>
            <a:normAutofit/>
          </a:bodyPr>
          <a:lstStyle>
            <a:lvl1pPr marL="0" indent="0" algn="ctr">
              <a:spcBef>
                <a:spcPts val="0"/>
              </a:spcBef>
              <a:buNone/>
              <a:defRPr sz="280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2" indent="0" algn="ctr">
              <a:buNone/>
              <a:defRPr>
                <a:solidFill>
                  <a:schemeClr val="tx1">
                    <a:tint val="75000"/>
                  </a:schemeClr>
                </a:solidFill>
              </a:defRPr>
            </a:lvl5pPr>
            <a:lvl6pPr marL="3047466"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1468246" y="1828800"/>
            <a:ext cx="9220200" cy="2147926"/>
          </a:xfrm>
        </p:spPr>
        <p:txBody>
          <a:bodyPr anchor="ctr">
            <a:normAutofit/>
          </a:bodyPr>
          <a:lstStyle>
            <a:lvl1pPr algn="ctr">
              <a:defRPr sz="4400" cap="all" normalizeH="0" baseline="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2147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xmlns="">
        <p15:guide id="0" orient="horz" pos="2160" userDrawn="1">
          <p15:clr>
            <a:srgbClr val="FBAE40"/>
          </p15:clr>
        </p15:guide>
        <p15:guide id="1"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Picture Placeholder 2"/>
          <p:cNvSpPr>
            <a:spLocks noGrp="1"/>
          </p:cNvSpPr>
          <p:nvPr>
            <p:ph type="pic" idx="1"/>
          </p:nvPr>
        </p:nvSpPr>
        <p:spPr>
          <a:xfrm>
            <a:off x="507869" y="482602"/>
            <a:ext cx="6602281" cy="5842001"/>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2" indent="0">
              <a:buNone/>
              <a:defRPr sz="2700"/>
            </a:lvl5pPr>
            <a:lvl6pPr marL="3047466"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7821163" y="2108200"/>
            <a:ext cx="3961368" cy="426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2" name="Title 1"/>
          <p:cNvSpPr>
            <a:spLocks noGrp="1"/>
          </p:cNvSpPr>
          <p:nvPr>
            <p:ph type="title"/>
          </p:nvPr>
        </p:nvSpPr>
        <p:spPr>
          <a:xfrm>
            <a:off x="7821163" y="482600"/>
            <a:ext cx="3961368" cy="1422400"/>
          </a:xfrm>
        </p:spPr>
        <p:txBody>
          <a:bodyPr anchor="b" anchorCtr="0">
            <a:normAutofit/>
          </a:bodyPr>
          <a:lstStyle>
            <a:lvl1pPr algn="l">
              <a:defRPr sz="32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31507441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3" name="Vertical Text Placeholder 2"/>
          <p:cNvSpPr>
            <a:spLocks noGrp="1"/>
          </p:cNvSpPr>
          <p:nvPr>
            <p:ph type="body" orient="vert" idx="1"/>
          </p:nvPr>
        </p:nvSpPr>
        <p:spPr/>
        <p:txBody>
          <a:bodyPr vert="eaVert"/>
          <a:lstStyle>
            <a:lvl5pPr>
              <a:defRPr/>
            </a:lvl5pPr>
            <a:lvl6pPr marL="2669581">
              <a:defRPr baseline="0"/>
            </a:lvl6pPr>
            <a:lvl7pPr marL="2669581">
              <a:defRPr baseline="0"/>
            </a:lvl7pPr>
            <a:lvl8pPr marL="2669581">
              <a:defRPr baseline="0"/>
            </a:lvl8pPr>
            <a:lvl9pPr marL="2669581">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xmlns="" val="21534751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3" name="Vertical Text Placeholder 2"/>
          <p:cNvSpPr>
            <a:spLocks noGrp="1"/>
          </p:cNvSpPr>
          <p:nvPr>
            <p:ph type="body" orient="vert" idx="1"/>
          </p:nvPr>
        </p:nvSpPr>
        <p:spPr>
          <a:xfrm>
            <a:off x="914163" y="685800"/>
            <a:ext cx="9040045" cy="5588002"/>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Vertical Title 1"/>
          <p:cNvSpPr>
            <a:spLocks noGrp="1"/>
          </p:cNvSpPr>
          <p:nvPr>
            <p:ph type="title" orient="vert"/>
          </p:nvPr>
        </p:nvSpPr>
        <p:spPr>
          <a:xfrm>
            <a:off x="10040043" y="685800"/>
            <a:ext cx="1843982" cy="5588002"/>
          </a:xfrm>
        </p:spPr>
        <p:txBody>
          <a:bodyPr vert="eaVert"/>
          <a:lstStyle/>
          <a:p>
            <a:r>
              <a:rPr lang="en-US" smtClean="0"/>
              <a:t>Click to edit Master title style</a:t>
            </a:r>
            <a:endParaRPr/>
          </a:p>
        </p:txBody>
      </p:sp>
    </p:spTree>
    <p:extLst>
      <p:ext uri="{BB962C8B-B14F-4D97-AF65-F5344CB8AC3E}">
        <p14:creationId xmlns:p14="http://schemas.microsoft.com/office/powerpoint/2010/main" xmlns="" val="19917638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50"/>
            <a:ext cx="10360501"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25"/>
            <a:ext cx="10360501"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09441"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95986"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3B9B9059-F1D6-41D0-95CF-D21CAA096B3A}" type="datetimeFigureOut">
              <a:rPr lang="en-US" smtClean="0"/>
              <a:pPr/>
              <a:t>8/13/2015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3B9B9059-F1D6-41D0-95CF-D21CAA096B3A}" type="datetimeFigureOut">
              <a:rPr lang="en-US" smtClean="0"/>
              <a:pPr/>
              <a:t>8/13/2015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B9059-F1D6-41D0-95CF-D21CAA096B3A}" type="datetimeFigureOut">
              <a:rPr lang="en-US" smtClean="0"/>
              <a:pPr/>
              <a:t>8/13/2015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3" name="Content Placeholder 2"/>
          <p:cNvSpPr>
            <a:spLocks noGrp="1"/>
          </p:cNvSpPr>
          <p:nvPr>
            <p:ph idx="1"/>
          </p:nvPr>
        </p:nvSpPr>
        <p:spPr>
          <a:xfrm>
            <a:off x="914163" y="1803401"/>
            <a:ext cx="10360501" cy="4470400"/>
          </a:xfr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a:xfrm>
            <a:off x="914163" y="482600"/>
            <a:ext cx="10360501" cy="1219200"/>
          </a:xfrm>
        </p:spPr>
        <p:txBody>
          <a:bodyPr/>
          <a:lstStyle/>
          <a:p>
            <a:r>
              <a:rPr lang="en-US" smtClean="0"/>
              <a:t>Click to edit Master title style</a:t>
            </a:r>
            <a:endParaRPr/>
          </a:p>
        </p:txBody>
      </p:sp>
    </p:spTree>
    <p:extLst>
      <p:ext uri="{BB962C8B-B14F-4D97-AF65-F5344CB8AC3E}">
        <p14:creationId xmlns:p14="http://schemas.microsoft.com/office/powerpoint/2010/main" xmlns="" val="22643087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58" y="273050"/>
            <a:ext cx="4010039"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4765492" y="273075"/>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09458" y="1435103"/>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63"/>
            <a:ext cx="2742486"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09441" y="274663"/>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3" name="Text Placeholder 2"/>
          <p:cNvSpPr>
            <a:spLocks noGrp="1"/>
          </p:cNvSpPr>
          <p:nvPr>
            <p:ph type="body" idx="1"/>
          </p:nvPr>
        </p:nvSpPr>
        <p:spPr>
          <a:xfrm>
            <a:off x="1218883" y="3632200"/>
            <a:ext cx="9751060" cy="1016000"/>
          </a:xfrm>
        </p:spPr>
        <p:txBody>
          <a:bodyPr anchor="t" anchorCtr="0">
            <a:noAutofit/>
          </a:bodyPr>
          <a:lstStyle>
            <a:lvl1pPr marL="0" indent="0" algn="ctr">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2" indent="0">
              <a:buNone/>
              <a:defRPr sz="1900">
                <a:solidFill>
                  <a:schemeClr val="tx1">
                    <a:tint val="75000"/>
                  </a:schemeClr>
                </a:solidFill>
              </a:defRPr>
            </a:lvl5pPr>
            <a:lvl6pPr marL="3047466"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1218883" y="1524002"/>
            <a:ext cx="9751060" cy="1992597"/>
          </a:xfrm>
        </p:spPr>
        <p:txBody>
          <a:bodyPr anchor="b" anchorCtr="0">
            <a:noAutofit/>
          </a:bodyPr>
          <a:lstStyle>
            <a:lvl1pPr algn="ctr">
              <a:defRPr sz="4400" b="0" cap="all" baseline="0"/>
            </a:lvl1pPr>
          </a:lstStyle>
          <a:p>
            <a:r>
              <a:rPr lang="en-US" smtClean="0"/>
              <a:t>Click to edit Master title style</a:t>
            </a:r>
            <a:endParaRPr/>
          </a:p>
        </p:txBody>
      </p:sp>
    </p:spTree>
    <p:extLst>
      <p:ext uri="{BB962C8B-B14F-4D97-AF65-F5344CB8AC3E}">
        <p14:creationId xmlns:p14="http://schemas.microsoft.com/office/powerpoint/2010/main" xmlns="" val="36389043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
        <p:nvSpPr>
          <p:cNvPr id="4" name="Content Placeholder 3"/>
          <p:cNvSpPr>
            <a:spLocks noGrp="1"/>
          </p:cNvSpPr>
          <p:nvPr>
            <p:ph sz="half" idx="2"/>
          </p:nvPr>
        </p:nvSpPr>
        <p:spPr>
          <a:xfrm>
            <a:off x="6297559" y="1803401"/>
            <a:ext cx="4977104" cy="4470400"/>
          </a:xfrm>
        </p:spPr>
        <p:txBody>
          <a:bodyPr>
            <a:normAutofit/>
          </a:bodyPr>
          <a:lstStyle>
            <a:lvl1pPr>
              <a:defRPr sz="2400"/>
            </a:lvl1pPr>
            <a:lvl2pPr>
              <a:defRPr sz="2000"/>
            </a:lvl2pPr>
            <a:lvl3pPr>
              <a:defRPr sz="1800"/>
            </a:lvl3pPr>
            <a:lvl4pPr>
              <a:defRPr sz="1600"/>
            </a:lvl4pPr>
            <a:lvl5pPr>
              <a:defRPr sz="1400"/>
            </a:lvl5pPr>
            <a:lvl6pPr marL="2669581">
              <a:defRPr sz="1400" baseline="0"/>
            </a:lvl6pPr>
            <a:lvl7pPr marL="2669581">
              <a:defRPr sz="1400" baseline="0"/>
            </a:lvl7pPr>
            <a:lvl8pPr marL="2669581">
              <a:defRPr sz="1400" baseline="0"/>
            </a:lvl8pPr>
            <a:lvl9pPr marL="2669581">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Content Placeholder 2"/>
          <p:cNvSpPr>
            <a:spLocks noGrp="1"/>
          </p:cNvSpPr>
          <p:nvPr>
            <p:ph sz="half" idx="1"/>
          </p:nvPr>
        </p:nvSpPr>
        <p:spPr>
          <a:xfrm>
            <a:off x="914162" y="1803401"/>
            <a:ext cx="4977104" cy="4470400"/>
          </a:xfrm>
        </p:spPr>
        <p:txBody>
          <a:bodyPr>
            <a:normAutofit/>
          </a:bodyPr>
          <a:lstStyle>
            <a:lvl1pPr>
              <a:defRPr sz="2400"/>
            </a:lvl1pPr>
            <a:lvl2pPr>
              <a:defRPr sz="2000"/>
            </a:lvl2pPr>
            <a:lvl3pPr>
              <a:defRPr sz="1800"/>
            </a:lvl3pPr>
            <a:lvl4pPr>
              <a:defRPr sz="1600"/>
            </a:lvl4pPr>
            <a:lvl5pPr>
              <a:defRPr sz="1400"/>
            </a:lvl5pPr>
            <a:lvl6pPr>
              <a:defRPr sz="1400"/>
            </a:lvl6pPr>
            <a:lvl7pPr marL="2669581">
              <a:defRPr sz="1400"/>
            </a:lvl7pPr>
            <a:lvl8pPr marL="2669581">
              <a:defRPr sz="1400"/>
            </a:lvl8pPr>
            <a:lvl9pPr marL="2669581">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a:xfrm>
            <a:off x="914163" y="482600"/>
            <a:ext cx="10360501" cy="1219200"/>
          </a:xfrm>
        </p:spPr>
        <p:txBody>
          <a:bodyPr/>
          <a:lstStyle/>
          <a:p>
            <a:r>
              <a:rPr lang="en-US" smtClean="0"/>
              <a:t>Click to edit Master title style</a:t>
            </a:r>
            <a:endParaRPr/>
          </a:p>
        </p:txBody>
      </p:sp>
    </p:spTree>
    <p:extLst>
      <p:ext uri="{BB962C8B-B14F-4D97-AF65-F5344CB8AC3E}">
        <p14:creationId xmlns:p14="http://schemas.microsoft.com/office/powerpoint/2010/main" xmlns="" val="1406580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B9B9059-F1D6-41D0-95CF-D21CAA096B3A}" type="datetimeFigureOut">
              <a:rPr lang="en-US" smtClean="0"/>
              <a:pPr/>
              <a:t>8/13/2015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FD5434-F838-4DD4-A17B-1CB1A1850DF4}" type="slidenum">
              <a:rPr lang="en-US" smtClean="0"/>
              <a:pPr/>
              <a:t>‹#›</a:t>
            </a:fld>
            <a:endParaRPr lang="en-US"/>
          </a:p>
        </p:txBody>
      </p:sp>
      <p:sp>
        <p:nvSpPr>
          <p:cNvPr id="6" name="Content Placeholder 5"/>
          <p:cNvSpPr>
            <a:spLocks noGrp="1"/>
          </p:cNvSpPr>
          <p:nvPr>
            <p:ph sz="quarter" idx="4"/>
          </p:nvPr>
        </p:nvSpPr>
        <p:spPr>
          <a:xfrm>
            <a:off x="6297559"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baseline="0"/>
            </a:lvl8pPr>
            <a:lvl9pPr marL="2669581">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97559"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2" indent="0">
              <a:buNone/>
              <a:defRPr sz="2100" b="1"/>
            </a:lvl5pPr>
            <a:lvl6pPr marL="3047466"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914162"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a:lvl8pPr>
            <a:lvl9pPr marL="2669581">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Text Placeholder 2"/>
          <p:cNvSpPr>
            <a:spLocks noGrp="1"/>
          </p:cNvSpPr>
          <p:nvPr>
            <p:ph type="body" idx="1"/>
          </p:nvPr>
        </p:nvSpPr>
        <p:spPr>
          <a:xfrm>
            <a:off x="914162"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2" indent="0">
              <a:buNone/>
              <a:defRPr sz="2100" b="1"/>
            </a:lvl5pPr>
            <a:lvl6pPr marL="3047466"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2" name="Title 1"/>
          <p:cNvSpPr>
            <a:spLocks noGrp="1"/>
          </p:cNvSpPr>
          <p:nvPr>
            <p:ph type="title"/>
          </p:nvPr>
        </p:nvSpPr>
        <p:spPr>
          <a:xfrm>
            <a:off x="914163" y="482600"/>
            <a:ext cx="10360501" cy="1219200"/>
          </a:xfrm>
        </p:spPr>
        <p:txBody>
          <a:bodyPr/>
          <a:lstStyle>
            <a:lvl1pPr>
              <a:defRPr/>
            </a:lvl1pPr>
          </a:lstStyle>
          <a:p>
            <a:r>
              <a:rPr lang="en-US" smtClean="0"/>
              <a:t>Click to edit Master title style</a:t>
            </a:r>
            <a:endParaRPr/>
          </a:p>
        </p:txBody>
      </p:sp>
    </p:spTree>
    <p:extLst>
      <p:ext uri="{BB962C8B-B14F-4D97-AF65-F5344CB8AC3E}">
        <p14:creationId xmlns:p14="http://schemas.microsoft.com/office/powerpoint/2010/main" xmlns="" val="35616801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B9B9059-F1D6-41D0-95CF-D21CAA096B3A}" type="datetimeFigureOut">
              <a:rPr lang="en-US" smtClean="0"/>
              <a:pPr/>
              <a:t>8/13/2015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FD5434-F838-4DD4-A17B-1CB1A1850DF4}" type="slidenum">
              <a:rPr lang="en-US" smtClean="0"/>
              <a:pPr/>
              <a:t>‹#›</a:t>
            </a:fld>
            <a:endParaRPr lang="en-US"/>
          </a:p>
        </p:txBody>
      </p:sp>
      <p:sp>
        <p:nvSpPr>
          <p:cNvPr id="2" name="Title 1"/>
          <p:cNvSpPr>
            <a:spLocks noGrp="1"/>
          </p:cNvSpPr>
          <p:nvPr>
            <p:ph type="title"/>
          </p:nvPr>
        </p:nvSpPr>
        <p:spPr>
          <a:xfrm>
            <a:off x="914163" y="482600"/>
            <a:ext cx="10360501" cy="1219200"/>
          </a:xfrm>
        </p:spPr>
        <p:txBody>
          <a:bodyPr/>
          <a:lstStyle/>
          <a:p>
            <a:r>
              <a:rPr lang="en-US" smtClean="0"/>
              <a:t>Click to edit Master title style</a:t>
            </a:r>
            <a:endParaRPr/>
          </a:p>
        </p:txBody>
      </p:sp>
    </p:spTree>
    <p:extLst>
      <p:ext uri="{BB962C8B-B14F-4D97-AF65-F5344CB8AC3E}">
        <p14:creationId xmlns:p14="http://schemas.microsoft.com/office/powerpoint/2010/main" xmlns="" val="24696843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B9059-F1D6-41D0-95CF-D21CAA096B3A}" type="datetimeFigureOut">
              <a:rPr lang="en-US" smtClean="0"/>
              <a:pPr/>
              <a:t>8/13/2015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18803428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Content Placeholder 2"/>
          <p:cNvSpPr>
            <a:spLocks noGrp="1"/>
          </p:cNvSpPr>
          <p:nvPr>
            <p:ph idx="1"/>
          </p:nvPr>
        </p:nvSpPr>
        <p:spPr bwMode="white">
          <a:xfrm>
            <a:off x="507868" y="482602"/>
            <a:ext cx="6602280" cy="5842001"/>
          </a:xfrm>
        </p:spPr>
        <p:txBody>
          <a:bodyPr>
            <a:norm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821163" y="2108200"/>
            <a:ext cx="3961368" cy="4267200"/>
          </a:xfrm>
        </p:spPr>
        <p:txBody>
          <a:bodyPr anchor="t" anchorCtr="0">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2" name="Title 1"/>
          <p:cNvSpPr>
            <a:spLocks noGrp="1"/>
          </p:cNvSpPr>
          <p:nvPr>
            <p:ph type="title"/>
          </p:nvPr>
        </p:nvSpPr>
        <p:spPr>
          <a:xfrm>
            <a:off x="7821163" y="482600"/>
            <a:ext cx="3961368" cy="1422400"/>
          </a:xfrm>
        </p:spPr>
        <p:txBody>
          <a:bodyPr anchor="b">
            <a:noAutofit/>
          </a:bodyPr>
          <a:lstStyle>
            <a:lvl1pPr algn="l">
              <a:defRPr sz="32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27683114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p:nvSpPr>
        <p:spPr>
          <a:xfrm>
            <a:off x="0" y="-1115"/>
            <a:ext cx="6093594"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Picture Placeholder 2"/>
          <p:cNvSpPr>
            <a:spLocks noGrp="1"/>
          </p:cNvSpPr>
          <p:nvPr>
            <p:ph type="pic" idx="1"/>
          </p:nvPr>
        </p:nvSpPr>
        <p:spPr>
          <a:xfrm>
            <a:off x="507870" y="482601"/>
            <a:ext cx="5077859" cy="5862706"/>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2" indent="0">
              <a:buNone/>
              <a:defRPr sz="2700"/>
            </a:lvl5pPr>
            <a:lvl6pPr marL="3047466"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6399134" y="3733800"/>
            <a:ext cx="5180251" cy="172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2" name="Title 1"/>
          <p:cNvSpPr>
            <a:spLocks noGrp="1"/>
          </p:cNvSpPr>
          <p:nvPr>
            <p:ph type="title"/>
          </p:nvPr>
        </p:nvSpPr>
        <p:spPr>
          <a:xfrm>
            <a:off x="6399134" y="1905000"/>
            <a:ext cx="5180251" cy="1727200"/>
          </a:xfrm>
        </p:spPr>
        <p:txBody>
          <a:bodyPr anchor="b" anchorCtr="0">
            <a:normAutofit/>
          </a:bodyPr>
          <a:lstStyle>
            <a:lvl1pPr algn="l">
              <a:defRPr sz="32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4489904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735324" y="6375400"/>
            <a:ext cx="1422030" cy="195072"/>
          </a:xfrm>
          <a:prstGeom prst="rect">
            <a:avLst/>
          </a:prstGeom>
        </p:spPr>
        <p:txBody>
          <a:bodyPr vert="horz" lIns="121899" tIns="60949" rIns="121899" bIns="60949" rtlCol="0" anchor="ctr"/>
          <a:lstStyle>
            <a:lvl1pPr algn="r">
              <a:defRPr sz="1100">
                <a:solidFill>
                  <a:schemeClr val="tx1"/>
                </a:solidFill>
              </a:defRPr>
            </a:lvl1pPr>
          </a:lstStyle>
          <a:p>
            <a:fld id="{3B9B9059-F1D6-41D0-95CF-D21CAA096B3A}" type="datetimeFigureOut">
              <a:rPr lang="en-US" smtClean="0"/>
              <a:pPr/>
              <a:t>8/13/2015</a:t>
            </a:fld>
            <a:endParaRPr lang="en-US"/>
          </a:p>
        </p:txBody>
      </p:sp>
      <p:sp>
        <p:nvSpPr>
          <p:cNvPr id="5" name="Footer Placeholder 4"/>
          <p:cNvSpPr>
            <a:spLocks noGrp="1"/>
          </p:cNvSpPr>
          <p:nvPr>
            <p:ph type="ftr" sz="quarter" idx="3"/>
          </p:nvPr>
        </p:nvSpPr>
        <p:spPr>
          <a:xfrm>
            <a:off x="914163" y="6375400"/>
            <a:ext cx="7414869" cy="195072"/>
          </a:xfrm>
          <a:prstGeom prst="rect">
            <a:avLst/>
          </a:prstGeom>
        </p:spPr>
        <p:txBody>
          <a:bodyPr vert="horz" lIns="121899" tIns="60949" rIns="121899" bIns="60949" rtlCol="0" anchor="ctr"/>
          <a:lstStyle>
            <a:lvl1pPr algn="l">
              <a:defRPr sz="1100">
                <a:solidFill>
                  <a:schemeClr val="tx1"/>
                </a:solidFill>
              </a:defRPr>
            </a:lvl1pPr>
          </a:lstStyle>
          <a:p>
            <a:endParaRPr lang="en-US"/>
          </a:p>
        </p:txBody>
      </p:sp>
      <p:sp>
        <p:nvSpPr>
          <p:cNvPr id="6" name="Slide Number Placeholder 5"/>
          <p:cNvSpPr>
            <a:spLocks noGrp="1"/>
          </p:cNvSpPr>
          <p:nvPr>
            <p:ph type="sldNum" sz="quarter" idx="4"/>
          </p:nvPr>
        </p:nvSpPr>
        <p:spPr>
          <a:xfrm>
            <a:off x="10441760" y="6375400"/>
            <a:ext cx="832903" cy="195072"/>
          </a:xfrm>
          <a:prstGeom prst="rect">
            <a:avLst/>
          </a:prstGeom>
        </p:spPr>
        <p:txBody>
          <a:bodyPr vert="horz" lIns="121899" tIns="60949" rIns="121899" bIns="60949" rtlCol="0" anchor="ctr"/>
          <a:lstStyle>
            <a:lvl1pPr algn="r">
              <a:defRPr sz="1100">
                <a:solidFill>
                  <a:schemeClr val="tx1"/>
                </a:solidFill>
              </a:defRPr>
            </a:lvl1pPr>
          </a:lstStyle>
          <a:p>
            <a:fld id="{E5FD5434-F838-4DD4-A17B-1CB1A1850DF4}" type="slidenum">
              <a:rPr lang="en-US" smtClean="0"/>
              <a:pPr/>
              <a:t>‹#›</a:t>
            </a:fld>
            <a:endParaRPr lang="en-US"/>
          </a:p>
        </p:txBody>
      </p:sp>
      <p:sp>
        <p:nvSpPr>
          <p:cNvPr id="3" name="Text Placeholder 2"/>
          <p:cNvSpPr>
            <a:spLocks noGrp="1"/>
          </p:cNvSpPr>
          <p:nvPr>
            <p:ph type="body" idx="1"/>
          </p:nvPr>
        </p:nvSpPr>
        <p:spPr>
          <a:xfrm>
            <a:off x="914163" y="1803401"/>
            <a:ext cx="10360501" cy="4470400"/>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1"/>
          <p:cNvSpPr>
            <a:spLocks noGrp="1"/>
          </p:cNvSpPr>
          <p:nvPr>
            <p:ph type="title"/>
          </p:nvPr>
        </p:nvSpPr>
        <p:spPr>
          <a:xfrm>
            <a:off x="914163" y="482600"/>
            <a:ext cx="10360501" cy="1219200"/>
          </a:xfrm>
          <a:prstGeom prst="rect">
            <a:avLst/>
          </a:prstGeom>
          <a:effectLst/>
        </p:spPr>
        <p:txBody>
          <a:bodyPr vert="horz" lIns="121899" tIns="60949" rIns="121899" bIns="60949" rtlCol="0" anchor="b" anchorCtr="0">
            <a:normAutofit/>
          </a:bodyPr>
          <a:lstStyle/>
          <a:p>
            <a:r>
              <a:rPr lang="en-US" smtClean="0"/>
              <a:t>Click to edit Master title style</a:t>
            </a:r>
            <a:endParaRPr/>
          </a:p>
        </p:txBody>
      </p:sp>
    </p:spTree>
    <p:extLst>
      <p:ext uri="{BB962C8B-B14F-4D97-AF65-F5344CB8AC3E}">
        <p14:creationId xmlns:p14="http://schemas.microsoft.com/office/powerpoint/2010/main" xmlns="" val="429948849"/>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p:titleStyle>
    <p:body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2" algn="l" defTabSz="1218987" rtl="0" eaLnBrk="1" latinLnBrk="0" hangingPunct="1">
        <a:defRPr sz="2400" kern="1200">
          <a:solidFill>
            <a:schemeClr val="tx1"/>
          </a:solidFill>
          <a:latin typeface="+mn-lt"/>
          <a:ea typeface="+mn-ea"/>
          <a:cs typeface="+mn-cs"/>
        </a:defRPr>
      </a:lvl5pPr>
      <a:lvl6pPr marL="3047466"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609441" y="1600206"/>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609441" y="6356375"/>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9B9059-F1D6-41D0-95CF-D21CAA096B3A}" type="datetimeFigureOut">
              <a:rPr lang="en-US" smtClean="0"/>
              <a:pPr/>
              <a:t>8/13/2015</a:t>
            </a:fld>
            <a:endParaRPr lang="en-US"/>
          </a:p>
        </p:txBody>
      </p:sp>
      <p:sp>
        <p:nvSpPr>
          <p:cNvPr id="5" name="Footer Placeholder 4"/>
          <p:cNvSpPr>
            <a:spLocks noGrp="1"/>
          </p:cNvSpPr>
          <p:nvPr>
            <p:ph type="ftr" sz="quarter" idx="3"/>
          </p:nvPr>
        </p:nvSpPr>
        <p:spPr>
          <a:xfrm>
            <a:off x="4164515" y="6356375"/>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6" y="6356375"/>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FD5434-F838-4DD4-A17B-1CB1A1850DF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1187" y="1484785"/>
            <a:ext cx="10360501" cy="1470025"/>
          </a:xfrm>
        </p:spPr>
        <p:txBody>
          <a:bodyPr>
            <a:normAutofit/>
          </a:bodyPr>
          <a:lstStyle/>
          <a:p>
            <a:r>
              <a:rPr lang="el-GR" b="1" dirty="0" smtClean="0"/>
              <a:t>Εικονικά Περιβάλλοντα Μάθησης και Πολυμέσα</a:t>
            </a:r>
            <a:endParaRPr lang="el-GR" b="1" dirty="0"/>
          </a:p>
        </p:txBody>
      </p:sp>
      <p:sp>
        <p:nvSpPr>
          <p:cNvPr id="3" name="Υπότιτλος 2"/>
          <p:cNvSpPr>
            <a:spLocks noGrp="1"/>
          </p:cNvSpPr>
          <p:nvPr>
            <p:ph type="subTitle" idx="1"/>
          </p:nvPr>
        </p:nvSpPr>
        <p:spPr>
          <a:xfrm>
            <a:off x="527244" y="2995812"/>
            <a:ext cx="11326308" cy="2290576"/>
          </a:xfrm>
        </p:spPr>
        <p:txBody>
          <a:bodyPr>
            <a:noAutofit/>
          </a:bodyPr>
          <a:lstStyle/>
          <a:p>
            <a:r>
              <a:rPr lang="el-GR" sz="2800" b="1" dirty="0" smtClean="0">
                <a:solidFill>
                  <a:schemeClr val="tx1"/>
                </a:solidFill>
              </a:rPr>
              <a:t>Ενότητα </a:t>
            </a:r>
            <a:r>
              <a:rPr lang="el-GR" sz="2800" b="1" dirty="0" smtClean="0">
                <a:solidFill>
                  <a:schemeClr val="tx1"/>
                </a:solidFill>
              </a:rPr>
              <a:t>9:</a:t>
            </a:r>
            <a:r>
              <a:rPr lang="en-US" sz="2800" dirty="0" smtClean="0">
                <a:solidFill>
                  <a:schemeClr val="tx1"/>
                </a:solidFill>
              </a:rPr>
              <a:t> </a:t>
            </a:r>
            <a:r>
              <a:rPr lang="en-US" sz="2800" dirty="0" smtClean="0">
                <a:solidFill>
                  <a:schemeClr val="tx1"/>
                </a:solidFill>
              </a:rPr>
              <a:t>When Timer, Health, on Land or </a:t>
            </a:r>
            <a:r>
              <a:rPr lang="en-US" sz="2800" dirty="0" smtClean="0">
                <a:solidFill>
                  <a:schemeClr val="tx1"/>
                </a:solidFill>
              </a:rPr>
              <a:t>Water</a:t>
            </a:r>
            <a:endParaRPr lang="el-GR" sz="2800" dirty="0" smtClean="0">
              <a:solidFill>
                <a:schemeClr val="tx1"/>
              </a:solidFill>
            </a:endParaRPr>
          </a:p>
          <a:p>
            <a:endParaRPr lang="el-GR" sz="2800" dirty="0" smtClean="0">
              <a:solidFill>
                <a:schemeClr val="tx1"/>
              </a:solidFill>
            </a:endParaRPr>
          </a:p>
          <a:p>
            <a:r>
              <a:rPr lang="el-GR" sz="2800" dirty="0" smtClean="0">
                <a:solidFill>
                  <a:schemeClr val="tx1"/>
                </a:solidFill>
              </a:rPr>
              <a:t>Εμμανουήλ Φωκίδης</a:t>
            </a:r>
            <a:endParaRPr lang="el-GR" sz="2800" dirty="0" smtClean="0">
              <a:solidFill>
                <a:schemeClr val="tx1"/>
              </a:solidFill>
            </a:endParaRPr>
          </a:p>
          <a:p>
            <a:r>
              <a:rPr lang="el-GR" sz="2800" dirty="0" smtClean="0">
                <a:solidFill>
                  <a:schemeClr val="tx1"/>
                </a:solidFill>
              </a:rPr>
              <a:t>Παιδαγωγικό Τμήμα Δημοτικής Εκπαίδευσης</a:t>
            </a:r>
            <a:endParaRPr lang="en-US" sz="2800" dirty="0" smtClean="0">
              <a:solidFill>
                <a:schemeClr val="tx1"/>
              </a:solidFill>
            </a:endParaRPr>
          </a:p>
        </p:txBody>
      </p:sp>
      <p:pic>
        <p:nvPicPr>
          <p:cNvPr id="4" name="7 - Εικόνα" descr="Λογότυπο για Άδειες χρήσης Creative Commons BY-NC-ND"/>
          <p:cNvPicPr>
            <a:picLocks noChangeAspect="1"/>
          </p:cNvPicPr>
          <p:nvPr/>
        </p:nvPicPr>
        <p:blipFill>
          <a:blip r:embed="rId3" cstate="print"/>
          <a:stretch>
            <a:fillRect/>
          </a:stretch>
        </p:blipFill>
        <p:spPr>
          <a:xfrm>
            <a:off x="2063214" y="5827936"/>
            <a:ext cx="2108364" cy="553393"/>
          </a:xfrm>
          <a:prstGeom prst="rect">
            <a:avLst/>
          </a:prstGeom>
        </p:spPr>
      </p:pic>
      <p:pic>
        <p:nvPicPr>
          <p:cNvPr id="5"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4" cstate="print"/>
          <a:srcRect/>
          <a:stretch>
            <a:fillRect/>
          </a:stretch>
        </p:blipFill>
        <p:spPr bwMode="auto">
          <a:xfrm>
            <a:off x="4786938" y="5591695"/>
            <a:ext cx="5745555" cy="1025873"/>
          </a:xfrm>
          <a:prstGeom prst="rect">
            <a:avLst/>
          </a:prstGeom>
          <a:noFill/>
        </p:spPr>
      </p:pic>
      <p:pic>
        <p:nvPicPr>
          <p:cNvPr id="7" name="Picture 3" descr="logo"/>
          <p:cNvPicPr>
            <a:picLocks noChangeAspect="1" noChangeArrowheads="1"/>
          </p:cNvPicPr>
          <p:nvPr/>
        </p:nvPicPr>
        <p:blipFill>
          <a:blip r:embed="rId5" cstate="print"/>
          <a:srcRect/>
          <a:stretch>
            <a:fillRect/>
          </a:stretch>
        </p:blipFill>
        <p:spPr bwMode="auto">
          <a:xfrm>
            <a:off x="719480" y="404813"/>
            <a:ext cx="1149051" cy="862012"/>
          </a:xfrm>
          <a:prstGeom prst="rect">
            <a:avLst/>
          </a:prstGeom>
          <a:noFill/>
          <a:ln w="9525">
            <a:noFill/>
            <a:miter lim="800000"/>
            <a:headEnd/>
            <a:tailEnd/>
          </a:ln>
        </p:spPr>
      </p:pic>
      <p:sp>
        <p:nvSpPr>
          <p:cNvPr id="8" name="Rectangle 8"/>
          <p:cNvSpPr>
            <a:spLocks noChangeArrowheads="1"/>
          </p:cNvSpPr>
          <p:nvPr/>
        </p:nvSpPr>
        <p:spPr bwMode="auto">
          <a:xfrm>
            <a:off x="2063214" y="548680"/>
            <a:ext cx="5183027" cy="523220"/>
          </a:xfrm>
          <a:prstGeom prst="rect">
            <a:avLst/>
          </a:prstGeom>
          <a:noFill/>
          <a:ln w="9525">
            <a:noFill/>
            <a:miter lim="800000"/>
            <a:headEnd/>
            <a:tailEnd/>
          </a:ln>
        </p:spPr>
        <p:txBody>
          <a:bodyPr wrap="square">
            <a:spAutoFit/>
          </a:bodyPr>
          <a:lstStyle/>
          <a:p>
            <a:r>
              <a:rPr lang="el-GR" altLang="el-GR" sz="2800" b="1" dirty="0" smtClean="0"/>
              <a:t>Πανεπιστήμιο Αιγαίου</a:t>
            </a:r>
          </a:p>
        </p:txBody>
      </p:sp>
    </p:spTree>
    <p:extLst>
      <p:ext uri="{BB962C8B-B14F-4D97-AF65-F5344CB8AC3E}">
        <p14:creationId xmlns:p14="http://schemas.microsoft.com/office/powerpoint/2010/main" xmlns="" val="63169769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Timer </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Οι ενέργειες μπορεί να ξεκινούν και σε τυχαίο χρόνο, Στο παρακάτω παράδειγμα, ένας πύραυλος θα εκτοξευτεί κάποια στιγμή μεταξύ 0 και 60 δευτερολέπτων και ένα σφαιρίδιο κάποια στιγμή μεταξύ 10 και 40 δευτερολέπτων (10+30=40). </a:t>
            </a:r>
            <a:endParaRPr lang="en-US" sz="1800" dirty="0"/>
          </a:p>
          <a:p>
            <a:pPr marL="0" indent="0">
              <a:buNone/>
            </a:pPr>
            <a:endParaRPr lang="el-GR" sz="1800" dirty="0" smtClean="0"/>
          </a:p>
        </p:txBody>
      </p:sp>
      <p:pic>
        <p:nvPicPr>
          <p:cNvPr id="9" name="Picture 8"/>
          <p:cNvPicPr/>
          <p:nvPr/>
        </p:nvPicPr>
        <p:blipFill rotWithShape="1">
          <a:blip r:embed="rId2" cstate="print">
            <a:extLst>
              <a:ext uri="{28A0092B-C50C-407E-A947-70E740481C1C}">
                <a14:useLocalDpi xmlns:a14="http://schemas.microsoft.com/office/drawing/2010/main" xmlns="" val="0"/>
              </a:ext>
            </a:extLst>
          </a:blip>
          <a:srcRect l="24672" t="43202" r="17166" b="25695"/>
          <a:stretch/>
        </p:blipFill>
        <p:spPr bwMode="auto">
          <a:xfrm>
            <a:off x="2638028" y="2917508"/>
            <a:ext cx="4987687" cy="1807636"/>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00183574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Timer </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Σε πολλά παιχνίδια ο παίκτης έχει περιορισμένο χρόνο για να εκτελέσει την αποστολή του. Το χρονόμετρο μπορεί να λειτουργήσει και ως αντίστροφη μέτρηση. Οι παρακάτω γραμμές μπορούν να τοποθετηθούν σε οποιαδήποτε αντικείμενο. </a:t>
            </a:r>
            <a:endParaRPr lang="en-US" sz="1800" dirty="0"/>
          </a:p>
          <a:p>
            <a:pPr marL="0" indent="0">
              <a:buNone/>
            </a:pPr>
            <a:r>
              <a:rPr lang="el-GR" sz="1800" dirty="0" smtClean="0"/>
              <a:t>Επισημάνσεις</a:t>
            </a:r>
            <a:r>
              <a:rPr lang="el-GR" sz="1800" dirty="0"/>
              <a:t>: Γιατί υπάρχει η παράμετρος "</a:t>
            </a:r>
            <a:r>
              <a:rPr lang="en-US" sz="1800" dirty="0"/>
              <a:t>Once</a:t>
            </a:r>
            <a:r>
              <a:rPr lang="el-GR" sz="1800" dirty="0"/>
              <a:t>" στην πρώτη γραμμή; Τι μπορούμε να κάνουμε για να αποφύγουμε το οπτικό εφέ που εμφανίζεται;  Είναι η δήλωση "κάθε 20 δευτερόλεπτα" πρόβλημα στην περίπτωση </a:t>
            </a:r>
            <a:r>
              <a:rPr lang="el-GR" sz="1800" dirty="0" smtClean="0"/>
              <a:t>αυτή;</a:t>
            </a:r>
            <a:endParaRPr lang="en-US" sz="1800" dirty="0"/>
          </a:p>
          <a:p>
            <a:pPr marL="0" indent="0">
              <a:buNone/>
            </a:pPr>
            <a:endParaRPr lang="el-GR" sz="1800" dirty="0" smtClean="0"/>
          </a:p>
        </p:txBody>
      </p:sp>
      <p:pic>
        <p:nvPicPr>
          <p:cNvPr id="11" name="Picture 10"/>
          <p:cNvPicPr/>
          <p:nvPr/>
        </p:nvPicPr>
        <p:blipFill rotWithShape="1">
          <a:blip r:embed="rId2" cstate="print">
            <a:extLst>
              <a:ext uri="{28A0092B-C50C-407E-A947-70E740481C1C}">
                <a14:useLocalDpi xmlns:a14="http://schemas.microsoft.com/office/drawing/2010/main" xmlns="" val="0"/>
              </a:ext>
            </a:extLst>
          </a:blip>
          <a:srcRect l="19266" t="25065" r="23306" b="23679"/>
          <a:stretch/>
        </p:blipFill>
        <p:spPr bwMode="auto">
          <a:xfrm>
            <a:off x="4595404" y="3645024"/>
            <a:ext cx="5027400" cy="2736304"/>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88335664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Timer </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b="1" dirty="0"/>
              <a:t>Εργασία 32η</a:t>
            </a:r>
            <a:endParaRPr lang="en-US" sz="1800" dirty="0"/>
          </a:p>
          <a:p>
            <a:pPr marL="0" indent="0">
              <a:buNone/>
            </a:pPr>
            <a:r>
              <a:rPr lang="el-GR" sz="1800" dirty="0"/>
              <a:t>Δημιουργήστε ένα νέο παιχνίδι, τοποθετήστε ένα μηχανάκι, μερικά δένδρα, μερικές καρδιές και μερικά νομίσματα. Προγραμματίστε το μηχανάκι ώστε να το κινείτε. Όταν το μηχανάκι "φάει" όλα τα νομίσματα, κερδίζει το παιχνίδι. Αν περάσουν 2 λεπτά ο παίκτης χάνει. Σε τυχαίο χρόνο τα δένδρα "εκτοξεύουν" βράχους. Αν ένας βράχος ακουμπήσει το μηχανάκι, ο παίκτης χάνει. Αν το μηχανάκι "φάει" μια καρδιά, κερδίζει 2 δευτερόλεπτα χρόνου. </a:t>
            </a:r>
            <a:endParaRPr lang="en-US" sz="1800" dirty="0"/>
          </a:p>
          <a:p>
            <a:pPr marL="0" indent="0">
              <a:buNone/>
            </a:pPr>
            <a:endParaRPr lang="el-GR" sz="1800" dirty="0" smtClean="0"/>
          </a:p>
        </p:txBody>
      </p:sp>
    </p:spTree>
    <p:extLst>
      <p:ext uri="{BB962C8B-B14F-4D97-AF65-F5344CB8AC3E}">
        <p14:creationId xmlns:p14="http://schemas.microsoft.com/office/powerpoint/2010/main" xmlns="" val="402381672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Health</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Η υγεία, οι βαθμοί ζωής, ο αριθμός των χτυπημάτων που μπορεί να δεχθεί το κάθε αντικείμενο, είναι σημαντικά στοιχεία σε κάθε παιχνίδι. Στις ρυθμίσεις των χαρακτήρων, όπως έχουμε ήδη δει, μπορούμε να αλλάξουμε αυτούς τους βαθμούς. Μπορούμε να υλοποιήσουμε διάφορα σενάρια με τους βαθμούς ζωής, με πιο συνηθισμένο το τέλος του παιχνιδιού. </a:t>
            </a:r>
            <a:endParaRPr lang="en-US" sz="1800" dirty="0"/>
          </a:p>
          <a:p>
            <a:pPr marL="0" indent="0">
              <a:buNone/>
            </a:pPr>
            <a:endParaRPr lang="el-GR" sz="1800" dirty="0" smtClean="0"/>
          </a:p>
        </p:txBody>
      </p:sp>
      <p:grpSp>
        <p:nvGrpSpPr>
          <p:cNvPr id="5" name="Group 4"/>
          <p:cNvGrpSpPr/>
          <p:nvPr/>
        </p:nvGrpSpPr>
        <p:grpSpPr>
          <a:xfrm>
            <a:off x="1125860" y="3284984"/>
            <a:ext cx="5688632" cy="2808312"/>
            <a:chOff x="0" y="0"/>
            <a:chExt cx="4902017" cy="2612038"/>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xmlns="" val="0"/>
                </a:ext>
              </a:extLst>
            </a:blip>
            <a:srcRect l="5582" t="4608" r="55891" b="29146"/>
            <a:stretch/>
          </p:blipFill>
          <p:spPr bwMode="auto">
            <a:xfrm>
              <a:off x="2544897" y="77118"/>
              <a:ext cx="2357120" cy="2533015"/>
            </a:xfrm>
            <a:prstGeom prst="rect">
              <a:avLst/>
            </a:prstGeom>
            <a:ln>
              <a:noFill/>
            </a:ln>
            <a:extLst>
              <a:ext uri="{53640926-AAD7-44D8-BBD7-CCE9431645EC}">
                <a14:shadowObscured xmlns:a14="http://schemas.microsoft.com/office/drawing/2010/main" xmlns=""/>
              </a:ext>
            </a:ex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xmlns="" val="0"/>
                </a:ext>
              </a:extLst>
            </a:blip>
            <a:srcRect l="5762" r="36277" b="1203"/>
            <a:stretch/>
          </p:blipFill>
          <p:spPr bwMode="auto">
            <a:xfrm>
              <a:off x="0" y="77118"/>
              <a:ext cx="2379345" cy="2534920"/>
            </a:xfrm>
            <a:prstGeom prst="rect">
              <a:avLst/>
            </a:prstGeom>
            <a:ln>
              <a:noFill/>
            </a:ln>
            <a:extLst>
              <a:ext uri="{53640926-AAD7-44D8-BBD7-CCE9431645EC}">
                <a14:shadowObscured xmlns:a14="http://schemas.microsoft.com/office/drawing/2010/main" xmlns=""/>
              </a:ext>
            </a:extLst>
          </p:spPr>
        </p:pic>
        <p:sp>
          <p:nvSpPr>
            <p:cNvPr id="8" name="Oval 7"/>
            <p:cNvSpPr/>
            <p:nvPr/>
          </p:nvSpPr>
          <p:spPr>
            <a:xfrm rot="19973510">
              <a:off x="242371" y="0"/>
              <a:ext cx="924411" cy="13162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Oval 8"/>
            <p:cNvSpPr/>
            <p:nvPr/>
          </p:nvSpPr>
          <p:spPr>
            <a:xfrm>
              <a:off x="3073706" y="88135"/>
              <a:ext cx="1288974" cy="9364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11" name="Picture 10"/>
          <p:cNvPicPr/>
          <p:nvPr/>
        </p:nvPicPr>
        <p:blipFill rotWithShape="1">
          <a:blip r:embed="rId4"/>
          <a:srcRect l="24503" t="42049" r="39458" b="39807"/>
          <a:stretch/>
        </p:blipFill>
        <p:spPr bwMode="auto">
          <a:xfrm>
            <a:off x="7428157" y="3964497"/>
            <a:ext cx="3729192" cy="1098559"/>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44694728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Health</a:t>
            </a:r>
          </a:p>
        </p:txBody>
      </p:sp>
      <p:sp>
        <p:nvSpPr>
          <p:cNvPr id="10" name="Content Placeholder 21"/>
          <p:cNvSpPr txBox="1">
            <a:spLocks/>
          </p:cNvSpPr>
          <p:nvPr/>
        </p:nvSpPr>
        <p:spPr>
          <a:xfrm>
            <a:off x="904012" y="1268760"/>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Στο παιχνίδι μας θα μπορούσαμε να προσθέσουμε αντικείμενα που "γιατρεύουν" τον χαρακτήρα μας, με την έννοια ότι του προσθέτουν βαθμούς ζωής. Αυτή, όπως και άλλες ρυθμίσεις, βρίσκονται στην ενέργεια </a:t>
            </a:r>
            <a:r>
              <a:rPr lang="en-US" sz="1800" dirty="0"/>
              <a:t>"Combat". </a:t>
            </a:r>
            <a:r>
              <a:rPr lang="el-GR" sz="1800" dirty="0"/>
              <a:t>Στο πρώτο από τα παραδείγματα της παραπάνω εικόνας, όταν ο χαρακτήρας "φάει" ένα μήλο, "γιατρεύεται" κατά 2 βαθμούς. Στο δεύτερο, "ζαλίζουμε" ένα μοβ αεροπλάνο όταν το χτυπήσουμε. Στο τρίτο παράδειγμα, προκαλούμε ζημιά 3 βαθμών σε ένα </a:t>
            </a:r>
            <a:r>
              <a:rPr lang="el-GR" sz="1800" dirty="0" err="1"/>
              <a:t>ρόβερ</a:t>
            </a:r>
            <a:r>
              <a:rPr lang="el-GR" sz="1800" dirty="0"/>
              <a:t> όταν το χτυπήσουμε. Αντίθετα, στο τελευταίο παράδειγμα, εμείς παθαίνουμε ζημιά 2 βαθμών όταν κατά λάθος χτυπήσουμε ένα εργοστάσιο.</a:t>
            </a:r>
            <a:endParaRPr lang="en-US" sz="1800" dirty="0"/>
          </a:p>
          <a:p>
            <a:pPr marL="0" indent="0">
              <a:buNone/>
            </a:pPr>
            <a:endParaRPr lang="el-GR" sz="1800" dirty="0" smtClean="0"/>
          </a:p>
        </p:txBody>
      </p:sp>
      <p:pic>
        <p:nvPicPr>
          <p:cNvPr id="12" name="Picture 11"/>
          <p:cNvPicPr/>
          <p:nvPr/>
        </p:nvPicPr>
        <p:blipFill rotWithShape="1">
          <a:blip r:embed="rId2"/>
          <a:srcRect l="5581" t="29964" r="53917" b="4949"/>
          <a:stretch/>
        </p:blipFill>
        <p:spPr bwMode="auto">
          <a:xfrm>
            <a:off x="981844" y="3503960"/>
            <a:ext cx="3096344" cy="3132833"/>
          </a:xfrm>
          <a:prstGeom prst="rect">
            <a:avLst/>
          </a:prstGeom>
          <a:ln>
            <a:noFill/>
          </a:ln>
          <a:extLst>
            <a:ext uri="{53640926-AAD7-44D8-BBD7-CCE9431645EC}">
              <a14:shadowObscured xmlns:a14="http://schemas.microsoft.com/office/drawing/2010/main" xmlns=""/>
            </a:ext>
          </a:extLst>
        </p:spPr>
      </p:pic>
      <p:pic>
        <p:nvPicPr>
          <p:cNvPr id="13" name="Picture 12"/>
          <p:cNvPicPr/>
          <p:nvPr/>
        </p:nvPicPr>
        <p:blipFill rotWithShape="1">
          <a:blip r:embed="rId3"/>
          <a:srcRect l="25201" t="26787" r="21324" b="9853"/>
          <a:stretch/>
        </p:blipFill>
        <p:spPr bwMode="auto">
          <a:xfrm>
            <a:off x="5043058" y="3332334"/>
            <a:ext cx="5256584" cy="344678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33685064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Health</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b="1" dirty="0"/>
              <a:t>Εργασία 32η</a:t>
            </a:r>
            <a:endParaRPr lang="en-US" sz="1800" dirty="0"/>
          </a:p>
          <a:p>
            <a:pPr marL="0" indent="0">
              <a:buNone/>
            </a:pPr>
            <a:r>
              <a:rPr lang="el-GR" sz="1800" dirty="0"/>
              <a:t>Δημιουργήστε ένα νέο παιχνίδι, τοποθετήστε ένα μηχανάκι και μερικά κανόνια. Προγραμματίστε το μηχανάκι ώστε να το κινείτε και να μπορεί να </a:t>
            </a:r>
            <a:r>
              <a:rPr lang="el-GR" sz="1800" dirty="0" err="1"/>
              <a:t>πυροβολά</a:t>
            </a:r>
            <a:r>
              <a:rPr lang="el-GR" sz="1800" dirty="0"/>
              <a:t> σφαιρίδια. Προγραμματίστε τα κανόνια να μπορούν να ακολουθούν το μηχανάκι όταν το δουν και να πυροβολούν εναντίον του 1 σφαιρίδιο κάθε 0,25 δευτερόλεπτα. Ο παίκτης κερδίζει αν δεν υπάρχουν άλλα κανόνια στο παιχνίδι.</a:t>
            </a:r>
            <a:endParaRPr lang="en-US" sz="1800" dirty="0"/>
          </a:p>
          <a:p>
            <a:pPr marL="0" indent="0">
              <a:buNone/>
            </a:pPr>
            <a:r>
              <a:rPr lang="el-GR" sz="1800" dirty="0"/>
              <a:t>  </a:t>
            </a:r>
            <a:endParaRPr lang="en-US" sz="1800" dirty="0"/>
          </a:p>
          <a:p>
            <a:pPr marL="0" indent="0">
              <a:buNone/>
            </a:pPr>
            <a:r>
              <a:rPr lang="el-GR" sz="1800" b="1" dirty="0"/>
              <a:t>Εργασία 33η</a:t>
            </a:r>
            <a:endParaRPr lang="en-US" sz="1800" dirty="0"/>
          </a:p>
          <a:p>
            <a:pPr marL="0" indent="0">
              <a:buNone/>
            </a:pPr>
            <a:r>
              <a:rPr lang="el-GR" sz="1800" dirty="0"/>
              <a:t>Δημιουργήστε ένα νέο παιχνίδι, τοποθετήστε ένα μηχανάκι, μερικά δένδρα, μερικές καρδιές και μερικά νομίσματα. Προγραμματίστε το μηχανάκι ώστε να το κινείτε. Όταν το μηχανάκι "φάει" όλα τα νομίσματα, κερδίζει το παιχνίδι. Αν περάσουν 2 λεπτά ο παίκτης χάνει. Σε τυχαίο χρόνο τα δένδρα "εκτοξεύουν" βράχους. Αν ένας βράχος ακουμπήσει το μηχανάκι, ο παίκτης χάνει. Αν το μηχανάκι "φάει" μια καρδιά, κερδίζει 2 δευτερόλεπτα χρόνου.</a:t>
            </a:r>
            <a:endParaRPr lang="el-GR" sz="1800" dirty="0" smtClean="0"/>
          </a:p>
        </p:txBody>
      </p:sp>
    </p:spTree>
    <p:extLst>
      <p:ext uri="{BB962C8B-B14F-4D97-AF65-F5344CB8AC3E}">
        <p14:creationId xmlns:p14="http://schemas.microsoft.com/office/powerpoint/2010/main" xmlns="" val="410132120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2320" y="1565414"/>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on Land or Water</a:t>
            </a:r>
          </a:p>
        </p:txBody>
      </p:sp>
      <p:sp>
        <p:nvSpPr>
          <p:cNvPr id="10" name="Content Placeholder 21"/>
          <p:cNvSpPr txBox="1">
            <a:spLocks/>
          </p:cNvSpPr>
          <p:nvPr/>
        </p:nvSpPr>
        <p:spPr>
          <a:xfrm>
            <a:off x="892320" y="1365507"/>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Μπορούμε να αλλάξουμε τη συμπεριφορά του χαρακτήρα, ανάλογα με τον τύπο του εδάφους ή του νερού που βρισκόμαστε. Στο πρώτο από τα </a:t>
            </a:r>
            <a:r>
              <a:rPr lang="el-GR" sz="1800" dirty="0" smtClean="0"/>
              <a:t>παρακάτω </a:t>
            </a:r>
            <a:r>
              <a:rPr lang="el-GR" sz="1800" dirty="0"/>
              <a:t>παραδείγματα, ο χαρακτήρας μας παθαίνει ζημιά 4 πόντων όση ώρα βρίσκεται σε ένα συγκεκριμένο τύπο νερού. Στο δεύτερο παράδειγμα, ο χαρακτήρας μας γίνεται πολύ αργός όταν βρίσκεται σε συγκεκριμένο τύπο εδάφους. </a:t>
            </a:r>
            <a:endParaRPr lang="en-US" sz="1800" dirty="0"/>
          </a:p>
          <a:p>
            <a:pPr marL="0" indent="0">
              <a:buNone/>
            </a:pPr>
            <a:endParaRPr lang="el-GR" sz="1800" dirty="0" smtClean="0"/>
          </a:p>
        </p:txBody>
      </p:sp>
      <p:grpSp>
        <p:nvGrpSpPr>
          <p:cNvPr id="5" name="Group 4"/>
          <p:cNvGrpSpPr/>
          <p:nvPr/>
        </p:nvGrpSpPr>
        <p:grpSpPr>
          <a:xfrm>
            <a:off x="682256" y="3379609"/>
            <a:ext cx="5353050" cy="2656205"/>
            <a:chOff x="0" y="0"/>
            <a:chExt cx="5353050" cy="2656457"/>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xmlns="" val="0"/>
                </a:ext>
              </a:extLst>
            </a:blip>
            <a:srcRect l="5042" t="1728" r="35906"/>
            <a:stretch/>
          </p:blipFill>
          <p:spPr bwMode="auto">
            <a:xfrm>
              <a:off x="0" y="44067"/>
              <a:ext cx="2511425" cy="2612390"/>
            </a:xfrm>
            <a:prstGeom prst="rect">
              <a:avLst/>
            </a:prstGeom>
            <a:ln>
              <a:noFill/>
            </a:ln>
            <a:extLst>
              <a:ext uri="{53640926-AAD7-44D8-BBD7-CCE9431645EC}">
                <a14:shadowObscured xmlns:a14="http://schemas.microsoft.com/office/drawing/2010/main" xmlns=""/>
              </a:ext>
            </a:ex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xmlns="" val="0"/>
                </a:ext>
              </a:extLst>
            </a:blip>
            <a:srcRect l="3601" t="7200" r="53732" b="25980"/>
            <a:stretch/>
          </p:blipFill>
          <p:spPr bwMode="auto">
            <a:xfrm>
              <a:off x="2743200" y="44067"/>
              <a:ext cx="2609850" cy="2555240"/>
            </a:xfrm>
            <a:prstGeom prst="rect">
              <a:avLst/>
            </a:prstGeom>
            <a:ln>
              <a:noFill/>
            </a:ln>
            <a:extLst>
              <a:ext uri="{53640926-AAD7-44D8-BBD7-CCE9431645EC}">
                <a14:shadowObscured xmlns:a14="http://schemas.microsoft.com/office/drawing/2010/main" xmlns=""/>
              </a:ext>
            </a:extLst>
          </p:spPr>
        </p:pic>
        <p:sp>
          <p:nvSpPr>
            <p:cNvPr id="9" name="Oval 8"/>
            <p:cNvSpPr/>
            <p:nvPr/>
          </p:nvSpPr>
          <p:spPr>
            <a:xfrm rot="19823040">
              <a:off x="418641" y="0"/>
              <a:ext cx="812243" cy="13498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Oval 10"/>
            <p:cNvSpPr/>
            <p:nvPr/>
          </p:nvSpPr>
          <p:spPr>
            <a:xfrm>
              <a:off x="2930487" y="1465243"/>
              <a:ext cx="1732614" cy="1082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6" name="Picture 5"/>
          <p:cNvPicPr/>
          <p:nvPr/>
        </p:nvPicPr>
        <p:blipFill rotWithShape="1">
          <a:blip r:embed="rId4" cstate="print">
            <a:extLst>
              <a:ext uri="{28A0092B-C50C-407E-A947-70E740481C1C}">
                <a14:useLocalDpi xmlns:a14="http://schemas.microsoft.com/office/drawing/2010/main" xmlns="" val="0"/>
              </a:ext>
            </a:extLst>
          </a:blip>
          <a:srcRect l="24712" t="43201" r="16067" b="24825"/>
          <a:stretch/>
        </p:blipFill>
        <p:spPr bwMode="auto">
          <a:xfrm>
            <a:off x="6454452" y="3423672"/>
            <a:ext cx="4798369" cy="1661512"/>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97092251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2320" y="1565414"/>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on Land or Water</a:t>
            </a:r>
          </a:p>
        </p:txBody>
      </p:sp>
      <p:sp>
        <p:nvSpPr>
          <p:cNvPr id="10" name="Content Placeholder 21"/>
          <p:cNvSpPr txBox="1">
            <a:spLocks/>
          </p:cNvSpPr>
          <p:nvPr/>
        </p:nvSpPr>
        <p:spPr>
          <a:xfrm>
            <a:off x="855055" y="1772816"/>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b="1" dirty="0"/>
              <a:t>Εργασία 35η</a:t>
            </a:r>
            <a:endParaRPr lang="en-US" sz="1800" dirty="0"/>
          </a:p>
          <a:p>
            <a:pPr marL="0" indent="0">
              <a:buNone/>
            </a:pPr>
            <a:r>
              <a:rPr lang="el-GR" sz="1800" dirty="0"/>
              <a:t>Δημιουργήστε ένα </a:t>
            </a:r>
            <a:r>
              <a:rPr lang="en-US" sz="1800" dirty="0"/>
              <a:t>racing </a:t>
            </a:r>
            <a:r>
              <a:rPr lang="el-GR" sz="1800" dirty="0"/>
              <a:t>παιχνίδι με μηχανές. Οι αντίπαλες μηχανές κινούνται σε </a:t>
            </a:r>
            <a:r>
              <a:rPr lang="en-US" sz="1800" dirty="0"/>
              <a:t>paths</a:t>
            </a:r>
            <a:r>
              <a:rPr lang="el-GR" sz="1800" dirty="0"/>
              <a:t>. Όταν η δική μας μηχανή βγει εκτός πίστας, πηγαίνει πιο αργά. Αν συγκρουστεί με αντίπαλη μηχανή, την ακινητοποιεί για λίγο.</a:t>
            </a:r>
            <a:endParaRPr lang="en-US" sz="1800" dirty="0"/>
          </a:p>
          <a:p>
            <a:pPr marL="0" indent="0">
              <a:buNone/>
            </a:pPr>
            <a:r>
              <a:rPr lang="el-GR" sz="1800" dirty="0"/>
              <a:t> </a:t>
            </a:r>
            <a:endParaRPr lang="en-US" sz="1800" dirty="0"/>
          </a:p>
          <a:p>
            <a:pPr marL="0" indent="0">
              <a:buNone/>
            </a:pPr>
            <a:r>
              <a:rPr lang="el-GR" sz="1800" b="1" dirty="0"/>
              <a:t>Εργασία 36η</a:t>
            </a:r>
            <a:endParaRPr lang="en-US" sz="1800" dirty="0"/>
          </a:p>
          <a:p>
            <a:pPr marL="0" indent="0">
              <a:buNone/>
            </a:pPr>
            <a:r>
              <a:rPr lang="el-GR" sz="1800" dirty="0"/>
              <a:t>Δημιουργήστε ένα οικολογικό παιχνίδι, με βασικό νόημα τον καθαρισμό του νερού σε λίμνες (αλλαγή χρώματος νερού) όταν βάλουμε σε αυτές ένα αστεράκι. Πώς μπορείτε να εμπλουτίσετε το παιχνίδι και με άλλα στοιχεία;</a:t>
            </a:r>
            <a:endParaRPr lang="en-US" sz="1800" dirty="0"/>
          </a:p>
        </p:txBody>
      </p:sp>
    </p:spTree>
    <p:extLst>
      <p:ext uri="{BB962C8B-B14F-4D97-AF65-F5344CB8AC3E}">
        <p14:creationId xmlns:p14="http://schemas.microsoft.com/office/powerpoint/2010/main" xmlns="" val="354367929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r>
              <a:rPr lang="el-GR" sz="1800" dirty="0"/>
              <a:t>Στη διάλεξη αυτή είδαμε τη χρήση του </a:t>
            </a:r>
            <a:r>
              <a:rPr lang="en-US" sz="1800" dirty="0"/>
              <a:t>timer </a:t>
            </a:r>
            <a:r>
              <a:rPr lang="el-GR" sz="1800" dirty="0"/>
              <a:t>που έχει την έννοια του «κάθε» και όχι του «όταν</a:t>
            </a:r>
            <a:r>
              <a:rPr lang="el-GR" sz="1800" dirty="0" smtClean="0"/>
              <a:t>».</a:t>
            </a:r>
            <a:endParaRPr lang="el-GR" sz="18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Σύνοψη 9</a:t>
            </a:r>
            <a:r>
              <a:rPr lang="el-GR" baseline="30000" dirty="0" smtClean="0"/>
              <a:t>ης</a:t>
            </a:r>
            <a:r>
              <a:rPr lang="en-US" dirty="0" smtClean="0"/>
              <a:t> </a:t>
            </a:r>
            <a:r>
              <a:rPr lang="el-GR" dirty="0"/>
              <a:t>διάλεξης</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endParaRPr lang="el-GR" sz="1800" dirty="0"/>
          </a:p>
          <a:p>
            <a:pPr marL="0" indent="0">
              <a:buNone/>
            </a:pPr>
            <a:endParaRPr lang="el-GR" sz="1800" dirty="0" smtClean="0"/>
          </a:p>
        </p:txBody>
      </p:sp>
      <p:pic>
        <p:nvPicPr>
          <p:cNvPr id="8" name="Picture 7"/>
          <p:cNvPicPr/>
          <p:nvPr/>
        </p:nvPicPr>
        <p:blipFill rotWithShape="1">
          <a:blip r:embed="rId2" cstate="print">
            <a:extLst>
              <a:ext uri="{28A0092B-C50C-407E-A947-70E740481C1C}">
                <a14:useLocalDpi xmlns:a14="http://schemas.microsoft.com/office/drawing/2010/main" xmlns="" val="0"/>
              </a:ext>
            </a:extLst>
          </a:blip>
          <a:srcRect l="19266" t="25065" r="23306" b="23679"/>
          <a:stretch/>
        </p:blipFill>
        <p:spPr bwMode="auto">
          <a:xfrm>
            <a:off x="1463306" y="2670449"/>
            <a:ext cx="5027400" cy="2736304"/>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95134348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1800" dirty="0" smtClean="0"/>
              <a:t>Είδαμε επίσης τη χρήση του </a:t>
            </a:r>
            <a:r>
              <a:rPr lang="en-US" sz="1800" dirty="0" smtClean="0"/>
              <a:t>health</a:t>
            </a: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Σύνοψη 9</a:t>
            </a:r>
            <a:r>
              <a:rPr lang="el-GR" baseline="30000" dirty="0" smtClean="0"/>
              <a:t>ης</a:t>
            </a:r>
            <a:r>
              <a:rPr lang="en-US" dirty="0" smtClean="0"/>
              <a:t> </a:t>
            </a:r>
            <a:r>
              <a:rPr lang="el-GR" dirty="0"/>
              <a:t>διάλεξης</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endParaRPr lang="el-GR" sz="1800" dirty="0"/>
          </a:p>
          <a:p>
            <a:pPr marL="0" indent="0">
              <a:buNone/>
            </a:pPr>
            <a:endParaRPr lang="el-GR" sz="1800" dirty="0" smtClean="0"/>
          </a:p>
        </p:txBody>
      </p:sp>
      <p:pic>
        <p:nvPicPr>
          <p:cNvPr id="6" name="Picture 5"/>
          <p:cNvPicPr/>
          <p:nvPr/>
        </p:nvPicPr>
        <p:blipFill rotWithShape="1">
          <a:blip r:embed="rId2"/>
          <a:srcRect l="24503" t="42049" r="39458" b="39807"/>
          <a:stretch/>
        </p:blipFill>
        <p:spPr bwMode="auto">
          <a:xfrm>
            <a:off x="1053852" y="2780928"/>
            <a:ext cx="3729192" cy="1098559"/>
          </a:xfrm>
          <a:prstGeom prst="rect">
            <a:avLst/>
          </a:prstGeom>
          <a:ln>
            <a:noFill/>
          </a:ln>
          <a:extLst>
            <a:ext uri="{53640926-AAD7-44D8-BBD7-CCE9431645EC}">
              <a14:shadowObscured xmlns:a14="http://schemas.microsoft.com/office/drawing/2010/main" xmlns=""/>
            </a:ext>
          </a:extLst>
        </p:spPr>
      </p:pic>
      <p:pic>
        <p:nvPicPr>
          <p:cNvPr id="7" name="Picture 6"/>
          <p:cNvPicPr/>
          <p:nvPr/>
        </p:nvPicPr>
        <p:blipFill rotWithShape="1">
          <a:blip r:embed="rId3"/>
          <a:srcRect l="25201" t="26787" r="21324" b="9853"/>
          <a:stretch/>
        </p:blipFill>
        <p:spPr bwMode="auto">
          <a:xfrm>
            <a:off x="5518348" y="2780928"/>
            <a:ext cx="5256584" cy="344678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54857293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smtClean="0"/>
              <a:t>Άδειες Χρήσης</a:t>
            </a:r>
            <a:endParaRPr lang="el-GR" dirty="0"/>
          </a:p>
        </p:txBody>
      </p:sp>
      <p:sp>
        <p:nvSpPr>
          <p:cNvPr id="9" name="Subtitle 8"/>
          <p:cNvSpPr>
            <a:spLocks noGrp="1"/>
          </p:cNvSpPr>
          <p:nvPr>
            <p:ph idx="1"/>
          </p:nvPr>
        </p:nvSpPr>
        <p:spPr/>
        <p:txBody>
          <a:bodyPr>
            <a:normAutofit/>
          </a:bodyPr>
          <a:lstStyle/>
          <a:p>
            <a:pPr algn="l"/>
            <a:r>
              <a:rPr lang="el-GR" sz="2800" dirty="0" smtClean="0"/>
              <a:t>Το παρόν εκπαιδευτικό υλικό υπόκειται σε</a:t>
            </a:r>
            <a:r>
              <a:rPr lang="en-US" sz="2800" dirty="0" smtClean="0"/>
              <a:t> </a:t>
            </a:r>
            <a:r>
              <a:rPr lang="el-GR" sz="2800" dirty="0" smtClean="0"/>
              <a:t>άδειες χρήσης </a:t>
            </a:r>
            <a:r>
              <a:rPr lang="en-US" sz="2800" dirty="0" smtClean="0"/>
              <a:t>Creative Commons. </a:t>
            </a:r>
          </a:p>
          <a:p>
            <a:pPr algn="l"/>
            <a:r>
              <a:rPr lang="el-GR" sz="2800" dirty="0" smtClean="0"/>
              <a:t>Για εκπαιδευτικό υλικό, όπως εικόνες, που υπόκειται σε άλλου τύπου άδειας χρήσης, η άδεια χρήσης αναφέρεται ρητώς. </a:t>
            </a:r>
          </a:p>
        </p:txBody>
      </p:sp>
      <p:sp>
        <p:nvSpPr>
          <p:cNvPr id="3" name="Θέση αριθμού διαφάνειας 2"/>
          <p:cNvSpPr>
            <a:spLocks noGrp="1"/>
          </p:cNvSpPr>
          <p:nvPr>
            <p:ph type="sldNum" sz="quarter" idx="12"/>
          </p:nvPr>
        </p:nvSpPr>
        <p:spPr/>
        <p:txBody>
          <a:bodyPr/>
          <a:lstStyle/>
          <a:p>
            <a:fld id="{53C4726A-630D-4CB4-B088-BAB00F4188E9}" type="slidenum">
              <a:rPr lang="el-GR" smtClean="0"/>
              <a:pPr/>
              <a:t>2</a:t>
            </a:fld>
            <a:endParaRPr lang="el-GR" dirty="0"/>
          </a:p>
        </p:txBody>
      </p:sp>
      <p:pic>
        <p:nvPicPr>
          <p:cNvPr id="5" name="7 - Εικόνα" descr="Λογότυπο για Άδειες χρήσης Creative Commons BY-NC-ND"/>
          <p:cNvPicPr>
            <a:picLocks noChangeAspect="1"/>
          </p:cNvPicPr>
          <p:nvPr/>
        </p:nvPicPr>
        <p:blipFill>
          <a:blip r:embed="rId3" cstate="print"/>
          <a:stretch>
            <a:fillRect/>
          </a:stretch>
        </p:blipFill>
        <p:spPr>
          <a:xfrm>
            <a:off x="4942585" y="4941169"/>
            <a:ext cx="2108364" cy="553393"/>
          </a:xfrm>
          <a:prstGeom prst="rect">
            <a:avLst/>
          </a:prstGeom>
        </p:spPr>
      </p:pic>
    </p:spTree>
    <p:extLst>
      <p:ext uri="{BB962C8B-B14F-4D97-AF65-F5344CB8AC3E}">
        <p14:creationId xmlns:p14="http://schemas.microsoft.com/office/powerpoint/2010/main" xmlns="" val="3767907378"/>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1800" dirty="0" smtClean="0"/>
              <a:t>Εξηγήσαμε πώς μπορούμε να αλλάξουμε συμπεριφορά ανάλογα με το έδαφος που βρισκόμαστε.</a:t>
            </a: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Σύνοψη 9</a:t>
            </a:r>
            <a:r>
              <a:rPr lang="el-GR" baseline="30000" dirty="0" smtClean="0"/>
              <a:t>ης</a:t>
            </a:r>
            <a:r>
              <a:rPr lang="en-US" dirty="0" smtClean="0"/>
              <a:t> </a:t>
            </a:r>
            <a:r>
              <a:rPr lang="el-GR" dirty="0"/>
              <a:t>διάλεξης</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endParaRPr lang="el-GR" sz="1800" dirty="0"/>
          </a:p>
          <a:p>
            <a:pPr marL="0" indent="0">
              <a:buNone/>
            </a:pPr>
            <a:endParaRPr lang="el-GR" sz="1800" dirty="0" smtClean="0"/>
          </a:p>
        </p:txBody>
      </p:sp>
      <p:pic>
        <p:nvPicPr>
          <p:cNvPr id="8" name="Picture 7"/>
          <p:cNvPicPr/>
          <p:nvPr/>
        </p:nvPicPr>
        <p:blipFill rotWithShape="1">
          <a:blip r:embed="rId2" cstate="print">
            <a:extLst>
              <a:ext uri="{28A0092B-C50C-407E-A947-70E740481C1C}">
                <a14:useLocalDpi xmlns:a14="http://schemas.microsoft.com/office/drawing/2010/main" xmlns="" val="0"/>
              </a:ext>
            </a:extLst>
          </a:blip>
          <a:srcRect l="24712" t="43201" r="16067" b="24825"/>
          <a:stretch/>
        </p:blipFill>
        <p:spPr bwMode="auto">
          <a:xfrm>
            <a:off x="3790156" y="2780928"/>
            <a:ext cx="4798369" cy="1661512"/>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79100271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22832" y="3198168"/>
            <a:ext cx="2876108" cy="461665"/>
          </a:xfrm>
          <a:prstGeom prst="rect">
            <a:avLst/>
          </a:prstGeom>
        </p:spPr>
        <p:txBody>
          <a:bodyPr wrap="none">
            <a:spAutoFit/>
          </a:bodyPr>
          <a:lstStyle/>
          <a:p>
            <a:r>
              <a:rPr lang="el-GR" dirty="0" smtClean="0"/>
              <a:t>Τέλος </a:t>
            </a:r>
            <a:r>
              <a:rPr lang="el-GR" dirty="0"/>
              <a:t>9</a:t>
            </a:r>
            <a:r>
              <a:rPr lang="el-GR" baseline="30000" dirty="0" smtClean="0"/>
              <a:t>ης</a:t>
            </a:r>
            <a:r>
              <a:rPr lang="el-GR" dirty="0" smtClean="0"/>
              <a:t> Διάλεξης</a:t>
            </a:r>
            <a:endParaRPr lang="en-US" dirty="0"/>
          </a:p>
        </p:txBody>
      </p:sp>
    </p:spTree>
    <p:extLst>
      <p:ext uri="{BB962C8B-B14F-4D97-AF65-F5344CB8AC3E}">
        <p14:creationId xmlns:p14="http://schemas.microsoft.com/office/powerpoint/2010/main" xmlns="" val="409285212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609441" y="1340769"/>
            <a:ext cx="10969943" cy="4525963"/>
          </a:xfrm>
        </p:spPr>
        <p:txBody>
          <a:bodyPr>
            <a:normAutofit/>
          </a:bodyPr>
          <a:lstStyle/>
          <a:p>
            <a:r>
              <a:rPr lang="el-GR" sz="2400" dirty="0" smtClean="0"/>
              <a:t>Το παρόν εκπαιδευτικό υλικό έχει αναπτυχθεί στα πλαίσια του εκπαιδευτικού έργου του διδάσκοντα.</a:t>
            </a:r>
            <a:endParaRPr lang="en-US" sz="2400" dirty="0" smtClean="0"/>
          </a:p>
          <a:p>
            <a:r>
              <a:rPr lang="el-GR" sz="2400" dirty="0" smtClean="0"/>
              <a:t>Το έργο «</a:t>
            </a:r>
            <a:r>
              <a:rPr lang="el-GR" sz="2400" b="1" dirty="0" smtClean="0"/>
              <a:t>Ανοικτά Ακαδημαϊκά Μαθήματα στο </a:t>
            </a:r>
            <a:r>
              <a:rPr lang="el-GR" sz="2400" b="1" smtClean="0"/>
              <a:t>Πανεπιστήμιο Αιγαίου</a:t>
            </a:r>
            <a:r>
              <a:rPr lang="el-GR" sz="2400" smtClean="0"/>
              <a:t>» </a:t>
            </a:r>
            <a:r>
              <a:rPr lang="el-GR" sz="2400" dirty="0" smtClean="0"/>
              <a:t>έχει χρηματοδοτήσει μόνο τη αναδιαμόρφωση του εκπαιδευτικού υλικού. </a:t>
            </a:r>
          </a:p>
          <a:p>
            <a:r>
              <a:rPr lang="el-GR" sz="24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3</a:t>
            </a:fld>
            <a:endParaRPr lang="el-GR" dirty="0"/>
          </a:p>
        </p:txBody>
      </p:sp>
      <p:pic>
        <p:nvPicPr>
          <p:cNvPr id="5" name="Picture 3" descr="Λογότυπο Επιχειρησιακού Προγράμματος Εκπαίδευση και Δια βίου Μάθηση"/>
          <p:cNvPicPr>
            <a:picLocks noChangeAspect="1" noChangeArrowheads="1"/>
          </p:cNvPicPr>
          <p:nvPr/>
        </p:nvPicPr>
        <p:blipFill>
          <a:blip r:embed="rId3" cstate="print"/>
          <a:srcRect/>
          <a:stretch>
            <a:fillRect/>
          </a:stretch>
        </p:blipFill>
        <p:spPr bwMode="auto">
          <a:xfrm>
            <a:off x="1775953" y="5055064"/>
            <a:ext cx="8637814" cy="1542288"/>
          </a:xfrm>
          <a:prstGeom prst="rect">
            <a:avLst/>
          </a:prstGeom>
          <a:noFill/>
        </p:spPr>
      </p:pic>
    </p:spTree>
    <p:extLst>
      <p:ext uri="{BB962C8B-B14F-4D97-AF65-F5344CB8AC3E}">
        <p14:creationId xmlns:p14="http://schemas.microsoft.com/office/powerpoint/2010/main" xmlns="" val="2262486911"/>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l-GR" dirty="0" smtClean="0"/>
              <a:t>Διάλεξη </a:t>
            </a:r>
            <a:r>
              <a:rPr lang="en-US" dirty="0" smtClean="0"/>
              <a:t>9</a:t>
            </a:r>
            <a:r>
              <a:rPr lang="el-GR" baseline="30000" dirty="0" smtClean="0"/>
              <a:t>η</a:t>
            </a:r>
            <a:r>
              <a:rPr lang="el-GR" dirty="0" smtClean="0"/>
              <a:t> </a:t>
            </a:r>
            <a:r>
              <a:rPr lang="en-US" dirty="0"/>
              <a:t>When </a:t>
            </a:r>
            <a:r>
              <a:rPr lang="en-US" dirty="0" smtClean="0"/>
              <a:t>Timer, Health, on </a:t>
            </a:r>
            <a:r>
              <a:rPr lang="en-US" dirty="0"/>
              <a:t>Land or </a:t>
            </a:r>
            <a:r>
              <a:rPr lang="en-US" dirty="0" smtClean="0"/>
              <a:t>Water</a:t>
            </a:r>
            <a:endParaRPr lang="en-US" dirty="0"/>
          </a:p>
        </p:txBody>
      </p:sp>
      <p:sp>
        <p:nvSpPr>
          <p:cNvPr id="2" name="Title 1"/>
          <p:cNvSpPr>
            <a:spLocks noGrp="1"/>
          </p:cNvSpPr>
          <p:nvPr>
            <p:ph type="ctrTitle"/>
          </p:nvPr>
        </p:nvSpPr>
        <p:spPr/>
        <p:txBody>
          <a:bodyPr>
            <a:normAutofit/>
          </a:bodyPr>
          <a:lstStyle/>
          <a:p>
            <a:r>
              <a:rPr lang="el-GR" cap="none" dirty="0" smtClean="0"/>
              <a:t>Εικονικά Περιβάλλοντα Μάθησης και Πολυμέσα</a:t>
            </a:r>
            <a:endParaRPr lang="en-US" cap="none" dirty="0"/>
          </a:p>
        </p:txBody>
      </p:sp>
    </p:spTree>
    <p:extLst>
      <p:ext uri="{BB962C8B-B14F-4D97-AF65-F5344CB8AC3E}">
        <p14:creationId xmlns:p14="http://schemas.microsoft.com/office/powerpoint/2010/main" xmlns="" val="1132349231"/>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Σύνδεση με τα προηγούμενα</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smtClean="0"/>
              <a:t>Στην προηγούμενη διάλεξη είδαμε την πιο κοινή συνθήκη η οποία ενεργοποιεί γεγονότα, δηλαδή τη σύγκρουση με κάποιο αντικείμενο ή χαρακτήρα.</a:t>
            </a:r>
          </a:p>
          <a:p>
            <a:pPr marL="0" indent="0">
              <a:buNone/>
            </a:pPr>
            <a:endParaRPr lang="el-GR" sz="1800" dirty="0"/>
          </a:p>
          <a:p>
            <a:pPr marL="0" indent="0">
              <a:buNone/>
            </a:pPr>
            <a:endParaRPr lang="el-GR" sz="1800" dirty="0" smtClean="0"/>
          </a:p>
        </p:txBody>
      </p:sp>
      <p:pic>
        <p:nvPicPr>
          <p:cNvPr id="5" name="Picture 4"/>
          <p:cNvPicPr/>
          <p:nvPr/>
        </p:nvPicPr>
        <p:blipFill rotWithShape="1">
          <a:blip r:embed="rId2" cstate="print">
            <a:extLst>
              <a:ext uri="{28A0092B-C50C-407E-A947-70E740481C1C}">
                <a14:useLocalDpi xmlns:a14="http://schemas.microsoft.com/office/drawing/2010/main" xmlns="" val="0"/>
              </a:ext>
            </a:extLst>
          </a:blip>
          <a:srcRect l="25146" t="42555" r="32625" b="40631"/>
          <a:stretch/>
        </p:blipFill>
        <p:spPr bwMode="auto">
          <a:xfrm>
            <a:off x="1125860" y="2636912"/>
            <a:ext cx="3305591" cy="785361"/>
          </a:xfrm>
          <a:prstGeom prst="rect">
            <a:avLst/>
          </a:prstGeom>
          <a:ln>
            <a:noFill/>
          </a:ln>
          <a:extLst>
            <a:ext uri="{53640926-AAD7-44D8-BBD7-CCE9431645EC}">
              <a14:shadowObscured xmlns:a14="http://schemas.microsoft.com/office/drawing/2010/main" xmlns=""/>
            </a:ext>
          </a:extLst>
        </p:spPr>
      </p:pic>
      <p:pic>
        <p:nvPicPr>
          <p:cNvPr id="6" name="Picture 5"/>
          <p:cNvPicPr/>
          <p:nvPr/>
        </p:nvPicPr>
        <p:blipFill rotWithShape="1">
          <a:blip r:embed="rId3" cstate="print">
            <a:extLst>
              <a:ext uri="{28A0092B-C50C-407E-A947-70E740481C1C}">
                <a14:useLocalDpi xmlns:a14="http://schemas.microsoft.com/office/drawing/2010/main" xmlns="" val="0"/>
              </a:ext>
            </a:extLst>
          </a:blip>
          <a:srcRect l="25292" t="42034" r="52538" b="40896"/>
          <a:stretch/>
        </p:blipFill>
        <p:spPr bwMode="auto">
          <a:xfrm>
            <a:off x="1125860" y="3603639"/>
            <a:ext cx="1356360" cy="652145"/>
          </a:xfrm>
          <a:prstGeom prst="rect">
            <a:avLst/>
          </a:prstGeom>
          <a:ln>
            <a:noFill/>
          </a:ln>
          <a:extLst>
            <a:ext uri="{53640926-AAD7-44D8-BBD7-CCE9431645EC}">
              <a14:shadowObscured xmlns:a14="http://schemas.microsoft.com/office/drawing/2010/main" xmlns=""/>
            </a:ext>
          </a:extLst>
        </p:spPr>
      </p:pic>
      <p:pic>
        <p:nvPicPr>
          <p:cNvPr id="7" name="Picture 6"/>
          <p:cNvPicPr/>
          <p:nvPr/>
        </p:nvPicPr>
        <p:blipFill>
          <a:blip r:embed="rId4">
            <a:extLst>
              <a:ext uri="{28A0092B-C50C-407E-A947-70E740481C1C}">
                <a14:useLocalDpi xmlns:a14="http://schemas.microsoft.com/office/drawing/2010/main" xmlns="" val="0"/>
              </a:ext>
            </a:extLst>
          </a:blip>
          <a:srcRect/>
          <a:stretch>
            <a:fillRect/>
          </a:stretch>
        </p:blipFill>
        <p:spPr bwMode="auto">
          <a:xfrm>
            <a:off x="2609855" y="3562364"/>
            <a:ext cx="4792980" cy="2181225"/>
          </a:xfrm>
          <a:prstGeom prst="rect">
            <a:avLst/>
          </a:prstGeom>
          <a:noFill/>
          <a:ln>
            <a:noFill/>
          </a:ln>
        </p:spPr>
      </p:pic>
    </p:spTree>
    <p:extLst>
      <p:ext uri="{BB962C8B-B14F-4D97-AF65-F5344CB8AC3E}">
        <p14:creationId xmlns:p14="http://schemas.microsoft.com/office/powerpoint/2010/main" xmlns="" val="125691589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Σύνδεση με τα προηγούμενα</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smtClean="0"/>
              <a:t>Είδαμε επίσης πως χρησιμοποιείται το σκορ, την ταυτόχρονη εκτέλεση δύο ή παραπάνω εντολών και την αναγκαιότητα του </a:t>
            </a:r>
            <a:r>
              <a:rPr lang="en-US" sz="1800" dirty="0" smtClean="0"/>
              <a:t>ONCE</a:t>
            </a:r>
            <a:r>
              <a:rPr lang="el-GR" sz="1800" dirty="0" smtClean="0"/>
              <a:t>.</a:t>
            </a:r>
          </a:p>
          <a:p>
            <a:pPr marL="0" indent="0">
              <a:buNone/>
            </a:pPr>
            <a:endParaRPr lang="el-GR" sz="1800" dirty="0"/>
          </a:p>
          <a:p>
            <a:pPr marL="0" indent="0">
              <a:buNone/>
            </a:pPr>
            <a:endParaRPr lang="el-GR" sz="1800" dirty="0" smtClean="0"/>
          </a:p>
        </p:txBody>
      </p:sp>
      <p:pic>
        <p:nvPicPr>
          <p:cNvPr id="8" name="Picture 7"/>
          <p:cNvPicPr/>
          <p:nvPr/>
        </p:nvPicPr>
        <p:blipFill rotWithShape="1">
          <a:blip r:embed="rId2"/>
          <a:srcRect l="24850" t="25059" r="23473" b="25407"/>
          <a:stretch/>
        </p:blipFill>
        <p:spPr bwMode="auto">
          <a:xfrm>
            <a:off x="1125860" y="3140968"/>
            <a:ext cx="4388826" cy="2641440"/>
          </a:xfrm>
          <a:prstGeom prst="rect">
            <a:avLst/>
          </a:prstGeom>
          <a:ln>
            <a:noFill/>
          </a:ln>
          <a:extLst>
            <a:ext uri="{53640926-AAD7-44D8-BBD7-CCE9431645EC}">
              <a14:shadowObscured xmlns:a14="http://schemas.microsoft.com/office/drawing/2010/main" xmlns=""/>
            </a:ext>
          </a:extLst>
        </p:spPr>
      </p:pic>
      <p:pic>
        <p:nvPicPr>
          <p:cNvPr id="9" name="Picture 8"/>
          <p:cNvPicPr/>
          <p:nvPr/>
        </p:nvPicPr>
        <p:blipFill rotWithShape="1">
          <a:blip r:embed="rId3"/>
          <a:srcRect l="19708" t="27062" r="32010" b="39845"/>
          <a:stretch/>
        </p:blipFill>
        <p:spPr bwMode="auto">
          <a:xfrm>
            <a:off x="6502851" y="3501008"/>
            <a:ext cx="4104456" cy="1728192"/>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16967468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Σύνδεση με τα προηγούμενα</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smtClean="0"/>
              <a:t>Ενδιαφέρον επίσης έχει η δυνατότητα να παίρνουμε, να κουβαλάμε και να δίνουμε αντικείμενα.</a:t>
            </a:r>
          </a:p>
          <a:p>
            <a:pPr marL="0" indent="0">
              <a:buNone/>
            </a:pPr>
            <a:endParaRPr lang="el-GR" sz="1800" dirty="0"/>
          </a:p>
          <a:p>
            <a:pPr marL="0" indent="0">
              <a:buNone/>
            </a:pPr>
            <a:endParaRPr lang="el-GR" sz="1800" dirty="0" smtClean="0"/>
          </a:p>
        </p:txBody>
      </p:sp>
      <p:pic>
        <p:nvPicPr>
          <p:cNvPr id="11" name="Picture 10"/>
          <p:cNvPicPr/>
          <p:nvPr/>
        </p:nvPicPr>
        <p:blipFill rotWithShape="1">
          <a:blip r:embed="rId2"/>
          <a:srcRect l="25126" t="27061" r="31186" b="39582"/>
          <a:stretch/>
        </p:blipFill>
        <p:spPr bwMode="auto">
          <a:xfrm>
            <a:off x="2926060" y="2958481"/>
            <a:ext cx="5112568" cy="216024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425313625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Σύνδεση με τα προηγούμενα</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smtClean="0"/>
              <a:t>Τέλος είδαμε πως χρησιμοποιείται η όραση και η ακοή στο </a:t>
            </a:r>
            <a:r>
              <a:rPr lang="en-US" sz="1800" dirty="0" smtClean="0"/>
              <a:t>Kodu.</a:t>
            </a:r>
            <a:endParaRPr lang="el-GR" sz="1800" dirty="0" smtClean="0"/>
          </a:p>
          <a:p>
            <a:pPr marL="0" indent="0">
              <a:buNone/>
            </a:pPr>
            <a:endParaRPr lang="el-GR" sz="1800" dirty="0"/>
          </a:p>
          <a:p>
            <a:pPr marL="0" indent="0">
              <a:buNone/>
            </a:pPr>
            <a:endParaRPr lang="el-GR" sz="1800" dirty="0" smtClean="0"/>
          </a:p>
        </p:txBody>
      </p:sp>
      <p:pic>
        <p:nvPicPr>
          <p:cNvPr id="6" name="Picture 5"/>
          <p:cNvPicPr/>
          <p:nvPr/>
        </p:nvPicPr>
        <p:blipFill rotWithShape="1">
          <a:blip r:embed="rId2" cstate="print">
            <a:extLst>
              <a:ext uri="{28A0092B-C50C-407E-A947-70E740481C1C}">
                <a14:useLocalDpi xmlns:a14="http://schemas.microsoft.com/office/drawing/2010/main" xmlns="" val="0"/>
              </a:ext>
            </a:extLst>
          </a:blip>
          <a:srcRect l="24636" t="26533" r="19521" b="24347"/>
          <a:stretch/>
        </p:blipFill>
        <p:spPr bwMode="auto">
          <a:xfrm>
            <a:off x="3574132" y="2780928"/>
            <a:ext cx="5688632" cy="2736304"/>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18439785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Timer </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Ένας άλλος συνηθισμένος τρόπος για την ενεργοποίηση γεγονότων είναι ο χρόνος. Στο </a:t>
            </a:r>
            <a:r>
              <a:rPr lang="en-US" sz="1800" dirty="0"/>
              <a:t>Kodu </a:t>
            </a:r>
            <a:r>
              <a:rPr lang="el-GR" sz="1800" dirty="0"/>
              <a:t>υπάρχει η έννοια του χρόνου, αλλά με τρόπο που μπορεί να σας δημιουργήσει κάποια προβλήματα. Στο </a:t>
            </a:r>
            <a:r>
              <a:rPr lang="en-US" sz="1800" dirty="0"/>
              <a:t>Kodu</a:t>
            </a:r>
            <a:r>
              <a:rPr lang="el-GR" sz="1800" dirty="0"/>
              <a:t>, ο χρόνος έχει την έννοια του "κάθε ΧΧΧ δευτερόλεπτα" και όχι την έννοια "σε ΧΧΧ δευτερόλεπτα". Ο χρόνος αρχίζει να μετρά με την έναρξη του παιχνιδιού. Στο παρακάτω παράδειγμα, η ενέργεια της εκτόξευσης ενός πυραύλου θα συμβαίνει κάθε 120 δευτερόλεπτα και όχι σε 120 δευτερόλεπτα. Αν επιθυμούμε η ενέργεια να εκτελεστεί 120 δευτερόλεπτα μετά την έναρξη και ποτέ ξανά, πρέπει να κάνουμε χρήση της παραμέτρου "</a:t>
            </a:r>
            <a:r>
              <a:rPr lang="en-US" sz="1800" dirty="0"/>
              <a:t>Once</a:t>
            </a:r>
            <a:r>
              <a:rPr lang="el-GR" sz="1800" dirty="0"/>
              <a:t>". </a:t>
            </a:r>
            <a:r>
              <a:rPr lang="el-GR" sz="1800" dirty="0" smtClean="0"/>
              <a:t>Σε επόμενη διάλεξη θα δούμε πως κάνουμε την </a:t>
            </a:r>
            <a:r>
              <a:rPr lang="el-GR" sz="1800" dirty="0"/>
              <a:t>ενέργεια να συμβαίνει κάποια δευτερόλεπτα μετά από κάποια </a:t>
            </a:r>
            <a:r>
              <a:rPr lang="el-GR" sz="1800" dirty="0" smtClean="0"/>
              <a:t>άλλη.</a:t>
            </a:r>
            <a:endParaRPr lang="el-GR" sz="1800" dirty="0"/>
          </a:p>
          <a:p>
            <a:pPr marL="0" indent="0">
              <a:buNone/>
            </a:pPr>
            <a:endParaRPr lang="el-GR" sz="1800" dirty="0" smtClean="0"/>
          </a:p>
        </p:txBody>
      </p:sp>
      <p:pic>
        <p:nvPicPr>
          <p:cNvPr id="7" name="Picture 6"/>
          <p:cNvPicPr/>
          <p:nvPr/>
        </p:nvPicPr>
        <p:blipFill rotWithShape="1">
          <a:blip r:embed="rId2"/>
          <a:srcRect l="25593" t="42920" r="27502" b="40959"/>
          <a:stretch/>
        </p:blipFill>
        <p:spPr bwMode="auto">
          <a:xfrm>
            <a:off x="2854052" y="4294677"/>
            <a:ext cx="3672408" cy="826026"/>
          </a:xfrm>
          <a:prstGeom prst="rect">
            <a:avLst/>
          </a:prstGeom>
          <a:ln>
            <a:noFill/>
          </a:ln>
          <a:extLst>
            <a:ext uri="{53640926-AAD7-44D8-BBD7-CCE9431645EC}">
              <a14:shadowObscured xmlns:a14="http://schemas.microsoft.com/office/drawing/2010/main" xmlns=""/>
            </a:ext>
          </a:extLst>
        </p:spPr>
      </p:pic>
      <p:pic>
        <p:nvPicPr>
          <p:cNvPr id="8" name="Picture 7"/>
          <p:cNvPicPr/>
          <p:nvPr/>
        </p:nvPicPr>
        <p:blipFill rotWithShape="1">
          <a:blip r:embed="rId3"/>
          <a:srcRect l="25048" t="42916" r="15845" b="41247"/>
          <a:stretch/>
        </p:blipFill>
        <p:spPr bwMode="auto">
          <a:xfrm>
            <a:off x="2710036" y="5301208"/>
            <a:ext cx="4464496" cy="79208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2050292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Crimson landscape design 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xmlns="" name="Crimson landscape design template" id="{73D20169-401E-4972-B02F-4B0444B70099}" vid="{315B30EE-3D96-471E-B16F-FC36287783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E82CB02-9625-4F39-9A5B-61405831A8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Crimson landscape design slides</Template>
  <TotalTime>0</TotalTime>
  <Words>995</Words>
  <Application>Microsoft Office PowerPoint</Application>
  <PresentationFormat>Custom</PresentationFormat>
  <Paragraphs>92</Paragraphs>
  <Slides>21</Slides>
  <Notes>4</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Crimson landscape design template</vt:lpstr>
      <vt:lpstr>Office Theme</vt:lpstr>
      <vt:lpstr>Εικονικά Περιβάλλοντα Μάθησης και Πολυμέσα</vt:lpstr>
      <vt:lpstr>Άδειες Χρήσης</vt:lpstr>
      <vt:lpstr>Χρηματοδότηση</vt:lpstr>
      <vt:lpstr>Εικονικά Περιβάλλοντα Μάθησης και Πολυμέσα</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2015-06-09T05:40:37Z</dcterms:created>
  <dcterms:modified xsi:type="dcterms:W3CDTF">2015-08-13T20:30:26Z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TC034605129991</vt:lpwstr>
  </property>
</Properties>
</file>