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19" r:id="rId2"/>
  </p:sldMasterIdLst>
  <p:notesMasterIdLst>
    <p:notesMasterId r:id="rId28"/>
  </p:notesMasterIdLst>
  <p:handoutMasterIdLst>
    <p:handoutMasterId r:id="rId29"/>
  </p:handoutMasterIdLst>
  <p:sldIdLst>
    <p:sldId id="310" r:id="rId3"/>
    <p:sldId id="311" r:id="rId4"/>
    <p:sldId id="312" r:id="rId5"/>
    <p:sldId id="259" r:id="rId6"/>
    <p:sldId id="260" r:id="rId7"/>
    <p:sldId id="288" r:id="rId8"/>
    <p:sldId id="287" r:id="rId9"/>
    <p:sldId id="290" r:id="rId10"/>
    <p:sldId id="289" r:id="rId11"/>
    <p:sldId id="298" r:id="rId12"/>
    <p:sldId id="291" r:id="rId13"/>
    <p:sldId id="292" r:id="rId14"/>
    <p:sldId id="293" r:id="rId15"/>
    <p:sldId id="294" r:id="rId16"/>
    <p:sldId id="297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7" r:id="rId25"/>
    <p:sldId id="308" r:id="rId26"/>
    <p:sldId id="309" r:id="rId2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0000"/>
    <a:srgbClr val="CC99FF"/>
    <a:srgbClr val="CCCCFF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>
        <p:scale>
          <a:sx n="100" d="100"/>
          <a:sy n="100" d="100"/>
        </p:scale>
        <p:origin x="-19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F7E5446-F85D-4ED2-A94E-CBD96D6C03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11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3"/>
            <a:ext cx="5680074" cy="46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4456F7C-A1F9-44DD-BAE8-AF52E24816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39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424" indent="-184424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0629" indent="-2963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5583" indent="-23711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9815" indent="-23711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4051" indent="-23711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8284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2518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6751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0985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FD84F1-AED9-4D80-8FE8-E6B29D92527F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0629" indent="-2963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5583" indent="-23711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9815" indent="-23711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4051" indent="-23711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8284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2518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6751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0985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E4589-27B4-448E-B59F-57150C03CCF2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22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4424" indent="-184424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0629" indent="-29639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85583" indent="-23711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59815" indent="-23711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34051" indent="-23711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08284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2518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6751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0985" indent="-2371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9E3272-68F6-41D5-AB95-B39FC4882437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4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9</a:t>
            </a:fld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6921-6E55-4DEE-AA6B-D2D021D10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CACF-7CC4-4770-8A18-1DC1F3975C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2054-F38D-49B5-9BD7-C928D18B7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1C4EC-D1AE-4E92-926A-A5B5E61360F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8C67CB4-AC02-49D7-B6EA-AC8D9E1E5B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9660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219D36-0F7E-452B-A8FE-2E5FB39EE6F2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89B8BE7-5B8E-4E9D-A79C-69734E7071E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3065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B322BE-AC60-42BD-B5FE-A6D2A13D4B6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F5EDEF4-F978-4320-A60A-EC18DCC110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8768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B98A6-7629-4E7B-98A2-84FA5070FC78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64EC9D7-4213-42EE-AC75-400653CC1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912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85DC10-0F5D-4523-81DB-D7C168E2688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F77C93B-D312-4EE0-99F7-4F922264D3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906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CCBF4E-FF50-4A20-B651-B7D36929BF6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A5B9CA8-BA8C-48B2-BC34-B602336F75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0098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6FF24C-9E89-45E4-9FA2-7FF64DC51DC9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3FC7F00-6849-42A1-BE60-FC43304975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0099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2DB037-50EF-4A3D-815E-1453F08353A3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F8F63FE-ED46-4013-AD5E-D564BA82DD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501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8A4E-3A96-4588-A49D-DD979F7D27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EF2702-09DE-4E9B-8A89-0103A58BC99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1330D97-6376-443D-8371-FC9D6043D8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7569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CE726-1C3E-4653-8CE8-6C113BC0037E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A3C548E-AFA7-4794-AD99-09A95EAD8D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1696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1479A4-1EBA-40C7-98AA-914F96891E5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7F7B5DA-4464-414E-9489-E3DE148714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900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3A7E-2F7C-444F-B666-7F1EB98E9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3FDB-91AC-4C1E-8522-648426CCD7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E094-4E5C-43D2-84FF-362F6A6F38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8F3B-F253-4D09-B52C-15C7F17FE6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D0B5-536D-4C49-9CC2-58E411D5F8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0E9A-CC62-49CE-A744-9C0CB719D3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634C-EF2C-4D9F-B239-39B77CB422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9975E74-1FF4-43F1-922B-A7373248FC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BB2ACE1-D55A-4C54-8243-B93511E7983B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4C7981-0FC9-44D9-91BD-A715D0AB98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532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ΕΦΑΡΜΟΣΜΕΝΗ ΣΤΑΤΙΣΤΙΚΗ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altLang="el-GR" sz="2800" b="1" dirty="0" smtClean="0">
                <a:solidFill>
                  <a:schemeClr val="tx1"/>
                </a:solidFill>
              </a:rPr>
              <a:t>7</a:t>
            </a:r>
            <a:r>
              <a:rPr lang="el-GR" altLang="el-GR" sz="2800" b="1" smtClean="0">
                <a:solidFill>
                  <a:schemeClr val="tx1"/>
                </a:solidFill>
              </a:rPr>
              <a:t>: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</a:rPr>
              <a:t>Regression</a:t>
            </a:r>
            <a:endParaRPr lang="el-GR" alt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Ελένη Γάκη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Τμήμα Διοίκησης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9774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226621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571868" y="1928803"/>
            <a:ext cx="2428892" cy="71438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359140" y="2214554"/>
            <a:ext cx="784232" cy="857256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573309" cy="4572032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143248"/>
            <a:ext cx="2533650" cy="30670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85786" y="4429132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FF9900"/>
                </a:solidFill>
                <a:latin typeface="+mj-lt"/>
              </a:rPr>
              <a:t>Εάν η σταθερά δεν πρέπει να εμφανίζεται στο μοντέλο, από-επιλέγουμε το αντίστοιχο πεδίο.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643306" y="4643446"/>
            <a:ext cx="1728788" cy="215900"/>
          </a:xfrm>
          <a:prstGeom prst="rect">
            <a:avLst/>
          </a:prstGeom>
          <a:noFill/>
          <a:ln w="25400">
            <a:solidFill>
              <a:srgbClr val="FF99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4629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14348" y="3714752"/>
            <a:ext cx="7991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dirty="0">
                <a:latin typeface="+mj-lt"/>
              </a:rPr>
              <a:t>Ο Συντελεστής Συσχέτισης του </a:t>
            </a:r>
            <a:r>
              <a:rPr lang="en-US" sz="1400" dirty="0">
                <a:latin typeface="+mj-lt"/>
              </a:rPr>
              <a:t>Pearson </a:t>
            </a:r>
            <a:r>
              <a:rPr lang="el-GR" sz="1400" dirty="0">
                <a:latin typeface="+mj-lt"/>
              </a:rPr>
              <a:t>έχει την τιμή </a:t>
            </a:r>
            <a:r>
              <a:rPr lang="el-GR" sz="1400" dirty="0" smtClean="0">
                <a:solidFill>
                  <a:srgbClr val="C00000"/>
                </a:solidFill>
                <a:latin typeface="+mj-lt"/>
              </a:rPr>
              <a:t>0,974</a:t>
            </a:r>
            <a:r>
              <a:rPr lang="el-GR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l-GR" sz="1400" dirty="0">
                <a:latin typeface="+mj-lt"/>
              </a:rPr>
              <a:t>αυτό σημαίνει ότι υπάρχει </a:t>
            </a:r>
            <a:r>
              <a:rPr lang="el-GR" sz="1400" dirty="0">
                <a:solidFill>
                  <a:srgbClr val="C00000"/>
                </a:solidFill>
                <a:latin typeface="+mj-lt"/>
              </a:rPr>
              <a:t>έντονα θετική συσχέτιση</a:t>
            </a:r>
            <a:r>
              <a:rPr lang="el-GR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(πολύ κοντά στο +1) μεταξύ των δύο </a:t>
            </a:r>
            <a:r>
              <a:rPr lang="el-GR" sz="1400" dirty="0" smtClean="0">
                <a:latin typeface="+mj-lt"/>
              </a:rPr>
              <a:t>μεταβλητών</a:t>
            </a:r>
            <a:endParaRPr lang="el-GR" sz="1400" dirty="0">
              <a:latin typeface="+mj-lt"/>
            </a:endParaRP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Το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 αναφέρεται στον εξής έλεγχο: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ρ = 0 (δηλαδή οι δύο μεταβλητές είναι ασυσχέτιστες) 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: ρ ≠ 0 (δηλαδή οι δύο μεταβλητές συσχετίζονται)</a:t>
            </a:r>
          </a:p>
          <a:p>
            <a:r>
              <a:rPr lang="el-GR" sz="1400" dirty="0">
                <a:latin typeface="+mj-lt"/>
              </a:rPr>
              <a:t>Εδώ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 = 0,000 &lt;0,05 άρα απορρίπτουμε τη μηδενική υπόθεση, δηλαδή οι δύο μεταβλητές συσχετίζονται και μάλιστα, αφού ο δείκτης έχει τιμή </a:t>
            </a:r>
            <a:r>
              <a:rPr lang="el-GR" sz="1400" dirty="0" smtClean="0">
                <a:latin typeface="+mj-lt"/>
              </a:rPr>
              <a:t>0,974, </a:t>
            </a:r>
            <a:r>
              <a:rPr lang="el-GR" sz="1400" dirty="0">
                <a:latin typeface="+mj-lt"/>
              </a:rPr>
              <a:t>υπάρχει έντονη θετική συσχέτιση. </a:t>
            </a:r>
          </a:p>
        </p:txBody>
      </p:sp>
      <p:sp>
        <p:nvSpPr>
          <p:cNvPr id="5" name="4 - Έλλειψη"/>
          <p:cNvSpPr/>
          <p:nvPr/>
        </p:nvSpPr>
        <p:spPr bwMode="auto">
          <a:xfrm>
            <a:off x="5143504" y="2428868"/>
            <a:ext cx="428628" cy="21431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439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0034" y="2857496"/>
            <a:ext cx="81359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300" dirty="0" smtClean="0">
                <a:latin typeface="+mj-lt"/>
              </a:rPr>
              <a:t>Στον πίνακα παρουσιάζονται κάποιοι </a:t>
            </a:r>
            <a:r>
              <a:rPr lang="el-GR" sz="1300" dirty="0">
                <a:latin typeface="+mj-lt"/>
              </a:rPr>
              <a:t>δείκτες του μοντέλου:</a:t>
            </a:r>
          </a:p>
          <a:p>
            <a:pPr algn="just"/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1300" dirty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ο συντελεστής συσχέτισης. Άρα εδώ φαίνεται ότι υπάρχει μεγάλη θετική συσχέτιση μεταξύ των δύο μεταβλητών.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CC99FF"/>
                </a:solidFill>
                <a:latin typeface="+mj-lt"/>
              </a:rPr>
              <a:t>R</a:t>
            </a:r>
            <a:r>
              <a:rPr lang="el-GR" sz="1300" b="1" baseline="30000" dirty="0">
                <a:solidFill>
                  <a:srgbClr val="CC99FF"/>
                </a:solidFill>
                <a:latin typeface="+mj-lt"/>
              </a:rPr>
              <a:t>2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ο συντελεστής προσδιορισμού ο οποίος χρησιμοποιείται, ουσιαστικά, ως κριτήριο καλής προσαρμογής των δεδομένων στο γραμμικό μοντέλο. Εξετάζει δηλαδή πόση είναι η μεταβλητότητα της Υ που εξηγείται από την παλινδρόμηση και πόση μένει ανερμήνευτη, δηλαδή οφείλεται σε τυχαίους παράγοντες. Στη συγκεκριμένη περίπτωση το </a:t>
            </a:r>
            <a:r>
              <a:rPr lang="el-GR" sz="1300" dirty="0" smtClean="0">
                <a:latin typeface="+mj-lt"/>
              </a:rPr>
              <a:t>94,9% </a:t>
            </a:r>
            <a:r>
              <a:rPr lang="el-GR" sz="1300" dirty="0">
                <a:latin typeface="+mj-lt"/>
              </a:rPr>
              <a:t>της μεταβλητότητας της Υ εξηγείται από την παλινδρόμηση.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808000"/>
                </a:solidFill>
                <a:latin typeface="+mj-lt"/>
              </a:rPr>
              <a:t>R</a:t>
            </a:r>
            <a:r>
              <a:rPr lang="el-GR" sz="1300" b="1" baseline="30000" dirty="0">
                <a:solidFill>
                  <a:srgbClr val="808000"/>
                </a:solidFill>
                <a:latin typeface="+mj-lt"/>
              </a:rPr>
              <a:t>2</a:t>
            </a:r>
            <a:r>
              <a:rPr lang="el-GR" sz="1300" b="1" dirty="0">
                <a:solidFill>
                  <a:srgbClr val="808000"/>
                </a:solidFill>
                <a:latin typeface="+mj-lt"/>
              </a:rPr>
              <a:t> </a:t>
            </a:r>
            <a:r>
              <a:rPr lang="en-US" sz="1300" b="1" dirty="0">
                <a:solidFill>
                  <a:srgbClr val="808000"/>
                </a:solidFill>
                <a:latin typeface="+mj-lt"/>
              </a:rPr>
              <a:t>Adjusted</a:t>
            </a:r>
            <a:r>
              <a:rPr lang="en-US" sz="1300" dirty="0">
                <a:solidFill>
                  <a:srgbClr val="808000"/>
                </a:solidFill>
                <a:latin typeface="+mj-lt"/>
              </a:rPr>
              <a:t> </a:t>
            </a:r>
            <a:r>
              <a:rPr lang="el-GR" sz="1300" dirty="0">
                <a:latin typeface="+mj-lt"/>
              </a:rPr>
              <a:t>λαμβάνει υπόψη του τον αριθμό των μεταβλητών που έχουμε στο μοντέλο. Είναι καλύτερο από το απλό </a:t>
            </a:r>
            <a:r>
              <a:rPr lang="en-US" sz="1300" dirty="0">
                <a:latin typeface="+mj-lt"/>
              </a:rPr>
              <a:t>R</a:t>
            </a:r>
            <a:r>
              <a:rPr lang="el-GR" sz="1300" baseline="30000" dirty="0">
                <a:latin typeface="+mj-lt"/>
              </a:rPr>
              <a:t>2</a:t>
            </a:r>
            <a:r>
              <a:rPr lang="el-GR" sz="1300" dirty="0">
                <a:latin typeface="+mj-lt"/>
              </a:rPr>
              <a:t>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b="1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0070C0"/>
                </a:solidFill>
                <a:latin typeface="+mj-lt"/>
              </a:rPr>
              <a:t>Standard Error of the Estimate</a:t>
            </a:r>
            <a:r>
              <a:rPr lang="el-GR" sz="13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το τυπικό σφάλμα εκτίμησης και είναι ένα μέτρο του πόσο η τιμή διαφέρει από δείγμα σε δείγμα. </a:t>
            </a:r>
          </a:p>
        </p:txBody>
      </p:sp>
      <p:sp>
        <p:nvSpPr>
          <p:cNvPr id="5" name="4 - Έλλειψη"/>
          <p:cNvSpPr/>
          <p:nvPr/>
        </p:nvSpPr>
        <p:spPr bwMode="auto">
          <a:xfrm>
            <a:off x="1214414" y="2071678"/>
            <a:ext cx="500066" cy="4286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1785918" y="2000240"/>
            <a:ext cx="642942" cy="500066"/>
          </a:xfrm>
          <a:prstGeom prst="ellipse">
            <a:avLst/>
          </a:prstGeom>
          <a:noFill/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2500298" y="1857364"/>
            <a:ext cx="857256" cy="714380"/>
          </a:xfrm>
          <a:prstGeom prst="ellipse">
            <a:avLst/>
          </a:prstGeom>
          <a:noFill/>
          <a:ln w="28575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3357554" y="1928802"/>
            <a:ext cx="928694" cy="6429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000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42911" y="3214686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Ο Πίνακας </a:t>
            </a:r>
            <a:r>
              <a:rPr lang="en-US" sz="1400" dirty="0">
                <a:latin typeface="+mj-lt"/>
              </a:rPr>
              <a:t>ANOVA </a:t>
            </a:r>
            <a:r>
              <a:rPr lang="el-GR" sz="1400" dirty="0">
                <a:latin typeface="+mj-lt"/>
              </a:rPr>
              <a:t>αναφέρεται στον έλεγχο: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β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= 0 (εάν είχαμε πολλές ανεξάρτητες μεταβλητές ο έλεγχος θα αφορούσε όλους τους συντελεστές των ανεξάρτητων μεταβλητών ότι ήταν 0) 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β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>
                <a:latin typeface="+mj-lt"/>
                <a:cs typeface="Arial" charset="0"/>
              </a:rPr>
              <a:t>≠ </a:t>
            </a:r>
            <a:r>
              <a:rPr lang="el-GR" sz="1400" dirty="0">
                <a:latin typeface="+mj-lt"/>
              </a:rPr>
              <a:t>0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Δηλαδή ο έλεγχος εξετάζει αν η μεταβλητή Χ είναι στατιστικά σημαντική, δηλαδή εάν το μοντέλο μας είναι το σταθερό μοντέλο </a:t>
            </a:r>
            <a:r>
              <a:rPr lang="en-US" sz="1400" dirty="0">
                <a:latin typeface="+mj-lt"/>
              </a:rPr>
              <a:t>Y=</a:t>
            </a:r>
            <a:r>
              <a:rPr lang="el-GR" sz="1400" dirty="0">
                <a:latin typeface="+mj-lt"/>
              </a:rPr>
              <a:t>α.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Εδώ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sig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= 0,000 </a:t>
            </a:r>
            <a:r>
              <a:rPr lang="el-GR" sz="1400" dirty="0">
                <a:latin typeface="+mj-lt"/>
              </a:rPr>
              <a:t>άρα απορρίπτουμε την </a:t>
            </a:r>
            <a:r>
              <a:rPr lang="el-GR" sz="1400" dirty="0" smtClean="0">
                <a:latin typeface="+mj-lt"/>
              </a:rPr>
              <a:t>Η</a:t>
            </a:r>
            <a:r>
              <a:rPr lang="el-GR" sz="1400" baseline="-25000" dirty="0" smtClean="0">
                <a:latin typeface="+mj-lt"/>
              </a:rPr>
              <a:t>0</a:t>
            </a:r>
            <a:r>
              <a:rPr lang="en-US" sz="1400" baseline="-250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δηλαδή υπάρχει σχέση μεταξύ Χ και Υ. </a:t>
            </a:r>
          </a:p>
          <a:p>
            <a:endParaRPr lang="el-GR" sz="1400" dirty="0">
              <a:latin typeface="+mj-lt"/>
            </a:endParaRPr>
          </a:p>
          <a:p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5324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3237" y="2928934"/>
            <a:ext cx="864076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 dirty="0">
                <a:latin typeface="+mj-lt"/>
              </a:rPr>
              <a:t>T</a:t>
            </a:r>
            <a:r>
              <a:rPr lang="el-GR" sz="1300" dirty="0">
                <a:latin typeface="+mj-lt"/>
              </a:rPr>
              <a:t>α </a:t>
            </a:r>
            <a:r>
              <a:rPr lang="en-US" sz="1300" dirty="0">
                <a:latin typeface="+mj-lt"/>
              </a:rPr>
              <a:t>B </a:t>
            </a:r>
            <a:r>
              <a:rPr lang="el-GR" sz="1300" dirty="0">
                <a:latin typeface="+mj-lt"/>
              </a:rPr>
              <a:t>είναι ο συντελεστής</a:t>
            </a:r>
            <a:r>
              <a:rPr lang="el-GR" sz="1300" dirty="0">
                <a:solidFill>
                  <a:srgbClr val="FFCCFF"/>
                </a:solidFill>
                <a:latin typeface="+mj-lt"/>
              </a:rPr>
              <a:t> </a:t>
            </a:r>
            <a:r>
              <a:rPr lang="el-GR" sz="1300" b="1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300" dirty="0">
                <a:latin typeface="+mj-lt"/>
              </a:rPr>
              <a:t> της ανεξάρτητης μεταβλητής και ο σταθερός όρος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>
                <a:solidFill>
                  <a:srgbClr val="A858A2"/>
                </a:solidFill>
                <a:latin typeface="+mj-lt"/>
              </a:rPr>
              <a:t>α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b="1" dirty="0">
                <a:solidFill>
                  <a:srgbClr val="FF0000"/>
                </a:solidFill>
                <a:latin typeface="+mj-lt"/>
              </a:rPr>
              <a:t>Υ = </a:t>
            </a:r>
            <a:r>
              <a:rPr lang="el-GR" sz="1300" b="1" dirty="0" smtClean="0">
                <a:solidFill>
                  <a:srgbClr val="FF0000"/>
                </a:solidFill>
                <a:latin typeface="+mj-lt"/>
              </a:rPr>
              <a:t>-231,788 </a:t>
            </a:r>
            <a:r>
              <a:rPr lang="el-GR" sz="13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el-GR" sz="1300" b="1" dirty="0" smtClean="0">
                <a:solidFill>
                  <a:srgbClr val="FF0000"/>
                </a:solidFill>
                <a:latin typeface="+mj-lt"/>
              </a:rPr>
              <a:t>23,485Χ </a:t>
            </a:r>
            <a:endParaRPr lang="el-GR" sz="1300" b="1" dirty="0">
              <a:solidFill>
                <a:srgbClr val="FF0000"/>
              </a:solidFill>
              <a:latin typeface="+mj-lt"/>
            </a:endParaRPr>
          </a:p>
          <a:p>
            <a:endParaRPr lang="el-GR" sz="1300" dirty="0">
              <a:latin typeface="+mj-lt"/>
            </a:endParaRPr>
          </a:p>
          <a:p>
            <a:r>
              <a:rPr lang="el-GR" sz="1300" dirty="0" smtClean="0">
                <a:latin typeface="+mj-lt"/>
              </a:rPr>
              <a:t>Επομένως </a:t>
            </a:r>
            <a:r>
              <a:rPr lang="el-GR" sz="1300" dirty="0">
                <a:latin typeface="+mj-lt"/>
              </a:rPr>
              <a:t>εάν η </a:t>
            </a:r>
            <a:r>
              <a:rPr lang="el-GR" sz="1300" dirty="0" smtClean="0">
                <a:latin typeface="+mj-lt"/>
              </a:rPr>
              <a:t>ηλικία (Χ</a:t>
            </a:r>
            <a:r>
              <a:rPr lang="el-GR" sz="1300" dirty="0">
                <a:latin typeface="+mj-lt"/>
              </a:rPr>
              <a:t>) είναι 0 </a:t>
            </a:r>
            <a:r>
              <a:rPr lang="el-GR" sz="1300" dirty="0" smtClean="0">
                <a:latin typeface="+mj-lt"/>
              </a:rPr>
              <a:t>τότε το χαρτζιλίκι (Υ</a:t>
            </a:r>
            <a:r>
              <a:rPr lang="el-GR" sz="1300" dirty="0">
                <a:latin typeface="+mj-lt"/>
              </a:rPr>
              <a:t>) είναι </a:t>
            </a:r>
            <a:r>
              <a:rPr lang="el-GR" sz="1300" dirty="0" smtClean="0">
                <a:latin typeface="+mj-lt"/>
              </a:rPr>
              <a:t>-231,788. Προφανώς στο συγκεκριμένο παράδειγμα δεν έχει νόημα αυτό. Εννοείται ότι σε μηδενική ηλικία το χαρτζιλίκι δεν υπάρχει. </a:t>
            </a:r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κάθε επιπλέον αύξηση της </a:t>
            </a:r>
            <a:r>
              <a:rPr lang="el-GR" sz="1300" dirty="0" smtClean="0">
                <a:latin typeface="+mj-lt"/>
              </a:rPr>
              <a:t>ηλικίας κατά </a:t>
            </a:r>
            <a:r>
              <a:rPr lang="el-GR" sz="1300" dirty="0">
                <a:latin typeface="+mj-lt"/>
              </a:rPr>
              <a:t>μία μονάδα, </a:t>
            </a:r>
            <a:r>
              <a:rPr lang="el-GR" sz="1300" dirty="0" smtClean="0">
                <a:latin typeface="+mj-lt"/>
              </a:rPr>
              <a:t>το χαρτζιλίκι αυξάνεται </a:t>
            </a:r>
            <a:r>
              <a:rPr lang="el-GR" sz="1300" dirty="0">
                <a:latin typeface="+mj-lt"/>
              </a:rPr>
              <a:t>κατά </a:t>
            </a:r>
            <a:r>
              <a:rPr lang="el-GR" sz="1300" dirty="0" smtClean="0">
                <a:latin typeface="+mj-lt"/>
              </a:rPr>
              <a:t>23,485. </a:t>
            </a:r>
            <a:endParaRPr lang="el-GR" sz="1300" dirty="0">
              <a:latin typeface="+mj-lt"/>
            </a:endParaRP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Οι </a:t>
            </a:r>
            <a:r>
              <a:rPr lang="el-GR" sz="1300" dirty="0">
                <a:solidFill>
                  <a:srgbClr val="0070C0"/>
                </a:solidFill>
                <a:latin typeface="+mj-lt"/>
              </a:rPr>
              <a:t>έλεγχοι του πίνακα </a:t>
            </a:r>
            <a:r>
              <a:rPr lang="el-GR" sz="1300" dirty="0">
                <a:latin typeface="+mj-lt"/>
              </a:rPr>
              <a:t>αφορούν τις παραμέτρους και είναι οι εξής: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</a:t>
            </a:r>
            <a:r>
              <a:rPr lang="en-US" sz="1300" dirty="0">
                <a:latin typeface="+mj-lt"/>
              </a:rPr>
              <a:t>Constant</a:t>
            </a:r>
            <a:r>
              <a:rPr lang="el-GR" sz="1300" dirty="0">
                <a:latin typeface="+mj-lt"/>
              </a:rPr>
              <a:t>   Η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 : β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 = 0. Εδώ </a:t>
            </a:r>
            <a:r>
              <a:rPr lang="en-US" sz="1300" dirty="0">
                <a:latin typeface="+mj-lt"/>
              </a:rPr>
              <a:t>sig </a:t>
            </a:r>
            <a:r>
              <a:rPr lang="el-GR" sz="1300" dirty="0">
                <a:latin typeface="+mj-lt"/>
              </a:rPr>
              <a:t>=</a:t>
            </a:r>
            <a:r>
              <a:rPr lang="el-GR" sz="1300" dirty="0" smtClean="0">
                <a:latin typeface="+mj-lt"/>
              </a:rPr>
              <a:t>0,000, απορρίπτω </a:t>
            </a:r>
            <a:r>
              <a:rPr lang="el-GR" sz="1300" dirty="0">
                <a:latin typeface="+mj-lt"/>
              </a:rPr>
              <a:t>τη μηδενική υπόθεση άρα η τιμή της σταθεράς </a:t>
            </a:r>
            <a:r>
              <a:rPr lang="el-GR" sz="1300" dirty="0" smtClean="0">
                <a:latin typeface="+mj-lt"/>
              </a:rPr>
              <a:t>δεν μπορεί </a:t>
            </a:r>
            <a:r>
              <a:rPr lang="el-GR" sz="1300" dirty="0">
                <a:latin typeface="+mj-lt"/>
              </a:rPr>
              <a:t>να υποτεθεί 0. 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την </a:t>
            </a:r>
            <a:r>
              <a:rPr lang="el-GR" sz="1300" dirty="0" smtClean="0">
                <a:latin typeface="+mj-lt"/>
              </a:rPr>
              <a:t>Ηλικία Η</a:t>
            </a:r>
            <a:r>
              <a:rPr lang="el-GR" sz="1300" baseline="-25000" dirty="0" smtClean="0">
                <a:latin typeface="+mj-lt"/>
              </a:rPr>
              <a:t>0</a:t>
            </a:r>
            <a:r>
              <a:rPr lang="el-GR" sz="1300" dirty="0" smtClean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: β</a:t>
            </a:r>
            <a:r>
              <a:rPr lang="el-GR" sz="1300" baseline="-25000" dirty="0">
                <a:latin typeface="+mj-lt"/>
              </a:rPr>
              <a:t>1</a:t>
            </a:r>
            <a:r>
              <a:rPr lang="el-GR" sz="1300" dirty="0">
                <a:latin typeface="+mj-lt"/>
              </a:rPr>
              <a:t> = 0. Εδώ </a:t>
            </a:r>
            <a:r>
              <a:rPr lang="en-US" sz="1300" dirty="0">
                <a:latin typeface="+mj-lt"/>
              </a:rPr>
              <a:t>sig </a:t>
            </a:r>
            <a:r>
              <a:rPr lang="el-GR" sz="1300" dirty="0">
                <a:latin typeface="+mj-lt"/>
              </a:rPr>
              <a:t>=0,000, απορρίπτω τη μηδενική υπόθεση άρα η τιμή της παραμέτρου για τη Χ δεν μπορεί να υποτεθεί 0.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488" y="2000240"/>
            <a:ext cx="785818" cy="5715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2643174" y="2643182"/>
            <a:ext cx="428628" cy="35719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 sz="1400">
              <a:latin typeface="+mj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072198" y="2000240"/>
            <a:ext cx="576262" cy="64928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5720" y="1785926"/>
            <a:ext cx="8569325" cy="17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400" dirty="0">
                <a:latin typeface="+mj-lt"/>
              </a:rPr>
              <a:t>Η πολλαπλή ανάλυση παλινδρόμησης μας δίνει πληροφορίες για το πως </a:t>
            </a:r>
            <a:r>
              <a:rPr lang="el-GR" sz="1400" u="sng" dirty="0">
                <a:latin typeface="+mj-lt"/>
              </a:rPr>
              <a:t>μια μεταβλητή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σχετίζεται </a:t>
            </a:r>
            <a:r>
              <a:rPr lang="el-GR" sz="1400" dirty="0">
                <a:latin typeface="+mj-lt"/>
              </a:rPr>
              <a:t>μ’ </a:t>
            </a:r>
            <a:r>
              <a:rPr lang="el-GR" sz="1400" u="sng" dirty="0">
                <a:latin typeface="+mj-lt"/>
              </a:rPr>
              <a:t>άλλες μεταβλητές</a:t>
            </a:r>
            <a:r>
              <a:rPr lang="el-GR" sz="1400" dirty="0">
                <a:latin typeface="+mj-lt"/>
              </a:rPr>
              <a:t> και μας δίνει την εξίσωση γραμμικής παλινδρόμησης που επιτρέπει τον υπολογισμό της άγνωστης μεταβλητής αν οι τιμές των υπολοίπων είναι γνωστές.</a:t>
            </a:r>
          </a:p>
          <a:p>
            <a:pPr algn="just"/>
            <a:endParaRPr lang="el-GR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400" dirty="0">
                <a:latin typeface="+mj-lt"/>
              </a:rPr>
              <a:t>Το μοντέλο της πολλαπλής ανάλυσης παλινδρόμησης είναι </a:t>
            </a:r>
          </a:p>
          <a:p>
            <a:pPr algn="just">
              <a:lnSpc>
                <a:spcPct val="90000"/>
              </a:lnSpc>
            </a:pPr>
            <a:r>
              <a:rPr lang="el-GR" sz="1400" dirty="0">
                <a:solidFill>
                  <a:schemeClr val="folHlink"/>
                </a:solidFill>
                <a:latin typeface="+mj-lt"/>
              </a:rPr>
              <a:t>			</a:t>
            </a:r>
          </a:p>
          <a:p>
            <a:pPr algn="just">
              <a:lnSpc>
                <a:spcPct val="90000"/>
              </a:lnSpc>
            </a:pPr>
            <a:r>
              <a:rPr lang="el-GR" sz="1400" dirty="0">
                <a:solidFill>
                  <a:schemeClr val="folHlink"/>
                </a:solidFill>
                <a:latin typeface="+mj-lt"/>
              </a:rPr>
              <a:t>			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Υ=α+β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+…β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 ε</a:t>
            </a:r>
          </a:p>
          <a:p>
            <a:pPr algn="just"/>
            <a:endParaRPr lang="el-G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7158" y="4071942"/>
            <a:ext cx="85693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Ο </a:t>
            </a:r>
            <a:r>
              <a:rPr lang="en-US" sz="1400" dirty="0" err="1">
                <a:latin typeface="+mj-lt"/>
              </a:rPr>
              <a:t>σταθερός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αριθμός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α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είναι</a:t>
            </a:r>
            <a:r>
              <a:rPr lang="en-US" sz="1400" dirty="0">
                <a:latin typeface="+mj-lt"/>
              </a:rPr>
              <a:t> η </a:t>
            </a:r>
            <a:r>
              <a:rPr lang="en-US" sz="1400" dirty="0" err="1">
                <a:latin typeface="+mj-lt"/>
              </a:rPr>
              <a:t>τιμή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που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παίρνει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το</a:t>
            </a:r>
            <a:r>
              <a:rPr lang="en-US" sz="1400" dirty="0">
                <a:latin typeface="+mj-lt"/>
              </a:rPr>
              <a:t> Υ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όταν οι μεταβλητές Χ1,…,Χν είναι μηδέν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.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endParaRPr lang="el-GR" sz="1400" dirty="0">
              <a:solidFill>
                <a:srgbClr val="FF0000"/>
              </a:solidFill>
              <a:latin typeface="+mj-lt"/>
            </a:endParaRPr>
          </a:p>
          <a:p>
            <a:r>
              <a:rPr lang="el-GR" sz="1400" dirty="0">
                <a:latin typeface="+mj-lt"/>
              </a:rPr>
              <a:t>Τα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,…β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 παριστάνουν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την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συνεισφορά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κάθε μίας από τις μεταβλητές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Χ1,…,Χν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b="1" dirty="0">
                <a:latin typeface="+mj-lt"/>
              </a:rPr>
              <a:t>στο Υ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Το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ε</a:t>
            </a:r>
            <a:r>
              <a:rPr lang="el-GR" sz="1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παριστάνει το σφάλμα της εκτίμησης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Τα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,…β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εκτιμώνται με την μέθοδο των ελαχίστων τετραγώνων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642910" y="1857364"/>
            <a:ext cx="8215370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l-GR" dirty="0" smtClean="0"/>
              <a:t>Επανερχόμαστε στο προηγούμενο παράδειγμα και θέλουμε να κατασκευάσουμε ένα γραμμικό μοντέλο με </a:t>
            </a:r>
            <a:r>
              <a:rPr lang="el-GR" b="1" dirty="0" smtClean="0"/>
              <a:t>εξαρτημένη μεταβλητή </a:t>
            </a:r>
            <a:r>
              <a:rPr lang="el-GR" dirty="0" smtClean="0"/>
              <a:t>το χαρτζιλίκι και </a:t>
            </a:r>
            <a:r>
              <a:rPr lang="el-GR" b="1" dirty="0" smtClean="0"/>
              <a:t>ανεξάρτητες μεταβλητές </a:t>
            </a:r>
            <a:r>
              <a:rPr lang="el-GR" dirty="0" smtClean="0"/>
              <a:t>την ηλικία και το οικογενειακό εισόδημα.</a:t>
            </a:r>
          </a:p>
          <a:p>
            <a:pPr marL="0" indent="0" algn="just"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00174"/>
            <a:ext cx="3143272" cy="26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00174"/>
            <a:ext cx="38123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6072198" y="2928934"/>
            <a:ext cx="857256" cy="3571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57620" y="4929198"/>
            <a:ext cx="40719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Θα χρησιμοποιήσουμε τη μέθοδο </a:t>
            </a:r>
            <a:r>
              <a:rPr lang="en-US" sz="1400" dirty="0" smtClean="0"/>
              <a:t>Enter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643206" cy="2588139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963853" cy="226135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428736"/>
            <a:ext cx="3447925" cy="428628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786058"/>
            <a:ext cx="2047846" cy="199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52142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1472" y="4286256"/>
            <a:ext cx="7991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dirty="0">
                <a:latin typeface="+mj-lt"/>
              </a:rPr>
              <a:t>Ο Συντελεστής Συσχέτισης του </a:t>
            </a:r>
            <a:r>
              <a:rPr lang="en-US" sz="1200" dirty="0">
                <a:latin typeface="+mj-lt"/>
              </a:rPr>
              <a:t>Pearson </a:t>
            </a:r>
            <a:r>
              <a:rPr lang="en-US" sz="1200" dirty="0" smtClean="0">
                <a:latin typeface="+mj-lt"/>
              </a:rPr>
              <a:t> </a:t>
            </a:r>
            <a:r>
              <a:rPr lang="el-GR" sz="1200" dirty="0" smtClean="0">
                <a:latin typeface="+mj-lt"/>
              </a:rPr>
              <a:t>για τις ανά δύο συγκρίσεις των μεταβλητών.</a:t>
            </a:r>
          </a:p>
          <a:p>
            <a:endParaRPr lang="el-GR" sz="1200" dirty="0" smtClean="0">
              <a:latin typeface="+mj-lt"/>
            </a:endParaRPr>
          </a:p>
          <a:p>
            <a:r>
              <a:rPr lang="el-GR" sz="1200" dirty="0" smtClean="0">
                <a:latin typeface="+mj-lt"/>
              </a:rPr>
              <a:t>Χαρτζιλίκι και Ηλικία: </a:t>
            </a:r>
            <a:r>
              <a:rPr lang="en-US" sz="1200" dirty="0" smtClean="0">
                <a:solidFill>
                  <a:srgbClr val="C00000"/>
                </a:solidFill>
                <a:latin typeface="+mj-lt"/>
              </a:rPr>
              <a:t>r =</a:t>
            </a:r>
            <a:r>
              <a:rPr lang="en-US" sz="1200" dirty="0" smtClean="0">
                <a:latin typeface="+mj-lt"/>
              </a:rPr>
              <a:t>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0,974</a:t>
            </a:r>
            <a:r>
              <a:rPr lang="el-GR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έντονα </a:t>
            </a:r>
            <a:r>
              <a:rPr lang="el-GR" sz="1200" dirty="0">
                <a:solidFill>
                  <a:srgbClr val="C00000"/>
                </a:solidFill>
                <a:latin typeface="+mj-lt"/>
              </a:rPr>
              <a:t>θετική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συσχέτιση</a:t>
            </a:r>
            <a:endParaRPr lang="en-US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el-GR" sz="1200" dirty="0" smtClean="0">
                <a:latin typeface="+mj-lt"/>
              </a:rPr>
              <a:t>Χαρτζιλίκι και Ετήσιο Οικογενειακό εισόδημα </a:t>
            </a:r>
            <a:r>
              <a:rPr lang="el-GR" sz="1200" dirty="0" smtClean="0"/>
              <a:t>: </a:t>
            </a:r>
            <a:r>
              <a:rPr lang="en-US" sz="1200" dirty="0" smtClean="0">
                <a:solidFill>
                  <a:srgbClr val="C00000"/>
                </a:solidFill>
              </a:rPr>
              <a:t>r =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0,915</a:t>
            </a:r>
            <a:r>
              <a:rPr lang="el-GR" sz="1200" dirty="0" smtClean="0">
                <a:solidFill>
                  <a:schemeClr val="tx2"/>
                </a:solidFill>
              </a:rPr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έντονα θετική συσχέτιση</a:t>
            </a:r>
            <a:endParaRPr lang="el-GR" sz="1200" dirty="0">
              <a:latin typeface="+mj-lt"/>
            </a:endParaRPr>
          </a:p>
          <a:p>
            <a:r>
              <a:rPr lang="el-GR" sz="1200" dirty="0" smtClean="0"/>
              <a:t>Ηλικία και Ετήσιο Οικογενειακό εισόδημα : </a:t>
            </a:r>
            <a:r>
              <a:rPr lang="en-US" sz="1200" dirty="0" smtClean="0">
                <a:solidFill>
                  <a:srgbClr val="C00000"/>
                </a:solidFill>
              </a:rPr>
              <a:t>r =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0,896</a:t>
            </a:r>
            <a:r>
              <a:rPr lang="el-GR" sz="1200" dirty="0" smtClean="0">
                <a:solidFill>
                  <a:schemeClr val="tx2"/>
                </a:solidFill>
              </a:rPr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θετική συσχέτιση</a:t>
            </a:r>
            <a:endParaRPr lang="el-GR" sz="1200" dirty="0">
              <a:latin typeface="+mj-lt"/>
            </a:endParaRPr>
          </a:p>
          <a:p>
            <a:endParaRPr lang="el-GR" sz="1200" u="sng" dirty="0" smtClean="0">
              <a:latin typeface="+mj-lt"/>
            </a:endParaRPr>
          </a:p>
          <a:p>
            <a:r>
              <a:rPr lang="el-GR" sz="1200" u="sng" dirty="0" smtClean="0">
                <a:latin typeface="+mj-lt"/>
              </a:rPr>
              <a:t>Αντίστοιχα για τους ελέγχους και για τις τρεις περιπτώσεις έχουμε:</a:t>
            </a:r>
          </a:p>
          <a:p>
            <a:r>
              <a:rPr lang="el-GR" sz="1200" dirty="0" smtClean="0">
                <a:latin typeface="+mj-lt"/>
              </a:rPr>
              <a:t>Η</a:t>
            </a:r>
            <a:r>
              <a:rPr lang="el-GR" sz="1200" baseline="-25000" dirty="0" smtClean="0">
                <a:latin typeface="+mj-lt"/>
              </a:rPr>
              <a:t>0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: ρ = 0 (δηλαδή οι δύο μεταβλητές είναι ασυσχέτιστες) </a:t>
            </a: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1</a:t>
            </a:r>
            <a:r>
              <a:rPr lang="el-GR" sz="1200" dirty="0">
                <a:latin typeface="+mj-lt"/>
              </a:rPr>
              <a:t> : ρ ≠ 0 (δηλαδή οι δύο μεταβλητές συσχετίζονται)</a:t>
            </a:r>
          </a:p>
          <a:p>
            <a:r>
              <a:rPr lang="en-US" sz="1200" dirty="0" smtClean="0">
                <a:latin typeface="+mj-lt"/>
              </a:rPr>
              <a:t>sig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= 0,000 &lt;0,05 άρα απορρίπτουμε τη μηδενική υπόθεση, δηλαδή οι δύο μεταβλητές </a:t>
            </a:r>
            <a:r>
              <a:rPr lang="el-GR" sz="1200" dirty="0" smtClean="0">
                <a:latin typeface="+mj-lt"/>
              </a:rPr>
              <a:t>συσχετίζονται</a:t>
            </a:r>
            <a:endParaRPr lang="el-G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429C1A8-26C4-45FB-8F56-23B6B963E256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8353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Έλλειψη"/>
          <p:cNvSpPr/>
          <p:nvPr/>
        </p:nvSpPr>
        <p:spPr bwMode="auto">
          <a:xfrm>
            <a:off x="928662" y="2428868"/>
            <a:ext cx="500066" cy="4286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4 - Έλλειψη"/>
          <p:cNvSpPr/>
          <p:nvPr/>
        </p:nvSpPr>
        <p:spPr bwMode="auto">
          <a:xfrm>
            <a:off x="1500166" y="2357430"/>
            <a:ext cx="642942" cy="500066"/>
          </a:xfrm>
          <a:prstGeom prst="ellipse">
            <a:avLst/>
          </a:prstGeom>
          <a:noFill/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2214546" y="2214554"/>
            <a:ext cx="857256" cy="714380"/>
          </a:xfrm>
          <a:prstGeom prst="ellipse">
            <a:avLst/>
          </a:prstGeom>
          <a:noFill/>
          <a:ln w="28575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3071802" y="2285992"/>
            <a:ext cx="928694" cy="6429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5000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43570" y="3643314"/>
            <a:ext cx="307183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dirty="0">
                <a:latin typeface="+mj-lt"/>
              </a:rPr>
              <a:t>Ο Πίνακας </a:t>
            </a:r>
            <a:r>
              <a:rPr lang="en-US" sz="1200" dirty="0">
                <a:latin typeface="+mj-lt"/>
              </a:rPr>
              <a:t>ANOVA </a:t>
            </a:r>
            <a:r>
              <a:rPr lang="el-GR" sz="1200" dirty="0">
                <a:latin typeface="+mj-lt"/>
              </a:rPr>
              <a:t>αναφέρεται στον έλεγχο:</a:t>
            </a:r>
          </a:p>
          <a:p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 : </a:t>
            </a:r>
            <a:r>
              <a:rPr lang="el-GR" sz="1200" dirty="0" smtClean="0">
                <a:latin typeface="+mj-lt"/>
              </a:rPr>
              <a:t>β</a:t>
            </a:r>
            <a:r>
              <a:rPr lang="en-US" sz="1200" baseline="-25000" dirty="0" smtClean="0">
                <a:latin typeface="+mj-lt"/>
              </a:rPr>
              <a:t>i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= </a:t>
            </a:r>
            <a:r>
              <a:rPr lang="el-GR" sz="1200" dirty="0" smtClean="0">
                <a:latin typeface="+mj-lt"/>
              </a:rPr>
              <a:t>0</a:t>
            </a:r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 : </a:t>
            </a:r>
            <a:r>
              <a:rPr lang="el-GR" sz="1200" dirty="0" smtClean="0">
                <a:latin typeface="+mj-lt"/>
              </a:rPr>
              <a:t>β</a:t>
            </a:r>
            <a:r>
              <a:rPr lang="en-US" sz="1200" baseline="-25000" dirty="0" smtClean="0">
                <a:latin typeface="+mj-lt"/>
              </a:rPr>
              <a:t>i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  <a:cs typeface="Arial" charset="0"/>
              </a:rPr>
              <a:t>≠ </a:t>
            </a:r>
            <a:r>
              <a:rPr lang="el-GR" sz="1200" dirty="0">
                <a:latin typeface="+mj-lt"/>
              </a:rPr>
              <a:t>0</a:t>
            </a: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Εδώ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sig </a:t>
            </a:r>
            <a:r>
              <a:rPr lang="el-GR" sz="1200" dirty="0">
                <a:solidFill>
                  <a:srgbClr val="FF0000"/>
                </a:solidFill>
                <a:latin typeface="+mj-lt"/>
              </a:rPr>
              <a:t>= 0,000 </a:t>
            </a:r>
            <a:r>
              <a:rPr lang="el-GR" sz="1200" dirty="0">
                <a:latin typeface="+mj-lt"/>
              </a:rPr>
              <a:t>άρα απορρίπτουμε την </a:t>
            </a:r>
            <a:r>
              <a:rPr lang="el-GR" sz="1200" dirty="0" smtClean="0">
                <a:latin typeface="+mj-lt"/>
              </a:rPr>
              <a:t>Η</a:t>
            </a:r>
            <a:r>
              <a:rPr lang="el-GR" sz="1200" baseline="-25000" dirty="0" smtClean="0">
                <a:latin typeface="+mj-lt"/>
              </a:rPr>
              <a:t>0</a:t>
            </a:r>
            <a:r>
              <a:rPr lang="en-US" sz="1200" baseline="-25000" dirty="0" smtClean="0">
                <a:latin typeface="+mj-lt"/>
              </a:rPr>
              <a:t>.</a:t>
            </a:r>
          </a:p>
          <a:p>
            <a:r>
              <a:rPr lang="en-US" sz="1200" dirty="0" smtClean="0"/>
              <a:t>To </a:t>
            </a:r>
            <a:r>
              <a:rPr lang="el-GR" sz="1200" dirty="0" smtClean="0"/>
              <a:t>μοντέλο μας δεν είναι το σταθερό.</a:t>
            </a:r>
            <a:endParaRPr lang="en-US" sz="1200" baseline="-25000" dirty="0" smtClean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5876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57291" y="2357430"/>
            <a:ext cx="5715040" cy="214314"/>
          </a:xfrm>
          <a:prstGeom prst="rect">
            <a:avLst/>
          </a:prstGeom>
          <a:noFill/>
          <a:ln w="28575">
            <a:solidFill>
              <a:srgbClr val="808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4429132"/>
            <a:ext cx="8143932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μεταβλητή </a:t>
            </a:r>
            <a:r>
              <a:rPr lang="el-GR" sz="1400" dirty="0" smtClean="0">
                <a:solidFill>
                  <a:srgbClr val="0070C0"/>
                </a:solidFill>
                <a:latin typeface="+mj-lt"/>
              </a:rPr>
              <a:t>Ετήσιο Οικογενειακό Εισόδημα </a:t>
            </a:r>
            <a:r>
              <a:rPr lang="el-GR" sz="1400" dirty="0" smtClean="0">
                <a:latin typeface="+mj-lt"/>
              </a:rPr>
              <a:t>δεν είναι </a:t>
            </a:r>
            <a:r>
              <a:rPr lang="el-GR" sz="1400" dirty="0">
                <a:latin typeface="+mj-lt"/>
              </a:rPr>
              <a:t>στατιστικά </a:t>
            </a:r>
            <a:r>
              <a:rPr lang="el-GR" sz="1400" dirty="0" smtClean="0">
                <a:latin typeface="+mj-lt"/>
              </a:rPr>
              <a:t>σημαντική (0,159&gt;0,05</a:t>
            </a:r>
            <a:r>
              <a:rPr lang="en-US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και </a:t>
            </a:r>
            <a:r>
              <a:rPr lang="el-GR" sz="1400" dirty="0" smtClean="0">
                <a:latin typeface="+mj-lt"/>
              </a:rPr>
              <a:t> δεν θα εμφανίζεται </a:t>
            </a:r>
            <a:r>
              <a:rPr lang="el-GR" sz="1400" dirty="0">
                <a:latin typeface="+mj-lt"/>
              </a:rPr>
              <a:t>στην εξίσωση της </a:t>
            </a:r>
            <a:r>
              <a:rPr lang="el-GR" sz="1400" dirty="0" smtClean="0">
                <a:latin typeface="+mj-lt"/>
              </a:rPr>
              <a:t>Παλινδρόμησης.</a:t>
            </a:r>
            <a:endParaRPr lang="el-GR" sz="1400" dirty="0">
              <a:latin typeface="+mj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57290" y="2571744"/>
            <a:ext cx="5715040" cy="214314"/>
          </a:xfrm>
          <a:prstGeom prst="rect">
            <a:avLst/>
          </a:prstGeom>
          <a:noFill/>
          <a:ln w="2857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034" y="5286388"/>
            <a:ext cx="82804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400" dirty="0">
                <a:latin typeface="+mj-lt"/>
              </a:rPr>
              <a:t>Άρα θα πρέπει να ξανατρέχουμε την παλινδρόμηση χωρίς τη μεταβλητή </a:t>
            </a:r>
            <a:r>
              <a:rPr lang="el-GR" sz="1400" dirty="0" smtClean="0">
                <a:solidFill>
                  <a:srgbClr val="0070C0"/>
                </a:solidFill>
              </a:rPr>
              <a:t>Ετήσιο Οικογενειακό Εισόδημα </a:t>
            </a:r>
            <a:r>
              <a:rPr lang="en-US" sz="1400" dirty="0" smtClean="0">
                <a:latin typeface="+mj-lt"/>
              </a:rPr>
              <a:t>. 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57290" y="2214554"/>
            <a:ext cx="5715040" cy="1428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00034" y="3143248"/>
            <a:ext cx="807249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+mj-lt"/>
              </a:rPr>
              <a:t>σταθερά</a:t>
            </a:r>
            <a:r>
              <a:rPr lang="el-GR" sz="1400" dirty="0" smtClean="0">
                <a:latin typeface="+mj-lt"/>
              </a:rPr>
              <a:t> είναι στατιστικά σημαντική (0.000&lt;0.05), γι αυτό θα περιέχεται στην εξίσωση της Παλινδρόμησης με συντελεστή -171,866 </a:t>
            </a:r>
            <a:endParaRPr lang="el-GR" sz="1400" dirty="0">
              <a:latin typeface="+mj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00034" y="3786190"/>
            <a:ext cx="8072494" cy="523220"/>
          </a:xfrm>
          <a:prstGeom prst="rect">
            <a:avLst/>
          </a:prstGeom>
          <a:noFill/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μεταβλητή </a:t>
            </a:r>
            <a:r>
              <a:rPr lang="el-GR" sz="1400" dirty="0" smtClean="0">
                <a:solidFill>
                  <a:srgbClr val="808000"/>
                </a:solidFill>
                <a:latin typeface="+mj-lt"/>
              </a:rPr>
              <a:t>Ηλικία</a:t>
            </a:r>
            <a:r>
              <a:rPr lang="el-GR" sz="1400" dirty="0" smtClean="0">
                <a:latin typeface="+mj-lt"/>
              </a:rPr>
              <a:t> είναι στατιστικά σημαντική(0.000&lt;0.05), γι αυτό θα περιέχεται στην εξίσωση της Παλινδρόμησης 18,935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7158" y="1785926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>
                <a:latin typeface="+mj-lt"/>
              </a:rPr>
              <a:t>Ξανατρέχουμε τώρα την παλινδρόμηση χρησιμοποιώντας τη μέθοδο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Backward</a:t>
            </a:r>
            <a:endParaRPr lang="el-GR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4944982" cy="36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5072066" y="4143380"/>
            <a:ext cx="1071570" cy="3571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181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71934" y="2071678"/>
            <a:ext cx="4537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+mj-lt"/>
              </a:rPr>
              <a:t>O </a:t>
            </a:r>
            <a:r>
              <a:rPr lang="el-GR" sz="1400" dirty="0">
                <a:latin typeface="+mj-lt"/>
              </a:rPr>
              <a:t>Πίνακας δείχνει τη μέθοδο που χρησιμοποιήθηκε καθώς και το ποιες μεταβλητές περιέχονται ή όχι στο μοντέλο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8353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0166" y="3857628"/>
            <a:ext cx="642942" cy="1000132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288" y="5589588"/>
            <a:ext cx="842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latin typeface="+mj-lt"/>
              </a:rPr>
              <a:t>Το τελικό μοντέλο είναι το δεύτερο για το οποίο το </a:t>
            </a:r>
            <a:r>
              <a:rPr lang="en-US" sz="1400" dirty="0">
                <a:solidFill>
                  <a:srgbClr val="FF3300"/>
                </a:solidFill>
                <a:latin typeface="+mj-lt"/>
              </a:rPr>
              <a:t>R</a:t>
            </a:r>
            <a:r>
              <a:rPr lang="en-US" sz="1400" baseline="30000" dirty="0">
                <a:solidFill>
                  <a:srgbClr val="FF3300"/>
                </a:solidFill>
                <a:latin typeface="+mj-lt"/>
              </a:rPr>
              <a:t>2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είναι </a:t>
            </a:r>
            <a:r>
              <a:rPr lang="el-GR" sz="1400" dirty="0" smtClean="0">
                <a:solidFill>
                  <a:srgbClr val="FF3300"/>
                </a:solidFill>
                <a:latin typeface="+mj-lt"/>
              </a:rPr>
              <a:t>0,949.</a:t>
            </a:r>
            <a:endParaRPr lang="el-GR" sz="14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5000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5876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2910" y="5072075"/>
            <a:ext cx="5857916" cy="3571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34" y="5572140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dirty="0">
                <a:latin typeface="+mj-lt"/>
              </a:rPr>
              <a:t>Άρα η ευθεία της παλινδρόμησης είναι</a:t>
            </a:r>
          </a:p>
          <a:p>
            <a:r>
              <a:rPr lang="en-US" sz="1600" dirty="0">
                <a:latin typeface="+mj-lt"/>
              </a:rPr>
              <a:t>		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y</a:t>
            </a:r>
            <a:r>
              <a:rPr lang="en-US" sz="1600" b="1" dirty="0">
                <a:solidFill>
                  <a:srgbClr val="FF3300"/>
                </a:solidFill>
                <a:latin typeface="+mj-lt"/>
              </a:rPr>
              <a:t>= </a:t>
            </a:r>
            <a:r>
              <a:rPr lang="el-GR" sz="1600" b="1" dirty="0" smtClean="0">
                <a:solidFill>
                  <a:srgbClr val="FF3300"/>
                </a:solidFill>
                <a:latin typeface="+mj-lt"/>
              </a:rPr>
              <a:t>-213,788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l-GR" sz="1600" b="1" dirty="0" smtClean="0">
                <a:solidFill>
                  <a:srgbClr val="FF3300"/>
                </a:solidFill>
                <a:latin typeface="+mj-lt"/>
              </a:rPr>
              <a:t>+23,485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 x</a:t>
            </a:r>
            <a:r>
              <a:rPr lang="el-GR" sz="1600" b="1" baseline="-25000" dirty="0" smtClean="0">
                <a:solidFill>
                  <a:srgbClr val="FF3300"/>
                </a:solidFill>
                <a:latin typeface="+mj-lt"/>
              </a:rPr>
              <a:t>ηλικία</a:t>
            </a:r>
            <a:endParaRPr lang="el-GR" sz="16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572264" y="5072074"/>
            <a:ext cx="857256" cy="1428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412010" y="4784736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rgbClr val="FF3300"/>
                </a:solidFill>
                <a:latin typeface="Tahoma" charset="0"/>
              </a:rPr>
              <a:t>Το τελικό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5762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0364" y="1643050"/>
            <a:ext cx="1800225" cy="3603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3643314"/>
            <a:ext cx="8001056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Η μεταβλητή </a:t>
            </a:r>
            <a:r>
              <a:rPr lang="el-GR" sz="1400" dirty="0" smtClean="0">
                <a:solidFill>
                  <a:srgbClr val="0070C0"/>
                </a:solidFill>
                <a:latin typeface="+mj-lt"/>
              </a:rPr>
              <a:t>Ετήσιο Οικογενειακό Εισόδημα </a:t>
            </a:r>
            <a:r>
              <a:rPr lang="el-GR" sz="1400" dirty="0" smtClean="0">
                <a:latin typeface="+mj-lt"/>
              </a:rPr>
              <a:t>αποκλείστηκε </a:t>
            </a:r>
            <a:r>
              <a:rPr lang="el-GR" sz="1400" dirty="0">
                <a:latin typeface="+mj-lt"/>
              </a:rPr>
              <a:t>από την εξίσωση της παλινδρόμησης, με την </a:t>
            </a:r>
            <a:r>
              <a:rPr lang="el-GR" sz="1400" dirty="0" smtClean="0">
                <a:latin typeface="+mj-lt"/>
              </a:rPr>
              <a:t>μέθοδο </a:t>
            </a:r>
            <a:r>
              <a:rPr lang="en-US" sz="1400" dirty="0" smtClean="0">
                <a:latin typeface="+mj-lt"/>
              </a:rPr>
              <a:t>Backward</a:t>
            </a:r>
            <a:r>
              <a:rPr lang="en-US" sz="1400" dirty="0">
                <a:latin typeface="+mj-lt"/>
              </a:rPr>
              <a:t>.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BC3635-039D-4465-A550-C4BD8F7B5DF0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l-GR" sz="2100" dirty="0" smtClean="0"/>
              <a:t>Συσχέτιση - Παλινδρόμηση</a:t>
            </a:r>
            <a:endParaRPr lang="en-US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el-GR" sz="2100" dirty="0" smtClean="0"/>
              <a:t> Απλή Γραμμική Παλινδρόμηση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el-GR" sz="2100" dirty="0" smtClean="0"/>
              <a:t> Πολλαπλή Παλινδρόμηση</a:t>
            </a:r>
            <a:endParaRPr lang="en-US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Συσχέτιση - Παλινδρόμηση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696200" cy="2857520"/>
          </a:xfrm>
        </p:spPr>
        <p:txBody>
          <a:bodyPr/>
          <a:lstStyle/>
          <a:p>
            <a:pPr marL="0" indent="0" algn="just">
              <a:buClr>
                <a:schemeClr val="hlink"/>
              </a:buClr>
              <a:buNone/>
            </a:pPr>
            <a:r>
              <a:rPr lang="el-GR" sz="1600" dirty="0" smtClean="0">
                <a:latin typeface="+mj-lt"/>
              </a:rPr>
              <a:t>Η ανάλυση παλινδρόμησης ( </a:t>
            </a:r>
            <a:r>
              <a:rPr lang="en-US" sz="1600" dirty="0" smtClean="0">
                <a:latin typeface="+mj-lt"/>
              </a:rPr>
              <a:t>regression analysis</a:t>
            </a:r>
            <a:r>
              <a:rPr lang="el-GR" sz="1600" dirty="0" smtClean="0">
                <a:latin typeface="+mj-lt"/>
              </a:rPr>
              <a:t>) έχει ως αντικειμενικό σκοπό την </a:t>
            </a:r>
            <a:r>
              <a:rPr lang="el-GR" sz="1600" dirty="0" smtClean="0">
                <a:solidFill>
                  <a:schemeClr val="tx2"/>
                </a:solidFill>
                <a:latin typeface="+mj-lt"/>
              </a:rPr>
              <a:t>πρόβλεψη</a:t>
            </a:r>
            <a:r>
              <a:rPr lang="el-GR" sz="1600" dirty="0" smtClean="0">
                <a:latin typeface="+mj-lt"/>
              </a:rPr>
              <a:t>. Επιδίωξη μας δηλαδή είναι η επιλογή κατάλληλου στοχαστικού μοντέλου το οποίο θα χρησιμοποιηθεί για την πρόβλεψη των τιμών </a:t>
            </a:r>
            <a:r>
              <a:rPr lang="el-GR" sz="1600" b="1" dirty="0" smtClean="0">
                <a:latin typeface="+mj-lt"/>
              </a:rPr>
              <a:t>μιας εξαρτημένης μεταβλητής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dependent random variable</a:t>
            </a:r>
            <a:r>
              <a:rPr lang="el-GR" sz="1600" dirty="0" smtClean="0">
                <a:latin typeface="+mj-lt"/>
              </a:rPr>
              <a:t>) </a:t>
            </a:r>
            <a:r>
              <a:rPr lang="el-GR" sz="1600" b="1" dirty="0" smtClean="0">
                <a:latin typeface="+mj-lt"/>
              </a:rPr>
              <a:t>Υ</a:t>
            </a:r>
            <a:r>
              <a:rPr lang="el-GR" sz="1600" dirty="0" smtClean="0">
                <a:latin typeface="+mj-lt"/>
              </a:rPr>
              <a:t> από τις τιμές μιας τουλάχιστον</a:t>
            </a:r>
            <a:r>
              <a:rPr lang="el-GR" sz="1600" b="1" dirty="0" smtClean="0">
                <a:latin typeface="+mj-lt"/>
              </a:rPr>
              <a:t> ανεξάρτητης τυχαίας μεταβλητής </a:t>
            </a:r>
            <a:r>
              <a:rPr lang="el-GR" sz="1600" dirty="0" smtClean="0">
                <a:latin typeface="+mj-lt"/>
              </a:rPr>
              <a:t>(</a:t>
            </a:r>
            <a:r>
              <a:rPr lang="en-US" sz="1600" dirty="0" smtClean="0">
                <a:latin typeface="+mj-lt"/>
              </a:rPr>
              <a:t>Independent random variable</a:t>
            </a:r>
            <a:r>
              <a:rPr lang="el-GR" sz="1600" dirty="0" smtClean="0">
                <a:latin typeface="+mj-lt"/>
              </a:rPr>
              <a:t>) </a:t>
            </a:r>
            <a:r>
              <a:rPr lang="el-GR" sz="1600" b="1" dirty="0" smtClean="0">
                <a:latin typeface="+mj-lt"/>
              </a:rPr>
              <a:t>Χ</a:t>
            </a:r>
            <a:r>
              <a:rPr lang="el-GR" sz="1600" dirty="0" smtClean="0">
                <a:latin typeface="+mj-lt"/>
              </a:rPr>
              <a:t>. </a:t>
            </a:r>
          </a:p>
          <a:p>
            <a:pPr marL="0" indent="0" algn="just">
              <a:buClr>
                <a:schemeClr val="hlink"/>
              </a:buClr>
              <a:buNone/>
            </a:pPr>
            <a:endParaRPr lang="el-GR" sz="1600" dirty="0" smtClean="0">
              <a:latin typeface="+mj-lt"/>
            </a:endParaRPr>
          </a:p>
          <a:p>
            <a:pPr marL="0" indent="0" algn="just">
              <a:buClr>
                <a:schemeClr val="hlink"/>
              </a:buClr>
              <a:buNone/>
            </a:pPr>
            <a:r>
              <a:rPr lang="el-GR" sz="1600" dirty="0" smtClean="0">
                <a:latin typeface="+mj-lt"/>
              </a:rPr>
              <a:t>Η εξαρτημένη τυχαία μεταβλητή Υ ονομάζεται και </a:t>
            </a:r>
            <a:r>
              <a:rPr lang="el-GR" sz="1600" b="1" dirty="0" smtClean="0">
                <a:latin typeface="+mj-lt"/>
              </a:rPr>
              <a:t>ενδογενής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endogenous</a:t>
            </a:r>
            <a:r>
              <a:rPr lang="el-GR" sz="1600" dirty="0" smtClean="0">
                <a:latin typeface="+mj-lt"/>
              </a:rPr>
              <a:t>) ενώ η ανεξάρτητη τυχαία μεταβλητή ονομάζεται </a:t>
            </a:r>
            <a:r>
              <a:rPr lang="el-GR" sz="1600" b="1" dirty="0" smtClean="0">
                <a:latin typeface="+mj-lt"/>
              </a:rPr>
              <a:t>εξωγενής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exogenous</a:t>
            </a:r>
            <a:r>
              <a:rPr lang="el-GR" sz="1600" dirty="0" smtClean="0">
                <a:latin typeface="+mj-lt"/>
              </a:rPr>
              <a:t>) ή ακόμα </a:t>
            </a:r>
            <a:r>
              <a:rPr lang="el-GR" sz="1600" b="1" dirty="0" smtClean="0">
                <a:latin typeface="+mj-lt"/>
              </a:rPr>
              <a:t>ερμηνευτική </a:t>
            </a:r>
            <a:r>
              <a:rPr lang="el-GR" sz="1600" dirty="0" smtClean="0">
                <a:latin typeface="+mj-lt"/>
              </a:rPr>
              <a:t>(</a:t>
            </a:r>
            <a:r>
              <a:rPr lang="en-US" sz="1600" dirty="0" smtClean="0">
                <a:latin typeface="+mj-lt"/>
              </a:rPr>
              <a:t>explanatory</a:t>
            </a:r>
            <a:r>
              <a:rPr lang="el-GR" sz="1600" dirty="0" smtClean="0">
                <a:latin typeface="+mj-lt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Συσχέτιση - Παλινδρόμηση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21596675">
            <a:off x="715700" y="1503938"/>
            <a:ext cx="77856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l-GR" sz="1600" dirty="0">
                <a:latin typeface="+mj-lt"/>
              </a:rPr>
              <a:t>Η </a:t>
            </a:r>
            <a:r>
              <a:rPr lang="el-GR" sz="1600" b="1" dirty="0">
                <a:latin typeface="+mj-lt"/>
              </a:rPr>
              <a:t>συσχέτιση</a:t>
            </a:r>
            <a:r>
              <a:rPr lang="el-GR" sz="1600" dirty="0">
                <a:latin typeface="+mj-lt"/>
              </a:rPr>
              <a:t> (</a:t>
            </a:r>
            <a:r>
              <a:rPr lang="en-US" sz="1600" dirty="0">
                <a:latin typeface="+mj-lt"/>
              </a:rPr>
              <a:t>correlation analysis</a:t>
            </a:r>
            <a:r>
              <a:rPr lang="el-GR" sz="1600" dirty="0">
                <a:latin typeface="+mj-lt"/>
              </a:rPr>
              <a:t>) χρησιμοποιείται για </a:t>
            </a:r>
            <a:r>
              <a:rPr lang="el-GR" sz="1600" dirty="0" smtClean="0">
                <a:latin typeface="+mj-lt"/>
              </a:rPr>
              <a:t>τη </a:t>
            </a:r>
            <a:r>
              <a:rPr lang="el-GR" sz="1600" dirty="0">
                <a:latin typeface="+mj-lt"/>
              </a:rPr>
              <a:t>μέτρηση του βαθμού εξάρτησης ή την ένταση της </a:t>
            </a:r>
            <a:r>
              <a:rPr lang="el-GR" sz="1600" dirty="0" err="1">
                <a:latin typeface="+mj-lt"/>
              </a:rPr>
              <a:t>συμμεταβολής</a:t>
            </a:r>
            <a:r>
              <a:rPr lang="el-GR" sz="1600" dirty="0">
                <a:latin typeface="+mj-lt"/>
              </a:rPr>
              <a:t> που υπάρχει μεταξύ των τυχαίων μεταβλητών Χ και Υ.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l-GR" sz="1600" dirty="0">
                <a:latin typeface="+mj-lt"/>
              </a:rPr>
              <a:t>Είναι δυνατόν να μελετήσουμε μία παράμετρο της κατανομής που μπορεί να χρησιμοποιηθεί ως μέτρο της </a:t>
            </a:r>
            <a:r>
              <a:rPr lang="el-GR" sz="1600" dirty="0" err="1">
                <a:latin typeface="+mj-lt"/>
              </a:rPr>
              <a:t>ισχυρότητας</a:t>
            </a:r>
            <a:r>
              <a:rPr lang="el-GR" sz="1600" dirty="0">
                <a:latin typeface="+mj-lt"/>
              </a:rPr>
              <a:t> της γραμμικής εξάρτησης  των Χ και Υ. Η παράμετρος αυτή είναι ο γνωστός </a:t>
            </a:r>
            <a:r>
              <a:rPr lang="el-GR" sz="1600" b="1" dirty="0">
                <a:latin typeface="+mj-lt"/>
              </a:rPr>
              <a:t>συντελεστής συσχέτισης </a:t>
            </a:r>
            <a:r>
              <a:rPr lang="el-GR" sz="1600" dirty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correlation coefficient</a:t>
            </a:r>
            <a:r>
              <a:rPr lang="el-GR" sz="1600" dirty="0">
                <a:latin typeface="+mj-lt"/>
              </a:rPr>
              <a:t>) ο οποίος ορίζεται ως εξής: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ctr">
              <a:buClr>
                <a:schemeClr val="hlink"/>
              </a:buClr>
              <a:buFont typeface="Wingdings" pitchFamily="2" charset="2"/>
              <a:buChar char="ü"/>
            </a:pPr>
            <a:endParaRPr lang="en-US" sz="1600" dirty="0">
              <a:latin typeface="+mj-lt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90716" y="3643314"/>
          <a:ext cx="942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939392" imgH="431613" progId="">
                  <p:embed/>
                </p:oleObj>
              </mc:Choice>
              <mc:Fallback>
                <p:oleObj name="Equation" r:id="rId4" imgW="939392" imgH="43161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16" y="3643314"/>
                        <a:ext cx="942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14678" y="3643314"/>
            <a:ext cx="4465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solidFill>
                  <a:srgbClr val="990000"/>
                </a:solidFill>
                <a:latin typeface="Tahoma" charset="0"/>
              </a:rPr>
              <a:t>Δείκτης Γραμμικής Συσχέτισης του </a:t>
            </a:r>
            <a:r>
              <a:rPr lang="en-US" sz="1200" dirty="0">
                <a:solidFill>
                  <a:srgbClr val="990000"/>
                </a:solidFill>
                <a:latin typeface="Tahoma" charset="0"/>
              </a:rPr>
              <a:t>Pearson</a:t>
            </a:r>
            <a:r>
              <a:rPr lang="el-GR" sz="1200" dirty="0">
                <a:solidFill>
                  <a:srgbClr val="990000"/>
                </a:solidFill>
                <a:latin typeface="Tahoma" charset="0"/>
              </a:rPr>
              <a:t>	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14348" y="4143380"/>
            <a:ext cx="8064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latin typeface="+mj-lt"/>
              </a:rPr>
              <a:t>όπου  			είναι η </a:t>
            </a:r>
            <a:r>
              <a:rPr lang="el-GR" sz="1600" dirty="0" err="1">
                <a:latin typeface="+mj-lt"/>
              </a:rPr>
              <a:t>συνδιακύμανση</a:t>
            </a:r>
            <a:r>
              <a:rPr lang="el-GR" sz="1600" dirty="0">
                <a:latin typeface="+mj-lt"/>
              </a:rPr>
              <a:t>  των Χ και </a:t>
            </a:r>
            <a:r>
              <a:rPr lang="en-US" sz="1600" dirty="0">
                <a:latin typeface="+mj-lt"/>
              </a:rPr>
              <a:t>Y</a:t>
            </a:r>
            <a:r>
              <a:rPr lang="el-GR" sz="1600" dirty="0">
                <a:latin typeface="+mj-lt"/>
              </a:rPr>
              <a:t> και  οι μέσες τιμές και οι τυπικές αποκλίσεις των κατανομών των Χ και </a:t>
            </a:r>
            <a:r>
              <a:rPr lang="en-US" sz="1600" dirty="0">
                <a:latin typeface="+mj-lt"/>
              </a:rPr>
              <a:t>Y</a:t>
            </a:r>
            <a:r>
              <a:rPr lang="el-GR" sz="1600" dirty="0">
                <a:latin typeface="+mj-lt"/>
              </a:rPr>
              <a:t> αντίστοιχα.</a:t>
            </a:r>
          </a:p>
          <a:p>
            <a:pPr>
              <a:spcBef>
                <a:spcPct val="50000"/>
              </a:spcBef>
            </a:pPr>
            <a:endParaRPr lang="el-GR" sz="16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l-GR" sz="1600" dirty="0" smtClean="0">
                <a:latin typeface="+mj-lt"/>
              </a:rPr>
              <a:t>Όπως </a:t>
            </a:r>
            <a:r>
              <a:rPr lang="el-GR" sz="1600" dirty="0">
                <a:latin typeface="+mj-lt"/>
              </a:rPr>
              <a:t>είναι γνωστό: </a:t>
            </a:r>
          </a:p>
          <a:p>
            <a:pPr>
              <a:spcBef>
                <a:spcPct val="50000"/>
              </a:spcBef>
            </a:pPr>
            <a:endParaRPr lang="el-GR" sz="1600" dirty="0">
              <a:latin typeface="+mj-lt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1433486" y="4216405"/>
          <a:ext cx="2066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2070100" imgH="279400" progId="">
                  <p:embed/>
                </p:oleObj>
              </mc:Choice>
              <mc:Fallback>
                <p:oleObj name="Equation" r:id="rId6" imgW="2070100" imgH="2794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86" y="4216405"/>
                        <a:ext cx="2066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643446"/>
            <a:ext cx="50673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4348" y="1643050"/>
            <a:ext cx="7997853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+mj-lt"/>
              </a:rPr>
              <a:t>Η απλή ανάλυση παλινδρόμησης μας δίνει πληροφορίες για το πως </a:t>
            </a:r>
            <a:r>
              <a:rPr lang="el-GR" sz="1600" u="sng" dirty="0" smtClean="0">
                <a:latin typeface="+mj-lt"/>
              </a:rPr>
              <a:t>μια μεταβλητή</a:t>
            </a:r>
            <a:r>
              <a:rPr lang="el-GR" sz="1600" dirty="0" smtClean="0">
                <a:latin typeface="+mj-lt"/>
              </a:rPr>
              <a:t> </a:t>
            </a:r>
            <a:r>
              <a:rPr lang="el-G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σχετίζεται </a:t>
            </a:r>
            <a:r>
              <a:rPr lang="el-GR" sz="1600" dirty="0" smtClean="0">
                <a:latin typeface="+mj-lt"/>
              </a:rPr>
              <a:t>με </a:t>
            </a:r>
            <a:r>
              <a:rPr lang="el-GR" sz="1600" u="sng" dirty="0" smtClean="0">
                <a:latin typeface="+mj-lt"/>
              </a:rPr>
              <a:t>μια άλλη</a:t>
            </a:r>
            <a:r>
              <a:rPr lang="el-GR" sz="1600" dirty="0" smtClean="0">
                <a:latin typeface="+mj-lt"/>
              </a:rPr>
              <a:t> και μας δίνει την εξίσωση γραμμικής παλινδρόμησης που επιτρέπει τον υπολογισμό της άγνωστης μεταβλητής αν οι τιμές των υπολοίπων είναι γνωστές.</a:t>
            </a:r>
          </a:p>
          <a:p>
            <a:pPr algn="just"/>
            <a:endParaRPr lang="el-GR" sz="16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>
                <a:latin typeface="+mj-lt"/>
              </a:rPr>
              <a:t>Το μοντέλο της απλής παλινδρόμησης είναι</a:t>
            </a:r>
          </a:p>
          <a:p>
            <a:pPr algn="just">
              <a:lnSpc>
                <a:spcPct val="90000"/>
              </a:lnSpc>
            </a:pPr>
            <a:r>
              <a:rPr lang="el-GR" sz="1600" dirty="0">
                <a:solidFill>
                  <a:schemeClr val="hlink"/>
                </a:solidFill>
                <a:latin typeface="+mj-lt"/>
              </a:rPr>
              <a:t>		</a:t>
            </a:r>
          </a:p>
          <a:p>
            <a:pPr algn="just">
              <a:lnSpc>
                <a:spcPct val="90000"/>
              </a:lnSpc>
            </a:pPr>
            <a:r>
              <a:rPr lang="el-GR" sz="1600" dirty="0">
                <a:solidFill>
                  <a:schemeClr val="hlink"/>
                </a:solidFill>
                <a:latin typeface="+mj-lt"/>
              </a:rPr>
              <a:t>		</a:t>
            </a:r>
            <a:r>
              <a:rPr lang="el-GR" sz="1600" dirty="0">
                <a:latin typeface="+mj-lt"/>
              </a:rPr>
              <a:t>	</a:t>
            </a:r>
            <a:r>
              <a:rPr lang="el-GR" sz="1600" b="1" dirty="0" err="1">
                <a:latin typeface="+mj-lt"/>
              </a:rPr>
              <a:t>Υ=α+β</a:t>
            </a:r>
            <a:r>
              <a:rPr lang="en-US" sz="1600" b="1" dirty="0">
                <a:latin typeface="+mj-lt"/>
              </a:rPr>
              <a:t>X</a:t>
            </a:r>
            <a:r>
              <a:rPr lang="el-GR" sz="1600" b="1" dirty="0">
                <a:latin typeface="+mj-lt"/>
              </a:rPr>
              <a:t> +</a:t>
            </a:r>
            <a:r>
              <a:rPr lang="el-GR" sz="1600" b="1" dirty="0" smtClean="0">
                <a:latin typeface="+mj-lt"/>
              </a:rPr>
              <a:t>ε</a:t>
            </a:r>
          </a:p>
          <a:p>
            <a:pPr algn="just">
              <a:lnSpc>
                <a:spcPct val="90000"/>
              </a:lnSpc>
            </a:pPr>
            <a:endParaRPr lang="el-GR" sz="16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 smtClean="0"/>
              <a:t>Οι συντελεστές  α και β ονομάζονται </a:t>
            </a:r>
            <a:r>
              <a:rPr lang="el-GR" sz="1600" b="1" dirty="0" smtClean="0"/>
              <a:t>συντελεστές γραμμικής παλινδρόμησης.</a:t>
            </a:r>
          </a:p>
          <a:p>
            <a:pPr algn="just">
              <a:lnSpc>
                <a:spcPct val="90000"/>
              </a:lnSpc>
            </a:pPr>
            <a:endParaRPr lang="el-GR" sz="1600" b="1" dirty="0" smtClean="0"/>
          </a:p>
          <a:p>
            <a:pPr algn="just">
              <a:lnSpc>
                <a:spcPct val="90000"/>
              </a:lnSpc>
            </a:pPr>
            <a:r>
              <a:rPr lang="el-GR" sz="1600" dirty="0" smtClean="0"/>
              <a:t>Τ</a:t>
            </a:r>
            <a:r>
              <a:rPr lang="en-US" sz="1600" dirty="0" smtClean="0"/>
              <a:t>ο 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</a:t>
            </a:r>
            <a:r>
              <a:rPr lang="en-US" sz="1600" dirty="0" err="1" smtClean="0"/>
              <a:t>το</a:t>
            </a:r>
            <a:r>
              <a:rPr lang="en-US" sz="1600" dirty="0" smtClean="0"/>
              <a:t> </a:t>
            </a:r>
            <a:r>
              <a:rPr lang="en-US" sz="1600" dirty="0" err="1" smtClean="0"/>
              <a:t>σημείο</a:t>
            </a:r>
            <a:r>
              <a:rPr lang="en-US" sz="1600" dirty="0" smtClean="0"/>
              <a:t> </a:t>
            </a:r>
            <a:r>
              <a:rPr lang="en-US" sz="1600" dirty="0" err="1" smtClean="0"/>
              <a:t>στο</a:t>
            </a:r>
            <a:r>
              <a:rPr lang="en-US" sz="1600" dirty="0" smtClean="0"/>
              <a:t> </a:t>
            </a:r>
            <a:r>
              <a:rPr lang="en-US" sz="1600" dirty="0" err="1" smtClean="0"/>
              <a:t>οποίο</a:t>
            </a:r>
            <a:r>
              <a:rPr lang="en-US" sz="1600" dirty="0" smtClean="0"/>
              <a:t> η </a:t>
            </a:r>
            <a:r>
              <a:rPr lang="en-US" sz="1600" dirty="0" err="1" smtClean="0"/>
              <a:t>ευθεία</a:t>
            </a:r>
            <a:r>
              <a:rPr lang="en-US" sz="1600" dirty="0" smtClean="0"/>
              <a:t> </a:t>
            </a:r>
            <a:r>
              <a:rPr lang="en-US" sz="1600" dirty="0" err="1" smtClean="0"/>
              <a:t>παλινδρόμησης</a:t>
            </a:r>
            <a:r>
              <a:rPr lang="en-US" sz="1600" dirty="0" smtClean="0"/>
              <a:t> </a:t>
            </a:r>
            <a:r>
              <a:rPr lang="en-US" sz="1600" dirty="0" err="1" smtClean="0"/>
              <a:t>τέμνει</a:t>
            </a:r>
            <a:r>
              <a:rPr lang="en-US" sz="1600" dirty="0" smtClean="0"/>
              <a:t> </a:t>
            </a:r>
            <a:r>
              <a:rPr lang="en-US" sz="1600" dirty="0" err="1" smtClean="0"/>
              <a:t>τον</a:t>
            </a:r>
            <a:r>
              <a:rPr lang="en-US" sz="1600" dirty="0" smtClean="0"/>
              <a:t> </a:t>
            </a:r>
            <a:r>
              <a:rPr lang="en-US" sz="1600" dirty="0" err="1" smtClean="0"/>
              <a:t>άξονα</a:t>
            </a:r>
            <a:r>
              <a:rPr lang="en-US" sz="1600" dirty="0" smtClean="0"/>
              <a:t> </a:t>
            </a:r>
            <a:r>
              <a:rPr lang="en-US" sz="1600" dirty="0" err="1" smtClean="0"/>
              <a:t>των</a:t>
            </a:r>
            <a:r>
              <a:rPr lang="en-US" sz="1600" dirty="0" smtClean="0"/>
              <a:t> y,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</a:t>
            </a:r>
            <a:r>
              <a:rPr lang="en-US" sz="1600" dirty="0" err="1" smtClean="0"/>
              <a:t>δηλαδή</a:t>
            </a:r>
            <a:r>
              <a:rPr lang="en-US" sz="1600" dirty="0" smtClean="0"/>
              <a:t> η </a:t>
            </a:r>
            <a:r>
              <a:rPr lang="en-US" sz="1600" dirty="0" err="1" smtClean="0"/>
              <a:t>τιμή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 </a:t>
            </a:r>
            <a:r>
              <a:rPr lang="el-GR" sz="1600" dirty="0" smtClean="0"/>
              <a:t>Υ</a:t>
            </a:r>
            <a:r>
              <a:rPr lang="en-US" sz="1600" dirty="0" smtClean="0"/>
              <a:t> </a:t>
            </a:r>
            <a:r>
              <a:rPr lang="en-US" sz="1600" dirty="0" err="1" smtClean="0"/>
              <a:t>που</a:t>
            </a:r>
            <a:r>
              <a:rPr lang="en-US" sz="1600" dirty="0" smtClean="0"/>
              <a:t> </a:t>
            </a:r>
            <a:r>
              <a:rPr lang="en-US" sz="1600" dirty="0" err="1" smtClean="0"/>
              <a:t>αντιστοιχεί</a:t>
            </a:r>
            <a:r>
              <a:rPr lang="en-US" sz="1600" dirty="0" smtClean="0"/>
              <a:t> </a:t>
            </a:r>
            <a:r>
              <a:rPr lang="en-US" sz="1600" dirty="0" err="1" smtClean="0"/>
              <a:t>στο</a:t>
            </a:r>
            <a:r>
              <a:rPr lang="en-US" sz="1600" dirty="0" smtClean="0"/>
              <a:t> x=0 , </a:t>
            </a:r>
            <a:r>
              <a:rPr lang="en-US" sz="1600" dirty="0" err="1" smtClean="0"/>
              <a:t>το</a:t>
            </a:r>
            <a:r>
              <a:rPr lang="en-US" sz="1600" dirty="0" smtClean="0"/>
              <a:t> </a:t>
            </a:r>
            <a:r>
              <a:rPr lang="en-US" sz="1600" dirty="0" err="1" smtClean="0"/>
              <a:t>δε</a:t>
            </a:r>
            <a:r>
              <a:rPr lang="en-US" sz="1600" dirty="0" smtClean="0"/>
              <a:t> </a:t>
            </a:r>
            <a:r>
              <a:rPr lang="el-GR" sz="1600" dirty="0" smtClean="0"/>
              <a:t>β</a:t>
            </a:r>
            <a:r>
              <a:rPr lang="en-US" sz="1600" dirty="0" smtClean="0"/>
              <a:t>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η </a:t>
            </a:r>
            <a:r>
              <a:rPr lang="en-US" sz="1600" dirty="0" err="1" smtClean="0"/>
              <a:t>κλίση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</a:t>
            </a:r>
            <a:r>
              <a:rPr lang="en-US" sz="1600" dirty="0" err="1" smtClean="0"/>
              <a:t>ευθείας</a:t>
            </a:r>
            <a:r>
              <a:rPr lang="en-US" sz="1600" dirty="0" smtClean="0"/>
              <a:t> </a:t>
            </a:r>
            <a:r>
              <a:rPr lang="en-US" sz="1600" dirty="0" err="1" smtClean="0"/>
              <a:t>παλινδρόμησης</a:t>
            </a:r>
            <a:r>
              <a:rPr lang="en-US" sz="1600" dirty="0" smtClean="0"/>
              <a:t> </a:t>
            </a:r>
            <a:r>
              <a:rPr lang="en-US" sz="1600" dirty="0" err="1" smtClean="0"/>
              <a:t>και</a:t>
            </a:r>
            <a:r>
              <a:rPr lang="en-US" sz="1600" dirty="0" smtClean="0"/>
              <a:t> </a:t>
            </a:r>
            <a:r>
              <a:rPr lang="en-US" sz="1600" dirty="0" err="1" smtClean="0"/>
              <a:t>εκφράζει</a:t>
            </a:r>
            <a:r>
              <a:rPr lang="en-US" sz="1600" dirty="0" smtClean="0"/>
              <a:t> </a:t>
            </a:r>
            <a:r>
              <a:rPr lang="en-US" sz="1600" dirty="0" err="1" smtClean="0"/>
              <a:t>την</a:t>
            </a:r>
            <a:r>
              <a:rPr lang="en-US" sz="1600" dirty="0" smtClean="0"/>
              <a:t> </a:t>
            </a:r>
            <a:r>
              <a:rPr lang="en-US" sz="1600" dirty="0" err="1" smtClean="0"/>
              <a:t>αύξηση</a:t>
            </a:r>
            <a:r>
              <a:rPr lang="en-US" sz="1600" dirty="0" smtClean="0"/>
              <a:t> (</a:t>
            </a:r>
            <a:r>
              <a:rPr lang="en-US" sz="1600" dirty="0" err="1" smtClean="0"/>
              <a:t>μείωση</a:t>
            </a:r>
            <a:r>
              <a:rPr lang="en-US" sz="1600" dirty="0" smtClean="0"/>
              <a:t>)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y </a:t>
            </a:r>
            <a:r>
              <a:rPr lang="en-US" sz="1600" dirty="0" err="1" smtClean="0"/>
              <a:t>που</a:t>
            </a:r>
            <a:r>
              <a:rPr lang="en-US" sz="1600" dirty="0" smtClean="0"/>
              <a:t> </a:t>
            </a:r>
            <a:r>
              <a:rPr lang="en-US" sz="1600" dirty="0" err="1" smtClean="0"/>
              <a:t>αντιστοιχεί</a:t>
            </a:r>
            <a:r>
              <a:rPr lang="en-US" sz="1600" dirty="0" smtClean="0"/>
              <a:t> </a:t>
            </a:r>
            <a:r>
              <a:rPr lang="en-US" sz="1600" dirty="0" err="1" smtClean="0"/>
              <a:t>σε</a:t>
            </a:r>
            <a:r>
              <a:rPr lang="en-US" sz="1600" dirty="0" smtClean="0"/>
              <a:t> </a:t>
            </a:r>
            <a:r>
              <a:rPr lang="en-US" sz="1600" dirty="0" err="1" smtClean="0"/>
              <a:t>αύξηση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x  </a:t>
            </a:r>
            <a:r>
              <a:rPr lang="en-US" sz="1600" dirty="0" err="1" smtClean="0"/>
              <a:t>κατά</a:t>
            </a:r>
            <a:r>
              <a:rPr lang="en-US" sz="1600" dirty="0" smtClean="0"/>
              <a:t> </a:t>
            </a:r>
            <a:r>
              <a:rPr lang="en-US" sz="1600" dirty="0" err="1" smtClean="0"/>
              <a:t>μία</a:t>
            </a:r>
            <a:r>
              <a:rPr lang="en-US" sz="1600" dirty="0" smtClean="0"/>
              <a:t> </a:t>
            </a:r>
            <a:r>
              <a:rPr lang="en-US" sz="1600" dirty="0" err="1" smtClean="0"/>
              <a:t>μονάδα</a:t>
            </a:r>
            <a:r>
              <a:rPr lang="en-US" sz="16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16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 smtClean="0">
                <a:latin typeface="+mj-lt"/>
              </a:rPr>
              <a:t>Το ε παριστάνει το σφάλμα της εκτίμησης</a:t>
            </a:r>
            <a:r>
              <a:rPr lang="en-US" sz="1600" dirty="0" smtClean="0">
                <a:latin typeface="+mj-lt"/>
              </a:rPr>
              <a:t>.</a:t>
            </a:r>
            <a:r>
              <a:rPr lang="el-GR" sz="16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642910" y="1857364"/>
            <a:ext cx="8215370" cy="36933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l-GR" dirty="0" smtClean="0"/>
              <a:t>Θα χρησιμοποιήσουμε το αρχείο </a:t>
            </a:r>
            <a:r>
              <a:rPr lang="en-US" dirty="0" smtClean="0">
                <a:solidFill>
                  <a:srgbClr val="FF0000"/>
                </a:solidFill>
              </a:rPr>
              <a:t>money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sav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στο οποίο έχουν καταγραφεί για δεκατέσσερις μαθητές διαφορετικών ηλικιών που φοιτούν σε 4 διαφορετικά σχολεία της Αθήνας τα χρήματα που λαμβάνουν από τους γονείς τους το μήνα για χαρτζιλίκι. Οι μεταβλητές που χρησιμοποιούνται είναι οι ακόλουθες:</a:t>
            </a:r>
          </a:p>
          <a:p>
            <a:pPr marL="0" indent="0" algn="just">
              <a:buNone/>
              <a:defRPr/>
            </a:pPr>
            <a:endParaRPr lang="el-GR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Money: </a:t>
            </a:r>
            <a:r>
              <a:rPr lang="el-GR" dirty="0" smtClean="0"/>
              <a:t>Μηνιαίο Χαρτζιλίκι μαθητών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School</a:t>
            </a:r>
            <a:r>
              <a:rPr lang="el-GR" dirty="0" smtClean="0"/>
              <a:t>: Σχολείο που φοιτούν (Σχολείο Α, Β, Γ, Δ)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Age:</a:t>
            </a:r>
            <a:r>
              <a:rPr lang="el-GR" dirty="0" smtClean="0"/>
              <a:t> Ηλικία μαθητών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Income: </a:t>
            </a:r>
            <a:r>
              <a:rPr lang="el-GR" dirty="0" smtClean="0"/>
              <a:t>Ετήσιο Οικογενειακό Εισόδημα</a:t>
            </a:r>
          </a:p>
          <a:p>
            <a:pPr lvl="1" algn="just">
              <a:buFont typeface="Arial" pitchFamily="34" charset="0"/>
              <a:buChar char="•"/>
            </a:pPr>
            <a:endParaRPr lang="el-GR" dirty="0" smtClean="0"/>
          </a:p>
          <a:p>
            <a:pPr marL="0" lvl="1" algn="just"/>
            <a:r>
              <a:rPr lang="el-GR" dirty="0" smtClean="0"/>
              <a:t>Θα κατασκευάσουμε ένα γραμμικό μοντέλο με </a:t>
            </a:r>
            <a:r>
              <a:rPr lang="el-GR" b="1" dirty="0" smtClean="0"/>
              <a:t>εξαρτημένη μεταβλητή </a:t>
            </a:r>
            <a:r>
              <a:rPr lang="el-GR" dirty="0" smtClean="0"/>
              <a:t>το χαρτζιλίκι και </a:t>
            </a:r>
            <a:r>
              <a:rPr lang="el-GR" b="1" dirty="0" smtClean="0"/>
              <a:t>ανεξάρτητη μεταβλητή </a:t>
            </a:r>
            <a:r>
              <a:rPr lang="el-GR" dirty="0" smtClean="0"/>
              <a:t>την ηλικία.</a:t>
            </a:r>
          </a:p>
          <a:p>
            <a:pPr marL="0" indent="0" algn="just"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00174"/>
            <a:ext cx="3143272" cy="26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28736"/>
            <a:ext cx="3226621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643314"/>
            <a:ext cx="2500330" cy="2500330"/>
          </a:xfrm>
          <a:prstGeom prst="rect">
            <a:avLst/>
          </a:prstGeom>
          <a:noFill/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715140" y="1714488"/>
            <a:ext cx="1285884" cy="2071702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929190" y="1857365"/>
            <a:ext cx="1573222" cy="2071702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3143272" cy="246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3723</TotalTime>
  <Words>1366</Words>
  <Application>Microsoft Office PowerPoint</Application>
  <PresentationFormat>Προβολή στην οθόνη (4:3)</PresentationFormat>
  <Paragraphs>174</Paragraphs>
  <Slides>25</Slides>
  <Notes>25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Στούντιο</vt:lpstr>
      <vt:lpstr>Θέμα του Office</vt:lpstr>
      <vt:lpstr>Equation</vt:lpstr>
      <vt:lpstr>ΕΦΑΡΜΟΣΜΕΝΗ ΣΤΑΤΙΣΤΙΚΗ</vt:lpstr>
      <vt:lpstr>Άδειες Χρήσης</vt:lpstr>
      <vt:lpstr>Χρηματοδότηση</vt:lpstr>
      <vt:lpstr>Περιεχόμενα Διάλεξης</vt:lpstr>
      <vt:lpstr>Συσχέτιση - Παλινδρόμηση</vt:lpstr>
      <vt:lpstr>Συσχέτιση -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PA</cp:lastModifiedBy>
  <cp:revision>359</cp:revision>
  <dcterms:created xsi:type="dcterms:W3CDTF">2009-09-29T10:20:01Z</dcterms:created>
  <dcterms:modified xsi:type="dcterms:W3CDTF">2015-11-16T15:45:18Z</dcterms:modified>
</cp:coreProperties>
</file>