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5" r:id="rId4"/>
    <p:sldId id="263" r:id="rId5"/>
    <p:sldId id="266" r:id="rId6"/>
    <p:sldId id="267" r:id="rId7"/>
    <p:sldId id="268" r:id="rId8"/>
    <p:sldId id="269" r:id="rId9"/>
    <p:sldId id="264" r:id="rId10"/>
    <p:sldId id="260" r:id="rId11"/>
    <p:sldId id="259" r:id="rId12"/>
    <p:sldId id="258" r:id="rId13"/>
    <p:sldId id="261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698" autoAdjust="0"/>
    <p:restoredTop sz="94660"/>
  </p:normalViewPr>
  <p:slideViewPr>
    <p:cSldViewPr snapToGrid="0">
      <p:cViewPr varScale="1">
        <p:scale>
          <a:sx n="85" d="100"/>
          <a:sy n="85" d="100"/>
        </p:scale>
        <p:origin x="53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347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3A84-A01D-4212-8736-CDDE5DCFE6AE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D2BB-FD1E-44D2-B24E-D32FDAAB884E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29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3A84-A01D-4212-8736-CDDE5DCFE6AE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D2BB-FD1E-44D2-B24E-D32FDAAB8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100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3A84-A01D-4212-8736-CDDE5DCFE6AE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D2BB-FD1E-44D2-B24E-D32FDAAB8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819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3A84-A01D-4212-8736-CDDE5DCFE6AE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D2BB-FD1E-44D2-B24E-D32FDAAB8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873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3A84-A01D-4212-8736-CDDE5DCFE6AE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D2BB-FD1E-44D2-B24E-D32FDAAB884E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08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3A84-A01D-4212-8736-CDDE5DCFE6AE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D2BB-FD1E-44D2-B24E-D32FDAAB8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53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3A84-A01D-4212-8736-CDDE5DCFE6AE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D2BB-FD1E-44D2-B24E-D32FDAAB8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2293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3A84-A01D-4212-8736-CDDE5DCFE6AE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D2BB-FD1E-44D2-B24E-D32FDAAB8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176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3A84-A01D-4212-8736-CDDE5DCFE6AE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D2BB-FD1E-44D2-B24E-D32FDAAB8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4077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06C3A84-A01D-4212-8736-CDDE5DCFE6AE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FFD2BB-FD1E-44D2-B24E-D32FDAAB8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6065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3A84-A01D-4212-8736-CDDE5DCFE6AE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D2BB-FD1E-44D2-B24E-D32FDAAB88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201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06C3A84-A01D-4212-8736-CDDE5DCFE6AE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AFFD2BB-FD1E-44D2-B24E-D32FDAAB884E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2268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469696-9082-40AD-9059-18247FF32A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l-GR" altLang="el-GR" sz="5400" b="1" dirty="0">
                <a:latin typeface="Arial" panose="020B0604020202020204" pitchFamily="34" charset="0"/>
              </a:rPr>
              <a:t>ΛΕΙΤΟΥΡΓΙΚΑ ΣΥΣΤΗΜΑΤΑ ΚΑΙ ΛΟΓΙΣΜΙΚΟ</a:t>
            </a:r>
            <a:br>
              <a:rPr lang="en-US" altLang="el-GR" sz="5400" b="1" dirty="0">
                <a:latin typeface="Arial" panose="020B0604020202020204" pitchFamily="34" charset="0"/>
              </a:rPr>
            </a:br>
            <a:endParaRPr lang="el-GR" sz="54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0494032-FEDF-4AC5-858E-8E8734C6B3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Δρ. Ε. </a:t>
            </a:r>
            <a:r>
              <a:rPr lang="el-GR" dirty="0" err="1"/>
              <a:t>μεννησ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0727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3634F5-3431-49F5-AB62-B08F305C8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Εξυπηρετητής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08E0D2-E300-4293-B88D-2023E3D93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Μεγάλος κεντρικός υπολογιστής συνδεδεμένος με πολλούς σταθμούς εργασίας. </a:t>
            </a:r>
            <a:endParaRPr lang="en-US" dirty="0"/>
          </a:p>
          <a:p>
            <a:r>
              <a:rPr lang="el-GR" dirty="0"/>
              <a:t>Για ποιους λόγους; </a:t>
            </a:r>
          </a:p>
          <a:p>
            <a:r>
              <a:rPr lang="el-GR" dirty="0"/>
              <a:t>Μέσω των σταθμών οι χρήστες επικοινωνούν άμεσα με τον υπολογιστή απομακρυσμένα, χωρίς να χρειάζεται να υποβάλλουν αίτηση σε κάποιο χειριστή (αυτοματοποίηση).</a:t>
            </a:r>
          </a:p>
          <a:p>
            <a:r>
              <a:rPr lang="el-GR" dirty="0"/>
              <a:t>Παραδείγματα τέτοιων λειτουργικών συστημάτων; </a:t>
            </a:r>
          </a:p>
          <a:p>
            <a:r>
              <a:rPr lang="el-GR" dirty="0"/>
              <a:t>Σήμερα ο ρόλος του χειριστή έχει εξαφανιστεί, έχει αντικατασταθεί στα κεντρικά συστήματα από τον Διαχειριστή Συστήματος, ο οποίος διεκπεραιώνει και επιβλέπει την εγκατάσταση νέου εξοπλισμού, λογισμικού, επιβάλει τυπικούς κανονισμούς (δημιουργία λογαριασμών, καθορισμός ορίων στον αποθηκευτικό χώρο, συντονίζει προσπάθειες για επίλυση των προβλημάτων που παρουσιάζονται).</a:t>
            </a:r>
          </a:p>
        </p:txBody>
      </p:sp>
    </p:spTree>
    <p:extLst>
      <p:ext uri="{BB962C8B-B14F-4D97-AF65-F5344CB8AC3E}">
        <p14:creationId xmlns:p14="http://schemas.microsoft.com/office/powerpoint/2010/main" val="161893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F8894E-BC9D-477B-B796-9C5B86981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Επεξεργασία πραγματικού χρόνου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AB31506-6031-416C-AC37-E5F69C897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 υπολογιστής αναγκάζεται να εκτελεί εργασίες κάτω από προθεσμίες.</a:t>
            </a:r>
          </a:p>
          <a:p>
            <a:r>
              <a:rPr lang="el-GR" dirty="0"/>
              <a:t>Οι πραγματοποιούμενες ενέργειες λαμβάνουν χώρα σε πραγματικό χρόνο. </a:t>
            </a:r>
          </a:p>
          <a:p>
            <a:r>
              <a:rPr lang="el-GR" b="1" dirty="0"/>
              <a:t>Διεργασίες</a:t>
            </a:r>
            <a:r>
              <a:rPr lang="el-GR" dirty="0"/>
              <a:t> οι οποίες δεν εκτελούνται σε πραγματικό χρόνο. </a:t>
            </a:r>
          </a:p>
          <a:p>
            <a:r>
              <a:rPr lang="el-GR" b="1" dirty="0" err="1"/>
              <a:t>Χρονομερισμός</a:t>
            </a:r>
            <a:r>
              <a:rPr lang="el-GR" dirty="0"/>
              <a:t>: εξυπηρέτηση πολλών χρηστών την ίδια στιγμή.</a:t>
            </a:r>
            <a:r>
              <a:rPr lang="en-US" dirty="0"/>
              <a:t> </a:t>
            </a:r>
            <a:r>
              <a:rPr lang="el-GR" dirty="0"/>
              <a:t>Παράδειγμα;</a:t>
            </a:r>
          </a:p>
          <a:p>
            <a:r>
              <a:rPr lang="el-GR" b="1" dirty="0" err="1"/>
              <a:t>Πολυπρογραμματισμός</a:t>
            </a:r>
            <a:r>
              <a:rPr lang="el-GR" dirty="0"/>
              <a:t>: ο χρόνος διαιρείται σε διαστήματα και η εκτέλεση κάθε εργασίας περιορίζεται σε ένα μόνο χρονικό διάστημα τη φορά. Στο τέλος κάθε διαστήματος, η τρέχουσα εργασία παραμερίζεται προσωρινά και εκτελείται κάποια άλλη κατά τη διάρκεια του επόμενου </a:t>
            </a:r>
            <a:r>
              <a:rPr lang="el-GR" dirty="0" err="1"/>
              <a:t>διασ΄τηματος</a:t>
            </a:r>
            <a:r>
              <a:rPr lang="el-G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7628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2BE639-22C7-433D-94D2-3778167B9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Ουρά εργασιών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90F289-9EDA-46BE-AAEE-F3E4E0A21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Οργανωμένη αποθήκευση</a:t>
            </a:r>
          </a:p>
          <a:p>
            <a:r>
              <a:rPr lang="el-GR" dirty="0"/>
              <a:t>Πλέον δεν χρησιμοποιείται καθώς τα ΛΣ δίνουν σειρά προτεραιότητας. </a:t>
            </a:r>
          </a:p>
          <a:p>
            <a:r>
              <a:rPr lang="el-GR" i="1" dirty="0"/>
              <a:t>Να δειχθεί ο διαχειριστής εργασιών του ΛΣ.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804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CDF736-C256-4DD4-884D-7D85FB543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Εξέλιξη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3A3116-CD26-414D-9701-A6EDEE775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Τα λειτουργικά συστήματα έχουν εξελιχθεί από απλά προγράμματα τα οποία ανακτούσαν και εκτελούσαν προγράμματα </a:t>
            </a:r>
            <a:r>
              <a:rPr lang="el-GR" b="1" dirty="0"/>
              <a:t>ένα κάθε φορά </a:t>
            </a:r>
            <a:r>
              <a:rPr lang="el-GR" dirty="0"/>
              <a:t>σε σύνθετα συστήματα που συντονίζουν το </a:t>
            </a:r>
            <a:r>
              <a:rPr lang="el-GR" b="1" dirty="0" err="1"/>
              <a:t>χρονομερισμό</a:t>
            </a:r>
            <a:r>
              <a:rPr lang="el-GR" dirty="0"/>
              <a:t>, διατηρούν </a:t>
            </a:r>
            <a:r>
              <a:rPr lang="el-GR" b="1" dirty="0"/>
              <a:t>προγράμματα και αρχεία δεδομένων </a:t>
            </a:r>
            <a:r>
              <a:rPr lang="el-GR" dirty="0"/>
              <a:t>στις συσκευές μαζικής αποθήκευσης και </a:t>
            </a:r>
            <a:r>
              <a:rPr lang="el-GR" b="1" dirty="0"/>
              <a:t>αποκρίνονται στις αιτήσεις των χρηστών</a:t>
            </a:r>
            <a:r>
              <a:rPr lang="el-GR" dirty="0"/>
              <a:t>. </a:t>
            </a:r>
          </a:p>
          <a:p>
            <a:r>
              <a:rPr lang="el-GR" dirty="0" err="1"/>
              <a:t>Πολυεπεξεργαστικές</a:t>
            </a:r>
            <a:r>
              <a:rPr lang="el-GR" dirty="0"/>
              <a:t> μηχανές: δυνατότητες </a:t>
            </a:r>
            <a:r>
              <a:rPr lang="el-GR" dirty="0" err="1"/>
              <a:t>χρονομερισμού</a:t>
            </a:r>
            <a:r>
              <a:rPr lang="el-GR" dirty="0"/>
              <a:t> / </a:t>
            </a:r>
            <a:r>
              <a:rPr lang="el-GR" dirty="0" err="1"/>
              <a:t>πολυδιεργασίας</a:t>
            </a:r>
            <a:r>
              <a:rPr lang="el-GR" dirty="0"/>
              <a:t> μέσω της ανάθεσης διαφορετικής εργασίας </a:t>
            </a:r>
            <a:r>
              <a:rPr lang="el-GR" b="1" dirty="0"/>
              <a:t>σε κάθε επεξεργαστή</a:t>
            </a:r>
            <a:r>
              <a:rPr lang="el-GR" dirty="0"/>
              <a:t>, καθώς και το διαμοιρασμό του χρόνου κάθε μοναδικού επεξεργαστή. </a:t>
            </a:r>
          </a:p>
          <a:p>
            <a:r>
              <a:rPr lang="el-GR" dirty="0"/>
              <a:t>Εξισορρόπηση φορτίου και κλιμάκωση (διάσπαση των εργασιών σε αριθμό </a:t>
            </a:r>
            <a:r>
              <a:rPr lang="el-GR" dirty="0" err="1"/>
              <a:t>υποεργασιών</a:t>
            </a:r>
            <a:r>
              <a:rPr lang="el-GR" dirty="0"/>
              <a:t> συμβατό με το πλήθος των διαθέσιμων επεξεργαστών). </a:t>
            </a:r>
          </a:p>
          <a:p>
            <a:r>
              <a:rPr lang="el-GR" dirty="0"/>
              <a:t>Ο τομέας της δικτύωσης αποτελεί μια επέκταση των λειτουργικών συστημάτων καθώς οδήγησε στην ανάγκη για συστήματα λογισμικού τα οποία θα συντονίζουν τις δραστηριότητες του δικτύου. </a:t>
            </a:r>
          </a:p>
        </p:txBody>
      </p:sp>
    </p:spTree>
    <p:extLst>
      <p:ext uri="{BB962C8B-B14F-4D97-AF65-F5344CB8AC3E}">
        <p14:creationId xmlns:p14="http://schemas.microsoft.com/office/powerpoint/2010/main" val="319653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C6B0FF-5219-429A-9D02-014EEBE05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Ασφάλεια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0CABB5C-70A7-4547-B89A-23EF641A5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Το λειτουργικό σύστημα επιβλέπει τις δραστηριότητες ενός υπολογιστή – παίζει ζωτικό ρόλο στην ασφάλεια. </a:t>
            </a:r>
          </a:p>
          <a:p>
            <a:r>
              <a:rPr lang="el-GR" sz="3200" dirty="0"/>
              <a:t>Μια σημαντική εργασία των λειτουργικών συστημάτων είναι να απαγορεύσουν την πρόσβαση μη εξουσιοδοτημένων χρηστών στους πόρους του υπολογιστή.</a:t>
            </a:r>
          </a:p>
          <a:p>
            <a:pPr lvl="1"/>
            <a:r>
              <a:rPr lang="el-GR" sz="2800" dirty="0"/>
              <a:t>Απλός χρήστης</a:t>
            </a:r>
          </a:p>
          <a:p>
            <a:pPr lvl="1"/>
            <a:r>
              <a:rPr lang="el-GR" sz="2800" dirty="0"/>
              <a:t>Διαχειριστής δικτύου – </a:t>
            </a:r>
            <a:r>
              <a:rPr lang="el-GR" sz="2800" dirty="0" err="1"/>
              <a:t>υπερχρήστης</a:t>
            </a:r>
            <a:r>
              <a:rPr lang="el-GR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087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3914D7-1AB2-423A-9334-D1E898526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Λογισμικό Εφαρμογών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B4F00F-C745-4FA8-86D2-0D0675609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Προγράμματα τα οποία εκτελούν εργασίες με σκοπό την αξιοποίηση του υπολογιστή. </a:t>
            </a:r>
          </a:p>
          <a:p>
            <a:r>
              <a:rPr lang="el-GR" dirty="0"/>
              <a:t>Πείτε παραδείγματα (βλ. </a:t>
            </a:r>
            <a:r>
              <a:rPr lang="en-US" dirty="0"/>
              <a:t>Program Files)</a:t>
            </a:r>
            <a:r>
              <a:rPr lang="el-GR" dirty="0"/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Λογιστικά φύλλα,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συστήματα βάσεων δεδομένων,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λογισμικό ανάπτυξης προγραμμάτων,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παιχνίδια. </a:t>
            </a:r>
          </a:p>
        </p:txBody>
      </p:sp>
    </p:spTree>
    <p:extLst>
      <p:ext uri="{BB962C8B-B14F-4D97-AF65-F5344CB8AC3E}">
        <p14:creationId xmlns:p14="http://schemas.microsoft.com/office/powerpoint/2010/main" val="4110267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FCA1A5-4247-487B-A4E2-9B4181891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Λογισμικό Συστήματος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F2D5D23-94B8-4211-B0E8-F7AA1ADAA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Εκτελεί λειτουργίες οι οποίες είναι γενικότερα </a:t>
            </a:r>
            <a:r>
              <a:rPr lang="el-GR" b="1" dirty="0"/>
              <a:t>κοινές</a:t>
            </a:r>
            <a:r>
              <a:rPr lang="el-GR" dirty="0"/>
              <a:t> στα υπολογιστικά συστήματα. Παρέχει την </a:t>
            </a:r>
            <a:r>
              <a:rPr lang="el-GR" b="1" dirty="0"/>
              <a:t>υποδομή</a:t>
            </a:r>
            <a:r>
              <a:rPr lang="el-GR" dirty="0"/>
              <a:t> που </a:t>
            </a:r>
            <a:r>
              <a:rPr lang="el-GR" b="1" dirty="0"/>
              <a:t>απαιτεί</a:t>
            </a:r>
            <a:r>
              <a:rPr lang="el-GR" dirty="0"/>
              <a:t> το λογισμικό </a:t>
            </a:r>
            <a:r>
              <a:rPr lang="el-GR" b="1" dirty="0"/>
              <a:t>εφαρμογών</a:t>
            </a:r>
            <a:r>
              <a:rPr lang="el-GR" dirty="0"/>
              <a:t> με τρόπο παρόμοιο με αυτόν που η </a:t>
            </a:r>
            <a:r>
              <a:rPr lang="el-GR" b="1" dirty="0"/>
              <a:t>υποδομή ενός κράτους (κυβέρνηση, οδικό δίκτυο, κοινωφελείς υπηρεσίες</a:t>
            </a:r>
            <a:r>
              <a:rPr lang="el-GR" dirty="0"/>
              <a:t>) παρέχει το υπόβαθρο στο οποίο ζουν και λειτουργούν οι πολίτες. </a:t>
            </a:r>
          </a:p>
          <a:p>
            <a:r>
              <a:rPr lang="el-GR" dirty="0"/>
              <a:t>Χωρίζεται σε: </a:t>
            </a:r>
          </a:p>
          <a:p>
            <a:r>
              <a:rPr lang="el-GR" dirty="0"/>
              <a:t>1) Λειτουργικό Σύστημα</a:t>
            </a:r>
          </a:p>
          <a:p>
            <a:r>
              <a:rPr lang="el-GR" dirty="0"/>
              <a:t>2) Βοηθητικό λογισμικό.</a:t>
            </a:r>
          </a:p>
          <a:p>
            <a:r>
              <a:rPr lang="el-GR" dirty="0"/>
              <a:t>Βοηθητικό λογισμικό: προγράμματα τα οποία εκτελούν δραστηριότητες που αν και θεμελιώδεις για τους υπολογιστές δεν περιλαμβάνονται στο ΛΣ. Επεκτείνουν τις δυνατότητες του ΛΣ</a:t>
            </a:r>
          </a:p>
          <a:p>
            <a:r>
              <a:rPr lang="el-GR" dirty="0"/>
              <a:t>Παραδείγματα;</a:t>
            </a:r>
          </a:p>
          <a:p>
            <a:r>
              <a:rPr lang="el-GR" dirty="0"/>
              <a:t> (</a:t>
            </a:r>
            <a:r>
              <a:rPr lang="en-US" dirty="0"/>
              <a:t>formatting </a:t>
            </a:r>
            <a:r>
              <a:rPr lang="el-GR" dirty="0"/>
              <a:t>δίσκου, αντιγραφές αρχείων, συμπίεση, αναπαραγωγή πολυμέσων)</a:t>
            </a:r>
          </a:p>
        </p:txBody>
      </p:sp>
    </p:spTree>
    <p:extLst>
      <p:ext uri="{BB962C8B-B14F-4D97-AF65-F5344CB8AC3E}">
        <p14:creationId xmlns:p14="http://schemas.microsoft.com/office/powerpoint/2010/main" val="165507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78B35F8-B68B-4F28-8876-B2B36F2DE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Στοιχεία Λειτουργικού Συστήματος</a:t>
            </a:r>
            <a:br>
              <a:rPr lang="en-US" dirty="0"/>
            </a:br>
            <a:r>
              <a:rPr lang="el-GR" dirty="0"/>
              <a:t>ΦΛΟΙΟΣ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20EDDF6-F52A-4B94-B970-7A48876B0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Επικοινωνία ΛΣ με το χρήστη. Το τμήμα που χειρίζεται την επικοινωνία λέγεται </a:t>
            </a:r>
            <a:r>
              <a:rPr lang="el-GR" b="1" dirty="0"/>
              <a:t>φλοιός</a:t>
            </a:r>
            <a:r>
              <a:rPr lang="el-GR" dirty="0"/>
              <a:t> ή </a:t>
            </a:r>
            <a:r>
              <a:rPr lang="el-GR" b="1" dirty="0"/>
              <a:t>κέλυφος</a:t>
            </a:r>
            <a:r>
              <a:rPr lang="el-GR" dirty="0"/>
              <a:t>. Οι παλιοί φλοιοί επικοινωνούσαν με τους χρήστες μέσω εντολών κειμένου, με τη χρήση πληκτρολογίου – οθόνης.  </a:t>
            </a:r>
          </a:p>
          <a:p>
            <a:r>
              <a:rPr lang="el-GR" dirty="0"/>
              <a:t>Παραδείγματα;</a:t>
            </a:r>
          </a:p>
          <a:p>
            <a:r>
              <a:rPr lang="el-GR" dirty="0"/>
              <a:t>Εναλλακτικά; </a:t>
            </a:r>
          </a:p>
          <a:p>
            <a:r>
              <a:rPr lang="el-GR" dirty="0"/>
              <a:t>Χρήση γραφικής διασύνδεσης με το χρήστη. </a:t>
            </a:r>
          </a:p>
          <a:p>
            <a:r>
              <a:rPr lang="el-GR" dirty="0"/>
              <a:t>Παραδείγματα; </a:t>
            </a:r>
          </a:p>
          <a:p>
            <a:r>
              <a:rPr lang="el-GR" dirty="0"/>
              <a:t>Παρότι παίζει σημαντικό ρόλο στη λειτουργικότητα ενός υπολογιστή, δεν είναι παρά μια διασύνδεση μεταξύ του χρήστη και του πραγματικού πυρήνα του λειτουργικού </a:t>
            </a:r>
            <a:r>
              <a:rPr lang="el-GR" dirty="0" err="1"/>
              <a:t>σύστηματος</a:t>
            </a:r>
            <a:r>
              <a:rPr lang="el-GR" dirty="0"/>
              <a:t>. </a:t>
            </a:r>
          </a:p>
          <a:p>
            <a:r>
              <a:rPr lang="el-GR" dirty="0"/>
              <a:t>Σύγκριση μεταξύ </a:t>
            </a:r>
            <a:r>
              <a:rPr lang="en-US" dirty="0"/>
              <a:t>Windows – Unix – Linux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773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78B35F8-B68B-4F28-8876-B2B36F2DE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Στοιχεία Λειτουργικού Συστήματος</a:t>
            </a:r>
            <a:br>
              <a:rPr lang="en-US" dirty="0"/>
            </a:br>
            <a:r>
              <a:rPr lang="el-GR" dirty="0"/>
              <a:t>ΠΥΡΗΝΑΣ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20EDDF6-F52A-4B94-B970-7A48876B0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Στοιχεία λογισμικού τα οποία εκτελούν τις πολύ βασικές λειτουργίες που απαιτούνται από το υπολογιστικό σύστημα. </a:t>
            </a:r>
            <a:endParaRPr lang="en-US" dirty="0"/>
          </a:p>
          <a:p>
            <a:r>
              <a:rPr lang="el-GR" dirty="0"/>
              <a:t>Π.χ. διαχειριστής αρχείων. </a:t>
            </a:r>
            <a:endParaRPr lang="en-US" dirty="0"/>
          </a:p>
          <a:p>
            <a:r>
              <a:rPr lang="el-GR" dirty="0"/>
              <a:t>Διατηρεί καταγραφή όλων των αρχείων,  θέση, δικαιώματα χρηστών.</a:t>
            </a:r>
          </a:p>
          <a:p>
            <a:r>
              <a:rPr lang="el-GR" dirty="0"/>
              <a:t>Για τη διευκόλυνση των χρηστών οι περισσότεροι Δ.Α. επιτρέπουν τη συγκέντρωση σε ομάδες οι οποίες ονομάζονται κατάλογοι ή φάκελοι. </a:t>
            </a:r>
          </a:p>
          <a:p>
            <a:r>
              <a:rPr lang="el-GR" dirty="0"/>
              <a:t>Η αλυσίδα των καταλόγων μέσα σε καταλόγους ονομάζεται διαδρομή. </a:t>
            </a:r>
          </a:p>
        </p:txBody>
      </p:sp>
    </p:spTree>
    <p:extLst>
      <p:ext uri="{BB962C8B-B14F-4D97-AF65-F5344CB8AC3E}">
        <p14:creationId xmlns:p14="http://schemas.microsoft.com/office/powerpoint/2010/main" val="66004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324F213-9EA2-4280-96CB-89A10EB87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Εκκίνηση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ABCDFA2-8FA3-42D1-864E-316E508B3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Το λειτουργικό σύστημα μεταφέρεται από το μέσο αποθήκευσης στην κύρια μνήμη, η οποία είναι κενή όταν ξεκινάει ο υπολογιστής. </a:t>
            </a:r>
          </a:p>
          <a:p>
            <a:endParaRPr lang="el-GR" sz="2800" dirty="0"/>
          </a:p>
          <a:p>
            <a:r>
              <a:rPr lang="el-GR" sz="2800" dirty="0"/>
              <a:t>Στις </a:t>
            </a:r>
            <a:r>
              <a:rPr lang="en-US" sz="2800" dirty="0"/>
              <a:t>ROM </a:t>
            </a:r>
            <a:r>
              <a:rPr lang="el-GR" sz="2800" dirty="0"/>
              <a:t>των υπολογιστών γενικής χρήσης βρίσκεται </a:t>
            </a:r>
            <a:r>
              <a:rPr lang="el-GR" sz="2800" b="1" dirty="0"/>
              <a:t>μόνιμα</a:t>
            </a:r>
            <a:r>
              <a:rPr lang="el-GR" sz="2800" dirty="0"/>
              <a:t> αποθηκευμένο ένα πρόγραμμα το οποίο ονομάζεται ρουτίνα εκκίνησης. Ένα πρόγραμμα αποθηκευμένο σε </a:t>
            </a:r>
            <a:r>
              <a:rPr lang="en-US" sz="2800" dirty="0"/>
              <a:t>ROM </a:t>
            </a:r>
            <a:r>
              <a:rPr lang="el-GR" sz="2800" dirty="0"/>
              <a:t>ονομάζεται </a:t>
            </a:r>
            <a:r>
              <a:rPr lang="el-GR" sz="2800" dirty="0" err="1"/>
              <a:t>υλικο</a:t>
            </a:r>
            <a:r>
              <a:rPr lang="el-GR" sz="2800" dirty="0"/>
              <a:t> - λογισμικό αντικατοπτρίζοντας το γεγονός ότι αποτελείται από λογισμικό μόνιμα καταγεγραμμένο σε υλικό. </a:t>
            </a:r>
          </a:p>
        </p:txBody>
      </p:sp>
    </p:spTree>
    <p:extLst>
      <p:ext uri="{BB962C8B-B14F-4D97-AF65-F5344CB8AC3E}">
        <p14:creationId xmlns:p14="http://schemas.microsoft.com/office/powerpoint/2010/main" val="339581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D5CA04-1116-4B4D-A4B3-6B29D134E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Διεργασία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518B30-4196-4F61-B739-A0B0157C1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Διάκριση ενός </a:t>
            </a:r>
            <a:r>
              <a:rPr lang="el-GR" sz="2400" b="1" dirty="0"/>
              <a:t>προγράμματος</a:t>
            </a:r>
            <a:r>
              <a:rPr lang="el-GR" sz="2400" dirty="0"/>
              <a:t> και της δραστηριότητας της </a:t>
            </a:r>
            <a:r>
              <a:rPr lang="el-GR" sz="2400" b="1" dirty="0"/>
              <a:t>εκτέλεσης</a:t>
            </a:r>
            <a:r>
              <a:rPr lang="el-GR" sz="2400" dirty="0"/>
              <a:t> ενός προγράμματος. Το πρώτο είναι ένα στατικό σύνολο εντολών, ενώ το δεύτερο αποτελεί μια δυναμική δραστηριότητα της οποίας οι ιδιότητες μεταβάλλονται με το πέρασμα του χρόνου. Αυτή η δραστηριότητα είναι γνωστή ως </a:t>
            </a:r>
            <a:r>
              <a:rPr lang="el-GR" sz="2400" b="1" dirty="0"/>
              <a:t>διεργασία. </a:t>
            </a:r>
            <a:endParaRPr lang="el-GR" sz="2400" dirty="0"/>
          </a:p>
          <a:p>
            <a:r>
              <a:rPr lang="el-GR" sz="2400" dirty="0"/>
              <a:t>Διαχείριση διεργασιών: ο </a:t>
            </a:r>
            <a:r>
              <a:rPr lang="el-GR" sz="2400" dirty="0" err="1"/>
              <a:t>χρονοπρογραμματιστής</a:t>
            </a:r>
            <a:r>
              <a:rPr lang="el-GR" sz="2400" dirty="0"/>
              <a:t> διατηρεί ένα </a:t>
            </a:r>
            <a:r>
              <a:rPr lang="el-GR" sz="2400" b="1" dirty="0"/>
              <a:t>κατάλογο</a:t>
            </a:r>
            <a:r>
              <a:rPr lang="el-GR" sz="2400" dirty="0"/>
              <a:t> των </a:t>
            </a:r>
            <a:r>
              <a:rPr lang="el-GR" sz="2400" b="1" dirty="0"/>
              <a:t>διεργασιών</a:t>
            </a:r>
            <a:r>
              <a:rPr lang="el-GR" sz="2400" dirty="0"/>
              <a:t> που είναι παρούσες στο υπολογιστικό σύστημα, προσθέτει νέες </a:t>
            </a:r>
            <a:r>
              <a:rPr lang="el-GR" sz="2400" b="1" dirty="0"/>
              <a:t>διεργασίες</a:t>
            </a:r>
            <a:r>
              <a:rPr lang="el-GR" sz="2400" dirty="0"/>
              <a:t> σε αυτή τη «δεξαμενή» και διαγράφει τις διεργασίες που ολοκληρώνονται. Όταν ο χρήστης ζητάει την εκτέλεση μιας εφαρμογής, ο </a:t>
            </a:r>
            <a:r>
              <a:rPr lang="el-GR" sz="2400" dirty="0" err="1"/>
              <a:t>χρονοπρογραμματιστής</a:t>
            </a:r>
            <a:r>
              <a:rPr lang="el-GR" sz="2400" dirty="0"/>
              <a:t> προσθέτει την εκτέλεση της συγκεκριμένης εφαρμογής στη δεξαμενή των τρεχουσών διεργασιών. </a:t>
            </a:r>
          </a:p>
        </p:txBody>
      </p:sp>
    </p:spTree>
    <p:extLst>
      <p:ext uri="{BB962C8B-B14F-4D97-AF65-F5344CB8AC3E}">
        <p14:creationId xmlns:p14="http://schemas.microsoft.com/office/powerpoint/2010/main" val="394250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F6B24A-96FA-48CE-9588-011C7E876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Διεργασίες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A9435C4-3789-4A5D-9C22-94426B770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στοιχείο του πυρήνα που επιβλέπει την εκτέλεση των προγραμματισμένων διεργασιών ονομάζεται διεκπεραιωτής. Σε ένα χρονομεριστικό / </a:t>
            </a:r>
            <a:r>
              <a:rPr lang="el-GR" dirty="0" err="1"/>
              <a:t>πολυδιεργασιακό</a:t>
            </a:r>
            <a:r>
              <a:rPr lang="el-GR" dirty="0"/>
              <a:t> σύστημα αυτή η εργασία ολοκληρώνεται με τη βοήθεια του </a:t>
            </a:r>
            <a:r>
              <a:rPr lang="el-GR" dirty="0" err="1"/>
              <a:t>πολυπρογραμματισμού</a:t>
            </a:r>
            <a:r>
              <a:rPr lang="el-GR" dirty="0"/>
              <a:t>, ο χρόνος διαιρείται σε μικρά </a:t>
            </a:r>
            <a:r>
              <a:rPr lang="el-GR" dirty="0" err="1"/>
              <a:t>χρονομερίδια</a:t>
            </a:r>
            <a:r>
              <a:rPr lang="el-GR" dirty="0"/>
              <a:t> και η ΚΜΕ εναλλάσσει τις διεργασίες, επιτρέποντας σε κάθε μία τους να εκτελεστεί για ένα </a:t>
            </a:r>
            <a:r>
              <a:rPr lang="el-GR" dirty="0" err="1"/>
              <a:t>χρονομερίδιο</a:t>
            </a:r>
            <a:r>
              <a:rPr lang="el-GR" dirty="0"/>
              <a:t>. </a:t>
            </a:r>
          </a:p>
          <a:p>
            <a:r>
              <a:rPr lang="el-GR" dirty="0"/>
              <a:t>Μέγιστος παράγοντας στην επιτυχία ενός </a:t>
            </a:r>
            <a:r>
              <a:rPr lang="el-GR" dirty="0" err="1"/>
              <a:t>πολυπρογραμματιστικού</a:t>
            </a:r>
            <a:r>
              <a:rPr lang="el-GR" dirty="0"/>
              <a:t> συστήματος είναι η ικανότητά του να σταματάει μια διεργασία, και κατόπιν να την ξεκινάει αργότερα. </a:t>
            </a:r>
          </a:p>
          <a:p>
            <a:r>
              <a:rPr lang="el-GR" dirty="0"/>
              <a:t>Η χρήση του </a:t>
            </a:r>
            <a:r>
              <a:rPr lang="el-GR" dirty="0" err="1"/>
              <a:t>πολυπρογραμματισμού</a:t>
            </a:r>
            <a:r>
              <a:rPr lang="el-GR" dirty="0"/>
              <a:t> έχει αποδειχθεί ότι αυξάνει τη συνολική αποδοτικότητα ενός υπολογιστή. </a:t>
            </a:r>
            <a:r>
              <a:rPr lang="el-GR" dirty="0" err="1"/>
              <a:t>Χωρός</a:t>
            </a:r>
            <a:r>
              <a:rPr lang="el-GR" dirty="0"/>
              <a:t> </a:t>
            </a:r>
            <a:r>
              <a:rPr lang="el-GR" dirty="0" err="1"/>
              <a:t>πολ</a:t>
            </a:r>
            <a:r>
              <a:rPr lang="el-GR" dirty="0"/>
              <a:t>/</a:t>
            </a:r>
            <a:r>
              <a:rPr lang="el-GR" dirty="0" err="1"/>
              <a:t>σμό</a:t>
            </a:r>
            <a:r>
              <a:rPr lang="el-GR" dirty="0"/>
              <a:t> μια διεργασία ξεκινάει μόνο όταν ολοκληρώνεται η προηγούμενη, κάτι που σημαίνει ότι ο χρόνος κατά τον οποίο μια διεργασία περιμένει τις περιφερειακές συσκευές να ολοκληρώσουν εργασίες πάει εντελώς χαμένος. </a:t>
            </a:r>
          </a:p>
        </p:txBody>
      </p:sp>
    </p:spTree>
    <p:extLst>
      <p:ext uri="{BB962C8B-B14F-4D97-AF65-F5344CB8AC3E}">
        <p14:creationId xmlns:p14="http://schemas.microsoft.com/office/powerpoint/2010/main" val="250872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4730EC-FBE6-49C7-BFB6-F1917827B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Παραδείγματα στο </a:t>
            </a:r>
            <a:r>
              <a:rPr lang="en-US" dirty="0"/>
              <a:t>Control Panel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0D57195-E3CC-462F-9BDA-226B186F8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Εγκατάσταση προγραμμάτων </a:t>
            </a:r>
          </a:p>
          <a:p>
            <a:r>
              <a:rPr lang="el-GR" dirty="0"/>
              <a:t>Υπολογισμός χώρου δέσμευσης </a:t>
            </a:r>
          </a:p>
          <a:p>
            <a:r>
              <a:rPr lang="el-GR" dirty="0"/>
              <a:t>Διαχειριστής συστήματος για την εποπτεία των συσκευών </a:t>
            </a:r>
            <a:endParaRPr lang="en-US" dirty="0"/>
          </a:p>
          <a:p>
            <a:r>
              <a:rPr lang="el-GR" dirty="0"/>
              <a:t>Ενεργοποίηση ή απενεργοποίηση συνδέσεων δικτύου</a:t>
            </a:r>
          </a:p>
        </p:txBody>
      </p:sp>
    </p:spTree>
    <p:extLst>
      <p:ext uri="{BB962C8B-B14F-4D97-AF65-F5344CB8AC3E}">
        <p14:creationId xmlns:p14="http://schemas.microsoft.com/office/powerpoint/2010/main" val="122057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122</TotalTime>
  <Words>969</Words>
  <Application>Microsoft Office PowerPoint</Application>
  <PresentationFormat>Ευρεία οθόνη</PresentationFormat>
  <Paragraphs>73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Ανασκόπηση</vt:lpstr>
      <vt:lpstr>ΛΕΙΤΟΥΡΓΙΚΑ ΣΥΣΤΗΜΑΤΑ ΚΑΙ ΛΟΓΙΣΜΙΚΟ </vt:lpstr>
      <vt:lpstr>Λογισμικό Εφαρμογών</vt:lpstr>
      <vt:lpstr>Λογισμικό Συστήματος</vt:lpstr>
      <vt:lpstr>Στοιχεία Λειτουργικού Συστήματος ΦΛΟΙΟΣ</vt:lpstr>
      <vt:lpstr>Στοιχεία Λειτουργικού Συστήματος ΠΥΡΗΝΑΣ</vt:lpstr>
      <vt:lpstr>Εκκίνηση</vt:lpstr>
      <vt:lpstr>Διεργασία</vt:lpstr>
      <vt:lpstr>Διεργασίες</vt:lpstr>
      <vt:lpstr>Παραδείγματα στο Control Panel </vt:lpstr>
      <vt:lpstr>Εξυπηρετητής</vt:lpstr>
      <vt:lpstr>Επεξεργασία πραγματικού χρόνου</vt:lpstr>
      <vt:lpstr>Ουρά εργασιών</vt:lpstr>
      <vt:lpstr>Εξέλιξη</vt:lpstr>
      <vt:lpstr>Ασφάλεια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3: Λειτουργικά Συστήματα</dc:title>
  <dc:creator>Mennis Vangelis</dc:creator>
  <cp:lastModifiedBy>Mennis Vangelis</cp:lastModifiedBy>
  <cp:revision>19</cp:revision>
  <dcterms:created xsi:type="dcterms:W3CDTF">2018-02-14T07:23:02Z</dcterms:created>
  <dcterms:modified xsi:type="dcterms:W3CDTF">2018-10-22T09:58:50Z</dcterms:modified>
</cp:coreProperties>
</file>