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40"/>
  </p:notesMasterIdLst>
  <p:handoutMasterIdLst>
    <p:handoutMasterId r:id="rId41"/>
  </p:handoutMasterIdLst>
  <p:sldIdLst>
    <p:sldId id="699" r:id="rId4"/>
    <p:sldId id="700" r:id="rId5"/>
    <p:sldId id="701" r:id="rId6"/>
    <p:sldId id="650" r:id="rId7"/>
    <p:sldId id="693" r:id="rId8"/>
    <p:sldId id="694" r:id="rId9"/>
    <p:sldId id="695" r:id="rId10"/>
    <p:sldId id="696" r:id="rId11"/>
    <p:sldId id="697" r:id="rId12"/>
    <p:sldId id="698" r:id="rId13"/>
    <p:sldId id="671" r:id="rId14"/>
    <p:sldId id="672" r:id="rId15"/>
    <p:sldId id="673" r:id="rId16"/>
    <p:sldId id="674" r:id="rId17"/>
    <p:sldId id="675" r:id="rId18"/>
    <p:sldId id="676" r:id="rId19"/>
    <p:sldId id="680" r:id="rId20"/>
    <p:sldId id="677" r:id="rId21"/>
    <p:sldId id="678" r:id="rId22"/>
    <p:sldId id="679" r:id="rId23"/>
    <p:sldId id="681" r:id="rId24"/>
    <p:sldId id="683" r:id="rId25"/>
    <p:sldId id="395" r:id="rId26"/>
    <p:sldId id="684" r:id="rId27"/>
    <p:sldId id="563" r:id="rId28"/>
    <p:sldId id="564" r:id="rId29"/>
    <p:sldId id="565" r:id="rId30"/>
    <p:sldId id="603" r:id="rId31"/>
    <p:sldId id="604" r:id="rId32"/>
    <p:sldId id="605" r:id="rId33"/>
    <p:sldId id="606" r:id="rId34"/>
    <p:sldId id="607" r:id="rId35"/>
    <p:sldId id="608" r:id="rId36"/>
    <p:sldId id="609" r:id="rId37"/>
    <p:sldId id="692" r:id="rId38"/>
    <p:sldId id="651" r:id="rId39"/>
  </p:sldIdLst>
  <p:sldSz cx="12188825"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4" autoAdjust="0"/>
    <p:restoredTop sz="72279" autoAdjust="0"/>
  </p:normalViewPr>
  <p:slideViewPr>
    <p:cSldViewPr showGuides="1">
      <p:cViewPr varScale="1">
        <p:scale>
          <a:sx n="71" d="100"/>
          <a:sy n="71" d="100"/>
        </p:scale>
        <p:origin x="-402" y="-102"/>
      </p:cViewPr>
      <p:guideLst>
        <p:guide orient="horz" pos="2160"/>
        <p:guide pos="3839"/>
      </p:guideLst>
    </p:cSldViewPr>
  </p:slideViewPr>
  <p:outlineViewPr>
    <p:cViewPr>
      <p:scale>
        <a:sx n="33" d="100"/>
        <a:sy n="33" d="100"/>
      </p:scale>
      <p:origin x="0" y="-94350"/>
    </p:cViewPr>
  </p:outlineViewPr>
  <p:notesTextViewPr>
    <p:cViewPr>
      <p:scale>
        <a:sx n="1" d="1"/>
        <a:sy n="1" d="1"/>
      </p:scale>
      <p:origin x="0" y="0"/>
    </p:cViewPr>
  </p:notesTextViewPr>
  <p:sorterViewPr>
    <p:cViewPr varScale="1">
      <p:scale>
        <a:sx n="1" d="1"/>
        <a:sy n="1" d="1"/>
      </p:scale>
      <p:origin x="0" y="-116220"/>
    </p:cViewPr>
  </p:sorterViewPr>
  <p:notesViewPr>
    <p:cSldViewPr showGuides="1">
      <p:cViewPr varScale="1">
        <p:scale>
          <a:sx n="63" d="100"/>
          <a:sy n="63" d="100"/>
        </p:scale>
        <p:origin x="1986" y="10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pPr/>
              <a:t>9/2/2015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pPr/>
              <a:t>‹#›</a:t>
            </a:fld>
            <a:endParaRPr/>
          </a:p>
        </p:txBody>
      </p:sp>
    </p:spTree>
    <p:extLst>
      <p:ext uri="{BB962C8B-B14F-4D97-AF65-F5344CB8AC3E}">
        <p14:creationId xmlns:p14="http://schemas.microsoft.com/office/powerpoint/2010/main" xmlns=""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pPr/>
              <a:t>9/2/2015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 xmlns:p14="http://schemas.microsoft.com/office/powerpoint/2010/main"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 xmlns:p14="http://schemas.microsoft.com/office/powerpoint/2010/main"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35</a:t>
            </a:fld>
            <a:endParaRPr lang="en-US"/>
          </a:p>
        </p:txBody>
      </p:sp>
    </p:spTree>
    <p:extLst>
      <p:ext uri="{BB962C8B-B14F-4D97-AF65-F5344CB8AC3E}">
        <p14:creationId xmlns:p14="http://schemas.microsoft.com/office/powerpoint/2010/main" xmlns="" val="28716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36</a:t>
            </a:fld>
            <a:endParaRPr lang="en-US"/>
          </a:p>
        </p:txBody>
      </p:sp>
    </p:spTree>
    <p:extLst>
      <p:ext uri="{BB962C8B-B14F-4D97-AF65-F5344CB8AC3E}">
        <p14:creationId xmlns:p14="http://schemas.microsoft.com/office/powerpoint/2010/main" xmlns="" val="3390017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xmlns="" val="9499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60095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07903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6"/>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0DB1C8C-B414-4477-82F8-703A46026E4D}" type="datetimeFigureOut">
              <a:rPr lang="el-GR" smtClean="0"/>
              <a:t>2/9/2015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AD98DB-74AE-4F0B-AD86-0F0B52A901BB}" type="slidenum">
              <a:rPr lang="el-GR" smtClean="0"/>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21"/>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3F41C87-7AD9-4845-A077-840E4A0F3F06}" type="datetimeFigureOut">
              <a:rPr lang="en-US" smtClean="0"/>
              <a:pPr/>
              <a:t>9/2/2015</a:t>
            </a:fld>
            <a:endParaRPr lang="en-US"/>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3F41C87-7AD9-4845-A077-840E4A0F3F06}" type="datetimeFigureOut">
              <a:rPr lang="en-US" smtClean="0"/>
              <a:pPr/>
              <a:t>9/2/2015</a:t>
            </a:fld>
            <a:endParaRPr lang="en-US"/>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9/2/2015</a:t>
            </a:fld>
            <a:endParaRPr lang="en-US"/>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5"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7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5"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738254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9"/>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5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761813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825340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pPr/>
              <a:t>9/2/2015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208419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pPr/>
              <a:t>9/2/2015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626631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pPr/>
              <a:t>9/2/2015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3607540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544981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249172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9/2/2015</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xmlns=""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7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41C87-7AD9-4845-A077-840E4A0F3F06}" type="datetimeFigureOut">
              <a:rPr lang="en-US" smtClean="0"/>
              <a:pPr/>
              <a:t>9/2/2015</a:t>
            </a:fld>
            <a:endParaRPr lang="en-US"/>
          </a:p>
        </p:txBody>
      </p:sp>
      <p:sp>
        <p:nvSpPr>
          <p:cNvPr id="5" name="Footer Placeholder 4"/>
          <p:cNvSpPr>
            <a:spLocks noGrp="1"/>
          </p:cNvSpPr>
          <p:nvPr>
            <p:ph type="ftr" sz="quarter" idx="3"/>
          </p:nvPr>
        </p:nvSpPr>
        <p:spPr>
          <a:xfrm>
            <a:off x="4164515" y="635637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35326" y="635637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8" y="1484787"/>
            <a:ext cx="10360501" cy="1470025"/>
          </a:xfrm>
        </p:spPr>
        <p:txBody>
          <a:bodyPr>
            <a:normAutofit fontScale="90000"/>
          </a:bodyPr>
          <a:lstStyle/>
          <a:p>
            <a:r>
              <a:rPr lang="el-GR" b="1" dirty="0" smtClean="0"/>
              <a:t>Τεχνολογικές και διδακτικές καινοτομίες με τη χρήση της Πληροφορικής</a:t>
            </a:r>
            <a:br>
              <a:rPr lang="el-GR" b="1" dirty="0" smtClean="0"/>
            </a:br>
            <a:r>
              <a:rPr lang="el-GR" b="1" dirty="0" smtClean="0"/>
              <a:t>Εικονική Πραγματικότητα</a:t>
            </a:r>
            <a:endParaRPr lang="el-GR" b="1" dirty="0"/>
          </a:p>
        </p:txBody>
      </p:sp>
      <p:sp>
        <p:nvSpPr>
          <p:cNvPr id="3" name="Υπότιτλος 2"/>
          <p:cNvSpPr>
            <a:spLocks noGrp="1"/>
          </p:cNvSpPr>
          <p:nvPr>
            <p:ph type="subTitle" idx="1"/>
          </p:nvPr>
        </p:nvSpPr>
        <p:spPr>
          <a:xfrm>
            <a:off x="527244" y="3281564"/>
            <a:ext cx="11326308" cy="2290576"/>
          </a:xfrm>
        </p:spPr>
        <p:txBody>
          <a:bodyPr>
            <a:noAutofit/>
          </a:bodyPr>
          <a:lstStyle/>
          <a:p>
            <a:r>
              <a:rPr lang="el-GR" sz="2800" b="1" dirty="0" smtClean="0">
                <a:solidFill>
                  <a:schemeClr val="tx1"/>
                </a:solidFill>
              </a:rPr>
              <a:t>Ενότητα </a:t>
            </a:r>
            <a:r>
              <a:rPr lang="en-US" sz="2800" b="1" dirty="0" smtClean="0">
                <a:solidFill>
                  <a:schemeClr val="tx1"/>
                </a:solidFill>
              </a:rPr>
              <a:t>8</a:t>
            </a:r>
            <a:r>
              <a:rPr lang="el-GR" sz="2800" b="1" dirty="0" smtClean="0">
                <a:solidFill>
                  <a:schemeClr val="tx1"/>
                </a:solidFill>
              </a:rPr>
              <a:t>:</a:t>
            </a:r>
            <a:r>
              <a:rPr lang="en-US" sz="2800" dirty="0" smtClean="0">
                <a:solidFill>
                  <a:schemeClr val="tx1"/>
                </a:solidFill>
              </a:rPr>
              <a:t> </a:t>
            </a:r>
            <a:r>
              <a:rPr lang="el-GR" sz="2800" dirty="0" smtClean="0">
                <a:solidFill>
                  <a:schemeClr val="tx1"/>
                </a:solidFill>
              </a:rPr>
              <a:t>Χρήση </a:t>
            </a:r>
            <a:r>
              <a:rPr lang="en-US" sz="2800" dirty="0" smtClean="0">
                <a:solidFill>
                  <a:schemeClr val="tx1"/>
                </a:solidFill>
              </a:rPr>
              <a:t>Scripts I</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5" y="5827938"/>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9" y="5591697"/>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1"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5"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 xmlns:p14="http://schemas.microsoft.com/office/powerpoint/2010/main"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Content Placeholder 13"/>
          <p:cNvSpPr>
            <a:spLocks noGrp="1"/>
          </p:cNvSpPr>
          <p:nvPr>
            <p:ph idx="1"/>
          </p:nvPr>
        </p:nvSpPr>
        <p:spPr>
          <a:xfrm>
            <a:off x="1522222" y="1550503"/>
            <a:ext cx="9828774" cy="5328592"/>
          </a:xfrm>
        </p:spPr>
        <p:txBody>
          <a:bodyPr>
            <a:normAutofit/>
          </a:bodyPr>
          <a:lstStyle/>
          <a:p>
            <a:pPr marL="0" indent="0">
              <a:buNone/>
            </a:pPr>
            <a:r>
              <a:rPr lang="el-GR" sz="2000" dirty="0"/>
              <a:t>Για να αποκαταστήσουμε περιοχές, αφού τοποθετήσουμε το ανάλογο αρχείο στο φάκελο </a:t>
            </a:r>
            <a:r>
              <a:rPr lang="el-GR" sz="2000" dirty="0" err="1"/>
              <a:t>Diva</a:t>
            </a:r>
            <a:r>
              <a:rPr lang="el-GR" sz="2000" dirty="0"/>
              <a:t>\</a:t>
            </a:r>
            <a:r>
              <a:rPr lang="el-GR" sz="2000" dirty="0" err="1"/>
              <a:t>Bin</a:t>
            </a:r>
            <a:r>
              <a:rPr lang="el-GR" sz="2000" dirty="0"/>
              <a:t>, θα δώσουμε τις εντολές: </a:t>
            </a:r>
          </a:p>
          <a:p>
            <a:pPr marL="0" indent="0">
              <a:buNone/>
            </a:pPr>
            <a:r>
              <a:rPr lang="el-GR" sz="2000" dirty="0" err="1"/>
              <a:t>load</a:t>
            </a:r>
            <a:r>
              <a:rPr lang="el-GR" sz="2000" dirty="0"/>
              <a:t> </a:t>
            </a:r>
            <a:r>
              <a:rPr lang="el-GR" sz="2000" dirty="0" err="1"/>
              <a:t>oar</a:t>
            </a:r>
            <a:r>
              <a:rPr lang="el-GR" sz="2000" dirty="0"/>
              <a:t> </a:t>
            </a:r>
            <a:r>
              <a:rPr lang="el-GR" sz="2000" dirty="0" err="1"/>
              <a:t>TestWorld.oar</a:t>
            </a:r>
            <a:r>
              <a:rPr lang="el-GR" sz="2000" dirty="0"/>
              <a:t> και πατάμε </a:t>
            </a:r>
            <a:r>
              <a:rPr lang="el-GR" sz="2000" dirty="0" err="1"/>
              <a:t>Enter</a:t>
            </a:r>
            <a:r>
              <a:rPr lang="el-GR" sz="2000" dirty="0"/>
              <a:t> </a:t>
            </a:r>
          </a:p>
          <a:p>
            <a:pPr marL="0" indent="0">
              <a:buNone/>
            </a:pPr>
            <a:r>
              <a:rPr lang="el-GR" sz="2000" dirty="0" err="1"/>
              <a:t>fix</a:t>
            </a:r>
            <a:r>
              <a:rPr lang="el-GR" sz="2000" dirty="0"/>
              <a:t> </a:t>
            </a:r>
            <a:r>
              <a:rPr lang="el-GR" sz="2000" dirty="0" err="1"/>
              <a:t>phantoms</a:t>
            </a:r>
            <a:r>
              <a:rPr lang="el-GR" sz="2000" dirty="0"/>
              <a:t> και πατάμε </a:t>
            </a:r>
            <a:r>
              <a:rPr lang="el-GR" sz="2000" dirty="0" err="1"/>
              <a:t>Enter</a:t>
            </a:r>
            <a:r>
              <a:rPr lang="el-GR" sz="2000" dirty="0"/>
              <a:t> </a:t>
            </a:r>
          </a:p>
          <a:p>
            <a:pPr marL="0" indent="0">
              <a:buNone/>
            </a:pPr>
            <a:r>
              <a:rPr lang="el-GR" sz="2000" dirty="0"/>
              <a:t> </a:t>
            </a:r>
          </a:p>
          <a:p>
            <a:pPr marL="0" indent="0">
              <a:buNone/>
            </a:pPr>
            <a:r>
              <a:rPr lang="el-GR" sz="2000" dirty="0"/>
              <a:t>H εντολή </a:t>
            </a:r>
            <a:r>
              <a:rPr lang="el-GR" sz="2000" dirty="0" err="1"/>
              <a:t>fix</a:t>
            </a:r>
            <a:r>
              <a:rPr lang="el-GR" sz="2000" dirty="0"/>
              <a:t> </a:t>
            </a:r>
            <a:r>
              <a:rPr lang="el-GR" sz="2000" dirty="0" err="1"/>
              <a:t>phantoms</a:t>
            </a:r>
            <a:r>
              <a:rPr lang="el-GR" sz="2000" dirty="0"/>
              <a:t> χρησιμοποιείται για την αποκατάσταση των αντικειμένων μιας περιοχής που τυχαία μετατράπηκαν σε </a:t>
            </a:r>
            <a:r>
              <a:rPr lang="el-GR" sz="2000" dirty="0" err="1"/>
              <a:t>phantoms</a:t>
            </a:r>
            <a:r>
              <a:rPr lang="el-GR" sz="2000" dirty="0"/>
              <a:t> (μπορεί ο χρήστης να περνάει από μέσα τους). </a:t>
            </a:r>
          </a:p>
          <a:p>
            <a:pPr marL="0" indent="0">
              <a:buNone/>
            </a:pPr>
            <a:endParaRPr lang="en-US" sz="2000" dirty="0"/>
          </a:p>
        </p:txBody>
      </p:sp>
    </p:spTree>
    <p:extLst>
      <p:ext uri="{BB962C8B-B14F-4D97-AF65-F5344CB8AC3E}">
        <p14:creationId xmlns:p14="http://schemas.microsoft.com/office/powerpoint/2010/main" xmlns="" val="41251634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Δουλεύοντας με </a:t>
            </a:r>
            <a:r>
              <a:rPr lang="en-US" dirty="0" smtClean="0">
                <a:solidFill>
                  <a:srgbClr val="00B0F0"/>
                </a:solidFill>
              </a:rPr>
              <a:t>scripts</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Autofit/>
          </a:bodyPr>
          <a:lstStyle/>
          <a:p>
            <a:pPr marL="0" indent="0">
              <a:buNone/>
            </a:pPr>
            <a:r>
              <a:rPr lang="el-GR" sz="2000" dirty="0" smtClean="0"/>
              <a:t>Παράδειγμα ενός σύνθετου εικονικού κόσμου</a:t>
            </a:r>
            <a:endParaRPr lang="en-US" sz="2000" dirty="0"/>
          </a:p>
          <a:p>
            <a:pPr marL="0" indent="0">
              <a:buNone/>
            </a:pPr>
            <a:r>
              <a:rPr lang="el-GR" sz="2000" dirty="0" smtClean="0"/>
              <a:t> </a:t>
            </a:r>
            <a:endParaRPr lang="en-US" sz="2000" dirty="0"/>
          </a:p>
        </p:txBody>
      </p:sp>
      <p:pic>
        <p:nvPicPr>
          <p:cNvPr id="3" name="Picture 2"/>
          <p:cNvPicPr>
            <a:picLocks noChangeAspect="1"/>
          </p:cNvPicPr>
          <p:nvPr/>
        </p:nvPicPr>
        <p:blipFill rotWithShape="1">
          <a:blip r:embed="rId2"/>
          <a:srcRect t="8840" b="7160"/>
          <a:stretch/>
        </p:blipFill>
        <p:spPr>
          <a:xfrm>
            <a:off x="1548964" y="1916832"/>
            <a:ext cx="8886056" cy="4198603"/>
          </a:xfrm>
          <a:prstGeom prst="rect">
            <a:avLst/>
          </a:prstGeom>
        </p:spPr>
      </p:pic>
    </p:spTree>
    <p:extLst>
      <p:ext uri="{BB962C8B-B14F-4D97-AF65-F5344CB8AC3E}">
        <p14:creationId xmlns:p14="http://schemas.microsoft.com/office/powerpoint/2010/main" xmlns="" val="24982522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7160" b="7160"/>
          <a:stretch/>
        </p:blipFill>
        <p:spPr>
          <a:xfrm>
            <a:off x="981844" y="908720"/>
            <a:ext cx="10309412" cy="4968552"/>
          </a:xfrm>
          <a:prstGeom prst="rect">
            <a:avLst/>
          </a:prstGeom>
        </p:spPr>
      </p:pic>
    </p:spTree>
    <p:extLst>
      <p:ext uri="{BB962C8B-B14F-4D97-AF65-F5344CB8AC3E}">
        <p14:creationId xmlns:p14="http://schemas.microsoft.com/office/powerpoint/2010/main" xmlns="" val="3743211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1125860" y="980728"/>
            <a:ext cx="10151706" cy="4896544"/>
          </a:xfrm>
          <a:prstGeom prst="rect">
            <a:avLst/>
          </a:prstGeom>
        </p:spPr>
      </p:pic>
    </p:spTree>
    <p:extLst>
      <p:ext uri="{BB962C8B-B14F-4D97-AF65-F5344CB8AC3E}">
        <p14:creationId xmlns:p14="http://schemas.microsoft.com/office/powerpoint/2010/main" xmlns="" val="2185238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1125860" y="980728"/>
            <a:ext cx="10151706" cy="4896544"/>
          </a:xfrm>
          <a:prstGeom prst="rect">
            <a:avLst/>
          </a:prstGeom>
        </p:spPr>
      </p:pic>
    </p:spTree>
    <p:extLst>
      <p:ext uri="{BB962C8B-B14F-4D97-AF65-F5344CB8AC3E}">
        <p14:creationId xmlns:p14="http://schemas.microsoft.com/office/powerpoint/2010/main" xmlns="" val="17239457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981844" y="980728"/>
            <a:ext cx="10225136" cy="4931962"/>
          </a:xfrm>
          <a:prstGeom prst="rect">
            <a:avLst/>
          </a:prstGeom>
        </p:spPr>
      </p:pic>
    </p:spTree>
    <p:extLst>
      <p:ext uri="{BB962C8B-B14F-4D97-AF65-F5344CB8AC3E}">
        <p14:creationId xmlns:p14="http://schemas.microsoft.com/office/powerpoint/2010/main" xmlns="" val="41507080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5537" b="6964"/>
          <a:stretch/>
        </p:blipFill>
        <p:spPr>
          <a:xfrm>
            <a:off x="1053852" y="908720"/>
            <a:ext cx="10316842" cy="5077750"/>
          </a:xfrm>
          <a:prstGeom prst="rect">
            <a:avLst/>
          </a:prstGeom>
        </p:spPr>
      </p:pic>
    </p:spTree>
    <p:extLst>
      <p:ext uri="{BB962C8B-B14F-4D97-AF65-F5344CB8AC3E}">
        <p14:creationId xmlns:p14="http://schemas.microsoft.com/office/powerpoint/2010/main" xmlns="" val="2606856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837828" y="908720"/>
            <a:ext cx="10599576" cy="5112568"/>
          </a:xfrm>
          <a:prstGeom prst="rect">
            <a:avLst/>
          </a:prstGeom>
        </p:spPr>
      </p:pic>
    </p:spTree>
    <p:extLst>
      <p:ext uri="{BB962C8B-B14F-4D97-AF65-F5344CB8AC3E}">
        <p14:creationId xmlns:p14="http://schemas.microsoft.com/office/powerpoint/2010/main" xmlns="" val="17252375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909836" y="836712"/>
            <a:ext cx="10634164" cy="5129252"/>
          </a:xfrm>
          <a:prstGeom prst="rect">
            <a:avLst/>
          </a:prstGeom>
        </p:spPr>
      </p:pic>
    </p:spTree>
    <p:extLst>
      <p:ext uri="{BB962C8B-B14F-4D97-AF65-F5344CB8AC3E}">
        <p14:creationId xmlns:p14="http://schemas.microsoft.com/office/powerpoint/2010/main" xmlns="" val="26463860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837828" y="1124744"/>
            <a:ext cx="10422392" cy="5027106"/>
          </a:xfrm>
          <a:prstGeom prst="rect">
            <a:avLst/>
          </a:prstGeom>
        </p:spPr>
      </p:pic>
    </p:spTree>
    <p:extLst>
      <p:ext uri="{BB962C8B-B14F-4D97-AF65-F5344CB8AC3E}">
        <p14:creationId xmlns:p14="http://schemas.microsoft.com/office/powerpoint/2010/main" xmlns="" val="19147714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71"/>
            <a:ext cx="2108364" cy="553393"/>
          </a:xfrm>
          <a:prstGeom prst="rect">
            <a:avLst/>
          </a:prstGeom>
        </p:spPr>
      </p:pic>
    </p:spTree>
    <p:extLst>
      <p:ext uri="{BB962C8B-B14F-4D97-AF65-F5344CB8AC3E}">
        <p14:creationId xmlns="" xmlns:p14="http://schemas.microsoft.com/office/powerpoint/2010/main"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693812" y="836712"/>
            <a:ext cx="10427665" cy="5029649"/>
          </a:xfrm>
          <a:prstGeom prst="rect">
            <a:avLst/>
          </a:prstGeom>
        </p:spPr>
      </p:pic>
    </p:spTree>
    <p:extLst>
      <p:ext uri="{BB962C8B-B14F-4D97-AF65-F5344CB8AC3E}">
        <p14:creationId xmlns:p14="http://schemas.microsoft.com/office/powerpoint/2010/main" xmlns="" val="41068451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2"/>
          <a:srcRect t="7287" b="6963"/>
          <a:stretch/>
        </p:blipFill>
        <p:spPr>
          <a:xfrm>
            <a:off x="765820" y="764704"/>
            <a:ext cx="10599575" cy="5112568"/>
          </a:xfrm>
          <a:prstGeom prst="rect">
            <a:avLst/>
          </a:prstGeom>
        </p:spPr>
      </p:pic>
    </p:spTree>
    <p:extLst>
      <p:ext uri="{BB962C8B-B14F-4D97-AF65-F5344CB8AC3E}">
        <p14:creationId xmlns:p14="http://schemas.microsoft.com/office/powerpoint/2010/main" xmlns="" val="24921142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t="7160" b="7160"/>
          <a:stretch/>
        </p:blipFill>
        <p:spPr>
          <a:xfrm>
            <a:off x="765820" y="836712"/>
            <a:ext cx="11056471" cy="5328592"/>
          </a:xfrm>
          <a:prstGeom prst="rect">
            <a:avLst/>
          </a:prstGeom>
        </p:spPr>
      </p:pic>
    </p:spTree>
    <p:extLst>
      <p:ext uri="{BB962C8B-B14F-4D97-AF65-F5344CB8AC3E}">
        <p14:creationId xmlns:p14="http://schemas.microsoft.com/office/powerpoint/2010/main" xmlns="" val="4202284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Δουλεύοντας με </a:t>
            </a:r>
            <a:r>
              <a:rPr lang="en-US" dirty="0" smtClean="0">
                <a:solidFill>
                  <a:srgbClr val="00B0F0"/>
                </a:solidFill>
              </a:rPr>
              <a:t>scripts</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Autofit/>
          </a:bodyPr>
          <a:lstStyle/>
          <a:p>
            <a:pPr marL="0" indent="0">
              <a:buNone/>
            </a:pPr>
            <a:r>
              <a:rPr lang="el-GR" sz="2000" dirty="0" smtClean="0"/>
              <a:t>Μέχρι στιγμής είδαμε τον τρόπο με τον οποίο διαμορφώνουμε τον εικονικό μας κόσμο. </a:t>
            </a:r>
            <a:endParaRPr lang="en-US" sz="2000" dirty="0" smtClean="0"/>
          </a:p>
          <a:p>
            <a:pPr marL="0" indent="0">
              <a:buNone/>
            </a:pPr>
            <a:r>
              <a:rPr lang="el-GR" sz="2000" dirty="0" smtClean="0"/>
              <a:t>Όμως ο κόσμος δεν είναι καθόλου αλληλεπιδραστικός. Οι αλληλεπιδράσεις, όπως και άλλα στοιχεία όπως η κίνηση στο </a:t>
            </a:r>
            <a:r>
              <a:rPr lang="en-US" sz="2000" dirty="0" err="1" smtClean="0"/>
              <a:t>Opensim</a:t>
            </a:r>
            <a:r>
              <a:rPr lang="el-GR" sz="2000" dirty="0" smtClean="0"/>
              <a:t> γίνονται προγραμματιστικά, με </a:t>
            </a:r>
            <a:r>
              <a:rPr lang="en-US" sz="2000" dirty="0" smtClean="0"/>
              <a:t>scripts.</a:t>
            </a:r>
            <a:endParaRPr lang="el-GR" sz="2000" dirty="0" smtClean="0"/>
          </a:p>
          <a:p>
            <a:pPr marL="0" indent="0">
              <a:buNone/>
            </a:pPr>
            <a:r>
              <a:rPr lang="el-GR" sz="2000" dirty="0" smtClean="0"/>
              <a:t>Στις διαλέξεις που ακολουθούν θα ασχοληθούμε με αυτά. Δεν θα χρειαστεί όμως να μάθετε τη γλώσσα προγραμματισμού του </a:t>
            </a:r>
            <a:r>
              <a:rPr lang="en-US" sz="2000" dirty="0" err="1" smtClean="0"/>
              <a:t>Opensim</a:t>
            </a:r>
            <a:r>
              <a:rPr lang="el-GR" sz="2000" dirty="0" smtClean="0"/>
              <a:t>. Τα </a:t>
            </a:r>
            <a:r>
              <a:rPr lang="en-US" sz="2000" dirty="0" smtClean="0"/>
              <a:t>scripts </a:t>
            </a:r>
            <a:r>
              <a:rPr lang="el-GR" sz="2000" dirty="0" smtClean="0"/>
              <a:t>σας δίνονται έτοιμα και θα τα παίρνετε με </a:t>
            </a:r>
            <a:r>
              <a:rPr lang="en-US" sz="2000" dirty="0" smtClean="0"/>
              <a:t>copy paste </a:t>
            </a:r>
            <a:r>
              <a:rPr lang="el-GR" sz="2000" dirty="0" smtClean="0"/>
              <a:t>από τι σημειώσεις του μαθήματος. Το μόνο που θα χρειαστεί είναι να τροποποιείτε κάποια σημεία τους.</a:t>
            </a:r>
          </a:p>
          <a:p>
            <a:pPr marL="0" indent="0">
              <a:buNone/>
            </a:pPr>
            <a:r>
              <a:rPr lang="el-GR" sz="2000" dirty="0"/>
              <a:t>Γενικά πρέπει να προσέχετε τη σύνταξη των εντολών. </a:t>
            </a:r>
            <a:endParaRPr lang="el-GR" sz="2000" dirty="0" smtClean="0"/>
          </a:p>
          <a:p>
            <a:pPr marL="0" indent="0">
              <a:buNone/>
            </a:pPr>
            <a:r>
              <a:rPr lang="el-GR" sz="2000" dirty="0" smtClean="0"/>
              <a:t>Ότι </a:t>
            </a:r>
            <a:r>
              <a:rPr lang="el-GR" sz="2000" dirty="0"/>
              <a:t>βρίσκεται μέσα σε εισαγωγικά (" ") είναι κείμενο το οποίο και μπορείτε να αλλάξετε. </a:t>
            </a:r>
            <a:endParaRPr lang="el-GR" sz="2000" dirty="0" smtClean="0"/>
          </a:p>
          <a:p>
            <a:pPr marL="0" indent="0">
              <a:buNone/>
            </a:pPr>
            <a:r>
              <a:rPr lang="el-GR" sz="2000" dirty="0" smtClean="0"/>
              <a:t>Επίσης</a:t>
            </a:r>
            <a:r>
              <a:rPr lang="el-GR" sz="2000" dirty="0"/>
              <a:t>, όποια γραμμή του </a:t>
            </a:r>
            <a:r>
              <a:rPr lang="en-US" sz="2000" dirty="0"/>
              <a:t>script </a:t>
            </a:r>
            <a:r>
              <a:rPr lang="el-GR" sz="2000" dirty="0"/>
              <a:t>έχει μπροστά της  δύο πλάγιες γραμμές </a:t>
            </a:r>
            <a:r>
              <a:rPr lang="el-GR" sz="2000" dirty="0" smtClean="0"/>
              <a:t>( </a:t>
            </a:r>
            <a:r>
              <a:rPr lang="el-GR" sz="2000" dirty="0"/>
              <a:t>// ), είναι σχόλιο και δεν εκτελείται</a:t>
            </a:r>
            <a:r>
              <a:rPr lang="el-GR" sz="2000" dirty="0" smtClean="0"/>
              <a:t>.</a:t>
            </a:r>
          </a:p>
          <a:p>
            <a:pPr marL="0" indent="0">
              <a:buNone/>
            </a:pPr>
            <a:r>
              <a:rPr lang="el-GR" sz="2000" dirty="0" smtClean="0"/>
              <a:t>Προσοχή τέλος χρειάζεται όταν αντιγράφετε κάποιο </a:t>
            </a:r>
            <a:r>
              <a:rPr lang="en-US" sz="2000" dirty="0" smtClean="0"/>
              <a:t>script, </a:t>
            </a:r>
            <a:r>
              <a:rPr lang="el-GR" sz="2000" dirty="0" smtClean="0"/>
              <a:t>να το αντιγράφετε ολόκληρο.</a:t>
            </a:r>
            <a:endParaRPr lang="en-US" sz="2000" dirty="0"/>
          </a:p>
          <a:p>
            <a:pPr marL="0" indent="0">
              <a:buNone/>
            </a:pPr>
            <a:r>
              <a:rPr lang="el-GR" sz="2000" dirty="0" smtClean="0"/>
              <a:t> </a:t>
            </a:r>
            <a:endParaRPr lang="en-US" sz="2000" dirty="0"/>
          </a:p>
        </p:txBody>
      </p:sp>
    </p:spTree>
    <p:extLst>
      <p:ext uri="{BB962C8B-B14F-4D97-AF65-F5344CB8AC3E}">
        <p14:creationId xmlns:p14="http://schemas.microsoft.com/office/powerpoint/2010/main" xmlns="" val="17670842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Δουλεύοντας με </a:t>
            </a:r>
            <a:r>
              <a:rPr lang="en-US" dirty="0" smtClean="0">
                <a:solidFill>
                  <a:srgbClr val="00B0F0"/>
                </a:solidFill>
              </a:rPr>
              <a:t>scripts</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Autofit/>
          </a:bodyPr>
          <a:lstStyle/>
          <a:p>
            <a:pPr marL="0" indent="0">
              <a:buNone/>
            </a:pPr>
            <a:r>
              <a:rPr lang="el-GR" sz="2000" dirty="0" smtClean="0"/>
              <a:t>Ας δούμε ένα μικρό </a:t>
            </a:r>
            <a:r>
              <a:rPr lang="en-US" sz="2000" dirty="0" smtClean="0"/>
              <a:t>script</a:t>
            </a:r>
            <a:r>
              <a:rPr lang="el-GR" sz="2000" dirty="0" smtClean="0"/>
              <a:t>:</a:t>
            </a:r>
          </a:p>
          <a:p>
            <a:pPr marL="0" indent="0">
              <a:buNone/>
            </a:pPr>
            <a:r>
              <a:rPr lang="en-US" sz="2000" dirty="0">
                <a:solidFill>
                  <a:srgbClr val="FF0000"/>
                </a:solidFill>
              </a:rPr>
              <a:t>default</a:t>
            </a:r>
          </a:p>
          <a:p>
            <a:pPr marL="0" indent="0">
              <a:buNone/>
            </a:pPr>
            <a:r>
              <a:rPr lang="en-US" sz="2000" dirty="0">
                <a:solidFill>
                  <a:srgbClr val="FF0000"/>
                </a:solidFill>
              </a:rPr>
              <a:t>{</a:t>
            </a:r>
          </a:p>
          <a:p>
            <a:pPr marL="0" indent="0">
              <a:buNone/>
            </a:pPr>
            <a:r>
              <a:rPr lang="en-US" sz="2000" dirty="0"/>
              <a:t>    </a:t>
            </a:r>
            <a:r>
              <a:rPr lang="en-US" sz="2000" dirty="0" err="1"/>
              <a:t>state_entry</a:t>
            </a:r>
            <a:r>
              <a:rPr lang="en-US" sz="2000" dirty="0"/>
              <a:t>()</a:t>
            </a:r>
          </a:p>
          <a:p>
            <a:pPr marL="0" indent="0">
              <a:buNone/>
            </a:pPr>
            <a:r>
              <a:rPr lang="en-US" sz="2000" dirty="0">
                <a:solidFill>
                  <a:srgbClr val="FF0000"/>
                </a:solidFill>
              </a:rPr>
              <a:t>    {</a:t>
            </a:r>
          </a:p>
          <a:p>
            <a:pPr marL="0" indent="0">
              <a:buNone/>
            </a:pPr>
            <a:r>
              <a:rPr lang="en-US" sz="2000" dirty="0">
                <a:solidFill>
                  <a:srgbClr val="FF0000"/>
                </a:solidFill>
              </a:rPr>
              <a:t>        </a:t>
            </a:r>
            <a:r>
              <a:rPr lang="en-US" sz="2000" dirty="0" err="1">
                <a:solidFill>
                  <a:srgbClr val="FF0000"/>
                </a:solidFill>
              </a:rPr>
              <a:t>llSay</a:t>
            </a:r>
            <a:r>
              <a:rPr lang="en-US" sz="2000" dirty="0"/>
              <a:t>(0, </a:t>
            </a:r>
            <a:r>
              <a:rPr lang="en-US" sz="2000" dirty="0">
                <a:solidFill>
                  <a:srgbClr val="FF0000"/>
                </a:solidFill>
              </a:rPr>
              <a:t>"Script running"</a:t>
            </a:r>
            <a:r>
              <a:rPr lang="en-US" sz="2000" dirty="0"/>
              <a:t>);</a:t>
            </a:r>
          </a:p>
          <a:p>
            <a:pPr marL="0" indent="0">
              <a:buNone/>
            </a:pPr>
            <a:r>
              <a:rPr lang="en-US" sz="2000" dirty="0">
                <a:solidFill>
                  <a:srgbClr val="FF0000"/>
                </a:solidFill>
              </a:rPr>
              <a:t>    }</a:t>
            </a:r>
          </a:p>
          <a:p>
            <a:pPr marL="0" indent="0">
              <a:buNone/>
            </a:pPr>
            <a:r>
              <a:rPr lang="en-US" sz="2000" dirty="0">
                <a:solidFill>
                  <a:srgbClr val="FF0000"/>
                </a:solidFill>
              </a:rPr>
              <a:t>}</a:t>
            </a:r>
          </a:p>
          <a:p>
            <a:pPr marL="0" indent="0">
              <a:buNone/>
            </a:pPr>
            <a:r>
              <a:rPr lang="el-GR" sz="2000" dirty="0" smtClean="0"/>
              <a:t> </a:t>
            </a:r>
            <a:endParaRPr lang="en-US" sz="2000" dirty="0"/>
          </a:p>
        </p:txBody>
      </p:sp>
    </p:spTree>
    <p:extLst>
      <p:ext uri="{BB962C8B-B14F-4D97-AF65-F5344CB8AC3E}">
        <p14:creationId xmlns:p14="http://schemas.microsoft.com/office/powerpoint/2010/main" xmlns="" val="33911262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smtClean="0">
                <a:solidFill>
                  <a:srgbClr val="00B0F0"/>
                </a:solidFill>
              </a:rPr>
              <a:t>Scripts </a:t>
            </a:r>
            <a:r>
              <a:rPr lang="el-GR" dirty="0" smtClean="0">
                <a:solidFill>
                  <a:srgbClr val="00B0F0"/>
                </a:solidFill>
              </a:rPr>
              <a:t>περιστροφής</a:t>
            </a:r>
            <a:endParaRPr lang="en-US" dirty="0">
              <a:solidFill>
                <a:srgbClr val="00B0F0"/>
              </a:solidFill>
            </a:endParaRPr>
          </a:p>
        </p:txBody>
      </p:sp>
      <p:sp>
        <p:nvSpPr>
          <p:cNvPr id="3" name="Rectangle 2"/>
          <p:cNvSpPr/>
          <p:nvPr/>
        </p:nvSpPr>
        <p:spPr>
          <a:xfrm>
            <a:off x="1522222" y="1268760"/>
            <a:ext cx="9900782" cy="6124754"/>
          </a:xfrm>
          <a:prstGeom prst="rect">
            <a:avLst/>
          </a:prstGeom>
        </p:spPr>
        <p:txBody>
          <a:bodyPr wrap="square">
            <a:spAutoFit/>
          </a:bodyPr>
          <a:lstStyle/>
          <a:p>
            <a:pPr algn="just">
              <a:spcAft>
                <a:spcPts val="0"/>
              </a:spcAft>
            </a:pPr>
            <a:r>
              <a:rPr lang="el-GR" dirty="0">
                <a:latin typeface="Calibri" panose="020F0502020204030204" pitchFamily="34" charset="0"/>
                <a:ea typeface="Calibri" panose="020F0502020204030204" pitchFamily="34" charset="0"/>
                <a:cs typeface="Times New Roman" panose="02020603050405020304" pitchFamily="18" charset="0"/>
              </a:rPr>
              <a:t>1. Απλό </a:t>
            </a:r>
            <a:r>
              <a:rPr lang="en-US" dirty="0">
                <a:latin typeface="Calibri" panose="020F0502020204030204" pitchFamily="34" charset="0"/>
                <a:ea typeface="Calibri" panose="020F0502020204030204" pitchFamily="34" charset="0"/>
                <a:cs typeface="Times New Roman" panose="02020603050405020304" pitchFamily="18" charset="0"/>
              </a:rPr>
              <a:t>script</a:t>
            </a:r>
            <a:r>
              <a:rPr lang="el-GR" dirty="0">
                <a:latin typeface="Calibri" panose="020F0502020204030204" pitchFamily="34" charset="0"/>
                <a:ea typeface="Calibri" panose="020F0502020204030204" pitchFamily="34" charset="0"/>
                <a:cs typeface="Times New Roman" panose="02020603050405020304" pitchFamily="18" charset="0"/>
              </a:rPr>
              <a:t> περιστροφής με την τοποθέτηση του </a:t>
            </a:r>
            <a:r>
              <a:rPr lang="el-GR" dirty="0" smtClean="0">
                <a:latin typeface="Calibri" panose="020F0502020204030204" pitchFamily="34" charset="0"/>
                <a:ea typeface="Calibri" panose="020F0502020204030204" pitchFamily="34" charset="0"/>
                <a:cs typeface="Times New Roman" panose="02020603050405020304" pitchFamily="18" charset="0"/>
              </a:rPr>
              <a:t>αντικειμένου &amp; 2</a:t>
            </a:r>
            <a:r>
              <a:rPr lang="el-GR" dirty="0">
                <a:latin typeface="Calibri" panose="020F0502020204030204" pitchFamily="34" charset="0"/>
                <a:ea typeface="Calibri" panose="020F0502020204030204" pitchFamily="34" charset="0"/>
                <a:cs typeface="Times New Roman" panose="02020603050405020304" pitchFamily="18" charset="0"/>
              </a:rPr>
              <a:t>. Απλό </a:t>
            </a:r>
            <a:r>
              <a:rPr lang="en-US" dirty="0">
                <a:latin typeface="Calibri" panose="020F0502020204030204" pitchFamily="34" charset="0"/>
                <a:ea typeface="Calibri" panose="020F0502020204030204" pitchFamily="34" charset="0"/>
                <a:cs typeface="Times New Roman" panose="02020603050405020304" pitchFamily="18" charset="0"/>
              </a:rPr>
              <a:t>script</a:t>
            </a:r>
            <a:r>
              <a:rPr lang="el-GR" dirty="0">
                <a:latin typeface="Calibri" panose="020F0502020204030204" pitchFamily="34" charset="0"/>
                <a:ea typeface="Calibri" panose="020F0502020204030204" pitchFamily="34" charset="0"/>
                <a:cs typeface="Times New Roman" panose="02020603050405020304" pitchFamily="18" charset="0"/>
              </a:rPr>
              <a:t> περιστροφής όταν κάνουμε κλικ στο </a:t>
            </a:r>
            <a:r>
              <a:rPr lang="el-GR" dirty="0" smtClean="0">
                <a:latin typeface="Calibri" panose="020F0502020204030204" pitchFamily="34" charset="0"/>
                <a:ea typeface="Calibri" panose="020F0502020204030204" pitchFamily="34" charset="0"/>
                <a:cs typeface="Times New Roman" panose="02020603050405020304" pitchFamily="18" charset="0"/>
              </a:rPr>
              <a:t>αντικείμενο</a:t>
            </a:r>
          </a:p>
          <a:p>
            <a:pPr algn="just">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l-GR" dirty="0" smtClean="0">
                <a:latin typeface="Calibri" panose="020F0502020204030204" pitchFamily="34" charset="0"/>
                <a:ea typeface="Calibri" panose="020F0502020204030204" pitchFamily="34" charset="0"/>
                <a:cs typeface="Times New Roman" panose="02020603050405020304" pitchFamily="18" charset="0"/>
              </a:rPr>
              <a:t>Παρατηρείστε ότι η μόνη διαφορά αυτών των δύο </a:t>
            </a:r>
            <a:r>
              <a:rPr lang="en-US" dirty="0" smtClean="0">
                <a:latin typeface="Calibri" panose="020F0502020204030204" pitchFamily="34" charset="0"/>
                <a:ea typeface="Calibri" panose="020F0502020204030204" pitchFamily="34" charset="0"/>
                <a:cs typeface="Times New Roman" panose="02020603050405020304" pitchFamily="18" charset="0"/>
              </a:rPr>
              <a:t>scripts </a:t>
            </a:r>
            <a:r>
              <a:rPr lang="el-GR" dirty="0" smtClean="0">
                <a:latin typeface="Calibri" panose="020F0502020204030204" pitchFamily="34" charset="0"/>
                <a:ea typeface="Calibri" panose="020F0502020204030204" pitchFamily="34" charset="0"/>
                <a:cs typeface="Times New Roman" panose="02020603050405020304" pitchFamily="18" charset="0"/>
              </a:rPr>
              <a:t>βρίσκεται στην τρίτη γραμμή. Στο πρώτο υπάρχει  δήλωση: </a:t>
            </a:r>
            <a:r>
              <a:rPr lang="en-US" dirty="0" smtClean="0">
                <a:latin typeface="Calibri" panose="020F0502020204030204" pitchFamily="34" charset="0"/>
                <a:ea typeface="Calibri" panose="020F0502020204030204" pitchFamily="34" charset="0"/>
                <a:cs typeface="Times New Roman" panose="02020603050405020304" pitchFamily="18" charset="0"/>
              </a:rPr>
              <a:t>state</a:t>
            </a:r>
            <a:r>
              <a:rPr lang="el-GR" dirty="0">
                <a:latin typeface="Calibri" panose="020F0502020204030204" pitchFamily="34" charset="0"/>
                <a:ea typeface="Calibri" panose="020F0502020204030204" pitchFamily="34" charset="0"/>
                <a:cs typeface="Times New Roman" panose="02020603050405020304" pitchFamily="18" charset="0"/>
              </a:rPr>
              <a:t>_</a:t>
            </a:r>
            <a:r>
              <a:rPr lang="en-US" dirty="0">
                <a:latin typeface="Calibri" panose="020F0502020204030204" pitchFamily="34" charset="0"/>
                <a:ea typeface="Calibri" panose="020F0502020204030204" pitchFamily="34" charset="0"/>
                <a:cs typeface="Times New Roman" panose="02020603050405020304" pitchFamily="18" charset="0"/>
              </a:rPr>
              <a:t>entry</a:t>
            </a:r>
            <a:r>
              <a:rPr lang="el-GR" dirty="0" smtClean="0">
                <a:latin typeface="Calibri" panose="020F0502020204030204" pitchFamily="34" charset="0"/>
                <a:ea typeface="Calibri" panose="020F0502020204030204" pitchFamily="34" charset="0"/>
                <a:cs typeface="Times New Roman" panose="02020603050405020304" pitchFamily="18" charset="0"/>
              </a:rPr>
              <a:t>()</a:t>
            </a:r>
          </a:p>
          <a:p>
            <a:pPr algn="just">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l-GR" dirty="0" smtClean="0">
                <a:latin typeface="Calibri" panose="020F0502020204030204" pitchFamily="34" charset="0"/>
                <a:ea typeface="Calibri" panose="020F0502020204030204" pitchFamily="34" charset="0"/>
                <a:cs typeface="Times New Roman" panose="02020603050405020304" pitchFamily="18" charset="0"/>
              </a:rPr>
              <a:t>και στο δεύτερο η δήλωση: </a:t>
            </a:r>
            <a:r>
              <a:rPr lang="en-US" dirty="0" err="1" smtClean="0">
                <a:latin typeface="Calibri" panose="020F0502020204030204" pitchFamily="34" charset="0"/>
                <a:ea typeface="Calibri" panose="020F0502020204030204" pitchFamily="34" charset="0"/>
                <a:cs typeface="Times New Roman" panose="02020603050405020304" pitchFamily="18" charset="0"/>
              </a:rPr>
              <a:t>touch_start</a:t>
            </a:r>
            <a:r>
              <a:rPr lang="en-US" dirty="0" smtClean="0">
                <a:latin typeface="Calibri" panose="020F0502020204030204" pitchFamily="34" charset="0"/>
                <a:ea typeface="Calibri" panose="020F0502020204030204" pitchFamily="34" charset="0"/>
                <a:cs typeface="Times New Roman" panose="02020603050405020304" pitchFamily="18" charset="0"/>
              </a:rPr>
              <a:t>(integer </a:t>
            </a:r>
            <a:r>
              <a:rPr lang="en-US" dirty="0" err="1">
                <a:latin typeface="Calibri" panose="020F0502020204030204" pitchFamily="34" charset="0"/>
                <a:ea typeface="Calibri" panose="020F0502020204030204" pitchFamily="34" charset="0"/>
                <a:cs typeface="Times New Roman" panose="02020603050405020304" pitchFamily="18" charset="0"/>
              </a:rPr>
              <a:t>num_detected</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l-GR" dirty="0" smtClean="0">
                <a:latin typeface="Calibri" panose="020F0502020204030204" pitchFamily="34" charset="0"/>
                <a:ea typeface="Calibri" panose="020F0502020204030204" pitchFamily="34" charset="0"/>
                <a:cs typeface="Times New Roman" panose="02020603050405020304" pitchFamily="18" charset="0"/>
              </a:rPr>
              <a:t>Ενώ το πρώτο </a:t>
            </a:r>
            <a:r>
              <a:rPr lang="en-US" dirty="0" smtClean="0">
                <a:latin typeface="Calibri" panose="020F0502020204030204" pitchFamily="34" charset="0"/>
                <a:ea typeface="Calibri" panose="020F0502020204030204" pitchFamily="34" charset="0"/>
                <a:cs typeface="Times New Roman" panose="02020603050405020304" pitchFamily="18" charset="0"/>
              </a:rPr>
              <a:t>script </a:t>
            </a:r>
            <a:r>
              <a:rPr lang="el-GR" dirty="0" smtClean="0">
                <a:latin typeface="Calibri" panose="020F0502020204030204" pitchFamily="34" charset="0"/>
                <a:ea typeface="Calibri" panose="020F0502020204030204" pitchFamily="34" charset="0"/>
                <a:cs typeface="Times New Roman" panose="02020603050405020304" pitchFamily="18" charset="0"/>
              </a:rPr>
              <a:t>εκκινεί μόνο του, με την έναρξη του </a:t>
            </a:r>
            <a:r>
              <a:rPr lang="en-US" dirty="0" smtClean="0">
                <a:latin typeface="Calibri" panose="020F0502020204030204" pitchFamily="34" charset="0"/>
                <a:ea typeface="Calibri" panose="020F0502020204030204" pitchFamily="34" charset="0"/>
                <a:cs typeface="Times New Roman" panose="02020603050405020304" pitchFamily="18" charset="0"/>
              </a:rPr>
              <a:t>server, </a:t>
            </a:r>
            <a:r>
              <a:rPr lang="el-GR" dirty="0" smtClean="0">
                <a:latin typeface="Calibri" panose="020F0502020204030204" pitchFamily="34" charset="0"/>
                <a:ea typeface="Calibri" panose="020F0502020204030204" pitchFamily="34" charset="0"/>
                <a:cs typeface="Times New Roman" panose="02020603050405020304" pitchFamily="18" charset="0"/>
              </a:rPr>
              <a:t>το δεύτερο εκκινεί όταν ο χρήστης κάνει κλικ στο αντικείμενο. Σε όλα τα </a:t>
            </a:r>
            <a:r>
              <a:rPr lang="en-US" dirty="0" smtClean="0">
                <a:latin typeface="Calibri" panose="020F0502020204030204" pitchFamily="34" charset="0"/>
                <a:ea typeface="Calibri" panose="020F0502020204030204" pitchFamily="34" charset="0"/>
                <a:cs typeface="Times New Roman" panose="02020603050405020304" pitchFamily="18" charset="0"/>
              </a:rPr>
              <a:t>scripts </a:t>
            </a:r>
            <a:r>
              <a:rPr lang="el-GR" dirty="0" smtClean="0">
                <a:latin typeface="Calibri" panose="020F0502020204030204" pitchFamily="34" charset="0"/>
                <a:ea typeface="Calibri" panose="020F0502020204030204" pitchFamily="34" charset="0"/>
                <a:cs typeface="Times New Roman" panose="02020603050405020304" pitchFamily="18" charset="0"/>
              </a:rPr>
              <a:t>αν αντικαταστήσουμε τη μια δήλωση με την άλλη, αλλάζει αντίστοιχα και η συμπεριφορά των αντικειμένων.</a:t>
            </a:r>
          </a:p>
          <a:p>
            <a:pPr algn="just">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l-GR" dirty="0" smtClean="0">
                <a:latin typeface="Calibri" panose="020F0502020204030204" pitchFamily="34" charset="0"/>
                <a:ea typeface="Calibri" panose="020F0502020204030204" pitchFamily="34" charset="0"/>
                <a:cs typeface="Times New Roman" panose="02020603050405020304" pitchFamily="18" charset="0"/>
              </a:rPr>
              <a:t>Ο άξονας περιστροφής, καθορίζεται σε αυτό το σημείο: </a:t>
            </a:r>
            <a:r>
              <a:rPr lang="en-US" dirty="0" err="1" smtClean="0"/>
              <a:t>llTargetOmega</a:t>
            </a:r>
            <a:r>
              <a:rPr lang="en-US" dirty="0" smtClean="0"/>
              <a:t>(</a:t>
            </a:r>
            <a:r>
              <a:rPr lang="en-US" dirty="0" smtClean="0">
                <a:solidFill>
                  <a:srgbClr val="FF0000"/>
                </a:solidFill>
              </a:rPr>
              <a:t>&lt;0.0, 0.0, 1.0&gt;</a:t>
            </a:r>
            <a:r>
              <a:rPr lang="en-US" dirty="0" smtClean="0"/>
              <a:t>, 0.2, 1); </a:t>
            </a:r>
            <a:endParaRPr lang="el-GR" dirty="0" smtClean="0"/>
          </a:p>
          <a:p>
            <a:pPr algn="just">
              <a:spcAft>
                <a:spcPts val="0"/>
              </a:spcAft>
            </a:pPr>
            <a:r>
              <a:rPr lang="el-GR" dirty="0" smtClean="0">
                <a:latin typeface="Calibri" panose="020F0502020204030204" pitchFamily="34" charset="0"/>
                <a:ea typeface="Calibri" panose="020F0502020204030204" pitchFamily="34" charset="0"/>
                <a:cs typeface="Times New Roman" panose="02020603050405020304" pitchFamily="18" charset="0"/>
              </a:rPr>
              <a:t>Εννοούνται οι άξονες &lt;</a:t>
            </a:r>
            <a:r>
              <a:rPr lang="en-US" dirty="0" smtClean="0">
                <a:latin typeface="Calibri" panose="020F0502020204030204" pitchFamily="34" charset="0"/>
                <a:ea typeface="Calibri" panose="020F0502020204030204" pitchFamily="34" charset="0"/>
                <a:cs typeface="Times New Roman" panose="02020603050405020304" pitchFamily="18" charset="0"/>
              </a:rPr>
              <a:t>x, y, z&gt;). To 0.0 </a:t>
            </a:r>
            <a:r>
              <a:rPr lang="el-GR" dirty="0" smtClean="0">
                <a:latin typeface="Calibri" panose="020F0502020204030204" pitchFamily="34" charset="0"/>
                <a:ea typeface="Calibri" panose="020F0502020204030204" pitchFamily="34" charset="0"/>
                <a:cs typeface="Times New Roman" panose="02020603050405020304" pitchFamily="18" charset="0"/>
              </a:rPr>
              <a:t>σημαίνει καθόλου κίνηση σε αυτόν τον άξονα, ενώ το 1.0 σημαίνει κίνηση σε αυτόν τον άξονα. Εννοείται ότι μπορούμε να δώσουμε συνδυαστική περιστροφή σε δύο ή και στους τρεις άξονες. </a:t>
            </a:r>
          </a:p>
          <a:p>
            <a:pPr algn="just">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r>
              <a:rPr lang="el-GR" dirty="0" smtClean="0">
                <a:latin typeface="Calibri" panose="020F0502020204030204" pitchFamily="34" charset="0"/>
                <a:ea typeface="Calibri" panose="020F0502020204030204" pitchFamily="34" charset="0"/>
                <a:cs typeface="Times New Roman" panose="02020603050405020304" pitchFamily="18" charset="0"/>
              </a:rPr>
              <a:t>Τέλος, η ταχύτητα περιστροφής </a:t>
            </a:r>
            <a:r>
              <a:rPr lang="el-GR" dirty="0">
                <a:latin typeface="Calibri" panose="020F0502020204030204" pitchFamily="34" charset="0"/>
                <a:ea typeface="Calibri" panose="020F0502020204030204" pitchFamily="34" charset="0"/>
                <a:cs typeface="Times New Roman" panose="02020603050405020304" pitchFamily="18" charset="0"/>
              </a:rPr>
              <a:t>καθορίζεται σε αυτό το σημείο: </a:t>
            </a:r>
            <a:r>
              <a:rPr lang="en-US" dirty="0" err="1"/>
              <a:t>llTargetOmega</a:t>
            </a:r>
            <a:r>
              <a:rPr lang="en-US" dirty="0"/>
              <a:t>(&lt;0.0, 0.0, 1.0&gt;, </a:t>
            </a:r>
            <a:r>
              <a:rPr lang="en-US" dirty="0">
                <a:solidFill>
                  <a:srgbClr val="FF0000"/>
                </a:solidFill>
              </a:rPr>
              <a:t>0.2</a:t>
            </a:r>
            <a:r>
              <a:rPr lang="en-US" dirty="0"/>
              <a:t>, 1</a:t>
            </a:r>
            <a:r>
              <a:rPr lang="en-US" dirty="0" smtClean="0"/>
              <a:t>);</a:t>
            </a:r>
            <a:endParaRPr lang="el-GR" dirty="0" smtClean="0"/>
          </a:p>
          <a:p>
            <a:pPr algn="just"/>
            <a:r>
              <a:rPr lang="el-GR" dirty="0" smtClean="0"/>
              <a:t>Μεγαλύτερη τιμή, συνεπάγεται μεγαλύτερη ταχύτητα περιστροφής.</a:t>
            </a:r>
            <a:r>
              <a:rPr lang="en-US" dirty="0" smtClean="0"/>
              <a:t> </a:t>
            </a:r>
            <a:endParaRPr lang="el-GR" dirty="0"/>
          </a:p>
          <a:p>
            <a:pPr algn="just">
              <a:spcAft>
                <a:spcPts val="0"/>
              </a:spcAft>
            </a:pP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4859757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περιστροφής</a:t>
            </a:r>
            <a:endParaRPr lang="en-US" dirty="0">
              <a:solidFill>
                <a:srgbClr val="00B0F0"/>
              </a:solidFill>
            </a:endParaRPr>
          </a:p>
        </p:txBody>
      </p:sp>
      <p:sp>
        <p:nvSpPr>
          <p:cNvPr id="4" name="Rectangle 3"/>
          <p:cNvSpPr/>
          <p:nvPr/>
        </p:nvSpPr>
        <p:spPr>
          <a:xfrm>
            <a:off x="1522222" y="1196752"/>
            <a:ext cx="9900782" cy="4462760"/>
          </a:xfrm>
          <a:prstGeom prst="rect">
            <a:avLst/>
          </a:prstGeom>
        </p:spPr>
        <p:txBody>
          <a:bodyPr wrap="square">
            <a:spAutoFit/>
          </a:bodyPr>
          <a:lstStyle/>
          <a:p>
            <a:pPr algn="just">
              <a:spcAft>
                <a:spcPts val="0"/>
              </a:spcAft>
            </a:pPr>
            <a:r>
              <a:rPr lang="el-GR" sz="2000" dirty="0" smtClean="0">
                <a:latin typeface="Calibri" panose="020F0502020204030204" pitchFamily="34" charset="0"/>
                <a:ea typeface="Calibri" panose="020F0502020204030204" pitchFamily="34" charset="0"/>
                <a:cs typeface="Times New Roman" panose="02020603050405020304" pitchFamily="18" charset="0"/>
              </a:rPr>
              <a:t>3. </a:t>
            </a:r>
            <a:r>
              <a:rPr lang="el-GR" sz="2000" dirty="0" err="1" smtClean="0">
                <a:latin typeface="Calibri" panose="020F0502020204030204" pitchFamily="34" charset="0"/>
                <a:ea typeface="Calibri" panose="020F0502020204030204" pitchFamily="34" charset="0"/>
                <a:cs typeface="Times New Roman" panose="02020603050405020304" pitchFamily="18" charset="0"/>
              </a:rPr>
              <a:t>Script</a:t>
            </a:r>
            <a:r>
              <a:rPr lang="el-GR" sz="2000" dirty="0" smtClean="0">
                <a:latin typeface="Calibri" panose="020F0502020204030204" pitchFamily="34" charset="0"/>
                <a:ea typeface="Calibri" panose="020F0502020204030204" pitchFamily="34" charset="0"/>
                <a:cs typeface="Times New Roman" panose="02020603050405020304" pitchFamily="18" charset="0"/>
              </a:rPr>
              <a:t> </a:t>
            </a:r>
            <a:r>
              <a:rPr lang="el-GR" sz="2000" dirty="0">
                <a:latin typeface="Calibri" panose="020F0502020204030204" pitchFamily="34" charset="0"/>
                <a:ea typeface="Calibri" panose="020F0502020204030204" pitchFamily="34" charset="0"/>
                <a:cs typeface="Times New Roman" panose="02020603050405020304" pitchFamily="18" charset="0"/>
              </a:rPr>
              <a:t>περιστροφής και σταματήματος με κλικ</a:t>
            </a:r>
          </a:p>
          <a:p>
            <a:pPr algn="just">
              <a:spcAft>
                <a:spcPts val="0"/>
              </a:spcAft>
            </a:pPr>
            <a:endParaRPr lang="el-GR" sz="2000" dirty="0" smtClean="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l-GR" sz="2000" dirty="0" smtClean="0">
                <a:latin typeface="Calibri" panose="020F0502020204030204" pitchFamily="34" charset="0"/>
                <a:ea typeface="Calibri" panose="020F0502020204030204" pitchFamily="34" charset="0"/>
                <a:cs typeface="Times New Roman" panose="02020603050405020304" pitchFamily="18" charset="0"/>
              </a:rPr>
              <a:t>Μπορείτε να εντοπίσετε σε ποιο σημείο του </a:t>
            </a:r>
            <a:r>
              <a:rPr lang="en-US" sz="2000" dirty="0" smtClean="0">
                <a:latin typeface="Calibri" panose="020F0502020204030204" pitchFamily="34" charset="0"/>
                <a:ea typeface="Calibri" panose="020F0502020204030204" pitchFamily="34" charset="0"/>
                <a:cs typeface="Times New Roman" panose="02020603050405020304" pitchFamily="18" charset="0"/>
              </a:rPr>
              <a:t>script </a:t>
            </a:r>
            <a:r>
              <a:rPr lang="el-GR" sz="2000" dirty="0" smtClean="0">
                <a:latin typeface="Calibri" panose="020F0502020204030204" pitchFamily="34" charset="0"/>
                <a:ea typeface="Calibri" panose="020F0502020204030204" pitchFamily="34" charset="0"/>
                <a:cs typeface="Times New Roman" panose="02020603050405020304" pitchFamily="18" charset="0"/>
              </a:rPr>
              <a:t>επιτυγχάνεται το σταμάτημα της περιστροφής;</a:t>
            </a:r>
          </a:p>
          <a:p>
            <a:pPr algn="just">
              <a:spcAft>
                <a:spcPts val="0"/>
              </a:spcAft>
            </a:pPr>
            <a:endParaRPr lang="el-GR" sz="2000" dirty="0" smtClean="0">
              <a:latin typeface="Calibri" panose="020F0502020204030204" pitchFamily="34" charset="0"/>
              <a:ea typeface="Calibri" panose="020F0502020204030204" pitchFamily="34" charset="0"/>
              <a:cs typeface="Times New Roman" panose="02020603050405020304" pitchFamily="18" charset="0"/>
            </a:endParaRPr>
          </a:p>
          <a:p>
            <a:pPr algn="just"/>
            <a:r>
              <a:rPr lang="el-GR" sz="2000" dirty="0" err="1"/>
              <a:t>llTargetOmega</a:t>
            </a:r>
            <a:r>
              <a:rPr lang="el-GR" sz="2000" dirty="0"/>
              <a:t>(&lt;0.0, 0.0, 0.0&gt;, 0, 0);</a:t>
            </a:r>
            <a:endParaRPr lang="en-US" sz="2000" dirty="0"/>
          </a:p>
          <a:p>
            <a:pPr algn="just">
              <a:spcAft>
                <a:spcPts val="0"/>
              </a:spcAft>
            </a:pPr>
            <a:r>
              <a:rPr lang="el-GR" sz="2000" dirty="0" smtClean="0">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pPr>
            <a:endParaRPr lang="el-GR" dirty="0" smtClean="0">
              <a:latin typeface="Calibri" panose="020F0502020204030204" pitchFamily="34" charset="0"/>
              <a:ea typeface="Calibri" panose="020F0502020204030204" pitchFamily="34" charset="0"/>
              <a:cs typeface="Times New Roman" panose="02020603050405020304" pitchFamily="18" charset="0"/>
            </a:endParaRPr>
          </a:p>
          <a:p>
            <a:r>
              <a:rPr lang="el-GR" dirty="0"/>
              <a:t>4. </a:t>
            </a:r>
            <a:r>
              <a:rPr lang="en-US" dirty="0"/>
              <a:t>Script</a:t>
            </a:r>
            <a:r>
              <a:rPr lang="el-GR" dirty="0"/>
              <a:t> περιστροφής γύρω από απομακρυσμένο σημείο</a:t>
            </a:r>
            <a:endParaRPr lang="en-US" dirty="0"/>
          </a:p>
          <a:p>
            <a:r>
              <a:rPr lang="el-GR" dirty="0"/>
              <a:t> </a:t>
            </a:r>
            <a:endParaRPr lang="en-US" dirty="0"/>
          </a:p>
          <a:p>
            <a:r>
              <a:rPr lang="el-GR" dirty="0"/>
              <a:t>Χρησιμοποιούμε 2 και περισσότερα αντικείμενα. Στο αντικείμενο που θα είναι το κέντρο της περιστροφής τοποθετούμε ένα από τα προηγούμενα </a:t>
            </a:r>
            <a:r>
              <a:rPr lang="en-US" dirty="0"/>
              <a:t>scripts</a:t>
            </a:r>
            <a:r>
              <a:rPr lang="el-GR" dirty="0"/>
              <a:t> ανάλογα με το τι θέλουμε να επιτύχουμε. Επιλέγουμε τα αντικείμενα, με τελευταίο αυτό που περιέχει το </a:t>
            </a:r>
            <a:r>
              <a:rPr lang="en-US" dirty="0"/>
              <a:t>script</a:t>
            </a:r>
            <a:r>
              <a:rPr lang="el-GR" dirty="0"/>
              <a:t> και τα κάνουμε </a:t>
            </a:r>
            <a:r>
              <a:rPr lang="en-US" dirty="0"/>
              <a:t>link</a:t>
            </a:r>
            <a:r>
              <a:rPr lang="el-GR" dirty="0"/>
              <a:t> (</a:t>
            </a:r>
            <a:r>
              <a:rPr lang="en-US" dirty="0"/>
              <a:t>Tools</a:t>
            </a:r>
            <a:r>
              <a:rPr lang="el-GR" dirty="0"/>
              <a:t>, </a:t>
            </a:r>
            <a:r>
              <a:rPr lang="en-US" dirty="0"/>
              <a:t>Link</a:t>
            </a:r>
            <a:r>
              <a:rPr lang="el-GR" dirty="0" smtClean="0"/>
              <a:t>)</a:t>
            </a:r>
            <a:r>
              <a:rPr lang="en-US" dirty="0" smtClean="0"/>
              <a:t>.</a:t>
            </a: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473655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περιστροφής</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dirty="0" smtClean="0">
                <a:solidFill>
                  <a:srgbClr val="00B0F0"/>
                </a:solidFill>
              </a:rPr>
              <a:t>Ασκήσεις:</a:t>
            </a:r>
          </a:p>
          <a:p>
            <a:pPr marL="0" indent="0">
              <a:buNone/>
            </a:pPr>
            <a:r>
              <a:rPr lang="el-GR" dirty="0" smtClean="0"/>
              <a:t>Πώς μπορούμε να επιτύχουμε την περιστροφή των πλανητών γύρω από τον ήλιο;</a:t>
            </a:r>
          </a:p>
          <a:p>
            <a:pPr marL="0" indent="0">
              <a:buNone/>
            </a:pPr>
            <a:r>
              <a:rPr lang="el-GR" dirty="0" smtClean="0"/>
              <a:t>Πώς μπορούμε να κάνουμε τον κάθε πλανήτη να περιστρέφεται με διαφορετική ταχύτητα γύρω από τον ήλιο;</a:t>
            </a:r>
            <a:endParaRPr lang="en-US" dirty="0" smtClean="0"/>
          </a:p>
          <a:p>
            <a:pPr marL="0" indent="0">
              <a:buNone/>
            </a:pPr>
            <a:endParaRPr lang="en-US" dirty="0"/>
          </a:p>
          <a:p>
            <a:pPr marL="0" indent="0">
              <a:buNone/>
            </a:pPr>
            <a:r>
              <a:rPr lang="el-GR" dirty="0">
                <a:latin typeface="Calibri" panose="020F0502020204030204" pitchFamily="34" charset="0"/>
                <a:ea typeface="Calibri" panose="020F0502020204030204" pitchFamily="34" charset="0"/>
                <a:cs typeface="Times New Roman" panose="02020603050405020304" pitchFamily="18" charset="0"/>
              </a:rPr>
              <a:t>Μια καλή κίνηση είναι να κάνουμε το </a:t>
            </a:r>
            <a:r>
              <a:rPr lang="en-US" dirty="0">
                <a:latin typeface="Calibri" panose="020F0502020204030204" pitchFamily="34" charset="0"/>
                <a:ea typeface="Calibri" panose="020F0502020204030204" pitchFamily="34" charset="0"/>
                <a:cs typeface="Times New Roman" panose="02020603050405020304" pitchFamily="18" charset="0"/>
              </a:rPr>
              <a:t>parent </a:t>
            </a:r>
            <a:r>
              <a:rPr lang="el-GR" dirty="0">
                <a:latin typeface="Calibri" panose="020F0502020204030204" pitchFamily="34" charset="0"/>
                <a:ea typeface="Calibri" panose="020F0502020204030204" pitchFamily="34" charset="0"/>
                <a:cs typeface="Times New Roman" panose="02020603050405020304" pitchFamily="18" charset="0"/>
              </a:rPr>
              <a:t>αντικείμενο (αυτό που αποτελεί στην ουσία το κέντρο περιστροφής) αόρατο (100% </a:t>
            </a:r>
            <a:r>
              <a:rPr lang="en-US" dirty="0">
                <a:latin typeface="Calibri" panose="020F0502020204030204" pitchFamily="34" charset="0"/>
                <a:ea typeface="Calibri" panose="020F0502020204030204" pitchFamily="34" charset="0"/>
                <a:cs typeface="Times New Roman" panose="02020603050405020304" pitchFamily="18" charset="0"/>
              </a:rPr>
              <a:t>transparent)</a:t>
            </a:r>
            <a:r>
              <a:rPr lang="el-GR"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l-GR" dirty="0" smtClean="0"/>
          </a:p>
          <a:p>
            <a:pPr marL="0" indent="0">
              <a:buNone/>
            </a:pPr>
            <a:endParaRPr lang="en-US" dirty="0"/>
          </a:p>
        </p:txBody>
      </p:sp>
    </p:spTree>
    <p:extLst>
      <p:ext uri="{BB962C8B-B14F-4D97-AF65-F5344CB8AC3E}">
        <p14:creationId xmlns:p14="http://schemas.microsoft.com/office/powerpoint/2010/main" xmlns="" val="26861490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a:t>1. Απλό </a:t>
            </a:r>
            <a:r>
              <a:rPr lang="el-GR" sz="2000" dirty="0" err="1"/>
              <a:t>script</a:t>
            </a:r>
            <a:r>
              <a:rPr lang="el-GR" sz="2000" dirty="0"/>
              <a:t> ήχου, όταν ακουμπάμε ένα αντικείμενο. </a:t>
            </a:r>
          </a:p>
          <a:p>
            <a:pPr marL="0" indent="0">
              <a:buNone/>
            </a:pPr>
            <a:r>
              <a:rPr lang="el-GR" sz="2000" dirty="0"/>
              <a:t>2. Απλό </a:t>
            </a:r>
            <a:r>
              <a:rPr lang="el-GR" sz="2000" dirty="0" err="1"/>
              <a:t>script</a:t>
            </a:r>
            <a:r>
              <a:rPr lang="el-GR" sz="2000" dirty="0"/>
              <a:t> διαρκούς επανάληψης ήχου. </a:t>
            </a:r>
          </a:p>
          <a:p>
            <a:pPr marL="0" indent="0">
              <a:buNone/>
            </a:pPr>
            <a:r>
              <a:rPr lang="el-GR" sz="2000" dirty="0"/>
              <a:t>3. Απλό </a:t>
            </a:r>
            <a:r>
              <a:rPr lang="el-GR" sz="2000" dirty="0" err="1"/>
              <a:t>script</a:t>
            </a:r>
            <a:r>
              <a:rPr lang="el-GR" sz="2000" dirty="0"/>
              <a:t> διαρκούς επανάληψης και σταματήματος ήχου, όταν ακουμπάμε ένα αντικείμενο. </a:t>
            </a:r>
            <a:endParaRPr lang="en-US" sz="2000" dirty="0" smtClean="0"/>
          </a:p>
          <a:p>
            <a:pPr marL="0" indent="0">
              <a:buNone/>
            </a:pPr>
            <a:r>
              <a:rPr lang="el-GR" sz="2000" dirty="0" smtClean="0"/>
              <a:t>Πρέπει να τοποθετήσουμε ένα αρχείο </a:t>
            </a:r>
            <a:r>
              <a:rPr lang="el-GR" sz="2000" dirty="0"/>
              <a:t>ήχου </a:t>
            </a:r>
            <a:r>
              <a:rPr lang="en-US" sz="2000" dirty="0" smtClean="0"/>
              <a:t>(.wav) </a:t>
            </a:r>
            <a:r>
              <a:rPr lang="el-GR" sz="2000" dirty="0" smtClean="0"/>
              <a:t>στο αντικείμενο, </a:t>
            </a:r>
            <a:r>
              <a:rPr lang="el-GR" sz="2000" dirty="0"/>
              <a:t>στην καρτέλα </a:t>
            </a:r>
            <a:r>
              <a:rPr lang="en-US" sz="2000" dirty="0" smtClean="0"/>
              <a:t>Content</a:t>
            </a:r>
            <a:r>
              <a:rPr lang="el-GR" sz="2000" dirty="0" smtClean="0"/>
              <a:t>.</a:t>
            </a:r>
            <a:r>
              <a:rPr lang="en-US" sz="2000" dirty="0" smtClean="0"/>
              <a:t> </a:t>
            </a:r>
            <a:r>
              <a:rPr lang="el-GR" sz="2000" dirty="0" smtClean="0"/>
              <a:t>(σέρνοντας από το </a:t>
            </a:r>
            <a:r>
              <a:rPr lang="en-US" sz="2000" dirty="0" smtClean="0"/>
              <a:t>inventory</a:t>
            </a:r>
            <a:r>
              <a:rPr lang="el-GR" sz="2000" dirty="0" smtClean="0"/>
              <a:t> τον ήχο). Εννοείται ότι θα πρέπει να έχουμε κάνει </a:t>
            </a:r>
            <a:r>
              <a:rPr lang="en-US" sz="2000" dirty="0" smtClean="0"/>
              <a:t>upload </a:t>
            </a:r>
            <a:r>
              <a:rPr lang="el-GR" sz="2000" dirty="0" smtClean="0"/>
              <a:t>το αρχείο αυτό. </a:t>
            </a:r>
          </a:p>
          <a:p>
            <a:pPr marL="0" indent="0">
              <a:buNone/>
            </a:pPr>
            <a:r>
              <a:rPr lang="el-GR" sz="2000" dirty="0" smtClean="0"/>
              <a:t>Στα </a:t>
            </a:r>
            <a:r>
              <a:rPr lang="en-US" sz="2000" dirty="0" smtClean="0"/>
              <a:t>scripts </a:t>
            </a:r>
            <a:r>
              <a:rPr lang="el-GR" sz="2000" dirty="0"/>
              <a:t>πρέπει να αλλάξουμε το όνομα του αρχείου ήχου από  </a:t>
            </a:r>
            <a:r>
              <a:rPr lang="en-US" sz="2000" dirty="0"/>
              <a:t>sample</a:t>
            </a:r>
            <a:r>
              <a:rPr lang="el-GR" sz="2000" dirty="0"/>
              <a:t>_</a:t>
            </a:r>
            <a:r>
              <a:rPr lang="en-US" sz="2000" dirty="0"/>
              <a:t>small</a:t>
            </a:r>
            <a:r>
              <a:rPr lang="el-GR" sz="2000" dirty="0"/>
              <a:t> σε ότι όνομα αρχείου </a:t>
            </a:r>
            <a:r>
              <a:rPr lang="el-GR" sz="2000" dirty="0" smtClean="0"/>
              <a:t>έχουμε</a:t>
            </a:r>
            <a:r>
              <a:rPr lang="en-US" sz="2000" dirty="0"/>
              <a:t> </a:t>
            </a:r>
            <a:r>
              <a:rPr lang="el-GR" sz="2000" dirty="0" smtClean="0"/>
              <a:t>βάλει στο </a:t>
            </a:r>
            <a:r>
              <a:rPr lang="en-US" sz="2000" dirty="0" smtClean="0"/>
              <a:t>content</a:t>
            </a:r>
            <a:r>
              <a:rPr lang="el-GR" sz="2000" dirty="0" smtClean="0"/>
              <a:t>. </a:t>
            </a:r>
            <a:endParaRPr lang="en-US" sz="2000" dirty="0" smtClean="0"/>
          </a:p>
          <a:p>
            <a:pPr marL="0" indent="0">
              <a:buNone/>
            </a:pPr>
            <a:r>
              <a:rPr lang="en-US" sz="2000" dirty="0" err="1"/>
              <a:t>llPlaySound</a:t>
            </a:r>
            <a:r>
              <a:rPr lang="en-US" sz="2000" dirty="0"/>
              <a:t>("</a:t>
            </a:r>
            <a:r>
              <a:rPr lang="en-US" sz="2000" dirty="0">
                <a:solidFill>
                  <a:srgbClr val="FF0000"/>
                </a:solidFill>
              </a:rPr>
              <a:t>sample_small</a:t>
            </a:r>
            <a:r>
              <a:rPr lang="en-US" sz="2000" dirty="0"/>
              <a:t>",1);</a:t>
            </a:r>
          </a:p>
          <a:p>
            <a:pPr marL="0" indent="0">
              <a:buNone/>
            </a:pPr>
            <a:r>
              <a:rPr lang="el-GR" sz="2000" dirty="0" smtClean="0"/>
              <a:t>Υπάρχει </a:t>
            </a:r>
            <a:r>
              <a:rPr lang="el-GR" sz="2000" dirty="0"/>
              <a:t>περιορισμός στη διάρκεια του αρχείου (10 δευτερόλεπτα).</a:t>
            </a:r>
            <a:endParaRPr lang="en-US" sz="2000" dirty="0"/>
          </a:p>
          <a:p>
            <a:pPr marL="0" indent="0">
              <a:buNone/>
            </a:pPr>
            <a:endParaRPr lang="el-GR" sz="2000" dirty="0"/>
          </a:p>
          <a:p>
            <a:pPr marL="0" indent="0">
              <a:buNone/>
            </a:pPr>
            <a:endParaRPr lang="en-US" sz="2000" dirty="0"/>
          </a:p>
        </p:txBody>
      </p:sp>
    </p:spTree>
    <p:extLst>
      <p:ext uri="{BB962C8B-B14F-4D97-AF65-F5344CB8AC3E}">
        <p14:creationId xmlns:p14="http://schemas.microsoft.com/office/powerpoint/2010/main" xmlns="" val="29147305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dirty="0"/>
              <a:t>4. Εκτέλεση  αρχείου ήχου mp3 </a:t>
            </a:r>
          </a:p>
          <a:p>
            <a:pPr marL="0" indent="0">
              <a:buNone/>
            </a:pPr>
            <a:r>
              <a:rPr lang="el-GR" dirty="0" smtClean="0"/>
              <a:t>Δεν </a:t>
            </a:r>
            <a:r>
              <a:rPr lang="el-GR" dirty="0"/>
              <a:t>απαιτείται </a:t>
            </a:r>
            <a:r>
              <a:rPr lang="el-GR" dirty="0" err="1"/>
              <a:t>script</a:t>
            </a:r>
            <a:r>
              <a:rPr lang="el-GR" dirty="0"/>
              <a:t>, αλλά ακολουθούμε τα παρακάτω βήματα:</a:t>
            </a:r>
          </a:p>
          <a:p>
            <a:pPr marL="0" indent="0">
              <a:buNone/>
            </a:pPr>
            <a:endParaRPr lang="el-GR" dirty="0"/>
          </a:p>
          <a:p>
            <a:pPr marL="0" indent="0">
              <a:buNone/>
            </a:pPr>
            <a:r>
              <a:rPr lang="el-GR" dirty="0"/>
              <a:t>1. Τοποθετούμε το αρχείο ήχου .mp3 στο φάκελο </a:t>
            </a:r>
            <a:r>
              <a:rPr lang="el-GR" dirty="0" err="1"/>
              <a:t>Simonastick</a:t>
            </a:r>
            <a:r>
              <a:rPr lang="el-GR" dirty="0"/>
              <a:t>\www. </a:t>
            </a:r>
            <a:r>
              <a:rPr lang="el-GR" dirty="0" err="1"/>
              <a:t>To</a:t>
            </a:r>
            <a:r>
              <a:rPr lang="el-GR" dirty="0"/>
              <a:t> αρχείο ήχου θα πρέπει να έχει </a:t>
            </a:r>
            <a:r>
              <a:rPr lang="el-GR" dirty="0" err="1"/>
              <a:t>bitrate</a:t>
            </a:r>
            <a:r>
              <a:rPr lang="el-GR" dirty="0"/>
              <a:t> μέχρι 192Kbps.</a:t>
            </a:r>
          </a:p>
          <a:p>
            <a:pPr marL="0" indent="0">
              <a:buNone/>
            </a:pPr>
            <a:r>
              <a:rPr lang="el-GR" dirty="0"/>
              <a:t>2. Στο φάκελο WWW, υπάρχουν 2 αρχεία με κατάληξη .</a:t>
            </a:r>
            <a:r>
              <a:rPr lang="el-GR" dirty="0" err="1"/>
              <a:t>html</a:t>
            </a:r>
            <a:r>
              <a:rPr lang="el-GR" dirty="0"/>
              <a:t> (video.html και sound_looping.html). Επιλέγουμε να επεξεργαστούμε το αρχείο sound_looping.html (ανοίγει </a:t>
            </a:r>
            <a:r>
              <a:rPr lang="el-GR" dirty="0" smtClean="0"/>
              <a:t>με </a:t>
            </a:r>
            <a:r>
              <a:rPr lang="el-GR" dirty="0" err="1"/>
              <a:t>Notepad</a:t>
            </a:r>
            <a:r>
              <a:rPr lang="el-GR" dirty="0"/>
              <a:t>-Σημειωματάριο).</a:t>
            </a:r>
          </a:p>
          <a:p>
            <a:pPr marL="0" indent="0">
              <a:buNone/>
            </a:pPr>
            <a:endParaRPr lang="en-US" dirty="0"/>
          </a:p>
        </p:txBody>
      </p:sp>
    </p:spTree>
    <p:extLst>
      <p:ext uri="{BB962C8B-B14F-4D97-AF65-F5344CB8AC3E}">
        <p14:creationId xmlns:p14="http://schemas.microsoft.com/office/powerpoint/2010/main" xmlns="" val="16752158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70"/>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 xmlns:p14="http://schemas.microsoft.com/office/powerpoint/2010/main"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fontScale="85000" lnSpcReduction="20000"/>
          </a:bodyPr>
          <a:lstStyle/>
          <a:p>
            <a:pPr marL="0" indent="0">
              <a:buNone/>
            </a:pPr>
            <a:r>
              <a:rPr lang="el-GR" dirty="0"/>
              <a:t>3. Μεταβαίνουμε στο σημείο που παρακάτω είναι </a:t>
            </a:r>
            <a:r>
              <a:rPr lang="el-GR" dirty="0" smtClean="0"/>
              <a:t>με κόκκινα γράμματα και </a:t>
            </a:r>
            <a:r>
              <a:rPr lang="el-GR" dirty="0"/>
              <a:t>απλά αλλάζουμε το όνομα του αρχείου σε αυτό που θα </a:t>
            </a:r>
            <a:r>
              <a:rPr lang="el-GR" dirty="0" smtClean="0"/>
              <a:t>χρησιμοποιήσουμε.</a:t>
            </a:r>
          </a:p>
          <a:p>
            <a:pPr marL="0" indent="0">
              <a:buNone/>
            </a:pPr>
            <a:r>
              <a:rPr lang="el-GR" dirty="0"/>
              <a:t>4. Αν το επιθυμούμε, αλλάζουμε τις δηλώσεις </a:t>
            </a:r>
            <a:r>
              <a:rPr lang="en-US" dirty="0" err="1"/>
              <a:t>autoplay</a:t>
            </a:r>
            <a:r>
              <a:rPr lang="en-US" dirty="0"/>
              <a:t> </a:t>
            </a:r>
            <a:r>
              <a:rPr lang="el-GR" dirty="0"/>
              <a:t>και </a:t>
            </a:r>
            <a:r>
              <a:rPr lang="en-US" dirty="0"/>
              <a:t>loop</a:t>
            </a:r>
            <a:r>
              <a:rPr lang="el-GR" dirty="0"/>
              <a:t>, από </a:t>
            </a:r>
            <a:r>
              <a:rPr lang="en-US" dirty="0"/>
              <a:t>true </a:t>
            </a:r>
            <a:r>
              <a:rPr lang="el-GR" dirty="0"/>
              <a:t>σε </a:t>
            </a:r>
            <a:r>
              <a:rPr lang="en-US" dirty="0"/>
              <a:t>false</a:t>
            </a:r>
            <a:r>
              <a:rPr lang="el-GR" dirty="0"/>
              <a:t>. Με το </a:t>
            </a:r>
            <a:r>
              <a:rPr lang="en-US" dirty="0" err="1"/>
              <a:t>autoplay</a:t>
            </a:r>
            <a:r>
              <a:rPr lang="en-US" dirty="0"/>
              <a:t> </a:t>
            </a:r>
            <a:r>
              <a:rPr lang="el-GR" dirty="0"/>
              <a:t>ο ήχος παίζει αυτόματα και με το </a:t>
            </a:r>
            <a:r>
              <a:rPr lang="en-US" dirty="0"/>
              <a:t>Loop </a:t>
            </a:r>
            <a:r>
              <a:rPr lang="el-GR" dirty="0"/>
              <a:t>ο ήχος παίζει αέναα.</a:t>
            </a:r>
            <a:endParaRPr lang="en-US" dirty="0"/>
          </a:p>
          <a:p>
            <a:pPr marL="0" indent="0">
              <a:buNone/>
            </a:pPr>
            <a:r>
              <a:rPr lang="el-GR" dirty="0"/>
              <a:t>5. Αποθηκεύουμε το αρχείο με το όνομα που επιθυμούμε</a:t>
            </a:r>
            <a:endParaRPr lang="en-US" dirty="0"/>
          </a:p>
          <a:p>
            <a:pPr marL="0" indent="0">
              <a:buNone/>
            </a:pPr>
            <a:endParaRPr lang="en-US" dirty="0"/>
          </a:p>
          <a:p>
            <a:pPr marL="0" indent="0">
              <a:buNone/>
            </a:pPr>
            <a:r>
              <a:rPr lang="el-GR" dirty="0"/>
              <a:t> </a:t>
            </a:r>
            <a:r>
              <a:rPr lang="en-US" dirty="0" smtClean="0"/>
              <a:t>&lt;</a:t>
            </a:r>
            <a:r>
              <a:rPr lang="en-US" dirty="0"/>
              <a:t>script type="text/</a:t>
            </a:r>
            <a:r>
              <a:rPr lang="en-US" dirty="0" err="1"/>
              <a:t>javascript</a:t>
            </a:r>
            <a:r>
              <a:rPr lang="en-US" dirty="0"/>
              <a:t>"&gt;</a:t>
            </a:r>
          </a:p>
          <a:p>
            <a:pPr marL="0" indent="0">
              <a:buNone/>
            </a:pPr>
            <a:r>
              <a:rPr lang="en-US" dirty="0"/>
              <a:t>    </a:t>
            </a:r>
            <a:r>
              <a:rPr lang="en-US" dirty="0" err="1"/>
              <a:t>CodoPlayer</a:t>
            </a:r>
            <a:r>
              <a:rPr lang="en-US" dirty="0"/>
              <a:t>("http://127.0.0.1/</a:t>
            </a:r>
            <a:r>
              <a:rPr lang="en-US" dirty="0">
                <a:solidFill>
                  <a:srgbClr val="FF0000"/>
                </a:solidFill>
              </a:rPr>
              <a:t>sound.mp3</a:t>
            </a:r>
            <a:r>
              <a:rPr lang="en-US" dirty="0"/>
              <a:t>",</a:t>
            </a:r>
          </a:p>
          <a:p>
            <a:pPr marL="0" indent="0">
              <a:buNone/>
            </a:pPr>
            <a:r>
              <a:rPr lang="en-US" dirty="0"/>
              <a:t>    </a:t>
            </a:r>
          </a:p>
          <a:p>
            <a:pPr marL="0" indent="0">
              <a:buNone/>
            </a:pPr>
            <a:r>
              <a:rPr lang="en-US" dirty="0"/>
              <a:t>    </a:t>
            </a:r>
            <a:r>
              <a:rPr lang="en-US" dirty="0" smtClean="0"/>
              <a:t>{</a:t>
            </a:r>
            <a:r>
              <a:rPr lang="el-GR" dirty="0" smtClean="0"/>
              <a:t> </a:t>
            </a:r>
            <a:r>
              <a:rPr lang="en-US" dirty="0" smtClean="0"/>
              <a:t> </a:t>
            </a:r>
            <a:r>
              <a:rPr lang="en-US" dirty="0"/>
              <a:t>width: 1024,</a:t>
            </a:r>
          </a:p>
          <a:p>
            <a:pPr marL="0" indent="0">
              <a:buNone/>
            </a:pPr>
            <a:r>
              <a:rPr lang="en-US" dirty="0"/>
              <a:t>        height: 768</a:t>
            </a:r>
            <a:r>
              <a:rPr lang="en-US" dirty="0" smtClean="0"/>
              <a:t>,</a:t>
            </a:r>
            <a:r>
              <a:rPr lang="el-GR" dirty="0" smtClean="0"/>
              <a:t> </a:t>
            </a:r>
            <a:r>
              <a:rPr lang="en-US" dirty="0" smtClean="0"/>
              <a:t> </a:t>
            </a:r>
            <a:r>
              <a:rPr lang="en-US" dirty="0" err="1"/>
              <a:t>autoplay</a:t>
            </a:r>
            <a:r>
              <a:rPr lang="en-US" dirty="0"/>
              <a:t>: true</a:t>
            </a:r>
            <a:r>
              <a:rPr lang="en-US" dirty="0" smtClean="0"/>
              <a:t>,</a:t>
            </a:r>
            <a:r>
              <a:rPr lang="el-GR" dirty="0" smtClean="0"/>
              <a:t> </a:t>
            </a:r>
            <a:r>
              <a:rPr lang="en-US" dirty="0" smtClean="0"/>
              <a:t>loop</a:t>
            </a:r>
            <a:r>
              <a:rPr lang="en-US" dirty="0"/>
              <a:t>: true</a:t>
            </a:r>
          </a:p>
          <a:p>
            <a:pPr marL="0" indent="0">
              <a:buNone/>
            </a:pPr>
            <a:r>
              <a:rPr lang="en-US" dirty="0"/>
              <a:t>    </a:t>
            </a:r>
            <a:r>
              <a:rPr lang="el-GR" dirty="0"/>
              <a:t>})</a:t>
            </a:r>
            <a:endParaRPr lang="en-US" dirty="0"/>
          </a:p>
          <a:p>
            <a:pPr marL="0" indent="0">
              <a:buNone/>
            </a:pPr>
            <a:r>
              <a:rPr lang="el-GR" dirty="0"/>
              <a:t>&lt;/</a:t>
            </a:r>
            <a:r>
              <a:rPr lang="el-GR" dirty="0" err="1"/>
              <a:t>script</a:t>
            </a:r>
            <a:r>
              <a:rPr lang="el-GR" dirty="0"/>
              <a:t>&gt;</a:t>
            </a:r>
            <a:endParaRPr lang="en-US" dirty="0"/>
          </a:p>
          <a:p>
            <a:pPr marL="0" indent="0">
              <a:buNone/>
            </a:pPr>
            <a:endParaRPr lang="en-US" dirty="0"/>
          </a:p>
        </p:txBody>
      </p:sp>
    </p:spTree>
    <p:extLst>
      <p:ext uri="{BB962C8B-B14F-4D97-AF65-F5344CB8AC3E}">
        <p14:creationId xmlns:p14="http://schemas.microsoft.com/office/powerpoint/2010/main" xmlns="" val="30506595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r>
              <a:rPr lang="el-GR" dirty="0"/>
              <a:t>6. Τοποθετούμε στον εικονικό κόσμο ένα </a:t>
            </a:r>
            <a:r>
              <a:rPr lang="el-GR" dirty="0" smtClean="0"/>
              <a:t>αντικείμενο </a:t>
            </a:r>
            <a:r>
              <a:rPr lang="el-GR" dirty="0"/>
              <a:t>(μπορεί να είναι και ένας απλός κύβος) στο οποίο κάνοντας κλικ θα παίζει ο ήχος.</a:t>
            </a:r>
            <a:endParaRPr lang="en-US" dirty="0"/>
          </a:p>
          <a:p>
            <a:r>
              <a:rPr lang="el-GR" dirty="0"/>
              <a:t>7. Κάνουμε δεξί κλικ στο αντικείμενο και επιλέγουμε </a:t>
            </a:r>
            <a:r>
              <a:rPr lang="en-US" dirty="0"/>
              <a:t>Edit</a:t>
            </a:r>
            <a:r>
              <a:rPr lang="el-GR" dirty="0"/>
              <a:t>.</a:t>
            </a:r>
            <a:endParaRPr lang="en-US" dirty="0"/>
          </a:p>
          <a:p>
            <a:r>
              <a:rPr lang="el-GR" dirty="0"/>
              <a:t>8. Μεταβαίνουμε στην καρτέλα </a:t>
            </a:r>
            <a:r>
              <a:rPr lang="en-US" dirty="0"/>
              <a:t>Texture</a:t>
            </a:r>
            <a:r>
              <a:rPr lang="el-GR" dirty="0"/>
              <a:t>.</a:t>
            </a:r>
            <a:endParaRPr lang="en-US" dirty="0"/>
          </a:p>
          <a:p>
            <a:r>
              <a:rPr lang="el-GR" dirty="0"/>
              <a:t>9. Κάνουμε κλικ στο τετραγωνάκι </a:t>
            </a:r>
            <a:r>
              <a:rPr lang="en-US" dirty="0"/>
              <a:t>Select Face </a:t>
            </a:r>
            <a:r>
              <a:rPr lang="el-GR" dirty="0"/>
              <a:t>που μας επιτρέπει να επιλέξουμε μόνο μια έδρα από το αντικείμενό μας. Παρατηρούμε ότι η συγκεκριμένη έδρα έχει αποκτήσει ένα κύκλο με έναν σταυρό στη μέση, που είναι η ένδειξη ότι η συγκεκριμένη έδρα είναι επιλεγμένη.</a:t>
            </a:r>
            <a:endParaRPr lang="en-US" dirty="0"/>
          </a:p>
          <a:p>
            <a:r>
              <a:rPr lang="el-GR" dirty="0"/>
              <a:t>10. Επιλέγουμε </a:t>
            </a:r>
            <a:r>
              <a:rPr lang="en-US" dirty="0"/>
              <a:t>Media </a:t>
            </a:r>
            <a:r>
              <a:rPr lang="el-GR" dirty="0"/>
              <a:t>από το </a:t>
            </a:r>
            <a:r>
              <a:rPr lang="el-GR" dirty="0" smtClean="0"/>
              <a:t>πλήκτρο </a:t>
            </a:r>
            <a:r>
              <a:rPr lang="el-GR" dirty="0"/>
              <a:t>επιλογής </a:t>
            </a:r>
            <a:r>
              <a:rPr lang="en-US" dirty="0"/>
              <a:t>Materials</a:t>
            </a:r>
            <a:r>
              <a:rPr lang="el-GR" dirty="0"/>
              <a:t>/</a:t>
            </a:r>
            <a:r>
              <a:rPr lang="en-US" dirty="0"/>
              <a:t>Media </a:t>
            </a:r>
            <a:r>
              <a:rPr lang="el-GR" dirty="0"/>
              <a:t>και κάνουμε κλικ στο </a:t>
            </a:r>
            <a:r>
              <a:rPr lang="el-GR" dirty="0" smtClean="0"/>
              <a:t>πλήκτρο.</a:t>
            </a:r>
            <a:endParaRPr lang="en-US" dirty="0"/>
          </a:p>
        </p:txBody>
      </p:sp>
    </p:spTree>
    <p:extLst>
      <p:ext uri="{BB962C8B-B14F-4D97-AF65-F5344CB8AC3E}">
        <p14:creationId xmlns:p14="http://schemas.microsoft.com/office/powerpoint/2010/main" xmlns="" val="851845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grpSp>
        <p:nvGrpSpPr>
          <p:cNvPr id="12" name="Group 11"/>
          <p:cNvGrpSpPr/>
          <p:nvPr/>
        </p:nvGrpSpPr>
        <p:grpSpPr>
          <a:xfrm>
            <a:off x="5662364" y="457200"/>
            <a:ext cx="3528392" cy="6024263"/>
            <a:chOff x="4150196" y="1221160"/>
            <a:chExt cx="2880320" cy="5260303"/>
          </a:xfrm>
        </p:grpSpPr>
        <p:pic>
          <p:nvPicPr>
            <p:cNvPr id="1030" name="Picture 1"/>
            <p:cNvPicPr>
              <a:picLocks noChangeAspect="1" noChangeArrowheads="1"/>
            </p:cNvPicPr>
            <p:nvPr/>
          </p:nvPicPr>
          <p:blipFill>
            <a:blip r:embed="rId2">
              <a:lum bright="20000"/>
              <a:extLst>
                <a:ext uri="{28A0092B-C50C-407E-A947-70E740481C1C}">
                  <a14:useLocalDpi xmlns:a14="http://schemas.microsoft.com/office/drawing/2010/main" xmlns="" val="0"/>
                </a:ext>
              </a:extLst>
            </a:blip>
            <a:srcRect l="23369" t="29546" r="56299" b="11436"/>
            <a:stretch>
              <a:fillRect/>
            </a:stretch>
          </p:blipFill>
          <p:spPr bwMode="auto">
            <a:xfrm>
              <a:off x="4150196" y="1221160"/>
              <a:ext cx="2880320" cy="526030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7"/>
            <p:cNvSpPr>
              <a:spLocks noChangeArrowheads="1"/>
            </p:cNvSpPr>
            <p:nvPr/>
          </p:nvSpPr>
          <p:spPr bwMode="auto">
            <a:xfrm>
              <a:off x="5832082" y="2967332"/>
              <a:ext cx="660356" cy="424487"/>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Oval 8"/>
            <p:cNvSpPr>
              <a:spLocks noChangeArrowheads="1"/>
            </p:cNvSpPr>
            <p:nvPr/>
          </p:nvSpPr>
          <p:spPr bwMode="auto">
            <a:xfrm>
              <a:off x="4552780" y="2228670"/>
              <a:ext cx="876718" cy="202261"/>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Oval 9"/>
            <p:cNvSpPr>
              <a:spLocks noChangeArrowheads="1"/>
            </p:cNvSpPr>
            <p:nvPr/>
          </p:nvSpPr>
          <p:spPr bwMode="auto">
            <a:xfrm>
              <a:off x="4450234" y="3535156"/>
              <a:ext cx="1081810" cy="632309"/>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Oval 10"/>
            <p:cNvSpPr>
              <a:spLocks noChangeArrowheads="1"/>
            </p:cNvSpPr>
            <p:nvPr/>
          </p:nvSpPr>
          <p:spPr bwMode="auto">
            <a:xfrm>
              <a:off x="4508546" y="4162424"/>
              <a:ext cx="1081810" cy="320575"/>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 name="Rectangle 11"/>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a:off x="0" y="457200"/>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3"/>
          <p:cNvSpPr>
            <a:spLocks noChangeArrowheads="1"/>
          </p:cNvSpPr>
          <p:nvPr/>
        </p:nvSpPr>
        <p:spPr bwMode="auto">
          <a:xfrm>
            <a:off x="0" y="4162425"/>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3310256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sp>
        <p:nvSpPr>
          <p:cNvPr id="14" name="Content Placeholder 13"/>
          <p:cNvSpPr>
            <a:spLocks noGrp="1"/>
          </p:cNvSpPr>
          <p:nvPr>
            <p:ph idx="1"/>
          </p:nvPr>
        </p:nvSpPr>
        <p:spPr>
          <a:xfrm>
            <a:off x="1783986" y="1000200"/>
            <a:ext cx="9828774" cy="5328592"/>
          </a:xfrm>
        </p:spPr>
        <p:txBody>
          <a:bodyPr>
            <a:normAutofit/>
          </a:bodyPr>
          <a:lstStyle/>
          <a:p>
            <a:pPr marL="0" indent="0">
              <a:buNone/>
            </a:pPr>
            <a:r>
              <a:rPr lang="el-GR" sz="2000" dirty="0"/>
              <a:t>11. Στην καρτέλα που εμφανίζεται, πληκτρολογούμε: </a:t>
            </a:r>
            <a:r>
              <a:rPr lang="en-US" sz="2000" dirty="0"/>
              <a:t>http</a:t>
            </a:r>
            <a:r>
              <a:rPr lang="el-GR" sz="2000" dirty="0"/>
              <a:t>://127.0.0.1/</a:t>
            </a:r>
            <a:r>
              <a:rPr lang="en-US" sz="2000" dirty="0"/>
              <a:t>XXX</a:t>
            </a:r>
            <a:r>
              <a:rPr lang="el-GR" sz="2000" dirty="0"/>
              <a:t>.</a:t>
            </a:r>
            <a:r>
              <a:rPr lang="en-US" sz="2000" dirty="0"/>
              <a:t>html</a:t>
            </a:r>
            <a:r>
              <a:rPr lang="el-GR" sz="2000" dirty="0"/>
              <a:t> (όπου ΧΧΧ το όνομα του αρχείου που επεξεργαστήκαμε στα προηγούμενα βήματα) και πατάμε ΟΚ.</a:t>
            </a:r>
            <a:endParaRPr lang="en-US" sz="2000" dirty="0"/>
          </a:p>
          <a:p>
            <a:pPr marL="0" indent="0">
              <a:buNone/>
            </a:pPr>
            <a:endParaRPr lang="en-US" sz="2000" dirty="0"/>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xmlns="" val="0"/>
              </a:ext>
            </a:extLst>
          </a:blip>
          <a:srcRect l="54787" t="33533" r="23933" b="14632"/>
          <a:stretch>
            <a:fillRect/>
          </a:stretch>
        </p:blipFill>
        <p:spPr bwMode="auto">
          <a:xfrm>
            <a:off x="3790156" y="2192883"/>
            <a:ext cx="3056753" cy="447647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2"/>
          <p:cNvSpPr>
            <a:spLocks noChangeArrowheads="1"/>
          </p:cNvSpPr>
          <p:nvPr/>
        </p:nvSpPr>
        <p:spPr bwMode="auto">
          <a:xfrm>
            <a:off x="3934172" y="2843510"/>
            <a:ext cx="2912737" cy="360363"/>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Oval 3"/>
          <p:cNvSpPr>
            <a:spLocks noChangeArrowheads="1"/>
          </p:cNvSpPr>
          <p:nvPr/>
        </p:nvSpPr>
        <p:spPr bwMode="auto">
          <a:xfrm>
            <a:off x="4438228" y="6098839"/>
            <a:ext cx="720080" cy="459905"/>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4"/>
          <p:cNvSpPr>
            <a:spLocks noChangeArrowheads="1"/>
          </p:cNvSpPr>
          <p:nvPr/>
        </p:nvSpPr>
        <p:spPr bwMode="auto">
          <a:xfrm>
            <a:off x="261764" y="-196552"/>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261764" y="26064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261764" y="3203873"/>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7501404" y="2603708"/>
            <a:ext cx="3164819" cy="1477328"/>
          </a:xfrm>
          <a:prstGeom prst="rect">
            <a:avLst/>
          </a:prstGeom>
        </p:spPr>
        <p:txBody>
          <a:bodyPr wrap="square">
            <a:spAutoFit/>
          </a:bodyPr>
          <a:lstStyle/>
          <a:p>
            <a:r>
              <a:rPr lang="el-GR" dirty="0"/>
              <a:t>Παρατηρούμε ότι στο αντικείμενό μας εμφανίζονται χειριστήρια που μας επιτρέπουν να παίξουμε ή να σταματήσουμε τον ήχο.</a:t>
            </a:r>
            <a:endParaRPr lang="en-US" dirty="0"/>
          </a:p>
        </p:txBody>
      </p:sp>
    </p:spTree>
    <p:extLst>
      <p:ext uri="{BB962C8B-B14F-4D97-AF65-F5344CB8AC3E}">
        <p14:creationId xmlns:p14="http://schemas.microsoft.com/office/powerpoint/2010/main" xmlns="" val="21194977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n-US" dirty="0">
                <a:solidFill>
                  <a:srgbClr val="00B0F0"/>
                </a:solidFill>
              </a:rPr>
              <a:t>Scripts </a:t>
            </a:r>
            <a:r>
              <a:rPr lang="el-GR" dirty="0">
                <a:solidFill>
                  <a:srgbClr val="00B0F0"/>
                </a:solidFill>
              </a:rPr>
              <a:t>ήχου</a:t>
            </a:r>
            <a:endParaRPr lang="en-US" dirty="0">
              <a:solidFill>
                <a:srgbClr val="00B0F0"/>
              </a:solidFill>
            </a:endParaRPr>
          </a:p>
        </p:txBody>
      </p:sp>
      <p:sp>
        <p:nvSpPr>
          <p:cNvPr id="14" name="Content Placeholder 13"/>
          <p:cNvSpPr>
            <a:spLocks noGrp="1"/>
          </p:cNvSpPr>
          <p:nvPr>
            <p:ph idx="1"/>
          </p:nvPr>
        </p:nvSpPr>
        <p:spPr>
          <a:xfrm>
            <a:off x="1522222" y="1196752"/>
            <a:ext cx="3780102" cy="5328592"/>
          </a:xfrm>
        </p:spPr>
        <p:txBody>
          <a:bodyPr>
            <a:noAutofit/>
          </a:bodyPr>
          <a:lstStyle/>
          <a:p>
            <a:pPr marL="0" indent="0">
              <a:buNone/>
            </a:pPr>
            <a:r>
              <a:rPr lang="en-US" sz="1800" dirty="0"/>
              <a:t>5. Script </a:t>
            </a:r>
            <a:r>
              <a:rPr lang="el-GR" sz="1800" dirty="0"/>
              <a:t>που παίζει </a:t>
            </a:r>
            <a:r>
              <a:rPr lang="en-US" sz="1800" dirty="0"/>
              <a:t>mp3 </a:t>
            </a:r>
            <a:r>
              <a:rPr lang="el-GR" sz="1800" dirty="0"/>
              <a:t>αρχεία με </a:t>
            </a:r>
            <a:r>
              <a:rPr lang="el-GR" sz="1800" dirty="0" smtClean="0"/>
              <a:t>επιλογή. </a:t>
            </a:r>
          </a:p>
          <a:p>
            <a:pPr marL="0" indent="0">
              <a:buNone/>
            </a:pPr>
            <a:r>
              <a:rPr lang="el-GR" sz="1800" dirty="0" smtClean="0"/>
              <a:t>Θα μας εμφανίσει ένα μενού επιλογής κομματιού που θα παίξει.</a:t>
            </a:r>
            <a:endParaRPr lang="el-GR" sz="1800" dirty="0"/>
          </a:p>
          <a:p>
            <a:pPr marL="0" indent="0">
              <a:buNone/>
            </a:pPr>
            <a:r>
              <a:rPr lang="el-GR" sz="1800" dirty="0" smtClean="0"/>
              <a:t>Πρέπει </a:t>
            </a:r>
            <a:r>
              <a:rPr lang="el-GR" sz="1800" dirty="0"/>
              <a:t>να βάλουμε τα αρχεία </a:t>
            </a:r>
            <a:r>
              <a:rPr lang="en-US" sz="1800" dirty="0"/>
              <a:t>mp3 </a:t>
            </a:r>
            <a:r>
              <a:rPr lang="el-GR" sz="1800" dirty="0"/>
              <a:t>στο φάκελο </a:t>
            </a:r>
            <a:r>
              <a:rPr lang="en-US" sz="1800" dirty="0" err="1"/>
              <a:t>simonastick</a:t>
            </a:r>
            <a:r>
              <a:rPr lang="en-US" sz="1800" dirty="0"/>
              <a:t>\www </a:t>
            </a:r>
            <a:r>
              <a:rPr lang="el-GR" sz="1800" dirty="0"/>
              <a:t>και πρέπει να ονομάζονται 1.</a:t>
            </a:r>
            <a:r>
              <a:rPr lang="en-US" sz="1800" dirty="0"/>
              <a:t>mp3, 2.mp3, </a:t>
            </a:r>
            <a:r>
              <a:rPr lang="el-GR" sz="1800" dirty="0" err="1" smtClean="0"/>
              <a:t>κτλ</a:t>
            </a:r>
            <a:endParaRPr lang="el-GR" sz="1800" dirty="0" smtClean="0"/>
          </a:p>
          <a:p>
            <a:pPr marL="0" indent="0">
              <a:buNone/>
            </a:pPr>
            <a:r>
              <a:rPr lang="el-GR" sz="1800" dirty="0" smtClean="0"/>
              <a:t>Στα κόκκινα γράμματα μπορούμε να βάλουμε ότι θέλουμε να εμφανίζεται στα κουμπιά του μενού.</a:t>
            </a:r>
            <a:endParaRPr lang="el-GR" sz="1800" dirty="0"/>
          </a:p>
          <a:p>
            <a:pPr marL="0" indent="0">
              <a:buNone/>
            </a:pPr>
            <a:endParaRPr lang="en-US" sz="1800" dirty="0"/>
          </a:p>
        </p:txBody>
      </p:sp>
      <p:sp>
        <p:nvSpPr>
          <p:cNvPr id="2" name="Rectangle 1"/>
          <p:cNvSpPr/>
          <p:nvPr/>
        </p:nvSpPr>
        <p:spPr>
          <a:xfrm>
            <a:off x="6382445" y="1196752"/>
            <a:ext cx="4752528" cy="4801314"/>
          </a:xfrm>
          <a:prstGeom prst="rect">
            <a:avLst/>
          </a:prstGeom>
        </p:spPr>
        <p:txBody>
          <a:bodyPr wrap="square">
            <a:spAutoFit/>
          </a:bodyPr>
          <a:lstStyle/>
          <a:p>
            <a:r>
              <a:rPr lang="en-US" dirty="0"/>
              <a:t>list music = [</a:t>
            </a:r>
          </a:p>
          <a:p>
            <a:r>
              <a:rPr lang="en-US" dirty="0"/>
              <a:t>    "</a:t>
            </a:r>
            <a:r>
              <a:rPr lang="el-GR" dirty="0"/>
              <a:t>Πρώτο κομμάτι",</a:t>
            </a:r>
          </a:p>
          <a:p>
            <a:r>
              <a:rPr lang="el-GR" dirty="0"/>
              <a:t>    "Δεύτερο κομμάτι" ];</a:t>
            </a:r>
          </a:p>
          <a:p>
            <a:endParaRPr lang="el-GR" dirty="0"/>
          </a:p>
          <a:p>
            <a:r>
              <a:rPr lang="en-US" dirty="0"/>
              <a:t>string </a:t>
            </a:r>
            <a:r>
              <a:rPr lang="en-US" dirty="0" err="1"/>
              <a:t>url</a:t>
            </a:r>
            <a:r>
              <a:rPr lang="en-US" dirty="0"/>
              <a:t> = "http://127.0.0.1/";</a:t>
            </a:r>
          </a:p>
          <a:p>
            <a:r>
              <a:rPr lang="en-US" dirty="0"/>
              <a:t>default</a:t>
            </a:r>
          </a:p>
          <a:p>
            <a:r>
              <a:rPr lang="en-US" dirty="0"/>
              <a:t>{</a:t>
            </a:r>
          </a:p>
          <a:p>
            <a:r>
              <a:rPr lang="en-US" dirty="0"/>
              <a:t>    </a:t>
            </a:r>
            <a:r>
              <a:rPr lang="en-US" dirty="0" err="1"/>
              <a:t>touch_start</a:t>
            </a:r>
            <a:r>
              <a:rPr lang="en-US" dirty="0"/>
              <a:t>(integer </a:t>
            </a:r>
            <a:r>
              <a:rPr lang="en-US" dirty="0" err="1"/>
              <a:t>num</a:t>
            </a:r>
            <a:r>
              <a:rPr lang="en-US" dirty="0"/>
              <a:t>)</a:t>
            </a:r>
          </a:p>
          <a:p>
            <a:r>
              <a:rPr lang="en-US" dirty="0"/>
              <a:t>    {</a:t>
            </a:r>
          </a:p>
          <a:p>
            <a:r>
              <a:rPr lang="en-US" dirty="0"/>
              <a:t>        // show dialog with available </a:t>
            </a:r>
            <a:r>
              <a:rPr lang="en-US" dirty="0" err="1"/>
              <a:t>musics</a:t>
            </a:r>
            <a:endParaRPr lang="en-US" dirty="0"/>
          </a:p>
          <a:p>
            <a:r>
              <a:rPr lang="en-US" dirty="0"/>
              <a:t>        </a:t>
            </a:r>
            <a:r>
              <a:rPr lang="en-US" dirty="0" err="1"/>
              <a:t>llDialog</a:t>
            </a:r>
            <a:r>
              <a:rPr lang="en-US" dirty="0"/>
              <a:t>(</a:t>
            </a:r>
            <a:r>
              <a:rPr lang="en-US" dirty="0" err="1"/>
              <a:t>llGetOwner</a:t>
            </a:r>
            <a:r>
              <a:rPr lang="en-US" dirty="0"/>
              <a:t>(), "", [</a:t>
            </a:r>
          </a:p>
          <a:p>
            <a:r>
              <a:rPr lang="en-US" dirty="0"/>
              <a:t>            </a:t>
            </a:r>
            <a:r>
              <a:rPr lang="en-US" dirty="0">
                <a:solidFill>
                  <a:srgbClr val="FF0000"/>
                </a:solidFill>
              </a:rPr>
              <a:t>"</a:t>
            </a:r>
            <a:r>
              <a:rPr lang="el-GR" dirty="0">
                <a:solidFill>
                  <a:srgbClr val="FF0000"/>
                </a:solidFill>
              </a:rPr>
              <a:t>Πρώτο κομμάτι",</a:t>
            </a:r>
          </a:p>
          <a:p>
            <a:r>
              <a:rPr lang="el-GR" dirty="0">
                <a:solidFill>
                  <a:srgbClr val="FF0000"/>
                </a:solidFill>
              </a:rPr>
              <a:t>            "Δεύτερο κομμάτι",</a:t>
            </a:r>
          </a:p>
          <a:p>
            <a:r>
              <a:rPr lang="el-GR" dirty="0">
                <a:solidFill>
                  <a:srgbClr val="FF0000"/>
                </a:solidFill>
              </a:rPr>
              <a:t>            "</a:t>
            </a:r>
            <a:r>
              <a:rPr lang="en-US" dirty="0">
                <a:solidFill>
                  <a:srgbClr val="FF0000"/>
                </a:solidFill>
              </a:rPr>
              <a:t>stop music"],</a:t>
            </a:r>
          </a:p>
          <a:p>
            <a:r>
              <a:rPr lang="en-US" dirty="0"/>
              <a:t>            -45</a:t>
            </a:r>
            <a:r>
              <a:rPr lang="en-US" dirty="0" smtClean="0"/>
              <a:t>);</a:t>
            </a:r>
            <a:endParaRPr lang="el-GR" dirty="0" smtClean="0"/>
          </a:p>
          <a:p>
            <a:r>
              <a:rPr lang="en-US" dirty="0"/>
              <a:t>}</a:t>
            </a:r>
          </a:p>
          <a:p>
            <a:endParaRPr lang="en-US" dirty="0"/>
          </a:p>
        </p:txBody>
      </p:sp>
    </p:spTree>
    <p:extLst>
      <p:ext uri="{BB962C8B-B14F-4D97-AF65-F5344CB8AC3E}">
        <p14:creationId xmlns:p14="http://schemas.microsoft.com/office/powerpoint/2010/main" xmlns="" val="14994933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a:bodyPr>
          <a:lstStyle/>
          <a:p>
            <a:pPr marL="0" indent="0" algn="just">
              <a:buNone/>
            </a:pPr>
            <a:r>
              <a:rPr lang="el-GR" dirty="0" smtClean="0"/>
              <a:t>Στη διάλεξη αυτή έγινε κατανοητός ο ρόλος των </a:t>
            </a:r>
            <a:r>
              <a:rPr lang="en-US" dirty="0" smtClean="0"/>
              <a:t>scripts</a:t>
            </a:r>
            <a:r>
              <a:rPr lang="el-GR" dirty="0" smtClean="0"/>
              <a:t> και  τρόπος χρήσης τους.  </a:t>
            </a:r>
          </a:p>
          <a:p>
            <a:pPr marL="0" indent="0" algn="just">
              <a:buNone/>
            </a:pPr>
            <a:r>
              <a:rPr lang="el-GR" dirty="0" smtClean="0"/>
              <a:t>Είδαμε την πρώτη </a:t>
            </a:r>
            <a:r>
              <a:rPr lang="el-GR" smtClean="0"/>
              <a:t>ομάδα χρήσιμων </a:t>
            </a:r>
            <a:r>
              <a:rPr lang="en-US" dirty="0" smtClean="0"/>
              <a:t>scripts </a:t>
            </a:r>
            <a:r>
              <a:rPr lang="el-GR" dirty="0" smtClean="0"/>
              <a:t>που αφορά την περιστροφή αντικειμένων.</a:t>
            </a:r>
          </a:p>
          <a:p>
            <a:pPr marL="0" indent="0" algn="just">
              <a:buNone/>
            </a:pPr>
            <a:r>
              <a:rPr lang="el-GR" dirty="0" smtClean="0"/>
              <a:t>Τέλος, είδαμε τον τρόπο με τον οποίο βάζουμε ήχους στα αντικεί</a:t>
            </a:r>
            <a:r>
              <a:rPr lang="el-GR" dirty="0"/>
              <a:t>μ</a:t>
            </a:r>
            <a:r>
              <a:rPr lang="el-GR" dirty="0" smtClean="0"/>
              <a:t>ενα ανάλογα με τη μορφή του αρχείου ήχου (</a:t>
            </a:r>
            <a:r>
              <a:rPr lang="en-US" dirty="0" smtClean="0"/>
              <a:t>.wav </a:t>
            </a:r>
            <a:r>
              <a:rPr lang="el-GR" dirty="0" smtClean="0"/>
              <a:t>ή </a:t>
            </a:r>
            <a:r>
              <a:rPr lang="en-US" dirty="0" smtClean="0"/>
              <a:t>.mp3)</a:t>
            </a: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8</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33358730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204" y="2492896"/>
            <a:ext cx="4716015" cy="1371600"/>
          </a:xfrm>
        </p:spPr>
        <p:txBody>
          <a:bodyPr/>
          <a:lstStyle/>
          <a:p>
            <a:r>
              <a:rPr lang="el-GR" dirty="0" smtClean="0">
                <a:solidFill>
                  <a:srgbClr val="00B0F0"/>
                </a:solidFill>
              </a:rPr>
              <a:t>Τέλος </a:t>
            </a:r>
            <a:r>
              <a:rPr lang="el-GR" dirty="0">
                <a:solidFill>
                  <a:srgbClr val="00B0F0"/>
                </a:solidFill>
              </a:rPr>
              <a:t>8</a:t>
            </a:r>
            <a:r>
              <a:rPr lang="el-GR" baseline="30000" dirty="0" smtClean="0">
                <a:solidFill>
                  <a:srgbClr val="00B0F0"/>
                </a:solidFill>
              </a:rPr>
              <a:t>ης</a:t>
            </a:r>
            <a:r>
              <a:rPr lang="el-GR" dirty="0" smtClean="0">
                <a:solidFill>
                  <a:srgbClr val="00B0F0"/>
                </a:solidFill>
              </a:rPr>
              <a:t> Διάλεξης</a:t>
            </a:r>
            <a:endParaRPr lang="en-US" dirty="0">
              <a:solidFill>
                <a:srgbClr val="00B0F0"/>
              </a:solidFill>
            </a:endParaRPr>
          </a:p>
        </p:txBody>
      </p:sp>
    </p:spTree>
    <p:extLst>
      <p:ext uri="{BB962C8B-B14F-4D97-AF65-F5344CB8AC3E}">
        <p14:creationId xmlns:p14="http://schemas.microsoft.com/office/powerpoint/2010/main" xmlns="" val="3123046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3" y="1844824"/>
            <a:ext cx="6829399" cy="2015480"/>
          </a:xfrm>
        </p:spPr>
        <p:txBody>
          <a:bodyPr>
            <a:noAutofit/>
          </a:bodyPr>
          <a:lstStyle/>
          <a:p>
            <a:r>
              <a:rPr lang="el-GR" sz="3600" dirty="0"/>
              <a:t>Τεχνολογικές και διδακτικές καινοτομίες με τη χρήση της </a:t>
            </a:r>
            <a:r>
              <a:rPr lang="el-GR" sz="3600" dirty="0" smtClean="0"/>
              <a:t>Πληροφορικής</a:t>
            </a:r>
            <a:br>
              <a:rPr lang="el-GR" sz="3600" dirty="0" smtClean="0"/>
            </a:br>
            <a:r>
              <a:rPr lang="el-GR" sz="3600" dirty="0" smtClean="0"/>
              <a:t>Εικονική </a:t>
            </a:r>
            <a:r>
              <a:rPr lang="el-GR" sz="3600" dirty="0"/>
              <a:t>Πραγματικότητα</a:t>
            </a:r>
            <a:endParaRPr lang="en-US" sz="3600" dirty="0"/>
          </a:p>
        </p:txBody>
      </p:sp>
      <p:sp>
        <p:nvSpPr>
          <p:cNvPr id="4" name="Subtitle 3"/>
          <p:cNvSpPr>
            <a:spLocks noGrp="1"/>
          </p:cNvSpPr>
          <p:nvPr>
            <p:ph type="subTitle" idx="1"/>
          </p:nvPr>
        </p:nvSpPr>
        <p:spPr/>
        <p:txBody>
          <a:bodyPr>
            <a:normAutofit/>
          </a:bodyPr>
          <a:lstStyle/>
          <a:p>
            <a:r>
              <a:rPr lang="el-GR" sz="2800" b="1" cap="none" dirty="0" smtClean="0"/>
              <a:t>Διάλεξη </a:t>
            </a:r>
            <a:r>
              <a:rPr lang="el-GR" sz="3600" b="1" cap="none" dirty="0" smtClean="0"/>
              <a:t>8</a:t>
            </a:r>
            <a:r>
              <a:rPr lang="el-GR" sz="2800" b="1" cap="none" baseline="30000" dirty="0" smtClean="0"/>
              <a:t>η</a:t>
            </a:r>
            <a:r>
              <a:rPr lang="el-GR" sz="2800" b="1" cap="none" dirty="0"/>
              <a:t> Χρήση </a:t>
            </a:r>
            <a:r>
              <a:rPr lang="en-US" sz="2800" b="1" cap="none" dirty="0"/>
              <a:t>Scripts I</a:t>
            </a:r>
            <a:endParaRPr lang="it-IT" sz="2800" b="1" cap="none" dirty="0"/>
          </a:p>
        </p:txBody>
      </p:sp>
    </p:spTree>
    <p:extLst>
      <p:ext uri="{BB962C8B-B14F-4D97-AF65-F5344CB8AC3E}">
        <p14:creationId xmlns:p14="http://schemas.microsoft.com/office/powerpoint/2010/main" xmlns="" val="41157162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grpSp>
        <p:nvGrpSpPr>
          <p:cNvPr id="9" name="Group 8"/>
          <p:cNvGrpSpPr/>
          <p:nvPr/>
        </p:nvGrpSpPr>
        <p:grpSpPr>
          <a:xfrm>
            <a:off x="4582054" y="1313384"/>
            <a:ext cx="3024336" cy="5544616"/>
            <a:chOff x="0" y="0"/>
            <a:chExt cx="2347066" cy="4389446"/>
          </a:xfrm>
        </p:grpSpPr>
        <p:sp>
          <p:nvSpPr>
            <p:cNvPr id="10" name="Rectangle 9"/>
            <p:cNvSpPr/>
            <p:nvPr/>
          </p:nvSpPr>
          <p:spPr>
            <a:xfrm>
              <a:off x="2304923" y="4066921"/>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1" name="Rectangle 10"/>
            <p:cNvSpPr/>
            <p:nvPr/>
          </p:nvSpPr>
          <p:spPr>
            <a:xfrm>
              <a:off x="305" y="4199509"/>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2" name="Picture 11"/>
            <p:cNvPicPr/>
            <p:nvPr/>
          </p:nvPicPr>
          <p:blipFill>
            <a:blip r:embed="rId2"/>
            <a:stretch>
              <a:fillRect/>
            </a:stretch>
          </p:blipFill>
          <p:spPr>
            <a:xfrm>
              <a:off x="0" y="0"/>
              <a:ext cx="2304288" cy="4163568"/>
            </a:xfrm>
            <a:prstGeom prst="rect">
              <a:avLst/>
            </a:prstGeom>
          </p:spPr>
        </p:pic>
        <p:sp>
          <p:nvSpPr>
            <p:cNvPr id="14" name="Shape 4038"/>
            <p:cNvSpPr/>
            <p:nvPr/>
          </p:nvSpPr>
          <p:spPr>
            <a:xfrm>
              <a:off x="1009650" y="630174"/>
              <a:ext cx="1095756" cy="723900"/>
            </a:xfrm>
            <a:custGeom>
              <a:avLst/>
              <a:gdLst/>
              <a:ahLst/>
              <a:cxnLst/>
              <a:rect l="0" t="0" r="0" b="0"/>
              <a:pathLst>
                <a:path w="1095756" h="723900">
                  <a:moveTo>
                    <a:pt x="0" y="361950"/>
                  </a:moveTo>
                  <a:cubicBezTo>
                    <a:pt x="0" y="162052"/>
                    <a:pt x="245237" y="0"/>
                    <a:pt x="547878" y="0"/>
                  </a:cubicBezTo>
                  <a:cubicBezTo>
                    <a:pt x="850519" y="0"/>
                    <a:pt x="1095756" y="162052"/>
                    <a:pt x="1095756" y="361950"/>
                  </a:cubicBezTo>
                  <a:cubicBezTo>
                    <a:pt x="1095756" y="561848"/>
                    <a:pt x="850519" y="723900"/>
                    <a:pt x="547878" y="723900"/>
                  </a:cubicBezTo>
                  <a:cubicBezTo>
                    <a:pt x="245237" y="723900"/>
                    <a:pt x="0" y="561848"/>
                    <a:pt x="0" y="36195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5" name="Shape 4039"/>
            <p:cNvSpPr/>
            <p:nvPr/>
          </p:nvSpPr>
          <p:spPr>
            <a:xfrm>
              <a:off x="115062" y="276606"/>
              <a:ext cx="656844" cy="1181100"/>
            </a:xfrm>
            <a:custGeom>
              <a:avLst/>
              <a:gdLst/>
              <a:ahLst/>
              <a:cxnLst/>
              <a:rect l="0" t="0" r="0" b="0"/>
              <a:pathLst>
                <a:path w="656844" h="1181100">
                  <a:moveTo>
                    <a:pt x="0" y="590550"/>
                  </a:moveTo>
                  <a:cubicBezTo>
                    <a:pt x="0" y="264414"/>
                    <a:pt x="147066" y="0"/>
                    <a:pt x="328422" y="0"/>
                  </a:cubicBezTo>
                  <a:cubicBezTo>
                    <a:pt x="509778" y="0"/>
                    <a:pt x="656844" y="264414"/>
                    <a:pt x="656844" y="590550"/>
                  </a:cubicBezTo>
                  <a:cubicBezTo>
                    <a:pt x="656844" y="916686"/>
                    <a:pt x="509778" y="1181100"/>
                    <a:pt x="328422" y="1181100"/>
                  </a:cubicBezTo>
                  <a:cubicBezTo>
                    <a:pt x="147066" y="1181100"/>
                    <a:pt x="0" y="916686"/>
                    <a:pt x="0" y="59055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35134765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Content Placeholder 13"/>
          <p:cNvSpPr>
            <a:spLocks noGrp="1"/>
          </p:cNvSpPr>
          <p:nvPr>
            <p:ph idx="1"/>
          </p:nvPr>
        </p:nvSpPr>
        <p:spPr>
          <a:xfrm>
            <a:off x="1522222" y="1196752"/>
            <a:ext cx="9828774" cy="2304256"/>
          </a:xfrm>
        </p:spPr>
        <p:txBody>
          <a:bodyPr>
            <a:normAutofit/>
          </a:bodyPr>
          <a:lstStyle/>
          <a:p>
            <a:pPr marL="0" indent="0">
              <a:buNone/>
            </a:pPr>
            <a:r>
              <a:rPr lang="el-GR" sz="2000" dirty="0"/>
              <a:t>Τα βήματα της μετατροπής του αρχικού επίπεδου εδάφους σε εκτάσεις με ανάγλυφο που θα καθοριστεί από τις </a:t>
            </a:r>
            <a:r>
              <a:rPr lang="el-GR" sz="2000" dirty="0" err="1"/>
              <a:t>heightmap</a:t>
            </a:r>
            <a:r>
              <a:rPr lang="el-GR" sz="2000" dirty="0"/>
              <a:t> εικόνες είναι τα εξής: </a:t>
            </a:r>
          </a:p>
          <a:p>
            <a:pPr marL="457200" indent="-457200">
              <a:buFont typeface="+mj-lt"/>
              <a:buAutoNum type="arabicPeriod"/>
            </a:pPr>
            <a:r>
              <a:rPr lang="el-GR" sz="2000" dirty="0" smtClean="0"/>
              <a:t>Αποθηκεύουμε </a:t>
            </a:r>
            <a:r>
              <a:rPr lang="el-GR" sz="2000" dirty="0"/>
              <a:t>τις εικόνες στο φάκελο </a:t>
            </a:r>
            <a:r>
              <a:rPr lang="el-GR" sz="2000" dirty="0" err="1"/>
              <a:t>Diva</a:t>
            </a:r>
            <a:r>
              <a:rPr lang="el-GR" sz="2000" dirty="0"/>
              <a:t>\</a:t>
            </a:r>
            <a:r>
              <a:rPr lang="el-GR" sz="2000" dirty="0" err="1"/>
              <a:t>Bin</a:t>
            </a:r>
            <a:r>
              <a:rPr lang="el-GR" sz="2000" dirty="0"/>
              <a:t>. </a:t>
            </a:r>
          </a:p>
          <a:p>
            <a:pPr marL="457200" indent="-457200">
              <a:buFont typeface="+mj-lt"/>
              <a:buAutoNum type="arabicPeriod"/>
            </a:pPr>
            <a:r>
              <a:rPr lang="el-GR" sz="2000" dirty="0" smtClean="0"/>
              <a:t>Δίνουμε </a:t>
            </a:r>
            <a:r>
              <a:rPr lang="el-GR" sz="2000" dirty="0"/>
              <a:t>την εντολή </a:t>
            </a:r>
            <a:r>
              <a:rPr lang="el-GR" sz="2000" dirty="0" err="1"/>
              <a:t>terrain</a:t>
            </a:r>
            <a:r>
              <a:rPr lang="el-GR" sz="2000" dirty="0"/>
              <a:t> </a:t>
            </a:r>
            <a:r>
              <a:rPr lang="el-GR" sz="2000" dirty="0" err="1"/>
              <a:t>load</a:t>
            </a:r>
            <a:r>
              <a:rPr lang="el-GR" sz="2000" dirty="0"/>
              <a:t> XXΧ.png και πατάμε </a:t>
            </a:r>
            <a:r>
              <a:rPr lang="el-GR" sz="2000" dirty="0" err="1"/>
              <a:t>Enter</a:t>
            </a:r>
            <a:r>
              <a:rPr lang="el-GR" sz="2000" dirty="0"/>
              <a:t> (XXΧ.png το αρχείο με τη </a:t>
            </a:r>
            <a:r>
              <a:rPr lang="el-GR" sz="2000" dirty="0" err="1"/>
              <a:t>heightmap</a:t>
            </a:r>
            <a:r>
              <a:rPr lang="el-GR" sz="2000" dirty="0"/>
              <a:t> εικόνα). </a:t>
            </a:r>
          </a:p>
          <a:p>
            <a:pPr marL="0" indent="0">
              <a:buNone/>
            </a:pPr>
            <a:endParaRPr lang="en-US" sz="2000" dirty="0"/>
          </a:p>
        </p:txBody>
      </p:sp>
      <p:grpSp>
        <p:nvGrpSpPr>
          <p:cNvPr id="4" name="Group 3"/>
          <p:cNvGrpSpPr/>
          <p:nvPr/>
        </p:nvGrpSpPr>
        <p:grpSpPr>
          <a:xfrm>
            <a:off x="3100998" y="3284984"/>
            <a:ext cx="6737829" cy="3573016"/>
            <a:chOff x="0" y="0"/>
            <a:chExt cx="5987014" cy="3095316"/>
          </a:xfrm>
        </p:grpSpPr>
        <p:sp>
          <p:nvSpPr>
            <p:cNvPr id="5" name="Rectangle 4"/>
            <p:cNvSpPr/>
            <p:nvPr/>
          </p:nvSpPr>
          <p:spPr>
            <a:xfrm>
              <a:off x="5944870" y="2905379"/>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p:cNvPicPr/>
            <p:nvPr/>
          </p:nvPicPr>
          <p:blipFill>
            <a:blip r:embed="rId2"/>
            <a:stretch>
              <a:fillRect/>
            </a:stretch>
          </p:blipFill>
          <p:spPr>
            <a:xfrm>
              <a:off x="0" y="0"/>
              <a:ext cx="5943600" cy="3000756"/>
            </a:xfrm>
            <a:prstGeom prst="rect">
              <a:avLst/>
            </a:prstGeom>
          </p:spPr>
        </p:pic>
        <p:pic>
          <p:nvPicPr>
            <p:cNvPr id="7" name="Picture 6"/>
            <p:cNvPicPr/>
            <p:nvPr/>
          </p:nvPicPr>
          <p:blipFill>
            <a:blip r:embed="rId3"/>
            <a:stretch>
              <a:fillRect/>
            </a:stretch>
          </p:blipFill>
          <p:spPr>
            <a:xfrm>
              <a:off x="821436" y="2124456"/>
              <a:ext cx="3346704" cy="792480"/>
            </a:xfrm>
            <a:prstGeom prst="rect">
              <a:avLst/>
            </a:prstGeom>
          </p:spPr>
        </p:pic>
        <p:sp>
          <p:nvSpPr>
            <p:cNvPr id="8" name="Shape 4114"/>
            <p:cNvSpPr/>
            <p:nvPr/>
          </p:nvSpPr>
          <p:spPr>
            <a:xfrm>
              <a:off x="829818" y="2119122"/>
              <a:ext cx="3305556" cy="751332"/>
            </a:xfrm>
            <a:custGeom>
              <a:avLst/>
              <a:gdLst/>
              <a:ahLst/>
              <a:cxnLst/>
              <a:rect l="0" t="0" r="0" b="0"/>
              <a:pathLst>
                <a:path w="3305556" h="751332">
                  <a:moveTo>
                    <a:pt x="0" y="375666"/>
                  </a:moveTo>
                  <a:cubicBezTo>
                    <a:pt x="0" y="168148"/>
                    <a:pt x="740029" y="0"/>
                    <a:pt x="1652778" y="0"/>
                  </a:cubicBezTo>
                  <a:cubicBezTo>
                    <a:pt x="2565527" y="0"/>
                    <a:pt x="3305556" y="168148"/>
                    <a:pt x="3305556" y="375666"/>
                  </a:cubicBezTo>
                  <a:cubicBezTo>
                    <a:pt x="3305556" y="583184"/>
                    <a:pt x="2565527" y="751332"/>
                    <a:pt x="1652778" y="751332"/>
                  </a:cubicBezTo>
                  <a:cubicBezTo>
                    <a:pt x="740029" y="751332"/>
                    <a:pt x="0" y="583184"/>
                    <a:pt x="0" y="37566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2942517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Content Placeholder 13"/>
          <p:cNvSpPr>
            <a:spLocks noGrp="1"/>
          </p:cNvSpPr>
          <p:nvPr>
            <p:ph idx="1"/>
          </p:nvPr>
        </p:nvSpPr>
        <p:spPr>
          <a:xfrm>
            <a:off x="1500057" y="1340768"/>
            <a:ext cx="9828774" cy="3744416"/>
          </a:xfrm>
        </p:spPr>
        <p:txBody>
          <a:bodyPr>
            <a:noAutofit/>
          </a:bodyPr>
          <a:lstStyle/>
          <a:p>
            <a:pPr marL="0" lvl="0" indent="0" fontAlgn="base">
              <a:buNone/>
            </a:pPr>
            <a:r>
              <a:rPr lang="el-GR" sz="2000" dirty="0"/>
              <a:t>Δίνουμε την εντολή </a:t>
            </a:r>
            <a:r>
              <a:rPr lang="en-US" sz="2000" dirty="0"/>
              <a:t>terrain multiply</a:t>
            </a:r>
            <a:r>
              <a:rPr lang="el-GR" sz="2000" dirty="0"/>
              <a:t> </a:t>
            </a:r>
            <a:r>
              <a:rPr lang="en-US" sz="2000" dirty="0" smtClean="0"/>
              <a:t>O</a:t>
            </a:r>
            <a:r>
              <a:rPr lang="el-GR" sz="2000" dirty="0" smtClean="0"/>
              <a:t>.</a:t>
            </a:r>
            <a:r>
              <a:rPr lang="en-US" sz="2000" dirty="0" smtClean="0"/>
              <a:t>XX</a:t>
            </a:r>
            <a:r>
              <a:rPr lang="el-GR" sz="2000" dirty="0" smtClean="0"/>
              <a:t> </a:t>
            </a:r>
            <a:r>
              <a:rPr lang="el-GR" sz="2000" dirty="0"/>
              <a:t>και πατάμε </a:t>
            </a:r>
            <a:r>
              <a:rPr lang="en-US" sz="2000" dirty="0"/>
              <a:t>Enter</a:t>
            </a:r>
            <a:r>
              <a:rPr lang="el-GR" sz="2000" dirty="0"/>
              <a:t>.  Το </a:t>
            </a:r>
            <a:r>
              <a:rPr lang="en-US" sz="2000" dirty="0" smtClean="0"/>
              <a:t>O.XX</a:t>
            </a:r>
            <a:r>
              <a:rPr lang="el-GR" sz="2000" dirty="0" smtClean="0"/>
              <a:t> </a:t>
            </a:r>
            <a:r>
              <a:rPr lang="el-GR" sz="2000" dirty="0"/>
              <a:t>ένας δεκαδικός αριθμός με τον οποίο πολλαπλασιάζεται το αρχικό ύψος. </a:t>
            </a:r>
            <a:r>
              <a:rPr lang="el-GR" sz="2000" dirty="0" smtClean="0"/>
              <a:t>Αν δώσουμε </a:t>
            </a:r>
            <a:r>
              <a:rPr lang="el-GR" sz="2000" dirty="0"/>
              <a:t>0.5, η έκτασή μας θα μειωθεί στο μισό του αρχικού της ύψους. Αν δίναμε 1.2, η έκτασή μας θα αύξανε το ύψος της κατά 20%. </a:t>
            </a:r>
            <a:endParaRPr lang="en-US" sz="2000" dirty="0"/>
          </a:p>
          <a:p>
            <a:pPr marL="0" indent="0">
              <a:buNone/>
            </a:pPr>
            <a:r>
              <a:rPr lang="el-GR" sz="2000" dirty="0"/>
              <a:t>Το ίδιο αποτέλεσμα θα είχαμε αν δίναμε την εντολή </a:t>
            </a:r>
            <a:r>
              <a:rPr lang="en-US" sz="2000" dirty="0"/>
              <a:t>terrain elevate XXX</a:t>
            </a:r>
            <a:r>
              <a:rPr lang="el-GR" sz="2000" dirty="0"/>
              <a:t> (όπου ΧΧΧ ένας ακέραιος αριθμός που αντιπροσωπεύει μέτρα). Στην περίπτωση αυτή, το έδαφος θα ανυψωνόταν όσα μέτρα προσδιορίζονται στην εντολή. Να σημειωθεί ότι μπορούν να χρησιμοποιηθούν αρνητικές τιμές, για παράδειγμα -20, κάτι που θα είχε ως αποτέλεσμα τη βύθιση του εδάφους</a:t>
            </a:r>
            <a:r>
              <a:rPr lang="el-GR" sz="2000" dirty="0" smtClean="0"/>
              <a:t>.</a:t>
            </a:r>
            <a:endParaRPr lang="en-US" sz="2000" dirty="0" smtClean="0"/>
          </a:p>
          <a:p>
            <a:pPr marL="0" indent="0">
              <a:buNone/>
            </a:pPr>
            <a:endParaRPr lang="en-US" sz="2000" dirty="0"/>
          </a:p>
          <a:p>
            <a:pPr marL="0" indent="0">
              <a:buNone/>
            </a:pPr>
            <a:r>
              <a:rPr lang="el-GR" sz="2000" dirty="0" smtClean="0">
                <a:solidFill>
                  <a:srgbClr val="00B0F0"/>
                </a:solidFill>
              </a:rPr>
              <a:t>Σημαντική παρατήρηση! </a:t>
            </a:r>
          </a:p>
          <a:p>
            <a:pPr marL="0" indent="0">
              <a:buNone/>
            </a:pPr>
            <a:r>
              <a:rPr lang="el-GR" sz="2000" dirty="0" smtClean="0"/>
              <a:t>Η αρχική διανομή του </a:t>
            </a:r>
            <a:r>
              <a:rPr lang="en-US" sz="2000" dirty="0" smtClean="0"/>
              <a:t>Sim on a Stick, </a:t>
            </a:r>
            <a:r>
              <a:rPr lang="el-GR" sz="2000" dirty="0" smtClean="0"/>
              <a:t>το βάθος της θάλασσας είναι 20 μέτρα. Στη διανομή που έχετε, το βάθος της θάλασσας είναι 100 μέτρα. Ως εκ τούτου, όταν φορτώνετε ένα ανάγλυφο εδάφους, αυτό θα είναι κάτω από το νερό και δεν θα φαίνεται. Ανυψώστε το δίνοντας την εντολή </a:t>
            </a:r>
            <a:r>
              <a:rPr lang="en-US" sz="2000" dirty="0" smtClean="0"/>
              <a:t>terrain elevate 80</a:t>
            </a:r>
            <a:endParaRPr lang="en-US" sz="2000" dirty="0"/>
          </a:p>
        </p:txBody>
      </p:sp>
    </p:spTree>
    <p:extLst>
      <p:ext uri="{BB962C8B-B14F-4D97-AF65-F5344CB8AC3E}">
        <p14:creationId xmlns:p14="http://schemas.microsoft.com/office/powerpoint/2010/main" xmlns="" val="37056483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Content Placeholder 13"/>
          <p:cNvSpPr>
            <a:spLocks noGrp="1"/>
          </p:cNvSpPr>
          <p:nvPr>
            <p:ph idx="1"/>
          </p:nvPr>
        </p:nvSpPr>
        <p:spPr>
          <a:xfrm>
            <a:off x="1522222" y="1196752"/>
            <a:ext cx="9828774" cy="5328592"/>
          </a:xfrm>
        </p:spPr>
        <p:txBody>
          <a:bodyPr>
            <a:normAutofit/>
          </a:bodyPr>
          <a:lstStyle/>
          <a:p>
            <a:pPr marL="0" indent="0">
              <a:buNone/>
            </a:pPr>
            <a:r>
              <a:rPr lang="el-GR" sz="2000" dirty="0"/>
              <a:t>Στο φάκελο </a:t>
            </a:r>
            <a:r>
              <a:rPr lang="el-GR" sz="2000" dirty="0" err="1"/>
              <a:t>Diva</a:t>
            </a:r>
            <a:r>
              <a:rPr lang="el-GR" sz="2000" dirty="0"/>
              <a:t>/</a:t>
            </a:r>
            <a:r>
              <a:rPr lang="el-GR" sz="2000" dirty="0" err="1"/>
              <a:t>Bin</a:t>
            </a:r>
            <a:r>
              <a:rPr lang="el-GR" sz="2000" dirty="0"/>
              <a:t>/</a:t>
            </a:r>
            <a:r>
              <a:rPr lang="el-GR" sz="2000" dirty="0" err="1"/>
              <a:t>Regions</a:t>
            </a:r>
            <a:r>
              <a:rPr lang="el-GR" sz="2000" dirty="0"/>
              <a:t> υπάρχει το αρχείο RegionConfig.ini, το οποίο και μπορείτε να το επεξεργαστείτε με το Σημειωματάριο (</a:t>
            </a:r>
            <a:r>
              <a:rPr lang="el-GR" sz="2000" dirty="0" err="1"/>
              <a:t>Notepad</a:t>
            </a:r>
            <a:r>
              <a:rPr lang="el-GR" sz="2000" dirty="0"/>
              <a:t>). </a:t>
            </a:r>
            <a:endParaRPr lang="en-US" sz="2000" dirty="0" smtClean="0"/>
          </a:p>
          <a:p>
            <a:pPr marL="0" indent="0">
              <a:buNone/>
            </a:pPr>
            <a:r>
              <a:rPr lang="el-GR" sz="2000" dirty="0" smtClean="0"/>
              <a:t>Οι </a:t>
            </a:r>
            <a:r>
              <a:rPr lang="el-GR" sz="2000" dirty="0"/>
              <a:t>δύο τελευταίας γραμμές καθορίζουν την έκταση του κόσμου. Στο παρακάτω παράδειγμα ο κόσμος έχει έκταση 512Χ512 μέτρα:</a:t>
            </a:r>
          </a:p>
          <a:p>
            <a:pPr marL="0" indent="0">
              <a:buNone/>
            </a:pPr>
            <a:r>
              <a:rPr lang="el-GR" sz="2000" dirty="0" err="1"/>
              <a:t>SizeX</a:t>
            </a:r>
            <a:r>
              <a:rPr lang="el-GR" sz="2000" dirty="0"/>
              <a:t> = 512</a:t>
            </a:r>
          </a:p>
          <a:p>
            <a:pPr marL="0" indent="0">
              <a:buNone/>
            </a:pPr>
            <a:r>
              <a:rPr lang="el-GR" sz="2000" dirty="0" err="1"/>
              <a:t>SizeY</a:t>
            </a:r>
            <a:r>
              <a:rPr lang="el-GR" sz="2000" dirty="0"/>
              <a:t> = 512</a:t>
            </a:r>
          </a:p>
          <a:p>
            <a:pPr marL="0" indent="0">
              <a:buNone/>
            </a:pPr>
            <a:endParaRPr lang="el-GR" sz="2000" dirty="0"/>
          </a:p>
          <a:p>
            <a:pPr marL="0" indent="0">
              <a:buNone/>
            </a:pPr>
            <a:r>
              <a:rPr lang="el-GR" sz="2000" dirty="0"/>
              <a:t>Μπορούμε να αλλάξουμε τις τιμές σε όποια διάσταση θέλουμε, αρκεί να είναι δύναμη του 2, όπως: 256Χ256, 512Χ256, 1024Χ1024, 1024Χ768. Αφού αποθηκεύσουμε το αρχείο και </a:t>
            </a:r>
            <a:r>
              <a:rPr lang="el-GR" sz="2000" dirty="0" err="1"/>
              <a:t>επανεκκινήσουμε</a:t>
            </a:r>
            <a:r>
              <a:rPr lang="el-GR" sz="2000" dirty="0"/>
              <a:t> τον </a:t>
            </a:r>
            <a:r>
              <a:rPr lang="el-GR" sz="2000" dirty="0" err="1"/>
              <a:t>sever</a:t>
            </a:r>
            <a:r>
              <a:rPr lang="el-GR" sz="2000" dirty="0"/>
              <a:t>, θα παρατηρήσουμε ότι είναι δυνατόν να κινηθούμε, να δημιουργήσουμε έδαφος και να τοποθετήσουμε αντικείμενα σε μεγαλύτερη έκταση. </a:t>
            </a:r>
            <a:endParaRPr lang="en-US" sz="2000" dirty="0" smtClean="0"/>
          </a:p>
          <a:p>
            <a:pPr marL="0" indent="0">
              <a:buNone/>
            </a:pPr>
            <a:r>
              <a:rPr lang="el-GR" sz="2000" dirty="0" smtClean="0"/>
              <a:t>Στην περίπτωση που τροποποιήσουμε την έκταση του κόσμου μας, ανάλογα πρέπει να τροποποιηθούν σε μέγεθος οι εικόνες που θα χρησιμοποιήσουμε για το ανάγλυφο του εδάφους.</a:t>
            </a:r>
            <a:endParaRPr lang="el-GR" sz="2000" dirty="0"/>
          </a:p>
          <a:p>
            <a:pPr marL="0" indent="0">
              <a:buNone/>
            </a:pPr>
            <a:endParaRPr lang="en-US" sz="2000" dirty="0"/>
          </a:p>
        </p:txBody>
      </p:sp>
    </p:spTree>
    <p:extLst>
      <p:ext uri="{BB962C8B-B14F-4D97-AF65-F5344CB8AC3E}">
        <p14:creationId xmlns:p14="http://schemas.microsoft.com/office/powerpoint/2010/main" xmlns="" val="30019028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4" name="Content Placeholder 13"/>
          <p:cNvSpPr>
            <a:spLocks noGrp="1"/>
          </p:cNvSpPr>
          <p:nvPr>
            <p:ph idx="1"/>
          </p:nvPr>
        </p:nvSpPr>
        <p:spPr>
          <a:xfrm>
            <a:off x="1341884" y="1529408"/>
            <a:ext cx="9828774" cy="5328592"/>
          </a:xfrm>
        </p:spPr>
        <p:txBody>
          <a:bodyPr>
            <a:normAutofit/>
          </a:bodyPr>
          <a:lstStyle/>
          <a:p>
            <a:pPr marL="0" indent="0">
              <a:buNone/>
            </a:pPr>
            <a:r>
              <a:rPr lang="el-GR" sz="2000" dirty="0"/>
              <a:t>Κάθε διανομή του </a:t>
            </a:r>
            <a:r>
              <a:rPr lang="el-GR" sz="2000" dirty="0" err="1"/>
              <a:t>Opensim</a:t>
            </a:r>
            <a:r>
              <a:rPr lang="el-GR" sz="2000" dirty="0"/>
              <a:t> μας δίνει τη δυνατότητα να πάρουμε αντίγραφο ασφαλείας (</a:t>
            </a:r>
            <a:r>
              <a:rPr lang="el-GR" sz="2000" dirty="0" err="1"/>
              <a:t>backup</a:t>
            </a:r>
            <a:r>
              <a:rPr lang="el-GR" sz="2000" dirty="0"/>
              <a:t>) ή να εξαγάγουμε και να αποκαταστήσουμε (να εισαγάγουμε) ολόκληρες περιοχές με το περιεχόμενό τους. Με τον τρόπο αυτό οι χρήστες μπορούν να ανταλλάσσουν έτοιμους κόσμους. </a:t>
            </a:r>
            <a:endParaRPr lang="el-GR" sz="2000" dirty="0" smtClean="0"/>
          </a:p>
          <a:p>
            <a:pPr marL="0" indent="0">
              <a:buNone/>
            </a:pPr>
            <a:endParaRPr lang="el-GR" sz="2000" dirty="0"/>
          </a:p>
          <a:p>
            <a:pPr marL="0" indent="0">
              <a:buNone/>
            </a:pPr>
            <a:r>
              <a:rPr lang="el-GR" sz="2000" dirty="0" smtClean="0"/>
              <a:t>Για </a:t>
            </a:r>
            <a:r>
              <a:rPr lang="el-GR" sz="2000" dirty="0"/>
              <a:t>να πάρουμε αντίγραφο ασφαλείας, δίνουμε την παρακάτω εντολή: </a:t>
            </a:r>
          </a:p>
          <a:p>
            <a:pPr marL="0" indent="0">
              <a:buNone/>
            </a:pPr>
            <a:r>
              <a:rPr lang="el-GR" sz="2000" dirty="0" err="1"/>
              <a:t>save</a:t>
            </a:r>
            <a:r>
              <a:rPr lang="el-GR" sz="2000" dirty="0"/>
              <a:t> </a:t>
            </a:r>
            <a:r>
              <a:rPr lang="el-GR" sz="2000" dirty="0" err="1"/>
              <a:t>oar</a:t>
            </a:r>
            <a:r>
              <a:rPr lang="el-GR" sz="2000" dirty="0"/>
              <a:t> --</a:t>
            </a:r>
            <a:r>
              <a:rPr lang="el-GR" sz="2000" dirty="0" err="1"/>
              <a:t>all</a:t>
            </a:r>
            <a:r>
              <a:rPr lang="el-GR" sz="2000" dirty="0"/>
              <a:t> </a:t>
            </a:r>
            <a:r>
              <a:rPr lang="el-GR" sz="2000" dirty="0" err="1"/>
              <a:t>TestWorld.oar</a:t>
            </a:r>
            <a:r>
              <a:rPr lang="el-GR" sz="2000" dirty="0"/>
              <a:t> και πατάμε </a:t>
            </a:r>
            <a:r>
              <a:rPr lang="el-GR" sz="2000" dirty="0" err="1"/>
              <a:t>Enter</a:t>
            </a:r>
            <a:r>
              <a:rPr lang="el-GR" sz="2000" dirty="0"/>
              <a:t> (όπου </a:t>
            </a:r>
            <a:r>
              <a:rPr lang="el-GR" sz="2000" dirty="0" err="1"/>
              <a:t>TestWorld</a:t>
            </a:r>
            <a:r>
              <a:rPr lang="el-GR" sz="2000" dirty="0"/>
              <a:t> ό,τι όνομα επιθυμούμε, προσοχή υπάρχουν 2 παύλες μπροστά από την παράμετρο </a:t>
            </a:r>
            <a:r>
              <a:rPr lang="el-GR" sz="2000" dirty="0" err="1"/>
              <a:t>all</a:t>
            </a:r>
            <a:r>
              <a:rPr lang="el-GR" sz="2000" dirty="0"/>
              <a:t>) </a:t>
            </a:r>
          </a:p>
          <a:p>
            <a:pPr marL="0" indent="0">
              <a:buNone/>
            </a:pPr>
            <a:endParaRPr lang="el-GR" sz="2000" dirty="0"/>
          </a:p>
          <a:p>
            <a:pPr marL="0" indent="0">
              <a:buNone/>
            </a:pPr>
            <a:r>
              <a:rPr lang="el-GR" sz="2000" dirty="0"/>
              <a:t>Θα δούμε ότι στο φάκελο </a:t>
            </a:r>
            <a:r>
              <a:rPr lang="el-GR" sz="2000" dirty="0" err="1"/>
              <a:t>Diva</a:t>
            </a:r>
            <a:r>
              <a:rPr lang="el-GR" sz="2000" dirty="0"/>
              <a:t>\</a:t>
            </a:r>
            <a:r>
              <a:rPr lang="el-GR" sz="2000" dirty="0" err="1"/>
              <a:t>Bin</a:t>
            </a:r>
            <a:r>
              <a:rPr lang="el-GR" sz="2000" dirty="0"/>
              <a:t>, θα έχει δημιουργηθεί ένα αρχείο </a:t>
            </a:r>
            <a:r>
              <a:rPr lang="el-GR" sz="2000" dirty="0" err="1"/>
              <a:t>TestWorld.oar</a:t>
            </a:r>
            <a:r>
              <a:rPr lang="el-GR" sz="2000" dirty="0"/>
              <a:t>, που περιέχει όλη την έκτασή μας και το περιεχόμενό της (αντικείμενα και </a:t>
            </a:r>
            <a:r>
              <a:rPr lang="el-GR" sz="2000" dirty="0" err="1"/>
              <a:t>scripts</a:t>
            </a:r>
            <a:r>
              <a:rPr lang="el-GR" sz="2000" dirty="0"/>
              <a:t>). </a:t>
            </a:r>
          </a:p>
          <a:p>
            <a:pPr marL="0" indent="0">
              <a:buNone/>
            </a:pPr>
            <a:endParaRPr lang="en-US" sz="2000" dirty="0"/>
          </a:p>
        </p:txBody>
      </p:sp>
    </p:spTree>
    <p:extLst>
      <p:ext uri="{BB962C8B-B14F-4D97-AF65-F5344CB8AC3E}">
        <p14:creationId xmlns:p14="http://schemas.microsoft.com/office/powerpoint/2010/main" xmlns="" val="2618938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1783</Words>
  <Application>Microsoft Office PowerPoint</Application>
  <PresentationFormat>Custom</PresentationFormat>
  <Paragraphs>176</Paragraphs>
  <Slides>36</Slides>
  <Notes>5</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Digital Blue Tunnel 16x9</vt:lpstr>
      <vt:lpstr>Office Theme</vt:lpstr>
      <vt:lpstr>Τεχνολογικές και διδακτικές καινοτομίες με τη χρήση της Πληροφορικής Εικονική Πραγματικότητα</vt:lpstr>
      <vt:lpstr>Άδειες Χρήσης</vt:lpstr>
      <vt:lpstr>Χρηματοδότηση</vt:lpstr>
      <vt:lpstr>Τεχνολογικές και διδακτικές καινοτομίες με τη χρήση της Πληροφορικής Εικονική Πραγματικότητα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Δουλεύοντας με scripts</vt:lpstr>
      <vt:lpstr>Slide 12</vt:lpstr>
      <vt:lpstr>Slide 13</vt:lpstr>
      <vt:lpstr>Slide 14</vt:lpstr>
      <vt:lpstr>Slide 15</vt:lpstr>
      <vt:lpstr>Slide 16</vt:lpstr>
      <vt:lpstr>Slide 17</vt:lpstr>
      <vt:lpstr>Slide 18</vt:lpstr>
      <vt:lpstr>Slide 19</vt:lpstr>
      <vt:lpstr>Slide 20</vt:lpstr>
      <vt:lpstr>Slide 21</vt:lpstr>
      <vt:lpstr>Slide 22</vt:lpstr>
      <vt:lpstr>Δουλεύοντας με scripts</vt:lpstr>
      <vt:lpstr>Δουλεύοντας με scripts</vt:lpstr>
      <vt:lpstr>Scripts περιστροφής</vt:lpstr>
      <vt:lpstr>Scripts περιστροφής</vt:lpstr>
      <vt:lpstr>Scripts περιστροφής</vt:lpstr>
      <vt:lpstr>Scripts ήχου</vt:lpstr>
      <vt:lpstr>Scripts ήχου</vt:lpstr>
      <vt:lpstr>Scripts ήχου</vt:lpstr>
      <vt:lpstr>Scripts ήχου</vt:lpstr>
      <vt:lpstr>Scripts ήχου</vt:lpstr>
      <vt:lpstr>Scripts ήχου</vt:lpstr>
      <vt:lpstr>Scripts ήχου</vt:lpstr>
      <vt:lpstr>Σύνοψη 8ης διάλεξης </vt:lpstr>
      <vt:lpstr>Τέλος 8ης Διάλεξης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2015-06-02T14:18:30Z</dcterms:created>
  <dcterms:modified xsi:type="dcterms:W3CDTF">2015-09-02T16:45:10Z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