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8"/>
  </p:notesMasterIdLst>
  <p:handoutMasterIdLst>
    <p:handoutMasterId r:id="rId49"/>
  </p:handoutMasterIdLst>
  <p:sldIdLst>
    <p:sldId id="256" r:id="rId2"/>
    <p:sldId id="307" r:id="rId3"/>
    <p:sldId id="308" r:id="rId4"/>
    <p:sldId id="298" r:id="rId5"/>
    <p:sldId id="299" r:id="rId6"/>
    <p:sldId id="300" r:id="rId7"/>
    <p:sldId id="301" r:id="rId8"/>
    <p:sldId id="302" r:id="rId9"/>
    <p:sldId id="303" r:id="rId10"/>
    <p:sldId id="304" r:id="rId11"/>
    <p:sldId id="305" r:id="rId12"/>
    <p:sldId id="306" r:id="rId13"/>
    <p:sldId id="257" r:id="rId14"/>
    <p:sldId id="259" r:id="rId15"/>
    <p:sldId id="258" r:id="rId16"/>
    <p:sldId id="260" r:id="rId17"/>
    <p:sldId id="261" r:id="rId18"/>
    <p:sldId id="262" r:id="rId19"/>
    <p:sldId id="263" r:id="rId20"/>
    <p:sldId id="264" r:id="rId21"/>
    <p:sldId id="265" r:id="rId22"/>
    <p:sldId id="266" r:id="rId23"/>
    <p:sldId id="267" r:id="rId24"/>
    <p:sldId id="269" r:id="rId25"/>
    <p:sldId id="268" r:id="rId26"/>
    <p:sldId id="273" r:id="rId27"/>
    <p:sldId id="274"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7" r:id="rId47"/>
  </p:sldIdLst>
  <p:sldSz cx="9144000" cy="6858000" type="screen4x3"/>
  <p:notesSz cx="6881813" cy="100028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11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Dias\Desktop\energy%20pocket%20book%202013%20data%20and%20tabl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b="0">
                <a:solidFill>
                  <a:schemeClr val="tx1"/>
                </a:solidFill>
                <a:latin typeface="+mj-lt"/>
              </a:defRPr>
            </a:pPr>
            <a:r>
              <a:rPr lang="el-GR" b="0">
                <a:solidFill>
                  <a:schemeClr val="tx1"/>
                </a:solidFill>
                <a:latin typeface="+mj-lt"/>
              </a:rPr>
              <a:t>ΔΕΗ</a:t>
            </a:r>
            <a:r>
              <a:rPr lang="el-GR" b="0" baseline="0">
                <a:solidFill>
                  <a:schemeClr val="tx1"/>
                </a:solidFill>
                <a:latin typeface="+mj-lt"/>
              </a:rPr>
              <a:t> - ΣΤΑΘΜΟΣ ΛΕΣΒΟΥ  3 ΜΑΪΟΥ 2010 [ΣΥΝΟΛΙΚΗ ΕΝΕΡΓΕΙΑ : 698688 </a:t>
            </a:r>
            <a:r>
              <a:rPr lang="en-GB" b="0" baseline="0">
                <a:solidFill>
                  <a:schemeClr val="tx1"/>
                </a:solidFill>
                <a:latin typeface="+mj-lt"/>
              </a:rPr>
              <a:t>kWh]</a:t>
            </a:r>
            <a:endParaRPr lang="en-GB" b="0">
              <a:solidFill>
                <a:schemeClr val="tx1"/>
              </a:solidFill>
              <a:latin typeface="+mj-lt"/>
            </a:endParaRPr>
          </a:p>
        </c:rich>
      </c:tx>
      <c:layout>
        <c:manualLayout>
          <c:xMode val="edge"/>
          <c:yMode val="edge"/>
          <c:x val="0.10821214561497518"/>
          <c:y val="4.8811817597944764E-2"/>
        </c:manualLayout>
      </c:layout>
      <c:overlay val="1"/>
      <c:spPr>
        <a:solidFill>
          <a:schemeClr val="bg1"/>
        </a:solidFill>
      </c:spPr>
    </c:title>
    <c:autoTitleDeleted val="0"/>
    <c:plotArea>
      <c:layout/>
      <c:areaChart>
        <c:grouping val="standard"/>
        <c:varyColors val="0"/>
        <c:ser>
          <c:idx val="0"/>
          <c:order val="0"/>
          <c:val>
            <c:numRef>
              <c:f>'Ζήτηση 3 - 9 Μαϊου 2010'!$B$3:$B$26</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val>
        </c:ser>
        <c:ser>
          <c:idx val="1"/>
          <c:order val="1"/>
          <c:spPr>
            <a:solidFill>
              <a:schemeClr val="bg2">
                <a:lumMod val="90000"/>
              </a:schemeClr>
            </a:solidFill>
          </c:spPr>
          <c:val>
            <c:numRef>
              <c:f>'Ζήτηση 3 - 9 Μαϊου 2010'!$C$3:$C$26</c:f>
              <c:numCache>
                <c:formatCode>General</c:formatCode>
                <c:ptCount val="24"/>
                <c:pt idx="0">
                  <c:v>23000</c:v>
                </c:pt>
                <c:pt idx="1">
                  <c:v>21500</c:v>
                </c:pt>
                <c:pt idx="2">
                  <c:v>20500</c:v>
                </c:pt>
                <c:pt idx="3">
                  <c:v>20500</c:v>
                </c:pt>
                <c:pt idx="4">
                  <c:v>20000</c:v>
                </c:pt>
                <c:pt idx="5">
                  <c:v>19138</c:v>
                </c:pt>
                <c:pt idx="6">
                  <c:v>22820</c:v>
                </c:pt>
                <c:pt idx="7">
                  <c:v>26900</c:v>
                </c:pt>
                <c:pt idx="8">
                  <c:v>30200</c:v>
                </c:pt>
                <c:pt idx="9">
                  <c:v>32800</c:v>
                </c:pt>
                <c:pt idx="10">
                  <c:v>34900</c:v>
                </c:pt>
                <c:pt idx="11">
                  <c:v>36200</c:v>
                </c:pt>
                <c:pt idx="12">
                  <c:v>35800</c:v>
                </c:pt>
                <c:pt idx="13">
                  <c:v>34800</c:v>
                </c:pt>
                <c:pt idx="14">
                  <c:v>30000</c:v>
                </c:pt>
                <c:pt idx="15">
                  <c:v>29000</c:v>
                </c:pt>
                <c:pt idx="16">
                  <c:v>28530</c:v>
                </c:pt>
                <c:pt idx="17">
                  <c:v>29500</c:v>
                </c:pt>
                <c:pt idx="18">
                  <c:v>31000</c:v>
                </c:pt>
                <c:pt idx="19">
                  <c:v>34500</c:v>
                </c:pt>
                <c:pt idx="20">
                  <c:v>43000</c:v>
                </c:pt>
                <c:pt idx="21">
                  <c:v>38000</c:v>
                </c:pt>
                <c:pt idx="22">
                  <c:v>29600</c:v>
                </c:pt>
                <c:pt idx="23">
                  <c:v>26500</c:v>
                </c:pt>
              </c:numCache>
            </c:numRef>
          </c:val>
        </c:ser>
        <c:dLbls>
          <c:showLegendKey val="0"/>
          <c:showVal val="0"/>
          <c:showCatName val="0"/>
          <c:showSerName val="0"/>
          <c:showPercent val="0"/>
          <c:showBubbleSize val="0"/>
        </c:dLbls>
        <c:axId val="40350720"/>
        <c:axId val="137752512"/>
      </c:areaChart>
      <c:catAx>
        <c:axId val="40350720"/>
        <c:scaling>
          <c:orientation val="minMax"/>
        </c:scaling>
        <c:delete val="0"/>
        <c:axPos val="b"/>
        <c:majorTickMark val="out"/>
        <c:minorTickMark val="none"/>
        <c:tickLblPos val="nextTo"/>
        <c:txPr>
          <a:bodyPr/>
          <a:lstStyle/>
          <a:p>
            <a:pPr>
              <a:defRPr sz="1800">
                <a:latin typeface="Cambria Math" panose="02040503050406030204" pitchFamily="18" charset="0"/>
                <a:ea typeface="Cambria Math" panose="02040503050406030204" pitchFamily="18" charset="0"/>
              </a:defRPr>
            </a:pPr>
            <a:endParaRPr lang="en-US"/>
          </a:p>
        </c:txPr>
        <c:crossAx val="137752512"/>
        <c:crosses val="autoZero"/>
        <c:auto val="1"/>
        <c:lblAlgn val="ctr"/>
        <c:lblOffset val="100"/>
        <c:noMultiLvlLbl val="0"/>
      </c:catAx>
      <c:valAx>
        <c:axId val="137752512"/>
        <c:scaling>
          <c:orientation val="minMax"/>
        </c:scaling>
        <c:delete val="0"/>
        <c:axPos val="l"/>
        <c:majorGridlines>
          <c:spPr>
            <a:ln>
              <a:prstDash val="dash"/>
            </a:ln>
          </c:spPr>
        </c:majorGridlines>
        <c:numFmt formatCode="General" sourceLinked="1"/>
        <c:majorTickMark val="out"/>
        <c:minorTickMark val="none"/>
        <c:tickLblPos val="nextTo"/>
        <c:txPr>
          <a:bodyPr/>
          <a:lstStyle/>
          <a:p>
            <a:pPr>
              <a:defRPr sz="1600">
                <a:latin typeface="Cambria Math" panose="02040503050406030204" pitchFamily="18" charset="0"/>
                <a:ea typeface="Cambria Math" panose="02040503050406030204" pitchFamily="18" charset="0"/>
              </a:defRPr>
            </a:pPr>
            <a:endParaRPr lang="en-US"/>
          </a:p>
        </c:txPr>
        <c:crossAx val="40350720"/>
        <c:crosses val="autoZero"/>
        <c:crossBetween val="midCat"/>
      </c:valAx>
      <c:spPr>
        <a:ln w="6350">
          <a:solidFill>
            <a:schemeClr val="tx1"/>
          </a:solidFill>
        </a:ln>
      </c:spPr>
    </c:plotArea>
    <c:plotVisOnly val="1"/>
    <c:dispBlanksAs val="zero"/>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0870025590590514E-2"/>
          <c:y val="2.0558742273939019E-2"/>
          <c:w val="0.87104025417443864"/>
          <c:h val="0.92174870287061705"/>
        </c:manualLayout>
      </c:layout>
      <c:scatterChart>
        <c:scatterStyle val="smoothMarker"/>
        <c:varyColors val="0"/>
        <c:ser>
          <c:idx val="0"/>
          <c:order val="0"/>
          <c:tx>
            <c:strRef>
              <c:f>Greece!$F$51</c:f>
              <c:strCache>
                <c:ptCount val="1"/>
                <c:pt idx="0">
                  <c:v>ΒΙΟΜΗΧΑΝΙΑ</c:v>
                </c:pt>
              </c:strCache>
            </c:strRef>
          </c:tx>
          <c:spPr>
            <a:ln w="25400">
              <a:solidFill>
                <a:schemeClr val="accent2">
                  <a:lumMod val="50000"/>
                </a:schemeClr>
              </a:solidFill>
            </a:ln>
          </c:spPr>
          <c:marker>
            <c:symbol val="diamond"/>
            <c:size val="10"/>
            <c:spPr>
              <a:solidFill>
                <a:srgbClr val="FFFF00"/>
              </a:solidFill>
            </c:spPr>
          </c:marker>
          <c:xVal>
            <c:numRef>
              <c:f>Greece!$G$50:$M$50</c:f>
              <c:numCache>
                <c:formatCode>General</c:formatCode>
                <c:ptCount val="7"/>
                <c:pt idx="0">
                  <c:v>1995</c:v>
                </c:pt>
                <c:pt idx="1">
                  <c:v>2000</c:v>
                </c:pt>
                <c:pt idx="2">
                  <c:v>2005</c:v>
                </c:pt>
                <c:pt idx="3">
                  <c:v>2009</c:v>
                </c:pt>
                <c:pt idx="4">
                  <c:v>2010</c:v>
                </c:pt>
                <c:pt idx="5">
                  <c:v>2011</c:v>
                </c:pt>
                <c:pt idx="6">
                  <c:v>2012</c:v>
                </c:pt>
              </c:numCache>
            </c:numRef>
          </c:xVal>
          <c:yVal>
            <c:numRef>
              <c:f>Greece!$G$51:$M$51</c:f>
              <c:numCache>
                <c:formatCode>General</c:formatCode>
                <c:ptCount val="7"/>
                <c:pt idx="0">
                  <c:v>4</c:v>
                </c:pt>
                <c:pt idx="1">
                  <c:v>4.4000000000000004</c:v>
                </c:pt>
                <c:pt idx="2">
                  <c:v>4.2</c:v>
                </c:pt>
                <c:pt idx="3">
                  <c:v>3.5</c:v>
                </c:pt>
                <c:pt idx="4">
                  <c:v>3.5</c:v>
                </c:pt>
                <c:pt idx="5">
                  <c:v>3.3</c:v>
                </c:pt>
                <c:pt idx="6">
                  <c:v>3</c:v>
                </c:pt>
              </c:numCache>
            </c:numRef>
          </c:yVal>
          <c:smooth val="1"/>
        </c:ser>
        <c:ser>
          <c:idx val="1"/>
          <c:order val="1"/>
          <c:tx>
            <c:strRef>
              <c:f>Greece!$F$52</c:f>
              <c:strCache>
                <c:ptCount val="1"/>
                <c:pt idx="0">
                  <c:v>ΜΕΤΑΦΟΡΕΣ</c:v>
                </c:pt>
              </c:strCache>
            </c:strRef>
          </c:tx>
          <c:spPr>
            <a:ln w="25400">
              <a:solidFill>
                <a:srgbClr val="C00000"/>
              </a:solidFill>
            </a:ln>
          </c:spPr>
          <c:marker>
            <c:symbol val="square"/>
            <c:size val="10"/>
            <c:spPr>
              <a:solidFill>
                <a:srgbClr val="FFFF00"/>
              </a:solidFill>
            </c:spPr>
          </c:marker>
          <c:xVal>
            <c:numRef>
              <c:f>Greece!$G$50:$M$50</c:f>
              <c:numCache>
                <c:formatCode>General</c:formatCode>
                <c:ptCount val="7"/>
                <c:pt idx="0">
                  <c:v>1995</c:v>
                </c:pt>
                <c:pt idx="1">
                  <c:v>2000</c:v>
                </c:pt>
                <c:pt idx="2">
                  <c:v>2005</c:v>
                </c:pt>
                <c:pt idx="3">
                  <c:v>2009</c:v>
                </c:pt>
                <c:pt idx="4">
                  <c:v>2010</c:v>
                </c:pt>
                <c:pt idx="5">
                  <c:v>2011</c:v>
                </c:pt>
                <c:pt idx="6">
                  <c:v>2012</c:v>
                </c:pt>
              </c:numCache>
            </c:numRef>
          </c:xVal>
          <c:yVal>
            <c:numRef>
              <c:f>Greece!$G$52:$M$52</c:f>
              <c:numCache>
                <c:formatCode>General</c:formatCode>
                <c:ptCount val="7"/>
                <c:pt idx="0">
                  <c:v>6.4</c:v>
                </c:pt>
                <c:pt idx="1">
                  <c:v>7.2</c:v>
                </c:pt>
                <c:pt idx="2">
                  <c:v>8.1</c:v>
                </c:pt>
                <c:pt idx="3">
                  <c:v>9.1999999999999993</c:v>
                </c:pt>
                <c:pt idx="4">
                  <c:v>8.1999999999999993</c:v>
                </c:pt>
                <c:pt idx="5">
                  <c:v>7.7</c:v>
                </c:pt>
                <c:pt idx="6">
                  <c:v>6.38</c:v>
                </c:pt>
              </c:numCache>
            </c:numRef>
          </c:yVal>
          <c:smooth val="1"/>
        </c:ser>
        <c:ser>
          <c:idx val="2"/>
          <c:order val="2"/>
          <c:tx>
            <c:strRef>
              <c:f>Greece!$F$53</c:f>
              <c:strCache>
                <c:ptCount val="1"/>
                <c:pt idx="0">
                  <c:v>ΟΙΚΙΑΚΟΣ</c:v>
                </c:pt>
              </c:strCache>
            </c:strRef>
          </c:tx>
          <c:spPr>
            <a:ln w="25400">
              <a:solidFill>
                <a:schemeClr val="tx1"/>
              </a:solidFill>
            </a:ln>
          </c:spPr>
          <c:marker>
            <c:symbol val="triangle"/>
            <c:size val="10"/>
            <c:spPr>
              <a:solidFill>
                <a:srgbClr val="FFFF00"/>
              </a:solidFill>
            </c:spPr>
          </c:marker>
          <c:xVal>
            <c:numRef>
              <c:f>Greece!$G$50:$M$50</c:f>
              <c:numCache>
                <c:formatCode>General</c:formatCode>
                <c:ptCount val="7"/>
                <c:pt idx="0">
                  <c:v>1995</c:v>
                </c:pt>
                <c:pt idx="1">
                  <c:v>2000</c:v>
                </c:pt>
                <c:pt idx="2">
                  <c:v>2005</c:v>
                </c:pt>
                <c:pt idx="3">
                  <c:v>2009</c:v>
                </c:pt>
                <c:pt idx="4">
                  <c:v>2010</c:v>
                </c:pt>
                <c:pt idx="5">
                  <c:v>2011</c:v>
                </c:pt>
                <c:pt idx="6">
                  <c:v>2012</c:v>
                </c:pt>
              </c:numCache>
            </c:numRef>
          </c:xVal>
          <c:yVal>
            <c:numRef>
              <c:f>Greece!$G$53:$M$53</c:f>
              <c:numCache>
                <c:formatCode>General</c:formatCode>
                <c:ptCount val="7"/>
                <c:pt idx="0">
                  <c:v>3.3</c:v>
                </c:pt>
                <c:pt idx="1">
                  <c:v>4.5</c:v>
                </c:pt>
                <c:pt idx="2">
                  <c:v>5.5</c:v>
                </c:pt>
                <c:pt idx="3">
                  <c:v>4.8</c:v>
                </c:pt>
                <c:pt idx="4">
                  <c:v>4.5999999999999996</c:v>
                </c:pt>
                <c:pt idx="5">
                  <c:v>5.4</c:v>
                </c:pt>
                <c:pt idx="6">
                  <c:v>5.0430000000000001</c:v>
                </c:pt>
              </c:numCache>
            </c:numRef>
          </c:yVal>
          <c:smooth val="1"/>
        </c:ser>
        <c:ser>
          <c:idx val="3"/>
          <c:order val="3"/>
          <c:tx>
            <c:strRef>
              <c:f>Greece!$F$54</c:f>
              <c:strCache>
                <c:ptCount val="1"/>
                <c:pt idx="0">
                  <c:v>ΥΠΗΡΕΣΙΕΣ</c:v>
                </c:pt>
              </c:strCache>
            </c:strRef>
          </c:tx>
          <c:spPr>
            <a:ln w="25400">
              <a:solidFill>
                <a:schemeClr val="tx2">
                  <a:lumMod val="50000"/>
                </a:schemeClr>
              </a:solidFill>
            </a:ln>
          </c:spPr>
          <c:marker>
            <c:symbol val="circle"/>
            <c:size val="10"/>
            <c:spPr>
              <a:solidFill>
                <a:srgbClr val="FFFF00"/>
              </a:solidFill>
            </c:spPr>
          </c:marker>
          <c:xVal>
            <c:numRef>
              <c:f>Greece!$G$50:$M$50</c:f>
              <c:numCache>
                <c:formatCode>General</c:formatCode>
                <c:ptCount val="7"/>
                <c:pt idx="0">
                  <c:v>1995</c:v>
                </c:pt>
                <c:pt idx="1">
                  <c:v>2000</c:v>
                </c:pt>
                <c:pt idx="2">
                  <c:v>2005</c:v>
                </c:pt>
                <c:pt idx="3">
                  <c:v>2009</c:v>
                </c:pt>
                <c:pt idx="4">
                  <c:v>2010</c:v>
                </c:pt>
                <c:pt idx="5">
                  <c:v>2011</c:v>
                </c:pt>
                <c:pt idx="6">
                  <c:v>2012</c:v>
                </c:pt>
              </c:numCache>
            </c:numRef>
          </c:xVal>
          <c:yVal>
            <c:numRef>
              <c:f>Greece!$G$54:$M$54</c:f>
              <c:numCache>
                <c:formatCode>General</c:formatCode>
                <c:ptCount val="7"/>
                <c:pt idx="0">
                  <c:v>0.9</c:v>
                </c:pt>
                <c:pt idx="1">
                  <c:v>1.3</c:v>
                </c:pt>
                <c:pt idx="2">
                  <c:v>1.9</c:v>
                </c:pt>
                <c:pt idx="3">
                  <c:v>2.1</c:v>
                </c:pt>
                <c:pt idx="4">
                  <c:v>1.9</c:v>
                </c:pt>
                <c:pt idx="5">
                  <c:v>1.9</c:v>
                </c:pt>
                <c:pt idx="6">
                  <c:v>2.2330000000000001</c:v>
                </c:pt>
              </c:numCache>
            </c:numRef>
          </c:yVal>
          <c:smooth val="1"/>
        </c:ser>
        <c:ser>
          <c:idx val="4"/>
          <c:order val="4"/>
          <c:tx>
            <c:strRef>
              <c:f>Greece!$F$55</c:f>
              <c:strCache>
                <c:ptCount val="1"/>
                <c:pt idx="0">
                  <c:v>ΓΕΩΡΓΙΑ</c:v>
                </c:pt>
              </c:strCache>
            </c:strRef>
          </c:tx>
          <c:spPr>
            <a:ln w="25400">
              <a:solidFill>
                <a:schemeClr val="tx1"/>
              </a:solidFill>
            </a:ln>
          </c:spPr>
          <c:marker>
            <c:symbol val="star"/>
            <c:size val="10"/>
            <c:spPr>
              <a:solidFill>
                <a:srgbClr val="FFFF00"/>
              </a:solidFill>
            </c:spPr>
          </c:marker>
          <c:xVal>
            <c:numRef>
              <c:f>Greece!$G$50:$M$50</c:f>
              <c:numCache>
                <c:formatCode>General</c:formatCode>
                <c:ptCount val="7"/>
                <c:pt idx="0">
                  <c:v>1995</c:v>
                </c:pt>
                <c:pt idx="1">
                  <c:v>2000</c:v>
                </c:pt>
                <c:pt idx="2">
                  <c:v>2005</c:v>
                </c:pt>
                <c:pt idx="3">
                  <c:v>2009</c:v>
                </c:pt>
                <c:pt idx="4">
                  <c:v>2010</c:v>
                </c:pt>
                <c:pt idx="5">
                  <c:v>2011</c:v>
                </c:pt>
                <c:pt idx="6">
                  <c:v>2012</c:v>
                </c:pt>
              </c:numCache>
            </c:numRef>
          </c:xVal>
          <c:yVal>
            <c:numRef>
              <c:f>Greece!$G$55:$M$55</c:f>
              <c:numCache>
                <c:formatCode>General</c:formatCode>
                <c:ptCount val="7"/>
                <c:pt idx="0">
                  <c:v>1</c:v>
                </c:pt>
                <c:pt idx="1">
                  <c:v>1.1000000000000001</c:v>
                </c:pt>
                <c:pt idx="2">
                  <c:v>1.1000000000000001</c:v>
                </c:pt>
                <c:pt idx="3">
                  <c:v>0.9</c:v>
                </c:pt>
                <c:pt idx="4">
                  <c:v>0.8</c:v>
                </c:pt>
                <c:pt idx="5">
                  <c:v>0.3</c:v>
                </c:pt>
                <c:pt idx="6">
                  <c:v>0.28499999999999998</c:v>
                </c:pt>
              </c:numCache>
            </c:numRef>
          </c:yVal>
          <c:smooth val="1"/>
        </c:ser>
        <c:dLbls>
          <c:showLegendKey val="0"/>
          <c:showVal val="0"/>
          <c:showCatName val="0"/>
          <c:showSerName val="0"/>
          <c:showPercent val="0"/>
          <c:showBubbleSize val="0"/>
        </c:dLbls>
        <c:axId val="126815616"/>
        <c:axId val="126819648"/>
      </c:scatterChart>
      <c:valAx>
        <c:axId val="126815616"/>
        <c:scaling>
          <c:orientation val="minMax"/>
        </c:scaling>
        <c:delete val="0"/>
        <c:axPos val="b"/>
        <c:numFmt formatCode="General" sourceLinked="1"/>
        <c:majorTickMark val="out"/>
        <c:minorTickMark val="none"/>
        <c:tickLblPos val="nextTo"/>
        <c:txPr>
          <a:bodyPr/>
          <a:lstStyle/>
          <a:p>
            <a:pPr>
              <a:defRPr sz="1600">
                <a:latin typeface="+mj-lt"/>
              </a:defRPr>
            </a:pPr>
            <a:endParaRPr lang="en-US"/>
          </a:p>
        </c:txPr>
        <c:crossAx val="126819648"/>
        <c:crosses val="autoZero"/>
        <c:crossBetween val="midCat"/>
      </c:valAx>
      <c:valAx>
        <c:axId val="126819648"/>
        <c:scaling>
          <c:orientation val="minMax"/>
        </c:scaling>
        <c:delete val="0"/>
        <c:axPos val="l"/>
        <c:majorGridlines>
          <c:spPr>
            <a:ln>
              <a:prstDash val="sysDot"/>
            </a:ln>
          </c:spPr>
        </c:majorGridlines>
        <c:title>
          <c:tx>
            <c:rich>
              <a:bodyPr rot="-5400000" vert="horz"/>
              <a:lstStyle/>
              <a:p>
                <a:pPr>
                  <a:defRPr sz="2000" b="0">
                    <a:latin typeface="+mj-lt"/>
                  </a:defRPr>
                </a:pPr>
                <a:r>
                  <a:rPr lang="el-GR" sz="2000" b="0">
                    <a:latin typeface="+mj-lt"/>
                  </a:rPr>
                  <a:t>ΕΝΕΡΓΕΙΑ ΣΕ </a:t>
                </a:r>
                <a:r>
                  <a:rPr lang="en-US" sz="2000" b="0">
                    <a:latin typeface="+mj-lt"/>
                  </a:rPr>
                  <a:t>Mtoe</a:t>
                </a:r>
              </a:p>
            </c:rich>
          </c:tx>
          <c:layout/>
          <c:overlay val="0"/>
        </c:title>
        <c:numFmt formatCode="General" sourceLinked="1"/>
        <c:majorTickMark val="out"/>
        <c:minorTickMark val="none"/>
        <c:tickLblPos val="nextTo"/>
        <c:txPr>
          <a:bodyPr/>
          <a:lstStyle/>
          <a:p>
            <a:pPr>
              <a:defRPr sz="1600">
                <a:latin typeface="+mj-lt"/>
              </a:defRPr>
            </a:pPr>
            <a:endParaRPr lang="en-US"/>
          </a:p>
        </c:txPr>
        <c:crossAx val="126815616"/>
        <c:crosses val="autoZero"/>
        <c:crossBetween val="midCat"/>
      </c:valAx>
      <c:spPr>
        <a:ln>
          <a:prstDash val="solid"/>
        </a:ln>
      </c:spPr>
    </c:plotArea>
    <c:legend>
      <c:legendPos val="r"/>
      <c:layout>
        <c:manualLayout>
          <c:xMode val="edge"/>
          <c:yMode val="edge"/>
          <c:x val="9.4228676420924806E-2"/>
          <c:y val="2.6764236879648032E-2"/>
          <c:w val="0.26646264421572136"/>
          <c:h val="0.27193027201162306"/>
        </c:manualLayout>
      </c:layout>
      <c:overlay val="0"/>
      <c:spPr>
        <a:solidFill>
          <a:srgbClr val="FFFFFF"/>
        </a:solidFill>
      </c:spPr>
      <c:txPr>
        <a:bodyPr/>
        <a:lstStyle/>
        <a:p>
          <a:pPr>
            <a:defRPr sz="1800" b="0">
              <a:latin typeface="Cambria Math" panose="02040503050406030204" pitchFamily="18" charset="0"/>
              <a:ea typeface="Cambria Math" panose="02040503050406030204" pitchFamily="18" charset="0"/>
            </a:defRPr>
          </a:pPr>
          <a:endParaRPr lang="en-US"/>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drawing1.xml><?xml version="1.0" encoding="utf-8"?>
<c:userShapes xmlns:c="http://schemas.openxmlformats.org/drawingml/2006/chart">
  <cdr:relSizeAnchor xmlns:cdr="http://schemas.openxmlformats.org/drawingml/2006/chartDrawing">
    <cdr:from>
      <cdr:x>0.69424</cdr:x>
      <cdr:y>0.40848</cdr:y>
    </cdr:from>
    <cdr:to>
      <cdr:x>0.96115</cdr:x>
      <cdr:y>0.57033</cdr:y>
    </cdr:to>
    <cdr:sp macro="" textlink="">
      <cdr:nvSpPr>
        <cdr:cNvPr id="2" name="TextBox 1"/>
        <cdr:cNvSpPr txBox="1"/>
      </cdr:nvSpPr>
      <cdr:spPr>
        <a:xfrm xmlns:a="http://schemas.openxmlformats.org/drawingml/2006/main">
          <a:off x="5276850" y="2019300"/>
          <a:ext cx="2028826" cy="8001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600">
              <a:latin typeface="+mj-lt"/>
            </a:rPr>
            <a:t>MAX</a:t>
          </a:r>
          <a:r>
            <a:rPr lang="en-GB" sz="1600" baseline="0">
              <a:latin typeface="+mj-lt"/>
            </a:rPr>
            <a:t> = 43000 kWh</a:t>
          </a:r>
        </a:p>
        <a:p xmlns:a="http://schemas.openxmlformats.org/drawingml/2006/main">
          <a:pPr algn="ctr"/>
          <a:r>
            <a:rPr lang="el-GR" sz="1600" baseline="0">
              <a:latin typeface="+mj-lt"/>
            </a:rPr>
            <a:t>ΣΤΙΣ 21 00</a:t>
          </a:r>
          <a:endParaRPr lang="en-GB" sz="1600">
            <a:latin typeface="+mj-lt"/>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5000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97313" y="0"/>
            <a:ext cx="2982912" cy="500063"/>
          </a:xfrm>
          <a:prstGeom prst="rect">
            <a:avLst/>
          </a:prstGeom>
        </p:spPr>
        <p:txBody>
          <a:bodyPr vert="horz" lIns="91440" tIns="45720" rIns="91440" bIns="45720" rtlCol="0"/>
          <a:lstStyle>
            <a:lvl1pPr algn="r">
              <a:defRPr sz="1200"/>
            </a:lvl1pPr>
          </a:lstStyle>
          <a:p>
            <a:fld id="{3F2A54F8-85C8-4DED-BFF9-9367CC2AA550}" type="datetimeFigureOut">
              <a:rPr lang="en-GB" smtClean="0"/>
              <a:t>28/02/2015</a:t>
            </a:fld>
            <a:endParaRPr lang="en-GB"/>
          </a:p>
        </p:txBody>
      </p:sp>
      <p:sp>
        <p:nvSpPr>
          <p:cNvPr id="4" name="Footer Placeholder 3"/>
          <p:cNvSpPr>
            <a:spLocks noGrp="1"/>
          </p:cNvSpPr>
          <p:nvPr>
            <p:ph type="ftr" sz="quarter" idx="2"/>
          </p:nvPr>
        </p:nvSpPr>
        <p:spPr>
          <a:xfrm>
            <a:off x="0" y="9501188"/>
            <a:ext cx="2982913" cy="50006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97313" y="9501188"/>
            <a:ext cx="2982912" cy="500062"/>
          </a:xfrm>
          <a:prstGeom prst="rect">
            <a:avLst/>
          </a:prstGeom>
        </p:spPr>
        <p:txBody>
          <a:bodyPr vert="horz" lIns="91440" tIns="45720" rIns="91440" bIns="45720" rtlCol="0" anchor="b"/>
          <a:lstStyle>
            <a:lvl1pPr algn="r">
              <a:defRPr sz="1200"/>
            </a:lvl1pPr>
          </a:lstStyle>
          <a:p>
            <a:fld id="{F5C0086B-0D6B-41A6-9685-0C26E5515D09}" type="slidenum">
              <a:rPr lang="en-GB" smtClean="0"/>
              <a:t>‹#›</a:t>
            </a:fld>
            <a:endParaRPr lang="en-GB"/>
          </a:p>
        </p:txBody>
      </p:sp>
    </p:spTree>
    <p:extLst>
      <p:ext uri="{BB962C8B-B14F-4D97-AF65-F5344CB8AC3E}">
        <p14:creationId xmlns:p14="http://schemas.microsoft.com/office/powerpoint/2010/main" val="2722261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el-GR"/>
          </a:p>
        </p:txBody>
      </p:sp>
      <p:sp>
        <p:nvSpPr>
          <p:cNvPr id="3" name="Date Placeholder 2"/>
          <p:cNvSpPr>
            <a:spLocks noGrp="1"/>
          </p:cNvSpPr>
          <p:nvPr>
            <p:ph type="dt" idx="1"/>
          </p:nvPr>
        </p:nvSpPr>
        <p:spPr>
          <a:xfrm>
            <a:off x="3898102" y="0"/>
            <a:ext cx="2982119" cy="500142"/>
          </a:xfrm>
          <a:prstGeom prst="rect">
            <a:avLst/>
          </a:prstGeom>
        </p:spPr>
        <p:txBody>
          <a:bodyPr vert="horz" lIns="96478" tIns="48239" rIns="96478" bIns="48239" rtlCol="0"/>
          <a:lstStyle>
            <a:lvl1pPr algn="r">
              <a:defRPr sz="1300"/>
            </a:lvl1pPr>
          </a:lstStyle>
          <a:p>
            <a:fld id="{F126228E-D847-4BEE-A122-12FBCB3D07AF}" type="datetimeFigureOut">
              <a:rPr lang="el-GR" smtClean="0"/>
              <a:pPr/>
              <a:t>28/2/2015</a:t>
            </a:fld>
            <a:endParaRPr lang="el-GR"/>
          </a:p>
        </p:txBody>
      </p:sp>
      <p:sp>
        <p:nvSpPr>
          <p:cNvPr id="4" name="Slide Image Placeholder 3"/>
          <p:cNvSpPr>
            <a:spLocks noGrp="1" noRot="1" noChangeAspect="1"/>
          </p:cNvSpPr>
          <p:nvPr>
            <p:ph type="sldImg" idx="2"/>
          </p:nvPr>
        </p:nvSpPr>
        <p:spPr>
          <a:xfrm>
            <a:off x="942975" y="750888"/>
            <a:ext cx="4997450" cy="3749675"/>
          </a:xfrm>
          <a:prstGeom prst="rect">
            <a:avLst/>
          </a:prstGeom>
          <a:noFill/>
          <a:ln w="12700">
            <a:solidFill>
              <a:prstClr val="black"/>
            </a:solidFill>
          </a:ln>
        </p:spPr>
        <p:txBody>
          <a:bodyPr vert="horz" lIns="96478" tIns="48239" rIns="96478" bIns="48239" rtlCol="0" anchor="ctr"/>
          <a:lstStyle/>
          <a:p>
            <a:endParaRPr lang="el-GR"/>
          </a:p>
        </p:txBody>
      </p:sp>
      <p:sp>
        <p:nvSpPr>
          <p:cNvPr id="5" name="Notes Placeholder 4"/>
          <p:cNvSpPr>
            <a:spLocks noGrp="1"/>
          </p:cNvSpPr>
          <p:nvPr>
            <p:ph type="body" sz="quarter" idx="3"/>
          </p:nvPr>
        </p:nvSpPr>
        <p:spPr>
          <a:xfrm>
            <a:off x="688182" y="4751348"/>
            <a:ext cx="5505450" cy="4501277"/>
          </a:xfrm>
          <a:prstGeom prst="rect">
            <a:avLst/>
          </a:prstGeom>
        </p:spPr>
        <p:txBody>
          <a:bodyPr vert="horz" lIns="96478" tIns="48239" rIns="96478" bIns="4823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9500960"/>
            <a:ext cx="2982119" cy="500142"/>
          </a:xfrm>
          <a:prstGeom prst="rect">
            <a:avLst/>
          </a:prstGeom>
        </p:spPr>
        <p:txBody>
          <a:bodyPr vert="horz" lIns="96478" tIns="48239" rIns="96478" bIns="48239" rtlCol="0" anchor="b"/>
          <a:lstStyle>
            <a:lvl1pPr algn="l">
              <a:defRPr sz="1300"/>
            </a:lvl1pPr>
          </a:lstStyle>
          <a:p>
            <a:endParaRPr lang="el-GR"/>
          </a:p>
        </p:txBody>
      </p:sp>
      <p:sp>
        <p:nvSpPr>
          <p:cNvPr id="7" name="Slide Number Placeholder 6"/>
          <p:cNvSpPr>
            <a:spLocks noGrp="1"/>
          </p:cNvSpPr>
          <p:nvPr>
            <p:ph type="sldNum" sz="quarter" idx="5"/>
          </p:nvPr>
        </p:nvSpPr>
        <p:spPr>
          <a:xfrm>
            <a:off x="3898102" y="9500960"/>
            <a:ext cx="2982119" cy="500142"/>
          </a:xfrm>
          <a:prstGeom prst="rect">
            <a:avLst/>
          </a:prstGeom>
        </p:spPr>
        <p:txBody>
          <a:bodyPr vert="horz" lIns="96478" tIns="48239" rIns="96478" bIns="48239" rtlCol="0" anchor="b"/>
          <a:lstStyle>
            <a:lvl1pPr algn="r">
              <a:defRPr sz="1300"/>
            </a:lvl1pPr>
          </a:lstStyle>
          <a:p>
            <a:fld id="{6B815C25-C0E0-493D-8F38-96A2C60441C2}" type="slidenum">
              <a:rPr lang="el-GR" smtClean="0"/>
              <a:pPr/>
              <a:t>‹#›</a:t>
            </a:fld>
            <a:endParaRPr lang="el-GR"/>
          </a:p>
        </p:txBody>
      </p:sp>
    </p:spTree>
    <p:extLst>
      <p:ext uri="{BB962C8B-B14F-4D97-AF65-F5344CB8AC3E}">
        <p14:creationId xmlns:p14="http://schemas.microsoft.com/office/powerpoint/2010/main" val="410269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21</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22</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23</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17E20455-4ED9-41CB-9F62-D874B18C5FF6}" type="slidenum">
              <a:rPr lang="el-GR" smtClean="0"/>
              <a:pPr/>
              <a:t>24</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25</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26</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defTabSz="964783">
              <a:defRPr/>
            </a:pPr>
            <a:r>
              <a:rPr lang="en-US" sz="1300" dirty="0" err="1"/>
              <a:t>Bor</a:t>
            </a:r>
            <a:r>
              <a:rPr lang="en-US" sz="1300" dirty="0"/>
              <a:t>, 2008, Consistent multi-level energy efficiency indicators and their policy implications, Energy Economics, 30(2008), 2401-2419.</a:t>
            </a:r>
            <a:endParaRPr lang="el-GR" sz="1300" dirty="0"/>
          </a:p>
          <a:p>
            <a:endParaRPr lang="el-GR" dirty="0"/>
          </a:p>
        </p:txBody>
      </p:sp>
      <p:sp>
        <p:nvSpPr>
          <p:cNvPr id="4" name="3 - Θέση αριθμού διαφάνειας"/>
          <p:cNvSpPr>
            <a:spLocks noGrp="1"/>
          </p:cNvSpPr>
          <p:nvPr>
            <p:ph type="sldNum" sz="quarter" idx="10"/>
          </p:nvPr>
        </p:nvSpPr>
        <p:spPr/>
        <p:txBody>
          <a:bodyPr/>
          <a:lstStyle/>
          <a:p>
            <a:fld id="{52AC0F5F-036B-439F-851E-D4F0B35D6AA2}" type="slidenum">
              <a:rPr lang="el-GR" smtClean="0"/>
              <a:pPr/>
              <a:t>27</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28</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29</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30</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13</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31</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32</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33</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34</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35</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36</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37</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38</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39</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40</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14</a:t>
            </a:fld>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41</a:t>
            </a:fld>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42</a:t>
            </a:fld>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43</a:t>
            </a:fld>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52AC0F5F-036B-439F-851E-D4F0B35D6AA2}" type="slidenum">
              <a:rPr lang="el-GR" smtClean="0"/>
              <a:pPr/>
              <a:t>44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15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16</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17</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18</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19</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B815C25-C0E0-493D-8F38-96A2C60441C2}" type="slidenum">
              <a:rPr lang="el-GR" smtClean="0"/>
              <a:pPr/>
              <a:t>20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a:prstGeom prst="rect">
            <a:avLst/>
          </a:prstGeom>
        </p:spPr>
        <p:txBody>
          <a:bodyPr/>
          <a:lstStyle>
            <a:lvl1pPr marL="0" indent="0" algn="ctr">
              <a:buNone/>
              <a:defRPr sz="3600">
                <a:solidFill>
                  <a:schemeClr val="tx1"/>
                </a:solidFill>
                <a:latin typeface="Cambria Math" panose="02040503050406030204" pitchFamily="18" charset="0"/>
                <a:ea typeface="Cambria Math" panose="02040503050406030204" pitchFamily="18"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6172200" y="6191250"/>
            <a:ext cx="2476500" cy="476250"/>
          </a:xfrm>
          <a:prstGeom prst="rect">
            <a:avLst/>
          </a:prstGeom>
        </p:spPr>
        <p:txBody>
          <a:bodyPr/>
          <a:lstStyle/>
          <a:p>
            <a:fld id="{46352B7E-C572-4C35-B2E6-99708C983816}" type="datetimeFigureOut">
              <a:rPr lang="el-GR" smtClean="0"/>
              <a:pPr/>
              <a:t>28/2/2015</a:t>
            </a:fld>
            <a:endParaRPr lang="el-G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1447800"/>
            <a:ext cx="7772400" cy="457200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fld id="{46352B7E-C572-4C35-B2E6-99708C983816}" type="datetimeFigureOut">
              <a:rPr lang="el-GR" smtClean="0"/>
              <a:pPr/>
              <a:t>28/2/2015</a:t>
            </a:fld>
            <a:endParaRPr lang="el-GR"/>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endParaRPr lang="el-GR"/>
          </a:p>
        </p:txBody>
      </p:sp>
      <p:sp>
        <p:nvSpPr>
          <p:cNvPr id="6" name="Slide Number Placeholder 5"/>
          <p:cNvSpPr>
            <a:spLocks noGrp="1"/>
          </p:cNvSpPr>
          <p:nvPr>
            <p:ph type="sldNum" sz="quarter" idx="12"/>
          </p:nvPr>
        </p:nvSpPr>
        <p:spPr>
          <a:xfrm>
            <a:off x="146304" y="6210300"/>
            <a:ext cx="457200" cy="457200"/>
          </a:xfrm>
          <a:prstGeom prst="ellipse">
            <a:avLst/>
          </a:prstGeom>
        </p:spPr>
        <p:txBody>
          <a:bodyPr/>
          <a:lstStyle/>
          <a:p>
            <a:fld id="{03FDFB78-D874-4771-986D-A757967A1E3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a:prstGeom prst="rect">
            <a:avLst/>
          </a:prstGeo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fld id="{46352B7E-C572-4C35-B2E6-99708C983816}" type="datetimeFigureOut">
              <a:rPr lang="el-GR" smtClean="0"/>
              <a:pPr/>
              <a:t>28/2/2015</a:t>
            </a:fld>
            <a:endParaRPr lang="el-GR"/>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endParaRPr lang="el-GR"/>
          </a:p>
        </p:txBody>
      </p:sp>
      <p:sp>
        <p:nvSpPr>
          <p:cNvPr id="6" name="Slide Number Placeholder 5"/>
          <p:cNvSpPr>
            <a:spLocks noGrp="1"/>
          </p:cNvSpPr>
          <p:nvPr>
            <p:ph type="sldNum" sz="quarter" idx="12"/>
          </p:nvPr>
        </p:nvSpPr>
        <p:spPr>
          <a:xfrm>
            <a:off x="146304" y="6210300"/>
            <a:ext cx="457200" cy="457200"/>
          </a:xfrm>
          <a:prstGeom prst="ellipse">
            <a:avLst/>
          </a:prstGeom>
        </p:spPr>
        <p:txBody>
          <a:bodyPr/>
          <a:lstStyle/>
          <a:p>
            <a:fld id="{03FDFB78-D874-4771-986D-A757967A1E3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2074"/>
          </a:xfrm>
          <a:prstGeom prst="rect">
            <a:avLst/>
          </a:prstGeom>
        </p:spPr>
        <p:txBody>
          <a:bodyPr/>
          <a:lstStyle>
            <a:lvl1pPr>
              <a:defRPr sz="3200">
                <a:solidFill>
                  <a:srgbClr val="002060"/>
                </a:solidFill>
                <a:latin typeface="Cambria Math" panose="02040503050406030204" pitchFamily="18" charset="0"/>
                <a:ea typeface="Cambria Math" panose="02040503050406030204" pitchFamily="18" charset="0"/>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7524328" y="6191250"/>
            <a:ext cx="1124372" cy="262086"/>
          </a:xfrm>
          <a:prstGeom prst="rect">
            <a:avLst/>
          </a:prstGeom>
        </p:spPr>
        <p:txBody>
          <a:bodyPr/>
          <a:lstStyle>
            <a:lvl1pPr>
              <a:defRPr sz="1200"/>
            </a:lvl1pPr>
          </a:lstStyle>
          <a:p>
            <a:fld id="{46352B7E-C572-4C35-B2E6-99708C983816}" type="datetimeFigureOut">
              <a:rPr lang="el-GR" smtClean="0"/>
              <a:pPr/>
              <a:t>28/2/2015</a:t>
            </a:fld>
            <a:endParaRPr lang="el-GR"/>
          </a:p>
        </p:txBody>
      </p:sp>
      <p:sp>
        <p:nvSpPr>
          <p:cNvPr id="8" name="Content Placeholder 7"/>
          <p:cNvSpPr>
            <a:spLocks noGrp="1"/>
          </p:cNvSpPr>
          <p:nvPr>
            <p:ph sz="quarter" idx="1"/>
          </p:nvPr>
        </p:nvSpPr>
        <p:spPr>
          <a:xfrm>
            <a:off x="395536" y="1268760"/>
            <a:ext cx="8291264" cy="4751040"/>
          </a:xfrm>
          <a:prstGeom prst="rect">
            <a:avLst/>
          </a:prstGeom>
        </p:spPr>
        <p:txBody>
          <a:bodyPr vert="horz"/>
          <a:lstStyle>
            <a:lvl1pPr marL="274320" indent="-274320">
              <a:buClrTx/>
              <a:buFont typeface="Arial" panose="020B0604020202020204" pitchFamily="34" charset="0"/>
              <a:buChar char="•"/>
              <a:defRPr sz="2400">
                <a:solidFill>
                  <a:schemeClr val="tx1"/>
                </a:solidFill>
                <a:latin typeface="Cambria Math" panose="02040503050406030204" pitchFamily="18" charset="0"/>
                <a:ea typeface="Cambria Math" panose="02040503050406030204" pitchFamily="18" charset="0"/>
              </a:defRPr>
            </a:lvl1pPr>
            <a:lvl2pPr marL="548640" indent="-228600">
              <a:buClrTx/>
              <a:buFont typeface="Arial" panose="020B0604020202020204" pitchFamily="34" charset="0"/>
              <a:buChar char="•"/>
              <a:defRPr sz="2000">
                <a:solidFill>
                  <a:schemeClr val="tx1"/>
                </a:solidFill>
                <a:latin typeface="Cambria Math" panose="02040503050406030204" pitchFamily="18" charset="0"/>
                <a:ea typeface="Cambria Math" panose="02040503050406030204" pitchFamily="18" charset="0"/>
              </a:defRPr>
            </a:lvl2pPr>
            <a:lvl3pPr marL="822960" indent="-228600">
              <a:buClrTx/>
              <a:buFont typeface="Arial" panose="020B0604020202020204" pitchFamily="34" charset="0"/>
              <a:buChar char="•"/>
              <a:defRPr sz="1800">
                <a:solidFill>
                  <a:schemeClr val="tx1"/>
                </a:solidFill>
                <a:latin typeface="Cambria Math" panose="02040503050406030204" pitchFamily="18" charset="0"/>
                <a:ea typeface="Cambria Math" panose="02040503050406030204" pitchFamily="18" charset="0"/>
              </a:defRPr>
            </a:lvl3pPr>
            <a:lvl4pPr marL="1097280" indent="-228600">
              <a:buClrTx/>
              <a:buFont typeface="Arial" panose="020B0604020202020204" pitchFamily="34" charset="0"/>
              <a:buChar char="•"/>
              <a:defRPr sz="1800">
                <a:solidFill>
                  <a:schemeClr val="tx1"/>
                </a:solidFill>
                <a:latin typeface="Cambria Math" panose="02040503050406030204" pitchFamily="18" charset="0"/>
                <a:ea typeface="Cambria Math" panose="02040503050406030204" pitchFamily="18" charset="0"/>
              </a:defRPr>
            </a:lvl4pPr>
            <a:lvl5pPr marL="1371600" indent="-228600">
              <a:buClrTx/>
              <a:buFont typeface="Arial" panose="020B0604020202020204" pitchFamily="34" charset="0"/>
              <a:buChar char="•"/>
              <a:defRPr sz="1800">
                <a:solidFill>
                  <a:schemeClr val="tx1"/>
                </a:solidFill>
                <a:latin typeface="Cambria Math" panose="02040503050406030204" pitchFamily="18" charset="0"/>
                <a:ea typeface="Cambria Math" panose="02040503050406030204" pitchFamily="18"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a:prstGeom prst="rect">
            <a:avLst/>
          </a:prstGeo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a:prstGeom prst="rect">
            <a:avLst/>
          </a:prstGeo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172200" y="6191250"/>
            <a:ext cx="2476500" cy="476250"/>
          </a:xfrm>
          <a:prstGeom prst="rect">
            <a:avLst/>
          </a:prstGeom>
        </p:spPr>
        <p:txBody>
          <a:bodyPr/>
          <a:lstStyle/>
          <a:p>
            <a:fld id="{46352B7E-C572-4C35-B2E6-99708C983816}" type="datetimeFigureOut">
              <a:rPr lang="el-GR" smtClean="0"/>
              <a:pPr/>
              <a:t>28/2/2015</a:t>
            </a:fld>
            <a:endParaRPr lang="el-GR"/>
          </a:p>
        </p:txBody>
      </p:sp>
      <p:sp>
        <p:nvSpPr>
          <p:cNvPr id="5" name="Footer Placeholder 4"/>
          <p:cNvSpPr>
            <a:spLocks noGrp="1"/>
          </p:cNvSpPr>
          <p:nvPr>
            <p:ph type="ftr" sz="quarter" idx="11"/>
          </p:nvPr>
        </p:nvSpPr>
        <p:spPr>
          <a:xfrm>
            <a:off x="800100" y="6172200"/>
            <a:ext cx="4000500" cy="457200"/>
          </a:xfrm>
          <a:prstGeom prst="rect">
            <a:avLst/>
          </a:prstGeom>
        </p:spPr>
        <p:txBody>
          <a:bodyPr/>
          <a:lstStyle/>
          <a:p>
            <a:endParaRPr lang="el-G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a:prstGeom prst="ellipse">
            <a:avLst/>
          </a:prstGeom>
        </p:spPr>
        <p:txBody>
          <a:bodyPr/>
          <a:lstStyle/>
          <a:p>
            <a:fld id="{03FDFB78-D874-4771-986D-A757967A1E38}"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6172200" y="6191250"/>
            <a:ext cx="2476500" cy="476250"/>
          </a:xfrm>
          <a:prstGeom prst="rect">
            <a:avLst/>
          </a:prstGeom>
        </p:spPr>
        <p:txBody>
          <a:bodyPr/>
          <a:lstStyle/>
          <a:p>
            <a:fld id="{46352B7E-C572-4C35-B2E6-99708C983816}" type="datetimeFigureOut">
              <a:rPr lang="el-GR" smtClean="0"/>
              <a:pPr/>
              <a:t>28/2/2015</a:t>
            </a:fld>
            <a:endParaRPr lang="el-GR"/>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endParaRPr lang="el-GR"/>
          </a:p>
        </p:txBody>
      </p:sp>
      <p:sp>
        <p:nvSpPr>
          <p:cNvPr id="7" name="Slide Number Placeholder 6"/>
          <p:cNvSpPr>
            <a:spLocks noGrp="1"/>
          </p:cNvSpPr>
          <p:nvPr>
            <p:ph type="sldNum" sz="quarter" idx="12"/>
          </p:nvPr>
        </p:nvSpPr>
        <p:spPr>
          <a:xfrm>
            <a:off x="146304" y="6210300"/>
            <a:ext cx="457200" cy="457200"/>
          </a:xfrm>
          <a:prstGeom prst="ellipse">
            <a:avLst/>
          </a:prstGeom>
        </p:spPr>
        <p:txBody>
          <a:bodyPr/>
          <a:lstStyle/>
          <a:p>
            <a:fld id="{03FDFB78-D874-4771-986D-A757967A1E38}" type="slidenum">
              <a:rPr lang="el-GR" smtClean="0"/>
              <a:pPr/>
              <a:t>‹#›</a:t>
            </a:fld>
            <a:endParaRPr lang="el-GR"/>
          </a:p>
        </p:txBody>
      </p:sp>
      <p:sp>
        <p:nvSpPr>
          <p:cNvPr id="9" name="Content Placeholder 8"/>
          <p:cNvSpPr>
            <a:spLocks noGrp="1"/>
          </p:cNvSpPr>
          <p:nvPr>
            <p:ph sz="quarter" idx="1"/>
          </p:nvPr>
        </p:nvSpPr>
        <p:spPr>
          <a:xfrm>
            <a:off x="914400" y="1447800"/>
            <a:ext cx="3749040" cy="4572000"/>
          </a:xfrm>
          <a:prstGeom prst="rect">
            <a:avLst/>
          </a:prstGeo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a:prstGeom prst="rect">
            <a:avLst/>
          </a:prstGeo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a:prstGeom prst="rect">
            <a:avLst/>
          </a:prstGeo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prstGeom prst="rect">
            <a:avLst/>
          </a:prstGeo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prstGeom prst="rect">
            <a:avLst/>
          </a:prstGeo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a:xfrm>
            <a:off x="6172200" y="6191250"/>
            <a:ext cx="2476500" cy="476250"/>
          </a:xfrm>
          <a:prstGeom prst="rect">
            <a:avLst/>
          </a:prstGeom>
        </p:spPr>
        <p:txBody>
          <a:bodyPr/>
          <a:lstStyle/>
          <a:p>
            <a:fld id="{46352B7E-C572-4C35-B2E6-99708C983816}" type="datetimeFigureOut">
              <a:rPr lang="el-GR" smtClean="0"/>
              <a:pPr/>
              <a:t>28/2/2015</a:t>
            </a:fld>
            <a:endParaRPr lang="el-GR"/>
          </a:p>
        </p:txBody>
      </p:sp>
      <p:sp>
        <p:nvSpPr>
          <p:cNvPr id="8" name="Footer Placeholder 7"/>
          <p:cNvSpPr>
            <a:spLocks noGrp="1"/>
          </p:cNvSpPr>
          <p:nvPr>
            <p:ph type="ftr" sz="quarter" idx="11"/>
          </p:nvPr>
        </p:nvSpPr>
        <p:spPr>
          <a:xfrm>
            <a:off x="914400" y="6172200"/>
            <a:ext cx="3962400" cy="457200"/>
          </a:xfrm>
          <a:prstGeom prst="rect">
            <a:avLst/>
          </a:prstGeom>
        </p:spPr>
        <p:txBody>
          <a:bodyPr/>
          <a:lstStyle/>
          <a:p>
            <a:endParaRPr lang="el-GR"/>
          </a:p>
        </p:txBody>
      </p:sp>
      <p:sp>
        <p:nvSpPr>
          <p:cNvPr id="9" name="Slide Number Placeholder 8"/>
          <p:cNvSpPr>
            <a:spLocks noGrp="1"/>
          </p:cNvSpPr>
          <p:nvPr>
            <p:ph type="sldNum" sz="quarter" idx="12"/>
          </p:nvPr>
        </p:nvSpPr>
        <p:spPr>
          <a:xfrm>
            <a:off x="146304" y="6210300"/>
            <a:ext cx="457200" cy="457200"/>
          </a:xfrm>
          <a:prstGeom prst="ellipse">
            <a:avLst/>
          </a:prstGeom>
        </p:spPr>
        <p:txBody>
          <a:bodyPr/>
          <a:lstStyle/>
          <a:p>
            <a:fld id="{03FDFB78-D874-4771-986D-A757967A1E38}" type="slidenum">
              <a:rPr lang="el-GR" smtClean="0"/>
              <a:pPr/>
              <a:t>‹#›</a:t>
            </a:fld>
            <a:endParaRPr lang="el-GR"/>
          </a:p>
        </p:txBody>
      </p:sp>
      <p:sp>
        <p:nvSpPr>
          <p:cNvPr id="11" name="Content Placeholder 10"/>
          <p:cNvSpPr>
            <a:spLocks noGrp="1"/>
          </p:cNvSpPr>
          <p:nvPr>
            <p:ph sz="half" idx="2"/>
          </p:nvPr>
        </p:nvSpPr>
        <p:spPr>
          <a:xfrm>
            <a:off x="914400" y="2247900"/>
            <a:ext cx="3733800" cy="3886200"/>
          </a:xfrm>
          <a:prstGeom prst="rect">
            <a:avLst/>
          </a:prstGeo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a:prstGeom prst="rect">
            <a:avLst/>
          </a:prstGeo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172200" y="6191250"/>
            <a:ext cx="2476500" cy="476250"/>
          </a:xfrm>
          <a:prstGeom prst="rect">
            <a:avLst/>
          </a:prstGeom>
        </p:spPr>
        <p:txBody>
          <a:bodyPr/>
          <a:lstStyle/>
          <a:p>
            <a:fld id="{46352B7E-C572-4C35-B2E6-99708C983816}" type="datetimeFigureOut">
              <a:rPr lang="el-GR" smtClean="0"/>
              <a:pPr/>
              <a:t>28/2/2015</a:t>
            </a:fld>
            <a:endParaRPr lang="el-GR"/>
          </a:p>
        </p:txBody>
      </p:sp>
      <p:sp>
        <p:nvSpPr>
          <p:cNvPr id="4" name="Footer Placeholder 3"/>
          <p:cNvSpPr>
            <a:spLocks noGrp="1"/>
          </p:cNvSpPr>
          <p:nvPr>
            <p:ph type="ftr" sz="quarter" idx="11"/>
          </p:nvPr>
        </p:nvSpPr>
        <p:spPr>
          <a:xfrm>
            <a:off x="914400" y="6172200"/>
            <a:ext cx="3962400" cy="457200"/>
          </a:xfrm>
          <a:prstGeom prst="rect">
            <a:avLst/>
          </a:prstGeom>
        </p:spPr>
        <p:txBody>
          <a:bodyPr/>
          <a:lstStyle/>
          <a:p>
            <a:endParaRPr lang="el-GR"/>
          </a:p>
        </p:txBody>
      </p:sp>
      <p:sp>
        <p:nvSpPr>
          <p:cNvPr id="5" name="Slide Number Placeholder 4"/>
          <p:cNvSpPr>
            <a:spLocks noGrp="1"/>
          </p:cNvSpPr>
          <p:nvPr>
            <p:ph type="sldNum" sz="quarter" idx="12"/>
          </p:nvPr>
        </p:nvSpPr>
        <p:spPr>
          <a:xfrm>
            <a:off x="146304" y="6210300"/>
            <a:ext cx="457200" cy="457200"/>
          </a:xfrm>
          <a:prstGeom prst="ellipse">
            <a:avLst/>
          </a:prstGeom>
        </p:spPr>
        <p:txBody>
          <a:bodyPr/>
          <a:lstStyle/>
          <a:p>
            <a:fld id="{03FDFB78-D874-4771-986D-A757967A1E3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91250"/>
            <a:ext cx="2476500" cy="476250"/>
          </a:xfrm>
          <a:prstGeom prst="rect">
            <a:avLst/>
          </a:prstGeom>
        </p:spPr>
        <p:txBody>
          <a:bodyPr/>
          <a:lstStyle/>
          <a:p>
            <a:fld id="{46352B7E-C572-4C35-B2E6-99708C983816}" type="datetimeFigureOut">
              <a:rPr lang="el-GR" smtClean="0"/>
              <a:pPr/>
              <a:t>28/2/2015</a:t>
            </a:fld>
            <a:endParaRPr lang="el-GR"/>
          </a:p>
        </p:txBody>
      </p:sp>
      <p:sp>
        <p:nvSpPr>
          <p:cNvPr id="3" name="Footer Placeholder 2"/>
          <p:cNvSpPr>
            <a:spLocks noGrp="1"/>
          </p:cNvSpPr>
          <p:nvPr>
            <p:ph type="ftr" sz="quarter" idx="11"/>
          </p:nvPr>
        </p:nvSpPr>
        <p:spPr>
          <a:xfrm>
            <a:off x="914400" y="6172200"/>
            <a:ext cx="3962400" cy="457200"/>
          </a:xfrm>
          <a:prstGeom prst="rect">
            <a:avLst/>
          </a:prstGeom>
        </p:spPr>
        <p:txBody>
          <a:bodyPr/>
          <a:lstStyle/>
          <a:p>
            <a:endParaRPr lang="el-GR"/>
          </a:p>
        </p:txBody>
      </p:sp>
      <p:sp>
        <p:nvSpPr>
          <p:cNvPr id="4" name="Slide Number Placeholder 3"/>
          <p:cNvSpPr>
            <a:spLocks noGrp="1"/>
          </p:cNvSpPr>
          <p:nvPr>
            <p:ph type="sldNum" sz="quarter" idx="12"/>
          </p:nvPr>
        </p:nvSpPr>
        <p:spPr>
          <a:xfrm>
            <a:off x="146304" y="6210300"/>
            <a:ext cx="457200" cy="457200"/>
          </a:xfrm>
          <a:prstGeom prst="ellipse">
            <a:avLst/>
          </a:prstGeom>
        </p:spPr>
        <p:txBody>
          <a:bodyPr/>
          <a:lstStyle/>
          <a:p>
            <a:fld id="{03FDFB78-D874-4771-986D-A757967A1E3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a:prstGeom prst="rect">
            <a:avLst/>
          </a:prstGeo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a:prstGeom prst="rect">
            <a:avLst/>
          </a:prstGeo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fld id="{46352B7E-C572-4C35-B2E6-99708C983816}" type="datetimeFigureOut">
              <a:rPr lang="el-GR" smtClean="0"/>
              <a:pPr/>
              <a:t>28/2/2015</a:t>
            </a:fld>
            <a:endParaRPr lang="el-GR"/>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endParaRPr lang="el-GR"/>
          </a:p>
        </p:txBody>
      </p:sp>
      <p:sp>
        <p:nvSpPr>
          <p:cNvPr id="7" name="Slide Number Placeholder 6"/>
          <p:cNvSpPr>
            <a:spLocks noGrp="1"/>
          </p:cNvSpPr>
          <p:nvPr>
            <p:ph type="sldNum" sz="quarter" idx="12"/>
          </p:nvPr>
        </p:nvSpPr>
        <p:spPr>
          <a:xfrm>
            <a:off x="146304" y="6210300"/>
            <a:ext cx="457200" cy="457200"/>
          </a:xfrm>
          <a:prstGeom prst="ellipse">
            <a:avLst/>
          </a:prstGeom>
        </p:spPr>
        <p:txBody>
          <a:bodyPr/>
          <a:lstStyle/>
          <a:p>
            <a:fld id="{03FDFB78-D874-4771-986D-A757967A1E38}" type="slidenum">
              <a:rPr lang="el-GR" smtClean="0"/>
              <a:pPr/>
              <a:t>‹#›</a:t>
            </a:fld>
            <a:endParaRPr lang="el-GR"/>
          </a:p>
        </p:txBody>
      </p:sp>
      <p:sp>
        <p:nvSpPr>
          <p:cNvPr id="11" name="Content Placeholder 10"/>
          <p:cNvSpPr>
            <a:spLocks noGrp="1"/>
          </p:cNvSpPr>
          <p:nvPr>
            <p:ph sz="quarter" idx="1"/>
          </p:nvPr>
        </p:nvSpPr>
        <p:spPr>
          <a:xfrm>
            <a:off x="2971800" y="1600200"/>
            <a:ext cx="5715000" cy="4495800"/>
          </a:xfrm>
          <a:prstGeom prst="rect">
            <a:avLst/>
          </a:prstGeo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a:prstGeom prst="rect">
            <a:avLst/>
          </a:prstGeo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a:prstGeom prst="rect">
            <a:avLst/>
          </a:prstGeo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fld id="{46352B7E-C572-4C35-B2E6-99708C983816}" type="datetimeFigureOut">
              <a:rPr lang="el-GR" smtClean="0"/>
              <a:pPr/>
              <a:t>28/2/2015</a:t>
            </a:fld>
            <a:endParaRPr lang="el-GR"/>
          </a:p>
        </p:txBody>
      </p:sp>
      <p:sp>
        <p:nvSpPr>
          <p:cNvPr id="6" name="Footer Placeholder 5"/>
          <p:cNvSpPr>
            <a:spLocks noGrp="1"/>
          </p:cNvSpPr>
          <p:nvPr>
            <p:ph type="ftr" sz="quarter" idx="11"/>
          </p:nvPr>
        </p:nvSpPr>
        <p:spPr>
          <a:xfrm>
            <a:off x="914400" y="6172200"/>
            <a:ext cx="3886200" cy="457200"/>
          </a:xfrm>
          <a:prstGeom prst="rect">
            <a:avLst/>
          </a:prstGeom>
        </p:spPr>
        <p:txBody>
          <a:bodyPr/>
          <a:lstStyle/>
          <a:p>
            <a:endParaRPr lang="el-GR"/>
          </a:p>
        </p:txBody>
      </p:sp>
      <p:sp>
        <p:nvSpPr>
          <p:cNvPr id="7" name="Slide Number Placeholder 6"/>
          <p:cNvSpPr>
            <a:spLocks noGrp="1"/>
          </p:cNvSpPr>
          <p:nvPr>
            <p:ph type="sldNum" sz="quarter" idx="12"/>
          </p:nvPr>
        </p:nvSpPr>
        <p:spPr>
          <a:xfrm>
            <a:off x="146304" y="6208776"/>
            <a:ext cx="457200" cy="457200"/>
          </a:xfrm>
          <a:prstGeom prst="ellipse">
            <a:avLst/>
          </a:prstGeom>
        </p:spPr>
        <p:txBody>
          <a:bodyPr/>
          <a:lstStyle/>
          <a:p>
            <a:fld id="{03FDFB78-D874-4771-986D-A757967A1E38}" type="slidenum">
              <a:rPr lang="el-GR" smtClean="0"/>
              <a:pPr/>
              <a:t>‹#›</a:t>
            </a:fld>
            <a:endParaRPr lang="el-G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ypeka.gr/"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Microsoft_Excel_97-2003_Worksheet1.xls"/></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365104"/>
            <a:ext cx="6400800" cy="1296144"/>
          </a:xfrm>
        </p:spPr>
        <p:txBody>
          <a:bodyPr/>
          <a:lstStyle/>
          <a:p>
            <a:r>
              <a:rPr lang="el-GR" dirty="0" smtClean="0"/>
              <a:t>ΔΙΑΛΕΞΗ 2</a:t>
            </a:r>
          </a:p>
          <a:p>
            <a:r>
              <a:rPr lang="el-GR" dirty="0" smtClean="0"/>
              <a:t>ΕΝΕΡΓΕΙΑΚΑ ΙΣΟΖΥΓΙΑ</a:t>
            </a:r>
            <a:endParaRPr lang="el-GR" dirty="0"/>
          </a:p>
        </p:txBody>
      </p:sp>
      <p:sp>
        <p:nvSpPr>
          <p:cNvPr id="2" name="Title 1"/>
          <p:cNvSpPr>
            <a:spLocks noGrp="1"/>
          </p:cNvSpPr>
          <p:nvPr>
            <p:ph type="ctrTitle" idx="4294967295"/>
          </p:nvPr>
        </p:nvSpPr>
        <p:spPr>
          <a:xfrm>
            <a:off x="457200" y="1505931"/>
            <a:ext cx="8229600" cy="1274998"/>
          </a:xfrm>
          <a:prstGeom prst="rect">
            <a:avLst/>
          </a:prstGeom>
        </p:spPr>
        <p:txBody>
          <a:bodyPr/>
          <a:lstStyle/>
          <a:p>
            <a:pPr algn="ctr"/>
            <a:r>
              <a:rPr lang="el-GR" sz="3600" smtClean="0">
                <a:solidFill>
                  <a:schemeClr val="tx1"/>
                </a:solidFill>
                <a:latin typeface="+mn-lt"/>
              </a:rPr>
              <a:t>ΕΝΕΡΓΕΙΑΚΗ </a:t>
            </a:r>
            <a:r>
              <a:rPr lang="el-GR" sz="3600" smtClean="0">
                <a:solidFill>
                  <a:schemeClr val="tx1"/>
                </a:solidFill>
                <a:latin typeface="+mn-lt"/>
              </a:rPr>
              <a:t>ΑΝΑΛΥΣΗ</a:t>
            </a:r>
            <a:endParaRPr lang="el-GR" sz="3600" dirty="0">
              <a:solidFill>
                <a:schemeClr val="tx1"/>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ΣΕ ΕΠΙΠΕΔΟ ΚΡΑΤΟΥΣ</a:t>
            </a:r>
            <a:endParaRPr lang="en-GB" dirty="0"/>
          </a:p>
        </p:txBody>
      </p:sp>
      <p:sp>
        <p:nvSpPr>
          <p:cNvPr id="3" name="Content Placeholder 2"/>
          <p:cNvSpPr>
            <a:spLocks noGrp="1"/>
          </p:cNvSpPr>
          <p:nvPr>
            <p:ph idx="1"/>
          </p:nvPr>
        </p:nvSpPr>
        <p:spPr>
          <a:xfrm>
            <a:off x="457200" y="1600200"/>
            <a:ext cx="7211144" cy="4525963"/>
          </a:xfrm>
        </p:spPr>
        <p:txBody>
          <a:bodyPr>
            <a:normAutofit/>
          </a:bodyPr>
          <a:lstStyle/>
          <a:p>
            <a:r>
              <a:rPr lang="el-GR" b="1" dirty="0" smtClean="0">
                <a:solidFill>
                  <a:srgbClr val="C00000"/>
                </a:solidFill>
              </a:rPr>
              <a:t>ΣΥΝΟΛΙΚΗ ΤΕΛΙΚΗ ΚΑΤΑΝΑΛΩΣΗ(</a:t>
            </a:r>
            <a:r>
              <a:rPr lang="en-GB" b="1" dirty="0" smtClean="0">
                <a:solidFill>
                  <a:srgbClr val="C00000"/>
                </a:solidFill>
              </a:rPr>
              <a:t>TFC)</a:t>
            </a:r>
            <a:r>
              <a:rPr lang="el-GR" b="1" dirty="0" smtClean="0">
                <a:solidFill>
                  <a:srgbClr val="C00000"/>
                </a:solidFill>
              </a:rPr>
              <a:t> =</a:t>
            </a:r>
          </a:p>
          <a:p>
            <a:pPr algn="r"/>
            <a:r>
              <a:rPr lang="en-GB" dirty="0" smtClean="0"/>
              <a:t>TPES -</a:t>
            </a:r>
            <a:endParaRPr lang="el-GR" dirty="0" smtClean="0"/>
          </a:p>
          <a:p>
            <a:pPr algn="r"/>
            <a:r>
              <a:rPr lang="el-GR" dirty="0" smtClean="0"/>
              <a:t>ΕΙΣΑΓΩΓΕΣ</a:t>
            </a:r>
            <a:r>
              <a:rPr lang="en-GB" dirty="0" smtClean="0"/>
              <a:t> </a:t>
            </a:r>
            <a:r>
              <a:rPr lang="el-GR" dirty="0" smtClean="0"/>
              <a:t>ΣΤΙΣ ΔΙΕΡΓΑΣΙΕΣ +</a:t>
            </a:r>
          </a:p>
          <a:p>
            <a:pPr algn="r"/>
            <a:r>
              <a:rPr lang="el-GR" dirty="0" smtClean="0"/>
              <a:t>ΕΞΑΓΩΓΕΣ ΑΠΟ ΔΙΕΡΓΑΣΙΕΣ</a:t>
            </a:r>
          </a:p>
          <a:p>
            <a:pPr algn="r"/>
            <a:endParaRPr lang="el-GR" dirty="0"/>
          </a:p>
          <a:p>
            <a:pPr algn="r"/>
            <a:endParaRPr lang="el-GR" dirty="0" smtClean="0"/>
          </a:p>
          <a:p>
            <a:pPr algn="r"/>
            <a:r>
              <a:rPr lang="en-GB" dirty="0" smtClean="0"/>
              <a:t>TFC </a:t>
            </a:r>
            <a:r>
              <a:rPr lang="el-GR" dirty="0" smtClean="0"/>
              <a:t>... ΑΝΑΛΟΓΗ ΤΗΣ ΤΕΛΙΚΗΣ ΧΡΗΣΗΣ ΕΝΕΡΓΕΙΑΣ ΤΟΥ ΚΑΤΑΝΑΛΩΤΗ</a:t>
            </a:r>
          </a:p>
        </p:txBody>
      </p:sp>
    </p:spTree>
    <p:extLst>
      <p:ext uri="{BB962C8B-B14F-4D97-AF65-F5344CB8AC3E}">
        <p14:creationId xmlns:p14="http://schemas.microsoft.com/office/powerpoint/2010/main" val="1120320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ΕΝΕΡΓΕΙΑΚΟΙ ΦΟΡΕΙΣ</a:t>
            </a:r>
            <a:endParaRPr lang="en-GB" dirty="0"/>
          </a:p>
        </p:txBody>
      </p:sp>
      <p:sp>
        <p:nvSpPr>
          <p:cNvPr id="3" name="Content Placeholder 2"/>
          <p:cNvSpPr>
            <a:spLocks noGrp="1"/>
          </p:cNvSpPr>
          <p:nvPr>
            <p:ph idx="1"/>
          </p:nvPr>
        </p:nvSpPr>
        <p:spPr/>
        <p:txBody>
          <a:bodyPr/>
          <a:lstStyle/>
          <a:p>
            <a:r>
              <a:rPr lang="el-GR" dirty="0" smtClean="0"/>
              <a:t>ΠΡΩΤΟΓΕΝΕΙΣ ΕΝΕΡΓΕΙΑΚΟΙ ΦΟΡΕΙΣ :</a:t>
            </a:r>
          </a:p>
          <a:p>
            <a:r>
              <a:rPr lang="el-GR" dirty="0" smtClean="0"/>
              <a:t>ΚΑΡΒΟΥΝΟ, ΑΡΓΟ ΠΕΤΡΕΛΑΙΟ, ΦΥΣΙΚΟ ΑΕΡΙΟ, ΒΙΟΜΑΖΑ</a:t>
            </a:r>
          </a:p>
          <a:p>
            <a:endParaRPr lang="el-GR" dirty="0"/>
          </a:p>
          <a:p>
            <a:r>
              <a:rPr lang="el-GR" dirty="0" smtClean="0"/>
              <a:t>ΔΕΥΤΕΡΟΓΕΝΕΙΣ ΕΝΕΡΓΕΙΑΚΟΙ ΦΟΡΕΙΣ :</a:t>
            </a:r>
          </a:p>
          <a:p>
            <a:r>
              <a:rPr lang="el-GR" dirty="0" smtClean="0"/>
              <a:t>ΠΡΟΕΡΧΟΝΤΑΙ ΑΠΟ ΚΑΠΟΙΑ ΕΝΕΡΓΕΙΑΚΗ ΜΕΤΑΤΡΟΠΗ. π.χ. ΥΔΡΟΓΟΝΟ</a:t>
            </a:r>
          </a:p>
          <a:p>
            <a:endParaRPr lang="el-GR" dirty="0"/>
          </a:p>
          <a:p>
            <a:endParaRPr lang="el-GR" dirty="0" smtClean="0"/>
          </a:p>
          <a:p>
            <a:endParaRPr lang="el-GR" dirty="0"/>
          </a:p>
          <a:p>
            <a:endParaRPr lang="el-GR" dirty="0" smtClean="0"/>
          </a:p>
          <a:p>
            <a:r>
              <a:rPr lang="el-GR" dirty="0" smtClean="0"/>
              <a:t>ΟΙ ΕΝΕΡΓΕΙΑΚΟΙ ΦΟΡΕΙΣ ΠΡΕΠΕΙ ΝΑ ΠΑΡΑΧΘΟΥΝ …</a:t>
            </a:r>
            <a:endParaRPr lang="en-GB" dirty="0"/>
          </a:p>
        </p:txBody>
      </p:sp>
    </p:spTree>
    <p:extLst>
      <p:ext uri="{BB962C8B-B14F-4D97-AF65-F5344CB8AC3E}">
        <p14:creationId xmlns:p14="http://schemas.microsoft.com/office/powerpoint/2010/main" val="35703060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ΠΡΩΤΟΓΕΝΗΣ ΕΝΕΡΓΕΙΑ</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79512" y="1600200"/>
                <a:ext cx="8964488" cy="4925144"/>
              </a:xfrm>
            </p:spPr>
            <p:txBody>
              <a:bodyPr/>
              <a:lstStyle/>
              <a:p>
                <a:r>
                  <a:rPr lang="el-GR" dirty="0" smtClean="0"/>
                  <a:t>ΠΑΡΑΔΕΙΓΜΑ</a:t>
                </a:r>
              </a:p>
              <a:p>
                <a:r>
                  <a:rPr lang="el-GR" dirty="0" smtClean="0"/>
                  <a:t>ΜΙΑ ΔΙΕΡΓΑΣΙΑ ΧΡΗΣΙΜΟΠΟΙΕΙ ΠΕΤΡΕΛΑΙΟ ΚΑΙ ΗΛΕΚΤΡΙΣΜΟ</a:t>
                </a:r>
                <a:endParaRPr lang="el-GR" dirty="0"/>
              </a:p>
              <a:p>
                <a:endParaRPr lang="el-GR" b="0" i="0" dirty="0" smtClean="0">
                  <a:latin typeface="Cambria Math"/>
                </a:endParaRPr>
              </a:p>
              <a:p>
                <a:r>
                  <a:rPr lang="el-GR" dirty="0" smtClean="0">
                    <a:solidFill>
                      <a:srgbClr val="C00000"/>
                    </a:solidFill>
                  </a:rPr>
                  <a:t>ΠΡΩΤΟΓΕΝΗΣ ΕΝΕΡΓΕΙΑ = ΠΕΤΡΕΛΑΙΟ + </a:t>
                </a:r>
                <a14:m>
                  <m:oMath xmlns:m="http://schemas.openxmlformats.org/officeDocument/2006/math">
                    <m:d>
                      <m:dPr>
                        <m:begChr m:val="{"/>
                        <m:endChr m:val="}"/>
                        <m:ctrlPr>
                          <a:rPr lang="el-GR" sz="3200" i="1" smtClean="0">
                            <a:solidFill>
                              <a:srgbClr val="C00000"/>
                            </a:solidFill>
                            <a:latin typeface="Cambria Math"/>
                          </a:rPr>
                        </m:ctrlPr>
                      </m:dPr>
                      <m:e>
                        <m:r>
                          <a:rPr lang="el-GR" sz="3200" b="0" i="1" smtClean="0">
                            <a:solidFill>
                              <a:srgbClr val="C00000"/>
                            </a:solidFill>
                            <a:latin typeface="Cambria Math"/>
                          </a:rPr>
                          <m:t> </m:t>
                        </m:r>
                        <m:f>
                          <m:fPr>
                            <m:ctrlPr>
                              <a:rPr lang="el-GR" sz="3200" i="1" smtClean="0">
                                <a:solidFill>
                                  <a:srgbClr val="C00000"/>
                                </a:solidFill>
                                <a:latin typeface="Cambria Math"/>
                              </a:rPr>
                            </m:ctrlPr>
                          </m:fPr>
                          <m:num>
                            <m:r>
                              <m:rPr>
                                <m:sty m:val="p"/>
                              </m:rPr>
                              <a:rPr lang="el-GR" sz="3200" b="0" i="0" smtClean="0">
                                <a:solidFill>
                                  <a:srgbClr val="C00000"/>
                                </a:solidFill>
                                <a:latin typeface="Cambria Math"/>
                              </a:rPr>
                              <m:t>ΗΛΕΚΤΡΙΣΜΟΣ</m:t>
                            </m:r>
                          </m:num>
                          <m:den>
                            <m:r>
                              <a:rPr lang="el-GR" sz="3200" b="0" i="1" smtClean="0">
                                <a:solidFill>
                                  <a:srgbClr val="C00000"/>
                                </a:solidFill>
                                <a:latin typeface="Cambria Math"/>
                              </a:rPr>
                              <m:t>𝜂</m:t>
                            </m:r>
                          </m:den>
                        </m:f>
                      </m:e>
                    </m:d>
                  </m:oMath>
                </a14:m>
                <a:endParaRPr lang="el-GR" dirty="0" smtClean="0"/>
              </a:p>
              <a:p>
                <a:r>
                  <a:rPr lang="el-GR" sz="3200" b="1" i="1" dirty="0" smtClean="0">
                    <a:solidFill>
                      <a:srgbClr val="C00000"/>
                    </a:solidFill>
                  </a:rPr>
                  <a:t>η</a:t>
                </a:r>
                <a:r>
                  <a:rPr lang="el-GR" i="1" dirty="0" smtClean="0"/>
                  <a:t>  :  ο βαθμός απόδοσης της ηλεκτροπαραγωγής.</a:t>
                </a:r>
              </a:p>
              <a:p>
                <a:endParaRPr lang="el-GR" i="1" dirty="0"/>
              </a:p>
              <a:p>
                <a:endParaRPr lang="el-GR" i="1" dirty="0" smtClean="0"/>
              </a:p>
              <a:p>
                <a:r>
                  <a:rPr lang="el-GR" dirty="0" smtClean="0"/>
                  <a:t>ΓΙΑ ΝΑ ΕΚΤΙΜΗΣΟΥΜΕ ΤΟ ΑΡΧΙΚΟ ΠΟΣΟ ΤΗΣ ΠΡΩΤΟΓΕΝΟΥΣ ΕΝΕΡΓΕΙΑΣ ΘΑ ΠΡΕΠΕΙ ΝΑ ΓΝΩΡΙΖΟΥΜΕ ΤΟΝ ΣΥΝΟΛΙΚΟ ΒΑΘΜΟ ΑΠΟΔΟΣΗΣ ΤΗΣ ΜΕΤΑΤΡΟΠΗΣ </a:t>
                </a:r>
                <a:r>
                  <a:rPr lang="el-GR" sz="3200" b="1" i="1" dirty="0" smtClean="0">
                    <a:solidFill>
                      <a:srgbClr val="C00000"/>
                    </a:solidFill>
                  </a:rPr>
                  <a:t>η</a:t>
                </a:r>
                <a:endParaRPr lang="en-GB" b="1" dirty="0">
                  <a:solidFill>
                    <a:srgbClr val="C00000"/>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79512" y="1600200"/>
                <a:ext cx="8964488" cy="4925144"/>
              </a:xfrm>
              <a:blipFill rotWithShape="1">
                <a:blip r:embed="rId2"/>
                <a:stretch>
                  <a:fillRect l="-1156" t="-991" b="-4213"/>
                </a:stretch>
              </a:blipFill>
            </p:spPr>
            <p:txBody>
              <a:bodyPr/>
              <a:lstStyle/>
              <a:p>
                <a:r>
                  <a:rPr lang="en-GB">
                    <a:noFill/>
                  </a:rPr>
                  <a:t> </a:t>
                </a:r>
              </a:p>
            </p:txBody>
          </p:sp>
        </mc:Fallback>
      </mc:AlternateContent>
    </p:spTree>
    <p:extLst>
      <p:ext uri="{BB962C8B-B14F-4D97-AF65-F5344CB8AC3E}">
        <p14:creationId xmlns:p14="http://schemas.microsoft.com/office/powerpoint/2010/main" val="1119763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ΕΝΕΡΓΕΙΑΚΟ ΙΣΟΖΥΓΙΟ: ορισμός</a:t>
            </a:r>
            <a:endParaRPr lang="el-GR" dirty="0"/>
          </a:p>
        </p:txBody>
      </p:sp>
      <p:sp>
        <p:nvSpPr>
          <p:cNvPr id="3" name="Content Placeholder 2"/>
          <p:cNvSpPr>
            <a:spLocks noGrp="1"/>
          </p:cNvSpPr>
          <p:nvPr>
            <p:ph sz="quarter" idx="1"/>
          </p:nvPr>
        </p:nvSpPr>
        <p:spPr>
          <a:xfrm>
            <a:off x="323528" y="1412776"/>
            <a:ext cx="8640960" cy="5184576"/>
          </a:xfrm>
        </p:spPr>
        <p:txBody>
          <a:bodyPr>
            <a:normAutofit/>
          </a:bodyPr>
          <a:lstStyle/>
          <a:p>
            <a:pPr marL="0" indent="0">
              <a:buNone/>
            </a:pPr>
            <a:r>
              <a:rPr lang="el-GR" dirty="0" smtClean="0"/>
              <a:t>Στην ενεργειακή οικονομία το ΕΝΕΡΓΕΙΑΚΟ ΙΣΟΖΥΓΙΟ μιας χώρας είναι μια συνοπτική παρουσίαση όλων των δραστηριοτήτων που σχετίζονται με την ενέργεια. </a:t>
            </a:r>
            <a:endParaRPr lang="en-US" dirty="0" smtClean="0"/>
          </a:p>
          <a:p>
            <a:pPr marL="0" indent="0">
              <a:buNone/>
            </a:pPr>
            <a:endParaRPr lang="el-GR" dirty="0" smtClean="0"/>
          </a:p>
          <a:p>
            <a:pPr marL="0" indent="0">
              <a:buNone/>
            </a:pPr>
            <a:r>
              <a:rPr lang="el-GR" dirty="0" smtClean="0"/>
              <a:t>Συνήθως γίνονται σε ετήσια βάση.</a:t>
            </a:r>
          </a:p>
          <a:p>
            <a:pPr marL="0" indent="0">
              <a:buNone/>
            </a:pPr>
            <a:endParaRPr lang="en-US" dirty="0" smtClean="0"/>
          </a:p>
          <a:p>
            <a:pPr marL="0" indent="0">
              <a:buNone/>
            </a:pPr>
            <a:r>
              <a:rPr lang="el-GR" dirty="0" smtClean="0"/>
              <a:t>Η Διεθνής Επιτροπή Ενέργειας (</a:t>
            </a:r>
            <a:r>
              <a:rPr lang="en-US" dirty="0" smtClean="0"/>
              <a:t>International Energy Agency) </a:t>
            </a:r>
            <a:r>
              <a:rPr lang="el-GR" dirty="0" smtClean="0"/>
              <a:t>δημοσιεύει ενεργειακά ισοζύγια σε παγκόσμιο επίπεδο.</a:t>
            </a:r>
          </a:p>
          <a:p>
            <a:pPr marL="0" indent="0">
              <a:buNone/>
            </a:pPr>
            <a:endParaRPr lang="en-US" dirty="0" smtClean="0"/>
          </a:p>
          <a:p>
            <a:pPr marL="0" indent="0">
              <a:buNone/>
            </a:pPr>
            <a:r>
              <a:rPr lang="el-GR" dirty="0" smtClean="0"/>
              <a:t>Κοινή μονάδα μέτρησης : Τόννος ισοδυνάμου Πετρελαίου (ΤΙΠ)</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46"/>
          </a:xfrm>
        </p:spPr>
        <p:txBody>
          <a:bodyPr/>
          <a:lstStyle/>
          <a:p>
            <a:r>
              <a:rPr lang="el-GR" dirty="0" smtClean="0"/>
              <a:t>Παρατηρήσεις:</a:t>
            </a:r>
            <a:endParaRPr lang="el-GR" dirty="0"/>
          </a:p>
        </p:txBody>
      </p:sp>
      <p:sp>
        <p:nvSpPr>
          <p:cNvPr id="3" name="Content Placeholder 2"/>
          <p:cNvSpPr>
            <a:spLocks noGrp="1"/>
          </p:cNvSpPr>
          <p:nvPr>
            <p:ph sz="quarter" idx="1"/>
          </p:nvPr>
        </p:nvSpPr>
        <p:spPr>
          <a:xfrm>
            <a:off x="321439" y="1124744"/>
            <a:ext cx="8501122" cy="5053034"/>
          </a:xfrm>
        </p:spPr>
        <p:txBody>
          <a:bodyPr>
            <a:normAutofit fontScale="85000" lnSpcReduction="10000"/>
          </a:bodyPr>
          <a:lstStyle/>
          <a:p>
            <a:r>
              <a:rPr lang="el-GR" dirty="0" smtClean="0"/>
              <a:t>Το Ενεργειακό Ισοζύγιο είναι η κύρια ποσοτική παράμετρος για τον προσδιορισμό της ενεργειακής προσφοράς σε μια χώρα. Αντανακλά όλους τους τύπους των ενεργειακών φορέων (ηλεκτρισμός, φυσικό αέριο, προϊόντα κάρβουνου, πετρέλαιο, ΑΠΕ, κλπ.) καθώς και την ενεργειακή κατανάλωση των διαφορετικών ενεργειακών τομέων</a:t>
            </a:r>
          </a:p>
          <a:p>
            <a:r>
              <a:rPr lang="el-GR" dirty="0" smtClean="0"/>
              <a:t>Η ενεργειακή κατάσταση σε μια χώρα αξιολογείται στην βάση του Ενεργειακού Ισοζυγίου και τόσο η ενεργειακή πολιτική όσο και τα στρατηγικά ενεργειακά πλάνα καθορίζονται παράλληλα με την οικονομική πολιτική.</a:t>
            </a:r>
          </a:p>
          <a:p>
            <a:r>
              <a:rPr lang="el-GR" dirty="0" smtClean="0"/>
              <a:t>Το Ενεργειακό Ισοζύγιο δίνει την δυνατότητα να εκτιμηθεί η ενεργειακή κατανάλωση και συνεπώς και η ενεργειακή απόδοση βιομηχανιών και εταιρειών, όπως επίσης και οι εκπομπές αερίων του ΦΘ.</a:t>
            </a:r>
          </a:p>
          <a:p>
            <a:r>
              <a:rPr lang="el-GR" dirty="0" smtClean="0"/>
              <a:t>Για λόγους σύγκρισης και αξιολόγησης διεθνείς οργανισμοί δημοσιεύουν τα κύρια χαρακτηριστικά Ενεργειακών Ισοζυγίων για όλες τις χώρες, όπου και παρουσιάζονται :</a:t>
            </a:r>
          </a:p>
          <a:p>
            <a:pPr lvl="1"/>
            <a:r>
              <a:rPr lang="el-GR" dirty="0" smtClean="0"/>
              <a:t>το επίπεδο ανάπτυξης και </a:t>
            </a:r>
          </a:p>
          <a:p>
            <a:pPr lvl="1"/>
            <a:r>
              <a:rPr lang="el-GR" dirty="0" smtClean="0"/>
              <a:t>τα χαρακτηριστικά του ενεργειακού τομέα, αλλά και της οικονομίας για κάθε χώρα.</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sz="quarter" idx="1"/>
          </p:nvPr>
        </p:nvSpPr>
        <p:spPr/>
        <p:txBody>
          <a:bodyPr/>
          <a:lstStyle/>
          <a:p>
            <a:endParaRPr lang="el-GR"/>
          </a:p>
        </p:txBody>
      </p:sp>
      <p:pic>
        <p:nvPicPr>
          <p:cNvPr id="1026" name="Picture 2"/>
          <p:cNvPicPr>
            <a:picLocks noChangeAspect="1" noChangeArrowheads="1"/>
          </p:cNvPicPr>
          <p:nvPr/>
        </p:nvPicPr>
        <p:blipFill>
          <a:blip r:embed="rId3" cstate="print"/>
          <a:srcRect/>
          <a:stretch>
            <a:fillRect/>
          </a:stretch>
        </p:blipFill>
        <p:spPr bwMode="auto">
          <a:xfrm>
            <a:off x="357158" y="357166"/>
            <a:ext cx="8318107" cy="60401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ΜΕΓΕΘΗ</a:t>
            </a:r>
            <a:endParaRPr lang="el-GR"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89013831"/>
              </p:ext>
            </p:extLst>
          </p:nvPr>
        </p:nvGraphicFramePr>
        <p:xfrm>
          <a:off x="251520" y="1447800"/>
          <a:ext cx="8784975" cy="4535776"/>
        </p:xfrm>
        <a:graphic>
          <a:graphicData uri="http://schemas.openxmlformats.org/drawingml/2006/table">
            <a:tbl>
              <a:tblPr firstRow="1" bandRow="1">
                <a:tableStyleId>{5C22544A-7EE6-4342-B048-85BDC9FD1C3A}</a:tableStyleId>
              </a:tblPr>
              <a:tblGrid>
                <a:gridCol w="2928325"/>
                <a:gridCol w="2328259"/>
                <a:gridCol w="3528391"/>
              </a:tblGrid>
              <a:tr h="376428">
                <a:tc>
                  <a:txBody>
                    <a:bodyPr/>
                    <a:lstStyle/>
                    <a:p>
                      <a:r>
                        <a:rPr lang="el-GR" dirty="0" smtClean="0"/>
                        <a:t>ΜΟΝΑΔΑ</a:t>
                      </a:r>
                      <a:endParaRPr lang="el-GR" dirty="0"/>
                    </a:p>
                  </a:txBody>
                  <a:tcPr/>
                </a:tc>
                <a:tc>
                  <a:txBody>
                    <a:bodyPr/>
                    <a:lstStyle/>
                    <a:p>
                      <a:r>
                        <a:rPr lang="el-GR" dirty="0" smtClean="0"/>
                        <a:t>ΣΥΜΒΟΛΟ</a:t>
                      </a:r>
                      <a:endParaRPr lang="el-GR" dirty="0"/>
                    </a:p>
                  </a:txBody>
                  <a:tcPr/>
                </a:tc>
                <a:tc>
                  <a:txBody>
                    <a:bodyPr/>
                    <a:lstStyle/>
                    <a:p>
                      <a:r>
                        <a:rPr lang="el-GR" dirty="0" smtClean="0"/>
                        <a:t>ΜΕΤΑΤΡΟΠΗ</a:t>
                      </a:r>
                      <a:endParaRPr lang="el-GR" dirty="0"/>
                    </a:p>
                  </a:txBody>
                  <a:tcPr/>
                </a:tc>
              </a:tr>
              <a:tr h="525968">
                <a:tc>
                  <a:txBody>
                    <a:bodyPr/>
                    <a:lstStyle/>
                    <a:p>
                      <a:r>
                        <a:rPr lang="el-GR" sz="2400" dirty="0" smtClean="0"/>
                        <a:t>ΚΙΛΟΒΑΤΩΡΑ</a:t>
                      </a:r>
                      <a:endParaRPr lang="el-GR" sz="2400" dirty="0"/>
                    </a:p>
                  </a:txBody>
                  <a:tcPr/>
                </a:tc>
                <a:tc>
                  <a:txBody>
                    <a:bodyPr/>
                    <a:lstStyle/>
                    <a:p>
                      <a:pPr algn="ctr"/>
                      <a:r>
                        <a:rPr lang="en-US" sz="3200" dirty="0" smtClean="0"/>
                        <a:t>kWh</a:t>
                      </a:r>
                      <a:endParaRPr lang="el-GR" sz="3200" dirty="0"/>
                    </a:p>
                  </a:txBody>
                  <a:tcPr/>
                </a:tc>
                <a:tc>
                  <a:txBody>
                    <a:bodyPr/>
                    <a:lstStyle/>
                    <a:p>
                      <a:r>
                        <a:rPr lang="en-US" sz="2800" dirty="0" smtClean="0"/>
                        <a:t>1 kWh = 3600 kJ</a:t>
                      </a:r>
                      <a:endParaRPr lang="el-GR" sz="2800" dirty="0"/>
                    </a:p>
                  </a:txBody>
                  <a:tcPr/>
                </a:tc>
              </a:tr>
              <a:tr h="525968">
                <a:tc>
                  <a:txBody>
                    <a:bodyPr/>
                    <a:lstStyle/>
                    <a:p>
                      <a:r>
                        <a:rPr lang="el-GR" sz="2400" dirty="0" smtClean="0"/>
                        <a:t>ΘΕΡΜΙΔΑ</a:t>
                      </a:r>
                      <a:endParaRPr lang="el-GR" sz="2400" dirty="0"/>
                    </a:p>
                  </a:txBody>
                  <a:tcPr/>
                </a:tc>
                <a:tc>
                  <a:txBody>
                    <a:bodyPr/>
                    <a:lstStyle/>
                    <a:p>
                      <a:pPr algn="ctr"/>
                      <a:r>
                        <a:rPr lang="en-US" sz="3200" dirty="0" smtClean="0"/>
                        <a:t>cal</a:t>
                      </a:r>
                      <a:endParaRPr lang="el-GR" sz="3200" dirty="0"/>
                    </a:p>
                  </a:txBody>
                  <a:tcPr/>
                </a:tc>
                <a:tc>
                  <a:txBody>
                    <a:bodyPr/>
                    <a:lstStyle/>
                    <a:p>
                      <a:r>
                        <a:rPr lang="en-US" sz="2800" dirty="0" smtClean="0"/>
                        <a:t>1 cal</a:t>
                      </a:r>
                      <a:r>
                        <a:rPr lang="en-US" sz="2800" baseline="0" dirty="0" smtClean="0"/>
                        <a:t> = 4.184</a:t>
                      </a:r>
                      <a:endParaRPr lang="el-GR" sz="2800" dirty="0"/>
                    </a:p>
                  </a:txBody>
                  <a:tcPr/>
                </a:tc>
              </a:tr>
              <a:tr h="1206631">
                <a:tc>
                  <a:txBody>
                    <a:bodyPr/>
                    <a:lstStyle/>
                    <a:p>
                      <a:r>
                        <a:rPr lang="el-GR" sz="2400" dirty="0" smtClean="0"/>
                        <a:t>ΤΟΝΝΟΣ</a:t>
                      </a:r>
                      <a:r>
                        <a:rPr lang="el-GR" sz="2400" baseline="0" dirty="0" smtClean="0"/>
                        <a:t> ΙΣΟΔΥΝΑΜΟΥ ΠΕΤΡΕΛΑΙΟΥ</a:t>
                      </a:r>
                      <a:endParaRPr lang="el-GR" sz="2400" dirty="0"/>
                    </a:p>
                  </a:txBody>
                  <a:tcPr/>
                </a:tc>
                <a:tc>
                  <a:txBody>
                    <a:bodyPr/>
                    <a:lstStyle/>
                    <a:p>
                      <a:pPr algn="ctr"/>
                      <a:r>
                        <a:rPr lang="el-GR" sz="3200" dirty="0" smtClean="0"/>
                        <a:t>ΤΙΠ (</a:t>
                      </a:r>
                      <a:r>
                        <a:rPr lang="en-US" sz="3200" dirty="0" smtClean="0"/>
                        <a:t>toe)</a:t>
                      </a:r>
                      <a:endParaRPr lang="el-GR" sz="3200" dirty="0"/>
                    </a:p>
                  </a:txBody>
                  <a:tcPr/>
                </a:tc>
                <a:tc>
                  <a:txBody>
                    <a:bodyPr/>
                    <a:lstStyle/>
                    <a:p>
                      <a:r>
                        <a:rPr lang="el-GR" sz="2800" dirty="0" smtClean="0"/>
                        <a:t>1 ΤΙΠ</a:t>
                      </a:r>
                      <a:r>
                        <a:rPr lang="el-GR" sz="2800" baseline="0" dirty="0" smtClean="0"/>
                        <a:t> = 41.84 </a:t>
                      </a:r>
                      <a:r>
                        <a:rPr lang="en-US" sz="2800" baseline="0" dirty="0" smtClean="0"/>
                        <a:t>GJ</a:t>
                      </a:r>
                      <a:endParaRPr lang="el-GR" sz="2800" dirty="0"/>
                    </a:p>
                  </a:txBody>
                  <a:tcPr/>
                </a:tc>
              </a:tr>
              <a:tr h="835360">
                <a:tc>
                  <a:txBody>
                    <a:bodyPr/>
                    <a:lstStyle/>
                    <a:p>
                      <a:r>
                        <a:rPr lang="el-GR" sz="2400" dirty="0" smtClean="0"/>
                        <a:t>ΚΥΒΙΚΟ</a:t>
                      </a:r>
                      <a:r>
                        <a:rPr lang="el-GR" sz="2400" baseline="0" dirty="0" smtClean="0"/>
                        <a:t> ΜΕΤΡΟ ΦΥΣΙΚΟΥ ΑΕΡΙΟΥ</a:t>
                      </a:r>
                      <a:endParaRPr lang="el-GR" sz="2400" dirty="0"/>
                    </a:p>
                  </a:txBody>
                  <a:tcPr/>
                </a:tc>
                <a:tc>
                  <a:txBody>
                    <a:bodyPr/>
                    <a:lstStyle/>
                    <a:p>
                      <a:pPr algn="ctr"/>
                      <a:r>
                        <a:rPr lang="en-US" sz="3200" dirty="0" smtClean="0"/>
                        <a:t>m</a:t>
                      </a:r>
                      <a:r>
                        <a:rPr lang="en-US" sz="3200" baseline="30000" dirty="0" smtClean="0"/>
                        <a:t>3</a:t>
                      </a:r>
                      <a:endParaRPr lang="el-GR" sz="3200" baseline="30000" dirty="0"/>
                    </a:p>
                  </a:txBody>
                  <a:tcPr/>
                </a:tc>
                <a:tc>
                  <a:txBody>
                    <a:bodyPr/>
                    <a:lstStyle/>
                    <a:p>
                      <a:r>
                        <a:rPr lang="en-US" sz="2800" dirty="0" smtClean="0"/>
                        <a:t>1 m</a:t>
                      </a:r>
                      <a:r>
                        <a:rPr lang="en-US" sz="2800" baseline="30000" dirty="0" smtClean="0"/>
                        <a:t>3</a:t>
                      </a:r>
                      <a:r>
                        <a:rPr lang="en-US" sz="2800" dirty="0" smtClean="0"/>
                        <a:t> = 35.169 MJ</a:t>
                      </a:r>
                      <a:endParaRPr lang="el-GR" sz="2800" dirty="0"/>
                    </a:p>
                  </a:txBody>
                  <a:tcPr/>
                </a:tc>
              </a:tr>
              <a:tr h="959117">
                <a:tc>
                  <a:txBody>
                    <a:bodyPr/>
                    <a:lstStyle/>
                    <a:p>
                      <a:r>
                        <a:rPr lang="el-GR" sz="2400" dirty="0" smtClean="0"/>
                        <a:t>ΒΑΡΕΛΙ</a:t>
                      </a:r>
                      <a:r>
                        <a:rPr lang="el-GR" sz="2400" baseline="0" dirty="0" smtClean="0"/>
                        <a:t> ΠΕΤΡΕΛΑΙΟΥ</a:t>
                      </a:r>
                      <a:endParaRPr lang="el-GR" sz="2400" dirty="0"/>
                    </a:p>
                  </a:txBody>
                  <a:tcPr/>
                </a:tc>
                <a:tc>
                  <a:txBody>
                    <a:bodyPr/>
                    <a:lstStyle/>
                    <a:p>
                      <a:pPr algn="ctr"/>
                      <a:r>
                        <a:rPr lang="en-US" sz="3200" dirty="0" smtClean="0"/>
                        <a:t>bbl</a:t>
                      </a:r>
                      <a:endParaRPr lang="el-GR" sz="3200" dirty="0"/>
                    </a:p>
                  </a:txBody>
                  <a:tcPr/>
                </a:tc>
                <a:tc>
                  <a:txBody>
                    <a:bodyPr/>
                    <a:lstStyle/>
                    <a:p>
                      <a:r>
                        <a:rPr lang="en-US" sz="2800" dirty="0" smtClean="0"/>
                        <a:t>1 bbl =159 l</a:t>
                      </a:r>
                      <a:r>
                        <a:rPr lang="en-US" sz="2800" baseline="0" dirty="0" smtClean="0"/>
                        <a:t> </a:t>
                      </a:r>
                      <a:r>
                        <a:rPr lang="en-US" sz="2800" dirty="0" smtClean="0"/>
                        <a:t>=</a:t>
                      </a:r>
                      <a:r>
                        <a:rPr lang="en-US" sz="2800" baseline="0" dirty="0" smtClean="0"/>
                        <a:t> 5.981 MJ</a:t>
                      </a:r>
                      <a:endParaRPr lang="el-GR" sz="2800"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ΕΝΕΡΓΕΙΑΚΟ ΙΣΟΖΥΓΙΟ</a:t>
            </a:r>
            <a:endParaRPr lang="el-GR" dirty="0"/>
          </a:p>
        </p:txBody>
      </p:sp>
      <p:sp>
        <p:nvSpPr>
          <p:cNvPr id="3" name="Content Placeholder 2"/>
          <p:cNvSpPr>
            <a:spLocks noGrp="1"/>
          </p:cNvSpPr>
          <p:nvPr>
            <p:ph sz="quarter" idx="1"/>
          </p:nvPr>
        </p:nvSpPr>
        <p:spPr>
          <a:xfrm>
            <a:off x="611560" y="1124744"/>
            <a:ext cx="8075240" cy="5161776"/>
          </a:xfrm>
        </p:spPr>
        <p:txBody>
          <a:bodyPr>
            <a:normAutofit fontScale="92500" lnSpcReduction="10000"/>
          </a:bodyPr>
          <a:lstStyle/>
          <a:p>
            <a:r>
              <a:rPr lang="el-GR" sz="3000" dirty="0" smtClean="0">
                <a:solidFill>
                  <a:srgbClr val="C00000"/>
                </a:solidFill>
              </a:rPr>
              <a:t>ΠΑΡΑΓΩΓΗ = ΚΑΤΑΝΑΛΩΣΗ + ΑΠΟΘΕΜΑΤΑ</a:t>
            </a:r>
          </a:p>
          <a:p>
            <a:endParaRPr lang="el-GR" dirty="0" smtClean="0"/>
          </a:p>
          <a:p>
            <a:pPr>
              <a:buNone/>
            </a:pPr>
            <a:r>
              <a:rPr lang="el-GR" sz="3300" dirty="0" smtClean="0"/>
              <a:t>		Μετατροπές σε ΤΙΠ:</a:t>
            </a:r>
          </a:p>
          <a:p>
            <a:pPr>
              <a:buNone/>
            </a:pPr>
            <a:endParaRPr lang="el-GR" dirty="0" smtClean="0"/>
          </a:p>
          <a:p>
            <a:r>
              <a:rPr lang="el-GR" dirty="0" smtClean="0"/>
              <a:t>ΓΑΙΑΝΘΡΑΚΑΣ:		</a:t>
            </a:r>
            <a:r>
              <a:rPr lang="en-US" dirty="0" err="1" smtClean="0"/>
              <a:t>tn</a:t>
            </a:r>
            <a:r>
              <a:rPr lang="en-US" dirty="0" smtClean="0"/>
              <a:t> * 0.700 </a:t>
            </a:r>
            <a:r>
              <a:rPr lang="el-GR" dirty="0" smtClean="0"/>
              <a:t>ΤΙΠ/</a:t>
            </a:r>
            <a:r>
              <a:rPr lang="en-US" dirty="0" err="1" smtClean="0"/>
              <a:t>tn</a:t>
            </a:r>
            <a:endParaRPr lang="el-GR" dirty="0" smtClean="0"/>
          </a:p>
          <a:p>
            <a:r>
              <a:rPr lang="el-GR" dirty="0" smtClean="0"/>
              <a:t>ΛΙΓΝΙΤΗΣ (ΞΗΡΟΣ):</a:t>
            </a:r>
            <a:r>
              <a:rPr lang="en-US" dirty="0" smtClean="0"/>
              <a:t>	</a:t>
            </a:r>
            <a:r>
              <a:rPr lang="el-GR" dirty="0" smtClean="0"/>
              <a:t>	</a:t>
            </a:r>
            <a:r>
              <a:rPr lang="en-US" dirty="0" err="1" smtClean="0"/>
              <a:t>tn</a:t>
            </a:r>
            <a:r>
              <a:rPr lang="en-US" dirty="0" smtClean="0"/>
              <a:t> * 0.380 </a:t>
            </a:r>
            <a:r>
              <a:rPr lang="el-GR" dirty="0" smtClean="0"/>
              <a:t>ΤΙΠ/</a:t>
            </a:r>
            <a:r>
              <a:rPr lang="en-US" dirty="0" err="1" smtClean="0"/>
              <a:t>tn</a:t>
            </a:r>
            <a:endParaRPr lang="el-GR" dirty="0" smtClean="0"/>
          </a:p>
          <a:p>
            <a:r>
              <a:rPr lang="el-GR" dirty="0" smtClean="0"/>
              <a:t>ΛΙΓΝΙΤΗΣ (ΦΥΣΙΚΟΣ):</a:t>
            </a:r>
            <a:r>
              <a:rPr lang="en-US" dirty="0" smtClean="0"/>
              <a:t>	</a:t>
            </a:r>
            <a:r>
              <a:rPr lang="en-US" dirty="0" err="1" smtClean="0"/>
              <a:t>tn</a:t>
            </a:r>
            <a:r>
              <a:rPr lang="en-US" dirty="0" smtClean="0"/>
              <a:t> * 0.140 </a:t>
            </a:r>
            <a:r>
              <a:rPr lang="el-GR" dirty="0" smtClean="0"/>
              <a:t>ΤΙΠ/</a:t>
            </a:r>
            <a:r>
              <a:rPr lang="en-US" dirty="0" err="1" smtClean="0"/>
              <a:t>tn</a:t>
            </a:r>
            <a:endParaRPr lang="el-GR" dirty="0" smtClean="0"/>
          </a:p>
          <a:p>
            <a:r>
              <a:rPr lang="el-GR" dirty="0" smtClean="0"/>
              <a:t>ΝΤΗΖΕΛ:</a:t>
            </a:r>
            <a:r>
              <a:rPr lang="en-US" dirty="0" smtClean="0"/>
              <a:t>			</a:t>
            </a:r>
            <a:r>
              <a:rPr lang="en-US" dirty="0" err="1" smtClean="0"/>
              <a:t>tn</a:t>
            </a:r>
            <a:r>
              <a:rPr lang="en-US" dirty="0" smtClean="0"/>
              <a:t> * 1.095 </a:t>
            </a:r>
            <a:r>
              <a:rPr lang="el-GR" dirty="0" smtClean="0"/>
              <a:t>ΤΙΠ/</a:t>
            </a:r>
            <a:r>
              <a:rPr lang="en-US" dirty="0" err="1" smtClean="0"/>
              <a:t>tn</a:t>
            </a:r>
            <a:endParaRPr lang="el-GR" dirty="0" smtClean="0"/>
          </a:p>
          <a:p>
            <a:r>
              <a:rPr lang="el-GR" dirty="0" smtClean="0"/>
              <a:t>ΜΑΖΟΥΤ:</a:t>
            </a:r>
            <a:r>
              <a:rPr lang="en-US" dirty="0" smtClean="0"/>
              <a:t>			</a:t>
            </a:r>
            <a:r>
              <a:rPr lang="en-US" dirty="0" err="1" smtClean="0"/>
              <a:t>tn</a:t>
            </a:r>
            <a:r>
              <a:rPr lang="en-US" dirty="0" smtClean="0"/>
              <a:t> * 1.055 </a:t>
            </a:r>
            <a:r>
              <a:rPr lang="el-GR" dirty="0" smtClean="0"/>
              <a:t>ΤΙΠ/</a:t>
            </a:r>
            <a:r>
              <a:rPr lang="en-US" dirty="0" err="1" smtClean="0"/>
              <a:t>tn</a:t>
            </a:r>
            <a:endParaRPr lang="el-GR" dirty="0" smtClean="0"/>
          </a:p>
          <a:p>
            <a:r>
              <a:rPr lang="el-GR" dirty="0" smtClean="0"/>
              <a:t>ΒΕΝΖΙΝΗ:</a:t>
            </a:r>
            <a:r>
              <a:rPr lang="en-US" dirty="0" smtClean="0"/>
              <a:t>			</a:t>
            </a:r>
            <a:r>
              <a:rPr lang="en-US" dirty="0" err="1" smtClean="0"/>
              <a:t>tn</a:t>
            </a:r>
            <a:r>
              <a:rPr lang="en-US" dirty="0" smtClean="0"/>
              <a:t> * 1.128 </a:t>
            </a:r>
            <a:r>
              <a:rPr lang="el-GR" dirty="0" smtClean="0"/>
              <a:t>ΤΙΠ/</a:t>
            </a:r>
            <a:r>
              <a:rPr lang="en-US" dirty="0" err="1" smtClean="0"/>
              <a:t>tn</a:t>
            </a:r>
            <a:endParaRPr lang="el-GR" dirty="0" smtClean="0"/>
          </a:p>
          <a:p>
            <a:r>
              <a:rPr lang="el-GR" dirty="0" smtClean="0"/>
              <a:t>ΚΗΡΟΖΙΝΗ:</a:t>
            </a:r>
            <a:r>
              <a:rPr lang="en-US" dirty="0" smtClean="0"/>
              <a:t>			</a:t>
            </a:r>
            <a:r>
              <a:rPr lang="en-US" dirty="0" err="1" smtClean="0"/>
              <a:t>tn</a:t>
            </a:r>
            <a:r>
              <a:rPr lang="en-US" dirty="0" smtClean="0"/>
              <a:t> * 1.133 </a:t>
            </a:r>
            <a:r>
              <a:rPr lang="el-GR" dirty="0" smtClean="0"/>
              <a:t>ΤΙΠ/</a:t>
            </a:r>
            <a:r>
              <a:rPr lang="en-US" dirty="0" err="1" smtClean="0"/>
              <a:t>tn</a:t>
            </a:r>
            <a:endParaRPr lang="el-GR" dirty="0" smtClean="0"/>
          </a:p>
          <a:p>
            <a:r>
              <a:rPr lang="el-GR" dirty="0" smtClean="0"/>
              <a:t>ΥΓΡΑΕΡΙΟ:</a:t>
            </a:r>
            <a:r>
              <a:rPr lang="en-US" dirty="0" smtClean="0"/>
              <a:t>			</a:t>
            </a:r>
            <a:r>
              <a:rPr lang="en-US" dirty="0" err="1" smtClean="0"/>
              <a:t>tn</a:t>
            </a:r>
            <a:r>
              <a:rPr lang="en-US" dirty="0" smtClean="0"/>
              <a:t> * 1.195 </a:t>
            </a:r>
            <a:r>
              <a:rPr lang="el-GR" dirty="0" smtClean="0"/>
              <a:t>ΤΙΠ/</a:t>
            </a:r>
            <a:r>
              <a:rPr lang="en-US" dirty="0" err="1" smtClean="0"/>
              <a:t>tn</a:t>
            </a:r>
            <a:endParaRPr lang="el-GR" dirty="0" smtClean="0"/>
          </a:p>
          <a:p>
            <a:r>
              <a:rPr lang="el-GR" dirty="0" smtClean="0"/>
              <a:t>ΗΛΕΚΤΡΙΣΜΟΣ:</a:t>
            </a:r>
            <a:r>
              <a:rPr lang="en-US" dirty="0" smtClean="0"/>
              <a:t>		</a:t>
            </a:r>
            <a:r>
              <a:rPr lang="en-US" dirty="0" err="1" smtClean="0"/>
              <a:t>MWh</a:t>
            </a:r>
            <a:r>
              <a:rPr lang="en-US" dirty="0" smtClean="0"/>
              <a:t> * 0.086 </a:t>
            </a:r>
            <a:r>
              <a:rPr lang="el-GR" dirty="0" smtClean="0"/>
              <a:t>ΤΙΠ / </a:t>
            </a:r>
            <a:r>
              <a:rPr lang="en-US" dirty="0" err="1" smtClean="0"/>
              <a:t>MWh</a:t>
            </a:r>
            <a:endParaRPr lang="el-GR"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ΕΘΝΙΚΟ ΙΣΟΖΥΓΙΟ ΕΝΕΡΓΕΙΑΣ</a:t>
            </a:r>
            <a:endParaRPr lang="el-GR" dirty="0"/>
          </a:p>
        </p:txBody>
      </p:sp>
      <p:sp>
        <p:nvSpPr>
          <p:cNvPr id="3" name="Content Placeholder 2"/>
          <p:cNvSpPr>
            <a:spLocks noGrp="1"/>
          </p:cNvSpPr>
          <p:nvPr>
            <p:ph sz="quarter" idx="1"/>
          </p:nvPr>
        </p:nvSpPr>
        <p:spPr/>
        <p:txBody>
          <a:bodyPr/>
          <a:lstStyle/>
          <a:p>
            <a:r>
              <a:rPr lang="el-GR" dirty="0" smtClean="0"/>
              <a:t>Α:	ΠΡΩΤΟΓΕΝΗΣ ΠΑΡΑΓΩΓΗ</a:t>
            </a:r>
          </a:p>
          <a:p>
            <a:r>
              <a:rPr lang="el-GR" dirty="0" smtClean="0"/>
              <a:t>Β:	ΚΑΘΑΡΕΣ ΕΙΣΑΓΩΓΕΣ</a:t>
            </a:r>
          </a:p>
          <a:p>
            <a:r>
              <a:rPr lang="el-GR" dirty="0" smtClean="0"/>
              <a:t>Γ:	ΑΚΑΘΑΡΙΣΤΗ ΕΓΧΩΡΙΑ ΚΑΤΑΝΑΛΩΣΗ Γ=Α+Β</a:t>
            </a:r>
          </a:p>
          <a:p>
            <a:r>
              <a:rPr lang="el-GR" dirty="0" smtClean="0"/>
              <a:t>Δ:	ΜΕΤΑΤΡΟΠΗ ΑΠΟ ΜΙΑ ΜΟΡΦΗ ΣΕ ΆΛΛΗ</a:t>
            </a:r>
          </a:p>
          <a:p>
            <a:r>
              <a:rPr lang="el-GR" dirty="0" smtClean="0"/>
              <a:t>Ε:	ΙΔΙΟΚΑΤΑΝΑΛΩΣΗ ΕΝΕΡΓΕΙΑΚΟΥ ΤΟΜΕΑ</a:t>
            </a:r>
          </a:p>
          <a:p>
            <a:r>
              <a:rPr lang="el-GR" dirty="0" smtClean="0"/>
              <a:t>ΣΤ:	ΑΠΩΛΕΙΕΣ ΜΕΤΑΦΟΡΑΣ</a:t>
            </a:r>
          </a:p>
          <a:p>
            <a:r>
              <a:rPr lang="el-GR" dirty="0" smtClean="0"/>
              <a:t>Ζ:	ΣΤΑΤΙΣΤΙΚΕΣ ΔΙΑΦΟΡΕΣ (</a:t>
            </a:r>
            <a:r>
              <a:rPr lang="el-GR" dirty="0" smtClean="0">
                <a:sym typeface="Symbol"/>
              </a:rPr>
              <a:t></a:t>
            </a:r>
            <a:r>
              <a:rPr lang="el-GR" dirty="0" smtClean="0"/>
              <a:t>)</a:t>
            </a:r>
          </a:p>
          <a:p>
            <a:r>
              <a:rPr lang="el-GR" dirty="0" smtClean="0"/>
              <a:t>Η:	ΤΕΛΙΚΗ ΕΝΕΡΓΕΙΑΚΗ ΚΑΤΑΝΑΛΩΣΗ </a:t>
            </a:r>
          </a:p>
          <a:p>
            <a:pPr>
              <a:buNone/>
            </a:pPr>
            <a:r>
              <a:rPr lang="el-GR" dirty="0" smtClean="0"/>
              <a:t>		Η = Γ – Δ – Ε – ΣΤ + Ζ</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88640"/>
            <a:ext cx="7772400" cy="562074"/>
          </a:xfrm>
        </p:spPr>
        <p:txBody>
          <a:bodyPr/>
          <a:lstStyle/>
          <a:p>
            <a:r>
              <a:rPr lang="el-GR" dirty="0" smtClean="0"/>
              <a:t>ΕΘΝΙΚΟ ΙΣΟΖΥΓΙΟ ΕΝΕΡΓΕΙΑΣ</a:t>
            </a:r>
            <a:endParaRPr lang="el-GR" dirty="0"/>
          </a:p>
        </p:txBody>
      </p:sp>
      <p:sp>
        <p:nvSpPr>
          <p:cNvPr id="3" name="Content Placeholder 2"/>
          <p:cNvSpPr>
            <a:spLocks noGrp="1"/>
          </p:cNvSpPr>
          <p:nvPr>
            <p:ph sz="quarter" idx="1"/>
          </p:nvPr>
        </p:nvSpPr>
        <p:spPr>
          <a:xfrm>
            <a:off x="357158" y="764704"/>
            <a:ext cx="8429684" cy="5832648"/>
          </a:xfrm>
        </p:spPr>
        <p:txBody>
          <a:bodyPr>
            <a:noAutofit/>
          </a:bodyPr>
          <a:lstStyle/>
          <a:p>
            <a:r>
              <a:rPr lang="el-GR" b="1" dirty="0" smtClean="0">
                <a:solidFill>
                  <a:srgbClr val="C00000"/>
                </a:solidFill>
              </a:rPr>
              <a:t>Α:	</a:t>
            </a:r>
            <a:r>
              <a:rPr lang="el-GR" b="1" dirty="0">
                <a:solidFill>
                  <a:srgbClr val="C00000"/>
                </a:solidFill>
              </a:rPr>
              <a:t>ΠΡΩΤΟΓΕΝΗΣ ΠΑΡΑΓΩΓΗ</a:t>
            </a:r>
          </a:p>
          <a:p>
            <a:pPr lvl="2"/>
            <a:r>
              <a:rPr lang="el-GR" sz="2400" dirty="0" smtClean="0">
                <a:solidFill>
                  <a:schemeClr val="tx1">
                    <a:lumMod val="95000"/>
                    <a:lumOff val="5000"/>
                  </a:schemeClr>
                </a:solidFill>
              </a:rPr>
              <a:t>ΣΤΕΡΕΑ ΚΑΥΣΙΜΑ</a:t>
            </a:r>
          </a:p>
          <a:p>
            <a:pPr lvl="2"/>
            <a:r>
              <a:rPr lang="el-GR" sz="2400" dirty="0" smtClean="0">
                <a:solidFill>
                  <a:schemeClr val="tx1">
                    <a:lumMod val="95000"/>
                    <a:lumOff val="5000"/>
                  </a:schemeClr>
                </a:solidFill>
              </a:rPr>
              <a:t>ΑΡΓΟ ΠΕΤΡΕΛΑΙΟ</a:t>
            </a:r>
          </a:p>
          <a:p>
            <a:pPr lvl="2"/>
            <a:r>
              <a:rPr lang="el-GR" sz="2400" dirty="0" smtClean="0">
                <a:solidFill>
                  <a:schemeClr val="tx1">
                    <a:lumMod val="95000"/>
                    <a:lumOff val="5000"/>
                  </a:schemeClr>
                </a:solidFill>
              </a:rPr>
              <a:t>ΦΥΣΙΚΟ ΑΕΡΙΟ</a:t>
            </a:r>
          </a:p>
          <a:p>
            <a:pPr lvl="2"/>
            <a:r>
              <a:rPr lang="el-GR" sz="2400" dirty="0" smtClean="0">
                <a:solidFill>
                  <a:schemeClr val="tx1">
                    <a:lumMod val="95000"/>
                    <a:lumOff val="5000"/>
                  </a:schemeClr>
                </a:solidFill>
              </a:rPr>
              <a:t>ΠΥΡΗΝΙΚΑ</a:t>
            </a:r>
          </a:p>
          <a:p>
            <a:pPr lvl="2"/>
            <a:r>
              <a:rPr lang="el-GR" sz="2400" dirty="0" smtClean="0">
                <a:solidFill>
                  <a:schemeClr val="tx1">
                    <a:lumMod val="95000"/>
                    <a:lumOff val="5000"/>
                  </a:schemeClr>
                </a:solidFill>
              </a:rPr>
              <a:t>ΑΠΕ</a:t>
            </a:r>
          </a:p>
          <a:p>
            <a:pPr lvl="2"/>
            <a:endParaRPr lang="el-GR" sz="2400" dirty="0" smtClean="0">
              <a:solidFill>
                <a:schemeClr val="tx1">
                  <a:lumMod val="95000"/>
                  <a:lumOff val="5000"/>
                </a:schemeClr>
              </a:solidFill>
            </a:endParaRPr>
          </a:p>
          <a:p>
            <a:pPr marL="274320" lvl="2" indent="-274320">
              <a:spcBef>
                <a:spcPts val="580"/>
              </a:spcBef>
              <a:buClr>
                <a:schemeClr val="accent1"/>
              </a:buClr>
            </a:pPr>
            <a:r>
              <a:rPr lang="el-GR" sz="2400" b="1" dirty="0" smtClean="0">
                <a:solidFill>
                  <a:srgbClr val="C00000"/>
                </a:solidFill>
              </a:rPr>
              <a:t>Β: ΚΑΘΑΡΕΣ ΕΙΣΑΓΩΓΕΣ = ΕΙΣΑΓΩΓΕΣ – ΕΞΑΓΩΓΕΣ</a:t>
            </a:r>
          </a:p>
          <a:p>
            <a:pPr marL="274320" lvl="2" indent="-274320">
              <a:spcBef>
                <a:spcPts val="580"/>
              </a:spcBef>
              <a:buClr>
                <a:schemeClr val="accent1"/>
              </a:buClr>
            </a:pPr>
            <a:r>
              <a:rPr lang="el-GR" sz="2400" dirty="0" smtClean="0">
                <a:solidFill>
                  <a:schemeClr val="tx1">
                    <a:lumMod val="95000"/>
                    <a:lumOff val="5000"/>
                  </a:schemeClr>
                </a:solidFill>
              </a:rPr>
              <a:t>Στο εθνικό ισοζύγιο υπεισέρχεται το καθαρό ποσό:</a:t>
            </a:r>
          </a:p>
          <a:p>
            <a:pPr marL="1097280" lvl="5" indent="-274320">
              <a:spcBef>
                <a:spcPts val="580"/>
              </a:spcBef>
              <a:buClr>
                <a:schemeClr val="accent1"/>
              </a:buClr>
            </a:pPr>
            <a:r>
              <a:rPr lang="el-GR" sz="2400" dirty="0" smtClean="0">
                <a:solidFill>
                  <a:schemeClr val="tx1">
                    <a:lumMod val="95000"/>
                    <a:lumOff val="5000"/>
                  </a:schemeClr>
                </a:solidFill>
              </a:rPr>
              <a:t>Στερεά καύσιμα</a:t>
            </a:r>
          </a:p>
          <a:p>
            <a:pPr marL="1097280" lvl="5" indent="-274320">
              <a:spcBef>
                <a:spcPts val="580"/>
              </a:spcBef>
              <a:buClr>
                <a:schemeClr val="accent1"/>
              </a:buClr>
            </a:pPr>
            <a:r>
              <a:rPr lang="el-GR" sz="2400" dirty="0" smtClean="0">
                <a:solidFill>
                  <a:schemeClr val="tx1">
                    <a:lumMod val="95000"/>
                    <a:lumOff val="5000"/>
                  </a:schemeClr>
                </a:solidFill>
              </a:rPr>
              <a:t>Αργό πετρέλαιο και προϊόντα υγρών καυσίμων (μαζούτ, </a:t>
            </a:r>
            <a:r>
              <a:rPr lang="el-GR" sz="2400" dirty="0" err="1" smtClean="0">
                <a:solidFill>
                  <a:schemeClr val="tx1">
                    <a:lumMod val="95000"/>
                    <a:lumOff val="5000"/>
                  </a:schemeClr>
                </a:solidFill>
              </a:rPr>
              <a:t>ντήζελ</a:t>
            </a:r>
            <a:r>
              <a:rPr lang="el-GR" sz="2400" dirty="0" smtClean="0">
                <a:solidFill>
                  <a:schemeClr val="tx1">
                    <a:lumMod val="95000"/>
                    <a:lumOff val="5000"/>
                  </a:schemeClr>
                </a:solidFill>
              </a:rPr>
              <a:t>, βενζίνη, κηροζίνη, νάφθα, λιπαντικά)</a:t>
            </a:r>
          </a:p>
          <a:p>
            <a:pPr marL="1097280" lvl="5" indent="-274320">
              <a:spcBef>
                <a:spcPts val="580"/>
              </a:spcBef>
              <a:buClr>
                <a:schemeClr val="accent1"/>
              </a:buClr>
            </a:pPr>
            <a:r>
              <a:rPr lang="el-GR" sz="2400" dirty="0" smtClean="0">
                <a:solidFill>
                  <a:schemeClr val="tx1">
                    <a:lumMod val="95000"/>
                    <a:lumOff val="5000"/>
                  </a:schemeClr>
                </a:solidFill>
              </a:rPr>
              <a:t>Φυσικό αέριο</a:t>
            </a:r>
          </a:p>
          <a:p>
            <a:pPr marL="1097280" lvl="5" indent="-274320">
              <a:spcBef>
                <a:spcPts val="580"/>
              </a:spcBef>
              <a:buClr>
                <a:schemeClr val="accent1"/>
              </a:buClr>
            </a:pPr>
            <a:r>
              <a:rPr lang="el-GR" sz="2400" dirty="0" smtClean="0">
                <a:solidFill>
                  <a:schemeClr val="tx1">
                    <a:lumMod val="95000"/>
                    <a:lumOff val="5000"/>
                  </a:schemeClr>
                </a:solidFill>
              </a:rPr>
              <a:t>Ηλεκτρισμός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ΕΝΕΡΓΕΙΑΚΑ ΙΣΟΖΥΓΙΑ	</a:t>
            </a:r>
            <a:endParaRPr lang="en-GB" dirty="0"/>
          </a:p>
        </p:txBody>
      </p:sp>
      <p:sp>
        <p:nvSpPr>
          <p:cNvPr id="3" name="Content Placeholder 2"/>
          <p:cNvSpPr>
            <a:spLocks noGrp="1"/>
          </p:cNvSpPr>
          <p:nvPr>
            <p:ph sz="quarter" idx="1"/>
          </p:nvPr>
        </p:nvSpPr>
        <p:spPr/>
        <p:txBody>
          <a:bodyPr/>
          <a:lstStyle/>
          <a:p>
            <a:r>
              <a:rPr lang="el-GR" sz="2800" dirty="0" smtClean="0"/>
              <a:t>ΔΙΑΚΡΙΝΟΝΤΑΙ ΣΕ :</a:t>
            </a:r>
          </a:p>
          <a:p>
            <a:endParaRPr lang="el-GR" sz="2800" dirty="0" smtClean="0"/>
          </a:p>
          <a:p>
            <a:pPr marL="457200" indent="-457200">
              <a:buFont typeface="+mj-lt"/>
              <a:buAutoNum type="alphaUcPeriod"/>
            </a:pPr>
            <a:r>
              <a:rPr lang="el-GR" b="1" dirty="0">
                <a:solidFill>
                  <a:srgbClr val="C00000"/>
                </a:solidFill>
              </a:rPr>
              <a:t>ΦΥΣΙΚΑ ΙΣΟΖΥΓΙΑ </a:t>
            </a:r>
            <a:r>
              <a:rPr lang="el-GR" dirty="0"/>
              <a:t>– ΑΘΡΟΙΣΜΑ ΔΙΑΦΟΡΕΤΙΚΩΝ ΜΟΡΦΩΝ ΕΝΕΡΓΕΙΑΣ ΕΚΦΡΑΣΜΕΝΟ ΣΤΗΝ ΙΔΙΑ </a:t>
            </a:r>
            <a:r>
              <a:rPr lang="el-GR" dirty="0" smtClean="0"/>
              <a:t>ΜΟΝΑΔΑ (</a:t>
            </a:r>
            <a:r>
              <a:rPr lang="el-GR" dirty="0" err="1" smtClean="0"/>
              <a:t>τόννοι</a:t>
            </a:r>
            <a:r>
              <a:rPr lang="el-GR" dirty="0" smtClean="0"/>
              <a:t> ισοδυνάμου πετρελαίου, </a:t>
            </a:r>
            <a:r>
              <a:rPr lang="en-GB" dirty="0" smtClean="0"/>
              <a:t>toe)</a:t>
            </a:r>
            <a:endParaRPr lang="el-GR" dirty="0"/>
          </a:p>
          <a:p>
            <a:pPr marL="457200" indent="-457200">
              <a:buFont typeface="+mj-lt"/>
              <a:buAutoNum type="alphaUcPeriod"/>
            </a:pPr>
            <a:r>
              <a:rPr lang="el-GR" b="1" dirty="0" smtClean="0">
                <a:solidFill>
                  <a:srgbClr val="C00000"/>
                </a:solidFill>
              </a:rPr>
              <a:t>ΟΙΚΟΝΟΜΙΚΑ ΙΣΟΖΥΓΙΑ </a:t>
            </a:r>
            <a:r>
              <a:rPr lang="el-GR" dirty="0" smtClean="0"/>
              <a:t>– ΟΙ ΔΙΑΦΟΡΕΤΙΚΕΣ ΜΟΡΦΕΣ ΕΝΕΡΓΕΙΑΣ ΕΚΦΡΑΖΟΝΤΑΙ ΣΕ ΧΡΗΜΑΤΙΚΗ ΜΟΝΑΔΑ (ΕΥΡΩ, ΔΟΛΛΑΡΙΟ, …)</a:t>
            </a:r>
          </a:p>
          <a:p>
            <a:pPr marL="457200" indent="-457200">
              <a:buFont typeface="+mj-lt"/>
              <a:buAutoNum type="alphaUcPeriod"/>
            </a:pPr>
            <a:r>
              <a:rPr lang="el-GR" b="1" dirty="0" smtClean="0">
                <a:solidFill>
                  <a:srgbClr val="C00000"/>
                </a:solidFill>
              </a:rPr>
              <a:t>ΙΣΟΖΥΓΙΑ ΥΠΟΚΑΤΑΣΤΑΣΗΣ </a:t>
            </a:r>
            <a:r>
              <a:rPr lang="el-GR" dirty="0" smtClean="0"/>
              <a:t>– ΑΝΤΙΚΑΤΟΠΤΡΙΖΟΥΝ ΤΙΣ ΔΥΝΑΤΟΤΗΤΕΣ ΥΠΟΚΑΤΑΣΤΑΣΗΣ ΜΙΑΣ ΜΟΡΦΗΣ ΕΝΕΡΓΕΙΑΣ ΜΕ ΜΙΑ ΑΛΛΗ</a:t>
            </a:r>
          </a:p>
          <a:p>
            <a:endParaRPr lang="en-GB" dirty="0"/>
          </a:p>
        </p:txBody>
      </p:sp>
    </p:spTree>
    <p:extLst>
      <p:ext uri="{BB962C8B-B14F-4D97-AF65-F5344CB8AC3E}">
        <p14:creationId xmlns:p14="http://schemas.microsoft.com/office/powerpoint/2010/main" val="13477471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ΕΘΝΙΚΟ ΙΣΟΖΥΓΙΟ</a:t>
            </a:r>
            <a:endParaRPr lang="el-GR" dirty="0"/>
          </a:p>
        </p:txBody>
      </p:sp>
      <p:sp>
        <p:nvSpPr>
          <p:cNvPr id="3" name="Content Placeholder 2"/>
          <p:cNvSpPr>
            <a:spLocks noGrp="1"/>
          </p:cNvSpPr>
          <p:nvPr>
            <p:ph sz="quarter" idx="1"/>
          </p:nvPr>
        </p:nvSpPr>
        <p:spPr/>
        <p:txBody>
          <a:bodyPr>
            <a:normAutofit lnSpcReduction="10000"/>
          </a:bodyPr>
          <a:lstStyle/>
          <a:p>
            <a:r>
              <a:rPr lang="el-GR" b="1" dirty="0" smtClean="0">
                <a:solidFill>
                  <a:srgbClr val="C00000"/>
                </a:solidFill>
              </a:rPr>
              <a:t>Γ:	ΑΚΑΘΑΡΙΣΤΗ ΕΓΧΩΡΙΑ ΚΑΤΑΝΑΛΩΣΗ </a:t>
            </a:r>
            <a:r>
              <a:rPr lang="el-GR" dirty="0" smtClean="0"/>
              <a:t>– Η ενέργεια που τελικά χρησιμοποιείται</a:t>
            </a:r>
          </a:p>
          <a:p>
            <a:r>
              <a:rPr lang="el-GR" dirty="0" smtClean="0"/>
              <a:t>Περιλαμβάνει:</a:t>
            </a:r>
          </a:p>
          <a:p>
            <a:pPr lvl="3"/>
            <a:r>
              <a:rPr lang="el-GR" dirty="0" smtClean="0"/>
              <a:t>Στερεά Καύσιμα</a:t>
            </a:r>
          </a:p>
          <a:p>
            <a:pPr lvl="3"/>
            <a:r>
              <a:rPr lang="el-GR" dirty="0" smtClean="0"/>
              <a:t>Πετρέλαιο</a:t>
            </a:r>
          </a:p>
          <a:p>
            <a:pPr lvl="3"/>
            <a:r>
              <a:rPr lang="el-GR" dirty="0" smtClean="0"/>
              <a:t>Φυσικό Αέριο</a:t>
            </a:r>
          </a:p>
          <a:p>
            <a:pPr lvl="3"/>
            <a:r>
              <a:rPr lang="el-GR" dirty="0" smtClean="0"/>
              <a:t>ΑΠΕ κλπ.</a:t>
            </a:r>
          </a:p>
          <a:p>
            <a:pPr marL="274320" lvl="3" indent="-274320">
              <a:spcBef>
                <a:spcPts val="580"/>
              </a:spcBef>
              <a:buClr>
                <a:schemeClr val="accent1"/>
              </a:buClr>
              <a:buSzPct val="85000"/>
            </a:pPr>
            <a:r>
              <a:rPr lang="el-GR" sz="2400" b="1" dirty="0" smtClean="0">
                <a:solidFill>
                  <a:srgbClr val="C00000"/>
                </a:solidFill>
              </a:rPr>
              <a:t>Δ: ΜΕΤΑΤΡΟΠΗ ΑΠΟ ΜΙΑ ΜΟΡΦΗ ΣΕ ΆΛΛΗ – </a:t>
            </a:r>
            <a:r>
              <a:rPr lang="el-GR" sz="2600" dirty="0" smtClean="0"/>
              <a:t>Περιλαμβάνει:</a:t>
            </a:r>
          </a:p>
          <a:p>
            <a:pPr marL="822960" lvl="5" indent="-274320">
              <a:spcBef>
                <a:spcPts val="580"/>
              </a:spcBef>
              <a:buClr>
                <a:schemeClr val="accent1"/>
              </a:buClr>
              <a:buSzPct val="85000"/>
            </a:pPr>
            <a:r>
              <a:rPr lang="el-GR" sz="2400" dirty="0" smtClean="0"/>
              <a:t>Τους θερμοηλεκτρικούς σταθμούς που χρησιμοποιούν στερεά, υγρά, και αέρια καύσιμα για την παραγωγή ηλεκτρικής ενέργειας</a:t>
            </a:r>
          </a:p>
          <a:p>
            <a:pPr marL="822960" lvl="5" indent="-274320">
              <a:spcBef>
                <a:spcPts val="580"/>
              </a:spcBef>
              <a:buClr>
                <a:schemeClr val="accent1"/>
              </a:buClr>
              <a:buSzPct val="85000"/>
            </a:pPr>
            <a:r>
              <a:rPr lang="el-GR" sz="2400" dirty="0" smtClean="0"/>
              <a:t>Τα πυρηνικά εργοστάσια ηλεκτροπαραγωγής</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ΕΘΝΙΚΟ ΙΣΟΖΥΓΙΟ</a:t>
            </a:r>
            <a:endParaRPr lang="el-GR" dirty="0"/>
          </a:p>
        </p:txBody>
      </p:sp>
      <p:sp>
        <p:nvSpPr>
          <p:cNvPr id="3" name="Content Placeholder 2"/>
          <p:cNvSpPr>
            <a:spLocks noGrp="1"/>
          </p:cNvSpPr>
          <p:nvPr>
            <p:ph sz="quarter" idx="1"/>
          </p:nvPr>
        </p:nvSpPr>
        <p:spPr/>
        <p:txBody>
          <a:bodyPr>
            <a:normAutofit/>
          </a:bodyPr>
          <a:lstStyle/>
          <a:p>
            <a:r>
              <a:rPr lang="el-GR" b="1" dirty="0" smtClean="0">
                <a:solidFill>
                  <a:srgbClr val="C00000"/>
                </a:solidFill>
              </a:rPr>
              <a:t>Η:	ΤΕΛΙΚΗ ΕΝΕΡΓΕΙΑΚΗ ΚΑΤΑΝΑΛΩΣΗ </a:t>
            </a:r>
            <a:r>
              <a:rPr lang="el-GR" dirty="0" smtClean="0"/>
              <a:t>– Η κατανάλωση του τελικού τομέα ή του τομέα του καταναλωτή. Περιλαμβάνει:</a:t>
            </a:r>
          </a:p>
          <a:p>
            <a:pPr lvl="2"/>
            <a:r>
              <a:rPr lang="el-GR" dirty="0" smtClean="0"/>
              <a:t>ΒΙΟΜΗΧΑΝΙΚΟΣ ΤΟΜΕΑΣ</a:t>
            </a:r>
          </a:p>
          <a:p>
            <a:pPr lvl="2"/>
            <a:r>
              <a:rPr lang="el-GR" dirty="0" smtClean="0"/>
              <a:t>ΜΕΤΑΦΟΡΕΣ</a:t>
            </a:r>
          </a:p>
          <a:p>
            <a:pPr lvl="2"/>
            <a:r>
              <a:rPr lang="el-GR" dirty="0" smtClean="0"/>
              <a:t>ΟΙΚΙΑΚΟΣ ΤΟΜΕΑΣ ΚΑΙ ΔΗΜΟΣΙΟΣ ΤΟΜΕΑΣ</a:t>
            </a:r>
          </a:p>
          <a:p>
            <a:pPr lvl="2"/>
            <a:r>
              <a:rPr lang="el-GR" dirty="0" smtClean="0"/>
              <a:t>ΓΕΩΡΓΙΚΟΣ ΤΟΜΕΑΣ</a:t>
            </a:r>
          </a:p>
          <a:p>
            <a:pPr lvl="2"/>
            <a:r>
              <a:rPr lang="el-GR" dirty="0" smtClean="0"/>
              <a:t>ΜΗ ΕΝΕΡΓΕΙΑΚΕΣ ΧΡΗΣΕΙΣ</a:t>
            </a:r>
          </a:p>
          <a:p>
            <a:endParaRPr lang="el-GR" dirty="0" smtClean="0"/>
          </a:p>
          <a:p>
            <a:r>
              <a:rPr lang="el-GR" b="1" dirty="0" smtClean="0">
                <a:solidFill>
                  <a:srgbClr val="C00000"/>
                </a:solidFill>
              </a:rPr>
              <a:t>Θ:	ΕΚΠΟΜΠΕΣ </a:t>
            </a:r>
            <a:r>
              <a:rPr lang="en-US" b="1" dirty="0" smtClean="0">
                <a:solidFill>
                  <a:srgbClr val="C00000"/>
                </a:solidFill>
              </a:rPr>
              <a:t>CO</a:t>
            </a:r>
            <a:r>
              <a:rPr lang="en-US" b="1" baseline="-25000" dirty="0" smtClean="0">
                <a:solidFill>
                  <a:srgbClr val="C00000"/>
                </a:solidFill>
              </a:rPr>
              <a:t>2</a:t>
            </a:r>
            <a:endParaRPr lang="el-GR" b="1" dirty="0" smtClean="0">
              <a:solidFill>
                <a:srgbClr val="C00000"/>
              </a:solidFill>
            </a:endParaRPr>
          </a:p>
          <a:p>
            <a:pPr lvl="2"/>
            <a:r>
              <a:rPr lang="el-GR" dirty="0" smtClean="0"/>
              <a:t>Υπολογίζονται με ενεργειακούς συντελεστές εκπομπών από την ενεργειακή κατανάλωση</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l-GR" dirty="0" smtClean="0"/>
              <a:t>ΕΘΝΙΚΟ ΙΣΟΖΥΓΙΟ ΕΝΕΡΓΕΙΑΣ</a:t>
            </a:r>
            <a:r>
              <a:rPr lang="en-GB" dirty="0" smtClean="0"/>
              <a:t>  </a:t>
            </a:r>
            <a:r>
              <a:rPr lang="el-GR" dirty="0" smtClean="0"/>
              <a:t>- </a:t>
            </a:r>
            <a:r>
              <a:rPr lang="el-GR" b="1" dirty="0" smtClean="0">
                <a:solidFill>
                  <a:srgbClr val="C00000"/>
                </a:solidFill>
              </a:rPr>
              <a:t>ΔΕΙΚΤΕΣ</a:t>
            </a:r>
            <a:endParaRPr lang="el-GR" b="1" dirty="0">
              <a:solidFill>
                <a:srgbClr val="C00000"/>
              </a:solidFill>
            </a:endParaRPr>
          </a:p>
        </p:txBody>
      </p:sp>
      <p:sp>
        <p:nvSpPr>
          <p:cNvPr id="3" name="Content Placeholder 2"/>
          <p:cNvSpPr>
            <a:spLocks noGrp="1"/>
          </p:cNvSpPr>
          <p:nvPr>
            <p:ph sz="quarter" idx="1"/>
          </p:nvPr>
        </p:nvSpPr>
        <p:spPr/>
        <p:txBody>
          <a:bodyPr/>
          <a:lstStyle/>
          <a:p>
            <a:r>
              <a:rPr lang="el-GR" dirty="0" smtClean="0"/>
              <a:t>ΣΥΝΟΛΙΚΕΣ ΕΚΠΟΜΠΕΣ </a:t>
            </a:r>
            <a:r>
              <a:rPr lang="en-US" dirty="0" smtClean="0"/>
              <a:t>CO</a:t>
            </a:r>
            <a:r>
              <a:rPr lang="en-US" baseline="-25000" dirty="0" smtClean="0"/>
              <a:t>2</a:t>
            </a:r>
          </a:p>
          <a:p>
            <a:r>
              <a:rPr lang="el-GR" dirty="0" smtClean="0"/>
              <a:t>ΕΚΠΟΜΠΕΣ </a:t>
            </a:r>
            <a:r>
              <a:rPr lang="en-US" dirty="0" smtClean="0"/>
              <a:t>CO</a:t>
            </a:r>
            <a:r>
              <a:rPr lang="en-US" baseline="-25000" dirty="0" smtClean="0"/>
              <a:t>2</a:t>
            </a:r>
            <a:r>
              <a:rPr lang="el-GR" dirty="0" smtClean="0"/>
              <a:t> ΑΝΑ ΤΟΜΕΑ ΟΙΚΟΝΟΜΙΑΣ</a:t>
            </a:r>
          </a:p>
          <a:p>
            <a:endParaRPr lang="el-GR" dirty="0" smtClean="0"/>
          </a:p>
          <a:p>
            <a:r>
              <a:rPr lang="el-GR" dirty="0" smtClean="0"/>
              <a:t>ΕΝΕΡΓΕΙΑΚΗ ΕΝΤΑΣΗ ΑΝΑ ΤΟΜΕΑ ΟΙΚΟΝΟΜΙΑΣ</a:t>
            </a:r>
          </a:p>
          <a:p>
            <a:r>
              <a:rPr lang="el-GR" dirty="0" smtClean="0"/>
              <a:t>ΔΕΙΚΤΕΣ ΕΝΕΡΓΕΙΑΚΗΣ ΑΠΟΔΟΤΙΚΟΤΗΤΑΣ</a:t>
            </a:r>
          </a:p>
          <a:p>
            <a:r>
              <a:rPr lang="el-GR" dirty="0" smtClean="0"/>
              <a:t>ΑΚΑΘΑΡΙΣΤΗ ΕΓΧΩΡΙΑ ΚΑΤΑΝΑΛΩΣΗ ΠΡΟΣ ΑΕΠ</a:t>
            </a:r>
          </a:p>
          <a:p>
            <a:r>
              <a:rPr lang="el-GR" dirty="0" smtClean="0"/>
              <a:t>ΑΚΑΘΑΡΙΣΤΗ ΕΓΧΩΡΙΑ ΚΑΤΑΝΑΛΩΣΗ ΠΡΟΣ ΠΛΗΘΥΣΜΟ</a:t>
            </a:r>
          </a:p>
          <a:p>
            <a:endParaRPr lang="el-GR" dirty="0" smtClean="0"/>
          </a:p>
          <a:p>
            <a:r>
              <a:rPr lang="el-GR" dirty="0" smtClean="0"/>
              <a:t>ΕΚΠΟΜΠΕΣ </a:t>
            </a:r>
            <a:r>
              <a:rPr lang="en-US" dirty="0" smtClean="0"/>
              <a:t>CO</a:t>
            </a:r>
            <a:r>
              <a:rPr lang="en-US" baseline="-25000" dirty="0" smtClean="0"/>
              <a:t>2</a:t>
            </a:r>
            <a:r>
              <a:rPr lang="en-US" dirty="0" smtClean="0"/>
              <a:t> </a:t>
            </a:r>
            <a:r>
              <a:rPr lang="el-GR" dirty="0" smtClean="0"/>
              <a:t>ΠΡΟΣ ΑΕΠ</a:t>
            </a:r>
          </a:p>
          <a:p>
            <a:r>
              <a:rPr lang="el-GR" dirty="0" smtClean="0"/>
              <a:t>ΕΚΠΟΜΠΕΣ </a:t>
            </a:r>
            <a:r>
              <a:rPr lang="en-US" dirty="0" smtClean="0"/>
              <a:t>CO</a:t>
            </a:r>
            <a:r>
              <a:rPr lang="en-US" baseline="-25000" dirty="0" smtClean="0"/>
              <a:t>2</a:t>
            </a:r>
            <a:r>
              <a:rPr lang="el-GR" dirty="0" smtClean="0"/>
              <a:t> ΠΡΟΣ ΠΛΗΘΥΣΜΟ</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ΕΘΝΙΚΟ ΙΣΟΖΥΓΙΟ : ΔΟΜΗ</a:t>
            </a:r>
            <a:endParaRPr lang="el-GR"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672331020"/>
              </p:ext>
            </p:extLst>
          </p:nvPr>
        </p:nvGraphicFramePr>
        <p:xfrm>
          <a:off x="251520" y="1447800"/>
          <a:ext cx="8435280" cy="4933524"/>
        </p:xfrm>
        <a:graphic>
          <a:graphicData uri="http://schemas.openxmlformats.org/drawingml/2006/table">
            <a:tbl>
              <a:tblPr firstRow="1" bandRow="1">
                <a:tableStyleId>{5C22544A-7EE6-4342-B048-85BDC9FD1C3A}</a:tableStyleId>
              </a:tblPr>
              <a:tblGrid>
                <a:gridCol w="3960440"/>
                <a:gridCol w="2376264"/>
                <a:gridCol w="2098576"/>
              </a:tblGrid>
              <a:tr h="430798">
                <a:tc>
                  <a:txBody>
                    <a:bodyPr/>
                    <a:lstStyle/>
                    <a:p>
                      <a:endParaRPr lang="el-GR" sz="2000" dirty="0"/>
                    </a:p>
                  </a:txBody>
                  <a:tcPr/>
                </a:tc>
                <a:tc>
                  <a:txBody>
                    <a:bodyPr/>
                    <a:lstStyle/>
                    <a:p>
                      <a:pPr algn="ctr"/>
                      <a:r>
                        <a:rPr lang="en-US" sz="2000" dirty="0" smtClean="0"/>
                        <a:t>2015</a:t>
                      </a:r>
                      <a:endParaRPr lang="el-GR" sz="2000" dirty="0"/>
                    </a:p>
                  </a:txBody>
                  <a:tcPr/>
                </a:tc>
                <a:tc>
                  <a:txBody>
                    <a:bodyPr/>
                    <a:lstStyle/>
                    <a:p>
                      <a:pPr algn="ctr"/>
                      <a:r>
                        <a:rPr lang="el-GR" sz="2000" dirty="0" smtClean="0"/>
                        <a:t>20</a:t>
                      </a:r>
                      <a:r>
                        <a:rPr lang="en-GB" sz="2000" dirty="0" smtClean="0"/>
                        <a:t>16</a:t>
                      </a:r>
                      <a:endParaRPr lang="el-GR" sz="2000" dirty="0"/>
                    </a:p>
                  </a:txBody>
                  <a:tcPr/>
                </a:tc>
              </a:tr>
              <a:tr h="743570">
                <a:tc>
                  <a:txBody>
                    <a:bodyPr/>
                    <a:lstStyle/>
                    <a:p>
                      <a:r>
                        <a:rPr lang="el-GR" sz="2000" dirty="0" smtClean="0"/>
                        <a:t>ΠΡΩΤΟΓΕΝΗΣ ΠΑΡΑΓΩΓΗ</a:t>
                      </a:r>
                      <a:endParaRPr lang="el-GR" sz="2000" dirty="0"/>
                    </a:p>
                  </a:txBody>
                  <a:tcPr/>
                </a:tc>
                <a:tc>
                  <a:txBody>
                    <a:bodyPr/>
                    <a:lstStyle/>
                    <a:p>
                      <a:endParaRPr lang="el-GR" sz="2000"/>
                    </a:p>
                  </a:txBody>
                  <a:tcPr/>
                </a:tc>
                <a:tc>
                  <a:txBody>
                    <a:bodyPr/>
                    <a:lstStyle/>
                    <a:p>
                      <a:endParaRPr lang="el-GR" sz="2000"/>
                    </a:p>
                  </a:txBody>
                  <a:tcPr/>
                </a:tc>
              </a:tr>
              <a:tr h="430798">
                <a:tc>
                  <a:txBody>
                    <a:bodyPr/>
                    <a:lstStyle/>
                    <a:p>
                      <a:r>
                        <a:rPr lang="el-GR" sz="2000" dirty="0" smtClean="0"/>
                        <a:t>ΚΑΘΑΡΕΣ ΕΙΣΑΓΩΓΕΣ</a:t>
                      </a:r>
                      <a:endParaRPr lang="el-GR" sz="2000" dirty="0"/>
                    </a:p>
                  </a:txBody>
                  <a:tcPr/>
                </a:tc>
                <a:tc>
                  <a:txBody>
                    <a:bodyPr/>
                    <a:lstStyle/>
                    <a:p>
                      <a:endParaRPr lang="el-GR" sz="2000"/>
                    </a:p>
                  </a:txBody>
                  <a:tcPr/>
                </a:tc>
                <a:tc>
                  <a:txBody>
                    <a:bodyPr/>
                    <a:lstStyle/>
                    <a:p>
                      <a:endParaRPr lang="el-GR" sz="2000"/>
                    </a:p>
                  </a:txBody>
                  <a:tcPr/>
                </a:tc>
              </a:tr>
              <a:tr h="743570">
                <a:tc>
                  <a:txBody>
                    <a:bodyPr/>
                    <a:lstStyle/>
                    <a:p>
                      <a:r>
                        <a:rPr lang="el-GR" sz="2000" dirty="0" smtClean="0"/>
                        <a:t>ΑΚΑΘΑΡΙΣΤΗ ΕΓΧΩΡΙΑ ΚΑΤΑΝΑΛΩΣΗ</a:t>
                      </a:r>
                    </a:p>
                  </a:txBody>
                  <a:tcPr/>
                </a:tc>
                <a:tc>
                  <a:txBody>
                    <a:bodyPr/>
                    <a:lstStyle/>
                    <a:p>
                      <a:endParaRPr lang="el-GR" sz="2000"/>
                    </a:p>
                  </a:txBody>
                  <a:tcPr/>
                </a:tc>
                <a:tc>
                  <a:txBody>
                    <a:bodyPr/>
                    <a:lstStyle/>
                    <a:p>
                      <a:endParaRPr lang="el-GR" sz="2000"/>
                    </a:p>
                  </a:txBody>
                  <a:tcPr/>
                </a:tc>
              </a:tr>
              <a:tr h="430798">
                <a:tc>
                  <a:txBody>
                    <a:bodyPr/>
                    <a:lstStyle/>
                    <a:p>
                      <a:r>
                        <a:rPr lang="el-GR" sz="2000" dirty="0" smtClean="0"/>
                        <a:t>ΜΕΤΑΤΡΟΠΕΣ</a:t>
                      </a:r>
                      <a:endParaRPr lang="el-GR" sz="2000" dirty="0"/>
                    </a:p>
                  </a:txBody>
                  <a:tcPr/>
                </a:tc>
                <a:tc>
                  <a:txBody>
                    <a:bodyPr/>
                    <a:lstStyle/>
                    <a:p>
                      <a:endParaRPr lang="el-GR" sz="2000"/>
                    </a:p>
                  </a:txBody>
                  <a:tcPr/>
                </a:tc>
                <a:tc>
                  <a:txBody>
                    <a:bodyPr/>
                    <a:lstStyle/>
                    <a:p>
                      <a:endParaRPr lang="el-GR" sz="2000"/>
                    </a:p>
                  </a:txBody>
                  <a:tcPr/>
                </a:tc>
              </a:tr>
              <a:tr h="430798">
                <a:tc>
                  <a:txBody>
                    <a:bodyPr/>
                    <a:lstStyle/>
                    <a:p>
                      <a:r>
                        <a:rPr lang="el-GR" sz="2000" dirty="0" smtClean="0"/>
                        <a:t>ΚΑΤΑΝΑΛΩΣΗ</a:t>
                      </a:r>
                      <a:endParaRPr lang="el-GR" sz="2000" dirty="0"/>
                    </a:p>
                  </a:txBody>
                  <a:tcPr/>
                </a:tc>
                <a:tc>
                  <a:txBody>
                    <a:bodyPr/>
                    <a:lstStyle/>
                    <a:p>
                      <a:endParaRPr lang="el-GR" sz="2000"/>
                    </a:p>
                  </a:txBody>
                  <a:tcPr/>
                </a:tc>
                <a:tc>
                  <a:txBody>
                    <a:bodyPr/>
                    <a:lstStyle/>
                    <a:p>
                      <a:endParaRPr lang="el-GR" sz="2000"/>
                    </a:p>
                  </a:txBody>
                  <a:tcPr/>
                </a:tc>
              </a:tr>
              <a:tr h="430798">
                <a:tc>
                  <a:txBody>
                    <a:bodyPr/>
                    <a:lstStyle/>
                    <a:p>
                      <a:r>
                        <a:rPr lang="el-GR" sz="2000" dirty="0" smtClean="0"/>
                        <a:t>ΑΠΩΛΕΙΕΣ ΜΕΤΑΦΟΡΑΣ</a:t>
                      </a:r>
                      <a:endParaRPr lang="el-GR" sz="2000" dirty="0"/>
                    </a:p>
                  </a:txBody>
                  <a:tcPr/>
                </a:tc>
                <a:tc>
                  <a:txBody>
                    <a:bodyPr/>
                    <a:lstStyle/>
                    <a:p>
                      <a:endParaRPr lang="el-GR" sz="2000"/>
                    </a:p>
                  </a:txBody>
                  <a:tcPr/>
                </a:tc>
                <a:tc>
                  <a:txBody>
                    <a:bodyPr/>
                    <a:lstStyle/>
                    <a:p>
                      <a:endParaRPr lang="el-GR" sz="2000"/>
                    </a:p>
                  </a:txBody>
                  <a:tcPr/>
                </a:tc>
              </a:tr>
              <a:tr h="430798">
                <a:tc>
                  <a:txBody>
                    <a:bodyPr/>
                    <a:lstStyle/>
                    <a:p>
                      <a:r>
                        <a:rPr lang="el-GR" sz="2000" dirty="0" smtClean="0"/>
                        <a:t>ΣΤΑΤΙΣΤΙΚΗ</a:t>
                      </a:r>
                      <a:r>
                        <a:rPr lang="el-GR" sz="2000" baseline="0" dirty="0" smtClean="0"/>
                        <a:t> ΔΙΑΦΟΡΑ</a:t>
                      </a:r>
                      <a:endParaRPr lang="el-GR" sz="2000" dirty="0"/>
                    </a:p>
                  </a:txBody>
                  <a:tcPr/>
                </a:tc>
                <a:tc>
                  <a:txBody>
                    <a:bodyPr/>
                    <a:lstStyle/>
                    <a:p>
                      <a:endParaRPr lang="el-GR" sz="2000"/>
                    </a:p>
                  </a:txBody>
                  <a:tcPr/>
                </a:tc>
                <a:tc>
                  <a:txBody>
                    <a:bodyPr/>
                    <a:lstStyle/>
                    <a:p>
                      <a:endParaRPr lang="el-GR" sz="2000"/>
                    </a:p>
                  </a:txBody>
                  <a:tcPr/>
                </a:tc>
              </a:tr>
              <a:tr h="430798">
                <a:tc>
                  <a:txBody>
                    <a:bodyPr/>
                    <a:lstStyle/>
                    <a:p>
                      <a:r>
                        <a:rPr lang="el-GR" sz="2000" dirty="0" smtClean="0"/>
                        <a:t>ΤΕΛΙΚΗ ΚΑΤΑΝΑΛΩΣΗ</a:t>
                      </a:r>
                      <a:endParaRPr lang="el-GR" sz="2000" dirty="0"/>
                    </a:p>
                  </a:txBody>
                  <a:tcPr/>
                </a:tc>
                <a:tc>
                  <a:txBody>
                    <a:bodyPr/>
                    <a:lstStyle/>
                    <a:p>
                      <a:endParaRPr lang="el-GR" sz="2000"/>
                    </a:p>
                  </a:txBody>
                  <a:tcPr/>
                </a:tc>
                <a:tc>
                  <a:txBody>
                    <a:bodyPr/>
                    <a:lstStyle/>
                    <a:p>
                      <a:endParaRPr lang="el-GR" sz="2000"/>
                    </a:p>
                  </a:txBody>
                  <a:tcPr/>
                </a:tc>
              </a:tr>
              <a:tr h="430798">
                <a:tc>
                  <a:txBody>
                    <a:bodyPr/>
                    <a:lstStyle/>
                    <a:p>
                      <a:r>
                        <a:rPr lang="el-GR" sz="2000" dirty="0" smtClean="0"/>
                        <a:t>ΕΚΠΟΜΠΕΣ </a:t>
                      </a:r>
                      <a:r>
                        <a:rPr lang="en-US" sz="2000" dirty="0" smtClean="0"/>
                        <a:t>CO2</a:t>
                      </a:r>
                      <a:endParaRPr lang="el-GR" sz="2000" dirty="0"/>
                    </a:p>
                  </a:txBody>
                  <a:tcPr/>
                </a:tc>
                <a:tc>
                  <a:txBody>
                    <a:bodyPr/>
                    <a:lstStyle/>
                    <a:p>
                      <a:endParaRPr lang="el-GR" sz="2000"/>
                    </a:p>
                  </a:txBody>
                  <a:tcPr/>
                </a:tc>
                <a:tc>
                  <a:txBody>
                    <a:bodyPr/>
                    <a:lstStyle/>
                    <a:p>
                      <a:endParaRPr lang="el-GR" sz="2000"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00" name="Text Box 36"/>
          <p:cNvSpPr txBox="1">
            <a:spLocks noChangeArrowheads="1"/>
          </p:cNvSpPr>
          <p:nvPr/>
        </p:nvSpPr>
        <p:spPr bwMode="auto">
          <a:xfrm>
            <a:off x="2681288" y="3216275"/>
            <a:ext cx="4914900" cy="1443038"/>
          </a:xfrm>
          <a:prstGeom prst="rect">
            <a:avLst/>
          </a:prstGeom>
          <a:solidFill>
            <a:schemeClr val="accent1">
              <a:lumMod val="20000"/>
              <a:lumOff val="80000"/>
            </a:schemeClr>
          </a:solidFill>
          <a:ln w="38100" cmpd="dbl">
            <a:solidFill>
              <a:srgbClr val="000000"/>
            </a:solidFill>
            <a:miter lim="800000"/>
            <a:headEnd/>
            <a:tailEnd/>
          </a:ln>
        </p:spPr>
        <p:txBody>
          <a:bodyPr/>
          <a:lstStyle/>
          <a:p>
            <a:endParaRPr lang="el-GR"/>
          </a:p>
        </p:txBody>
      </p:sp>
      <p:sp>
        <p:nvSpPr>
          <p:cNvPr id="62506" name="AutoShape 42"/>
          <p:cNvSpPr>
            <a:spLocks noChangeAspect="1" noChangeArrowheads="1"/>
          </p:cNvSpPr>
          <p:nvPr/>
        </p:nvSpPr>
        <p:spPr bwMode="auto">
          <a:xfrm>
            <a:off x="-18536" y="709613"/>
            <a:ext cx="9188047" cy="5815731"/>
          </a:xfrm>
          <a:prstGeom prst="rect">
            <a:avLst/>
          </a:prstGeom>
          <a:noFill/>
          <a:ln w="9525" cap="rnd">
            <a:solidFill>
              <a:schemeClr val="tx1"/>
            </a:solidFill>
            <a:prstDash val="sysDot"/>
            <a:miter lim="800000"/>
            <a:headEnd/>
            <a:tailEnd/>
          </a:ln>
        </p:spPr>
        <p:txBody>
          <a:bodyPr/>
          <a:lstStyle/>
          <a:p>
            <a:endParaRPr lang="el-GR"/>
          </a:p>
        </p:txBody>
      </p:sp>
      <p:sp>
        <p:nvSpPr>
          <p:cNvPr id="62505" name="Freeform 41"/>
          <p:cNvSpPr>
            <a:spLocks/>
          </p:cNvSpPr>
          <p:nvPr/>
        </p:nvSpPr>
        <p:spPr bwMode="auto">
          <a:xfrm>
            <a:off x="738188" y="1387475"/>
            <a:ext cx="7429500" cy="2857500"/>
          </a:xfrm>
          <a:custGeom>
            <a:avLst/>
            <a:gdLst/>
            <a:ahLst/>
            <a:cxnLst>
              <a:cxn ang="0">
                <a:pos x="77" y="5640"/>
              </a:cxn>
              <a:cxn ang="0">
                <a:pos x="360" y="6022"/>
              </a:cxn>
              <a:cxn ang="0">
                <a:pos x="2488" y="6022"/>
              </a:cxn>
              <a:cxn ang="0">
                <a:pos x="2509" y="3851"/>
              </a:cxn>
              <a:cxn ang="0">
                <a:pos x="2662" y="3654"/>
              </a:cxn>
              <a:cxn ang="0">
                <a:pos x="12131" y="3654"/>
              </a:cxn>
              <a:cxn ang="0">
                <a:pos x="12469" y="3153"/>
              </a:cxn>
              <a:cxn ang="0">
                <a:pos x="12469" y="480"/>
              </a:cxn>
              <a:cxn ang="0">
                <a:pos x="12099" y="0"/>
              </a:cxn>
              <a:cxn ang="0">
                <a:pos x="360" y="0"/>
              </a:cxn>
              <a:cxn ang="0">
                <a:pos x="0" y="425"/>
              </a:cxn>
              <a:cxn ang="0">
                <a:pos x="0" y="5585"/>
              </a:cxn>
              <a:cxn ang="0">
                <a:pos x="77" y="5640"/>
              </a:cxn>
            </a:cxnLst>
            <a:rect l="0" t="0" r="r" b="b"/>
            <a:pathLst>
              <a:path w="12469" h="6022">
                <a:moveTo>
                  <a:pt x="77" y="5640"/>
                </a:moveTo>
                <a:lnTo>
                  <a:pt x="360" y="6022"/>
                </a:lnTo>
                <a:lnTo>
                  <a:pt x="2488" y="6022"/>
                </a:lnTo>
                <a:lnTo>
                  <a:pt x="2509" y="3851"/>
                </a:lnTo>
                <a:lnTo>
                  <a:pt x="2662" y="3654"/>
                </a:lnTo>
                <a:lnTo>
                  <a:pt x="12131" y="3654"/>
                </a:lnTo>
                <a:lnTo>
                  <a:pt x="12469" y="3153"/>
                </a:lnTo>
                <a:lnTo>
                  <a:pt x="12469" y="480"/>
                </a:lnTo>
                <a:lnTo>
                  <a:pt x="12099" y="0"/>
                </a:lnTo>
                <a:lnTo>
                  <a:pt x="360" y="0"/>
                </a:lnTo>
                <a:lnTo>
                  <a:pt x="0" y="425"/>
                </a:lnTo>
                <a:lnTo>
                  <a:pt x="0" y="5585"/>
                </a:lnTo>
                <a:lnTo>
                  <a:pt x="77" y="5640"/>
                </a:lnTo>
                <a:close/>
              </a:path>
            </a:pathLst>
          </a:custGeom>
          <a:noFill/>
          <a:ln w="34925">
            <a:solidFill>
              <a:srgbClr val="00B050"/>
            </a:solidFill>
            <a:prstDash val="dashDot"/>
            <a:round/>
            <a:headEnd/>
            <a:tailEnd/>
          </a:ln>
        </p:spPr>
        <p:txBody>
          <a:bodyPr/>
          <a:lstStyle/>
          <a:p>
            <a:endParaRPr lang="el-GR"/>
          </a:p>
        </p:txBody>
      </p:sp>
      <p:sp>
        <p:nvSpPr>
          <p:cNvPr id="62504" name="Text Box 40"/>
          <p:cNvSpPr txBox="1">
            <a:spLocks noChangeArrowheads="1"/>
          </p:cNvSpPr>
          <p:nvPr/>
        </p:nvSpPr>
        <p:spPr bwMode="auto">
          <a:xfrm>
            <a:off x="2195513" y="1619250"/>
            <a:ext cx="1714500" cy="1023938"/>
          </a:xfrm>
          <a:prstGeom prst="rect">
            <a:avLst/>
          </a:prstGeom>
          <a:solidFill>
            <a:srgbClr val="FFFFFF"/>
          </a:solidFill>
          <a:ln w="9525">
            <a:solidFill>
              <a:srgbClr val="000000"/>
            </a:solidFill>
            <a:miter lim="800000"/>
            <a:headEnd/>
            <a:tailEnd/>
          </a:ln>
        </p:spPr>
        <p:txBody>
          <a:bodyPr/>
          <a:lstStyle/>
          <a:p>
            <a:pPr algn="just"/>
            <a:r>
              <a:rPr lang="el-GR" sz="1200" b="1" dirty="0">
                <a:solidFill>
                  <a:srgbClr val="FF0000"/>
                </a:solidFill>
                <a:latin typeface="Arial" charset="0"/>
                <a:cs typeface="Times New Roman" pitchFamily="18" charset="0"/>
              </a:rPr>
              <a:t>ΕΙΣΑΓΩΓΕΣ</a:t>
            </a:r>
            <a:r>
              <a:rPr lang="el-GR" sz="1200" dirty="0">
                <a:solidFill>
                  <a:srgbClr val="FF0000"/>
                </a:solidFill>
                <a:latin typeface="Arial" charset="0"/>
                <a:cs typeface="Times New Roman" pitchFamily="18" charset="0"/>
              </a:rPr>
              <a:t> </a:t>
            </a:r>
            <a:r>
              <a:rPr lang="el-GR" sz="1100" dirty="0">
                <a:solidFill>
                  <a:srgbClr val="FF0000"/>
                </a:solidFill>
                <a:latin typeface="Arial" charset="0"/>
                <a:cs typeface="Times New Roman" pitchFamily="18" charset="0"/>
              </a:rPr>
              <a:t>(27440)</a:t>
            </a:r>
            <a:endParaRPr lang="el-GR" sz="900" dirty="0">
              <a:solidFill>
                <a:srgbClr val="FF0000"/>
              </a:solidFill>
              <a:latin typeface="Arial" charset="0"/>
            </a:endParaRPr>
          </a:p>
          <a:p>
            <a:pPr algn="just" eaLnBrk="0" hangingPunct="0"/>
            <a:r>
              <a:rPr lang="el-GR" sz="1200" dirty="0">
                <a:solidFill>
                  <a:srgbClr val="FF0000"/>
                </a:solidFill>
                <a:latin typeface="Arial" charset="0"/>
                <a:cs typeface="Times New Roman" pitchFamily="18" charset="0"/>
              </a:rPr>
              <a:t>Αργό Πετρέλαιο</a:t>
            </a:r>
            <a:endParaRPr lang="el-GR" sz="900" dirty="0">
              <a:solidFill>
                <a:srgbClr val="FF0000"/>
              </a:solidFill>
              <a:latin typeface="Arial" charset="0"/>
            </a:endParaRPr>
          </a:p>
          <a:p>
            <a:pPr algn="just" eaLnBrk="0" hangingPunct="0"/>
            <a:r>
              <a:rPr lang="el-GR" sz="1200" dirty="0">
                <a:solidFill>
                  <a:srgbClr val="FF0000"/>
                </a:solidFill>
                <a:latin typeface="Arial" charset="0"/>
                <a:cs typeface="Times New Roman" pitchFamily="18" charset="0"/>
              </a:rPr>
              <a:t>Φυσικό Αέριο</a:t>
            </a:r>
            <a:endParaRPr lang="el-GR" sz="900" dirty="0">
              <a:solidFill>
                <a:srgbClr val="FF0000"/>
              </a:solidFill>
              <a:latin typeface="Arial" charset="0"/>
            </a:endParaRPr>
          </a:p>
          <a:p>
            <a:pPr algn="just" eaLnBrk="0" hangingPunct="0"/>
            <a:r>
              <a:rPr lang="el-GR" sz="1200" dirty="0">
                <a:solidFill>
                  <a:srgbClr val="FF0000"/>
                </a:solidFill>
                <a:latin typeface="Arial" charset="0"/>
                <a:cs typeface="Times New Roman" pitchFamily="18" charset="0"/>
              </a:rPr>
              <a:t>Λοιπά καύσιμα</a:t>
            </a:r>
            <a:endParaRPr lang="el-GR" sz="900" dirty="0">
              <a:solidFill>
                <a:srgbClr val="FF0000"/>
              </a:solidFill>
              <a:latin typeface="Arial" charset="0"/>
            </a:endParaRPr>
          </a:p>
          <a:p>
            <a:pPr eaLnBrk="0" hangingPunct="0"/>
            <a:endParaRPr lang="el-GR" dirty="0">
              <a:solidFill>
                <a:srgbClr val="FF0000"/>
              </a:solidFill>
              <a:latin typeface="Arial" charset="0"/>
            </a:endParaRPr>
          </a:p>
        </p:txBody>
      </p:sp>
      <p:sp>
        <p:nvSpPr>
          <p:cNvPr id="62503" name="Text Box 39"/>
          <p:cNvSpPr txBox="1">
            <a:spLocks noChangeArrowheads="1"/>
          </p:cNvSpPr>
          <p:nvPr/>
        </p:nvSpPr>
        <p:spPr bwMode="auto">
          <a:xfrm>
            <a:off x="4319588" y="1616075"/>
            <a:ext cx="1409700" cy="1022350"/>
          </a:xfrm>
          <a:prstGeom prst="rect">
            <a:avLst/>
          </a:prstGeom>
          <a:solidFill>
            <a:srgbClr val="FFFFFF"/>
          </a:solidFill>
          <a:ln w="9525">
            <a:solidFill>
              <a:srgbClr val="000000"/>
            </a:solidFill>
            <a:miter lim="800000"/>
            <a:headEnd/>
            <a:tailEnd/>
          </a:ln>
        </p:spPr>
        <p:txBody>
          <a:bodyPr/>
          <a:lstStyle/>
          <a:p>
            <a:pPr algn="just"/>
            <a:r>
              <a:rPr lang="el-GR" sz="1200" b="1" dirty="0">
                <a:solidFill>
                  <a:srgbClr val="FF0000"/>
                </a:solidFill>
                <a:latin typeface="Arial" charset="0"/>
                <a:cs typeface="Times New Roman" pitchFamily="18" charset="0"/>
              </a:rPr>
              <a:t>ΕΓΧΩΡΙΑ</a:t>
            </a:r>
            <a:r>
              <a:rPr lang="el-GR" sz="1200" dirty="0">
                <a:solidFill>
                  <a:srgbClr val="FF0000"/>
                </a:solidFill>
                <a:latin typeface="Arial" charset="0"/>
                <a:cs typeface="Times New Roman" pitchFamily="18" charset="0"/>
              </a:rPr>
              <a:t> </a:t>
            </a:r>
            <a:r>
              <a:rPr lang="el-GR" sz="1200" b="1" dirty="0">
                <a:solidFill>
                  <a:srgbClr val="FF0000"/>
                </a:solidFill>
                <a:latin typeface="Arial" charset="0"/>
                <a:cs typeface="Times New Roman" pitchFamily="18" charset="0"/>
              </a:rPr>
              <a:t>ΠΑΡΑΓΩΓΗ</a:t>
            </a:r>
            <a:endParaRPr lang="el-GR" sz="900" b="1" dirty="0">
              <a:solidFill>
                <a:srgbClr val="FF0000"/>
              </a:solidFill>
              <a:latin typeface="Arial" charset="0"/>
            </a:endParaRPr>
          </a:p>
          <a:p>
            <a:pPr algn="just" eaLnBrk="0" hangingPunct="0"/>
            <a:r>
              <a:rPr lang="en-GB" sz="1200" dirty="0">
                <a:solidFill>
                  <a:srgbClr val="FF0000"/>
                </a:solidFill>
                <a:latin typeface="Arial" charset="0"/>
                <a:cs typeface="Times New Roman" pitchFamily="18" charset="0"/>
              </a:rPr>
              <a:t>(</a:t>
            </a:r>
            <a:r>
              <a:rPr lang="el-GR" sz="1200" dirty="0">
                <a:solidFill>
                  <a:srgbClr val="FF0000"/>
                </a:solidFill>
                <a:latin typeface="Arial" charset="0"/>
                <a:cs typeface="Times New Roman" pitchFamily="18" charset="0"/>
              </a:rPr>
              <a:t>10232</a:t>
            </a:r>
            <a:r>
              <a:rPr lang="en-GB" sz="1200" dirty="0">
                <a:solidFill>
                  <a:srgbClr val="FF0000"/>
                </a:solidFill>
                <a:latin typeface="Arial" charset="0"/>
                <a:cs typeface="Times New Roman" pitchFamily="18" charset="0"/>
              </a:rPr>
              <a:t>)</a:t>
            </a:r>
            <a:endParaRPr lang="el-GR" sz="900" dirty="0">
              <a:solidFill>
                <a:srgbClr val="FF0000"/>
              </a:solidFill>
              <a:latin typeface="Arial" charset="0"/>
            </a:endParaRPr>
          </a:p>
          <a:p>
            <a:pPr algn="just" eaLnBrk="0" hangingPunct="0"/>
            <a:r>
              <a:rPr lang="el-GR" sz="1200" dirty="0">
                <a:solidFill>
                  <a:srgbClr val="FF0000"/>
                </a:solidFill>
                <a:latin typeface="Arial" charset="0"/>
                <a:cs typeface="Times New Roman" pitchFamily="18" charset="0"/>
              </a:rPr>
              <a:t>Λιγνίτης</a:t>
            </a:r>
            <a:endParaRPr lang="el-GR" sz="900" dirty="0">
              <a:solidFill>
                <a:srgbClr val="FF0000"/>
              </a:solidFill>
              <a:latin typeface="Arial" charset="0"/>
            </a:endParaRPr>
          </a:p>
          <a:p>
            <a:pPr algn="just" eaLnBrk="0" hangingPunct="0"/>
            <a:r>
              <a:rPr lang="el-GR" sz="1200" dirty="0">
                <a:solidFill>
                  <a:srgbClr val="FF0000"/>
                </a:solidFill>
                <a:latin typeface="Arial" charset="0"/>
                <a:cs typeface="Times New Roman" pitchFamily="18" charset="0"/>
              </a:rPr>
              <a:t>ΑΠΕ</a:t>
            </a:r>
            <a:endParaRPr lang="el-GR" sz="900" dirty="0">
              <a:solidFill>
                <a:srgbClr val="FF0000"/>
              </a:solidFill>
              <a:latin typeface="Arial" charset="0"/>
            </a:endParaRPr>
          </a:p>
          <a:p>
            <a:pPr eaLnBrk="0" hangingPunct="0"/>
            <a:endParaRPr lang="el-GR" dirty="0">
              <a:solidFill>
                <a:srgbClr val="FF0000"/>
              </a:solidFill>
              <a:latin typeface="Arial" charset="0"/>
            </a:endParaRPr>
          </a:p>
        </p:txBody>
      </p:sp>
      <p:sp>
        <p:nvSpPr>
          <p:cNvPr id="62502" name="Text Box 38"/>
          <p:cNvSpPr txBox="1">
            <a:spLocks noChangeArrowheads="1"/>
          </p:cNvSpPr>
          <p:nvPr/>
        </p:nvSpPr>
        <p:spPr bwMode="auto">
          <a:xfrm>
            <a:off x="6680200" y="1616075"/>
            <a:ext cx="1371600" cy="1004888"/>
          </a:xfrm>
          <a:prstGeom prst="rect">
            <a:avLst/>
          </a:prstGeom>
          <a:solidFill>
            <a:srgbClr val="FFFFFF"/>
          </a:solidFill>
          <a:ln w="9525">
            <a:solidFill>
              <a:srgbClr val="000000"/>
            </a:solidFill>
            <a:miter lim="800000"/>
            <a:headEnd/>
            <a:tailEnd/>
          </a:ln>
        </p:spPr>
        <p:txBody>
          <a:bodyPr/>
          <a:lstStyle/>
          <a:p>
            <a:pPr algn="just"/>
            <a:r>
              <a:rPr lang="el-GR" sz="1200" b="1" dirty="0">
                <a:solidFill>
                  <a:srgbClr val="FF0000"/>
                </a:solidFill>
                <a:latin typeface="Arial" charset="0"/>
                <a:cs typeface="Times New Roman" pitchFamily="18" charset="0"/>
              </a:rPr>
              <a:t>ΑΠΟΘΕΜΑΤΑ </a:t>
            </a:r>
            <a:endParaRPr lang="el-GR" sz="900" b="1" dirty="0">
              <a:solidFill>
                <a:srgbClr val="FF0000"/>
              </a:solidFill>
              <a:latin typeface="Arial" charset="0"/>
            </a:endParaRPr>
          </a:p>
          <a:p>
            <a:pPr algn="just" eaLnBrk="0" hangingPunct="0"/>
            <a:r>
              <a:rPr lang="en-GB" sz="1200" dirty="0">
                <a:solidFill>
                  <a:srgbClr val="FF0000"/>
                </a:solidFill>
                <a:latin typeface="Arial" charset="0"/>
                <a:cs typeface="Times New Roman" pitchFamily="18" charset="0"/>
              </a:rPr>
              <a:t>(-</a:t>
            </a:r>
            <a:r>
              <a:rPr lang="el-GR" sz="1200" dirty="0">
                <a:solidFill>
                  <a:srgbClr val="FF0000"/>
                </a:solidFill>
                <a:latin typeface="Arial" charset="0"/>
                <a:cs typeface="Times New Roman" pitchFamily="18" charset="0"/>
              </a:rPr>
              <a:t>1070</a:t>
            </a:r>
            <a:r>
              <a:rPr lang="en-GB" sz="1200" dirty="0">
                <a:solidFill>
                  <a:srgbClr val="FF0000"/>
                </a:solidFill>
                <a:latin typeface="Arial" charset="0"/>
                <a:cs typeface="Times New Roman" pitchFamily="18" charset="0"/>
              </a:rPr>
              <a:t>)</a:t>
            </a:r>
            <a:endParaRPr lang="en-GB" dirty="0">
              <a:solidFill>
                <a:srgbClr val="FF0000"/>
              </a:solidFill>
              <a:latin typeface="Arial" charset="0"/>
            </a:endParaRPr>
          </a:p>
        </p:txBody>
      </p:sp>
      <p:sp>
        <p:nvSpPr>
          <p:cNvPr id="62499" name="Text Box 35"/>
          <p:cNvSpPr txBox="1">
            <a:spLocks noChangeArrowheads="1"/>
          </p:cNvSpPr>
          <p:nvPr/>
        </p:nvSpPr>
        <p:spPr bwMode="auto">
          <a:xfrm>
            <a:off x="852488" y="2759075"/>
            <a:ext cx="1143000" cy="569913"/>
          </a:xfrm>
          <a:prstGeom prst="rect">
            <a:avLst/>
          </a:prstGeom>
          <a:solidFill>
            <a:srgbClr val="FFFFFF"/>
          </a:solidFill>
          <a:ln w="9525">
            <a:solidFill>
              <a:srgbClr val="000000"/>
            </a:solidFill>
            <a:miter lim="800000"/>
            <a:headEnd/>
            <a:tailEnd/>
          </a:ln>
        </p:spPr>
        <p:txBody>
          <a:bodyPr/>
          <a:lstStyle/>
          <a:p>
            <a:pPr algn="just"/>
            <a:r>
              <a:rPr lang="el-GR" sz="1200" b="1" dirty="0">
                <a:solidFill>
                  <a:srgbClr val="FF0000"/>
                </a:solidFill>
                <a:latin typeface="Arial" charset="0"/>
                <a:cs typeface="Times New Roman" pitchFamily="18" charset="0"/>
              </a:rPr>
              <a:t>ΠΛΟΙΑ</a:t>
            </a:r>
            <a:endParaRPr lang="el-GR" sz="900" b="1" dirty="0">
              <a:solidFill>
                <a:srgbClr val="FF0000"/>
              </a:solidFill>
              <a:latin typeface="Arial" charset="0"/>
            </a:endParaRPr>
          </a:p>
          <a:p>
            <a:pPr algn="just" eaLnBrk="0" hangingPunct="0"/>
            <a:r>
              <a:rPr lang="en-GB" sz="1200" dirty="0">
                <a:solidFill>
                  <a:srgbClr val="FF0000"/>
                </a:solidFill>
                <a:latin typeface="Arial" charset="0"/>
                <a:cs typeface="Times New Roman" pitchFamily="18" charset="0"/>
              </a:rPr>
              <a:t>(3</a:t>
            </a:r>
            <a:r>
              <a:rPr lang="el-GR" sz="1200" dirty="0">
                <a:solidFill>
                  <a:srgbClr val="FF0000"/>
                </a:solidFill>
                <a:latin typeface="Arial" charset="0"/>
                <a:cs typeface="Times New Roman" pitchFamily="18" charset="0"/>
              </a:rPr>
              <a:t>134</a:t>
            </a:r>
            <a:r>
              <a:rPr lang="en-GB" sz="1200" dirty="0">
                <a:solidFill>
                  <a:srgbClr val="FF0000"/>
                </a:solidFill>
                <a:latin typeface="Arial" charset="0"/>
                <a:cs typeface="Times New Roman" pitchFamily="18" charset="0"/>
              </a:rPr>
              <a:t>)</a:t>
            </a:r>
            <a:endParaRPr lang="en-GB" dirty="0">
              <a:solidFill>
                <a:srgbClr val="FF0000"/>
              </a:solidFill>
              <a:latin typeface="Arial" charset="0"/>
            </a:endParaRPr>
          </a:p>
        </p:txBody>
      </p:sp>
      <p:sp>
        <p:nvSpPr>
          <p:cNvPr id="62498" name="Text Box 34"/>
          <p:cNvSpPr txBox="1">
            <a:spLocks noChangeArrowheads="1"/>
          </p:cNvSpPr>
          <p:nvPr/>
        </p:nvSpPr>
        <p:spPr bwMode="auto">
          <a:xfrm>
            <a:off x="852488" y="3444875"/>
            <a:ext cx="1143000" cy="573088"/>
          </a:xfrm>
          <a:prstGeom prst="rect">
            <a:avLst/>
          </a:prstGeom>
          <a:solidFill>
            <a:srgbClr val="FFFFFF"/>
          </a:solidFill>
          <a:ln w="9525">
            <a:solidFill>
              <a:srgbClr val="000000"/>
            </a:solidFill>
            <a:miter lim="800000"/>
            <a:headEnd/>
            <a:tailEnd/>
          </a:ln>
        </p:spPr>
        <p:txBody>
          <a:bodyPr/>
          <a:lstStyle/>
          <a:p>
            <a:pPr algn="just"/>
            <a:r>
              <a:rPr lang="el-GR" sz="1200" b="1" dirty="0">
                <a:solidFill>
                  <a:srgbClr val="FF0000"/>
                </a:solidFill>
                <a:latin typeface="Arial" charset="0"/>
                <a:cs typeface="Times New Roman" pitchFamily="18" charset="0"/>
              </a:rPr>
              <a:t>ΕΞΑΓΩΓΕΣ</a:t>
            </a:r>
            <a:endParaRPr lang="el-GR" sz="900" b="1" dirty="0">
              <a:solidFill>
                <a:srgbClr val="FF0000"/>
              </a:solidFill>
              <a:latin typeface="Arial" charset="0"/>
            </a:endParaRPr>
          </a:p>
          <a:p>
            <a:pPr algn="just" eaLnBrk="0" hangingPunct="0"/>
            <a:r>
              <a:rPr lang="en-GB" sz="1200" dirty="0">
                <a:solidFill>
                  <a:srgbClr val="FF0000"/>
                </a:solidFill>
                <a:latin typeface="Arial" charset="0"/>
                <a:cs typeface="Times New Roman" pitchFamily="18" charset="0"/>
              </a:rPr>
              <a:t>(4</a:t>
            </a:r>
            <a:r>
              <a:rPr lang="el-GR" sz="1200" dirty="0">
                <a:solidFill>
                  <a:srgbClr val="FF0000"/>
                </a:solidFill>
                <a:latin typeface="Arial" charset="0"/>
                <a:cs typeface="Times New Roman" pitchFamily="18" charset="0"/>
              </a:rPr>
              <a:t>443</a:t>
            </a:r>
            <a:r>
              <a:rPr lang="en-GB" sz="1200" dirty="0">
                <a:solidFill>
                  <a:srgbClr val="FF0000"/>
                </a:solidFill>
                <a:latin typeface="Arial" charset="0"/>
                <a:cs typeface="Times New Roman" pitchFamily="18" charset="0"/>
              </a:rPr>
              <a:t>)</a:t>
            </a:r>
            <a:endParaRPr lang="en-GB" dirty="0">
              <a:solidFill>
                <a:srgbClr val="FF0000"/>
              </a:solidFill>
              <a:latin typeface="Arial" charset="0"/>
            </a:endParaRPr>
          </a:p>
        </p:txBody>
      </p:sp>
      <p:sp>
        <p:nvSpPr>
          <p:cNvPr id="62497" name="Text Box 33"/>
          <p:cNvSpPr txBox="1">
            <a:spLocks noChangeArrowheads="1"/>
          </p:cNvSpPr>
          <p:nvPr/>
        </p:nvSpPr>
        <p:spPr bwMode="auto">
          <a:xfrm>
            <a:off x="1259632" y="5180012"/>
            <a:ext cx="1597856" cy="913283"/>
          </a:xfrm>
          <a:prstGeom prst="rect">
            <a:avLst/>
          </a:prstGeom>
          <a:solidFill>
            <a:srgbClr val="FFC000"/>
          </a:solidFill>
          <a:ln w="9525">
            <a:solidFill>
              <a:srgbClr val="000000"/>
            </a:solidFill>
            <a:miter lim="800000"/>
            <a:headEnd/>
            <a:tailEnd/>
          </a:ln>
        </p:spPr>
        <p:txBody>
          <a:bodyPr/>
          <a:lstStyle/>
          <a:p>
            <a:pPr algn="just"/>
            <a:r>
              <a:rPr lang="el-GR" b="1" dirty="0">
                <a:solidFill>
                  <a:schemeClr val="accent2">
                    <a:lumMod val="75000"/>
                  </a:schemeClr>
                </a:solidFill>
                <a:latin typeface="Arial" charset="0"/>
                <a:cs typeface="Times New Roman" pitchFamily="18" charset="0"/>
              </a:rPr>
              <a:t>Βιομηχανία</a:t>
            </a:r>
            <a:endParaRPr lang="el-GR" sz="1100" b="1" dirty="0">
              <a:solidFill>
                <a:schemeClr val="accent2">
                  <a:lumMod val="75000"/>
                </a:schemeClr>
              </a:solidFill>
              <a:latin typeface="Arial" charset="0"/>
            </a:endParaRPr>
          </a:p>
          <a:p>
            <a:pPr algn="just" eaLnBrk="0" hangingPunct="0"/>
            <a:r>
              <a:rPr lang="en-GB" sz="2400" dirty="0">
                <a:solidFill>
                  <a:schemeClr val="accent2">
                    <a:lumMod val="75000"/>
                  </a:schemeClr>
                </a:solidFill>
                <a:latin typeface="Arial" charset="0"/>
                <a:cs typeface="Times New Roman" pitchFamily="18" charset="0"/>
              </a:rPr>
              <a:t>(4</a:t>
            </a:r>
            <a:r>
              <a:rPr lang="el-GR" sz="2400" dirty="0">
                <a:solidFill>
                  <a:schemeClr val="accent2">
                    <a:lumMod val="75000"/>
                  </a:schemeClr>
                </a:solidFill>
                <a:latin typeface="Arial" charset="0"/>
                <a:cs typeface="Times New Roman" pitchFamily="18" charset="0"/>
              </a:rPr>
              <a:t>543</a:t>
            </a:r>
            <a:r>
              <a:rPr lang="en-GB" sz="2400" dirty="0">
                <a:solidFill>
                  <a:schemeClr val="accent2">
                    <a:lumMod val="75000"/>
                  </a:schemeClr>
                </a:solidFill>
                <a:latin typeface="Arial" charset="0"/>
                <a:cs typeface="Times New Roman" pitchFamily="18" charset="0"/>
              </a:rPr>
              <a:t>)</a:t>
            </a:r>
            <a:endParaRPr lang="en-GB" sz="3600" dirty="0">
              <a:solidFill>
                <a:schemeClr val="accent2">
                  <a:lumMod val="75000"/>
                </a:schemeClr>
              </a:solidFill>
              <a:latin typeface="Arial" charset="0"/>
            </a:endParaRPr>
          </a:p>
        </p:txBody>
      </p:sp>
      <p:sp>
        <p:nvSpPr>
          <p:cNvPr id="62496" name="Text Box 32"/>
          <p:cNvSpPr txBox="1">
            <a:spLocks noChangeArrowheads="1"/>
          </p:cNvSpPr>
          <p:nvPr/>
        </p:nvSpPr>
        <p:spPr bwMode="auto">
          <a:xfrm>
            <a:off x="3059114" y="5173663"/>
            <a:ext cx="1291430" cy="919632"/>
          </a:xfrm>
          <a:prstGeom prst="rect">
            <a:avLst/>
          </a:prstGeom>
          <a:solidFill>
            <a:srgbClr val="FFFFFF"/>
          </a:solidFill>
          <a:ln w="9525">
            <a:solidFill>
              <a:srgbClr val="000000"/>
            </a:solidFill>
            <a:miter lim="800000"/>
            <a:headEnd/>
            <a:tailEnd/>
          </a:ln>
        </p:spPr>
        <p:txBody>
          <a:bodyPr/>
          <a:lstStyle/>
          <a:p>
            <a:pPr algn="just"/>
            <a:r>
              <a:rPr lang="el-GR" sz="1400" b="1" dirty="0">
                <a:solidFill>
                  <a:schemeClr val="accent2">
                    <a:lumMod val="75000"/>
                  </a:schemeClr>
                </a:solidFill>
                <a:latin typeface="Arial" charset="0"/>
                <a:cs typeface="Times New Roman" pitchFamily="18" charset="0"/>
              </a:rPr>
              <a:t>Μη ενεργειακές χρήσεις</a:t>
            </a:r>
            <a:endParaRPr lang="el-GR" sz="1000" b="1" dirty="0">
              <a:solidFill>
                <a:schemeClr val="accent2">
                  <a:lumMod val="75000"/>
                </a:schemeClr>
              </a:solidFill>
              <a:latin typeface="Arial" charset="0"/>
            </a:endParaRPr>
          </a:p>
          <a:p>
            <a:pPr algn="just" eaLnBrk="0" hangingPunct="0"/>
            <a:r>
              <a:rPr lang="en-GB" dirty="0">
                <a:solidFill>
                  <a:schemeClr val="accent2">
                    <a:lumMod val="75000"/>
                  </a:schemeClr>
                </a:solidFill>
                <a:latin typeface="Arial" charset="0"/>
                <a:cs typeface="Times New Roman" pitchFamily="18" charset="0"/>
              </a:rPr>
              <a:t>(</a:t>
            </a:r>
            <a:r>
              <a:rPr lang="el-GR" dirty="0">
                <a:solidFill>
                  <a:schemeClr val="accent2">
                    <a:lumMod val="75000"/>
                  </a:schemeClr>
                </a:solidFill>
                <a:latin typeface="Arial" charset="0"/>
                <a:cs typeface="Times New Roman" pitchFamily="18" charset="0"/>
              </a:rPr>
              <a:t>663</a:t>
            </a:r>
            <a:r>
              <a:rPr lang="en-GB" dirty="0">
                <a:solidFill>
                  <a:schemeClr val="accent2">
                    <a:lumMod val="75000"/>
                  </a:schemeClr>
                </a:solidFill>
                <a:latin typeface="Arial" charset="0"/>
                <a:cs typeface="Times New Roman" pitchFamily="18" charset="0"/>
              </a:rPr>
              <a:t>)</a:t>
            </a:r>
            <a:endParaRPr lang="en-GB" sz="2800" dirty="0">
              <a:solidFill>
                <a:schemeClr val="accent2">
                  <a:lumMod val="75000"/>
                </a:schemeClr>
              </a:solidFill>
              <a:latin typeface="Arial" charset="0"/>
            </a:endParaRPr>
          </a:p>
        </p:txBody>
      </p:sp>
      <p:sp>
        <p:nvSpPr>
          <p:cNvPr id="62495" name="Text Box 31"/>
          <p:cNvSpPr txBox="1">
            <a:spLocks noChangeArrowheads="1"/>
          </p:cNvSpPr>
          <p:nvPr/>
        </p:nvSpPr>
        <p:spPr bwMode="auto">
          <a:xfrm>
            <a:off x="4424363" y="5173662"/>
            <a:ext cx="1371773" cy="1207666"/>
          </a:xfrm>
          <a:prstGeom prst="rect">
            <a:avLst/>
          </a:prstGeom>
          <a:solidFill>
            <a:schemeClr val="accent2">
              <a:lumMod val="20000"/>
              <a:lumOff val="80000"/>
            </a:schemeClr>
          </a:solidFill>
          <a:ln w="9525">
            <a:solidFill>
              <a:srgbClr val="000000"/>
            </a:solidFill>
            <a:miter lim="800000"/>
            <a:headEnd/>
            <a:tailEnd/>
          </a:ln>
        </p:spPr>
        <p:txBody>
          <a:bodyPr/>
          <a:lstStyle/>
          <a:p>
            <a:pPr algn="just"/>
            <a:r>
              <a:rPr lang="el-GR" b="1" dirty="0">
                <a:solidFill>
                  <a:schemeClr val="accent2">
                    <a:lumMod val="75000"/>
                  </a:schemeClr>
                </a:solidFill>
                <a:latin typeface="Arial" charset="0"/>
                <a:cs typeface="Times New Roman" pitchFamily="18" charset="0"/>
              </a:rPr>
              <a:t>Οικιακή</a:t>
            </a:r>
            <a:r>
              <a:rPr lang="en-GB" b="1" dirty="0">
                <a:solidFill>
                  <a:schemeClr val="accent2">
                    <a:lumMod val="75000"/>
                  </a:schemeClr>
                </a:solidFill>
                <a:latin typeface="Arial" charset="0"/>
                <a:cs typeface="Times New Roman" pitchFamily="18" charset="0"/>
              </a:rPr>
              <a:t> +</a:t>
            </a:r>
            <a:endParaRPr lang="el-GR" sz="1100" b="1" dirty="0">
              <a:solidFill>
                <a:schemeClr val="accent2">
                  <a:lumMod val="75000"/>
                </a:schemeClr>
              </a:solidFill>
              <a:latin typeface="Arial" charset="0"/>
            </a:endParaRPr>
          </a:p>
          <a:p>
            <a:pPr algn="just" eaLnBrk="0" hangingPunct="0"/>
            <a:r>
              <a:rPr lang="el-GR" b="1" dirty="0">
                <a:solidFill>
                  <a:schemeClr val="accent2">
                    <a:lumMod val="75000"/>
                  </a:schemeClr>
                </a:solidFill>
                <a:latin typeface="Arial" charset="0"/>
                <a:cs typeface="Times New Roman" pitchFamily="18" charset="0"/>
              </a:rPr>
              <a:t>Εμπορική χρήση</a:t>
            </a:r>
            <a:endParaRPr lang="el-GR" sz="1100" b="1" dirty="0">
              <a:solidFill>
                <a:schemeClr val="accent2">
                  <a:lumMod val="75000"/>
                </a:schemeClr>
              </a:solidFill>
              <a:latin typeface="Arial" charset="0"/>
            </a:endParaRPr>
          </a:p>
          <a:p>
            <a:pPr algn="just" eaLnBrk="0" hangingPunct="0"/>
            <a:r>
              <a:rPr lang="en-GB" dirty="0" smtClean="0">
                <a:solidFill>
                  <a:schemeClr val="accent2">
                    <a:lumMod val="75000"/>
                  </a:schemeClr>
                </a:solidFill>
                <a:latin typeface="Arial" charset="0"/>
                <a:cs typeface="Times New Roman" pitchFamily="18" charset="0"/>
              </a:rPr>
              <a:t>4</a:t>
            </a:r>
            <a:r>
              <a:rPr lang="el-GR" dirty="0">
                <a:solidFill>
                  <a:schemeClr val="accent2">
                    <a:lumMod val="75000"/>
                  </a:schemeClr>
                </a:solidFill>
                <a:latin typeface="Arial" charset="0"/>
                <a:cs typeface="Times New Roman" pitchFamily="18" charset="0"/>
              </a:rPr>
              <a:t>945</a:t>
            </a:r>
            <a:r>
              <a:rPr lang="en-GB" dirty="0">
                <a:solidFill>
                  <a:schemeClr val="accent2">
                    <a:lumMod val="75000"/>
                  </a:schemeClr>
                </a:solidFill>
                <a:latin typeface="Arial" charset="0"/>
                <a:cs typeface="Times New Roman" pitchFamily="18" charset="0"/>
              </a:rPr>
              <a:t>+1</a:t>
            </a:r>
            <a:r>
              <a:rPr lang="el-GR" dirty="0" smtClean="0">
                <a:solidFill>
                  <a:schemeClr val="accent2">
                    <a:lumMod val="75000"/>
                  </a:schemeClr>
                </a:solidFill>
                <a:latin typeface="Arial" charset="0"/>
                <a:cs typeface="Times New Roman" pitchFamily="18" charset="0"/>
              </a:rPr>
              <a:t>544</a:t>
            </a:r>
            <a:endParaRPr lang="el-GR" sz="1100" dirty="0">
              <a:solidFill>
                <a:schemeClr val="accent2">
                  <a:lumMod val="75000"/>
                </a:schemeClr>
              </a:solidFill>
              <a:latin typeface="Arial" charset="0"/>
            </a:endParaRPr>
          </a:p>
          <a:p>
            <a:pPr eaLnBrk="0" hangingPunct="0"/>
            <a:endParaRPr lang="el-GR" sz="2800" dirty="0">
              <a:solidFill>
                <a:schemeClr val="accent2">
                  <a:lumMod val="75000"/>
                </a:schemeClr>
              </a:solidFill>
              <a:latin typeface="Arial" charset="0"/>
            </a:endParaRPr>
          </a:p>
        </p:txBody>
      </p:sp>
      <p:sp>
        <p:nvSpPr>
          <p:cNvPr id="62494" name="Text Box 30"/>
          <p:cNvSpPr txBox="1">
            <a:spLocks noChangeArrowheads="1"/>
          </p:cNvSpPr>
          <p:nvPr/>
        </p:nvSpPr>
        <p:spPr bwMode="auto">
          <a:xfrm>
            <a:off x="5929322" y="5173663"/>
            <a:ext cx="1209666" cy="1063648"/>
          </a:xfrm>
          <a:prstGeom prst="rect">
            <a:avLst/>
          </a:prstGeom>
          <a:solidFill>
            <a:schemeClr val="bg2">
              <a:lumMod val="90000"/>
            </a:schemeClr>
          </a:solidFill>
          <a:ln w="9525">
            <a:solidFill>
              <a:srgbClr val="000000"/>
            </a:solidFill>
            <a:miter lim="800000"/>
            <a:headEnd/>
            <a:tailEnd/>
          </a:ln>
        </p:spPr>
        <p:txBody>
          <a:bodyPr/>
          <a:lstStyle/>
          <a:p>
            <a:pPr algn="just"/>
            <a:r>
              <a:rPr lang="el-GR" sz="1400" b="1" dirty="0" smtClean="0">
                <a:solidFill>
                  <a:schemeClr val="accent2">
                    <a:lumMod val="75000"/>
                  </a:schemeClr>
                </a:solidFill>
                <a:latin typeface="Arial" charset="0"/>
                <a:cs typeface="Times New Roman" pitchFamily="18" charset="0"/>
              </a:rPr>
              <a:t>Μεταφορές</a:t>
            </a:r>
            <a:endParaRPr lang="el-GR" sz="1000" b="1" dirty="0">
              <a:solidFill>
                <a:schemeClr val="accent2">
                  <a:lumMod val="75000"/>
                </a:schemeClr>
              </a:solidFill>
              <a:latin typeface="Arial" charset="0"/>
            </a:endParaRPr>
          </a:p>
          <a:p>
            <a:pPr algn="just" eaLnBrk="0" hangingPunct="0"/>
            <a:r>
              <a:rPr lang="en-GB" sz="2000" dirty="0">
                <a:solidFill>
                  <a:schemeClr val="accent2">
                    <a:lumMod val="75000"/>
                  </a:schemeClr>
                </a:solidFill>
                <a:latin typeface="Arial" charset="0"/>
                <a:cs typeface="Times New Roman" pitchFamily="18" charset="0"/>
              </a:rPr>
              <a:t>(76</a:t>
            </a:r>
            <a:r>
              <a:rPr lang="el-GR" sz="2000" dirty="0">
                <a:solidFill>
                  <a:schemeClr val="accent2">
                    <a:lumMod val="75000"/>
                  </a:schemeClr>
                </a:solidFill>
                <a:latin typeface="Arial" charset="0"/>
                <a:cs typeface="Times New Roman" pitchFamily="18" charset="0"/>
              </a:rPr>
              <a:t>30</a:t>
            </a:r>
            <a:r>
              <a:rPr lang="en-GB" sz="2000" dirty="0">
                <a:solidFill>
                  <a:schemeClr val="accent2">
                    <a:lumMod val="75000"/>
                  </a:schemeClr>
                </a:solidFill>
                <a:latin typeface="Arial" charset="0"/>
                <a:cs typeface="Times New Roman" pitchFamily="18" charset="0"/>
              </a:rPr>
              <a:t>)</a:t>
            </a:r>
            <a:endParaRPr lang="el-GR" sz="1200" dirty="0">
              <a:solidFill>
                <a:schemeClr val="accent2">
                  <a:lumMod val="75000"/>
                </a:schemeClr>
              </a:solidFill>
              <a:latin typeface="Arial" charset="0"/>
            </a:endParaRPr>
          </a:p>
          <a:p>
            <a:pPr eaLnBrk="0" hangingPunct="0"/>
            <a:endParaRPr lang="el-GR" sz="2400" dirty="0">
              <a:solidFill>
                <a:schemeClr val="accent2">
                  <a:lumMod val="75000"/>
                </a:schemeClr>
              </a:solidFill>
              <a:latin typeface="Arial" charset="0"/>
            </a:endParaRPr>
          </a:p>
        </p:txBody>
      </p:sp>
      <p:sp>
        <p:nvSpPr>
          <p:cNvPr id="62493" name="Text Box 29"/>
          <p:cNvSpPr txBox="1">
            <a:spLocks noChangeArrowheads="1"/>
          </p:cNvSpPr>
          <p:nvPr/>
        </p:nvSpPr>
        <p:spPr bwMode="auto">
          <a:xfrm>
            <a:off x="7253288" y="5167313"/>
            <a:ext cx="1279152" cy="1142007"/>
          </a:xfrm>
          <a:prstGeom prst="rect">
            <a:avLst/>
          </a:prstGeom>
          <a:solidFill>
            <a:srgbClr val="99FFCC"/>
          </a:solidFill>
          <a:ln w="9525">
            <a:solidFill>
              <a:srgbClr val="000000"/>
            </a:solidFill>
            <a:miter lim="800000"/>
            <a:headEnd/>
            <a:tailEnd/>
          </a:ln>
        </p:spPr>
        <p:txBody>
          <a:bodyPr/>
          <a:lstStyle/>
          <a:p>
            <a:pPr algn="just"/>
            <a:r>
              <a:rPr lang="el-GR" sz="1600" b="1" dirty="0">
                <a:solidFill>
                  <a:schemeClr val="accent2">
                    <a:lumMod val="75000"/>
                  </a:schemeClr>
                </a:solidFill>
                <a:latin typeface="Arial" charset="0"/>
                <a:cs typeface="Times New Roman" pitchFamily="18" charset="0"/>
              </a:rPr>
              <a:t>Γεωργική Χρήση</a:t>
            </a:r>
            <a:endParaRPr lang="el-GR" sz="1050" b="1" dirty="0">
              <a:solidFill>
                <a:schemeClr val="accent2">
                  <a:lumMod val="75000"/>
                </a:schemeClr>
              </a:solidFill>
              <a:latin typeface="Arial" charset="0"/>
            </a:endParaRPr>
          </a:p>
          <a:p>
            <a:pPr algn="just" eaLnBrk="0" hangingPunct="0"/>
            <a:r>
              <a:rPr lang="en-GB" sz="2400" dirty="0">
                <a:solidFill>
                  <a:schemeClr val="accent2">
                    <a:lumMod val="75000"/>
                  </a:schemeClr>
                </a:solidFill>
                <a:latin typeface="Arial" charset="0"/>
                <a:cs typeface="Times New Roman" pitchFamily="18" charset="0"/>
              </a:rPr>
              <a:t>(11</a:t>
            </a:r>
            <a:r>
              <a:rPr lang="el-GR" sz="2400" dirty="0">
                <a:solidFill>
                  <a:schemeClr val="accent2">
                    <a:lumMod val="75000"/>
                  </a:schemeClr>
                </a:solidFill>
                <a:latin typeface="Arial" charset="0"/>
                <a:cs typeface="Times New Roman" pitchFamily="18" charset="0"/>
              </a:rPr>
              <a:t>66</a:t>
            </a:r>
            <a:r>
              <a:rPr lang="en-GB" sz="2400" dirty="0">
                <a:solidFill>
                  <a:schemeClr val="accent2">
                    <a:lumMod val="75000"/>
                  </a:schemeClr>
                </a:solidFill>
                <a:latin typeface="Arial" charset="0"/>
                <a:cs typeface="Times New Roman" pitchFamily="18" charset="0"/>
              </a:rPr>
              <a:t>)</a:t>
            </a:r>
            <a:endParaRPr lang="el-GR" sz="1400" dirty="0">
              <a:solidFill>
                <a:schemeClr val="accent2">
                  <a:lumMod val="75000"/>
                </a:schemeClr>
              </a:solidFill>
              <a:latin typeface="Arial" charset="0"/>
            </a:endParaRPr>
          </a:p>
          <a:p>
            <a:pPr eaLnBrk="0" hangingPunct="0"/>
            <a:endParaRPr lang="el-GR" sz="2400" dirty="0">
              <a:solidFill>
                <a:schemeClr val="accent2">
                  <a:lumMod val="75000"/>
                </a:schemeClr>
              </a:solidFill>
              <a:latin typeface="Arial" charset="0"/>
            </a:endParaRPr>
          </a:p>
        </p:txBody>
      </p:sp>
      <p:sp>
        <p:nvSpPr>
          <p:cNvPr id="62491" name="Text Box 27"/>
          <p:cNvSpPr txBox="1">
            <a:spLocks noChangeArrowheads="1"/>
          </p:cNvSpPr>
          <p:nvPr/>
        </p:nvSpPr>
        <p:spPr bwMode="auto">
          <a:xfrm>
            <a:off x="1259632" y="1075490"/>
            <a:ext cx="6485782" cy="432000"/>
          </a:xfrm>
          <a:prstGeom prst="rect">
            <a:avLst/>
          </a:prstGeom>
          <a:solidFill>
            <a:srgbClr val="FFFFFF"/>
          </a:solidFill>
          <a:ln w="9525">
            <a:solidFill>
              <a:srgbClr val="000000"/>
            </a:solidFill>
            <a:miter lim="800000"/>
            <a:headEnd/>
            <a:tailEnd/>
          </a:ln>
        </p:spPr>
        <p:txBody>
          <a:bodyPr wrap="square">
            <a:spAutoFit/>
          </a:bodyPr>
          <a:lstStyle/>
          <a:p>
            <a:endParaRPr lang="el-GR"/>
          </a:p>
        </p:txBody>
      </p:sp>
      <p:sp>
        <p:nvSpPr>
          <p:cNvPr id="62490" name="AutoShape 26"/>
          <p:cNvSpPr>
            <a:spLocks noChangeArrowheads="1"/>
          </p:cNvSpPr>
          <p:nvPr/>
        </p:nvSpPr>
        <p:spPr bwMode="auto">
          <a:xfrm rot="16200000">
            <a:off x="6584157" y="2628106"/>
            <a:ext cx="571500" cy="604837"/>
          </a:xfrm>
          <a:prstGeom prst="leftArrow">
            <a:avLst>
              <a:gd name="adj1" fmla="val 50000"/>
              <a:gd name="adj2" fmla="val 25000"/>
            </a:avLst>
          </a:prstGeom>
          <a:solidFill>
            <a:srgbClr val="FFFFFF"/>
          </a:solidFill>
          <a:ln w="9525">
            <a:solidFill>
              <a:srgbClr val="000000"/>
            </a:solidFill>
            <a:miter lim="800000"/>
            <a:headEnd/>
            <a:tailEnd/>
          </a:ln>
        </p:spPr>
        <p:txBody>
          <a:bodyPr/>
          <a:lstStyle/>
          <a:p>
            <a:pPr algn="just"/>
            <a:r>
              <a:rPr lang="en-US" sz="1200">
                <a:latin typeface="Arial" charset="0"/>
                <a:cs typeface="Times New Roman" pitchFamily="18" charset="0"/>
              </a:rPr>
              <a:t>    +</a:t>
            </a:r>
            <a:endParaRPr lang="en-US">
              <a:latin typeface="Arial" charset="0"/>
            </a:endParaRPr>
          </a:p>
        </p:txBody>
      </p:sp>
      <p:sp>
        <p:nvSpPr>
          <p:cNvPr id="62489" name="Text Box 25"/>
          <p:cNvSpPr txBox="1">
            <a:spLocks noChangeArrowheads="1"/>
          </p:cNvSpPr>
          <p:nvPr/>
        </p:nvSpPr>
        <p:spPr bwMode="auto">
          <a:xfrm>
            <a:off x="7253288" y="2873375"/>
            <a:ext cx="341312" cy="311150"/>
          </a:xfrm>
          <a:prstGeom prst="rect">
            <a:avLst/>
          </a:prstGeom>
          <a:noFill/>
          <a:ln w="9525">
            <a:noFill/>
            <a:miter lim="800000"/>
            <a:headEnd/>
            <a:tailEnd/>
          </a:ln>
        </p:spPr>
        <p:txBody>
          <a:bodyPr/>
          <a:lstStyle/>
          <a:p>
            <a:pPr algn="just"/>
            <a:r>
              <a:rPr lang="en-GB" sz="1200">
                <a:latin typeface="Arial" charset="0"/>
                <a:cs typeface="Times New Roman" pitchFamily="18" charset="0"/>
              </a:rPr>
              <a:t>+-</a:t>
            </a:r>
            <a:endParaRPr lang="en-GB">
              <a:latin typeface="Arial" charset="0"/>
            </a:endParaRPr>
          </a:p>
        </p:txBody>
      </p:sp>
      <p:cxnSp>
        <p:nvCxnSpPr>
          <p:cNvPr id="62488" name="AutoShape 24"/>
          <p:cNvCxnSpPr>
            <a:cxnSpLocks noChangeShapeType="1"/>
          </p:cNvCxnSpPr>
          <p:nvPr/>
        </p:nvCxnSpPr>
        <p:spPr bwMode="auto">
          <a:xfrm rot="16200000" flipH="1">
            <a:off x="3866357" y="1820069"/>
            <a:ext cx="442912" cy="2057400"/>
          </a:xfrm>
          <a:prstGeom prst="bentConnector3">
            <a:avLst>
              <a:gd name="adj1" fmla="val 52148"/>
            </a:avLst>
          </a:prstGeom>
          <a:noFill/>
          <a:ln w="9525">
            <a:solidFill>
              <a:srgbClr val="000000"/>
            </a:solidFill>
            <a:miter lim="800000"/>
            <a:headEnd/>
            <a:tailEnd/>
          </a:ln>
        </p:spPr>
      </p:cxnSp>
      <p:cxnSp>
        <p:nvCxnSpPr>
          <p:cNvPr id="62487" name="AutoShape 23"/>
          <p:cNvCxnSpPr>
            <a:cxnSpLocks noChangeShapeType="1"/>
          </p:cNvCxnSpPr>
          <p:nvPr/>
        </p:nvCxnSpPr>
        <p:spPr bwMode="auto">
          <a:xfrm rot="16200000" flipH="1">
            <a:off x="4781550" y="2849563"/>
            <a:ext cx="558800" cy="114300"/>
          </a:xfrm>
          <a:prstGeom prst="bentConnector3">
            <a:avLst>
              <a:gd name="adj1" fmla="val 51704"/>
            </a:avLst>
          </a:prstGeom>
          <a:noFill/>
          <a:ln w="9525">
            <a:solidFill>
              <a:srgbClr val="000000"/>
            </a:solidFill>
            <a:miter lim="800000"/>
            <a:headEnd/>
            <a:tailEnd type="triangle" w="med" len="med"/>
          </a:ln>
        </p:spPr>
      </p:cxnSp>
      <p:cxnSp>
        <p:nvCxnSpPr>
          <p:cNvPr id="62486" name="AutoShape 22"/>
          <p:cNvCxnSpPr>
            <a:cxnSpLocks noChangeShapeType="1"/>
          </p:cNvCxnSpPr>
          <p:nvPr/>
        </p:nvCxnSpPr>
        <p:spPr bwMode="auto">
          <a:xfrm rot="5400000">
            <a:off x="3657601" y="3698875"/>
            <a:ext cx="501650" cy="2460625"/>
          </a:xfrm>
          <a:prstGeom prst="bentConnector3">
            <a:avLst>
              <a:gd name="adj1" fmla="val 48042"/>
            </a:avLst>
          </a:prstGeom>
          <a:noFill/>
          <a:ln w="9525">
            <a:solidFill>
              <a:srgbClr val="000000"/>
            </a:solidFill>
            <a:miter lim="800000"/>
            <a:headEnd/>
            <a:tailEnd type="triangle" w="med" len="med"/>
          </a:ln>
        </p:spPr>
      </p:cxnSp>
      <p:cxnSp>
        <p:nvCxnSpPr>
          <p:cNvPr id="62485" name="AutoShape 21"/>
          <p:cNvCxnSpPr>
            <a:cxnSpLocks noChangeShapeType="1"/>
          </p:cNvCxnSpPr>
          <p:nvPr/>
        </p:nvCxnSpPr>
        <p:spPr bwMode="auto">
          <a:xfrm rot="5400000">
            <a:off x="4287044" y="4321969"/>
            <a:ext cx="495300" cy="1208088"/>
          </a:xfrm>
          <a:prstGeom prst="bentConnector3">
            <a:avLst>
              <a:gd name="adj1" fmla="val 48014"/>
            </a:avLst>
          </a:prstGeom>
          <a:noFill/>
          <a:ln w="9525">
            <a:solidFill>
              <a:srgbClr val="000000"/>
            </a:solidFill>
            <a:miter lim="800000"/>
            <a:headEnd/>
            <a:tailEnd type="triangle" w="med" len="med"/>
          </a:ln>
        </p:spPr>
      </p:cxnSp>
      <p:cxnSp>
        <p:nvCxnSpPr>
          <p:cNvPr id="62484" name="AutoShape 20"/>
          <p:cNvCxnSpPr>
            <a:cxnSpLocks noChangeShapeType="1"/>
          </p:cNvCxnSpPr>
          <p:nvPr/>
        </p:nvCxnSpPr>
        <p:spPr bwMode="auto">
          <a:xfrm rot="16200000" flipH="1">
            <a:off x="4904582" y="4912519"/>
            <a:ext cx="495300" cy="26987"/>
          </a:xfrm>
          <a:prstGeom prst="bentConnector3">
            <a:avLst>
              <a:gd name="adj1" fmla="val 48014"/>
            </a:avLst>
          </a:prstGeom>
          <a:noFill/>
          <a:ln w="9525">
            <a:solidFill>
              <a:srgbClr val="000000"/>
            </a:solidFill>
            <a:miter lim="800000"/>
            <a:headEnd/>
            <a:tailEnd type="triangle" w="med" len="med"/>
          </a:ln>
        </p:spPr>
      </p:cxnSp>
      <p:cxnSp>
        <p:nvCxnSpPr>
          <p:cNvPr id="62483" name="AutoShape 19"/>
          <p:cNvCxnSpPr>
            <a:cxnSpLocks noChangeShapeType="1"/>
          </p:cNvCxnSpPr>
          <p:nvPr/>
        </p:nvCxnSpPr>
        <p:spPr bwMode="auto">
          <a:xfrm rot="16200000" flipH="1">
            <a:off x="5483226" y="4333875"/>
            <a:ext cx="495300" cy="1184275"/>
          </a:xfrm>
          <a:prstGeom prst="bentConnector3">
            <a:avLst>
              <a:gd name="adj1" fmla="val 48014"/>
            </a:avLst>
          </a:prstGeom>
          <a:noFill/>
          <a:ln w="9525">
            <a:solidFill>
              <a:srgbClr val="000000"/>
            </a:solidFill>
            <a:miter lim="800000"/>
            <a:headEnd/>
            <a:tailEnd type="triangle" w="med" len="med"/>
          </a:ln>
        </p:spPr>
      </p:cxnSp>
      <p:cxnSp>
        <p:nvCxnSpPr>
          <p:cNvPr id="62482" name="AutoShape 18"/>
          <p:cNvCxnSpPr>
            <a:cxnSpLocks noChangeShapeType="1"/>
          </p:cNvCxnSpPr>
          <p:nvPr/>
        </p:nvCxnSpPr>
        <p:spPr bwMode="auto">
          <a:xfrm rot="16200000" flipH="1">
            <a:off x="6011863" y="3805238"/>
            <a:ext cx="488950" cy="2235200"/>
          </a:xfrm>
          <a:prstGeom prst="bentConnector3">
            <a:avLst>
              <a:gd name="adj1" fmla="val 48051"/>
            </a:avLst>
          </a:prstGeom>
          <a:noFill/>
          <a:ln w="9525">
            <a:solidFill>
              <a:srgbClr val="000000"/>
            </a:solidFill>
            <a:miter lim="800000"/>
            <a:headEnd/>
            <a:tailEnd type="triangle" w="med" len="med"/>
          </a:ln>
        </p:spPr>
      </p:cxnSp>
      <p:sp>
        <p:nvSpPr>
          <p:cNvPr id="62480" name="Text Box 16"/>
          <p:cNvSpPr txBox="1">
            <a:spLocks noChangeArrowheads="1"/>
          </p:cNvSpPr>
          <p:nvPr/>
        </p:nvSpPr>
        <p:spPr bwMode="auto">
          <a:xfrm>
            <a:off x="3938588" y="4702175"/>
            <a:ext cx="3046412" cy="280988"/>
          </a:xfrm>
          <a:prstGeom prst="rect">
            <a:avLst/>
          </a:prstGeom>
          <a:noFill/>
          <a:ln w="9525">
            <a:noFill/>
            <a:miter lim="800000"/>
            <a:headEnd/>
            <a:tailEnd/>
          </a:ln>
        </p:spPr>
        <p:txBody>
          <a:bodyPr wrap="none">
            <a:spAutoFit/>
          </a:bodyPr>
          <a:lstStyle/>
          <a:p>
            <a:endParaRPr lang="el-GR"/>
          </a:p>
        </p:txBody>
      </p:sp>
      <p:sp>
        <p:nvSpPr>
          <p:cNvPr id="62478" name="Text Box 14"/>
          <p:cNvSpPr txBox="1">
            <a:spLocks noChangeArrowheads="1"/>
          </p:cNvSpPr>
          <p:nvPr/>
        </p:nvSpPr>
        <p:spPr bwMode="auto">
          <a:xfrm>
            <a:off x="3844925" y="2687638"/>
            <a:ext cx="1011238" cy="265112"/>
          </a:xfrm>
          <a:prstGeom prst="rect">
            <a:avLst/>
          </a:prstGeom>
          <a:noFill/>
          <a:ln w="9525">
            <a:noFill/>
            <a:miter lim="800000"/>
            <a:headEnd/>
            <a:tailEnd/>
          </a:ln>
        </p:spPr>
        <p:txBody>
          <a:bodyPr wrap="none">
            <a:spAutoFit/>
          </a:bodyPr>
          <a:lstStyle/>
          <a:p>
            <a:endParaRPr lang="el-GR"/>
          </a:p>
        </p:txBody>
      </p:sp>
      <p:sp>
        <p:nvSpPr>
          <p:cNvPr id="62476" name="Text Box 12"/>
          <p:cNvSpPr txBox="1">
            <a:spLocks noChangeArrowheads="1"/>
          </p:cNvSpPr>
          <p:nvPr/>
        </p:nvSpPr>
        <p:spPr bwMode="auto">
          <a:xfrm>
            <a:off x="2843213" y="3708400"/>
            <a:ext cx="1116012" cy="323850"/>
          </a:xfrm>
          <a:prstGeom prst="rect">
            <a:avLst/>
          </a:prstGeom>
          <a:solidFill>
            <a:srgbClr val="FFFFFF"/>
          </a:solidFill>
          <a:ln w="9525">
            <a:solidFill>
              <a:srgbClr val="000000"/>
            </a:solidFill>
            <a:miter lim="800000"/>
            <a:headEnd/>
            <a:tailEnd/>
          </a:ln>
        </p:spPr>
        <p:txBody>
          <a:bodyPr wrap="none">
            <a:spAutoFit/>
          </a:bodyPr>
          <a:lstStyle/>
          <a:p>
            <a:endParaRPr lang="el-GR"/>
          </a:p>
        </p:txBody>
      </p:sp>
      <p:sp>
        <p:nvSpPr>
          <p:cNvPr id="62474" name="Text Box 10"/>
          <p:cNvSpPr txBox="1">
            <a:spLocks noChangeArrowheads="1"/>
          </p:cNvSpPr>
          <p:nvPr/>
        </p:nvSpPr>
        <p:spPr bwMode="auto">
          <a:xfrm>
            <a:off x="6110288" y="3673475"/>
            <a:ext cx="1347787" cy="323850"/>
          </a:xfrm>
          <a:prstGeom prst="rect">
            <a:avLst/>
          </a:prstGeom>
          <a:solidFill>
            <a:srgbClr val="FFFFFF"/>
          </a:solidFill>
          <a:ln w="9525">
            <a:solidFill>
              <a:srgbClr val="000000"/>
            </a:solidFill>
            <a:miter lim="800000"/>
            <a:headEnd/>
            <a:tailEnd/>
          </a:ln>
        </p:spPr>
        <p:txBody>
          <a:bodyPr wrap="none">
            <a:spAutoFit/>
          </a:bodyPr>
          <a:lstStyle/>
          <a:p>
            <a:endParaRPr lang="el-GR"/>
          </a:p>
        </p:txBody>
      </p:sp>
      <p:sp>
        <p:nvSpPr>
          <p:cNvPr id="62472" name="Text Box 8"/>
          <p:cNvSpPr txBox="1">
            <a:spLocks noChangeArrowheads="1"/>
          </p:cNvSpPr>
          <p:nvPr/>
        </p:nvSpPr>
        <p:spPr bwMode="auto">
          <a:xfrm>
            <a:off x="3983038" y="4233863"/>
            <a:ext cx="2598737" cy="292100"/>
          </a:xfrm>
          <a:prstGeom prst="rect">
            <a:avLst/>
          </a:prstGeom>
          <a:solidFill>
            <a:srgbClr val="FFFFFF"/>
          </a:solidFill>
          <a:ln w="9525">
            <a:solidFill>
              <a:srgbClr val="000000"/>
            </a:solidFill>
            <a:miter lim="800000"/>
            <a:headEnd/>
            <a:tailEnd/>
          </a:ln>
        </p:spPr>
        <p:txBody>
          <a:bodyPr wrap="none">
            <a:spAutoFit/>
          </a:bodyPr>
          <a:lstStyle/>
          <a:p>
            <a:endParaRPr lang="el-GR"/>
          </a:p>
        </p:txBody>
      </p:sp>
      <p:sp>
        <p:nvSpPr>
          <p:cNvPr id="62471" name="AutoShape 7"/>
          <p:cNvSpPr>
            <a:spLocks noChangeArrowheads="1"/>
          </p:cNvSpPr>
          <p:nvPr/>
        </p:nvSpPr>
        <p:spPr bwMode="auto">
          <a:xfrm rot="5400000">
            <a:off x="7156451" y="2627312"/>
            <a:ext cx="571500" cy="606425"/>
          </a:xfrm>
          <a:prstGeom prst="leftArrow">
            <a:avLst>
              <a:gd name="adj1" fmla="val 50000"/>
              <a:gd name="adj2" fmla="val 25000"/>
            </a:avLst>
          </a:prstGeom>
          <a:solidFill>
            <a:srgbClr val="FFFFFF"/>
          </a:solidFill>
          <a:ln w="9525">
            <a:solidFill>
              <a:srgbClr val="000000"/>
            </a:solidFill>
            <a:miter lim="800000"/>
            <a:headEnd/>
            <a:tailEnd/>
          </a:ln>
        </p:spPr>
        <p:txBody>
          <a:bodyPr/>
          <a:lstStyle/>
          <a:p>
            <a:pPr algn="just"/>
            <a:r>
              <a:rPr lang="en-US" sz="1200">
                <a:latin typeface="Arial" charset="0"/>
                <a:cs typeface="Times New Roman" pitchFamily="18" charset="0"/>
              </a:rPr>
              <a:t>  -</a:t>
            </a:r>
            <a:endParaRPr lang="en-US">
              <a:latin typeface="Arial" charset="0"/>
            </a:endParaRPr>
          </a:p>
        </p:txBody>
      </p:sp>
      <p:sp>
        <p:nvSpPr>
          <p:cNvPr id="62470" name="AutoShape 6"/>
          <p:cNvSpPr>
            <a:spLocks noChangeArrowheads="1"/>
          </p:cNvSpPr>
          <p:nvPr/>
        </p:nvSpPr>
        <p:spPr bwMode="auto">
          <a:xfrm>
            <a:off x="2109788" y="3101975"/>
            <a:ext cx="571500" cy="604838"/>
          </a:xfrm>
          <a:prstGeom prst="leftArrow">
            <a:avLst>
              <a:gd name="adj1" fmla="val 50000"/>
              <a:gd name="adj2" fmla="val 25000"/>
            </a:avLst>
          </a:prstGeom>
          <a:solidFill>
            <a:srgbClr val="FFFFFF"/>
          </a:solidFill>
          <a:ln w="9525">
            <a:solidFill>
              <a:srgbClr val="000000"/>
            </a:solidFill>
            <a:miter lim="800000"/>
            <a:headEnd/>
            <a:tailEnd/>
          </a:ln>
        </p:spPr>
        <p:txBody>
          <a:bodyPr/>
          <a:lstStyle/>
          <a:p>
            <a:endParaRPr lang="el-GR"/>
          </a:p>
        </p:txBody>
      </p:sp>
      <p:sp>
        <p:nvSpPr>
          <p:cNvPr id="62501" name="WordArt 37"/>
          <p:cNvSpPr>
            <a:spLocks noChangeArrowheads="1" noChangeShapeType="1" noTextEdit="1"/>
          </p:cNvSpPr>
          <p:nvPr/>
        </p:nvSpPr>
        <p:spPr bwMode="auto">
          <a:xfrm>
            <a:off x="2843213" y="3276600"/>
            <a:ext cx="2778125" cy="284163"/>
          </a:xfrm>
          <a:prstGeom prst="rect">
            <a:avLst/>
          </a:prstGeom>
        </p:spPr>
        <p:txBody>
          <a:bodyPr wrap="none" fromWordArt="1">
            <a:prstTxWarp prst="textPlain">
              <a:avLst>
                <a:gd name="adj" fmla="val 50000"/>
              </a:avLst>
            </a:prstTxWarp>
          </a:bodyPr>
          <a:lstStyle/>
          <a:p>
            <a:pPr algn="ctr"/>
            <a:r>
              <a:rPr lang="el-GR" sz="1400" kern="10" dirty="0">
                <a:ln w="9525">
                  <a:solidFill>
                    <a:srgbClr val="000000"/>
                  </a:solidFill>
                  <a:round/>
                  <a:headEnd/>
                  <a:tailEnd/>
                </a:ln>
                <a:solidFill>
                  <a:srgbClr val="FFFFFF"/>
                </a:solidFill>
                <a:latin typeface="Garamond"/>
              </a:rPr>
              <a:t>ΕΝΕΡΓΕΙΑΚΟΣ ΤΟΜΕΑΣ</a:t>
            </a:r>
          </a:p>
        </p:txBody>
      </p:sp>
      <p:sp>
        <p:nvSpPr>
          <p:cNvPr id="62492" name="WordArt 28"/>
          <p:cNvSpPr>
            <a:spLocks noChangeArrowheads="1" noChangeShapeType="1" noTextEdit="1"/>
          </p:cNvSpPr>
          <p:nvPr/>
        </p:nvSpPr>
        <p:spPr bwMode="auto">
          <a:xfrm>
            <a:off x="1760067" y="1183540"/>
            <a:ext cx="5328592" cy="215900"/>
          </a:xfrm>
          <a:prstGeom prst="rect">
            <a:avLst/>
          </a:prstGeom>
        </p:spPr>
        <p:txBody>
          <a:bodyPr wrap="none" fromWordArt="1">
            <a:prstTxWarp prst="textPlain">
              <a:avLst>
                <a:gd name="adj" fmla="val 50000"/>
              </a:avLst>
            </a:prstTxWarp>
          </a:bodyPr>
          <a:lstStyle/>
          <a:p>
            <a:pPr algn="ctr"/>
            <a:r>
              <a:rPr lang="el-GR" sz="1200" kern="10" spc="150" dirty="0">
                <a:ln w="9525">
                  <a:solidFill>
                    <a:srgbClr val="000000"/>
                  </a:solidFill>
                  <a:round/>
                  <a:headEnd/>
                  <a:tailEnd/>
                </a:ln>
                <a:latin typeface="Cambria" pitchFamily="18" charset="0"/>
              </a:rPr>
              <a:t>TPES: ΣΥΝΟΛΙΚΗ </a:t>
            </a:r>
            <a:r>
              <a:rPr lang="el-GR" sz="1200" kern="10" spc="150" dirty="0" smtClean="0">
                <a:ln w="9525">
                  <a:solidFill>
                    <a:srgbClr val="000000"/>
                  </a:solidFill>
                  <a:round/>
                  <a:headEnd/>
                  <a:tailEnd/>
                </a:ln>
                <a:latin typeface="Cambria" pitchFamily="18" charset="0"/>
              </a:rPr>
              <a:t>ΠΡΩΤΟΓΕΝΗΣ ΠΡΟΣΦΟΡΑ </a:t>
            </a:r>
            <a:r>
              <a:rPr lang="el-GR" sz="1200" kern="10" spc="150" dirty="0">
                <a:ln w="9525">
                  <a:solidFill>
                    <a:srgbClr val="000000"/>
                  </a:solidFill>
                  <a:round/>
                  <a:headEnd/>
                  <a:tailEnd/>
                </a:ln>
                <a:latin typeface="Cambria" pitchFamily="18" charset="0"/>
              </a:rPr>
              <a:t>ΕΝΕΡΓΕΙΑΣ (29025)</a:t>
            </a:r>
          </a:p>
        </p:txBody>
      </p:sp>
      <p:sp>
        <p:nvSpPr>
          <p:cNvPr id="62481" name="WordArt 17"/>
          <p:cNvSpPr>
            <a:spLocks noChangeArrowheads="1" noChangeShapeType="1" noTextEdit="1"/>
          </p:cNvSpPr>
          <p:nvPr/>
        </p:nvSpPr>
        <p:spPr bwMode="auto">
          <a:xfrm>
            <a:off x="3401219" y="4716463"/>
            <a:ext cx="3180556" cy="173037"/>
          </a:xfrm>
          <a:prstGeom prst="rect">
            <a:avLst/>
          </a:prstGeom>
        </p:spPr>
        <p:txBody>
          <a:bodyPr wrap="none" fromWordArt="1">
            <a:prstTxWarp prst="textPlain">
              <a:avLst>
                <a:gd name="adj" fmla="val 50000"/>
              </a:avLst>
            </a:prstTxWarp>
          </a:bodyPr>
          <a:lstStyle/>
          <a:p>
            <a:pPr algn="ctr"/>
            <a:r>
              <a:rPr lang="el-GR" sz="1000" b="1" kern="10" spc="100" dirty="0">
                <a:ln w="9525">
                  <a:solidFill>
                    <a:srgbClr val="000000"/>
                  </a:solidFill>
                  <a:round/>
                  <a:headEnd/>
                  <a:tailEnd/>
                </a:ln>
                <a:solidFill>
                  <a:srgbClr val="FFFFFF"/>
                </a:solidFill>
                <a:latin typeface="Cambria" pitchFamily="18" charset="0"/>
              </a:rPr>
              <a:t>TFC: </a:t>
            </a:r>
            <a:r>
              <a:rPr lang="el-GR" sz="1000" b="1" kern="10" spc="100" dirty="0" smtClean="0">
                <a:ln w="9525">
                  <a:solidFill>
                    <a:srgbClr val="000000"/>
                  </a:solidFill>
                  <a:round/>
                  <a:headEnd/>
                  <a:tailEnd/>
                </a:ln>
                <a:solidFill>
                  <a:srgbClr val="FFFFFF"/>
                </a:solidFill>
                <a:latin typeface="Cambria" pitchFamily="18" charset="0"/>
              </a:rPr>
              <a:t>ΤΕΛΙΚΗ </a:t>
            </a:r>
            <a:r>
              <a:rPr lang="el-GR" sz="1000" b="1" kern="10" spc="100" dirty="0">
                <a:ln w="9525">
                  <a:solidFill>
                    <a:srgbClr val="000000"/>
                  </a:solidFill>
                  <a:round/>
                  <a:headEnd/>
                  <a:tailEnd/>
                </a:ln>
                <a:solidFill>
                  <a:srgbClr val="FFFFFF"/>
                </a:solidFill>
                <a:latin typeface="Cambria" pitchFamily="18" charset="0"/>
              </a:rPr>
              <a:t>ΚΑΤΑΝΑΛΩΣΗ ΕΝΕΡΓΕΙΑΣ (20492)</a:t>
            </a:r>
          </a:p>
        </p:txBody>
      </p:sp>
      <p:sp>
        <p:nvSpPr>
          <p:cNvPr id="62479" name="WordArt 15"/>
          <p:cNvSpPr>
            <a:spLocks noChangeArrowheads="1" noChangeShapeType="1" noTextEdit="1"/>
          </p:cNvSpPr>
          <p:nvPr/>
        </p:nvSpPr>
        <p:spPr bwMode="auto">
          <a:xfrm>
            <a:off x="3779838" y="2700338"/>
            <a:ext cx="819150" cy="130175"/>
          </a:xfrm>
          <a:prstGeom prst="rect">
            <a:avLst/>
          </a:prstGeom>
        </p:spPr>
        <p:txBody>
          <a:bodyPr wrap="none" fromWordArt="1">
            <a:prstTxWarp prst="textPlain">
              <a:avLst>
                <a:gd name="adj" fmla="val 50000"/>
              </a:avLst>
            </a:prstTxWarp>
          </a:bodyPr>
          <a:lstStyle/>
          <a:p>
            <a:pPr algn="ctr"/>
            <a:r>
              <a:rPr lang="en-US" sz="900" kern="10">
                <a:ln w="9525">
                  <a:solidFill>
                    <a:srgbClr val="000000"/>
                  </a:solidFill>
                  <a:round/>
                  <a:headEnd/>
                  <a:tailEnd/>
                </a:ln>
                <a:solidFill>
                  <a:srgbClr val="FFFFFF"/>
                </a:solidFill>
                <a:latin typeface="Arial Black"/>
              </a:rPr>
              <a:t>ENERGY INPUT</a:t>
            </a:r>
            <a:endParaRPr lang="el-GR" sz="900" kern="10">
              <a:ln w="9525">
                <a:solidFill>
                  <a:srgbClr val="000000"/>
                </a:solidFill>
                <a:round/>
                <a:headEnd/>
                <a:tailEnd/>
              </a:ln>
              <a:solidFill>
                <a:srgbClr val="FFFFFF"/>
              </a:solidFill>
              <a:latin typeface="Arial Black"/>
            </a:endParaRPr>
          </a:p>
        </p:txBody>
      </p:sp>
      <p:sp>
        <p:nvSpPr>
          <p:cNvPr id="62477" name="WordArt 13"/>
          <p:cNvSpPr>
            <a:spLocks noChangeArrowheads="1" noChangeShapeType="1" noTextEdit="1"/>
          </p:cNvSpPr>
          <p:nvPr/>
        </p:nvSpPr>
        <p:spPr bwMode="auto">
          <a:xfrm>
            <a:off x="2987675" y="3779838"/>
            <a:ext cx="914400" cy="206375"/>
          </a:xfrm>
          <a:prstGeom prst="rect">
            <a:avLst/>
          </a:prstGeom>
        </p:spPr>
        <p:txBody>
          <a:bodyPr wrap="none" fromWordArt="1">
            <a:prstTxWarp prst="textPlain">
              <a:avLst>
                <a:gd name="adj" fmla="val 50000"/>
              </a:avLst>
            </a:prstTxWarp>
          </a:bodyPr>
          <a:lstStyle/>
          <a:p>
            <a:pPr algn="ctr"/>
            <a:r>
              <a:rPr lang="el-GR" sz="1200" kern="10">
                <a:ln w="9525">
                  <a:solidFill>
                    <a:srgbClr val="000000"/>
                  </a:solidFill>
                  <a:round/>
                  <a:headEnd/>
                  <a:tailEnd/>
                </a:ln>
                <a:solidFill>
                  <a:srgbClr val="FFFFFF"/>
                </a:solidFill>
                <a:latin typeface="Garamond"/>
              </a:rPr>
              <a:t>ΔΙΫΛΙΣΤΗΡΙΑ</a:t>
            </a:r>
          </a:p>
        </p:txBody>
      </p:sp>
      <p:sp>
        <p:nvSpPr>
          <p:cNvPr id="62475" name="WordArt 11"/>
          <p:cNvSpPr>
            <a:spLocks noChangeArrowheads="1" noChangeShapeType="1" noTextEdit="1"/>
          </p:cNvSpPr>
          <p:nvPr/>
        </p:nvSpPr>
        <p:spPr bwMode="auto">
          <a:xfrm>
            <a:off x="6227763" y="3708400"/>
            <a:ext cx="1138237" cy="206375"/>
          </a:xfrm>
          <a:prstGeom prst="rect">
            <a:avLst/>
          </a:prstGeom>
        </p:spPr>
        <p:txBody>
          <a:bodyPr wrap="none" fromWordArt="1">
            <a:prstTxWarp prst="textPlain">
              <a:avLst>
                <a:gd name="adj" fmla="val 50000"/>
              </a:avLst>
            </a:prstTxWarp>
          </a:bodyPr>
          <a:lstStyle/>
          <a:p>
            <a:pPr algn="ctr"/>
            <a:r>
              <a:rPr lang="el-GR" sz="1200" kern="10">
                <a:ln w="9525">
                  <a:solidFill>
                    <a:srgbClr val="000000"/>
                  </a:solidFill>
                  <a:round/>
                  <a:headEnd/>
                  <a:tailEnd/>
                </a:ln>
                <a:solidFill>
                  <a:srgbClr val="FFFFFF"/>
                </a:solidFill>
                <a:latin typeface="Garamond"/>
              </a:rPr>
              <a:t>ΗΛΕΚΤΡΙΣΜΟΣ</a:t>
            </a:r>
          </a:p>
        </p:txBody>
      </p:sp>
      <p:sp>
        <p:nvSpPr>
          <p:cNvPr id="62473" name="WordArt 9"/>
          <p:cNvSpPr>
            <a:spLocks noChangeArrowheads="1" noChangeShapeType="1" noTextEdit="1"/>
          </p:cNvSpPr>
          <p:nvPr/>
        </p:nvSpPr>
        <p:spPr bwMode="auto">
          <a:xfrm>
            <a:off x="4140200" y="4284663"/>
            <a:ext cx="2389188" cy="173037"/>
          </a:xfrm>
          <a:prstGeom prst="rect">
            <a:avLst/>
          </a:prstGeom>
        </p:spPr>
        <p:txBody>
          <a:bodyPr wrap="none" fromWordArt="1">
            <a:prstTxWarp prst="textPlain">
              <a:avLst>
                <a:gd name="adj" fmla="val 50000"/>
              </a:avLst>
            </a:prstTxWarp>
          </a:bodyPr>
          <a:lstStyle/>
          <a:p>
            <a:pPr algn="ctr"/>
            <a:r>
              <a:rPr lang="el-GR" sz="1200" kern="10">
                <a:ln w="9525">
                  <a:solidFill>
                    <a:srgbClr val="000000"/>
                  </a:solidFill>
                  <a:round/>
                  <a:headEnd/>
                  <a:tailEnd/>
                </a:ln>
                <a:solidFill>
                  <a:srgbClr val="FFFFFF"/>
                </a:solidFill>
                <a:latin typeface="Garamond"/>
              </a:rPr>
              <a:t>ΜΕΤΑΦΟΡΑ &amp; ΔΙΑΝΟΜΗ</a:t>
            </a:r>
          </a:p>
        </p:txBody>
      </p:sp>
      <p:sp>
        <p:nvSpPr>
          <p:cNvPr id="62535" name="Rectangle 71"/>
          <p:cNvSpPr>
            <a:spLocks noChangeArrowheads="1"/>
          </p:cNvSpPr>
          <p:nvPr/>
        </p:nvSpPr>
        <p:spPr bwMode="auto">
          <a:xfrm>
            <a:off x="323850" y="252413"/>
            <a:ext cx="8135938" cy="457200"/>
          </a:xfrm>
          <a:prstGeom prst="rect">
            <a:avLst/>
          </a:prstGeom>
          <a:solidFill>
            <a:srgbClr val="FFFF00"/>
          </a:solidFill>
          <a:ln w="9525">
            <a:noFill/>
            <a:miter lim="800000"/>
            <a:headEnd/>
            <a:tailEnd/>
          </a:ln>
          <a:effectLst/>
        </p:spPr>
        <p:txBody>
          <a:bodyPr>
            <a:spAutoFit/>
          </a:bodyPr>
          <a:lstStyle/>
          <a:p>
            <a:pPr algn="ctr"/>
            <a:r>
              <a:rPr lang="el-GR" sz="2400" b="1" dirty="0">
                <a:solidFill>
                  <a:srgbClr val="002060"/>
                </a:solidFill>
                <a:latin typeface="Arial" charset="0"/>
              </a:rPr>
              <a:t>Ενεργειακό ισοζύγιο Ελλάδας (Τιμές 2002, </a:t>
            </a:r>
            <a:r>
              <a:rPr lang="en-US" sz="2400" b="1" dirty="0" err="1">
                <a:solidFill>
                  <a:srgbClr val="002060"/>
                </a:solidFill>
                <a:latin typeface="Arial" charset="0"/>
              </a:rPr>
              <a:t>ktoe</a:t>
            </a:r>
            <a:r>
              <a:rPr lang="el-GR" sz="2400" b="1" dirty="0">
                <a:solidFill>
                  <a:srgbClr val="002060"/>
                </a:solidFill>
                <a:latin typeface="Arial" charset="0"/>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2080748564"/>
              </p:ext>
            </p:extLst>
          </p:nvPr>
        </p:nvGraphicFramePr>
        <p:xfrm>
          <a:off x="395536" y="908720"/>
          <a:ext cx="8305911" cy="5643389"/>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p:cNvSpPr>
            <a:spLocks noGrp="1"/>
          </p:cNvSpPr>
          <p:nvPr>
            <p:ph type="title"/>
          </p:nvPr>
        </p:nvSpPr>
        <p:spPr>
          <a:xfrm>
            <a:off x="467544" y="274638"/>
            <a:ext cx="8219256" cy="562074"/>
          </a:xfrm>
        </p:spPr>
        <p:txBody>
          <a:bodyPr/>
          <a:lstStyle/>
          <a:p>
            <a:pPr algn="ctr"/>
            <a:r>
              <a:rPr lang="el-GR" sz="3200" dirty="0" smtClean="0">
                <a:solidFill>
                  <a:srgbClr val="002060"/>
                </a:solidFill>
              </a:rPr>
              <a:t>ΤΟΜΕΙΣ : ΕΞΕΛΙΞΗ ΕΝΕΡΓΕΙΑΚΗΣ ΖΗΤΗΣΗΣ</a:t>
            </a:r>
            <a:endParaRPr lang="en-GB" sz="3200" dirty="0">
              <a:solidFill>
                <a:srgbClr val="00206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57200" y="1505930"/>
            <a:ext cx="8229600" cy="1470025"/>
          </a:xfrm>
          <a:prstGeom prst="rect">
            <a:avLst/>
          </a:prstGeom>
        </p:spPr>
        <p:txBody>
          <a:bodyPr/>
          <a:lstStyle/>
          <a:p>
            <a:pPr algn="ctr"/>
            <a:r>
              <a:rPr lang="el-GR" dirty="0" smtClean="0">
                <a:solidFill>
                  <a:srgbClr val="002060"/>
                </a:solidFill>
              </a:rPr>
              <a:t>ΕΝΕΡΓΕΙΑΚΟΙ ΔΕΙΚΤΕΣ</a:t>
            </a:r>
            <a:endParaRPr lang="el-GR" dirty="0">
              <a:solidFill>
                <a:srgbClr val="002060"/>
              </a:solidFill>
            </a:endParaRPr>
          </a:p>
        </p:txBody>
      </p:sp>
    </p:spTree>
    <p:extLst>
      <p:ext uri="{BB962C8B-B14F-4D97-AF65-F5344CB8AC3E}">
        <p14:creationId xmlns:p14="http://schemas.microsoft.com/office/powerpoint/2010/main" val="40528404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772400" cy="724942"/>
          </a:xfrm>
        </p:spPr>
        <p:txBody>
          <a:bodyPr/>
          <a:lstStyle/>
          <a:p>
            <a:pPr algn="ctr"/>
            <a:r>
              <a:rPr lang="el-GR" dirty="0" smtClean="0"/>
              <a:t>Δείκτες ενεργειακής απόδοσης</a:t>
            </a:r>
            <a:endParaRPr lang="el-GR" dirty="0"/>
          </a:p>
        </p:txBody>
      </p:sp>
      <p:sp>
        <p:nvSpPr>
          <p:cNvPr id="3" name="2 - Θέση περιεχομένου"/>
          <p:cNvSpPr>
            <a:spLocks noGrp="1"/>
          </p:cNvSpPr>
          <p:nvPr>
            <p:ph idx="1"/>
          </p:nvPr>
        </p:nvSpPr>
        <p:spPr>
          <a:xfrm>
            <a:off x="251520" y="980728"/>
            <a:ext cx="8435280" cy="5256584"/>
          </a:xfrm>
        </p:spPr>
        <p:txBody>
          <a:bodyPr>
            <a:noAutofit/>
          </a:bodyPr>
          <a:lstStyle/>
          <a:p>
            <a:pPr>
              <a:buNone/>
            </a:pPr>
            <a:r>
              <a:rPr lang="el-GR" sz="2000" dirty="0" smtClean="0"/>
              <a:t>	Σημαντικό εργαλείο για την κατανόηση των επιπτώσεων των διαφόρων πολιτικών, σχετικά με την προσπάθεια αύξησης της ενεργειακής απόδοσης, τόσο για την μέτρηση των επιπτώσεων όσο και των αποτελεσμάτων των ενεργειακών πολιτικών.</a:t>
            </a:r>
          </a:p>
          <a:p>
            <a:pPr>
              <a:buNone/>
            </a:pPr>
            <a:r>
              <a:rPr lang="el-GR" sz="1800" dirty="0" smtClean="0"/>
              <a:t>	</a:t>
            </a:r>
          </a:p>
          <a:p>
            <a:pPr>
              <a:buNone/>
            </a:pPr>
            <a:r>
              <a:rPr lang="el-GR" sz="1800" dirty="0" smtClean="0"/>
              <a:t>	Για την μέτρηση της ενεργειακής απόδοσης υπάρχουν τουλάχιστον τέσσερεις, (4), τύποι δεικτών: </a:t>
            </a:r>
          </a:p>
          <a:p>
            <a:r>
              <a:rPr lang="el-GR" sz="1800" dirty="0" smtClean="0"/>
              <a:t>(α) ο θερμοδυναμικός δείκτης, </a:t>
            </a:r>
          </a:p>
          <a:p>
            <a:r>
              <a:rPr lang="el-GR" sz="1800" dirty="0" smtClean="0"/>
              <a:t>(β) ο </a:t>
            </a:r>
            <a:r>
              <a:rPr lang="el-GR" sz="1800" dirty="0" err="1" smtClean="0"/>
              <a:t>φυσικο</a:t>
            </a:r>
            <a:r>
              <a:rPr lang="el-GR" sz="1800" dirty="0" smtClean="0"/>
              <a:t>-θερμοδυναμικός δείκτης, </a:t>
            </a:r>
          </a:p>
          <a:p>
            <a:r>
              <a:rPr lang="el-GR" sz="1800" dirty="0" smtClean="0"/>
              <a:t>(γ) ο </a:t>
            </a:r>
            <a:r>
              <a:rPr lang="el-GR" sz="1800" dirty="0" err="1" smtClean="0"/>
              <a:t>οικονομικο</a:t>
            </a:r>
            <a:r>
              <a:rPr lang="el-GR" sz="1800" dirty="0" smtClean="0"/>
              <a:t>-θερμοδυναμικός δείκτης, και </a:t>
            </a:r>
          </a:p>
          <a:p>
            <a:r>
              <a:rPr lang="el-GR" sz="1800" dirty="0" smtClean="0"/>
              <a:t>(δ) ο οικονομικός δείκτης. </a:t>
            </a:r>
          </a:p>
          <a:p>
            <a:endParaRPr lang="el-GR" sz="1800" dirty="0" smtClean="0"/>
          </a:p>
          <a:p>
            <a:pPr>
              <a:buNone/>
            </a:pPr>
            <a:r>
              <a:rPr lang="el-GR" sz="1800" dirty="0" smtClean="0"/>
              <a:t>	Από αυτούς οι δύο βασικές οικογένειες είναι: </a:t>
            </a:r>
          </a:p>
          <a:p>
            <a:pPr lvl="0"/>
            <a:r>
              <a:rPr lang="el-GR" sz="1800" dirty="0" smtClean="0"/>
              <a:t>οι  </a:t>
            </a:r>
            <a:r>
              <a:rPr lang="el-GR" sz="1800" dirty="0" err="1" smtClean="0"/>
              <a:t>οικονομικο</a:t>
            </a:r>
            <a:r>
              <a:rPr lang="el-GR" sz="1800" dirty="0" smtClean="0"/>
              <a:t>-</a:t>
            </a:r>
            <a:r>
              <a:rPr lang="el-GR" sz="1800" dirty="0" err="1" smtClean="0"/>
              <a:t>θερμοδυναμικοί</a:t>
            </a:r>
            <a:r>
              <a:rPr lang="el-GR" sz="1800" dirty="0" smtClean="0"/>
              <a:t> δείκτες - χρησιμοποιούν το πραγματικό ΑΕΠ ως παρονομαστή, και </a:t>
            </a:r>
          </a:p>
          <a:p>
            <a:pPr lvl="0"/>
            <a:r>
              <a:rPr lang="el-GR" sz="1800" dirty="0" smtClean="0"/>
              <a:t>οι </a:t>
            </a:r>
            <a:r>
              <a:rPr lang="el-GR" sz="1800" dirty="0" err="1" smtClean="0"/>
              <a:t>φυσικο</a:t>
            </a:r>
            <a:r>
              <a:rPr lang="el-GR" sz="1800" dirty="0" smtClean="0"/>
              <a:t>-</a:t>
            </a:r>
            <a:r>
              <a:rPr lang="el-GR" sz="1800" dirty="0" err="1" smtClean="0"/>
              <a:t>θερμοδυναμικοί</a:t>
            </a:r>
            <a:r>
              <a:rPr lang="el-GR" sz="1800" dirty="0" smtClean="0"/>
              <a:t> δείκτες ενεργειακής απόδοσης - χρησιμοποιούν τον όγκο παραγωγής.</a:t>
            </a:r>
          </a:p>
          <a:p>
            <a:pPr lvl="0"/>
            <a:endParaRPr lang="el-GR" sz="1800" dirty="0" smtClean="0"/>
          </a:p>
          <a:p>
            <a:pPr lvl="0"/>
            <a:endParaRPr lang="el-GR" sz="1800" dirty="0" smtClean="0"/>
          </a:p>
          <a:p>
            <a:endParaRPr lang="el-GR" sz="1800" dirty="0"/>
          </a:p>
        </p:txBody>
      </p:sp>
    </p:spTree>
    <p:extLst>
      <p:ext uri="{BB962C8B-B14F-4D97-AF65-F5344CB8AC3E}">
        <p14:creationId xmlns:p14="http://schemas.microsoft.com/office/powerpoint/2010/main" val="29997520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ΧΡΗΣΙΜΟΤΗΤΑ ΕΝΕΡΓΕΙΑΚΩΝ ΔΕΙΚΤΩΝ</a:t>
            </a:r>
            <a:endParaRPr lang="el-GR" dirty="0"/>
          </a:p>
        </p:txBody>
      </p:sp>
      <p:sp>
        <p:nvSpPr>
          <p:cNvPr id="3" name="Content Placeholder 2"/>
          <p:cNvSpPr>
            <a:spLocks noGrp="1"/>
          </p:cNvSpPr>
          <p:nvPr>
            <p:ph idx="1"/>
          </p:nvPr>
        </p:nvSpPr>
        <p:spPr>
          <a:xfrm>
            <a:off x="457200" y="1928802"/>
            <a:ext cx="8229600" cy="4197361"/>
          </a:xfrm>
        </p:spPr>
        <p:txBody>
          <a:bodyPr>
            <a:normAutofit/>
          </a:bodyPr>
          <a:lstStyle/>
          <a:p>
            <a:r>
              <a:rPr lang="el-GR" dirty="0" smtClean="0"/>
              <a:t>ΝΑ ΔΩΣΟΥΝ ΤΗΝ ΕΙΚΟΝΑ ΤΗΣ ΕΝΕΡΓΕΙΑΚΗΣ ΚΑΤΑΣΤΑΣΗΣ ΜΕ ΚΑΤΑΝΟΗΤΟ ΤΡΟΠΟ</a:t>
            </a:r>
          </a:p>
          <a:p>
            <a:endParaRPr lang="el-GR" dirty="0" smtClean="0"/>
          </a:p>
          <a:p>
            <a:r>
              <a:rPr lang="el-GR" dirty="0" smtClean="0"/>
              <a:t>ΝΑ ΥΠΟΓΡΑΜΜΙΣΟΥΝ </a:t>
            </a:r>
            <a:r>
              <a:rPr lang="el-GR" i="1" dirty="0" smtClean="0"/>
              <a:t>ΑΛΛΑΓΕΣ </a:t>
            </a:r>
            <a:r>
              <a:rPr lang="el-GR" dirty="0" smtClean="0"/>
              <a:t>ΣΤΗΝ ΕΝΕΡΓΕΙΑΚΗ ΚΑΤΑΣΤΑΣΗ</a:t>
            </a:r>
          </a:p>
          <a:p>
            <a:endParaRPr lang="el-GR" dirty="0" smtClean="0"/>
          </a:p>
          <a:p>
            <a:r>
              <a:rPr lang="el-GR" dirty="0" smtClean="0"/>
              <a:t>ΝΑ ΑΠΑΝΤΗΣΟΥΝ ΣΕ ΕΡΩΤΗΜΑΤΑ ΝΩΡΙΣ</a:t>
            </a:r>
            <a:endParaRPr lang="en-US" dirty="0" smtClean="0"/>
          </a:p>
          <a:p>
            <a:pPr>
              <a:buNone/>
            </a:pPr>
            <a:endParaRPr lang="el-GR" dirty="0"/>
          </a:p>
        </p:txBody>
      </p:sp>
    </p:spTree>
    <p:extLst>
      <p:ext uri="{BB962C8B-B14F-4D97-AF65-F5344CB8AC3E}">
        <p14:creationId xmlns:p14="http://schemas.microsoft.com/office/powerpoint/2010/main" val="690300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ΠΑΡΑΔΕΙΓΜΑΤΑ ΟΡΓΑΝΙΣΜΩΝ ΠΟΥ ΠΑΡΕΧΟΥΝ ΕΝΕΡΓΕΙΑΚΟΥΣ ΔΕΙΚΤΕΣ</a:t>
            </a:r>
            <a:endParaRPr lang="el-GR" dirty="0"/>
          </a:p>
        </p:txBody>
      </p:sp>
      <p:sp>
        <p:nvSpPr>
          <p:cNvPr id="3" name="Content Placeholder 2"/>
          <p:cNvSpPr>
            <a:spLocks noGrp="1"/>
          </p:cNvSpPr>
          <p:nvPr>
            <p:ph idx="1"/>
          </p:nvPr>
        </p:nvSpPr>
        <p:spPr>
          <a:xfrm>
            <a:off x="457200" y="2285992"/>
            <a:ext cx="8229600" cy="3840171"/>
          </a:xfrm>
        </p:spPr>
        <p:txBody>
          <a:bodyPr>
            <a:normAutofit/>
          </a:bodyPr>
          <a:lstStyle/>
          <a:p>
            <a:pPr lvl="1">
              <a:lnSpc>
                <a:spcPct val="90000"/>
              </a:lnSpc>
            </a:pPr>
            <a:r>
              <a:rPr lang="en-US" sz="2800" dirty="0" smtClean="0"/>
              <a:t>United Nations Statistics Division,</a:t>
            </a:r>
          </a:p>
          <a:p>
            <a:pPr lvl="1">
              <a:lnSpc>
                <a:spcPct val="90000"/>
              </a:lnSpc>
            </a:pPr>
            <a:r>
              <a:rPr lang="en-US" sz="2800" dirty="0" smtClean="0"/>
              <a:t>Organization for Economic Cooperation and Development, </a:t>
            </a:r>
          </a:p>
          <a:p>
            <a:pPr lvl="1">
              <a:lnSpc>
                <a:spcPct val="90000"/>
              </a:lnSpc>
            </a:pPr>
            <a:r>
              <a:rPr lang="en-US" sz="2800" dirty="0" smtClean="0"/>
              <a:t>International Atomic Energy Association,</a:t>
            </a:r>
          </a:p>
          <a:p>
            <a:pPr lvl="1">
              <a:lnSpc>
                <a:spcPct val="90000"/>
              </a:lnSpc>
            </a:pPr>
            <a:r>
              <a:rPr lang="en-US" sz="2800" dirty="0" smtClean="0"/>
              <a:t>European Union</a:t>
            </a:r>
            <a:endParaRPr lang="el-GR" sz="2800" dirty="0" smtClean="0"/>
          </a:p>
          <a:p>
            <a:pPr lvl="1">
              <a:lnSpc>
                <a:spcPct val="90000"/>
              </a:lnSpc>
            </a:pPr>
            <a:r>
              <a:rPr lang="el-GR" sz="2800" dirty="0" smtClean="0"/>
              <a:t>ΗΠΑ</a:t>
            </a:r>
          </a:p>
          <a:p>
            <a:pPr lvl="1">
              <a:lnSpc>
                <a:spcPct val="90000"/>
              </a:lnSpc>
            </a:pPr>
            <a:endParaRPr lang="el-GR" sz="4000" dirty="0"/>
          </a:p>
        </p:txBody>
      </p:sp>
    </p:spTree>
    <p:extLst>
      <p:ext uri="{BB962C8B-B14F-4D97-AF65-F5344CB8AC3E}">
        <p14:creationId xmlns:p14="http://schemas.microsoft.com/office/powerpoint/2010/main" val="2465794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Σε επίπεδο ΔΙΕΡΓΑΣΙΑΣ</a:t>
            </a:r>
            <a:endParaRPr lang="en-GB" dirty="0"/>
          </a:p>
        </p:txBody>
      </p:sp>
      <p:sp>
        <p:nvSpPr>
          <p:cNvPr id="3" name="Content Placeholder 2"/>
          <p:cNvSpPr>
            <a:spLocks noGrp="1"/>
          </p:cNvSpPr>
          <p:nvPr>
            <p:ph sz="quarter" idx="1"/>
          </p:nvPr>
        </p:nvSpPr>
        <p:spPr/>
        <p:txBody>
          <a:bodyPr/>
          <a:lstStyle/>
          <a:p>
            <a:r>
              <a:rPr lang="el-GR" dirty="0" smtClean="0"/>
              <a:t>Α’ </a:t>
            </a:r>
            <a:r>
              <a:rPr lang="el-GR" dirty="0" err="1" smtClean="0"/>
              <a:t>Θερμοδυναμικός</a:t>
            </a:r>
            <a:r>
              <a:rPr lang="el-GR" dirty="0" smtClean="0"/>
              <a:t> νόμος</a:t>
            </a:r>
          </a:p>
          <a:p>
            <a:r>
              <a:rPr lang="el-GR" dirty="0" smtClean="0"/>
              <a:t>Ανάλυση ΕΙΣΡΟΩΝ/ΕΚΡΟΩΝ της διεργασίας</a:t>
            </a:r>
          </a:p>
          <a:p>
            <a:endParaRPr lang="el-GR" dirty="0"/>
          </a:p>
          <a:p>
            <a:r>
              <a:rPr lang="el-GR" dirty="0" smtClean="0"/>
              <a:t>ΕΝΕΡΓΕΙΑΚΗ ΕΠΙΘΕΩΡΗΣΗ ΚΑΙ ΔΙΑΓΝΩΣΤΙΚΗ</a:t>
            </a:r>
          </a:p>
          <a:p>
            <a:r>
              <a:rPr lang="el-GR" dirty="0" err="1" smtClean="0"/>
              <a:t>Επενδεδυμένη</a:t>
            </a:r>
            <a:r>
              <a:rPr lang="el-GR" dirty="0" smtClean="0"/>
              <a:t> ενέργεια: η ενέργεια που απαιτήθηκε για την κατασκευή του συστήματος</a:t>
            </a:r>
          </a:p>
          <a:p>
            <a:r>
              <a:rPr lang="el-GR" dirty="0" smtClean="0"/>
              <a:t>Καθαρή ενέργεια ενός ενεργειακού συστήματος : το κέρδος σε ενέργεια από μια εγκατάσταση παραγωγής ενέργειας κατά την διάρκεια ζωής του συστήματος.</a:t>
            </a:r>
          </a:p>
          <a:p>
            <a:r>
              <a:rPr lang="el-GR" dirty="0" smtClean="0"/>
              <a:t>Χρόνος αποπληρωμής της ενέργειας : ο απαραίτητος χρόνος για να ανακτηθεί η ποσότητα της ενέργειας που καταναλώθηκε για την κατασκευή</a:t>
            </a:r>
            <a:endParaRPr lang="en-GB" dirty="0"/>
          </a:p>
        </p:txBody>
      </p:sp>
    </p:spTree>
    <p:extLst>
      <p:ext uri="{BB962C8B-B14F-4D97-AF65-F5344CB8AC3E}">
        <p14:creationId xmlns:p14="http://schemas.microsoft.com/office/powerpoint/2010/main" val="8426030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ΕΝΕΡΓΕΙΑΚΟΙ ΔΕΙΚΤΕΣ</a:t>
            </a:r>
            <a:endParaRPr lang="el-GR" dirty="0"/>
          </a:p>
        </p:txBody>
      </p:sp>
      <p:sp>
        <p:nvSpPr>
          <p:cNvPr id="3" name="Content Placeholder 2"/>
          <p:cNvSpPr>
            <a:spLocks noGrp="1"/>
          </p:cNvSpPr>
          <p:nvPr>
            <p:ph idx="1"/>
          </p:nvPr>
        </p:nvSpPr>
        <p:spPr/>
        <p:txBody>
          <a:bodyPr/>
          <a:lstStyle/>
          <a:p>
            <a:pPr>
              <a:lnSpc>
                <a:spcPct val="90000"/>
              </a:lnSpc>
            </a:pPr>
            <a:r>
              <a:rPr lang="el-GR" sz="2800" dirty="0" smtClean="0"/>
              <a:t>ΣΕ ΠΟΙΟΥΣ ΑΠΕΥΘΥΝΟΝΤΑΙ</a:t>
            </a:r>
            <a:r>
              <a:rPr lang="en-US" sz="2800" dirty="0" smtClean="0"/>
              <a:t>:</a:t>
            </a:r>
          </a:p>
          <a:p>
            <a:pPr lvl="1">
              <a:lnSpc>
                <a:spcPct val="90000"/>
              </a:lnSpc>
            </a:pPr>
            <a:r>
              <a:rPr lang="el-GR" sz="2400" dirty="0" smtClean="0"/>
              <a:t>Πολιτικούς (</a:t>
            </a:r>
            <a:r>
              <a:rPr lang="en-US" sz="2400" dirty="0" smtClean="0"/>
              <a:t>Policy makers</a:t>
            </a:r>
            <a:r>
              <a:rPr lang="el-GR" sz="2400" dirty="0" smtClean="0"/>
              <a:t>)</a:t>
            </a:r>
            <a:endParaRPr lang="en-US" sz="2400" dirty="0" smtClean="0"/>
          </a:p>
          <a:p>
            <a:pPr lvl="1">
              <a:lnSpc>
                <a:spcPct val="90000"/>
              </a:lnSpc>
            </a:pPr>
            <a:r>
              <a:rPr lang="el-GR" sz="2400" dirty="0" smtClean="0"/>
              <a:t>ΜΜΕ (</a:t>
            </a:r>
            <a:r>
              <a:rPr lang="en-US" sz="2400" dirty="0" smtClean="0"/>
              <a:t>Media</a:t>
            </a:r>
            <a:r>
              <a:rPr lang="el-GR" sz="2400" dirty="0" smtClean="0"/>
              <a:t>)</a:t>
            </a:r>
            <a:endParaRPr lang="en-US" sz="2400" dirty="0" smtClean="0"/>
          </a:p>
          <a:p>
            <a:pPr lvl="1">
              <a:lnSpc>
                <a:spcPct val="90000"/>
              </a:lnSpc>
            </a:pPr>
            <a:r>
              <a:rPr lang="el-GR" sz="2400" dirty="0" smtClean="0"/>
              <a:t>Ευρύτερο Κοινό (</a:t>
            </a:r>
            <a:r>
              <a:rPr lang="en-US" sz="2400" dirty="0" smtClean="0"/>
              <a:t>Interested public</a:t>
            </a:r>
            <a:r>
              <a:rPr lang="el-GR" sz="2400" dirty="0" smtClean="0"/>
              <a:t>)</a:t>
            </a:r>
            <a:endParaRPr lang="en-US" sz="2400" dirty="0" smtClean="0"/>
          </a:p>
          <a:p>
            <a:pPr>
              <a:lnSpc>
                <a:spcPct val="90000"/>
              </a:lnSpc>
            </a:pPr>
            <a:endParaRPr lang="el-GR" sz="2800" dirty="0" smtClean="0"/>
          </a:p>
          <a:p>
            <a:pPr>
              <a:lnSpc>
                <a:spcPct val="90000"/>
              </a:lnSpc>
            </a:pPr>
            <a:r>
              <a:rPr lang="el-GR" sz="2800" dirty="0" smtClean="0"/>
              <a:t>ΧΑΡΑΚΤΗΡΙΣΤΙΚΑ ΔΕΙΚΤΩΝ</a:t>
            </a:r>
            <a:endParaRPr lang="en-US" sz="2800" dirty="0" smtClean="0"/>
          </a:p>
          <a:p>
            <a:pPr lvl="1">
              <a:lnSpc>
                <a:spcPct val="90000"/>
              </a:lnSpc>
            </a:pPr>
            <a:r>
              <a:rPr lang="el-GR" sz="2400" dirty="0" smtClean="0"/>
              <a:t>ΤΡΕΧΟΝΤΑ ΔΕΔΟΜΕΝΑ</a:t>
            </a:r>
            <a:endParaRPr lang="en-US" sz="2400" dirty="0" smtClean="0"/>
          </a:p>
          <a:p>
            <a:pPr lvl="1">
              <a:lnSpc>
                <a:spcPct val="90000"/>
              </a:lnSpc>
            </a:pPr>
            <a:r>
              <a:rPr lang="el-GR" sz="2400" dirty="0" smtClean="0"/>
              <a:t>ΙΣΤΟΡΙΚΑ ΔΕΔΟΜΕΝΑ</a:t>
            </a:r>
            <a:endParaRPr lang="en-US" sz="2400" dirty="0" smtClean="0"/>
          </a:p>
          <a:p>
            <a:pPr lvl="1">
              <a:lnSpc>
                <a:spcPct val="90000"/>
              </a:lnSpc>
            </a:pPr>
            <a:r>
              <a:rPr lang="el-GR" sz="2400" dirty="0" smtClean="0"/>
              <a:t>ΕΥΡΥΤΕΡΗ ΣΤΟΧΕΥΣΗ ΟΙΚΟΝΟΜΙΑΣ</a:t>
            </a:r>
            <a:endParaRPr lang="el-GR" dirty="0"/>
          </a:p>
        </p:txBody>
      </p:sp>
    </p:spTree>
    <p:extLst>
      <p:ext uri="{BB962C8B-B14F-4D97-AF65-F5344CB8AC3E}">
        <p14:creationId xmlns:p14="http://schemas.microsoft.com/office/powerpoint/2010/main" val="6657603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ΘΕΜΑΤΑ ΣΧΕΤΙΚΑ ΜΕ ΤΟΥΣ ΕΝΕΡΓΕΙΑΚΟΥΣ ΔΕΙΚΤΕΣ</a:t>
            </a:r>
            <a:endParaRPr lang="el-GR" dirty="0"/>
          </a:p>
        </p:txBody>
      </p:sp>
      <p:sp>
        <p:nvSpPr>
          <p:cNvPr id="3" name="Content Placeholder 2"/>
          <p:cNvSpPr>
            <a:spLocks noGrp="1"/>
          </p:cNvSpPr>
          <p:nvPr>
            <p:ph idx="1"/>
          </p:nvPr>
        </p:nvSpPr>
        <p:spPr/>
        <p:txBody>
          <a:bodyPr>
            <a:normAutofit/>
          </a:bodyPr>
          <a:lstStyle/>
          <a:p>
            <a:pPr>
              <a:lnSpc>
                <a:spcPct val="90000"/>
              </a:lnSpc>
            </a:pPr>
            <a:r>
              <a:rPr lang="el-GR" dirty="0" smtClean="0"/>
              <a:t>ΣΥΜΠΕΡΙΛΑΜΒΑΝΟΥΝ ΧΟΝΔΡΙΚΕΣ ΤΙΜΕΣ ΕΝΕΡΓΕΙΑΚΩΝ ΠΡΟΪΟΝΤΩΝ</a:t>
            </a:r>
          </a:p>
          <a:p>
            <a:pPr>
              <a:lnSpc>
                <a:spcPct val="90000"/>
              </a:lnSpc>
            </a:pPr>
            <a:r>
              <a:rPr lang="el-GR" dirty="0" smtClean="0"/>
              <a:t>ΣΥΜΠΕΡΙΛΑΜΒΑΝΟΥΝ ΚΥΡΙΟΥΣ ΟΙΚΟΝΟΜΙΚΟΥΣ ΔΕΙΚΤΕΣ</a:t>
            </a:r>
          </a:p>
          <a:p>
            <a:pPr>
              <a:lnSpc>
                <a:spcPct val="90000"/>
              </a:lnSpc>
            </a:pPr>
            <a:endParaRPr lang="el-GR" dirty="0" smtClean="0"/>
          </a:p>
          <a:p>
            <a:pPr>
              <a:lnSpc>
                <a:spcPct val="90000"/>
              </a:lnSpc>
            </a:pPr>
            <a:r>
              <a:rPr lang="el-GR" dirty="0" smtClean="0"/>
              <a:t>ΕΝΔΙΑΦΕΡΕΙ :</a:t>
            </a:r>
          </a:p>
          <a:p>
            <a:pPr>
              <a:lnSpc>
                <a:spcPct val="90000"/>
              </a:lnSpc>
            </a:pPr>
            <a:r>
              <a:rPr lang="el-GR" dirty="0" smtClean="0"/>
              <a:t>Η ΣΥΧΝΟΤΗΤΑ ΔΕΔΟΜΕΝΩΝ</a:t>
            </a:r>
            <a:r>
              <a:rPr lang="en-US" dirty="0" smtClean="0"/>
              <a:t> (FREQUENCY)</a:t>
            </a:r>
            <a:r>
              <a:rPr lang="el-GR" dirty="0" smtClean="0"/>
              <a:t>, </a:t>
            </a:r>
          </a:p>
          <a:p>
            <a:pPr>
              <a:lnSpc>
                <a:spcPct val="90000"/>
              </a:lnSpc>
            </a:pPr>
            <a:r>
              <a:rPr lang="el-GR" dirty="0" smtClean="0"/>
              <a:t>ΤΟ ΕΠΙΠΕΔΟ ΣΥΝΑΘΡΟΙΣΗΣ </a:t>
            </a:r>
            <a:r>
              <a:rPr lang="en-US" dirty="0" smtClean="0"/>
              <a:t>(AGGREGATION)</a:t>
            </a:r>
            <a:r>
              <a:rPr lang="el-GR" dirty="0" smtClean="0"/>
              <a:t>,</a:t>
            </a:r>
          </a:p>
          <a:p>
            <a:pPr>
              <a:lnSpc>
                <a:spcPct val="90000"/>
              </a:lnSpc>
            </a:pPr>
            <a:r>
              <a:rPr lang="el-GR" dirty="0" smtClean="0"/>
              <a:t>Η ΔΥΝΑΤΟΤΗΤΑ ΓΙΑ ΑΝΑΛΥΤΙΚΟΤΕΡΗ ΕΚΦΡΑΣΗ (</a:t>
            </a:r>
            <a:r>
              <a:rPr lang="en-US" dirty="0" smtClean="0"/>
              <a:t>drill-down</a:t>
            </a:r>
            <a:r>
              <a:rPr lang="el-GR" dirty="0" smtClean="0"/>
              <a:t>)</a:t>
            </a:r>
          </a:p>
          <a:p>
            <a:pPr>
              <a:lnSpc>
                <a:spcPct val="90000"/>
              </a:lnSpc>
            </a:pPr>
            <a:r>
              <a:rPr lang="el-GR" dirty="0" smtClean="0"/>
              <a:t>π.χ.</a:t>
            </a:r>
          </a:p>
          <a:p>
            <a:pPr>
              <a:lnSpc>
                <a:spcPct val="90000"/>
              </a:lnSpc>
            </a:pPr>
            <a:r>
              <a:rPr lang="el-GR" dirty="0" smtClean="0"/>
              <a:t>ΗΛΕΚΤΡΟΠΑΡΑΓΩΓΗ - ΜΗΝΙΑΙΑ ή ΕΤΗΣΙΑ</a:t>
            </a:r>
            <a:r>
              <a:rPr lang="en-US" dirty="0" smtClean="0"/>
              <a:t>?</a:t>
            </a:r>
            <a:endParaRPr lang="el-GR" dirty="0" smtClean="0"/>
          </a:p>
          <a:p>
            <a:pPr>
              <a:lnSpc>
                <a:spcPct val="90000"/>
              </a:lnSpc>
            </a:pPr>
            <a:r>
              <a:rPr lang="el-GR" dirty="0" smtClean="0"/>
              <a:t>ΤΙΜΗ ΒΕΝΖΙΝΗΣ: ΤΙΜΗ ή ΑΛΛΑΓΗ ΣΤΗΝ ΜΕΣΗ ΤΙΜΗ</a:t>
            </a:r>
            <a:r>
              <a:rPr lang="en-US" dirty="0" smtClean="0"/>
              <a:t>?</a:t>
            </a:r>
          </a:p>
          <a:p>
            <a:pPr>
              <a:lnSpc>
                <a:spcPct val="90000"/>
              </a:lnSpc>
            </a:pPr>
            <a:endParaRPr lang="en-US" dirty="0" smtClean="0"/>
          </a:p>
        </p:txBody>
      </p:sp>
    </p:spTree>
    <p:extLst>
      <p:ext uri="{BB962C8B-B14F-4D97-AF65-F5344CB8AC3E}">
        <p14:creationId xmlns:p14="http://schemas.microsoft.com/office/powerpoint/2010/main" val="41312947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Κατηγορίες Ενεργειακών Δεικτών</a:t>
            </a:r>
            <a:endParaRPr lang="el-GR" dirty="0"/>
          </a:p>
        </p:txBody>
      </p:sp>
      <p:sp>
        <p:nvSpPr>
          <p:cNvPr id="3" name="Content Placeholder 2"/>
          <p:cNvSpPr>
            <a:spLocks noGrp="1"/>
          </p:cNvSpPr>
          <p:nvPr>
            <p:ph idx="1"/>
          </p:nvPr>
        </p:nvSpPr>
        <p:spPr/>
        <p:txBody>
          <a:bodyPr/>
          <a:lstStyle/>
          <a:p>
            <a:r>
              <a:rPr lang="el-GR" dirty="0" smtClean="0"/>
              <a:t>Δείκτες ενεργειακών τιμών καταναλωτή</a:t>
            </a:r>
          </a:p>
          <a:p>
            <a:r>
              <a:rPr lang="el-GR" dirty="0" smtClean="0"/>
              <a:t>Δείκτες ενεργειακών τιμών παραγωγού</a:t>
            </a:r>
          </a:p>
          <a:p>
            <a:r>
              <a:rPr lang="el-GR" dirty="0" smtClean="0"/>
              <a:t>Δείκτες Ενεργειακού Μείγματος Προσφοράς/Κατανάλωσης</a:t>
            </a:r>
          </a:p>
          <a:p>
            <a:r>
              <a:rPr lang="el-GR" dirty="0" smtClean="0"/>
              <a:t>Ενεργειακή Ένταση Οικονομίας</a:t>
            </a:r>
          </a:p>
          <a:p>
            <a:r>
              <a:rPr lang="el-GR" dirty="0" smtClean="0"/>
              <a:t>Ένταση Οικονομίας σε Άνθρακα</a:t>
            </a:r>
          </a:p>
          <a:p>
            <a:endParaRPr lang="el-GR" dirty="0"/>
          </a:p>
        </p:txBody>
      </p:sp>
    </p:spTree>
    <p:extLst>
      <p:ext uri="{BB962C8B-B14F-4D97-AF65-F5344CB8AC3E}">
        <p14:creationId xmlns:p14="http://schemas.microsoft.com/office/powerpoint/2010/main" val="28386396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Δείκτες Ενεργειακών Τιμών Καταναλωτή</a:t>
            </a:r>
            <a:endParaRPr lang="el-GR" dirty="0"/>
          </a:p>
        </p:txBody>
      </p:sp>
      <p:sp>
        <p:nvSpPr>
          <p:cNvPr id="3" name="Content Placeholder 2"/>
          <p:cNvSpPr>
            <a:spLocks noGrp="1"/>
          </p:cNvSpPr>
          <p:nvPr>
            <p:ph idx="1"/>
          </p:nvPr>
        </p:nvSpPr>
        <p:spPr/>
        <p:txBody>
          <a:bodyPr>
            <a:normAutofit/>
          </a:bodyPr>
          <a:lstStyle/>
          <a:p>
            <a:r>
              <a:rPr lang="el-GR" dirty="0" smtClean="0"/>
              <a:t>Μέση λιανική τιμή βενζίνης </a:t>
            </a:r>
            <a:r>
              <a:rPr lang="en-US" dirty="0" smtClean="0"/>
              <a:t>(</a:t>
            </a:r>
            <a:r>
              <a:rPr lang="el-GR" dirty="0" smtClean="0"/>
              <a:t>εβδομαδιαία)</a:t>
            </a:r>
            <a:endParaRPr lang="en-US" dirty="0" smtClean="0"/>
          </a:p>
          <a:p>
            <a:r>
              <a:rPr lang="el-GR" dirty="0" smtClean="0"/>
              <a:t>Οικιακή Τιμή </a:t>
            </a:r>
            <a:r>
              <a:rPr lang="el-GR" dirty="0"/>
              <a:t>Η</a:t>
            </a:r>
            <a:r>
              <a:rPr lang="el-GR" dirty="0" smtClean="0"/>
              <a:t>λεκτρισμού ανά περιφέρεια (μηνιαία, ετησία</a:t>
            </a:r>
            <a:r>
              <a:rPr lang="en-US" dirty="0" smtClean="0"/>
              <a:t>)</a:t>
            </a:r>
          </a:p>
          <a:p>
            <a:r>
              <a:rPr lang="el-GR" dirty="0" smtClean="0"/>
              <a:t>Οικιακή Τιμή Φυσικού Αερίου (μηνιαία, ετησία)</a:t>
            </a:r>
            <a:endParaRPr lang="en-US" dirty="0" smtClean="0"/>
          </a:p>
          <a:p>
            <a:r>
              <a:rPr lang="el-GR" dirty="0" smtClean="0"/>
              <a:t>Δείκτης Ενεργειακών Τιμών Καταναλωτή (σταθμισμένος για τα διάφορα καύσιμα)</a:t>
            </a:r>
            <a:endParaRPr lang="en-US" dirty="0" smtClean="0"/>
          </a:p>
          <a:p>
            <a:endParaRPr lang="el-GR" dirty="0"/>
          </a:p>
        </p:txBody>
      </p:sp>
    </p:spTree>
    <p:extLst>
      <p:ext uri="{BB962C8B-B14F-4D97-AF65-F5344CB8AC3E}">
        <p14:creationId xmlns:p14="http://schemas.microsoft.com/office/powerpoint/2010/main" val="2370070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Δείκτες τιμών Παραγωγού</a:t>
            </a:r>
            <a:endParaRPr lang="el-GR" dirty="0"/>
          </a:p>
        </p:txBody>
      </p:sp>
      <p:sp>
        <p:nvSpPr>
          <p:cNvPr id="3" name="Content Placeholder 2"/>
          <p:cNvSpPr>
            <a:spLocks noGrp="1"/>
          </p:cNvSpPr>
          <p:nvPr>
            <p:ph idx="1"/>
          </p:nvPr>
        </p:nvSpPr>
        <p:spPr/>
        <p:txBody>
          <a:bodyPr/>
          <a:lstStyle/>
          <a:p>
            <a:r>
              <a:rPr lang="el-GR" dirty="0" smtClean="0"/>
              <a:t>Μέση τιμή πετρελαίου (εβδομαδιαία)</a:t>
            </a:r>
          </a:p>
          <a:p>
            <a:r>
              <a:rPr lang="el-GR" dirty="0" smtClean="0"/>
              <a:t>Χονδρική τιμή αργού πετρελαίου (ημερήσια)</a:t>
            </a:r>
            <a:endParaRPr lang="en-US" dirty="0" smtClean="0"/>
          </a:p>
          <a:p>
            <a:endParaRPr lang="el-GR" dirty="0"/>
          </a:p>
        </p:txBody>
      </p:sp>
    </p:spTree>
    <p:extLst>
      <p:ext uri="{BB962C8B-B14F-4D97-AF65-F5344CB8AC3E}">
        <p14:creationId xmlns:p14="http://schemas.microsoft.com/office/powerpoint/2010/main" val="32010236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dirty="0" smtClean="0"/>
              <a:t>Δείκτες Προσφοράς/Κατανάλωσης/Μείγματος Καυσίμων</a:t>
            </a:r>
            <a:endParaRPr lang="el-GR" sz="2400" dirty="0"/>
          </a:p>
        </p:txBody>
      </p:sp>
      <p:sp>
        <p:nvSpPr>
          <p:cNvPr id="3" name="Content Placeholder 2"/>
          <p:cNvSpPr>
            <a:spLocks noGrp="1"/>
          </p:cNvSpPr>
          <p:nvPr>
            <p:ph idx="1"/>
          </p:nvPr>
        </p:nvSpPr>
        <p:spPr/>
        <p:txBody>
          <a:bodyPr>
            <a:normAutofit/>
          </a:bodyPr>
          <a:lstStyle/>
          <a:p>
            <a:r>
              <a:rPr lang="el-GR" dirty="0" smtClean="0"/>
              <a:t>Ενεργειακή Παραγωγή ανά τύπο καυσίμου,</a:t>
            </a:r>
            <a:endParaRPr lang="en-US" dirty="0" smtClean="0"/>
          </a:p>
          <a:p>
            <a:r>
              <a:rPr lang="el-GR" dirty="0" smtClean="0"/>
              <a:t>Ενεργειακή κατανάλωση ανά τύπο καυσίμου,</a:t>
            </a:r>
            <a:endParaRPr lang="en-US" dirty="0" smtClean="0"/>
          </a:p>
          <a:p>
            <a:r>
              <a:rPr lang="el-GR" dirty="0" smtClean="0"/>
              <a:t>Ηλεκτροπαραγωγή ανά καύσιμο (μηνιαία, ετήσια)</a:t>
            </a:r>
            <a:endParaRPr lang="en-US" dirty="0" smtClean="0"/>
          </a:p>
          <a:p>
            <a:r>
              <a:rPr lang="el-GR" dirty="0" smtClean="0"/>
              <a:t>Εισαγωγή Πετρελαίου ανά χώρα προέλευσης (μηνιαία</a:t>
            </a:r>
            <a:r>
              <a:rPr lang="en-US" dirty="0" smtClean="0"/>
              <a:t>)</a:t>
            </a:r>
          </a:p>
          <a:p>
            <a:r>
              <a:rPr lang="el-GR" dirty="0" smtClean="0"/>
              <a:t>Αποθέματα φυσικού αερίου </a:t>
            </a:r>
            <a:r>
              <a:rPr lang="en-US" dirty="0" smtClean="0"/>
              <a:t>(</a:t>
            </a:r>
            <a:r>
              <a:rPr lang="el-GR" dirty="0" smtClean="0"/>
              <a:t>εβδομαδιαία)</a:t>
            </a:r>
            <a:endParaRPr lang="en-US" dirty="0" smtClean="0"/>
          </a:p>
          <a:p>
            <a:endParaRPr lang="el-GR" dirty="0"/>
          </a:p>
        </p:txBody>
      </p:sp>
    </p:spTree>
    <p:extLst>
      <p:ext uri="{BB962C8B-B14F-4D97-AF65-F5344CB8AC3E}">
        <p14:creationId xmlns:p14="http://schemas.microsoft.com/office/powerpoint/2010/main" val="25581657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Δείκτες έντασης για την οικονομία</a:t>
            </a:r>
            <a:endParaRPr lang="el-GR" dirty="0"/>
          </a:p>
        </p:txBody>
      </p:sp>
      <p:sp>
        <p:nvSpPr>
          <p:cNvPr id="3" name="Content Placeholder 2"/>
          <p:cNvSpPr>
            <a:spLocks noGrp="1"/>
          </p:cNvSpPr>
          <p:nvPr>
            <p:ph idx="1"/>
          </p:nvPr>
        </p:nvSpPr>
        <p:spPr>
          <a:xfrm>
            <a:off x="611560" y="1687509"/>
            <a:ext cx="8229600" cy="3482981"/>
          </a:xfrm>
        </p:spPr>
        <p:txBody>
          <a:bodyPr/>
          <a:lstStyle/>
          <a:p>
            <a:r>
              <a:rPr lang="el-GR" sz="2800" dirty="0" smtClean="0"/>
              <a:t>Ενεργειακή ένταση </a:t>
            </a:r>
            <a:r>
              <a:rPr lang="en-US" sz="2800" dirty="0" smtClean="0"/>
              <a:t>(</a:t>
            </a:r>
            <a:r>
              <a:rPr lang="el-GR" sz="2800" dirty="0" smtClean="0"/>
              <a:t>ΤΙΠ/ΑΕΠ)</a:t>
            </a:r>
            <a:endParaRPr lang="en-US" sz="2800" dirty="0" smtClean="0"/>
          </a:p>
          <a:p>
            <a:r>
              <a:rPr lang="el-GR" sz="2800" dirty="0" smtClean="0"/>
              <a:t>Ένταση σε άνθρακα (</a:t>
            </a:r>
            <a:r>
              <a:rPr lang="en-US" sz="2800" dirty="0" smtClean="0"/>
              <a:t>CO</a:t>
            </a:r>
            <a:r>
              <a:rPr lang="en-US" sz="2800" baseline="-25000" dirty="0" smtClean="0"/>
              <a:t>2</a:t>
            </a:r>
            <a:r>
              <a:rPr lang="en-US" sz="2800" dirty="0" smtClean="0"/>
              <a:t>/</a:t>
            </a:r>
            <a:r>
              <a:rPr lang="el-GR" sz="2800" dirty="0" smtClean="0"/>
              <a:t>ΑΕΠ</a:t>
            </a:r>
            <a:r>
              <a:rPr lang="en-US" sz="2800" dirty="0" smtClean="0"/>
              <a:t>)</a:t>
            </a:r>
          </a:p>
          <a:p>
            <a:endParaRPr lang="el-GR" sz="2800" dirty="0"/>
          </a:p>
        </p:txBody>
      </p:sp>
    </p:spTree>
    <p:extLst>
      <p:ext uri="{BB962C8B-B14F-4D97-AF65-F5344CB8AC3E}">
        <p14:creationId xmlns:p14="http://schemas.microsoft.com/office/powerpoint/2010/main" val="9048516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Μέσες Λιανικές Τιμές </a:t>
            </a:r>
            <a:br>
              <a:rPr lang="el-GR" dirty="0" smtClean="0"/>
            </a:br>
            <a:r>
              <a:rPr lang="el-GR" dirty="0" smtClean="0"/>
              <a:t>Βενζίνης και Πετρελαίου</a:t>
            </a:r>
            <a:endParaRPr lang="el-GR" dirty="0"/>
          </a:p>
        </p:txBody>
      </p:sp>
      <p:sp>
        <p:nvSpPr>
          <p:cNvPr id="3" name="Content Placeholder 2"/>
          <p:cNvSpPr>
            <a:spLocks noGrp="1"/>
          </p:cNvSpPr>
          <p:nvPr>
            <p:ph idx="1"/>
          </p:nvPr>
        </p:nvSpPr>
        <p:spPr>
          <a:xfrm>
            <a:off x="457200" y="2571745"/>
            <a:ext cx="8229600" cy="2428892"/>
          </a:xfrm>
        </p:spPr>
        <p:txBody>
          <a:bodyPr/>
          <a:lstStyle/>
          <a:p>
            <a:pPr lvl="1"/>
            <a:r>
              <a:rPr lang="el-GR" sz="2800" dirty="0" smtClean="0"/>
              <a:t>Η βενζίνη είναι ένα από τα σημαντικότερα έξοδα για τους καταναλωτές</a:t>
            </a:r>
            <a:r>
              <a:rPr lang="en-US" sz="2800" dirty="0" smtClean="0"/>
              <a:t>.</a:t>
            </a:r>
          </a:p>
          <a:p>
            <a:pPr lvl="1"/>
            <a:r>
              <a:rPr lang="el-GR" sz="2800" dirty="0" smtClean="0"/>
              <a:t>Η τιμή του πετρελαίου επηρεάζει τους καταναλωτές άμεσα (θέρμανση) και έμμεσα (μεταφορές)</a:t>
            </a:r>
            <a:r>
              <a:rPr lang="en-US" sz="2800" dirty="0" smtClean="0"/>
              <a:t>.</a:t>
            </a:r>
          </a:p>
          <a:p>
            <a:endParaRPr lang="el-GR" sz="3200" dirty="0"/>
          </a:p>
        </p:txBody>
      </p:sp>
    </p:spTree>
    <p:extLst>
      <p:ext uri="{BB962C8B-B14F-4D97-AF65-F5344CB8AC3E}">
        <p14:creationId xmlns:p14="http://schemas.microsoft.com/office/powerpoint/2010/main" val="41263528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Οικιακές τιμές </a:t>
            </a:r>
            <a:br>
              <a:rPr lang="el-GR" dirty="0" smtClean="0"/>
            </a:br>
            <a:r>
              <a:rPr lang="el-GR" dirty="0" smtClean="0"/>
              <a:t>ηλεκτρισμού/φυσικού αερίου</a:t>
            </a:r>
            <a:endParaRPr lang="el-GR" dirty="0"/>
          </a:p>
        </p:txBody>
      </p:sp>
      <p:sp>
        <p:nvSpPr>
          <p:cNvPr id="3" name="Content Placeholder 2"/>
          <p:cNvSpPr>
            <a:spLocks noGrp="1"/>
          </p:cNvSpPr>
          <p:nvPr>
            <p:ph idx="1"/>
          </p:nvPr>
        </p:nvSpPr>
        <p:spPr>
          <a:xfrm>
            <a:off x="611560" y="2060848"/>
            <a:ext cx="8229600" cy="3482981"/>
          </a:xfrm>
        </p:spPr>
        <p:txBody>
          <a:bodyPr/>
          <a:lstStyle/>
          <a:p>
            <a:r>
              <a:rPr lang="el-GR" sz="3200" dirty="0" smtClean="0"/>
              <a:t>Σημαντικό έξοδο για τον καταναλωτή</a:t>
            </a:r>
          </a:p>
          <a:p>
            <a:r>
              <a:rPr lang="el-GR" sz="3200" dirty="0" smtClean="0"/>
              <a:t>Διαφορετική ανά επαρχία</a:t>
            </a:r>
          </a:p>
          <a:p>
            <a:r>
              <a:rPr lang="el-GR" sz="3200" dirty="0" smtClean="0"/>
              <a:t>Εύκολα κατανοητή</a:t>
            </a:r>
            <a:endParaRPr lang="el-GR" sz="3200" dirty="0"/>
          </a:p>
        </p:txBody>
      </p:sp>
    </p:spTree>
    <p:extLst>
      <p:ext uri="{BB962C8B-B14F-4D97-AF65-F5344CB8AC3E}">
        <p14:creationId xmlns:p14="http://schemas.microsoft.com/office/powerpoint/2010/main" val="23412814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ΔΕΙΚΤΗΣ ΕΝΕΡΓΕΙΑΚΩΝ ΤΙΜΩΝ ΚΑΤΑΝΑΛΩΤΗ</a:t>
            </a:r>
            <a:endParaRPr lang="el-GR" dirty="0"/>
          </a:p>
        </p:txBody>
      </p:sp>
      <p:sp>
        <p:nvSpPr>
          <p:cNvPr id="3" name="Content Placeholder 2"/>
          <p:cNvSpPr>
            <a:spLocks noGrp="1"/>
          </p:cNvSpPr>
          <p:nvPr>
            <p:ph idx="1"/>
          </p:nvPr>
        </p:nvSpPr>
        <p:spPr>
          <a:xfrm>
            <a:off x="395536" y="1772816"/>
            <a:ext cx="8291264" cy="4246984"/>
          </a:xfrm>
        </p:spPr>
        <p:txBody>
          <a:bodyPr/>
          <a:lstStyle/>
          <a:p>
            <a:r>
              <a:rPr lang="el-GR" dirty="0" smtClean="0"/>
              <a:t>ΣΗΜΑΝΤΙΚΟΣ ΓΙΑ ΤΟΝ ΚΑΤΑΝΑΛΩΤΗ</a:t>
            </a:r>
          </a:p>
          <a:p>
            <a:endParaRPr lang="el-GR" dirty="0" smtClean="0"/>
          </a:p>
          <a:p>
            <a:r>
              <a:rPr lang="el-GR" dirty="0" smtClean="0"/>
              <a:t>ΕΚΦΡΑΖΕΙ ΟΛΕΣ ΤΙΣ ΜΕΤΑΒΟΛΕΣ ΣΤΙΣ ΤΙΜΕΣ ΤΩΝ ΕΝΕΡΓΕΙΑΚΩΝ ΠΡΟΪΟΝΤΩΝ</a:t>
            </a:r>
            <a:endParaRPr lang="el-GR" dirty="0"/>
          </a:p>
        </p:txBody>
      </p:sp>
    </p:spTree>
    <p:extLst>
      <p:ext uri="{BB962C8B-B14F-4D97-AF65-F5344CB8AC3E}">
        <p14:creationId xmlns:p14="http://schemas.microsoft.com/office/powerpoint/2010/main" val="4157044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4082"/>
          </a:xfrm>
        </p:spPr>
        <p:txBody>
          <a:bodyPr/>
          <a:lstStyle/>
          <a:p>
            <a:r>
              <a:rPr lang="el-GR" sz="3200" dirty="0" smtClean="0">
                <a:latin typeface="Cambria Math" pitchFamily="18" charset="0"/>
                <a:ea typeface="Cambria Math" pitchFamily="18" charset="0"/>
              </a:rPr>
              <a:t>ΕΛΛΑΔΑ: ΙΣΟΖΥΓΙΟ ΕΝΕΡΓΕΙΑΣ</a:t>
            </a:r>
            <a:endParaRPr lang="en-GB" sz="3200" dirty="0">
              <a:latin typeface="Cambria Math" pitchFamily="18" charset="0"/>
              <a:ea typeface="Cambria Math" pitchFamily="18" charset="0"/>
            </a:endParaRPr>
          </a:p>
        </p:txBody>
      </p:sp>
      <p:sp>
        <p:nvSpPr>
          <p:cNvPr id="3" name="Slide Number Placeholder 3"/>
          <p:cNvSpPr>
            <a:spLocks noGrp="1"/>
          </p:cNvSpPr>
          <p:nvPr>
            <p:ph type="sldNum" sz="quarter" idx="12"/>
          </p:nvPr>
        </p:nvSpPr>
        <p:spPr/>
        <p:txBody>
          <a:bodyPr/>
          <a:lstStyle/>
          <a:p>
            <a:fld id="{2AFD1BDB-8639-4B87-9BD2-9C34AADE13ED}" type="slidenum">
              <a:rPr lang="el-GR" altLang="en-US"/>
              <a:pPr/>
              <a:t>4</a:t>
            </a:fld>
            <a:endParaRPr lang="el-GR" altLang="en-US"/>
          </a:p>
        </p:txBody>
      </p:sp>
      <p:pic>
        <p:nvPicPr>
          <p:cNvPr id="819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908720"/>
            <a:ext cx="8575703"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70375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ΠΑΡΑΓΩΓΗ/ΚΑΤΑΝΑΛΩΣΗ ΕΝΕΡΓΕΙΑΣ ΑΝΑ ΚΑΥΣΙΜΟ</a:t>
            </a:r>
            <a:endParaRPr lang="el-GR" dirty="0"/>
          </a:p>
        </p:txBody>
      </p:sp>
      <p:sp>
        <p:nvSpPr>
          <p:cNvPr id="3" name="Content Placeholder 2"/>
          <p:cNvSpPr>
            <a:spLocks noGrp="1"/>
          </p:cNvSpPr>
          <p:nvPr>
            <p:ph idx="1"/>
          </p:nvPr>
        </p:nvSpPr>
        <p:spPr>
          <a:xfrm>
            <a:off x="539552" y="2143116"/>
            <a:ext cx="8147248" cy="3983047"/>
          </a:xfrm>
        </p:spPr>
        <p:txBody>
          <a:bodyPr/>
          <a:lstStyle/>
          <a:p>
            <a:r>
              <a:rPr lang="el-GR" dirty="0" smtClean="0"/>
              <a:t>ΠΟΣΗ ΕΝΕΡΓΕΙΑ ΠΑΡΑΓΕΤΑΙ/ΚΑΤΑΝΑΛΩΝΕΤΑΙ ?</a:t>
            </a:r>
          </a:p>
          <a:p>
            <a:endParaRPr lang="el-GR" dirty="0" smtClean="0"/>
          </a:p>
          <a:p>
            <a:r>
              <a:rPr lang="el-GR" dirty="0" smtClean="0"/>
              <a:t>ΤΟ ΜΕΙΓΜΑ ΚΑΥΣΙΜΩΝ ΜΕΤΑΒΑΛΛΕΤΑΙ</a:t>
            </a:r>
          </a:p>
          <a:p>
            <a:endParaRPr lang="el-GR" dirty="0" smtClean="0"/>
          </a:p>
          <a:p>
            <a:r>
              <a:rPr lang="el-GR" dirty="0" smtClean="0"/>
              <a:t>Ο ΛΟΓΟΣ ΠΑΡΑΓΩΓΗ-ΠΡΟΣ-ΚΑΤΑΝΑΛΩΣΗ ΜΕΤΑΒΑΛΛΕΤΑΙ</a:t>
            </a:r>
            <a:endParaRPr lang="el-GR" dirty="0"/>
          </a:p>
        </p:txBody>
      </p:sp>
    </p:spTree>
    <p:extLst>
      <p:ext uri="{BB962C8B-B14F-4D97-AF65-F5344CB8AC3E}">
        <p14:creationId xmlns:p14="http://schemas.microsoft.com/office/powerpoint/2010/main" val="7331292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ΗΛΕΚΤΡΟΠΑΡΑΓΩΓΗ ΑΝΑ ΚΑΥΣΙΜΟ</a:t>
            </a:r>
            <a:endParaRPr lang="el-GR" dirty="0"/>
          </a:p>
        </p:txBody>
      </p:sp>
      <p:sp>
        <p:nvSpPr>
          <p:cNvPr id="3" name="Content Placeholder 2"/>
          <p:cNvSpPr>
            <a:spLocks noGrp="1"/>
          </p:cNvSpPr>
          <p:nvPr>
            <p:ph idx="1"/>
          </p:nvPr>
        </p:nvSpPr>
        <p:spPr/>
        <p:txBody>
          <a:bodyPr/>
          <a:lstStyle/>
          <a:p>
            <a:r>
              <a:rPr lang="el-GR" dirty="0" smtClean="0"/>
              <a:t>ΤΟ ΜΕΙΓΜΑ ΤΩΝ ΚΑΥΣΙΜΩΝ ΕΠΙΔΡΑ ΣΤΙΣ ΤΙΜΕΣ, ΕΚΠΟΜΠΕΣ, ΚΑΙ ΣΤΗΝ ΕΝΕΡΓΕΙΑΚΗ ΕΞΑΡΤΗΣΗ</a:t>
            </a:r>
          </a:p>
          <a:p>
            <a:endParaRPr lang="el-GR" dirty="0" smtClean="0"/>
          </a:p>
          <a:p>
            <a:r>
              <a:rPr lang="el-GR" dirty="0" smtClean="0"/>
              <a:t>ΟΙ ΠΕΡΙΣΣΟΤΕΡΟΙ ΑΓΝΟΟΥΝ ΤΟ ΜΕΙΓΜΑ ΚΑΥΣΙΜΩΝ ΓΙΑ ΤΟΝ ΗΛΕΚΤΡΙΣΜΟ</a:t>
            </a:r>
            <a:endParaRPr lang="en-US" dirty="0" smtClean="0"/>
          </a:p>
        </p:txBody>
      </p:sp>
    </p:spTree>
    <p:extLst>
      <p:ext uri="{BB962C8B-B14F-4D97-AF65-F5344CB8AC3E}">
        <p14:creationId xmlns:p14="http://schemas.microsoft.com/office/powerpoint/2010/main" val="30117430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ΠΡΟΣΦΟΡΑ ΠΕΤΡΕΛΑΙΟΥ/ΦΥΣΙΚΟΥ ΑΕΡΙΟΥ ΑΝΑ ΧΩΡΑ ΠΡΟΕΛΕΥΣΗΣ</a:t>
            </a:r>
            <a:endParaRPr lang="el-GR" dirty="0"/>
          </a:p>
        </p:txBody>
      </p:sp>
      <p:sp>
        <p:nvSpPr>
          <p:cNvPr id="3" name="Content Placeholder 2"/>
          <p:cNvSpPr>
            <a:spLocks noGrp="1"/>
          </p:cNvSpPr>
          <p:nvPr>
            <p:ph idx="1"/>
          </p:nvPr>
        </p:nvSpPr>
        <p:spPr>
          <a:xfrm>
            <a:off x="395536" y="2132856"/>
            <a:ext cx="8291264" cy="3886944"/>
          </a:xfrm>
        </p:spPr>
        <p:txBody>
          <a:bodyPr/>
          <a:lstStyle/>
          <a:p>
            <a:pPr lvl="1"/>
            <a:r>
              <a:rPr lang="el-GR" sz="2800" dirty="0" smtClean="0"/>
              <a:t>ΤΟ ΠΕΤΡΕΛΑΙΟ ΕΊΝΑΙ ΠΡΟΪΟΝ ΕΙΣΑΓΩΓΗΣ</a:t>
            </a:r>
            <a:r>
              <a:rPr lang="en-US" sz="2800" dirty="0" smtClean="0"/>
              <a:t>.</a:t>
            </a:r>
            <a:endParaRPr lang="el-GR" sz="2800" dirty="0" smtClean="0"/>
          </a:p>
          <a:p>
            <a:pPr lvl="1"/>
            <a:endParaRPr lang="en-US" sz="2800" dirty="0" smtClean="0"/>
          </a:p>
          <a:p>
            <a:pPr lvl="1"/>
            <a:r>
              <a:rPr lang="el-GR" sz="2800" dirty="0" smtClean="0"/>
              <a:t>Η ΧΩΡΑ ΠΡΟΕΛΕΥΣΗΣ ΕΧΕΙ ΣΗΜΑΣΙΑ ΓΙΑ ΤΗΝ ΤΙΜΗ ΤΗΣ ΕΝΕΡΓΕΙΑΣ ΚΑΙ ΤΗΝ ΑΣΦΑΛΕΙΑ ΕΦΟΔΙΑΣΜΟΥ</a:t>
            </a:r>
            <a:endParaRPr lang="el-GR" sz="2800" dirty="0"/>
          </a:p>
        </p:txBody>
      </p:sp>
    </p:spTree>
    <p:extLst>
      <p:ext uri="{BB962C8B-B14F-4D97-AF65-F5344CB8AC3E}">
        <p14:creationId xmlns:p14="http://schemas.microsoft.com/office/powerpoint/2010/main" val="17712324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ΕΝΕΡΓΕΙΑΚΗ ΕΝΤΑΣΗ ΤΗΣ ΟΙΚΟΝΟΜΙΑΣ</a:t>
            </a:r>
            <a:endParaRPr lang="el-GR" dirty="0"/>
          </a:p>
        </p:txBody>
      </p:sp>
      <p:sp>
        <p:nvSpPr>
          <p:cNvPr id="3" name="Content Placeholder 2"/>
          <p:cNvSpPr>
            <a:spLocks noGrp="1"/>
          </p:cNvSpPr>
          <p:nvPr>
            <p:ph idx="1"/>
          </p:nvPr>
        </p:nvSpPr>
        <p:spPr>
          <a:xfrm>
            <a:off x="457200" y="1937542"/>
            <a:ext cx="8229600" cy="2982915"/>
          </a:xfrm>
        </p:spPr>
        <p:txBody>
          <a:bodyPr/>
          <a:lstStyle/>
          <a:p>
            <a:r>
              <a:rPr lang="el-GR" sz="2800" dirty="0" smtClean="0"/>
              <a:t>ΤΥΧΟΝ ΜΕΙΩΣΗ ΔΕΙΧΝΕΙ ΠΡΑΓΜΑΤΙΚΑ ΚΕΡΔΗ ΑΠΟ ΤΗΝ ΑΥΞΗΣΗ ΤΗΣ ΕΝΕΡΓΕΙΑΚΗΣ ΑΠΟΔΟΣΗΣ</a:t>
            </a:r>
            <a:endParaRPr lang="el-GR" sz="2800" dirty="0"/>
          </a:p>
        </p:txBody>
      </p:sp>
    </p:spTree>
    <p:extLst>
      <p:ext uri="{BB962C8B-B14F-4D97-AF65-F5344CB8AC3E}">
        <p14:creationId xmlns:p14="http://schemas.microsoft.com/office/powerpoint/2010/main" val="9518071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ΕΝΤΑΣΗ ΤΗΣ ΟΙΚΟΝΟΜΙΑΣ ΣΕ ΑΝΘΡΑΚΑ (</a:t>
            </a:r>
            <a:r>
              <a:rPr lang="en-US" dirty="0" smtClean="0"/>
              <a:t>CARBON INTENSITY)</a:t>
            </a:r>
            <a:endParaRPr lang="el-GR" dirty="0"/>
          </a:p>
        </p:txBody>
      </p:sp>
      <p:sp>
        <p:nvSpPr>
          <p:cNvPr id="3" name="Content Placeholder 2"/>
          <p:cNvSpPr>
            <a:spLocks noGrp="1"/>
          </p:cNvSpPr>
          <p:nvPr>
            <p:ph idx="1"/>
          </p:nvPr>
        </p:nvSpPr>
        <p:spPr>
          <a:xfrm>
            <a:off x="457200" y="1857364"/>
            <a:ext cx="8229600" cy="4268799"/>
          </a:xfrm>
        </p:spPr>
        <p:txBody>
          <a:bodyPr/>
          <a:lstStyle/>
          <a:p>
            <a:r>
              <a:rPr lang="el-GR" dirty="0" smtClean="0"/>
              <a:t>ΔΕΙΧΝΕΙ ΤΗΝ ΠΕΡΙΒΑΛΛΟΝΤΙΚΗ ΔΙΑΣΤΑΣΗ ΤΗΣ ΟΙΚΟΝΟΜΙΑΣ</a:t>
            </a:r>
          </a:p>
          <a:p>
            <a:endParaRPr lang="el-GR" dirty="0" smtClean="0"/>
          </a:p>
          <a:p>
            <a:r>
              <a:rPr lang="el-GR" dirty="0" smtClean="0"/>
              <a:t>ΕΠΙΤΡΕΠΕΙ ΣΥΓΚΡΙΣΕΙΣ ΜΕ ΆΛΛΕΣ ΧΩΡΕΣ ΚΑΙ ΠΡΟΗΓΟΥΜΕΝΕΣ ΕΠΟΧΕΣ</a:t>
            </a:r>
          </a:p>
          <a:p>
            <a:endParaRPr lang="el-GR" dirty="0" smtClean="0"/>
          </a:p>
          <a:p>
            <a:r>
              <a:rPr lang="el-GR" dirty="0" smtClean="0"/>
              <a:t>ΠΡΟΩΘΕΙ ΣΤΟΧΟΥΣ</a:t>
            </a:r>
            <a:r>
              <a:rPr lang="en-US" dirty="0" smtClean="0"/>
              <a:t> </a:t>
            </a:r>
            <a:r>
              <a:rPr lang="el-GR" dirty="0" smtClean="0"/>
              <a:t>ΜΕΙΩΣΗΣ ΕΚΠΟΜΠΩΝ ΑΕΡΙΩΝ ΦΘ</a:t>
            </a:r>
            <a:endParaRPr lang="el-GR" dirty="0"/>
          </a:p>
        </p:txBody>
      </p:sp>
    </p:spTree>
    <p:extLst>
      <p:ext uri="{BB962C8B-B14F-4D97-AF65-F5344CB8AC3E}">
        <p14:creationId xmlns:p14="http://schemas.microsoft.com/office/powerpoint/2010/main" val="30570804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ΕΝΕΡΓΕΙΑΚΑ ΙΣΟΖΥΓΙΑ - ΕΛΛΑΔΑ</a:t>
            </a:r>
            <a:endParaRPr lang="en-GB" dirty="0"/>
          </a:p>
        </p:txBody>
      </p:sp>
      <p:sp>
        <p:nvSpPr>
          <p:cNvPr id="3" name="Content Placeholder 2"/>
          <p:cNvSpPr>
            <a:spLocks noGrp="1"/>
          </p:cNvSpPr>
          <p:nvPr>
            <p:ph sz="quarter" idx="1"/>
          </p:nvPr>
        </p:nvSpPr>
        <p:spPr/>
        <p:txBody>
          <a:bodyPr/>
          <a:lstStyle/>
          <a:p>
            <a:r>
              <a:rPr lang="el-GR" dirty="0" smtClean="0"/>
              <a:t>ΣΤΟΙΧΕΙΑ ΓΙΑ ΤΗΝ ΕΝΕΡΓΕΙΑ ΣΤΟΝ ΙΣΤΟΤΟΠΟ ΤΟΥ </a:t>
            </a:r>
          </a:p>
          <a:p>
            <a:r>
              <a:rPr lang="el-GR" dirty="0" smtClean="0"/>
              <a:t>ΥΠΟΥΡΓΕΙΟΥ ΠΕΡΙΒΑΛΛΟΝΤΟΣ, ΕΝΕΡΓΕΙΑΣ ΚΑΙ ΚΛΙΜΑΤΙΚΗΣ ΑΛΛΑΓΗΣ</a:t>
            </a:r>
          </a:p>
          <a:p>
            <a:r>
              <a:rPr lang="en-GB" dirty="0" smtClean="0">
                <a:hlinkClick r:id="rId2"/>
              </a:rPr>
              <a:t>www.ypeka.gr</a:t>
            </a:r>
            <a:endParaRPr lang="en-GB" dirty="0" smtClean="0"/>
          </a:p>
          <a:p>
            <a:endParaRPr lang="en-GB" dirty="0"/>
          </a:p>
        </p:txBody>
      </p:sp>
    </p:spTree>
    <p:extLst>
      <p:ext uri="{BB962C8B-B14F-4D97-AF65-F5344CB8AC3E}">
        <p14:creationId xmlns:p14="http://schemas.microsoft.com/office/powerpoint/2010/main" val="24990070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591660968"/>
              </p:ext>
            </p:extLst>
          </p:nvPr>
        </p:nvGraphicFramePr>
        <p:xfrm>
          <a:off x="-1" y="390525"/>
          <a:ext cx="9122725" cy="6062811"/>
        </p:xfrm>
        <a:graphic>
          <a:graphicData uri="http://schemas.openxmlformats.org/presentationml/2006/ole">
            <mc:AlternateContent xmlns:mc="http://schemas.openxmlformats.org/markup-compatibility/2006">
              <mc:Choice xmlns:v="urn:schemas-microsoft-com:vml" Requires="v">
                <p:oleObj spid="_x0000_s4108" name="Worksheet" r:id="rId4" imgW="10363154" imgH="6886522" progId="Excel.Sheet.8">
                  <p:embed/>
                </p:oleObj>
              </mc:Choice>
              <mc:Fallback>
                <p:oleObj name="Worksheet" r:id="rId4" imgW="10363154" imgH="6886522" progId="Excel.Sheet.8">
                  <p:embed/>
                  <p:pic>
                    <p:nvPicPr>
                      <p:cNvPr id="0" name=""/>
                      <p:cNvPicPr/>
                      <p:nvPr/>
                    </p:nvPicPr>
                    <p:blipFill>
                      <a:blip r:embed="rId5"/>
                      <a:stretch>
                        <a:fillRect/>
                      </a:stretch>
                    </p:blipFill>
                    <p:spPr>
                      <a:xfrm>
                        <a:off x="-1" y="390525"/>
                        <a:ext cx="9122725" cy="6062811"/>
                      </a:xfrm>
                      <a:prstGeom prst="rect">
                        <a:avLst/>
                      </a:prstGeom>
                    </p:spPr>
                  </p:pic>
                </p:oleObj>
              </mc:Fallback>
            </mc:AlternateContent>
          </a:graphicData>
        </a:graphic>
      </p:graphicFrame>
    </p:spTree>
    <p:extLst>
      <p:ext uri="{BB962C8B-B14F-4D97-AF65-F5344CB8AC3E}">
        <p14:creationId xmlns:p14="http://schemas.microsoft.com/office/powerpoint/2010/main" val="3706849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6632"/>
            <a:ext cx="7772400" cy="562074"/>
          </a:xfrm>
        </p:spPr>
        <p:txBody>
          <a:bodyPr/>
          <a:lstStyle/>
          <a:p>
            <a:pPr algn="ctr"/>
            <a:r>
              <a:rPr lang="el-GR" sz="2800" b="1" dirty="0" smtClean="0">
                <a:latin typeface="+mn-lt"/>
              </a:rPr>
              <a:t>ΛΕΣΒΟΣ: ημερήσια διακύμανση φορτίου</a:t>
            </a:r>
            <a:endParaRPr lang="en-GB" sz="2800" b="1" dirty="0">
              <a:latin typeface="+mn-lt"/>
            </a:endParaRPr>
          </a:p>
        </p:txBody>
      </p:sp>
      <p:sp>
        <p:nvSpPr>
          <p:cNvPr id="3" name="Slide Number Placeholder 3"/>
          <p:cNvSpPr>
            <a:spLocks noGrp="1"/>
          </p:cNvSpPr>
          <p:nvPr>
            <p:ph type="sldNum" sz="quarter" idx="12"/>
          </p:nvPr>
        </p:nvSpPr>
        <p:spPr/>
        <p:txBody>
          <a:bodyPr/>
          <a:lstStyle/>
          <a:p>
            <a:fld id="{101E218F-BF0E-4975-95FC-804420840CCA}" type="slidenum">
              <a:rPr lang="el-GR" altLang="en-US"/>
              <a:pPr/>
              <a:t>5</a:t>
            </a:fld>
            <a:endParaRPr lang="el-GR" altLang="en-US"/>
          </a:p>
        </p:txBody>
      </p:sp>
      <p:graphicFrame>
        <p:nvGraphicFramePr>
          <p:cNvPr id="5" name="Chart 4"/>
          <p:cNvGraphicFramePr>
            <a:graphicFrameLocks/>
          </p:cNvGraphicFramePr>
          <p:nvPr>
            <p:extLst>
              <p:ext uri="{D42A27DB-BD31-4B8C-83A1-F6EECF244321}">
                <p14:modId xmlns:p14="http://schemas.microsoft.com/office/powerpoint/2010/main" val="3649292757"/>
              </p:ext>
            </p:extLst>
          </p:nvPr>
        </p:nvGraphicFramePr>
        <p:xfrm>
          <a:off x="107505" y="764704"/>
          <a:ext cx="8928992" cy="60932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49476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ΕΝΕΡΓΕΙΑΚΟΙ ΦΟΡΕΙΣ : ΙΣΟΖΥΓΙΑ</a:t>
            </a:r>
            <a:endParaRPr lang="en-GB" dirty="0"/>
          </a:p>
        </p:txBody>
      </p:sp>
      <p:sp>
        <p:nvSpPr>
          <p:cNvPr id="3" name="Content Placeholder 2"/>
          <p:cNvSpPr>
            <a:spLocks noGrp="1"/>
          </p:cNvSpPr>
          <p:nvPr>
            <p:ph idx="1"/>
          </p:nvPr>
        </p:nvSpPr>
        <p:spPr/>
        <p:txBody>
          <a:bodyPr>
            <a:normAutofit/>
          </a:bodyPr>
          <a:lstStyle/>
          <a:p>
            <a:r>
              <a:rPr lang="el-GR" dirty="0" smtClean="0"/>
              <a:t>Η ΑΝΑΛΥΣΗ ΕΝΟΣ ΤΕΛΙΚΟΥ ΧΡΗΣΤΗ (ΚΤΙΡΙΟ, ΕΤΑΙΡΕΙΑ, ΚΡΑΤΟΣ), ΑΠΑΙΤΕΙ ΟΡΙΣΜΟΥΣ :</a:t>
            </a:r>
          </a:p>
          <a:p>
            <a:r>
              <a:rPr lang="el-GR" dirty="0" smtClean="0"/>
              <a:t>ΕΙΣΡΟΗ ΕΝΕΡΓΕΙΑΣ</a:t>
            </a:r>
          </a:p>
          <a:p>
            <a:r>
              <a:rPr lang="el-GR" dirty="0" smtClean="0"/>
              <a:t>ΕΚΡΟΗ ΕΝΕΡΓΕΙΑΣ</a:t>
            </a:r>
          </a:p>
          <a:p>
            <a:r>
              <a:rPr lang="el-GR" dirty="0" smtClean="0"/>
              <a:t>ΠΑΡΑΓΩΓΗ ΕΝΕΡΓΕΙΑΣ</a:t>
            </a:r>
          </a:p>
          <a:p>
            <a:r>
              <a:rPr lang="el-GR" dirty="0" smtClean="0"/>
              <a:t>ΜΕΤΑΒΟΛΗ ΑΠΟΘΕΜΑΤΩΝ</a:t>
            </a:r>
          </a:p>
          <a:p>
            <a:r>
              <a:rPr lang="el-GR" dirty="0" smtClean="0"/>
              <a:t>ΚΑΘΑΡΗ ΔΙΑΘΕΣΙΜΗ ΕΝΕΡΓΕΙΑ = ΕΙΣΡΟΗ – ΕΚΡΟΗ + ΠΑΡΑΓΩΓΗ +/- ΜΕΤΑΒΟΛΗ ΑΠΟΘΕΜΑΤΩΝ</a:t>
            </a:r>
            <a:endParaRPr lang="en-GB" dirty="0"/>
          </a:p>
        </p:txBody>
      </p:sp>
    </p:spTree>
    <p:extLst>
      <p:ext uri="{BB962C8B-B14F-4D97-AF65-F5344CB8AC3E}">
        <p14:creationId xmlns:p14="http://schemas.microsoft.com/office/powerpoint/2010/main" val="3608892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Ισοζύγιο ενέργειας      1/2</a:t>
            </a:r>
            <a:endParaRPr lang="en-GB" dirty="0"/>
          </a:p>
        </p:txBody>
      </p:sp>
      <p:sp>
        <p:nvSpPr>
          <p:cNvPr id="3" name="Content Placeholder 2"/>
          <p:cNvSpPr>
            <a:spLocks noGrp="1"/>
          </p:cNvSpPr>
          <p:nvPr>
            <p:ph idx="1"/>
          </p:nvPr>
        </p:nvSpPr>
        <p:spPr>
          <a:xfrm>
            <a:off x="395536" y="1052736"/>
            <a:ext cx="8291264" cy="5328592"/>
          </a:xfrm>
        </p:spPr>
        <p:txBody>
          <a:bodyPr/>
          <a:lstStyle/>
          <a:p>
            <a:pPr marL="0" indent="0" algn="ctr">
              <a:buNone/>
            </a:pPr>
            <a:r>
              <a:rPr lang="el-GR" b="1" dirty="0" smtClean="0">
                <a:solidFill>
                  <a:schemeClr val="tx1">
                    <a:lumMod val="95000"/>
                    <a:lumOff val="5000"/>
                  </a:schemeClr>
                </a:solidFill>
              </a:rPr>
              <a:t>ΠΑΡΑΔΕΙΓΜΑ</a:t>
            </a:r>
            <a:r>
              <a:rPr lang="el-GR" dirty="0" smtClean="0">
                <a:solidFill>
                  <a:schemeClr val="tx1">
                    <a:lumMod val="95000"/>
                    <a:lumOff val="5000"/>
                  </a:schemeClr>
                </a:solidFill>
              </a:rPr>
              <a:t> </a:t>
            </a:r>
          </a:p>
          <a:p>
            <a:pPr marL="0" indent="0">
              <a:buNone/>
            </a:pPr>
            <a:r>
              <a:rPr lang="el-GR" dirty="0" smtClean="0">
                <a:solidFill>
                  <a:schemeClr val="tx1">
                    <a:lumMod val="95000"/>
                    <a:lumOff val="5000"/>
                  </a:schemeClr>
                </a:solidFill>
              </a:rPr>
              <a:t>ΜΙΑ ΕΠΙΧΕΙΡΗΣΗ ΧΡΗΣΙΜΟΠΟΙΕΙ </a:t>
            </a:r>
            <a:r>
              <a:rPr lang="el-GR" dirty="0">
                <a:solidFill>
                  <a:schemeClr val="tx1">
                    <a:lumMod val="95000"/>
                    <a:lumOff val="5000"/>
                  </a:schemeClr>
                </a:solidFill>
              </a:rPr>
              <a:t>ΓΙΑ </a:t>
            </a:r>
            <a:r>
              <a:rPr lang="el-GR" dirty="0" smtClean="0">
                <a:solidFill>
                  <a:schemeClr val="tx1">
                    <a:lumMod val="95000"/>
                    <a:lumOff val="5000"/>
                  </a:schemeClr>
                </a:solidFill>
              </a:rPr>
              <a:t>ΤΗΝ ΛΕΙΤΟΥΡΓΙΑ ΤΗΣ </a:t>
            </a:r>
          </a:p>
          <a:p>
            <a:r>
              <a:rPr lang="el-GR" dirty="0" smtClean="0">
                <a:solidFill>
                  <a:schemeClr val="tx1">
                    <a:lumMod val="95000"/>
                    <a:lumOff val="5000"/>
                  </a:schemeClr>
                </a:solidFill>
              </a:rPr>
              <a:t>ΠΕΤΡΕΛΑΙΟ ΚΑΙ ΗΛΕΚΤΡΙΣΜΟ </a:t>
            </a:r>
          </a:p>
          <a:p>
            <a:endParaRPr lang="el-GR" dirty="0" smtClean="0">
              <a:solidFill>
                <a:schemeClr val="tx1">
                  <a:lumMod val="95000"/>
                  <a:lumOff val="5000"/>
                </a:schemeClr>
              </a:solidFill>
            </a:endParaRPr>
          </a:p>
          <a:p>
            <a:r>
              <a:rPr lang="el-GR" dirty="0" smtClean="0">
                <a:solidFill>
                  <a:schemeClr val="tx1">
                    <a:lumMod val="95000"/>
                    <a:lumOff val="5000"/>
                  </a:schemeClr>
                </a:solidFill>
              </a:rPr>
              <a:t>ΤΟ 2015 :</a:t>
            </a:r>
          </a:p>
          <a:p>
            <a:r>
              <a:rPr lang="el-GR" dirty="0">
                <a:solidFill>
                  <a:schemeClr val="tx1">
                    <a:lumMod val="95000"/>
                    <a:lumOff val="5000"/>
                  </a:schemeClr>
                </a:solidFill>
              </a:rPr>
              <a:t>ΑΓΟΡΑΖΕΙ 1000 </a:t>
            </a:r>
            <a:r>
              <a:rPr lang="en-GB" dirty="0" smtClean="0">
                <a:solidFill>
                  <a:schemeClr val="tx1">
                    <a:lumMod val="95000"/>
                    <a:lumOff val="5000"/>
                  </a:schemeClr>
                </a:solidFill>
              </a:rPr>
              <a:t>GJ </a:t>
            </a:r>
            <a:r>
              <a:rPr lang="el-GR" dirty="0" smtClean="0">
                <a:solidFill>
                  <a:schemeClr val="tx1">
                    <a:lumMod val="95000"/>
                    <a:lumOff val="5000"/>
                  </a:schemeClr>
                </a:solidFill>
              </a:rPr>
              <a:t>ενέργειας (πετρέλαιο και ηλεκτρισμό). </a:t>
            </a:r>
          </a:p>
          <a:p>
            <a:r>
              <a:rPr lang="el-GR" dirty="0" smtClean="0">
                <a:solidFill>
                  <a:schemeClr val="tx1">
                    <a:lumMod val="95000"/>
                    <a:lumOff val="5000"/>
                  </a:schemeClr>
                </a:solidFill>
              </a:rPr>
              <a:t>Η ΕΓΚΑΤΕΣΤΗΜΕΝΗ ΑΝΕΜΟΓΕΝΝΗΤΡΙΑ ΠΑΡΑΓΕΙ 600 </a:t>
            </a:r>
            <a:r>
              <a:rPr lang="en-GB" dirty="0" smtClean="0">
                <a:solidFill>
                  <a:schemeClr val="tx1">
                    <a:lumMod val="95000"/>
                    <a:lumOff val="5000"/>
                  </a:schemeClr>
                </a:solidFill>
              </a:rPr>
              <a:t>GJ</a:t>
            </a:r>
            <a:r>
              <a:rPr lang="el-GR" dirty="0" smtClean="0">
                <a:solidFill>
                  <a:schemeClr val="tx1">
                    <a:lumMod val="95000"/>
                    <a:lumOff val="5000"/>
                  </a:schemeClr>
                </a:solidFill>
              </a:rPr>
              <a:t>, </a:t>
            </a:r>
          </a:p>
          <a:p>
            <a:r>
              <a:rPr lang="el-GR" dirty="0" smtClean="0">
                <a:solidFill>
                  <a:schemeClr val="tx1">
                    <a:lumMod val="95000"/>
                    <a:lumOff val="5000"/>
                  </a:schemeClr>
                </a:solidFill>
              </a:rPr>
              <a:t>ΕΚ ΤΩΝ ΟΠΟΙΩΝ ΠΩΛΕΙ ΤΑ 400</a:t>
            </a:r>
            <a:r>
              <a:rPr lang="en-GB" dirty="0" smtClean="0">
                <a:solidFill>
                  <a:schemeClr val="tx1">
                    <a:lumMod val="95000"/>
                    <a:lumOff val="5000"/>
                  </a:schemeClr>
                </a:solidFill>
              </a:rPr>
              <a:t> GJ </a:t>
            </a:r>
            <a:r>
              <a:rPr lang="el-GR" dirty="0" smtClean="0">
                <a:solidFill>
                  <a:schemeClr val="tx1">
                    <a:lumMod val="95000"/>
                    <a:lumOff val="5000"/>
                  </a:schemeClr>
                </a:solidFill>
              </a:rPr>
              <a:t>ΣΤΟ ΔΙΚΤΥΟ ΤΗΣ ΔΕΗ.</a:t>
            </a:r>
          </a:p>
          <a:p>
            <a:r>
              <a:rPr lang="el-GR" dirty="0" smtClean="0">
                <a:solidFill>
                  <a:schemeClr val="tx1">
                    <a:lumMod val="95000"/>
                    <a:lumOff val="5000"/>
                  </a:schemeClr>
                </a:solidFill>
              </a:rPr>
              <a:t>ΑΠΟ ΤΗΝ ΔΕΞΑΜΕΝΗ ΠΕΤΡΕΛΑΙΟΥ ΠΗΡΕ 100 </a:t>
            </a:r>
            <a:r>
              <a:rPr lang="en-GB" dirty="0" err="1" smtClean="0">
                <a:solidFill>
                  <a:schemeClr val="tx1">
                    <a:lumMod val="95000"/>
                    <a:lumOff val="5000"/>
                  </a:schemeClr>
                </a:solidFill>
              </a:rPr>
              <a:t>GigaJoules</a:t>
            </a:r>
            <a:r>
              <a:rPr lang="en-GB" dirty="0" smtClean="0">
                <a:solidFill>
                  <a:schemeClr val="tx1">
                    <a:lumMod val="95000"/>
                    <a:lumOff val="5000"/>
                  </a:schemeClr>
                </a:solidFill>
              </a:rPr>
              <a:t> </a:t>
            </a:r>
            <a:r>
              <a:rPr lang="el-GR" dirty="0" smtClean="0">
                <a:solidFill>
                  <a:schemeClr val="tx1">
                    <a:lumMod val="95000"/>
                    <a:lumOff val="5000"/>
                  </a:schemeClr>
                </a:solidFill>
              </a:rPr>
              <a:t>ΠΕΤΡΕΛΑΙΟΥ ΓΙΑ ΤΗΝ ΕΠΙΧΕΙΡΗΣΗ</a:t>
            </a:r>
          </a:p>
          <a:p>
            <a:r>
              <a:rPr lang="el-GR" dirty="0" smtClean="0">
                <a:solidFill>
                  <a:schemeClr val="tx1">
                    <a:lumMod val="95000"/>
                    <a:lumOff val="5000"/>
                  </a:schemeClr>
                </a:solidFill>
              </a:rPr>
              <a:t>ΠΟΣΗ ΕΝΕΡΓΕΙΑ ΕΊΝΑΙ ΔΙΑΘΕΣΙΜΗ ΣΤΟ ΤΕΛΟΣ ΤΟΥ ΕΤΟΥΣ ?</a:t>
            </a:r>
            <a:endParaRPr lang="en-GB" dirty="0">
              <a:solidFill>
                <a:schemeClr val="tx1">
                  <a:lumMod val="95000"/>
                  <a:lumOff val="5000"/>
                </a:schemeClr>
              </a:solidFill>
            </a:endParaRPr>
          </a:p>
        </p:txBody>
      </p:sp>
    </p:spTree>
    <p:extLst>
      <p:ext uri="{BB962C8B-B14F-4D97-AF65-F5344CB8AC3E}">
        <p14:creationId xmlns:p14="http://schemas.microsoft.com/office/powerpoint/2010/main" val="751969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ΠΑΡΑΔΕΙΓΜΑ ΕΠΙΧΕΙΡΗΣΗΣ       2/2</a:t>
            </a:r>
            <a:endParaRPr lang="en-GB" dirty="0"/>
          </a:p>
        </p:txBody>
      </p:sp>
      <p:sp>
        <p:nvSpPr>
          <p:cNvPr id="3" name="Content Placeholder 2"/>
          <p:cNvSpPr>
            <a:spLocks noGrp="1"/>
          </p:cNvSpPr>
          <p:nvPr>
            <p:ph idx="1"/>
          </p:nvPr>
        </p:nvSpPr>
        <p:spPr>
          <a:noFill/>
        </p:spPr>
        <p:txBody>
          <a:bodyPr/>
          <a:lstStyle/>
          <a:p>
            <a:pPr marL="0" indent="0">
              <a:buNone/>
            </a:pPr>
            <a:endParaRPr lang="en-GB" dirty="0"/>
          </a:p>
        </p:txBody>
      </p:sp>
      <p:sp>
        <p:nvSpPr>
          <p:cNvPr id="5" name="Right Arrow 4"/>
          <p:cNvSpPr/>
          <p:nvPr/>
        </p:nvSpPr>
        <p:spPr>
          <a:xfrm>
            <a:off x="755576" y="3223467"/>
            <a:ext cx="4104456" cy="2509789"/>
          </a:xfrm>
          <a:prstGeom prst="rightArrow">
            <a:avLst/>
          </a:prstGeom>
          <a:solidFill>
            <a:srgbClr val="FFFF99"/>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C00000"/>
                </a:solidFill>
              </a:rPr>
              <a:t>ΕΙΣΑΓΩΓΗ : 1000</a:t>
            </a:r>
            <a:r>
              <a:rPr lang="en-GB" dirty="0" smtClean="0">
                <a:solidFill>
                  <a:srgbClr val="C00000"/>
                </a:solidFill>
              </a:rPr>
              <a:t> GJ</a:t>
            </a:r>
            <a:endParaRPr lang="en-GB" dirty="0">
              <a:solidFill>
                <a:srgbClr val="C00000"/>
              </a:solidFill>
            </a:endParaRPr>
          </a:p>
        </p:txBody>
      </p:sp>
      <p:sp>
        <p:nvSpPr>
          <p:cNvPr id="6" name="Right Arrow 5"/>
          <p:cNvSpPr/>
          <p:nvPr/>
        </p:nvSpPr>
        <p:spPr>
          <a:xfrm>
            <a:off x="5724128" y="4077072"/>
            <a:ext cx="3168352" cy="1440160"/>
          </a:xfrm>
          <a:prstGeom prst="rightArrow">
            <a:avLst/>
          </a:prstGeom>
          <a:solidFill>
            <a:srgbClr val="CCFFCC"/>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C00000"/>
                </a:solidFill>
              </a:rPr>
              <a:t>ΕΞΑΓΩΓΗ : </a:t>
            </a:r>
            <a:r>
              <a:rPr lang="en-GB" dirty="0" smtClean="0">
                <a:solidFill>
                  <a:srgbClr val="C00000"/>
                </a:solidFill>
              </a:rPr>
              <a:t>4</a:t>
            </a:r>
            <a:r>
              <a:rPr lang="el-GR" dirty="0" smtClean="0">
                <a:solidFill>
                  <a:srgbClr val="C00000"/>
                </a:solidFill>
              </a:rPr>
              <a:t>00</a:t>
            </a:r>
            <a:r>
              <a:rPr lang="en-GB" dirty="0" smtClean="0">
                <a:solidFill>
                  <a:srgbClr val="C00000"/>
                </a:solidFill>
              </a:rPr>
              <a:t> GJ</a:t>
            </a:r>
            <a:endParaRPr lang="en-GB" dirty="0">
              <a:solidFill>
                <a:srgbClr val="C00000"/>
              </a:solidFill>
            </a:endParaRPr>
          </a:p>
        </p:txBody>
      </p:sp>
      <p:sp>
        <p:nvSpPr>
          <p:cNvPr id="7" name="Rounded Rectangle 6"/>
          <p:cNvSpPr/>
          <p:nvPr/>
        </p:nvSpPr>
        <p:spPr>
          <a:xfrm>
            <a:off x="1331640" y="3063736"/>
            <a:ext cx="2232248" cy="797312"/>
          </a:xfrm>
          <a:prstGeom prst="roundRect">
            <a:avLst/>
          </a:prstGeom>
          <a:solidFill>
            <a:srgbClr val="FFCCFF"/>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C00000"/>
                </a:solidFill>
              </a:rPr>
              <a:t>ΠΑΡΑΓΩΓΗ : </a:t>
            </a:r>
          </a:p>
          <a:p>
            <a:pPr algn="ctr"/>
            <a:r>
              <a:rPr lang="en-GB" dirty="0" smtClean="0">
                <a:solidFill>
                  <a:srgbClr val="C00000"/>
                </a:solidFill>
              </a:rPr>
              <a:t>600 GJ </a:t>
            </a:r>
            <a:r>
              <a:rPr lang="el-GR" dirty="0" smtClean="0">
                <a:solidFill>
                  <a:srgbClr val="C00000"/>
                </a:solidFill>
              </a:rPr>
              <a:t>ΑΙΟΛΙΚΗ</a:t>
            </a:r>
            <a:endParaRPr lang="en-GB" dirty="0">
              <a:solidFill>
                <a:srgbClr val="C00000"/>
              </a:solidFill>
            </a:endParaRPr>
          </a:p>
        </p:txBody>
      </p:sp>
      <p:sp>
        <p:nvSpPr>
          <p:cNvPr id="8" name="Rounded Rectangle 7"/>
          <p:cNvSpPr/>
          <p:nvPr/>
        </p:nvSpPr>
        <p:spPr>
          <a:xfrm>
            <a:off x="1331640" y="2513206"/>
            <a:ext cx="2232248" cy="550529"/>
          </a:xfrm>
          <a:prstGeom prst="roundRect">
            <a:avLst/>
          </a:prstGeom>
          <a:solidFill>
            <a:schemeClr val="bg2">
              <a:lumMod val="90000"/>
            </a:schemeClr>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C00000"/>
                </a:solidFill>
              </a:rPr>
              <a:t>ΑΠΟΘΕΜΑ : </a:t>
            </a:r>
          </a:p>
          <a:p>
            <a:pPr algn="ctr"/>
            <a:r>
              <a:rPr lang="en-GB" dirty="0" smtClean="0">
                <a:solidFill>
                  <a:srgbClr val="C00000"/>
                </a:solidFill>
              </a:rPr>
              <a:t>100 GJ </a:t>
            </a:r>
            <a:r>
              <a:rPr lang="el-GR" dirty="0" smtClean="0">
                <a:solidFill>
                  <a:srgbClr val="C00000"/>
                </a:solidFill>
              </a:rPr>
              <a:t>ΠΕΤΡΕΛΑΙΟΥ</a:t>
            </a:r>
            <a:endParaRPr lang="en-GB" dirty="0">
              <a:solidFill>
                <a:srgbClr val="C00000"/>
              </a:solidFill>
            </a:endParaRPr>
          </a:p>
        </p:txBody>
      </p:sp>
      <p:cxnSp>
        <p:nvCxnSpPr>
          <p:cNvPr id="10" name="Straight Arrow Connector 9"/>
          <p:cNvCxnSpPr/>
          <p:nvPr/>
        </p:nvCxnSpPr>
        <p:spPr>
          <a:xfrm>
            <a:off x="6012160" y="2513207"/>
            <a:ext cx="0" cy="1965154"/>
          </a:xfrm>
          <a:prstGeom prst="straightConnector1">
            <a:avLst/>
          </a:prstGeom>
          <a:ln w="31750" cmpd="dbl">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563888" y="2513207"/>
            <a:ext cx="3528392"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5964973" y="3063735"/>
            <a:ext cx="2232248" cy="432048"/>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C00000"/>
                </a:solidFill>
              </a:rPr>
              <a:t>ΔΙΑΘΕΣΙΜΑ </a:t>
            </a:r>
            <a:r>
              <a:rPr lang="en-GB" dirty="0" smtClean="0">
                <a:solidFill>
                  <a:srgbClr val="C00000"/>
                </a:solidFill>
              </a:rPr>
              <a:t>1</a:t>
            </a:r>
            <a:r>
              <a:rPr lang="el-GR" dirty="0" smtClean="0">
                <a:solidFill>
                  <a:srgbClr val="C00000"/>
                </a:solidFill>
              </a:rPr>
              <a:t>3</a:t>
            </a:r>
            <a:r>
              <a:rPr lang="en-GB" dirty="0" smtClean="0">
                <a:solidFill>
                  <a:srgbClr val="C00000"/>
                </a:solidFill>
              </a:rPr>
              <a:t>00 GJ</a:t>
            </a:r>
            <a:endParaRPr lang="en-GB" dirty="0">
              <a:solidFill>
                <a:srgbClr val="C00000"/>
              </a:solidFill>
            </a:endParaRPr>
          </a:p>
        </p:txBody>
      </p:sp>
      <p:sp>
        <p:nvSpPr>
          <p:cNvPr id="15" name="Rounded Rectangle 14"/>
          <p:cNvSpPr/>
          <p:nvPr/>
        </p:nvSpPr>
        <p:spPr>
          <a:xfrm>
            <a:off x="1979712" y="6381328"/>
            <a:ext cx="2232248" cy="432048"/>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C00000"/>
                </a:solidFill>
              </a:rPr>
              <a:t>ΟΡΙΑ ΣΥΣΤΗΜΑΤΟΣ</a:t>
            </a:r>
            <a:endParaRPr lang="en-GB" dirty="0">
              <a:solidFill>
                <a:srgbClr val="C00000"/>
              </a:solidFill>
            </a:endParaRPr>
          </a:p>
        </p:txBody>
      </p:sp>
      <p:sp>
        <p:nvSpPr>
          <p:cNvPr id="4" name="Rectangle 3"/>
          <p:cNvSpPr/>
          <p:nvPr/>
        </p:nvSpPr>
        <p:spPr>
          <a:xfrm>
            <a:off x="1043608" y="1484784"/>
            <a:ext cx="7344816" cy="4896544"/>
          </a:xfrm>
          <a:prstGeom prst="rect">
            <a:avLst/>
          </a:prstGeom>
          <a:noFill/>
          <a:ln w="28575"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19956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t>ΣΕ ΕΠΙΠΕΔΟ ΚΡΑΤΟΥΣ</a:t>
            </a:r>
            <a:endParaRPr lang="en-GB" b="1" dirty="0"/>
          </a:p>
        </p:txBody>
      </p:sp>
      <p:sp>
        <p:nvSpPr>
          <p:cNvPr id="3" name="Content Placeholder 2"/>
          <p:cNvSpPr>
            <a:spLocks noGrp="1"/>
          </p:cNvSpPr>
          <p:nvPr>
            <p:ph idx="1"/>
          </p:nvPr>
        </p:nvSpPr>
        <p:spPr>
          <a:xfrm>
            <a:off x="457200" y="1600200"/>
            <a:ext cx="8075240" cy="4525963"/>
          </a:xfrm>
        </p:spPr>
        <p:txBody>
          <a:bodyPr/>
          <a:lstStyle/>
          <a:p>
            <a:r>
              <a:rPr lang="el-GR" b="1" dirty="0" smtClean="0">
                <a:solidFill>
                  <a:srgbClr val="C00000"/>
                </a:solidFill>
              </a:rPr>
              <a:t>ΣΥΝΟΛΙΚΗ ΠΡΩΤΟΓΕΝΗΣ ΠΡΟΣΦΟΡΑ ΕΝΕΡΓΕΙΑΣ (</a:t>
            </a:r>
            <a:r>
              <a:rPr lang="en-GB" b="1" dirty="0" smtClean="0">
                <a:solidFill>
                  <a:srgbClr val="C00000"/>
                </a:solidFill>
              </a:rPr>
              <a:t>TPES)</a:t>
            </a:r>
            <a:r>
              <a:rPr lang="el-GR" b="1" dirty="0" smtClean="0">
                <a:solidFill>
                  <a:srgbClr val="C00000"/>
                </a:solidFill>
              </a:rPr>
              <a:t> =</a:t>
            </a:r>
          </a:p>
          <a:p>
            <a:pPr algn="r"/>
            <a:r>
              <a:rPr lang="el-GR" dirty="0" smtClean="0"/>
              <a:t>ΕΝΔΟΓΕΝΗΣ ΠΑΡΑΓΩΓΗ +</a:t>
            </a:r>
          </a:p>
          <a:p>
            <a:pPr algn="r"/>
            <a:r>
              <a:rPr lang="el-GR" dirty="0" smtClean="0"/>
              <a:t>ΕΙΣΑΓΩΓΕΣ –</a:t>
            </a:r>
          </a:p>
          <a:p>
            <a:pPr algn="r"/>
            <a:r>
              <a:rPr lang="el-GR" dirty="0" smtClean="0"/>
              <a:t>ΕΞΑΓΩΓΕΣ</a:t>
            </a:r>
            <a:r>
              <a:rPr lang="el-GR" dirty="0"/>
              <a:t> </a:t>
            </a:r>
            <a:r>
              <a:rPr lang="el-GR" dirty="0" smtClean="0"/>
              <a:t>– </a:t>
            </a:r>
          </a:p>
          <a:p>
            <a:pPr algn="r"/>
            <a:r>
              <a:rPr lang="el-GR" dirty="0" smtClean="0"/>
              <a:t>ΠΟΝΤΟΠΟΡΑ ΠΛΟΙΑ +/-</a:t>
            </a:r>
          </a:p>
          <a:p>
            <a:pPr algn="r"/>
            <a:r>
              <a:rPr lang="el-GR" dirty="0" smtClean="0"/>
              <a:t>ΜΕΤΑΒΟΛΗ ΑΠΟΘΕΜΑΤΩΝ</a:t>
            </a:r>
          </a:p>
        </p:txBody>
      </p:sp>
    </p:spTree>
    <p:extLst>
      <p:ext uri="{BB962C8B-B14F-4D97-AF65-F5344CB8AC3E}">
        <p14:creationId xmlns:p14="http://schemas.microsoft.com/office/powerpoint/2010/main" val="10178684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Equity</Template>
  <TotalTime>1929</TotalTime>
  <Words>1402</Words>
  <Application>Microsoft Office PowerPoint</Application>
  <PresentationFormat>On-screen Show (4:3)</PresentationFormat>
  <Paragraphs>380</Paragraphs>
  <Slides>46</Slides>
  <Notes>33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Equity</vt:lpstr>
      <vt:lpstr>Worksheet</vt:lpstr>
      <vt:lpstr>ΕΝΕΡΓΕΙΑΚΗ ΑΝΑΛΥΣΗ</vt:lpstr>
      <vt:lpstr>ΕΝΕΡΓΕΙΑΚΑ ΙΣΟΖΥΓΙΑ </vt:lpstr>
      <vt:lpstr>Σε επίπεδο ΔΙΕΡΓΑΣΙΑΣ</vt:lpstr>
      <vt:lpstr>ΕΛΛΑΔΑ: ΙΣΟΖΥΓΙΟ ΕΝΕΡΓΕΙΑΣ</vt:lpstr>
      <vt:lpstr>ΛΕΣΒΟΣ: ημερήσια διακύμανση φορτίου</vt:lpstr>
      <vt:lpstr>ΕΝΕΡΓΕΙΑΚΟΙ ΦΟΡΕΙΣ : ΙΣΟΖΥΓΙΑ</vt:lpstr>
      <vt:lpstr>Ισοζύγιο ενέργειας      1/2</vt:lpstr>
      <vt:lpstr>ΠΑΡΑΔΕΙΓΜΑ ΕΠΙΧΕΙΡΗΣΗΣ       2/2</vt:lpstr>
      <vt:lpstr>ΣΕ ΕΠΙΠΕΔΟ ΚΡΑΤΟΥΣ</vt:lpstr>
      <vt:lpstr>ΣΕ ΕΠΙΠΕΔΟ ΚΡΑΤΟΥΣ</vt:lpstr>
      <vt:lpstr>ΕΝΕΡΓΕΙΑΚΟΙ ΦΟΡΕΙΣ</vt:lpstr>
      <vt:lpstr>ΠΡΩΤΟΓΕΝΗΣ ΕΝΕΡΓΕΙΑ</vt:lpstr>
      <vt:lpstr>ΕΝΕΡΓΕΙΑΚΟ ΙΣΟΖΥΓΙΟ: ορισμός</vt:lpstr>
      <vt:lpstr>Παρατηρήσεις:</vt:lpstr>
      <vt:lpstr>PowerPoint Presentation</vt:lpstr>
      <vt:lpstr>ΜΕΓΕΘΗ</vt:lpstr>
      <vt:lpstr>ΕΝΕΡΓΕΙΑΚΟ ΙΣΟΖΥΓΙΟ</vt:lpstr>
      <vt:lpstr>ΕΘΝΙΚΟ ΙΣΟΖΥΓΙΟ ΕΝΕΡΓΕΙΑΣ</vt:lpstr>
      <vt:lpstr>ΕΘΝΙΚΟ ΙΣΟΖΥΓΙΟ ΕΝΕΡΓΕΙΑΣ</vt:lpstr>
      <vt:lpstr>ΕΘΝΙΚΟ ΙΣΟΖΥΓΙΟ</vt:lpstr>
      <vt:lpstr>ΕΘΝΙΚΟ ΙΣΟΖΥΓΙΟ</vt:lpstr>
      <vt:lpstr>ΕΘΝΙΚΟ ΙΣΟΖΥΓΙΟ ΕΝΕΡΓΕΙΑΣ  - ΔΕΙΚΤΕΣ</vt:lpstr>
      <vt:lpstr>ΕΘΝΙΚΟ ΙΣΟΖΥΓΙΟ : ΔΟΜΗ</vt:lpstr>
      <vt:lpstr>PowerPoint Presentation</vt:lpstr>
      <vt:lpstr>ΤΟΜΕΙΣ : ΕΞΕΛΙΞΗ ΕΝΕΡΓΕΙΑΚΗΣ ΖΗΤΗΣΗΣ</vt:lpstr>
      <vt:lpstr>ΕΝΕΡΓΕΙΑΚΟΙ ΔΕΙΚΤΕΣ</vt:lpstr>
      <vt:lpstr>Δείκτες ενεργειακής απόδοσης</vt:lpstr>
      <vt:lpstr>ΧΡΗΣΙΜΟΤΗΤΑ ΕΝΕΡΓΕΙΑΚΩΝ ΔΕΙΚΤΩΝ</vt:lpstr>
      <vt:lpstr>ΠΑΡΑΔΕΙΓΜΑΤΑ ΟΡΓΑΝΙΣΜΩΝ ΠΟΥ ΠΑΡΕΧΟΥΝ ΕΝΕΡΓΕΙΑΚΟΥΣ ΔΕΙΚΤΕΣ</vt:lpstr>
      <vt:lpstr>ΕΝΕΡΓΕΙΑΚΟΙ ΔΕΙΚΤΕΣ</vt:lpstr>
      <vt:lpstr>ΘΕΜΑΤΑ ΣΧΕΤΙΚΑ ΜΕ ΤΟΥΣ ΕΝΕΡΓΕΙΑΚΟΥΣ ΔΕΙΚΤΕΣ</vt:lpstr>
      <vt:lpstr>Κατηγορίες Ενεργειακών Δεικτών</vt:lpstr>
      <vt:lpstr>Δείκτες Ενεργειακών Τιμών Καταναλωτή</vt:lpstr>
      <vt:lpstr>Δείκτες τιμών Παραγωγού</vt:lpstr>
      <vt:lpstr>Δείκτες Προσφοράς/Κατανάλωσης/Μείγματος Καυσίμων</vt:lpstr>
      <vt:lpstr>Δείκτες έντασης για την οικονομία</vt:lpstr>
      <vt:lpstr>Μέσες Λιανικές Τιμές  Βενζίνης και Πετρελαίου</vt:lpstr>
      <vt:lpstr>Οικιακές τιμές  ηλεκτρισμού/φυσικού αερίου</vt:lpstr>
      <vt:lpstr>ΔΕΙΚΤΗΣ ΕΝΕΡΓΕΙΑΚΩΝ ΤΙΜΩΝ ΚΑΤΑΝΑΛΩΤΗ</vt:lpstr>
      <vt:lpstr>ΠΑΡΑΓΩΓΗ/ΚΑΤΑΝΑΛΩΣΗ ΕΝΕΡΓΕΙΑΣ ΑΝΑ ΚΑΥΣΙΜΟ</vt:lpstr>
      <vt:lpstr>ΗΛΕΚΤΡΟΠΑΡΑΓΩΓΗ ΑΝΑ ΚΑΥΣΙΜΟ</vt:lpstr>
      <vt:lpstr>ΠΡΟΣΦΟΡΑ ΠΕΤΡΕΛΑΙΟΥ/ΦΥΣΙΚΟΥ ΑΕΡΙΟΥ ΑΝΑ ΧΩΡΑ ΠΡΟΕΛΕΥΣΗΣ</vt:lpstr>
      <vt:lpstr>ΕΝΕΡΓΕΙΑΚΗ ΕΝΤΑΣΗ ΤΗΣ ΟΙΚΟΝΟΜΙΑΣ</vt:lpstr>
      <vt:lpstr>ΕΝΤΑΣΗ ΤΗΣ ΟΙΚΟΝΟΜΙΑΣ ΣΕ ΑΝΘΡΑΚΑ (CARBON INTENSITY)</vt:lpstr>
      <vt:lpstr>ΕΝΕΡΓΕΙΑΚΑ ΙΣΟΖΥΓΙΑ - ΕΛΛΑΔΑ</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Ενεργειακά ισοζύγια</dc:title>
  <dc:creator>D Haralambopoulos</dc:creator>
  <cp:lastModifiedBy>Dias Haralambopoulos</cp:lastModifiedBy>
  <cp:revision>27</cp:revision>
  <cp:lastPrinted>2015-01-21T14:47:38Z</cp:lastPrinted>
  <dcterms:created xsi:type="dcterms:W3CDTF">2009-11-10T21:46:36Z</dcterms:created>
  <dcterms:modified xsi:type="dcterms:W3CDTF">2015-02-28T13:59:39Z</dcterms:modified>
</cp:coreProperties>
</file>