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3" r:id="rId3"/>
  </p:sldMasterIdLst>
  <p:notesMasterIdLst>
    <p:notesMasterId r:id="rId82"/>
  </p:notesMasterIdLst>
  <p:sldIdLst>
    <p:sldId id="1683" r:id="rId4"/>
    <p:sldId id="1684" r:id="rId5"/>
    <p:sldId id="1685" r:id="rId6"/>
    <p:sldId id="1642" r:id="rId7"/>
    <p:sldId id="1448" r:id="rId8"/>
    <p:sldId id="1177" r:id="rId9"/>
    <p:sldId id="1178" r:id="rId10"/>
    <p:sldId id="1182" r:id="rId11"/>
    <p:sldId id="1068" r:id="rId12"/>
    <p:sldId id="888" r:id="rId13"/>
    <p:sldId id="1184" r:id="rId14"/>
    <p:sldId id="1185" r:id="rId15"/>
    <p:sldId id="1186" r:id="rId16"/>
    <p:sldId id="1548" r:id="rId17"/>
    <p:sldId id="1549" r:id="rId18"/>
    <p:sldId id="1550" r:id="rId19"/>
    <p:sldId id="1551" r:id="rId20"/>
    <p:sldId id="1552" r:id="rId21"/>
    <p:sldId id="1553" r:id="rId22"/>
    <p:sldId id="1554" r:id="rId23"/>
    <p:sldId id="1555" r:id="rId24"/>
    <p:sldId id="1556" r:id="rId25"/>
    <p:sldId id="1557" r:id="rId26"/>
    <p:sldId id="1558" r:id="rId27"/>
    <p:sldId id="1188" r:id="rId28"/>
    <p:sldId id="1189" r:id="rId29"/>
    <p:sldId id="1469" r:id="rId30"/>
    <p:sldId id="1470" r:id="rId31"/>
    <p:sldId id="1124" r:id="rId32"/>
    <p:sldId id="1352" r:id="rId33"/>
    <p:sldId id="1204" r:id="rId34"/>
    <p:sldId id="1205" r:id="rId35"/>
    <p:sldId id="1209" r:id="rId36"/>
    <p:sldId id="1404" r:id="rId37"/>
    <p:sldId id="1357" r:id="rId38"/>
    <p:sldId id="1358" r:id="rId39"/>
    <p:sldId id="1359" r:id="rId40"/>
    <p:sldId id="1533" r:id="rId41"/>
    <p:sldId id="1544" r:id="rId42"/>
    <p:sldId id="1644" r:id="rId43"/>
    <p:sldId id="1645" r:id="rId44"/>
    <p:sldId id="1646" r:id="rId45"/>
    <p:sldId id="1647" r:id="rId46"/>
    <p:sldId id="1648" r:id="rId47"/>
    <p:sldId id="1649" r:id="rId48"/>
    <p:sldId id="1650" r:id="rId49"/>
    <p:sldId id="1651" r:id="rId50"/>
    <p:sldId id="1652" r:id="rId51"/>
    <p:sldId id="1653" r:id="rId52"/>
    <p:sldId id="1654" r:id="rId53"/>
    <p:sldId id="1655" r:id="rId54"/>
    <p:sldId id="1656" r:id="rId55"/>
    <p:sldId id="1657" r:id="rId56"/>
    <p:sldId id="1658" r:id="rId57"/>
    <p:sldId id="1659" r:id="rId58"/>
    <p:sldId id="1660" r:id="rId59"/>
    <p:sldId id="1661" r:id="rId60"/>
    <p:sldId id="1662" r:id="rId61"/>
    <p:sldId id="1663" r:id="rId62"/>
    <p:sldId id="1664" r:id="rId63"/>
    <p:sldId id="1665" r:id="rId64"/>
    <p:sldId id="1666" r:id="rId65"/>
    <p:sldId id="1667" r:id="rId66"/>
    <p:sldId id="1668" r:id="rId67"/>
    <p:sldId id="1669" r:id="rId68"/>
    <p:sldId id="1670" r:id="rId69"/>
    <p:sldId id="1671" r:id="rId70"/>
    <p:sldId id="1672" r:id="rId71"/>
    <p:sldId id="1673" r:id="rId72"/>
    <p:sldId id="1674" r:id="rId73"/>
    <p:sldId id="1675" r:id="rId74"/>
    <p:sldId id="1676" r:id="rId75"/>
    <p:sldId id="1677" r:id="rId76"/>
    <p:sldId id="1678" r:id="rId77"/>
    <p:sldId id="1679" r:id="rId78"/>
    <p:sldId id="1680" r:id="rId79"/>
    <p:sldId id="1681" r:id="rId80"/>
    <p:sldId id="1682" r:id="rId81"/>
  </p:sldIdLst>
  <p:sldSz cx="9144000" cy="6858000" type="screen4x3"/>
  <p:notesSz cx="6757988" cy="99298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AA"/>
    <a:srgbClr val="DAFDA1"/>
    <a:srgbClr val="F6FF9F"/>
    <a:srgbClr val="FF33CC"/>
    <a:srgbClr val="CCECFF"/>
    <a:srgbClr val="CDFF9F"/>
    <a:srgbClr val="CFA2FC"/>
    <a:srgbClr val="A4A0FE"/>
    <a:srgbClr val="00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277" autoAdjust="0"/>
    <p:restoredTop sz="94624" autoAdjust="0"/>
  </p:normalViewPr>
  <p:slideViewPr>
    <p:cSldViewPr>
      <p:cViewPr>
        <p:scale>
          <a:sx n="73" d="100"/>
          <a:sy n="73" d="100"/>
        </p:scale>
        <p:origin x="-2724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15318"/>
    </p:cViewPr>
  </p:sorterViewPr>
  <p:notesViewPr>
    <p:cSldViewPr>
      <p:cViewPr varScale="1">
        <p:scale>
          <a:sx n="44" d="100"/>
          <a:sy n="44" d="100"/>
        </p:scale>
        <p:origin x="-1074" y="-108"/>
      </p:cViewPr>
      <p:guideLst>
        <p:guide orient="horz" pos="3127"/>
        <p:guide pos="2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viewProps" Target="view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ACER%20Disk%20D\&#932;&#945;%20&#941;&#947;&#947;&#961;&#945;&#966;&#940;%20&#956;&#959;&#965;\TED%2028%20nov%2009+\UNIVERSITY\NEWCASTLE\Newcastle%202008\COURSE\lectures\indices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ACER%20Disk%20D\&#932;&#945;%20&#941;&#947;&#947;&#961;&#945;&#966;&#940;%20&#956;&#959;&#965;\TED%2028%20nov%2009+\UNIVERSITY\NEWCASTLE\Newcastle%202008\COURSE\lectures\indic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 lang="en-US" sz="12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pPr>
            <a:r>
              <a:rPr lang="en-US" sz="14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BALTIC DRY </a:t>
            </a:r>
            <a:r>
              <a:rPr lang="en-US" sz="14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INDEX</a:t>
            </a:r>
            <a:br>
              <a:rPr lang="en-US" sz="14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</a:br>
            <a:r>
              <a:rPr lang="en-US" sz="14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before &amp; after global financial crisis</a:t>
            </a:r>
            <a:endParaRPr lang="en-US" sz="1400" b="1" kern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37163625548968532"/>
          <c:y val="4.315848085830489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232249058755483"/>
          <c:y val="0.15659792024994873"/>
          <c:w val="0.80462060220001841"/>
          <c:h val="0.62564309721807321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003366"/>
              </a:solidFill>
              <a:prstDash val="solid"/>
            </a:ln>
          </c:spPr>
          <c:marker>
            <c:symbol val="square"/>
            <c:size val="3"/>
            <c:spPr>
              <a:noFill/>
              <a:ln>
                <a:solidFill>
                  <a:srgbClr val="003366"/>
                </a:solidFill>
                <a:prstDash val="solid"/>
              </a:ln>
            </c:spPr>
          </c:marker>
          <c:cat>
            <c:numRef>
              <c:f>Φύλλο1!$AO$4:$AO$1028</c:f>
              <c:numCache>
                <c:formatCode>d/m/yyyy</c:formatCode>
                <c:ptCount val="1025"/>
                <c:pt idx="0">
                  <c:v>38720</c:v>
                </c:pt>
                <c:pt idx="1">
                  <c:v>38721</c:v>
                </c:pt>
                <c:pt idx="2">
                  <c:v>38722</c:v>
                </c:pt>
                <c:pt idx="3">
                  <c:v>38723</c:v>
                </c:pt>
                <c:pt idx="4">
                  <c:v>38726</c:v>
                </c:pt>
                <c:pt idx="5">
                  <c:v>38727</c:v>
                </c:pt>
                <c:pt idx="6">
                  <c:v>38728</c:v>
                </c:pt>
                <c:pt idx="7">
                  <c:v>38729</c:v>
                </c:pt>
                <c:pt idx="8">
                  <c:v>38730</c:v>
                </c:pt>
                <c:pt idx="9">
                  <c:v>38733</c:v>
                </c:pt>
                <c:pt idx="10">
                  <c:v>38734</c:v>
                </c:pt>
                <c:pt idx="11">
                  <c:v>38735</c:v>
                </c:pt>
                <c:pt idx="12">
                  <c:v>38736</c:v>
                </c:pt>
                <c:pt idx="13">
                  <c:v>38737</c:v>
                </c:pt>
                <c:pt idx="14">
                  <c:v>38740</c:v>
                </c:pt>
                <c:pt idx="15">
                  <c:v>38741</c:v>
                </c:pt>
                <c:pt idx="16">
                  <c:v>38742</c:v>
                </c:pt>
                <c:pt idx="17">
                  <c:v>38743</c:v>
                </c:pt>
                <c:pt idx="18">
                  <c:v>38744</c:v>
                </c:pt>
                <c:pt idx="19">
                  <c:v>38747</c:v>
                </c:pt>
                <c:pt idx="20">
                  <c:v>38748</c:v>
                </c:pt>
                <c:pt idx="21">
                  <c:v>38749</c:v>
                </c:pt>
                <c:pt idx="22">
                  <c:v>38750</c:v>
                </c:pt>
                <c:pt idx="23">
                  <c:v>38751</c:v>
                </c:pt>
                <c:pt idx="24">
                  <c:v>38754</c:v>
                </c:pt>
                <c:pt idx="25">
                  <c:v>38755</c:v>
                </c:pt>
                <c:pt idx="26">
                  <c:v>38756</c:v>
                </c:pt>
                <c:pt idx="27">
                  <c:v>38757</c:v>
                </c:pt>
                <c:pt idx="28">
                  <c:v>38758</c:v>
                </c:pt>
                <c:pt idx="29">
                  <c:v>38761</c:v>
                </c:pt>
                <c:pt idx="30">
                  <c:v>38762</c:v>
                </c:pt>
                <c:pt idx="31">
                  <c:v>38763</c:v>
                </c:pt>
                <c:pt idx="32">
                  <c:v>38764</c:v>
                </c:pt>
                <c:pt idx="33">
                  <c:v>38765</c:v>
                </c:pt>
                <c:pt idx="34">
                  <c:v>38768</c:v>
                </c:pt>
                <c:pt idx="35">
                  <c:v>38769</c:v>
                </c:pt>
                <c:pt idx="36">
                  <c:v>38770</c:v>
                </c:pt>
                <c:pt idx="37">
                  <c:v>38771</c:v>
                </c:pt>
                <c:pt idx="38">
                  <c:v>38772</c:v>
                </c:pt>
                <c:pt idx="39">
                  <c:v>38775</c:v>
                </c:pt>
                <c:pt idx="40">
                  <c:v>38776</c:v>
                </c:pt>
                <c:pt idx="41">
                  <c:v>38777</c:v>
                </c:pt>
                <c:pt idx="42">
                  <c:v>38778</c:v>
                </c:pt>
                <c:pt idx="43">
                  <c:v>38779</c:v>
                </c:pt>
                <c:pt idx="44">
                  <c:v>38782</c:v>
                </c:pt>
                <c:pt idx="45">
                  <c:v>38783</c:v>
                </c:pt>
                <c:pt idx="46">
                  <c:v>38784</c:v>
                </c:pt>
                <c:pt idx="47">
                  <c:v>38785</c:v>
                </c:pt>
                <c:pt idx="48">
                  <c:v>38786</c:v>
                </c:pt>
                <c:pt idx="49">
                  <c:v>38789</c:v>
                </c:pt>
                <c:pt idx="50">
                  <c:v>38790</c:v>
                </c:pt>
                <c:pt idx="51">
                  <c:v>38791</c:v>
                </c:pt>
                <c:pt idx="52">
                  <c:v>38792</c:v>
                </c:pt>
                <c:pt idx="53">
                  <c:v>38793</c:v>
                </c:pt>
                <c:pt idx="54">
                  <c:v>38796</c:v>
                </c:pt>
                <c:pt idx="55">
                  <c:v>38797</c:v>
                </c:pt>
                <c:pt idx="56">
                  <c:v>38798</c:v>
                </c:pt>
                <c:pt idx="57">
                  <c:v>38799</c:v>
                </c:pt>
                <c:pt idx="58">
                  <c:v>38800</c:v>
                </c:pt>
                <c:pt idx="59">
                  <c:v>38803</c:v>
                </c:pt>
                <c:pt idx="60">
                  <c:v>38804</c:v>
                </c:pt>
                <c:pt idx="61">
                  <c:v>38805</c:v>
                </c:pt>
                <c:pt idx="62">
                  <c:v>38806</c:v>
                </c:pt>
                <c:pt idx="63">
                  <c:v>38807</c:v>
                </c:pt>
                <c:pt idx="64">
                  <c:v>38810</c:v>
                </c:pt>
                <c:pt idx="65">
                  <c:v>38811</c:v>
                </c:pt>
                <c:pt idx="66">
                  <c:v>38812</c:v>
                </c:pt>
                <c:pt idx="67">
                  <c:v>38813</c:v>
                </c:pt>
                <c:pt idx="68">
                  <c:v>38814</c:v>
                </c:pt>
                <c:pt idx="69">
                  <c:v>38817</c:v>
                </c:pt>
                <c:pt idx="70">
                  <c:v>38818</c:v>
                </c:pt>
                <c:pt idx="71">
                  <c:v>38819</c:v>
                </c:pt>
                <c:pt idx="72">
                  <c:v>38820</c:v>
                </c:pt>
                <c:pt idx="73">
                  <c:v>38825</c:v>
                </c:pt>
                <c:pt idx="74">
                  <c:v>38826</c:v>
                </c:pt>
                <c:pt idx="75">
                  <c:v>38827</c:v>
                </c:pt>
                <c:pt idx="76">
                  <c:v>38828</c:v>
                </c:pt>
                <c:pt idx="77">
                  <c:v>38831</c:v>
                </c:pt>
                <c:pt idx="78">
                  <c:v>38832</c:v>
                </c:pt>
                <c:pt idx="79">
                  <c:v>38833</c:v>
                </c:pt>
                <c:pt idx="80">
                  <c:v>38834</c:v>
                </c:pt>
                <c:pt idx="81">
                  <c:v>38835</c:v>
                </c:pt>
                <c:pt idx="82">
                  <c:v>38839</c:v>
                </c:pt>
                <c:pt idx="83">
                  <c:v>38840</c:v>
                </c:pt>
                <c:pt idx="84">
                  <c:v>38841</c:v>
                </c:pt>
                <c:pt idx="85">
                  <c:v>38842</c:v>
                </c:pt>
                <c:pt idx="86">
                  <c:v>38845</c:v>
                </c:pt>
                <c:pt idx="87">
                  <c:v>38846</c:v>
                </c:pt>
                <c:pt idx="88">
                  <c:v>38847</c:v>
                </c:pt>
                <c:pt idx="89">
                  <c:v>38848</c:v>
                </c:pt>
                <c:pt idx="90">
                  <c:v>38849</c:v>
                </c:pt>
                <c:pt idx="91">
                  <c:v>38852</c:v>
                </c:pt>
                <c:pt idx="92">
                  <c:v>38853</c:v>
                </c:pt>
                <c:pt idx="93">
                  <c:v>38854</c:v>
                </c:pt>
                <c:pt idx="94">
                  <c:v>38855</c:v>
                </c:pt>
                <c:pt idx="95">
                  <c:v>38856</c:v>
                </c:pt>
                <c:pt idx="96">
                  <c:v>38859</c:v>
                </c:pt>
                <c:pt idx="97">
                  <c:v>38860</c:v>
                </c:pt>
                <c:pt idx="98">
                  <c:v>38861</c:v>
                </c:pt>
                <c:pt idx="99">
                  <c:v>38862</c:v>
                </c:pt>
                <c:pt idx="100">
                  <c:v>38863</c:v>
                </c:pt>
                <c:pt idx="101">
                  <c:v>38867</c:v>
                </c:pt>
                <c:pt idx="102">
                  <c:v>38868</c:v>
                </c:pt>
                <c:pt idx="103">
                  <c:v>38869</c:v>
                </c:pt>
                <c:pt idx="104">
                  <c:v>38870</c:v>
                </c:pt>
                <c:pt idx="105">
                  <c:v>38873</c:v>
                </c:pt>
                <c:pt idx="106">
                  <c:v>38874</c:v>
                </c:pt>
                <c:pt idx="107">
                  <c:v>38875</c:v>
                </c:pt>
                <c:pt idx="108">
                  <c:v>38876</c:v>
                </c:pt>
                <c:pt idx="109">
                  <c:v>38877</c:v>
                </c:pt>
                <c:pt idx="110">
                  <c:v>38880</c:v>
                </c:pt>
                <c:pt idx="111">
                  <c:v>38881</c:v>
                </c:pt>
                <c:pt idx="112">
                  <c:v>38882</c:v>
                </c:pt>
                <c:pt idx="113">
                  <c:v>38883</c:v>
                </c:pt>
                <c:pt idx="114">
                  <c:v>38884</c:v>
                </c:pt>
                <c:pt idx="115">
                  <c:v>38887</c:v>
                </c:pt>
                <c:pt idx="116">
                  <c:v>38888</c:v>
                </c:pt>
                <c:pt idx="117">
                  <c:v>38889</c:v>
                </c:pt>
                <c:pt idx="118">
                  <c:v>38890</c:v>
                </c:pt>
                <c:pt idx="119">
                  <c:v>38891</c:v>
                </c:pt>
                <c:pt idx="120">
                  <c:v>38894</c:v>
                </c:pt>
                <c:pt idx="121">
                  <c:v>38895</c:v>
                </c:pt>
                <c:pt idx="122">
                  <c:v>38896</c:v>
                </c:pt>
                <c:pt idx="123">
                  <c:v>38897</c:v>
                </c:pt>
                <c:pt idx="124">
                  <c:v>38898</c:v>
                </c:pt>
                <c:pt idx="125">
                  <c:v>38901</c:v>
                </c:pt>
                <c:pt idx="126">
                  <c:v>38902</c:v>
                </c:pt>
                <c:pt idx="127">
                  <c:v>38903</c:v>
                </c:pt>
                <c:pt idx="128">
                  <c:v>38904</c:v>
                </c:pt>
                <c:pt idx="129">
                  <c:v>38905</c:v>
                </c:pt>
                <c:pt idx="130">
                  <c:v>38908</c:v>
                </c:pt>
                <c:pt idx="131">
                  <c:v>38909</c:v>
                </c:pt>
                <c:pt idx="132">
                  <c:v>38910</c:v>
                </c:pt>
                <c:pt idx="133">
                  <c:v>38911</c:v>
                </c:pt>
                <c:pt idx="134">
                  <c:v>38912</c:v>
                </c:pt>
                <c:pt idx="135">
                  <c:v>38915</c:v>
                </c:pt>
                <c:pt idx="136">
                  <c:v>38916</c:v>
                </c:pt>
                <c:pt idx="137">
                  <c:v>38917</c:v>
                </c:pt>
                <c:pt idx="138">
                  <c:v>38918</c:v>
                </c:pt>
                <c:pt idx="139">
                  <c:v>38919</c:v>
                </c:pt>
                <c:pt idx="140">
                  <c:v>38922</c:v>
                </c:pt>
                <c:pt idx="141">
                  <c:v>38923</c:v>
                </c:pt>
                <c:pt idx="142">
                  <c:v>38924</c:v>
                </c:pt>
                <c:pt idx="143">
                  <c:v>38925</c:v>
                </c:pt>
                <c:pt idx="144">
                  <c:v>38926</c:v>
                </c:pt>
                <c:pt idx="145">
                  <c:v>38929</c:v>
                </c:pt>
                <c:pt idx="146">
                  <c:v>38930</c:v>
                </c:pt>
                <c:pt idx="147">
                  <c:v>38931</c:v>
                </c:pt>
                <c:pt idx="148">
                  <c:v>38932</c:v>
                </c:pt>
                <c:pt idx="149">
                  <c:v>38933</c:v>
                </c:pt>
                <c:pt idx="150">
                  <c:v>38936</c:v>
                </c:pt>
                <c:pt idx="151">
                  <c:v>38937</c:v>
                </c:pt>
                <c:pt idx="152">
                  <c:v>38938</c:v>
                </c:pt>
                <c:pt idx="153">
                  <c:v>38939</c:v>
                </c:pt>
                <c:pt idx="154">
                  <c:v>38940</c:v>
                </c:pt>
                <c:pt idx="155">
                  <c:v>38943</c:v>
                </c:pt>
                <c:pt idx="156">
                  <c:v>38944</c:v>
                </c:pt>
                <c:pt idx="157">
                  <c:v>38945</c:v>
                </c:pt>
                <c:pt idx="158">
                  <c:v>38946</c:v>
                </c:pt>
                <c:pt idx="159">
                  <c:v>38947</c:v>
                </c:pt>
                <c:pt idx="160">
                  <c:v>38950</c:v>
                </c:pt>
                <c:pt idx="161">
                  <c:v>38951</c:v>
                </c:pt>
                <c:pt idx="162">
                  <c:v>38952</c:v>
                </c:pt>
                <c:pt idx="163">
                  <c:v>38953</c:v>
                </c:pt>
                <c:pt idx="164">
                  <c:v>38954</c:v>
                </c:pt>
                <c:pt idx="165">
                  <c:v>38958</c:v>
                </c:pt>
                <c:pt idx="166">
                  <c:v>38959</c:v>
                </c:pt>
                <c:pt idx="167">
                  <c:v>38960</c:v>
                </c:pt>
                <c:pt idx="168">
                  <c:v>38961</c:v>
                </c:pt>
                <c:pt idx="169">
                  <c:v>38964</c:v>
                </c:pt>
                <c:pt idx="170">
                  <c:v>38965</c:v>
                </c:pt>
                <c:pt idx="171">
                  <c:v>38966</c:v>
                </c:pt>
                <c:pt idx="172">
                  <c:v>38967</c:v>
                </c:pt>
                <c:pt idx="173">
                  <c:v>38968</c:v>
                </c:pt>
                <c:pt idx="174">
                  <c:v>38971</c:v>
                </c:pt>
                <c:pt idx="175">
                  <c:v>38972</c:v>
                </c:pt>
                <c:pt idx="176">
                  <c:v>38973</c:v>
                </c:pt>
                <c:pt idx="177">
                  <c:v>38974</c:v>
                </c:pt>
                <c:pt idx="178">
                  <c:v>38975</c:v>
                </c:pt>
                <c:pt idx="179">
                  <c:v>38978</c:v>
                </c:pt>
                <c:pt idx="180">
                  <c:v>38979</c:v>
                </c:pt>
                <c:pt idx="181">
                  <c:v>38980</c:v>
                </c:pt>
                <c:pt idx="182">
                  <c:v>38981</c:v>
                </c:pt>
                <c:pt idx="183">
                  <c:v>38982</c:v>
                </c:pt>
                <c:pt idx="184">
                  <c:v>38985</c:v>
                </c:pt>
                <c:pt idx="185">
                  <c:v>38986</c:v>
                </c:pt>
                <c:pt idx="186">
                  <c:v>38987</c:v>
                </c:pt>
                <c:pt idx="187">
                  <c:v>38988</c:v>
                </c:pt>
                <c:pt idx="188">
                  <c:v>38989</c:v>
                </c:pt>
                <c:pt idx="189">
                  <c:v>38992</c:v>
                </c:pt>
                <c:pt idx="190">
                  <c:v>38993</c:v>
                </c:pt>
                <c:pt idx="191">
                  <c:v>38994</c:v>
                </c:pt>
                <c:pt idx="192">
                  <c:v>38995</c:v>
                </c:pt>
                <c:pt idx="193">
                  <c:v>38996</c:v>
                </c:pt>
                <c:pt idx="194">
                  <c:v>38999</c:v>
                </c:pt>
                <c:pt idx="195">
                  <c:v>39000</c:v>
                </c:pt>
                <c:pt idx="196">
                  <c:v>39001</c:v>
                </c:pt>
                <c:pt idx="197">
                  <c:v>39002</c:v>
                </c:pt>
                <c:pt idx="198">
                  <c:v>39003</c:v>
                </c:pt>
                <c:pt idx="199">
                  <c:v>39006</c:v>
                </c:pt>
                <c:pt idx="200">
                  <c:v>39007</c:v>
                </c:pt>
                <c:pt idx="201">
                  <c:v>39008</c:v>
                </c:pt>
                <c:pt idx="202">
                  <c:v>39009</c:v>
                </c:pt>
                <c:pt idx="203">
                  <c:v>39010</c:v>
                </c:pt>
                <c:pt idx="204">
                  <c:v>39013</c:v>
                </c:pt>
                <c:pt idx="205">
                  <c:v>39014</c:v>
                </c:pt>
                <c:pt idx="206">
                  <c:v>39015</c:v>
                </c:pt>
                <c:pt idx="207">
                  <c:v>39016</c:v>
                </c:pt>
                <c:pt idx="208">
                  <c:v>39017</c:v>
                </c:pt>
                <c:pt idx="209">
                  <c:v>39020</c:v>
                </c:pt>
                <c:pt idx="210">
                  <c:v>39021</c:v>
                </c:pt>
                <c:pt idx="211">
                  <c:v>39022</c:v>
                </c:pt>
                <c:pt idx="212">
                  <c:v>39023</c:v>
                </c:pt>
                <c:pt idx="213">
                  <c:v>39024</c:v>
                </c:pt>
                <c:pt idx="214">
                  <c:v>39027</c:v>
                </c:pt>
                <c:pt idx="215">
                  <c:v>39028</c:v>
                </c:pt>
                <c:pt idx="216">
                  <c:v>39029</c:v>
                </c:pt>
                <c:pt idx="217">
                  <c:v>39030</c:v>
                </c:pt>
                <c:pt idx="218">
                  <c:v>39031</c:v>
                </c:pt>
                <c:pt idx="219">
                  <c:v>39034</c:v>
                </c:pt>
                <c:pt idx="220">
                  <c:v>39035</c:v>
                </c:pt>
                <c:pt idx="221">
                  <c:v>39036</c:v>
                </c:pt>
                <c:pt idx="222">
                  <c:v>39037</c:v>
                </c:pt>
                <c:pt idx="223">
                  <c:v>39038</c:v>
                </c:pt>
                <c:pt idx="224">
                  <c:v>39041</c:v>
                </c:pt>
                <c:pt idx="225">
                  <c:v>39042</c:v>
                </c:pt>
                <c:pt idx="226">
                  <c:v>39043</c:v>
                </c:pt>
                <c:pt idx="227">
                  <c:v>39044</c:v>
                </c:pt>
                <c:pt idx="228">
                  <c:v>39045</c:v>
                </c:pt>
                <c:pt idx="229">
                  <c:v>39048</c:v>
                </c:pt>
                <c:pt idx="230">
                  <c:v>39049</c:v>
                </c:pt>
                <c:pt idx="231">
                  <c:v>39050</c:v>
                </c:pt>
                <c:pt idx="232">
                  <c:v>39051</c:v>
                </c:pt>
                <c:pt idx="233">
                  <c:v>39052</c:v>
                </c:pt>
                <c:pt idx="234">
                  <c:v>39055</c:v>
                </c:pt>
                <c:pt idx="235">
                  <c:v>39056</c:v>
                </c:pt>
                <c:pt idx="236">
                  <c:v>39057</c:v>
                </c:pt>
                <c:pt idx="237">
                  <c:v>39058</c:v>
                </c:pt>
                <c:pt idx="238">
                  <c:v>39059</c:v>
                </c:pt>
                <c:pt idx="239">
                  <c:v>39062</c:v>
                </c:pt>
                <c:pt idx="240">
                  <c:v>39063</c:v>
                </c:pt>
                <c:pt idx="241">
                  <c:v>39064</c:v>
                </c:pt>
                <c:pt idx="242">
                  <c:v>39065</c:v>
                </c:pt>
                <c:pt idx="243">
                  <c:v>39066</c:v>
                </c:pt>
                <c:pt idx="244">
                  <c:v>39069</c:v>
                </c:pt>
                <c:pt idx="245">
                  <c:v>39070</c:v>
                </c:pt>
                <c:pt idx="246">
                  <c:v>39071</c:v>
                </c:pt>
                <c:pt idx="247">
                  <c:v>39072</c:v>
                </c:pt>
                <c:pt idx="248">
                  <c:v>39073</c:v>
                </c:pt>
                <c:pt idx="249">
                  <c:v>39084</c:v>
                </c:pt>
                <c:pt idx="250">
                  <c:v>39085</c:v>
                </c:pt>
                <c:pt idx="251">
                  <c:v>39086</c:v>
                </c:pt>
                <c:pt idx="252">
                  <c:v>39087</c:v>
                </c:pt>
                <c:pt idx="253">
                  <c:v>39090</c:v>
                </c:pt>
                <c:pt idx="254">
                  <c:v>39091</c:v>
                </c:pt>
                <c:pt idx="255">
                  <c:v>39092</c:v>
                </c:pt>
                <c:pt idx="256">
                  <c:v>39093</c:v>
                </c:pt>
                <c:pt idx="257">
                  <c:v>39094</c:v>
                </c:pt>
                <c:pt idx="258">
                  <c:v>39097</c:v>
                </c:pt>
                <c:pt idx="259">
                  <c:v>39098</c:v>
                </c:pt>
                <c:pt idx="260">
                  <c:v>39099</c:v>
                </c:pt>
                <c:pt idx="261">
                  <c:v>39100</c:v>
                </c:pt>
                <c:pt idx="262">
                  <c:v>39101</c:v>
                </c:pt>
                <c:pt idx="263">
                  <c:v>39104</c:v>
                </c:pt>
                <c:pt idx="264">
                  <c:v>39105</c:v>
                </c:pt>
                <c:pt idx="265">
                  <c:v>39106</c:v>
                </c:pt>
                <c:pt idx="266">
                  <c:v>39107</c:v>
                </c:pt>
                <c:pt idx="267">
                  <c:v>39108</c:v>
                </c:pt>
                <c:pt idx="268">
                  <c:v>39111</c:v>
                </c:pt>
                <c:pt idx="269">
                  <c:v>39112</c:v>
                </c:pt>
                <c:pt idx="270">
                  <c:v>39113</c:v>
                </c:pt>
                <c:pt idx="271">
                  <c:v>39114</c:v>
                </c:pt>
                <c:pt idx="272">
                  <c:v>39115</c:v>
                </c:pt>
                <c:pt idx="273">
                  <c:v>39118</c:v>
                </c:pt>
                <c:pt idx="274">
                  <c:v>39119</c:v>
                </c:pt>
                <c:pt idx="275">
                  <c:v>39120</c:v>
                </c:pt>
                <c:pt idx="276">
                  <c:v>39121</c:v>
                </c:pt>
                <c:pt idx="277">
                  <c:v>39122</c:v>
                </c:pt>
                <c:pt idx="278">
                  <c:v>39125</c:v>
                </c:pt>
                <c:pt idx="279">
                  <c:v>39126</c:v>
                </c:pt>
                <c:pt idx="280">
                  <c:v>39127</c:v>
                </c:pt>
                <c:pt idx="281">
                  <c:v>39128</c:v>
                </c:pt>
                <c:pt idx="282">
                  <c:v>39129</c:v>
                </c:pt>
                <c:pt idx="283">
                  <c:v>39132</c:v>
                </c:pt>
                <c:pt idx="284">
                  <c:v>39133</c:v>
                </c:pt>
                <c:pt idx="285">
                  <c:v>39134</c:v>
                </c:pt>
                <c:pt idx="286">
                  <c:v>39135</c:v>
                </c:pt>
                <c:pt idx="287">
                  <c:v>39136</c:v>
                </c:pt>
                <c:pt idx="288">
                  <c:v>39139</c:v>
                </c:pt>
                <c:pt idx="289">
                  <c:v>39140</c:v>
                </c:pt>
                <c:pt idx="290">
                  <c:v>39141</c:v>
                </c:pt>
                <c:pt idx="291">
                  <c:v>39142</c:v>
                </c:pt>
                <c:pt idx="292">
                  <c:v>39143</c:v>
                </c:pt>
                <c:pt idx="293">
                  <c:v>39146</c:v>
                </c:pt>
                <c:pt idx="294">
                  <c:v>39147</c:v>
                </c:pt>
                <c:pt idx="295">
                  <c:v>39148</c:v>
                </c:pt>
                <c:pt idx="296">
                  <c:v>39149</c:v>
                </c:pt>
                <c:pt idx="297">
                  <c:v>39150</c:v>
                </c:pt>
                <c:pt idx="298">
                  <c:v>39153</c:v>
                </c:pt>
                <c:pt idx="299">
                  <c:v>39154</c:v>
                </c:pt>
                <c:pt idx="300">
                  <c:v>39155</c:v>
                </c:pt>
                <c:pt idx="301">
                  <c:v>39156</c:v>
                </c:pt>
                <c:pt idx="302">
                  <c:v>39157</c:v>
                </c:pt>
                <c:pt idx="303">
                  <c:v>39160</c:v>
                </c:pt>
                <c:pt idx="304">
                  <c:v>39161</c:v>
                </c:pt>
                <c:pt idx="305">
                  <c:v>39162</c:v>
                </c:pt>
                <c:pt idx="306">
                  <c:v>39163</c:v>
                </c:pt>
                <c:pt idx="307">
                  <c:v>39164</c:v>
                </c:pt>
                <c:pt idx="308">
                  <c:v>39167</c:v>
                </c:pt>
                <c:pt idx="309">
                  <c:v>39168</c:v>
                </c:pt>
                <c:pt idx="310">
                  <c:v>39169</c:v>
                </c:pt>
                <c:pt idx="311">
                  <c:v>39170</c:v>
                </c:pt>
                <c:pt idx="312">
                  <c:v>39171</c:v>
                </c:pt>
                <c:pt idx="313">
                  <c:v>39174</c:v>
                </c:pt>
                <c:pt idx="314">
                  <c:v>39175</c:v>
                </c:pt>
                <c:pt idx="315">
                  <c:v>39176</c:v>
                </c:pt>
                <c:pt idx="316">
                  <c:v>39177</c:v>
                </c:pt>
                <c:pt idx="317">
                  <c:v>39182</c:v>
                </c:pt>
                <c:pt idx="318">
                  <c:v>39183</c:v>
                </c:pt>
                <c:pt idx="319">
                  <c:v>39184</c:v>
                </c:pt>
                <c:pt idx="320">
                  <c:v>39185</c:v>
                </c:pt>
                <c:pt idx="321">
                  <c:v>39188</c:v>
                </c:pt>
                <c:pt idx="322">
                  <c:v>39189</c:v>
                </c:pt>
                <c:pt idx="323">
                  <c:v>39190</c:v>
                </c:pt>
                <c:pt idx="324">
                  <c:v>39191</c:v>
                </c:pt>
                <c:pt idx="325">
                  <c:v>39192</c:v>
                </c:pt>
                <c:pt idx="326">
                  <c:v>39195</c:v>
                </c:pt>
                <c:pt idx="327">
                  <c:v>39196</c:v>
                </c:pt>
                <c:pt idx="328">
                  <c:v>39197</c:v>
                </c:pt>
                <c:pt idx="329">
                  <c:v>39198</c:v>
                </c:pt>
                <c:pt idx="330">
                  <c:v>39199</c:v>
                </c:pt>
                <c:pt idx="331">
                  <c:v>39202</c:v>
                </c:pt>
                <c:pt idx="332">
                  <c:v>39203</c:v>
                </c:pt>
                <c:pt idx="333">
                  <c:v>39204</c:v>
                </c:pt>
                <c:pt idx="334">
                  <c:v>39205</c:v>
                </c:pt>
                <c:pt idx="335">
                  <c:v>39206</c:v>
                </c:pt>
                <c:pt idx="336">
                  <c:v>39210</c:v>
                </c:pt>
                <c:pt idx="337">
                  <c:v>39211</c:v>
                </c:pt>
                <c:pt idx="338">
                  <c:v>39212</c:v>
                </c:pt>
                <c:pt idx="339">
                  <c:v>39213</c:v>
                </c:pt>
                <c:pt idx="340">
                  <c:v>39216</c:v>
                </c:pt>
                <c:pt idx="341">
                  <c:v>39217</c:v>
                </c:pt>
                <c:pt idx="342">
                  <c:v>39218</c:v>
                </c:pt>
                <c:pt idx="343">
                  <c:v>39219</c:v>
                </c:pt>
                <c:pt idx="344">
                  <c:v>39220</c:v>
                </c:pt>
                <c:pt idx="345">
                  <c:v>39223</c:v>
                </c:pt>
                <c:pt idx="346">
                  <c:v>39224</c:v>
                </c:pt>
                <c:pt idx="347">
                  <c:v>39225</c:v>
                </c:pt>
                <c:pt idx="348">
                  <c:v>39226</c:v>
                </c:pt>
                <c:pt idx="349">
                  <c:v>39227</c:v>
                </c:pt>
                <c:pt idx="350">
                  <c:v>39231</c:v>
                </c:pt>
                <c:pt idx="351">
                  <c:v>39232</c:v>
                </c:pt>
                <c:pt idx="352">
                  <c:v>39233</c:v>
                </c:pt>
                <c:pt idx="353">
                  <c:v>39234</c:v>
                </c:pt>
                <c:pt idx="354">
                  <c:v>39237</c:v>
                </c:pt>
                <c:pt idx="355">
                  <c:v>39238</c:v>
                </c:pt>
                <c:pt idx="356">
                  <c:v>39239</c:v>
                </c:pt>
                <c:pt idx="357">
                  <c:v>39240</c:v>
                </c:pt>
                <c:pt idx="358">
                  <c:v>39241</c:v>
                </c:pt>
                <c:pt idx="359">
                  <c:v>39244</c:v>
                </c:pt>
                <c:pt idx="360">
                  <c:v>39245</c:v>
                </c:pt>
                <c:pt idx="361">
                  <c:v>39246</c:v>
                </c:pt>
                <c:pt idx="362">
                  <c:v>39247</c:v>
                </c:pt>
                <c:pt idx="363">
                  <c:v>39248</c:v>
                </c:pt>
                <c:pt idx="364">
                  <c:v>39251</c:v>
                </c:pt>
                <c:pt idx="365">
                  <c:v>39252</c:v>
                </c:pt>
                <c:pt idx="366">
                  <c:v>39253</c:v>
                </c:pt>
                <c:pt idx="367">
                  <c:v>39254</c:v>
                </c:pt>
                <c:pt idx="368">
                  <c:v>39255</c:v>
                </c:pt>
                <c:pt idx="369">
                  <c:v>39258</c:v>
                </c:pt>
                <c:pt idx="370">
                  <c:v>39259</c:v>
                </c:pt>
                <c:pt idx="371">
                  <c:v>39260</c:v>
                </c:pt>
                <c:pt idx="372">
                  <c:v>39261</c:v>
                </c:pt>
                <c:pt idx="373">
                  <c:v>39262</c:v>
                </c:pt>
                <c:pt idx="374">
                  <c:v>39265</c:v>
                </c:pt>
                <c:pt idx="375">
                  <c:v>39266</c:v>
                </c:pt>
                <c:pt idx="376">
                  <c:v>39267</c:v>
                </c:pt>
                <c:pt idx="377">
                  <c:v>39268</c:v>
                </c:pt>
                <c:pt idx="378">
                  <c:v>39269</c:v>
                </c:pt>
                <c:pt idx="379">
                  <c:v>39272</c:v>
                </c:pt>
                <c:pt idx="380">
                  <c:v>39273</c:v>
                </c:pt>
                <c:pt idx="381">
                  <c:v>39274</c:v>
                </c:pt>
                <c:pt idx="382">
                  <c:v>39275</c:v>
                </c:pt>
                <c:pt idx="383">
                  <c:v>39276</c:v>
                </c:pt>
                <c:pt idx="384">
                  <c:v>39279</c:v>
                </c:pt>
                <c:pt idx="385">
                  <c:v>39280</c:v>
                </c:pt>
                <c:pt idx="386">
                  <c:v>39281</c:v>
                </c:pt>
                <c:pt idx="387">
                  <c:v>39282</c:v>
                </c:pt>
                <c:pt idx="388">
                  <c:v>39283</c:v>
                </c:pt>
                <c:pt idx="389">
                  <c:v>39286</c:v>
                </c:pt>
                <c:pt idx="390">
                  <c:v>39287</c:v>
                </c:pt>
                <c:pt idx="391">
                  <c:v>39288</c:v>
                </c:pt>
                <c:pt idx="392">
                  <c:v>39289</c:v>
                </c:pt>
                <c:pt idx="393">
                  <c:v>39290</c:v>
                </c:pt>
                <c:pt idx="394">
                  <c:v>39293</c:v>
                </c:pt>
                <c:pt idx="395">
                  <c:v>39294</c:v>
                </c:pt>
                <c:pt idx="396">
                  <c:v>39295</c:v>
                </c:pt>
                <c:pt idx="397">
                  <c:v>39296</c:v>
                </c:pt>
                <c:pt idx="398">
                  <c:v>39297</c:v>
                </c:pt>
                <c:pt idx="399">
                  <c:v>39300</c:v>
                </c:pt>
                <c:pt idx="400">
                  <c:v>39301</c:v>
                </c:pt>
                <c:pt idx="401">
                  <c:v>39302</c:v>
                </c:pt>
                <c:pt idx="402">
                  <c:v>39303</c:v>
                </c:pt>
                <c:pt idx="403">
                  <c:v>39304</c:v>
                </c:pt>
                <c:pt idx="404">
                  <c:v>39307</c:v>
                </c:pt>
                <c:pt idx="405">
                  <c:v>39308</c:v>
                </c:pt>
                <c:pt idx="406">
                  <c:v>39309</c:v>
                </c:pt>
                <c:pt idx="407">
                  <c:v>39310</c:v>
                </c:pt>
                <c:pt idx="408">
                  <c:v>39311</c:v>
                </c:pt>
                <c:pt idx="409">
                  <c:v>39314</c:v>
                </c:pt>
                <c:pt idx="410">
                  <c:v>39315</c:v>
                </c:pt>
                <c:pt idx="411">
                  <c:v>39316</c:v>
                </c:pt>
                <c:pt idx="412">
                  <c:v>39317</c:v>
                </c:pt>
                <c:pt idx="413">
                  <c:v>39318</c:v>
                </c:pt>
                <c:pt idx="414">
                  <c:v>39322</c:v>
                </c:pt>
                <c:pt idx="415">
                  <c:v>39323</c:v>
                </c:pt>
                <c:pt idx="416">
                  <c:v>39324</c:v>
                </c:pt>
                <c:pt idx="417">
                  <c:v>39325</c:v>
                </c:pt>
                <c:pt idx="418">
                  <c:v>39328</c:v>
                </c:pt>
                <c:pt idx="419">
                  <c:v>39329</c:v>
                </c:pt>
                <c:pt idx="420">
                  <c:v>39330</c:v>
                </c:pt>
                <c:pt idx="421">
                  <c:v>39331</c:v>
                </c:pt>
                <c:pt idx="422">
                  <c:v>39332</c:v>
                </c:pt>
                <c:pt idx="423">
                  <c:v>39335</c:v>
                </c:pt>
                <c:pt idx="424">
                  <c:v>39336</c:v>
                </c:pt>
                <c:pt idx="425">
                  <c:v>39337</c:v>
                </c:pt>
                <c:pt idx="426">
                  <c:v>39338</c:v>
                </c:pt>
                <c:pt idx="427">
                  <c:v>39339</c:v>
                </c:pt>
                <c:pt idx="428">
                  <c:v>39342</c:v>
                </c:pt>
                <c:pt idx="429">
                  <c:v>39343</c:v>
                </c:pt>
                <c:pt idx="430">
                  <c:v>39344</c:v>
                </c:pt>
                <c:pt idx="431">
                  <c:v>39345</c:v>
                </c:pt>
                <c:pt idx="432">
                  <c:v>39346</c:v>
                </c:pt>
                <c:pt idx="433">
                  <c:v>39349</c:v>
                </c:pt>
                <c:pt idx="434">
                  <c:v>39350</c:v>
                </c:pt>
                <c:pt idx="435">
                  <c:v>39351</c:v>
                </c:pt>
                <c:pt idx="436">
                  <c:v>39352</c:v>
                </c:pt>
                <c:pt idx="437">
                  <c:v>39353</c:v>
                </c:pt>
                <c:pt idx="438">
                  <c:v>39356</c:v>
                </c:pt>
                <c:pt idx="439">
                  <c:v>39357</c:v>
                </c:pt>
                <c:pt idx="440">
                  <c:v>39358</c:v>
                </c:pt>
                <c:pt idx="441">
                  <c:v>39359</c:v>
                </c:pt>
                <c:pt idx="442">
                  <c:v>39360</c:v>
                </c:pt>
                <c:pt idx="443">
                  <c:v>39363</c:v>
                </c:pt>
                <c:pt idx="444">
                  <c:v>39364</c:v>
                </c:pt>
                <c:pt idx="445">
                  <c:v>39365</c:v>
                </c:pt>
                <c:pt idx="446">
                  <c:v>39366</c:v>
                </c:pt>
                <c:pt idx="447">
                  <c:v>39367</c:v>
                </c:pt>
                <c:pt idx="448">
                  <c:v>39370</c:v>
                </c:pt>
                <c:pt idx="449">
                  <c:v>39371</c:v>
                </c:pt>
                <c:pt idx="450">
                  <c:v>39372</c:v>
                </c:pt>
                <c:pt idx="451">
                  <c:v>39373</c:v>
                </c:pt>
                <c:pt idx="452">
                  <c:v>39374</c:v>
                </c:pt>
                <c:pt idx="453">
                  <c:v>39377</c:v>
                </c:pt>
                <c:pt idx="454">
                  <c:v>39378</c:v>
                </c:pt>
                <c:pt idx="455">
                  <c:v>39379</c:v>
                </c:pt>
                <c:pt idx="456">
                  <c:v>39380</c:v>
                </c:pt>
                <c:pt idx="457">
                  <c:v>39381</c:v>
                </c:pt>
                <c:pt idx="458">
                  <c:v>39384</c:v>
                </c:pt>
                <c:pt idx="459">
                  <c:v>39385</c:v>
                </c:pt>
                <c:pt idx="460">
                  <c:v>39386</c:v>
                </c:pt>
                <c:pt idx="461">
                  <c:v>39387</c:v>
                </c:pt>
                <c:pt idx="462">
                  <c:v>39388</c:v>
                </c:pt>
                <c:pt idx="463">
                  <c:v>39391</c:v>
                </c:pt>
                <c:pt idx="464">
                  <c:v>39392</c:v>
                </c:pt>
                <c:pt idx="465">
                  <c:v>39393</c:v>
                </c:pt>
                <c:pt idx="466">
                  <c:v>39394</c:v>
                </c:pt>
                <c:pt idx="467">
                  <c:v>39395</c:v>
                </c:pt>
                <c:pt idx="468">
                  <c:v>39398</c:v>
                </c:pt>
                <c:pt idx="469">
                  <c:v>39399</c:v>
                </c:pt>
                <c:pt idx="470">
                  <c:v>39400</c:v>
                </c:pt>
                <c:pt idx="471">
                  <c:v>39401</c:v>
                </c:pt>
                <c:pt idx="472">
                  <c:v>39402</c:v>
                </c:pt>
                <c:pt idx="473">
                  <c:v>39405</c:v>
                </c:pt>
                <c:pt idx="474">
                  <c:v>39406</c:v>
                </c:pt>
                <c:pt idx="475">
                  <c:v>39407</c:v>
                </c:pt>
                <c:pt idx="476">
                  <c:v>39408</c:v>
                </c:pt>
                <c:pt idx="477">
                  <c:v>39409</c:v>
                </c:pt>
                <c:pt idx="478">
                  <c:v>39412</c:v>
                </c:pt>
                <c:pt idx="479">
                  <c:v>39413</c:v>
                </c:pt>
                <c:pt idx="480">
                  <c:v>39414</c:v>
                </c:pt>
                <c:pt idx="481">
                  <c:v>39415</c:v>
                </c:pt>
                <c:pt idx="482">
                  <c:v>39416</c:v>
                </c:pt>
                <c:pt idx="483">
                  <c:v>39419</c:v>
                </c:pt>
                <c:pt idx="484">
                  <c:v>39420</c:v>
                </c:pt>
                <c:pt idx="485">
                  <c:v>39421</c:v>
                </c:pt>
                <c:pt idx="486">
                  <c:v>39422</c:v>
                </c:pt>
                <c:pt idx="487">
                  <c:v>39423</c:v>
                </c:pt>
                <c:pt idx="488">
                  <c:v>39426</c:v>
                </c:pt>
                <c:pt idx="489">
                  <c:v>39427</c:v>
                </c:pt>
                <c:pt idx="490">
                  <c:v>39428</c:v>
                </c:pt>
                <c:pt idx="491">
                  <c:v>39429</c:v>
                </c:pt>
                <c:pt idx="492">
                  <c:v>39430</c:v>
                </c:pt>
                <c:pt idx="493">
                  <c:v>39433</c:v>
                </c:pt>
                <c:pt idx="494">
                  <c:v>39434</c:v>
                </c:pt>
                <c:pt idx="495">
                  <c:v>39435</c:v>
                </c:pt>
                <c:pt idx="496">
                  <c:v>39436</c:v>
                </c:pt>
                <c:pt idx="497">
                  <c:v>39437</c:v>
                </c:pt>
                <c:pt idx="498">
                  <c:v>39440</c:v>
                </c:pt>
                <c:pt idx="499">
                  <c:v>39449</c:v>
                </c:pt>
                <c:pt idx="500">
                  <c:v>39450</c:v>
                </c:pt>
                <c:pt idx="501">
                  <c:v>39451</c:v>
                </c:pt>
                <c:pt idx="502">
                  <c:v>39454</c:v>
                </c:pt>
                <c:pt idx="503">
                  <c:v>39455</c:v>
                </c:pt>
                <c:pt idx="504">
                  <c:v>39456</c:v>
                </c:pt>
                <c:pt idx="505">
                  <c:v>39457</c:v>
                </c:pt>
                <c:pt idx="506">
                  <c:v>39458</c:v>
                </c:pt>
                <c:pt idx="507">
                  <c:v>39461</c:v>
                </c:pt>
                <c:pt idx="508">
                  <c:v>39462</c:v>
                </c:pt>
                <c:pt idx="509">
                  <c:v>39463</c:v>
                </c:pt>
                <c:pt idx="510">
                  <c:v>39464</c:v>
                </c:pt>
                <c:pt idx="511">
                  <c:v>39465</c:v>
                </c:pt>
                <c:pt idx="512">
                  <c:v>39468</c:v>
                </c:pt>
                <c:pt idx="513">
                  <c:v>39469</c:v>
                </c:pt>
                <c:pt idx="514">
                  <c:v>39470</c:v>
                </c:pt>
                <c:pt idx="515">
                  <c:v>39471</c:v>
                </c:pt>
                <c:pt idx="516">
                  <c:v>39472</c:v>
                </c:pt>
                <c:pt idx="517">
                  <c:v>39475</c:v>
                </c:pt>
                <c:pt idx="518">
                  <c:v>39476</c:v>
                </c:pt>
                <c:pt idx="519">
                  <c:v>39477</c:v>
                </c:pt>
                <c:pt idx="520">
                  <c:v>39478</c:v>
                </c:pt>
                <c:pt idx="521">
                  <c:v>39479</c:v>
                </c:pt>
                <c:pt idx="522">
                  <c:v>39482</c:v>
                </c:pt>
                <c:pt idx="523">
                  <c:v>39483</c:v>
                </c:pt>
                <c:pt idx="524">
                  <c:v>39484</c:v>
                </c:pt>
                <c:pt idx="525">
                  <c:v>39485</c:v>
                </c:pt>
                <c:pt idx="526">
                  <c:v>39486</c:v>
                </c:pt>
                <c:pt idx="527">
                  <c:v>39489</c:v>
                </c:pt>
                <c:pt idx="528">
                  <c:v>39490</c:v>
                </c:pt>
                <c:pt idx="529">
                  <c:v>39491</c:v>
                </c:pt>
                <c:pt idx="530">
                  <c:v>39492</c:v>
                </c:pt>
                <c:pt idx="531">
                  <c:v>39493</c:v>
                </c:pt>
                <c:pt idx="532">
                  <c:v>39496</c:v>
                </c:pt>
                <c:pt idx="533">
                  <c:v>39497</c:v>
                </c:pt>
                <c:pt idx="534">
                  <c:v>39498</c:v>
                </c:pt>
                <c:pt idx="535">
                  <c:v>39499</c:v>
                </c:pt>
                <c:pt idx="536">
                  <c:v>39500</c:v>
                </c:pt>
                <c:pt idx="537">
                  <c:v>39503</c:v>
                </c:pt>
                <c:pt idx="538">
                  <c:v>39504</c:v>
                </c:pt>
                <c:pt idx="539">
                  <c:v>39505</c:v>
                </c:pt>
                <c:pt idx="540">
                  <c:v>39506</c:v>
                </c:pt>
                <c:pt idx="541">
                  <c:v>39507</c:v>
                </c:pt>
                <c:pt idx="542">
                  <c:v>39510</c:v>
                </c:pt>
                <c:pt idx="543">
                  <c:v>39511</c:v>
                </c:pt>
                <c:pt idx="544">
                  <c:v>39512</c:v>
                </c:pt>
                <c:pt idx="545">
                  <c:v>39513</c:v>
                </c:pt>
                <c:pt idx="546">
                  <c:v>39514</c:v>
                </c:pt>
                <c:pt idx="547">
                  <c:v>39517</c:v>
                </c:pt>
                <c:pt idx="548">
                  <c:v>39518</c:v>
                </c:pt>
                <c:pt idx="549">
                  <c:v>39519</c:v>
                </c:pt>
                <c:pt idx="550">
                  <c:v>39520</c:v>
                </c:pt>
                <c:pt idx="551">
                  <c:v>39521</c:v>
                </c:pt>
                <c:pt idx="552">
                  <c:v>39524</c:v>
                </c:pt>
                <c:pt idx="553">
                  <c:v>39525</c:v>
                </c:pt>
                <c:pt idx="554">
                  <c:v>39526</c:v>
                </c:pt>
                <c:pt idx="555">
                  <c:v>39527</c:v>
                </c:pt>
                <c:pt idx="556">
                  <c:v>39532</c:v>
                </c:pt>
                <c:pt idx="557">
                  <c:v>39533</c:v>
                </c:pt>
                <c:pt idx="558">
                  <c:v>39534</c:v>
                </c:pt>
                <c:pt idx="559">
                  <c:v>39535</c:v>
                </c:pt>
                <c:pt idx="560">
                  <c:v>39538</c:v>
                </c:pt>
                <c:pt idx="561">
                  <c:v>39539</c:v>
                </c:pt>
                <c:pt idx="562">
                  <c:v>39540</c:v>
                </c:pt>
                <c:pt idx="563">
                  <c:v>39541</c:v>
                </c:pt>
                <c:pt idx="564">
                  <c:v>39542</c:v>
                </c:pt>
                <c:pt idx="565">
                  <c:v>39545</c:v>
                </c:pt>
                <c:pt idx="566">
                  <c:v>39546</c:v>
                </c:pt>
                <c:pt idx="567">
                  <c:v>39547</c:v>
                </c:pt>
                <c:pt idx="568">
                  <c:v>39548</c:v>
                </c:pt>
                <c:pt idx="569">
                  <c:v>39549</c:v>
                </c:pt>
                <c:pt idx="570">
                  <c:v>39552</c:v>
                </c:pt>
                <c:pt idx="571">
                  <c:v>39553</c:v>
                </c:pt>
                <c:pt idx="572">
                  <c:v>39554</c:v>
                </c:pt>
                <c:pt idx="573">
                  <c:v>39555</c:v>
                </c:pt>
                <c:pt idx="574">
                  <c:v>39556</c:v>
                </c:pt>
                <c:pt idx="575">
                  <c:v>39559</c:v>
                </c:pt>
                <c:pt idx="576">
                  <c:v>39560</c:v>
                </c:pt>
                <c:pt idx="577">
                  <c:v>39561</c:v>
                </c:pt>
                <c:pt idx="578">
                  <c:v>39562</c:v>
                </c:pt>
                <c:pt idx="579">
                  <c:v>39563</c:v>
                </c:pt>
                <c:pt idx="580">
                  <c:v>39566</c:v>
                </c:pt>
                <c:pt idx="581">
                  <c:v>39567</c:v>
                </c:pt>
                <c:pt idx="582">
                  <c:v>39568</c:v>
                </c:pt>
                <c:pt idx="583">
                  <c:v>39569</c:v>
                </c:pt>
                <c:pt idx="584">
                  <c:v>39570</c:v>
                </c:pt>
                <c:pt idx="585">
                  <c:v>39574</c:v>
                </c:pt>
                <c:pt idx="586">
                  <c:v>39575</c:v>
                </c:pt>
                <c:pt idx="587">
                  <c:v>39576</c:v>
                </c:pt>
                <c:pt idx="588">
                  <c:v>39577</c:v>
                </c:pt>
                <c:pt idx="589">
                  <c:v>39580</c:v>
                </c:pt>
                <c:pt idx="590">
                  <c:v>39581</c:v>
                </c:pt>
                <c:pt idx="591">
                  <c:v>39582</c:v>
                </c:pt>
                <c:pt idx="592">
                  <c:v>39583</c:v>
                </c:pt>
                <c:pt idx="593">
                  <c:v>39584</c:v>
                </c:pt>
                <c:pt idx="594">
                  <c:v>39587</c:v>
                </c:pt>
                <c:pt idx="595">
                  <c:v>39588</c:v>
                </c:pt>
                <c:pt idx="596">
                  <c:v>39589</c:v>
                </c:pt>
                <c:pt idx="597">
                  <c:v>39590</c:v>
                </c:pt>
                <c:pt idx="598">
                  <c:v>39591</c:v>
                </c:pt>
                <c:pt idx="599">
                  <c:v>39595</c:v>
                </c:pt>
                <c:pt idx="600">
                  <c:v>39596</c:v>
                </c:pt>
                <c:pt idx="601">
                  <c:v>39597</c:v>
                </c:pt>
                <c:pt idx="602">
                  <c:v>39598</c:v>
                </c:pt>
                <c:pt idx="603">
                  <c:v>39601</c:v>
                </c:pt>
                <c:pt idx="604">
                  <c:v>39602</c:v>
                </c:pt>
                <c:pt idx="605">
                  <c:v>39603</c:v>
                </c:pt>
                <c:pt idx="606">
                  <c:v>39604</c:v>
                </c:pt>
                <c:pt idx="607">
                  <c:v>39605</c:v>
                </c:pt>
                <c:pt idx="608">
                  <c:v>39608</c:v>
                </c:pt>
                <c:pt idx="609">
                  <c:v>39609</c:v>
                </c:pt>
                <c:pt idx="610">
                  <c:v>39610</c:v>
                </c:pt>
                <c:pt idx="611">
                  <c:v>39611</c:v>
                </c:pt>
                <c:pt idx="612">
                  <c:v>39612</c:v>
                </c:pt>
                <c:pt idx="613">
                  <c:v>39615</c:v>
                </c:pt>
                <c:pt idx="614">
                  <c:v>39616</c:v>
                </c:pt>
                <c:pt idx="615">
                  <c:v>39617</c:v>
                </c:pt>
                <c:pt idx="616">
                  <c:v>39618</c:v>
                </c:pt>
                <c:pt idx="617">
                  <c:v>39619</c:v>
                </c:pt>
                <c:pt idx="618">
                  <c:v>39622</c:v>
                </c:pt>
                <c:pt idx="619">
                  <c:v>39623</c:v>
                </c:pt>
                <c:pt idx="620">
                  <c:v>39624</c:v>
                </c:pt>
                <c:pt idx="621">
                  <c:v>39625</c:v>
                </c:pt>
                <c:pt idx="622">
                  <c:v>39626</c:v>
                </c:pt>
                <c:pt idx="623">
                  <c:v>39629</c:v>
                </c:pt>
                <c:pt idx="624">
                  <c:v>39630</c:v>
                </c:pt>
                <c:pt idx="625">
                  <c:v>39631</c:v>
                </c:pt>
                <c:pt idx="626">
                  <c:v>39632</c:v>
                </c:pt>
                <c:pt idx="627">
                  <c:v>39633</c:v>
                </c:pt>
                <c:pt idx="628">
                  <c:v>39636</c:v>
                </c:pt>
                <c:pt idx="629">
                  <c:v>39637</c:v>
                </c:pt>
                <c:pt idx="630">
                  <c:v>39638</c:v>
                </c:pt>
                <c:pt idx="631">
                  <c:v>39639</c:v>
                </c:pt>
                <c:pt idx="632">
                  <c:v>39640</c:v>
                </c:pt>
                <c:pt idx="633">
                  <c:v>39643</c:v>
                </c:pt>
                <c:pt idx="634">
                  <c:v>39644</c:v>
                </c:pt>
                <c:pt idx="635">
                  <c:v>39645</c:v>
                </c:pt>
                <c:pt idx="636">
                  <c:v>39646</c:v>
                </c:pt>
                <c:pt idx="637">
                  <c:v>39647</c:v>
                </c:pt>
                <c:pt idx="638">
                  <c:v>39650</c:v>
                </c:pt>
                <c:pt idx="639">
                  <c:v>39651</c:v>
                </c:pt>
                <c:pt idx="640">
                  <c:v>39652</c:v>
                </c:pt>
                <c:pt idx="641">
                  <c:v>39653</c:v>
                </c:pt>
                <c:pt idx="642">
                  <c:v>39654</c:v>
                </c:pt>
                <c:pt idx="643">
                  <c:v>39657</c:v>
                </c:pt>
                <c:pt idx="644">
                  <c:v>39658</c:v>
                </c:pt>
                <c:pt idx="645">
                  <c:v>39659</c:v>
                </c:pt>
                <c:pt idx="646">
                  <c:v>39660</c:v>
                </c:pt>
                <c:pt idx="647">
                  <c:v>39661</c:v>
                </c:pt>
                <c:pt idx="648">
                  <c:v>39664</c:v>
                </c:pt>
                <c:pt idx="649">
                  <c:v>39665</c:v>
                </c:pt>
                <c:pt idx="650">
                  <c:v>39666</c:v>
                </c:pt>
                <c:pt idx="651">
                  <c:v>39667</c:v>
                </c:pt>
                <c:pt idx="652">
                  <c:v>39668</c:v>
                </c:pt>
                <c:pt idx="653">
                  <c:v>39671</c:v>
                </c:pt>
                <c:pt idx="654">
                  <c:v>39672</c:v>
                </c:pt>
                <c:pt idx="655">
                  <c:v>39673</c:v>
                </c:pt>
                <c:pt idx="656">
                  <c:v>39674</c:v>
                </c:pt>
                <c:pt idx="657">
                  <c:v>39675</c:v>
                </c:pt>
                <c:pt idx="658">
                  <c:v>39678</c:v>
                </c:pt>
                <c:pt idx="659">
                  <c:v>39679</c:v>
                </c:pt>
                <c:pt idx="660">
                  <c:v>39680</c:v>
                </c:pt>
                <c:pt idx="661">
                  <c:v>39681</c:v>
                </c:pt>
                <c:pt idx="662">
                  <c:v>39682</c:v>
                </c:pt>
                <c:pt idx="663">
                  <c:v>39686</c:v>
                </c:pt>
                <c:pt idx="664">
                  <c:v>39687</c:v>
                </c:pt>
                <c:pt idx="665">
                  <c:v>39688</c:v>
                </c:pt>
                <c:pt idx="666">
                  <c:v>39689</c:v>
                </c:pt>
                <c:pt idx="667">
                  <c:v>39692</c:v>
                </c:pt>
                <c:pt idx="668">
                  <c:v>39693</c:v>
                </c:pt>
                <c:pt idx="669">
                  <c:v>39694</c:v>
                </c:pt>
                <c:pt idx="670">
                  <c:v>39695</c:v>
                </c:pt>
                <c:pt idx="671">
                  <c:v>39696</c:v>
                </c:pt>
                <c:pt idx="672">
                  <c:v>39699</c:v>
                </c:pt>
                <c:pt idx="673">
                  <c:v>39700</c:v>
                </c:pt>
                <c:pt idx="674">
                  <c:v>39701</c:v>
                </c:pt>
                <c:pt idx="675">
                  <c:v>39702</c:v>
                </c:pt>
                <c:pt idx="676">
                  <c:v>39703</c:v>
                </c:pt>
                <c:pt idx="677">
                  <c:v>39706</c:v>
                </c:pt>
                <c:pt idx="678">
                  <c:v>39707</c:v>
                </c:pt>
                <c:pt idx="679">
                  <c:v>39708</c:v>
                </c:pt>
                <c:pt idx="680">
                  <c:v>39709</c:v>
                </c:pt>
                <c:pt idx="681">
                  <c:v>39710</c:v>
                </c:pt>
                <c:pt idx="682">
                  <c:v>39713</c:v>
                </c:pt>
                <c:pt idx="683">
                  <c:v>39714</c:v>
                </c:pt>
                <c:pt idx="684">
                  <c:v>39715</c:v>
                </c:pt>
                <c:pt idx="685">
                  <c:v>39716</c:v>
                </c:pt>
                <c:pt idx="686">
                  <c:v>39717</c:v>
                </c:pt>
                <c:pt idx="687">
                  <c:v>39720</c:v>
                </c:pt>
                <c:pt idx="688">
                  <c:v>39721</c:v>
                </c:pt>
                <c:pt idx="689">
                  <c:v>39722</c:v>
                </c:pt>
                <c:pt idx="690">
                  <c:v>39723</c:v>
                </c:pt>
                <c:pt idx="691">
                  <c:v>39724</c:v>
                </c:pt>
                <c:pt idx="692">
                  <c:v>39727</c:v>
                </c:pt>
                <c:pt idx="693">
                  <c:v>39728</c:v>
                </c:pt>
                <c:pt idx="694">
                  <c:v>39729</c:v>
                </c:pt>
                <c:pt idx="695">
                  <c:v>39730</c:v>
                </c:pt>
                <c:pt idx="696">
                  <c:v>39731</c:v>
                </c:pt>
                <c:pt idx="697">
                  <c:v>39734</c:v>
                </c:pt>
                <c:pt idx="698">
                  <c:v>39735</c:v>
                </c:pt>
                <c:pt idx="699">
                  <c:v>39736</c:v>
                </c:pt>
                <c:pt idx="700">
                  <c:v>39737</c:v>
                </c:pt>
                <c:pt idx="701">
                  <c:v>39738</c:v>
                </c:pt>
                <c:pt idx="702">
                  <c:v>39741</c:v>
                </c:pt>
                <c:pt idx="703">
                  <c:v>39742</c:v>
                </c:pt>
                <c:pt idx="704">
                  <c:v>39743</c:v>
                </c:pt>
                <c:pt idx="705">
                  <c:v>39744</c:v>
                </c:pt>
                <c:pt idx="706">
                  <c:v>39745</c:v>
                </c:pt>
                <c:pt idx="707">
                  <c:v>39748</c:v>
                </c:pt>
                <c:pt idx="708">
                  <c:v>39749</c:v>
                </c:pt>
                <c:pt idx="709">
                  <c:v>39750</c:v>
                </c:pt>
                <c:pt idx="710">
                  <c:v>39751</c:v>
                </c:pt>
                <c:pt idx="711">
                  <c:v>39752</c:v>
                </c:pt>
                <c:pt idx="712">
                  <c:v>39755</c:v>
                </c:pt>
                <c:pt idx="713">
                  <c:v>39756</c:v>
                </c:pt>
                <c:pt idx="714">
                  <c:v>39757</c:v>
                </c:pt>
                <c:pt idx="715">
                  <c:v>39758</c:v>
                </c:pt>
                <c:pt idx="716">
                  <c:v>39759</c:v>
                </c:pt>
                <c:pt idx="717">
                  <c:v>39762</c:v>
                </c:pt>
                <c:pt idx="718">
                  <c:v>39763</c:v>
                </c:pt>
                <c:pt idx="719">
                  <c:v>39764</c:v>
                </c:pt>
                <c:pt idx="720">
                  <c:v>39765</c:v>
                </c:pt>
                <c:pt idx="721">
                  <c:v>39766</c:v>
                </c:pt>
                <c:pt idx="722">
                  <c:v>39769</c:v>
                </c:pt>
                <c:pt idx="723">
                  <c:v>39770</c:v>
                </c:pt>
                <c:pt idx="724">
                  <c:v>39771</c:v>
                </c:pt>
                <c:pt idx="725">
                  <c:v>39772</c:v>
                </c:pt>
                <c:pt idx="726">
                  <c:v>39773</c:v>
                </c:pt>
                <c:pt idx="727">
                  <c:v>39776</c:v>
                </c:pt>
                <c:pt idx="728">
                  <c:v>39777</c:v>
                </c:pt>
                <c:pt idx="729">
                  <c:v>39778</c:v>
                </c:pt>
                <c:pt idx="730">
                  <c:v>39779</c:v>
                </c:pt>
                <c:pt idx="731">
                  <c:v>39780</c:v>
                </c:pt>
                <c:pt idx="732">
                  <c:v>39783</c:v>
                </c:pt>
                <c:pt idx="733">
                  <c:v>39784</c:v>
                </c:pt>
                <c:pt idx="734">
                  <c:v>39785</c:v>
                </c:pt>
                <c:pt idx="735">
                  <c:v>39786</c:v>
                </c:pt>
                <c:pt idx="736">
                  <c:v>39787</c:v>
                </c:pt>
                <c:pt idx="737">
                  <c:v>39790</c:v>
                </c:pt>
                <c:pt idx="738">
                  <c:v>39791</c:v>
                </c:pt>
                <c:pt idx="739">
                  <c:v>39792</c:v>
                </c:pt>
                <c:pt idx="740">
                  <c:v>39793</c:v>
                </c:pt>
                <c:pt idx="741">
                  <c:v>39794</c:v>
                </c:pt>
                <c:pt idx="742">
                  <c:v>39797</c:v>
                </c:pt>
                <c:pt idx="743">
                  <c:v>39798</c:v>
                </c:pt>
                <c:pt idx="744">
                  <c:v>39799</c:v>
                </c:pt>
                <c:pt idx="745">
                  <c:v>39800</c:v>
                </c:pt>
                <c:pt idx="746">
                  <c:v>39801</c:v>
                </c:pt>
                <c:pt idx="747">
                  <c:v>39804</c:v>
                </c:pt>
                <c:pt idx="748">
                  <c:v>39805</c:v>
                </c:pt>
                <c:pt idx="749">
                  <c:v>39806</c:v>
                </c:pt>
                <c:pt idx="750">
                  <c:v>39815</c:v>
                </c:pt>
                <c:pt idx="751">
                  <c:v>39818</c:v>
                </c:pt>
                <c:pt idx="752">
                  <c:v>39819</c:v>
                </c:pt>
                <c:pt idx="753">
                  <c:v>39820</c:v>
                </c:pt>
                <c:pt idx="754">
                  <c:v>39821</c:v>
                </c:pt>
                <c:pt idx="755">
                  <c:v>39822</c:v>
                </c:pt>
                <c:pt idx="756">
                  <c:v>39825</c:v>
                </c:pt>
                <c:pt idx="757">
                  <c:v>39826</c:v>
                </c:pt>
                <c:pt idx="758">
                  <c:v>39827</c:v>
                </c:pt>
                <c:pt idx="759">
                  <c:v>39828</c:v>
                </c:pt>
                <c:pt idx="760">
                  <c:v>39829</c:v>
                </c:pt>
                <c:pt idx="761">
                  <c:v>39832</c:v>
                </c:pt>
                <c:pt idx="762">
                  <c:v>39833</c:v>
                </c:pt>
                <c:pt idx="763">
                  <c:v>39834</c:v>
                </c:pt>
                <c:pt idx="764">
                  <c:v>39835</c:v>
                </c:pt>
                <c:pt idx="765">
                  <c:v>39836</c:v>
                </c:pt>
                <c:pt idx="766">
                  <c:v>39839</c:v>
                </c:pt>
                <c:pt idx="767">
                  <c:v>39840</c:v>
                </c:pt>
                <c:pt idx="768">
                  <c:v>39841</c:v>
                </c:pt>
                <c:pt idx="769">
                  <c:v>39842</c:v>
                </c:pt>
                <c:pt idx="770">
                  <c:v>39843</c:v>
                </c:pt>
                <c:pt idx="771">
                  <c:v>39846</c:v>
                </c:pt>
                <c:pt idx="772">
                  <c:v>39847</c:v>
                </c:pt>
                <c:pt idx="773">
                  <c:v>39848</c:v>
                </c:pt>
                <c:pt idx="774">
                  <c:v>39849</c:v>
                </c:pt>
                <c:pt idx="775">
                  <c:v>39850</c:v>
                </c:pt>
                <c:pt idx="776">
                  <c:v>39853</c:v>
                </c:pt>
                <c:pt idx="777">
                  <c:v>39854</c:v>
                </c:pt>
                <c:pt idx="778">
                  <c:v>39855</c:v>
                </c:pt>
                <c:pt idx="779">
                  <c:v>39856</c:v>
                </c:pt>
                <c:pt idx="780">
                  <c:v>39857</c:v>
                </c:pt>
                <c:pt idx="781">
                  <c:v>39860</c:v>
                </c:pt>
                <c:pt idx="782">
                  <c:v>39861</c:v>
                </c:pt>
                <c:pt idx="783">
                  <c:v>39862</c:v>
                </c:pt>
                <c:pt idx="784">
                  <c:v>39863</c:v>
                </c:pt>
                <c:pt idx="785">
                  <c:v>39864</c:v>
                </c:pt>
                <c:pt idx="786">
                  <c:v>39867</c:v>
                </c:pt>
                <c:pt idx="787">
                  <c:v>39868</c:v>
                </c:pt>
                <c:pt idx="788">
                  <c:v>39869</c:v>
                </c:pt>
                <c:pt idx="789">
                  <c:v>39870</c:v>
                </c:pt>
                <c:pt idx="790">
                  <c:v>39871</c:v>
                </c:pt>
                <c:pt idx="791">
                  <c:v>39874</c:v>
                </c:pt>
                <c:pt idx="792">
                  <c:v>39875</c:v>
                </c:pt>
                <c:pt idx="793">
                  <c:v>39876</c:v>
                </c:pt>
                <c:pt idx="794">
                  <c:v>39877</c:v>
                </c:pt>
                <c:pt idx="795">
                  <c:v>39878</c:v>
                </c:pt>
                <c:pt idx="796">
                  <c:v>39881</c:v>
                </c:pt>
                <c:pt idx="797">
                  <c:v>39882</c:v>
                </c:pt>
                <c:pt idx="798">
                  <c:v>39883</c:v>
                </c:pt>
                <c:pt idx="799">
                  <c:v>39884</c:v>
                </c:pt>
                <c:pt idx="800">
                  <c:v>39885</c:v>
                </c:pt>
                <c:pt idx="801">
                  <c:v>39888</c:v>
                </c:pt>
                <c:pt idx="802">
                  <c:v>39889</c:v>
                </c:pt>
                <c:pt idx="803">
                  <c:v>39890</c:v>
                </c:pt>
                <c:pt idx="804">
                  <c:v>39891</c:v>
                </c:pt>
                <c:pt idx="805">
                  <c:v>39892</c:v>
                </c:pt>
                <c:pt idx="806">
                  <c:v>39895</c:v>
                </c:pt>
                <c:pt idx="807">
                  <c:v>39896</c:v>
                </c:pt>
                <c:pt idx="808">
                  <c:v>39897</c:v>
                </c:pt>
                <c:pt idx="809">
                  <c:v>39898</c:v>
                </c:pt>
                <c:pt idx="810">
                  <c:v>39899</c:v>
                </c:pt>
                <c:pt idx="811">
                  <c:v>39902</c:v>
                </c:pt>
                <c:pt idx="812">
                  <c:v>39903</c:v>
                </c:pt>
                <c:pt idx="813">
                  <c:v>39904</c:v>
                </c:pt>
                <c:pt idx="814">
                  <c:v>39905</c:v>
                </c:pt>
                <c:pt idx="815">
                  <c:v>39906</c:v>
                </c:pt>
                <c:pt idx="816">
                  <c:v>39909</c:v>
                </c:pt>
                <c:pt idx="817">
                  <c:v>39910</c:v>
                </c:pt>
                <c:pt idx="818">
                  <c:v>39911</c:v>
                </c:pt>
                <c:pt idx="819">
                  <c:v>39912</c:v>
                </c:pt>
                <c:pt idx="820">
                  <c:v>39917</c:v>
                </c:pt>
                <c:pt idx="821">
                  <c:v>39918</c:v>
                </c:pt>
                <c:pt idx="822">
                  <c:v>39919</c:v>
                </c:pt>
                <c:pt idx="823">
                  <c:v>39920</c:v>
                </c:pt>
                <c:pt idx="824">
                  <c:v>39923</c:v>
                </c:pt>
                <c:pt idx="825">
                  <c:v>39924</c:v>
                </c:pt>
                <c:pt idx="826">
                  <c:v>39925</c:v>
                </c:pt>
                <c:pt idx="827">
                  <c:v>39926</c:v>
                </c:pt>
                <c:pt idx="828">
                  <c:v>39927</c:v>
                </c:pt>
                <c:pt idx="829">
                  <c:v>39930</c:v>
                </c:pt>
                <c:pt idx="830">
                  <c:v>39931</c:v>
                </c:pt>
                <c:pt idx="831">
                  <c:v>39932</c:v>
                </c:pt>
                <c:pt idx="832">
                  <c:v>39933</c:v>
                </c:pt>
                <c:pt idx="833">
                  <c:v>39934</c:v>
                </c:pt>
                <c:pt idx="834">
                  <c:v>39938</c:v>
                </c:pt>
                <c:pt idx="835">
                  <c:v>39939</c:v>
                </c:pt>
                <c:pt idx="836">
                  <c:v>39940</c:v>
                </c:pt>
                <c:pt idx="837">
                  <c:v>39941</c:v>
                </c:pt>
                <c:pt idx="838">
                  <c:v>39944</c:v>
                </c:pt>
                <c:pt idx="839">
                  <c:v>39945</c:v>
                </c:pt>
                <c:pt idx="840">
                  <c:v>39946</c:v>
                </c:pt>
                <c:pt idx="841">
                  <c:v>39947</c:v>
                </c:pt>
                <c:pt idx="842">
                  <c:v>39948</c:v>
                </c:pt>
                <c:pt idx="843">
                  <c:v>39951</c:v>
                </c:pt>
                <c:pt idx="844">
                  <c:v>39952</c:v>
                </c:pt>
                <c:pt idx="845">
                  <c:v>39953</c:v>
                </c:pt>
                <c:pt idx="846">
                  <c:v>39954</c:v>
                </c:pt>
                <c:pt idx="847">
                  <c:v>39955</c:v>
                </c:pt>
                <c:pt idx="848">
                  <c:v>39959</c:v>
                </c:pt>
                <c:pt idx="849">
                  <c:v>39960</c:v>
                </c:pt>
                <c:pt idx="850">
                  <c:v>39961</c:v>
                </c:pt>
                <c:pt idx="851">
                  <c:v>39962</c:v>
                </c:pt>
                <c:pt idx="852">
                  <c:v>39965</c:v>
                </c:pt>
                <c:pt idx="853">
                  <c:v>39966</c:v>
                </c:pt>
                <c:pt idx="854">
                  <c:v>39967</c:v>
                </c:pt>
                <c:pt idx="855">
                  <c:v>39968</c:v>
                </c:pt>
                <c:pt idx="856">
                  <c:v>39969</c:v>
                </c:pt>
                <c:pt idx="857">
                  <c:v>39972</c:v>
                </c:pt>
                <c:pt idx="858">
                  <c:v>39973</c:v>
                </c:pt>
                <c:pt idx="859">
                  <c:v>39974</c:v>
                </c:pt>
                <c:pt idx="860">
                  <c:v>39975</c:v>
                </c:pt>
                <c:pt idx="861">
                  <c:v>39976</c:v>
                </c:pt>
                <c:pt idx="862">
                  <c:v>39979</c:v>
                </c:pt>
                <c:pt idx="863">
                  <c:v>39980</c:v>
                </c:pt>
                <c:pt idx="864">
                  <c:v>39981</c:v>
                </c:pt>
                <c:pt idx="865">
                  <c:v>39982</c:v>
                </c:pt>
                <c:pt idx="866">
                  <c:v>39983</c:v>
                </c:pt>
                <c:pt idx="867">
                  <c:v>39986</c:v>
                </c:pt>
                <c:pt idx="868">
                  <c:v>39987</c:v>
                </c:pt>
                <c:pt idx="869">
                  <c:v>39988</c:v>
                </c:pt>
                <c:pt idx="870">
                  <c:v>39989</c:v>
                </c:pt>
                <c:pt idx="871">
                  <c:v>39990</c:v>
                </c:pt>
                <c:pt idx="872">
                  <c:v>39993</c:v>
                </c:pt>
                <c:pt idx="873">
                  <c:v>39994</c:v>
                </c:pt>
                <c:pt idx="874">
                  <c:v>39995</c:v>
                </c:pt>
                <c:pt idx="875">
                  <c:v>39996</c:v>
                </c:pt>
                <c:pt idx="876">
                  <c:v>39997</c:v>
                </c:pt>
                <c:pt idx="877">
                  <c:v>40000</c:v>
                </c:pt>
                <c:pt idx="878">
                  <c:v>40001</c:v>
                </c:pt>
                <c:pt idx="879">
                  <c:v>40002</c:v>
                </c:pt>
                <c:pt idx="880">
                  <c:v>40003</c:v>
                </c:pt>
                <c:pt idx="881">
                  <c:v>40004</c:v>
                </c:pt>
                <c:pt idx="882">
                  <c:v>40007</c:v>
                </c:pt>
                <c:pt idx="883">
                  <c:v>40008</c:v>
                </c:pt>
                <c:pt idx="884">
                  <c:v>40009</c:v>
                </c:pt>
                <c:pt idx="885">
                  <c:v>40010</c:v>
                </c:pt>
                <c:pt idx="886">
                  <c:v>40011</c:v>
                </c:pt>
                <c:pt idx="887">
                  <c:v>40014</c:v>
                </c:pt>
                <c:pt idx="888">
                  <c:v>40015</c:v>
                </c:pt>
                <c:pt idx="889">
                  <c:v>40016</c:v>
                </c:pt>
                <c:pt idx="890">
                  <c:v>40017</c:v>
                </c:pt>
                <c:pt idx="891">
                  <c:v>40018</c:v>
                </c:pt>
                <c:pt idx="892">
                  <c:v>40021</c:v>
                </c:pt>
                <c:pt idx="893">
                  <c:v>40022</c:v>
                </c:pt>
                <c:pt idx="894">
                  <c:v>40023</c:v>
                </c:pt>
                <c:pt idx="895">
                  <c:v>40024</c:v>
                </c:pt>
                <c:pt idx="896">
                  <c:v>40025</c:v>
                </c:pt>
                <c:pt idx="897">
                  <c:v>40028</c:v>
                </c:pt>
                <c:pt idx="898">
                  <c:v>40029</c:v>
                </c:pt>
                <c:pt idx="899">
                  <c:v>40030</c:v>
                </c:pt>
                <c:pt idx="900">
                  <c:v>40031</c:v>
                </c:pt>
                <c:pt idx="901">
                  <c:v>40032</c:v>
                </c:pt>
                <c:pt idx="902">
                  <c:v>40035</c:v>
                </c:pt>
                <c:pt idx="903">
                  <c:v>40036</c:v>
                </c:pt>
                <c:pt idx="904">
                  <c:v>40037</c:v>
                </c:pt>
                <c:pt idx="905">
                  <c:v>40038</c:v>
                </c:pt>
                <c:pt idx="906">
                  <c:v>40039</c:v>
                </c:pt>
                <c:pt idx="907">
                  <c:v>40042</c:v>
                </c:pt>
                <c:pt idx="908">
                  <c:v>40043</c:v>
                </c:pt>
                <c:pt idx="909">
                  <c:v>40044</c:v>
                </c:pt>
                <c:pt idx="910">
                  <c:v>40045</c:v>
                </c:pt>
                <c:pt idx="911">
                  <c:v>40046</c:v>
                </c:pt>
                <c:pt idx="912">
                  <c:v>40049</c:v>
                </c:pt>
                <c:pt idx="913">
                  <c:v>40050</c:v>
                </c:pt>
                <c:pt idx="914">
                  <c:v>40051</c:v>
                </c:pt>
                <c:pt idx="915">
                  <c:v>40052</c:v>
                </c:pt>
                <c:pt idx="916">
                  <c:v>40053</c:v>
                </c:pt>
                <c:pt idx="917">
                  <c:v>40057</c:v>
                </c:pt>
                <c:pt idx="918">
                  <c:v>40058</c:v>
                </c:pt>
                <c:pt idx="919">
                  <c:v>40059</c:v>
                </c:pt>
                <c:pt idx="920">
                  <c:v>40060</c:v>
                </c:pt>
                <c:pt idx="921">
                  <c:v>40063</c:v>
                </c:pt>
                <c:pt idx="922">
                  <c:v>40064</c:v>
                </c:pt>
                <c:pt idx="923">
                  <c:v>40065</c:v>
                </c:pt>
                <c:pt idx="924">
                  <c:v>40066</c:v>
                </c:pt>
                <c:pt idx="925">
                  <c:v>40067</c:v>
                </c:pt>
                <c:pt idx="926">
                  <c:v>40070</c:v>
                </c:pt>
                <c:pt idx="927">
                  <c:v>40071</c:v>
                </c:pt>
                <c:pt idx="928">
                  <c:v>40072</c:v>
                </c:pt>
                <c:pt idx="929">
                  <c:v>40073</c:v>
                </c:pt>
                <c:pt idx="930">
                  <c:v>40074</c:v>
                </c:pt>
                <c:pt idx="931">
                  <c:v>40077</c:v>
                </c:pt>
                <c:pt idx="932">
                  <c:v>40078</c:v>
                </c:pt>
                <c:pt idx="933">
                  <c:v>40079</c:v>
                </c:pt>
                <c:pt idx="934">
                  <c:v>40080</c:v>
                </c:pt>
                <c:pt idx="935">
                  <c:v>40081</c:v>
                </c:pt>
                <c:pt idx="936">
                  <c:v>40084</c:v>
                </c:pt>
                <c:pt idx="937">
                  <c:v>40085</c:v>
                </c:pt>
                <c:pt idx="938">
                  <c:v>40086</c:v>
                </c:pt>
                <c:pt idx="939">
                  <c:v>40087</c:v>
                </c:pt>
                <c:pt idx="940">
                  <c:v>40088</c:v>
                </c:pt>
                <c:pt idx="941">
                  <c:v>40091</c:v>
                </c:pt>
                <c:pt idx="942">
                  <c:v>40092</c:v>
                </c:pt>
                <c:pt idx="943">
                  <c:v>40093</c:v>
                </c:pt>
                <c:pt idx="944">
                  <c:v>40094</c:v>
                </c:pt>
                <c:pt idx="945">
                  <c:v>40095</c:v>
                </c:pt>
                <c:pt idx="946">
                  <c:v>40098</c:v>
                </c:pt>
                <c:pt idx="947">
                  <c:v>40099</c:v>
                </c:pt>
                <c:pt idx="948">
                  <c:v>40100</c:v>
                </c:pt>
                <c:pt idx="949">
                  <c:v>40101</c:v>
                </c:pt>
                <c:pt idx="950">
                  <c:v>40102</c:v>
                </c:pt>
                <c:pt idx="951">
                  <c:v>40105</c:v>
                </c:pt>
                <c:pt idx="952">
                  <c:v>40106</c:v>
                </c:pt>
                <c:pt idx="953">
                  <c:v>40107</c:v>
                </c:pt>
                <c:pt idx="954">
                  <c:v>40108</c:v>
                </c:pt>
                <c:pt idx="955">
                  <c:v>40109</c:v>
                </c:pt>
                <c:pt idx="956">
                  <c:v>40112</c:v>
                </c:pt>
                <c:pt idx="957">
                  <c:v>40113</c:v>
                </c:pt>
                <c:pt idx="958">
                  <c:v>40114</c:v>
                </c:pt>
                <c:pt idx="959">
                  <c:v>40115</c:v>
                </c:pt>
                <c:pt idx="960">
                  <c:v>40116</c:v>
                </c:pt>
                <c:pt idx="961">
                  <c:v>40119</c:v>
                </c:pt>
                <c:pt idx="962">
                  <c:v>40120</c:v>
                </c:pt>
                <c:pt idx="963">
                  <c:v>40121</c:v>
                </c:pt>
                <c:pt idx="964">
                  <c:v>40122</c:v>
                </c:pt>
                <c:pt idx="965">
                  <c:v>40123</c:v>
                </c:pt>
                <c:pt idx="966">
                  <c:v>40126</c:v>
                </c:pt>
                <c:pt idx="967">
                  <c:v>40127</c:v>
                </c:pt>
                <c:pt idx="968">
                  <c:v>40128</c:v>
                </c:pt>
                <c:pt idx="969">
                  <c:v>40129</c:v>
                </c:pt>
                <c:pt idx="970">
                  <c:v>40130</c:v>
                </c:pt>
                <c:pt idx="971">
                  <c:v>40133</c:v>
                </c:pt>
                <c:pt idx="972">
                  <c:v>40134</c:v>
                </c:pt>
                <c:pt idx="973">
                  <c:v>40135</c:v>
                </c:pt>
                <c:pt idx="974">
                  <c:v>40136</c:v>
                </c:pt>
                <c:pt idx="975">
                  <c:v>40137</c:v>
                </c:pt>
                <c:pt idx="976">
                  <c:v>40140</c:v>
                </c:pt>
                <c:pt idx="977">
                  <c:v>40141</c:v>
                </c:pt>
                <c:pt idx="978">
                  <c:v>40142</c:v>
                </c:pt>
                <c:pt idx="979">
                  <c:v>40143</c:v>
                </c:pt>
                <c:pt idx="980">
                  <c:v>40144</c:v>
                </c:pt>
                <c:pt idx="981">
                  <c:v>40147</c:v>
                </c:pt>
                <c:pt idx="982">
                  <c:v>40148</c:v>
                </c:pt>
                <c:pt idx="983">
                  <c:v>40149</c:v>
                </c:pt>
                <c:pt idx="984">
                  <c:v>40150</c:v>
                </c:pt>
                <c:pt idx="985">
                  <c:v>40151</c:v>
                </c:pt>
                <c:pt idx="986">
                  <c:v>40154</c:v>
                </c:pt>
                <c:pt idx="987">
                  <c:v>40155</c:v>
                </c:pt>
                <c:pt idx="988">
                  <c:v>40156</c:v>
                </c:pt>
                <c:pt idx="989">
                  <c:v>40157</c:v>
                </c:pt>
                <c:pt idx="990">
                  <c:v>40158</c:v>
                </c:pt>
                <c:pt idx="991">
                  <c:v>40161</c:v>
                </c:pt>
                <c:pt idx="992">
                  <c:v>40162</c:v>
                </c:pt>
                <c:pt idx="993">
                  <c:v>40163</c:v>
                </c:pt>
                <c:pt idx="994">
                  <c:v>40164</c:v>
                </c:pt>
                <c:pt idx="995">
                  <c:v>40165</c:v>
                </c:pt>
                <c:pt idx="996">
                  <c:v>40168</c:v>
                </c:pt>
                <c:pt idx="997">
                  <c:v>40169</c:v>
                </c:pt>
                <c:pt idx="998">
                  <c:v>40170</c:v>
                </c:pt>
                <c:pt idx="999">
                  <c:v>40171</c:v>
                </c:pt>
                <c:pt idx="1000">
                  <c:v>40182</c:v>
                </c:pt>
                <c:pt idx="1001">
                  <c:v>40183</c:v>
                </c:pt>
                <c:pt idx="1002">
                  <c:v>40184</c:v>
                </c:pt>
                <c:pt idx="1003">
                  <c:v>40185</c:v>
                </c:pt>
                <c:pt idx="1004">
                  <c:v>40186</c:v>
                </c:pt>
                <c:pt idx="1005">
                  <c:v>40189</c:v>
                </c:pt>
                <c:pt idx="1006">
                  <c:v>40190</c:v>
                </c:pt>
                <c:pt idx="1007">
                  <c:v>40191</c:v>
                </c:pt>
                <c:pt idx="1008">
                  <c:v>40192</c:v>
                </c:pt>
                <c:pt idx="1009">
                  <c:v>40193</c:v>
                </c:pt>
                <c:pt idx="1010">
                  <c:v>40196</c:v>
                </c:pt>
                <c:pt idx="1011">
                  <c:v>40197</c:v>
                </c:pt>
                <c:pt idx="1012">
                  <c:v>40198</c:v>
                </c:pt>
                <c:pt idx="1013">
                  <c:v>40199</c:v>
                </c:pt>
                <c:pt idx="1014">
                  <c:v>40200</c:v>
                </c:pt>
                <c:pt idx="1015">
                  <c:v>40203</c:v>
                </c:pt>
                <c:pt idx="1016">
                  <c:v>40204</c:v>
                </c:pt>
                <c:pt idx="1017">
                  <c:v>40205</c:v>
                </c:pt>
                <c:pt idx="1018">
                  <c:v>40206</c:v>
                </c:pt>
                <c:pt idx="1019">
                  <c:v>40207</c:v>
                </c:pt>
                <c:pt idx="1020">
                  <c:v>40210</c:v>
                </c:pt>
                <c:pt idx="1021">
                  <c:v>40211</c:v>
                </c:pt>
                <c:pt idx="1022">
                  <c:v>40212</c:v>
                </c:pt>
                <c:pt idx="1023">
                  <c:v>40213</c:v>
                </c:pt>
                <c:pt idx="1024">
                  <c:v>40214</c:v>
                </c:pt>
              </c:numCache>
            </c:numRef>
          </c:cat>
          <c:val>
            <c:numRef>
              <c:f>Φύλλο1!$AP$4:$AP$1028</c:f>
              <c:numCache>
                <c:formatCode>#,##0.00</c:formatCode>
                <c:ptCount val="1025"/>
                <c:pt idx="0">
                  <c:v>2438</c:v>
                </c:pt>
                <c:pt idx="1">
                  <c:v>2468</c:v>
                </c:pt>
                <c:pt idx="2">
                  <c:v>2495</c:v>
                </c:pt>
                <c:pt idx="3">
                  <c:v>2497</c:v>
                </c:pt>
                <c:pt idx="4">
                  <c:v>2493</c:v>
                </c:pt>
                <c:pt idx="5">
                  <c:v>2470</c:v>
                </c:pt>
                <c:pt idx="6">
                  <c:v>2428</c:v>
                </c:pt>
                <c:pt idx="7">
                  <c:v>2382</c:v>
                </c:pt>
                <c:pt idx="8">
                  <c:v>2341</c:v>
                </c:pt>
                <c:pt idx="9">
                  <c:v>2307</c:v>
                </c:pt>
                <c:pt idx="10">
                  <c:v>2263</c:v>
                </c:pt>
                <c:pt idx="11">
                  <c:v>2214</c:v>
                </c:pt>
                <c:pt idx="12">
                  <c:v>2169</c:v>
                </c:pt>
                <c:pt idx="13">
                  <c:v>2121</c:v>
                </c:pt>
                <c:pt idx="14">
                  <c:v>2084</c:v>
                </c:pt>
                <c:pt idx="15">
                  <c:v>2050</c:v>
                </c:pt>
                <c:pt idx="16">
                  <c:v>2033</c:v>
                </c:pt>
                <c:pt idx="17">
                  <c:v>2037</c:v>
                </c:pt>
                <c:pt idx="18">
                  <c:v>2057</c:v>
                </c:pt>
                <c:pt idx="19">
                  <c:v>2069</c:v>
                </c:pt>
                <c:pt idx="20">
                  <c:v>2081</c:v>
                </c:pt>
                <c:pt idx="21">
                  <c:v>2087</c:v>
                </c:pt>
                <c:pt idx="22">
                  <c:v>2115</c:v>
                </c:pt>
                <c:pt idx="23">
                  <c:v>2145</c:v>
                </c:pt>
                <c:pt idx="24">
                  <c:v>2167</c:v>
                </c:pt>
                <c:pt idx="25">
                  <c:v>2192</c:v>
                </c:pt>
                <c:pt idx="26">
                  <c:v>2223</c:v>
                </c:pt>
                <c:pt idx="27">
                  <c:v>2256</c:v>
                </c:pt>
                <c:pt idx="28">
                  <c:v>2297</c:v>
                </c:pt>
                <c:pt idx="29">
                  <c:v>2328</c:v>
                </c:pt>
                <c:pt idx="30">
                  <c:v>2389</c:v>
                </c:pt>
                <c:pt idx="31">
                  <c:v>2484</c:v>
                </c:pt>
                <c:pt idx="32">
                  <c:v>2621</c:v>
                </c:pt>
                <c:pt idx="33">
                  <c:v>2740</c:v>
                </c:pt>
                <c:pt idx="34">
                  <c:v>2798</c:v>
                </c:pt>
                <c:pt idx="35">
                  <c:v>2792</c:v>
                </c:pt>
                <c:pt idx="36">
                  <c:v>2668</c:v>
                </c:pt>
                <c:pt idx="37">
                  <c:v>2626</c:v>
                </c:pt>
                <c:pt idx="38">
                  <c:v>2622</c:v>
                </c:pt>
                <c:pt idx="39">
                  <c:v>2644</c:v>
                </c:pt>
                <c:pt idx="40">
                  <c:v>2680</c:v>
                </c:pt>
                <c:pt idx="41">
                  <c:v>2708</c:v>
                </c:pt>
                <c:pt idx="42">
                  <c:v>2698</c:v>
                </c:pt>
                <c:pt idx="43">
                  <c:v>2682</c:v>
                </c:pt>
                <c:pt idx="44">
                  <c:v>2674</c:v>
                </c:pt>
                <c:pt idx="45">
                  <c:v>2667</c:v>
                </c:pt>
                <c:pt idx="46">
                  <c:v>2682</c:v>
                </c:pt>
                <c:pt idx="47">
                  <c:v>2702</c:v>
                </c:pt>
                <c:pt idx="48">
                  <c:v>2704</c:v>
                </c:pt>
                <c:pt idx="49">
                  <c:v>2697</c:v>
                </c:pt>
                <c:pt idx="50">
                  <c:v>2666</c:v>
                </c:pt>
                <c:pt idx="51">
                  <c:v>2605</c:v>
                </c:pt>
                <c:pt idx="52">
                  <c:v>2537</c:v>
                </c:pt>
                <c:pt idx="53">
                  <c:v>2502</c:v>
                </c:pt>
                <c:pt idx="54">
                  <c:v>2493</c:v>
                </c:pt>
                <c:pt idx="55">
                  <c:v>2511</c:v>
                </c:pt>
                <c:pt idx="56">
                  <c:v>2526</c:v>
                </c:pt>
                <c:pt idx="57">
                  <c:v>2550</c:v>
                </c:pt>
                <c:pt idx="58">
                  <c:v>2565</c:v>
                </c:pt>
                <c:pt idx="59">
                  <c:v>2569</c:v>
                </c:pt>
                <c:pt idx="60">
                  <c:v>2533</c:v>
                </c:pt>
                <c:pt idx="61">
                  <c:v>2510</c:v>
                </c:pt>
                <c:pt idx="62">
                  <c:v>2496</c:v>
                </c:pt>
                <c:pt idx="63">
                  <c:v>2496</c:v>
                </c:pt>
                <c:pt idx="64">
                  <c:v>2508</c:v>
                </c:pt>
                <c:pt idx="65">
                  <c:v>2513</c:v>
                </c:pt>
                <c:pt idx="66">
                  <c:v>2508</c:v>
                </c:pt>
                <c:pt idx="67">
                  <c:v>2504</c:v>
                </c:pt>
                <c:pt idx="68">
                  <c:v>2514</c:v>
                </c:pt>
                <c:pt idx="69">
                  <c:v>2516</c:v>
                </c:pt>
                <c:pt idx="70">
                  <c:v>2515</c:v>
                </c:pt>
                <c:pt idx="71">
                  <c:v>2504</c:v>
                </c:pt>
                <c:pt idx="72">
                  <c:v>2503</c:v>
                </c:pt>
                <c:pt idx="73">
                  <c:v>2495</c:v>
                </c:pt>
                <c:pt idx="74">
                  <c:v>2479</c:v>
                </c:pt>
                <c:pt idx="75">
                  <c:v>2451</c:v>
                </c:pt>
                <c:pt idx="76">
                  <c:v>2434</c:v>
                </c:pt>
                <c:pt idx="77">
                  <c:v>2421</c:v>
                </c:pt>
                <c:pt idx="78">
                  <c:v>2397</c:v>
                </c:pt>
                <c:pt idx="79">
                  <c:v>2378</c:v>
                </c:pt>
                <c:pt idx="80">
                  <c:v>2370</c:v>
                </c:pt>
                <c:pt idx="81">
                  <c:v>2368</c:v>
                </c:pt>
                <c:pt idx="82">
                  <c:v>2364</c:v>
                </c:pt>
                <c:pt idx="83">
                  <c:v>2365</c:v>
                </c:pt>
                <c:pt idx="84">
                  <c:v>2372</c:v>
                </c:pt>
                <c:pt idx="85">
                  <c:v>2383</c:v>
                </c:pt>
                <c:pt idx="86">
                  <c:v>2399</c:v>
                </c:pt>
                <c:pt idx="87">
                  <c:v>2414</c:v>
                </c:pt>
                <c:pt idx="88">
                  <c:v>2440</c:v>
                </c:pt>
                <c:pt idx="89">
                  <c:v>2472</c:v>
                </c:pt>
                <c:pt idx="90">
                  <c:v>2491</c:v>
                </c:pt>
                <c:pt idx="91">
                  <c:v>2501</c:v>
                </c:pt>
                <c:pt idx="92">
                  <c:v>2502</c:v>
                </c:pt>
                <c:pt idx="93">
                  <c:v>2492</c:v>
                </c:pt>
                <c:pt idx="94">
                  <c:v>2482</c:v>
                </c:pt>
                <c:pt idx="95">
                  <c:v>2479</c:v>
                </c:pt>
                <c:pt idx="96">
                  <c:v>2476</c:v>
                </c:pt>
                <c:pt idx="97">
                  <c:v>2468</c:v>
                </c:pt>
                <c:pt idx="98">
                  <c:v>2453</c:v>
                </c:pt>
                <c:pt idx="99">
                  <c:v>2442</c:v>
                </c:pt>
                <c:pt idx="100">
                  <c:v>2432</c:v>
                </c:pt>
                <c:pt idx="101">
                  <c:v>2416</c:v>
                </c:pt>
                <c:pt idx="102">
                  <c:v>2436</c:v>
                </c:pt>
                <c:pt idx="103">
                  <c:v>2478</c:v>
                </c:pt>
                <c:pt idx="104">
                  <c:v>2514</c:v>
                </c:pt>
                <c:pt idx="105">
                  <c:v>2551</c:v>
                </c:pt>
                <c:pt idx="106">
                  <c:v>2580</c:v>
                </c:pt>
                <c:pt idx="107">
                  <c:v>2599</c:v>
                </c:pt>
                <c:pt idx="108">
                  <c:v>2631</c:v>
                </c:pt>
                <c:pt idx="109">
                  <c:v>2653</c:v>
                </c:pt>
                <c:pt idx="110">
                  <c:v>2672</c:v>
                </c:pt>
                <c:pt idx="111">
                  <c:v>2699</c:v>
                </c:pt>
                <c:pt idx="112">
                  <c:v>2715</c:v>
                </c:pt>
                <c:pt idx="113">
                  <c:v>2723</c:v>
                </c:pt>
                <c:pt idx="114">
                  <c:v>2725</c:v>
                </c:pt>
                <c:pt idx="115">
                  <c:v>2728</c:v>
                </c:pt>
                <c:pt idx="116">
                  <c:v>2729</c:v>
                </c:pt>
                <c:pt idx="117">
                  <c:v>2739</c:v>
                </c:pt>
                <c:pt idx="118">
                  <c:v>2774</c:v>
                </c:pt>
                <c:pt idx="119">
                  <c:v>2808</c:v>
                </c:pt>
                <c:pt idx="120">
                  <c:v>2829</c:v>
                </c:pt>
                <c:pt idx="121">
                  <c:v>2862</c:v>
                </c:pt>
                <c:pt idx="122">
                  <c:v>2898</c:v>
                </c:pt>
                <c:pt idx="123">
                  <c:v>2935</c:v>
                </c:pt>
                <c:pt idx="124">
                  <c:v>2964</c:v>
                </c:pt>
                <c:pt idx="125">
                  <c:v>2983</c:v>
                </c:pt>
                <c:pt idx="126">
                  <c:v>2965</c:v>
                </c:pt>
                <c:pt idx="127">
                  <c:v>2926</c:v>
                </c:pt>
                <c:pt idx="128">
                  <c:v>2894</c:v>
                </c:pt>
                <c:pt idx="129">
                  <c:v>2870</c:v>
                </c:pt>
                <c:pt idx="130">
                  <c:v>2864</c:v>
                </c:pt>
                <c:pt idx="131">
                  <c:v>2849</c:v>
                </c:pt>
                <c:pt idx="132">
                  <c:v>2865</c:v>
                </c:pt>
                <c:pt idx="133">
                  <c:v>2905</c:v>
                </c:pt>
                <c:pt idx="134">
                  <c:v>2968</c:v>
                </c:pt>
                <c:pt idx="135">
                  <c:v>3004</c:v>
                </c:pt>
                <c:pt idx="136">
                  <c:v>3053</c:v>
                </c:pt>
                <c:pt idx="137">
                  <c:v>3116</c:v>
                </c:pt>
                <c:pt idx="138">
                  <c:v>3162</c:v>
                </c:pt>
                <c:pt idx="139">
                  <c:v>3191</c:v>
                </c:pt>
                <c:pt idx="140">
                  <c:v>3202</c:v>
                </c:pt>
                <c:pt idx="141">
                  <c:v>3221</c:v>
                </c:pt>
                <c:pt idx="142">
                  <c:v>3227</c:v>
                </c:pt>
                <c:pt idx="143">
                  <c:v>3236</c:v>
                </c:pt>
                <c:pt idx="144">
                  <c:v>3260</c:v>
                </c:pt>
                <c:pt idx="145">
                  <c:v>3285</c:v>
                </c:pt>
                <c:pt idx="146">
                  <c:v>3337</c:v>
                </c:pt>
                <c:pt idx="147">
                  <c:v>3450</c:v>
                </c:pt>
                <c:pt idx="148">
                  <c:v>3560</c:v>
                </c:pt>
                <c:pt idx="149">
                  <c:v>3617</c:v>
                </c:pt>
                <c:pt idx="150">
                  <c:v>3654</c:v>
                </c:pt>
                <c:pt idx="151">
                  <c:v>3679</c:v>
                </c:pt>
                <c:pt idx="152">
                  <c:v>3678</c:v>
                </c:pt>
                <c:pt idx="153">
                  <c:v>3681</c:v>
                </c:pt>
                <c:pt idx="154">
                  <c:v>3714</c:v>
                </c:pt>
                <c:pt idx="155">
                  <c:v>3755</c:v>
                </c:pt>
                <c:pt idx="156">
                  <c:v>3824</c:v>
                </c:pt>
                <c:pt idx="157">
                  <c:v>3841</c:v>
                </c:pt>
                <c:pt idx="158">
                  <c:v>3812</c:v>
                </c:pt>
                <c:pt idx="159">
                  <c:v>3755</c:v>
                </c:pt>
                <c:pt idx="160">
                  <c:v>3720</c:v>
                </c:pt>
                <c:pt idx="161">
                  <c:v>3672</c:v>
                </c:pt>
                <c:pt idx="162">
                  <c:v>3633</c:v>
                </c:pt>
                <c:pt idx="163">
                  <c:v>3644</c:v>
                </c:pt>
                <c:pt idx="164">
                  <c:v>3690</c:v>
                </c:pt>
                <c:pt idx="165">
                  <c:v>3750</c:v>
                </c:pt>
                <c:pt idx="166">
                  <c:v>3795</c:v>
                </c:pt>
                <c:pt idx="167">
                  <c:v>3847</c:v>
                </c:pt>
                <c:pt idx="168">
                  <c:v>3875</c:v>
                </c:pt>
                <c:pt idx="169">
                  <c:v>3882</c:v>
                </c:pt>
                <c:pt idx="170">
                  <c:v>3882</c:v>
                </c:pt>
                <c:pt idx="171">
                  <c:v>3877</c:v>
                </c:pt>
                <c:pt idx="172">
                  <c:v>3888</c:v>
                </c:pt>
                <c:pt idx="173">
                  <c:v>3914</c:v>
                </c:pt>
                <c:pt idx="174">
                  <c:v>3948</c:v>
                </c:pt>
                <c:pt idx="175">
                  <c:v>4010</c:v>
                </c:pt>
                <c:pt idx="176">
                  <c:v>4129</c:v>
                </c:pt>
                <c:pt idx="177">
                  <c:v>4207</c:v>
                </c:pt>
                <c:pt idx="178">
                  <c:v>4258</c:v>
                </c:pt>
                <c:pt idx="179">
                  <c:v>4279</c:v>
                </c:pt>
                <c:pt idx="180">
                  <c:v>4275</c:v>
                </c:pt>
                <c:pt idx="181">
                  <c:v>4244</c:v>
                </c:pt>
                <c:pt idx="182">
                  <c:v>4200</c:v>
                </c:pt>
                <c:pt idx="183">
                  <c:v>4136</c:v>
                </c:pt>
                <c:pt idx="184">
                  <c:v>4069</c:v>
                </c:pt>
                <c:pt idx="185">
                  <c:v>3979</c:v>
                </c:pt>
                <c:pt idx="186">
                  <c:v>3915</c:v>
                </c:pt>
                <c:pt idx="187">
                  <c:v>3911</c:v>
                </c:pt>
                <c:pt idx="188">
                  <c:v>3944</c:v>
                </c:pt>
                <c:pt idx="189">
                  <c:v>3956</c:v>
                </c:pt>
                <c:pt idx="190">
                  <c:v>3960</c:v>
                </c:pt>
                <c:pt idx="191">
                  <c:v>3941</c:v>
                </c:pt>
                <c:pt idx="192">
                  <c:v>3931</c:v>
                </c:pt>
                <c:pt idx="193">
                  <c:v>3964</c:v>
                </c:pt>
                <c:pt idx="194">
                  <c:v>4015</c:v>
                </c:pt>
                <c:pt idx="195">
                  <c:v>4042</c:v>
                </c:pt>
                <c:pt idx="196">
                  <c:v>4070</c:v>
                </c:pt>
                <c:pt idx="197">
                  <c:v>4126</c:v>
                </c:pt>
                <c:pt idx="198">
                  <c:v>4169</c:v>
                </c:pt>
                <c:pt idx="199">
                  <c:v>4182</c:v>
                </c:pt>
                <c:pt idx="200">
                  <c:v>4159</c:v>
                </c:pt>
                <c:pt idx="201">
                  <c:v>4109</c:v>
                </c:pt>
                <c:pt idx="202">
                  <c:v>4053</c:v>
                </c:pt>
                <c:pt idx="203">
                  <c:v>4017</c:v>
                </c:pt>
                <c:pt idx="204">
                  <c:v>3996</c:v>
                </c:pt>
                <c:pt idx="205">
                  <c:v>3978</c:v>
                </c:pt>
                <c:pt idx="206">
                  <c:v>3960</c:v>
                </c:pt>
                <c:pt idx="207">
                  <c:v>3955</c:v>
                </c:pt>
                <c:pt idx="208">
                  <c:v>3982</c:v>
                </c:pt>
                <c:pt idx="209">
                  <c:v>4006</c:v>
                </c:pt>
                <c:pt idx="210">
                  <c:v>4037</c:v>
                </c:pt>
                <c:pt idx="211">
                  <c:v>4100</c:v>
                </c:pt>
                <c:pt idx="212">
                  <c:v>4146</c:v>
                </c:pt>
                <c:pt idx="213">
                  <c:v>4188</c:v>
                </c:pt>
                <c:pt idx="214">
                  <c:v>4214</c:v>
                </c:pt>
                <c:pt idx="215">
                  <c:v>4242</c:v>
                </c:pt>
                <c:pt idx="216">
                  <c:v>4256</c:v>
                </c:pt>
                <c:pt idx="217">
                  <c:v>4245</c:v>
                </c:pt>
                <c:pt idx="218">
                  <c:v>4210</c:v>
                </c:pt>
                <c:pt idx="219">
                  <c:v>4180</c:v>
                </c:pt>
                <c:pt idx="220">
                  <c:v>4153</c:v>
                </c:pt>
                <c:pt idx="221">
                  <c:v>4134</c:v>
                </c:pt>
                <c:pt idx="222">
                  <c:v>4121</c:v>
                </c:pt>
                <c:pt idx="223">
                  <c:v>4129</c:v>
                </c:pt>
                <c:pt idx="224">
                  <c:v>4137</c:v>
                </c:pt>
                <c:pt idx="225">
                  <c:v>4138</c:v>
                </c:pt>
                <c:pt idx="226">
                  <c:v>4144</c:v>
                </c:pt>
                <c:pt idx="227">
                  <c:v>4163</c:v>
                </c:pt>
                <c:pt idx="228">
                  <c:v>4185</c:v>
                </c:pt>
                <c:pt idx="229">
                  <c:v>4208</c:v>
                </c:pt>
                <c:pt idx="230">
                  <c:v>4255</c:v>
                </c:pt>
                <c:pt idx="231">
                  <c:v>4298</c:v>
                </c:pt>
                <c:pt idx="232">
                  <c:v>4336</c:v>
                </c:pt>
                <c:pt idx="233">
                  <c:v>4369</c:v>
                </c:pt>
                <c:pt idx="234">
                  <c:v>4400</c:v>
                </c:pt>
                <c:pt idx="235">
                  <c:v>4407</c:v>
                </c:pt>
                <c:pt idx="236">
                  <c:v>4367</c:v>
                </c:pt>
                <c:pt idx="237">
                  <c:v>4323</c:v>
                </c:pt>
                <c:pt idx="238">
                  <c:v>4294</c:v>
                </c:pt>
                <c:pt idx="239">
                  <c:v>4275</c:v>
                </c:pt>
                <c:pt idx="240">
                  <c:v>4270</c:v>
                </c:pt>
                <c:pt idx="241">
                  <c:v>4294</c:v>
                </c:pt>
                <c:pt idx="242">
                  <c:v>4307</c:v>
                </c:pt>
                <c:pt idx="243">
                  <c:v>4318</c:v>
                </c:pt>
                <c:pt idx="244">
                  <c:v>4324</c:v>
                </c:pt>
                <c:pt idx="245">
                  <c:v>4330</c:v>
                </c:pt>
                <c:pt idx="246">
                  <c:v>4336</c:v>
                </c:pt>
                <c:pt idx="247">
                  <c:v>4362</c:v>
                </c:pt>
                <c:pt idx="248">
                  <c:v>4397</c:v>
                </c:pt>
                <c:pt idx="249">
                  <c:v>4421</c:v>
                </c:pt>
                <c:pt idx="250">
                  <c:v>4452</c:v>
                </c:pt>
                <c:pt idx="251">
                  <c:v>4494</c:v>
                </c:pt>
                <c:pt idx="252">
                  <c:v>4539</c:v>
                </c:pt>
                <c:pt idx="253">
                  <c:v>4579</c:v>
                </c:pt>
                <c:pt idx="254">
                  <c:v>4617</c:v>
                </c:pt>
                <c:pt idx="255">
                  <c:v>4640</c:v>
                </c:pt>
                <c:pt idx="256">
                  <c:v>4647</c:v>
                </c:pt>
                <c:pt idx="257">
                  <c:v>4642</c:v>
                </c:pt>
                <c:pt idx="258">
                  <c:v>4629</c:v>
                </c:pt>
                <c:pt idx="259">
                  <c:v>4555</c:v>
                </c:pt>
                <c:pt idx="260">
                  <c:v>4481</c:v>
                </c:pt>
                <c:pt idx="261">
                  <c:v>4411</c:v>
                </c:pt>
                <c:pt idx="262">
                  <c:v>4362</c:v>
                </c:pt>
                <c:pt idx="263">
                  <c:v>4340</c:v>
                </c:pt>
                <c:pt idx="264">
                  <c:v>4360</c:v>
                </c:pt>
                <c:pt idx="265">
                  <c:v>4381</c:v>
                </c:pt>
                <c:pt idx="266">
                  <c:v>4385</c:v>
                </c:pt>
                <c:pt idx="267">
                  <c:v>4367</c:v>
                </c:pt>
                <c:pt idx="268">
                  <c:v>4343</c:v>
                </c:pt>
                <c:pt idx="269">
                  <c:v>4287</c:v>
                </c:pt>
                <c:pt idx="270">
                  <c:v>4225</c:v>
                </c:pt>
                <c:pt idx="271">
                  <c:v>4219</c:v>
                </c:pt>
                <c:pt idx="272">
                  <c:v>4243</c:v>
                </c:pt>
                <c:pt idx="273">
                  <c:v>4265</c:v>
                </c:pt>
                <c:pt idx="274">
                  <c:v>4291</c:v>
                </c:pt>
                <c:pt idx="275">
                  <c:v>4313</c:v>
                </c:pt>
                <c:pt idx="276">
                  <c:v>4323</c:v>
                </c:pt>
                <c:pt idx="277">
                  <c:v>4328</c:v>
                </c:pt>
                <c:pt idx="278">
                  <c:v>4348</c:v>
                </c:pt>
                <c:pt idx="279">
                  <c:v>4360</c:v>
                </c:pt>
                <c:pt idx="280">
                  <c:v>4366</c:v>
                </c:pt>
                <c:pt idx="281">
                  <c:v>4352</c:v>
                </c:pt>
                <c:pt idx="282">
                  <c:v>4355</c:v>
                </c:pt>
                <c:pt idx="283">
                  <c:v>4355</c:v>
                </c:pt>
                <c:pt idx="284">
                  <c:v>4359</c:v>
                </c:pt>
                <c:pt idx="285">
                  <c:v>4399</c:v>
                </c:pt>
                <c:pt idx="286">
                  <c:v>4456</c:v>
                </c:pt>
                <c:pt idx="287">
                  <c:v>4545</c:v>
                </c:pt>
                <c:pt idx="288">
                  <c:v>4609</c:v>
                </c:pt>
                <c:pt idx="289">
                  <c:v>4704</c:v>
                </c:pt>
                <c:pt idx="290">
                  <c:v>4765</c:v>
                </c:pt>
                <c:pt idx="291">
                  <c:v>4818</c:v>
                </c:pt>
                <c:pt idx="292">
                  <c:v>4872</c:v>
                </c:pt>
                <c:pt idx="293">
                  <c:v>4908</c:v>
                </c:pt>
                <c:pt idx="294">
                  <c:v>4921</c:v>
                </c:pt>
                <c:pt idx="295">
                  <c:v>4937</c:v>
                </c:pt>
                <c:pt idx="296">
                  <c:v>4963</c:v>
                </c:pt>
                <c:pt idx="297">
                  <c:v>5000</c:v>
                </c:pt>
                <c:pt idx="298">
                  <c:v>5041</c:v>
                </c:pt>
                <c:pt idx="299">
                  <c:v>5069</c:v>
                </c:pt>
                <c:pt idx="300">
                  <c:v>5077</c:v>
                </c:pt>
                <c:pt idx="301">
                  <c:v>5071</c:v>
                </c:pt>
                <c:pt idx="302">
                  <c:v>5086</c:v>
                </c:pt>
                <c:pt idx="303">
                  <c:v>5123</c:v>
                </c:pt>
                <c:pt idx="304">
                  <c:v>5172</c:v>
                </c:pt>
                <c:pt idx="305">
                  <c:v>5226</c:v>
                </c:pt>
                <c:pt idx="306">
                  <c:v>5275</c:v>
                </c:pt>
                <c:pt idx="307">
                  <c:v>5330</c:v>
                </c:pt>
                <c:pt idx="308">
                  <c:v>5357</c:v>
                </c:pt>
                <c:pt idx="309">
                  <c:v>5364</c:v>
                </c:pt>
                <c:pt idx="310">
                  <c:v>5356</c:v>
                </c:pt>
                <c:pt idx="311">
                  <c:v>5355</c:v>
                </c:pt>
                <c:pt idx="312">
                  <c:v>5388</c:v>
                </c:pt>
                <c:pt idx="313">
                  <c:v>5417</c:v>
                </c:pt>
                <c:pt idx="314">
                  <c:v>5439</c:v>
                </c:pt>
                <c:pt idx="315">
                  <c:v>5487</c:v>
                </c:pt>
                <c:pt idx="316">
                  <c:v>5532</c:v>
                </c:pt>
                <c:pt idx="317">
                  <c:v>5552</c:v>
                </c:pt>
                <c:pt idx="318">
                  <c:v>5556</c:v>
                </c:pt>
                <c:pt idx="319">
                  <c:v>5546</c:v>
                </c:pt>
                <c:pt idx="320">
                  <c:v>5553</c:v>
                </c:pt>
                <c:pt idx="321">
                  <c:v>5562</c:v>
                </c:pt>
                <c:pt idx="322">
                  <c:v>5601</c:v>
                </c:pt>
                <c:pt idx="323">
                  <c:v>5700</c:v>
                </c:pt>
                <c:pt idx="324">
                  <c:v>5782</c:v>
                </c:pt>
                <c:pt idx="325">
                  <c:v>5850</c:v>
                </c:pt>
                <c:pt idx="326">
                  <c:v>5922</c:v>
                </c:pt>
                <c:pt idx="327">
                  <c:v>6029</c:v>
                </c:pt>
                <c:pt idx="328">
                  <c:v>6122</c:v>
                </c:pt>
                <c:pt idx="329">
                  <c:v>6192</c:v>
                </c:pt>
                <c:pt idx="330">
                  <c:v>6230</c:v>
                </c:pt>
                <c:pt idx="331">
                  <c:v>6248</c:v>
                </c:pt>
                <c:pt idx="332">
                  <c:v>6255</c:v>
                </c:pt>
                <c:pt idx="333">
                  <c:v>6262</c:v>
                </c:pt>
                <c:pt idx="334">
                  <c:v>6276</c:v>
                </c:pt>
                <c:pt idx="335">
                  <c:v>6321</c:v>
                </c:pt>
                <c:pt idx="336">
                  <c:v>6395</c:v>
                </c:pt>
                <c:pt idx="337">
                  <c:v>6478</c:v>
                </c:pt>
                <c:pt idx="338">
                  <c:v>6585</c:v>
                </c:pt>
                <c:pt idx="339">
                  <c:v>6648</c:v>
                </c:pt>
                <c:pt idx="340">
                  <c:v>6685</c:v>
                </c:pt>
                <c:pt idx="341">
                  <c:v>6688</c:v>
                </c:pt>
                <c:pt idx="342">
                  <c:v>6650</c:v>
                </c:pt>
                <c:pt idx="343">
                  <c:v>6603</c:v>
                </c:pt>
                <c:pt idx="344">
                  <c:v>6554</c:v>
                </c:pt>
                <c:pt idx="345">
                  <c:v>6521</c:v>
                </c:pt>
                <c:pt idx="346">
                  <c:v>6471</c:v>
                </c:pt>
                <c:pt idx="347">
                  <c:v>6422</c:v>
                </c:pt>
                <c:pt idx="348">
                  <c:v>6304</c:v>
                </c:pt>
                <c:pt idx="349">
                  <c:v>6212</c:v>
                </c:pt>
                <c:pt idx="350">
                  <c:v>6123</c:v>
                </c:pt>
                <c:pt idx="351">
                  <c:v>6023</c:v>
                </c:pt>
                <c:pt idx="352">
                  <c:v>5971</c:v>
                </c:pt>
                <c:pt idx="353">
                  <c:v>5983</c:v>
                </c:pt>
                <c:pt idx="354">
                  <c:v>6011</c:v>
                </c:pt>
                <c:pt idx="355">
                  <c:v>6023</c:v>
                </c:pt>
                <c:pt idx="356">
                  <c:v>5988</c:v>
                </c:pt>
                <c:pt idx="357">
                  <c:v>5877</c:v>
                </c:pt>
                <c:pt idx="358">
                  <c:v>5736</c:v>
                </c:pt>
                <c:pt idx="359">
                  <c:v>5661</c:v>
                </c:pt>
                <c:pt idx="360">
                  <c:v>5538</c:v>
                </c:pt>
                <c:pt idx="361">
                  <c:v>5407</c:v>
                </c:pt>
                <c:pt idx="362">
                  <c:v>5302</c:v>
                </c:pt>
                <c:pt idx="363">
                  <c:v>5258</c:v>
                </c:pt>
                <c:pt idx="364">
                  <c:v>5254</c:v>
                </c:pt>
                <c:pt idx="365">
                  <c:v>5310</c:v>
                </c:pt>
                <c:pt idx="366">
                  <c:v>5438</c:v>
                </c:pt>
                <c:pt idx="367">
                  <c:v>5672</c:v>
                </c:pt>
                <c:pt idx="368">
                  <c:v>5922</c:v>
                </c:pt>
                <c:pt idx="369">
                  <c:v>6038</c:v>
                </c:pt>
                <c:pt idx="370">
                  <c:v>6105</c:v>
                </c:pt>
                <c:pt idx="371">
                  <c:v>6180</c:v>
                </c:pt>
                <c:pt idx="372">
                  <c:v>6234</c:v>
                </c:pt>
                <c:pt idx="373">
                  <c:v>6278</c:v>
                </c:pt>
                <c:pt idx="374">
                  <c:v>6304</c:v>
                </c:pt>
                <c:pt idx="375">
                  <c:v>6302</c:v>
                </c:pt>
                <c:pt idx="376">
                  <c:v>6293</c:v>
                </c:pt>
                <c:pt idx="377">
                  <c:v>6251</c:v>
                </c:pt>
                <c:pt idx="378">
                  <c:v>6201</c:v>
                </c:pt>
                <c:pt idx="379">
                  <c:v>6220</c:v>
                </c:pt>
                <c:pt idx="380">
                  <c:v>6301</c:v>
                </c:pt>
                <c:pt idx="381">
                  <c:v>6484</c:v>
                </c:pt>
                <c:pt idx="382">
                  <c:v>6656</c:v>
                </c:pt>
                <c:pt idx="383">
                  <c:v>6706</c:v>
                </c:pt>
                <c:pt idx="384">
                  <c:v>6692</c:v>
                </c:pt>
                <c:pt idx="385">
                  <c:v>6637</c:v>
                </c:pt>
                <c:pt idx="386">
                  <c:v>6582</c:v>
                </c:pt>
                <c:pt idx="387">
                  <c:v>6567</c:v>
                </c:pt>
                <c:pt idx="388">
                  <c:v>6601</c:v>
                </c:pt>
                <c:pt idx="389">
                  <c:v>6659</c:v>
                </c:pt>
                <c:pt idx="390">
                  <c:v>6720</c:v>
                </c:pt>
                <c:pt idx="391">
                  <c:v>6780</c:v>
                </c:pt>
                <c:pt idx="392">
                  <c:v>6838</c:v>
                </c:pt>
                <c:pt idx="393">
                  <c:v>6890</c:v>
                </c:pt>
                <c:pt idx="394">
                  <c:v>6936</c:v>
                </c:pt>
                <c:pt idx="395">
                  <c:v>6967</c:v>
                </c:pt>
                <c:pt idx="396">
                  <c:v>6993</c:v>
                </c:pt>
                <c:pt idx="397">
                  <c:v>7000</c:v>
                </c:pt>
                <c:pt idx="398">
                  <c:v>7007</c:v>
                </c:pt>
                <c:pt idx="399">
                  <c:v>6990</c:v>
                </c:pt>
                <c:pt idx="400">
                  <c:v>6966</c:v>
                </c:pt>
                <c:pt idx="401">
                  <c:v>6917</c:v>
                </c:pt>
                <c:pt idx="402">
                  <c:v>6936</c:v>
                </c:pt>
                <c:pt idx="403">
                  <c:v>7011</c:v>
                </c:pt>
                <c:pt idx="404">
                  <c:v>7066</c:v>
                </c:pt>
                <c:pt idx="405">
                  <c:v>7143</c:v>
                </c:pt>
                <c:pt idx="406">
                  <c:v>7231</c:v>
                </c:pt>
                <c:pt idx="407">
                  <c:v>7319</c:v>
                </c:pt>
                <c:pt idx="408">
                  <c:v>7313</c:v>
                </c:pt>
                <c:pt idx="409">
                  <c:v>7289</c:v>
                </c:pt>
                <c:pt idx="410">
                  <c:v>7243</c:v>
                </c:pt>
                <c:pt idx="411">
                  <c:v>7211</c:v>
                </c:pt>
                <c:pt idx="412">
                  <c:v>7237</c:v>
                </c:pt>
                <c:pt idx="413">
                  <c:v>7277</c:v>
                </c:pt>
                <c:pt idx="414">
                  <c:v>7381</c:v>
                </c:pt>
                <c:pt idx="415">
                  <c:v>7474</c:v>
                </c:pt>
                <c:pt idx="416">
                  <c:v>7586</c:v>
                </c:pt>
                <c:pt idx="417">
                  <c:v>7702</c:v>
                </c:pt>
                <c:pt idx="418">
                  <c:v>7783</c:v>
                </c:pt>
                <c:pt idx="419">
                  <c:v>7907</c:v>
                </c:pt>
                <c:pt idx="420">
                  <c:v>8090</c:v>
                </c:pt>
                <c:pt idx="421">
                  <c:v>8270</c:v>
                </c:pt>
                <c:pt idx="422">
                  <c:v>8410</c:v>
                </c:pt>
                <c:pt idx="423">
                  <c:v>8477</c:v>
                </c:pt>
                <c:pt idx="424">
                  <c:v>8468</c:v>
                </c:pt>
                <c:pt idx="425">
                  <c:v>8421</c:v>
                </c:pt>
                <c:pt idx="426">
                  <c:v>8340</c:v>
                </c:pt>
                <c:pt idx="427">
                  <c:v>8302</c:v>
                </c:pt>
                <c:pt idx="428">
                  <c:v>8296</c:v>
                </c:pt>
                <c:pt idx="429">
                  <c:v>8313</c:v>
                </c:pt>
                <c:pt idx="430">
                  <c:v>8429</c:v>
                </c:pt>
                <c:pt idx="431">
                  <c:v>8619</c:v>
                </c:pt>
                <c:pt idx="432">
                  <c:v>8956</c:v>
                </c:pt>
                <c:pt idx="433">
                  <c:v>9082</c:v>
                </c:pt>
                <c:pt idx="434">
                  <c:v>9215</c:v>
                </c:pt>
                <c:pt idx="435">
                  <c:v>9259</c:v>
                </c:pt>
                <c:pt idx="436">
                  <c:v>9370</c:v>
                </c:pt>
                <c:pt idx="437">
                  <c:v>9474</c:v>
                </c:pt>
                <c:pt idx="438">
                  <c:v>9537</c:v>
                </c:pt>
                <c:pt idx="439">
                  <c:v>9566</c:v>
                </c:pt>
                <c:pt idx="440">
                  <c:v>9561</c:v>
                </c:pt>
                <c:pt idx="441">
                  <c:v>9513</c:v>
                </c:pt>
                <c:pt idx="442">
                  <c:v>9535</c:v>
                </c:pt>
                <c:pt idx="443">
                  <c:v>9665</c:v>
                </c:pt>
                <c:pt idx="444">
                  <c:v>9860</c:v>
                </c:pt>
                <c:pt idx="445">
                  <c:v>10218</c:v>
                </c:pt>
                <c:pt idx="446">
                  <c:v>10513</c:v>
                </c:pt>
                <c:pt idx="447">
                  <c:v>10695</c:v>
                </c:pt>
                <c:pt idx="448">
                  <c:v>10756</c:v>
                </c:pt>
                <c:pt idx="449">
                  <c:v>10748</c:v>
                </c:pt>
                <c:pt idx="450">
                  <c:v>10724</c:v>
                </c:pt>
                <c:pt idx="451">
                  <c:v>10732</c:v>
                </c:pt>
                <c:pt idx="452">
                  <c:v>10798</c:v>
                </c:pt>
                <c:pt idx="453">
                  <c:v>10853</c:v>
                </c:pt>
                <c:pt idx="454">
                  <c:v>10944</c:v>
                </c:pt>
                <c:pt idx="455">
                  <c:v>10984</c:v>
                </c:pt>
                <c:pt idx="456">
                  <c:v>10994</c:v>
                </c:pt>
                <c:pt idx="457">
                  <c:v>11025</c:v>
                </c:pt>
                <c:pt idx="458">
                  <c:v>11033</c:v>
                </c:pt>
                <c:pt idx="459">
                  <c:v>10886</c:v>
                </c:pt>
                <c:pt idx="460">
                  <c:v>10656</c:v>
                </c:pt>
                <c:pt idx="461">
                  <c:v>10581</c:v>
                </c:pt>
                <c:pt idx="462">
                  <c:v>10548</c:v>
                </c:pt>
                <c:pt idx="463">
                  <c:v>10539</c:v>
                </c:pt>
                <c:pt idx="464">
                  <c:v>10605</c:v>
                </c:pt>
                <c:pt idx="465">
                  <c:v>10674</c:v>
                </c:pt>
                <c:pt idx="466">
                  <c:v>10744</c:v>
                </c:pt>
                <c:pt idx="467">
                  <c:v>10867</c:v>
                </c:pt>
                <c:pt idx="468">
                  <c:v>10995</c:v>
                </c:pt>
                <c:pt idx="469">
                  <c:v>11039</c:v>
                </c:pt>
                <c:pt idx="470">
                  <c:v>10995</c:v>
                </c:pt>
                <c:pt idx="471">
                  <c:v>10938</c:v>
                </c:pt>
                <c:pt idx="472">
                  <c:v>10870</c:v>
                </c:pt>
                <c:pt idx="473">
                  <c:v>10780</c:v>
                </c:pt>
                <c:pt idx="474">
                  <c:v>10647</c:v>
                </c:pt>
                <c:pt idx="475">
                  <c:v>10517</c:v>
                </c:pt>
                <c:pt idx="476">
                  <c:v>10328</c:v>
                </c:pt>
                <c:pt idx="477">
                  <c:v>10148</c:v>
                </c:pt>
                <c:pt idx="478">
                  <c:v>10003</c:v>
                </c:pt>
                <c:pt idx="479">
                  <c:v>9897</c:v>
                </c:pt>
                <c:pt idx="480">
                  <c:v>9922</c:v>
                </c:pt>
                <c:pt idx="481">
                  <c:v>10092</c:v>
                </c:pt>
                <c:pt idx="482">
                  <c:v>10210</c:v>
                </c:pt>
                <c:pt idx="483">
                  <c:v>10270</c:v>
                </c:pt>
                <c:pt idx="484">
                  <c:v>10285</c:v>
                </c:pt>
                <c:pt idx="485">
                  <c:v>10216</c:v>
                </c:pt>
                <c:pt idx="486">
                  <c:v>10142</c:v>
                </c:pt>
                <c:pt idx="487">
                  <c:v>10068</c:v>
                </c:pt>
                <c:pt idx="488">
                  <c:v>9992</c:v>
                </c:pt>
                <c:pt idx="489">
                  <c:v>9929</c:v>
                </c:pt>
                <c:pt idx="490">
                  <c:v>9936</c:v>
                </c:pt>
                <c:pt idx="491">
                  <c:v>9949</c:v>
                </c:pt>
                <c:pt idx="492">
                  <c:v>9918</c:v>
                </c:pt>
                <c:pt idx="493">
                  <c:v>9848</c:v>
                </c:pt>
                <c:pt idx="494">
                  <c:v>9751</c:v>
                </c:pt>
                <c:pt idx="495">
                  <c:v>9591</c:v>
                </c:pt>
                <c:pt idx="496">
                  <c:v>9392</c:v>
                </c:pt>
                <c:pt idx="497">
                  <c:v>9236</c:v>
                </c:pt>
                <c:pt idx="498">
                  <c:v>9143</c:v>
                </c:pt>
                <c:pt idx="499">
                  <c:v>8891</c:v>
                </c:pt>
                <c:pt idx="500">
                  <c:v>8756</c:v>
                </c:pt>
                <c:pt idx="501">
                  <c:v>8702</c:v>
                </c:pt>
                <c:pt idx="502">
                  <c:v>8732</c:v>
                </c:pt>
                <c:pt idx="503">
                  <c:v>8730</c:v>
                </c:pt>
                <c:pt idx="504">
                  <c:v>8621</c:v>
                </c:pt>
                <c:pt idx="505">
                  <c:v>8333</c:v>
                </c:pt>
                <c:pt idx="506">
                  <c:v>7949</c:v>
                </c:pt>
                <c:pt idx="507">
                  <c:v>7654</c:v>
                </c:pt>
                <c:pt idx="508">
                  <c:v>7336</c:v>
                </c:pt>
                <c:pt idx="509">
                  <c:v>6915</c:v>
                </c:pt>
                <c:pt idx="510">
                  <c:v>6472</c:v>
                </c:pt>
                <c:pt idx="511">
                  <c:v>6462</c:v>
                </c:pt>
                <c:pt idx="512">
                  <c:v>6513</c:v>
                </c:pt>
                <c:pt idx="513">
                  <c:v>6437</c:v>
                </c:pt>
                <c:pt idx="514">
                  <c:v>6246</c:v>
                </c:pt>
                <c:pt idx="515">
                  <c:v>5948</c:v>
                </c:pt>
                <c:pt idx="516">
                  <c:v>5780</c:v>
                </c:pt>
                <c:pt idx="517">
                  <c:v>5692</c:v>
                </c:pt>
                <c:pt idx="518">
                  <c:v>5615</c:v>
                </c:pt>
                <c:pt idx="519">
                  <c:v>5900</c:v>
                </c:pt>
                <c:pt idx="520">
                  <c:v>6052</c:v>
                </c:pt>
                <c:pt idx="521">
                  <c:v>6134</c:v>
                </c:pt>
                <c:pt idx="522">
                  <c:v>6121</c:v>
                </c:pt>
                <c:pt idx="523">
                  <c:v>6032</c:v>
                </c:pt>
                <c:pt idx="524">
                  <c:v>6002</c:v>
                </c:pt>
                <c:pt idx="525">
                  <c:v>6135</c:v>
                </c:pt>
                <c:pt idx="526">
                  <c:v>6353</c:v>
                </c:pt>
                <c:pt idx="527">
                  <c:v>6520</c:v>
                </c:pt>
                <c:pt idx="528">
                  <c:v>6712</c:v>
                </c:pt>
                <c:pt idx="529">
                  <c:v>6965</c:v>
                </c:pt>
                <c:pt idx="530">
                  <c:v>7212</c:v>
                </c:pt>
                <c:pt idx="531">
                  <c:v>7355</c:v>
                </c:pt>
                <c:pt idx="532">
                  <c:v>7381</c:v>
                </c:pt>
                <c:pt idx="533">
                  <c:v>7319</c:v>
                </c:pt>
                <c:pt idx="534">
                  <c:v>7081</c:v>
                </c:pt>
                <c:pt idx="535">
                  <c:v>6998</c:v>
                </c:pt>
                <c:pt idx="536">
                  <c:v>7187</c:v>
                </c:pt>
                <c:pt idx="537">
                  <c:v>7296</c:v>
                </c:pt>
                <c:pt idx="538">
                  <c:v>7312</c:v>
                </c:pt>
                <c:pt idx="539">
                  <c:v>7299</c:v>
                </c:pt>
                <c:pt idx="540">
                  <c:v>7332</c:v>
                </c:pt>
                <c:pt idx="541">
                  <c:v>7613</c:v>
                </c:pt>
                <c:pt idx="542">
                  <c:v>7878</c:v>
                </c:pt>
                <c:pt idx="543">
                  <c:v>7993</c:v>
                </c:pt>
                <c:pt idx="544">
                  <c:v>8162</c:v>
                </c:pt>
                <c:pt idx="545">
                  <c:v>8403</c:v>
                </c:pt>
                <c:pt idx="546">
                  <c:v>8536</c:v>
                </c:pt>
                <c:pt idx="547">
                  <c:v>8624</c:v>
                </c:pt>
                <c:pt idx="548">
                  <c:v>8560</c:v>
                </c:pt>
                <c:pt idx="549">
                  <c:v>8346</c:v>
                </c:pt>
                <c:pt idx="550">
                  <c:v>8092</c:v>
                </c:pt>
                <c:pt idx="551">
                  <c:v>7972</c:v>
                </c:pt>
                <c:pt idx="552">
                  <c:v>7913</c:v>
                </c:pt>
                <c:pt idx="553">
                  <c:v>7893</c:v>
                </c:pt>
                <c:pt idx="554">
                  <c:v>7801</c:v>
                </c:pt>
                <c:pt idx="555">
                  <c:v>7684</c:v>
                </c:pt>
                <c:pt idx="556">
                  <c:v>7619</c:v>
                </c:pt>
                <c:pt idx="557">
                  <c:v>7679</c:v>
                </c:pt>
                <c:pt idx="558">
                  <c:v>7884</c:v>
                </c:pt>
                <c:pt idx="559">
                  <c:v>8069</c:v>
                </c:pt>
                <c:pt idx="560">
                  <c:v>8081</c:v>
                </c:pt>
                <c:pt idx="561">
                  <c:v>7890</c:v>
                </c:pt>
                <c:pt idx="562">
                  <c:v>7655</c:v>
                </c:pt>
                <c:pt idx="563">
                  <c:v>7690</c:v>
                </c:pt>
                <c:pt idx="564">
                  <c:v>7737</c:v>
                </c:pt>
                <c:pt idx="565">
                  <c:v>7741</c:v>
                </c:pt>
                <c:pt idx="566">
                  <c:v>7754</c:v>
                </c:pt>
                <c:pt idx="567">
                  <c:v>7760</c:v>
                </c:pt>
                <c:pt idx="568">
                  <c:v>7823</c:v>
                </c:pt>
                <c:pt idx="569">
                  <c:v>7889</c:v>
                </c:pt>
                <c:pt idx="570">
                  <c:v>7961</c:v>
                </c:pt>
                <c:pt idx="571">
                  <c:v>7957</c:v>
                </c:pt>
                <c:pt idx="572">
                  <c:v>7967</c:v>
                </c:pt>
                <c:pt idx="573">
                  <c:v>8038</c:v>
                </c:pt>
                <c:pt idx="574">
                  <c:v>8203</c:v>
                </c:pt>
                <c:pt idx="575">
                  <c:v>8350</c:v>
                </c:pt>
                <c:pt idx="576">
                  <c:v>8550</c:v>
                </c:pt>
                <c:pt idx="577">
                  <c:v>8862</c:v>
                </c:pt>
                <c:pt idx="578">
                  <c:v>9182</c:v>
                </c:pt>
                <c:pt idx="579">
                  <c:v>9329</c:v>
                </c:pt>
                <c:pt idx="580">
                  <c:v>9344</c:v>
                </c:pt>
                <c:pt idx="581">
                  <c:v>9273</c:v>
                </c:pt>
                <c:pt idx="582">
                  <c:v>9356</c:v>
                </c:pt>
                <c:pt idx="583">
                  <c:v>9439</c:v>
                </c:pt>
                <c:pt idx="584">
                  <c:v>9581</c:v>
                </c:pt>
                <c:pt idx="585">
                  <c:v>9855</c:v>
                </c:pt>
                <c:pt idx="586">
                  <c:v>10104</c:v>
                </c:pt>
                <c:pt idx="587">
                  <c:v>10221</c:v>
                </c:pt>
                <c:pt idx="588">
                  <c:v>10237</c:v>
                </c:pt>
                <c:pt idx="589">
                  <c:v>10220</c:v>
                </c:pt>
                <c:pt idx="590">
                  <c:v>10354</c:v>
                </c:pt>
                <c:pt idx="591">
                  <c:v>10649</c:v>
                </c:pt>
                <c:pt idx="592">
                  <c:v>11067</c:v>
                </c:pt>
                <c:pt idx="593">
                  <c:v>11459</c:v>
                </c:pt>
                <c:pt idx="594">
                  <c:v>11709</c:v>
                </c:pt>
                <c:pt idx="595">
                  <c:v>11793</c:v>
                </c:pt>
                <c:pt idx="596">
                  <c:v>11771</c:v>
                </c:pt>
                <c:pt idx="597">
                  <c:v>11648</c:v>
                </c:pt>
                <c:pt idx="598">
                  <c:v>11465</c:v>
                </c:pt>
                <c:pt idx="599">
                  <c:v>11269</c:v>
                </c:pt>
                <c:pt idx="600">
                  <c:v>11245</c:v>
                </c:pt>
                <c:pt idx="601">
                  <c:v>11347</c:v>
                </c:pt>
                <c:pt idx="602">
                  <c:v>11440</c:v>
                </c:pt>
                <c:pt idx="603">
                  <c:v>11458</c:v>
                </c:pt>
                <c:pt idx="604">
                  <c:v>11503</c:v>
                </c:pt>
                <c:pt idx="605">
                  <c:v>11623</c:v>
                </c:pt>
                <c:pt idx="606">
                  <c:v>11689</c:v>
                </c:pt>
                <c:pt idx="607">
                  <c:v>11612</c:v>
                </c:pt>
                <c:pt idx="608">
                  <c:v>11534</c:v>
                </c:pt>
                <c:pt idx="609">
                  <c:v>11409</c:v>
                </c:pt>
                <c:pt idx="610">
                  <c:v>11105</c:v>
                </c:pt>
                <c:pt idx="611">
                  <c:v>10142</c:v>
                </c:pt>
                <c:pt idx="612">
                  <c:v>9646</c:v>
                </c:pt>
                <c:pt idx="613">
                  <c:v>9419</c:v>
                </c:pt>
                <c:pt idx="614">
                  <c:v>9413</c:v>
                </c:pt>
                <c:pt idx="615">
                  <c:v>9437</c:v>
                </c:pt>
                <c:pt idx="616">
                  <c:v>9474</c:v>
                </c:pt>
                <c:pt idx="617">
                  <c:v>9428</c:v>
                </c:pt>
                <c:pt idx="618">
                  <c:v>9211</c:v>
                </c:pt>
                <c:pt idx="619">
                  <c:v>9139</c:v>
                </c:pt>
                <c:pt idx="620">
                  <c:v>9244</c:v>
                </c:pt>
                <c:pt idx="621">
                  <c:v>9473</c:v>
                </c:pt>
                <c:pt idx="622">
                  <c:v>9599</c:v>
                </c:pt>
                <c:pt idx="623">
                  <c:v>9589</c:v>
                </c:pt>
                <c:pt idx="624">
                  <c:v>9379</c:v>
                </c:pt>
                <c:pt idx="625">
                  <c:v>9139</c:v>
                </c:pt>
                <c:pt idx="626">
                  <c:v>8925</c:v>
                </c:pt>
                <c:pt idx="627">
                  <c:v>8854</c:v>
                </c:pt>
                <c:pt idx="628">
                  <c:v>8964</c:v>
                </c:pt>
                <c:pt idx="629">
                  <c:v>9147</c:v>
                </c:pt>
                <c:pt idx="630">
                  <c:v>9272</c:v>
                </c:pt>
                <c:pt idx="631">
                  <c:v>9313</c:v>
                </c:pt>
                <c:pt idx="632">
                  <c:v>9230</c:v>
                </c:pt>
                <c:pt idx="633">
                  <c:v>9181</c:v>
                </c:pt>
                <c:pt idx="634">
                  <c:v>9150</c:v>
                </c:pt>
                <c:pt idx="635">
                  <c:v>9092</c:v>
                </c:pt>
                <c:pt idx="636">
                  <c:v>9059</c:v>
                </c:pt>
                <c:pt idx="637">
                  <c:v>9012</c:v>
                </c:pt>
                <c:pt idx="638">
                  <c:v>8961</c:v>
                </c:pt>
                <c:pt idx="639">
                  <c:v>8904</c:v>
                </c:pt>
                <c:pt idx="640">
                  <c:v>8856</c:v>
                </c:pt>
                <c:pt idx="641">
                  <c:v>8771</c:v>
                </c:pt>
                <c:pt idx="642">
                  <c:v>8637</c:v>
                </c:pt>
                <c:pt idx="643">
                  <c:v>8513</c:v>
                </c:pt>
                <c:pt idx="644">
                  <c:v>8434</c:v>
                </c:pt>
                <c:pt idx="645">
                  <c:v>8388</c:v>
                </c:pt>
                <c:pt idx="646">
                  <c:v>8341</c:v>
                </c:pt>
                <c:pt idx="647">
                  <c:v>8280</c:v>
                </c:pt>
                <c:pt idx="648">
                  <c:v>8209</c:v>
                </c:pt>
                <c:pt idx="649">
                  <c:v>8100</c:v>
                </c:pt>
                <c:pt idx="650">
                  <c:v>7869</c:v>
                </c:pt>
                <c:pt idx="651">
                  <c:v>7521</c:v>
                </c:pt>
                <c:pt idx="652">
                  <c:v>7201</c:v>
                </c:pt>
                <c:pt idx="653">
                  <c:v>7055</c:v>
                </c:pt>
                <c:pt idx="654">
                  <c:v>6992</c:v>
                </c:pt>
                <c:pt idx="655">
                  <c:v>7097</c:v>
                </c:pt>
                <c:pt idx="656">
                  <c:v>7420</c:v>
                </c:pt>
                <c:pt idx="657">
                  <c:v>7557</c:v>
                </c:pt>
                <c:pt idx="658">
                  <c:v>7622</c:v>
                </c:pt>
                <c:pt idx="659">
                  <c:v>7543</c:v>
                </c:pt>
                <c:pt idx="660">
                  <c:v>7344</c:v>
                </c:pt>
                <c:pt idx="661">
                  <c:v>7190</c:v>
                </c:pt>
                <c:pt idx="662">
                  <c:v>7147</c:v>
                </c:pt>
                <c:pt idx="663">
                  <c:v>7115</c:v>
                </c:pt>
                <c:pt idx="664">
                  <c:v>7050</c:v>
                </c:pt>
                <c:pt idx="665">
                  <c:v>6929</c:v>
                </c:pt>
                <c:pt idx="666">
                  <c:v>6809</c:v>
                </c:pt>
                <c:pt idx="667">
                  <c:v>6691</c:v>
                </c:pt>
                <c:pt idx="668">
                  <c:v>6466</c:v>
                </c:pt>
                <c:pt idx="669">
                  <c:v>6146</c:v>
                </c:pt>
                <c:pt idx="670">
                  <c:v>5874</c:v>
                </c:pt>
                <c:pt idx="671">
                  <c:v>5663</c:v>
                </c:pt>
                <c:pt idx="672">
                  <c:v>5492</c:v>
                </c:pt>
                <c:pt idx="673">
                  <c:v>5255</c:v>
                </c:pt>
                <c:pt idx="674">
                  <c:v>5026</c:v>
                </c:pt>
                <c:pt idx="675">
                  <c:v>4893</c:v>
                </c:pt>
                <c:pt idx="676">
                  <c:v>4800</c:v>
                </c:pt>
                <c:pt idx="677">
                  <c:v>4747</c:v>
                </c:pt>
                <c:pt idx="678">
                  <c:v>4760</c:v>
                </c:pt>
                <c:pt idx="679">
                  <c:v>4856</c:v>
                </c:pt>
                <c:pt idx="680">
                  <c:v>4958</c:v>
                </c:pt>
                <c:pt idx="681">
                  <c:v>4975</c:v>
                </c:pt>
                <c:pt idx="682">
                  <c:v>4949</c:v>
                </c:pt>
                <c:pt idx="683">
                  <c:v>4782</c:v>
                </c:pt>
                <c:pt idx="684">
                  <c:v>4489</c:v>
                </c:pt>
                <c:pt idx="685">
                  <c:v>4163</c:v>
                </c:pt>
                <c:pt idx="686">
                  <c:v>3746</c:v>
                </c:pt>
                <c:pt idx="687">
                  <c:v>3504</c:v>
                </c:pt>
                <c:pt idx="688">
                  <c:v>3217</c:v>
                </c:pt>
                <c:pt idx="689">
                  <c:v>3025</c:v>
                </c:pt>
                <c:pt idx="690">
                  <c:v>2990</c:v>
                </c:pt>
                <c:pt idx="691">
                  <c:v>3002</c:v>
                </c:pt>
                <c:pt idx="692">
                  <c:v>2992</c:v>
                </c:pt>
                <c:pt idx="693">
                  <c:v>2922</c:v>
                </c:pt>
                <c:pt idx="694">
                  <c:v>2764</c:v>
                </c:pt>
                <c:pt idx="695">
                  <c:v>2503</c:v>
                </c:pt>
                <c:pt idx="696">
                  <c:v>2221</c:v>
                </c:pt>
                <c:pt idx="697">
                  <c:v>1976</c:v>
                </c:pt>
                <c:pt idx="698">
                  <c:v>1809</c:v>
                </c:pt>
                <c:pt idx="699">
                  <c:v>1615</c:v>
                </c:pt>
                <c:pt idx="700">
                  <c:v>1506</c:v>
                </c:pt>
                <c:pt idx="701">
                  <c:v>1438</c:v>
                </c:pt>
                <c:pt idx="702">
                  <c:v>1355</c:v>
                </c:pt>
                <c:pt idx="703">
                  <c:v>1292</c:v>
                </c:pt>
                <c:pt idx="704">
                  <c:v>1221</c:v>
                </c:pt>
                <c:pt idx="705">
                  <c:v>1149</c:v>
                </c:pt>
                <c:pt idx="706">
                  <c:v>1102</c:v>
                </c:pt>
                <c:pt idx="707">
                  <c:v>1048</c:v>
                </c:pt>
                <c:pt idx="708">
                  <c:v>982</c:v>
                </c:pt>
                <c:pt idx="709">
                  <c:v>925</c:v>
                </c:pt>
                <c:pt idx="710">
                  <c:v>885</c:v>
                </c:pt>
                <c:pt idx="711">
                  <c:v>851</c:v>
                </c:pt>
                <c:pt idx="712">
                  <c:v>827</c:v>
                </c:pt>
                <c:pt idx="713">
                  <c:v>815</c:v>
                </c:pt>
                <c:pt idx="714">
                  <c:v>826</c:v>
                </c:pt>
                <c:pt idx="715">
                  <c:v>839</c:v>
                </c:pt>
                <c:pt idx="716">
                  <c:v>829</c:v>
                </c:pt>
                <c:pt idx="717">
                  <c:v>820</c:v>
                </c:pt>
                <c:pt idx="718">
                  <c:v>818</c:v>
                </c:pt>
                <c:pt idx="719">
                  <c:v>824</c:v>
                </c:pt>
                <c:pt idx="720">
                  <c:v>838</c:v>
                </c:pt>
                <c:pt idx="721">
                  <c:v>841</c:v>
                </c:pt>
                <c:pt idx="722">
                  <c:v>856</c:v>
                </c:pt>
                <c:pt idx="723">
                  <c:v>865</c:v>
                </c:pt>
                <c:pt idx="724">
                  <c:v>859</c:v>
                </c:pt>
                <c:pt idx="725">
                  <c:v>847</c:v>
                </c:pt>
                <c:pt idx="726">
                  <c:v>836</c:v>
                </c:pt>
                <c:pt idx="727">
                  <c:v>824</c:v>
                </c:pt>
                <c:pt idx="728">
                  <c:v>804</c:v>
                </c:pt>
                <c:pt idx="729">
                  <c:v>763</c:v>
                </c:pt>
                <c:pt idx="730">
                  <c:v>733</c:v>
                </c:pt>
                <c:pt idx="731">
                  <c:v>715</c:v>
                </c:pt>
                <c:pt idx="732">
                  <c:v>700</c:v>
                </c:pt>
                <c:pt idx="733">
                  <c:v>684</c:v>
                </c:pt>
                <c:pt idx="734">
                  <c:v>672</c:v>
                </c:pt>
                <c:pt idx="735">
                  <c:v>666</c:v>
                </c:pt>
                <c:pt idx="736">
                  <c:v>663</c:v>
                </c:pt>
                <c:pt idx="737">
                  <c:v>671</c:v>
                </c:pt>
                <c:pt idx="738">
                  <c:v>679</c:v>
                </c:pt>
                <c:pt idx="739">
                  <c:v>691</c:v>
                </c:pt>
                <c:pt idx="740">
                  <c:v>711</c:v>
                </c:pt>
                <c:pt idx="741">
                  <c:v>764</c:v>
                </c:pt>
                <c:pt idx="742">
                  <c:v>803</c:v>
                </c:pt>
                <c:pt idx="743">
                  <c:v>828</c:v>
                </c:pt>
                <c:pt idx="744">
                  <c:v>836</c:v>
                </c:pt>
                <c:pt idx="745">
                  <c:v>829</c:v>
                </c:pt>
                <c:pt idx="746">
                  <c:v>818</c:v>
                </c:pt>
                <c:pt idx="747">
                  <c:v>801</c:v>
                </c:pt>
                <c:pt idx="748">
                  <c:v>784</c:v>
                </c:pt>
                <c:pt idx="749">
                  <c:v>774</c:v>
                </c:pt>
                <c:pt idx="750">
                  <c:v>773</c:v>
                </c:pt>
                <c:pt idx="751">
                  <c:v>772</c:v>
                </c:pt>
                <c:pt idx="752">
                  <c:v>775</c:v>
                </c:pt>
                <c:pt idx="753">
                  <c:v>789</c:v>
                </c:pt>
                <c:pt idx="754">
                  <c:v>821</c:v>
                </c:pt>
                <c:pt idx="755">
                  <c:v>872</c:v>
                </c:pt>
                <c:pt idx="756">
                  <c:v>889</c:v>
                </c:pt>
                <c:pt idx="757">
                  <c:v>911</c:v>
                </c:pt>
                <c:pt idx="758">
                  <c:v>920</c:v>
                </c:pt>
                <c:pt idx="759">
                  <c:v>908</c:v>
                </c:pt>
                <c:pt idx="760">
                  <c:v>881</c:v>
                </c:pt>
                <c:pt idx="761">
                  <c:v>868</c:v>
                </c:pt>
                <c:pt idx="762">
                  <c:v>872</c:v>
                </c:pt>
                <c:pt idx="763">
                  <c:v>900</c:v>
                </c:pt>
                <c:pt idx="764">
                  <c:v>945</c:v>
                </c:pt>
                <c:pt idx="765">
                  <c:v>980</c:v>
                </c:pt>
                <c:pt idx="766">
                  <c:v>995</c:v>
                </c:pt>
                <c:pt idx="767">
                  <c:v>1004</c:v>
                </c:pt>
                <c:pt idx="768">
                  <c:v>1014</c:v>
                </c:pt>
                <c:pt idx="769">
                  <c:v>1036</c:v>
                </c:pt>
                <c:pt idx="770">
                  <c:v>1070</c:v>
                </c:pt>
                <c:pt idx="771">
                  <c:v>1099</c:v>
                </c:pt>
                <c:pt idx="772">
                  <c:v>1148</c:v>
                </c:pt>
                <c:pt idx="773">
                  <c:v>1316</c:v>
                </c:pt>
                <c:pt idx="774">
                  <c:v>1498</c:v>
                </c:pt>
                <c:pt idx="775">
                  <c:v>1642</c:v>
                </c:pt>
                <c:pt idx="776">
                  <c:v>1815</c:v>
                </c:pt>
                <c:pt idx="777">
                  <c:v>1974</c:v>
                </c:pt>
                <c:pt idx="778">
                  <c:v>2055</c:v>
                </c:pt>
                <c:pt idx="779">
                  <c:v>1989</c:v>
                </c:pt>
                <c:pt idx="780">
                  <c:v>1908</c:v>
                </c:pt>
                <c:pt idx="781">
                  <c:v>1846</c:v>
                </c:pt>
                <c:pt idx="782">
                  <c:v>1895</c:v>
                </c:pt>
                <c:pt idx="783">
                  <c:v>1986</c:v>
                </c:pt>
                <c:pt idx="784">
                  <c:v>2057</c:v>
                </c:pt>
                <c:pt idx="785">
                  <c:v>2099</c:v>
                </c:pt>
                <c:pt idx="786">
                  <c:v>2084</c:v>
                </c:pt>
                <c:pt idx="787">
                  <c:v>2010</c:v>
                </c:pt>
                <c:pt idx="788">
                  <c:v>1960</c:v>
                </c:pt>
                <c:pt idx="789">
                  <c:v>1950</c:v>
                </c:pt>
                <c:pt idx="790">
                  <c:v>1986</c:v>
                </c:pt>
                <c:pt idx="791">
                  <c:v>2014</c:v>
                </c:pt>
                <c:pt idx="792">
                  <c:v>2034</c:v>
                </c:pt>
                <c:pt idx="793">
                  <c:v>2084</c:v>
                </c:pt>
                <c:pt idx="794">
                  <c:v>2167</c:v>
                </c:pt>
                <c:pt idx="795">
                  <c:v>2225</c:v>
                </c:pt>
                <c:pt idx="796">
                  <c:v>2262</c:v>
                </c:pt>
                <c:pt idx="797">
                  <c:v>2298</c:v>
                </c:pt>
                <c:pt idx="798">
                  <c:v>2271</c:v>
                </c:pt>
                <c:pt idx="799">
                  <c:v>2201</c:v>
                </c:pt>
                <c:pt idx="800">
                  <c:v>2122</c:v>
                </c:pt>
                <c:pt idx="801">
                  <c:v>2058</c:v>
                </c:pt>
                <c:pt idx="802">
                  <c:v>1974</c:v>
                </c:pt>
                <c:pt idx="803">
                  <c:v>1861</c:v>
                </c:pt>
                <c:pt idx="804">
                  <c:v>1795</c:v>
                </c:pt>
                <c:pt idx="805">
                  <c:v>1782</c:v>
                </c:pt>
                <c:pt idx="806">
                  <c:v>1773</c:v>
                </c:pt>
                <c:pt idx="807">
                  <c:v>1758</c:v>
                </c:pt>
                <c:pt idx="808">
                  <c:v>1740</c:v>
                </c:pt>
                <c:pt idx="809">
                  <c:v>1714</c:v>
                </c:pt>
                <c:pt idx="810">
                  <c:v>1678</c:v>
                </c:pt>
                <c:pt idx="811">
                  <c:v>1646</c:v>
                </c:pt>
                <c:pt idx="812">
                  <c:v>1615</c:v>
                </c:pt>
                <c:pt idx="813">
                  <c:v>1574</c:v>
                </c:pt>
                <c:pt idx="814">
                  <c:v>1538</c:v>
                </c:pt>
                <c:pt idx="815">
                  <c:v>1506</c:v>
                </c:pt>
                <c:pt idx="816">
                  <c:v>1486</c:v>
                </c:pt>
                <c:pt idx="817">
                  <c:v>1466</c:v>
                </c:pt>
                <c:pt idx="818">
                  <c:v>1463</c:v>
                </c:pt>
                <c:pt idx="819">
                  <c:v>1478</c:v>
                </c:pt>
                <c:pt idx="820">
                  <c:v>1492</c:v>
                </c:pt>
                <c:pt idx="821">
                  <c:v>1534</c:v>
                </c:pt>
                <c:pt idx="822">
                  <c:v>1604</c:v>
                </c:pt>
                <c:pt idx="823">
                  <c:v>1682</c:v>
                </c:pt>
                <c:pt idx="824">
                  <c:v>1737</c:v>
                </c:pt>
                <c:pt idx="825">
                  <c:v>1797</c:v>
                </c:pt>
                <c:pt idx="826">
                  <c:v>1869</c:v>
                </c:pt>
                <c:pt idx="827">
                  <c:v>1897</c:v>
                </c:pt>
                <c:pt idx="828">
                  <c:v>1873</c:v>
                </c:pt>
                <c:pt idx="829">
                  <c:v>1839</c:v>
                </c:pt>
                <c:pt idx="830">
                  <c:v>1790</c:v>
                </c:pt>
                <c:pt idx="831">
                  <c:v>1772</c:v>
                </c:pt>
                <c:pt idx="832">
                  <c:v>1786</c:v>
                </c:pt>
                <c:pt idx="833">
                  <c:v>1806</c:v>
                </c:pt>
                <c:pt idx="834">
                  <c:v>1897</c:v>
                </c:pt>
                <c:pt idx="835">
                  <c:v>2065</c:v>
                </c:pt>
                <c:pt idx="836">
                  <c:v>2194</c:v>
                </c:pt>
                <c:pt idx="837">
                  <c:v>2214</c:v>
                </c:pt>
                <c:pt idx="838">
                  <c:v>2215</c:v>
                </c:pt>
                <c:pt idx="839">
                  <c:v>2253</c:v>
                </c:pt>
                <c:pt idx="840">
                  <c:v>2332</c:v>
                </c:pt>
                <c:pt idx="841">
                  <c:v>2432</c:v>
                </c:pt>
                <c:pt idx="842">
                  <c:v>2544</c:v>
                </c:pt>
                <c:pt idx="843">
                  <c:v>2605</c:v>
                </c:pt>
                <c:pt idx="844">
                  <c:v>2644</c:v>
                </c:pt>
                <c:pt idx="845">
                  <c:v>2665</c:v>
                </c:pt>
                <c:pt idx="846">
                  <c:v>2707</c:v>
                </c:pt>
                <c:pt idx="847">
                  <c:v>2786</c:v>
                </c:pt>
                <c:pt idx="848">
                  <c:v>2942</c:v>
                </c:pt>
                <c:pt idx="849">
                  <c:v>3164</c:v>
                </c:pt>
                <c:pt idx="850">
                  <c:v>3298</c:v>
                </c:pt>
                <c:pt idx="851">
                  <c:v>3494</c:v>
                </c:pt>
                <c:pt idx="852">
                  <c:v>3681</c:v>
                </c:pt>
                <c:pt idx="853">
                  <c:v>4106</c:v>
                </c:pt>
                <c:pt idx="854">
                  <c:v>4291</c:v>
                </c:pt>
                <c:pt idx="855">
                  <c:v>4093</c:v>
                </c:pt>
                <c:pt idx="856">
                  <c:v>3809</c:v>
                </c:pt>
                <c:pt idx="857">
                  <c:v>3646</c:v>
                </c:pt>
                <c:pt idx="858">
                  <c:v>3518</c:v>
                </c:pt>
                <c:pt idx="859">
                  <c:v>3452</c:v>
                </c:pt>
                <c:pt idx="860">
                  <c:v>3483</c:v>
                </c:pt>
                <c:pt idx="861">
                  <c:v>3583</c:v>
                </c:pt>
                <c:pt idx="862">
                  <c:v>3763</c:v>
                </c:pt>
                <c:pt idx="863">
                  <c:v>3951</c:v>
                </c:pt>
                <c:pt idx="864">
                  <c:v>4026</c:v>
                </c:pt>
                <c:pt idx="865">
                  <c:v>4073</c:v>
                </c:pt>
                <c:pt idx="866">
                  <c:v>4070</c:v>
                </c:pt>
                <c:pt idx="867">
                  <c:v>4029</c:v>
                </c:pt>
                <c:pt idx="868">
                  <c:v>3874</c:v>
                </c:pt>
                <c:pt idx="869">
                  <c:v>3751</c:v>
                </c:pt>
                <c:pt idx="870">
                  <c:v>3703</c:v>
                </c:pt>
                <c:pt idx="871">
                  <c:v>3703</c:v>
                </c:pt>
                <c:pt idx="872">
                  <c:v>3734</c:v>
                </c:pt>
                <c:pt idx="873">
                  <c:v>3757</c:v>
                </c:pt>
                <c:pt idx="874">
                  <c:v>3742</c:v>
                </c:pt>
                <c:pt idx="875">
                  <c:v>3672</c:v>
                </c:pt>
                <c:pt idx="876">
                  <c:v>3520</c:v>
                </c:pt>
                <c:pt idx="877">
                  <c:v>3375</c:v>
                </c:pt>
                <c:pt idx="878">
                  <c:v>3216</c:v>
                </c:pt>
                <c:pt idx="879">
                  <c:v>3107</c:v>
                </c:pt>
                <c:pt idx="880">
                  <c:v>3018</c:v>
                </c:pt>
                <c:pt idx="881">
                  <c:v>2985</c:v>
                </c:pt>
                <c:pt idx="882">
                  <c:v>2975</c:v>
                </c:pt>
                <c:pt idx="883">
                  <c:v>3097</c:v>
                </c:pt>
                <c:pt idx="884">
                  <c:v>3324</c:v>
                </c:pt>
                <c:pt idx="885">
                  <c:v>3501</c:v>
                </c:pt>
                <c:pt idx="886">
                  <c:v>3542</c:v>
                </c:pt>
                <c:pt idx="887">
                  <c:v>3511</c:v>
                </c:pt>
                <c:pt idx="888">
                  <c:v>3455</c:v>
                </c:pt>
                <c:pt idx="889">
                  <c:v>3407</c:v>
                </c:pt>
                <c:pt idx="890">
                  <c:v>3355</c:v>
                </c:pt>
                <c:pt idx="891">
                  <c:v>3345</c:v>
                </c:pt>
                <c:pt idx="892">
                  <c:v>3407</c:v>
                </c:pt>
                <c:pt idx="893">
                  <c:v>3475</c:v>
                </c:pt>
                <c:pt idx="894">
                  <c:v>3499</c:v>
                </c:pt>
                <c:pt idx="895">
                  <c:v>3445</c:v>
                </c:pt>
                <c:pt idx="896">
                  <c:v>3350</c:v>
                </c:pt>
                <c:pt idx="897">
                  <c:v>3251</c:v>
                </c:pt>
                <c:pt idx="898">
                  <c:v>3159</c:v>
                </c:pt>
                <c:pt idx="899">
                  <c:v>3051</c:v>
                </c:pt>
                <c:pt idx="900">
                  <c:v>2907</c:v>
                </c:pt>
                <c:pt idx="901">
                  <c:v>2772</c:v>
                </c:pt>
                <c:pt idx="902">
                  <c:v>2689</c:v>
                </c:pt>
                <c:pt idx="903">
                  <c:v>2623</c:v>
                </c:pt>
                <c:pt idx="904">
                  <c:v>2612</c:v>
                </c:pt>
                <c:pt idx="905">
                  <c:v>2685</c:v>
                </c:pt>
                <c:pt idx="906">
                  <c:v>2752</c:v>
                </c:pt>
                <c:pt idx="907">
                  <c:v>2774</c:v>
                </c:pt>
                <c:pt idx="908">
                  <c:v>2704</c:v>
                </c:pt>
                <c:pt idx="909">
                  <c:v>2614</c:v>
                </c:pt>
                <c:pt idx="910">
                  <c:v>2534</c:v>
                </c:pt>
                <c:pt idx="911">
                  <c:v>2468</c:v>
                </c:pt>
                <c:pt idx="912">
                  <c:v>2437</c:v>
                </c:pt>
                <c:pt idx="913">
                  <c:v>2388</c:v>
                </c:pt>
                <c:pt idx="914">
                  <c:v>2427</c:v>
                </c:pt>
                <c:pt idx="915">
                  <c:v>2425</c:v>
                </c:pt>
                <c:pt idx="916">
                  <c:v>2421</c:v>
                </c:pt>
                <c:pt idx="917">
                  <c:v>2423</c:v>
                </c:pt>
                <c:pt idx="918">
                  <c:v>2413</c:v>
                </c:pt>
                <c:pt idx="919">
                  <c:v>2414</c:v>
                </c:pt>
                <c:pt idx="920">
                  <c:v>2415</c:v>
                </c:pt>
                <c:pt idx="921">
                  <c:v>2429</c:v>
                </c:pt>
                <c:pt idx="922">
                  <c:v>2462</c:v>
                </c:pt>
                <c:pt idx="923">
                  <c:v>2491</c:v>
                </c:pt>
                <c:pt idx="924">
                  <c:v>2492</c:v>
                </c:pt>
                <c:pt idx="925">
                  <c:v>2468</c:v>
                </c:pt>
                <c:pt idx="926">
                  <c:v>2450</c:v>
                </c:pt>
                <c:pt idx="927">
                  <c:v>2431</c:v>
                </c:pt>
                <c:pt idx="928">
                  <c:v>2415</c:v>
                </c:pt>
                <c:pt idx="929">
                  <c:v>2390</c:v>
                </c:pt>
                <c:pt idx="930">
                  <c:v>2356</c:v>
                </c:pt>
                <c:pt idx="931">
                  <c:v>2318</c:v>
                </c:pt>
                <c:pt idx="932">
                  <c:v>2246</c:v>
                </c:pt>
                <c:pt idx="933">
                  <c:v>2175</c:v>
                </c:pt>
                <c:pt idx="934">
                  <c:v>2163</c:v>
                </c:pt>
                <c:pt idx="935">
                  <c:v>2183</c:v>
                </c:pt>
                <c:pt idx="936">
                  <c:v>2192</c:v>
                </c:pt>
                <c:pt idx="937">
                  <c:v>2185</c:v>
                </c:pt>
                <c:pt idx="938">
                  <c:v>2220</c:v>
                </c:pt>
                <c:pt idx="939">
                  <c:v>2284</c:v>
                </c:pt>
                <c:pt idx="940">
                  <c:v>2357</c:v>
                </c:pt>
                <c:pt idx="941">
                  <c:v>2362</c:v>
                </c:pt>
                <c:pt idx="942">
                  <c:v>2441</c:v>
                </c:pt>
                <c:pt idx="943">
                  <c:v>2546</c:v>
                </c:pt>
                <c:pt idx="944">
                  <c:v>2647</c:v>
                </c:pt>
                <c:pt idx="945">
                  <c:v>2695</c:v>
                </c:pt>
                <c:pt idx="946">
                  <c:v>2696</c:v>
                </c:pt>
                <c:pt idx="947">
                  <c:v>2646</c:v>
                </c:pt>
                <c:pt idx="948">
                  <c:v>2597</c:v>
                </c:pt>
                <c:pt idx="949">
                  <c:v>2688</c:v>
                </c:pt>
                <c:pt idx="950">
                  <c:v>2728</c:v>
                </c:pt>
                <c:pt idx="951">
                  <c:v>2766</c:v>
                </c:pt>
                <c:pt idx="952">
                  <c:v>2832</c:v>
                </c:pt>
                <c:pt idx="953">
                  <c:v>2917</c:v>
                </c:pt>
                <c:pt idx="954">
                  <c:v>3001</c:v>
                </c:pt>
                <c:pt idx="955">
                  <c:v>3043</c:v>
                </c:pt>
                <c:pt idx="956">
                  <c:v>3044</c:v>
                </c:pt>
                <c:pt idx="957">
                  <c:v>3013</c:v>
                </c:pt>
                <c:pt idx="958">
                  <c:v>2986</c:v>
                </c:pt>
                <c:pt idx="959">
                  <c:v>3013</c:v>
                </c:pt>
                <c:pt idx="960">
                  <c:v>3103</c:v>
                </c:pt>
                <c:pt idx="961">
                  <c:v>3185</c:v>
                </c:pt>
                <c:pt idx="962">
                  <c:v>3247</c:v>
                </c:pt>
                <c:pt idx="963">
                  <c:v>3295</c:v>
                </c:pt>
                <c:pt idx="964">
                  <c:v>3335</c:v>
                </c:pt>
                <c:pt idx="965">
                  <c:v>3393</c:v>
                </c:pt>
                <c:pt idx="966">
                  <c:v>3480</c:v>
                </c:pt>
                <c:pt idx="967">
                  <c:v>3615</c:v>
                </c:pt>
                <c:pt idx="968">
                  <c:v>3748</c:v>
                </c:pt>
                <c:pt idx="969">
                  <c:v>3954</c:v>
                </c:pt>
                <c:pt idx="970">
                  <c:v>4111</c:v>
                </c:pt>
                <c:pt idx="971">
                  <c:v>4220</c:v>
                </c:pt>
                <c:pt idx="972">
                  <c:v>4381</c:v>
                </c:pt>
                <c:pt idx="973">
                  <c:v>4643</c:v>
                </c:pt>
                <c:pt idx="974">
                  <c:v>4661</c:v>
                </c:pt>
                <c:pt idx="975">
                  <c:v>4507</c:v>
                </c:pt>
                <c:pt idx="976">
                  <c:v>4423</c:v>
                </c:pt>
                <c:pt idx="977">
                  <c:v>4340</c:v>
                </c:pt>
                <c:pt idx="978">
                  <c:v>4234</c:v>
                </c:pt>
                <c:pt idx="979">
                  <c:v>4119</c:v>
                </c:pt>
                <c:pt idx="980">
                  <c:v>3974</c:v>
                </c:pt>
                <c:pt idx="981">
                  <c:v>3887</c:v>
                </c:pt>
                <c:pt idx="982">
                  <c:v>3836</c:v>
                </c:pt>
                <c:pt idx="983">
                  <c:v>3918</c:v>
                </c:pt>
                <c:pt idx="984">
                  <c:v>4062</c:v>
                </c:pt>
                <c:pt idx="985">
                  <c:v>4107</c:v>
                </c:pt>
                <c:pt idx="986">
                  <c:v>4036</c:v>
                </c:pt>
                <c:pt idx="987">
                  <c:v>3902</c:v>
                </c:pt>
                <c:pt idx="988">
                  <c:v>3791</c:v>
                </c:pt>
                <c:pt idx="989">
                  <c:v>3671</c:v>
                </c:pt>
                <c:pt idx="990">
                  <c:v>3579</c:v>
                </c:pt>
                <c:pt idx="991">
                  <c:v>3530</c:v>
                </c:pt>
                <c:pt idx="992">
                  <c:v>3518</c:v>
                </c:pt>
                <c:pt idx="993">
                  <c:v>3474</c:v>
                </c:pt>
                <c:pt idx="994">
                  <c:v>3376</c:v>
                </c:pt>
                <c:pt idx="995">
                  <c:v>3258</c:v>
                </c:pt>
                <c:pt idx="996">
                  <c:v>3154</c:v>
                </c:pt>
                <c:pt idx="997">
                  <c:v>3063</c:v>
                </c:pt>
                <c:pt idx="998">
                  <c:v>3023</c:v>
                </c:pt>
                <c:pt idx="999">
                  <c:v>3005</c:v>
                </c:pt>
                <c:pt idx="1000">
                  <c:v>3140</c:v>
                </c:pt>
                <c:pt idx="1001">
                  <c:v>3270</c:v>
                </c:pt>
                <c:pt idx="1002">
                  <c:v>3259</c:v>
                </c:pt>
                <c:pt idx="1003">
                  <c:v>3149</c:v>
                </c:pt>
                <c:pt idx="1004">
                  <c:v>3140</c:v>
                </c:pt>
                <c:pt idx="1005">
                  <c:v>3148</c:v>
                </c:pt>
                <c:pt idx="1006">
                  <c:v>3160</c:v>
                </c:pt>
                <c:pt idx="1007">
                  <c:v>3175</c:v>
                </c:pt>
                <c:pt idx="1008">
                  <c:v>3235</c:v>
                </c:pt>
                <c:pt idx="1009">
                  <c:v>3299</c:v>
                </c:pt>
                <c:pt idx="1010">
                  <c:v>3295</c:v>
                </c:pt>
                <c:pt idx="1011">
                  <c:v>3208</c:v>
                </c:pt>
                <c:pt idx="1012">
                  <c:v>3158</c:v>
                </c:pt>
                <c:pt idx="1013">
                  <c:v>3170</c:v>
                </c:pt>
                <c:pt idx="1014">
                  <c:v>3204</c:v>
                </c:pt>
                <c:pt idx="1015">
                  <c:v>3223</c:v>
                </c:pt>
                <c:pt idx="1016">
                  <c:v>3205</c:v>
                </c:pt>
                <c:pt idx="1017">
                  <c:v>3118</c:v>
                </c:pt>
                <c:pt idx="1018">
                  <c:v>2963</c:v>
                </c:pt>
                <c:pt idx="1019">
                  <c:v>2848</c:v>
                </c:pt>
                <c:pt idx="1020">
                  <c:v>2745</c:v>
                </c:pt>
                <c:pt idx="1021">
                  <c:v>2691</c:v>
                </c:pt>
                <c:pt idx="1022">
                  <c:v>2673</c:v>
                </c:pt>
                <c:pt idx="1023">
                  <c:v>2685</c:v>
                </c:pt>
                <c:pt idx="1024">
                  <c:v>2715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634496"/>
        <c:axId val="261775936"/>
      </c:lineChart>
      <c:dateAx>
        <c:axId val="142634496"/>
        <c:scaling>
          <c:orientation val="minMax"/>
        </c:scaling>
        <c:delete val="0"/>
        <c:axPos val="b"/>
        <c:numFmt formatCode="d/m/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261775936"/>
        <c:crosses val="autoZero"/>
        <c:auto val="1"/>
        <c:lblOffset val="100"/>
        <c:baseTimeUnit val="days"/>
        <c:majorUnit val="2"/>
        <c:majorTimeUnit val="months"/>
        <c:minorUnit val="1"/>
        <c:minorTimeUnit val="months"/>
      </c:dateAx>
      <c:valAx>
        <c:axId val="2617759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42634496"/>
        <c:crosses val="autoZero"/>
        <c:crossBetween val="between"/>
      </c:valAx>
      <c:spPr>
        <a:gradFill rotWithShape="0">
          <a:gsLst>
            <a:gs pos="0">
              <a:srgbClr val="CCCCFF"/>
            </a:gs>
            <a:gs pos="100000">
              <a:srgbClr val="CCCCFF">
                <a:gamma/>
                <a:shade val="46275"/>
                <a:invGamma/>
              </a:srgbClr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gradFill rotWithShape="0">
      <a:gsLst>
        <a:gs pos="0">
          <a:srgbClr val="FFFFCC">
            <a:gamma/>
            <a:shade val="71765"/>
            <a:invGamma/>
          </a:srgbClr>
        </a:gs>
        <a:gs pos="50000">
          <a:srgbClr val="FFFFCC"/>
        </a:gs>
        <a:gs pos="100000">
          <a:srgbClr val="FFFFCC">
            <a:gamma/>
            <a:shade val="71765"/>
            <a:invGamma/>
          </a:srgbClr>
        </a:gs>
      </a:gsLst>
      <a:lin ang="54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4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400" b="1" i="0" u="none" strike="noStrike" kern="1200" baseline="0" dirty="0">
                <a:solidFill>
                  <a:srgbClr val="0070C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kern="1200" baseline="0" dirty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BALTIC DIRTY TANKER INDEX:</a:t>
            </a:r>
            <a:br>
              <a:rPr lang="en-US" sz="1400" b="1" i="0" u="none" strike="noStrike" kern="1200" baseline="0" dirty="0">
                <a:solidFill>
                  <a:schemeClr val="accent2"/>
                </a:solidFill>
                <a:latin typeface="Arial"/>
                <a:ea typeface="Arial"/>
                <a:cs typeface="Arial"/>
              </a:rPr>
            </a:br>
            <a:r>
              <a:rPr lang="en-US" sz="1400" b="1" i="0" u="none" strike="noStrike" kern="1200" baseline="0" dirty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before &amp; after global financial crisis</a:t>
            </a:r>
          </a:p>
        </c:rich>
      </c:tx>
      <c:layout>
        <c:manualLayout>
          <c:xMode val="edge"/>
          <c:yMode val="edge"/>
          <c:x val="0.36104218362283375"/>
          <c:y val="2.89855585257418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292803970224548E-2"/>
          <c:y val="0.13768140299727391"/>
          <c:w val="0.88833746898261701"/>
          <c:h val="0.70833458647281633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FF00FF"/>
              </a:solidFill>
              <a:prstDash val="solid"/>
            </a:ln>
          </c:spPr>
          <c:marker>
            <c:symbol val="square"/>
            <c:size val="3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Φύλλο1!$CT$4:$CT$1221</c:f>
              <c:numCache>
                <c:formatCode>d/m/yyyy</c:formatCode>
                <c:ptCount val="1218"/>
                <c:pt idx="0">
                  <c:v>38433</c:v>
                </c:pt>
                <c:pt idx="1">
                  <c:v>38434</c:v>
                </c:pt>
                <c:pt idx="2">
                  <c:v>38435</c:v>
                </c:pt>
                <c:pt idx="3">
                  <c:v>38440</c:v>
                </c:pt>
                <c:pt idx="4">
                  <c:v>38441</c:v>
                </c:pt>
                <c:pt idx="5">
                  <c:v>38442</c:v>
                </c:pt>
                <c:pt idx="6">
                  <c:v>38443</c:v>
                </c:pt>
                <c:pt idx="7">
                  <c:v>38446</c:v>
                </c:pt>
                <c:pt idx="8">
                  <c:v>38447</c:v>
                </c:pt>
                <c:pt idx="9">
                  <c:v>38448</c:v>
                </c:pt>
                <c:pt idx="10">
                  <c:v>38449</c:v>
                </c:pt>
                <c:pt idx="11">
                  <c:v>38450</c:v>
                </c:pt>
                <c:pt idx="12">
                  <c:v>38453</c:v>
                </c:pt>
                <c:pt idx="13">
                  <c:v>38454</c:v>
                </c:pt>
                <c:pt idx="14">
                  <c:v>38455</c:v>
                </c:pt>
                <c:pt idx="15">
                  <c:v>38456</c:v>
                </c:pt>
                <c:pt idx="16">
                  <c:v>38457</c:v>
                </c:pt>
                <c:pt idx="17">
                  <c:v>38460</c:v>
                </c:pt>
                <c:pt idx="18">
                  <c:v>38461</c:v>
                </c:pt>
                <c:pt idx="19">
                  <c:v>38462</c:v>
                </c:pt>
                <c:pt idx="20">
                  <c:v>38463</c:v>
                </c:pt>
                <c:pt idx="21">
                  <c:v>38464</c:v>
                </c:pt>
                <c:pt idx="22">
                  <c:v>38467</c:v>
                </c:pt>
                <c:pt idx="23">
                  <c:v>38468</c:v>
                </c:pt>
                <c:pt idx="24">
                  <c:v>38469</c:v>
                </c:pt>
                <c:pt idx="25">
                  <c:v>38470</c:v>
                </c:pt>
                <c:pt idx="26">
                  <c:v>38471</c:v>
                </c:pt>
                <c:pt idx="27">
                  <c:v>38475</c:v>
                </c:pt>
                <c:pt idx="28">
                  <c:v>38476</c:v>
                </c:pt>
                <c:pt idx="29">
                  <c:v>38477</c:v>
                </c:pt>
                <c:pt idx="30">
                  <c:v>38478</c:v>
                </c:pt>
                <c:pt idx="31">
                  <c:v>38481</c:v>
                </c:pt>
                <c:pt idx="32">
                  <c:v>38482</c:v>
                </c:pt>
                <c:pt idx="33">
                  <c:v>38483</c:v>
                </c:pt>
                <c:pt idx="34">
                  <c:v>38484</c:v>
                </c:pt>
                <c:pt idx="35">
                  <c:v>38485</c:v>
                </c:pt>
                <c:pt idx="36">
                  <c:v>38488</c:v>
                </c:pt>
                <c:pt idx="37">
                  <c:v>38489</c:v>
                </c:pt>
                <c:pt idx="38">
                  <c:v>38490</c:v>
                </c:pt>
                <c:pt idx="39">
                  <c:v>38491</c:v>
                </c:pt>
                <c:pt idx="40">
                  <c:v>38492</c:v>
                </c:pt>
                <c:pt idx="41">
                  <c:v>38495</c:v>
                </c:pt>
                <c:pt idx="42">
                  <c:v>38496</c:v>
                </c:pt>
                <c:pt idx="43">
                  <c:v>38497</c:v>
                </c:pt>
                <c:pt idx="44">
                  <c:v>38498</c:v>
                </c:pt>
                <c:pt idx="45">
                  <c:v>38499</c:v>
                </c:pt>
                <c:pt idx="46">
                  <c:v>38503</c:v>
                </c:pt>
                <c:pt idx="47">
                  <c:v>38504</c:v>
                </c:pt>
                <c:pt idx="48">
                  <c:v>38505</c:v>
                </c:pt>
                <c:pt idx="49">
                  <c:v>38506</c:v>
                </c:pt>
                <c:pt idx="50">
                  <c:v>38509</c:v>
                </c:pt>
                <c:pt idx="51">
                  <c:v>38510</c:v>
                </c:pt>
                <c:pt idx="52">
                  <c:v>38511</c:v>
                </c:pt>
                <c:pt idx="53">
                  <c:v>38512</c:v>
                </c:pt>
                <c:pt idx="54">
                  <c:v>38513</c:v>
                </c:pt>
                <c:pt idx="55">
                  <c:v>38516</c:v>
                </c:pt>
                <c:pt idx="56">
                  <c:v>38517</c:v>
                </c:pt>
                <c:pt idx="57">
                  <c:v>38518</c:v>
                </c:pt>
                <c:pt idx="58">
                  <c:v>38519</c:v>
                </c:pt>
                <c:pt idx="59">
                  <c:v>38520</c:v>
                </c:pt>
                <c:pt idx="60">
                  <c:v>38523</c:v>
                </c:pt>
                <c:pt idx="61">
                  <c:v>38524</c:v>
                </c:pt>
                <c:pt idx="62">
                  <c:v>38525</c:v>
                </c:pt>
                <c:pt idx="63">
                  <c:v>38526</c:v>
                </c:pt>
                <c:pt idx="64">
                  <c:v>38527</c:v>
                </c:pt>
                <c:pt idx="65">
                  <c:v>38530</c:v>
                </c:pt>
                <c:pt idx="66">
                  <c:v>38531</c:v>
                </c:pt>
                <c:pt idx="67">
                  <c:v>38532</c:v>
                </c:pt>
                <c:pt idx="68">
                  <c:v>38533</c:v>
                </c:pt>
                <c:pt idx="69">
                  <c:v>38534</c:v>
                </c:pt>
                <c:pt idx="70">
                  <c:v>38537</c:v>
                </c:pt>
                <c:pt idx="71">
                  <c:v>38538</c:v>
                </c:pt>
                <c:pt idx="72">
                  <c:v>38539</c:v>
                </c:pt>
                <c:pt idx="73">
                  <c:v>38540</c:v>
                </c:pt>
                <c:pt idx="74">
                  <c:v>38541</c:v>
                </c:pt>
                <c:pt idx="75">
                  <c:v>38544</c:v>
                </c:pt>
                <c:pt idx="76">
                  <c:v>38545</c:v>
                </c:pt>
                <c:pt idx="77">
                  <c:v>38546</c:v>
                </c:pt>
                <c:pt idx="78">
                  <c:v>38547</c:v>
                </c:pt>
                <c:pt idx="79">
                  <c:v>38548</c:v>
                </c:pt>
                <c:pt idx="80">
                  <c:v>38551</c:v>
                </c:pt>
                <c:pt idx="81">
                  <c:v>38552</c:v>
                </c:pt>
                <c:pt idx="82">
                  <c:v>38553</c:v>
                </c:pt>
                <c:pt idx="83">
                  <c:v>38554</c:v>
                </c:pt>
                <c:pt idx="84">
                  <c:v>38555</c:v>
                </c:pt>
                <c:pt idx="85">
                  <c:v>38558</c:v>
                </c:pt>
                <c:pt idx="86">
                  <c:v>38559</c:v>
                </c:pt>
                <c:pt idx="87">
                  <c:v>38560</c:v>
                </c:pt>
                <c:pt idx="88">
                  <c:v>38561</c:v>
                </c:pt>
                <c:pt idx="89">
                  <c:v>38562</c:v>
                </c:pt>
                <c:pt idx="90">
                  <c:v>38565</c:v>
                </c:pt>
                <c:pt idx="91">
                  <c:v>38566</c:v>
                </c:pt>
                <c:pt idx="92">
                  <c:v>38567</c:v>
                </c:pt>
                <c:pt idx="93">
                  <c:v>38568</c:v>
                </c:pt>
                <c:pt idx="94">
                  <c:v>38569</c:v>
                </c:pt>
                <c:pt idx="95">
                  <c:v>38572</c:v>
                </c:pt>
                <c:pt idx="96">
                  <c:v>38573</c:v>
                </c:pt>
                <c:pt idx="97">
                  <c:v>38574</c:v>
                </c:pt>
                <c:pt idx="98">
                  <c:v>38575</c:v>
                </c:pt>
                <c:pt idx="99">
                  <c:v>38576</c:v>
                </c:pt>
                <c:pt idx="100">
                  <c:v>38579</c:v>
                </c:pt>
                <c:pt idx="101">
                  <c:v>38580</c:v>
                </c:pt>
                <c:pt idx="102">
                  <c:v>38581</c:v>
                </c:pt>
                <c:pt idx="103">
                  <c:v>38582</c:v>
                </c:pt>
                <c:pt idx="104">
                  <c:v>38583</c:v>
                </c:pt>
                <c:pt idx="105">
                  <c:v>38586</c:v>
                </c:pt>
                <c:pt idx="106">
                  <c:v>38587</c:v>
                </c:pt>
                <c:pt idx="107">
                  <c:v>38588</c:v>
                </c:pt>
                <c:pt idx="108">
                  <c:v>38589</c:v>
                </c:pt>
                <c:pt idx="109">
                  <c:v>38590</c:v>
                </c:pt>
                <c:pt idx="110">
                  <c:v>38594</c:v>
                </c:pt>
                <c:pt idx="111">
                  <c:v>38595</c:v>
                </c:pt>
                <c:pt idx="112">
                  <c:v>38596</c:v>
                </c:pt>
                <c:pt idx="113">
                  <c:v>38597</c:v>
                </c:pt>
                <c:pt idx="114">
                  <c:v>38600</c:v>
                </c:pt>
                <c:pt idx="115">
                  <c:v>38601</c:v>
                </c:pt>
                <c:pt idx="116">
                  <c:v>38602</c:v>
                </c:pt>
                <c:pt idx="117">
                  <c:v>38603</c:v>
                </c:pt>
                <c:pt idx="118">
                  <c:v>38604</c:v>
                </c:pt>
                <c:pt idx="119">
                  <c:v>38607</c:v>
                </c:pt>
                <c:pt idx="120">
                  <c:v>38608</c:v>
                </c:pt>
                <c:pt idx="121">
                  <c:v>38609</c:v>
                </c:pt>
                <c:pt idx="122">
                  <c:v>38610</c:v>
                </c:pt>
                <c:pt idx="123">
                  <c:v>38611</c:v>
                </c:pt>
                <c:pt idx="124">
                  <c:v>38614</c:v>
                </c:pt>
                <c:pt idx="125">
                  <c:v>38615</c:v>
                </c:pt>
                <c:pt idx="126">
                  <c:v>38616</c:v>
                </c:pt>
                <c:pt idx="127">
                  <c:v>38617</c:v>
                </c:pt>
                <c:pt idx="128">
                  <c:v>38618</c:v>
                </c:pt>
                <c:pt idx="129">
                  <c:v>38621</c:v>
                </c:pt>
                <c:pt idx="130">
                  <c:v>38622</c:v>
                </c:pt>
                <c:pt idx="131">
                  <c:v>38623</c:v>
                </c:pt>
                <c:pt idx="132">
                  <c:v>38624</c:v>
                </c:pt>
                <c:pt idx="133">
                  <c:v>38625</c:v>
                </c:pt>
                <c:pt idx="134">
                  <c:v>38628</c:v>
                </c:pt>
                <c:pt idx="135">
                  <c:v>38629</c:v>
                </c:pt>
                <c:pt idx="136">
                  <c:v>38630</c:v>
                </c:pt>
                <c:pt idx="137">
                  <c:v>38631</c:v>
                </c:pt>
                <c:pt idx="138">
                  <c:v>38632</c:v>
                </c:pt>
                <c:pt idx="139">
                  <c:v>38635</c:v>
                </c:pt>
                <c:pt idx="140">
                  <c:v>38636</c:v>
                </c:pt>
                <c:pt idx="141">
                  <c:v>38637</c:v>
                </c:pt>
                <c:pt idx="142">
                  <c:v>38638</c:v>
                </c:pt>
                <c:pt idx="143">
                  <c:v>38639</c:v>
                </c:pt>
                <c:pt idx="144">
                  <c:v>38642</c:v>
                </c:pt>
                <c:pt idx="145">
                  <c:v>38643</c:v>
                </c:pt>
                <c:pt idx="146">
                  <c:v>38644</c:v>
                </c:pt>
                <c:pt idx="147">
                  <c:v>38645</c:v>
                </c:pt>
                <c:pt idx="148">
                  <c:v>38646</c:v>
                </c:pt>
                <c:pt idx="149">
                  <c:v>38649</c:v>
                </c:pt>
                <c:pt idx="150">
                  <c:v>38650</c:v>
                </c:pt>
                <c:pt idx="151">
                  <c:v>38651</c:v>
                </c:pt>
                <c:pt idx="152">
                  <c:v>38652</c:v>
                </c:pt>
                <c:pt idx="153">
                  <c:v>38653</c:v>
                </c:pt>
                <c:pt idx="154">
                  <c:v>38656</c:v>
                </c:pt>
                <c:pt idx="155">
                  <c:v>38657</c:v>
                </c:pt>
                <c:pt idx="156">
                  <c:v>38658</c:v>
                </c:pt>
                <c:pt idx="157">
                  <c:v>38659</c:v>
                </c:pt>
                <c:pt idx="158">
                  <c:v>38660</c:v>
                </c:pt>
                <c:pt idx="159">
                  <c:v>38663</c:v>
                </c:pt>
                <c:pt idx="160">
                  <c:v>38664</c:v>
                </c:pt>
                <c:pt idx="161">
                  <c:v>38665</c:v>
                </c:pt>
                <c:pt idx="162">
                  <c:v>38666</c:v>
                </c:pt>
                <c:pt idx="163">
                  <c:v>38667</c:v>
                </c:pt>
                <c:pt idx="164">
                  <c:v>38670</c:v>
                </c:pt>
                <c:pt idx="165">
                  <c:v>38671</c:v>
                </c:pt>
                <c:pt idx="166">
                  <c:v>38672</c:v>
                </c:pt>
                <c:pt idx="167">
                  <c:v>38673</c:v>
                </c:pt>
                <c:pt idx="168">
                  <c:v>38674</c:v>
                </c:pt>
                <c:pt idx="169">
                  <c:v>38677</c:v>
                </c:pt>
                <c:pt idx="170">
                  <c:v>38678</c:v>
                </c:pt>
                <c:pt idx="171">
                  <c:v>38679</c:v>
                </c:pt>
                <c:pt idx="172">
                  <c:v>38680</c:v>
                </c:pt>
                <c:pt idx="173">
                  <c:v>38681</c:v>
                </c:pt>
                <c:pt idx="174">
                  <c:v>38684</c:v>
                </c:pt>
                <c:pt idx="175">
                  <c:v>38685</c:v>
                </c:pt>
                <c:pt idx="176">
                  <c:v>38686</c:v>
                </c:pt>
                <c:pt idx="177">
                  <c:v>38687</c:v>
                </c:pt>
                <c:pt idx="178">
                  <c:v>38688</c:v>
                </c:pt>
                <c:pt idx="179">
                  <c:v>38691</c:v>
                </c:pt>
                <c:pt idx="180">
                  <c:v>38692</c:v>
                </c:pt>
                <c:pt idx="181">
                  <c:v>38693</c:v>
                </c:pt>
                <c:pt idx="182">
                  <c:v>38694</c:v>
                </c:pt>
                <c:pt idx="183">
                  <c:v>38695</c:v>
                </c:pt>
                <c:pt idx="184">
                  <c:v>38698</c:v>
                </c:pt>
                <c:pt idx="185">
                  <c:v>38699</c:v>
                </c:pt>
                <c:pt idx="186">
                  <c:v>38700</c:v>
                </c:pt>
                <c:pt idx="187">
                  <c:v>38701</c:v>
                </c:pt>
                <c:pt idx="188">
                  <c:v>38702</c:v>
                </c:pt>
                <c:pt idx="189">
                  <c:v>38705</c:v>
                </c:pt>
                <c:pt idx="190">
                  <c:v>38706</c:v>
                </c:pt>
                <c:pt idx="191">
                  <c:v>38707</c:v>
                </c:pt>
                <c:pt idx="192">
                  <c:v>38708</c:v>
                </c:pt>
                <c:pt idx="193">
                  <c:v>38709</c:v>
                </c:pt>
                <c:pt idx="194">
                  <c:v>38720</c:v>
                </c:pt>
                <c:pt idx="195">
                  <c:v>38721</c:v>
                </c:pt>
                <c:pt idx="196">
                  <c:v>38722</c:v>
                </c:pt>
                <c:pt idx="197">
                  <c:v>38723</c:v>
                </c:pt>
                <c:pt idx="198">
                  <c:v>38726</c:v>
                </c:pt>
                <c:pt idx="199">
                  <c:v>38727</c:v>
                </c:pt>
                <c:pt idx="200">
                  <c:v>38728</c:v>
                </c:pt>
                <c:pt idx="201">
                  <c:v>38729</c:v>
                </c:pt>
                <c:pt idx="202">
                  <c:v>38730</c:v>
                </c:pt>
                <c:pt idx="203">
                  <c:v>38733</c:v>
                </c:pt>
                <c:pt idx="204">
                  <c:v>38734</c:v>
                </c:pt>
                <c:pt idx="205">
                  <c:v>38735</c:v>
                </c:pt>
                <c:pt idx="206">
                  <c:v>38736</c:v>
                </c:pt>
                <c:pt idx="207">
                  <c:v>38737</c:v>
                </c:pt>
                <c:pt idx="208">
                  <c:v>38740</c:v>
                </c:pt>
                <c:pt idx="209">
                  <c:v>38741</c:v>
                </c:pt>
                <c:pt idx="210">
                  <c:v>38742</c:v>
                </c:pt>
                <c:pt idx="211">
                  <c:v>38743</c:v>
                </c:pt>
                <c:pt idx="212">
                  <c:v>38744</c:v>
                </c:pt>
                <c:pt idx="213">
                  <c:v>38747</c:v>
                </c:pt>
                <c:pt idx="214">
                  <c:v>38748</c:v>
                </c:pt>
                <c:pt idx="215">
                  <c:v>38749</c:v>
                </c:pt>
                <c:pt idx="216">
                  <c:v>38750</c:v>
                </c:pt>
                <c:pt idx="217">
                  <c:v>38751</c:v>
                </c:pt>
                <c:pt idx="218">
                  <c:v>38754</c:v>
                </c:pt>
                <c:pt idx="219">
                  <c:v>38755</c:v>
                </c:pt>
                <c:pt idx="220">
                  <c:v>38756</c:v>
                </c:pt>
                <c:pt idx="221">
                  <c:v>38757</c:v>
                </c:pt>
                <c:pt idx="222">
                  <c:v>38758</c:v>
                </c:pt>
                <c:pt idx="223">
                  <c:v>38761</c:v>
                </c:pt>
                <c:pt idx="224">
                  <c:v>38762</c:v>
                </c:pt>
                <c:pt idx="225">
                  <c:v>38763</c:v>
                </c:pt>
                <c:pt idx="226">
                  <c:v>38764</c:v>
                </c:pt>
                <c:pt idx="227">
                  <c:v>38765</c:v>
                </c:pt>
                <c:pt idx="228">
                  <c:v>38768</c:v>
                </c:pt>
                <c:pt idx="229">
                  <c:v>38769</c:v>
                </c:pt>
                <c:pt idx="230">
                  <c:v>38770</c:v>
                </c:pt>
                <c:pt idx="231">
                  <c:v>38771</c:v>
                </c:pt>
                <c:pt idx="232">
                  <c:v>38772</c:v>
                </c:pt>
                <c:pt idx="233">
                  <c:v>38775</c:v>
                </c:pt>
                <c:pt idx="234">
                  <c:v>38776</c:v>
                </c:pt>
                <c:pt idx="235">
                  <c:v>38777</c:v>
                </c:pt>
                <c:pt idx="236">
                  <c:v>38778</c:v>
                </c:pt>
                <c:pt idx="237">
                  <c:v>38779</c:v>
                </c:pt>
                <c:pt idx="238">
                  <c:v>38782</c:v>
                </c:pt>
                <c:pt idx="239">
                  <c:v>38783</c:v>
                </c:pt>
                <c:pt idx="240">
                  <c:v>38784</c:v>
                </c:pt>
                <c:pt idx="241">
                  <c:v>38785</c:v>
                </c:pt>
                <c:pt idx="242">
                  <c:v>38786</c:v>
                </c:pt>
                <c:pt idx="243">
                  <c:v>38789</c:v>
                </c:pt>
                <c:pt idx="244">
                  <c:v>38790</c:v>
                </c:pt>
                <c:pt idx="245">
                  <c:v>38791</c:v>
                </c:pt>
                <c:pt idx="246">
                  <c:v>38792</c:v>
                </c:pt>
                <c:pt idx="247">
                  <c:v>38793</c:v>
                </c:pt>
                <c:pt idx="248">
                  <c:v>38796</c:v>
                </c:pt>
                <c:pt idx="249">
                  <c:v>38797</c:v>
                </c:pt>
                <c:pt idx="250">
                  <c:v>38798</c:v>
                </c:pt>
                <c:pt idx="251">
                  <c:v>38799</c:v>
                </c:pt>
                <c:pt idx="252">
                  <c:v>38800</c:v>
                </c:pt>
                <c:pt idx="253">
                  <c:v>38803</c:v>
                </c:pt>
                <c:pt idx="254">
                  <c:v>38804</c:v>
                </c:pt>
                <c:pt idx="255">
                  <c:v>38805</c:v>
                </c:pt>
                <c:pt idx="256">
                  <c:v>38806</c:v>
                </c:pt>
                <c:pt idx="257">
                  <c:v>38807</c:v>
                </c:pt>
                <c:pt idx="258">
                  <c:v>38810</c:v>
                </c:pt>
                <c:pt idx="259">
                  <c:v>38811</c:v>
                </c:pt>
                <c:pt idx="260">
                  <c:v>38812</c:v>
                </c:pt>
                <c:pt idx="261">
                  <c:v>38813</c:v>
                </c:pt>
                <c:pt idx="262">
                  <c:v>38814</c:v>
                </c:pt>
                <c:pt idx="263">
                  <c:v>38817</c:v>
                </c:pt>
                <c:pt idx="264">
                  <c:v>38818</c:v>
                </c:pt>
                <c:pt idx="265">
                  <c:v>38819</c:v>
                </c:pt>
                <c:pt idx="266">
                  <c:v>38820</c:v>
                </c:pt>
                <c:pt idx="267">
                  <c:v>38825</c:v>
                </c:pt>
                <c:pt idx="268">
                  <c:v>38826</c:v>
                </c:pt>
                <c:pt idx="269">
                  <c:v>38827</c:v>
                </c:pt>
                <c:pt idx="270">
                  <c:v>38828</c:v>
                </c:pt>
                <c:pt idx="271">
                  <c:v>38831</c:v>
                </c:pt>
                <c:pt idx="272">
                  <c:v>38832</c:v>
                </c:pt>
                <c:pt idx="273">
                  <c:v>38833</c:v>
                </c:pt>
                <c:pt idx="274">
                  <c:v>38834</c:v>
                </c:pt>
                <c:pt idx="275">
                  <c:v>38835</c:v>
                </c:pt>
                <c:pt idx="276">
                  <c:v>38839</c:v>
                </c:pt>
                <c:pt idx="277">
                  <c:v>38840</c:v>
                </c:pt>
                <c:pt idx="278">
                  <c:v>38841</c:v>
                </c:pt>
                <c:pt idx="279">
                  <c:v>38842</c:v>
                </c:pt>
                <c:pt idx="280">
                  <c:v>38845</c:v>
                </c:pt>
                <c:pt idx="281">
                  <c:v>38846</c:v>
                </c:pt>
                <c:pt idx="282">
                  <c:v>38847</c:v>
                </c:pt>
                <c:pt idx="283">
                  <c:v>38848</c:v>
                </c:pt>
                <c:pt idx="284">
                  <c:v>38849</c:v>
                </c:pt>
                <c:pt idx="285">
                  <c:v>38852</c:v>
                </c:pt>
                <c:pt idx="286">
                  <c:v>38853</c:v>
                </c:pt>
                <c:pt idx="287">
                  <c:v>38854</c:v>
                </c:pt>
                <c:pt idx="288">
                  <c:v>38855</c:v>
                </c:pt>
                <c:pt idx="289">
                  <c:v>38856</c:v>
                </c:pt>
                <c:pt idx="290">
                  <c:v>38859</c:v>
                </c:pt>
                <c:pt idx="291">
                  <c:v>38860</c:v>
                </c:pt>
                <c:pt idx="292">
                  <c:v>38861</c:v>
                </c:pt>
                <c:pt idx="293">
                  <c:v>38862</c:v>
                </c:pt>
                <c:pt idx="294">
                  <c:v>38863</c:v>
                </c:pt>
                <c:pt idx="295">
                  <c:v>38867</c:v>
                </c:pt>
                <c:pt idx="296">
                  <c:v>38868</c:v>
                </c:pt>
                <c:pt idx="297">
                  <c:v>38869</c:v>
                </c:pt>
                <c:pt idx="298">
                  <c:v>38870</c:v>
                </c:pt>
                <c:pt idx="299">
                  <c:v>38873</c:v>
                </c:pt>
                <c:pt idx="300">
                  <c:v>38874</c:v>
                </c:pt>
                <c:pt idx="301">
                  <c:v>38875</c:v>
                </c:pt>
                <c:pt idx="302">
                  <c:v>38876</c:v>
                </c:pt>
                <c:pt idx="303">
                  <c:v>38877</c:v>
                </c:pt>
                <c:pt idx="304">
                  <c:v>38880</c:v>
                </c:pt>
                <c:pt idx="305">
                  <c:v>38881</c:v>
                </c:pt>
                <c:pt idx="306">
                  <c:v>38882</c:v>
                </c:pt>
                <c:pt idx="307">
                  <c:v>38883</c:v>
                </c:pt>
                <c:pt idx="308">
                  <c:v>38884</c:v>
                </c:pt>
                <c:pt idx="309">
                  <c:v>38887</c:v>
                </c:pt>
                <c:pt idx="310">
                  <c:v>38888</c:v>
                </c:pt>
                <c:pt idx="311">
                  <c:v>38889</c:v>
                </c:pt>
                <c:pt idx="312">
                  <c:v>38890</c:v>
                </c:pt>
                <c:pt idx="313">
                  <c:v>38891</c:v>
                </c:pt>
                <c:pt idx="314">
                  <c:v>38894</c:v>
                </c:pt>
                <c:pt idx="315">
                  <c:v>38895</c:v>
                </c:pt>
                <c:pt idx="316">
                  <c:v>38896</c:v>
                </c:pt>
                <c:pt idx="317">
                  <c:v>38897</c:v>
                </c:pt>
                <c:pt idx="318">
                  <c:v>38898</c:v>
                </c:pt>
                <c:pt idx="319">
                  <c:v>38901</c:v>
                </c:pt>
                <c:pt idx="320">
                  <c:v>38902</c:v>
                </c:pt>
                <c:pt idx="321">
                  <c:v>38903</c:v>
                </c:pt>
                <c:pt idx="322">
                  <c:v>38904</c:v>
                </c:pt>
                <c:pt idx="323">
                  <c:v>38905</c:v>
                </c:pt>
                <c:pt idx="324">
                  <c:v>38908</c:v>
                </c:pt>
                <c:pt idx="325">
                  <c:v>38909</c:v>
                </c:pt>
                <c:pt idx="326">
                  <c:v>38910</c:v>
                </c:pt>
                <c:pt idx="327">
                  <c:v>38911</c:v>
                </c:pt>
                <c:pt idx="328">
                  <c:v>38912</c:v>
                </c:pt>
                <c:pt idx="329">
                  <c:v>38915</c:v>
                </c:pt>
                <c:pt idx="330">
                  <c:v>38916</c:v>
                </c:pt>
                <c:pt idx="331">
                  <c:v>38917</c:v>
                </c:pt>
                <c:pt idx="332">
                  <c:v>38918</c:v>
                </c:pt>
                <c:pt idx="333">
                  <c:v>38919</c:v>
                </c:pt>
                <c:pt idx="334">
                  <c:v>38922</c:v>
                </c:pt>
                <c:pt idx="335">
                  <c:v>38923</c:v>
                </c:pt>
                <c:pt idx="336">
                  <c:v>38924</c:v>
                </c:pt>
                <c:pt idx="337">
                  <c:v>38925</c:v>
                </c:pt>
                <c:pt idx="338">
                  <c:v>38926</c:v>
                </c:pt>
                <c:pt idx="339">
                  <c:v>38929</c:v>
                </c:pt>
                <c:pt idx="340">
                  <c:v>38930</c:v>
                </c:pt>
                <c:pt idx="341">
                  <c:v>38931</c:v>
                </c:pt>
                <c:pt idx="342">
                  <c:v>38932</c:v>
                </c:pt>
                <c:pt idx="343">
                  <c:v>38933</c:v>
                </c:pt>
                <c:pt idx="344">
                  <c:v>38936</c:v>
                </c:pt>
                <c:pt idx="345">
                  <c:v>38937</c:v>
                </c:pt>
                <c:pt idx="346">
                  <c:v>38938</c:v>
                </c:pt>
                <c:pt idx="347">
                  <c:v>38939</c:v>
                </c:pt>
                <c:pt idx="348">
                  <c:v>38940</c:v>
                </c:pt>
                <c:pt idx="349">
                  <c:v>38943</c:v>
                </c:pt>
                <c:pt idx="350">
                  <c:v>38944</c:v>
                </c:pt>
                <c:pt idx="351">
                  <c:v>38945</c:v>
                </c:pt>
                <c:pt idx="352">
                  <c:v>38946</c:v>
                </c:pt>
                <c:pt idx="353">
                  <c:v>38947</c:v>
                </c:pt>
                <c:pt idx="354">
                  <c:v>38950</c:v>
                </c:pt>
                <c:pt idx="355">
                  <c:v>38951</c:v>
                </c:pt>
                <c:pt idx="356">
                  <c:v>38952</c:v>
                </c:pt>
                <c:pt idx="357">
                  <c:v>38953</c:v>
                </c:pt>
                <c:pt idx="358">
                  <c:v>38954</c:v>
                </c:pt>
                <c:pt idx="359">
                  <c:v>38958</c:v>
                </c:pt>
                <c:pt idx="360">
                  <c:v>38959</c:v>
                </c:pt>
                <c:pt idx="361">
                  <c:v>38960</c:v>
                </c:pt>
                <c:pt idx="362">
                  <c:v>38961</c:v>
                </c:pt>
                <c:pt idx="363">
                  <c:v>38964</c:v>
                </c:pt>
                <c:pt idx="364">
                  <c:v>38965</c:v>
                </c:pt>
                <c:pt idx="365">
                  <c:v>38966</c:v>
                </c:pt>
                <c:pt idx="366">
                  <c:v>38967</c:v>
                </c:pt>
                <c:pt idx="367">
                  <c:v>38968</c:v>
                </c:pt>
                <c:pt idx="368">
                  <c:v>38971</c:v>
                </c:pt>
                <c:pt idx="369">
                  <c:v>38972</c:v>
                </c:pt>
                <c:pt idx="370">
                  <c:v>38973</c:v>
                </c:pt>
                <c:pt idx="371">
                  <c:v>38974</c:v>
                </c:pt>
                <c:pt idx="372">
                  <c:v>38975</c:v>
                </c:pt>
                <c:pt idx="373">
                  <c:v>38978</c:v>
                </c:pt>
                <c:pt idx="374">
                  <c:v>38979</c:v>
                </c:pt>
                <c:pt idx="375">
                  <c:v>38980</c:v>
                </c:pt>
                <c:pt idx="376">
                  <c:v>38981</c:v>
                </c:pt>
                <c:pt idx="377">
                  <c:v>38982</c:v>
                </c:pt>
                <c:pt idx="378">
                  <c:v>38985</c:v>
                </c:pt>
                <c:pt idx="379">
                  <c:v>38986</c:v>
                </c:pt>
                <c:pt idx="380">
                  <c:v>38987</c:v>
                </c:pt>
                <c:pt idx="381">
                  <c:v>38988</c:v>
                </c:pt>
                <c:pt idx="382">
                  <c:v>38989</c:v>
                </c:pt>
                <c:pt idx="383">
                  <c:v>38992</c:v>
                </c:pt>
                <c:pt idx="384">
                  <c:v>38993</c:v>
                </c:pt>
                <c:pt idx="385">
                  <c:v>38994</c:v>
                </c:pt>
                <c:pt idx="386">
                  <c:v>38995</c:v>
                </c:pt>
                <c:pt idx="387">
                  <c:v>38996</c:v>
                </c:pt>
                <c:pt idx="388">
                  <c:v>38999</c:v>
                </c:pt>
                <c:pt idx="389">
                  <c:v>39000</c:v>
                </c:pt>
                <c:pt idx="390">
                  <c:v>39001</c:v>
                </c:pt>
                <c:pt idx="391">
                  <c:v>39002</c:v>
                </c:pt>
                <c:pt idx="392">
                  <c:v>39003</c:v>
                </c:pt>
                <c:pt idx="393">
                  <c:v>39006</c:v>
                </c:pt>
                <c:pt idx="394">
                  <c:v>39007</c:v>
                </c:pt>
                <c:pt idx="395">
                  <c:v>39008</c:v>
                </c:pt>
                <c:pt idx="396">
                  <c:v>39009</c:v>
                </c:pt>
                <c:pt idx="397">
                  <c:v>39010</c:v>
                </c:pt>
                <c:pt idx="398">
                  <c:v>39013</c:v>
                </c:pt>
                <c:pt idx="399">
                  <c:v>39014</c:v>
                </c:pt>
                <c:pt idx="400">
                  <c:v>39015</c:v>
                </c:pt>
                <c:pt idx="401">
                  <c:v>39016</c:v>
                </c:pt>
                <c:pt idx="402">
                  <c:v>39017</c:v>
                </c:pt>
                <c:pt idx="403">
                  <c:v>39020</c:v>
                </c:pt>
                <c:pt idx="404">
                  <c:v>39021</c:v>
                </c:pt>
                <c:pt idx="405">
                  <c:v>39022</c:v>
                </c:pt>
                <c:pt idx="406">
                  <c:v>39023</c:v>
                </c:pt>
                <c:pt idx="407">
                  <c:v>39024</c:v>
                </c:pt>
                <c:pt idx="408">
                  <c:v>39027</c:v>
                </c:pt>
                <c:pt idx="409">
                  <c:v>39028</c:v>
                </c:pt>
                <c:pt idx="410">
                  <c:v>39029</c:v>
                </c:pt>
                <c:pt idx="411">
                  <c:v>39030</c:v>
                </c:pt>
                <c:pt idx="412">
                  <c:v>39031</c:v>
                </c:pt>
                <c:pt idx="413">
                  <c:v>39034</c:v>
                </c:pt>
                <c:pt idx="414">
                  <c:v>39035</c:v>
                </c:pt>
                <c:pt idx="415">
                  <c:v>39036</c:v>
                </c:pt>
                <c:pt idx="416">
                  <c:v>39037</c:v>
                </c:pt>
                <c:pt idx="417">
                  <c:v>39038</c:v>
                </c:pt>
                <c:pt idx="418">
                  <c:v>39041</c:v>
                </c:pt>
                <c:pt idx="419">
                  <c:v>39042</c:v>
                </c:pt>
                <c:pt idx="420">
                  <c:v>39043</c:v>
                </c:pt>
                <c:pt idx="421">
                  <c:v>39044</c:v>
                </c:pt>
                <c:pt idx="422">
                  <c:v>39045</c:v>
                </c:pt>
                <c:pt idx="423">
                  <c:v>39048</c:v>
                </c:pt>
                <c:pt idx="424">
                  <c:v>39049</c:v>
                </c:pt>
                <c:pt idx="425">
                  <c:v>39050</c:v>
                </c:pt>
                <c:pt idx="426">
                  <c:v>39051</c:v>
                </c:pt>
                <c:pt idx="427">
                  <c:v>39052</c:v>
                </c:pt>
                <c:pt idx="428">
                  <c:v>39055</c:v>
                </c:pt>
                <c:pt idx="429">
                  <c:v>39056</c:v>
                </c:pt>
                <c:pt idx="430">
                  <c:v>39057</c:v>
                </c:pt>
                <c:pt idx="431">
                  <c:v>39058</c:v>
                </c:pt>
                <c:pt idx="432">
                  <c:v>39059</c:v>
                </c:pt>
                <c:pt idx="433">
                  <c:v>39062</c:v>
                </c:pt>
                <c:pt idx="434">
                  <c:v>39063</c:v>
                </c:pt>
                <c:pt idx="435">
                  <c:v>39064</c:v>
                </c:pt>
                <c:pt idx="436">
                  <c:v>39065</c:v>
                </c:pt>
                <c:pt idx="437">
                  <c:v>39066</c:v>
                </c:pt>
                <c:pt idx="438">
                  <c:v>39069</c:v>
                </c:pt>
                <c:pt idx="439">
                  <c:v>39070</c:v>
                </c:pt>
                <c:pt idx="440">
                  <c:v>39071</c:v>
                </c:pt>
                <c:pt idx="441">
                  <c:v>39072</c:v>
                </c:pt>
                <c:pt idx="442">
                  <c:v>39073</c:v>
                </c:pt>
                <c:pt idx="443">
                  <c:v>39084</c:v>
                </c:pt>
                <c:pt idx="444">
                  <c:v>39085</c:v>
                </c:pt>
                <c:pt idx="445">
                  <c:v>39086</c:v>
                </c:pt>
                <c:pt idx="446">
                  <c:v>39087</c:v>
                </c:pt>
                <c:pt idx="447">
                  <c:v>39090</c:v>
                </c:pt>
                <c:pt idx="448">
                  <c:v>39091</c:v>
                </c:pt>
                <c:pt idx="449">
                  <c:v>39092</c:v>
                </c:pt>
                <c:pt idx="450">
                  <c:v>39093</c:v>
                </c:pt>
                <c:pt idx="451">
                  <c:v>39094</c:v>
                </c:pt>
                <c:pt idx="452">
                  <c:v>39097</c:v>
                </c:pt>
                <c:pt idx="453">
                  <c:v>39098</c:v>
                </c:pt>
                <c:pt idx="454">
                  <c:v>39099</c:v>
                </c:pt>
                <c:pt idx="455">
                  <c:v>39100</c:v>
                </c:pt>
                <c:pt idx="456">
                  <c:v>39101</c:v>
                </c:pt>
                <c:pt idx="457">
                  <c:v>39104</c:v>
                </c:pt>
                <c:pt idx="458">
                  <c:v>39105</c:v>
                </c:pt>
                <c:pt idx="459">
                  <c:v>39106</c:v>
                </c:pt>
                <c:pt idx="460">
                  <c:v>39107</c:v>
                </c:pt>
                <c:pt idx="461">
                  <c:v>39108</c:v>
                </c:pt>
                <c:pt idx="462">
                  <c:v>39111</c:v>
                </c:pt>
                <c:pt idx="463">
                  <c:v>39112</c:v>
                </c:pt>
                <c:pt idx="464">
                  <c:v>39113</c:v>
                </c:pt>
                <c:pt idx="465">
                  <c:v>39114</c:v>
                </c:pt>
                <c:pt idx="466">
                  <c:v>39115</c:v>
                </c:pt>
                <c:pt idx="467">
                  <c:v>39118</c:v>
                </c:pt>
                <c:pt idx="468">
                  <c:v>39119</c:v>
                </c:pt>
                <c:pt idx="469">
                  <c:v>39120</c:v>
                </c:pt>
                <c:pt idx="470">
                  <c:v>39121</c:v>
                </c:pt>
                <c:pt idx="471">
                  <c:v>39122</c:v>
                </c:pt>
                <c:pt idx="472">
                  <c:v>39125</c:v>
                </c:pt>
                <c:pt idx="473">
                  <c:v>39126</c:v>
                </c:pt>
                <c:pt idx="474">
                  <c:v>39127</c:v>
                </c:pt>
                <c:pt idx="475">
                  <c:v>39128</c:v>
                </c:pt>
                <c:pt idx="476">
                  <c:v>39129</c:v>
                </c:pt>
                <c:pt idx="477">
                  <c:v>39132</c:v>
                </c:pt>
                <c:pt idx="478">
                  <c:v>39133</c:v>
                </c:pt>
                <c:pt idx="479">
                  <c:v>39134</c:v>
                </c:pt>
                <c:pt idx="480">
                  <c:v>39135</c:v>
                </c:pt>
                <c:pt idx="481">
                  <c:v>39136</c:v>
                </c:pt>
                <c:pt idx="482">
                  <c:v>39139</c:v>
                </c:pt>
                <c:pt idx="483">
                  <c:v>39140</c:v>
                </c:pt>
                <c:pt idx="484">
                  <c:v>39141</c:v>
                </c:pt>
                <c:pt idx="485">
                  <c:v>39142</c:v>
                </c:pt>
                <c:pt idx="486">
                  <c:v>39143</c:v>
                </c:pt>
                <c:pt idx="487">
                  <c:v>39146</c:v>
                </c:pt>
                <c:pt idx="488">
                  <c:v>39147</c:v>
                </c:pt>
                <c:pt idx="489">
                  <c:v>39148</c:v>
                </c:pt>
                <c:pt idx="490">
                  <c:v>39149</c:v>
                </c:pt>
                <c:pt idx="491">
                  <c:v>39150</c:v>
                </c:pt>
                <c:pt idx="492">
                  <c:v>39153</c:v>
                </c:pt>
                <c:pt idx="493">
                  <c:v>39154</c:v>
                </c:pt>
                <c:pt idx="494">
                  <c:v>39155</c:v>
                </c:pt>
                <c:pt idx="495">
                  <c:v>39156</c:v>
                </c:pt>
                <c:pt idx="496">
                  <c:v>39157</c:v>
                </c:pt>
                <c:pt idx="497">
                  <c:v>39160</c:v>
                </c:pt>
                <c:pt idx="498">
                  <c:v>39161</c:v>
                </c:pt>
                <c:pt idx="499">
                  <c:v>39162</c:v>
                </c:pt>
                <c:pt idx="500">
                  <c:v>39163</c:v>
                </c:pt>
                <c:pt idx="501">
                  <c:v>39164</c:v>
                </c:pt>
                <c:pt idx="502">
                  <c:v>39167</c:v>
                </c:pt>
                <c:pt idx="503">
                  <c:v>39168</c:v>
                </c:pt>
                <c:pt idx="504">
                  <c:v>39169</c:v>
                </c:pt>
                <c:pt idx="505">
                  <c:v>39170</c:v>
                </c:pt>
                <c:pt idx="506">
                  <c:v>39171</c:v>
                </c:pt>
                <c:pt idx="507">
                  <c:v>39174</c:v>
                </c:pt>
                <c:pt idx="508">
                  <c:v>39175</c:v>
                </c:pt>
                <c:pt idx="509">
                  <c:v>39176</c:v>
                </c:pt>
                <c:pt idx="510">
                  <c:v>39177</c:v>
                </c:pt>
                <c:pt idx="511">
                  <c:v>39182</c:v>
                </c:pt>
                <c:pt idx="512">
                  <c:v>39183</c:v>
                </c:pt>
                <c:pt idx="513">
                  <c:v>39184</c:v>
                </c:pt>
                <c:pt idx="514">
                  <c:v>39185</c:v>
                </c:pt>
                <c:pt idx="515">
                  <c:v>39188</c:v>
                </c:pt>
                <c:pt idx="516">
                  <c:v>39189</c:v>
                </c:pt>
                <c:pt idx="517">
                  <c:v>39190</c:v>
                </c:pt>
                <c:pt idx="518">
                  <c:v>39191</c:v>
                </c:pt>
                <c:pt idx="519">
                  <c:v>39192</c:v>
                </c:pt>
                <c:pt idx="520">
                  <c:v>39195</c:v>
                </c:pt>
                <c:pt idx="521">
                  <c:v>39196</c:v>
                </c:pt>
                <c:pt idx="522">
                  <c:v>39197</c:v>
                </c:pt>
                <c:pt idx="523">
                  <c:v>39198</c:v>
                </c:pt>
                <c:pt idx="524">
                  <c:v>39199</c:v>
                </c:pt>
                <c:pt idx="525">
                  <c:v>39202</c:v>
                </c:pt>
                <c:pt idx="526">
                  <c:v>39203</c:v>
                </c:pt>
                <c:pt idx="527">
                  <c:v>39204</c:v>
                </c:pt>
                <c:pt idx="528">
                  <c:v>39205</c:v>
                </c:pt>
                <c:pt idx="529">
                  <c:v>39206</c:v>
                </c:pt>
                <c:pt idx="530">
                  <c:v>39210</c:v>
                </c:pt>
                <c:pt idx="531">
                  <c:v>39211</c:v>
                </c:pt>
                <c:pt idx="532">
                  <c:v>39212</c:v>
                </c:pt>
                <c:pt idx="533">
                  <c:v>39213</c:v>
                </c:pt>
                <c:pt idx="534">
                  <c:v>39216</c:v>
                </c:pt>
                <c:pt idx="535">
                  <c:v>39217</c:v>
                </c:pt>
                <c:pt idx="536">
                  <c:v>39218</c:v>
                </c:pt>
                <c:pt idx="537">
                  <c:v>39219</c:v>
                </c:pt>
                <c:pt idx="538">
                  <c:v>39220</c:v>
                </c:pt>
                <c:pt idx="539">
                  <c:v>39223</c:v>
                </c:pt>
                <c:pt idx="540">
                  <c:v>39224</c:v>
                </c:pt>
                <c:pt idx="541">
                  <c:v>39225</c:v>
                </c:pt>
                <c:pt idx="542">
                  <c:v>39226</c:v>
                </c:pt>
                <c:pt idx="543">
                  <c:v>39227</c:v>
                </c:pt>
                <c:pt idx="544">
                  <c:v>39231</c:v>
                </c:pt>
                <c:pt idx="545">
                  <c:v>39232</c:v>
                </c:pt>
                <c:pt idx="546">
                  <c:v>39233</c:v>
                </c:pt>
                <c:pt idx="547">
                  <c:v>39234</c:v>
                </c:pt>
                <c:pt idx="548">
                  <c:v>39237</c:v>
                </c:pt>
                <c:pt idx="549">
                  <c:v>39238</c:v>
                </c:pt>
                <c:pt idx="550">
                  <c:v>39239</c:v>
                </c:pt>
                <c:pt idx="551">
                  <c:v>39240</c:v>
                </c:pt>
                <c:pt idx="552">
                  <c:v>39241</c:v>
                </c:pt>
                <c:pt idx="553">
                  <c:v>39244</c:v>
                </c:pt>
                <c:pt idx="554">
                  <c:v>39245</c:v>
                </c:pt>
                <c:pt idx="555">
                  <c:v>39246</c:v>
                </c:pt>
                <c:pt idx="556">
                  <c:v>39247</c:v>
                </c:pt>
                <c:pt idx="557">
                  <c:v>39248</c:v>
                </c:pt>
                <c:pt idx="558">
                  <c:v>39251</c:v>
                </c:pt>
                <c:pt idx="559">
                  <c:v>39252</c:v>
                </c:pt>
                <c:pt idx="560">
                  <c:v>39253</c:v>
                </c:pt>
                <c:pt idx="561">
                  <c:v>39254</c:v>
                </c:pt>
                <c:pt idx="562">
                  <c:v>39255</c:v>
                </c:pt>
                <c:pt idx="563">
                  <c:v>39258</c:v>
                </c:pt>
                <c:pt idx="564">
                  <c:v>39259</c:v>
                </c:pt>
                <c:pt idx="565">
                  <c:v>39260</c:v>
                </c:pt>
                <c:pt idx="566">
                  <c:v>39261</c:v>
                </c:pt>
                <c:pt idx="567">
                  <c:v>39262</c:v>
                </c:pt>
                <c:pt idx="568">
                  <c:v>39265</c:v>
                </c:pt>
                <c:pt idx="569">
                  <c:v>39266</c:v>
                </c:pt>
                <c:pt idx="570">
                  <c:v>39267</c:v>
                </c:pt>
                <c:pt idx="571">
                  <c:v>39268</c:v>
                </c:pt>
                <c:pt idx="572">
                  <c:v>39269</c:v>
                </c:pt>
                <c:pt idx="573">
                  <c:v>39272</c:v>
                </c:pt>
                <c:pt idx="574">
                  <c:v>39273</c:v>
                </c:pt>
                <c:pt idx="575">
                  <c:v>39274</c:v>
                </c:pt>
                <c:pt idx="576">
                  <c:v>39275</c:v>
                </c:pt>
                <c:pt idx="577">
                  <c:v>39276</c:v>
                </c:pt>
                <c:pt idx="578">
                  <c:v>39279</c:v>
                </c:pt>
                <c:pt idx="579">
                  <c:v>39280</c:v>
                </c:pt>
                <c:pt idx="580">
                  <c:v>39281</c:v>
                </c:pt>
                <c:pt idx="581">
                  <c:v>39282</c:v>
                </c:pt>
                <c:pt idx="582">
                  <c:v>39283</c:v>
                </c:pt>
                <c:pt idx="583">
                  <c:v>39286</c:v>
                </c:pt>
                <c:pt idx="584">
                  <c:v>39287</c:v>
                </c:pt>
                <c:pt idx="585">
                  <c:v>39288</c:v>
                </c:pt>
                <c:pt idx="586">
                  <c:v>39289</c:v>
                </c:pt>
                <c:pt idx="587">
                  <c:v>39290</c:v>
                </c:pt>
                <c:pt idx="588">
                  <c:v>39293</c:v>
                </c:pt>
                <c:pt idx="589">
                  <c:v>39294</c:v>
                </c:pt>
                <c:pt idx="590">
                  <c:v>39295</c:v>
                </c:pt>
                <c:pt idx="591">
                  <c:v>39296</c:v>
                </c:pt>
                <c:pt idx="592">
                  <c:v>39297</c:v>
                </c:pt>
                <c:pt idx="593">
                  <c:v>39300</c:v>
                </c:pt>
                <c:pt idx="594">
                  <c:v>39301</c:v>
                </c:pt>
                <c:pt idx="595">
                  <c:v>39302</c:v>
                </c:pt>
                <c:pt idx="596">
                  <c:v>39303</c:v>
                </c:pt>
                <c:pt idx="597">
                  <c:v>39304</c:v>
                </c:pt>
                <c:pt idx="598">
                  <c:v>39307</c:v>
                </c:pt>
                <c:pt idx="599">
                  <c:v>39308</c:v>
                </c:pt>
                <c:pt idx="600">
                  <c:v>39309</c:v>
                </c:pt>
                <c:pt idx="601">
                  <c:v>39310</c:v>
                </c:pt>
                <c:pt idx="602">
                  <c:v>39311</c:v>
                </c:pt>
                <c:pt idx="603">
                  <c:v>39314</c:v>
                </c:pt>
                <c:pt idx="604">
                  <c:v>39315</c:v>
                </c:pt>
                <c:pt idx="605">
                  <c:v>39316</c:v>
                </c:pt>
                <c:pt idx="606">
                  <c:v>39317</c:v>
                </c:pt>
                <c:pt idx="607">
                  <c:v>39318</c:v>
                </c:pt>
                <c:pt idx="608">
                  <c:v>39322</c:v>
                </c:pt>
                <c:pt idx="609">
                  <c:v>39323</c:v>
                </c:pt>
                <c:pt idx="610">
                  <c:v>39324</c:v>
                </c:pt>
                <c:pt idx="611">
                  <c:v>39325</c:v>
                </c:pt>
                <c:pt idx="612">
                  <c:v>39328</c:v>
                </c:pt>
                <c:pt idx="613">
                  <c:v>39329</c:v>
                </c:pt>
                <c:pt idx="614">
                  <c:v>39330</c:v>
                </c:pt>
                <c:pt idx="615">
                  <c:v>39331</c:v>
                </c:pt>
                <c:pt idx="616">
                  <c:v>39332</c:v>
                </c:pt>
                <c:pt idx="617">
                  <c:v>39335</c:v>
                </c:pt>
                <c:pt idx="618">
                  <c:v>39336</c:v>
                </c:pt>
                <c:pt idx="619">
                  <c:v>39337</c:v>
                </c:pt>
                <c:pt idx="620">
                  <c:v>39338</c:v>
                </c:pt>
                <c:pt idx="621">
                  <c:v>39339</c:v>
                </c:pt>
                <c:pt idx="622">
                  <c:v>39342</c:v>
                </c:pt>
                <c:pt idx="623">
                  <c:v>39343</c:v>
                </c:pt>
                <c:pt idx="624">
                  <c:v>39344</c:v>
                </c:pt>
                <c:pt idx="625">
                  <c:v>39345</c:v>
                </c:pt>
                <c:pt idx="626">
                  <c:v>39346</c:v>
                </c:pt>
                <c:pt idx="627">
                  <c:v>39349</c:v>
                </c:pt>
                <c:pt idx="628">
                  <c:v>39350</c:v>
                </c:pt>
                <c:pt idx="629">
                  <c:v>39351</c:v>
                </c:pt>
                <c:pt idx="630">
                  <c:v>39352</c:v>
                </c:pt>
                <c:pt idx="631">
                  <c:v>39353</c:v>
                </c:pt>
                <c:pt idx="632">
                  <c:v>39356</c:v>
                </c:pt>
                <c:pt idx="633">
                  <c:v>39357</c:v>
                </c:pt>
                <c:pt idx="634">
                  <c:v>39358</c:v>
                </c:pt>
                <c:pt idx="635">
                  <c:v>39359</c:v>
                </c:pt>
                <c:pt idx="636">
                  <c:v>39360</c:v>
                </c:pt>
                <c:pt idx="637">
                  <c:v>39363</c:v>
                </c:pt>
                <c:pt idx="638">
                  <c:v>39364</c:v>
                </c:pt>
                <c:pt idx="639">
                  <c:v>39365</c:v>
                </c:pt>
                <c:pt idx="640">
                  <c:v>39366</c:v>
                </c:pt>
                <c:pt idx="641">
                  <c:v>39367</c:v>
                </c:pt>
                <c:pt idx="642">
                  <c:v>39370</c:v>
                </c:pt>
                <c:pt idx="643">
                  <c:v>39371</c:v>
                </c:pt>
                <c:pt idx="644">
                  <c:v>39372</c:v>
                </c:pt>
                <c:pt idx="645">
                  <c:v>39373</c:v>
                </c:pt>
                <c:pt idx="646">
                  <c:v>39374</c:v>
                </c:pt>
                <c:pt idx="647">
                  <c:v>39377</c:v>
                </c:pt>
                <c:pt idx="648">
                  <c:v>39378</c:v>
                </c:pt>
                <c:pt idx="649">
                  <c:v>39379</c:v>
                </c:pt>
                <c:pt idx="650">
                  <c:v>39380</c:v>
                </c:pt>
                <c:pt idx="651">
                  <c:v>39381</c:v>
                </c:pt>
                <c:pt idx="652">
                  <c:v>39384</c:v>
                </c:pt>
                <c:pt idx="653">
                  <c:v>39385</c:v>
                </c:pt>
                <c:pt idx="654">
                  <c:v>39386</c:v>
                </c:pt>
                <c:pt idx="655">
                  <c:v>39387</c:v>
                </c:pt>
                <c:pt idx="656">
                  <c:v>39388</c:v>
                </c:pt>
                <c:pt idx="657">
                  <c:v>39391</c:v>
                </c:pt>
                <c:pt idx="658">
                  <c:v>39392</c:v>
                </c:pt>
                <c:pt idx="659">
                  <c:v>39393</c:v>
                </c:pt>
                <c:pt idx="660">
                  <c:v>39394</c:v>
                </c:pt>
                <c:pt idx="661">
                  <c:v>39395</c:v>
                </c:pt>
                <c:pt idx="662">
                  <c:v>39398</c:v>
                </c:pt>
                <c:pt idx="663">
                  <c:v>39399</c:v>
                </c:pt>
                <c:pt idx="664">
                  <c:v>39400</c:v>
                </c:pt>
                <c:pt idx="665">
                  <c:v>39401</c:v>
                </c:pt>
                <c:pt idx="666">
                  <c:v>39402</c:v>
                </c:pt>
                <c:pt idx="667">
                  <c:v>39405</c:v>
                </c:pt>
                <c:pt idx="668">
                  <c:v>39406</c:v>
                </c:pt>
                <c:pt idx="669">
                  <c:v>39407</c:v>
                </c:pt>
                <c:pt idx="670">
                  <c:v>39408</c:v>
                </c:pt>
                <c:pt idx="671">
                  <c:v>39409</c:v>
                </c:pt>
                <c:pt idx="672">
                  <c:v>39412</c:v>
                </c:pt>
                <c:pt idx="673">
                  <c:v>39413</c:v>
                </c:pt>
                <c:pt idx="674">
                  <c:v>39414</c:v>
                </c:pt>
                <c:pt idx="675">
                  <c:v>39415</c:v>
                </c:pt>
                <c:pt idx="676">
                  <c:v>39416</c:v>
                </c:pt>
                <c:pt idx="677">
                  <c:v>39419</c:v>
                </c:pt>
                <c:pt idx="678">
                  <c:v>39420</c:v>
                </c:pt>
                <c:pt idx="679">
                  <c:v>39421</c:v>
                </c:pt>
                <c:pt idx="680">
                  <c:v>39422</c:v>
                </c:pt>
                <c:pt idx="681">
                  <c:v>39423</c:v>
                </c:pt>
                <c:pt idx="682">
                  <c:v>39426</c:v>
                </c:pt>
                <c:pt idx="683">
                  <c:v>39427</c:v>
                </c:pt>
                <c:pt idx="684">
                  <c:v>39428</c:v>
                </c:pt>
                <c:pt idx="685">
                  <c:v>39429</c:v>
                </c:pt>
                <c:pt idx="686">
                  <c:v>39430</c:v>
                </c:pt>
                <c:pt idx="687">
                  <c:v>39433</c:v>
                </c:pt>
                <c:pt idx="688">
                  <c:v>39434</c:v>
                </c:pt>
                <c:pt idx="689">
                  <c:v>39435</c:v>
                </c:pt>
                <c:pt idx="690">
                  <c:v>39436</c:v>
                </c:pt>
                <c:pt idx="691">
                  <c:v>39437</c:v>
                </c:pt>
                <c:pt idx="692">
                  <c:v>39449</c:v>
                </c:pt>
                <c:pt idx="693">
                  <c:v>39450</c:v>
                </c:pt>
                <c:pt idx="694">
                  <c:v>39451</c:v>
                </c:pt>
                <c:pt idx="695">
                  <c:v>39454</c:v>
                </c:pt>
                <c:pt idx="696">
                  <c:v>39455</c:v>
                </c:pt>
                <c:pt idx="697">
                  <c:v>39456</c:v>
                </c:pt>
                <c:pt idx="698">
                  <c:v>39457</c:v>
                </c:pt>
                <c:pt idx="699">
                  <c:v>39458</c:v>
                </c:pt>
                <c:pt idx="700">
                  <c:v>39461</c:v>
                </c:pt>
                <c:pt idx="701">
                  <c:v>39462</c:v>
                </c:pt>
                <c:pt idx="702">
                  <c:v>39463</c:v>
                </c:pt>
                <c:pt idx="703">
                  <c:v>39464</c:v>
                </c:pt>
                <c:pt idx="704">
                  <c:v>39465</c:v>
                </c:pt>
                <c:pt idx="705">
                  <c:v>39468</c:v>
                </c:pt>
                <c:pt idx="706">
                  <c:v>39469</c:v>
                </c:pt>
                <c:pt idx="707">
                  <c:v>39470</c:v>
                </c:pt>
                <c:pt idx="708">
                  <c:v>39471</c:v>
                </c:pt>
                <c:pt idx="709">
                  <c:v>39472</c:v>
                </c:pt>
                <c:pt idx="710">
                  <c:v>39475</c:v>
                </c:pt>
                <c:pt idx="711">
                  <c:v>39476</c:v>
                </c:pt>
                <c:pt idx="712">
                  <c:v>39477</c:v>
                </c:pt>
                <c:pt idx="713">
                  <c:v>39478</c:v>
                </c:pt>
                <c:pt idx="714">
                  <c:v>39479</c:v>
                </c:pt>
                <c:pt idx="715">
                  <c:v>39482</c:v>
                </c:pt>
                <c:pt idx="716">
                  <c:v>39483</c:v>
                </c:pt>
                <c:pt idx="717">
                  <c:v>39484</c:v>
                </c:pt>
                <c:pt idx="718">
                  <c:v>39485</c:v>
                </c:pt>
                <c:pt idx="719">
                  <c:v>39486</c:v>
                </c:pt>
                <c:pt idx="720">
                  <c:v>39489</c:v>
                </c:pt>
                <c:pt idx="721">
                  <c:v>39490</c:v>
                </c:pt>
                <c:pt idx="722">
                  <c:v>39491</c:v>
                </c:pt>
                <c:pt idx="723">
                  <c:v>39492</c:v>
                </c:pt>
                <c:pt idx="724">
                  <c:v>39493</c:v>
                </c:pt>
                <c:pt idx="725">
                  <c:v>39496</c:v>
                </c:pt>
                <c:pt idx="726">
                  <c:v>39497</c:v>
                </c:pt>
                <c:pt idx="727">
                  <c:v>39498</c:v>
                </c:pt>
                <c:pt idx="728">
                  <c:v>39499</c:v>
                </c:pt>
                <c:pt idx="729">
                  <c:v>39500</c:v>
                </c:pt>
                <c:pt idx="730">
                  <c:v>39503</c:v>
                </c:pt>
                <c:pt idx="731">
                  <c:v>39504</c:v>
                </c:pt>
                <c:pt idx="732">
                  <c:v>39505</c:v>
                </c:pt>
                <c:pt idx="733">
                  <c:v>39506</c:v>
                </c:pt>
                <c:pt idx="734">
                  <c:v>39507</c:v>
                </c:pt>
                <c:pt idx="735">
                  <c:v>39510</c:v>
                </c:pt>
                <c:pt idx="736">
                  <c:v>39511</c:v>
                </c:pt>
                <c:pt idx="737">
                  <c:v>39512</c:v>
                </c:pt>
                <c:pt idx="738">
                  <c:v>39513</c:v>
                </c:pt>
                <c:pt idx="739">
                  <c:v>39514</c:v>
                </c:pt>
                <c:pt idx="740">
                  <c:v>39517</c:v>
                </c:pt>
                <c:pt idx="741">
                  <c:v>39518</c:v>
                </c:pt>
                <c:pt idx="742">
                  <c:v>39519</c:v>
                </c:pt>
                <c:pt idx="743">
                  <c:v>39520</c:v>
                </c:pt>
                <c:pt idx="744">
                  <c:v>39521</c:v>
                </c:pt>
                <c:pt idx="745">
                  <c:v>39524</c:v>
                </c:pt>
                <c:pt idx="746">
                  <c:v>39525</c:v>
                </c:pt>
                <c:pt idx="747">
                  <c:v>39526</c:v>
                </c:pt>
                <c:pt idx="748">
                  <c:v>39527</c:v>
                </c:pt>
                <c:pt idx="749">
                  <c:v>39532</c:v>
                </c:pt>
                <c:pt idx="750">
                  <c:v>39533</c:v>
                </c:pt>
                <c:pt idx="751">
                  <c:v>39534</c:v>
                </c:pt>
                <c:pt idx="752">
                  <c:v>39535</c:v>
                </c:pt>
                <c:pt idx="753">
                  <c:v>39538</c:v>
                </c:pt>
                <c:pt idx="754">
                  <c:v>39539</c:v>
                </c:pt>
                <c:pt idx="755">
                  <c:v>39540</c:v>
                </c:pt>
                <c:pt idx="756">
                  <c:v>39541</c:v>
                </c:pt>
                <c:pt idx="757">
                  <c:v>39542</c:v>
                </c:pt>
                <c:pt idx="758">
                  <c:v>39545</c:v>
                </c:pt>
                <c:pt idx="759">
                  <c:v>39546</c:v>
                </c:pt>
                <c:pt idx="760">
                  <c:v>39547</c:v>
                </c:pt>
                <c:pt idx="761">
                  <c:v>39548</c:v>
                </c:pt>
                <c:pt idx="762">
                  <c:v>39549</c:v>
                </c:pt>
                <c:pt idx="763">
                  <c:v>39552</c:v>
                </c:pt>
                <c:pt idx="764">
                  <c:v>39553</c:v>
                </c:pt>
                <c:pt idx="765">
                  <c:v>39554</c:v>
                </c:pt>
                <c:pt idx="766">
                  <c:v>39555</c:v>
                </c:pt>
                <c:pt idx="767">
                  <c:v>39556</c:v>
                </c:pt>
                <c:pt idx="768">
                  <c:v>39559</c:v>
                </c:pt>
                <c:pt idx="769">
                  <c:v>39560</c:v>
                </c:pt>
                <c:pt idx="770">
                  <c:v>39561</c:v>
                </c:pt>
                <c:pt idx="771">
                  <c:v>39562</c:v>
                </c:pt>
                <c:pt idx="772">
                  <c:v>39563</c:v>
                </c:pt>
                <c:pt idx="773">
                  <c:v>39566</c:v>
                </c:pt>
                <c:pt idx="774">
                  <c:v>39567</c:v>
                </c:pt>
                <c:pt idx="775">
                  <c:v>39568</c:v>
                </c:pt>
                <c:pt idx="776">
                  <c:v>39569</c:v>
                </c:pt>
                <c:pt idx="777">
                  <c:v>39570</c:v>
                </c:pt>
                <c:pt idx="778">
                  <c:v>39574</c:v>
                </c:pt>
                <c:pt idx="779">
                  <c:v>39575</c:v>
                </c:pt>
                <c:pt idx="780">
                  <c:v>39576</c:v>
                </c:pt>
                <c:pt idx="781">
                  <c:v>39577</c:v>
                </c:pt>
                <c:pt idx="782">
                  <c:v>39580</c:v>
                </c:pt>
                <c:pt idx="783">
                  <c:v>39581</c:v>
                </c:pt>
                <c:pt idx="784">
                  <c:v>39582</c:v>
                </c:pt>
                <c:pt idx="785">
                  <c:v>39583</c:v>
                </c:pt>
                <c:pt idx="786">
                  <c:v>39584</c:v>
                </c:pt>
                <c:pt idx="787">
                  <c:v>39587</c:v>
                </c:pt>
                <c:pt idx="788">
                  <c:v>39588</c:v>
                </c:pt>
                <c:pt idx="789">
                  <c:v>39589</c:v>
                </c:pt>
                <c:pt idx="790">
                  <c:v>39590</c:v>
                </c:pt>
                <c:pt idx="791">
                  <c:v>39591</c:v>
                </c:pt>
                <c:pt idx="792">
                  <c:v>39595</c:v>
                </c:pt>
                <c:pt idx="793">
                  <c:v>39596</c:v>
                </c:pt>
                <c:pt idx="794">
                  <c:v>39597</c:v>
                </c:pt>
                <c:pt idx="795">
                  <c:v>39598</c:v>
                </c:pt>
                <c:pt idx="796">
                  <c:v>39601</c:v>
                </c:pt>
                <c:pt idx="797">
                  <c:v>39602</c:v>
                </c:pt>
                <c:pt idx="798">
                  <c:v>39603</c:v>
                </c:pt>
                <c:pt idx="799">
                  <c:v>39604</c:v>
                </c:pt>
                <c:pt idx="800">
                  <c:v>39605</c:v>
                </c:pt>
                <c:pt idx="801">
                  <c:v>39608</c:v>
                </c:pt>
                <c:pt idx="802">
                  <c:v>39609</c:v>
                </c:pt>
                <c:pt idx="803">
                  <c:v>39610</c:v>
                </c:pt>
                <c:pt idx="804">
                  <c:v>39611</c:v>
                </c:pt>
                <c:pt idx="805">
                  <c:v>39612</c:v>
                </c:pt>
                <c:pt idx="806">
                  <c:v>39615</c:v>
                </c:pt>
                <c:pt idx="807">
                  <c:v>39616</c:v>
                </c:pt>
                <c:pt idx="808">
                  <c:v>39617</c:v>
                </c:pt>
                <c:pt idx="809">
                  <c:v>39618</c:v>
                </c:pt>
                <c:pt idx="810">
                  <c:v>39619</c:v>
                </c:pt>
                <c:pt idx="811">
                  <c:v>39622</c:v>
                </c:pt>
                <c:pt idx="812">
                  <c:v>39623</c:v>
                </c:pt>
                <c:pt idx="813">
                  <c:v>39624</c:v>
                </c:pt>
                <c:pt idx="814">
                  <c:v>39625</c:v>
                </c:pt>
                <c:pt idx="815">
                  <c:v>39626</c:v>
                </c:pt>
                <c:pt idx="816">
                  <c:v>39629</c:v>
                </c:pt>
                <c:pt idx="817">
                  <c:v>39630</c:v>
                </c:pt>
                <c:pt idx="818">
                  <c:v>39631</c:v>
                </c:pt>
                <c:pt idx="819">
                  <c:v>39632</c:v>
                </c:pt>
                <c:pt idx="820">
                  <c:v>39633</c:v>
                </c:pt>
                <c:pt idx="821">
                  <c:v>39636</c:v>
                </c:pt>
                <c:pt idx="822">
                  <c:v>39637</c:v>
                </c:pt>
                <c:pt idx="823">
                  <c:v>39638</c:v>
                </c:pt>
                <c:pt idx="824">
                  <c:v>39639</c:v>
                </c:pt>
                <c:pt idx="825">
                  <c:v>39640</c:v>
                </c:pt>
                <c:pt idx="826">
                  <c:v>39643</c:v>
                </c:pt>
                <c:pt idx="827">
                  <c:v>39644</c:v>
                </c:pt>
                <c:pt idx="828">
                  <c:v>39645</c:v>
                </c:pt>
                <c:pt idx="829">
                  <c:v>39646</c:v>
                </c:pt>
                <c:pt idx="830">
                  <c:v>39647</c:v>
                </c:pt>
                <c:pt idx="831">
                  <c:v>39650</c:v>
                </c:pt>
                <c:pt idx="832">
                  <c:v>39651</c:v>
                </c:pt>
                <c:pt idx="833">
                  <c:v>39652</c:v>
                </c:pt>
                <c:pt idx="834">
                  <c:v>39653</c:v>
                </c:pt>
                <c:pt idx="835">
                  <c:v>39654</c:v>
                </c:pt>
                <c:pt idx="836">
                  <c:v>39657</c:v>
                </c:pt>
                <c:pt idx="837">
                  <c:v>39658</c:v>
                </c:pt>
                <c:pt idx="838">
                  <c:v>39659</c:v>
                </c:pt>
                <c:pt idx="839">
                  <c:v>39660</c:v>
                </c:pt>
                <c:pt idx="840">
                  <c:v>39661</c:v>
                </c:pt>
                <c:pt idx="841">
                  <c:v>39664</c:v>
                </c:pt>
                <c:pt idx="842">
                  <c:v>39665</c:v>
                </c:pt>
                <c:pt idx="843">
                  <c:v>39666</c:v>
                </c:pt>
                <c:pt idx="844">
                  <c:v>39667</c:v>
                </c:pt>
                <c:pt idx="845">
                  <c:v>39668</c:v>
                </c:pt>
                <c:pt idx="846">
                  <c:v>39671</c:v>
                </c:pt>
                <c:pt idx="847">
                  <c:v>39672</c:v>
                </c:pt>
                <c:pt idx="848">
                  <c:v>39673</c:v>
                </c:pt>
                <c:pt idx="849">
                  <c:v>39674</c:v>
                </c:pt>
                <c:pt idx="850">
                  <c:v>39675</c:v>
                </c:pt>
                <c:pt idx="851">
                  <c:v>39678</c:v>
                </c:pt>
                <c:pt idx="852">
                  <c:v>39679</c:v>
                </c:pt>
                <c:pt idx="853">
                  <c:v>39680</c:v>
                </c:pt>
                <c:pt idx="854">
                  <c:v>39681</c:v>
                </c:pt>
                <c:pt idx="855">
                  <c:v>39682</c:v>
                </c:pt>
                <c:pt idx="856">
                  <c:v>39686</c:v>
                </c:pt>
                <c:pt idx="857">
                  <c:v>39687</c:v>
                </c:pt>
                <c:pt idx="858">
                  <c:v>39688</c:v>
                </c:pt>
                <c:pt idx="859">
                  <c:v>39689</c:v>
                </c:pt>
                <c:pt idx="860">
                  <c:v>39692</c:v>
                </c:pt>
                <c:pt idx="861">
                  <c:v>39693</c:v>
                </c:pt>
                <c:pt idx="862">
                  <c:v>39694</c:v>
                </c:pt>
                <c:pt idx="863">
                  <c:v>39695</c:v>
                </c:pt>
                <c:pt idx="864">
                  <c:v>39696</c:v>
                </c:pt>
                <c:pt idx="865">
                  <c:v>39699</c:v>
                </c:pt>
                <c:pt idx="866">
                  <c:v>39700</c:v>
                </c:pt>
                <c:pt idx="867">
                  <c:v>39701</c:v>
                </c:pt>
                <c:pt idx="868">
                  <c:v>39702</c:v>
                </c:pt>
                <c:pt idx="869">
                  <c:v>39703</c:v>
                </c:pt>
                <c:pt idx="870">
                  <c:v>39706</c:v>
                </c:pt>
                <c:pt idx="871">
                  <c:v>39707</c:v>
                </c:pt>
                <c:pt idx="872">
                  <c:v>39708</c:v>
                </c:pt>
                <c:pt idx="873">
                  <c:v>39709</c:v>
                </c:pt>
                <c:pt idx="874">
                  <c:v>39710</c:v>
                </c:pt>
                <c:pt idx="875">
                  <c:v>39713</c:v>
                </c:pt>
                <c:pt idx="876">
                  <c:v>39714</c:v>
                </c:pt>
                <c:pt idx="877">
                  <c:v>39715</c:v>
                </c:pt>
                <c:pt idx="878">
                  <c:v>39716</c:v>
                </c:pt>
                <c:pt idx="879">
                  <c:v>39717</c:v>
                </c:pt>
                <c:pt idx="880">
                  <c:v>39720</c:v>
                </c:pt>
                <c:pt idx="881">
                  <c:v>39721</c:v>
                </c:pt>
                <c:pt idx="882">
                  <c:v>39722</c:v>
                </c:pt>
                <c:pt idx="883">
                  <c:v>39723</c:v>
                </c:pt>
                <c:pt idx="884">
                  <c:v>39724</c:v>
                </c:pt>
                <c:pt idx="885">
                  <c:v>39727</c:v>
                </c:pt>
                <c:pt idx="886">
                  <c:v>39728</c:v>
                </c:pt>
                <c:pt idx="887">
                  <c:v>39729</c:v>
                </c:pt>
                <c:pt idx="888">
                  <c:v>39730</c:v>
                </c:pt>
                <c:pt idx="889">
                  <c:v>39731</c:v>
                </c:pt>
                <c:pt idx="890">
                  <c:v>39734</c:v>
                </c:pt>
                <c:pt idx="891">
                  <c:v>39735</c:v>
                </c:pt>
                <c:pt idx="892">
                  <c:v>39736</c:v>
                </c:pt>
                <c:pt idx="893">
                  <c:v>39737</c:v>
                </c:pt>
                <c:pt idx="894">
                  <c:v>39738</c:v>
                </c:pt>
                <c:pt idx="895">
                  <c:v>39741</c:v>
                </c:pt>
                <c:pt idx="896">
                  <c:v>39742</c:v>
                </c:pt>
                <c:pt idx="897">
                  <c:v>39743</c:v>
                </c:pt>
                <c:pt idx="898">
                  <c:v>39744</c:v>
                </c:pt>
                <c:pt idx="899">
                  <c:v>39745</c:v>
                </c:pt>
                <c:pt idx="900">
                  <c:v>39748</c:v>
                </c:pt>
                <c:pt idx="901">
                  <c:v>39749</c:v>
                </c:pt>
                <c:pt idx="902">
                  <c:v>39750</c:v>
                </c:pt>
                <c:pt idx="903">
                  <c:v>39751</c:v>
                </c:pt>
                <c:pt idx="904">
                  <c:v>39752</c:v>
                </c:pt>
                <c:pt idx="905">
                  <c:v>39755</c:v>
                </c:pt>
                <c:pt idx="906">
                  <c:v>39756</c:v>
                </c:pt>
                <c:pt idx="907">
                  <c:v>39757</c:v>
                </c:pt>
                <c:pt idx="908">
                  <c:v>39758</c:v>
                </c:pt>
                <c:pt idx="909">
                  <c:v>39759</c:v>
                </c:pt>
                <c:pt idx="910">
                  <c:v>39762</c:v>
                </c:pt>
                <c:pt idx="911">
                  <c:v>39763</c:v>
                </c:pt>
                <c:pt idx="912">
                  <c:v>39764</c:v>
                </c:pt>
                <c:pt idx="913">
                  <c:v>39765</c:v>
                </c:pt>
                <c:pt idx="914">
                  <c:v>39766</c:v>
                </c:pt>
                <c:pt idx="915">
                  <c:v>39769</c:v>
                </c:pt>
                <c:pt idx="916">
                  <c:v>39770</c:v>
                </c:pt>
                <c:pt idx="917">
                  <c:v>39771</c:v>
                </c:pt>
                <c:pt idx="918">
                  <c:v>39772</c:v>
                </c:pt>
                <c:pt idx="919">
                  <c:v>39773</c:v>
                </c:pt>
                <c:pt idx="920">
                  <c:v>39776</c:v>
                </c:pt>
                <c:pt idx="921">
                  <c:v>39777</c:v>
                </c:pt>
                <c:pt idx="922">
                  <c:v>39778</c:v>
                </c:pt>
                <c:pt idx="923">
                  <c:v>39779</c:v>
                </c:pt>
                <c:pt idx="924">
                  <c:v>39780</c:v>
                </c:pt>
                <c:pt idx="925">
                  <c:v>39783</c:v>
                </c:pt>
                <c:pt idx="926">
                  <c:v>39784</c:v>
                </c:pt>
                <c:pt idx="927">
                  <c:v>39785</c:v>
                </c:pt>
                <c:pt idx="928">
                  <c:v>39786</c:v>
                </c:pt>
                <c:pt idx="929">
                  <c:v>39787</c:v>
                </c:pt>
                <c:pt idx="930">
                  <c:v>39790</c:v>
                </c:pt>
                <c:pt idx="931">
                  <c:v>39791</c:v>
                </c:pt>
                <c:pt idx="932">
                  <c:v>39792</c:v>
                </c:pt>
                <c:pt idx="933">
                  <c:v>39793</c:v>
                </c:pt>
                <c:pt idx="934">
                  <c:v>39794</c:v>
                </c:pt>
                <c:pt idx="935">
                  <c:v>39797</c:v>
                </c:pt>
                <c:pt idx="936">
                  <c:v>39798</c:v>
                </c:pt>
                <c:pt idx="937">
                  <c:v>39799</c:v>
                </c:pt>
                <c:pt idx="938">
                  <c:v>39800</c:v>
                </c:pt>
                <c:pt idx="939">
                  <c:v>39801</c:v>
                </c:pt>
                <c:pt idx="940">
                  <c:v>39804</c:v>
                </c:pt>
                <c:pt idx="941">
                  <c:v>39805</c:v>
                </c:pt>
                <c:pt idx="942">
                  <c:v>39806</c:v>
                </c:pt>
                <c:pt idx="943">
                  <c:v>39815</c:v>
                </c:pt>
                <c:pt idx="944">
                  <c:v>39818</c:v>
                </c:pt>
                <c:pt idx="945">
                  <c:v>39819</c:v>
                </c:pt>
                <c:pt idx="946">
                  <c:v>39820</c:v>
                </c:pt>
                <c:pt idx="947">
                  <c:v>39821</c:v>
                </c:pt>
                <c:pt idx="948">
                  <c:v>39822</c:v>
                </c:pt>
                <c:pt idx="949">
                  <c:v>39825</c:v>
                </c:pt>
                <c:pt idx="950">
                  <c:v>39826</c:v>
                </c:pt>
                <c:pt idx="951">
                  <c:v>39827</c:v>
                </c:pt>
                <c:pt idx="952">
                  <c:v>39828</c:v>
                </c:pt>
                <c:pt idx="953">
                  <c:v>39829</c:v>
                </c:pt>
                <c:pt idx="954">
                  <c:v>39832</c:v>
                </c:pt>
                <c:pt idx="955">
                  <c:v>39833</c:v>
                </c:pt>
                <c:pt idx="956">
                  <c:v>39834</c:v>
                </c:pt>
                <c:pt idx="957">
                  <c:v>39835</c:v>
                </c:pt>
                <c:pt idx="958">
                  <c:v>39836</c:v>
                </c:pt>
                <c:pt idx="959">
                  <c:v>39839</c:v>
                </c:pt>
                <c:pt idx="960">
                  <c:v>39840</c:v>
                </c:pt>
                <c:pt idx="961">
                  <c:v>39841</c:v>
                </c:pt>
                <c:pt idx="962">
                  <c:v>39842</c:v>
                </c:pt>
                <c:pt idx="963">
                  <c:v>39843</c:v>
                </c:pt>
                <c:pt idx="964">
                  <c:v>39846</c:v>
                </c:pt>
                <c:pt idx="965">
                  <c:v>39847</c:v>
                </c:pt>
                <c:pt idx="966">
                  <c:v>39848</c:v>
                </c:pt>
                <c:pt idx="967">
                  <c:v>39849</c:v>
                </c:pt>
                <c:pt idx="968">
                  <c:v>39850</c:v>
                </c:pt>
                <c:pt idx="969">
                  <c:v>39853</c:v>
                </c:pt>
                <c:pt idx="970">
                  <c:v>39854</c:v>
                </c:pt>
                <c:pt idx="971">
                  <c:v>39855</c:v>
                </c:pt>
                <c:pt idx="972">
                  <c:v>39856</c:v>
                </c:pt>
                <c:pt idx="973">
                  <c:v>39857</c:v>
                </c:pt>
                <c:pt idx="974">
                  <c:v>39860</c:v>
                </c:pt>
                <c:pt idx="975">
                  <c:v>39861</c:v>
                </c:pt>
                <c:pt idx="976">
                  <c:v>39862</c:v>
                </c:pt>
                <c:pt idx="977">
                  <c:v>39863</c:v>
                </c:pt>
                <c:pt idx="978">
                  <c:v>39864</c:v>
                </c:pt>
                <c:pt idx="979">
                  <c:v>39867</c:v>
                </c:pt>
                <c:pt idx="980">
                  <c:v>39868</c:v>
                </c:pt>
                <c:pt idx="981">
                  <c:v>39869</c:v>
                </c:pt>
                <c:pt idx="982">
                  <c:v>39870</c:v>
                </c:pt>
                <c:pt idx="983">
                  <c:v>39871</c:v>
                </c:pt>
                <c:pt idx="984">
                  <c:v>39874</c:v>
                </c:pt>
                <c:pt idx="985">
                  <c:v>39875</c:v>
                </c:pt>
                <c:pt idx="986">
                  <c:v>39876</c:v>
                </c:pt>
                <c:pt idx="987">
                  <c:v>39877</c:v>
                </c:pt>
                <c:pt idx="988">
                  <c:v>39878</c:v>
                </c:pt>
                <c:pt idx="989">
                  <c:v>39881</c:v>
                </c:pt>
                <c:pt idx="990">
                  <c:v>39882</c:v>
                </c:pt>
                <c:pt idx="991">
                  <c:v>39883</c:v>
                </c:pt>
                <c:pt idx="992">
                  <c:v>39884</c:v>
                </c:pt>
                <c:pt idx="993">
                  <c:v>39885</c:v>
                </c:pt>
                <c:pt idx="994">
                  <c:v>39888</c:v>
                </c:pt>
                <c:pt idx="995">
                  <c:v>39889</c:v>
                </c:pt>
                <c:pt idx="996">
                  <c:v>39890</c:v>
                </c:pt>
                <c:pt idx="997">
                  <c:v>39891</c:v>
                </c:pt>
                <c:pt idx="998">
                  <c:v>39892</c:v>
                </c:pt>
                <c:pt idx="999">
                  <c:v>39895</c:v>
                </c:pt>
                <c:pt idx="1000">
                  <c:v>39896</c:v>
                </c:pt>
                <c:pt idx="1001">
                  <c:v>39897</c:v>
                </c:pt>
                <c:pt idx="1002">
                  <c:v>39898</c:v>
                </c:pt>
                <c:pt idx="1003">
                  <c:v>39899</c:v>
                </c:pt>
                <c:pt idx="1004">
                  <c:v>39902</c:v>
                </c:pt>
                <c:pt idx="1005">
                  <c:v>39903</c:v>
                </c:pt>
                <c:pt idx="1006">
                  <c:v>39904</c:v>
                </c:pt>
                <c:pt idx="1007">
                  <c:v>39905</c:v>
                </c:pt>
                <c:pt idx="1008">
                  <c:v>39906</c:v>
                </c:pt>
                <c:pt idx="1009">
                  <c:v>39909</c:v>
                </c:pt>
                <c:pt idx="1010">
                  <c:v>39910</c:v>
                </c:pt>
                <c:pt idx="1011">
                  <c:v>39911</c:v>
                </c:pt>
                <c:pt idx="1012">
                  <c:v>39912</c:v>
                </c:pt>
                <c:pt idx="1013">
                  <c:v>39917</c:v>
                </c:pt>
                <c:pt idx="1014">
                  <c:v>39918</c:v>
                </c:pt>
                <c:pt idx="1015">
                  <c:v>39919</c:v>
                </c:pt>
                <c:pt idx="1016">
                  <c:v>39920</c:v>
                </c:pt>
                <c:pt idx="1017">
                  <c:v>39923</c:v>
                </c:pt>
                <c:pt idx="1018">
                  <c:v>39924</c:v>
                </c:pt>
                <c:pt idx="1019">
                  <c:v>39925</c:v>
                </c:pt>
                <c:pt idx="1020">
                  <c:v>39926</c:v>
                </c:pt>
                <c:pt idx="1021">
                  <c:v>39927</c:v>
                </c:pt>
                <c:pt idx="1022">
                  <c:v>39930</c:v>
                </c:pt>
                <c:pt idx="1023">
                  <c:v>39931</c:v>
                </c:pt>
                <c:pt idx="1024">
                  <c:v>39932</c:v>
                </c:pt>
                <c:pt idx="1025">
                  <c:v>39933</c:v>
                </c:pt>
                <c:pt idx="1026">
                  <c:v>39934</c:v>
                </c:pt>
                <c:pt idx="1027">
                  <c:v>39938</c:v>
                </c:pt>
                <c:pt idx="1028">
                  <c:v>39939</c:v>
                </c:pt>
                <c:pt idx="1029">
                  <c:v>39940</c:v>
                </c:pt>
                <c:pt idx="1030">
                  <c:v>39941</c:v>
                </c:pt>
                <c:pt idx="1031">
                  <c:v>39944</c:v>
                </c:pt>
                <c:pt idx="1032">
                  <c:v>39945</c:v>
                </c:pt>
                <c:pt idx="1033">
                  <c:v>39946</c:v>
                </c:pt>
                <c:pt idx="1034">
                  <c:v>39947</c:v>
                </c:pt>
                <c:pt idx="1035">
                  <c:v>39948</c:v>
                </c:pt>
                <c:pt idx="1036">
                  <c:v>39951</c:v>
                </c:pt>
                <c:pt idx="1037">
                  <c:v>39952</c:v>
                </c:pt>
                <c:pt idx="1038">
                  <c:v>39953</c:v>
                </c:pt>
                <c:pt idx="1039">
                  <c:v>39954</c:v>
                </c:pt>
                <c:pt idx="1040">
                  <c:v>39955</c:v>
                </c:pt>
                <c:pt idx="1041">
                  <c:v>39959</c:v>
                </c:pt>
                <c:pt idx="1042">
                  <c:v>39960</c:v>
                </c:pt>
                <c:pt idx="1043">
                  <c:v>39961</c:v>
                </c:pt>
                <c:pt idx="1044">
                  <c:v>39962</c:v>
                </c:pt>
                <c:pt idx="1045">
                  <c:v>39965</c:v>
                </c:pt>
                <c:pt idx="1046">
                  <c:v>39966</c:v>
                </c:pt>
                <c:pt idx="1047">
                  <c:v>39967</c:v>
                </c:pt>
                <c:pt idx="1048">
                  <c:v>39968</c:v>
                </c:pt>
                <c:pt idx="1049">
                  <c:v>39969</c:v>
                </c:pt>
                <c:pt idx="1050">
                  <c:v>39972</c:v>
                </c:pt>
                <c:pt idx="1051">
                  <c:v>39973</c:v>
                </c:pt>
                <c:pt idx="1052">
                  <c:v>39974</c:v>
                </c:pt>
                <c:pt idx="1053">
                  <c:v>39975</c:v>
                </c:pt>
                <c:pt idx="1054">
                  <c:v>39976</c:v>
                </c:pt>
                <c:pt idx="1055">
                  <c:v>39979</c:v>
                </c:pt>
                <c:pt idx="1056">
                  <c:v>39980</c:v>
                </c:pt>
                <c:pt idx="1057">
                  <c:v>39981</c:v>
                </c:pt>
                <c:pt idx="1058">
                  <c:v>39982</c:v>
                </c:pt>
                <c:pt idx="1059">
                  <c:v>39983</c:v>
                </c:pt>
                <c:pt idx="1060">
                  <c:v>39986</c:v>
                </c:pt>
                <c:pt idx="1061">
                  <c:v>39987</c:v>
                </c:pt>
                <c:pt idx="1062">
                  <c:v>39988</c:v>
                </c:pt>
                <c:pt idx="1063">
                  <c:v>39989</c:v>
                </c:pt>
                <c:pt idx="1064">
                  <c:v>39990</c:v>
                </c:pt>
                <c:pt idx="1065">
                  <c:v>39993</c:v>
                </c:pt>
                <c:pt idx="1066">
                  <c:v>39994</c:v>
                </c:pt>
                <c:pt idx="1067">
                  <c:v>39995</c:v>
                </c:pt>
                <c:pt idx="1068">
                  <c:v>39996</c:v>
                </c:pt>
                <c:pt idx="1069">
                  <c:v>39997</c:v>
                </c:pt>
                <c:pt idx="1070">
                  <c:v>40000</c:v>
                </c:pt>
                <c:pt idx="1071">
                  <c:v>40001</c:v>
                </c:pt>
                <c:pt idx="1072">
                  <c:v>40002</c:v>
                </c:pt>
                <c:pt idx="1073">
                  <c:v>40003</c:v>
                </c:pt>
                <c:pt idx="1074">
                  <c:v>40004</c:v>
                </c:pt>
                <c:pt idx="1075">
                  <c:v>40007</c:v>
                </c:pt>
                <c:pt idx="1076">
                  <c:v>40008</c:v>
                </c:pt>
                <c:pt idx="1077">
                  <c:v>40009</c:v>
                </c:pt>
                <c:pt idx="1078">
                  <c:v>40010</c:v>
                </c:pt>
                <c:pt idx="1079">
                  <c:v>40011</c:v>
                </c:pt>
                <c:pt idx="1080">
                  <c:v>40014</c:v>
                </c:pt>
                <c:pt idx="1081">
                  <c:v>40015</c:v>
                </c:pt>
                <c:pt idx="1082">
                  <c:v>40016</c:v>
                </c:pt>
                <c:pt idx="1083">
                  <c:v>40017</c:v>
                </c:pt>
                <c:pt idx="1084">
                  <c:v>40018</c:v>
                </c:pt>
                <c:pt idx="1085">
                  <c:v>40021</c:v>
                </c:pt>
                <c:pt idx="1086">
                  <c:v>40022</c:v>
                </c:pt>
                <c:pt idx="1087">
                  <c:v>40023</c:v>
                </c:pt>
                <c:pt idx="1088">
                  <c:v>40024</c:v>
                </c:pt>
                <c:pt idx="1089">
                  <c:v>40025</c:v>
                </c:pt>
                <c:pt idx="1090">
                  <c:v>40028</c:v>
                </c:pt>
                <c:pt idx="1091">
                  <c:v>40029</c:v>
                </c:pt>
                <c:pt idx="1092">
                  <c:v>40030</c:v>
                </c:pt>
                <c:pt idx="1093">
                  <c:v>40031</c:v>
                </c:pt>
                <c:pt idx="1094">
                  <c:v>40032</c:v>
                </c:pt>
                <c:pt idx="1095">
                  <c:v>40035</c:v>
                </c:pt>
                <c:pt idx="1096">
                  <c:v>40036</c:v>
                </c:pt>
                <c:pt idx="1097">
                  <c:v>40037</c:v>
                </c:pt>
                <c:pt idx="1098">
                  <c:v>40038</c:v>
                </c:pt>
                <c:pt idx="1099">
                  <c:v>40039</c:v>
                </c:pt>
                <c:pt idx="1100">
                  <c:v>40042</c:v>
                </c:pt>
                <c:pt idx="1101">
                  <c:v>40043</c:v>
                </c:pt>
                <c:pt idx="1102">
                  <c:v>40044</c:v>
                </c:pt>
                <c:pt idx="1103">
                  <c:v>40045</c:v>
                </c:pt>
                <c:pt idx="1104">
                  <c:v>40046</c:v>
                </c:pt>
                <c:pt idx="1105">
                  <c:v>40049</c:v>
                </c:pt>
                <c:pt idx="1106">
                  <c:v>40050</c:v>
                </c:pt>
                <c:pt idx="1107">
                  <c:v>40051</c:v>
                </c:pt>
                <c:pt idx="1108">
                  <c:v>40052</c:v>
                </c:pt>
                <c:pt idx="1109">
                  <c:v>40053</c:v>
                </c:pt>
                <c:pt idx="1110">
                  <c:v>40057</c:v>
                </c:pt>
                <c:pt idx="1111">
                  <c:v>40058</c:v>
                </c:pt>
                <c:pt idx="1112">
                  <c:v>40059</c:v>
                </c:pt>
                <c:pt idx="1113">
                  <c:v>40060</c:v>
                </c:pt>
                <c:pt idx="1114">
                  <c:v>40063</c:v>
                </c:pt>
                <c:pt idx="1115">
                  <c:v>40064</c:v>
                </c:pt>
                <c:pt idx="1116">
                  <c:v>40065</c:v>
                </c:pt>
                <c:pt idx="1117">
                  <c:v>40066</c:v>
                </c:pt>
                <c:pt idx="1118">
                  <c:v>40067</c:v>
                </c:pt>
                <c:pt idx="1119">
                  <c:v>40070</c:v>
                </c:pt>
                <c:pt idx="1120">
                  <c:v>40071</c:v>
                </c:pt>
                <c:pt idx="1121">
                  <c:v>40072</c:v>
                </c:pt>
                <c:pt idx="1122">
                  <c:v>40073</c:v>
                </c:pt>
                <c:pt idx="1123">
                  <c:v>40074</c:v>
                </c:pt>
                <c:pt idx="1124">
                  <c:v>40077</c:v>
                </c:pt>
                <c:pt idx="1125">
                  <c:v>40078</c:v>
                </c:pt>
                <c:pt idx="1126">
                  <c:v>40079</c:v>
                </c:pt>
                <c:pt idx="1127">
                  <c:v>40080</c:v>
                </c:pt>
                <c:pt idx="1128">
                  <c:v>40081</c:v>
                </c:pt>
                <c:pt idx="1129">
                  <c:v>40084</c:v>
                </c:pt>
                <c:pt idx="1130">
                  <c:v>40085</c:v>
                </c:pt>
                <c:pt idx="1131">
                  <c:v>40086</c:v>
                </c:pt>
                <c:pt idx="1132">
                  <c:v>40087</c:v>
                </c:pt>
                <c:pt idx="1133">
                  <c:v>40088</c:v>
                </c:pt>
                <c:pt idx="1134">
                  <c:v>40091</c:v>
                </c:pt>
                <c:pt idx="1135">
                  <c:v>40092</c:v>
                </c:pt>
                <c:pt idx="1136">
                  <c:v>40093</c:v>
                </c:pt>
                <c:pt idx="1137">
                  <c:v>40094</c:v>
                </c:pt>
                <c:pt idx="1138">
                  <c:v>40095</c:v>
                </c:pt>
                <c:pt idx="1139">
                  <c:v>40098</c:v>
                </c:pt>
                <c:pt idx="1140">
                  <c:v>40099</c:v>
                </c:pt>
                <c:pt idx="1141">
                  <c:v>40100</c:v>
                </c:pt>
                <c:pt idx="1142">
                  <c:v>40101</c:v>
                </c:pt>
                <c:pt idx="1143">
                  <c:v>40102</c:v>
                </c:pt>
                <c:pt idx="1144">
                  <c:v>40105</c:v>
                </c:pt>
                <c:pt idx="1145">
                  <c:v>40106</c:v>
                </c:pt>
                <c:pt idx="1146">
                  <c:v>40107</c:v>
                </c:pt>
                <c:pt idx="1147">
                  <c:v>40108</c:v>
                </c:pt>
                <c:pt idx="1148">
                  <c:v>40109</c:v>
                </c:pt>
                <c:pt idx="1149">
                  <c:v>40112</c:v>
                </c:pt>
                <c:pt idx="1150">
                  <c:v>40113</c:v>
                </c:pt>
                <c:pt idx="1151">
                  <c:v>40114</c:v>
                </c:pt>
                <c:pt idx="1152">
                  <c:v>40115</c:v>
                </c:pt>
                <c:pt idx="1153">
                  <c:v>40116</c:v>
                </c:pt>
                <c:pt idx="1154">
                  <c:v>40119</c:v>
                </c:pt>
                <c:pt idx="1155">
                  <c:v>40120</c:v>
                </c:pt>
                <c:pt idx="1156">
                  <c:v>40121</c:v>
                </c:pt>
                <c:pt idx="1157">
                  <c:v>40122</c:v>
                </c:pt>
                <c:pt idx="1158">
                  <c:v>40123</c:v>
                </c:pt>
                <c:pt idx="1159">
                  <c:v>40126</c:v>
                </c:pt>
                <c:pt idx="1160">
                  <c:v>40127</c:v>
                </c:pt>
                <c:pt idx="1161">
                  <c:v>40128</c:v>
                </c:pt>
                <c:pt idx="1162">
                  <c:v>40129</c:v>
                </c:pt>
                <c:pt idx="1163">
                  <c:v>40130</c:v>
                </c:pt>
                <c:pt idx="1164">
                  <c:v>40133</c:v>
                </c:pt>
                <c:pt idx="1165">
                  <c:v>40134</c:v>
                </c:pt>
                <c:pt idx="1166">
                  <c:v>40135</c:v>
                </c:pt>
                <c:pt idx="1167">
                  <c:v>40136</c:v>
                </c:pt>
                <c:pt idx="1168">
                  <c:v>40137</c:v>
                </c:pt>
                <c:pt idx="1169">
                  <c:v>40140</c:v>
                </c:pt>
                <c:pt idx="1170">
                  <c:v>40141</c:v>
                </c:pt>
                <c:pt idx="1171">
                  <c:v>40142</c:v>
                </c:pt>
                <c:pt idx="1172">
                  <c:v>40143</c:v>
                </c:pt>
                <c:pt idx="1173">
                  <c:v>40144</c:v>
                </c:pt>
                <c:pt idx="1174">
                  <c:v>40147</c:v>
                </c:pt>
                <c:pt idx="1175">
                  <c:v>40148</c:v>
                </c:pt>
                <c:pt idx="1176">
                  <c:v>40149</c:v>
                </c:pt>
                <c:pt idx="1177">
                  <c:v>40150</c:v>
                </c:pt>
                <c:pt idx="1178">
                  <c:v>40151</c:v>
                </c:pt>
                <c:pt idx="1179">
                  <c:v>40154</c:v>
                </c:pt>
                <c:pt idx="1180">
                  <c:v>40155</c:v>
                </c:pt>
                <c:pt idx="1181">
                  <c:v>40156</c:v>
                </c:pt>
                <c:pt idx="1182">
                  <c:v>40157</c:v>
                </c:pt>
                <c:pt idx="1183">
                  <c:v>40158</c:v>
                </c:pt>
                <c:pt idx="1184">
                  <c:v>40161</c:v>
                </c:pt>
                <c:pt idx="1185">
                  <c:v>40162</c:v>
                </c:pt>
                <c:pt idx="1186">
                  <c:v>40163</c:v>
                </c:pt>
                <c:pt idx="1187">
                  <c:v>40164</c:v>
                </c:pt>
                <c:pt idx="1188">
                  <c:v>40165</c:v>
                </c:pt>
                <c:pt idx="1189">
                  <c:v>40168</c:v>
                </c:pt>
                <c:pt idx="1190">
                  <c:v>40169</c:v>
                </c:pt>
                <c:pt idx="1191">
                  <c:v>40170</c:v>
                </c:pt>
                <c:pt idx="1192">
                  <c:v>40171</c:v>
                </c:pt>
                <c:pt idx="1193">
                  <c:v>40182</c:v>
                </c:pt>
                <c:pt idx="1194">
                  <c:v>40183</c:v>
                </c:pt>
                <c:pt idx="1195">
                  <c:v>40184</c:v>
                </c:pt>
                <c:pt idx="1196">
                  <c:v>40185</c:v>
                </c:pt>
                <c:pt idx="1197">
                  <c:v>40186</c:v>
                </c:pt>
                <c:pt idx="1198">
                  <c:v>40189</c:v>
                </c:pt>
                <c:pt idx="1199">
                  <c:v>40190</c:v>
                </c:pt>
                <c:pt idx="1200">
                  <c:v>40191</c:v>
                </c:pt>
                <c:pt idx="1201">
                  <c:v>40192</c:v>
                </c:pt>
                <c:pt idx="1202">
                  <c:v>40193</c:v>
                </c:pt>
                <c:pt idx="1203">
                  <c:v>40196</c:v>
                </c:pt>
                <c:pt idx="1204">
                  <c:v>40197</c:v>
                </c:pt>
                <c:pt idx="1205">
                  <c:v>40198</c:v>
                </c:pt>
                <c:pt idx="1206">
                  <c:v>40199</c:v>
                </c:pt>
                <c:pt idx="1207">
                  <c:v>40200</c:v>
                </c:pt>
                <c:pt idx="1208">
                  <c:v>40203</c:v>
                </c:pt>
                <c:pt idx="1209">
                  <c:v>40204</c:v>
                </c:pt>
                <c:pt idx="1210">
                  <c:v>40205</c:v>
                </c:pt>
                <c:pt idx="1211">
                  <c:v>40206</c:v>
                </c:pt>
                <c:pt idx="1212">
                  <c:v>40207</c:v>
                </c:pt>
                <c:pt idx="1213">
                  <c:v>40210</c:v>
                </c:pt>
                <c:pt idx="1214">
                  <c:v>40211</c:v>
                </c:pt>
                <c:pt idx="1215">
                  <c:v>40212</c:v>
                </c:pt>
                <c:pt idx="1216">
                  <c:v>40213</c:v>
                </c:pt>
                <c:pt idx="1217">
                  <c:v>40214</c:v>
                </c:pt>
              </c:numCache>
            </c:numRef>
          </c:cat>
          <c:val>
            <c:numRef>
              <c:f>Φύλλο1!$CU$4:$CU$1221</c:f>
              <c:numCache>
                <c:formatCode>#,##0.00</c:formatCode>
                <c:ptCount val="1218"/>
                <c:pt idx="0">
                  <c:v>1629</c:v>
                </c:pt>
                <c:pt idx="1">
                  <c:v>1593</c:v>
                </c:pt>
                <c:pt idx="2">
                  <c:v>1571</c:v>
                </c:pt>
                <c:pt idx="3">
                  <c:v>1537</c:v>
                </c:pt>
                <c:pt idx="4">
                  <c:v>1450</c:v>
                </c:pt>
                <c:pt idx="5">
                  <c:v>1373</c:v>
                </c:pt>
                <c:pt idx="6">
                  <c:v>1308</c:v>
                </c:pt>
                <c:pt idx="7">
                  <c:v>1267</c:v>
                </c:pt>
                <c:pt idx="8">
                  <c:v>1200</c:v>
                </c:pt>
                <c:pt idx="9">
                  <c:v>1169</c:v>
                </c:pt>
                <c:pt idx="10">
                  <c:v>1158</c:v>
                </c:pt>
                <c:pt idx="11">
                  <c:v>1186</c:v>
                </c:pt>
                <c:pt idx="12">
                  <c:v>1194</c:v>
                </c:pt>
                <c:pt idx="13">
                  <c:v>1215</c:v>
                </c:pt>
                <c:pt idx="14">
                  <c:v>1224</c:v>
                </c:pt>
                <c:pt idx="15">
                  <c:v>1214</c:v>
                </c:pt>
                <c:pt idx="16">
                  <c:v>1209</c:v>
                </c:pt>
                <c:pt idx="17">
                  <c:v>1199</c:v>
                </c:pt>
                <c:pt idx="18">
                  <c:v>1202</c:v>
                </c:pt>
                <c:pt idx="19">
                  <c:v>1212</c:v>
                </c:pt>
                <c:pt idx="20">
                  <c:v>1222</c:v>
                </c:pt>
                <c:pt idx="21">
                  <c:v>1210</c:v>
                </c:pt>
                <c:pt idx="22">
                  <c:v>1190</c:v>
                </c:pt>
                <c:pt idx="23">
                  <c:v>1198</c:v>
                </c:pt>
                <c:pt idx="24">
                  <c:v>1237</c:v>
                </c:pt>
                <c:pt idx="25">
                  <c:v>1264</c:v>
                </c:pt>
                <c:pt idx="26">
                  <c:v>1274</c:v>
                </c:pt>
                <c:pt idx="27">
                  <c:v>1331</c:v>
                </c:pt>
                <c:pt idx="28">
                  <c:v>1342</c:v>
                </c:pt>
                <c:pt idx="29">
                  <c:v>1375</c:v>
                </c:pt>
                <c:pt idx="30">
                  <c:v>1424</c:v>
                </c:pt>
                <c:pt idx="31">
                  <c:v>1450</c:v>
                </c:pt>
                <c:pt idx="32">
                  <c:v>1444</c:v>
                </c:pt>
                <c:pt idx="33">
                  <c:v>1443</c:v>
                </c:pt>
                <c:pt idx="34">
                  <c:v>1446</c:v>
                </c:pt>
                <c:pt idx="35">
                  <c:v>1447</c:v>
                </c:pt>
                <c:pt idx="36">
                  <c:v>1432</c:v>
                </c:pt>
                <c:pt idx="37">
                  <c:v>1417</c:v>
                </c:pt>
                <c:pt idx="38">
                  <c:v>1385</c:v>
                </c:pt>
                <c:pt idx="39">
                  <c:v>1345</c:v>
                </c:pt>
                <c:pt idx="40">
                  <c:v>1319</c:v>
                </c:pt>
                <c:pt idx="41">
                  <c:v>1275</c:v>
                </c:pt>
                <c:pt idx="42">
                  <c:v>1253</c:v>
                </c:pt>
                <c:pt idx="43">
                  <c:v>1259</c:v>
                </c:pt>
                <c:pt idx="44">
                  <c:v>1268</c:v>
                </c:pt>
                <c:pt idx="45">
                  <c:v>1260</c:v>
                </c:pt>
                <c:pt idx="46">
                  <c:v>1251</c:v>
                </c:pt>
                <c:pt idx="47">
                  <c:v>1235</c:v>
                </c:pt>
                <c:pt idx="48">
                  <c:v>1228</c:v>
                </c:pt>
                <c:pt idx="49">
                  <c:v>1234</c:v>
                </c:pt>
                <c:pt idx="50">
                  <c:v>1244</c:v>
                </c:pt>
                <c:pt idx="51">
                  <c:v>1281</c:v>
                </c:pt>
                <c:pt idx="52">
                  <c:v>1266</c:v>
                </c:pt>
                <c:pt idx="53">
                  <c:v>1266</c:v>
                </c:pt>
                <c:pt idx="54">
                  <c:v>1263</c:v>
                </c:pt>
                <c:pt idx="55">
                  <c:v>1253</c:v>
                </c:pt>
                <c:pt idx="56">
                  <c:v>1253</c:v>
                </c:pt>
                <c:pt idx="57">
                  <c:v>1248</c:v>
                </c:pt>
                <c:pt idx="58">
                  <c:v>1214</c:v>
                </c:pt>
                <c:pt idx="59">
                  <c:v>1207</c:v>
                </c:pt>
                <c:pt idx="60">
                  <c:v>1204</c:v>
                </c:pt>
                <c:pt idx="61">
                  <c:v>1194</c:v>
                </c:pt>
                <c:pt idx="62">
                  <c:v>1187</c:v>
                </c:pt>
                <c:pt idx="63">
                  <c:v>1178</c:v>
                </c:pt>
                <c:pt idx="64">
                  <c:v>1202</c:v>
                </c:pt>
                <c:pt idx="65">
                  <c:v>1196</c:v>
                </c:pt>
                <c:pt idx="66">
                  <c:v>1197</c:v>
                </c:pt>
                <c:pt idx="67">
                  <c:v>1205</c:v>
                </c:pt>
                <c:pt idx="68">
                  <c:v>1193</c:v>
                </c:pt>
                <c:pt idx="69">
                  <c:v>1194</c:v>
                </c:pt>
                <c:pt idx="70">
                  <c:v>1201</c:v>
                </c:pt>
                <c:pt idx="71">
                  <c:v>1199</c:v>
                </c:pt>
                <c:pt idx="72">
                  <c:v>1193</c:v>
                </c:pt>
                <c:pt idx="73">
                  <c:v>1192</c:v>
                </c:pt>
                <c:pt idx="74">
                  <c:v>1189</c:v>
                </c:pt>
                <c:pt idx="75">
                  <c:v>1191</c:v>
                </c:pt>
                <c:pt idx="76">
                  <c:v>1187</c:v>
                </c:pt>
                <c:pt idx="77">
                  <c:v>1174</c:v>
                </c:pt>
                <c:pt idx="78">
                  <c:v>1171</c:v>
                </c:pt>
                <c:pt idx="79">
                  <c:v>1166</c:v>
                </c:pt>
                <c:pt idx="80">
                  <c:v>1162</c:v>
                </c:pt>
                <c:pt idx="81">
                  <c:v>1188</c:v>
                </c:pt>
                <c:pt idx="82">
                  <c:v>1194</c:v>
                </c:pt>
                <c:pt idx="83">
                  <c:v>1171</c:v>
                </c:pt>
                <c:pt idx="84">
                  <c:v>1168</c:v>
                </c:pt>
                <c:pt idx="85">
                  <c:v>1150</c:v>
                </c:pt>
                <c:pt idx="86">
                  <c:v>1140</c:v>
                </c:pt>
                <c:pt idx="87">
                  <c:v>1108</c:v>
                </c:pt>
                <c:pt idx="88">
                  <c:v>1106</c:v>
                </c:pt>
                <c:pt idx="89">
                  <c:v>1097</c:v>
                </c:pt>
                <c:pt idx="90">
                  <c:v>1099</c:v>
                </c:pt>
                <c:pt idx="91">
                  <c:v>1055</c:v>
                </c:pt>
                <c:pt idx="92">
                  <c:v>1018</c:v>
                </c:pt>
                <c:pt idx="93">
                  <c:v>1009</c:v>
                </c:pt>
                <c:pt idx="94" formatCode="General">
                  <c:v>992</c:v>
                </c:pt>
                <c:pt idx="95" formatCode="General">
                  <c:v>975</c:v>
                </c:pt>
                <c:pt idx="96" formatCode="General">
                  <c:v>973</c:v>
                </c:pt>
                <c:pt idx="97" formatCode="General">
                  <c:v>985</c:v>
                </c:pt>
                <c:pt idx="98">
                  <c:v>1004</c:v>
                </c:pt>
                <c:pt idx="99">
                  <c:v>1020</c:v>
                </c:pt>
                <c:pt idx="100">
                  <c:v>1039</c:v>
                </c:pt>
                <c:pt idx="101">
                  <c:v>1058</c:v>
                </c:pt>
                <c:pt idx="102">
                  <c:v>1071</c:v>
                </c:pt>
                <c:pt idx="103">
                  <c:v>1076</c:v>
                </c:pt>
                <c:pt idx="104">
                  <c:v>1099</c:v>
                </c:pt>
                <c:pt idx="105">
                  <c:v>1102</c:v>
                </c:pt>
                <c:pt idx="106">
                  <c:v>1095</c:v>
                </c:pt>
                <c:pt idx="107">
                  <c:v>1086</c:v>
                </c:pt>
                <c:pt idx="108">
                  <c:v>1062</c:v>
                </c:pt>
                <c:pt idx="109">
                  <c:v>1072</c:v>
                </c:pt>
                <c:pt idx="110">
                  <c:v>1062</c:v>
                </c:pt>
                <c:pt idx="111">
                  <c:v>1076</c:v>
                </c:pt>
                <c:pt idx="112">
                  <c:v>1104</c:v>
                </c:pt>
                <c:pt idx="113">
                  <c:v>1118</c:v>
                </c:pt>
                <c:pt idx="114">
                  <c:v>1125</c:v>
                </c:pt>
                <c:pt idx="115">
                  <c:v>1133</c:v>
                </c:pt>
                <c:pt idx="116">
                  <c:v>1195</c:v>
                </c:pt>
                <c:pt idx="117">
                  <c:v>1210</c:v>
                </c:pt>
                <c:pt idx="118">
                  <c:v>1227</c:v>
                </c:pt>
                <c:pt idx="119">
                  <c:v>1225</c:v>
                </c:pt>
                <c:pt idx="120">
                  <c:v>1214</c:v>
                </c:pt>
                <c:pt idx="121">
                  <c:v>1206</c:v>
                </c:pt>
                <c:pt idx="122">
                  <c:v>1201</c:v>
                </c:pt>
                <c:pt idx="123">
                  <c:v>1212</c:v>
                </c:pt>
                <c:pt idx="124">
                  <c:v>1230</c:v>
                </c:pt>
                <c:pt idx="125">
                  <c:v>1260</c:v>
                </c:pt>
                <c:pt idx="126">
                  <c:v>1309</c:v>
                </c:pt>
                <c:pt idx="127">
                  <c:v>1335</c:v>
                </c:pt>
                <c:pt idx="128">
                  <c:v>1370</c:v>
                </c:pt>
                <c:pt idx="129">
                  <c:v>1419</c:v>
                </c:pt>
                <c:pt idx="130">
                  <c:v>1457</c:v>
                </c:pt>
                <c:pt idx="131">
                  <c:v>1490</c:v>
                </c:pt>
                <c:pt idx="132">
                  <c:v>1502</c:v>
                </c:pt>
                <c:pt idx="133">
                  <c:v>1514</c:v>
                </c:pt>
                <c:pt idx="134">
                  <c:v>1532</c:v>
                </c:pt>
                <c:pt idx="135">
                  <c:v>1598</c:v>
                </c:pt>
                <c:pt idx="136">
                  <c:v>1682</c:v>
                </c:pt>
                <c:pt idx="137">
                  <c:v>1760</c:v>
                </c:pt>
                <c:pt idx="138">
                  <c:v>1830</c:v>
                </c:pt>
                <c:pt idx="139">
                  <c:v>1867</c:v>
                </c:pt>
                <c:pt idx="140">
                  <c:v>1874</c:v>
                </c:pt>
                <c:pt idx="141">
                  <c:v>1882</c:v>
                </c:pt>
                <c:pt idx="142">
                  <c:v>1877</c:v>
                </c:pt>
                <c:pt idx="143">
                  <c:v>1953</c:v>
                </c:pt>
                <c:pt idx="144">
                  <c:v>1963</c:v>
                </c:pt>
                <c:pt idx="145">
                  <c:v>1993</c:v>
                </c:pt>
                <c:pt idx="146">
                  <c:v>2056</c:v>
                </c:pt>
                <c:pt idx="147">
                  <c:v>2107</c:v>
                </c:pt>
                <c:pt idx="148">
                  <c:v>2170</c:v>
                </c:pt>
                <c:pt idx="149">
                  <c:v>2210</c:v>
                </c:pt>
                <c:pt idx="150">
                  <c:v>2237</c:v>
                </c:pt>
                <c:pt idx="151">
                  <c:v>2254</c:v>
                </c:pt>
                <c:pt idx="152">
                  <c:v>2222</c:v>
                </c:pt>
                <c:pt idx="153">
                  <c:v>2219</c:v>
                </c:pt>
                <c:pt idx="154">
                  <c:v>2196</c:v>
                </c:pt>
                <c:pt idx="155">
                  <c:v>2175</c:v>
                </c:pt>
                <c:pt idx="156">
                  <c:v>2174</c:v>
                </c:pt>
                <c:pt idx="157">
                  <c:v>2171</c:v>
                </c:pt>
                <c:pt idx="158">
                  <c:v>2175</c:v>
                </c:pt>
                <c:pt idx="159">
                  <c:v>2180</c:v>
                </c:pt>
                <c:pt idx="160">
                  <c:v>2190</c:v>
                </c:pt>
                <c:pt idx="161">
                  <c:v>2194</c:v>
                </c:pt>
                <c:pt idx="162">
                  <c:v>2207</c:v>
                </c:pt>
                <c:pt idx="163">
                  <c:v>2242</c:v>
                </c:pt>
                <c:pt idx="164">
                  <c:v>2242</c:v>
                </c:pt>
                <c:pt idx="165">
                  <c:v>2236</c:v>
                </c:pt>
                <c:pt idx="166">
                  <c:v>2233</c:v>
                </c:pt>
                <c:pt idx="167">
                  <c:v>2238</c:v>
                </c:pt>
                <c:pt idx="168">
                  <c:v>2242</c:v>
                </c:pt>
                <c:pt idx="169">
                  <c:v>2240</c:v>
                </c:pt>
                <c:pt idx="170">
                  <c:v>2223</c:v>
                </c:pt>
                <c:pt idx="171">
                  <c:v>2217</c:v>
                </c:pt>
                <c:pt idx="172">
                  <c:v>2174</c:v>
                </c:pt>
                <c:pt idx="173">
                  <c:v>2160</c:v>
                </c:pt>
                <c:pt idx="174">
                  <c:v>2157</c:v>
                </c:pt>
                <c:pt idx="175">
                  <c:v>2147</c:v>
                </c:pt>
                <c:pt idx="176">
                  <c:v>2149</c:v>
                </c:pt>
                <c:pt idx="177">
                  <c:v>2147</c:v>
                </c:pt>
                <c:pt idx="178">
                  <c:v>2112</c:v>
                </c:pt>
                <c:pt idx="179">
                  <c:v>2069</c:v>
                </c:pt>
                <c:pt idx="180">
                  <c:v>2047</c:v>
                </c:pt>
                <c:pt idx="181">
                  <c:v>2035</c:v>
                </c:pt>
                <c:pt idx="182">
                  <c:v>2011</c:v>
                </c:pt>
                <c:pt idx="183">
                  <c:v>2005</c:v>
                </c:pt>
                <c:pt idx="184">
                  <c:v>1995</c:v>
                </c:pt>
                <c:pt idx="185">
                  <c:v>2008</c:v>
                </c:pt>
                <c:pt idx="186">
                  <c:v>2025</c:v>
                </c:pt>
                <c:pt idx="187">
                  <c:v>2049</c:v>
                </c:pt>
                <c:pt idx="188">
                  <c:v>2060</c:v>
                </c:pt>
                <c:pt idx="189">
                  <c:v>2075</c:v>
                </c:pt>
                <c:pt idx="190">
                  <c:v>2097</c:v>
                </c:pt>
                <c:pt idx="191">
                  <c:v>2108</c:v>
                </c:pt>
                <c:pt idx="192">
                  <c:v>2095</c:v>
                </c:pt>
                <c:pt idx="193">
                  <c:v>2077</c:v>
                </c:pt>
                <c:pt idx="194">
                  <c:v>1893</c:v>
                </c:pt>
                <c:pt idx="195">
                  <c:v>1849</c:v>
                </c:pt>
                <c:pt idx="196">
                  <c:v>1825</c:v>
                </c:pt>
                <c:pt idx="197">
                  <c:v>1797</c:v>
                </c:pt>
                <c:pt idx="198">
                  <c:v>1775</c:v>
                </c:pt>
                <c:pt idx="199">
                  <c:v>1731</c:v>
                </c:pt>
                <c:pt idx="200">
                  <c:v>1684</c:v>
                </c:pt>
                <c:pt idx="201">
                  <c:v>1607</c:v>
                </c:pt>
                <c:pt idx="202">
                  <c:v>1554</c:v>
                </c:pt>
                <c:pt idx="203">
                  <c:v>1525</c:v>
                </c:pt>
                <c:pt idx="204">
                  <c:v>1518</c:v>
                </c:pt>
                <c:pt idx="205">
                  <c:v>1527</c:v>
                </c:pt>
                <c:pt idx="206">
                  <c:v>1525</c:v>
                </c:pt>
                <c:pt idx="207">
                  <c:v>1538</c:v>
                </c:pt>
                <c:pt idx="208">
                  <c:v>1549</c:v>
                </c:pt>
                <c:pt idx="209">
                  <c:v>1568</c:v>
                </c:pt>
                <c:pt idx="210">
                  <c:v>1629</c:v>
                </c:pt>
                <c:pt idx="211">
                  <c:v>1695</c:v>
                </c:pt>
                <c:pt idx="212">
                  <c:v>1715</c:v>
                </c:pt>
                <c:pt idx="213">
                  <c:v>1729</c:v>
                </c:pt>
                <c:pt idx="214">
                  <c:v>1708</c:v>
                </c:pt>
                <c:pt idx="215">
                  <c:v>1672</c:v>
                </c:pt>
                <c:pt idx="216">
                  <c:v>1607</c:v>
                </c:pt>
                <c:pt idx="217">
                  <c:v>1578</c:v>
                </c:pt>
                <c:pt idx="218">
                  <c:v>1561</c:v>
                </c:pt>
                <c:pt idx="219">
                  <c:v>1493</c:v>
                </c:pt>
                <c:pt idx="220">
                  <c:v>1434</c:v>
                </c:pt>
                <c:pt idx="221">
                  <c:v>1394</c:v>
                </c:pt>
                <c:pt idx="222">
                  <c:v>1357</c:v>
                </c:pt>
                <c:pt idx="223">
                  <c:v>1362</c:v>
                </c:pt>
                <c:pt idx="224">
                  <c:v>1376</c:v>
                </c:pt>
                <c:pt idx="225">
                  <c:v>1399</c:v>
                </c:pt>
                <c:pt idx="226">
                  <c:v>1415</c:v>
                </c:pt>
                <c:pt idx="227">
                  <c:v>1412</c:v>
                </c:pt>
                <c:pt idx="228">
                  <c:v>1386</c:v>
                </c:pt>
                <c:pt idx="229">
                  <c:v>1330</c:v>
                </c:pt>
                <c:pt idx="230">
                  <c:v>1257</c:v>
                </c:pt>
                <c:pt idx="231">
                  <c:v>1204</c:v>
                </c:pt>
                <c:pt idx="232">
                  <c:v>1170</c:v>
                </c:pt>
                <c:pt idx="233">
                  <c:v>1136</c:v>
                </c:pt>
                <c:pt idx="234">
                  <c:v>1109</c:v>
                </c:pt>
                <c:pt idx="235">
                  <c:v>1098</c:v>
                </c:pt>
                <c:pt idx="236">
                  <c:v>1102</c:v>
                </c:pt>
                <c:pt idx="237">
                  <c:v>1107</c:v>
                </c:pt>
                <c:pt idx="238">
                  <c:v>1104</c:v>
                </c:pt>
                <c:pt idx="239">
                  <c:v>1111</c:v>
                </c:pt>
                <c:pt idx="240">
                  <c:v>1118</c:v>
                </c:pt>
                <c:pt idx="241">
                  <c:v>1120</c:v>
                </c:pt>
                <c:pt idx="242">
                  <c:v>1146</c:v>
                </c:pt>
                <c:pt idx="243">
                  <c:v>1165</c:v>
                </c:pt>
                <c:pt idx="244">
                  <c:v>1178</c:v>
                </c:pt>
                <c:pt idx="245">
                  <c:v>1199</c:v>
                </c:pt>
                <c:pt idx="246">
                  <c:v>1225</c:v>
                </c:pt>
                <c:pt idx="247">
                  <c:v>1238</c:v>
                </c:pt>
                <c:pt idx="248">
                  <c:v>1228</c:v>
                </c:pt>
                <c:pt idx="249">
                  <c:v>1223</c:v>
                </c:pt>
                <c:pt idx="250">
                  <c:v>1237</c:v>
                </c:pt>
                <c:pt idx="251">
                  <c:v>1207</c:v>
                </c:pt>
                <c:pt idx="252">
                  <c:v>1181</c:v>
                </c:pt>
                <c:pt idx="253">
                  <c:v>1156</c:v>
                </c:pt>
                <c:pt idx="254">
                  <c:v>1129</c:v>
                </c:pt>
                <c:pt idx="255">
                  <c:v>1078</c:v>
                </c:pt>
                <c:pt idx="256">
                  <c:v>1052</c:v>
                </c:pt>
                <c:pt idx="257">
                  <c:v>1019</c:v>
                </c:pt>
                <c:pt idx="258" formatCode="General">
                  <c:v>985</c:v>
                </c:pt>
                <c:pt idx="259" formatCode="General">
                  <c:v>960</c:v>
                </c:pt>
                <c:pt idx="260" formatCode="General">
                  <c:v>951</c:v>
                </c:pt>
                <c:pt idx="261" formatCode="General">
                  <c:v>951</c:v>
                </c:pt>
                <c:pt idx="262" formatCode="General">
                  <c:v>956</c:v>
                </c:pt>
                <c:pt idx="263" formatCode="General">
                  <c:v>955</c:v>
                </c:pt>
                <c:pt idx="264" formatCode="General">
                  <c:v>953</c:v>
                </c:pt>
                <c:pt idx="265" formatCode="General">
                  <c:v>955</c:v>
                </c:pt>
                <c:pt idx="266" formatCode="General">
                  <c:v>970</c:v>
                </c:pt>
                <c:pt idx="267">
                  <c:v>1008</c:v>
                </c:pt>
                <c:pt idx="268">
                  <c:v>1044</c:v>
                </c:pt>
                <c:pt idx="269">
                  <c:v>1059</c:v>
                </c:pt>
                <c:pt idx="270">
                  <c:v>1086</c:v>
                </c:pt>
                <c:pt idx="271">
                  <c:v>1098</c:v>
                </c:pt>
                <c:pt idx="272">
                  <c:v>1107</c:v>
                </c:pt>
                <c:pt idx="273">
                  <c:v>1110</c:v>
                </c:pt>
                <c:pt idx="274">
                  <c:v>1116</c:v>
                </c:pt>
                <c:pt idx="275">
                  <c:v>1106</c:v>
                </c:pt>
                <c:pt idx="276">
                  <c:v>1090</c:v>
                </c:pt>
                <c:pt idx="277">
                  <c:v>1086</c:v>
                </c:pt>
                <c:pt idx="278">
                  <c:v>1102</c:v>
                </c:pt>
                <c:pt idx="279">
                  <c:v>1113</c:v>
                </c:pt>
                <c:pt idx="280">
                  <c:v>1127</c:v>
                </c:pt>
                <c:pt idx="281">
                  <c:v>1138</c:v>
                </c:pt>
                <c:pt idx="282">
                  <c:v>1170</c:v>
                </c:pt>
                <c:pt idx="283">
                  <c:v>1175</c:v>
                </c:pt>
                <c:pt idx="284">
                  <c:v>1185</c:v>
                </c:pt>
                <c:pt idx="285">
                  <c:v>1188</c:v>
                </c:pt>
                <c:pt idx="286">
                  <c:v>1204</c:v>
                </c:pt>
                <c:pt idx="287">
                  <c:v>1219</c:v>
                </c:pt>
                <c:pt idx="288">
                  <c:v>1218</c:v>
                </c:pt>
                <c:pt idx="289">
                  <c:v>1230</c:v>
                </c:pt>
                <c:pt idx="290">
                  <c:v>1237</c:v>
                </c:pt>
                <c:pt idx="291">
                  <c:v>1246</c:v>
                </c:pt>
                <c:pt idx="292">
                  <c:v>1251</c:v>
                </c:pt>
                <c:pt idx="293">
                  <c:v>1236</c:v>
                </c:pt>
                <c:pt idx="294">
                  <c:v>1202</c:v>
                </c:pt>
                <c:pt idx="295">
                  <c:v>1173</c:v>
                </c:pt>
                <c:pt idx="296">
                  <c:v>1159</c:v>
                </c:pt>
                <c:pt idx="297">
                  <c:v>1154</c:v>
                </c:pt>
                <c:pt idx="298">
                  <c:v>1165</c:v>
                </c:pt>
                <c:pt idx="299">
                  <c:v>1172</c:v>
                </c:pt>
                <c:pt idx="300">
                  <c:v>1170</c:v>
                </c:pt>
                <c:pt idx="301">
                  <c:v>1173</c:v>
                </c:pt>
                <c:pt idx="302">
                  <c:v>1175</c:v>
                </c:pt>
                <c:pt idx="303">
                  <c:v>1180</c:v>
                </c:pt>
                <c:pt idx="304">
                  <c:v>1166</c:v>
                </c:pt>
                <c:pt idx="305">
                  <c:v>1183</c:v>
                </c:pt>
                <c:pt idx="306">
                  <c:v>1199</c:v>
                </c:pt>
                <c:pt idx="307">
                  <c:v>1215</c:v>
                </c:pt>
                <c:pt idx="308">
                  <c:v>1228</c:v>
                </c:pt>
                <c:pt idx="309">
                  <c:v>1239</c:v>
                </c:pt>
                <c:pt idx="310">
                  <c:v>1268</c:v>
                </c:pt>
                <c:pt idx="311">
                  <c:v>1299</c:v>
                </c:pt>
                <c:pt idx="312">
                  <c:v>1332</c:v>
                </c:pt>
                <c:pt idx="313">
                  <c:v>1374</c:v>
                </c:pt>
                <c:pt idx="314">
                  <c:v>1365</c:v>
                </c:pt>
                <c:pt idx="315">
                  <c:v>1373</c:v>
                </c:pt>
                <c:pt idx="316">
                  <c:v>1367</c:v>
                </c:pt>
                <c:pt idx="317">
                  <c:v>1366</c:v>
                </c:pt>
                <c:pt idx="318">
                  <c:v>1375</c:v>
                </c:pt>
                <c:pt idx="319">
                  <c:v>1377</c:v>
                </c:pt>
                <c:pt idx="320">
                  <c:v>1368</c:v>
                </c:pt>
                <c:pt idx="321">
                  <c:v>1370</c:v>
                </c:pt>
                <c:pt idx="322">
                  <c:v>1377</c:v>
                </c:pt>
                <c:pt idx="323">
                  <c:v>1387</c:v>
                </c:pt>
                <c:pt idx="324">
                  <c:v>1390</c:v>
                </c:pt>
                <c:pt idx="325">
                  <c:v>1401</c:v>
                </c:pt>
                <c:pt idx="326">
                  <c:v>1399</c:v>
                </c:pt>
                <c:pt idx="327">
                  <c:v>1397</c:v>
                </c:pt>
                <c:pt idx="328">
                  <c:v>1399</c:v>
                </c:pt>
                <c:pt idx="329">
                  <c:v>1419</c:v>
                </c:pt>
                <c:pt idx="330">
                  <c:v>1450</c:v>
                </c:pt>
                <c:pt idx="331">
                  <c:v>1492</c:v>
                </c:pt>
                <c:pt idx="332">
                  <c:v>1504</c:v>
                </c:pt>
                <c:pt idx="333">
                  <c:v>1505</c:v>
                </c:pt>
                <c:pt idx="334">
                  <c:v>1503</c:v>
                </c:pt>
                <c:pt idx="335">
                  <c:v>1494</c:v>
                </c:pt>
                <c:pt idx="336">
                  <c:v>1476</c:v>
                </c:pt>
                <c:pt idx="337">
                  <c:v>1450</c:v>
                </c:pt>
                <c:pt idx="338">
                  <c:v>1436</c:v>
                </c:pt>
                <c:pt idx="339">
                  <c:v>1400</c:v>
                </c:pt>
                <c:pt idx="340">
                  <c:v>1367</c:v>
                </c:pt>
                <c:pt idx="341">
                  <c:v>1330</c:v>
                </c:pt>
                <c:pt idx="342">
                  <c:v>1317</c:v>
                </c:pt>
                <c:pt idx="343">
                  <c:v>1301</c:v>
                </c:pt>
                <c:pt idx="344">
                  <c:v>1284</c:v>
                </c:pt>
                <c:pt idx="345">
                  <c:v>1283</c:v>
                </c:pt>
                <c:pt idx="346">
                  <c:v>1314</c:v>
                </c:pt>
                <c:pt idx="347">
                  <c:v>1384</c:v>
                </c:pt>
                <c:pt idx="348">
                  <c:v>1434</c:v>
                </c:pt>
                <c:pt idx="349">
                  <c:v>1473</c:v>
                </c:pt>
                <c:pt idx="350">
                  <c:v>1506</c:v>
                </c:pt>
                <c:pt idx="351">
                  <c:v>1520</c:v>
                </c:pt>
                <c:pt idx="352">
                  <c:v>1542</c:v>
                </c:pt>
                <c:pt idx="353">
                  <c:v>1564</c:v>
                </c:pt>
                <c:pt idx="354">
                  <c:v>1578</c:v>
                </c:pt>
                <c:pt idx="355">
                  <c:v>1594</c:v>
                </c:pt>
                <c:pt idx="356">
                  <c:v>1602</c:v>
                </c:pt>
                <c:pt idx="357">
                  <c:v>1591</c:v>
                </c:pt>
                <c:pt idx="358">
                  <c:v>1574</c:v>
                </c:pt>
                <c:pt idx="359">
                  <c:v>1517</c:v>
                </c:pt>
                <c:pt idx="360">
                  <c:v>1467</c:v>
                </c:pt>
                <c:pt idx="361">
                  <c:v>1424</c:v>
                </c:pt>
                <c:pt idx="362">
                  <c:v>1391</c:v>
                </c:pt>
                <c:pt idx="363">
                  <c:v>1373</c:v>
                </c:pt>
                <c:pt idx="364">
                  <c:v>1356</c:v>
                </c:pt>
                <c:pt idx="365">
                  <c:v>1349</c:v>
                </c:pt>
                <c:pt idx="366">
                  <c:v>1340</c:v>
                </c:pt>
                <c:pt idx="367">
                  <c:v>1336</c:v>
                </c:pt>
                <c:pt idx="368">
                  <c:v>1312</c:v>
                </c:pt>
                <c:pt idx="369">
                  <c:v>1296</c:v>
                </c:pt>
                <c:pt idx="370">
                  <c:v>1267</c:v>
                </c:pt>
                <c:pt idx="371">
                  <c:v>1257</c:v>
                </c:pt>
                <c:pt idx="372">
                  <c:v>1227</c:v>
                </c:pt>
                <c:pt idx="373">
                  <c:v>1220</c:v>
                </c:pt>
                <c:pt idx="374">
                  <c:v>1214</c:v>
                </c:pt>
                <c:pt idx="375">
                  <c:v>1208</c:v>
                </c:pt>
                <c:pt idx="376">
                  <c:v>1206</c:v>
                </c:pt>
                <c:pt idx="377">
                  <c:v>1216</c:v>
                </c:pt>
                <c:pt idx="378">
                  <c:v>1222</c:v>
                </c:pt>
                <c:pt idx="379">
                  <c:v>1249</c:v>
                </c:pt>
                <c:pt idx="380">
                  <c:v>1256</c:v>
                </c:pt>
                <c:pt idx="381">
                  <c:v>1263</c:v>
                </c:pt>
                <c:pt idx="382">
                  <c:v>1275</c:v>
                </c:pt>
                <c:pt idx="383">
                  <c:v>1281</c:v>
                </c:pt>
                <c:pt idx="384">
                  <c:v>1286</c:v>
                </c:pt>
                <c:pt idx="385">
                  <c:v>1283</c:v>
                </c:pt>
                <c:pt idx="386">
                  <c:v>1271</c:v>
                </c:pt>
                <c:pt idx="387">
                  <c:v>1260</c:v>
                </c:pt>
                <c:pt idx="388">
                  <c:v>1257</c:v>
                </c:pt>
                <c:pt idx="389">
                  <c:v>1254</c:v>
                </c:pt>
                <c:pt idx="390">
                  <c:v>1260</c:v>
                </c:pt>
                <c:pt idx="391">
                  <c:v>1269</c:v>
                </c:pt>
                <c:pt idx="392">
                  <c:v>1287</c:v>
                </c:pt>
                <c:pt idx="393">
                  <c:v>1285</c:v>
                </c:pt>
                <c:pt idx="394">
                  <c:v>1289</c:v>
                </c:pt>
                <c:pt idx="395">
                  <c:v>1310</c:v>
                </c:pt>
                <c:pt idx="396">
                  <c:v>1338</c:v>
                </c:pt>
                <c:pt idx="397">
                  <c:v>1370</c:v>
                </c:pt>
                <c:pt idx="398">
                  <c:v>1387</c:v>
                </c:pt>
                <c:pt idx="399">
                  <c:v>1376</c:v>
                </c:pt>
                <c:pt idx="400">
                  <c:v>1334</c:v>
                </c:pt>
                <c:pt idx="401">
                  <c:v>1300</c:v>
                </c:pt>
                <c:pt idx="402">
                  <c:v>1274</c:v>
                </c:pt>
                <c:pt idx="403">
                  <c:v>1249</c:v>
                </c:pt>
                <c:pt idx="404">
                  <c:v>1237</c:v>
                </c:pt>
                <c:pt idx="405">
                  <c:v>1223</c:v>
                </c:pt>
                <c:pt idx="406">
                  <c:v>1211</c:v>
                </c:pt>
                <c:pt idx="407">
                  <c:v>1195</c:v>
                </c:pt>
                <c:pt idx="408">
                  <c:v>1179</c:v>
                </c:pt>
                <c:pt idx="409">
                  <c:v>1149</c:v>
                </c:pt>
                <c:pt idx="410">
                  <c:v>1121</c:v>
                </c:pt>
                <c:pt idx="411">
                  <c:v>1106</c:v>
                </c:pt>
                <c:pt idx="412">
                  <c:v>1100</c:v>
                </c:pt>
                <c:pt idx="413">
                  <c:v>1090</c:v>
                </c:pt>
                <c:pt idx="414">
                  <c:v>1077</c:v>
                </c:pt>
                <c:pt idx="415">
                  <c:v>1058</c:v>
                </c:pt>
                <c:pt idx="416">
                  <c:v>1063</c:v>
                </c:pt>
                <c:pt idx="417">
                  <c:v>1067</c:v>
                </c:pt>
                <c:pt idx="418">
                  <c:v>1082</c:v>
                </c:pt>
                <c:pt idx="419">
                  <c:v>1093</c:v>
                </c:pt>
                <c:pt idx="420">
                  <c:v>1086</c:v>
                </c:pt>
                <c:pt idx="421">
                  <c:v>1078</c:v>
                </c:pt>
                <c:pt idx="422">
                  <c:v>1066</c:v>
                </c:pt>
                <c:pt idx="423">
                  <c:v>1057</c:v>
                </c:pt>
                <c:pt idx="424">
                  <c:v>1039</c:v>
                </c:pt>
                <c:pt idx="425">
                  <c:v>1011</c:v>
                </c:pt>
                <c:pt idx="426" formatCode="General">
                  <c:v>996</c:v>
                </c:pt>
                <c:pt idx="427" formatCode="General">
                  <c:v>978</c:v>
                </c:pt>
                <c:pt idx="428" formatCode="General">
                  <c:v>965</c:v>
                </c:pt>
                <c:pt idx="429" formatCode="General">
                  <c:v>954</c:v>
                </c:pt>
                <c:pt idx="430" formatCode="General">
                  <c:v>968</c:v>
                </c:pt>
                <c:pt idx="431" formatCode="General">
                  <c:v>982</c:v>
                </c:pt>
                <c:pt idx="432">
                  <c:v>1014</c:v>
                </c:pt>
                <c:pt idx="433">
                  <c:v>1032</c:v>
                </c:pt>
                <c:pt idx="434">
                  <c:v>1107</c:v>
                </c:pt>
                <c:pt idx="435">
                  <c:v>1207</c:v>
                </c:pt>
                <c:pt idx="436">
                  <c:v>1366</c:v>
                </c:pt>
                <c:pt idx="437">
                  <c:v>1425</c:v>
                </c:pt>
                <c:pt idx="438">
                  <c:v>1442</c:v>
                </c:pt>
                <c:pt idx="439">
                  <c:v>1456</c:v>
                </c:pt>
                <c:pt idx="440">
                  <c:v>1457</c:v>
                </c:pt>
                <c:pt idx="441">
                  <c:v>1463</c:v>
                </c:pt>
                <c:pt idx="442">
                  <c:v>1461</c:v>
                </c:pt>
                <c:pt idx="443">
                  <c:v>1316</c:v>
                </c:pt>
                <c:pt idx="444">
                  <c:v>1310</c:v>
                </c:pt>
                <c:pt idx="445">
                  <c:v>1297</c:v>
                </c:pt>
                <c:pt idx="446">
                  <c:v>1271</c:v>
                </c:pt>
                <c:pt idx="447">
                  <c:v>1251</c:v>
                </c:pt>
                <c:pt idx="448">
                  <c:v>1224</c:v>
                </c:pt>
                <c:pt idx="449">
                  <c:v>1206</c:v>
                </c:pt>
                <c:pt idx="450">
                  <c:v>1202</c:v>
                </c:pt>
                <c:pt idx="451">
                  <c:v>1206</c:v>
                </c:pt>
                <c:pt idx="452">
                  <c:v>1203</c:v>
                </c:pt>
                <c:pt idx="453">
                  <c:v>1201</c:v>
                </c:pt>
                <c:pt idx="454">
                  <c:v>1201</c:v>
                </c:pt>
                <c:pt idx="455">
                  <c:v>1214</c:v>
                </c:pt>
                <c:pt idx="456">
                  <c:v>1222</c:v>
                </c:pt>
                <c:pt idx="457">
                  <c:v>1224</c:v>
                </c:pt>
                <c:pt idx="458">
                  <c:v>1240</c:v>
                </c:pt>
                <c:pt idx="459">
                  <c:v>1255</c:v>
                </c:pt>
                <c:pt idx="460">
                  <c:v>1247</c:v>
                </c:pt>
                <c:pt idx="461">
                  <c:v>1242</c:v>
                </c:pt>
                <c:pt idx="462">
                  <c:v>1234</c:v>
                </c:pt>
                <c:pt idx="463">
                  <c:v>1210</c:v>
                </c:pt>
                <c:pt idx="464">
                  <c:v>1195</c:v>
                </c:pt>
                <c:pt idx="465">
                  <c:v>1190</c:v>
                </c:pt>
                <c:pt idx="466">
                  <c:v>1190</c:v>
                </c:pt>
                <c:pt idx="467">
                  <c:v>1184</c:v>
                </c:pt>
                <c:pt idx="468">
                  <c:v>1176</c:v>
                </c:pt>
                <c:pt idx="469">
                  <c:v>1175</c:v>
                </c:pt>
                <c:pt idx="470">
                  <c:v>1173</c:v>
                </c:pt>
                <c:pt idx="471">
                  <c:v>1162</c:v>
                </c:pt>
                <c:pt idx="472">
                  <c:v>1166</c:v>
                </c:pt>
                <c:pt idx="473">
                  <c:v>1192</c:v>
                </c:pt>
                <c:pt idx="474">
                  <c:v>1202</c:v>
                </c:pt>
                <c:pt idx="475">
                  <c:v>1191</c:v>
                </c:pt>
                <c:pt idx="476">
                  <c:v>1188</c:v>
                </c:pt>
                <c:pt idx="477">
                  <c:v>1181</c:v>
                </c:pt>
                <c:pt idx="478">
                  <c:v>1178</c:v>
                </c:pt>
                <c:pt idx="479">
                  <c:v>1167</c:v>
                </c:pt>
                <c:pt idx="480">
                  <c:v>1149</c:v>
                </c:pt>
                <c:pt idx="481">
                  <c:v>1146</c:v>
                </c:pt>
                <c:pt idx="482">
                  <c:v>1138</c:v>
                </c:pt>
                <c:pt idx="483">
                  <c:v>1119</c:v>
                </c:pt>
                <c:pt idx="484">
                  <c:v>1101</c:v>
                </c:pt>
                <c:pt idx="485">
                  <c:v>1094</c:v>
                </c:pt>
                <c:pt idx="486">
                  <c:v>1081</c:v>
                </c:pt>
                <c:pt idx="487">
                  <c:v>1069</c:v>
                </c:pt>
                <c:pt idx="488">
                  <c:v>1064</c:v>
                </c:pt>
                <c:pt idx="489">
                  <c:v>1063</c:v>
                </c:pt>
                <c:pt idx="490">
                  <c:v>1065</c:v>
                </c:pt>
                <c:pt idx="491">
                  <c:v>1081</c:v>
                </c:pt>
                <c:pt idx="492">
                  <c:v>1065</c:v>
                </c:pt>
                <c:pt idx="493">
                  <c:v>1056</c:v>
                </c:pt>
                <c:pt idx="494">
                  <c:v>1061</c:v>
                </c:pt>
                <c:pt idx="495">
                  <c:v>1106</c:v>
                </c:pt>
                <c:pt idx="496">
                  <c:v>1116</c:v>
                </c:pt>
                <c:pt idx="497">
                  <c:v>1142</c:v>
                </c:pt>
                <c:pt idx="498">
                  <c:v>1185</c:v>
                </c:pt>
                <c:pt idx="499">
                  <c:v>1201</c:v>
                </c:pt>
                <c:pt idx="500">
                  <c:v>1218</c:v>
                </c:pt>
                <c:pt idx="501">
                  <c:v>1232</c:v>
                </c:pt>
                <c:pt idx="502">
                  <c:v>1248</c:v>
                </c:pt>
                <c:pt idx="503">
                  <c:v>1263</c:v>
                </c:pt>
                <c:pt idx="504">
                  <c:v>1295</c:v>
                </c:pt>
                <c:pt idx="505">
                  <c:v>1367</c:v>
                </c:pt>
                <c:pt idx="506">
                  <c:v>1398</c:v>
                </c:pt>
                <c:pt idx="507">
                  <c:v>1357</c:v>
                </c:pt>
                <c:pt idx="508">
                  <c:v>1296</c:v>
                </c:pt>
                <c:pt idx="509">
                  <c:v>1237</c:v>
                </c:pt>
                <c:pt idx="510">
                  <c:v>1190</c:v>
                </c:pt>
                <c:pt idx="511">
                  <c:v>1141</c:v>
                </c:pt>
                <c:pt idx="512">
                  <c:v>1097</c:v>
                </c:pt>
                <c:pt idx="513">
                  <c:v>1092</c:v>
                </c:pt>
                <c:pt idx="514">
                  <c:v>1096</c:v>
                </c:pt>
                <c:pt idx="515">
                  <c:v>1111</c:v>
                </c:pt>
                <c:pt idx="516">
                  <c:v>1113</c:v>
                </c:pt>
                <c:pt idx="517">
                  <c:v>1151</c:v>
                </c:pt>
                <c:pt idx="518">
                  <c:v>1160</c:v>
                </c:pt>
                <c:pt idx="519">
                  <c:v>1159</c:v>
                </c:pt>
                <c:pt idx="520">
                  <c:v>1134</c:v>
                </c:pt>
                <c:pt idx="521">
                  <c:v>1148</c:v>
                </c:pt>
                <c:pt idx="522">
                  <c:v>1199</c:v>
                </c:pt>
                <c:pt idx="523">
                  <c:v>1226</c:v>
                </c:pt>
                <c:pt idx="524">
                  <c:v>1233</c:v>
                </c:pt>
                <c:pt idx="525">
                  <c:v>1236</c:v>
                </c:pt>
                <c:pt idx="526">
                  <c:v>1236</c:v>
                </c:pt>
                <c:pt idx="527">
                  <c:v>1249</c:v>
                </c:pt>
                <c:pt idx="528">
                  <c:v>1285</c:v>
                </c:pt>
                <c:pt idx="529">
                  <c:v>1299</c:v>
                </c:pt>
                <c:pt idx="530">
                  <c:v>1297</c:v>
                </c:pt>
                <c:pt idx="531">
                  <c:v>1296</c:v>
                </c:pt>
                <c:pt idx="532">
                  <c:v>1314</c:v>
                </c:pt>
                <c:pt idx="533">
                  <c:v>1324</c:v>
                </c:pt>
                <c:pt idx="534">
                  <c:v>1286</c:v>
                </c:pt>
                <c:pt idx="535">
                  <c:v>1255</c:v>
                </c:pt>
                <c:pt idx="536">
                  <c:v>1230</c:v>
                </c:pt>
                <c:pt idx="537">
                  <c:v>1195</c:v>
                </c:pt>
                <c:pt idx="538">
                  <c:v>1180</c:v>
                </c:pt>
                <c:pt idx="539">
                  <c:v>1165</c:v>
                </c:pt>
                <c:pt idx="540">
                  <c:v>1145</c:v>
                </c:pt>
                <c:pt idx="541">
                  <c:v>1121</c:v>
                </c:pt>
                <c:pt idx="542">
                  <c:v>1090</c:v>
                </c:pt>
                <c:pt idx="543">
                  <c:v>1073</c:v>
                </c:pt>
                <c:pt idx="544">
                  <c:v>1050</c:v>
                </c:pt>
                <c:pt idx="545">
                  <c:v>1032</c:v>
                </c:pt>
                <c:pt idx="546">
                  <c:v>1016</c:v>
                </c:pt>
                <c:pt idx="547">
                  <c:v>1006</c:v>
                </c:pt>
                <c:pt idx="548" formatCode="General">
                  <c:v>999</c:v>
                </c:pt>
                <c:pt idx="549" formatCode="General">
                  <c:v>987</c:v>
                </c:pt>
                <c:pt idx="550" formatCode="General">
                  <c:v>993</c:v>
                </c:pt>
                <c:pt idx="551" formatCode="General">
                  <c:v>998</c:v>
                </c:pt>
                <c:pt idx="552">
                  <c:v>1020</c:v>
                </c:pt>
                <c:pt idx="553">
                  <c:v>1026</c:v>
                </c:pt>
                <c:pt idx="554">
                  <c:v>1026</c:v>
                </c:pt>
                <c:pt idx="555">
                  <c:v>1035</c:v>
                </c:pt>
                <c:pt idx="556">
                  <c:v>1055</c:v>
                </c:pt>
                <c:pt idx="557">
                  <c:v>1065</c:v>
                </c:pt>
                <c:pt idx="558">
                  <c:v>1067</c:v>
                </c:pt>
                <c:pt idx="559">
                  <c:v>1062</c:v>
                </c:pt>
                <c:pt idx="560">
                  <c:v>1059</c:v>
                </c:pt>
                <c:pt idx="561">
                  <c:v>1063</c:v>
                </c:pt>
                <c:pt idx="562">
                  <c:v>1064</c:v>
                </c:pt>
                <c:pt idx="563">
                  <c:v>1052</c:v>
                </c:pt>
                <c:pt idx="564">
                  <c:v>1041</c:v>
                </c:pt>
                <c:pt idx="565">
                  <c:v>1031</c:v>
                </c:pt>
                <c:pt idx="566">
                  <c:v>1031</c:v>
                </c:pt>
                <c:pt idx="567">
                  <c:v>1029</c:v>
                </c:pt>
                <c:pt idx="568">
                  <c:v>1026</c:v>
                </c:pt>
                <c:pt idx="569">
                  <c:v>1026</c:v>
                </c:pt>
                <c:pt idx="570">
                  <c:v>1035</c:v>
                </c:pt>
                <c:pt idx="571">
                  <c:v>1038</c:v>
                </c:pt>
                <c:pt idx="572">
                  <c:v>1040</c:v>
                </c:pt>
                <c:pt idx="573">
                  <c:v>1046</c:v>
                </c:pt>
                <c:pt idx="574">
                  <c:v>1057</c:v>
                </c:pt>
                <c:pt idx="575">
                  <c:v>1059</c:v>
                </c:pt>
                <c:pt idx="576">
                  <c:v>1061</c:v>
                </c:pt>
                <c:pt idx="577">
                  <c:v>1063</c:v>
                </c:pt>
                <c:pt idx="578">
                  <c:v>1062</c:v>
                </c:pt>
                <c:pt idx="579">
                  <c:v>1065</c:v>
                </c:pt>
                <c:pt idx="580">
                  <c:v>1068</c:v>
                </c:pt>
                <c:pt idx="581">
                  <c:v>1057</c:v>
                </c:pt>
                <c:pt idx="582">
                  <c:v>1051</c:v>
                </c:pt>
                <c:pt idx="583">
                  <c:v>1048</c:v>
                </c:pt>
                <c:pt idx="584">
                  <c:v>1035</c:v>
                </c:pt>
                <c:pt idx="585">
                  <c:v>1032</c:v>
                </c:pt>
                <c:pt idx="586">
                  <c:v>1031</c:v>
                </c:pt>
                <c:pt idx="587">
                  <c:v>1037</c:v>
                </c:pt>
                <c:pt idx="588">
                  <c:v>1029</c:v>
                </c:pt>
                <c:pt idx="589" formatCode="General">
                  <c:v>999</c:v>
                </c:pt>
                <c:pt idx="590" formatCode="General">
                  <c:v>977</c:v>
                </c:pt>
                <c:pt idx="591" formatCode="General">
                  <c:v>964</c:v>
                </c:pt>
                <c:pt idx="592" formatCode="General">
                  <c:v>949</c:v>
                </c:pt>
                <c:pt idx="593" formatCode="General">
                  <c:v>928</c:v>
                </c:pt>
                <c:pt idx="594" formatCode="General">
                  <c:v>904</c:v>
                </c:pt>
                <c:pt idx="595" formatCode="General">
                  <c:v>889</c:v>
                </c:pt>
                <c:pt idx="596" formatCode="General">
                  <c:v>872</c:v>
                </c:pt>
                <c:pt idx="597" formatCode="General">
                  <c:v>856</c:v>
                </c:pt>
                <c:pt idx="598" formatCode="General">
                  <c:v>850</c:v>
                </c:pt>
                <c:pt idx="599" formatCode="General">
                  <c:v>835</c:v>
                </c:pt>
                <c:pt idx="600" formatCode="General">
                  <c:v>827</c:v>
                </c:pt>
                <c:pt idx="601" formatCode="General">
                  <c:v>819</c:v>
                </c:pt>
                <c:pt idx="602" formatCode="General">
                  <c:v>817</c:v>
                </c:pt>
                <c:pt idx="603" formatCode="General">
                  <c:v>815</c:v>
                </c:pt>
                <c:pt idx="604" formatCode="General">
                  <c:v>807</c:v>
                </c:pt>
                <c:pt idx="605" formatCode="General">
                  <c:v>817</c:v>
                </c:pt>
                <c:pt idx="606" formatCode="General">
                  <c:v>830</c:v>
                </c:pt>
                <c:pt idx="607" formatCode="General">
                  <c:v>833</c:v>
                </c:pt>
                <c:pt idx="608" formatCode="General">
                  <c:v>829</c:v>
                </c:pt>
                <c:pt idx="609" formatCode="General">
                  <c:v>818</c:v>
                </c:pt>
                <c:pt idx="610" formatCode="General">
                  <c:v>810</c:v>
                </c:pt>
                <c:pt idx="611" formatCode="General">
                  <c:v>810</c:v>
                </c:pt>
                <c:pt idx="612" formatCode="General">
                  <c:v>809</c:v>
                </c:pt>
                <c:pt idx="613" formatCode="General">
                  <c:v>804</c:v>
                </c:pt>
                <c:pt idx="614" formatCode="General">
                  <c:v>795</c:v>
                </c:pt>
                <c:pt idx="615" formatCode="General">
                  <c:v>784</c:v>
                </c:pt>
                <c:pt idx="616" formatCode="General">
                  <c:v>771</c:v>
                </c:pt>
                <c:pt idx="617" formatCode="General">
                  <c:v>765</c:v>
                </c:pt>
                <c:pt idx="618" formatCode="General">
                  <c:v>769</c:v>
                </c:pt>
                <c:pt idx="619" formatCode="General">
                  <c:v>774</c:v>
                </c:pt>
                <c:pt idx="620" formatCode="General">
                  <c:v>801</c:v>
                </c:pt>
                <c:pt idx="621" formatCode="General">
                  <c:v>805</c:v>
                </c:pt>
                <c:pt idx="622" formatCode="General">
                  <c:v>809</c:v>
                </c:pt>
                <c:pt idx="623" formatCode="General">
                  <c:v>833</c:v>
                </c:pt>
                <c:pt idx="624" formatCode="General">
                  <c:v>899</c:v>
                </c:pt>
                <c:pt idx="625" formatCode="General">
                  <c:v>934</c:v>
                </c:pt>
                <c:pt idx="626" formatCode="General">
                  <c:v>944</c:v>
                </c:pt>
                <c:pt idx="627" formatCode="General">
                  <c:v>944</c:v>
                </c:pt>
                <c:pt idx="628" formatCode="General">
                  <c:v>941</c:v>
                </c:pt>
                <c:pt idx="629" formatCode="General">
                  <c:v>944</c:v>
                </c:pt>
                <c:pt idx="630" formatCode="General">
                  <c:v>932</c:v>
                </c:pt>
                <c:pt idx="631" formatCode="General">
                  <c:v>920</c:v>
                </c:pt>
                <c:pt idx="632" formatCode="General">
                  <c:v>902</c:v>
                </c:pt>
                <c:pt idx="633" formatCode="General">
                  <c:v>873</c:v>
                </c:pt>
                <c:pt idx="634" formatCode="General">
                  <c:v>852</c:v>
                </c:pt>
                <c:pt idx="635" formatCode="General">
                  <c:v>842</c:v>
                </c:pt>
                <c:pt idx="636" formatCode="General">
                  <c:v>829</c:v>
                </c:pt>
                <c:pt idx="637" formatCode="General">
                  <c:v>819</c:v>
                </c:pt>
                <c:pt idx="638" formatCode="General">
                  <c:v>817</c:v>
                </c:pt>
                <c:pt idx="639" formatCode="General">
                  <c:v>827</c:v>
                </c:pt>
                <c:pt idx="640" formatCode="General">
                  <c:v>842</c:v>
                </c:pt>
                <c:pt idx="641" formatCode="General">
                  <c:v>844</c:v>
                </c:pt>
                <c:pt idx="642" formatCode="General">
                  <c:v>854</c:v>
                </c:pt>
                <c:pt idx="643" formatCode="General">
                  <c:v>879</c:v>
                </c:pt>
                <c:pt idx="644" formatCode="General">
                  <c:v>933</c:v>
                </c:pt>
                <c:pt idx="645">
                  <c:v>1000</c:v>
                </c:pt>
                <c:pt idx="646">
                  <c:v>1040</c:v>
                </c:pt>
                <c:pt idx="647">
                  <c:v>1053</c:v>
                </c:pt>
                <c:pt idx="648">
                  <c:v>1063</c:v>
                </c:pt>
                <c:pt idx="649">
                  <c:v>1071</c:v>
                </c:pt>
                <c:pt idx="650">
                  <c:v>1073</c:v>
                </c:pt>
                <c:pt idx="651">
                  <c:v>1071</c:v>
                </c:pt>
                <c:pt idx="652">
                  <c:v>1066</c:v>
                </c:pt>
                <c:pt idx="653">
                  <c:v>1073</c:v>
                </c:pt>
                <c:pt idx="654">
                  <c:v>1079</c:v>
                </c:pt>
                <c:pt idx="655">
                  <c:v>1089</c:v>
                </c:pt>
                <c:pt idx="656">
                  <c:v>1099</c:v>
                </c:pt>
                <c:pt idx="657">
                  <c:v>1088</c:v>
                </c:pt>
                <c:pt idx="658">
                  <c:v>1071</c:v>
                </c:pt>
                <c:pt idx="659">
                  <c:v>1050</c:v>
                </c:pt>
                <c:pt idx="660">
                  <c:v>1007</c:v>
                </c:pt>
                <c:pt idx="661" formatCode="General">
                  <c:v>987</c:v>
                </c:pt>
                <c:pt idx="662" formatCode="General">
                  <c:v>987</c:v>
                </c:pt>
                <c:pt idx="663" formatCode="General">
                  <c:v>982</c:v>
                </c:pt>
                <c:pt idx="664" formatCode="General">
                  <c:v>977</c:v>
                </c:pt>
                <c:pt idx="665" formatCode="General">
                  <c:v>980</c:v>
                </c:pt>
                <c:pt idx="666" formatCode="General">
                  <c:v>987</c:v>
                </c:pt>
                <c:pt idx="667">
                  <c:v>1000</c:v>
                </c:pt>
                <c:pt idx="668">
                  <c:v>1004</c:v>
                </c:pt>
                <c:pt idx="669">
                  <c:v>1023</c:v>
                </c:pt>
                <c:pt idx="670">
                  <c:v>1068</c:v>
                </c:pt>
                <c:pt idx="671">
                  <c:v>1133</c:v>
                </c:pt>
                <c:pt idx="672">
                  <c:v>1182</c:v>
                </c:pt>
                <c:pt idx="673">
                  <c:v>1281</c:v>
                </c:pt>
                <c:pt idx="674">
                  <c:v>1394</c:v>
                </c:pt>
                <c:pt idx="675">
                  <c:v>1494</c:v>
                </c:pt>
                <c:pt idx="676">
                  <c:v>1535</c:v>
                </c:pt>
                <c:pt idx="677">
                  <c:v>1536</c:v>
                </c:pt>
                <c:pt idx="678">
                  <c:v>1533</c:v>
                </c:pt>
                <c:pt idx="679">
                  <c:v>1537</c:v>
                </c:pt>
                <c:pt idx="680">
                  <c:v>1554</c:v>
                </c:pt>
                <c:pt idx="681">
                  <c:v>1635</c:v>
                </c:pt>
                <c:pt idx="682">
                  <c:v>1735</c:v>
                </c:pt>
                <c:pt idx="683">
                  <c:v>1917</c:v>
                </c:pt>
                <c:pt idx="684">
                  <c:v>2017</c:v>
                </c:pt>
                <c:pt idx="685">
                  <c:v>2060</c:v>
                </c:pt>
                <c:pt idx="686">
                  <c:v>2117</c:v>
                </c:pt>
                <c:pt idx="687">
                  <c:v>2225</c:v>
                </c:pt>
                <c:pt idx="688">
                  <c:v>2253</c:v>
                </c:pt>
                <c:pt idx="689">
                  <c:v>2279</c:v>
                </c:pt>
                <c:pt idx="690">
                  <c:v>2231</c:v>
                </c:pt>
                <c:pt idx="691">
                  <c:v>2165</c:v>
                </c:pt>
                <c:pt idx="692">
                  <c:v>1914</c:v>
                </c:pt>
                <c:pt idx="693">
                  <c:v>1827</c:v>
                </c:pt>
                <c:pt idx="694">
                  <c:v>1747</c:v>
                </c:pt>
                <c:pt idx="695">
                  <c:v>1681</c:v>
                </c:pt>
                <c:pt idx="696">
                  <c:v>1538</c:v>
                </c:pt>
                <c:pt idx="697">
                  <c:v>1453</c:v>
                </c:pt>
                <c:pt idx="698">
                  <c:v>1415</c:v>
                </c:pt>
                <c:pt idx="699">
                  <c:v>1411</c:v>
                </c:pt>
                <c:pt idx="700">
                  <c:v>1373</c:v>
                </c:pt>
                <c:pt idx="701">
                  <c:v>1379</c:v>
                </c:pt>
                <c:pt idx="702">
                  <c:v>1367</c:v>
                </c:pt>
                <c:pt idx="703">
                  <c:v>1320</c:v>
                </c:pt>
                <c:pt idx="704">
                  <c:v>1310</c:v>
                </c:pt>
                <c:pt idx="705">
                  <c:v>1290</c:v>
                </c:pt>
                <c:pt idx="706">
                  <c:v>1261</c:v>
                </c:pt>
                <c:pt idx="707">
                  <c:v>1223</c:v>
                </c:pt>
                <c:pt idx="708">
                  <c:v>1218</c:v>
                </c:pt>
                <c:pt idx="709">
                  <c:v>1194</c:v>
                </c:pt>
                <c:pt idx="710">
                  <c:v>1197</c:v>
                </c:pt>
                <c:pt idx="711">
                  <c:v>1201</c:v>
                </c:pt>
                <c:pt idx="712">
                  <c:v>1203</c:v>
                </c:pt>
                <c:pt idx="713">
                  <c:v>1188</c:v>
                </c:pt>
                <c:pt idx="714">
                  <c:v>1174</c:v>
                </c:pt>
                <c:pt idx="715">
                  <c:v>1145</c:v>
                </c:pt>
                <c:pt idx="716">
                  <c:v>1103</c:v>
                </c:pt>
                <c:pt idx="717">
                  <c:v>1093</c:v>
                </c:pt>
                <c:pt idx="718">
                  <c:v>1082</c:v>
                </c:pt>
                <c:pt idx="719">
                  <c:v>1070</c:v>
                </c:pt>
                <c:pt idx="720">
                  <c:v>1060</c:v>
                </c:pt>
                <c:pt idx="721">
                  <c:v>1065</c:v>
                </c:pt>
                <c:pt idx="722">
                  <c:v>1053</c:v>
                </c:pt>
                <c:pt idx="723">
                  <c:v>1058</c:v>
                </c:pt>
                <c:pt idx="724">
                  <c:v>1060</c:v>
                </c:pt>
                <c:pt idx="725">
                  <c:v>1066</c:v>
                </c:pt>
                <c:pt idx="726">
                  <c:v>1067</c:v>
                </c:pt>
                <c:pt idx="727">
                  <c:v>1057</c:v>
                </c:pt>
                <c:pt idx="728">
                  <c:v>1056</c:v>
                </c:pt>
                <c:pt idx="729">
                  <c:v>1070</c:v>
                </c:pt>
                <c:pt idx="730">
                  <c:v>1093</c:v>
                </c:pt>
                <c:pt idx="731">
                  <c:v>1104</c:v>
                </c:pt>
                <c:pt idx="732">
                  <c:v>1127</c:v>
                </c:pt>
                <c:pt idx="733">
                  <c:v>1151</c:v>
                </c:pt>
                <c:pt idx="734">
                  <c:v>1167</c:v>
                </c:pt>
                <c:pt idx="735">
                  <c:v>1164</c:v>
                </c:pt>
                <c:pt idx="736">
                  <c:v>1169</c:v>
                </c:pt>
                <c:pt idx="737">
                  <c:v>1170</c:v>
                </c:pt>
                <c:pt idx="738">
                  <c:v>1171</c:v>
                </c:pt>
                <c:pt idx="739">
                  <c:v>1162</c:v>
                </c:pt>
                <c:pt idx="740">
                  <c:v>1146</c:v>
                </c:pt>
                <c:pt idx="741">
                  <c:v>1137</c:v>
                </c:pt>
                <c:pt idx="742">
                  <c:v>1151</c:v>
                </c:pt>
                <c:pt idx="743">
                  <c:v>1178</c:v>
                </c:pt>
                <c:pt idx="744">
                  <c:v>1209</c:v>
                </c:pt>
                <c:pt idx="745">
                  <c:v>1257</c:v>
                </c:pt>
                <c:pt idx="746">
                  <c:v>1413</c:v>
                </c:pt>
                <c:pt idx="747">
                  <c:v>1554</c:v>
                </c:pt>
                <c:pt idx="748">
                  <c:v>1591</c:v>
                </c:pt>
                <c:pt idx="749">
                  <c:v>1594</c:v>
                </c:pt>
                <c:pt idx="750">
                  <c:v>1549</c:v>
                </c:pt>
                <c:pt idx="751">
                  <c:v>1528</c:v>
                </c:pt>
                <c:pt idx="752">
                  <c:v>1524</c:v>
                </c:pt>
                <c:pt idx="753">
                  <c:v>1510</c:v>
                </c:pt>
                <c:pt idx="754">
                  <c:v>1482</c:v>
                </c:pt>
                <c:pt idx="755">
                  <c:v>1439</c:v>
                </c:pt>
                <c:pt idx="756">
                  <c:v>1387</c:v>
                </c:pt>
                <c:pt idx="757">
                  <c:v>1351</c:v>
                </c:pt>
                <c:pt idx="758">
                  <c:v>1296</c:v>
                </c:pt>
                <c:pt idx="759">
                  <c:v>1280</c:v>
                </c:pt>
                <c:pt idx="760">
                  <c:v>1388</c:v>
                </c:pt>
                <c:pt idx="761">
                  <c:v>1447</c:v>
                </c:pt>
                <c:pt idx="762">
                  <c:v>1472</c:v>
                </c:pt>
                <c:pt idx="763">
                  <c:v>1529</c:v>
                </c:pt>
                <c:pt idx="764">
                  <c:v>1553</c:v>
                </c:pt>
                <c:pt idx="765">
                  <c:v>1599</c:v>
                </c:pt>
                <c:pt idx="766">
                  <c:v>1662</c:v>
                </c:pt>
                <c:pt idx="767">
                  <c:v>1686</c:v>
                </c:pt>
                <c:pt idx="768">
                  <c:v>1692</c:v>
                </c:pt>
                <c:pt idx="769">
                  <c:v>1693</c:v>
                </c:pt>
                <c:pt idx="770">
                  <c:v>1677</c:v>
                </c:pt>
                <c:pt idx="771">
                  <c:v>1674</c:v>
                </c:pt>
                <c:pt idx="772">
                  <c:v>1673</c:v>
                </c:pt>
                <c:pt idx="773">
                  <c:v>1621</c:v>
                </c:pt>
                <c:pt idx="774">
                  <c:v>1599</c:v>
                </c:pt>
                <c:pt idx="775">
                  <c:v>1651</c:v>
                </c:pt>
                <c:pt idx="776">
                  <c:v>1678</c:v>
                </c:pt>
                <c:pt idx="777">
                  <c:v>1701</c:v>
                </c:pt>
                <c:pt idx="778">
                  <c:v>1672</c:v>
                </c:pt>
                <c:pt idx="779">
                  <c:v>1713</c:v>
                </c:pt>
                <c:pt idx="780">
                  <c:v>1793</c:v>
                </c:pt>
                <c:pt idx="781">
                  <c:v>1818</c:v>
                </c:pt>
                <c:pt idx="782">
                  <c:v>1826</c:v>
                </c:pt>
                <c:pt idx="783">
                  <c:v>1829</c:v>
                </c:pt>
                <c:pt idx="784">
                  <c:v>1898</c:v>
                </c:pt>
                <c:pt idx="785">
                  <c:v>1971</c:v>
                </c:pt>
                <c:pt idx="786">
                  <c:v>1995</c:v>
                </c:pt>
                <c:pt idx="787">
                  <c:v>2027</c:v>
                </c:pt>
                <c:pt idx="788">
                  <c:v>2065</c:v>
                </c:pt>
                <c:pt idx="789">
                  <c:v>2098</c:v>
                </c:pt>
                <c:pt idx="790">
                  <c:v>2204</c:v>
                </c:pt>
                <c:pt idx="791">
                  <c:v>2245</c:v>
                </c:pt>
                <c:pt idx="792">
                  <c:v>2152</c:v>
                </c:pt>
                <c:pt idx="793">
                  <c:v>2073</c:v>
                </c:pt>
                <c:pt idx="794">
                  <c:v>2029</c:v>
                </c:pt>
                <c:pt idx="795">
                  <c:v>1993</c:v>
                </c:pt>
                <c:pt idx="796">
                  <c:v>1921</c:v>
                </c:pt>
                <c:pt idx="797">
                  <c:v>1848</c:v>
                </c:pt>
                <c:pt idx="798">
                  <c:v>1807</c:v>
                </c:pt>
                <c:pt idx="799">
                  <c:v>1787</c:v>
                </c:pt>
                <c:pt idx="800">
                  <c:v>1780</c:v>
                </c:pt>
                <c:pt idx="801">
                  <c:v>1793</c:v>
                </c:pt>
                <c:pt idx="802">
                  <c:v>1792</c:v>
                </c:pt>
                <c:pt idx="803">
                  <c:v>1849</c:v>
                </c:pt>
                <c:pt idx="804">
                  <c:v>1977</c:v>
                </c:pt>
                <c:pt idx="805">
                  <c:v>2010</c:v>
                </c:pt>
                <c:pt idx="806">
                  <c:v>2026</c:v>
                </c:pt>
                <c:pt idx="807">
                  <c:v>2037</c:v>
                </c:pt>
                <c:pt idx="808">
                  <c:v>2058</c:v>
                </c:pt>
                <c:pt idx="809">
                  <c:v>2084</c:v>
                </c:pt>
                <c:pt idx="810">
                  <c:v>2106</c:v>
                </c:pt>
                <c:pt idx="811">
                  <c:v>2086</c:v>
                </c:pt>
                <c:pt idx="812">
                  <c:v>2043</c:v>
                </c:pt>
                <c:pt idx="813">
                  <c:v>1989</c:v>
                </c:pt>
                <c:pt idx="814">
                  <c:v>1956</c:v>
                </c:pt>
                <c:pt idx="815">
                  <c:v>1946</c:v>
                </c:pt>
                <c:pt idx="816">
                  <c:v>1902</c:v>
                </c:pt>
                <c:pt idx="817">
                  <c:v>1866</c:v>
                </c:pt>
                <c:pt idx="818">
                  <c:v>1883</c:v>
                </c:pt>
                <c:pt idx="819">
                  <c:v>1915</c:v>
                </c:pt>
                <c:pt idx="820">
                  <c:v>1927</c:v>
                </c:pt>
                <c:pt idx="821">
                  <c:v>1933</c:v>
                </c:pt>
                <c:pt idx="822">
                  <c:v>1927</c:v>
                </c:pt>
                <c:pt idx="823">
                  <c:v>1924</c:v>
                </c:pt>
                <c:pt idx="824">
                  <c:v>1924</c:v>
                </c:pt>
                <c:pt idx="825">
                  <c:v>1933</c:v>
                </c:pt>
                <c:pt idx="826">
                  <c:v>1956</c:v>
                </c:pt>
                <c:pt idx="827">
                  <c:v>2023</c:v>
                </c:pt>
                <c:pt idx="828">
                  <c:v>2081</c:v>
                </c:pt>
                <c:pt idx="829">
                  <c:v>2142</c:v>
                </c:pt>
                <c:pt idx="830">
                  <c:v>2189</c:v>
                </c:pt>
                <c:pt idx="831">
                  <c:v>2222</c:v>
                </c:pt>
                <c:pt idx="832">
                  <c:v>2289</c:v>
                </c:pt>
                <c:pt idx="833">
                  <c:v>2347</c:v>
                </c:pt>
                <c:pt idx="834">
                  <c:v>2340</c:v>
                </c:pt>
                <c:pt idx="835">
                  <c:v>2317</c:v>
                </c:pt>
                <c:pt idx="836">
                  <c:v>2290</c:v>
                </c:pt>
                <c:pt idx="837">
                  <c:v>2194</c:v>
                </c:pt>
                <c:pt idx="838">
                  <c:v>2065</c:v>
                </c:pt>
                <c:pt idx="839">
                  <c:v>1965</c:v>
                </c:pt>
                <c:pt idx="840">
                  <c:v>1854</c:v>
                </c:pt>
                <c:pt idx="841">
                  <c:v>1801</c:v>
                </c:pt>
                <c:pt idx="842">
                  <c:v>1751</c:v>
                </c:pt>
                <c:pt idx="843">
                  <c:v>1717</c:v>
                </c:pt>
                <c:pt idx="844">
                  <c:v>1672</c:v>
                </c:pt>
                <c:pt idx="845">
                  <c:v>1626</c:v>
                </c:pt>
                <c:pt idx="846">
                  <c:v>1560</c:v>
                </c:pt>
                <c:pt idx="847">
                  <c:v>1521</c:v>
                </c:pt>
                <c:pt idx="848">
                  <c:v>1429</c:v>
                </c:pt>
                <c:pt idx="849">
                  <c:v>1374</c:v>
                </c:pt>
                <c:pt idx="850">
                  <c:v>1354</c:v>
                </c:pt>
                <c:pt idx="851">
                  <c:v>1340</c:v>
                </c:pt>
                <c:pt idx="852">
                  <c:v>1343</c:v>
                </c:pt>
                <c:pt idx="853">
                  <c:v>1377</c:v>
                </c:pt>
                <c:pt idx="854">
                  <c:v>1389</c:v>
                </c:pt>
                <c:pt idx="855">
                  <c:v>1405</c:v>
                </c:pt>
                <c:pt idx="856">
                  <c:v>1403</c:v>
                </c:pt>
                <c:pt idx="857">
                  <c:v>1393</c:v>
                </c:pt>
                <c:pt idx="858">
                  <c:v>1441</c:v>
                </c:pt>
                <c:pt idx="859">
                  <c:v>1458</c:v>
                </c:pt>
                <c:pt idx="860">
                  <c:v>1451</c:v>
                </c:pt>
                <c:pt idx="861">
                  <c:v>1429</c:v>
                </c:pt>
                <c:pt idx="862">
                  <c:v>1415</c:v>
                </c:pt>
                <c:pt idx="863">
                  <c:v>1427</c:v>
                </c:pt>
                <c:pt idx="864">
                  <c:v>1403</c:v>
                </c:pt>
                <c:pt idx="865">
                  <c:v>1397</c:v>
                </c:pt>
                <c:pt idx="866">
                  <c:v>1432</c:v>
                </c:pt>
                <c:pt idx="867">
                  <c:v>1423</c:v>
                </c:pt>
                <c:pt idx="868">
                  <c:v>1416</c:v>
                </c:pt>
                <c:pt idx="869">
                  <c:v>1462</c:v>
                </c:pt>
                <c:pt idx="870">
                  <c:v>1487</c:v>
                </c:pt>
                <c:pt idx="871">
                  <c:v>1504</c:v>
                </c:pt>
                <c:pt idx="872">
                  <c:v>1534</c:v>
                </c:pt>
                <c:pt idx="873">
                  <c:v>1558</c:v>
                </c:pt>
                <c:pt idx="874">
                  <c:v>1586</c:v>
                </c:pt>
                <c:pt idx="875">
                  <c:v>1575</c:v>
                </c:pt>
                <c:pt idx="876">
                  <c:v>1592</c:v>
                </c:pt>
                <c:pt idx="877">
                  <c:v>1576</c:v>
                </c:pt>
                <c:pt idx="878">
                  <c:v>1592</c:v>
                </c:pt>
                <c:pt idx="879">
                  <c:v>1585</c:v>
                </c:pt>
                <c:pt idx="880">
                  <c:v>1573</c:v>
                </c:pt>
                <c:pt idx="881">
                  <c:v>1538</c:v>
                </c:pt>
                <c:pt idx="882">
                  <c:v>1508</c:v>
                </c:pt>
                <c:pt idx="883">
                  <c:v>1475</c:v>
                </c:pt>
                <c:pt idx="884">
                  <c:v>1464</c:v>
                </c:pt>
                <c:pt idx="885">
                  <c:v>1442</c:v>
                </c:pt>
                <c:pt idx="886">
                  <c:v>1411</c:v>
                </c:pt>
                <c:pt idx="887">
                  <c:v>1397</c:v>
                </c:pt>
                <c:pt idx="888">
                  <c:v>1391</c:v>
                </c:pt>
                <c:pt idx="889">
                  <c:v>1359</c:v>
                </c:pt>
                <c:pt idx="890">
                  <c:v>1334</c:v>
                </c:pt>
                <c:pt idx="891">
                  <c:v>1321</c:v>
                </c:pt>
                <c:pt idx="892">
                  <c:v>1322</c:v>
                </c:pt>
                <c:pt idx="893">
                  <c:v>1323</c:v>
                </c:pt>
                <c:pt idx="894">
                  <c:v>1342</c:v>
                </c:pt>
                <c:pt idx="895">
                  <c:v>1363</c:v>
                </c:pt>
                <c:pt idx="896">
                  <c:v>1389</c:v>
                </c:pt>
                <c:pt idx="897">
                  <c:v>1402</c:v>
                </c:pt>
                <c:pt idx="898">
                  <c:v>1399</c:v>
                </c:pt>
                <c:pt idx="899">
                  <c:v>1390</c:v>
                </c:pt>
                <c:pt idx="900">
                  <c:v>1365</c:v>
                </c:pt>
                <c:pt idx="901">
                  <c:v>1336</c:v>
                </c:pt>
                <c:pt idx="902">
                  <c:v>1328</c:v>
                </c:pt>
                <c:pt idx="903">
                  <c:v>1312</c:v>
                </c:pt>
                <c:pt idx="904">
                  <c:v>1298</c:v>
                </c:pt>
                <c:pt idx="905">
                  <c:v>1246</c:v>
                </c:pt>
                <c:pt idx="906">
                  <c:v>1218</c:v>
                </c:pt>
                <c:pt idx="907">
                  <c:v>1183</c:v>
                </c:pt>
                <c:pt idx="908">
                  <c:v>1168</c:v>
                </c:pt>
                <c:pt idx="909">
                  <c:v>1142</c:v>
                </c:pt>
                <c:pt idx="910">
                  <c:v>1123</c:v>
                </c:pt>
                <c:pt idx="911">
                  <c:v>1099</c:v>
                </c:pt>
                <c:pt idx="912">
                  <c:v>1059</c:v>
                </c:pt>
                <c:pt idx="913">
                  <c:v>1044</c:v>
                </c:pt>
                <c:pt idx="914">
                  <c:v>1020</c:v>
                </c:pt>
                <c:pt idx="915">
                  <c:v>1008</c:v>
                </c:pt>
                <c:pt idx="916">
                  <c:v>999</c:v>
                </c:pt>
                <c:pt idx="917">
                  <c:v>995</c:v>
                </c:pt>
                <c:pt idx="918">
                  <c:v>993</c:v>
                </c:pt>
                <c:pt idx="919">
                  <c:v>989</c:v>
                </c:pt>
                <c:pt idx="920">
                  <c:v>978</c:v>
                </c:pt>
                <c:pt idx="921">
                  <c:v>968</c:v>
                </c:pt>
                <c:pt idx="922">
                  <c:v>971</c:v>
                </c:pt>
                <c:pt idx="923">
                  <c:v>1016</c:v>
                </c:pt>
                <c:pt idx="924">
                  <c:v>1073</c:v>
                </c:pt>
                <c:pt idx="925">
                  <c:v>1124</c:v>
                </c:pt>
                <c:pt idx="926">
                  <c:v>1175</c:v>
                </c:pt>
                <c:pt idx="927">
                  <c:v>1272</c:v>
                </c:pt>
                <c:pt idx="928">
                  <c:v>1330</c:v>
                </c:pt>
                <c:pt idx="929">
                  <c:v>1354</c:v>
                </c:pt>
                <c:pt idx="930">
                  <c:v>1350</c:v>
                </c:pt>
                <c:pt idx="931">
                  <c:v>1330</c:v>
                </c:pt>
                <c:pt idx="932">
                  <c:v>1316</c:v>
                </c:pt>
                <c:pt idx="933">
                  <c:v>1304</c:v>
                </c:pt>
                <c:pt idx="934">
                  <c:v>1300</c:v>
                </c:pt>
                <c:pt idx="935">
                  <c:v>1312</c:v>
                </c:pt>
                <c:pt idx="936">
                  <c:v>1308</c:v>
                </c:pt>
                <c:pt idx="937">
                  <c:v>1295</c:v>
                </c:pt>
                <c:pt idx="938">
                  <c:v>1265</c:v>
                </c:pt>
                <c:pt idx="939">
                  <c:v>1252</c:v>
                </c:pt>
                <c:pt idx="940">
                  <c:v>1252</c:v>
                </c:pt>
                <c:pt idx="941">
                  <c:v>1252</c:v>
                </c:pt>
                <c:pt idx="942">
                  <c:v>1243</c:v>
                </c:pt>
                <c:pt idx="943">
                  <c:v>849</c:v>
                </c:pt>
                <c:pt idx="944">
                  <c:v>831</c:v>
                </c:pt>
                <c:pt idx="945">
                  <c:v>781</c:v>
                </c:pt>
                <c:pt idx="946">
                  <c:v>740</c:v>
                </c:pt>
                <c:pt idx="947">
                  <c:v>728</c:v>
                </c:pt>
                <c:pt idx="948">
                  <c:v>709</c:v>
                </c:pt>
                <c:pt idx="949">
                  <c:v>704</c:v>
                </c:pt>
                <c:pt idx="950">
                  <c:v>692</c:v>
                </c:pt>
                <c:pt idx="951">
                  <c:v>700</c:v>
                </c:pt>
                <c:pt idx="952">
                  <c:v>709</c:v>
                </c:pt>
                <c:pt idx="953">
                  <c:v>726</c:v>
                </c:pt>
                <c:pt idx="954">
                  <c:v>737</c:v>
                </c:pt>
                <c:pt idx="955">
                  <c:v>745</c:v>
                </c:pt>
                <c:pt idx="956">
                  <c:v>732</c:v>
                </c:pt>
                <c:pt idx="957">
                  <c:v>726</c:v>
                </c:pt>
                <c:pt idx="958">
                  <c:v>711</c:v>
                </c:pt>
                <c:pt idx="959">
                  <c:v>704</c:v>
                </c:pt>
                <c:pt idx="960">
                  <c:v>675</c:v>
                </c:pt>
                <c:pt idx="961">
                  <c:v>642</c:v>
                </c:pt>
                <c:pt idx="962">
                  <c:v>623</c:v>
                </c:pt>
                <c:pt idx="963">
                  <c:v>611</c:v>
                </c:pt>
                <c:pt idx="964">
                  <c:v>597</c:v>
                </c:pt>
                <c:pt idx="965">
                  <c:v>596</c:v>
                </c:pt>
                <c:pt idx="966">
                  <c:v>601</c:v>
                </c:pt>
                <c:pt idx="967">
                  <c:v>585</c:v>
                </c:pt>
                <c:pt idx="968">
                  <c:v>581</c:v>
                </c:pt>
                <c:pt idx="969">
                  <c:v>576</c:v>
                </c:pt>
                <c:pt idx="970">
                  <c:v>573</c:v>
                </c:pt>
                <c:pt idx="971">
                  <c:v>574</c:v>
                </c:pt>
                <c:pt idx="972">
                  <c:v>586</c:v>
                </c:pt>
                <c:pt idx="973">
                  <c:v>589</c:v>
                </c:pt>
                <c:pt idx="974">
                  <c:v>589</c:v>
                </c:pt>
                <c:pt idx="975">
                  <c:v>587</c:v>
                </c:pt>
                <c:pt idx="976">
                  <c:v>602</c:v>
                </c:pt>
                <c:pt idx="977">
                  <c:v>599</c:v>
                </c:pt>
                <c:pt idx="978">
                  <c:v>596</c:v>
                </c:pt>
                <c:pt idx="979">
                  <c:v>588</c:v>
                </c:pt>
                <c:pt idx="980">
                  <c:v>584</c:v>
                </c:pt>
                <c:pt idx="981">
                  <c:v>595</c:v>
                </c:pt>
                <c:pt idx="982">
                  <c:v>598</c:v>
                </c:pt>
                <c:pt idx="983">
                  <c:v>601</c:v>
                </c:pt>
                <c:pt idx="984">
                  <c:v>626</c:v>
                </c:pt>
                <c:pt idx="985">
                  <c:v>642</c:v>
                </c:pt>
                <c:pt idx="986">
                  <c:v>675</c:v>
                </c:pt>
                <c:pt idx="987">
                  <c:v>699</c:v>
                </c:pt>
                <c:pt idx="988">
                  <c:v>691</c:v>
                </c:pt>
                <c:pt idx="989">
                  <c:v>679</c:v>
                </c:pt>
                <c:pt idx="990">
                  <c:v>674</c:v>
                </c:pt>
                <c:pt idx="991">
                  <c:v>667</c:v>
                </c:pt>
                <c:pt idx="992">
                  <c:v>662</c:v>
                </c:pt>
                <c:pt idx="993">
                  <c:v>659</c:v>
                </c:pt>
                <c:pt idx="994">
                  <c:v>656</c:v>
                </c:pt>
                <c:pt idx="995">
                  <c:v>653</c:v>
                </c:pt>
                <c:pt idx="996">
                  <c:v>642</c:v>
                </c:pt>
                <c:pt idx="997">
                  <c:v>635</c:v>
                </c:pt>
                <c:pt idx="998">
                  <c:v>625</c:v>
                </c:pt>
                <c:pt idx="999">
                  <c:v>616</c:v>
                </c:pt>
                <c:pt idx="1000">
                  <c:v>604</c:v>
                </c:pt>
                <c:pt idx="1001">
                  <c:v>602</c:v>
                </c:pt>
                <c:pt idx="1002">
                  <c:v>595</c:v>
                </c:pt>
                <c:pt idx="1003">
                  <c:v>579</c:v>
                </c:pt>
                <c:pt idx="1004">
                  <c:v>558</c:v>
                </c:pt>
                <c:pt idx="1005">
                  <c:v>540</c:v>
                </c:pt>
                <c:pt idx="1006">
                  <c:v>524</c:v>
                </c:pt>
                <c:pt idx="1007">
                  <c:v>511</c:v>
                </c:pt>
                <c:pt idx="1008">
                  <c:v>506</c:v>
                </c:pt>
                <c:pt idx="1009">
                  <c:v>492</c:v>
                </c:pt>
                <c:pt idx="1010">
                  <c:v>471</c:v>
                </c:pt>
                <c:pt idx="1011">
                  <c:v>465</c:v>
                </c:pt>
                <c:pt idx="1012">
                  <c:v>462</c:v>
                </c:pt>
                <c:pt idx="1013">
                  <c:v>455</c:v>
                </c:pt>
                <c:pt idx="1014">
                  <c:v>453</c:v>
                </c:pt>
                <c:pt idx="1015">
                  <c:v>453</c:v>
                </c:pt>
                <c:pt idx="1016">
                  <c:v>457</c:v>
                </c:pt>
                <c:pt idx="1017">
                  <c:v>469</c:v>
                </c:pt>
                <c:pt idx="1018">
                  <c:v>483</c:v>
                </c:pt>
                <c:pt idx="1019">
                  <c:v>490</c:v>
                </c:pt>
                <c:pt idx="1020">
                  <c:v>496</c:v>
                </c:pt>
                <c:pt idx="1021">
                  <c:v>495</c:v>
                </c:pt>
                <c:pt idx="1022">
                  <c:v>487</c:v>
                </c:pt>
                <c:pt idx="1023">
                  <c:v>478</c:v>
                </c:pt>
                <c:pt idx="1024">
                  <c:v>480</c:v>
                </c:pt>
                <c:pt idx="1025">
                  <c:v>477</c:v>
                </c:pt>
                <c:pt idx="1026">
                  <c:v>476</c:v>
                </c:pt>
                <c:pt idx="1027">
                  <c:v>463</c:v>
                </c:pt>
                <c:pt idx="1028">
                  <c:v>466</c:v>
                </c:pt>
                <c:pt idx="1029">
                  <c:v>475</c:v>
                </c:pt>
                <c:pt idx="1030">
                  <c:v>480</c:v>
                </c:pt>
                <c:pt idx="1031">
                  <c:v>485</c:v>
                </c:pt>
                <c:pt idx="1032">
                  <c:v>482</c:v>
                </c:pt>
                <c:pt idx="1033">
                  <c:v>479</c:v>
                </c:pt>
                <c:pt idx="1034">
                  <c:v>473</c:v>
                </c:pt>
                <c:pt idx="1035">
                  <c:v>473</c:v>
                </c:pt>
                <c:pt idx="1036">
                  <c:v>474</c:v>
                </c:pt>
                <c:pt idx="1037">
                  <c:v>479</c:v>
                </c:pt>
                <c:pt idx="1038">
                  <c:v>484</c:v>
                </c:pt>
                <c:pt idx="1039">
                  <c:v>485</c:v>
                </c:pt>
                <c:pt idx="1040">
                  <c:v>480</c:v>
                </c:pt>
                <c:pt idx="1041">
                  <c:v>479</c:v>
                </c:pt>
                <c:pt idx="1042">
                  <c:v>480</c:v>
                </c:pt>
                <c:pt idx="1043">
                  <c:v>484</c:v>
                </c:pt>
                <c:pt idx="1044">
                  <c:v>482</c:v>
                </c:pt>
                <c:pt idx="1045">
                  <c:v>482</c:v>
                </c:pt>
                <c:pt idx="1046">
                  <c:v>490</c:v>
                </c:pt>
                <c:pt idx="1047">
                  <c:v>496</c:v>
                </c:pt>
                <c:pt idx="1048">
                  <c:v>503</c:v>
                </c:pt>
                <c:pt idx="1049">
                  <c:v>507</c:v>
                </c:pt>
                <c:pt idx="1050">
                  <c:v>512</c:v>
                </c:pt>
                <c:pt idx="1051">
                  <c:v>520</c:v>
                </c:pt>
                <c:pt idx="1052">
                  <c:v>539</c:v>
                </c:pt>
                <c:pt idx="1053">
                  <c:v>563</c:v>
                </c:pt>
                <c:pt idx="1054">
                  <c:v>601</c:v>
                </c:pt>
                <c:pt idx="1055">
                  <c:v>634</c:v>
                </c:pt>
                <c:pt idx="1056">
                  <c:v>656</c:v>
                </c:pt>
                <c:pt idx="1057">
                  <c:v>669</c:v>
                </c:pt>
                <c:pt idx="1058">
                  <c:v>701</c:v>
                </c:pt>
                <c:pt idx="1059">
                  <c:v>719</c:v>
                </c:pt>
                <c:pt idx="1060">
                  <c:v>725</c:v>
                </c:pt>
                <c:pt idx="1061">
                  <c:v>731</c:v>
                </c:pt>
                <c:pt idx="1062">
                  <c:v>721</c:v>
                </c:pt>
                <c:pt idx="1063">
                  <c:v>705</c:v>
                </c:pt>
                <c:pt idx="1064">
                  <c:v>689</c:v>
                </c:pt>
                <c:pt idx="1065">
                  <c:v>673</c:v>
                </c:pt>
                <c:pt idx="1066">
                  <c:v>648</c:v>
                </c:pt>
                <c:pt idx="1067">
                  <c:v>623</c:v>
                </c:pt>
                <c:pt idx="1068">
                  <c:v>604</c:v>
                </c:pt>
                <c:pt idx="1069">
                  <c:v>593</c:v>
                </c:pt>
                <c:pt idx="1070">
                  <c:v>589</c:v>
                </c:pt>
                <c:pt idx="1071">
                  <c:v>571</c:v>
                </c:pt>
                <c:pt idx="1072">
                  <c:v>555</c:v>
                </c:pt>
                <c:pt idx="1073">
                  <c:v>538</c:v>
                </c:pt>
                <c:pt idx="1074">
                  <c:v>533</c:v>
                </c:pt>
                <c:pt idx="1075">
                  <c:v>526</c:v>
                </c:pt>
                <c:pt idx="1076">
                  <c:v>507</c:v>
                </c:pt>
                <c:pt idx="1077">
                  <c:v>501</c:v>
                </c:pt>
                <c:pt idx="1078">
                  <c:v>493</c:v>
                </c:pt>
                <c:pt idx="1079">
                  <c:v>482</c:v>
                </c:pt>
                <c:pt idx="1080">
                  <c:v>479</c:v>
                </c:pt>
                <c:pt idx="1081">
                  <c:v>476</c:v>
                </c:pt>
                <c:pt idx="1082">
                  <c:v>478</c:v>
                </c:pt>
                <c:pt idx="1083">
                  <c:v>479</c:v>
                </c:pt>
                <c:pt idx="1084">
                  <c:v>477</c:v>
                </c:pt>
                <c:pt idx="1085">
                  <c:v>476</c:v>
                </c:pt>
                <c:pt idx="1086">
                  <c:v>474</c:v>
                </c:pt>
                <c:pt idx="1087">
                  <c:v>476</c:v>
                </c:pt>
                <c:pt idx="1088">
                  <c:v>475</c:v>
                </c:pt>
                <c:pt idx="1089">
                  <c:v>474</c:v>
                </c:pt>
                <c:pt idx="1090">
                  <c:v>474</c:v>
                </c:pt>
                <c:pt idx="1091">
                  <c:v>474</c:v>
                </c:pt>
                <c:pt idx="1092">
                  <c:v>472</c:v>
                </c:pt>
                <c:pt idx="1093">
                  <c:v>475</c:v>
                </c:pt>
                <c:pt idx="1094">
                  <c:v>474</c:v>
                </c:pt>
                <c:pt idx="1095">
                  <c:v>471</c:v>
                </c:pt>
                <c:pt idx="1096">
                  <c:v>468</c:v>
                </c:pt>
                <c:pt idx="1097">
                  <c:v>469</c:v>
                </c:pt>
                <c:pt idx="1098">
                  <c:v>472</c:v>
                </c:pt>
                <c:pt idx="1099">
                  <c:v>477</c:v>
                </c:pt>
                <c:pt idx="1100">
                  <c:v>480</c:v>
                </c:pt>
                <c:pt idx="1101">
                  <c:v>483</c:v>
                </c:pt>
                <c:pt idx="1102">
                  <c:v>490</c:v>
                </c:pt>
                <c:pt idx="1103">
                  <c:v>499</c:v>
                </c:pt>
                <c:pt idx="1104">
                  <c:v>502</c:v>
                </c:pt>
                <c:pt idx="1105">
                  <c:v>503</c:v>
                </c:pt>
                <c:pt idx="1106">
                  <c:v>511</c:v>
                </c:pt>
                <c:pt idx="1107">
                  <c:v>507</c:v>
                </c:pt>
                <c:pt idx="1108">
                  <c:v>504</c:v>
                </c:pt>
                <c:pt idx="1109">
                  <c:v>500</c:v>
                </c:pt>
                <c:pt idx="1110">
                  <c:v>487</c:v>
                </c:pt>
                <c:pt idx="1111">
                  <c:v>474</c:v>
                </c:pt>
                <c:pt idx="1112">
                  <c:v>471</c:v>
                </c:pt>
                <c:pt idx="1113">
                  <c:v>469</c:v>
                </c:pt>
                <c:pt idx="1114">
                  <c:v>469</c:v>
                </c:pt>
                <c:pt idx="1115">
                  <c:v>468</c:v>
                </c:pt>
                <c:pt idx="1116">
                  <c:v>471</c:v>
                </c:pt>
                <c:pt idx="1117">
                  <c:v>478</c:v>
                </c:pt>
                <c:pt idx="1118">
                  <c:v>487</c:v>
                </c:pt>
                <c:pt idx="1119">
                  <c:v>496</c:v>
                </c:pt>
                <c:pt idx="1120">
                  <c:v>497</c:v>
                </c:pt>
                <c:pt idx="1121">
                  <c:v>503</c:v>
                </c:pt>
                <c:pt idx="1122">
                  <c:v>510</c:v>
                </c:pt>
                <c:pt idx="1123">
                  <c:v>523</c:v>
                </c:pt>
                <c:pt idx="1124">
                  <c:v>529</c:v>
                </c:pt>
                <c:pt idx="1125">
                  <c:v>544</c:v>
                </c:pt>
                <c:pt idx="1126">
                  <c:v>555</c:v>
                </c:pt>
                <c:pt idx="1127">
                  <c:v>560</c:v>
                </c:pt>
                <c:pt idx="1128">
                  <c:v>565</c:v>
                </c:pt>
                <c:pt idx="1129">
                  <c:v>565</c:v>
                </c:pt>
                <c:pt idx="1130">
                  <c:v>574</c:v>
                </c:pt>
                <c:pt idx="1131">
                  <c:v>570</c:v>
                </c:pt>
                <c:pt idx="1132">
                  <c:v>557</c:v>
                </c:pt>
                <c:pt idx="1133">
                  <c:v>553</c:v>
                </c:pt>
                <c:pt idx="1134">
                  <c:v>547</c:v>
                </c:pt>
                <c:pt idx="1135">
                  <c:v>540</c:v>
                </c:pt>
                <c:pt idx="1136">
                  <c:v>537</c:v>
                </c:pt>
                <c:pt idx="1137">
                  <c:v>540</c:v>
                </c:pt>
                <c:pt idx="1138">
                  <c:v>546</c:v>
                </c:pt>
                <c:pt idx="1139">
                  <c:v>551</c:v>
                </c:pt>
                <c:pt idx="1140">
                  <c:v>560</c:v>
                </c:pt>
                <c:pt idx="1141">
                  <c:v>558</c:v>
                </c:pt>
                <c:pt idx="1142">
                  <c:v>567</c:v>
                </c:pt>
                <c:pt idx="1143">
                  <c:v>568</c:v>
                </c:pt>
                <c:pt idx="1144">
                  <c:v>564</c:v>
                </c:pt>
                <c:pt idx="1145">
                  <c:v>566</c:v>
                </c:pt>
                <c:pt idx="1146">
                  <c:v>580</c:v>
                </c:pt>
                <c:pt idx="1147">
                  <c:v>581</c:v>
                </c:pt>
                <c:pt idx="1148">
                  <c:v>580</c:v>
                </c:pt>
                <c:pt idx="1149">
                  <c:v>579</c:v>
                </c:pt>
                <c:pt idx="1150">
                  <c:v>581</c:v>
                </c:pt>
                <c:pt idx="1151">
                  <c:v>592</c:v>
                </c:pt>
                <c:pt idx="1152">
                  <c:v>595</c:v>
                </c:pt>
                <c:pt idx="1153">
                  <c:v>593</c:v>
                </c:pt>
                <c:pt idx="1154">
                  <c:v>588</c:v>
                </c:pt>
                <c:pt idx="1155">
                  <c:v>580</c:v>
                </c:pt>
                <c:pt idx="1156">
                  <c:v>583</c:v>
                </c:pt>
                <c:pt idx="1157">
                  <c:v>588</c:v>
                </c:pt>
                <c:pt idx="1158">
                  <c:v>584</c:v>
                </c:pt>
                <c:pt idx="1159">
                  <c:v>582</c:v>
                </c:pt>
                <c:pt idx="1160">
                  <c:v>593</c:v>
                </c:pt>
                <c:pt idx="1161">
                  <c:v>614</c:v>
                </c:pt>
                <c:pt idx="1162">
                  <c:v>645</c:v>
                </c:pt>
                <c:pt idx="1163">
                  <c:v>655</c:v>
                </c:pt>
                <c:pt idx="1164">
                  <c:v>656</c:v>
                </c:pt>
                <c:pt idx="1165">
                  <c:v>645</c:v>
                </c:pt>
                <c:pt idx="1166">
                  <c:v>643</c:v>
                </c:pt>
                <c:pt idx="1167">
                  <c:v>659</c:v>
                </c:pt>
                <c:pt idx="1168">
                  <c:v>673</c:v>
                </c:pt>
                <c:pt idx="1169">
                  <c:v>682</c:v>
                </c:pt>
                <c:pt idx="1170">
                  <c:v>701</c:v>
                </c:pt>
                <c:pt idx="1171">
                  <c:v>699</c:v>
                </c:pt>
                <c:pt idx="1172">
                  <c:v>695</c:v>
                </c:pt>
                <c:pt idx="1173">
                  <c:v>683</c:v>
                </c:pt>
                <c:pt idx="1174">
                  <c:v>679</c:v>
                </c:pt>
                <c:pt idx="1175">
                  <c:v>671</c:v>
                </c:pt>
                <c:pt idx="1176">
                  <c:v>687</c:v>
                </c:pt>
                <c:pt idx="1177">
                  <c:v>704</c:v>
                </c:pt>
                <c:pt idx="1178">
                  <c:v>720</c:v>
                </c:pt>
                <c:pt idx="1179">
                  <c:v>722</c:v>
                </c:pt>
                <c:pt idx="1180">
                  <c:v>720</c:v>
                </c:pt>
                <c:pt idx="1181">
                  <c:v>724</c:v>
                </c:pt>
                <c:pt idx="1182">
                  <c:v>730</c:v>
                </c:pt>
                <c:pt idx="1183">
                  <c:v>741</c:v>
                </c:pt>
                <c:pt idx="1184">
                  <c:v>752</c:v>
                </c:pt>
                <c:pt idx="1185">
                  <c:v>765</c:v>
                </c:pt>
                <c:pt idx="1186">
                  <c:v>782</c:v>
                </c:pt>
                <c:pt idx="1187">
                  <c:v>798</c:v>
                </c:pt>
                <c:pt idx="1188">
                  <c:v>803</c:v>
                </c:pt>
                <c:pt idx="1189">
                  <c:v>804</c:v>
                </c:pt>
                <c:pt idx="1190">
                  <c:v>810</c:v>
                </c:pt>
                <c:pt idx="1191">
                  <c:v>815</c:v>
                </c:pt>
                <c:pt idx="1192">
                  <c:v>814</c:v>
                </c:pt>
                <c:pt idx="1193">
                  <c:v>1024</c:v>
                </c:pt>
                <c:pt idx="1194">
                  <c:v>1025</c:v>
                </c:pt>
                <c:pt idx="1195">
                  <c:v>1034</c:v>
                </c:pt>
                <c:pt idx="1196">
                  <c:v>1046</c:v>
                </c:pt>
                <c:pt idx="1197">
                  <c:v>1073</c:v>
                </c:pt>
                <c:pt idx="1198">
                  <c:v>1100</c:v>
                </c:pt>
                <c:pt idx="1199">
                  <c:v>1122</c:v>
                </c:pt>
                <c:pt idx="1200">
                  <c:v>1164</c:v>
                </c:pt>
                <c:pt idx="1201">
                  <c:v>1197</c:v>
                </c:pt>
                <c:pt idx="1202">
                  <c:v>1216</c:v>
                </c:pt>
                <c:pt idx="1203">
                  <c:v>1208</c:v>
                </c:pt>
                <c:pt idx="1204">
                  <c:v>1208</c:v>
                </c:pt>
                <c:pt idx="1205">
                  <c:v>1196</c:v>
                </c:pt>
                <c:pt idx="1206">
                  <c:v>1198</c:v>
                </c:pt>
                <c:pt idx="1207">
                  <c:v>1165</c:v>
                </c:pt>
                <c:pt idx="1208">
                  <c:v>1143</c:v>
                </c:pt>
                <c:pt idx="1209">
                  <c:v>1111</c:v>
                </c:pt>
                <c:pt idx="1210">
                  <c:v>1106</c:v>
                </c:pt>
                <c:pt idx="1211">
                  <c:v>1101</c:v>
                </c:pt>
                <c:pt idx="1212">
                  <c:v>1077</c:v>
                </c:pt>
                <c:pt idx="1213">
                  <c:v>1047</c:v>
                </c:pt>
                <c:pt idx="1214">
                  <c:v>1037</c:v>
                </c:pt>
                <c:pt idx="1215">
                  <c:v>1018</c:v>
                </c:pt>
                <c:pt idx="1216">
                  <c:v>1000</c:v>
                </c:pt>
                <c:pt idx="1217">
                  <c:v>980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723904"/>
        <c:axId val="261781120"/>
      </c:lineChart>
      <c:dateAx>
        <c:axId val="241723904"/>
        <c:scaling>
          <c:orientation val="minMax"/>
        </c:scaling>
        <c:delete val="0"/>
        <c:axPos val="b"/>
        <c:numFmt formatCode="d/m/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261781120"/>
        <c:crosses val="autoZero"/>
        <c:auto val="1"/>
        <c:lblOffset val="100"/>
        <c:baseTimeUnit val="days"/>
        <c:majorUnit val="2"/>
        <c:majorTimeUnit val="months"/>
        <c:minorUnit val="1"/>
        <c:minorTimeUnit val="months"/>
      </c:dateAx>
      <c:valAx>
        <c:axId val="2617811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241723904"/>
        <c:crosses val="autoZero"/>
        <c:crossBetween val="between"/>
      </c:valAx>
      <c:spPr>
        <a:gradFill rotWithShape="0">
          <a:gsLst>
            <a:gs pos="0">
              <a:srgbClr val="CCCCFF"/>
            </a:gs>
            <a:gs pos="100000">
              <a:srgbClr val="CCCCFF">
                <a:gamma/>
                <a:shade val="46275"/>
                <a:invGamma/>
              </a:srgbClr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gradFill rotWithShape="0">
      <a:gsLst>
        <a:gs pos="0">
          <a:srgbClr val="FFFFCC"/>
        </a:gs>
        <a:gs pos="100000">
          <a:srgbClr val="FFFFCC">
            <a:gamma/>
            <a:shade val="46275"/>
            <a:invGamma/>
          </a:srgbClr>
        </a:gs>
      </a:gsLst>
      <a:lin ang="54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0.69672</cdr:x>
      <cdr:y>0.52778</cdr:y>
    </cdr:from>
    <cdr:to>
      <cdr:x>0.9009</cdr:x>
      <cdr:y>0.63513</cdr:y>
    </cdr:to>
    <cdr:sp macro="" textlink="">
      <cdr:nvSpPr>
        <cdr:cNvPr id="3" name="2 - Ευθύγραμμο βέλος σύνδεσης"/>
        <cdr:cNvSpPr/>
      </cdr:nvSpPr>
      <cdr:spPr>
        <a:xfrm xmlns:a="http://schemas.openxmlformats.org/drawingml/2006/main" flipV="1">
          <a:off x="6072231" y="2790062"/>
          <a:ext cx="1779506" cy="567523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0.71429</cdr:x>
      <cdr:y>0.18667</cdr:y>
    </cdr:from>
    <cdr:to>
      <cdr:x>0.89076</cdr:x>
      <cdr:y>0.66667</cdr:y>
    </cdr:to>
    <cdr:sp macro="" textlink="">
      <cdr:nvSpPr>
        <cdr:cNvPr id="3" name="2 - Ευθύγραμμο βέλος σύνδεσης"/>
        <cdr:cNvSpPr/>
      </cdr:nvSpPr>
      <cdr:spPr>
        <a:xfrm xmlns:a="http://schemas.openxmlformats.org/drawingml/2006/main" rot="16200000" flipH="1">
          <a:off x="5536444" y="1535918"/>
          <a:ext cx="2571768" cy="1500197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7463" y="0"/>
            <a:ext cx="29289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16463"/>
            <a:ext cx="5405438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289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7463" y="9431338"/>
            <a:ext cx="29289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7EAF5D-E014-4E44-984F-BD2E700EA4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5831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3DC9C-A4AE-4AF7-A18A-37447B4738F3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6125"/>
            <a:ext cx="4959350" cy="3721100"/>
          </a:xfrm>
          <a:ln w="12700" cap="flat">
            <a:solidFill>
              <a:schemeClr val="tx1"/>
            </a:solidFill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635" y="4716664"/>
            <a:ext cx="4952729" cy="4468416"/>
          </a:xfrm>
          <a:ln/>
        </p:spPr>
        <p:txBody>
          <a:bodyPr lIns="89281" tIns="44640" rIns="89281" bIns="446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0D468-8BDA-40B7-85A6-8137E25AEDEA}" type="slidenum">
              <a:rPr lang="en-GB"/>
              <a:pPr/>
              <a:t>26</a:t>
            </a:fld>
            <a:endParaRPr lang="en-GB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4721A-F88E-44E5-AA02-9108DAE22465}" type="slidenum">
              <a:rPr lang="el-GR" smtClean="0"/>
              <a:pPr/>
              <a:t>52</a:t>
            </a:fld>
            <a:endParaRPr lang="el-GR" smtClean="0"/>
          </a:p>
        </p:txBody>
      </p:sp>
      <p:sp>
        <p:nvSpPr>
          <p:cNvPr id="143363" name="Rectangle 2"/>
          <p:cNvSpPr>
            <a:spLocks noChangeArrowheads="1"/>
          </p:cNvSpPr>
          <p:nvPr/>
        </p:nvSpPr>
        <p:spPr bwMode="auto">
          <a:xfrm>
            <a:off x="3829050" y="0"/>
            <a:ext cx="2928938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3364" name="Rectangle 3"/>
          <p:cNvSpPr>
            <a:spLocks noChangeArrowheads="1"/>
          </p:cNvSpPr>
          <p:nvPr/>
        </p:nvSpPr>
        <p:spPr bwMode="auto">
          <a:xfrm>
            <a:off x="3829050" y="9432925"/>
            <a:ext cx="2928938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0" hangingPunct="0"/>
            <a:r>
              <a:rPr lang="en-US" sz="1000" i="1">
                <a:latin typeface="Times New Roman" pitchFamily="18" charset="0"/>
              </a:rPr>
              <a:t>7</a:t>
            </a:r>
          </a:p>
        </p:txBody>
      </p:sp>
      <p:sp>
        <p:nvSpPr>
          <p:cNvPr id="143365" name="Rectangle 4"/>
          <p:cNvSpPr>
            <a:spLocks noChangeArrowheads="1"/>
          </p:cNvSpPr>
          <p:nvPr/>
        </p:nvSpPr>
        <p:spPr bwMode="auto">
          <a:xfrm>
            <a:off x="0" y="9432925"/>
            <a:ext cx="2928938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3366" name="Rectangle 5"/>
          <p:cNvSpPr>
            <a:spLocks noChangeArrowheads="1"/>
          </p:cNvSpPr>
          <p:nvPr/>
        </p:nvSpPr>
        <p:spPr bwMode="auto">
          <a:xfrm>
            <a:off x="0" y="0"/>
            <a:ext cx="2928938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336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1433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1700" y="4716463"/>
            <a:ext cx="4954588" cy="446881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4721A-F88E-44E5-AA02-9108DAE22465}" type="slidenum">
              <a:rPr lang="el-GR" smtClean="0"/>
              <a:pPr/>
              <a:t>53</a:t>
            </a:fld>
            <a:endParaRPr lang="el-GR" smtClean="0"/>
          </a:p>
        </p:txBody>
      </p:sp>
      <p:sp>
        <p:nvSpPr>
          <p:cNvPr id="143363" name="Rectangle 2"/>
          <p:cNvSpPr>
            <a:spLocks noChangeArrowheads="1"/>
          </p:cNvSpPr>
          <p:nvPr/>
        </p:nvSpPr>
        <p:spPr bwMode="auto">
          <a:xfrm>
            <a:off x="3829050" y="0"/>
            <a:ext cx="2928938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3364" name="Rectangle 3"/>
          <p:cNvSpPr>
            <a:spLocks noChangeArrowheads="1"/>
          </p:cNvSpPr>
          <p:nvPr/>
        </p:nvSpPr>
        <p:spPr bwMode="auto">
          <a:xfrm>
            <a:off x="3829050" y="9432925"/>
            <a:ext cx="2928938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0" hangingPunct="0"/>
            <a:r>
              <a:rPr lang="en-US" sz="1000" i="1">
                <a:latin typeface="Times New Roman" pitchFamily="18" charset="0"/>
              </a:rPr>
              <a:t>7</a:t>
            </a:r>
          </a:p>
        </p:txBody>
      </p:sp>
      <p:sp>
        <p:nvSpPr>
          <p:cNvPr id="143365" name="Rectangle 4"/>
          <p:cNvSpPr>
            <a:spLocks noChangeArrowheads="1"/>
          </p:cNvSpPr>
          <p:nvPr/>
        </p:nvSpPr>
        <p:spPr bwMode="auto">
          <a:xfrm>
            <a:off x="0" y="9432925"/>
            <a:ext cx="2928938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3366" name="Rectangle 5"/>
          <p:cNvSpPr>
            <a:spLocks noChangeArrowheads="1"/>
          </p:cNvSpPr>
          <p:nvPr/>
        </p:nvSpPr>
        <p:spPr bwMode="auto">
          <a:xfrm>
            <a:off x="0" y="0"/>
            <a:ext cx="2928938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336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1433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1700" y="4716463"/>
            <a:ext cx="4954588" cy="446881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4721A-F88E-44E5-AA02-9108DAE22465}" type="slidenum">
              <a:rPr lang="el-GR" smtClean="0"/>
              <a:pPr/>
              <a:t>54</a:t>
            </a:fld>
            <a:endParaRPr lang="el-GR" smtClean="0"/>
          </a:p>
        </p:txBody>
      </p:sp>
      <p:sp>
        <p:nvSpPr>
          <p:cNvPr id="143363" name="Rectangle 2"/>
          <p:cNvSpPr>
            <a:spLocks noChangeArrowheads="1"/>
          </p:cNvSpPr>
          <p:nvPr/>
        </p:nvSpPr>
        <p:spPr bwMode="auto">
          <a:xfrm>
            <a:off x="3829050" y="0"/>
            <a:ext cx="2928938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3364" name="Rectangle 3"/>
          <p:cNvSpPr>
            <a:spLocks noChangeArrowheads="1"/>
          </p:cNvSpPr>
          <p:nvPr/>
        </p:nvSpPr>
        <p:spPr bwMode="auto">
          <a:xfrm>
            <a:off x="3829050" y="9432925"/>
            <a:ext cx="2928938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0" hangingPunct="0"/>
            <a:r>
              <a:rPr lang="en-US" sz="1000" i="1">
                <a:latin typeface="Times New Roman" pitchFamily="18" charset="0"/>
              </a:rPr>
              <a:t>7</a:t>
            </a:r>
          </a:p>
        </p:txBody>
      </p:sp>
      <p:sp>
        <p:nvSpPr>
          <p:cNvPr id="143365" name="Rectangle 4"/>
          <p:cNvSpPr>
            <a:spLocks noChangeArrowheads="1"/>
          </p:cNvSpPr>
          <p:nvPr/>
        </p:nvSpPr>
        <p:spPr bwMode="auto">
          <a:xfrm>
            <a:off x="0" y="9432925"/>
            <a:ext cx="2928938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3366" name="Rectangle 5"/>
          <p:cNvSpPr>
            <a:spLocks noChangeArrowheads="1"/>
          </p:cNvSpPr>
          <p:nvPr/>
        </p:nvSpPr>
        <p:spPr bwMode="auto">
          <a:xfrm>
            <a:off x="0" y="0"/>
            <a:ext cx="2928938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336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1433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1700" y="4716463"/>
            <a:ext cx="4954588" cy="446881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T. Syriopoulos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FA27C-DC03-4395-BDD8-1E88564725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T. Syriopoulos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4336-50E8-45A2-8F12-F745C3AE03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T. Syriopoulos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06FF9-E6F7-4866-9077-0C0A0450E10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T. Syriopoulos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2290B-9EAE-4975-A61A-97EC9FC308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95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64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44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80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05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15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3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T. Syriopoulos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989DC-8411-419D-BCF0-9153E040AE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98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44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16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13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92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04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53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32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5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9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T. Syriopoulos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F0794-7245-4DFD-8B77-2AB4EADCD3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13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89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25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74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9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T. Syriopoulos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E81EA-6175-45F9-A634-E3BDEA3388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T. Syriopoulos</a:t>
            </a: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4D472-7FCB-4260-AC7B-AF63CEFBEB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T. Syriopoulos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3C8AA-7DE3-468D-8970-CD53964880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T. Syriopoulos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3A049-81C5-4F69-9191-4FB30BA959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T. Syriopoulos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1A2C4-F6FB-4118-8CEE-C4EED2BB46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T. Syriopoulos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24316-C249-46DE-B3BF-60DA69A2C2B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l-GR" smtClean="0"/>
              <a:t>T. Syriopoulos</a:t>
            </a: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85CDF7-0493-487F-BBF8-744C134521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46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15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Arial" charset="0"/>
              </a:rPr>
              <a:t>Ναυτιλιακή Χρηματοοικονομική</a:t>
            </a:r>
            <a:endParaRPr lang="el-GR" sz="3200" b="1" dirty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284983"/>
            <a:ext cx="7848600" cy="17283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000" smtClean="0"/>
              <a:t> 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 FORWARD FREIGHT AGREEMENTS</a:t>
            </a:r>
            <a:endParaRPr 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9678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800" b="1" i="1" dirty="0" smtClean="0">
                <a:solidFill>
                  <a:prstClr val="black"/>
                </a:solidFill>
                <a:latin typeface="Calibri"/>
                <a:cs typeface="+mn-cs"/>
              </a:rPr>
              <a:t>Θεόδωρος Συριόπουλος</a:t>
            </a:r>
            <a:endParaRPr lang="el-GR" sz="1800" b="1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800" b="1" i="1" dirty="0" smtClean="0">
                <a:solidFill>
                  <a:prstClr val="black"/>
                </a:solidFill>
                <a:latin typeface="Calibri"/>
                <a:cs typeface="+mn-cs"/>
              </a:rPr>
              <a:t>Τμήμα </a:t>
            </a:r>
            <a:r>
              <a:rPr lang="el-GR" sz="1800" b="1" i="1" dirty="0">
                <a:solidFill>
                  <a:prstClr val="black"/>
                </a:solidFill>
                <a:latin typeface="Calibri"/>
                <a:cs typeface="+mn-cs"/>
              </a:rPr>
              <a:t>Ναυτιλίας και Επιχειρηματικών Υπηρεσιών</a:t>
            </a:r>
          </a:p>
        </p:txBody>
      </p:sp>
    </p:spTree>
    <p:extLst>
      <p:ext uri="{BB962C8B-B14F-4D97-AF65-F5344CB8AC3E}">
        <p14:creationId xmlns:p14="http://schemas.microsoft.com/office/powerpoint/2010/main" val="29293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AB6825-41B1-4AA2-9873-669E8A468593}" type="slidenum">
              <a:rPr lang="el-GR" smtClean="0"/>
              <a:pPr/>
              <a:t>10</a:t>
            </a:fld>
            <a:endParaRPr lang="el-GR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137525" cy="576263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</a:rPr>
              <a:t>Major Types of Risk</a:t>
            </a:r>
            <a:endParaRPr lang="el-GR" sz="2000" b="1" dirty="0" smtClean="0">
              <a:solidFill>
                <a:schemeClr val="accent2"/>
              </a:solidFill>
            </a:endParaRPr>
          </a:p>
        </p:txBody>
      </p:sp>
      <p:sp>
        <p:nvSpPr>
          <p:cNvPr id="49156" name="5 - Στρογγυλεμένο ορθογώνιο"/>
          <p:cNvSpPr>
            <a:spLocks noChangeArrowheads="1"/>
          </p:cNvSpPr>
          <p:nvPr/>
        </p:nvSpPr>
        <p:spPr bwMode="auto">
          <a:xfrm>
            <a:off x="1143000" y="2571750"/>
            <a:ext cx="2000250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STRATEGIC RISK</a:t>
            </a:r>
          </a:p>
        </p:txBody>
      </p:sp>
      <p:sp>
        <p:nvSpPr>
          <p:cNvPr id="49157" name="6 - Στρογγυλεμένο ορθογώνιο"/>
          <p:cNvSpPr>
            <a:spLocks noChangeArrowheads="1"/>
          </p:cNvSpPr>
          <p:nvPr/>
        </p:nvSpPr>
        <p:spPr bwMode="auto">
          <a:xfrm>
            <a:off x="3286125" y="1428750"/>
            <a:ext cx="2286000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26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/>
              <a:t>Major</a:t>
            </a:r>
            <a:br>
              <a:rPr lang="en-US" sz="1800" b="1" dirty="0"/>
            </a:br>
            <a:r>
              <a:rPr lang="en-US" sz="1800" b="1" dirty="0"/>
              <a:t>Categories of RISK</a:t>
            </a:r>
          </a:p>
        </p:txBody>
      </p:sp>
      <p:sp>
        <p:nvSpPr>
          <p:cNvPr id="49158" name="7 - Στρογγυλεμένο ορθογώνιο"/>
          <p:cNvSpPr>
            <a:spLocks noChangeArrowheads="1"/>
          </p:cNvSpPr>
          <p:nvPr/>
        </p:nvSpPr>
        <p:spPr bwMode="auto">
          <a:xfrm>
            <a:off x="1143000" y="3571875"/>
            <a:ext cx="2000250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BUSINESS RISK</a:t>
            </a:r>
          </a:p>
        </p:txBody>
      </p:sp>
      <p:sp>
        <p:nvSpPr>
          <p:cNvPr id="49159" name="8 - Στρογγυλεμένο ορθογώνιο"/>
          <p:cNvSpPr>
            <a:spLocks noChangeArrowheads="1"/>
          </p:cNvSpPr>
          <p:nvPr/>
        </p:nvSpPr>
        <p:spPr bwMode="auto">
          <a:xfrm>
            <a:off x="1143000" y="4572000"/>
            <a:ext cx="2000250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FINANCIAL RISK</a:t>
            </a:r>
          </a:p>
        </p:txBody>
      </p:sp>
      <p:sp>
        <p:nvSpPr>
          <p:cNvPr id="49160" name="11 - Στρογγυλεμένο ορθογώνιο"/>
          <p:cNvSpPr>
            <a:spLocks noChangeArrowheads="1"/>
          </p:cNvSpPr>
          <p:nvPr/>
        </p:nvSpPr>
        <p:spPr bwMode="auto">
          <a:xfrm>
            <a:off x="5214938" y="5857875"/>
            <a:ext cx="1928812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Legal Risk</a:t>
            </a:r>
          </a:p>
        </p:txBody>
      </p:sp>
      <p:sp>
        <p:nvSpPr>
          <p:cNvPr id="49161" name="12 - Στρογγυλεμένο ορθογώνιο"/>
          <p:cNvSpPr>
            <a:spLocks noChangeArrowheads="1"/>
          </p:cNvSpPr>
          <p:nvPr/>
        </p:nvSpPr>
        <p:spPr bwMode="auto">
          <a:xfrm>
            <a:off x="5214938" y="5000625"/>
            <a:ext cx="1928812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Operational Risk</a:t>
            </a:r>
          </a:p>
        </p:txBody>
      </p:sp>
      <p:sp>
        <p:nvSpPr>
          <p:cNvPr id="49162" name="13 - Στρογγυλεμένο ορθογώνιο"/>
          <p:cNvSpPr>
            <a:spLocks noChangeArrowheads="1"/>
          </p:cNvSpPr>
          <p:nvPr/>
        </p:nvSpPr>
        <p:spPr bwMode="auto">
          <a:xfrm>
            <a:off x="5214938" y="4143375"/>
            <a:ext cx="1928812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Liquidity Risk</a:t>
            </a:r>
          </a:p>
        </p:txBody>
      </p:sp>
      <p:sp>
        <p:nvSpPr>
          <p:cNvPr id="49163" name="14 - Στρογγυλεμένο ορθογώνιο"/>
          <p:cNvSpPr>
            <a:spLocks noChangeArrowheads="1"/>
          </p:cNvSpPr>
          <p:nvPr/>
        </p:nvSpPr>
        <p:spPr bwMode="auto">
          <a:xfrm>
            <a:off x="5214938" y="3286125"/>
            <a:ext cx="1928812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Credit Risk</a:t>
            </a:r>
          </a:p>
        </p:txBody>
      </p:sp>
      <p:sp>
        <p:nvSpPr>
          <p:cNvPr id="49164" name="15 - Στρογγυλεμένο ορθογώνιο"/>
          <p:cNvSpPr>
            <a:spLocks noChangeArrowheads="1"/>
          </p:cNvSpPr>
          <p:nvPr/>
        </p:nvSpPr>
        <p:spPr bwMode="auto">
          <a:xfrm>
            <a:off x="5214938" y="2428875"/>
            <a:ext cx="1928812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Market Risk</a:t>
            </a:r>
          </a:p>
        </p:txBody>
      </p:sp>
      <p:cxnSp>
        <p:nvCxnSpPr>
          <p:cNvPr id="49165" name="19 - Ευθεία γραμμή σύνδεσης"/>
          <p:cNvCxnSpPr>
            <a:cxnSpLocks noChangeShapeType="1"/>
          </p:cNvCxnSpPr>
          <p:nvPr/>
        </p:nvCxnSpPr>
        <p:spPr bwMode="auto">
          <a:xfrm rot="5400000">
            <a:off x="3036888" y="4535488"/>
            <a:ext cx="3500437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6" name="22 - Ευθύγραμμο βέλος σύνδεσης"/>
          <p:cNvCxnSpPr>
            <a:cxnSpLocks noChangeShapeType="1"/>
            <a:endCxn id="49164" idx="1"/>
          </p:cNvCxnSpPr>
          <p:nvPr/>
        </p:nvCxnSpPr>
        <p:spPr bwMode="auto">
          <a:xfrm>
            <a:off x="4786313" y="2786063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9167" name="26 - Ευθύγραμμο βέλος σύνδεσης"/>
          <p:cNvCxnSpPr>
            <a:cxnSpLocks noChangeShapeType="1"/>
            <a:endCxn id="49163" idx="1"/>
          </p:cNvCxnSpPr>
          <p:nvPr/>
        </p:nvCxnSpPr>
        <p:spPr bwMode="auto">
          <a:xfrm>
            <a:off x="4786313" y="3643313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9168" name="33 - Ευθύγραμμο βέλος σύνδεσης"/>
          <p:cNvCxnSpPr>
            <a:cxnSpLocks noChangeShapeType="1"/>
          </p:cNvCxnSpPr>
          <p:nvPr/>
        </p:nvCxnSpPr>
        <p:spPr bwMode="auto">
          <a:xfrm>
            <a:off x="4786313" y="4500563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9169" name="34 - Ευθύγραμμο βέλος σύνδεσης"/>
          <p:cNvCxnSpPr>
            <a:cxnSpLocks noChangeShapeType="1"/>
          </p:cNvCxnSpPr>
          <p:nvPr/>
        </p:nvCxnSpPr>
        <p:spPr bwMode="auto">
          <a:xfrm>
            <a:off x="4786313" y="5357813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9170" name="35 - Ευθύγραμμο βέλος σύνδεσης"/>
          <p:cNvCxnSpPr>
            <a:cxnSpLocks noChangeShapeType="1"/>
          </p:cNvCxnSpPr>
          <p:nvPr/>
        </p:nvCxnSpPr>
        <p:spPr bwMode="auto">
          <a:xfrm>
            <a:off x="4786313" y="6286500"/>
            <a:ext cx="428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9171" name="39 - Ευθύγραμμο βέλος σύνδεσης"/>
          <p:cNvCxnSpPr>
            <a:cxnSpLocks noChangeShapeType="1"/>
            <a:stCxn id="49159" idx="3"/>
          </p:cNvCxnSpPr>
          <p:nvPr/>
        </p:nvCxnSpPr>
        <p:spPr bwMode="auto">
          <a:xfrm>
            <a:off x="3143250" y="4929188"/>
            <a:ext cx="1643063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9172" name="42 - Ευθεία γραμμή σύνδεσης"/>
          <p:cNvCxnSpPr>
            <a:cxnSpLocks noChangeShapeType="1"/>
            <a:stCxn id="49157" idx="2"/>
          </p:cNvCxnSpPr>
          <p:nvPr/>
        </p:nvCxnSpPr>
        <p:spPr bwMode="auto">
          <a:xfrm rot="5400000">
            <a:off x="4356894" y="2213769"/>
            <a:ext cx="14287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3" name="70 - Ευθεία γραμμή σύνδεσης"/>
          <p:cNvCxnSpPr>
            <a:cxnSpLocks noChangeShapeType="1"/>
            <a:stCxn id="49156" idx="2"/>
            <a:endCxn id="49158" idx="0"/>
          </p:cNvCxnSpPr>
          <p:nvPr/>
        </p:nvCxnSpPr>
        <p:spPr bwMode="auto">
          <a:xfrm rot="5400000">
            <a:off x="1999457" y="3429794"/>
            <a:ext cx="2857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4" name="72 - Ευθεία γραμμή σύνδεσης"/>
          <p:cNvCxnSpPr>
            <a:cxnSpLocks noChangeShapeType="1"/>
            <a:stCxn id="49158" idx="2"/>
            <a:endCxn id="49159" idx="0"/>
          </p:cNvCxnSpPr>
          <p:nvPr/>
        </p:nvCxnSpPr>
        <p:spPr bwMode="auto">
          <a:xfrm rot="5400000">
            <a:off x="1999457" y="4429919"/>
            <a:ext cx="2857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5" name="73 - Ευθεία γραμμή σύνδεσης"/>
          <p:cNvCxnSpPr>
            <a:cxnSpLocks noChangeShapeType="1"/>
          </p:cNvCxnSpPr>
          <p:nvPr/>
        </p:nvCxnSpPr>
        <p:spPr bwMode="auto">
          <a:xfrm rot="5400000">
            <a:off x="2001044" y="2428081"/>
            <a:ext cx="2857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6" name="75 - Ευθεία γραμμή σύνδεσης"/>
          <p:cNvCxnSpPr>
            <a:cxnSpLocks noChangeShapeType="1"/>
          </p:cNvCxnSpPr>
          <p:nvPr/>
        </p:nvCxnSpPr>
        <p:spPr bwMode="auto">
          <a:xfrm>
            <a:off x="2143125" y="2286000"/>
            <a:ext cx="2286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9647CF-1A5A-43D8-A3B6-3F5445A91801}" type="slidenum">
              <a:rPr lang="el-GR" smtClean="0"/>
              <a:pPr/>
              <a:t>11</a:t>
            </a:fld>
            <a:endParaRPr lang="el-GR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569325" cy="719138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Types of Financial Risk </a:t>
            </a:r>
            <a:r>
              <a:rPr lang="en-US" sz="1800" b="1" baseline="-25000" dirty="0" smtClean="0">
                <a:solidFill>
                  <a:schemeClr val="accent2"/>
                </a:solidFill>
              </a:rPr>
              <a:t>(1)</a:t>
            </a:r>
            <a:endParaRPr lang="el-GR" sz="1800" b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313"/>
            <a:ext cx="8280920" cy="1512639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Market risks:</a:t>
            </a:r>
          </a:p>
          <a:p>
            <a:pPr eaLnBrk="1" hangingPunct="1">
              <a:buFontTx/>
              <a:buNone/>
            </a:pPr>
            <a:r>
              <a:rPr lang="en-US" sz="1800" dirty="0" smtClean="0"/>
              <a:t>			arise from changes in prices of financial assets &amp; liabilities </a:t>
            </a:r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>
              <a:buFontTx/>
              <a:buNone/>
            </a:pPr>
            <a:r>
              <a:rPr lang="en-US" sz="1800" dirty="0" smtClean="0"/>
              <a:t>			measured by changes in value of open positions or earnings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3212977"/>
            <a:ext cx="80855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 risks: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can take two forms: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	absolute risk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– measured by loss potential in dollar terms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	relative risk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– relative to a benchmark index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1B9079-1C8B-44A7-A464-2202B7E46F44}" type="slidenum">
              <a:rPr lang="el-GR" smtClean="0"/>
              <a:pPr/>
              <a:t>12</a:t>
            </a:fld>
            <a:endParaRPr lang="el-GR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569325" cy="719138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Types of Financial Risk </a:t>
            </a:r>
            <a:r>
              <a:rPr lang="en-US" sz="1800" b="1" baseline="-25000" dirty="0" smtClean="0">
                <a:solidFill>
                  <a:schemeClr val="accent2"/>
                </a:solidFill>
              </a:rPr>
              <a:t>(2)</a:t>
            </a:r>
            <a:endParaRPr lang="el-GR" sz="1800" b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8172772" cy="15841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Credit risks: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		arise when counterparties are unwilling or unable </a:t>
            </a:r>
            <a:br>
              <a:rPr lang="en-US" sz="1800" dirty="0" smtClean="0"/>
            </a:br>
            <a:r>
              <a:rPr lang="en-US" sz="1800" dirty="0" smtClean="0"/>
              <a:t>	to fulfill their contractual obligations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		measured by cost of replacing cash flows if the other party defaults</a:t>
            </a:r>
            <a:br>
              <a:rPr lang="en-US" sz="1800" dirty="0" smtClean="0"/>
            </a:br>
            <a:r>
              <a:rPr lang="en-US" sz="1800" dirty="0" smtClean="0"/>
              <a:t>	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3573017"/>
            <a:ext cx="81575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Liquidity risks:</a:t>
            </a: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 / product liquidity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arises when a transaction cannot be made at prevailing market prices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due to insufficient market activity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Cash flow / funding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inability to meet cash flow obligations, may force early liquidation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82699B-1AAC-4ED2-99FC-F0C43A34E624}" type="slidenum">
              <a:rPr lang="el-GR" smtClean="0"/>
              <a:pPr/>
              <a:t>13</a:t>
            </a:fld>
            <a:endParaRPr lang="el-GR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569325" cy="719138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Types of Financial Risk </a:t>
            </a:r>
            <a:r>
              <a:rPr lang="en-US" sz="1800" b="1" baseline="-25000" dirty="0" smtClean="0">
                <a:solidFill>
                  <a:schemeClr val="accent2"/>
                </a:solidFill>
              </a:rPr>
              <a:t>(3)</a:t>
            </a:r>
            <a:endParaRPr lang="el-GR" sz="1800" b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8229600" cy="1656184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Operational risks:</a:t>
            </a:r>
          </a:p>
          <a:p>
            <a:pPr eaLnBrk="1" hangingPunct="1">
              <a:buFontTx/>
              <a:buNone/>
            </a:pPr>
            <a:r>
              <a:rPr lang="en-US" sz="1800" dirty="0" smtClean="0"/>
              <a:t>		refer to potential losses resulting from inadequate systems,</a:t>
            </a:r>
            <a:br>
              <a:rPr lang="en-US" sz="1800" dirty="0" smtClean="0"/>
            </a:br>
            <a:r>
              <a:rPr lang="en-US" sz="1800" dirty="0" smtClean="0"/>
              <a:t>	management failure, fraud or error</a:t>
            </a:r>
          </a:p>
          <a:p>
            <a:pPr eaLnBrk="1" hangingPunct="1">
              <a:buFontTx/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chemeClr val="accent2"/>
                </a:solidFill>
              </a:rPr>
              <a:t>- execution risk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		- technology risk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3789040"/>
            <a:ext cx="8157592" cy="201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Legal risks: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arise when a counterparty does not have the legal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or regulatory authority to engage in a transaction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compliance risk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regulatory risks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(market manipulation, insider trading) </a:t>
            </a:r>
            <a:endParaRPr kumimoji="0" lang="el-G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417646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13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20688"/>
            <a:ext cx="42484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4608512" cy="864096"/>
          </a:xfrm>
          <a:noFill/>
          <a:ln/>
        </p:spPr>
        <p:txBody>
          <a:bodyPr lIns="92075" tIns="46038" rIns="92075" bIns="46038" anchor="ctr"/>
          <a:lstStyle/>
          <a:p>
            <a:pPr algn="l"/>
            <a:r>
              <a:rPr lang="en-US" sz="1800" b="1" dirty="0" smtClean="0">
                <a:solidFill>
                  <a:schemeClr val="accent2"/>
                </a:solidFill>
              </a:rPr>
              <a:t>Why is Shipping so Volatile?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2060848"/>
            <a:ext cx="5112568" cy="3600400"/>
          </a:xfrm>
          <a:noFill/>
          <a:ln/>
        </p:spPr>
        <p:txBody>
          <a:bodyPr lIns="92075" tIns="46038" rIns="92075" bIns="46038">
            <a:noAutofit/>
          </a:bodyPr>
          <a:lstStyle/>
          <a:p>
            <a:pPr marL="342900" indent="-342900">
              <a:lnSpc>
                <a:spcPct val="140000"/>
              </a:lnSpc>
            </a:pPr>
            <a:r>
              <a:rPr lang="en-US" sz="1400" b="1" dirty="0" smtClean="0"/>
              <a:t>Demand-Supply </a:t>
            </a:r>
            <a:r>
              <a:rPr lang="en-US" sz="1400" dirty="0" smtClean="0"/>
              <a:t>Model:</a:t>
            </a:r>
          </a:p>
          <a:p>
            <a:pPr marL="342900" indent="-342900">
              <a:lnSpc>
                <a:spcPct val="140000"/>
              </a:lnSpc>
              <a:buNone/>
            </a:pPr>
            <a:endParaRPr lang="en-US" sz="800" dirty="0" smtClean="0"/>
          </a:p>
          <a:p>
            <a:pPr marL="511175" lvl="1" indent="-342900">
              <a:lnSpc>
                <a:spcPct val="140000"/>
              </a:lnSpc>
            </a:pPr>
            <a:r>
              <a:rPr lang="en-US" sz="1400" b="1" dirty="0" smtClean="0"/>
              <a:t>Demand</a:t>
            </a:r>
            <a:r>
              <a:rPr lang="en-US" sz="1400" dirty="0" smtClean="0"/>
              <a:t> is inelastic</a:t>
            </a:r>
          </a:p>
          <a:p>
            <a:pPr marL="511175" lvl="1" indent="-342900">
              <a:lnSpc>
                <a:spcPct val="140000"/>
              </a:lnSpc>
            </a:pPr>
            <a:r>
              <a:rPr lang="en-US" sz="1400" b="1" dirty="0" smtClean="0"/>
              <a:t>Supply</a:t>
            </a:r>
            <a:r>
              <a:rPr lang="en-US" sz="1400" dirty="0" smtClean="0"/>
              <a:t> is elastic for low levels of freight rates but becomes inelastic as fleet utilization increases</a:t>
            </a:r>
          </a:p>
          <a:p>
            <a:pPr marL="511175" lvl="1" indent="-342900">
              <a:lnSpc>
                <a:spcPct val="140000"/>
              </a:lnSpc>
            </a:pPr>
            <a:r>
              <a:rPr lang="en-US" sz="1400" dirty="0" smtClean="0"/>
              <a:t>In </a:t>
            </a:r>
            <a:r>
              <a:rPr lang="en-US" sz="1400" b="1" dirty="0" smtClean="0"/>
              <a:t>short-run</a:t>
            </a:r>
            <a:r>
              <a:rPr lang="en-US" sz="1400" dirty="0" smtClean="0"/>
              <a:t>, supply depends on factors such as</a:t>
            </a:r>
            <a:br>
              <a:rPr lang="en-US" sz="1400" dirty="0" smtClean="0"/>
            </a:br>
            <a:r>
              <a:rPr lang="en-US" sz="1400" dirty="0" smtClean="0"/>
              <a:t>port congestion, average haul, etc.;</a:t>
            </a:r>
            <a:br>
              <a:rPr lang="en-US" sz="1400" dirty="0" smtClean="0"/>
            </a:br>
            <a:r>
              <a:rPr lang="en-GB" sz="1400" dirty="0" smtClean="0"/>
              <a:t>can increase by utilising the fleet more intensively</a:t>
            </a:r>
            <a:endParaRPr lang="en-US" sz="1400" dirty="0" smtClean="0"/>
          </a:p>
          <a:p>
            <a:pPr marL="511175" lvl="1" indent="-342900">
              <a:lnSpc>
                <a:spcPct val="140000"/>
              </a:lnSpc>
            </a:pPr>
            <a:r>
              <a:rPr lang="en-US" sz="1400" dirty="0" smtClean="0"/>
              <a:t>In </a:t>
            </a:r>
            <a:r>
              <a:rPr lang="en-US" sz="1400" b="1" dirty="0" smtClean="0"/>
              <a:t>long-run</a:t>
            </a:r>
            <a:r>
              <a:rPr lang="en-US" sz="1400" dirty="0" smtClean="0"/>
              <a:t>, supply can increase by building more ships</a:t>
            </a:r>
          </a:p>
          <a:p>
            <a:pPr marL="511175" lvl="1" indent="-342900">
              <a:lnSpc>
                <a:spcPct val="140000"/>
              </a:lnSpc>
            </a:pPr>
            <a:r>
              <a:rPr lang="en-GB" sz="1400" dirty="0" smtClean="0"/>
              <a:t>High volatility in freight markets</a:t>
            </a:r>
          </a:p>
          <a:p>
            <a:pPr marL="511175" lvl="1" indent="-342900">
              <a:lnSpc>
                <a:spcPct val="140000"/>
              </a:lnSpc>
            </a:pPr>
            <a:r>
              <a:rPr lang="en-GB" sz="1400" dirty="0" smtClean="0"/>
              <a:t>Sensitivity to external events &amp; shocks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12160" y="332656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Supply-Demand Model</a:t>
            </a:r>
            <a:endParaRPr lang="en-GB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12160" y="3861048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Freight Rate Volatility</a:t>
            </a:r>
            <a:endParaRPr lang="en-GB" sz="1100" b="1" dirty="0"/>
          </a:p>
        </p:txBody>
      </p:sp>
      <p:sp>
        <p:nvSpPr>
          <p:cNvPr id="29" name="Oval 28"/>
          <p:cNvSpPr/>
          <p:nvPr/>
        </p:nvSpPr>
        <p:spPr>
          <a:xfrm>
            <a:off x="6660232" y="1916832"/>
            <a:ext cx="72008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/>
          <p:cNvSpPr/>
          <p:nvPr/>
        </p:nvSpPr>
        <p:spPr>
          <a:xfrm>
            <a:off x="7308304" y="3933056"/>
            <a:ext cx="72008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380312" y="3068960"/>
            <a:ext cx="288032" cy="864096"/>
          </a:xfrm>
          <a:prstGeom prst="straightConnector1">
            <a:avLst/>
          </a:prstGeom>
          <a:ln w="25400"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652120" y="2564904"/>
            <a:ext cx="72008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/>
          <p:cNvSpPr/>
          <p:nvPr/>
        </p:nvSpPr>
        <p:spPr>
          <a:xfrm>
            <a:off x="6156176" y="5301208"/>
            <a:ext cx="72008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156176" y="3140968"/>
            <a:ext cx="72008" cy="1944216"/>
          </a:xfrm>
          <a:prstGeom prst="straightConnector1">
            <a:avLst/>
          </a:prstGeom>
          <a:ln w="25400"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 animBg="1"/>
      <p:bldP spid="30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Freight rate formation – Demand vs. Supply</a:t>
            </a:r>
            <a:endParaRPr lang="el-GR" sz="1800" dirty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827584" y="1484784"/>
            <a:ext cx="7922106" cy="5040560"/>
            <a:chOff x="764" y="1389"/>
            <a:chExt cx="4656" cy="2488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764" y="1389"/>
              <a:ext cx="4656" cy="2488"/>
              <a:chOff x="730" y="1389"/>
              <a:chExt cx="3555" cy="2488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761" y="1389"/>
                <a:ext cx="3524" cy="24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964" y="2041"/>
                <a:ext cx="2645" cy="15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72"/>
                  </a:cxn>
                  <a:cxn ang="0">
                    <a:pos x="3360" y="1872"/>
                  </a:cxn>
                </a:cxnLst>
                <a:rect l="0" t="0" r="r" b="b"/>
                <a:pathLst>
                  <a:path w="3361" h="1873">
                    <a:moveTo>
                      <a:pt x="0" y="0"/>
                    </a:moveTo>
                    <a:lnTo>
                      <a:pt x="0" y="1872"/>
                    </a:lnTo>
                    <a:lnTo>
                      <a:pt x="3360" y="1872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" name="Arc 8"/>
              <p:cNvSpPr>
                <a:spLocks/>
              </p:cNvSpPr>
              <p:nvPr/>
            </p:nvSpPr>
            <p:spPr bwMode="auto">
              <a:xfrm>
                <a:off x="1040" y="2900"/>
                <a:ext cx="1508" cy="44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BC37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1496" y="2208"/>
                <a:ext cx="145" cy="1343"/>
              </a:xfrm>
              <a:prstGeom prst="line">
                <a:avLst/>
              </a:prstGeom>
              <a:noFill/>
              <a:ln w="12700">
                <a:solidFill>
                  <a:srgbClr val="00279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1609" y="2490"/>
                <a:ext cx="3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2516" y="2208"/>
                <a:ext cx="145" cy="1343"/>
              </a:xfrm>
              <a:prstGeom prst="line">
                <a:avLst/>
              </a:prstGeom>
              <a:noFill/>
              <a:ln w="12700">
                <a:solidFill>
                  <a:srgbClr val="00279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964" y="3309"/>
                <a:ext cx="64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6" y="0"/>
                  </a:cxn>
                  <a:cxn ang="0">
                    <a:pos x="816" y="384"/>
                  </a:cxn>
                </a:cxnLst>
                <a:rect l="0" t="0" r="r" b="b"/>
                <a:pathLst>
                  <a:path w="817" h="385">
                    <a:moveTo>
                      <a:pt x="0" y="0"/>
                    </a:moveTo>
                    <a:lnTo>
                      <a:pt x="816" y="0"/>
                    </a:lnTo>
                    <a:lnTo>
                      <a:pt x="816" y="38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964" y="3227"/>
                <a:ext cx="1134" cy="4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0" y="0"/>
                  </a:cxn>
                  <a:cxn ang="0">
                    <a:pos x="1440" y="480"/>
                  </a:cxn>
                </a:cxnLst>
                <a:rect l="0" t="0" r="r" b="b"/>
                <a:pathLst>
                  <a:path w="1441" h="481">
                    <a:moveTo>
                      <a:pt x="0" y="0"/>
                    </a:moveTo>
                    <a:lnTo>
                      <a:pt x="1440" y="0"/>
                    </a:lnTo>
                    <a:lnTo>
                      <a:pt x="1440" y="48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2619" y="2327"/>
                <a:ext cx="417" cy="2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113752" tIns="55878" rIns="113752" bIns="55878">
                <a:spAutoFit/>
              </a:bodyPr>
              <a:lstStyle/>
              <a:p>
                <a:pPr defTabSz="1149350"/>
                <a:r>
                  <a:rPr lang="en-US" sz="2000">
                    <a:latin typeface="Times New Roman" pitchFamily="18" charset="0"/>
                  </a:rPr>
                  <a:t>supply</a:t>
                </a: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1297" y="1999"/>
                <a:ext cx="475" cy="2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113752" tIns="55878" rIns="113752" bIns="55878">
                <a:spAutoFit/>
              </a:bodyPr>
              <a:lstStyle/>
              <a:p>
                <a:pPr defTabSz="1149350"/>
                <a:r>
                  <a:rPr lang="en-US" sz="2000">
                    <a:latin typeface="Times New Roman" pitchFamily="18" charset="0"/>
                  </a:rPr>
                  <a:t>demand</a:t>
                </a: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2015" y="1999"/>
                <a:ext cx="700" cy="2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113752" tIns="55878" rIns="113752" bIns="55878">
                <a:spAutoFit/>
              </a:bodyPr>
              <a:lstStyle/>
              <a:p>
                <a:pPr defTabSz="1149350"/>
                <a:r>
                  <a:rPr lang="en-US" sz="2000">
                    <a:latin typeface="Times New Roman" pitchFamily="18" charset="0"/>
                  </a:rPr>
                  <a:t>new demand</a:t>
                </a:r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1987" y="2208"/>
                <a:ext cx="145" cy="1343"/>
              </a:xfrm>
              <a:prstGeom prst="line">
                <a:avLst/>
              </a:prstGeom>
              <a:noFill/>
              <a:ln w="12700">
                <a:solidFill>
                  <a:srgbClr val="00279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964" y="2736"/>
                <a:ext cx="1587" cy="9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16" y="0"/>
                  </a:cxn>
                  <a:cxn ang="0">
                    <a:pos x="2016" y="1056"/>
                  </a:cxn>
                </a:cxnLst>
                <a:rect l="0" t="0" r="r" b="b"/>
                <a:pathLst>
                  <a:path w="2017" h="1057">
                    <a:moveTo>
                      <a:pt x="0" y="0"/>
                    </a:moveTo>
                    <a:lnTo>
                      <a:pt x="2016" y="0"/>
                    </a:lnTo>
                    <a:lnTo>
                      <a:pt x="2016" y="105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3413" y="3637"/>
                <a:ext cx="545" cy="2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113752" tIns="55878" rIns="113752" bIns="55878">
                <a:spAutoFit/>
              </a:bodyPr>
              <a:lstStyle/>
              <a:p>
                <a:pPr defTabSz="1149350"/>
                <a:r>
                  <a:rPr lang="en-US" sz="2000">
                    <a:latin typeface="Times New Roman" pitchFamily="18" charset="0"/>
                  </a:rPr>
                  <a:t>ton-miles</a:t>
                </a: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730" y="1959"/>
                <a:ext cx="248" cy="2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113752" tIns="55878" rIns="113752" bIns="55878">
                <a:spAutoFit/>
              </a:bodyPr>
              <a:lstStyle/>
              <a:p>
                <a:pPr defTabSz="1149350"/>
                <a:r>
                  <a:rPr lang="en-US" sz="2000">
                    <a:latin typeface="Times New Roman" pitchFamily="18" charset="0"/>
                  </a:rPr>
                  <a:t>FR</a:t>
                </a:r>
              </a:p>
            </p:txBody>
          </p:sp>
        </p:grpSp>
        <p:sp>
          <p:nvSpPr>
            <p:cNvPr id="6" name="Freeform 21"/>
            <p:cNvSpPr>
              <a:spLocks/>
            </p:cNvSpPr>
            <p:nvPr/>
          </p:nvSpPr>
          <p:spPr bwMode="auto">
            <a:xfrm>
              <a:off x="3153" y="2341"/>
              <a:ext cx="39" cy="574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48" y="0"/>
                </a:cxn>
              </a:cxnLst>
              <a:rect l="0" t="0" r="r" b="b"/>
              <a:pathLst>
                <a:path w="49" h="673">
                  <a:moveTo>
                    <a:pt x="0" y="672"/>
                  </a:move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rgbClr val="BC37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>
              <a:off x="2608" y="2341"/>
              <a:ext cx="4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3" name="22 - Έλλειψη"/>
          <p:cNvSpPr/>
          <p:nvPr/>
        </p:nvSpPr>
        <p:spPr>
          <a:xfrm>
            <a:off x="4499992" y="4077072"/>
            <a:ext cx="720080" cy="288032"/>
          </a:xfrm>
          <a:prstGeom prst="ellipse">
            <a:avLst/>
          </a:prstGeom>
          <a:noFill/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Έλλειψη"/>
          <p:cNvSpPr/>
          <p:nvPr/>
        </p:nvSpPr>
        <p:spPr>
          <a:xfrm>
            <a:off x="3419872" y="5085184"/>
            <a:ext cx="720080" cy="288032"/>
          </a:xfrm>
          <a:prstGeom prst="ellipse">
            <a:avLst/>
          </a:prstGeom>
          <a:noFill/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Έλλειψη"/>
          <p:cNvSpPr/>
          <p:nvPr/>
        </p:nvSpPr>
        <p:spPr>
          <a:xfrm>
            <a:off x="2411760" y="5229200"/>
            <a:ext cx="720080" cy="288032"/>
          </a:xfrm>
          <a:prstGeom prst="ellipse">
            <a:avLst/>
          </a:prstGeom>
          <a:noFill/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TextBox"/>
          <p:cNvSpPr txBox="1"/>
          <p:nvPr/>
        </p:nvSpPr>
        <p:spPr>
          <a:xfrm>
            <a:off x="971600" y="1556792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Spot freight rates determined by interaction of demand for &amp; supply of shipping services at point in time</a:t>
            </a:r>
            <a:endParaRPr lang="el-GR" sz="1200" dirty="0"/>
          </a:p>
        </p:txBody>
      </p:sp>
      <p:sp>
        <p:nvSpPr>
          <p:cNvPr id="30" name="29 - TextBox"/>
          <p:cNvSpPr txBox="1"/>
          <p:nvPr/>
        </p:nvSpPr>
        <p:spPr>
          <a:xfrm>
            <a:off x="4860032" y="1844824"/>
            <a:ext cx="3995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C00000"/>
                </a:solidFill>
              </a:rPr>
              <a:t>Demand for sea transportation </a:t>
            </a:r>
            <a:r>
              <a:rPr lang="en-US" sz="1300" dirty="0" smtClean="0"/>
              <a:t>- derived demand:</a:t>
            </a:r>
          </a:p>
          <a:p>
            <a:pPr>
              <a:tabLst>
                <a:tab pos="625475" algn="l"/>
              </a:tabLst>
            </a:pPr>
            <a:r>
              <a:rPr lang="en-US" sz="1300" dirty="0" smtClean="0"/>
              <a:t>         - world economic activity</a:t>
            </a:r>
          </a:p>
          <a:p>
            <a:pPr>
              <a:tabLst>
                <a:tab pos="625475" algn="l"/>
              </a:tabLst>
            </a:pPr>
            <a:r>
              <a:rPr lang="en-US" sz="1300" dirty="0" smtClean="0"/>
              <a:t>         - seaborne commodity trade</a:t>
            </a:r>
          </a:p>
          <a:p>
            <a:pPr>
              <a:tabLst>
                <a:tab pos="625475" algn="l"/>
              </a:tabLst>
            </a:pPr>
            <a:r>
              <a:rPr lang="en-US" sz="1300" dirty="0" smtClean="0"/>
              <a:t>         - average haul</a:t>
            </a:r>
          </a:p>
          <a:p>
            <a:pPr>
              <a:tabLst>
                <a:tab pos="625475" algn="l"/>
              </a:tabLst>
            </a:pPr>
            <a:r>
              <a:rPr lang="en-US" sz="1300" dirty="0" smtClean="0"/>
              <a:t>         - transportation cost</a:t>
            </a:r>
          </a:p>
          <a:p>
            <a:pPr>
              <a:tabLst>
                <a:tab pos="625475" algn="l"/>
              </a:tabLst>
            </a:pPr>
            <a:r>
              <a:rPr lang="en-US" sz="1300" dirty="0" smtClean="0"/>
              <a:t>         - political events</a:t>
            </a:r>
            <a:endParaRPr lang="el-GR" sz="1300" dirty="0"/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971600" y="6165304"/>
            <a:ext cx="1739224" cy="34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i="1" dirty="0"/>
              <a:t>Source: </a:t>
            </a:r>
            <a:r>
              <a:rPr lang="en-US" sz="1000" i="1" dirty="0" smtClean="0"/>
              <a:t>M. Stopford (2009)</a:t>
            </a:r>
            <a:endParaRPr lang="el-GR" sz="1000" i="1" dirty="0"/>
          </a:p>
        </p:txBody>
      </p:sp>
      <p:sp>
        <p:nvSpPr>
          <p:cNvPr id="32" name="31 - TextBox"/>
          <p:cNvSpPr txBox="1"/>
          <p:nvPr/>
        </p:nvSpPr>
        <p:spPr>
          <a:xfrm>
            <a:off x="5364088" y="3861048"/>
            <a:ext cx="3348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C00000"/>
                </a:solidFill>
              </a:rPr>
              <a:t>Supply of shipping services </a:t>
            </a:r>
            <a:r>
              <a:rPr lang="en-US" sz="1300" dirty="0" smtClean="0"/>
              <a:t>(ton-miles):</a:t>
            </a:r>
          </a:p>
          <a:p>
            <a:pPr>
              <a:tabLst>
                <a:tab pos="625475" algn="l"/>
              </a:tabLst>
            </a:pPr>
            <a:r>
              <a:rPr lang="en-US" sz="1300" dirty="0" smtClean="0"/>
              <a:t>      - stock of fleet</a:t>
            </a:r>
          </a:p>
          <a:p>
            <a:pPr>
              <a:tabLst>
                <a:tab pos="625475" algn="l"/>
              </a:tabLst>
            </a:pPr>
            <a:r>
              <a:rPr lang="en-US" sz="1300" dirty="0" smtClean="0"/>
              <a:t>      - fleet productivity</a:t>
            </a:r>
          </a:p>
          <a:p>
            <a:pPr>
              <a:tabLst>
                <a:tab pos="625475" algn="l"/>
              </a:tabLst>
            </a:pPr>
            <a:r>
              <a:rPr lang="en-US" sz="1300" dirty="0" smtClean="0"/>
              <a:t>      - shipbuilding production</a:t>
            </a:r>
          </a:p>
          <a:p>
            <a:pPr>
              <a:tabLst>
                <a:tab pos="625475" algn="l"/>
              </a:tabLst>
            </a:pPr>
            <a:r>
              <a:rPr lang="en-US" sz="1300" dirty="0" smtClean="0"/>
              <a:t>      - freight rates</a:t>
            </a:r>
          </a:p>
          <a:p>
            <a:pPr>
              <a:tabLst>
                <a:tab pos="625475" algn="l"/>
              </a:tabLst>
            </a:pPr>
            <a:r>
              <a:rPr lang="en-US" sz="1300" dirty="0" smtClean="0"/>
              <a:t>      - scrapping &amp; losses</a:t>
            </a:r>
            <a:endParaRPr lang="el-GR" sz="1300" dirty="0"/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1403648" y="1988840"/>
            <a:ext cx="2880320" cy="576064"/>
          </a:xfrm>
          <a:prstGeom prst="rect">
            <a:avLst/>
          </a:prstGeom>
        </p:spPr>
        <p:txBody>
          <a:bodyPr/>
          <a:lstStyle/>
          <a:p>
            <a:pPr marL="324000"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75000"/>
              <a:tabLst/>
              <a:defRPr/>
            </a:pPr>
            <a:r>
              <a:rPr lang="en-GB" sz="1200" b="1" kern="0" dirty="0" smtClean="0">
                <a:solidFill>
                  <a:srgbClr val="C00000"/>
                </a:solidFill>
                <a:latin typeface="+mn-lt"/>
              </a:rPr>
              <a:t>DEMAND </a:t>
            </a:r>
            <a:r>
              <a:rPr lang="en-GB" sz="1200" b="1" kern="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inelastic </a:t>
            </a:r>
            <a:endParaRPr lang="en-GB" sz="1200" b="1" kern="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24000"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75000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levels of freight rates will reduce</a:t>
            </a:r>
          </a:p>
          <a:p>
            <a:pPr marL="324000"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75000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demand  for shipping </a:t>
            </a: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marginally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5436096" y="5229200"/>
            <a:ext cx="2304256" cy="792088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75000"/>
              <a:tabLst/>
              <a:defRPr/>
            </a:pP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SUPPLY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Short-Run:</a:t>
            </a:r>
            <a:r>
              <a:rPr kumimoji="0" lang="en-GB" sz="11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GB" sz="1100" kern="0" dirty="0" smtClean="0">
              <a:latin typeface="+mn-lt"/>
            </a:endParaRPr>
          </a:p>
          <a:p>
            <a:pPr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75000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utilising fleet more intensively</a:t>
            </a:r>
          </a:p>
          <a:p>
            <a:pPr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75000"/>
              <a:tabLst/>
              <a:defRPr/>
            </a:pPr>
            <a:endParaRPr kumimoji="0" lang="en-GB" sz="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75000"/>
              <a:tabLst/>
              <a:defRPr/>
            </a:pP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</a:t>
            </a:r>
            <a:r>
              <a:rPr lang="en-GB" sz="1100" b="1" kern="0" noProof="0" dirty="0" smtClean="0">
                <a:solidFill>
                  <a:srgbClr val="0070C0"/>
                </a:solidFill>
                <a:latin typeface="+mn-lt"/>
                <a:cs typeface="+mn-cs"/>
              </a:rPr>
              <a:t>          </a:t>
            </a: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1100" b="1" kern="0" dirty="0" smtClean="0">
                <a:latin typeface="+mn-lt"/>
              </a:rPr>
              <a:t>Long-R</a:t>
            </a: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un: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75000"/>
              <a:tabLst/>
              <a:defRPr/>
            </a:pPr>
            <a:r>
              <a:rPr lang="en-GB" sz="1100" b="1" kern="0" dirty="0" smtClean="0">
                <a:solidFill>
                  <a:srgbClr val="C00000"/>
                </a:solidFill>
                <a:latin typeface="+mn-lt"/>
              </a:rPr>
              <a:t>only</a:t>
            </a:r>
            <a:r>
              <a:rPr lang="en-GB" sz="1100" kern="0" dirty="0" smtClean="0">
                <a:latin typeface="+mn-lt"/>
              </a:rPr>
              <a:t> </a:t>
            </a: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building more ships</a:t>
            </a:r>
            <a:endParaRPr lang="en-GB" sz="1000" b="1" kern="0" dirty="0" smtClean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35" name="14 - Ευθύγραμμο βέλος σύνδεσης"/>
          <p:cNvCxnSpPr>
            <a:cxnSpLocks noChangeShapeType="1"/>
          </p:cNvCxnSpPr>
          <p:nvPr/>
        </p:nvCxnSpPr>
        <p:spPr bwMode="auto">
          <a:xfrm rot="5400000" flipH="1" flipV="1">
            <a:off x="4611142" y="4758010"/>
            <a:ext cx="1000125" cy="214312"/>
          </a:xfrm>
          <a:prstGeom prst="straightConnector1">
            <a:avLst/>
          </a:prstGeom>
          <a:noFill/>
          <a:ln w="127000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36" name="12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707904" y="5373216"/>
            <a:ext cx="1066428" cy="216024"/>
          </a:xfrm>
          <a:prstGeom prst="straightConnector1">
            <a:avLst/>
          </a:prstGeom>
          <a:noFill/>
          <a:ln w="127000" algn="ctr">
            <a:solidFill>
              <a:srgbClr val="FF33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899592" y="764704"/>
            <a:ext cx="792088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 smtClean="0">
                <a:solidFill>
                  <a:schemeClr val="accent2"/>
                </a:solidFill>
              </a:rPr>
              <a:t>Demand for Sea Transport</a:t>
            </a:r>
          </a:p>
          <a:p>
            <a:endParaRPr lang="en-GB" sz="1800" b="1" dirty="0" smtClean="0"/>
          </a:p>
          <a:p>
            <a:endParaRPr lang="en-GB" sz="1800" b="1" dirty="0" smtClean="0"/>
          </a:p>
          <a:p>
            <a:r>
              <a:rPr lang="en-US" sz="1800" dirty="0" smtClean="0"/>
              <a:t>5 important variables : </a:t>
            </a:r>
          </a:p>
          <a:p>
            <a:endParaRPr lang="en-US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world economy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(drives shipping) - with no world trade, no need for sea transport) </a:t>
            </a:r>
          </a:p>
          <a:p>
            <a:endParaRPr lang="en-US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structure of commodity trades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(short- &amp; long-term trends vital to affect ship demand shifts)</a:t>
            </a:r>
          </a:p>
          <a:p>
            <a:endParaRPr lang="en-US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distance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   (average haul)</a:t>
            </a:r>
          </a:p>
          <a:p>
            <a:endParaRPr lang="en-US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political events &amp; random shocks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(weather changes, wars, new resources, commodity price changes)</a:t>
            </a:r>
          </a:p>
          <a:p>
            <a:endParaRPr lang="en-US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transport costs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(important for long-term demand)</a:t>
            </a:r>
          </a:p>
          <a:p>
            <a:pPr>
              <a:buFont typeface="Wingdings" pitchFamily="2" charset="2"/>
              <a:buChar char="§"/>
            </a:pPr>
            <a:endParaRPr lang="en-US" sz="1600" dirty="0" smtClean="0"/>
          </a:p>
          <a:p>
            <a:r>
              <a:rPr lang="en-US" sz="1200" dirty="0" smtClean="0"/>
              <a:t>    (Stopford, 2009)</a:t>
            </a:r>
            <a:endParaRPr lang="el-GR" sz="1200" dirty="0"/>
          </a:p>
        </p:txBody>
      </p:sp>
      <p:sp>
        <p:nvSpPr>
          <p:cNvPr id="3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EBF9157-AD10-4636-886A-27108A1F6E3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43608" y="836712"/>
            <a:ext cx="7776864" cy="58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Supply of Sea Transport</a:t>
            </a:r>
          </a:p>
          <a:p>
            <a:endParaRPr lang="en-GB" sz="1800" b="1" dirty="0" smtClean="0"/>
          </a:p>
          <a:p>
            <a:endParaRPr lang="en-GB" sz="1800" b="1" dirty="0" smtClean="0"/>
          </a:p>
          <a:p>
            <a:r>
              <a:rPr lang="en-US" sz="1800" dirty="0" smtClean="0"/>
              <a:t>4 important variables: </a:t>
            </a:r>
          </a:p>
          <a:p>
            <a:endParaRPr lang="en-US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merchant fleet</a:t>
            </a: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   </a:t>
            </a:r>
            <a:r>
              <a:rPr lang="en-US" sz="1800" dirty="0" smtClean="0"/>
              <a:t>(expansion – contraction) </a:t>
            </a:r>
          </a:p>
          <a:p>
            <a:endParaRPr lang="en-US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fleet productivity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(short- &amp; long-term trends vital to impact ship demand shifts)</a:t>
            </a:r>
          </a:p>
          <a:p>
            <a:endParaRPr lang="en-US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  </a:t>
            </a:r>
            <a:r>
              <a:rPr lang="en-US" sz="1800" b="1" dirty="0" smtClean="0">
                <a:solidFill>
                  <a:srgbClr val="C00000"/>
                </a:solidFill>
              </a:rPr>
              <a:t>shipbuilding production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(long-cycle process)</a:t>
            </a:r>
          </a:p>
          <a:p>
            <a:endParaRPr lang="en-US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/>
              <a:t>  </a:t>
            </a:r>
            <a:r>
              <a:rPr lang="en-US" sz="1800" b="1" dirty="0" smtClean="0">
                <a:solidFill>
                  <a:srgbClr val="C00000"/>
                </a:solidFill>
              </a:rPr>
              <a:t>scrapping &amp; losses</a:t>
            </a:r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freight rates (revenue)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(impact on capacity, service improvement, cost reduction)</a:t>
            </a:r>
          </a:p>
          <a:p>
            <a:endParaRPr lang="en-US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 smtClean="0"/>
          </a:p>
          <a:p>
            <a:r>
              <a:rPr lang="en-US" sz="1200" dirty="0" smtClean="0"/>
              <a:t>     (Stopford, 2009)</a:t>
            </a:r>
            <a:endParaRPr lang="el-GR" sz="1200" dirty="0"/>
          </a:p>
        </p:txBody>
      </p:sp>
      <p:sp>
        <p:nvSpPr>
          <p:cNvPr id="3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EBF9157-AD10-4636-886A-27108A1F6E3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835696" y="836712"/>
            <a:ext cx="655272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Supply of Sea Transport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sz="1600" dirty="0" smtClean="0"/>
              <a:t>4 groups of decision-makers impact ship supply:</a:t>
            </a: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b="1" dirty="0" smtClean="0">
                <a:solidFill>
                  <a:srgbClr val="C00000"/>
                </a:solidFill>
              </a:rPr>
              <a:t>  ship-owners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b="1" dirty="0" smtClean="0">
                <a:solidFill>
                  <a:srgbClr val="C00000"/>
                </a:solidFill>
              </a:rPr>
              <a:t>  charterers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b="1" dirty="0" smtClean="0">
                <a:solidFill>
                  <a:srgbClr val="C00000"/>
                </a:solidFill>
              </a:rPr>
              <a:t>  banks finance shipping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b="1" dirty="0" smtClean="0">
                <a:solidFill>
                  <a:srgbClr val="C00000"/>
                </a:solidFill>
              </a:rPr>
              <a:t>  regulatory authorities </a:t>
            </a:r>
          </a:p>
          <a:p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b="1" dirty="0" smtClean="0"/>
              <a:t>Ship-owners</a:t>
            </a:r>
            <a:r>
              <a:rPr lang="en-US" sz="1600" dirty="0" smtClean="0"/>
              <a:t>: </a:t>
            </a:r>
            <a:br>
              <a:rPr lang="en-US" sz="1600" dirty="0" smtClean="0"/>
            </a:br>
            <a:r>
              <a:rPr lang="en-US" sz="1600" dirty="0" smtClean="0"/>
              <a:t>- make decisions on when to:</a:t>
            </a:r>
          </a:p>
          <a:p>
            <a:pPr marL="712788" indent="-809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 	order new ships</a:t>
            </a:r>
          </a:p>
          <a:p>
            <a:pPr marL="6318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	sell old vessels</a:t>
            </a:r>
          </a:p>
          <a:p>
            <a:pPr marL="6318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	</a:t>
            </a:r>
            <a:r>
              <a:rPr lang="en-GB" sz="1600" dirty="0" smtClean="0"/>
              <a:t>lay-up tonnage</a:t>
            </a:r>
          </a:p>
          <a:p>
            <a:pPr marL="631825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/>
              <a:t>	demolition</a:t>
            </a:r>
            <a:endParaRPr lang="el-GR" sz="1600" dirty="0"/>
          </a:p>
        </p:txBody>
      </p:sp>
      <p:sp>
        <p:nvSpPr>
          <p:cNvPr id="3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EBF9157-AD10-4636-886A-27108A1F6E3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1196752"/>
            <a:ext cx="682942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2843808" y="1196752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EBF9157-AD10-4636-886A-27108A1F6E3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115616" y="90872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Freight Rate Mechanism</a:t>
            </a:r>
          </a:p>
          <a:p>
            <a:endParaRPr lang="en-US" sz="1800" b="1" dirty="0" smtClean="0">
              <a:solidFill>
                <a:schemeClr val="tx2"/>
              </a:solidFill>
            </a:endParaRPr>
          </a:p>
          <a:p>
            <a:endParaRPr lang="en-US" sz="18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adjustment mechanism linking </a:t>
            </a:r>
          </a:p>
          <a:p>
            <a:r>
              <a:rPr lang="en-US" sz="1800" b="1" dirty="0" smtClean="0"/>
              <a:t>		</a:t>
            </a:r>
            <a:r>
              <a:rPr lang="en-US" sz="1800" b="1" dirty="0" smtClean="0">
                <a:solidFill>
                  <a:schemeClr val="accent2"/>
                </a:solidFill>
              </a:rPr>
              <a:t>Supply &amp; Demand</a:t>
            </a:r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operates through freight rate negotiations of </a:t>
            </a:r>
            <a:br>
              <a:rPr lang="en-US" sz="1800" dirty="0" smtClean="0"/>
            </a:br>
            <a:r>
              <a:rPr lang="en-US" sz="1800" dirty="0" smtClean="0"/>
              <a:t>		</a:t>
            </a:r>
            <a:r>
              <a:rPr lang="en-US" sz="1800" b="1" dirty="0" smtClean="0">
                <a:solidFill>
                  <a:schemeClr val="accent2"/>
                </a:solidFill>
              </a:rPr>
              <a:t>Ship-owners &amp; Charterers</a:t>
            </a:r>
          </a:p>
          <a:p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reflects market balance between</a:t>
            </a:r>
            <a:r>
              <a:rPr lang="en-US" sz="1800" b="1" dirty="0" smtClean="0"/>
              <a:t> </a:t>
            </a:r>
          </a:p>
          <a:p>
            <a:r>
              <a:rPr lang="en-US" sz="1800" b="1" dirty="0" smtClean="0"/>
              <a:t>		</a:t>
            </a:r>
            <a:r>
              <a:rPr lang="en-US" sz="1800" b="1" dirty="0" smtClean="0">
                <a:solidFill>
                  <a:schemeClr val="accent2"/>
                </a:solidFill>
              </a:rPr>
              <a:t>Ships &amp; Cargoes </a:t>
            </a:r>
            <a:endParaRPr lang="en-US" sz="1800" dirty="0" smtClean="0">
              <a:solidFill>
                <a:schemeClr val="accent2"/>
              </a:solidFill>
            </a:endParaRPr>
          </a:p>
          <a:p>
            <a:endParaRPr lang="en-US" sz="1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b="1" dirty="0" smtClean="0"/>
              <a:t>excess supply</a:t>
            </a:r>
            <a:r>
              <a:rPr lang="en-US" sz="1800" dirty="0" smtClean="0"/>
              <a:t>:	</a:t>
            </a:r>
            <a:r>
              <a:rPr lang="en-US" sz="1800" dirty="0" smtClean="0">
                <a:sym typeface="Wingdings" pitchFamily="2" charset="2"/>
              </a:rPr>
              <a:t> freight </a:t>
            </a:r>
            <a:r>
              <a:rPr lang="en-US" sz="1800" dirty="0" smtClean="0"/>
              <a:t>rates decline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b="1" dirty="0" smtClean="0"/>
              <a:t>excess demand</a:t>
            </a:r>
            <a:r>
              <a:rPr lang="en-US" sz="1800" dirty="0" smtClean="0"/>
              <a:t>:	</a:t>
            </a:r>
            <a:r>
              <a:rPr lang="en-US" sz="1800" dirty="0" smtClean="0">
                <a:sym typeface="Wingdings" pitchFamily="2" charset="2"/>
              </a:rPr>
              <a:t> freight </a:t>
            </a:r>
            <a:r>
              <a:rPr lang="en-US" sz="1800" dirty="0" smtClean="0"/>
              <a:t>rates soar</a:t>
            </a:r>
          </a:p>
          <a:p>
            <a:endParaRPr lang="en-US" sz="1800" dirty="0" smtClean="0"/>
          </a:p>
        </p:txBody>
      </p:sp>
      <p:sp>
        <p:nvSpPr>
          <p:cNvPr id="3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EBF9157-AD10-4636-886A-27108A1F6E3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692695"/>
            <a:ext cx="921702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Freight Rate Mechanism</a:t>
            </a:r>
          </a:p>
          <a:p>
            <a:endParaRPr lang="en-US" sz="1600" b="1" dirty="0" smtClean="0">
              <a:solidFill>
                <a:schemeClr val="tx2"/>
              </a:solidFill>
            </a:endParaRPr>
          </a:p>
          <a:p>
            <a:endParaRPr lang="en-US" sz="1600" b="1" dirty="0" smtClean="0">
              <a:solidFill>
                <a:schemeClr val="tx2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Supply function:	</a:t>
            </a:r>
            <a:r>
              <a:rPr lang="en-US" sz="1600" dirty="0" smtClean="0">
                <a:solidFill>
                  <a:schemeClr val="accent2"/>
                </a:solidFill>
              </a:rPr>
              <a:t> 	</a:t>
            </a:r>
            <a:r>
              <a:rPr lang="en-US" sz="1600" dirty="0" smtClean="0"/>
              <a:t>	</a:t>
            </a:r>
            <a:r>
              <a:rPr lang="en-US" sz="1600" dirty="0" smtClean="0">
                <a:sym typeface="Wingdings" pitchFamily="2" charset="2"/>
              </a:rPr>
              <a:t>  </a:t>
            </a:r>
            <a:r>
              <a:rPr lang="en-US" sz="1600" i="1" dirty="0" smtClean="0"/>
              <a:t>J-</a:t>
            </a:r>
            <a:r>
              <a:rPr lang="en-US" sz="1600" dirty="0" smtClean="0"/>
              <a:t>shaped curve</a:t>
            </a:r>
            <a:br>
              <a:rPr lang="en-US" sz="1600" dirty="0" smtClean="0"/>
            </a:br>
            <a:r>
              <a:rPr lang="en-US" sz="1600" dirty="0" smtClean="0"/>
              <a:t>				</a:t>
            </a:r>
            <a:r>
              <a:rPr lang="en-US" sz="1400" dirty="0" smtClean="0"/>
              <a:t>      </a:t>
            </a:r>
            <a:r>
              <a:rPr lang="en-US" sz="1500" dirty="0" smtClean="0"/>
              <a:t>indicates transport amount owner makes available</a:t>
            </a:r>
            <a:br>
              <a:rPr lang="en-US" sz="1500" dirty="0" smtClean="0"/>
            </a:br>
            <a:r>
              <a:rPr lang="en-US" sz="1500" dirty="0" smtClean="0"/>
              <a:t>				      at each level of freight rates </a:t>
            </a:r>
          </a:p>
          <a:p>
            <a:endParaRPr lang="en-US" sz="1600" dirty="0" smtClean="0"/>
          </a:p>
          <a:p>
            <a:r>
              <a:rPr lang="en-US" sz="1600" dirty="0" smtClean="0"/>
              <a:t>weak market / low rates…		</a:t>
            </a:r>
            <a:r>
              <a:rPr lang="en-US" sz="1600" dirty="0" smtClean="0">
                <a:sym typeface="Wingdings" pitchFamily="2" charset="2"/>
              </a:rPr>
              <a:t> su</a:t>
            </a:r>
            <a:r>
              <a:rPr lang="en-US" sz="1600" dirty="0" smtClean="0"/>
              <a:t>pply curve = almost flat </a:t>
            </a:r>
          </a:p>
          <a:p>
            <a:r>
              <a:rPr lang="en-US" sz="1600" dirty="0" smtClean="0"/>
              <a:t>				     least efficient vessels = laid up;</a:t>
            </a:r>
            <a:br>
              <a:rPr lang="en-US" sz="1600" dirty="0" smtClean="0"/>
            </a:br>
            <a:r>
              <a:rPr lang="en-US" sz="1600" dirty="0" smtClean="0"/>
              <a:t>				     speed of operating fleet = slow </a:t>
            </a:r>
          </a:p>
          <a:p>
            <a:endParaRPr lang="en-US" sz="1600" dirty="0" smtClean="0"/>
          </a:p>
          <a:p>
            <a:r>
              <a:rPr lang="en-US" sz="1600" dirty="0" smtClean="0"/>
              <a:t>as freight rates rise…		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dirty="0" smtClean="0"/>
              <a:t>more vessels added to active fleet </a:t>
            </a:r>
            <a:br>
              <a:rPr lang="en-US" sz="1600" dirty="0" smtClean="0"/>
            </a:br>
            <a:r>
              <a:rPr lang="en-US" sz="1600" dirty="0" smtClean="0"/>
              <a:t>				      &amp; vessels speed up </a:t>
            </a:r>
          </a:p>
          <a:p>
            <a:endParaRPr lang="en-US" sz="1600" dirty="0" smtClean="0"/>
          </a:p>
          <a:p>
            <a:r>
              <a:rPr lang="en-US" sz="1600" dirty="0" smtClean="0"/>
              <a:t>market in tight equilibrium… 		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dirty="0" smtClean="0"/>
              <a:t>rates = high; no laid up tonnage</a:t>
            </a:r>
            <a:br>
              <a:rPr lang="en-US" sz="1600" dirty="0" smtClean="0"/>
            </a:br>
            <a:r>
              <a:rPr lang="en-US" sz="1600" dirty="0" smtClean="0"/>
              <a:t>                                                                     fleet operates at full speed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C00000"/>
                </a:solidFill>
              </a:rPr>
              <a:t>Demand function:</a:t>
            </a:r>
            <a:r>
              <a:rPr lang="en-US" sz="1600" dirty="0" smtClean="0">
                <a:solidFill>
                  <a:srgbClr val="C00000"/>
                </a:solidFill>
              </a:rPr>
              <a:t> 	</a:t>
            </a:r>
            <a:r>
              <a:rPr lang="en-US" sz="1600" dirty="0" smtClean="0"/>
              <a:t>		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dirty="0" smtClean="0"/>
              <a:t>shows how charterers respond to freight rate changes</a:t>
            </a:r>
          </a:p>
          <a:p>
            <a:r>
              <a:rPr lang="en-US" sz="1600" dirty="0" smtClean="0"/>
              <a:t>				     demand curve = vertical </a:t>
            </a:r>
            <a:br>
              <a:rPr lang="en-US" sz="1600" dirty="0" smtClean="0"/>
            </a:br>
            <a:r>
              <a:rPr lang="en-US" sz="1600" dirty="0" smtClean="0"/>
              <a:t>				     cargo needs to be shipped regardless of price</a:t>
            </a:r>
          </a:p>
        </p:txBody>
      </p:sp>
      <p:sp>
        <p:nvSpPr>
          <p:cNvPr id="3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EBF9157-AD10-4636-886A-27108A1F6E3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6641976"/>
            <a:ext cx="140364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Stopford (2009, p. 161)</a:t>
            </a:r>
            <a:endParaRPr lang="el-GR" sz="800" dirty="0">
              <a:solidFill>
                <a:schemeClr val="tx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267744" y="188640"/>
            <a:ext cx="10801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7128792" cy="507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3059832" y="620688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Shipping Demand - Supply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7884368" y="6453336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Stopford (2009)</a:t>
            </a:r>
            <a:endParaRPr lang="el-GR" sz="1000" dirty="0">
              <a:solidFill>
                <a:schemeClr val="tx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835696" y="260648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1043608" y="188640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13455" y="714860"/>
            <a:ext cx="8229600" cy="369332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en-US" sz="1800" b="1" dirty="0" smtClean="0">
                <a:solidFill>
                  <a:schemeClr val="accent2"/>
                </a:solidFill>
              </a:rPr>
              <a:t>Broad Sources of Risk in Shipping </a:t>
            </a:r>
            <a:endParaRPr lang="el-GR" sz="1800" b="1" dirty="0" smtClean="0">
              <a:solidFill>
                <a:schemeClr val="accent2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2987824" y="1988840"/>
            <a:ext cx="4968875" cy="303856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1.</a:t>
            </a:r>
            <a:r>
              <a:rPr lang="en-US" sz="2000" dirty="0" smtClean="0"/>
              <a:t>	business risk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2.	</a:t>
            </a:r>
            <a:r>
              <a:rPr lang="en-US" sz="2000" dirty="0" smtClean="0"/>
              <a:t>liquidity risk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3.</a:t>
            </a:r>
            <a:r>
              <a:rPr lang="en-US" sz="2000" dirty="0" smtClean="0"/>
              <a:t>	default risk 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4.	</a:t>
            </a:r>
            <a:r>
              <a:rPr lang="en-US" sz="2000" dirty="0" smtClean="0"/>
              <a:t>financial risk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5.</a:t>
            </a:r>
            <a:r>
              <a:rPr lang="en-US" sz="2000" dirty="0" smtClean="0"/>
              <a:t>	credit risk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6.</a:t>
            </a:r>
            <a:r>
              <a:rPr lang="en-US" sz="2000" dirty="0" smtClean="0"/>
              <a:t>	market risk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7.</a:t>
            </a:r>
            <a:r>
              <a:rPr lang="en-US" sz="2000" dirty="0" smtClean="0"/>
              <a:t>	political risk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8.</a:t>
            </a:r>
            <a:r>
              <a:rPr lang="en-US" sz="2000" dirty="0" smtClean="0"/>
              <a:t>	technical &amp; physical risk</a:t>
            </a:r>
            <a:endParaRPr lang="el-GR" sz="2000" dirty="0" smtClean="0"/>
          </a:p>
        </p:txBody>
      </p:sp>
      <p:sp>
        <p:nvSpPr>
          <p:cNvPr id="1638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55DBB8-896D-445F-A376-E5D5C976D1BF}" type="slidenum">
              <a:rPr lang="el-GR" smtClean="0"/>
              <a:pPr/>
              <a:t>25</a:t>
            </a:fld>
            <a:endParaRPr lang="el-GR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/>
          </a:bodyPr>
          <a:lstStyle/>
          <a:p>
            <a:r>
              <a:rPr lang="en-GB" sz="1800" b="1" dirty="0" smtClean="0">
                <a:solidFill>
                  <a:schemeClr val="accent2"/>
                </a:solidFill>
              </a:rPr>
              <a:t>Specific Sources of Risk in Shipping</a:t>
            </a:r>
            <a:endParaRPr lang="en-GB" sz="1800" b="1" dirty="0">
              <a:solidFill>
                <a:schemeClr val="accent2"/>
              </a:solidFill>
            </a:endParaRPr>
          </a:p>
        </p:txBody>
      </p:sp>
      <p:sp>
        <p:nvSpPr>
          <p:cNvPr id="245762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2232248"/>
          </a:xfrm>
          <a:noFill/>
          <a:ln/>
        </p:spPr>
        <p:txBody>
          <a:bodyPr>
            <a:noAutofit/>
          </a:bodyPr>
          <a:lstStyle/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C00000"/>
                </a:solidFill>
              </a:rPr>
              <a:t>Ownership risk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800" b="1" dirty="0" smtClean="0">
                <a:solidFill>
                  <a:srgbClr val="000066"/>
                </a:solidFill>
              </a:rPr>
              <a:t>	</a:t>
            </a:r>
            <a:r>
              <a:rPr lang="en-US" sz="1800" dirty="0" smtClean="0">
                <a:solidFill>
                  <a:srgbClr val="000066"/>
                </a:solidFill>
              </a:rPr>
              <a:t>-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600" dirty="0" smtClean="0"/>
              <a:t>risk which owner of vessel is exposed to</a:t>
            </a:r>
            <a:br>
              <a:rPr lang="en-US" sz="1600" dirty="0" smtClean="0"/>
            </a:br>
            <a:r>
              <a:rPr lang="en-US" sz="1600" dirty="0" smtClean="0"/>
              <a:t>   by holding the asset (vessel) in his/her portfolio</a:t>
            </a:r>
          </a:p>
          <a:p>
            <a:pPr lvl="2">
              <a:lnSpc>
                <a:spcPct val="110000"/>
              </a:lnSpc>
              <a:buNone/>
            </a:pPr>
            <a:endParaRPr lang="en-US" sz="1000" dirty="0" smtClean="0"/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C00000"/>
                </a:solidFill>
              </a:rPr>
              <a:t>Operational </a:t>
            </a:r>
            <a:r>
              <a:rPr lang="en-US" sz="1800" b="1" dirty="0">
                <a:solidFill>
                  <a:srgbClr val="C00000"/>
                </a:solidFill>
              </a:rPr>
              <a:t>risk</a:t>
            </a:r>
          </a:p>
          <a:p>
            <a:pPr marL="801688" lvl="2" indent="-79375">
              <a:lnSpc>
                <a:spcPct val="110000"/>
              </a:lnSpc>
              <a:buNone/>
            </a:pPr>
            <a:r>
              <a:rPr lang="en-US" sz="1600" dirty="0" smtClean="0"/>
              <a:t>- risk </a:t>
            </a:r>
            <a:r>
              <a:rPr lang="en-US" sz="1600" dirty="0"/>
              <a:t>which </a:t>
            </a:r>
            <a:r>
              <a:rPr lang="en-US" sz="1600" dirty="0" smtClean="0"/>
              <a:t>ship-owner </a:t>
            </a:r>
            <a:r>
              <a:rPr lang="en-US" sz="1600" dirty="0"/>
              <a:t>or </a:t>
            </a:r>
            <a:r>
              <a:rPr lang="en-US" sz="1600" dirty="0" smtClean="0"/>
              <a:t>operator </a:t>
            </a:r>
            <a:r>
              <a:rPr lang="en-US" sz="1600" dirty="0"/>
              <a:t>is exposed to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in day-to-day </a:t>
            </a:r>
            <a:r>
              <a:rPr lang="en-US" sz="1600" dirty="0"/>
              <a:t>operations of </a:t>
            </a:r>
            <a:r>
              <a:rPr lang="en-US" sz="1600" dirty="0" smtClean="0"/>
              <a:t>vessel</a:t>
            </a:r>
            <a:endParaRPr lang="en-US" sz="1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576" y="3933056"/>
            <a:ext cx="66247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Sources of risk when owning a ship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Price fluctuations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Accidents &amp; Losses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Sources of risk when operating a ship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Freight &amp; Revenue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Costs &amp; Expenses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F3E37F6-1C4D-4E28-A127-45918DD84539}" type="slidenum">
              <a:rPr lang="fr-FR"/>
              <a:pPr/>
              <a:t>26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45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45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45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83568" y="1484784"/>
            <a:ext cx="820891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business risk</a:t>
            </a:r>
          </a:p>
          <a:p>
            <a:r>
              <a:rPr lang="en-US" sz="1800" dirty="0" smtClean="0"/>
              <a:t>   </a:t>
            </a:r>
            <a:r>
              <a:rPr lang="en-US" sz="1600" dirty="0" smtClean="0"/>
              <a:t>fluctuations in earnings (freight rates, voyage costs, operating costs, </a:t>
            </a:r>
            <a:br>
              <a:rPr lang="en-US" sz="1600" dirty="0" smtClean="0"/>
            </a:br>
            <a:r>
              <a:rPr lang="en-US" sz="1600" dirty="0" smtClean="0"/>
              <a:t>   foreign exchange rates) </a:t>
            </a:r>
          </a:p>
          <a:p>
            <a:endParaRPr lang="en-US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liquidity risk</a:t>
            </a:r>
          </a:p>
          <a:p>
            <a:r>
              <a:rPr lang="en-US" sz="1800" dirty="0" smtClean="0"/>
              <a:t>   inability of selling company assets at short notice in order to raise cash flow</a:t>
            </a:r>
          </a:p>
          <a:p>
            <a:endParaRPr lang="en-US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default risk</a:t>
            </a:r>
          </a:p>
          <a:p>
            <a:r>
              <a:rPr lang="en-US" sz="1800" dirty="0" smtClean="0"/>
              <a:t>   inability to pay principal &amp; interest to banks</a:t>
            </a:r>
          </a:p>
          <a:p>
            <a:endParaRPr lang="en-US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financial risk</a:t>
            </a:r>
          </a:p>
          <a:p>
            <a:r>
              <a:rPr lang="en-US" sz="1800" dirty="0" smtClean="0"/>
              <a:t>    depends on financing of company assets (equity-to-debt)</a:t>
            </a:r>
          </a:p>
          <a:p>
            <a:r>
              <a:rPr lang="en-US" sz="1800" dirty="0" smtClean="0"/>
              <a:t>    high gearing ratio increases firm’s debt obligations</a:t>
            </a:r>
          </a:p>
          <a:p>
            <a:endParaRPr lang="en-US" sz="1600" dirty="0" smtClean="0"/>
          </a:p>
          <a:p>
            <a:r>
              <a:rPr lang="en-US" sz="1600" dirty="0" smtClean="0"/>
              <a:t>					          	</a:t>
            </a:r>
            <a:r>
              <a:rPr lang="en-US" sz="1200" dirty="0" smtClean="0"/>
              <a:t>(Kavussanos &amp; Visvikis, 2006)</a:t>
            </a:r>
            <a:endParaRPr lang="el-GR" sz="16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67544" y="620688"/>
            <a:ext cx="8229600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eaLnBrk="0" hangingPunct="0"/>
            <a:r>
              <a:rPr lang="en-US" sz="18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Ship-Owners’ Critical Risks</a:t>
            </a:r>
            <a:endParaRPr lang="en-GB" sz="18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F3E37F6-1C4D-4E28-A127-45918DD84539}" type="slidenum">
              <a:rPr lang="fr-FR"/>
              <a:pPr/>
              <a:t>27</a:t>
            </a:fld>
            <a:endParaRPr lang="fr-FR"/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1556792"/>
            <a:ext cx="8352928" cy="432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credit risk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possibility of a counterparty not being able to fulfill its contractual agreements</a:t>
            </a:r>
          </a:p>
          <a:p>
            <a:endParaRPr lang="en-US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market risk</a:t>
            </a:r>
          </a:p>
          <a:p>
            <a:r>
              <a:rPr lang="en-US" sz="1800" dirty="0" smtClean="0"/>
              <a:t>    influenced by stock price (and freight rates, interest rates, exchange rates)</a:t>
            </a:r>
          </a:p>
          <a:p>
            <a:endParaRPr lang="en-US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political risk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subject to political decisions (wars, political unrest, canal closures)</a:t>
            </a:r>
          </a:p>
          <a:p>
            <a:endParaRPr lang="en-US" sz="1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C00000"/>
                </a:solidFill>
              </a:rPr>
              <a:t> technical &amp; physical risk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refers to risks of loss, breakdown or damage on vessel</a:t>
            </a:r>
          </a:p>
          <a:p>
            <a:r>
              <a:rPr lang="en-US" sz="1800" dirty="0" smtClean="0"/>
              <a:t>	</a:t>
            </a:r>
            <a:r>
              <a:rPr lang="en-US" sz="1600" dirty="0" smtClean="0"/>
              <a:t>	</a:t>
            </a:r>
          </a:p>
          <a:p>
            <a:endParaRPr lang="en-US" sz="1600" dirty="0" smtClean="0"/>
          </a:p>
          <a:p>
            <a:r>
              <a:rPr lang="en-US" sz="1600" dirty="0" smtClean="0"/>
              <a:t>						          </a:t>
            </a:r>
            <a:r>
              <a:rPr lang="en-US" sz="1200" dirty="0" smtClean="0"/>
              <a:t>(Kavussanos &amp; Visvikis, 2006)</a:t>
            </a:r>
            <a:endParaRPr lang="el-GR" sz="16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67544" y="620688"/>
            <a:ext cx="8229600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eaLnBrk="0" hangingPunct="0"/>
            <a:r>
              <a:rPr lang="en-US" sz="18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Ship-Owners’ Critical Risks</a:t>
            </a:r>
            <a:endParaRPr lang="en-GB" sz="18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F3E37F6-1C4D-4E28-A127-45918DD84539}" type="slidenum">
              <a:rPr lang="fr-FR"/>
              <a:pPr/>
              <a:t>28</a:t>
            </a:fld>
            <a:endParaRPr lang="fr-FR"/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789440" cy="490066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Shipping Business Idiosyncrasies</a:t>
            </a:r>
            <a:endParaRPr lang="el-GR" sz="1800" b="1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755576" y="1412776"/>
            <a:ext cx="5976664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accent6"/>
                </a:solidFill>
              </a:rPr>
              <a:t>Shipping business: </a:t>
            </a:r>
          </a:p>
          <a:p>
            <a:pPr>
              <a:lnSpc>
                <a:spcPct val="150000"/>
              </a:lnSpc>
              <a:tabLst>
                <a:tab pos="989013" algn="l"/>
              </a:tabLst>
            </a:pPr>
            <a:r>
              <a:rPr lang="en-US" sz="1600" b="1" dirty="0" smtClean="0">
                <a:solidFill>
                  <a:schemeClr val="tx2"/>
                </a:solidFill>
              </a:rPr>
              <a:t>		</a:t>
            </a:r>
            <a:r>
              <a:rPr lang="en-US" sz="1600" dirty="0" smtClean="0"/>
              <a:t>- capital intensive </a:t>
            </a:r>
          </a:p>
          <a:p>
            <a:pPr>
              <a:lnSpc>
                <a:spcPct val="150000"/>
              </a:lnSpc>
              <a:tabLst>
                <a:tab pos="989013" algn="l"/>
              </a:tabLst>
            </a:pPr>
            <a:r>
              <a:rPr lang="en-US" sz="1600" dirty="0" smtClean="0"/>
              <a:t>		- cyclicality</a:t>
            </a:r>
          </a:p>
          <a:p>
            <a:pPr>
              <a:lnSpc>
                <a:spcPct val="150000"/>
              </a:lnSpc>
              <a:tabLst>
                <a:tab pos="989013" algn="l"/>
              </a:tabLst>
            </a:pPr>
            <a:r>
              <a:rPr lang="en-US" sz="1600" dirty="0" smtClean="0"/>
              <a:t>		- seasonality</a:t>
            </a:r>
          </a:p>
          <a:p>
            <a:pPr>
              <a:lnSpc>
                <a:spcPct val="150000"/>
              </a:lnSpc>
              <a:tabLst>
                <a:tab pos="989013" algn="l"/>
              </a:tabLst>
            </a:pPr>
            <a:r>
              <a:rPr lang="en-US" sz="1600" dirty="0" smtClean="0"/>
              <a:t>		- highly volatile </a:t>
            </a:r>
          </a:p>
          <a:p>
            <a:pPr>
              <a:lnSpc>
                <a:spcPct val="150000"/>
              </a:lnSpc>
              <a:tabLst>
                <a:tab pos="989013" algn="l"/>
              </a:tabLst>
            </a:pPr>
            <a:r>
              <a:rPr lang="en-US" sz="1600" dirty="0" smtClean="0"/>
              <a:t>		- business cycles</a:t>
            </a:r>
          </a:p>
          <a:p>
            <a:pPr>
              <a:lnSpc>
                <a:spcPct val="150000"/>
              </a:lnSpc>
              <a:tabLst>
                <a:tab pos="989013" algn="l"/>
              </a:tabLst>
            </a:pPr>
            <a:r>
              <a:rPr lang="en-US" sz="1600" dirty="0" smtClean="0"/>
              <a:t>		- market segmentation:</a:t>
            </a:r>
          </a:p>
          <a:p>
            <a:pPr marL="342900" lvl="0" indent="-342900" eaLnBrk="0" hangingPunct="0">
              <a:spcBef>
                <a:spcPct val="20000"/>
              </a:spcBef>
              <a:tabLst>
                <a:tab pos="989013" algn="l"/>
              </a:tabLst>
              <a:defRPr/>
            </a:pPr>
            <a:r>
              <a:rPr lang="en-US" sz="1600" dirty="0" smtClean="0"/>
              <a:t>			 </a:t>
            </a:r>
          </a:p>
          <a:p>
            <a:pPr marL="342900" lvl="0" indent="-342900" eaLnBrk="0" hangingPunct="0">
              <a:spcBef>
                <a:spcPct val="20000"/>
              </a:spcBef>
              <a:tabLst>
                <a:tab pos="989013" algn="l"/>
              </a:tabLst>
              <a:defRPr/>
            </a:pPr>
            <a:r>
              <a:rPr lang="en-US" sz="1600" dirty="0" smtClean="0"/>
              <a:t>			  </a:t>
            </a:r>
            <a:r>
              <a:rPr lang="en-US" sz="1200" kern="0" dirty="0" smtClean="0"/>
              <a:t>- </a:t>
            </a:r>
            <a:r>
              <a:rPr lang="en-US" sz="1200" b="1" kern="0" dirty="0" smtClean="0"/>
              <a:t>across types of commodity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1200" kern="0" dirty="0" smtClean="0"/>
              <a:t>	     		      </a:t>
            </a:r>
            <a:r>
              <a:rPr lang="en-US" sz="1200" b="1" kern="0" dirty="0" smtClean="0"/>
              <a:t>dry market</a:t>
            </a:r>
            <a:r>
              <a:rPr lang="en-US" sz="1200" kern="0" dirty="0" smtClean="0"/>
              <a:t>   </a:t>
            </a:r>
            <a:r>
              <a:rPr lang="en-US" sz="1200" kern="0" dirty="0" smtClean="0">
                <a:sym typeface="Wingdings" pitchFamily="2" charset="2"/>
              </a:rPr>
              <a:t> </a:t>
            </a:r>
            <a:r>
              <a:rPr lang="en-US" sz="1200" kern="0" dirty="0" smtClean="0"/>
              <a:t>grains, agriculturals, coal, iron ore etc.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1200" b="1" kern="0" dirty="0" smtClean="0"/>
              <a:t>	     		      wet market  </a:t>
            </a:r>
            <a:r>
              <a:rPr lang="en-US" sz="1200" kern="0" dirty="0" smtClean="0">
                <a:sym typeface="Wingdings" pitchFamily="2" charset="2"/>
              </a:rPr>
              <a:t> </a:t>
            </a:r>
            <a:r>
              <a:rPr lang="en-US" sz="1200" kern="0" dirty="0" smtClean="0"/>
              <a:t>crude oil – oil products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1200" kern="0" dirty="0" smtClean="0"/>
              <a:t>	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1200" b="1" kern="0" dirty="0" smtClean="0"/>
              <a:t>			   - across vessel sizes - types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1200" kern="0" dirty="0" smtClean="0"/>
              <a:t>	    		       </a:t>
            </a:r>
            <a:r>
              <a:rPr lang="en-US" sz="1200" kern="0" dirty="0" smtClean="0">
                <a:sym typeface="Wingdings" pitchFamily="2" charset="2"/>
              </a:rPr>
              <a:t> </a:t>
            </a:r>
            <a:r>
              <a:rPr lang="en-US" sz="1200" kern="0" dirty="0" smtClean="0"/>
              <a:t>different  vessel sizes 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1200" kern="0" dirty="0" smtClean="0"/>
              <a:t>			       </a:t>
            </a:r>
            <a:r>
              <a:rPr lang="en-US" sz="1200" kern="0" dirty="0" smtClean="0">
                <a:sym typeface="Wingdings" pitchFamily="2" charset="2"/>
              </a:rPr>
              <a:t> different </a:t>
            </a:r>
            <a:r>
              <a:rPr lang="en-US" sz="1200" kern="0" dirty="0" smtClean="0"/>
              <a:t>vessel types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	</a:t>
            </a:r>
            <a:endParaRPr lang="en-US" sz="1600" b="1" dirty="0" smtClean="0">
              <a:solidFill>
                <a:srgbClr val="C0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67544" y="6581001"/>
            <a:ext cx="25557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i="1" dirty="0" smtClean="0"/>
              <a:t>http://www.worldshipping.org</a:t>
            </a:r>
            <a:endParaRPr lang="el-GR" sz="900" i="1" dirty="0"/>
          </a:p>
        </p:txBody>
      </p:sp>
      <p:sp>
        <p:nvSpPr>
          <p:cNvPr id="6" name="5 - Ορθογώνιο"/>
          <p:cNvSpPr/>
          <p:nvPr/>
        </p:nvSpPr>
        <p:spPr>
          <a:xfrm>
            <a:off x="6156176" y="2492896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/>
              <a:buChar char="è"/>
            </a:pP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 - h</a:t>
            </a:r>
            <a:r>
              <a:rPr lang="en-US" sz="1600" b="1" dirty="0" smtClean="0">
                <a:solidFill>
                  <a:srgbClr val="C00000"/>
                </a:solidFill>
              </a:rPr>
              <a:t>ighly risky</a:t>
            </a:r>
          </a:p>
          <a:p>
            <a:pPr>
              <a:lnSpc>
                <a:spcPct val="150000"/>
              </a:lnSpc>
              <a:buFont typeface="Wingdings"/>
              <a:buChar char="è"/>
            </a:pPr>
            <a:r>
              <a:rPr lang="en-US" sz="1600" b="1" dirty="0" smtClean="0">
                <a:solidFill>
                  <a:srgbClr val="C00000"/>
                </a:solidFill>
              </a:rPr>
              <a:t> - unstable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 </a:t>
            </a:r>
            <a:r>
              <a:rPr lang="en-US" sz="1600" b="1" dirty="0" smtClean="0">
                <a:solidFill>
                  <a:srgbClr val="C00000"/>
                </a:solidFill>
              </a:rPr>
              <a:t>- unpredictable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F3E37F6-1C4D-4E28-A127-45918DD84539}" type="slidenum">
              <a:rPr lang="fr-FR"/>
              <a:pPr/>
              <a:t>29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67744" y="1916832"/>
            <a:ext cx="42484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</a:rPr>
              <a:t>Main financial risks in shipping: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pPr>
              <a:buFontTx/>
              <a:buChar char="-"/>
            </a:pPr>
            <a:r>
              <a:rPr lang="en-US" sz="1600" dirty="0" smtClean="0"/>
              <a:t> importance for ship-owners</a:t>
            </a:r>
          </a:p>
          <a:p>
            <a:r>
              <a:rPr lang="en-US" sz="1600" dirty="0" smtClean="0"/>
              <a:t> </a:t>
            </a:r>
          </a:p>
          <a:p>
            <a:pPr>
              <a:buFontTx/>
              <a:buChar char="-"/>
            </a:pPr>
            <a:r>
              <a:rPr lang="en-US" sz="1600" dirty="0" smtClean="0"/>
              <a:t>  should be managed</a:t>
            </a:r>
          </a:p>
          <a:p>
            <a:endParaRPr lang="en-US" sz="1600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freight rate risk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C00000"/>
                </a:solidFill>
              </a:rPr>
              <a:t> bunker price risk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C00000"/>
                </a:solidFill>
              </a:rPr>
              <a:t> exchange rate risk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C00000"/>
                </a:solidFill>
              </a:rPr>
              <a:t> interest rate risk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C00000"/>
                </a:solidFill>
              </a:rPr>
              <a:t> vessel value risk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C00000"/>
                </a:solidFill>
              </a:rPr>
              <a:t> counterparty risk</a:t>
            </a:r>
          </a:p>
          <a:p>
            <a:pPr>
              <a:lnSpc>
                <a:spcPct val="150000"/>
              </a:lnSpc>
            </a:pPr>
            <a:endParaRPr lang="en-US" sz="8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C00000"/>
                </a:solidFill>
              </a:rPr>
              <a:t>  external events - shocks</a:t>
            </a:r>
            <a:endParaRPr lang="el-GR" sz="1600" b="1" dirty="0">
              <a:solidFill>
                <a:srgbClr val="C0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860032" y="4293096"/>
            <a:ext cx="5841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 Risk management = imperative !</a:t>
            </a:r>
            <a:endParaRPr lang="el-GR" sz="1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1403648" y="764704"/>
            <a:ext cx="6789440" cy="49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Shipping Business Idiosyncrasies</a:t>
            </a:r>
            <a:endParaRPr kumimoji="0" lang="el-G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F3E37F6-1C4D-4E28-A127-45918DD84539}" type="slidenum">
              <a:rPr lang="fr-FR"/>
              <a:pPr/>
              <a:t>30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A5BB77-958C-49A7-AC4B-EE3972999664}" type="slidenum">
              <a:rPr lang="el-GR" smtClean="0"/>
              <a:pPr/>
              <a:t>31</a:t>
            </a:fld>
            <a:endParaRPr lang="el-GR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417512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What is Volatility ?</a:t>
            </a:r>
            <a:endParaRPr lang="el-GR" sz="1800" b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928813"/>
            <a:ext cx="8054975" cy="2643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b="1" dirty="0" smtClean="0">
                <a:solidFill>
                  <a:schemeClr val="accent2"/>
                </a:solidFill>
              </a:rPr>
              <a:t>volatility</a:t>
            </a:r>
            <a:r>
              <a:rPr lang="en-GB" sz="2000" dirty="0" smtClean="0"/>
              <a:t> 	</a:t>
            </a:r>
            <a:r>
              <a:rPr lang="en-GB" sz="2000" b="1" dirty="0" smtClean="0">
                <a:solidFill>
                  <a:schemeClr val="accent2"/>
                </a:solidFill>
                <a:sym typeface="Wingdings" pitchFamily="2" charset="2"/>
              </a:rPr>
              <a:t></a:t>
            </a:r>
            <a:r>
              <a:rPr lang="en-GB" sz="2000" dirty="0" smtClean="0">
                <a:sym typeface="Wingdings" pitchFamily="2" charset="2"/>
              </a:rPr>
              <a:t>	</a:t>
            </a:r>
            <a:r>
              <a:rPr lang="en-GB" sz="2000" dirty="0" smtClean="0"/>
              <a:t>most </a:t>
            </a:r>
            <a:r>
              <a:rPr lang="en-GB" sz="2000" b="1" dirty="0" smtClean="0">
                <a:solidFill>
                  <a:schemeClr val="accent2"/>
                </a:solidFill>
              </a:rPr>
              <a:t>critical</a:t>
            </a:r>
            <a:r>
              <a:rPr lang="en-GB" sz="2000" dirty="0" smtClean="0"/>
              <a:t> parameter for risk management</a:t>
            </a:r>
            <a:endParaRPr lang="en-GB" sz="1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000" dirty="0" smtClean="0"/>
              <a:t>	</a:t>
            </a:r>
            <a:br>
              <a:rPr lang="en-GB" sz="1000" dirty="0" smtClean="0"/>
            </a:br>
            <a:r>
              <a:rPr lang="en-GB" sz="1000" dirty="0" smtClean="0"/>
              <a:t>		 	</a:t>
            </a:r>
            <a:r>
              <a:rPr lang="en-GB" sz="2000" dirty="0" smtClean="0"/>
              <a:t>&amp; derivatives pricing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statistical measure of…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9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smtClean="0"/>
              <a:t>	 		      …</a:t>
            </a:r>
            <a:r>
              <a:rPr lang="en-GB" sz="2000" b="1" i="1" dirty="0" smtClean="0">
                <a:solidFill>
                  <a:schemeClr val="accent2"/>
                </a:solidFill>
              </a:rPr>
              <a:t>dispersion</a:t>
            </a: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chemeClr val="accent2"/>
                </a:solidFill>
              </a:rPr>
              <a:t>of an asset’s returns</a:t>
            </a:r>
            <a:r>
              <a:rPr lang="en-GB" sz="2000" b="1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endParaRPr lang="en-GB" sz="2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4229B2-7592-4B41-A011-EB75EEE05D14}" type="slidenum">
              <a:rPr lang="el-GR" smtClean="0"/>
              <a:pPr/>
              <a:t>32</a:t>
            </a:fld>
            <a:endParaRPr lang="el-GR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Understanding Volatility </a:t>
            </a:r>
            <a:r>
              <a:rPr lang="en-US" sz="1800" b="1" baseline="-25000" dirty="0" smtClean="0">
                <a:solidFill>
                  <a:schemeClr val="accent2"/>
                </a:solidFill>
              </a:rPr>
              <a:t>(1) </a:t>
            </a:r>
            <a:endParaRPr lang="el-GR" sz="1800" b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71563"/>
            <a:ext cx="8464550" cy="5072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sz="12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Volatility reflects level of </a:t>
            </a:r>
            <a:r>
              <a:rPr lang="en-GB" sz="1800" b="1" dirty="0" smtClean="0">
                <a:solidFill>
                  <a:schemeClr val="accent2"/>
                </a:solidFill>
              </a:rPr>
              <a:t>uncertainty</a:t>
            </a:r>
            <a:r>
              <a:rPr lang="en-GB" sz="1800" dirty="0" smtClean="0"/>
              <a:t> or </a:t>
            </a:r>
            <a:r>
              <a:rPr lang="en-GB" sz="1800" b="1" dirty="0" smtClean="0">
                <a:solidFill>
                  <a:schemeClr val="accent2"/>
                </a:solidFill>
              </a:rPr>
              <a:t>risk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about size of changes in asset's </a:t>
            </a:r>
            <a:r>
              <a:rPr lang="en-GB" sz="1800" b="1" dirty="0" smtClean="0">
                <a:solidFill>
                  <a:schemeClr val="accent2"/>
                </a:solidFill>
              </a:rPr>
              <a:t>value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400" dirty="0" smtClean="0"/>
          </a:p>
          <a:p>
            <a:pPr eaLnBrk="1" hangingPunct="1"/>
            <a:r>
              <a:rPr lang="en-US" sz="1800" dirty="0" smtClean="0"/>
              <a:t>higher volatility means that asset's </a:t>
            </a:r>
            <a:r>
              <a:rPr lang="en-US" sz="1800" b="1" i="1" dirty="0" smtClean="0"/>
              <a:t>value</a:t>
            </a:r>
            <a:r>
              <a:rPr lang="en-US" sz="1800" dirty="0" smtClean="0"/>
              <a:t> can</a:t>
            </a:r>
            <a:br>
              <a:rPr lang="en-US" sz="1800" dirty="0" smtClean="0"/>
            </a:br>
            <a:r>
              <a:rPr lang="en-US" sz="1800" dirty="0" smtClean="0"/>
              <a:t>potentially be spread out over a </a:t>
            </a:r>
            <a:r>
              <a:rPr lang="en-US" sz="1800" b="1" i="1" dirty="0" smtClean="0"/>
              <a:t>larger range</a:t>
            </a:r>
            <a:r>
              <a:rPr lang="en-US" sz="1800" b="1" dirty="0" smtClean="0"/>
              <a:t> </a:t>
            </a:r>
            <a:r>
              <a:rPr lang="en-US" sz="1800" b="1" i="1" dirty="0" smtClean="0"/>
              <a:t>of values</a:t>
            </a:r>
            <a:r>
              <a:rPr lang="en-US" sz="2000" b="1" i="1" dirty="0" smtClean="0"/>
              <a:t> </a:t>
            </a:r>
            <a:r>
              <a:rPr lang="en-US" sz="1600" dirty="0" smtClean="0"/>
              <a:t>(distribution)</a:t>
            </a:r>
          </a:p>
          <a:p>
            <a:pPr eaLnBrk="1" hangingPunct="1">
              <a:buFontTx/>
              <a:buNone/>
            </a:pPr>
            <a:endParaRPr lang="en-US" sz="1400" dirty="0" smtClean="0"/>
          </a:p>
          <a:p>
            <a:pPr eaLnBrk="1" hangingPunct="1">
              <a:buFontTx/>
              <a:buNone/>
            </a:pPr>
            <a:endParaRPr lang="en-US" sz="1400" dirty="0" smtClean="0"/>
          </a:p>
          <a:p>
            <a:pPr eaLnBrk="1" hangingPunct="1">
              <a:buFontTx/>
              <a:buNone/>
            </a:pPr>
            <a:endParaRPr lang="en-US" sz="1400" dirty="0" smtClean="0"/>
          </a:p>
          <a:p>
            <a:pPr eaLnBrk="1" hangingPunct="1"/>
            <a:r>
              <a:rPr lang="en-US" sz="1800" dirty="0" smtClean="0"/>
              <a:t>asset price can change dramatically over a </a:t>
            </a:r>
            <a:r>
              <a:rPr lang="en-US" sz="1800" b="1" i="1" dirty="0" smtClean="0"/>
              <a:t>short time period </a:t>
            </a:r>
            <a:br>
              <a:rPr lang="en-US" sz="1800" b="1" i="1" dirty="0" smtClean="0"/>
            </a:br>
            <a:r>
              <a:rPr lang="en-US" sz="1800" dirty="0" smtClean="0"/>
              <a:t>in either direction (</a:t>
            </a:r>
            <a:r>
              <a:rPr lang="en-US" sz="1600" dirty="0" smtClean="0"/>
              <a:t>upward / downward)</a:t>
            </a:r>
          </a:p>
          <a:p>
            <a:pPr eaLnBrk="1" hangingPunct="1">
              <a:buFontTx/>
              <a:buNone/>
            </a:pPr>
            <a:endParaRPr lang="en-US" sz="1400" dirty="0" smtClean="0"/>
          </a:p>
          <a:p>
            <a:pPr eaLnBrk="1" hangingPunct="1"/>
            <a:r>
              <a:rPr lang="en-US" sz="1800" b="1" i="1" dirty="0" smtClean="0"/>
              <a:t>lower</a:t>
            </a:r>
            <a:r>
              <a:rPr lang="en-US" sz="1800" dirty="0" smtClean="0"/>
              <a:t> volatility means that asset’s value does not fluctuate dramatically</a:t>
            </a:r>
            <a:br>
              <a:rPr lang="en-US" sz="1800" dirty="0" smtClean="0"/>
            </a:br>
            <a:r>
              <a:rPr lang="en-US" sz="1800" dirty="0" smtClean="0"/>
              <a:t>but changes at steady pace over time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4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</a:rPr>
              <a:t>the higher the volatility...</a:t>
            </a:r>
            <a:endParaRPr lang="en-GB" sz="8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800" b="1" dirty="0" smtClean="0">
                <a:solidFill>
                  <a:srgbClr val="C00000"/>
                </a:solidFill>
              </a:rPr>
              <a:t>				                     </a:t>
            </a:r>
            <a:r>
              <a:rPr lang="en-GB" sz="2000" b="1" dirty="0" smtClean="0">
                <a:solidFill>
                  <a:srgbClr val="C00000"/>
                </a:solidFill>
                <a:sym typeface="Wingdings" pitchFamily="2" charset="2"/>
              </a:rPr>
              <a:t></a:t>
            </a:r>
            <a:r>
              <a:rPr lang="en-GB" sz="2000" b="1" dirty="0" smtClean="0">
                <a:solidFill>
                  <a:srgbClr val="C00000"/>
                </a:solidFill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  <a:sym typeface="Wingdings" pitchFamily="2" charset="2"/>
              </a:rPr>
              <a:t>  ... </a:t>
            </a:r>
            <a:r>
              <a:rPr lang="en-GB" sz="2000" b="1" dirty="0" smtClean="0">
                <a:solidFill>
                  <a:srgbClr val="C00000"/>
                </a:solidFill>
              </a:rPr>
              <a:t>the riskier the asset  !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3A1217-B095-4549-93BE-559405B650C5}" type="slidenum">
              <a:rPr lang="el-GR" smtClean="0"/>
              <a:pPr/>
              <a:t>33</a:t>
            </a:fld>
            <a:endParaRPr lang="el-GR" smtClean="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647700"/>
          </a:xfrm>
        </p:spPr>
        <p:txBody>
          <a:bodyPr/>
          <a:lstStyle/>
          <a:p>
            <a:pPr eaLnBrk="1" hangingPunct="1"/>
            <a:r>
              <a:rPr lang="el-GR" sz="1800" b="1" dirty="0" smtClean="0">
                <a:solidFill>
                  <a:schemeClr val="accent2"/>
                </a:solidFill>
              </a:rPr>
              <a:t>Volatility</a:t>
            </a:r>
            <a:r>
              <a:rPr lang="en-US" sz="1800" b="1" dirty="0" smtClean="0">
                <a:solidFill>
                  <a:schemeClr val="accent2"/>
                </a:solidFill>
              </a:rPr>
              <a:t> properties </a:t>
            </a:r>
            <a:r>
              <a:rPr lang="en-US" sz="1800" b="1" baseline="-25000" dirty="0" smtClean="0">
                <a:solidFill>
                  <a:schemeClr val="accent2"/>
                </a:solidFill>
              </a:rPr>
              <a:t>(2) </a:t>
            </a:r>
            <a:endParaRPr lang="el-GR" sz="1800" b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643063"/>
            <a:ext cx="8178800" cy="4156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sz="1200" dirty="0" smtClean="0"/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in a </a:t>
            </a:r>
            <a:r>
              <a:rPr lang="en-GB" sz="2000" b="1" dirty="0" smtClean="0">
                <a:solidFill>
                  <a:schemeClr val="accent2"/>
                </a:solidFill>
              </a:rPr>
              <a:t>high</a:t>
            </a:r>
            <a:r>
              <a:rPr lang="en-GB" sz="2000" dirty="0" smtClean="0"/>
              <a:t> volatility environment: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 smtClean="0"/>
              <a:t>		</a:t>
            </a:r>
            <a:r>
              <a:rPr lang="en-GB" sz="2000" dirty="0" smtClean="0"/>
              <a:t>- spot rates expected to move around </a:t>
            </a:r>
            <a:r>
              <a:rPr lang="en-GB" sz="2000" i="1" dirty="0" smtClean="0"/>
              <a:t>aggressively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800" dirty="0" smtClean="0"/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800" dirty="0" smtClean="0"/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in a </a:t>
            </a:r>
            <a:r>
              <a:rPr lang="en-GB" sz="2000" b="1" dirty="0" smtClean="0">
                <a:solidFill>
                  <a:schemeClr val="accent2"/>
                </a:solidFill>
              </a:rPr>
              <a:t>low</a:t>
            </a:r>
            <a:r>
              <a:rPr lang="en-GB" sz="2000" dirty="0" smtClean="0"/>
              <a:t> volatility environment: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 smtClean="0"/>
              <a:t>		</a:t>
            </a:r>
            <a:r>
              <a:rPr lang="en-GB" sz="2000" dirty="0" smtClean="0"/>
              <a:t>- spot rates expected to move around very </a:t>
            </a:r>
            <a:r>
              <a:rPr lang="en-GB" sz="2000" i="1" dirty="0" smtClean="0"/>
              <a:t>little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….. </a:t>
            </a:r>
            <a:r>
              <a:rPr lang="en-GB" sz="2000" dirty="0" smtClean="0"/>
              <a:t>meaning </a:t>
            </a:r>
            <a:r>
              <a:rPr lang="en-GB" sz="2000" b="1" i="1" dirty="0" smtClean="0"/>
              <a:t>trend</a:t>
            </a:r>
            <a:r>
              <a:rPr lang="en-GB" sz="2000" dirty="0" smtClean="0"/>
              <a:t> in volatility has changed...: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800" dirty="0" smtClean="0"/>
              <a:t>			</a:t>
            </a:r>
            <a:r>
              <a:rPr lang="en-GB" sz="2000" dirty="0" smtClean="0"/>
              <a:t>- </a:t>
            </a:r>
            <a:r>
              <a:rPr lang="en-GB" sz="2000" dirty="0" smtClean="0">
                <a:solidFill>
                  <a:schemeClr val="accent2"/>
                </a:solidFill>
              </a:rPr>
              <a:t>from calm to volatile</a:t>
            </a:r>
            <a:r>
              <a:rPr lang="en-GB" sz="800" dirty="0" smtClean="0">
                <a:solidFill>
                  <a:schemeClr val="accent2"/>
                </a:solidFill>
              </a:rPr>
              <a:t/>
            </a:r>
            <a:br>
              <a:rPr lang="en-GB" sz="800" dirty="0" smtClean="0">
                <a:solidFill>
                  <a:schemeClr val="accent2"/>
                </a:solidFill>
              </a:rPr>
            </a:br>
            <a:r>
              <a:rPr lang="en-GB" sz="800" dirty="0" smtClean="0">
                <a:solidFill>
                  <a:schemeClr val="accent2"/>
                </a:solidFill>
              </a:rPr>
              <a:t> 	</a:t>
            </a:r>
            <a:endParaRPr lang="en-GB" sz="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800" dirty="0" smtClean="0"/>
              <a:t>			</a:t>
            </a:r>
            <a:r>
              <a:rPr lang="en-GB" sz="2000" dirty="0" smtClean="0"/>
              <a:t>- </a:t>
            </a:r>
            <a:r>
              <a:rPr lang="en-GB" sz="2000" dirty="0" smtClean="0">
                <a:solidFill>
                  <a:schemeClr val="accent2"/>
                </a:solidFill>
              </a:rPr>
              <a:t>from volatile to calm</a:t>
            </a:r>
            <a:endParaRPr lang="en-GB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 smtClean="0"/>
              <a:t>		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43608" y="1412776"/>
            <a:ext cx="792088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 smtClean="0">
                <a:solidFill>
                  <a:schemeClr val="accent6"/>
                </a:solidFill>
              </a:rPr>
              <a:t>Freight Rate Volatility</a:t>
            </a:r>
          </a:p>
          <a:p>
            <a:endParaRPr lang="en-GB" sz="1400" b="1" dirty="0" smtClean="0">
              <a:solidFill>
                <a:schemeClr val="tx2"/>
              </a:solidFill>
            </a:endParaRPr>
          </a:p>
          <a:p>
            <a:endParaRPr lang="en-GB" sz="14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C00000"/>
                </a:solidFill>
              </a:rPr>
              <a:t>Freight  Income…</a:t>
            </a:r>
            <a:r>
              <a:rPr lang="en-US" sz="1600" b="1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dirty="0" smtClean="0"/>
              <a:t>primary ship-owners’ revenue	    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ym typeface="Wingdings" pitchFamily="2" charset="2"/>
              </a:rPr>
              <a:t>		 </a:t>
            </a:r>
            <a:r>
              <a:rPr lang="en-US" sz="1600" dirty="0" smtClean="0"/>
              <a:t>stable &amp; predictable income: desirable </a:t>
            </a:r>
          </a:p>
          <a:p>
            <a:pPr>
              <a:lnSpc>
                <a:spcPct val="150000"/>
              </a:lnSpc>
            </a:pPr>
            <a:endParaRPr lang="en-US" sz="1000" dirty="0" smtClean="0"/>
          </a:p>
          <a:p>
            <a:pPr>
              <a:lnSpc>
                <a:spcPct val="150000"/>
              </a:lnSpc>
            </a:pPr>
            <a:endParaRPr lang="en-US" sz="1000" dirty="0" smtClean="0"/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C00000"/>
                </a:solidFill>
              </a:rPr>
              <a:t>BUT..</a:t>
            </a:r>
            <a:r>
              <a:rPr lang="en-US" sz="1600" dirty="0" smtClean="0">
                <a:solidFill>
                  <a:srgbClr val="C00000"/>
                </a:solidFill>
              </a:rPr>
              <a:t>	</a:t>
            </a:r>
            <a:r>
              <a:rPr lang="en-US" sz="1600" dirty="0" smtClean="0"/>
              <a:t>	</a:t>
            </a:r>
            <a:r>
              <a:rPr lang="en-US" sz="1600" dirty="0" smtClean="0">
                <a:sym typeface="Wingdings" pitchFamily="2" charset="2"/>
              </a:rPr>
              <a:t> sea-transport </a:t>
            </a:r>
            <a:r>
              <a:rPr lang="en-US" sz="1600" dirty="0" smtClean="0"/>
              <a:t>freight rates = </a:t>
            </a:r>
            <a:r>
              <a:rPr lang="en-US" sz="1600" b="1" dirty="0" smtClean="0"/>
              <a:t>extremely volatile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		      greatest </a:t>
            </a:r>
            <a:r>
              <a:rPr lang="en-US" sz="1600" b="1" dirty="0" smtClean="0"/>
              <a:t>risk</a:t>
            </a:r>
            <a:r>
              <a:rPr lang="en-US" sz="1600" dirty="0" smtClean="0"/>
              <a:t> component of shipping business </a:t>
            </a:r>
            <a:endParaRPr lang="en-US" sz="1000" dirty="0" smtClean="0"/>
          </a:p>
          <a:p>
            <a:pPr>
              <a:lnSpc>
                <a:spcPct val="150000"/>
              </a:lnSpc>
            </a:pPr>
            <a:r>
              <a:rPr lang="en-US" sz="1000" dirty="0" smtClean="0"/>
              <a:t>	</a:t>
            </a:r>
            <a:r>
              <a:rPr lang="en-US" sz="1000" dirty="0" smtClean="0">
                <a:sym typeface="Wingdings" pitchFamily="2" charset="2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ym typeface="Wingdings" pitchFamily="2" charset="2"/>
              </a:rPr>
              <a:t>		 </a:t>
            </a:r>
            <a:r>
              <a:rPr lang="en-US" sz="1600" dirty="0" smtClean="0"/>
              <a:t>freight rates fluctuate…</a:t>
            </a:r>
            <a:br>
              <a:rPr lang="en-US" sz="1600" dirty="0" smtClean="0"/>
            </a:br>
            <a:r>
              <a:rPr lang="en-US" sz="1600" dirty="0" smtClean="0"/>
              <a:t>		     due to impact of external factors….</a:t>
            </a:r>
          </a:p>
          <a:p>
            <a:endParaRPr lang="en-US" sz="1400" dirty="0" smtClean="0"/>
          </a:p>
        </p:txBody>
      </p:sp>
      <p:sp>
        <p:nvSpPr>
          <p:cNvPr id="3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F3E37F6-1C4D-4E28-A127-45918DD84539}" type="slidenum">
              <a:rPr lang="fr-FR"/>
              <a:pPr/>
              <a:t>34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4313"/>
            <a:ext cx="9144000" cy="6357937"/>
          </a:xfrm>
          <a:noFill/>
          <a:ln>
            <a:solidFill>
              <a:schemeClr val="tx1"/>
            </a:solidFill>
          </a:ln>
        </p:spPr>
      </p:pic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571500" y="6500813"/>
            <a:ext cx="36004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i="1" dirty="0">
                <a:latin typeface="+mn-lt"/>
              </a:rPr>
              <a:t>Source: Clarksons Research Services</a:t>
            </a:r>
            <a:endParaRPr lang="el-GR" sz="1000" i="1" dirty="0">
              <a:latin typeface="+mn-lt"/>
            </a:endParaRPr>
          </a:p>
        </p:txBody>
      </p:sp>
      <p:sp>
        <p:nvSpPr>
          <p:cNvPr id="96261" name="5 - Ορθογώνιο"/>
          <p:cNvSpPr>
            <a:spLocks noChangeArrowheads="1"/>
          </p:cNvSpPr>
          <p:nvPr/>
        </p:nvSpPr>
        <p:spPr bwMode="auto">
          <a:xfrm>
            <a:off x="2927803" y="300264"/>
            <a:ext cx="3604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Volatility in Baltic Freight Index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AB8C96-C9CD-4557-8B58-B7D59AF8C8E0}" type="slidenum">
              <a:rPr lang="el-GR" smtClean="0"/>
              <a:pPr/>
              <a:t>36</a:t>
            </a:fld>
            <a:endParaRPr lang="el-GR" smtClean="0"/>
          </a:p>
        </p:txBody>
      </p:sp>
      <p:graphicFrame>
        <p:nvGraphicFramePr>
          <p:cNvPr id="7" name="Chart 14"/>
          <p:cNvGraphicFramePr>
            <a:graphicFrameLocks/>
          </p:cNvGraphicFramePr>
          <p:nvPr/>
        </p:nvGraphicFramePr>
        <p:xfrm>
          <a:off x="214282" y="214290"/>
          <a:ext cx="871543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8 - Ευθύγραμμο βέλος σύνδεσης"/>
          <p:cNvCxnSpPr/>
          <p:nvPr/>
        </p:nvCxnSpPr>
        <p:spPr>
          <a:xfrm flipV="1">
            <a:off x="3071813" y="3143250"/>
            <a:ext cx="1714500" cy="13573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6200000" flipH="1">
            <a:off x="4572000" y="3500438"/>
            <a:ext cx="2571750" cy="571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361FD5-AD6F-4F4D-A027-F68C63017149}" type="slidenum">
              <a:rPr lang="el-GR" smtClean="0"/>
              <a:pPr/>
              <a:t>37</a:t>
            </a:fld>
            <a:endParaRPr lang="el-GR" smtClean="0"/>
          </a:p>
        </p:txBody>
      </p:sp>
      <p:graphicFrame>
        <p:nvGraphicFramePr>
          <p:cNvPr id="8" name="Chart 23"/>
          <p:cNvGraphicFramePr>
            <a:graphicFrameLocks/>
          </p:cNvGraphicFramePr>
          <p:nvPr/>
        </p:nvGraphicFramePr>
        <p:xfrm>
          <a:off x="357158" y="285728"/>
          <a:ext cx="8501122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11 - Ευθύγραμμο βέλος σύνδεσης"/>
          <p:cNvCxnSpPr/>
          <p:nvPr/>
        </p:nvCxnSpPr>
        <p:spPr>
          <a:xfrm>
            <a:off x="2571750" y="4000500"/>
            <a:ext cx="2357438" cy="2857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rot="5400000" flipH="1" flipV="1">
            <a:off x="5107782" y="3036094"/>
            <a:ext cx="1500187" cy="10001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705373-E270-49E5-B063-842C63366A3E}" type="slidenum">
              <a:rPr lang="fr-FR"/>
              <a:pPr/>
              <a:t>38</a:t>
            </a:fld>
            <a:endParaRPr lang="fr-FR"/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5656" y="2132856"/>
            <a:ext cx="2808312" cy="4032448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Clr>
                <a:srgbClr val="008BD0"/>
              </a:buClr>
              <a:buSzPct val="120000"/>
              <a:buNone/>
            </a:pPr>
            <a:r>
              <a:rPr lang="en-GB" sz="1800" b="1" dirty="0" smtClean="0">
                <a:solidFill>
                  <a:srgbClr val="C00000"/>
                </a:solidFill>
                <a:sym typeface="Wingdings" pitchFamily="2" charset="2"/>
              </a:rPr>
              <a:t> 	RISK CONTROL</a:t>
            </a:r>
          </a:p>
          <a:p>
            <a:pPr marL="381000" indent="-381000" eaLnBrk="1" hangingPunct="1">
              <a:lnSpc>
                <a:spcPct val="80000"/>
              </a:lnSpc>
              <a:buClr>
                <a:srgbClr val="008BD0"/>
              </a:buClr>
              <a:buSzPct val="120000"/>
              <a:buFont typeface="Wingdings" pitchFamily="2" charset="2"/>
              <a:buNone/>
            </a:pPr>
            <a:endParaRPr lang="en-GB" sz="1800" b="1" dirty="0" smtClean="0">
              <a:solidFill>
                <a:srgbClr val="008BD0"/>
              </a:solidFill>
            </a:endParaRPr>
          </a:p>
          <a:p>
            <a:pPr marL="800100" lvl="1" indent="-342900" eaLnBrk="1" hangingPunct="1">
              <a:lnSpc>
                <a:spcPct val="80000"/>
              </a:lnSpc>
              <a:buSzPct val="120000"/>
            </a:pPr>
            <a:r>
              <a:rPr lang="en-GB" sz="1800" b="1" dirty="0" smtClean="0"/>
              <a:t>risk avoidance</a:t>
            </a:r>
          </a:p>
          <a:p>
            <a:pPr marL="381000" indent="-381000" eaLnBrk="1" hangingPunct="1">
              <a:lnSpc>
                <a:spcPct val="80000"/>
              </a:lnSpc>
              <a:buClr>
                <a:srgbClr val="008BD0"/>
              </a:buClr>
              <a:buSzPct val="120000"/>
              <a:buFont typeface="Wingdings" pitchFamily="2" charset="2"/>
              <a:buChar char="§"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 marL="800100" lvl="1" indent="-342900" eaLnBrk="1" hangingPunct="1">
              <a:lnSpc>
                <a:spcPct val="80000"/>
              </a:lnSpc>
              <a:buSzPct val="120000"/>
            </a:pPr>
            <a:r>
              <a:rPr lang="en-GB" sz="1800" b="1" dirty="0" smtClean="0"/>
              <a:t>risk reduction</a:t>
            </a:r>
          </a:p>
        </p:txBody>
      </p:sp>
      <p:sp>
        <p:nvSpPr>
          <p:cNvPr id="112644" name="Rectangle 3"/>
          <p:cNvSpPr>
            <a:spLocks noChangeArrowheads="1"/>
          </p:cNvSpPr>
          <p:nvPr/>
        </p:nvSpPr>
        <p:spPr bwMode="auto">
          <a:xfrm>
            <a:off x="1475656" y="332656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GB" sz="18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Techniques for dealing with Risk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76056" y="2132856"/>
            <a:ext cx="28083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8BD0"/>
              </a:buClr>
              <a:buSzPct val="120000"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	RISK FINANCING</a:t>
            </a:r>
          </a:p>
          <a:p>
            <a:pPr marL="381000" marR="0" lvl="0" indent="-3810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8BD0"/>
              </a:buClr>
              <a:buSzPct val="120000"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008BD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Char char="–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risk retention</a:t>
            </a:r>
          </a:p>
          <a:p>
            <a:pPr marL="381000" marR="0" lvl="0" indent="-3810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8BD0"/>
              </a:buClr>
              <a:buSzPct val="120000"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Char char="–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risk transfer</a:t>
            </a:r>
          </a:p>
          <a:p>
            <a:pPr marL="381000" marR="0" lvl="0" indent="-3810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8BD0"/>
              </a:buClr>
              <a:buSzPct val="120000"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Char char="–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risk sharing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008BD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Enterprise Risk Management (ERM) in Shipping</a:t>
            </a:r>
            <a:endParaRPr lang="el-GR" sz="1800" b="1" dirty="0" smtClean="0">
              <a:solidFill>
                <a:schemeClr val="accent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8964488" cy="590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419872" y="2204864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identification of all significant</a:t>
            </a:r>
            <a:br>
              <a:rPr lang="en-US" sz="1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risks affecting firm’s value</a:t>
            </a:r>
            <a:endParaRPr lang="el-GR" sz="1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220072" y="3501008"/>
            <a:ext cx="351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assessment + analysis of potential</a:t>
            </a:r>
            <a:br>
              <a:rPr lang="en-US" sz="1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frequency + severity of losses due to those risks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203848" y="4725144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development + implementation of </a:t>
            </a:r>
            <a:br>
              <a:rPr lang="en-US" sz="1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appropriate methods for risk management </a:t>
            </a:r>
            <a:endParaRPr lang="el-GR" sz="1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67544" y="35730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1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monitoring + evaluation of performance &amp; suitability of risk management methods &amp; strategies on ongoing basis</a:t>
            </a:r>
            <a:endParaRPr lang="el-GR" sz="1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676275" y="1812925"/>
            <a:ext cx="428783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solidFill>
                  <a:srgbClr val="008BD0"/>
                </a:solidFill>
                <a:latin typeface="Arial" pitchFamily="34" charset="0"/>
              </a:rPr>
              <a:t>Shipping </a:t>
            </a:r>
            <a:r>
              <a:rPr lang="en-US" sz="2400" b="1" dirty="0" err="1">
                <a:solidFill>
                  <a:srgbClr val="008BD0"/>
                </a:solidFill>
                <a:latin typeface="Arial" pitchFamily="34" charset="0"/>
              </a:rPr>
              <a:t>Finance</a:t>
            </a:r>
            <a:r>
              <a:rPr lang="en-US" sz="2400" b="1" baseline="-25000" dirty="0" err="1">
                <a:solidFill>
                  <a:srgbClr val="008BD0"/>
                </a:solidFill>
                <a:latin typeface="Arial" pitchFamily="34" charset="0"/>
              </a:rPr>
              <a:t>SHIPFIN</a:t>
            </a:r>
            <a:endParaRPr lang="el-GR" sz="2400" b="1" baseline="-25000" dirty="0">
              <a:solidFill>
                <a:srgbClr val="008BD0"/>
              </a:solidFill>
              <a:latin typeface="Arial" pitchFamily="34" charset="0"/>
            </a:endParaRP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687388" y="2508250"/>
            <a:ext cx="302895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500" b="1" dirty="0">
                <a:solidFill>
                  <a:srgbClr val="333399"/>
                </a:solidFill>
                <a:latin typeface="Arial" pitchFamily="34" charset="0"/>
              </a:rPr>
              <a:t>Professor</a:t>
            </a:r>
            <a:br>
              <a:rPr lang="en-US" sz="1500" b="1" dirty="0">
                <a:solidFill>
                  <a:srgbClr val="333399"/>
                </a:solidFill>
                <a:latin typeface="Arial" pitchFamily="34" charset="0"/>
              </a:rPr>
            </a:br>
            <a:r>
              <a:rPr lang="en-US" sz="1500" b="1" dirty="0">
                <a:solidFill>
                  <a:srgbClr val="333399"/>
                </a:solidFill>
                <a:latin typeface="Arial" pitchFamily="34" charset="0"/>
              </a:rPr>
              <a:t>Theodore SYRIOPOULOS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500" b="1" dirty="0">
              <a:solidFill>
                <a:srgbClr val="333399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800" b="1" dirty="0">
                <a:solidFill>
                  <a:srgbClr val="333399"/>
                </a:solidFill>
                <a:latin typeface="Arial" pitchFamily="34" charset="0"/>
              </a:rPr>
              <a:t>University of the Aegean</a:t>
            </a:r>
            <a:br>
              <a:rPr lang="en-US" sz="800" b="1" dirty="0">
                <a:solidFill>
                  <a:srgbClr val="333399"/>
                </a:solidFill>
                <a:latin typeface="Arial" pitchFamily="34" charset="0"/>
              </a:rPr>
            </a:br>
            <a:r>
              <a:rPr lang="en-US" sz="800" b="1" dirty="0">
                <a:solidFill>
                  <a:srgbClr val="333399"/>
                </a:solidFill>
                <a:latin typeface="Arial" pitchFamily="34" charset="0"/>
              </a:rPr>
              <a:t>Shipping, Trade &amp; Transport Dpt.</a:t>
            </a:r>
            <a:br>
              <a:rPr lang="en-US" sz="800" b="1" dirty="0">
                <a:solidFill>
                  <a:srgbClr val="333399"/>
                </a:solidFill>
                <a:latin typeface="Arial" pitchFamily="34" charset="0"/>
              </a:rPr>
            </a:br>
            <a:r>
              <a:rPr lang="en-US" sz="800" b="1" i="1" dirty="0">
                <a:solidFill>
                  <a:srgbClr val="333399"/>
                </a:solidFill>
                <a:latin typeface="Arial" pitchFamily="34" charset="0"/>
              </a:rPr>
              <a:t>tsiriop@aegean.gr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500" b="1" dirty="0">
              <a:solidFill>
                <a:srgbClr val="333399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500" b="1" dirty="0">
              <a:solidFill>
                <a:srgbClr val="333399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GB" sz="1500" b="1" dirty="0">
              <a:solidFill>
                <a:srgbClr val="333399"/>
              </a:solidFill>
              <a:latin typeface="Arial" pitchFamily="34" charset="0"/>
            </a:endParaRP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7088" y="4789488"/>
            <a:ext cx="3236912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8" y="1587500"/>
            <a:ext cx="4310062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80000"/>
            <a:ext cx="59213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98863"/>
            <a:ext cx="4862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2350" y="0"/>
            <a:ext cx="431165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aegean.gr/aegean/images/en/top_e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860032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0405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Spot - Forward transactions</a:t>
            </a:r>
            <a:endParaRPr lang="el-GR" sz="18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23528" y="4221088"/>
          <a:ext cx="8404543" cy="2058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143"/>
                <a:gridCol w="2743200"/>
                <a:gridCol w="2743200"/>
              </a:tblGrid>
              <a:tr h="504056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14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Spot vs. Forward</a:t>
                      </a:r>
                      <a:endParaRPr lang="el-GR" sz="14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Spot Transactions</a:t>
                      </a:r>
                      <a:endParaRPr lang="el-GR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Forward Transactions</a:t>
                      </a:r>
                      <a:endParaRPr lang="el-GR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Deal agreement (trade date)</a:t>
                      </a:r>
                      <a:endParaRPr lang="el-GR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immediately</a:t>
                      </a:r>
                      <a:r>
                        <a:rPr lang="en-US" sz="1400" baseline="0" dirty="0" smtClean="0"/>
                        <a:t> (o</a:t>
                      </a:r>
                      <a:r>
                        <a:rPr lang="en-US" sz="1400" dirty="0" smtClean="0"/>
                        <a:t>n the spot)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immediately</a:t>
                      </a:r>
                      <a:r>
                        <a:rPr lang="en-US" sz="1400" baseline="0" dirty="0" smtClean="0"/>
                        <a:t> (o</a:t>
                      </a:r>
                      <a:r>
                        <a:rPr lang="en-US" sz="1400" dirty="0" smtClean="0"/>
                        <a:t>n the spot)</a:t>
                      </a:r>
                      <a:endParaRPr lang="el-GR" sz="1400" dirty="0" smtClean="0"/>
                    </a:p>
                    <a:p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Payment</a:t>
                      </a:r>
                      <a:endParaRPr lang="el-GR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immediately (on the spot)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at a (specific) future date</a:t>
                      </a:r>
                    </a:p>
                    <a:p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Delivery</a:t>
                      </a:r>
                      <a:r>
                        <a:rPr lang="en-US" sz="1400" b="1" baseline="0" dirty="0" smtClean="0">
                          <a:solidFill>
                            <a:schemeClr val="accent2"/>
                          </a:solidFill>
                        </a:rPr>
                        <a:t> (value date)</a:t>
                      </a:r>
                      <a:endParaRPr lang="el-GR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immediately</a:t>
                      </a:r>
                      <a:r>
                        <a:rPr lang="en-US" sz="1400" baseline="0" dirty="0" smtClean="0"/>
                        <a:t> (on the spot)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at a (specific) future date</a:t>
                      </a:r>
                      <a:endParaRPr lang="el-GR" sz="1400" dirty="0" smtClean="0"/>
                    </a:p>
                    <a:p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908720"/>
            <a:ext cx="83529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Spot market :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buy low – sell high	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capital gains (+ dividends)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Forward markets: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FUTURE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start trade now – deliver in future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virtually trading of underlying assets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RISK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(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not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of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asset itself)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transfer of risk to investors willing to undertake it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risk management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(hedging) </a:t>
            </a:r>
            <a:r>
              <a:rPr lang="en-US" sz="1600" kern="0" dirty="0" smtClean="0">
                <a:latin typeface="+mn-lt"/>
                <a:cs typeface="+mn-cs"/>
                <a:sym typeface="Wingdings" pitchFamily="2" charset="2"/>
              </a:rPr>
              <a:t>-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potential capital gains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(speculation)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647700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What are ‘Derivatives’ ? </a:t>
            </a:r>
            <a:r>
              <a:rPr lang="en-US" sz="1800" b="1" baseline="-25000" dirty="0" smtClean="0">
                <a:solidFill>
                  <a:schemeClr val="accent2"/>
                </a:solidFill>
              </a:rPr>
              <a:t>(1)</a:t>
            </a:r>
            <a:endParaRPr lang="el-GR" sz="1800" b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8136904" cy="345638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1600" b="1" dirty="0" smtClean="0">
                <a:solidFill>
                  <a:srgbClr val="C00000"/>
                </a:solidFill>
              </a:rPr>
              <a:t>Derivatives</a:t>
            </a:r>
            <a:r>
              <a:rPr lang="en-US" sz="1600" b="1" dirty="0" smtClean="0"/>
              <a:t> </a:t>
            </a:r>
            <a:r>
              <a:rPr lang="en-US" sz="1600" dirty="0" smtClean="0"/>
              <a:t>instruments 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dirty="0" smtClean="0"/>
              <a:t>(legal) </a:t>
            </a:r>
            <a:r>
              <a:rPr lang="en-US" sz="1600" b="1" dirty="0" smtClean="0">
                <a:solidFill>
                  <a:srgbClr val="C00000"/>
                </a:solidFill>
              </a:rPr>
              <a:t>contracts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1600" dirty="0" smtClean="0"/>
              <a:t>	determined by reference to (</a:t>
            </a:r>
            <a:r>
              <a:rPr lang="en-US" sz="1600" dirty="0" smtClean="0">
                <a:solidFill>
                  <a:schemeClr val="accent2"/>
                </a:solidFill>
              </a:rPr>
              <a:t>derived from</a:t>
            </a:r>
            <a:r>
              <a:rPr lang="en-US" sz="1600" dirty="0" smtClean="0"/>
              <a:t>) </a:t>
            </a:r>
            <a:r>
              <a:rPr lang="en-US" sz="1600" b="1" dirty="0" smtClean="0">
                <a:solidFill>
                  <a:schemeClr val="accent2"/>
                </a:solidFill>
                <a:sym typeface="Wingdings" pitchFamily="2" charset="2"/>
              </a:rPr>
              <a:t>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underlying</a:t>
            </a:r>
            <a:r>
              <a:rPr lang="en-US" sz="1600" dirty="0" smtClean="0"/>
              <a:t> spot or physical….</a:t>
            </a:r>
            <a:br>
              <a:rPr lang="en-US" sz="1600" dirty="0" smtClean="0"/>
            </a:br>
            <a:r>
              <a:rPr lang="en-US" sz="1600" dirty="0" smtClean="0"/>
              <a:t>	   	  ... market, asset, security, reference rate, index, commodity…</a:t>
            </a:r>
            <a:endParaRPr lang="en-US" sz="800" b="1" dirty="0" smtClean="0">
              <a:solidFill>
                <a:schemeClr val="accent2"/>
              </a:solidFill>
            </a:endParaRPr>
          </a:p>
          <a:p>
            <a:pPr eaLnBrk="1" hangingPunct="1">
              <a:buNone/>
            </a:pPr>
            <a:r>
              <a:rPr lang="en-US" sz="800" dirty="0" smtClean="0">
                <a:solidFill>
                  <a:schemeClr val="accent2"/>
                </a:solidFill>
              </a:rPr>
              <a:t/>
            </a:r>
            <a:br>
              <a:rPr lang="en-US" sz="800" dirty="0" smtClean="0">
                <a:solidFill>
                  <a:schemeClr val="accent2"/>
                </a:solidFill>
              </a:rPr>
            </a:br>
            <a:endParaRPr lang="en-US" sz="800" dirty="0" smtClean="0">
              <a:solidFill>
                <a:schemeClr val="accent2"/>
              </a:solidFill>
            </a:endParaRPr>
          </a:p>
          <a:p>
            <a:pPr eaLnBrk="1" hangingPunct="1">
              <a:buNone/>
            </a:pPr>
            <a:r>
              <a:rPr lang="en-US" sz="800" dirty="0" smtClean="0">
                <a:solidFill>
                  <a:schemeClr val="accent2"/>
                </a:solidFill>
              </a:rPr>
              <a:t>	</a:t>
            </a:r>
            <a:r>
              <a:rPr lang="en-US" sz="1600" dirty="0" smtClean="0"/>
              <a:t>create </a:t>
            </a:r>
            <a:r>
              <a:rPr lang="en-US" sz="1600" b="1" dirty="0" smtClean="0">
                <a:solidFill>
                  <a:srgbClr val="C00000"/>
                </a:solidFill>
              </a:rPr>
              <a:t>rights &amp; obligations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/>
              <a:t>between counterparties</a:t>
            </a:r>
          </a:p>
          <a:p>
            <a:pPr eaLnBrk="1" hangingPunct="1">
              <a:buNone/>
            </a:pPr>
            <a:endParaRPr lang="en-US" sz="800" dirty="0" smtClean="0"/>
          </a:p>
          <a:p>
            <a:pPr eaLnBrk="1" hangingPunct="1">
              <a:buNone/>
            </a:pPr>
            <a:endParaRPr lang="en-US" sz="800" dirty="0" smtClean="0"/>
          </a:p>
          <a:p>
            <a:pPr eaLnBrk="1" hangingPunct="1">
              <a:buNone/>
            </a:pPr>
            <a:endParaRPr lang="en-US" sz="800" dirty="0" smtClean="0"/>
          </a:p>
          <a:p>
            <a:pPr eaLnBrk="1" hangingPunct="1">
              <a:buNone/>
            </a:pPr>
            <a:endParaRPr lang="en-US" sz="800" dirty="0" smtClean="0"/>
          </a:p>
          <a:p>
            <a:pPr eaLnBrk="1" hangingPunct="1">
              <a:lnSpc>
                <a:spcPct val="150000"/>
              </a:lnSpc>
            </a:pPr>
            <a:r>
              <a:rPr lang="en-US" sz="1600" b="1" dirty="0" smtClean="0">
                <a:solidFill>
                  <a:schemeClr val="accent6"/>
                </a:solidFill>
              </a:rPr>
              <a:t>Implications: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GB" sz="1600" b="1" dirty="0" smtClean="0">
                <a:solidFill>
                  <a:schemeClr val="accent2"/>
                </a:solidFill>
              </a:rPr>
              <a:t> 	</a:t>
            </a:r>
            <a:r>
              <a:rPr lang="en-GB" sz="1600" b="1" dirty="0" smtClean="0">
                <a:solidFill>
                  <a:srgbClr val="C00000"/>
                </a:solidFill>
                <a:sym typeface="Wingdings" pitchFamily="2" charset="2"/>
              </a:rPr>
              <a:t></a:t>
            </a:r>
            <a:r>
              <a:rPr lang="en-GB" sz="1600" b="1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GB" sz="1600" b="1" dirty="0" smtClean="0">
                <a:solidFill>
                  <a:srgbClr val="C00000"/>
                </a:solidFill>
              </a:rPr>
              <a:t>hedge</a:t>
            </a:r>
            <a:r>
              <a:rPr lang="en-GB" sz="1600" dirty="0" smtClean="0"/>
              <a:t> risk of owning assets - subject to unexpected </a:t>
            </a:r>
            <a:r>
              <a:rPr lang="en-GB" sz="1600" b="1" i="1" dirty="0" smtClean="0">
                <a:solidFill>
                  <a:schemeClr val="accent6"/>
                </a:solidFill>
              </a:rPr>
              <a:t>price</a:t>
            </a:r>
            <a:r>
              <a:rPr lang="en-GB" sz="1600" dirty="0" smtClean="0"/>
              <a:t> fluctuations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GB" sz="1600" dirty="0" smtClean="0">
                <a:sym typeface="Wingdings" pitchFamily="2" charset="2"/>
              </a:rPr>
              <a:t>		</a:t>
            </a: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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transfer risk </a:t>
            </a:r>
            <a:r>
              <a:rPr lang="en-US" sz="1600" dirty="0" smtClean="0"/>
              <a:t>to some other party willing to bear it</a:t>
            </a:r>
          </a:p>
          <a:p>
            <a:pPr eaLnBrk="1" hangingPunct="1">
              <a:buFontTx/>
              <a:buNone/>
            </a:pPr>
            <a:endParaRPr lang="en-US" sz="1400" dirty="0" smtClean="0"/>
          </a:p>
          <a:p>
            <a:pPr eaLnBrk="1" hangingPunct="1">
              <a:buFontTx/>
              <a:buNone/>
            </a:pPr>
            <a:endParaRPr lang="en-US" sz="1400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647700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What are ‘Derivatives’ ? </a:t>
            </a:r>
            <a:r>
              <a:rPr lang="en-US" sz="1800" b="1" baseline="-25000" dirty="0" smtClean="0">
                <a:solidFill>
                  <a:schemeClr val="accent2"/>
                </a:solidFill>
              </a:rPr>
              <a:t>(2)</a:t>
            </a:r>
            <a:endParaRPr lang="el-GR" sz="1800" b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052736"/>
            <a:ext cx="6480720" cy="2880320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chemeClr val="accent2"/>
                </a:solidFill>
              </a:rPr>
              <a:t>Underlying</a:t>
            </a:r>
            <a:r>
              <a:rPr lang="en-US" sz="1600" dirty="0" smtClean="0"/>
              <a:t> assets include:</a:t>
            </a:r>
          </a:p>
          <a:p>
            <a:pPr eaLnBrk="1" hangingPunct="1">
              <a:buNone/>
            </a:pP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	</a:t>
            </a:r>
            <a:r>
              <a:rPr lang="en-US" sz="1400" dirty="0" smtClean="0">
                <a:solidFill>
                  <a:schemeClr val="accent2"/>
                </a:solidFill>
              </a:rPr>
              <a:t>- </a:t>
            </a:r>
            <a:r>
              <a:rPr lang="en-US" sz="1600" b="1" dirty="0" smtClean="0">
                <a:solidFill>
                  <a:schemeClr val="accent2"/>
                </a:solidFill>
              </a:rPr>
              <a:t>commodities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200" dirty="0" smtClean="0"/>
              <a:t>  	  (petroleum, metals, (</a:t>
            </a:r>
            <a:r>
              <a:rPr lang="en-GB" sz="1200" dirty="0" smtClean="0"/>
              <a:t>bushels of ) wheat , gold, coffee, electricity</a:t>
            </a:r>
            <a:r>
              <a:rPr lang="en-US" sz="1200" dirty="0" smtClean="0"/>
              <a:t>)</a:t>
            </a:r>
            <a:endParaRPr lang="en-US" sz="800" dirty="0" smtClean="0"/>
          </a:p>
          <a:p>
            <a:pPr eaLnBrk="1" hangingPunct="1">
              <a:buNone/>
            </a:pPr>
            <a:endParaRPr lang="en-US" sz="800" dirty="0" smtClean="0"/>
          </a:p>
          <a:p>
            <a:pPr eaLnBrk="1" hangingPunct="1">
              <a:buFontTx/>
              <a:buNone/>
            </a:pPr>
            <a:r>
              <a:rPr lang="en-US" sz="800" dirty="0" smtClean="0"/>
              <a:t>		</a:t>
            </a:r>
            <a:r>
              <a:rPr lang="en-US" sz="1400" dirty="0" smtClean="0">
                <a:solidFill>
                  <a:schemeClr val="accent2"/>
                </a:solidFill>
              </a:rPr>
              <a:t>-</a:t>
            </a:r>
            <a:r>
              <a:rPr lang="en-US" sz="1400" dirty="0" smtClean="0"/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financial instruments</a:t>
            </a:r>
            <a:r>
              <a:rPr lang="en-US" sz="1400" b="1" dirty="0" smtClean="0">
                <a:solidFill>
                  <a:schemeClr val="accent2"/>
                </a:solidFill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</a:rPr>
            </a:br>
            <a:r>
              <a:rPr lang="en-US" sz="1200" dirty="0" smtClean="0"/>
              <a:t> 	  (equity securities, </a:t>
            </a:r>
            <a:r>
              <a:rPr lang="en-GB" sz="1200" dirty="0" smtClean="0"/>
              <a:t>government bonds, </a:t>
            </a:r>
            <a:r>
              <a:rPr lang="en-US" sz="1200" dirty="0" smtClean="0"/>
              <a:t>interest rates, currencies)</a:t>
            </a:r>
            <a:endParaRPr lang="en-US" sz="800" dirty="0" smtClean="0"/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>
              <a:buFontTx/>
              <a:buNone/>
            </a:pPr>
            <a:r>
              <a:rPr lang="en-US" sz="800" dirty="0" smtClean="0"/>
              <a:t>		</a:t>
            </a:r>
            <a:r>
              <a:rPr lang="en-US" sz="1400" dirty="0" smtClean="0">
                <a:solidFill>
                  <a:schemeClr val="accent2"/>
                </a:solidFill>
              </a:rPr>
              <a:t>-</a:t>
            </a:r>
            <a:r>
              <a:rPr lang="en-US" sz="1400" dirty="0" smtClean="0"/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indices</a:t>
            </a:r>
            <a:r>
              <a:rPr lang="en-US" sz="1400" b="1" dirty="0" smtClean="0">
                <a:solidFill>
                  <a:schemeClr val="accent2"/>
                </a:solidFill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</a:rPr>
            </a:br>
            <a:r>
              <a:rPr lang="en-US" sz="1400" b="1" dirty="0" smtClean="0">
                <a:solidFill>
                  <a:schemeClr val="accent2"/>
                </a:solidFill>
              </a:rPr>
              <a:t> 	  </a:t>
            </a:r>
            <a:r>
              <a:rPr lang="en-US" sz="1200" dirty="0" smtClean="0"/>
              <a:t>(stock price indices, freight rates etc.)</a:t>
            </a:r>
            <a:endParaRPr lang="en-US" sz="800" dirty="0" smtClean="0"/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>
              <a:buFontTx/>
              <a:buNone/>
            </a:pPr>
            <a:r>
              <a:rPr lang="en-US" sz="800" dirty="0" smtClean="0"/>
              <a:t>		</a:t>
            </a:r>
            <a:r>
              <a:rPr lang="en-US" sz="1400" dirty="0" smtClean="0">
                <a:solidFill>
                  <a:schemeClr val="accent2"/>
                </a:solidFill>
              </a:rPr>
              <a:t>-</a:t>
            </a:r>
            <a:r>
              <a:rPr lang="en-US" sz="1400" dirty="0" smtClean="0"/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spreads</a:t>
            </a:r>
            <a:r>
              <a:rPr lang="en-US" sz="1400" b="1" dirty="0" smtClean="0">
                <a:solidFill>
                  <a:schemeClr val="accent2"/>
                </a:solidFill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</a:rPr>
            </a:br>
            <a:r>
              <a:rPr lang="en-US" sz="1400" b="1" dirty="0" smtClean="0">
                <a:solidFill>
                  <a:schemeClr val="accent2"/>
                </a:solidFill>
              </a:rPr>
              <a:t>  	  </a:t>
            </a:r>
            <a:r>
              <a:rPr lang="en-US" sz="1200" dirty="0" smtClean="0"/>
              <a:t>(between values of such assets)</a:t>
            </a:r>
            <a:endParaRPr lang="el-GR" sz="12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7584" y="4149080"/>
            <a:ext cx="64087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1600" b="1" kern="0" dirty="0" smtClean="0">
                <a:latin typeface="+mn-lt"/>
                <a:cs typeface="+mn-cs"/>
              </a:rPr>
              <a:t>k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factor: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premium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 protection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4581128"/>
            <a:ext cx="80648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dirty="0" smtClean="0"/>
              <a:t>derivatives		</a:t>
            </a:r>
            <a:r>
              <a:rPr lang="en-US" sz="1400" dirty="0" smtClean="0">
                <a:sym typeface="Wingdings" pitchFamily="2" charset="2"/>
              </a:rPr>
              <a:t> </a:t>
            </a:r>
            <a:r>
              <a:rPr lang="en-US" sz="1400" dirty="0" smtClean="0"/>
              <a:t>comparable </a:t>
            </a:r>
            <a:r>
              <a:rPr lang="el-GR" sz="1400" dirty="0" err="1" smtClean="0"/>
              <a:t>to</a:t>
            </a:r>
            <a:r>
              <a:rPr lang="en-US" sz="1400" dirty="0" smtClean="0"/>
              <a:t> </a:t>
            </a:r>
            <a:r>
              <a:rPr lang="el-GR" sz="1400" b="1" kern="0" dirty="0" smtClean="0">
                <a:solidFill>
                  <a:schemeClr val="accent2"/>
                </a:solidFill>
              </a:rPr>
              <a:t>insurance</a:t>
            </a:r>
            <a:r>
              <a:rPr lang="en-US" sz="1400" b="1" kern="0" dirty="0" smtClean="0">
                <a:solidFill>
                  <a:schemeClr val="accent2"/>
                </a:solidFill>
              </a:rPr>
              <a:t> policies</a:t>
            </a:r>
            <a:endParaRPr lang="el-GR" sz="1400" b="1" kern="0" dirty="0" smtClean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12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insurance premium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pay for protection </a:t>
            </a:r>
            <a:r>
              <a:rPr lang="en-GB" sz="1400" b="1" dirty="0" smtClean="0">
                <a:solidFill>
                  <a:schemeClr val="accent2"/>
                </a:solidFill>
                <a:latin typeface="+mn-lt"/>
                <a:cs typeface="+mn-cs"/>
              </a:rPr>
              <a:t>against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specific event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120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derivatives 		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 a payoff 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contingent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upon occurrence of some event…</a:t>
            </a: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for which you must pay a premium in advance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(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contingent claims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700808"/>
            <a:ext cx="7560840" cy="36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600" b="1" dirty="0" smtClean="0"/>
              <a:t>3 main types of derivative instruments:</a:t>
            </a:r>
            <a:endParaRPr lang="en-GB" sz="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800" dirty="0" smtClean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GB" sz="800" dirty="0" smtClean="0"/>
              <a:t>	</a:t>
            </a:r>
            <a:r>
              <a:rPr lang="en-GB" sz="1600" dirty="0" smtClean="0"/>
              <a:t>- </a:t>
            </a:r>
            <a:r>
              <a:rPr lang="en-GB" sz="1800" b="1" dirty="0" smtClean="0">
                <a:solidFill>
                  <a:schemeClr val="accent2"/>
                </a:solidFill>
              </a:rPr>
              <a:t>futures - forwards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400" dirty="0" smtClean="0"/>
              <a:t>   contracts for future delivery at a pre-specified price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b="1" dirty="0" smtClean="0">
                <a:solidFill>
                  <a:srgbClr val="C00000"/>
                </a:solidFill>
              </a:rPr>
              <a:t>	    Forward Freight Agreements (FFAs)</a:t>
            </a:r>
            <a:endParaRPr lang="en-GB" sz="12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	</a:t>
            </a:r>
            <a:endParaRPr lang="en-GB" sz="12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600" b="1" dirty="0" smtClean="0">
              <a:solidFill>
                <a:schemeClr val="accent2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647700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What are ‘Derivatives’ ? </a:t>
            </a:r>
            <a:r>
              <a:rPr lang="en-US" sz="1800" b="1" baseline="-25000" dirty="0" smtClean="0">
                <a:solidFill>
                  <a:schemeClr val="accent2"/>
                </a:solidFill>
              </a:rPr>
              <a:t>(3)</a:t>
            </a:r>
            <a:endParaRPr lang="el-GR" sz="1800" b="1" baseline="-250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700808"/>
            <a:ext cx="7560840" cy="2592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600" b="1" dirty="0" smtClean="0"/>
              <a:t>3 main types of derivative instruments: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b="1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800" dirty="0" smtClean="0"/>
              <a:t>	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GB" sz="1600" dirty="0" smtClean="0"/>
              <a:t>	- </a:t>
            </a:r>
            <a:r>
              <a:rPr lang="en-GB" sz="1800" b="1" dirty="0" smtClean="0">
                <a:solidFill>
                  <a:schemeClr val="accent2"/>
                </a:solidFill>
              </a:rPr>
              <a:t>options </a:t>
            </a:r>
            <a:r>
              <a:rPr lang="en-GB" sz="1600" b="1" dirty="0" smtClean="0">
                <a:solidFill>
                  <a:schemeClr val="accent2"/>
                </a:solidFill>
              </a:rPr>
              <a:t>*</a:t>
            </a:r>
            <a:r>
              <a:rPr lang="en-GB" sz="1600" dirty="0" smtClean="0"/>
              <a:t> </a:t>
            </a:r>
            <a:br>
              <a:rPr lang="en-GB" sz="1600" dirty="0" smtClean="0"/>
            </a:br>
            <a:r>
              <a:rPr lang="en-GB" sz="1600" dirty="0" smtClean="0"/>
              <a:t>   </a:t>
            </a:r>
            <a:r>
              <a:rPr lang="en-GB" sz="1400" dirty="0" smtClean="0"/>
              <a:t>contracts that give holder </a:t>
            </a:r>
            <a:r>
              <a:rPr lang="en-GB" sz="1400" i="1" dirty="0" smtClean="0"/>
              <a:t>opportunity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    to</a:t>
            </a:r>
            <a:r>
              <a:rPr lang="en-GB" sz="1400" i="1" dirty="0" smtClean="0"/>
              <a:t> </a:t>
            </a:r>
            <a:r>
              <a:rPr lang="en-GB" sz="1400" b="1" i="1" dirty="0" smtClean="0"/>
              <a:t>buy from </a:t>
            </a:r>
            <a:r>
              <a:rPr lang="en-GB" sz="1400" dirty="0" smtClean="0"/>
              <a:t>or </a:t>
            </a:r>
            <a:r>
              <a:rPr lang="en-GB" sz="1400" b="1" i="1" dirty="0" smtClean="0"/>
              <a:t>sell to </a:t>
            </a:r>
            <a:r>
              <a:rPr lang="en-GB" sz="1400" dirty="0" smtClean="0"/>
              <a:t>the other party at a pre-specified price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200" dirty="0" smtClean="0"/>
              <a:t>	    </a:t>
            </a:r>
            <a:r>
              <a:rPr lang="en-GB" sz="1200" b="1" dirty="0" smtClean="0">
                <a:solidFill>
                  <a:srgbClr val="C00000"/>
                </a:solidFill>
              </a:rPr>
              <a:t>Freight option contracts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	</a:t>
            </a:r>
            <a:endParaRPr lang="en-GB" sz="1600" b="1" dirty="0" smtClean="0">
              <a:solidFill>
                <a:schemeClr val="accent2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647700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What are ‘Derivatives’ ? </a:t>
            </a:r>
            <a:r>
              <a:rPr lang="en-US" sz="1800" b="1" baseline="-25000" dirty="0" smtClean="0">
                <a:solidFill>
                  <a:schemeClr val="accent2"/>
                </a:solidFill>
              </a:rPr>
              <a:t>(4)</a:t>
            </a:r>
            <a:endParaRPr lang="el-GR" sz="1800" b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547664" y="5589240"/>
            <a:ext cx="5688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1200" dirty="0" smtClean="0"/>
              <a:t>  </a:t>
            </a:r>
            <a:r>
              <a:rPr lang="en-US" sz="1400" b="1" dirty="0" smtClean="0">
                <a:solidFill>
                  <a:schemeClr val="accent2"/>
                </a:solidFill>
              </a:rPr>
              <a:t>American option </a:t>
            </a:r>
            <a:r>
              <a:rPr lang="en-US" sz="1400" dirty="0" smtClean="0"/>
              <a:t>can be exercised…</a:t>
            </a:r>
            <a:r>
              <a:rPr lang="en-US" sz="1400" b="1" dirty="0" smtClean="0">
                <a:solidFill>
                  <a:schemeClr val="accent2"/>
                </a:solidFill>
              </a:rPr>
              <a:t>at any time</a:t>
            </a:r>
            <a:r>
              <a:rPr lang="en-US" sz="1400" dirty="0" smtClean="0"/>
              <a:t> during its life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dirty="0" smtClean="0"/>
              <a:t>   </a:t>
            </a:r>
            <a:r>
              <a:rPr lang="en-US" sz="1400" b="1" kern="0" dirty="0" smtClean="0">
                <a:solidFill>
                  <a:schemeClr val="accent6"/>
                </a:solidFill>
              </a:rPr>
              <a:t>European option </a:t>
            </a:r>
            <a:r>
              <a:rPr lang="en-US" sz="1400" kern="0" dirty="0" smtClean="0"/>
              <a:t>can be exercised…</a:t>
            </a:r>
            <a:r>
              <a:rPr lang="en-US" sz="1400" b="1" kern="0" dirty="0" smtClean="0">
                <a:solidFill>
                  <a:schemeClr val="accent2"/>
                </a:solidFill>
              </a:rPr>
              <a:t>only at maturity</a:t>
            </a:r>
            <a:endParaRPr lang="el-GR" sz="1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700808"/>
            <a:ext cx="7560840" cy="388843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600" b="1" dirty="0" smtClean="0"/>
              <a:t>3 main types of derivative instruments:</a:t>
            </a:r>
            <a:endParaRPr lang="en-GB" sz="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	- </a:t>
            </a:r>
            <a:r>
              <a:rPr lang="en-GB" sz="1800" b="1" dirty="0" smtClean="0">
                <a:solidFill>
                  <a:schemeClr val="accent2"/>
                </a:solidFill>
              </a:rPr>
              <a:t>swaps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GB" sz="1600" b="1" dirty="0" smtClean="0">
                <a:solidFill>
                  <a:schemeClr val="accent2"/>
                </a:solidFill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agreement between two or more parties to exchange  a sequence of cash flows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over a period of time at specified intervals</a:t>
            </a:r>
          </a:p>
          <a:p>
            <a:pPr indent="106363">
              <a:buNone/>
            </a:pPr>
            <a:r>
              <a:rPr lang="en-US" sz="1400" dirty="0" smtClean="0"/>
              <a:t>- involves simultaneous buying &amp; selling of a comparable underlying asset</a:t>
            </a:r>
          </a:p>
          <a:p>
            <a:pPr indent="106363">
              <a:buNone/>
            </a:pPr>
            <a:endParaRPr lang="en-US" sz="900" dirty="0" smtClean="0"/>
          </a:p>
          <a:p>
            <a:pPr indent="106363">
              <a:buNone/>
            </a:pPr>
            <a:r>
              <a:rPr lang="en-US" sz="1400" dirty="0" smtClean="0"/>
              <a:t>- many types of swaps - are used to hedge a variety of risk exposures</a:t>
            </a:r>
          </a:p>
          <a:p>
            <a:pPr indent="106363">
              <a:buNone/>
            </a:pPr>
            <a:r>
              <a:rPr lang="en-US" sz="1400" dirty="0" smtClean="0"/>
              <a:t>  </a:t>
            </a:r>
            <a:r>
              <a:rPr lang="en-US" sz="1200" dirty="0" smtClean="0"/>
              <a:t>(e.g. interest rates, exchange rates, equity, commodity prices)</a:t>
            </a:r>
          </a:p>
          <a:p>
            <a:pPr indent="106363">
              <a:buNone/>
            </a:pPr>
            <a:endParaRPr lang="en-US" sz="800" dirty="0" smtClean="0"/>
          </a:p>
          <a:p>
            <a:pPr marL="449263" indent="0">
              <a:buFontTx/>
              <a:buChar char="-"/>
            </a:pPr>
            <a:r>
              <a:rPr lang="en-US" sz="1400" dirty="0" smtClean="0"/>
              <a:t> swaps traded OTC</a:t>
            </a:r>
            <a:endParaRPr lang="el-GR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2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	    Freight swaps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2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600" b="1" dirty="0" smtClean="0">
              <a:solidFill>
                <a:schemeClr val="accent2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647700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What are ‘Derivatives’ ? </a:t>
            </a:r>
            <a:r>
              <a:rPr lang="en-US" sz="1800" b="1" baseline="-25000" dirty="0" smtClean="0">
                <a:solidFill>
                  <a:schemeClr val="accent2"/>
                </a:solidFill>
              </a:rPr>
              <a:t>(5)</a:t>
            </a:r>
            <a:endParaRPr lang="el-GR" sz="1800" b="1" baseline="-250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60648"/>
            <a:ext cx="7309693" cy="503238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chemeClr val="accent2"/>
                </a:solidFill>
              </a:rPr>
              <a:t>OTC markets vs. Organized Exchange markets </a:t>
            </a:r>
            <a:endParaRPr lang="el-GR" sz="1600" dirty="0" smtClean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83568" y="1268760"/>
            <a:ext cx="74888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Financial derivatives contracts can be arranged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by counterparties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Over-The-Counter (OTC)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4841875" algn="l"/>
              </a:tabLst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….or be exchanged through organized financial markets,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such as </a:t>
            </a:r>
            <a:r>
              <a:rPr lang="en-US" sz="1600" b="1" kern="0" dirty="0" smtClean="0">
                <a:solidFill>
                  <a:srgbClr val="C00000"/>
                </a:solidFill>
                <a:latin typeface="+mn-lt"/>
                <a:cs typeface="+mn-cs"/>
              </a:rPr>
              <a:t>D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erivatives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Exchanges</a:t>
            </a: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51520" y="3212976"/>
            <a:ext cx="54006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400" b="1" kern="0" dirty="0" smtClean="0">
                <a:solidFill>
                  <a:schemeClr val="accent2"/>
                </a:solidFill>
                <a:latin typeface="+mn-lt"/>
                <a:cs typeface="+mn-cs"/>
              </a:rPr>
              <a:t>Organized Exchange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Advantages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contracts between a member &amp; an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organized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exchange</a:t>
            </a: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transaction cleared by the exchange,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counterparty risk</a:t>
            </a: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(3)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homogeneous standardized products</a:t>
            </a: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widely exchangeable, highly liquid, profit &amp; loss netting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(contrary to OTC derivatives) </a:t>
            </a:r>
            <a:r>
              <a:rPr kumimoji="0" lang="el-G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l-G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l-G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292080" y="3140968"/>
            <a:ext cx="38519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400" b="1" kern="0" dirty="0" smtClean="0">
                <a:solidFill>
                  <a:schemeClr val="accent2"/>
                </a:solidFill>
                <a:latin typeface="+mn-lt"/>
                <a:cs typeface="+mn-cs"/>
              </a:rPr>
              <a:t>OTC Advantages: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400" kern="0" dirty="0" smtClean="0">
                <a:latin typeface="+mn-lt"/>
                <a:cs typeface="+mn-cs"/>
              </a:rPr>
              <a:t/>
            </a:r>
            <a:br>
              <a:rPr lang="en-US" sz="1400" kern="0" dirty="0" smtClean="0">
                <a:latin typeface="+mn-lt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can have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tailor-made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(bilateral) contracts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fix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 contract terms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according to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their needs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have transaction individuality,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exclusivity, confidentiality </a:t>
            </a:r>
            <a:endParaRPr kumimoji="0" lang="el-GR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60648"/>
            <a:ext cx="7309693" cy="503238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chemeClr val="accent2"/>
                </a:solidFill>
              </a:rPr>
              <a:t>OTC markets vs. Organized Exchange markets </a:t>
            </a:r>
            <a:endParaRPr lang="el-GR" sz="1600" dirty="0" smtClean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971600" y="1628798"/>
          <a:ext cx="7272808" cy="381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595"/>
                <a:gridCol w="3717213"/>
              </a:tblGrid>
              <a:tr h="72772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Key Contract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 Characteristics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3397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Exchange - Traded</a:t>
                      </a: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Over-the-Counter (OTC)</a:t>
                      </a: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5133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/>
                          </a:solidFill>
                        </a:rPr>
                        <a:t>Public price</a:t>
                      </a:r>
                      <a:r>
                        <a:rPr lang="en-US" sz="1400" baseline="0" dirty="0" smtClean="0">
                          <a:solidFill>
                            <a:schemeClr val="accent6"/>
                          </a:solidFill>
                        </a:rPr>
                        <a:t> quote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/>
                          </a:solidFill>
                        </a:rPr>
                        <a:t>Private transactions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5217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/>
                          </a:solidFill>
                        </a:rPr>
                        <a:t>Limited credit risk - </a:t>
                      </a:r>
                      <a:r>
                        <a:rPr lang="en-US" sz="1400" i="1" dirty="0" smtClean="0">
                          <a:solidFill>
                            <a:schemeClr val="accent6"/>
                          </a:solidFill>
                        </a:rPr>
                        <a:t>Clearing House</a:t>
                      </a:r>
                      <a:endParaRPr lang="en-US" sz="14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/>
                          </a:solidFill>
                        </a:rPr>
                        <a:t>Credit risk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5133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/>
                          </a:solidFill>
                        </a:rPr>
                        <a:t>Standard</a:t>
                      </a:r>
                      <a:r>
                        <a:rPr lang="en-US" sz="1400" baseline="0" dirty="0" smtClean="0">
                          <a:solidFill>
                            <a:schemeClr val="accent6"/>
                          </a:solidFill>
                        </a:rPr>
                        <a:t> contracts &amp; sizes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/>
                          </a:solidFill>
                        </a:rPr>
                        <a:t>Wide range of structures &amp; contract sizes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5133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/>
                          </a:solidFill>
                        </a:rPr>
                        <a:t>Major currencies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/>
                          </a:solidFill>
                        </a:rPr>
                        <a:t>Many currencies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5133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/>
                          </a:solidFill>
                        </a:rPr>
                        <a:t>Standard </a:t>
                      </a:r>
                      <a:r>
                        <a:rPr lang="en-US" sz="1400" i="1" dirty="0" smtClean="0">
                          <a:solidFill>
                            <a:schemeClr val="accent6"/>
                          </a:solidFill>
                        </a:rPr>
                        <a:t>expiration</a:t>
                      </a:r>
                      <a:r>
                        <a:rPr lang="en-US" sz="1400" dirty="0" smtClean="0">
                          <a:solidFill>
                            <a:schemeClr val="accent6"/>
                          </a:solidFill>
                        </a:rPr>
                        <a:t> dates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/>
                          </a:solidFill>
                        </a:rPr>
                        <a:t>Any maturity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543800" cy="585788"/>
          </a:xfrm>
        </p:spPr>
        <p:txBody>
          <a:bodyPr anchor="b"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Uses of derivatives </a:t>
            </a:r>
            <a:endParaRPr lang="en-US" sz="1800" b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108547" name="Content Placeholder 2"/>
          <p:cNvSpPr>
            <a:spLocks noGrp="1"/>
          </p:cNvSpPr>
          <p:nvPr>
            <p:ph idx="4294967295"/>
          </p:nvPr>
        </p:nvSpPr>
        <p:spPr>
          <a:xfrm>
            <a:off x="1115616" y="1628800"/>
            <a:ext cx="7344816" cy="3312368"/>
          </a:xfrm>
        </p:spPr>
        <p:txBody>
          <a:bodyPr/>
          <a:lstStyle/>
          <a:p>
            <a:pPr eaLnBrk="1" hangingPunct="1"/>
            <a:r>
              <a:rPr lang="en-US" sz="1600" b="1" dirty="0" smtClean="0"/>
              <a:t>3 reasons for trading derivatives:</a:t>
            </a:r>
          </a:p>
          <a:p>
            <a:pPr eaLnBrk="1" hangingPunct="1">
              <a:buNone/>
            </a:pPr>
            <a:endParaRPr lang="en-US" sz="1600" dirty="0" smtClean="0"/>
          </a:p>
          <a:p>
            <a:pPr eaLnBrk="1" hangingPunct="1">
              <a:buFontTx/>
              <a:buNone/>
            </a:pP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	</a:t>
            </a:r>
            <a:r>
              <a:rPr lang="en-US" sz="1800" dirty="0" smtClean="0">
                <a:solidFill>
                  <a:srgbClr val="C00000"/>
                </a:solidFill>
                <a:sym typeface="Wingdings" pitchFamily="2" charset="2"/>
              </a:rPr>
              <a:t></a:t>
            </a:r>
            <a:r>
              <a:rPr lang="en-US" sz="1800" dirty="0" smtClean="0">
                <a:sym typeface="Wingdings" pitchFamily="2" charset="2"/>
              </a:rPr>
              <a:t>	</a:t>
            </a:r>
            <a:r>
              <a:rPr lang="en-US" sz="1600" b="1" dirty="0" smtClean="0">
                <a:solidFill>
                  <a:srgbClr val="C00000"/>
                </a:solidFill>
              </a:rPr>
              <a:t>Hedging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</a:rPr>
              <a:t>		</a:t>
            </a:r>
            <a:r>
              <a:rPr lang="en-US" sz="1400" dirty="0" smtClean="0"/>
              <a:t>(protect against risk undertaken – similar to insurance contracts)</a:t>
            </a:r>
            <a:r>
              <a:rPr lang="en-US" sz="1400" dirty="0" smtClean="0">
                <a:solidFill>
                  <a:schemeClr val="accent2"/>
                </a:solidFill>
              </a:rPr>
              <a:t>        </a:t>
            </a:r>
            <a:r>
              <a:rPr lang="en-US" sz="1800" dirty="0" smtClean="0">
                <a:solidFill>
                  <a:schemeClr val="accent2"/>
                </a:solidFill>
              </a:rPr>
              <a:t/>
            </a:r>
            <a:br>
              <a:rPr lang="en-US" sz="1800" dirty="0" smtClean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chemeClr val="accent2"/>
                </a:solidFill>
              </a:rPr>
              <a:t> 	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		</a:t>
            </a:r>
            <a:r>
              <a:rPr lang="en-US" sz="1800" dirty="0" smtClean="0">
                <a:solidFill>
                  <a:srgbClr val="C00000"/>
                </a:solidFill>
                <a:sym typeface="Wingdings" pitchFamily="2" charset="2"/>
              </a:rPr>
              <a:t></a:t>
            </a:r>
            <a:r>
              <a:rPr lang="en-US" sz="1800" dirty="0" smtClean="0">
                <a:solidFill>
                  <a:schemeClr val="accent2"/>
                </a:solidFill>
                <a:sym typeface="Wingdings" pitchFamily="2" charset="2"/>
              </a:rPr>
              <a:t>	</a:t>
            </a:r>
            <a:r>
              <a:rPr lang="en-US" sz="1600" b="1" dirty="0" smtClean="0">
                <a:solidFill>
                  <a:srgbClr val="C00000"/>
                </a:solidFill>
              </a:rPr>
              <a:t>Speculation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</a:rPr>
              <a:t>		</a:t>
            </a:r>
            <a:r>
              <a:rPr lang="en-US" sz="1400" dirty="0" smtClean="0"/>
              <a:t>(take a view on the future direction of the market,</a:t>
            </a:r>
            <a:br>
              <a:rPr lang="en-US" sz="1400" dirty="0" smtClean="0"/>
            </a:br>
            <a:r>
              <a:rPr lang="en-US" sz="1400" dirty="0" smtClean="0"/>
              <a:t>		 provide market liquidity targeting profits)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eaLnBrk="1" hangingPunct="1">
              <a:buFontTx/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chemeClr val="accent2"/>
                </a:solidFill>
              </a:rPr>
              <a:t>	</a:t>
            </a:r>
            <a:r>
              <a:rPr lang="en-US" sz="1800" dirty="0" smtClean="0">
                <a:solidFill>
                  <a:srgbClr val="C00000"/>
                </a:solidFill>
                <a:sym typeface="Wingdings" pitchFamily="2" charset="2"/>
              </a:rPr>
              <a:t></a:t>
            </a:r>
            <a:r>
              <a:rPr lang="en-US" sz="1800" dirty="0" smtClean="0">
                <a:solidFill>
                  <a:schemeClr val="accent2"/>
                </a:solidFill>
                <a:sym typeface="Wingdings" pitchFamily="2" charset="2"/>
              </a:rPr>
              <a:t>	</a:t>
            </a:r>
            <a:r>
              <a:rPr lang="en-US" sz="1600" b="1" dirty="0" smtClean="0">
                <a:solidFill>
                  <a:srgbClr val="C00000"/>
                </a:solidFill>
              </a:rPr>
              <a:t>Arbitrage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</a:rPr>
              <a:t>		</a:t>
            </a:r>
            <a:r>
              <a:rPr lang="en-US" sz="1400" dirty="0" smtClean="0"/>
              <a:t>(gain profits at zero risk)</a:t>
            </a:r>
          </a:p>
          <a:p>
            <a:pPr eaLnBrk="1" hangingPunct="1">
              <a:buFontTx/>
              <a:buNone/>
            </a:pPr>
            <a:endParaRPr lang="en-US" sz="900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3A049-81C5-4F69-9191-4FB30BA9595B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9"/>
            <a:ext cx="2328851" cy="654032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accent2"/>
                </a:solidFill>
              </a:rPr>
              <a:t>CME Group</a:t>
            </a:r>
            <a:endParaRPr lang="el-GR" sz="2400" b="1" dirty="0" smtClean="0">
              <a:solidFill>
                <a:schemeClr val="accent2"/>
              </a:solidFill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786050" y="214291"/>
            <a:ext cx="63579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Building on  heritage of CME, CBOT, NYMEX &amp; COMEX, CME Group serves the risk management needs of customers around the globe. Provides widest range of benchmark futures &amp; options products available on any exchange, covering all major asset classes.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FC2A-87DC-466F-93A9-9870D5091142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0"/>
            <a:ext cx="44275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84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625" y="4281488"/>
            <a:ext cx="4397375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5775"/>
            <a:ext cx="451326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3568" y="3212976"/>
            <a:ext cx="82089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THE CONCEPT OF RISK &amp; RISK MANAGEMENT</a:t>
            </a:r>
            <a:endParaRPr lang="en-US" sz="2400" kern="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7" y="285728"/>
            <a:ext cx="2071671" cy="582594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accent2"/>
                </a:solidFill>
              </a:rPr>
              <a:t>Imarex</a:t>
            </a:r>
            <a:endParaRPr lang="el-GR" sz="2400" b="1" dirty="0" smtClean="0">
              <a:solidFill>
                <a:schemeClr val="accent2"/>
              </a:solidFill>
            </a:endParaRP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857232"/>
            <a:ext cx="9143999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4429124" y="35716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Imarex operates one of the world’s leading marketplaces for Forward Freight Agreements (FFAs) and freight options. </a:t>
            </a:r>
            <a:endParaRPr lang="el-GR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781300"/>
            <a:ext cx="8229600" cy="863724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FUTURES / FORWARDS</a:t>
            </a:r>
            <a:r>
              <a:rPr lang="el-GR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Contracts: Intro</a:t>
            </a:r>
            <a:endParaRPr lang="el-GR" sz="24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Spot / Cash Contracts</a:t>
            </a:r>
            <a:endParaRPr lang="en-US" sz="1800" b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3A049-81C5-4F69-9191-4FB30BA9595B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827584" y="1340768"/>
            <a:ext cx="813727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contract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….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….agreement to buy / sell &amp; deliver underlying asset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immediately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contrast to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futures /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forward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contracts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3068960"/>
            <a:ext cx="6768752" cy="23764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buy a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cash (spot)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instrument:</a:t>
            </a:r>
            <a:b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 100 shares of firm ABC 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	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buy now shares at $50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 appreciates to $75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profit: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P&amp;L =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$2,500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(=75-50*100)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	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buy now shares at $50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 depreciates to $25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loss: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P&amp;L =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-$2,500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(=25-50*100)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Futures Contracts</a:t>
            </a:r>
            <a:endParaRPr lang="en-US" sz="1800" b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3A049-81C5-4F69-9191-4FB30BA9595B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043609" y="1484784"/>
            <a:ext cx="763284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In a </a:t>
            </a:r>
            <a:r>
              <a:rPr lang="en-US" sz="1600" b="1" kern="0" dirty="0" smtClean="0">
                <a:solidFill>
                  <a:schemeClr val="accent2"/>
                </a:solidFill>
                <a:latin typeface="+mn-lt"/>
                <a:cs typeface="+mn-cs"/>
              </a:rPr>
              <a:t>FUTURES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contract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….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en-US" sz="16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 smtClean="0"/>
              <a:t>- buyer &amp; seller agrees on price &amp; quantity today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 but delivery of commodity occurs at specified </a:t>
            </a:r>
            <a:r>
              <a:rPr lang="en-US" sz="1600" i="1" dirty="0" smtClean="0"/>
              <a:t>future date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 standardized contract in terms of quantity, quality &amp; duration</a:t>
            </a:r>
            <a:br>
              <a:rPr lang="en-US" sz="1600" dirty="0" smtClean="0"/>
            </a:br>
            <a:r>
              <a:rPr lang="en-US" sz="1600" dirty="0" smtClean="0"/>
              <a:t>- it is traded on organized exchanges</a:t>
            </a:r>
          </a:p>
          <a:p>
            <a:endParaRPr lang="en-US" sz="1600" dirty="0" smtClean="0"/>
          </a:p>
          <a:p>
            <a:pPr eaLnBrk="1" hangingPunct="1">
              <a:buFontTx/>
              <a:buNone/>
            </a:pP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dirty="0" smtClean="0"/>
              <a:t>order vs. purchase date..</a:t>
            </a:r>
            <a:r>
              <a:rPr lang="en-US" sz="900" dirty="0" smtClean="0"/>
              <a:t>     </a:t>
            </a:r>
            <a:r>
              <a:rPr lang="en-US" sz="1600" dirty="0" smtClean="0"/>
              <a:t>  </a:t>
            </a:r>
            <a:r>
              <a:rPr lang="en-US" sz="1600" b="1" dirty="0" smtClean="0">
                <a:solidFill>
                  <a:schemeClr val="accent2"/>
                </a:solidFill>
              </a:rPr>
              <a:t>different from</a:t>
            </a:r>
            <a:r>
              <a:rPr lang="en-US" sz="1600" dirty="0" smtClean="0">
                <a:solidFill>
                  <a:schemeClr val="accent2"/>
                </a:solidFill>
              </a:rPr>
              <a:t>…delivery date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FontTx/>
              <a:buChar char="-"/>
            </a:pPr>
            <a:r>
              <a:rPr lang="en-US" sz="1600" b="1" dirty="0" smtClean="0">
                <a:solidFill>
                  <a:schemeClr val="accent2"/>
                </a:solidFill>
              </a:rPr>
              <a:t> Futures </a:t>
            </a:r>
            <a:r>
              <a:rPr lang="en-US" sz="1600" dirty="0" smtClean="0"/>
              <a:t>contracts:		exchanged on </a:t>
            </a:r>
            <a:r>
              <a:rPr lang="en-US" sz="1600" b="1" dirty="0" smtClean="0">
                <a:solidFill>
                  <a:srgbClr val="C00000"/>
                </a:solidFill>
              </a:rPr>
              <a:t>Organized Exchanges</a:t>
            </a:r>
          </a:p>
          <a:p>
            <a:endParaRPr lang="en-US" sz="16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counterparty risk: </a:t>
            </a:r>
            <a:r>
              <a:rPr lang="en-US" sz="1600" dirty="0" smtClean="0">
                <a:solidFill>
                  <a:schemeClr val="tx2"/>
                </a:solidFill>
              </a:rPr>
              <a:t>zero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(futures exchange’s clearing house guarantees transaction)</a:t>
            </a:r>
            <a:endParaRPr lang="el-GR" sz="16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Forward Contracts</a:t>
            </a:r>
            <a:endParaRPr lang="en-US" sz="1800" b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412776"/>
            <a:ext cx="7849567" cy="4680520"/>
          </a:xfrm>
          <a:noFill/>
        </p:spPr>
        <p:txBody>
          <a:bodyPr lIns="90488" tIns="44450" rIns="90488" bIns="44450"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A </a:t>
            </a:r>
            <a:r>
              <a:rPr lang="en-US" sz="1600" b="1" dirty="0" smtClean="0">
                <a:solidFill>
                  <a:schemeClr val="accent2"/>
                </a:solidFill>
              </a:rPr>
              <a:t>FORWARD </a:t>
            </a:r>
            <a:r>
              <a:rPr lang="en-US" sz="1600" dirty="0" smtClean="0">
                <a:solidFill>
                  <a:schemeClr val="accent2"/>
                </a:solidFill>
              </a:rPr>
              <a:t>contract</a:t>
            </a:r>
            <a:r>
              <a:rPr lang="en-US" sz="1600" dirty="0" smtClean="0"/>
              <a:t>….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similar to a futures contract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more flexible </a:t>
            </a:r>
            <a:endParaRPr lang="en-US" sz="16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counterparties negotiate terms &amp; conditions at initiation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contract not standardized in terms of size &amp; expiry date </a:t>
            </a:r>
          </a:p>
          <a:p>
            <a:pPr eaLnBrk="1" hangingPunct="1">
              <a:buNone/>
            </a:pPr>
            <a:endParaRPr lang="en-US" sz="1600" b="1" dirty="0" smtClean="0"/>
          </a:p>
          <a:p>
            <a:pPr eaLnBrk="1" hangingPunct="1">
              <a:buNone/>
            </a:pPr>
            <a:endParaRPr lang="en-US" sz="1600" b="1" dirty="0" smtClean="0"/>
          </a:p>
          <a:p>
            <a:pPr eaLnBrk="1" hangingPunct="1"/>
            <a:r>
              <a:rPr lang="en-US" sz="1600" b="1" dirty="0" smtClean="0">
                <a:solidFill>
                  <a:schemeClr val="accent2"/>
                </a:solidFill>
              </a:rPr>
              <a:t>Forward</a:t>
            </a:r>
            <a:r>
              <a:rPr lang="en-US" sz="1600" dirty="0" smtClean="0"/>
              <a:t> contracts:	exchanged  on </a:t>
            </a:r>
            <a:r>
              <a:rPr lang="en-US" sz="1600" b="1" dirty="0" smtClean="0">
                <a:solidFill>
                  <a:srgbClr val="C00000"/>
                </a:solidFill>
              </a:rPr>
              <a:t>Over-the-Counter (OTC) </a:t>
            </a:r>
            <a:r>
              <a:rPr lang="en-US" sz="1600" dirty="0" smtClean="0"/>
              <a:t>markets </a:t>
            </a:r>
            <a:br>
              <a:rPr lang="en-US" sz="1600" dirty="0" smtClean="0"/>
            </a:br>
            <a:r>
              <a:rPr lang="en-US" sz="1600" dirty="0" smtClean="0"/>
              <a:t>			(not on organized exchanges) </a:t>
            </a:r>
          </a:p>
          <a:p>
            <a:pPr eaLnBrk="1" hangingPunct="1">
              <a:buNone/>
            </a:pPr>
            <a:endParaRPr lang="en-US" sz="1600" dirty="0" smtClean="0"/>
          </a:p>
          <a:p>
            <a:pPr eaLnBrk="1" hangingPunct="1"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- </a:t>
            </a:r>
            <a:r>
              <a:rPr lang="en-US" sz="1600" b="1" dirty="0" smtClean="0">
                <a:solidFill>
                  <a:srgbClr val="C00000"/>
                </a:solidFill>
              </a:rPr>
              <a:t>    counterparty risk: </a:t>
            </a:r>
            <a:r>
              <a:rPr lang="en-US" sz="1600" dirty="0" smtClean="0">
                <a:solidFill>
                  <a:schemeClr val="tx2"/>
                </a:solidFill>
              </a:rPr>
              <a:t>both parties </a:t>
            </a:r>
            <a:r>
              <a:rPr lang="en-US" sz="1600" dirty="0" smtClean="0"/>
              <a:t>to share counterparty risk in case of default </a:t>
            </a:r>
            <a:br>
              <a:rPr lang="en-US" sz="1600" dirty="0" smtClean="0"/>
            </a:br>
            <a:r>
              <a:rPr lang="en-US" sz="1600" dirty="0" smtClean="0"/>
              <a:t> </a:t>
            </a:r>
          </a:p>
          <a:p>
            <a:pPr eaLnBrk="1" hangingPunct="1">
              <a:buNone/>
            </a:pPr>
            <a:r>
              <a:rPr lang="en-US" sz="1800" dirty="0" smtClean="0"/>
              <a:t>	</a:t>
            </a: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3A049-81C5-4F69-9191-4FB30BA9595B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431800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FUTURES / FORWARD contracts</a:t>
            </a:r>
            <a:endParaRPr lang="el-GR" sz="1800" b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12776"/>
            <a:ext cx="7560840" cy="5084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45000"/>
              <a:buFont typeface="Wingdings" pitchFamily="2" charset="2"/>
              <a:buChar char="§"/>
            </a:pPr>
            <a:r>
              <a:rPr lang="en-US" sz="1400" b="1" dirty="0" smtClean="0"/>
              <a:t> </a:t>
            </a:r>
            <a:r>
              <a:rPr lang="en-US" sz="2400" dirty="0" smtClean="0"/>
              <a:t>	</a:t>
            </a:r>
            <a:r>
              <a:rPr lang="en-US" sz="1600" dirty="0" smtClean="0"/>
              <a:t>a (legal) agreement (</a:t>
            </a:r>
            <a:r>
              <a:rPr lang="en-US" sz="1600" dirty="0" smtClean="0">
                <a:solidFill>
                  <a:srgbClr val="FF3300"/>
                </a:solidFill>
              </a:rPr>
              <a:t>obligation</a:t>
            </a:r>
            <a:r>
              <a:rPr lang="en-US" sz="1600" dirty="0" smtClean="0"/>
              <a:t>) between buyer - seller</a:t>
            </a:r>
            <a:br>
              <a:rPr lang="en-US" sz="1600" dirty="0" smtClean="0"/>
            </a:br>
            <a:r>
              <a:rPr lang="en-US" sz="1600" dirty="0" smtClean="0"/>
              <a:t>	(</a:t>
            </a:r>
            <a:r>
              <a:rPr lang="en-US" sz="1600" dirty="0" smtClean="0">
                <a:solidFill>
                  <a:schemeClr val="accent2"/>
                </a:solidFill>
              </a:rPr>
              <a:t>futures contract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dirty="0" smtClean="0"/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 smtClean="0"/>
              <a:t>	to buy or sell an </a:t>
            </a:r>
            <a:r>
              <a:rPr lang="en-US" sz="1600" dirty="0" smtClean="0">
                <a:solidFill>
                  <a:schemeClr val="accent2"/>
                </a:solidFill>
              </a:rPr>
              <a:t>asset</a:t>
            </a:r>
            <a:r>
              <a:rPr lang="en-US" sz="1600" dirty="0" smtClean="0"/>
              <a:t> at</a:t>
            </a:r>
            <a:r>
              <a:rPr lang="en-US" sz="1600" dirty="0" smtClean="0">
                <a:solidFill>
                  <a:schemeClr val="accent2"/>
                </a:solidFill>
              </a:rPr>
              <a:t> specified quality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&amp;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quantity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/>
              <a:t>	(</a:t>
            </a:r>
            <a:r>
              <a:rPr lang="en-US" sz="1600" dirty="0" smtClean="0">
                <a:solidFill>
                  <a:schemeClr val="accent2"/>
                </a:solidFill>
              </a:rPr>
              <a:t>underlying asset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dirty="0" smtClean="0"/>
              <a:t>		</a:t>
            </a:r>
            <a:r>
              <a:rPr lang="en-US" sz="1200" dirty="0" smtClean="0"/>
              <a:t>underlying asset: can be commodity, stock, freight (voyage charter) or hire (time charter)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 smtClean="0"/>
              <a:t>	at a </a:t>
            </a:r>
            <a:r>
              <a:rPr lang="en-US" sz="1600" dirty="0" smtClean="0">
                <a:solidFill>
                  <a:schemeClr val="accent2"/>
                </a:solidFill>
              </a:rPr>
              <a:t>specified /certain time in </a:t>
            </a:r>
            <a:r>
              <a:rPr lang="en-US" sz="1600" dirty="0" smtClean="0"/>
              <a:t>a </a:t>
            </a:r>
            <a:r>
              <a:rPr lang="en-US" sz="1600" dirty="0" smtClean="0">
                <a:solidFill>
                  <a:schemeClr val="accent2"/>
                </a:solidFill>
              </a:rPr>
              <a:t>future</a:t>
            </a:r>
            <a:r>
              <a:rPr lang="en-US" sz="1600" dirty="0" smtClean="0"/>
              <a:t> date</a:t>
            </a:r>
            <a:br>
              <a:rPr lang="en-US" sz="1600" dirty="0" smtClean="0"/>
            </a:br>
            <a:r>
              <a:rPr lang="en-US" sz="1600" dirty="0" smtClean="0"/>
              <a:t>          (</a:t>
            </a:r>
            <a:r>
              <a:rPr lang="en-US" sz="1600" dirty="0" smtClean="0">
                <a:solidFill>
                  <a:schemeClr val="accent2"/>
                </a:solidFill>
              </a:rPr>
              <a:t>delivery / final settlement date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 smtClean="0"/>
              <a:t>	for a </a:t>
            </a:r>
            <a:r>
              <a:rPr lang="en-US" sz="1600" dirty="0" smtClean="0">
                <a:solidFill>
                  <a:schemeClr val="accent2"/>
                </a:solidFill>
              </a:rPr>
              <a:t>fixed (pre-set) future price</a:t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> 	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chemeClr val="accent2"/>
                </a:solidFill>
              </a:rPr>
              <a:t>futures price – strike price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>		(futures price ≠ spot price – depends on maturity)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 smtClean="0"/>
              <a:t>	</a:t>
            </a:r>
            <a:r>
              <a:rPr lang="en-US" sz="1600" b="1" dirty="0" smtClean="0">
                <a:solidFill>
                  <a:schemeClr val="accent2"/>
                </a:solidFill>
              </a:rPr>
              <a:t>settlement price</a:t>
            </a:r>
            <a:r>
              <a:rPr lang="en-US" sz="1600" b="1" dirty="0" smtClean="0"/>
              <a:t> </a:t>
            </a:r>
            <a:r>
              <a:rPr lang="en-US" sz="1600" dirty="0" smtClean="0"/>
              <a:t>= price of underlying asset in delivery date</a:t>
            </a:r>
            <a:br>
              <a:rPr lang="en-US" sz="1600" dirty="0" smtClean="0"/>
            </a:br>
            <a:r>
              <a:rPr lang="en-US" sz="2000" dirty="0" smtClean="0"/>
              <a:t>	</a:t>
            </a:r>
            <a:r>
              <a:rPr lang="en-US" sz="1400" dirty="0" smtClean="0"/>
              <a:t>((average of) prices at which contract traded at end of day)</a:t>
            </a:r>
            <a:r>
              <a:rPr lang="en-US" sz="2400" dirty="0" smtClean="0"/>
              <a:t> </a:t>
            </a:r>
          </a:p>
          <a:p>
            <a:pPr eaLnBrk="1" hangingPunct="1">
              <a:buNone/>
            </a:pPr>
            <a:endParaRPr lang="en-US" sz="1800" dirty="0" smtClean="0"/>
          </a:p>
          <a:p>
            <a:pPr eaLnBrk="1" hangingPunct="1">
              <a:buNone/>
            </a:pPr>
            <a:r>
              <a:rPr lang="en-US" sz="1800" dirty="0" smtClean="0"/>
              <a:t>		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FUTURES obligations</a:t>
            </a:r>
            <a:endParaRPr lang="el-GR" sz="1800" b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24744"/>
            <a:ext cx="7848872" cy="3888432"/>
          </a:xfrm>
        </p:spPr>
        <p:txBody>
          <a:bodyPr/>
          <a:lstStyle/>
          <a:p>
            <a:pPr eaLnBrk="1" hangingPunct="1">
              <a:buNone/>
            </a:pPr>
            <a:r>
              <a:rPr lang="en-GB" sz="1600" dirty="0" smtClean="0">
                <a:solidFill>
                  <a:srgbClr val="000000"/>
                </a:solidFill>
              </a:rPr>
              <a:t>Both parties (buyer &amp; seller) </a:t>
            </a:r>
            <a:r>
              <a:rPr lang="en-GB" sz="1600" dirty="0" smtClean="0">
                <a:solidFill>
                  <a:srgbClr val="000000"/>
                </a:solidFill>
                <a:sym typeface="Wingdings" pitchFamily="2" charset="2"/>
              </a:rPr>
              <a:t> </a:t>
            </a:r>
            <a:r>
              <a:rPr lang="en-GB" sz="1600" dirty="0" smtClean="0">
                <a:solidFill>
                  <a:srgbClr val="000000"/>
                </a:solidFill>
              </a:rPr>
              <a:t>legally obligated to fulfil contract terms </a:t>
            </a:r>
          </a:p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150000"/>
              </a:lnSpc>
            </a:pPr>
            <a:r>
              <a:rPr lang="en-US" sz="1600" b="1" dirty="0" smtClean="0">
                <a:solidFill>
                  <a:srgbClr val="C00000"/>
                </a:solidFill>
              </a:rPr>
              <a:t>Holder</a:t>
            </a:r>
            <a:r>
              <a:rPr lang="el-GR" sz="1600" b="1" dirty="0" smtClean="0">
                <a:solidFill>
                  <a:srgbClr val="C00000"/>
                </a:solidFill>
              </a:rPr>
              <a:t> (</a:t>
            </a:r>
            <a:r>
              <a:rPr lang="en-GB" sz="1600" b="1" dirty="0" smtClean="0">
                <a:solidFill>
                  <a:srgbClr val="C00000"/>
                </a:solidFill>
              </a:rPr>
              <a:t>buyer)</a:t>
            </a:r>
            <a:r>
              <a:rPr lang="en-US" sz="1600" dirty="0" smtClean="0"/>
              <a:t> of futures contract: </a:t>
            </a:r>
          </a:p>
          <a:p>
            <a:pPr lvl="2" eaLnBrk="1" hangingPunct="1">
              <a:lnSpc>
                <a:spcPct val="150000"/>
              </a:lnSpc>
              <a:buFontTx/>
              <a:buNone/>
            </a:pPr>
            <a:r>
              <a:rPr lang="en-US" sz="1600" dirty="0" smtClean="0">
                <a:solidFill>
                  <a:schemeClr val="accent2"/>
                </a:solidFill>
                <a:sym typeface="Wingdings" pitchFamily="2" charset="2"/>
              </a:rPr>
              <a:t>			</a:t>
            </a:r>
            <a:r>
              <a:rPr lang="en-US" sz="1600" dirty="0" smtClean="0">
                <a:sym typeface="Wingdings" pitchFamily="2" charset="2"/>
              </a:rPr>
              <a:t> obligation to </a:t>
            </a:r>
            <a:r>
              <a:rPr lang="en-US" sz="1600" b="1" dirty="0" smtClean="0">
                <a:solidFill>
                  <a:schemeClr val="accent2"/>
                </a:solidFill>
                <a:sym typeface="Wingdings" pitchFamily="2" charset="2"/>
              </a:rPr>
              <a:t>accept delivery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1200" dirty="0" smtClean="0"/>
              <a:t>	party with ‘</a:t>
            </a:r>
            <a:r>
              <a:rPr lang="en-US" sz="1200" b="1" dirty="0" smtClean="0"/>
              <a:t>long</a:t>
            </a:r>
            <a:r>
              <a:rPr lang="en-US" sz="1200" dirty="0" smtClean="0"/>
              <a:t>’ position agrees to buy the asset (freight rate)</a:t>
            </a:r>
          </a:p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150000"/>
              </a:lnSpc>
            </a:pPr>
            <a:r>
              <a:rPr lang="en-US" sz="1600" b="1" dirty="0" smtClean="0">
                <a:solidFill>
                  <a:srgbClr val="C00000"/>
                </a:solidFill>
              </a:rPr>
              <a:t>Writer (seller) </a:t>
            </a:r>
            <a:r>
              <a:rPr lang="en-US" sz="1600" dirty="0" smtClean="0"/>
              <a:t>of futures contract:	</a:t>
            </a:r>
          </a:p>
          <a:p>
            <a:pPr lvl="2" eaLnBrk="1" hangingPunct="1">
              <a:lnSpc>
                <a:spcPct val="150000"/>
              </a:lnSpc>
              <a:buFontTx/>
              <a:buNone/>
            </a:pPr>
            <a:r>
              <a:rPr lang="en-US" sz="1600" dirty="0" smtClean="0">
                <a:solidFill>
                  <a:schemeClr val="accent2"/>
                </a:solidFill>
                <a:sym typeface="Wingdings" pitchFamily="2" charset="2"/>
              </a:rPr>
              <a:t>			</a:t>
            </a:r>
            <a:r>
              <a:rPr lang="en-US" sz="1600" dirty="0" smtClean="0">
                <a:sym typeface="Wingdings" pitchFamily="2" charset="2"/>
              </a:rPr>
              <a:t> obligation to </a:t>
            </a:r>
            <a:r>
              <a:rPr lang="en-US" sz="1600" b="1" dirty="0" smtClean="0">
                <a:solidFill>
                  <a:schemeClr val="accent2"/>
                </a:solidFill>
                <a:sym typeface="Wingdings" pitchFamily="2" charset="2"/>
              </a:rPr>
              <a:t>deliver underlying asset</a:t>
            </a:r>
            <a:r>
              <a:rPr lang="en-US" sz="1600" dirty="0" smtClean="0"/>
              <a:t> </a:t>
            </a:r>
          </a:p>
          <a:p>
            <a:pPr marL="363538" lvl="2" indent="-3175" eaLnBrk="1" hangingPunct="1">
              <a:lnSpc>
                <a:spcPct val="150000"/>
              </a:lnSpc>
              <a:buNone/>
            </a:pPr>
            <a:r>
              <a:rPr lang="en-US" sz="1200" dirty="0" smtClean="0"/>
              <a:t>party with ‘</a:t>
            </a:r>
            <a:r>
              <a:rPr lang="en-US" sz="1200" b="1" dirty="0" smtClean="0"/>
              <a:t>short</a:t>
            </a:r>
            <a:r>
              <a:rPr lang="en-US" sz="1200" dirty="0" smtClean="0"/>
              <a:t>’ position agrees to deliver the asset (freight rate)</a:t>
            </a:r>
            <a:r>
              <a:rPr lang="en-US" sz="1600" dirty="0" smtClean="0"/>
              <a:t> </a:t>
            </a:r>
          </a:p>
          <a:p>
            <a:pPr marL="363538" lvl="2" indent="-3175" eaLnBrk="1" hangingPunct="1">
              <a:buNone/>
            </a:pPr>
            <a:endParaRPr lang="en-US" sz="500" dirty="0" smtClean="0"/>
          </a:p>
          <a:p>
            <a:pPr marL="363538" lvl="2" indent="-3175" eaLnBrk="1" hangingPunct="1">
              <a:buNone/>
            </a:pPr>
            <a:endParaRPr lang="en-US" sz="800" dirty="0" smtClean="0"/>
          </a:p>
          <a:p>
            <a:pPr marL="363538" lvl="2" indent="-3175" eaLnBrk="1" hangingPunct="1">
              <a:buNone/>
            </a:pPr>
            <a:r>
              <a:rPr lang="en-US" sz="1400" dirty="0" smtClean="0"/>
              <a:t>a </a:t>
            </a:r>
            <a:r>
              <a:rPr lang="en-US" sz="1400" b="1" dirty="0" smtClean="0"/>
              <a:t>zero-sum game</a:t>
            </a:r>
            <a:r>
              <a:rPr lang="en-US" sz="1400" dirty="0" smtClean="0"/>
              <a:t>:  loss of one party = gain of other party</a:t>
            </a:r>
            <a:endParaRPr lang="el-GR" sz="1400" dirty="0" smtClean="0"/>
          </a:p>
          <a:p>
            <a:pPr marL="363538" lvl="2" indent="-3175" eaLnBrk="1" hangingPunct="1">
              <a:buFontTx/>
              <a:buNone/>
            </a:pPr>
            <a:endParaRPr lang="el-GR" sz="1600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755576" y="5229200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2" indent="-179388" eaLnBrk="0" hangingPunct="0">
              <a:lnSpc>
                <a:spcPct val="150000"/>
              </a:lnSpc>
              <a:buFontTx/>
              <a:buChar char="•"/>
            </a:pPr>
            <a:r>
              <a:rPr lang="en-GB" sz="1600" b="1" dirty="0" smtClean="0">
                <a:solidFill>
                  <a:srgbClr val="C00000"/>
                </a:solidFill>
              </a:rPr>
              <a:t>Credit / Counterparty risk</a:t>
            </a:r>
            <a:r>
              <a:rPr lang="en-GB" sz="1600" dirty="0" smtClean="0">
                <a:solidFill>
                  <a:srgbClr val="C0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for a futures contract:</a:t>
            </a:r>
          </a:p>
          <a:p>
            <a:pPr lvl="2" indent="-914400" eaLnBrk="0" hangingPunct="0">
              <a:lnSpc>
                <a:spcPct val="150000"/>
              </a:lnSpc>
            </a:pPr>
            <a:r>
              <a:rPr lang="en-GB" sz="1600" dirty="0" smtClean="0">
                <a:solidFill>
                  <a:srgbClr val="000000"/>
                </a:solidFill>
              </a:rPr>
              <a:t>	</a:t>
            </a:r>
            <a:r>
              <a:rPr lang="en-GB" sz="1400" dirty="0" smtClean="0">
                <a:solidFill>
                  <a:srgbClr val="000000"/>
                </a:solidFill>
              </a:rPr>
              <a:t>- one party may not have resources to honour contract terms on delivery date</a:t>
            </a:r>
            <a:endParaRPr lang="en-GB" sz="800" dirty="0" smtClean="0">
              <a:solidFill>
                <a:srgbClr val="000000"/>
              </a:solidFill>
            </a:endParaRPr>
          </a:p>
          <a:p>
            <a:pPr lvl="2" indent="-914400" eaLnBrk="0" hangingPunct="0">
              <a:lnSpc>
                <a:spcPct val="150000"/>
              </a:lnSpc>
            </a:pPr>
            <a:endParaRPr lang="en-GB" sz="800" dirty="0" smtClean="0">
              <a:solidFill>
                <a:srgbClr val="000000"/>
              </a:solidFill>
            </a:endParaRPr>
          </a:p>
          <a:p>
            <a:pPr lvl="2" indent="-914400" eaLnBrk="0" hangingPunct="0"/>
            <a:r>
              <a:rPr lang="en-GB" sz="800" dirty="0" smtClean="0">
                <a:solidFill>
                  <a:srgbClr val="000000"/>
                </a:solidFill>
              </a:rPr>
              <a:t>	</a:t>
            </a:r>
            <a:r>
              <a:rPr lang="en-GB" sz="1400" dirty="0" smtClean="0">
                <a:solidFill>
                  <a:srgbClr val="000000"/>
                </a:solidFill>
              </a:rPr>
              <a:t>- one party may terminate contract due to bankruptcy, market conditions,</a:t>
            </a:r>
            <a:br>
              <a:rPr lang="en-GB" sz="1400" dirty="0" smtClean="0">
                <a:solidFill>
                  <a:srgbClr val="000000"/>
                </a:solidFill>
              </a:rPr>
            </a:br>
            <a:r>
              <a:rPr lang="en-GB" sz="1400" dirty="0" smtClean="0">
                <a:solidFill>
                  <a:srgbClr val="000000"/>
                </a:solidFill>
              </a:rPr>
              <a:t>  fraud, legal issues, political issues</a:t>
            </a:r>
            <a:endParaRPr lang="el-GR" sz="1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83568" y="1268760"/>
            <a:ext cx="828092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b="1" dirty="0" smtClean="0">
              <a:solidFill>
                <a:schemeClr val="accent2"/>
              </a:solidFill>
            </a:endParaRPr>
          </a:p>
          <a:p>
            <a:endParaRPr lang="en-US" sz="1800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2"/>
                </a:solidFill>
              </a:rPr>
              <a:t> Forward contracts – intro</a:t>
            </a:r>
          </a:p>
          <a:p>
            <a:r>
              <a:rPr lang="en-US" sz="1600" b="1" dirty="0" smtClean="0">
                <a:solidFill>
                  <a:schemeClr val="tx2"/>
                </a:solidFill>
              </a:rPr>
              <a:t/>
            </a:r>
            <a:br>
              <a:rPr lang="en-US" sz="1600" b="1" dirty="0" smtClean="0">
                <a:solidFill>
                  <a:schemeClr val="tx2"/>
                </a:solidFill>
              </a:rPr>
            </a:br>
            <a:r>
              <a:rPr lang="en-US" sz="800" b="1" dirty="0" smtClean="0">
                <a:solidFill>
                  <a:schemeClr val="tx2"/>
                </a:solidFill>
              </a:rPr>
              <a:t> </a:t>
            </a:r>
          </a:p>
          <a:p>
            <a:endParaRPr lang="en-US" sz="8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 Forward contracts: similar characteristics as futures – but</a:t>
            </a:r>
            <a:r>
              <a:rPr lang="el-GR" sz="1600" dirty="0" smtClean="0"/>
              <a:t> </a:t>
            </a:r>
            <a:r>
              <a:rPr lang="en-US" sz="1600" dirty="0" smtClean="0"/>
              <a:t>also differences</a:t>
            </a:r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 forwards can involve physical delivery of underlying asset </a:t>
            </a:r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 in most cases, delivery of asset does not take place: then, forwards are settled in </a:t>
            </a:r>
            <a:r>
              <a:rPr lang="en-US" sz="1600" i="1" dirty="0" smtClean="0"/>
              <a:t>cash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500" i="1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en-US" sz="5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 smtClean="0"/>
              <a:t> forward prices may deviate from futures prices </a:t>
            </a:r>
            <a:br>
              <a:rPr lang="en-US" sz="1600" dirty="0" smtClean="0"/>
            </a:br>
            <a:r>
              <a:rPr lang="en-US" sz="1400" dirty="0" smtClean="0"/>
              <a:t>  (due to differences in margin rules, transaction costs, tax treatments) </a:t>
            </a:r>
          </a:p>
          <a:p>
            <a:endParaRPr lang="en-US" sz="500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4905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FORWARDS contracts</a:t>
            </a:r>
            <a:endParaRPr kumimoji="0" lang="el-GR" sz="1800" b="1" i="0" u="none" strike="noStrike" kern="0" cap="none" spc="0" normalizeH="0" baseline="-2500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Futures vs. Forwards</a:t>
            </a:r>
            <a:endParaRPr lang="el-GR" sz="18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83568" y="1268760"/>
          <a:ext cx="8068433" cy="468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952328"/>
                <a:gridCol w="3171889"/>
              </a:tblGrid>
              <a:tr h="36635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Futures</a:t>
                      </a:r>
                      <a:endParaRPr lang="el-GR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Forwards</a:t>
                      </a:r>
                      <a:endParaRPr lang="el-GR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0529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Trading</a:t>
                      </a:r>
                      <a:endParaRPr lang="el-GR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exchange-traded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OTC</a:t>
                      </a:r>
                      <a:endParaRPr lang="el-GR" sz="1400" dirty="0"/>
                    </a:p>
                  </a:txBody>
                  <a:tcPr/>
                </a:tc>
              </a:tr>
              <a:tr h="305298">
                <a:tc>
                  <a:txBody>
                    <a:bodyPr/>
                    <a:lstStyle/>
                    <a:p>
                      <a:endParaRPr lang="el-GR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</a:tr>
              <a:tr h="47346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Credit risk</a:t>
                      </a:r>
                      <a:endParaRPr lang="el-GR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guaranteed by clearing house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counter-party risk</a:t>
                      </a:r>
                      <a:endParaRPr lang="el-GR" sz="1400" dirty="0"/>
                    </a:p>
                  </a:txBody>
                  <a:tcPr/>
                </a:tc>
              </a:tr>
              <a:tr h="305298">
                <a:tc>
                  <a:txBody>
                    <a:bodyPr/>
                    <a:lstStyle/>
                    <a:p>
                      <a:endParaRPr lang="el-GR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</a:tr>
              <a:tr h="30529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Deposit</a:t>
                      </a:r>
                      <a:r>
                        <a:rPr lang="en-US" sz="1400" b="1" baseline="0" dirty="0" smtClean="0">
                          <a:solidFill>
                            <a:schemeClr val="accent2"/>
                          </a:solidFill>
                        </a:rPr>
                        <a:t> / Collateral</a:t>
                      </a:r>
                      <a:endParaRPr lang="el-GR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 margin deposit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usually</a:t>
                      </a:r>
                      <a:r>
                        <a:rPr lang="en-US" sz="1400" baseline="0" dirty="0" smtClean="0"/>
                        <a:t> not required</a:t>
                      </a:r>
                      <a:endParaRPr lang="el-GR" sz="1400" dirty="0"/>
                    </a:p>
                  </a:txBody>
                  <a:tcPr/>
                </a:tc>
              </a:tr>
              <a:tr h="305298">
                <a:tc>
                  <a:txBody>
                    <a:bodyPr/>
                    <a:lstStyle/>
                    <a:p>
                      <a:endParaRPr lang="el-GR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</a:tr>
              <a:tr h="51900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P &amp; L</a:t>
                      </a:r>
                      <a:endParaRPr lang="el-GR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P&amp;L realized daily through marking-to-market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r>
                        <a:rPr lang="en-US" sz="1400" baseline="0" dirty="0" smtClean="0"/>
                        <a:t>&amp;L realized at settlement of contract</a:t>
                      </a:r>
                      <a:endParaRPr lang="el-GR" sz="1400" dirty="0"/>
                    </a:p>
                  </a:txBody>
                  <a:tcPr/>
                </a:tc>
              </a:tr>
              <a:tr h="305298">
                <a:tc>
                  <a:txBody>
                    <a:bodyPr/>
                    <a:lstStyle/>
                    <a:p>
                      <a:endParaRPr lang="el-GR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</a:tr>
              <a:tr h="30529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Contract</a:t>
                      </a:r>
                      <a:r>
                        <a:rPr lang="en-US" sz="1400" b="1" baseline="0" dirty="0" smtClean="0">
                          <a:solidFill>
                            <a:schemeClr val="accent2"/>
                          </a:solidFill>
                        </a:rPr>
                        <a:t> terms</a:t>
                      </a:r>
                      <a:endParaRPr lang="el-GR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highly standardized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tailor-made</a:t>
                      </a:r>
                      <a:endParaRPr lang="el-GR" sz="1400" dirty="0"/>
                    </a:p>
                  </a:txBody>
                  <a:tcPr/>
                </a:tc>
              </a:tr>
              <a:tr h="305298">
                <a:tc>
                  <a:txBody>
                    <a:bodyPr/>
                    <a:lstStyle/>
                    <a:p>
                      <a:endParaRPr lang="el-GR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</a:tr>
              <a:tr h="87929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Closing position</a:t>
                      </a:r>
                      <a:endParaRPr lang="el-GR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usually by closing contracts on the exchange;</a:t>
                      </a:r>
                      <a:r>
                        <a:rPr lang="en-US" sz="1400" baseline="0" dirty="0" smtClean="0"/>
                        <a:t> offset or reversing trade</a:t>
                      </a:r>
                      <a:r>
                        <a:rPr lang="en-US" sz="1400" dirty="0" smtClean="0"/>
                        <a:t> 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negotiated between counter-parties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or via offsetting trades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83568" y="404664"/>
            <a:ext cx="820891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Hedging </a:t>
            </a:r>
          </a:p>
          <a:p>
            <a:endParaRPr lang="en-US" sz="1800" dirty="0" smtClean="0"/>
          </a:p>
          <a:p>
            <a:r>
              <a:rPr lang="en-US" sz="1800" dirty="0" smtClean="0"/>
              <a:t>a way of protecting a firm against changes in market conditions</a:t>
            </a:r>
          </a:p>
          <a:p>
            <a:endParaRPr lang="en-US" sz="800" dirty="0" smtClean="0"/>
          </a:p>
          <a:p>
            <a:r>
              <a:rPr lang="en-US" sz="1800" dirty="0" smtClean="0"/>
              <a:t>firm reduces its risk exposure by using </a:t>
            </a:r>
            <a:r>
              <a:rPr lang="en-GB" sz="1800" dirty="0" smtClean="0"/>
              <a:t>derivatives instruments</a:t>
            </a:r>
          </a:p>
          <a:p>
            <a:endParaRPr lang="en-GB" sz="1200" dirty="0" smtClean="0"/>
          </a:p>
          <a:p>
            <a:endParaRPr lang="en-GB" sz="1000" dirty="0" smtClean="0"/>
          </a:p>
          <a:p>
            <a:r>
              <a:rPr lang="en-US" sz="1800" b="1" dirty="0" smtClean="0">
                <a:solidFill>
                  <a:srgbClr val="C00000"/>
                </a:solidFill>
              </a:rPr>
              <a:t>2 broad sources of risk</a:t>
            </a:r>
          </a:p>
          <a:p>
            <a:endParaRPr lang="en-US" sz="1800" dirty="0" smtClean="0"/>
          </a:p>
          <a:p>
            <a:pPr marL="342900" indent="-342900">
              <a:buAutoNum type="arabicPeriod"/>
            </a:pPr>
            <a:r>
              <a:rPr lang="en-US" sz="1800" b="1" dirty="0" smtClean="0">
                <a:solidFill>
                  <a:srgbClr val="C00000"/>
                </a:solidFill>
              </a:rPr>
              <a:t>systematic (market) risk: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dirty="0" smtClean="0"/>
              <a:t>- relates to shifts in currencies, interest rates, commodity prices, economy</a:t>
            </a:r>
            <a:br>
              <a:rPr lang="en-US" sz="1600" dirty="0" smtClean="0"/>
            </a:br>
            <a:r>
              <a:rPr lang="en-US" sz="1600" dirty="0" smtClean="0"/>
              <a:t>	- </a:t>
            </a:r>
            <a:r>
              <a:rPr lang="en-US" sz="1600" b="1" dirty="0" smtClean="0"/>
              <a:t>non-diversifiable</a:t>
            </a:r>
            <a:r>
              <a:rPr lang="en-US" sz="1600" dirty="0" smtClean="0"/>
              <a:t> risk exposure</a:t>
            </a:r>
          </a:p>
          <a:p>
            <a:pPr marL="342900" indent="-342900"/>
            <a:r>
              <a:rPr lang="en-US" sz="1600" dirty="0" smtClean="0"/>
              <a:t>		- hedged by taking opposite positions in </a:t>
            </a:r>
            <a:r>
              <a:rPr lang="en-US" sz="1600" b="1" dirty="0" smtClean="0"/>
              <a:t>financial derivatives </a:t>
            </a:r>
            <a:r>
              <a:rPr lang="en-US" sz="1600" dirty="0" smtClean="0"/>
              <a:t>market</a:t>
            </a:r>
          </a:p>
          <a:p>
            <a:pPr marL="342900" indent="-342900"/>
            <a:endParaRPr lang="en-US" sz="1400" dirty="0" smtClean="0"/>
          </a:p>
          <a:p>
            <a:pPr marL="342900" indent="-342900">
              <a:buAutoNum type="arabicPeriod" startAt="2"/>
            </a:pPr>
            <a:r>
              <a:rPr lang="en-US" sz="1800" b="1" dirty="0" smtClean="0">
                <a:solidFill>
                  <a:srgbClr val="C00000"/>
                </a:solidFill>
              </a:rPr>
              <a:t>diversifiable (firm-specific) risk: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dirty="0" smtClean="0"/>
              <a:t>- relates to firm’s capital expenditure -  operation &amp; financial decisions</a:t>
            </a:r>
          </a:p>
          <a:p>
            <a:pPr marL="342900" indent="-342900"/>
            <a:r>
              <a:rPr lang="en-US" sz="1600" dirty="0" smtClean="0"/>
              <a:t>		- </a:t>
            </a:r>
            <a:r>
              <a:rPr lang="en-US" sz="1600" b="1" dirty="0" smtClean="0"/>
              <a:t>not-hedged</a:t>
            </a:r>
            <a:r>
              <a:rPr lang="en-US" sz="1600" dirty="0" smtClean="0"/>
              <a:t> through derivatives contracts</a:t>
            </a:r>
          </a:p>
          <a:p>
            <a:pPr marL="342900" indent="-342900"/>
            <a:r>
              <a:rPr lang="en-US" sz="1600" dirty="0" smtClean="0"/>
              <a:t>		- some of these risks can be managed by </a:t>
            </a:r>
            <a:r>
              <a:rPr lang="en-US" sz="1600" b="1" dirty="0" smtClean="0"/>
              <a:t>insurance contracts</a:t>
            </a:r>
            <a:br>
              <a:rPr lang="en-US" sz="1600" b="1" dirty="0" smtClean="0"/>
            </a:br>
            <a:r>
              <a:rPr lang="en-US" sz="1600" dirty="0" smtClean="0"/>
              <a:t>	  </a:t>
            </a:r>
            <a:r>
              <a:rPr lang="en-US" sz="1400" dirty="0" smtClean="0"/>
              <a:t>(e.g. risk of accidents  or cargo loss)</a:t>
            </a:r>
          </a:p>
          <a:p>
            <a:endParaRPr lang="en-US" dirty="0" smtClean="0"/>
          </a:p>
          <a:p>
            <a:r>
              <a:rPr lang="en-US" sz="1800" b="1" dirty="0" smtClean="0">
                <a:solidFill>
                  <a:srgbClr val="C00000"/>
                </a:solidFill>
              </a:rPr>
              <a:t>Risk hedging:  </a:t>
            </a:r>
            <a:r>
              <a:rPr lang="en-US" sz="1600" dirty="0" smtClean="0"/>
              <a:t>- firm value increases…. by reducing </a:t>
            </a:r>
            <a:r>
              <a:rPr lang="en-US" sz="1600" b="1" dirty="0" smtClean="0"/>
              <a:t>probability of financial distress</a:t>
            </a:r>
          </a:p>
          <a:p>
            <a:r>
              <a:rPr lang="en-US" sz="1600" dirty="0" smtClean="0"/>
              <a:t>	         </a:t>
            </a:r>
            <a:r>
              <a:rPr lang="el-GR" sz="1600" dirty="0" smtClean="0"/>
              <a:t>   </a:t>
            </a:r>
            <a:r>
              <a:rPr lang="en-US" sz="1600" dirty="0" smtClean="0"/>
              <a:t> - firms subject to high costs due to financial distress….</a:t>
            </a:r>
            <a:br>
              <a:rPr lang="en-US" sz="1600" dirty="0" smtClean="0"/>
            </a:br>
            <a:r>
              <a:rPr lang="en-US" sz="1600" dirty="0" smtClean="0"/>
              <a:t>	            … have greater incentives to implement hedges</a:t>
            </a:r>
            <a:endParaRPr lang="el-GR" sz="1600" dirty="0"/>
          </a:p>
        </p:txBody>
      </p:sp>
      <p:sp>
        <p:nvSpPr>
          <p:cNvPr id="3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59D7F1-2A97-447C-B0E5-8085B029F460}" type="slidenum">
              <a:rPr lang="fr-FR"/>
              <a:pPr/>
              <a:t>6</a:t>
            </a:fld>
            <a:endParaRPr lang="fr-FR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1913" y="2060849"/>
            <a:ext cx="7524750" cy="2952328"/>
          </a:xfrm>
        </p:spPr>
        <p:txBody>
          <a:bodyPr/>
          <a:lstStyle/>
          <a:p>
            <a:pPr marL="381000" indent="-381000" eaLnBrk="1" hangingPunct="1">
              <a:buClr>
                <a:srgbClr val="008BD0"/>
              </a:buClr>
              <a:buSzPct val="120000"/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</a:rPr>
              <a:t>various definitions:</a:t>
            </a:r>
          </a:p>
          <a:p>
            <a:pPr marL="381000" indent="-381000" eaLnBrk="1" hangingPunct="1">
              <a:buClr>
                <a:srgbClr val="008BD0"/>
              </a:buClr>
              <a:buSzPct val="120000"/>
              <a:buFont typeface="Wingdings" pitchFamily="2" charset="2"/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381000" indent="-381000" eaLnBrk="1" hangingPunct="1">
              <a:lnSpc>
                <a:spcPct val="150000"/>
              </a:lnSpc>
              <a:buClr>
                <a:srgbClr val="008BD0"/>
              </a:buClr>
              <a:buFont typeface="Wingdings" pitchFamily="2" charset="2"/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	- probability of loss</a:t>
            </a:r>
          </a:p>
          <a:p>
            <a:pPr marL="381000" indent="-381000" eaLnBrk="1" hangingPunct="1">
              <a:lnSpc>
                <a:spcPct val="150000"/>
              </a:lnSpc>
              <a:buClr>
                <a:srgbClr val="008BD0"/>
              </a:buClr>
              <a:buFont typeface="Wingdings" pitchFamily="2" charset="2"/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	- uncertainty</a:t>
            </a:r>
          </a:p>
          <a:p>
            <a:pPr marL="381000" indent="-381000" eaLnBrk="1" hangingPunct="1">
              <a:lnSpc>
                <a:spcPct val="150000"/>
              </a:lnSpc>
              <a:buClr>
                <a:srgbClr val="008BD0"/>
              </a:buClr>
              <a:buFont typeface="Wingdings" pitchFamily="2" charset="2"/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	- dispersion of actual from expected outcome</a:t>
            </a:r>
          </a:p>
          <a:p>
            <a:pPr marL="381000" indent="-381000" eaLnBrk="1" hangingPunct="1">
              <a:lnSpc>
                <a:spcPct val="150000"/>
              </a:lnSpc>
              <a:buClr>
                <a:srgbClr val="008BD0"/>
              </a:buClr>
              <a:buFont typeface="Wingdings" pitchFamily="2" charset="2"/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		- probability of any outcome different from expected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792162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The concept of Risk </a:t>
            </a:r>
            <a:r>
              <a:rPr lang="en-US" sz="1800" b="1" baseline="-25000" dirty="0" smtClean="0">
                <a:solidFill>
                  <a:schemeClr val="accent2"/>
                </a:solidFill>
              </a:rPr>
              <a:t>(1)</a:t>
            </a:r>
            <a:endParaRPr lang="el-GR" sz="1800" b="1" baseline="-250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3A049-81C5-4F69-9191-4FB30BA9595B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04664"/>
            <a:ext cx="88392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3491880" y="188640"/>
            <a:ext cx="2821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Risk Breaking Down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95536" y="620688"/>
            <a:ext cx="1584176" cy="2160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What is Hedging ?</a:t>
            </a:r>
            <a:endParaRPr lang="el-GR" sz="1800" b="1" dirty="0" smtClean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412776"/>
            <a:ext cx="8064896" cy="4824536"/>
          </a:xfrm>
        </p:spPr>
        <p:txBody>
          <a:bodyPr rtlCol="0">
            <a:normAutofit fontScale="55000" lnSpcReduction="20000"/>
          </a:bodyPr>
          <a:lstStyle/>
          <a:p>
            <a:pPr marL="363538" indent="-3635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trading futures contracts - objective:  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reduce / control future – spot price risk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Hedging:		</a:t>
            </a:r>
            <a:r>
              <a:rPr lang="en-US" sz="2700" b="1" dirty="0" smtClean="0">
                <a:solidFill>
                  <a:srgbClr val="C00000"/>
                </a:solidFill>
                <a:sym typeface="Wingdings" pitchFamily="2" charset="2"/>
              </a:rPr>
              <a:t> ‘to protect oneself against possible loss’				</a:t>
            </a:r>
          </a:p>
          <a:p>
            <a:pPr>
              <a:buNone/>
            </a:pPr>
            <a:r>
              <a:rPr lang="en-US" sz="2700" b="1" dirty="0" smtClean="0">
                <a:solidFill>
                  <a:srgbClr val="C00000"/>
                </a:solidFill>
                <a:sym typeface="Wingdings" pitchFamily="2" charset="2"/>
              </a:rPr>
              <a:t>			 ALWAYS relates to underlying transaction / asset / interest… </a:t>
            </a:r>
          </a:p>
          <a:p>
            <a:pPr>
              <a:buNone/>
            </a:pPr>
            <a:r>
              <a:rPr lang="en-US" sz="2700" b="1" dirty="0" smtClean="0">
                <a:solidFill>
                  <a:srgbClr val="C00000"/>
                </a:solidFill>
                <a:sym typeface="Wingdings" pitchFamily="2" charset="2"/>
              </a:rPr>
              <a:t>						       … that is to be protected !</a:t>
            </a:r>
          </a:p>
          <a:p>
            <a:pPr>
              <a:buNone/>
            </a:pPr>
            <a:endParaRPr lang="en-US" sz="1700" dirty="0" smtClean="0">
              <a:cs typeface="Arial" pitchFamily="34" charset="0"/>
            </a:endParaRPr>
          </a:p>
          <a:p>
            <a:pPr lvl="3" eaLnBrk="1" fontAlgn="auto" hangingPunct="1">
              <a:spcAft>
                <a:spcPts val="0"/>
              </a:spcAft>
              <a:buNone/>
              <a:defRPr/>
            </a:pPr>
            <a:r>
              <a:rPr lang="en-US" sz="2700" b="1" dirty="0" smtClean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		 </a:t>
            </a:r>
            <a:r>
              <a:rPr lang="en-US" sz="2700" b="1" dirty="0" smtClean="0">
                <a:solidFill>
                  <a:srgbClr val="C00000"/>
                </a:solidFill>
                <a:cs typeface="Arial" pitchFamily="34" charset="0"/>
              </a:rPr>
              <a:t>take a position in </a:t>
            </a:r>
            <a:r>
              <a:rPr lang="en-US" sz="2700" b="1" i="1" dirty="0" smtClean="0">
                <a:solidFill>
                  <a:srgbClr val="C00000"/>
                </a:solidFill>
                <a:cs typeface="Arial" pitchFamily="34" charset="0"/>
              </a:rPr>
              <a:t>futures</a:t>
            </a:r>
            <a:r>
              <a:rPr lang="en-US" sz="2700" b="1" dirty="0" smtClean="0">
                <a:solidFill>
                  <a:srgbClr val="C00000"/>
                </a:solidFill>
                <a:cs typeface="Arial" pitchFamily="34" charset="0"/>
              </a:rPr>
              <a:t> market…</a:t>
            </a:r>
          </a:p>
          <a:p>
            <a:pPr>
              <a:buNone/>
            </a:pPr>
            <a:r>
              <a:rPr lang="en-US" sz="2700" b="1" dirty="0" smtClean="0">
                <a:solidFill>
                  <a:srgbClr val="C00000"/>
                </a:solidFill>
                <a:cs typeface="Arial" pitchFamily="34" charset="0"/>
              </a:rPr>
              <a:t> 			</a:t>
            </a:r>
            <a:br>
              <a:rPr lang="en-US" sz="27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en-US" sz="2700" b="1" dirty="0" smtClean="0">
                <a:solidFill>
                  <a:srgbClr val="C00000"/>
                </a:solidFill>
                <a:cs typeface="Arial" pitchFamily="34" charset="0"/>
              </a:rPr>
              <a:t>	 	</a:t>
            </a:r>
            <a:r>
              <a:rPr lang="en-US" sz="2700" b="1" dirty="0" smtClean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</a:t>
            </a:r>
            <a:r>
              <a:rPr lang="en-US" sz="2700" b="1" dirty="0" smtClean="0">
                <a:solidFill>
                  <a:srgbClr val="C00000"/>
                </a:solidFill>
                <a:cs typeface="Arial" pitchFamily="34" charset="0"/>
              </a:rPr>
              <a:t> OPPOSITE to position already taken in </a:t>
            </a:r>
            <a:r>
              <a:rPr lang="en-US" sz="2700" b="1" i="1" dirty="0" smtClean="0">
                <a:solidFill>
                  <a:srgbClr val="C00000"/>
                </a:solidFill>
                <a:cs typeface="Arial" pitchFamily="34" charset="0"/>
              </a:rPr>
              <a:t>spot</a:t>
            </a:r>
            <a:r>
              <a:rPr lang="en-US" sz="2700" b="1" dirty="0" smtClean="0">
                <a:solidFill>
                  <a:srgbClr val="C00000"/>
                </a:solidFill>
                <a:cs typeface="Arial" pitchFamily="34" charset="0"/>
              </a:rPr>
              <a:t> market</a:t>
            </a:r>
          </a:p>
          <a:p>
            <a:pPr>
              <a:buNone/>
            </a:pPr>
            <a:r>
              <a:rPr lang="en-US" sz="2200" dirty="0" smtClean="0"/>
              <a:t>			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marL="1789113" lvl="1" indent="-1789113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for a futures contract to reduce spot-price risk effectively…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any gains / losses in value of </a:t>
            </a:r>
            <a:r>
              <a:rPr lang="en-US" sz="2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spot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position (due to changes in spot prices)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should be countered by offsetting changes in value of </a:t>
            </a:r>
            <a:r>
              <a:rPr lang="en-US" sz="2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futures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position</a:t>
            </a:r>
            <a:endParaRPr lang="el-GR" sz="22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1" indent="-74295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i.e.    	</a:t>
            </a:r>
            <a:r>
              <a:rPr lang="en-US" sz="27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offset any gains / losses made in 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physical (spot)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market</a:t>
            </a:r>
            <a:br>
              <a:rPr lang="en-US" sz="2700" dirty="0" smtClean="0"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latin typeface="Arial" pitchFamily="34" charset="0"/>
                <a:cs typeface="Arial" pitchFamily="34" charset="0"/>
              </a:rPr>
              <a:t>             	    by locking into a fixed 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forward </a:t>
            </a:r>
            <a:r>
              <a:rPr lang="en-US" sz="27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price floor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sz="27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price ceiling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51520" y="2924944"/>
            <a:ext cx="85896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Forward Freight Agreements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(FFAs)</a:t>
            </a:r>
            <a:endParaRPr kumimoji="0" lang="el-G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548680"/>
            <a:ext cx="6789440" cy="490066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smtClean="0">
                <a:solidFill>
                  <a:schemeClr val="accent2"/>
                </a:solidFill>
              </a:rPr>
              <a:t>Shipping Business Parties</a:t>
            </a:r>
            <a:endParaRPr lang="el-GR" sz="1800" b="1" dirty="0">
              <a:solidFill>
                <a:schemeClr val="accent2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83568" y="1124744"/>
            <a:ext cx="78488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parties involved in international shipping transaction:</a:t>
            </a:r>
          </a:p>
          <a:p>
            <a:endParaRPr lang="en-US" sz="1400" dirty="0" smtClean="0"/>
          </a:p>
          <a:p>
            <a:pPr>
              <a:buFontTx/>
              <a:buChar char="-"/>
            </a:pPr>
            <a:r>
              <a:rPr lang="en-US" sz="1400" dirty="0" smtClean="0"/>
              <a:t> seller - buyer of goods agree who is to bear costs incurred in transporting the goods</a:t>
            </a:r>
          </a:p>
          <a:p>
            <a:pPr>
              <a:buFontTx/>
              <a:buChar char="-"/>
            </a:pPr>
            <a:endParaRPr lang="en-US" sz="1400" dirty="0" smtClean="0"/>
          </a:p>
          <a:p>
            <a:pPr>
              <a:buFontTx/>
              <a:buChar char="-"/>
            </a:pPr>
            <a:r>
              <a:rPr lang="en-US" sz="1400" dirty="0" smtClean="0"/>
              <a:t> different contractual agreements</a:t>
            </a:r>
          </a:p>
          <a:p>
            <a:pPr>
              <a:buFontTx/>
              <a:buChar char="-"/>
            </a:pPr>
            <a:endParaRPr lang="en-US" sz="1400" dirty="0" smtClean="0"/>
          </a:p>
          <a:p>
            <a:pPr>
              <a:buFontTx/>
              <a:buChar char="-"/>
            </a:pP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Free-On-Board (FOB) contract: </a:t>
            </a:r>
            <a:r>
              <a:rPr lang="en-US" sz="1400" dirty="0" smtClean="0"/>
              <a:t>goods are to be delivered to nearest port </a:t>
            </a: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dirty="0" smtClean="0"/>
              <a:t>  </a:t>
            </a:r>
            <a:r>
              <a:rPr lang="en-US" sz="1400" dirty="0" smtClean="0"/>
              <a:t>			       or pick-up point; </a:t>
            </a:r>
            <a:r>
              <a:rPr lang="en-US" sz="1400" b="1" i="1" dirty="0" smtClean="0"/>
              <a:t>buyer</a:t>
            </a:r>
            <a:r>
              <a:rPr lang="en-US" sz="1400" b="1" dirty="0" smtClean="0"/>
              <a:t> </a:t>
            </a:r>
            <a:r>
              <a:rPr lang="en-US" sz="1400" dirty="0" smtClean="0"/>
              <a:t>covers freight</a:t>
            </a:r>
          </a:p>
          <a:p>
            <a:endParaRPr lang="en-US" sz="1400" dirty="0" smtClean="0"/>
          </a:p>
          <a:p>
            <a:pPr>
              <a:buFontTx/>
              <a:buChar char="-"/>
            </a:pP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Cost, Insurance, Freight (CIF) contract: </a:t>
            </a:r>
            <a:r>
              <a:rPr lang="en-US" sz="1400" b="1" i="1" dirty="0" smtClean="0"/>
              <a:t>seller</a:t>
            </a:r>
            <a:r>
              <a:rPr lang="en-US" sz="1400" dirty="0" smtClean="0"/>
              <a:t> covers all expenses up until</a:t>
            </a: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n-US" sz="1400" dirty="0" smtClean="0"/>
              <a:t> 					    delivery to buyer</a:t>
            </a:r>
          </a:p>
          <a:p>
            <a:endParaRPr lang="en-US" sz="1400" dirty="0" smtClean="0"/>
          </a:p>
          <a:p>
            <a:pPr>
              <a:buFontTx/>
              <a:buChar char="-"/>
            </a:pPr>
            <a:r>
              <a:rPr lang="en-US" sz="1400" dirty="0" smtClean="0"/>
              <a:t> the party who bears transport costs </a:t>
            </a:r>
            <a:r>
              <a:rPr lang="en-US" sz="1400" dirty="0" smtClean="0">
                <a:sym typeface="Wingdings" pitchFamily="2" charset="2"/>
              </a:rPr>
              <a:t> m</a:t>
            </a:r>
            <a:r>
              <a:rPr lang="en-US" sz="1400" dirty="0" smtClean="0"/>
              <a:t>akes a contract with the transporter</a:t>
            </a:r>
            <a:endParaRPr lang="el-GR" sz="1400" dirty="0"/>
          </a:p>
        </p:txBody>
      </p:sp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05064"/>
            <a:ext cx="77724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827584" y="4005064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BF13C8AA-7DE3-468D-8970-CD5396488069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648171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Forward Freight Agreements (FFAs)</a:t>
            </a:r>
            <a:endParaRPr lang="el-GR" sz="1800" b="1" dirty="0" smtClean="0">
              <a:solidFill>
                <a:schemeClr val="accent2"/>
              </a:solidFill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892480" cy="51845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500" b="1" dirty="0" smtClean="0">
                <a:solidFill>
                  <a:srgbClr val="C00000"/>
                </a:solidFill>
              </a:rPr>
              <a:t>FFA = ‘principal-to-principal’ (buyer – seller) financial agreement (contract) made </a:t>
            </a:r>
            <a:br>
              <a:rPr lang="en-US" sz="1500" b="1" dirty="0" smtClean="0">
                <a:solidFill>
                  <a:srgbClr val="C00000"/>
                </a:solidFill>
              </a:rPr>
            </a:br>
            <a:r>
              <a:rPr lang="en-US" sz="1500" b="1" dirty="0" smtClean="0">
                <a:solidFill>
                  <a:srgbClr val="C00000"/>
                </a:solidFill>
              </a:rPr>
              <a:t>between two parties to </a:t>
            </a:r>
            <a:r>
              <a:rPr lang="en-US" sz="1500" b="1" dirty="0" smtClean="0">
                <a:solidFill>
                  <a:srgbClr val="C00000"/>
                </a:solidFill>
                <a:cs typeface="Arial" pitchFamily="34" charset="0"/>
              </a:rPr>
              <a:t>deliver (receive) sea transport services at an agreed future price (freight rate) &amp; date; </a:t>
            </a:r>
            <a:br>
              <a:rPr lang="en-US" sz="15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en-US" sz="1500" b="1" dirty="0" smtClean="0">
                <a:solidFill>
                  <a:srgbClr val="C00000"/>
                </a:solidFill>
                <a:cs typeface="Arial" pitchFamily="34" charset="0"/>
              </a:rPr>
              <a:t>to </a:t>
            </a:r>
            <a:r>
              <a:rPr lang="en-US" sz="1500" b="1" dirty="0" smtClean="0">
                <a:solidFill>
                  <a:srgbClr val="C00000"/>
                </a:solidFill>
              </a:rPr>
              <a:t>settle the difference between a freight rate agreed today &amp; the future price of this</a:t>
            </a:r>
            <a:br>
              <a:rPr lang="en-US" sz="1500" b="1" dirty="0" smtClean="0">
                <a:solidFill>
                  <a:srgbClr val="C00000"/>
                </a:solidFill>
              </a:rPr>
            </a:br>
            <a:r>
              <a:rPr lang="en-US" sz="1500" b="1" dirty="0" smtClean="0">
                <a:solidFill>
                  <a:srgbClr val="C00000"/>
                </a:solidFill>
              </a:rPr>
              <a:t>freight rate on a specific voyage &amp; cargo</a:t>
            </a:r>
            <a:br>
              <a:rPr lang="en-US" sz="1500" b="1" dirty="0" smtClean="0">
                <a:solidFill>
                  <a:srgbClr val="C00000"/>
                </a:solidFill>
              </a:rPr>
            </a:br>
            <a:endParaRPr lang="en-US" sz="15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700" b="1" dirty="0" smtClean="0">
                <a:solidFill>
                  <a:srgbClr val="C00000"/>
                </a:solidFill>
              </a:rPr>
              <a:t> </a:t>
            </a:r>
            <a:endParaRPr lang="en-US" sz="8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6"/>
                </a:solidFill>
              </a:rPr>
              <a:t>Obligations:</a:t>
            </a:r>
            <a:r>
              <a:rPr lang="en-US" sz="1400" b="1" dirty="0" smtClean="0"/>
              <a:t>	buyer</a:t>
            </a:r>
            <a:r>
              <a:rPr lang="en-US" sz="1400" dirty="0" smtClean="0"/>
              <a:t> accepts (receives) agreed sea transport services - freight rate</a:t>
            </a:r>
          </a:p>
          <a:p>
            <a:pPr>
              <a:buNone/>
            </a:pPr>
            <a:r>
              <a:rPr lang="en-US" sz="1400" dirty="0" smtClean="0"/>
              <a:t>			</a:t>
            </a:r>
            <a:r>
              <a:rPr lang="en-US" sz="1400" b="1" dirty="0" smtClean="0"/>
              <a:t>seller </a:t>
            </a:r>
            <a:r>
              <a:rPr lang="en-US" sz="1400" dirty="0" smtClean="0"/>
              <a:t>delivers (sells) agreed sea transport services - freight rate</a:t>
            </a:r>
          </a:p>
          <a:p>
            <a:pPr>
              <a:buNone/>
            </a:pPr>
            <a:endParaRPr lang="en-US" sz="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800" dirty="0" smtClean="0"/>
              <a:t>			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6"/>
                </a:solidFill>
              </a:rPr>
              <a:t>Underlying asset</a:t>
            </a:r>
            <a:r>
              <a:rPr lang="en-US" sz="1400" dirty="0" smtClean="0"/>
              <a:t>	</a:t>
            </a:r>
            <a:r>
              <a:rPr lang="en-US" sz="1400" dirty="0" smtClean="0">
                <a:sym typeface="Wingdings" pitchFamily="2" charset="2"/>
              </a:rPr>
              <a:t> </a:t>
            </a:r>
            <a:r>
              <a:rPr lang="en-US" sz="1400" b="1" dirty="0" smtClean="0">
                <a:solidFill>
                  <a:srgbClr val="C00000"/>
                </a:solidFill>
                <a:sym typeface="Wingdings" pitchFamily="2" charset="2"/>
              </a:rPr>
              <a:t>f</a:t>
            </a:r>
            <a:r>
              <a:rPr lang="en-US" sz="1400" b="1" dirty="0" smtClean="0">
                <a:solidFill>
                  <a:srgbClr val="C00000"/>
                </a:solidFill>
              </a:rPr>
              <a:t>reight rate of physical transportation of cargo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		      many of which assessed using one of </a:t>
            </a:r>
            <a:r>
              <a:rPr lang="en-US" sz="1400" b="1" dirty="0" smtClean="0"/>
              <a:t>Baltic Exchange Indices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		      for specific physical trade route (or basket of routes) </a:t>
            </a:r>
            <a:br>
              <a:rPr lang="en-US" sz="1400" dirty="0" smtClean="0"/>
            </a:br>
            <a:r>
              <a:rPr lang="en-US" sz="1400" dirty="0" smtClean="0"/>
              <a:t>		</a:t>
            </a: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			         </a:t>
            </a:r>
            <a:r>
              <a:rPr lang="en-US" sz="1400" dirty="0" smtClean="0"/>
              <a:t>not a storable commodity (physically delivered);</a:t>
            </a:r>
            <a:endParaRPr lang="en-US" sz="1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900" dirty="0" smtClean="0"/>
              <a:t>			          </a:t>
            </a:r>
            <a:r>
              <a:rPr lang="en-US" sz="1400" dirty="0" smtClean="0"/>
              <a:t>not any physical exchange of freight involved; no actual ship is involved</a:t>
            </a:r>
            <a:endParaRPr lang="en-US" sz="1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000" dirty="0" smtClean="0">
              <a:sym typeface="Wingdings" pitchFamily="2" charset="2"/>
            </a:endParaRPr>
          </a:p>
          <a:p>
            <a:pPr>
              <a:buNone/>
            </a:pPr>
            <a:endParaRPr lang="en-US" sz="10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1400" dirty="0" smtClean="0">
                <a:sym typeface="Wingdings" pitchFamily="2" charset="2"/>
              </a:rPr>
              <a:t>			</a:t>
            </a:r>
            <a:r>
              <a:rPr lang="en-US" sz="1600" dirty="0" smtClean="0">
                <a:sym typeface="Wingdings" pitchFamily="2" charset="2"/>
              </a:rPr>
              <a:t></a:t>
            </a:r>
            <a:r>
              <a:rPr lang="en-US" sz="1400" b="1" dirty="0" smtClean="0">
                <a:sym typeface="Wingdings" pitchFamily="2" charset="2"/>
              </a:rPr>
              <a:t> freight  rate in: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		  </a:t>
            </a:r>
            <a:r>
              <a:rPr lang="en-US" sz="1400" dirty="0" smtClean="0">
                <a:solidFill>
                  <a:srgbClr val="C00000"/>
                </a:solidFill>
              </a:rPr>
              <a:t>    </a:t>
            </a:r>
            <a:r>
              <a:rPr lang="en-US" sz="1400" b="1" dirty="0" smtClean="0">
                <a:solidFill>
                  <a:srgbClr val="C00000"/>
                </a:solidFill>
              </a:rPr>
              <a:t>$ / tonne </a:t>
            </a:r>
            <a:r>
              <a:rPr lang="en-US" sz="1400" dirty="0" smtClean="0"/>
              <a:t>(</a:t>
            </a:r>
            <a:r>
              <a:rPr lang="en-US" sz="1400" i="1" dirty="0" smtClean="0"/>
              <a:t>‘voyage charter’</a:t>
            </a:r>
            <a:r>
              <a:rPr lang="en-US" sz="1400" dirty="0" smtClean="0"/>
              <a:t>) or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$ / day </a:t>
            </a:r>
            <a:r>
              <a:rPr lang="en-US" sz="1400" dirty="0" smtClean="0"/>
              <a:t>(</a:t>
            </a:r>
            <a:r>
              <a:rPr lang="en-US" sz="1400" i="1" dirty="0" smtClean="0"/>
              <a:t>‘time-charter’</a:t>
            </a:r>
            <a:r>
              <a:rPr lang="en-US" sz="1400" dirty="0" smtClean="0"/>
              <a:t>)</a:t>
            </a:r>
          </a:p>
          <a:p>
            <a:pPr>
              <a:buNone/>
            </a:pPr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648171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Forward Freight Agreements (FFAs)</a:t>
            </a:r>
            <a:endParaRPr lang="el-GR" sz="1800" b="1" dirty="0" smtClean="0">
              <a:solidFill>
                <a:schemeClr val="accent2"/>
              </a:solidFill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892480" cy="44644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accent6"/>
                </a:solidFill>
              </a:rPr>
              <a:t>FFA core objective:</a:t>
            </a:r>
          </a:p>
          <a:p>
            <a:pPr>
              <a:lnSpc>
                <a:spcPct val="150000"/>
              </a:lnSpc>
              <a:buNone/>
            </a:pPr>
            <a:r>
              <a:rPr lang="en-US" sz="1000" dirty="0" smtClean="0"/>
              <a:t>		</a:t>
            </a:r>
            <a:r>
              <a:rPr lang="en-US" sz="1500" dirty="0" smtClean="0">
                <a:sym typeface="Wingdings" pitchFamily="2" charset="2"/>
              </a:rPr>
              <a:t> </a:t>
            </a:r>
            <a:r>
              <a:rPr lang="en-US" sz="1500" b="1" dirty="0" smtClean="0"/>
              <a:t>hedging</a:t>
            </a:r>
            <a:r>
              <a:rPr lang="en-US" sz="1500" dirty="0" smtClean="0"/>
              <a:t> exposure to </a:t>
            </a:r>
            <a:r>
              <a:rPr lang="en-US" sz="1500" b="1" dirty="0" smtClean="0">
                <a:solidFill>
                  <a:srgbClr val="C00000"/>
                </a:solidFill>
              </a:rPr>
              <a:t>freight market risk</a:t>
            </a:r>
            <a:r>
              <a:rPr lang="en-US" sz="1500" b="1" dirty="0" smtClean="0"/>
              <a:t>,</a:t>
            </a:r>
            <a:r>
              <a:rPr lang="en-US" sz="1500" dirty="0" smtClean="0"/>
              <a:t> due to volatile freight prices </a:t>
            </a:r>
            <a:br>
              <a:rPr lang="en-US" sz="1500" dirty="0" smtClean="0"/>
            </a:br>
            <a:r>
              <a:rPr lang="en-US" sz="1500" dirty="0" smtClean="0"/>
              <a:t>	     by providing for purchase / sale of a freight rate (</a:t>
            </a:r>
            <a:r>
              <a:rPr lang="en-US" sz="1500" b="1" dirty="0" smtClean="0">
                <a:solidFill>
                  <a:srgbClr val="C00000"/>
                </a:solidFill>
              </a:rPr>
              <a:t>'contract rate’</a:t>
            </a:r>
            <a:r>
              <a:rPr lang="en-US" sz="15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1500" dirty="0" smtClean="0"/>
              <a:t>		     along a named voyage (or combination of) route (</a:t>
            </a:r>
            <a:r>
              <a:rPr lang="en-US" sz="1500" b="1" dirty="0" smtClean="0">
                <a:solidFill>
                  <a:srgbClr val="C00000"/>
                </a:solidFill>
              </a:rPr>
              <a:t>‘contract route’</a:t>
            </a:r>
            <a:r>
              <a:rPr lang="en-US" sz="15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1500" dirty="0" smtClean="0"/>
              <a:t>		     for a specific cargo quantity (</a:t>
            </a:r>
            <a:r>
              <a:rPr lang="en-US" sz="1500" b="1" dirty="0" smtClean="0">
                <a:solidFill>
                  <a:srgbClr val="C00000"/>
                </a:solidFill>
              </a:rPr>
              <a:t>‘contract quantity’</a:t>
            </a:r>
            <a:r>
              <a:rPr lang="en-US" sz="1500" dirty="0" smtClean="0"/>
              <a:t>) or type of vessel (</a:t>
            </a:r>
            <a:r>
              <a:rPr lang="en-US" sz="1500" b="1" dirty="0" smtClean="0">
                <a:solidFill>
                  <a:srgbClr val="C00000"/>
                </a:solidFill>
              </a:rPr>
              <a:t>‘contract vessel’</a:t>
            </a:r>
            <a:r>
              <a:rPr lang="en-US" sz="15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1500" dirty="0" smtClean="0"/>
              <a:t>		     over a specified future date/period of time (</a:t>
            </a:r>
            <a:r>
              <a:rPr lang="en-US" sz="1500" b="1" dirty="0" smtClean="0">
                <a:solidFill>
                  <a:srgbClr val="C00000"/>
                </a:solidFill>
              </a:rPr>
              <a:t>‘contract period’</a:t>
            </a:r>
            <a:r>
              <a:rPr lang="en-US" sz="1500" dirty="0" smtClean="0"/>
              <a:t>) </a:t>
            </a:r>
          </a:p>
          <a:p>
            <a:pPr>
              <a:lnSpc>
                <a:spcPct val="150000"/>
              </a:lnSpc>
              <a:buNone/>
            </a:pPr>
            <a:r>
              <a:rPr lang="en-US" sz="1500" dirty="0" smtClean="0"/>
              <a:t>		      contract is settled in cash: on difference between…  </a:t>
            </a:r>
            <a:r>
              <a:rPr lang="en-US" sz="1500" dirty="0" smtClean="0">
                <a:solidFill>
                  <a:srgbClr val="C00000"/>
                </a:solidFill>
              </a:rPr>
              <a:t>‘</a:t>
            </a:r>
            <a:r>
              <a:rPr lang="en-US" sz="1500" b="1" i="1" dirty="0" smtClean="0">
                <a:solidFill>
                  <a:srgbClr val="C00000"/>
                </a:solidFill>
              </a:rPr>
              <a:t>actual spot rate</a:t>
            </a:r>
            <a:r>
              <a:rPr lang="en-US" sz="1500" dirty="0" smtClean="0">
                <a:solidFill>
                  <a:srgbClr val="C00000"/>
                </a:solidFill>
              </a:rPr>
              <a:t>’</a:t>
            </a:r>
            <a:r>
              <a:rPr lang="en-US" sz="1500" b="1" dirty="0" smtClean="0">
                <a:solidFill>
                  <a:srgbClr val="C00000"/>
                </a:solidFill>
              </a:rPr>
              <a:t> </a:t>
            </a:r>
            <a:r>
              <a:rPr lang="en-US" sz="1500" dirty="0" smtClean="0"/>
              <a:t>vs. </a:t>
            </a:r>
            <a:r>
              <a:rPr lang="en-US" sz="1500" dirty="0" smtClean="0">
                <a:solidFill>
                  <a:srgbClr val="C00000"/>
                </a:solidFill>
              </a:rPr>
              <a:t>‘</a:t>
            </a:r>
            <a:r>
              <a:rPr lang="en-US" sz="1500" b="1" i="1" dirty="0" smtClean="0">
                <a:solidFill>
                  <a:srgbClr val="C00000"/>
                </a:solidFill>
              </a:rPr>
              <a:t>agreed rate</a:t>
            </a:r>
            <a:r>
              <a:rPr lang="en-US" sz="1500" dirty="0" smtClean="0">
                <a:solidFill>
                  <a:srgbClr val="C00000"/>
                </a:solidFill>
              </a:rPr>
              <a:t>’ </a:t>
            </a:r>
          </a:p>
          <a:p>
            <a:pPr>
              <a:lnSpc>
                <a:spcPct val="150000"/>
              </a:lnSpc>
              <a:buNone/>
            </a:pPr>
            <a:endParaRPr lang="en-US" sz="900" b="1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900" b="1" dirty="0" smtClean="0">
                <a:sym typeface="Wingdings" pitchFamily="2" charset="2"/>
              </a:rPr>
              <a:t>		</a:t>
            </a:r>
            <a:r>
              <a:rPr lang="en-US" sz="1200" b="1" dirty="0" smtClean="0">
                <a:sym typeface="Wingdings" pitchFamily="2" charset="2"/>
              </a:rPr>
              <a:t></a:t>
            </a:r>
            <a:r>
              <a:rPr lang="en-US" sz="1200" b="1" dirty="0" smtClean="0"/>
              <a:t> </a:t>
            </a:r>
            <a:r>
              <a:rPr lang="en-US" sz="1200" b="1" dirty="0" smtClean="0">
                <a:solidFill>
                  <a:srgbClr val="C00000"/>
                </a:solidFill>
              </a:rPr>
              <a:t>hedging: </a:t>
            </a:r>
            <a:r>
              <a:rPr lang="en-US" sz="1200" b="1" dirty="0" smtClean="0"/>
              <a:t> </a:t>
            </a:r>
            <a:r>
              <a:rPr lang="en-US" sz="1200" dirty="0" smtClean="0"/>
              <a:t>ship-owner takes opposite position in derivatives market</a:t>
            </a:r>
            <a:br>
              <a:rPr lang="en-US" sz="1200" dirty="0" smtClean="0"/>
            </a:br>
            <a:r>
              <a:rPr lang="en-US" sz="1200" dirty="0" smtClean="0"/>
              <a:t>		     - compared to position taken in physical market…</a:t>
            </a:r>
            <a:br>
              <a:rPr lang="en-US" sz="1200" dirty="0" smtClean="0"/>
            </a:br>
            <a:r>
              <a:rPr lang="en-US" sz="1200" dirty="0" smtClean="0"/>
              <a:t>	      	     cash-flows from derivatives contracts will balance gains (losses) of </a:t>
            </a:r>
            <a:r>
              <a:rPr lang="en-GB" sz="1200" dirty="0" smtClean="0"/>
              <a:t>physical contracts </a:t>
            </a:r>
            <a:endParaRPr lang="en-US" sz="1200" b="1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buNone/>
            </a:pPr>
            <a:r>
              <a:rPr lang="en-US" sz="800" b="1" dirty="0" smtClean="0">
                <a:sym typeface="Wingdings" pitchFamily="2" charset="2"/>
              </a:rPr>
              <a:t>	</a:t>
            </a:r>
            <a:r>
              <a:rPr lang="en-US" sz="1400" b="1" dirty="0" smtClean="0">
                <a:sym typeface="Wingdings" pitchFamily="2" charset="2"/>
              </a:rPr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en-US" sz="1400" b="1" dirty="0" smtClean="0">
                <a:sym typeface="Wingdings" pitchFamily="2" charset="2"/>
              </a:rPr>
              <a:t>		 </a:t>
            </a:r>
            <a:r>
              <a:rPr lang="en-US" sz="1400" b="1" dirty="0" smtClean="0">
                <a:solidFill>
                  <a:srgbClr val="C00000"/>
                </a:solidFill>
              </a:rPr>
              <a:t>speculation:</a:t>
            </a:r>
            <a:r>
              <a:rPr lang="en-US" sz="1400" dirty="0" smtClean="0"/>
              <a:t> take a ‘bet’ on future direction of freight markets</a:t>
            </a:r>
          </a:p>
          <a:p>
            <a:pPr>
              <a:lnSpc>
                <a:spcPct val="150000"/>
              </a:lnSpc>
              <a:buNone/>
            </a:pPr>
            <a:endParaRPr lang="en-US" sz="1500" dirty="0" smtClean="0"/>
          </a:p>
          <a:p>
            <a:pPr>
              <a:lnSpc>
                <a:spcPct val="150000"/>
              </a:lnSpc>
              <a:buNone/>
            </a:pPr>
            <a:endParaRPr lang="en-US" sz="1600" dirty="0" smtClean="0"/>
          </a:p>
          <a:p>
            <a:pPr>
              <a:lnSpc>
                <a:spcPct val="150000"/>
              </a:lnSpc>
              <a:buNone/>
            </a:pPr>
            <a:endParaRPr lang="en-US" sz="1600" dirty="0" smtClean="0"/>
          </a:p>
          <a:p>
            <a:pPr>
              <a:lnSpc>
                <a:spcPct val="150000"/>
              </a:lnSpc>
              <a:buNone/>
            </a:pPr>
            <a:endParaRPr lang="en-US" sz="16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55576" y="1305342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en-US" sz="1600" b="1" dirty="0" smtClean="0">
                <a:solidFill>
                  <a:schemeClr val="accent6"/>
                </a:solidFill>
                <a:latin typeface="+mn-lt"/>
                <a:cs typeface="+mn-cs"/>
              </a:rPr>
              <a:t>FFA main terms – example: </a:t>
            </a:r>
          </a:p>
          <a:p>
            <a:pPr>
              <a:buFontTx/>
              <a:buChar char="-"/>
            </a:pPr>
            <a:endParaRPr lang="en-US" sz="1600" dirty="0" smtClean="0"/>
          </a:p>
          <a:p>
            <a:r>
              <a:rPr lang="en-US" sz="1600" dirty="0" smtClean="0"/>
              <a:t>• </a:t>
            </a:r>
            <a:r>
              <a:rPr lang="en-US" sz="1600" b="1" dirty="0" smtClean="0"/>
              <a:t>contract route: </a:t>
            </a:r>
            <a:r>
              <a:rPr lang="en-US" sz="1600" dirty="0" smtClean="0"/>
              <a:t>e.g. Tubarao, Brazil to Baoshun, China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dirty="0" smtClean="0"/>
              <a:t>• </a:t>
            </a:r>
            <a:r>
              <a:rPr lang="en-US" sz="1600" b="1" dirty="0" smtClean="0"/>
              <a:t>contract rate: </a:t>
            </a:r>
            <a:r>
              <a:rPr lang="en-US" sz="1600" dirty="0" smtClean="0"/>
              <a:t>effectively the forward price (at which differences will be settled) </a:t>
            </a:r>
          </a:p>
          <a:p>
            <a:r>
              <a:rPr lang="en-US" sz="1600" dirty="0" smtClean="0"/>
              <a:t>   	           </a:t>
            </a:r>
            <a:r>
              <a:rPr lang="en-US" sz="1400" dirty="0" smtClean="0"/>
              <a:t>(e.g. USD40 per metric ton of transported cargo) </a:t>
            </a:r>
          </a:p>
          <a:p>
            <a:endParaRPr lang="en-US" sz="1400" dirty="0" smtClean="0"/>
          </a:p>
          <a:p>
            <a:r>
              <a:rPr lang="en-US" sz="1600" dirty="0" smtClean="0"/>
              <a:t>• </a:t>
            </a:r>
            <a:r>
              <a:rPr lang="en-US" sz="1600" b="1" dirty="0" smtClean="0"/>
              <a:t>contract period: </a:t>
            </a:r>
            <a:r>
              <a:rPr lang="en-US" sz="1600" dirty="0" smtClean="0"/>
              <a:t>day, month, year of settlement (e.g. May 2015) </a:t>
            </a:r>
          </a:p>
          <a:p>
            <a:endParaRPr lang="en-US" sz="1400" dirty="0" smtClean="0"/>
          </a:p>
          <a:p>
            <a:r>
              <a:rPr lang="en-US" sz="1600" dirty="0" smtClean="0"/>
              <a:t>• </a:t>
            </a:r>
            <a:r>
              <a:rPr lang="en-US" sz="1600" b="1" dirty="0" smtClean="0"/>
              <a:t>contract size:</a:t>
            </a:r>
            <a:r>
              <a:rPr lang="en-US" sz="1600" dirty="0" smtClean="0"/>
              <a:t> measured in number of lots traded</a:t>
            </a:r>
          </a:p>
          <a:p>
            <a:endParaRPr lang="en-US" sz="1400" dirty="0" smtClean="0"/>
          </a:p>
          <a:p>
            <a:pPr>
              <a:buFontTx/>
              <a:buChar char="-"/>
            </a:pPr>
            <a:r>
              <a:rPr lang="en-US" sz="1600" dirty="0" smtClean="0"/>
              <a:t> </a:t>
            </a:r>
            <a:r>
              <a:rPr lang="en-US" sz="1600" b="1" dirty="0" smtClean="0"/>
              <a:t>contract maturity: </a:t>
            </a:r>
            <a:r>
              <a:rPr lang="en-US" sz="1600" dirty="0" smtClean="0"/>
              <a:t>possible to trade FFAs with monthly, quarterly or yearly maturities</a:t>
            </a:r>
          </a:p>
          <a:p>
            <a:pPr lvl="4"/>
            <a:r>
              <a:rPr lang="en-US" sz="1400" dirty="0" smtClean="0"/>
              <a:t>  shortest matures within current month -  longest has 3 years maturity</a:t>
            </a:r>
            <a:endParaRPr lang="el-GR" sz="1400" dirty="0"/>
          </a:p>
        </p:txBody>
      </p:sp>
      <p:sp>
        <p:nvSpPr>
          <p:cNvPr id="4" name="3 - Ορθογώνιο"/>
          <p:cNvSpPr/>
          <p:nvPr/>
        </p:nvSpPr>
        <p:spPr>
          <a:xfrm>
            <a:off x="755576" y="5949280"/>
            <a:ext cx="83884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1 lot = 1 day of charter or 1000 metric tons of cargo; </a:t>
            </a:r>
            <a:br>
              <a:rPr lang="en-US" sz="1200" dirty="0" smtClean="0"/>
            </a:br>
            <a:r>
              <a:rPr lang="en-US" sz="1200" dirty="0" smtClean="0"/>
              <a:t>           </a:t>
            </a:r>
            <a:r>
              <a:rPr lang="en-US" sz="1100" dirty="0" smtClean="0"/>
              <a:t>e.g. FFA contract for 60 days hire is considered as 60 lots;</a:t>
            </a:r>
            <a:br>
              <a:rPr lang="en-US" sz="1100" dirty="0" smtClean="0"/>
            </a:br>
            <a:r>
              <a:rPr lang="en-US" sz="1100" dirty="0" smtClean="0"/>
              <a:t>             FFA contract for transportation of 150,000 metric tons of cargo is considered 150 lots</a:t>
            </a:r>
            <a:endParaRPr lang="el-GR" sz="110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7544" y="476672"/>
            <a:ext cx="8229600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Forward Freight Agreements (FFAs)</a:t>
            </a:r>
            <a:endParaRPr kumimoji="0" lang="el-GR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BF13C8AA-7DE3-468D-8970-CD5396488069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C27899-E4BD-4984-953E-C4AC9F4DF75D}" type="slidenum">
              <a:rPr lang="el-GR" smtClean="0"/>
              <a:pPr/>
              <a:t>67</a:t>
            </a:fld>
            <a:endParaRPr lang="el-GR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32656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Forward Pricing Function of FFA Market</a:t>
            </a:r>
            <a:endParaRPr lang="en-GB" sz="18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1556792"/>
            <a:ext cx="8092008" cy="4248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FFA prices 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forecasts of spot prices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600" kern="0" dirty="0" smtClean="0">
              <a:latin typeface="+mn-lt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that is, FFA prices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send accurate signals of future spot prices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600" kern="0" dirty="0" smtClean="0">
              <a:latin typeface="+mn-lt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information can guide physical market decisions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600" kern="0" dirty="0" smtClean="0">
              <a:latin typeface="+mn-lt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FFAs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react faster (lead) to information arriving in the market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in comparison to spot rates 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kern="0" dirty="0" smtClean="0">
                <a:latin typeface="+mn-lt"/>
                <a:cs typeface="+mn-cs"/>
              </a:rPr>
              <a:t>FFAs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serve as a focal point of information assimilation,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	can be used as price discovery vehicles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1600" kern="0" dirty="0" smtClean="0">
              <a:latin typeface="+mn-lt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This can lead to better assessment of risk management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&amp; budget planning decisions </a:t>
            </a:r>
          </a:p>
        </p:txBody>
      </p:sp>
    </p:spTree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432047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FFA</a:t>
            </a:r>
            <a:r>
              <a:rPr lang="el-GR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</a:rPr>
              <a:t>players</a:t>
            </a:r>
            <a:endParaRPr lang="el-GR" sz="1800" b="1" dirty="0" smtClean="0">
              <a:solidFill>
                <a:schemeClr val="accent2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259632" y="692696"/>
            <a:ext cx="748883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300" b="1" dirty="0" smtClean="0">
                <a:solidFill>
                  <a:srgbClr val="C00000"/>
                </a:solidFill>
              </a:rPr>
              <a:t>Ship Owners</a:t>
            </a:r>
          </a:p>
          <a:p>
            <a:r>
              <a:rPr lang="en-US" sz="1400" dirty="0" smtClean="0">
                <a:sym typeface="Wingdings" pitchFamily="2" charset="2"/>
              </a:rPr>
              <a:t>	 </a:t>
            </a:r>
            <a:r>
              <a:rPr lang="en-US" sz="1300" dirty="0" smtClean="0">
                <a:sym typeface="Wingdings" pitchFamily="2" charset="2"/>
              </a:rPr>
              <a:t>m</a:t>
            </a:r>
            <a:r>
              <a:rPr lang="en-US" sz="1300" dirty="0" smtClean="0"/>
              <a:t>itigate risks from possible changes in demand for transportation </a:t>
            </a:r>
            <a:br>
              <a:rPr lang="en-US" sz="1300" dirty="0" smtClean="0"/>
            </a:br>
            <a:r>
              <a:rPr lang="en-US" sz="1300" dirty="0" smtClean="0"/>
              <a:t>	      </a:t>
            </a:r>
            <a:r>
              <a:rPr lang="en-US" sz="1400" dirty="0" smtClean="0"/>
              <a:t>(</a:t>
            </a:r>
            <a:r>
              <a:rPr lang="en-US" sz="1200" dirty="0" smtClean="0"/>
              <a:t>protect break-even cash flow)</a:t>
            </a:r>
          </a:p>
          <a:p>
            <a:r>
              <a:rPr lang="en-GB" sz="1400" dirty="0" smtClean="0"/>
              <a:t>	</a:t>
            </a:r>
            <a:r>
              <a:rPr lang="en-GB" sz="1400" dirty="0" smtClean="0">
                <a:sym typeface="Wingdings" pitchFamily="2" charset="2"/>
              </a:rPr>
              <a:t> t</a:t>
            </a:r>
            <a:r>
              <a:rPr lang="en-GB" sz="1400" dirty="0" smtClean="0"/>
              <a:t>rade on market opinion</a:t>
            </a:r>
          </a:p>
          <a:p>
            <a:endParaRPr lang="en-GB" sz="1400" dirty="0" smtClean="0"/>
          </a:p>
          <a:p>
            <a:r>
              <a:rPr lang="en-GB" sz="1300" b="1" dirty="0" smtClean="0">
                <a:solidFill>
                  <a:srgbClr val="C00000"/>
                </a:solidFill>
              </a:rPr>
              <a:t>Cargo Owners</a:t>
            </a:r>
          </a:p>
          <a:p>
            <a:r>
              <a:rPr lang="en-US" sz="1400" dirty="0" smtClean="0"/>
              <a:t>	</a:t>
            </a:r>
            <a:r>
              <a:rPr lang="en-US" sz="1400" dirty="0" smtClean="0">
                <a:sym typeface="Wingdings" pitchFamily="2" charset="2"/>
              </a:rPr>
              <a:t> </a:t>
            </a:r>
            <a:r>
              <a:rPr lang="en-US" sz="1300" dirty="0" smtClean="0">
                <a:sym typeface="Wingdings" pitchFamily="2" charset="2"/>
              </a:rPr>
              <a:t>m</a:t>
            </a:r>
            <a:r>
              <a:rPr lang="en-US" sz="1300" dirty="0" smtClean="0"/>
              <a:t>itigate risks from possible changes in transportation costs </a:t>
            </a:r>
            <a:br>
              <a:rPr lang="en-US" sz="1300" dirty="0" smtClean="0"/>
            </a:br>
            <a:r>
              <a:rPr lang="en-US" sz="1300" dirty="0" smtClean="0"/>
              <a:t>                          </a:t>
            </a:r>
            <a:r>
              <a:rPr lang="en-US" sz="1400" dirty="0" smtClean="0"/>
              <a:t>(</a:t>
            </a:r>
            <a:r>
              <a:rPr lang="en-US" sz="1200" dirty="0" smtClean="0"/>
              <a:t>protect sales margin, protect </a:t>
            </a:r>
            <a:r>
              <a:rPr lang="en-US" sz="1200" dirty="0" err="1" smtClean="0"/>
              <a:t>cif</a:t>
            </a:r>
            <a:r>
              <a:rPr lang="en-US" sz="1200" dirty="0" smtClean="0"/>
              <a:t>-fob </a:t>
            </a:r>
            <a:r>
              <a:rPr lang="en-GB" sz="1200" dirty="0" smtClean="0"/>
              <a:t>spread, ...)</a:t>
            </a:r>
          </a:p>
          <a:p>
            <a:r>
              <a:rPr lang="en-GB" sz="1400" dirty="0" smtClean="0"/>
              <a:t>	</a:t>
            </a:r>
            <a:r>
              <a:rPr lang="en-GB" sz="1400" dirty="0" smtClean="0">
                <a:sym typeface="Wingdings" pitchFamily="2" charset="2"/>
              </a:rPr>
              <a:t> t</a:t>
            </a:r>
            <a:r>
              <a:rPr lang="en-GB" sz="1400" dirty="0" smtClean="0"/>
              <a:t>rade on market opinion</a:t>
            </a:r>
          </a:p>
          <a:p>
            <a:endParaRPr lang="en-GB" sz="1300" b="1" dirty="0" smtClean="0">
              <a:solidFill>
                <a:srgbClr val="C00000"/>
              </a:solidFill>
            </a:endParaRPr>
          </a:p>
          <a:p>
            <a:r>
              <a:rPr lang="en-GB" sz="1300" b="1" dirty="0" smtClean="0">
                <a:solidFill>
                  <a:srgbClr val="C00000"/>
                </a:solidFill>
              </a:rPr>
              <a:t>Operators</a:t>
            </a:r>
          </a:p>
          <a:p>
            <a:r>
              <a:rPr lang="en-US" sz="1400" dirty="0" smtClean="0"/>
              <a:t>	</a:t>
            </a:r>
            <a:r>
              <a:rPr lang="en-US" sz="1400" dirty="0" smtClean="0">
                <a:sym typeface="Wingdings" pitchFamily="2" charset="2"/>
              </a:rPr>
              <a:t> mi</a:t>
            </a:r>
            <a:r>
              <a:rPr lang="en-US" sz="1400" dirty="0" smtClean="0"/>
              <a:t>tigate risks from cargo / vessel commitments</a:t>
            </a:r>
          </a:p>
          <a:p>
            <a:r>
              <a:rPr lang="en-US" sz="1400" dirty="0" smtClean="0"/>
              <a:t>	</a:t>
            </a:r>
            <a:r>
              <a:rPr lang="en-US" sz="1400" dirty="0" smtClean="0">
                <a:sym typeface="Wingdings" pitchFamily="2" charset="2"/>
              </a:rPr>
              <a:t> t</a:t>
            </a:r>
            <a:r>
              <a:rPr lang="en-GB" sz="1400" dirty="0" smtClean="0"/>
              <a:t>rade on market opinion</a:t>
            </a:r>
          </a:p>
          <a:p>
            <a:endParaRPr lang="en-GB" sz="1300" b="1" dirty="0" smtClean="0">
              <a:solidFill>
                <a:srgbClr val="C00000"/>
              </a:solidFill>
            </a:endParaRPr>
          </a:p>
          <a:p>
            <a:r>
              <a:rPr lang="en-GB" sz="1300" b="1" dirty="0" smtClean="0">
                <a:solidFill>
                  <a:srgbClr val="C00000"/>
                </a:solidFill>
              </a:rPr>
              <a:t>Brokers</a:t>
            </a:r>
          </a:p>
          <a:p>
            <a:r>
              <a:rPr lang="en-US" sz="1400" dirty="0" smtClean="0"/>
              <a:t>	</a:t>
            </a:r>
            <a:r>
              <a:rPr lang="en-US" sz="1400" dirty="0" smtClean="0">
                <a:sym typeface="Wingdings" pitchFamily="2" charset="2"/>
              </a:rPr>
              <a:t> b</a:t>
            </a:r>
            <a:r>
              <a:rPr lang="en-US" sz="1400" dirty="0" smtClean="0"/>
              <a:t>ringing buyers &amp; sellers together</a:t>
            </a:r>
          </a:p>
          <a:p>
            <a:r>
              <a:rPr lang="en-US" sz="1400" dirty="0" smtClean="0"/>
              <a:t>	</a:t>
            </a:r>
            <a:r>
              <a:rPr lang="en-US" sz="1400" dirty="0" smtClean="0">
                <a:sym typeface="Wingdings" pitchFamily="2" charset="2"/>
              </a:rPr>
              <a:t> u</a:t>
            </a:r>
            <a:r>
              <a:rPr lang="en-US" sz="1400" dirty="0" smtClean="0"/>
              <a:t>sing freight derivatives as source of information</a:t>
            </a:r>
          </a:p>
          <a:p>
            <a:endParaRPr lang="en-US" sz="500" dirty="0" smtClean="0"/>
          </a:p>
          <a:p>
            <a:endParaRPr lang="en-GB" sz="1300" b="1" dirty="0" smtClean="0">
              <a:solidFill>
                <a:srgbClr val="C00000"/>
              </a:solidFill>
            </a:endParaRPr>
          </a:p>
          <a:p>
            <a:r>
              <a:rPr lang="en-GB" sz="1300" b="1" dirty="0" smtClean="0">
                <a:solidFill>
                  <a:srgbClr val="C00000"/>
                </a:solidFill>
              </a:rPr>
              <a:t>Financial Institutions</a:t>
            </a:r>
          </a:p>
          <a:p>
            <a:r>
              <a:rPr lang="en-US" sz="1400" dirty="0" smtClean="0"/>
              <a:t>	</a:t>
            </a:r>
            <a:r>
              <a:rPr lang="en-US" sz="1400" dirty="0" smtClean="0">
                <a:sym typeface="Wingdings" pitchFamily="2" charset="2"/>
              </a:rPr>
              <a:t> a</a:t>
            </a:r>
            <a:r>
              <a:rPr lang="en-US" sz="1400" dirty="0" smtClean="0"/>
              <a:t>ssisting their customers in managing their risks</a:t>
            </a:r>
          </a:p>
          <a:p>
            <a:r>
              <a:rPr lang="en-US" sz="1400" dirty="0" smtClean="0"/>
              <a:t>	</a:t>
            </a:r>
            <a:r>
              <a:rPr lang="en-US" sz="1400" dirty="0" smtClean="0">
                <a:sym typeface="Wingdings" pitchFamily="2" charset="2"/>
              </a:rPr>
              <a:t> t</a:t>
            </a:r>
            <a:r>
              <a:rPr lang="en-US" sz="1400" dirty="0" smtClean="0"/>
              <a:t>rading for their own account</a:t>
            </a:r>
            <a:br>
              <a:rPr lang="en-US" sz="1400" dirty="0" smtClean="0"/>
            </a:br>
            <a:r>
              <a:rPr lang="en-US" sz="1400" dirty="0" smtClean="0"/>
              <a:t>		</a:t>
            </a:r>
            <a:r>
              <a:rPr lang="en-US" sz="1200" dirty="0" smtClean="0"/>
              <a:t>- to make a trading profit</a:t>
            </a:r>
          </a:p>
          <a:p>
            <a:r>
              <a:rPr lang="en-US" sz="1200" dirty="0" smtClean="0"/>
              <a:t>		- to hedge risks resulting from vessel financing and/or risk </a:t>
            </a:r>
            <a:r>
              <a:rPr lang="en-GB" sz="1200" dirty="0" smtClean="0"/>
              <a:t>management services</a:t>
            </a:r>
          </a:p>
          <a:p>
            <a:r>
              <a:rPr lang="en-US" sz="1400" dirty="0" smtClean="0"/>
              <a:t>	</a:t>
            </a:r>
            <a:r>
              <a:rPr lang="en-US" sz="1400" dirty="0" smtClean="0">
                <a:sym typeface="Wingdings" pitchFamily="2" charset="2"/>
              </a:rPr>
              <a:t> p</a:t>
            </a:r>
            <a:r>
              <a:rPr lang="en-US" sz="1400" dirty="0" smtClean="0"/>
              <a:t>roviding their customers with clearing accounts</a:t>
            </a:r>
          </a:p>
          <a:p>
            <a:endParaRPr lang="en-GB" sz="1300" b="1" dirty="0" smtClean="0">
              <a:solidFill>
                <a:srgbClr val="C00000"/>
              </a:solidFill>
            </a:endParaRPr>
          </a:p>
          <a:p>
            <a:r>
              <a:rPr lang="en-GB" sz="1300" b="1" dirty="0" smtClean="0">
                <a:solidFill>
                  <a:srgbClr val="C00000"/>
                </a:solidFill>
              </a:rPr>
              <a:t>Clearing Houses</a:t>
            </a:r>
          </a:p>
          <a:p>
            <a:r>
              <a:rPr lang="en-US" sz="1400" dirty="0" smtClean="0"/>
              <a:t>	</a:t>
            </a:r>
            <a:r>
              <a:rPr lang="en-US" sz="1400" dirty="0" smtClean="0">
                <a:sym typeface="Wingdings" pitchFamily="2" charset="2"/>
              </a:rPr>
              <a:t> f</a:t>
            </a:r>
            <a:r>
              <a:rPr lang="en-US" sz="1400" dirty="0" smtClean="0"/>
              <a:t>acilitate smooth execution of trades</a:t>
            </a:r>
          </a:p>
          <a:p>
            <a:r>
              <a:rPr lang="en-GB" sz="1400" dirty="0" smtClean="0"/>
              <a:t>	</a:t>
            </a:r>
            <a:r>
              <a:rPr lang="en-GB" sz="1400" dirty="0" smtClean="0">
                <a:sym typeface="Wingdings" pitchFamily="2" charset="2"/>
              </a:rPr>
              <a:t> m</a:t>
            </a:r>
            <a:r>
              <a:rPr lang="en-GB" sz="1400" dirty="0" smtClean="0"/>
              <a:t>itigate default risk</a:t>
            </a:r>
          </a:p>
          <a:p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en-US" sz="14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49" y="333375"/>
            <a:ext cx="8229600" cy="503238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Shipping Information</a:t>
            </a:r>
            <a:endParaRPr lang="el-GR" sz="1800" b="1" dirty="0" smtClean="0">
              <a:solidFill>
                <a:schemeClr val="accent2"/>
              </a:solidFill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96752"/>
            <a:ext cx="7783835" cy="352839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specialized organizations collect – disseminate information on fixtures, prices, cargos, vessels available</a:t>
            </a:r>
            <a:br>
              <a:rPr lang="en-US" sz="1600" dirty="0" smtClean="0"/>
            </a:b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market participants can make informed - rational – decisions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Baltic Exchange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International Maritime Exchange (IMAREX)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Lloyds Marine Information Services (LMIS)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Lloyds Register of Shipping (LRS)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Clarkson Brokers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err="1" smtClean="0"/>
              <a:t>Platts</a:t>
            </a:r>
            <a:endParaRPr lang="en-US" sz="1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Lloyds Shipping Economist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Lloyds List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Bloomberg etc.</a:t>
            </a:r>
            <a:endParaRPr lang="el-GR" sz="1400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1115616" y="6211669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rgbClr val="C00000"/>
                </a:solidFill>
              </a:rPr>
              <a:t>http://www.clarksonsecurities.com/drycargo.aspx</a:t>
            </a:r>
          </a:p>
          <a:p>
            <a:r>
              <a:rPr lang="en-US" sz="900" dirty="0" smtClean="0">
                <a:solidFill>
                  <a:srgbClr val="C00000"/>
                </a:solidFill>
              </a:rPr>
              <a:t>http://www.freightinvestorservices.com/freight/ffas</a:t>
            </a:r>
          </a:p>
          <a:p>
            <a:r>
              <a:rPr lang="en-US" sz="900" dirty="0" smtClean="0">
                <a:solidFill>
                  <a:srgbClr val="C00000"/>
                </a:solidFill>
              </a:rPr>
              <a:t>http://www.freightinvestorservices.com/market-information/glossary</a:t>
            </a:r>
          </a:p>
          <a:p>
            <a:r>
              <a:rPr lang="en-US" sz="900" dirty="0" smtClean="0">
                <a:solidFill>
                  <a:srgbClr val="C00000"/>
                </a:solidFill>
              </a:rPr>
              <a:t>http://www.bfl.co.uk/products/freight-futures.html</a:t>
            </a:r>
            <a:endParaRPr lang="el-GR" sz="900" b="1" dirty="0" smtClean="0">
              <a:solidFill>
                <a:srgbClr val="FF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3E37F6-1C4D-4E28-A127-45918DD84539}" type="slidenum">
              <a:rPr lang="fr-FR"/>
              <a:pPr/>
              <a:t>7</a:t>
            </a:fld>
            <a:endParaRPr lang="fr-FR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624" y="2132856"/>
            <a:ext cx="7488237" cy="2952402"/>
          </a:xfrm>
        </p:spPr>
        <p:txBody>
          <a:bodyPr/>
          <a:lstStyle/>
          <a:p>
            <a:pPr marL="381000" indent="-381000" eaLnBrk="1" hangingPunct="1">
              <a:buClr>
                <a:srgbClr val="008BD0"/>
              </a:buClr>
              <a:buSzPct val="120000"/>
              <a:buFont typeface="Wingdings" pitchFamily="2" charset="2"/>
              <a:buChar char="§"/>
            </a:pPr>
            <a:r>
              <a:rPr lang="en-GB" sz="1800" b="1" dirty="0" smtClean="0">
                <a:solidFill>
                  <a:srgbClr val="000066"/>
                </a:solidFill>
              </a:rPr>
              <a:t>RISK</a:t>
            </a:r>
            <a:r>
              <a:rPr lang="en-GB" sz="1800" dirty="0" smtClean="0">
                <a:solidFill>
                  <a:schemeClr val="tx1"/>
                </a:solidFill>
              </a:rPr>
              <a:t> refers to…</a:t>
            </a:r>
          </a:p>
          <a:p>
            <a:pPr marL="381000" indent="-381000" eaLnBrk="1" hangingPunct="1">
              <a:buClr>
                <a:srgbClr val="008BD0"/>
              </a:buClr>
              <a:buSzPct val="120000"/>
              <a:buFont typeface="Wingdings" pitchFamily="2" charset="2"/>
              <a:buNone/>
            </a:pPr>
            <a:endParaRPr lang="en-GB" sz="1800" b="1" dirty="0" smtClean="0">
              <a:solidFill>
                <a:srgbClr val="008BD0"/>
              </a:solidFill>
            </a:endParaRPr>
          </a:p>
          <a:p>
            <a:pPr marL="381000" indent="-381000" eaLnBrk="1" hangingPunct="1">
              <a:buClr>
                <a:srgbClr val="008BD0"/>
              </a:buClr>
              <a:buSzPct val="120000"/>
              <a:buFont typeface="Wingdings" pitchFamily="2" charset="2"/>
              <a:buNone/>
            </a:pPr>
            <a:r>
              <a:rPr lang="en-GB" sz="1800" b="1" dirty="0" smtClean="0"/>
              <a:t>		</a:t>
            </a:r>
            <a:r>
              <a:rPr lang="en-GB" sz="1800" b="1" dirty="0" smtClean="0">
                <a:solidFill>
                  <a:srgbClr val="000066"/>
                </a:solidFill>
                <a:sym typeface="Wingdings" pitchFamily="2" charset="2"/>
              </a:rPr>
              <a:t></a:t>
            </a:r>
            <a:r>
              <a:rPr lang="en-GB" sz="1800" b="1" dirty="0" smtClean="0">
                <a:sym typeface="Wingdings" pitchFamily="2" charset="2"/>
              </a:rPr>
              <a:t>  </a:t>
            </a:r>
            <a:r>
              <a:rPr lang="en-GB" sz="1800" b="1" dirty="0" smtClean="0">
                <a:solidFill>
                  <a:srgbClr val="000066"/>
                </a:solidFill>
              </a:rPr>
              <a:t>PROBABILITY</a:t>
            </a:r>
            <a:r>
              <a:rPr lang="en-GB" sz="1800" b="1" dirty="0" smtClean="0">
                <a:solidFill>
                  <a:srgbClr val="008BD0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of something happening…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	</a:t>
            </a:r>
          </a:p>
          <a:p>
            <a:pPr marL="381000" indent="-381000" eaLnBrk="1" hangingPunct="1">
              <a:buClr>
                <a:srgbClr val="008BD0"/>
              </a:buClr>
              <a:buSzPct val="120000"/>
              <a:buFont typeface="Wingdings" pitchFamily="2" charset="2"/>
              <a:buNone/>
            </a:pPr>
            <a:r>
              <a:rPr lang="en-GB" sz="1800" dirty="0" smtClean="0">
                <a:solidFill>
                  <a:srgbClr val="008BD0"/>
                </a:solidFill>
                <a:sym typeface="Wingdings" pitchFamily="2" charset="2"/>
              </a:rPr>
              <a:t>		</a:t>
            </a:r>
            <a:r>
              <a:rPr lang="en-GB" sz="1800" dirty="0" smtClean="0">
                <a:solidFill>
                  <a:srgbClr val="000066"/>
                </a:solidFill>
                <a:sym typeface="Wingdings" pitchFamily="2" charset="2"/>
              </a:rPr>
              <a:t></a:t>
            </a:r>
            <a:r>
              <a:rPr lang="en-GB" sz="1800" dirty="0" smtClean="0">
                <a:sym typeface="Wingdings" pitchFamily="2" charset="2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sym typeface="Wingdings" pitchFamily="2" charset="2"/>
              </a:rPr>
              <a:t>…</a:t>
            </a:r>
            <a:r>
              <a:rPr lang="en-GB" sz="1800" dirty="0" smtClean="0">
                <a:solidFill>
                  <a:schemeClr val="tx1"/>
                </a:solidFill>
              </a:rPr>
              <a:t>that will have an</a:t>
            </a:r>
            <a:r>
              <a:rPr lang="en-GB" sz="1800" b="1" dirty="0" smtClean="0"/>
              <a:t> </a:t>
            </a:r>
            <a:r>
              <a:rPr lang="en-GB" sz="1800" b="1" dirty="0" smtClean="0">
                <a:solidFill>
                  <a:srgbClr val="000066"/>
                </a:solidFill>
              </a:rPr>
              <a:t>IMPACT</a:t>
            </a:r>
            <a:r>
              <a:rPr lang="en-GB" sz="1800" dirty="0" smtClean="0"/>
              <a:t>….</a:t>
            </a:r>
            <a:r>
              <a:rPr lang="en-GB" sz="1800" b="1" dirty="0" smtClean="0">
                <a:solidFill>
                  <a:srgbClr val="008BD0"/>
                </a:solidFill>
              </a:rPr>
              <a:t/>
            </a:r>
            <a:br>
              <a:rPr lang="en-GB" sz="1800" b="1" dirty="0" smtClean="0">
                <a:solidFill>
                  <a:srgbClr val="008BD0"/>
                </a:solidFill>
              </a:rPr>
            </a:br>
            <a:r>
              <a:rPr lang="en-GB" sz="1800" b="1" dirty="0" smtClean="0">
                <a:solidFill>
                  <a:srgbClr val="008BD0"/>
                </a:solidFill>
              </a:rPr>
              <a:t>	</a:t>
            </a:r>
          </a:p>
          <a:p>
            <a:pPr marL="381000" indent="-381000" eaLnBrk="1" hangingPunct="1">
              <a:buClr>
                <a:srgbClr val="008BD0"/>
              </a:buClr>
              <a:buSzPct val="120000"/>
              <a:buFont typeface="Wingdings" pitchFamily="2" charset="2"/>
              <a:buNone/>
            </a:pPr>
            <a:r>
              <a:rPr lang="en-GB" sz="1800" b="1" dirty="0" smtClean="0">
                <a:solidFill>
                  <a:srgbClr val="008BD0"/>
                </a:solidFill>
                <a:sym typeface="Wingdings" pitchFamily="2" charset="2"/>
              </a:rPr>
              <a:t>		</a:t>
            </a:r>
            <a:r>
              <a:rPr lang="en-GB" sz="1800" b="1" dirty="0" smtClean="0">
                <a:solidFill>
                  <a:srgbClr val="000066"/>
                </a:solidFill>
                <a:sym typeface="Wingdings" pitchFamily="2" charset="2"/>
              </a:rPr>
              <a:t></a:t>
            </a:r>
            <a:r>
              <a:rPr lang="en-GB" sz="1800" b="1" dirty="0" smtClean="0"/>
              <a:t> </a:t>
            </a:r>
            <a:r>
              <a:rPr lang="en-GB" sz="1800" b="1" dirty="0" smtClean="0">
                <a:solidFill>
                  <a:schemeClr val="tx1"/>
                </a:solidFill>
              </a:rPr>
              <a:t>…</a:t>
            </a:r>
            <a:r>
              <a:rPr lang="en-GB" sz="1800" dirty="0" smtClean="0">
                <a:solidFill>
                  <a:schemeClr val="tx1"/>
                </a:solidFill>
              </a:rPr>
              <a:t>on</a:t>
            </a: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corporate</a:t>
            </a:r>
            <a:r>
              <a:rPr lang="en-GB" sz="1800" b="1" dirty="0" smtClean="0"/>
              <a:t> </a:t>
            </a:r>
            <a:r>
              <a:rPr lang="en-GB" sz="1800" b="1" dirty="0" smtClean="0">
                <a:solidFill>
                  <a:srgbClr val="000066"/>
                </a:solidFill>
              </a:rPr>
              <a:t>OBJECTIVES’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792162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The concept of Risk </a:t>
            </a:r>
            <a:r>
              <a:rPr lang="en-US" sz="1800" b="1" baseline="-25000" dirty="0" smtClean="0">
                <a:solidFill>
                  <a:schemeClr val="accent2"/>
                </a:solidFill>
              </a:rPr>
              <a:t>(2)</a:t>
            </a:r>
            <a:endParaRPr lang="el-GR" sz="1800" b="1" baseline="-250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9"/>
            <a:ext cx="8229600" cy="503237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More participants in FFAs…</a:t>
            </a:r>
            <a:endParaRPr lang="el-GR" sz="1800" b="1" dirty="0" smtClean="0">
              <a:solidFill>
                <a:schemeClr val="accent2"/>
              </a:solidFill>
            </a:endParaRPr>
          </a:p>
        </p:txBody>
      </p:sp>
      <p:pic>
        <p:nvPicPr>
          <p:cNvPr id="4710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" y="764704"/>
            <a:ext cx="9143999" cy="6093297"/>
          </a:xfr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chemeClr val="accent2"/>
                </a:solidFill>
              </a:rPr>
              <a:t>Practical Cases </a:t>
            </a:r>
            <a:br>
              <a:rPr lang="en-GB" sz="2400" b="1" dirty="0" smtClean="0">
                <a:solidFill>
                  <a:schemeClr val="accent2"/>
                </a:solidFill>
              </a:rPr>
            </a:br>
            <a:r>
              <a:rPr lang="en-GB" sz="2400" b="1" dirty="0" smtClean="0">
                <a:solidFill>
                  <a:schemeClr val="accent2"/>
                </a:solidFill>
              </a:rPr>
              <a:t>on Freight Derivatives Uses</a:t>
            </a:r>
            <a:endParaRPr lang="el-GR" sz="24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360040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1.   FFA Hedging example 1</a:t>
            </a:r>
            <a:endParaRPr lang="el-GR" sz="1800" b="1" dirty="0" smtClean="0">
              <a:solidFill>
                <a:schemeClr val="accent2"/>
              </a:solidFill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7920880" cy="4896544"/>
          </a:xfrm>
        </p:spPr>
        <p:txBody>
          <a:bodyPr/>
          <a:lstStyle/>
          <a:p>
            <a:pPr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Dry Market Hedging</a:t>
            </a:r>
          </a:p>
          <a:p>
            <a:pPr>
              <a:buNone/>
            </a:pPr>
            <a:endParaRPr lang="en-US" sz="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accent6"/>
                </a:solidFill>
              </a:rPr>
              <a:t>Today:</a:t>
            </a:r>
          </a:p>
          <a:p>
            <a:pPr>
              <a:buNone/>
            </a:pPr>
            <a:endParaRPr lang="en-US" sz="800" b="1" dirty="0" smtClean="0"/>
          </a:p>
          <a:p>
            <a:pPr marL="360363" indent="-360363"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steel trader, based on China - may believe spot freight rate likely to rise </a:t>
            </a:r>
            <a:br>
              <a:rPr lang="en-US" sz="1600" dirty="0" smtClean="0"/>
            </a:br>
            <a:r>
              <a:rPr lang="en-US" sz="1600" dirty="0" smtClean="0"/>
              <a:t>agrees fixed price </a:t>
            </a:r>
            <a:r>
              <a:rPr lang="en-US" sz="1600" b="1" dirty="0" smtClean="0"/>
              <a:t>of $30 p. ton </a:t>
            </a:r>
            <a:r>
              <a:rPr lang="en-US" sz="1600" dirty="0" smtClean="0"/>
              <a:t>for </a:t>
            </a:r>
            <a:r>
              <a:rPr lang="en-US" sz="1600" b="1" dirty="0" smtClean="0"/>
              <a:t>150,000 tons </a:t>
            </a:r>
            <a:r>
              <a:rPr lang="en-US" sz="1600" dirty="0" smtClean="0"/>
              <a:t>of Australian iron ore, </a:t>
            </a:r>
            <a:br>
              <a:rPr lang="en-US" sz="1600" dirty="0" smtClean="0"/>
            </a:br>
            <a:r>
              <a:rPr lang="en-US" sz="1600" dirty="0" smtClean="0"/>
              <a:t>to be shipped in 1</a:t>
            </a:r>
            <a:r>
              <a:rPr lang="en-US" sz="1600" b="1" dirty="0" smtClean="0"/>
              <a:t>-month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b="1" dirty="0" smtClean="0">
                <a:solidFill>
                  <a:schemeClr val="accent6"/>
                </a:solidFill>
              </a:rPr>
              <a:t>freight budget: $30 p. ton </a:t>
            </a:r>
            <a:r>
              <a:rPr lang="en-US" sz="1600" b="1" dirty="0" smtClean="0">
                <a:solidFill>
                  <a:schemeClr val="accent6"/>
                </a:solidFill>
                <a:sym typeface="Wingdings" pitchFamily="2" charset="2"/>
              </a:rPr>
              <a:t> </a:t>
            </a:r>
            <a:r>
              <a:rPr lang="en-US" sz="1600" b="1" dirty="0" smtClean="0">
                <a:solidFill>
                  <a:schemeClr val="accent6"/>
                </a:solidFill>
              </a:rPr>
              <a:t>$4.5 </a:t>
            </a:r>
            <a:r>
              <a:rPr lang="en-US" sz="1600" b="1" dirty="0" err="1" smtClean="0">
                <a:solidFill>
                  <a:schemeClr val="accent6"/>
                </a:solidFill>
              </a:rPr>
              <a:t>mln</a:t>
            </a:r>
            <a:r>
              <a:rPr lang="en-US" sz="1600" b="1" dirty="0" smtClean="0">
                <a:solidFill>
                  <a:schemeClr val="accent6"/>
                </a:solidFill>
              </a:rPr>
              <a:t>. </a:t>
            </a:r>
          </a:p>
          <a:p>
            <a:pPr algn="just">
              <a:buNone/>
            </a:pPr>
            <a:endParaRPr lang="en-US" sz="800" dirty="0" smtClean="0"/>
          </a:p>
          <a:p>
            <a:pPr algn="just">
              <a:buNone/>
            </a:pPr>
            <a:endParaRPr lang="en-US" sz="800" dirty="0" smtClean="0"/>
          </a:p>
          <a:p>
            <a:pPr algn="just">
              <a:buNone/>
            </a:pPr>
            <a:endParaRPr lang="en-US" sz="1600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360040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1.   FFA Hedging example 1</a:t>
            </a:r>
            <a:endParaRPr lang="el-GR" sz="1800" b="1" dirty="0" smtClean="0">
              <a:solidFill>
                <a:schemeClr val="accent2"/>
              </a:solidFill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920880" cy="4824536"/>
          </a:xfrm>
        </p:spPr>
        <p:txBody>
          <a:bodyPr/>
          <a:lstStyle/>
          <a:p>
            <a:pPr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Dry Market Hedging</a:t>
            </a:r>
          </a:p>
          <a:p>
            <a:pPr>
              <a:buNone/>
            </a:pPr>
            <a:endParaRPr lang="en-US" sz="800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endParaRPr lang="en-US" sz="800" dirty="0" smtClean="0"/>
          </a:p>
          <a:p>
            <a:pPr algn="just">
              <a:buNone/>
            </a:pPr>
            <a:endParaRPr lang="en-US" sz="800" dirty="0" smtClean="0"/>
          </a:p>
          <a:p>
            <a:pPr algn="just">
              <a:buNone/>
            </a:pPr>
            <a:endParaRPr lang="en-US" sz="800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/>
                </a:solidFill>
              </a:rPr>
              <a:t>To lock in freight budget…</a:t>
            </a:r>
            <a:endParaRPr lang="en-US" sz="800" b="1" dirty="0" smtClean="0">
              <a:solidFill>
                <a:schemeClr val="accent6"/>
              </a:solidFill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en-US" sz="800" b="1" dirty="0" smtClean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6"/>
                </a:solidFill>
              </a:rPr>
              <a:t>buys FFA </a:t>
            </a:r>
            <a:r>
              <a:rPr lang="en-US" sz="1600" dirty="0" smtClean="0"/>
              <a:t>through a broker at $</a:t>
            </a:r>
            <a:r>
              <a:rPr lang="en-US" sz="1600" b="1" dirty="0" smtClean="0"/>
              <a:t>30 p. ton </a:t>
            </a:r>
            <a:r>
              <a:rPr lang="en-US" sz="1600" dirty="0" smtClean="0"/>
              <a:t>(</a:t>
            </a:r>
            <a:r>
              <a:rPr lang="en-US" sz="1600" b="1" dirty="0" smtClean="0"/>
              <a:t>contract rate</a:t>
            </a:r>
            <a:r>
              <a:rPr lang="en-US" sz="1600" dirty="0" smtClean="0"/>
              <a:t>), </a:t>
            </a:r>
            <a:br>
              <a:rPr lang="en-US" sz="1600" dirty="0" smtClean="0"/>
            </a:br>
            <a:r>
              <a:rPr lang="en-US" sz="1600" dirty="0" smtClean="0"/>
              <a:t>for </a:t>
            </a:r>
            <a:r>
              <a:rPr lang="en-US" sz="1600" b="1" dirty="0" smtClean="0"/>
              <a:t>1-month</a:t>
            </a:r>
            <a:r>
              <a:rPr lang="en-US" sz="1600" dirty="0" smtClean="0"/>
              <a:t> (</a:t>
            </a:r>
            <a:r>
              <a:rPr lang="en-US" sz="1600" b="1" dirty="0" smtClean="0"/>
              <a:t>‘contract period’</a:t>
            </a:r>
            <a:r>
              <a:rPr lang="en-US" sz="1600" dirty="0" smtClean="0"/>
              <a:t>), for </a:t>
            </a:r>
            <a:r>
              <a:rPr lang="en-US" sz="1600" b="1" dirty="0" smtClean="0"/>
              <a:t>Capesize Route C5 </a:t>
            </a:r>
            <a:r>
              <a:rPr lang="en-US" sz="1600" dirty="0" smtClean="0"/>
              <a:t>(</a:t>
            </a:r>
            <a:r>
              <a:rPr lang="en-US" sz="1600" b="1" dirty="0" smtClean="0"/>
              <a:t>‘contract route’</a:t>
            </a:r>
            <a:r>
              <a:rPr lang="en-US" sz="1600" dirty="0" smtClean="0"/>
              <a:t>)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800" dirty="0" smtClean="0"/>
          </a:p>
          <a:p>
            <a:pPr marL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800" dirty="0" smtClean="0"/>
          </a:p>
          <a:p>
            <a:pPr marL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1600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  <p:sp>
        <p:nvSpPr>
          <p:cNvPr id="6" name="5 - Επεξήγηση με στρογγυλεμένο παραλληλόγραμμο"/>
          <p:cNvSpPr/>
          <p:nvPr/>
        </p:nvSpPr>
        <p:spPr>
          <a:xfrm>
            <a:off x="7236296" y="2852936"/>
            <a:ext cx="1238127" cy="432048"/>
          </a:xfrm>
          <a:prstGeom prst="wedgeRoundRectCallout">
            <a:avLst>
              <a:gd name="adj1" fmla="val -117750"/>
              <a:gd name="adj2" fmla="val 92461"/>
              <a:gd name="adj3" fmla="val 1666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(W. Australia /</a:t>
            </a:r>
            <a:b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 Beilun-Baoshan)</a:t>
            </a:r>
            <a:endParaRPr lang="el-GR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360040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1.   FFA Hedging example 1</a:t>
            </a:r>
            <a:endParaRPr lang="el-GR" sz="1800" b="1" dirty="0" smtClean="0">
              <a:solidFill>
                <a:schemeClr val="accent2"/>
              </a:solidFill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920880" cy="4968552"/>
          </a:xfrm>
        </p:spPr>
        <p:txBody>
          <a:bodyPr/>
          <a:lstStyle/>
          <a:p>
            <a:pPr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Dry Market Hedging</a:t>
            </a:r>
          </a:p>
          <a:p>
            <a:pPr>
              <a:buNone/>
            </a:pPr>
            <a:endParaRPr lang="en-US" sz="800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endParaRPr lang="en-US" sz="800" dirty="0" smtClean="0"/>
          </a:p>
          <a:p>
            <a:pPr algn="just">
              <a:buNone/>
            </a:pPr>
            <a:endParaRPr lang="en-US" sz="800" dirty="0" smtClean="0"/>
          </a:p>
          <a:p>
            <a:pPr marL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800" dirty="0" smtClean="0"/>
          </a:p>
          <a:p>
            <a:pPr mar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/>
                </a:solidFill>
              </a:rPr>
              <a:t>‘Counterparty’ (= FFA seller)…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8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shipping firm, active on same C5 route - may believe spot freight rate likely to fall </a:t>
            </a:r>
            <a:br>
              <a:rPr lang="en-US" sz="1600" dirty="0" smtClean="0"/>
            </a:br>
            <a:r>
              <a:rPr lang="en-US" sz="1600" dirty="0" smtClean="0">
                <a:sym typeface="Wingdings" pitchFamily="2" charset="2"/>
              </a:rPr>
              <a:t> w</a:t>
            </a:r>
            <a:r>
              <a:rPr lang="en-US" sz="1600" dirty="0" smtClean="0"/>
              <a:t>ish </a:t>
            </a:r>
            <a:r>
              <a:rPr lang="en-US" sz="1600" b="1" dirty="0" smtClean="0">
                <a:solidFill>
                  <a:schemeClr val="accent6"/>
                </a:solidFill>
              </a:rPr>
              <a:t>to lock-in min. freight price</a:t>
            </a:r>
            <a:r>
              <a:rPr lang="en-US" sz="1600" dirty="0" smtClean="0"/>
              <a:t> of </a:t>
            </a:r>
            <a:r>
              <a:rPr lang="en-US" sz="1600" b="1" dirty="0" smtClean="0"/>
              <a:t>$30 p. ton</a:t>
            </a:r>
            <a:endParaRPr lang="en-US" sz="1600" dirty="0" smtClean="0"/>
          </a:p>
          <a:p>
            <a:pPr algn="just">
              <a:buNone/>
            </a:pPr>
            <a:endParaRPr lang="en-US" sz="1600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360040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2"/>
                </a:solidFill>
              </a:rPr>
              <a:t>1.   FFA Hedging example 1 </a:t>
            </a:r>
            <a:r>
              <a:rPr lang="en-US" sz="1200" dirty="0" smtClean="0">
                <a:solidFill>
                  <a:schemeClr val="accent2"/>
                </a:solidFill>
              </a:rPr>
              <a:t>(cont.)</a:t>
            </a:r>
            <a:endParaRPr lang="el-GR" sz="1200" dirty="0" smtClean="0">
              <a:solidFill>
                <a:schemeClr val="accent2"/>
              </a:solidFill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3568" y="980728"/>
            <a:ext cx="8460432" cy="5688632"/>
          </a:xfrm>
        </p:spPr>
        <p:txBody>
          <a:bodyPr/>
          <a:lstStyle/>
          <a:p>
            <a:pPr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Dry Market Hedging </a:t>
            </a:r>
            <a:r>
              <a:rPr lang="en-US" sz="1000" i="1" dirty="0" smtClean="0">
                <a:solidFill>
                  <a:srgbClr val="C00000"/>
                </a:solidFill>
              </a:rPr>
              <a:t>(cont.)</a:t>
            </a:r>
          </a:p>
          <a:p>
            <a:pPr algn="just">
              <a:buNone/>
            </a:pPr>
            <a:endParaRPr lang="en-US" sz="800" dirty="0" smtClean="0"/>
          </a:p>
          <a:p>
            <a:pPr algn="just">
              <a:buNone/>
            </a:pPr>
            <a:endParaRPr lang="en-US" sz="800" dirty="0" smtClean="0"/>
          </a:p>
          <a:p>
            <a:pPr algn="just">
              <a:buNone/>
            </a:pPr>
            <a:r>
              <a:rPr lang="en-US" sz="1600" b="1" dirty="0" smtClean="0">
                <a:solidFill>
                  <a:schemeClr val="accent6"/>
                </a:solidFill>
              </a:rPr>
              <a:t>In 1-month </a:t>
            </a:r>
            <a:r>
              <a:rPr lang="en-US" sz="1400" dirty="0" smtClean="0"/>
              <a:t>(contract-end)</a:t>
            </a:r>
            <a:r>
              <a:rPr lang="en-US" sz="1600" b="1" dirty="0" smtClean="0"/>
              <a:t>:</a:t>
            </a:r>
          </a:p>
          <a:p>
            <a:pPr algn="just">
              <a:buNone/>
            </a:pPr>
            <a:endParaRPr lang="en-US" sz="800" dirty="0" smtClean="0"/>
          </a:p>
          <a:p>
            <a:r>
              <a:rPr lang="en-US" sz="1600" dirty="0" smtClean="0"/>
              <a:t>under FFA terms, at month-end (</a:t>
            </a:r>
            <a:r>
              <a:rPr lang="en-US" sz="1600" b="1" dirty="0" smtClean="0"/>
              <a:t>‘settlement date’</a:t>
            </a:r>
            <a:r>
              <a:rPr lang="en-US" sz="1600" dirty="0" smtClean="0"/>
              <a:t>), </a:t>
            </a:r>
            <a:br>
              <a:rPr lang="en-US" sz="1600" dirty="0" smtClean="0"/>
            </a:br>
            <a:r>
              <a:rPr lang="en-US" sz="1600" dirty="0" smtClean="0"/>
              <a:t>Chinese steel-trader pays / receives cash from c/party,</a:t>
            </a:r>
            <a:br>
              <a:rPr lang="en-US" sz="1600" dirty="0" smtClean="0"/>
            </a:br>
            <a:r>
              <a:rPr lang="en-US" sz="1600" b="1" dirty="0" smtClean="0"/>
              <a:t>depending on actual level of Index for this route on settlement date</a:t>
            </a:r>
          </a:p>
          <a:p>
            <a:pPr algn="just">
              <a:buNone/>
            </a:pPr>
            <a:endParaRPr lang="en-US" sz="1600" b="1" dirty="0" smtClean="0"/>
          </a:p>
          <a:p>
            <a:pPr algn="just">
              <a:buNone/>
            </a:pPr>
            <a:r>
              <a:rPr lang="en-US" sz="1600" b="1" dirty="0" smtClean="0"/>
              <a:t>Assume:</a:t>
            </a:r>
          </a:p>
          <a:p>
            <a:pPr algn="just">
              <a:buNone/>
            </a:pPr>
            <a:r>
              <a:rPr lang="en-US" sz="1600" dirty="0" smtClean="0"/>
              <a:t>	actual C5 spot rate = </a:t>
            </a:r>
            <a:r>
              <a:rPr lang="en-US" sz="1600" b="1" dirty="0" smtClean="0"/>
              <a:t>$32 p. ton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b="1" dirty="0" smtClean="0"/>
              <a:t>+$2 p. ton </a:t>
            </a:r>
            <a:r>
              <a:rPr lang="en-US" sz="1600" dirty="0" smtClean="0"/>
              <a:t>on contract rate</a:t>
            </a:r>
          </a:p>
          <a:p>
            <a:pPr algn="just"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b="1" dirty="0" smtClean="0"/>
              <a:t>Physical market: </a:t>
            </a:r>
            <a:r>
              <a:rPr lang="en-US" sz="1600" dirty="0" smtClean="0"/>
              <a:t>		</a:t>
            </a:r>
            <a:r>
              <a:rPr lang="en-US" sz="1600" b="1" dirty="0" smtClean="0">
                <a:solidFill>
                  <a:schemeClr val="accent6"/>
                </a:solidFill>
                <a:sym typeface="Wingdings" pitchFamily="2" charset="2"/>
              </a:rPr>
              <a:t>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b="1" dirty="0" smtClean="0">
                <a:solidFill>
                  <a:schemeClr val="accent6"/>
                </a:solidFill>
                <a:sym typeface="Wingdings" pitchFamily="2" charset="2"/>
              </a:rPr>
              <a:t>f</a:t>
            </a:r>
            <a:r>
              <a:rPr lang="en-US" sz="1600" b="1" dirty="0" smtClean="0">
                <a:solidFill>
                  <a:schemeClr val="accent6"/>
                </a:solidFill>
              </a:rPr>
              <a:t>reight cost= $32 p. ton x 150,000 tons = $4.8 </a:t>
            </a:r>
            <a:r>
              <a:rPr lang="en-US" sz="1600" b="1" dirty="0" err="1" smtClean="0">
                <a:solidFill>
                  <a:schemeClr val="accent6"/>
                </a:solidFill>
              </a:rPr>
              <a:t>mln</a:t>
            </a:r>
            <a:r>
              <a:rPr lang="en-US" sz="1600" b="1" dirty="0" smtClean="0">
                <a:solidFill>
                  <a:schemeClr val="accent6"/>
                </a:solidFill>
              </a:rPr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		</a:t>
            </a:r>
            <a:r>
              <a:rPr lang="en-US" sz="1200" dirty="0" smtClean="0">
                <a:solidFill>
                  <a:schemeClr val="accent6"/>
                </a:solidFill>
              </a:rPr>
              <a:t>                            (+$300,000 over budget of $4.5 </a:t>
            </a:r>
            <a:r>
              <a:rPr lang="en-US" sz="1200" dirty="0" err="1" smtClean="0">
                <a:solidFill>
                  <a:schemeClr val="accent6"/>
                </a:solidFill>
              </a:rPr>
              <a:t>mln</a:t>
            </a:r>
            <a:r>
              <a:rPr lang="en-US" sz="1200" dirty="0" smtClean="0">
                <a:solidFill>
                  <a:schemeClr val="accent6"/>
                </a:solidFill>
              </a:rPr>
              <a:t>.)</a:t>
            </a:r>
          </a:p>
          <a:p>
            <a:pPr algn="just">
              <a:buNone/>
            </a:pPr>
            <a:endParaRPr lang="en-US" sz="800" dirty="0" smtClean="0"/>
          </a:p>
          <a:p>
            <a:pPr algn="just">
              <a:buNone/>
            </a:pPr>
            <a:endParaRPr lang="en-US" sz="800" dirty="0" smtClean="0"/>
          </a:p>
          <a:p>
            <a:pPr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Final outcome:		</a:t>
            </a: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 </a:t>
            </a:r>
            <a:r>
              <a:rPr lang="en-US" sz="1600" dirty="0" smtClean="0">
                <a:solidFill>
                  <a:srgbClr val="C00000"/>
                </a:solidFill>
              </a:rPr>
              <a:t>Chinese trader </a:t>
            </a:r>
            <a:r>
              <a:rPr lang="en-US" sz="1600" b="1" dirty="0" smtClean="0">
                <a:solidFill>
                  <a:srgbClr val="C00000"/>
                </a:solidFill>
              </a:rPr>
              <a:t>receives $300,000 </a:t>
            </a:r>
            <a:r>
              <a:rPr lang="en-US" sz="1600" dirty="0" smtClean="0">
                <a:solidFill>
                  <a:srgbClr val="C00000"/>
                </a:solidFill>
              </a:rPr>
              <a:t>payment from c/party </a:t>
            </a:r>
            <a:br>
              <a:rPr lang="en-US" sz="1600" dirty="0" smtClean="0">
                <a:solidFill>
                  <a:srgbClr val="C00000"/>
                </a:solidFill>
              </a:rPr>
            </a:br>
            <a:r>
              <a:rPr lang="en-US" sz="1600" dirty="0" smtClean="0">
                <a:solidFill>
                  <a:srgbClr val="C00000"/>
                </a:solidFill>
              </a:rPr>
              <a:t>			     </a:t>
            </a:r>
            <a:r>
              <a:rPr lang="en-US" sz="1400" dirty="0" smtClean="0">
                <a:solidFill>
                  <a:srgbClr val="C00000"/>
                </a:solidFill>
              </a:rPr>
              <a:t>(on </a:t>
            </a:r>
            <a:r>
              <a:rPr lang="en-US" sz="1400" b="1" dirty="0" smtClean="0">
                <a:solidFill>
                  <a:srgbClr val="C00000"/>
                </a:solidFill>
              </a:rPr>
              <a:t>‘spot rate – FFA rate’ </a:t>
            </a:r>
            <a:r>
              <a:rPr lang="en-US" sz="1400" dirty="0" smtClean="0">
                <a:solidFill>
                  <a:srgbClr val="C00000"/>
                </a:solidFill>
              </a:rPr>
              <a:t>difference)</a:t>
            </a:r>
            <a:br>
              <a:rPr lang="en-US" sz="1400" dirty="0" smtClean="0">
                <a:solidFill>
                  <a:srgbClr val="C00000"/>
                </a:solidFill>
              </a:rPr>
            </a:br>
            <a:r>
              <a:rPr lang="en-US" sz="1600" dirty="0" smtClean="0">
                <a:solidFill>
                  <a:srgbClr val="C00000"/>
                </a:solidFill>
              </a:rPr>
              <a:t>			</a:t>
            </a:r>
            <a:r>
              <a:rPr lang="en-US" sz="1200" dirty="0" smtClean="0">
                <a:solidFill>
                  <a:srgbClr val="C00000"/>
                </a:solidFill>
                <a:sym typeface="Wingdings" pitchFamily="2" charset="2"/>
              </a:rPr>
              <a:t>       ($300,000 = $2 p. ton x 150,000 tons)</a:t>
            </a:r>
          </a:p>
          <a:p>
            <a:pPr algn="just">
              <a:buNone/>
            </a:pPr>
            <a:endParaRPr lang="en-US" sz="1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accent6"/>
                </a:solidFill>
              </a:rPr>
              <a:t>Implication:</a:t>
            </a:r>
            <a:r>
              <a:rPr lang="en-US" sz="1600" dirty="0" smtClean="0"/>
              <a:t>		</a:t>
            </a:r>
            <a:r>
              <a:rPr lang="en-US" sz="1600" b="1" dirty="0" smtClean="0">
                <a:solidFill>
                  <a:schemeClr val="accent6"/>
                </a:solidFill>
                <a:sym typeface="Wingdings" pitchFamily="2" charset="2"/>
              </a:rPr>
              <a:t> a</a:t>
            </a:r>
            <a:r>
              <a:rPr lang="en-US" sz="1600" b="1" dirty="0" smtClean="0">
                <a:solidFill>
                  <a:schemeClr val="accent6"/>
                </a:solidFill>
              </a:rPr>
              <a:t>ctual freight cost…</a:t>
            </a:r>
            <a:br>
              <a:rPr lang="en-US" sz="1600" b="1" dirty="0" smtClean="0">
                <a:solidFill>
                  <a:schemeClr val="accent6"/>
                </a:solidFill>
              </a:rPr>
            </a:br>
            <a:r>
              <a:rPr lang="en-US" sz="1600" b="1" dirty="0" smtClean="0">
                <a:solidFill>
                  <a:schemeClr val="accent6"/>
                </a:solidFill>
              </a:rPr>
              <a:t>			     protects freight budget (keeps it at $30 p. ton) !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6"/>
                </a:solidFill>
              </a:rPr>
              <a:t>2.   FFA Hedging example 2 – spot voyage</a:t>
            </a:r>
            <a:endParaRPr lang="el-GR" sz="2000" b="1" baseline="-25000" dirty="0" smtClean="0">
              <a:solidFill>
                <a:srgbClr val="000066"/>
              </a:solidFill>
            </a:endParaRP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14438"/>
            <a:ext cx="8642350" cy="5286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b="1" dirty="0" smtClean="0"/>
              <a:t>Today	 4-Dec-12: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0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sym typeface="Wingdings" pitchFamily="2" charset="2"/>
              </a:rPr>
              <a:t>              </a:t>
            </a:r>
            <a:r>
              <a:rPr lang="en-US" sz="1600" dirty="0" smtClean="0">
                <a:sym typeface="Wingdings" pitchFamily="2" charset="2"/>
              </a:rPr>
              <a:t>shipment to take place 31-Mar-13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olidFill>
                  <a:srgbClr val="000066"/>
                </a:solidFill>
              </a:rPr>
              <a:t>               54,000 tonnes</a:t>
            </a:r>
            <a:r>
              <a:rPr lang="en-US" sz="1600" dirty="0" smtClean="0"/>
              <a:t> grains shipped from US Gulf to Japan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dirty="0" smtClean="0"/>
              <a:t>		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ym typeface="Wingdings" pitchFamily="2" charset="2"/>
              </a:rPr>
              <a:t>		</a:t>
            </a:r>
            <a:r>
              <a:rPr lang="en-US" sz="1600" dirty="0" smtClean="0">
                <a:sym typeface="Wingdings" pitchFamily="2" charset="2"/>
              </a:rPr>
              <a:t> spot freight rate  =    </a:t>
            </a:r>
            <a:r>
              <a:rPr lang="en-US" sz="1600" dirty="0" smtClean="0">
                <a:solidFill>
                  <a:srgbClr val="000066"/>
                </a:solidFill>
              </a:rPr>
              <a:t>23.76 $/tonne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ym typeface="Wingdings" pitchFamily="2" charset="2"/>
              </a:rPr>
              <a:t>		 spot </a:t>
            </a:r>
            <a:r>
              <a:rPr lang="en-US" sz="1600" dirty="0" smtClean="0"/>
              <a:t>freight cost  =  </a:t>
            </a:r>
            <a:r>
              <a:rPr lang="en-US" sz="1600" b="1" dirty="0" smtClean="0">
                <a:solidFill>
                  <a:srgbClr val="000066"/>
                </a:solidFill>
              </a:rPr>
              <a:t>$1,283,040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200" dirty="0" smtClean="0"/>
              <a:t>(= 54,000 * 23.76)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dirty="0" smtClean="0">
                <a:sym typeface="Wingdings" pitchFamily="2" charset="2"/>
              </a:rPr>
              <a:t>		</a:t>
            </a:r>
            <a:r>
              <a:rPr lang="en-US" sz="1400" dirty="0" smtClean="0">
                <a:sym typeface="Wingdings" pitchFamily="2" charset="2"/>
              </a:rPr>
              <a:t> </a:t>
            </a:r>
            <a:r>
              <a:rPr lang="en-US" sz="1400" dirty="0" smtClean="0"/>
              <a:t>charterer considers an </a:t>
            </a:r>
            <a:r>
              <a:rPr lang="en-US" sz="1400" b="1" dirty="0" smtClean="0"/>
              <a:t>FFA hedge</a:t>
            </a:r>
            <a:r>
              <a:rPr lang="en-US" sz="1400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1400" dirty="0" smtClean="0"/>
              <a:t>      i.e. buy a </a:t>
            </a:r>
            <a:r>
              <a:rPr lang="en-US" sz="1400" i="1" dirty="0" smtClean="0"/>
              <a:t>route 2 FFA</a:t>
            </a:r>
            <a:r>
              <a:rPr lang="en-US" sz="1400" dirty="0" smtClean="0"/>
              <a:t> for settlement in Mar-13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/>
              <a:t>		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dirty="0" smtClean="0"/>
              <a:t>route 2 FFA        = </a:t>
            </a:r>
            <a:r>
              <a:rPr lang="en-US" sz="1600" dirty="0" smtClean="0">
                <a:solidFill>
                  <a:srgbClr val="000066"/>
                </a:solidFill>
              </a:rPr>
              <a:t>23.90 $/tonne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ym typeface="Wingdings" pitchFamily="2" charset="2"/>
              </a:rPr>
              <a:t>		 </a:t>
            </a:r>
            <a:r>
              <a:rPr lang="en-US" sz="1200" dirty="0" smtClean="0">
                <a:sym typeface="Wingdings" pitchFamily="2" charset="2"/>
              </a:rPr>
              <a:t>FFA-contract premium =  + 0.59% vs. spot (</a:t>
            </a:r>
            <a:r>
              <a:rPr lang="en-US" sz="1200" dirty="0" smtClean="0">
                <a:solidFill>
                  <a:srgbClr val="000066"/>
                </a:solidFill>
                <a:sym typeface="Wingdings" pitchFamily="2" charset="2"/>
              </a:rPr>
              <a:t>23.76 $/tonne</a:t>
            </a:r>
            <a:r>
              <a:rPr lang="en-US" sz="1200" dirty="0" smtClean="0"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ym typeface="Wingdings" pitchFamily="2" charset="2"/>
              </a:rPr>
              <a:t>		     expected total freight = </a:t>
            </a:r>
            <a:r>
              <a:rPr lang="en-US" sz="1600" b="1" dirty="0" smtClean="0">
                <a:solidFill>
                  <a:srgbClr val="000066"/>
                </a:solidFill>
                <a:sym typeface="Wingdings" pitchFamily="2" charset="2"/>
              </a:rPr>
              <a:t>$1,290,600 </a:t>
            </a:r>
            <a:r>
              <a:rPr lang="en-US" sz="1200" dirty="0" smtClean="0">
                <a:sym typeface="Wingdings" pitchFamily="2" charset="2"/>
              </a:rPr>
              <a:t>(= 54,000 * 23.90)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/>
              <a:t>		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dirty="0" smtClean="0"/>
              <a:t>charterer </a:t>
            </a:r>
            <a:r>
              <a:rPr lang="en-US" sz="1600" b="1" dirty="0" smtClean="0">
                <a:solidFill>
                  <a:schemeClr val="accent2"/>
                </a:solidFill>
              </a:rPr>
              <a:t>‘locks’</a:t>
            </a:r>
            <a:r>
              <a:rPr lang="en-US" sz="1600" dirty="0" smtClean="0"/>
              <a:t> rates at FFA level by buying route 2 FFA</a:t>
            </a:r>
            <a:r>
              <a:rPr lang="en-US" sz="1600" baseline="-25000" dirty="0" smtClean="0"/>
              <a:t>Mar13</a:t>
            </a:r>
            <a:endParaRPr lang="el-GR" sz="1600" baseline="-250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dirty="0" smtClean="0">
                <a:solidFill>
                  <a:schemeClr val="accent6"/>
                </a:solidFill>
                <a:sym typeface="Wingdings" pitchFamily="2" charset="2"/>
              </a:rPr>
              <a:t>market view:</a:t>
            </a:r>
            <a:r>
              <a:rPr lang="en-US" sz="1600" dirty="0" smtClean="0">
                <a:sym typeface="Wingdings" pitchFamily="2" charset="2"/>
              </a:rPr>
              <a:t>  route 2 freight rates will </a:t>
            </a:r>
            <a:r>
              <a:rPr lang="en-US" sz="1600" b="1" i="1" dirty="0" smtClean="0">
                <a:sym typeface="Wingdings" pitchFamily="2" charset="2"/>
              </a:rPr>
              <a:t>increase</a:t>
            </a:r>
            <a:r>
              <a:rPr lang="en-US" sz="1600" dirty="0" smtClean="0">
                <a:sym typeface="Wingdings" pitchFamily="2" charset="2"/>
              </a:rPr>
              <a:t> between Dec to Mar</a:t>
            </a:r>
            <a:br>
              <a:rPr lang="en-US" sz="1600" dirty="0" smtClean="0">
                <a:sym typeface="Wingdings" pitchFamily="2" charset="2"/>
              </a:rPr>
            </a:br>
            <a:endParaRPr lang="en-US" sz="1600" dirty="0" smtClean="0"/>
          </a:p>
        </p:txBody>
      </p:sp>
      <p:sp>
        <p:nvSpPr>
          <p:cNvPr id="83973" name="AutoShape 4"/>
          <p:cNvSpPr>
            <a:spLocks noChangeArrowheads="1"/>
          </p:cNvSpPr>
          <p:nvPr/>
        </p:nvSpPr>
        <p:spPr bwMode="auto">
          <a:xfrm>
            <a:off x="6715125" y="3500438"/>
            <a:ext cx="1785938" cy="503237"/>
          </a:xfrm>
          <a:prstGeom prst="wedgeRoundRectCallout">
            <a:avLst>
              <a:gd name="adj1" fmla="val -270168"/>
              <a:gd name="adj2" fmla="val 34407"/>
              <a:gd name="adj3" fmla="val 16667"/>
            </a:avLst>
          </a:prstGeom>
          <a:noFill/>
          <a:ln w="22225" cap="rnd">
            <a:solidFill>
              <a:srgbClr val="C0C0C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grains from US Gulf</a:t>
            </a:r>
            <a:br>
              <a:rPr lang="en-US" sz="13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to Japan</a:t>
            </a:r>
            <a:endParaRPr lang="el-GR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accent6"/>
                </a:solidFill>
              </a:rPr>
              <a:t>2.   FFA Hedging example 2 – spot voyage </a:t>
            </a:r>
            <a:r>
              <a:rPr lang="en-US" sz="1200" b="1" dirty="0" smtClean="0">
                <a:solidFill>
                  <a:schemeClr val="accent6"/>
                </a:solidFill>
              </a:rPr>
              <a:t>(cont.)</a:t>
            </a:r>
            <a:endParaRPr lang="el-GR" sz="1200" b="1" baseline="-25000" dirty="0" smtClean="0">
              <a:solidFill>
                <a:srgbClr val="000066"/>
              </a:solidFill>
            </a:endParaRP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341439"/>
            <a:ext cx="7097985" cy="489587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 dirty="0" smtClean="0"/>
              <a:t>31-Mar-13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		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dirty="0" smtClean="0"/>
              <a:t>spot freight rates up     = </a:t>
            </a:r>
            <a:r>
              <a:rPr lang="en-US" sz="1600" dirty="0" smtClean="0">
                <a:solidFill>
                  <a:srgbClr val="000066"/>
                </a:solidFill>
              </a:rPr>
              <a:t>25.20 $/tonne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6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		</a:t>
            </a:r>
            <a:r>
              <a:rPr lang="en-US" sz="1600" dirty="0" smtClean="0">
                <a:sym typeface="Wingdings" pitchFamily="2" charset="2"/>
              </a:rPr>
              <a:t> (new) spot freight cost   =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000066"/>
                </a:solidFill>
              </a:rPr>
              <a:t>$1,360,800</a:t>
            </a:r>
            <a:r>
              <a:rPr lang="en-US" sz="1800" dirty="0" smtClean="0"/>
              <a:t> </a:t>
            </a:r>
            <a:r>
              <a:rPr lang="en-US" sz="1200" dirty="0" smtClean="0"/>
              <a:t>(= 54,000 * 25.20)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000" dirty="0" smtClean="0"/>
              <a:t>		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1600" dirty="0" smtClean="0">
                <a:sym typeface="Wingdings" pitchFamily="2" charset="2"/>
              </a:rPr>
              <a:t>route 2 FFA</a:t>
            </a:r>
            <a:r>
              <a:rPr lang="en-US" sz="1600" baseline="-25000" dirty="0" smtClean="0">
                <a:sym typeface="Wingdings" pitchFamily="2" charset="2"/>
              </a:rPr>
              <a:t>Mar’13 </a:t>
            </a:r>
            <a:r>
              <a:rPr lang="en-US" sz="1600" dirty="0" smtClean="0"/>
              <a:t>settlement price up = </a:t>
            </a:r>
            <a:r>
              <a:rPr lang="en-US" sz="1600" dirty="0" smtClean="0">
                <a:solidFill>
                  <a:srgbClr val="000066"/>
                </a:solidFill>
              </a:rPr>
              <a:t>25.14 $/tonne</a:t>
            </a:r>
            <a:r>
              <a:rPr lang="en-US" sz="1800" dirty="0" smtClean="0">
                <a:solidFill>
                  <a:srgbClr val="000066"/>
                </a:solidFill>
              </a:rPr>
              <a:t/>
            </a:r>
            <a:br>
              <a:rPr lang="en-US" sz="1800" dirty="0" smtClean="0">
                <a:solidFill>
                  <a:srgbClr val="000066"/>
                </a:solidFill>
              </a:rPr>
            </a:br>
            <a:r>
              <a:rPr lang="en-US" sz="2000" dirty="0" smtClean="0">
                <a:solidFill>
                  <a:srgbClr val="000066"/>
                </a:solidFill>
              </a:rPr>
              <a:t>	     </a:t>
            </a:r>
            <a:r>
              <a:rPr lang="en-US" sz="1200" dirty="0" smtClean="0"/>
              <a:t>(calculated as avrg rates of route 2 over last 7 March trading days)</a:t>
            </a:r>
            <a:br>
              <a:rPr lang="en-US" sz="1200" dirty="0" smtClean="0"/>
            </a:br>
            <a:r>
              <a:rPr lang="en-US" sz="1100" dirty="0" smtClean="0">
                <a:sym typeface="Wingdings" pitchFamily="2" charset="2"/>
              </a:rPr>
              <a:t>	         </a:t>
            </a:r>
            <a:r>
              <a:rPr lang="en-US" sz="1600" dirty="0" smtClean="0">
                <a:sym typeface="Wingdings" pitchFamily="2" charset="2"/>
              </a:rPr>
              <a:t>expected freight : </a:t>
            </a:r>
            <a:r>
              <a:rPr lang="en-US" sz="1800" b="1" dirty="0" smtClean="0">
                <a:solidFill>
                  <a:srgbClr val="000066"/>
                </a:solidFill>
                <a:sym typeface="Wingdings" pitchFamily="2" charset="2"/>
              </a:rPr>
              <a:t>$1,357,560  </a:t>
            </a:r>
            <a:r>
              <a:rPr lang="en-US" sz="1400" dirty="0" smtClean="0">
                <a:sym typeface="Wingdings" pitchFamily="2" charset="2"/>
              </a:rPr>
              <a:t>(=54,000 * 25.14)</a:t>
            </a:r>
            <a:r>
              <a:rPr lang="en-US" sz="2000" dirty="0" smtClean="0">
                <a:sym typeface="Wingdings" pitchFamily="2" charset="2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600" b="1" dirty="0" smtClean="0">
              <a:solidFill>
                <a:schemeClr val="accent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2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 dirty="0" smtClean="0">
                <a:solidFill>
                  <a:schemeClr val="accent6"/>
                </a:solidFill>
              </a:rPr>
              <a:t>Physical market	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b="1" dirty="0" smtClean="0">
                <a:solidFill>
                  <a:srgbClr val="FF0000"/>
                </a:solidFill>
              </a:rPr>
              <a:t>LOSS:</a:t>
            </a:r>
            <a:r>
              <a:rPr lang="en-US" sz="1600" dirty="0" smtClean="0"/>
              <a:t> 	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b="1" dirty="0" smtClean="0">
                <a:solidFill>
                  <a:srgbClr val="FF0000"/>
                </a:solidFill>
              </a:rPr>
              <a:t>$ 70,200</a:t>
            </a:r>
            <a:r>
              <a:rPr lang="en-US" sz="1600" dirty="0" smtClean="0"/>
              <a:t>  </a:t>
            </a:r>
            <a:r>
              <a:rPr lang="en-US" sz="1200" dirty="0" smtClean="0"/>
              <a:t>(= 1,360,800 – 1,290,600)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000" b="1" dirty="0" smtClean="0">
              <a:solidFill>
                <a:schemeClr val="accent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 dirty="0" smtClean="0">
                <a:solidFill>
                  <a:schemeClr val="accent6"/>
                </a:solidFill>
              </a:rPr>
              <a:t>FFA market</a:t>
            </a:r>
            <a:r>
              <a:rPr lang="en-US" sz="1600" dirty="0" smtClean="0"/>
              <a:t>	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b="1" dirty="0" smtClean="0">
                <a:solidFill>
                  <a:schemeClr val="folHlink"/>
                </a:solidFill>
              </a:rPr>
              <a:t>PROFIT:</a:t>
            </a:r>
            <a:r>
              <a:rPr lang="en-US" sz="1600" dirty="0" smtClean="0"/>
              <a:t>	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b="1" dirty="0" smtClean="0">
                <a:solidFill>
                  <a:schemeClr val="folHlink"/>
                </a:solidFill>
              </a:rPr>
              <a:t>$66,960   </a:t>
            </a:r>
            <a:r>
              <a:rPr lang="en-US" sz="1200" dirty="0" smtClean="0"/>
              <a:t>(= 1,357,560 – 1,290,600)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chemeClr val="accent6"/>
                </a:solidFill>
                <a:sym typeface="Wingdings" pitchFamily="2" charset="2"/>
              </a:rPr>
              <a:t>Final result	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Loss		 - $3,240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400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400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1200" dirty="0" smtClean="0">
                <a:sym typeface="Wingdings" pitchFamily="2" charset="2"/>
              </a:rPr>
              <a:t>FFAs for hedging reduced substantially adverse impact of freight rates increase</a:t>
            </a:r>
            <a:endParaRPr lang="el-GR" sz="12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9DC-8411-419D-BCF0-9153E040AEAC}" type="slidenum">
              <a:rPr lang="el-GR" smtClean="0"/>
              <a:pPr>
                <a:defRPr/>
              </a:pPr>
              <a:t>77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285750" y="214313"/>
          <a:ext cx="8643998" cy="6581503"/>
        </p:xfrm>
        <a:graphic>
          <a:graphicData uri="http://schemas.openxmlformats.org/drawingml/2006/table">
            <a:tbl>
              <a:tblPr/>
              <a:tblGrid>
                <a:gridCol w="4286250"/>
                <a:gridCol w="82123"/>
                <a:gridCol w="4275625"/>
              </a:tblGrid>
              <a:tr h="25069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333399"/>
                          </a:solidFill>
                          <a:latin typeface="Arial"/>
                        </a:rPr>
                        <a:t>2.  FFA Hedging example</a:t>
                      </a:r>
                      <a:r>
                        <a:rPr lang="en-US" sz="1600" b="1" i="0" u="none" strike="noStrike" baseline="0" dirty="0" smtClean="0">
                          <a:solidFill>
                            <a:srgbClr val="333399"/>
                          </a:solidFill>
                          <a:latin typeface="Arial"/>
                        </a:rPr>
                        <a:t> 2</a:t>
                      </a:r>
                      <a:r>
                        <a:rPr lang="en-US" sz="1600" b="0" i="0" u="none" strike="noStrike" baseline="0" dirty="0" smtClean="0">
                          <a:solidFill>
                            <a:srgbClr val="333399"/>
                          </a:solidFill>
                          <a:latin typeface="Arial"/>
                        </a:rPr>
                        <a:t>   </a:t>
                      </a:r>
                      <a:r>
                        <a:rPr lang="en-US" sz="1200" b="0" i="0" u="none" strike="noStrike" baseline="0" dirty="0" smtClean="0">
                          <a:solidFill>
                            <a:srgbClr val="333399"/>
                          </a:solidFill>
                          <a:latin typeface="Arial"/>
                        </a:rPr>
                        <a:t>(cont.)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6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5069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Arial"/>
                        </a:rPr>
                        <a:t>3-Month Hedge for period: </a:t>
                      </a:r>
                      <a:r>
                        <a:rPr lang="en-US" sz="1600" b="1" i="0" u="none" strike="noStrike" dirty="0" smtClean="0">
                          <a:latin typeface="Arial"/>
                        </a:rPr>
                        <a:t>4-Dec-12 </a:t>
                      </a:r>
                      <a:r>
                        <a:rPr lang="en-US" sz="1600" b="1" i="0" u="none" strike="noStrike" dirty="0">
                          <a:latin typeface="Arial"/>
                        </a:rPr>
                        <a:t>to </a:t>
                      </a:r>
                      <a:r>
                        <a:rPr lang="en-US" sz="1600" b="1" i="0" u="none" strike="noStrike" dirty="0" smtClean="0">
                          <a:latin typeface="Arial"/>
                        </a:rPr>
                        <a:t>31-Mar-13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69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6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Physical (Spot) market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FFA </a:t>
                      </a:r>
                      <a:r>
                        <a:rPr lang="en-US" sz="1600" b="1" i="0" u="none" strike="noStrike" dirty="0" smtClean="0">
                          <a:latin typeface="Arial"/>
                        </a:rPr>
                        <a:t>(Forward</a:t>
                      </a:r>
                      <a:r>
                        <a:rPr lang="en-US" sz="1600" b="1" i="0" u="none" strike="noStrike" dirty="0">
                          <a:latin typeface="Arial"/>
                        </a:rPr>
                        <a:t>) market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063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5069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latin typeface="Arial"/>
                        </a:rPr>
                        <a:t>4-December-2012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69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6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atin typeface="Arial"/>
                        </a:rPr>
                        <a:t>route 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2 freight rate:23.76 $/tonne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atin typeface="Arial"/>
                        </a:rPr>
                        <a:t>FFA</a:t>
                      </a:r>
                      <a:r>
                        <a:rPr lang="en-US" sz="1600" b="0" i="0" u="none" strike="noStrike" baseline="-25000" dirty="0" smtClean="0">
                          <a:latin typeface="Arial"/>
                        </a:rPr>
                        <a:t>Mar’13 </a:t>
                      </a:r>
                      <a:r>
                        <a:rPr lang="en-US" sz="1600" b="0" i="0" u="none" strike="noStrike" baseline="0" dirty="0" smtClean="0">
                          <a:latin typeface="Arial"/>
                        </a:rPr>
                        <a:t>r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oute 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2 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: 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23.90 $/tonne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506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atin typeface="Arial"/>
                        </a:rPr>
                        <a:t>spot freight 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cost: </a:t>
                      </a:r>
                      <a:r>
                        <a:rPr lang="en-US" sz="1600" b="1" i="0" u="none" strike="noStrike" dirty="0">
                          <a:latin typeface="Arial"/>
                        </a:rPr>
                        <a:t>$1,283,040 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(= $54,000 * $23.76)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e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xpected 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freight: </a:t>
                      </a:r>
                      <a:r>
                        <a:rPr lang="en-US" sz="1600" b="1" i="0" u="none" strike="noStrike" dirty="0">
                          <a:latin typeface="Arial"/>
                        </a:rPr>
                        <a:t>$1,290,600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(= $54,000 * $23.90)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506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5069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Charterer buys </a:t>
                      </a:r>
                      <a:r>
                        <a:rPr lang="en-US" sz="1600" b="1" i="0" u="none" strike="noStrike" dirty="0" smtClean="0">
                          <a:latin typeface="+mn-lt"/>
                        </a:rPr>
                        <a:t>FFA</a:t>
                      </a:r>
                      <a:r>
                        <a:rPr lang="en-US" sz="1600" b="1" i="0" u="none" strike="noStrike" baseline="-25000" dirty="0" smtClean="0">
                          <a:latin typeface="+mn-lt"/>
                        </a:rPr>
                        <a:t>Mar’13 </a:t>
                      </a:r>
                      <a:r>
                        <a:rPr lang="en-US" sz="1600" b="1" i="0" u="none" strike="noStrike" baseline="0" dirty="0" smtClean="0">
                          <a:latin typeface="+mn-lt"/>
                        </a:rPr>
                        <a:t>r</a:t>
                      </a:r>
                      <a:r>
                        <a:rPr lang="en-US" sz="1600" b="1" i="0" u="none" strike="noStrike" dirty="0" smtClean="0">
                          <a:latin typeface="+mn-lt"/>
                        </a:rPr>
                        <a:t>oute</a:t>
                      </a:r>
                      <a:r>
                        <a:rPr lang="en-US" sz="1600" b="1" i="0" u="none" strike="noStrike" baseline="0" dirty="0" smtClean="0">
                          <a:latin typeface="+mn-lt"/>
                        </a:rPr>
                        <a:t> 2 </a:t>
                      </a:r>
                      <a:r>
                        <a:rPr lang="en-US" sz="1600" b="1" i="0" u="none" strike="noStrike" dirty="0" smtClean="0">
                          <a:latin typeface="Arial"/>
                        </a:rPr>
                        <a:t>contract 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50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50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latin typeface="Arial"/>
                        </a:rPr>
                        <a:t>31-March-2013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50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50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r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oute 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2 freight rate: 25.20 $/tonne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atin typeface="+mn-lt"/>
                        </a:rPr>
                        <a:t>FFA</a:t>
                      </a:r>
                      <a:r>
                        <a:rPr lang="en-US" sz="1600" b="0" i="0" u="none" strike="noStrike" baseline="-25000" dirty="0" smtClean="0">
                          <a:latin typeface="+mn-lt"/>
                        </a:rPr>
                        <a:t>Mar’13 </a:t>
                      </a:r>
                      <a:r>
                        <a:rPr lang="en-US" sz="1600" b="0" i="0" u="none" strike="noStrike" baseline="0" dirty="0" smtClean="0">
                          <a:latin typeface="+mn-lt"/>
                        </a:rPr>
                        <a:t>r</a:t>
                      </a:r>
                      <a:r>
                        <a:rPr lang="en-US" sz="1600" b="0" i="0" u="none" strike="noStrike" dirty="0" smtClean="0">
                          <a:latin typeface="+mn-lt"/>
                        </a:rPr>
                        <a:t>oute 2: 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25.14 $/tonne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50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atin typeface="Arial"/>
                        </a:rPr>
                        <a:t>spot freight 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cost: </a:t>
                      </a:r>
                      <a:r>
                        <a:rPr lang="en-US" sz="1600" b="1" i="0" u="none" strike="noStrike" dirty="0">
                          <a:latin typeface="Arial"/>
                        </a:rPr>
                        <a:t>$1,360,800 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(= 54,000 * $25.20)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e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xpected 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freight: </a:t>
                      </a:r>
                      <a:r>
                        <a:rPr lang="en-US" sz="1600" b="1" i="0" u="none" strike="noStrike" dirty="0">
                          <a:latin typeface="Arial"/>
                        </a:rPr>
                        <a:t>$</a:t>
                      </a:r>
                      <a:r>
                        <a:rPr lang="en-US" sz="1600" b="1" i="0" u="none" strike="noStrike" dirty="0" smtClean="0">
                          <a:latin typeface="Arial"/>
                        </a:rPr>
                        <a:t>1,357,560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(= $54,000 * $</a:t>
                      </a:r>
                      <a:r>
                        <a:rPr lang="en-US" sz="1200" b="0" i="0" u="none" strike="noStrike" dirty="0" smtClean="0">
                          <a:latin typeface="Arial"/>
                        </a:rPr>
                        <a:t>25.14)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50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50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50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Loss in the physical market: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Profit from FFA transaction: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50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 $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70,200     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(= 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$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1,360,800 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- 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1,290,600)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+ $66,960     </a:t>
                      </a:r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(= </a:t>
                      </a:r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1,357,560 - $1,290,600)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50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50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5069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Net result from hedging = -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$3,240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063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6BAB4B-9B3A-4966-BFDD-D9847D3DBA9E}" type="slidenum">
              <a:rPr lang="fr-FR"/>
              <a:pPr/>
              <a:t>8</a:t>
            </a:fld>
            <a:endParaRPr lang="fr-FR"/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2411760" y="764704"/>
            <a:ext cx="504120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GB" sz="1800" b="1" dirty="0">
                <a:solidFill>
                  <a:srgbClr val="000066"/>
                </a:solidFill>
              </a:rPr>
              <a:t>Definition of Risk *</a:t>
            </a: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827584" y="2060848"/>
            <a:ext cx="7992888" cy="237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eaLnBrk="1" hangingPunct="1">
              <a:spcBef>
                <a:spcPct val="20000"/>
              </a:spcBef>
              <a:buClr>
                <a:srgbClr val="008BD0"/>
              </a:buClr>
              <a:buSzPct val="120000"/>
              <a:buFont typeface="Wingdings" pitchFamily="2" charset="2"/>
              <a:buChar char="§"/>
            </a:pPr>
            <a:r>
              <a:rPr lang="en-GB" sz="1800" b="1" dirty="0">
                <a:solidFill>
                  <a:srgbClr val="000066"/>
                </a:solidFill>
              </a:rPr>
              <a:t>‘Risk is the </a:t>
            </a:r>
            <a:r>
              <a:rPr lang="en-GB" sz="1800" b="1" i="1" dirty="0">
                <a:solidFill>
                  <a:srgbClr val="000066"/>
                </a:solidFill>
              </a:rPr>
              <a:t>condition</a:t>
            </a:r>
            <a:r>
              <a:rPr lang="en-GB" sz="1800" b="1" dirty="0">
                <a:solidFill>
                  <a:srgbClr val="000066"/>
                </a:solidFill>
              </a:rPr>
              <a:t> in which there </a:t>
            </a:r>
            <a:r>
              <a:rPr lang="en-GB" sz="1800" b="1" dirty="0" smtClean="0">
                <a:solidFill>
                  <a:srgbClr val="000066"/>
                </a:solidFill>
              </a:rPr>
              <a:t>is </a:t>
            </a:r>
            <a:r>
              <a:rPr lang="en-GB" sz="1800" b="1" i="1" dirty="0" smtClean="0">
                <a:solidFill>
                  <a:srgbClr val="000066"/>
                </a:solidFill>
              </a:rPr>
              <a:t>possibility  </a:t>
            </a:r>
            <a:endParaRPr lang="en-GB" sz="1800" b="1" i="1" dirty="0">
              <a:solidFill>
                <a:srgbClr val="000066"/>
              </a:solidFill>
            </a:endParaRPr>
          </a:p>
          <a:p>
            <a:pPr marL="381000" indent="-381000" eaLnBrk="1" hangingPunct="1">
              <a:spcBef>
                <a:spcPct val="20000"/>
              </a:spcBef>
              <a:buClr>
                <a:srgbClr val="008BD0"/>
              </a:buClr>
              <a:buSzPct val="120000"/>
              <a:buFont typeface="Wingdings" pitchFamily="2" charset="2"/>
              <a:buNone/>
            </a:pPr>
            <a:endParaRPr lang="en-GB" sz="1800" b="1" dirty="0">
              <a:solidFill>
                <a:srgbClr val="000066"/>
              </a:solidFill>
            </a:endParaRPr>
          </a:p>
          <a:p>
            <a:pPr marL="381000" indent="-381000" eaLnBrk="1" hangingPunct="1">
              <a:spcBef>
                <a:spcPct val="20000"/>
              </a:spcBef>
              <a:buClr>
                <a:srgbClr val="008BD0"/>
              </a:buClr>
              <a:buSzPct val="120000"/>
              <a:buFont typeface="Wingdings" pitchFamily="2" charset="2"/>
              <a:buNone/>
            </a:pPr>
            <a:r>
              <a:rPr lang="en-GB" sz="1800" b="1" dirty="0">
                <a:solidFill>
                  <a:srgbClr val="000066"/>
                </a:solidFill>
              </a:rPr>
              <a:t>	of an </a:t>
            </a:r>
            <a:r>
              <a:rPr lang="en-GB" sz="1800" b="1" i="1" dirty="0">
                <a:solidFill>
                  <a:srgbClr val="000066"/>
                </a:solidFill>
              </a:rPr>
              <a:t>adverse </a:t>
            </a:r>
            <a:r>
              <a:rPr lang="en-GB" sz="1800" b="1" dirty="0">
                <a:solidFill>
                  <a:srgbClr val="000066"/>
                </a:solidFill>
              </a:rPr>
              <a:t>deviation</a:t>
            </a:r>
          </a:p>
          <a:p>
            <a:pPr marL="381000" indent="-381000" eaLnBrk="1" hangingPunct="1">
              <a:spcBef>
                <a:spcPct val="20000"/>
              </a:spcBef>
              <a:buClr>
                <a:srgbClr val="008BD0"/>
              </a:buClr>
              <a:buSzPct val="120000"/>
              <a:buFont typeface="Wingdings" pitchFamily="2" charset="2"/>
              <a:buNone/>
            </a:pPr>
            <a:endParaRPr lang="en-GB" sz="1800" b="1" dirty="0">
              <a:solidFill>
                <a:srgbClr val="000066"/>
              </a:solidFill>
            </a:endParaRPr>
          </a:p>
          <a:p>
            <a:pPr marL="381000" indent="-381000" eaLnBrk="1" hangingPunct="1">
              <a:spcBef>
                <a:spcPct val="20000"/>
              </a:spcBef>
              <a:buClr>
                <a:srgbClr val="008BD0"/>
              </a:buClr>
              <a:buSzPct val="120000"/>
              <a:buFont typeface="Wingdings" pitchFamily="2" charset="2"/>
              <a:buNone/>
            </a:pPr>
            <a:r>
              <a:rPr lang="en-GB" sz="1800" b="1" dirty="0">
                <a:solidFill>
                  <a:srgbClr val="000066"/>
                </a:solidFill>
              </a:rPr>
              <a:t>	from a desired outcome</a:t>
            </a:r>
            <a:br>
              <a:rPr lang="en-GB" sz="1800" b="1" dirty="0">
                <a:solidFill>
                  <a:srgbClr val="000066"/>
                </a:solidFill>
              </a:rPr>
            </a:br>
            <a:endParaRPr lang="en-GB" sz="1800" b="1" dirty="0">
              <a:solidFill>
                <a:srgbClr val="000066"/>
              </a:solidFill>
            </a:endParaRPr>
          </a:p>
          <a:p>
            <a:pPr marL="381000" indent="-381000" eaLnBrk="1" hangingPunct="1">
              <a:spcBef>
                <a:spcPct val="20000"/>
              </a:spcBef>
              <a:buClr>
                <a:srgbClr val="008BD0"/>
              </a:buClr>
              <a:buSzPct val="120000"/>
              <a:buFont typeface="Wingdings" pitchFamily="2" charset="2"/>
              <a:buNone/>
            </a:pPr>
            <a:r>
              <a:rPr lang="en-GB" sz="1800" b="1" dirty="0">
                <a:solidFill>
                  <a:srgbClr val="000066"/>
                </a:solidFill>
              </a:rPr>
              <a:t>	that is expected or hoped for’.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971600" y="5805264"/>
            <a:ext cx="67325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eaLnBrk="1" hangingPunct="1">
              <a:spcBef>
                <a:spcPct val="20000"/>
              </a:spcBef>
              <a:buClr>
                <a:srgbClr val="008BD0"/>
              </a:buClr>
              <a:buSzPct val="120000"/>
              <a:buFont typeface="Wingdings" pitchFamily="2" charset="2"/>
              <a:buNone/>
            </a:pPr>
            <a:r>
              <a:rPr lang="en-GB" sz="1400" b="0" dirty="0"/>
              <a:t>*  the </a:t>
            </a:r>
            <a:r>
              <a:rPr lang="en-GB" sz="1400" dirty="0"/>
              <a:t>word </a:t>
            </a:r>
            <a:r>
              <a:rPr lang="en-GB" sz="1400" i="1" dirty="0">
                <a:solidFill>
                  <a:srgbClr val="000066"/>
                </a:solidFill>
              </a:rPr>
              <a:t>‘Risk’ </a:t>
            </a:r>
            <a:r>
              <a:rPr lang="en-GB" sz="1400" b="0" dirty="0"/>
              <a:t>derives from the early Italian</a:t>
            </a:r>
            <a:r>
              <a:rPr lang="en-GB" sz="1400" dirty="0">
                <a:solidFill>
                  <a:srgbClr val="008BD0"/>
                </a:solidFill>
              </a:rPr>
              <a:t> </a:t>
            </a:r>
            <a:r>
              <a:rPr lang="en-GB" sz="1400" dirty="0">
                <a:solidFill>
                  <a:srgbClr val="000066"/>
                </a:solidFill>
              </a:rPr>
              <a:t>‘</a:t>
            </a:r>
            <a:r>
              <a:rPr lang="en-GB" sz="1400" i="1" dirty="0" err="1">
                <a:solidFill>
                  <a:srgbClr val="000066"/>
                </a:solidFill>
              </a:rPr>
              <a:t>risicare</a:t>
            </a:r>
            <a:r>
              <a:rPr lang="en-GB" sz="1400" dirty="0">
                <a:solidFill>
                  <a:srgbClr val="000066"/>
                </a:solidFill>
              </a:rPr>
              <a:t>’ </a:t>
            </a:r>
            <a:r>
              <a:rPr lang="en-GB" sz="1400" b="0" dirty="0"/>
              <a:t>which means…</a:t>
            </a:r>
            <a:r>
              <a:rPr lang="en-GB" sz="1400" dirty="0">
                <a:solidFill>
                  <a:srgbClr val="008BD0"/>
                </a:solidFill>
              </a:rPr>
              <a:t> </a:t>
            </a:r>
            <a:r>
              <a:rPr lang="en-GB" sz="1400" dirty="0">
                <a:solidFill>
                  <a:srgbClr val="000066"/>
                </a:solidFill>
              </a:rPr>
              <a:t>‘to dare’ 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3A049-81C5-4F69-9191-4FB30BA9595B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3" name="2 - Ορθογώνιο"/>
          <p:cNvSpPr/>
          <p:nvPr/>
        </p:nvSpPr>
        <p:spPr>
          <a:xfrm>
            <a:off x="395536" y="1772816"/>
            <a:ext cx="874846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500" dirty="0" smtClean="0"/>
              <a:t> </a:t>
            </a:r>
            <a:r>
              <a:rPr lang="en-US" sz="1600" dirty="0" smtClean="0">
                <a:solidFill>
                  <a:schemeClr val="accent6"/>
                </a:solidFill>
              </a:rPr>
              <a:t>chance (</a:t>
            </a:r>
            <a:r>
              <a:rPr lang="en-US" sz="1600" b="1" dirty="0" smtClean="0">
                <a:solidFill>
                  <a:schemeClr val="accent6"/>
                </a:solidFill>
              </a:rPr>
              <a:t>probability</a:t>
            </a:r>
            <a:r>
              <a:rPr lang="en-US" sz="1600" dirty="0" smtClean="0">
                <a:solidFill>
                  <a:schemeClr val="accent6"/>
                </a:solidFill>
              </a:rPr>
              <a:t>) that a decision’s (</a:t>
            </a:r>
            <a:r>
              <a:rPr lang="en-US" sz="1600" b="1" dirty="0" smtClean="0">
                <a:solidFill>
                  <a:schemeClr val="accent6"/>
                </a:solidFill>
              </a:rPr>
              <a:t>investment)</a:t>
            </a:r>
            <a:r>
              <a:rPr lang="en-US" sz="1600" dirty="0" smtClean="0">
                <a:solidFill>
                  <a:schemeClr val="accent6"/>
                </a:solidFill>
              </a:rPr>
              <a:t> ‘actual’ outcome (</a:t>
            </a:r>
            <a:r>
              <a:rPr lang="en-US" sz="1600" b="1" dirty="0" smtClean="0">
                <a:solidFill>
                  <a:schemeClr val="accent6"/>
                </a:solidFill>
              </a:rPr>
              <a:t>return</a:t>
            </a:r>
            <a:r>
              <a:rPr lang="en-US" sz="1600" dirty="0" smtClean="0">
                <a:solidFill>
                  <a:schemeClr val="accent6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accent6"/>
                </a:solidFill>
              </a:rPr>
              <a:t>   may be different than ‘expected’ (</a:t>
            </a:r>
            <a:r>
              <a:rPr lang="en-US" sz="1600" b="1" dirty="0" smtClean="0">
                <a:solidFill>
                  <a:schemeClr val="accent6"/>
                </a:solidFill>
              </a:rPr>
              <a:t>loss / gain</a:t>
            </a:r>
            <a:r>
              <a:rPr lang="en-US" sz="1600" dirty="0" smtClean="0">
                <a:solidFill>
                  <a:schemeClr val="accent6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500" dirty="0" smtClean="0">
                <a:solidFill>
                  <a:schemeClr val="accent6"/>
                </a:solidFill>
              </a:rPr>
              <a:t>measurement:</a:t>
            </a:r>
            <a:r>
              <a:rPr lang="en-US" sz="1500" dirty="0" smtClean="0"/>
              <a:t>	</a:t>
            </a:r>
            <a:r>
              <a:rPr lang="en-US" sz="1500" i="1" dirty="0" smtClean="0"/>
              <a:t>‘standard deviation</a:t>
            </a:r>
            <a:r>
              <a:rPr lang="en-US" sz="1500" dirty="0" smtClean="0"/>
              <a:t>’ of ‘historical’ (or average) returns of a specific investment</a:t>
            </a:r>
          </a:p>
          <a:p>
            <a:pPr>
              <a:lnSpc>
                <a:spcPct val="150000"/>
              </a:lnSpc>
            </a:pPr>
            <a:r>
              <a:rPr lang="en-US" sz="1500" dirty="0" smtClean="0"/>
              <a:t>		 </a:t>
            </a:r>
            <a:r>
              <a:rPr lang="en-US" sz="1400" dirty="0" smtClean="0"/>
              <a:t>St.d = square root of variance</a:t>
            </a:r>
            <a:endParaRPr lang="en-US" sz="1200" dirty="0" smtClean="0"/>
          </a:p>
          <a:p>
            <a:r>
              <a:rPr lang="en-US" sz="1200" dirty="0" smtClean="0"/>
              <a:t>		</a:t>
            </a:r>
          </a:p>
          <a:p>
            <a:endParaRPr lang="en-US" sz="1200" dirty="0" smtClean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500" dirty="0" smtClean="0"/>
              <a:t>standard deviation = high </a:t>
            </a:r>
            <a:r>
              <a:rPr lang="en-US" sz="1500" dirty="0" smtClean="0">
                <a:sym typeface="Wingdings" pitchFamily="2" charset="2"/>
              </a:rPr>
              <a:t> risk level = high       </a:t>
            </a:r>
            <a:r>
              <a:rPr lang="en-US" sz="1200" dirty="0" smtClean="0">
                <a:sym typeface="Wingdings" pitchFamily="2" charset="2"/>
              </a:rPr>
              <a:t>(investment’s volatility)</a:t>
            </a:r>
          </a:p>
          <a:p>
            <a:endParaRPr lang="en-US" sz="1600" dirty="0" smtClean="0">
              <a:sym typeface="Wingdings" pitchFamily="2" charset="2"/>
            </a:endParaRPr>
          </a:p>
          <a:p>
            <a:endParaRPr lang="en-US" sz="18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500" dirty="0" smtClean="0">
                <a:solidFill>
                  <a:schemeClr val="accent6"/>
                </a:solidFill>
              </a:rPr>
              <a:t>fundamental relationship: </a:t>
            </a:r>
            <a:r>
              <a:rPr lang="en-US" sz="1500" b="1" dirty="0" smtClean="0">
                <a:solidFill>
                  <a:schemeClr val="accent6"/>
                </a:solidFill>
              </a:rPr>
              <a:t>risk – return </a:t>
            </a:r>
          </a:p>
          <a:p>
            <a:pPr>
              <a:lnSpc>
                <a:spcPct val="150000"/>
              </a:lnSpc>
            </a:pPr>
            <a:r>
              <a:rPr lang="en-US" sz="1500" dirty="0" smtClean="0"/>
              <a:t>		           </a:t>
            </a:r>
            <a:r>
              <a:rPr lang="en-US" sz="1500" dirty="0" smtClean="0">
                <a:sym typeface="Wingdings" pitchFamily="2" charset="2"/>
              </a:rPr>
              <a:t> </a:t>
            </a:r>
            <a:r>
              <a:rPr lang="en-US" sz="1500" dirty="0" smtClean="0">
                <a:solidFill>
                  <a:schemeClr val="accent6"/>
                </a:solidFill>
              </a:rPr>
              <a:t>higher risk compensated for higher return </a:t>
            </a:r>
            <a:endParaRPr lang="el-GR" sz="1500" dirty="0" smtClean="0">
              <a:solidFill>
                <a:schemeClr val="accent6"/>
              </a:solidFill>
            </a:endParaRPr>
          </a:p>
          <a:p>
            <a:endParaRPr lang="en-US" sz="1600" dirty="0" smtClean="0">
              <a:sym typeface="Wingdings" pitchFamily="2" charset="2"/>
            </a:endParaRPr>
          </a:p>
          <a:p>
            <a:endParaRPr lang="en-US" sz="1600" dirty="0" smtClean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467544" y="476672"/>
            <a:ext cx="8229600" cy="5620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Definition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Risk</a:t>
            </a:r>
            <a:endParaRPr kumimoji="0" lang="el-GR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18071</TotalTime>
  <Words>1906</Words>
  <Application>Microsoft Office PowerPoint</Application>
  <PresentationFormat>On-screen Show (4:3)</PresentationFormat>
  <Paragraphs>965</Paragraphs>
  <Slides>78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Προεπιλεγμένη σχεδίαση</vt:lpstr>
      <vt:lpstr>Office Theme</vt:lpstr>
      <vt:lpstr>1_Θέμα του Office</vt:lpstr>
      <vt:lpstr>Ναυτιλιακή Χρηματοοικονομική</vt:lpstr>
      <vt:lpstr>Άδειες Χρήσης</vt:lpstr>
      <vt:lpstr>Χρηματοδότηση</vt:lpstr>
      <vt:lpstr>PowerPoint Presentation</vt:lpstr>
      <vt:lpstr>PowerPoint Presentation</vt:lpstr>
      <vt:lpstr>The concept of Risk (1)</vt:lpstr>
      <vt:lpstr>The concept of Risk (2)</vt:lpstr>
      <vt:lpstr>PowerPoint Presentation</vt:lpstr>
      <vt:lpstr>PowerPoint Presentation</vt:lpstr>
      <vt:lpstr>Major Types of Risk</vt:lpstr>
      <vt:lpstr>Types of Financial Risk (1)</vt:lpstr>
      <vt:lpstr>Types of Financial Risk (2)</vt:lpstr>
      <vt:lpstr>Types of Financial Risk (3)</vt:lpstr>
      <vt:lpstr>Why is Shipping so Volatile?</vt:lpstr>
      <vt:lpstr>Freight rate formation – Demand vs. Supply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Broad Sources of Risk in Shipping </vt:lpstr>
      <vt:lpstr>Specific Sources of Risk in Shipping</vt:lpstr>
      <vt:lpstr>PowerPoint Presentation</vt:lpstr>
      <vt:lpstr>PowerPoint Presentation</vt:lpstr>
      <vt:lpstr>Shipping Business Idiosyncrasies</vt:lpstr>
      <vt:lpstr>PowerPoint Presentation</vt:lpstr>
      <vt:lpstr>What is Volatility ?</vt:lpstr>
      <vt:lpstr>Understanding Volatility (1) </vt:lpstr>
      <vt:lpstr>Volatility properties (2)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Enterprise Risk Management (ERM) in Shipping</vt:lpstr>
      <vt:lpstr>Spot - Forward transactions</vt:lpstr>
      <vt:lpstr>What are ‘Derivatives’ ? (1)</vt:lpstr>
      <vt:lpstr>What are ‘Derivatives’ ? (2)</vt:lpstr>
      <vt:lpstr>What are ‘Derivatives’ ? (3)</vt:lpstr>
      <vt:lpstr>What are ‘Derivatives’ ? (4)</vt:lpstr>
      <vt:lpstr>What are ‘Derivatives’ ? (5)</vt:lpstr>
      <vt:lpstr>OTC markets vs. Organized Exchange markets </vt:lpstr>
      <vt:lpstr>OTC markets vs. Organized Exchange markets </vt:lpstr>
      <vt:lpstr>Uses of derivatives </vt:lpstr>
      <vt:lpstr>CME Group</vt:lpstr>
      <vt:lpstr>Imarex</vt:lpstr>
      <vt:lpstr>PowerPoint Presentation</vt:lpstr>
      <vt:lpstr>Spot / Cash Contracts</vt:lpstr>
      <vt:lpstr>Futures Contracts</vt:lpstr>
      <vt:lpstr>Forward Contracts</vt:lpstr>
      <vt:lpstr>FUTURES / FORWARD contracts</vt:lpstr>
      <vt:lpstr>FUTURES obligations</vt:lpstr>
      <vt:lpstr>PowerPoint Presentation</vt:lpstr>
      <vt:lpstr>Futures vs. Forwards</vt:lpstr>
      <vt:lpstr>PowerPoint Presentation</vt:lpstr>
      <vt:lpstr>PowerPoint Presentation</vt:lpstr>
      <vt:lpstr>What is Hedging ?</vt:lpstr>
      <vt:lpstr>PowerPoint Presentation</vt:lpstr>
      <vt:lpstr>Shipping Business Parties</vt:lpstr>
      <vt:lpstr>Forward Freight Agreements (FFAs)</vt:lpstr>
      <vt:lpstr>Forward Freight Agreements (FFAs)</vt:lpstr>
      <vt:lpstr>PowerPoint Presentation</vt:lpstr>
      <vt:lpstr>PowerPoint Presentation</vt:lpstr>
      <vt:lpstr>FFA players</vt:lpstr>
      <vt:lpstr>Shipping Information</vt:lpstr>
      <vt:lpstr>More participants in FFAs…</vt:lpstr>
      <vt:lpstr>Practical Cases  on Freight Derivatives Uses</vt:lpstr>
      <vt:lpstr>1.   FFA Hedging example 1</vt:lpstr>
      <vt:lpstr>1.   FFA Hedging example 1</vt:lpstr>
      <vt:lpstr>1.   FFA Hedging example 1</vt:lpstr>
      <vt:lpstr>1.   FFA Hedging example 1 (cont.)</vt:lpstr>
      <vt:lpstr>2.   FFA Hedging example 2 – spot voyage</vt:lpstr>
      <vt:lpstr>2.   FFA Hedging example 2 – spot voyage (cont.)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T.Syriopoulos</dc:creator>
  <cp:lastModifiedBy>user</cp:lastModifiedBy>
  <cp:revision>4107</cp:revision>
  <dcterms:created xsi:type="dcterms:W3CDTF">2008-02-04T19:12:04Z</dcterms:created>
  <dcterms:modified xsi:type="dcterms:W3CDTF">2015-11-27T10:16:51Z</dcterms:modified>
</cp:coreProperties>
</file>