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Arimo" panose="020B0604020202020204" charset="0"/>
      <p:regular r:id="rId27"/>
      <p:bold r:id="rId28"/>
      <p:italic r:id="rId29"/>
      <p:boldItalic r:id="rId30"/>
    </p:embeddedFont>
    <p:embeddedFont>
      <p:font typeface="Josefin Sans" pitchFamily="2" charset="-94"/>
      <p:regular r:id="rId31"/>
      <p:bold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hWHtsUwMgjbZhYNQor+XvulF6D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139" autoAdjust="0"/>
  </p:normalViewPr>
  <p:slideViewPr>
    <p:cSldViewPr snapToGrid="0">
      <p:cViewPr varScale="1">
        <p:scale>
          <a:sx n="85" d="100"/>
          <a:sy n="85" d="100"/>
        </p:scale>
        <p:origin x="4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rgbClr val="000000"/>
                </a:solidFill>
                <a:latin typeface="Josefin Sans"/>
                <a:ea typeface="Josefin Sans"/>
                <a:cs typeface="Josefin Sans"/>
                <a:sym typeface="Josefin Sans"/>
              </a:rPr>
              <a:t>ULO 3: DÖNGÜSEL EKONOMI IÇIN AYAKKABI ÜRÜN TASARIMI.
Ders 3.5: </a:t>
            </a:r>
            <a:r>
              <a:rPr lang="en-GB" sz="1200" b="1" i="0" u="none" strike="noStrike" dirty="0" err="1">
                <a:solidFill>
                  <a:srgbClr val="000000"/>
                </a:solidFill>
                <a:latin typeface="Josefin Sans"/>
                <a:ea typeface="Josefin Sans"/>
                <a:cs typeface="Josefin Sans"/>
                <a:sym typeface="Josefin Sans"/>
              </a:rPr>
              <a:t>Prototip</a:t>
            </a:r>
            <a:r>
              <a:rPr lang="en-GB" sz="1200" b="1" i="0" u="none" strike="noStrike" dirty="0">
                <a:solidFill>
                  <a:srgbClr val="000000"/>
                </a:solidFill>
                <a:latin typeface="Josefin Sans"/>
                <a:ea typeface="Josefin Sans"/>
                <a:cs typeface="Josefin Sans"/>
                <a:sym typeface="Josefin Sans"/>
              </a:rPr>
              <a:t> </a:t>
            </a:r>
            <a:r>
              <a:rPr lang="en-GB" sz="1200" b="1" i="0" u="none" strike="noStrike" dirty="0" err="1">
                <a:solidFill>
                  <a:srgbClr val="000000"/>
                </a:solidFill>
                <a:latin typeface="Josefin Sans"/>
                <a:ea typeface="Josefin Sans"/>
                <a:cs typeface="Josefin Sans"/>
                <a:sym typeface="Josefin Sans"/>
              </a:rPr>
              <a:t>Oluşturma</a:t>
            </a:r>
            <a:r>
              <a:rPr lang="en-GB" sz="1200" b="1" i="0" u="none" strike="noStrike" dirty="0">
                <a:solidFill>
                  <a:srgbClr val="000000"/>
                </a:solidFill>
                <a:latin typeface="Josefin Sans"/>
                <a:ea typeface="Josefin Sans"/>
                <a:cs typeface="Josefin Sans"/>
                <a:sym typeface="Josefin Sans"/>
              </a:rPr>
              <a:t>, Test </a:t>
            </a:r>
            <a:r>
              <a:rPr lang="en-GB" sz="1200" b="1" i="0" u="none" strike="noStrike" dirty="0" err="1">
                <a:solidFill>
                  <a:srgbClr val="000000"/>
                </a:solidFill>
                <a:latin typeface="Josefin Sans"/>
                <a:ea typeface="Josefin Sans"/>
                <a:cs typeface="Josefin Sans"/>
                <a:sym typeface="Josefin Sans"/>
              </a:rPr>
              <a:t>Etme</a:t>
            </a:r>
            <a:r>
              <a:rPr lang="en-GB" sz="1200" b="1" i="0" u="none" strike="noStrike" dirty="0">
                <a:solidFill>
                  <a:srgbClr val="000000"/>
                </a:solidFill>
                <a:latin typeface="Josefin Sans"/>
                <a:ea typeface="Josefin Sans"/>
                <a:cs typeface="Josefin Sans"/>
                <a:sym typeface="Josefin Sans"/>
              </a:rPr>
              <a:t> ve Analiz</a:t>
            </a:r>
            <a:endParaRPr sz="1200" b="1" i="0" u="none" strike="noStrike" dirty="0">
              <a:solidFill>
                <a:srgbClr val="000000"/>
              </a:solidFill>
              <a:latin typeface="Josefin Sans"/>
              <a:ea typeface="Josefin Sans"/>
              <a:cs typeface="Josefin Sans"/>
              <a:sym typeface="Josefin Sans"/>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0000"/>
              </a:lnSpc>
              <a:spcBef>
                <a:spcPts val="0"/>
              </a:spcBef>
              <a:spcAft>
                <a:spcPts val="0"/>
              </a:spcAft>
              <a:buNone/>
            </a:pPr>
            <a:r>
              <a:rPr lang="en-GB" sz="1800" dirty="0" err="1">
                <a:latin typeface="Calibri"/>
                <a:ea typeface="Calibri"/>
                <a:cs typeface="Calibri"/>
                <a:sym typeface="Calibri"/>
              </a:rPr>
              <a:t>Ayakkabı</a:t>
            </a:r>
            <a:r>
              <a:rPr lang="en-GB" sz="1800" dirty="0">
                <a:latin typeface="Calibri"/>
                <a:ea typeface="Calibri"/>
                <a:cs typeface="Calibri"/>
                <a:sym typeface="Calibri"/>
              </a:rPr>
              <a:t> </a:t>
            </a:r>
            <a:r>
              <a:rPr lang="en-GB" sz="1800" dirty="0" err="1">
                <a:latin typeface="Calibri"/>
                <a:ea typeface="Calibri"/>
                <a:cs typeface="Calibri"/>
                <a:sym typeface="Calibri"/>
              </a:rPr>
              <a:t>testi</a:t>
            </a:r>
            <a:r>
              <a:rPr lang="en-GB" sz="1800" dirty="0">
                <a:latin typeface="Calibri"/>
                <a:ea typeface="Calibri"/>
                <a:cs typeface="Calibri"/>
                <a:sym typeface="Calibri"/>
              </a:rPr>
              <a:t>, </a:t>
            </a:r>
            <a:r>
              <a:rPr lang="en-GB" sz="1800" dirty="0" err="1">
                <a:latin typeface="Calibri"/>
                <a:ea typeface="Calibri"/>
                <a:cs typeface="Calibri"/>
                <a:sym typeface="Calibri"/>
              </a:rPr>
              <a:t>performans</a:t>
            </a:r>
            <a:r>
              <a:rPr lang="en-GB" sz="1800" dirty="0">
                <a:latin typeface="Calibri"/>
                <a:ea typeface="Calibri"/>
                <a:cs typeface="Calibri"/>
                <a:sym typeface="Calibri"/>
              </a:rPr>
              <a:t>, </a:t>
            </a:r>
            <a:r>
              <a:rPr lang="en-GB" sz="1800" dirty="0" err="1">
                <a:latin typeface="Calibri"/>
                <a:ea typeface="Calibri"/>
                <a:cs typeface="Calibri"/>
                <a:sym typeface="Calibri"/>
              </a:rPr>
              <a:t>konfor</a:t>
            </a:r>
            <a:r>
              <a:rPr lang="en-GB" sz="1800" dirty="0">
                <a:latin typeface="Calibri"/>
                <a:ea typeface="Calibri"/>
                <a:cs typeface="Calibri"/>
                <a:sym typeface="Calibri"/>
              </a:rPr>
              <a:t> ve </a:t>
            </a:r>
            <a:r>
              <a:rPr lang="en-GB" sz="1800" dirty="0" err="1">
                <a:latin typeface="Calibri"/>
                <a:ea typeface="Calibri"/>
                <a:cs typeface="Calibri"/>
                <a:sym typeface="Calibri"/>
              </a:rPr>
              <a:t>güvenlik</a:t>
            </a:r>
            <a:r>
              <a:rPr lang="en-GB" sz="1800" dirty="0">
                <a:latin typeface="Calibri"/>
                <a:ea typeface="Calibri"/>
                <a:cs typeface="Calibri"/>
                <a:sym typeface="Calibri"/>
              </a:rPr>
              <a:t> </a:t>
            </a:r>
            <a:r>
              <a:rPr lang="en-GB" sz="1800" dirty="0" err="1">
                <a:latin typeface="Calibri"/>
                <a:ea typeface="Calibri"/>
                <a:cs typeface="Calibri"/>
                <a:sym typeface="Calibri"/>
              </a:rPr>
              <a:t>standartlarını</a:t>
            </a:r>
            <a:r>
              <a:rPr lang="en-GB" sz="1800" dirty="0">
                <a:latin typeface="Calibri"/>
                <a:ea typeface="Calibri"/>
                <a:cs typeface="Calibri"/>
                <a:sym typeface="Calibri"/>
              </a:rPr>
              <a:t> </a:t>
            </a:r>
            <a:r>
              <a:rPr lang="en-GB" sz="1800" dirty="0" err="1">
                <a:latin typeface="Calibri"/>
                <a:ea typeface="Calibri"/>
                <a:cs typeface="Calibri"/>
                <a:sym typeface="Calibri"/>
              </a:rPr>
              <a:t>karşıladıklarından</a:t>
            </a:r>
            <a:r>
              <a:rPr lang="en-GB" sz="1800" dirty="0">
                <a:latin typeface="Calibri"/>
                <a:ea typeface="Calibri"/>
                <a:cs typeface="Calibri"/>
                <a:sym typeface="Calibri"/>
              </a:rPr>
              <a:t> </a:t>
            </a:r>
            <a:r>
              <a:rPr lang="en-GB" sz="1800" dirty="0" err="1">
                <a:latin typeface="Calibri"/>
                <a:ea typeface="Calibri"/>
                <a:cs typeface="Calibri"/>
                <a:sym typeface="Calibri"/>
              </a:rPr>
              <a:t>emin</a:t>
            </a:r>
            <a:r>
              <a:rPr lang="en-GB" sz="1800" dirty="0">
                <a:latin typeface="Calibri"/>
                <a:ea typeface="Calibri"/>
                <a:cs typeface="Calibri"/>
                <a:sym typeface="Calibri"/>
              </a:rPr>
              <a:t> </a:t>
            </a:r>
            <a:r>
              <a:rPr lang="en-GB" sz="1800" dirty="0" err="1">
                <a:latin typeface="Calibri"/>
                <a:ea typeface="Calibri"/>
                <a:cs typeface="Calibri"/>
                <a:sym typeface="Calibri"/>
              </a:rPr>
              <a:t>olmak</a:t>
            </a:r>
            <a:r>
              <a:rPr lang="en-GB" sz="1800" dirty="0">
                <a:latin typeface="Calibri"/>
                <a:ea typeface="Calibri"/>
                <a:cs typeface="Calibri"/>
                <a:sym typeface="Calibri"/>
              </a:rPr>
              <a:t> </a:t>
            </a:r>
            <a:r>
              <a:rPr lang="en-GB" sz="1800" dirty="0" err="1">
                <a:latin typeface="Calibri"/>
                <a:ea typeface="Calibri"/>
                <a:cs typeface="Calibri"/>
                <a:sym typeface="Calibri"/>
              </a:rPr>
              <a:t>için</a:t>
            </a:r>
            <a:r>
              <a:rPr lang="en-GB" sz="1800" dirty="0">
                <a:latin typeface="Calibri"/>
                <a:ea typeface="Calibri"/>
                <a:cs typeface="Calibri"/>
                <a:sym typeface="Calibri"/>
              </a:rPr>
              <a:t> </a:t>
            </a:r>
            <a:r>
              <a:rPr lang="en-GB" sz="1800" dirty="0" err="1">
                <a:latin typeface="Calibri"/>
                <a:ea typeface="Calibri"/>
                <a:cs typeface="Calibri"/>
                <a:sym typeface="Calibri"/>
              </a:rPr>
              <a:t>prototiplerin</a:t>
            </a:r>
            <a:r>
              <a:rPr lang="en-GB" sz="1800" dirty="0">
                <a:latin typeface="Calibri"/>
                <a:ea typeface="Calibri"/>
                <a:cs typeface="Calibri"/>
                <a:sym typeface="Calibri"/>
              </a:rPr>
              <a:t> </a:t>
            </a:r>
            <a:r>
              <a:rPr lang="en-GB" sz="1800" dirty="0" err="1">
                <a:latin typeface="Calibri"/>
                <a:ea typeface="Calibri"/>
                <a:cs typeface="Calibri"/>
                <a:sym typeface="Calibri"/>
              </a:rPr>
              <a:t>çeşitli</a:t>
            </a:r>
            <a:r>
              <a:rPr lang="en-GB" sz="1800" dirty="0">
                <a:latin typeface="Calibri"/>
                <a:ea typeface="Calibri"/>
                <a:cs typeface="Calibri"/>
                <a:sym typeface="Calibri"/>
              </a:rPr>
              <a:t> </a:t>
            </a:r>
            <a:r>
              <a:rPr lang="en-GB" sz="1800" dirty="0" err="1">
                <a:latin typeface="Calibri"/>
                <a:ea typeface="Calibri"/>
                <a:cs typeface="Calibri"/>
                <a:sym typeface="Calibri"/>
              </a:rPr>
              <a:t>değerlendirmelere</a:t>
            </a:r>
            <a:r>
              <a:rPr lang="en-GB" sz="1800" dirty="0">
                <a:latin typeface="Calibri"/>
                <a:ea typeface="Calibri"/>
                <a:cs typeface="Calibri"/>
                <a:sym typeface="Calibri"/>
              </a:rPr>
              <a:t> tabi </a:t>
            </a:r>
            <a:r>
              <a:rPr lang="en-GB" sz="1800" dirty="0" err="1">
                <a:latin typeface="Calibri"/>
                <a:ea typeface="Calibri"/>
                <a:cs typeface="Calibri"/>
                <a:sym typeface="Calibri"/>
              </a:rPr>
              <a:t>tutulmasını</a:t>
            </a:r>
            <a:r>
              <a:rPr lang="en-GB" sz="1800" dirty="0">
                <a:latin typeface="Calibri"/>
                <a:ea typeface="Calibri"/>
                <a:cs typeface="Calibri"/>
                <a:sym typeface="Calibri"/>
              </a:rPr>
              <a:t> </a:t>
            </a:r>
            <a:r>
              <a:rPr lang="en-GB" sz="1800" dirty="0" err="1">
                <a:latin typeface="Calibri"/>
                <a:ea typeface="Calibri"/>
                <a:cs typeface="Calibri"/>
                <a:sym typeface="Calibri"/>
              </a:rPr>
              <a:t>içerir</a:t>
            </a:r>
            <a:r>
              <a:rPr lang="en-GB" sz="1800" dirty="0">
                <a:latin typeface="Calibri"/>
                <a:ea typeface="Calibri"/>
                <a:cs typeface="Calibri"/>
                <a:sym typeface="Calibri"/>
              </a:rPr>
              <a:t>. 
</a:t>
            </a:r>
            <a:r>
              <a:rPr lang="en-GB" sz="1800" dirty="0" err="1">
                <a:latin typeface="Calibri"/>
                <a:ea typeface="Calibri"/>
                <a:cs typeface="Calibri"/>
                <a:sym typeface="Calibri"/>
              </a:rPr>
              <a:t>Ayakkabı</a:t>
            </a:r>
            <a:r>
              <a:rPr lang="en-GB" sz="1800" dirty="0">
                <a:latin typeface="Calibri"/>
                <a:ea typeface="Calibri"/>
                <a:cs typeface="Calibri"/>
                <a:sym typeface="Calibri"/>
              </a:rPr>
              <a:t> </a:t>
            </a:r>
            <a:r>
              <a:rPr lang="en-GB" sz="1800" dirty="0" err="1">
                <a:latin typeface="Calibri"/>
                <a:ea typeface="Calibri"/>
                <a:cs typeface="Calibri"/>
                <a:sym typeface="Calibri"/>
              </a:rPr>
              <a:t>testi</a:t>
            </a:r>
            <a:r>
              <a:rPr lang="en-GB" sz="1800" dirty="0">
                <a:latin typeface="Calibri"/>
                <a:ea typeface="Calibri"/>
                <a:cs typeface="Calibri"/>
                <a:sym typeface="Calibri"/>
              </a:rPr>
              <a:t>, </a:t>
            </a:r>
            <a:r>
              <a:rPr lang="en-GB" sz="1800" dirty="0" err="1">
                <a:latin typeface="Calibri"/>
                <a:ea typeface="Calibri"/>
                <a:cs typeface="Calibri"/>
                <a:sym typeface="Calibri"/>
              </a:rPr>
              <a:t>standartlaştırılmış</a:t>
            </a:r>
            <a:r>
              <a:rPr lang="en-GB" sz="1800" dirty="0">
                <a:latin typeface="Calibri"/>
                <a:ea typeface="Calibri"/>
                <a:cs typeface="Calibri"/>
                <a:sym typeface="Calibri"/>
              </a:rPr>
              <a:t> test </a:t>
            </a:r>
            <a:r>
              <a:rPr lang="en-GB" sz="1800" dirty="0" err="1">
                <a:latin typeface="Calibri"/>
                <a:ea typeface="Calibri"/>
                <a:cs typeface="Calibri"/>
                <a:sym typeface="Calibri"/>
              </a:rPr>
              <a:t>yöntemlerinin</a:t>
            </a:r>
            <a:r>
              <a:rPr lang="en-GB" sz="1800" dirty="0">
                <a:latin typeface="Calibri"/>
                <a:ea typeface="Calibri"/>
                <a:cs typeface="Calibri"/>
                <a:sym typeface="Calibri"/>
              </a:rPr>
              <a:t>, </a:t>
            </a:r>
            <a:r>
              <a:rPr lang="en-GB" sz="1800" dirty="0" err="1">
                <a:latin typeface="Calibri"/>
                <a:ea typeface="Calibri"/>
                <a:cs typeface="Calibri"/>
                <a:sym typeface="Calibri"/>
              </a:rPr>
              <a:t>sektöre</a:t>
            </a:r>
            <a:r>
              <a:rPr lang="en-GB" sz="1800" dirty="0">
                <a:latin typeface="Calibri"/>
                <a:ea typeface="Calibri"/>
                <a:cs typeface="Calibri"/>
                <a:sym typeface="Calibri"/>
              </a:rPr>
              <a:t> </a:t>
            </a:r>
            <a:r>
              <a:rPr lang="en-GB" sz="1800" dirty="0" err="1">
                <a:latin typeface="Calibri"/>
                <a:ea typeface="Calibri"/>
                <a:cs typeface="Calibri"/>
                <a:sym typeface="Calibri"/>
              </a:rPr>
              <a:t>özel</a:t>
            </a:r>
            <a:r>
              <a:rPr lang="en-GB" sz="1800" dirty="0">
                <a:latin typeface="Calibri"/>
                <a:ea typeface="Calibri"/>
                <a:cs typeface="Calibri"/>
                <a:sym typeface="Calibri"/>
              </a:rPr>
              <a:t> </a:t>
            </a:r>
            <a:r>
              <a:rPr lang="en-GB" sz="1800" dirty="0" err="1">
                <a:latin typeface="Calibri"/>
                <a:ea typeface="Calibri"/>
                <a:cs typeface="Calibri"/>
                <a:sym typeface="Calibri"/>
              </a:rPr>
              <a:t>protokollerin</a:t>
            </a:r>
            <a:r>
              <a:rPr lang="en-GB" sz="1800" dirty="0">
                <a:latin typeface="Calibri"/>
                <a:ea typeface="Calibri"/>
                <a:cs typeface="Calibri"/>
                <a:sym typeface="Calibri"/>
              </a:rPr>
              <a:t> ve </a:t>
            </a:r>
            <a:r>
              <a:rPr lang="en-GB" sz="1800" dirty="0" err="1">
                <a:latin typeface="Calibri"/>
                <a:ea typeface="Calibri"/>
                <a:cs typeface="Calibri"/>
                <a:sym typeface="Calibri"/>
              </a:rPr>
              <a:t>kurum</a:t>
            </a:r>
            <a:r>
              <a:rPr lang="en-GB" sz="1800" dirty="0">
                <a:latin typeface="Calibri"/>
                <a:ea typeface="Calibri"/>
                <a:cs typeface="Calibri"/>
                <a:sym typeface="Calibri"/>
              </a:rPr>
              <a:t> </a:t>
            </a:r>
            <a:r>
              <a:rPr lang="en-GB" sz="1800" dirty="0" err="1">
                <a:latin typeface="Calibri"/>
                <a:ea typeface="Calibri"/>
                <a:cs typeface="Calibri"/>
                <a:sym typeface="Calibri"/>
              </a:rPr>
              <a:t>içi</a:t>
            </a:r>
            <a:r>
              <a:rPr lang="en-GB" sz="1800" dirty="0">
                <a:latin typeface="Calibri"/>
                <a:ea typeface="Calibri"/>
                <a:cs typeface="Calibri"/>
                <a:sym typeface="Calibri"/>
              </a:rPr>
              <a:t> test </a:t>
            </a:r>
            <a:r>
              <a:rPr lang="en-GB" sz="1800" dirty="0" err="1">
                <a:latin typeface="Calibri"/>
                <a:ea typeface="Calibri"/>
                <a:cs typeface="Calibri"/>
                <a:sym typeface="Calibri"/>
              </a:rPr>
              <a:t>prosedürlerinin</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kombinasyonu</a:t>
            </a:r>
            <a:r>
              <a:rPr lang="en-GB" sz="1800" dirty="0">
                <a:latin typeface="Calibri"/>
                <a:ea typeface="Calibri"/>
                <a:cs typeface="Calibri"/>
                <a:sym typeface="Calibri"/>
              </a:rPr>
              <a:t> </a:t>
            </a:r>
            <a:r>
              <a:rPr lang="en-GB" sz="1800" dirty="0" err="1">
                <a:latin typeface="Calibri"/>
                <a:ea typeface="Calibri"/>
                <a:cs typeface="Calibri"/>
                <a:sym typeface="Calibri"/>
              </a:rPr>
              <a:t>kullanılarak</a:t>
            </a:r>
            <a:r>
              <a:rPr lang="en-GB" sz="1800" dirty="0">
                <a:latin typeface="Calibri"/>
                <a:ea typeface="Calibri"/>
                <a:cs typeface="Calibri"/>
                <a:sym typeface="Calibri"/>
              </a:rPr>
              <a:t> </a:t>
            </a:r>
            <a:r>
              <a:rPr lang="en-GB" sz="1800" dirty="0" err="1">
                <a:latin typeface="Calibri"/>
                <a:ea typeface="Calibri"/>
                <a:cs typeface="Calibri"/>
                <a:sym typeface="Calibri"/>
              </a:rPr>
              <a:t>gerçekleştirilir</a:t>
            </a:r>
            <a:r>
              <a:rPr lang="en-GB" sz="1800" dirty="0">
                <a:latin typeface="Calibri"/>
                <a:ea typeface="Calibri"/>
                <a:cs typeface="Calibri"/>
                <a:sym typeface="Calibri"/>
              </a:rPr>
              <a:t>. Bu </a:t>
            </a:r>
            <a:r>
              <a:rPr lang="en-GB" sz="1800" dirty="0" err="1">
                <a:latin typeface="Calibri"/>
                <a:ea typeface="Calibri"/>
                <a:cs typeface="Calibri"/>
                <a:sym typeface="Calibri"/>
              </a:rPr>
              <a:t>testler</a:t>
            </a:r>
            <a:r>
              <a:rPr lang="en-GB" sz="1800" dirty="0">
                <a:latin typeface="Calibri"/>
                <a:ea typeface="Calibri"/>
                <a:cs typeface="Calibri"/>
                <a:sym typeface="Calibri"/>
              </a:rPr>
              <a:t>, </a:t>
            </a:r>
            <a:r>
              <a:rPr lang="en-GB" sz="1800" dirty="0" err="1">
                <a:latin typeface="Calibri"/>
                <a:ea typeface="Calibri"/>
                <a:cs typeface="Calibri"/>
                <a:sym typeface="Calibri"/>
              </a:rPr>
              <a:t>üreticilerin</a:t>
            </a:r>
            <a:r>
              <a:rPr lang="en-GB" sz="1800" dirty="0">
                <a:latin typeface="Calibri"/>
                <a:ea typeface="Calibri"/>
                <a:cs typeface="Calibri"/>
                <a:sym typeface="Calibri"/>
              </a:rPr>
              <a:t> </a:t>
            </a:r>
            <a:r>
              <a:rPr lang="en-GB" sz="1800" dirty="0" err="1">
                <a:latin typeface="Calibri"/>
                <a:ea typeface="Calibri"/>
                <a:cs typeface="Calibri"/>
                <a:sym typeface="Calibri"/>
              </a:rPr>
              <a:t>olası</a:t>
            </a:r>
            <a:r>
              <a:rPr lang="en-GB" sz="1800" dirty="0">
                <a:latin typeface="Calibri"/>
                <a:ea typeface="Calibri"/>
                <a:cs typeface="Calibri"/>
                <a:sym typeface="Calibri"/>
              </a:rPr>
              <a:t> </a:t>
            </a:r>
            <a:r>
              <a:rPr lang="en-GB" sz="1800" dirty="0" err="1">
                <a:latin typeface="Calibri"/>
                <a:ea typeface="Calibri"/>
                <a:cs typeface="Calibri"/>
                <a:sym typeface="Calibri"/>
              </a:rPr>
              <a:t>tasarım</a:t>
            </a:r>
            <a:r>
              <a:rPr lang="en-GB" sz="1800" dirty="0">
                <a:latin typeface="Calibri"/>
                <a:ea typeface="Calibri"/>
                <a:cs typeface="Calibri"/>
                <a:sym typeface="Calibri"/>
              </a:rPr>
              <a:t> </a:t>
            </a:r>
            <a:r>
              <a:rPr lang="en-GB" sz="1800" dirty="0" err="1">
                <a:latin typeface="Calibri"/>
                <a:ea typeface="Calibri"/>
                <a:cs typeface="Calibri"/>
                <a:sym typeface="Calibri"/>
              </a:rPr>
              <a:t>kusurlarını</a:t>
            </a:r>
            <a:r>
              <a:rPr lang="en-GB" sz="1800" dirty="0">
                <a:latin typeface="Calibri"/>
                <a:ea typeface="Calibri"/>
                <a:cs typeface="Calibri"/>
                <a:sym typeface="Calibri"/>
              </a:rPr>
              <a:t> </a:t>
            </a:r>
            <a:r>
              <a:rPr lang="en-GB" sz="1800" dirty="0" err="1">
                <a:latin typeface="Calibri"/>
                <a:ea typeface="Calibri"/>
                <a:cs typeface="Calibri"/>
                <a:sym typeface="Calibri"/>
              </a:rPr>
              <a:t>belirlemesine</a:t>
            </a:r>
            <a:r>
              <a:rPr lang="en-GB" sz="1800" dirty="0">
                <a:latin typeface="Calibri"/>
                <a:ea typeface="Calibri"/>
                <a:cs typeface="Calibri"/>
                <a:sym typeface="Calibri"/>
              </a:rPr>
              <a:t>, </a:t>
            </a:r>
            <a:r>
              <a:rPr lang="en-GB" sz="1800" dirty="0" err="1">
                <a:latin typeface="Calibri"/>
                <a:ea typeface="Calibri"/>
                <a:cs typeface="Calibri"/>
                <a:sym typeface="Calibri"/>
              </a:rPr>
              <a:t>düzenlemelere</a:t>
            </a:r>
            <a:r>
              <a:rPr lang="en-GB" sz="1800" dirty="0">
                <a:latin typeface="Calibri"/>
                <a:ea typeface="Calibri"/>
                <a:cs typeface="Calibri"/>
                <a:sym typeface="Calibri"/>
              </a:rPr>
              <a:t> </a:t>
            </a:r>
            <a:r>
              <a:rPr lang="en-GB" sz="1800" dirty="0" err="1">
                <a:latin typeface="Calibri"/>
                <a:ea typeface="Calibri"/>
                <a:cs typeface="Calibri"/>
                <a:sym typeface="Calibri"/>
              </a:rPr>
              <a:t>uygunluğu</a:t>
            </a:r>
            <a:r>
              <a:rPr lang="en-GB" sz="1800" dirty="0">
                <a:latin typeface="Calibri"/>
                <a:ea typeface="Calibri"/>
                <a:cs typeface="Calibri"/>
                <a:sym typeface="Calibri"/>
              </a:rPr>
              <a:t> </a:t>
            </a:r>
            <a:r>
              <a:rPr lang="en-GB" sz="1800" dirty="0" err="1">
                <a:latin typeface="Calibri"/>
                <a:ea typeface="Calibri"/>
                <a:cs typeface="Calibri"/>
                <a:sym typeface="Calibri"/>
              </a:rPr>
              <a:t>sağlamasına</a:t>
            </a:r>
            <a:r>
              <a:rPr lang="en-GB" sz="1800" dirty="0">
                <a:latin typeface="Calibri"/>
                <a:ea typeface="Calibri"/>
                <a:cs typeface="Calibri"/>
                <a:sym typeface="Calibri"/>
              </a:rPr>
              <a:t> ve </a:t>
            </a:r>
            <a:r>
              <a:rPr lang="en-GB" sz="1800" dirty="0" err="1">
                <a:latin typeface="Calibri"/>
                <a:ea typeface="Calibri"/>
                <a:cs typeface="Calibri"/>
                <a:sym typeface="Calibri"/>
              </a:rPr>
              <a:t>tüketicilere</a:t>
            </a:r>
            <a:r>
              <a:rPr lang="en-GB" sz="1800" dirty="0">
                <a:latin typeface="Calibri"/>
                <a:ea typeface="Calibri"/>
                <a:cs typeface="Calibri"/>
                <a:sym typeface="Calibri"/>
              </a:rPr>
              <a:t> </a:t>
            </a:r>
            <a:r>
              <a:rPr lang="en-GB" sz="1800" dirty="0" err="1">
                <a:latin typeface="Calibri"/>
                <a:ea typeface="Calibri"/>
                <a:cs typeface="Calibri"/>
                <a:sym typeface="Calibri"/>
              </a:rPr>
              <a:t>yüksek</a:t>
            </a:r>
            <a:r>
              <a:rPr lang="en-GB" sz="1800" dirty="0">
                <a:latin typeface="Calibri"/>
                <a:ea typeface="Calibri"/>
                <a:cs typeface="Calibri"/>
                <a:sym typeface="Calibri"/>
              </a:rPr>
              <a:t> </a:t>
            </a:r>
            <a:r>
              <a:rPr lang="en-GB" sz="1800" dirty="0" err="1">
                <a:latin typeface="Calibri"/>
                <a:ea typeface="Calibri"/>
                <a:cs typeface="Calibri"/>
                <a:sym typeface="Calibri"/>
              </a:rPr>
              <a:t>kaliteli</a:t>
            </a:r>
            <a:r>
              <a:rPr lang="en-GB" sz="1800" dirty="0">
                <a:latin typeface="Calibri"/>
                <a:ea typeface="Calibri"/>
                <a:cs typeface="Calibri"/>
                <a:sym typeface="Calibri"/>
              </a:rPr>
              <a:t> </a:t>
            </a:r>
            <a:r>
              <a:rPr lang="en-GB" sz="1800" dirty="0" err="1">
                <a:latin typeface="Calibri"/>
                <a:ea typeface="Calibri"/>
                <a:cs typeface="Calibri"/>
                <a:sym typeface="Calibri"/>
              </a:rPr>
              <a:t>ürünler</a:t>
            </a:r>
            <a:r>
              <a:rPr lang="en-GB" sz="1800" dirty="0">
                <a:latin typeface="Calibri"/>
                <a:ea typeface="Calibri"/>
                <a:cs typeface="Calibri"/>
                <a:sym typeface="Calibri"/>
              </a:rPr>
              <a:t> </a:t>
            </a:r>
            <a:r>
              <a:rPr lang="en-GB" sz="1800" dirty="0" err="1">
                <a:latin typeface="Calibri"/>
                <a:ea typeface="Calibri"/>
                <a:cs typeface="Calibri"/>
                <a:sym typeface="Calibri"/>
              </a:rPr>
              <a:t>sunmasına</a:t>
            </a:r>
            <a:r>
              <a:rPr lang="en-GB" sz="1800" dirty="0">
                <a:latin typeface="Calibri"/>
                <a:ea typeface="Calibri"/>
                <a:cs typeface="Calibri"/>
                <a:sym typeface="Calibri"/>
              </a:rPr>
              <a:t> </a:t>
            </a:r>
            <a:r>
              <a:rPr lang="en-GB" sz="1800" dirty="0" err="1">
                <a:latin typeface="Calibri"/>
                <a:ea typeface="Calibri"/>
                <a:cs typeface="Calibri"/>
                <a:sym typeface="Calibri"/>
              </a:rPr>
              <a:t>yardımcı</a:t>
            </a:r>
            <a:r>
              <a:rPr lang="en-GB" sz="1800" dirty="0">
                <a:latin typeface="Calibri"/>
                <a:ea typeface="Calibri"/>
                <a:cs typeface="Calibri"/>
                <a:sym typeface="Calibri"/>
              </a:rPr>
              <a:t> </a:t>
            </a:r>
            <a:r>
              <a:rPr lang="en-GB" sz="1800" dirty="0" err="1">
                <a:latin typeface="Calibri"/>
                <a:ea typeface="Calibri"/>
                <a:cs typeface="Calibri"/>
                <a:sym typeface="Calibri"/>
              </a:rPr>
              <a:t>olur</a:t>
            </a:r>
            <a:r>
              <a:rPr lang="en-GB" sz="1800" dirty="0">
                <a:latin typeface="Calibri"/>
                <a:ea typeface="Calibri"/>
                <a:cs typeface="Calibri"/>
                <a:sym typeface="Calibri"/>
              </a:rPr>
              <a:t>.
</a:t>
            </a:r>
            <a:r>
              <a:rPr lang="en-GB" sz="1800" dirty="0" err="1">
                <a:latin typeface="Calibri"/>
                <a:ea typeface="Calibri"/>
                <a:cs typeface="Calibri"/>
                <a:sym typeface="Calibri"/>
              </a:rPr>
              <a:t>Döngüsel</a:t>
            </a:r>
            <a:r>
              <a:rPr lang="en-GB" sz="1800" dirty="0">
                <a:latin typeface="Calibri"/>
                <a:ea typeface="Calibri"/>
                <a:cs typeface="Calibri"/>
                <a:sym typeface="Calibri"/>
              </a:rPr>
              <a:t> </a:t>
            </a:r>
            <a:r>
              <a:rPr lang="en-GB" sz="1800" dirty="0" err="1">
                <a:latin typeface="Calibri"/>
                <a:ea typeface="Calibri"/>
                <a:cs typeface="Calibri"/>
                <a:sym typeface="Calibri"/>
              </a:rPr>
              <a:t>ekonomi</a:t>
            </a:r>
            <a:r>
              <a:rPr lang="en-GB" sz="1800" dirty="0">
                <a:latin typeface="Calibri"/>
                <a:ea typeface="Calibri"/>
                <a:cs typeface="Calibri"/>
                <a:sym typeface="Calibri"/>
              </a:rPr>
              <a:t> </a:t>
            </a:r>
            <a:r>
              <a:rPr lang="en-GB" sz="1800" dirty="0" err="1">
                <a:latin typeface="Calibri"/>
                <a:ea typeface="Calibri"/>
                <a:cs typeface="Calibri"/>
                <a:sym typeface="Calibri"/>
              </a:rPr>
              <a:t>ilkeleriyle</a:t>
            </a:r>
            <a:r>
              <a:rPr lang="en-GB" sz="1800" dirty="0">
                <a:latin typeface="Calibri"/>
                <a:ea typeface="Calibri"/>
                <a:cs typeface="Calibri"/>
                <a:sym typeface="Calibri"/>
              </a:rPr>
              <a:t> </a:t>
            </a:r>
            <a:r>
              <a:rPr lang="en-GB" sz="1800" dirty="0" err="1">
                <a:latin typeface="Calibri"/>
                <a:ea typeface="Calibri"/>
                <a:cs typeface="Calibri"/>
                <a:sym typeface="Calibri"/>
              </a:rPr>
              <a:t>uyumlu</a:t>
            </a:r>
            <a:r>
              <a:rPr lang="en-GB" sz="1800" dirty="0">
                <a:latin typeface="Calibri"/>
                <a:ea typeface="Calibri"/>
                <a:cs typeface="Calibri"/>
                <a:sym typeface="Calibri"/>
              </a:rPr>
              <a:t> </a:t>
            </a:r>
            <a:r>
              <a:rPr lang="en-GB" sz="1800" dirty="0" err="1">
                <a:latin typeface="Calibri"/>
                <a:ea typeface="Calibri"/>
                <a:cs typeface="Calibri"/>
                <a:sym typeface="Calibri"/>
              </a:rPr>
              <a:t>ayakkabı</a:t>
            </a:r>
            <a:r>
              <a:rPr lang="en-GB" sz="1800" dirty="0">
                <a:latin typeface="Calibri"/>
                <a:ea typeface="Calibri"/>
                <a:cs typeface="Calibri"/>
                <a:sym typeface="Calibri"/>
              </a:rPr>
              <a:t> </a:t>
            </a:r>
            <a:r>
              <a:rPr lang="en-GB" sz="1800" dirty="0" err="1">
                <a:latin typeface="Calibri"/>
                <a:ea typeface="Calibri"/>
                <a:cs typeface="Calibri"/>
                <a:sym typeface="Calibri"/>
              </a:rPr>
              <a:t>tasarımı</a:t>
            </a:r>
            <a:r>
              <a:rPr lang="en-GB" sz="1800" dirty="0">
                <a:latin typeface="Calibri"/>
                <a:ea typeface="Calibri"/>
                <a:cs typeface="Calibri"/>
                <a:sym typeface="Calibri"/>
              </a:rPr>
              <a:t> </a:t>
            </a:r>
            <a:r>
              <a:rPr lang="en-GB" sz="1800" dirty="0" err="1">
                <a:latin typeface="Calibri"/>
                <a:ea typeface="Calibri"/>
                <a:cs typeface="Calibri"/>
                <a:sym typeface="Calibri"/>
              </a:rPr>
              <a:t>bağlamında</a:t>
            </a:r>
            <a:r>
              <a:rPr lang="en-GB" sz="1800" dirty="0">
                <a:latin typeface="Calibri"/>
                <a:ea typeface="Calibri"/>
                <a:cs typeface="Calibri"/>
                <a:sym typeface="Calibri"/>
              </a:rPr>
              <a:t>, test </a:t>
            </a:r>
            <a:r>
              <a:rPr lang="en-GB" sz="1800" dirty="0" err="1">
                <a:latin typeface="Calibri"/>
                <a:ea typeface="Calibri"/>
                <a:cs typeface="Calibri"/>
                <a:sym typeface="Calibri"/>
              </a:rPr>
              <a:t>aşaması</a:t>
            </a:r>
            <a:r>
              <a:rPr lang="en-GB" sz="1800" dirty="0">
                <a:latin typeface="Calibri"/>
                <a:ea typeface="Calibri"/>
                <a:cs typeface="Calibri"/>
                <a:sym typeface="Calibri"/>
              </a:rPr>
              <a:t> </a:t>
            </a:r>
            <a:r>
              <a:rPr lang="en-GB" sz="1800" dirty="0" err="1">
                <a:latin typeface="Calibri"/>
                <a:ea typeface="Calibri"/>
                <a:cs typeface="Calibri"/>
                <a:sym typeface="Calibri"/>
              </a:rPr>
              <a:t>daha</a:t>
            </a:r>
            <a:r>
              <a:rPr lang="en-GB" sz="1800" dirty="0">
                <a:latin typeface="Calibri"/>
                <a:ea typeface="Calibri"/>
                <a:cs typeface="Calibri"/>
                <a:sym typeface="Calibri"/>
              </a:rPr>
              <a:t> </a:t>
            </a:r>
            <a:r>
              <a:rPr lang="en-GB" sz="1800" dirty="0" err="1">
                <a:latin typeface="Calibri"/>
                <a:ea typeface="Calibri"/>
                <a:cs typeface="Calibri"/>
                <a:sym typeface="Calibri"/>
              </a:rPr>
              <a:t>fazla</a:t>
            </a:r>
            <a:r>
              <a:rPr lang="en-GB" sz="1800" dirty="0">
                <a:latin typeface="Calibri"/>
                <a:ea typeface="Calibri"/>
                <a:cs typeface="Calibri"/>
                <a:sym typeface="Calibri"/>
              </a:rPr>
              <a:t> </a:t>
            </a:r>
            <a:r>
              <a:rPr lang="en-GB" sz="1800" dirty="0" err="1">
                <a:latin typeface="Calibri"/>
                <a:ea typeface="Calibri"/>
                <a:cs typeface="Calibri"/>
                <a:sym typeface="Calibri"/>
              </a:rPr>
              <a:t>önem</a:t>
            </a:r>
            <a:r>
              <a:rPr lang="en-GB" sz="1800" dirty="0">
                <a:latin typeface="Calibri"/>
                <a:ea typeface="Calibri"/>
                <a:cs typeface="Calibri"/>
                <a:sym typeface="Calibri"/>
              </a:rPr>
              <a:t> </a:t>
            </a:r>
            <a:r>
              <a:rPr lang="en-GB" sz="1800" dirty="0" err="1">
                <a:latin typeface="Calibri"/>
                <a:ea typeface="Calibri"/>
                <a:cs typeface="Calibri"/>
                <a:sym typeface="Calibri"/>
              </a:rPr>
              <a:t>kazanmaktadır</a:t>
            </a:r>
            <a:r>
              <a:rPr lang="en-GB" sz="1800" dirty="0">
                <a:latin typeface="Calibri"/>
                <a:ea typeface="Calibri"/>
                <a:cs typeface="Calibri"/>
                <a:sym typeface="Calibri"/>
              </a:rPr>
              <a:t>. </a:t>
            </a:r>
            <a:r>
              <a:rPr lang="en-GB" sz="1800" dirty="0" err="1">
                <a:latin typeface="Calibri"/>
                <a:ea typeface="Calibri"/>
                <a:cs typeface="Calibri"/>
                <a:sym typeface="Calibri"/>
              </a:rPr>
              <a:t>Döngüsel</a:t>
            </a:r>
            <a:r>
              <a:rPr lang="en-GB" sz="1800" dirty="0">
                <a:latin typeface="Calibri"/>
                <a:ea typeface="Calibri"/>
                <a:cs typeface="Calibri"/>
                <a:sym typeface="Calibri"/>
              </a:rPr>
              <a:t> </a:t>
            </a:r>
            <a:r>
              <a:rPr lang="en-GB" sz="1800" dirty="0" err="1">
                <a:latin typeface="Calibri"/>
                <a:ea typeface="Calibri"/>
                <a:cs typeface="Calibri"/>
                <a:sym typeface="Calibri"/>
              </a:rPr>
              <a:t>ekonomi</a:t>
            </a:r>
            <a:r>
              <a:rPr lang="en-GB" sz="1800" dirty="0">
                <a:latin typeface="Calibri"/>
                <a:ea typeface="Calibri"/>
                <a:cs typeface="Calibri"/>
                <a:sym typeface="Calibri"/>
              </a:rPr>
              <a:t>, </a:t>
            </a:r>
            <a:r>
              <a:rPr lang="en-GB" sz="1800" dirty="0" err="1">
                <a:latin typeface="Calibri"/>
                <a:ea typeface="Calibri"/>
                <a:cs typeface="Calibri"/>
                <a:sym typeface="Calibri"/>
              </a:rPr>
              <a:t>atıkları</a:t>
            </a:r>
            <a:r>
              <a:rPr lang="en-GB" sz="1800" dirty="0">
                <a:latin typeface="Calibri"/>
                <a:ea typeface="Calibri"/>
                <a:cs typeface="Calibri"/>
                <a:sym typeface="Calibri"/>
              </a:rPr>
              <a:t> </a:t>
            </a:r>
            <a:r>
              <a:rPr lang="en-GB" sz="1800" dirty="0" err="1">
                <a:latin typeface="Calibri"/>
                <a:ea typeface="Calibri"/>
                <a:cs typeface="Calibri"/>
                <a:sym typeface="Calibri"/>
              </a:rPr>
              <a:t>azaltmayı</a:t>
            </a:r>
            <a:r>
              <a:rPr lang="en-GB" sz="1800" dirty="0">
                <a:latin typeface="Calibri"/>
                <a:ea typeface="Calibri"/>
                <a:cs typeface="Calibri"/>
                <a:sym typeface="Calibri"/>
              </a:rPr>
              <a:t> ve </a:t>
            </a:r>
            <a:r>
              <a:rPr lang="en-GB" sz="1800" dirty="0" err="1">
                <a:latin typeface="Calibri"/>
                <a:ea typeface="Calibri"/>
                <a:cs typeface="Calibri"/>
                <a:sym typeface="Calibri"/>
              </a:rPr>
              <a:t>kaynak</a:t>
            </a:r>
            <a:r>
              <a:rPr lang="en-GB" sz="1800" dirty="0">
                <a:latin typeface="Calibri"/>
                <a:ea typeface="Calibri"/>
                <a:cs typeface="Calibri"/>
                <a:sym typeface="Calibri"/>
              </a:rPr>
              <a:t> </a:t>
            </a:r>
            <a:r>
              <a:rPr lang="en-GB" sz="1800" dirty="0" err="1">
                <a:latin typeface="Calibri"/>
                <a:ea typeface="Calibri"/>
                <a:cs typeface="Calibri"/>
                <a:sym typeface="Calibri"/>
              </a:rPr>
              <a:t>verimliliğini</a:t>
            </a:r>
            <a:r>
              <a:rPr lang="en-GB" sz="1800" dirty="0">
                <a:latin typeface="Calibri"/>
                <a:ea typeface="Calibri"/>
                <a:cs typeface="Calibri"/>
                <a:sym typeface="Calibri"/>
              </a:rPr>
              <a:t> </a:t>
            </a:r>
            <a:r>
              <a:rPr lang="en-GB" sz="1800" dirty="0" err="1">
                <a:latin typeface="Calibri"/>
                <a:ea typeface="Calibri"/>
                <a:cs typeface="Calibri"/>
                <a:sym typeface="Calibri"/>
              </a:rPr>
              <a:t>teşvik</a:t>
            </a:r>
            <a:r>
              <a:rPr lang="en-GB" sz="1800" dirty="0">
                <a:latin typeface="Calibri"/>
                <a:ea typeface="Calibri"/>
                <a:cs typeface="Calibri"/>
                <a:sym typeface="Calibri"/>
              </a:rPr>
              <a:t> </a:t>
            </a:r>
            <a:r>
              <a:rPr lang="en-GB" sz="1800" dirty="0" err="1">
                <a:latin typeface="Calibri"/>
                <a:ea typeface="Calibri"/>
                <a:cs typeface="Calibri"/>
                <a:sym typeface="Calibri"/>
              </a:rPr>
              <a:t>etmeyi</a:t>
            </a:r>
            <a:r>
              <a:rPr lang="en-GB" sz="1800" dirty="0">
                <a:latin typeface="Calibri"/>
                <a:ea typeface="Calibri"/>
                <a:cs typeface="Calibri"/>
                <a:sym typeface="Calibri"/>
              </a:rPr>
              <a:t> </a:t>
            </a:r>
            <a:r>
              <a:rPr lang="en-GB" sz="1800" dirty="0" err="1">
                <a:latin typeface="Calibri"/>
                <a:ea typeface="Calibri"/>
                <a:cs typeface="Calibri"/>
                <a:sym typeface="Calibri"/>
              </a:rPr>
              <a:t>amaçlar</a:t>
            </a:r>
            <a:r>
              <a:rPr lang="en-GB" sz="1800" dirty="0">
                <a:latin typeface="Calibri"/>
                <a:ea typeface="Calibri"/>
                <a:cs typeface="Calibri"/>
                <a:sym typeface="Calibri"/>
              </a:rPr>
              <a:t> ve </a:t>
            </a:r>
            <a:r>
              <a:rPr lang="en-GB" sz="1800" dirty="0" err="1">
                <a:latin typeface="Calibri"/>
                <a:ea typeface="Calibri"/>
                <a:cs typeface="Calibri"/>
                <a:sym typeface="Calibri"/>
              </a:rPr>
              <a:t>testler</a:t>
            </a:r>
            <a:r>
              <a:rPr lang="en-GB" sz="1800" dirty="0">
                <a:latin typeface="Calibri"/>
                <a:ea typeface="Calibri"/>
                <a:cs typeface="Calibri"/>
                <a:sym typeface="Calibri"/>
              </a:rPr>
              <a:t>, </a:t>
            </a:r>
            <a:r>
              <a:rPr lang="en-GB" sz="1800" dirty="0" err="1">
                <a:latin typeface="Calibri"/>
                <a:ea typeface="Calibri"/>
                <a:cs typeface="Calibri"/>
                <a:sym typeface="Calibri"/>
              </a:rPr>
              <a:t>ayakkabı</a:t>
            </a:r>
            <a:r>
              <a:rPr lang="en-GB" sz="1800" dirty="0">
                <a:latin typeface="Calibri"/>
                <a:ea typeface="Calibri"/>
                <a:cs typeface="Calibri"/>
                <a:sym typeface="Calibri"/>
              </a:rPr>
              <a:t> </a:t>
            </a:r>
            <a:r>
              <a:rPr lang="en-GB" sz="1800" dirty="0" err="1">
                <a:latin typeface="Calibri"/>
                <a:ea typeface="Calibri"/>
                <a:cs typeface="Calibri"/>
                <a:sym typeface="Calibri"/>
              </a:rPr>
              <a:t>ürünlerinin</a:t>
            </a:r>
            <a:r>
              <a:rPr lang="en-GB" sz="1800" dirty="0">
                <a:latin typeface="Calibri"/>
                <a:ea typeface="Calibri"/>
                <a:cs typeface="Calibri"/>
                <a:sym typeface="Calibri"/>
              </a:rPr>
              <a:t> </a:t>
            </a:r>
            <a:r>
              <a:rPr lang="en-GB" sz="1800" dirty="0" err="1">
                <a:latin typeface="Calibri"/>
                <a:ea typeface="Calibri"/>
                <a:cs typeface="Calibri"/>
                <a:sym typeface="Calibri"/>
              </a:rPr>
              <a:t>yalnızca</a:t>
            </a:r>
            <a:r>
              <a:rPr lang="en-GB" sz="1800" dirty="0">
                <a:latin typeface="Calibri"/>
                <a:ea typeface="Calibri"/>
                <a:cs typeface="Calibri"/>
                <a:sym typeface="Calibri"/>
              </a:rPr>
              <a:t> </a:t>
            </a:r>
            <a:r>
              <a:rPr lang="en-GB" sz="1800" dirty="0" err="1">
                <a:latin typeface="Calibri"/>
                <a:ea typeface="Calibri"/>
                <a:cs typeface="Calibri"/>
                <a:sym typeface="Calibri"/>
              </a:rPr>
              <a:t>işlevsel</a:t>
            </a:r>
            <a:r>
              <a:rPr lang="en-GB" sz="1800" dirty="0">
                <a:latin typeface="Calibri"/>
                <a:ea typeface="Calibri"/>
                <a:cs typeface="Calibri"/>
                <a:sym typeface="Calibri"/>
              </a:rPr>
              <a:t> </a:t>
            </a:r>
            <a:r>
              <a:rPr lang="en-GB" sz="1800" dirty="0" err="1">
                <a:latin typeface="Calibri"/>
                <a:ea typeface="Calibri"/>
                <a:cs typeface="Calibri"/>
                <a:sym typeface="Calibri"/>
              </a:rPr>
              <a:t>değil</a:t>
            </a:r>
            <a:r>
              <a:rPr lang="en-GB" sz="1800" dirty="0">
                <a:latin typeface="Calibri"/>
                <a:ea typeface="Calibri"/>
                <a:cs typeface="Calibri"/>
                <a:sym typeface="Calibri"/>
              </a:rPr>
              <a:t>, </a:t>
            </a:r>
            <a:r>
              <a:rPr lang="en-GB" sz="1800" dirty="0" err="1">
                <a:latin typeface="Calibri"/>
                <a:ea typeface="Calibri"/>
                <a:cs typeface="Calibri"/>
                <a:sym typeface="Calibri"/>
              </a:rPr>
              <a:t>aynı</a:t>
            </a:r>
            <a:r>
              <a:rPr lang="en-GB" sz="1800" dirty="0">
                <a:latin typeface="Calibri"/>
                <a:ea typeface="Calibri"/>
                <a:cs typeface="Calibri"/>
                <a:sym typeface="Calibri"/>
              </a:rPr>
              <a:t> </a:t>
            </a:r>
            <a:r>
              <a:rPr lang="en-GB" sz="1800" dirty="0" err="1">
                <a:latin typeface="Calibri"/>
                <a:ea typeface="Calibri"/>
                <a:cs typeface="Calibri"/>
                <a:sym typeface="Calibri"/>
              </a:rPr>
              <a:t>zamanda</a:t>
            </a:r>
            <a:r>
              <a:rPr lang="en-GB" sz="1800" dirty="0">
                <a:latin typeface="Calibri"/>
                <a:ea typeface="Calibri"/>
                <a:cs typeface="Calibri"/>
                <a:sym typeface="Calibri"/>
              </a:rPr>
              <a:t> </a:t>
            </a:r>
            <a:r>
              <a:rPr lang="en-GB" sz="1800" dirty="0" err="1">
                <a:latin typeface="Calibri"/>
                <a:ea typeface="Calibri"/>
                <a:cs typeface="Calibri"/>
                <a:sym typeface="Calibri"/>
              </a:rPr>
              <a:t>yaşam</a:t>
            </a:r>
            <a:r>
              <a:rPr lang="en-GB" sz="1800" dirty="0">
                <a:latin typeface="Calibri"/>
                <a:ea typeface="Calibri"/>
                <a:cs typeface="Calibri"/>
                <a:sym typeface="Calibri"/>
              </a:rPr>
              <a:t> </a:t>
            </a:r>
            <a:r>
              <a:rPr lang="en-GB" sz="1800" dirty="0" err="1">
                <a:latin typeface="Calibri"/>
                <a:ea typeface="Calibri"/>
                <a:cs typeface="Calibri"/>
                <a:sym typeface="Calibri"/>
              </a:rPr>
              <a:t>döngüleri</a:t>
            </a:r>
            <a:r>
              <a:rPr lang="en-GB" sz="1800" dirty="0">
                <a:latin typeface="Calibri"/>
                <a:ea typeface="Calibri"/>
                <a:cs typeface="Calibri"/>
                <a:sym typeface="Calibri"/>
              </a:rPr>
              <a:t> </a:t>
            </a:r>
            <a:r>
              <a:rPr lang="en-GB" sz="1800" dirty="0" err="1">
                <a:latin typeface="Calibri"/>
                <a:ea typeface="Calibri"/>
                <a:cs typeface="Calibri"/>
                <a:sym typeface="Calibri"/>
              </a:rPr>
              <a:t>boyunca</a:t>
            </a:r>
            <a:r>
              <a:rPr lang="en-GB" sz="1800" dirty="0">
                <a:latin typeface="Calibri"/>
                <a:ea typeface="Calibri"/>
                <a:cs typeface="Calibri"/>
                <a:sym typeface="Calibri"/>
              </a:rPr>
              <a:t> </a:t>
            </a:r>
            <a:r>
              <a:rPr lang="en-GB" sz="1800" dirty="0" err="1">
                <a:latin typeface="Calibri"/>
                <a:ea typeface="Calibri"/>
                <a:cs typeface="Calibri"/>
                <a:sym typeface="Calibri"/>
              </a:rPr>
              <a:t>sürdürülebilir</a:t>
            </a:r>
            <a:r>
              <a:rPr lang="en-GB" sz="1800" dirty="0">
                <a:latin typeface="Calibri"/>
                <a:ea typeface="Calibri"/>
                <a:cs typeface="Calibri"/>
                <a:sym typeface="Calibri"/>
              </a:rPr>
              <a:t> </a:t>
            </a:r>
            <a:r>
              <a:rPr lang="en-GB" sz="1800" dirty="0" err="1">
                <a:latin typeface="Calibri"/>
                <a:ea typeface="Calibri"/>
                <a:cs typeface="Calibri"/>
                <a:sym typeface="Calibri"/>
              </a:rPr>
              <a:t>olmasını</a:t>
            </a:r>
            <a:r>
              <a:rPr lang="en-GB" sz="1800" dirty="0">
                <a:latin typeface="Calibri"/>
                <a:ea typeface="Calibri"/>
                <a:cs typeface="Calibri"/>
                <a:sym typeface="Calibri"/>
              </a:rPr>
              <a:t> </a:t>
            </a:r>
            <a:r>
              <a:rPr lang="en-GB" sz="1800" dirty="0" err="1">
                <a:latin typeface="Calibri"/>
                <a:ea typeface="Calibri"/>
                <a:cs typeface="Calibri"/>
                <a:sym typeface="Calibri"/>
              </a:rPr>
              <a:t>sağlamada</a:t>
            </a:r>
            <a:r>
              <a:rPr lang="en-GB" sz="1800" dirty="0">
                <a:latin typeface="Calibri"/>
                <a:ea typeface="Calibri"/>
                <a:cs typeface="Calibri"/>
                <a:sym typeface="Calibri"/>
              </a:rPr>
              <a:t> </a:t>
            </a:r>
            <a:r>
              <a:rPr lang="en-GB" sz="1800" dirty="0" err="1">
                <a:latin typeface="Calibri"/>
                <a:ea typeface="Calibri"/>
                <a:cs typeface="Calibri"/>
                <a:sym typeface="Calibri"/>
              </a:rPr>
              <a:t>çok</a:t>
            </a:r>
            <a:r>
              <a:rPr lang="en-GB" sz="1800" dirty="0">
                <a:latin typeface="Calibri"/>
                <a:ea typeface="Calibri"/>
                <a:cs typeface="Calibri"/>
                <a:sym typeface="Calibri"/>
              </a:rPr>
              <a:t> </a:t>
            </a:r>
            <a:r>
              <a:rPr lang="en-GB" sz="1800" dirty="0" err="1">
                <a:latin typeface="Calibri"/>
                <a:ea typeface="Calibri"/>
                <a:cs typeface="Calibri"/>
                <a:sym typeface="Calibri"/>
              </a:rPr>
              <a:t>önemli</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rol</a:t>
            </a:r>
            <a:r>
              <a:rPr lang="en-GB" sz="1800" dirty="0">
                <a:latin typeface="Calibri"/>
                <a:ea typeface="Calibri"/>
                <a:cs typeface="Calibri"/>
                <a:sym typeface="Calibri"/>
              </a:rPr>
              <a:t> </a:t>
            </a:r>
            <a:r>
              <a:rPr lang="en-GB" sz="1800" dirty="0" err="1">
                <a:latin typeface="Calibri"/>
                <a:ea typeface="Calibri"/>
                <a:cs typeface="Calibri"/>
                <a:sym typeface="Calibri"/>
              </a:rPr>
              <a:t>oynar</a:t>
            </a:r>
            <a:r>
              <a:rPr lang="en-GB" sz="1800" dirty="0">
                <a:latin typeface="Calibri"/>
                <a:ea typeface="Calibri"/>
                <a:cs typeface="Calibri"/>
                <a:sym typeface="Calibri"/>
              </a:rPr>
              <a:t>. </a:t>
            </a:r>
            <a:r>
              <a:rPr lang="en-GB" sz="1800" dirty="0" err="1">
                <a:latin typeface="Calibri"/>
                <a:ea typeface="Calibri"/>
                <a:cs typeface="Calibri"/>
                <a:sym typeface="Calibri"/>
              </a:rPr>
              <a:t>Ayakkabıların</a:t>
            </a:r>
            <a:r>
              <a:rPr lang="en-GB" sz="1800" dirty="0">
                <a:latin typeface="Calibri"/>
                <a:ea typeface="Calibri"/>
                <a:cs typeface="Calibri"/>
                <a:sym typeface="Calibri"/>
              </a:rPr>
              <a:t> </a:t>
            </a:r>
            <a:r>
              <a:rPr lang="en-GB" sz="1800" dirty="0" err="1">
                <a:latin typeface="Calibri"/>
                <a:ea typeface="Calibri"/>
                <a:cs typeface="Calibri"/>
                <a:sym typeface="Calibri"/>
              </a:rPr>
              <a:t>döngüsel</a:t>
            </a:r>
            <a:r>
              <a:rPr lang="en-GB" sz="1800" dirty="0">
                <a:latin typeface="Calibri"/>
                <a:ea typeface="Calibri"/>
                <a:cs typeface="Calibri"/>
                <a:sym typeface="Calibri"/>
              </a:rPr>
              <a:t> </a:t>
            </a:r>
            <a:r>
              <a:rPr lang="en-GB" sz="1800" dirty="0" err="1">
                <a:latin typeface="Calibri"/>
                <a:ea typeface="Calibri"/>
                <a:cs typeface="Calibri"/>
                <a:sym typeface="Calibri"/>
              </a:rPr>
              <a:t>ekonomi</a:t>
            </a:r>
            <a:r>
              <a:rPr lang="en-GB" sz="1800" dirty="0">
                <a:latin typeface="Calibri"/>
                <a:ea typeface="Calibri"/>
                <a:cs typeface="Calibri"/>
                <a:sym typeface="Calibri"/>
              </a:rPr>
              <a:t> </a:t>
            </a:r>
            <a:r>
              <a:rPr lang="en-GB" sz="1800" dirty="0" err="1">
                <a:latin typeface="Calibri"/>
                <a:ea typeface="Calibri"/>
                <a:cs typeface="Calibri"/>
                <a:sym typeface="Calibri"/>
              </a:rPr>
              <a:t>ilkeleriyle</a:t>
            </a:r>
            <a:r>
              <a:rPr lang="en-GB" sz="1800" dirty="0">
                <a:latin typeface="Calibri"/>
                <a:ea typeface="Calibri"/>
                <a:cs typeface="Calibri"/>
                <a:sym typeface="Calibri"/>
              </a:rPr>
              <a:t> </a:t>
            </a:r>
            <a:r>
              <a:rPr lang="en-GB" sz="1800" dirty="0" err="1">
                <a:latin typeface="Calibri"/>
                <a:ea typeface="Calibri"/>
                <a:cs typeface="Calibri"/>
                <a:sym typeface="Calibri"/>
              </a:rPr>
              <a:t>uyumunu</a:t>
            </a:r>
            <a:r>
              <a:rPr lang="en-GB" sz="1800" dirty="0">
                <a:latin typeface="Calibri"/>
                <a:ea typeface="Calibri"/>
                <a:cs typeface="Calibri"/>
                <a:sym typeface="Calibri"/>
              </a:rPr>
              <a:t> </a:t>
            </a:r>
            <a:r>
              <a:rPr lang="en-GB" sz="1800" dirty="0" err="1">
                <a:latin typeface="Calibri"/>
                <a:ea typeface="Calibri"/>
                <a:cs typeface="Calibri"/>
                <a:sym typeface="Calibri"/>
              </a:rPr>
              <a:t>değerlendirmek</a:t>
            </a:r>
            <a:r>
              <a:rPr lang="en-GB" sz="1800" dirty="0">
                <a:latin typeface="Calibri"/>
                <a:ea typeface="Calibri"/>
                <a:cs typeface="Calibri"/>
                <a:sym typeface="Calibri"/>
              </a:rPr>
              <a:t> </a:t>
            </a:r>
            <a:r>
              <a:rPr lang="en-GB" sz="1800" dirty="0" err="1">
                <a:latin typeface="Calibri"/>
                <a:ea typeface="Calibri"/>
                <a:cs typeface="Calibri"/>
                <a:sym typeface="Calibri"/>
              </a:rPr>
              <a:t>için</a:t>
            </a:r>
            <a:r>
              <a:rPr lang="en-GB" sz="1800" dirty="0">
                <a:latin typeface="Calibri"/>
                <a:ea typeface="Calibri"/>
                <a:cs typeface="Calibri"/>
                <a:sym typeface="Calibri"/>
              </a:rPr>
              <a:t> </a:t>
            </a:r>
            <a:r>
              <a:rPr lang="en-GB" sz="1800" dirty="0" err="1">
                <a:latin typeface="Calibri"/>
                <a:ea typeface="Calibri"/>
                <a:cs typeface="Calibri"/>
                <a:sym typeface="Calibri"/>
              </a:rPr>
              <a:t>birkaç</a:t>
            </a:r>
            <a:r>
              <a:rPr lang="en-GB" sz="1800" dirty="0">
                <a:latin typeface="Calibri"/>
                <a:ea typeface="Calibri"/>
                <a:cs typeface="Calibri"/>
                <a:sym typeface="Calibri"/>
              </a:rPr>
              <a:t> </a:t>
            </a:r>
            <a:r>
              <a:rPr lang="en-GB" sz="1800" dirty="0" err="1">
                <a:latin typeface="Calibri"/>
                <a:ea typeface="Calibri"/>
                <a:cs typeface="Calibri"/>
                <a:sym typeface="Calibri"/>
              </a:rPr>
              <a:t>husus</a:t>
            </a:r>
            <a:r>
              <a:rPr lang="en-GB" sz="1800" dirty="0">
                <a:latin typeface="Calibri"/>
                <a:ea typeface="Calibri"/>
                <a:cs typeface="Calibri"/>
                <a:sym typeface="Calibri"/>
              </a:rPr>
              <a:t> test </a:t>
            </a:r>
            <a:r>
              <a:rPr lang="en-GB" sz="1800" dirty="0" err="1">
                <a:latin typeface="Calibri"/>
                <a:ea typeface="Calibri"/>
                <a:cs typeface="Calibri"/>
                <a:sym typeface="Calibri"/>
              </a:rPr>
              <a:t>edilmelidir</a:t>
            </a:r>
            <a:r>
              <a:rPr lang="en-GB" sz="1800" dirty="0">
                <a:latin typeface="Calibri"/>
                <a:ea typeface="Calibri"/>
                <a:cs typeface="Calibri"/>
                <a:sym typeface="Calibri"/>
              </a:rPr>
              <a:t>: </a:t>
            </a:r>
            <a:r>
              <a:rPr lang="en-GB" sz="1800" dirty="0" err="1">
                <a:latin typeface="Calibri"/>
                <a:ea typeface="Calibri"/>
                <a:cs typeface="Calibri"/>
                <a:sym typeface="Calibri"/>
              </a:rPr>
              <a:t>işlevsellik</a:t>
            </a:r>
            <a:r>
              <a:rPr lang="en-GB" sz="1800" dirty="0">
                <a:latin typeface="Calibri"/>
                <a:ea typeface="Calibri"/>
                <a:cs typeface="Calibri"/>
                <a:sym typeface="Calibri"/>
              </a:rPr>
              <a:t>, </a:t>
            </a:r>
            <a:r>
              <a:rPr lang="en-GB" sz="1800" dirty="0" err="1">
                <a:latin typeface="Calibri"/>
                <a:ea typeface="Calibri"/>
                <a:cs typeface="Calibri"/>
                <a:sym typeface="Calibri"/>
              </a:rPr>
              <a:t>malzeme</a:t>
            </a:r>
            <a:r>
              <a:rPr lang="en-GB" sz="1800" dirty="0">
                <a:latin typeface="Calibri"/>
                <a:ea typeface="Calibri"/>
                <a:cs typeface="Calibri"/>
                <a:sym typeface="Calibri"/>
              </a:rPr>
              <a:t> </a:t>
            </a:r>
            <a:r>
              <a:rPr lang="en-GB" sz="1800" dirty="0" err="1">
                <a:latin typeface="Calibri"/>
                <a:ea typeface="Calibri"/>
                <a:cs typeface="Calibri"/>
                <a:sym typeface="Calibri"/>
              </a:rPr>
              <a:t>performansı</a:t>
            </a:r>
            <a:r>
              <a:rPr lang="en-GB" sz="1800" dirty="0">
                <a:latin typeface="Calibri"/>
                <a:ea typeface="Calibri"/>
                <a:cs typeface="Calibri"/>
                <a:sym typeface="Calibri"/>
              </a:rPr>
              <a:t>, </a:t>
            </a:r>
            <a:r>
              <a:rPr lang="en-GB" sz="1800" dirty="0" err="1">
                <a:latin typeface="Calibri"/>
                <a:ea typeface="Calibri"/>
                <a:cs typeface="Calibri"/>
                <a:sym typeface="Calibri"/>
              </a:rPr>
              <a:t>konfor</a:t>
            </a:r>
            <a:r>
              <a:rPr lang="en-GB" sz="1800" dirty="0">
                <a:latin typeface="Calibri"/>
                <a:ea typeface="Calibri"/>
                <a:cs typeface="Calibri"/>
                <a:sym typeface="Calibri"/>
              </a:rPr>
              <a:t>, </a:t>
            </a:r>
            <a:r>
              <a:rPr lang="en-GB" sz="1800" dirty="0" err="1">
                <a:latin typeface="Calibri"/>
                <a:ea typeface="Calibri"/>
                <a:cs typeface="Calibri"/>
                <a:sym typeface="Calibri"/>
              </a:rPr>
              <a:t>dayanıklılık</a:t>
            </a:r>
            <a:r>
              <a:rPr lang="en-GB" sz="1800" dirty="0">
                <a:latin typeface="Calibri"/>
                <a:ea typeface="Calibri"/>
                <a:cs typeface="Calibri"/>
                <a:sym typeface="Calibri"/>
              </a:rPr>
              <a:t>.</a:t>
            </a:r>
            <a:endParaRPr dirty="0"/>
          </a:p>
        </p:txBody>
      </p:sp>
      <p:sp>
        <p:nvSpPr>
          <p:cNvPr id="311" name="Google Shape;31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0000"/>
              </a:lnSpc>
              <a:spcBef>
                <a:spcPts val="0"/>
              </a:spcBef>
              <a:spcAft>
                <a:spcPts val="0"/>
              </a:spcAft>
              <a:buNone/>
            </a:pPr>
            <a:r>
              <a:rPr lang="en-GB" sz="1800" b="1" dirty="0" err="1">
                <a:latin typeface="Calibri"/>
                <a:ea typeface="Calibri"/>
                <a:cs typeface="Calibri"/>
                <a:sym typeface="Calibri"/>
              </a:rPr>
              <a:t>Fonksiyonel</a:t>
            </a:r>
            <a:r>
              <a:rPr lang="en-GB" sz="1800" b="1" dirty="0">
                <a:latin typeface="Calibri"/>
                <a:ea typeface="Calibri"/>
                <a:cs typeface="Calibri"/>
                <a:sym typeface="Calibri"/>
              </a:rPr>
              <a:t> </a:t>
            </a:r>
            <a:r>
              <a:rPr lang="en-GB" sz="1800" b="1" dirty="0" err="1">
                <a:latin typeface="Calibri"/>
                <a:ea typeface="Calibri"/>
                <a:cs typeface="Calibri"/>
                <a:sym typeface="Calibri"/>
              </a:rPr>
              <a:t>testler</a:t>
            </a:r>
            <a:r>
              <a:rPr lang="en-GB" sz="1800" b="1" dirty="0">
                <a:latin typeface="Calibri"/>
                <a:ea typeface="Calibri"/>
                <a:cs typeface="Calibri"/>
                <a:sym typeface="Calibri"/>
              </a:rPr>
              <a:t> (</a:t>
            </a:r>
            <a:r>
              <a:rPr lang="en-GB" sz="1800" b="1" dirty="0" err="1">
                <a:latin typeface="Calibri"/>
                <a:ea typeface="Calibri"/>
                <a:cs typeface="Calibri"/>
                <a:sym typeface="Calibri"/>
              </a:rPr>
              <a:t>aşınma</a:t>
            </a:r>
            <a:r>
              <a:rPr lang="en-GB" sz="1800" b="1" dirty="0">
                <a:latin typeface="Calibri"/>
                <a:ea typeface="Calibri"/>
                <a:cs typeface="Calibri"/>
                <a:sym typeface="Calibri"/>
              </a:rPr>
              <a:t>, </a:t>
            </a:r>
            <a:r>
              <a:rPr lang="en-GB" sz="1800" b="1" dirty="0" err="1">
                <a:latin typeface="Calibri"/>
                <a:ea typeface="Calibri"/>
                <a:cs typeface="Calibri"/>
                <a:sym typeface="Calibri"/>
              </a:rPr>
              <a:t>esneklik</a:t>
            </a:r>
            <a:r>
              <a:rPr lang="en-GB" sz="1800" b="1" dirty="0">
                <a:latin typeface="Calibri"/>
                <a:ea typeface="Calibri"/>
                <a:cs typeface="Calibri"/>
                <a:sym typeface="Calibri"/>
              </a:rPr>
              <a:t>, </a:t>
            </a:r>
            <a:r>
              <a:rPr lang="en-GB" sz="1800" b="1" dirty="0" err="1">
                <a:latin typeface="Calibri"/>
                <a:ea typeface="Calibri"/>
                <a:cs typeface="Calibri"/>
                <a:sym typeface="Calibri"/>
              </a:rPr>
              <a:t>darbe</a:t>
            </a:r>
            <a:r>
              <a:rPr lang="en-GB" sz="1800" b="1" dirty="0">
                <a:latin typeface="Calibri"/>
                <a:ea typeface="Calibri"/>
                <a:cs typeface="Calibri"/>
                <a:sym typeface="Calibri"/>
              </a:rPr>
              <a:t>, </a:t>
            </a:r>
            <a:r>
              <a:rPr lang="en-GB" sz="1800" b="1" dirty="0" err="1">
                <a:latin typeface="Calibri"/>
                <a:ea typeface="Calibri"/>
                <a:cs typeface="Calibri"/>
                <a:sym typeface="Calibri"/>
              </a:rPr>
              <a:t>aşınma</a:t>
            </a:r>
            <a:r>
              <a:rPr lang="en-GB" sz="1800" b="1" dirty="0">
                <a:latin typeface="Calibri"/>
                <a:ea typeface="Calibri"/>
                <a:cs typeface="Calibri"/>
                <a:sym typeface="Calibri"/>
              </a:rPr>
              <a:t>, </a:t>
            </a:r>
            <a:r>
              <a:rPr lang="en-GB" sz="1800" b="1" dirty="0" err="1">
                <a:latin typeface="Calibri"/>
                <a:ea typeface="Calibri"/>
                <a:cs typeface="Calibri"/>
                <a:sym typeface="Calibri"/>
              </a:rPr>
              <a:t>su</a:t>
            </a:r>
            <a:r>
              <a:rPr lang="en-GB" sz="1800" b="1" dirty="0">
                <a:latin typeface="Calibri"/>
                <a:ea typeface="Calibri"/>
                <a:cs typeface="Calibri"/>
                <a:sym typeface="Calibri"/>
              </a:rPr>
              <a:t> </a:t>
            </a:r>
            <a:r>
              <a:rPr lang="en-GB" sz="1800" b="1" dirty="0" err="1">
                <a:latin typeface="Calibri"/>
                <a:ea typeface="Calibri"/>
                <a:cs typeface="Calibri"/>
                <a:sym typeface="Calibri"/>
              </a:rPr>
              <a:t>geçirmezlik</a:t>
            </a:r>
            <a:r>
              <a:rPr lang="en-GB" sz="1800" b="1" dirty="0">
                <a:latin typeface="Calibri"/>
                <a:ea typeface="Calibri"/>
                <a:cs typeface="Calibri"/>
                <a:sym typeface="Calibri"/>
              </a:rPr>
              <a:t>, </a:t>
            </a:r>
            <a:r>
              <a:rPr lang="en-GB" sz="1800" b="1" dirty="0" err="1">
                <a:latin typeface="Calibri"/>
                <a:ea typeface="Calibri"/>
                <a:cs typeface="Calibri"/>
                <a:sym typeface="Calibri"/>
              </a:rPr>
              <a:t>nefes</a:t>
            </a:r>
            <a:r>
              <a:rPr lang="en-GB" sz="1800" b="1" dirty="0">
                <a:latin typeface="Calibri"/>
                <a:ea typeface="Calibri"/>
                <a:cs typeface="Calibri"/>
                <a:sym typeface="Calibri"/>
              </a:rPr>
              <a:t> </a:t>
            </a:r>
            <a:r>
              <a:rPr lang="en-GB" sz="1800" b="1" dirty="0" err="1">
                <a:latin typeface="Calibri"/>
                <a:ea typeface="Calibri"/>
                <a:cs typeface="Calibri"/>
                <a:sym typeface="Calibri"/>
              </a:rPr>
              <a:t>alabilirlik</a:t>
            </a:r>
            <a:r>
              <a:rPr lang="en-GB" sz="1800" b="1" dirty="0">
                <a:latin typeface="Calibri"/>
                <a:ea typeface="Calibri"/>
                <a:cs typeface="Calibri"/>
                <a:sym typeface="Calibri"/>
              </a:rPr>
              <a:t>, </a:t>
            </a:r>
            <a:r>
              <a:rPr lang="en-GB" sz="1800" b="1" dirty="0" err="1">
                <a:latin typeface="Calibri"/>
                <a:ea typeface="Calibri"/>
                <a:cs typeface="Calibri"/>
                <a:sym typeface="Calibri"/>
              </a:rPr>
              <a:t>tabana</a:t>
            </a:r>
            <a:r>
              <a:rPr lang="en-GB" sz="1800" b="1" dirty="0">
                <a:latin typeface="Calibri"/>
                <a:ea typeface="Calibri"/>
                <a:cs typeface="Calibri"/>
                <a:sym typeface="Calibri"/>
              </a:rPr>
              <a:t> </a:t>
            </a:r>
            <a:r>
              <a:rPr lang="en-GB" sz="1800" b="1" dirty="0" err="1">
                <a:latin typeface="Calibri"/>
                <a:ea typeface="Calibri"/>
                <a:cs typeface="Calibri"/>
                <a:sym typeface="Calibri"/>
              </a:rPr>
              <a:t>yapışma</a:t>
            </a:r>
            <a:r>
              <a:rPr lang="en-GB" sz="1800" b="1" dirty="0">
                <a:latin typeface="Calibri"/>
                <a:ea typeface="Calibri"/>
                <a:cs typeface="Calibri"/>
                <a:sym typeface="Calibri"/>
              </a:rPr>
              <a:t>), </a:t>
            </a:r>
            <a:r>
              <a:rPr lang="en-GB" sz="1800" b="1" dirty="0" err="1">
                <a:latin typeface="Calibri"/>
                <a:ea typeface="Calibri"/>
                <a:cs typeface="Calibri"/>
                <a:sym typeface="Calibri"/>
              </a:rPr>
              <a:t>ayakkabının</a:t>
            </a:r>
            <a:r>
              <a:rPr lang="en-GB" sz="1800" b="1" dirty="0">
                <a:latin typeface="Calibri"/>
                <a:ea typeface="Calibri"/>
                <a:cs typeface="Calibri"/>
                <a:sym typeface="Calibri"/>
              </a:rPr>
              <a:t> </a:t>
            </a:r>
            <a:r>
              <a:rPr lang="en-GB" sz="1800" b="1" dirty="0" err="1">
                <a:latin typeface="Calibri"/>
                <a:ea typeface="Calibri"/>
                <a:cs typeface="Calibri"/>
                <a:sym typeface="Calibri"/>
              </a:rPr>
              <a:t>koşma</a:t>
            </a:r>
            <a:r>
              <a:rPr lang="en-GB" sz="1800" b="1" dirty="0">
                <a:latin typeface="Calibri"/>
                <a:ea typeface="Calibri"/>
                <a:cs typeface="Calibri"/>
                <a:sym typeface="Calibri"/>
              </a:rPr>
              <a:t>, </a:t>
            </a:r>
            <a:r>
              <a:rPr lang="en-GB" sz="1800" b="1" dirty="0" err="1">
                <a:latin typeface="Calibri"/>
                <a:ea typeface="Calibri"/>
                <a:cs typeface="Calibri"/>
                <a:sym typeface="Calibri"/>
              </a:rPr>
              <a:t>yürüme</a:t>
            </a:r>
            <a:r>
              <a:rPr lang="en-GB" sz="1800" b="1" dirty="0">
                <a:latin typeface="Calibri"/>
                <a:ea typeface="Calibri"/>
                <a:cs typeface="Calibri"/>
                <a:sym typeface="Calibri"/>
              </a:rPr>
              <a:t> </a:t>
            </a:r>
            <a:r>
              <a:rPr lang="en-GB" sz="1800" b="1" dirty="0" err="1">
                <a:latin typeface="Calibri"/>
                <a:ea typeface="Calibri"/>
                <a:cs typeface="Calibri"/>
                <a:sym typeface="Calibri"/>
              </a:rPr>
              <a:t>veya</a:t>
            </a:r>
            <a:r>
              <a:rPr lang="en-GB" sz="1800" b="1" dirty="0">
                <a:latin typeface="Calibri"/>
                <a:ea typeface="Calibri"/>
                <a:cs typeface="Calibri"/>
                <a:sym typeface="Calibri"/>
              </a:rPr>
              <a:t> </a:t>
            </a:r>
            <a:r>
              <a:rPr lang="en-GB" sz="1800" b="1" dirty="0" err="1">
                <a:latin typeface="Calibri"/>
                <a:ea typeface="Calibri"/>
                <a:cs typeface="Calibri"/>
                <a:sym typeface="Calibri"/>
              </a:rPr>
              <a:t>destek</a:t>
            </a:r>
            <a:r>
              <a:rPr lang="en-GB" sz="1800" b="1" dirty="0">
                <a:latin typeface="Calibri"/>
                <a:ea typeface="Calibri"/>
                <a:cs typeface="Calibri"/>
                <a:sym typeface="Calibri"/>
              </a:rPr>
              <a:t> </a:t>
            </a:r>
            <a:r>
              <a:rPr lang="en-GB" sz="1800" b="1" dirty="0" err="1">
                <a:latin typeface="Calibri"/>
                <a:ea typeface="Calibri"/>
                <a:cs typeface="Calibri"/>
                <a:sym typeface="Calibri"/>
              </a:rPr>
              <a:t>sağlama</a:t>
            </a:r>
            <a:r>
              <a:rPr lang="en-GB" sz="1800" b="1" dirty="0">
                <a:latin typeface="Calibri"/>
                <a:ea typeface="Calibri"/>
                <a:cs typeface="Calibri"/>
                <a:sym typeface="Calibri"/>
              </a:rPr>
              <a:t> </a:t>
            </a:r>
            <a:r>
              <a:rPr lang="en-GB" sz="1800" b="1" dirty="0" err="1">
                <a:latin typeface="Calibri"/>
                <a:ea typeface="Calibri"/>
                <a:cs typeface="Calibri"/>
                <a:sym typeface="Calibri"/>
              </a:rPr>
              <a:t>gibi</a:t>
            </a:r>
            <a:r>
              <a:rPr lang="en-GB" sz="1800" b="1" dirty="0">
                <a:latin typeface="Calibri"/>
                <a:ea typeface="Calibri"/>
                <a:cs typeface="Calibri"/>
                <a:sym typeface="Calibri"/>
              </a:rPr>
              <a:t> </a:t>
            </a:r>
            <a:r>
              <a:rPr lang="en-GB" sz="1800" b="1" dirty="0" err="1">
                <a:latin typeface="Calibri"/>
                <a:ea typeface="Calibri"/>
                <a:cs typeface="Calibri"/>
                <a:sym typeface="Calibri"/>
              </a:rPr>
              <a:t>amaçlanan</a:t>
            </a:r>
            <a:r>
              <a:rPr lang="en-GB" sz="1800" b="1" dirty="0">
                <a:latin typeface="Calibri"/>
                <a:ea typeface="Calibri"/>
                <a:cs typeface="Calibri"/>
                <a:sym typeface="Calibri"/>
              </a:rPr>
              <a:t> </a:t>
            </a:r>
            <a:r>
              <a:rPr lang="en-GB" sz="1800" b="1" dirty="0" err="1">
                <a:latin typeface="Calibri"/>
                <a:ea typeface="Calibri"/>
                <a:cs typeface="Calibri"/>
                <a:sym typeface="Calibri"/>
              </a:rPr>
              <a:t>işlevini</a:t>
            </a:r>
            <a:r>
              <a:rPr lang="en-GB" sz="1800" b="1" dirty="0">
                <a:latin typeface="Calibri"/>
                <a:ea typeface="Calibri"/>
                <a:cs typeface="Calibri"/>
                <a:sym typeface="Calibri"/>
              </a:rPr>
              <a:t> ne </a:t>
            </a:r>
            <a:r>
              <a:rPr lang="en-GB" sz="1800" b="1" dirty="0" err="1">
                <a:latin typeface="Calibri"/>
                <a:ea typeface="Calibri"/>
                <a:cs typeface="Calibri"/>
                <a:sym typeface="Calibri"/>
              </a:rPr>
              <a:t>kadar</a:t>
            </a:r>
            <a:r>
              <a:rPr lang="en-GB" sz="1800" b="1" dirty="0">
                <a:latin typeface="Calibri"/>
                <a:ea typeface="Calibri"/>
                <a:cs typeface="Calibri"/>
                <a:sym typeface="Calibri"/>
              </a:rPr>
              <a:t> iyi </a:t>
            </a:r>
            <a:r>
              <a:rPr lang="en-GB" sz="1800" b="1" dirty="0" err="1">
                <a:latin typeface="Calibri"/>
                <a:ea typeface="Calibri"/>
                <a:cs typeface="Calibri"/>
                <a:sym typeface="Calibri"/>
              </a:rPr>
              <a:t>yerine</a:t>
            </a:r>
            <a:r>
              <a:rPr lang="en-GB" sz="1800" b="1" dirty="0">
                <a:latin typeface="Calibri"/>
                <a:ea typeface="Calibri"/>
                <a:cs typeface="Calibri"/>
                <a:sym typeface="Calibri"/>
              </a:rPr>
              <a:t> </a:t>
            </a:r>
            <a:r>
              <a:rPr lang="en-GB" sz="1800" b="1" dirty="0" err="1">
                <a:latin typeface="Calibri"/>
                <a:ea typeface="Calibri"/>
                <a:cs typeface="Calibri"/>
                <a:sym typeface="Calibri"/>
              </a:rPr>
              <a:t>getirdiğini</a:t>
            </a:r>
            <a:r>
              <a:rPr lang="en-GB" sz="1800" b="1" dirty="0">
                <a:latin typeface="Calibri"/>
                <a:ea typeface="Calibri"/>
                <a:cs typeface="Calibri"/>
                <a:sym typeface="Calibri"/>
              </a:rPr>
              <a:t> </a:t>
            </a:r>
            <a:r>
              <a:rPr lang="en-GB" sz="1800" b="1" dirty="0" err="1">
                <a:latin typeface="Calibri"/>
                <a:ea typeface="Calibri"/>
                <a:cs typeface="Calibri"/>
                <a:sym typeface="Calibri"/>
              </a:rPr>
              <a:t>değerlendirir</a:t>
            </a:r>
            <a:r>
              <a:rPr lang="en-GB" sz="1800" b="1" dirty="0">
                <a:latin typeface="Calibri"/>
                <a:ea typeface="Calibri"/>
                <a:cs typeface="Calibri"/>
                <a:sym typeface="Calibri"/>
              </a:rPr>
              <a:t>. </a:t>
            </a:r>
            <a:r>
              <a:rPr lang="en-GB" sz="1800" b="1" dirty="0" err="1">
                <a:latin typeface="Calibri"/>
                <a:ea typeface="Calibri"/>
                <a:cs typeface="Calibri"/>
                <a:sym typeface="Calibri"/>
              </a:rPr>
              <a:t>Döngüsel</a:t>
            </a:r>
            <a:r>
              <a:rPr lang="en-GB" sz="1800" b="1" dirty="0">
                <a:latin typeface="Calibri"/>
                <a:ea typeface="Calibri"/>
                <a:cs typeface="Calibri"/>
                <a:sym typeface="Calibri"/>
              </a:rPr>
              <a:t> </a:t>
            </a:r>
            <a:r>
              <a:rPr lang="en-GB" sz="1800" b="1" dirty="0" err="1">
                <a:latin typeface="Calibri"/>
                <a:ea typeface="Calibri"/>
                <a:cs typeface="Calibri"/>
                <a:sym typeface="Calibri"/>
              </a:rPr>
              <a:t>ekonomi</a:t>
            </a:r>
            <a:r>
              <a:rPr lang="en-GB" sz="1800" b="1" dirty="0">
                <a:latin typeface="Calibri"/>
                <a:ea typeface="Calibri"/>
                <a:cs typeface="Calibri"/>
                <a:sym typeface="Calibri"/>
              </a:rPr>
              <a:t>, </a:t>
            </a:r>
            <a:r>
              <a:rPr lang="en-GB" sz="1800" b="1" dirty="0" err="1">
                <a:latin typeface="Calibri"/>
                <a:ea typeface="Calibri"/>
                <a:cs typeface="Calibri"/>
                <a:sym typeface="Calibri"/>
              </a:rPr>
              <a:t>daha</a:t>
            </a:r>
            <a:r>
              <a:rPr lang="en-GB" sz="1800" b="1" dirty="0">
                <a:latin typeface="Calibri"/>
                <a:ea typeface="Calibri"/>
                <a:cs typeface="Calibri"/>
                <a:sym typeface="Calibri"/>
              </a:rPr>
              <a:t> </a:t>
            </a:r>
            <a:r>
              <a:rPr lang="en-GB" sz="1800" b="1" dirty="0" err="1">
                <a:latin typeface="Calibri"/>
                <a:ea typeface="Calibri"/>
                <a:cs typeface="Calibri"/>
                <a:sym typeface="Calibri"/>
              </a:rPr>
              <a:t>uzun</a:t>
            </a:r>
            <a:r>
              <a:rPr lang="en-GB" sz="1800" b="1" dirty="0">
                <a:latin typeface="Calibri"/>
                <a:ea typeface="Calibri"/>
                <a:cs typeface="Calibri"/>
                <a:sym typeface="Calibri"/>
              </a:rPr>
              <a:t> </a:t>
            </a:r>
            <a:r>
              <a:rPr lang="en-GB" sz="1800" b="1" dirty="0" err="1">
                <a:latin typeface="Calibri"/>
                <a:ea typeface="Calibri"/>
                <a:cs typeface="Calibri"/>
                <a:sym typeface="Calibri"/>
              </a:rPr>
              <a:t>ömürlü</a:t>
            </a:r>
            <a:r>
              <a:rPr lang="en-GB" sz="1800" b="1" dirty="0">
                <a:latin typeface="Calibri"/>
                <a:ea typeface="Calibri"/>
                <a:cs typeface="Calibri"/>
                <a:sym typeface="Calibri"/>
              </a:rPr>
              <a:t> ve </a:t>
            </a:r>
            <a:r>
              <a:rPr lang="en-GB" sz="1800" b="1" dirty="0" err="1">
                <a:latin typeface="Calibri"/>
                <a:ea typeface="Calibri"/>
                <a:cs typeface="Calibri"/>
                <a:sym typeface="Calibri"/>
              </a:rPr>
              <a:t>uzun</a:t>
            </a:r>
            <a:r>
              <a:rPr lang="en-GB" sz="1800" b="1" dirty="0">
                <a:latin typeface="Calibri"/>
                <a:ea typeface="Calibri"/>
                <a:cs typeface="Calibri"/>
                <a:sym typeface="Calibri"/>
              </a:rPr>
              <a:t> </a:t>
            </a:r>
            <a:r>
              <a:rPr lang="en-GB" sz="1800" b="1" dirty="0" err="1">
                <a:latin typeface="Calibri"/>
                <a:ea typeface="Calibri"/>
                <a:cs typeface="Calibri"/>
                <a:sym typeface="Calibri"/>
              </a:rPr>
              <a:t>süre</a:t>
            </a:r>
            <a:r>
              <a:rPr lang="en-GB" sz="1800" b="1" dirty="0">
                <a:latin typeface="Calibri"/>
                <a:ea typeface="Calibri"/>
                <a:cs typeface="Calibri"/>
                <a:sym typeface="Calibri"/>
              </a:rPr>
              <a:t> </a:t>
            </a:r>
            <a:r>
              <a:rPr lang="en-GB" sz="1800" b="1" dirty="0" err="1">
                <a:latin typeface="Calibri"/>
                <a:ea typeface="Calibri"/>
                <a:cs typeface="Calibri"/>
                <a:sym typeface="Calibri"/>
              </a:rPr>
              <a:t>kullanılabilecek</a:t>
            </a:r>
            <a:r>
              <a:rPr lang="en-GB" sz="1800" b="1" dirty="0">
                <a:latin typeface="Calibri"/>
                <a:ea typeface="Calibri"/>
                <a:cs typeface="Calibri"/>
                <a:sym typeface="Calibri"/>
              </a:rPr>
              <a:t> </a:t>
            </a:r>
            <a:r>
              <a:rPr lang="en-GB" sz="1800" b="1" dirty="0" err="1">
                <a:latin typeface="Calibri"/>
                <a:ea typeface="Calibri"/>
                <a:cs typeface="Calibri"/>
                <a:sym typeface="Calibri"/>
              </a:rPr>
              <a:t>ürünler</a:t>
            </a:r>
            <a:r>
              <a:rPr lang="en-GB" sz="1800" b="1" dirty="0">
                <a:latin typeface="Calibri"/>
                <a:ea typeface="Calibri"/>
                <a:cs typeface="Calibri"/>
                <a:sym typeface="Calibri"/>
              </a:rPr>
              <a:t> </a:t>
            </a:r>
            <a:r>
              <a:rPr lang="en-GB" sz="1800" b="1" dirty="0" err="1">
                <a:latin typeface="Calibri"/>
                <a:ea typeface="Calibri"/>
                <a:cs typeface="Calibri"/>
                <a:sym typeface="Calibri"/>
              </a:rPr>
              <a:t>tasarlamayı</a:t>
            </a:r>
            <a:r>
              <a:rPr lang="en-GB" sz="1800" b="1" dirty="0">
                <a:latin typeface="Calibri"/>
                <a:ea typeface="Calibri"/>
                <a:cs typeface="Calibri"/>
                <a:sym typeface="Calibri"/>
              </a:rPr>
              <a:t> </a:t>
            </a:r>
            <a:r>
              <a:rPr lang="en-GB" sz="1800" b="1" dirty="0" err="1">
                <a:latin typeface="Calibri"/>
                <a:ea typeface="Calibri"/>
                <a:cs typeface="Calibri"/>
                <a:sym typeface="Calibri"/>
              </a:rPr>
              <a:t>vurgular</a:t>
            </a:r>
            <a:r>
              <a:rPr lang="en-GB" sz="1800" b="1" dirty="0">
                <a:latin typeface="Calibri"/>
                <a:ea typeface="Calibri"/>
                <a:cs typeface="Calibri"/>
                <a:sym typeface="Calibri"/>
              </a:rPr>
              <a:t>. </a:t>
            </a:r>
            <a:r>
              <a:rPr lang="en-GB" sz="1800" b="1" dirty="0" err="1">
                <a:latin typeface="Calibri"/>
                <a:ea typeface="Calibri"/>
                <a:cs typeface="Calibri"/>
                <a:sym typeface="Calibri"/>
              </a:rPr>
              <a:t>İşlevsel</a:t>
            </a:r>
            <a:r>
              <a:rPr lang="en-GB" sz="1800" b="1" dirty="0">
                <a:latin typeface="Calibri"/>
                <a:ea typeface="Calibri"/>
                <a:cs typeface="Calibri"/>
                <a:sym typeface="Calibri"/>
              </a:rPr>
              <a:t> test, </a:t>
            </a:r>
            <a:r>
              <a:rPr lang="en-GB" sz="1800" b="1" dirty="0" err="1">
                <a:latin typeface="Calibri"/>
                <a:ea typeface="Calibri"/>
                <a:cs typeface="Calibri"/>
                <a:sym typeface="Calibri"/>
              </a:rPr>
              <a:t>ayakkabının</a:t>
            </a:r>
            <a:r>
              <a:rPr lang="en-GB" sz="1800" b="1" dirty="0">
                <a:latin typeface="Calibri"/>
                <a:ea typeface="Calibri"/>
                <a:cs typeface="Calibri"/>
                <a:sym typeface="Calibri"/>
              </a:rPr>
              <a:t> zaman </a:t>
            </a:r>
            <a:r>
              <a:rPr lang="en-GB" sz="1800" b="1" dirty="0" err="1">
                <a:latin typeface="Calibri"/>
                <a:ea typeface="Calibri"/>
                <a:cs typeface="Calibri"/>
                <a:sym typeface="Calibri"/>
              </a:rPr>
              <a:t>içinde</a:t>
            </a:r>
            <a:r>
              <a:rPr lang="en-GB" sz="1800" b="1" dirty="0">
                <a:latin typeface="Calibri"/>
                <a:ea typeface="Calibri"/>
                <a:cs typeface="Calibri"/>
                <a:sym typeface="Calibri"/>
              </a:rPr>
              <a:t> </a:t>
            </a:r>
            <a:r>
              <a:rPr lang="en-GB" sz="1800" b="1" dirty="0" err="1">
                <a:latin typeface="Calibri"/>
                <a:ea typeface="Calibri"/>
                <a:cs typeface="Calibri"/>
                <a:sym typeface="Calibri"/>
              </a:rPr>
              <a:t>amaçlanan</a:t>
            </a:r>
            <a:r>
              <a:rPr lang="en-GB" sz="1800" b="1" dirty="0">
                <a:latin typeface="Calibri"/>
                <a:ea typeface="Calibri"/>
                <a:cs typeface="Calibri"/>
                <a:sym typeface="Calibri"/>
              </a:rPr>
              <a:t> </a:t>
            </a:r>
            <a:r>
              <a:rPr lang="en-GB" sz="1800" b="1" dirty="0" err="1">
                <a:latin typeface="Calibri"/>
                <a:ea typeface="Calibri"/>
                <a:cs typeface="Calibri"/>
                <a:sym typeface="Calibri"/>
              </a:rPr>
              <a:t>işlevini</a:t>
            </a:r>
            <a:r>
              <a:rPr lang="en-GB" sz="1800" b="1" dirty="0">
                <a:latin typeface="Calibri"/>
                <a:ea typeface="Calibri"/>
                <a:cs typeface="Calibri"/>
                <a:sym typeface="Calibri"/>
              </a:rPr>
              <a:t> ne </a:t>
            </a:r>
            <a:r>
              <a:rPr lang="en-GB" sz="1800" b="1" dirty="0" err="1">
                <a:latin typeface="Calibri"/>
                <a:ea typeface="Calibri"/>
                <a:cs typeface="Calibri"/>
                <a:sym typeface="Calibri"/>
              </a:rPr>
              <a:t>kadar</a:t>
            </a:r>
            <a:r>
              <a:rPr lang="en-GB" sz="1800" b="1" dirty="0">
                <a:latin typeface="Calibri"/>
                <a:ea typeface="Calibri"/>
                <a:cs typeface="Calibri"/>
                <a:sym typeface="Calibri"/>
              </a:rPr>
              <a:t> iyi </a:t>
            </a:r>
            <a:r>
              <a:rPr lang="en-GB" sz="1800" b="1" dirty="0" err="1">
                <a:latin typeface="Calibri"/>
                <a:ea typeface="Calibri"/>
                <a:cs typeface="Calibri"/>
                <a:sym typeface="Calibri"/>
              </a:rPr>
              <a:t>yerine</a:t>
            </a:r>
            <a:r>
              <a:rPr lang="en-GB" sz="1800" b="1" dirty="0">
                <a:latin typeface="Calibri"/>
                <a:ea typeface="Calibri"/>
                <a:cs typeface="Calibri"/>
                <a:sym typeface="Calibri"/>
              </a:rPr>
              <a:t> </a:t>
            </a:r>
            <a:r>
              <a:rPr lang="en-GB" sz="1800" b="1" dirty="0" err="1">
                <a:latin typeface="Calibri"/>
                <a:ea typeface="Calibri"/>
                <a:cs typeface="Calibri"/>
                <a:sym typeface="Calibri"/>
              </a:rPr>
              <a:t>getirdiğini</a:t>
            </a:r>
            <a:r>
              <a:rPr lang="en-GB" sz="1800" b="1" dirty="0">
                <a:latin typeface="Calibri"/>
                <a:ea typeface="Calibri"/>
                <a:cs typeface="Calibri"/>
                <a:sym typeface="Calibri"/>
              </a:rPr>
              <a:t> </a:t>
            </a:r>
            <a:r>
              <a:rPr lang="en-GB" sz="1800" b="1" dirty="0" err="1">
                <a:latin typeface="Calibri"/>
                <a:ea typeface="Calibri"/>
                <a:cs typeface="Calibri"/>
                <a:sym typeface="Calibri"/>
              </a:rPr>
              <a:t>değerlendirir</a:t>
            </a:r>
            <a:r>
              <a:rPr lang="en-GB" sz="1800" b="1" dirty="0">
                <a:latin typeface="Calibri"/>
                <a:ea typeface="Calibri"/>
                <a:cs typeface="Calibri"/>
                <a:sym typeface="Calibri"/>
              </a:rPr>
              <a:t>. </a:t>
            </a:r>
            <a:r>
              <a:rPr lang="en-GB" sz="1800" b="1" dirty="0" err="1">
                <a:latin typeface="Calibri"/>
                <a:ea typeface="Calibri"/>
                <a:cs typeface="Calibri"/>
                <a:sym typeface="Calibri"/>
              </a:rPr>
              <a:t>Örneğin</a:t>
            </a:r>
            <a:r>
              <a:rPr lang="en-GB" sz="1800" b="1" dirty="0">
                <a:latin typeface="Calibri"/>
                <a:ea typeface="Calibri"/>
                <a:cs typeface="Calibri"/>
                <a:sym typeface="Calibri"/>
              </a:rPr>
              <a:t>, </a:t>
            </a:r>
            <a:r>
              <a:rPr lang="en-GB" sz="1800" b="1" dirty="0" err="1">
                <a:latin typeface="Calibri"/>
                <a:ea typeface="Calibri"/>
                <a:cs typeface="Calibri"/>
                <a:sym typeface="Calibri"/>
              </a:rPr>
              <a:t>çok</a:t>
            </a:r>
            <a:r>
              <a:rPr lang="en-GB" sz="1800" b="1" dirty="0">
                <a:latin typeface="Calibri"/>
                <a:ea typeface="Calibri"/>
                <a:cs typeface="Calibri"/>
                <a:sym typeface="Calibri"/>
              </a:rPr>
              <a:t> </a:t>
            </a:r>
            <a:r>
              <a:rPr lang="en-GB" sz="1800" b="1" dirty="0" err="1">
                <a:latin typeface="Calibri"/>
                <a:ea typeface="Calibri"/>
                <a:cs typeface="Calibri"/>
                <a:sym typeface="Calibri"/>
              </a:rPr>
              <a:t>sayıda</a:t>
            </a:r>
            <a:r>
              <a:rPr lang="en-GB" sz="1800" b="1" dirty="0">
                <a:latin typeface="Calibri"/>
                <a:ea typeface="Calibri"/>
                <a:cs typeface="Calibri"/>
                <a:sym typeface="Calibri"/>
              </a:rPr>
              <a:t> </a:t>
            </a:r>
            <a:r>
              <a:rPr lang="en-GB" sz="1800" b="1" dirty="0" err="1">
                <a:latin typeface="Calibri"/>
                <a:ea typeface="Calibri"/>
                <a:cs typeface="Calibri"/>
                <a:sym typeface="Calibri"/>
              </a:rPr>
              <a:t>aşınma</a:t>
            </a:r>
            <a:r>
              <a:rPr lang="en-GB" sz="1800" b="1" dirty="0">
                <a:latin typeface="Calibri"/>
                <a:ea typeface="Calibri"/>
                <a:cs typeface="Calibri"/>
                <a:sym typeface="Calibri"/>
              </a:rPr>
              <a:t> </a:t>
            </a:r>
            <a:r>
              <a:rPr lang="en-GB" sz="1800" b="1" dirty="0" err="1">
                <a:latin typeface="Calibri"/>
                <a:ea typeface="Calibri"/>
                <a:cs typeface="Calibri"/>
                <a:sym typeface="Calibri"/>
              </a:rPr>
              <a:t>döngüsünden</a:t>
            </a:r>
            <a:r>
              <a:rPr lang="en-GB" sz="1800" b="1" dirty="0">
                <a:latin typeface="Calibri"/>
                <a:ea typeface="Calibri"/>
                <a:cs typeface="Calibri"/>
                <a:sym typeface="Calibri"/>
              </a:rPr>
              <a:t> </a:t>
            </a:r>
            <a:r>
              <a:rPr lang="en-GB" sz="1800" b="1" dirty="0" err="1">
                <a:latin typeface="Calibri"/>
                <a:ea typeface="Calibri"/>
                <a:cs typeface="Calibri"/>
                <a:sym typeface="Calibri"/>
              </a:rPr>
              <a:t>sonra</a:t>
            </a:r>
            <a:r>
              <a:rPr lang="en-GB" sz="1800" b="1" dirty="0">
                <a:latin typeface="Calibri"/>
                <a:ea typeface="Calibri"/>
                <a:cs typeface="Calibri"/>
                <a:sym typeface="Calibri"/>
              </a:rPr>
              <a:t> </a:t>
            </a:r>
            <a:r>
              <a:rPr lang="en-GB" sz="1800" b="1" dirty="0" err="1">
                <a:latin typeface="Calibri"/>
                <a:ea typeface="Calibri"/>
                <a:cs typeface="Calibri"/>
                <a:sym typeface="Calibri"/>
              </a:rPr>
              <a:t>orta</a:t>
            </a:r>
            <a:r>
              <a:rPr lang="en-GB" sz="1800" b="1" dirty="0">
                <a:latin typeface="Calibri"/>
                <a:ea typeface="Calibri"/>
                <a:cs typeface="Calibri"/>
                <a:sym typeface="Calibri"/>
              </a:rPr>
              <a:t> </a:t>
            </a:r>
            <a:r>
              <a:rPr lang="en-GB" sz="1800" b="1" dirty="0" err="1">
                <a:latin typeface="Calibri"/>
                <a:ea typeface="Calibri"/>
                <a:cs typeface="Calibri"/>
                <a:sym typeface="Calibri"/>
              </a:rPr>
              <a:t>tabanın</a:t>
            </a:r>
            <a:r>
              <a:rPr lang="en-GB" sz="1800" b="1" dirty="0">
                <a:latin typeface="Calibri"/>
                <a:ea typeface="Calibri"/>
                <a:cs typeface="Calibri"/>
                <a:sym typeface="Calibri"/>
              </a:rPr>
              <a:t> </a:t>
            </a:r>
            <a:r>
              <a:rPr lang="en-GB" sz="1800" b="1" dirty="0" err="1">
                <a:latin typeface="Calibri"/>
                <a:ea typeface="Calibri"/>
                <a:cs typeface="Calibri"/>
                <a:sym typeface="Calibri"/>
              </a:rPr>
              <a:t>yastıklama</a:t>
            </a:r>
            <a:r>
              <a:rPr lang="en-GB" sz="1800" b="1" dirty="0">
                <a:latin typeface="Calibri"/>
                <a:ea typeface="Calibri"/>
                <a:cs typeface="Calibri"/>
                <a:sym typeface="Calibri"/>
              </a:rPr>
              <a:t> </a:t>
            </a:r>
            <a:r>
              <a:rPr lang="en-GB" sz="1800" b="1" dirty="0" err="1">
                <a:latin typeface="Calibri"/>
                <a:ea typeface="Calibri"/>
                <a:cs typeface="Calibri"/>
                <a:sym typeface="Calibri"/>
              </a:rPr>
              <a:t>özelliklerini</a:t>
            </a:r>
            <a:r>
              <a:rPr lang="en-GB" sz="1800" b="1" dirty="0">
                <a:latin typeface="Calibri"/>
                <a:ea typeface="Calibri"/>
                <a:cs typeface="Calibri"/>
                <a:sym typeface="Calibri"/>
              </a:rPr>
              <a:t> ne </a:t>
            </a:r>
            <a:r>
              <a:rPr lang="en-GB" sz="1800" b="1" dirty="0" err="1">
                <a:latin typeface="Calibri"/>
                <a:ea typeface="Calibri"/>
                <a:cs typeface="Calibri"/>
                <a:sym typeface="Calibri"/>
              </a:rPr>
              <a:t>kadar</a:t>
            </a:r>
            <a:r>
              <a:rPr lang="en-GB" sz="1800" b="1" dirty="0">
                <a:latin typeface="Calibri"/>
                <a:ea typeface="Calibri"/>
                <a:cs typeface="Calibri"/>
                <a:sym typeface="Calibri"/>
              </a:rPr>
              <a:t> iyi </a:t>
            </a:r>
            <a:r>
              <a:rPr lang="en-GB" sz="1800" b="1" dirty="0" err="1">
                <a:latin typeface="Calibri"/>
                <a:ea typeface="Calibri"/>
                <a:cs typeface="Calibri"/>
                <a:sym typeface="Calibri"/>
              </a:rPr>
              <a:t>koruduğunu</a:t>
            </a:r>
            <a:r>
              <a:rPr lang="en-GB" sz="1800" b="1" dirty="0">
                <a:latin typeface="Calibri"/>
                <a:ea typeface="Calibri"/>
                <a:cs typeface="Calibri"/>
                <a:sym typeface="Calibri"/>
              </a:rPr>
              <a:t> test </a:t>
            </a:r>
            <a:r>
              <a:rPr lang="en-GB" sz="1800" b="1" dirty="0" err="1">
                <a:latin typeface="Calibri"/>
                <a:ea typeface="Calibri"/>
                <a:cs typeface="Calibri"/>
                <a:sym typeface="Calibri"/>
              </a:rPr>
              <a:t>etmek</a:t>
            </a:r>
            <a:r>
              <a:rPr lang="en-GB" sz="1800" b="1" dirty="0">
                <a:latin typeface="Calibri"/>
                <a:ea typeface="Calibri"/>
                <a:cs typeface="Calibri"/>
                <a:sym typeface="Calibri"/>
              </a:rPr>
              <a:t>, </a:t>
            </a:r>
            <a:r>
              <a:rPr lang="en-GB" sz="1800" b="1" dirty="0" err="1">
                <a:latin typeface="Calibri"/>
                <a:ea typeface="Calibri"/>
                <a:cs typeface="Calibri"/>
                <a:sym typeface="Calibri"/>
              </a:rPr>
              <a:t>ayakkabının</a:t>
            </a:r>
            <a:r>
              <a:rPr lang="en-GB" sz="1800" b="1" dirty="0">
                <a:latin typeface="Calibri"/>
                <a:ea typeface="Calibri"/>
                <a:cs typeface="Calibri"/>
                <a:sym typeface="Calibri"/>
              </a:rPr>
              <a:t> </a:t>
            </a:r>
            <a:r>
              <a:rPr lang="en-GB" sz="1800" b="1" dirty="0" err="1">
                <a:latin typeface="Calibri"/>
                <a:ea typeface="Calibri"/>
                <a:cs typeface="Calibri"/>
                <a:sym typeface="Calibri"/>
              </a:rPr>
              <a:t>ömrü</a:t>
            </a:r>
            <a:r>
              <a:rPr lang="en-GB" sz="1800" b="1" dirty="0">
                <a:latin typeface="Calibri"/>
                <a:ea typeface="Calibri"/>
                <a:cs typeface="Calibri"/>
                <a:sym typeface="Calibri"/>
              </a:rPr>
              <a:t> </a:t>
            </a:r>
            <a:r>
              <a:rPr lang="en-GB" sz="1800" b="1" dirty="0" err="1">
                <a:latin typeface="Calibri"/>
                <a:ea typeface="Calibri"/>
                <a:cs typeface="Calibri"/>
                <a:sym typeface="Calibri"/>
              </a:rPr>
              <a:t>boyunca</a:t>
            </a:r>
            <a:r>
              <a:rPr lang="en-GB" sz="1800" b="1" dirty="0">
                <a:latin typeface="Calibri"/>
                <a:ea typeface="Calibri"/>
                <a:cs typeface="Calibri"/>
                <a:sym typeface="Calibri"/>
              </a:rPr>
              <a:t> </a:t>
            </a:r>
            <a:r>
              <a:rPr lang="en-GB" sz="1800" b="1" dirty="0" err="1">
                <a:latin typeface="Calibri"/>
                <a:ea typeface="Calibri"/>
                <a:cs typeface="Calibri"/>
                <a:sym typeface="Calibri"/>
              </a:rPr>
              <a:t>rahat</a:t>
            </a:r>
            <a:r>
              <a:rPr lang="en-GB" sz="1800" b="1" dirty="0">
                <a:latin typeface="Calibri"/>
                <a:ea typeface="Calibri"/>
                <a:cs typeface="Calibri"/>
                <a:sym typeface="Calibri"/>
              </a:rPr>
              <a:t> ve </a:t>
            </a:r>
            <a:r>
              <a:rPr lang="en-GB" sz="1800" b="1" dirty="0" err="1">
                <a:latin typeface="Calibri"/>
                <a:ea typeface="Calibri"/>
                <a:cs typeface="Calibri"/>
                <a:sym typeface="Calibri"/>
              </a:rPr>
              <a:t>işlevsel</a:t>
            </a:r>
            <a:r>
              <a:rPr lang="en-GB" sz="1800" b="1" dirty="0">
                <a:latin typeface="Calibri"/>
                <a:ea typeface="Calibri"/>
                <a:cs typeface="Calibri"/>
                <a:sym typeface="Calibri"/>
              </a:rPr>
              <a:t> </a:t>
            </a:r>
            <a:r>
              <a:rPr lang="en-GB" sz="1800" b="1" dirty="0" err="1">
                <a:latin typeface="Calibri"/>
                <a:ea typeface="Calibri"/>
                <a:cs typeface="Calibri"/>
                <a:sym typeface="Calibri"/>
              </a:rPr>
              <a:t>kalmasını</a:t>
            </a:r>
            <a:r>
              <a:rPr lang="en-GB" sz="1800" b="1" dirty="0">
                <a:latin typeface="Calibri"/>
                <a:ea typeface="Calibri"/>
                <a:cs typeface="Calibri"/>
                <a:sym typeface="Calibri"/>
              </a:rPr>
              <a:t> </a:t>
            </a:r>
            <a:r>
              <a:rPr lang="en-GB" sz="1800" b="1" dirty="0" err="1">
                <a:latin typeface="Calibri"/>
                <a:ea typeface="Calibri"/>
                <a:cs typeface="Calibri"/>
                <a:sym typeface="Calibri"/>
              </a:rPr>
              <a:t>sağlamaya</a:t>
            </a:r>
            <a:r>
              <a:rPr lang="en-GB" sz="1800" b="1" dirty="0">
                <a:latin typeface="Calibri"/>
                <a:ea typeface="Calibri"/>
                <a:cs typeface="Calibri"/>
                <a:sym typeface="Calibri"/>
              </a:rPr>
              <a:t> </a:t>
            </a:r>
            <a:r>
              <a:rPr lang="en-GB" sz="1800" b="1" dirty="0" err="1">
                <a:latin typeface="Calibri"/>
                <a:ea typeface="Calibri"/>
                <a:cs typeface="Calibri"/>
                <a:sym typeface="Calibri"/>
              </a:rPr>
              <a:t>yardımcı</a:t>
            </a:r>
            <a:r>
              <a:rPr lang="en-GB" sz="1800" b="1" dirty="0">
                <a:latin typeface="Calibri"/>
                <a:ea typeface="Calibri"/>
                <a:cs typeface="Calibri"/>
                <a:sym typeface="Calibri"/>
              </a:rPr>
              <a:t> </a:t>
            </a:r>
            <a:r>
              <a:rPr lang="en-GB" sz="1800" b="1" dirty="0" err="1">
                <a:latin typeface="Calibri"/>
                <a:ea typeface="Calibri"/>
                <a:cs typeface="Calibri"/>
                <a:sym typeface="Calibri"/>
              </a:rPr>
              <a:t>olarak</a:t>
            </a:r>
            <a:r>
              <a:rPr lang="en-GB" sz="1800" b="1" dirty="0">
                <a:latin typeface="Calibri"/>
                <a:ea typeface="Calibri"/>
                <a:cs typeface="Calibri"/>
                <a:sym typeface="Calibri"/>
              </a:rPr>
              <a:t> </a:t>
            </a:r>
            <a:r>
              <a:rPr lang="en-GB" sz="1800" b="1" dirty="0" err="1">
                <a:latin typeface="Calibri"/>
                <a:ea typeface="Calibri"/>
                <a:cs typeface="Calibri"/>
                <a:sym typeface="Calibri"/>
              </a:rPr>
              <a:t>sık</a:t>
            </a:r>
            <a:r>
              <a:rPr lang="en-GB" sz="1800" b="1" dirty="0">
                <a:latin typeface="Calibri"/>
                <a:ea typeface="Calibri"/>
                <a:cs typeface="Calibri"/>
                <a:sym typeface="Calibri"/>
              </a:rPr>
              <a:t> </a:t>
            </a:r>
            <a:r>
              <a:rPr lang="en-GB" sz="1800" b="1" dirty="0" err="1">
                <a:latin typeface="Calibri"/>
                <a:ea typeface="Calibri"/>
                <a:cs typeface="Calibri"/>
                <a:sym typeface="Calibri"/>
              </a:rPr>
              <a:t>sık</a:t>
            </a:r>
            <a:r>
              <a:rPr lang="en-GB" sz="1800" b="1" dirty="0">
                <a:latin typeface="Calibri"/>
                <a:ea typeface="Calibri"/>
                <a:cs typeface="Calibri"/>
                <a:sym typeface="Calibri"/>
              </a:rPr>
              <a:t> </a:t>
            </a:r>
            <a:r>
              <a:rPr lang="en-GB" sz="1800" b="1" dirty="0" err="1">
                <a:latin typeface="Calibri"/>
                <a:ea typeface="Calibri"/>
                <a:cs typeface="Calibri"/>
                <a:sym typeface="Calibri"/>
              </a:rPr>
              <a:t>değiştirme</a:t>
            </a:r>
            <a:r>
              <a:rPr lang="en-GB" sz="1800" b="1" dirty="0">
                <a:latin typeface="Calibri"/>
                <a:ea typeface="Calibri"/>
                <a:cs typeface="Calibri"/>
                <a:sym typeface="Calibri"/>
              </a:rPr>
              <a:t> </a:t>
            </a:r>
            <a:r>
              <a:rPr lang="en-GB" sz="1800" b="1" dirty="0" err="1">
                <a:latin typeface="Calibri"/>
                <a:ea typeface="Calibri"/>
                <a:cs typeface="Calibri"/>
                <a:sym typeface="Calibri"/>
              </a:rPr>
              <a:t>ihtiyacını</a:t>
            </a:r>
            <a:r>
              <a:rPr lang="en-GB" sz="1800" b="1" dirty="0">
                <a:latin typeface="Calibri"/>
                <a:ea typeface="Calibri"/>
                <a:cs typeface="Calibri"/>
                <a:sym typeface="Calibri"/>
              </a:rPr>
              <a:t> </a:t>
            </a:r>
            <a:r>
              <a:rPr lang="en-GB" sz="1800" b="1" dirty="0" err="1">
                <a:latin typeface="Calibri"/>
                <a:ea typeface="Calibri"/>
                <a:cs typeface="Calibri"/>
                <a:sym typeface="Calibri"/>
              </a:rPr>
              <a:t>azaltır</a:t>
            </a:r>
            <a:r>
              <a:rPr lang="en-GB" sz="1800" b="1" dirty="0">
                <a:latin typeface="Calibri"/>
                <a:ea typeface="Calibri"/>
                <a:cs typeface="Calibri"/>
                <a:sym typeface="Calibri"/>
              </a:rPr>
              <a:t>.</a:t>
            </a:r>
            <a:endParaRPr dirty="0"/>
          </a:p>
        </p:txBody>
      </p:sp>
      <p:sp>
        <p:nvSpPr>
          <p:cNvPr id="333" name="Google Shape;33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GB" sz="1800" b="1" dirty="0" err="1">
                <a:latin typeface="Calibri"/>
                <a:ea typeface="Calibri"/>
                <a:cs typeface="Calibri"/>
                <a:sym typeface="Calibri"/>
              </a:rPr>
              <a:t>Malzeme</a:t>
            </a:r>
            <a:r>
              <a:rPr lang="en-GB" sz="1800" b="1" dirty="0">
                <a:latin typeface="Calibri"/>
                <a:ea typeface="Calibri"/>
                <a:cs typeface="Calibri"/>
                <a:sym typeface="Calibri"/>
              </a:rPr>
              <a:t> </a:t>
            </a:r>
            <a:r>
              <a:rPr lang="en-GB" sz="1800" b="1" dirty="0" err="1">
                <a:latin typeface="Calibri"/>
                <a:ea typeface="Calibri"/>
                <a:cs typeface="Calibri"/>
                <a:sym typeface="Calibri"/>
              </a:rPr>
              <a:t>performans</a:t>
            </a:r>
            <a:r>
              <a:rPr lang="en-GB" sz="1800" b="1" dirty="0">
                <a:latin typeface="Calibri"/>
                <a:ea typeface="Calibri"/>
                <a:cs typeface="Calibri"/>
                <a:sym typeface="Calibri"/>
              </a:rPr>
              <a:t> </a:t>
            </a:r>
            <a:r>
              <a:rPr lang="en-GB" sz="1800" b="1" dirty="0" err="1">
                <a:latin typeface="Calibri"/>
                <a:ea typeface="Calibri"/>
                <a:cs typeface="Calibri"/>
                <a:sym typeface="Calibri"/>
              </a:rPr>
              <a:t>testi</a:t>
            </a:r>
            <a:r>
              <a:rPr lang="en-GB" sz="1800" b="1" dirty="0">
                <a:latin typeface="Calibri"/>
                <a:ea typeface="Calibri"/>
                <a:cs typeface="Calibri"/>
                <a:sym typeface="Calibri"/>
              </a:rPr>
              <a:t>, </a:t>
            </a:r>
            <a:r>
              <a:rPr lang="en-GB" sz="1800" b="1" dirty="0" err="1">
                <a:latin typeface="Calibri"/>
                <a:ea typeface="Calibri"/>
                <a:cs typeface="Calibri"/>
                <a:sym typeface="Calibri"/>
              </a:rPr>
              <a:t>esneklik</a:t>
            </a:r>
            <a:r>
              <a:rPr lang="en-GB" sz="1800" b="1" dirty="0">
                <a:latin typeface="Calibri"/>
                <a:ea typeface="Calibri"/>
                <a:cs typeface="Calibri"/>
                <a:sym typeface="Calibri"/>
              </a:rPr>
              <a:t>, </a:t>
            </a:r>
            <a:r>
              <a:rPr lang="en-GB" sz="1800" b="1" dirty="0" err="1">
                <a:latin typeface="Calibri"/>
                <a:ea typeface="Calibri"/>
                <a:cs typeface="Calibri"/>
                <a:sym typeface="Calibri"/>
              </a:rPr>
              <a:t>güç</a:t>
            </a:r>
            <a:r>
              <a:rPr lang="en-GB" sz="1800" b="1" dirty="0">
                <a:latin typeface="Calibri"/>
                <a:ea typeface="Calibri"/>
                <a:cs typeface="Calibri"/>
                <a:sym typeface="Calibri"/>
              </a:rPr>
              <a:t>, </a:t>
            </a:r>
            <a:r>
              <a:rPr lang="en-GB" sz="1800" b="1" dirty="0" err="1">
                <a:latin typeface="Calibri"/>
                <a:ea typeface="Calibri"/>
                <a:cs typeface="Calibri"/>
                <a:sym typeface="Calibri"/>
              </a:rPr>
              <a:t>konfor</a:t>
            </a:r>
            <a:r>
              <a:rPr lang="en-GB" sz="1800" b="1" dirty="0">
                <a:latin typeface="Calibri"/>
                <a:ea typeface="Calibri"/>
                <a:cs typeface="Calibri"/>
                <a:sym typeface="Calibri"/>
              </a:rPr>
              <a:t> ve </a:t>
            </a:r>
            <a:r>
              <a:rPr lang="en-GB" sz="1800" b="1" dirty="0" err="1">
                <a:latin typeface="Calibri"/>
                <a:ea typeface="Calibri"/>
                <a:cs typeface="Calibri"/>
                <a:sym typeface="Calibri"/>
              </a:rPr>
              <a:t>farklı</a:t>
            </a:r>
            <a:r>
              <a:rPr lang="en-GB" sz="1800" b="1" dirty="0">
                <a:latin typeface="Calibri"/>
                <a:ea typeface="Calibri"/>
                <a:cs typeface="Calibri"/>
                <a:sym typeface="Calibri"/>
              </a:rPr>
              <a:t> </a:t>
            </a:r>
            <a:r>
              <a:rPr lang="en-GB" sz="1800" b="1" dirty="0" err="1">
                <a:latin typeface="Calibri"/>
                <a:ea typeface="Calibri"/>
                <a:cs typeface="Calibri"/>
                <a:sym typeface="Calibri"/>
              </a:rPr>
              <a:t>çevresel</a:t>
            </a:r>
            <a:r>
              <a:rPr lang="en-GB" sz="1800" b="1" dirty="0">
                <a:latin typeface="Calibri"/>
                <a:ea typeface="Calibri"/>
                <a:cs typeface="Calibri"/>
                <a:sym typeface="Calibri"/>
              </a:rPr>
              <a:t> </a:t>
            </a:r>
            <a:r>
              <a:rPr lang="en-GB" sz="1800" b="1" dirty="0" err="1">
                <a:latin typeface="Calibri"/>
                <a:ea typeface="Calibri"/>
                <a:cs typeface="Calibri"/>
                <a:sym typeface="Calibri"/>
              </a:rPr>
              <a:t>koşullara</a:t>
            </a:r>
            <a:r>
              <a:rPr lang="en-GB" sz="1800" b="1" dirty="0">
                <a:latin typeface="Calibri"/>
                <a:ea typeface="Calibri"/>
                <a:cs typeface="Calibri"/>
                <a:sym typeface="Calibri"/>
              </a:rPr>
              <a:t> </a:t>
            </a:r>
            <a:r>
              <a:rPr lang="en-GB" sz="1800" b="1" dirty="0" err="1">
                <a:latin typeface="Calibri"/>
                <a:ea typeface="Calibri"/>
                <a:cs typeface="Calibri"/>
                <a:sym typeface="Calibri"/>
              </a:rPr>
              <a:t>tepki</a:t>
            </a:r>
            <a:r>
              <a:rPr lang="en-GB" sz="1800" b="1" dirty="0">
                <a:latin typeface="Calibri"/>
                <a:ea typeface="Calibri"/>
                <a:cs typeface="Calibri"/>
                <a:sym typeface="Calibri"/>
              </a:rPr>
              <a:t> </a:t>
            </a:r>
            <a:r>
              <a:rPr lang="en-GB" sz="1800" b="1" dirty="0" err="1">
                <a:latin typeface="Calibri"/>
                <a:ea typeface="Calibri"/>
                <a:cs typeface="Calibri"/>
                <a:sym typeface="Calibri"/>
              </a:rPr>
              <a:t>gibi</a:t>
            </a:r>
            <a:r>
              <a:rPr lang="en-GB" sz="1800" b="1" dirty="0">
                <a:latin typeface="Calibri"/>
                <a:ea typeface="Calibri"/>
                <a:cs typeface="Calibri"/>
                <a:sym typeface="Calibri"/>
              </a:rPr>
              <a:t> </a:t>
            </a:r>
            <a:r>
              <a:rPr lang="en-GB" sz="1800" b="1" dirty="0" err="1">
                <a:latin typeface="Calibri"/>
                <a:ea typeface="Calibri"/>
                <a:cs typeface="Calibri"/>
                <a:sym typeface="Calibri"/>
              </a:rPr>
              <a:t>faktörlerin</a:t>
            </a:r>
            <a:r>
              <a:rPr lang="en-GB" sz="1800" b="1" dirty="0">
                <a:latin typeface="Calibri"/>
                <a:ea typeface="Calibri"/>
                <a:cs typeface="Calibri"/>
                <a:sym typeface="Calibri"/>
              </a:rPr>
              <a:t> </a:t>
            </a:r>
            <a:r>
              <a:rPr lang="en-GB" sz="1800" b="1" dirty="0" err="1">
                <a:latin typeface="Calibri"/>
                <a:ea typeface="Calibri"/>
                <a:cs typeface="Calibri"/>
                <a:sym typeface="Calibri"/>
              </a:rPr>
              <a:t>değerlendirilmesini</a:t>
            </a:r>
            <a:r>
              <a:rPr lang="en-GB" sz="1800" b="1" dirty="0">
                <a:latin typeface="Calibri"/>
                <a:ea typeface="Calibri"/>
                <a:cs typeface="Calibri"/>
                <a:sym typeface="Calibri"/>
              </a:rPr>
              <a:t> </a:t>
            </a:r>
            <a:r>
              <a:rPr lang="en-GB" sz="1800" b="1" dirty="0" err="1">
                <a:latin typeface="Calibri"/>
                <a:ea typeface="Calibri"/>
                <a:cs typeface="Calibri"/>
                <a:sym typeface="Calibri"/>
              </a:rPr>
              <a:t>içerir</a:t>
            </a:r>
            <a:r>
              <a:rPr lang="en-GB" sz="1800" b="1" dirty="0">
                <a:latin typeface="Calibri"/>
                <a:ea typeface="Calibri"/>
                <a:cs typeface="Calibri"/>
                <a:sym typeface="Calibri"/>
              </a:rPr>
              <a:t>. </a:t>
            </a:r>
            <a:r>
              <a:rPr lang="en-GB" sz="1800" b="1" dirty="0" err="1">
                <a:latin typeface="Calibri"/>
                <a:ea typeface="Calibri"/>
                <a:cs typeface="Calibri"/>
                <a:sym typeface="Calibri"/>
              </a:rPr>
              <a:t>Örneğin</a:t>
            </a:r>
            <a:r>
              <a:rPr lang="en-GB" sz="1800" b="1" dirty="0">
                <a:latin typeface="Calibri"/>
                <a:ea typeface="Calibri"/>
                <a:cs typeface="Calibri"/>
                <a:sym typeface="Calibri"/>
              </a:rPr>
              <a:t>, </a:t>
            </a:r>
            <a:r>
              <a:rPr lang="en-GB" sz="1800" b="1" dirty="0" err="1">
                <a:latin typeface="Calibri"/>
                <a:ea typeface="Calibri"/>
                <a:cs typeface="Calibri"/>
                <a:sym typeface="Calibri"/>
              </a:rPr>
              <a:t>bir</a:t>
            </a:r>
            <a:r>
              <a:rPr lang="en-GB" sz="1800" b="1" dirty="0">
                <a:latin typeface="Calibri"/>
                <a:ea typeface="Calibri"/>
                <a:cs typeface="Calibri"/>
                <a:sym typeface="Calibri"/>
              </a:rPr>
              <a:t> </a:t>
            </a:r>
            <a:r>
              <a:rPr lang="en-GB" sz="1800" b="1" dirty="0" err="1">
                <a:latin typeface="Calibri"/>
                <a:ea typeface="Calibri"/>
                <a:cs typeface="Calibri"/>
                <a:sym typeface="Calibri"/>
              </a:rPr>
              <a:t>ayakkabı</a:t>
            </a:r>
            <a:r>
              <a:rPr lang="en-GB" sz="1800" b="1" dirty="0">
                <a:latin typeface="Calibri"/>
                <a:ea typeface="Calibri"/>
                <a:cs typeface="Calibri"/>
                <a:sym typeface="Calibri"/>
              </a:rPr>
              <a:t> </a:t>
            </a:r>
            <a:r>
              <a:rPr lang="en-GB" sz="1800" b="1" dirty="0" err="1">
                <a:latin typeface="Calibri"/>
                <a:ea typeface="Calibri"/>
                <a:cs typeface="Calibri"/>
                <a:sym typeface="Calibri"/>
              </a:rPr>
              <a:t>tasarımı</a:t>
            </a:r>
            <a:r>
              <a:rPr lang="en-GB" sz="1800" b="1" dirty="0">
                <a:latin typeface="Calibri"/>
                <a:ea typeface="Calibri"/>
                <a:cs typeface="Calibri"/>
                <a:sym typeface="Calibri"/>
              </a:rPr>
              <a:t> </a:t>
            </a:r>
            <a:r>
              <a:rPr lang="en-GB" sz="1800" b="1" dirty="0" err="1">
                <a:latin typeface="Calibri"/>
                <a:ea typeface="Calibri"/>
                <a:cs typeface="Calibri"/>
                <a:sym typeface="Calibri"/>
              </a:rPr>
              <a:t>geri</a:t>
            </a:r>
            <a:r>
              <a:rPr lang="en-GB" sz="1800" b="1" dirty="0">
                <a:latin typeface="Calibri"/>
                <a:ea typeface="Calibri"/>
                <a:cs typeface="Calibri"/>
                <a:sym typeface="Calibri"/>
              </a:rPr>
              <a:t> </a:t>
            </a:r>
            <a:r>
              <a:rPr lang="en-GB" sz="1800" b="1" dirty="0" err="1">
                <a:latin typeface="Calibri"/>
                <a:ea typeface="Calibri"/>
                <a:cs typeface="Calibri"/>
                <a:sym typeface="Calibri"/>
              </a:rPr>
              <a:t>dönüştürülmüş</a:t>
            </a:r>
            <a:r>
              <a:rPr lang="en-GB" sz="1800" b="1" dirty="0">
                <a:latin typeface="Calibri"/>
                <a:ea typeface="Calibri"/>
                <a:cs typeface="Calibri"/>
                <a:sym typeface="Calibri"/>
              </a:rPr>
              <a:t> </a:t>
            </a:r>
            <a:r>
              <a:rPr lang="en-GB" sz="1800" b="1" dirty="0" err="1">
                <a:latin typeface="Calibri"/>
                <a:ea typeface="Calibri"/>
                <a:cs typeface="Calibri"/>
                <a:sym typeface="Calibri"/>
              </a:rPr>
              <a:t>malzemeler</a:t>
            </a:r>
            <a:r>
              <a:rPr lang="en-GB" sz="1800" b="1" dirty="0">
                <a:latin typeface="Calibri"/>
                <a:ea typeface="Calibri"/>
                <a:cs typeface="Calibri"/>
                <a:sym typeface="Calibri"/>
              </a:rPr>
              <a:t> </a:t>
            </a:r>
            <a:r>
              <a:rPr lang="en-GB" sz="1800" b="1" dirty="0" err="1">
                <a:latin typeface="Calibri"/>
                <a:ea typeface="Calibri"/>
                <a:cs typeface="Calibri"/>
                <a:sym typeface="Calibri"/>
              </a:rPr>
              <a:t>içeriyorsa</a:t>
            </a:r>
            <a:r>
              <a:rPr lang="en-GB" sz="1800" b="1" dirty="0">
                <a:latin typeface="Calibri"/>
                <a:ea typeface="Calibri"/>
                <a:cs typeface="Calibri"/>
                <a:sym typeface="Calibri"/>
              </a:rPr>
              <a:t>, </a:t>
            </a:r>
            <a:r>
              <a:rPr lang="en-GB" sz="1800" b="1" dirty="0" err="1">
                <a:latin typeface="Calibri"/>
                <a:ea typeface="Calibri"/>
                <a:cs typeface="Calibri"/>
                <a:sym typeface="Calibri"/>
              </a:rPr>
              <a:t>tasarımcıların</a:t>
            </a:r>
            <a:r>
              <a:rPr lang="en-GB" sz="1800" b="1" dirty="0">
                <a:latin typeface="Calibri"/>
                <a:ea typeface="Calibri"/>
                <a:cs typeface="Calibri"/>
                <a:sym typeface="Calibri"/>
              </a:rPr>
              <a:t> </a:t>
            </a:r>
            <a:r>
              <a:rPr lang="en-GB" sz="1800" b="1" dirty="0" err="1">
                <a:latin typeface="Calibri"/>
                <a:ea typeface="Calibri"/>
                <a:cs typeface="Calibri"/>
                <a:sym typeface="Calibri"/>
              </a:rPr>
              <a:t>bu</a:t>
            </a:r>
            <a:r>
              <a:rPr lang="en-GB" sz="1800" b="1" dirty="0">
                <a:latin typeface="Calibri"/>
                <a:ea typeface="Calibri"/>
                <a:cs typeface="Calibri"/>
                <a:sym typeface="Calibri"/>
              </a:rPr>
              <a:t> </a:t>
            </a:r>
            <a:r>
              <a:rPr lang="en-GB" sz="1800" b="1" dirty="0" err="1">
                <a:latin typeface="Calibri"/>
                <a:ea typeface="Calibri"/>
                <a:cs typeface="Calibri"/>
                <a:sym typeface="Calibri"/>
              </a:rPr>
              <a:t>malzemelerin</a:t>
            </a:r>
            <a:r>
              <a:rPr lang="en-GB" sz="1800" b="1" dirty="0">
                <a:latin typeface="Calibri"/>
                <a:ea typeface="Calibri"/>
                <a:cs typeface="Calibri"/>
                <a:sym typeface="Calibri"/>
              </a:rPr>
              <a:t> </a:t>
            </a:r>
            <a:r>
              <a:rPr lang="en-GB" sz="1800" b="1" dirty="0" err="1">
                <a:latin typeface="Calibri"/>
                <a:ea typeface="Calibri"/>
                <a:cs typeface="Calibri"/>
                <a:sym typeface="Calibri"/>
              </a:rPr>
              <a:t>bütünlüklerini</a:t>
            </a:r>
            <a:r>
              <a:rPr lang="en-GB" sz="1800" b="1" dirty="0">
                <a:latin typeface="Calibri"/>
                <a:ea typeface="Calibri"/>
                <a:cs typeface="Calibri"/>
                <a:sym typeface="Calibri"/>
              </a:rPr>
              <a:t> ve </a:t>
            </a:r>
            <a:r>
              <a:rPr lang="en-GB" sz="1800" b="1" dirty="0" err="1">
                <a:latin typeface="Calibri"/>
                <a:ea typeface="Calibri"/>
                <a:cs typeface="Calibri"/>
                <a:sym typeface="Calibri"/>
              </a:rPr>
              <a:t>performans</a:t>
            </a:r>
            <a:r>
              <a:rPr lang="en-GB" sz="1800" b="1" dirty="0">
                <a:latin typeface="Calibri"/>
                <a:ea typeface="Calibri"/>
                <a:cs typeface="Calibri"/>
                <a:sym typeface="Calibri"/>
              </a:rPr>
              <a:t> </a:t>
            </a:r>
            <a:r>
              <a:rPr lang="en-GB" sz="1800" b="1" dirty="0" err="1">
                <a:latin typeface="Calibri"/>
                <a:ea typeface="Calibri"/>
                <a:cs typeface="Calibri"/>
                <a:sym typeface="Calibri"/>
              </a:rPr>
              <a:t>özelliklerini</a:t>
            </a:r>
            <a:r>
              <a:rPr lang="en-GB" sz="1800" b="1" dirty="0">
                <a:latin typeface="Calibri"/>
                <a:ea typeface="Calibri"/>
                <a:cs typeface="Calibri"/>
                <a:sym typeface="Calibri"/>
              </a:rPr>
              <a:t> </a:t>
            </a:r>
            <a:r>
              <a:rPr lang="en-GB" sz="1800" b="1" dirty="0" err="1">
                <a:latin typeface="Calibri"/>
                <a:ea typeface="Calibri"/>
                <a:cs typeface="Calibri"/>
                <a:sym typeface="Calibri"/>
              </a:rPr>
              <a:t>koruyup</a:t>
            </a:r>
            <a:r>
              <a:rPr lang="en-GB" sz="1800" b="1" dirty="0">
                <a:latin typeface="Calibri"/>
                <a:ea typeface="Calibri"/>
                <a:cs typeface="Calibri"/>
                <a:sym typeface="Calibri"/>
              </a:rPr>
              <a:t> </a:t>
            </a:r>
            <a:r>
              <a:rPr lang="en-GB" sz="1800" b="1" dirty="0" err="1">
                <a:latin typeface="Calibri"/>
                <a:ea typeface="Calibri"/>
                <a:cs typeface="Calibri"/>
                <a:sym typeface="Calibri"/>
              </a:rPr>
              <a:t>korumadıklarını</a:t>
            </a:r>
            <a:r>
              <a:rPr lang="en-GB" sz="1800" b="1" dirty="0">
                <a:latin typeface="Calibri"/>
                <a:ea typeface="Calibri"/>
                <a:cs typeface="Calibri"/>
                <a:sym typeface="Calibri"/>
              </a:rPr>
              <a:t> test </a:t>
            </a:r>
            <a:r>
              <a:rPr lang="en-GB" sz="1800" b="1" dirty="0" err="1">
                <a:latin typeface="Calibri"/>
                <a:ea typeface="Calibri"/>
                <a:cs typeface="Calibri"/>
                <a:sym typeface="Calibri"/>
              </a:rPr>
              <a:t>etmeleri</a:t>
            </a:r>
            <a:r>
              <a:rPr lang="en-GB" sz="1800" b="1" dirty="0">
                <a:latin typeface="Calibri"/>
                <a:ea typeface="Calibri"/>
                <a:cs typeface="Calibri"/>
                <a:sym typeface="Calibri"/>
              </a:rPr>
              <a:t> </a:t>
            </a:r>
            <a:r>
              <a:rPr lang="en-GB" sz="1800" b="1" dirty="0" err="1">
                <a:latin typeface="Calibri"/>
                <a:ea typeface="Calibri"/>
                <a:cs typeface="Calibri"/>
                <a:sym typeface="Calibri"/>
              </a:rPr>
              <a:t>gerekir</a:t>
            </a:r>
            <a:r>
              <a:rPr lang="en-GB" sz="1800" b="1" dirty="0">
                <a:latin typeface="Calibri"/>
                <a:ea typeface="Calibri"/>
                <a:cs typeface="Calibri"/>
                <a:sym typeface="Calibri"/>
              </a:rPr>
              <a:t>.</a:t>
            </a:r>
            <a:endParaRPr dirty="0"/>
          </a:p>
        </p:txBody>
      </p:sp>
      <p:sp>
        <p:nvSpPr>
          <p:cNvPr id="349" name="Google Shape;34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chemeClr val="dk1"/>
              </a:buClr>
              <a:buSzPts val="1200"/>
              <a:buFont typeface="Calibri"/>
              <a:buNone/>
            </a:pPr>
            <a:r>
              <a:rPr lang="en-GB" sz="1200" b="1" dirty="0" err="1">
                <a:latin typeface="Calibri"/>
                <a:ea typeface="Calibri"/>
                <a:cs typeface="Calibri"/>
                <a:sym typeface="Calibri"/>
              </a:rPr>
              <a:t>Konfor</a:t>
            </a:r>
            <a:r>
              <a:rPr lang="en-GB" sz="1200" b="1" dirty="0">
                <a:latin typeface="Calibri"/>
                <a:ea typeface="Calibri"/>
                <a:cs typeface="Calibri"/>
                <a:sym typeface="Calibri"/>
              </a:rPr>
              <a:t> </a:t>
            </a:r>
            <a:r>
              <a:rPr lang="en-GB" sz="1200" b="1" dirty="0" err="1">
                <a:latin typeface="Calibri"/>
                <a:ea typeface="Calibri"/>
                <a:cs typeface="Calibri"/>
                <a:sym typeface="Calibri"/>
              </a:rPr>
              <a:t>testi</a:t>
            </a:r>
            <a:r>
              <a:rPr lang="en-GB" sz="1200" b="1" dirty="0">
                <a:latin typeface="Calibri"/>
                <a:ea typeface="Calibri"/>
                <a:cs typeface="Calibri"/>
                <a:sym typeface="Calibri"/>
              </a:rPr>
              <a:t>, </a:t>
            </a:r>
            <a:r>
              <a:rPr lang="en-GB" sz="1200" b="0" dirty="0" err="1">
                <a:latin typeface="Calibri"/>
                <a:ea typeface="Calibri"/>
                <a:cs typeface="Calibri"/>
                <a:sym typeface="Calibri"/>
              </a:rPr>
              <a:t>yastıklama</a:t>
            </a:r>
            <a:r>
              <a:rPr lang="en-GB" sz="1200" b="0" dirty="0">
                <a:latin typeface="Calibri"/>
                <a:ea typeface="Calibri"/>
                <a:cs typeface="Calibri"/>
                <a:sym typeface="Calibri"/>
              </a:rPr>
              <a:t>, </a:t>
            </a:r>
            <a:r>
              <a:rPr lang="en-GB" sz="1200" b="0" dirty="0" err="1">
                <a:latin typeface="Calibri"/>
                <a:ea typeface="Calibri"/>
                <a:cs typeface="Calibri"/>
                <a:sym typeface="Calibri"/>
              </a:rPr>
              <a:t>uyum</a:t>
            </a:r>
            <a:r>
              <a:rPr lang="en-GB" sz="1200" b="0" dirty="0">
                <a:latin typeface="Calibri"/>
                <a:ea typeface="Calibri"/>
                <a:cs typeface="Calibri"/>
                <a:sym typeface="Calibri"/>
              </a:rPr>
              <a:t> ve </a:t>
            </a:r>
            <a:r>
              <a:rPr lang="en-GB" sz="1200" b="0" dirty="0" err="1">
                <a:latin typeface="Calibri"/>
                <a:ea typeface="Calibri"/>
                <a:cs typeface="Calibri"/>
                <a:sym typeface="Calibri"/>
              </a:rPr>
              <a:t>nefes</a:t>
            </a:r>
            <a:r>
              <a:rPr lang="en-GB" sz="1200" b="0" dirty="0">
                <a:latin typeface="Calibri"/>
                <a:ea typeface="Calibri"/>
                <a:cs typeface="Calibri"/>
                <a:sym typeface="Calibri"/>
              </a:rPr>
              <a:t> </a:t>
            </a:r>
            <a:r>
              <a:rPr lang="en-GB" sz="1200" b="0" dirty="0" err="1">
                <a:latin typeface="Calibri"/>
                <a:ea typeface="Calibri"/>
                <a:cs typeface="Calibri"/>
                <a:sym typeface="Calibri"/>
              </a:rPr>
              <a:t>alabilirlik</a:t>
            </a:r>
            <a:r>
              <a:rPr lang="en-GB" sz="1200" b="0" dirty="0">
                <a:latin typeface="Calibri"/>
                <a:ea typeface="Calibri"/>
                <a:cs typeface="Calibri"/>
                <a:sym typeface="Calibri"/>
              </a:rPr>
              <a:t> </a:t>
            </a:r>
            <a:r>
              <a:rPr lang="en-GB" sz="1200" b="0" dirty="0" err="1">
                <a:latin typeface="Calibri"/>
                <a:ea typeface="Calibri"/>
                <a:cs typeface="Calibri"/>
                <a:sym typeface="Calibri"/>
              </a:rPr>
              <a:t>gibi</a:t>
            </a:r>
            <a:r>
              <a:rPr lang="en-GB" sz="1200" b="0" dirty="0">
                <a:latin typeface="Calibri"/>
                <a:ea typeface="Calibri"/>
                <a:cs typeface="Calibri"/>
                <a:sym typeface="Calibri"/>
              </a:rPr>
              <a:t> </a:t>
            </a:r>
            <a:r>
              <a:rPr lang="en-GB" sz="1200" b="0" dirty="0" err="1">
                <a:latin typeface="Calibri"/>
                <a:ea typeface="Calibri"/>
                <a:cs typeface="Calibri"/>
                <a:sym typeface="Calibri"/>
              </a:rPr>
              <a:t>faktörleri</a:t>
            </a:r>
            <a:r>
              <a:rPr lang="en-GB" sz="1200" b="0" dirty="0">
                <a:latin typeface="Calibri"/>
                <a:ea typeface="Calibri"/>
                <a:cs typeface="Calibri"/>
                <a:sym typeface="Calibri"/>
              </a:rPr>
              <a:t> </a:t>
            </a:r>
            <a:r>
              <a:rPr lang="en-GB" sz="1200" b="0" dirty="0" err="1">
                <a:latin typeface="Calibri"/>
                <a:ea typeface="Calibri"/>
                <a:cs typeface="Calibri"/>
                <a:sym typeface="Calibri"/>
              </a:rPr>
              <a:t>göz</a:t>
            </a:r>
            <a:r>
              <a:rPr lang="en-GB" sz="1200" b="0" dirty="0">
                <a:latin typeface="Calibri"/>
                <a:ea typeface="Calibri"/>
                <a:cs typeface="Calibri"/>
                <a:sym typeface="Calibri"/>
              </a:rPr>
              <a:t> </a:t>
            </a:r>
            <a:r>
              <a:rPr lang="en-GB" sz="1200" b="0" dirty="0" err="1">
                <a:latin typeface="Calibri"/>
                <a:ea typeface="Calibri"/>
                <a:cs typeface="Calibri"/>
                <a:sym typeface="Calibri"/>
              </a:rPr>
              <a:t>önünde</a:t>
            </a:r>
            <a:r>
              <a:rPr lang="en-GB" sz="1200" b="0" dirty="0">
                <a:latin typeface="Calibri"/>
                <a:ea typeface="Calibri"/>
                <a:cs typeface="Calibri"/>
                <a:sym typeface="Calibri"/>
              </a:rPr>
              <a:t> </a:t>
            </a:r>
            <a:r>
              <a:rPr lang="en-GB" sz="1200" b="0" dirty="0" err="1">
                <a:latin typeface="Calibri"/>
                <a:ea typeface="Calibri"/>
                <a:cs typeface="Calibri"/>
                <a:sym typeface="Calibri"/>
              </a:rPr>
              <a:t>bulundurarak</a:t>
            </a:r>
            <a:r>
              <a:rPr lang="en-GB" sz="1200" b="0" dirty="0">
                <a:latin typeface="Calibri"/>
                <a:ea typeface="Calibri"/>
                <a:cs typeface="Calibri"/>
                <a:sym typeface="Calibri"/>
              </a:rPr>
              <a:t> </a:t>
            </a:r>
            <a:r>
              <a:rPr lang="en-GB" sz="1200" b="0" dirty="0" err="1">
                <a:latin typeface="Calibri"/>
                <a:ea typeface="Calibri"/>
                <a:cs typeface="Calibri"/>
                <a:sym typeface="Calibri"/>
              </a:rPr>
              <a:t>ayakkabının</a:t>
            </a:r>
            <a:r>
              <a:rPr lang="en-GB" sz="1200" b="0" dirty="0">
                <a:latin typeface="Calibri"/>
                <a:ea typeface="Calibri"/>
                <a:cs typeface="Calibri"/>
                <a:sym typeface="Calibri"/>
              </a:rPr>
              <a:t> </a:t>
            </a:r>
            <a:r>
              <a:rPr lang="en-GB" sz="1200" b="0" dirty="0" err="1">
                <a:latin typeface="Calibri"/>
                <a:ea typeface="Calibri"/>
                <a:cs typeface="Calibri"/>
                <a:sym typeface="Calibri"/>
              </a:rPr>
              <a:t>konfor</a:t>
            </a:r>
            <a:r>
              <a:rPr lang="en-GB" sz="1200" b="0" dirty="0">
                <a:latin typeface="Calibri"/>
                <a:ea typeface="Calibri"/>
                <a:cs typeface="Calibri"/>
                <a:sym typeface="Calibri"/>
              </a:rPr>
              <a:t> </a:t>
            </a:r>
            <a:r>
              <a:rPr lang="en-GB" sz="1200" b="0" dirty="0" err="1">
                <a:latin typeface="Calibri"/>
                <a:ea typeface="Calibri"/>
                <a:cs typeface="Calibri"/>
                <a:sym typeface="Calibri"/>
              </a:rPr>
              <a:t>seviyelerini</a:t>
            </a:r>
            <a:r>
              <a:rPr lang="en-GB" sz="1200" b="0" dirty="0">
                <a:latin typeface="Calibri"/>
                <a:ea typeface="Calibri"/>
                <a:cs typeface="Calibri"/>
                <a:sym typeface="Calibri"/>
              </a:rPr>
              <a:t> </a:t>
            </a:r>
            <a:r>
              <a:rPr lang="en-GB" sz="1200" b="0" dirty="0" err="1">
                <a:latin typeface="Calibri"/>
                <a:ea typeface="Calibri"/>
                <a:cs typeface="Calibri"/>
                <a:sym typeface="Calibri"/>
              </a:rPr>
              <a:t>değerlendirir</a:t>
            </a:r>
            <a:r>
              <a:rPr lang="en-GB" sz="1200" b="0" dirty="0">
                <a:latin typeface="Calibri"/>
                <a:ea typeface="Calibri"/>
                <a:cs typeface="Calibri"/>
                <a:sym typeface="Calibri"/>
              </a:rPr>
              <a:t>. </a:t>
            </a:r>
            <a:r>
              <a:rPr lang="en-GB" sz="1200" b="0" dirty="0" err="1">
                <a:latin typeface="Calibri"/>
                <a:ea typeface="Calibri"/>
                <a:cs typeface="Calibri"/>
                <a:sym typeface="Calibri"/>
              </a:rPr>
              <a:t>Konfor</a:t>
            </a:r>
            <a:r>
              <a:rPr lang="en-GB" sz="1200" b="0" dirty="0">
                <a:latin typeface="Calibri"/>
                <a:ea typeface="Calibri"/>
                <a:cs typeface="Calibri"/>
                <a:sym typeface="Calibri"/>
              </a:rPr>
              <a:t>, </a:t>
            </a:r>
            <a:r>
              <a:rPr lang="en-GB" sz="1200" b="0" dirty="0" err="1">
                <a:latin typeface="Calibri"/>
                <a:ea typeface="Calibri"/>
                <a:cs typeface="Calibri"/>
                <a:sym typeface="Calibri"/>
              </a:rPr>
              <a:t>ayakkabı</a:t>
            </a:r>
            <a:r>
              <a:rPr lang="en-GB" sz="1200" b="0" dirty="0">
                <a:latin typeface="Calibri"/>
                <a:ea typeface="Calibri"/>
                <a:cs typeface="Calibri"/>
                <a:sym typeface="Calibri"/>
              </a:rPr>
              <a:t> </a:t>
            </a:r>
            <a:r>
              <a:rPr lang="en-GB" sz="1200" b="0" dirty="0" err="1">
                <a:latin typeface="Calibri"/>
                <a:ea typeface="Calibri"/>
                <a:cs typeface="Calibri"/>
                <a:sym typeface="Calibri"/>
              </a:rPr>
              <a:t>kullanımının</a:t>
            </a:r>
            <a:r>
              <a:rPr lang="en-GB" sz="1200" b="0" dirty="0">
                <a:latin typeface="Calibri"/>
                <a:ea typeface="Calibri"/>
                <a:cs typeface="Calibri"/>
                <a:sym typeface="Calibri"/>
              </a:rPr>
              <a:t> </a:t>
            </a:r>
            <a:r>
              <a:rPr lang="en-GB" sz="1200" b="0" dirty="0" err="1">
                <a:latin typeface="Calibri"/>
                <a:ea typeface="Calibri"/>
                <a:cs typeface="Calibri"/>
                <a:sym typeface="Calibri"/>
              </a:rPr>
              <a:t>uzatılmasında</a:t>
            </a:r>
            <a:r>
              <a:rPr lang="en-GB" sz="1200" b="0" dirty="0">
                <a:latin typeface="Calibri"/>
                <a:ea typeface="Calibri"/>
                <a:cs typeface="Calibri"/>
                <a:sym typeface="Calibri"/>
              </a:rPr>
              <a:t> </a:t>
            </a:r>
            <a:r>
              <a:rPr lang="en-GB" sz="1200" b="0" dirty="0" err="1">
                <a:latin typeface="Calibri"/>
                <a:ea typeface="Calibri"/>
                <a:cs typeface="Calibri"/>
                <a:sym typeface="Calibri"/>
              </a:rPr>
              <a:t>önemli</a:t>
            </a:r>
            <a:r>
              <a:rPr lang="en-GB" sz="1200" b="0" dirty="0">
                <a:latin typeface="Calibri"/>
                <a:ea typeface="Calibri"/>
                <a:cs typeface="Calibri"/>
                <a:sym typeface="Calibri"/>
              </a:rPr>
              <a:t> </a:t>
            </a:r>
            <a:r>
              <a:rPr lang="en-GB" sz="1200" b="0" dirty="0" err="1">
                <a:latin typeface="Calibri"/>
                <a:ea typeface="Calibri"/>
                <a:cs typeface="Calibri"/>
                <a:sym typeface="Calibri"/>
              </a:rPr>
              <a:t>bir</a:t>
            </a:r>
            <a:r>
              <a:rPr lang="en-GB" sz="1200" b="0" dirty="0">
                <a:latin typeface="Calibri"/>
                <a:ea typeface="Calibri"/>
                <a:cs typeface="Calibri"/>
                <a:sym typeface="Calibri"/>
              </a:rPr>
              <a:t> </a:t>
            </a:r>
            <a:r>
              <a:rPr lang="en-GB" sz="1200" b="0" dirty="0" err="1">
                <a:latin typeface="Calibri"/>
                <a:ea typeface="Calibri"/>
                <a:cs typeface="Calibri"/>
                <a:sym typeface="Calibri"/>
              </a:rPr>
              <a:t>faktördür</a:t>
            </a:r>
            <a:r>
              <a:rPr lang="en-GB" sz="1200" b="0" dirty="0">
                <a:latin typeface="Calibri"/>
                <a:ea typeface="Calibri"/>
                <a:cs typeface="Calibri"/>
                <a:sym typeface="Calibri"/>
              </a:rPr>
              <a:t>. </a:t>
            </a:r>
            <a:r>
              <a:rPr lang="en-GB" sz="1200" b="0" dirty="0" err="1">
                <a:latin typeface="Calibri"/>
                <a:ea typeface="Calibri"/>
                <a:cs typeface="Calibri"/>
                <a:sym typeface="Calibri"/>
              </a:rPr>
              <a:t>Döngüsel</a:t>
            </a:r>
            <a:r>
              <a:rPr lang="en-GB" sz="1200" b="0" dirty="0">
                <a:latin typeface="Calibri"/>
                <a:ea typeface="Calibri"/>
                <a:cs typeface="Calibri"/>
                <a:sym typeface="Calibri"/>
              </a:rPr>
              <a:t> </a:t>
            </a:r>
            <a:r>
              <a:rPr lang="en-GB" sz="1200" b="0" dirty="0" err="1">
                <a:latin typeface="Calibri"/>
                <a:ea typeface="Calibri"/>
                <a:cs typeface="Calibri"/>
                <a:sym typeface="Calibri"/>
              </a:rPr>
              <a:t>ekonomi</a:t>
            </a:r>
            <a:r>
              <a:rPr lang="en-GB" sz="1200" b="0" dirty="0">
                <a:latin typeface="Calibri"/>
                <a:ea typeface="Calibri"/>
                <a:cs typeface="Calibri"/>
                <a:sym typeface="Calibri"/>
              </a:rPr>
              <a:t> </a:t>
            </a:r>
            <a:r>
              <a:rPr lang="en-GB" sz="1200" b="0" dirty="0" err="1">
                <a:latin typeface="Calibri"/>
                <a:ea typeface="Calibri"/>
                <a:cs typeface="Calibri"/>
                <a:sym typeface="Calibri"/>
              </a:rPr>
              <a:t>ilkeleri</a:t>
            </a:r>
            <a:r>
              <a:rPr lang="en-GB" sz="1200" b="0" dirty="0">
                <a:latin typeface="Calibri"/>
                <a:ea typeface="Calibri"/>
                <a:cs typeface="Calibri"/>
                <a:sym typeface="Calibri"/>
              </a:rPr>
              <a:t>, </a:t>
            </a:r>
            <a:r>
              <a:rPr lang="en-GB" sz="1200" b="0" dirty="0" err="1">
                <a:latin typeface="Calibri"/>
                <a:ea typeface="Calibri"/>
                <a:cs typeface="Calibri"/>
                <a:sym typeface="Calibri"/>
              </a:rPr>
              <a:t>kullanıcıların</a:t>
            </a:r>
            <a:r>
              <a:rPr lang="en-GB" sz="1200" b="0" dirty="0">
                <a:latin typeface="Calibri"/>
                <a:ea typeface="Calibri"/>
                <a:cs typeface="Calibri"/>
                <a:sym typeface="Calibri"/>
              </a:rPr>
              <a:t> </a:t>
            </a:r>
            <a:r>
              <a:rPr lang="en-GB" sz="1200" b="0" dirty="0" err="1">
                <a:latin typeface="Calibri"/>
                <a:ea typeface="Calibri"/>
                <a:cs typeface="Calibri"/>
                <a:sym typeface="Calibri"/>
              </a:rPr>
              <a:t>uzun</a:t>
            </a:r>
            <a:r>
              <a:rPr lang="en-GB" sz="1200" b="0" dirty="0">
                <a:latin typeface="Calibri"/>
                <a:ea typeface="Calibri"/>
                <a:cs typeface="Calibri"/>
                <a:sym typeface="Calibri"/>
              </a:rPr>
              <a:t> </a:t>
            </a:r>
            <a:r>
              <a:rPr lang="en-GB" sz="1200" b="0" dirty="0" err="1">
                <a:latin typeface="Calibri"/>
                <a:ea typeface="Calibri"/>
                <a:cs typeface="Calibri"/>
                <a:sym typeface="Calibri"/>
              </a:rPr>
              <a:t>süre</a:t>
            </a:r>
            <a:r>
              <a:rPr lang="en-GB" sz="1200" b="0" dirty="0">
                <a:latin typeface="Calibri"/>
                <a:ea typeface="Calibri"/>
                <a:cs typeface="Calibri"/>
                <a:sym typeface="Calibri"/>
              </a:rPr>
              <a:t> </a:t>
            </a:r>
            <a:r>
              <a:rPr lang="en-GB" sz="1200" b="0" dirty="0" err="1">
                <a:latin typeface="Calibri"/>
                <a:ea typeface="Calibri"/>
                <a:cs typeface="Calibri"/>
                <a:sym typeface="Calibri"/>
              </a:rPr>
              <a:t>giymekten</a:t>
            </a:r>
            <a:r>
              <a:rPr lang="en-GB" sz="1200" b="0" dirty="0">
                <a:latin typeface="Calibri"/>
                <a:ea typeface="Calibri"/>
                <a:cs typeface="Calibri"/>
                <a:sym typeface="Calibri"/>
              </a:rPr>
              <a:t> </a:t>
            </a:r>
            <a:r>
              <a:rPr lang="en-GB" sz="1200" b="0" dirty="0" err="1">
                <a:latin typeface="Calibri"/>
                <a:ea typeface="Calibri"/>
                <a:cs typeface="Calibri"/>
                <a:sym typeface="Calibri"/>
              </a:rPr>
              <a:t>keyif</a:t>
            </a:r>
            <a:r>
              <a:rPr lang="en-GB" sz="1200" b="0" dirty="0">
                <a:latin typeface="Calibri"/>
                <a:ea typeface="Calibri"/>
                <a:cs typeface="Calibri"/>
                <a:sym typeface="Calibri"/>
              </a:rPr>
              <a:t> </a:t>
            </a:r>
            <a:r>
              <a:rPr lang="en-GB" sz="1200" b="0" dirty="0" err="1">
                <a:latin typeface="Calibri"/>
                <a:ea typeface="Calibri"/>
                <a:cs typeface="Calibri"/>
                <a:sym typeface="Calibri"/>
              </a:rPr>
              <a:t>alacağı</a:t>
            </a:r>
            <a:r>
              <a:rPr lang="en-GB" sz="1200" b="0" dirty="0">
                <a:latin typeface="Calibri"/>
                <a:ea typeface="Calibri"/>
                <a:cs typeface="Calibri"/>
                <a:sym typeface="Calibri"/>
              </a:rPr>
              <a:t> </a:t>
            </a:r>
            <a:r>
              <a:rPr lang="en-GB" sz="1200" b="0" dirty="0" err="1">
                <a:latin typeface="Calibri"/>
                <a:ea typeface="Calibri"/>
                <a:cs typeface="Calibri"/>
                <a:sym typeface="Calibri"/>
              </a:rPr>
              <a:t>ürünler</a:t>
            </a:r>
            <a:r>
              <a:rPr lang="en-GB" sz="1200" b="0" dirty="0">
                <a:latin typeface="Calibri"/>
                <a:ea typeface="Calibri"/>
                <a:cs typeface="Calibri"/>
                <a:sym typeface="Calibri"/>
              </a:rPr>
              <a:t> </a:t>
            </a:r>
            <a:r>
              <a:rPr lang="en-GB" sz="1200" b="0" dirty="0" err="1">
                <a:latin typeface="Calibri"/>
                <a:ea typeface="Calibri"/>
                <a:cs typeface="Calibri"/>
                <a:sym typeface="Calibri"/>
              </a:rPr>
              <a:t>tasarlamayı</a:t>
            </a:r>
            <a:r>
              <a:rPr lang="en-GB" sz="1200" b="0" dirty="0">
                <a:latin typeface="Calibri"/>
                <a:ea typeface="Calibri"/>
                <a:cs typeface="Calibri"/>
                <a:sym typeface="Calibri"/>
              </a:rPr>
              <a:t> </a:t>
            </a:r>
            <a:r>
              <a:rPr lang="en-GB" sz="1200" b="0" dirty="0" err="1">
                <a:latin typeface="Calibri"/>
                <a:ea typeface="Calibri"/>
                <a:cs typeface="Calibri"/>
                <a:sym typeface="Calibri"/>
              </a:rPr>
              <a:t>teşvik</a:t>
            </a:r>
            <a:r>
              <a:rPr lang="en-GB" sz="1200" b="0" dirty="0">
                <a:latin typeface="Calibri"/>
                <a:ea typeface="Calibri"/>
                <a:cs typeface="Calibri"/>
                <a:sym typeface="Calibri"/>
              </a:rPr>
              <a:t> </a:t>
            </a:r>
            <a:r>
              <a:rPr lang="en-GB" sz="1200" b="0" dirty="0" err="1">
                <a:latin typeface="Calibri"/>
                <a:ea typeface="Calibri"/>
                <a:cs typeface="Calibri"/>
                <a:sym typeface="Calibri"/>
              </a:rPr>
              <a:t>eder</a:t>
            </a:r>
            <a:r>
              <a:rPr lang="en-GB" sz="1200" b="0" dirty="0">
                <a:latin typeface="Calibri"/>
                <a:ea typeface="Calibri"/>
                <a:cs typeface="Calibri"/>
                <a:sym typeface="Calibri"/>
              </a:rPr>
              <a:t>. </a:t>
            </a:r>
            <a:r>
              <a:rPr lang="en-GB" sz="1200" b="0" dirty="0" err="1">
                <a:latin typeface="Calibri"/>
                <a:ea typeface="Calibri"/>
                <a:cs typeface="Calibri"/>
                <a:sym typeface="Calibri"/>
              </a:rPr>
              <a:t>Konfor</a:t>
            </a:r>
            <a:r>
              <a:rPr lang="en-GB" sz="1200" b="0" dirty="0">
                <a:latin typeface="Calibri"/>
                <a:ea typeface="Calibri"/>
                <a:cs typeface="Calibri"/>
                <a:sym typeface="Calibri"/>
              </a:rPr>
              <a:t> </a:t>
            </a:r>
            <a:r>
              <a:rPr lang="en-GB" sz="1200" b="0" dirty="0" err="1">
                <a:latin typeface="Calibri"/>
                <a:ea typeface="Calibri"/>
                <a:cs typeface="Calibri"/>
                <a:sym typeface="Calibri"/>
              </a:rPr>
              <a:t>testi</a:t>
            </a:r>
            <a:r>
              <a:rPr lang="en-GB" sz="1200" b="0" dirty="0">
                <a:latin typeface="Calibri"/>
                <a:ea typeface="Calibri"/>
                <a:cs typeface="Calibri"/>
                <a:sym typeface="Calibri"/>
              </a:rPr>
              <a:t>, </a:t>
            </a:r>
            <a:r>
              <a:rPr lang="en-GB" sz="1200" b="0" dirty="0" err="1">
                <a:latin typeface="Calibri"/>
                <a:ea typeface="Calibri"/>
                <a:cs typeface="Calibri"/>
                <a:sym typeface="Calibri"/>
              </a:rPr>
              <a:t>ayakkabının</a:t>
            </a:r>
            <a:r>
              <a:rPr lang="en-GB" sz="1200" b="0" dirty="0">
                <a:latin typeface="Calibri"/>
                <a:ea typeface="Calibri"/>
                <a:cs typeface="Calibri"/>
                <a:sym typeface="Calibri"/>
              </a:rPr>
              <a:t> zaman </a:t>
            </a:r>
            <a:r>
              <a:rPr lang="en-GB" sz="1200" b="0" dirty="0" err="1">
                <a:latin typeface="Calibri"/>
                <a:ea typeface="Calibri"/>
                <a:cs typeface="Calibri"/>
                <a:sym typeface="Calibri"/>
              </a:rPr>
              <a:t>içinde</a:t>
            </a:r>
            <a:r>
              <a:rPr lang="en-GB" sz="1200" b="0" dirty="0">
                <a:latin typeface="Calibri"/>
                <a:ea typeface="Calibri"/>
                <a:cs typeface="Calibri"/>
                <a:sym typeface="Calibri"/>
              </a:rPr>
              <a:t> </a:t>
            </a:r>
            <a:r>
              <a:rPr lang="en-GB" sz="1200" b="0" dirty="0" err="1">
                <a:latin typeface="Calibri"/>
                <a:ea typeface="Calibri"/>
                <a:cs typeface="Calibri"/>
                <a:sym typeface="Calibri"/>
              </a:rPr>
              <a:t>rahatlığını</a:t>
            </a:r>
            <a:r>
              <a:rPr lang="en-GB" sz="1200" b="0" dirty="0">
                <a:latin typeface="Calibri"/>
                <a:ea typeface="Calibri"/>
                <a:cs typeface="Calibri"/>
                <a:sym typeface="Calibri"/>
              </a:rPr>
              <a:t> ne </a:t>
            </a:r>
            <a:r>
              <a:rPr lang="en-GB" sz="1200" b="0" dirty="0" err="1">
                <a:latin typeface="Calibri"/>
                <a:ea typeface="Calibri"/>
                <a:cs typeface="Calibri"/>
                <a:sym typeface="Calibri"/>
              </a:rPr>
              <a:t>kadar</a:t>
            </a:r>
            <a:r>
              <a:rPr lang="en-GB" sz="1200" b="0" dirty="0">
                <a:latin typeface="Calibri"/>
                <a:ea typeface="Calibri"/>
                <a:cs typeface="Calibri"/>
                <a:sym typeface="Calibri"/>
              </a:rPr>
              <a:t> iyi </a:t>
            </a:r>
            <a:r>
              <a:rPr lang="en-GB" sz="1200" b="0" dirty="0" err="1">
                <a:latin typeface="Calibri"/>
                <a:ea typeface="Calibri"/>
                <a:cs typeface="Calibri"/>
                <a:sym typeface="Calibri"/>
              </a:rPr>
              <a:t>koruduğunu</a:t>
            </a:r>
            <a:r>
              <a:rPr lang="en-GB" sz="1200" b="0" dirty="0">
                <a:latin typeface="Calibri"/>
                <a:ea typeface="Calibri"/>
                <a:cs typeface="Calibri"/>
                <a:sym typeface="Calibri"/>
              </a:rPr>
              <a:t> </a:t>
            </a:r>
            <a:r>
              <a:rPr lang="en-GB" sz="1200" b="0" dirty="0" err="1">
                <a:latin typeface="Calibri"/>
                <a:ea typeface="Calibri"/>
                <a:cs typeface="Calibri"/>
                <a:sym typeface="Calibri"/>
              </a:rPr>
              <a:t>değerlendirmek</a:t>
            </a:r>
            <a:r>
              <a:rPr lang="en-GB" sz="1200" b="0" dirty="0">
                <a:latin typeface="Calibri"/>
                <a:ea typeface="Calibri"/>
                <a:cs typeface="Calibri"/>
                <a:sym typeface="Calibri"/>
              </a:rPr>
              <a:t> </a:t>
            </a:r>
            <a:r>
              <a:rPr lang="en-GB" sz="1200" b="0" dirty="0" err="1">
                <a:latin typeface="Calibri"/>
                <a:ea typeface="Calibri"/>
                <a:cs typeface="Calibri"/>
                <a:sym typeface="Calibri"/>
              </a:rPr>
              <a:t>için</a:t>
            </a:r>
            <a:r>
              <a:rPr lang="en-GB" sz="1200" b="0" dirty="0">
                <a:latin typeface="Calibri"/>
                <a:ea typeface="Calibri"/>
                <a:cs typeface="Calibri"/>
                <a:sym typeface="Calibri"/>
              </a:rPr>
              <a:t> ilk </a:t>
            </a:r>
            <a:r>
              <a:rPr lang="en-GB" sz="1200" b="0" dirty="0" err="1">
                <a:latin typeface="Calibri"/>
                <a:ea typeface="Calibri"/>
                <a:cs typeface="Calibri"/>
                <a:sym typeface="Calibri"/>
              </a:rPr>
              <a:t>uyum</a:t>
            </a:r>
            <a:r>
              <a:rPr lang="en-GB" sz="1200" b="0" dirty="0">
                <a:latin typeface="Calibri"/>
                <a:ea typeface="Calibri"/>
                <a:cs typeface="Calibri"/>
                <a:sym typeface="Calibri"/>
              </a:rPr>
              <a:t> </a:t>
            </a:r>
            <a:r>
              <a:rPr lang="en-GB" sz="1200" b="0" dirty="0" err="1">
                <a:latin typeface="Calibri"/>
                <a:ea typeface="Calibri"/>
                <a:cs typeface="Calibri"/>
                <a:sym typeface="Calibri"/>
              </a:rPr>
              <a:t>değerlendirmelerinin</a:t>
            </a:r>
            <a:r>
              <a:rPr lang="en-GB" sz="1200" b="0" dirty="0">
                <a:latin typeface="Calibri"/>
                <a:ea typeface="Calibri"/>
                <a:cs typeface="Calibri"/>
                <a:sym typeface="Calibri"/>
              </a:rPr>
              <a:t> </a:t>
            </a:r>
            <a:r>
              <a:rPr lang="en-GB" sz="1200" b="0" dirty="0" err="1">
                <a:latin typeface="Calibri"/>
                <a:ea typeface="Calibri"/>
                <a:cs typeface="Calibri"/>
                <a:sym typeface="Calibri"/>
              </a:rPr>
              <a:t>ötesine</a:t>
            </a:r>
            <a:r>
              <a:rPr lang="en-GB" sz="1200" b="0" dirty="0">
                <a:latin typeface="Calibri"/>
                <a:ea typeface="Calibri"/>
                <a:cs typeface="Calibri"/>
                <a:sym typeface="Calibri"/>
              </a:rPr>
              <a:t> </a:t>
            </a:r>
            <a:r>
              <a:rPr lang="en-GB" sz="1200" b="0" dirty="0" err="1">
                <a:latin typeface="Calibri"/>
                <a:ea typeface="Calibri"/>
                <a:cs typeface="Calibri"/>
                <a:sym typeface="Calibri"/>
              </a:rPr>
              <a:t>geçer</a:t>
            </a:r>
            <a:r>
              <a:rPr lang="en-GB" sz="1200" b="0" dirty="0">
                <a:latin typeface="Calibri"/>
                <a:ea typeface="Calibri"/>
                <a:cs typeface="Calibri"/>
                <a:sym typeface="Calibri"/>
              </a:rPr>
              <a:t>. </a:t>
            </a:r>
            <a:r>
              <a:rPr lang="en-GB" sz="1200" b="0" dirty="0" err="1">
                <a:latin typeface="Calibri"/>
                <a:ea typeface="Calibri"/>
                <a:cs typeface="Calibri"/>
                <a:sym typeface="Calibri"/>
              </a:rPr>
              <a:t>Tasarımcılar</a:t>
            </a:r>
            <a:r>
              <a:rPr lang="en-GB" sz="1200" b="0" dirty="0">
                <a:latin typeface="Calibri"/>
                <a:ea typeface="Calibri"/>
                <a:cs typeface="Calibri"/>
                <a:sym typeface="Calibri"/>
              </a:rPr>
              <a:t>, </a:t>
            </a:r>
            <a:r>
              <a:rPr lang="en-GB" sz="1200" b="0" dirty="0" err="1">
                <a:latin typeface="Calibri"/>
                <a:ea typeface="Calibri"/>
                <a:cs typeface="Calibri"/>
                <a:sym typeface="Calibri"/>
              </a:rPr>
              <a:t>malzemelerin</a:t>
            </a:r>
            <a:r>
              <a:rPr lang="en-GB" sz="1200" b="0" dirty="0">
                <a:latin typeface="Calibri"/>
                <a:ea typeface="Calibri"/>
                <a:cs typeface="Calibri"/>
                <a:sym typeface="Calibri"/>
              </a:rPr>
              <a:t> </a:t>
            </a:r>
            <a:r>
              <a:rPr lang="en-GB" sz="1200" b="0" dirty="0" err="1">
                <a:latin typeface="Calibri"/>
                <a:ea typeface="Calibri"/>
                <a:cs typeface="Calibri"/>
                <a:sym typeface="Calibri"/>
              </a:rPr>
              <a:t>rahat</a:t>
            </a:r>
            <a:r>
              <a:rPr lang="en-GB" sz="1200" b="0" dirty="0">
                <a:latin typeface="Calibri"/>
                <a:ea typeface="Calibri"/>
                <a:cs typeface="Calibri"/>
                <a:sym typeface="Calibri"/>
              </a:rPr>
              <a:t> </a:t>
            </a:r>
            <a:r>
              <a:rPr lang="en-GB" sz="1200" b="0" dirty="0" err="1">
                <a:latin typeface="Calibri"/>
                <a:ea typeface="Calibri"/>
                <a:cs typeface="Calibri"/>
                <a:sym typeface="Calibri"/>
              </a:rPr>
              <a:t>kalmasını</a:t>
            </a:r>
            <a:r>
              <a:rPr lang="en-GB" sz="1200" b="0" dirty="0">
                <a:latin typeface="Calibri"/>
                <a:ea typeface="Calibri"/>
                <a:cs typeface="Calibri"/>
                <a:sym typeface="Calibri"/>
              </a:rPr>
              <a:t> ve </a:t>
            </a:r>
            <a:r>
              <a:rPr lang="en-GB" sz="1200" b="0" dirty="0" err="1">
                <a:latin typeface="Calibri"/>
                <a:ea typeface="Calibri"/>
                <a:cs typeface="Calibri"/>
                <a:sym typeface="Calibri"/>
              </a:rPr>
              <a:t>hızlı</a:t>
            </a:r>
            <a:r>
              <a:rPr lang="en-GB" sz="1200" b="0" dirty="0">
                <a:latin typeface="Calibri"/>
                <a:ea typeface="Calibri"/>
                <a:cs typeface="Calibri"/>
                <a:sym typeface="Calibri"/>
              </a:rPr>
              <a:t> </a:t>
            </a:r>
            <a:r>
              <a:rPr lang="en-GB" sz="1200" b="0" dirty="0" err="1">
                <a:latin typeface="Calibri"/>
                <a:ea typeface="Calibri"/>
                <a:cs typeface="Calibri"/>
                <a:sym typeface="Calibri"/>
              </a:rPr>
              <a:t>bir</a:t>
            </a:r>
            <a:r>
              <a:rPr lang="en-GB" sz="1200" b="0" dirty="0">
                <a:latin typeface="Calibri"/>
                <a:ea typeface="Calibri"/>
                <a:cs typeface="Calibri"/>
                <a:sym typeface="Calibri"/>
              </a:rPr>
              <a:t> </a:t>
            </a:r>
            <a:r>
              <a:rPr lang="en-GB" sz="1200" b="0" dirty="0" err="1">
                <a:latin typeface="Calibri"/>
                <a:ea typeface="Calibri"/>
                <a:cs typeface="Calibri"/>
                <a:sym typeface="Calibri"/>
              </a:rPr>
              <a:t>şekilde</a:t>
            </a:r>
            <a:r>
              <a:rPr lang="en-GB" sz="1200" b="0" dirty="0">
                <a:latin typeface="Calibri"/>
                <a:ea typeface="Calibri"/>
                <a:cs typeface="Calibri"/>
                <a:sym typeface="Calibri"/>
              </a:rPr>
              <a:t> </a:t>
            </a:r>
            <a:r>
              <a:rPr lang="en-GB" sz="1200" b="0" dirty="0" err="1">
                <a:latin typeface="Calibri"/>
                <a:ea typeface="Calibri"/>
                <a:cs typeface="Calibri"/>
                <a:sym typeface="Calibri"/>
              </a:rPr>
              <a:t>bozulmamasını</a:t>
            </a:r>
            <a:r>
              <a:rPr lang="en-GB" sz="1200" b="0" dirty="0">
                <a:latin typeface="Calibri"/>
                <a:ea typeface="Calibri"/>
                <a:cs typeface="Calibri"/>
                <a:sym typeface="Calibri"/>
              </a:rPr>
              <a:t> </a:t>
            </a:r>
            <a:r>
              <a:rPr lang="en-GB" sz="1200" b="0" dirty="0" err="1">
                <a:latin typeface="Calibri"/>
                <a:ea typeface="Calibri"/>
                <a:cs typeface="Calibri"/>
                <a:sym typeface="Calibri"/>
              </a:rPr>
              <a:t>sağlayarak</a:t>
            </a:r>
            <a:r>
              <a:rPr lang="en-GB" sz="1200" b="0" dirty="0">
                <a:latin typeface="Calibri"/>
                <a:ea typeface="Calibri"/>
                <a:cs typeface="Calibri"/>
                <a:sym typeface="Calibri"/>
              </a:rPr>
              <a:t> </a:t>
            </a:r>
            <a:r>
              <a:rPr lang="en-GB" sz="1200" b="0" dirty="0" err="1">
                <a:latin typeface="Calibri"/>
                <a:ea typeface="Calibri"/>
                <a:cs typeface="Calibri"/>
                <a:sym typeface="Calibri"/>
              </a:rPr>
              <a:t>ayakkabının</a:t>
            </a:r>
            <a:r>
              <a:rPr lang="en-GB" sz="1200" b="0" dirty="0">
                <a:latin typeface="Calibri"/>
                <a:ea typeface="Calibri"/>
                <a:cs typeface="Calibri"/>
                <a:sym typeface="Calibri"/>
              </a:rPr>
              <a:t> </a:t>
            </a:r>
            <a:r>
              <a:rPr lang="en-GB" sz="1200" b="0" dirty="0" err="1">
                <a:latin typeface="Calibri"/>
                <a:ea typeface="Calibri"/>
                <a:cs typeface="Calibri"/>
                <a:sym typeface="Calibri"/>
              </a:rPr>
              <a:t>uzun</a:t>
            </a:r>
            <a:r>
              <a:rPr lang="en-GB" sz="1200" b="0" dirty="0">
                <a:latin typeface="Calibri"/>
                <a:ea typeface="Calibri"/>
                <a:cs typeface="Calibri"/>
                <a:sym typeface="Calibri"/>
              </a:rPr>
              <a:t> </a:t>
            </a:r>
            <a:r>
              <a:rPr lang="en-GB" sz="1200" b="0" dirty="0" err="1">
                <a:latin typeface="Calibri"/>
                <a:ea typeface="Calibri"/>
                <a:cs typeface="Calibri"/>
                <a:sym typeface="Calibri"/>
              </a:rPr>
              <a:t>ömürlü</a:t>
            </a:r>
            <a:r>
              <a:rPr lang="en-GB" sz="1200" b="0" dirty="0">
                <a:latin typeface="Calibri"/>
                <a:ea typeface="Calibri"/>
                <a:cs typeface="Calibri"/>
                <a:sym typeface="Calibri"/>
              </a:rPr>
              <a:t> </a:t>
            </a:r>
            <a:r>
              <a:rPr lang="en-GB" sz="1200" b="0" dirty="0" err="1">
                <a:latin typeface="Calibri"/>
                <a:ea typeface="Calibri"/>
                <a:cs typeface="Calibri"/>
                <a:sym typeface="Calibri"/>
              </a:rPr>
              <a:t>olmasına</a:t>
            </a:r>
            <a:r>
              <a:rPr lang="en-GB" sz="1200" b="0" dirty="0">
                <a:latin typeface="Calibri"/>
                <a:ea typeface="Calibri"/>
                <a:cs typeface="Calibri"/>
                <a:sym typeface="Calibri"/>
              </a:rPr>
              <a:t> ve </a:t>
            </a:r>
            <a:r>
              <a:rPr lang="en-GB" sz="1200" b="0" dirty="0" err="1">
                <a:latin typeface="Calibri"/>
                <a:ea typeface="Calibri"/>
                <a:cs typeface="Calibri"/>
                <a:sym typeface="Calibri"/>
              </a:rPr>
              <a:t>kullanıcı</a:t>
            </a:r>
            <a:r>
              <a:rPr lang="en-GB" sz="1200" b="0" dirty="0">
                <a:latin typeface="Calibri"/>
                <a:ea typeface="Calibri"/>
                <a:cs typeface="Calibri"/>
                <a:sym typeface="Calibri"/>
              </a:rPr>
              <a:t> </a:t>
            </a:r>
            <a:r>
              <a:rPr lang="en-GB" sz="1200" b="0" dirty="0" err="1">
                <a:latin typeface="Calibri"/>
                <a:ea typeface="Calibri"/>
                <a:cs typeface="Calibri"/>
                <a:sym typeface="Calibri"/>
              </a:rPr>
              <a:t>memnuniyetine</a:t>
            </a:r>
            <a:r>
              <a:rPr lang="en-GB" sz="1200" b="0" dirty="0">
                <a:latin typeface="Calibri"/>
                <a:ea typeface="Calibri"/>
                <a:cs typeface="Calibri"/>
                <a:sym typeface="Calibri"/>
              </a:rPr>
              <a:t> </a:t>
            </a:r>
            <a:r>
              <a:rPr lang="en-GB" sz="1200" b="0" dirty="0" err="1">
                <a:latin typeface="Calibri"/>
                <a:ea typeface="Calibri"/>
                <a:cs typeface="Calibri"/>
                <a:sym typeface="Calibri"/>
              </a:rPr>
              <a:t>katkıda</a:t>
            </a:r>
            <a:r>
              <a:rPr lang="en-GB" sz="1200" b="0" dirty="0">
                <a:latin typeface="Calibri"/>
                <a:ea typeface="Calibri"/>
                <a:cs typeface="Calibri"/>
                <a:sym typeface="Calibri"/>
              </a:rPr>
              <a:t> </a:t>
            </a:r>
            <a:r>
              <a:rPr lang="en-GB" sz="1200" b="0" dirty="0" err="1">
                <a:latin typeface="Calibri"/>
                <a:ea typeface="Calibri"/>
                <a:cs typeface="Calibri"/>
                <a:sym typeface="Calibri"/>
              </a:rPr>
              <a:t>bulunabilir</a:t>
            </a:r>
            <a:r>
              <a:rPr lang="en-GB" sz="1200" b="0" dirty="0">
                <a:latin typeface="Calibri"/>
                <a:ea typeface="Calibri"/>
                <a:cs typeface="Calibri"/>
                <a:sym typeface="Calibri"/>
              </a:rPr>
              <a:t>.</a:t>
            </a:r>
            <a:endParaRPr b="0" dirty="0"/>
          </a:p>
        </p:txBody>
      </p:sp>
      <p:sp>
        <p:nvSpPr>
          <p:cNvPr id="377" name="Google Shape;37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chemeClr val="dk1"/>
              </a:buClr>
              <a:buSzPts val="1800"/>
              <a:buFont typeface="Calibri"/>
              <a:buNone/>
            </a:pPr>
            <a:r>
              <a:rPr lang="en-GB" sz="1800" b="1" dirty="0" err="1">
                <a:latin typeface="Calibri"/>
                <a:ea typeface="Calibri"/>
                <a:cs typeface="Calibri"/>
                <a:sym typeface="Calibri"/>
              </a:rPr>
              <a:t>Dayanıklılık</a:t>
            </a:r>
            <a:r>
              <a:rPr lang="en-GB" sz="1800" b="1" dirty="0">
                <a:latin typeface="Calibri"/>
                <a:ea typeface="Calibri"/>
                <a:cs typeface="Calibri"/>
                <a:sym typeface="Calibri"/>
              </a:rPr>
              <a:t> </a:t>
            </a:r>
            <a:r>
              <a:rPr lang="en-GB" sz="1800" b="1" dirty="0" err="1">
                <a:latin typeface="Calibri"/>
                <a:ea typeface="Calibri"/>
                <a:cs typeface="Calibri"/>
                <a:sym typeface="Calibri"/>
              </a:rPr>
              <a:t>testi</a:t>
            </a:r>
            <a:r>
              <a:rPr lang="en-GB" sz="1800" b="1" dirty="0">
                <a:latin typeface="Calibri"/>
                <a:ea typeface="Calibri"/>
                <a:cs typeface="Calibri"/>
                <a:sym typeface="Calibri"/>
              </a:rPr>
              <a:t>, </a:t>
            </a:r>
            <a:r>
              <a:rPr lang="en-GB" sz="1800" b="0" dirty="0" err="1">
                <a:latin typeface="Calibri"/>
                <a:ea typeface="Calibri"/>
                <a:cs typeface="Calibri"/>
                <a:sym typeface="Calibri"/>
              </a:rPr>
              <a:t>gerçek</a:t>
            </a:r>
            <a:r>
              <a:rPr lang="en-GB" sz="1800" b="0" dirty="0">
                <a:latin typeface="Calibri"/>
                <a:ea typeface="Calibri"/>
                <a:cs typeface="Calibri"/>
                <a:sym typeface="Calibri"/>
              </a:rPr>
              <a:t> </a:t>
            </a:r>
            <a:r>
              <a:rPr lang="en-GB" sz="1800" b="0" dirty="0" err="1">
                <a:latin typeface="Calibri"/>
                <a:ea typeface="Calibri"/>
                <a:cs typeface="Calibri"/>
                <a:sym typeface="Calibri"/>
              </a:rPr>
              <a:t>dünya</a:t>
            </a:r>
            <a:r>
              <a:rPr lang="en-GB" sz="1800" b="0" dirty="0">
                <a:latin typeface="Calibri"/>
                <a:ea typeface="Calibri"/>
                <a:cs typeface="Calibri"/>
                <a:sym typeface="Calibri"/>
              </a:rPr>
              <a:t> </a:t>
            </a:r>
            <a:r>
              <a:rPr lang="en-GB" sz="1800" b="0" dirty="0" err="1">
                <a:latin typeface="Calibri"/>
                <a:ea typeface="Calibri"/>
                <a:cs typeface="Calibri"/>
                <a:sym typeface="Calibri"/>
              </a:rPr>
              <a:t>koşullarında</a:t>
            </a:r>
            <a:r>
              <a:rPr lang="en-GB" sz="1800" b="0" dirty="0">
                <a:latin typeface="Calibri"/>
                <a:ea typeface="Calibri"/>
                <a:cs typeface="Calibri"/>
                <a:sym typeface="Calibri"/>
              </a:rPr>
              <a:t> </a:t>
            </a:r>
            <a:r>
              <a:rPr lang="en-GB" sz="1800" b="0" dirty="0" err="1">
                <a:latin typeface="Calibri"/>
                <a:ea typeface="Calibri"/>
                <a:cs typeface="Calibri"/>
                <a:sym typeface="Calibri"/>
              </a:rPr>
              <a:t>ayakkabının</a:t>
            </a:r>
            <a:r>
              <a:rPr lang="en-GB" sz="1800" b="0" dirty="0">
                <a:latin typeface="Calibri"/>
                <a:ea typeface="Calibri"/>
                <a:cs typeface="Calibri"/>
                <a:sym typeface="Calibri"/>
              </a:rPr>
              <a:t> </a:t>
            </a:r>
            <a:r>
              <a:rPr lang="en-GB" sz="1800" b="0" dirty="0" err="1">
                <a:latin typeface="Calibri"/>
                <a:ea typeface="Calibri"/>
                <a:cs typeface="Calibri"/>
                <a:sym typeface="Calibri"/>
              </a:rPr>
              <a:t>uzun</a:t>
            </a:r>
            <a:r>
              <a:rPr lang="en-GB" sz="1800" b="0" dirty="0">
                <a:latin typeface="Calibri"/>
                <a:ea typeface="Calibri"/>
                <a:cs typeface="Calibri"/>
                <a:sym typeface="Calibri"/>
              </a:rPr>
              <a:t> </a:t>
            </a:r>
            <a:r>
              <a:rPr lang="en-GB" sz="1800" b="0" dirty="0" err="1">
                <a:latin typeface="Calibri"/>
                <a:ea typeface="Calibri"/>
                <a:cs typeface="Calibri"/>
                <a:sym typeface="Calibri"/>
              </a:rPr>
              <a:t>ömürlülüğünü</a:t>
            </a:r>
            <a:r>
              <a:rPr lang="en-GB" sz="1800" b="0" dirty="0">
                <a:latin typeface="Calibri"/>
                <a:ea typeface="Calibri"/>
                <a:cs typeface="Calibri"/>
                <a:sym typeface="Calibri"/>
              </a:rPr>
              <a:t> </a:t>
            </a:r>
            <a:r>
              <a:rPr lang="en-GB" sz="1800" b="0" dirty="0" err="1">
                <a:latin typeface="Calibri"/>
                <a:ea typeface="Calibri"/>
                <a:cs typeface="Calibri"/>
                <a:sym typeface="Calibri"/>
              </a:rPr>
              <a:t>değerlendirmek</a:t>
            </a:r>
            <a:r>
              <a:rPr lang="en-GB" sz="1800" b="0" dirty="0">
                <a:latin typeface="Calibri"/>
                <a:ea typeface="Calibri"/>
                <a:cs typeface="Calibri"/>
                <a:sym typeface="Calibri"/>
              </a:rPr>
              <a:t> </a:t>
            </a:r>
            <a:r>
              <a:rPr lang="en-GB" sz="1800" b="0" dirty="0" err="1">
                <a:latin typeface="Calibri"/>
                <a:ea typeface="Calibri"/>
                <a:cs typeface="Calibri"/>
                <a:sym typeface="Calibri"/>
              </a:rPr>
              <a:t>için</a:t>
            </a:r>
            <a:r>
              <a:rPr lang="en-GB" sz="1800" b="0" dirty="0">
                <a:latin typeface="Calibri"/>
                <a:ea typeface="Calibri"/>
                <a:cs typeface="Calibri"/>
                <a:sym typeface="Calibri"/>
              </a:rPr>
              <a:t> </a:t>
            </a:r>
            <a:r>
              <a:rPr lang="en-GB" sz="1800" b="0" dirty="0" err="1">
                <a:latin typeface="Calibri"/>
                <a:ea typeface="Calibri"/>
                <a:cs typeface="Calibri"/>
                <a:sym typeface="Calibri"/>
              </a:rPr>
              <a:t>aşınma</a:t>
            </a:r>
            <a:r>
              <a:rPr lang="en-GB" sz="1800" b="0" dirty="0">
                <a:latin typeface="Calibri"/>
                <a:ea typeface="Calibri"/>
                <a:cs typeface="Calibri"/>
                <a:sym typeface="Calibri"/>
              </a:rPr>
              <a:t> ve </a:t>
            </a:r>
            <a:r>
              <a:rPr lang="en-GB" sz="1800" b="0" dirty="0" err="1">
                <a:latin typeface="Calibri"/>
                <a:ea typeface="Calibri"/>
                <a:cs typeface="Calibri"/>
                <a:sym typeface="Calibri"/>
              </a:rPr>
              <a:t>yıpranmayı</a:t>
            </a:r>
            <a:r>
              <a:rPr lang="en-GB" sz="1800" b="0" dirty="0">
                <a:latin typeface="Calibri"/>
                <a:ea typeface="Calibri"/>
                <a:cs typeface="Calibri"/>
                <a:sym typeface="Calibri"/>
              </a:rPr>
              <a:t> </a:t>
            </a:r>
            <a:r>
              <a:rPr lang="en-GB" sz="1800" b="0" dirty="0" err="1">
                <a:latin typeface="Calibri"/>
                <a:ea typeface="Calibri"/>
                <a:cs typeface="Calibri"/>
                <a:sym typeface="Calibri"/>
              </a:rPr>
              <a:t>simüle</a:t>
            </a:r>
            <a:r>
              <a:rPr lang="en-GB" sz="1800" b="0" dirty="0">
                <a:latin typeface="Calibri"/>
                <a:ea typeface="Calibri"/>
                <a:cs typeface="Calibri"/>
                <a:sym typeface="Calibri"/>
              </a:rPr>
              <a:t> </a:t>
            </a:r>
            <a:r>
              <a:rPr lang="en-GB" sz="1800" b="0" dirty="0" err="1">
                <a:latin typeface="Calibri"/>
                <a:ea typeface="Calibri"/>
                <a:cs typeface="Calibri"/>
                <a:sym typeface="Calibri"/>
              </a:rPr>
              <a:t>eder</a:t>
            </a:r>
            <a:r>
              <a:rPr lang="en-GB" sz="1800" b="0" dirty="0">
                <a:latin typeface="Calibri"/>
                <a:ea typeface="Calibri"/>
                <a:cs typeface="Calibri"/>
                <a:sym typeface="Calibri"/>
              </a:rPr>
              <a:t>.   </a:t>
            </a:r>
            <a:r>
              <a:rPr lang="en-GB" sz="1800" b="0" dirty="0" err="1">
                <a:latin typeface="Calibri"/>
                <a:ea typeface="Calibri"/>
                <a:cs typeface="Calibri"/>
                <a:sym typeface="Calibri"/>
              </a:rPr>
              <a:t>Döngüsel</a:t>
            </a:r>
            <a:r>
              <a:rPr lang="en-GB" sz="1800" b="0" dirty="0">
                <a:latin typeface="Calibri"/>
                <a:ea typeface="Calibri"/>
                <a:cs typeface="Calibri"/>
                <a:sym typeface="Calibri"/>
              </a:rPr>
              <a:t> </a:t>
            </a:r>
            <a:r>
              <a:rPr lang="en-GB" sz="1800" b="0" dirty="0" err="1">
                <a:latin typeface="Calibri"/>
                <a:ea typeface="Calibri"/>
                <a:cs typeface="Calibri"/>
                <a:sym typeface="Calibri"/>
              </a:rPr>
              <a:t>ekonomi</a:t>
            </a:r>
            <a:r>
              <a:rPr lang="en-GB" sz="1800" b="0" dirty="0">
                <a:latin typeface="Calibri"/>
                <a:ea typeface="Calibri"/>
                <a:cs typeface="Calibri"/>
                <a:sym typeface="Calibri"/>
              </a:rPr>
              <a:t> </a:t>
            </a:r>
            <a:r>
              <a:rPr lang="en-GB" sz="1800" b="0" dirty="0" err="1">
                <a:latin typeface="Calibri"/>
                <a:ea typeface="Calibri"/>
                <a:cs typeface="Calibri"/>
                <a:sym typeface="Calibri"/>
              </a:rPr>
              <a:t>odaklı</a:t>
            </a:r>
            <a:r>
              <a:rPr lang="en-GB" sz="1800" b="0" dirty="0">
                <a:latin typeface="Calibri"/>
                <a:ea typeface="Calibri"/>
                <a:cs typeface="Calibri"/>
                <a:sym typeface="Calibri"/>
              </a:rPr>
              <a:t> </a:t>
            </a:r>
            <a:r>
              <a:rPr lang="en-GB" sz="1800" b="0" dirty="0" err="1">
                <a:latin typeface="Calibri"/>
                <a:ea typeface="Calibri"/>
                <a:cs typeface="Calibri"/>
                <a:sym typeface="Calibri"/>
              </a:rPr>
              <a:t>ayakkabı</a:t>
            </a:r>
            <a:r>
              <a:rPr lang="en-GB" sz="1800" b="0" dirty="0">
                <a:latin typeface="Calibri"/>
                <a:ea typeface="Calibri"/>
                <a:cs typeface="Calibri"/>
                <a:sym typeface="Calibri"/>
              </a:rPr>
              <a:t> </a:t>
            </a:r>
            <a:r>
              <a:rPr lang="en-GB" sz="1800" b="0" dirty="0" err="1">
                <a:latin typeface="Calibri"/>
                <a:ea typeface="Calibri"/>
                <a:cs typeface="Calibri"/>
                <a:sym typeface="Calibri"/>
              </a:rPr>
              <a:t>tasarımında</a:t>
            </a:r>
            <a:r>
              <a:rPr lang="en-GB" sz="1800" b="0" dirty="0">
                <a:latin typeface="Calibri"/>
                <a:ea typeface="Calibri"/>
                <a:cs typeface="Calibri"/>
                <a:sym typeface="Calibri"/>
              </a:rPr>
              <a:t> </a:t>
            </a:r>
            <a:r>
              <a:rPr lang="en-GB" sz="1800" b="0" dirty="0" err="1">
                <a:latin typeface="Calibri"/>
                <a:ea typeface="Calibri"/>
                <a:cs typeface="Calibri"/>
                <a:sym typeface="Calibri"/>
              </a:rPr>
              <a:t>dayanıklılık</a:t>
            </a:r>
            <a:r>
              <a:rPr lang="en-GB" sz="1800" b="0" dirty="0">
                <a:latin typeface="Calibri"/>
                <a:ea typeface="Calibri"/>
                <a:cs typeface="Calibri"/>
                <a:sym typeface="Calibri"/>
              </a:rPr>
              <a:t> </a:t>
            </a:r>
            <a:r>
              <a:rPr lang="en-GB" sz="1800" b="0" dirty="0" err="1">
                <a:latin typeface="Calibri"/>
                <a:ea typeface="Calibri"/>
                <a:cs typeface="Calibri"/>
                <a:sym typeface="Calibri"/>
              </a:rPr>
              <a:t>testi</a:t>
            </a:r>
            <a:r>
              <a:rPr lang="en-GB" sz="1800" b="0" dirty="0">
                <a:latin typeface="Calibri"/>
                <a:ea typeface="Calibri"/>
                <a:cs typeface="Calibri"/>
                <a:sym typeface="Calibri"/>
              </a:rPr>
              <a:t> </a:t>
            </a:r>
            <a:r>
              <a:rPr lang="en-GB" sz="1800" b="0" dirty="0" err="1">
                <a:latin typeface="Calibri"/>
                <a:ea typeface="Calibri"/>
                <a:cs typeface="Calibri"/>
                <a:sym typeface="Calibri"/>
              </a:rPr>
              <a:t>çok</a:t>
            </a:r>
            <a:r>
              <a:rPr lang="en-GB" sz="1800" b="0" dirty="0">
                <a:latin typeface="Calibri"/>
                <a:ea typeface="Calibri"/>
                <a:cs typeface="Calibri"/>
                <a:sym typeface="Calibri"/>
              </a:rPr>
              <a:t> </a:t>
            </a:r>
            <a:r>
              <a:rPr lang="en-GB" sz="1800" b="0" dirty="0" err="1">
                <a:latin typeface="Calibri"/>
                <a:ea typeface="Calibri"/>
                <a:cs typeface="Calibri"/>
                <a:sym typeface="Calibri"/>
              </a:rPr>
              <a:t>önemlidir</a:t>
            </a:r>
            <a:r>
              <a:rPr lang="en-GB" sz="1800" b="0" dirty="0">
                <a:latin typeface="Calibri"/>
                <a:ea typeface="Calibri"/>
                <a:cs typeface="Calibri"/>
                <a:sym typeface="Calibri"/>
              </a:rPr>
              <a:t>. </a:t>
            </a:r>
            <a:r>
              <a:rPr lang="en-GB" sz="1800" b="0" dirty="0" err="1">
                <a:latin typeface="Calibri"/>
                <a:ea typeface="Calibri"/>
                <a:cs typeface="Calibri"/>
                <a:sym typeface="Calibri"/>
              </a:rPr>
              <a:t>Titiz</a:t>
            </a:r>
            <a:r>
              <a:rPr lang="en-GB" sz="1800" b="0" dirty="0">
                <a:latin typeface="Calibri"/>
                <a:ea typeface="Calibri"/>
                <a:cs typeface="Calibri"/>
                <a:sym typeface="Calibri"/>
              </a:rPr>
              <a:t> </a:t>
            </a:r>
            <a:r>
              <a:rPr lang="en-GB" sz="1800" b="0" dirty="0" err="1">
                <a:latin typeface="Calibri"/>
                <a:ea typeface="Calibri"/>
                <a:cs typeface="Calibri"/>
                <a:sym typeface="Calibri"/>
              </a:rPr>
              <a:t>testlerle</a:t>
            </a:r>
            <a:r>
              <a:rPr lang="en-GB" sz="1800" b="0" dirty="0">
                <a:latin typeface="Calibri"/>
                <a:ea typeface="Calibri"/>
                <a:cs typeface="Calibri"/>
                <a:sym typeface="Calibri"/>
              </a:rPr>
              <a:t> </a:t>
            </a:r>
            <a:r>
              <a:rPr lang="en-GB" sz="1800" b="0" dirty="0" err="1">
                <a:latin typeface="Calibri"/>
                <a:ea typeface="Calibri"/>
                <a:cs typeface="Calibri"/>
                <a:sym typeface="Calibri"/>
              </a:rPr>
              <a:t>aşınma</a:t>
            </a:r>
            <a:r>
              <a:rPr lang="en-GB" sz="1800" b="0" dirty="0">
                <a:latin typeface="Calibri"/>
                <a:ea typeface="Calibri"/>
                <a:cs typeface="Calibri"/>
                <a:sym typeface="Calibri"/>
              </a:rPr>
              <a:t> ve </a:t>
            </a:r>
            <a:r>
              <a:rPr lang="en-GB" sz="1800" b="0" dirty="0" err="1">
                <a:latin typeface="Calibri"/>
                <a:ea typeface="Calibri"/>
                <a:cs typeface="Calibri"/>
                <a:sym typeface="Calibri"/>
              </a:rPr>
              <a:t>yıpranmayı</a:t>
            </a:r>
            <a:r>
              <a:rPr lang="en-GB" sz="1800" b="0" dirty="0">
                <a:latin typeface="Calibri"/>
                <a:ea typeface="Calibri"/>
                <a:cs typeface="Calibri"/>
                <a:sym typeface="Calibri"/>
              </a:rPr>
              <a:t> </a:t>
            </a:r>
            <a:r>
              <a:rPr lang="en-GB" sz="1800" b="0" dirty="0" err="1">
                <a:latin typeface="Calibri"/>
                <a:ea typeface="Calibri"/>
                <a:cs typeface="Calibri"/>
                <a:sym typeface="Calibri"/>
              </a:rPr>
              <a:t>simüle</a:t>
            </a:r>
            <a:r>
              <a:rPr lang="en-GB" sz="1800" b="0" dirty="0">
                <a:latin typeface="Calibri"/>
                <a:ea typeface="Calibri"/>
                <a:cs typeface="Calibri"/>
                <a:sym typeface="Calibri"/>
              </a:rPr>
              <a:t> </a:t>
            </a:r>
            <a:r>
              <a:rPr lang="en-GB" sz="1800" b="0" dirty="0" err="1">
                <a:latin typeface="Calibri"/>
                <a:ea typeface="Calibri"/>
                <a:cs typeface="Calibri"/>
                <a:sym typeface="Calibri"/>
              </a:rPr>
              <a:t>etmek</a:t>
            </a:r>
            <a:r>
              <a:rPr lang="en-GB" sz="1800" b="0" dirty="0">
                <a:latin typeface="Calibri"/>
                <a:ea typeface="Calibri"/>
                <a:cs typeface="Calibri"/>
                <a:sym typeface="Calibri"/>
              </a:rPr>
              <a:t>, </a:t>
            </a:r>
            <a:r>
              <a:rPr lang="en-GB" sz="1800" b="0" dirty="0" err="1">
                <a:latin typeface="Calibri"/>
                <a:ea typeface="Calibri"/>
                <a:cs typeface="Calibri"/>
                <a:sym typeface="Calibri"/>
              </a:rPr>
              <a:t>potansiyel</a:t>
            </a:r>
            <a:r>
              <a:rPr lang="en-GB" sz="1800" b="0" dirty="0">
                <a:latin typeface="Calibri"/>
                <a:ea typeface="Calibri"/>
                <a:cs typeface="Calibri"/>
                <a:sym typeface="Calibri"/>
              </a:rPr>
              <a:t> </a:t>
            </a:r>
            <a:r>
              <a:rPr lang="en-GB" sz="1800" b="0" dirty="0" err="1">
                <a:latin typeface="Calibri"/>
                <a:ea typeface="Calibri"/>
                <a:cs typeface="Calibri"/>
                <a:sym typeface="Calibri"/>
              </a:rPr>
              <a:t>zayıf</a:t>
            </a:r>
            <a:r>
              <a:rPr lang="en-GB" sz="1800" b="0" dirty="0">
                <a:latin typeface="Calibri"/>
                <a:ea typeface="Calibri"/>
                <a:cs typeface="Calibri"/>
                <a:sym typeface="Calibri"/>
              </a:rPr>
              <a:t> </a:t>
            </a:r>
            <a:r>
              <a:rPr lang="en-GB" sz="1800" b="0" dirty="0" err="1">
                <a:latin typeface="Calibri"/>
                <a:ea typeface="Calibri"/>
                <a:cs typeface="Calibri"/>
                <a:sym typeface="Calibri"/>
              </a:rPr>
              <a:t>noktaları</a:t>
            </a:r>
            <a:r>
              <a:rPr lang="en-GB" sz="1800" b="0" dirty="0">
                <a:latin typeface="Calibri"/>
                <a:ea typeface="Calibri"/>
                <a:cs typeface="Calibri"/>
                <a:sym typeface="Calibri"/>
              </a:rPr>
              <a:t> ve </a:t>
            </a:r>
            <a:r>
              <a:rPr lang="en-GB" sz="1800" b="0" dirty="0" err="1">
                <a:latin typeface="Calibri"/>
                <a:ea typeface="Calibri"/>
                <a:cs typeface="Calibri"/>
                <a:sym typeface="Calibri"/>
              </a:rPr>
              <a:t>erken</a:t>
            </a:r>
            <a:r>
              <a:rPr lang="en-GB" sz="1800" b="0" dirty="0">
                <a:latin typeface="Calibri"/>
                <a:ea typeface="Calibri"/>
                <a:cs typeface="Calibri"/>
                <a:sym typeface="Calibri"/>
              </a:rPr>
              <a:t> </a:t>
            </a:r>
            <a:r>
              <a:rPr lang="en-GB" sz="1800" b="0" dirty="0" err="1">
                <a:latin typeface="Calibri"/>
                <a:ea typeface="Calibri"/>
                <a:cs typeface="Calibri"/>
                <a:sym typeface="Calibri"/>
              </a:rPr>
              <a:t>bozulmaya</a:t>
            </a:r>
            <a:r>
              <a:rPr lang="en-GB" sz="1800" b="0" dirty="0">
                <a:latin typeface="Calibri"/>
                <a:ea typeface="Calibri"/>
                <a:cs typeface="Calibri"/>
                <a:sym typeface="Calibri"/>
              </a:rPr>
              <a:t> </a:t>
            </a:r>
            <a:r>
              <a:rPr lang="en-GB" sz="1800" b="0" dirty="0" err="1">
                <a:latin typeface="Calibri"/>
                <a:ea typeface="Calibri"/>
                <a:cs typeface="Calibri"/>
                <a:sym typeface="Calibri"/>
              </a:rPr>
              <a:t>eğilimli</a:t>
            </a:r>
            <a:r>
              <a:rPr lang="en-GB" sz="1800" b="0" dirty="0">
                <a:latin typeface="Calibri"/>
                <a:ea typeface="Calibri"/>
                <a:cs typeface="Calibri"/>
                <a:sym typeface="Calibri"/>
              </a:rPr>
              <a:t> </a:t>
            </a:r>
            <a:r>
              <a:rPr lang="en-GB" sz="1800" b="0" dirty="0" err="1">
                <a:latin typeface="Calibri"/>
                <a:ea typeface="Calibri"/>
                <a:cs typeface="Calibri"/>
                <a:sym typeface="Calibri"/>
              </a:rPr>
              <a:t>alanları</a:t>
            </a:r>
            <a:r>
              <a:rPr lang="en-GB" sz="1800" b="0" dirty="0">
                <a:latin typeface="Calibri"/>
                <a:ea typeface="Calibri"/>
                <a:cs typeface="Calibri"/>
                <a:sym typeface="Calibri"/>
              </a:rPr>
              <a:t> </a:t>
            </a:r>
            <a:r>
              <a:rPr lang="en-GB" sz="1800" b="0" dirty="0" err="1">
                <a:latin typeface="Calibri"/>
                <a:ea typeface="Calibri"/>
                <a:cs typeface="Calibri"/>
                <a:sym typeface="Calibri"/>
              </a:rPr>
              <a:t>ortaya</a:t>
            </a:r>
            <a:r>
              <a:rPr lang="en-GB" sz="1800" b="0" dirty="0">
                <a:latin typeface="Calibri"/>
                <a:ea typeface="Calibri"/>
                <a:cs typeface="Calibri"/>
                <a:sym typeface="Calibri"/>
              </a:rPr>
              <a:t> </a:t>
            </a:r>
            <a:r>
              <a:rPr lang="en-GB" sz="1800" b="0" dirty="0" err="1">
                <a:latin typeface="Calibri"/>
                <a:ea typeface="Calibri"/>
                <a:cs typeface="Calibri"/>
                <a:sym typeface="Calibri"/>
              </a:rPr>
              <a:t>çıkarabilir</a:t>
            </a:r>
            <a:r>
              <a:rPr lang="en-GB" sz="1800" b="0" dirty="0">
                <a:latin typeface="Calibri"/>
                <a:ea typeface="Calibri"/>
                <a:cs typeface="Calibri"/>
                <a:sym typeface="Calibri"/>
              </a:rPr>
              <a:t>. </a:t>
            </a:r>
            <a:r>
              <a:rPr lang="en-GB" sz="1800" b="0" dirty="0" err="1">
                <a:latin typeface="Calibri"/>
                <a:ea typeface="Calibri"/>
                <a:cs typeface="Calibri"/>
                <a:sym typeface="Calibri"/>
              </a:rPr>
              <a:t>Tasarımcılar</a:t>
            </a:r>
            <a:r>
              <a:rPr lang="en-GB" sz="1800" b="0" dirty="0">
                <a:latin typeface="Calibri"/>
                <a:ea typeface="Calibri"/>
                <a:cs typeface="Calibri"/>
                <a:sym typeface="Calibri"/>
              </a:rPr>
              <a:t>, </a:t>
            </a:r>
            <a:r>
              <a:rPr lang="en-GB" sz="1800" b="0" dirty="0" err="1">
                <a:latin typeface="Calibri"/>
                <a:ea typeface="Calibri"/>
                <a:cs typeface="Calibri"/>
                <a:sym typeface="Calibri"/>
              </a:rPr>
              <a:t>bu</a:t>
            </a:r>
            <a:r>
              <a:rPr lang="en-GB" sz="1800" b="0" dirty="0">
                <a:latin typeface="Calibri"/>
                <a:ea typeface="Calibri"/>
                <a:cs typeface="Calibri"/>
                <a:sym typeface="Calibri"/>
              </a:rPr>
              <a:t> </a:t>
            </a:r>
            <a:r>
              <a:rPr lang="en-GB" sz="1800" b="0" dirty="0" err="1">
                <a:latin typeface="Calibri"/>
                <a:ea typeface="Calibri"/>
                <a:cs typeface="Calibri"/>
                <a:sym typeface="Calibri"/>
              </a:rPr>
              <a:t>güvenlik</a:t>
            </a:r>
            <a:r>
              <a:rPr lang="en-GB" sz="1800" b="0" dirty="0">
                <a:latin typeface="Calibri"/>
                <a:ea typeface="Calibri"/>
                <a:cs typeface="Calibri"/>
                <a:sym typeface="Calibri"/>
              </a:rPr>
              <a:t> </a:t>
            </a:r>
            <a:r>
              <a:rPr lang="en-GB" sz="1800" b="0" dirty="0" err="1">
                <a:latin typeface="Calibri"/>
                <a:ea typeface="Calibri"/>
                <a:cs typeface="Calibri"/>
                <a:sym typeface="Calibri"/>
              </a:rPr>
              <a:t>açıklarını</a:t>
            </a:r>
            <a:r>
              <a:rPr lang="en-GB" sz="1800" b="0" dirty="0">
                <a:latin typeface="Calibri"/>
                <a:ea typeface="Calibri"/>
                <a:cs typeface="Calibri"/>
                <a:sym typeface="Calibri"/>
              </a:rPr>
              <a:t> </a:t>
            </a:r>
            <a:r>
              <a:rPr lang="en-GB" sz="1800" b="0" dirty="0" err="1">
                <a:latin typeface="Calibri"/>
                <a:ea typeface="Calibri"/>
                <a:cs typeface="Calibri"/>
                <a:sym typeface="Calibri"/>
              </a:rPr>
              <a:t>belirleyerek</a:t>
            </a:r>
            <a:r>
              <a:rPr lang="en-GB" sz="1800" b="0" dirty="0">
                <a:latin typeface="Calibri"/>
                <a:ea typeface="Calibri"/>
                <a:cs typeface="Calibri"/>
                <a:sym typeface="Calibri"/>
              </a:rPr>
              <a:t> ve buna </a:t>
            </a:r>
            <a:r>
              <a:rPr lang="en-GB" sz="1800" b="0" dirty="0" err="1">
                <a:latin typeface="Calibri"/>
                <a:ea typeface="Calibri"/>
                <a:cs typeface="Calibri"/>
                <a:sym typeface="Calibri"/>
              </a:rPr>
              <a:t>göre</a:t>
            </a:r>
            <a:r>
              <a:rPr lang="en-GB" sz="1800" b="0" dirty="0">
                <a:latin typeface="Calibri"/>
                <a:ea typeface="Calibri"/>
                <a:cs typeface="Calibri"/>
                <a:sym typeface="Calibri"/>
              </a:rPr>
              <a:t> </a:t>
            </a:r>
            <a:r>
              <a:rPr lang="en-GB" sz="1800" b="0" dirty="0" err="1">
                <a:latin typeface="Calibri"/>
                <a:ea typeface="Calibri"/>
                <a:cs typeface="Calibri"/>
                <a:sym typeface="Calibri"/>
              </a:rPr>
              <a:t>güçlendirerek</a:t>
            </a:r>
            <a:r>
              <a:rPr lang="en-GB" sz="1800" b="0" dirty="0">
                <a:latin typeface="Calibri"/>
                <a:ea typeface="Calibri"/>
                <a:cs typeface="Calibri"/>
                <a:sym typeface="Calibri"/>
              </a:rPr>
              <a:t> </a:t>
            </a:r>
            <a:r>
              <a:rPr lang="en-GB" sz="1800" b="0" dirty="0" err="1">
                <a:latin typeface="Calibri"/>
                <a:ea typeface="Calibri"/>
                <a:cs typeface="Calibri"/>
                <a:sym typeface="Calibri"/>
              </a:rPr>
              <a:t>veya</a:t>
            </a:r>
            <a:r>
              <a:rPr lang="en-GB" sz="1800" b="0" dirty="0">
                <a:latin typeface="Calibri"/>
                <a:ea typeface="Calibri"/>
                <a:cs typeface="Calibri"/>
                <a:sym typeface="Calibri"/>
              </a:rPr>
              <a:t> </a:t>
            </a:r>
            <a:r>
              <a:rPr lang="en-GB" sz="1800" b="0" dirty="0" err="1">
                <a:latin typeface="Calibri"/>
                <a:ea typeface="Calibri"/>
                <a:cs typeface="Calibri"/>
                <a:sym typeface="Calibri"/>
              </a:rPr>
              <a:t>yeniden</a:t>
            </a:r>
            <a:r>
              <a:rPr lang="en-GB" sz="1800" b="0" dirty="0">
                <a:latin typeface="Calibri"/>
                <a:ea typeface="Calibri"/>
                <a:cs typeface="Calibri"/>
                <a:sym typeface="Calibri"/>
              </a:rPr>
              <a:t> </a:t>
            </a:r>
            <a:r>
              <a:rPr lang="en-GB" sz="1800" b="0" dirty="0" err="1">
                <a:latin typeface="Calibri"/>
                <a:ea typeface="Calibri"/>
                <a:cs typeface="Calibri"/>
                <a:sym typeface="Calibri"/>
              </a:rPr>
              <a:t>tasarlayarak</a:t>
            </a:r>
            <a:r>
              <a:rPr lang="en-GB" sz="1800" b="0" dirty="0">
                <a:latin typeface="Calibri"/>
                <a:ea typeface="Calibri"/>
                <a:cs typeface="Calibri"/>
                <a:sym typeface="Calibri"/>
              </a:rPr>
              <a:t>, </a:t>
            </a:r>
            <a:r>
              <a:rPr lang="en-GB" sz="1800" b="0" dirty="0" err="1">
                <a:latin typeface="Calibri"/>
                <a:ea typeface="Calibri"/>
                <a:cs typeface="Calibri"/>
                <a:sym typeface="Calibri"/>
              </a:rPr>
              <a:t>daha</a:t>
            </a:r>
            <a:r>
              <a:rPr lang="en-GB" sz="1800" b="0" dirty="0">
                <a:latin typeface="Calibri"/>
                <a:ea typeface="Calibri"/>
                <a:cs typeface="Calibri"/>
                <a:sym typeface="Calibri"/>
              </a:rPr>
              <a:t> </a:t>
            </a:r>
            <a:r>
              <a:rPr lang="en-GB" sz="1800" b="0" dirty="0" err="1">
                <a:latin typeface="Calibri"/>
                <a:ea typeface="Calibri"/>
                <a:cs typeface="Calibri"/>
                <a:sym typeface="Calibri"/>
              </a:rPr>
              <a:t>uzun</a:t>
            </a:r>
            <a:r>
              <a:rPr lang="en-GB" sz="1800" b="0" dirty="0">
                <a:latin typeface="Calibri"/>
                <a:ea typeface="Calibri"/>
                <a:cs typeface="Calibri"/>
                <a:sym typeface="Calibri"/>
              </a:rPr>
              <a:t> </a:t>
            </a:r>
            <a:r>
              <a:rPr lang="en-GB" sz="1800" b="0" dirty="0" err="1">
                <a:latin typeface="Calibri"/>
                <a:ea typeface="Calibri"/>
                <a:cs typeface="Calibri"/>
                <a:sym typeface="Calibri"/>
              </a:rPr>
              <a:t>süre</a:t>
            </a:r>
            <a:r>
              <a:rPr lang="en-GB" sz="1800" b="0" dirty="0">
                <a:latin typeface="Calibri"/>
                <a:ea typeface="Calibri"/>
                <a:cs typeface="Calibri"/>
                <a:sym typeface="Calibri"/>
              </a:rPr>
              <a:t> </a:t>
            </a:r>
            <a:r>
              <a:rPr lang="en-GB" sz="1800" b="0" dirty="0" err="1">
                <a:latin typeface="Calibri"/>
                <a:ea typeface="Calibri"/>
                <a:cs typeface="Calibri"/>
                <a:sym typeface="Calibri"/>
              </a:rPr>
              <a:t>dayanan</a:t>
            </a:r>
            <a:r>
              <a:rPr lang="en-GB" sz="1800" b="0" dirty="0">
                <a:latin typeface="Calibri"/>
                <a:ea typeface="Calibri"/>
                <a:cs typeface="Calibri"/>
                <a:sym typeface="Calibri"/>
              </a:rPr>
              <a:t> ve </a:t>
            </a:r>
            <a:r>
              <a:rPr lang="en-GB" sz="1800" b="0" dirty="0" err="1">
                <a:latin typeface="Calibri"/>
                <a:ea typeface="Calibri"/>
                <a:cs typeface="Calibri"/>
                <a:sym typeface="Calibri"/>
              </a:rPr>
              <a:t>erken</a:t>
            </a:r>
            <a:r>
              <a:rPr lang="en-GB" sz="1800" b="0" dirty="0">
                <a:latin typeface="Calibri"/>
                <a:ea typeface="Calibri"/>
                <a:cs typeface="Calibri"/>
                <a:sym typeface="Calibri"/>
              </a:rPr>
              <a:t> </a:t>
            </a:r>
            <a:r>
              <a:rPr lang="en-GB" sz="1800" b="0" dirty="0" err="1">
                <a:latin typeface="Calibri"/>
                <a:ea typeface="Calibri"/>
                <a:cs typeface="Calibri"/>
                <a:sym typeface="Calibri"/>
              </a:rPr>
              <a:t>atmayı</a:t>
            </a:r>
            <a:r>
              <a:rPr lang="en-GB" sz="1800" b="0" dirty="0">
                <a:latin typeface="Calibri"/>
                <a:ea typeface="Calibri"/>
                <a:cs typeface="Calibri"/>
                <a:sym typeface="Calibri"/>
              </a:rPr>
              <a:t> </a:t>
            </a:r>
            <a:r>
              <a:rPr lang="en-GB" sz="1800" b="0" dirty="0" err="1">
                <a:latin typeface="Calibri"/>
                <a:ea typeface="Calibri"/>
                <a:cs typeface="Calibri"/>
                <a:sym typeface="Calibri"/>
              </a:rPr>
              <a:t>en</a:t>
            </a:r>
            <a:r>
              <a:rPr lang="en-GB" sz="1800" b="0" dirty="0">
                <a:latin typeface="Calibri"/>
                <a:ea typeface="Calibri"/>
                <a:cs typeface="Calibri"/>
                <a:sym typeface="Calibri"/>
              </a:rPr>
              <a:t> </a:t>
            </a:r>
            <a:r>
              <a:rPr lang="en-GB" sz="1800" b="0" dirty="0" err="1">
                <a:latin typeface="Calibri"/>
                <a:ea typeface="Calibri"/>
                <a:cs typeface="Calibri"/>
                <a:sym typeface="Calibri"/>
              </a:rPr>
              <a:t>aza</a:t>
            </a:r>
            <a:r>
              <a:rPr lang="en-GB" sz="1800" b="0" dirty="0">
                <a:latin typeface="Calibri"/>
                <a:ea typeface="Calibri"/>
                <a:cs typeface="Calibri"/>
                <a:sym typeface="Calibri"/>
              </a:rPr>
              <a:t> </a:t>
            </a:r>
            <a:r>
              <a:rPr lang="en-GB" sz="1800" b="0" dirty="0" err="1">
                <a:latin typeface="Calibri"/>
                <a:ea typeface="Calibri"/>
                <a:cs typeface="Calibri"/>
                <a:sym typeface="Calibri"/>
              </a:rPr>
              <a:t>indirerek</a:t>
            </a:r>
            <a:r>
              <a:rPr lang="en-GB" sz="1800" b="0" dirty="0">
                <a:latin typeface="Calibri"/>
                <a:ea typeface="Calibri"/>
                <a:cs typeface="Calibri"/>
                <a:sym typeface="Calibri"/>
              </a:rPr>
              <a:t> </a:t>
            </a:r>
            <a:r>
              <a:rPr lang="en-GB" sz="1800" b="0" dirty="0" err="1">
                <a:latin typeface="Calibri"/>
                <a:ea typeface="Calibri"/>
                <a:cs typeface="Calibri"/>
                <a:sym typeface="Calibri"/>
              </a:rPr>
              <a:t>atıkların</a:t>
            </a:r>
            <a:r>
              <a:rPr lang="en-GB" sz="1800" b="0" dirty="0">
                <a:latin typeface="Calibri"/>
                <a:ea typeface="Calibri"/>
                <a:cs typeface="Calibri"/>
                <a:sym typeface="Calibri"/>
              </a:rPr>
              <a:t> </a:t>
            </a:r>
            <a:r>
              <a:rPr lang="en-GB" sz="1800" b="0" dirty="0" err="1">
                <a:latin typeface="Calibri"/>
                <a:ea typeface="Calibri"/>
                <a:cs typeface="Calibri"/>
                <a:sym typeface="Calibri"/>
              </a:rPr>
              <a:t>azaltılmasına</a:t>
            </a:r>
            <a:r>
              <a:rPr lang="en-GB" sz="1800" b="0" dirty="0">
                <a:latin typeface="Calibri"/>
                <a:ea typeface="Calibri"/>
                <a:cs typeface="Calibri"/>
                <a:sym typeface="Calibri"/>
              </a:rPr>
              <a:t> </a:t>
            </a:r>
            <a:r>
              <a:rPr lang="en-GB" sz="1800" b="0" dirty="0" err="1">
                <a:latin typeface="Calibri"/>
                <a:ea typeface="Calibri"/>
                <a:cs typeface="Calibri"/>
                <a:sym typeface="Calibri"/>
              </a:rPr>
              <a:t>katkıda</a:t>
            </a:r>
            <a:r>
              <a:rPr lang="en-GB" sz="1800" b="0" dirty="0">
                <a:latin typeface="Calibri"/>
                <a:ea typeface="Calibri"/>
                <a:cs typeface="Calibri"/>
                <a:sym typeface="Calibri"/>
              </a:rPr>
              <a:t> </a:t>
            </a:r>
            <a:r>
              <a:rPr lang="en-GB" sz="1800" b="0" dirty="0" err="1">
                <a:latin typeface="Calibri"/>
                <a:ea typeface="Calibri"/>
                <a:cs typeface="Calibri"/>
                <a:sym typeface="Calibri"/>
              </a:rPr>
              <a:t>bulunan</a:t>
            </a:r>
            <a:r>
              <a:rPr lang="en-GB" sz="1800" b="0" dirty="0">
                <a:latin typeface="Calibri"/>
                <a:ea typeface="Calibri"/>
                <a:cs typeface="Calibri"/>
                <a:sym typeface="Calibri"/>
              </a:rPr>
              <a:t> </a:t>
            </a:r>
            <a:r>
              <a:rPr lang="en-GB" sz="1800" b="0" dirty="0" err="1">
                <a:latin typeface="Calibri"/>
                <a:ea typeface="Calibri"/>
                <a:cs typeface="Calibri"/>
                <a:sym typeface="Calibri"/>
              </a:rPr>
              <a:t>ayakkabılar</a:t>
            </a:r>
            <a:r>
              <a:rPr lang="en-GB" sz="1800" b="0" dirty="0">
                <a:latin typeface="Calibri"/>
                <a:ea typeface="Calibri"/>
                <a:cs typeface="Calibri"/>
                <a:sym typeface="Calibri"/>
              </a:rPr>
              <a:t> </a:t>
            </a:r>
            <a:r>
              <a:rPr lang="en-GB" sz="1800" b="0" dirty="0" err="1">
                <a:latin typeface="Calibri"/>
                <a:ea typeface="Calibri"/>
                <a:cs typeface="Calibri"/>
                <a:sym typeface="Calibri"/>
              </a:rPr>
              <a:t>yaratabilirler</a:t>
            </a:r>
            <a:r>
              <a:rPr lang="en-GB" sz="1800" b="0" dirty="0">
                <a:latin typeface="Calibri"/>
                <a:ea typeface="Calibri"/>
                <a:cs typeface="Calibri"/>
                <a:sym typeface="Calibri"/>
              </a:rPr>
              <a:t>.</a:t>
            </a:r>
            <a:endParaRPr sz="1800" b="0" dirty="0"/>
          </a:p>
        </p:txBody>
      </p:sp>
      <p:sp>
        <p:nvSpPr>
          <p:cNvPr id="401" name="Google Shape;40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chemeClr val="dk1"/>
              </a:buClr>
              <a:buSzPts val="1800"/>
              <a:buFont typeface="Calibri"/>
              <a:buNone/>
            </a:pPr>
            <a:r>
              <a:rPr lang="en-GB" sz="1800" dirty="0" err="1">
                <a:latin typeface="Calibri"/>
                <a:ea typeface="Calibri"/>
                <a:cs typeface="Calibri"/>
                <a:sym typeface="Calibri"/>
              </a:rPr>
              <a:t>Testten</a:t>
            </a:r>
            <a:r>
              <a:rPr lang="en-GB" sz="1800" dirty="0">
                <a:latin typeface="Calibri"/>
                <a:ea typeface="Calibri"/>
                <a:cs typeface="Calibri"/>
                <a:sym typeface="Calibri"/>
              </a:rPr>
              <a:t> </a:t>
            </a:r>
            <a:r>
              <a:rPr lang="en-GB" sz="1800" dirty="0" err="1">
                <a:latin typeface="Calibri"/>
                <a:ea typeface="Calibri"/>
                <a:cs typeface="Calibri"/>
                <a:sym typeface="Calibri"/>
              </a:rPr>
              <a:t>sonra</a:t>
            </a:r>
            <a:r>
              <a:rPr lang="en-GB" sz="1800" dirty="0">
                <a:latin typeface="Calibri"/>
                <a:ea typeface="Calibri"/>
                <a:cs typeface="Calibri"/>
                <a:sym typeface="Calibri"/>
              </a:rPr>
              <a:t>, </a:t>
            </a:r>
            <a:r>
              <a:rPr lang="en-GB" sz="1800" dirty="0" err="1">
                <a:latin typeface="Calibri"/>
                <a:ea typeface="Calibri"/>
                <a:cs typeface="Calibri"/>
                <a:sym typeface="Calibri"/>
              </a:rPr>
              <a:t>ayakkabının</a:t>
            </a:r>
            <a:r>
              <a:rPr lang="en-GB" sz="1800" dirty="0">
                <a:latin typeface="Calibri"/>
                <a:ea typeface="Calibri"/>
                <a:cs typeface="Calibri"/>
                <a:sym typeface="Calibri"/>
              </a:rPr>
              <a:t> </a:t>
            </a:r>
            <a:r>
              <a:rPr lang="en-GB" sz="1800" dirty="0" err="1">
                <a:latin typeface="Calibri"/>
                <a:ea typeface="Calibri"/>
                <a:cs typeface="Calibri"/>
                <a:sym typeface="Calibri"/>
              </a:rPr>
              <a:t>farklı</a:t>
            </a:r>
            <a:r>
              <a:rPr lang="en-GB" sz="1800" dirty="0">
                <a:latin typeface="Calibri"/>
                <a:ea typeface="Calibri"/>
                <a:cs typeface="Calibri"/>
                <a:sym typeface="Calibri"/>
              </a:rPr>
              <a:t> </a:t>
            </a:r>
            <a:r>
              <a:rPr lang="en-GB" sz="1800" dirty="0" err="1">
                <a:latin typeface="Calibri"/>
                <a:ea typeface="Calibri"/>
                <a:cs typeface="Calibri"/>
                <a:sym typeface="Calibri"/>
              </a:rPr>
              <a:t>koşullar</a:t>
            </a:r>
            <a:r>
              <a:rPr lang="en-GB" sz="1800" dirty="0">
                <a:latin typeface="Calibri"/>
                <a:ea typeface="Calibri"/>
                <a:cs typeface="Calibri"/>
                <a:sym typeface="Calibri"/>
              </a:rPr>
              <a:t> </a:t>
            </a:r>
            <a:r>
              <a:rPr lang="en-GB" sz="1800" dirty="0" err="1">
                <a:latin typeface="Calibri"/>
                <a:ea typeface="Calibri"/>
                <a:cs typeface="Calibri"/>
                <a:sym typeface="Calibri"/>
              </a:rPr>
              <a:t>altında</a:t>
            </a:r>
            <a:r>
              <a:rPr lang="en-GB" sz="1800" dirty="0">
                <a:latin typeface="Calibri"/>
                <a:ea typeface="Calibri"/>
                <a:cs typeface="Calibri"/>
                <a:sym typeface="Calibri"/>
              </a:rPr>
              <a:t> </a:t>
            </a:r>
            <a:r>
              <a:rPr lang="en-GB" sz="1800" dirty="0" err="1">
                <a:latin typeface="Calibri"/>
                <a:ea typeface="Calibri"/>
                <a:cs typeface="Calibri"/>
                <a:sym typeface="Calibri"/>
              </a:rPr>
              <a:t>nasıl</a:t>
            </a:r>
            <a:r>
              <a:rPr lang="en-GB" sz="1800" dirty="0">
                <a:latin typeface="Calibri"/>
                <a:ea typeface="Calibri"/>
                <a:cs typeface="Calibri"/>
                <a:sym typeface="Calibri"/>
              </a:rPr>
              <a:t> </a:t>
            </a:r>
            <a:r>
              <a:rPr lang="en-GB" sz="1800" dirty="0" err="1">
                <a:latin typeface="Calibri"/>
                <a:ea typeface="Calibri"/>
                <a:cs typeface="Calibri"/>
                <a:sym typeface="Calibri"/>
              </a:rPr>
              <a:t>performans</a:t>
            </a:r>
            <a:r>
              <a:rPr lang="en-GB" sz="1800" dirty="0">
                <a:latin typeface="Calibri"/>
                <a:ea typeface="Calibri"/>
                <a:cs typeface="Calibri"/>
                <a:sym typeface="Calibri"/>
              </a:rPr>
              <a:t> </a:t>
            </a:r>
            <a:r>
              <a:rPr lang="en-GB" sz="1800" dirty="0" err="1">
                <a:latin typeface="Calibri"/>
                <a:ea typeface="Calibri"/>
                <a:cs typeface="Calibri"/>
                <a:sym typeface="Calibri"/>
              </a:rPr>
              <a:t>gösterdiğini</a:t>
            </a:r>
            <a:r>
              <a:rPr lang="en-GB" sz="1800" dirty="0">
                <a:latin typeface="Calibri"/>
                <a:ea typeface="Calibri"/>
                <a:cs typeface="Calibri"/>
                <a:sym typeface="Calibri"/>
              </a:rPr>
              <a:t> </a:t>
            </a:r>
            <a:r>
              <a:rPr lang="en-GB" sz="1800" dirty="0" err="1">
                <a:latin typeface="Calibri"/>
                <a:ea typeface="Calibri"/>
                <a:cs typeface="Calibri"/>
                <a:sym typeface="Calibri"/>
              </a:rPr>
              <a:t>anlamak</a:t>
            </a:r>
            <a:r>
              <a:rPr lang="en-GB" sz="1800" dirty="0">
                <a:latin typeface="Calibri"/>
                <a:ea typeface="Calibri"/>
                <a:cs typeface="Calibri"/>
                <a:sym typeface="Calibri"/>
              </a:rPr>
              <a:t> </a:t>
            </a:r>
            <a:r>
              <a:rPr lang="en-GB" sz="1800" dirty="0" err="1">
                <a:latin typeface="Calibri"/>
                <a:ea typeface="Calibri"/>
                <a:cs typeface="Calibri"/>
                <a:sym typeface="Calibri"/>
              </a:rPr>
              <a:t>için</a:t>
            </a:r>
            <a:r>
              <a:rPr lang="en-GB" sz="1800" dirty="0">
                <a:latin typeface="Calibri"/>
                <a:ea typeface="Calibri"/>
                <a:cs typeface="Calibri"/>
                <a:sym typeface="Calibri"/>
              </a:rPr>
              <a:t> </a:t>
            </a:r>
            <a:r>
              <a:rPr lang="en-GB" sz="1800" dirty="0" err="1">
                <a:latin typeface="Calibri"/>
                <a:ea typeface="Calibri"/>
                <a:cs typeface="Calibri"/>
                <a:sym typeface="Calibri"/>
              </a:rPr>
              <a:t>toplanan</a:t>
            </a:r>
            <a:r>
              <a:rPr lang="en-GB" sz="1800" dirty="0">
                <a:latin typeface="Calibri"/>
                <a:ea typeface="Calibri"/>
                <a:cs typeface="Calibri"/>
                <a:sym typeface="Calibri"/>
              </a:rPr>
              <a:t> </a:t>
            </a:r>
            <a:r>
              <a:rPr lang="en-GB" sz="1800" dirty="0" err="1">
                <a:latin typeface="Calibri"/>
                <a:ea typeface="Calibri"/>
                <a:cs typeface="Calibri"/>
                <a:sym typeface="Calibri"/>
              </a:rPr>
              <a:t>veriler</a:t>
            </a:r>
            <a:r>
              <a:rPr lang="en-GB" sz="1800" dirty="0">
                <a:latin typeface="Calibri"/>
                <a:ea typeface="Calibri"/>
                <a:cs typeface="Calibri"/>
                <a:sym typeface="Calibri"/>
              </a:rPr>
              <a:t> </a:t>
            </a:r>
            <a:r>
              <a:rPr lang="en-GB" sz="1800" dirty="0" err="1">
                <a:latin typeface="Calibri"/>
                <a:ea typeface="Calibri"/>
                <a:cs typeface="Calibri"/>
                <a:sym typeface="Calibri"/>
              </a:rPr>
              <a:t>analiz</a:t>
            </a:r>
            <a:r>
              <a:rPr lang="en-GB" sz="1800" dirty="0">
                <a:latin typeface="Calibri"/>
                <a:ea typeface="Calibri"/>
                <a:cs typeface="Calibri"/>
                <a:sym typeface="Calibri"/>
              </a:rPr>
              <a:t> </a:t>
            </a:r>
            <a:r>
              <a:rPr lang="en-GB" sz="1800" dirty="0" err="1">
                <a:latin typeface="Calibri"/>
                <a:ea typeface="Calibri"/>
                <a:cs typeface="Calibri"/>
                <a:sym typeface="Calibri"/>
              </a:rPr>
              <a:t>edilir</a:t>
            </a:r>
            <a:r>
              <a:rPr lang="en-GB" sz="1800" dirty="0">
                <a:latin typeface="Calibri"/>
                <a:ea typeface="Calibri"/>
                <a:cs typeface="Calibri"/>
                <a:sym typeface="Calibri"/>
              </a:rPr>
              <a:t>. Bu </a:t>
            </a:r>
            <a:r>
              <a:rPr lang="en-GB" sz="1800" dirty="0" err="1">
                <a:latin typeface="Calibri"/>
                <a:ea typeface="Calibri"/>
                <a:cs typeface="Calibri"/>
                <a:sym typeface="Calibri"/>
              </a:rPr>
              <a:t>analiz</a:t>
            </a:r>
            <a:r>
              <a:rPr lang="en-GB" sz="1800" dirty="0">
                <a:latin typeface="Calibri"/>
                <a:ea typeface="Calibri"/>
                <a:cs typeface="Calibri"/>
                <a:sym typeface="Calibri"/>
              </a:rPr>
              <a:t>, </a:t>
            </a:r>
            <a:r>
              <a:rPr lang="en-GB" sz="1800" dirty="0" err="1">
                <a:latin typeface="Calibri"/>
                <a:ea typeface="Calibri"/>
                <a:cs typeface="Calibri"/>
                <a:sym typeface="Calibri"/>
              </a:rPr>
              <a:t>iyileştirme</a:t>
            </a:r>
            <a:r>
              <a:rPr lang="en-GB" sz="1800" dirty="0">
                <a:latin typeface="Calibri"/>
                <a:ea typeface="Calibri"/>
                <a:cs typeface="Calibri"/>
                <a:sym typeface="Calibri"/>
              </a:rPr>
              <a:t> </a:t>
            </a:r>
            <a:r>
              <a:rPr lang="en-GB" sz="1800" dirty="0" err="1">
                <a:latin typeface="Calibri"/>
                <a:ea typeface="Calibri"/>
                <a:cs typeface="Calibri"/>
                <a:sym typeface="Calibri"/>
              </a:rPr>
              <a:t>veya</a:t>
            </a:r>
            <a:r>
              <a:rPr lang="en-GB" sz="1800" dirty="0">
                <a:latin typeface="Calibri"/>
                <a:ea typeface="Calibri"/>
                <a:cs typeface="Calibri"/>
                <a:sym typeface="Calibri"/>
              </a:rPr>
              <a:t> </a:t>
            </a:r>
            <a:r>
              <a:rPr lang="en-GB" sz="1800" dirty="0" err="1">
                <a:latin typeface="Calibri"/>
                <a:ea typeface="Calibri"/>
                <a:cs typeface="Calibri"/>
                <a:sym typeface="Calibri"/>
              </a:rPr>
              <a:t>değişiklik</a:t>
            </a:r>
            <a:r>
              <a:rPr lang="en-GB" sz="1800" dirty="0">
                <a:latin typeface="Calibri"/>
                <a:ea typeface="Calibri"/>
                <a:cs typeface="Calibri"/>
                <a:sym typeface="Calibri"/>
              </a:rPr>
              <a:t> </a:t>
            </a:r>
            <a:r>
              <a:rPr lang="en-GB" sz="1800" dirty="0" err="1">
                <a:latin typeface="Calibri"/>
                <a:ea typeface="Calibri"/>
                <a:cs typeface="Calibri"/>
                <a:sym typeface="Calibri"/>
              </a:rPr>
              <a:t>gerektiren</a:t>
            </a:r>
            <a:r>
              <a:rPr lang="en-GB" sz="1800" dirty="0">
                <a:latin typeface="Calibri"/>
                <a:ea typeface="Calibri"/>
                <a:cs typeface="Calibri"/>
                <a:sym typeface="Calibri"/>
              </a:rPr>
              <a:t> </a:t>
            </a:r>
            <a:r>
              <a:rPr lang="en-GB" sz="1800" dirty="0" err="1">
                <a:latin typeface="Calibri"/>
                <a:ea typeface="Calibri"/>
                <a:cs typeface="Calibri"/>
                <a:sym typeface="Calibri"/>
              </a:rPr>
              <a:t>alanlara</a:t>
            </a:r>
            <a:r>
              <a:rPr lang="en-GB" sz="1800" dirty="0">
                <a:latin typeface="Calibri"/>
                <a:ea typeface="Calibri"/>
                <a:cs typeface="Calibri"/>
                <a:sym typeface="Calibri"/>
              </a:rPr>
              <a:t> </a:t>
            </a:r>
            <a:r>
              <a:rPr lang="en-GB" sz="1800" dirty="0" err="1">
                <a:latin typeface="Calibri"/>
                <a:ea typeface="Calibri"/>
                <a:cs typeface="Calibri"/>
                <a:sym typeface="Calibri"/>
              </a:rPr>
              <a:t>ilişkin</a:t>
            </a:r>
            <a:r>
              <a:rPr lang="en-GB" sz="1800" dirty="0">
                <a:latin typeface="Calibri"/>
                <a:ea typeface="Calibri"/>
                <a:cs typeface="Calibri"/>
                <a:sym typeface="Calibri"/>
              </a:rPr>
              <a:t> </a:t>
            </a:r>
            <a:r>
              <a:rPr lang="en-GB" sz="1800" dirty="0" err="1">
                <a:latin typeface="Calibri"/>
                <a:ea typeface="Calibri"/>
                <a:cs typeface="Calibri"/>
                <a:sym typeface="Calibri"/>
              </a:rPr>
              <a:t>içgörüler</a:t>
            </a:r>
            <a:r>
              <a:rPr lang="en-GB" sz="1800" dirty="0">
                <a:latin typeface="Calibri"/>
                <a:ea typeface="Calibri"/>
                <a:cs typeface="Calibri"/>
                <a:sym typeface="Calibri"/>
              </a:rPr>
              <a:t> </a:t>
            </a:r>
            <a:r>
              <a:rPr lang="en-GB" sz="1800" dirty="0" err="1">
                <a:latin typeface="Calibri"/>
                <a:ea typeface="Calibri"/>
                <a:cs typeface="Calibri"/>
                <a:sym typeface="Calibri"/>
              </a:rPr>
              <a:t>sağlar</a:t>
            </a:r>
            <a:r>
              <a:rPr lang="en-GB" sz="1800" dirty="0">
                <a:latin typeface="Calibri"/>
                <a:ea typeface="Calibri"/>
                <a:cs typeface="Calibri"/>
                <a:sym typeface="Calibri"/>
              </a:rPr>
              <a:t>.
</a:t>
            </a:r>
            <a:r>
              <a:rPr lang="en-GB" sz="1800" dirty="0" err="1">
                <a:latin typeface="Calibri"/>
                <a:ea typeface="Calibri"/>
                <a:cs typeface="Calibri"/>
                <a:sym typeface="Calibri"/>
              </a:rPr>
              <a:t>Döngüsel</a:t>
            </a:r>
            <a:r>
              <a:rPr lang="en-GB" sz="1800" dirty="0">
                <a:latin typeface="Calibri"/>
                <a:ea typeface="Calibri"/>
                <a:cs typeface="Calibri"/>
                <a:sym typeface="Calibri"/>
              </a:rPr>
              <a:t> </a:t>
            </a:r>
            <a:r>
              <a:rPr lang="en-GB" sz="1800" dirty="0" err="1">
                <a:latin typeface="Calibri"/>
                <a:ea typeface="Calibri"/>
                <a:cs typeface="Calibri"/>
                <a:sym typeface="Calibri"/>
              </a:rPr>
              <a:t>ekonomiye</a:t>
            </a:r>
            <a:r>
              <a:rPr lang="en-GB" sz="1800" dirty="0">
                <a:latin typeface="Calibri"/>
                <a:ea typeface="Calibri"/>
                <a:cs typeface="Calibri"/>
                <a:sym typeface="Calibri"/>
              </a:rPr>
              <a:t> </a:t>
            </a:r>
            <a:r>
              <a:rPr lang="en-GB" sz="1800" dirty="0" err="1">
                <a:latin typeface="Calibri"/>
                <a:ea typeface="Calibri"/>
                <a:cs typeface="Calibri"/>
                <a:sym typeface="Calibri"/>
              </a:rPr>
              <a:t>odaklanan</a:t>
            </a:r>
            <a:r>
              <a:rPr lang="en-GB" sz="1800" dirty="0">
                <a:latin typeface="Calibri"/>
                <a:ea typeface="Calibri"/>
                <a:cs typeface="Calibri"/>
                <a:sym typeface="Calibri"/>
              </a:rPr>
              <a:t> </a:t>
            </a:r>
            <a:r>
              <a:rPr lang="en-GB" sz="1800" dirty="0" err="1">
                <a:latin typeface="Calibri"/>
                <a:ea typeface="Calibri"/>
                <a:cs typeface="Calibri"/>
                <a:sym typeface="Calibri"/>
              </a:rPr>
              <a:t>ayakkabı</a:t>
            </a:r>
            <a:r>
              <a:rPr lang="en-GB" sz="1800" dirty="0">
                <a:latin typeface="Calibri"/>
                <a:ea typeface="Calibri"/>
                <a:cs typeface="Calibri"/>
                <a:sym typeface="Calibri"/>
              </a:rPr>
              <a:t> </a:t>
            </a:r>
            <a:r>
              <a:rPr lang="en-GB" sz="1800" dirty="0" err="1">
                <a:latin typeface="Calibri"/>
                <a:ea typeface="Calibri"/>
                <a:cs typeface="Calibri"/>
                <a:sym typeface="Calibri"/>
              </a:rPr>
              <a:t>tasarımı</a:t>
            </a:r>
            <a:r>
              <a:rPr lang="en-GB" sz="1800" dirty="0">
                <a:latin typeface="Calibri"/>
                <a:ea typeface="Calibri"/>
                <a:cs typeface="Calibri"/>
                <a:sym typeface="Calibri"/>
              </a:rPr>
              <a:t> </a:t>
            </a:r>
            <a:r>
              <a:rPr lang="en-GB" sz="1800" dirty="0" err="1">
                <a:latin typeface="Calibri"/>
                <a:ea typeface="Calibri"/>
                <a:cs typeface="Calibri"/>
                <a:sym typeface="Calibri"/>
              </a:rPr>
              <a:t>bağlamında</a:t>
            </a:r>
            <a:r>
              <a:rPr lang="en-GB" sz="1800" dirty="0">
                <a:latin typeface="Calibri"/>
                <a:ea typeface="Calibri"/>
                <a:cs typeface="Calibri"/>
                <a:sym typeface="Calibri"/>
              </a:rPr>
              <a:t>, </a:t>
            </a:r>
            <a:r>
              <a:rPr lang="en-GB" sz="1800" dirty="0" err="1">
                <a:latin typeface="Calibri"/>
                <a:ea typeface="Calibri"/>
                <a:cs typeface="Calibri"/>
                <a:sym typeface="Calibri"/>
              </a:rPr>
              <a:t>analiz</a:t>
            </a:r>
            <a:r>
              <a:rPr lang="en-GB" sz="1800" dirty="0">
                <a:latin typeface="Calibri"/>
                <a:ea typeface="Calibri"/>
                <a:cs typeface="Calibri"/>
                <a:sym typeface="Calibri"/>
              </a:rPr>
              <a:t> </a:t>
            </a:r>
            <a:r>
              <a:rPr lang="en-GB" sz="1800" dirty="0" err="1">
                <a:latin typeface="Calibri"/>
                <a:ea typeface="Calibri"/>
                <a:cs typeface="Calibri"/>
                <a:sym typeface="Calibri"/>
              </a:rPr>
              <a:t>aşaması</a:t>
            </a:r>
            <a:r>
              <a:rPr lang="en-GB" sz="1800" dirty="0">
                <a:latin typeface="Calibri"/>
                <a:ea typeface="Calibri"/>
                <a:cs typeface="Calibri"/>
                <a:sym typeface="Calibri"/>
              </a:rPr>
              <a:t> </a:t>
            </a:r>
            <a:r>
              <a:rPr lang="en-GB" sz="1800" dirty="0" err="1">
                <a:latin typeface="Calibri"/>
                <a:ea typeface="Calibri"/>
                <a:cs typeface="Calibri"/>
                <a:sym typeface="Calibri"/>
              </a:rPr>
              <a:t>yalnızca</a:t>
            </a:r>
            <a:r>
              <a:rPr lang="en-GB" sz="1800" dirty="0">
                <a:latin typeface="Calibri"/>
                <a:ea typeface="Calibri"/>
                <a:cs typeface="Calibri"/>
                <a:sym typeface="Calibri"/>
              </a:rPr>
              <a:t> </a:t>
            </a:r>
            <a:r>
              <a:rPr lang="en-GB" sz="1800" dirty="0" err="1">
                <a:latin typeface="Calibri"/>
                <a:ea typeface="Calibri"/>
                <a:cs typeface="Calibri"/>
                <a:sym typeface="Calibri"/>
              </a:rPr>
              <a:t>performans</a:t>
            </a:r>
            <a:r>
              <a:rPr lang="en-GB" sz="1800" dirty="0">
                <a:latin typeface="Calibri"/>
                <a:ea typeface="Calibri"/>
                <a:cs typeface="Calibri"/>
                <a:sym typeface="Calibri"/>
              </a:rPr>
              <a:t> ve </a:t>
            </a:r>
            <a:r>
              <a:rPr lang="en-GB" sz="1800" dirty="0" err="1">
                <a:latin typeface="Calibri"/>
                <a:ea typeface="Calibri"/>
                <a:cs typeface="Calibri"/>
                <a:sym typeface="Calibri"/>
              </a:rPr>
              <a:t>işlevselliği</a:t>
            </a:r>
            <a:r>
              <a:rPr lang="en-GB" sz="1800" dirty="0">
                <a:latin typeface="Calibri"/>
                <a:ea typeface="Calibri"/>
                <a:cs typeface="Calibri"/>
                <a:sym typeface="Calibri"/>
              </a:rPr>
              <a:t> </a:t>
            </a:r>
            <a:r>
              <a:rPr lang="en-GB" sz="1800" dirty="0" err="1">
                <a:latin typeface="Calibri"/>
                <a:ea typeface="Calibri"/>
                <a:cs typeface="Calibri"/>
                <a:sym typeface="Calibri"/>
              </a:rPr>
              <a:t>sağlamada</a:t>
            </a:r>
            <a:r>
              <a:rPr lang="en-GB" sz="1800" dirty="0">
                <a:latin typeface="Calibri"/>
                <a:ea typeface="Calibri"/>
                <a:cs typeface="Calibri"/>
                <a:sym typeface="Calibri"/>
              </a:rPr>
              <a:t> </a:t>
            </a:r>
            <a:r>
              <a:rPr lang="en-GB" sz="1800" dirty="0" err="1">
                <a:latin typeface="Calibri"/>
                <a:ea typeface="Calibri"/>
                <a:cs typeface="Calibri"/>
                <a:sym typeface="Calibri"/>
              </a:rPr>
              <a:t>değil</a:t>
            </a:r>
            <a:r>
              <a:rPr lang="en-GB" sz="1800" dirty="0">
                <a:latin typeface="Calibri"/>
                <a:ea typeface="Calibri"/>
                <a:cs typeface="Calibri"/>
                <a:sym typeface="Calibri"/>
              </a:rPr>
              <a:t>, </a:t>
            </a:r>
            <a:r>
              <a:rPr lang="en-GB" sz="1800" dirty="0" err="1">
                <a:latin typeface="Calibri"/>
                <a:ea typeface="Calibri"/>
                <a:cs typeface="Calibri"/>
                <a:sym typeface="Calibri"/>
              </a:rPr>
              <a:t>aynı</a:t>
            </a:r>
            <a:r>
              <a:rPr lang="en-GB" sz="1800" dirty="0">
                <a:latin typeface="Calibri"/>
                <a:ea typeface="Calibri"/>
                <a:cs typeface="Calibri"/>
                <a:sym typeface="Calibri"/>
              </a:rPr>
              <a:t> </a:t>
            </a:r>
            <a:r>
              <a:rPr lang="en-GB" sz="1800" dirty="0" err="1">
                <a:latin typeface="Calibri"/>
                <a:ea typeface="Calibri"/>
                <a:cs typeface="Calibri"/>
                <a:sym typeface="Calibri"/>
              </a:rPr>
              <a:t>zamanda</a:t>
            </a:r>
            <a:r>
              <a:rPr lang="en-GB" sz="1800" dirty="0">
                <a:latin typeface="Calibri"/>
                <a:ea typeface="Calibri"/>
                <a:cs typeface="Calibri"/>
                <a:sym typeface="Calibri"/>
              </a:rPr>
              <a:t> </a:t>
            </a:r>
            <a:r>
              <a:rPr lang="en-GB" sz="1800" dirty="0" err="1">
                <a:latin typeface="Calibri"/>
                <a:ea typeface="Calibri"/>
                <a:cs typeface="Calibri"/>
                <a:sym typeface="Calibri"/>
              </a:rPr>
              <a:t>sürdürülebilir</a:t>
            </a:r>
            <a:r>
              <a:rPr lang="en-GB" sz="1800" dirty="0">
                <a:latin typeface="Calibri"/>
                <a:ea typeface="Calibri"/>
                <a:cs typeface="Calibri"/>
                <a:sym typeface="Calibri"/>
              </a:rPr>
              <a:t> </a:t>
            </a:r>
            <a:r>
              <a:rPr lang="en-GB" sz="1800" dirty="0" err="1">
                <a:latin typeface="Calibri"/>
                <a:ea typeface="Calibri"/>
                <a:cs typeface="Calibri"/>
                <a:sym typeface="Calibri"/>
              </a:rPr>
              <a:t>ilkelerle</a:t>
            </a:r>
            <a:r>
              <a:rPr lang="en-GB" sz="1800" dirty="0">
                <a:latin typeface="Calibri"/>
                <a:ea typeface="Calibri"/>
                <a:cs typeface="Calibri"/>
                <a:sym typeface="Calibri"/>
              </a:rPr>
              <a:t> </a:t>
            </a:r>
            <a:r>
              <a:rPr lang="en-GB" sz="1800" dirty="0" err="1">
                <a:latin typeface="Calibri"/>
                <a:ea typeface="Calibri"/>
                <a:cs typeface="Calibri"/>
                <a:sym typeface="Calibri"/>
              </a:rPr>
              <a:t>uyum</a:t>
            </a:r>
            <a:r>
              <a:rPr lang="en-GB" sz="1800" dirty="0">
                <a:latin typeface="Calibri"/>
                <a:ea typeface="Calibri"/>
                <a:cs typeface="Calibri"/>
                <a:sym typeface="Calibri"/>
              </a:rPr>
              <a:t> </a:t>
            </a:r>
            <a:r>
              <a:rPr lang="en-GB" sz="1800" dirty="0" err="1">
                <a:latin typeface="Calibri"/>
                <a:ea typeface="Calibri"/>
                <a:cs typeface="Calibri"/>
                <a:sym typeface="Calibri"/>
              </a:rPr>
              <a:t>sağlamada</a:t>
            </a:r>
            <a:r>
              <a:rPr lang="en-GB" sz="1800" dirty="0">
                <a:latin typeface="Calibri"/>
                <a:ea typeface="Calibri"/>
                <a:cs typeface="Calibri"/>
                <a:sym typeface="Calibri"/>
              </a:rPr>
              <a:t> da </a:t>
            </a:r>
            <a:r>
              <a:rPr lang="en-GB" sz="1800" dirty="0" err="1">
                <a:latin typeface="Calibri"/>
                <a:ea typeface="Calibri"/>
                <a:cs typeface="Calibri"/>
                <a:sym typeface="Calibri"/>
              </a:rPr>
              <a:t>çok</a:t>
            </a:r>
            <a:r>
              <a:rPr lang="en-GB" sz="1800" dirty="0">
                <a:latin typeface="Calibri"/>
                <a:ea typeface="Calibri"/>
                <a:cs typeface="Calibri"/>
                <a:sym typeface="Calibri"/>
              </a:rPr>
              <a:t> </a:t>
            </a:r>
            <a:r>
              <a:rPr lang="en-GB" sz="1800" dirty="0" err="1">
                <a:latin typeface="Calibri"/>
                <a:ea typeface="Calibri"/>
                <a:cs typeface="Calibri"/>
                <a:sym typeface="Calibri"/>
              </a:rPr>
              <a:t>önemli</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rol</a:t>
            </a:r>
            <a:r>
              <a:rPr lang="en-GB" sz="1800" dirty="0">
                <a:latin typeface="Calibri"/>
                <a:ea typeface="Calibri"/>
                <a:cs typeface="Calibri"/>
                <a:sym typeface="Calibri"/>
              </a:rPr>
              <a:t> </a:t>
            </a:r>
            <a:r>
              <a:rPr lang="en-GB" sz="1800" dirty="0" err="1">
                <a:latin typeface="Calibri"/>
                <a:ea typeface="Calibri"/>
                <a:cs typeface="Calibri"/>
                <a:sym typeface="Calibri"/>
              </a:rPr>
              <a:t>oynar</a:t>
            </a:r>
            <a:r>
              <a:rPr lang="en-GB" sz="1800" dirty="0">
                <a:latin typeface="Calibri"/>
                <a:ea typeface="Calibri"/>
                <a:cs typeface="Calibri"/>
                <a:sym typeface="Calibri"/>
              </a:rPr>
              <a:t>.
</a:t>
            </a:r>
            <a:r>
              <a:rPr lang="en-GB" sz="1800" dirty="0" err="1">
                <a:latin typeface="Calibri"/>
                <a:ea typeface="Calibri"/>
                <a:cs typeface="Calibri"/>
                <a:sym typeface="Calibri"/>
              </a:rPr>
              <a:t>İşlevsel</a:t>
            </a:r>
            <a:r>
              <a:rPr lang="en-GB" sz="1800" dirty="0">
                <a:latin typeface="Calibri"/>
                <a:ea typeface="Calibri"/>
                <a:cs typeface="Calibri"/>
                <a:sym typeface="Calibri"/>
              </a:rPr>
              <a:t> </a:t>
            </a:r>
            <a:r>
              <a:rPr lang="en-GB" sz="1800" dirty="0" err="1">
                <a:latin typeface="Calibri"/>
                <a:ea typeface="Calibri"/>
                <a:cs typeface="Calibri"/>
                <a:sym typeface="Calibri"/>
              </a:rPr>
              <a:t>olarak</a:t>
            </a:r>
            <a:r>
              <a:rPr lang="en-GB" sz="1800" dirty="0">
                <a:latin typeface="Calibri"/>
                <a:ea typeface="Calibri"/>
                <a:cs typeface="Calibri"/>
                <a:sym typeface="Calibri"/>
              </a:rPr>
              <a:t> (F), </a:t>
            </a:r>
            <a:r>
              <a:rPr lang="en-GB" sz="1800" dirty="0" err="1">
                <a:latin typeface="Calibri"/>
                <a:ea typeface="Calibri"/>
                <a:cs typeface="Calibri"/>
                <a:sym typeface="Calibri"/>
              </a:rPr>
              <a:t>estetik</a:t>
            </a:r>
            <a:r>
              <a:rPr lang="en-GB" sz="1800" dirty="0">
                <a:latin typeface="Calibri"/>
                <a:ea typeface="Calibri"/>
                <a:cs typeface="Calibri"/>
                <a:sym typeface="Calibri"/>
              </a:rPr>
              <a:t> </a:t>
            </a:r>
            <a:r>
              <a:rPr lang="en-GB" sz="1800" dirty="0" err="1">
                <a:latin typeface="Calibri"/>
                <a:ea typeface="Calibri"/>
                <a:cs typeface="Calibri"/>
                <a:sym typeface="Calibri"/>
              </a:rPr>
              <a:t>olarak</a:t>
            </a:r>
            <a:r>
              <a:rPr lang="en-GB" sz="1800" dirty="0">
                <a:latin typeface="Calibri"/>
                <a:ea typeface="Calibri"/>
                <a:cs typeface="Calibri"/>
                <a:sym typeface="Calibri"/>
              </a:rPr>
              <a:t> (E) ve </a:t>
            </a:r>
            <a:r>
              <a:rPr lang="en-GB" sz="1800" dirty="0" err="1">
                <a:latin typeface="Calibri"/>
                <a:ea typeface="Calibri"/>
                <a:cs typeface="Calibri"/>
                <a:sym typeface="Calibri"/>
              </a:rPr>
              <a:t>anlamlı</a:t>
            </a:r>
            <a:r>
              <a:rPr lang="en-GB" sz="1800" dirty="0">
                <a:latin typeface="Calibri"/>
                <a:ea typeface="Calibri"/>
                <a:cs typeface="Calibri"/>
                <a:sym typeface="Calibri"/>
              </a:rPr>
              <a:t> </a:t>
            </a:r>
            <a:r>
              <a:rPr lang="en-GB" sz="1800" dirty="0" err="1">
                <a:latin typeface="Calibri"/>
                <a:ea typeface="Calibri"/>
                <a:cs typeface="Calibri"/>
                <a:sym typeface="Calibri"/>
              </a:rPr>
              <a:t>olarak</a:t>
            </a:r>
            <a:r>
              <a:rPr lang="en-GB" sz="1800" dirty="0">
                <a:latin typeface="Calibri"/>
                <a:ea typeface="Calibri"/>
                <a:cs typeface="Calibri"/>
                <a:sym typeface="Calibri"/>
              </a:rPr>
              <a:t> (E) </a:t>
            </a:r>
            <a:r>
              <a:rPr lang="en-GB" sz="1800" dirty="0" err="1">
                <a:latin typeface="Calibri"/>
                <a:ea typeface="Calibri"/>
                <a:cs typeface="Calibri"/>
                <a:sym typeface="Calibri"/>
              </a:rPr>
              <a:t>analiz</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ürünün</a:t>
            </a:r>
            <a:r>
              <a:rPr lang="en-GB" sz="1800" dirty="0">
                <a:latin typeface="Calibri"/>
                <a:ea typeface="Calibri"/>
                <a:cs typeface="Calibri"/>
                <a:sym typeface="Calibri"/>
              </a:rPr>
              <a:t> </a:t>
            </a:r>
            <a:r>
              <a:rPr lang="en-GB" sz="1800" dirty="0" err="1">
                <a:latin typeface="Calibri"/>
                <a:ea typeface="Calibri"/>
                <a:cs typeface="Calibri"/>
                <a:sym typeface="Calibri"/>
              </a:rPr>
              <a:t>niteliklerinin</a:t>
            </a:r>
            <a:r>
              <a:rPr lang="en-GB" sz="1800" dirty="0">
                <a:latin typeface="Calibri"/>
                <a:ea typeface="Calibri"/>
                <a:cs typeface="Calibri"/>
                <a:sym typeface="Calibri"/>
              </a:rPr>
              <a:t> ve </a:t>
            </a:r>
            <a:r>
              <a:rPr lang="en-GB" sz="1800" dirty="0" err="1">
                <a:latin typeface="Calibri"/>
                <a:ea typeface="Calibri"/>
                <a:cs typeface="Calibri"/>
                <a:sym typeface="Calibri"/>
              </a:rPr>
              <a:t>niteliklerinin</a:t>
            </a:r>
            <a:r>
              <a:rPr lang="en-GB" sz="1800" dirty="0">
                <a:latin typeface="Calibri"/>
                <a:ea typeface="Calibri"/>
                <a:cs typeface="Calibri"/>
                <a:sym typeface="Calibri"/>
              </a:rPr>
              <a:t> </a:t>
            </a:r>
            <a:r>
              <a:rPr lang="en-GB" sz="1800" dirty="0" err="1">
                <a:latin typeface="Calibri"/>
                <a:ea typeface="Calibri"/>
                <a:cs typeface="Calibri"/>
                <a:sym typeface="Calibri"/>
              </a:rPr>
              <a:t>çeşitli</a:t>
            </a:r>
            <a:r>
              <a:rPr lang="en-GB" sz="1800" dirty="0">
                <a:latin typeface="Calibri"/>
                <a:ea typeface="Calibri"/>
                <a:cs typeface="Calibri"/>
                <a:sym typeface="Calibri"/>
              </a:rPr>
              <a:t> </a:t>
            </a:r>
            <a:r>
              <a:rPr lang="en-GB" sz="1800" dirty="0" err="1">
                <a:latin typeface="Calibri"/>
                <a:ea typeface="Calibri"/>
                <a:cs typeface="Calibri"/>
                <a:sym typeface="Calibri"/>
              </a:rPr>
              <a:t>boyutlarını</a:t>
            </a:r>
            <a:r>
              <a:rPr lang="en-GB" sz="1800" dirty="0">
                <a:latin typeface="Calibri"/>
                <a:ea typeface="Calibri"/>
                <a:cs typeface="Calibri"/>
                <a:sym typeface="Calibri"/>
              </a:rPr>
              <a:t> </a:t>
            </a:r>
            <a:r>
              <a:rPr lang="en-GB" sz="1800" dirty="0" err="1">
                <a:latin typeface="Calibri"/>
                <a:ea typeface="Calibri"/>
                <a:cs typeface="Calibri"/>
                <a:sym typeface="Calibri"/>
              </a:rPr>
              <a:t>değerlendirmek</a:t>
            </a:r>
            <a:r>
              <a:rPr lang="en-GB" sz="1800" dirty="0">
                <a:latin typeface="Calibri"/>
                <a:ea typeface="Calibri"/>
                <a:cs typeface="Calibri"/>
                <a:sym typeface="Calibri"/>
              </a:rPr>
              <a:t> </a:t>
            </a:r>
            <a:r>
              <a:rPr lang="en-GB" sz="1800" dirty="0" err="1">
                <a:latin typeface="Calibri"/>
                <a:ea typeface="Calibri"/>
                <a:cs typeface="Calibri"/>
                <a:sym typeface="Calibri"/>
              </a:rPr>
              <a:t>için</a:t>
            </a:r>
            <a:r>
              <a:rPr lang="en-GB" sz="1800" dirty="0">
                <a:latin typeface="Calibri"/>
                <a:ea typeface="Calibri"/>
                <a:cs typeface="Calibri"/>
                <a:sym typeface="Calibri"/>
              </a:rPr>
              <a:t> </a:t>
            </a:r>
            <a:r>
              <a:rPr lang="en-GB" sz="1800" dirty="0" err="1">
                <a:latin typeface="Calibri"/>
                <a:ea typeface="Calibri"/>
                <a:cs typeface="Calibri"/>
                <a:sym typeface="Calibri"/>
              </a:rPr>
              <a:t>ürün</a:t>
            </a:r>
            <a:r>
              <a:rPr lang="en-GB" sz="1800" dirty="0">
                <a:latin typeface="Calibri"/>
                <a:ea typeface="Calibri"/>
                <a:cs typeface="Calibri"/>
                <a:sym typeface="Calibri"/>
              </a:rPr>
              <a:t> </a:t>
            </a:r>
            <a:r>
              <a:rPr lang="en-GB" sz="1800" dirty="0" err="1">
                <a:latin typeface="Calibri"/>
                <a:ea typeface="Calibri"/>
                <a:cs typeface="Calibri"/>
                <a:sym typeface="Calibri"/>
              </a:rPr>
              <a:t>geliştirme</a:t>
            </a:r>
            <a:r>
              <a:rPr lang="en-GB" sz="1800" dirty="0">
                <a:latin typeface="Calibri"/>
                <a:ea typeface="Calibri"/>
                <a:cs typeface="Calibri"/>
                <a:sym typeface="Calibri"/>
              </a:rPr>
              <a:t> ve </a:t>
            </a:r>
            <a:r>
              <a:rPr lang="en-GB" sz="1800" dirty="0" err="1">
                <a:latin typeface="Calibri"/>
                <a:ea typeface="Calibri"/>
                <a:cs typeface="Calibri"/>
                <a:sym typeface="Calibri"/>
              </a:rPr>
              <a:t>tasarımında</a:t>
            </a:r>
            <a:r>
              <a:rPr lang="en-GB" sz="1800" dirty="0">
                <a:latin typeface="Calibri"/>
                <a:ea typeface="Calibri"/>
                <a:cs typeface="Calibri"/>
                <a:sym typeface="Calibri"/>
              </a:rPr>
              <a:t> </a:t>
            </a:r>
            <a:r>
              <a:rPr lang="en-GB" sz="1800" dirty="0" err="1">
                <a:latin typeface="Calibri"/>
                <a:ea typeface="Calibri"/>
                <a:cs typeface="Calibri"/>
                <a:sym typeface="Calibri"/>
              </a:rPr>
              <a:t>kullanılan</a:t>
            </a:r>
            <a:r>
              <a:rPr lang="en-GB" sz="1800" dirty="0">
                <a:latin typeface="Calibri"/>
                <a:ea typeface="Calibri"/>
                <a:cs typeface="Calibri"/>
                <a:sym typeface="Calibri"/>
              </a:rPr>
              <a:t> </a:t>
            </a:r>
            <a:r>
              <a:rPr lang="en-GB" sz="1800" dirty="0" err="1">
                <a:latin typeface="Calibri"/>
                <a:ea typeface="Calibri"/>
                <a:cs typeface="Calibri"/>
                <a:sym typeface="Calibri"/>
              </a:rPr>
              <a:t>yapılandırılmış</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yaklaşımdır</a:t>
            </a:r>
            <a:r>
              <a:rPr lang="en-GB" sz="1800" dirty="0">
                <a:latin typeface="Calibri"/>
                <a:ea typeface="Calibri"/>
                <a:cs typeface="Calibri"/>
                <a:sym typeface="Calibri"/>
              </a:rPr>
              <a:t>. Bu </a:t>
            </a:r>
            <a:r>
              <a:rPr lang="en-GB" sz="1800" dirty="0" err="1">
                <a:latin typeface="Calibri"/>
                <a:ea typeface="Calibri"/>
                <a:cs typeface="Calibri"/>
                <a:sym typeface="Calibri"/>
              </a:rPr>
              <a:t>boyutların</a:t>
            </a:r>
            <a:r>
              <a:rPr lang="en-GB" sz="1800" dirty="0">
                <a:latin typeface="Calibri"/>
                <a:ea typeface="Calibri"/>
                <a:cs typeface="Calibri"/>
                <a:sym typeface="Calibri"/>
              </a:rPr>
              <a:t> her </a:t>
            </a:r>
            <a:r>
              <a:rPr lang="en-GB" sz="1800" dirty="0" err="1">
                <a:latin typeface="Calibri"/>
                <a:ea typeface="Calibri"/>
                <a:cs typeface="Calibri"/>
                <a:sym typeface="Calibri"/>
              </a:rPr>
              <a:t>biri</a:t>
            </a:r>
            <a:r>
              <a:rPr lang="en-GB" sz="1800" dirty="0">
                <a:latin typeface="Calibri"/>
                <a:ea typeface="Calibri"/>
                <a:cs typeface="Calibri"/>
                <a:sym typeface="Calibri"/>
              </a:rPr>
              <a:t> - </a:t>
            </a:r>
            <a:r>
              <a:rPr lang="en-GB" sz="1800" dirty="0" err="1">
                <a:latin typeface="Calibri"/>
                <a:ea typeface="Calibri"/>
                <a:cs typeface="Calibri"/>
                <a:sym typeface="Calibri"/>
              </a:rPr>
              <a:t>işlevsellik</a:t>
            </a:r>
            <a:r>
              <a:rPr lang="en-GB" sz="1800" dirty="0">
                <a:latin typeface="Calibri"/>
                <a:ea typeface="Calibri"/>
                <a:cs typeface="Calibri"/>
                <a:sym typeface="Calibri"/>
              </a:rPr>
              <a:t>, </a:t>
            </a:r>
            <a:r>
              <a:rPr lang="en-GB" sz="1800" dirty="0" err="1">
                <a:latin typeface="Calibri"/>
                <a:ea typeface="Calibri"/>
                <a:cs typeface="Calibri"/>
                <a:sym typeface="Calibri"/>
              </a:rPr>
              <a:t>estetik</a:t>
            </a:r>
            <a:r>
              <a:rPr lang="en-GB" sz="1800" dirty="0">
                <a:latin typeface="Calibri"/>
                <a:ea typeface="Calibri"/>
                <a:cs typeface="Calibri"/>
                <a:sym typeface="Calibri"/>
              </a:rPr>
              <a:t> ve </a:t>
            </a:r>
            <a:r>
              <a:rPr lang="en-GB" sz="1800" dirty="0" err="1">
                <a:latin typeface="Calibri"/>
                <a:ea typeface="Calibri"/>
                <a:cs typeface="Calibri"/>
                <a:sym typeface="Calibri"/>
              </a:rPr>
              <a:t>etkileyicilik</a:t>
            </a:r>
            <a:r>
              <a:rPr lang="en-GB" sz="1800" dirty="0">
                <a:latin typeface="Calibri"/>
                <a:ea typeface="Calibri"/>
                <a:cs typeface="Calibri"/>
                <a:sym typeface="Calibri"/>
              </a:rPr>
              <a:t> -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ürünün</a:t>
            </a:r>
            <a:r>
              <a:rPr lang="en-GB" sz="1800" dirty="0">
                <a:latin typeface="Calibri"/>
                <a:ea typeface="Calibri"/>
                <a:cs typeface="Calibri"/>
                <a:sym typeface="Calibri"/>
              </a:rPr>
              <a:t> </a:t>
            </a:r>
            <a:r>
              <a:rPr lang="en-GB" sz="1800" dirty="0" err="1">
                <a:latin typeface="Calibri"/>
                <a:ea typeface="Calibri"/>
                <a:cs typeface="Calibri"/>
                <a:sym typeface="Calibri"/>
              </a:rPr>
              <a:t>kullanıcı</a:t>
            </a:r>
            <a:r>
              <a:rPr lang="en-GB" sz="1800" dirty="0">
                <a:latin typeface="Calibri"/>
                <a:ea typeface="Calibri"/>
                <a:cs typeface="Calibri"/>
                <a:sym typeface="Calibri"/>
              </a:rPr>
              <a:t> </a:t>
            </a:r>
            <a:r>
              <a:rPr lang="en-GB" sz="1800" dirty="0" err="1">
                <a:latin typeface="Calibri"/>
                <a:ea typeface="Calibri"/>
                <a:cs typeface="Calibri"/>
                <a:sym typeface="Calibri"/>
              </a:rPr>
              <a:t>ihtiyaç</a:t>
            </a:r>
            <a:r>
              <a:rPr lang="en-GB" sz="1800" dirty="0">
                <a:latin typeface="Calibri"/>
                <a:ea typeface="Calibri"/>
                <a:cs typeface="Calibri"/>
                <a:sym typeface="Calibri"/>
              </a:rPr>
              <a:t> ve </a:t>
            </a:r>
            <a:r>
              <a:rPr lang="en-GB" sz="1800" dirty="0" err="1">
                <a:latin typeface="Calibri"/>
                <a:ea typeface="Calibri"/>
                <a:cs typeface="Calibri"/>
                <a:sym typeface="Calibri"/>
              </a:rPr>
              <a:t>beklentilerini</a:t>
            </a:r>
            <a:r>
              <a:rPr lang="en-GB" sz="1800" dirty="0">
                <a:latin typeface="Calibri"/>
                <a:ea typeface="Calibri"/>
                <a:cs typeface="Calibri"/>
                <a:sym typeface="Calibri"/>
              </a:rPr>
              <a:t> </a:t>
            </a:r>
            <a:r>
              <a:rPr lang="en-GB" sz="1800" dirty="0" err="1">
                <a:latin typeface="Calibri"/>
                <a:ea typeface="Calibri"/>
                <a:cs typeface="Calibri"/>
                <a:sym typeface="Calibri"/>
              </a:rPr>
              <a:t>nasıl</a:t>
            </a:r>
            <a:r>
              <a:rPr lang="en-GB" sz="1800" dirty="0">
                <a:latin typeface="Calibri"/>
                <a:ea typeface="Calibri"/>
                <a:cs typeface="Calibri"/>
                <a:sym typeface="Calibri"/>
              </a:rPr>
              <a:t> </a:t>
            </a:r>
            <a:r>
              <a:rPr lang="en-GB" sz="1800" dirty="0" err="1">
                <a:latin typeface="Calibri"/>
                <a:ea typeface="Calibri"/>
                <a:cs typeface="Calibri"/>
                <a:sym typeface="Calibri"/>
              </a:rPr>
              <a:t>karşıladığının</a:t>
            </a:r>
            <a:r>
              <a:rPr lang="en-GB" sz="1800" dirty="0">
                <a:latin typeface="Calibri"/>
                <a:ea typeface="Calibri"/>
                <a:cs typeface="Calibri"/>
                <a:sym typeface="Calibri"/>
              </a:rPr>
              <a:t> </a:t>
            </a:r>
            <a:r>
              <a:rPr lang="en-GB" sz="1800" dirty="0" err="1">
                <a:latin typeface="Calibri"/>
                <a:ea typeface="Calibri"/>
                <a:cs typeface="Calibri"/>
                <a:sym typeface="Calibri"/>
              </a:rPr>
              <a:t>farklı</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yönünü</a:t>
            </a:r>
            <a:r>
              <a:rPr lang="en-GB" sz="1800" dirty="0">
                <a:latin typeface="Calibri"/>
                <a:ea typeface="Calibri"/>
                <a:cs typeface="Calibri"/>
                <a:sym typeface="Calibri"/>
              </a:rPr>
              <a:t> </a:t>
            </a:r>
            <a:r>
              <a:rPr lang="en-GB" sz="1800" dirty="0" err="1">
                <a:latin typeface="Calibri"/>
                <a:ea typeface="Calibri"/>
                <a:cs typeface="Calibri"/>
                <a:sym typeface="Calibri"/>
              </a:rPr>
              <a:t>temsil</a:t>
            </a:r>
            <a:r>
              <a:rPr lang="en-GB" sz="1800" dirty="0">
                <a:latin typeface="Calibri"/>
                <a:ea typeface="Calibri"/>
                <a:cs typeface="Calibri"/>
                <a:sym typeface="Calibri"/>
              </a:rPr>
              <a:t> </a:t>
            </a:r>
            <a:r>
              <a:rPr lang="en-GB" sz="1800" dirty="0" err="1">
                <a:latin typeface="Calibri"/>
                <a:ea typeface="Calibri"/>
                <a:cs typeface="Calibri"/>
                <a:sym typeface="Calibri"/>
              </a:rPr>
              <a:t>eder</a:t>
            </a:r>
            <a:r>
              <a:rPr lang="en-GB" sz="1800" dirty="0">
                <a:latin typeface="Calibri"/>
                <a:ea typeface="Calibri"/>
                <a:cs typeface="Calibri"/>
                <a:sym typeface="Calibri"/>
              </a:rPr>
              <a:t>. Bu </a:t>
            </a:r>
            <a:r>
              <a:rPr lang="en-GB" sz="1800" dirty="0" err="1">
                <a:latin typeface="Calibri"/>
                <a:ea typeface="Calibri"/>
                <a:cs typeface="Calibri"/>
                <a:sym typeface="Calibri"/>
              </a:rPr>
              <a:t>analiz</a:t>
            </a:r>
            <a:r>
              <a:rPr lang="en-GB" sz="1800" dirty="0">
                <a:latin typeface="Calibri"/>
                <a:ea typeface="Calibri"/>
                <a:cs typeface="Calibri"/>
                <a:sym typeface="Calibri"/>
              </a:rPr>
              <a:t> </a:t>
            </a:r>
            <a:r>
              <a:rPr lang="en-GB" sz="1800" dirty="0" err="1">
                <a:latin typeface="Calibri"/>
                <a:ea typeface="Calibri"/>
                <a:cs typeface="Calibri"/>
                <a:sym typeface="Calibri"/>
              </a:rPr>
              <a:t>modeli</a:t>
            </a:r>
            <a:r>
              <a:rPr lang="en-GB" sz="1800" dirty="0">
                <a:latin typeface="Calibri"/>
                <a:ea typeface="Calibri"/>
                <a:cs typeface="Calibri"/>
                <a:sym typeface="Calibri"/>
              </a:rPr>
              <a:t>, </a:t>
            </a:r>
            <a:r>
              <a:rPr lang="en-GB" sz="1800" dirty="0" err="1">
                <a:latin typeface="Calibri"/>
                <a:ea typeface="Calibri"/>
                <a:cs typeface="Calibri"/>
                <a:sym typeface="Calibri"/>
              </a:rPr>
              <a:t>nihai</a:t>
            </a:r>
            <a:r>
              <a:rPr lang="en-GB" sz="1800" dirty="0">
                <a:latin typeface="Calibri"/>
                <a:ea typeface="Calibri"/>
                <a:cs typeface="Calibri"/>
                <a:sym typeface="Calibri"/>
              </a:rPr>
              <a:t> </a:t>
            </a:r>
            <a:r>
              <a:rPr lang="en-GB" sz="1800" dirty="0" err="1">
                <a:latin typeface="Calibri"/>
                <a:ea typeface="Calibri"/>
                <a:cs typeface="Calibri"/>
                <a:sym typeface="Calibri"/>
              </a:rPr>
              <a:t>ürünün</a:t>
            </a:r>
            <a:r>
              <a:rPr lang="en-GB" sz="1800" dirty="0">
                <a:latin typeface="Calibri"/>
                <a:ea typeface="Calibri"/>
                <a:cs typeface="Calibri"/>
                <a:sym typeface="Calibri"/>
              </a:rPr>
              <a:t> </a:t>
            </a:r>
            <a:r>
              <a:rPr lang="en-GB" sz="1800" dirty="0" err="1">
                <a:latin typeface="Calibri"/>
                <a:ea typeface="Calibri"/>
                <a:cs typeface="Calibri"/>
                <a:sym typeface="Calibri"/>
              </a:rPr>
              <a:t>kullanıcı</a:t>
            </a:r>
            <a:r>
              <a:rPr lang="en-GB" sz="1800" dirty="0">
                <a:latin typeface="Calibri"/>
                <a:ea typeface="Calibri"/>
                <a:cs typeface="Calibri"/>
                <a:sym typeface="Calibri"/>
              </a:rPr>
              <a:t> </a:t>
            </a:r>
            <a:r>
              <a:rPr lang="en-GB" sz="1800" dirty="0" err="1">
                <a:latin typeface="Calibri"/>
                <a:ea typeface="Calibri"/>
                <a:cs typeface="Calibri"/>
                <a:sym typeface="Calibri"/>
              </a:rPr>
              <a:t>tercihleri</a:t>
            </a:r>
            <a:r>
              <a:rPr lang="en-GB" sz="1800" dirty="0">
                <a:latin typeface="Calibri"/>
                <a:ea typeface="Calibri"/>
                <a:cs typeface="Calibri"/>
                <a:sym typeface="Calibri"/>
              </a:rPr>
              <a:t> ve </a:t>
            </a:r>
            <a:r>
              <a:rPr lang="en-GB" sz="1800" dirty="0" err="1">
                <a:latin typeface="Calibri"/>
                <a:ea typeface="Calibri"/>
                <a:cs typeface="Calibri"/>
                <a:sym typeface="Calibri"/>
              </a:rPr>
              <a:t>gereksinimleriyle</a:t>
            </a:r>
            <a:r>
              <a:rPr lang="en-GB" sz="1800" dirty="0">
                <a:latin typeface="Calibri"/>
                <a:ea typeface="Calibri"/>
                <a:cs typeface="Calibri"/>
                <a:sym typeface="Calibri"/>
              </a:rPr>
              <a:t> </a:t>
            </a:r>
            <a:r>
              <a:rPr lang="en-GB" sz="1800" dirty="0" err="1">
                <a:latin typeface="Calibri"/>
                <a:ea typeface="Calibri"/>
                <a:cs typeface="Calibri"/>
                <a:sym typeface="Calibri"/>
              </a:rPr>
              <a:t>uyumlu</a:t>
            </a:r>
            <a:r>
              <a:rPr lang="en-GB" sz="1800" dirty="0">
                <a:latin typeface="Calibri"/>
                <a:ea typeface="Calibri"/>
                <a:cs typeface="Calibri"/>
                <a:sym typeface="Calibri"/>
              </a:rPr>
              <a:t> </a:t>
            </a:r>
            <a:r>
              <a:rPr lang="en-GB" sz="1800" dirty="0" err="1">
                <a:latin typeface="Calibri"/>
                <a:ea typeface="Calibri"/>
                <a:cs typeface="Calibri"/>
                <a:sym typeface="Calibri"/>
              </a:rPr>
              <a:t>olmasını</a:t>
            </a:r>
            <a:r>
              <a:rPr lang="en-GB" sz="1800" dirty="0">
                <a:latin typeface="Calibri"/>
                <a:ea typeface="Calibri"/>
                <a:cs typeface="Calibri"/>
                <a:sym typeface="Calibri"/>
              </a:rPr>
              <a:t> </a:t>
            </a:r>
            <a:r>
              <a:rPr lang="en-GB" sz="1800" dirty="0" err="1">
                <a:latin typeface="Calibri"/>
                <a:ea typeface="Calibri"/>
                <a:cs typeface="Calibri"/>
                <a:sym typeface="Calibri"/>
              </a:rPr>
              <a:t>sağlamak</a:t>
            </a:r>
            <a:r>
              <a:rPr lang="en-GB" sz="1800" dirty="0">
                <a:latin typeface="Calibri"/>
                <a:ea typeface="Calibri"/>
                <a:cs typeface="Calibri"/>
                <a:sym typeface="Calibri"/>
              </a:rPr>
              <a:t> </a:t>
            </a:r>
            <a:r>
              <a:rPr lang="en-GB" sz="1800" dirty="0" err="1">
                <a:latin typeface="Calibri"/>
                <a:ea typeface="Calibri"/>
                <a:cs typeface="Calibri"/>
                <a:sym typeface="Calibri"/>
              </a:rPr>
              <a:t>için</a:t>
            </a:r>
            <a:r>
              <a:rPr lang="en-GB" sz="1800" dirty="0">
                <a:latin typeface="Calibri"/>
                <a:ea typeface="Calibri"/>
                <a:cs typeface="Calibri"/>
                <a:sym typeface="Calibri"/>
              </a:rPr>
              <a:t> </a:t>
            </a:r>
            <a:r>
              <a:rPr lang="en-GB" sz="1800" dirty="0" err="1">
                <a:latin typeface="Calibri"/>
                <a:ea typeface="Calibri"/>
                <a:cs typeface="Calibri"/>
                <a:sym typeface="Calibri"/>
              </a:rPr>
              <a:t>ayakkabı</a:t>
            </a:r>
            <a:r>
              <a:rPr lang="en-GB" sz="1800" dirty="0">
                <a:latin typeface="Calibri"/>
                <a:ea typeface="Calibri"/>
                <a:cs typeface="Calibri"/>
                <a:sym typeface="Calibri"/>
              </a:rPr>
              <a:t> </a:t>
            </a:r>
            <a:r>
              <a:rPr lang="en-GB" sz="1800" dirty="0" err="1">
                <a:latin typeface="Calibri"/>
                <a:ea typeface="Calibri"/>
                <a:cs typeface="Calibri"/>
                <a:sym typeface="Calibri"/>
              </a:rPr>
              <a:t>tasarımında</a:t>
            </a:r>
            <a:r>
              <a:rPr lang="en-GB" sz="1800" dirty="0">
                <a:latin typeface="Calibri"/>
                <a:ea typeface="Calibri"/>
                <a:cs typeface="Calibri"/>
                <a:sym typeface="Calibri"/>
              </a:rPr>
              <a:t> ve </a:t>
            </a:r>
            <a:r>
              <a:rPr lang="en-GB" sz="1800" dirty="0" err="1">
                <a:latin typeface="Calibri"/>
                <a:ea typeface="Calibri"/>
                <a:cs typeface="Calibri"/>
                <a:sym typeface="Calibri"/>
              </a:rPr>
              <a:t>tüketici</a:t>
            </a:r>
            <a:r>
              <a:rPr lang="en-GB" sz="1800" dirty="0">
                <a:latin typeface="Calibri"/>
                <a:ea typeface="Calibri"/>
                <a:cs typeface="Calibri"/>
                <a:sym typeface="Calibri"/>
              </a:rPr>
              <a:t> </a:t>
            </a:r>
            <a:r>
              <a:rPr lang="en-GB" sz="1800" dirty="0" err="1">
                <a:latin typeface="Calibri"/>
                <a:ea typeface="Calibri"/>
                <a:cs typeface="Calibri"/>
                <a:sym typeface="Calibri"/>
              </a:rPr>
              <a:t>ürünü</a:t>
            </a:r>
            <a:r>
              <a:rPr lang="en-GB" sz="1800" dirty="0">
                <a:latin typeface="Calibri"/>
                <a:ea typeface="Calibri"/>
                <a:cs typeface="Calibri"/>
                <a:sym typeface="Calibri"/>
              </a:rPr>
              <a:t> </a:t>
            </a:r>
            <a:r>
              <a:rPr lang="en-GB" sz="1800" dirty="0" err="1">
                <a:latin typeface="Calibri"/>
                <a:ea typeface="Calibri"/>
                <a:cs typeface="Calibri"/>
                <a:sym typeface="Calibri"/>
              </a:rPr>
              <a:t>geliştirmede</a:t>
            </a:r>
            <a:r>
              <a:rPr lang="en-GB" sz="1800" dirty="0">
                <a:latin typeface="Calibri"/>
                <a:ea typeface="Calibri"/>
                <a:cs typeface="Calibri"/>
                <a:sym typeface="Calibri"/>
              </a:rPr>
              <a:t> </a:t>
            </a:r>
            <a:r>
              <a:rPr lang="en-GB" sz="1800" dirty="0" err="1">
                <a:latin typeface="Calibri"/>
                <a:ea typeface="Calibri"/>
                <a:cs typeface="Calibri"/>
                <a:sym typeface="Calibri"/>
              </a:rPr>
              <a:t>yaygın</a:t>
            </a:r>
            <a:r>
              <a:rPr lang="en-GB" sz="1800" dirty="0">
                <a:latin typeface="Calibri"/>
                <a:ea typeface="Calibri"/>
                <a:cs typeface="Calibri"/>
                <a:sym typeface="Calibri"/>
              </a:rPr>
              <a:t> </a:t>
            </a:r>
            <a:r>
              <a:rPr lang="en-GB" sz="1800" dirty="0" err="1">
                <a:latin typeface="Calibri"/>
                <a:ea typeface="Calibri"/>
                <a:cs typeface="Calibri"/>
                <a:sym typeface="Calibri"/>
              </a:rPr>
              <a:t>olarak</a:t>
            </a:r>
            <a:r>
              <a:rPr lang="en-GB" sz="1800" dirty="0">
                <a:latin typeface="Calibri"/>
                <a:ea typeface="Calibri"/>
                <a:cs typeface="Calibri"/>
                <a:sym typeface="Calibri"/>
              </a:rPr>
              <a:t> </a:t>
            </a:r>
            <a:r>
              <a:rPr lang="en-GB" sz="1800" dirty="0" err="1">
                <a:latin typeface="Calibri"/>
                <a:ea typeface="Calibri"/>
                <a:cs typeface="Calibri"/>
                <a:sym typeface="Calibri"/>
              </a:rPr>
              <a:t>kullanılır</a:t>
            </a:r>
            <a:endParaRPr dirty="0"/>
          </a:p>
        </p:txBody>
      </p:sp>
      <p:sp>
        <p:nvSpPr>
          <p:cNvPr id="416" name="Google Shape;41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chemeClr val="dk1"/>
              </a:buClr>
              <a:buSzPts val="1800"/>
              <a:buFont typeface="Calibri"/>
              <a:buNone/>
            </a:pPr>
            <a:r>
              <a:rPr lang="en-GB" sz="1800" dirty="0" err="1">
                <a:latin typeface="Calibri"/>
                <a:ea typeface="Calibri"/>
                <a:cs typeface="Calibri"/>
                <a:sym typeface="Calibri"/>
              </a:rPr>
              <a:t>İşlevsellik</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ürünün</a:t>
            </a:r>
            <a:r>
              <a:rPr lang="en-GB" sz="1800" dirty="0">
                <a:latin typeface="Calibri"/>
                <a:ea typeface="Calibri"/>
                <a:cs typeface="Calibri"/>
                <a:sym typeface="Calibri"/>
              </a:rPr>
              <a:t> </a:t>
            </a:r>
            <a:r>
              <a:rPr lang="en-GB" sz="1800" dirty="0" err="1">
                <a:latin typeface="Calibri"/>
                <a:ea typeface="Calibri"/>
                <a:cs typeface="Calibri"/>
                <a:sym typeface="Calibri"/>
              </a:rPr>
              <a:t>amaçlanan</a:t>
            </a:r>
            <a:r>
              <a:rPr lang="en-GB" sz="1800" dirty="0">
                <a:latin typeface="Calibri"/>
                <a:ea typeface="Calibri"/>
                <a:cs typeface="Calibri"/>
                <a:sym typeface="Calibri"/>
              </a:rPr>
              <a:t> </a:t>
            </a:r>
            <a:r>
              <a:rPr lang="en-GB" sz="1800" dirty="0" err="1">
                <a:latin typeface="Calibri"/>
                <a:ea typeface="Calibri"/>
                <a:cs typeface="Calibri"/>
                <a:sym typeface="Calibri"/>
              </a:rPr>
              <a:t>amacını</a:t>
            </a:r>
            <a:r>
              <a:rPr lang="en-GB" sz="1800" dirty="0">
                <a:latin typeface="Calibri"/>
                <a:ea typeface="Calibri"/>
                <a:cs typeface="Calibri"/>
                <a:sym typeface="Calibri"/>
              </a:rPr>
              <a:t> ne </a:t>
            </a:r>
            <a:r>
              <a:rPr lang="en-GB" sz="1800" dirty="0" err="1">
                <a:latin typeface="Calibri"/>
                <a:ea typeface="Calibri"/>
                <a:cs typeface="Calibri"/>
                <a:sym typeface="Calibri"/>
              </a:rPr>
              <a:t>kadar</a:t>
            </a:r>
            <a:r>
              <a:rPr lang="en-GB" sz="1800" dirty="0">
                <a:latin typeface="Calibri"/>
                <a:ea typeface="Calibri"/>
                <a:cs typeface="Calibri"/>
                <a:sym typeface="Calibri"/>
              </a:rPr>
              <a:t> iyi </a:t>
            </a:r>
            <a:r>
              <a:rPr lang="en-GB" sz="1800" dirty="0" err="1">
                <a:latin typeface="Calibri"/>
                <a:ea typeface="Calibri"/>
                <a:cs typeface="Calibri"/>
                <a:sym typeface="Calibri"/>
              </a:rPr>
              <a:t>yerine</a:t>
            </a:r>
            <a:r>
              <a:rPr lang="en-GB" sz="1800" dirty="0">
                <a:latin typeface="Calibri"/>
                <a:ea typeface="Calibri"/>
                <a:cs typeface="Calibri"/>
                <a:sym typeface="Calibri"/>
              </a:rPr>
              <a:t> </a:t>
            </a:r>
            <a:r>
              <a:rPr lang="en-GB" sz="1800" dirty="0" err="1">
                <a:latin typeface="Calibri"/>
                <a:ea typeface="Calibri"/>
                <a:cs typeface="Calibri"/>
                <a:sym typeface="Calibri"/>
              </a:rPr>
              <a:t>getirdiğini</a:t>
            </a:r>
            <a:r>
              <a:rPr lang="en-GB" sz="1800" dirty="0">
                <a:latin typeface="Calibri"/>
                <a:ea typeface="Calibri"/>
                <a:cs typeface="Calibri"/>
                <a:sym typeface="Calibri"/>
              </a:rPr>
              <a:t> ve </a:t>
            </a:r>
            <a:r>
              <a:rPr lang="en-GB" sz="1800" dirty="0" err="1">
                <a:latin typeface="Calibri"/>
                <a:ea typeface="Calibri"/>
                <a:cs typeface="Calibri"/>
                <a:sym typeface="Calibri"/>
              </a:rPr>
              <a:t>kullanıcıların</a:t>
            </a:r>
            <a:r>
              <a:rPr lang="en-GB" sz="1800" dirty="0">
                <a:latin typeface="Calibri"/>
                <a:ea typeface="Calibri"/>
                <a:cs typeface="Calibri"/>
                <a:sym typeface="Calibri"/>
              </a:rPr>
              <a:t> </a:t>
            </a:r>
            <a:r>
              <a:rPr lang="en-GB" sz="1800" dirty="0" err="1">
                <a:latin typeface="Calibri"/>
                <a:ea typeface="Calibri"/>
                <a:cs typeface="Calibri"/>
                <a:sym typeface="Calibri"/>
              </a:rPr>
              <a:t>işlevsel</a:t>
            </a:r>
            <a:r>
              <a:rPr lang="en-GB" sz="1800" dirty="0">
                <a:latin typeface="Calibri"/>
                <a:ea typeface="Calibri"/>
                <a:cs typeface="Calibri"/>
                <a:sym typeface="Calibri"/>
              </a:rPr>
              <a:t> </a:t>
            </a:r>
            <a:r>
              <a:rPr lang="en-GB" sz="1800" dirty="0" err="1">
                <a:latin typeface="Calibri"/>
                <a:ea typeface="Calibri"/>
                <a:cs typeface="Calibri"/>
                <a:sym typeface="Calibri"/>
              </a:rPr>
              <a:t>gereksinimlerini</a:t>
            </a:r>
            <a:r>
              <a:rPr lang="en-GB" sz="1800" dirty="0">
                <a:latin typeface="Calibri"/>
                <a:ea typeface="Calibri"/>
                <a:cs typeface="Calibri"/>
                <a:sym typeface="Calibri"/>
              </a:rPr>
              <a:t> ne </a:t>
            </a:r>
            <a:r>
              <a:rPr lang="en-GB" sz="1800" dirty="0" err="1">
                <a:latin typeface="Calibri"/>
                <a:ea typeface="Calibri"/>
                <a:cs typeface="Calibri"/>
                <a:sym typeface="Calibri"/>
              </a:rPr>
              <a:t>kadar</a:t>
            </a:r>
            <a:r>
              <a:rPr lang="en-GB" sz="1800" dirty="0">
                <a:latin typeface="Calibri"/>
                <a:ea typeface="Calibri"/>
                <a:cs typeface="Calibri"/>
                <a:sym typeface="Calibri"/>
              </a:rPr>
              <a:t> iyi </a:t>
            </a:r>
            <a:r>
              <a:rPr lang="en-GB" sz="1800" dirty="0" err="1">
                <a:latin typeface="Calibri"/>
                <a:ea typeface="Calibri"/>
                <a:cs typeface="Calibri"/>
                <a:sym typeface="Calibri"/>
              </a:rPr>
              <a:t>karşıladığını</a:t>
            </a:r>
            <a:r>
              <a:rPr lang="en-GB" sz="1800" dirty="0">
                <a:latin typeface="Calibri"/>
                <a:ea typeface="Calibri"/>
                <a:cs typeface="Calibri"/>
                <a:sym typeface="Calibri"/>
              </a:rPr>
              <a:t> </a:t>
            </a:r>
            <a:r>
              <a:rPr lang="en-GB" sz="1800" dirty="0" err="1">
                <a:latin typeface="Calibri"/>
                <a:ea typeface="Calibri"/>
                <a:cs typeface="Calibri"/>
                <a:sym typeface="Calibri"/>
              </a:rPr>
              <a:t>ifade</a:t>
            </a:r>
            <a:r>
              <a:rPr lang="en-GB" sz="1800" dirty="0">
                <a:latin typeface="Calibri"/>
                <a:ea typeface="Calibri"/>
                <a:cs typeface="Calibri"/>
                <a:sym typeface="Calibri"/>
              </a:rPr>
              <a:t> </a:t>
            </a:r>
            <a:r>
              <a:rPr lang="en-GB" sz="1800" dirty="0" err="1">
                <a:latin typeface="Calibri"/>
                <a:ea typeface="Calibri"/>
                <a:cs typeface="Calibri"/>
                <a:sym typeface="Calibri"/>
              </a:rPr>
              <a:t>eder</a:t>
            </a:r>
            <a:r>
              <a:rPr lang="en-GB" sz="1800" dirty="0">
                <a:latin typeface="Calibri"/>
                <a:ea typeface="Calibri"/>
                <a:cs typeface="Calibri"/>
                <a:sym typeface="Calibri"/>
              </a:rPr>
              <a:t>. </a:t>
            </a:r>
            <a:r>
              <a:rPr lang="en-GB" sz="1800" dirty="0" err="1">
                <a:latin typeface="Calibri"/>
                <a:ea typeface="Calibri"/>
                <a:cs typeface="Calibri"/>
                <a:sym typeface="Calibri"/>
              </a:rPr>
              <a:t>Ayakkabı</a:t>
            </a:r>
            <a:r>
              <a:rPr lang="en-GB" sz="1800" dirty="0">
                <a:latin typeface="Calibri"/>
                <a:ea typeface="Calibri"/>
                <a:cs typeface="Calibri"/>
                <a:sym typeface="Calibri"/>
              </a:rPr>
              <a:t> </a:t>
            </a:r>
            <a:r>
              <a:rPr lang="en-GB" sz="1800" dirty="0" err="1">
                <a:latin typeface="Calibri"/>
                <a:ea typeface="Calibri"/>
                <a:cs typeface="Calibri"/>
                <a:sym typeface="Calibri"/>
              </a:rPr>
              <a:t>bağlamında</a:t>
            </a:r>
            <a:r>
              <a:rPr lang="en-GB" sz="1800" dirty="0">
                <a:latin typeface="Calibri"/>
                <a:ea typeface="Calibri"/>
                <a:cs typeface="Calibri"/>
                <a:sym typeface="Calibri"/>
              </a:rPr>
              <a:t> </a:t>
            </a:r>
            <a:r>
              <a:rPr lang="en-GB" sz="1800" dirty="0" err="1">
                <a:latin typeface="Calibri"/>
                <a:ea typeface="Calibri"/>
                <a:cs typeface="Calibri"/>
                <a:sym typeface="Calibri"/>
              </a:rPr>
              <a:t>fonksiyonel</a:t>
            </a:r>
            <a:r>
              <a:rPr lang="en-GB" sz="1800" dirty="0">
                <a:latin typeface="Calibri"/>
                <a:ea typeface="Calibri"/>
                <a:cs typeface="Calibri"/>
                <a:sym typeface="Calibri"/>
              </a:rPr>
              <a:t> </a:t>
            </a:r>
            <a:r>
              <a:rPr lang="en-GB" sz="1800" dirty="0" err="1">
                <a:latin typeface="Calibri"/>
                <a:ea typeface="Calibri"/>
                <a:cs typeface="Calibri"/>
                <a:sym typeface="Calibri"/>
              </a:rPr>
              <a:t>analiz</a:t>
            </a:r>
            <a:r>
              <a:rPr lang="en-GB" sz="1800" dirty="0">
                <a:latin typeface="Calibri"/>
                <a:ea typeface="Calibri"/>
                <a:cs typeface="Calibri"/>
                <a:sym typeface="Calibri"/>
              </a:rPr>
              <a:t>, </a:t>
            </a:r>
            <a:r>
              <a:rPr lang="en-GB" sz="1800" dirty="0" err="1">
                <a:latin typeface="Calibri"/>
                <a:ea typeface="Calibri"/>
                <a:cs typeface="Calibri"/>
                <a:sym typeface="Calibri"/>
              </a:rPr>
              <a:t>konfor</a:t>
            </a:r>
            <a:r>
              <a:rPr lang="en-GB" sz="1800" dirty="0">
                <a:latin typeface="Calibri"/>
                <a:ea typeface="Calibri"/>
                <a:cs typeface="Calibri"/>
                <a:sym typeface="Calibri"/>
              </a:rPr>
              <a:t>, </a:t>
            </a:r>
            <a:r>
              <a:rPr lang="en-GB" sz="1800" dirty="0" err="1">
                <a:latin typeface="Calibri"/>
                <a:ea typeface="Calibri"/>
                <a:cs typeface="Calibri"/>
                <a:sym typeface="Calibri"/>
              </a:rPr>
              <a:t>uyum</a:t>
            </a:r>
            <a:r>
              <a:rPr lang="en-GB" sz="1800" dirty="0">
                <a:latin typeface="Calibri"/>
                <a:ea typeface="Calibri"/>
                <a:cs typeface="Calibri"/>
                <a:sym typeface="Calibri"/>
              </a:rPr>
              <a:t>, </a:t>
            </a:r>
            <a:r>
              <a:rPr lang="en-GB" sz="1800" dirty="0" err="1">
                <a:latin typeface="Calibri"/>
                <a:ea typeface="Calibri"/>
                <a:cs typeface="Calibri"/>
                <a:sym typeface="Calibri"/>
              </a:rPr>
              <a:t>destek</a:t>
            </a:r>
            <a:r>
              <a:rPr lang="en-GB" sz="1800" dirty="0">
                <a:latin typeface="Calibri"/>
                <a:ea typeface="Calibri"/>
                <a:cs typeface="Calibri"/>
                <a:sym typeface="Calibri"/>
              </a:rPr>
              <a:t>, </a:t>
            </a:r>
            <a:r>
              <a:rPr lang="en-GB" sz="1800" dirty="0" err="1">
                <a:latin typeface="Calibri"/>
                <a:ea typeface="Calibri"/>
                <a:cs typeface="Calibri"/>
                <a:sym typeface="Calibri"/>
              </a:rPr>
              <a:t>dayanıklılık</a:t>
            </a:r>
            <a:r>
              <a:rPr lang="en-GB" sz="1800" dirty="0">
                <a:latin typeface="Calibri"/>
                <a:ea typeface="Calibri"/>
                <a:cs typeface="Calibri"/>
                <a:sym typeface="Calibri"/>
              </a:rPr>
              <a:t>, </a:t>
            </a:r>
            <a:r>
              <a:rPr lang="en-GB" sz="1800" dirty="0" err="1">
                <a:latin typeface="Calibri"/>
                <a:ea typeface="Calibri"/>
                <a:cs typeface="Calibri"/>
                <a:sym typeface="Calibri"/>
              </a:rPr>
              <a:t>güvenlik</a:t>
            </a:r>
            <a:r>
              <a:rPr lang="en-GB" sz="1800" dirty="0">
                <a:latin typeface="Calibri"/>
                <a:ea typeface="Calibri"/>
                <a:cs typeface="Calibri"/>
                <a:sym typeface="Calibri"/>
              </a:rPr>
              <a:t> ve </a:t>
            </a:r>
            <a:r>
              <a:rPr lang="en-GB" sz="1800" dirty="0" err="1">
                <a:latin typeface="Calibri"/>
                <a:ea typeface="Calibri"/>
                <a:cs typeface="Calibri"/>
                <a:sym typeface="Calibri"/>
              </a:rPr>
              <a:t>tasarıma</a:t>
            </a:r>
            <a:r>
              <a:rPr lang="en-GB" sz="1800" dirty="0">
                <a:latin typeface="Calibri"/>
                <a:ea typeface="Calibri"/>
                <a:cs typeface="Calibri"/>
                <a:sym typeface="Calibri"/>
              </a:rPr>
              <a:t> </a:t>
            </a:r>
            <a:r>
              <a:rPr lang="en-GB" sz="1800" dirty="0" err="1">
                <a:latin typeface="Calibri"/>
                <a:ea typeface="Calibri"/>
                <a:cs typeface="Calibri"/>
                <a:sym typeface="Calibri"/>
              </a:rPr>
              <a:t>dahil</a:t>
            </a:r>
            <a:r>
              <a:rPr lang="en-GB" sz="1800" dirty="0">
                <a:latin typeface="Calibri"/>
                <a:ea typeface="Calibri"/>
                <a:cs typeface="Calibri"/>
                <a:sym typeface="Calibri"/>
              </a:rPr>
              <a:t> </a:t>
            </a:r>
            <a:r>
              <a:rPr lang="en-GB" sz="1800" dirty="0" err="1">
                <a:latin typeface="Calibri"/>
                <a:ea typeface="Calibri"/>
                <a:cs typeface="Calibri"/>
                <a:sym typeface="Calibri"/>
              </a:rPr>
              <a:t>edilen</a:t>
            </a:r>
            <a:r>
              <a:rPr lang="en-GB" sz="1800" dirty="0">
                <a:latin typeface="Calibri"/>
                <a:ea typeface="Calibri"/>
                <a:cs typeface="Calibri"/>
                <a:sym typeface="Calibri"/>
              </a:rPr>
              <a:t> </a:t>
            </a:r>
            <a:r>
              <a:rPr lang="en-GB" sz="1800" dirty="0" err="1">
                <a:latin typeface="Calibri"/>
                <a:ea typeface="Calibri"/>
                <a:cs typeface="Calibri"/>
                <a:sym typeface="Calibri"/>
              </a:rPr>
              <a:t>herhangi</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özel</a:t>
            </a:r>
            <a:r>
              <a:rPr lang="en-GB" sz="1800" dirty="0">
                <a:latin typeface="Calibri"/>
                <a:ea typeface="Calibri"/>
                <a:cs typeface="Calibri"/>
                <a:sym typeface="Calibri"/>
              </a:rPr>
              <a:t> </a:t>
            </a:r>
            <a:r>
              <a:rPr lang="en-GB" sz="1800" dirty="0" err="1">
                <a:latin typeface="Calibri"/>
                <a:ea typeface="Calibri"/>
                <a:cs typeface="Calibri"/>
                <a:sym typeface="Calibri"/>
              </a:rPr>
              <a:t>özellik</a:t>
            </a:r>
            <a:r>
              <a:rPr lang="en-GB" sz="1800" dirty="0">
                <a:latin typeface="Calibri"/>
                <a:ea typeface="Calibri"/>
                <a:cs typeface="Calibri"/>
                <a:sym typeface="Calibri"/>
              </a:rPr>
              <a:t> </a:t>
            </a:r>
            <a:r>
              <a:rPr lang="en-GB" sz="1800" dirty="0" err="1">
                <a:latin typeface="Calibri"/>
                <a:ea typeface="Calibri"/>
                <a:cs typeface="Calibri"/>
                <a:sym typeface="Calibri"/>
              </a:rPr>
              <a:t>veya</a:t>
            </a:r>
            <a:r>
              <a:rPr lang="en-GB" sz="1800" dirty="0">
                <a:latin typeface="Calibri"/>
                <a:ea typeface="Calibri"/>
                <a:cs typeface="Calibri"/>
                <a:sym typeface="Calibri"/>
              </a:rPr>
              <a:t> </a:t>
            </a:r>
            <a:r>
              <a:rPr lang="en-GB" sz="1800" dirty="0" err="1">
                <a:latin typeface="Calibri"/>
                <a:ea typeface="Calibri"/>
                <a:cs typeface="Calibri"/>
                <a:sym typeface="Calibri"/>
              </a:rPr>
              <a:t>teknoloji</a:t>
            </a:r>
            <a:r>
              <a:rPr lang="en-GB" sz="1800" dirty="0">
                <a:latin typeface="Calibri"/>
                <a:ea typeface="Calibri"/>
                <a:cs typeface="Calibri"/>
                <a:sym typeface="Calibri"/>
              </a:rPr>
              <a:t> </a:t>
            </a:r>
            <a:r>
              <a:rPr lang="en-GB" sz="1800" dirty="0" err="1">
                <a:latin typeface="Calibri"/>
                <a:ea typeface="Calibri"/>
                <a:cs typeface="Calibri"/>
                <a:sym typeface="Calibri"/>
              </a:rPr>
              <a:t>gibi</a:t>
            </a:r>
            <a:r>
              <a:rPr lang="en-GB" sz="1800" dirty="0">
                <a:latin typeface="Calibri"/>
                <a:ea typeface="Calibri"/>
                <a:cs typeface="Calibri"/>
                <a:sym typeface="Calibri"/>
              </a:rPr>
              <a:t> </a:t>
            </a:r>
            <a:r>
              <a:rPr lang="en-GB" sz="1800" dirty="0" err="1">
                <a:latin typeface="Calibri"/>
                <a:ea typeface="Calibri"/>
                <a:cs typeface="Calibri"/>
                <a:sym typeface="Calibri"/>
              </a:rPr>
              <a:t>hususların</a:t>
            </a:r>
            <a:r>
              <a:rPr lang="en-GB" sz="1800" dirty="0">
                <a:latin typeface="Calibri"/>
                <a:ea typeface="Calibri"/>
                <a:cs typeface="Calibri"/>
                <a:sym typeface="Calibri"/>
              </a:rPr>
              <a:t> </a:t>
            </a:r>
            <a:r>
              <a:rPr lang="en-GB" sz="1800" dirty="0" err="1">
                <a:latin typeface="Calibri"/>
                <a:ea typeface="Calibri"/>
                <a:cs typeface="Calibri"/>
                <a:sym typeface="Calibri"/>
              </a:rPr>
              <a:t>değerlendirilmesini</a:t>
            </a:r>
            <a:r>
              <a:rPr lang="en-GB" sz="1800" dirty="0">
                <a:latin typeface="Calibri"/>
                <a:ea typeface="Calibri"/>
                <a:cs typeface="Calibri"/>
                <a:sym typeface="Calibri"/>
              </a:rPr>
              <a:t> </a:t>
            </a:r>
            <a:r>
              <a:rPr lang="en-GB" sz="1800" dirty="0" err="1">
                <a:latin typeface="Calibri"/>
                <a:ea typeface="Calibri"/>
                <a:cs typeface="Calibri"/>
                <a:sym typeface="Calibri"/>
              </a:rPr>
              <a:t>içerir</a:t>
            </a:r>
            <a:r>
              <a:rPr lang="en-GB" sz="1800" dirty="0">
                <a:latin typeface="Calibri"/>
                <a:ea typeface="Calibri"/>
                <a:cs typeface="Calibri"/>
                <a:sym typeface="Calibri"/>
              </a:rPr>
              <a:t>. </a:t>
            </a:r>
            <a:r>
              <a:rPr lang="en-GB" sz="1800" dirty="0" err="1">
                <a:latin typeface="Calibri"/>
                <a:ea typeface="Calibri"/>
                <a:cs typeface="Calibri"/>
                <a:sym typeface="Calibri"/>
              </a:rPr>
              <a:t>Amaç</a:t>
            </a:r>
            <a:r>
              <a:rPr lang="en-GB" sz="1800" dirty="0">
                <a:latin typeface="Calibri"/>
                <a:ea typeface="Calibri"/>
                <a:cs typeface="Calibri"/>
                <a:sym typeface="Calibri"/>
              </a:rPr>
              <a:t>, </a:t>
            </a:r>
            <a:r>
              <a:rPr lang="en-GB" sz="1800" dirty="0" err="1">
                <a:latin typeface="Calibri"/>
                <a:ea typeface="Calibri"/>
                <a:cs typeface="Calibri"/>
                <a:sym typeface="Calibri"/>
              </a:rPr>
              <a:t>ayakkabının</a:t>
            </a:r>
            <a:r>
              <a:rPr lang="en-GB" sz="1800" dirty="0">
                <a:latin typeface="Calibri"/>
                <a:ea typeface="Calibri"/>
                <a:cs typeface="Calibri"/>
                <a:sym typeface="Calibri"/>
              </a:rPr>
              <a:t> </a:t>
            </a:r>
            <a:r>
              <a:rPr lang="en-GB" sz="1800" dirty="0" err="1">
                <a:latin typeface="Calibri"/>
                <a:ea typeface="Calibri"/>
                <a:cs typeface="Calibri"/>
                <a:sym typeface="Calibri"/>
              </a:rPr>
              <a:t>etkili</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şekilde</a:t>
            </a:r>
            <a:r>
              <a:rPr lang="en-GB" sz="1800" dirty="0">
                <a:latin typeface="Calibri"/>
                <a:ea typeface="Calibri"/>
                <a:cs typeface="Calibri"/>
                <a:sym typeface="Calibri"/>
              </a:rPr>
              <a:t> </a:t>
            </a:r>
            <a:r>
              <a:rPr lang="en-GB" sz="1800" dirty="0" err="1">
                <a:latin typeface="Calibri"/>
                <a:ea typeface="Calibri"/>
                <a:cs typeface="Calibri"/>
                <a:sym typeface="Calibri"/>
              </a:rPr>
              <a:t>çalışmasını</a:t>
            </a:r>
            <a:r>
              <a:rPr lang="en-GB" sz="1800" dirty="0">
                <a:latin typeface="Calibri"/>
                <a:ea typeface="Calibri"/>
                <a:cs typeface="Calibri"/>
                <a:sym typeface="Calibri"/>
              </a:rPr>
              <a:t> ve </a:t>
            </a:r>
            <a:r>
              <a:rPr lang="en-GB" sz="1800" dirty="0" err="1">
                <a:latin typeface="Calibri"/>
                <a:ea typeface="Calibri"/>
                <a:cs typeface="Calibri"/>
                <a:sym typeface="Calibri"/>
              </a:rPr>
              <a:t>kullanıcıların</a:t>
            </a:r>
            <a:r>
              <a:rPr lang="en-GB" sz="1800" dirty="0">
                <a:latin typeface="Calibri"/>
                <a:ea typeface="Calibri"/>
                <a:cs typeface="Calibri"/>
                <a:sym typeface="Calibri"/>
              </a:rPr>
              <a:t> </a:t>
            </a:r>
            <a:r>
              <a:rPr lang="en-GB" sz="1800" dirty="0" err="1">
                <a:latin typeface="Calibri"/>
                <a:ea typeface="Calibri"/>
                <a:cs typeface="Calibri"/>
                <a:sym typeface="Calibri"/>
              </a:rPr>
              <a:t>amaçlanan</a:t>
            </a:r>
            <a:r>
              <a:rPr lang="en-GB" sz="1800" dirty="0">
                <a:latin typeface="Calibri"/>
                <a:ea typeface="Calibri"/>
                <a:cs typeface="Calibri"/>
                <a:sym typeface="Calibri"/>
              </a:rPr>
              <a:t> </a:t>
            </a:r>
            <a:r>
              <a:rPr lang="en-GB" sz="1800" dirty="0" err="1">
                <a:latin typeface="Calibri"/>
                <a:ea typeface="Calibri"/>
                <a:cs typeface="Calibri"/>
                <a:sym typeface="Calibri"/>
              </a:rPr>
              <a:t>kullanımları</a:t>
            </a:r>
            <a:r>
              <a:rPr lang="en-GB" sz="1800" dirty="0">
                <a:latin typeface="Calibri"/>
                <a:ea typeface="Calibri"/>
                <a:cs typeface="Calibri"/>
                <a:sym typeface="Calibri"/>
              </a:rPr>
              <a:t> </a:t>
            </a:r>
            <a:r>
              <a:rPr lang="en-GB" sz="1800" dirty="0" err="1">
                <a:latin typeface="Calibri"/>
                <a:ea typeface="Calibri"/>
                <a:cs typeface="Calibri"/>
                <a:sym typeface="Calibri"/>
              </a:rPr>
              <a:t>için</a:t>
            </a:r>
            <a:r>
              <a:rPr lang="en-GB" sz="1800" dirty="0">
                <a:latin typeface="Calibri"/>
                <a:ea typeface="Calibri"/>
                <a:cs typeface="Calibri"/>
                <a:sym typeface="Calibri"/>
              </a:rPr>
              <a:t> </a:t>
            </a:r>
            <a:r>
              <a:rPr lang="en-GB" sz="1800" dirty="0" err="1">
                <a:latin typeface="Calibri"/>
                <a:ea typeface="Calibri"/>
                <a:cs typeface="Calibri"/>
                <a:sym typeface="Calibri"/>
              </a:rPr>
              <a:t>bekledikleri</a:t>
            </a:r>
            <a:r>
              <a:rPr lang="en-GB" sz="1800" dirty="0">
                <a:latin typeface="Calibri"/>
                <a:ea typeface="Calibri"/>
                <a:cs typeface="Calibri"/>
                <a:sym typeface="Calibri"/>
              </a:rPr>
              <a:t> </a:t>
            </a:r>
            <a:r>
              <a:rPr lang="en-GB" sz="1800" dirty="0" err="1">
                <a:latin typeface="Calibri"/>
                <a:ea typeface="Calibri"/>
                <a:cs typeface="Calibri"/>
                <a:sym typeface="Calibri"/>
              </a:rPr>
              <a:t>gerekli</a:t>
            </a:r>
            <a:r>
              <a:rPr lang="en-GB" sz="1800" dirty="0">
                <a:latin typeface="Calibri"/>
                <a:ea typeface="Calibri"/>
                <a:cs typeface="Calibri"/>
                <a:sym typeface="Calibri"/>
              </a:rPr>
              <a:t> </a:t>
            </a:r>
            <a:r>
              <a:rPr lang="en-GB" sz="1800" dirty="0" err="1">
                <a:latin typeface="Calibri"/>
                <a:ea typeface="Calibri"/>
                <a:cs typeface="Calibri"/>
                <a:sym typeface="Calibri"/>
              </a:rPr>
              <a:t>özellikleri</a:t>
            </a:r>
            <a:r>
              <a:rPr lang="en-GB" sz="1800" dirty="0">
                <a:latin typeface="Calibri"/>
                <a:ea typeface="Calibri"/>
                <a:cs typeface="Calibri"/>
                <a:sym typeface="Calibri"/>
              </a:rPr>
              <a:t> </a:t>
            </a:r>
            <a:r>
              <a:rPr lang="en-GB" sz="1800" dirty="0" err="1">
                <a:latin typeface="Calibri"/>
                <a:ea typeface="Calibri"/>
                <a:cs typeface="Calibri"/>
                <a:sym typeface="Calibri"/>
              </a:rPr>
              <a:t>sağlamasını</a:t>
            </a:r>
            <a:r>
              <a:rPr lang="en-GB" sz="1800" dirty="0">
                <a:latin typeface="Calibri"/>
                <a:ea typeface="Calibri"/>
                <a:cs typeface="Calibri"/>
                <a:sym typeface="Calibri"/>
              </a:rPr>
              <a:t> </a:t>
            </a:r>
            <a:r>
              <a:rPr lang="en-GB" sz="1800" dirty="0" err="1">
                <a:latin typeface="Calibri"/>
                <a:ea typeface="Calibri"/>
                <a:cs typeface="Calibri"/>
                <a:sym typeface="Calibri"/>
              </a:rPr>
              <a:t>sağlamaktır</a:t>
            </a:r>
            <a:r>
              <a:rPr lang="en-GB" sz="1800" dirty="0">
                <a:latin typeface="Calibri"/>
                <a:ea typeface="Calibri"/>
                <a:cs typeface="Calibri"/>
                <a:sym typeface="Calibri"/>
              </a:rPr>
              <a:t>. 
</a:t>
            </a:r>
            <a:r>
              <a:rPr lang="en-GB" sz="1800" dirty="0" err="1">
                <a:latin typeface="Calibri"/>
                <a:ea typeface="Calibri"/>
                <a:cs typeface="Calibri"/>
                <a:sym typeface="Calibri"/>
              </a:rPr>
              <a:t>Ayakkabı</a:t>
            </a:r>
            <a:r>
              <a:rPr lang="en-GB" sz="1800" dirty="0">
                <a:latin typeface="Calibri"/>
                <a:ea typeface="Calibri"/>
                <a:cs typeface="Calibri"/>
                <a:sym typeface="Calibri"/>
              </a:rPr>
              <a:t> </a:t>
            </a:r>
            <a:r>
              <a:rPr lang="en-GB" sz="1800" dirty="0" err="1">
                <a:latin typeface="Calibri"/>
                <a:ea typeface="Calibri"/>
                <a:cs typeface="Calibri"/>
                <a:sym typeface="Calibri"/>
              </a:rPr>
              <a:t>tasarımı</a:t>
            </a:r>
            <a:r>
              <a:rPr lang="en-GB" sz="1800" dirty="0">
                <a:latin typeface="Calibri"/>
                <a:ea typeface="Calibri"/>
                <a:cs typeface="Calibri"/>
                <a:sym typeface="Calibri"/>
              </a:rPr>
              <a:t> ve </a:t>
            </a:r>
            <a:r>
              <a:rPr lang="en-GB" sz="1800" dirty="0" err="1">
                <a:latin typeface="Calibri"/>
                <a:ea typeface="Calibri"/>
                <a:cs typeface="Calibri"/>
                <a:sym typeface="Calibri"/>
              </a:rPr>
              <a:t>döngüsel</a:t>
            </a:r>
            <a:r>
              <a:rPr lang="en-GB" sz="1800" dirty="0">
                <a:latin typeface="Calibri"/>
                <a:ea typeface="Calibri"/>
                <a:cs typeface="Calibri"/>
                <a:sym typeface="Calibri"/>
              </a:rPr>
              <a:t> </a:t>
            </a:r>
            <a:r>
              <a:rPr lang="en-GB" sz="1800" dirty="0" err="1">
                <a:latin typeface="Calibri"/>
                <a:ea typeface="Calibri"/>
                <a:cs typeface="Calibri"/>
                <a:sym typeface="Calibri"/>
              </a:rPr>
              <a:t>ekonomi</a:t>
            </a:r>
            <a:r>
              <a:rPr lang="en-GB" sz="1800" dirty="0">
                <a:latin typeface="Calibri"/>
                <a:ea typeface="Calibri"/>
                <a:cs typeface="Calibri"/>
                <a:sym typeface="Calibri"/>
              </a:rPr>
              <a:t> </a:t>
            </a:r>
            <a:r>
              <a:rPr lang="en-GB" sz="1800" dirty="0" err="1">
                <a:latin typeface="Calibri"/>
                <a:ea typeface="Calibri"/>
                <a:cs typeface="Calibri"/>
                <a:sym typeface="Calibri"/>
              </a:rPr>
              <a:t>ilkeleri</a:t>
            </a:r>
            <a:r>
              <a:rPr lang="en-GB" sz="1800" dirty="0">
                <a:latin typeface="Calibri"/>
                <a:ea typeface="Calibri"/>
                <a:cs typeface="Calibri"/>
                <a:sym typeface="Calibri"/>
              </a:rPr>
              <a:t> </a:t>
            </a:r>
            <a:r>
              <a:rPr lang="en-GB" sz="1800" dirty="0" err="1">
                <a:latin typeface="Calibri"/>
                <a:ea typeface="Calibri"/>
                <a:cs typeface="Calibri"/>
                <a:sym typeface="Calibri"/>
              </a:rPr>
              <a:t>bağlamında</a:t>
            </a:r>
            <a:r>
              <a:rPr lang="en-GB" sz="1800" dirty="0">
                <a:latin typeface="Calibri"/>
                <a:ea typeface="Calibri"/>
                <a:cs typeface="Calibri"/>
                <a:sym typeface="Calibri"/>
              </a:rPr>
              <a:t>, </a:t>
            </a:r>
            <a:r>
              <a:rPr lang="en-GB" sz="1800" dirty="0" err="1">
                <a:latin typeface="Calibri"/>
                <a:ea typeface="Calibri"/>
                <a:cs typeface="Calibri"/>
                <a:sym typeface="Calibri"/>
              </a:rPr>
              <a:t>Sonlu</a:t>
            </a:r>
            <a:r>
              <a:rPr lang="en-GB" sz="1800" dirty="0">
                <a:latin typeface="Calibri"/>
                <a:ea typeface="Calibri"/>
                <a:cs typeface="Calibri"/>
                <a:sym typeface="Calibri"/>
              </a:rPr>
              <a:t> </a:t>
            </a:r>
            <a:r>
              <a:rPr lang="en-GB" sz="1800" dirty="0" err="1">
                <a:latin typeface="Calibri"/>
                <a:ea typeface="Calibri"/>
                <a:cs typeface="Calibri"/>
                <a:sym typeface="Calibri"/>
              </a:rPr>
              <a:t>Elemanlar</a:t>
            </a:r>
            <a:r>
              <a:rPr lang="en-GB" sz="1800" dirty="0">
                <a:latin typeface="Calibri"/>
                <a:ea typeface="Calibri"/>
                <a:cs typeface="Calibri"/>
                <a:sym typeface="Calibri"/>
              </a:rPr>
              <a:t> </a:t>
            </a:r>
            <a:r>
              <a:rPr lang="en-GB" sz="1800" dirty="0" err="1">
                <a:latin typeface="Calibri"/>
                <a:ea typeface="Calibri"/>
                <a:cs typeface="Calibri"/>
                <a:sym typeface="Calibri"/>
              </a:rPr>
              <a:t>Analizi</a:t>
            </a:r>
            <a:r>
              <a:rPr lang="en-GB" sz="1800" dirty="0">
                <a:latin typeface="Calibri"/>
                <a:ea typeface="Calibri"/>
                <a:cs typeface="Calibri"/>
                <a:sym typeface="Calibri"/>
              </a:rPr>
              <a:t> (FEA) </a:t>
            </a:r>
            <a:r>
              <a:rPr lang="en-GB" sz="1800" dirty="0" err="1">
                <a:latin typeface="Calibri"/>
                <a:ea typeface="Calibri"/>
                <a:cs typeface="Calibri"/>
                <a:sym typeface="Calibri"/>
              </a:rPr>
              <a:t>gibi</a:t>
            </a:r>
            <a:r>
              <a:rPr lang="en-GB" sz="1800" dirty="0">
                <a:latin typeface="Calibri"/>
                <a:ea typeface="Calibri"/>
                <a:cs typeface="Calibri"/>
                <a:sym typeface="Calibri"/>
              </a:rPr>
              <a:t> </a:t>
            </a:r>
            <a:r>
              <a:rPr lang="en-GB" sz="1800" dirty="0" err="1">
                <a:latin typeface="Calibri"/>
                <a:ea typeface="Calibri"/>
                <a:cs typeface="Calibri"/>
                <a:sym typeface="Calibri"/>
              </a:rPr>
              <a:t>araçlar</a:t>
            </a:r>
            <a:r>
              <a:rPr lang="en-GB" sz="1800" dirty="0">
                <a:latin typeface="Calibri"/>
                <a:ea typeface="Calibri"/>
                <a:cs typeface="Calibri"/>
                <a:sym typeface="Calibri"/>
              </a:rPr>
              <a:t>, </a:t>
            </a:r>
            <a:r>
              <a:rPr lang="en-GB" sz="1800" dirty="0" err="1">
                <a:latin typeface="Calibri"/>
                <a:ea typeface="Calibri"/>
                <a:cs typeface="Calibri"/>
                <a:sym typeface="Calibri"/>
              </a:rPr>
              <a:t>prototiplerin</a:t>
            </a:r>
            <a:r>
              <a:rPr lang="en-GB" sz="1800" dirty="0">
                <a:latin typeface="Calibri"/>
                <a:ea typeface="Calibri"/>
                <a:cs typeface="Calibri"/>
                <a:sym typeface="Calibri"/>
              </a:rPr>
              <a:t> </a:t>
            </a:r>
            <a:r>
              <a:rPr lang="en-GB" sz="1800" dirty="0" err="1">
                <a:latin typeface="Calibri"/>
                <a:ea typeface="Calibri"/>
                <a:cs typeface="Calibri"/>
                <a:sym typeface="Calibri"/>
              </a:rPr>
              <a:t>yapısal</a:t>
            </a:r>
            <a:r>
              <a:rPr lang="en-GB" sz="1800" dirty="0">
                <a:latin typeface="Calibri"/>
                <a:ea typeface="Calibri"/>
                <a:cs typeface="Calibri"/>
                <a:sym typeface="Calibri"/>
              </a:rPr>
              <a:t> </a:t>
            </a:r>
            <a:r>
              <a:rPr lang="en-GB" sz="1800" dirty="0" err="1">
                <a:latin typeface="Calibri"/>
                <a:ea typeface="Calibri"/>
                <a:cs typeface="Calibri"/>
                <a:sym typeface="Calibri"/>
              </a:rPr>
              <a:t>bütünlüğünü</a:t>
            </a:r>
            <a:r>
              <a:rPr lang="en-GB" sz="1800" dirty="0">
                <a:latin typeface="Calibri"/>
                <a:ea typeface="Calibri"/>
                <a:cs typeface="Calibri"/>
                <a:sym typeface="Calibri"/>
              </a:rPr>
              <a:t>, </a:t>
            </a:r>
            <a:r>
              <a:rPr lang="en-GB" sz="1800" dirty="0" err="1">
                <a:latin typeface="Calibri"/>
                <a:ea typeface="Calibri"/>
                <a:cs typeface="Calibri"/>
                <a:sym typeface="Calibri"/>
              </a:rPr>
              <a:t>malzeme</a:t>
            </a:r>
            <a:r>
              <a:rPr lang="en-GB" sz="1800" dirty="0">
                <a:latin typeface="Calibri"/>
                <a:ea typeface="Calibri"/>
                <a:cs typeface="Calibri"/>
                <a:sym typeface="Calibri"/>
              </a:rPr>
              <a:t> </a:t>
            </a:r>
            <a:r>
              <a:rPr lang="en-GB" sz="1800" dirty="0" err="1">
                <a:latin typeface="Calibri"/>
                <a:ea typeface="Calibri"/>
                <a:cs typeface="Calibri"/>
                <a:sym typeface="Calibri"/>
              </a:rPr>
              <a:t>davranışını</a:t>
            </a:r>
            <a:r>
              <a:rPr lang="en-GB" sz="1800" dirty="0">
                <a:latin typeface="Calibri"/>
                <a:ea typeface="Calibri"/>
                <a:cs typeface="Calibri"/>
                <a:sym typeface="Calibri"/>
              </a:rPr>
              <a:t> ve </a:t>
            </a:r>
            <a:r>
              <a:rPr lang="en-GB" sz="1800" dirty="0" err="1">
                <a:latin typeface="Calibri"/>
                <a:ea typeface="Calibri"/>
                <a:cs typeface="Calibri"/>
                <a:sym typeface="Calibri"/>
              </a:rPr>
              <a:t>genel</a:t>
            </a:r>
            <a:r>
              <a:rPr lang="en-GB" sz="1800" dirty="0">
                <a:latin typeface="Calibri"/>
                <a:ea typeface="Calibri"/>
                <a:cs typeface="Calibri"/>
                <a:sym typeface="Calibri"/>
              </a:rPr>
              <a:t> </a:t>
            </a:r>
            <a:r>
              <a:rPr lang="en-GB" sz="1800" dirty="0" err="1">
                <a:latin typeface="Calibri"/>
                <a:ea typeface="Calibri"/>
                <a:cs typeface="Calibri"/>
                <a:sym typeface="Calibri"/>
              </a:rPr>
              <a:t>performansını</a:t>
            </a:r>
            <a:r>
              <a:rPr lang="en-GB" sz="1800" dirty="0">
                <a:latin typeface="Calibri"/>
                <a:ea typeface="Calibri"/>
                <a:cs typeface="Calibri"/>
                <a:sym typeface="Calibri"/>
              </a:rPr>
              <a:t> </a:t>
            </a:r>
            <a:r>
              <a:rPr lang="en-GB" sz="1800" dirty="0" err="1">
                <a:latin typeface="Calibri"/>
                <a:ea typeface="Calibri"/>
                <a:cs typeface="Calibri"/>
                <a:sym typeface="Calibri"/>
              </a:rPr>
              <a:t>değerlendirmede</a:t>
            </a:r>
            <a:r>
              <a:rPr lang="en-GB" sz="1800" dirty="0">
                <a:latin typeface="Calibri"/>
                <a:ea typeface="Calibri"/>
                <a:cs typeface="Calibri"/>
                <a:sym typeface="Calibri"/>
              </a:rPr>
              <a:t> </a:t>
            </a:r>
            <a:r>
              <a:rPr lang="en-GB" sz="1800" dirty="0" err="1">
                <a:latin typeface="Calibri"/>
                <a:ea typeface="Calibri"/>
                <a:cs typeface="Calibri"/>
                <a:sym typeface="Calibri"/>
              </a:rPr>
              <a:t>önemli</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rol</a:t>
            </a:r>
            <a:r>
              <a:rPr lang="en-GB" sz="1800" dirty="0">
                <a:latin typeface="Calibri"/>
                <a:ea typeface="Calibri"/>
                <a:cs typeface="Calibri"/>
                <a:sym typeface="Calibri"/>
              </a:rPr>
              <a:t> </a:t>
            </a:r>
            <a:r>
              <a:rPr lang="en-GB" sz="1800" dirty="0" err="1">
                <a:latin typeface="Calibri"/>
                <a:ea typeface="Calibri"/>
                <a:cs typeface="Calibri"/>
                <a:sym typeface="Calibri"/>
              </a:rPr>
              <a:t>oynayabilir</a:t>
            </a:r>
            <a:r>
              <a:rPr lang="en-GB" sz="1800" dirty="0">
                <a:latin typeface="Calibri"/>
                <a:ea typeface="Calibri"/>
                <a:cs typeface="Calibri"/>
                <a:sym typeface="Calibri"/>
              </a:rPr>
              <a:t>. FEA, </a:t>
            </a:r>
            <a:r>
              <a:rPr lang="en-GB" sz="1800" dirty="0" err="1">
                <a:latin typeface="Calibri"/>
                <a:ea typeface="Calibri"/>
                <a:cs typeface="Calibri"/>
                <a:sym typeface="Calibri"/>
              </a:rPr>
              <a:t>çeşitli</a:t>
            </a:r>
            <a:r>
              <a:rPr lang="en-GB" sz="1800" dirty="0">
                <a:latin typeface="Calibri"/>
                <a:ea typeface="Calibri"/>
                <a:cs typeface="Calibri"/>
                <a:sym typeface="Calibri"/>
              </a:rPr>
              <a:t> </a:t>
            </a:r>
            <a:r>
              <a:rPr lang="en-GB" sz="1800" dirty="0" err="1">
                <a:latin typeface="Calibri"/>
                <a:ea typeface="Calibri"/>
                <a:cs typeface="Calibri"/>
                <a:sym typeface="Calibri"/>
              </a:rPr>
              <a:t>ayakkabı</a:t>
            </a:r>
            <a:r>
              <a:rPr lang="en-GB" sz="1800" dirty="0">
                <a:latin typeface="Calibri"/>
                <a:ea typeface="Calibri"/>
                <a:cs typeface="Calibri"/>
                <a:sym typeface="Calibri"/>
              </a:rPr>
              <a:t> </a:t>
            </a:r>
            <a:r>
              <a:rPr lang="en-GB" sz="1800" dirty="0" err="1">
                <a:latin typeface="Calibri"/>
                <a:ea typeface="Calibri"/>
                <a:cs typeface="Calibri"/>
                <a:sym typeface="Calibri"/>
              </a:rPr>
              <a:t>bileşenlerinin</a:t>
            </a:r>
            <a:r>
              <a:rPr lang="en-GB" sz="1800" dirty="0">
                <a:latin typeface="Calibri"/>
                <a:ea typeface="Calibri"/>
                <a:cs typeface="Calibri"/>
                <a:sym typeface="Calibri"/>
              </a:rPr>
              <a:t> </a:t>
            </a:r>
            <a:r>
              <a:rPr lang="en-GB" sz="1800" dirty="0" err="1">
                <a:latin typeface="Calibri"/>
                <a:ea typeface="Calibri"/>
                <a:cs typeface="Calibri"/>
                <a:sym typeface="Calibri"/>
              </a:rPr>
              <a:t>farklı</a:t>
            </a:r>
            <a:r>
              <a:rPr lang="en-GB" sz="1800" dirty="0">
                <a:latin typeface="Calibri"/>
                <a:ea typeface="Calibri"/>
                <a:cs typeface="Calibri"/>
                <a:sym typeface="Calibri"/>
              </a:rPr>
              <a:t> </a:t>
            </a:r>
            <a:r>
              <a:rPr lang="en-GB" sz="1800" dirty="0" err="1">
                <a:latin typeface="Calibri"/>
                <a:ea typeface="Calibri"/>
                <a:cs typeface="Calibri"/>
                <a:sym typeface="Calibri"/>
              </a:rPr>
              <a:t>streslere</a:t>
            </a:r>
            <a:r>
              <a:rPr lang="en-GB" sz="1800" dirty="0">
                <a:latin typeface="Calibri"/>
                <a:ea typeface="Calibri"/>
                <a:cs typeface="Calibri"/>
                <a:sym typeface="Calibri"/>
              </a:rPr>
              <a:t>, </a:t>
            </a:r>
            <a:r>
              <a:rPr lang="en-GB" sz="1800" dirty="0" err="1">
                <a:latin typeface="Calibri"/>
                <a:ea typeface="Calibri"/>
                <a:cs typeface="Calibri"/>
                <a:sym typeface="Calibri"/>
              </a:rPr>
              <a:t>yüklere</a:t>
            </a:r>
            <a:r>
              <a:rPr lang="en-GB" sz="1800" dirty="0">
                <a:latin typeface="Calibri"/>
                <a:ea typeface="Calibri"/>
                <a:cs typeface="Calibri"/>
                <a:sym typeface="Calibri"/>
              </a:rPr>
              <a:t> ve </a:t>
            </a:r>
            <a:r>
              <a:rPr lang="en-GB" sz="1800" dirty="0" err="1">
                <a:latin typeface="Calibri"/>
                <a:ea typeface="Calibri"/>
                <a:cs typeface="Calibri"/>
                <a:sym typeface="Calibri"/>
              </a:rPr>
              <a:t>koşullara</a:t>
            </a:r>
            <a:r>
              <a:rPr lang="en-GB" sz="1800" dirty="0">
                <a:latin typeface="Calibri"/>
                <a:ea typeface="Calibri"/>
                <a:cs typeface="Calibri"/>
                <a:sym typeface="Calibri"/>
              </a:rPr>
              <a:t> </a:t>
            </a:r>
            <a:r>
              <a:rPr lang="en-GB" sz="1800" dirty="0" err="1">
                <a:latin typeface="Calibri"/>
                <a:ea typeface="Calibri"/>
                <a:cs typeface="Calibri"/>
                <a:sym typeface="Calibri"/>
              </a:rPr>
              <a:t>nasıl</a:t>
            </a:r>
            <a:r>
              <a:rPr lang="en-GB" sz="1800" dirty="0">
                <a:latin typeface="Calibri"/>
                <a:ea typeface="Calibri"/>
                <a:cs typeface="Calibri"/>
                <a:sym typeface="Calibri"/>
              </a:rPr>
              <a:t> </a:t>
            </a:r>
            <a:r>
              <a:rPr lang="en-GB" sz="1800" dirty="0" err="1">
                <a:latin typeface="Calibri"/>
                <a:ea typeface="Calibri"/>
                <a:cs typeface="Calibri"/>
                <a:sym typeface="Calibri"/>
              </a:rPr>
              <a:t>tepki</a:t>
            </a:r>
            <a:r>
              <a:rPr lang="en-GB" sz="1800" dirty="0">
                <a:latin typeface="Calibri"/>
                <a:ea typeface="Calibri"/>
                <a:cs typeface="Calibri"/>
                <a:sym typeface="Calibri"/>
              </a:rPr>
              <a:t> </a:t>
            </a:r>
            <a:r>
              <a:rPr lang="en-GB" sz="1800" dirty="0" err="1">
                <a:latin typeface="Calibri"/>
                <a:ea typeface="Calibri"/>
                <a:cs typeface="Calibri"/>
                <a:sym typeface="Calibri"/>
              </a:rPr>
              <a:t>verdiğini</a:t>
            </a:r>
            <a:r>
              <a:rPr lang="en-GB" sz="1800" dirty="0">
                <a:latin typeface="Calibri"/>
                <a:ea typeface="Calibri"/>
                <a:cs typeface="Calibri"/>
                <a:sym typeface="Calibri"/>
              </a:rPr>
              <a:t> </a:t>
            </a:r>
            <a:r>
              <a:rPr lang="en-GB" sz="1800" dirty="0" err="1">
                <a:latin typeface="Calibri"/>
                <a:ea typeface="Calibri"/>
                <a:cs typeface="Calibri"/>
                <a:sym typeface="Calibri"/>
              </a:rPr>
              <a:t>modellemek</a:t>
            </a:r>
            <a:r>
              <a:rPr lang="en-GB" sz="1800" dirty="0">
                <a:latin typeface="Calibri"/>
                <a:ea typeface="Calibri"/>
                <a:cs typeface="Calibri"/>
                <a:sym typeface="Calibri"/>
              </a:rPr>
              <a:t> ve </a:t>
            </a:r>
            <a:r>
              <a:rPr lang="en-GB" sz="1800" dirty="0" err="1">
                <a:latin typeface="Calibri"/>
                <a:ea typeface="Calibri"/>
                <a:cs typeface="Calibri"/>
                <a:sym typeface="Calibri"/>
              </a:rPr>
              <a:t>tahmin</a:t>
            </a:r>
            <a:r>
              <a:rPr lang="en-GB" sz="1800" dirty="0">
                <a:latin typeface="Calibri"/>
                <a:ea typeface="Calibri"/>
                <a:cs typeface="Calibri"/>
                <a:sym typeface="Calibri"/>
              </a:rPr>
              <a:t> </a:t>
            </a:r>
            <a:r>
              <a:rPr lang="en-GB" sz="1800" dirty="0" err="1">
                <a:latin typeface="Calibri"/>
                <a:ea typeface="Calibri"/>
                <a:cs typeface="Calibri"/>
                <a:sym typeface="Calibri"/>
              </a:rPr>
              <a:t>etmek</a:t>
            </a:r>
            <a:r>
              <a:rPr lang="en-GB" sz="1800" dirty="0">
                <a:latin typeface="Calibri"/>
                <a:ea typeface="Calibri"/>
                <a:cs typeface="Calibri"/>
                <a:sym typeface="Calibri"/>
              </a:rPr>
              <a:t> </a:t>
            </a:r>
            <a:r>
              <a:rPr lang="en-GB" sz="1800" dirty="0" err="1">
                <a:latin typeface="Calibri"/>
                <a:ea typeface="Calibri"/>
                <a:cs typeface="Calibri"/>
                <a:sym typeface="Calibri"/>
              </a:rPr>
              <a:t>için</a:t>
            </a:r>
            <a:r>
              <a:rPr lang="en-GB" sz="1800" dirty="0">
                <a:latin typeface="Calibri"/>
                <a:ea typeface="Calibri"/>
                <a:cs typeface="Calibri"/>
                <a:sym typeface="Calibri"/>
              </a:rPr>
              <a:t> </a:t>
            </a:r>
            <a:r>
              <a:rPr lang="en-GB" sz="1800" dirty="0" err="1">
                <a:latin typeface="Calibri"/>
                <a:ea typeface="Calibri"/>
                <a:cs typeface="Calibri"/>
                <a:sym typeface="Calibri"/>
              </a:rPr>
              <a:t>bilgisayar</a:t>
            </a:r>
            <a:r>
              <a:rPr lang="en-GB" sz="1800" dirty="0">
                <a:latin typeface="Calibri"/>
                <a:ea typeface="Calibri"/>
                <a:cs typeface="Calibri"/>
                <a:sym typeface="Calibri"/>
              </a:rPr>
              <a:t> </a:t>
            </a:r>
            <a:r>
              <a:rPr lang="en-GB" sz="1800" dirty="0" err="1">
                <a:latin typeface="Calibri"/>
                <a:ea typeface="Calibri"/>
                <a:cs typeface="Calibri"/>
                <a:sym typeface="Calibri"/>
              </a:rPr>
              <a:t>simülasyonlarının</a:t>
            </a:r>
            <a:r>
              <a:rPr lang="en-GB" sz="1800" dirty="0">
                <a:latin typeface="Calibri"/>
                <a:ea typeface="Calibri"/>
                <a:cs typeface="Calibri"/>
                <a:sym typeface="Calibri"/>
              </a:rPr>
              <a:t> </a:t>
            </a:r>
            <a:r>
              <a:rPr lang="en-GB" sz="1800" dirty="0" err="1">
                <a:latin typeface="Calibri"/>
                <a:ea typeface="Calibri"/>
                <a:cs typeface="Calibri"/>
                <a:sym typeface="Calibri"/>
              </a:rPr>
              <a:t>kullanılmasını</a:t>
            </a:r>
            <a:r>
              <a:rPr lang="en-GB" sz="1800" dirty="0">
                <a:latin typeface="Calibri"/>
                <a:ea typeface="Calibri"/>
                <a:cs typeface="Calibri"/>
                <a:sym typeface="Calibri"/>
              </a:rPr>
              <a:t> </a:t>
            </a:r>
            <a:r>
              <a:rPr lang="en-GB" sz="1800" dirty="0" err="1">
                <a:latin typeface="Calibri"/>
                <a:ea typeface="Calibri"/>
                <a:cs typeface="Calibri"/>
                <a:sym typeface="Calibri"/>
              </a:rPr>
              <a:t>içerir</a:t>
            </a:r>
            <a:r>
              <a:rPr lang="en-GB" sz="1800" dirty="0">
                <a:latin typeface="Calibri"/>
                <a:ea typeface="Calibri"/>
                <a:cs typeface="Calibri"/>
                <a:sym typeface="Calibri"/>
              </a:rPr>
              <a:t>. </a:t>
            </a:r>
            <a:r>
              <a:rPr lang="en-GB" sz="1800" dirty="0" err="1">
                <a:latin typeface="Calibri"/>
                <a:ea typeface="Calibri"/>
                <a:cs typeface="Calibri"/>
                <a:sym typeface="Calibri"/>
              </a:rPr>
              <a:t>Döngüsel</a:t>
            </a:r>
            <a:r>
              <a:rPr lang="en-GB" sz="1800" dirty="0">
                <a:latin typeface="Calibri"/>
                <a:ea typeface="Calibri"/>
                <a:cs typeface="Calibri"/>
                <a:sym typeface="Calibri"/>
              </a:rPr>
              <a:t> </a:t>
            </a:r>
            <a:r>
              <a:rPr lang="en-GB" sz="1800" dirty="0" err="1">
                <a:latin typeface="Calibri"/>
                <a:ea typeface="Calibri"/>
                <a:cs typeface="Calibri"/>
                <a:sym typeface="Calibri"/>
              </a:rPr>
              <a:t>ekonomi</a:t>
            </a:r>
            <a:r>
              <a:rPr lang="en-GB" sz="1800" dirty="0">
                <a:latin typeface="Calibri"/>
                <a:ea typeface="Calibri"/>
                <a:cs typeface="Calibri"/>
                <a:sym typeface="Calibri"/>
              </a:rPr>
              <a:t> </a:t>
            </a:r>
            <a:r>
              <a:rPr lang="en-GB" sz="1800" dirty="0" err="1">
                <a:latin typeface="Calibri"/>
                <a:ea typeface="Calibri"/>
                <a:cs typeface="Calibri"/>
                <a:sym typeface="Calibri"/>
              </a:rPr>
              <a:t>odaklı</a:t>
            </a:r>
            <a:r>
              <a:rPr lang="en-GB" sz="1800" dirty="0">
                <a:latin typeface="Calibri"/>
                <a:ea typeface="Calibri"/>
                <a:cs typeface="Calibri"/>
                <a:sym typeface="Calibri"/>
              </a:rPr>
              <a:t> </a:t>
            </a:r>
            <a:r>
              <a:rPr lang="en-GB" sz="1800" dirty="0" err="1">
                <a:latin typeface="Calibri"/>
                <a:ea typeface="Calibri"/>
                <a:cs typeface="Calibri"/>
                <a:sym typeface="Calibri"/>
              </a:rPr>
              <a:t>tasarım</a:t>
            </a:r>
            <a:r>
              <a:rPr lang="en-GB" sz="1800" dirty="0">
                <a:latin typeface="Calibri"/>
                <a:ea typeface="Calibri"/>
                <a:cs typeface="Calibri"/>
                <a:sym typeface="Calibri"/>
              </a:rPr>
              <a:t> </a:t>
            </a:r>
            <a:r>
              <a:rPr lang="en-GB" sz="1800" dirty="0" err="1">
                <a:latin typeface="Calibri"/>
                <a:ea typeface="Calibri"/>
                <a:cs typeface="Calibri"/>
                <a:sym typeface="Calibri"/>
              </a:rPr>
              <a:t>için</a:t>
            </a:r>
            <a:r>
              <a:rPr lang="en-GB" sz="1800" dirty="0">
                <a:latin typeface="Calibri"/>
                <a:ea typeface="Calibri"/>
                <a:cs typeface="Calibri"/>
                <a:sym typeface="Calibri"/>
              </a:rPr>
              <a:t> FEA, </a:t>
            </a:r>
            <a:r>
              <a:rPr lang="en-GB" sz="1800" dirty="0" err="1">
                <a:latin typeface="Calibri"/>
                <a:ea typeface="Calibri"/>
                <a:cs typeface="Calibri"/>
                <a:sym typeface="Calibri"/>
              </a:rPr>
              <a:t>ayakkabıların</a:t>
            </a:r>
            <a:r>
              <a:rPr lang="en-GB" sz="1800" dirty="0">
                <a:latin typeface="Calibri"/>
                <a:ea typeface="Calibri"/>
                <a:cs typeface="Calibri"/>
                <a:sym typeface="Calibri"/>
              </a:rPr>
              <a:t> </a:t>
            </a:r>
            <a:r>
              <a:rPr lang="en-GB" sz="1800" dirty="0" err="1">
                <a:latin typeface="Calibri"/>
                <a:ea typeface="Calibri"/>
                <a:cs typeface="Calibri"/>
                <a:sym typeface="Calibri"/>
              </a:rPr>
              <a:t>yapısal</a:t>
            </a:r>
            <a:r>
              <a:rPr lang="en-GB" sz="1800" dirty="0">
                <a:latin typeface="Calibri"/>
                <a:ea typeface="Calibri"/>
                <a:cs typeface="Calibri"/>
                <a:sym typeface="Calibri"/>
              </a:rPr>
              <a:t> </a:t>
            </a:r>
            <a:r>
              <a:rPr lang="en-GB" sz="1800" dirty="0" err="1">
                <a:latin typeface="Calibri"/>
                <a:ea typeface="Calibri"/>
                <a:cs typeface="Calibri"/>
                <a:sym typeface="Calibri"/>
              </a:rPr>
              <a:t>yönlerini</a:t>
            </a:r>
            <a:r>
              <a:rPr lang="en-GB" sz="1800" dirty="0">
                <a:latin typeface="Calibri"/>
                <a:ea typeface="Calibri"/>
                <a:cs typeface="Calibri"/>
                <a:sym typeface="Calibri"/>
              </a:rPr>
              <a:t> optimize </a:t>
            </a:r>
            <a:r>
              <a:rPr lang="en-GB" sz="1800" dirty="0" err="1">
                <a:latin typeface="Calibri"/>
                <a:ea typeface="Calibri"/>
                <a:cs typeface="Calibri"/>
                <a:sym typeface="Calibri"/>
              </a:rPr>
              <a:t>etmeye</a:t>
            </a:r>
            <a:r>
              <a:rPr lang="en-GB" sz="1800" dirty="0">
                <a:latin typeface="Calibri"/>
                <a:ea typeface="Calibri"/>
                <a:cs typeface="Calibri"/>
                <a:sym typeface="Calibri"/>
              </a:rPr>
              <a:t> </a:t>
            </a:r>
            <a:r>
              <a:rPr lang="en-GB" sz="1800" dirty="0" err="1">
                <a:latin typeface="Calibri"/>
                <a:ea typeface="Calibri"/>
                <a:cs typeface="Calibri"/>
                <a:sym typeface="Calibri"/>
              </a:rPr>
              <a:t>yardımcı</a:t>
            </a:r>
            <a:r>
              <a:rPr lang="en-GB" sz="1800" dirty="0">
                <a:latin typeface="Calibri"/>
                <a:ea typeface="Calibri"/>
                <a:cs typeface="Calibri"/>
                <a:sym typeface="Calibri"/>
              </a:rPr>
              <a:t> </a:t>
            </a:r>
            <a:r>
              <a:rPr lang="en-GB" sz="1800" dirty="0" err="1">
                <a:latin typeface="Calibri"/>
                <a:ea typeface="Calibri"/>
                <a:cs typeface="Calibri"/>
                <a:sym typeface="Calibri"/>
              </a:rPr>
              <a:t>olarak</a:t>
            </a:r>
            <a:r>
              <a:rPr lang="en-GB" sz="1800" dirty="0">
                <a:latin typeface="Calibri"/>
                <a:ea typeface="Calibri"/>
                <a:cs typeface="Calibri"/>
                <a:sym typeface="Calibri"/>
              </a:rPr>
              <a:t> </a:t>
            </a:r>
            <a:r>
              <a:rPr lang="en-GB" sz="1800" dirty="0" err="1">
                <a:latin typeface="Calibri"/>
                <a:ea typeface="Calibri"/>
                <a:cs typeface="Calibri"/>
                <a:sym typeface="Calibri"/>
              </a:rPr>
              <a:t>tasarımın</a:t>
            </a:r>
            <a:r>
              <a:rPr lang="en-GB" sz="1800" dirty="0">
                <a:latin typeface="Calibri"/>
                <a:ea typeface="Calibri"/>
                <a:cs typeface="Calibri"/>
                <a:sym typeface="Calibri"/>
              </a:rPr>
              <a:t> </a:t>
            </a:r>
            <a:r>
              <a:rPr lang="en-GB" sz="1800" dirty="0" err="1">
                <a:latin typeface="Calibri"/>
                <a:ea typeface="Calibri"/>
                <a:cs typeface="Calibri"/>
                <a:sym typeface="Calibri"/>
              </a:rPr>
              <a:t>kullanım</a:t>
            </a:r>
            <a:r>
              <a:rPr lang="en-GB" sz="1800" dirty="0">
                <a:latin typeface="Calibri"/>
                <a:ea typeface="Calibri"/>
                <a:cs typeface="Calibri"/>
                <a:sym typeface="Calibri"/>
              </a:rPr>
              <a:t> </a:t>
            </a:r>
            <a:r>
              <a:rPr lang="en-GB" sz="1800" dirty="0" err="1">
                <a:latin typeface="Calibri"/>
                <a:ea typeface="Calibri"/>
                <a:cs typeface="Calibri"/>
                <a:sym typeface="Calibri"/>
              </a:rPr>
              <a:t>zorluklarına</a:t>
            </a:r>
            <a:r>
              <a:rPr lang="en-GB" sz="1800" dirty="0">
                <a:latin typeface="Calibri"/>
                <a:ea typeface="Calibri"/>
                <a:cs typeface="Calibri"/>
                <a:sym typeface="Calibri"/>
              </a:rPr>
              <a:t> </a:t>
            </a:r>
            <a:r>
              <a:rPr lang="en-GB" sz="1800" dirty="0" err="1">
                <a:latin typeface="Calibri"/>
                <a:ea typeface="Calibri"/>
                <a:cs typeface="Calibri"/>
                <a:sym typeface="Calibri"/>
              </a:rPr>
              <a:t>dayanmasını</a:t>
            </a:r>
            <a:r>
              <a:rPr lang="en-GB" sz="1800" dirty="0">
                <a:latin typeface="Calibri"/>
                <a:ea typeface="Calibri"/>
                <a:cs typeface="Calibri"/>
                <a:sym typeface="Calibri"/>
              </a:rPr>
              <a:t> ve </a:t>
            </a:r>
            <a:r>
              <a:rPr lang="en-GB" sz="1800" dirty="0" err="1">
                <a:latin typeface="Calibri"/>
                <a:ea typeface="Calibri"/>
                <a:cs typeface="Calibri"/>
                <a:sym typeface="Calibri"/>
              </a:rPr>
              <a:t>dayanıklılık</a:t>
            </a:r>
            <a:r>
              <a:rPr lang="en-GB" sz="1800" dirty="0">
                <a:latin typeface="Calibri"/>
                <a:ea typeface="Calibri"/>
                <a:cs typeface="Calibri"/>
                <a:sym typeface="Calibri"/>
              </a:rPr>
              <a:t> </a:t>
            </a:r>
            <a:r>
              <a:rPr lang="en-GB" sz="1800" dirty="0" err="1">
                <a:latin typeface="Calibri"/>
                <a:ea typeface="Calibri"/>
                <a:cs typeface="Calibri"/>
                <a:sym typeface="Calibri"/>
              </a:rPr>
              <a:t>hedefleriyle</a:t>
            </a:r>
            <a:r>
              <a:rPr lang="en-GB" sz="1800" dirty="0">
                <a:latin typeface="Calibri"/>
                <a:ea typeface="Calibri"/>
                <a:cs typeface="Calibri"/>
                <a:sym typeface="Calibri"/>
              </a:rPr>
              <a:t> </a:t>
            </a:r>
            <a:r>
              <a:rPr lang="en-GB" sz="1800" dirty="0" err="1">
                <a:latin typeface="Calibri"/>
                <a:ea typeface="Calibri"/>
                <a:cs typeface="Calibri"/>
                <a:sym typeface="Calibri"/>
              </a:rPr>
              <a:t>uyumlu</a:t>
            </a:r>
            <a:r>
              <a:rPr lang="en-GB" sz="1800" dirty="0">
                <a:latin typeface="Calibri"/>
                <a:ea typeface="Calibri"/>
                <a:cs typeface="Calibri"/>
                <a:sym typeface="Calibri"/>
              </a:rPr>
              <a:t> </a:t>
            </a:r>
            <a:r>
              <a:rPr lang="en-GB" sz="1800" dirty="0" err="1">
                <a:latin typeface="Calibri"/>
                <a:ea typeface="Calibri"/>
                <a:cs typeface="Calibri"/>
                <a:sym typeface="Calibri"/>
              </a:rPr>
              <a:t>olmasını</a:t>
            </a:r>
            <a:r>
              <a:rPr lang="en-GB" sz="1800" dirty="0">
                <a:latin typeface="Calibri"/>
                <a:ea typeface="Calibri"/>
                <a:cs typeface="Calibri"/>
                <a:sym typeface="Calibri"/>
              </a:rPr>
              <a:t> </a:t>
            </a:r>
            <a:r>
              <a:rPr lang="en-GB" sz="1800" dirty="0" err="1">
                <a:latin typeface="Calibri"/>
                <a:ea typeface="Calibri"/>
                <a:cs typeface="Calibri"/>
                <a:sym typeface="Calibri"/>
              </a:rPr>
              <a:t>sağlayabilir</a:t>
            </a:r>
            <a:r>
              <a:rPr lang="en-GB" sz="1800" dirty="0">
                <a:latin typeface="Calibri"/>
                <a:ea typeface="Calibri"/>
                <a:cs typeface="Calibri"/>
                <a:sym typeface="Calibri"/>
              </a:rPr>
              <a:t>. </a:t>
            </a:r>
            <a:r>
              <a:rPr lang="en-GB" sz="1800" dirty="0" err="1">
                <a:latin typeface="Calibri"/>
                <a:ea typeface="Calibri"/>
                <a:cs typeface="Calibri"/>
                <a:sym typeface="Calibri"/>
              </a:rPr>
              <a:t>Tasarımcılar</a:t>
            </a:r>
            <a:r>
              <a:rPr lang="en-GB" sz="1800" dirty="0">
                <a:latin typeface="Calibri"/>
                <a:ea typeface="Calibri"/>
                <a:cs typeface="Calibri"/>
                <a:sym typeface="Calibri"/>
              </a:rPr>
              <a:t>, </a:t>
            </a:r>
            <a:r>
              <a:rPr lang="en-GB" sz="1800" dirty="0" err="1">
                <a:latin typeface="Calibri"/>
                <a:ea typeface="Calibri"/>
                <a:cs typeface="Calibri"/>
                <a:sym typeface="Calibri"/>
              </a:rPr>
              <a:t>farklı</a:t>
            </a:r>
            <a:r>
              <a:rPr lang="en-GB" sz="1800" dirty="0">
                <a:latin typeface="Calibri"/>
                <a:ea typeface="Calibri"/>
                <a:cs typeface="Calibri"/>
                <a:sym typeface="Calibri"/>
              </a:rPr>
              <a:t> </a:t>
            </a:r>
            <a:r>
              <a:rPr lang="en-GB" sz="1800" dirty="0" err="1">
                <a:latin typeface="Calibri"/>
                <a:ea typeface="Calibri"/>
                <a:cs typeface="Calibri"/>
                <a:sym typeface="Calibri"/>
              </a:rPr>
              <a:t>malzemeleri</a:t>
            </a:r>
            <a:r>
              <a:rPr lang="en-GB" sz="1800" dirty="0">
                <a:latin typeface="Calibri"/>
                <a:ea typeface="Calibri"/>
                <a:cs typeface="Calibri"/>
                <a:sym typeface="Calibri"/>
              </a:rPr>
              <a:t> ve </a:t>
            </a:r>
            <a:r>
              <a:rPr lang="en-GB" sz="1800" dirty="0" err="1">
                <a:latin typeface="Calibri"/>
                <a:ea typeface="Calibri"/>
                <a:cs typeface="Calibri"/>
                <a:sym typeface="Calibri"/>
              </a:rPr>
              <a:t>tasarım</a:t>
            </a:r>
            <a:r>
              <a:rPr lang="en-GB" sz="1800" dirty="0">
                <a:latin typeface="Calibri"/>
                <a:ea typeface="Calibri"/>
                <a:cs typeface="Calibri"/>
                <a:sym typeface="Calibri"/>
              </a:rPr>
              <a:t> </a:t>
            </a:r>
            <a:r>
              <a:rPr lang="en-GB" sz="1800" dirty="0" err="1">
                <a:latin typeface="Calibri"/>
                <a:ea typeface="Calibri"/>
                <a:cs typeface="Calibri"/>
                <a:sym typeface="Calibri"/>
              </a:rPr>
              <a:t>konfigürasyonlarını</a:t>
            </a:r>
            <a:r>
              <a:rPr lang="en-GB" sz="1800" dirty="0">
                <a:latin typeface="Calibri"/>
                <a:ea typeface="Calibri"/>
                <a:cs typeface="Calibri"/>
                <a:sym typeface="Calibri"/>
              </a:rPr>
              <a:t> </a:t>
            </a:r>
            <a:r>
              <a:rPr lang="en-GB" sz="1800" dirty="0" err="1">
                <a:latin typeface="Calibri"/>
                <a:ea typeface="Calibri"/>
                <a:cs typeface="Calibri"/>
                <a:sym typeface="Calibri"/>
              </a:rPr>
              <a:t>sanal</a:t>
            </a:r>
            <a:r>
              <a:rPr lang="en-GB" sz="1800" dirty="0">
                <a:latin typeface="Calibri"/>
                <a:ea typeface="Calibri"/>
                <a:cs typeface="Calibri"/>
                <a:sym typeface="Calibri"/>
              </a:rPr>
              <a:t> </a:t>
            </a:r>
            <a:r>
              <a:rPr lang="en-GB" sz="1800" dirty="0" err="1">
                <a:latin typeface="Calibri"/>
                <a:ea typeface="Calibri"/>
                <a:cs typeface="Calibri"/>
                <a:sym typeface="Calibri"/>
              </a:rPr>
              <a:t>olarak</a:t>
            </a:r>
            <a:r>
              <a:rPr lang="en-GB" sz="1800" dirty="0">
                <a:latin typeface="Calibri"/>
                <a:ea typeface="Calibri"/>
                <a:cs typeface="Calibri"/>
                <a:sym typeface="Calibri"/>
              </a:rPr>
              <a:t> test </a:t>
            </a:r>
            <a:r>
              <a:rPr lang="en-GB" sz="1800" dirty="0" err="1">
                <a:latin typeface="Calibri"/>
                <a:ea typeface="Calibri"/>
                <a:cs typeface="Calibri"/>
                <a:sym typeface="Calibri"/>
              </a:rPr>
              <a:t>ederek</a:t>
            </a:r>
            <a:r>
              <a:rPr lang="en-GB" sz="1800" dirty="0">
                <a:latin typeface="Calibri"/>
                <a:ea typeface="Calibri"/>
                <a:cs typeface="Calibri"/>
                <a:sym typeface="Calibri"/>
              </a:rPr>
              <a:t>, </a:t>
            </a:r>
            <a:r>
              <a:rPr lang="en-GB" sz="1800" dirty="0" err="1">
                <a:latin typeface="Calibri"/>
                <a:ea typeface="Calibri"/>
                <a:cs typeface="Calibri"/>
                <a:sym typeface="Calibri"/>
              </a:rPr>
              <a:t>gelişmiş</a:t>
            </a:r>
            <a:r>
              <a:rPr lang="en-GB" sz="1800" dirty="0">
                <a:latin typeface="Calibri"/>
                <a:ea typeface="Calibri"/>
                <a:cs typeface="Calibri"/>
                <a:sym typeface="Calibri"/>
              </a:rPr>
              <a:t> </a:t>
            </a:r>
            <a:r>
              <a:rPr lang="en-GB" sz="1800" dirty="0" err="1">
                <a:latin typeface="Calibri"/>
                <a:ea typeface="Calibri"/>
                <a:cs typeface="Calibri"/>
                <a:sym typeface="Calibri"/>
              </a:rPr>
              <a:t>performans</a:t>
            </a:r>
            <a:r>
              <a:rPr lang="en-GB" sz="1800" dirty="0">
                <a:latin typeface="Calibri"/>
                <a:ea typeface="Calibri"/>
                <a:cs typeface="Calibri"/>
                <a:sym typeface="Calibri"/>
              </a:rPr>
              <a:t> ve </a:t>
            </a:r>
            <a:r>
              <a:rPr lang="en-GB" sz="1800" dirty="0" err="1">
                <a:latin typeface="Calibri"/>
                <a:ea typeface="Calibri"/>
                <a:cs typeface="Calibri"/>
                <a:sym typeface="Calibri"/>
              </a:rPr>
              <a:t>uzun</a:t>
            </a:r>
            <a:r>
              <a:rPr lang="en-GB" sz="1800" dirty="0">
                <a:latin typeface="Calibri"/>
                <a:ea typeface="Calibri"/>
                <a:cs typeface="Calibri"/>
                <a:sym typeface="Calibri"/>
              </a:rPr>
              <a:t> </a:t>
            </a:r>
            <a:r>
              <a:rPr lang="en-GB" sz="1800" dirty="0" err="1">
                <a:latin typeface="Calibri"/>
                <a:ea typeface="Calibri"/>
                <a:cs typeface="Calibri"/>
                <a:sym typeface="Calibri"/>
              </a:rPr>
              <a:t>ömür</a:t>
            </a:r>
            <a:r>
              <a:rPr lang="en-GB" sz="1800" dirty="0">
                <a:latin typeface="Calibri"/>
                <a:ea typeface="Calibri"/>
                <a:cs typeface="Calibri"/>
                <a:sym typeface="Calibri"/>
              </a:rPr>
              <a:t> </a:t>
            </a:r>
            <a:r>
              <a:rPr lang="en-GB" sz="1800" dirty="0" err="1">
                <a:latin typeface="Calibri"/>
                <a:ea typeface="Calibri"/>
                <a:cs typeface="Calibri"/>
                <a:sym typeface="Calibri"/>
              </a:rPr>
              <a:t>için</a:t>
            </a:r>
            <a:r>
              <a:rPr lang="en-GB" sz="1800" dirty="0">
                <a:latin typeface="Calibri"/>
                <a:ea typeface="Calibri"/>
                <a:cs typeface="Calibri"/>
                <a:sym typeface="Calibri"/>
              </a:rPr>
              <a:t> </a:t>
            </a:r>
            <a:r>
              <a:rPr lang="en-GB" sz="1800" dirty="0" err="1">
                <a:latin typeface="Calibri"/>
                <a:ea typeface="Calibri"/>
                <a:cs typeface="Calibri"/>
                <a:sym typeface="Calibri"/>
              </a:rPr>
              <a:t>yapıyı</a:t>
            </a:r>
            <a:r>
              <a:rPr lang="en-GB" sz="1800" dirty="0">
                <a:latin typeface="Calibri"/>
                <a:ea typeface="Calibri"/>
                <a:cs typeface="Calibri"/>
                <a:sym typeface="Calibri"/>
              </a:rPr>
              <a:t> </a:t>
            </a:r>
            <a:r>
              <a:rPr lang="en-GB" sz="1800" dirty="0" err="1">
                <a:latin typeface="Calibri"/>
                <a:ea typeface="Calibri"/>
                <a:cs typeface="Calibri"/>
                <a:sym typeface="Calibri"/>
              </a:rPr>
              <a:t>iyileştirebilir</a:t>
            </a:r>
            <a:r>
              <a:rPr lang="en-GB" sz="1800" dirty="0">
                <a:latin typeface="Calibri"/>
                <a:ea typeface="Calibri"/>
                <a:cs typeface="Calibri"/>
                <a:sym typeface="Calibri"/>
              </a:rPr>
              <a:t>.
</a:t>
            </a:r>
            <a:r>
              <a:rPr lang="en-GB" sz="1800" dirty="0" err="1">
                <a:latin typeface="Calibri"/>
                <a:ea typeface="Calibri"/>
                <a:cs typeface="Calibri"/>
                <a:sym typeface="Calibri"/>
              </a:rPr>
              <a:t>Fiziksel</a:t>
            </a:r>
            <a:r>
              <a:rPr lang="en-GB" sz="1800" dirty="0">
                <a:latin typeface="Calibri"/>
                <a:ea typeface="Calibri"/>
                <a:cs typeface="Calibri"/>
                <a:sym typeface="Calibri"/>
              </a:rPr>
              <a:t> test ve FEA </a:t>
            </a:r>
            <a:r>
              <a:rPr lang="en-GB" sz="1800" dirty="0" err="1">
                <a:latin typeface="Calibri"/>
                <a:ea typeface="Calibri"/>
                <a:cs typeface="Calibri"/>
                <a:sym typeface="Calibri"/>
              </a:rPr>
              <a:t>analizlerinin</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kombinasyonu</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ürünün</a:t>
            </a:r>
            <a:r>
              <a:rPr lang="en-GB" sz="1800" dirty="0">
                <a:latin typeface="Calibri"/>
                <a:ea typeface="Calibri"/>
                <a:cs typeface="Calibri"/>
                <a:sym typeface="Calibri"/>
              </a:rPr>
              <a:t> </a:t>
            </a:r>
            <a:r>
              <a:rPr lang="en-GB" sz="1800" dirty="0" err="1">
                <a:latin typeface="Calibri"/>
                <a:ea typeface="Calibri"/>
                <a:cs typeface="Calibri"/>
                <a:sym typeface="Calibri"/>
              </a:rPr>
              <a:t>işlevselliği</a:t>
            </a:r>
            <a:r>
              <a:rPr lang="en-GB" sz="1800" dirty="0">
                <a:latin typeface="Calibri"/>
                <a:ea typeface="Calibri"/>
                <a:cs typeface="Calibri"/>
                <a:sym typeface="Calibri"/>
              </a:rPr>
              <a:t>, </a:t>
            </a:r>
            <a:r>
              <a:rPr lang="en-GB" sz="1800" dirty="0" err="1">
                <a:latin typeface="Calibri"/>
                <a:ea typeface="Calibri"/>
                <a:cs typeface="Calibri"/>
                <a:sym typeface="Calibri"/>
              </a:rPr>
              <a:t>performansı</a:t>
            </a:r>
            <a:r>
              <a:rPr lang="en-GB" sz="1800" dirty="0">
                <a:latin typeface="Calibri"/>
                <a:ea typeface="Calibri"/>
                <a:cs typeface="Calibri"/>
                <a:sym typeface="Calibri"/>
              </a:rPr>
              <a:t>, </a:t>
            </a:r>
            <a:r>
              <a:rPr lang="en-GB" sz="1800" dirty="0" err="1">
                <a:latin typeface="Calibri"/>
                <a:ea typeface="Calibri"/>
                <a:cs typeface="Calibri"/>
                <a:sym typeface="Calibri"/>
              </a:rPr>
              <a:t>çevresel</a:t>
            </a:r>
            <a:r>
              <a:rPr lang="en-GB" sz="1800" dirty="0">
                <a:latin typeface="Calibri"/>
                <a:ea typeface="Calibri"/>
                <a:cs typeface="Calibri"/>
                <a:sym typeface="Calibri"/>
              </a:rPr>
              <a:t> </a:t>
            </a:r>
            <a:r>
              <a:rPr lang="en-GB" sz="1800" dirty="0" err="1">
                <a:latin typeface="Calibri"/>
                <a:ea typeface="Calibri"/>
                <a:cs typeface="Calibri"/>
                <a:sym typeface="Calibri"/>
              </a:rPr>
              <a:t>etkisi</a:t>
            </a:r>
            <a:r>
              <a:rPr lang="en-GB" sz="1800" dirty="0">
                <a:latin typeface="Calibri"/>
                <a:ea typeface="Calibri"/>
                <a:cs typeface="Calibri"/>
                <a:sym typeface="Calibri"/>
              </a:rPr>
              <a:t> ve </a:t>
            </a:r>
            <a:r>
              <a:rPr lang="en-GB" sz="1800" dirty="0" err="1">
                <a:latin typeface="Calibri"/>
                <a:ea typeface="Calibri"/>
                <a:cs typeface="Calibri"/>
                <a:sym typeface="Calibri"/>
              </a:rPr>
              <a:t>döngüsel</a:t>
            </a:r>
            <a:r>
              <a:rPr lang="en-GB" sz="1800" dirty="0">
                <a:latin typeface="Calibri"/>
                <a:ea typeface="Calibri"/>
                <a:cs typeface="Calibri"/>
                <a:sym typeface="Calibri"/>
              </a:rPr>
              <a:t> </a:t>
            </a:r>
            <a:r>
              <a:rPr lang="en-GB" sz="1800" dirty="0" err="1">
                <a:latin typeface="Calibri"/>
                <a:ea typeface="Calibri"/>
                <a:cs typeface="Calibri"/>
                <a:sym typeface="Calibri"/>
              </a:rPr>
              <a:t>ekonomi</a:t>
            </a:r>
            <a:r>
              <a:rPr lang="en-GB" sz="1800" dirty="0">
                <a:latin typeface="Calibri"/>
                <a:ea typeface="Calibri"/>
                <a:cs typeface="Calibri"/>
                <a:sym typeface="Calibri"/>
              </a:rPr>
              <a:t> </a:t>
            </a:r>
            <a:r>
              <a:rPr lang="en-GB" sz="1800" dirty="0" err="1">
                <a:latin typeface="Calibri"/>
                <a:ea typeface="Calibri"/>
                <a:cs typeface="Calibri"/>
                <a:sym typeface="Calibri"/>
              </a:rPr>
              <a:t>ilkeleriyle</a:t>
            </a:r>
            <a:r>
              <a:rPr lang="en-GB" sz="1800" dirty="0">
                <a:latin typeface="Calibri"/>
                <a:ea typeface="Calibri"/>
                <a:cs typeface="Calibri"/>
                <a:sym typeface="Calibri"/>
              </a:rPr>
              <a:t> </a:t>
            </a:r>
            <a:r>
              <a:rPr lang="en-GB" sz="1800" dirty="0" err="1">
                <a:latin typeface="Calibri"/>
                <a:ea typeface="Calibri"/>
                <a:cs typeface="Calibri"/>
                <a:sym typeface="Calibri"/>
              </a:rPr>
              <a:t>uyumu</a:t>
            </a:r>
            <a:r>
              <a:rPr lang="en-GB" sz="1800" dirty="0">
                <a:latin typeface="Calibri"/>
                <a:ea typeface="Calibri"/>
                <a:cs typeface="Calibri"/>
                <a:sym typeface="Calibri"/>
              </a:rPr>
              <a:t> </a:t>
            </a:r>
            <a:r>
              <a:rPr lang="en-GB" sz="1800" dirty="0" err="1">
                <a:latin typeface="Calibri"/>
                <a:ea typeface="Calibri"/>
                <a:cs typeface="Calibri"/>
                <a:sym typeface="Calibri"/>
              </a:rPr>
              <a:t>hakkında</a:t>
            </a:r>
            <a:r>
              <a:rPr lang="en-GB" sz="1800" dirty="0">
                <a:latin typeface="Calibri"/>
                <a:ea typeface="Calibri"/>
                <a:cs typeface="Calibri"/>
                <a:sym typeface="Calibri"/>
              </a:rPr>
              <a:t> </a:t>
            </a:r>
            <a:r>
              <a:rPr lang="en-GB" sz="1800" dirty="0" err="1">
                <a:latin typeface="Calibri"/>
                <a:ea typeface="Calibri"/>
                <a:cs typeface="Calibri"/>
                <a:sym typeface="Calibri"/>
              </a:rPr>
              <a:t>kapsamlı</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anlayış</a:t>
            </a:r>
            <a:r>
              <a:rPr lang="en-GB" sz="1800" dirty="0">
                <a:latin typeface="Calibri"/>
                <a:ea typeface="Calibri"/>
                <a:cs typeface="Calibri"/>
                <a:sym typeface="Calibri"/>
              </a:rPr>
              <a:t> </a:t>
            </a:r>
            <a:r>
              <a:rPr lang="en-GB" sz="1800" dirty="0" err="1">
                <a:latin typeface="Calibri"/>
                <a:ea typeface="Calibri"/>
                <a:cs typeface="Calibri"/>
                <a:sym typeface="Calibri"/>
              </a:rPr>
              <a:t>sağlar</a:t>
            </a:r>
            <a:r>
              <a:rPr lang="en-GB" sz="1800" dirty="0">
                <a:latin typeface="Calibri"/>
                <a:ea typeface="Calibri"/>
                <a:cs typeface="Calibri"/>
                <a:sym typeface="Calibri"/>
              </a:rPr>
              <a:t>.</a:t>
            </a:r>
            <a:endParaRPr dirty="0"/>
          </a:p>
        </p:txBody>
      </p:sp>
      <p:sp>
        <p:nvSpPr>
          <p:cNvPr id="440" name="Google Shape;44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0000"/>
              </a:lnSpc>
              <a:spcBef>
                <a:spcPts val="0"/>
              </a:spcBef>
              <a:spcAft>
                <a:spcPts val="0"/>
              </a:spcAft>
              <a:buNone/>
            </a:pPr>
            <a:r>
              <a:rPr lang="en-GB" sz="1800" dirty="0" err="1">
                <a:latin typeface="Calibri"/>
                <a:ea typeface="Calibri"/>
                <a:cs typeface="Calibri"/>
                <a:sym typeface="Calibri"/>
              </a:rPr>
              <a:t>Estetik</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ürünün</a:t>
            </a:r>
            <a:r>
              <a:rPr lang="en-GB" sz="1800" dirty="0">
                <a:latin typeface="Calibri"/>
                <a:ea typeface="Calibri"/>
                <a:cs typeface="Calibri"/>
                <a:sym typeface="Calibri"/>
              </a:rPr>
              <a:t> </a:t>
            </a:r>
            <a:r>
              <a:rPr lang="en-GB" sz="1800" dirty="0" err="1">
                <a:latin typeface="Calibri"/>
                <a:ea typeface="Calibri"/>
                <a:cs typeface="Calibri"/>
                <a:sym typeface="Calibri"/>
              </a:rPr>
              <a:t>tasarımının</a:t>
            </a:r>
            <a:r>
              <a:rPr lang="en-GB" sz="1800" dirty="0">
                <a:latin typeface="Calibri"/>
                <a:ea typeface="Calibri"/>
                <a:cs typeface="Calibri"/>
                <a:sym typeface="Calibri"/>
              </a:rPr>
              <a:t> </a:t>
            </a:r>
            <a:r>
              <a:rPr lang="en-GB" sz="1800" dirty="0" err="1">
                <a:latin typeface="Calibri"/>
                <a:ea typeface="Calibri"/>
                <a:cs typeface="Calibri"/>
                <a:sym typeface="Calibri"/>
              </a:rPr>
              <a:t>görsel</a:t>
            </a:r>
            <a:r>
              <a:rPr lang="en-GB" sz="1800" dirty="0">
                <a:latin typeface="Calibri"/>
                <a:ea typeface="Calibri"/>
                <a:cs typeface="Calibri"/>
                <a:sym typeface="Calibri"/>
              </a:rPr>
              <a:t> ve </a:t>
            </a:r>
            <a:r>
              <a:rPr lang="en-GB" sz="1800" dirty="0" err="1">
                <a:latin typeface="Calibri"/>
                <a:ea typeface="Calibri"/>
                <a:cs typeface="Calibri"/>
                <a:sym typeface="Calibri"/>
              </a:rPr>
              <a:t>duyusal</a:t>
            </a:r>
            <a:r>
              <a:rPr lang="en-GB" sz="1800" dirty="0">
                <a:latin typeface="Calibri"/>
                <a:ea typeface="Calibri"/>
                <a:cs typeface="Calibri"/>
                <a:sym typeface="Calibri"/>
              </a:rPr>
              <a:t> </a:t>
            </a:r>
            <a:r>
              <a:rPr lang="en-GB" sz="1800" dirty="0" err="1">
                <a:latin typeface="Calibri"/>
                <a:ea typeface="Calibri"/>
                <a:cs typeface="Calibri"/>
                <a:sym typeface="Calibri"/>
              </a:rPr>
              <a:t>yönleriyle</a:t>
            </a:r>
            <a:r>
              <a:rPr lang="en-GB" sz="1800" dirty="0">
                <a:latin typeface="Calibri"/>
                <a:ea typeface="Calibri"/>
                <a:cs typeface="Calibri"/>
                <a:sym typeface="Calibri"/>
              </a:rPr>
              <a:t> </a:t>
            </a:r>
            <a:r>
              <a:rPr lang="en-GB" sz="1800" dirty="0" err="1">
                <a:latin typeface="Calibri"/>
                <a:ea typeface="Calibri"/>
                <a:cs typeface="Calibri"/>
                <a:sym typeface="Calibri"/>
              </a:rPr>
              <a:t>ilgilidir</a:t>
            </a:r>
            <a:r>
              <a:rPr lang="en-GB" sz="1800" dirty="0">
                <a:latin typeface="Calibri"/>
                <a:ea typeface="Calibri"/>
                <a:cs typeface="Calibri"/>
                <a:sym typeface="Calibri"/>
              </a:rPr>
              <a:t>. </a:t>
            </a:r>
            <a:r>
              <a:rPr lang="en-GB" sz="1800" dirty="0" err="1">
                <a:latin typeface="Calibri"/>
                <a:ea typeface="Calibri"/>
                <a:cs typeface="Calibri"/>
                <a:sym typeface="Calibri"/>
              </a:rPr>
              <a:t>Estetik</a:t>
            </a:r>
            <a:r>
              <a:rPr lang="en-GB" sz="1800" dirty="0">
                <a:latin typeface="Calibri"/>
                <a:ea typeface="Calibri"/>
                <a:cs typeface="Calibri"/>
                <a:sym typeface="Calibri"/>
              </a:rPr>
              <a:t> </a:t>
            </a:r>
            <a:r>
              <a:rPr lang="en-GB" sz="1800" dirty="0" err="1">
                <a:latin typeface="Calibri"/>
                <a:ea typeface="Calibri"/>
                <a:cs typeface="Calibri"/>
                <a:sym typeface="Calibri"/>
              </a:rPr>
              <a:t>analiz</a:t>
            </a:r>
            <a:r>
              <a:rPr lang="en-GB" sz="1800" dirty="0">
                <a:latin typeface="Calibri"/>
                <a:ea typeface="Calibri"/>
                <a:cs typeface="Calibri"/>
                <a:sym typeface="Calibri"/>
              </a:rPr>
              <a:t>, </a:t>
            </a:r>
            <a:r>
              <a:rPr lang="en-GB" sz="1800" dirty="0" err="1">
                <a:latin typeface="Calibri"/>
                <a:ea typeface="Calibri"/>
                <a:cs typeface="Calibri"/>
                <a:sym typeface="Calibri"/>
              </a:rPr>
              <a:t>ürünün</a:t>
            </a:r>
            <a:r>
              <a:rPr lang="en-GB" sz="1800" dirty="0">
                <a:latin typeface="Calibri"/>
                <a:ea typeface="Calibri"/>
                <a:cs typeface="Calibri"/>
                <a:sym typeface="Calibri"/>
              </a:rPr>
              <a:t> </a:t>
            </a:r>
            <a:r>
              <a:rPr lang="en-GB" sz="1800" dirty="0" err="1">
                <a:latin typeface="Calibri"/>
                <a:ea typeface="Calibri"/>
                <a:cs typeface="Calibri"/>
                <a:sym typeface="Calibri"/>
              </a:rPr>
              <a:t>genel</a:t>
            </a:r>
            <a:r>
              <a:rPr lang="en-GB" sz="1800" dirty="0">
                <a:latin typeface="Calibri"/>
                <a:ea typeface="Calibri"/>
                <a:cs typeface="Calibri"/>
                <a:sym typeface="Calibri"/>
              </a:rPr>
              <a:t> </a:t>
            </a:r>
            <a:r>
              <a:rPr lang="en-GB" sz="1800" dirty="0" err="1">
                <a:latin typeface="Calibri"/>
                <a:ea typeface="Calibri"/>
                <a:cs typeface="Calibri"/>
                <a:sym typeface="Calibri"/>
              </a:rPr>
              <a:t>görsel</a:t>
            </a:r>
            <a:r>
              <a:rPr lang="en-GB" sz="1800" dirty="0">
                <a:latin typeface="Calibri"/>
                <a:ea typeface="Calibri"/>
                <a:cs typeface="Calibri"/>
                <a:sym typeface="Calibri"/>
              </a:rPr>
              <a:t> </a:t>
            </a:r>
            <a:r>
              <a:rPr lang="en-GB" sz="1800" dirty="0" err="1">
                <a:latin typeface="Calibri"/>
                <a:ea typeface="Calibri"/>
                <a:cs typeface="Calibri"/>
                <a:sym typeface="Calibri"/>
              </a:rPr>
              <a:t>çekiciliğini</a:t>
            </a:r>
            <a:r>
              <a:rPr lang="en-GB" sz="1800" dirty="0">
                <a:latin typeface="Calibri"/>
                <a:ea typeface="Calibri"/>
                <a:cs typeface="Calibri"/>
                <a:sym typeface="Calibri"/>
              </a:rPr>
              <a:t>, </a:t>
            </a:r>
            <a:r>
              <a:rPr lang="en-GB" sz="1800" dirty="0" err="1">
                <a:latin typeface="Calibri"/>
                <a:ea typeface="Calibri"/>
                <a:cs typeface="Calibri"/>
                <a:sym typeface="Calibri"/>
              </a:rPr>
              <a:t>stilini</a:t>
            </a:r>
            <a:r>
              <a:rPr lang="en-GB" sz="1800" dirty="0">
                <a:latin typeface="Calibri"/>
                <a:ea typeface="Calibri"/>
                <a:cs typeface="Calibri"/>
                <a:sym typeface="Calibri"/>
              </a:rPr>
              <a:t>, </a:t>
            </a:r>
            <a:r>
              <a:rPr lang="en-GB" sz="1800" dirty="0" err="1">
                <a:latin typeface="Calibri"/>
                <a:ea typeface="Calibri"/>
                <a:cs typeface="Calibri"/>
                <a:sym typeface="Calibri"/>
              </a:rPr>
              <a:t>renk</a:t>
            </a:r>
            <a:r>
              <a:rPr lang="en-GB" sz="1800" dirty="0">
                <a:latin typeface="Calibri"/>
                <a:ea typeface="Calibri"/>
                <a:cs typeface="Calibri"/>
                <a:sym typeface="Calibri"/>
              </a:rPr>
              <a:t> </a:t>
            </a:r>
            <a:r>
              <a:rPr lang="en-GB" sz="1800" dirty="0" err="1">
                <a:latin typeface="Calibri"/>
                <a:ea typeface="Calibri"/>
                <a:cs typeface="Calibri"/>
                <a:sym typeface="Calibri"/>
              </a:rPr>
              <a:t>şemasını</a:t>
            </a:r>
            <a:r>
              <a:rPr lang="en-GB" sz="1800" dirty="0">
                <a:latin typeface="Calibri"/>
                <a:ea typeface="Calibri"/>
                <a:cs typeface="Calibri"/>
                <a:sym typeface="Calibri"/>
              </a:rPr>
              <a:t>, </a:t>
            </a:r>
            <a:r>
              <a:rPr lang="en-GB" sz="1800" dirty="0" err="1">
                <a:latin typeface="Calibri"/>
                <a:ea typeface="Calibri"/>
                <a:cs typeface="Calibri"/>
                <a:sym typeface="Calibri"/>
              </a:rPr>
              <a:t>oranlarını</a:t>
            </a:r>
            <a:r>
              <a:rPr lang="en-GB" sz="1800" dirty="0">
                <a:latin typeface="Calibri"/>
                <a:ea typeface="Calibri"/>
                <a:cs typeface="Calibri"/>
                <a:sym typeface="Calibri"/>
              </a:rPr>
              <a:t> ve </a:t>
            </a:r>
            <a:r>
              <a:rPr lang="en-GB" sz="1800" dirty="0" err="1">
                <a:latin typeface="Calibri"/>
                <a:ea typeface="Calibri"/>
                <a:cs typeface="Calibri"/>
                <a:sym typeface="Calibri"/>
              </a:rPr>
              <a:t>tasarım</a:t>
            </a:r>
            <a:r>
              <a:rPr lang="en-GB" sz="1800" dirty="0">
                <a:latin typeface="Calibri"/>
                <a:ea typeface="Calibri"/>
                <a:cs typeface="Calibri"/>
                <a:sym typeface="Calibri"/>
              </a:rPr>
              <a:t> </a:t>
            </a:r>
            <a:r>
              <a:rPr lang="en-GB" sz="1800" dirty="0" err="1">
                <a:latin typeface="Calibri"/>
                <a:ea typeface="Calibri"/>
                <a:cs typeface="Calibri"/>
                <a:sym typeface="Calibri"/>
              </a:rPr>
              <a:t>öğelerini</a:t>
            </a:r>
            <a:r>
              <a:rPr lang="en-GB" sz="1800" dirty="0">
                <a:latin typeface="Calibri"/>
                <a:ea typeface="Calibri"/>
                <a:cs typeface="Calibri"/>
                <a:sym typeface="Calibri"/>
              </a:rPr>
              <a:t> </a:t>
            </a:r>
            <a:r>
              <a:rPr lang="en-GB" sz="1800" dirty="0" err="1">
                <a:latin typeface="Calibri"/>
                <a:ea typeface="Calibri"/>
                <a:cs typeface="Calibri"/>
                <a:sym typeface="Calibri"/>
              </a:rPr>
              <a:t>değerlendirmeyi</a:t>
            </a:r>
            <a:r>
              <a:rPr lang="en-GB" sz="1800" dirty="0">
                <a:latin typeface="Calibri"/>
                <a:ea typeface="Calibri"/>
                <a:cs typeface="Calibri"/>
                <a:sym typeface="Calibri"/>
              </a:rPr>
              <a:t> </a:t>
            </a:r>
            <a:r>
              <a:rPr lang="en-GB" sz="1800" dirty="0" err="1">
                <a:latin typeface="Calibri"/>
                <a:ea typeface="Calibri"/>
                <a:cs typeface="Calibri"/>
                <a:sym typeface="Calibri"/>
              </a:rPr>
              <a:t>içerir</a:t>
            </a:r>
            <a:r>
              <a:rPr lang="en-GB" sz="1800" dirty="0">
                <a:latin typeface="Calibri"/>
                <a:ea typeface="Calibri"/>
                <a:cs typeface="Calibri"/>
                <a:sym typeface="Calibri"/>
              </a:rPr>
              <a:t>. </a:t>
            </a:r>
            <a:r>
              <a:rPr lang="en-GB" sz="1800" dirty="0" err="1">
                <a:latin typeface="Calibri"/>
                <a:ea typeface="Calibri"/>
                <a:cs typeface="Calibri"/>
                <a:sym typeface="Calibri"/>
              </a:rPr>
              <a:t>Ayakkabılar</a:t>
            </a:r>
            <a:r>
              <a:rPr lang="en-GB" sz="1800" dirty="0">
                <a:latin typeface="Calibri"/>
                <a:ea typeface="Calibri"/>
                <a:cs typeface="Calibri"/>
                <a:sym typeface="Calibri"/>
              </a:rPr>
              <a:t> </a:t>
            </a:r>
            <a:r>
              <a:rPr lang="en-GB" sz="1800" dirty="0" err="1">
                <a:latin typeface="Calibri"/>
                <a:ea typeface="Calibri"/>
                <a:cs typeface="Calibri"/>
                <a:sym typeface="Calibri"/>
              </a:rPr>
              <a:t>söz</a:t>
            </a:r>
            <a:r>
              <a:rPr lang="en-GB" sz="1800" dirty="0">
                <a:latin typeface="Calibri"/>
                <a:ea typeface="Calibri"/>
                <a:cs typeface="Calibri"/>
                <a:sym typeface="Calibri"/>
              </a:rPr>
              <a:t> </a:t>
            </a:r>
            <a:r>
              <a:rPr lang="en-GB" sz="1800" dirty="0" err="1">
                <a:latin typeface="Calibri"/>
                <a:ea typeface="Calibri"/>
                <a:cs typeface="Calibri"/>
                <a:sym typeface="Calibri"/>
              </a:rPr>
              <a:t>konusu</a:t>
            </a:r>
            <a:r>
              <a:rPr lang="en-GB" sz="1800" dirty="0">
                <a:latin typeface="Calibri"/>
                <a:ea typeface="Calibri"/>
                <a:cs typeface="Calibri"/>
                <a:sym typeface="Calibri"/>
              </a:rPr>
              <a:t> </a:t>
            </a:r>
            <a:r>
              <a:rPr lang="en-GB" sz="1800" dirty="0" err="1">
                <a:latin typeface="Calibri"/>
                <a:ea typeface="Calibri"/>
                <a:cs typeface="Calibri"/>
                <a:sym typeface="Calibri"/>
              </a:rPr>
              <a:t>olduğunda</a:t>
            </a:r>
            <a:r>
              <a:rPr lang="en-GB" sz="1800" dirty="0">
                <a:latin typeface="Calibri"/>
                <a:ea typeface="Calibri"/>
                <a:cs typeface="Calibri"/>
                <a:sym typeface="Calibri"/>
              </a:rPr>
              <a:t>, </a:t>
            </a:r>
            <a:r>
              <a:rPr lang="en-GB" sz="1800" dirty="0" err="1">
                <a:latin typeface="Calibri"/>
                <a:ea typeface="Calibri"/>
                <a:cs typeface="Calibri"/>
                <a:sym typeface="Calibri"/>
              </a:rPr>
              <a:t>estetik</a:t>
            </a:r>
            <a:r>
              <a:rPr lang="en-GB" sz="1800" dirty="0">
                <a:latin typeface="Calibri"/>
                <a:ea typeface="Calibri"/>
                <a:cs typeface="Calibri"/>
                <a:sym typeface="Calibri"/>
              </a:rPr>
              <a:t> </a:t>
            </a:r>
            <a:r>
              <a:rPr lang="en-GB" sz="1800" dirty="0" err="1">
                <a:latin typeface="Calibri"/>
                <a:ea typeface="Calibri"/>
                <a:cs typeface="Calibri"/>
                <a:sym typeface="Calibri"/>
              </a:rPr>
              <a:t>kaygılar</a:t>
            </a:r>
            <a:r>
              <a:rPr lang="en-GB" sz="1800" dirty="0">
                <a:latin typeface="Calibri"/>
                <a:ea typeface="Calibri"/>
                <a:cs typeface="Calibri"/>
                <a:sym typeface="Calibri"/>
              </a:rPr>
              <a:t>, </a:t>
            </a:r>
            <a:r>
              <a:rPr lang="en-GB" sz="1800" dirty="0" err="1">
                <a:latin typeface="Calibri"/>
                <a:ea typeface="Calibri"/>
                <a:cs typeface="Calibri"/>
                <a:sym typeface="Calibri"/>
              </a:rPr>
              <a:t>tasarımın</a:t>
            </a:r>
            <a:r>
              <a:rPr lang="en-GB" sz="1800" dirty="0">
                <a:latin typeface="Calibri"/>
                <a:ea typeface="Calibri"/>
                <a:cs typeface="Calibri"/>
                <a:sym typeface="Calibri"/>
              </a:rPr>
              <a:t> </a:t>
            </a:r>
            <a:r>
              <a:rPr lang="en-GB" sz="1800" dirty="0" err="1">
                <a:latin typeface="Calibri"/>
                <a:ea typeface="Calibri"/>
                <a:cs typeface="Calibri"/>
                <a:sym typeface="Calibri"/>
              </a:rPr>
              <a:t>görsel</a:t>
            </a:r>
            <a:r>
              <a:rPr lang="en-GB" sz="1800" dirty="0">
                <a:latin typeface="Calibri"/>
                <a:ea typeface="Calibri"/>
                <a:cs typeface="Calibri"/>
                <a:sym typeface="Calibri"/>
              </a:rPr>
              <a:t> </a:t>
            </a:r>
            <a:r>
              <a:rPr lang="en-GB" sz="1800" dirty="0" err="1">
                <a:latin typeface="Calibri"/>
                <a:ea typeface="Calibri"/>
                <a:cs typeface="Calibri"/>
                <a:sym typeface="Calibri"/>
              </a:rPr>
              <a:t>tutarlılığı</a:t>
            </a:r>
            <a:r>
              <a:rPr lang="en-GB" sz="1800" dirty="0">
                <a:latin typeface="Calibri"/>
                <a:ea typeface="Calibri"/>
                <a:cs typeface="Calibri"/>
                <a:sym typeface="Calibri"/>
              </a:rPr>
              <a:t>, </a:t>
            </a:r>
            <a:r>
              <a:rPr lang="en-GB" sz="1800" dirty="0" err="1">
                <a:latin typeface="Calibri"/>
                <a:ea typeface="Calibri"/>
                <a:cs typeface="Calibri"/>
                <a:sym typeface="Calibri"/>
              </a:rPr>
              <a:t>mevcut</a:t>
            </a:r>
            <a:r>
              <a:rPr lang="en-GB" sz="1800" dirty="0">
                <a:latin typeface="Calibri"/>
                <a:ea typeface="Calibri"/>
                <a:cs typeface="Calibri"/>
                <a:sym typeface="Calibri"/>
              </a:rPr>
              <a:t> </a:t>
            </a:r>
            <a:r>
              <a:rPr lang="en-GB" sz="1800" dirty="0" err="1">
                <a:latin typeface="Calibri"/>
                <a:ea typeface="Calibri"/>
                <a:cs typeface="Calibri"/>
                <a:sym typeface="Calibri"/>
              </a:rPr>
              <a:t>trendlerle</a:t>
            </a:r>
            <a:r>
              <a:rPr lang="en-GB" sz="1800" dirty="0">
                <a:latin typeface="Calibri"/>
                <a:ea typeface="Calibri"/>
                <a:cs typeface="Calibri"/>
                <a:sym typeface="Calibri"/>
              </a:rPr>
              <a:t> </a:t>
            </a:r>
            <a:r>
              <a:rPr lang="en-GB" sz="1800" dirty="0" err="1">
                <a:latin typeface="Calibri"/>
                <a:ea typeface="Calibri"/>
                <a:cs typeface="Calibri"/>
                <a:sym typeface="Calibri"/>
              </a:rPr>
              <a:t>uyumu</a:t>
            </a:r>
            <a:r>
              <a:rPr lang="en-GB" sz="1800" dirty="0">
                <a:latin typeface="Calibri"/>
                <a:ea typeface="Calibri"/>
                <a:cs typeface="Calibri"/>
                <a:sym typeface="Calibri"/>
              </a:rPr>
              <a:t> ve </a:t>
            </a:r>
            <a:r>
              <a:rPr lang="en-GB" sz="1800" dirty="0" err="1">
                <a:latin typeface="Calibri"/>
                <a:ea typeface="Calibri"/>
                <a:cs typeface="Calibri"/>
                <a:sym typeface="Calibri"/>
              </a:rPr>
              <a:t>görünümüne</a:t>
            </a:r>
            <a:r>
              <a:rPr lang="en-GB" sz="1800" dirty="0">
                <a:latin typeface="Calibri"/>
                <a:ea typeface="Calibri"/>
                <a:cs typeface="Calibri"/>
                <a:sym typeface="Calibri"/>
              </a:rPr>
              <a:t> </a:t>
            </a:r>
            <a:r>
              <a:rPr lang="en-GB" sz="1800" dirty="0" err="1">
                <a:latin typeface="Calibri"/>
                <a:ea typeface="Calibri"/>
                <a:cs typeface="Calibri"/>
                <a:sym typeface="Calibri"/>
              </a:rPr>
              <a:t>dayalı</a:t>
            </a:r>
            <a:r>
              <a:rPr lang="en-GB" sz="1800" dirty="0">
                <a:latin typeface="Calibri"/>
                <a:ea typeface="Calibri"/>
                <a:cs typeface="Calibri"/>
                <a:sym typeface="Calibri"/>
              </a:rPr>
              <a:t> </a:t>
            </a:r>
            <a:r>
              <a:rPr lang="en-GB" sz="1800" dirty="0" err="1">
                <a:latin typeface="Calibri"/>
                <a:ea typeface="Calibri"/>
                <a:cs typeface="Calibri"/>
                <a:sym typeface="Calibri"/>
              </a:rPr>
              <a:t>olarak</a:t>
            </a:r>
            <a:r>
              <a:rPr lang="en-GB" sz="1800" dirty="0">
                <a:latin typeface="Calibri"/>
                <a:ea typeface="Calibri"/>
                <a:cs typeface="Calibri"/>
                <a:sym typeface="Calibri"/>
              </a:rPr>
              <a:t> </a:t>
            </a:r>
            <a:r>
              <a:rPr lang="en-GB" sz="1800" dirty="0" err="1">
                <a:latin typeface="Calibri"/>
                <a:ea typeface="Calibri"/>
                <a:cs typeface="Calibri"/>
                <a:sym typeface="Calibri"/>
              </a:rPr>
              <a:t>potansiyel</a:t>
            </a:r>
            <a:r>
              <a:rPr lang="en-GB" sz="1800" dirty="0">
                <a:latin typeface="Calibri"/>
                <a:ea typeface="Calibri"/>
                <a:cs typeface="Calibri"/>
                <a:sym typeface="Calibri"/>
              </a:rPr>
              <a:t> </a:t>
            </a:r>
            <a:r>
              <a:rPr lang="en-GB" sz="1800" dirty="0" err="1">
                <a:latin typeface="Calibri"/>
                <a:ea typeface="Calibri"/>
                <a:cs typeface="Calibri"/>
                <a:sym typeface="Calibri"/>
              </a:rPr>
              <a:t>tüketicilerden</a:t>
            </a:r>
            <a:r>
              <a:rPr lang="en-GB" sz="1800" dirty="0">
                <a:latin typeface="Calibri"/>
                <a:ea typeface="Calibri"/>
                <a:cs typeface="Calibri"/>
                <a:sym typeface="Calibri"/>
              </a:rPr>
              <a:t> </a:t>
            </a:r>
            <a:r>
              <a:rPr lang="en-GB" sz="1800" dirty="0" err="1">
                <a:latin typeface="Calibri"/>
                <a:ea typeface="Calibri"/>
                <a:cs typeface="Calibri"/>
                <a:sym typeface="Calibri"/>
              </a:rPr>
              <a:t>ortaya</a:t>
            </a:r>
            <a:r>
              <a:rPr lang="en-GB" sz="1800" dirty="0">
                <a:latin typeface="Calibri"/>
                <a:ea typeface="Calibri"/>
                <a:cs typeface="Calibri"/>
                <a:sym typeface="Calibri"/>
              </a:rPr>
              <a:t> </a:t>
            </a:r>
            <a:r>
              <a:rPr lang="en-GB" sz="1800" dirty="0" err="1">
                <a:latin typeface="Calibri"/>
                <a:ea typeface="Calibri"/>
                <a:cs typeface="Calibri"/>
                <a:sym typeface="Calibri"/>
              </a:rPr>
              <a:t>çıkan</a:t>
            </a:r>
            <a:r>
              <a:rPr lang="en-GB" sz="1800" dirty="0">
                <a:latin typeface="Calibri"/>
                <a:ea typeface="Calibri"/>
                <a:cs typeface="Calibri"/>
                <a:sym typeface="Calibri"/>
              </a:rPr>
              <a:t> </a:t>
            </a:r>
            <a:r>
              <a:rPr lang="en-GB" sz="1800" dirty="0" err="1">
                <a:latin typeface="Calibri"/>
                <a:ea typeface="Calibri"/>
                <a:cs typeface="Calibri"/>
                <a:sym typeface="Calibri"/>
              </a:rPr>
              <a:t>duygusal</a:t>
            </a:r>
            <a:r>
              <a:rPr lang="en-GB" sz="1800" dirty="0">
                <a:latin typeface="Calibri"/>
                <a:ea typeface="Calibri"/>
                <a:cs typeface="Calibri"/>
                <a:sym typeface="Calibri"/>
              </a:rPr>
              <a:t> </a:t>
            </a:r>
            <a:r>
              <a:rPr lang="en-GB" sz="1800" dirty="0" err="1">
                <a:latin typeface="Calibri"/>
                <a:ea typeface="Calibri"/>
                <a:cs typeface="Calibri"/>
                <a:sym typeface="Calibri"/>
              </a:rPr>
              <a:t>tepki</a:t>
            </a:r>
            <a:r>
              <a:rPr lang="en-GB" sz="1800" dirty="0">
                <a:latin typeface="Calibri"/>
                <a:ea typeface="Calibri"/>
                <a:cs typeface="Calibri"/>
                <a:sym typeface="Calibri"/>
              </a:rPr>
              <a:t> </a:t>
            </a:r>
            <a:r>
              <a:rPr lang="en-GB" sz="1800" dirty="0" err="1">
                <a:latin typeface="Calibri"/>
                <a:ea typeface="Calibri"/>
                <a:cs typeface="Calibri"/>
                <a:sym typeface="Calibri"/>
              </a:rPr>
              <a:t>gibi</a:t>
            </a:r>
            <a:r>
              <a:rPr lang="en-GB" sz="1800" dirty="0">
                <a:latin typeface="Calibri"/>
                <a:ea typeface="Calibri"/>
                <a:cs typeface="Calibri"/>
                <a:sym typeface="Calibri"/>
              </a:rPr>
              <a:t> </a:t>
            </a:r>
            <a:r>
              <a:rPr lang="en-GB" sz="1800" dirty="0" err="1">
                <a:latin typeface="Calibri"/>
                <a:ea typeface="Calibri"/>
                <a:cs typeface="Calibri"/>
                <a:sym typeface="Calibri"/>
              </a:rPr>
              <a:t>faktörleri</a:t>
            </a:r>
            <a:r>
              <a:rPr lang="en-GB" sz="1800" dirty="0">
                <a:latin typeface="Calibri"/>
                <a:ea typeface="Calibri"/>
                <a:cs typeface="Calibri"/>
                <a:sym typeface="Calibri"/>
              </a:rPr>
              <a:t> </a:t>
            </a:r>
            <a:r>
              <a:rPr lang="en-GB" sz="1800" dirty="0" err="1">
                <a:latin typeface="Calibri"/>
                <a:ea typeface="Calibri"/>
                <a:cs typeface="Calibri"/>
                <a:sym typeface="Calibri"/>
              </a:rPr>
              <a:t>kapsar</a:t>
            </a:r>
            <a:r>
              <a:rPr lang="en-GB" sz="1800" dirty="0">
                <a:latin typeface="Calibri"/>
                <a:ea typeface="Calibri"/>
                <a:cs typeface="Calibri"/>
                <a:sym typeface="Calibri"/>
              </a:rPr>
              <a:t>.
</a:t>
            </a:r>
            <a:r>
              <a:rPr lang="en-GB" sz="1800" dirty="0" err="1">
                <a:latin typeface="Calibri"/>
                <a:ea typeface="Calibri"/>
                <a:cs typeface="Calibri"/>
                <a:sym typeface="Calibri"/>
              </a:rPr>
              <a:t>Dışavurumculuk</a:t>
            </a:r>
            <a:r>
              <a:rPr lang="en-GB" sz="1800" dirty="0">
                <a:latin typeface="Calibri"/>
                <a:ea typeface="Calibri"/>
                <a:cs typeface="Calibri"/>
                <a:sym typeface="Calibri"/>
              </a:rPr>
              <a:t>, </a:t>
            </a:r>
            <a:r>
              <a:rPr lang="en-GB" sz="1800" dirty="0" err="1">
                <a:latin typeface="Calibri"/>
                <a:ea typeface="Calibri"/>
                <a:cs typeface="Calibri"/>
                <a:sym typeface="Calibri"/>
              </a:rPr>
              <a:t>ürünün</a:t>
            </a:r>
            <a:r>
              <a:rPr lang="en-GB" sz="1800" dirty="0">
                <a:latin typeface="Calibri"/>
                <a:ea typeface="Calibri"/>
                <a:cs typeface="Calibri"/>
                <a:sym typeface="Calibri"/>
              </a:rPr>
              <a:t> </a:t>
            </a:r>
            <a:r>
              <a:rPr lang="en-GB" sz="1800" dirty="0" err="1">
                <a:latin typeface="Calibri"/>
                <a:ea typeface="Calibri"/>
                <a:cs typeface="Calibri"/>
                <a:sym typeface="Calibri"/>
              </a:rPr>
              <a:t>tasarımı</a:t>
            </a:r>
            <a:r>
              <a:rPr lang="en-GB" sz="1800" dirty="0">
                <a:latin typeface="Calibri"/>
                <a:ea typeface="Calibri"/>
                <a:cs typeface="Calibri"/>
                <a:sym typeface="Calibri"/>
              </a:rPr>
              <a:t> </a:t>
            </a:r>
            <a:r>
              <a:rPr lang="en-GB" sz="1800" dirty="0" err="1">
                <a:latin typeface="Calibri"/>
                <a:ea typeface="Calibri"/>
                <a:cs typeface="Calibri"/>
                <a:sym typeface="Calibri"/>
              </a:rPr>
              <a:t>aracılığıyla</a:t>
            </a:r>
            <a:r>
              <a:rPr lang="en-GB" sz="1800" dirty="0">
                <a:latin typeface="Calibri"/>
                <a:ea typeface="Calibri"/>
                <a:cs typeface="Calibri"/>
                <a:sym typeface="Calibri"/>
              </a:rPr>
              <a:t> </a:t>
            </a:r>
            <a:r>
              <a:rPr lang="en-GB" sz="1800" dirty="0" err="1">
                <a:latin typeface="Calibri"/>
                <a:ea typeface="Calibri"/>
                <a:cs typeface="Calibri"/>
                <a:sym typeface="Calibri"/>
              </a:rPr>
              <a:t>daha</a:t>
            </a:r>
            <a:r>
              <a:rPr lang="en-GB" sz="1800" dirty="0">
                <a:latin typeface="Calibri"/>
                <a:ea typeface="Calibri"/>
                <a:cs typeface="Calibri"/>
                <a:sym typeface="Calibri"/>
              </a:rPr>
              <a:t> </a:t>
            </a:r>
            <a:r>
              <a:rPr lang="en-GB" sz="1800" dirty="0" err="1">
                <a:latin typeface="Calibri"/>
                <a:ea typeface="Calibri"/>
                <a:cs typeface="Calibri"/>
                <a:sym typeface="Calibri"/>
              </a:rPr>
              <a:t>derin</a:t>
            </a:r>
            <a:r>
              <a:rPr lang="en-GB" sz="1800" dirty="0">
                <a:latin typeface="Calibri"/>
                <a:ea typeface="Calibri"/>
                <a:cs typeface="Calibri"/>
                <a:sym typeface="Calibri"/>
              </a:rPr>
              <a:t> </a:t>
            </a:r>
            <a:r>
              <a:rPr lang="en-GB" sz="1800" dirty="0" err="1">
                <a:latin typeface="Calibri"/>
                <a:ea typeface="Calibri"/>
                <a:cs typeface="Calibri"/>
                <a:sym typeface="Calibri"/>
              </a:rPr>
              <a:t>anlamların</a:t>
            </a:r>
            <a:r>
              <a:rPr lang="en-GB" sz="1800" dirty="0">
                <a:latin typeface="Calibri"/>
                <a:ea typeface="Calibri"/>
                <a:cs typeface="Calibri"/>
                <a:sym typeface="Calibri"/>
              </a:rPr>
              <a:t>, </a:t>
            </a:r>
            <a:r>
              <a:rPr lang="en-GB" sz="1800" dirty="0" err="1">
                <a:latin typeface="Calibri"/>
                <a:ea typeface="Calibri"/>
                <a:cs typeface="Calibri"/>
                <a:sym typeface="Calibri"/>
              </a:rPr>
              <a:t>duyguların</a:t>
            </a:r>
            <a:r>
              <a:rPr lang="en-GB" sz="1800" dirty="0">
                <a:latin typeface="Calibri"/>
                <a:ea typeface="Calibri"/>
                <a:cs typeface="Calibri"/>
                <a:sym typeface="Calibri"/>
              </a:rPr>
              <a:t> ve </a:t>
            </a:r>
            <a:r>
              <a:rPr lang="en-GB" sz="1800" dirty="0" err="1">
                <a:latin typeface="Calibri"/>
                <a:ea typeface="Calibri"/>
                <a:cs typeface="Calibri"/>
                <a:sym typeface="Calibri"/>
              </a:rPr>
              <a:t>marka</a:t>
            </a:r>
            <a:r>
              <a:rPr lang="en-GB" sz="1800" dirty="0">
                <a:latin typeface="Calibri"/>
                <a:ea typeface="Calibri"/>
                <a:cs typeface="Calibri"/>
                <a:sym typeface="Calibri"/>
              </a:rPr>
              <a:t> </a:t>
            </a:r>
            <a:r>
              <a:rPr lang="en-GB" sz="1800" dirty="0" err="1">
                <a:latin typeface="Calibri"/>
                <a:ea typeface="Calibri"/>
                <a:cs typeface="Calibri"/>
                <a:sym typeface="Calibri"/>
              </a:rPr>
              <a:t>kimliğinin</a:t>
            </a:r>
            <a:r>
              <a:rPr lang="en-GB" sz="1800" dirty="0">
                <a:latin typeface="Calibri"/>
                <a:ea typeface="Calibri"/>
                <a:cs typeface="Calibri"/>
                <a:sym typeface="Calibri"/>
              </a:rPr>
              <a:t> </a:t>
            </a:r>
            <a:r>
              <a:rPr lang="en-GB" sz="1800" dirty="0" err="1">
                <a:latin typeface="Calibri"/>
                <a:ea typeface="Calibri"/>
                <a:cs typeface="Calibri"/>
                <a:sym typeface="Calibri"/>
              </a:rPr>
              <a:t>iletişimini</a:t>
            </a:r>
            <a:r>
              <a:rPr lang="en-GB" sz="1800" dirty="0">
                <a:latin typeface="Calibri"/>
                <a:ea typeface="Calibri"/>
                <a:cs typeface="Calibri"/>
                <a:sym typeface="Calibri"/>
              </a:rPr>
              <a:t> </a:t>
            </a:r>
            <a:r>
              <a:rPr lang="en-GB" sz="1800" dirty="0" err="1">
                <a:latin typeface="Calibri"/>
                <a:ea typeface="Calibri"/>
                <a:cs typeface="Calibri"/>
                <a:sym typeface="Calibri"/>
              </a:rPr>
              <a:t>içerir</a:t>
            </a:r>
            <a:r>
              <a:rPr lang="en-GB" sz="1800" dirty="0">
                <a:latin typeface="Calibri"/>
                <a:ea typeface="Calibri"/>
                <a:cs typeface="Calibri"/>
                <a:sym typeface="Calibri"/>
              </a:rPr>
              <a:t>. </a:t>
            </a:r>
            <a:r>
              <a:rPr lang="en-GB" sz="1800" dirty="0" err="1">
                <a:latin typeface="Calibri"/>
                <a:ea typeface="Calibri"/>
                <a:cs typeface="Calibri"/>
                <a:sym typeface="Calibri"/>
              </a:rPr>
              <a:t>Ayakkabı</a:t>
            </a:r>
            <a:r>
              <a:rPr lang="en-GB" sz="1800" dirty="0">
                <a:latin typeface="Calibri"/>
                <a:ea typeface="Calibri"/>
                <a:cs typeface="Calibri"/>
                <a:sym typeface="Calibri"/>
              </a:rPr>
              <a:t> </a:t>
            </a:r>
            <a:r>
              <a:rPr lang="en-GB" sz="1800" dirty="0" err="1">
                <a:latin typeface="Calibri"/>
                <a:ea typeface="Calibri"/>
                <a:cs typeface="Calibri"/>
                <a:sym typeface="Calibri"/>
              </a:rPr>
              <a:t>bağlamında</a:t>
            </a:r>
            <a:r>
              <a:rPr lang="en-GB" sz="1800" dirty="0">
                <a:latin typeface="Calibri"/>
                <a:ea typeface="Calibri"/>
                <a:cs typeface="Calibri"/>
                <a:sym typeface="Calibri"/>
              </a:rPr>
              <a:t>, </a:t>
            </a:r>
            <a:r>
              <a:rPr lang="en-GB" sz="1800" dirty="0" err="1">
                <a:latin typeface="Calibri"/>
                <a:ea typeface="Calibri"/>
                <a:cs typeface="Calibri"/>
                <a:sym typeface="Calibri"/>
              </a:rPr>
              <a:t>markanın</a:t>
            </a:r>
            <a:r>
              <a:rPr lang="en-GB" sz="1800" dirty="0">
                <a:latin typeface="Calibri"/>
                <a:ea typeface="Calibri"/>
                <a:cs typeface="Calibri"/>
                <a:sym typeface="Calibri"/>
              </a:rPr>
              <a:t> </a:t>
            </a:r>
            <a:r>
              <a:rPr lang="en-GB" sz="1800" dirty="0" err="1">
                <a:latin typeface="Calibri"/>
                <a:ea typeface="Calibri"/>
                <a:cs typeface="Calibri"/>
                <a:sym typeface="Calibri"/>
              </a:rPr>
              <a:t>değerlerinin</a:t>
            </a:r>
            <a:r>
              <a:rPr lang="en-GB" sz="1800" dirty="0">
                <a:latin typeface="Calibri"/>
                <a:ea typeface="Calibri"/>
                <a:cs typeface="Calibri"/>
                <a:sym typeface="Calibri"/>
              </a:rPr>
              <a:t>, </a:t>
            </a:r>
            <a:r>
              <a:rPr lang="en-GB" sz="1800" dirty="0" err="1">
                <a:latin typeface="Calibri"/>
                <a:ea typeface="Calibri"/>
                <a:cs typeface="Calibri"/>
                <a:sym typeface="Calibri"/>
              </a:rPr>
              <a:t>kimliğinin</a:t>
            </a:r>
            <a:r>
              <a:rPr lang="en-GB" sz="1800" dirty="0">
                <a:latin typeface="Calibri"/>
                <a:ea typeface="Calibri"/>
                <a:cs typeface="Calibri"/>
                <a:sym typeface="Calibri"/>
              </a:rPr>
              <a:t> ve </a:t>
            </a:r>
            <a:r>
              <a:rPr lang="en-GB" sz="1800" dirty="0" err="1">
                <a:latin typeface="Calibri"/>
                <a:ea typeface="Calibri"/>
                <a:cs typeface="Calibri"/>
                <a:sym typeface="Calibri"/>
              </a:rPr>
              <a:t>tüketicilerde</a:t>
            </a:r>
            <a:r>
              <a:rPr lang="en-GB" sz="1800" dirty="0">
                <a:latin typeface="Calibri"/>
                <a:ea typeface="Calibri"/>
                <a:cs typeface="Calibri"/>
                <a:sym typeface="Calibri"/>
              </a:rPr>
              <a:t> </a:t>
            </a:r>
            <a:r>
              <a:rPr lang="en-GB" sz="1800" dirty="0" err="1">
                <a:latin typeface="Calibri"/>
                <a:ea typeface="Calibri"/>
                <a:cs typeface="Calibri"/>
                <a:sym typeface="Calibri"/>
              </a:rPr>
              <a:t>uyandırmayı</a:t>
            </a:r>
            <a:r>
              <a:rPr lang="en-GB" sz="1800" dirty="0">
                <a:latin typeface="Calibri"/>
                <a:ea typeface="Calibri"/>
                <a:cs typeface="Calibri"/>
                <a:sym typeface="Calibri"/>
              </a:rPr>
              <a:t> </a:t>
            </a:r>
            <a:r>
              <a:rPr lang="en-GB" sz="1800" dirty="0" err="1">
                <a:latin typeface="Calibri"/>
                <a:ea typeface="Calibri"/>
                <a:cs typeface="Calibri"/>
                <a:sym typeface="Calibri"/>
              </a:rPr>
              <a:t>hedeflediği</a:t>
            </a:r>
            <a:r>
              <a:rPr lang="en-GB" sz="1800" dirty="0">
                <a:latin typeface="Calibri"/>
                <a:ea typeface="Calibri"/>
                <a:cs typeface="Calibri"/>
                <a:sym typeface="Calibri"/>
              </a:rPr>
              <a:t> </a:t>
            </a:r>
            <a:r>
              <a:rPr lang="en-GB" sz="1800" dirty="0" err="1">
                <a:latin typeface="Calibri"/>
                <a:ea typeface="Calibri"/>
                <a:cs typeface="Calibri"/>
                <a:sym typeface="Calibri"/>
              </a:rPr>
              <a:t>duyguların</a:t>
            </a:r>
            <a:r>
              <a:rPr lang="en-GB" sz="1800" dirty="0">
                <a:latin typeface="Calibri"/>
                <a:ea typeface="Calibri"/>
                <a:cs typeface="Calibri"/>
                <a:sym typeface="Calibri"/>
              </a:rPr>
              <a:t> </a:t>
            </a:r>
            <a:r>
              <a:rPr lang="en-GB" sz="1800" dirty="0" err="1">
                <a:latin typeface="Calibri"/>
                <a:ea typeface="Calibri"/>
                <a:cs typeface="Calibri"/>
                <a:sym typeface="Calibri"/>
              </a:rPr>
              <a:t>özünü</a:t>
            </a:r>
            <a:r>
              <a:rPr lang="en-GB" sz="1800" dirty="0">
                <a:latin typeface="Calibri"/>
                <a:ea typeface="Calibri"/>
                <a:cs typeface="Calibri"/>
                <a:sym typeface="Calibri"/>
              </a:rPr>
              <a:t> </a:t>
            </a:r>
            <a:r>
              <a:rPr lang="en-GB" sz="1800" dirty="0" err="1">
                <a:latin typeface="Calibri"/>
                <a:ea typeface="Calibri"/>
                <a:cs typeface="Calibri"/>
                <a:sym typeface="Calibri"/>
              </a:rPr>
              <a:t>yakalamak</a:t>
            </a:r>
            <a:r>
              <a:rPr lang="en-GB" sz="1800" dirty="0">
                <a:latin typeface="Calibri"/>
                <a:ea typeface="Calibri"/>
                <a:cs typeface="Calibri"/>
                <a:sym typeface="Calibri"/>
              </a:rPr>
              <a:t> </a:t>
            </a:r>
            <a:r>
              <a:rPr lang="en-GB" sz="1800" dirty="0" err="1">
                <a:latin typeface="Calibri"/>
                <a:ea typeface="Calibri"/>
                <a:cs typeface="Calibri"/>
                <a:sym typeface="Calibri"/>
              </a:rPr>
              <a:t>sadece</a:t>
            </a:r>
            <a:r>
              <a:rPr lang="en-GB" sz="1800" dirty="0">
                <a:latin typeface="Calibri"/>
                <a:ea typeface="Calibri"/>
                <a:cs typeface="Calibri"/>
                <a:sym typeface="Calibri"/>
              </a:rPr>
              <a:t> </a:t>
            </a:r>
            <a:r>
              <a:rPr lang="en-GB" sz="1800" dirty="0" err="1">
                <a:latin typeface="Calibri"/>
                <a:ea typeface="Calibri"/>
                <a:cs typeface="Calibri"/>
                <a:sym typeface="Calibri"/>
              </a:rPr>
              <a:t>estetiğin</a:t>
            </a:r>
            <a:r>
              <a:rPr lang="en-GB" sz="1800" dirty="0">
                <a:latin typeface="Calibri"/>
                <a:ea typeface="Calibri"/>
                <a:cs typeface="Calibri"/>
                <a:sym typeface="Calibri"/>
              </a:rPr>
              <a:t> </a:t>
            </a:r>
            <a:r>
              <a:rPr lang="en-GB" sz="1800" dirty="0" err="1">
                <a:latin typeface="Calibri"/>
                <a:ea typeface="Calibri"/>
                <a:cs typeface="Calibri"/>
                <a:sym typeface="Calibri"/>
              </a:rPr>
              <a:t>ötesine</a:t>
            </a:r>
            <a:r>
              <a:rPr lang="en-GB" sz="1800" dirty="0">
                <a:latin typeface="Calibri"/>
                <a:ea typeface="Calibri"/>
                <a:cs typeface="Calibri"/>
                <a:sym typeface="Calibri"/>
              </a:rPr>
              <a:t> </a:t>
            </a:r>
            <a:r>
              <a:rPr lang="en-GB" sz="1800" dirty="0" err="1">
                <a:latin typeface="Calibri"/>
                <a:ea typeface="Calibri"/>
                <a:cs typeface="Calibri"/>
                <a:sym typeface="Calibri"/>
              </a:rPr>
              <a:t>geçer</a:t>
            </a:r>
            <a:r>
              <a:rPr lang="en-GB" sz="1800" dirty="0">
                <a:latin typeface="Calibri"/>
                <a:ea typeface="Calibri"/>
                <a:cs typeface="Calibri"/>
                <a:sym typeface="Calibri"/>
              </a:rPr>
              <a:t>. </a:t>
            </a:r>
            <a:r>
              <a:rPr lang="en-GB" sz="1800" dirty="0" err="1">
                <a:latin typeface="Calibri"/>
                <a:ea typeface="Calibri"/>
                <a:cs typeface="Calibri"/>
                <a:sym typeface="Calibri"/>
              </a:rPr>
              <a:t>Dışavurumcu</a:t>
            </a:r>
            <a:r>
              <a:rPr lang="en-GB" sz="1800" dirty="0">
                <a:latin typeface="Calibri"/>
                <a:ea typeface="Calibri"/>
                <a:cs typeface="Calibri"/>
                <a:sym typeface="Calibri"/>
              </a:rPr>
              <a:t> </a:t>
            </a:r>
            <a:r>
              <a:rPr lang="en-GB" sz="1800" dirty="0" err="1">
                <a:latin typeface="Calibri"/>
                <a:ea typeface="Calibri"/>
                <a:cs typeface="Calibri"/>
                <a:sym typeface="Calibri"/>
              </a:rPr>
              <a:t>analiz</a:t>
            </a:r>
            <a:r>
              <a:rPr lang="en-GB" sz="1800" dirty="0">
                <a:latin typeface="Calibri"/>
                <a:ea typeface="Calibri"/>
                <a:cs typeface="Calibri"/>
                <a:sym typeface="Calibri"/>
              </a:rPr>
              <a:t>, </a:t>
            </a:r>
            <a:r>
              <a:rPr lang="en-GB" sz="1800" dirty="0" err="1">
                <a:latin typeface="Calibri"/>
                <a:ea typeface="Calibri"/>
                <a:cs typeface="Calibri"/>
                <a:sym typeface="Calibri"/>
              </a:rPr>
              <a:t>ayakkabı</a:t>
            </a:r>
            <a:r>
              <a:rPr lang="en-GB" sz="1800" dirty="0">
                <a:latin typeface="Calibri"/>
                <a:ea typeface="Calibri"/>
                <a:cs typeface="Calibri"/>
                <a:sym typeface="Calibri"/>
              </a:rPr>
              <a:t> </a:t>
            </a:r>
            <a:r>
              <a:rPr lang="en-GB" sz="1800" dirty="0" err="1">
                <a:latin typeface="Calibri"/>
                <a:ea typeface="Calibri"/>
                <a:cs typeface="Calibri"/>
                <a:sym typeface="Calibri"/>
              </a:rPr>
              <a:t>tasarımının</a:t>
            </a:r>
            <a:r>
              <a:rPr lang="en-GB" sz="1800" dirty="0">
                <a:latin typeface="Calibri"/>
                <a:ea typeface="Calibri"/>
                <a:cs typeface="Calibri"/>
                <a:sym typeface="Calibri"/>
              </a:rPr>
              <a:t> </a:t>
            </a:r>
            <a:r>
              <a:rPr lang="en-GB" sz="1800" dirty="0" err="1">
                <a:latin typeface="Calibri"/>
                <a:ea typeface="Calibri"/>
                <a:cs typeface="Calibri"/>
                <a:sym typeface="Calibri"/>
              </a:rPr>
              <a:t>markanın</a:t>
            </a:r>
            <a:r>
              <a:rPr lang="en-GB" sz="1800" dirty="0">
                <a:latin typeface="Calibri"/>
                <a:ea typeface="Calibri"/>
                <a:cs typeface="Calibri"/>
                <a:sym typeface="Calibri"/>
              </a:rPr>
              <a:t> </a:t>
            </a:r>
            <a:r>
              <a:rPr lang="en-GB" sz="1800" dirty="0" err="1">
                <a:latin typeface="Calibri"/>
                <a:ea typeface="Calibri"/>
                <a:cs typeface="Calibri"/>
                <a:sym typeface="Calibri"/>
              </a:rPr>
              <a:t>amaçlanan</a:t>
            </a:r>
            <a:r>
              <a:rPr lang="en-GB" sz="1800" dirty="0">
                <a:latin typeface="Calibri"/>
                <a:ea typeface="Calibri"/>
                <a:cs typeface="Calibri"/>
                <a:sym typeface="Calibri"/>
              </a:rPr>
              <a:t> </a:t>
            </a:r>
            <a:r>
              <a:rPr lang="en-GB" sz="1800" dirty="0" err="1">
                <a:latin typeface="Calibri"/>
                <a:ea typeface="Calibri"/>
                <a:cs typeface="Calibri"/>
                <a:sym typeface="Calibri"/>
              </a:rPr>
              <a:t>mesajını</a:t>
            </a:r>
            <a:r>
              <a:rPr lang="en-GB" sz="1800" dirty="0">
                <a:latin typeface="Calibri"/>
                <a:ea typeface="Calibri"/>
                <a:cs typeface="Calibri"/>
                <a:sym typeface="Calibri"/>
              </a:rPr>
              <a:t>, </a:t>
            </a:r>
            <a:r>
              <a:rPr lang="en-GB" sz="1800" dirty="0" err="1">
                <a:latin typeface="Calibri"/>
                <a:ea typeface="Calibri"/>
                <a:cs typeface="Calibri"/>
                <a:sym typeface="Calibri"/>
              </a:rPr>
              <a:t>kişiliğini</a:t>
            </a:r>
            <a:r>
              <a:rPr lang="en-GB" sz="1800" dirty="0">
                <a:latin typeface="Calibri"/>
                <a:ea typeface="Calibri"/>
                <a:cs typeface="Calibri"/>
                <a:sym typeface="Calibri"/>
              </a:rPr>
              <a:t> ve </a:t>
            </a:r>
            <a:r>
              <a:rPr lang="en-GB" sz="1800" dirty="0" err="1">
                <a:latin typeface="Calibri"/>
                <a:ea typeface="Calibri"/>
                <a:cs typeface="Calibri"/>
                <a:sym typeface="Calibri"/>
              </a:rPr>
              <a:t>kültürel</a:t>
            </a:r>
            <a:r>
              <a:rPr lang="en-GB" sz="1800" dirty="0">
                <a:latin typeface="Calibri"/>
                <a:ea typeface="Calibri"/>
                <a:cs typeface="Calibri"/>
                <a:sym typeface="Calibri"/>
              </a:rPr>
              <a:t> </a:t>
            </a:r>
            <a:r>
              <a:rPr lang="en-GB" sz="1800" dirty="0" err="1">
                <a:latin typeface="Calibri"/>
                <a:ea typeface="Calibri"/>
                <a:cs typeface="Calibri"/>
                <a:sym typeface="Calibri"/>
              </a:rPr>
              <a:t>çağrışımlarını</a:t>
            </a:r>
            <a:r>
              <a:rPr lang="en-GB" sz="1800" dirty="0">
                <a:latin typeface="Calibri"/>
                <a:ea typeface="Calibri"/>
                <a:cs typeface="Calibri"/>
                <a:sym typeface="Calibri"/>
              </a:rPr>
              <a:t> ne </a:t>
            </a:r>
            <a:r>
              <a:rPr lang="en-GB" sz="1800" dirty="0" err="1">
                <a:latin typeface="Calibri"/>
                <a:ea typeface="Calibri"/>
                <a:cs typeface="Calibri"/>
                <a:sym typeface="Calibri"/>
              </a:rPr>
              <a:t>kadar</a:t>
            </a:r>
            <a:r>
              <a:rPr lang="en-GB" sz="1800" dirty="0">
                <a:latin typeface="Calibri"/>
                <a:ea typeface="Calibri"/>
                <a:cs typeface="Calibri"/>
                <a:sym typeface="Calibri"/>
              </a:rPr>
              <a:t> iyi </a:t>
            </a:r>
            <a:r>
              <a:rPr lang="en-GB" sz="1800" dirty="0" err="1">
                <a:latin typeface="Calibri"/>
                <a:ea typeface="Calibri"/>
                <a:cs typeface="Calibri"/>
                <a:sym typeface="Calibri"/>
              </a:rPr>
              <a:t>yansıttığını</a:t>
            </a:r>
            <a:r>
              <a:rPr lang="en-GB" sz="1800" dirty="0">
                <a:latin typeface="Calibri"/>
                <a:ea typeface="Calibri"/>
                <a:cs typeface="Calibri"/>
                <a:sym typeface="Calibri"/>
              </a:rPr>
              <a:t> </a:t>
            </a:r>
            <a:r>
              <a:rPr lang="en-GB" sz="1800" dirty="0" err="1">
                <a:latin typeface="Calibri"/>
                <a:ea typeface="Calibri"/>
                <a:cs typeface="Calibri"/>
                <a:sym typeface="Calibri"/>
              </a:rPr>
              <a:t>dikkate</a:t>
            </a:r>
            <a:r>
              <a:rPr lang="en-GB" sz="1800" dirty="0">
                <a:latin typeface="Calibri"/>
                <a:ea typeface="Calibri"/>
                <a:cs typeface="Calibri"/>
                <a:sym typeface="Calibri"/>
              </a:rPr>
              <a:t> </a:t>
            </a:r>
            <a:r>
              <a:rPr lang="en-GB" sz="1800" dirty="0" err="1">
                <a:latin typeface="Calibri"/>
                <a:ea typeface="Calibri"/>
                <a:cs typeface="Calibri"/>
                <a:sym typeface="Calibri"/>
              </a:rPr>
              <a:t>alır</a:t>
            </a:r>
            <a:r>
              <a:rPr lang="en-GB" sz="1800" dirty="0">
                <a:latin typeface="Calibri"/>
                <a:ea typeface="Calibri"/>
                <a:cs typeface="Calibri"/>
                <a:sym typeface="Calibri"/>
              </a:rPr>
              <a:t>.</a:t>
            </a:r>
            <a:endParaRPr dirty="0"/>
          </a:p>
        </p:txBody>
      </p:sp>
      <p:sp>
        <p:nvSpPr>
          <p:cNvPr id="481" name="Google Shape;48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0000"/>
              </a:lnSpc>
              <a:spcBef>
                <a:spcPts val="0"/>
              </a:spcBef>
              <a:spcAft>
                <a:spcPts val="0"/>
              </a:spcAft>
              <a:buNone/>
            </a:pPr>
            <a:r>
              <a:rPr lang="en-GB" sz="1800" dirty="0" err="1">
                <a:latin typeface="Calibri"/>
                <a:ea typeface="Calibri"/>
                <a:cs typeface="Calibri"/>
                <a:sym typeface="Calibri"/>
              </a:rPr>
              <a:t>Ayakkabı</a:t>
            </a:r>
            <a:r>
              <a:rPr lang="en-GB" sz="1800" dirty="0">
                <a:latin typeface="Calibri"/>
                <a:ea typeface="Calibri"/>
                <a:cs typeface="Calibri"/>
                <a:sym typeface="Calibri"/>
              </a:rPr>
              <a:t> </a:t>
            </a:r>
            <a:r>
              <a:rPr lang="en-GB" sz="1800" dirty="0" err="1">
                <a:latin typeface="Calibri"/>
                <a:ea typeface="Calibri"/>
                <a:cs typeface="Calibri"/>
                <a:sym typeface="Calibri"/>
              </a:rPr>
              <a:t>tasarım</a:t>
            </a:r>
            <a:r>
              <a:rPr lang="en-GB" sz="1800" dirty="0">
                <a:latin typeface="Calibri"/>
                <a:ea typeface="Calibri"/>
                <a:cs typeface="Calibri"/>
                <a:sym typeface="Calibri"/>
              </a:rPr>
              <a:t> </a:t>
            </a:r>
            <a:r>
              <a:rPr lang="en-GB" sz="1800" dirty="0" err="1">
                <a:latin typeface="Calibri"/>
                <a:ea typeface="Calibri"/>
                <a:cs typeface="Calibri"/>
                <a:sym typeface="Calibri"/>
              </a:rPr>
              <a:t>süreci</a:t>
            </a:r>
            <a:r>
              <a:rPr lang="en-GB" sz="1800" dirty="0">
                <a:latin typeface="Calibri"/>
                <a:ea typeface="Calibri"/>
                <a:cs typeface="Calibri"/>
                <a:sym typeface="Calibri"/>
              </a:rPr>
              <a:t>, </a:t>
            </a:r>
            <a:r>
              <a:rPr lang="en-GB" sz="1800" dirty="0" err="1">
                <a:latin typeface="Calibri"/>
                <a:ea typeface="Calibri"/>
                <a:cs typeface="Calibri"/>
                <a:sym typeface="Calibri"/>
              </a:rPr>
              <a:t>tasarım</a:t>
            </a:r>
            <a:r>
              <a:rPr lang="en-GB" sz="1800" dirty="0">
                <a:latin typeface="Calibri"/>
                <a:ea typeface="Calibri"/>
                <a:cs typeface="Calibri"/>
                <a:sym typeface="Calibri"/>
              </a:rPr>
              <a:t> </a:t>
            </a:r>
            <a:r>
              <a:rPr lang="en-GB" sz="1800" dirty="0" err="1">
                <a:latin typeface="Calibri"/>
                <a:ea typeface="Calibri"/>
                <a:cs typeface="Calibri"/>
                <a:sym typeface="Calibri"/>
              </a:rPr>
              <a:t>özellikleriyle</a:t>
            </a:r>
            <a:r>
              <a:rPr lang="en-GB" sz="1800" dirty="0">
                <a:latin typeface="Calibri"/>
                <a:ea typeface="Calibri"/>
                <a:cs typeface="Calibri"/>
                <a:sym typeface="Calibri"/>
              </a:rPr>
              <a:t> </a:t>
            </a:r>
            <a:r>
              <a:rPr lang="en-GB" sz="1800" dirty="0" err="1">
                <a:latin typeface="Calibri"/>
                <a:ea typeface="Calibri"/>
                <a:cs typeface="Calibri"/>
                <a:sym typeface="Calibri"/>
              </a:rPr>
              <a:t>uyumlu</a:t>
            </a:r>
            <a:r>
              <a:rPr lang="en-GB" sz="1800" dirty="0">
                <a:latin typeface="Calibri"/>
                <a:ea typeface="Calibri"/>
                <a:cs typeface="Calibri"/>
                <a:sym typeface="Calibri"/>
              </a:rPr>
              <a:t> </a:t>
            </a:r>
            <a:r>
              <a:rPr lang="en-GB" sz="1800" dirty="0" err="1">
                <a:latin typeface="Calibri"/>
                <a:ea typeface="Calibri"/>
                <a:cs typeface="Calibri"/>
                <a:sym typeface="Calibri"/>
              </a:rPr>
              <a:t>konseptleri</a:t>
            </a:r>
            <a:r>
              <a:rPr lang="en-GB" sz="1800" dirty="0">
                <a:latin typeface="Calibri"/>
                <a:ea typeface="Calibri"/>
                <a:cs typeface="Calibri"/>
                <a:sym typeface="Calibri"/>
              </a:rPr>
              <a:t> </a:t>
            </a:r>
            <a:r>
              <a:rPr lang="en-GB" sz="1800" dirty="0" err="1">
                <a:latin typeface="Calibri"/>
                <a:ea typeface="Calibri"/>
                <a:cs typeface="Calibri"/>
                <a:sym typeface="Calibri"/>
              </a:rPr>
              <a:t>iyileştirmek</a:t>
            </a:r>
            <a:r>
              <a:rPr lang="en-GB" sz="1800" dirty="0">
                <a:latin typeface="Calibri"/>
                <a:ea typeface="Calibri"/>
                <a:cs typeface="Calibri"/>
                <a:sym typeface="Calibri"/>
              </a:rPr>
              <a:t> ve </a:t>
            </a:r>
            <a:r>
              <a:rPr lang="en-GB" sz="1800" dirty="0" err="1">
                <a:latin typeface="Calibri"/>
                <a:ea typeface="Calibri"/>
                <a:cs typeface="Calibri"/>
                <a:sym typeface="Calibri"/>
              </a:rPr>
              <a:t>seçmek</a:t>
            </a:r>
            <a:r>
              <a:rPr lang="en-GB" sz="1800" dirty="0">
                <a:latin typeface="Calibri"/>
                <a:ea typeface="Calibri"/>
                <a:cs typeface="Calibri"/>
                <a:sym typeface="Calibri"/>
              </a:rPr>
              <a:t> </a:t>
            </a:r>
            <a:r>
              <a:rPr lang="en-GB" sz="1800" dirty="0" err="1">
                <a:latin typeface="Calibri"/>
                <a:ea typeface="Calibri"/>
                <a:cs typeface="Calibri"/>
                <a:sym typeface="Calibri"/>
              </a:rPr>
              <a:t>için</a:t>
            </a:r>
            <a:r>
              <a:rPr lang="en-GB" sz="1800" dirty="0">
                <a:latin typeface="Calibri"/>
                <a:ea typeface="Calibri"/>
                <a:cs typeface="Calibri"/>
                <a:sym typeface="Calibri"/>
              </a:rPr>
              <a:t> </a:t>
            </a:r>
            <a:r>
              <a:rPr lang="en-GB" sz="1800" dirty="0" err="1">
                <a:latin typeface="Calibri"/>
                <a:ea typeface="Calibri"/>
                <a:cs typeface="Calibri"/>
                <a:sym typeface="Calibri"/>
              </a:rPr>
              <a:t>birkaç</a:t>
            </a:r>
            <a:r>
              <a:rPr lang="en-GB" sz="1800" dirty="0">
                <a:latin typeface="Calibri"/>
                <a:ea typeface="Calibri"/>
                <a:cs typeface="Calibri"/>
                <a:sym typeface="Calibri"/>
              </a:rPr>
              <a:t> </a:t>
            </a:r>
            <a:r>
              <a:rPr lang="en-GB" sz="1800" dirty="0" err="1">
                <a:latin typeface="Calibri"/>
                <a:ea typeface="Calibri"/>
                <a:cs typeface="Calibri"/>
                <a:sym typeface="Calibri"/>
              </a:rPr>
              <a:t>önemli</a:t>
            </a:r>
            <a:r>
              <a:rPr lang="en-GB" sz="1800" dirty="0">
                <a:latin typeface="Calibri"/>
                <a:ea typeface="Calibri"/>
                <a:cs typeface="Calibri"/>
                <a:sym typeface="Calibri"/>
              </a:rPr>
              <a:t> </a:t>
            </a:r>
            <a:r>
              <a:rPr lang="en-GB" sz="1800" dirty="0" err="1">
                <a:latin typeface="Calibri"/>
                <a:ea typeface="Calibri"/>
                <a:cs typeface="Calibri"/>
                <a:sym typeface="Calibri"/>
              </a:rPr>
              <a:t>aşamayı</a:t>
            </a:r>
            <a:r>
              <a:rPr lang="en-GB" sz="1800" dirty="0">
                <a:latin typeface="Calibri"/>
                <a:ea typeface="Calibri"/>
                <a:cs typeface="Calibri"/>
                <a:sym typeface="Calibri"/>
              </a:rPr>
              <a:t> ve </a:t>
            </a:r>
            <a:r>
              <a:rPr lang="en-GB" sz="1800" dirty="0" err="1">
                <a:latin typeface="Calibri"/>
                <a:ea typeface="Calibri"/>
                <a:cs typeface="Calibri"/>
                <a:sym typeface="Calibri"/>
              </a:rPr>
              <a:t>ardından</a:t>
            </a:r>
            <a:r>
              <a:rPr lang="en-GB" sz="1800" dirty="0">
                <a:latin typeface="Calibri"/>
                <a:ea typeface="Calibri"/>
                <a:cs typeface="Calibri"/>
                <a:sym typeface="Calibri"/>
              </a:rPr>
              <a:t> </a:t>
            </a:r>
            <a:r>
              <a:rPr lang="en-GB" sz="1800" dirty="0" err="1">
                <a:latin typeface="Calibri"/>
                <a:ea typeface="Calibri"/>
                <a:cs typeface="Calibri"/>
                <a:sym typeface="Calibri"/>
              </a:rPr>
              <a:t>daha</a:t>
            </a:r>
            <a:r>
              <a:rPr lang="en-GB" sz="1800" dirty="0">
                <a:latin typeface="Calibri"/>
                <a:ea typeface="Calibri"/>
                <a:cs typeface="Calibri"/>
                <a:sym typeface="Calibri"/>
              </a:rPr>
              <a:t> </a:t>
            </a:r>
            <a:r>
              <a:rPr lang="en-GB" sz="1800" dirty="0" err="1">
                <a:latin typeface="Calibri"/>
                <a:ea typeface="Calibri"/>
                <a:cs typeface="Calibri"/>
                <a:sym typeface="Calibri"/>
              </a:rPr>
              <a:t>fazla</a:t>
            </a:r>
            <a:r>
              <a:rPr lang="en-GB" sz="1800" dirty="0">
                <a:latin typeface="Calibri"/>
                <a:ea typeface="Calibri"/>
                <a:cs typeface="Calibri"/>
                <a:sym typeface="Calibri"/>
              </a:rPr>
              <a:t> </a:t>
            </a:r>
            <a:r>
              <a:rPr lang="en-GB" sz="1800" dirty="0" err="1">
                <a:latin typeface="Calibri"/>
                <a:ea typeface="Calibri"/>
                <a:cs typeface="Calibri"/>
                <a:sym typeface="Calibri"/>
              </a:rPr>
              <a:t>geliştirme</a:t>
            </a:r>
            <a:r>
              <a:rPr lang="en-GB" sz="1800" dirty="0">
                <a:latin typeface="Calibri"/>
                <a:ea typeface="Calibri"/>
                <a:cs typeface="Calibri"/>
                <a:sym typeface="Calibri"/>
              </a:rPr>
              <a:t> </a:t>
            </a:r>
            <a:r>
              <a:rPr lang="en-GB" sz="1800" dirty="0" err="1">
                <a:latin typeface="Calibri"/>
                <a:ea typeface="Calibri"/>
                <a:cs typeface="Calibri"/>
                <a:sym typeface="Calibri"/>
              </a:rPr>
              <a:t>için</a:t>
            </a:r>
            <a:r>
              <a:rPr lang="en-GB" sz="1800" dirty="0">
                <a:latin typeface="Calibri"/>
                <a:ea typeface="Calibri"/>
                <a:cs typeface="Calibri"/>
                <a:sym typeface="Calibri"/>
              </a:rPr>
              <a:t> </a:t>
            </a:r>
            <a:r>
              <a:rPr lang="en-GB" sz="1800" dirty="0" err="1">
                <a:latin typeface="Calibri"/>
                <a:ea typeface="Calibri"/>
                <a:cs typeface="Calibri"/>
                <a:sym typeface="Calibri"/>
              </a:rPr>
              <a:t>bilinçli</a:t>
            </a:r>
            <a:r>
              <a:rPr lang="en-GB" sz="1800" dirty="0">
                <a:latin typeface="Calibri"/>
                <a:ea typeface="Calibri"/>
                <a:cs typeface="Calibri"/>
                <a:sym typeface="Calibri"/>
              </a:rPr>
              <a:t> </a:t>
            </a:r>
            <a:r>
              <a:rPr lang="en-GB" sz="1800" dirty="0" err="1">
                <a:latin typeface="Calibri"/>
                <a:ea typeface="Calibri"/>
                <a:cs typeface="Calibri"/>
                <a:sym typeface="Calibri"/>
              </a:rPr>
              <a:t>kararlar</a:t>
            </a:r>
            <a:r>
              <a:rPr lang="en-GB" sz="1800" dirty="0">
                <a:latin typeface="Calibri"/>
                <a:ea typeface="Calibri"/>
                <a:cs typeface="Calibri"/>
                <a:sym typeface="Calibri"/>
              </a:rPr>
              <a:t> </a:t>
            </a:r>
            <a:r>
              <a:rPr lang="en-GB" sz="1800" dirty="0" err="1">
                <a:latin typeface="Calibri"/>
                <a:ea typeface="Calibri"/>
                <a:cs typeface="Calibri"/>
                <a:sym typeface="Calibri"/>
              </a:rPr>
              <a:t>almak</a:t>
            </a:r>
            <a:r>
              <a:rPr lang="en-GB" sz="1800" dirty="0">
                <a:latin typeface="Calibri"/>
                <a:ea typeface="Calibri"/>
                <a:cs typeface="Calibri"/>
                <a:sym typeface="Calibri"/>
              </a:rPr>
              <a:t> </a:t>
            </a:r>
            <a:r>
              <a:rPr lang="en-GB" sz="1800" dirty="0" err="1">
                <a:latin typeface="Calibri"/>
                <a:ea typeface="Calibri"/>
                <a:cs typeface="Calibri"/>
                <a:sym typeface="Calibri"/>
              </a:rPr>
              <a:t>için</a:t>
            </a:r>
            <a:r>
              <a:rPr lang="en-GB" sz="1800" dirty="0">
                <a:latin typeface="Calibri"/>
                <a:ea typeface="Calibri"/>
                <a:cs typeface="Calibri"/>
                <a:sym typeface="Calibri"/>
              </a:rPr>
              <a:t> </a:t>
            </a:r>
            <a:r>
              <a:rPr lang="en-GB" sz="1800" dirty="0" err="1">
                <a:latin typeface="Calibri"/>
                <a:ea typeface="Calibri"/>
                <a:cs typeface="Calibri"/>
                <a:sym typeface="Calibri"/>
              </a:rPr>
              <a:t>kapsamlı</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analizi</a:t>
            </a:r>
            <a:r>
              <a:rPr lang="en-GB" sz="1800" dirty="0">
                <a:latin typeface="Calibri"/>
                <a:ea typeface="Calibri"/>
                <a:cs typeface="Calibri"/>
                <a:sym typeface="Calibri"/>
              </a:rPr>
              <a:t> </a:t>
            </a:r>
            <a:r>
              <a:rPr lang="en-GB" sz="1800" dirty="0" err="1">
                <a:latin typeface="Calibri"/>
                <a:ea typeface="Calibri"/>
                <a:cs typeface="Calibri"/>
                <a:sym typeface="Calibri"/>
              </a:rPr>
              <a:t>içerir</a:t>
            </a:r>
            <a:r>
              <a:rPr lang="en-GB" sz="1800" dirty="0">
                <a:latin typeface="Calibri"/>
                <a:ea typeface="Calibri"/>
                <a:cs typeface="Calibri"/>
                <a:sym typeface="Calibri"/>
              </a:rPr>
              <a:t>.</a:t>
            </a:r>
            <a:endParaRPr lang="tr-TR" sz="1800" dirty="0">
              <a:latin typeface="Calibri"/>
              <a:ea typeface="Calibri"/>
              <a:cs typeface="Calibri"/>
              <a:sym typeface="Calibri"/>
            </a:endParaRPr>
          </a:p>
          <a:p>
            <a:pPr marL="0" lvl="0" indent="0" algn="just" rtl="0">
              <a:lnSpc>
                <a:spcPct val="110000"/>
              </a:lnSpc>
              <a:spcBef>
                <a:spcPts val="0"/>
              </a:spcBef>
              <a:spcAft>
                <a:spcPts val="0"/>
              </a:spcAft>
              <a:buNone/>
            </a:pPr>
            <a:endParaRPr lang="tr-TR" sz="1800" b="1" dirty="0">
              <a:latin typeface="Calibri"/>
              <a:ea typeface="Calibri"/>
              <a:cs typeface="Calibri"/>
              <a:sym typeface="Calibri"/>
            </a:endParaRPr>
          </a:p>
          <a:p>
            <a:pPr marL="285750" lvl="0" indent="-285750" algn="just" rtl="0">
              <a:lnSpc>
                <a:spcPct val="110000"/>
              </a:lnSpc>
              <a:spcBef>
                <a:spcPts val="0"/>
              </a:spcBef>
              <a:spcAft>
                <a:spcPts val="0"/>
              </a:spcAft>
              <a:buFont typeface="Arial" panose="020B0604020202020204" pitchFamily="34" charset="0"/>
              <a:buChar char="•"/>
            </a:pPr>
            <a:r>
              <a:rPr lang="en-GB" sz="1800" b="1" dirty="0" err="1">
                <a:latin typeface="Calibri"/>
                <a:ea typeface="Calibri"/>
                <a:cs typeface="Calibri"/>
                <a:sym typeface="Calibri"/>
              </a:rPr>
              <a:t>Portföy</a:t>
            </a:r>
            <a:r>
              <a:rPr lang="en-GB" sz="1800" b="1" dirty="0">
                <a:latin typeface="Calibri"/>
                <a:ea typeface="Calibri"/>
                <a:cs typeface="Calibri"/>
                <a:sym typeface="Calibri"/>
              </a:rPr>
              <a:t> </a:t>
            </a:r>
            <a:r>
              <a:rPr lang="en-GB" sz="1800" b="1" dirty="0" err="1">
                <a:latin typeface="Calibri"/>
                <a:ea typeface="Calibri"/>
                <a:cs typeface="Calibri"/>
                <a:sym typeface="Calibri"/>
              </a:rPr>
              <a:t>analiz</a:t>
            </a:r>
            <a:r>
              <a:rPr lang="tr-TR" sz="1800" b="1" dirty="0">
                <a:latin typeface="Calibri"/>
                <a:ea typeface="Calibri"/>
                <a:cs typeface="Calibri"/>
                <a:sym typeface="Calibri"/>
              </a:rPr>
              <a:t>i: </a:t>
            </a:r>
            <a:r>
              <a:rPr lang="en-GB" sz="1800" b="0" dirty="0" err="1">
                <a:latin typeface="Calibri"/>
                <a:ea typeface="Calibri"/>
                <a:cs typeface="Calibri"/>
                <a:sym typeface="Calibri"/>
              </a:rPr>
              <a:t>Çeşitli</a:t>
            </a:r>
            <a:r>
              <a:rPr lang="en-GB" sz="1800" b="0" dirty="0">
                <a:latin typeface="Calibri"/>
                <a:ea typeface="Calibri"/>
                <a:cs typeface="Calibri"/>
                <a:sym typeface="Calibri"/>
              </a:rPr>
              <a:t> </a:t>
            </a:r>
            <a:r>
              <a:rPr lang="en-GB" sz="1800" b="0" dirty="0" err="1">
                <a:latin typeface="Calibri"/>
                <a:ea typeface="Calibri"/>
                <a:cs typeface="Calibri"/>
                <a:sym typeface="Calibri"/>
              </a:rPr>
              <a:t>tasarım</a:t>
            </a:r>
            <a:r>
              <a:rPr lang="en-GB" sz="1800" b="0" dirty="0">
                <a:latin typeface="Calibri"/>
                <a:ea typeface="Calibri"/>
                <a:cs typeface="Calibri"/>
                <a:sym typeface="Calibri"/>
              </a:rPr>
              <a:t> </a:t>
            </a:r>
            <a:r>
              <a:rPr lang="en-GB" sz="1800" b="0" dirty="0" err="1">
                <a:latin typeface="Calibri"/>
                <a:ea typeface="Calibri"/>
                <a:cs typeface="Calibri"/>
                <a:sym typeface="Calibri"/>
              </a:rPr>
              <a:t>fikirlerinin</a:t>
            </a:r>
            <a:r>
              <a:rPr lang="en-GB" sz="1800" b="0" dirty="0">
                <a:latin typeface="Calibri"/>
                <a:ea typeface="Calibri"/>
                <a:cs typeface="Calibri"/>
                <a:sym typeface="Calibri"/>
              </a:rPr>
              <a:t> </a:t>
            </a:r>
            <a:r>
              <a:rPr lang="en-GB" sz="1800" b="0" dirty="0" err="1">
                <a:latin typeface="Calibri"/>
                <a:ea typeface="Calibri"/>
                <a:cs typeface="Calibri"/>
                <a:sym typeface="Calibri"/>
              </a:rPr>
              <a:t>üretildiği</a:t>
            </a:r>
            <a:r>
              <a:rPr lang="en-GB" sz="1800" b="0" dirty="0">
                <a:latin typeface="Calibri"/>
                <a:ea typeface="Calibri"/>
                <a:cs typeface="Calibri"/>
                <a:sym typeface="Calibri"/>
              </a:rPr>
              <a:t> </a:t>
            </a:r>
            <a:r>
              <a:rPr lang="en-GB" sz="1800" b="0" dirty="0" err="1">
                <a:latin typeface="Calibri"/>
                <a:ea typeface="Calibri"/>
                <a:cs typeface="Calibri"/>
                <a:sym typeface="Calibri"/>
              </a:rPr>
              <a:t>yaratıcı</a:t>
            </a:r>
            <a:r>
              <a:rPr lang="en-GB" sz="1800" b="0" dirty="0">
                <a:latin typeface="Calibri"/>
                <a:ea typeface="Calibri"/>
                <a:cs typeface="Calibri"/>
                <a:sym typeface="Calibri"/>
              </a:rPr>
              <a:t> </a:t>
            </a:r>
            <a:r>
              <a:rPr lang="en-GB" sz="1800" b="0" dirty="0" err="1">
                <a:latin typeface="Calibri"/>
                <a:ea typeface="Calibri"/>
                <a:cs typeface="Calibri"/>
                <a:sym typeface="Calibri"/>
              </a:rPr>
              <a:t>aşamadan</a:t>
            </a:r>
            <a:r>
              <a:rPr lang="en-GB" sz="1800" b="0" dirty="0">
                <a:latin typeface="Calibri"/>
                <a:ea typeface="Calibri"/>
                <a:cs typeface="Calibri"/>
                <a:sym typeface="Calibri"/>
              </a:rPr>
              <a:t> </a:t>
            </a:r>
            <a:r>
              <a:rPr lang="en-GB" sz="1800" b="0" dirty="0" err="1">
                <a:latin typeface="Calibri"/>
                <a:ea typeface="Calibri"/>
                <a:cs typeface="Calibri"/>
                <a:sym typeface="Calibri"/>
              </a:rPr>
              <a:t>sonra</a:t>
            </a:r>
            <a:r>
              <a:rPr lang="en-GB" sz="1800" b="0" dirty="0">
                <a:latin typeface="Calibri"/>
                <a:ea typeface="Calibri"/>
                <a:cs typeface="Calibri"/>
                <a:sym typeface="Calibri"/>
              </a:rPr>
              <a:t> </a:t>
            </a:r>
            <a:r>
              <a:rPr lang="en-GB" sz="1800" b="0" dirty="0" err="1">
                <a:latin typeface="Calibri"/>
                <a:ea typeface="Calibri"/>
                <a:cs typeface="Calibri"/>
                <a:sym typeface="Calibri"/>
              </a:rPr>
              <a:t>hazırlanan</a:t>
            </a:r>
            <a:r>
              <a:rPr lang="en-GB" sz="1800" b="0" dirty="0">
                <a:latin typeface="Calibri"/>
                <a:ea typeface="Calibri"/>
                <a:cs typeface="Calibri"/>
                <a:sym typeface="Calibri"/>
              </a:rPr>
              <a:t> </a:t>
            </a:r>
            <a:r>
              <a:rPr lang="en-GB" sz="1800" b="0" dirty="0" err="1">
                <a:latin typeface="Calibri"/>
                <a:ea typeface="Calibri"/>
                <a:cs typeface="Calibri"/>
                <a:sym typeface="Calibri"/>
              </a:rPr>
              <a:t>bir</a:t>
            </a:r>
            <a:r>
              <a:rPr lang="en-GB" sz="1800" b="0" dirty="0">
                <a:latin typeface="Calibri"/>
                <a:ea typeface="Calibri"/>
                <a:cs typeface="Calibri"/>
                <a:sym typeface="Calibri"/>
              </a:rPr>
              <a:t> </a:t>
            </a:r>
            <a:r>
              <a:rPr lang="en-GB" sz="1800" b="0" dirty="0" err="1">
                <a:latin typeface="Calibri"/>
                <a:ea typeface="Calibri"/>
                <a:cs typeface="Calibri"/>
                <a:sym typeface="Calibri"/>
              </a:rPr>
              <a:t>portfolyo</a:t>
            </a:r>
            <a:r>
              <a:rPr lang="en-GB" sz="1800" b="0" dirty="0">
                <a:latin typeface="Calibri"/>
                <a:ea typeface="Calibri"/>
                <a:cs typeface="Calibri"/>
                <a:sym typeface="Calibri"/>
              </a:rPr>
              <a:t> </a:t>
            </a:r>
            <a:r>
              <a:rPr lang="en-GB" sz="1800" b="0" dirty="0" err="1">
                <a:latin typeface="Calibri"/>
                <a:ea typeface="Calibri"/>
                <a:cs typeface="Calibri"/>
                <a:sym typeface="Calibri"/>
              </a:rPr>
              <a:t>derlenir</a:t>
            </a:r>
            <a:r>
              <a:rPr lang="en-GB" sz="1800" b="0" dirty="0">
                <a:latin typeface="Calibri"/>
                <a:ea typeface="Calibri"/>
                <a:cs typeface="Calibri"/>
                <a:sym typeface="Calibri"/>
              </a:rPr>
              <a:t>. Bu </a:t>
            </a:r>
            <a:r>
              <a:rPr lang="en-GB" sz="1800" b="0" dirty="0" err="1">
                <a:latin typeface="Calibri"/>
                <a:ea typeface="Calibri"/>
                <a:cs typeface="Calibri"/>
                <a:sym typeface="Calibri"/>
              </a:rPr>
              <a:t>portföy</a:t>
            </a:r>
            <a:r>
              <a:rPr lang="en-GB" sz="1800" b="0" dirty="0">
                <a:latin typeface="Calibri"/>
                <a:ea typeface="Calibri"/>
                <a:cs typeface="Calibri"/>
                <a:sym typeface="Calibri"/>
              </a:rPr>
              <a:t> </a:t>
            </a:r>
            <a:r>
              <a:rPr lang="en-GB" sz="1800" b="0" dirty="0" err="1">
                <a:latin typeface="Calibri"/>
                <a:ea typeface="Calibri"/>
                <a:cs typeface="Calibri"/>
                <a:sym typeface="Calibri"/>
              </a:rPr>
              <a:t>tipik</a:t>
            </a:r>
            <a:r>
              <a:rPr lang="en-GB" sz="1800" b="0" dirty="0">
                <a:latin typeface="Calibri"/>
                <a:ea typeface="Calibri"/>
                <a:cs typeface="Calibri"/>
                <a:sym typeface="Calibri"/>
              </a:rPr>
              <a:t> </a:t>
            </a:r>
            <a:r>
              <a:rPr lang="en-GB" sz="1800" b="0" dirty="0" err="1">
                <a:latin typeface="Calibri"/>
                <a:ea typeface="Calibri"/>
                <a:cs typeface="Calibri"/>
                <a:sym typeface="Calibri"/>
              </a:rPr>
              <a:t>olarak</a:t>
            </a:r>
            <a:r>
              <a:rPr lang="en-GB" sz="1800" b="0" dirty="0">
                <a:latin typeface="Calibri"/>
                <a:ea typeface="Calibri"/>
                <a:cs typeface="Calibri"/>
                <a:sym typeface="Calibri"/>
              </a:rPr>
              <a:t> </a:t>
            </a:r>
            <a:r>
              <a:rPr lang="en-GB" sz="1800" b="0" dirty="0" err="1">
                <a:latin typeface="Calibri"/>
                <a:ea typeface="Calibri"/>
                <a:cs typeface="Calibri"/>
                <a:sym typeface="Calibri"/>
              </a:rPr>
              <a:t>çizimler</a:t>
            </a:r>
            <a:r>
              <a:rPr lang="en-GB" sz="1800" b="0" dirty="0">
                <a:latin typeface="Calibri"/>
                <a:ea typeface="Calibri"/>
                <a:cs typeface="Calibri"/>
                <a:sym typeface="Calibri"/>
              </a:rPr>
              <a:t>, </a:t>
            </a:r>
            <a:r>
              <a:rPr lang="en-GB" sz="1800" b="0" dirty="0" err="1">
                <a:latin typeface="Calibri"/>
                <a:ea typeface="Calibri"/>
                <a:cs typeface="Calibri"/>
                <a:sym typeface="Calibri"/>
              </a:rPr>
              <a:t>eskizler</a:t>
            </a:r>
            <a:r>
              <a:rPr lang="en-GB" sz="1800" b="0" dirty="0">
                <a:latin typeface="Calibri"/>
                <a:ea typeface="Calibri"/>
                <a:cs typeface="Calibri"/>
                <a:sym typeface="Calibri"/>
              </a:rPr>
              <a:t>, </a:t>
            </a:r>
            <a:r>
              <a:rPr lang="en-GB" sz="1800" b="0" dirty="0" err="1">
                <a:latin typeface="Calibri"/>
                <a:ea typeface="Calibri"/>
                <a:cs typeface="Calibri"/>
                <a:sym typeface="Calibri"/>
              </a:rPr>
              <a:t>maketler</a:t>
            </a:r>
            <a:r>
              <a:rPr lang="en-GB" sz="1800" b="0" dirty="0">
                <a:latin typeface="Calibri"/>
                <a:ea typeface="Calibri"/>
                <a:cs typeface="Calibri"/>
                <a:sym typeface="Calibri"/>
              </a:rPr>
              <a:t> ve </a:t>
            </a:r>
            <a:r>
              <a:rPr lang="en-GB" sz="1800" b="0" dirty="0" err="1">
                <a:latin typeface="Calibri"/>
                <a:ea typeface="Calibri"/>
                <a:cs typeface="Calibri"/>
                <a:sym typeface="Calibri"/>
              </a:rPr>
              <a:t>farklı</a:t>
            </a:r>
            <a:r>
              <a:rPr lang="en-GB" sz="1800" b="0" dirty="0">
                <a:latin typeface="Calibri"/>
                <a:ea typeface="Calibri"/>
                <a:cs typeface="Calibri"/>
                <a:sym typeface="Calibri"/>
              </a:rPr>
              <a:t> </a:t>
            </a:r>
            <a:r>
              <a:rPr lang="en-GB" sz="1800" b="0" dirty="0" err="1">
                <a:latin typeface="Calibri"/>
                <a:ea typeface="Calibri"/>
                <a:cs typeface="Calibri"/>
                <a:sym typeface="Calibri"/>
              </a:rPr>
              <a:t>ayakkabı</a:t>
            </a:r>
            <a:r>
              <a:rPr lang="en-GB" sz="1800" b="0" dirty="0">
                <a:latin typeface="Calibri"/>
                <a:ea typeface="Calibri"/>
                <a:cs typeface="Calibri"/>
                <a:sym typeface="Calibri"/>
              </a:rPr>
              <a:t> </a:t>
            </a:r>
            <a:r>
              <a:rPr lang="en-GB" sz="1800" b="0" dirty="0" err="1">
                <a:latin typeface="Calibri"/>
                <a:ea typeface="Calibri"/>
                <a:cs typeface="Calibri"/>
                <a:sym typeface="Calibri"/>
              </a:rPr>
              <a:t>konseptlerinin</a:t>
            </a:r>
            <a:r>
              <a:rPr lang="en-GB" sz="1800" b="0" dirty="0">
                <a:latin typeface="Calibri"/>
                <a:ea typeface="Calibri"/>
                <a:cs typeface="Calibri"/>
                <a:sym typeface="Calibri"/>
              </a:rPr>
              <a:t> </a:t>
            </a:r>
            <a:r>
              <a:rPr lang="en-GB" sz="1800" b="0" dirty="0" err="1">
                <a:latin typeface="Calibri"/>
                <a:ea typeface="Calibri"/>
                <a:cs typeface="Calibri"/>
                <a:sym typeface="Calibri"/>
              </a:rPr>
              <a:t>prototipleri</a:t>
            </a:r>
            <a:r>
              <a:rPr lang="en-GB" sz="1800" b="0" dirty="0">
                <a:latin typeface="Calibri"/>
                <a:ea typeface="Calibri"/>
                <a:cs typeface="Calibri"/>
                <a:sym typeface="Calibri"/>
              </a:rPr>
              <a:t> </a:t>
            </a:r>
            <a:r>
              <a:rPr lang="en-GB" sz="1800" b="0" dirty="0" err="1">
                <a:latin typeface="Calibri"/>
                <a:ea typeface="Calibri"/>
                <a:cs typeface="Calibri"/>
                <a:sym typeface="Calibri"/>
              </a:rPr>
              <a:t>gibi</a:t>
            </a:r>
            <a:r>
              <a:rPr lang="en-GB" sz="1800" b="0" dirty="0">
                <a:latin typeface="Calibri"/>
                <a:ea typeface="Calibri"/>
                <a:cs typeface="Calibri"/>
                <a:sym typeface="Calibri"/>
              </a:rPr>
              <a:t> </a:t>
            </a:r>
            <a:r>
              <a:rPr lang="en-GB" sz="1800" b="0" dirty="0" err="1">
                <a:latin typeface="Calibri"/>
                <a:ea typeface="Calibri"/>
                <a:cs typeface="Calibri"/>
                <a:sym typeface="Calibri"/>
              </a:rPr>
              <a:t>bir</a:t>
            </a:r>
            <a:r>
              <a:rPr lang="en-GB" sz="1800" b="0" dirty="0">
                <a:latin typeface="Calibri"/>
                <a:ea typeface="Calibri"/>
                <a:cs typeface="Calibri"/>
                <a:sym typeface="Calibri"/>
              </a:rPr>
              <a:t> dizi </a:t>
            </a:r>
            <a:r>
              <a:rPr lang="en-GB" sz="1800" b="0" dirty="0" err="1">
                <a:latin typeface="Calibri"/>
                <a:ea typeface="Calibri"/>
                <a:cs typeface="Calibri"/>
                <a:sym typeface="Calibri"/>
              </a:rPr>
              <a:t>görsel</a:t>
            </a:r>
            <a:r>
              <a:rPr lang="en-GB" sz="1800" b="0" dirty="0">
                <a:latin typeface="Calibri"/>
                <a:ea typeface="Calibri"/>
                <a:cs typeface="Calibri"/>
                <a:sym typeface="Calibri"/>
              </a:rPr>
              <a:t> </a:t>
            </a:r>
            <a:r>
              <a:rPr lang="en-GB" sz="1800" b="0" dirty="0" err="1">
                <a:latin typeface="Calibri"/>
                <a:ea typeface="Calibri"/>
                <a:cs typeface="Calibri"/>
                <a:sym typeface="Calibri"/>
              </a:rPr>
              <a:t>temsili</a:t>
            </a:r>
            <a:r>
              <a:rPr lang="en-GB" sz="1800" b="0" dirty="0">
                <a:latin typeface="Calibri"/>
                <a:ea typeface="Calibri"/>
                <a:cs typeface="Calibri"/>
                <a:sym typeface="Calibri"/>
              </a:rPr>
              <a:t> </a:t>
            </a:r>
            <a:r>
              <a:rPr lang="en-GB" sz="1800" b="0" dirty="0" err="1">
                <a:latin typeface="Calibri"/>
                <a:ea typeface="Calibri"/>
                <a:cs typeface="Calibri"/>
                <a:sym typeface="Calibri"/>
              </a:rPr>
              <a:t>içerir</a:t>
            </a:r>
            <a:r>
              <a:rPr lang="en-GB" sz="1800" b="0" dirty="0">
                <a:latin typeface="Calibri"/>
                <a:ea typeface="Calibri"/>
                <a:cs typeface="Calibri"/>
                <a:sym typeface="Calibri"/>
              </a:rPr>
              <a:t>. Bu </a:t>
            </a:r>
            <a:r>
              <a:rPr lang="en-GB" sz="1800" b="0" dirty="0" err="1">
                <a:latin typeface="Calibri"/>
                <a:ea typeface="Calibri"/>
                <a:cs typeface="Calibri"/>
                <a:sym typeface="Calibri"/>
              </a:rPr>
              <a:t>kavramlar</a:t>
            </a:r>
            <a:r>
              <a:rPr lang="en-GB" sz="1800" b="0" dirty="0">
                <a:latin typeface="Calibri"/>
                <a:ea typeface="Calibri"/>
                <a:cs typeface="Calibri"/>
                <a:sym typeface="Calibri"/>
              </a:rPr>
              <a:t> </a:t>
            </a:r>
            <a:r>
              <a:rPr lang="en-GB" sz="1800" b="0" dirty="0" err="1">
                <a:latin typeface="Calibri"/>
                <a:ea typeface="Calibri"/>
                <a:cs typeface="Calibri"/>
                <a:sym typeface="Calibri"/>
              </a:rPr>
              <a:t>yaratıcı</a:t>
            </a:r>
            <a:r>
              <a:rPr lang="en-GB" sz="1800" b="0" dirty="0">
                <a:latin typeface="Calibri"/>
                <a:ea typeface="Calibri"/>
                <a:cs typeface="Calibri"/>
                <a:sym typeface="Calibri"/>
              </a:rPr>
              <a:t> </a:t>
            </a:r>
            <a:r>
              <a:rPr lang="en-GB" sz="1800" b="0" dirty="0" err="1">
                <a:latin typeface="Calibri"/>
                <a:ea typeface="Calibri"/>
                <a:cs typeface="Calibri"/>
                <a:sym typeface="Calibri"/>
              </a:rPr>
              <a:t>beyin</a:t>
            </a:r>
            <a:r>
              <a:rPr lang="en-GB" sz="1800" b="0" dirty="0">
                <a:latin typeface="Calibri"/>
                <a:ea typeface="Calibri"/>
                <a:cs typeface="Calibri"/>
                <a:sym typeface="Calibri"/>
              </a:rPr>
              <a:t> </a:t>
            </a:r>
            <a:r>
              <a:rPr lang="en-GB" sz="1800" b="0" dirty="0" err="1">
                <a:latin typeface="Calibri"/>
                <a:ea typeface="Calibri"/>
                <a:cs typeface="Calibri"/>
                <a:sym typeface="Calibri"/>
              </a:rPr>
              <a:t>fırtınası</a:t>
            </a:r>
            <a:r>
              <a:rPr lang="en-GB" sz="1800" b="0" dirty="0">
                <a:latin typeface="Calibri"/>
                <a:ea typeface="Calibri"/>
                <a:cs typeface="Calibri"/>
                <a:sym typeface="Calibri"/>
              </a:rPr>
              <a:t> ve </a:t>
            </a:r>
            <a:r>
              <a:rPr lang="en-GB" sz="1800" b="0" dirty="0" err="1">
                <a:latin typeface="Calibri"/>
                <a:ea typeface="Calibri"/>
                <a:cs typeface="Calibri"/>
                <a:sym typeface="Calibri"/>
              </a:rPr>
              <a:t>keşfin</a:t>
            </a:r>
            <a:r>
              <a:rPr lang="en-GB" sz="1800" b="0" dirty="0">
                <a:latin typeface="Calibri"/>
                <a:ea typeface="Calibri"/>
                <a:cs typeface="Calibri"/>
                <a:sym typeface="Calibri"/>
              </a:rPr>
              <a:t> </a:t>
            </a:r>
            <a:r>
              <a:rPr lang="en-GB" sz="1800" b="0" dirty="0" err="1">
                <a:latin typeface="Calibri"/>
                <a:ea typeface="Calibri"/>
                <a:cs typeface="Calibri"/>
                <a:sym typeface="Calibri"/>
              </a:rPr>
              <a:t>sonucudur</a:t>
            </a:r>
            <a:r>
              <a:rPr lang="en-GB" sz="1800" b="0" dirty="0">
                <a:latin typeface="Calibri"/>
                <a:ea typeface="Calibri"/>
                <a:cs typeface="Calibri"/>
                <a:sym typeface="Calibri"/>
              </a:rPr>
              <a:t>. Bu </a:t>
            </a:r>
            <a:r>
              <a:rPr lang="en-GB" sz="1800" b="0" dirty="0" err="1">
                <a:latin typeface="Calibri"/>
                <a:ea typeface="Calibri"/>
                <a:cs typeface="Calibri"/>
                <a:sym typeface="Calibri"/>
              </a:rPr>
              <a:t>aşamanın</a:t>
            </a:r>
            <a:r>
              <a:rPr lang="en-GB" sz="1800" b="0" dirty="0">
                <a:latin typeface="Calibri"/>
                <a:ea typeface="Calibri"/>
                <a:cs typeface="Calibri"/>
                <a:sym typeface="Calibri"/>
              </a:rPr>
              <a:t> </a:t>
            </a:r>
            <a:r>
              <a:rPr lang="en-GB" sz="1800" b="0" dirty="0" err="1">
                <a:latin typeface="Calibri"/>
                <a:ea typeface="Calibri"/>
                <a:cs typeface="Calibri"/>
                <a:sym typeface="Calibri"/>
              </a:rPr>
              <a:t>amacı</a:t>
            </a:r>
            <a:r>
              <a:rPr lang="en-GB" sz="1800" b="0" dirty="0">
                <a:latin typeface="Calibri"/>
                <a:ea typeface="Calibri"/>
                <a:cs typeface="Calibri"/>
                <a:sym typeface="Calibri"/>
              </a:rPr>
              <a:t>, </a:t>
            </a:r>
            <a:r>
              <a:rPr lang="en-GB" sz="1800" b="0" dirty="0" err="1">
                <a:latin typeface="Calibri"/>
                <a:ea typeface="Calibri"/>
                <a:cs typeface="Calibri"/>
                <a:sym typeface="Calibri"/>
              </a:rPr>
              <a:t>kavramları</a:t>
            </a:r>
            <a:r>
              <a:rPr lang="en-GB" sz="1800" b="0" dirty="0">
                <a:latin typeface="Calibri"/>
                <a:ea typeface="Calibri"/>
                <a:cs typeface="Calibri"/>
                <a:sym typeface="Calibri"/>
              </a:rPr>
              <a:t> </a:t>
            </a:r>
            <a:r>
              <a:rPr lang="en-GB" sz="1800" b="0" dirty="0" err="1">
                <a:latin typeface="Calibri"/>
                <a:ea typeface="Calibri"/>
                <a:cs typeface="Calibri"/>
                <a:sym typeface="Calibri"/>
              </a:rPr>
              <a:t>eleştirel</a:t>
            </a:r>
            <a:r>
              <a:rPr lang="en-GB" sz="1800" b="0" dirty="0">
                <a:latin typeface="Calibri"/>
                <a:ea typeface="Calibri"/>
                <a:cs typeface="Calibri"/>
                <a:sym typeface="Calibri"/>
              </a:rPr>
              <a:t> </a:t>
            </a:r>
            <a:r>
              <a:rPr lang="en-GB" sz="1800" b="0" dirty="0" err="1">
                <a:latin typeface="Calibri"/>
                <a:ea typeface="Calibri"/>
                <a:cs typeface="Calibri"/>
                <a:sym typeface="Calibri"/>
              </a:rPr>
              <a:t>bir</a:t>
            </a:r>
            <a:r>
              <a:rPr lang="en-GB" sz="1800" b="0" dirty="0">
                <a:latin typeface="Calibri"/>
                <a:ea typeface="Calibri"/>
                <a:cs typeface="Calibri"/>
                <a:sym typeface="Calibri"/>
              </a:rPr>
              <a:t> </a:t>
            </a:r>
            <a:r>
              <a:rPr lang="en-GB" sz="1800" b="0" dirty="0" err="1">
                <a:latin typeface="Calibri"/>
                <a:ea typeface="Calibri"/>
                <a:cs typeface="Calibri"/>
                <a:sym typeface="Calibri"/>
              </a:rPr>
              <a:t>şekilde</a:t>
            </a:r>
            <a:r>
              <a:rPr lang="en-GB" sz="1800" b="0" dirty="0">
                <a:latin typeface="Calibri"/>
                <a:ea typeface="Calibri"/>
                <a:cs typeface="Calibri"/>
                <a:sym typeface="Calibri"/>
              </a:rPr>
              <a:t> </a:t>
            </a:r>
            <a:r>
              <a:rPr lang="en-GB" sz="1800" b="0" dirty="0" err="1">
                <a:latin typeface="Calibri"/>
                <a:ea typeface="Calibri"/>
                <a:cs typeface="Calibri"/>
                <a:sym typeface="Calibri"/>
              </a:rPr>
              <a:t>değerlendirmek</a:t>
            </a:r>
            <a:r>
              <a:rPr lang="en-GB" sz="1800" b="0" dirty="0">
                <a:latin typeface="Calibri"/>
                <a:ea typeface="Calibri"/>
                <a:cs typeface="Calibri"/>
                <a:sym typeface="Calibri"/>
              </a:rPr>
              <a:t> ve ilk </a:t>
            </a:r>
            <a:r>
              <a:rPr lang="en-GB" sz="1800" b="0" dirty="0" err="1">
                <a:latin typeface="Calibri"/>
                <a:ea typeface="Calibri"/>
                <a:cs typeface="Calibri"/>
                <a:sym typeface="Calibri"/>
              </a:rPr>
              <a:t>tasarım</a:t>
            </a:r>
            <a:r>
              <a:rPr lang="en-GB" sz="1800" b="0" dirty="0">
                <a:latin typeface="Calibri"/>
                <a:ea typeface="Calibri"/>
                <a:cs typeface="Calibri"/>
                <a:sym typeface="Calibri"/>
              </a:rPr>
              <a:t> </a:t>
            </a:r>
            <a:r>
              <a:rPr lang="en-GB" sz="1800" b="0" dirty="0" err="1">
                <a:latin typeface="Calibri"/>
                <a:ea typeface="Calibri"/>
                <a:cs typeface="Calibri"/>
                <a:sym typeface="Calibri"/>
              </a:rPr>
              <a:t>özelliklerine</a:t>
            </a:r>
            <a:r>
              <a:rPr lang="en-GB" sz="1800" b="0" dirty="0">
                <a:latin typeface="Calibri"/>
                <a:ea typeface="Calibri"/>
                <a:cs typeface="Calibri"/>
                <a:sym typeface="Calibri"/>
              </a:rPr>
              <a:t> </a:t>
            </a:r>
            <a:r>
              <a:rPr lang="en-GB" sz="1800" b="0" dirty="0" err="1">
                <a:latin typeface="Calibri"/>
                <a:ea typeface="Calibri"/>
                <a:cs typeface="Calibri"/>
                <a:sym typeface="Calibri"/>
              </a:rPr>
              <a:t>en</a:t>
            </a:r>
            <a:r>
              <a:rPr lang="en-GB" sz="1800" b="0" dirty="0">
                <a:latin typeface="Calibri"/>
                <a:ea typeface="Calibri"/>
                <a:cs typeface="Calibri"/>
                <a:sym typeface="Calibri"/>
              </a:rPr>
              <a:t> </a:t>
            </a:r>
            <a:r>
              <a:rPr lang="en-GB" sz="1800" b="0" dirty="0" err="1">
                <a:latin typeface="Calibri"/>
                <a:ea typeface="Calibri"/>
                <a:cs typeface="Calibri"/>
                <a:sym typeface="Calibri"/>
              </a:rPr>
              <a:t>uygun</a:t>
            </a:r>
            <a:r>
              <a:rPr lang="en-GB" sz="1800" b="0" dirty="0">
                <a:latin typeface="Calibri"/>
                <a:ea typeface="Calibri"/>
                <a:cs typeface="Calibri"/>
                <a:sym typeface="Calibri"/>
              </a:rPr>
              <a:t> </a:t>
            </a:r>
            <a:r>
              <a:rPr lang="en-GB" sz="1800" b="0" dirty="0" err="1">
                <a:latin typeface="Calibri"/>
                <a:ea typeface="Calibri"/>
                <a:cs typeface="Calibri"/>
                <a:sym typeface="Calibri"/>
              </a:rPr>
              <a:t>olanları</a:t>
            </a:r>
            <a:r>
              <a:rPr lang="en-GB" sz="1800" b="0" dirty="0">
                <a:latin typeface="Calibri"/>
                <a:ea typeface="Calibri"/>
                <a:cs typeface="Calibri"/>
                <a:sym typeface="Calibri"/>
              </a:rPr>
              <a:t> </a:t>
            </a:r>
            <a:r>
              <a:rPr lang="en-GB" sz="1800" b="0" dirty="0" err="1">
                <a:latin typeface="Calibri"/>
                <a:ea typeface="Calibri"/>
                <a:cs typeface="Calibri"/>
                <a:sym typeface="Calibri"/>
              </a:rPr>
              <a:t>seçmektir</a:t>
            </a:r>
            <a:r>
              <a:rPr lang="en-GB" sz="1800" b="0" dirty="0">
                <a:latin typeface="Calibri"/>
                <a:ea typeface="Calibri"/>
                <a:cs typeface="Calibri"/>
                <a:sym typeface="Calibri"/>
              </a:rPr>
              <a:t>.</a:t>
            </a:r>
            <a:endParaRPr lang="tr-TR" sz="1800" b="0" dirty="0">
              <a:latin typeface="Calibri"/>
              <a:ea typeface="Calibri"/>
              <a:cs typeface="Calibri"/>
              <a:sym typeface="Calibri"/>
            </a:endParaRPr>
          </a:p>
          <a:p>
            <a:pPr marL="285750" lvl="0" indent="-285750" algn="just" rtl="0">
              <a:lnSpc>
                <a:spcPct val="110000"/>
              </a:lnSpc>
              <a:spcBef>
                <a:spcPts val="0"/>
              </a:spcBef>
              <a:spcAft>
                <a:spcPts val="0"/>
              </a:spcAft>
              <a:buFont typeface="Arial" panose="020B0604020202020204" pitchFamily="34" charset="0"/>
              <a:buChar char="•"/>
            </a:pPr>
            <a:r>
              <a:rPr lang="en-GB" sz="1800" b="1" dirty="0" err="1">
                <a:latin typeface="Calibri"/>
                <a:ea typeface="Calibri"/>
                <a:cs typeface="Calibri"/>
                <a:sym typeface="Calibri"/>
              </a:rPr>
              <a:t>Kavram</a:t>
            </a:r>
            <a:r>
              <a:rPr lang="en-GB" sz="1800" b="1" dirty="0">
                <a:latin typeface="Calibri"/>
                <a:ea typeface="Calibri"/>
                <a:cs typeface="Calibri"/>
                <a:sym typeface="Calibri"/>
              </a:rPr>
              <a:t> </a:t>
            </a:r>
            <a:r>
              <a:rPr lang="en-GB" sz="1800" b="1" dirty="0" err="1">
                <a:latin typeface="Calibri"/>
                <a:ea typeface="Calibri"/>
                <a:cs typeface="Calibri"/>
                <a:sym typeface="Calibri"/>
              </a:rPr>
              <a:t>seçimi</a:t>
            </a:r>
            <a:r>
              <a:rPr lang="tr-TR" sz="1800" b="1" dirty="0">
                <a:latin typeface="Calibri"/>
                <a:ea typeface="Calibri"/>
                <a:cs typeface="Calibri"/>
                <a:sym typeface="Calibri"/>
              </a:rPr>
              <a:t>: </a:t>
            </a:r>
            <a:r>
              <a:rPr lang="en-GB" sz="1800" dirty="0">
                <a:latin typeface="Calibri"/>
                <a:ea typeface="Calibri"/>
                <a:cs typeface="Calibri"/>
                <a:sym typeface="Calibri"/>
              </a:rPr>
              <a:t>Bu </a:t>
            </a:r>
            <a:r>
              <a:rPr lang="en-GB" sz="1800" dirty="0" err="1">
                <a:latin typeface="Calibri"/>
                <a:ea typeface="Calibri"/>
                <a:cs typeface="Calibri"/>
                <a:sym typeface="Calibri"/>
              </a:rPr>
              <a:t>aşamada</a:t>
            </a:r>
            <a:r>
              <a:rPr lang="en-GB" sz="1800" dirty="0">
                <a:latin typeface="Calibri"/>
                <a:ea typeface="Calibri"/>
                <a:cs typeface="Calibri"/>
                <a:sym typeface="Calibri"/>
              </a:rPr>
              <a:t> </a:t>
            </a:r>
            <a:r>
              <a:rPr lang="en-GB" sz="1800" dirty="0" err="1">
                <a:latin typeface="Calibri"/>
                <a:ea typeface="Calibri"/>
                <a:cs typeface="Calibri"/>
                <a:sym typeface="Calibri"/>
              </a:rPr>
              <a:t>tasarımcılar</a:t>
            </a:r>
            <a:r>
              <a:rPr lang="en-GB" sz="1800" dirty="0">
                <a:latin typeface="Calibri"/>
                <a:ea typeface="Calibri"/>
                <a:cs typeface="Calibri"/>
                <a:sym typeface="Calibri"/>
              </a:rPr>
              <a:t> ve </a:t>
            </a:r>
            <a:r>
              <a:rPr lang="en-GB" sz="1800" dirty="0" err="1">
                <a:latin typeface="Calibri"/>
                <a:ea typeface="Calibri"/>
                <a:cs typeface="Calibri"/>
                <a:sym typeface="Calibri"/>
              </a:rPr>
              <a:t>karar</a:t>
            </a:r>
            <a:r>
              <a:rPr lang="en-GB" sz="1800" dirty="0">
                <a:latin typeface="Calibri"/>
                <a:ea typeface="Calibri"/>
                <a:cs typeface="Calibri"/>
                <a:sym typeface="Calibri"/>
              </a:rPr>
              <a:t> </a:t>
            </a:r>
            <a:r>
              <a:rPr lang="en-GB" sz="1800" dirty="0" err="1">
                <a:latin typeface="Calibri"/>
                <a:ea typeface="Calibri"/>
                <a:cs typeface="Calibri"/>
                <a:sym typeface="Calibri"/>
              </a:rPr>
              <a:t>vericiler</a:t>
            </a:r>
            <a:r>
              <a:rPr lang="en-GB" sz="1800" dirty="0">
                <a:latin typeface="Calibri"/>
                <a:ea typeface="Calibri"/>
                <a:cs typeface="Calibri"/>
                <a:sym typeface="Calibri"/>
              </a:rPr>
              <a:t> </a:t>
            </a:r>
            <a:r>
              <a:rPr lang="en-GB" sz="1800" dirty="0" err="1">
                <a:latin typeface="Calibri"/>
                <a:ea typeface="Calibri"/>
                <a:cs typeface="Calibri"/>
                <a:sym typeface="Calibri"/>
              </a:rPr>
              <a:t>hazırlanan</a:t>
            </a:r>
            <a:r>
              <a:rPr lang="en-GB" sz="1800" dirty="0">
                <a:latin typeface="Calibri"/>
                <a:ea typeface="Calibri"/>
                <a:cs typeface="Calibri"/>
                <a:sym typeface="Calibri"/>
              </a:rPr>
              <a:t> </a:t>
            </a:r>
            <a:r>
              <a:rPr lang="en-GB" sz="1800" dirty="0" err="1">
                <a:latin typeface="Calibri"/>
                <a:ea typeface="Calibri"/>
                <a:cs typeface="Calibri"/>
                <a:sym typeface="Calibri"/>
              </a:rPr>
              <a:t>portföy</a:t>
            </a:r>
            <a:r>
              <a:rPr lang="en-GB" sz="1800" dirty="0">
                <a:latin typeface="Calibri"/>
                <a:ea typeface="Calibri"/>
                <a:cs typeface="Calibri"/>
                <a:sym typeface="Calibri"/>
              </a:rPr>
              <a:t> </a:t>
            </a:r>
            <a:r>
              <a:rPr lang="en-GB" sz="1800" dirty="0" err="1">
                <a:latin typeface="Calibri"/>
                <a:ea typeface="Calibri"/>
                <a:cs typeface="Calibri"/>
                <a:sym typeface="Calibri"/>
              </a:rPr>
              <a:t>içerisinde</a:t>
            </a:r>
            <a:r>
              <a:rPr lang="en-GB" sz="1800" dirty="0">
                <a:latin typeface="Calibri"/>
                <a:ea typeface="Calibri"/>
                <a:cs typeface="Calibri"/>
                <a:sym typeface="Calibri"/>
              </a:rPr>
              <a:t> </a:t>
            </a:r>
            <a:r>
              <a:rPr lang="en-GB" sz="1800" dirty="0" err="1">
                <a:latin typeface="Calibri"/>
                <a:ea typeface="Calibri"/>
                <a:cs typeface="Calibri"/>
                <a:sym typeface="Calibri"/>
              </a:rPr>
              <a:t>yer</a:t>
            </a:r>
            <a:r>
              <a:rPr lang="en-GB" sz="1800" dirty="0">
                <a:latin typeface="Calibri"/>
                <a:ea typeface="Calibri"/>
                <a:cs typeface="Calibri"/>
                <a:sym typeface="Calibri"/>
              </a:rPr>
              <a:t> </a:t>
            </a:r>
            <a:r>
              <a:rPr lang="en-GB" sz="1800" dirty="0" err="1">
                <a:latin typeface="Calibri"/>
                <a:ea typeface="Calibri"/>
                <a:cs typeface="Calibri"/>
                <a:sym typeface="Calibri"/>
              </a:rPr>
              <a:t>alan</a:t>
            </a:r>
            <a:r>
              <a:rPr lang="en-GB" sz="1800" dirty="0">
                <a:latin typeface="Calibri"/>
                <a:ea typeface="Calibri"/>
                <a:cs typeface="Calibri"/>
                <a:sym typeface="Calibri"/>
              </a:rPr>
              <a:t> </a:t>
            </a:r>
            <a:r>
              <a:rPr lang="en-GB" sz="1800" dirty="0" err="1">
                <a:latin typeface="Calibri"/>
                <a:ea typeface="Calibri"/>
                <a:cs typeface="Calibri"/>
                <a:sym typeface="Calibri"/>
              </a:rPr>
              <a:t>kavramları</a:t>
            </a:r>
            <a:r>
              <a:rPr lang="en-GB" sz="1800" dirty="0">
                <a:latin typeface="Calibri"/>
                <a:ea typeface="Calibri"/>
                <a:cs typeface="Calibri"/>
                <a:sym typeface="Calibri"/>
              </a:rPr>
              <a:t> </a:t>
            </a:r>
            <a:r>
              <a:rPr lang="en-GB" sz="1800" dirty="0" err="1">
                <a:latin typeface="Calibri"/>
                <a:ea typeface="Calibri"/>
                <a:cs typeface="Calibri"/>
                <a:sym typeface="Calibri"/>
              </a:rPr>
              <a:t>gözden</a:t>
            </a:r>
            <a:r>
              <a:rPr lang="en-GB" sz="1800" dirty="0">
                <a:latin typeface="Calibri"/>
                <a:ea typeface="Calibri"/>
                <a:cs typeface="Calibri"/>
                <a:sym typeface="Calibri"/>
              </a:rPr>
              <a:t> </a:t>
            </a:r>
            <a:r>
              <a:rPr lang="en-GB" sz="1800" dirty="0" err="1">
                <a:latin typeface="Calibri"/>
                <a:ea typeface="Calibri"/>
                <a:cs typeface="Calibri"/>
                <a:sym typeface="Calibri"/>
              </a:rPr>
              <a:t>geçirirler</a:t>
            </a:r>
            <a:r>
              <a:rPr lang="en-GB" sz="1800" dirty="0">
                <a:latin typeface="Calibri"/>
                <a:ea typeface="Calibri"/>
                <a:cs typeface="Calibri"/>
                <a:sym typeface="Calibri"/>
              </a:rPr>
              <a:t>. Analiz, her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konseptin</a:t>
            </a:r>
            <a:r>
              <a:rPr lang="en-GB" sz="1800" dirty="0">
                <a:latin typeface="Calibri"/>
                <a:ea typeface="Calibri"/>
                <a:cs typeface="Calibri"/>
                <a:sym typeface="Calibri"/>
              </a:rPr>
              <a:t> </a:t>
            </a:r>
            <a:r>
              <a:rPr lang="en-GB" sz="1800" dirty="0" err="1">
                <a:latin typeface="Calibri"/>
                <a:ea typeface="Calibri"/>
                <a:cs typeface="Calibri"/>
                <a:sym typeface="Calibri"/>
              </a:rPr>
              <a:t>belirlenen</a:t>
            </a:r>
            <a:r>
              <a:rPr lang="en-GB" sz="1800" dirty="0">
                <a:latin typeface="Calibri"/>
                <a:ea typeface="Calibri"/>
                <a:cs typeface="Calibri"/>
                <a:sym typeface="Calibri"/>
              </a:rPr>
              <a:t> </a:t>
            </a:r>
            <a:r>
              <a:rPr lang="en-GB" sz="1800" dirty="0" err="1">
                <a:latin typeface="Calibri"/>
                <a:ea typeface="Calibri"/>
                <a:cs typeface="Calibri"/>
                <a:sym typeface="Calibri"/>
              </a:rPr>
              <a:t>tasarım</a:t>
            </a:r>
            <a:r>
              <a:rPr lang="en-GB" sz="1800" dirty="0">
                <a:latin typeface="Calibri"/>
                <a:ea typeface="Calibri"/>
                <a:cs typeface="Calibri"/>
                <a:sym typeface="Calibri"/>
              </a:rPr>
              <a:t> </a:t>
            </a:r>
            <a:r>
              <a:rPr lang="en-GB" sz="1800" dirty="0" err="1">
                <a:latin typeface="Calibri"/>
                <a:ea typeface="Calibri"/>
                <a:cs typeface="Calibri"/>
                <a:sym typeface="Calibri"/>
              </a:rPr>
              <a:t>hedefleri</a:t>
            </a:r>
            <a:r>
              <a:rPr lang="en-GB" sz="1800" dirty="0">
                <a:latin typeface="Calibri"/>
                <a:ea typeface="Calibri"/>
                <a:cs typeface="Calibri"/>
                <a:sym typeface="Calibri"/>
              </a:rPr>
              <a:t>, </a:t>
            </a:r>
            <a:r>
              <a:rPr lang="en-GB" sz="1800" dirty="0" err="1">
                <a:latin typeface="Calibri"/>
                <a:ea typeface="Calibri"/>
                <a:cs typeface="Calibri"/>
                <a:sym typeface="Calibri"/>
              </a:rPr>
              <a:t>hedef</a:t>
            </a:r>
            <a:r>
              <a:rPr lang="en-GB" sz="1800" dirty="0">
                <a:latin typeface="Calibri"/>
                <a:ea typeface="Calibri"/>
                <a:cs typeface="Calibri"/>
                <a:sym typeface="Calibri"/>
              </a:rPr>
              <a:t> </a:t>
            </a:r>
            <a:r>
              <a:rPr lang="en-GB" sz="1800" dirty="0" err="1">
                <a:latin typeface="Calibri"/>
                <a:ea typeface="Calibri"/>
                <a:cs typeface="Calibri"/>
                <a:sym typeface="Calibri"/>
              </a:rPr>
              <a:t>kitle</a:t>
            </a:r>
            <a:r>
              <a:rPr lang="en-GB" sz="1800" dirty="0">
                <a:latin typeface="Calibri"/>
                <a:ea typeface="Calibri"/>
                <a:cs typeface="Calibri"/>
                <a:sym typeface="Calibri"/>
              </a:rPr>
              <a:t> </a:t>
            </a:r>
            <a:r>
              <a:rPr lang="en-GB" sz="1800" dirty="0" err="1">
                <a:latin typeface="Calibri"/>
                <a:ea typeface="Calibri"/>
                <a:cs typeface="Calibri"/>
                <a:sym typeface="Calibri"/>
              </a:rPr>
              <a:t>tercihleri</a:t>
            </a:r>
            <a:r>
              <a:rPr lang="en-GB" sz="1800" dirty="0">
                <a:latin typeface="Calibri"/>
                <a:ea typeface="Calibri"/>
                <a:cs typeface="Calibri"/>
                <a:sym typeface="Calibri"/>
              </a:rPr>
              <a:t> ve </a:t>
            </a:r>
            <a:r>
              <a:rPr lang="en-GB" sz="1800" dirty="0" err="1">
                <a:latin typeface="Calibri"/>
                <a:ea typeface="Calibri"/>
                <a:cs typeface="Calibri"/>
                <a:sym typeface="Calibri"/>
              </a:rPr>
              <a:t>pazar</a:t>
            </a:r>
            <a:r>
              <a:rPr lang="en-GB" sz="1800" dirty="0">
                <a:latin typeface="Calibri"/>
                <a:ea typeface="Calibri"/>
                <a:cs typeface="Calibri"/>
                <a:sym typeface="Calibri"/>
              </a:rPr>
              <a:t> </a:t>
            </a:r>
            <a:r>
              <a:rPr lang="en-GB" sz="1800" dirty="0" err="1">
                <a:latin typeface="Calibri"/>
                <a:ea typeface="Calibri"/>
                <a:cs typeface="Calibri"/>
                <a:sym typeface="Calibri"/>
              </a:rPr>
              <a:t>eğilimleri</a:t>
            </a:r>
            <a:r>
              <a:rPr lang="en-GB" sz="1800" dirty="0">
                <a:latin typeface="Calibri"/>
                <a:ea typeface="Calibri"/>
                <a:cs typeface="Calibri"/>
                <a:sym typeface="Calibri"/>
              </a:rPr>
              <a:t> </a:t>
            </a:r>
            <a:r>
              <a:rPr lang="en-GB" sz="1800" dirty="0" err="1">
                <a:latin typeface="Calibri"/>
                <a:ea typeface="Calibri"/>
                <a:cs typeface="Calibri"/>
                <a:sym typeface="Calibri"/>
              </a:rPr>
              <a:t>ile</a:t>
            </a:r>
            <a:r>
              <a:rPr lang="en-GB" sz="1800" dirty="0">
                <a:latin typeface="Calibri"/>
                <a:ea typeface="Calibri"/>
                <a:cs typeface="Calibri"/>
                <a:sym typeface="Calibri"/>
              </a:rPr>
              <a:t> ne </a:t>
            </a:r>
            <a:r>
              <a:rPr lang="en-GB" sz="1800" dirty="0" err="1">
                <a:latin typeface="Calibri"/>
                <a:ea typeface="Calibri"/>
                <a:cs typeface="Calibri"/>
                <a:sym typeface="Calibri"/>
              </a:rPr>
              <a:t>kadar</a:t>
            </a:r>
            <a:r>
              <a:rPr lang="en-GB" sz="1800" dirty="0">
                <a:latin typeface="Calibri"/>
                <a:ea typeface="Calibri"/>
                <a:cs typeface="Calibri"/>
                <a:sym typeface="Calibri"/>
              </a:rPr>
              <a:t> </a:t>
            </a:r>
            <a:r>
              <a:rPr lang="en-GB" sz="1800" dirty="0" err="1">
                <a:latin typeface="Calibri"/>
                <a:ea typeface="Calibri"/>
                <a:cs typeface="Calibri"/>
                <a:sym typeface="Calibri"/>
              </a:rPr>
              <a:t>uyumlu</a:t>
            </a:r>
            <a:r>
              <a:rPr lang="en-GB" sz="1800" dirty="0">
                <a:latin typeface="Calibri"/>
                <a:ea typeface="Calibri"/>
                <a:cs typeface="Calibri"/>
                <a:sym typeface="Calibri"/>
              </a:rPr>
              <a:t> </a:t>
            </a:r>
            <a:r>
              <a:rPr lang="en-GB" sz="1800" dirty="0" err="1">
                <a:latin typeface="Calibri"/>
                <a:ea typeface="Calibri"/>
                <a:cs typeface="Calibri"/>
                <a:sym typeface="Calibri"/>
              </a:rPr>
              <a:t>olduğunu</a:t>
            </a:r>
            <a:r>
              <a:rPr lang="en-GB" sz="1800" dirty="0">
                <a:latin typeface="Calibri"/>
                <a:ea typeface="Calibri"/>
                <a:cs typeface="Calibri"/>
                <a:sym typeface="Calibri"/>
              </a:rPr>
              <a:t> </a:t>
            </a:r>
            <a:r>
              <a:rPr lang="en-GB" sz="1800" dirty="0" err="1">
                <a:latin typeface="Calibri"/>
                <a:ea typeface="Calibri"/>
                <a:cs typeface="Calibri"/>
                <a:sym typeface="Calibri"/>
              </a:rPr>
              <a:t>değerlendirmeyi</a:t>
            </a:r>
            <a:r>
              <a:rPr lang="en-GB" sz="1800" dirty="0">
                <a:latin typeface="Calibri"/>
                <a:ea typeface="Calibri"/>
                <a:cs typeface="Calibri"/>
                <a:sym typeface="Calibri"/>
              </a:rPr>
              <a:t> </a:t>
            </a:r>
            <a:r>
              <a:rPr lang="en-GB" sz="1800" dirty="0" err="1">
                <a:latin typeface="Calibri"/>
                <a:ea typeface="Calibri"/>
                <a:cs typeface="Calibri"/>
                <a:sym typeface="Calibri"/>
              </a:rPr>
              <a:t>içerir</a:t>
            </a:r>
            <a:r>
              <a:rPr lang="en-GB" sz="1800" dirty="0">
                <a:latin typeface="Calibri"/>
                <a:ea typeface="Calibri"/>
                <a:cs typeface="Calibri"/>
                <a:sym typeface="Calibri"/>
              </a:rPr>
              <a:t>. Bu </a:t>
            </a:r>
            <a:r>
              <a:rPr lang="en-GB" sz="1800" dirty="0" err="1">
                <a:latin typeface="Calibri"/>
                <a:ea typeface="Calibri"/>
                <a:cs typeface="Calibri"/>
                <a:sym typeface="Calibri"/>
              </a:rPr>
              <a:t>kriterleri</a:t>
            </a:r>
            <a:r>
              <a:rPr lang="en-GB" sz="1800" dirty="0">
                <a:latin typeface="Calibri"/>
                <a:ea typeface="Calibri"/>
                <a:cs typeface="Calibri"/>
                <a:sym typeface="Calibri"/>
              </a:rPr>
              <a:t> </a:t>
            </a:r>
            <a:r>
              <a:rPr lang="en-GB" sz="1800" dirty="0" err="1">
                <a:latin typeface="Calibri"/>
                <a:ea typeface="Calibri"/>
                <a:cs typeface="Calibri"/>
                <a:sym typeface="Calibri"/>
              </a:rPr>
              <a:t>etkin</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şekilde</a:t>
            </a:r>
            <a:r>
              <a:rPr lang="en-GB" sz="1800" dirty="0">
                <a:latin typeface="Calibri"/>
                <a:ea typeface="Calibri"/>
                <a:cs typeface="Calibri"/>
                <a:sym typeface="Calibri"/>
              </a:rPr>
              <a:t> </a:t>
            </a:r>
            <a:r>
              <a:rPr lang="en-GB" sz="1800" dirty="0" err="1">
                <a:latin typeface="Calibri"/>
                <a:ea typeface="Calibri"/>
                <a:cs typeface="Calibri"/>
                <a:sym typeface="Calibri"/>
              </a:rPr>
              <a:t>yerine</a:t>
            </a:r>
            <a:r>
              <a:rPr lang="en-GB" sz="1800" dirty="0">
                <a:latin typeface="Calibri"/>
                <a:ea typeface="Calibri"/>
                <a:cs typeface="Calibri"/>
                <a:sym typeface="Calibri"/>
              </a:rPr>
              <a:t> </a:t>
            </a:r>
            <a:r>
              <a:rPr lang="en-GB" sz="1800" dirty="0" err="1">
                <a:latin typeface="Calibri"/>
                <a:ea typeface="Calibri"/>
                <a:cs typeface="Calibri"/>
                <a:sym typeface="Calibri"/>
              </a:rPr>
              <a:t>getiren</a:t>
            </a:r>
            <a:r>
              <a:rPr lang="en-GB" sz="1800" dirty="0">
                <a:latin typeface="Calibri"/>
                <a:ea typeface="Calibri"/>
                <a:cs typeface="Calibri"/>
                <a:sym typeface="Calibri"/>
              </a:rPr>
              <a:t> </a:t>
            </a:r>
            <a:r>
              <a:rPr lang="en-GB" sz="1800" dirty="0" err="1">
                <a:latin typeface="Calibri"/>
                <a:ea typeface="Calibri"/>
                <a:cs typeface="Calibri"/>
                <a:sym typeface="Calibri"/>
              </a:rPr>
              <a:t>kavramlar</a:t>
            </a:r>
            <a:r>
              <a:rPr lang="en-GB" sz="1800" dirty="0">
                <a:latin typeface="Calibri"/>
                <a:ea typeface="Calibri"/>
                <a:cs typeface="Calibri"/>
                <a:sym typeface="Calibri"/>
              </a:rPr>
              <a:t>, </a:t>
            </a:r>
            <a:r>
              <a:rPr lang="en-GB" sz="1800" dirty="0" err="1">
                <a:latin typeface="Calibri"/>
                <a:ea typeface="Calibri"/>
                <a:cs typeface="Calibri"/>
                <a:sym typeface="Calibri"/>
              </a:rPr>
              <a:t>gelişimin</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sonraki</a:t>
            </a:r>
            <a:r>
              <a:rPr lang="en-GB" sz="1800" dirty="0">
                <a:latin typeface="Calibri"/>
                <a:ea typeface="Calibri"/>
                <a:cs typeface="Calibri"/>
                <a:sym typeface="Calibri"/>
              </a:rPr>
              <a:t> </a:t>
            </a:r>
            <a:r>
              <a:rPr lang="en-GB" sz="1800" dirty="0" err="1">
                <a:latin typeface="Calibri"/>
                <a:ea typeface="Calibri"/>
                <a:cs typeface="Calibri"/>
                <a:sym typeface="Calibri"/>
              </a:rPr>
              <a:t>aşamalarına</a:t>
            </a:r>
            <a:r>
              <a:rPr lang="en-GB" sz="1800" dirty="0">
                <a:latin typeface="Calibri"/>
                <a:ea typeface="Calibri"/>
                <a:cs typeface="Calibri"/>
                <a:sym typeface="Calibri"/>
              </a:rPr>
              <a:t> </a:t>
            </a:r>
            <a:r>
              <a:rPr lang="en-GB" sz="1800" dirty="0" err="1">
                <a:latin typeface="Calibri"/>
                <a:ea typeface="Calibri"/>
                <a:cs typeface="Calibri"/>
                <a:sym typeface="Calibri"/>
              </a:rPr>
              <a:t>geçmek</a:t>
            </a:r>
            <a:r>
              <a:rPr lang="en-GB" sz="1800" dirty="0">
                <a:latin typeface="Calibri"/>
                <a:ea typeface="Calibri"/>
                <a:cs typeface="Calibri"/>
                <a:sym typeface="Calibri"/>
              </a:rPr>
              <a:t> </a:t>
            </a:r>
            <a:r>
              <a:rPr lang="en-GB" sz="1800" dirty="0" err="1">
                <a:latin typeface="Calibri"/>
                <a:ea typeface="Calibri"/>
                <a:cs typeface="Calibri"/>
                <a:sym typeface="Calibri"/>
              </a:rPr>
              <a:t>için</a:t>
            </a:r>
            <a:r>
              <a:rPr lang="en-GB" sz="1800" dirty="0">
                <a:latin typeface="Calibri"/>
                <a:ea typeface="Calibri"/>
                <a:cs typeface="Calibri"/>
                <a:sym typeface="Calibri"/>
              </a:rPr>
              <a:t> </a:t>
            </a:r>
            <a:r>
              <a:rPr lang="en-GB" sz="1800" dirty="0" err="1">
                <a:latin typeface="Calibri"/>
                <a:ea typeface="Calibri"/>
                <a:cs typeface="Calibri"/>
                <a:sym typeface="Calibri"/>
              </a:rPr>
              <a:t>seçilir</a:t>
            </a:r>
            <a:r>
              <a:rPr lang="en-GB" sz="1800" dirty="0">
                <a:latin typeface="Calibri"/>
                <a:ea typeface="Calibri"/>
                <a:cs typeface="Calibri"/>
                <a:sym typeface="Calibri"/>
              </a:rPr>
              <a:t>. Bu </a:t>
            </a:r>
            <a:r>
              <a:rPr lang="en-GB" sz="1800" dirty="0" err="1">
                <a:latin typeface="Calibri"/>
                <a:ea typeface="Calibri"/>
                <a:cs typeface="Calibri"/>
                <a:sym typeface="Calibri"/>
              </a:rPr>
              <a:t>seçim</a:t>
            </a:r>
            <a:r>
              <a:rPr lang="en-GB" sz="1800" dirty="0">
                <a:latin typeface="Calibri"/>
                <a:ea typeface="Calibri"/>
                <a:cs typeface="Calibri"/>
                <a:sym typeface="Calibri"/>
              </a:rPr>
              <a:t> </a:t>
            </a:r>
            <a:r>
              <a:rPr lang="en-GB" sz="1800" dirty="0" err="1">
                <a:latin typeface="Calibri"/>
                <a:ea typeface="Calibri"/>
                <a:cs typeface="Calibri"/>
                <a:sym typeface="Calibri"/>
              </a:rPr>
              <a:t>süreci</a:t>
            </a:r>
            <a:r>
              <a:rPr lang="en-GB" sz="1800" dirty="0">
                <a:latin typeface="Calibri"/>
                <a:ea typeface="Calibri"/>
                <a:cs typeface="Calibri"/>
                <a:sym typeface="Calibri"/>
              </a:rPr>
              <a:t>, </a:t>
            </a:r>
            <a:r>
              <a:rPr lang="en-GB" sz="1800" dirty="0" err="1">
                <a:latin typeface="Calibri"/>
                <a:ea typeface="Calibri"/>
                <a:cs typeface="Calibri"/>
                <a:sym typeface="Calibri"/>
              </a:rPr>
              <a:t>tasarım</a:t>
            </a:r>
            <a:r>
              <a:rPr lang="en-GB" sz="1800" dirty="0">
                <a:latin typeface="Calibri"/>
                <a:ea typeface="Calibri"/>
                <a:cs typeface="Calibri"/>
                <a:sym typeface="Calibri"/>
              </a:rPr>
              <a:t> </a:t>
            </a:r>
            <a:r>
              <a:rPr lang="en-GB" sz="1800" dirty="0" err="1">
                <a:latin typeface="Calibri"/>
                <a:ea typeface="Calibri"/>
                <a:cs typeface="Calibri"/>
                <a:sym typeface="Calibri"/>
              </a:rPr>
              <a:t>sürecini</a:t>
            </a:r>
            <a:r>
              <a:rPr lang="en-GB" sz="1800" dirty="0">
                <a:latin typeface="Calibri"/>
                <a:ea typeface="Calibri"/>
                <a:cs typeface="Calibri"/>
                <a:sym typeface="Calibri"/>
              </a:rPr>
              <a:t> ve </a:t>
            </a:r>
            <a:r>
              <a:rPr lang="en-GB" sz="1800" dirty="0" err="1">
                <a:latin typeface="Calibri"/>
                <a:ea typeface="Calibri"/>
                <a:cs typeface="Calibri"/>
                <a:sym typeface="Calibri"/>
              </a:rPr>
              <a:t>kaynak</a:t>
            </a:r>
            <a:r>
              <a:rPr lang="en-GB" sz="1800" dirty="0">
                <a:latin typeface="Calibri"/>
                <a:ea typeface="Calibri"/>
                <a:cs typeface="Calibri"/>
                <a:sym typeface="Calibri"/>
              </a:rPr>
              <a:t> </a:t>
            </a:r>
            <a:r>
              <a:rPr lang="en-GB" sz="1800" dirty="0" err="1">
                <a:latin typeface="Calibri"/>
                <a:ea typeface="Calibri"/>
                <a:cs typeface="Calibri"/>
                <a:sym typeface="Calibri"/>
              </a:rPr>
              <a:t>tahsisini</a:t>
            </a:r>
            <a:r>
              <a:rPr lang="en-GB" sz="1800" dirty="0">
                <a:latin typeface="Calibri"/>
                <a:ea typeface="Calibri"/>
                <a:cs typeface="Calibri"/>
                <a:sym typeface="Calibri"/>
              </a:rPr>
              <a:t> </a:t>
            </a:r>
            <a:r>
              <a:rPr lang="en-GB" sz="1800" dirty="0" err="1">
                <a:latin typeface="Calibri"/>
                <a:ea typeface="Calibri"/>
                <a:cs typeface="Calibri"/>
                <a:sym typeface="Calibri"/>
              </a:rPr>
              <a:t>kolaylaştırarak</a:t>
            </a:r>
            <a:r>
              <a:rPr lang="en-GB" sz="1800" dirty="0">
                <a:latin typeface="Calibri"/>
                <a:ea typeface="Calibri"/>
                <a:cs typeface="Calibri"/>
                <a:sym typeface="Calibri"/>
              </a:rPr>
              <a:t> </a:t>
            </a:r>
            <a:r>
              <a:rPr lang="en-GB" sz="1800" dirty="0" err="1">
                <a:latin typeface="Calibri"/>
                <a:ea typeface="Calibri"/>
                <a:cs typeface="Calibri"/>
                <a:sym typeface="Calibri"/>
              </a:rPr>
              <a:t>yalnızca</a:t>
            </a:r>
            <a:r>
              <a:rPr lang="en-GB" sz="1800" dirty="0">
                <a:latin typeface="Calibri"/>
                <a:ea typeface="Calibri"/>
                <a:cs typeface="Calibri"/>
                <a:sym typeface="Calibri"/>
              </a:rPr>
              <a:t> </a:t>
            </a:r>
            <a:r>
              <a:rPr lang="en-GB" sz="1800" dirty="0" err="1">
                <a:latin typeface="Calibri"/>
                <a:ea typeface="Calibri"/>
                <a:cs typeface="Calibri"/>
                <a:sym typeface="Calibri"/>
              </a:rPr>
              <a:t>en</a:t>
            </a:r>
            <a:r>
              <a:rPr lang="en-GB" sz="1800" dirty="0">
                <a:latin typeface="Calibri"/>
                <a:ea typeface="Calibri"/>
                <a:cs typeface="Calibri"/>
                <a:sym typeface="Calibri"/>
              </a:rPr>
              <a:t> </a:t>
            </a:r>
            <a:r>
              <a:rPr lang="en-GB" sz="1800" dirty="0" err="1">
                <a:latin typeface="Calibri"/>
                <a:ea typeface="Calibri"/>
                <a:cs typeface="Calibri"/>
                <a:sym typeface="Calibri"/>
              </a:rPr>
              <a:t>umut</a:t>
            </a:r>
            <a:r>
              <a:rPr lang="en-GB" sz="1800" dirty="0">
                <a:latin typeface="Calibri"/>
                <a:ea typeface="Calibri"/>
                <a:cs typeface="Calibri"/>
                <a:sym typeface="Calibri"/>
              </a:rPr>
              <a:t> </a:t>
            </a:r>
            <a:r>
              <a:rPr lang="en-GB" sz="1800" dirty="0" err="1">
                <a:latin typeface="Calibri"/>
                <a:ea typeface="Calibri"/>
                <a:cs typeface="Calibri"/>
                <a:sym typeface="Calibri"/>
              </a:rPr>
              <a:t>verici</a:t>
            </a:r>
            <a:r>
              <a:rPr lang="en-GB" sz="1800" dirty="0">
                <a:latin typeface="Calibri"/>
                <a:ea typeface="Calibri"/>
                <a:cs typeface="Calibri"/>
                <a:sym typeface="Calibri"/>
              </a:rPr>
              <a:t> ve </a:t>
            </a:r>
            <a:r>
              <a:rPr lang="en-GB" sz="1800" dirty="0" err="1">
                <a:latin typeface="Calibri"/>
                <a:ea typeface="Calibri"/>
                <a:cs typeface="Calibri"/>
                <a:sym typeface="Calibri"/>
              </a:rPr>
              <a:t>ilgili</a:t>
            </a:r>
            <a:r>
              <a:rPr lang="en-GB" sz="1800" dirty="0">
                <a:latin typeface="Calibri"/>
                <a:ea typeface="Calibri"/>
                <a:cs typeface="Calibri"/>
                <a:sym typeface="Calibri"/>
              </a:rPr>
              <a:t> </a:t>
            </a:r>
            <a:r>
              <a:rPr lang="en-GB" sz="1800" dirty="0" err="1">
                <a:latin typeface="Calibri"/>
                <a:ea typeface="Calibri"/>
                <a:cs typeface="Calibri"/>
                <a:sym typeface="Calibri"/>
              </a:rPr>
              <a:t>fikirlerin</a:t>
            </a:r>
            <a:r>
              <a:rPr lang="en-GB" sz="1800" dirty="0">
                <a:latin typeface="Calibri"/>
                <a:ea typeface="Calibri"/>
                <a:cs typeface="Calibri"/>
                <a:sym typeface="Calibri"/>
              </a:rPr>
              <a:t> </a:t>
            </a:r>
            <a:r>
              <a:rPr lang="en-GB" sz="1800" dirty="0" err="1">
                <a:latin typeface="Calibri"/>
                <a:ea typeface="Calibri"/>
                <a:cs typeface="Calibri"/>
                <a:sym typeface="Calibri"/>
              </a:rPr>
              <a:t>ilerlemesini</a:t>
            </a:r>
            <a:r>
              <a:rPr lang="en-GB" sz="1800" dirty="0">
                <a:latin typeface="Calibri"/>
                <a:ea typeface="Calibri"/>
                <a:cs typeface="Calibri"/>
                <a:sym typeface="Calibri"/>
              </a:rPr>
              <a:t> </a:t>
            </a:r>
            <a:r>
              <a:rPr lang="en-GB" sz="1800" dirty="0" err="1">
                <a:latin typeface="Calibri"/>
                <a:ea typeface="Calibri"/>
                <a:cs typeface="Calibri"/>
                <a:sym typeface="Calibri"/>
              </a:rPr>
              <a:t>sağlar</a:t>
            </a:r>
            <a:r>
              <a:rPr lang="en-GB" sz="1800" dirty="0">
                <a:latin typeface="Calibri"/>
                <a:ea typeface="Calibri"/>
                <a:cs typeface="Calibri"/>
                <a:sym typeface="Calibri"/>
              </a:rPr>
              <a:t>.</a:t>
            </a:r>
            <a:endParaRPr lang="tr-TR" sz="1800" b="0" dirty="0">
              <a:latin typeface="Calibri"/>
              <a:ea typeface="Calibri"/>
              <a:cs typeface="Calibri"/>
              <a:sym typeface="Calibri"/>
            </a:endParaRPr>
          </a:p>
          <a:p>
            <a:pPr marL="285750" lvl="0" indent="-285750" algn="just" rtl="0">
              <a:lnSpc>
                <a:spcPct val="110000"/>
              </a:lnSpc>
              <a:spcBef>
                <a:spcPts val="0"/>
              </a:spcBef>
              <a:spcAft>
                <a:spcPts val="0"/>
              </a:spcAft>
              <a:buFont typeface="Arial" panose="020B0604020202020204" pitchFamily="34" charset="0"/>
              <a:buChar char="•"/>
            </a:pPr>
            <a:r>
              <a:rPr lang="en-GB" sz="1800" b="1" dirty="0">
                <a:latin typeface="Calibri"/>
                <a:ea typeface="Calibri"/>
                <a:cs typeface="Calibri"/>
                <a:sym typeface="Calibri"/>
              </a:rPr>
              <a:t>Technological analysis</a:t>
            </a:r>
            <a:r>
              <a:rPr lang="tr-TR" sz="1800" b="1" dirty="0">
                <a:latin typeface="Calibri"/>
                <a:ea typeface="Calibri"/>
                <a:cs typeface="Calibri"/>
                <a:sym typeface="Calibri"/>
              </a:rPr>
              <a:t>: </a:t>
            </a:r>
            <a:r>
              <a:rPr lang="tr-TR" sz="1800" dirty="0">
                <a:latin typeface="Calibri"/>
                <a:ea typeface="Calibri"/>
                <a:cs typeface="Calibri"/>
                <a:sym typeface="Calibri"/>
              </a:rPr>
              <a:t>Bu, seçilen konseptleri gerçek ayakkabı ürünlerine dönüştürmenin fizibilitesinin değerlendirilmesini içerir. Malzemeler, üretim teknikleri, üretim süreçleri ve tasarımları hayata geçirmek için gereken teknolojik yenilikler gibi faktörleri göz önünde bulundurur. Bu adım, seçilen konseptlerin mevcut kaynaklar ve teknolojiler kullanılarak üretilebilmesini sağlar.</a:t>
            </a:r>
            <a:endParaRPr dirty="0"/>
          </a:p>
        </p:txBody>
      </p:sp>
      <p:sp>
        <p:nvSpPr>
          <p:cNvPr id="506" name="Google Shape;50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0000"/>
              </a:lnSpc>
              <a:spcBef>
                <a:spcPts val="0"/>
              </a:spcBef>
              <a:spcAft>
                <a:spcPts val="0"/>
              </a:spcAft>
              <a:buClr>
                <a:schemeClr val="dk1"/>
              </a:buClr>
              <a:buSzPts val="1800"/>
              <a:buFont typeface="Noto Sans Symbols"/>
              <a:buNone/>
            </a:pPr>
            <a:r>
              <a:rPr lang="en-GB" sz="1800" b="1" dirty="0" err="1">
                <a:latin typeface="Calibri"/>
                <a:ea typeface="Calibri"/>
                <a:cs typeface="Calibri"/>
                <a:sym typeface="Calibri"/>
              </a:rPr>
              <a:t>Finansal</a:t>
            </a:r>
            <a:r>
              <a:rPr lang="en-GB" sz="1800" b="1" dirty="0">
                <a:latin typeface="Calibri"/>
                <a:ea typeface="Calibri"/>
                <a:cs typeface="Calibri"/>
                <a:sym typeface="Calibri"/>
              </a:rPr>
              <a:t> </a:t>
            </a:r>
            <a:r>
              <a:rPr lang="en-GB" sz="1800" b="1" dirty="0" err="1">
                <a:latin typeface="Calibri"/>
                <a:ea typeface="Calibri"/>
                <a:cs typeface="Calibri"/>
                <a:sym typeface="Calibri"/>
              </a:rPr>
              <a:t>analiz</a:t>
            </a:r>
            <a:r>
              <a:rPr lang="tr-TR" sz="1800" b="1" dirty="0">
                <a:latin typeface="Calibri"/>
                <a:ea typeface="Calibri"/>
                <a:cs typeface="Calibri"/>
                <a:sym typeface="Calibri"/>
              </a:rPr>
              <a:t>: </a:t>
            </a:r>
            <a:r>
              <a:rPr lang="en-GB" sz="1800" dirty="0" err="1">
                <a:latin typeface="Calibri"/>
                <a:ea typeface="Calibri"/>
                <a:cs typeface="Calibri"/>
                <a:sym typeface="Calibri"/>
              </a:rPr>
              <a:t>Finansal</a:t>
            </a:r>
            <a:r>
              <a:rPr lang="en-GB" sz="1800" dirty="0">
                <a:latin typeface="Calibri"/>
                <a:ea typeface="Calibri"/>
                <a:cs typeface="Calibri"/>
                <a:sym typeface="Calibri"/>
              </a:rPr>
              <a:t> </a:t>
            </a:r>
            <a:r>
              <a:rPr lang="en-GB" sz="1800" dirty="0" err="1">
                <a:latin typeface="Calibri"/>
                <a:ea typeface="Calibri"/>
                <a:cs typeface="Calibri"/>
                <a:sym typeface="Calibri"/>
              </a:rPr>
              <a:t>yönlerin</a:t>
            </a:r>
            <a:r>
              <a:rPr lang="en-GB" sz="1800" dirty="0">
                <a:latin typeface="Calibri"/>
                <a:ea typeface="Calibri"/>
                <a:cs typeface="Calibri"/>
                <a:sym typeface="Calibri"/>
              </a:rPr>
              <a:t> </a:t>
            </a:r>
            <a:r>
              <a:rPr lang="en-GB" sz="1800" dirty="0" err="1">
                <a:latin typeface="Calibri"/>
                <a:ea typeface="Calibri"/>
                <a:cs typeface="Calibri"/>
                <a:sym typeface="Calibri"/>
              </a:rPr>
              <a:t>değerlendirilmesi</a:t>
            </a:r>
            <a:r>
              <a:rPr lang="en-GB" sz="1800" dirty="0">
                <a:latin typeface="Calibri"/>
                <a:ea typeface="Calibri"/>
                <a:cs typeface="Calibri"/>
                <a:sym typeface="Calibri"/>
              </a:rPr>
              <a:t>, </a:t>
            </a:r>
            <a:r>
              <a:rPr lang="en-GB" sz="1800" dirty="0" err="1">
                <a:latin typeface="Calibri"/>
                <a:ea typeface="Calibri"/>
                <a:cs typeface="Calibri"/>
                <a:sym typeface="Calibri"/>
              </a:rPr>
              <a:t>seçilen</a:t>
            </a:r>
            <a:r>
              <a:rPr lang="en-GB" sz="1800" dirty="0">
                <a:latin typeface="Calibri"/>
                <a:ea typeface="Calibri"/>
                <a:cs typeface="Calibri"/>
                <a:sym typeface="Calibri"/>
              </a:rPr>
              <a:t> </a:t>
            </a:r>
            <a:r>
              <a:rPr lang="en-GB" sz="1800" dirty="0" err="1">
                <a:latin typeface="Calibri"/>
                <a:ea typeface="Calibri"/>
                <a:cs typeface="Calibri"/>
                <a:sym typeface="Calibri"/>
              </a:rPr>
              <a:t>kavramların</a:t>
            </a:r>
            <a:r>
              <a:rPr lang="en-GB" sz="1800" dirty="0">
                <a:latin typeface="Calibri"/>
                <a:ea typeface="Calibri"/>
                <a:cs typeface="Calibri"/>
                <a:sym typeface="Calibri"/>
              </a:rPr>
              <a:t> </a:t>
            </a:r>
            <a:r>
              <a:rPr lang="en-GB" sz="1800" dirty="0" err="1">
                <a:latin typeface="Calibri"/>
                <a:ea typeface="Calibri"/>
                <a:cs typeface="Calibri"/>
                <a:sym typeface="Calibri"/>
              </a:rPr>
              <a:t>geniş</a:t>
            </a:r>
            <a:r>
              <a:rPr lang="en-GB" sz="1800" dirty="0">
                <a:latin typeface="Calibri"/>
                <a:ea typeface="Calibri"/>
                <a:cs typeface="Calibri"/>
                <a:sym typeface="Calibri"/>
              </a:rPr>
              <a:t> </a:t>
            </a:r>
            <a:r>
              <a:rPr lang="en-GB" sz="1800" dirty="0" err="1">
                <a:latin typeface="Calibri"/>
                <a:ea typeface="Calibri"/>
                <a:cs typeface="Calibri"/>
                <a:sym typeface="Calibri"/>
              </a:rPr>
              <a:t>ölçekte</a:t>
            </a:r>
            <a:r>
              <a:rPr lang="en-GB" sz="1800" dirty="0">
                <a:latin typeface="Calibri"/>
                <a:ea typeface="Calibri"/>
                <a:cs typeface="Calibri"/>
                <a:sym typeface="Calibri"/>
              </a:rPr>
              <a:t> </a:t>
            </a:r>
            <a:r>
              <a:rPr lang="en-GB" sz="1800" dirty="0" err="1">
                <a:latin typeface="Calibri"/>
                <a:ea typeface="Calibri"/>
                <a:cs typeface="Calibri"/>
                <a:sym typeface="Calibri"/>
              </a:rPr>
              <a:t>üretilmesiyle</a:t>
            </a:r>
            <a:r>
              <a:rPr lang="en-GB" sz="1800" dirty="0">
                <a:latin typeface="Calibri"/>
                <a:ea typeface="Calibri"/>
                <a:cs typeface="Calibri"/>
                <a:sym typeface="Calibri"/>
              </a:rPr>
              <a:t> </a:t>
            </a:r>
            <a:r>
              <a:rPr lang="en-GB" sz="1800" dirty="0" err="1">
                <a:latin typeface="Calibri"/>
                <a:ea typeface="Calibri"/>
                <a:cs typeface="Calibri"/>
                <a:sym typeface="Calibri"/>
              </a:rPr>
              <a:t>ilgili</a:t>
            </a:r>
            <a:r>
              <a:rPr lang="en-GB" sz="1800" dirty="0">
                <a:latin typeface="Calibri"/>
                <a:ea typeface="Calibri"/>
                <a:cs typeface="Calibri"/>
                <a:sym typeface="Calibri"/>
              </a:rPr>
              <a:t> </a:t>
            </a:r>
            <a:r>
              <a:rPr lang="en-GB" sz="1800" dirty="0" err="1">
                <a:latin typeface="Calibri"/>
                <a:ea typeface="Calibri"/>
                <a:cs typeface="Calibri"/>
                <a:sym typeface="Calibri"/>
              </a:rPr>
              <a:t>maliyetlerin</a:t>
            </a:r>
            <a:r>
              <a:rPr lang="en-GB" sz="1800" dirty="0">
                <a:latin typeface="Calibri"/>
                <a:ea typeface="Calibri"/>
                <a:cs typeface="Calibri"/>
                <a:sym typeface="Calibri"/>
              </a:rPr>
              <a:t> </a:t>
            </a:r>
            <a:r>
              <a:rPr lang="en-GB" sz="1800" dirty="0" err="1">
                <a:latin typeface="Calibri"/>
                <a:ea typeface="Calibri"/>
                <a:cs typeface="Calibri"/>
                <a:sym typeface="Calibri"/>
              </a:rPr>
              <a:t>tahmin</a:t>
            </a:r>
            <a:r>
              <a:rPr lang="en-GB" sz="1800" dirty="0">
                <a:latin typeface="Calibri"/>
                <a:ea typeface="Calibri"/>
                <a:cs typeface="Calibri"/>
                <a:sym typeface="Calibri"/>
              </a:rPr>
              <a:t> </a:t>
            </a:r>
            <a:r>
              <a:rPr lang="en-GB" sz="1800" dirty="0" err="1">
                <a:latin typeface="Calibri"/>
                <a:ea typeface="Calibri"/>
                <a:cs typeface="Calibri"/>
                <a:sym typeface="Calibri"/>
              </a:rPr>
              <a:t>edilmesini</a:t>
            </a:r>
            <a:r>
              <a:rPr lang="en-GB" sz="1800" dirty="0">
                <a:latin typeface="Calibri"/>
                <a:ea typeface="Calibri"/>
                <a:cs typeface="Calibri"/>
                <a:sym typeface="Calibri"/>
              </a:rPr>
              <a:t> </a:t>
            </a:r>
            <a:r>
              <a:rPr lang="en-GB" sz="1800" dirty="0" err="1">
                <a:latin typeface="Calibri"/>
                <a:ea typeface="Calibri"/>
                <a:cs typeface="Calibri"/>
                <a:sym typeface="Calibri"/>
              </a:rPr>
              <a:t>içerir</a:t>
            </a:r>
            <a:r>
              <a:rPr lang="en-GB" sz="1800" dirty="0">
                <a:latin typeface="Calibri"/>
                <a:ea typeface="Calibri"/>
                <a:cs typeface="Calibri"/>
                <a:sym typeface="Calibri"/>
              </a:rPr>
              <a:t>. Buna </a:t>
            </a:r>
            <a:r>
              <a:rPr lang="en-GB" sz="1800" dirty="0" err="1">
                <a:latin typeface="Calibri"/>
                <a:ea typeface="Calibri"/>
                <a:cs typeface="Calibri"/>
                <a:sym typeface="Calibri"/>
              </a:rPr>
              <a:t>malzeme</a:t>
            </a:r>
            <a:r>
              <a:rPr lang="en-GB" sz="1800" dirty="0">
                <a:latin typeface="Calibri"/>
                <a:ea typeface="Calibri"/>
                <a:cs typeface="Calibri"/>
                <a:sym typeface="Calibri"/>
              </a:rPr>
              <a:t> </a:t>
            </a:r>
            <a:r>
              <a:rPr lang="en-GB" sz="1800" dirty="0" err="1">
                <a:latin typeface="Calibri"/>
                <a:ea typeface="Calibri"/>
                <a:cs typeface="Calibri"/>
                <a:sym typeface="Calibri"/>
              </a:rPr>
              <a:t>maliyetleri</a:t>
            </a:r>
            <a:r>
              <a:rPr lang="en-GB" sz="1800" dirty="0">
                <a:latin typeface="Calibri"/>
                <a:ea typeface="Calibri"/>
                <a:cs typeface="Calibri"/>
                <a:sym typeface="Calibri"/>
              </a:rPr>
              <a:t>, </a:t>
            </a:r>
            <a:r>
              <a:rPr lang="en-GB" sz="1800" dirty="0" err="1">
                <a:latin typeface="Calibri"/>
                <a:ea typeface="Calibri"/>
                <a:cs typeface="Calibri"/>
                <a:sym typeface="Calibri"/>
              </a:rPr>
              <a:t>işçilik</a:t>
            </a:r>
            <a:r>
              <a:rPr lang="en-GB" sz="1800" dirty="0">
                <a:latin typeface="Calibri"/>
                <a:ea typeface="Calibri"/>
                <a:cs typeface="Calibri"/>
                <a:sym typeface="Calibri"/>
              </a:rPr>
              <a:t>, </a:t>
            </a:r>
            <a:r>
              <a:rPr lang="en-GB" sz="1800" dirty="0" err="1">
                <a:latin typeface="Calibri"/>
                <a:ea typeface="Calibri"/>
                <a:cs typeface="Calibri"/>
                <a:sym typeface="Calibri"/>
              </a:rPr>
              <a:t>üretim</a:t>
            </a:r>
            <a:r>
              <a:rPr lang="en-GB" sz="1800" dirty="0">
                <a:latin typeface="Calibri"/>
                <a:ea typeface="Calibri"/>
                <a:cs typeface="Calibri"/>
                <a:sym typeface="Calibri"/>
              </a:rPr>
              <a:t> </a:t>
            </a:r>
            <a:r>
              <a:rPr lang="en-GB" sz="1800" dirty="0" err="1">
                <a:latin typeface="Calibri"/>
                <a:ea typeface="Calibri"/>
                <a:cs typeface="Calibri"/>
                <a:sym typeface="Calibri"/>
              </a:rPr>
              <a:t>genel</a:t>
            </a:r>
            <a:r>
              <a:rPr lang="en-GB" sz="1800" dirty="0">
                <a:latin typeface="Calibri"/>
                <a:ea typeface="Calibri"/>
                <a:cs typeface="Calibri"/>
                <a:sym typeface="Calibri"/>
              </a:rPr>
              <a:t> </a:t>
            </a:r>
            <a:r>
              <a:rPr lang="en-GB" sz="1800" dirty="0" err="1">
                <a:latin typeface="Calibri"/>
                <a:ea typeface="Calibri"/>
                <a:cs typeface="Calibri"/>
                <a:sym typeface="Calibri"/>
              </a:rPr>
              <a:t>giderleri</a:t>
            </a:r>
            <a:r>
              <a:rPr lang="en-GB" sz="1800" dirty="0">
                <a:latin typeface="Calibri"/>
                <a:ea typeface="Calibri"/>
                <a:cs typeface="Calibri"/>
                <a:sym typeface="Calibri"/>
              </a:rPr>
              <a:t> ve </a:t>
            </a:r>
            <a:r>
              <a:rPr lang="en-GB" sz="1800" dirty="0" err="1">
                <a:latin typeface="Calibri"/>
                <a:ea typeface="Calibri"/>
                <a:cs typeface="Calibri"/>
                <a:sym typeface="Calibri"/>
              </a:rPr>
              <a:t>diğer</a:t>
            </a:r>
            <a:r>
              <a:rPr lang="en-GB" sz="1800" dirty="0">
                <a:latin typeface="Calibri"/>
                <a:ea typeface="Calibri"/>
                <a:cs typeface="Calibri"/>
                <a:sym typeface="Calibri"/>
              </a:rPr>
              <a:t> </a:t>
            </a:r>
            <a:r>
              <a:rPr lang="en-GB" sz="1800" dirty="0" err="1">
                <a:latin typeface="Calibri"/>
                <a:ea typeface="Calibri"/>
                <a:cs typeface="Calibri"/>
                <a:sym typeface="Calibri"/>
              </a:rPr>
              <a:t>ilgili</a:t>
            </a:r>
            <a:r>
              <a:rPr lang="en-GB" sz="1800" dirty="0">
                <a:latin typeface="Calibri"/>
                <a:ea typeface="Calibri"/>
                <a:cs typeface="Calibri"/>
                <a:sym typeface="Calibri"/>
              </a:rPr>
              <a:t> </a:t>
            </a:r>
            <a:r>
              <a:rPr lang="en-GB" sz="1800" dirty="0" err="1">
                <a:latin typeface="Calibri"/>
                <a:ea typeface="Calibri"/>
                <a:cs typeface="Calibri"/>
                <a:sym typeface="Calibri"/>
              </a:rPr>
              <a:t>masraflar</a:t>
            </a:r>
            <a:r>
              <a:rPr lang="en-GB" sz="1800" dirty="0">
                <a:latin typeface="Calibri"/>
                <a:ea typeface="Calibri"/>
                <a:cs typeface="Calibri"/>
                <a:sym typeface="Calibri"/>
              </a:rPr>
              <a:t> </a:t>
            </a:r>
            <a:r>
              <a:rPr lang="en-GB" sz="1800" dirty="0" err="1">
                <a:latin typeface="Calibri"/>
                <a:ea typeface="Calibri"/>
                <a:cs typeface="Calibri"/>
                <a:sym typeface="Calibri"/>
              </a:rPr>
              <a:t>dahildir</a:t>
            </a:r>
            <a:r>
              <a:rPr lang="en-GB" sz="1800" dirty="0">
                <a:latin typeface="Calibri"/>
                <a:ea typeface="Calibri"/>
                <a:cs typeface="Calibri"/>
                <a:sym typeface="Calibri"/>
              </a:rPr>
              <a:t>. </a:t>
            </a:r>
            <a:r>
              <a:rPr lang="en-GB" sz="1800" dirty="0" err="1">
                <a:latin typeface="Calibri"/>
                <a:ea typeface="Calibri"/>
                <a:cs typeface="Calibri"/>
                <a:sym typeface="Calibri"/>
              </a:rPr>
              <a:t>Finansal</a:t>
            </a:r>
            <a:r>
              <a:rPr lang="en-GB" sz="1800" dirty="0">
                <a:latin typeface="Calibri"/>
                <a:ea typeface="Calibri"/>
                <a:cs typeface="Calibri"/>
                <a:sym typeface="Calibri"/>
              </a:rPr>
              <a:t> </a:t>
            </a:r>
            <a:r>
              <a:rPr lang="en-GB" sz="1800" dirty="0" err="1">
                <a:latin typeface="Calibri"/>
                <a:ea typeface="Calibri"/>
                <a:cs typeface="Calibri"/>
                <a:sym typeface="Calibri"/>
              </a:rPr>
              <a:t>analiz</a:t>
            </a:r>
            <a:r>
              <a:rPr lang="en-GB" sz="1800" dirty="0">
                <a:latin typeface="Calibri"/>
                <a:ea typeface="Calibri"/>
                <a:cs typeface="Calibri"/>
                <a:sym typeface="Calibri"/>
              </a:rPr>
              <a:t>, </a:t>
            </a:r>
            <a:r>
              <a:rPr lang="en-GB" sz="1800" dirty="0" err="1">
                <a:latin typeface="Calibri"/>
                <a:ea typeface="Calibri"/>
                <a:cs typeface="Calibri"/>
                <a:sym typeface="Calibri"/>
              </a:rPr>
              <a:t>tasarımların</a:t>
            </a:r>
            <a:r>
              <a:rPr lang="en-GB" sz="1800" dirty="0">
                <a:latin typeface="Calibri"/>
                <a:ea typeface="Calibri"/>
                <a:cs typeface="Calibri"/>
                <a:sym typeface="Calibri"/>
              </a:rPr>
              <a:t> </a:t>
            </a:r>
            <a:r>
              <a:rPr lang="en-GB" sz="1800" dirty="0" err="1">
                <a:latin typeface="Calibri"/>
                <a:ea typeface="Calibri"/>
                <a:cs typeface="Calibri"/>
                <a:sym typeface="Calibri"/>
              </a:rPr>
              <a:t>finansal</a:t>
            </a:r>
            <a:r>
              <a:rPr lang="en-GB" sz="1800" dirty="0">
                <a:latin typeface="Calibri"/>
                <a:ea typeface="Calibri"/>
                <a:cs typeface="Calibri"/>
                <a:sym typeface="Calibri"/>
              </a:rPr>
              <a:t> </a:t>
            </a:r>
            <a:r>
              <a:rPr lang="en-GB" sz="1800" dirty="0" err="1">
                <a:latin typeface="Calibri"/>
                <a:ea typeface="Calibri"/>
                <a:cs typeface="Calibri"/>
                <a:sym typeface="Calibri"/>
              </a:rPr>
              <a:t>olarak</a:t>
            </a:r>
            <a:r>
              <a:rPr lang="en-GB" sz="1800" dirty="0">
                <a:latin typeface="Calibri"/>
                <a:ea typeface="Calibri"/>
                <a:cs typeface="Calibri"/>
                <a:sym typeface="Calibri"/>
              </a:rPr>
              <a:t> </a:t>
            </a:r>
            <a:r>
              <a:rPr lang="en-GB" sz="1800" dirty="0" err="1">
                <a:latin typeface="Calibri"/>
                <a:ea typeface="Calibri"/>
                <a:cs typeface="Calibri"/>
                <a:sym typeface="Calibri"/>
              </a:rPr>
              <a:t>uygun</a:t>
            </a:r>
            <a:r>
              <a:rPr lang="en-GB" sz="1800" dirty="0">
                <a:latin typeface="Calibri"/>
                <a:ea typeface="Calibri"/>
                <a:cs typeface="Calibri"/>
                <a:sym typeface="Calibri"/>
              </a:rPr>
              <a:t> </a:t>
            </a:r>
            <a:r>
              <a:rPr lang="en-GB" sz="1800" dirty="0" err="1">
                <a:latin typeface="Calibri"/>
                <a:ea typeface="Calibri"/>
                <a:cs typeface="Calibri"/>
                <a:sym typeface="Calibri"/>
              </a:rPr>
              <a:t>olmasını</a:t>
            </a:r>
            <a:r>
              <a:rPr lang="en-GB" sz="1800" dirty="0">
                <a:latin typeface="Calibri"/>
                <a:ea typeface="Calibri"/>
                <a:cs typeface="Calibri"/>
                <a:sym typeface="Calibri"/>
              </a:rPr>
              <a:t> ve </a:t>
            </a:r>
            <a:r>
              <a:rPr lang="en-GB" sz="1800" dirty="0" err="1">
                <a:latin typeface="Calibri"/>
                <a:ea typeface="Calibri"/>
                <a:cs typeface="Calibri"/>
                <a:sym typeface="Calibri"/>
              </a:rPr>
              <a:t>şirketin</a:t>
            </a:r>
            <a:r>
              <a:rPr lang="en-GB" sz="1800" dirty="0">
                <a:latin typeface="Calibri"/>
                <a:ea typeface="Calibri"/>
                <a:cs typeface="Calibri"/>
                <a:sym typeface="Calibri"/>
              </a:rPr>
              <a:t> </a:t>
            </a:r>
            <a:r>
              <a:rPr lang="en-GB" sz="1800" dirty="0" err="1">
                <a:latin typeface="Calibri"/>
                <a:ea typeface="Calibri"/>
                <a:cs typeface="Calibri"/>
                <a:sym typeface="Calibri"/>
              </a:rPr>
              <a:t>bütçesi</a:t>
            </a:r>
            <a:r>
              <a:rPr lang="en-GB" sz="1800" dirty="0">
                <a:latin typeface="Calibri"/>
                <a:ea typeface="Calibri"/>
                <a:cs typeface="Calibri"/>
                <a:sym typeface="Calibri"/>
              </a:rPr>
              <a:t> ve </a:t>
            </a:r>
            <a:r>
              <a:rPr lang="en-GB" sz="1800" dirty="0" err="1">
                <a:latin typeface="Calibri"/>
                <a:ea typeface="Calibri"/>
                <a:cs typeface="Calibri"/>
                <a:sym typeface="Calibri"/>
              </a:rPr>
              <a:t>fiyatlandırma</a:t>
            </a:r>
            <a:r>
              <a:rPr lang="en-GB" sz="1800" dirty="0">
                <a:latin typeface="Calibri"/>
                <a:ea typeface="Calibri"/>
                <a:cs typeface="Calibri"/>
                <a:sym typeface="Calibri"/>
              </a:rPr>
              <a:t> </a:t>
            </a:r>
            <a:r>
              <a:rPr lang="en-GB" sz="1800" dirty="0" err="1">
                <a:latin typeface="Calibri"/>
                <a:ea typeface="Calibri"/>
                <a:cs typeface="Calibri"/>
                <a:sym typeface="Calibri"/>
              </a:rPr>
              <a:t>stratejisiyle</a:t>
            </a:r>
            <a:r>
              <a:rPr lang="en-GB" sz="1800" dirty="0">
                <a:latin typeface="Calibri"/>
                <a:ea typeface="Calibri"/>
                <a:cs typeface="Calibri"/>
                <a:sym typeface="Calibri"/>
              </a:rPr>
              <a:t> </a:t>
            </a:r>
            <a:r>
              <a:rPr lang="en-GB" sz="1800" dirty="0" err="1">
                <a:latin typeface="Calibri"/>
                <a:ea typeface="Calibri"/>
                <a:cs typeface="Calibri"/>
                <a:sym typeface="Calibri"/>
              </a:rPr>
              <a:t>uyumlu</a:t>
            </a:r>
            <a:r>
              <a:rPr lang="en-GB" sz="1800" dirty="0">
                <a:latin typeface="Calibri"/>
                <a:ea typeface="Calibri"/>
                <a:cs typeface="Calibri"/>
                <a:sym typeface="Calibri"/>
              </a:rPr>
              <a:t> </a:t>
            </a:r>
            <a:r>
              <a:rPr lang="en-GB" sz="1800" dirty="0" err="1">
                <a:latin typeface="Calibri"/>
                <a:ea typeface="Calibri"/>
                <a:cs typeface="Calibri"/>
                <a:sym typeface="Calibri"/>
              </a:rPr>
              <a:t>olmasını</a:t>
            </a:r>
            <a:r>
              <a:rPr lang="en-GB" sz="1800" dirty="0">
                <a:latin typeface="Calibri"/>
                <a:ea typeface="Calibri"/>
                <a:cs typeface="Calibri"/>
                <a:sym typeface="Calibri"/>
              </a:rPr>
              <a:t> </a:t>
            </a:r>
            <a:r>
              <a:rPr lang="en-GB" sz="1800" dirty="0" err="1">
                <a:latin typeface="Calibri"/>
                <a:ea typeface="Calibri"/>
                <a:cs typeface="Calibri"/>
                <a:sym typeface="Calibri"/>
              </a:rPr>
              <a:t>sağlamaya</a:t>
            </a:r>
            <a:r>
              <a:rPr lang="en-GB" sz="1800" dirty="0">
                <a:latin typeface="Calibri"/>
                <a:ea typeface="Calibri"/>
                <a:cs typeface="Calibri"/>
                <a:sym typeface="Calibri"/>
              </a:rPr>
              <a:t> </a:t>
            </a:r>
            <a:r>
              <a:rPr lang="en-GB" sz="1800" dirty="0" err="1">
                <a:latin typeface="Calibri"/>
                <a:ea typeface="Calibri"/>
                <a:cs typeface="Calibri"/>
                <a:sym typeface="Calibri"/>
              </a:rPr>
              <a:t>yardımcı</a:t>
            </a:r>
            <a:r>
              <a:rPr lang="en-GB" sz="1800" dirty="0">
                <a:latin typeface="Calibri"/>
                <a:ea typeface="Calibri"/>
                <a:cs typeface="Calibri"/>
                <a:sym typeface="Calibri"/>
              </a:rPr>
              <a:t> </a:t>
            </a:r>
            <a:r>
              <a:rPr lang="en-GB" sz="1800" dirty="0" err="1">
                <a:latin typeface="Calibri"/>
                <a:ea typeface="Calibri"/>
                <a:cs typeface="Calibri"/>
                <a:sym typeface="Calibri"/>
              </a:rPr>
              <a:t>olur</a:t>
            </a:r>
            <a:r>
              <a:rPr lang="en-GB" sz="1800" dirty="0">
                <a:latin typeface="Calibri"/>
                <a:ea typeface="Calibri"/>
                <a:cs typeface="Calibri"/>
                <a:sym typeface="Calibri"/>
              </a:rPr>
              <a:t>.</a:t>
            </a:r>
            <a:endParaRPr lang="tr-TR" sz="1800" b="0" dirty="0">
              <a:latin typeface="Calibri"/>
              <a:ea typeface="Calibri"/>
              <a:cs typeface="Calibri"/>
              <a:sym typeface="Calibri"/>
            </a:endParaRPr>
          </a:p>
          <a:p>
            <a:pPr marL="342900" lvl="0" indent="-342900" algn="just" rtl="0">
              <a:lnSpc>
                <a:spcPct val="110000"/>
              </a:lnSpc>
              <a:spcBef>
                <a:spcPts val="0"/>
              </a:spcBef>
              <a:spcAft>
                <a:spcPts val="0"/>
              </a:spcAft>
              <a:buClr>
                <a:schemeClr val="dk1"/>
              </a:buClr>
              <a:buSzPts val="1800"/>
              <a:buFont typeface="Noto Sans Symbols"/>
              <a:buChar char="∙"/>
            </a:pPr>
            <a:endParaRPr lang="tr-TR" sz="1800" b="1" dirty="0">
              <a:latin typeface="Calibri"/>
              <a:ea typeface="Calibri"/>
              <a:cs typeface="Calibri"/>
              <a:sym typeface="Calibri"/>
            </a:endParaRPr>
          </a:p>
          <a:p>
            <a:pPr marL="0" lvl="0" indent="0" algn="just" rtl="0">
              <a:lnSpc>
                <a:spcPct val="110000"/>
              </a:lnSpc>
              <a:spcBef>
                <a:spcPts val="600"/>
              </a:spcBef>
              <a:spcAft>
                <a:spcPts val="0"/>
              </a:spcAft>
              <a:buNone/>
            </a:pPr>
            <a:r>
              <a:rPr lang="tr-TR" sz="1800" b="1" dirty="0">
                <a:latin typeface="Calibri"/>
                <a:ea typeface="Calibri"/>
                <a:cs typeface="Calibri"/>
                <a:sym typeface="Calibri"/>
              </a:rPr>
              <a:t>Pazarlama analizi: </a:t>
            </a:r>
            <a:r>
              <a:rPr lang="en-GB" sz="1800" dirty="0">
                <a:latin typeface="Calibri"/>
                <a:ea typeface="Calibri"/>
                <a:cs typeface="Calibri"/>
                <a:sym typeface="Calibri"/>
              </a:rPr>
              <a:t>Bu </a:t>
            </a:r>
            <a:r>
              <a:rPr lang="en-GB" sz="1800" dirty="0" err="1">
                <a:latin typeface="Calibri"/>
                <a:ea typeface="Calibri"/>
                <a:cs typeface="Calibri"/>
                <a:sym typeface="Calibri"/>
              </a:rPr>
              <a:t>adım</a:t>
            </a:r>
            <a:r>
              <a:rPr lang="en-GB" sz="1800" dirty="0">
                <a:latin typeface="Calibri"/>
                <a:ea typeface="Calibri"/>
                <a:cs typeface="Calibri"/>
                <a:sym typeface="Calibri"/>
              </a:rPr>
              <a:t>, </a:t>
            </a:r>
            <a:r>
              <a:rPr lang="en-GB" sz="1800" dirty="0" err="1">
                <a:latin typeface="Calibri"/>
                <a:ea typeface="Calibri"/>
                <a:cs typeface="Calibri"/>
                <a:sym typeface="Calibri"/>
              </a:rPr>
              <a:t>seçilen</a:t>
            </a:r>
            <a:r>
              <a:rPr lang="en-GB" sz="1800" dirty="0">
                <a:latin typeface="Calibri"/>
                <a:ea typeface="Calibri"/>
                <a:cs typeface="Calibri"/>
                <a:sym typeface="Calibri"/>
              </a:rPr>
              <a:t> </a:t>
            </a:r>
            <a:r>
              <a:rPr lang="en-GB" sz="1800" dirty="0" err="1">
                <a:latin typeface="Calibri"/>
                <a:ea typeface="Calibri"/>
                <a:cs typeface="Calibri"/>
                <a:sym typeface="Calibri"/>
              </a:rPr>
              <a:t>konseptlerin</a:t>
            </a:r>
            <a:r>
              <a:rPr lang="en-GB" sz="1800" dirty="0">
                <a:latin typeface="Calibri"/>
                <a:ea typeface="Calibri"/>
                <a:cs typeface="Calibri"/>
                <a:sym typeface="Calibri"/>
              </a:rPr>
              <a:t> </a:t>
            </a:r>
            <a:r>
              <a:rPr lang="en-GB" sz="1800" dirty="0" err="1">
                <a:latin typeface="Calibri"/>
                <a:ea typeface="Calibri"/>
                <a:cs typeface="Calibri"/>
                <a:sym typeface="Calibri"/>
              </a:rPr>
              <a:t>daha</a:t>
            </a:r>
            <a:r>
              <a:rPr lang="en-GB" sz="1800" dirty="0">
                <a:latin typeface="Calibri"/>
                <a:ea typeface="Calibri"/>
                <a:cs typeface="Calibri"/>
                <a:sym typeface="Calibri"/>
              </a:rPr>
              <a:t> </a:t>
            </a:r>
            <a:r>
              <a:rPr lang="en-GB" sz="1800" dirty="0" err="1">
                <a:latin typeface="Calibri"/>
                <a:ea typeface="Calibri"/>
                <a:cs typeface="Calibri"/>
                <a:sym typeface="Calibri"/>
              </a:rPr>
              <a:t>geniş</a:t>
            </a:r>
            <a:r>
              <a:rPr lang="en-GB" sz="1800" dirty="0">
                <a:latin typeface="Calibri"/>
                <a:ea typeface="Calibri"/>
                <a:cs typeface="Calibri"/>
                <a:sym typeface="Calibri"/>
              </a:rPr>
              <a:t> </a:t>
            </a:r>
            <a:r>
              <a:rPr lang="en-GB" sz="1800" dirty="0" err="1">
                <a:latin typeface="Calibri"/>
                <a:ea typeface="Calibri"/>
                <a:cs typeface="Calibri"/>
                <a:sym typeface="Calibri"/>
              </a:rPr>
              <a:t>pazar</a:t>
            </a:r>
            <a:r>
              <a:rPr lang="en-GB" sz="1800" dirty="0">
                <a:latin typeface="Calibri"/>
                <a:ea typeface="Calibri"/>
                <a:cs typeface="Calibri"/>
                <a:sym typeface="Calibri"/>
              </a:rPr>
              <a:t> </a:t>
            </a:r>
            <a:r>
              <a:rPr lang="en-GB" sz="1800" dirty="0" err="1">
                <a:latin typeface="Calibri"/>
                <a:ea typeface="Calibri"/>
                <a:cs typeface="Calibri"/>
                <a:sym typeface="Calibri"/>
              </a:rPr>
              <a:t>ortamına</a:t>
            </a:r>
            <a:r>
              <a:rPr lang="en-GB" sz="1800" dirty="0">
                <a:latin typeface="Calibri"/>
                <a:ea typeface="Calibri"/>
                <a:cs typeface="Calibri"/>
                <a:sym typeface="Calibri"/>
              </a:rPr>
              <a:t> ne </a:t>
            </a:r>
            <a:r>
              <a:rPr lang="en-GB" sz="1800" dirty="0" err="1">
                <a:latin typeface="Calibri"/>
                <a:ea typeface="Calibri"/>
                <a:cs typeface="Calibri"/>
                <a:sym typeface="Calibri"/>
              </a:rPr>
              <a:t>kadar</a:t>
            </a:r>
            <a:r>
              <a:rPr lang="en-GB" sz="1800" dirty="0">
                <a:latin typeface="Calibri"/>
                <a:ea typeface="Calibri"/>
                <a:cs typeface="Calibri"/>
                <a:sym typeface="Calibri"/>
              </a:rPr>
              <a:t> iyi </a:t>
            </a:r>
            <a:r>
              <a:rPr lang="en-GB" sz="1800" dirty="0" err="1">
                <a:latin typeface="Calibri"/>
                <a:ea typeface="Calibri"/>
                <a:cs typeface="Calibri"/>
                <a:sym typeface="Calibri"/>
              </a:rPr>
              <a:t>uyduğunu</a:t>
            </a:r>
            <a:r>
              <a:rPr lang="en-GB" sz="1800" dirty="0">
                <a:latin typeface="Calibri"/>
                <a:ea typeface="Calibri"/>
                <a:cs typeface="Calibri"/>
                <a:sym typeface="Calibri"/>
              </a:rPr>
              <a:t> </a:t>
            </a:r>
            <a:r>
              <a:rPr lang="en-GB" sz="1800" dirty="0" err="1">
                <a:latin typeface="Calibri"/>
                <a:ea typeface="Calibri"/>
                <a:cs typeface="Calibri"/>
                <a:sym typeface="Calibri"/>
              </a:rPr>
              <a:t>değerlendirmeyi</a:t>
            </a:r>
            <a:r>
              <a:rPr lang="en-GB" sz="1800" dirty="0">
                <a:latin typeface="Calibri"/>
                <a:ea typeface="Calibri"/>
                <a:cs typeface="Calibri"/>
                <a:sym typeface="Calibri"/>
              </a:rPr>
              <a:t> </a:t>
            </a:r>
            <a:r>
              <a:rPr lang="en-GB" sz="1800" dirty="0" err="1">
                <a:latin typeface="Calibri"/>
                <a:ea typeface="Calibri"/>
                <a:cs typeface="Calibri"/>
                <a:sym typeface="Calibri"/>
              </a:rPr>
              <a:t>içerir</a:t>
            </a:r>
            <a:r>
              <a:rPr lang="en-GB" sz="1800" dirty="0">
                <a:latin typeface="Calibri"/>
                <a:ea typeface="Calibri"/>
                <a:cs typeface="Calibri"/>
                <a:sym typeface="Calibri"/>
              </a:rPr>
              <a:t>. </a:t>
            </a:r>
            <a:r>
              <a:rPr lang="en-GB" sz="1800" dirty="0" err="1">
                <a:latin typeface="Calibri"/>
                <a:ea typeface="Calibri"/>
                <a:cs typeface="Calibri"/>
                <a:sym typeface="Calibri"/>
              </a:rPr>
              <a:t>Mevcut</a:t>
            </a:r>
            <a:r>
              <a:rPr lang="en-GB" sz="1800" dirty="0">
                <a:latin typeface="Calibri"/>
                <a:ea typeface="Calibri"/>
                <a:cs typeface="Calibri"/>
                <a:sym typeface="Calibri"/>
              </a:rPr>
              <a:t> </a:t>
            </a:r>
            <a:r>
              <a:rPr lang="en-GB" sz="1800" dirty="0" err="1">
                <a:latin typeface="Calibri"/>
                <a:ea typeface="Calibri"/>
                <a:cs typeface="Calibri"/>
                <a:sym typeface="Calibri"/>
              </a:rPr>
              <a:t>eğilimler</a:t>
            </a:r>
            <a:r>
              <a:rPr lang="en-GB" sz="1800" dirty="0">
                <a:latin typeface="Calibri"/>
                <a:ea typeface="Calibri"/>
                <a:cs typeface="Calibri"/>
                <a:sym typeface="Calibri"/>
              </a:rPr>
              <a:t>, </a:t>
            </a:r>
            <a:r>
              <a:rPr lang="en-GB" sz="1800" dirty="0" err="1">
                <a:latin typeface="Calibri"/>
                <a:ea typeface="Calibri"/>
                <a:cs typeface="Calibri"/>
                <a:sym typeface="Calibri"/>
              </a:rPr>
              <a:t>tüketici</a:t>
            </a:r>
            <a:r>
              <a:rPr lang="en-GB" sz="1800" dirty="0">
                <a:latin typeface="Calibri"/>
                <a:ea typeface="Calibri"/>
                <a:cs typeface="Calibri"/>
                <a:sym typeface="Calibri"/>
              </a:rPr>
              <a:t> </a:t>
            </a:r>
            <a:r>
              <a:rPr lang="en-GB" sz="1800" dirty="0" err="1">
                <a:latin typeface="Calibri"/>
                <a:ea typeface="Calibri"/>
                <a:cs typeface="Calibri"/>
                <a:sym typeface="Calibri"/>
              </a:rPr>
              <a:t>tercihleri</a:t>
            </a:r>
            <a:r>
              <a:rPr lang="en-GB" sz="1800" dirty="0">
                <a:latin typeface="Calibri"/>
                <a:ea typeface="Calibri"/>
                <a:cs typeface="Calibri"/>
                <a:sym typeface="Calibri"/>
              </a:rPr>
              <a:t>, </a:t>
            </a:r>
            <a:r>
              <a:rPr lang="en-GB" sz="1800" dirty="0" err="1">
                <a:latin typeface="Calibri"/>
                <a:ea typeface="Calibri"/>
                <a:cs typeface="Calibri"/>
                <a:sym typeface="Calibri"/>
              </a:rPr>
              <a:t>rekabet</a:t>
            </a:r>
            <a:r>
              <a:rPr lang="en-GB" sz="1800" dirty="0">
                <a:latin typeface="Calibri"/>
                <a:ea typeface="Calibri"/>
                <a:cs typeface="Calibri"/>
                <a:sym typeface="Calibri"/>
              </a:rPr>
              <a:t> ve </a:t>
            </a:r>
            <a:r>
              <a:rPr lang="en-GB" sz="1800" dirty="0" err="1">
                <a:latin typeface="Calibri"/>
                <a:ea typeface="Calibri"/>
                <a:cs typeface="Calibri"/>
                <a:sym typeface="Calibri"/>
              </a:rPr>
              <a:t>potansiyel</a:t>
            </a:r>
            <a:r>
              <a:rPr lang="en-GB" sz="1800" dirty="0">
                <a:latin typeface="Calibri"/>
                <a:ea typeface="Calibri"/>
                <a:cs typeface="Calibri"/>
                <a:sym typeface="Calibri"/>
              </a:rPr>
              <a:t> </a:t>
            </a:r>
            <a:r>
              <a:rPr lang="en-GB" sz="1800" dirty="0" err="1">
                <a:latin typeface="Calibri"/>
                <a:ea typeface="Calibri"/>
                <a:cs typeface="Calibri"/>
                <a:sym typeface="Calibri"/>
              </a:rPr>
              <a:t>talep</a:t>
            </a:r>
            <a:r>
              <a:rPr lang="en-GB" sz="1800" dirty="0">
                <a:latin typeface="Calibri"/>
                <a:ea typeface="Calibri"/>
                <a:cs typeface="Calibri"/>
                <a:sym typeface="Calibri"/>
              </a:rPr>
              <a:t> </a:t>
            </a:r>
            <a:r>
              <a:rPr lang="en-GB" sz="1800" dirty="0" err="1">
                <a:latin typeface="Calibri"/>
                <a:ea typeface="Calibri"/>
                <a:cs typeface="Calibri"/>
                <a:sym typeface="Calibri"/>
              </a:rPr>
              <a:t>gibi</a:t>
            </a:r>
            <a:r>
              <a:rPr lang="en-GB" sz="1800" dirty="0">
                <a:latin typeface="Calibri"/>
                <a:ea typeface="Calibri"/>
                <a:cs typeface="Calibri"/>
                <a:sym typeface="Calibri"/>
              </a:rPr>
              <a:t> </a:t>
            </a:r>
            <a:r>
              <a:rPr lang="en-GB" sz="1800" dirty="0" err="1">
                <a:latin typeface="Calibri"/>
                <a:ea typeface="Calibri"/>
                <a:cs typeface="Calibri"/>
                <a:sym typeface="Calibri"/>
              </a:rPr>
              <a:t>faktörleri</a:t>
            </a:r>
            <a:r>
              <a:rPr lang="en-GB" sz="1800" dirty="0">
                <a:latin typeface="Calibri"/>
                <a:ea typeface="Calibri"/>
                <a:cs typeface="Calibri"/>
                <a:sym typeface="Calibri"/>
              </a:rPr>
              <a:t> </a:t>
            </a:r>
            <a:r>
              <a:rPr lang="en-GB" sz="1800" dirty="0" err="1">
                <a:latin typeface="Calibri"/>
                <a:ea typeface="Calibri"/>
                <a:cs typeface="Calibri"/>
                <a:sym typeface="Calibri"/>
              </a:rPr>
              <a:t>göz</a:t>
            </a:r>
            <a:r>
              <a:rPr lang="en-GB" sz="1800" dirty="0">
                <a:latin typeface="Calibri"/>
                <a:ea typeface="Calibri"/>
                <a:cs typeface="Calibri"/>
                <a:sym typeface="Calibri"/>
              </a:rPr>
              <a:t> </a:t>
            </a:r>
            <a:r>
              <a:rPr lang="en-GB" sz="1800" dirty="0" err="1">
                <a:latin typeface="Calibri"/>
                <a:ea typeface="Calibri"/>
                <a:cs typeface="Calibri"/>
                <a:sym typeface="Calibri"/>
              </a:rPr>
              <a:t>önünde</a:t>
            </a:r>
            <a:r>
              <a:rPr lang="en-GB" sz="1800" dirty="0">
                <a:latin typeface="Calibri"/>
                <a:ea typeface="Calibri"/>
                <a:cs typeface="Calibri"/>
                <a:sym typeface="Calibri"/>
              </a:rPr>
              <a:t> </a:t>
            </a:r>
            <a:r>
              <a:rPr lang="en-GB" sz="1800" dirty="0" err="1">
                <a:latin typeface="Calibri"/>
                <a:ea typeface="Calibri"/>
                <a:cs typeface="Calibri"/>
                <a:sym typeface="Calibri"/>
              </a:rPr>
              <a:t>bulundurur</a:t>
            </a:r>
            <a:r>
              <a:rPr lang="en-GB" sz="1800" dirty="0">
                <a:latin typeface="Calibri"/>
                <a:ea typeface="Calibri"/>
                <a:cs typeface="Calibri"/>
                <a:sym typeface="Calibri"/>
              </a:rPr>
              <a:t>. Pazarlama </a:t>
            </a:r>
            <a:r>
              <a:rPr lang="en-GB" sz="1800" dirty="0" err="1">
                <a:latin typeface="Calibri"/>
                <a:ea typeface="Calibri"/>
                <a:cs typeface="Calibri"/>
                <a:sym typeface="Calibri"/>
              </a:rPr>
              <a:t>analizi</a:t>
            </a:r>
            <a:r>
              <a:rPr lang="en-GB" sz="1800" dirty="0">
                <a:latin typeface="Calibri"/>
                <a:ea typeface="Calibri"/>
                <a:cs typeface="Calibri"/>
                <a:sym typeface="Calibri"/>
              </a:rPr>
              <a:t>, </a:t>
            </a:r>
            <a:r>
              <a:rPr lang="en-GB" sz="1800" dirty="0" err="1">
                <a:latin typeface="Calibri"/>
                <a:ea typeface="Calibri"/>
                <a:cs typeface="Calibri"/>
                <a:sym typeface="Calibri"/>
              </a:rPr>
              <a:t>tasarımların</a:t>
            </a:r>
            <a:r>
              <a:rPr lang="en-GB" sz="1800" dirty="0">
                <a:latin typeface="Calibri"/>
                <a:ea typeface="Calibri"/>
                <a:cs typeface="Calibri"/>
                <a:sym typeface="Calibri"/>
              </a:rPr>
              <a:t> </a:t>
            </a:r>
            <a:r>
              <a:rPr lang="en-GB" sz="1800" dirty="0" err="1">
                <a:latin typeface="Calibri"/>
                <a:ea typeface="Calibri"/>
                <a:cs typeface="Calibri"/>
                <a:sym typeface="Calibri"/>
              </a:rPr>
              <a:t>pazara</a:t>
            </a:r>
            <a:r>
              <a:rPr lang="en-GB" sz="1800" dirty="0">
                <a:latin typeface="Calibri"/>
                <a:ea typeface="Calibri"/>
                <a:cs typeface="Calibri"/>
                <a:sym typeface="Calibri"/>
              </a:rPr>
              <a:t> </a:t>
            </a:r>
            <a:r>
              <a:rPr lang="en-GB" sz="1800" dirty="0" err="1">
                <a:latin typeface="Calibri"/>
                <a:ea typeface="Calibri"/>
                <a:cs typeface="Calibri"/>
                <a:sym typeface="Calibri"/>
              </a:rPr>
              <a:t>uygun</a:t>
            </a:r>
            <a:r>
              <a:rPr lang="en-GB" sz="1800" dirty="0">
                <a:latin typeface="Calibri"/>
                <a:ea typeface="Calibri"/>
                <a:cs typeface="Calibri"/>
                <a:sym typeface="Calibri"/>
              </a:rPr>
              <a:t> </a:t>
            </a:r>
            <a:r>
              <a:rPr lang="en-GB" sz="1800" dirty="0" err="1">
                <a:latin typeface="Calibri"/>
                <a:ea typeface="Calibri"/>
                <a:cs typeface="Calibri"/>
                <a:sym typeface="Calibri"/>
              </a:rPr>
              <a:t>olmasını</a:t>
            </a:r>
            <a:r>
              <a:rPr lang="en-GB" sz="1800" dirty="0">
                <a:latin typeface="Calibri"/>
                <a:ea typeface="Calibri"/>
                <a:cs typeface="Calibri"/>
                <a:sym typeface="Calibri"/>
              </a:rPr>
              <a:t> ve </a:t>
            </a:r>
            <a:r>
              <a:rPr lang="en-GB" sz="1800" dirty="0" err="1">
                <a:latin typeface="Calibri"/>
                <a:ea typeface="Calibri"/>
                <a:cs typeface="Calibri"/>
                <a:sym typeface="Calibri"/>
              </a:rPr>
              <a:t>hedeflenen</a:t>
            </a:r>
            <a:r>
              <a:rPr lang="en-GB" sz="1800" dirty="0">
                <a:latin typeface="Calibri"/>
                <a:ea typeface="Calibri"/>
                <a:cs typeface="Calibri"/>
                <a:sym typeface="Calibri"/>
              </a:rPr>
              <a:t> </a:t>
            </a:r>
            <a:r>
              <a:rPr lang="en-GB" sz="1800" dirty="0" err="1">
                <a:latin typeface="Calibri"/>
                <a:ea typeface="Calibri"/>
                <a:cs typeface="Calibri"/>
                <a:sym typeface="Calibri"/>
              </a:rPr>
              <a:t>hedef</a:t>
            </a:r>
            <a:r>
              <a:rPr lang="en-GB" sz="1800" dirty="0">
                <a:latin typeface="Calibri"/>
                <a:ea typeface="Calibri"/>
                <a:cs typeface="Calibri"/>
                <a:sym typeface="Calibri"/>
              </a:rPr>
              <a:t> </a:t>
            </a:r>
            <a:r>
              <a:rPr lang="en-GB" sz="1800" dirty="0" err="1">
                <a:latin typeface="Calibri"/>
                <a:ea typeface="Calibri"/>
                <a:cs typeface="Calibri"/>
                <a:sym typeface="Calibri"/>
              </a:rPr>
              <a:t>kitleyi</a:t>
            </a:r>
            <a:r>
              <a:rPr lang="en-GB" sz="1800" dirty="0">
                <a:latin typeface="Calibri"/>
                <a:ea typeface="Calibri"/>
                <a:cs typeface="Calibri"/>
                <a:sym typeface="Calibri"/>
              </a:rPr>
              <a:t> </a:t>
            </a:r>
            <a:r>
              <a:rPr lang="en-GB" sz="1800" dirty="0" err="1">
                <a:latin typeface="Calibri"/>
                <a:ea typeface="Calibri"/>
                <a:cs typeface="Calibri"/>
                <a:sym typeface="Calibri"/>
              </a:rPr>
              <a:t>etkili</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şekilde</a:t>
            </a:r>
            <a:r>
              <a:rPr lang="en-GB" sz="1800" dirty="0">
                <a:latin typeface="Calibri"/>
                <a:ea typeface="Calibri"/>
                <a:cs typeface="Calibri"/>
                <a:sym typeface="Calibri"/>
              </a:rPr>
              <a:t> </a:t>
            </a:r>
            <a:r>
              <a:rPr lang="en-GB" sz="1800" dirty="0" err="1">
                <a:latin typeface="Calibri"/>
                <a:ea typeface="Calibri"/>
                <a:cs typeface="Calibri"/>
                <a:sym typeface="Calibri"/>
              </a:rPr>
              <a:t>çekebilmesini</a:t>
            </a:r>
            <a:r>
              <a:rPr lang="en-GB" sz="1800" dirty="0">
                <a:latin typeface="Calibri"/>
                <a:ea typeface="Calibri"/>
                <a:cs typeface="Calibri"/>
                <a:sym typeface="Calibri"/>
              </a:rPr>
              <a:t> ve </a:t>
            </a:r>
            <a:r>
              <a:rPr lang="en-GB" sz="1800" dirty="0" err="1">
                <a:latin typeface="Calibri"/>
                <a:ea typeface="Calibri"/>
                <a:cs typeface="Calibri"/>
                <a:sym typeface="Calibri"/>
              </a:rPr>
              <a:t>rezonansa</a:t>
            </a:r>
            <a:r>
              <a:rPr lang="en-GB" sz="1800" dirty="0">
                <a:latin typeface="Calibri"/>
                <a:ea typeface="Calibri"/>
                <a:cs typeface="Calibri"/>
                <a:sym typeface="Calibri"/>
              </a:rPr>
              <a:t> </a:t>
            </a:r>
            <a:r>
              <a:rPr lang="en-GB" sz="1800" dirty="0" err="1">
                <a:latin typeface="Calibri"/>
                <a:ea typeface="Calibri"/>
                <a:cs typeface="Calibri"/>
                <a:sym typeface="Calibri"/>
              </a:rPr>
              <a:t>girebilmesini</a:t>
            </a:r>
            <a:r>
              <a:rPr lang="en-GB" sz="1800" dirty="0">
                <a:latin typeface="Calibri"/>
                <a:ea typeface="Calibri"/>
                <a:cs typeface="Calibri"/>
                <a:sym typeface="Calibri"/>
              </a:rPr>
              <a:t> </a:t>
            </a:r>
            <a:r>
              <a:rPr lang="en-GB" sz="1800" dirty="0" err="1">
                <a:latin typeface="Calibri"/>
                <a:ea typeface="Calibri"/>
                <a:cs typeface="Calibri"/>
                <a:sym typeface="Calibri"/>
              </a:rPr>
              <a:t>sağlar</a:t>
            </a:r>
            <a:r>
              <a:rPr lang="en-GB" sz="1800" dirty="0">
                <a:latin typeface="Calibri"/>
                <a:ea typeface="Calibri"/>
                <a:cs typeface="Calibri"/>
                <a:sym typeface="Calibri"/>
              </a:rPr>
              <a:t>.</a:t>
            </a:r>
            <a:endParaRPr dirty="0"/>
          </a:p>
        </p:txBody>
      </p:sp>
      <p:sp>
        <p:nvSpPr>
          <p:cNvPr id="536" name="Google Shape;53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Bu </a:t>
            </a:r>
            <a:r>
              <a:rPr lang="en-GB" dirty="0" err="1"/>
              <a:t>ders</a:t>
            </a:r>
            <a:r>
              <a:rPr lang="en-GB" dirty="0"/>
              <a:t> </a:t>
            </a:r>
            <a:r>
              <a:rPr lang="en-GB" dirty="0" err="1"/>
              <a:t>aşağıdaki</a:t>
            </a:r>
            <a:r>
              <a:rPr lang="en-GB" dirty="0"/>
              <a:t> </a:t>
            </a:r>
            <a:r>
              <a:rPr lang="en-GB" dirty="0" err="1"/>
              <a:t>gibi</a:t>
            </a:r>
            <a:r>
              <a:rPr lang="en-GB" dirty="0"/>
              <a:t> </a:t>
            </a:r>
            <a:r>
              <a:rPr lang="en-GB" dirty="0" err="1"/>
              <a:t>yapılandırılmıştır</a:t>
            </a:r>
            <a:r>
              <a:rPr lang="en-GB" dirty="0"/>
              <a:t>:</a:t>
            </a:r>
            <a:endParaRPr lang="tr-TR" dirty="0"/>
          </a:p>
          <a:p>
            <a:pPr marL="0" lvl="0" indent="0" algn="l" rtl="0">
              <a:spcBef>
                <a:spcPts val="0"/>
              </a:spcBef>
              <a:spcAft>
                <a:spcPts val="0"/>
              </a:spcAft>
              <a:buNone/>
            </a:pPr>
            <a:endParaRPr lang="tr-TR" dirty="0"/>
          </a:p>
          <a:p>
            <a:pPr marL="228600" lvl="0" indent="-228600" algn="l" rtl="0">
              <a:spcBef>
                <a:spcPts val="0"/>
              </a:spcBef>
              <a:spcAft>
                <a:spcPts val="0"/>
              </a:spcAft>
              <a:buFont typeface="+mj-lt"/>
              <a:buAutoNum type="arabicPeriod"/>
            </a:pPr>
            <a:r>
              <a:rPr lang="en-GB" dirty="0" err="1"/>
              <a:t>Giriş</a:t>
            </a:r>
            <a:r>
              <a:rPr lang="en-GB" dirty="0"/>
              <a:t>.
</a:t>
            </a:r>
            <a:r>
              <a:rPr lang="en-GB" dirty="0" err="1"/>
              <a:t>Prototipleme</a:t>
            </a:r>
            <a:r>
              <a:rPr lang="en-GB" dirty="0"/>
              <a:t>.
</a:t>
            </a:r>
            <a:r>
              <a:rPr lang="en-GB" dirty="0" err="1"/>
              <a:t>Ayakkabı</a:t>
            </a:r>
            <a:r>
              <a:rPr lang="en-GB" dirty="0"/>
              <a:t> </a:t>
            </a:r>
            <a:r>
              <a:rPr lang="en-GB" dirty="0" err="1"/>
              <a:t>Ürün</a:t>
            </a:r>
            <a:r>
              <a:rPr lang="en-GB" dirty="0"/>
              <a:t> </a:t>
            </a:r>
            <a:r>
              <a:rPr lang="en-GB" dirty="0" err="1"/>
              <a:t>Testi</a:t>
            </a:r>
            <a:r>
              <a:rPr lang="en-GB" dirty="0"/>
              <a:t> ve 
Analiz</a:t>
            </a: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0000"/>
              </a:lnSpc>
              <a:spcBef>
                <a:spcPts val="0"/>
              </a:spcBef>
              <a:spcAft>
                <a:spcPts val="0"/>
              </a:spcAft>
              <a:buNone/>
            </a:pPr>
            <a:r>
              <a:rPr lang="en-GB" sz="1800" dirty="0" err="1">
                <a:latin typeface="Calibri"/>
                <a:ea typeface="Calibri"/>
                <a:cs typeface="Calibri"/>
                <a:sym typeface="Calibri"/>
              </a:rPr>
              <a:t>Döngüsel</a:t>
            </a:r>
            <a:r>
              <a:rPr lang="en-GB" sz="1800" dirty="0">
                <a:latin typeface="Calibri"/>
                <a:ea typeface="Calibri"/>
                <a:cs typeface="Calibri"/>
                <a:sym typeface="Calibri"/>
              </a:rPr>
              <a:t> </a:t>
            </a:r>
            <a:r>
              <a:rPr lang="en-GB" sz="1800" dirty="0" err="1">
                <a:latin typeface="Calibri"/>
                <a:ea typeface="Calibri"/>
                <a:cs typeface="Calibri"/>
                <a:sym typeface="Calibri"/>
              </a:rPr>
              <a:t>ekonomi</a:t>
            </a:r>
            <a:r>
              <a:rPr lang="en-GB" sz="1800" dirty="0">
                <a:latin typeface="Calibri"/>
                <a:ea typeface="Calibri"/>
                <a:cs typeface="Calibri"/>
                <a:sym typeface="Calibri"/>
              </a:rPr>
              <a:t> </a:t>
            </a:r>
            <a:r>
              <a:rPr lang="en-GB" sz="1800" dirty="0" err="1">
                <a:latin typeface="Calibri"/>
                <a:ea typeface="Calibri"/>
                <a:cs typeface="Calibri"/>
                <a:sym typeface="Calibri"/>
              </a:rPr>
              <a:t>ilkelerini</a:t>
            </a:r>
            <a:r>
              <a:rPr lang="en-GB" sz="1800" dirty="0">
                <a:latin typeface="Calibri"/>
                <a:ea typeface="Calibri"/>
                <a:cs typeface="Calibri"/>
                <a:sym typeface="Calibri"/>
              </a:rPr>
              <a:t> test ve </a:t>
            </a:r>
            <a:r>
              <a:rPr lang="en-GB" sz="1800" dirty="0" err="1">
                <a:latin typeface="Calibri"/>
                <a:ea typeface="Calibri"/>
                <a:cs typeface="Calibri"/>
                <a:sym typeface="Calibri"/>
              </a:rPr>
              <a:t>analiz</a:t>
            </a:r>
            <a:r>
              <a:rPr lang="en-GB" sz="1800" dirty="0">
                <a:latin typeface="Calibri"/>
                <a:ea typeface="Calibri"/>
                <a:cs typeface="Calibri"/>
                <a:sym typeface="Calibri"/>
              </a:rPr>
              <a:t> </a:t>
            </a:r>
            <a:r>
              <a:rPr lang="en-GB" sz="1800" dirty="0" err="1">
                <a:latin typeface="Calibri"/>
                <a:ea typeface="Calibri"/>
                <a:cs typeface="Calibri"/>
                <a:sym typeface="Calibri"/>
              </a:rPr>
              <a:t>aşamalarına</a:t>
            </a:r>
            <a:r>
              <a:rPr lang="en-GB" sz="1800" dirty="0">
                <a:latin typeface="Calibri"/>
                <a:ea typeface="Calibri"/>
                <a:cs typeface="Calibri"/>
                <a:sym typeface="Calibri"/>
              </a:rPr>
              <a:t> </a:t>
            </a:r>
            <a:r>
              <a:rPr lang="en-GB" sz="1800" dirty="0" err="1">
                <a:latin typeface="Calibri"/>
                <a:ea typeface="Calibri"/>
                <a:cs typeface="Calibri"/>
                <a:sym typeface="Calibri"/>
              </a:rPr>
              <a:t>dahil</a:t>
            </a:r>
            <a:r>
              <a:rPr lang="en-GB" sz="1800" dirty="0">
                <a:latin typeface="Calibri"/>
                <a:ea typeface="Calibri"/>
                <a:cs typeface="Calibri"/>
                <a:sym typeface="Calibri"/>
              </a:rPr>
              <a:t> </a:t>
            </a:r>
            <a:r>
              <a:rPr lang="en-GB" sz="1800" dirty="0" err="1">
                <a:latin typeface="Calibri"/>
                <a:ea typeface="Calibri"/>
                <a:cs typeface="Calibri"/>
                <a:sym typeface="Calibri"/>
              </a:rPr>
              <a:t>etmek</a:t>
            </a:r>
            <a:r>
              <a:rPr lang="en-GB" sz="1800" dirty="0">
                <a:latin typeface="Calibri"/>
                <a:ea typeface="Calibri"/>
                <a:cs typeface="Calibri"/>
                <a:sym typeface="Calibri"/>
              </a:rPr>
              <a:t>, </a:t>
            </a:r>
            <a:r>
              <a:rPr lang="en-GB" sz="1800" dirty="0" err="1">
                <a:latin typeface="Calibri"/>
                <a:ea typeface="Calibri"/>
                <a:cs typeface="Calibri"/>
                <a:sym typeface="Calibri"/>
              </a:rPr>
              <a:t>prototiplerin</a:t>
            </a:r>
            <a:r>
              <a:rPr lang="en-GB" sz="1800" dirty="0">
                <a:latin typeface="Calibri"/>
                <a:ea typeface="Calibri"/>
                <a:cs typeface="Calibri"/>
                <a:sym typeface="Calibri"/>
              </a:rPr>
              <a:t> </a:t>
            </a:r>
            <a:r>
              <a:rPr lang="en-GB" sz="1800" dirty="0" err="1">
                <a:latin typeface="Calibri"/>
                <a:ea typeface="Calibri"/>
                <a:cs typeface="Calibri"/>
                <a:sym typeface="Calibri"/>
              </a:rPr>
              <a:t>sürdürülebilirlik</a:t>
            </a:r>
            <a:r>
              <a:rPr lang="en-GB" sz="1800" dirty="0">
                <a:latin typeface="Calibri"/>
                <a:ea typeface="Calibri"/>
                <a:cs typeface="Calibri"/>
                <a:sym typeface="Calibri"/>
              </a:rPr>
              <a:t> </a:t>
            </a:r>
            <a:r>
              <a:rPr lang="en-GB" sz="1800" dirty="0" err="1">
                <a:latin typeface="Calibri"/>
                <a:ea typeface="Calibri"/>
                <a:cs typeface="Calibri"/>
                <a:sym typeface="Calibri"/>
              </a:rPr>
              <a:t>hedefleriyle</a:t>
            </a:r>
            <a:r>
              <a:rPr lang="en-GB" sz="1800" dirty="0">
                <a:latin typeface="Calibri"/>
                <a:ea typeface="Calibri"/>
                <a:cs typeface="Calibri"/>
                <a:sym typeface="Calibri"/>
              </a:rPr>
              <a:t> </a:t>
            </a:r>
            <a:r>
              <a:rPr lang="en-GB" sz="1800" dirty="0" err="1">
                <a:latin typeface="Calibri"/>
                <a:ea typeface="Calibri"/>
                <a:cs typeface="Calibri"/>
                <a:sym typeface="Calibri"/>
              </a:rPr>
              <a:t>uyumlarına</a:t>
            </a:r>
            <a:r>
              <a:rPr lang="en-GB" sz="1800" dirty="0">
                <a:latin typeface="Calibri"/>
                <a:ea typeface="Calibri"/>
                <a:cs typeface="Calibri"/>
                <a:sym typeface="Calibri"/>
              </a:rPr>
              <a:t> </a:t>
            </a:r>
            <a:r>
              <a:rPr lang="en-GB" sz="1800" dirty="0" err="1">
                <a:latin typeface="Calibri"/>
                <a:ea typeface="Calibri"/>
                <a:cs typeface="Calibri"/>
                <a:sym typeface="Calibri"/>
              </a:rPr>
              <a:t>özel</a:t>
            </a:r>
            <a:r>
              <a:rPr lang="en-GB" sz="1800" dirty="0">
                <a:latin typeface="Calibri"/>
                <a:ea typeface="Calibri"/>
                <a:cs typeface="Calibri"/>
                <a:sym typeface="Calibri"/>
              </a:rPr>
              <a:t> </a:t>
            </a:r>
            <a:r>
              <a:rPr lang="en-GB" sz="1800" dirty="0" err="1">
                <a:latin typeface="Calibri"/>
                <a:ea typeface="Calibri"/>
                <a:cs typeface="Calibri"/>
                <a:sym typeface="Calibri"/>
              </a:rPr>
              <a:t>olarak</a:t>
            </a:r>
            <a:r>
              <a:rPr lang="en-GB" sz="1800" dirty="0">
                <a:latin typeface="Calibri"/>
                <a:ea typeface="Calibri"/>
                <a:cs typeface="Calibri"/>
                <a:sym typeface="Calibri"/>
              </a:rPr>
              <a:t> </a:t>
            </a:r>
            <a:r>
              <a:rPr lang="en-GB" sz="1800" dirty="0" err="1">
                <a:latin typeface="Calibri"/>
                <a:ea typeface="Calibri"/>
                <a:cs typeface="Calibri"/>
                <a:sym typeface="Calibri"/>
              </a:rPr>
              <a:t>odaklanarak</a:t>
            </a:r>
            <a:r>
              <a:rPr lang="en-GB" sz="1800" dirty="0">
                <a:latin typeface="Calibri"/>
                <a:ea typeface="Calibri"/>
                <a:cs typeface="Calibri"/>
                <a:sym typeface="Calibri"/>
              </a:rPr>
              <a:t> </a:t>
            </a:r>
            <a:r>
              <a:rPr lang="en-GB" sz="1800" dirty="0" err="1">
                <a:latin typeface="Calibri"/>
                <a:ea typeface="Calibri"/>
                <a:cs typeface="Calibri"/>
                <a:sym typeface="Calibri"/>
              </a:rPr>
              <a:t>değerlendirilmesini</a:t>
            </a:r>
            <a:r>
              <a:rPr lang="en-GB" sz="1800" dirty="0">
                <a:latin typeface="Calibri"/>
                <a:ea typeface="Calibri"/>
                <a:cs typeface="Calibri"/>
                <a:sym typeface="Calibri"/>
              </a:rPr>
              <a:t> </a:t>
            </a:r>
            <a:r>
              <a:rPr lang="en-GB" sz="1800" dirty="0" err="1">
                <a:latin typeface="Calibri"/>
                <a:ea typeface="Calibri"/>
                <a:cs typeface="Calibri"/>
                <a:sym typeface="Calibri"/>
              </a:rPr>
              <a:t>içerir</a:t>
            </a:r>
            <a:r>
              <a:rPr lang="en-GB" sz="1800" dirty="0">
                <a:latin typeface="Calibri"/>
                <a:ea typeface="Calibri"/>
                <a:cs typeface="Calibri"/>
                <a:sym typeface="Calibri"/>
              </a:rPr>
              <a:t>. </a:t>
            </a:r>
            <a:r>
              <a:rPr lang="en-GB" sz="1800" dirty="0" err="1">
                <a:latin typeface="Calibri"/>
                <a:ea typeface="Calibri"/>
                <a:cs typeface="Calibri"/>
                <a:sym typeface="Calibri"/>
              </a:rPr>
              <a:t>Döngüsel</a:t>
            </a:r>
            <a:r>
              <a:rPr lang="en-GB" sz="1800" dirty="0">
                <a:latin typeface="Calibri"/>
                <a:ea typeface="Calibri"/>
                <a:cs typeface="Calibri"/>
                <a:sym typeface="Calibri"/>
              </a:rPr>
              <a:t> </a:t>
            </a:r>
            <a:r>
              <a:rPr lang="en-GB" sz="1800" dirty="0" err="1">
                <a:latin typeface="Calibri"/>
                <a:ea typeface="Calibri"/>
                <a:cs typeface="Calibri"/>
                <a:sym typeface="Calibri"/>
              </a:rPr>
              <a:t>ekonomi</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ürünün</a:t>
            </a:r>
            <a:r>
              <a:rPr lang="en-GB" sz="1800" dirty="0">
                <a:latin typeface="Calibri"/>
                <a:ea typeface="Calibri"/>
                <a:cs typeface="Calibri"/>
                <a:sym typeface="Calibri"/>
              </a:rPr>
              <a:t> </a:t>
            </a:r>
            <a:r>
              <a:rPr lang="en-GB" sz="1800" dirty="0" err="1">
                <a:latin typeface="Calibri"/>
                <a:ea typeface="Calibri"/>
                <a:cs typeface="Calibri"/>
                <a:sym typeface="Calibri"/>
              </a:rPr>
              <a:t>tüm</a:t>
            </a:r>
            <a:r>
              <a:rPr lang="en-GB" sz="1800" dirty="0">
                <a:latin typeface="Calibri"/>
                <a:ea typeface="Calibri"/>
                <a:cs typeface="Calibri"/>
                <a:sym typeface="Calibri"/>
              </a:rPr>
              <a:t> </a:t>
            </a:r>
            <a:r>
              <a:rPr lang="en-GB" sz="1800" dirty="0" err="1">
                <a:latin typeface="Calibri"/>
                <a:ea typeface="Calibri"/>
                <a:cs typeface="Calibri"/>
                <a:sym typeface="Calibri"/>
              </a:rPr>
              <a:t>yaşam</a:t>
            </a:r>
            <a:r>
              <a:rPr lang="en-GB" sz="1800" dirty="0">
                <a:latin typeface="Calibri"/>
                <a:ea typeface="Calibri"/>
                <a:cs typeface="Calibri"/>
                <a:sym typeface="Calibri"/>
              </a:rPr>
              <a:t> </a:t>
            </a:r>
            <a:r>
              <a:rPr lang="en-GB" sz="1800" dirty="0" err="1">
                <a:latin typeface="Calibri"/>
                <a:ea typeface="Calibri"/>
                <a:cs typeface="Calibri"/>
                <a:sym typeface="Calibri"/>
              </a:rPr>
              <a:t>döngüsü</a:t>
            </a:r>
            <a:r>
              <a:rPr lang="en-GB" sz="1800" dirty="0">
                <a:latin typeface="Calibri"/>
                <a:ea typeface="Calibri"/>
                <a:cs typeface="Calibri"/>
                <a:sym typeface="Calibri"/>
              </a:rPr>
              <a:t> </a:t>
            </a:r>
            <a:r>
              <a:rPr lang="en-GB" sz="1800" dirty="0" err="1">
                <a:latin typeface="Calibri"/>
                <a:ea typeface="Calibri"/>
                <a:cs typeface="Calibri"/>
                <a:sym typeface="Calibri"/>
              </a:rPr>
              <a:t>boyunca</a:t>
            </a:r>
            <a:r>
              <a:rPr lang="en-GB" sz="1800" dirty="0">
                <a:latin typeface="Calibri"/>
                <a:ea typeface="Calibri"/>
                <a:cs typeface="Calibri"/>
                <a:sym typeface="Calibri"/>
              </a:rPr>
              <a:t> </a:t>
            </a:r>
            <a:r>
              <a:rPr lang="en-GB" sz="1800" dirty="0" err="1">
                <a:latin typeface="Calibri"/>
                <a:ea typeface="Calibri"/>
                <a:cs typeface="Calibri"/>
                <a:sym typeface="Calibri"/>
              </a:rPr>
              <a:t>israfı</a:t>
            </a:r>
            <a:r>
              <a:rPr lang="en-GB" sz="1800" dirty="0">
                <a:latin typeface="Calibri"/>
                <a:ea typeface="Calibri"/>
                <a:cs typeface="Calibri"/>
                <a:sym typeface="Calibri"/>
              </a:rPr>
              <a:t> </a:t>
            </a:r>
            <a:r>
              <a:rPr lang="en-GB" sz="1800" dirty="0" err="1">
                <a:latin typeface="Calibri"/>
                <a:ea typeface="Calibri"/>
                <a:cs typeface="Calibri"/>
                <a:sym typeface="Calibri"/>
              </a:rPr>
              <a:t>en</a:t>
            </a:r>
            <a:r>
              <a:rPr lang="en-GB" sz="1800" dirty="0">
                <a:latin typeface="Calibri"/>
                <a:ea typeface="Calibri"/>
                <a:cs typeface="Calibri"/>
                <a:sym typeface="Calibri"/>
              </a:rPr>
              <a:t> </a:t>
            </a:r>
            <a:r>
              <a:rPr lang="en-GB" sz="1800" dirty="0" err="1">
                <a:latin typeface="Calibri"/>
                <a:ea typeface="Calibri"/>
                <a:cs typeface="Calibri"/>
                <a:sym typeface="Calibri"/>
              </a:rPr>
              <a:t>aza</a:t>
            </a:r>
            <a:r>
              <a:rPr lang="en-GB" sz="1800" dirty="0">
                <a:latin typeface="Calibri"/>
                <a:ea typeface="Calibri"/>
                <a:cs typeface="Calibri"/>
                <a:sym typeface="Calibri"/>
              </a:rPr>
              <a:t> </a:t>
            </a:r>
            <a:r>
              <a:rPr lang="en-GB" sz="1800" dirty="0" err="1">
                <a:latin typeface="Calibri"/>
                <a:ea typeface="Calibri"/>
                <a:cs typeface="Calibri"/>
                <a:sym typeface="Calibri"/>
              </a:rPr>
              <a:t>indirmeyi</a:t>
            </a:r>
            <a:r>
              <a:rPr lang="en-GB" sz="1800" dirty="0">
                <a:latin typeface="Calibri"/>
                <a:ea typeface="Calibri"/>
                <a:cs typeface="Calibri"/>
                <a:sym typeface="Calibri"/>
              </a:rPr>
              <a:t> ve </a:t>
            </a:r>
            <a:r>
              <a:rPr lang="en-GB" sz="1800" dirty="0" err="1">
                <a:latin typeface="Calibri"/>
                <a:ea typeface="Calibri"/>
                <a:cs typeface="Calibri"/>
                <a:sym typeface="Calibri"/>
              </a:rPr>
              <a:t>kaynakların</a:t>
            </a:r>
            <a:r>
              <a:rPr lang="en-GB" sz="1800" dirty="0">
                <a:latin typeface="Calibri"/>
                <a:ea typeface="Calibri"/>
                <a:cs typeface="Calibri"/>
                <a:sym typeface="Calibri"/>
              </a:rPr>
              <a:t> </a:t>
            </a:r>
            <a:r>
              <a:rPr lang="en-GB" sz="1800" dirty="0" err="1">
                <a:latin typeface="Calibri"/>
                <a:ea typeface="Calibri"/>
                <a:cs typeface="Calibri"/>
                <a:sym typeface="Calibri"/>
              </a:rPr>
              <a:t>değerini</a:t>
            </a:r>
            <a:r>
              <a:rPr lang="en-GB" sz="1800" dirty="0">
                <a:latin typeface="Calibri"/>
                <a:ea typeface="Calibri"/>
                <a:cs typeface="Calibri"/>
                <a:sym typeface="Calibri"/>
              </a:rPr>
              <a:t> </a:t>
            </a:r>
            <a:r>
              <a:rPr lang="en-GB" sz="1800" dirty="0" err="1">
                <a:latin typeface="Calibri"/>
                <a:ea typeface="Calibri"/>
                <a:cs typeface="Calibri"/>
                <a:sym typeface="Calibri"/>
              </a:rPr>
              <a:t>en</a:t>
            </a:r>
            <a:r>
              <a:rPr lang="en-GB" sz="1800" dirty="0">
                <a:latin typeface="Calibri"/>
                <a:ea typeface="Calibri"/>
                <a:cs typeface="Calibri"/>
                <a:sym typeface="Calibri"/>
              </a:rPr>
              <a:t> </a:t>
            </a:r>
            <a:r>
              <a:rPr lang="en-GB" sz="1800" dirty="0" err="1">
                <a:latin typeface="Calibri"/>
                <a:ea typeface="Calibri"/>
                <a:cs typeface="Calibri"/>
                <a:sym typeface="Calibri"/>
              </a:rPr>
              <a:t>üst</a:t>
            </a:r>
            <a:r>
              <a:rPr lang="en-GB" sz="1800" dirty="0">
                <a:latin typeface="Calibri"/>
                <a:ea typeface="Calibri"/>
                <a:cs typeface="Calibri"/>
                <a:sym typeface="Calibri"/>
              </a:rPr>
              <a:t> </a:t>
            </a:r>
            <a:r>
              <a:rPr lang="en-GB" sz="1800" dirty="0" err="1">
                <a:latin typeface="Calibri"/>
                <a:ea typeface="Calibri"/>
                <a:cs typeface="Calibri"/>
                <a:sym typeface="Calibri"/>
              </a:rPr>
              <a:t>düzeye</a:t>
            </a:r>
            <a:r>
              <a:rPr lang="en-GB" sz="1800" dirty="0">
                <a:latin typeface="Calibri"/>
                <a:ea typeface="Calibri"/>
                <a:cs typeface="Calibri"/>
                <a:sym typeface="Calibri"/>
              </a:rPr>
              <a:t> </a:t>
            </a:r>
            <a:r>
              <a:rPr lang="en-GB" sz="1800" dirty="0" err="1">
                <a:latin typeface="Calibri"/>
                <a:ea typeface="Calibri"/>
                <a:cs typeface="Calibri"/>
                <a:sym typeface="Calibri"/>
              </a:rPr>
              <a:t>çıkarmayı</a:t>
            </a:r>
            <a:r>
              <a:rPr lang="en-GB" sz="1800" dirty="0">
                <a:latin typeface="Calibri"/>
                <a:ea typeface="Calibri"/>
                <a:cs typeface="Calibri"/>
                <a:sym typeface="Calibri"/>
              </a:rPr>
              <a:t> </a:t>
            </a:r>
            <a:r>
              <a:rPr lang="en-GB" sz="1800" dirty="0" err="1">
                <a:latin typeface="Calibri"/>
                <a:ea typeface="Calibri"/>
                <a:cs typeface="Calibri"/>
                <a:sym typeface="Calibri"/>
              </a:rPr>
              <a:t>vurgular</a:t>
            </a:r>
            <a:r>
              <a:rPr lang="en-GB" sz="1800" dirty="0">
                <a:latin typeface="Calibri"/>
                <a:ea typeface="Calibri"/>
                <a:cs typeface="Calibri"/>
                <a:sym typeface="Calibri"/>
              </a:rPr>
              <a:t>. Bu </a:t>
            </a:r>
            <a:r>
              <a:rPr lang="en-GB" sz="1800" dirty="0" err="1">
                <a:latin typeface="Calibri"/>
                <a:ea typeface="Calibri"/>
                <a:cs typeface="Calibri"/>
                <a:sym typeface="Calibri"/>
              </a:rPr>
              <a:t>nedenle</a:t>
            </a:r>
            <a:r>
              <a:rPr lang="en-GB" sz="1800" dirty="0">
                <a:latin typeface="Calibri"/>
                <a:ea typeface="Calibri"/>
                <a:cs typeface="Calibri"/>
                <a:sym typeface="Calibri"/>
              </a:rPr>
              <a:t>, test ve </a:t>
            </a:r>
            <a:r>
              <a:rPr lang="en-GB" sz="1800" dirty="0" err="1">
                <a:latin typeface="Calibri"/>
                <a:ea typeface="Calibri"/>
                <a:cs typeface="Calibri"/>
                <a:sym typeface="Calibri"/>
              </a:rPr>
              <a:t>analiz</a:t>
            </a:r>
            <a:r>
              <a:rPr lang="en-GB" sz="1800" dirty="0">
                <a:latin typeface="Calibri"/>
                <a:ea typeface="Calibri"/>
                <a:cs typeface="Calibri"/>
                <a:sym typeface="Calibri"/>
              </a:rPr>
              <a:t> </a:t>
            </a:r>
            <a:r>
              <a:rPr lang="en-GB" sz="1800" dirty="0" err="1">
                <a:latin typeface="Calibri"/>
                <a:ea typeface="Calibri"/>
                <a:cs typeface="Calibri"/>
                <a:sym typeface="Calibri"/>
              </a:rPr>
              <a:t>sırasında</a:t>
            </a:r>
            <a:r>
              <a:rPr lang="en-GB" sz="1800" dirty="0">
                <a:latin typeface="Calibri"/>
                <a:ea typeface="Calibri"/>
                <a:cs typeface="Calibri"/>
                <a:sym typeface="Calibri"/>
              </a:rPr>
              <a:t> </a:t>
            </a:r>
            <a:r>
              <a:rPr lang="en-GB" sz="1800" dirty="0" err="1">
                <a:latin typeface="Calibri"/>
                <a:ea typeface="Calibri"/>
                <a:cs typeface="Calibri"/>
                <a:sym typeface="Calibri"/>
              </a:rPr>
              <a:t>tasarımcılar</a:t>
            </a:r>
            <a:r>
              <a:rPr lang="en-GB" sz="1800" dirty="0">
                <a:latin typeface="Calibri"/>
                <a:ea typeface="Calibri"/>
                <a:cs typeface="Calibri"/>
                <a:sym typeface="Calibri"/>
              </a:rPr>
              <a:t>, </a:t>
            </a:r>
            <a:r>
              <a:rPr lang="en-GB" sz="1800" dirty="0" err="1">
                <a:latin typeface="Calibri"/>
                <a:ea typeface="Calibri"/>
                <a:cs typeface="Calibri"/>
                <a:sym typeface="Calibri"/>
              </a:rPr>
              <a:t>prototiplerin</a:t>
            </a:r>
            <a:r>
              <a:rPr lang="en-GB" sz="1800" dirty="0">
                <a:latin typeface="Calibri"/>
                <a:ea typeface="Calibri"/>
                <a:cs typeface="Calibri"/>
                <a:sym typeface="Calibri"/>
              </a:rPr>
              <a:t> </a:t>
            </a:r>
            <a:r>
              <a:rPr lang="en-GB" sz="1800" dirty="0" err="1">
                <a:latin typeface="Calibri"/>
                <a:ea typeface="Calibri"/>
                <a:cs typeface="Calibri"/>
                <a:sym typeface="Calibri"/>
              </a:rPr>
              <a:t>onarılabilirlik</a:t>
            </a:r>
            <a:r>
              <a:rPr lang="en-GB" sz="1800" dirty="0">
                <a:latin typeface="Calibri"/>
                <a:ea typeface="Calibri"/>
                <a:cs typeface="Calibri"/>
                <a:sym typeface="Calibri"/>
              </a:rPr>
              <a:t>, </a:t>
            </a:r>
            <a:r>
              <a:rPr lang="en-GB" sz="1800" dirty="0" err="1">
                <a:latin typeface="Calibri"/>
                <a:ea typeface="Calibri"/>
                <a:cs typeface="Calibri"/>
                <a:sym typeface="Calibri"/>
              </a:rPr>
              <a:t>yeniden</a:t>
            </a:r>
            <a:r>
              <a:rPr lang="en-GB" sz="1800" dirty="0">
                <a:latin typeface="Calibri"/>
                <a:ea typeface="Calibri"/>
                <a:cs typeface="Calibri"/>
                <a:sym typeface="Calibri"/>
              </a:rPr>
              <a:t> </a:t>
            </a:r>
            <a:r>
              <a:rPr lang="en-GB" sz="1800" dirty="0" err="1">
                <a:latin typeface="Calibri"/>
                <a:ea typeface="Calibri"/>
                <a:cs typeface="Calibri"/>
                <a:sym typeface="Calibri"/>
              </a:rPr>
              <a:t>kullanılabilirlik</a:t>
            </a:r>
            <a:r>
              <a:rPr lang="en-GB" sz="1800" dirty="0">
                <a:latin typeface="Calibri"/>
                <a:ea typeface="Calibri"/>
                <a:cs typeface="Calibri"/>
                <a:sym typeface="Calibri"/>
              </a:rPr>
              <a:t> ve </a:t>
            </a:r>
            <a:r>
              <a:rPr lang="en-GB" sz="1800" dirty="0" err="1">
                <a:latin typeface="Calibri"/>
                <a:ea typeface="Calibri"/>
                <a:cs typeface="Calibri"/>
                <a:sym typeface="Calibri"/>
              </a:rPr>
              <a:t>geri</a:t>
            </a:r>
            <a:r>
              <a:rPr lang="en-GB" sz="1800" dirty="0">
                <a:latin typeface="Calibri"/>
                <a:ea typeface="Calibri"/>
                <a:cs typeface="Calibri"/>
                <a:sym typeface="Calibri"/>
              </a:rPr>
              <a:t> </a:t>
            </a:r>
            <a:r>
              <a:rPr lang="en-GB" sz="1800" dirty="0" err="1">
                <a:latin typeface="Calibri"/>
                <a:ea typeface="Calibri"/>
                <a:cs typeface="Calibri"/>
                <a:sym typeface="Calibri"/>
              </a:rPr>
              <a:t>dönüştürülebilirlik</a:t>
            </a:r>
            <a:r>
              <a:rPr lang="en-GB" sz="1800" dirty="0">
                <a:latin typeface="Calibri"/>
                <a:ea typeface="Calibri"/>
                <a:cs typeface="Calibri"/>
                <a:sym typeface="Calibri"/>
              </a:rPr>
              <a:t> </a:t>
            </a:r>
            <a:r>
              <a:rPr lang="en-GB" sz="1800" dirty="0" err="1">
                <a:latin typeface="Calibri"/>
                <a:ea typeface="Calibri"/>
                <a:cs typeface="Calibri"/>
                <a:sym typeface="Calibri"/>
              </a:rPr>
              <a:t>gibi</a:t>
            </a:r>
            <a:r>
              <a:rPr lang="en-GB" sz="1800" dirty="0">
                <a:latin typeface="Calibri"/>
                <a:ea typeface="Calibri"/>
                <a:cs typeface="Calibri"/>
                <a:sym typeface="Calibri"/>
              </a:rPr>
              <a:t> </a:t>
            </a:r>
            <a:r>
              <a:rPr lang="en-GB" sz="1800" dirty="0" err="1">
                <a:latin typeface="Calibri"/>
                <a:ea typeface="Calibri"/>
                <a:cs typeface="Calibri"/>
                <a:sym typeface="Calibri"/>
              </a:rPr>
              <a:t>ilkelerle</a:t>
            </a:r>
            <a:r>
              <a:rPr lang="en-GB" sz="1800" dirty="0">
                <a:latin typeface="Calibri"/>
                <a:ea typeface="Calibri"/>
                <a:cs typeface="Calibri"/>
                <a:sym typeface="Calibri"/>
              </a:rPr>
              <a:t> ne </a:t>
            </a:r>
            <a:r>
              <a:rPr lang="en-GB" sz="1800" dirty="0" err="1">
                <a:latin typeface="Calibri"/>
                <a:ea typeface="Calibri"/>
                <a:cs typeface="Calibri"/>
                <a:sym typeface="Calibri"/>
              </a:rPr>
              <a:t>kadar</a:t>
            </a:r>
            <a:r>
              <a:rPr lang="en-GB" sz="1800" dirty="0">
                <a:latin typeface="Calibri"/>
                <a:ea typeface="Calibri"/>
                <a:cs typeface="Calibri"/>
                <a:sym typeface="Calibri"/>
              </a:rPr>
              <a:t> </a:t>
            </a:r>
            <a:r>
              <a:rPr lang="en-GB" sz="1800" dirty="0" err="1">
                <a:latin typeface="Calibri"/>
                <a:ea typeface="Calibri"/>
                <a:cs typeface="Calibri"/>
                <a:sym typeface="Calibri"/>
              </a:rPr>
              <a:t>uyumlu</a:t>
            </a:r>
            <a:r>
              <a:rPr lang="en-GB" sz="1800" dirty="0">
                <a:latin typeface="Calibri"/>
                <a:ea typeface="Calibri"/>
                <a:cs typeface="Calibri"/>
                <a:sym typeface="Calibri"/>
              </a:rPr>
              <a:t> </a:t>
            </a:r>
            <a:r>
              <a:rPr lang="en-GB" sz="1800" dirty="0" err="1">
                <a:latin typeface="Calibri"/>
                <a:ea typeface="Calibri"/>
                <a:cs typeface="Calibri"/>
                <a:sym typeface="Calibri"/>
              </a:rPr>
              <a:t>olduğunu</a:t>
            </a:r>
            <a:r>
              <a:rPr lang="en-GB" sz="1800" dirty="0">
                <a:latin typeface="Calibri"/>
                <a:ea typeface="Calibri"/>
                <a:cs typeface="Calibri"/>
                <a:sym typeface="Calibri"/>
              </a:rPr>
              <a:t> </a:t>
            </a:r>
            <a:r>
              <a:rPr lang="en-GB" sz="1800" dirty="0" err="1">
                <a:latin typeface="Calibri"/>
                <a:ea typeface="Calibri"/>
                <a:cs typeface="Calibri"/>
                <a:sym typeface="Calibri"/>
              </a:rPr>
              <a:t>değerlendirir</a:t>
            </a:r>
            <a:r>
              <a:rPr lang="en-GB" sz="1800" dirty="0">
                <a:latin typeface="Calibri"/>
                <a:ea typeface="Calibri"/>
                <a:cs typeface="Calibri"/>
                <a:sym typeface="Calibri"/>
              </a:rPr>
              <a:t>.</a:t>
            </a:r>
            <a:endParaRPr lang="tr-TR" sz="1800" dirty="0">
              <a:latin typeface="Calibri"/>
              <a:ea typeface="Calibri"/>
              <a:cs typeface="Calibri"/>
              <a:sym typeface="Calibri"/>
            </a:endParaRPr>
          </a:p>
          <a:p>
            <a:pPr marL="0" lvl="0" indent="0" algn="just" rtl="0">
              <a:lnSpc>
                <a:spcPct val="110000"/>
              </a:lnSpc>
              <a:spcBef>
                <a:spcPts val="0"/>
              </a:spcBef>
              <a:spcAft>
                <a:spcPts val="0"/>
              </a:spcAft>
              <a:buNone/>
            </a:pPr>
            <a:endParaRPr sz="1800" dirty="0">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1800"/>
              <a:buFont typeface="Calibri"/>
              <a:buNone/>
            </a:pPr>
            <a:r>
              <a:rPr lang="en-GB" sz="1800" b="1" dirty="0" err="1">
                <a:latin typeface="Calibri"/>
                <a:ea typeface="Calibri"/>
                <a:cs typeface="Calibri"/>
                <a:sym typeface="Calibri"/>
              </a:rPr>
              <a:t>Malzemelerin</a:t>
            </a:r>
            <a:r>
              <a:rPr lang="en-GB" sz="1800" b="1" dirty="0">
                <a:latin typeface="Calibri"/>
                <a:ea typeface="Calibri"/>
                <a:cs typeface="Calibri"/>
                <a:sym typeface="Calibri"/>
              </a:rPr>
              <a:t> ve </a:t>
            </a:r>
            <a:r>
              <a:rPr lang="en-GB" sz="1800" b="1" dirty="0" err="1">
                <a:latin typeface="Calibri"/>
                <a:ea typeface="Calibri"/>
                <a:cs typeface="Calibri"/>
                <a:sym typeface="Calibri"/>
              </a:rPr>
              <a:t>bileşenlerin</a:t>
            </a:r>
            <a:r>
              <a:rPr lang="en-GB" sz="1800" b="1" dirty="0">
                <a:latin typeface="Calibri"/>
                <a:ea typeface="Calibri"/>
                <a:cs typeface="Calibri"/>
                <a:sym typeface="Calibri"/>
              </a:rPr>
              <a:t> </a:t>
            </a:r>
            <a:r>
              <a:rPr lang="en-GB" sz="1800" b="1" dirty="0" err="1">
                <a:latin typeface="Calibri"/>
                <a:ea typeface="Calibri"/>
                <a:cs typeface="Calibri"/>
                <a:sym typeface="Calibri"/>
              </a:rPr>
              <a:t>geri</a:t>
            </a:r>
            <a:r>
              <a:rPr lang="en-GB" sz="1800" b="1" dirty="0">
                <a:latin typeface="Calibri"/>
                <a:ea typeface="Calibri"/>
                <a:cs typeface="Calibri"/>
                <a:sym typeface="Calibri"/>
              </a:rPr>
              <a:t> </a:t>
            </a:r>
            <a:r>
              <a:rPr lang="en-GB" sz="1800" b="1" dirty="0" err="1">
                <a:latin typeface="Calibri"/>
                <a:ea typeface="Calibri"/>
                <a:cs typeface="Calibri"/>
                <a:sym typeface="Calibri"/>
              </a:rPr>
              <a:t>dönüştürülme</a:t>
            </a:r>
            <a:r>
              <a:rPr lang="en-GB" sz="1800" b="1" dirty="0">
                <a:latin typeface="Calibri"/>
                <a:ea typeface="Calibri"/>
                <a:cs typeface="Calibri"/>
                <a:sym typeface="Calibri"/>
              </a:rPr>
              <a:t> </a:t>
            </a:r>
            <a:r>
              <a:rPr lang="en-GB" sz="1800" b="1" dirty="0" err="1">
                <a:latin typeface="Calibri"/>
                <a:ea typeface="Calibri"/>
                <a:cs typeface="Calibri"/>
                <a:sym typeface="Calibri"/>
              </a:rPr>
              <a:t>potansiyelinin</a:t>
            </a:r>
            <a:r>
              <a:rPr lang="en-GB" sz="1800" b="1" dirty="0">
                <a:latin typeface="Calibri"/>
                <a:ea typeface="Calibri"/>
                <a:cs typeface="Calibri"/>
                <a:sym typeface="Calibri"/>
              </a:rPr>
              <a:t> </a:t>
            </a:r>
            <a:r>
              <a:rPr lang="en-GB" sz="1800" b="1" dirty="0" err="1">
                <a:latin typeface="Calibri"/>
                <a:ea typeface="Calibri"/>
                <a:cs typeface="Calibri"/>
                <a:sym typeface="Calibri"/>
              </a:rPr>
              <a:t>değerlendirilmesi</a:t>
            </a:r>
            <a:endParaRPr lang="tr-TR" sz="1800" b="1" dirty="0">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1800"/>
              <a:buFont typeface="Calibri"/>
              <a:buNone/>
            </a:pPr>
            <a:endParaRPr sz="1800" dirty="0">
              <a:latin typeface="Calibri"/>
              <a:ea typeface="Calibri"/>
              <a:cs typeface="Calibri"/>
              <a:sym typeface="Calibri"/>
            </a:endParaRPr>
          </a:p>
          <a:p>
            <a:pPr marL="0" lvl="0" indent="0" algn="just" rtl="0">
              <a:lnSpc>
                <a:spcPct val="110000"/>
              </a:lnSpc>
              <a:spcBef>
                <a:spcPts val="0"/>
              </a:spcBef>
              <a:spcAft>
                <a:spcPts val="0"/>
              </a:spcAft>
              <a:buNone/>
            </a:pPr>
            <a:r>
              <a:rPr lang="en-GB" sz="1800" dirty="0">
                <a:latin typeface="Calibri"/>
                <a:ea typeface="Calibri"/>
                <a:cs typeface="Calibri"/>
                <a:sym typeface="Calibri"/>
              </a:rPr>
              <a:t>Test ve </a:t>
            </a:r>
            <a:r>
              <a:rPr lang="en-GB" sz="1800" dirty="0" err="1">
                <a:latin typeface="Calibri"/>
                <a:ea typeface="Calibri"/>
                <a:cs typeface="Calibri"/>
                <a:sym typeface="Calibri"/>
              </a:rPr>
              <a:t>analiz</a:t>
            </a:r>
            <a:r>
              <a:rPr lang="en-GB" sz="1800" dirty="0">
                <a:latin typeface="Calibri"/>
                <a:ea typeface="Calibri"/>
                <a:cs typeface="Calibri"/>
                <a:sym typeface="Calibri"/>
              </a:rPr>
              <a:t> </a:t>
            </a:r>
            <a:r>
              <a:rPr lang="en-GB" sz="1800" dirty="0" err="1">
                <a:latin typeface="Calibri"/>
                <a:ea typeface="Calibri"/>
                <a:cs typeface="Calibri"/>
                <a:sym typeface="Calibri"/>
              </a:rPr>
              <a:t>sırasında</a:t>
            </a:r>
            <a:r>
              <a:rPr lang="en-GB" sz="1800" dirty="0">
                <a:latin typeface="Calibri"/>
                <a:ea typeface="Calibri"/>
                <a:cs typeface="Calibri"/>
                <a:sym typeface="Calibri"/>
              </a:rPr>
              <a:t> </a:t>
            </a:r>
            <a:r>
              <a:rPr lang="en-GB" sz="1800" dirty="0" err="1">
                <a:latin typeface="Calibri"/>
                <a:ea typeface="Calibri"/>
                <a:cs typeface="Calibri"/>
                <a:sym typeface="Calibri"/>
              </a:rPr>
              <a:t>tasarımcılar</a:t>
            </a:r>
            <a:r>
              <a:rPr lang="en-GB" sz="1800" dirty="0">
                <a:latin typeface="Calibri"/>
                <a:ea typeface="Calibri"/>
                <a:cs typeface="Calibri"/>
                <a:sym typeface="Calibri"/>
              </a:rPr>
              <a:t>, </a:t>
            </a:r>
            <a:r>
              <a:rPr lang="en-GB" sz="1800" dirty="0" err="1">
                <a:latin typeface="Calibri"/>
                <a:ea typeface="Calibri"/>
                <a:cs typeface="Calibri"/>
                <a:sym typeface="Calibri"/>
              </a:rPr>
              <a:t>prototipte</a:t>
            </a:r>
            <a:r>
              <a:rPr lang="en-GB" sz="1800" dirty="0">
                <a:latin typeface="Calibri"/>
                <a:ea typeface="Calibri"/>
                <a:cs typeface="Calibri"/>
                <a:sym typeface="Calibri"/>
              </a:rPr>
              <a:t> </a:t>
            </a:r>
            <a:r>
              <a:rPr lang="en-GB" sz="1800" dirty="0" err="1">
                <a:latin typeface="Calibri"/>
                <a:ea typeface="Calibri"/>
                <a:cs typeface="Calibri"/>
                <a:sym typeface="Calibri"/>
              </a:rPr>
              <a:t>kullanılan</a:t>
            </a:r>
            <a:r>
              <a:rPr lang="en-GB" sz="1800" dirty="0">
                <a:latin typeface="Calibri"/>
                <a:ea typeface="Calibri"/>
                <a:cs typeface="Calibri"/>
                <a:sym typeface="Calibri"/>
              </a:rPr>
              <a:t> </a:t>
            </a:r>
            <a:r>
              <a:rPr lang="en-GB" sz="1800" dirty="0" err="1">
                <a:latin typeface="Calibri"/>
                <a:ea typeface="Calibri"/>
                <a:cs typeface="Calibri"/>
                <a:sym typeface="Calibri"/>
              </a:rPr>
              <a:t>malzemelerin</a:t>
            </a:r>
            <a:r>
              <a:rPr lang="en-GB" sz="1800" dirty="0">
                <a:latin typeface="Calibri"/>
                <a:ea typeface="Calibri"/>
                <a:cs typeface="Calibri"/>
                <a:sym typeface="Calibri"/>
              </a:rPr>
              <a:t> </a:t>
            </a:r>
            <a:r>
              <a:rPr lang="en-GB" sz="1800" dirty="0" err="1">
                <a:latin typeface="Calibri"/>
                <a:ea typeface="Calibri"/>
                <a:cs typeface="Calibri"/>
                <a:sym typeface="Calibri"/>
              </a:rPr>
              <a:t>verimli</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şekilde</a:t>
            </a:r>
            <a:r>
              <a:rPr lang="en-GB" sz="1800" dirty="0">
                <a:latin typeface="Calibri"/>
                <a:ea typeface="Calibri"/>
                <a:cs typeface="Calibri"/>
                <a:sym typeface="Calibri"/>
              </a:rPr>
              <a:t> </a:t>
            </a:r>
            <a:r>
              <a:rPr lang="en-GB" sz="1800" dirty="0" err="1">
                <a:latin typeface="Calibri"/>
                <a:ea typeface="Calibri"/>
                <a:cs typeface="Calibri"/>
                <a:sym typeface="Calibri"/>
              </a:rPr>
              <a:t>geri</a:t>
            </a:r>
            <a:r>
              <a:rPr lang="en-GB" sz="1800" dirty="0">
                <a:latin typeface="Calibri"/>
                <a:ea typeface="Calibri"/>
                <a:cs typeface="Calibri"/>
                <a:sym typeface="Calibri"/>
              </a:rPr>
              <a:t> </a:t>
            </a:r>
            <a:r>
              <a:rPr lang="en-GB" sz="1800" dirty="0" err="1">
                <a:latin typeface="Calibri"/>
                <a:ea typeface="Calibri"/>
                <a:cs typeface="Calibri"/>
                <a:sym typeface="Calibri"/>
              </a:rPr>
              <a:t>dönüştürülüp</a:t>
            </a:r>
            <a:r>
              <a:rPr lang="en-GB" sz="1800" dirty="0">
                <a:latin typeface="Calibri"/>
                <a:ea typeface="Calibri"/>
                <a:cs typeface="Calibri"/>
                <a:sym typeface="Calibri"/>
              </a:rPr>
              <a:t> </a:t>
            </a:r>
            <a:r>
              <a:rPr lang="en-GB" sz="1800" dirty="0" err="1">
                <a:latin typeface="Calibri"/>
                <a:ea typeface="Calibri"/>
                <a:cs typeface="Calibri"/>
                <a:sym typeface="Calibri"/>
              </a:rPr>
              <a:t>dönüştürülemeyeceğini</a:t>
            </a:r>
            <a:r>
              <a:rPr lang="en-GB" sz="1800" dirty="0">
                <a:latin typeface="Calibri"/>
                <a:ea typeface="Calibri"/>
                <a:cs typeface="Calibri"/>
                <a:sym typeface="Calibri"/>
              </a:rPr>
              <a:t> </a:t>
            </a:r>
            <a:r>
              <a:rPr lang="en-GB" sz="1800" dirty="0" err="1">
                <a:latin typeface="Calibri"/>
                <a:ea typeface="Calibri"/>
                <a:cs typeface="Calibri"/>
                <a:sym typeface="Calibri"/>
              </a:rPr>
              <a:t>değerlendirir</a:t>
            </a:r>
            <a:r>
              <a:rPr lang="en-GB" sz="1800" dirty="0">
                <a:latin typeface="Calibri"/>
                <a:ea typeface="Calibri"/>
                <a:cs typeface="Calibri"/>
                <a:sym typeface="Calibri"/>
              </a:rPr>
              <a:t>. Bu, her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malzemenin</a:t>
            </a:r>
            <a:r>
              <a:rPr lang="en-GB" sz="1800" dirty="0">
                <a:latin typeface="Calibri"/>
                <a:ea typeface="Calibri"/>
                <a:cs typeface="Calibri"/>
                <a:sym typeface="Calibri"/>
              </a:rPr>
              <a:t> </a:t>
            </a:r>
            <a:r>
              <a:rPr lang="en-GB" sz="1800" dirty="0" err="1">
                <a:latin typeface="Calibri"/>
                <a:ea typeface="Calibri"/>
                <a:cs typeface="Calibri"/>
                <a:sym typeface="Calibri"/>
              </a:rPr>
              <a:t>özelliklerini</a:t>
            </a:r>
            <a:r>
              <a:rPr lang="en-GB" sz="1800" dirty="0">
                <a:latin typeface="Calibri"/>
                <a:ea typeface="Calibri"/>
                <a:cs typeface="Calibri"/>
                <a:sym typeface="Calibri"/>
              </a:rPr>
              <a:t> ve </a:t>
            </a:r>
            <a:r>
              <a:rPr lang="en-GB" sz="1800" dirty="0" err="1">
                <a:latin typeface="Calibri"/>
                <a:ea typeface="Calibri"/>
                <a:cs typeface="Calibri"/>
                <a:sym typeface="Calibri"/>
              </a:rPr>
              <a:t>ürünün</a:t>
            </a:r>
            <a:r>
              <a:rPr lang="en-GB" sz="1800" dirty="0">
                <a:latin typeface="Calibri"/>
                <a:ea typeface="Calibri"/>
                <a:cs typeface="Calibri"/>
                <a:sym typeface="Calibri"/>
              </a:rPr>
              <a:t> </a:t>
            </a:r>
            <a:r>
              <a:rPr lang="en-GB" sz="1800" dirty="0" err="1">
                <a:latin typeface="Calibri"/>
                <a:ea typeface="Calibri"/>
                <a:cs typeface="Calibri"/>
                <a:sym typeface="Calibri"/>
              </a:rPr>
              <a:t>ömrünün</a:t>
            </a:r>
            <a:r>
              <a:rPr lang="en-GB" sz="1800" dirty="0">
                <a:latin typeface="Calibri"/>
                <a:ea typeface="Calibri"/>
                <a:cs typeface="Calibri"/>
                <a:sym typeface="Calibri"/>
              </a:rPr>
              <a:t> </a:t>
            </a:r>
            <a:r>
              <a:rPr lang="en-GB" sz="1800" dirty="0" err="1">
                <a:latin typeface="Calibri"/>
                <a:ea typeface="Calibri"/>
                <a:cs typeface="Calibri"/>
                <a:sym typeface="Calibri"/>
              </a:rPr>
              <a:t>sonunda</a:t>
            </a:r>
            <a:r>
              <a:rPr lang="en-GB" sz="1800" dirty="0">
                <a:latin typeface="Calibri"/>
                <a:ea typeface="Calibri"/>
                <a:cs typeface="Calibri"/>
                <a:sym typeface="Calibri"/>
              </a:rPr>
              <a:t> </a:t>
            </a:r>
            <a:r>
              <a:rPr lang="en-GB" sz="1800" dirty="0" err="1">
                <a:latin typeface="Calibri"/>
                <a:ea typeface="Calibri"/>
                <a:cs typeface="Calibri"/>
                <a:sym typeface="Calibri"/>
              </a:rPr>
              <a:t>geri</a:t>
            </a:r>
            <a:r>
              <a:rPr lang="en-GB" sz="1800" dirty="0">
                <a:latin typeface="Calibri"/>
                <a:ea typeface="Calibri"/>
                <a:cs typeface="Calibri"/>
                <a:sym typeface="Calibri"/>
              </a:rPr>
              <a:t> </a:t>
            </a:r>
            <a:r>
              <a:rPr lang="en-GB" sz="1800" dirty="0" err="1">
                <a:latin typeface="Calibri"/>
                <a:ea typeface="Calibri"/>
                <a:cs typeface="Calibri"/>
                <a:sym typeface="Calibri"/>
              </a:rPr>
              <a:t>dönüşüm</a:t>
            </a:r>
            <a:r>
              <a:rPr lang="en-GB" sz="1800" dirty="0">
                <a:latin typeface="Calibri"/>
                <a:ea typeface="Calibri"/>
                <a:cs typeface="Calibri"/>
                <a:sym typeface="Calibri"/>
              </a:rPr>
              <a:t> </a:t>
            </a:r>
            <a:r>
              <a:rPr lang="en-GB" sz="1800" dirty="0" err="1">
                <a:latin typeface="Calibri"/>
                <a:ea typeface="Calibri"/>
                <a:cs typeface="Calibri"/>
                <a:sym typeface="Calibri"/>
              </a:rPr>
              <a:t>veya</a:t>
            </a:r>
            <a:r>
              <a:rPr lang="en-GB" sz="1800" dirty="0">
                <a:latin typeface="Calibri"/>
                <a:ea typeface="Calibri"/>
                <a:cs typeface="Calibri"/>
                <a:sym typeface="Calibri"/>
              </a:rPr>
              <a:t> </a:t>
            </a:r>
            <a:r>
              <a:rPr lang="en-GB" sz="1800" dirty="0" err="1">
                <a:latin typeface="Calibri"/>
                <a:ea typeface="Calibri"/>
                <a:cs typeface="Calibri"/>
                <a:sym typeface="Calibri"/>
              </a:rPr>
              <a:t>yeniden</a:t>
            </a:r>
            <a:r>
              <a:rPr lang="en-GB" sz="1800" dirty="0">
                <a:latin typeface="Calibri"/>
                <a:ea typeface="Calibri"/>
                <a:cs typeface="Calibri"/>
                <a:sym typeface="Calibri"/>
              </a:rPr>
              <a:t> </a:t>
            </a:r>
            <a:r>
              <a:rPr lang="en-GB" sz="1800" dirty="0" err="1">
                <a:latin typeface="Calibri"/>
                <a:ea typeface="Calibri"/>
                <a:cs typeface="Calibri"/>
                <a:sym typeface="Calibri"/>
              </a:rPr>
              <a:t>kullanım</a:t>
            </a:r>
            <a:r>
              <a:rPr lang="en-GB" sz="1800" dirty="0">
                <a:latin typeface="Calibri"/>
                <a:ea typeface="Calibri"/>
                <a:cs typeface="Calibri"/>
                <a:sym typeface="Calibri"/>
              </a:rPr>
              <a:t> </a:t>
            </a:r>
            <a:r>
              <a:rPr lang="en-GB" sz="1800" dirty="0" err="1">
                <a:latin typeface="Calibri"/>
                <a:ea typeface="Calibri"/>
                <a:cs typeface="Calibri"/>
                <a:sym typeface="Calibri"/>
              </a:rPr>
              <a:t>için</a:t>
            </a:r>
            <a:r>
              <a:rPr lang="en-GB" sz="1800" dirty="0">
                <a:latin typeface="Calibri"/>
                <a:ea typeface="Calibri"/>
                <a:cs typeface="Calibri"/>
                <a:sym typeface="Calibri"/>
              </a:rPr>
              <a:t> </a:t>
            </a:r>
            <a:r>
              <a:rPr lang="en-GB" sz="1800" dirty="0" err="1">
                <a:latin typeface="Calibri"/>
                <a:ea typeface="Calibri"/>
                <a:cs typeface="Calibri"/>
                <a:sym typeface="Calibri"/>
              </a:rPr>
              <a:t>nasıl</a:t>
            </a:r>
            <a:r>
              <a:rPr lang="en-GB" sz="1800" dirty="0">
                <a:latin typeface="Calibri"/>
                <a:ea typeface="Calibri"/>
                <a:cs typeface="Calibri"/>
                <a:sym typeface="Calibri"/>
              </a:rPr>
              <a:t> </a:t>
            </a:r>
            <a:r>
              <a:rPr lang="en-GB" sz="1800" dirty="0" err="1">
                <a:latin typeface="Calibri"/>
                <a:ea typeface="Calibri"/>
                <a:cs typeface="Calibri"/>
                <a:sym typeface="Calibri"/>
              </a:rPr>
              <a:t>işlenebileceğini</a:t>
            </a:r>
            <a:r>
              <a:rPr lang="en-GB" sz="1800" dirty="0">
                <a:latin typeface="Calibri"/>
                <a:ea typeface="Calibri"/>
                <a:cs typeface="Calibri"/>
                <a:sym typeface="Calibri"/>
              </a:rPr>
              <a:t> </a:t>
            </a:r>
            <a:r>
              <a:rPr lang="en-GB" sz="1800" dirty="0" err="1">
                <a:latin typeface="Calibri"/>
                <a:ea typeface="Calibri"/>
                <a:cs typeface="Calibri"/>
                <a:sym typeface="Calibri"/>
              </a:rPr>
              <a:t>anlamayı</a:t>
            </a:r>
            <a:r>
              <a:rPr lang="en-GB" sz="1800" dirty="0">
                <a:latin typeface="Calibri"/>
                <a:ea typeface="Calibri"/>
                <a:cs typeface="Calibri"/>
                <a:sym typeface="Calibri"/>
              </a:rPr>
              <a:t> </a:t>
            </a:r>
            <a:r>
              <a:rPr lang="en-GB" sz="1800" dirty="0" err="1">
                <a:latin typeface="Calibri"/>
                <a:ea typeface="Calibri"/>
                <a:cs typeface="Calibri"/>
                <a:sym typeface="Calibri"/>
              </a:rPr>
              <a:t>içerir</a:t>
            </a:r>
            <a:r>
              <a:rPr lang="en-GB" sz="1800" dirty="0">
                <a:latin typeface="Calibri"/>
                <a:ea typeface="Calibri"/>
                <a:cs typeface="Calibri"/>
                <a:sym typeface="Calibri"/>
              </a:rPr>
              <a:t>. </a:t>
            </a:r>
            <a:r>
              <a:rPr lang="en-GB" sz="1800" dirty="0" err="1">
                <a:latin typeface="Calibri"/>
                <a:ea typeface="Calibri"/>
                <a:cs typeface="Calibri"/>
                <a:sym typeface="Calibri"/>
              </a:rPr>
              <a:t>Önemli</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bozulma</a:t>
            </a:r>
            <a:r>
              <a:rPr lang="en-GB" sz="1800" dirty="0">
                <a:latin typeface="Calibri"/>
                <a:ea typeface="Calibri"/>
                <a:cs typeface="Calibri"/>
                <a:sym typeface="Calibri"/>
              </a:rPr>
              <a:t> </a:t>
            </a:r>
            <a:r>
              <a:rPr lang="en-GB" sz="1800" dirty="0" err="1">
                <a:latin typeface="Calibri"/>
                <a:ea typeface="Calibri"/>
                <a:cs typeface="Calibri"/>
                <a:sym typeface="Calibri"/>
              </a:rPr>
              <a:t>olmadan</a:t>
            </a:r>
            <a:r>
              <a:rPr lang="en-GB" sz="1800" dirty="0">
                <a:latin typeface="Calibri"/>
                <a:ea typeface="Calibri"/>
                <a:cs typeface="Calibri"/>
                <a:sym typeface="Calibri"/>
              </a:rPr>
              <a:t> </a:t>
            </a:r>
            <a:r>
              <a:rPr lang="en-GB" sz="1800" dirty="0" err="1">
                <a:latin typeface="Calibri"/>
                <a:ea typeface="Calibri"/>
                <a:cs typeface="Calibri"/>
                <a:sym typeface="Calibri"/>
              </a:rPr>
              <a:t>kolayca</a:t>
            </a:r>
            <a:r>
              <a:rPr lang="en-GB" sz="1800" dirty="0">
                <a:latin typeface="Calibri"/>
                <a:ea typeface="Calibri"/>
                <a:cs typeface="Calibri"/>
                <a:sym typeface="Calibri"/>
              </a:rPr>
              <a:t> </a:t>
            </a:r>
            <a:r>
              <a:rPr lang="en-GB" sz="1800" dirty="0" err="1">
                <a:latin typeface="Calibri"/>
                <a:ea typeface="Calibri"/>
                <a:cs typeface="Calibri"/>
                <a:sym typeface="Calibri"/>
              </a:rPr>
              <a:t>ayrılabilen</a:t>
            </a:r>
            <a:r>
              <a:rPr lang="en-GB" sz="1800" dirty="0">
                <a:latin typeface="Calibri"/>
                <a:ea typeface="Calibri"/>
                <a:cs typeface="Calibri"/>
                <a:sym typeface="Calibri"/>
              </a:rPr>
              <a:t> ve </a:t>
            </a:r>
            <a:r>
              <a:rPr lang="en-GB" sz="1800" dirty="0" err="1">
                <a:latin typeface="Calibri"/>
                <a:ea typeface="Calibri"/>
                <a:cs typeface="Calibri"/>
                <a:sym typeface="Calibri"/>
              </a:rPr>
              <a:t>geri</a:t>
            </a:r>
            <a:r>
              <a:rPr lang="en-GB" sz="1800" dirty="0">
                <a:latin typeface="Calibri"/>
                <a:ea typeface="Calibri"/>
                <a:cs typeface="Calibri"/>
                <a:sym typeface="Calibri"/>
              </a:rPr>
              <a:t> </a:t>
            </a:r>
            <a:r>
              <a:rPr lang="en-GB" sz="1800" dirty="0" err="1">
                <a:latin typeface="Calibri"/>
                <a:ea typeface="Calibri"/>
                <a:cs typeface="Calibri"/>
                <a:sym typeface="Calibri"/>
              </a:rPr>
              <a:t>dönüştürülebilen</a:t>
            </a:r>
            <a:r>
              <a:rPr lang="en-GB" sz="1800" dirty="0">
                <a:latin typeface="Calibri"/>
                <a:ea typeface="Calibri"/>
                <a:cs typeface="Calibri"/>
                <a:sym typeface="Calibri"/>
              </a:rPr>
              <a:t> </a:t>
            </a:r>
            <a:r>
              <a:rPr lang="en-GB" sz="1800" dirty="0" err="1">
                <a:latin typeface="Calibri"/>
                <a:ea typeface="Calibri"/>
                <a:cs typeface="Calibri"/>
                <a:sym typeface="Calibri"/>
              </a:rPr>
              <a:t>malzemeler</a:t>
            </a:r>
            <a:r>
              <a:rPr lang="en-GB" sz="1800" dirty="0">
                <a:latin typeface="Calibri"/>
                <a:ea typeface="Calibri"/>
                <a:cs typeface="Calibri"/>
                <a:sym typeface="Calibri"/>
              </a:rPr>
              <a:t>, </a:t>
            </a:r>
            <a:r>
              <a:rPr lang="en-GB" sz="1800" dirty="0" err="1">
                <a:latin typeface="Calibri"/>
                <a:ea typeface="Calibri"/>
                <a:cs typeface="Calibri"/>
                <a:sym typeface="Calibri"/>
              </a:rPr>
              <a:t>kaynakların</a:t>
            </a:r>
            <a:r>
              <a:rPr lang="en-GB" sz="1800" dirty="0">
                <a:latin typeface="Calibri"/>
                <a:ea typeface="Calibri"/>
                <a:cs typeface="Calibri"/>
                <a:sym typeface="Calibri"/>
              </a:rPr>
              <a:t> </a:t>
            </a:r>
            <a:r>
              <a:rPr lang="en-GB" sz="1800" dirty="0" err="1">
                <a:latin typeface="Calibri"/>
                <a:ea typeface="Calibri"/>
                <a:cs typeface="Calibri"/>
                <a:sym typeface="Calibri"/>
              </a:rPr>
              <a:t>sürekli</a:t>
            </a:r>
            <a:r>
              <a:rPr lang="en-GB" sz="1800" dirty="0">
                <a:latin typeface="Calibri"/>
                <a:ea typeface="Calibri"/>
                <a:cs typeface="Calibri"/>
                <a:sym typeface="Calibri"/>
              </a:rPr>
              <a:t> </a:t>
            </a:r>
            <a:r>
              <a:rPr lang="en-GB" sz="1800" dirty="0" err="1">
                <a:latin typeface="Calibri"/>
                <a:ea typeface="Calibri"/>
                <a:cs typeface="Calibri"/>
                <a:sym typeface="Calibri"/>
              </a:rPr>
              <a:t>olarak</a:t>
            </a:r>
            <a:r>
              <a:rPr lang="en-GB" sz="1800" dirty="0">
                <a:latin typeface="Calibri"/>
                <a:ea typeface="Calibri"/>
                <a:cs typeface="Calibri"/>
                <a:sym typeface="Calibri"/>
              </a:rPr>
              <a:t> </a:t>
            </a:r>
            <a:r>
              <a:rPr lang="en-GB" sz="1800" dirty="0" err="1">
                <a:latin typeface="Calibri"/>
                <a:ea typeface="Calibri"/>
                <a:cs typeface="Calibri"/>
                <a:sym typeface="Calibri"/>
              </a:rPr>
              <a:t>kullanılabileceği</a:t>
            </a:r>
            <a:r>
              <a:rPr lang="en-GB" sz="1800" dirty="0">
                <a:latin typeface="Calibri"/>
                <a:ea typeface="Calibri"/>
                <a:cs typeface="Calibri"/>
                <a:sym typeface="Calibri"/>
              </a:rPr>
              <a:t> </a:t>
            </a:r>
            <a:r>
              <a:rPr lang="en-GB" sz="1800" dirty="0" err="1">
                <a:latin typeface="Calibri"/>
                <a:ea typeface="Calibri"/>
                <a:cs typeface="Calibri"/>
                <a:sym typeface="Calibri"/>
              </a:rPr>
              <a:t>kapalı</a:t>
            </a:r>
            <a:r>
              <a:rPr lang="en-GB" sz="1800" dirty="0">
                <a:latin typeface="Calibri"/>
                <a:ea typeface="Calibri"/>
                <a:cs typeface="Calibri"/>
                <a:sym typeface="Calibri"/>
              </a:rPr>
              <a:t> </a:t>
            </a:r>
            <a:r>
              <a:rPr lang="en-GB" sz="1800" dirty="0" err="1">
                <a:latin typeface="Calibri"/>
                <a:ea typeface="Calibri"/>
                <a:cs typeface="Calibri"/>
                <a:sym typeface="Calibri"/>
              </a:rPr>
              <a:t>döngü</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sisteme</a:t>
            </a:r>
            <a:r>
              <a:rPr lang="en-GB" sz="1800" dirty="0">
                <a:latin typeface="Calibri"/>
                <a:ea typeface="Calibri"/>
                <a:cs typeface="Calibri"/>
                <a:sym typeface="Calibri"/>
              </a:rPr>
              <a:t> </a:t>
            </a:r>
            <a:r>
              <a:rPr lang="en-GB" sz="1800" dirty="0" err="1">
                <a:latin typeface="Calibri"/>
                <a:ea typeface="Calibri"/>
                <a:cs typeface="Calibri"/>
                <a:sym typeface="Calibri"/>
              </a:rPr>
              <a:t>katkıda</a:t>
            </a:r>
            <a:r>
              <a:rPr lang="en-GB" sz="1800" dirty="0">
                <a:latin typeface="Calibri"/>
                <a:ea typeface="Calibri"/>
                <a:cs typeface="Calibri"/>
                <a:sym typeface="Calibri"/>
              </a:rPr>
              <a:t> </a:t>
            </a:r>
            <a:r>
              <a:rPr lang="en-GB" sz="1800" dirty="0" err="1">
                <a:latin typeface="Calibri"/>
                <a:ea typeface="Calibri"/>
                <a:cs typeface="Calibri"/>
                <a:sym typeface="Calibri"/>
              </a:rPr>
              <a:t>bulundukları</a:t>
            </a:r>
            <a:r>
              <a:rPr lang="en-GB" sz="1800" dirty="0">
                <a:latin typeface="Calibri"/>
                <a:ea typeface="Calibri"/>
                <a:cs typeface="Calibri"/>
                <a:sym typeface="Calibri"/>
              </a:rPr>
              <a:t> </a:t>
            </a:r>
            <a:r>
              <a:rPr lang="en-GB" sz="1800" dirty="0" err="1">
                <a:latin typeface="Calibri"/>
                <a:ea typeface="Calibri"/>
                <a:cs typeface="Calibri"/>
                <a:sym typeface="Calibri"/>
              </a:rPr>
              <a:t>için</a:t>
            </a:r>
            <a:r>
              <a:rPr lang="en-GB" sz="1800" dirty="0">
                <a:latin typeface="Calibri"/>
                <a:ea typeface="Calibri"/>
                <a:cs typeface="Calibri"/>
                <a:sym typeface="Calibri"/>
              </a:rPr>
              <a:t> </a:t>
            </a:r>
            <a:r>
              <a:rPr lang="en-GB" sz="1800" dirty="0" err="1">
                <a:latin typeface="Calibri"/>
                <a:ea typeface="Calibri"/>
                <a:cs typeface="Calibri"/>
                <a:sym typeface="Calibri"/>
              </a:rPr>
              <a:t>tercih</a:t>
            </a:r>
            <a:r>
              <a:rPr lang="en-GB" sz="1800" dirty="0">
                <a:latin typeface="Calibri"/>
                <a:ea typeface="Calibri"/>
                <a:cs typeface="Calibri"/>
                <a:sym typeface="Calibri"/>
              </a:rPr>
              <a:t> </a:t>
            </a:r>
            <a:r>
              <a:rPr lang="en-GB" sz="1800" dirty="0" err="1">
                <a:latin typeface="Calibri"/>
                <a:ea typeface="Calibri"/>
                <a:cs typeface="Calibri"/>
                <a:sym typeface="Calibri"/>
              </a:rPr>
              <a:t>edilir</a:t>
            </a:r>
            <a:r>
              <a:rPr lang="en-GB" sz="1800" dirty="0">
                <a:latin typeface="Calibri"/>
                <a:ea typeface="Calibri"/>
                <a:cs typeface="Calibri"/>
                <a:sym typeface="Calibri"/>
              </a:rPr>
              <a:t>.
</a:t>
            </a:r>
            <a:r>
              <a:rPr lang="en-GB" sz="1800" dirty="0" err="1">
                <a:latin typeface="Calibri"/>
                <a:ea typeface="Calibri"/>
                <a:cs typeface="Calibri"/>
                <a:sym typeface="Calibri"/>
              </a:rPr>
              <a:t>Örneğin</a:t>
            </a:r>
            <a:r>
              <a:rPr lang="en-GB" sz="1800" dirty="0">
                <a:latin typeface="Calibri"/>
                <a:ea typeface="Calibri"/>
                <a:cs typeface="Calibri"/>
                <a:sym typeface="Calibri"/>
              </a:rPr>
              <a:t>, </a:t>
            </a:r>
            <a:r>
              <a:rPr lang="en-GB" sz="1800" dirty="0" err="1">
                <a:latin typeface="Calibri"/>
                <a:ea typeface="Calibri"/>
                <a:cs typeface="Calibri"/>
                <a:sym typeface="Calibri"/>
              </a:rPr>
              <a:t>tasarımcılar</a:t>
            </a:r>
            <a:r>
              <a:rPr lang="en-GB" sz="1800" dirty="0">
                <a:latin typeface="Calibri"/>
                <a:ea typeface="Calibri"/>
                <a:cs typeface="Calibri"/>
                <a:sym typeface="Calibri"/>
              </a:rPr>
              <a:t> </a:t>
            </a:r>
            <a:r>
              <a:rPr lang="en-GB" sz="1800" dirty="0" err="1">
                <a:latin typeface="Calibri"/>
                <a:ea typeface="Calibri"/>
                <a:cs typeface="Calibri"/>
                <a:sym typeface="Calibri"/>
              </a:rPr>
              <a:t>ayakkabı</a:t>
            </a:r>
            <a:r>
              <a:rPr lang="en-GB" sz="1800" dirty="0">
                <a:latin typeface="Calibri"/>
                <a:ea typeface="Calibri"/>
                <a:cs typeface="Calibri"/>
                <a:sym typeface="Calibri"/>
              </a:rPr>
              <a:t> </a:t>
            </a:r>
            <a:r>
              <a:rPr lang="en-GB" sz="1800" dirty="0" err="1">
                <a:latin typeface="Calibri"/>
                <a:ea typeface="Calibri"/>
                <a:cs typeface="Calibri"/>
                <a:sym typeface="Calibri"/>
              </a:rPr>
              <a:t>prototipinin</a:t>
            </a:r>
            <a:r>
              <a:rPr lang="en-GB" sz="1800" dirty="0">
                <a:latin typeface="Calibri"/>
                <a:ea typeface="Calibri"/>
                <a:cs typeface="Calibri"/>
                <a:sym typeface="Calibri"/>
              </a:rPr>
              <a:t> </a:t>
            </a:r>
            <a:r>
              <a:rPr lang="en-GB" sz="1800" dirty="0" err="1">
                <a:latin typeface="Calibri"/>
                <a:ea typeface="Calibri"/>
                <a:cs typeface="Calibri"/>
                <a:sym typeface="Calibri"/>
              </a:rPr>
              <a:t>mevcut</a:t>
            </a:r>
            <a:r>
              <a:rPr lang="en-GB" sz="1800" dirty="0">
                <a:latin typeface="Calibri"/>
                <a:ea typeface="Calibri"/>
                <a:cs typeface="Calibri"/>
                <a:sym typeface="Calibri"/>
              </a:rPr>
              <a:t> </a:t>
            </a:r>
            <a:r>
              <a:rPr lang="en-GB" sz="1800" dirty="0" err="1">
                <a:latin typeface="Calibri"/>
                <a:ea typeface="Calibri"/>
                <a:cs typeface="Calibri"/>
                <a:sym typeface="Calibri"/>
              </a:rPr>
              <a:t>geri</a:t>
            </a:r>
            <a:r>
              <a:rPr lang="en-GB" sz="1800" dirty="0">
                <a:latin typeface="Calibri"/>
                <a:ea typeface="Calibri"/>
                <a:cs typeface="Calibri"/>
                <a:sym typeface="Calibri"/>
              </a:rPr>
              <a:t> </a:t>
            </a:r>
            <a:r>
              <a:rPr lang="en-GB" sz="1800" dirty="0" err="1">
                <a:latin typeface="Calibri"/>
                <a:ea typeface="Calibri"/>
                <a:cs typeface="Calibri"/>
                <a:sym typeface="Calibri"/>
              </a:rPr>
              <a:t>dönüşüm</a:t>
            </a:r>
            <a:r>
              <a:rPr lang="en-GB" sz="1800" dirty="0">
                <a:latin typeface="Calibri"/>
                <a:ea typeface="Calibri"/>
                <a:cs typeface="Calibri"/>
                <a:sym typeface="Calibri"/>
              </a:rPr>
              <a:t> </a:t>
            </a:r>
            <a:r>
              <a:rPr lang="en-GB" sz="1800" dirty="0" err="1">
                <a:latin typeface="Calibri"/>
                <a:ea typeface="Calibri"/>
                <a:cs typeface="Calibri"/>
                <a:sym typeface="Calibri"/>
              </a:rPr>
              <a:t>akışlarıyla</a:t>
            </a:r>
            <a:r>
              <a:rPr lang="en-GB" sz="1800" dirty="0">
                <a:latin typeface="Calibri"/>
                <a:ea typeface="Calibri"/>
                <a:cs typeface="Calibri"/>
                <a:sym typeface="Calibri"/>
              </a:rPr>
              <a:t> </a:t>
            </a:r>
            <a:r>
              <a:rPr lang="en-GB" sz="1800" dirty="0" err="1">
                <a:latin typeface="Calibri"/>
                <a:ea typeface="Calibri"/>
                <a:cs typeface="Calibri"/>
                <a:sym typeface="Calibri"/>
              </a:rPr>
              <a:t>uyumlu</a:t>
            </a:r>
            <a:r>
              <a:rPr lang="en-GB" sz="1800" dirty="0">
                <a:latin typeface="Calibri"/>
                <a:ea typeface="Calibri"/>
                <a:cs typeface="Calibri"/>
                <a:sym typeface="Calibri"/>
              </a:rPr>
              <a:t> </a:t>
            </a:r>
            <a:r>
              <a:rPr lang="en-GB" sz="1800" dirty="0" err="1">
                <a:latin typeface="Calibri"/>
                <a:ea typeface="Calibri"/>
                <a:cs typeface="Calibri"/>
                <a:sym typeface="Calibri"/>
              </a:rPr>
              <a:t>malzemelerden</a:t>
            </a:r>
            <a:r>
              <a:rPr lang="en-GB" sz="1800" dirty="0">
                <a:latin typeface="Calibri"/>
                <a:ea typeface="Calibri"/>
                <a:cs typeface="Calibri"/>
                <a:sym typeface="Calibri"/>
              </a:rPr>
              <a:t> </a:t>
            </a:r>
            <a:r>
              <a:rPr lang="en-GB" sz="1800" dirty="0" err="1">
                <a:latin typeface="Calibri"/>
                <a:ea typeface="Calibri"/>
                <a:cs typeface="Calibri"/>
                <a:sym typeface="Calibri"/>
              </a:rPr>
              <a:t>yapılıp</a:t>
            </a:r>
            <a:r>
              <a:rPr lang="en-GB" sz="1800" dirty="0">
                <a:latin typeface="Calibri"/>
                <a:ea typeface="Calibri"/>
                <a:cs typeface="Calibri"/>
                <a:sym typeface="Calibri"/>
              </a:rPr>
              <a:t> </a:t>
            </a:r>
            <a:r>
              <a:rPr lang="en-GB" sz="1800" dirty="0" err="1">
                <a:latin typeface="Calibri"/>
                <a:ea typeface="Calibri"/>
                <a:cs typeface="Calibri"/>
                <a:sym typeface="Calibri"/>
              </a:rPr>
              <a:t>yapılmadığını</a:t>
            </a:r>
            <a:r>
              <a:rPr lang="en-GB" sz="1800" dirty="0">
                <a:latin typeface="Calibri"/>
                <a:ea typeface="Calibri"/>
                <a:cs typeface="Calibri"/>
                <a:sym typeface="Calibri"/>
              </a:rPr>
              <a:t> </a:t>
            </a:r>
            <a:r>
              <a:rPr lang="en-GB" sz="1800" dirty="0" err="1">
                <a:latin typeface="Calibri"/>
                <a:ea typeface="Calibri"/>
                <a:cs typeface="Calibri"/>
                <a:sym typeface="Calibri"/>
              </a:rPr>
              <a:t>veya</a:t>
            </a:r>
            <a:r>
              <a:rPr lang="en-GB" sz="1800" dirty="0">
                <a:latin typeface="Calibri"/>
                <a:ea typeface="Calibri"/>
                <a:cs typeface="Calibri"/>
                <a:sym typeface="Calibri"/>
              </a:rPr>
              <a:t> </a:t>
            </a:r>
            <a:r>
              <a:rPr lang="en-GB" sz="1800" dirty="0" err="1">
                <a:latin typeface="Calibri"/>
                <a:ea typeface="Calibri"/>
                <a:cs typeface="Calibri"/>
                <a:sym typeface="Calibri"/>
              </a:rPr>
              <a:t>özel</a:t>
            </a:r>
            <a:r>
              <a:rPr lang="en-GB" sz="1800" dirty="0">
                <a:latin typeface="Calibri"/>
                <a:ea typeface="Calibri"/>
                <a:cs typeface="Calibri"/>
                <a:sym typeface="Calibri"/>
              </a:rPr>
              <a:t> </a:t>
            </a:r>
            <a:r>
              <a:rPr lang="en-GB" sz="1800" dirty="0" err="1">
                <a:latin typeface="Calibri"/>
                <a:ea typeface="Calibri"/>
                <a:cs typeface="Calibri"/>
                <a:sym typeface="Calibri"/>
              </a:rPr>
              <a:t>süreçler</a:t>
            </a:r>
            <a:r>
              <a:rPr lang="en-GB" sz="1800" dirty="0">
                <a:latin typeface="Calibri"/>
                <a:ea typeface="Calibri"/>
                <a:cs typeface="Calibri"/>
                <a:sym typeface="Calibri"/>
              </a:rPr>
              <a:t> </a:t>
            </a:r>
            <a:r>
              <a:rPr lang="en-GB" sz="1800" dirty="0" err="1">
                <a:latin typeface="Calibri"/>
                <a:ea typeface="Calibri"/>
                <a:cs typeface="Calibri"/>
                <a:sym typeface="Calibri"/>
              </a:rPr>
              <a:t>gerektirip</a:t>
            </a:r>
            <a:r>
              <a:rPr lang="en-GB" sz="1800" dirty="0">
                <a:latin typeface="Calibri"/>
                <a:ea typeface="Calibri"/>
                <a:cs typeface="Calibri"/>
                <a:sym typeface="Calibri"/>
              </a:rPr>
              <a:t> </a:t>
            </a:r>
            <a:r>
              <a:rPr lang="en-GB" sz="1800" dirty="0" err="1">
                <a:latin typeface="Calibri"/>
                <a:ea typeface="Calibri"/>
                <a:cs typeface="Calibri"/>
                <a:sym typeface="Calibri"/>
              </a:rPr>
              <a:t>gerektirmediğini</a:t>
            </a:r>
            <a:r>
              <a:rPr lang="en-GB" sz="1800" dirty="0">
                <a:latin typeface="Calibri"/>
                <a:ea typeface="Calibri"/>
                <a:cs typeface="Calibri"/>
                <a:sym typeface="Calibri"/>
              </a:rPr>
              <a:t> </a:t>
            </a:r>
            <a:r>
              <a:rPr lang="en-GB" sz="1800" dirty="0" err="1">
                <a:latin typeface="Calibri"/>
                <a:ea typeface="Calibri"/>
                <a:cs typeface="Calibri"/>
                <a:sym typeface="Calibri"/>
              </a:rPr>
              <a:t>değerlendirebilir</a:t>
            </a:r>
            <a:r>
              <a:rPr lang="en-GB" sz="1800" dirty="0">
                <a:latin typeface="Calibri"/>
                <a:ea typeface="Calibri"/>
                <a:cs typeface="Calibri"/>
                <a:sym typeface="Calibri"/>
              </a:rPr>
              <a:t>. Bu </a:t>
            </a:r>
            <a:r>
              <a:rPr lang="en-GB" sz="1800" dirty="0" err="1">
                <a:latin typeface="Calibri"/>
                <a:ea typeface="Calibri"/>
                <a:cs typeface="Calibri"/>
                <a:sym typeface="Calibri"/>
              </a:rPr>
              <a:t>değerlendirme</a:t>
            </a:r>
            <a:r>
              <a:rPr lang="en-GB" sz="1800" dirty="0">
                <a:latin typeface="Calibri"/>
                <a:ea typeface="Calibri"/>
                <a:cs typeface="Calibri"/>
                <a:sym typeface="Calibri"/>
              </a:rPr>
              <a:t>, </a:t>
            </a:r>
            <a:r>
              <a:rPr lang="en-GB" sz="1800" dirty="0" err="1">
                <a:latin typeface="Calibri"/>
                <a:ea typeface="Calibri"/>
                <a:cs typeface="Calibri"/>
                <a:sym typeface="Calibri"/>
              </a:rPr>
              <a:t>döngüsel</a:t>
            </a:r>
            <a:r>
              <a:rPr lang="en-GB" sz="1800" dirty="0">
                <a:latin typeface="Calibri"/>
                <a:ea typeface="Calibri"/>
                <a:cs typeface="Calibri"/>
                <a:sym typeface="Calibri"/>
              </a:rPr>
              <a:t> </a:t>
            </a:r>
            <a:r>
              <a:rPr lang="en-GB" sz="1800" dirty="0" err="1">
                <a:latin typeface="Calibri"/>
                <a:ea typeface="Calibri"/>
                <a:cs typeface="Calibri"/>
                <a:sym typeface="Calibri"/>
              </a:rPr>
              <a:t>ekonominin</a:t>
            </a:r>
            <a:r>
              <a:rPr lang="en-GB" sz="1800" dirty="0">
                <a:latin typeface="Calibri"/>
                <a:ea typeface="Calibri"/>
                <a:cs typeface="Calibri"/>
                <a:sym typeface="Calibri"/>
              </a:rPr>
              <a:t> </a:t>
            </a:r>
            <a:r>
              <a:rPr lang="en-GB" sz="1800" dirty="0" err="1">
                <a:latin typeface="Calibri"/>
                <a:ea typeface="Calibri"/>
                <a:cs typeface="Calibri"/>
                <a:sym typeface="Calibri"/>
              </a:rPr>
              <a:t>kaynak</a:t>
            </a:r>
            <a:r>
              <a:rPr lang="en-GB" sz="1800" dirty="0">
                <a:latin typeface="Calibri"/>
                <a:ea typeface="Calibri"/>
                <a:cs typeface="Calibri"/>
                <a:sym typeface="Calibri"/>
              </a:rPr>
              <a:t> </a:t>
            </a:r>
            <a:r>
              <a:rPr lang="en-GB" sz="1800" dirty="0" err="1">
                <a:latin typeface="Calibri"/>
                <a:ea typeface="Calibri"/>
                <a:cs typeface="Calibri"/>
                <a:sym typeface="Calibri"/>
              </a:rPr>
              <a:t>verimliliği</a:t>
            </a:r>
            <a:r>
              <a:rPr lang="en-GB" sz="1800" dirty="0">
                <a:latin typeface="Calibri"/>
                <a:ea typeface="Calibri"/>
                <a:cs typeface="Calibri"/>
                <a:sym typeface="Calibri"/>
              </a:rPr>
              <a:t> </a:t>
            </a:r>
            <a:r>
              <a:rPr lang="en-GB" sz="1800" dirty="0" err="1">
                <a:latin typeface="Calibri"/>
                <a:ea typeface="Calibri"/>
                <a:cs typeface="Calibri"/>
                <a:sym typeface="Calibri"/>
              </a:rPr>
              <a:t>hedefini</a:t>
            </a:r>
            <a:r>
              <a:rPr lang="en-GB" sz="1800" dirty="0">
                <a:latin typeface="Calibri"/>
                <a:ea typeface="Calibri"/>
                <a:cs typeface="Calibri"/>
                <a:sym typeface="Calibri"/>
              </a:rPr>
              <a:t> </a:t>
            </a:r>
            <a:r>
              <a:rPr lang="en-GB" sz="1800" dirty="0" err="1">
                <a:latin typeface="Calibri"/>
                <a:ea typeface="Calibri"/>
                <a:cs typeface="Calibri"/>
                <a:sym typeface="Calibri"/>
              </a:rPr>
              <a:t>destekleyen</a:t>
            </a:r>
            <a:r>
              <a:rPr lang="en-GB" sz="1800" dirty="0">
                <a:latin typeface="Calibri"/>
                <a:ea typeface="Calibri"/>
                <a:cs typeface="Calibri"/>
                <a:sym typeface="Calibri"/>
              </a:rPr>
              <a:t> </a:t>
            </a:r>
            <a:r>
              <a:rPr lang="en-GB" sz="1800" dirty="0" err="1">
                <a:latin typeface="Calibri"/>
                <a:ea typeface="Calibri"/>
                <a:cs typeface="Calibri"/>
                <a:sym typeface="Calibri"/>
              </a:rPr>
              <a:t>malzemeleri</a:t>
            </a:r>
            <a:r>
              <a:rPr lang="en-GB" sz="1800" dirty="0">
                <a:latin typeface="Calibri"/>
                <a:ea typeface="Calibri"/>
                <a:cs typeface="Calibri"/>
                <a:sym typeface="Calibri"/>
              </a:rPr>
              <a:t> </a:t>
            </a:r>
            <a:r>
              <a:rPr lang="en-GB" sz="1800" dirty="0" err="1">
                <a:latin typeface="Calibri"/>
                <a:ea typeface="Calibri"/>
                <a:cs typeface="Calibri"/>
                <a:sym typeface="Calibri"/>
              </a:rPr>
              <a:t>seçmek</a:t>
            </a:r>
            <a:r>
              <a:rPr lang="en-GB" sz="1800" dirty="0">
                <a:latin typeface="Calibri"/>
                <a:ea typeface="Calibri"/>
                <a:cs typeface="Calibri"/>
                <a:sym typeface="Calibri"/>
              </a:rPr>
              <a:t> </a:t>
            </a:r>
            <a:r>
              <a:rPr lang="en-GB" sz="1800" dirty="0" err="1">
                <a:latin typeface="Calibri"/>
                <a:ea typeface="Calibri"/>
                <a:cs typeface="Calibri"/>
                <a:sym typeface="Calibri"/>
              </a:rPr>
              <a:t>için</a:t>
            </a:r>
            <a:r>
              <a:rPr lang="en-GB" sz="1800" dirty="0">
                <a:latin typeface="Calibri"/>
                <a:ea typeface="Calibri"/>
                <a:cs typeface="Calibri"/>
                <a:sym typeface="Calibri"/>
              </a:rPr>
              <a:t> </a:t>
            </a:r>
            <a:r>
              <a:rPr lang="en-GB" sz="1800" dirty="0" err="1">
                <a:latin typeface="Calibri"/>
                <a:ea typeface="Calibri"/>
                <a:cs typeface="Calibri"/>
                <a:sym typeface="Calibri"/>
              </a:rPr>
              <a:t>tasarım</a:t>
            </a:r>
            <a:r>
              <a:rPr lang="en-GB" sz="1800" dirty="0">
                <a:latin typeface="Calibri"/>
                <a:ea typeface="Calibri"/>
                <a:cs typeface="Calibri"/>
                <a:sym typeface="Calibri"/>
              </a:rPr>
              <a:t> </a:t>
            </a:r>
            <a:r>
              <a:rPr lang="en-GB" sz="1800" dirty="0" err="1">
                <a:latin typeface="Calibri"/>
                <a:ea typeface="Calibri"/>
                <a:cs typeface="Calibri"/>
                <a:sym typeface="Calibri"/>
              </a:rPr>
              <a:t>kararlarına</a:t>
            </a:r>
            <a:r>
              <a:rPr lang="en-GB" sz="1800" dirty="0">
                <a:latin typeface="Calibri"/>
                <a:ea typeface="Calibri"/>
                <a:cs typeface="Calibri"/>
                <a:sym typeface="Calibri"/>
              </a:rPr>
              <a:t> </a:t>
            </a:r>
            <a:r>
              <a:rPr lang="en-GB" sz="1800" dirty="0" err="1">
                <a:latin typeface="Calibri"/>
                <a:ea typeface="Calibri"/>
                <a:cs typeface="Calibri"/>
                <a:sym typeface="Calibri"/>
              </a:rPr>
              <a:t>rehberlik</a:t>
            </a:r>
            <a:r>
              <a:rPr lang="en-GB" sz="1800" dirty="0">
                <a:latin typeface="Calibri"/>
                <a:ea typeface="Calibri"/>
                <a:cs typeface="Calibri"/>
                <a:sym typeface="Calibri"/>
              </a:rPr>
              <a:t> </a:t>
            </a:r>
            <a:r>
              <a:rPr lang="en-GB" sz="1800" dirty="0" err="1">
                <a:latin typeface="Calibri"/>
                <a:ea typeface="Calibri"/>
                <a:cs typeface="Calibri"/>
                <a:sym typeface="Calibri"/>
              </a:rPr>
              <a:t>eder</a:t>
            </a:r>
            <a:r>
              <a:rPr lang="en-GB" sz="1800" dirty="0">
                <a:latin typeface="Calibri"/>
                <a:ea typeface="Calibri"/>
                <a:cs typeface="Calibri"/>
                <a:sym typeface="Calibri"/>
              </a:rPr>
              <a:t>.</a:t>
            </a:r>
            <a:endParaRPr dirty="0"/>
          </a:p>
        </p:txBody>
      </p:sp>
      <p:sp>
        <p:nvSpPr>
          <p:cNvPr id="564" name="Google Shape;56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chemeClr val="dk1"/>
              </a:buClr>
              <a:buSzPts val="1800"/>
              <a:buFont typeface="Calibri"/>
              <a:buNone/>
            </a:pPr>
            <a:r>
              <a:rPr lang="en-GB" sz="1800" b="1" dirty="0" err="1">
                <a:latin typeface="Calibri"/>
                <a:ea typeface="Calibri"/>
                <a:cs typeface="Calibri"/>
                <a:sym typeface="Calibri"/>
              </a:rPr>
              <a:t>Onarım</a:t>
            </a:r>
            <a:r>
              <a:rPr lang="en-GB" sz="1800" b="1" dirty="0">
                <a:latin typeface="Calibri"/>
                <a:ea typeface="Calibri"/>
                <a:cs typeface="Calibri"/>
                <a:sym typeface="Calibri"/>
              </a:rPr>
              <a:t> ve </a:t>
            </a:r>
            <a:r>
              <a:rPr lang="en-GB" sz="1800" b="1" dirty="0" err="1">
                <a:latin typeface="Calibri"/>
                <a:ea typeface="Calibri"/>
                <a:cs typeface="Calibri"/>
                <a:sym typeface="Calibri"/>
              </a:rPr>
              <a:t>demontaj</a:t>
            </a:r>
            <a:r>
              <a:rPr lang="en-GB" sz="1800" b="1" dirty="0">
                <a:latin typeface="Calibri"/>
                <a:ea typeface="Calibri"/>
                <a:cs typeface="Calibri"/>
                <a:sym typeface="Calibri"/>
              </a:rPr>
              <a:t> </a:t>
            </a:r>
            <a:r>
              <a:rPr lang="en-GB" sz="1800" b="1" dirty="0" err="1">
                <a:latin typeface="Calibri"/>
                <a:ea typeface="Calibri"/>
                <a:cs typeface="Calibri"/>
                <a:sym typeface="Calibri"/>
              </a:rPr>
              <a:t>kolaylığının</a:t>
            </a:r>
            <a:r>
              <a:rPr lang="en-GB" sz="1800" b="1" dirty="0">
                <a:latin typeface="Calibri"/>
                <a:ea typeface="Calibri"/>
                <a:cs typeface="Calibri"/>
                <a:sym typeface="Calibri"/>
              </a:rPr>
              <a:t> </a:t>
            </a:r>
            <a:r>
              <a:rPr lang="en-GB" sz="1800" b="1" dirty="0" err="1">
                <a:latin typeface="Calibri"/>
                <a:ea typeface="Calibri"/>
                <a:cs typeface="Calibri"/>
                <a:sym typeface="Calibri"/>
              </a:rPr>
              <a:t>değerlendirilmesi</a:t>
            </a:r>
            <a:endParaRPr lang="tr-TR" sz="1800" b="1" dirty="0">
              <a:latin typeface="Calibri"/>
              <a:ea typeface="Calibri"/>
              <a:cs typeface="Calibri"/>
              <a:sym typeface="Calibri"/>
            </a:endParaRPr>
          </a:p>
          <a:p>
            <a:pPr marL="0" marR="0" lvl="0" indent="0" algn="just" rtl="0">
              <a:lnSpc>
                <a:spcPct val="110000"/>
              </a:lnSpc>
              <a:spcBef>
                <a:spcPts val="0"/>
              </a:spcBef>
              <a:spcAft>
                <a:spcPts val="0"/>
              </a:spcAft>
              <a:buClr>
                <a:schemeClr val="dk1"/>
              </a:buClr>
              <a:buSzPts val="1800"/>
              <a:buFont typeface="Calibri"/>
              <a:buNone/>
            </a:pPr>
            <a:endParaRPr sz="1800" dirty="0">
              <a:latin typeface="Calibri"/>
              <a:ea typeface="Calibri"/>
              <a:cs typeface="Calibri"/>
              <a:sym typeface="Calibri"/>
            </a:endParaRPr>
          </a:p>
          <a:p>
            <a:pPr marL="0" lvl="0" indent="0" algn="just" rtl="0">
              <a:lnSpc>
                <a:spcPct val="110000"/>
              </a:lnSpc>
              <a:spcBef>
                <a:spcPts val="600"/>
              </a:spcBef>
              <a:spcAft>
                <a:spcPts val="0"/>
              </a:spcAft>
              <a:buNone/>
            </a:pPr>
            <a:r>
              <a:rPr lang="en-GB" sz="1800" dirty="0" err="1">
                <a:latin typeface="Calibri"/>
                <a:ea typeface="Calibri"/>
                <a:cs typeface="Calibri"/>
                <a:sym typeface="Calibri"/>
              </a:rPr>
              <a:t>Kolayca</a:t>
            </a:r>
            <a:r>
              <a:rPr lang="en-GB" sz="1800" dirty="0">
                <a:latin typeface="Calibri"/>
                <a:ea typeface="Calibri"/>
                <a:cs typeface="Calibri"/>
                <a:sym typeface="Calibri"/>
              </a:rPr>
              <a:t> </a:t>
            </a:r>
            <a:r>
              <a:rPr lang="en-GB" sz="1800" dirty="0" err="1">
                <a:latin typeface="Calibri"/>
                <a:ea typeface="Calibri"/>
                <a:cs typeface="Calibri"/>
                <a:sym typeface="Calibri"/>
              </a:rPr>
              <a:t>tamir</a:t>
            </a:r>
            <a:r>
              <a:rPr lang="en-GB" sz="1800" dirty="0">
                <a:latin typeface="Calibri"/>
                <a:ea typeface="Calibri"/>
                <a:cs typeface="Calibri"/>
                <a:sym typeface="Calibri"/>
              </a:rPr>
              <a:t> </a:t>
            </a:r>
            <a:r>
              <a:rPr lang="en-GB" sz="1800" dirty="0" err="1">
                <a:latin typeface="Calibri"/>
                <a:ea typeface="Calibri"/>
                <a:cs typeface="Calibri"/>
                <a:sym typeface="Calibri"/>
              </a:rPr>
              <a:t>edilebilen</a:t>
            </a:r>
            <a:r>
              <a:rPr lang="en-GB" sz="1800" dirty="0">
                <a:latin typeface="Calibri"/>
                <a:ea typeface="Calibri"/>
                <a:cs typeface="Calibri"/>
                <a:sym typeface="Calibri"/>
              </a:rPr>
              <a:t> ve </a:t>
            </a:r>
            <a:r>
              <a:rPr lang="en-GB" sz="1800" dirty="0" err="1">
                <a:latin typeface="Calibri"/>
                <a:ea typeface="Calibri"/>
                <a:cs typeface="Calibri"/>
                <a:sym typeface="Calibri"/>
              </a:rPr>
              <a:t>demonte</a:t>
            </a:r>
            <a:r>
              <a:rPr lang="en-GB" sz="1800" dirty="0">
                <a:latin typeface="Calibri"/>
                <a:ea typeface="Calibri"/>
                <a:cs typeface="Calibri"/>
                <a:sym typeface="Calibri"/>
              </a:rPr>
              <a:t> </a:t>
            </a:r>
            <a:r>
              <a:rPr lang="en-GB" sz="1800" dirty="0" err="1">
                <a:latin typeface="Calibri"/>
                <a:ea typeface="Calibri"/>
                <a:cs typeface="Calibri"/>
                <a:sym typeface="Calibri"/>
              </a:rPr>
              <a:t>edilebilen</a:t>
            </a:r>
            <a:r>
              <a:rPr lang="en-GB" sz="1800" dirty="0">
                <a:latin typeface="Calibri"/>
                <a:ea typeface="Calibri"/>
                <a:cs typeface="Calibri"/>
                <a:sym typeface="Calibri"/>
              </a:rPr>
              <a:t> </a:t>
            </a:r>
            <a:r>
              <a:rPr lang="en-GB" sz="1800" dirty="0" err="1">
                <a:latin typeface="Calibri"/>
                <a:ea typeface="Calibri"/>
                <a:cs typeface="Calibri"/>
                <a:sym typeface="Calibri"/>
              </a:rPr>
              <a:t>prototipler</a:t>
            </a:r>
            <a:r>
              <a:rPr lang="en-GB" sz="1800" dirty="0">
                <a:latin typeface="Calibri"/>
                <a:ea typeface="Calibri"/>
                <a:cs typeface="Calibri"/>
                <a:sym typeface="Calibri"/>
              </a:rPr>
              <a:t> </a:t>
            </a:r>
            <a:r>
              <a:rPr lang="en-GB" sz="1800" dirty="0" err="1">
                <a:latin typeface="Calibri"/>
                <a:ea typeface="Calibri"/>
                <a:cs typeface="Calibri"/>
                <a:sym typeface="Calibri"/>
              </a:rPr>
              <a:t>tasarlamak</a:t>
            </a:r>
            <a:r>
              <a:rPr lang="en-GB" sz="1800" dirty="0">
                <a:latin typeface="Calibri"/>
                <a:ea typeface="Calibri"/>
                <a:cs typeface="Calibri"/>
                <a:sym typeface="Calibri"/>
              </a:rPr>
              <a:t>, </a:t>
            </a:r>
            <a:r>
              <a:rPr lang="en-GB" sz="1800" dirty="0" err="1">
                <a:latin typeface="Calibri"/>
                <a:ea typeface="Calibri"/>
                <a:cs typeface="Calibri"/>
                <a:sym typeface="Calibri"/>
              </a:rPr>
              <a:t>dairesel</a:t>
            </a:r>
            <a:r>
              <a:rPr lang="en-GB" sz="1800" dirty="0">
                <a:latin typeface="Calibri"/>
                <a:ea typeface="Calibri"/>
                <a:cs typeface="Calibri"/>
                <a:sym typeface="Calibri"/>
              </a:rPr>
              <a:t> </a:t>
            </a:r>
            <a:r>
              <a:rPr lang="en-GB" sz="1800" dirty="0" err="1">
                <a:latin typeface="Calibri"/>
                <a:ea typeface="Calibri"/>
                <a:cs typeface="Calibri"/>
                <a:sym typeface="Calibri"/>
              </a:rPr>
              <a:t>ayakkabı</a:t>
            </a:r>
            <a:r>
              <a:rPr lang="en-GB" sz="1800" dirty="0">
                <a:latin typeface="Calibri"/>
                <a:ea typeface="Calibri"/>
                <a:cs typeface="Calibri"/>
                <a:sym typeface="Calibri"/>
              </a:rPr>
              <a:t> </a:t>
            </a:r>
            <a:r>
              <a:rPr lang="en-GB" sz="1800" dirty="0" err="1">
                <a:latin typeface="Calibri"/>
                <a:ea typeface="Calibri"/>
                <a:cs typeface="Calibri"/>
                <a:sym typeface="Calibri"/>
              </a:rPr>
              <a:t>tasarımının</a:t>
            </a:r>
            <a:r>
              <a:rPr lang="en-GB" sz="1800" dirty="0">
                <a:latin typeface="Calibri"/>
                <a:ea typeface="Calibri"/>
                <a:cs typeface="Calibri"/>
                <a:sym typeface="Calibri"/>
              </a:rPr>
              <a:t> </a:t>
            </a:r>
            <a:r>
              <a:rPr lang="en-GB" sz="1800" dirty="0" err="1">
                <a:latin typeface="Calibri"/>
                <a:ea typeface="Calibri"/>
                <a:cs typeface="Calibri"/>
                <a:sym typeface="Calibri"/>
              </a:rPr>
              <a:t>önemli</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yönüdür</a:t>
            </a:r>
            <a:r>
              <a:rPr lang="en-GB" sz="1800" dirty="0">
                <a:latin typeface="Calibri"/>
                <a:ea typeface="Calibri"/>
                <a:cs typeface="Calibri"/>
                <a:sym typeface="Calibri"/>
              </a:rPr>
              <a:t>. Test ve </a:t>
            </a:r>
            <a:r>
              <a:rPr lang="en-GB" sz="1800" dirty="0" err="1">
                <a:latin typeface="Calibri"/>
                <a:ea typeface="Calibri"/>
                <a:cs typeface="Calibri"/>
                <a:sym typeface="Calibri"/>
              </a:rPr>
              <a:t>analiz</a:t>
            </a:r>
            <a:r>
              <a:rPr lang="en-GB" sz="1800" dirty="0">
                <a:latin typeface="Calibri"/>
                <a:ea typeface="Calibri"/>
                <a:cs typeface="Calibri"/>
                <a:sym typeface="Calibri"/>
              </a:rPr>
              <a:t> </a:t>
            </a:r>
            <a:r>
              <a:rPr lang="en-GB" sz="1800" dirty="0" err="1">
                <a:latin typeface="Calibri"/>
                <a:ea typeface="Calibri"/>
                <a:cs typeface="Calibri"/>
                <a:sym typeface="Calibri"/>
              </a:rPr>
              <a:t>sırasında</a:t>
            </a:r>
            <a:r>
              <a:rPr lang="en-GB" sz="1800" dirty="0">
                <a:latin typeface="Calibri"/>
                <a:ea typeface="Calibri"/>
                <a:cs typeface="Calibri"/>
                <a:sym typeface="Calibri"/>
              </a:rPr>
              <a:t> </a:t>
            </a:r>
            <a:r>
              <a:rPr lang="en-GB" sz="1800" dirty="0" err="1">
                <a:latin typeface="Calibri"/>
                <a:ea typeface="Calibri"/>
                <a:cs typeface="Calibri"/>
                <a:sym typeface="Calibri"/>
              </a:rPr>
              <a:t>tasarımcılar</a:t>
            </a:r>
            <a:r>
              <a:rPr lang="en-GB" sz="1800" dirty="0">
                <a:latin typeface="Calibri"/>
                <a:ea typeface="Calibri"/>
                <a:cs typeface="Calibri"/>
                <a:sym typeface="Calibri"/>
              </a:rPr>
              <a:t>, </a:t>
            </a:r>
            <a:r>
              <a:rPr lang="en-GB" sz="1800" dirty="0" err="1">
                <a:latin typeface="Calibri"/>
                <a:ea typeface="Calibri"/>
                <a:cs typeface="Calibri"/>
                <a:sym typeface="Calibri"/>
              </a:rPr>
              <a:t>prototipin</a:t>
            </a:r>
            <a:r>
              <a:rPr lang="en-GB" sz="1800" dirty="0">
                <a:latin typeface="Calibri"/>
                <a:ea typeface="Calibri"/>
                <a:cs typeface="Calibri"/>
                <a:sym typeface="Calibri"/>
              </a:rPr>
              <a:t> </a:t>
            </a:r>
            <a:r>
              <a:rPr lang="en-GB" sz="1800" dirty="0" err="1">
                <a:latin typeface="Calibri"/>
                <a:ea typeface="Calibri"/>
                <a:cs typeface="Calibri"/>
                <a:sym typeface="Calibri"/>
              </a:rPr>
              <a:t>onarım</a:t>
            </a:r>
            <a:r>
              <a:rPr lang="en-GB" sz="1800" dirty="0">
                <a:latin typeface="Calibri"/>
                <a:ea typeface="Calibri"/>
                <a:cs typeface="Calibri"/>
                <a:sym typeface="Calibri"/>
              </a:rPr>
              <a:t> </a:t>
            </a:r>
            <a:r>
              <a:rPr lang="en-GB" sz="1800" dirty="0" err="1">
                <a:latin typeface="Calibri"/>
                <a:ea typeface="Calibri"/>
                <a:cs typeface="Calibri"/>
                <a:sym typeface="Calibri"/>
              </a:rPr>
              <a:t>faaliyetlerini</a:t>
            </a:r>
            <a:r>
              <a:rPr lang="en-GB" sz="1800" dirty="0">
                <a:latin typeface="Calibri"/>
                <a:ea typeface="Calibri"/>
                <a:cs typeface="Calibri"/>
                <a:sym typeface="Calibri"/>
              </a:rPr>
              <a:t> ne </a:t>
            </a:r>
            <a:r>
              <a:rPr lang="en-GB" sz="1800" dirty="0" err="1">
                <a:latin typeface="Calibri"/>
                <a:ea typeface="Calibri"/>
                <a:cs typeface="Calibri"/>
                <a:sym typeface="Calibri"/>
              </a:rPr>
              <a:t>kadar</a:t>
            </a:r>
            <a:r>
              <a:rPr lang="en-GB" sz="1800" dirty="0">
                <a:latin typeface="Calibri"/>
                <a:ea typeface="Calibri"/>
                <a:cs typeface="Calibri"/>
                <a:sym typeface="Calibri"/>
              </a:rPr>
              <a:t> iyi </a:t>
            </a:r>
            <a:r>
              <a:rPr lang="en-GB" sz="1800" dirty="0" err="1">
                <a:latin typeface="Calibri"/>
                <a:ea typeface="Calibri"/>
                <a:cs typeface="Calibri"/>
                <a:sym typeface="Calibri"/>
              </a:rPr>
              <a:t>desteklediğini</a:t>
            </a:r>
            <a:r>
              <a:rPr lang="en-GB" sz="1800" dirty="0">
                <a:latin typeface="Calibri"/>
                <a:ea typeface="Calibri"/>
                <a:cs typeface="Calibri"/>
                <a:sym typeface="Calibri"/>
              </a:rPr>
              <a:t> ve </a:t>
            </a:r>
            <a:r>
              <a:rPr lang="en-GB" sz="1800" dirty="0" err="1">
                <a:latin typeface="Calibri"/>
                <a:ea typeface="Calibri"/>
                <a:cs typeface="Calibri"/>
                <a:sym typeface="Calibri"/>
              </a:rPr>
              <a:t>ürünü</a:t>
            </a:r>
            <a:r>
              <a:rPr lang="en-GB" sz="1800" dirty="0">
                <a:latin typeface="Calibri"/>
                <a:ea typeface="Calibri"/>
                <a:cs typeface="Calibri"/>
                <a:sym typeface="Calibri"/>
              </a:rPr>
              <a:t> </a:t>
            </a:r>
            <a:r>
              <a:rPr lang="en-GB" sz="1800" dirty="0" err="1">
                <a:latin typeface="Calibri"/>
                <a:ea typeface="Calibri"/>
                <a:cs typeface="Calibri"/>
                <a:sym typeface="Calibri"/>
              </a:rPr>
              <a:t>bileşenlerine</a:t>
            </a:r>
            <a:r>
              <a:rPr lang="en-GB" sz="1800" dirty="0">
                <a:latin typeface="Calibri"/>
                <a:ea typeface="Calibri"/>
                <a:cs typeface="Calibri"/>
                <a:sym typeface="Calibri"/>
              </a:rPr>
              <a:t> </a:t>
            </a:r>
            <a:r>
              <a:rPr lang="en-GB" sz="1800" dirty="0" err="1">
                <a:latin typeface="Calibri"/>
                <a:ea typeface="Calibri"/>
                <a:cs typeface="Calibri"/>
                <a:sym typeface="Calibri"/>
              </a:rPr>
              <a:t>ayırmanın</a:t>
            </a:r>
            <a:r>
              <a:rPr lang="en-GB" sz="1800" dirty="0">
                <a:latin typeface="Calibri"/>
                <a:ea typeface="Calibri"/>
                <a:cs typeface="Calibri"/>
                <a:sym typeface="Calibri"/>
              </a:rPr>
              <a:t> ne </a:t>
            </a:r>
            <a:r>
              <a:rPr lang="en-GB" sz="1800" dirty="0" err="1">
                <a:latin typeface="Calibri"/>
                <a:ea typeface="Calibri"/>
                <a:cs typeface="Calibri"/>
                <a:sym typeface="Calibri"/>
              </a:rPr>
              <a:t>kadar</a:t>
            </a:r>
            <a:r>
              <a:rPr lang="en-GB" sz="1800" dirty="0">
                <a:latin typeface="Calibri"/>
                <a:ea typeface="Calibri"/>
                <a:cs typeface="Calibri"/>
                <a:sym typeface="Calibri"/>
              </a:rPr>
              <a:t> </a:t>
            </a:r>
            <a:r>
              <a:rPr lang="en-GB" sz="1800" dirty="0" err="1">
                <a:latin typeface="Calibri"/>
                <a:ea typeface="Calibri"/>
                <a:cs typeface="Calibri"/>
                <a:sym typeface="Calibri"/>
              </a:rPr>
              <a:t>mümkün</a:t>
            </a:r>
            <a:r>
              <a:rPr lang="en-GB" sz="1800" dirty="0">
                <a:latin typeface="Calibri"/>
                <a:ea typeface="Calibri"/>
                <a:cs typeface="Calibri"/>
                <a:sym typeface="Calibri"/>
              </a:rPr>
              <a:t> </a:t>
            </a:r>
            <a:r>
              <a:rPr lang="en-GB" sz="1800" dirty="0" err="1">
                <a:latin typeface="Calibri"/>
                <a:ea typeface="Calibri"/>
                <a:cs typeface="Calibri"/>
                <a:sym typeface="Calibri"/>
              </a:rPr>
              <a:t>olduğunu</a:t>
            </a:r>
            <a:r>
              <a:rPr lang="en-GB" sz="1800" dirty="0">
                <a:latin typeface="Calibri"/>
                <a:ea typeface="Calibri"/>
                <a:cs typeface="Calibri"/>
                <a:sym typeface="Calibri"/>
              </a:rPr>
              <a:t> </a:t>
            </a:r>
            <a:r>
              <a:rPr lang="en-GB" sz="1800" dirty="0" err="1">
                <a:latin typeface="Calibri"/>
                <a:ea typeface="Calibri"/>
                <a:cs typeface="Calibri"/>
                <a:sym typeface="Calibri"/>
              </a:rPr>
              <a:t>değerlendirir</a:t>
            </a:r>
            <a:r>
              <a:rPr lang="en-GB" sz="1800" dirty="0">
                <a:latin typeface="Calibri"/>
                <a:ea typeface="Calibri"/>
                <a:cs typeface="Calibri"/>
                <a:sym typeface="Calibri"/>
              </a:rPr>
              <a:t>. Bu </a:t>
            </a:r>
            <a:r>
              <a:rPr lang="en-GB" sz="1800" dirty="0" err="1">
                <a:latin typeface="Calibri"/>
                <a:ea typeface="Calibri"/>
                <a:cs typeface="Calibri"/>
                <a:sym typeface="Calibri"/>
              </a:rPr>
              <a:t>değerlendirme</a:t>
            </a:r>
            <a:r>
              <a:rPr lang="en-GB" sz="1800" dirty="0">
                <a:latin typeface="Calibri"/>
                <a:ea typeface="Calibri"/>
                <a:cs typeface="Calibri"/>
                <a:sym typeface="Calibri"/>
              </a:rPr>
              <a:t>, </a:t>
            </a:r>
            <a:r>
              <a:rPr lang="en-GB" sz="1800" dirty="0" err="1">
                <a:latin typeface="Calibri"/>
                <a:ea typeface="Calibri"/>
                <a:cs typeface="Calibri"/>
                <a:sym typeface="Calibri"/>
              </a:rPr>
              <a:t>ürünün</a:t>
            </a:r>
            <a:r>
              <a:rPr lang="en-GB" sz="1800" dirty="0">
                <a:latin typeface="Calibri"/>
                <a:ea typeface="Calibri"/>
                <a:cs typeface="Calibri"/>
                <a:sym typeface="Calibri"/>
              </a:rPr>
              <a:t> </a:t>
            </a:r>
            <a:r>
              <a:rPr lang="en-GB" sz="1800" dirty="0" err="1">
                <a:latin typeface="Calibri"/>
                <a:ea typeface="Calibri"/>
                <a:cs typeface="Calibri"/>
                <a:sym typeface="Calibri"/>
              </a:rPr>
              <a:t>sonunda</a:t>
            </a:r>
            <a:r>
              <a:rPr lang="en-GB" sz="1800" dirty="0">
                <a:latin typeface="Calibri"/>
                <a:ea typeface="Calibri"/>
                <a:cs typeface="Calibri"/>
                <a:sym typeface="Calibri"/>
              </a:rPr>
              <a:t> </a:t>
            </a:r>
            <a:r>
              <a:rPr lang="en-GB" sz="1800" dirty="0" err="1">
                <a:latin typeface="Calibri"/>
                <a:ea typeface="Calibri"/>
                <a:cs typeface="Calibri"/>
                <a:sym typeface="Calibri"/>
              </a:rPr>
              <a:t>onarım</a:t>
            </a:r>
            <a:r>
              <a:rPr lang="en-GB" sz="1800" dirty="0">
                <a:latin typeface="Calibri"/>
                <a:ea typeface="Calibri"/>
                <a:cs typeface="Calibri"/>
                <a:sym typeface="Calibri"/>
              </a:rPr>
              <a:t>, </a:t>
            </a:r>
            <a:r>
              <a:rPr lang="en-GB" sz="1800" dirty="0" err="1">
                <a:latin typeface="Calibri"/>
                <a:ea typeface="Calibri"/>
                <a:cs typeface="Calibri"/>
                <a:sym typeface="Calibri"/>
              </a:rPr>
              <a:t>bakım</a:t>
            </a:r>
            <a:r>
              <a:rPr lang="en-GB" sz="1800" dirty="0">
                <a:latin typeface="Calibri"/>
                <a:ea typeface="Calibri"/>
                <a:cs typeface="Calibri"/>
                <a:sym typeface="Calibri"/>
              </a:rPr>
              <a:t> </a:t>
            </a:r>
            <a:r>
              <a:rPr lang="en-GB" sz="1800" dirty="0" err="1">
                <a:latin typeface="Calibri"/>
                <a:ea typeface="Calibri"/>
                <a:cs typeface="Calibri"/>
                <a:sym typeface="Calibri"/>
              </a:rPr>
              <a:t>veya</a:t>
            </a:r>
            <a:r>
              <a:rPr lang="en-GB" sz="1800" dirty="0">
                <a:latin typeface="Calibri"/>
                <a:ea typeface="Calibri"/>
                <a:cs typeface="Calibri"/>
                <a:sym typeface="Calibri"/>
              </a:rPr>
              <a:t> </a:t>
            </a:r>
            <a:r>
              <a:rPr lang="en-GB" sz="1800" dirty="0" err="1">
                <a:latin typeface="Calibri"/>
                <a:ea typeface="Calibri"/>
                <a:cs typeface="Calibri"/>
                <a:sym typeface="Calibri"/>
              </a:rPr>
              <a:t>kullanım</a:t>
            </a:r>
            <a:r>
              <a:rPr lang="en-GB" sz="1800" dirty="0">
                <a:latin typeface="Calibri"/>
                <a:ea typeface="Calibri"/>
                <a:cs typeface="Calibri"/>
                <a:sym typeface="Calibri"/>
              </a:rPr>
              <a:t> </a:t>
            </a:r>
            <a:r>
              <a:rPr lang="en-GB" sz="1800" dirty="0" err="1">
                <a:latin typeface="Calibri"/>
                <a:ea typeface="Calibri"/>
                <a:cs typeface="Calibri"/>
                <a:sym typeface="Calibri"/>
              </a:rPr>
              <a:t>ömrü</a:t>
            </a:r>
            <a:r>
              <a:rPr lang="en-GB" sz="1800" dirty="0">
                <a:latin typeface="Calibri"/>
                <a:ea typeface="Calibri"/>
                <a:cs typeface="Calibri"/>
                <a:sym typeface="Calibri"/>
              </a:rPr>
              <a:t> </a:t>
            </a:r>
            <a:r>
              <a:rPr lang="en-GB" sz="1800" dirty="0" err="1">
                <a:latin typeface="Calibri"/>
                <a:ea typeface="Calibri"/>
                <a:cs typeface="Calibri"/>
                <a:sym typeface="Calibri"/>
              </a:rPr>
              <a:t>sonu</a:t>
            </a:r>
            <a:r>
              <a:rPr lang="en-GB" sz="1800" dirty="0">
                <a:latin typeface="Calibri"/>
                <a:ea typeface="Calibri"/>
                <a:cs typeface="Calibri"/>
                <a:sym typeface="Calibri"/>
              </a:rPr>
              <a:t> </a:t>
            </a:r>
            <a:r>
              <a:rPr lang="en-GB" sz="1800" dirty="0" err="1">
                <a:latin typeface="Calibri"/>
                <a:ea typeface="Calibri"/>
                <a:cs typeface="Calibri"/>
                <a:sym typeface="Calibri"/>
              </a:rPr>
              <a:t>işleme</a:t>
            </a:r>
            <a:r>
              <a:rPr lang="en-GB" sz="1800" dirty="0">
                <a:latin typeface="Calibri"/>
                <a:ea typeface="Calibri"/>
                <a:cs typeface="Calibri"/>
                <a:sym typeface="Calibri"/>
              </a:rPr>
              <a:t> </a:t>
            </a:r>
            <a:r>
              <a:rPr lang="en-GB" sz="1800" dirty="0" err="1">
                <a:latin typeface="Calibri"/>
                <a:ea typeface="Calibri"/>
                <a:cs typeface="Calibri"/>
                <a:sym typeface="Calibri"/>
              </a:rPr>
              <a:t>gerektirdiğinde</a:t>
            </a:r>
            <a:r>
              <a:rPr lang="en-GB" sz="1800" dirty="0">
                <a:latin typeface="Calibri"/>
                <a:ea typeface="Calibri"/>
                <a:cs typeface="Calibri"/>
                <a:sym typeface="Calibri"/>
              </a:rPr>
              <a:t> </a:t>
            </a:r>
            <a:r>
              <a:rPr lang="en-GB" sz="1800" dirty="0" err="1">
                <a:latin typeface="Calibri"/>
                <a:ea typeface="Calibri"/>
                <a:cs typeface="Calibri"/>
                <a:sym typeface="Calibri"/>
              </a:rPr>
              <a:t>verimli</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şekilde</a:t>
            </a:r>
            <a:r>
              <a:rPr lang="en-GB" sz="1800" dirty="0">
                <a:latin typeface="Calibri"/>
                <a:ea typeface="Calibri"/>
                <a:cs typeface="Calibri"/>
                <a:sym typeface="Calibri"/>
              </a:rPr>
              <a:t> </a:t>
            </a:r>
            <a:r>
              <a:rPr lang="en-GB" sz="1800" dirty="0" err="1">
                <a:latin typeface="Calibri"/>
                <a:ea typeface="Calibri"/>
                <a:cs typeface="Calibri"/>
                <a:sym typeface="Calibri"/>
              </a:rPr>
              <a:t>yapılabilmesini</a:t>
            </a:r>
            <a:r>
              <a:rPr lang="en-GB" sz="1800" dirty="0">
                <a:latin typeface="Calibri"/>
                <a:ea typeface="Calibri"/>
                <a:cs typeface="Calibri"/>
                <a:sym typeface="Calibri"/>
              </a:rPr>
              <a:t> </a:t>
            </a:r>
            <a:r>
              <a:rPr lang="en-GB" sz="1800" dirty="0" err="1">
                <a:latin typeface="Calibri"/>
                <a:ea typeface="Calibri"/>
                <a:cs typeface="Calibri"/>
                <a:sym typeface="Calibri"/>
              </a:rPr>
              <a:t>sağlar</a:t>
            </a:r>
            <a:r>
              <a:rPr lang="en-GB" sz="1800" dirty="0">
                <a:latin typeface="Calibri"/>
                <a:ea typeface="Calibri"/>
                <a:cs typeface="Calibri"/>
                <a:sym typeface="Calibri"/>
              </a:rPr>
              <a:t>.
</a:t>
            </a:r>
            <a:r>
              <a:rPr lang="en-GB" sz="1800" dirty="0" err="1">
                <a:latin typeface="Calibri"/>
                <a:ea typeface="Calibri"/>
                <a:cs typeface="Calibri"/>
                <a:sym typeface="Calibri"/>
              </a:rPr>
              <a:t>Örneğin</a:t>
            </a:r>
            <a:r>
              <a:rPr lang="en-GB" sz="1800" dirty="0">
                <a:latin typeface="Calibri"/>
                <a:ea typeface="Calibri"/>
                <a:cs typeface="Calibri"/>
                <a:sym typeface="Calibri"/>
              </a:rPr>
              <a:t>, </a:t>
            </a:r>
            <a:r>
              <a:rPr lang="en-GB" sz="1800" dirty="0" err="1">
                <a:latin typeface="Calibri"/>
                <a:ea typeface="Calibri"/>
                <a:cs typeface="Calibri"/>
                <a:sym typeface="Calibri"/>
              </a:rPr>
              <a:t>tasarımcılar</a:t>
            </a:r>
            <a:r>
              <a:rPr lang="en-GB" sz="1800" dirty="0">
                <a:latin typeface="Calibri"/>
                <a:ea typeface="Calibri"/>
                <a:cs typeface="Calibri"/>
                <a:sym typeface="Calibri"/>
              </a:rPr>
              <a:t> </a:t>
            </a:r>
            <a:r>
              <a:rPr lang="en-GB" sz="1800" dirty="0" err="1">
                <a:latin typeface="Calibri"/>
                <a:ea typeface="Calibri"/>
                <a:cs typeface="Calibri"/>
                <a:sym typeface="Calibri"/>
              </a:rPr>
              <a:t>bağlantı</a:t>
            </a:r>
            <a:r>
              <a:rPr lang="en-GB" sz="1800" dirty="0">
                <a:latin typeface="Calibri"/>
                <a:ea typeface="Calibri"/>
                <a:cs typeface="Calibri"/>
                <a:sym typeface="Calibri"/>
              </a:rPr>
              <a:t> </a:t>
            </a:r>
            <a:r>
              <a:rPr lang="en-GB" sz="1800" dirty="0" err="1">
                <a:latin typeface="Calibri"/>
                <a:ea typeface="Calibri"/>
                <a:cs typeface="Calibri"/>
                <a:sym typeface="Calibri"/>
              </a:rPr>
              <a:t>elemanlarının</a:t>
            </a:r>
            <a:r>
              <a:rPr lang="en-GB" sz="1800" dirty="0">
                <a:latin typeface="Calibri"/>
                <a:ea typeface="Calibri"/>
                <a:cs typeface="Calibri"/>
                <a:sym typeface="Calibri"/>
              </a:rPr>
              <a:t> </a:t>
            </a:r>
            <a:r>
              <a:rPr lang="en-GB" sz="1800" dirty="0" err="1">
                <a:latin typeface="Calibri"/>
                <a:ea typeface="Calibri"/>
                <a:cs typeface="Calibri"/>
                <a:sym typeface="Calibri"/>
              </a:rPr>
              <a:t>erişilebilir</a:t>
            </a:r>
            <a:r>
              <a:rPr lang="en-GB" sz="1800" dirty="0">
                <a:latin typeface="Calibri"/>
                <a:ea typeface="Calibri"/>
                <a:cs typeface="Calibri"/>
                <a:sym typeface="Calibri"/>
              </a:rPr>
              <a:t> ve </a:t>
            </a:r>
            <a:r>
              <a:rPr lang="en-GB" sz="1800" dirty="0" err="1">
                <a:latin typeface="Calibri"/>
                <a:ea typeface="Calibri"/>
                <a:cs typeface="Calibri"/>
                <a:sym typeface="Calibri"/>
              </a:rPr>
              <a:t>çıkarılmasının</a:t>
            </a:r>
            <a:r>
              <a:rPr lang="en-GB" sz="1800" dirty="0">
                <a:latin typeface="Calibri"/>
                <a:ea typeface="Calibri"/>
                <a:cs typeface="Calibri"/>
                <a:sym typeface="Calibri"/>
              </a:rPr>
              <a:t> </a:t>
            </a:r>
            <a:r>
              <a:rPr lang="en-GB" sz="1800" dirty="0" err="1">
                <a:latin typeface="Calibri"/>
                <a:ea typeface="Calibri"/>
                <a:cs typeface="Calibri"/>
                <a:sym typeface="Calibri"/>
              </a:rPr>
              <a:t>kolay</a:t>
            </a:r>
            <a:r>
              <a:rPr lang="en-GB" sz="1800" dirty="0">
                <a:latin typeface="Calibri"/>
                <a:ea typeface="Calibri"/>
                <a:cs typeface="Calibri"/>
                <a:sym typeface="Calibri"/>
              </a:rPr>
              <a:t> </a:t>
            </a:r>
            <a:r>
              <a:rPr lang="en-GB" sz="1800" dirty="0" err="1">
                <a:latin typeface="Calibri"/>
                <a:ea typeface="Calibri"/>
                <a:cs typeface="Calibri"/>
                <a:sym typeface="Calibri"/>
              </a:rPr>
              <a:t>olup</a:t>
            </a:r>
            <a:r>
              <a:rPr lang="en-GB" sz="1800" dirty="0">
                <a:latin typeface="Calibri"/>
                <a:ea typeface="Calibri"/>
                <a:cs typeface="Calibri"/>
                <a:sym typeface="Calibri"/>
              </a:rPr>
              <a:t> </a:t>
            </a:r>
            <a:r>
              <a:rPr lang="en-GB" sz="1800" dirty="0" err="1">
                <a:latin typeface="Calibri"/>
                <a:ea typeface="Calibri"/>
                <a:cs typeface="Calibri"/>
                <a:sym typeface="Calibri"/>
              </a:rPr>
              <a:t>olmadığını</a:t>
            </a:r>
            <a:r>
              <a:rPr lang="en-GB" sz="1800" dirty="0">
                <a:latin typeface="Calibri"/>
                <a:ea typeface="Calibri"/>
                <a:cs typeface="Calibri"/>
                <a:sym typeface="Calibri"/>
              </a:rPr>
              <a:t>, </a:t>
            </a:r>
            <a:r>
              <a:rPr lang="en-GB" sz="1800" dirty="0" err="1">
                <a:latin typeface="Calibri"/>
                <a:ea typeface="Calibri"/>
                <a:cs typeface="Calibri"/>
                <a:sym typeface="Calibri"/>
              </a:rPr>
              <a:t>prototipte</a:t>
            </a:r>
            <a:r>
              <a:rPr lang="en-GB" sz="1800" dirty="0">
                <a:latin typeface="Calibri"/>
                <a:ea typeface="Calibri"/>
                <a:cs typeface="Calibri"/>
                <a:sym typeface="Calibri"/>
              </a:rPr>
              <a:t> </a:t>
            </a:r>
            <a:r>
              <a:rPr lang="en-GB" sz="1800" dirty="0" err="1">
                <a:latin typeface="Calibri"/>
                <a:ea typeface="Calibri"/>
                <a:cs typeface="Calibri"/>
                <a:sym typeface="Calibri"/>
              </a:rPr>
              <a:t>kullanılan</a:t>
            </a:r>
            <a:r>
              <a:rPr lang="en-GB" sz="1800" dirty="0">
                <a:latin typeface="Calibri"/>
                <a:ea typeface="Calibri"/>
                <a:cs typeface="Calibri"/>
                <a:sym typeface="Calibri"/>
              </a:rPr>
              <a:t> </a:t>
            </a:r>
            <a:r>
              <a:rPr lang="en-GB" sz="1800" dirty="0" err="1">
                <a:latin typeface="Calibri"/>
                <a:ea typeface="Calibri"/>
                <a:cs typeface="Calibri"/>
                <a:sym typeface="Calibri"/>
              </a:rPr>
              <a:t>yapıştırıcıların</a:t>
            </a:r>
            <a:r>
              <a:rPr lang="en-GB" sz="1800" dirty="0">
                <a:latin typeface="Calibri"/>
                <a:ea typeface="Calibri"/>
                <a:cs typeface="Calibri"/>
                <a:sym typeface="Calibri"/>
              </a:rPr>
              <a:t> </a:t>
            </a:r>
            <a:r>
              <a:rPr lang="en-GB" sz="1800" dirty="0" err="1">
                <a:latin typeface="Calibri"/>
                <a:ea typeface="Calibri"/>
                <a:cs typeface="Calibri"/>
                <a:sym typeface="Calibri"/>
              </a:rPr>
              <a:t>bileşenlere</a:t>
            </a:r>
            <a:r>
              <a:rPr lang="en-GB" sz="1800" dirty="0">
                <a:latin typeface="Calibri"/>
                <a:ea typeface="Calibri"/>
                <a:cs typeface="Calibri"/>
                <a:sym typeface="Calibri"/>
              </a:rPr>
              <a:t> </a:t>
            </a:r>
            <a:r>
              <a:rPr lang="en-GB" sz="1800" dirty="0" err="1">
                <a:latin typeface="Calibri"/>
                <a:ea typeface="Calibri"/>
                <a:cs typeface="Calibri"/>
                <a:sym typeface="Calibri"/>
              </a:rPr>
              <a:t>zarar</a:t>
            </a:r>
            <a:r>
              <a:rPr lang="en-GB" sz="1800" dirty="0">
                <a:latin typeface="Calibri"/>
                <a:ea typeface="Calibri"/>
                <a:cs typeface="Calibri"/>
                <a:sym typeface="Calibri"/>
              </a:rPr>
              <a:t> </a:t>
            </a:r>
            <a:r>
              <a:rPr lang="en-GB" sz="1800" dirty="0" err="1">
                <a:latin typeface="Calibri"/>
                <a:ea typeface="Calibri"/>
                <a:cs typeface="Calibri"/>
                <a:sym typeface="Calibri"/>
              </a:rPr>
              <a:t>vermeden</a:t>
            </a:r>
            <a:r>
              <a:rPr lang="en-GB" sz="1800" dirty="0">
                <a:latin typeface="Calibri"/>
                <a:ea typeface="Calibri"/>
                <a:cs typeface="Calibri"/>
                <a:sym typeface="Calibri"/>
              </a:rPr>
              <a:t> </a:t>
            </a:r>
            <a:r>
              <a:rPr lang="en-GB" sz="1800" dirty="0" err="1">
                <a:latin typeface="Calibri"/>
                <a:ea typeface="Calibri"/>
                <a:cs typeface="Calibri"/>
                <a:sym typeface="Calibri"/>
              </a:rPr>
              <a:t>açılıp</a:t>
            </a:r>
            <a:r>
              <a:rPr lang="en-GB" sz="1800" dirty="0">
                <a:latin typeface="Calibri"/>
                <a:ea typeface="Calibri"/>
                <a:cs typeface="Calibri"/>
                <a:sym typeface="Calibri"/>
              </a:rPr>
              <a:t> </a:t>
            </a:r>
            <a:r>
              <a:rPr lang="en-GB" sz="1800" dirty="0" err="1">
                <a:latin typeface="Calibri"/>
                <a:ea typeface="Calibri"/>
                <a:cs typeface="Calibri"/>
                <a:sym typeface="Calibri"/>
              </a:rPr>
              <a:t>açılamayacağını</a:t>
            </a:r>
            <a:r>
              <a:rPr lang="en-GB" sz="1800" dirty="0">
                <a:latin typeface="Calibri"/>
                <a:ea typeface="Calibri"/>
                <a:cs typeface="Calibri"/>
                <a:sym typeface="Calibri"/>
              </a:rPr>
              <a:t> ve </a:t>
            </a:r>
            <a:r>
              <a:rPr lang="en-GB" sz="1800" dirty="0" err="1">
                <a:latin typeface="Calibri"/>
                <a:ea typeface="Calibri"/>
                <a:cs typeface="Calibri"/>
                <a:sym typeface="Calibri"/>
              </a:rPr>
              <a:t>tasarımın</a:t>
            </a:r>
            <a:r>
              <a:rPr lang="en-GB" sz="1800" dirty="0">
                <a:latin typeface="Calibri"/>
                <a:ea typeface="Calibri"/>
                <a:cs typeface="Calibri"/>
                <a:sym typeface="Calibri"/>
              </a:rPr>
              <a:t> </a:t>
            </a:r>
            <a:r>
              <a:rPr lang="en-GB" sz="1800" dirty="0" err="1">
                <a:latin typeface="Calibri"/>
                <a:ea typeface="Calibri"/>
                <a:cs typeface="Calibri"/>
                <a:sym typeface="Calibri"/>
              </a:rPr>
              <a:t>belirli</a:t>
            </a:r>
            <a:r>
              <a:rPr lang="en-GB" sz="1800" dirty="0">
                <a:latin typeface="Calibri"/>
                <a:ea typeface="Calibri"/>
                <a:cs typeface="Calibri"/>
                <a:sym typeface="Calibri"/>
              </a:rPr>
              <a:t> </a:t>
            </a:r>
            <a:r>
              <a:rPr lang="en-GB" sz="1800" dirty="0" err="1">
                <a:latin typeface="Calibri"/>
                <a:ea typeface="Calibri"/>
                <a:cs typeface="Calibri"/>
                <a:sym typeface="Calibri"/>
              </a:rPr>
              <a:t>parçaların</a:t>
            </a:r>
            <a:r>
              <a:rPr lang="en-GB" sz="1800" dirty="0">
                <a:latin typeface="Calibri"/>
                <a:ea typeface="Calibri"/>
                <a:cs typeface="Calibri"/>
                <a:sym typeface="Calibri"/>
              </a:rPr>
              <a:t> </a:t>
            </a:r>
            <a:r>
              <a:rPr lang="en-GB" sz="1800" dirty="0" err="1">
                <a:latin typeface="Calibri"/>
                <a:ea typeface="Calibri"/>
                <a:cs typeface="Calibri"/>
                <a:sym typeface="Calibri"/>
              </a:rPr>
              <a:t>değiştirilmesini</a:t>
            </a:r>
            <a:r>
              <a:rPr lang="en-GB" sz="1800" dirty="0">
                <a:latin typeface="Calibri"/>
                <a:ea typeface="Calibri"/>
                <a:cs typeface="Calibri"/>
                <a:sym typeface="Calibri"/>
              </a:rPr>
              <a:t> </a:t>
            </a:r>
            <a:r>
              <a:rPr lang="en-GB" sz="1800" dirty="0" err="1">
                <a:latin typeface="Calibri"/>
                <a:ea typeface="Calibri"/>
                <a:cs typeface="Calibri"/>
                <a:sym typeface="Calibri"/>
              </a:rPr>
              <a:t>kolaylaştıran</a:t>
            </a:r>
            <a:r>
              <a:rPr lang="en-GB" sz="1800" dirty="0">
                <a:latin typeface="Calibri"/>
                <a:ea typeface="Calibri"/>
                <a:cs typeface="Calibri"/>
                <a:sym typeface="Calibri"/>
              </a:rPr>
              <a:t> </a:t>
            </a:r>
            <a:r>
              <a:rPr lang="en-GB" sz="1800" dirty="0" err="1">
                <a:latin typeface="Calibri"/>
                <a:ea typeface="Calibri"/>
                <a:cs typeface="Calibri"/>
                <a:sym typeface="Calibri"/>
              </a:rPr>
              <a:t>standartlaştırılmış</a:t>
            </a:r>
            <a:r>
              <a:rPr lang="en-GB" sz="1800" dirty="0">
                <a:latin typeface="Calibri"/>
                <a:ea typeface="Calibri"/>
                <a:cs typeface="Calibri"/>
                <a:sym typeface="Calibri"/>
              </a:rPr>
              <a:t> </a:t>
            </a:r>
            <a:r>
              <a:rPr lang="en-GB" sz="1800" dirty="0" err="1">
                <a:latin typeface="Calibri"/>
                <a:ea typeface="Calibri"/>
                <a:cs typeface="Calibri"/>
                <a:sym typeface="Calibri"/>
              </a:rPr>
              <a:t>konektörler</a:t>
            </a:r>
            <a:r>
              <a:rPr lang="en-GB" sz="1800" dirty="0">
                <a:latin typeface="Calibri"/>
                <a:ea typeface="Calibri"/>
                <a:cs typeface="Calibri"/>
                <a:sym typeface="Calibri"/>
              </a:rPr>
              <a:t> </a:t>
            </a:r>
            <a:r>
              <a:rPr lang="en-GB" sz="1800" dirty="0" err="1">
                <a:latin typeface="Calibri"/>
                <a:ea typeface="Calibri"/>
                <a:cs typeface="Calibri"/>
                <a:sym typeface="Calibri"/>
              </a:rPr>
              <a:t>içerip</a:t>
            </a:r>
            <a:r>
              <a:rPr lang="en-GB" sz="1800" dirty="0">
                <a:latin typeface="Calibri"/>
                <a:ea typeface="Calibri"/>
                <a:cs typeface="Calibri"/>
                <a:sym typeface="Calibri"/>
              </a:rPr>
              <a:t> </a:t>
            </a:r>
            <a:r>
              <a:rPr lang="en-GB" sz="1800" dirty="0" err="1">
                <a:latin typeface="Calibri"/>
                <a:ea typeface="Calibri"/>
                <a:cs typeface="Calibri"/>
                <a:sym typeface="Calibri"/>
              </a:rPr>
              <a:t>içermediğini</a:t>
            </a:r>
            <a:r>
              <a:rPr lang="en-GB" sz="1800" dirty="0">
                <a:latin typeface="Calibri"/>
                <a:ea typeface="Calibri"/>
                <a:cs typeface="Calibri"/>
                <a:sym typeface="Calibri"/>
              </a:rPr>
              <a:t> test </a:t>
            </a:r>
            <a:r>
              <a:rPr lang="en-GB" sz="1800" dirty="0" err="1">
                <a:latin typeface="Calibri"/>
                <a:ea typeface="Calibri"/>
                <a:cs typeface="Calibri"/>
                <a:sym typeface="Calibri"/>
              </a:rPr>
              <a:t>edebilir</a:t>
            </a:r>
            <a:r>
              <a:rPr lang="en-GB" sz="1800" dirty="0">
                <a:latin typeface="Calibri"/>
                <a:ea typeface="Calibri"/>
                <a:cs typeface="Calibri"/>
                <a:sym typeface="Calibri"/>
              </a:rPr>
              <a:t>.</a:t>
            </a:r>
            <a:endParaRPr dirty="0"/>
          </a:p>
        </p:txBody>
      </p:sp>
      <p:sp>
        <p:nvSpPr>
          <p:cNvPr id="589" name="Google Shape;58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0000"/>
              </a:lnSpc>
              <a:spcBef>
                <a:spcPts val="0"/>
              </a:spcBef>
              <a:spcAft>
                <a:spcPts val="0"/>
              </a:spcAft>
              <a:buClr>
                <a:schemeClr val="dk1"/>
              </a:buClr>
              <a:buSzPts val="1800"/>
              <a:buFont typeface="Noto Sans Symbols"/>
              <a:buNone/>
            </a:pPr>
            <a:r>
              <a:rPr lang="en-GB" sz="1800" b="1" dirty="0" err="1">
                <a:latin typeface="Calibri"/>
                <a:ea typeface="Calibri"/>
                <a:cs typeface="Calibri"/>
                <a:sym typeface="Calibri"/>
              </a:rPr>
              <a:t>Ürünün</a:t>
            </a:r>
            <a:r>
              <a:rPr lang="en-GB" sz="1800" b="1" dirty="0">
                <a:latin typeface="Calibri"/>
                <a:ea typeface="Calibri"/>
                <a:cs typeface="Calibri"/>
                <a:sym typeface="Calibri"/>
              </a:rPr>
              <a:t> </a:t>
            </a:r>
            <a:r>
              <a:rPr lang="en-GB" sz="1800" b="1" dirty="0" err="1">
                <a:latin typeface="Calibri"/>
                <a:ea typeface="Calibri"/>
                <a:cs typeface="Calibri"/>
                <a:sym typeface="Calibri"/>
              </a:rPr>
              <a:t>genel</a:t>
            </a:r>
            <a:r>
              <a:rPr lang="en-GB" sz="1800" b="1" dirty="0">
                <a:latin typeface="Calibri"/>
                <a:ea typeface="Calibri"/>
                <a:cs typeface="Calibri"/>
                <a:sym typeface="Calibri"/>
              </a:rPr>
              <a:t> </a:t>
            </a:r>
            <a:r>
              <a:rPr lang="en-GB" sz="1800" b="1" dirty="0" err="1">
                <a:latin typeface="Calibri"/>
                <a:ea typeface="Calibri"/>
                <a:cs typeface="Calibri"/>
                <a:sym typeface="Calibri"/>
              </a:rPr>
              <a:t>kullanım</a:t>
            </a:r>
            <a:r>
              <a:rPr lang="en-GB" sz="1800" b="1" dirty="0">
                <a:latin typeface="Calibri"/>
                <a:ea typeface="Calibri"/>
                <a:cs typeface="Calibri"/>
                <a:sym typeface="Calibri"/>
              </a:rPr>
              <a:t> </a:t>
            </a:r>
            <a:r>
              <a:rPr lang="en-GB" sz="1800" b="1" dirty="0" err="1">
                <a:latin typeface="Calibri"/>
                <a:ea typeface="Calibri"/>
                <a:cs typeface="Calibri"/>
                <a:sym typeface="Calibri"/>
              </a:rPr>
              <a:t>ömrünün</a:t>
            </a:r>
            <a:r>
              <a:rPr lang="en-GB" sz="1800" b="1" dirty="0">
                <a:latin typeface="Calibri"/>
                <a:ea typeface="Calibri"/>
                <a:cs typeface="Calibri"/>
                <a:sym typeface="Calibri"/>
              </a:rPr>
              <a:t> </a:t>
            </a:r>
            <a:r>
              <a:rPr lang="en-GB" sz="1800" b="1" dirty="0" err="1">
                <a:latin typeface="Calibri"/>
                <a:ea typeface="Calibri"/>
                <a:cs typeface="Calibri"/>
                <a:sym typeface="Calibri"/>
              </a:rPr>
              <a:t>tahmin</a:t>
            </a:r>
            <a:r>
              <a:rPr lang="en-GB" sz="1800" b="1" dirty="0">
                <a:latin typeface="Calibri"/>
                <a:ea typeface="Calibri"/>
                <a:cs typeface="Calibri"/>
                <a:sym typeface="Calibri"/>
              </a:rPr>
              <a:t> </a:t>
            </a:r>
            <a:r>
              <a:rPr lang="en-GB" sz="1800" b="1" dirty="0" err="1">
                <a:latin typeface="Calibri"/>
                <a:ea typeface="Calibri"/>
                <a:cs typeface="Calibri"/>
                <a:sym typeface="Calibri"/>
              </a:rPr>
              <a:t>edilmesi</a:t>
            </a:r>
            <a:endParaRPr lang="tr-TR" sz="1800" b="1" dirty="0">
              <a:latin typeface="Calibri"/>
              <a:ea typeface="Calibri"/>
              <a:cs typeface="Calibri"/>
              <a:sym typeface="Calibri"/>
            </a:endParaRPr>
          </a:p>
          <a:p>
            <a:pPr marL="0" lvl="0" indent="0" algn="just" rtl="0">
              <a:lnSpc>
                <a:spcPct val="110000"/>
              </a:lnSpc>
              <a:spcBef>
                <a:spcPts val="0"/>
              </a:spcBef>
              <a:spcAft>
                <a:spcPts val="0"/>
              </a:spcAft>
              <a:buClr>
                <a:schemeClr val="dk1"/>
              </a:buClr>
              <a:buSzPts val="1800"/>
              <a:buFont typeface="Noto Sans Symbols"/>
              <a:buNone/>
            </a:pPr>
            <a:endParaRPr lang="tr-TR" sz="1800" b="1" dirty="0">
              <a:latin typeface="Calibri"/>
              <a:ea typeface="Calibri"/>
              <a:cs typeface="Calibri"/>
              <a:sym typeface="Calibri"/>
            </a:endParaRPr>
          </a:p>
          <a:p>
            <a:pPr marL="0" lvl="0" indent="0" algn="just" rtl="0">
              <a:lnSpc>
                <a:spcPct val="110000"/>
              </a:lnSpc>
              <a:spcBef>
                <a:spcPts val="0"/>
              </a:spcBef>
              <a:spcAft>
                <a:spcPts val="0"/>
              </a:spcAft>
              <a:buClr>
                <a:schemeClr val="dk1"/>
              </a:buClr>
              <a:buSzPts val="1800"/>
              <a:buFont typeface="Noto Sans Symbols"/>
              <a:buNone/>
            </a:pPr>
            <a:r>
              <a:rPr lang="en-GB" sz="1800" dirty="0" err="1">
                <a:latin typeface="Calibri"/>
                <a:ea typeface="Calibri"/>
                <a:cs typeface="Calibri"/>
                <a:sym typeface="Calibri"/>
              </a:rPr>
              <a:t>Döngüsel</a:t>
            </a:r>
            <a:r>
              <a:rPr lang="en-GB" sz="1800" dirty="0">
                <a:latin typeface="Calibri"/>
                <a:ea typeface="Calibri"/>
                <a:cs typeface="Calibri"/>
                <a:sym typeface="Calibri"/>
              </a:rPr>
              <a:t> </a:t>
            </a:r>
            <a:r>
              <a:rPr lang="en-GB" sz="1800" dirty="0" err="1">
                <a:latin typeface="Calibri"/>
                <a:ea typeface="Calibri"/>
                <a:cs typeface="Calibri"/>
                <a:sym typeface="Calibri"/>
              </a:rPr>
              <a:t>ekonomi</a:t>
            </a:r>
            <a:r>
              <a:rPr lang="en-GB" sz="1800" dirty="0">
                <a:latin typeface="Calibri"/>
                <a:ea typeface="Calibri"/>
                <a:cs typeface="Calibri"/>
                <a:sym typeface="Calibri"/>
              </a:rPr>
              <a:t> </a:t>
            </a:r>
            <a:r>
              <a:rPr lang="en-GB" sz="1800" dirty="0" err="1">
                <a:latin typeface="Calibri"/>
                <a:ea typeface="Calibri"/>
                <a:cs typeface="Calibri"/>
                <a:sym typeface="Calibri"/>
              </a:rPr>
              <a:t>ilkeleri</a:t>
            </a:r>
            <a:r>
              <a:rPr lang="en-GB" sz="1800" dirty="0">
                <a:latin typeface="Calibri"/>
                <a:ea typeface="Calibri"/>
                <a:cs typeface="Calibri"/>
                <a:sym typeface="Calibri"/>
              </a:rPr>
              <a:t>, </a:t>
            </a:r>
            <a:r>
              <a:rPr lang="en-GB" sz="1800" dirty="0" err="1">
                <a:latin typeface="Calibri"/>
                <a:ea typeface="Calibri"/>
                <a:cs typeface="Calibri"/>
                <a:sym typeface="Calibri"/>
              </a:rPr>
              <a:t>sık</a:t>
            </a:r>
            <a:r>
              <a:rPr lang="en-GB" sz="1800" dirty="0">
                <a:latin typeface="Calibri"/>
                <a:ea typeface="Calibri"/>
                <a:cs typeface="Calibri"/>
                <a:sym typeface="Calibri"/>
              </a:rPr>
              <a:t> </a:t>
            </a:r>
            <a:r>
              <a:rPr lang="en-GB" sz="1800" dirty="0" err="1">
                <a:latin typeface="Calibri"/>
                <a:ea typeface="Calibri"/>
                <a:cs typeface="Calibri"/>
                <a:sym typeface="Calibri"/>
              </a:rPr>
              <a:t>değiştirme</a:t>
            </a:r>
            <a:r>
              <a:rPr lang="en-GB" sz="1800" dirty="0">
                <a:latin typeface="Calibri"/>
                <a:ea typeface="Calibri"/>
                <a:cs typeface="Calibri"/>
                <a:sym typeface="Calibri"/>
              </a:rPr>
              <a:t> </a:t>
            </a:r>
            <a:r>
              <a:rPr lang="en-GB" sz="1800" dirty="0" err="1">
                <a:latin typeface="Calibri"/>
                <a:ea typeface="Calibri"/>
                <a:cs typeface="Calibri"/>
                <a:sym typeface="Calibri"/>
              </a:rPr>
              <a:t>ihtiyacını</a:t>
            </a:r>
            <a:r>
              <a:rPr lang="en-GB" sz="1800" dirty="0">
                <a:latin typeface="Calibri"/>
                <a:ea typeface="Calibri"/>
                <a:cs typeface="Calibri"/>
                <a:sym typeface="Calibri"/>
              </a:rPr>
              <a:t> </a:t>
            </a:r>
            <a:r>
              <a:rPr lang="en-GB" sz="1800" dirty="0" err="1">
                <a:latin typeface="Calibri"/>
                <a:ea typeface="Calibri"/>
                <a:cs typeface="Calibri"/>
                <a:sym typeface="Calibri"/>
              </a:rPr>
              <a:t>en</a:t>
            </a:r>
            <a:r>
              <a:rPr lang="en-GB" sz="1800" dirty="0">
                <a:latin typeface="Calibri"/>
                <a:ea typeface="Calibri"/>
                <a:cs typeface="Calibri"/>
                <a:sym typeface="Calibri"/>
              </a:rPr>
              <a:t> </a:t>
            </a:r>
            <a:r>
              <a:rPr lang="en-GB" sz="1800" dirty="0" err="1">
                <a:latin typeface="Calibri"/>
                <a:ea typeface="Calibri"/>
                <a:cs typeface="Calibri"/>
                <a:sym typeface="Calibri"/>
              </a:rPr>
              <a:t>aza</a:t>
            </a:r>
            <a:r>
              <a:rPr lang="en-GB" sz="1800" dirty="0">
                <a:latin typeface="Calibri"/>
                <a:ea typeface="Calibri"/>
                <a:cs typeface="Calibri"/>
                <a:sym typeface="Calibri"/>
              </a:rPr>
              <a:t> </a:t>
            </a:r>
            <a:r>
              <a:rPr lang="en-GB" sz="1800" dirty="0" err="1">
                <a:latin typeface="Calibri"/>
                <a:ea typeface="Calibri"/>
                <a:cs typeface="Calibri"/>
                <a:sym typeface="Calibri"/>
              </a:rPr>
              <a:t>indirmek</a:t>
            </a:r>
            <a:r>
              <a:rPr lang="en-GB" sz="1800" dirty="0">
                <a:latin typeface="Calibri"/>
                <a:ea typeface="Calibri"/>
                <a:cs typeface="Calibri"/>
                <a:sym typeface="Calibri"/>
              </a:rPr>
              <a:t> </a:t>
            </a:r>
            <a:r>
              <a:rPr lang="en-GB" sz="1800" dirty="0" err="1">
                <a:latin typeface="Calibri"/>
                <a:ea typeface="Calibri"/>
                <a:cs typeface="Calibri"/>
                <a:sym typeface="Calibri"/>
              </a:rPr>
              <a:t>için</a:t>
            </a:r>
            <a:r>
              <a:rPr lang="en-GB" sz="1800" dirty="0">
                <a:latin typeface="Calibri"/>
                <a:ea typeface="Calibri"/>
                <a:cs typeface="Calibri"/>
                <a:sym typeface="Calibri"/>
              </a:rPr>
              <a:t> </a:t>
            </a:r>
            <a:r>
              <a:rPr lang="en-GB" sz="1800" dirty="0" err="1">
                <a:latin typeface="Calibri"/>
                <a:ea typeface="Calibri"/>
                <a:cs typeface="Calibri"/>
                <a:sym typeface="Calibri"/>
              </a:rPr>
              <a:t>ürünlerin</a:t>
            </a:r>
            <a:r>
              <a:rPr lang="en-GB" sz="1800" dirty="0">
                <a:latin typeface="Calibri"/>
                <a:ea typeface="Calibri"/>
                <a:cs typeface="Calibri"/>
                <a:sym typeface="Calibri"/>
              </a:rPr>
              <a:t> </a:t>
            </a:r>
            <a:r>
              <a:rPr lang="en-GB" sz="1800" dirty="0" err="1">
                <a:latin typeface="Calibri"/>
                <a:ea typeface="Calibri"/>
                <a:cs typeface="Calibri"/>
                <a:sym typeface="Calibri"/>
              </a:rPr>
              <a:t>ömrünün</a:t>
            </a:r>
            <a:r>
              <a:rPr lang="en-GB" sz="1800" dirty="0">
                <a:latin typeface="Calibri"/>
                <a:ea typeface="Calibri"/>
                <a:cs typeface="Calibri"/>
                <a:sym typeface="Calibri"/>
              </a:rPr>
              <a:t> </a:t>
            </a:r>
            <a:r>
              <a:rPr lang="en-GB" sz="1800" dirty="0" err="1">
                <a:latin typeface="Calibri"/>
                <a:ea typeface="Calibri"/>
                <a:cs typeface="Calibri"/>
                <a:sym typeface="Calibri"/>
              </a:rPr>
              <a:t>uzatılmasını</a:t>
            </a:r>
            <a:r>
              <a:rPr lang="en-GB" sz="1800" dirty="0">
                <a:latin typeface="Calibri"/>
                <a:ea typeface="Calibri"/>
                <a:cs typeface="Calibri"/>
                <a:sym typeface="Calibri"/>
              </a:rPr>
              <a:t> </a:t>
            </a:r>
            <a:r>
              <a:rPr lang="en-GB" sz="1800" dirty="0" err="1">
                <a:latin typeface="Calibri"/>
                <a:ea typeface="Calibri"/>
                <a:cs typeface="Calibri"/>
                <a:sym typeface="Calibri"/>
              </a:rPr>
              <a:t>teşvik</a:t>
            </a:r>
            <a:r>
              <a:rPr lang="en-GB" sz="1800" dirty="0">
                <a:latin typeface="Calibri"/>
                <a:ea typeface="Calibri"/>
                <a:cs typeface="Calibri"/>
                <a:sym typeface="Calibri"/>
              </a:rPr>
              <a:t> </a:t>
            </a:r>
            <a:r>
              <a:rPr lang="en-GB" sz="1800" dirty="0" err="1">
                <a:latin typeface="Calibri"/>
                <a:ea typeface="Calibri"/>
                <a:cs typeface="Calibri"/>
                <a:sym typeface="Calibri"/>
              </a:rPr>
              <a:t>eder</a:t>
            </a:r>
            <a:r>
              <a:rPr lang="en-GB" sz="1800" dirty="0">
                <a:latin typeface="Calibri"/>
                <a:ea typeface="Calibri"/>
                <a:cs typeface="Calibri"/>
                <a:sym typeface="Calibri"/>
              </a:rPr>
              <a:t>. Test ve </a:t>
            </a:r>
            <a:r>
              <a:rPr lang="en-GB" sz="1800" dirty="0" err="1">
                <a:latin typeface="Calibri"/>
                <a:ea typeface="Calibri"/>
                <a:cs typeface="Calibri"/>
                <a:sym typeface="Calibri"/>
              </a:rPr>
              <a:t>analiz</a:t>
            </a:r>
            <a:r>
              <a:rPr lang="en-GB" sz="1800" dirty="0">
                <a:latin typeface="Calibri"/>
                <a:ea typeface="Calibri"/>
                <a:cs typeface="Calibri"/>
                <a:sym typeface="Calibri"/>
              </a:rPr>
              <a:t> </a:t>
            </a:r>
            <a:r>
              <a:rPr lang="en-GB" sz="1800" dirty="0" err="1">
                <a:latin typeface="Calibri"/>
                <a:ea typeface="Calibri"/>
                <a:cs typeface="Calibri"/>
                <a:sym typeface="Calibri"/>
              </a:rPr>
              <a:t>sırasında</a:t>
            </a:r>
            <a:r>
              <a:rPr lang="en-GB" sz="1800" dirty="0">
                <a:latin typeface="Calibri"/>
                <a:ea typeface="Calibri"/>
                <a:cs typeface="Calibri"/>
                <a:sym typeface="Calibri"/>
              </a:rPr>
              <a:t> </a:t>
            </a:r>
            <a:r>
              <a:rPr lang="en-GB" sz="1800" dirty="0" err="1">
                <a:latin typeface="Calibri"/>
                <a:ea typeface="Calibri"/>
                <a:cs typeface="Calibri"/>
                <a:sym typeface="Calibri"/>
              </a:rPr>
              <a:t>tasarımcılar</a:t>
            </a:r>
            <a:r>
              <a:rPr lang="en-GB" sz="1800" dirty="0">
                <a:latin typeface="Calibri"/>
                <a:ea typeface="Calibri"/>
                <a:cs typeface="Calibri"/>
                <a:sym typeface="Calibri"/>
              </a:rPr>
              <a:t>, </a:t>
            </a:r>
            <a:r>
              <a:rPr lang="en-GB" sz="1800" dirty="0" err="1">
                <a:latin typeface="Calibri"/>
                <a:ea typeface="Calibri"/>
                <a:cs typeface="Calibri"/>
                <a:sym typeface="Calibri"/>
              </a:rPr>
              <a:t>malzeme</a:t>
            </a:r>
            <a:r>
              <a:rPr lang="en-GB" sz="1800" dirty="0">
                <a:latin typeface="Calibri"/>
                <a:ea typeface="Calibri"/>
                <a:cs typeface="Calibri"/>
                <a:sym typeface="Calibri"/>
              </a:rPr>
              <a:t> </a:t>
            </a:r>
            <a:r>
              <a:rPr lang="en-GB" sz="1800" dirty="0" err="1">
                <a:latin typeface="Calibri"/>
                <a:ea typeface="Calibri"/>
                <a:cs typeface="Calibri"/>
                <a:sym typeface="Calibri"/>
              </a:rPr>
              <a:t>dayanıklılığı</a:t>
            </a:r>
            <a:r>
              <a:rPr lang="en-GB" sz="1800" dirty="0">
                <a:latin typeface="Calibri"/>
                <a:ea typeface="Calibri"/>
                <a:cs typeface="Calibri"/>
                <a:sym typeface="Calibri"/>
              </a:rPr>
              <a:t>, </a:t>
            </a:r>
            <a:r>
              <a:rPr lang="en-GB" sz="1800" dirty="0" err="1">
                <a:latin typeface="Calibri"/>
                <a:ea typeface="Calibri"/>
                <a:cs typeface="Calibri"/>
                <a:sym typeface="Calibri"/>
              </a:rPr>
              <a:t>yapım</a:t>
            </a:r>
            <a:r>
              <a:rPr lang="en-GB" sz="1800" dirty="0">
                <a:latin typeface="Calibri"/>
                <a:ea typeface="Calibri"/>
                <a:cs typeface="Calibri"/>
                <a:sym typeface="Calibri"/>
              </a:rPr>
              <a:t> </a:t>
            </a:r>
            <a:r>
              <a:rPr lang="en-GB" sz="1800" dirty="0" err="1">
                <a:latin typeface="Calibri"/>
                <a:ea typeface="Calibri"/>
                <a:cs typeface="Calibri"/>
                <a:sym typeface="Calibri"/>
              </a:rPr>
              <a:t>yöntemleri</a:t>
            </a:r>
            <a:r>
              <a:rPr lang="en-GB" sz="1800" dirty="0">
                <a:latin typeface="Calibri"/>
                <a:ea typeface="Calibri"/>
                <a:cs typeface="Calibri"/>
                <a:sym typeface="Calibri"/>
              </a:rPr>
              <a:t> ve </a:t>
            </a:r>
            <a:r>
              <a:rPr lang="en-GB" sz="1800" dirty="0" err="1">
                <a:latin typeface="Calibri"/>
                <a:ea typeface="Calibri"/>
                <a:cs typeface="Calibri"/>
                <a:sym typeface="Calibri"/>
              </a:rPr>
              <a:t>onarım</a:t>
            </a:r>
            <a:r>
              <a:rPr lang="en-GB" sz="1800" dirty="0">
                <a:latin typeface="Calibri"/>
                <a:ea typeface="Calibri"/>
                <a:cs typeface="Calibri"/>
                <a:sym typeface="Calibri"/>
              </a:rPr>
              <a:t> </a:t>
            </a:r>
            <a:r>
              <a:rPr lang="en-GB" sz="1800" dirty="0" err="1">
                <a:latin typeface="Calibri"/>
                <a:ea typeface="Calibri"/>
                <a:cs typeface="Calibri"/>
                <a:sym typeface="Calibri"/>
              </a:rPr>
              <a:t>potansiyeli</a:t>
            </a:r>
            <a:r>
              <a:rPr lang="en-GB" sz="1800" dirty="0">
                <a:latin typeface="Calibri"/>
                <a:ea typeface="Calibri"/>
                <a:cs typeface="Calibri"/>
                <a:sym typeface="Calibri"/>
              </a:rPr>
              <a:t> </a:t>
            </a:r>
            <a:r>
              <a:rPr lang="en-GB" sz="1800" dirty="0" err="1">
                <a:latin typeface="Calibri"/>
                <a:ea typeface="Calibri"/>
                <a:cs typeface="Calibri"/>
                <a:sym typeface="Calibri"/>
              </a:rPr>
              <a:t>gibi</a:t>
            </a:r>
            <a:r>
              <a:rPr lang="en-GB" sz="1800" dirty="0">
                <a:latin typeface="Calibri"/>
                <a:ea typeface="Calibri"/>
                <a:cs typeface="Calibri"/>
                <a:sym typeface="Calibri"/>
              </a:rPr>
              <a:t> </a:t>
            </a:r>
            <a:r>
              <a:rPr lang="en-GB" sz="1800" dirty="0" err="1">
                <a:latin typeface="Calibri"/>
                <a:ea typeface="Calibri"/>
                <a:cs typeface="Calibri"/>
                <a:sym typeface="Calibri"/>
              </a:rPr>
              <a:t>faktörlere</a:t>
            </a:r>
            <a:r>
              <a:rPr lang="en-GB" sz="1800" dirty="0">
                <a:latin typeface="Calibri"/>
                <a:ea typeface="Calibri"/>
                <a:cs typeface="Calibri"/>
                <a:sym typeface="Calibri"/>
              </a:rPr>
              <a:t> </a:t>
            </a:r>
            <a:r>
              <a:rPr lang="en-GB" sz="1800" dirty="0" err="1">
                <a:latin typeface="Calibri"/>
                <a:ea typeface="Calibri"/>
                <a:cs typeface="Calibri"/>
                <a:sym typeface="Calibri"/>
              </a:rPr>
              <a:t>dayalı</a:t>
            </a:r>
            <a:r>
              <a:rPr lang="en-GB" sz="1800" dirty="0">
                <a:latin typeface="Calibri"/>
                <a:ea typeface="Calibri"/>
                <a:cs typeface="Calibri"/>
                <a:sym typeface="Calibri"/>
              </a:rPr>
              <a:t> </a:t>
            </a:r>
            <a:r>
              <a:rPr lang="en-GB" sz="1800" dirty="0" err="1">
                <a:latin typeface="Calibri"/>
                <a:ea typeface="Calibri"/>
                <a:cs typeface="Calibri"/>
                <a:sym typeface="Calibri"/>
              </a:rPr>
              <a:t>olarak</a:t>
            </a:r>
            <a:r>
              <a:rPr lang="en-GB" sz="1800" dirty="0">
                <a:latin typeface="Calibri"/>
                <a:ea typeface="Calibri"/>
                <a:cs typeface="Calibri"/>
                <a:sym typeface="Calibri"/>
              </a:rPr>
              <a:t> </a:t>
            </a:r>
            <a:r>
              <a:rPr lang="en-GB" sz="1800" dirty="0" err="1">
                <a:latin typeface="Calibri"/>
                <a:ea typeface="Calibri"/>
                <a:cs typeface="Calibri"/>
                <a:sym typeface="Calibri"/>
              </a:rPr>
              <a:t>prototipin</a:t>
            </a:r>
            <a:r>
              <a:rPr lang="en-GB" sz="1800" dirty="0">
                <a:latin typeface="Calibri"/>
                <a:ea typeface="Calibri"/>
                <a:cs typeface="Calibri"/>
                <a:sym typeface="Calibri"/>
              </a:rPr>
              <a:t> </a:t>
            </a:r>
            <a:r>
              <a:rPr lang="en-GB" sz="1800" dirty="0" err="1">
                <a:latin typeface="Calibri"/>
                <a:ea typeface="Calibri"/>
                <a:cs typeface="Calibri"/>
                <a:sym typeface="Calibri"/>
              </a:rPr>
              <a:t>beklenen</a:t>
            </a:r>
            <a:r>
              <a:rPr lang="en-GB" sz="1800" dirty="0">
                <a:latin typeface="Calibri"/>
                <a:ea typeface="Calibri"/>
                <a:cs typeface="Calibri"/>
                <a:sym typeface="Calibri"/>
              </a:rPr>
              <a:t> </a:t>
            </a:r>
            <a:r>
              <a:rPr lang="en-GB" sz="1800" dirty="0" err="1">
                <a:latin typeface="Calibri"/>
                <a:ea typeface="Calibri"/>
                <a:cs typeface="Calibri"/>
                <a:sym typeface="Calibri"/>
              </a:rPr>
              <a:t>toplam</a:t>
            </a:r>
            <a:r>
              <a:rPr lang="en-GB" sz="1800" dirty="0">
                <a:latin typeface="Calibri"/>
                <a:ea typeface="Calibri"/>
                <a:cs typeface="Calibri"/>
                <a:sym typeface="Calibri"/>
              </a:rPr>
              <a:t> </a:t>
            </a:r>
            <a:r>
              <a:rPr lang="en-GB" sz="1800" dirty="0" err="1">
                <a:latin typeface="Calibri"/>
                <a:ea typeface="Calibri"/>
                <a:cs typeface="Calibri"/>
                <a:sym typeface="Calibri"/>
              </a:rPr>
              <a:t>ömrünü</a:t>
            </a:r>
            <a:r>
              <a:rPr lang="en-GB" sz="1800" dirty="0">
                <a:latin typeface="Calibri"/>
                <a:ea typeface="Calibri"/>
                <a:cs typeface="Calibri"/>
                <a:sym typeface="Calibri"/>
              </a:rPr>
              <a:t> </a:t>
            </a:r>
            <a:r>
              <a:rPr lang="en-GB" sz="1800" dirty="0" err="1">
                <a:latin typeface="Calibri"/>
                <a:ea typeface="Calibri"/>
                <a:cs typeface="Calibri"/>
                <a:sym typeface="Calibri"/>
              </a:rPr>
              <a:t>tahmin</a:t>
            </a:r>
            <a:r>
              <a:rPr lang="en-GB" sz="1800" dirty="0">
                <a:latin typeface="Calibri"/>
                <a:ea typeface="Calibri"/>
                <a:cs typeface="Calibri"/>
                <a:sym typeface="Calibri"/>
              </a:rPr>
              <a:t> </a:t>
            </a:r>
            <a:r>
              <a:rPr lang="en-GB" sz="1800" dirty="0" err="1">
                <a:latin typeface="Calibri"/>
                <a:ea typeface="Calibri"/>
                <a:cs typeface="Calibri"/>
                <a:sym typeface="Calibri"/>
              </a:rPr>
              <a:t>eder</a:t>
            </a:r>
            <a:r>
              <a:rPr lang="en-GB" sz="1800" dirty="0">
                <a:latin typeface="Calibri"/>
                <a:ea typeface="Calibri"/>
                <a:cs typeface="Calibri"/>
                <a:sym typeface="Calibri"/>
              </a:rPr>
              <a:t>. Bu </a:t>
            </a:r>
            <a:r>
              <a:rPr lang="en-GB" sz="1800" dirty="0" err="1">
                <a:latin typeface="Calibri"/>
                <a:ea typeface="Calibri"/>
                <a:cs typeface="Calibri"/>
                <a:sym typeface="Calibri"/>
              </a:rPr>
              <a:t>tahmin</a:t>
            </a:r>
            <a:r>
              <a:rPr lang="en-GB" sz="1800" dirty="0">
                <a:latin typeface="Calibri"/>
                <a:ea typeface="Calibri"/>
                <a:cs typeface="Calibri"/>
                <a:sym typeface="Calibri"/>
              </a:rPr>
              <a:t>, </a:t>
            </a:r>
            <a:r>
              <a:rPr lang="en-GB" sz="1800" dirty="0" err="1">
                <a:latin typeface="Calibri"/>
                <a:ea typeface="Calibri"/>
                <a:cs typeface="Calibri"/>
                <a:sym typeface="Calibri"/>
              </a:rPr>
              <a:t>ürünün</a:t>
            </a:r>
            <a:r>
              <a:rPr lang="en-GB" sz="1800" dirty="0">
                <a:latin typeface="Calibri"/>
                <a:ea typeface="Calibri"/>
                <a:cs typeface="Calibri"/>
                <a:sym typeface="Calibri"/>
              </a:rPr>
              <a:t> </a:t>
            </a:r>
            <a:r>
              <a:rPr lang="en-GB" sz="1800" dirty="0" err="1">
                <a:latin typeface="Calibri"/>
                <a:ea typeface="Calibri"/>
                <a:cs typeface="Calibri"/>
                <a:sym typeface="Calibri"/>
              </a:rPr>
              <a:t>uzun</a:t>
            </a:r>
            <a:r>
              <a:rPr lang="en-GB" sz="1800" dirty="0">
                <a:latin typeface="Calibri"/>
                <a:ea typeface="Calibri"/>
                <a:cs typeface="Calibri"/>
                <a:sym typeface="Calibri"/>
              </a:rPr>
              <a:t> </a:t>
            </a:r>
            <a:r>
              <a:rPr lang="en-GB" sz="1800" dirty="0" err="1">
                <a:latin typeface="Calibri"/>
                <a:ea typeface="Calibri"/>
                <a:cs typeface="Calibri"/>
                <a:sym typeface="Calibri"/>
              </a:rPr>
              <a:t>ömürlülüğünün</a:t>
            </a:r>
            <a:r>
              <a:rPr lang="en-GB" sz="1800" dirty="0">
                <a:latin typeface="Calibri"/>
                <a:ea typeface="Calibri"/>
                <a:cs typeface="Calibri"/>
                <a:sym typeface="Calibri"/>
              </a:rPr>
              <a:t> ve </a:t>
            </a:r>
            <a:r>
              <a:rPr lang="en-GB" sz="1800" dirty="0" err="1">
                <a:latin typeface="Calibri"/>
                <a:ea typeface="Calibri"/>
                <a:cs typeface="Calibri"/>
                <a:sym typeface="Calibri"/>
              </a:rPr>
              <a:t>tüketimi</a:t>
            </a:r>
            <a:r>
              <a:rPr lang="en-GB" sz="1800" dirty="0">
                <a:latin typeface="Calibri"/>
                <a:ea typeface="Calibri"/>
                <a:cs typeface="Calibri"/>
                <a:sym typeface="Calibri"/>
              </a:rPr>
              <a:t> ve </a:t>
            </a:r>
            <a:r>
              <a:rPr lang="en-GB" sz="1800" dirty="0" err="1">
                <a:latin typeface="Calibri"/>
                <a:ea typeface="Calibri"/>
                <a:cs typeface="Calibri"/>
                <a:sym typeface="Calibri"/>
              </a:rPr>
              <a:t>atıkları</a:t>
            </a:r>
            <a:r>
              <a:rPr lang="en-GB" sz="1800" dirty="0">
                <a:latin typeface="Calibri"/>
                <a:ea typeface="Calibri"/>
                <a:cs typeface="Calibri"/>
                <a:sym typeface="Calibri"/>
              </a:rPr>
              <a:t> </a:t>
            </a:r>
            <a:r>
              <a:rPr lang="en-GB" sz="1800" dirty="0" err="1">
                <a:latin typeface="Calibri"/>
                <a:ea typeface="Calibri"/>
                <a:cs typeface="Calibri"/>
                <a:sym typeface="Calibri"/>
              </a:rPr>
              <a:t>azaltarak</a:t>
            </a:r>
            <a:r>
              <a:rPr lang="en-GB" sz="1800" dirty="0">
                <a:latin typeface="Calibri"/>
                <a:ea typeface="Calibri"/>
                <a:cs typeface="Calibri"/>
                <a:sym typeface="Calibri"/>
              </a:rPr>
              <a:t> </a:t>
            </a:r>
            <a:r>
              <a:rPr lang="en-GB" sz="1800" dirty="0" err="1">
                <a:latin typeface="Calibri"/>
                <a:ea typeface="Calibri"/>
                <a:cs typeface="Calibri"/>
                <a:sym typeface="Calibri"/>
              </a:rPr>
              <a:t>döngüsel</a:t>
            </a:r>
            <a:r>
              <a:rPr lang="en-GB" sz="1800" dirty="0">
                <a:latin typeface="Calibri"/>
                <a:ea typeface="Calibri"/>
                <a:cs typeface="Calibri"/>
                <a:sym typeface="Calibri"/>
              </a:rPr>
              <a:t> </a:t>
            </a:r>
            <a:r>
              <a:rPr lang="en-GB" sz="1800" dirty="0" err="1">
                <a:latin typeface="Calibri"/>
                <a:ea typeface="Calibri"/>
                <a:cs typeface="Calibri"/>
                <a:sym typeface="Calibri"/>
              </a:rPr>
              <a:t>ekonomiye</a:t>
            </a:r>
            <a:r>
              <a:rPr lang="en-GB" sz="1800" dirty="0">
                <a:latin typeface="Calibri"/>
                <a:ea typeface="Calibri"/>
                <a:cs typeface="Calibri"/>
                <a:sym typeface="Calibri"/>
              </a:rPr>
              <a:t> </a:t>
            </a:r>
            <a:r>
              <a:rPr lang="en-GB" sz="1800" dirty="0" err="1">
                <a:latin typeface="Calibri"/>
                <a:ea typeface="Calibri"/>
                <a:cs typeface="Calibri"/>
                <a:sym typeface="Calibri"/>
              </a:rPr>
              <a:t>olumlu</a:t>
            </a:r>
            <a:r>
              <a:rPr lang="en-GB" sz="1800" dirty="0">
                <a:latin typeface="Calibri"/>
                <a:ea typeface="Calibri"/>
                <a:cs typeface="Calibri"/>
                <a:sym typeface="Calibri"/>
              </a:rPr>
              <a:t> </a:t>
            </a:r>
            <a:r>
              <a:rPr lang="en-GB" sz="1800" dirty="0" err="1">
                <a:latin typeface="Calibri"/>
                <a:ea typeface="Calibri"/>
                <a:cs typeface="Calibri"/>
                <a:sym typeface="Calibri"/>
              </a:rPr>
              <a:t>katkıda</a:t>
            </a:r>
            <a:r>
              <a:rPr lang="en-GB" sz="1800" dirty="0">
                <a:latin typeface="Calibri"/>
                <a:ea typeface="Calibri"/>
                <a:cs typeface="Calibri"/>
                <a:sym typeface="Calibri"/>
              </a:rPr>
              <a:t> </a:t>
            </a:r>
            <a:r>
              <a:rPr lang="en-GB" sz="1800" dirty="0" err="1">
                <a:latin typeface="Calibri"/>
                <a:ea typeface="Calibri"/>
                <a:cs typeface="Calibri"/>
                <a:sym typeface="Calibri"/>
              </a:rPr>
              <a:t>bulunma</a:t>
            </a:r>
            <a:r>
              <a:rPr lang="en-GB" sz="1800" dirty="0">
                <a:latin typeface="Calibri"/>
                <a:ea typeface="Calibri"/>
                <a:cs typeface="Calibri"/>
                <a:sym typeface="Calibri"/>
              </a:rPr>
              <a:t> </a:t>
            </a:r>
            <a:r>
              <a:rPr lang="en-GB" sz="1800" dirty="0" err="1">
                <a:latin typeface="Calibri"/>
                <a:ea typeface="Calibri"/>
                <a:cs typeface="Calibri"/>
                <a:sym typeface="Calibri"/>
              </a:rPr>
              <a:t>potansiyelinin</a:t>
            </a:r>
            <a:r>
              <a:rPr lang="en-GB" sz="1800" dirty="0">
                <a:latin typeface="Calibri"/>
                <a:ea typeface="Calibri"/>
                <a:cs typeface="Calibri"/>
                <a:sym typeface="Calibri"/>
              </a:rPr>
              <a:t> </a:t>
            </a:r>
            <a:r>
              <a:rPr lang="en-GB" sz="1800" dirty="0" err="1">
                <a:latin typeface="Calibri"/>
                <a:ea typeface="Calibri"/>
                <a:cs typeface="Calibri"/>
                <a:sym typeface="Calibri"/>
              </a:rPr>
              <a:t>anlaşılmasına</a:t>
            </a:r>
            <a:r>
              <a:rPr lang="en-GB" sz="1800" dirty="0">
                <a:latin typeface="Calibri"/>
                <a:ea typeface="Calibri"/>
                <a:cs typeface="Calibri"/>
                <a:sym typeface="Calibri"/>
              </a:rPr>
              <a:t> </a:t>
            </a:r>
            <a:r>
              <a:rPr lang="en-GB" sz="1800" dirty="0" err="1">
                <a:latin typeface="Calibri"/>
                <a:ea typeface="Calibri"/>
                <a:cs typeface="Calibri"/>
                <a:sym typeface="Calibri"/>
              </a:rPr>
              <a:t>yardımcı</a:t>
            </a:r>
            <a:r>
              <a:rPr lang="en-GB" sz="1800" dirty="0">
                <a:latin typeface="Calibri"/>
                <a:ea typeface="Calibri"/>
                <a:cs typeface="Calibri"/>
                <a:sym typeface="Calibri"/>
              </a:rPr>
              <a:t> </a:t>
            </a:r>
            <a:r>
              <a:rPr lang="en-GB" sz="1800" dirty="0" err="1">
                <a:latin typeface="Calibri"/>
                <a:ea typeface="Calibri"/>
                <a:cs typeface="Calibri"/>
                <a:sym typeface="Calibri"/>
              </a:rPr>
              <a:t>olur</a:t>
            </a:r>
            <a:r>
              <a:rPr lang="en-GB" sz="1800" dirty="0">
                <a:latin typeface="Calibri"/>
                <a:ea typeface="Calibri"/>
                <a:cs typeface="Calibri"/>
                <a:sym typeface="Calibri"/>
              </a:rPr>
              <a:t>.
</a:t>
            </a:r>
            <a:r>
              <a:rPr lang="en-GB" sz="1800" dirty="0" err="1">
                <a:latin typeface="Calibri"/>
                <a:ea typeface="Calibri"/>
                <a:cs typeface="Calibri"/>
                <a:sym typeface="Calibri"/>
              </a:rPr>
              <a:t>Örneğin</a:t>
            </a:r>
            <a:r>
              <a:rPr lang="en-GB" sz="1800" dirty="0">
                <a:latin typeface="Calibri"/>
                <a:ea typeface="Calibri"/>
                <a:cs typeface="Calibri"/>
                <a:sym typeface="Calibri"/>
              </a:rPr>
              <a:t>, </a:t>
            </a:r>
            <a:r>
              <a:rPr lang="en-GB" sz="1800" dirty="0" err="1">
                <a:latin typeface="Calibri"/>
                <a:ea typeface="Calibri"/>
                <a:cs typeface="Calibri"/>
                <a:sym typeface="Calibri"/>
              </a:rPr>
              <a:t>ayakkabının</a:t>
            </a:r>
            <a:r>
              <a:rPr lang="en-GB" sz="1800" dirty="0">
                <a:latin typeface="Calibri"/>
                <a:ea typeface="Calibri"/>
                <a:cs typeface="Calibri"/>
                <a:sym typeface="Calibri"/>
              </a:rPr>
              <a:t> </a:t>
            </a:r>
            <a:r>
              <a:rPr lang="en-GB" sz="1800" dirty="0" err="1">
                <a:latin typeface="Calibri"/>
                <a:ea typeface="Calibri"/>
                <a:cs typeface="Calibri"/>
                <a:sym typeface="Calibri"/>
              </a:rPr>
              <a:t>çevresel</a:t>
            </a:r>
            <a:r>
              <a:rPr lang="en-GB" sz="1800" dirty="0">
                <a:latin typeface="Calibri"/>
                <a:ea typeface="Calibri"/>
                <a:cs typeface="Calibri"/>
                <a:sym typeface="Calibri"/>
              </a:rPr>
              <a:t> </a:t>
            </a:r>
            <a:r>
              <a:rPr lang="en-GB" sz="1800" dirty="0" err="1">
                <a:latin typeface="Calibri"/>
                <a:ea typeface="Calibri"/>
                <a:cs typeface="Calibri"/>
                <a:sym typeface="Calibri"/>
              </a:rPr>
              <a:t>etkisini</a:t>
            </a:r>
            <a:r>
              <a:rPr lang="en-GB" sz="1800" dirty="0">
                <a:latin typeface="Calibri"/>
                <a:ea typeface="Calibri"/>
                <a:cs typeface="Calibri"/>
                <a:sym typeface="Calibri"/>
              </a:rPr>
              <a:t> </a:t>
            </a:r>
            <a:r>
              <a:rPr lang="en-GB" sz="1800" dirty="0" err="1">
                <a:latin typeface="Calibri"/>
                <a:ea typeface="Calibri"/>
                <a:cs typeface="Calibri"/>
                <a:sym typeface="Calibri"/>
              </a:rPr>
              <a:t>kapsamlı</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şekilde</a:t>
            </a:r>
            <a:r>
              <a:rPr lang="en-GB" sz="1800" dirty="0">
                <a:latin typeface="Calibri"/>
                <a:ea typeface="Calibri"/>
                <a:cs typeface="Calibri"/>
                <a:sym typeface="Calibri"/>
              </a:rPr>
              <a:t> </a:t>
            </a:r>
            <a:r>
              <a:rPr lang="en-GB" sz="1800" dirty="0" err="1">
                <a:latin typeface="Calibri"/>
                <a:ea typeface="Calibri"/>
                <a:cs typeface="Calibri"/>
                <a:sym typeface="Calibri"/>
              </a:rPr>
              <a:t>değerlendirmek</a:t>
            </a:r>
            <a:r>
              <a:rPr lang="en-GB" sz="1800" dirty="0">
                <a:latin typeface="Calibri"/>
                <a:ea typeface="Calibri"/>
                <a:cs typeface="Calibri"/>
                <a:sym typeface="Calibri"/>
              </a:rPr>
              <a:t> </a:t>
            </a:r>
            <a:r>
              <a:rPr lang="en-GB" sz="1800" dirty="0" err="1">
                <a:latin typeface="Calibri"/>
                <a:ea typeface="Calibri"/>
                <a:cs typeface="Calibri"/>
                <a:sym typeface="Calibri"/>
              </a:rPr>
              <a:t>için</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Yaşam</a:t>
            </a:r>
            <a:r>
              <a:rPr lang="en-GB" sz="1800" dirty="0">
                <a:latin typeface="Calibri"/>
                <a:ea typeface="Calibri"/>
                <a:cs typeface="Calibri"/>
                <a:sym typeface="Calibri"/>
              </a:rPr>
              <a:t> </a:t>
            </a:r>
            <a:r>
              <a:rPr lang="en-GB" sz="1800" dirty="0" err="1">
                <a:latin typeface="Calibri"/>
                <a:ea typeface="Calibri"/>
                <a:cs typeface="Calibri"/>
                <a:sym typeface="Calibri"/>
              </a:rPr>
              <a:t>Döngüsü</a:t>
            </a:r>
            <a:r>
              <a:rPr lang="en-GB" sz="1800" dirty="0">
                <a:latin typeface="Calibri"/>
                <a:ea typeface="Calibri"/>
                <a:cs typeface="Calibri"/>
                <a:sym typeface="Calibri"/>
              </a:rPr>
              <a:t> </a:t>
            </a:r>
            <a:r>
              <a:rPr lang="en-GB" sz="1800" dirty="0" err="1">
                <a:latin typeface="Calibri"/>
                <a:ea typeface="Calibri"/>
                <a:cs typeface="Calibri"/>
                <a:sym typeface="Calibri"/>
              </a:rPr>
              <a:t>Değerlendirmesi</a:t>
            </a:r>
            <a:r>
              <a:rPr lang="en-GB" sz="1800" dirty="0">
                <a:latin typeface="Calibri"/>
                <a:ea typeface="Calibri"/>
                <a:cs typeface="Calibri"/>
                <a:sym typeface="Calibri"/>
              </a:rPr>
              <a:t> (LCA) </a:t>
            </a:r>
            <a:r>
              <a:rPr lang="en-GB" sz="1800" dirty="0" err="1">
                <a:latin typeface="Calibri"/>
                <a:ea typeface="Calibri"/>
                <a:cs typeface="Calibri"/>
                <a:sym typeface="Calibri"/>
              </a:rPr>
              <a:t>yapılır</a:t>
            </a:r>
            <a:r>
              <a:rPr lang="en-GB" sz="1800" dirty="0">
                <a:latin typeface="Calibri"/>
                <a:ea typeface="Calibri"/>
                <a:cs typeface="Calibri"/>
                <a:sym typeface="Calibri"/>
              </a:rPr>
              <a:t> (</a:t>
            </a:r>
            <a:r>
              <a:rPr lang="en-GB" sz="1800" dirty="0" err="1">
                <a:latin typeface="Calibri"/>
                <a:ea typeface="Calibri"/>
                <a:cs typeface="Calibri"/>
                <a:sym typeface="Calibri"/>
              </a:rPr>
              <a:t>Şekil</a:t>
            </a:r>
            <a:r>
              <a:rPr lang="en-GB" sz="1800" dirty="0">
                <a:latin typeface="Calibri"/>
                <a:ea typeface="Calibri"/>
                <a:cs typeface="Calibri"/>
                <a:sym typeface="Calibri"/>
              </a:rPr>
              <a:t> 19). LCA, </a:t>
            </a:r>
            <a:r>
              <a:rPr lang="en-GB" sz="1800" dirty="0" err="1">
                <a:latin typeface="Calibri"/>
                <a:ea typeface="Calibri"/>
                <a:cs typeface="Calibri"/>
                <a:sym typeface="Calibri"/>
              </a:rPr>
              <a:t>ürün</a:t>
            </a:r>
            <a:r>
              <a:rPr lang="en-GB" sz="1800" dirty="0">
                <a:latin typeface="Calibri"/>
                <a:ea typeface="Calibri"/>
                <a:cs typeface="Calibri"/>
                <a:sym typeface="Calibri"/>
              </a:rPr>
              <a:t> </a:t>
            </a:r>
            <a:r>
              <a:rPr lang="en-GB" sz="1800" dirty="0" err="1">
                <a:latin typeface="Calibri"/>
                <a:ea typeface="Calibri"/>
                <a:cs typeface="Calibri"/>
                <a:sym typeface="Calibri"/>
              </a:rPr>
              <a:t>ömrünün</a:t>
            </a:r>
            <a:r>
              <a:rPr lang="en-GB" sz="1800" dirty="0">
                <a:latin typeface="Calibri"/>
                <a:ea typeface="Calibri"/>
                <a:cs typeface="Calibri"/>
                <a:sym typeface="Calibri"/>
              </a:rPr>
              <a:t> her </a:t>
            </a:r>
            <a:r>
              <a:rPr lang="en-GB" sz="1800" dirty="0" err="1">
                <a:latin typeface="Calibri"/>
                <a:ea typeface="Calibri"/>
                <a:cs typeface="Calibri"/>
                <a:sym typeface="Calibri"/>
              </a:rPr>
              <a:t>aşamasında</a:t>
            </a:r>
            <a:r>
              <a:rPr lang="en-GB" sz="1800" dirty="0">
                <a:latin typeface="Calibri"/>
                <a:ea typeface="Calibri"/>
                <a:cs typeface="Calibri"/>
                <a:sym typeface="Calibri"/>
              </a:rPr>
              <a:t> </a:t>
            </a:r>
            <a:r>
              <a:rPr lang="en-GB" sz="1800" dirty="0" err="1">
                <a:latin typeface="Calibri"/>
                <a:ea typeface="Calibri"/>
                <a:cs typeface="Calibri"/>
                <a:sym typeface="Calibri"/>
              </a:rPr>
              <a:t>enerji</a:t>
            </a:r>
            <a:r>
              <a:rPr lang="en-GB" sz="1800" dirty="0">
                <a:latin typeface="Calibri"/>
                <a:ea typeface="Calibri"/>
                <a:cs typeface="Calibri"/>
                <a:sym typeface="Calibri"/>
              </a:rPr>
              <a:t> </a:t>
            </a:r>
            <a:r>
              <a:rPr lang="en-GB" sz="1800" dirty="0" err="1">
                <a:latin typeface="Calibri"/>
                <a:ea typeface="Calibri"/>
                <a:cs typeface="Calibri"/>
                <a:sym typeface="Calibri"/>
              </a:rPr>
              <a:t>tüketimi</a:t>
            </a:r>
            <a:r>
              <a:rPr lang="en-GB" sz="1800" dirty="0">
                <a:latin typeface="Calibri"/>
                <a:ea typeface="Calibri"/>
                <a:cs typeface="Calibri"/>
                <a:sym typeface="Calibri"/>
              </a:rPr>
              <a:t>, </a:t>
            </a:r>
            <a:r>
              <a:rPr lang="en-GB" sz="1800" dirty="0" err="1">
                <a:latin typeface="Calibri"/>
                <a:ea typeface="Calibri"/>
                <a:cs typeface="Calibri"/>
                <a:sym typeface="Calibri"/>
              </a:rPr>
              <a:t>emisyonlar</a:t>
            </a:r>
            <a:r>
              <a:rPr lang="en-GB" sz="1800" dirty="0">
                <a:latin typeface="Calibri"/>
                <a:ea typeface="Calibri"/>
                <a:cs typeface="Calibri"/>
                <a:sym typeface="Calibri"/>
              </a:rPr>
              <a:t> ve </a:t>
            </a:r>
            <a:r>
              <a:rPr lang="en-GB" sz="1800" dirty="0" err="1">
                <a:latin typeface="Calibri"/>
                <a:ea typeface="Calibri"/>
                <a:cs typeface="Calibri"/>
                <a:sym typeface="Calibri"/>
              </a:rPr>
              <a:t>kaynak</a:t>
            </a:r>
            <a:r>
              <a:rPr lang="en-GB" sz="1800" dirty="0">
                <a:latin typeface="Calibri"/>
                <a:ea typeface="Calibri"/>
                <a:cs typeface="Calibri"/>
                <a:sym typeface="Calibri"/>
              </a:rPr>
              <a:t> </a:t>
            </a:r>
            <a:r>
              <a:rPr lang="en-GB" sz="1800" dirty="0" err="1">
                <a:latin typeface="Calibri"/>
                <a:ea typeface="Calibri"/>
                <a:cs typeface="Calibri"/>
                <a:sym typeface="Calibri"/>
              </a:rPr>
              <a:t>kullanımı</a:t>
            </a:r>
            <a:r>
              <a:rPr lang="en-GB" sz="1800" dirty="0">
                <a:latin typeface="Calibri"/>
                <a:ea typeface="Calibri"/>
                <a:cs typeface="Calibri"/>
                <a:sym typeface="Calibri"/>
              </a:rPr>
              <a:t> </a:t>
            </a:r>
            <a:r>
              <a:rPr lang="en-GB" sz="1800" dirty="0" err="1">
                <a:latin typeface="Calibri"/>
                <a:ea typeface="Calibri"/>
                <a:cs typeface="Calibri"/>
                <a:sym typeface="Calibri"/>
              </a:rPr>
              <a:t>gibi</a:t>
            </a:r>
            <a:r>
              <a:rPr lang="en-GB" sz="1800" dirty="0">
                <a:latin typeface="Calibri"/>
                <a:ea typeface="Calibri"/>
                <a:cs typeface="Calibri"/>
                <a:sym typeface="Calibri"/>
              </a:rPr>
              <a:t> </a:t>
            </a:r>
            <a:r>
              <a:rPr lang="en-GB" sz="1800" dirty="0" err="1">
                <a:latin typeface="Calibri"/>
                <a:ea typeface="Calibri"/>
                <a:cs typeface="Calibri"/>
                <a:sym typeface="Calibri"/>
              </a:rPr>
              <a:t>faktörleri</a:t>
            </a:r>
            <a:r>
              <a:rPr lang="en-GB" sz="1800" dirty="0">
                <a:latin typeface="Calibri"/>
                <a:ea typeface="Calibri"/>
                <a:cs typeface="Calibri"/>
                <a:sym typeface="Calibri"/>
              </a:rPr>
              <a:t> </a:t>
            </a:r>
            <a:r>
              <a:rPr lang="en-GB" sz="1800" dirty="0" err="1">
                <a:latin typeface="Calibri"/>
                <a:ea typeface="Calibri"/>
                <a:cs typeface="Calibri"/>
                <a:sym typeface="Calibri"/>
              </a:rPr>
              <a:t>dikkate</a:t>
            </a:r>
            <a:r>
              <a:rPr lang="en-GB" sz="1800" dirty="0">
                <a:latin typeface="Calibri"/>
                <a:ea typeface="Calibri"/>
                <a:cs typeface="Calibri"/>
                <a:sym typeface="Calibri"/>
              </a:rPr>
              <a:t> </a:t>
            </a:r>
            <a:r>
              <a:rPr lang="en-GB" sz="1800" dirty="0" err="1">
                <a:latin typeface="Calibri"/>
                <a:ea typeface="Calibri"/>
                <a:cs typeface="Calibri"/>
                <a:sym typeface="Calibri"/>
              </a:rPr>
              <a:t>alarak</a:t>
            </a:r>
            <a:r>
              <a:rPr lang="en-GB" sz="1800" dirty="0">
                <a:latin typeface="Calibri"/>
                <a:ea typeface="Calibri"/>
                <a:cs typeface="Calibri"/>
                <a:sym typeface="Calibri"/>
              </a:rPr>
              <a:t> </a:t>
            </a:r>
            <a:r>
              <a:rPr lang="en-GB" sz="1800" dirty="0" err="1">
                <a:latin typeface="Calibri"/>
                <a:ea typeface="Calibri"/>
                <a:cs typeface="Calibri"/>
                <a:sym typeface="Calibri"/>
              </a:rPr>
              <a:t>hammaddenin</a:t>
            </a:r>
            <a:r>
              <a:rPr lang="en-GB" sz="1800" dirty="0">
                <a:latin typeface="Calibri"/>
                <a:ea typeface="Calibri"/>
                <a:cs typeface="Calibri"/>
                <a:sym typeface="Calibri"/>
              </a:rPr>
              <a:t> </a:t>
            </a:r>
            <a:r>
              <a:rPr lang="en-GB" sz="1800" dirty="0" err="1">
                <a:latin typeface="Calibri"/>
                <a:ea typeface="Calibri"/>
                <a:cs typeface="Calibri"/>
                <a:sym typeface="Calibri"/>
              </a:rPr>
              <a:t>çıkarılmasından</a:t>
            </a:r>
            <a:r>
              <a:rPr lang="en-GB" sz="1800" dirty="0">
                <a:latin typeface="Calibri"/>
                <a:ea typeface="Calibri"/>
                <a:cs typeface="Calibri"/>
                <a:sym typeface="Calibri"/>
              </a:rPr>
              <a:t> </a:t>
            </a:r>
            <a:r>
              <a:rPr lang="en-GB" sz="1800" dirty="0" err="1">
                <a:latin typeface="Calibri"/>
                <a:ea typeface="Calibri"/>
                <a:cs typeface="Calibri"/>
                <a:sym typeface="Calibri"/>
              </a:rPr>
              <a:t>bertarafına</a:t>
            </a:r>
            <a:r>
              <a:rPr lang="en-GB" sz="1800" dirty="0">
                <a:latin typeface="Calibri"/>
                <a:ea typeface="Calibri"/>
                <a:cs typeface="Calibri"/>
                <a:sym typeface="Calibri"/>
              </a:rPr>
              <a:t> </a:t>
            </a:r>
            <a:r>
              <a:rPr lang="en-GB" sz="1800" dirty="0" err="1">
                <a:latin typeface="Calibri"/>
                <a:ea typeface="Calibri"/>
                <a:cs typeface="Calibri"/>
                <a:sym typeface="Calibri"/>
              </a:rPr>
              <a:t>kadar</a:t>
            </a:r>
            <a:r>
              <a:rPr lang="en-GB" sz="1800" dirty="0">
                <a:latin typeface="Calibri"/>
                <a:ea typeface="Calibri"/>
                <a:cs typeface="Calibri"/>
                <a:sym typeface="Calibri"/>
              </a:rPr>
              <a:t> </a:t>
            </a:r>
            <a:r>
              <a:rPr lang="en-GB" sz="1800" dirty="0" err="1">
                <a:latin typeface="Calibri"/>
                <a:ea typeface="Calibri"/>
                <a:cs typeface="Calibri"/>
                <a:sym typeface="Calibri"/>
              </a:rPr>
              <a:t>ürünün</a:t>
            </a:r>
            <a:r>
              <a:rPr lang="en-GB" sz="1800" dirty="0">
                <a:latin typeface="Calibri"/>
                <a:ea typeface="Calibri"/>
                <a:cs typeface="Calibri"/>
                <a:sym typeface="Calibri"/>
              </a:rPr>
              <a:t> </a:t>
            </a:r>
            <a:r>
              <a:rPr lang="en-GB" sz="1800" dirty="0" err="1">
                <a:latin typeface="Calibri"/>
                <a:ea typeface="Calibri"/>
                <a:cs typeface="Calibri"/>
                <a:sym typeface="Calibri"/>
              </a:rPr>
              <a:t>çevresel</a:t>
            </a:r>
            <a:r>
              <a:rPr lang="en-GB" sz="1800" dirty="0">
                <a:latin typeface="Calibri"/>
                <a:ea typeface="Calibri"/>
                <a:cs typeface="Calibri"/>
                <a:sym typeface="Calibri"/>
              </a:rPr>
              <a:t> </a:t>
            </a:r>
            <a:r>
              <a:rPr lang="en-GB" sz="1800" dirty="0" err="1">
                <a:latin typeface="Calibri"/>
                <a:ea typeface="Calibri"/>
                <a:cs typeface="Calibri"/>
                <a:sym typeface="Calibri"/>
              </a:rPr>
              <a:t>ayak</a:t>
            </a:r>
            <a:r>
              <a:rPr lang="en-GB" sz="1800" dirty="0">
                <a:latin typeface="Calibri"/>
                <a:ea typeface="Calibri"/>
                <a:cs typeface="Calibri"/>
                <a:sym typeface="Calibri"/>
              </a:rPr>
              <a:t> </a:t>
            </a:r>
            <a:r>
              <a:rPr lang="en-GB" sz="1800" dirty="0" err="1">
                <a:latin typeface="Calibri"/>
                <a:ea typeface="Calibri"/>
                <a:cs typeface="Calibri"/>
                <a:sym typeface="Calibri"/>
              </a:rPr>
              <a:t>izini</a:t>
            </a:r>
            <a:r>
              <a:rPr lang="en-GB" sz="1800" dirty="0">
                <a:latin typeface="Calibri"/>
                <a:ea typeface="Calibri"/>
                <a:cs typeface="Calibri"/>
                <a:sym typeface="Calibri"/>
              </a:rPr>
              <a:t> </a:t>
            </a:r>
            <a:r>
              <a:rPr lang="en-GB" sz="1800" dirty="0" err="1">
                <a:latin typeface="Calibri"/>
                <a:ea typeface="Calibri"/>
                <a:cs typeface="Calibri"/>
                <a:sym typeface="Calibri"/>
              </a:rPr>
              <a:t>değerlendirir</a:t>
            </a:r>
            <a:r>
              <a:rPr lang="en-GB" sz="1800" dirty="0">
                <a:latin typeface="Calibri"/>
                <a:ea typeface="Calibri"/>
                <a:cs typeface="Calibri"/>
                <a:sym typeface="Calibri"/>
              </a:rPr>
              <a:t>. Bu </a:t>
            </a:r>
            <a:r>
              <a:rPr lang="en-GB" sz="1800" dirty="0" err="1">
                <a:latin typeface="Calibri"/>
                <a:ea typeface="Calibri"/>
                <a:cs typeface="Calibri"/>
                <a:sym typeface="Calibri"/>
              </a:rPr>
              <a:t>analiz</a:t>
            </a:r>
            <a:r>
              <a:rPr lang="en-GB" sz="1800" dirty="0">
                <a:latin typeface="Calibri"/>
                <a:ea typeface="Calibri"/>
                <a:cs typeface="Calibri"/>
                <a:sym typeface="Calibri"/>
              </a:rPr>
              <a:t>, </a:t>
            </a:r>
            <a:r>
              <a:rPr lang="en-GB" sz="1800" dirty="0" err="1">
                <a:latin typeface="Calibri"/>
                <a:ea typeface="Calibri"/>
                <a:cs typeface="Calibri"/>
                <a:sym typeface="Calibri"/>
              </a:rPr>
              <a:t>malzeme</a:t>
            </a:r>
            <a:r>
              <a:rPr lang="en-GB" sz="1800" dirty="0">
                <a:latin typeface="Calibri"/>
                <a:ea typeface="Calibri"/>
                <a:cs typeface="Calibri"/>
                <a:sym typeface="Calibri"/>
              </a:rPr>
              <a:t> </a:t>
            </a:r>
            <a:r>
              <a:rPr lang="en-GB" sz="1800" dirty="0" err="1">
                <a:latin typeface="Calibri"/>
                <a:ea typeface="Calibri"/>
                <a:cs typeface="Calibri"/>
                <a:sym typeface="Calibri"/>
              </a:rPr>
              <a:t>seçimine</a:t>
            </a:r>
            <a:r>
              <a:rPr lang="en-GB" sz="1800" dirty="0">
                <a:latin typeface="Calibri"/>
                <a:ea typeface="Calibri"/>
                <a:cs typeface="Calibri"/>
                <a:sym typeface="Calibri"/>
              </a:rPr>
              <a:t>, </a:t>
            </a:r>
            <a:r>
              <a:rPr lang="en-GB" sz="1800" dirty="0" err="1">
                <a:latin typeface="Calibri"/>
                <a:ea typeface="Calibri"/>
                <a:cs typeface="Calibri"/>
                <a:sym typeface="Calibri"/>
              </a:rPr>
              <a:t>tasarım</a:t>
            </a:r>
            <a:r>
              <a:rPr lang="en-GB" sz="1800" dirty="0">
                <a:latin typeface="Calibri"/>
                <a:ea typeface="Calibri"/>
                <a:cs typeface="Calibri"/>
                <a:sym typeface="Calibri"/>
              </a:rPr>
              <a:t> </a:t>
            </a:r>
            <a:r>
              <a:rPr lang="en-GB" sz="1800" dirty="0" err="1">
                <a:latin typeface="Calibri"/>
                <a:ea typeface="Calibri"/>
                <a:cs typeface="Calibri"/>
                <a:sym typeface="Calibri"/>
              </a:rPr>
              <a:t>kararlarına</a:t>
            </a:r>
            <a:r>
              <a:rPr lang="en-GB" sz="1800" dirty="0">
                <a:latin typeface="Calibri"/>
                <a:ea typeface="Calibri"/>
                <a:cs typeface="Calibri"/>
                <a:sym typeface="Calibri"/>
              </a:rPr>
              <a:t> ve </a:t>
            </a:r>
            <a:r>
              <a:rPr lang="en-GB" sz="1800" dirty="0" err="1">
                <a:latin typeface="Calibri"/>
                <a:ea typeface="Calibri"/>
                <a:cs typeface="Calibri"/>
                <a:sym typeface="Calibri"/>
              </a:rPr>
              <a:t>kullanım</a:t>
            </a:r>
            <a:r>
              <a:rPr lang="en-GB" sz="1800" dirty="0">
                <a:latin typeface="Calibri"/>
                <a:ea typeface="Calibri"/>
                <a:cs typeface="Calibri"/>
                <a:sym typeface="Calibri"/>
              </a:rPr>
              <a:t> </a:t>
            </a:r>
            <a:r>
              <a:rPr lang="en-GB" sz="1800" dirty="0" err="1">
                <a:latin typeface="Calibri"/>
                <a:ea typeface="Calibri"/>
                <a:cs typeface="Calibri"/>
                <a:sym typeface="Calibri"/>
              </a:rPr>
              <a:t>ömrü</a:t>
            </a:r>
            <a:r>
              <a:rPr lang="en-GB" sz="1800" dirty="0">
                <a:latin typeface="Calibri"/>
                <a:ea typeface="Calibri"/>
                <a:cs typeface="Calibri"/>
                <a:sym typeface="Calibri"/>
              </a:rPr>
              <a:t> </a:t>
            </a:r>
            <a:r>
              <a:rPr lang="en-GB" sz="1800" dirty="0" err="1">
                <a:latin typeface="Calibri"/>
                <a:ea typeface="Calibri"/>
                <a:cs typeface="Calibri"/>
                <a:sym typeface="Calibri"/>
              </a:rPr>
              <a:t>sonu</a:t>
            </a:r>
            <a:r>
              <a:rPr lang="en-GB" sz="1800" dirty="0">
                <a:latin typeface="Calibri"/>
                <a:ea typeface="Calibri"/>
                <a:cs typeface="Calibri"/>
                <a:sym typeface="Calibri"/>
              </a:rPr>
              <a:t> </a:t>
            </a:r>
            <a:r>
              <a:rPr lang="en-GB" sz="1800" dirty="0" err="1">
                <a:latin typeface="Calibri"/>
                <a:ea typeface="Calibri"/>
                <a:cs typeface="Calibri"/>
                <a:sym typeface="Calibri"/>
              </a:rPr>
              <a:t>stratejilerine</a:t>
            </a:r>
            <a:r>
              <a:rPr lang="en-GB" sz="1800" dirty="0">
                <a:latin typeface="Calibri"/>
                <a:ea typeface="Calibri"/>
                <a:cs typeface="Calibri"/>
                <a:sym typeface="Calibri"/>
              </a:rPr>
              <a:t> </a:t>
            </a:r>
            <a:r>
              <a:rPr lang="en-GB" sz="1800" dirty="0" err="1">
                <a:latin typeface="Calibri"/>
                <a:ea typeface="Calibri"/>
                <a:cs typeface="Calibri"/>
                <a:sym typeface="Calibri"/>
              </a:rPr>
              <a:t>rehberlik</a:t>
            </a:r>
            <a:r>
              <a:rPr lang="en-GB" sz="1800" dirty="0">
                <a:latin typeface="Calibri"/>
                <a:ea typeface="Calibri"/>
                <a:cs typeface="Calibri"/>
                <a:sym typeface="Calibri"/>
              </a:rPr>
              <a:t> </a:t>
            </a:r>
            <a:r>
              <a:rPr lang="en-GB" sz="1800" dirty="0" err="1">
                <a:latin typeface="Calibri"/>
                <a:ea typeface="Calibri"/>
                <a:cs typeface="Calibri"/>
                <a:sym typeface="Calibri"/>
              </a:rPr>
              <a:t>ederek</a:t>
            </a:r>
            <a:r>
              <a:rPr lang="en-GB" sz="1800" dirty="0">
                <a:latin typeface="Calibri"/>
                <a:ea typeface="Calibri"/>
                <a:cs typeface="Calibri"/>
                <a:sym typeface="Calibri"/>
              </a:rPr>
              <a:t> </a:t>
            </a:r>
            <a:r>
              <a:rPr lang="en-GB" sz="1800" dirty="0" err="1">
                <a:latin typeface="Calibri"/>
                <a:ea typeface="Calibri"/>
                <a:cs typeface="Calibri"/>
                <a:sym typeface="Calibri"/>
              </a:rPr>
              <a:t>ürünün</a:t>
            </a:r>
            <a:r>
              <a:rPr lang="en-GB" sz="1800" dirty="0">
                <a:latin typeface="Calibri"/>
                <a:ea typeface="Calibri"/>
                <a:cs typeface="Calibri"/>
                <a:sym typeface="Calibri"/>
              </a:rPr>
              <a:t> </a:t>
            </a:r>
            <a:r>
              <a:rPr lang="en-GB" sz="1800" dirty="0" err="1">
                <a:latin typeface="Calibri"/>
                <a:ea typeface="Calibri"/>
                <a:cs typeface="Calibri"/>
                <a:sym typeface="Calibri"/>
              </a:rPr>
              <a:t>sürdürülebilirlik</a:t>
            </a:r>
            <a:r>
              <a:rPr lang="en-GB" sz="1800" dirty="0">
                <a:latin typeface="Calibri"/>
                <a:ea typeface="Calibri"/>
                <a:cs typeface="Calibri"/>
                <a:sym typeface="Calibri"/>
              </a:rPr>
              <a:t> </a:t>
            </a:r>
            <a:r>
              <a:rPr lang="en-GB" sz="1800" dirty="0" err="1">
                <a:latin typeface="Calibri"/>
                <a:ea typeface="Calibri"/>
                <a:cs typeface="Calibri"/>
                <a:sym typeface="Calibri"/>
              </a:rPr>
              <a:t>hedefleriyle</a:t>
            </a:r>
            <a:r>
              <a:rPr lang="en-GB" sz="1800" dirty="0">
                <a:latin typeface="Calibri"/>
                <a:ea typeface="Calibri"/>
                <a:cs typeface="Calibri"/>
                <a:sym typeface="Calibri"/>
              </a:rPr>
              <a:t> </a:t>
            </a:r>
            <a:r>
              <a:rPr lang="en-GB" sz="1800" dirty="0" err="1">
                <a:latin typeface="Calibri"/>
                <a:ea typeface="Calibri"/>
                <a:cs typeface="Calibri"/>
                <a:sym typeface="Calibri"/>
              </a:rPr>
              <a:t>uyumlu</a:t>
            </a:r>
            <a:r>
              <a:rPr lang="en-GB" sz="1800" dirty="0">
                <a:latin typeface="Calibri"/>
                <a:ea typeface="Calibri"/>
                <a:cs typeface="Calibri"/>
                <a:sym typeface="Calibri"/>
              </a:rPr>
              <a:t> </a:t>
            </a:r>
            <a:r>
              <a:rPr lang="en-GB" sz="1800" dirty="0" err="1">
                <a:latin typeface="Calibri"/>
                <a:ea typeface="Calibri"/>
                <a:cs typeface="Calibri"/>
                <a:sym typeface="Calibri"/>
              </a:rPr>
              <a:t>olmasını</a:t>
            </a:r>
            <a:r>
              <a:rPr lang="en-GB" sz="1800" dirty="0">
                <a:latin typeface="Calibri"/>
                <a:ea typeface="Calibri"/>
                <a:cs typeface="Calibri"/>
                <a:sym typeface="Calibri"/>
              </a:rPr>
              <a:t> ve </a:t>
            </a:r>
            <a:r>
              <a:rPr lang="en-GB" sz="1800" dirty="0" err="1">
                <a:latin typeface="Calibri"/>
                <a:ea typeface="Calibri"/>
                <a:cs typeface="Calibri"/>
                <a:sym typeface="Calibri"/>
              </a:rPr>
              <a:t>daha</a:t>
            </a:r>
            <a:r>
              <a:rPr lang="en-GB" sz="1800" dirty="0">
                <a:latin typeface="Calibri"/>
                <a:ea typeface="Calibri"/>
                <a:cs typeface="Calibri"/>
                <a:sym typeface="Calibri"/>
              </a:rPr>
              <a:t> </a:t>
            </a:r>
            <a:r>
              <a:rPr lang="en-GB" sz="1800" dirty="0" err="1">
                <a:latin typeface="Calibri"/>
                <a:ea typeface="Calibri"/>
                <a:cs typeface="Calibri"/>
                <a:sym typeface="Calibri"/>
              </a:rPr>
              <a:t>döngüsel</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ekonomiye</a:t>
            </a:r>
            <a:r>
              <a:rPr lang="en-GB" sz="1800" dirty="0">
                <a:latin typeface="Calibri"/>
                <a:ea typeface="Calibri"/>
                <a:cs typeface="Calibri"/>
                <a:sym typeface="Calibri"/>
              </a:rPr>
              <a:t> </a:t>
            </a:r>
            <a:r>
              <a:rPr lang="en-GB" sz="1800" dirty="0" err="1">
                <a:latin typeface="Calibri"/>
                <a:ea typeface="Calibri"/>
                <a:cs typeface="Calibri"/>
                <a:sym typeface="Calibri"/>
              </a:rPr>
              <a:t>katkıda</a:t>
            </a:r>
            <a:r>
              <a:rPr lang="en-GB" sz="1800" dirty="0">
                <a:latin typeface="Calibri"/>
                <a:ea typeface="Calibri"/>
                <a:cs typeface="Calibri"/>
                <a:sym typeface="Calibri"/>
              </a:rPr>
              <a:t> </a:t>
            </a:r>
            <a:r>
              <a:rPr lang="en-GB" sz="1800" dirty="0" err="1">
                <a:latin typeface="Calibri"/>
                <a:ea typeface="Calibri"/>
                <a:cs typeface="Calibri"/>
                <a:sym typeface="Calibri"/>
              </a:rPr>
              <a:t>bulunmasını</a:t>
            </a:r>
            <a:r>
              <a:rPr lang="en-GB" sz="1800" dirty="0">
                <a:latin typeface="Calibri"/>
                <a:ea typeface="Calibri"/>
                <a:cs typeface="Calibri"/>
                <a:sym typeface="Calibri"/>
              </a:rPr>
              <a:t> </a:t>
            </a:r>
            <a:r>
              <a:rPr lang="en-GB" sz="1800" dirty="0" err="1">
                <a:latin typeface="Calibri"/>
                <a:ea typeface="Calibri"/>
                <a:cs typeface="Calibri"/>
                <a:sym typeface="Calibri"/>
              </a:rPr>
              <a:t>sağlar</a:t>
            </a:r>
            <a:endParaRPr dirty="0"/>
          </a:p>
        </p:txBody>
      </p:sp>
      <p:sp>
        <p:nvSpPr>
          <p:cNvPr id="615" name="Google Shape;61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8" name="Google Shape;63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1" name="Google Shape;65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0000"/>
              </a:lnSpc>
              <a:spcBef>
                <a:spcPts val="0"/>
              </a:spcBef>
              <a:spcAft>
                <a:spcPts val="0"/>
              </a:spcAft>
              <a:buNone/>
            </a:pPr>
            <a:r>
              <a:rPr lang="en-GB" sz="1800" dirty="0" err="1">
                <a:latin typeface="Calibri"/>
                <a:ea typeface="Calibri"/>
                <a:cs typeface="Calibri"/>
                <a:sym typeface="Calibri"/>
              </a:rPr>
              <a:t>Prototip</a:t>
            </a:r>
            <a:r>
              <a:rPr lang="en-GB" sz="1800" dirty="0">
                <a:latin typeface="Calibri"/>
                <a:ea typeface="Calibri"/>
                <a:cs typeface="Calibri"/>
                <a:sym typeface="Calibri"/>
              </a:rPr>
              <a:t> </a:t>
            </a:r>
            <a:r>
              <a:rPr lang="en-GB" sz="1800" dirty="0" err="1">
                <a:latin typeface="Calibri"/>
                <a:ea typeface="Calibri"/>
                <a:cs typeface="Calibri"/>
                <a:sym typeface="Calibri"/>
              </a:rPr>
              <a:t>oluşturma</a:t>
            </a:r>
            <a:r>
              <a:rPr lang="en-GB" sz="1800" dirty="0">
                <a:latin typeface="Calibri"/>
                <a:ea typeface="Calibri"/>
                <a:cs typeface="Calibri"/>
                <a:sym typeface="Calibri"/>
              </a:rPr>
              <a:t>, test </a:t>
            </a:r>
            <a:r>
              <a:rPr lang="en-GB" sz="1800" dirty="0" err="1">
                <a:latin typeface="Calibri"/>
                <a:ea typeface="Calibri"/>
                <a:cs typeface="Calibri"/>
                <a:sym typeface="Calibri"/>
              </a:rPr>
              <a:t>etme</a:t>
            </a:r>
            <a:r>
              <a:rPr lang="en-GB" sz="1800" dirty="0">
                <a:latin typeface="Calibri"/>
                <a:ea typeface="Calibri"/>
                <a:cs typeface="Calibri"/>
                <a:sym typeface="Calibri"/>
              </a:rPr>
              <a:t> ve </a:t>
            </a:r>
            <a:r>
              <a:rPr lang="en-GB" sz="1800" dirty="0" err="1">
                <a:latin typeface="Calibri"/>
                <a:ea typeface="Calibri"/>
                <a:cs typeface="Calibri"/>
                <a:sym typeface="Calibri"/>
              </a:rPr>
              <a:t>analiz</a:t>
            </a:r>
            <a:r>
              <a:rPr lang="en-GB" sz="1800" dirty="0">
                <a:latin typeface="Calibri"/>
                <a:ea typeface="Calibri"/>
                <a:cs typeface="Calibri"/>
                <a:sym typeface="Calibri"/>
              </a:rPr>
              <a:t>, </a:t>
            </a:r>
            <a:r>
              <a:rPr lang="en-GB" sz="1800" dirty="0" err="1">
                <a:latin typeface="Calibri"/>
                <a:ea typeface="Calibri"/>
                <a:cs typeface="Calibri"/>
                <a:sym typeface="Calibri"/>
              </a:rPr>
              <a:t>yüksek</a:t>
            </a:r>
            <a:r>
              <a:rPr lang="en-GB" sz="1800" dirty="0">
                <a:latin typeface="Calibri"/>
                <a:ea typeface="Calibri"/>
                <a:cs typeface="Calibri"/>
                <a:sym typeface="Calibri"/>
              </a:rPr>
              <a:t> </a:t>
            </a:r>
            <a:r>
              <a:rPr lang="en-GB" sz="1800" dirty="0" err="1">
                <a:latin typeface="Calibri"/>
                <a:ea typeface="Calibri"/>
                <a:cs typeface="Calibri"/>
                <a:sym typeface="Calibri"/>
              </a:rPr>
              <a:t>kaliteli</a:t>
            </a:r>
            <a:r>
              <a:rPr lang="en-GB" sz="1800" dirty="0">
                <a:latin typeface="Calibri"/>
                <a:ea typeface="Calibri"/>
                <a:cs typeface="Calibri"/>
                <a:sym typeface="Calibri"/>
              </a:rPr>
              <a:t> ve </a:t>
            </a:r>
            <a:r>
              <a:rPr lang="en-GB" sz="1800" dirty="0" err="1">
                <a:latin typeface="Calibri"/>
                <a:ea typeface="Calibri"/>
                <a:cs typeface="Calibri"/>
                <a:sym typeface="Calibri"/>
              </a:rPr>
              <a:t>işlevsel</a:t>
            </a:r>
            <a:r>
              <a:rPr lang="en-GB" sz="1800" dirty="0">
                <a:latin typeface="Calibri"/>
                <a:ea typeface="Calibri"/>
                <a:cs typeface="Calibri"/>
                <a:sym typeface="Calibri"/>
              </a:rPr>
              <a:t> </a:t>
            </a:r>
            <a:r>
              <a:rPr lang="en-GB" sz="1800" dirty="0" err="1">
                <a:latin typeface="Calibri"/>
                <a:ea typeface="Calibri"/>
                <a:cs typeface="Calibri"/>
                <a:sym typeface="Calibri"/>
              </a:rPr>
              <a:t>ürünlerin</a:t>
            </a:r>
            <a:r>
              <a:rPr lang="en-GB" sz="1800" dirty="0">
                <a:latin typeface="Calibri"/>
                <a:ea typeface="Calibri"/>
                <a:cs typeface="Calibri"/>
                <a:sym typeface="Calibri"/>
              </a:rPr>
              <a:t> </a:t>
            </a:r>
            <a:r>
              <a:rPr lang="en-GB" sz="1800" dirty="0" err="1">
                <a:latin typeface="Calibri"/>
                <a:ea typeface="Calibri"/>
                <a:cs typeface="Calibri"/>
                <a:sym typeface="Calibri"/>
              </a:rPr>
              <a:t>geliştirilmesini</a:t>
            </a:r>
            <a:r>
              <a:rPr lang="en-GB" sz="1800" dirty="0">
                <a:latin typeface="Calibri"/>
                <a:ea typeface="Calibri"/>
                <a:cs typeface="Calibri"/>
                <a:sym typeface="Calibri"/>
              </a:rPr>
              <a:t> </a:t>
            </a:r>
            <a:r>
              <a:rPr lang="en-GB" sz="1800" dirty="0" err="1">
                <a:latin typeface="Calibri"/>
                <a:ea typeface="Calibri"/>
                <a:cs typeface="Calibri"/>
                <a:sym typeface="Calibri"/>
              </a:rPr>
              <a:t>sağlayan</a:t>
            </a:r>
            <a:r>
              <a:rPr lang="en-GB" sz="1800" dirty="0">
                <a:latin typeface="Calibri"/>
                <a:ea typeface="Calibri"/>
                <a:cs typeface="Calibri"/>
                <a:sym typeface="Calibri"/>
              </a:rPr>
              <a:t> </a:t>
            </a:r>
            <a:r>
              <a:rPr lang="en-GB" sz="1800" dirty="0" err="1">
                <a:latin typeface="Calibri"/>
                <a:ea typeface="Calibri"/>
                <a:cs typeface="Calibri"/>
                <a:sym typeface="Calibri"/>
              </a:rPr>
              <a:t>ayakkabı</a:t>
            </a:r>
            <a:r>
              <a:rPr lang="en-GB" sz="1800" dirty="0">
                <a:latin typeface="Calibri"/>
                <a:ea typeface="Calibri"/>
                <a:cs typeface="Calibri"/>
                <a:sym typeface="Calibri"/>
              </a:rPr>
              <a:t> </a:t>
            </a:r>
            <a:r>
              <a:rPr lang="en-GB" sz="1800" dirty="0" err="1">
                <a:latin typeface="Calibri"/>
                <a:ea typeface="Calibri"/>
                <a:cs typeface="Calibri"/>
                <a:sym typeface="Calibri"/>
              </a:rPr>
              <a:t>tasarım</a:t>
            </a:r>
            <a:r>
              <a:rPr lang="en-GB" sz="1800" dirty="0">
                <a:latin typeface="Calibri"/>
                <a:ea typeface="Calibri"/>
                <a:cs typeface="Calibri"/>
                <a:sym typeface="Calibri"/>
              </a:rPr>
              <a:t> </a:t>
            </a:r>
            <a:r>
              <a:rPr lang="en-GB" sz="1800" dirty="0" err="1">
                <a:latin typeface="Calibri"/>
                <a:ea typeface="Calibri"/>
                <a:cs typeface="Calibri"/>
                <a:sym typeface="Calibri"/>
              </a:rPr>
              <a:t>sürecinin</a:t>
            </a:r>
            <a:r>
              <a:rPr lang="en-GB" sz="1800" dirty="0">
                <a:latin typeface="Calibri"/>
                <a:ea typeface="Calibri"/>
                <a:cs typeface="Calibri"/>
                <a:sym typeface="Calibri"/>
              </a:rPr>
              <a:t> </a:t>
            </a:r>
            <a:r>
              <a:rPr lang="en-GB" sz="1800" dirty="0" err="1">
                <a:latin typeface="Calibri"/>
                <a:ea typeface="Calibri"/>
                <a:cs typeface="Calibri"/>
                <a:sym typeface="Calibri"/>
              </a:rPr>
              <a:t>temel</a:t>
            </a:r>
            <a:r>
              <a:rPr lang="en-GB" sz="1800" dirty="0">
                <a:latin typeface="Calibri"/>
                <a:ea typeface="Calibri"/>
                <a:cs typeface="Calibri"/>
                <a:sym typeface="Calibri"/>
              </a:rPr>
              <a:t> </a:t>
            </a:r>
            <a:r>
              <a:rPr lang="en-GB" sz="1800" dirty="0" err="1">
                <a:latin typeface="Calibri"/>
                <a:ea typeface="Calibri"/>
                <a:cs typeface="Calibri"/>
                <a:sym typeface="Calibri"/>
              </a:rPr>
              <a:t>bileşenleridir</a:t>
            </a:r>
            <a:r>
              <a:rPr lang="en-GB" sz="1800" dirty="0">
                <a:latin typeface="Calibri"/>
                <a:ea typeface="Calibri"/>
                <a:cs typeface="Calibri"/>
                <a:sym typeface="Calibri"/>
              </a:rPr>
              <a:t>. Bu </a:t>
            </a:r>
            <a:r>
              <a:rPr lang="en-GB" sz="1800" dirty="0" err="1">
                <a:latin typeface="Calibri"/>
                <a:ea typeface="Calibri"/>
                <a:cs typeface="Calibri"/>
                <a:sym typeface="Calibri"/>
              </a:rPr>
              <a:t>aşamalar</a:t>
            </a:r>
            <a:r>
              <a:rPr lang="en-GB" sz="1800" dirty="0">
                <a:latin typeface="Calibri"/>
                <a:ea typeface="Calibri"/>
                <a:cs typeface="Calibri"/>
                <a:sym typeface="Calibri"/>
              </a:rPr>
              <a:t>, </a:t>
            </a:r>
            <a:r>
              <a:rPr lang="en-GB" sz="1800" dirty="0" err="1">
                <a:latin typeface="Calibri"/>
                <a:ea typeface="Calibri"/>
                <a:cs typeface="Calibri"/>
                <a:sym typeface="Calibri"/>
              </a:rPr>
              <a:t>fiziksel</a:t>
            </a:r>
            <a:r>
              <a:rPr lang="en-GB" sz="1800" dirty="0">
                <a:latin typeface="Calibri"/>
                <a:ea typeface="Calibri"/>
                <a:cs typeface="Calibri"/>
                <a:sym typeface="Calibri"/>
              </a:rPr>
              <a:t> </a:t>
            </a:r>
            <a:r>
              <a:rPr lang="en-GB" sz="1800" dirty="0" err="1">
                <a:latin typeface="Calibri"/>
                <a:ea typeface="Calibri"/>
                <a:cs typeface="Calibri"/>
                <a:sym typeface="Calibri"/>
              </a:rPr>
              <a:t>veya</a:t>
            </a:r>
            <a:r>
              <a:rPr lang="en-GB" sz="1800" dirty="0">
                <a:latin typeface="Calibri"/>
                <a:ea typeface="Calibri"/>
                <a:cs typeface="Calibri"/>
                <a:sym typeface="Calibri"/>
              </a:rPr>
              <a:t> </a:t>
            </a:r>
            <a:r>
              <a:rPr lang="en-GB" sz="1800" dirty="0" err="1">
                <a:latin typeface="Calibri"/>
                <a:ea typeface="Calibri"/>
                <a:cs typeface="Calibri"/>
                <a:sym typeface="Calibri"/>
              </a:rPr>
              <a:t>sanal</a:t>
            </a:r>
            <a:r>
              <a:rPr lang="en-GB" sz="1800" dirty="0">
                <a:latin typeface="Calibri"/>
                <a:ea typeface="Calibri"/>
                <a:cs typeface="Calibri"/>
                <a:sym typeface="Calibri"/>
              </a:rPr>
              <a:t> </a:t>
            </a:r>
            <a:r>
              <a:rPr lang="en-GB" sz="1800" dirty="0" err="1">
                <a:latin typeface="Calibri"/>
                <a:ea typeface="Calibri"/>
                <a:cs typeface="Calibri"/>
                <a:sym typeface="Calibri"/>
              </a:rPr>
              <a:t>prototipler</a:t>
            </a:r>
            <a:r>
              <a:rPr lang="en-GB" sz="1800" dirty="0">
                <a:latin typeface="Calibri"/>
                <a:ea typeface="Calibri"/>
                <a:cs typeface="Calibri"/>
                <a:sym typeface="Calibri"/>
              </a:rPr>
              <a:t> </a:t>
            </a:r>
            <a:r>
              <a:rPr lang="en-GB" sz="1800" dirty="0" err="1">
                <a:latin typeface="Calibri"/>
                <a:ea typeface="Calibri"/>
                <a:cs typeface="Calibri"/>
                <a:sym typeface="Calibri"/>
              </a:rPr>
              <a:t>oluşturmayı</a:t>
            </a:r>
            <a:r>
              <a:rPr lang="en-GB" sz="1800" dirty="0">
                <a:latin typeface="Calibri"/>
                <a:ea typeface="Calibri"/>
                <a:cs typeface="Calibri"/>
                <a:sym typeface="Calibri"/>
              </a:rPr>
              <a:t>, </a:t>
            </a:r>
            <a:r>
              <a:rPr lang="en-GB" sz="1800" dirty="0" err="1">
                <a:latin typeface="Calibri"/>
                <a:ea typeface="Calibri"/>
                <a:cs typeface="Calibri"/>
                <a:sym typeface="Calibri"/>
              </a:rPr>
              <a:t>bunları</a:t>
            </a:r>
            <a:r>
              <a:rPr lang="en-GB" sz="1800" dirty="0">
                <a:latin typeface="Calibri"/>
                <a:ea typeface="Calibri"/>
                <a:cs typeface="Calibri"/>
                <a:sym typeface="Calibri"/>
              </a:rPr>
              <a:t> </a:t>
            </a:r>
            <a:r>
              <a:rPr lang="en-GB" sz="1800" dirty="0" err="1">
                <a:latin typeface="Calibri"/>
                <a:ea typeface="Calibri"/>
                <a:cs typeface="Calibri"/>
                <a:sym typeface="Calibri"/>
              </a:rPr>
              <a:t>çeşitli</a:t>
            </a:r>
            <a:r>
              <a:rPr lang="en-GB" sz="1800" dirty="0">
                <a:latin typeface="Calibri"/>
                <a:ea typeface="Calibri"/>
                <a:cs typeface="Calibri"/>
                <a:sym typeface="Calibri"/>
              </a:rPr>
              <a:t> </a:t>
            </a:r>
            <a:r>
              <a:rPr lang="en-GB" sz="1800" dirty="0" err="1">
                <a:latin typeface="Calibri"/>
                <a:ea typeface="Calibri"/>
                <a:cs typeface="Calibri"/>
                <a:sym typeface="Calibri"/>
              </a:rPr>
              <a:t>testlere</a:t>
            </a:r>
            <a:r>
              <a:rPr lang="en-GB" sz="1800" dirty="0">
                <a:latin typeface="Calibri"/>
                <a:ea typeface="Calibri"/>
                <a:cs typeface="Calibri"/>
                <a:sym typeface="Calibri"/>
              </a:rPr>
              <a:t> tabi </a:t>
            </a:r>
            <a:r>
              <a:rPr lang="en-GB" sz="1800" dirty="0" err="1">
                <a:latin typeface="Calibri"/>
                <a:ea typeface="Calibri"/>
                <a:cs typeface="Calibri"/>
                <a:sym typeface="Calibri"/>
              </a:rPr>
              <a:t>tutmayı</a:t>
            </a:r>
            <a:r>
              <a:rPr lang="en-GB" sz="1800" dirty="0">
                <a:latin typeface="Calibri"/>
                <a:ea typeface="Calibri"/>
                <a:cs typeface="Calibri"/>
                <a:sym typeface="Calibri"/>
              </a:rPr>
              <a:t> ve </a:t>
            </a:r>
            <a:r>
              <a:rPr lang="en-GB" sz="1800" dirty="0" err="1">
                <a:latin typeface="Calibri"/>
                <a:ea typeface="Calibri"/>
                <a:cs typeface="Calibri"/>
                <a:sym typeface="Calibri"/>
              </a:rPr>
              <a:t>bilinçli</a:t>
            </a:r>
            <a:r>
              <a:rPr lang="en-GB" sz="1800" dirty="0">
                <a:latin typeface="Calibri"/>
                <a:ea typeface="Calibri"/>
                <a:cs typeface="Calibri"/>
                <a:sym typeface="Calibri"/>
              </a:rPr>
              <a:t> </a:t>
            </a:r>
            <a:r>
              <a:rPr lang="en-GB" sz="1800" dirty="0" err="1">
                <a:latin typeface="Calibri"/>
                <a:ea typeface="Calibri"/>
                <a:cs typeface="Calibri"/>
                <a:sym typeface="Calibri"/>
              </a:rPr>
              <a:t>tasarım</a:t>
            </a:r>
            <a:r>
              <a:rPr lang="en-GB" sz="1800" dirty="0">
                <a:latin typeface="Calibri"/>
                <a:ea typeface="Calibri"/>
                <a:cs typeface="Calibri"/>
                <a:sym typeface="Calibri"/>
              </a:rPr>
              <a:t> </a:t>
            </a:r>
            <a:r>
              <a:rPr lang="en-GB" sz="1800" dirty="0" err="1">
                <a:latin typeface="Calibri"/>
                <a:ea typeface="Calibri"/>
                <a:cs typeface="Calibri"/>
                <a:sym typeface="Calibri"/>
              </a:rPr>
              <a:t>kararları</a:t>
            </a:r>
            <a:r>
              <a:rPr lang="en-GB" sz="1800" dirty="0">
                <a:latin typeface="Calibri"/>
                <a:ea typeface="Calibri"/>
                <a:cs typeface="Calibri"/>
                <a:sym typeface="Calibri"/>
              </a:rPr>
              <a:t> </a:t>
            </a:r>
            <a:r>
              <a:rPr lang="en-GB" sz="1800" dirty="0" err="1">
                <a:latin typeface="Calibri"/>
                <a:ea typeface="Calibri"/>
                <a:cs typeface="Calibri"/>
                <a:sym typeface="Calibri"/>
              </a:rPr>
              <a:t>vermek</a:t>
            </a:r>
            <a:r>
              <a:rPr lang="en-GB" sz="1800" dirty="0">
                <a:latin typeface="Calibri"/>
                <a:ea typeface="Calibri"/>
                <a:cs typeface="Calibri"/>
                <a:sym typeface="Calibri"/>
              </a:rPr>
              <a:t> </a:t>
            </a:r>
            <a:r>
              <a:rPr lang="en-GB" sz="1800" dirty="0" err="1">
                <a:latin typeface="Calibri"/>
                <a:ea typeface="Calibri"/>
                <a:cs typeface="Calibri"/>
                <a:sym typeface="Calibri"/>
              </a:rPr>
              <a:t>için</a:t>
            </a:r>
            <a:r>
              <a:rPr lang="en-GB" sz="1800" dirty="0">
                <a:latin typeface="Calibri"/>
                <a:ea typeface="Calibri"/>
                <a:cs typeface="Calibri"/>
                <a:sym typeface="Calibri"/>
              </a:rPr>
              <a:t> </a:t>
            </a:r>
            <a:r>
              <a:rPr lang="en-GB" sz="1800" dirty="0" err="1">
                <a:latin typeface="Calibri"/>
                <a:ea typeface="Calibri"/>
                <a:cs typeface="Calibri"/>
                <a:sym typeface="Calibri"/>
              </a:rPr>
              <a:t>sonuçları</a:t>
            </a:r>
            <a:r>
              <a:rPr lang="en-GB" sz="1800" dirty="0">
                <a:latin typeface="Calibri"/>
                <a:ea typeface="Calibri"/>
                <a:cs typeface="Calibri"/>
                <a:sym typeface="Calibri"/>
              </a:rPr>
              <a:t> </a:t>
            </a:r>
            <a:r>
              <a:rPr lang="en-GB" sz="1800" dirty="0" err="1">
                <a:latin typeface="Calibri"/>
                <a:ea typeface="Calibri"/>
                <a:cs typeface="Calibri"/>
                <a:sym typeface="Calibri"/>
              </a:rPr>
              <a:t>analiz</a:t>
            </a:r>
            <a:r>
              <a:rPr lang="en-GB" sz="1800" dirty="0">
                <a:latin typeface="Calibri"/>
                <a:ea typeface="Calibri"/>
                <a:cs typeface="Calibri"/>
                <a:sym typeface="Calibri"/>
              </a:rPr>
              <a:t> </a:t>
            </a:r>
            <a:r>
              <a:rPr lang="en-GB" sz="1800" dirty="0" err="1">
                <a:latin typeface="Calibri"/>
                <a:ea typeface="Calibri"/>
                <a:cs typeface="Calibri"/>
                <a:sym typeface="Calibri"/>
              </a:rPr>
              <a:t>etmeyi</a:t>
            </a:r>
            <a:r>
              <a:rPr lang="en-GB" sz="1800" dirty="0">
                <a:latin typeface="Calibri"/>
                <a:ea typeface="Calibri"/>
                <a:cs typeface="Calibri"/>
                <a:sym typeface="Calibri"/>
              </a:rPr>
              <a:t> </a:t>
            </a:r>
            <a:r>
              <a:rPr lang="en-GB" sz="1800" dirty="0" err="1">
                <a:latin typeface="Calibri"/>
                <a:ea typeface="Calibri"/>
                <a:cs typeface="Calibri"/>
                <a:sym typeface="Calibri"/>
              </a:rPr>
              <a:t>içerir</a:t>
            </a:r>
            <a:r>
              <a:rPr lang="en-GB" sz="1800" dirty="0">
                <a:latin typeface="Calibri"/>
                <a:ea typeface="Calibri"/>
                <a:cs typeface="Calibri"/>
                <a:sym typeface="Calibri"/>
              </a:rPr>
              <a:t>. 
</a:t>
            </a:r>
            <a:r>
              <a:rPr lang="en-GB" sz="1800" dirty="0" err="1">
                <a:latin typeface="Calibri"/>
                <a:ea typeface="Calibri"/>
                <a:cs typeface="Calibri"/>
                <a:sym typeface="Calibri"/>
              </a:rPr>
              <a:t>Prototipleme</a:t>
            </a:r>
            <a:r>
              <a:rPr lang="en-GB" sz="1800" dirty="0">
                <a:latin typeface="Calibri"/>
                <a:ea typeface="Calibri"/>
                <a:cs typeface="Calibri"/>
                <a:sym typeface="Calibri"/>
              </a:rPr>
              <a:t>, </a:t>
            </a:r>
            <a:r>
              <a:rPr lang="en-GB" sz="1800" dirty="0" err="1">
                <a:latin typeface="Calibri"/>
                <a:ea typeface="Calibri"/>
                <a:cs typeface="Calibri"/>
                <a:sym typeface="Calibri"/>
              </a:rPr>
              <a:t>kavramları</a:t>
            </a:r>
            <a:r>
              <a:rPr lang="en-GB" sz="1800" dirty="0">
                <a:latin typeface="Calibri"/>
                <a:ea typeface="Calibri"/>
                <a:cs typeface="Calibri"/>
                <a:sym typeface="Calibri"/>
              </a:rPr>
              <a:t> </a:t>
            </a:r>
            <a:r>
              <a:rPr lang="en-GB" sz="1800" dirty="0" err="1">
                <a:latin typeface="Calibri"/>
                <a:ea typeface="Calibri"/>
                <a:cs typeface="Calibri"/>
                <a:sym typeface="Calibri"/>
              </a:rPr>
              <a:t>görselleştirmek</a:t>
            </a:r>
            <a:r>
              <a:rPr lang="en-GB" sz="1800" dirty="0">
                <a:latin typeface="Calibri"/>
                <a:ea typeface="Calibri"/>
                <a:cs typeface="Calibri"/>
                <a:sym typeface="Calibri"/>
              </a:rPr>
              <a:t>, </a:t>
            </a:r>
            <a:r>
              <a:rPr lang="en-GB" sz="1800" dirty="0" err="1">
                <a:latin typeface="Calibri"/>
                <a:ea typeface="Calibri"/>
                <a:cs typeface="Calibri"/>
                <a:sym typeface="Calibri"/>
              </a:rPr>
              <a:t>değerlendirmek</a:t>
            </a:r>
            <a:r>
              <a:rPr lang="en-GB" sz="1800" dirty="0">
                <a:latin typeface="Calibri"/>
                <a:ea typeface="Calibri"/>
                <a:cs typeface="Calibri"/>
                <a:sym typeface="Calibri"/>
              </a:rPr>
              <a:t> ve </a:t>
            </a:r>
            <a:r>
              <a:rPr lang="en-GB" sz="1800" dirty="0" err="1">
                <a:latin typeface="Calibri"/>
                <a:ea typeface="Calibri"/>
                <a:cs typeface="Calibri"/>
                <a:sym typeface="Calibri"/>
              </a:rPr>
              <a:t>iyileştirmek</a:t>
            </a:r>
            <a:r>
              <a:rPr lang="en-GB" sz="1800" dirty="0">
                <a:latin typeface="Calibri"/>
                <a:ea typeface="Calibri"/>
                <a:cs typeface="Calibri"/>
                <a:sym typeface="Calibri"/>
              </a:rPr>
              <a:t> </a:t>
            </a:r>
            <a:r>
              <a:rPr lang="en-GB" sz="1800" dirty="0" err="1">
                <a:latin typeface="Calibri"/>
                <a:ea typeface="Calibri"/>
                <a:cs typeface="Calibri"/>
                <a:sym typeface="Calibri"/>
              </a:rPr>
              <a:t>için</a:t>
            </a:r>
            <a:r>
              <a:rPr lang="en-GB" sz="1800" dirty="0">
                <a:latin typeface="Calibri"/>
                <a:ea typeface="Calibri"/>
                <a:cs typeface="Calibri"/>
                <a:sym typeface="Calibri"/>
              </a:rPr>
              <a:t> </a:t>
            </a:r>
            <a:r>
              <a:rPr lang="en-GB" sz="1800" dirty="0" err="1">
                <a:latin typeface="Calibri"/>
                <a:ea typeface="Calibri"/>
                <a:cs typeface="Calibri"/>
                <a:sym typeface="Calibri"/>
              </a:rPr>
              <a:t>ayakkabı</a:t>
            </a:r>
            <a:r>
              <a:rPr lang="en-GB" sz="1800" dirty="0">
                <a:latin typeface="Calibri"/>
                <a:ea typeface="Calibri"/>
                <a:cs typeface="Calibri"/>
                <a:sym typeface="Calibri"/>
              </a:rPr>
              <a:t> </a:t>
            </a:r>
            <a:r>
              <a:rPr lang="en-GB" sz="1800" dirty="0" err="1">
                <a:latin typeface="Calibri"/>
                <a:ea typeface="Calibri"/>
                <a:cs typeface="Calibri"/>
                <a:sym typeface="Calibri"/>
              </a:rPr>
              <a:t>tasarımlarının</a:t>
            </a:r>
            <a:r>
              <a:rPr lang="en-GB" sz="1800" dirty="0">
                <a:latin typeface="Calibri"/>
                <a:ea typeface="Calibri"/>
                <a:cs typeface="Calibri"/>
                <a:sym typeface="Calibri"/>
              </a:rPr>
              <a:t> </a:t>
            </a:r>
            <a:r>
              <a:rPr lang="en-GB" sz="1800" dirty="0" err="1">
                <a:latin typeface="Calibri"/>
                <a:ea typeface="Calibri"/>
                <a:cs typeface="Calibri"/>
                <a:sym typeface="Calibri"/>
              </a:rPr>
              <a:t>fiziksel</a:t>
            </a:r>
            <a:r>
              <a:rPr lang="en-GB" sz="1800" dirty="0">
                <a:latin typeface="Calibri"/>
                <a:ea typeface="Calibri"/>
                <a:cs typeface="Calibri"/>
                <a:sym typeface="Calibri"/>
              </a:rPr>
              <a:t> </a:t>
            </a:r>
            <a:r>
              <a:rPr lang="en-GB" sz="1800" dirty="0" err="1">
                <a:latin typeface="Calibri"/>
                <a:ea typeface="Calibri"/>
                <a:cs typeface="Calibri"/>
                <a:sym typeface="Calibri"/>
              </a:rPr>
              <a:t>veya</a:t>
            </a:r>
            <a:r>
              <a:rPr lang="en-GB" sz="1800" dirty="0">
                <a:latin typeface="Calibri"/>
                <a:ea typeface="Calibri"/>
                <a:cs typeface="Calibri"/>
                <a:sym typeface="Calibri"/>
              </a:rPr>
              <a:t> </a:t>
            </a:r>
            <a:r>
              <a:rPr lang="en-GB" sz="1800" dirty="0" err="1">
                <a:latin typeface="Calibri"/>
                <a:ea typeface="Calibri"/>
                <a:cs typeface="Calibri"/>
                <a:sym typeface="Calibri"/>
              </a:rPr>
              <a:t>dijital</a:t>
            </a:r>
            <a:r>
              <a:rPr lang="en-GB" sz="1800" dirty="0">
                <a:latin typeface="Calibri"/>
                <a:ea typeface="Calibri"/>
                <a:cs typeface="Calibri"/>
                <a:sym typeface="Calibri"/>
              </a:rPr>
              <a:t> </a:t>
            </a:r>
            <a:r>
              <a:rPr lang="en-GB" sz="1800" dirty="0" err="1">
                <a:latin typeface="Calibri"/>
                <a:ea typeface="Calibri"/>
                <a:cs typeface="Calibri"/>
                <a:sym typeface="Calibri"/>
              </a:rPr>
              <a:t>temsillerini</a:t>
            </a:r>
            <a:r>
              <a:rPr lang="en-GB" sz="1800" dirty="0">
                <a:latin typeface="Calibri"/>
                <a:ea typeface="Calibri"/>
                <a:cs typeface="Calibri"/>
                <a:sym typeface="Calibri"/>
              </a:rPr>
              <a:t> </a:t>
            </a:r>
            <a:r>
              <a:rPr lang="en-GB" sz="1800" dirty="0" err="1">
                <a:latin typeface="Calibri"/>
                <a:ea typeface="Calibri"/>
                <a:cs typeface="Calibri"/>
                <a:sym typeface="Calibri"/>
              </a:rPr>
              <a:t>oluşturmayı</a:t>
            </a:r>
            <a:r>
              <a:rPr lang="en-GB" sz="1800" dirty="0">
                <a:latin typeface="Calibri"/>
                <a:ea typeface="Calibri"/>
                <a:cs typeface="Calibri"/>
                <a:sym typeface="Calibri"/>
              </a:rPr>
              <a:t> </a:t>
            </a:r>
            <a:r>
              <a:rPr lang="en-GB" sz="1800" dirty="0" err="1">
                <a:latin typeface="Calibri"/>
                <a:ea typeface="Calibri"/>
                <a:cs typeface="Calibri"/>
                <a:sym typeface="Calibri"/>
              </a:rPr>
              <a:t>içerir</a:t>
            </a:r>
            <a:r>
              <a:rPr lang="en-GB" sz="1800" dirty="0">
                <a:latin typeface="Calibri"/>
                <a:ea typeface="Calibri"/>
                <a:cs typeface="Calibri"/>
                <a:sym typeface="Calibri"/>
              </a:rPr>
              <a:t>. </a:t>
            </a:r>
            <a:r>
              <a:rPr lang="en-GB" sz="1800" dirty="0" err="1">
                <a:latin typeface="Calibri"/>
                <a:ea typeface="Calibri"/>
                <a:cs typeface="Calibri"/>
                <a:sym typeface="Calibri"/>
              </a:rPr>
              <a:t>Tasarım</a:t>
            </a:r>
            <a:r>
              <a:rPr lang="en-GB" sz="1800" dirty="0">
                <a:latin typeface="Calibri"/>
                <a:ea typeface="Calibri"/>
                <a:cs typeface="Calibri"/>
                <a:sym typeface="Calibri"/>
              </a:rPr>
              <a:t> </a:t>
            </a:r>
            <a:r>
              <a:rPr lang="en-GB" sz="1800" dirty="0" err="1">
                <a:latin typeface="Calibri"/>
                <a:ea typeface="Calibri"/>
                <a:cs typeface="Calibri"/>
                <a:sym typeface="Calibri"/>
              </a:rPr>
              <a:t>aşamasına</a:t>
            </a:r>
            <a:r>
              <a:rPr lang="en-GB" sz="1800" dirty="0">
                <a:latin typeface="Calibri"/>
                <a:ea typeface="Calibri"/>
                <a:cs typeface="Calibri"/>
                <a:sym typeface="Calibri"/>
              </a:rPr>
              <a:t> ve </a:t>
            </a:r>
            <a:r>
              <a:rPr lang="en-GB" sz="1800" dirty="0" err="1">
                <a:latin typeface="Calibri"/>
                <a:ea typeface="Calibri"/>
                <a:cs typeface="Calibri"/>
                <a:sym typeface="Calibri"/>
              </a:rPr>
              <a:t>gereken</a:t>
            </a:r>
            <a:r>
              <a:rPr lang="en-GB" sz="1800" dirty="0">
                <a:latin typeface="Calibri"/>
                <a:ea typeface="Calibri"/>
                <a:cs typeface="Calibri"/>
                <a:sym typeface="Calibri"/>
              </a:rPr>
              <a:t> </a:t>
            </a:r>
            <a:r>
              <a:rPr lang="en-GB" sz="1800" dirty="0" err="1">
                <a:latin typeface="Calibri"/>
                <a:ea typeface="Calibri"/>
                <a:cs typeface="Calibri"/>
                <a:sym typeface="Calibri"/>
              </a:rPr>
              <a:t>ayrıntı</a:t>
            </a:r>
            <a:r>
              <a:rPr lang="en-GB" sz="1800" dirty="0">
                <a:latin typeface="Calibri"/>
                <a:ea typeface="Calibri"/>
                <a:cs typeface="Calibri"/>
                <a:sym typeface="Calibri"/>
              </a:rPr>
              <a:t> </a:t>
            </a:r>
            <a:r>
              <a:rPr lang="en-GB" sz="1800" dirty="0" err="1">
                <a:latin typeface="Calibri"/>
                <a:ea typeface="Calibri"/>
                <a:cs typeface="Calibri"/>
                <a:sym typeface="Calibri"/>
              </a:rPr>
              <a:t>düzeyine</a:t>
            </a:r>
            <a:r>
              <a:rPr lang="en-GB" sz="1800" dirty="0">
                <a:latin typeface="Calibri"/>
                <a:ea typeface="Calibri"/>
                <a:cs typeface="Calibri"/>
                <a:sym typeface="Calibri"/>
              </a:rPr>
              <a:t> </a:t>
            </a:r>
            <a:r>
              <a:rPr lang="en-GB" sz="1800" dirty="0" err="1">
                <a:latin typeface="Calibri"/>
                <a:ea typeface="Calibri"/>
                <a:cs typeface="Calibri"/>
                <a:sym typeface="Calibri"/>
              </a:rPr>
              <a:t>bağlı</a:t>
            </a:r>
            <a:r>
              <a:rPr lang="en-GB" sz="1800" dirty="0">
                <a:latin typeface="Calibri"/>
                <a:ea typeface="Calibri"/>
                <a:cs typeface="Calibri"/>
                <a:sym typeface="Calibri"/>
              </a:rPr>
              <a:t> </a:t>
            </a:r>
            <a:r>
              <a:rPr lang="en-GB" sz="1800" dirty="0" err="1">
                <a:latin typeface="Calibri"/>
                <a:ea typeface="Calibri"/>
                <a:cs typeface="Calibri"/>
                <a:sym typeface="Calibri"/>
              </a:rPr>
              <a:t>olarak</a:t>
            </a:r>
            <a:r>
              <a:rPr lang="en-GB" sz="1800" dirty="0">
                <a:latin typeface="Calibri"/>
                <a:ea typeface="Calibri"/>
                <a:cs typeface="Calibri"/>
                <a:sym typeface="Calibri"/>
              </a:rPr>
              <a:t>, </a:t>
            </a:r>
            <a:r>
              <a:rPr lang="en-GB" sz="1800" dirty="0" err="1">
                <a:latin typeface="Calibri"/>
                <a:ea typeface="Calibri"/>
                <a:cs typeface="Calibri"/>
                <a:sym typeface="Calibri"/>
              </a:rPr>
              <a:t>prototipler</a:t>
            </a:r>
            <a:r>
              <a:rPr lang="en-GB" sz="1800" dirty="0">
                <a:latin typeface="Calibri"/>
                <a:ea typeface="Calibri"/>
                <a:cs typeface="Calibri"/>
                <a:sym typeface="Calibri"/>
              </a:rPr>
              <a:t> </a:t>
            </a:r>
            <a:r>
              <a:rPr lang="en-GB" sz="1800" dirty="0" err="1">
                <a:latin typeface="Calibri"/>
                <a:ea typeface="Calibri"/>
                <a:cs typeface="Calibri"/>
                <a:sym typeface="Calibri"/>
              </a:rPr>
              <a:t>temel</a:t>
            </a:r>
            <a:r>
              <a:rPr lang="en-GB" sz="1800" dirty="0">
                <a:latin typeface="Calibri"/>
                <a:ea typeface="Calibri"/>
                <a:cs typeface="Calibri"/>
                <a:sym typeface="Calibri"/>
              </a:rPr>
              <a:t> </a:t>
            </a:r>
            <a:r>
              <a:rPr lang="en-GB" sz="1800" dirty="0" err="1">
                <a:latin typeface="Calibri"/>
                <a:ea typeface="Calibri"/>
                <a:cs typeface="Calibri"/>
                <a:sym typeface="Calibri"/>
              </a:rPr>
              <a:t>eskizlerden</a:t>
            </a:r>
            <a:r>
              <a:rPr lang="en-GB" sz="1800" dirty="0">
                <a:latin typeface="Calibri"/>
                <a:ea typeface="Calibri"/>
                <a:cs typeface="Calibri"/>
                <a:sym typeface="Calibri"/>
              </a:rPr>
              <a:t> </a:t>
            </a:r>
            <a:r>
              <a:rPr lang="en-GB" sz="1800" dirty="0" err="1">
                <a:latin typeface="Calibri"/>
                <a:ea typeface="Calibri"/>
                <a:cs typeface="Calibri"/>
                <a:sym typeface="Calibri"/>
              </a:rPr>
              <a:t>karmaşık</a:t>
            </a:r>
            <a:r>
              <a:rPr lang="en-GB" sz="1800" dirty="0">
                <a:latin typeface="Calibri"/>
                <a:ea typeface="Calibri"/>
                <a:cs typeface="Calibri"/>
                <a:sym typeface="Calibri"/>
              </a:rPr>
              <a:t> 3B </a:t>
            </a:r>
            <a:r>
              <a:rPr lang="en-GB" sz="1800" dirty="0" err="1">
                <a:latin typeface="Calibri"/>
                <a:ea typeface="Calibri"/>
                <a:cs typeface="Calibri"/>
                <a:sym typeface="Calibri"/>
              </a:rPr>
              <a:t>modellere</a:t>
            </a:r>
            <a:r>
              <a:rPr lang="en-GB" sz="1800" dirty="0">
                <a:latin typeface="Calibri"/>
                <a:ea typeface="Calibri"/>
                <a:cs typeface="Calibri"/>
                <a:sym typeface="Calibri"/>
              </a:rPr>
              <a:t> ve </a:t>
            </a:r>
            <a:r>
              <a:rPr lang="en-GB" sz="1800" dirty="0" err="1">
                <a:latin typeface="Calibri"/>
                <a:ea typeface="Calibri"/>
                <a:cs typeface="Calibri"/>
                <a:sym typeface="Calibri"/>
              </a:rPr>
              <a:t>hatta</a:t>
            </a:r>
            <a:r>
              <a:rPr lang="en-GB" sz="1800" dirty="0">
                <a:latin typeface="Calibri"/>
                <a:ea typeface="Calibri"/>
                <a:cs typeface="Calibri"/>
                <a:sym typeface="Calibri"/>
              </a:rPr>
              <a:t> </a:t>
            </a:r>
            <a:r>
              <a:rPr lang="en-GB" sz="1800" dirty="0" err="1">
                <a:latin typeface="Calibri"/>
                <a:ea typeface="Calibri"/>
                <a:cs typeface="Calibri"/>
                <a:sym typeface="Calibri"/>
              </a:rPr>
              <a:t>işlevsel</a:t>
            </a:r>
            <a:r>
              <a:rPr lang="en-GB" sz="1800" dirty="0">
                <a:latin typeface="Calibri"/>
                <a:ea typeface="Calibri"/>
                <a:cs typeface="Calibri"/>
                <a:sym typeface="Calibri"/>
              </a:rPr>
              <a:t> </a:t>
            </a:r>
            <a:r>
              <a:rPr lang="en-GB" sz="1800" dirty="0" err="1">
                <a:latin typeface="Calibri"/>
                <a:ea typeface="Calibri"/>
                <a:cs typeface="Calibri"/>
                <a:sym typeface="Calibri"/>
              </a:rPr>
              <a:t>modellere</a:t>
            </a:r>
            <a:r>
              <a:rPr lang="en-GB" sz="1800" dirty="0">
                <a:latin typeface="Calibri"/>
                <a:ea typeface="Calibri"/>
                <a:cs typeface="Calibri"/>
                <a:sym typeface="Calibri"/>
              </a:rPr>
              <a:t> </a:t>
            </a:r>
            <a:r>
              <a:rPr lang="en-GB" sz="1800" dirty="0" err="1">
                <a:latin typeface="Calibri"/>
                <a:ea typeface="Calibri"/>
                <a:cs typeface="Calibri"/>
                <a:sym typeface="Calibri"/>
              </a:rPr>
              <a:t>kadar</a:t>
            </a:r>
            <a:r>
              <a:rPr lang="en-GB" sz="1800" dirty="0">
                <a:latin typeface="Calibri"/>
                <a:ea typeface="Calibri"/>
                <a:cs typeface="Calibri"/>
                <a:sym typeface="Calibri"/>
              </a:rPr>
              <a:t> </a:t>
            </a:r>
            <a:r>
              <a:rPr lang="en-GB" sz="1800" dirty="0" err="1">
                <a:latin typeface="Calibri"/>
                <a:ea typeface="Calibri"/>
                <a:cs typeface="Calibri"/>
                <a:sym typeface="Calibri"/>
              </a:rPr>
              <a:t>değişebilir</a:t>
            </a:r>
            <a:r>
              <a:rPr lang="en-GB" sz="1800" dirty="0">
                <a:latin typeface="Calibri"/>
                <a:ea typeface="Calibri"/>
                <a:cs typeface="Calibri"/>
                <a:sym typeface="Calibri"/>
              </a:rPr>
              <a:t>. </a:t>
            </a:r>
            <a:r>
              <a:rPr lang="en-GB" sz="1800" dirty="0" err="1">
                <a:latin typeface="Calibri"/>
                <a:ea typeface="Calibri"/>
                <a:cs typeface="Calibri"/>
                <a:sym typeface="Calibri"/>
              </a:rPr>
              <a:t>Prototipler</a:t>
            </a:r>
            <a:r>
              <a:rPr lang="en-GB" sz="1800" dirty="0">
                <a:latin typeface="Calibri"/>
                <a:ea typeface="Calibri"/>
                <a:cs typeface="Calibri"/>
                <a:sym typeface="Calibri"/>
              </a:rPr>
              <a:t>, </a:t>
            </a:r>
            <a:r>
              <a:rPr lang="en-GB" sz="1800" dirty="0" err="1">
                <a:latin typeface="Calibri"/>
                <a:ea typeface="Calibri"/>
                <a:cs typeface="Calibri"/>
                <a:sym typeface="Calibri"/>
              </a:rPr>
              <a:t>tasarımcıların</a:t>
            </a:r>
            <a:r>
              <a:rPr lang="en-GB" sz="1800" dirty="0">
                <a:latin typeface="Calibri"/>
                <a:ea typeface="Calibri"/>
                <a:cs typeface="Calibri"/>
                <a:sym typeface="Calibri"/>
              </a:rPr>
              <a:t> ve </a:t>
            </a:r>
            <a:r>
              <a:rPr lang="en-GB" sz="1800" dirty="0" err="1">
                <a:latin typeface="Calibri"/>
                <a:ea typeface="Calibri"/>
                <a:cs typeface="Calibri"/>
                <a:sym typeface="Calibri"/>
              </a:rPr>
              <a:t>paydaşların</a:t>
            </a:r>
            <a:r>
              <a:rPr lang="en-GB" sz="1800" dirty="0">
                <a:latin typeface="Calibri"/>
                <a:ea typeface="Calibri"/>
                <a:cs typeface="Calibri"/>
                <a:sym typeface="Calibri"/>
              </a:rPr>
              <a:t> </a:t>
            </a:r>
            <a:r>
              <a:rPr lang="en-GB" sz="1800" dirty="0" err="1">
                <a:latin typeface="Calibri"/>
                <a:ea typeface="Calibri"/>
                <a:cs typeface="Calibri"/>
                <a:sym typeface="Calibri"/>
              </a:rPr>
              <a:t>tasarımın</a:t>
            </a:r>
            <a:r>
              <a:rPr lang="en-GB" sz="1800" dirty="0">
                <a:latin typeface="Calibri"/>
                <a:ea typeface="Calibri"/>
                <a:cs typeface="Calibri"/>
                <a:sym typeface="Calibri"/>
              </a:rPr>
              <a:t> </a:t>
            </a:r>
            <a:r>
              <a:rPr lang="en-GB" sz="1800" dirty="0" err="1">
                <a:latin typeface="Calibri"/>
                <a:ea typeface="Calibri"/>
                <a:cs typeface="Calibri"/>
                <a:sym typeface="Calibri"/>
              </a:rPr>
              <a:t>biçimini</a:t>
            </a:r>
            <a:r>
              <a:rPr lang="en-GB" sz="1800" dirty="0">
                <a:latin typeface="Calibri"/>
                <a:ea typeface="Calibri"/>
                <a:cs typeface="Calibri"/>
                <a:sym typeface="Calibri"/>
              </a:rPr>
              <a:t>, </a:t>
            </a:r>
            <a:r>
              <a:rPr lang="en-GB" sz="1800" dirty="0" err="1">
                <a:latin typeface="Calibri"/>
                <a:ea typeface="Calibri"/>
                <a:cs typeface="Calibri"/>
                <a:sym typeface="Calibri"/>
              </a:rPr>
              <a:t>uyumunu</a:t>
            </a:r>
            <a:r>
              <a:rPr lang="en-GB" sz="1800" dirty="0">
                <a:latin typeface="Calibri"/>
                <a:ea typeface="Calibri"/>
                <a:cs typeface="Calibri"/>
                <a:sym typeface="Calibri"/>
              </a:rPr>
              <a:t> ve </a:t>
            </a:r>
            <a:r>
              <a:rPr lang="en-GB" sz="1800" dirty="0" err="1">
                <a:latin typeface="Calibri"/>
                <a:ea typeface="Calibri"/>
                <a:cs typeface="Calibri"/>
                <a:sym typeface="Calibri"/>
              </a:rPr>
              <a:t>genel</a:t>
            </a:r>
            <a:r>
              <a:rPr lang="en-GB" sz="1800" dirty="0">
                <a:latin typeface="Calibri"/>
                <a:ea typeface="Calibri"/>
                <a:cs typeface="Calibri"/>
                <a:sym typeface="Calibri"/>
              </a:rPr>
              <a:t> </a:t>
            </a:r>
            <a:r>
              <a:rPr lang="en-GB" sz="1800" dirty="0" err="1">
                <a:latin typeface="Calibri"/>
                <a:ea typeface="Calibri"/>
                <a:cs typeface="Calibri"/>
                <a:sym typeface="Calibri"/>
              </a:rPr>
              <a:t>estetiğini</a:t>
            </a:r>
            <a:r>
              <a:rPr lang="en-GB" sz="1800" dirty="0">
                <a:latin typeface="Calibri"/>
                <a:ea typeface="Calibri"/>
                <a:cs typeface="Calibri"/>
                <a:sym typeface="Calibri"/>
              </a:rPr>
              <a:t> </a:t>
            </a:r>
            <a:r>
              <a:rPr lang="en-GB" sz="1800" dirty="0" err="1">
                <a:latin typeface="Calibri"/>
                <a:ea typeface="Calibri"/>
                <a:cs typeface="Calibri"/>
                <a:sym typeface="Calibri"/>
              </a:rPr>
              <a:t>daha</a:t>
            </a:r>
            <a:r>
              <a:rPr lang="en-GB" sz="1800" dirty="0">
                <a:latin typeface="Calibri"/>
                <a:ea typeface="Calibri"/>
                <a:cs typeface="Calibri"/>
                <a:sym typeface="Calibri"/>
              </a:rPr>
              <a:t> iyi </a:t>
            </a:r>
            <a:r>
              <a:rPr lang="en-GB" sz="1800" dirty="0" err="1">
                <a:latin typeface="Calibri"/>
                <a:ea typeface="Calibri"/>
                <a:cs typeface="Calibri"/>
                <a:sym typeface="Calibri"/>
              </a:rPr>
              <a:t>anlamalarına</a:t>
            </a:r>
            <a:r>
              <a:rPr lang="en-GB" sz="1800" dirty="0">
                <a:latin typeface="Calibri"/>
                <a:ea typeface="Calibri"/>
                <a:cs typeface="Calibri"/>
                <a:sym typeface="Calibri"/>
              </a:rPr>
              <a:t> </a:t>
            </a:r>
            <a:r>
              <a:rPr lang="en-GB" sz="1800" dirty="0" err="1">
                <a:latin typeface="Calibri"/>
                <a:ea typeface="Calibri"/>
                <a:cs typeface="Calibri"/>
                <a:sym typeface="Calibri"/>
              </a:rPr>
              <a:t>yardımcı</a:t>
            </a:r>
            <a:r>
              <a:rPr lang="en-GB" sz="1800" dirty="0">
                <a:latin typeface="Calibri"/>
                <a:ea typeface="Calibri"/>
                <a:cs typeface="Calibri"/>
                <a:sym typeface="Calibri"/>
              </a:rPr>
              <a:t> </a:t>
            </a:r>
            <a:r>
              <a:rPr lang="en-GB" sz="1800" dirty="0" err="1">
                <a:latin typeface="Calibri"/>
                <a:ea typeface="Calibri"/>
                <a:cs typeface="Calibri"/>
                <a:sym typeface="Calibri"/>
              </a:rPr>
              <a:t>olur</a:t>
            </a:r>
            <a:r>
              <a:rPr lang="en-GB" sz="1800" dirty="0">
                <a:latin typeface="Calibri"/>
                <a:ea typeface="Calibri"/>
                <a:cs typeface="Calibri"/>
                <a:sym typeface="Calibri"/>
              </a:rPr>
              <a:t>.
</a:t>
            </a:r>
            <a:r>
              <a:rPr lang="en-GB" sz="1800" dirty="0" err="1">
                <a:latin typeface="Calibri"/>
                <a:ea typeface="Calibri"/>
                <a:cs typeface="Calibri"/>
                <a:sym typeface="Calibri"/>
              </a:rPr>
              <a:t>Ayakkabı</a:t>
            </a:r>
            <a:r>
              <a:rPr lang="en-GB" sz="1800" dirty="0">
                <a:latin typeface="Calibri"/>
                <a:ea typeface="Calibri"/>
                <a:cs typeface="Calibri"/>
                <a:sym typeface="Calibri"/>
              </a:rPr>
              <a:t> </a:t>
            </a:r>
            <a:r>
              <a:rPr lang="en-GB" sz="1800" dirty="0" err="1">
                <a:latin typeface="Calibri"/>
                <a:ea typeface="Calibri"/>
                <a:cs typeface="Calibri"/>
                <a:sym typeface="Calibri"/>
              </a:rPr>
              <a:t>testi</a:t>
            </a:r>
            <a:r>
              <a:rPr lang="en-GB" sz="1800" dirty="0">
                <a:latin typeface="Calibri"/>
                <a:ea typeface="Calibri"/>
                <a:cs typeface="Calibri"/>
                <a:sym typeface="Calibri"/>
              </a:rPr>
              <a:t>, </a:t>
            </a:r>
            <a:r>
              <a:rPr lang="en-GB" sz="1800" dirty="0" err="1">
                <a:latin typeface="Calibri"/>
                <a:ea typeface="Calibri"/>
                <a:cs typeface="Calibri"/>
                <a:sym typeface="Calibri"/>
              </a:rPr>
              <a:t>performans</a:t>
            </a:r>
            <a:r>
              <a:rPr lang="en-GB" sz="1800" dirty="0">
                <a:latin typeface="Calibri"/>
                <a:ea typeface="Calibri"/>
                <a:cs typeface="Calibri"/>
                <a:sym typeface="Calibri"/>
              </a:rPr>
              <a:t>, </a:t>
            </a:r>
            <a:r>
              <a:rPr lang="en-GB" sz="1800" dirty="0" err="1">
                <a:latin typeface="Calibri"/>
                <a:ea typeface="Calibri"/>
                <a:cs typeface="Calibri"/>
                <a:sym typeface="Calibri"/>
              </a:rPr>
              <a:t>konfor</a:t>
            </a:r>
            <a:r>
              <a:rPr lang="en-GB" sz="1800" dirty="0">
                <a:latin typeface="Calibri"/>
                <a:ea typeface="Calibri"/>
                <a:cs typeface="Calibri"/>
                <a:sym typeface="Calibri"/>
              </a:rPr>
              <a:t> ve </a:t>
            </a:r>
            <a:r>
              <a:rPr lang="en-GB" sz="1800" dirty="0" err="1">
                <a:latin typeface="Calibri"/>
                <a:ea typeface="Calibri"/>
                <a:cs typeface="Calibri"/>
                <a:sym typeface="Calibri"/>
              </a:rPr>
              <a:t>güvenlik</a:t>
            </a:r>
            <a:r>
              <a:rPr lang="en-GB" sz="1800" dirty="0">
                <a:latin typeface="Calibri"/>
                <a:ea typeface="Calibri"/>
                <a:cs typeface="Calibri"/>
                <a:sym typeface="Calibri"/>
              </a:rPr>
              <a:t> </a:t>
            </a:r>
            <a:r>
              <a:rPr lang="en-GB" sz="1800" dirty="0" err="1">
                <a:latin typeface="Calibri"/>
                <a:ea typeface="Calibri"/>
                <a:cs typeface="Calibri"/>
                <a:sym typeface="Calibri"/>
              </a:rPr>
              <a:t>standartlarını</a:t>
            </a:r>
            <a:r>
              <a:rPr lang="en-GB" sz="1800" dirty="0">
                <a:latin typeface="Calibri"/>
                <a:ea typeface="Calibri"/>
                <a:cs typeface="Calibri"/>
                <a:sym typeface="Calibri"/>
              </a:rPr>
              <a:t> </a:t>
            </a:r>
            <a:r>
              <a:rPr lang="en-GB" sz="1800" dirty="0" err="1">
                <a:latin typeface="Calibri"/>
                <a:ea typeface="Calibri"/>
                <a:cs typeface="Calibri"/>
                <a:sym typeface="Calibri"/>
              </a:rPr>
              <a:t>karşıladıklarından</a:t>
            </a:r>
            <a:r>
              <a:rPr lang="en-GB" sz="1800" dirty="0">
                <a:latin typeface="Calibri"/>
                <a:ea typeface="Calibri"/>
                <a:cs typeface="Calibri"/>
                <a:sym typeface="Calibri"/>
              </a:rPr>
              <a:t> </a:t>
            </a:r>
            <a:r>
              <a:rPr lang="en-GB" sz="1800" dirty="0" err="1">
                <a:latin typeface="Calibri"/>
                <a:ea typeface="Calibri"/>
                <a:cs typeface="Calibri"/>
                <a:sym typeface="Calibri"/>
              </a:rPr>
              <a:t>emin</a:t>
            </a:r>
            <a:r>
              <a:rPr lang="en-GB" sz="1800" dirty="0">
                <a:latin typeface="Calibri"/>
                <a:ea typeface="Calibri"/>
                <a:cs typeface="Calibri"/>
                <a:sym typeface="Calibri"/>
              </a:rPr>
              <a:t> </a:t>
            </a:r>
            <a:r>
              <a:rPr lang="en-GB" sz="1800" dirty="0" err="1">
                <a:latin typeface="Calibri"/>
                <a:ea typeface="Calibri"/>
                <a:cs typeface="Calibri"/>
                <a:sym typeface="Calibri"/>
              </a:rPr>
              <a:t>olmak</a:t>
            </a:r>
            <a:r>
              <a:rPr lang="en-GB" sz="1800" dirty="0">
                <a:latin typeface="Calibri"/>
                <a:ea typeface="Calibri"/>
                <a:cs typeface="Calibri"/>
                <a:sym typeface="Calibri"/>
              </a:rPr>
              <a:t> </a:t>
            </a:r>
            <a:r>
              <a:rPr lang="en-GB" sz="1800" dirty="0" err="1">
                <a:latin typeface="Calibri"/>
                <a:ea typeface="Calibri"/>
                <a:cs typeface="Calibri"/>
                <a:sym typeface="Calibri"/>
              </a:rPr>
              <a:t>için</a:t>
            </a:r>
            <a:r>
              <a:rPr lang="en-GB" sz="1800" dirty="0">
                <a:latin typeface="Calibri"/>
                <a:ea typeface="Calibri"/>
                <a:cs typeface="Calibri"/>
                <a:sym typeface="Calibri"/>
              </a:rPr>
              <a:t> </a:t>
            </a:r>
            <a:r>
              <a:rPr lang="en-GB" sz="1800" dirty="0" err="1">
                <a:latin typeface="Calibri"/>
                <a:ea typeface="Calibri"/>
                <a:cs typeface="Calibri"/>
                <a:sym typeface="Calibri"/>
              </a:rPr>
              <a:t>prototiplerin</a:t>
            </a:r>
            <a:r>
              <a:rPr lang="en-GB" sz="1800" dirty="0">
                <a:latin typeface="Calibri"/>
                <a:ea typeface="Calibri"/>
                <a:cs typeface="Calibri"/>
                <a:sym typeface="Calibri"/>
              </a:rPr>
              <a:t> </a:t>
            </a:r>
            <a:r>
              <a:rPr lang="en-GB" sz="1800" dirty="0" err="1">
                <a:latin typeface="Calibri"/>
                <a:ea typeface="Calibri"/>
                <a:cs typeface="Calibri"/>
                <a:sym typeface="Calibri"/>
              </a:rPr>
              <a:t>çeşitli</a:t>
            </a:r>
            <a:r>
              <a:rPr lang="en-GB" sz="1800" dirty="0">
                <a:latin typeface="Calibri"/>
                <a:ea typeface="Calibri"/>
                <a:cs typeface="Calibri"/>
                <a:sym typeface="Calibri"/>
              </a:rPr>
              <a:t> </a:t>
            </a:r>
            <a:r>
              <a:rPr lang="en-GB" sz="1800" dirty="0" err="1">
                <a:latin typeface="Calibri"/>
                <a:ea typeface="Calibri"/>
                <a:cs typeface="Calibri"/>
                <a:sym typeface="Calibri"/>
              </a:rPr>
              <a:t>değerlendirmelere</a:t>
            </a:r>
            <a:r>
              <a:rPr lang="en-GB" sz="1800" dirty="0">
                <a:latin typeface="Calibri"/>
                <a:ea typeface="Calibri"/>
                <a:cs typeface="Calibri"/>
                <a:sym typeface="Calibri"/>
              </a:rPr>
              <a:t> tabi </a:t>
            </a:r>
            <a:r>
              <a:rPr lang="en-GB" sz="1800" dirty="0" err="1">
                <a:latin typeface="Calibri"/>
                <a:ea typeface="Calibri"/>
                <a:cs typeface="Calibri"/>
                <a:sym typeface="Calibri"/>
              </a:rPr>
              <a:t>tutulmasını</a:t>
            </a:r>
            <a:r>
              <a:rPr lang="en-GB" sz="1800" dirty="0">
                <a:latin typeface="Calibri"/>
                <a:ea typeface="Calibri"/>
                <a:cs typeface="Calibri"/>
                <a:sym typeface="Calibri"/>
              </a:rPr>
              <a:t> </a:t>
            </a:r>
            <a:r>
              <a:rPr lang="en-GB" sz="1800" dirty="0" err="1">
                <a:latin typeface="Calibri"/>
                <a:ea typeface="Calibri"/>
                <a:cs typeface="Calibri"/>
                <a:sym typeface="Calibri"/>
              </a:rPr>
              <a:t>içerir</a:t>
            </a:r>
            <a:r>
              <a:rPr lang="en-GB" sz="1800" dirty="0">
                <a:latin typeface="Calibri"/>
                <a:ea typeface="Calibri"/>
                <a:cs typeface="Calibri"/>
                <a:sym typeface="Calibri"/>
              </a:rPr>
              <a:t>.</a:t>
            </a:r>
            <a:endParaRPr lang="tr-TR" sz="1800" dirty="0">
              <a:latin typeface="Calibri"/>
              <a:ea typeface="Calibri"/>
              <a:cs typeface="Calibri"/>
              <a:sym typeface="Calibri"/>
            </a:endParaRPr>
          </a:p>
          <a:p>
            <a:pPr marL="0" lvl="0" indent="0" algn="just" rtl="0">
              <a:lnSpc>
                <a:spcPct val="110000"/>
              </a:lnSpc>
              <a:spcBef>
                <a:spcPts val="0"/>
              </a:spcBef>
              <a:spcAft>
                <a:spcPts val="0"/>
              </a:spcAft>
              <a:buNone/>
            </a:pPr>
            <a:endParaRPr sz="1800" dirty="0">
              <a:latin typeface="Calibri"/>
              <a:ea typeface="Calibri"/>
              <a:cs typeface="Calibri"/>
              <a:sym typeface="Calibri"/>
            </a:endParaRPr>
          </a:p>
          <a:p>
            <a:pPr marL="0" lvl="0" indent="0" algn="just" rtl="0">
              <a:lnSpc>
                <a:spcPct val="110000"/>
              </a:lnSpc>
              <a:spcBef>
                <a:spcPts val="600"/>
              </a:spcBef>
              <a:spcAft>
                <a:spcPts val="0"/>
              </a:spcAft>
              <a:buNone/>
            </a:pPr>
            <a:r>
              <a:rPr lang="en-GB" sz="1800" dirty="0" err="1">
                <a:latin typeface="Calibri"/>
                <a:ea typeface="Calibri"/>
                <a:cs typeface="Calibri"/>
                <a:sym typeface="Calibri"/>
              </a:rPr>
              <a:t>Testten</a:t>
            </a:r>
            <a:r>
              <a:rPr lang="en-GB" sz="1800" dirty="0">
                <a:latin typeface="Calibri"/>
                <a:ea typeface="Calibri"/>
                <a:cs typeface="Calibri"/>
                <a:sym typeface="Calibri"/>
              </a:rPr>
              <a:t> </a:t>
            </a:r>
            <a:r>
              <a:rPr lang="en-GB" sz="1800" dirty="0" err="1">
                <a:latin typeface="Calibri"/>
                <a:ea typeface="Calibri"/>
                <a:cs typeface="Calibri"/>
                <a:sym typeface="Calibri"/>
              </a:rPr>
              <a:t>sonra</a:t>
            </a:r>
            <a:r>
              <a:rPr lang="en-GB" sz="1800" dirty="0">
                <a:latin typeface="Calibri"/>
                <a:ea typeface="Calibri"/>
                <a:cs typeface="Calibri"/>
                <a:sym typeface="Calibri"/>
              </a:rPr>
              <a:t>, </a:t>
            </a:r>
            <a:r>
              <a:rPr lang="en-GB" sz="1800" dirty="0" err="1">
                <a:latin typeface="Calibri"/>
                <a:ea typeface="Calibri"/>
                <a:cs typeface="Calibri"/>
                <a:sym typeface="Calibri"/>
              </a:rPr>
              <a:t>ayakkabının</a:t>
            </a:r>
            <a:r>
              <a:rPr lang="en-GB" sz="1800" dirty="0">
                <a:latin typeface="Calibri"/>
                <a:ea typeface="Calibri"/>
                <a:cs typeface="Calibri"/>
                <a:sym typeface="Calibri"/>
              </a:rPr>
              <a:t> </a:t>
            </a:r>
            <a:r>
              <a:rPr lang="en-GB" sz="1800" dirty="0" err="1">
                <a:latin typeface="Calibri"/>
                <a:ea typeface="Calibri"/>
                <a:cs typeface="Calibri"/>
                <a:sym typeface="Calibri"/>
              </a:rPr>
              <a:t>farklı</a:t>
            </a:r>
            <a:r>
              <a:rPr lang="en-GB" sz="1800" dirty="0">
                <a:latin typeface="Calibri"/>
                <a:ea typeface="Calibri"/>
                <a:cs typeface="Calibri"/>
                <a:sym typeface="Calibri"/>
              </a:rPr>
              <a:t> </a:t>
            </a:r>
            <a:r>
              <a:rPr lang="en-GB" sz="1800" dirty="0" err="1">
                <a:latin typeface="Calibri"/>
                <a:ea typeface="Calibri"/>
                <a:cs typeface="Calibri"/>
                <a:sym typeface="Calibri"/>
              </a:rPr>
              <a:t>koşullar</a:t>
            </a:r>
            <a:r>
              <a:rPr lang="en-GB" sz="1800" dirty="0">
                <a:latin typeface="Calibri"/>
                <a:ea typeface="Calibri"/>
                <a:cs typeface="Calibri"/>
                <a:sym typeface="Calibri"/>
              </a:rPr>
              <a:t> </a:t>
            </a:r>
            <a:r>
              <a:rPr lang="en-GB" sz="1800" dirty="0" err="1">
                <a:latin typeface="Calibri"/>
                <a:ea typeface="Calibri"/>
                <a:cs typeface="Calibri"/>
                <a:sym typeface="Calibri"/>
              </a:rPr>
              <a:t>altında</a:t>
            </a:r>
            <a:r>
              <a:rPr lang="en-GB" sz="1800" dirty="0">
                <a:latin typeface="Calibri"/>
                <a:ea typeface="Calibri"/>
                <a:cs typeface="Calibri"/>
                <a:sym typeface="Calibri"/>
              </a:rPr>
              <a:t> </a:t>
            </a:r>
            <a:r>
              <a:rPr lang="en-GB" sz="1800" dirty="0" err="1">
                <a:latin typeface="Calibri"/>
                <a:ea typeface="Calibri"/>
                <a:cs typeface="Calibri"/>
                <a:sym typeface="Calibri"/>
              </a:rPr>
              <a:t>nasıl</a:t>
            </a:r>
            <a:r>
              <a:rPr lang="en-GB" sz="1800" dirty="0">
                <a:latin typeface="Calibri"/>
                <a:ea typeface="Calibri"/>
                <a:cs typeface="Calibri"/>
                <a:sym typeface="Calibri"/>
              </a:rPr>
              <a:t> </a:t>
            </a:r>
            <a:r>
              <a:rPr lang="en-GB" sz="1800" dirty="0" err="1">
                <a:latin typeface="Calibri"/>
                <a:ea typeface="Calibri"/>
                <a:cs typeface="Calibri"/>
                <a:sym typeface="Calibri"/>
              </a:rPr>
              <a:t>performans</a:t>
            </a:r>
            <a:r>
              <a:rPr lang="en-GB" sz="1800" dirty="0">
                <a:latin typeface="Calibri"/>
                <a:ea typeface="Calibri"/>
                <a:cs typeface="Calibri"/>
                <a:sym typeface="Calibri"/>
              </a:rPr>
              <a:t> </a:t>
            </a:r>
            <a:r>
              <a:rPr lang="en-GB" sz="1800" dirty="0" err="1">
                <a:latin typeface="Calibri"/>
                <a:ea typeface="Calibri"/>
                <a:cs typeface="Calibri"/>
                <a:sym typeface="Calibri"/>
              </a:rPr>
              <a:t>gösterdiğini</a:t>
            </a:r>
            <a:r>
              <a:rPr lang="en-GB" sz="1800" dirty="0">
                <a:latin typeface="Calibri"/>
                <a:ea typeface="Calibri"/>
                <a:cs typeface="Calibri"/>
                <a:sym typeface="Calibri"/>
              </a:rPr>
              <a:t> </a:t>
            </a:r>
            <a:r>
              <a:rPr lang="en-GB" sz="1800" dirty="0" err="1">
                <a:latin typeface="Calibri"/>
                <a:ea typeface="Calibri"/>
                <a:cs typeface="Calibri"/>
                <a:sym typeface="Calibri"/>
              </a:rPr>
              <a:t>anlamak</a:t>
            </a:r>
            <a:r>
              <a:rPr lang="en-GB" sz="1800" dirty="0">
                <a:latin typeface="Calibri"/>
                <a:ea typeface="Calibri"/>
                <a:cs typeface="Calibri"/>
                <a:sym typeface="Calibri"/>
              </a:rPr>
              <a:t> </a:t>
            </a:r>
            <a:r>
              <a:rPr lang="en-GB" sz="1800" dirty="0" err="1">
                <a:latin typeface="Calibri"/>
                <a:ea typeface="Calibri"/>
                <a:cs typeface="Calibri"/>
                <a:sym typeface="Calibri"/>
              </a:rPr>
              <a:t>için</a:t>
            </a:r>
            <a:r>
              <a:rPr lang="en-GB" sz="1800" dirty="0">
                <a:latin typeface="Calibri"/>
                <a:ea typeface="Calibri"/>
                <a:cs typeface="Calibri"/>
                <a:sym typeface="Calibri"/>
              </a:rPr>
              <a:t> </a:t>
            </a:r>
            <a:r>
              <a:rPr lang="en-GB" sz="1800" dirty="0" err="1">
                <a:latin typeface="Calibri"/>
                <a:ea typeface="Calibri"/>
                <a:cs typeface="Calibri"/>
                <a:sym typeface="Calibri"/>
              </a:rPr>
              <a:t>toplanan</a:t>
            </a:r>
            <a:r>
              <a:rPr lang="en-GB" sz="1800" dirty="0">
                <a:latin typeface="Calibri"/>
                <a:ea typeface="Calibri"/>
                <a:cs typeface="Calibri"/>
                <a:sym typeface="Calibri"/>
              </a:rPr>
              <a:t> </a:t>
            </a:r>
            <a:r>
              <a:rPr lang="en-GB" sz="1800" dirty="0" err="1">
                <a:latin typeface="Calibri"/>
                <a:ea typeface="Calibri"/>
                <a:cs typeface="Calibri"/>
                <a:sym typeface="Calibri"/>
              </a:rPr>
              <a:t>veriler</a:t>
            </a:r>
            <a:r>
              <a:rPr lang="en-GB" sz="1800" dirty="0">
                <a:latin typeface="Calibri"/>
                <a:ea typeface="Calibri"/>
                <a:cs typeface="Calibri"/>
                <a:sym typeface="Calibri"/>
              </a:rPr>
              <a:t> </a:t>
            </a:r>
            <a:r>
              <a:rPr lang="en-GB" sz="1800" dirty="0" err="1">
                <a:latin typeface="Calibri"/>
                <a:ea typeface="Calibri"/>
                <a:cs typeface="Calibri"/>
                <a:sym typeface="Calibri"/>
              </a:rPr>
              <a:t>analiz</a:t>
            </a:r>
            <a:r>
              <a:rPr lang="en-GB" sz="1800" dirty="0">
                <a:latin typeface="Calibri"/>
                <a:ea typeface="Calibri"/>
                <a:cs typeface="Calibri"/>
                <a:sym typeface="Calibri"/>
              </a:rPr>
              <a:t> </a:t>
            </a:r>
            <a:r>
              <a:rPr lang="en-GB" sz="1800" dirty="0" err="1">
                <a:latin typeface="Calibri"/>
                <a:ea typeface="Calibri"/>
                <a:cs typeface="Calibri"/>
                <a:sym typeface="Calibri"/>
              </a:rPr>
              <a:t>edilir</a:t>
            </a:r>
            <a:r>
              <a:rPr lang="en-GB" sz="1800" dirty="0">
                <a:latin typeface="Calibri"/>
                <a:ea typeface="Calibri"/>
                <a:cs typeface="Calibri"/>
                <a:sym typeface="Calibri"/>
              </a:rPr>
              <a:t>. Bu </a:t>
            </a:r>
            <a:r>
              <a:rPr lang="en-GB" sz="1800" dirty="0" err="1">
                <a:latin typeface="Calibri"/>
                <a:ea typeface="Calibri"/>
                <a:cs typeface="Calibri"/>
                <a:sym typeface="Calibri"/>
              </a:rPr>
              <a:t>analiz</a:t>
            </a:r>
            <a:r>
              <a:rPr lang="en-GB" sz="1800" dirty="0">
                <a:latin typeface="Calibri"/>
                <a:ea typeface="Calibri"/>
                <a:cs typeface="Calibri"/>
                <a:sym typeface="Calibri"/>
              </a:rPr>
              <a:t>, </a:t>
            </a:r>
            <a:r>
              <a:rPr lang="en-GB" sz="1800" dirty="0" err="1">
                <a:latin typeface="Calibri"/>
                <a:ea typeface="Calibri"/>
                <a:cs typeface="Calibri"/>
                <a:sym typeface="Calibri"/>
              </a:rPr>
              <a:t>iyileştirme</a:t>
            </a:r>
            <a:r>
              <a:rPr lang="en-GB" sz="1800" dirty="0">
                <a:latin typeface="Calibri"/>
                <a:ea typeface="Calibri"/>
                <a:cs typeface="Calibri"/>
                <a:sym typeface="Calibri"/>
              </a:rPr>
              <a:t> </a:t>
            </a:r>
            <a:r>
              <a:rPr lang="en-GB" sz="1800" dirty="0" err="1">
                <a:latin typeface="Calibri"/>
                <a:ea typeface="Calibri"/>
                <a:cs typeface="Calibri"/>
                <a:sym typeface="Calibri"/>
              </a:rPr>
              <a:t>veya</a:t>
            </a:r>
            <a:r>
              <a:rPr lang="en-GB" sz="1800" dirty="0">
                <a:latin typeface="Calibri"/>
                <a:ea typeface="Calibri"/>
                <a:cs typeface="Calibri"/>
                <a:sym typeface="Calibri"/>
              </a:rPr>
              <a:t> </a:t>
            </a:r>
            <a:r>
              <a:rPr lang="en-GB" sz="1800" dirty="0" err="1">
                <a:latin typeface="Calibri"/>
                <a:ea typeface="Calibri"/>
                <a:cs typeface="Calibri"/>
                <a:sym typeface="Calibri"/>
              </a:rPr>
              <a:t>değişiklik</a:t>
            </a:r>
            <a:r>
              <a:rPr lang="en-GB" sz="1800" dirty="0">
                <a:latin typeface="Calibri"/>
                <a:ea typeface="Calibri"/>
                <a:cs typeface="Calibri"/>
                <a:sym typeface="Calibri"/>
              </a:rPr>
              <a:t> </a:t>
            </a:r>
            <a:r>
              <a:rPr lang="en-GB" sz="1800" dirty="0" err="1">
                <a:latin typeface="Calibri"/>
                <a:ea typeface="Calibri"/>
                <a:cs typeface="Calibri"/>
                <a:sym typeface="Calibri"/>
              </a:rPr>
              <a:t>gerektiren</a:t>
            </a:r>
            <a:r>
              <a:rPr lang="en-GB" sz="1800" dirty="0">
                <a:latin typeface="Calibri"/>
                <a:ea typeface="Calibri"/>
                <a:cs typeface="Calibri"/>
                <a:sym typeface="Calibri"/>
              </a:rPr>
              <a:t> </a:t>
            </a:r>
            <a:r>
              <a:rPr lang="en-GB" sz="1800" dirty="0" err="1">
                <a:latin typeface="Calibri"/>
                <a:ea typeface="Calibri"/>
                <a:cs typeface="Calibri"/>
                <a:sym typeface="Calibri"/>
              </a:rPr>
              <a:t>alanlara</a:t>
            </a:r>
            <a:r>
              <a:rPr lang="en-GB" sz="1800" dirty="0">
                <a:latin typeface="Calibri"/>
                <a:ea typeface="Calibri"/>
                <a:cs typeface="Calibri"/>
                <a:sym typeface="Calibri"/>
              </a:rPr>
              <a:t> </a:t>
            </a:r>
            <a:r>
              <a:rPr lang="en-GB" sz="1800" dirty="0" err="1">
                <a:latin typeface="Calibri"/>
                <a:ea typeface="Calibri"/>
                <a:cs typeface="Calibri"/>
                <a:sym typeface="Calibri"/>
              </a:rPr>
              <a:t>ilişkin</a:t>
            </a:r>
            <a:r>
              <a:rPr lang="en-GB" sz="1800" dirty="0">
                <a:latin typeface="Calibri"/>
                <a:ea typeface="Calibri"/>
                <a:cs typeface="Calibri"/>
                <a:sym typeface="Calibri"/>
              </a:rPr>
              <a:t> </a:t>
            </a:r>
            <a:r>
              <a:rPr lang="en-GB" sz="1800" dirty="0" err="1">
                <a:latin typeface="Calibri"/>
                <a:ea typeface="Calibri"/>
                <a:cs typeface="Calibri"/>
                <a:sym typeface="Calibri"/>
              </a:rPr>
              <a:t>içgörüler</a:t>
            </a:r>
            <a:r>
              <a:rPr lang="en-GB" sz="1800" dirty="0">
                <a:latin typeface="Calibri"/>
                <a:ea typeface="Calibri"/>
                <a:cs typeface="Calibri"/>
                <a:sym typeface="Calibri"/>
              </a:rPr>
              <a:t> </a:t>
            </a:r>
            <a:r>
              <a:rPr lang="en-GB" sz="1800" dirty="0" err="1">
                <a:latin typeface="Calibri"/>
                <a:ea typeface="Calibri"/>
                <a:cs typeface="Calibri"/>
                <a:sym typeface="Calibri"/>
              </a:rPr>
              <a:t>sağlar</a:t>
            </a:r>
            <a:r>
              <a:rPr lang="en-GB" sz="1800" dirty="0">
                <a:latin typeface="Calibri"/>
                <a:ea typeface="Calibri"/>
                <a:cs typeface="Calibri"/>
                <a:sym typeface="Calibri"/>
              </a:rPr>
              <a:t>.</a:t>
            </a:r>
            <a:endParaRPr dirty="0"/>
          </a:p>
        </p:txBody>
      </p:sp>
      <p:sp>
        <p:nvSpPr>
          <p:cNvPr id="121" name="Google Shape;12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0000"/>
              </a:lnSpc>
              <a:spcBef>
                <a:spcPts val="0"/>
              </a:spcBef>
              <a:spcAft>
                <a:spcPts val="0"/>
              </a:spcAft>
              <a:buNone/>
            </a:pPr>
            <a:r>
              <a:rPr lang="en-GB" sz="1800" dirty="0" err="1">
                <a:latin typeface="Calibri"/>
                <a:ea typeface="Calibri"/>
                <a:cs typeface="Calibri"/>
                <a:sym typeface="Calibri"/>
              </a:rPr>
              <a:t>Prototipleme</a:t>
            </a:r>
            <a:r>
              <a:rPr lang="en-GB" sz="1800" dirty="0">
                <a:latin typeface="Calibri"/>
                <a:ea typeface="Calibri"/>
                <a:cs typeface="Calibri"/>
                <a:sym typeface="Calibri"/>
              </a:rPr>
              <a:t> </a:t>
            </a:r>
            <a:r>
              <a:rPr lang="en-GB" sz="1800" dirty="0" err="1">
                <a:latin typeface="Calibri"/>
                <a:ea typeface="Calibri"/>
                <a:cs typeface="Calibri"/>
                <a:sym typeface="Calibri"/>
              </a:rPr>
              <a:t>aşaması</a:t>
            </a:r>
            <a:r>
              <a:rPr lang="en-GB" sz="1800" dirty="0">
                <a:latin typeface="Calibri"/>
                <a:ea typeface="Calibri"/>
                <a:cs typeface="Calibri"/>
                <a:sym typeface="Calibri"/>
              </a:rPr>
              <a:t>, </a:t>
            </a:r>
            <a:r>
              <a:rPr lang="en-GB" sz="1800" dirty="0" err="1">
                <a:latin typeface="Calibri"/>
                <a:ea typeface="Calibri"/>
                <a:cs typeface="Calibri"/>
                <a:sym typeface="Calibri"/>
              </a:rPr>
              <a:t>ayakkabılar</a:t>
            </a:r>
            <a:r>
              <a:rPr lang="en-GB" sz="1800" dirty="0">
                <a:latin typeface="Calibri"/>
                <a:ea typeface="Calibri"/>
                <a:cs typeface="Calibri"/>
                <a:sym typeface="Calibri"/>
              </a:rPr>
              <a:t> da </a:t>
            </a:r>
            <a:r>
              <a:rPr lang="en-GB" sz="1800" dirty="0" err="1">
                <a:latin typeface="Calibri"/>
                <a:ea typeface="Calibri"/>
                <a:cs typeface="Calibri"/>
                <a:sym typeface="Calibri"/>
              </a:rPr>
              <a:t>dahil</a:t>
            </a:r>
            <a:r>
              <a:rPr lang="en-GB" sz="1800" dirty="0">
                <a:latin typeface="Calibri"/>
                <a:ea typeface="Calibri"/>
                <a:cs typeface="Calibri"/>
                <a:sym typeface="Calibri"/>
              </a:rPr>
              <a:t> </a:t>
            </a:r>
            <a:r>
              <a:rPr lang="en-GB" sz="1800" dirty="0" err="1">
                <a:latin typeface="Calibri"/>
                <a:ea typeface="Calibri"/>
                <a:cs typeface="Calibri"/>
                <a:sym typeface="Calibri"/>
              </a:rPr>
              <a:t>olmak</a:t>
            </a:r>
            <a:r>
              <a:rPr lang="en-GB" sz="1800" dirty="0">
                <a:latin typeface="Calibri"/>
                <a:ea typeface="Calibri"/>
                <a:cs typeface="Calibri"/>
                <a:sym typeface="Calibri"/>
              </a:rPr>
              <a:t> </a:t>
            </a:r>
            <a:r>
              <a:rPr lang="en-GB" sz="1800" dirty="0" err="1">
                <a:latin typeface="Calibri"/>
                <a:ea typeface="Calibri"/>
                <a:cs typeface="Calibri"/>
                <a:sym typeface="Calibri"/>
              </a:rPr>
              <a:t>üzere</a:t>
            </a:r>
            <a:r>
              <a:rPr lang="en-GB" sz="1800" dirty="0">
                <a:latin typeface="Calibri"/>
                <a:ea typeface="Calibri"/>
                <a:cs typeface="Calibri"/>
                <a:sym typeface="Calibri"/>
              </a:rPr>
              <a:t> </a:t>
            </a:r>
            <a:r>
              <a:rPr lang="en-GB" sz="1800" dirty="0" err="1">
                <a:latin typeface="Calibri"/>
                <a:ea typeface="Calibri"/>
                <a:cs typeface="Calibri"/>
                <a:sym typeface="Calibri"/>
              </a:rPr>
              <a:t>herhangi</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ürünün</a:t>
            </a:r>
            <a:r>
              <a:rPr lang="en-GB" sz="1800" dirty="0">
                <a:latin typeface="Calibri"/>
                <a:ea typeface="Calibri"/>
                <a:cs typeface="Calibri"/>
                <a:sym typeface="Calibri"/>
              </a:rPr>
              <a:t> </a:t>
            </a:r>
            <a:r>
              <a:rPr lang="en-GB" sz="1800" dirty="0" err="1">
                <a:latin typeface="Calibri"/>
                <a:ea typeface="Calibri"/>
                <a:cs typeface="Calibri"/>
                <a:sym typeface="Calibri"/>
              </a:rPr>
              <a:t>tasarım</a:t>
            </a:r>
            <a:r>
              <a:rPr lang="en-GB" sz="1800" dirty="0">
                <a:latin typeface="Calibri"/>
                <a:ea typeface="Calibri"/>
                <a:cs typeface="Calibri"/>
                <a:sym typeface="Calibri"/>
              </a:rPr>
              <a:t> </a:t>
            </a:r>
            <a:r>
              <a:rPr lang="en-GB" sz="1800" dirty="0" err="1">
                <a:latin typeface="Calibri"/>
                <a:ea typeface="Calibri"/>
                <a:cs typeface="Calibri"/>
                <a:sym typeface="Calibri"/>
              </a:rPr>
              <a:t>sürecinde</a:t>
            </a:r>
            <a:r>
              <a:rPr lang="en-GB" sz="1800" dirty="0">
                <a:latin typeface="Calibri"/>
                <a:ea typeface="Calibri"/>
                <a:cs typeface="Calibri"/>
                <a:sym typeface="Calibri"/>
              </a:rPr>
              <a:t> </a:t>
            </a:r>
            <a:r>
              <a:rPr lang="en-GB" sz="1800" dirty="0" err="1">
                <a:latin typeface="Calibri"/>
                <a:ea typeface="Calibri"/>
                <a:cs typeface="Calibri"/>
                <a:sym typeface="Calibri"/>
              </a:rPr>
              <a:t>çok</a:t>
            </a:r>
            <a:r>
              <a:rPr lang="en-GB" sz="1800" dirty="0">
                <a:latin typeface="Calibri"/>
                <a:ea typeface="Calibri"/>
                <a:cs typeface="Calibri"/>
                <a:sym typeface="Calibri"/>
              </a:rPr>
              <a:t> </a:t>
            </a:r>
            <a:r>
              <a:rPr lang="en-GB" sz="1800" dirty="0" err="1">
                <a:latin typeface="Calibri"/>
                <a:ea typeface="Calibri"/>
                <a:cs typeface="Calibri"/>
                <a:sym typeface="Calibri"/>
              </a:rPr>
              <a:t>önemli</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adımdır</a:t>
            </a:r>
            <a:r>
              <a:rPr lang="en-GB" sz="1800" dirty="0">
                <a:latin typeface="Calibri"/>
                <a:ea typeface="Calibri"/>
                <a:cs typeface="Calibri"/>
                <a:sym typeface="Calibri"/>
              </a:rPr>
              <a:t>. </a:t>
            </a:r>
            <a:r>
              <a:rPr lang="en-GB" sz="1800" dirty="0" err="1">
                <a:latin typeface="Calibri"/>
                <a:ea typeface="Calibri"/>
                <a:cs typeface="Calibri"/>
                <a:sym typeface="Calibri"/>
              </a:rPr>
              <a:t>Üretim</a:t>
            </a:r>
            <a:r>
              <a:rPr lang="en-GB" sz="1800" dirty="0">
                <a:latin typeface="Calibri"/>
                <a:ea typeface="Calibri"/>
                <a:cs typeface="Calibri"/>
                <a:sym typeface="Calibri"/>
              </a:rPr>
              <a:t> </a:t>
            </a:r>
            <a:r>
              <a:rPr lang="en-GB" sz="1800" dirty="0" err="1">
                <a:latin typeface="Calibri"/>
                <a:ea typeface="Calibri"/>
                <a:cs typeface="Calibri"/>
                <a:sym typeface="Calibri"/>
              </a:rPr>
              <a:t>aşamasına</a:t>
            </a:r>
            <a:r>
              <a:rPr lang="en-GB" sz="1800" dirty="0">
                <a:latin typeface="Calibri"/>
                <a:ea typeface="Calibri"/>
                <a:cs typeface="Calibri"/>
                <a:sym typeface="Calibri"/>
              </a:rPr>
              <a:t> </a:t>
            </a:r>
            <a:r>
              <a:rPr lang="en-GB" sz="1800" dirty="0" err="1">
                <a:latin typeface="Calibri"/>
                <a:ea typeface="Calibri"/>
                <a:cs typeface="Calibri"/>
                <a:sym typeface="Calibri"/>
              </a:rPr>
              <a:t>geçmeden</a:t>
            </a:r>
            <a:r>
              <a:rPr lang="en-GB" sz="1800" dirty="0">
                <a:latin typeface="Calibri"/>
                <a:ea typeface="Calibri"/>
                <a:cs typeface="Calibri"/>
                <a:sym typeface="Calibri"/>
              </a:rPr>
              <a:t> </a:t>
            </a:r>
            <a:r>
              <a:rPr lang="en-GB" sz="1800" dirty="0" err="1">
                <a:latin typeface="Calibri"/>
                <a:ea typeface="Calibri"/>
                <a:cs typeface="Calibri"/>
                <a:sym typeface="Calibri"/>
              </a:rPr>
              <a:t>önce</a:t>
            </a:r>
            <a:r>
              <a:rPr lang="en-GB" sz="1800" dirty="0">
                <a:latin typeface="Calibri"/>
                <a:ea typeface="Calibri"/>
                <a:cs typeface="Calibri"/>
                <a:sym typeface="Calibri"/>
              </a:rPr>
              <a:t> </a:t>
            </a:r>
            <a:r>
              <a:rPr lang="en-GB" sz="1800" dirty="0" err="1">
                <a:latin typeface="Calibri"/>
                <a:ea typeface="Calibri"/>
                <a:cs typeface="Calibri"/>
                <a:sym typeface="Calibri"/>
              </a:rPr>
              <a:t>tasarımını</a:t>
            </a:r>
            <a:r>
              <a:rPr lang="en-GB" sz="1800" dirty="0">
                <a:latin typeface="Calibri"/>
                <a:ea typeface="Calibri"/>
                <a:cs typeface="Calibri"/>
                <a:sym typeface="Calibri"/>
              </a:rPr>
              <a:t>, </a:t>
            </a:r>
            <a:r>
              <a:rPr lang="en-GB" sz="1800" dirty="0" err="1">
                <a:latin typeface="Calibri"/>
                <a:ea typeface="Calibri"/>
                <a:cs typeface="Calibri"/>
                <a:sym typeface="Calibri"/>
              </a:rPr>
              <a:t>işlevselliğini</a:t>
            </a:r>
            <a:r>
              <a:rPr lang="en-GB" sz="1800" dirty="0">
                <a:latin typeface="Calibri"/>
                <a:ea typeface="Calibri"/>
                <a:cs typeface="Calibri"/>
                <a:sym typeface="Calibri"/>
              </a:rPr>
              <a:t> ve </a:t>
            </a:r>
            <a:r>
              <a:rPr lang="en-GB" sz="1800" dirty="0" err="1">
                <a:latin typeface="Calibri"/>
                <a:ea typeface="Calibri"/>
                <a:cs typeface="Calibri"/>
                <a:sym typeface="Calibri"/>
              </a:rPr>
              <a:t>performansını</a:t>
            </a:r>
            <a:r>
              <a:rPr lang="en-GB" sz="1800" dirty="0">
                <a:latin typeface="Calibri"/>
                <a:ea typeface="Calibri"/>
                <a:cs typeface="Calibri"/>
                <a:sym typeface="Calibri"/>
              </a:rPr>
              <a:t> test </a:t>
            </a:r>
            <a:r>
              <a:rPr lang="en-GB" sz="1800" dirty="0" err="1">
                <a:latin typeface="Calibri"/>
                <a:ea typeface="Calibri"/>
                <a:cs typeface="Calibri"/>
                <a:sym typeface="Calibri"/>
              </a:rPr>
              <a:t>etmek</a:t>
            </a:r>
            <a:r>
              <a:rPr lang="en-GB" sz="1800" dirty="0">
                <a:latin typeface="Calibri"/>
                <a:ea typeface="Calibri"/>
                <a:cs typeface="Calibri"/>
                <a:sym typeface="Calibri"/>
              </a:rPr>
              <a:t> ve </a:t>
            </a:r>
            <a:r>
              <a:rPr lang="en-GB" sz="1800" dirty="0" err="1">
                <a:latin typeface="Calibri"/>
                <a:ea typeface="Calibri"/>
                <a:cs typeface="Calibri"/>
                <a:sym typeface="Calibri"/>
              </a:rPr>
              <a:t>iyileştirmek</a:t>
            </a:r>
            <a:r>
              <a:rPr lang="en-GB" sz="1800" dirty="0">
                <a:latin typeface="Calibri"/>
                <a:ea typeface="Calibri"/>
                <a:cs typeface="Calibri"/>
                <a:sym typeface="Calibri"/>
              </a:rPr>
              <a:t> </a:t>
            </a:r>
            <a:r>
              <a:rPr lang="en-GB" sz="1800" dirty="0" err="1">
                <a:latin typeface="Calibri"/>
                <a:ea typeface="Calibri"/>
                <a:cs typeface="Calibri"/>
                <a:sym typeface="Calibri"/>
              </a:rPr>
              <a:t>için</a:t>
            </a:r>
            <a:r>
              <a:rPr lang="en-GB" sz="1800" dirty="0">
                <a:latin typeface="Calibri"/>
                <a:ea typeface="Calibri"/>
                <a:cs typeface="Calibri"/>
                <a:sym typeface="Calibri"/>
              </a:rPr>
              <a:t> </a:t>
            </a:r>
            <a:r>
              <a:rPr lang="en-GB" sz="1800" dirty="0" err="1">
                <a:latin typeface="Calibri"/>
                <a:ea typeface="Calibri"/>
                <a:cs typeface="Calibri"/>
                <a:sym typeface="Calibri"/>
              </a:rPr>
              <a:t>ürünün</a:t>
            </a:r>
            <a:r>
              <a:rPr lang="en-GB" sz="1800" dirty="0">
                <a:latin typeface="Calibri"/>
                <a:ea typeface="Calibri"/>
                <a:cs typeface="Calibri"/>
                <a:sym typeface="Calibri"/>
              </a:rPr>
              <a:t> </a:t>
            </a:r>
            <a:r>
              <a:rPr lang="en-GB" sz="1800" dirty="0" err="1">
                <a:latin typeface="Calibri"/>
                <a:ea typeface="Calibri"/>
                <a:cs typeface="Calibri"/>
                <a:sym typeface="Calibri"/>
              </a:rPr>
              <a:t>fiziksel</a:t>
            </a:r>
            <a:r>
              <a:rPr lang="en-GB" sz="1800" dirty="0">
                <a:latin typeface="Calibri"/>
                <a:ea typeface="Calibri"/>
                <a:cs typeface="Calibri"/>
                <a:sym typeface="Calibri"/>
              </a:rPr>
              <a:t> </a:t>
            </a:r>
            <a:r>
              <a:rPr lang="en-GB" sz="1800" dirty="0" err="1">
                <a:latin typeface="Calibri"/>
                <a:ea typeface="Calibri"/>
                <a:cs typeface="Calibri"/>
                <a:sym typeface="Calibri"/>
              </a:rPr>
              <a:t>veya</a:t>
            </a:r>
            <a:r>
              <a:rPr lang="en-GB" sz="1800" dirty="0">
                <a:latin typeface="Calibri"/>
                <a:ea typeface="Calibri"/>
                <a:cs typeface="Calibri"/>
                <a:sym typeface="Calibri"/>
              </a:rPr>
              <a:t> </a:t>
            </a:r>
            <a:r>
              <a:rPr lang="en-GB" sz="1800" dirty="0" err="1">
                <a:latin typeface="Calibri"/>
                <a:ea typeface="Calibri"/>
                <a:cs typeface="Calibri"/>
                <a:sym typeface="Calibri"/>
              </a:rPr>
              <a:t>dijital</a:t>
            </a:r>
            <a:r>
              <a:rPr lang="en-GB" sz="1800" dirty="0">
                <a:latin typeface="Calibri"/>
                <a:ea typeface="Calibri"/>
                <a:cs typeface="Calibri"/>
                <a:sym typeface="Calibri"/>
              </a:rPr>
              <a:t> </a:t>
            </a:r>
            <a:r>
              <a:rPr lang="en-GB" sz="1800" dirty="0" err="1">
                <a:latin typeface="Calibri"/>
                <a:ea typeface="Calibri"/>
                <a:cs typeface="Calibri"/>
                <a:sym typeface="Calibri"/>
              </a:rPr>
              <a:t>modellerinin</a:t>
            </a:r>
            <a:r>
              <a:rPr lang="en-GB" sz="1800" dirty="0">
                <a:latin typeface="Calibri"/>
                <a:ea typeface="Calibri"/>
                <a:cs typeface="Calibri"/>
                <a:sym typeface="Calibri"/>
              </a:rPr>
              <a:t> </a:t>
            </a:r>
            <a:r>
              <a:rPr lang="en-GB" sz="1800" dirty="0" err="1">
                <a:latin typeface="Calibri"/>
                <a:ea typeface="Calibri"/>
                <a:cs typeface="Calibri"/>
                <a:sym typeface="Calibri"/>
              </a:rPr>
              <a:t>oluşturulmasını</a:t>
            </a:r>
            <a:r>
              <a:rPr lang="en-GB" sz="1800" dirty="0">
                <a:latin typeface="Calibri"/>
                <a:ea typeface="Calibri"/>
                <a:cs typeface="Calibri"/>
                <a:sym typeface="Calibri"/>
              </a:rPr>
              <a:t> </a:t>
            </a:r>
            <a:r>
              <a:rPr lang="en-GB" sz="1800" dirty="0" err="1">
                <a:latin typeface="Calibri"/>
                <a:ea typeface="Calibri"/>
                <a:cs typeface="Calibri"/>
                <a:sym typeface="Calibri"/>
              </a:rPr>
              <a:t>içerir</a:t>
            </a:r>
            <a:r>
              <a:rPr lang="en-GB" sz="1800" dirty="0">
                <a:latin typeface="Calibri"/>
                <a:ea typeface="Calibri"/>
                <a:cs typeface="Calibri"/>
                <a:sym typeface="Calibri"/>
              </a:rPr>
              <a:t>. </a:t>
            </a:r>
            <a:r>
              <a:rPr lang="en-GB" sz="1800" dirty="0" err="1">
                <a:latin typeface="Calibri"/>
                <a:ea typeface="Calibri"/>
                <a:cs typeface="Calibri"/>
                <a:sym typeface="Calibri"/>
              </a:rPr>
              <a:t>Ayakkabı</a:t>
            </a:r>
            <a:r>
              <a:rPr lang="en-GB" sz="1800" dirty="0">
                <a:latin typeface="Calibri"/>
                <a:ea typeface="Calibri"/>
                <a:cs typeface="Calibri"/>
                <a:sym typeface="Calibri"/>
              </a:rPr>
              <a:t> </a:t>
            </a:r>
            <a:r>
              <a:rPr lang="en-GB" sz="1800" dirty="0" err="1">
                <a:latin typeface="Calibri"/>
                <a:ea typeface="Calibri"/>
                <a:cs typeface="Calibri"/>
                <a:sym typeface="Calibri"/>
              </a:rPr>
              <a:t>tasarımı</a:t>
            </a:r>
            <a:r>
              <a:rPr lang="en-GB" sz="1800" dirty="0">
                <a:latin typeface="Calibri"/>
                <a:ea typeface="Calibri"/>
                <a:cs typeface="Calibri"/>
                <a:sym typeface="Calibri"/>
              </a:rPr>
              <a:t> </a:t>
            </a:r>
            <a:r>
              <a:rPr lang="en-GB" sz="1800" dirty="0" err="1">
                <a:latin typeface="Calibri"/>
                <a:ea typeface="Calibri"/>
                <a:cs typeface="Calibri"/>
                <a:sym typeface="Calibri"/>
              </a:rPr>
              <a:t>bağlamında</a:t>
            </a:r>
            <a:r>
              <a:rPr lang="en-GB" sz="1800" dirty="0">
                <a:latin typeface="Calibri"/>
                <a:ea typeface="Calibri"/>
                <a:cs typeface="Calibri"/>
                <a:sym typeface="Calibri"/>
              </a:rPr>
              <a:t>, </a:t>
            </a:r>
            <a:r>
              <a:rPr lang="en-GB" sz="1800" dirty="0" err="1">
                <a:latin typeface="Calibri"/>
                <a:ea typeface="Calibri"/>
                <a:cs typeface="Calibri"/>
                <a:sym typeface="Calibri"/>
              </a:rPr>
              <a:t>prototipleme</a:t>
            </a:r>
            <a:r>
              <a:rPr lang="en-GB" sz="1800" dirty="0">
                <a:latin typeface="Calibri"/>
                <a:ea typeface="Calibri"/>
                <a:cs typeface="Calibri"/>
                <a:sym typeface="Calibri"/>
              </a:rPr>
              <a:t>, </a:t>
            </a:r>
            <a:r>
              <a:rPr lang="en-GB" sz="1800" dirty="0" err="1">
                <a:latin typeface="Calibri"/>
                <a:ea typeface="Calibri"/>
                <a:cs typeface="Calibri"/>
                <a:sym typeface="Calibri"/>
              </a:rPr>
              <a:t>konsept</a:t>
            </a:r>
            <a:r>
              <a:rPr lang="en-GB" sz="1800" dirty="0">
                <a:latin typeface="Calibri"/>
                <a:ea typeface="Calibri"/>
                <a:cs typeface="Calibri"/>
                <a:sym typeface="Calibri"/>
              </a:rPr>
              <a:t> ve </a:t>
            </a:r>
            <a:r>
              <a:rPr lang="en-GB" sz="1800" dirty="0" err="1">
                <a:latin typeface="Calibri"/>
                <a:ea typeface="Calibri"/>
                <a:cs typeface="Calibri"/>
                <a:sym typeface="Calibri"/>
              </a:rPr>
              <a:t>gerçeklik</a:t>
            </a:r>
            <a:r>
              <a:rPr lang="en-GB" sz="1800" dirty="0">
                <a:latin typeface="Calibri"/>
                <a:ea typeface="Calibri"/>
                <a:cs typeface="Calibri"/>
                <a:sym typeface="Calibri"/>
              </a:rPr>
              <a:t> </a:t>
            </a:r>
            <a:r>
              <a:rPr lang="en-GB" sz="1800" dirty="0" err="1">
                <a:latin typeface="Calibri"/>
                <a:ea typeface="Calibri"/>
                <a:cs typeface="Calibri"/>
                <a:sym typeface="Calibri"/>
              </a:rPr>
              <a:t>arasında</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köprü</a:t>
            </a:r>
            <a:r>
              <a:rPr lang="en-GB" sz="1800" dirty="0">
                <a:latin typeface="Calibri"/>
                <a:ea typeface="Calibri"/>
                <a:cs typeface="Calibri"/>
                <a:sym typeface="Calibri"/>
              </a:rPr>
              <a:t> </a:t>
            </a:r>
            <a:r>
              <a:rPr lang="en-GB" sz="1800" dirty="0" err="1">
                <a:latin typeface="Calibri"/>
                <a:ea typeface="Calibri"/>
                <a:cs typeface="Calibri"/>
                <a:sym typeface="Calibri"/>
              </a:rPr>
              <a:t>görevi</a:t>
            </a:r>
            <a:r>
              <a:rPr lang="en-GB" sz="1800" dirty="0">
                <a:latin typeface="Calibri"/>
                <a:ea typeface="Calibri"/>
                <a:cs typeface="Calibri"/>
                <a:sym typeface="Calibri"/>
              </a:rPr>
              <a:t> </a:t>
            </a:r>
            <a:r>
              <a:rPr lang="en-GB" sz="1800" dirty="0" err="1">
                <a:latin typeface="Calibri"/>
                <a:ea typeface="Calibri"/>
                <a:cs typeface="Calibri"/>
                <a:sym typeface="Calibri"/>
              </a:rPr>
              <a:t>görerek</a:t>
            </a:r>
            <a:r>
              <a:rPr lang="en-GB" sz="1800" dirty="0">
                <a:latin typeface="Calibri"/>
                <a:ea typeface="Calibri"/>
                <a:cs typeface="Calibri"/>
                <a:sym typeface="Calibri"/>
              </a:rPr>
              <a:t> </a:t>
            </a:r>
            <a:r>
              <a:rPr lang="en-GB" sz="1800" dirty="0" err="1">
                <a:latin typeface="Calibri"/>
                <a:ea typeface="Calibri"/>
                <a:cs typeface="Calibri"/>
                <a:sym typeface="Calibri"/>
              </a:rPr>
              <a:t>tasarımcıların</a:t>
            </a:r>
            <a:r>
              <a:rPr lang="en-GB" sz="1800" dirty="0">
                <a:latin typeface="Calibri"/>
                <a:ea typeface="Calibri"/>
                <a:cs typeface="Calibri"/>
                <a:sym typeface="Calibri"/>
              </a:rPr>
              <a:t> </a:t>
            </a:r>
            <a:r>
              <a:rPr lang="en-GB" sz="1800" dirty="0" err="1">
                <a:latin typeface="Calibri"/>
                <a:ea typeface="Calibri"/>
                <a:cs typeface="Calibri"/>
                <a:sym typeface="Calibri"/>
              </a:rPr>
              <a:t>fikirlerini</a:t>
            </a:r>
            <a:r>
              <a:rPr lang="en-GB" sz="1800" dirty="0">
                <a:latin typeface="Calibri"/>
                <a:ea typeface="Calibri"/>
                <a:cs typeface="Calibri"/>
                <a:sym typeface="Calibri"/>
              </a:rPr>
              <a:t> </a:t>
            </a:r>
            <a:r>
              <a:rPr lang="en-GB" sz="1800" dirty="0" err="1">
                <a:latin typeface="Calibri"/>
                <a:ea typeface="Calibri"/>
                <a:cs typeface="Calibri"/>
                <a:sym typeface="Calibri"/>
              </a:rPr>
              <a:t>somut</a:t>
            </a:r>
            <a:r>
              <a:rPr lang="en-GB" sz="1800" dirty="0">
                <a:latin typeface="Calibri"/>
                <a:ea typeface="Calibri"/>
                <a:cs typeface="Calibri"/>
                <a:sym typeface="Calibri"/>
              </a:rPr>
              <a:t> </a:t>
            </a:r>
            <a:r>
              <a:rPr lang="en-GB" sz="1800" dirty="0" err="1">
                <a:latin typeface="Calibri"/>
                <a:ea typeface="Calibri"/>
                <a:cs typeface="Calibri"/>
                <a:sym typeface="Calibri"/>
              </a:rPr>
              <a:t>formlarda</a:t>
            </a:r>
            <a:r>
              <a:rPr lang="en-GB" sz="1800" dirty="0">
                <a:latin typeface="Calibri"/>
                <a:ea typeface="Calibri"/>
                <a:cs typeface="Calibri"/>
                <a:sym typeface="Calibri"/>
              </a:rPr>
              <a:t> </a:t>
            </a:r>
            <a:r>
              <a:rPr lang="en-GB" sz="1800" dirty="0" err="1">
                <a:latin typeface="Calibri"/>
                <a:ea typeface="Calibri"/>
                <a:cs typeface="Calibri"/>
                <a:sym typeface="Calibri"/>
              </a:rPr>
              <a:t>görselleştirmelerine</a:t>
            </a:r>
            <a:r>
              <a:rPr lang="en-GB" sz="1800" dirty="0">
                <a:latin typeface="Calibri"/>
                <a:ea typeface="Calibri"/>
                <a:cs typeface="Calibri"/>
                <a:sym typeface="Calibri"/>
              </a:rPr>
              <a:t> ve </a:t>
            </a:r>
            <a:r>
              <a:rPr lang="en-GB" sz="1800" dirty="0" err="1">
                <a:latin typeface="Calibri"/>
                <a:ea typeface="Calibri"/>
                <a:cs typeface="Calibri"/>
                <a:sym typeface="Calibri"/>
              </a:rPr>
              <a:t>sürecin</a:t>
            </a:r>
            <a:r>
              <a:rPr lang="en-GB" sz="1800" dirty="0">
                <a:latin typeface="Calibri"/>
                <a:ea typeface="Calibri"/>
                <a:cs typeface="Calibri"/>
                <a:sym typeface="Calibri"/>
              </a:rPr>
              <a:t> </a:t>
            </a:r>
            <a:r>
              <a:rPr lang="en-GB" sz="1800" dirty="0" err="1">
                <a:latin typeface="Calibri"/>
                <a:ea typeface="Calibri"/>
                <a:cs typeface="Calibri"/>
                <a:sym typeface="Calibri"/>
              </a:rPr>
              <a:t>erken</a:t>
            </a:r>
            <a:r>
              <a:rPr lang="en-GB" sz="1800" dirty="0">
                <a:latin typeface="Calibri"/>
                <a:ea typeface="Calibri"/>
                <a:cs typeface="Calibri"/>
                <a:sym typeface="Calibri"/>
              </a:rPr>
              <a:t> </a:t>
            </a:r>
            <a:r>
              <a:rPr lang="en-GB" sz="1800" dirty="0" err="1">
                <a:latin typeface="Calibri"/>
                <a:ea typeface="Calibri"/>
                <a:cs typeface="Calibri"/>
                <a:sym typeface="Calibri"/>
              </a:rPr>
              <a:t>aşamalarında</a:t>
            </a:r>
            <a:r>
              <a:rPr lang="en-GB" sz="1800" dirty="0">
                <a:latin typeface="Calibri"/>
                <a:ea typeface="Calibri"/>
                <a:cs typeface="Calibri"/>
                <a:sym typeface="Calibri"/>
              </a:rPr>
              <a:t> </a:t>
            </a:r>
            <a:r>
              <a:rPr lang="en-GB" sz="1800" dirty="0" err="1">
                <a:latin typeface="Calibri"/>
                <a:ea typeface="Calibri"/>
                <a:cs typeface="Calibri"/>
                <a:sym typeface="Calibri"/>
              </a:rPr>
              <a:t>olası</a:t>
            </a:r>
            <a:r>
              <a:rPr lang="en-GB" sz="1800" dirty="0">
                <a:latin typeface="Calibri"/>
                <a:ea typeface="Calibri"/>
                <a:cs typeface="Calibri"/>
                <a:sym typeface="Calibri"/>
              </a:rPr>
              <a:t> </a:t>
            </a:r>
            <a:r>
              <a:rPr lang="en-GB" sz="1800" dirty="0" err="1">
                <a:latin typeface="Calibri"/>
                <a:ea typeface="Calibri"/>
                <a:cs typeface="Calibri"/>
                <a:sym typeface="Calibri"/>
              </a:rPr>
              <a:t>sorunları</a:t>
            </a:r>
            <a:r>
              <a:rPr lang="en-GB" sz="1800" dirty="0">
                <a:latin typeface="Calibri"/>
                <a:ea typeface="Calibri"/>
                <a:cs typeface="Calibri"/>
                <a:sym typeface="Calibri"/>
              </a:rPr>
              <a:t> </a:t>
            </a:r>
            <a:r>
              <a:rPr lang="en-GB" sz="1800" dirty="0" err="1">
                <a:latin typeface="Calibri"/>
                <a:ea typeface="Calibri"/>
                <a:cs typeface="Calibri"/>
                <a:sym typeface="Calibri"/>
              </a:rPr>
              <a:t>belirlemelerine</a:t>
            </a:r>
            <a:r>
              <a:rPr lang="en-GB" sz="1800" dirty="0">
                <a:latin typeface="Calibri"/>
                <a:ea typeface="Calibri"/>
                <a:cs typeface="Calibri"/>
                <a:sym typeface="Calibri"/>
              </a:rPr>
              <a:t> </a:t>
            </a:r>
            <a:r>
              <a:rPr lang="en-GB" sz="1800" dirty="0" err="1">
                <a:latin typeface="Calibri"/>
                <a:ea typeface="Calibri"/>
                <a:cs typeface="Calibri"/>
                <a:sym typeface="Calibri"/>
              </a:rPr>
              <a:t>olanak</a:t>
            </a:r>
            <a:r>
              <a:rPr lang="en-GB" sz="1800" dirty="0">
                <a:latin typeface="Calibri"/>
                <a:ea typeface="Calibri"/>
                <a:cs typeface="Calibri"/>
                <a:sym typeface="Calibri"/>
              </a:rPr>
              <a:t> </a:t>
            </a:r>
            <a:r>
              <a:rPr lang="en-GB" sz="1800" dirty="0" err="1">
                <a:latin typeface="Calibri"/>
                <a:ea typeface="Calibri"/>
                <a:cs typeface="Calibri"/>
                <a:sym typeface="Calibri"/>
              </a:rPr>
              <a:t>tanır</a:t>
            </a:r>
            <a:r>
              <a:rPr lang="en-GB" sz="1800" dirty="0">
                <a:latin typeface="Calibri"/>
                <a:ea typeface="Calibri"/>
                <a:cs typeface="Calibri"/>
                <a:sym typeface="Calibri"/>
              </a:rPr>
              <a:t>.
</a:t>
            </a:r>
            <a:r>
              <a:rPr lang="en-GB" sz="1800" dirty="0" err="1">
                <a:latin typeface="Calibri"/>
                <a:ea typeface="Calibri"/>
                <a:cs typeface="Calibri"/>
                <a:sym typeface="Calibri"/>
              </a:rPr>
              <a:t>Prototipleme</a:t>
            </a:r>
            <a:r>
              <a:rPr lang="en-GB" sz="1800" dirty="0">
                <a:latin typeface="Calibri"/>
                <a:ea typeface="Calibri"/>
                <a:cs typeface="Calibri"/>
                <a:sym typeface="Calibri"/>
              </a:rPr>
              <a:t> </a:t>
            </a:r>
            <a:r>
              <a:rPr lang="en-GB" sz="1800" dirty="0" err="1">
                <a:latin typeface="Calibri"/>
                <a:ea typeface="Calibri"/>
                <a:cs typeface="Calibri"/>
                <a:sym typeface="Calibri"/>
              </a:rPr>
              <a:t>aşamasında</a:t>
            </a:r>
            <a:r>
              <a:rPr lang="en-GB" sz="1800" dirty="0">
                <a:latin typeface="Calibri"/>
                <a:ea typeface="Calibri"/>
                <a:cs typeface="Calibri"/>
                <a:sym typeface="Calibri"/>
              </a:rPr>
              <a:t>, </a:t>
            </a:r>
            <a:r>
              <a:rPr lang="en-GB" sz="1800" dirty="0" err="1">
                <a:latin typeface="Calibri"/>
                <a:ea typeface="Calibri"/>
                <a:cs typeface="Calibri"/>
                <a:sym typeface="Calibri"/>
              </a:rPr>
              <a:t>tasarımcılar</a:t>
            </a:r>
            <a:r>
              <a:rPr lang="en-GB" sz="1800" dirty="0">
                <a:latin typeface="Calibri"/>
                <a:ea typeface="Calibri"/>
                <a:cs typeface="Calibri"/>
                <a:sym typeface="Calibri"/>
              </a:rPr>
              <a:t> </a:t>
            </a:r>
            <a:r>
              <a:rPr lang="en-GB" sz="1800" dirty="0" err="1">
                <a:latin typeface="Calibri"/>
                <a:ea typeface="Calibri"/>
                <a:cs typeface="Calibri"/>
                <a:sym typeface="Calibri"/>
              </a:rPr>
              <a:t>farklı</a:t>
            </a:r>
            <a:r>
              <a:rPr lang="en-GB" sz="1800" dirty="0">
                <a:latin typeface="Calibri"/>
                <a:ea typeface="Calibri"/>
                <a:cs typeface="Calibri"/>
                <a:sym typeface="Calibri"/>
              </a:rPr>
              <a:t> </a:t>
            </a:r>
            <a:r>
              <a:rPr lang="en-GB" sz="1800" dirty="0" err="1">
                <a:latin typeface="Calibri"/>
                <a:ea typeface="Calibri"/>
                <a:cs typeface="Calibri"/>
                <a:sym typeface="Calibri"/>
              </a:rPr>
              <a:t>malzemeler</a:t>
            </a:r>
            <a:r>
              <a:rPr lang="en-GB" sz="1800" dirty="0">
                <a:latin typeface="Calibri"/>
                <a:ea typeface="Calibri"/>
                <a:cs typeface="Calibri"/>
                <a:sym typeface="Calibri"/>
              </a:rPr>
              <a:t>, </a:t>
            </a:r>
            <a:r>
              <a:rPr lang="en-GB" sz="1800" dirty="0" err="1">
                <a:latin typeface="Calibri"/>
                <a:ea typeface="Calibri"/>
                <a:cs typeface="Calibri"/>
                <a:sym typeface="Calibri"/>
              </a:rPr>
              <a:t>yapılar</a:t>
            </a:r>
            <a:r>
              <a:rPr lang="en-GB" sz="1800" dirty="0">
                <a:latin typeface="Calibri"/>
                <a:ea typeface="Calibri"/>
                <a:cs typeface="Calibri"/>
                <a:sym typeface="Calibri"/>
              </a:rPr>
              <a:t> ve </a:t>
            </a:r>
            <a:r>
              <a:rPr lang="en-GB" sz="1800" dirty="0" err="1">
                <a:latin typeface="Calibri"/>
                <a:ea typeface="Calibri"/>
                <a:cs typeface="Calibri"/>
                <a:sym typeface="Calibri"/>
              </a:rPr>
              <a:t>özelliklerle</a:t>
            </a:r>
            <a:r>
              <a:rPr lang="en-GB" sz="1800" dirty="0">
                <a:latin typeface="Calibri"/>
                <a:ea typeface="Calibri"/>
                <a:cs typeface="Calibri"/>
                <a:sym typeface="Calibri"/>
              </a:rPr>
              <a:t> </a:t>
            </a:r>
            <a:r>
              <a:rPr lang="en-GB" sz="1800" dirty="0" err="1">
                <a:latin typeface="Calibri"/>
                <a:ea typeface="Calibri"/>
                <a:cs typeface="Calibri"/>
                <a:sym typeface="Calibri"/>
              </a:rPr>
              <a:t>deneme</a:t>
            </a:r>
            <a:r>
              <a:rPr lang="en-GB" sz="1800" dirty="0">
                <a:latin typeface="Calibri"/>
                <a:ea typeface="Calibri"/>
                <a:cs typeface="Calibri"/>
                <a:sym typeface="Calibri"/>
              </a:rPr>
              <a:t> </a:t>
            </a:r>
            <a:r>
              <a:rPr lang="en-GB" sz="1800" dirty="0" err="1">
                <a:latin typeface="Calibri"/>
                <a:ea typeface="Calibri"/>
                <a:cs typeface="Calibri"/>
                <a:sym typeface="Calibri"/>
              </a:rPr>
              <a:t>fırsatı</a:t>
            </a:r>
            <a:r>
              <a:rPr lang="en-GB" sz="1800" dirty="0">
                <a:latin typeface="Calibri"/>
                <a:ea typeface="Calibri"/>
                <a:cs typeface="Calibri"/>
                <a:sym typeface="Calibri"/>
              </a:rPr>
              <a:t> </a:t>
            </a:r>
            <a:r>
              <a:rPr lang="en-GB" sz="1800" dirty="0" err="1">
                <a:latin typeface="Calibri"/>
                <a:ea typeface="Calibri"/>
                <a:cs typeface="Calibri"/>
                <a:sym typeface="Calibri"/>
              </a:rPr>
              <a:t>bulurlar</a:t>
            </a:r>
            <a:r>
              <a:rPr lang="en-GB" sz="1800" dirty="0">
                <a:latin typeface="Calibri"/>
                <a:ea typeface="Calibri"/>
                <a:cs typeface="Calibri"/>
                <a:sym typeface="Calibri"/>
              </a:rPr>
              <a:t>. Bu </a:t>
            </a:r>
            <a:r>
              <a:rPr lang="en-GB" sz="1800" dirty="0" err="1">
                <a:latin typeface="Calibri"/>
                <a:ea typeface="Calibri"/>
                <a:cs typeface="Calibri"/>
                <a:sym typeface="Calibri"/>
              </a:rPr>
              <a:t>yinelemeli</a:t>
            </a:r>
            <a:r>
              <a:rPr lang="en-GB" sz="1800" dirty="0">
                <a:latin typeface="Calibri"/>
                <a:ea typeface="Calibri"/>
                <a:cs typeface="Calibri"/>
                <a:sym typeface="Calibri"/>
              </a:rPr>
              <a:t> </a:t>
            </a:r>
            <a:r>
              <a:rPr lang="en-GB" sz="1800" dirty="0" err="1">
                <a:latin typeface="Calibri"/>
                <a:ea typeface="Calibri"/>
                <a:cs typeface="Calibri"/>
                <a:sym typeface="Calibri"/>
              </a:rPr>
              <a:t>süreç</a:t>
            </a:r>
            <a:r>
              <a:rPr lang="en-GB" sz="1800" dirty="0">
                <a:latin typeface="Calibri"/>
                <a:ea typeface="Calibri"/>
                <a:cs typeface="Calibri"/>
                <a:sym typeface="Calibri"/>
              </a:rPr>
              <a:t>, </a:t>
            </a:r>
            <a:r>
              <a:rPr lang="en-GB" sz="1800" dirty="0" err="1">
                <a:latin typeface="Calibri"/>
                <a:ea typeface="Calibri"/>
                <a:cs typeface="Calibri"/>
                <a:sym typeface="Calibri"/>
              </a:rPr>
              <a:t>tasarımın</a:t>
            </a:r>
            <a:r>
              <a:rPr lang="en-GB" sz="1800" dirty="0">
                <a:latin typeface="Calibri"/>
                <a:ea typeface="Calibri"/>
                <a:cs typeface="Calibri"/>
                <a:sym typeface="Calibri"/>
              </a:rPr>
              <a:t> </a:t>
            </a:r>
            <a:r>
              <a:rPr lang="en-GB" sz="1800" dirty="0" err="1">
                <a:latin typeface="Calibri"/>
                <a:ea typeface="Calibri"/>
                <a:cs typeface="Calibri"/>
                <a:sym typeface="Calibri"/>
              </a:rPr>
              <a:t>iyileştirilmesine</a:t>
            </a:r>
            <a:r>
              <a:rPr lang="en-GB" sz="1800" dirty="0">
                <a:latin typeface="Calibri"/>
                <a:ea typeface="Calibri"/>
                <a:cs typeface="Calibri"/>
                <a:sym typeface="Calibri"/>
              </a:rPr>
              <a:t> </a:t>
            </a:r>
            <a:r>
              <a:rPr lang="en-GB" sz="1800" dirty="0" err="1">
                <a:latin typeface="Calibri"/>
                <a:ea typeface="Calibri"/>
                <a:cs typeface="Calibri"/>
                <a:sym typeface="Calibri"/>
              </a:rPr>
              <a:t>yardımcı</a:t>
            </a:r>
            <a:r>
              <a:rPr lang="en-GB" sz="1800" dirty="0">
                <a:latin typeface="Calibri"/>
                <a:ea typeface="Calibri"/>
                <a:cs typeface="Calibri"/>
                <a:sym typeface="Calibri"/>
              </a:rPr>
              <a:t> </a:t>
            </a:r>
            <a:r>
              <a:rPr lang="en-GB" sz="1800" dirty="0" err="1">
                <a:latin typeface="Calibri"/>
                <a:ea typeface="Calibri"/>
                <a:cs typeface="Calibri"/>
                <a:sym typeface="Calibri"/>
              </a:rPr>
              <a:t>olur</a:t>
            </a:r>
            <a:r>
              <a:rPr lang="en-GB" sz="1800" dirty="0">
                <a:latin typeface="Calibri"/>
                <a:ea typeface="Calibri"/>
                <a:cs typeface="Calibri"/>
                <a:sym typeface="Calibri"/>
              </a:rPr>
              <a:t> ve </a:t>
            </a:r>
            <a:r>
              <a:rPr lang="en-GB" sz="1800" dirty="0" err="1">
                <a:latin typeface="Calibri"/>
                <a:ea typeface="Calibri"/>
                <a:cs typeface="Calibri"/>
                <a:sym typeface="Calibri"/>
              </a:rPr>
              <a:t>nihai</a:t>
            </a:r>
            <a:r>
              <a:rPr lang="en-GB" sz="1800" dirty="0">
                <a:latin typeface="Calibri"/>
                <a:ea typeface="Calibri"/>
                <a:cs typeface="Calibri"/>
                <a:sym typeface="Calibri"/>
              </a:rPr>
              <a:t> </a:t>
            </a:r>
            <a:r>
              <a:rPr lang="en-GB" sz="1800" dirty="0" err="1">
                <a:latin typeface="Calibri"/>
                <a:ea typeface="Calibri"/>
                <a:cs typeface="Calibri"/>
                <a:sym typeface="Calibri"/>
              </a:rPr>
              <a:t>ürünün</a:t>
            </a:r>
            <a:r>
              <a:rPr lang="en-GB" sz="1800" dirty="0">
                <a:latin typeface="Calibri"/>
                <a:ea typeface="Calibri"/>
                <a:cs typeface="Calibri"/>
                <a:sym typeface="Calibri"/>
              </a:rPr>
              <a:t> </a:t>
            </a:r>
            <a:r>
              <a:rPr lang="en-GB" sz="1800" dirty="0" err="1">
                <a:latin typeface="Calibri"/>
                <a:ea typeface="Calibri"/>
                <a:cs typeface="Calibri"/>
                <a:sym typeface="Calibri"/>
              </a:rPr>
              <a:t>istenen</a:t>
            </a:r>
            <a:r>
              <a:rPr lang="en-GB" sz="1800" dirty="0">
                <a:latin typeface="Calibri"/>
                <a:ea typeface="Calibri"/>
                <a:cs typeface="Calibri"/>
                <a:sym typeface="Calibri"/>
              </a:rPr>
              <a:t> </a:t>
            </a:r>
            <a:r>
              <a:rPr lang="en-GB" sz="1800" dirty="0" err="1">
                <a:latin typeface="Calibri"/>
                <a:ea typeface="Calibri"/>
                <a:cs typeface="Calibri"/>
                <a:sym typeface="Calibri"/>
              </a:rPr>
              <a:t>hedefleri</a:t>
            </a:r>
            <a:r>
              <a:rPr lang="en-GB" sz="1800" dirty="0">
                <a:latin typeface="Calibri"/>
                <a:ea typeface="Calibri"/>
                <a:cs typeface="Calibri"/>
                <a:sym typeface="Calibri"/>
              </a:rPr>
              <a:t> ve </a:t>
            </a:r>
            <a:r>
              <a:rPr lang="en-GB" sz="1800" dirty="0" err="1">
                <a:latin typeface="Calibri"/>
                <a:ea typeface="Calibri"/>
                <a:cs typeface="Calibri"/>
                <a:sym typeface="Calibri"/>
              </a:rPr>
              <a:t>kullanıcı</a:t>
            </a:r>
            <a:r>
              <a:rPr lang="en-GB" sz="1800" dirty="0">
                <a:latin typeface="Calibri"/>
                <a:ea typeface="Calibri"/>
                <a:cs typeface="Calibri"/>
                <a:sym typeface="Calibri"/>
              </a:rPr>
              <a:t> </a:t>
            </a:r>
            <a:r>
              <a:rPr lang="en-GB" sz="1800" dirty="0" err="1">
                <a:latin typeface="Calibri"/>
                <a:ea typeface="Calibri"/>
                <a:cs typeface="Calibri"/>
                <a:sym typeface="Calibri"/>
              </a:rPr>
              <a:t>beklentilerini</a:t>
            </a:r>
            <a:r>
              <a:rPr lang="en-GB" sz="1800" dirty="0">
                <a:latin typeface="Calibri"/>
                <a:ea typeface="Calibri"/>
                <a:cs typeface="Calibri"/>
                <a:sym typeface="Calibri"/>
              </a:rPr>
              <a:t> </a:t>
            </a:r>
            <a:r>
              <a:rPr lang="en-GB" sz="1800" dirty="0" err="1">
                <a:latin typeface="Calibri"/>
                <a:ea typeface="Calibri"/>
                <a:cs typeface="Calibri"/>
                <a:sym typeface="Calibri"/>
              </a:rPr>
              <a:t>karşılamasını</a:t>
            </a:r>
            <a:r>
              <a:rPr lang="en-GB" sz="1800" dirty="0">
                <a:latin typeface="Calibri"/>
                <a:ea typeface="Calibri"/>
                <a:cs typeface="Calibri"/>
                <a:sym typeface="Calibri"/>
              </a:rPr>
              <a:t> </a:t>
            </a:r>
            <a:r>
              <a:rPr lang="en-GB" sz="1800" dirty="0" err="1">
                <a:latin typeface="Calibri"/>
                <a:ea typeface="Calibri"/>
                <a:cs typeface="Calibri"/>
                <a:sym typeface="Calibri"/>
              </a:rPr>
              <a:t>sağlar</a:t>
            </a:r>
            <a:r>
              <a:rPr lang="en-GB" sz="1800" dirty="0">
                <a:latin typeface="Calibri"/>
                <a:ea typeface="Calibri"/>
                <a:cs typeface="Calibri"/>
                <a:sym typeface="Calibri"/>
              </a:rPr>
              <a:t>. </a:t>
            </a:r>
            <a:r>
              <a:rPr lang="en-GB" sz="1800" dirty="0" err="1">
                <a:latin typeface="Calibri"/>
                <a:ea typeface="Calibri"/>
                <a:cs typeface="Calibri"/>
                <a:sym typeface="Calibri"/>
              </a:rPr>
              <a:t>Prototipleme</a:t>
            </a:r>
            <a:r>
              <a:rPr lang="en-GB" sz="1800" dirty="0">
                <a:latin typeface="Calibri"/>
                <a:ea typeface="Calibri"/>
                <a:cs typeface="Calibri"/>
                <a:sym typeface="Calibri"/>
              </a:rPr>
              <a:t>, </a:t>
            </a:r>
            <a:r>
              <a:rPr lang="en-GB" sz="1800" dirty="0" err="1">
                <a:latin typeface="Calibri"/>
                <a:ea typeface="Calibri"/>
                <a:cs typeface="Calibri"/>
                <a:sym typeface="Calibri"/>
              </a:rPr>
              <a:t>yalnızca</a:t>
            </a:r>
            <a:r>
              <a:rPr lang="en-GB" sz="1800" dirty="0">
                <a:latin typeface="Calibri"/>
                <a:ea typeface="Calibri"/>
                <a:cs typeface="Calibri"/>
                <a:sym typeface="Calibri"/>
              </a:rPr>
              <a:t> </a:t>
            </a:r>
            <a:r>
              <a:rPr lang="en-GB" sz="1800" dirty="0" err="1">
                <a:latin typeface="Calibri"/>
                <a:ea typeface="Calibri"/>
                <a:cs typeface="Calibri"/>
                <a:sym typeface="Calibri"/>
              </a:rPr>
              <a:t>ayakkabının</a:t>
            </a:r>
            <a:r>
              <a:rPr lang="en-GB" sz="1800" dirty="0">
                <a:latin typeface="Calibri"/>
                <a:ea typeface="Calibri"/>
                <a:cs typeface="Calibri"/>
                <a:sym typeface="Calibri"/>
              </a:rPr>
              <a:t> </a:t>
            </a:r>
            <a:r>
              <a:rPr lang="en-GB" sz="1800" dirty="0" err="1">
                <a:latin typeface="Calibri"/>
                <a:ea typeface="Calibri"/>
                <a:cs typeface="Calibri"/>
                <a:sym typeface="Calibri"/>
              </a:rPr>
              <a:t>estetiğini</a:t>
            </a:r>
            <a:r>
              <a:rPr lang="en-GB" sz="1800" dirty="0">
                <a:latin typeface="Calibri"/>
                <a:ea typeface="Calibri"/>
                <a:cs typeface="Calibri"/>
                <a:sym typeface="Calibri"/>
              </a:rPr>
              <a:t> ve </a:t>
            </a:r>
            <a:r>
              <a:rPr lang="en-GB" sz="1800" dirty="0" err="1">
                <a:latin typeface="Calibri"/>
                <a:ea typeface="Calibri"/>
                <a:cs typeface="Calibri"/>
                <a:sym typeface="Calibri"/>
              </a:rPr>
              <a:t>işlevselliğini</a:t>
            </a:r>
            <a:r>
              <a:rPr lang="en-GB" sz="1800" dirty="0">
                <a:latin typeface="Calibri"/>
                <a:ea typeface="Calibri"/>
                <a:cs typeface="Calibri"/>
                <a:sym typeface="Calibri"/>
              </a:rPr>
              <a:t> </a:t>
            </a:r>
            <a:r>
              <a:rPr lang="en-GB" sz="1800" dirty="0" err="1">
                <a:latin typeface="Calibri"/>
                <a:ea typeface="Calibri"/>
                <a:cs typeface="Calibri"/>
                <a:sym typeface="Calibri"/>
              </a:rPr>
              <a:t>iyileştirmeye</a:t>
            </a:r>
            <a:r>
              <a:rPr lang="en-GB" sz="1800" dirty="0">
                <a:latin typeface="Calibri"/>
                <a:ea typeface="Calibri"/>
                <a:cs typeface="Calibri"/>
                <a:sym typeface="Calibri"/>
              </a:rPr>
              <a:t> </a:t>
            </a:r>
            <a:r>
              <a:rPr lang="en-GB" sz="1800" dirty="0" err="1">
                <a:latin typeface="Calibri"/>
                <a:ea typeface="Calibri"/>
                <a:cs typeface="Calibri"/>
                <a:sym typeface="Calibri"/>
              </a:rPr>
              <a:t>yardımcı</a:t>
            </a:r>
            <a:r>
              <a:rPr lang="en-GB" sz="1800" dirty="0">
                <a:latin typeface="Calibri"/>
                <a:ea typeface="Calibri"/>
                <a:cs typeface="Calibri"/>
                <a:sym typeface="Calibri"/>
              </a:rPr>
              <a:t> </a:t>
            </a:r>
            <a:r>
              <a:rPr lang="en-GB" sz="1800" dirty="0" err="1">
                <a:latin typeface="Calibri"/>
                <a:ea typeface="Calibri"/>
                <a:cs typeface="Calibri"/>
                <a:sym typeface="Calibri"/>
              </a:rPr>
              <a:t>olmakla</a:t>
            </a:r>
            <a:r>
              <a:rPr lang="en-GB" sz="1800" dirty="0">
                <a:latin typeface="Calibri"/>
                <a:ea typeface="Calibri"/>
                <a:cs typeface="Calibri"/>
                <a:sym typeface="Calibri"/>
              </a:rPr>
              <a:t> </a:t>
            </a:r>
            <a:r>
              <a:rPr lang="en-GB" sz="1800" dirty="0" err="1">
                <a:latin typeface="Calibri"/>
                <a:ea typeface="Calibri"/>
                <a:cs typeface="Calibri"/>
                <a:sym typeface="Calibri"/>
              </a:rPr>
              <a:t>kalmaz</a:t>
            </a:r>
            <a:r>
              <a:rPr lang="en-GB" sz="1800" dirty="0">
                <a:latin typeface="Calibri"/>
                <a:ea typeface="Calibri"/>
                <a:cs typeface="Calibri"/>
                <a:sym typeface="Calibri"/>
              </a:rPr>
              <a:t>, </a:t>
            </a:r>
            <a:r>
              <a:rPr lang="en-GB" sz="1800" dirty="0" err="1">
                <a:latin typeface="Calibri"/>
                <a:ea typeface="Calibri"/>
                <a:cs typeface="Calibri"/>
                <a:sym typeface="Calibri"/>
              </a:rPr>
              <a:t>aynı</a:t>
            </a:r>
            <a:r>
              <a:rPr lang="en-GB" sz="1800" dirty="0">
                <a:latin typeface="Calibri"/>
                <a:ea typeface="Calibri"/>
                <a:cs typeface="Calibri"/>
                <a:sym typeface="Calibri"/>
              </a:rPr>
              <a:t> </a:t>
            </a:r>
            <a:r>
              <a:rPr lang="en-GB" sz="1800" dirty="0" err="1">
                <a:latin typeface="Calibri"/>
                <a:ea typeface="Calibri"/>
                <a:cs typeface="Calibri"/>
                <a:sym typeface="Calibri"/>
              </a:rPr>
              <a:t>zamanda</a:t>
            </a:r>
            <a:r>
              <a:rPr lang="en-GB" sz="1800" dirty="0">
                <a:latin typeface="Calibri"/>
                <a:ea typeface="Calibri"/>
                <a:cs typeface="Calibri"/>
                <a:sym typeface="Calibri"/>
              </a:rPr>
              <a:t> </a:t>
            </a:r>
            <a:r>
              <a:rPr lang="en-GB" sz="1800" dirty="0" err="1">
                <a:latin typeface="Calibri"/>
                <a:ea typeface="Calibri"/>
                <a:cs typeface="Calibri"/>
                <a:sym typeface="Calibri"/>
              </a:rPr>
              <a:t>tasarımın</a:t>
            </a:r>
            <a:r>
              <a:rPr lang="en-GB" sz="1800" dirty="0">
                <a:latin typeface="Calibri"/>
                <a:ea typeface="Calibri"/>
                <a:cs typeface="Calibri"/>
                <a:sym typeface="Calibri"/>
              </a:rPr>
              <a:t> </a:t>
            </a:r>
            <a:r>
              <a:rPr lang="en-GB" sz="1800" dirty="0" err="1">
                <a:latin typeface="Calibri"/>
                <a:ea typeface="Calibri"/>
                <a:cs typeface="Calibri"/>
                <a:sym typeface="Calibri"/>
              </a:rPr>
              <a:t>döngüsel</a:t>
            </a:r>
            <a:r>
              <a:rPr lang="en-GB" sz="1800" dirty="0">
                <a:latin typeface="Calibri"/>
                <a:ea typeface="Calibri"/>
                <a:cs typeface="Calibri"/>
                <a:sym typeface="Calibri"/>
              </a:rPr>
              <a:t> </a:t>
            </a:r>
            <a:r>
              <a:rPr lang="en-GB" sz="1800" dirty="0" err="1">
                <a:latin typeface="Calibri"/>
                <a:ea typeface="Calibri"/>
                <a:cs typeface="Calibri"/>
                <a:sym typeface="Calibri"/>
              </a:rPr>
              <a:t>ekonomi</a:t>
            </a:r>
            <a:r>
              <a:rPr lang="en-GB" sz="1800" dirty="0">
                <a:latin typeface="Calibri"/>
                <a:ea typeface="Calibri"/>
                <a:cs typeface="Calibri"/>
                <a:sym typeface="Calibri"/>
              </a:rPr>
              <a:t> </a:t>
            </a:r>
            <a:r>
              <a:rPr lang="en-GB" sz="1800" dirty="0" err="1">
                <a:latin typeface="Calibri"/>
                <a:ea typeface="Calibri"/>
                <a:cs typeface="Calibri"/>
                <a:sym typeface="Calibri"/>
              </a:rPr>
              <a:t>ilkeleriyle</a:t>
            </a:r>
            <a:r>
              <a:rPr lang="en-GB" sz="1800" dirty="0">
                <a:latin typeface="Calibri"/>
                <a:ea typeface="Calibri"/>
                <a:cs typeface="Calibri"/>
                <a:sym typeface="Calibri"/>
              </a:rPr>
              <a:t> </a:t>
            </a:r>
            <a:r>
              <a:rPr lang="en-GB" sz="1800" dirty="0" err="1">
                <a:latin typeface="Calibri"/>
                <a:ea typeface="Calibri"/>
                <a:cs typeface="Calibri"/>
                <a:sym typeface="Calibri"/>
              </a:rPr>
              <a:t>uyumlu</a:t>
            </a:r>
            <a:r>
              <a:rPr lang="en-GB" sz="1800" dirty="0">
                <a:latin typeface="Calibri"/>
                <a:ea typeface="Calibri"/>
                <a:cs typeface="Calibri"/>
                <a:sym typeface="Calibri"/>
              </a:rPr>
              <a:t> hale </a:t>
            </a:r>
            <a:r>
              <a:rPr lang="en-GB" sz="1800" dirty="0" err="1">
                <a:latin typeface="Calibri"/>
                <a:ea typeface="Calibri"/>
                <a:cs typeface="Calibri"/>
                <a:sym typeface="Calibri"/>
              </a:rPr>
              <a:t>getirilmesinde</a:t>
            </a:r>
            <a:r>
              <a:rPr lang="en-GB" sz="1800" dirty="0">
                <a:latin typeface="Calibri"/>
                <a:ea typeface="Calibri"/>
                <a:cs typeface="Calibri"/>
                <a:sym typeface="Calibri"/>
              </a:rPr>
              <a:t> de </a:t>
            </a:r>
            <a:r>
              <a:rPr lang="en-GB" sz="1800" dirty="0" err="1">
                <a:latin typeface="Calibri"/>
                <a:ea typeface="Calibri"/>
                <a:cs typeface="Calibri"/>
                <a:sym typeface="Calibri"/>
              </a:rPr>
              <a:t>önemli</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rol</a:t>
            </a:r>
            <a:r>
              <a:rPr lang="en-GB" sz="1800" dirty="0">
                <a:latin typeface="Calibri"/>
                <a:ea typeface="Calibri"/>
                <a:cs typeface="Calibri"/>
                <a:sym typeface="Calibri"/>
              </a:rPr>
              <a:t> </a:t>
            </a:r>
            <a:r>
              <a:rPr lang="en-GB" sz="1800" dirty="0" err="1">
                <a:latin typeface="Calibri"/>
                <a:ea typeface="Calibri"/>
                <a:cs typeface="Calibri"/>
                <a:sym typeface="Calibri"/>
              </a:rPr>
              <a:t>oynar</a:t>
            </a:r>
            <a:r>
              <a:rPr lang="en-GB" sz="1800" dirty="0">
                <a:latin typeface="Calibri"/>
                <a:ea typeface="Calibri"/>
                <a:cs typeface="Calibri"/>
                <a:sym typeface="Calibri"/>
              </a:rPr>
              <a:t>.</a:t>
            </a:r>
            <a:endParaRPr dirty="0"/>
          </a:p>
        </p:txBody>
      </p:sp>
      <p:sp>
        <p:nvSpPr>
          <p:cNvPr id="142" name="Google Shape;14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GB" sz="1800" dirty="0" err="1">
                <a:latin typeface="Calibri"/>
                <a:ea typeface="Calibri"/>
                <a:cs typeface="Calibri"/>
                <a:sym typeface="Calibri"/>
              </a:rPr>
              <a:t>Ayakkabı</a:t>
            </a:r>
            <a:r>
              <a:rPr lang="en-GB" sz="1800" dirty="0">
                <a:latin typeface="Calibri"/>
                <a:ea typeface="Calibri"/>
                <a:cs typeface="Calibri"/>
                <a:sym typeface="Calibri"/>
              </a:rPr>
              <a:t> </a:t>
            </a:r>
            <a:r>
              <a:rPr lang="en-GB" sz="1800" dirty="0" err="1">
                <a:latin typeface="Calibri"/>
                <a:ea typeface="Calibri"/>
                <a:cs typeface="Calibri"/>
                <a:sym typeface="Calibri"/>
              </a:rPr>
              <a:t>tasarımında</a:t>
            </a:r>
            <a:r>
              <a:rPr lang="en-GB" sz="1800" dirty="0">
                <a:latin typeface="Calibri"/>
                <a:ea typeface="Calibri"/>
                <a:cs typeface="Calibri"/>
                <a:sym typeface="Calibri"/>
              </a:rPr>
              <a:t>, </a:t>
            </a:r>
            <a:r>
              <a:rPr lang="en-GB" sz="1800" dirty="0" err="1">
                <a:latin typeface="Calibri"/>
                <a:ea typeface="Calibri"/>
                <a:cs typeface="Calibri"/>
                <a:sym typeface="Calibri"/>
              </a:rPr>
              <a:t>ürünün</a:t>
            </a:r>
            <a:r>
              <a:rPr lang="en-GB" sz="1800" dirty="0">
                <a:latin typeface="Calibri"/>
                <a:ea typeface="Calibri"/>
                <a:cs typeface="Calibri"/>
                <a:sym typeface="Calibri"/>
              </a:rPr>
              <a:t> </a:t>
            </a:r>
            <a:r>
              <a:rPr lang="en-GB" sz="1800" dirty="0" err="1">
                <a:latin typeface="Calibri"/>
                <a:ea typeface="Calibri"/>
                <a:cs typeface="Calibri"/>
                <a:sym typeface="Calibri"/>
              </a:rPr>
              <a:t>fiziksel</a:t>
            </a:r>
            <a:r>
              <a:rPr lang="en-GB" sz="1800" dirty="0">
                <a:latin typeface="Calibri"/>
                <a:ea typeface="Calibri"/>
                <a:cs typeface="Calibri"/>
                <a:sym typeface="Calibri"/>
              </a:rPr>
              <a:t> </a:t>
            </a:r>
            <a:r>
              <a:rPr lang="en-GB" sz="1800" dirty="0" err="1">
                <a:latin typeface="Calibri"/>
                <a:ea typeface="Calibri"/>
                <a:cs typeface="Calibri"/>
                <a:sym typeface="Calibri"/>
              </a:rPr>
              <a:t>veya</a:t>
            </a:r>
            <a:r>
              <a:rPr lang="en-GB" sz="1800" dirty="0">
                <a:latin typeface="Calibri"/>
                <a:ea typeface="Calibri"/>
                <a:cs typeface="Calibri"/>
                <a:sym typeface="Calibri"/>
              </a:rPr>
              <a:t> </a:t>
            </a:r>
            <a:r>
              <a:rPr lang="en-GB" sz="1800" dirty="0" err="1">
                <a:latin typeface="Calibri"/>
                <a:ea typeface="Calibri"/>
                <a:cs typeface="Calibri"/>
                <a:sym typeface="Calibri"/>
              </a:rPr>
              <a:t>dijital</a:t>
            </a:r>
            <a:r>
              <a:rPr lang="en-GB" sz="1800" dirty="0">
                <a:latin typeface="Calibri"/>
                <a:ea typeface="Calibri"/>
                <a:cs typeface="Calibri"/>
                <a:sym typeface="Calibri"/>
              </a:rPr>
              <a:t> </a:t>
            </a:r>
            <a:r>
              <a:rPr lang="en-GB" sz="1800" dirty="0" err="1">
                <a:latin typeface="Calibri"/>
                <a:ea typeface="Calibri"/>
                <a:cs typeface="Calibri"/>
                <a:sym typeface="Calibri"/>
              </a:rPr>
              <a:t>temsillerini</a:t>
            </a:r>
            <a:r>
              <a:rPr lang="en-GB" sz="1800" dirty="0">
                <a:latin typeface="Calibri"/>
                <a:ea typeface="Calibri"/>
                <a:cs typeface="Calibri"/>
                <a:sym typeface="Calibri"/>
              </a:rPr>
              <a:t> </a:t>
            </a:r>
            <a:r>
              <a:rPr lang="en-GB" sz="1800" dirty="0" err="1">
                <a:latin typeface="Calibri"/>
                <a:ea typeface="Calibri"/>
                <a:cs typeface="Calibri"/>
                <a:sym typeface="Calibri"/>
              </a:rPr>
              <a:t>oluşturmak</a:t>
            </a:r>
            <a:r>
              <a:rPr lang="en-GB" sz="1800" dirty="0">
                <a:latin typeface="Calibri"/>
                <a:ea typeface="Calibri"/>
                <a:cs typeface="Calibri"/>
                <a:sym typeface="Calibri"/>
              </a:rPr>
              <a:t> </a:t>
            </a:r>
            <a:r>
              <a:rPr lang="en-GB" sz="1800" dirty="0" err="1">
                <a:latin typeface="Calibri"/>
                <a:ea typeface="Calibri"/>
                <a:cs typeface="Calibri"/>
                <a:sym typeface="Calibri"/>
              </a:rPr>
              <a:t>için</a:t>
            </a:r>
            <a:r>
              <a:rPr lang="en-GB" sz="1800" dirty="0">
                <a:latin typeface="Calibri"/>
                <a:ea typeface="Calibri"/>
                <a:cs typeface="Calibri"/>
                <a:sym typeface="Calibri"/>
              </a:rPr>
              <a:t> </a:t>
            </a:r>
            <a:r>
              <a:rPr lang="en-GB" sz="1800" dirty="0" err="1">
                <a:latin typeface="Calibri"/>
                <a:ea typeface="Calibri"/>
                <a:cs typeface="Calibri"/>
                <a:sym typeface="Calibri"/>
              </a:rPr>
              <a:t>çeşitli</a:t>
            </a:r>
            <a:r>
              <a:rPr lang="en-GB" sz="1800" dirty="0">
                <a:latin typeface="Calibri"/>
                <a:ea typeface="Calibri"/>
                <a:cs typeface="Calibri"/>
                <a:sym typeface="Calibri"/>
              </a:rPr>
              <a:t> </a:t>
            </a:r>
            <a:r>
              <a:rPr lang="en-GB" sz="1800" dirty="0" err="1">
                <a:latin typeface="Calibri"/>
                <a:ea typeface="Calibri"/>
                <a:cs typeface="Calibri"/>
                <a:sym typeface="Calibri"/>
              </a:rPr>
              <a:t>prototipleme</a:t>
            </a:r>
            <a:r>
              <a:rPr lang="en-GB" sz="1800" dirty="0">
                <a:latin typeface="Calibri"/>
                <a:ea typeface="Calibri"/>
                <a:cs typeface="Calibri"/>
                <a:sym typeface="Calibri"/>
              </a:rPr>
              <a:t> </a:t>
            </a:r>
            <a:r>
              <a:rPr lang="en-GB" sz="1800" dirty="0" err="1">
                <a:latin typeface="Calibri"/>
                <a:ea typeface="Calibri"/>
                <a:cs typeface="Calibri"/>
                <a:sym typeface="Calibri"/>
              </a:rPr>
              <a:t>teknikleri</a:t>
            </a:r>
            <a:r>
              <a:rPr lang="en-GB" sz="1800" dirty="0">
                <a:latin typeface="Calibri"/>
                <a:ea typeface="Calibri"/>
                <a:cs typeface="Calibri"/>
                <a:sym typeface="Calibri"/>
              </a:rPr>
              <a:t> </a:t>
            </a:r>
            <a:r>
              <a:rPr lang="en-GB" sz="1800" dirty="0" err="1">
                <a:latin typeface="Calibri"/>
                <a:ea typeface="Calibri"/>
                <a:cs typeface="Calibri"/>
                <a:sym typeface="Calibri"/>
              </a:rPr>
              <a:t>kullanılabilir</a:t>
            </a:r>
            <a:r>
              <a:rPr lang="en-GB" sz="1800" dirty="0">
                <a:latin typeface="Calibri"/>
                <a:ea typeface="Calibri"/>
                <a:cs typeface="Calibri"/>
                <a:sym typeface="Calibri"/>
              </a:rPr>
              <a:t>. Bu </a:t>
            </a:r>
            <a:r>
              <a:rPr lang="en-GB" sz="1800" dirty="0" err="1">
                <a:latin typeface="Calibri"/>
                <a:ea typeface="Calibri"/>
                <a:cs typeface="Calibri"/>
                <a:sym typeface="Calibri"/>
              </a:rPr>
              <a:t>prototipler</a:t>
            </a:r>
            <a:r>
              <a:rPr lang="en-GB" sz="1800" dirty="0">
                <a:latin typeface="Calibri"/>
                <a:ea typeface="Calibri"/>
                <a:cs typeface="Calibri"/>
                <a:sym typeface="Calibri"/>
              </a:rPr>
              <a:t>, </a:t>
            </a:r>
            <a:r>
              <a:rPr lang="en-GB" sz="1800" dirty="0" err="1">
                <a:latin typeface="Calibri"/>
                <a:ea typeface="Calibri"/>
                <a:cs typeface="Calibri"/>
                <a:sym typeface="Calibri"/>
              </a:rPr>
              <a:t>tasarım</a:t>
            </a:r>
            <a:r>
              <a:rPr lang="en-GB" sz="1800" dirty="0">
                <a:latin typeface="Calibri"/>
                <a:ea typeface="Calibri"/>
                <a:cs typeface="Calibri"/>
                <a:sym typeface="Calibri"/>
              </a:rPr>
              <a:t> </a:t>
            </a:r>
            <a:r>
              <a:rPr lang="en-GB" sz="1800" dirty="0" err="1">
                <a:latin typeface="Calibri"/>
                <a:ea typeface="Calibri"/>
                <a:cs typeface="Calibri"/>
                <a:sym typeface="Calibri"/>
              </a:rPr>
              <a:t>sürecinin</a:t>
            </a:r>
            <a:r>
              <a:rPr lang="en-GB" sz="1800" dirty="0">
                <a:latin typeface="Calibri"/>
                <a:ea typeface="Calibri"/>
                <a:cs typeface="Calibri"/>
                <a:sym typeface="Calibri"/>
              </a:rPr>
              <a:t> </a:t>
            </a:r>
            <a:r>
              <a:rPr lang="en-GB" sz="1800" dirty="0" err="1">
                <a:latin typeface="Calibri"/>
                <a:ea typeface="Calibri"/>
                <a:cs typeface="Calibri"/>
                <a:sym typeface="Calibri"/>
              </a:rPr>
              <a:t>farklı</a:t>
            </a:r>
            <a:r>
              <a:rPr lang="en-GB" sz="1800" dirty="0">
                <a:latin typeface="Calibri"/>
                <a:ea typeface="Calibri"/>
                <a:cs typeface="Calibri"/>
                <a:sym typeface="Calibri"/>
              </a:rPr>
              <a:t> </a:t>
            </a:r>
            <a:r>
              <a:rPr lang="en-GB" sz="1800" dirty="0" err="1">
                <a:latin typeface="Calibri"/>
                <a:ea typeface="Calibri"/>
                <a:cs typeface="Calibri"/>
                <a:sym typeface="Calibri"/>
              </a:rPr>
              <a:t>aşamalarında</a:t>
            </a:r>
            <a:r>
              <a:rPr lang="en-GB" sz="1800" dirty="0">
                <a:latin typeface="Calibri"/>
                <a:ea typeface="Calibri"/>
                <a:cs typeface="Calibri"/>
                <a:sym typeface="Calibri"/>
              </a:rPr>
              <a:t> </a:t>
            </a:r>
            <a:r>
              <a:rPr lang="en-GB" sz="1800" dirty="0" err="1">
                <a:latin typeface="Calibri"/>
                <a:ea typeface="Calibri"/>
                <a:cs typeface="Calibri"/>
                <a:sym typeface="Calibri"/>
              </a:rPr>
              <a:t>farklı</a:t>
            </a:r>
            <a:r>
              <a:rPr lang="en-GB" sz="1800" dirty="0">
                <a:latin typeface="Calibri"/>
                <a:ea typeface="Calibri"/>
                <a:cs typeface="Calibri"/>
                <a:sym typeface="Calibri"/>
              </a:rPr>
              <a:t> </a:t>
            </a:r>
            <a:r>
              <a:rPr lang="en-GB" sz="1800" dirty="0" err="1">
                <a:latin typeface="Calibri"/>
                <a:ea typeface="Calibri"/>
                <a:cs typeface="Calibri"/>
                <a:sym typeface="Calibri"/>
              </a:rPr>
              <a:t>amaçlara</a:t>
            </a:r>
            <a:r>
              <a:rPr lang="en-GB" sz="1800" dirty="0">
                <a:latin typeface="Calibri"/>
                <a:ea typeface="Calibri"/>
                <a:cs typeface="Calibri"/>
                <a:sym typeface="Calibri"/>
              </a:rPr>
              <a:t> </a:t>
            </a:r>
            <a:r>
              <a:rPr lang="en-GB" sz="1800" dirty="0" err="1">
                <a:latin typeface="Calibri"/>
                <a:ea typeface="Calibri"/>
                <a:cs typeface="Calibri"/>
                <a:sym typeface="Calibri"/>
              </a:rPr>
              <a:t>hizmet</a:t>
            </a:r>
            <a:r>
              <a:rPr lang="en-GB" sz="1800" dirty="0">
                <a:latin typeface="Calibri"/>
                <a:ea typeface="Calibri"/>
                <a:cs typeface="Calibri"/>
                <a:sym typeface="Calibri"/>
              </a:rPr>
              <a:t> </a:t>
            </a:r>
            <a:r>
              <a:rPr lang="en-GB" sz="1800" dirty="0" err="1">
                <a:latin typeface="Calibri"/>
                <a:ea typeface="Calibri"/>
                <a:cs typeface="Calibri"/>
                <a:sym typeface="Calibri"/>
              </a:rPr>
              <a:t>eder</a:t>
            </a:r>
            <a:r>
              <a:rPr lang="en-GB" sz="1800" dirty="0">
                <a:latin typeface="Calibri"/>
                <a:ea typeface="Calibri"/>
                <a:cs typeface="Calibri"/>
                <a:sym typeface="Calibri"/>
              </a:rPr>
              <a:t>. </a:t>
            </a:r>
            <a:r>
              <a:rPr lang="en-GB" sz="1800" dirty="0" err="1">
                <a:latin typeface="Calibri"/>
                <a:ea typeface="Calibri"/>
                <a:cs typeface="Calibri"/>
                <a:sym typeface="Calibri"/>
              </a:rPr>
              <a:t>Ayakkabı</a:t>
            </a:r>
            <a:r>
              <a:rPr lang="en-GB" sz="1800" dirty="0">
                <a:latin typeface="Calibri"/>
                <a:ea typeface="Calibri"/>
                <a:cs typeface="Calibri"/>
                <a:sym typeface="Calibri"/>
              </a:rPr>
              <a:t> </a:t>
            </a:r>
            <a:r>
              <a:rPr lang="en-GB" sz="1800" dirty="0" err="1">
                <a:latin typeface="Calibri"/>
                <a:ea typeface="Calibri"/>
                <a:cs typeface="Calibri"/>
                <a:sym typeface="Calibri"/>
              </a:rPr>
              <a:t>tasarımında</a:t>
            </a:r>
            <a:r>
              <a:rPr lang="en-GB" sz="1800" dirty="0">
                <a:latin typeface="Calibri"/>
                <a:ea typeface="Calibri"/>
                <a:cs typeface="Calibri"/>
                <a:sym typeface="Calibri"/>
              </a:rPr>
              <a:t> </a:t>
            </a:r>
            <a:r>
              <a:rPr lang="en-GB" sz="1800" dirty="0" err="1">
                <a:latin typeface="Calibri"/>
                <a:ea typeface="Calibri"/>
                <a:cs typeface="Calibri"/>
                <a:sym typeface="Calibri"/>
              </a:rPr>
              <a:t>kullanılan</a:t>
            </a:r>
            <a:r>
              <a:rPr lang="en-GB" sz="1800" dirty="0">
                <a:latin typeface="Calibri"/>
                <a:ea typeface="Calibri"/>
                <a:cs typeface="Calibri"/>
                <a:sym typeface="Calibri"/>
              </a:rPr>
              <a:t> </a:t>
            </a:r>
            <a:r>
              <a:rPr lang="en-GB" sz="1800" dirty="0" err="1">
                <a:latin typeface="Calibri"/>
                <a:ea typeface="Calibri"/>
                <a:cs typeface="Calibri"/>
                <a:sym typeface="Calibri"/>
              </a:rPr>
              <a:t>yaygın</a:t>
            </a:r>
            <a:r>
              <a:rPr lang="en-GB" sz="1800" dirty="0">
                <a:latin typeface="Calibri"/>
                <a:ea typeface="Calibri"/>
                <a:cs typeface="Calibri"/>
                <a:sym typeface="Calibri"/>
              </a:rPr>
              <a:t> </a:t>
            </a:r>
            <a:r>
              <a:rPr lang="en-GB" sz="1800" dirty="0" err="1">
                <a:latin typeface="Calibri"/>
                <a:ea typeface="Calibri"/>
                <a:cs typeface="Calibri"/>
                <a:sym typeface="Calibri"/>
              </a:rPr>
              <a:t>prototipleme</a:t>
            </a:r>
            <a:r>
              <a:rPr lang="en-GB" sz="1800" dirty="0">
                <a:latin typeface="Calibri"/>
                <a:ea typeface="Calibri"/>
                <a:cs typeface="Calibri"/>
                <a:sym typeface="Calibri"/>
              </a:rPr>
              <a:t> </a:t>
            </a:r>
            <a:r>
              <a:rPr lang="en-GB" sz="1800" dirty="0" err="1">
                <a:latin typeface="Calibri"/>
                <a:ea typeface="Calibri"/>
                <a:cs typeface="Calibri"/>
                <a:sym typeface="Calibri"/>
              </a:rPr>
              <a:t>türleri</a:t>
            </a:r>
            <a:r>
              <a:rPr lang="en-GB" sz="1800" dirty="0">
                <a:latin typeface="Calibri"/>
                <a:ea typeface="Calibri"/>
                <a:cs typeface="Calibri"/>
                <a:sym typeface="Calibri"/>
              </a:rPr>
              <a:t> </a:t>
            </a:r>
            <a:r>
              <a:rPr lang="en-GB" sz="1800" dirty="0" err="1">
                <a:latin typeface="Calibri"/>
                <a:ea typeface="Calibri"/>
                <a:cs typeface="Calibri"/>
                <a:sym typeface="Calibri"/>
              </a:rPr>
              <a:t>şunlardır</a:t>
            </a:r>
            <a:r>
              <a:rPr lang="en-GB" sz="1800" dirty="0">
                <a:latin typeface="Calibri"/>
                <a:ea typeface="Calibri"/>
                <a:cs typeface="Calibri"/>
                <a:sym typeface="Calibri"/>
              </a:rPr>
              <a:t>: </a:t>
            </a:r>
            <a:r>
              <a:rPr lang="en-GB" sz="1800" dirty="0" err="1">
                <a:latin typeface="Calibri"/>
                <a:ea typeface="Calibri"/>
                <a:cs typeface="Calibri"/>
                <a:sym typeface="Calibri"/>
              </a:rPr>
              <a:t>fiziksel</a:t>
            </a:r>
            <a:r>
              <a:rPr lang="en-GB" sz="1800" dirty="0">
                <a:latin typeface="Calibri"/>
                <a:ea typeface="Calibri"/>
                <a:cs typeface="Calibri"/>
                <a:sym typeface="Calibri"/>
              </a:rPr>
              <a:t> ve </a:t>
            </a:r>
            <a:r>
              <a:rPr lang="en-GB" sz="1800" dirty="0" err="1">
                <a:latin typeface="Calibri"/>
                <a:ea typeface="Calibri"/>
                <a:cs typeface="Calibri"/>
                <a:sym typeface="Calibri"/>
              </a:rPr>
              <a:t>dijital</a:t>
            </a:r>
            <a:r>
              <a:rPr lang="en-GB" sz="1800" dirty="0">
                <a:latin typeface="Calibri"/>
                <a:ea typeface="Calibri"/>
                <a:cs typeface="Calibri"/>
                <a:sym typeface="Calibri"/>
              </a:rPr>
              <a:t> </a:t>
            </a:r>
            <a:r>
              <a:rPr lang="en-GB" sz="1800" dirty="0" err="1">
                <a:latin typeface="Calibri"/>
                <a:ea typeface="Calibri"/>
                <a:cs typeface="Calibri"/>
                <a:sym typeface="Calibri"/>
              </a:rPr>
              <a:t>prototipleme</a:t>
            </a:r>
            <a:r>
              <a:rPr lang="en-GB" sz="1800" dirty="0">
                <a:latin typeface="Calibri"/>
                <a:ea typeface="Calibri"/>
                <a:cs typeface="Calibri"/>
                <a:sym typeface="Calibri"/>
              </a:rPr>
              <a:t>.</a:t>
            </a:r>
            <a:endParaRPr lang="tr-TR" sz="180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dirty="0">
              <a:latin typeface="Calibri"/>
              <a:ea typeface="Calibri"/>
              <a:cs typeface="Calibri"/>
              <a:sym typeface="Calibri"/>
            </a:endParaRPr>
          </a:p>
          <a:p>
            <a:pPr marL="0" lvl="0" indent="0" algn="just" rtl="0">
              <a:lnSpc>
                <a:spcPct val="150000"/>
              </a:lnSpc>
              <a:spcBef>
                <a:spcPts val="0"/>
              </a:spcBef>
              <a:spcAft>
                <a:spcPts val="0"/>
              </a:spcAft>
              <a:buNone/>
            </a:pPr>
            <a:r>
              <a:rPr lang="en-GB" sz="1800" dirty="0" err="1"/>
              <a:t>Fiziksel</a:t>
            </a:r>
            <a:r>
              <a:rPr lang="en-GB" sz="1800" dirty="0"/>
              <a:t> </a:t>
            </a:r>
            <a:r>
              <a:rPr lang="en-GB" sz="1800" dirty="0" err="1"/>
              <a:t>prototip</a:t>
            </a:r>
            <a:r>
              <a:rPr lang="en-GB" sz="1800" dirty="0"/>
              <a:t>, </a:t>
            </a:r>
            <a:r>
              <a:rPr lang="en-GB" sz="1800" dirty="0" err="1"/>
              <a:t>ürün</a:t>
            </a:r>
            <a:r>
              <a:rPr lang="en-GB" sz="1800" dirty="0"/>
              <a:t> </a:t>
            </a:r>
            <a:r>
              <a:rPr lang="en-GB" sz="1800" dirty="0" err="1"/>
              <a:t>geliştirme</a:t>
            </a:r>
            <a:r>
              <a:rPr lang="en-GB" sz="1800" dirty="0"/>
              <a:t> </a:t>
            </a:r>
            <a:r>
              <a:rPr lang="en-GB" sz="1800" dirty="0" err="1"/>
              <a:t>sürecinde</a:t>
            </a:r>
            <a:r>
              <a:rPr lang="en-GB" sz="1800" dirty="0"/>
              <a:t> </a:t>
            </a:r>
            <a:r>
              <a:rPr lang="en-GB" sz="1800" dirty="0" err="1"/>
              <a:t>oluşturulan</a:t>
            </a:r>
            <a:r>
              <a:rPr lang="en-GB" sz="1800" dirty="0"/>
              <a:t> </a:t>
            </a:r>
            <a:r>
              <a:rPr lang="en-GB" sz="1800" dirty="0" err="1"/>
              <a:t>bir</a:t>
            </a:r>
            <a:r>
              <a:rPr lang="en-GB" sz="1800" dirty="0"/>
              <a:t> </a:t>
            </a:r>
            <a:r>
              <a:rPr lang="en-GB" sz="1800" dirty="0" err="1"/>
              <a:t>ürünün</a:t>
            </a:r>
            <a:r>
              <a:rPr lang="en-GB" sz="1800" dirty="0"/>
              <a:t>, </a:t>
            </a:r>
            <a:r>
              <a:rPr lang="en-GB" sz="1800" dirty="0" err="1"/>
              <a:t>tasarımın</a:t>
            </a:r>
            <a:r>
              <a:rPr lang="en-GB" sz="1800" dirty="0"/>
              <a:t> </a:t>
            </a:r>
            <a:r>
              <a:rPr lang="en-GB" sz="1800" dirty="0" err="1"/>
              <a:t>veya</a:t>
            </a:r>
            <a:r>
              <a:rPr lang="en-GB" sz="1800" dirty="0"/>
              <a:t> </a:t>
            </a:r>
            <a:r>
              <a:rPr lang="en-GB" sz="1800" dirty="0" err="1"/>
              <a:t>konseptin</a:t>
            </a:r>
            <a:r>
              <a:rPr lang="en-GB" sz="1800" dirty="0"/>
              <a:t> </a:t>
            </a:r>
            <a:r>
              <a:rPr lang="en-GB" sz="1800" dirty="0" err="1"/>
              <a:t>somut</a:t>
            </a:r>
            <a:r>
              <a:rPr lang="en-GB" sz="1800" dirty="0"/>
              <a:t>, </a:t>
            </a:r>
            <a:r>
              <a:rPr lang="en-GB" sz="1800" dirty="0" err="1"/>
              <a:t>üç</a:t>
            </a:r>
            <a:r>
              <a:rPr lang="en-GB" sz="1800" dirty="0"/>
              <a:t> </a:t>
            </a:r>
            <a:r>
              <a:rPr lang="en-GB" sz="1800" dirty="0" err="1"/>
              <a:t>boyutlu</a:t>
            </a:r>
            <a:r>
              <a:rPr lang="en-GB" sz="1800" dirty="0"/>
              <a:t> </a:t>
            </a:r>
            <a:r>
              <a:rPr lang="en-GB" sz="1800" dirty="0" err="1"/>
              <a:t>bir</a:t>
            </a:r>
            <a:r>
              <a:rPr lang="en-GB" sz="1800" dirty="0"/>
              <a:t> </a:t>
            </a:r>
            <a:r>
              <a:rPr lang="en-GB" sz="1800" dirty="0" err="1"/>
              <a:t>temsili</a:t>
            </a:r>
            <a:r>
              <a:rPr lang="en-GB" sz="1800" dirty="0"/>
              <a:t> </a:t>
            </a:r>
            <a:r>
              <a:rPr lang="en-GB" sz="1800" dirty="0" err="1"/>
              <a:t>veya</a:t>
            </a:r>
            <a:r>
              <a:rPr lang="en-GB" sz="1800" dirty="0"/>
              <a:t> </a:t>
            </a:r>
            <a:r>
              <a:rPr lang="en-GB" sz="1800" dirty="0" err="1"/>
              <a:t>modelidir</a:t>
            </a:r>
            <a:r>
              <a:rPr lang="en-GB" sz="1800" dirty="0"/>
              <a:t>. 
</a:t>
            </a:r>
            <a:r>
              <a:rPr lang="en-GB" sz="1800" dirty="0" err="1"/>
              <a:t>Nihai</a:t>
            </a:r>
            <a:r>
              <a:rPr lang="en-GB" sz="1800" dirty="0"/>
              <a:t> </a:t>
            </a:r>
            <a:r>
              <a:rPr lang="en-GB" sz="1800" dirty="0" err="1"/>
              <a:t>ürünün</a:t>
            </a:r>
            <a:r>
              <a:rPr lang="en-GB" sz="1800" dirty="0"/>
              <a:t> </a:t>
            </a:r>
            <a:r>
              <a:rPr lang="en-GB" sz="1800" dirty="0" err="1"/>
              <a:t>amaçlanan</a:t>
            </a:r>
            <a:r>
              <a:rPr lang="en-GB" sz="1800" dirty="0"/>
              <a:t> </a:t>
            </a:r>
            <a:r>
              <a:rPr lang="en-GB" sz="1800" dirty="0" err="1"/>
              <a:t>özelliklerini</a:t>
            </a:r>
            <a:r>
              <a:rPr lang="en-GB" sz="1800" dirty="0"/>
              <a:t>, </a:t>
            </a:r>
            <a:r>
              <a:rPr lang="en-GB" sz="1800" dirty="0" err="1"/>
              <a:t>özelliklerini</a:t>
            </a:r>
            <a:r>
              <a:rPr lang="en-GB" sz="1800" dirty="0"/>
              <a:t> ve </a:t>
            </a:r>
            <a:r>
              <a:rPr lang="en-GB" sz="1800" dirty="0" err="1"/>
              <a:t>işlevselliğini</a:t>
            </a:r>
            <a:r>
              <a:rPr lang="en-GB" sz="1800" dirty="0"/>
              <a:t> </a:t>
            </a:r>
            <a:r>
              <a:rPr lang="en-GB" sz="1800" dirty="0" err="1"/>
              <a:t>görsel</a:t>
            </a:r>
            <a:r>
              <a:rPr lang="en-GB" sz="1800" dirty="0"/>
              <a:t> ve </a:t>
            </a:r>
            <a:r>
              <a:rPr lang="en-GB" sz="1800" dirty="0" err="1"/>
              <a:t>fiziksel</a:t>
            </a:r>
            <a:r>
              <a:rPr lang="en-GB" sz="1800" dirty="0"/>
              <a:t> </a:t>
            </a:r>
            <a:r>
              <a:rPr lang="en-GB" sz="1800" dirty="0" err="1"/>
              <a:t>olarak</a:t>
            </a:r>
            <a:r>
              <a:rPr lang="en-GB" sz="1800" dirty="0"/>
              <a:t> </a:t>
            </a:r>
            <a:r>
              <a:rPr lang="en-GB" sz="1800" dirty="0" err="1"/>
              <a:t>göstermek</a:t>
            </a:r>
            <a:r>
              <a:rPr lang="en-GB" sz="1800" dirty="0"/>
              <a:t> </a:t>
            </a:r>
            <a:r>
              <a:rPr lang="en-GB" sz="1800" dirty="0" err="1"/>
              <a:t>için</a:t>
            </a:r>
            <a:r>
              <a:rPr lang="en-GB" sz="1800" dirty="0"/>
              <a:t> </a:t>
            </a:r>
            <a:r>
              <a:rPr lang="en-GB" sz="1800" dirty="0" err="1"/>
              <a:t>üretilmiştir</a:t>
            </a:r>
            <a:r>
              <a:rPr lang="en-GB" sz="1800" dirty="0"/>
              <a:t>.</a:t>
            </a:r>
            <a:endParaRPr sz="180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dirty="0">
              <a:latin typeface="Calibri"/>
              <a:ea typeface="Calibri"/>
              <a:cs typeface="Calibri"/>
              <a:sym typeface="Calibri"/>
            </a:endParaRPr>
          </a:p>
          <a:p>
            <a:pPr marL="0" lvl="0" indent="0" algn="l" rtl="0">
              <a:spcBef>
                <a:spcPts val="0"/>
              </a:spcBef>
              <a:spcAft>
                <a:spcPts val="0"/>
              </a:spcAft>
              <a:buNone/>
            </a:pPr>
            <a:endParaRPr dirty="0"/>
          </a:p>
        </p:txBody>
      </p:sp>
      <p:sp>
        <p:nvSpPr>
          <p:cNvPr id="170" name="Google Shape;17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chemeClr val="dk1"/>
              </a:buClr>
              <a:buSzPts val="1800"/>
              <a:buFont typeface="Calibri"/>
              <a:buNone/>
            </a:pPr>
            <a:r>
              <a:rPr lang="en-GB" sz="1800" dirty="0" err="1">
                <a:latin typeface="Calibri"/>
                <a:ea typeface="Calibri"/>
                <a:cs typeface="Calibri"/>
                <a:sym typeface="Calibri"/>
              </a:rPr>
              <a:t>Fiziksel</a:t>
            </a:r>
            <a:r>
              <a:rPr lang="en-GB" sz="1800" dirty="0">
                <a:latin typeface="Calibri"/>
                <a:ea typeface="Calibri"/>
                <a:cs typeface="Calibri"/>
                <a:sym typeface="Calibri"/>
              </a:rPr>
              <a:t> </a:t>
            </a:r>
            <a:r>
              <a:rPr lang="en-GB" sz="1800" dirty="0" err="1">
                <a:latin typeface="Calibri"/>
                <a:ea typeface="Calibri"/>
                <a:cs typeface="Calibri"/>
                <a:sym typeface="Calibri"/>
              </a:rPr>
              <a:t>prototipler</a:t>
            </a:r>
            <a:r>
              <a:rPr lang="en-GB" sz="1800" dirty="0">
                <a:latin typeface="Calibri"/>
                <a:ea typeface="Calibri"/>
                <a:cs typeface="Calibri"/>
                <a:sym typeface="Calibri"/>
              </a:rPr>
              <a:t>, </a:t>
            </a:r>
            <a:r>
              <a:rPr lang="en-GB" sz="1800" dirty="0" err="1">
                <a:latin typeface="Calibri"/>
                <a:ea typeface="Calibri"/>
                <a:cs typeface="Calibri"/>
                <a:sym typeface="Calibri"/>
              </a:rPr>
              <a:t>basit</a:t>
            </a:r>
            <a:r>
              <a:rPr lang="en-GB" sz="1800" dirty="0">
                <a:latin typeface="Calibri"/>
                <a:ea typeface="Calibri"/>
                <a:cs typeface="Calibri"/>
                <a:sym typeface="Calibri"/>
              </a:rPr>
              <a:t> </a:t>
            </a:r>
            <a:r>
              <a:rPr lang="en-GB" sz="1800" dirty="0" err="1">
                <a:latin typeface="Calibri"/>
                <a:ea typeface="Calibri"/>
                <a:cs typeface="Calibri"/>
                <a:sym typeface="Calibri"/>
              </a:rPr>
              <a:t>malzemelerle</a:t>
            </a:r>
            <a:r>
              <a:rPr lang="en-GB" sz="1800" dirty="0">
                <a:latin typeface="Calibri"/>
                <a:ea typeface="Calibri"/>
                <a:cs typeface="Calibri"/>
                <a:sym typeface="Calibri"/>
              </a:rPr>
              <a:t> </a:t>
            </a:r>
            <a:r>
              <a:rPr lang="en-GB" sz="1800" dirty="0" err="1">
                <a:latin typeface="Calibri"/>
                <a:ea typeface="Calibri"/>
                <a:cs typeface="Calibri"/>
                <a:sym typeface="Calibri"/>
              </a:rPr>
              <a:t>yapılan</a:t>
            </a:r>
            <a:r>
              <a:rPr lang="en-GB" sz="1800" dirty="0">
                <a:latin typeface="Calibri"/>
                <a:ea typeface="Calibri"/>
                <a:cs typeface="Calibri"/>
                <a:sym typeface="Calibri"/>
              </a:rPr>
              <a:t> </a:t>
            </a:r>
            <a:r>
              <a:rPr lang="en-GB" sz="1800" dirty="0" err="1">
                <a:latin typeface="Calibri"/>
                <a:ea typeface="Calibri"/>
                <a:cs typeface="Calibri"/>
                <a:sym typeface="Calibri"/>
              </a:rPr>
              <a:t>temel</a:t>
            </a:r>
            <a:r>
              <a:rPr lang="en-GB" sz="1800" dirty="0">
                <a:latin typeface="Calibri"/>
                <a:ea typeface="Calibri"/>
                <a:cs typeface="Calibri"/>
                <a:sym typeface="Calibri"/>
              </a:rPr>
              <a:t> </a:t>
            </a:r>
            <a:r>
              <a:rPr lang="en-GB" sz="1800" dirty="0" err="1">
                <a:latin typeface="Calibri"/>
                <a:ea typeface="Calibri"/>
                <a:cs typeface="Calibri"/>
                <a:sym typeface="Calibri"/>
              </a:rPr>
              <a:t>maketlerden</a:t>
            </a:r>
            <a:r>
              <a:rPr lang="en-GB" sz="1800" dirty="0">
                <a:latin typeface="Calibri"/>
                <a:ea typeface="Calibri"/>
                <a:cs typeface="Calibri"/>
                <a:sym typeface="Calibri"/>
              </a:rPr>
              <a:t>, </a:t>
            </a:r>
            <a:r>
              <a:rPr lang="en-GB" sz="1800" dirty="0" err="1">
                <a:latin typeface="Calibri"/>
                <a:ea typeface="Calibri"/>
                <a:cs typeface="Calibri"/>
                <a:sym typeface="Calibri"/>
              </a:rPr>
              <a:t>nihai</a:t>
            </a:r>
            <a:r>
              <a:rPr lang="en-GB" sz="1800" dirty="0">
                <a:latin typeface="Calibri"/>
                <a:ea typeface="Calibri"/>
                <a:cs typeface="Calibri"/>
                <a:sym typeface="Calibri"/>
              </a:rPr>
              <a:t> </a:t>
            </a:r>
            <a:r>
              <a:rPr lang="en-GB" sz="1800" dirty="0" err="1">
                <a:latin typeface="Calibri"/>
                <a:ea typeface="Calibri"/>
                <a:cs typeface="Calibri"/>
                <a:sym typeface="Calibri"/>
              </a:rPr>
              <a:t>ürüne</a:t>
            </a:r>
            <a:r>
              <a:rPr lang="en-GB" sz="1800" dirty="0">
                <a:latin typeface="Calibri"/>
                <a:ea typeface="Calibri"/>
                <a:cs typeface="Calibri"/>
                <a:sym typeface="Calibri"/>
              </a:rPr>
              <a:t> </a:t>
            </a:r>
            <a:r>
              <a:rPr lang="en-GB" sz="1800" dirty="0" err="1">
                <a:latin typeface="Calibri"/>
                <a:ea typeface="Calibri"/>
                <a:cs typeface="Calibri"/>
                <a:sym typeface="Calibri"/>
              </a:rPr>
              <a:t>çok</a:t>
            </a:r>
            <a:r>
              <a:rPr lang="en-GB" sz="1800" dirty="0">
                <a:latin typeface="Calibri"/>
                <a:ea typeface="Calibri"/>
                <a:cs typeface="Calibri"/>
                <a:sym typeface="Calibri"/>
              </a:rPr>
              <a:t> </a:t>
            </a:r>
            <a:r>
              <a:rPr lang="en-GB" sz="1800" dirty="0" err="1">
                <a:latin typeface="Calibri"/>
                <a:ea typeface="Calibri"/>
                <a:cs typeface="Calibri"/>
                <a:sym typeface="Calibri"/>
              </a:rPr>
              <a:t>benzeyen</a:t>
            </a:r>
            <a:r>
              <a:rPr lang="en-GB" sz="1800" dirty="0">
                <a:latin typeface="Calibri"/>
                <a:ea typeface="Calibri"/>
                <a:cs typeface="Calibri"/>
                <a:sym typeface="Calibri"/>
              </a:rPr>
              <a:t> son </a:t>
            </a:r>
            <a:r>
              <a:rPr lang="en-GB" sz="1800" dirty="0" err="1">
                <a:latin typeface="Calibri"/>
                <a:ea typeface="Calibri"/>
                <a:cs typeface="Calibri"/>
                <a:sym typeface="Calibri"/>
              </a:rPr>
              <a:t>derece</a:t>
            </a:r>
            <a:r>
              <a:rPr lang="en-GB" sz="1800" dirty="0">
                <a:latin typeface="Calibri"/>
                <a:ea typeface="Calibri"/>
                <a:cs typeface="Calibri"/>
                <a:sym typeface="Calibri"/>
              </a:rPr>
              <a:t> </a:t>
            </a:r>
            <a:r>
              <a:rPr lang="en-GB" sz="1800" dirty="0" err="1">
                <a:latin typeface="Calibri"/>
                <a:ea typeface="Calibri"/>
                <a:cs typeface="Calibri"/>
                <a:sym typeface="Calibri"/>
              </a:rPr>
              <a:t>ayrıntılı</a:t>
            </a:r>
            <a:r>
              <a:rPr lang="en-GB" sz="1800" dirty="0">
                <a:latin typeface="Calibri"/>
                <a:ea typeface="Calibri"/>
                <a:cs typeface="Calibri"/>
                <a:sym typeface="Calibri"/>
              </a:rPr>
              <a:t> ve </a:t>
            </a:r>
            <a:r>
              <a:rPr lang="en-GB" sz="1800" dirty="0" err="1">
                <a:latin typeface="Calibri"/>
                <a:ea typeface="Calibri"/>
                <a:cs typeface="Calibri"/>
                <a:sym typeface="Calibri"/>
              </a:rPr>
              <a:t>işlevsel</a:t>
            </a:r>
            <a:r>
              <a:rPr lang="en-GB" sz="1800" dirty="0">
                <a:latin typeface="Calibri"/>
                <a:ea typeface="Calibri"/>
                <a:cs typeface="Calibri"/>
                <a:sym typeface="Calibri"/>
              </a:rPr>
              <a:t> </a:t>
            </a:r>
            <a:r>
              <a:rPr lang="en-GB" sz="1800" dirty="0" err="1">
                <a:latin typeface="Calibri"/>
                <a:ea typeface="Calibri"/>
                <a:cs typeface="Calibri"/>
                <a:sym typeface="Calibri"/>
              </a:rPr>
              <a:t>temsillere</a:t>
            </a:r>
            <a:r>
              <a:rPr lang="en-GB" sz="1800" dirty="0">
                <a:latin typeface="Calibri"/>
                <a:ea typeface="Calibri"/>
                <a:cs typeface="Calibri"/>
                <a:sym typeface="Calibri"/>
              </a:rPr>
              <a:t> </a:t>
            </a:r>
            <a:r>
              <a:rPr lang="en-GB" sz="1800" dirty="0" err="1">
                <a:latin typeface="Calibri"/>
                <a:ea typeface="Calibri"/>
                <a:cs typeface="Calibri"/>
                <a:sym typeface="Calibri"/>
              </a:rPr>
              <a:t>kadar</a:t>
            </a:r>
            <a:r>
              <a:rPr lang="en-GB" sz="1800" dirty="0">
                <a:latin typeface="Calibri"/>
                <a:ea typeface="Calibri"/>
                <a:cs typeface="Calibri"/>
                <a:sym typeface="Calibri"/>
              </a:rPr>
              <a:t> </a:t>
            </a:r>
            <a:r>
              <a:rPr lang="en-GB" sz="1800" dirty="0" err="1">
                <a:latin typeface="Calibri"/>
                <a:ea typeface="Calibri"/>
                <a:cs typeface="Calibri"/>
                <a:sym typeface="Calibri"/>
              </a:rPr>
              <a:t>değişebilir</a:t>
            </a:r>
            <a:r>
              <a:rPr lang="en-GB" sz="1800" dirty="0">
                <a:latin typeface="Calibri"/>
                <a:ea typeface="Calibri"/>
                <a:cs typeface="Calibri"/>
                <a:sym typeface="Calibri"/>
              </a:rPr>
              <a:t>. </a:t>
            </a:r>
            <a:r>
              <a:rPr lang="en-GB" sz="1800" dirty="0" err="1">
                <a:latin typeface="Calibri"/>
                <a:ea typeface="Calibri"/>
                <a:cs typeface="Calibri"/>
                <a:sym typeface="Calibri"/>
              </a:rPr>
              <a:t>Tasarım</a:t>
            </a:r>
            <a:r>
              <a:rPr lang="en-GB" sz="1800" dirty="0">
                <a:latin typeface="Calibri"/>
                <a:ea typeface="Calibri"/>
                <a:cs typeface="Calibri"/>
                <a:sym typeface="Calibri"/>
              </a:rPr>
              <a:t> </a:t>
            </a:r>
            <a:r>
              <a:rPr lang="en-GB" sz="1800" dirty="0" err="1">
                <a:latin typeface="Calibri"/>
                <a:ea typeface="Calibri"/>
                <a:cs typeface="Calibri"/>
                <a:sym typeface="Calibri"/>
              </a:rPr>
              <a:t>doğrulama</a:t>
            </a:r>
            <a:r>
              <a:rPr lang="en-GB" sz="1800" dirty="0">
                <a:latin typeface="Calibri"/>
                <a:ea typeface="Calibri"/>
                <a:cs typeface="Calibri"/>
                <a:sym typeface="Calibri"/>
              </a:rPr>
              <a:t>, test ve </a:t>
            </a:r>
            <a:r>
              <a:rPr lang="en-GB" sz="1800" dirty="0" err="1">
                <a:latin typeface="Calibri"/>
                <a:ea typeface="Calibri"/>
                <a:cs typeface="Calibri"/>
                <a:sym typeface="Calibri"/>
              </a:rPr>
              <a:t>iletişimde</a:t>
            </a:r>
            <a:r>
              <a:rPr lang="en-GB" sz="1800" dirty="0">
                <a:latin typeface="Calibri"/>
                <a:ea typeface="Calibri"/>
                <a:cs typeface="Calibri"/>
                <a:sym typeface="Calibri"/>
              </a:rPr>
              <a:t> </a:t>
            </a:r>
            <a:r>
              <a:rPr lang="en-GB" sz="1800" dirty="0" err="1">
                <a:latin typeface="Calibri"/>
                <a:ea typeface="Calibri"/>
                <a:cs typeface="Calibri"/>
                <a:sym typeface="Calibri"/>
              </a:rPr>
              <a:t>çok</a:t>
            </a:r>
            <a:r>
              <a:rPr lang="en-GB" sz="1800" dirty="0">
                <a:latin typeface="Calibri"/>
                <a:ea typeface="Calibri"/>
                <a:cs typeface="Calibri"/>
                <a:sym typeface="Calibri"/>
              </a:rPr>
              <a:t> </a:t>
            </a:r>
            <a:r>
              <a:rPr lang="en-GB" sz="1800" dirty="0" err="1">
                <a:latin typeface="Calibri"/>
                <a:ea typeface="Calibri"/>
                <a:cs typeface="Calibri"/>
                <a:sym typeface="Calibri"/>
              </a:rPr>
              <a:t>önemli</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rol</a:t>
            </a:r>
            <a:r>
              <a:rPr lang="en-GB" sz="1800" dirty="0">
                <a:latin typeface="Calibri"/>
                <a:ea typeface="Calibri"/>
                <a:cs typeface="Calibri"/>
                <a:sym typeface="Calibri"/>
              </a:rPr>
              <a:t> </a:t>
            </a:r>
            <a:r>
              <a:rPr lang="en-GB" sz="1800" dirty="0" err="1">
                <a:latin typeface="Calibri"/>
                <a:ea typeface="Calibri"/>
                <a:cs typeface="Calibri"/>
                <a:sym typeface="Calibri"/>
              </a:rPr>
              <a:t>oynarlar</a:t>
            </a:r>
            <a:r>
              <a:rPr lang="en-GB" sz="1800" dirty="0">
                <a:latin typeface="Calibri"/>
                <a:ea typeface="Calibri"/>
                <a:cs typeface="Calibri"/>
                <a:sym typeface="Calibri"/>
              </a:rPr>
              <a:t>, </a:t>
            </a:r>
            <a:r>
              <a:rPr lang="en-GB" sz="1800" dirty="0" err="1">
                <a:latin typeface="Calibri"/>
                <a:ea typeface="Calibri"/>
                <a:cs typeface="Calibri"/>
                <a:sym typeface="Calibri"/>
              </a:rPr>
              <a:t>ürünün</a:t>
            </a:r>
            <a:r>
              <a:rPr lang="en-GB" sz="1800" dirty="0">
                <a:latin typeface="Calibri"/>
                <a:ea typeface="Calibri"/>
                <a:cs typeface="Calibri"/>
                <a:sym typeface="Calibri"/>
              </a:rPr>
              <a:t> </a:t>
            </a:r>
            <a:r>
              <a:rPr lang="en-GB" sz="1800" dirty="0" err="1">
                <a:latin typeface="Calibri"/>
                <a:ea typeface="Calibri"/>
                <a:cs typeface="Calibri"/>
                <a:sym typeface="Calibri"/>
              </a:rPr>
              <a:t>biçimini</a:t>
            </a:r>
            <a:r>
              <a:rPr lang="en-GB" sz="1800" dirty="0">
                <a:latin typeface="Calibri"/>
                <a:ea typeface="Calibri"/>
                <a:cs typeface="Calibri"/>
                <a:sym typeface="Calibri"/>
              </a:rPr>
              <a:t> ve </a:t>
            </a:r>
            <a:r>
              <a:rPr lang="en-GB" sz="1800" dirty="0" err="1">
                <a:latin typeface="Calibri"/>
                <a:ea typeface="Calibri"/>
                <a:cs typeface="Calibri"/>
                <a:sym typeface="Calibri"/>
              </a:rPr>
              <a:t>işlevini</a:t>
            </a:r>
            <a:r>
              <a:rPr lang="en-GB" sz="1800" dirty="0">
                <a:latin typeface="Calibri"/>
                <a:ea typeface="Calibri"/>
                <a:cs typeface="Calibri"/>
                <a:sym typeface="Calibri"/>
              </a:rPr>
              <a:t> </a:t>
            </a:r>
            <a:r>
              <a:rPr lang="en-GB" sz="1800" dirty="0" err="1">
                <a:latin typeface="Calibri"/>
                <a:ea typeface="Calibri"/>
                <a:cs typeface="Calibri"/>
                <a:sym typeface="Calibri"/>
              </a:rPr>
              <a:t>daha</a:t>
            </a:r>
            <a:r>
              <a:rPr lang="en-GB" sz="1800" dirty="0">
                <a:latin typeface="Calibri"/>
                <a:ea typeface="Calibri"/>
                <a:cs typeface="Calibri"/>
                <a:sym typeface="Calibri"/>
              </a:rPr>
              <a:t> iyi </a:t>
            </a:r>
            <a:r>
              <a:rPr lang="en-GB" sz="1800" dirty="0" err="1">
                <a:latin typeface="Calibri"/>
                <a:ea typeface="Calibri"/>
                <a:cs typeface="Calibri"/>
                <a:sym typeface="Calibri"/>
              </a:rPr>
              <a:t>anlamayı</a:t>
            </a:r>
            <a:r>
              <a:rPr lang="en-GB" sz="1800" dirty="0">
                <a:latin typeface="Calibri"/>
                <a:ea typeface="Calibri"/>
                <a:cs typeface="Calibri"/>
                <a:sym typeface="Calibri"/>
              </a:rPr>
              <a:t> ve </a:t>
            </a:r>
            <a:r>
              <a:rPr lang="en-GB" sz="1800" dirty="0" err="1">
                <a:latin typeface="Calibri"/>
                <a:ea typeface="Calibri"/>
                <a:cs typeface="Calibri"/>
                <a:sym typeface="Calibri"/>
              </a:rPr>
              <a:t>gelişimi</a:t>
            </a:r>
            <a:r>
              <a:rPr lang="en-GB" sz="1800" dirty="0">
                <a:latin typeface="Calibri"/>
                <a:ea typeface="Calibri"/>
                <a:cs typeface="Calibri"/>
                <a:sym typeface="Calibri"/>
              </a:rPr>
              <a:t> </a:t>
            </a:r>
            <a:r>
              <a:rPr lang="en-GB" sz="1800" dirty="0" err="1">
                <a:latin typeface="Calibri"/>
                <a:ea typeface="Calibri"/>
                <a:cs typeface="Calibri"/>
                <a:sym typeface="Calibri"/>
              </a:rPr>
              <a:t>hakkında</a:t>
            </a:r>
            <a:r>
              <a:rPr lang="en-GB" sz="1800" dirty="0">
                <a:latin typeface="Calibri"/>
                <a:ea typeface="Calibri"/>
                <a:cs typeface="Calibri"/>
                <a:sym typeface="Calibri"/>
              </a:rPr>
              <a:t> </a:t>
            </a:r>
            <a:r>
              <a:rPr lang="en-GB" sz="1800" dirty="0" err="1">
                <a:latin typeface="Calibri"/>
                <a:ea typeface="Calibri"/>
                <a:cs typeface="Calibri"/>
                <a:sym typeface="Calibri"/>
              </a:rPr>
              <a:t>bilinçli</a:t>
            </a:r>
            <a:r>
              <a:rPr lang="en-GB" sz="1800" dirty="0">
                <a:latin typeface="Calibri"/>
                <a:ea typeface="Calibri"/>
                <a:cs typeface="Calibri"/>
                <a:sym typeface="Calibri"/>
              </a:rPr>
              <a:t> </a:t>
            </a:r>
            <a:r>
              <a:rPr lang="en-GB" sz="1800" dirty="0" err="1">
                <a:latin typeface="Calibri"/>
                <a:ea typeface="Calibri"/>
                <a:cs typeface="Calibri"/>
                <a:sym typeface="Calibri"/>
              </a:rPr>
              <a:t>kararlar</a:t>
            </a:r>
            <a:r>
              <a:rPr lang="en-GB" sz="1800" dirty="0">
                <a:latin typeface="Calibri"/>
                <a:ea typeface="Calibri"/>
                <a:cs typeface="Calibri"/>
                <a:sym typeface="Calibri"/>
              </a:rPr>
              <a:t> </a:t>
            </a:r>
            <a:r>
              <a:rPr lang="en-GB" sz="1800" dirty="0" err="1">
                <a:latin typeface="Calibri"/>
                <a:ea typeface="Calibri"/>
                <a:cs typeface="Calibri"/>
                <a:sym typeface="Calibri"/>
              </a:rPr>
              <a:t>almayı</a:t>
            </a:r>
            <a:r>
              <a:rPr lang="en-GB" sz="1800" dirty="0">
                <a:latin typeface="Calibri"/>
                <a:ea typeface="Calibri"/>
                <a:cs typeface="Calibri"/>
                <a:sym typeface="Calibri"/>
              </a:rPr>
              <a:t> </a:t>
            </a:r>
            <a:r>
              <a:rPr lang="en-GB" sz="1800" dirty="0" err="1">
                <a:latin typeface="Calibri"/>
                <a:ea typeface="Calibri"/>
                <a:cs typeface="Calibri"/>
                <a:sym typeface="Calibri"/>
              </a:rPr>
              <a:t>sağlarlar</a:t>
            </a:r>
            <a:r>
              <a:rPr lang="en-GB" sz="1800" dirty="0">
                <a:latin typeface="Calibri"/>
                <a:ea typeface="Calibri"/>
                <a:cs typeface="Calibri"/>
                <a:sym typeface="Calibri"/>
              </a:rPr>
              <a:t>.</a:t>
            </a:r>
            <a:endParaRPr lang="tr-TR" sz="1800" dirty="0">
              <a:latin typeface="Calibri"/>
              <a:ea typeface="Calibri"/>
              <a:cs typeface="Calibri"/>
              <a:sym typeface="Calibri"/>
            </a:endParaRPr>
          </a:p>
          <a:p>
            <a:pPr marL="0" marR="0" lvl="0" indent="0" algn="just" rtl="0">
              <a:lnSpc>
                <a:spcPct val="110000"/>
              </a:lnSpc>
              <a:spcBef>
                <a:spcPts val="0"/>
              </a:spcBef>
              <a:spcAft>
                <a:spcPts val="0"/>
              </a:spcAft>
              <a:buClr>
                <a:schemeClr val="dk1"/>
              </a:buClr>
              <a:buSzPts val="1800"/>
              <a:buFont typeface="Calibri"/>
              <a:buNone/>
            </a:pPr>
            <a:r>
              <a:rPr lang="en-GB" sz="1800" b="1" dirty="0" err="1">
                <a:latin typeface="Calibri"/>
                <a:ea typeface="Calibri"/>
                <a:cs typeface="Calibri"/>
                <a:sym typeface="Calibri"/>
              </a:rPr>
              <a:t>Konsept</a:t>
            </a:r>
            <a:r>
              <a:rPr lang="en-GB" sz="1800" b="1" dirty="0">
                <a:latin typeface="Calibri"/>
                <a:ea typeface="Calibri"/>
                <a:cs typeface="Calibri"/>
                <a:sym typeface="Calibri"/>
              </a:rPr>
              <a:t> modeller: </a:t>
            </a:r>
            <a:r>
              <a:rPr lang="en-GB" sz="1800" b="0" dirty="0" err="1">
                <a:latin typeface="Calibri"/>
                <a:ea typeface="Calibri"/>
                <a:cs typeface="Calibri"/>
                <a:sym typeface="Calibri"/>
              </a:rPr>
              <a:t>Bunlar</a:t>
            </a:r>
            <a:r>
              <a:rPr lang="en-GB" sz="1800" b="0" dirty="0">
                <a:latin typeface="Calibri"/>
                <a:ea typeface="Calibri"/>
                <a:cs typeface="Calibri"/>
                <a:sym typeface="Calibri"/>
              </a:rPr>
              <a:t>, </a:t>
            </a:r>
            <a:r>
              <a:rPr lang="en-GB" sz="1800" b="0" dirty="0" err="1">
                <a:latin typeface="Calibri"/>
                <a:ea typeface="Calibri"/>
                <a:cs typeface="Calibri"/>
                <a:sym typeface="Calibri"/>
              </a:rPr>
              <a:t>tasarım</a:t>
            </a:r>
            <a:r>
              <a:rPr lang="en-GB" sz="1800" b="0" dirty="0">
                <a:latin typeface="Calibri"/>
                <a:ea typeface="Calibri"/>
                <a:cs typeface="Calibri"/>
                <a:sym typeface="Calibri"/>
              </a:rPr>
              <a:t> </a:t>
            </a:r>
            <a:r>
              <a:rPr lang="en-GB" sz="1800" b="0" dirty="0" err="1">
                <a:latin typeface="Calibri"/>
                <a:ea typeface="Calibri"/>
                <a:cs typeface="Calibri"/>
                <a:sym typeface="Calibri"/>
              </a:rPr>
              <a:t>konseptinin</a:t>
            </a:r>
            <a:r>
              <a:rPr lang="en-GB" sz="1800" b="0" dirty="0">
                <a:latin typeface="Calibri"/>
                <a:ea typeface="Calibri"/>
                <a:cs typeface="Calibri"/>
                <a:sym typeface="Calibri"/>
              </a:rPr>
              <a:t> </a:t>
            </a:r>
            <a:r>
              <a:rPr lang="en-GB" sz="1800" b="0" dirty="0" err="1">
                <a:latin typeface="Calibri"/>
                <a:ea typeface="Calibri"/>
                <a:cs typeface="Calibri"/>
                <a:sym typeface="Calibri"/>
              </a:rPr>
              <a:t>temel</a:t>
            </a:r>
            <a:r>
              <a:rPr lang="en-GB" sz="1800" b="0" dirty="0">
                <a:latin typeface="Calibri"/>
                <a:ea typeface="Calibri"/>
                <a:cs typeface="Calibri"/>
                <a:sym typeface="Calibri"/>
              </a:rPr>
              <a:t> </a:t>
            </a:r>
            <a:r>
              <a:rPr lang="en-GB" sz="1800" b="0" dirty="0" err="1">
                <a:latin typeface="Calibri"/>
                <a:ea typeface="Calibri"/>
                <a:cs typeface="Calibri"/>
                <a:sym typeface="Calibri"/>
              </a:rPr>
              <a:t>fiziksel</a:t>
            </a:r>
            <a:r>
              <a:rPr lang="en-GB" sz="1800" b="0" dirty="0">
                <a:latin typeface="Calibri"/>
                <a:ea typeface="Calibri"/>
                <a:cs typeface="Calibri"/>
                <a:sym typeface="Calibri"/>
              </a:rPr>
              <a:t> </a:t>
            </a:r>
            <a:r>
              <a:rPr lang="en-GB" sz="1800" b="0" dirty="0" err="1">
                <a:latin typeface="Calibri"/>
                <a:ea typeface="Calibri"/>
                <a:cs typeface="Calibri"/>
                <a:sym typeface="Calibri"/>
              </a:rPr>
              <a:t>temsilleridir</a:t>
            </a:r>
            <a:r>
              <a:rPr lang="en-GB" sz="1800" b="0" dirty="0">
                <a:latin typeface="Calibri"/>
                <a:ea typeface="Calibri"/>
                <a:cs typeface="Calibri"/>
                <a:sym typeface="Calibri"/>
              </a:rPr>
              <a:t>. </a:t>
            </a:r>
            <a:r>
              <a:rPr lang="en-GB" sz="1800" b="0" dirty="0" err="1">
                <a:latin typeface="Calibri"/>
                <a:ea typeface="Calibri"/>
                <a:cs typeface="Calibri"/>
                <a:sym typeface="Calibri"/>
              </a:rPr>
              <a:t>Tasarımcıların</a:t>
            </a:r>
            <a:r>
              <a:rPr lang="en-GB" sz="1800" b="0" dirty="0">
                <a:latin typeface="Calibri"/>
                <a:ea typeface="Calibri"/>
                <a:cs typeface="Calibri"/>
                <a:sym typeface="Calibri"/>
              </a:rPr>
              <a:t> </a:t>
            </a:r>
            <a:r>
              <a:rPr lang="en-GB" sz="1800" b="0" dirty="0" err="1">
                <a:latin typeface="Calibri"/>
                <a:ea typeface="Calibri"/>
                <a:cs typeface="Calibri"/>
                <a:sym typeface="Calibri"/>
              </a:rPr>
              <a:t>ayakkabıların</a:t>
            </a:r>
            <a:r>
              <a:rPr lang="en-GB" sz="1800" b="0" dirty="0">
                <a:latin typeface="Calibri"/>
                <a:ea typeface="Calibri"/>
                <a:cs typeface="Calibri"/>
                <a:sym typeface="Calibri"/>
              </a:rPr>
              <a:t> </a:t>
            </a:r>
            <a:r>
              <a:rPr lang="en-GB" sz="1800" b="0" dirty="0" err="1">
                <a:latin typeface="Calibri"/>
                <a:ea typeface="Calibri"/>
                <a:cs typeface="Calibri"/>
                <a:sym typeface="Calibri"/>
              </a:rPr>
              <a:t>genel</a:t>
            </a:r>
            <a:r>
              <a:rPr lang="en-GB" sz="1800" b="0" dirty="0">
                <a:latin typeface="Calibri"/>
                <a:ea typeface="Calibri"/>
                <a:cs typeface="Calibri"/>
                <a:sym typeface="Calibri"/>
              </a:rPr>
              <a:t> </a:t>
            </a:r>
            <a:r>
              <a:rPr lang="en-GB" sz="1800" b="0" dirty="0" err="1">
                <a:latin typeface="Calibri"/>
                <a:ea typeface="Calibri"/>
                <a:cs typeface="Calibri"/>
                <a:sym typeface="Calibri"/>
              </a:rPr>
              <a:t>şeklini</a:t>
            </a:r>
            <a:r>
              <a:rPr lang="en-GB" sz="1800" b="0" dirty="0">
                <a:latin typeface="Calibri"/>
                <a:ea typeface="Calibri"/>
                <a:cs typeface="Calibri"/>
                <a:sym typeface="Calibri"/>
              </a:rPr>
              <a:t>, </a:t>
            </a:r>
            <a:r>
              <a:rPr lang="en-GB" sz="1800" b="0" dirty="0" err="1">
                <a:latin typeface="Calibri"/>
                <a:ea typeface="Calibri"/>
                <a:cs typeface="Calibri"/>
                <a:sym typeface="Calibri"/>
              </a:rPr>
              <a:t>biçimini</a:t>
            </a:r>
            <a:r>
              <a:rPr lang="en-GB" sz="1800" b="0" dirty="0">
                <a:latin typeface="Calibri"/>
                <a:ea typeface="Calibri"/>
                <a:cs typeface="Calibri"/>
                <a:sym typeface="Calibri"/>
              </a:rPr>
              <a:t> ve </a:t>
            </a:r>
            <a:r>
              <a:rPr lang="en-GB" sz="1800" b="0" dirty="0" err="1">
                <a:latin typeface="Calibri"/>
                <a:ea typeface="Calibri"/>
                <a:cs typeface="Calibri"/>
                <a:sym typeface="Calibri"/>
              </a:rPr>
              <a:t>oranlarını</a:t>
            </a:r>
            <a:r>
              <a:rPr lang="en-GB" sz="1800" b="0" dirty="0">
                <a:latin typeface="Calibri"/>
                <a:ea typeface="Calibri"/>
                <a:cs typeface="Calibri"/>
                <a:sym typeface="Calibri"/>
              </a:rPr>
              <a:t> </a:t>
            </a:r>
            <a:r>
              <a:rPr lang="en-GB" sz="1800" b="0" dirty="0" err="1">
                <a:latin typeface="Calibri"/>
                <a:ea typeface="Calibri"/>
                <a:cs typeface="Calibri"/>
                <a:sym typeface="Calibri"/>
              </a:rPr>
              <a:t>görselleştirmelerine</a:t>
            </a:r>
            <a:r>
              <a:rPr lang="en-GB" sz="1800" b="0" dirty="0">
                <a:latin typeface="Calibri"/>
                <a:ea typeface="Calibri"/>
                <a:cs typeface="Calibri"/>
                <a:sym typeface="Calibri"/>
              </a:rPr>
              <a:t> </a:t>
            </a:r>
            <a:r>
              <a:rPr lang="en-GB" sz="1800" b="0" dirty="0" err="1">
                <a:latin typeface="Calibri"/>
                <a:ea typeface="Calibri"/>
                <a:cs typeface="Calibri"/>
                <a:sym typeface="Calibri"/>
              </a:rPr>
              <a:t>yardımcı</a:t>
            </a:r>
            <a:r>
              <a:rPr lang="en-GB" sz="1800" b="0" dirty="0">
                <a:latin typeface="Calibri"/>
                <a:ea typeface="Calibri"/>
                <a:cs typeface="Calibri"/>
                <a:sym typeface="Calibri"/>
              </a:rPr>
              <a:t> </a:t>
            </a:r>
            <a:r>
              <a:rPr lang="en-GB" sz="1800" b="0" dirty="0" err="1">
                <a:latin typeface="Calibri"/>
                <a:ea typeface="Calibri"/>
                <a:cs typeface="Calibri"/>
                <a:sym typeface="Calibri"/>
              </a:rPr>
              <a:t>olurlar</a:t>
            </a:r>
            <a:r>
              <a:rPr lang="en-GB" sz="1800" b="0" dirty="0">
                <a:latin typeface="Calibri"/>
                <a:ea typeface="Calibri"/>
                <a:cs typeface="Calibri"/>
                <a:sym typeface="Calibri"/>
              </a:rPr>
              <a:t>.
</a:t>
            </a:r>
            <a:r>
              <a:rPr lang="en-GB" sz="1800" b="0" dirty="0" err="1">
                <a:latin typeface="Calibri"/>
                <a:ea typeface="Calibri"/>
                <a:cs typeface="Calibri"/>
                <a:sym typeface="Calibri"/>
              </a:rPr>
              <a:t>Maketler</a:t>
            </a:r>
            <a:r>
              <a:rPr lang="en-GB" sz="1800" b="0" dirty="0">
                <a:latin typeface="Calibri"/>
                <a:ea typeface="Calibri"/>
                <a:cs typeface="Calibri"/>
                <a:sym typeface="Calibri"/>
              </a:rPr>
              <a:t>: </a:t>
            </a:r>
            <a:r>
              <a:rPr lang="en-GB" sz="1800" b="0" dirty="0" err="1">
                <a:latin typeface="Calibri"/>
                <a:ea typeface="Calibri"/>
                <a:cs typeface="Calibri"/>
                <a:sym typeface="Calibri"/>
              </a:rPr>
              <a:t>Maketler</a:t>
            </a:r>
            <a:r>
              <a:rPr lang="en-GB" sz="1800" b="0" dirty="0">
                <a:latin typeface="Calibri"/>
                <a:ea typeface="Calibri"/>
                <a:cs typeface="Calibri"/>
                <a:sym typeface="Calibri"/>
              </a:rPr>
              <a:t>, </a:t>
            </a:r>
            <a:r>
              <a:rPr lang="en-GB" sz="1800" b="0" dirty="0" err="1">
                <a:latin typeface="Calibri"/>
                <a:ea typeface="Calibri"/>
                <a:cs typeface="Calibri"/>
                <a:sym typeface="Calibri"/>
              </a:rPr>
              <a:t>ayakkabının</a:t>
            </a:r>
            <a:r>
              <a:rPr lang="en-GB" sz="1800" b="0" dirty="0">
                <a:latin typeface="Calibri"/>
                <a:ea typeface="Calibri"/>
                <a:cs typeface="Calibri"/>
                <a:sym typeface="Calibri"/>
              </a:rPr>
              <a:t> </a:t>
            </a:r>
            <a:r>
              <a:rPr lang="en-GB" sz="1800" b="0" dirty="0" err="1">
                <a:latin typeface="Calibri"/>
                <a:ea typeface="Calibri"/>
                <a:cs typeface="Calibri"/>
                <a:sym typeface="Calibri"/>
              </a:rPr>
              <a:t>genel</a:t>
            </a:r>
            <a:r>
              <a:rPr lang="en-GB" sz="1800" b="0" dirty="0">
                <a:latin typeface="Calibri"/>
                <a:ea typeface="Calibri"/>
                <a:cs typeface="Calibri"/>
                <a:sym typeface="Calibri"/>
              </a:rPr>
              <a:t> </a:t>
            </a:r>
            <a:r>
              <a:rPr lang="en-GB" sz="1800" b="0" dirty="0" err="1">
                <a:latin typeface="Calibri"/>
                <a:ea typeface="Calibri"/>
                <a:cs typeface="Calibri"/>
                <a:sym typeface="Calibri"/>
              </a:rPr>
              <a:t>yapısını</a:t>
            </a:r>
            <a:r>
              <a:rPr lang="en-GB" sz="1800" b="0" dirty="0">
                <a:latin typeface="Calibri"/>
                <a:ea typeface="Calibri"/>
                <a:cs typeface="Calibri"/>
                <a:sym typeface="Calibri"/>
              </a:rPr>
              <a:t> ve </a:t>
            </a:r>
            <a:r>
              <a:rPr lang="en-GB" sz="1800" b="0" dirty="0" err="1">
                <a:latin typeface="Calibri"/>
                <a:ea typeface="Calibri"/>
                <a:cs typeface="Calibri"/>
                <a:sym typeface="Calibri"/>
              </a:rPr>
              <a:t>hissini</a:t>
            </a:r>
            <a:r>
              <a:rPr lang="en-GB" sz="1800" b="0" dirty="0">
                <a:latin typeface="Calibri"/>
                <a:ea typeface="Calibri"/>
                <a:cs typeface="Calibri"/>
                <a:sym typeface="Calibri"/>
              </a:rPr>
              <a:t> </a:t>
            </a:r>
            <a:r>
              <a:rPr lang="en-GB" sz="1800" b="0" dirty="0" err="1">
                <a:latin typeface="Calibri"/>
                <a:ea typeface="Calibri"/>
                <a:cs typeface="Calibri"/>
                <a:sym typeface="Calibri"/>
              </a:rPr>
              <a:t>temsil</a:t>
            </a:r>
            <a:r>
              <a:rPr lang="en-GB" sz="1800" b="0" dirty="0">
                <a:latin typeface="Calibri"/>
                <a:ea typeface="Calibri"/>
                <a:cs typeface="Calibri"/>
                <a:sym typeface="Calibri"/>
              </a:rPr>
              <a:t> </a:t>
            </a:r>
            <a:r>
              <a:rPr lang="en-GB" sz="1800" b="0" dirty="0" err="1">
                <a:latin typeface="Calibri"/>
                <a:ea typeface="Calibri"/>
                <a:cs typeface="Calibri"/>
                <a:sym typeface="Calibri"/>
              </a:rPr>
              <a:t>etmek</a:t>
            </a:r>
            <a:r>
              <a:rPr lang="en-GB" sz="1800" b="0" dirty="0">
                <a:latin typeface="Calibri"/>
                <a:ea typeface="Calibri"/>
                <a:cs typeface="Calibri"/>
                <a:sym typeface="Calibri"/>
              </a:rPr>
              <a:t> </a:t>
            </a:r>
            <a:r>
              <a:rPr lang="en-GB" sz="1800" b="0" dirty="0" err="1">
                <a:latin typeface="Calibri"/>
                <a:ea typeface="Calibri"/>
                <a:cs typeface="Calibri"/>
                <a:sym typeface="Calibri"/>
              </a:rPr>
              <a:t>için</a:t>
            </a:r>
            <a:r>
              <a:rPr lang="en-GB" sz="1800" b="0" dirty="0">
                <a:latin typeface="Calibri"/>
                <a:ea typeface="Calibri"/>
                <a:cs typeface="Calibri"/>
                <a:sym typeface="Calibri"/>
              </a:rPr>
              <a:t> </a:t>
            </a:r>
            <a:r>
              <a:rPr lang="en-GB" sz="1800" b="0" dirty="0" err="1">
                <a:latin typeface="Calibri"/>
                <a:ea typeface="Calibri"/>
                <a:cs typeface="Calibri"/>
                <a:sym typeface="Calibri"/>
              </a:rPr>
              <a:t>ucuz</a:t>
            </a:r>
            <a:r>
              <a:rPr lang="en-GB" sz="1800" b="0" dirty="0">
                <a:latin typeface="Calibri"/>
                <a:ea typeface="Calibri"/>
                <a:cs typeface="Calibri"/>
                <a:sym typeface="Calibri"/>
              </a:rPr>
              <a:t> </a:t>
            </a:r>
            <a:r>
              <a:rPr lang="en-GB" sz="1800" b="0" dirty="0" err="1">
                <a:latin typeface="Calibri"/>
                <a:ea typeface="Calibri"/>
                <a:cs typeface="Calibri"/>
                <a:sym typeface="Calibri"/>
              </a:rPr>
              <a:t>malzemeler</a:t>
            </a:r>
            <a:r>
              <a:rPr lang="en-GB" sz="1800" b="0" dirty="0">
                <a:latin typeface="Calibri"/>
                <a:ea typeface="Calibri"/>
                <a:cs typeface="Calibri"/>
                <a:sym typeface="Calibri"/>
              </a:rPr>
              <a:t> </a:t>
            </a:r>
            <a:r>
              <a:rPr lang="en-GB" sz="1800" b="0" dirty="0" err="1">
                <a:latin typeface="Calibri"/>
                <a:ea typeface="Calibri"/>
                <a:cs typeface="Calibri"/>
                <a:sym typeface="Calibri"/>
              </a:rPr>
              <a:t>kullanılarak</a:t>
            </a:r>
            <a:r>
              <a:rPr lang="en-GB" sz="1800" b="0" dirty="0">
                <a:latin typeface="Calibri"/>
                <a:ea typeface="Calibri"/>
                <a:cs typeface="Calibri"/>
                <a:sym typeface="Calibri"/>
              </a:rPr>
              <a:t> </a:t>
            </a:r>
            <a:r>
              <a:rPr lang="en-GB" sz="1800" b="0" dirty="0" err="1">
                <a:latin typeface="Calibri"/>
                <a:ea typeface="Calibri"/>
                <a:cs typeface="Calibri"/>
                <a:sym typeface="Calibri"/>
              </a:rPr>
              <a:t>oluşturulur</a:t>
            </a:r>
            <a:r>
              <a:rPr lang="en-GB" sz="1800" b="0" dirty="0">
                <a:latin typeface="Calibri"/>
                <a:ea typeface="Calibri"/>
                <a:cs typeface="Calibri"/>
                <a:sym typeface="Calibri"/>
              </a:rPr>
              <a:t>.</a:t>
            </a:r>
            <a:r>
              <a:rPr lang="en-GB" sz="1800" b="1" dirty="0">
                <a:latin typeface="Calibri"/>
                <a:ea typeface="Calibri"/>
                <a:cs typeface="Calibri"/>
                <a:sym typeface="Calibri"/>
              </a:rPr>
              <a:t>
</a:t>
            </a:r>
            <a:r>
              <a:rPr lang="en-GB" sz="1800" b="1" dirty="0" err="1">
                <a:latin typeface="Calibri"/>
                <a:ea typeface="Calibri"/>
                <a:cs typeface="Calibri"/>
                <a:sym typeface="Calibri"/>
              </a:rPr>
              <a:t>İşlevsel</a:t>
            </a:r>
            <a:r>
              <a:rPr lang="en-GB" sz="1800" b="1" dirty="0">
                <a:latin typeface="Calibri"/>
                <a:ea typeface="Calibri"/>
                <a:cs typeface="Calibri"/>
                <a:sym typeface="Calibri"/>
              </a:rPr>
              <a:t> </a:t>
            </a:r>
            <a:r>
              <a:rPr lang="en-GB" sz="1800" b="1" dirty="0" err="1">
                <a:latin typeface="Calibri"/>
                <a:ea typeface="Calibri"/>
                <a:cs typeface="Calibri"/>
                <a:sym typeface="Calibri"/>
              </a:rPr>
              <a:t>prototipler</a:t>
            </a:r>
            <a:r>
              <a:rPr lang="en-GB" sz="1800" b="1" dirty="0">
                <a:latin typeface="Calibri"/>
                <a:ea typeface="Calibri"/>
                <a:cs typeface="Calibri"/>
                <a:sym typeface="Calibri"/>
              </a:rPr>
              <a:t>: </a:t>
            </a:r>
            <a:r>
              <a:rPr lang="en-GB" sz="1800" b="0" dirty="0">
                <a:latin typeface="Calibri"/>
                <a:ea typeface="Calibri"/>
                <a:cs typeface="Calibri"/>
                <a:sym typeface="Calibri"/>
              </a:rPr>
              <a:t>Bu </a:t>
            </a:r>
            <a:r>
              <a:rPr lang="en-GB" sz="1800" b="0" dirty="0" err="1">
                <a:latin typeface="Calibri"/>
                <a:ea typeface="Calibri"/>
                <a:cs typeface="Calibri"/>
                <a:sym typeface="Calibri"/>
              </a:rPr>
              <a:t>prototipler</a:t>
            </a:r>
            <a:r>
              <a:rPr lang="en-GB" sz="1800" b="0" dirty="0">
                <a:latin typeface="Calibri"/>
                <a:ea typeface="Calibri"/>
                <a:cs typeface="Calibri"/>
                <a:sym typeface="Calibri"/>
              </a:rPr>
              <a:t> </a:t>
            </a:r>
            <a:r>
              <a:rPr lang="en-GB" sz="1800" b="0" dirty="0" err="1">
                <a:latin typeface="Calibri"/>
                <a:ea typeface="Calibri"/>
                <a:cs typeface="Calibri"/>
                <a:sym typeface="Calibri"/>
              </a:rPr>
              <a:t>daha</a:t>
            </a:r>
            <a:r>
              <a:rPr lang="en-GB" sz="1800" b="0" dirty="0">
                <a:latin typeface="Calibri"/>
                <a:ea typeface="Calibri"/>
                <a:cs typeface="Calibri"/>
                <a:sym typeface="Calibri"/>
              </a:rPr>
              <a:t> </a:t>
            </a:r>
            <a:r>
              <a:rPr lang="en-GB" sz="1800" b="0" dirty="0" err="1">
                <a:latin typeface="Calibri"/>
                <a:ea typeface="Calibri"/>
                <a:cs typeface="Calibri"/>
                <a:sym typeface="Calibri"/>
              </a:rPr>
              <a:t>ileri</a:t>
            </a:r>
            <a:r>
              <a:rPr lang="en-GB" sz="1800" b="0" dirty="0">
                <a:latin typeface="Calibri"/>
                <a:ea typeface="Calibri"/>
                <a:cs typeface="Calibri"/>
                <a:sym typeface="Calibri"/>
              </a:rPr>
              <a:t> </a:t>
            </a:r>
            <a:r>
              <a:rPr lang="en-GB" sz="1800" b="0" dirty="0" err="1">
                <a:latin typeface="Calibri"/>
                <a:ea typeface="Calibri"/>
                <a:cs typeface="Calibri"/>
                <a:sym typeface="Calibri"/>
              </a:rPr>
              <a:t>düzeydedir</a:t>
            </a:r>
            <a:r>
              <a:rPr lang="en-GB" sz="1800" b="0" dirty="0">
                <a:latin typeface="Calibri"/>
                <a:ea typeface="Calibri"/>
                <a:cs typeface="Calibri"/>
                <a:sym typeface="Calibri"/>
              </a:rPr>
              <a:t> ve </a:t>
            </a:r>
            <a:r>
              <a:rPr lang="en-GB" sz="1800" b="0" dirty="0" err="1">
                <a:latin typeface="Calibri"/>
                <a:ea typeface="Calibri"/>
                <a:cs typeface="Calibri"/>
                <a:sym typeface="Calibri"/>
              </a:rPr>
              <a:t>nihai</a:t>
            </a:r>
            <a:r>
              <a:rPr lang="en-GB" sz="1800" b="0" dirty="0">
                <a:latin typeface="Calibri"/>
                <a:ea typeface="Calibri"/>
                <a:cs typeface="Calibri"/>
                <a:sym typeface="Calibri"/>
              </a:rPr>
              <a:t> </a:t>
            </a:r>
            <a:r>
              <a:rPr lang="en-GB" sz="1800" b="0" dirty="0" err="1">
                <a:latin typeface="Calibri"/>
                <a:ea typeface="Calibri"/>
                <a:cs typeface="Calibri"/>
                <a:sym typeface="Calibri"/>
              </a:rPr>
              <a:t>ürüne</a:t>
            </a:r>
            <a:r>
              <a:rPr lang="en-GB" sz="1800" b="0" dirty="0">
                <a:latin typeface="Calibri"/>
                <a:ea typeface="Calibri"/>
                <a:cs typeface="Calibri"/>
                <a:sym typeface="Calibri"/>
              </a:rPr>
              <a:t> </a:t>
            </a:r>
            <a:r>
              <a:rPr lang="en-GB" sz="1800" b="0" dirty="0" err="1">
                <a:latin typeface="Calibri"/>
                <a:ea typeface="Calibri"/>
                <a:cs typeface="Calibri"/>
                <a:sym typeface="Calibri"/>
              </a:rPr>
              <a:t>benzer</a:t>
            </a:r>
            <a:r>
              <a:rPr lang="en-GB" sz="1800" b="0" dirty="0">
                <a:latin typeface="Calibri"/>
                <a:ea typeface="Calibri"/>
                <a:cs typeface="Calibri"/>
                <a:sym typeface="Calibri"/>
              </a:rPr>
              <a:t> </a:t>
            </a:r>
            <a:r>
              <a:rPr lang="en-GB" sz="1800" b="0" dirty="0" err="1">
                <a:latin typeface="Calibri"/>
                <a:ea typeface="Calibri"/>
                <a:cs typeface="Calibri"/>
                <a:sym typeface="Calibri"/>
              </a:rPr>
              <a:t>malzemeler</a:t>
            </a:r>
            <a:r>
              <a:rPr lang="en-GB" sz="1800" b="0" dirty="0">
                <a:latin typeface="Calibri"/>
                <a:ea typeface="Calibri"/>
                <a:cs typeface="Calibri"/>
                <a:sym typeface="Calibri"/>
              </a:rPr>
              <a:t> </a:t>
            </a:r>
            <a:r>
              <a:rPr lang="en-GB" sz="1800" b="0" dirty="0" err="1">
                <a:latin typeface="Calibri"/>
                <a:ea typeface="Calibri"/>
                <a:cs typeface="Calibri"/>
                <a:sym typeface="Calibri"/>
              </a:rPr>
              <a:t>kullanılarak</a:t>
            </a:r>
            <a:r>
              <a:rPr lang="en-GB" sz="1800" b="0" dirty="0">
                <a:latin typeface="Calibri"/>
                <a:ea typeface="Calibri"/>
                <a:cs typeface="Calibri"/>
                <a:sym typeface="Calibri"/>
              </a:rPr>
              <a:t> </a:t>
            </a:r>
            <a:r>
              <a:rPr lang="en-GB" sz="1800" b="0" dirty="0" err="1">
                <a:latin typeface="Calibri"/>
                <a:ea typeface="Calibri"/>
                <a:cs typeface="Calibri"/>
                <a:sym typeface="Calibri"/>
              </a:rPr>
              <a:t>oluşturulur</a:t>
            </a:r>
            <a:r>
              <a:rPr lang="en-GB" sz="1800" b="0" dirty="0">
                <a:latin typeface="Calibri"/>
                <a:ea typeface="Calibri"/>
                <a:cs typeface="Calibri"/>
                <a:sym typeface="Calibri"/>
              </a:rPr>
              <a:t>. </a:t>
            </a:r>
            <a:r>
              <a:rPr lang="en-GB" sz="1800" b="0" dirty="0" err="1">
                <a:latin typeface="Calibri"/>
                <a:ea typeface="Calibri"/>
                <a:cs typeface="Calibri"/>
                <a:sym typeface="Calibri"/>
              </a:rPr>
              <a:t>Tasarımcıların</a:t>
            </a:r>
            <a:r>
              <a:rPr lang="en-GB" sz="1800" b="0" dirty="0">
                <a:latin typeface="Calibri"/>
                <a:ea typeface="Calibri"/>
                <a:cs typeface="Calibri"/>
                <a:sym typeface="Calibri"/>
              </a:rPr>
              <a:t> </a:t>
            </a:r>
            <a:r>
              <a:rPr lang="en-GB" sz="1800" b="0" dirty="0" err="1">
                <a:latin typeface="Calibri"/>
                <a:ea typeface="Calibri"/>
                <a:cs typeface="Calibri"/>
                <a:sym typeface="Calibri"/>
              </a:rPr>
              <a:t>yastıklama</a:t>
            </a:r>
            <a:r>
              <a:rPr lang="en-GB" sz="1800" b="0" dirty="0">
                <a:latin typeface="Calibri"/>
                <a:ea typeface="Calibri"/>
                <a:cs typeface="Calibri"/>
                <a:sym typeface="Calibri"/>
              </a:rPr>
              <a:t>, </a:t>
            </a:r>
            <a:r>
              <a:rPr lang="en-GB" sz="1800" b="0" dirty="0" err="1">
                <a:latin typeface="Calibri"/>
                <a:ea typeface="Calibri"/>
                <a:cs typeface="Calibri"/>
                <a:sym typeface="Calibri"/>
              </a:rPr>
              <a:t>destek</a:t>
            </a:r>
            <a:r>
              <a:rPr lang="en-GB" sz="1800" b="0" dirty="0">
                <a:latin typeface="Calibri"/>
                <a:ea typeface="Calibri"/>
                <a:cs typeface="Calibri"/>
                <a:sym typeface="Calibri"/>
              </a:rPr>
              <a:t> ve </a:t>
            </a:r>
            <a:r>
              <a:rPr lang="en-GB" sz="1800" b="0" dirty="0" err="1">
                <a:latin typeface="Calibri"/>
                <a:ea typeface="Calibri"/>
                <a:cs typeface="Calibri"/>
                <a:sym typeface="Calibri"/>
              </a:rPr>
              <a:t>genel</a:t>
            </a:r>
            <a:r>
              <a:rPr lang="en-GB" sz="1800" b="0" dirty="0">
                <a:latin typeface="Calibri"/>
                <a:ea typeface="Calibri"/>
                <a:cs typeface="Calibri"/>
                <a:sym typeface="Calibri"/>
              </a:rPr>
              <a:t> </a:t>
            </a:r>
            <a:r>
              <a:rPr lang="en-GB" sz="1800" b="0" dirty="0" err="1">
                <a:latin typeface="Calibri"/>
                <a:ea typeface="Calibri"/>
                <a:cs typeface="Calibri"/>
                <a:sym typeface="Calibri"/>
              </a:rPr>
              <a:t>performans</a:t>
            </a:r>
            <a:r>
              <a:rPr lang="en-GB" sz="1800" b="0" dirty="0">
                <a:latin typeface="Calibri"/>
                <a:ea typeface="Calibri"/>
                <a:cs typeface="Calibri"/>
                <a:sym typeface="Calibri"/>
              </a:rPr>
              <a:t> </a:t>
            </a:r>
            <a:r>
              <a:rPr lang="en-GB" sz="1800" b="0" dirty="0" err="1">
                <a:latin typeface="Calibri"/>
                <a:ea typeface="Calibri"/>
                <a:cs typeface="Calibri"/>
                <a:sym typeface="Calibri"/>
              </a:rPr>
              <a:t>gibi</a:t>
            </a:r>
            <a:r>
              <a:rPr lang="en-GB" sz="1800" b="0" dirty="0">
                <a:latin typeface="Calibri"/>
                <a:ea typeface="Calibri"/>
                <a:cs typeface="Calibri"/>
                <a:sym typeface="Calibri"/>
              </a:rPr>
              <a:t> </a:t>
            </a:r>
            <a:r>
              <a:rPr lang="en-GB" sz="1800" b="0" dirty="0" err="1">
                <a:latin typeface="Calibri"/>
                <a:ea typeface="Calibri"/>
                <a:cs typeface="Calibri"/>
                <a:sym typeface="Calibri"/>
              </a:rPr>
              <a:t>yönleri</a:t>
            </a:r>
            <a:r>
              <a:rPr lang="en-GB" sz="1800" b="0" dirty="0">
                <a:latin typeface="Calibri"/>
                <a:ea typeface="Calibri"/>
                <a:cs typeface="Calibri"/>
                <a:sym typeface="Calibri"/>
              </a:rPr>
              <a:t> test </a:t>
            </a:r>
            <a:r>
              <a:rPr lang="en-GB" sz="1800" b="0" dirty="0" err="1">
                <a:latin typeface="Calibri"/>
                <a:ea typeface="Calibri"/>
                <a:cs typeface="Calibri"/>
                <a:sym typeface="Calibri"/>
              </a:rPr>
              <a:t>etmelerine</a:t>
            </a:r>
            <a:r>
              <a:rPr lang="en-GB" sz="1800" b="0" dirty="0">
                <a:latin typeface="Calibri"/>
                <a:ea typeface="Calibri"/>
                <a:cs typeface="Calibri"/>
                <a:sym typeface="Calibri"/>
              </a:rPr>
              <a:t> </a:t>
            </a:r>
            <a:r>
              <a:rPr lang="en-GB" sz="1800" b="0" dirty="0" err="1">
                <a:latin typeface="Calibri"/>
                <a:ea typeface="Calibri"/>
                <a:cs typeface="Calibri"/>
                <a:sym typeface="Calibri"/>
              </a:rPr>
              <a:t>olanak</a:t>
            </a:r>
            <a:r>
              <a:rPr lang="en-GB" sz="1800" b="0" dirty="0">
                <a:latin typeface="Calibri"/>
                <a:ea typeface="Calibri"/>
                <a:cs typeface="Calibri"/>
                <a:sym typeface="Calibri"/>
              </a:rPr>
              <a:t> </a:t>
            </a:r>
            <a:r>
              <a:rPr lang="en-GB" sz="1800" b="0" dirty="0" err="1">
                <a:latin typeface="Calibri"/>
                <a:ea typeface="Calibri"/>
                <a:cs typeface="Calibri"/>
                <a:sym typeface="Calibri"/>
              </a:rPr>
              <a:t>tanır</a:t>
            </a:r>
            <a:r>
              <a:rPr lang="en-GB" sz="1800" b="0" dirty="0">
                <a:latin typeface="Calibri"/>
                <a:ea typeface="Calibri"/>
                <a:cs typeface="Calibri"/>
                <a:sym typeface="Calibri"/>
              </a:rPr>
              <a:t>.</a:t>
            </a:r>
            <a:r>
              <a:rPr lang="en-GB" sz="1800" b="1" dirty="0">
                <a:latin typeface="Calibri"/>
                <a:ea typeface="Calibri"/>
                <a:cs typeface="Calibri"/>
                <a:sym typeface="Calibri"/>
              </a:rPr>
              <a:t>
3D </a:t>
            </a:r>
            <a:r>
              <a:rPr lang="en-GB" sz="1800" b="1" dirty="0" err="1">
                <a:latin typeface="Calibri"/>
                <a:ea typeface="Calibri"/>
                <a:cs typeface="Calibri"/>
                <a:sym typeface="Calibri"/>
              </a:rPr>
              <a:t>baskılı</a:t>
            </a:r>
            <a:r>
              <a:rPr lang="en-GB" sz="1800" b="1" dirty="0">
                <a:latin typeface="Calibri"/>
                <a:ea typeface="Calibri"/>
                <a:cs typeface="Calibri"/>
                <a:sym typeface="Calibri"/>
              </a:rPr>
              <a:t> </a:t>
            </a:r>
            <a:r>
              <a:rPr lang="en-GB" sz="1800" b="1" dirty="0" err="1">
                <a:latin typeface="Calibri"/>
                <a:ea typeface="Calibri"/>
                <a:cs typeface="Calibri"/>
                <a:sym typeface="Calibri"/>
              </a:rPr>
              <a:t>prototipler</a:t>
            </a:r>
            <a:r>
              <a:rPr lang="en-GB" sz="1800" b="1" dirty="0">
                <a:latin typeface="Calibri"/>
                <a:ea typeface="Calibri"/>
                <a:cs typeface="Calibri"/>
                <a:sym typeface="Calibri"/>
              </a:rPr>
              <a:t>: </a:t>
            </a:r>
            <a:r>
              <a:rPr lang="tr-TR" sz="1800" b="0" dirty="0">
                <a:latin typeface="Calibri"/>
                <a:ea typeface="Calibri"/>
                <a:cs typeface="Calibri"/>
                <a:sym typeface="Calibri"/>
              </a:rPr>
              <a:t>3</a:t>
            </a:r>
            <a:r>
              <a:rPr lang="en-GB" sz="1800" b="0" dirty="0">
                <a:latin typeface="Calibri"/>
                <a:ea typeface="Calibri"/>
                <a:cs typeface="Calibri"/>
                <a:sym typeface="Calibri"/>
              </a:rPr>
              <a:t>D </a:t>
            </a:r>
            <a:r>
              <a:rPr lang="en-GB" sz="1800" b="0" dirty="0" err="1">
                <a:latin typeface="Calibri"/>
                <a:ea typeface="Calibri"/>
                <a:cs typeface="Calibri"/>
                <a:sym typeface="Calibri"/>
              </a:rPr>
              <a:t>baskı</a:t>
            </a:r>
            <a:r>
              <a:rPr lang="en-GB" sz="1800" b="0" dirty="0">
                <a:latin typeface="Calibri"/>
                <a:ea typeface="Calibri"/>
                <a:cs typeface="Calibri"/>
                <a:sym typeface="Calibri"/>
              </a:rPr>
              <a:t> </a:t>
            </a:r>
            <a:r>
              <a:rPr lang="en-GB" sz="1800" b="0" dirty="0" err="1">
                <a:latin typeface="Calibri"/>
                <a:ea typeface="Calibri"/>
                <a:cs typeface="Calibri"/>
                <a:sym typeface="Calibri"/>
              </a:rPr>
              <a:t>teknolojisi</a:t>
            </a:r>
            <a:r>
              <a:rPr lang="en-GB" sz="1800" b="0" dirty="0">
                <a:latin typeface="Calibri"/>
                <a:ea typeface="Calibri"/>
                <a:cs typeface="Calibri"/>
                <a:sym typeface="Calibri"/>
              </a:rPr>
              <a:t>, </a:t>
            </a:r>
            <a:r>
              <a:rPr lang="en-GB" sz="1800" b="0" dirty="0" err="1">
                <a:latin typeface="Calibri"/>
                <a:ea typeface="Calibri"/>
                <a:cs typeface="Calibri"/>
                <a:sym typeface="Calibri"/>
              </a:rPr>
              <a:t>tasarımcıların</a:t>
            </a:r>
            <a:r>
              <a:rPr lang="en-GB" sz="1800" b="0" dirty="0">
                <a:latin typeface="Calibri"/>
                <a:ea typeface="Calibri"/>
                <a:cs typeface="Calibri"/>
                <a:sym typeface="Calibri"/>
              </a:rPr>
              <a:t> </a:t>
            </a:r>
            <a:r>
              <a:rPr lang="en-GB" sz="1800" b="0" dirty="0" err="1">
                <a:latin typeface="Calibri"/>
                <a:ea typeface="Calibri"/>
                <a:cs typeface="Calibri"/>
                <a:sym typeface="Calibri"/>
              </a:rPr>
              <a:t>katman</a:t>
            </a:r>
            <a:r>
              <a:rPr lang="en-GB" sz="1800" b="0" dirty="0">
                <a:latin typeface="Calibri"/>
                <a:ea typeface="Calibri"/>
                <a:cs typeface="Calibri"/>
                <a:sym typeface="Calibri"/>
              </a:rPr>
              <a:t> </a:t>
            </a:r>
            <a:r>
              <a:rPr lang="en-GB" sz="1800" b="0" dirty="0" err="1">
                <a:latin typeface="Calibri"/>
                <a:ea typeface="Calibri"/>
                <a:cs typeface="Calibri"/>
                <a:sym typeface="Calibri"/>
              </a:rPr>
              <a:t>katman</a:t>
            </a:r>
            <a:r>
              <a:rPr lang="en-GB" sz="1800" b="0" dirty="0">
                <a:latin typeface="Calibri"/>
                <a:ea typeface="Calibri"/>
                <a:cs typeface="Calibri"/>
                <a:sym typeface="Calibri"/>
              </a:rPr>
              <a:t> </a:t>
            </a:r>
            <a:r>
              <a:rPr lang="en-GB" sz="1800" b="0" dirty="0" err="1">
                <a:latin typeface="Calibri"/>
                <a:ea typeface="Calibri"/>
                <a:cs typeface="Calibri"/>
                <a:sym typeface="Calibri"/>
              </a:rPr>
              <a:t>doğru</a:t>
            </a:r>
            <a:r>
              <a:rPr lang="en-GB" sz="1800" b="0" dirty="0">
                <a:latin typeface="Calibri"/>
                <a:ea typeface="Calibri"/>
                <a:cs typeface="Calibri"/>
                <a:sym typeface="Calibri"/>
              </a:rPr>
              <a:t> ve </a:t>
            </a:r>
            <a:r>
              <a:rPr lang="en-GB" sz="1800" b="0" dirty="0" err="1">
                <a:latin typeface="Calibri"/>
                <a:ea typeface="Calibri"/>
                <a:cs typeface="Calibri"/>
                <a:sym typeface="Calibri"/>
              </a:rPr>
              <a:t>karmaşık</a:t>
            </a:r>
            <a:r>
              <a:rPr lang="en-GB" sz="1800" b="0" dirty="0">
                <a:latin typeface="Calibri"/>
                <a:ea typeface="Calibri"/>
                <a:cs typeface="Calibri"/>
                <a:sym typeface="Calibri"/>
              </a:rPr>
              <a:t> </a:t>
            </a:r>
            <a:r>
              <a:rPr lang="en-GB" sz="1800" b="0" dirty="0" err="1">
                <a:latin typeface="Calibri"/>
                <a:ea typeface="Calibri"/>
                <a:cs typeface="Calibri"/>
                <a:sym typeface="Calibri"/>
              </a:rPr>
              <a:t>prototipler</a:t>
            </a:r>
            <a:r>
              <a:rPr lang="en-GB" sz="1800" b="0" dirty="0">
                <a:latin typeface="Calibri"/>
                <a:ea typeface="Calibri"/>
                <a:cs typeface="Calibri"/>
                <a:sym typeface="Calibri"/>
              </a:rPr>
              <a:t> </a:t>
            </a:r>
            <a:r>
              <a:rPr lang="en-GB" sz="1800" b="0" dirty="0" err="1">
                <a:latin typeface="Calibri"/>
                <a:ea typeface="Calibri"/>
                <a:cs typeface="Calibri"/>
                <a:sym typeface="Calibri"/>
              </a:rPr>
              <a:t>oluşturmasına</a:t>
            </a:r>
            <a:r>
              <a:rPr lang="en-GB" sz="1800" b="0" dirty="0">
                <a:latin typeface="Calibri"/>
                <a:ea typeface="Calibri"/>
                <a:cs typeface="Calibri"/>
                <a:sym typeface="Calibri"/>
              </a:rPr>
              <a:t> </a:t>
            </a:r>
            <a:r>
              <a:rPr lang="en-GB" sz="1800" b="0" dirty="0" err="1">
                <a:latin typeface="Calibri"/>
                <a:ea typeface="Calibri"/>
                <a:cs typeface="Calibri"/>
                <a:sym typeface="Calibri"/>
              </a:rPr>
              <a:t>olanak</a:t>
            </a:r>
            <a:r>
              <a:rPr lang="en-GB" sz="1800" b="0" dirty="0">
                <a:latin typeface="Calibri"/>
                <a:ea typeface="Calibri"/>
                <a:cs typeface="Calibri"/>
                <a:sym typeface="Calibri"/>
              </a:rPr>
              <a:t> </a:t>
            </a:r>
            <a:r>
              <a:rPr lang="en-GB" sz="1800" b="0" dirty="0" err="1">
                <a:latin typeface="Calibri"/>
                <a:ea typeface="Calibri"/>
                <a:cs typeface="Calibri"/>
                <a:sym typeface="Calibri"/>
              </a:rPr>
              <a:t>tanır</a:t>
            </a:r>
            <a:r>
              <a:rPr lang="en-GB" sz="1800" b="0" dirty="0">
                <a:latin typeface="Calibri"/>
                <a:ea typeface="Calibri"/>
                <a:cs typeface="Calibri"/>
                <a:sym typeface="Calibri"/>
              </a:rPr>
              <a:t>. Bu, </a:t>
            </a:r>
            <a:r>
              <a:rPr lang="en-GB" sz="1800" b="0" dirty="0" err="1">
                <a:latin typeface="Calibri"/>
                <a:ea typeface="Calibri"/>
                <a:cs typeface="Calibri"/>
                <a:sym typeface="Calibri"/>
              </a:rPr>
              <a:t>karmaşık</a:t>
            </a:r>
            <a:r>
              <a:rPr lang="en-GB" sz="1800" b="0" dirty="0">
                <a:latin typeface="Calibri"/>
                <a:ea typeface="Calibri"/>
                <a:cs typeface="Calibri"/>
                <a:sym typeface="Calibri"/>
              </a:rPr>
              <a:t> </a:t>
            </a:r>
            <a:r>
              <a:rPr lang="en-GB" sz="1800" b="0" dirty="0" err="1">
                <a:latin typeface="Calibri"/>
                <a:ea typeface="Calibri"/>
                <a:cs typeface="Calibri"/>
                <a:sym typeface="Calibri"/>
              </a:rPr>
              <a:t>şekilleri</a:t>
            </a:r>
            <a:r>
              <a:rPr lang="en-GB" sz="1800" b="0" dirty="0">
                <a:latin typeface="Calibri"/>
                <a:ea typeface="Calibri"/>
                <a:cs typeface="Calibri"/>
                <a:sym typeface="Calibri"/>
              </a:rPr>
              <a:t> ve </a:t>
            </a:r>
            <a:r>
              <a:rPr lang="en-GB" sz="1800" b="0" dirty="0" err="1">
                <a:latin typeface="Calibri"/>
                <a:ea typeface="Calibri"/>
                <a:cs typeface="Calibri"/>
                <a:sym typeface="Calibri"/>
              </a:rPr>
              <a:t>tasarımları</a:t>
            </a:r>
            <a:r>
              <a:rPr lang="en-GB" sz="1800" b="0" dirty="0">
                <a:latin typeface="Calibri"/>
                <a:ea typeface="Calibri"/>
                <a:cs typeface="Calibri"/>
                <a:sym typeface="Calibri"/>
              </a:rPr>
              <a:t> test </a:t>
            </a:r>
            <a:r>
              <a:rPr lang="en-GB" sz="1800" b="0" dirty="0" err="1">
                <a:latin typeface="Calibri"/>
                <a:ea typeface="Calibri"/>
                <a:cs typeface="Calibri"/>
                <a:sym typeface="Calibri"/>
              </a:rPr>
              <a:t>etmek</a:t>
            </a:r>
            <a:r>
              <a:rPr lang="en-GB" sz="1800" b="0" dirty="0">
                <a:latin typeface="Calibri"/>
                <a:ea typeface="Calibri"/>
                <a:cs typeface="Calibri"/>
                <a:sym typeface="Calibri"/>
              </a:rPr>
              <a:t> </a:t>
            </a:r>
            <a:r>
              <a:rPr lang="en-GB" sz="1800" b="0" dirty="0" err="1">
                <a:latin typeface="Calibri"/>
                <a:ea typeface="Calibri"/>
                <a:cs typeface="Calibri"/>
                <a:sym typeface="Calibri"/>
              </a:rPr>
              <a:t>için</a:t>
            </a:r>
            <a:r>
              <a:rPr lang="en-GB" sz="1800" b="0" dirty="0">
                <a:latin typeface="Calibri"/>
                <a:ea typeface="Calibri"/>
                <a:cs typeface="Calibri"/>
                <a:sym typeface="Calibri"/>
              </a:rPr>
              <a:t> kullanışlıdır.</a:t>
            </a:r>
            <a:r>
              <a:rPr lang="en-GB" sz="1800" b="1" dirty="0">
                <a:latin typeface="Calibri"/>
                <a:ea typeface="Calibri"/>
                <a:cs typeface="Calibri"/>
                <a:sym typeface="Calibri"/>
              </a:rPr>
              <a:t>3
</a:t>
            </a:r>
            <a:r>
              <a:rPr lang="en-GB" sz="1800" b="1" dirty="0" err="1">
                <a:latin typeface="Calibri"/>
                <a:ea typeface="Calibri"/>
                <a:cs typeface="Calibri"/>
                <a:sym typeface="Calibri"/>
              </a:rPr>
              <a:t>Giyilebilir</a:t>
            </a:r>
            <a:r>
              <a:rPr lang="en-GB" sz="1800" b="1" dirty="0">
                <a:latin typeface="Calibri"/>
                <a:ea typeface="Calibri"/>
                <a:cs typeface="Calibri"/>
                <a:sym typeface="Calibri"/>
              </a:rPr>
              <a:t> </a:t>
            </a:r>
            <a:r>
              <a:rPr lang="en-GB" sz="1800" b="1" dirty="0" err="1">
                <a:latin typeface="Calibri"/>
                <a:ea typeface="Calibri"/>
                <a:cs typeface="Calibri"/>
                <a:sym typeface="Calibri"/>
              </a:rPr>
              <a:t>prototipler</a:t>
            </a:r>
            <a:r>
              <a:rPr lang="en-GB" sz="1800" b="1" dirty="0">
                <a:latin typeface="Calibri"/>
                <a:ea typeface="Calibri"/>
                <a:cs typeface="Calibri"/>
                <a:sym typeface="Calibri"/>
              </a:rPr>
              <a:t>: </a:t>
            </a:r>
            <a:r>
              <a:rPr lang="en-GB" sz="1800" b="0" dirty="0" err="1">
                <a:latin typeface="Calibri"/>
                <a:ea typeface="Calibri"/>
                <a:cs typeface="Calibri"/>
                <a:sym typeface="Calibri"/>
              </a:rPr>
              <a:t>Bunlar</a:t>
            </a:r>
            <a:r>
              <a:rPr lang="en-GB" sz="1800" b="0" dirty="0">
                <a:latin typeface="Calibri"/>
                <a:ea typeface="Calibri"/>
                <a:cs typeface="Calibri"/>
                <a:sym typeface="Calibri"/>
              </a:rPr>
              <a:t>, </a:t>
            </a:r>
            <a:r>
              <a:rPr lang="en-GB" sz="1800" b="0" dirty="0" err="1">
                <a:latin typeface="Calibri"/>
                <a:ea typeface="Calibri"/>
                <a:cs typeface="Calibri"/>
                <a:sym typeface="Calibri"/>
              </a:rPr>
              <a:t>nihai</a:t>
            </a:r>
            <a:r>
              <a:rPr lang="en-GB" sz="1800" b="0" dirty="0">
                <a:latin typeface="Calibri"/>
                <a:ea typeface="Calibri"/>
                <a:cs typeface="Calibri"/>
                <a:sym typeface="Calibri"/>
              </a:rPr>
              <a:t> </a:t>
            </a:r>
            <a:r>
              <a:rPr lang="en-GB" sz="1800" b="0" dirty="0" err="1">
                <a:latin typeface="Calibri"/>
                <a:ea typeface="Calibri"/>
                <a:cs typeface="Calibri"/>
                <a:sym typeface="Calibri"/>
              </a:rPr>
              <a:t>ürüne</a:t>
            </a:r>
            <a:r>
              <a:rPr lang="en-GB" sz="1800" b="0" dirty="0">
                <a:latin typeface="Calibri"/>
                <a:ea typeface="Calibri"/>
                <a:cs typeface="Calibri"/>
                <a:sym typeface="Calibri"/>
              </a:rPr>
              <a:t> </a:t>
            </a:r>
            <a:r>
              <a:rPr lang="en-GB" sz="1800" b="0" dirty="0" err="1">
                <a:latin typeface="Calibri"/>
                <a:ea typeface="Calibri"/>
                <a:cs typeface="Calibri"/>
                <a:sym typeface="Calibri"/>
              </a:rPr>
              <a:t>çok</a:t>
            </a:r>
            <a:r>
              <a:rPr lang="en-GB" sz="1800" b="0" dirty="0">
                <a:latin typeface="Calibri"/>
                <a:ea typeface="Calibri"/>
                <a:cs typeface="Calibri"/>
                <a:sym typeface="Calibri"/>
              </a:rPr>
              <a:t> </a:t>
            </a:r>
            <a:r>
              <a:rPr lang="en-GB" sz="1800" b="0" dirty="0" err="1">
                <a:latin typeface="Calibri"/>
                <a:ea typeface="Calibri"/>
                <a:cs typeface="Calibri"/>
                <a:sym typeface="Calibri"/>
              </a:rPr>
              <a:t>benzeyen</a:t>
            </a:r>
            <a:r>
              <a:rPr lang="en-GB" sz="1800" b="0" dirty="0">
                <a:latin typeface="Calibri"/>
                <a:ea typeface="Calibri"/>
                <a:cs typeface="Calibri"/>
                <a:sym typeface="Calibri"/>
              </a:rPr>
              <a:t> </a:t>
            </a:r>
            <a:r>
              <a:rPr lang="en-GB" sz="1800" b="0" dirty="0" err="1">
                <a:latin typeface="Calibri"/>
                <a:ea typeface="Calibri"/>
                <a:cs typeface="Calibri"/>
                <a:sym typeface="Calibri"/>
              </a:rPr>
              <a:t>daha</a:t>
            </a:r>
            <a:r>
              <a:rPr lang="en-GB" sz="1800" b="0" dirty="0">
                <a:latin typeface="Calibri"/>
                <a:ea typeface="Calibri"/>
                <a:cs typeface="Calibri"/>
                <a:sym typeface="Calibri"/>
              </a:rPr>
              <a:t> </a:t>
            </a:r>
            <a:r>
              <a:rPr lang="en-GB" sz="1800" b="0" dirty="0" err="1">
                <a:latin typeface="Calibri"/>
                <a:ea typeface="Calibri"/>
                <a:cs typeface="Calibri"/>
                <a:sym typeface="Calibri"/>
              </a:rPr>
              <a:t>rafine</a:t>
            </a:r>
            <a:r>
              <a:rPr lang="en-GB" sz="1800" b="0" dirty="0">
                <a:latin typeface="Calibri"/>
                <a:ea typeface="Calibri"/>
                <a:cs typeface="Calibri"/>
                <a:sym typeface="Calibri"/>
              </a:rPr>
              <a:t> </a:t>
            </a:r>
            <a:r>
              <a:rPr lang="en-GB" sz="1800" b="0" dirty="0" err="1">
                <a:latin typeface="Calibri"/>
                <a:ea typeface="Calibri"/>
                <a:cs typeface="Calibri"/>
                <a:sym typeface="Calibri"/>
              </a:rPr>
              <a:t>prototiplerdir</a:t>
            </a:r>
            <a:r>
              <a:rPr lang="en-GB" sz="1800" b="0" dirty="0">
                <a:latin typeface="Calibri"/>
                <a:ea typeface="Calibri"/>
                <a:cs typeface="Calibri"/>
                <a:sym typeface="Calibri"/>
              </a:rPr>
              <a:t>. </a:t>
            </a:r>
            <a:r>
              <a:rPr lang="en-GB" sz="1800" b="0" dirty="0" err="1">
                <a:latin typeface="Calibri"/>
                <a:ea typeface="Calibri"/>
                <a:cs typeface="Calibri"/>
                <a:sym typeface="Calibri"/>
              </a:rPr>
              <a:t>Gerçek</a:t>
            </a:r>
            <a:r>
              <a:rPr lang="en-GB" sz="1800" b="0" dirty="0">
                <a:latin typeface="Calibri"/>
                <a:ea typeface="Calibri"/>
                <a:cs typeface="Calibri"/>
                <a:sym typeface="Calibri"/>
              </a:rPr>
              <a:t> </a:t>
            </a:r>
            <a:r>
              <a:rPr lang="en-GB" sz="1800" b="0" dirty="0" err="1">
                <a:latin typeface="Calibri"/>
                <a:ea typeface="Calibri"/>
                <a:cs typeface="Calibri"/>
                <a:sym typeface="Calibri"/>
              </a:rPr>
              <a:t>dünya</a:t>
            </a:r>
            <a:r>
              <a:rPr lang="en-GB" sz="1800" b="0" dirty="0">
                <a:latin typeface="Calibri"/>
                <a:ea typeface="Calibri"/>
                <a:cs typeface="Calibri"/>
                <a:sym typeface="Calibri"/>
              </a:rPr>
              <a:t> </a:t>
            </a:r>
            <a:r>
              <a:rPr lang="en-GB" sz="1800" b="0" dirty="0" err="1">
                <a:latin typeface="Calibri"/>
                <a:ea typeface="Calibri"/>
                <a:cs typeface="Calibri"/>
                <a:sym typeface="Calibri"/>
              </a:rPr>
              <a:t>koşullarında</a:t>
            </a:r>
            <a:r>
              <a:rPr lang="en-GB" sz="1800" b="0" dirty="0">
                <a:latin typeface="Calibri"/>
                <a:ea typeface="Calibri"/>
                <a:cs typeface="Calibri"/>
                <a:sym typeface="Calibri"/>
              </a:rPr>
              <a:t> </a:t>
            </a:r>
            <a:r>
              <a:rPr lang="en-GB" sz="1800" b="0" dirty="0" err="1">
                <a:latin typeface="Calibri"/>
                <a:ea typeface="Calibri"/>
                <a:cs typeface="Calibri"/>
                <a:sym typeface="Calibri"/>
              </a:rPr>
              <a:t>konfor</a:t>
            </a:r>
            <a:r>
              <a:rPr lang="en-GB" sz="1800" b="0" dirty="0">
                <a:latin typeface="Calibri"/>
                <a:ea typeface="Calibri"/>
                <a:cs typeface="Calibri"/>
                <a:sym typeface="Calibri"/>
              </a:rPr>
              <a:t>, </a:t>
            </a:r>
            <a:r>
              <a:rPr lang="en-GB" sz="1800" b="0" dirty="0" err="1">
                <a:latin typeface="Calibri"/>
                <a:ea typeface="Calibri"/>
                <a:cs typeface="Calibri"/>
                <a:sym typeface="Calibri"/>
              </a:rPr>
              <a:t>uyum</a:t>
            </a:r>
            <a:r>
              <a:rPr lang="en-GB" sz="1800" b="0" dirty="0">
                <a:latin typeface="Calibri"/>
                <a:ea typeface="Calibri"/>
                <a:cs typeface="Calibri"/>
                <a:sym typeface="Calibri"/>
              </a:rPr>
              <a:t> ve </a:t>
            </a:r>
            <a:r>
              <a:rPr lang="en-GB" sz="1800" b="0" dirty="0" err="1">
                <a:latin typeface="Calibri"/>
                <a:ea typeface="Calibri"/>
                <a:cs typeface="Calibri"/>
                <a:sym typeface="Calibri"/>
              </a:rPr>
              <a:t>işlevselliği</a:t>
            </a:r>
            <a:r>
              <a:rPr lang="en-GB" sz="1800" b="0" dirty="0">
                <a:latin typeface="Calibri"/>
                <a:ea typeface="Calibri"/>
                <a:cs typeface="Calibri"/>
                <a:sym typeface="Calibri"/>
              </a:rPr>
              <a:t> test </a:t>
            </a:r>
            <a:r>
              <a:rPr lang="en-GB" sz="1800" b="0" dirty="0" err="1">
                <a:latin typeface="Calibri"/>
                <a:ea typeface="Calibri"/>
                <a:cs typeface="Calibri"/>
                <a:sym typeface="Calibri"/>
              </a:rPr>
              <a:t>etmek</a:t>
            </a:r>
            <a:r>
              <a:rPr lang="en-GB" sz="1800" b="0" dirty="0">
                <a:latin typeface="Calibri"/>
                <a:ea typeface="Calibri"/>
                <a:cs typeface="Calibri"/>
                <a:sym typeface="Calibri"/>
              </a:rPr>
              <a:t> </a:t>
            </a:r>
            <a:r>
              <a:rPr lang="en-GB" sz="1800" b="0" dirty="0" err="1">
                <a:latin typeface="Calibri"/>
                <a:ea typeface="Calibri"/>
                <a:cs typeface="Calibri"/>
                <a:sym typeface="Calibri"/>
              </a:rPr>
              <a:t>için</a:t>
            </a:r>
            <a:r>
              <a:rPr lang="en-GB" sz="1800" b="0" dirty="0">
                <a:latin typeface="Calibri"/>
                <a:ea typeface="Calibri"/>
                <a:cs typeface="Calibri"/>
                <a:sym typeface="Calibri"/>
              </a:rPr>
              <a:t> </a:t>
            </a:r>
            <a:r>
              <a:rPr lang="en-GB" sz="1800" b="0" dirty="0" err="1">
                <a:latin typeface="Calibri"/>
                <a:ea typeface="Calibri"/>
                <a:cs typeface="Calibri"/>
                <a:sym typeface="Calibri"/>
              </a:rPr>
              <a:t>giyilebilirler</a:t>
            </a:r>
            <a:r>
              <a:rPr lang="en-GB" sz="1800" b="0" dirty="0">
                <a:latin typeface="Calibri"/>
                <a:ea typeface="Calibri"/>
                <a:cs typeface="Calibri"/>
                <a:sym typeface="Calibri"/>
              </a:rPr>
              <a:t>.</a:t>
            </a:r>
            <a:endParaRPr sz="1800" b="0" dirty="0">
              <a:latin typeface="Calibri"/>
              <a:ea typeface="Calibri"/>
              <a:cs typeface="Calibri"/>
              <a:sym typeface="Calibri"/>
            </a:endParaRPr>
          </a:p>
          <a:p>
            <a:pPr marL="0" lvl="0" indent="0" algn="just" rtl="0">
              <a:lnSpc>
                <a:spcPct val="110000"/>
              </a:lnSpc>
              <a:spcBef>
                <a:spcPts val="600"/>
              </a:spcBef>
              <a:spcAft>
                <a:spcPts val="0"/>
              </a:spcAft>
              <a:buNone/>
            </a:pPr>
            <a:endParaRPr dirty="0"/>
          </a:p>
        </p:txBody>
      </p:sp>
      <p:sp>
        <p:nvSpPr>
          <p:cNvPr id="192" name="Google Shape;19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GB" sz="1800" dirty="0" err="1">
                <a:latin typeface="Calibri"/>
                <a:ea typeface="Calibri"/>
                <a:cs typeface="Calibri"/>
                <a:sym typeface="Calibri"/>
              </a:rPr>
              <a:t>Dijital</a:t>
            </a:r>
            <a:r>
              <a:rPr lang="en-GB" sz="1800" dirty="0">
                <a:latin typeface="Calibri"/>
                <a:ea typeface="Calibri"/>
                <a:cs typeface="Calibri"/>
                <a:sym typeface="Calibri"/>
              </a:rPr>
              <a:t> </a:t>
            </a:r>
            <a:r>
              <a:rPr lang="en-GB" sz="1800" dirty="0" err="1">
                <a:latin typeface="Calibri"/>
                <a:ea typeface="Calibri"/>
                <a:cs typeface="Calibri"/>
                <a:sym typeface="Calibri"/>
              </a:rPr>
              <a:t>prototip</a:t>
            </a:r>
            <a:r>
              <a:rPr lang="en-GB" sz="1800" dirty="0">
                <a:latin typeface="Calibri"/>
                <a:ea typeface="Calibri"/>
                <a:cs typeface="Calibri"/>
                <a:sym typeface="Calibri"/>
              </a:rPr>
              <a:t>, </a:t>
            </a:r>
            <a:r>
              <a:rPr lang="en-GB" sz="1800" dirty="0" err="1">
                <a:latin typeface="Calibri"/>
                <a:ea typeface="Calibri"/>
                <a:cs typeface="Calibri"/>
                <a:sym typeface="Calibri"/>
              </a:rPr>
              <a:t>dijital</a:t>
            </a:r>
            <a:r>
              <a:rPr lang="en-GB" sz="1800" dirty="0">
                <a:latin typeface="Calibri"/>
                <a:ea typeface="Calibri"/>
                <a:cs typeface="Calibri"/>
                <a:sym typeface="Calibri"/>
              </a:rPr>
              <a:t> </a:t>
            </a:r>
            <a:r>
              <a:rPr lang="en-GB" sz="1800" dirty="0" err="1">
                <a:latin typeface="Calibri"/>
                <a:ea typeface="Calibri"/>
                <a:cs typeface="Calibri"/>
                <a:sym typeface="Calibri"/>
              </a:rPr>
              <a:t>araçlar</a:t>
            </a:r>
            <a:r>
              <a:rPr lang="en-GB" sz="1800" dirty="0">
                <a:latin typeface="Calibri"/>
                <a:ea typeface="Calibri"/>
                <a:cs typeface="Calibri"/>
                <a:sym typeface="Calibri"/>
              </a:rPr>
              <a:t> ve </a:t>
            </a:r>
            <a:r>
              <a:rPr lang="en-GB" sz="1800" dirty="0" err="1">
                <a:latin typeface="Calibri"/>
                <a:ea typeface="Calibri"/>
                <a:cs typeface="Calibri"/>
                <a:sym typeface="Calibri"/>
              </a:rPr>
              <a:t>yazılımlar</a:t>
            </a:r>
            <a:r>
              <a:rPr lang="en-GB" sz="1800" dirty="0">
                <a:latin typeface="Calibri"/>
                <a:ea typeface="Calibri"/>
                <a:cs typeface="Calibri"/>
                <a:sym typeface="Calibri"/>
              </a:rPr>
              <a:t> </a:t>
            </a:r>
            <a:r>
              <a:rPr lang="en-GB" sz="1800" dirty="0" err="1">
                <a:latin typeface="Calibri"/>
                <a:ea typeface="Calibri"/>
                <a:cs typeface="Calibri"/>
                <a:sym typeface="Calibri"/>
              </a:rPr>
              <a:t>kullanılarak</a:t>
            </a:r>
            <a:r>
              <a:rPr lang="en-GB" sz="1800" dirty="0">
                <a:latin typeface="Calibri"/>
                <a:ea typeface="Calibri"/>
                <a:cs typeface="Calibri"/>
                <a:sym typeface="Calibri"/>
              </a:rPr>
              <a:t> </a:t>
            </a:r>
            <a:r>
              <a:rPr lang="en-GB" sz="1800" dirty="0" err="1">
                <a:latin typeface="Calibri"/>
                <a:ea typeface="Calibri"/>
                <a:cs typeface="Calibri"/>
                <a:sym typeface="Calibri"/>
              </a:rPr>
              <a:t>oluşturulan</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ürünün</a:t>
            </a:r>
            <a:r>
              <a:rPr lang="en-GB" sz="1800" dirty="0">
                <a:latin typeface="Calibri"/>
                <a:ea typeface="Calibri"/>
                <a:cs typeface="Calibri"/>
                <a:sym typeface="Calibri"/>
              </a:rPr>
              <a:t>, </a:t>
            </a:r>
            <a:r>
              <a:rPr lang="en-GB" sz="1800" dirty="0" err="1">
                <a:latin typeface="Calibri"/>
                <a:ea typeface="Calibri"/>
                <a:cs typeface="Calibri"/>
                <a:sym typeface="Calibri"/>
              </a:rPr>
              <a:t>tasarımın</a:t>
            </a:r>
            <a:r>
              <a:rPr lang="en-GB" sz="1800" dirty="0">
                <a:latin typeface="Calibri"/>
                <a:ea typeface="Calibri"/>
                <a:cs typeface="Calibri"/>
                <a:sym typeface="Calibri"/>
              </a:rPr>
              <a:t> </a:t>
            </a:r>
            <a:r>
              <a:rPr lang="en-GB" sz="1800" dirty="0" err="1">
                <a:latin typeface="Calibri"/>
                <a:ea typeface="Calibri"/>
                <a:cs typeface="Calibri"/>
                <a:sym typeface="Calibri"/>
              </a:rPr>
              <a:t>veya</a:t>
            </a:r>
            <a:r>
              <a:rPr lang="en-GB" sz="1800" dirty="0">
                <a:latin typeface="Calibri"/>
                <a:ea typeface="Calibri"/>
                <a:cs typeface="Calibri"/>
                <a:sym typeface="Calibri"/>
              </a:rPr>
              <a:t> </a:t>
            </a:r>
            <a:r>
              <a:rPr lang="en-GB" sz="1800" dirty="0" err="1">
                <a:latin typeface="Calibri"/>
                <a:ea typeface="Calibri"/>
                <a:cs typeface="Calibri"/>
                <a:sym typeface="Calibri"/>
              </a:rPr>
              <a:t>konseptin</a:t>
            </a:r>
            <a:r>
              <a:rPr lang="en-GB" sz="1800" dirty="0">
                <a:latin typeface="Calibri"/>
                <a:ea typeface="Calibri"/>
                <a:cs typeface="Calibri"/>
                <a:sym typeface="Calibri"/>
              </a:rPr>
              <a:t> </a:t>
            </a:r>
            <a:r>
              <a:rPr lang="en-GB" sz="1800" dirty="0" err="1">
                <a:latin typeface="Calibri"/>
                <a:ea typeface="Calibri"/>
                <a:cs typeface="Calibri"/>
                <a:sym typeface="Calibri"/>
              </a:rPr>
              <a:t>sanal</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temsili</a:t>
            </a:r>
            <a:r>
              <a:rPr lang="en-GB" sz="1800" dirty="0">
                <a:latin typeface="Calibri"/>
                <a:ea typeface="Calibri"/>
                <a:cs typeface="Calibri"/>
                <a:sym typeface="Calibri"/>
              </a:rPr>
              <a:t> </a:t>
            </a:r>
            <a:r>
              <a:rPr lang="en-GB" sz="1800" dirty="0" err="1">
                <a:latin typeface="Calibri"/>
                <a:ea typeface="Calibri"/>
                <a:cs typeface="Calibri"/>
                <a:sym typeface="Calibri"/>
              </a:rPr>
              <a:t>veya</a:t>
            </a:r>
            <a:r>
              <a:rPr lang="en-GB" sz="1800" dirty="0">
                <a:latin typeface="Calibri"/>
                <a:ea typeface="Calibri"/>
                <a:cs typeface="Calibri"/>
                <a:sym typeface="Calibri"/>
              </a:rPr>
              <a:t> </a:t>
            </a:r>
            <a:r>
              <a:rPr lang="en-GB" sz="1800" dirty="0" err="1">
                <a:latin typeface="Calibri"/>
                <a:ea typeface="Calibri"/>
                <a:cs typeface="Calibri"/>
                <a:sym typeface="Calibri"/>
              </a:rPr>
              <a:t>simülasyonudur</a:t>
            </a:r>
            <a:r>
              <a:rPr lang="en-GB" sz="1800" dirty="0">
                <a:latin typeface="Calibri"/>
                <a:ea typeface="Calibri"/>
                <a:cs typeface="Calibri"/>
                <a:sym typeface="Calibri"/>
              </a:rPr>
              <a:t>. </a:t>
            </a:r>
            <a:r>
              <a:rPr lang="en-GB" sz="1800" dirty="0" err="1">
                <a:latin typeface="Calibri"/>
                <a:ea typeface="Calibri"/>
                <a:cs typeface="Calibri"/>
                <a:sym typeface="Calibri"/>
              </a:rPr>
              <a:t>Somut</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üç</a:t>
            </a:r>
            <a:r>
              <a:rPr lang="en-GB" sz="1800" dirty="0">
                <a:latin typeface="Calibri"/>
                <a:ea typeface="Calibri"/>
                <a:cs typeface="Calibri"/>
                <a:sym typeface="Calibri"/>
              </a:rPr>
              <a:t> </a:t>
            </a:r>
            <a:r>
              <a:rPr lang="en-GB" sz="1800" dirty="0" err="1">
                <a:latin typeface="Calibri"/>
                <a:ea typeface="Calibri"/>
                <a:cs typeface="Calibri"/>
                <a:sym typeface="Calibri"/>
              </a:rPr>
              <a:t>boyutlu</a:t>
            </a:r>
            <a:r>
              <a:rPr lang="en-GB" sz="1800" dirty="0">
                <a:latin typeface="Calibri"/>
                <a:ea typeface="Calibri"/>
                <a:cs typeface="Calibri"/>
                <a:sym typeface="Calibri"/>
              </a:rPr>
              <a:t> model </a:t>
            </a:r>
            <a:r>
              <a:rPr lang="en-GB" sz="1800" dirty="0" err="1">
                <a:latin typeface="Calibri"/>
                <a:ea typeface="Calibri"/>
                <a:cs typeface="Calibri"/>
                <a:sym typeface="Calibri"/>
              </a:rPr>
              <a:t>olan</a:t>
            </a:r>
            <a:r>
              <a:rPr lang="en-GB" sz="1800" dirty="0">
                <a:latin typeface="Calibri"/>
                <a:ea typeface="Calibri"/>
                <a:cs typeface="Calibri"/>
                <a:sym typeface="Calibri"/>
              </a:rPr>
              <a:t> </a:t>
            </a:r>
            <a:r>
              <a:rPr lang="en-GB" sz="1800" dirty="0" err="1">
                <a:latin typeface="Calibri"/>
                <a:ea typeface="Calibri"/>
                <a:cs typeface="Calibri"/>
                <a:sym typeface="Calibri"/>
              </a:rPr>
              <a:t>fiziksel</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prototipten</a:t>
            </a:r>
            <a:r>
              <a:rPr lang="en-GB" sz="1800" dirty="0">
                <a:latin typeface="Calibri"/>
                <a:ea typeface="Calibri"/>
                <a:cs typeface="Calibri"/>
                <a:sym typeface="Calibri"/>
              </a:rPr>
              <a:t> </a:t>
            </a:r>
            <a:r>
              <a:rPr lang="en-GB" sz="1800" dirty="0" err="1">
                <a:latin typeface="Calibri"/>
                <a:ea typeface="Calibri"/>
                <a:cs typeface="Calibri"/>
                <a:sym typeface="Calibri"/>
              </a:rPr>
              <a:t>farklı</a:t>
            </a:r>
            <a:r>
              <a:rPr lang="en-GB" sz="1800" dirty="0">
                <a:latin typeface="Calibri"/>
                <a:ea typeface="Calibri"/>
                <a:cs typeface="Calibri"/>
                <a:sym typeface="Calibri"/>
              </a:rPr>
              <a:t> </a:t>
            </a:r>
            <a:r>
              <a:rPr lang="en-GB" sz="1800" dirty="0" err="1">
                <a:latin typeface="Calibri"/>
                <a:ea typeface="Calibri"/>
                <a:cs typeface="Calibri"/>
                <a:sym typeface="Calibri"/>
              </a:rPr>
              <a:t>olarak</a:t>
            </a:r>
            <a:r>
              <a:rPr lang="en-GB" sz="1800" dirty="0">
                <a:latin typeface="Calibri"/>
                <a:ea typeface="Calibri"/>
                <a:cs typeface="Calibri"/>
                <a:sym typeface="Calibri"/>
              </a:rPr>
              <a:t>, </a:t>
            </a:r>
            <a:r>
              <a:rPr lang="en-GB" sz="1800" dirty="0" err="1">
                <a:latin typeface="Calibri"/>
                <a:ea typeface="Calibri"/>
                <a:cs typeface="Calibri"/>
                <a:sym typeface="Calibri"/>
              </a:rPr>
              <a:t>dijital</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prototip</a:t>
            </a:r>
            <a:r>
              <a:rPr lang="en-GB" sz="1800" dirty="0">
                <a:latin typeface="Calibri"/>
                <a:ea typeface="Calibri"/>
                <a:cs typeface="Calibri"/>
                <a:sym typeface="Calibri"/>
              </a:rPr>
              <a:t> </a:t>
            </a:r>
            <a:r>
              <a:rPr lang="en-GB" sz="1800" dirty="0" err="1">
                <a:latin typeface="Calibri"/>
                <a:ea typeface="Calibri"/>
                <a:cs typeface="Calibri"/>
                <a:sym typeface="Calibri"/>
              </a:rPr>
              <a:t>dijital</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ortamda</a:t>
            </a:r>
            <a:r>
              <a:rPr lang="en-GB" sz="1800" dirty="0">
                <a:latin typeface="Calibri"/>
                <a:ea typeface="Calibri"/>
                <a:cs typeface="Calibri"/>
                <a:sym typeface="Calibri"/>
              </a:rPr>
              <a:t> </a:t>
            </a:r>
            <a:r>
              <a:rPr lang="en-GB" sz="1800" dirty="0" err="1">
                <a:latin typeface="Calibri"/>
                <a:ea typeface="Calibri"/>
                <a:cs typeface="Calibri"/>
                <a:sym typeface="Calibri"/>
              </a:rPr>
              <a:t>bulunur</a:t>
            </a:r>
            <a:r>
              <a:rPr lang="en-GB" sz="1800" dirty="0">
                <a:latin typeface="Calibri"/>
                <a:ea typeface="Calibri"/>
                <a:cs typeface="Calibri"/>
                <a:sym typeface="Calibri"/>
              </a:rPr>
              <a:t> ve </a:t>
            </a:r>
            <a:r>
              <a:rPr lang="en-GB" sz="1800" dirty="0" err="1">
                <a:latin typeface="Calibri"/>
                <a:ea typeface="Calibri"/>
                <a:cs typeface="Calibri"/>
                <a:sym typeface="Calibri"/>
              </a:rPr>
              <a:t>sanal</a:t>
            </a:r>
            <a:r>
              <a:rPr lang="en-GB" sz="1800" dirty="0">
                <a:latin typeface="Calibri"/>
                <a:ea typeface="Calibri"/>
                <a:cs typeface="Calibri"/>
                <a:sym typeface="Calibri"/>
              </a:rPr>
              <a:t> </a:t>
            </a:r>
            <a:r>
              <a:rPr lang="en-GB" sz="1800" dirty="0" err="1">
                <a:latin typeface="Calibri"/>
                <a:ea typeface="Calibri"/>
                <a:cs typeface="Calibri"/>
                <a:sym typeface="Calibri"/>
              </a:rPr>
              <a:t>bileşenlerden</a:t>
            </a:r>
            <a:r>
              <a:rPr lang="en-GB" sz="1800" dirty="0">
                <a:latin typeface="Calibri"/>
                <a:ea typeface="Calibri"/>
                <a:cs typeface="Calibri"/>
                <a:sym typeface="Calibri"/>
              </a:rPr>
              <a:t> ve </a:t>
            </a:r>
            <a:r>
              <a:rPr lang="en-GB" sz="1800" dirty="0" err="1">
                <a:latin typeface="Calibri"/>
                <a:ea typeface="Calibri"/>
                <a:cs typeface="Calibri"/>
                <a:sym typeface="Calibri"/>
              </a:rPr>
              <a:t>verilerden</a:t>
            </a:r>
            <a:r>
              <a:rPr lang="en-GB" sz="1800" dirty="0">
                <a:latin typeface="Calibri"/>
                <a:ea typeface="Calibri"/>
                <a:cs typeface="Calibri"/>
                <a:sym typeface="Calibri"/>
              </a:rPr>
              <a:t> </a:t>
            </a:r>
            <a:r>
              <a:rPr lang="en-GB" sz="1800" dirty="0" err="1">
                <a:latin typeface="Calibri"/>
                <a:ea typeface="Calibri"/>
                <a:cs typeface="Calibri"/>
                <a:sym typeface="Calibri"/>
              </a:rPr>
              <a:t>oluşur</a:t>
            </a:r>
            <a:r>
              <a:rPr lang="en-GB" sz="1800" dirty="0">
                <a:latin typeface="Calibri"/>
                <a:ea typeface="Calibri"/>
                <a:cs typeface="Calibri"/>
                <a:sym typeface="Calibri"/>
              </a:rPr>
              <a:t>. </a:t>
            </a:r>
            <a:r>
              <a:rPr lang="en-GB" sz="1800" dirty="0" err="1">
                <a:latin typeface="Calibri"/>
                <a:ea typeface="Calibri"/>
                <a:cs typeface="Calibri"/>
                <a:sym typeface="Calibri"/>
              </a:rPr>
              <a:t>Ayakkabı</a:t>
            </a:r>
            <a:r>
              <a:rPr lang="en-GB" sz="1800" dirty="0">
                <a:latin typeface="Calibri"/>
                <a:ea typeface="Calibri"/>
                <a:cs typeface="Calibri"/>
                <a:sym typeface="Calibri"/>
              </a:rPr>
              <a:t> </a:t>
            </a:r>
            <a:r>
              <a:rPr lang="en-GB" sz="1800" dirty="0" err="1">
                <a:latin typeface="Calibri"/>
                <a:ea typeface="Calibri"/>
                <a:cs typeface="Calibri"/>
                <a:sym typeface="Calibri"/>
              </a:rPr>
              <a:t>sanal</a:t>
            </a:r>
            <a:r>
              <a:rPr lang="en-GB" sz="1800" dirty="0">
                <a:latin typeface="Calibri"/>
                <a:ea typeface="Calibri"/>
                <a:cs typeface="Calibri"/>
                <a:sym typeface="Calibri"/>
              </a:rPr>
              <a:t> </a:t>
            </a:r>
            <a:r>
              <a:rPr lang="en-GB" sz="1800" dirty="0" err="1">
                <a:latin typeface="Calibri"/>
                <a:ea typeface="Calibri"/>
                <a:cs typeface="Calibri"/>
                <a:sym typeface="Calibri"/>
              </a:rPr>
              <a:t>prototipleme</a:t>
            </a:r>
            <a:r>
              <a:rPr lang="en-GB" sz="1800" dirty="0">
                <a:latin typeface="Calibri"/>
                <a:ea typeface="Calibri"/>
                <a:cs typeface="Calibri"/>
                <a:sym typeface="Calibri"/>
              </a:rPr>
              <a:t> </a:t>
            </a:r>
            <a:r>
              <a:rPr lang="en-GB" sz="1800" dirty="0" err="1">
                <a:latin typeface="Calibri"/>
                <a:ea typeface="Calibri"/>
                <a:cs typeface="Calibri"/>
                <a:sym typeface="Calibri"/>
              </a:rPr>
              <a:t>için</a:t>
            </a:r>
            <a:r>
              <a:rPr lang="en-GB" sz="1800" dirty="0">
                <a:latin typeface="Calibri"/>
                <a:ea typeface="Calibri"/>
                <a:cs typeface="Calibri"/>
                <a:sym typeface="Calibri"/>
              </a:rPr>
              <a:t> </a:t>
            </a:r>
            <a:r>
              <a:rPr lang="en-GB" sz="1800" dirty="0" err="1">
                <a:latin typeface="Calibri"/>
                <a:ea typeface="Calibri"/>
                <a:cs typeface="Calibri"/>
                <a:sym typeface="Calibri"/>
              </a:rPr>
              <a:t>kullanılan</a:t>
            </a:r>
            <a:r>
              <a:rPr lang="en-GB" sz="1800" dirty="0">
                <a:latin typeface="Calibri"/>
                <a:ea typeface="Calibri"/>
                <a:cs typeface="Calibri"/>
                <a:sym typeface="Calibri"/>
              </a:rPr>
              <a:t> ana </a:t>
            </a:r>
            <a:r>
              <a:rPr lang="en-GB" sz="1800" dirty="0" err="1">
                <a:latin typeface="Calibri"/>
                <a:ea typeface="Calibri"/>
                <a:cs typeface="Calibri"/>
                <a:sym typeface="Calibri"/>
              </a:rPr>
              <a:t>yazılımlar</a:t>
            </a:r>
            <a:r>
              <a:rPr lang="en-GB" sz="1800" dirty="0">
                <a:latin typeface="Calibri"/>
                <a:ea typeface="Calibri"/>
                <a:cs typeface="Calibri"/>
                <a:sym typeface="Calibri"/>
              </a:rPr>
              <a:t> </a:t>
            </a:r>
            <a:r>
              <a:rPr lang="en-GB" sz="1800" dirty="0" err="1">
                <a:latin typeface="Calibri"/>
                <a:ea typeface="Calibri"/>
                <a:cs typeface="Calibri"/>
                <a:sym typeface="Calibri"/>
              </a:rPr>
              <a:t>şunlardır</a:t>
            </a:r>
            <a:r>
              <a:rPr lang="en-GB" sz="1800" dirty="0">
                <a:latin typeface="Calibri"/>
                <a:ea typeface="Calibri"/>
                <a:cs typeface="Calibri"/>
                <a:sym typeface="Calibri"/>
              </a:rPr>
              <a:t>: ICad3d+, </a:t>
            </a:r>
            <a:r>
              <a:rPr lang="en-GB" sz="1800" dirty="0" err="1">
                <a:latin typeface="Calibri"/>
                <a:ea typeface="Calibri"/>
                <a:cs typeface="Calibri"/>
                <a:sym typeface="Calibri"/>
              </a:rPr>
              <a:t>MindCAD</a:t>
            </a:r>
            <a:r>
              <a:rPr lang="en-GB" sz="1800" dirty="0">
                <a:latin typeface="Calibri"/>
                <a:ea typeface="Calibri"/>
                <a:cs typeface="Calibri"/>
                <a:sym typeface="Calibri"/>
              </a:rPr>
              <a:t>, Romans CAD, </a:t>
            </a:r>
            <a:r>
              <a:rPr lang="en-GB" sz="1800" dirty="0" err="1">
                <a:latin typeface="Calibri"/>
                <a:ea typeface="Calibri"/>
                <a:cs typeface="Calibri"/>
                <a:sym typeface="Calibri"/>
              </a:rPr>
              <a:t>yanı</a:t>
            </a:r>
            <a:r>
              <a:rPr lang="en-GB" sz="1800" dirty="0">
                <a:latin typeface="Calibri"/>
                <a:ea typeface="Calibri"/>
                <a:cs typeface="Calibri"/>
                <a:sym typeface="Calibri"/>
              </a:rPr>
              <a:t> </a:t>
            </a:r>
            <a:r>
              <a:rPr lang="en-GB" sz="1800" dirty="0" err="1">
                <a:latin typeface="Calibri"/>
                <a:ea typeface="Calibri"/>
                <a:cs typeface="Calibri"/>
                <a:sym typeface="Calibri"/>
              </a:rPr>
              <a:t>sıra</a:t>
            </a:r>
            <a:r>
              <a:rPr lang="en-GB" sz="1800" dirty="0">
                <a:latin typeface="Calibri"/>
                <a:ea typeface="Calibri"/>
                <a:cs typeface="Calibri"/>
                <a:sym typeface="Calibri"/>
              </a:rPr>
              <a:t> Rhino, Maya, vb.</a:t>
            </a:r>
            <a:endParaRPr sz="1800" dirty="0">
              <a:latin typeface="Calibri"/>
              <a:ea typeface="Calibri"/>
              <a:cs typeface="Calibri"/>
              <a:sym typeface="Calibri"/>
            </a:endParaRPr>
          </a:p>
          <a:p>
            <a:pPr marL="0" lvl="0" indent="0" algn="l" rtl="0">
              <a:spcBef>
                <a:spcPts val="0"/>
              </a:spcBef>
              <a:spcAft>
                <a:spcPts val="0"/>
              </a:spcAft>
              <a:buNone/>
            </a:pPr>
            <a:endParaRPr dirty="0"/>
          </a:p>
        </p:txBody>
      </p:sp>
      <p:sp>
        <p:nvSpPr>
          <p:cNvPr id="235" name="Google Shape;23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chemeClr val="dk1"/>
              </a:buClr>
              <a:buSzPts val="1800"/>
              <a:buFont typeface="Calibri"/>
              <a:buNone/>
            </a:pPr>
            <a:r>
              <a:rPr lang="en-GB" sz="1800" dirty="0" err="1">
                <a:latin typeface="Calibri"/>
                <a:ea typeface="Calibri"/>
                <a:cs typeface="Calibri"/>
                <a:sym typeface="Calibri"/>
              </a:rPr>
              <a:t>Döngüsel</a:t>
            </a:r>
            <a:r>
              <a:rPr lang="en-GB" sz="1800" dirty="0">
                <a:latin typeface="Calibri"/>
                <a:ea typeface="Calibri"/>
                <a:cs typeface="Calibri"/>
                <a:sym typeface="Calibri"/>
              </a:rPr>
              <a:t> </a:t>
            </a:r>
            <a:r>
              <a:rPr lang="en-GB" sz="1800" dirty="0" err="1">
                <a:latin typeface="Calibri"/>
                <a:ea typeface="Calibri"/>
                <a:cs typeface="Calibri"/>
                <a:sym typeface="Calibri"/>
              </a:rPr>
              <a:t>ekonomi</a:t>
            </a:r>
            <a:r>
              <a:rPr lang="en-GB" sz="1800" dirty="0">
                <a:latin typeface="Calibri"/>
                <a:ea typeface="Calibri"/>
                <a:cs typeface="Calibri"/>
                <a:sym typeface="Calibri"/>
              </a:rPr>
              <a:t> </a:t>
            </a:r>
            <a:r>
              <a:rPr lang="en-GB" sz="1800" dirty="0" err="1">
                <a:latin typeface="Calibri"/>
                <a:ea typeface="Calibri"/>
                <a:cs typeface="Calibri"/>
                <a:sym typeface="Calibri"/>
              </a:rPr>
              <a:t>ilkeleri</a:t>
            </a:r>
            <a:r>
              <a:rPr lang="en-GB" sz="1800" dirty="0">
                <a:latin typeface="Calibri"/>
                <a:ea typeface="Calibri"/>
                <a:cs typeface="Calibri"/>
                <a:sym typeface="Calibri"/>
              </a:rPr>
              <a:t> </a:t>
            </a:r>
            <a:r>
              <a:rPr lang="en-GB" sz="1800" dirty="0" err="1">
                <a:latin typeface="Calibri"/>
                <a:ea typeface="Calibri"/>
                <a:cs typeface="Calibri"/>
                <a:sym typeface="Calibri"/>
              </a:rPr>
              <a:t>bağlamında</a:t>
            </a:r>
            <a:r>
              <a:rPr lang="en-GB" sz="1800" dirty="0">
                <a:latin typeface="Calibri"/>
                <a:ea typeface="Calibri"/>
                <a:cs typeface="Calibri"/>
                <a:sym typeface="Calibri"/>
              </a:rPr>
              <a:t>, </a:t>
            </a:r>
            <a:r>
              <a:rPr lang="en-GB" sz="1800" dirty="0" err="1">
                <a:latin typeface="Calibri"/>
                <a:ea typeface="Calibri"/>
                <a:cs typeface="Calibri"/>
                <a:sym typeface="Calibri"/>
              </a:rPr>
              <a:t>prototipleme</a:t>
            </a:r>
            <a:r>
              <a:rPr lang="en-GB" sz="1800" dirty="0">
                <a:latin typeface="Calibri"/>
                <a:ea typeface="Calibri"/>
                <a:cs typeface="Calibri"/>
                <a:sym typeface="Calibri"/>
              </a:rPr>
              <a:t> </a:t>
            </a:r>
            <a:r>
              <a:rPr lang="en-GB" sz="1800" dirty="0" err="1">
                <a:latin typeface="Calibri"/>
                <a:ea typeface="Calibri"/>
                <a:cs typeface="Calibri"/>
                <a:sym typeface="Calibri"/>
              </a:rPr>
              <a:t>aşaması</a:t>
            </a:r>
            <a:r>
              <a:rPr lang="en-GB" sz="1800" dirty="0">
                <a:latin typeface="Calibri"/>
                <a:ea typeface="Calibri"/>
                <a:cs typeface="Calibri"/>
                <a:sym typeface="Calibri"/>
              </a:rPr>
              <a:t> ek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önem</a:t>
            </a:r>
            <a:r>
              <a:rPr lang="en-GB" sz="1800" dirty="0">
                <a:latin typeface="Calibri"/>
                <a:ea typeface="Calibri"/>
                <a:cs typeface="Calibri"/>
                <a:sym typeface="Calibri"/>
              </a:rPr>
              <a:t> </a:t>
            </a:r>
            <a:r>
              <a:rPr lang="en-GB" sz="1800" dirty="0" err="1">
                <a:latin typeface="Calibri"/>
                <a:ea typeface="Calibri"/>
                <a:cs typeface="Calibri"/>
                <a:sym typeface="Calibri"/>
              </a:rPr>
              <a:t>katmanı</a:t>
            </a:r>
            <a:r>
              <a:rPr lang="en-GB" sz="1800" dirty="0">
                <a:latin typeface="Calibri"/>
                <a:ea typeface="Calibri"/>
                <a:cs typeface="Calibri"/>
                <a:sym typeface="Calibri"/>
              </a:rPr>
              <a:t> </a:t>
            </a:r>
            <a:r>
              <a:rPr lang="en-GB" sz="1800" dirty="0" err="1">
                <a:latin typeface="Calibri"/>
                <a:ea typeface="Calibri"/>
                <a:cs typeface="Calibri"/>
                <a:sym typeface="Calibri"/>
              </a:rPr>
              <a:t>üstlenir</a:t>
            </a:r>
            <a:r>
              <a:rPr lang="en-GB" sz="1800" dirty="0">
                <a:latin typeface="Calibri"/>
                <a:ea typeface="Calibri"/>
                <a:cs typeface="Calibri"/>
                <a:sym typeface="Calibri"/>
              </a:rPr>
              <a:t>. </a:t>
            </a:r>
            <a:r>
              <a:rPr lang="en-GB" sz="1800" dirty="0" err="1">
                <a:latin typeface="Calibri"/>
                <a:ea typeface="Calibri"/>
                <a:cs typeface="Calibri"/>
                <a:sym typeface="Calibri"/>
              </a:rPr>
              <a:t>Döngüsel</a:t>
            </a:r>
            <a:r>
              <a:rPr lang="en-GB" sz="1800" dirty="0">
                <a:latin typeface="Calibri"/>
                <a:ea typeface="Calibri"/>
                <a:cs typeface="Calibri"/>
                <a:sym typeface="Calibri"/>
              </a:rPr>
              <a:t> </a:t>
            </a:r>
            <a:r>
              <a:rPr lang="en-GB" sz="1800" dirty="0" err="1">
                <a:latin typeface="Calibri"/>
                <a:ea typeface="Calibri"/>
                <a:cs typeface="Calibri"/>
                <a:sym typeface="Calibri"/>
              </a:rPr>
              <a:t>ekonomi</a:t>
            </a:r>
            <a:r>
              <a:rPr lang="en-GB" sz="1800" dirty="0">
                <a:latin typeface="Calibri"/>
                <a:ea typeface="Calibri"/>
                <a:cs typeface="Calibri"/>
                <a:sym typeface="Calibri"/>
              </a:rPr>
              <a:t>, </a:t>
            </a:r>
            <a:r>
              <a:rPr lang="en-GB" sz="1800" dirty="0" err="1">
                <a:latin typeface="Calibri"/>
                <a:ea typeface="Calibri"/>
                <a:cs typeface="Calibri"/>
                <a:sym typeface="Calibri"/>
              </a:rPr>
              <a:t>kaynakların</a:t>
            </a:r>
            <a:r>
              <a:rPr lang="en-GB" sz="1800" dirty="0">
                <a:latin typeface="Calibri"/>
                <a:ea typeface="Calibri"/>
                <a:cs typeface="Calibri"/>
                <a:sym typeface="Calibri"/>
              </a:rPr>
              <a:t> </a:t>
            </a:r>
            <a:r>
              <a:rPr lang="en-GB" sz="1800" dirty="0" err="1">
                <a:latin typeface="Calibri"/>
                <a:ea typeface="Calibri"/>
                <a:cs typeface="Calibri"/>
                <a:sym typeface="Calibri"/>
              </a:rPr>
              <a:t>yeniden</a:t>
            </a:r>
            <a:r>
              <a:rPr lang="en-GB" sz="1800" dirty="0">
                <a:latin typeface="Calibri"/>
                <a:ea typeface="Calibri"/>
                <a:cs typeface="Calibri"/>
                <a:sym typeface="Calibri"/>
              </a:rPr>
              <a:t> </a:t>
            </a:r>
            <a:r>
              <a:rPr lang="en-GB" sz="1800" dirty="0" err="1">
                <a:latin typeface="Calibri"/>
                <a:ea typeface="Calibri"/>
                <a:cs typeface="Calibri"/>
                <a:sym typeface="Calibri"/>
              </a:rPr>
              <a:t>kullanıldığı</a:t>
            </a:r>
            <a:r>
              <a:rPr lang="en-GB" sz="1800" dirty="0">
                <a:latin typeface="Calibri"/>
                <a:ea typeface="Calibri"/>
                <a:cs typeface="Calibri"/>
                <a:sym typeface="Calibri"/>
              </a:rPr>
              <a:t>, </a:t>
            </a:r>
            <a:r>
              <a:rPr lang="en-GB" sz="1800" dirty="0" err="1">
                <a:latin typeface="Calibri"/>
                <a:ea typeface="Calibri"/>
                <a:cs typeface="Calibri"/>
                <a:sym typeface="Calibri"/>
              </a:rPr>
              <a:t>yeniden</a:t>
            </a:r>
            <a:r>
              <a:rPr lang="en-GB" sz="1800" dirty="0">
                <a:latin typeface="Calibri"/>
                <a:ea typeface="Calibri"/>
                <a:cs typeface="Calibri"/>
                <a:sym typeface="Calibri"/>
              </a:rPr>
              <a:t> </a:t>
            </a:r>
            <a:r>
              <a:rPr lang="en-GB" sz="1800" dirty="0" err="1">
                <a:latin typeface="Calibri"/>
                <a:ea typeface="Calibri"/>
                <a:cs typeface="Calibri"/>
                <a:sym typeface="Calibri"/>
              </a:rPr>
              <a:t>tasarlandığı</a:t>
            </a:r>
            <a:r>
              <a:rPr lang="en-GB" sz="1800" dirty="0">
                <a:latin typeface="Calibri"/>
                <a:ea typeface="Calibri"/>
                <a:cs typeface="Calibri"/>
                <a:sym typeface="Calibri"/>
              </a:rPr>
              <a:t> ve </a:t>
            </a:r>
            <a:r>
              <a:rPr lang="en-GB" sz="1800" dirty="0" err="1">
                <a:latin typeface="Calibri"/>
                <a:ea typeface="Calibri"/>
                <a:cs typeface="Calibri"/>
                <a:sym typeface="Calibri"/>
              </a:rPr>
              <a:t>geri</a:t>
            </a:r>
            <a:r>
              <a:rPr lang="en-GB" sz="1800" dirty="0">
                <a:latin typeface="Calibri"/>
                <a:ea typeface="Calibri"/>
                <a:cs typeface="Calibri"/>
                <a:sym typeface="Calibri"/>
              </a:rPr>
              <a:t> </a:t>
            </a:r>
            <a:r>
              <a:rPr lang="en-GB" sz="1800" dirty="0" err="1">
                <a:latin typeface="Calibri"/>
                <a:ea typeface="Calibri"/>
                <a:cs typeface="Calibri"/>
                <a:sym typeface="Calibri"/>
              </a:rPr>
              <a:t>dönüştürüldüğü</a:t>
            </a:r>
            <a:r>
              <a:rPr lang="en-GB" sz="1800" dirty="0">
                <a:latin typeface="Calibri"/>
                <a:ea typeface="Calibri"/>
                <a:cs typeface="Calibri"/>
                <a:sym typeface="Calibri"/>
              </a:rPr>
              <a:t> </a:t>
            </a:r>
            <a:r>
              <a:rPr lang="en-GB" sz="1800" dirty="0" err="1">
                <a:latin typeface="Calibri"/>
                <a:ea typeface="Calibri"/>
                <a:cs typeface="Calibri"/>
                <a:sym typeface="Calibri"/>
              </a:rPr>
              <a:t>kapalı</a:t>
            </a:r>
            <a:r>
              <a:rPr lang="en-GB" sz="1800" dirty="0">
                <a:latin typeface="Calibri"/>
                <a:ea typeface="Calibri"/>
                <a:cs typeface="Calibri"/>
                <a:sym typeface="Calibri"/>
              </a:rPr>
              <a:t> </a:t>
            </a:r>
            <a:r>
              <a:rPr lang="en-GB" sz="1800" dirty="0" err="1">
                <a:latin typeface="Calibri"/>
                <a:ea typeface="Calibri"/>
                <a:cs typeface="Calibri"/>
                <a:sym typeface="Calibri"/>
              </a:rPr>
              <a:t>döngü</a:t>
            </a:r>
            <a:r>
              <a:rPr lang="en-GB" sz="1800" dirty="0">
                <a:latin typeface="Calibri"/>
                <a:ea typeface="Calibri"/>
                <a:cs typeface="Calibri"/>
                <a:sym typeface="Calibri"/>
              </a:rPr>
              <a:t> </a:t>
            </a:r>
            <a:r>
              <a:rPr lang="en-GB" sz="1800" dirty="0" err="1">
                <a:latin typeface="Calibri"/>
                <a:ea typeface="Calibri"/>
                <a:cs typeface="Calibri"/>
                <a:sym typeface="Calibri"/>
              </a:rPr>
              <a:t>sistemler</a:t>
            </a:r>
            <a:r>
              <a:rPr lang="en-GB" sz="1800" dirty="0">
                <a:latin typeface="Calibri"/>
                <a:ea typeface="Calibri"/>
                <a:cs typeface="Calibri"/>
                <a:sym typeface="Calibri"/>
              </a:rPr>
              <a:t> </a:t>
            </a:r>
            <a:r>
              <a:rPr lang="en-GB" sz="1800" dirty="0" err="1">
                <a:latin typeface="Calibri"/>
                <a:ea typeface="Calibri"/>
                <a:cs typeface="Calibri"/>
                <a:sym typeface="Calibri"/>
              </a:rPr>
              <a:t>oluşturarak</a:t>
            </a:r>
            <a:r>
              <a:rPr lang="en-GB" sz="1800" dirty="0">
                <a:latin typeface="Calibri"/>
                <a:ea typeface="Calibri"/>
                <a:cs typeface="Calibri"/>
                <a:sym typeface="Calibri"/>
              </a:rPr>
              <a:t> </a:t>
            </a:r>
            <a:r>
              <a:rPr lang="en-GB" sz="1800" dirty="0" err="1">
                <a:latin typeface="Calibri"/>
                <a:ea typeface="Calibri"/>
                <a:cs typeface="Calibri"/>
                <a:sym typeface="Calibri"/>
              </a:rPr>
              <a:t>atıkları</a:t>
            </a:r>
            <a:r>
              <a:rPr lang="en-GB" sz="1800" dirty="0">
                <a:latin typeface="Calibri"/>
                <a:ea typeface="Calibri"/>
                <a:cs typeface="Calibri"/>
                <a:sym typeface="Calibri"/>
              </a:rPr>
              <a:t> </a:t>
            </a:r>
            <a:r>
              <a:rPr lang="en-GB" sz="1800" dirty="0" err="1">
                <a:latin typeface="Calibri"/>
                <a:ea typeface="Calibri"/>
                <a:cs typeface="Calibri"/>
                <a:sym typeface="Calibri"/>
              </a:rPr>
              <a:t>en</a:t>
            </a:r>
            <a:r>
              <a:rPr lang="en-GB" sz="1800" dirty="0">
                <a:latin typeface="Calibri"/>
                <a:ea typeface="Calibri"/>
                <a:cs typeface="Calibri"/>
                <a:sym typeface="Calibri"/>
              </a:rPr>
              <a:t> </a:t>
            </a:r>
            <a:r>
              <a:rPr lang="en-GB" sz="1800" dirty="0" err="1">
                <a:latin typeface="Calibri"/>
                <a:ea typeface="Calibri"/>
                <a:cs typeface="Calibri"/>
                <a:sym typeface="Calibri"/>
              </a:rPr>
              <a:t>aza</a:t>
            </a:r>
            <a:r>
              <a:rPr lang="en-GB" sz="1800" dirty="0">
                <a:latin typeface="Calibri"/>
                <a:ea typeface="Calibri"/>
                <a:cs typeface="Calibri"/>
                <a:sym typeface="Calibri"/>
              </a:rPr>
              <a:t> </a:t>
            </a:r>
            <a:r>
              <a:rPr lang="en-GB" sz="1800" dirty="0" err="1">
                <a:latin typeface="Calibri"/>
                <a:ea typeface="Calibri"/>
                <a:cs typeface="Calibri"/>
                <a:sym typeface="Calibri"/>
              </a:rPr>
              <a:t>indirmeyi</a:t>
            </a:r>
            <a:r>
              <a:rPr lang="en-GB" sz="1800" dirty="0">
                <a:latin typeface="Calibri"/>
                <a:ea typeface="Calibri"/>
                <a:cs typeface="Calibri"/>
                <a:sym typeface="Calibri"/>
              </a:rPr>
              <a:t> ve </a:t>
            </a:r>
            <a:r>
              <a:rPr lang="en-GB" sz="1800" dirty="0" err="1">
                <a:latin typeface="Calibri"/>
                <a:ea typeface="Calibri"/>
                <a:cs typeface="Calibri"/>
                <a:sym typeface="Calibri"/>
              </a:rPr>
              <a:t>ürünlerin</a:t>
            </a:r>
            <a:r>
              <a:rPr lang="en-GB" sz="1800" dirty="0">
                <a:latin typeface="Calibri"/>
                <a:ea typeface="Calibri"/>
                <a:cs typeface="Calibri"/>
                <a:sym typeface="Calibri"/>
              </a:rPr>
              <a:t> </a:t>
            </a:r>
            <a:r>
              <a:rPr lang="en-GB" sz="1800" dirty="0" err="1">
                <a:latin typeface="Calibri"/>
                <a:ea typeface="Calibri"/>
                <a:cs typeface="Calibri"/>
                <a:sym typeface="Calibri"/>
              </a:rPr>
              <a:t>uzun</a:t>
            </a:r>
            <a:r>
              <a:rPr lang="en-GB" sz="1800" dirty="0">
                <a:latin typeface="Calibri"/>
                <a:ea typeface="Calibri"/>
                <a:cs typeface="Calibri"/>
                <a:sym typeface="Calibri"/>
              </a:rPr>
              <a:t> </a:t>
            </a:r>
            <a:r>
              <a:rPr lang="en-GB" sz="1800" dirty="0" err="1">
                <a:latin typeface="Calibri"/>
                <a:ea typeface="Calibri"/>
                <a:cs typeface="Calibri"/>
                <a:sym typeface="Calibri"/>
              </a:rPr>
              <a:t>ömürlülüğünü</a:t>
            </a:r>
            <a:r>
              <a:rPr lang="en-GB" sz="1800" dirty="0">
                <a:latin typeface="Calibri"/>
                <a:ea typeface="Calibri"/>
                <a:cs typeface="Calibri"/>
                <a:sym typeface="Calibri"/>
              </a:rPr>
              <a:t> </a:t>
            </a:r>
            <a:r>
              <a:rPr lang="en-GB" sz="1800" dirty="0" err="1">
                <a:latin typeface="Calibri"/>
                <a:ea typeface="Calibri"/>
                <a:cs typeface="Calibri"/>
                <a:sym typeface="Calibri"/>
              </a:rPr>
              <a:t>teşvik</a:t>
            </a:r>
            <a:r>
              <a:rPr lang="en-GB" sz="1800" dirty="0">
                <a:latin typeface="Calibri"/>
                <a:ea typeface="Calibri"/>
                <a:cs typeface="Calibri"/>
                <a:sym typeface="Calibri"/>
              </a:rPr>
              <a:t> </a:t>
            </a:r>
            <a:r>
              <a:rPr lang="en-GB" sz="1800" dirty="0" err="1">
                <a:latin typeface="Calibri"/>
                <a:ea typeface="Calibri"/>
                <a:cs typeface="Calibri"/>
                <a:sym typeface="Calibri"/>
              </a:rPr>
              <a:t>etmeyi</a:t>
            </a:r>
            <a:r>
              <a:rPr lang="en-GB" sz="1800" dirty="0">
                <a:latin typeface="Calibri"/>
                <a:ea typeface="Calibri"/>
                <a:cs typeface="Calibri"/>
                <a:sym typeface="Calibri"/>
              </a:rPr>
              <a:t> </a:t>
            </a:r>
            <a:r>
              <a:rPr lang="en-GB" sz="1800" dirty="0" err="1">
                <a:latin typeface="Calibri"/>
                <a:ea typeface="Calibri"/>
                <a:cs typeface="Calibri"/>
                <a:sym typeface="Calibri"/>
              </a:rPr>
              <a:t>amaçlar</a:t>
            </a:r>
            <a:r>
              <a:rPr lang="en-GB" sz="1800" dirty="0">
                <a:latin typeface="Calibri"/>
                <a:ea typeface="Calibri"/>
                <a:cs typeface="Calibri"/>
                <a:sym typeface="Calibri"/>
              </a:rPr>
              <a:t>. </a:t>
            </a:r>
            <a:r>
              <a:rPr lang="en-GB" sz="1800" dirty="0" err="1">
                <a:latin typeface="Calibri"/>
                <a:ea typeface="Calibri"/>
                <a:cs typeface="Calibri"/>
                <a:sym typeface="Calibri"/>
              </a:rPr>
              <a:t>Döngüsel</a:t>
            </a:r>
            <a:r>
              <a:rPr lang="en-GB" sz="1800" dirty="0">
                <a:latin typeface="Calibri"/>
                <a:ea typeface="Calibri"/>
                <a:cs typeface="Calibri"/>
                <a:sym typeface="Calibri"/>
              </a:rPr>
              <a:t> </a:t>
            </a:r>
            <a:r>
              <a:rPr lang="en-GB" sz="1800" dirty="0" err="1">
                <a:latin typeface="Calibri"/>
                <a:ea typeface="Calibri"/>
                <a:cs typeface="Calibri"/>
                <a:sym typeface="Calibri"/>
              </a:rPr>
              <a:t>ekonomi</a:t>
            </a:r>
            <a:r>
              <a:rPr lang="en-GB" sz="1800" dirty="0">
                <a:latin typeface="Calibri"/>
                <a:ea typeface="Calibri"/>
                <a:cs typeface="Calibri"/>
                <a:sym typeface="Calibri"/>
              </a:rPr>
              <a:t> </a:t>
            </a:r>
            <a:r>
              <a:rPr lang="en-GB" sz="1800" dirty="0" err="1">
                <a:latin typeface="Calibri"/>
                <a:ea typeface="Calibri"/>
                <a:cs typeface="Calibri"/>
                <a:sym typeface="Calibri"/>
              </a:rPr>
              <a:t>ilkeleriyle</a:t>
            </a:r>
            <a:r>
              <a:rPr lang="en-GB" sz="1800" dirty="0">
                <a:latin typeface="Calibri"/>
                <a:ea typeface="Calibri"/>
                <a:cs typeface="Calibri"/>
                <a:sym typeface="Calibri"/>
              </a:rPr>
              <a:t> </a:t>
            </a:r>
            <a:r>
              <a:rPr lang="en-GB" sz="1800" dirty="0" err="1">
                <a:latin typeface="Calibri"/>
                <a:ea typeface="Calibri"/>
                <a:cs typeface="Calibri"/>
                <a:sym typeface="Calibri"/>
              </a:rPr>
              <a:t>uyumlu</a:t>
            </a:r>
            <a:r>
              <a:rPr lang="en-GB" sz="1800" dirty="0">
                <a:latin typeface="Calibri"/>
                <a:ea typeface="Calibri"/>
                <a:cs typeface="Calibri"/>
                <a:sym typeface="Calibri"/>
              </a:rPr>
              <a:t> </a:t>
            </a:r>
            <a:r>
              <a:rPr lang="en-GB" sz="1800" dirty="0" err="1">
                <a:latin typeface="Calibri"/>
                <a:ea typeface="Calibri"/>
                <a:cs typeface="Calibri"/>
                <a:sym typeface="Calibri"/>
              </a:rPr>
              <a:t>prototipler</a:t>
            </a:r>
            <a:r>
              <a:rPr lang="en-GB" sz="1800" dirty="0">
                <a:latin typeface="Calibri"/>
                <a:ea typeface="Calibri"/>
                <a:cs typeface="Calibri"/>
                <a:sym typeface="Calibri"/>
              </a:rPr>
              <a:t> </a:t>
            </a:r>
            <a:r>
              <a:rPr lang="en-GB" sz="1800" dirty="0" err="1">
                <a:latin typeface="Calibri"/>
                <a:ea typeface="Calibri"/>
                <a:cs typeface="Calibri"/>
                <a:sym typeface="Calibri"/>
              </a:rPr>
              <a:t>tasarlamak</a:t>
            </a:r>
            <a:r>
              <a:rPr lang="en-GB" sz="1800" dirty="0">
                <a:latin typeface="Calibri"/>
                <a:ea typeface="Calibri"/>
                <a:cs typeface="Calibri"/>
                <a:sym typeface="Calibri"/>
              </a:rPr>
              <a:t>, </a:t>
            </a:r>
            <a:r>
              <a:rPr lang="en-GB" sz="1800" dirty="0" err="1">
                <a:latin typeface="Calibri"/>
                <a:ea typeface="Calibri"/>
                <a:cs typeface="Calibri"/>
                <a:sym typeface="Calibri"/>
              </a:rPr>
              <a:t>daha</a:t>
            </a:r>
            <a:r>
              <a:rPr lang="en-GB" sz="1800" dirty="0">
                <a:latin typeface="Calibri"/>
                <a:ea typeface="Calibri"/>
                <a:cs typeface="Calibri"/>
                <a:sym typeface="Calibri"/>
              </a:rPr>
              <a:t> </a:t>
            </a:r>
            <a:r>
              <a:rPr lang="en-GB" sz="1800" dirty="0" err="1">
                <a:latin typeface="Calibri"/>
                <a:ea typeface="Calibri"/>
                <a:cs typeface="Calibri"/>
                <a:sym typeface="Calibri"/>
              </a:rPr>
              <a:t>sürdürülebilir</a:t>
            </a:r>
            <a:r>
              <a:rPr lang="en-GB" sz="1800" dirty="0">
                <a:latin typeface="Calibri"/>
                <a:ea typeface="Calibri"/>
                <a:cs typeface="Calibri"/>
                <a:sym typeface="Calibri"/>
              </a:rPr>
              <a:t> ve </a:t>
            </a:r>
            <a:r>
              <a:rPr lang="en-GB" sz="1800" dirty="0" err="1">
                <a:latin typeface="Calibri"/>
                <a:ea typeface="Calibri"/>
                <a:cs typeface="Calibri"/>
                <a:sym typeface="Calibri"/>
              </a:rPr>
              <a:t>çevre</a:t>
            </a:r>
            <a:r>
              <a:rPr lang="en-GB" sz="1800" dirty="0">
                <a:latin typeface="Calibri"/>
                <a:ea typeface="Calibri"/>
                <a:cs typeface="Calibri"/>
                <a:sym typeface="Calibri"/>
              </a:rPr>
              <a:t> </a:t>
            </a:r>
            <a:r>
              <a:rPr lang="en-GB" sz="1800" dirty="0" err="1">
                <a:latin typeface="Calibri"/>
                <a:ea typeface="Calibri"/>
                <a:cs typeface="Calibri"/>
                <a:sym typeface="Calibri"/>
              </a:rPr>
              <a:t>dostu</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tasarım</a:t>
            </a:r>
            <a:r>
              <a:rPr lang="en-GB" sz="1800" dirty="0">
                <a:latin typeface="Calibri"/>
                <a:ea typeface="Calibri"/>
                <a:cs typeface="Calibri"/>
                <a:sym typeface="Calibri"/>
              </a:rPr>
              <a:t> </a:t>
            </a:r>
            <a:r>
              <a:rPr lang="en-GB" sz="1800" dirty="0" err="1">
                <a:latin typeface="Calibri"/>
                <a:ea typeface="Calibri"/>
                <a:cs typeface="Calibri"/>
                <a:sym typeface="Calibri"/>
              </a:rPr>
              <a:t>yaklaşımına</a:t>
            </a:r>
            <a:r>
              <a:rPr lang="en-GB" sz="1800" dirty="0">
                <a:latin typeface="Calibri"/>
                <a:ea typeface="Calibri"/>
                <a:cs typeface="Calibri"/>
                <a:sym typeface="Calibri"/>
              </a:rPr>
              <a:t> </a:t>
            </a:r>
            <a:r>
              <a:rPr lang="en-GB" sz="1800" dirty="0" err="1">
                <a:latin typeface="Calibri"/>
                <a:ea typeface="Calibri"/>
                <a:cs typeface="Calibri"/>
                <a:sym typeface="Calibri"/>
              </a:rPr>
              <a:t>katkıda</a:t>
            </a:r>
            <a:r>
              <a:rPr lang="en-GB" sz="1800" dirty="0">
                <a:latin typeface="Calibri"/>
                <a:ea typeface="Calibri"/>
                <a:cs typeface="Calibri"/>
                <a:sym typeface="Calibri"/>
              </a:rPr>
              <a:t> </a:t>
            </a:r>
            <a:r>
              <a:rPr lang="en-GB" sz="1800" dirty="0" err="1">
                <a:latin typeface="Calibri"/>
                <a:ea typeface="Calibri"/>
                <a:cs typeface="Calibri"/>
                <a:sym typeface="Calibri"/>
              </a:rPr>
              <a:t>bulunmanın</a:t>
            </a:r>
            <a:r>
              <a:rPr lang="en-GB" sz="1800" dirty="0">
                <a:latin typeface="Calibri"/>
                <a:ea typeface="Calibri"/>
                <a:cs typeface="Calibri"/>
                <a:sym typeface="Calibri"/>
              </a:rPr>
              <a:t> </a:t>
            </a:r>
            <a:r>
              <a:rPr lang="en-GB" sz="1800" dirty="0" err="1">
                <a:latin typeface="Calibri"/>
                <a:ea typeface="Calibri"/>
                <a:cs typeface="Calibri"/>
                <a:sym typeface="Calibri"/>
              </a:rPr>
              <a:t>proaktif</a:t>
            </a:r>
            <a:r>
              <a:rPr lang="en-GB" sz="1800" dirty="0">
                <a:latin typeface="Calibri"/>
                <a:ea typeface="Calibri"/>
                <a:cs typeface="Calibri"/>
                <a:sym typeface="Calibri"/>
              </a:rPr>
              <a:t> </a:t>
            </a:r>
            <a:r>
              <a:rPr lang="en-GB" sz="1800" dirty="0" err="1">
                <a:latin typeface="Calibri"/>
                <a:ea typeface="Calibri"/>
                <a:cs typeface="Calibri"/>
                <a:sym typeface="Calibri"/>
              </a:rPr>
              <a:t>bir</a:t>
            </a:r>
            <a:r>
              <a:rPr lang="en-GB" sz="1800" dirty="0">
                <a:latin typeface="Calibri"/>
                <a:ea typeface="Calibri"/>
                <a:cs typeface="Calibri"/>
                <a:sym typeface="Calibri"/>
              </a:rPr>
              <a:t> </a:t>
            </a:r>
            <a:r>
              <a:rPr lang="en-GB" sz="1800" dirty="0" err="1">
                <a:latin typeface="Calibri"/>
                <a:ea typeface="Calibri"/>
                <a:cs typeface="Calibri"/>
                <a:sym typeface="Calibri"/>
              </a:rPr>
              <a:t>yoludur</a:t>
            </a:r>
            <a:r>
              <a:rPr lang="en-GB" sz="1800" dirty="0">
                <a:latin typeface="Calibri"/>
                <a:ea typeface="Calibri"/>
                <a:cs typeface="Calibri"/>
                <a:sym typeface="Calibri"/>
              </a:rPr>
              <a:t>. </a:t>
            </a:r>
            <a:r>
              <a:rPr lang="en-GB" sz="1800" dirty="0" err="1">
                <a:latin typeface="Calibri"/>
                <a:ea typeface="Calibri"/>
                <a:cs typeface="Calibri"/>
                <a:sym typeface="Calibri"/>
              </a:rPr>
              <a:t>Prototipleme</a:t>
            </a:r>
            <a:r>
              <a:rPr lang="en-GB" sz="1800" dirty="0">
                <a:latin typeface="Calibri"/>
                <a:ea typeface="Calibri"/>
                <a:cs typeface="Calibri"/>
                <a:sym typeface="Calibri"/>
              </a:rPr>
              <a:t> </a:t>
            </a:r>
            <a:r>
              <a:rPr lang="en-GB" sz="1800" dirty="0" err="1">
                <a:latin typeface="Calibri"/>
                <a:ea typeface="Calibri"/>
                <a:cs typeface="Calibri"/>
                <a:sym typeface="Calibri"/>
              </a:rPr>
              <a:t>aşamasında</a:t>
            </a:r>
            <a:r>
              <a:rPr lang="en-GB" sz="1800" dirty="0">
                <a:latin typeface="Calibri"/>
                <a:ea typeface="Calibri"/>
                <a:cs typeface="Calibri"/>
                <a:sym typeface="Calibri"/>
              </a:rPr>
              <a:t> </a:t>
            </a:r>
            <a:r>
              <a:rPr lang="en-GB" sz="1800" dirty="0" err="1">
                <a:latin typeface="Calibri"/>
                <a:ea typeface="Calibri"/>
                <a:cs typeface="Calibri"/>
                <a:sym typeface="Calibri"/>
              </a:rPr>
              <a:t>vurgulanan</a:t>
            </a:r>
            <a:r>
              <a:rPr lang="en-GB" sz="1800" dirty="0">
                <a:latin typeface="Calibri"/>
                <a:ea typeface="Calibri"/>
                <a:cs typeface="Calibri"/>
                <a:sym typeface="Calibri"/>
              </a:rPr>
              <a:t> </a:t>
            </a:r>
            <a:r>
              <a:rPr lang="en-GB" sz="1800" dirty="0" err="1">
                <a:latin typeface="Calibri"/>
                <a:ea typeface="Calibri"/>
                <a:cs typeface="Calibri"/>
                <a:sym typeface="Calibri"/>
              </a:rPr>
              <a:t>temel</a:t>
            </a:r>
            <a:r>
              <a:rPr lang="en-GB" sz="1800" dirty="0">
                <a:latin typeface="Calibri"/>
                <a:ea typeface="Calibri"/>
                <a:cs typeface="Calibri"/>
                <a:sym typeface="Calibri"/>
              </a:rPr>
              <a:t> </a:t>
            </a:r>
            <a:r>
              <a:rPr lang="en-GB" sz="1800" dirty="0" err="1">
                <a:latin typeface="Calibri"/>
                <a:ea typeface="Calibri"/>
                <a:cs typeface="Calibri"/>
                <a:sym typeface="Calibri"/>
              </a:rPr>
              <a:t>döngüsel</a:t>
            </a:r>
            <a:r>
              <a:rPr lang="en-GB" sz="1800" dirty="0">
                <a:latin typeface="Calibri"/>
                <a:ea typeface="Calibri"/>
                <a:cs typeface="Calibri"/>
                <a:sym typeface="Calibri"/>
              </a:rPr>
              <a:t> </a:t>
            </a:r>
            <a:r>
              <a:rPr lang="en-GB" sz="1800" dirty="0" err="1">
                <a:latin typeface="Calibri"/>
                <a:ea typeface="Calibri"/>
                <a:cs typeface="Calibri"/>
                <a:sym typeface="Calibri"/>
              </a:rPr>
              <a:t>ekonomi</a:t>
            </a:r>
            <a:r>
              <a:rPr lang="en-GB" sz="1800" dirty="0">
                <a:latin typeface="Calibri"/>
                <a:ea typeface="Calibri"/>
                <a:cs typeface="Calibri"/>
                <a:sym typeface="Calibri"/>
              </a:rPr>
              <a:t> </a:t>
            </a:r>
            <a:r>
              <a:rPr lang="en-GB" sz="1800" dirty="0" err="1">
                <a:latin typeface="Calibri"/>
                <a:ea typeface="Calibri"/>
                <a:cs typeface="Calibri"/>
                <a:sym typeface="Calibri"/>
              </a:rPr>
              <a:t>ilkeleri</a:t>
            </a:r>
            <a:r>
              <a:rPr lang="en-GB" sz="1800" dirty="0">
                <a:latin typeface="Calibri"/>
                <a:ea typeface="Calibri"/>
                <a:cs typeface="Calibri"/>
                <a:sym typeface="Calibri"/>
              </a:rPr>
              <a:t> </a:t>
            </a:r>
            <a:r>
              <a:rPr lang="en-GB" sz="1800" dirty="0" err="1">
                <a:latin typeface="Calibri"/>
                <a:ea typeface="Calibri"/>
                <a:cs typeface="Calibri"/>
                <a:sym typeface="Calibri"/>
              </a:rPr>
              <a:t>şunlardır</a:t>
            </a:r>
            <a:r>
              <a:rPr lang="en-GB" sz="1800" dirty="0">
                <a:latin typeface="Calibri"/>
                <a:ea typeface="Calibri"/>
                <a:cs typeface="Calibri"/>
                <a:sym typeface="Calibri"/>
              </a:rPr>
              <a:t>: </a:t>
            </a:r>
            <a:r>
              <a:rPr lang="en-GB" sz="1800" dirty="0" err="1">
                <a:latin typeface="Calibri"/>
                <a:ea typeface="Calibri"/>
                <a:cs typeface="Calibri"/>
                <a:sym typeface="Calibri"/>
              </a:rPr>
              <a:t>dayanıklılık</a:t>
            </a:r>
            <a:r>
              <a:rPr lang="en-GB" sz="1800" dirty="0">
                <a:latin typeface="Calibri"/>
                <a:ea typeface="Calibri"/>
                <a:cs typeface="Calibri"/>
                <a:sym typeface="Calibri"/>
              </a:rPr>
              <a:t> ve </a:t>
            </a:r>
            <a:r>
              <a:rPr lang="en-GB" sz="1800" dirty="0" err="1">
                <a:latin typeface="Calibri"/>
                <a:ea typeface="Calibri"/>
                <a:cs typeface="Calibri"/>
                <a:sym typeface="Calibri"/>
              </a:rPr>
              <a:t>uzun</a:t>
            </a:r>
            <a:r>
              <a:rPr lang="en-GB" sz="1800" dirty="0">
                <a:latin typeface="Calibri"/>
                <a:ea typeface="Calibri"/>
                <a:cs typeface="Calibri"/>
                <a:sym typeface="Calibri"/>
              </a:rPr>
              <a:t> </a:t>
            </a:r>
            <a:r>
              <a:rPr lang="en-GB" sz="1800" dirty="0" err="1">
                <a:latin typeface="Calibri"/>
                <a:ea typeface="Calibri"/>
                <a:cs typeface="Calibri"/>
                <a:sym typeface="Calibri"/>
              </a:rPr>
              <a:t>ömürlülük</a:t>
            </a:r>
            <a:r>
              <a:rPr lang="en-GB" sz="1800" dirty="0">
                <a:latin typeface="Calibri"/>
                <a:ea typeface="Calibri"/>
                <a:cs typeface="Calibri"/>
                <a:sym typeface="Calibri"/>
              </a:rPr>
              <a:t>, </a:t>
            </a:r>
            <a:r>
              <a:rPr lang="en-GB" sz="1800" dirty="0" err="1">
                <a:latin typeface="Calibri"/>
                <a:ea typeface="Calibri"/>
                <a:cs typeface="Calibri"/>
                <a:sym typeface="Calibri"/>
              </a:rPr>
              <a:t>onarılabilirlik</a:t>
            </a:r>
            <a:r>
              <a:rPr lang="en-GB" sz="1800" dirty="0">
                <a:latin typeface="Calibri"/>
                <a:ea typeface="Calibri"/>
                <a:cs typeface="Calibri"/>
                <a:sym typeface="Calibri"/>
              </a:rPr>
              <a:t> ve </a:t>
            </a:r>
            <a:r>
              <a:rPr lang="en-GB" sz="1800" dirty="0" err="1">
                <a:latin typeface="Calibri"/>
                <a:ea typeface="Calibri"/>
                <a:cs typeface="Calibri"/>
                <a:sym typeface="Calibri"/>
              </a:rPr>
              <a:t>modülerlik</a:t>
            </a:r>
            <a:r>
              <a:rPr lang="en-GB" sz="1800" dirty="0">
                <a:latin typeface="Calibri"/>
                <a:ea typeface="Calibri"/>
                <a:cs typeface="Calibri"/>
                <a:sym typeface="Calibri"/>
              </a:rPr>
              <a:t>, </a:t>
            </a:r>
            <a:r>
              <a:rPr lang="en-GB" sz="1800" dirty="0" err="1">
                <a:latin typeface="Calibri"/>
                <a:ea typeface="Calibri"/>
                <a:cs typeface="Calibri"/>
                <a:sym typeface="Calibri"/>
              </a:rPr>
              <a:t>sökme</a:t>
            </a:r>
            <a:r>
              <a:rPr lang="en-GB" sz="1800" dirty="0">
                <a:latin typeface="Calibri"/>
                <a:ea typeface="Calibri"/>
                <a:cs typeface="Calibri"/>
                <a:sym typeface="Calibri"/>
              </a:rPr>
              <a:t> </a:t>
            </a:r>
            <a:r>
              <a:rPr lang="en-GB" sz="1800" dirty="0" err="1">
                <a:latin typeface="Calibri"/>
                <a:ea typeface="Calibri"/>
                <a:cs typeface="Calibri"/>
                <a:sym typeface="Calibri"/>
              </a:rPr>
              <a:t>kolaylığı</a:t>
            </a:r>
            <a:r>
              <a:rPr lang="en-GB" sz="1800" dirty="0">
                <a:latin typeface="Calibri"/>
                <a:ea typeface="Calibri"/>
                <a:cs typeface="Calibri"/>
                <a:sym typeface="Calibri"/>
              </a:rPr>
              <a:t>.</a:t>
            </a:r>
            <a:endParaRPr lang="tr-TR" sz="1800" dirty="0">
              <a:latin typeface="Calibri"/>
              <a:ea typeface="Calibri"/>
              <a:cs typeface="Calibri"/>
              <a:sym typeface="Calibri"/>
            </a:endParaRPr>
          </a:p>
          <a:p>
            <a:pPr marL="0" marR="0" lvl="0" indent="0" algn="just" rtl="0">
              <a:lnSpc>
                <a:spcPct val="110000"/>
              </a:lnSpc>
              <a:spcBef>
                <a:spcPts val="0"/>
              </a:spcBef>
              <a:spcAft>
                <a:spcPts val="0"/>
              </a:spcAft>
              <a:buClr>
                <a:schemeClr val="dk1"/>
              </a:buClr>
              <a:buSzPts val="1800"/>
              <a:buFont typeface="Calibri"/>
              <a:buNone/>
            </a:pPr>
            <a:endParaRPr lang="tr-TR" sz="1800" dirty="0">
              <a:latin typeface="Calibri"/>
              <a:ea typeface="Calibri"/>
              <a:cs typeface="Calibri"/>
              <a:sym typeface="Calibri"/>
            </a:endParaRPr>
          </a:p>
          <a:p>
            <a:pPr marL="0" marR="0" lvl="0" indent="0" algn="just" rtl="0">
              <a:lnSpc>
                <a:spcPct val="110000"/>
              </a:lnSpc>
              <a:spcBef>
                <a:spcPts val="0"/>
              </a:spcBef>
              <a:spcAft>
                <a:spcPts val="0"/>
              </a:spcAft>
              <a:buClr>
                <a:schemeClr val="dk1"/>
              </a:buClr>
              <a:buSzPts val="1800"/>
              <a:buFont typeface="Calibri"/>
              <a:buNone/>
            </a:pPr>
            <a:r>
              <a:rPr lang="tr-TR" sz="1200" b="0" dirty="0">
                <a:solidFill>
                  <a:srgbClr val="2A4C8C"/>
                </a:solidFill>
                <a:latin typeface="Calibri"/>
                <a:ea typeface="Calibri"/>
                <a:cs typeface="Calibri"/>
                <a:sym typeface="Calibri"/>
              </a:rPr>
              <a:t>Tasarımcılar, prototipleme aşamasında bu ilkeleri vurgulayarak, döngüsel ekonominin atıkları azaltma ve kaynak verimliliğini en üst düzeye çıkarma hedefleriyle uyumlu ayakkabı ürünleri yaratmanın temelini atıyorlar. Prototiplemenin yinelemeli doğası aynı zamanda tasarımcıların bu yönleri testlere ve kullanıcı geri bildirimlerine dayalı olarak sürekli olarak iyileştirebilecekleri anlamına gelir ve bu da daha çevre dostu ve sürdürülebilir son ürünlere yol açar.</a:t>
            </a:r>
            <a:endParaRPr sz="1200" b="0" dirty="0">
              <a:solidFill>
                <a:srgbClr val="2A4C8C"/>
              </a:solidFill>
              <a:latin typeface="Calibri"/>
              <a:ea typeface="Calibri"/>
              <a:cs typeface="Calibri"/>
              <a:sym typeface="Calibri"/>
            </a:endParaRPr>
          </a:p>
          <a:p>
            <a:pPr marL="0" marR="0" lvl="0" indent="0" algn="just" rtl="0">
              <a:lnSpc>
                <a:spcPct val="110000"/>
              </a:lnSpc>
              <a:spcBef>
                <a:spcPts val="600"/>
              </a:spcBef>
              <a:spcAft>
                <a:spcPts val="0"/>
              </a:spcAft>
              <a:buClr>
                <a:schemeClr val="dk1"/>
              </a:buClr>
              <a:buSzPts val="1200"/>
              <a:buFont typeface="Calibri"/>
              <a:buNone/>
            </a:pPr>
            <a:endParaRPr sz="1200" b="1" dirty="0">
              <a:solidFill>
                <a:srgbClr val="2A4C8C"/>
              </a:solidFill>
              <a:latin typeface="Calibri"/>
              <a:ea typeface="Calibri"/>
              <a:cs typeface="Calibri"/>
              <a:sym typeface="Calibri"/>
            </a:endParaRPr>
          </a:p>
          <a:p>
            <a:pPr marL="0" marR="0" lvl="0" indent="0" algn="just" rtl="0">
              <a:lnSpc>
                <a:spcPct val="110000"/>
              </a:lnSpc>
              <a:spcBef>
                <a:spcPts val="600"/>
              </a:spcBef>
              <a:spcAft>
                <a:spcPts val="0"/>
              </a:spcAft>
              <a:buClr>
                <a:schemeClr val="dk1"/>
              </a:buClr>
              <a:buSzPts val="1200"/>
              <a:buFont typeface="Calibri"/>
              <a:buNone/>
            </a:pPr>
            <a:endParaRPr sz="1200" b="1" dirty="0">
              <a:solidFill>
                <a:srgbClr val="2A4C8C"/>
              </a:solidFill>
              <a:latin typeface="Calibri"/>
              <a:ea typeface="Calibri"/>
              <a:cs typeface="Calibri"/>
              <a:sym typeface="Calibri"/>
            </a:endParaRPr>
          </a:p>
          <a:p>
            <a:pPr marL="0" lvl="0" indent="0" algn="just" rtl="0">
              <a:lnSpc>
                <a:spcPct val="110000"/>
              </a:lnSpc>
              <a:spcBef>
                <a:spcPts val="600"/>
              </a:spcBef>
              <a:spcAft>
                <a:spcPts val="0"/>
              </a:spcAft>
              <a:buNone/>
            </a:pPr>
            <a:endParaRPr dirty="0"/>
          </a:p>
        </p:txBody>
      </p:sp>
      <p:sp>
        <p:nvSpPr>
          <p:cNvPr id="257" name="Google Shape;25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Clr>
                <a:schemeClr val="dk1"/>
              </a:buClr>
              <a:buSzPts val="1200"/>
              <a:buFont typeface="Calibri"/>
              <a:buNone/>
            </a:pPr>
            <a:r>
              <a:rPr lang="en-GB" sz="1200" b="1" dirty="0" err="1">
                <a:latin typeface="Calibri"/>
                <a:ea typeface="Calibri"/>
                <a:cs typeface="Calibri"/>
                <a:sym typeface="Calibri"/>
              </a:rPr>
              <a:t>Dayanıklılık</a:t>
            </a:r>
            <a:r>
              <a:rPr lang="en-GB" sz="1200" b="1" dirty="0">
                <a:latin typeface="Calibri"/>
                <a:ea typeface="Calibri"/>
                <a:cs typeface="Calibri"/>
                <a:sym typeface="Calibri"/>
              </a:rPr>
              <a:t> ve </a:t>
            </a:r>
            <a:r>
              <a:rPr lang="en-GB" sz="1200" b="1" dirty="0" err="1">
                <a:latin typeface="Calibri"/>
                <a:ea typeface="Calibri"/>
                <a:cs typeface="Calibri"/>
                <a:sym typeface="Calibri"/>
              </a:rPr>
              <a:t>uzun</a:t>
            </a:r>
            <a:r>
              <a:rPr lang="en-GB" sz="1200" b="1" dirty="0">
                <a:latin typeface="Calibri"/>
                <a:ea typeface="Calibri"/>
                <a:cs typeface="Calibri"/>
                <a:sym typeface="Calibri"/>
              </a:rPr>
              <a:t> </a:t>
            </a:r>
            <a:r>
              <a:rPr lang="en-GB" sz="1200" b="1" dirty="0" err="1">
                <a:latin typeface="Calibri"/>
                <a:ea typeface="Calibri"/>
                <a:cs typeface="Calibri"/>
                <a:sym typeface="Calibri"/>
              </a:rPr>
              <a:t>ömür</a:t>
            </a:r>
            <a:r>
              <a:rPr lang="en-GB" sz="1200" b="1" dirty="0">
                <a:latin typeface="Calibri"/>
                <a:ea typeface="Calibri"/>
                <a:cs typeface="Calibri"/>
                <a:sym typeface="Calibri"/>
              </a:rPr>
              <a:t>. </a:t>
            </a:r>
            <a:r>
              <a:rPr lang="en-GB" sz="1200" b="0" dirty="0" err="1">
                <a:latin typeface="Calibri"/>
                <a:ea typeface="Calibri"/>
                <a:cs typeface="Calibri"/>
                <a:sym typeface="Calibri"/>
              </a:rPr>
              <a:t>Dairesel</a:t>
            </a:r>
            <a:r>
              <a:rPr lang="en-GB" sz="1200" b="0" dirty="0">
                <a:latin typeface="Calibri"/>
                <a:ea typeface="Calibri"/>
                <a:cs typeface="Calibri"/>
                <a:sym typeface="Calibri"/>
              </a:rPr>
              <a:t> </a:t>
            </a:r>
            <a:r>
              <a:rPr lang="en-GB" sz="1200" b="0" dirty="0" err="1">
                <a:latin typeface="Calibri"/>
                <a:ea typeface="Calibri"/>
                <a:cs typeface="Calibri"/>
                <a:sym typeface="Calibri"/>
              </a:rPr>
              <a:t>ayakkabı</a:t>
            </a:r>
            <a:r>
              <a:rPr lang="en-GB" sz="1200" b="0" dirty="0">
                <a:latin typeface="Calibri"/>
                <a:ea typeface="Calibri"/>
                <a:cs typeface="Calibri"/>
                <a:sym typeface="Calibri"/>
              </a:rPr>
              <a:t> </a:t>
            </a:r>
            <a:r>
              <a:rPr lang="en-GB" sz="1200" b="0" dirty="0" err="1">
                <a:latin typeface="Calibri"/>
                <a:ea typeface="Calibri"/>
                <a:cs typeface="Calibri"/>
                <a:sym typeface="Calibri"/>
              </a:rPr>
              <a:t>tasarımı</a:t>
            </a:r>
            <a:r>
              <a:rPr lang="en-GB" sz="1200" b="0" dirty="0">
                <a:latin typeface="Calibri"/>
                <a:ea typeface="Calibri"/>
                <a:cs typeface="Calibri"/>
                <a:sym typeface="Calibri"/>
              </a:rPr>
              <a:t>, </a:t>
            </a:r>
            <a:r>
              <a:rPr lang="en-GB" sz="1200" b="0" dirty="0" err="1">
                <a:latin typeface="Calibri"/>
                <a:ea typeface="Calibri"/>
                <a:cs typeface="Calibri"/>
                <a:sym typeface="Calibri"/>
              </a:rPr>
              <a:t>uzun</a:t>
            </a:r>
            <a:r>
              <a:rPr lang="en-GB" sz="1200" b="0" dirty="0">
                <a:latin typeface="Calibri"/>
                <a:ea typeface="Calibri"/>
                <a:cs typeface="Calibri"/>
                <a:sym typeface="Calibri"/>
              </a:rPr>
              <a:t> </a:t>
            </a:r>
            <a:r>
              <a:rPr lang="en-GB" sz="1200" b="0" dirty="0" err="1">
                <a:latin typeface="Calibri"/>
                <a:ea typeface="Calibri"/>
                <a:cs typeface="Calibri"/>
                <a:sym typeface="Calibri"/>
              </a:rPr>
              <a:t>süre</a:t>
            </a:r>
            <a:r>
              <a:rPr lang="en-GB" sz="1200" b="0" dirty="0">
                <a:latin typeface="Calibri"/>
                <a:ea typeface="Calibri"/>
                <a:cs typeface="Calibri"/>
                <a:sym typeface="Calibri"/>
              </a:rPr>
              <a:t> </a:t>
            </a:r>
            <a:r>
              <a:rPr lang="en-GB" sz="1200" b="0" dirty="0" err="1">
                <a:latin typeface="Calibri"/>
                <a:ea typeface="Calibri"/>
                <a:cs typeface="Calibri"/>
                <a:sym typeface="Calibri"/>
              </a:rPr>
              <a:t>dayanacak</a:t>
            </a:r>
            <a:r>
              <a:rPr lang="en-GB" sz="1200" b="0" dirty="0">
                <a:latin typeface="Calibri"/>
                <a:ea typeface="Calibri"/>
                <a:cs typeface="Calibri"/>
                <a:sym typeface="Calibri"/>
              </a:rPr>
              <a:t> </a:t>
            </a:r>
            <a:r>
              <a:rPr lang="en-GB" sz="1200" b="0" dirty="0" err="1">
                <a:latin typeface="Calibri"/>
                <a:ea typeface="Calibri"/>
                <a:cs typeface="Calibri"/>
                <a:sym typeface="Calibri"/>
              </a:rPr>
              <a:t>şekilde</a:t>
            </a:r>
            <a:r>
              <a:rPr lang="en-GB" sz="1200" b="0" dirty="0">
                <a:latin typeface="Calibri"/>
                <a:ea typeface="Calibri"/>
                <a:cs typeface="Calibri"/>
                <a:sym typeface="Calibri"/>
              </a:rPr>
              <a:t> </a:t>
            </a:r>
            <a:r>
              <a:rPr lang="en-GB" sz="1200" b="0" dirty="0" err="1">
                <a:latin typeface="Calibri"/>
                <a:ea typeface="Calibri"/>
                <a:cs typeface="Calibri"/>
                <a:sym typeface="Calibri"/>
              </a:rPr>
              <a:t>üretilmiş</a:t>
            </a:r>
            <a:r>
              <a:rPr lang="en-GB" sz="1200" b="0" dirty="0">
                <a:latin typeface="Calibri"/>
                <a:ea typeface="Calibri"/>
                <a:cs typeface="Calibri"/>
                <a:sym typeface="Calibri"/>
              </a:rPr>
              <a:t> </a:t>
            </a:r>
            <a:r>
              <a:rPr lang="en-GB" sz="1200" b="0" dirty="0" err="1">
                <a:latin typeface="Calibri"/>
                <a:ea typeface="Calibri"/>
                <a:cs typeface="Calibri"/>
                <a:sym typeface="Calibri"/>
              </a:rPr>
              <a:t>ürünler</a:t>
            </a:r>
            <a:r>
              <a:rPr lang="en-GB" sz="1200" b="0" dirty="0">
                <a:latin typeface="Calibri"/>
                <a:ea typeface="Calibri"/>
                <a:cs typeface="Calibri"/>
                <a:sym typeface="Calibri"/>
              </a:rPr>
              <a:t> </a:t>
            </a:r>
            <a:r>
              <a:rPr lang="en-GB" sz="1200" b="0" dirty="0" err="1">
                <a:latin typeface="Calibri"/>
                <a:ea typeface="Calibri"/>
                <a:cs typeface="Calibri"/>
                <a:sym typeface="Calibri"/>
              </a:rPr>
              <a:t>yaratmayı</a:t>
            </a:r>
            <a:r>
              <a:rPr lang="en-GB" sz="1200" b="0" dirty="0">
                <a:latin typeface="Calibri"/>
                <a:ea typeface="Calibri"/>
                <a:cs typeface="Calibri"/>
                <a:sym typeface="Calibri"/>
              </a:rPr>
              <a:t> </a:t>
            </a:r>
            <a:r>
              <a:rPr lang="en-GB" sz="1200" b="0" dirty="0" err="1">
                <a:latin typeface="Calibri"/>
                <a:ea typeface="Calibri"/>
                <a:cs typeface="Calibri"/>
                <a:sym typeface="Calibri"/>
              </a:rPr>
              <a:t>vurgular</a:t>
            </a:r>
            <a:r>
              <a:rPr lang="en-GB" sz="1200" b="0" dirty="0">
                <a:latin typeface="Calibri"/>
                <a:ea typeface="Calibri"/>
                <a:cs typeface="Calibri"/>
                <a:sym typeface="Calibri"/>
              </a:rPr>
              <a:t>. </a:t>
            </a:r>
            <a:r>
              <a:rPr lang="en-GB" sz="1200" b="0" dirty="0" err="1">
                <a:latin typeface="Calibri"/>
                <a:ea typeface="Calibri"/>
                <a:cs typeface="Calibri"/>
                <a:sym typeface="Calibri"/>
              </a:rPr>
              <a:t>Prototipler</a:t>
            </a:r>
            <a:r>
              <a:rPr lang="en-GB" sz="1200" b="0" dirty="0">
                <a:latin typeface="Calibri"/>
                <a:ea typeface="Calibri"/>
                <a:cs typeface="Calibri"/>
                <a:sym typeface="Calibri"/>
              </a:rPr>
              <a:t>, </a:t>
            </a:r>
            <a:r>
              <a:rPr lang="en-GB" sz="1200" b="0" dirty="0" err="1">
                <a:latin typeface="Calibri"/>
                <a:ea typeface="Calibri"/>
                <a:cs typeface="Calibri"/>
                <a:sym typeface="Calibri"/>
              </a:rPr>
              <a:t>dayanıklılığa</a:t>
            </a:r>
            <a:r>
              <a:rPr lang="en-GB" sz="1200" b="0" dirty="0">
                <a:latin typeface="Calibri"/>
                <a:ea typeface="Calibri"/>
                <a:cs typeface="Calibri"/>
                <a:sym typeface="Calibri"/>
              </a:rPr>
              <a:t> </a:t>
            </a:r>
            <a:r>
              <a:rPr lang="en-GB" sz="1200" b="0" dirty="0" err="1">
                <a:latin typeface="Calibri"/>
                <a:ea typeface="Calibri"/>
                <a:cs typeface="Calibri"/>
                <a:sym typeface="Calibri"/>
              </a:rPr>
              <a:t>odaklanarak</a:t>
            </a:r>
            <a:r>
              <a:rPr lang="en-GB" sz="1200" b="0" dirty="0">
                <a:latin typeface="Calibri"/>
                <a:ea typeface="Calibri"/>
                <a:cs typeface="Calibri"/>
                <a:sym typeface="Calibri"/>
              </a:rPr>
              <a:t> </a:t>
            </a:r>
            <a:r>
              <a:rPr lang="en-GB" sz="1200" b="0" dirty="0" err="1">
                <a:latin typeface="Calibri"/>
                <a:ea typeface="Calibri"/>
                <a:cs typeface="Calibri"/>
                <a:sym typeface="Calibri"/>
              </a:rPr>
              <a:t>tasarlanmalı</a:t>
            </a:r>
            <a:r>
              <a:rPr lang="en-GB" sz="1200" b="0" dirty="0">
                <a:latin typeface="Calibri"/>
                <a:ea typeface="Calibri"/>
                <a:cs typeface="Calibri"/>
                <a:sym typeface="Calibri"/>
              </a:rPr>
              <a:t> ve </a:t>
            </a:r>
            <a:r>
              <a:rPr lang="en-GB" sz="1200" b="0" dirty="0" err="1">
                <a:latin typeface="Calibri"/>
                <a:ea typeface="Calibri"/>
                <a:cs typeface="Calibri"/>
                <a:sym typeface="Calibri"/>
              </a:rPr>
              <a:t>uzun</a:t>
            </a:r>
            <a:r>
              <a:rPr lang="en-GB" sz="1200" b="0" dirty="0">
                <a:latin typeface="Calibri"/>
                <a:ea typeface="Calibri"/>
                <a:cs typeface="Calibri"/>
                <a:sym typeface="Calibri"/>
              </a:rPr>
              <a:t> </a:t>
            </a:r>
            <a:r>
              <a:rPr lang="en-GB" sz="1200" b="0" dirty="0" err="1">
                <a:latin typeface="Calibri"/>
                <a:ea typeface="Calibri"/>
                <a:cs typeface="Calibri"/>
                <a:sym typeface="Calibri"/>
              </a:rPr>
              <a:t>bir</a:t>
            </a:r>
            <a:r>
              <a:rPr lang="en-GB" sz="1200" b="0" dirty="0">
                <a:latin typeface="Calibri"/>
                <a:ea typeface="Calibri"/>
                <a:cs typeface="Calibri"/>
                <a:sym typeface="Calibri"/>
              </a:rPr>
              <a:t> </a:t>
            </a:r>
            <a:r>
              <a:rPr lang="en-GB" sz="1200" b="0" dirty="0" err="1">
                <a:latin typeface="Calibri"/>
                <a:ea typeface="Calibri"/>
                <a:cs typeface="Calibri"/>
                <a:sym typeface="Calibri"/>
              </a:rPr>
              <a:t>kullanım</a:t>
            </a:r>
            <a:r>
              <a:rPr lang="en-GB" sz="1200" b="0" dirty="0">
                <a:latin typeface="Calibri"/>
                <a:ea typeface="Calibri"/>
                <a:cs typeface="Calibri"/>
                <a:sym typeface="Calibri"/>
              </a:rPr>
              <a:t> </a:t>
            </a:r>
            <a:r>
              <a:rPr lang="en-GB" sz="1200" b="0" dirty="0" err="1">
                <a:latin typeface="Calibri"/>
                <a:ea typeface="Calibri"/>
                <a:cs typeface="Calibri"/>
                <a:sym typeface="Calibri"/>
              </a:rPr>
              <a:t>ömrü</a:t>
            </a:r>
            <a:r>
              <a:rPr lang="en-GB" sz="1200" b="0" dirty="0">
                <a:latin typeface="Calibri"/>
                <a:ea typeface="Calibri"/>
                <a:cs typeface="Calibri"/>
                <a:sym typeface="Calibri"/>
              </a:rPr>
              <a:t> </a:t>
            </a:r>
            <a:r>
              <a:rPr lang="en-GB" sz="1200" b="0" dirty="0" err="1">
                <a:latin typeface="Calibri"/>
                <a:ea typeface="Calibri"/>
                <a:cs typeface="Calibri"/>
                <a:sym typeface="Calibri"/>
              </a:rPr>
              <a:t>boyunca</a:t>
            </a:r>
            <a:r>
              <a:rPr lang="en-GB" sz="1200" b="0" dirty="0">
                <a:latin typeface="Calibri"/>
                <a:ea typeface="Calibri"/>
                <a:cs typeface="Calibri"/>
                <a:sym typeface="Calibri"/>
              </a:rPr>
              <a:t> </a:t>
            </a:r>
            <a:r>
              <a:rPr lang="en-GB" sz="1200" b="0" dirty="0" err="1">
                <a:latin typeface="Calibri"/>
                <a:ea typeface="Calibri"/>
                <a:cs typeface="Calibri"/>
                <a:sym typeface="Calibri"/>
              </a:rPr>
              <a:t>aşınma</a:t>
            </a:r>
            <a:r>
              <a:rPr lang="en-GB" sz="1200" b="0" dirty="0">
                <a:latin typeface="Calibri"/>
                <a:ea typeface="Calibri"/>
                <a:cs typeface="Calibri"/>
                <a:sym typeface="Calibri"/>
              </a:rPr>
              <a:t> ve </a:t>
            </a:r>
            <a:r>
              <a:rPr lang="en-GB" sz="1200" b="0" dirty="0" err="1">
                <a:latin typeface="Calibri"/>
                <a:ea typeface="Calibri"/>
                <a:cs typeface="Calibri"/>
                <a:sym typeface="Calibri"/>
              </a:rPr>
              <a:t>yıpranmaya</a:t>
            </a:r>
            <a:r>
              <a:rPr lang="en-GB" sz="1200" b="0" dirty="0">
                <a:latin typeface="Calibri"/>
                <a:ea typeface="Calibri"/>
                <a:cs typeface="Calibri"/>
                <a:sym typeface="Calibri"/>
              </a:rPr>
              <a:t> </a:t>
            </a:r>
            <a:r>
              <a:rPr lang="en-GB" sz="1200" b="0" dirty="0" err="1">
                <a:latin typeface="Calibri"/>
                <a:ea typeface="Calibri"/>
                <a:cs typeface="Calibri"/>
                <a:sym typeface="Calibri"/>
              </a:rPr>
              <a:t>dayanabilmelerini</a:t>
            </a:r>
            <a:r>
              <a:rPr lang="en-GB" sz="1200" b="0" dirty="0">
                <a:latin typeface="Calibri"/>
                <a:ea typeface="Calibri"/>
                <a:cs typeface="Calibri"/>
                <a:sym typeface="Calibri"/>
              </a:rPr>
              <a:t> </a:t>
            </a:r>
            <a:r>
              <a:rPr lang="en-GB" sz="1200" b="0" dirty="0" err="1">
                <a:latin typeface="Calibri"/>
                <a:ea typeface="Calibri"/>
                <a:cs typeface="Calibri"/>
                <a:sym typeface="Calibri"/>
              </a:rPr>
              <a:t>sağlamalıdır</a:t>
            </a:r>
            <a:r>
              <a:rPr lang="en-GB" sz="1200" b="0" dirty="0">
                <a:latin typeface="Calibri"/>
                <a:ea typeface="Calibri"/>
                <a:cs typeface="Calibri"/>
                <a:sym typeface="Calibri"/>
              </a:rPr>
              <a:t>. </a:t>
            </a:r>
            <a:r>
              <a:rPr lang="en-GB" sz="1200" b="0" dirty="0" err="1">
                <a:latin typeface="Calibri"/>
                <a:ea typeface="Calibri"/>
                <a:cs typeface="Calibri"/>
                <a:sym typeface="Calibri"/>
              </a:rPr>
              <a:t>Prototip</a:t>
            </a:r>
            <a:r>
              <a:rPr lang="en-GB" sz="1200" b="0" dirty="0">
                <a:latin typeface="Calibri"/>
                <a:ea typeface="Calibri"/>
                <a:cs typeface="Calibri"/>
                <a:sym typeface="Calibri"/>
              </a:rPr>
              <a:t> </a:t>
            </a:r>
            <a:r>
              <a:rPr lang="en-GB" sz="1200" b="0" dirty="0" err="1">
                <a:latin typeface="Calibri"/>
                <a:ea typeface="Calibri"/>
                <a:cs typeface="Calibri"/>
                <a:sym typeface="Calibri"/>
              </a:rPr>
              <a:t>için</a:t>
            </a:r>
            <a:r>
              <a:rPr lang="en-GB" sz="1200" b="0" dirty="0">
                <a:latin typeface="Calibri"/>
                <a:ea typeface="Calibri"/>
                <a:cs typeface="Calibri"/>
                <a:sym typeface="Calibri"/>
              </a:rPr>
              <a:t> </a:t>
            </a:r>
            <a:r>
              <a:rPr lang="en-GB" sz="1200" b="0" dirty="0" err="1">
                <a:latin typeface="Calibri"/>
                <a:ea typeface="Calibri"/>
                <a:cs typeface="Calibri"/>
                <a:sym typeface="Calibri"/>
              </a:rPr>
              <a:t>seçilen</a:t>
            </a:r>
            <a:r>
              <a:rPr lang="en-GB" sz="1200" b="0" dirty="0">
                <a:latin typeface="Calibri"/>
                <a:ea typeface="Calibri"/>
                <a:cs typeface="Calibri"/>
                <a:sym typeface="Calibri"/>
              </a:rPr>
              <a:t> </a:t>
            </a:r>
            <a:r>
              <a:rPr lang="en-GB" sz="1200" b="0" dirty="0" err="1">
                <a:latin typeface="Calibri"/>
                <a:ea typeface="Calibri"/>
                <a:cs typeface="Calibri"/>
                <a:sym typeface="Calibri"/>
              </a:rPr>
              <a:t>malzemeler</a:t>
            </a:r>
            <a:r>
              <a:rPr lang="en-GB" sz="1200" b="0" dirty="0">
                <a:latin typeface="Calibri"/>
                <a:ea typeface="Calibri"/>
                <a:cs typeface="Calibri"/>
                <a:sym typeface="Calibri"/>
              </a:rPr>
              <a:t>, zaman </a:t>
            </a:r>
            <a:r>
              <a:rPr lang="en-GB" sz="1200" b="0" dirty="0" err="1">
                <a:latin typeface="Calibri"/>
                <a:ea typeface="Calibri"/>
                <a:cs typeface="Calibri"/>
                <a:sym typeface="Calibri"/>
              </a:rPr>
              <a:t>içinde</a:t>
            </a:r>
            <a:r>
              <a:rPr lang="en-GB" sz="1200" b="0" dirty="0">
                <a:latin typeface="Calibri"/>
                <a:ea typeface="Calibri"/>
                <a:cs typeface="Calibri"/>
                <a:sym typeface="Calibri"/>
              </a:rPr>
              <a:t> </a:t>
            </a:r>
            <a:r>
              <a:rPr lang="en-GB" sz="1200" b="0" dirty="0" err="1">
                <a:latin typeface="Calibri"/>
                <a:ea typeface="Calibri"/>
                <a:cs typeface="Calibri"/>
                <a:sym typeface="Calibri"/>
              </a:rPr>
              <a:t>bütünlüklerini</a:t>
            </a:r>
            <a:r>
              <a:rPr lang="en-GB" sz="1200" b="0" dirty="0">
                <a:latin typeface="Calibri"/>
                <a:ea typeface="Calibri"/>
                <a:cs typeface="Calibri"/>
                <a:sym typeface="Calibri"/>
              </a:rPr>
              <a:t> </a:t>
            </a:r>
            <a:r>
              <a:rPr lang="en-GB" sz="1200" b="0" dirty="0" err="1">
                <a:latin typeface="Calibri"/>
                <a:ea typeface="Calibri"/>
                <a:cs typeface="Calibri"/>
                <a:sym typeface="Calibri"/>
              </a:rPr>
              <a:t>koruyabilmeli</a:t>
            </a:r>
            <a:r>
              <a:rPr lang="en-GB" sz="1200" b="0" dirty="0">
                <a:latin typeface="Calibri"/>
                <a:ea typeface="Calibri"/>
                <a:cs typeface="Calibri"/>
                <a:sym typeface="Calibri"/>
              </a:rPr>
              <a:t> ve </a:t>
            </a:r>
            <a:r>
              <a:rPr lang="en-GB" sz="1200" b="0" dirty="0" err="1">
                <a:latin typeface="Calibri"/>
                <a:ea typeface="Calibri"/>
                <a:cs typeface="Calibri"/>
                <a:sym typeface="Calibri"/>
              </a:rPr>
              <a:t>sık</a:t>
            </a:r>
            <a:r>
              <a:rPr lang="en-GB" sz="1200" b="0" dirty="0">
                <a:latin typeface="Calibri"/>
                <a:ea typeface="Calibri"/>
                <a:cs typeface="Calibri"/>
                <a:sym typeface="Calibri"/>
              </a:rPr>
              <a:t> </a:t>
            </a:r>
            <a:r>
              <a:rPr lang="en-GB" sz="1200" b="0" dirty="0" err="1">
                <a:latin typeface="Calibri"/>
                <a:ea typeface="Calibri"/>
                <a:cs typeface="Calibri"/>
                <a:sym typeface="Calibri"/>
              </a:rPr>
              <a:t>sık</a:t>
            </a:r>
            <a:r>
              <a:rPr lang="en-GB" sz="1200" b="0" dirty="0">
                <a:latin typeface="Calibri"/>
                <a:ea typeface="Calibri"/>
                <a:cs typeface="Calibri"/>
                <a:sym typeface="Calibri"/>
              </a:rPr>
              <a:t> </a:t>
            </a:r>
            <a:r>
              <a:rPr lang="en-GB" sz="1200" b="0" dirty="0" err="1">
                <a:latin typeface="Calibri"/>
                <a:ea typeface="Calibri"/>
                <a:cs typeface="Calibri"/>
                <a:sym typeface="Calibri"/>
              </a:rPr>
              <a:t>değiştirme</a:t>
            </a:r>
            <a:r>
              <a:rPr lang="en-GB" sz="1200" b="0" dirty="0">
                <a:latin typeface="Calibri"/>
                <a:ea typeface="Calibri"/>
                <a:cs typeface="Calibri"/>
                <a:sym typeface="Calibri"/>
              </a:rPr>
              <a:t> </a:t>
            </a:r>
            <a:r>
              <a:rPr lang="en-GB" sz="1200" b="0" dirty="0" err="1">
                <a:latin typeface="Calibri"/>
                <a:ea typeface="Calibri"/>
                <a:cs typeface="Calibri"/>
                <a:sym typeface="Calibri"/>
              </a:rPr>
              <a:t>ihtiyacını</a:t>
            </a:r>
            <a:r>
              <a:rPr lang="en-GB" sz="1200" b="0" dirty="0">
                <a:latin typeface="Calibri"/>
                <a:ea typeface="Calibri"/>
                <a:cs typeface="Calibri"/>
                <a:sym typeface="Calibri"/>
              </a:rPr>
              <a:t> </a:t>
            </a:r>
            <a:r>
              <a:rPr lang="en-GB" sz="1200" b="0" dirty="0" err="1">
                <a:latin typeface="Calibri"/>
                <a:ea typeface="Calibri"/>
                <a:cs typeface="Calibri"/>
                <a:sym typeface="Calibri"/>
              </a:rPr>
              <a:t>azaltabilmelidir</a:t>
            </a:r>
            <a:r>
              <a:rPr lang="en-GB" sz="1200" b="0" dirty="0">
                <a:latin typeface="Calibri"/>
                <a:ea typeface="Calibri"/>
                <a:cs typeface="Calibri"/>
                <a:sym typeface="Calibri"/>
              </a:rPr>
              <a:t>.</a:t>
            </a:r>
            <a:endParaRPr lang="tr-TR" sz="1200" b="0" dirty="0">
              <a:latin typeface="Calibri"/>
              <a:ea typeface="Calibri"/>
              <a:cs typeface="Calibri"/>
              <a:sym typeface="Calibri"/>
            </a:endParaRPr>
          </a:p>
          <a:p>
            <a:pPr marL="0" marR="0" lvl="0" indent="0" algn="just" rtl="0">
              <a:lnSpc>
                <a:spcPct val="110000"/>
              </a:lnSpc>
              <a:spcBef>
                <a:spcPts val="0"/>
              </a:spcBef>
              <a:spcAft>
                <a:spcPts val="0"/>
              </a:spcAft>
              <a:buClr>
                <a:schemeClr val="dk1"/>
              </a:buClr>
              <a:buSzPts val="1200"/>
              <a:buFont typeface="Calibri"/>
              <a:buNone/>
            </a:pPr>
            <a:endParaRPr sz="1200" dirty="0">
              <a:latin typeface="Calibri"/>
              <a:ea typeface="Calibri"/>
              <a:cs typeface="Calibri"/>
              <a:sym typeface="Calibri"/>
            </a:endParaRPr>
          </a:p>
          <a:p>
            <a:pPr marL="0" marR="0" lvl="0" indent="0" algn="just" rtl="0">
              <a:lnSpc>
                <a:spcPct val="110000"/>
              </a:lnSpc>
              <a:spcBef>
                <a:spcPts val="600"/>
              </a:spcBef>
              <a:spcAft>
                <a:spcPts val="0"/>
              </a:spcAft>
              <a:buClr>
                <a:schemeClr val="dk1"/>
              </a:buClr>
              <a:buSzPts val="1200"/>
              <a:buFont typeface="Calibri"/>
              <a:buNone/>
            </a:pPr>
            <a:r>
              <a:rPr lang="en-GB" sz="1200" b="1" dirty="0" err="1">
                <a:latin typeface="Calibri"/>
                <a:ea typeface="Calibri"/>
                <a:cs typeface="Calibri"/>
                <a:sym typeface="Calibri"/>
              </a:rPr>
              <a:t>Onarılabilirlik</a:t>
            </a:r>
            <a:r>
              <a:rPr lang="en-GB" sz="1200" b="1" dirty="0">
                <a:latin typeface="Calibri"/>
                <a:ea typeface="Calibri"/>
                <a:cs typeface="Calibri"/>
                <a:sym typeface="Calibri"/>
              </a:rPr>
              <a:t> ve </a:t>
            </a:r>
            <a:r>
              <a:rPr lang="en-GB" sz="1200" b="1" dirty="0" err="1">
                <a:latin typeface="Calibri"/>
                <a:ea typeface="Calibri"/>
                <a:cs typeface="Calibri"/>
                <a:sym typeface="Calibri"/>
              </a:rPr>
              <a:t>modülerlik</a:t>
            </a:r>
            <a:r>
              <a:rPr lang="en-GB" sz="1200" b="1" dirty="0">
                <a:latin typeface="Calibri"/>
                <a:ea typeface="Calibri"/>
                <a:cs typeface="Calibri"/>
                <a:sym typeface="Calibri"/>
              </a:rPr>
              <a:t>. </a:t>
            </a:r>
            <a:r>
              <a:rPr lang="en-GB" sz="1200" b="0" dirty="0" err="1">
                <a:latin typeface="Calibri"/>
                <a:ea typeface="Calibri"/>
                <a:cs typeface="Calibri"/>
                <a:sym typeface="Calibri"/>
              </a:rPr>
              <a:t>Prototipler</a:t>
            </a:r>
            <a:r>
              <a:rPr lang="en-GB" sz="1200" b="0" dirty="0">
                <a:latin typeface="Calibri"/>
                <a:ea typeface="Calibri"/>
                <a:cs typeface="Calibri"/>
                <a:sym typeface="Calibri"/>
              </a:rPr>
              <a:t>, </a:t>
            </a:r>
            <a:r>
              <a:rPr lang="en-GB" sz="1200" b="0" dirty="0" err="1">
                <a:latin typeface="Calibri"/>
                <a:ea typeface="Calibri"/>
                <a:cs typeface="Calibri"/>
                <a:sym typeface="Calibri"/>
              </a:rPr>
              <a:t>onarım</a:t>
            </a:r>
            <a:r>
              <a:rPr lang="en-GB" sz="1200" b="0" dirty="0">
                <a:latin typeface="Calibri"/>
                <a:ea typeface="Calibri"/>
                <a:cs typeface="Calibri"/>
                <a:sym typeface="Calibri"/>
              </a:rPr>
              <a:t> ve </a:t>
            </a:r>
            <a:r>
              <a:rPr lang="en-GB" sz="1200" b="0" dirty="0" err="1">
                <a:latin typeface="Calibri"/>
                <a:ea typeface="Calibri"/>
                <a:cs typeface="Calibri"/>
                <a:sym typeface="Calibri"/>
              </a:rPr>
              <a:t>bakımı</a:t>
            </a:r>
            <a:r>
              <a:rPr lang="en-GB" sz="1200" b="0" dirty="0">
                <a:latin typeface="Calibri"/>
                <a:ea typeface="Calibri"/>
                <a:cs typeface="Calibri"/>
                <a:sym typeface="Calibri"/>
              </a:rPr>
              <a:t> </a:t>
            </a:r>
            <a:r>
              <a:rPr lang="en-GB" sz="1200" b="0" dirty="0" err="1">
                <a:latin typeface="Calibri"/>
                <a:ea typeface="Calibri"/>
                <a:cs typeface="Calibri"/>
                <a:sym typeface="Calibri"/>
              </a:rPr>
              <a:t>kolaylaştıran</a:t>
            </a:r>
            <a:r>
              <a:rPr lang="en-GB" sz="1200" b="0" dirty="0">
                <a:latin typeface="Calibri"/>
                <a:ea typeface="Calibri"/>
                <a:cs typeface="Calibri"/>
                <a:sym typeface="Calibri"/>
              </a:rPr>
              <a:t> </a:t>
            </a:r>
            <a:r>
              <a:rPr lang="en-GB" sz="1200" b="0" dirty="0" err="1">
                <a:latin typeface="Calibri"/>
                <a:ea typeface="Calibri"/>
                <a:cs typeface="Calibri"/>
                <a:sym typeface="Calibri"/>
              </a:rPr>
              <a:t>özellikler</a:t>
            </a:r>
            <a:r>
              <a:rPr lang="en-GB" sz="1200" b="0" dirty="0">
                <a:latin typeface="Calibri"/>
                <a:ea typeface="Calibri"/>
                <a:cs typeface="Calibri"/>
                <a:sym typeface="Calibri"/>
              </a:rPr>
              <a:t> </a:t>
            </a:r>
            <a:r>
              <a:rPr lang="en-GB" sz="1200" b="0" dirty="0" err="1">
                <a:latin typeface="Calibri"/>
                <a:ea typeface="Calibri"/>
                <a:cs typeface="Calibri"/>
                <a:sym typeface="Calibri"/>
              </a:rPr>
              <a:t>içermelidir</a:t>
            </a:r>
            <a:r>
              <a:rPr lang="en-GB" sz="1200" b="0" dirty="0">
                <a:latin typeface="Calibri"/>
                <a:ea typeface="Calibri"/>
                <a:cs typeface="Calibri"/>
                <a:sym typeface="Calibri"/>
              </a:rPr>
              <a:t>. Bu, </a:t>
            </a:r>
            <a:r>
              <a:rPr lang="en-GB" sz="1200" b="0" dirty="0" err="1">
                <a:latin typeface="Calibri"/>
                <a:ea typeface="Calibri"/>
                <a:cs typeface="Calibri"/>
                <a:sym typeface="Calibri"/>
              </a:rPr>
              <a:t>tüm</a:t>
            </a:r>
            <a:r>
              <a:rPr lang="en-GB" sz="1200" b="0" dirty="0">
                <a:latin typeface="Calibri"/>
                <a:ea typeface="Calibri"/>
                <a:cs typeface="Calibri"/>
                <a:sym typeface="Calibri"/>
              </a:rPr>
              <a:t> </a:t>
            </a:r>
            <a:r>
              <a:rPr lang="en-GB" sz="1200" b="0" dirty="0" err="1">
                <a:latin typeface="Calibri"/>
                <a:ea typeface="Calibri"/>
                <a:cs typeface="Calibri"/>
                <a:sym typeface="Calibri"/>
              </a:rPr>
              <a:t>ürünü</a:t>
            </a:r>
            <a:r>
              <a:rPr lang="en-GB" sz="1200" b="0" dirty="0">
                <a:latin typeface="Calibri"/>
                <a:ea typeface="Calibri"/>
                <a:cs typeface="Calibri"/>
                <a:sym typeface="Calibri"/>
              </a:rPr>
              <a:t> </a:t>
            </a:r>
            <a:r>
              <a:rPr lang="en-GB" sz="1200" b="0" dirty="0" err="1">
                <a:latin typeface="Calibri"/>
                <a:ea typeface="Calibri"/>
                <a:cs typeface="Calibri"/>
                <a:sym typeface="Calibri"/>
              </a:rPr>
              <a:t>etkilemeden</a:t>
            </a:r>
            <a:r>
              <a:rPr lang="en-GB" sz="1200" b="0" dirty="0">
                <a:latin typeface="Calibri"/>
                <a:ea typeface="Calibri"/>
                <a:cs typeface="Calibri"/>
                <a:sym typeface="Calibri"/>
              </a:rPr>
              <a:t> </a:t>
            </a:r>
            <a:r>
              <a:rPr lang="en-GB" sz="1200" b="0" dirty="0" err="1">
                <a:latin typeface="Calibri"/>
                <a:ea typeface="Calibri"/>
                <a:cs typeface="Calibri"/>
                <a:sym typeface="Calibri"/>
              </a:rPr>
              <a:t>ayrı</a:t>
            </a:r>
            <a:r>
              <a:rPr lang="en-GB" sz="1200" b="0" dirty="0">
                <a:latin typeface="Calibri"/>
                <a:ea typeface="Calibri"/>
                <a:cs typeface="Calibri"/>
                <a:sym typeface="Calibri"/>
              </a:rPr>
              <a:t> </a:t>
            </a:r>
            <a:r>
              <a:rPr lang="en-GB" sz="1200" b="0" dirty="0" err="1">
                <a:latin typeface="Calibri"/>
                <a:ea typeface="Calibri"/>
                <a:cs typeface="Calibri"/>
                <a:sym typeface="Calibri"/>
              </a:rPr>
              <a:t>ayrı</a:t>
            </a:r>
            <a:r>
              <a:rPr lang="en-GB" sz="1200" b="0" dirty="0">
                <a:latin typeface="Calibri"/>
                <a:ea typeface="Calibri"/>
                <a:cs typeface="Calibri"/>
                <a:sym typeface="Calibri"/>
              </a:rPr>
              <a:t> </a:t>
            </a:r>
            <a:r>
              <a:rPr lang="en-GB" sz="1200" b="0" dirty="0" err="1">
                <a:latin typeface="Calibri"/>
                <a:ea typeface="Calibri"/>
                <a:cs typeface="Calibri"/>
                <a:sym typeface="Calibri"/>
              </a:rPr>
              <a:t>değiştirilebilen</a:t>
            </a:r>
            <a:r>
              <a:rPr lang="en-GB" sz="1200" b="0" dirty="0">
                <a:latin typeface="Calibri"/>
                <a:ea typeface="Calibri"/>
                <a:cs typeface="Calibri"/>
                <a:sym typeface="Calibri"/>
              </a:rPr>
              <a:t> </a:t>
            </a:r>
            <a:r>
              <a:rPr lang="en-GB" sz="1200" b="0" dirty="0" err="1">
                <a:latin typeface="Calibri"/>
                <a:ea typeface="Calibri"/>
                <a:cs typeface="Calibri"/>
                <a:sym typeface="Calibri"/>
              </a:rPr>
              <a:t>modüler</a:t>
            </a:r>
            <a:r>
              <a:rPr lang="en-GB" sz="1200" b="0" dirty="0">
                <a:latin typeface="Calibri"/>
                <a:ea typeface="Calibri"/>
                <a:cs typeface="Calibri"/>
                <a:sym typeface="Calibri"/>
              </a:rPr>
              <a:t> </a:t>
            </a:r>
            <a:r>
              <a:rPr lang="en-GB" sz="1200" b="0" dirty="0" err="1">
                <a:latin typeface="Calibri"/>
                <a:ea typeface="Calibri"/>
                <a:cs typeface="Calibri"/>
                <a:sym typeface="Calibri"/>
              </a:rPr>
              <a:t>bileşenlerin</a:t>
            </a:r>
            <a:r>
              <a:rPr lang="en-GB" sz="1200" b="0" dirty="0">
                <a:latin typeface="Calibri"/>
                <a:ea typeface="Calibri"/>
                <a:cs typeface="Calibri"/>
                <a:sym typeface="Calibri"/>
              </a:rPr>
              <a:t> </a:t>
            </a:r>
            <a:r>
              <a:rPr lang="en-GB" sz="1200" b="0" dirty="0" err="1">
                <a:latin typeface="Calibri"/>
                <a:ea typeface="Calibri"/>
                <a:cs typeface="Calibri"/>
                <a:sym typeface="Calibri"/>
              </a:rPr>
              <a:t>kullanılmasını</a:t>
            </a:r>
            <a:r>
              <a:rPr lang="en-GB" sz="1200" b="0" dirty="0">
                <a:latin typeface="Calibri"/>
                <a:ea typeface="Calibri"/>
                <a:cs typeface="Calibri"/>
                <a:sym typeface="Calibri"/>
              </a:rPr>
              <a:t> </a:t>
            </a:r>
            <a:r>
              <a:rPr lang="en-GB" sz="1200" b="0" dirty="0" err="1">
                <a:latin typeface="Calibri"/>
                <a:ea typeface="Calibri"/>
                <a:cs typeface="Calibri"/>
                <a:sym typeface="Calibri"/>
              </a:rPr>
              <a:t>içerebilir</a:t>
            </a:r>
            <a:r>
              <a:rPr lang="en-GB" sz="1200" b="0" dirty="0">
                <a:latin typeface="Calibri"/>
                <a:ea typeface="Calibri"/>
                <a:cs typeface="Calibri"/>
                <a:sym typeface="Calibri"/>
              </a:rPr>
              <a:t>.</a:t>
            </a:r>
            <a:endParaRPr lang="tr-TR" sz="1200" b="0" dirty="0">
              <a:latin typeface="Calibri"/>
              <a:ea typeface="Calibri"/>
              <a:cs typeface="Calibri"/>
              <a:sym typeface="Calibri"/>
            </a:endParaRPr>
          </a:p>
          <a:p>
            <a:pPr marL="0" marR="0" lvl="0" indent="0" algn="just" rtl="0">
              <a:lnSpc>
                <a:spcPct val="110000"/>
              </a:lnSpc>
              <a:spcBef>
                <a:spcPts val="600"/>
              </a:spcBef>
              <a:spcAft>
                <a:spcPts val="0"/>
              </a:spcAft>
              <a:buClr>
                <a:schemeClr val="dk1"/>
              </a:buClr>
              <a:buSzPts val="1200"/>
              <a:buFont typeface="Calibri"/>
              <a:buNone/>
            </a:pPr>
            <a:endParaRPr sz="1200" dirty="0">
              <a:latin typeface="Calibri"/>
              <a:ea typeface="Calibri"/>
              <a:cs typeface="Calibri"/>
              <a:sym typeface="Calibri"/>
            </a:endParaRPr>
          </a:p>
          <a:p>
            <a:pPr marL="0" marR="0" lvl="0" indent="0" algn="just" rtl="0">
              <a:lnSpc>
                <a:spcPct val="110000"/>
              </a:lnSpc>
              <a:spcBef>
                <a:spcPts val="600"/>
              </a:spcBef>
              <a:spcAft>
                <a:spcPts val="0"/>
              </a:spcAft>
              <a:buClr>
                <a:schemeClr val="dk1"/>
              </a:buClr>
              <a:buSzPts val="1200"/>
              <a:buFont typeface="Calibri"/>
              <a:buNone/>
            </a:pPr>
            <a:r>
              <a:rPr lang="en-GB" sz="1200" b="1" dirty="0" err="1">
                <a:latin typeface="Calibri"/>
                <a:ea typeface="Calibri"/>
                <a:cs typeface="Calibri"/>
                <a:sym typeface="Calibri"/>
              </a:rPr>
              <a:t>Sökme</a:t>
            </a:r>
            <a:r>
              <a:rPr lang="en-GB" sz="1200" b="1" dirty="0">
                <a:latin typeface="Calibri"/>
                <a:ea typeface="Calibri"/>
                <a:cs typeface="Calibri"/>
                <a:sym typeface="Calibri"/>
              </a:rPr>
              <a:t> </a:t>
            </a:r>
            <a:r>
              <a:rPr lang="en-GB" sz="1200" b="1" dirty="0" err="1">
                <a:latin typeface="Calibri"/>
                <a:ea typeface="Calibri"/>
                <a:cs typeface="Calibri"/>
                <a:sym typeface="Calibri"/>
              </a:rPr>
              <a:t>kolaylığı</a:t>
            </a:r>
            <a:r>
              <a:rPr lang="en-GB" sz="1200" b="1" dirty="0">
                <a:latin typeface="Calibri"/>
                <a:ea typeface="Calibri"/>
                <a:cs typeface="Calibri"/>
                <a:sym typeface="Calibri"/>
              </a:rPr>
              <a:t>. </a:t>
            </a:r>
            <a:r>
              <a:rPr lang="en-GB" sz="1200" b="0" dirty="0" err="1">
                <a:latin typeface="Calibri"/>
                <a:ea typeface="Calibri"/>
                <a:cs typeface="Calibri"/>
                <a:sym typeface="Calibri"/>
              </a:rPr>
              <a:t>Dairesel</a:t>
            </a:r>
            <a:r>
              <a:rPr lang="en-GB" sz="1200" b="0" dirty="0">
                <a:latin typeface="Calibri"/>
                <a:ea typeface="Calibri"/>
                <a:cs typeface="Calibri"/>
                <a:sym typeface="Calibri"/>
              </a:rPr>
              <a:t> </a:t>
            </a:r>
            <a:r>
              <a:rPr lang="en-GB" sz="1200" b="0" dirty="0" err="1">
                <a:latin typeface="Calibri"/>
                <a:ea typeface="Calibri"/>
                <a:cs typeface="Calibri"/>
                <a:sym typeface="Calibri"/>
              </a:rPr>
              <a:t>ayakkabı</a:t>
            </a:r>
            <a:r>
              <a:rPr lang="en-GB" sz="1200" b="0" dirty="0">
                <a:latin typeface="Calibri"/>
                <a:ea typeface="Calibri"/>
                <a:cs typeface="Calibri"/>
                <a:sym typeface="Calibri"/>
              </a:rPr>
              <a:t> </a:t>
            </a:r>
            <a:r>
              <a:rPr lang="en-GB" sz="1200" b="0" dirty="0" err="1">
                <a:latin typeface="Calibri"/>
                <a:ea typeface="Calibri"/>
                <a:cs typeface="Calibri"/>
                <a:sym typeface="Calibri"/>
              </a:rPr>
              <a:t>tasarımı</a:t>
            </a:r>
            <a:r>
              <a:rPr lang="en-GB" sz="1200" b="0" dirty="0">
                <a:latin typeface="Calibri"/>
                <a:ea typeface="Calibri"/>
                <a:cs typeface="Calibri"/>
                <a:sym typeface="Calibri"/>
              </a:rPr>
              <a:t>, </a:t>
            </a:r>
            <a:r>
              <a:rPr lang="en-GB" sz="1200" b="0" dirty="0" err="1">
                <a:latin typeface="Calibri"/>
                <a:ea typeface="Calibri"/>
                <a:cs typeface="Calibri"/>
                <a:sym typeface="Calibri"/>
              </a:rPr>
              <a:t>ürünlerin</a:t>
            </a:r>
            <a:r>
              <a:rPr lang="en-GB" sz="1200" b="0" dirty="0">
                <a:latin typeface="Calibri"/>
                <a:ea typeface="Calibri"/>
                <a:cs typeface="Calibri"/>
                <a:sym typeface="Calibri"/>
              </a:rPr>
              <a:t> </a:t>
            </a:r>
            <a:r>
              <a:rPr lang="en-GB" sz="1200" b="0" dirty="0" err="1">
                <a:latin typeface="Calibri"/>
                <a:ea typeface="Calibri"/>
                <a:cs typeface="Calibri"/>
                <a:sym typeface="Calibri"/>
              </a:rPr>
              <a:t>kullanım</a:t>
            </a:r>
            <a:r>
              <a:rPr lang="en-GB" sz="1200" b="0" dirty="0">
                <a:latin typeface="Calibri"/>
                <a:ea typeface="Calibri"/>
                <a:cs typeface="Calibri"/>
                <a:sym typeface="Calibri"/>
              </a:rPr>
              <a:t> </a:t>
            </a:r>
            <a:r>
              <a:rPr lang="en-GB" sz="1200" b="0" dirty="0" err="1">
                <a:latin typeface="Calibri"/>
                <a:ea typeface="Calibri"/>
                <a:cs typeface="Calibri"/>
                <a:sym typeface="Calibri"/>
              </a:rPr>
              <a:t>ömrü</a:t>
            </a:r>
            <a:r>
              <a:rPr lang="en-GB" sz="1200" b="0" dirty="0">
                <a:latin typeface="Calibri"/>
                <a:ea typeface="Calibri"/>
                <a:cs typeface="Calibri"/>
                <a:sym typeface="Calibri"/>
              </a:rPr>
              <a:t> </a:t>
            </a:r>
            <a:r>
              <a:rPr lang="en-GB" sz="1200" b="0" dirty="0" err="1">
                <a:latin typeface="Calibri"/>
                <a:ea typeface="Calibri"/>
                <a:cs typeface="Calibri"/>
                <a:sym typeface="Calibri"/>
              </a:rPr>
              <a:t>sonu</a:t>
            </a:r>
            <a:r>
              <a:rPr lang="en-GB" sz="1200" b="0" dirty="0">
                <a:latin typeface="Calibri"/>
                <a:ea typeface="Calibri"/>
                <a:cs typeface="Calibri"/>
                <a:sym typeface="Calibri"/>
              </a:rPr>
              <a:t> </a:t>
            </a:r>
            <a:r>
              <a:rPr lang="en-GB" sz="1200" b="0" dirty="0" err="1">
                <a:latin typeface="Calibri"/>
                <a:ea typeface="Calibri"/>
                <a:cs typeface="Calibri"/>
                <a:sym typeface="Calibri"/>
              </a:rPr>
              <a:t>hususları</a:t>
            </a:r>
            <a:r>
              <a:rPr lang="en-GB" sz="1200" b="0" dirty="0">
                <a:latin typeface="Calibri"/>
                <a:ea typeface="Calibri"/>
                <a:cs typeface="Calibri"/>
                <a:sym typeface="Calibri"/>
              </a:rPr>
              <a:t> </a:t>
            </a:r>
            <a:r>
              <a:rPr lang="en-GB" sz="1200" b="0" dirty="0" err="1">
                <a:latin typeface="Calibri"/>
                <a:ea typeface="Calibri"/>
                <a:cs typeface="Calibri"/>
                <a:sym typeface="Calibri"/>
              </a:rPr>
              <a:t>göz</a:t>
            </a:r>
            <a:r>
              <a:rPr lang="en-GB" sz="1200" b="0" dirty="0">
                <a:latin typeface="Calibri"/>
                <a:ea typeface="Calibri"/>
                <a:cs typeface="Calibri"/>
                <a:sym typeface="Calibri"/>
              </a:rPr>
              <a:t> </a:t>
            </a:r>
            <a:r>
              <a:rPr lang="en-GB" sz="1200" b="0" dirty="0" err="1">
                <a:latin typeface="Calibri"/>
                <a:ea typeface="Calibri"/>
                <a:cs typeface="Calibri"/>
                <a:sym typeface="Calibri"/>
              </a:rPr>
              <a:t>önünde</a:t>
            </a:r>
            <a:r>
              <a:rPr lang="en-GB" sz="1200" b="0" dirty="0">
                <a:latin typeface="Calibri"/>
                <a:ea typeface="Calibri"/>
                <a:cs typeface="Calibri"/>
                <a:sym typeface="Calibri"/>
              </a:rPr>
              <a:t> </a:t>
            </a:r>
            <a:r>
              <a:rPr lang="en-GB" sz="1200" b="0" dirty="0" err="1">
                <a:latin typeface="Calibri"/>
                <a:ea typeface="Calibri"/>
                <a:cs typeface="Calibri"/>
                <a:sym typeface="Calibri"/>
              </a:rPr>
              <a:t>bulundurularak</a:t>
            </a:r>
            <a:r>
              <a:rPr lang="en-GB" sz="1200" b="0" dirty="0">
                <a:latin typeface="Calibri"/>
                <a:ea typeface="Calibri"/>
                <a:cs typeface="Calibri"/>
                <a:sym typeface="Calibri"/>
              </a:rPr>
              <a:t> </a:t>
            </a:r>
            <a:r>
              <a:rPr lang="en-GB" sz="1200" b="0" dirty="0" err="1">
                <a:latin typeface="Calibri"/>
                <a:ea typeface="Calibri"/>
                <a:cs typeface="Calibri"/>
                <a:sym typeface="Calibri"/>
              </a:rPr>
              <a:t>tasarlanmasını</a:t>
            </a:r>
            <a:r>
              <a:rPr lang="en-GB" sz="1200" b="0" dirty="0">
                <a:latin typeface="Calibri"/>
                <a:ea typeface="Calibri"/>
                <a:cs typeface="Calibri"/>
                <a:sym typeface="Calibri"/>
              </a:rPr>
              <a:t> </a:t>
            </a:r>
            <a:r>
              <a:rPr lang="en-GB" sz="1200" b="0" dirty="0" err="1">
                <a:latin typeface="Calibri"/>
                <a:ea typeface="Calibri"/>
                <a:cs typeface="Calibri"/>
                <a:sym typeface="Calibri"/>
              </a:rPr>
              <a:t>teşvik</a:t>
            </a:r>
            <a:r>
              <a:rPr lang="en-GB" sz="1200" b="0" dirty="0">
                <a:latin typeface="Calibri"/>
                <a:ea typeface="Calibri"/>
                <a:cs typeface="Calibri"/>
                <a:sym typeface="Calibri"/>
              </a:rPr>
              <a:t> </a:t>
            </a:r>
            <a:r>
              <a:rPr lang="en-GB" sz="1200" b="0" dirty="0" err="1">
                <a:latin typeface="Calibri"/>
                <a:ea typeface="Calibri"/>
                <a:cs typeface="Calibri"/>
                <a:sym typeface="Calibri"/>
              </a:rPr>
              <a:t>eder</a:t>
            </a:r>
            <a:r>
              <a:rPr lang="en-GB" sz="1200" b="0" dirty="0">
                <a:latin typeface="Calibri"/>
                <a:ea typeface="Calibri"/>
                <a:cs typeface="Calibri"/>
                <a:sym typeface="Calibri"/>
              </a:rPr>
              <a:t>. </a:t>
            </a:r>
            <a:r>
              <a:rPr lang="en-GB" sz="1200" b="0" dirty="0" err="1">
                <a:latin typeface="Calibri"/>
                <a:ea typeface="Calibri"/>
                <a:cs typeface="Calibri"/>
                <a:sym typeface="Calibri"/>
              </a:rPr>
              <a:t>Prototipler</a:t>
            </a:r>
            <a:r>
              <a:rPr lang="en-GB" sz="1200" b="0" dirty="0">
                <a:latin typeface="Calibri"/>
                <a:ea typeface="Calibri"/>
                <a:cs typeface="Calibri"/>
                <a:sym typeface="Calibri"/>
              </a:rPr>
              <a:t>, </a:t>
            </a:r>
            <a:r>
              <a:rPr lang="en-GB" sz="1200" b="0" dirty="0" err="1">
                <a:latin typeface="Calibri"/>
                <a:ea typeface="Calibri"/>
                <a:cs typeface="Calibri"/>
                <a:sym typeface="Calibri"/>
              </a:rPr>
              <a:t>bileşen</a:t>
            </a:r>
            <a:r>
              <a:rPr lang="en-GB" sz="1200" b="0" dirty="0">
                <a:latin typeface="Calibri"/>
                <a:ea typeface="Calibri"/>
                <a:cs typeface="Calibri"/>
                <a:sym typeface="Calibri"/>
              </a:rPr>
              <a:t> </a:t>
            </a:r>
            <a:r>
              <a:rPr lang="en-GB" sz="1200" b="0" dirty="0" err="1">
                <a:latin typeface="Calibri"/>
                <a:ea typeface="Calibri"/>
                <a:cs typeface="Calibri"/>
                <a:sym typeface="Calibri"/>
              </a:rPr>
              <a:t>parçalarına</a:t>
            </a:r>
            <a:r>
              <a:rPr lang="en-GB" sz="1200" b="0" dirty="0">
                <a:latin typeface="Calibri"/>
                <a:ea typeface="Calibri"/>
                <a:cs typeface="Calibri"/>
                <a:sym typeface="Calibri"/>
              </a:rPr>
              <a:t> </a:t>
            </a:r>
            <a:r>
              <a:rPr lang="en-GB" sz="1200" b="0" dirty="0" err="1">
                <a:latin typeface="Calibri"/>
                <a:ea typeface="Calibri"/>
                <a:cs typeface="Calibri"/>
                <a:sym typeface="Calibri"/>
              </a:rPr>
              <a:t>kolayca</a:t>
            </a:r>
            <a:r>
              <a:rPr lang="en-GB" sz="1200" b="0" dirty="0">
                <a:latin typeface="Calibri"/>
                <a:ea typeface="Calibri"/>
                <a:cs typeface="Calibri"/>
                <a:sym typeface="Calibri"/>
              </a:rPr>
              <a:t> </a:t>
            </a:r>
            <a:r>
              <a:rPr lang="en-GB" sz="1200" b="0" dirty="0" err="1">
                <a:latin typeface="Calibri"/>
                <a:ea typeface="Calibri"/>
                <a:cs typeface="Calibri"/>
                <a:sym typeface="Calibri"/>
              </a:rPr>
              <a:t>sökülmesine</a:t>
            </a:r>
            <a:r>
              <a:rPr lang="en-GB" sz="1200" b="0" dirty="0">
                <a:latin typeface="Calibri"/>
                <a:ea typeface="Calibri"/>
                <a:cs typeface="Calibri"/>
                <a:sym typeface="Calibri"/>
              </a:rPr>
              <a:t> </a:t>
            </a:r>
            <a:r>
              <a:rPr lang="en-GB" sz="1200" b="0" dirty="0" err="1">
                <a:latin typeface="Calibri"/>
                <a:ea typeface="Calibri"/>
                <a:cs typeface="Calibri"/>
                <a:sym typeface="Calibri"/>
              </a:rPr>
              <a:t>izin</a:t>
            </a:r>
            <a:r>
              <a:rPr lang="en-GB" sz="1200" b="0" dirty="0">
                <a:latin typeface="Calibri"/>
                <a:ea typeface="Calibri"/>
                <a:cs typeface="Calibri"/>
                <a:sym typeface="Calibri"/>
              </a:rPr>
              <a:t> </a:t>
            </a:r>
            <a:r>
              <a:rPr lang="en-GB" sz="1200" b="0" dirty="0" err="1">
                <a:latin typeface="Calibri"/>
                <a:ea typeface="Calibri"/>
                <a:cs typeface="Calibri"/>
                <a:sym typeface="Calibri"/>
              </a:rPr>
              <a:t>verecek</a:t>
            </a:r>
            <a:r>
              <a:rPr lang="en-GB" sz="1200" b="0" dirty="0">
                <a:latin typeface="Calibri"/>
                <a:ea typeface="Calibri"/>
                <a:cs typeface="Calibri"/>
                <a:sym typeface="Calibri"/>
              </a:rPr>
              <a:t> </a:t>
            </a:r>
            <a:r>
              <a:rPr lang="en-GB" sz="1200" b="0" dirty="0" err="1">
                <a:latin typeface="Calibri"/>
                <a:ea typeface="Calibri"/>
                <a:cs typeface="Calibri"/>
                <a:sym typeface="Calibri"/>
              </a:rPr>
              <a:t>şekilde</a:t>
            </a:r>
            <a:r>
              <a:rPr lang="en-GB" sz="1200" b="0" dirty="0">
                <a:latin typeface="Calibri"/>
                <a:ea typeface="Calibri"/>
                <a:cs typeface="Calibri"/>
                <a:sym typeface="Calibri"/>
              </a:rPr>
              <a:t> </a:t>
            </a:r>
            <a:r>
              <a:rPr lang="en-GB" sz="1200" b="0" dirty="0" err="1">
                <a:latin typeface="Calibri"/>
                <a:ea typeface="Calibri"/>
                <a:cs typeface="Calibri"/>
                <a:sym typeface="Calibri"/>
              </a:rPr>
              <a:t>tasarlanmalıdır</a:t>
            </a:r>
            <a:r>
              <a:rPr lang="en-GB" sz="1200" b="0" dirty="0">
                <a:latin typeface="Calibri"/>
                <a:ea typeface="Calibri"/>
                <a:cs typeface="Calibri"/>
                <a:sym typeface="Calibri"/>
              </a:rPr>
              <a:t>. Bu </a:t>
            </a:r>
            <a:r>
              <a:rPr lang="en-GB" sz="1200" b="0" dirty="0" err="1">
                <a:latin typeface="Calibri"/>
                <a:ea typeface="Calibri"/>
                <a:cs typeface="Calibri"/>
                <a:sym typeface="Calibri"/>
              </a:rPr>
              <a:t>tasarım</a:t>
            </a:r>
            <a:r>
              <a:rPr lang="en-GB" sz="1200" b="0" dirty="0">
                <a:latin typeface="Calibri"/>
                <a:ea typeface="Calibri"/>
                <a:cs typeface="Calibri"/>
                <a:sym typeface="Calibri"/>
              </a:rPr>
              <a:t> </a:t>
            </a:r>
            <a:r>
              <a:rPr lang="en-GB" sz="1200" b="0" dirty="0" err="1">
                <a:latin typeface="Calibri"/>
                <a:ea typeface="Calibri"/>
                <a:cs typeface="Calibri"/>
                <a:sym typeface="Calibri"/>
              </a:rPr>
              <a:t>yaklaşımı</a:t>
            </a:r>
            <a:r>
              <a:rPr lang="en-GB" sz="1200" b="0" dirty="0">
                <a:latin typeface="Calibri"/>
                <a:ea typeface="Calibri"/>
                <a:cs typeface="Calibri"/>
                <a:sym typeface="Calibri"/>
              </a:rPr>
              <a:t>, </a:t>
            </a:r>
            <a:r>
              <a:rPr lang="en-GB" sz="1200" b="0" dirty="0" err="1">
                <a:latin typeface="Calibri"/>
                <a:ea typeface="Calibri"/>
                <a:cs typeface="Calibri"/>
                <a:sym typeface="Calibri"/>
              </a:rPr>
              <a:t>ürünün</a:t>
            </a:r>
            <a:r>
              <a:rPr lang="en-GB" sz="1200" b="0" dirty="0">
                <a:latin typeface="Calibri"/>
                <a:ea typeface="Calibri"/>
                <a:cs typeface="Calibri"/>
                <a:sym typeface="Calibri"/>
              </a:rPr>
              <a:t> </a:t>
            </a:r>
            <a:r>
              <a:rPr lang="en-GB" sz="1200" b="0" dirty="0" err="1">
                <a:latin typeface="Calibri"/>
                <a:ea typeface="Calibri"/>
                <a:cs typeface="Calibri"/>
                <a:sym typeface="Calibri"/>
              </a:rPr>
              <a:t>yaşam</a:t>
            </a:r>
            <a:r>
              <a:rPr lang="en-GB" sz="1200" b="0" dirty="0">
                <a:latin typeface="Calibri"/>
                <a:ea typeface="Calibri"/>
                <a:cs typeface="Calibri"/>
                <a:sym typeface="Calibri"/>
              </a:rPr>
              <a:t> </a:t>
            </a:r>
            <a:r>
              <a:rPr lang="en-GB" sz="1200" b="0" dirty="0" err="1">
                <a:latin typeface="Calibri"/>
                <a:ea typeface="Calibri"/>
                <a:cs typeface="Calibri"/>
                <a:sym typeface="Calibri"/>
              </a:rPr>
              <a:t>döngüsünün</a:t>
            </a:r>
            <a:r>
              <a:rPr lang="en-GB" sz="1200" b="0" dirty="0">
                <a:latin typeface="Calibri"/>
                <a:ea typeface="Calibri"/>
                <a:cs typeface="Calibri"/>
                <a:sym typeface="Calibri"/>
              </a:rPr>
              <a:t> </a:t>
            </a:r>
            <a:r>
              <a:rPr lang="en-GB" sz="1200" b="0" dirty="0" err="1">
                <a:latin typeface="Calibri"/>
                <a:ea typeface="Calibri"/>
                <a:cs typeface="Calibri"/>
                <a:sym typeface="Calibri"/>
              </a:rPr>
              <a:t>sonunda</a:t>
            </a:r>
            <a:r>
              <a:rPr lang="en-GB" sz="1200" b="0" dirty="0">
                <a:latin typeface="Calibri"/>
                <a:ea typeface="Calibri"/>
                <a:cs typeface="Calibri"/>
                <a:sym typeface="Calibri"/>
              </a:rPr>
              <a:t> </a:t>
            </a:r>
            <a:r>
              <a:rPr lang="en-GB" sz="1200" b="0" dirty="0" err="1">
                <a:latin typeface="Calibri"/>
                <a:ea typeface="Calibri"/>
                <a:cs typeface="Calibri"/>
                <a:sym typeface="Calibri"/>
              </a:rPr>
              <a:t>verimli</a:t>
            </a:r>
            <a:r>
              <a:rPr lang="en-GB" sz="1200" b="0" dirty="0">
                <a:latin typeface="Calibri"/>
                <a:ea typeface="Calibri"/>
                <a:cs typeface="Calibri"/>
                <a:sym typeface="Calibri"/>
              </a:rPr>
              <a:t> </a:t>
            </a:r>
            <a:r>
              <a:rPr lang="en-GB" sz="1200" b="0" dirty="0" err="1">
                <a:latin typeface="Calibri"/>
                <a:ea typeface="Calibri"/>
                <a:cs typeface="Calibri"/>
                <a:sym typeface="Calibri"/>
              </a:rPr>
              <a:t>geri</a:t>
            </a:r>
            <a:r>
              <a:rPr lang="en-GB" sz="1200" b="0" dirty="0">
                <a:latin typeface="Calibri"/>
                <a:ea typeface="Calibri"/>
                <a:cs typeface="Calibri"/>
                <a:sym typeface="Calibri"/>
              </a:rPr>
              <a:t> </a:t>
            </a:r>
            <a:r>
              <a:rPr lang="en-GB" sz="1200" b="0" dirty="0" err="1">
                <a:latin typeface="Calibri"/>
                <a:ea typeface="Calibri"/>
                <a:cs typeface="Calibri"/>
                <a:sym typeface="Calibri"/>
              </a:rPr>
              <a:t>dönüşümü</a:t>
            </a:r>
            <a:r>
              <a:rPr lang="en-GB" sz="1200" b="0" dirty="0">
                <a:latin typeface="Calibri"/>
                <a:ea typeface="Calibri"/>
                <a:cs typeface="Calibri"/>
                <a:sym typeface="Calibri"/>
              </a:rPr>
              <a:t> ve </a:t>
            </a:r>
            <a:r>
              <a:rPr lang="en-GB" sz="1200" b="0" dirty="0" err="1">
                <a:latin typeface="Calibri"/>
                <a:ea typeface="Calibri"/>
                <a:cs typeface="Calibri"/>
                <a:sym typeface="Calibri"/>
              </a:rPr>
              <a:t>malzeme</a:t>
            </a:r>
            <a:r>
              <a:rPr lang="en-GB" sz="1200" b="0" dirty="0">
                <a:latin typeface="Calibri"/>
                <a:ea typeface="Calibri"/>
                <a:cs typeface="Calibri"/>
                <a:sym typeface="Calibri"/>
              </a:rPr>
              <a:t> </a:t>
            </a:r>
            <a:r>
              <a:rPr lang="en-GB" sz="1200" b="0" dirty="0" err="1">
                <a:latin typeface="Calibri"/>
                <a:ea typeface="Calibri"/>
                <a:cs typeface="Calibri"/>
                <a:sym typeface="Calibri"/>
              </a:rPr>
              <a:t>geri</a:t>
            </a:r>
            <a:r>
              <a:rPr lang="en-GB" sz="1200" b="0" dirty="0">
                <a:latin typeface="Calibri"/>
                <a:ea typeface="Calibri"/>
                <a:cs typeface="Calibri"/>
                <a:sym typeface="Calibri"/>
              </a:rPr>
              <a:t> </a:t>
            </a:r>
            <a:r>
              <a:rPr lang="en-GB" sz="1200" b="0" dirty="0" err="1">
                <a:latin typeface="Calibri"/>
                <a:ea typeface="Calibri"/>
                <a:cs typeface="Calibri"/>
                <a:sym typeface="Calibri"/>
              </a:rPr>
              <a:t>kazanımını</a:t>
            </a:r>
            <a:r>
              <a:rPr lang="en-GB" sz="1200" b="0" dirty="0">
                <a:latin typeface="Calibri"/>
                <a:ea typeface="Calibri"/>
                <a:cs typeface="Calibri"/>
                <a:sym typeface="Calibri"/>
              </a:rPr>
              <a:t> </a:t>
            </a:r>
            <a:r>
              <a:rPr lang="en-GB" sz="1200" b="0" dirty="0" err="1">
                <a:latin typeface="Calibri"/>
                <a:ea typeface="Calibri"/>
                <a:cs typeface="Calibri"/>
                <a:sym typeface="Calibri"/>
              </a:rPr>
              <a:t>destekler</a:t>
            </a:r>
            <a:r>
              <a:rPr lang="en-GB" sz="1200" b="0" dirty="0">
                <a:latin typeface="Calibri"/>
                <a:ea typeface="Calibri"/>
                <a:cs typeface="Calibri"/>
                <a:sym typeface="Calibri"/>
              </a:rPr>
              <a:t>.</a:t>
            </a:r>
            <a:endParaRPr b="0" dirty="0"/>
          </a:p>
        </p:txBody>
      </p:sp>
      <p:sp>
        <p:nvSpPr>
          <p:cNvPr id="280" name="Google Shape;28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zitiv titlu"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vertical și titlu"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u vertical și text"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u și conținut" type="obj">
  <p:cSld name="OBJECT">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ntet secțiune" type="secHead">
  <p:cSld name="SECTION_HEADER">
    <p:spTree>
      <p:nvGrpSpPr>
        <p:cNvPr id="1" name="Shape 27"/>
        <p:cNvGrpSpPr/>
        <p:nvPr/>
      </p:nvGrpSpPr>
      <p:grpSpPr>
        <a:xfrm>
          <a:off x="0" y="0"/>
          <a:ext cx="0" cy="0"/>
          <a:chOff x="0" y="0"/>
          <a:chExt cx="0" cy="0"/>
        </a:xfrm>
      </p:grpSpPr>
      <p:sp>
        <p:nvSpPr>
          <p:cNvPr id="28" name="Google Shape;28;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uă tipuri de conținut" type="twoObj">
  <p:cSld name="TWO_OBJECTS">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ție" type="twoTxTwoObj">
  <p:cSld name="TWO_OBJECTS_WITH_TEXT">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ar titlu" type="titleOnly">
  <p:cSld name="TITLE_ONLY">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ecompletat" type="blank">
  <p:cSld name="BLANK">
    <p:spTree>
      <p:nvGrpSpPr>
        <p:cNvPr id="1" name="Shape 54"/>
        <p:cNvGrpSpPr/>
        <p:nvPr/>
      </p:nvGrpSpPr>
      <p:grpSpPr>
        <a:xfrm>
          <a:off x="0" y="0"/>
          <a:ext cx="0" cy="0"/>
          <a:chOff x="0" y="0"/>
          <a:chExt cx="0" cy="0"/>
        </a:xfrm>
      </p:grpSpPr>
      <p:sp>
        <p:nvSpPr>
          <p:cNvPr id="55" name="Google Shape;5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ținut cu legendă"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ine cu legendă"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a:spLocks noGrp="1"/>
          </p:cNvSpPr>
          <p:nvPr>
            <p:ph type="pic" idx="2"/>
          </p:nvPr>
        </p:nvSpPr>
        <p:spPr>
          <a:xfrm>
            <a:off x="5183188" y="987425"/>
            <a:ext cx="6172200" cy="4873625"/>
          </a:xfrm>
          <a:prstGeom prst="rect">
            <a:avLst/>
          </a:prstGeom>
          <a:noFill/>
          <a:ln>
            <a:noFill/>
          </a:ln>
        </p:spPr>
      </p:sp>
      <p:sp>
        <p:nvSpPr>
          <p:cNvPr id="68" name="Google Shape;6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3.jpg"/><Relationship Id="rId7"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hyperlink" Target="https://pre-sustainability.com/articles/life-cycle-assessment-lca-basics/" TargetMode="Externa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l="28195" t="856" r="29321" b="-855"/>
          <a:stretch/>
        </p:blipFill>
        <p:spPr>
          <a:xfrm>
            <a:off x="1" y="-1"/>
            <a:ext cx="5254752" cy="6968689"/>
          </a:xfrm>
          <a:prstGeom prst="rect">
            <a:avLst/>
          </a:prstGeom>
          <a:noFill/>
          <a:ln>
            <a:noFill/>
          </a:ln>
        </p:spPr>
      </p:pic>
      <p:sp>
        <p:nvSpPr>
          <p:cNvPr id="90" name="Google Shape;90;p1"/>
          <p:cNvSpPr txBox="1"/>
          <p:nvPr/>
        </p:nvSpPr>
        <p:spPr>
          <a:xfrm>
            <a:off x="5711735" y="195382"/>
            <a:ext cx="6097554" cy="830997"/>
          </a:xfrm>
          <a:prstGeom prst="rect">
            <a:avLst/>
          </a:prstGeom>
          <a:noFill/>
          <a:ln>
            <a:noFill/>
          </a:ln>
        </p:spPr>
        <p:txBody>
          <a:bodyPr spcFirstLastPara="1" wrap="square" lIns="91425" tIns="45700" rIns="91425" bIns="45700" anchor="t" anchorCtr="0">
            <a:spAutoFit/>
          </a:bodyPr>
          <a:lstStyle/>
          <a:p>
            <a:pPr lvl="0" algn="ctr"/>
            <a:r>
              <a:rPr lang="en-GB" sz="1600" dirty="0">
                <a:solidFill>
                  <a:srgbClr val="2D5693"/>
                </a:solidFill>
                <a:latin typeface="Arimo"/>
                <a:ea typeface="Arimo"/>
                <a:cs typeface="Arimo"/>
                <a:sym typeface="Arimo"/>
              </a:rPr>
              <a:t>SHOEDES – </a:t>
            </a:r>
            <a:r>
              <a:rPr lang="en-GB" sz="1600" dirty="0" err="1">
                <a:solidFill>
                  <a:srgbClr val="2D5693"/>
                </a:solidFill>
                <a:latin typeface="Arimo"/>
                <a:ea typeface="Arimo"/>
                <a:cs typeface="Arimo"/>
                <a:sym typeface="Arimo"/>
              </a:rPr>
              <a:t>Döngüsel</a:t>
            </a:r>
            <a:r>
              <a:rPr lang="en-GB" sz="1600" dirty="0">
                <a:solidFill>
                  <a:srgbClr val="2D5693"/>
                </a:solidFill>
                <a:latin typeface="Arimo"/>
                <a:ea typeface="Arimo"/>
                <a:cs typeface="Arimo"/>
                <a:sym typeface="Arimo"/>
              </a:rPr>
              <a:t> </a:t>
            </a:r>
            <a:r>
              <a:rPr lang="en-GB" sz="1600" dirty="0" err="1">
                <a:solidFill>
                  <a:srgbClr val="2D5693"/>
                </a:solidFill>
                <a:latin typeface="Arimo"/>
                <a:ea typeface="Arimo"/>
                <a:cs typeface="Arimo"/>
                <a:sym typeface="Arimo"/>
              </a:rPr>
              <a:t>ekonominin</a:t>
            </a:r>
            <a:r>
              <a:rPr lang="en-GB" sz="1600" dirty="0">
                <a:solidFill>
                  <a:srgbClr val="2D5693"/>
                </a:solidFill>
                <a:latin typeface="Arimo"/>
                <a:ea typeface="Arimo"/>
                <a:cs typeface="Arimo"/>
                <a:sym typeface="Arimo"/>
              </a:rPr>
              <a:t> </a:t>
            </a:r>
            <a:r>
              <a:rPr lang="en-GB" sz="1600" dirty="0" err="1">
                <a:solidFill>
                  <a:srgbClr val="2D5693"/>
                </a:solidFill>
                <a:latin typeface="Arimo"/>
                <a:ea typeface="Arimo"/>
                <a:cs typeface="Arimo"/>
                <a:sym typeface="Arimo"/>
              </a:rPr>
              <a:t>ortaya</a:t>
            </a:r>
            <a:r>
              <a:rPr lang="en-GB" sz="1600" dirty="0">
                <a:solidFill>
                  <a:srgbClr val="2D5693"/>
                </a:solidFill>
                <a:latin typeface="Arimo"/>
                <a:ea typeface="Arimo"/>
                <a:cs typeface="Arimo"/>
                <a:sym typeface="Arimo"/>
              </a:rPr>
              <a:t> </a:t>
            </a:r>
            <a:r>
              <a:rPr lang="en-GB" sz="1600" dirty="0" err="1">
                <a:solidFill>
                  <a:srgbClr val="2D5693"/>
                </a:solidFill>
                <a:latin typeface="Arimo"/>
                <a:ea typeface="Arimo"/>
                <a:cs typeface="Arimo"/>
                <a:sym typeface="Arimo"/>
              </a:rPr>
              <a:t>çıkan</a:t>
            </a:r>
            <a:r>
              <a:rPr lang="en-GB" sz="1600" dirty="0">
                <a:solidFill>
                  <a:srgbClr val="2D5693"/>
                </a:solidFill>
                <a:latin typeface="Arimo"/>
                <a:ea typeface="Arimo"/>
                <a:cs typeface="Arimo"/>
                <a:sym typeface="Arimo"/>
              </a:rPr>
              <a:t> </a:t>
            </a:r>
            <a:r>
              <a:rPr lang="en-GB" sz="1600" dirty="0" err="1">
                <a:solidFill>
                  <a:srgbClr val="2D5693"/>
                </a:solidFill>
                <a:latin typeface="Arimo"/>
                <a:ea typeface="Arimo"/>
                <a:cs typeface="Arimo"/>
                <a:sym typeface="Arimo"/>
              </a:rPr>
              <a:t>taleplerine</a:t>
            </a:r>
            <a:r>
              <a:rPr lang="en-GB" sz="1600" dirty="0">
                <a:solidFill>
                  <a:srgbClr val="2D5693"/>
                </a:solidFill>
                <a:latin typeface="Arimo"/>
                <a:ea typeface="Arimo"/>
                <a:cs typeface="Arimo"/>
                <a:sym typeface="Arimo"/>
              </a:rPr>
              <a:t> </a:t>
            </a:r>
            <a:r>
              <a:rPr lang="en-GB" sz="1600" dirty="0" err="1">
                <a:solidFill>
                  <a:srgbClr val="2D5693"/>
                </a:solidFill>
                <a:latin typeface="Arimo"/>
                <a:ea typeface="Arimo"/>
                <a:cs typeface="Arimo"/>
                <a:sym typeface="Arimo"/>
              </a:rPr>
              <a:t>uygun</a:t>
            </a:r>
            <a:r>
              <a:rPr lang="en-GB" sz="1600" dirty="0">
                <a:solidFill>
                  <a:srgbClr val="2D5693"/>
                </a:solidFill>
                <a:latin typeface="Arimo"/>
                <a:ea typeface="Arimo"/>
                <a:cs typeface="Arimo"/>
                <a:sym typeface="Arimo"/>
              </a:rPr>
              <a:t> </a:t>
            </a:r>
            <a:r>
              <a:rPr lang="en-GB" sz="1600" dirty="0" err="1">
                <a:solidFill>
                  <a:srgbClr val="2D5693"/>
                </a:solidFill>
                <a:latin typeface="Arimo"/>
                <a:ea typeface="Arimo"/>
                <a:cs typeface="Arimo"/>
                <a:sym typeface="Arimo"/>
              </a:rPr>
              <a:t>sürdürülebilir</a:t>
            </a:r>
            <a:r>
              <a:rPr lang="en-GB" sz="1600" dirty="0">
                <a:solidFill>
                  <a:srgbClr val="2D5693"/>
                </a:solidFill>
                <a:latin typeface="Arimo"/>
                <a:ea typeface="Arimo"/>
                <a:cs typeface="Arimo"/>
                <a:sym typeface="Arimo"/>
              </a:rPr>
              <a:t> </a:t>
            </a:r>
            <a:r>
              <a:rPr lang="en-GB" sz="1600" dirty="0" err="1">
                <a:solidFill>
                  <a:srgbClr val="2D5693"/>
                </a:solidFill>
                <a:latin typeface="Arimo"/>
                <a:ea typeface="Arimo"/>
                <a:cs typeface="Arimo"/>
                <a:sym typeface="Arimo"/>
              </a:rPr>
              <a:t>ürünler</a:t>
            </a:r>
            <a:r>
              <a:rPr lang="en-GB" sz="1600" dirty="0">
                <a:solidFill>
                  <a:srgbClr val="2D5693"/>
                </a:solidFill>
                <a:latin typeface="Arimo"/>
                <a:ea typeface="Arimo"/>
                <a:cs typeface="Arimo"/>
                <a:sym typeface="Arimo"/>
              </a:rPr>
              <a:t> </a:t>
            </a:r>
            <a:r>
              <a:rPr lang="en-GB" sz="1600" dirty="0" err="1">
                <a:solidFill>
                  <a:srgbClr val="2D5693"/>
                </a:solidFill>
                <a:latin typeface="Arimo"/>
                <a:ea typeface="Arimo"/>
                <a:cs typeface="Arimo"/>
                <a:sym typeface="Arimo"/>
              </a:rPr>
              <a:t>için</a:t>
            </a:r>
            <a:r>
              <a:rPr lang="en-GB" sz="1600" dirty="0">
                <a:solidFill>
                  <a:srgbClr val="2D5693"/>
                </a:solidFill>
                <a:latin typeface="Arimo"/>
                <a:ea typeface="Arimo"/>
                <a:cs typeface="Arimo"/>
                <a:sym typeface="Arimo"/>
              </a:rPr>
              <a:t> yeni </a:t>
            </a:r>
            <a:r>
              <a:rPr lang="en-GB" sz="1600" dirty="0" err="1">
                <a:solidFill>
                  <a:srgbClr val="2D5693"/>
                </a:solidFill>
                <a:latin typeface="Arimo"/>
                <a:ea typeface="Arimo"/>
                <a:cs typeface="Arimo"/>
                <a:sym typeface="Arimo"/>
              </a:rPr>
              <a:t>ayakkabı</a:t>
            </a:r>
            <a:r>
              <a:rPr lang="en-GB" sz="1600" dirty="0">
                <a:solidFill>
                  <a:srgbClr val="2D5693"/>
                </a:solidFill>
                <a:latin typeface="Arimo"/>
                <a:ea typeface="Arimo"/>
                <a:cs typeface="Arimo"/>
                <a:sym typeface="Arimo"/>
              </a:rPr>
              <a:t> </a:t>
            </a:r>
            <a:r>
              <a:rPr lang="en-GB" sz="1600" dirty="0" err="1">
                <a:solidFill>
                  <a:srgbClr val="2D5693"/>
                </a:solidFill>
                <a:latin typeface="Arimo"/>
                <a:ea typeface="Arimo"/>
                <a:cs typeface="Arimo"/>
                <a:sym typeface="Arimo"/>
              </a:rPr>
              <a:t>tasarımcısı</a:t>
            </a:r>
            <a:r>
              <a:rPr lang="en-GB" sz="1600" dirty="0">
                <a:solidFill>
                  <a:srgbClr val="2D5693"/>
                </a:solidFill>
                <a:latin typeface="Arimo"/>
                <a:ea typeface="Arimo"/>
                <a:cs typeface="Arimo"/>
                <a:sym typeface="Arimo"/>
              </a:rPr>
              <a:t> </a:t>
            </a:r>
            <a:r>
              <a:rPr lang="en-GB" sz="1600" dirty="0" err="1">
                <a:solidFill>
                  <a:srgbClr val="2D5693"/>
                </a:solidFill>
                <a:latin typeface="Arimo"/>
                <a:ea typeface="Arimo"/>
                <a:cs typeface="Arimo"/>
                <a:sym typeface="Arimo"/>
              </a:rPr>
              <a:t>nitelikleri</a:t>
            </a:r>
            <a:endParaRPr sz="1600" b="0" i="0" u="none" strike="noStrike" cap="none" dirty="0">
              <a:solidFill>
                <a:srgbClr val="2D5693"/>
              </a:solidFill>
              <a:latin typeface="Arimo"/>
              <a:ea typeface="Arimo"/>
              <a:cs typeface="Arimo"/>
              <a:sym typeface="Arimo"/>
            </a:endParaRPr>
          </a:p>
        </p:txBody>
      </p:sp>
      <p:sp>
        <p:nvSpPr>
          <p:cNvPr id="91" name="Google Shape;91;p1"/>
          <p:cNvSpPr txBox="1"/>
          <p:nvPr/>
        </p:nvSpPr>
        <p:spPr>
          <a:xfrm>
            <a:off x="5518484" y="1524063"/>
            <a:ext cx="6290805" cy="1569660"/>
          </a:xfrm>
          <a:prstGeom prst="rect">
            <a:avLst/>
          </a:prstGeom>
          <a:noFill/>
          <a:ln>
            <a:noFill/>
          </a:ln>
        </p:spPr>
        <p:txBody>
          <a:bodyPr spcFirstLastPara="1" wrap="square" lIns="91425" tIns="45700" rIns="91425" bIns="45700" anchor="t" anchorCtr="0">
            <a:spAutoFit/>
          </a:bodyPr>
          <a:lstStyle/>
          <a:p>
            <a:pPr lvl="0" algn="r"/>
            <a:r>
              <a:rPr lang="en-GB" sz="3200" b="1" dirty="0">
                <a:latin typeface="Josefin Sans"/>
                <a:ea typeface="Josefin Sans"/>
                <a:cs typeface="Josefin Sans"/>
                <a:sym typeface="Josefin Sans"/>
              </a:rPr>
              <a:t>ULO 3. DÖNGÜSEL EKONOMİ İÇİN AYAKKABI ÜRÜN TASARIMI</a:t>
            </a:r>
            <a:endParaRPr sz="3200" b="1" i="0" u="none" strike="noStrike" cap="none" dirty="0">
              <a:solidFill>
                <a:srgbClr val="000000"/>
              </a:solidFill>
              <a:latin typeface="Josefin Sans"/>
              <a:ea typeface="Josefin Sans"/>
              <a:cs typeface="Josefin Sans"/>
              <a:sym typeface="Josefin Sans"/>
            </a:endParaRPr>
          </a:p>
        </p:txBody>
      </p:sp>
      <p:sp>
        <p:nvSpPr>
          <p:cNvPr id="92" name="Google Shape;92;p1"/>
          <p:cNvSpPr txBox="1"/>
          <p:nvPr/>
        </p:nvSpPr>
        <p:spPr>
          <a:xfrm>
            <a:off x="5711735" y="6209914"/>
            <a:ext cx="6503400" cy="646500"/>
          </a:xfrm>
          <a:prstGeom prst="rect">
            <a:avLst/>
          </a:prstGeom>
          <a:noFill/>
          <a:ln>
            <a:noFill/>
          </a:ln>
        </p:spPr>
        <p:txBody>
          <a:bodyPr spcFirstLastPara="1" wrap="square" lIns="91425" tIns="45700" rIns="91425" bIns="45700" anchor="t" anchorCtr="0">
            <a:spAutoFit/>
          </a:bodyPr>
          <a:lstStyle/>
          <a:p>
            <a:pPr lvl="0"/>
            <a:r>
              <a:rPr lang="en-GB" sz="1800" b="1" dirty="0">
                <a:latin typeface="Josefin Sans"/>
                <a:ea typeface="Josefin Sans"/>
                <a:cs typeface="Josefin Sans"/>
                <a:sym typeface="Josefin Sans"/>
              </a:rPr>
              <a:t>GELIŞTIRICI ORTAK: TUIASI - 
GHEORGHE ASACHI IASI TEKNIK ÜNIVERSITESI</a:t>
            </a:r>
            <a:endParaRPr sz="1800" b="1" dirty="0">
              <a:latin typeface="Josefin Sans"/>
              <a:ea typeface="Josefin Sans"/>
              <a:cs typeface="Josefin Sans"/>
              <a:sym typeface="Josefin Sans"/>
            </a:endParaRPr>
          </a:p>
        </p:txBody>
      </p:sp>
      <p:sp>
        <p:nvSpPr>
          <p:cNvPr id="93" name="Google Shape;93;p1"/>
          <p:cNvSpPr txBox="1"/>
          <p:nvPr/>
        </p:nvSpPr>
        <p:spPr>
          <a:xfrm>
            <a:off x="382711" y="207884"/>
            <a:ext cx="4578530" cy="307777"/>
          </a:xfrm>
          <a:prstGeom prst="rect">
            <a:avLst/>
          </a:prstGeom>
          <a:noFill/>
          <a:ln>
            <a:noFill/>
          </a:ln>
        </p:spPr>
        <p:txBody>
          <a:bodyPr spcFirstLastPara="1" wrap="square" lIns="91425" tIns="45700" rIns="91425" bIns="45700" anchor="t" anchorCtr="0">
            <a:spAutoFit/>
          </a:bodyPr>
          <a:lstStyle/>
          <a:p>
            <a:pPr lvl="0"/>
            <a:r>
              <a:rPr lang="en-GB" dirty="0">
                <a:solidFill>
                  <a:srgbClr val="E9C73B"/>
                </a:solidFill>
                <a:latin typeface="Arimo"/>
                <a:ea typeface="Arimo"/>
                <a:cs typeface="Arimo"/>
                <a:sym typeface="Arimo"/>
              </a:rPr>
              <a:t>Proje </a:t>
            </a:r>
            <a:r>
              <a:rPr lang="en-GB" dirty="0" err="1">
                <a:solidFill>
                  <a:srgbClr val="E9C73B"/>
                </a:solidFill>
                <a:latin typeface="Arimo"/>
                <a:ea typeface="Arimo"/>
                <a:cs typeface="Arimo"/>
                <a:sym typeface="Arimo"/>
              </a:rPr>
              <a:t>numarası</a:t>
            </a:r>
            <a:r>
              <a:rPr lang="en-GB" dirty="0">
                <a:solidFill>
                  <a:srgbClr val="E9C73B"/>
                </a:solidFill>
                <a:latin typeface="Arimo"/>
                <a:ea typeface="Arimo"/>
                <a:cs typeface="Arimo"/>
                <a:sym typeface="Arimo"/>
              </a:rPr>
              <a:t> 2021-1-TR01-KA220-VET-000028186</a:t>
            </a:r>
            <a:endParaRPr sz="1400" dirty="0">
              <a:solidFill>
                <a:schemeClr val="dk1"/>
              </a:solidFill>
              <a:latin typeface="Arimo"/>
              <a:ea typeface="Arimo"/>
              <a:cs typeface="Arimo"/>
              <a:sym typeface="Arimo"/>
            </a:endParaRPr>
          </a:p>
        </p:txBody>
      </p:sp>
      <p:pic>
        <p:nvPicPr>
          <p:cNvPr id="94" name="Google Shape;94;p1"/>
          <p:cNvPicPr preferRelativeResize="0"/>
          <p:nvPr/>
        </p:nvPicPr>
        <p:blipFill rotWithShape="1">
          <a:blip r:embed="rId4">
            <a:alphaModFix/>
          </a:blip>
          <a:srcRect r="44462" b="-212"/>
          <a:stretch/>
        </p:blipFill>
        <p:spPr>
          <a:xfrm>
            <a:off x="1318955" y="6164163"/>
            <a:ext cx="2706042" cy="627578"/>
          </a:xfrm>
          <a:prstGeom prst="rect">
            <a:avLst/>
          </a:prstGeom>
          <a:noFill/>
          <a:ln>
            <a:noFill/>
          </a:ln>
        </p:spPr>
      </p:pic>
      <p:sp>
        <p:nvSpPr>
          <p:cNvPr id="95" name="Google Shape;95;p1"/>
          <p:cNvSpPr txBox="1"/>
          <p:nvPr/>
        </p:nvSpPr>
        <p:spPr>
          <a:xfrm>
            <a:off x="5711735" y="4096819"/>
            <a:ext cx="6097554" cy="830997"/>
          </a:xfrm>
          <a:prstGeom prst="rect">
            <a:avLst/>
          </a:prstGeom>
          <a:noFill/>
          <a:ln>
            <a:noFill/>
          </a:ln>
        </p:spPr>
        <p:txBody>
          <a:bodyPr spcFirstLastPara="1" wrap="square" lIns="91425" tIns="45700" rIns="91425" bIns="45700" anchor="t" anchorCtr="0">
            <a:spAutoFit/>
          </a:bodyPr>
          <a:lstStyle/>
          <a:p>
            <a:pPr lvl="0" algn="r"/>
            <a:r>
              <a:rPr lang="en-US" sz="2400" b="1" dirty="0">
                <a:solidFill>
                  <a:srgbClr val="2D5693"/>
                </a:solidFill>
                <a:latin typeface="Josefin Sans"/>
                <a:ea typeface="Josefin Sans"/>
                <a:cs typeface="Josefin Sans"/>
                <a:sym typeface="Josefin Sans"/>
              </a:rPr>
              <a:t>Ders 3.5
</a:t>
            </a:r>
            <a:r>
              <a:rPr lang="en-US" sz="2400" b="1" dirty="0" err="1">
                <a:solidFill>
                  <a:schemeClr val="tx1"/>
                </a:solidFill>
                <a:latin typeface="Josefin Sans"/>
                <a:ea typeface="Josefin Sans"/>
                <a:cs typeface="Josefin Sans"/>
                <a:sym typeface="Josefin Sans"/>
              </a:rPr>
              <a:t>Prototipleme</a:t>
            </a:r>
            <a:r>
              <a:rPr lang="en-US" sz="2400" b="1" dirty="0">
                <a:solidFill>
                  <a:schemeClr val="tx1"/>
                </a:solidFill>
                <a:latin typeface="Josefin Sans"/>
                <a:ea typeface="Josefin Sans"/>
                <a:cs typeface="Josefin Sans"/>
                <a:sym typeface="Josefin Sans"/>
              </a:rPr>
              <a:t>, test ve </a:t>
            </a:r>
            <a:r>
              <a:rPr lang="en-US" sz="2400" b="1" dirty="0" err="1">
                <a:solidFill>
                  <a:schemeClr val="tx1"/>
                </a:solidFill>
                <a:latin typeface="Josefin Sans"/>
                <a:ea typeface="Josefin Sans"/>
                <a:cs typeface="Josefin Sans"/>
                <a:sym typeface="Josefin Sans"/>
              </a:rPr>
              <a:t>analiz</a:t>
            </a:r>
            <a:endParaRPr sz="2400" b="1" dirty="0">
              <a:solidFill>
                <a:schemeClr val="tx1"/>
              </a:solidFill>
              <a:latin typeface="Josefin Sans"/>
              <a:ea typeface="Josefin Sans"/>
              <a:cs typeface="Josefin Sans"/>
              <a:sym typeface="Josefi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10"/>
          <p:cNvPicPr preferRelativeResize="0"/>
          <p:nvPr/>
        </p:nvPicPr>
        <p:blipFill rotWithShape="1">
          <a:blip r:embed="rId3">
            <a:alphaModFix/>
          </a:blip>
          <a:srcRect l="19149" r="52846"/>
          <a:stretch/>
        </p:blipFill>
        <p:spPr>
          <a:xfrm>
            <a:off x="8777591" y="-17424"/>
            <a:ext cx="3414409" cy="6875423"/>
          </a:xfrm>
          <a:prstGeom prst="rect">
            <a:avLst/>
          </a:prstGeom>
          <a:noFill/>
          <a:ln>
            <a:noFill/>
          </a:ln>
        </p:spPr>
      </p:pic>
      <p:grpSp>
        <p:nvGrpSpPr>
          <p:cNvPr id="314" name="Google Shape;314;p10"/>
          <p:cNvGrpSpPr/>
          <p:nvPr/>
        </p:nvGrpSpPr>
        <p:grpSpPr>
          <a:xfrm flipH="1">
            <a:off x="0" y="126744"/>
            <a:ext cx="8439814" cy="890747"/>
            <a:chOff x="2977130" y="297492"/>
            <a:chExt cx="8439814" cy="890747"/>
          </a:xfrm>
        </p:grpSpPr>
        <p:pic>
          <p:nvPicPr>
            <p:cNvPr id="315" name="Google Shape;315;p10"/>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316" name="Google Shape;316;p10"/>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r>
                <a:rPr lang="en-GB" sz="1200" dirty="0">
                  <a:solidFill>
                    <a:srgbClr val="2D5693"/>
                  </a:solidFill>
                  <a:latin typeface="Arimo"/>
                  <a:ea typeface="Arimo"/>
                  <a:cs typeface="Arimo"/>
                  <a:sym typeface="Arimo"/>
                </a:rPr>
                <a:t>SHOEDES – </a:t>
              </a:r>
              <a:r>
                <a:rPr lang="en-GB" sz="1200" dirty="0" err="1">
                  <a:solidFill>
                    <a:srgbClr val="2D5693"/>
                  </a:solidFill>
                  <a:latin typeface="Arimo"/>
                  <a:ea typeface="Arimo"/>
                  <a:cs typeface="Arimo"/>
                  <a:sym typeface="Arimo"/>
                </a:rPr>
                <a:t>Döngüsel</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ekonominin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ortaya</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çıkan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taleplerine</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uygun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sürdürülebilir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ürünler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için</a:t>
              </a:r>
              <a:r>
                <a:rPr lang="en-GB" sz="1200" dirty="0">
                  <a:solidFill>
                    <a:srgbClr val="2D5693"/>
                  </a:solidFill>
                  <a:latin typeface="Arimo"/>
                  <a:ea typeface="Arimo"/>
                  <a:cs typeface="Arimo"/>
                  <a:sym typeface="Arimo"/>
                </a:rPr>
                <a:t> yeni </a:t>
              </a:r>
              <a:r>
                <a:rPr lang="en-GB" sz="1200" dirty="0" err="1">
                  <a:solidFill>
                    <a:srgbClr val="2D5693"/>
                  </a:solidFill>
                  <a:latin typeface="Arimo"/>
                  <a:ea typeface="Arimo"/>
                  <a:cs typeface="Arimo"/>
                  <a:sym typeface="Arimo"/>
                </a:rPr>
                <a:t>ayakkabı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tasarımcısı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nitelikleri</a:t>
              </a:r>
              <a:endParaRPr sz="1200" dirty="0">
                <a:solidFill>
                  <a:srgbClr val="2D5693"/>
                </a:solidFill>
                <a:latin typeface="Arimo"/>
                <a:ea typeface="Arimo"/>
                <a:cs typeface="Arimo"/>
                <a:sym typeface="Arimo"/>
              </a:endParaRPr>
            </a:p>
          </p:txBody>
        </p:sp>
      </p:grpSp>
      <p:pic>
        <p:nvPicPr>
          <p:cNvPr id="317" name="Google Shape;317;p10"/>
          <p:cNvPicPr preferRelativeResize="0"/>
          <p:nvPr/>
        </p:nvPicPr>
        <p:blipFill rotWithShape="1">
          <a:blip r:embed="rId5">
            <a:alphaModFix/>
          </a:blip>
          <a:srcRect r="44462" b="-212"/>
          <a:stretch/>
        </p:blipFill>
        <p:spPr>
          <a:xfrm>
            <a:off x="190583" y="6290497"/>
            <a:ext cx="1784643" cy="413890"/>
          </a:xfrm>
          <a:prstGeom prst="rect">
            <a:avLst/>
          </a:prstGeom>
          <a:noFill/>
          <a:ln>
            <a:noFill/>
          </a:ln>
        </p:spPr>
      </p:pic>
      <p:sp>
        <p:nvSpPr>
          <p:cNvPr id="318" name="Google Shape;318;p10"/>
          <p:cNvSpPr txBox="1"/>
          <p:nvPr/>
        </p:nvSpPr>
        <p:spPr>
          <a:xfrm>
            <a:off x="672620" y="822223"/>
            <a:ext cx="6606495" cy="1623201"/>
          </a:xfrm>
          <a:prstGeom prst="rect">
            <a:avLst/>
          </a:prstGeom>
          <a:noFill/>
          <a:ln>
            <a:noFill/>
          </a:ln>
        </p:spPr>
        <p:txBody>
          <a:bodyPr spcFirstLastPara="1" wrap="square" lIns="0" tIns="0" rIns="0" bIns="0" anchor="t" anchorCtr="0">
            <a:spAutoFit/>
          </a:bodyPr>
          <a:lstStyle/>
          <a:p>
            <a:pPr lvl="0">
              <a:lnSpc>
                <a:spcPct val="293333"/>
              </a:lnSpc>
            </a:pPr>
            <a:r>
              <a:rPr lang="en-GB" sz="3600" b="1" dirty="0">
                <a:solidFill>
                  <a:srgbClr val="2D5693"/>
                </a:solidFill>
                <a:latin typeface="Josefin Sans"/>
                <a:ea typeface="Josefin Sans"/>
                <a:cs typeface="Josefin Sans"/>
                <a:sym typeface="Josefin Sans"/>
              </a:rPr>
              <a:t>3. </a:t>
            </a:r>
            <a:r>
              <a:rPr lang="en-GB" sz="3600" b="1" dirty="0" err="1">
                <a:solidFill>
                  <a:srgbClr val="2D5693"/>
                </a:solidFill>
                <a:latin typeface="Josefin Sans"/>
                <a:ea typeface="Josefin Sans"/>
                <a:cs typeface="Josefin Sans"/>
                <a:sym typeface="Josefin Sans"/>
              </a:rPr>
              <a:t>Ayakkabı</a:t>
            </a:r>
            <a:r>
              <a:rPr lang="en-GB" sz="3600" b="1" dirty="0">
                <a:solidFill>
                  <a:srgbClr val="2D5693"/>
                </a:solidFill>
                <a:latin typeface="Josefin Sans"/>
                <a:ea typeface="Josefin Sans"/>
                <a:cs typeface="Josefin Sans"/>
                <a:sym typeface="Josefin Sans"/>
              </a:rPr>
              <a:t> </a:t>
            </a:r>
            <a:r>
              <a:rPr lang="en-GB" sz="3600" b="1" dirty="0" err="1">
                <a:solidFill>
                  <a:srgbClr val="2D5693"/>
                </a:solidFill>
                <a:latin typeface="Josefin Sans"/>
                <a:ea typeface="Josefin Sans"/>
                <a:cs typeface="Josefin Sans"/>
                <a:sym typeface="Josefin Sans"/>
              </a:rPr>
              <a:t>ürün</a:t>
            </a:r>
            <a:r>
              <a:rPr lang="en-GB" sz="3600" b="1" dirty="0">
                <a:solidFill>
                  <a:srgbClr val="2D5693"/>
                </a:solidFill>
                <a:latin typeface="Josefin Sans"/>
                <a:ea typeface="Josefin Sans"/>
                <a:cs typeface="Josefin Sans"/>
                <a:sym typeface="Josefin Sans"/>
              </a:rPr>
              <a:t> </a:t>
            </a:r>
            <a:r>
              <a:rPr lang="en-GB" sz="3600" b="1" dirty="0" err="1">
                <a:solidFill>
                  <a:srgbClr val="2D5693"/>
                </a:solidFill>
                <a:latin typeface="Josefin Sans"/>
                <a:ea typeface="Josefin Sans"/>
                <a:cs typeface="Josefin Sans"/>
                <a:sym typeface="Josefin Sans"/>
              </a:rPr>
              <a:t>testi</a:t>
            </a:r>
            <a:endParaRPr sz="3600" b="1" dirty="0">
              <a:solidFill>
                <a:srgbClr val="B2101F"/>
              </a:solidFill>
              <a:latin typeface="Josefin Sans"/>
              <a:ea typeface="Josefin Sans"/>
              <a:cs typeface="Josefin Sans"/>
              <a:sym typeface="Josefin Sans"/>
            </a:endParaRPr>
          </a:p>
        </p:txBody>
      </p:sp>
      <p:sp>
        <p:nvSpPr>
          <p:cNvPr id="319" name="Google Shape;319;p10" descr="Product design process"/>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20;p10"/>
          <p:cNvSpPr/>
          <p:nvPr/>
        </p:nvSpPr>
        <p:spPr>
          <a:xfrm>
            <a:off x="190584" y="2168706"/>
            <a:ext cx="8249230" cy="808649"/>
          </a:xfrm>
          <a:prstGeom prst="rect">
            <a:avLst/>
          </a:prstGeom>
          <a:noFill/>
          <a:ln w="57150" cap="flat" cmpd="sng">
            <a:solidFill>
              <a:srgbClr val="F3CC2F"/>
            </a:solidFill>
            <a:prstDash val="solid"/>
            <a:miter lim="800000"/>
            <a:headEnd type="none" w="sm" len="sm"/>
            <a:tailEnd type="none" w="sm" len="sm"/>
          </a:ln>
        </p:spPr>
        <p:txBody>
          <a:bodyPr spcFirstLastPara="1" wrap="square" lIns="91425" tIns="45700" rIns="91425" bIns="45700" anchor="ctr" anchorCtr="0">
            <a:noAutofit/>
          </a:bodyPr>
          <a:lstStyle/>
          <a:p>
            <a:pPr lvl="0" algn="just"/>
            <a:r>
              <a:rPr lang="en-GB" sz="1800" dirty="0" err="1">
                <a:solidFill>
                  <a:schemeClr val="dk1"/>
                </a:solidFill>
                <a:latin typeface="Calibri"/>
                <a:ea typeface="Calibri"/>
                <a:cs typeface="Calibri"/>
                <a:sym typeface="Calibri"/>
              </a:rPr>
              <a:t>Performans</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konfor</a:t>
            </a:r>
            <a:r>
              <a:rPr lang="en-GB" sz="1800" dirty="0">
                <a:solidFill>
                  <a:schemeClr val="dk1"/>
                </a:solidFill>
                <a:latin typeface="Calibri"/>
                <a:ea typeface="Calibri"/>
                <a:cs typeface="Calibri"/>
                <a:sym typeface="Calibri"/>
              </a:rPr>
              <a:t> ve </a:t>
            </a:r>
            <a:r>
              <a:rPr lang="en-GB" sz="1800" dirty="0" err="1">
                <a:solidFill>
                  <a:schemeClr val="dk1"/>
                </a:solidFill>
                <a:latin typeface="Calibri"/>
                <a:ea typeface="Calibri"/>
                <a:cs typeface="Calibri"/>
                <a:sym typeface="Calibri"/>
              </a:rPr>
              <a:t>güvenlik</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standartlarını</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karşıladıklarından</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emin</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olmak</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için</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prototipleri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çeşitli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değerlendirmelere</a:t>
            </a:r>
            <a:r>
              <a:rPr lang="en-GB" sz="1800" dirty="0">
                <a:solidFill>
                  <a:schemeClr val="dk1"/>
                </a:solidFill>
                <a:latin typeface="Calibri"/>
                <a:ea typeface="Calibri"/>
                <a:cs typeface="Calibri"/>
                <a:sym typeface="Calibri"/>
              </a:rPr>
              <a:t> tabi </a:t>
            </a:r>
            <a:r>
              <a:rPr lang="en-GB" sz="1800" dirty="0" err="1">
                <a:solidFill>
                  <a:schemeClr val="dk1"/>
                </a:solidFill>
                <a:latin typeface="Calibri"/>
                <a:ea typeface="Calibri"/>
                <a:cs typeface="Calibri"/>
                <a:sym typeface="Calibri"/>
              </a:rPr>
              <a:t>tutmak</a:t>
            </a:r>
            <a:endParaRPr sz="1800" dirty="0">
              <a:solidFill>
                <a:schemeClr val="dk1"/>
              </a:solidFill>
              <a:latin typeface="Calibri"/>
              <a:ea typeface="Calibri"/>
              <a:cs typeface="Calibri"/>
              <a:sym typeface="Calibri"/>
            </a:endParaRPr>
          </a:p>
        </p:txBody>
      </p:sp>
      <p:grpSp>
        <p:nvGrpSpPr>
          <p:cNvPr id="321" name="Google Shape;321;p10"/>
          <p:cNvGrpSpPr/>
          <p:nvPr/>
        </p:nvGrpSpPr>
        <p:grpSpPr>
          <a:xfrm>
            <a:off x="1944700" y="3167492"/>
            <a:ext cx="4403657" cy="3004567"/>
            <a:chOff x="690116" y="1663"/>
            <a:chExt cx="4403657" cy="3004567"/>
          </a:xfrm>
        </p:grpSpPr>
        <p:sp>
          <p:nvSpPr>
            <p:cNvPr id="322" name="Google Shape;322;p10"/>
            <p:cNvSpPr/>
            <p:nvPr/>
          </p:nvSpPr>
          <p:spPr>
            <a:xfrm>
              <a:off x="710696" y="12054"/>
              <a:ext cx="2066501" cy="1356882"/>
            </a:xfrm>
            <a:prstGeom prst="rect">
              <a:avLst/>
            </a:prstGeom>
            <a:solidFill>
              <a:srgbClr val="FECC0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0"/>
            <p:cNvSpPr txBox="1"/>
            <p:nvPr/>
          </p:nvSpPr>
          <p:spPr>
            <a:xfrm>
              <a:off x="710696" y="12054"/>
              <a:ext cx="2066501" cy="1356882"/>
            </a:xfrm>
            <a:prstGeom prst="rect">
              <a:avLst/>
            </a:prstGeom>
            <a:noFill/>
            <a:ln>
              <a:noFill/>
            </a:ln>
          </p:spPr>
          <p:txBody>
            <a:bodyPr spcFirstLastPara="1" wrap="square" lIns="76200" tIns="76200" rIns="76200" bIns="76200" anchor="ctr" anchorCtr="0">
              <a:noAutofit/>
            </a:bodyPr>
            <a:lstStyle/>
            <a:p>
              <a:pPr lvl="0" algn="ctr">
                <a:lnSpc>
                  <a:spcPct val="90000"/>
                </a:lnSpc>
                <a:buClr>
                  <a:srgbClr val="FFFFFF"/>
                </a:buClr>
                <a:buSzPts val="2000"/>
              </a:pPr>
              <a:r>
                <a:rPr lang="en-GB" sz="2000" b="1" dirty="0">
                  <a:solidFill>
                    <a:srgbClr val="FFFFFF"/>
                  </a:solidFill>
                  <a:latin typeface="Calibri"/>
                  <a:ea typeface="Calibri"/>
                  <a:cs typeface="Calibri"/>
                  <a:sym typeface="Calibri"/>
                </a:rPr>
                <a:t>IŞLEVSELLİ</a:t>
              </a:r>
              <a:r>
                <a:rPr lang="tr-TR" sz="2000" b="1" dirty="0">
                  <a:solidFill>
                    <a:srgbClr val="FFFFFF"/>
                  </a:solidFill>
                  <a:latin typeface="Calibri"/>
                  <a:ea typeface="Calibri"/>
                  <a:cs typeface="Calibri"/>
                  <a:sym typeface="Calibri"/>
                </a:rPr>
                <a:t>K</a:t>
              </a:r>
              <a:endParaRPr sz="2000" cap="none" dirty="0">
                <a:solidFill>
                  <a:srgbClr val="FFFFFF"/>
                </a:solidFill>
                <a:latin typeface="Calibri"/>
                <a:ea typeface="Calibri"/>
                <a:cs typeface="Calibri"/>
                <a:sym typeface="Calibri"/>
              </a:endParaRPr>
            </a:p>
          </p:txBody>
        </p:sp>
        <p:sp>
          <p:nvSpPr>
            <p:cNvPr id="324" name="Google Shape;324;p10"/>
            <p:cNvSpPr/>
            <p:nvPr/>
          </p:nvSpPr>
          <p:spPr>
            <a:xfrm>
              <a:off x="2964723" y="1663"/>
              <a:ext cx="2108469" cy="1377664"/>
            </a:xfrm>
            <a:prstGeom prst="rect">
              <a:avLst/>
            </a:prstGeom>
            <a:solidFill>
              <a:srgbClr val="FECC0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0"/>
            <p:cNvSpPr txBox="1"/>
            <p:nvPr/>
          </p:nvSpPr>
          <p:spPr>
            <a:xfrm>
              <a:off x="2964723" y="1663"/>
              <a:ext cx="2108469" cy="1377664"/>
            </a:xfrm>
            <a:prstGeom prst="rect">
              <a:avLst/>
            </a:prstGeom>
            <a:noFill/>
            <a:ln>
              <a:noFill/>
            </a:ln>
          </p:spPr>
          <p:txBody>
            <a:bodyPr spcFirstLastPara="1" wrap="square" lIns="76200" tIns="76200" rIns="76200" bIns="76200" anchor="ctr" anchorCtr="0">
              <a:noAutofit/>
            </a:bodyPr>
            <a:lstStyle/>
            <a:p>
              <a:pPr lvl="0" algn="ctr">
                <a:lnSpc>
                  <a:spcPct val="90000"/>
                </a:lnSpc>
                <a:buClr>
                  <a:srgbClr val="FFFFFF"/>
                </a:buClr>
                <a:buSzPts val="2000"/>
              </a:pPr>
              <a:r>
                <a:rPr lang="en-GB" sz="2000" b="1" dirty="0">
                  <a:solidFill>
                    <a:srgbClr val="FFFFFF"/>
                  </a:solidFill>
                  <a:latin typeface="Calibri"/>
                  <a:ea typeface="Calibri"/>
                  <a:cs typeface="Calibri"/>
                  <a:sym typeface="Calibri"/>
                </a:rPr>
                <a:t>MALZEME PERFORMANSI</a:t>
              </a:r>
              <a:endParaRPr sz="2000" cap="none" dirty="0">
                <a:solidFill>
                  <a:srgbClr val="FFFFFF"/>
                </a:solidFill>
                <a:latin typeface="Calibri"/>
                <a:ea typeface="Calibri"/>
                <a:cs typeface="Calibri"/>
                <a:sym typeface="Calibri"/>
              </a:endParaRPr>
            </a:p>
          </p:txBody>
        </p:sp>
        <p:sp>
          <p:nvSpPr>
            <p:cNvPr id="326" name="Google Shape;326;p10"/>
            <p:cNvSpPr/>
            <p:nvPr/>
          </p:nvSpPr>
          <p:spPr>
            <a:xfrm>
              <a:off x="690116" y="1583718"/>
              <a:ext cx="2159082" cy="1405646"/>
            </a:xfrm>
            <a:prstGeom prst="rect">
              <a:avLst/>
            </a:prstGeom>
            <a:solidFill>
              <a:srgbClr val="FECC0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0"/>
            <p:cNvSpPr txBox="1"/>
            <p:nvPr/>
          </p:nvSpPr>
          <p:spPr>
            <a:xfrm>
              <a:off x="690116" y="1583718"/>
              <a:ext cx="2159082" cy="1405646"/>
            </a:xfrm>
            <a:prstGeom prst="rect">
              <a:avLst/>
            </a:prstGeom>
            <a:noFill/>
            <a:ln>
              <a:noFill/>
            </a:ln>
          </p:spPr>
          <p:txBody>
            <a:bodyPr spcFirstLastPara="1" wrap="square" lIns="76200" tIns="76200" rIns="76200" bIns="76200" anchor="ctr" anchorCtr="0">
              <a:noAutofit/>
            </a:bodyPr>
            <a:lstStyle/>
            <a:p>
              <a:pPr lvl="0" algn="ctr">
                <a:lnSpc>
                  <a:spcPct val="90000"/>
                </a:lnSpc>
                <a:buClr>
                  <a:srgbClr val="FFFFFF"/>
                </a:buClr>
                <a:buSzPts val="2000"/>
              </a:pPr>
              <a:r>
                <a:rPr lang="en-GB" sz="2000" b="1" dirty="0">
                  <a:solidFill>
                    <a:srgbClr val="FFFFFF"/>
                  </a:solidFill>
                  <a:latin typeface="Calibri"/>
                  <a:ea typeface="Calibri"/>
                  <a:cs typeface="Calibri"/>
                  <a:sym typeface="Calibri"/>
                </a:rPr>
                <a:t>KONFOR</a:t>
              </a:r>
              <a:endParaRPr dirty="0"/>
            </a:p>
          </p:txBody>
        </p:sp>
        <p:sp>
          <p:nvSpPr>
            <p:cNvPr id="328" name="Google Shape;328;p10"/>
            <p:cNvSpPr/>
            <p:nvPr/>
          </p:nvSpPr>
          <p:spPr>
            <a:xfrm>
              <a:off x="3036723" y="1566852"/>
              <a:ext cx="2057050" cy="1439378"/>
            </a:xfrm>
            <a:prstGeom prst="rect">
              <a:avLst/>
            </a:prstGeom>
            <a:solidFill>
              <a:srgbClr val="FECC0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0"/>
            <p:cNvSpPr txBox="1"/>
            <p:nvPr/>
          </p:nvSpPr>
          <p:spPr>
            <a:xfrm>
              <a:off x="3036723" y="1566852"/>
              <a:ext cx="2057050" cy="1439378"/>
            </a:xfrm>
            <a:prstGeom prst="rect">
              <a:avLst/>
            </a:prstGeom>
            <a:noFill/>
            <a:ln>
              <a:noFill/>
            </a:ln>
          </p:spPr>
          <p:txBody>
            <a:bodyPr spcFirstLastPara="1" wrap="square" lIns="76200" tIns="76200" rIns="76200" bIns="76200" anchor="ctr" anchorCtr="0">
              <a:noAutofit/>
            </a:bodyPr>
            <a:lstStyle/>
            <a:p>
              <a:pPr lvl="0" algn="ctr">
                <a:lnSpc>
                  <a:spcPct val="90000"/>
                </a:lnSpc>
                <a:buClr>
                  <a:srgbClr val="FFFFFF"/>
                </a:buClr>
                <a:buSzPts val="2000"/>
              </a:pPr>
              <a:r>
                <a:rPr lang="en-GB" sz="2000" b="1" dirty="0">
                  <a:solidFill>
                    <a:srgbClr val="FFFFFF"/>
                  </a:solidFill>
                  <a:latin typeface="Calibri"/>
                  <a:ea typeface="Calibri"/>
                  <a:cs typeface="Calibri"/>
                  <a:sym typeface="Calibri"/>
                </a:rPr>
                <a:t>DAYANIKLILIK</a:t>
              </a:r>
              <a:endParaRPr sz="2000" cap="none" dirty="0">
                <a:solidFill>
                  <a:srgbClr val="FFFFFF"/>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11" descr="Footwear Testing"/>
          <p:cNvPicPr preferRelativeResize="0"/>
          <p:nvPr/>
        </p:nvPicPr>
        <p:blipFill rotWithShape="1">
          <a:blip r:embed="rId3">
            <a:alphaModFix/>
          </a:blip>
          <a:srcRect l="19812" r="39599"/>
          <a:stretch/>
        </p:blipFill>
        <p:spPr>
          <a:xfrm>
            <a:off x="8073189" y="1297583"/>
            <a:ext cx="3863160" cy="4089518"/>
          </a:xfrm>
          <a:prstGeom prst="rect">
            <a:avLst/>
          </a:prstGeom>
          <a:noFill/>
          <a:ln>
            <a:noFill/>
          </a:ln>
        </p:spPr>
      </p:pic>
      <p:sp>
        <p:nvSpPr>
          <p:cNvPr id="336" name="Google Shape;336;p11"/>
          <p:cNvSpPr/>
          <p:nvPr/>
        </p:nvSpPr>
        <p:spPr>
          <a:xfrm rot="-3863643">
            <a:off x="-2793533" y="-527557"/>
            <a:ext cx="6958892" cy="8663548"/>
          </a:xfrm>
          <a:custGeom>
            <a:avLst/>
            <a:gdLst/>
            <a:ahLst/>
            <a:cxnLst/>
            <a:rect l="l" t="t" r="r" b="b"/>
            <a:pathLst>
              <a:path w="7881735" h="3836223" extrusionOk="0">
                <a:moveTo>
                  <a:pt x="0" y="0"/>
                </a:moveTo>
                <a:lnTo>
                  <a:pt x="7881735" y="0"/>
                </a:lnTo>
                <a:lnTo>
                  <a:pt x="7881735" y="3836223"/>
                </a:lnTo>
                <a:lnTo>
                  <a:pt x="0" y="3836223"/>
                </a:lnTo>
                <a:close/>
              </a:path>
            </a:pathLst>
          </a:custGeom>
          <a:solidFill>
            <a:srgbClr val="2A4C8C"/>
          </a:solidFill>
          <a:ln w="9525" cap="flat" cmpd="sng">
            <a:solidFill>
              <a:srgbClr val="2A4C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37" name="Google Shape;337;p11"/>
          <p:cNvPicPr preferRelativeResize="0"/>
          <p:nvPr/>
        </p:nvPicPr>
        <p:blipFill rotWithShape="1">
          <a:blip r:embed="rId4">
            <a:alphaModFix/>
          </a:blip>
          <a:srcRect r="44462" b="-212"/>
          <a:stretch/>
        </p:blipFill>
        <p:spPr>
          <a:xfrm>
            <a:off x="10151706" y="6267389"/>
            <a:ext cx="1784643" cy="413890"/>
          </a:xfrm>
          <a:prstGeom prst="rect">
            <a:avLst/>
          </a:prstGeom>
          <a:noFill/>
          <a:ln>
            <a:noFill/>
          </a:ln>
        </p:spPr>
      </p:pic>
      <p:grpSp>
        <p:nvGrpSpPr>
          <p:cNvPr id="338" name="Google Shape;338;p11"/>
          <p:cNvGrpSpPr/>
          <p:nvPr/>
        </p:nvGrpSpPr>
        <p:grpSpPr>
          <a:xfrm>
            <a:off x="3752186" y="194838"/>
            <a:ext cx="8439814" cy="890747"/>
            <a:chOff x="2977130" y="297492"/>
            <a:chExt cx="8439814" cy="890747"/>
          </a:xfrm>
        </p:grpSpPr>
        <p:pic>
          <p:nvPicPr>
            <p:cNvPr id="339" name="Google Shape;339;p11"/>
            <p:cNvPicPr preferRelativeResize="0"/>
            <p:nvPr/>
          </p:nvPicPr>
          <p:blipFill rotWithShape="1">
            <a:blip r:embed="rId5">
              <a:alphaModFix/>
            </a:blip>
            <a:srcRect/>
            <a:stretch/>
          </p:blipFill>
          <p:spPr>
            <a:xfrm>
              <a:off x="2977130" y="297492"/>
              <a:ext cx="917508" cy="890747"/>
            </a:xfrm>
            <a:prstGeom prst="rect">
              <a:avLst/>
            </a:prstGeom>
            <a:noFill/>
            <a:ln>
              <a:noFill/>
            </a:ln>
          </p:spPr>
        </p:pic>
        <p:sp>
          <p:nvSpPr>
            <p:cNvPr id="340" name="Google Shape;340;p11"/>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r>
                <a:rPr lang="en-GB" sz="1200" dirty="0">
                  <a:solidFill>
                    <a:srgbClr val="2D5693"/>
                  </a:solidFill>
                  <a:latin typeface="Arimo"/>
                  <a:ea typeface="Arimo"/>
                  <a:cs typeface="Arimo"/>
                  <a:sym typeface="Arimo"/>
                </a:rPr>
                <a:t>SHOEDES – </a:t>
              </a:r>
              <a:r>
                <a:rPr lang="en-GB" sz="1200" dirty="0" err="1">
                  <a:solidFill>
                    <a:srgbClr val="2D5693"/>
                  </a:solidFill>
                  <a:latin typeface="Arimo"/>
                  <a:ea typeface="Arimo"/>
                  <a:cs typeface="Arimo"/>
                  <a:sym typeface="Arimo"/>
                </a:rPr>
                <a:t>Döngüsel</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ekonominin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ortaya</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çıkan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taleplerine</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uygun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sürdürülebilir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ürünler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için</a:t>
              </a:r>
              <a:r>
                <a:rPr lang="en-GB" sz="1200" dirty="0">
                  <a:solidFill>
                    <a:srgbClr val="2D5693"/>
                  </a:solidFill>
                  <a:latin typeface="Arimo"/>
                  <a:ea typeface="Arimo"/>
                  <a:cs typeface="Arimo"/>
                  <a:sym typeface="Arimo"/>
                </a:rPr>
                <a:t> yeni </a:t>
              </a:r>
              <a:r>
                <a:rPr lang="en-GB" sz="1200" dirty="0" err="1">
                  <a:solidFill>
                    <a:srgbClr val="2D5693"/>
                  </a:solidFill>
                  <a:latin typeface="Arimo"/>
                  <a:ea typeface="Arimo"/>
                  <a:cs typeface="Arimo"/>
                  <a:sym typeface="Arimo"/>
                </a:rPr>
                <a:t>ayakkabı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tasarımcısı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nitelikleri</a:t>
              </a:r>
              <a:endParaRPr sz="1200" dirty="0">
                <a:solidFill>
                  <a:srgbClr val="2D5693"/>
                </a:solidFill>
                <a:latin typeface="Arimo"/>
                <a:ea typeface="Arimo"/>
                <a:cs typeface="Arimo"/>
                <a:sym typeface="Arimo"/>
              </a:endParaRPr>
            </a:p>
          </p:txBody>
        </p:sp>
      </p:grpSp>
      <p:sp>
        <p:nvSpPr>
          <p:cNvPr id="341" name="Google Shape;341;p11"/>
          <p:cNvSpPr/>
          <p:nvPr/>
        </p:nvSpPr>
        <p:spPr>
          <a:xfrm>
            <a:off x="-1461106" y="4657344"/>
            <a:ext cx="7422994" cy="2023935"/>
          </a:xfrm>
          <a:prstGeom prst="rtTriangle">
            <a:avLst/>
          </a:prstGeom>
          <a:noFill/>
          <a:ln w="57150" cap="flat" cmpd="sng">
            <a:solidFill>
              <a:srgbClr val="F1C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11"/>
          <p:cNvSpPr txBox="1"/>
          <p:nvPr/>
        </p:nvSpPr>
        <p:spPr>
          <a:xfrm>
            <a:off x="8614612" y="5387101"/>
            <a:ext cx="3399132"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400" dirty="0">
                <a:solidFill>
                  <a:schemeClr val="dk1"/>
                </a:solidFill>
                <a:latin typeface="Calibri"/>
                <a:ea typeface="Calibri"/>
                <a:cs typeface="Calibri"/>
                <a:sym typeface="Calibri"/>
              </a:rPr>
              <a:t>Kaynak</a:t>
            </a:r>
            <a:r>
              <a:rPr lang="en-GB" sz="1400" dirty="0">
                <a:solidFill>
                  <a:schemeClr val="dk1"/>
                </a:solidFill>
                <a:latin typeface="Calibri"/>
                <a:ea typeface="Calibri"/>
                <a:cs typeface="Calibri"/>
                <a:sym typeface="Calibri"/>
              </a:rPr>
              <a:t>: https://www.blcleathertech.com/news/footwear-testing </a:t>
            </a:r>
            <a:endParaRPr sz="1400" dirty="0">
              <a:solidFill>
                <a:schemeClr val="dk1"/>
              </a:solidFill>
              <a:latin typeface="Calibri"/>
              <a:ea typeface="Calibri"/>
              <a:cs typeface="Calibri"/>
              <a:sym typeface="Calibri"/>
            </a:endParaRPr>
          </a:p>
        </p:txBody>
      </p:sp>
      <p:sp>
        <p:nvSpPr>
          <p:cNvPr id="343" name="Google Shape;343;p11"/>
          <p:cNvSpPr/>
          <p:nvPr/>
        </p:nvSpPr>
        <p:spPr>
          <a:xfrm>
            <a:off x="662596" y="1983858"/>
            <a:ext cx="3693542" cy="2414381"/>
          </a:xfrm>
          <a:prstGeom prst="rect">
            <a:avLst/>
          </a:prstGeom>
          <a:noFill/>
          <a:ln w="57150" cap="flat" cmpd="sng">
            <a:solidFill>
              <a:srgbClr val="F3CC2F"/>
            </a:solidFill>
            <a:prstDash val="solid"/>
            <a:miter lim="800000"/>
            <a:headEnd type="none" w="sm" len="sm"/>
            <a:tailEnd type="none" w="sm" len="sm"/>
          </a:ln>
        </p:spPr>
        <p:txBody>
          <a:bodyPr spcFirstLastPara="1" wrap="square" lIns="91425" tIns="45700" rIns="91425" bIns="45700" anchor="ctr" anchorCtr="0">
            <a:noAutofit/>
          </a:bodyPr>
          <a:lstStyle/>
          <a:p>
            <a:pPr lvl="0" algn="just"/>
            <a:r>
              <a:rPr lang="en-GB" sz="2400" dirty="0" err="1">
                <a:solidFill>
                  <a:schemeClr val="lt1"/>
                </a:solidFill>
                <a:latin typeface="Calibri"/>
                <a:ea typeface="Calibri"/>
                <a:cs typeface="Calibri"/>
                <a:sym typeface="Calibri"/>
              </a:rPr>
              <a:t>Ayakkabının</a:t>
            </a:r>
            <a:r>
              <a:rPr lang="en-GB" sz="2400" dirty="0">
                <a:solidFill>
                  <a:schemeClr val="lt1"/>
                </a:solidFill>
                <a:latin typeface="Calibri"/>
                <a:ea typeface="Calibri"/>
                <a:cs typeface="Calibri"/>
                <a:sym typeface="Calibri"/>
              </a:rPr>
              <a:t> </a:t>
            </a:r>
            <a:r>
              <a:rPr lang="en-GB" sz="2400" dirty="0" err="1">
                <a:solidFill>
                  <a:schemeClr val="lt1"/>
                </a:solidFill>
                <a:latin typeface="Calibri"/>
                <a:ea typeface="Calibri"/>
                <a:cs typeface="Calibri"/>
                <a:sym typeface="Calibri"/>
              </a:rPr>
              <a:t>koşma</a:t>
            </a:r>
            <a:r>
              <a:rPr lang="en-GB" sz="2400" dirty="0">
                <a:solidFill>
                  <a:schemeClr val="lt1"/>
                </a:solidFill>
                <a:latin typeface="Calibri"/>
                <a:ea typeface="Calibri"/>
                <a:cs typeface="Calibri"/>
                <a:sym typeface="Calibri"/>
              </a:rPr>
              <a:t>, </a:t>
            </a:r>
            <a:r>
              <a:rPr lang="en-GB" sz="2400" dirty="0" err="1">
                <a:solidFill>
                  <a:schemeClr val="lt1"/>
                </a:solidFill>
                <a:latin typeface="Calibri"/>
                <a:ea typeface="Calibri"/>
                <a:cs typeface="Calibri"/>
                <a:sym typeface="Calibri"/>
              </a:rPr>
              <a:t>yürüme</a:t>
            </a:r>
            <a:r>
              <a:rPr lang="en-GB" sz="2400" dirty="0">
                <a:solidFill>
                  <a:schemeClr val="lt1"/>
                </a:solidFill>
                <a:latin typeface="Calibri"/>
                <a:ea typeface="Calibri"/>
                <a:cs typeface="Calibri"/>
                <a:sym typeface="Calibri"/>
              </a:rPr>
              <a:t> </a:t>
            </a:r>
            <a:r>
              <a:rPr lang="en-GB" sz="2400" dirty="0" err="1">
                <a:solidFill>
                  <a:schemeClr val="lt1"/>
                </a:solidFill>
                <a:latin typeface="Calibri"/>
                <a:ea typeface="Calibri"/>
                <a:cs typeface="Calibri"/>
                <a:sym typeface="Calibri"/>
              </a:rPr>
              <a:t>veya</a:t>
            </a:r>
            <a:r>
              <a:rPr lang="en-GB" sz="2400" dirty="0">
                <a:solidFill>
                  <a:schemeClr val="lt1"/>
                </a:solidFill>
                <a:latin typeface="Calibri"/>
                <a:ea typeface="Calibri"/>
                <a:cs typeface="Calibri"/>
                <a:sym typeface="Calibri"/>
              </a:rPr>
              <a:t> </a:t>
            </a:r>
            <a:r>
              <a:rPr lang="en-GB" sz="2400" dirty="0" err="1">
                <a:solidFill>
                  <a:schemeClr val="lt1"/>
                </a:solidFill>
                <a:latin typeface="Calibri"/>
                <a:ea typeface="Calibri"/>
                <a:cs typeface="Calibri"/>
                <a:sym typeface="Calibri"/>
              </a:rPr>
              <a:t>destek</a:t>
            </a:r>
            <a:r>
              <a:rPr lang="en-GB" sz="2400" dirty="0">
                <a:solidFill>
                  <a:schemeClr val="lt1"/>
                </a:solidFill>
                <a:latin typeface="Calibri"/>
                <a:ea typeface="Calibri"/>
                <a:cs typeface="Calibri"/>
                <a:sym typeface="Calibri"/>
              </a:rPr>
              <a:t> </a:t>
            </a:r>
            <a:r>
              <a:rPr lang="en-GB" sz="2400" dirty="0" err="1">
                <a:solidFill>
                  <a:schemeClr val="lt1"/>
                </a:solidFill>
                <a:latin typeface="Calibri"/>
                <a:ea typeface="Calibri"/>
                <a:cs typeface="Calibri"/>
                <a:sym typeface="Calibri"/>
              </a:rPr>
              <a:t>sağlama</a:t>
            </a:r>
            <a:r>
              <a:rPr lang="en-GB" sz="2400" dirty="0">
                <a:solidFill>
                  <a:schemeClr val="lt1"/>
                </a:solidFill>
                <a:latin typeface="Calibri"/>
                <a:ea typeface="Calibri"/>
                <a:cs typeface="Calibri"/>
                <a:sym typeface="Calibri"/>
              </a:rPr>
              <a:t> </a:t>
            </a:r>
            <a:r>
              <a:rPr lang="en-GB" sz="2400" dirty="0" err="1">
                <a:solidFill>
                  <a:schemeClr val="lt1"/>
                </a:solidFill>
                <a:latin typeface="Calibri"/>
                <a:ea typeface="Calibri"/>
                <a:cs typeface="Calibri"/>
                <a:sym typeface="Calibri"/>
              </a:rPr>
              <a:t>gibi</a:t>
            </a:r>
            <a:r>
              <a:rPr lang="en-GB" sz="2400" dirty="0">
                <a:solidFill>
                  <a:schemeClr val="lt1"/>
                </a:solidFill>
                <a:latin typeface="Calibri"/>
                <a:ea typeface="Calibri"/>
                <a:cs typeface="Calibri"/>
                <a:sym typeface="Calibri"/>
              </a:rPr>
              <a:t> </a:t>
            </a:r>
            <a:r>
              <a:rPr lang="en-GB" sz="2400" dirty="0" err="1">
                <a:solidFill>
                  <a:schemeClr val="lt1"/>
                </a:solidFill>
                <a:latin typeface="Calibri"/>
                <a:ea typeface="Calibri"/>
                <a:cs typeface="Calibri"/>
                <a:sym typeface="Calibri"/>
              </a:rPr>
              <a:t>amaçlanan</a:t>
            </a:r>
            <a:r>
              <a:rPr lang="en-GB" sz="2400" dirty="0">
                <a:solidFill>
                  <a:schemeClr val="lt1"/>
                </a:solidFill>
                <a:latin typeface="Calibri"/>
                <a:ea typeface="Calibri"/>
                <a:cs typeface="Calibri"/>
                <a:sym typeface="Calibri"/>
              </a:rPr>
              <a:t> </a:t>
            </a:r>
            <a:r>
              <a:rPr lang="en-GB" sz="2400" dirty="0" err="1">
                <a:solidFill>
                  <a:schemeClr val="lt1"/>
                </a:solidFill>
                <a:latin typeface="Calibri"/>
                <a:ea typeface="Calibri"/>
                <a:cs typeface="Calibri"/>
                <a:sym typeface="Calibri"/>
              </a:rPr>
              <a:t>işlevini</a:t>
            </a:r>
            <a:r>
              <a:rPr lang="en-GB" sz="2400" dirty="0">
                <a:solidFill>
                  <a:schemeClr val="lt1"/>
                </a:solidFill>
                <a:latin typeface="Calibri"/>
                <a:ea typeface="Calibri"/>
                <a:cs typeface="Calibri"/>
                <a:sym typeface="Calibri"/>
              </a:rPr>
              <a:t> ne </a:t>
            </a:r>
            <a:r>
              <a:rPr lang="en-GB" sz="2400" dirty="0" err="1">
                <a:solidFill>
                  <a:schemeClr val="lt1"/>
                </a:solidFill>
                <a:latin typeface="Calibri"/>
                <a:ea typeface="Calibri"/>
                <a:cs typeface="Calibri"/>
                <a:sym typeface="Calibri"/>
              </a:rPr>
              <a:t>kadar</a:t>
            </a:r>
            <a:r>
              <a:rPr lang="en-GB" sz="2400" dirty="0">
                <a:solidFill>
                  <a:schemeClr val="lt1"/>
                </a:solidFill>
                <a:latin typeface="Calibri"/>
                <a:ea typeface="Calibri"/>
                <a:cs typeface="Calibri"/>
                <a:sym typeface="Calibri"/>
              </a:rPr>
              <a:t> iyi </a:t>
            </a:r>
            <a:r>
              <a:rPr lang="en-GB" sz="2400" dirty="0" err="1">
                <a:solidFill>
                  <a:schemeClr val="lt1"/>
                </a:solidFill>
                <a:latin typeface="Calibri"/>
                <a:ea typeface="Calibri"/>
                <a:cs typeface="Calibri"/>
                <a:sym typeface="Calibri"/>
              </a:rPr>
              <a:t>yerine</a:t>
            </a:r>
            <a:r>
              <a:rPr lang="en-GB" sz="2400" dirty="0">
                <a:solidFill>
                  <a:schemeClr val="lt1"/>
                </a:solidFill>
                <a:latin typeface="Calibri"/>
                <a:ea typeface="Calibri"/>
                <a:cs typeface="Calibri"/>
                <a:sym typeface="Calibri"/>
              </a:rPr>
              <a:t> </a:t>
            </a:r>
            <a:r>
              <a:rPr lang="en-GB" sz="2400" dirty="0" err="1">
                <a:solidFill>
                  <a:schemeClr val="lt1"/>
                </a:solidFill>
                <a:latin typeface="Calibri"/>
                <a:ea typeface="Calibri"/>
                <a:cs typeface="Calibri"/>
                <a:sym typeface="Calibri"/>
              </a:rPr>
              <a:t>getirdiğini</a:t>
            </a:r>
            <a:r>
              <a:rPr lang="en-GB" sz="2400" dirty="0">
                <a:solidFill>
                  <a:schemeClr val="lt1"/>
                </a:solidFill>
                <a:latin typeface="Calibri"/>
                <a:ea typeface="Calibri"/>
                <a:cs typeface="Calibri"/>
                <a:sym typeface="Calibri"/>
              </a:rPr>
              <a:t> </a:t>
            </a:r>
            <a:r>
              <a:rPr lang="en-GB" sz="2400" dirty="0" err="1">
                <a:solidFill>
                  <a:schemeClr val="lt1"/>
                </a:solidFill>
                <a:latin typeface="Calibri"/>
                <a:ea typeface="Calibri"/>
                <a:cs typeface="Calibri"/>
                <a:sym typeface="Calibri"/>
              </a:rPr>
              <a:t>değerlendirir</a:t>
            </a:r>
            <a:r>
              <a:rPr lang="en-GB" sz="2400" dirty="0">
                <a:solidFill>
                  <a:schemeClr val="lt1"/>
                </a:solidFill>
                <a:latin typeface="Calibri"/>
                <a:ea typeface="Calibri"/>
                <a:cs typeface="Calibri"/>
                <a:sym typeface="Calibri"/>
              </a:rPr>
              <a:t>.</a:t>
            </a:r>
            <a:endParaRPr sz="2400" dirty="0">
              <a:solidFill>
                <a:schemeClr val="lt1"/>
              </a:solidFill>
              <a:latin typeface="Calibri"/>
              <a:ea typeface="Calibri"/>
              <a:cs typeface="Calibri"/>
              <a:sym typeface="Calibri"/>
            </a:endParaRPr>
          </a:p>
        </p:txBody>
      </p:sp>
      <p:sp>
        <p:nvSpPr>
          <p:cNvPr id="344" name="Google Shape;344;p11"/>
          <p:cNvSpPr txBox="1"/>
          <p:nvPr/>
        </p:nvSpPr>
        <p:spPr>
          <a:xfrm>
            <a:off x="685913" y="1085585"/>
            <a:ext cx="3670225" cy="646331"/>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tr-TR" sz="2800" dirty="0">
                <a:solidFill>
                  <a:schemeClr val="lt1"/>
                </a:solidFill>
                <a:latin typeface="Calibri"/>
                <a:ea typeface="Calibri"/>
                <a:cs typeface="Calibri"/>
                <a:sym typeface="Calibri"/>
              </a:rPr>
              <a:t>İşlevsellik</a:t>
            </a:r>
            <a:endParaRPr dirty="0"/>
          </a:p>
        </p:txBody>
      </p:sp>
      <p:sp>
        <p:nvSpPr>
          <p:cNvPr id="345" name="Google Shape;345;p11"/>
          <p:cNvSpPr txBox="1"/>
          <p:nvPr/>
        </p:nvSpPr>
        <p:spPr>
          <a:xfrm>
            <a:off x="5430848" y="4118847"/>
            <a:ext cx="3070164" cy="2308324"/>
          </a:xfrm>
          <a:prstGeom prst="rect">
            <a:avLst/>
          </a:prstGeom>
          <a:noFill/>
          <a:ln w="57150" cap="flat" cmpd="sng">
            <a:solidFill>
              <a:srgbClr val="F3CC2F"/>
            </a:solidFill>
            <a:prstDash val="solid"/>
            <a:miter lim="800000"/>
            <a:headEnd type="none" w="sm" len="sm"/>
            <a:tailEnd type="none" w="sm" len="sm"/>
          </a:ln>
        </p:spPr>
        <p:txBody>
          <a:bodyPr spcFirstLastPara="1" wrap="square" lIns="91425" tIns="45700" rIns="91425" bIns="45700" anchor="ctr" anchorCtr="0">
            <a:noAutofit/>
          </a:bodyPr>
          <a:lstStyle/>
          <a:p>
            <a:pPr marL="342900" lvl="0" indent="-342900" algn="just">
              <a:buClr>
                <a:srgbClr val="2A4C8C"/>
              </a:buClr>
              <a:buSzPts val="2400"/>
              <a:buFont typeface="Arial"/>
              <a:buChar char="•"/>
            </a:pPr>
            <a:r>
              <a:rPr lang="en-GB" sz="2400" dirty="0" err="1">
                <a:solidFill>
                  <a:srgbClr val="2A4C8C"/>
                </a:solidFill>
                <a:latin typeface="Calibri"/>
                <a:ea typeface="Calibri"/>
                <a:cs typeface="Calibri"/>
                <a:sym typeface="Calibri"/>
              </a:rPr>
              <a:t>Esneklik</a:t>
            </a:r>
            <a:r>
              <a:rPr lang="en-GB" sz="2400" dirty="0">
                <a:solidFill>
                  <a:srgbClr val="2A4C8C"/>
                </a:solidFill>
                <a:latin typeface="Calibri"/>
                <a:ea typeface="Calibri"/>
                <a:cs typeface="Calibri"/>
                <a:sym typeface="Calibri"/>
              </a:rPr>
              <a:t> 
</a:t>
            </a:r>
            <a:r>
              <a:rPr lang="en-GB" sz="2400" dirty="0" err="1">
                <a:solidFill>
                  <a:srgbClr val="2A4C8C"/>
                </a:solidFill>
                <a:latin typeface="Calibri"/>
                <a:ea typeface="Calibri"/>
                <a:cs typeface="Calibri"/>
                <a:sym typeface="Calibri"/>
              </a:rPr>
              <a:t>Etki</a:t>
            </a:r>
            <a:r>
              <a:rPr lang="en-GB" sz="2400" dirty="0">
                <a:solidFill>
                  <a:srgbClr val="2A4C8C"/>
                </a:solidFill>
                <a:latin typeface="Calibri"/>
                <a:ea typeface="Calibri"/>
                <a:cs typeface="Calibri"/>
                <a:sym typeface="Calibri"/>
              </a:rPr>
              <a:t>
</a:t>
            </a:r>
            <a:r>
              <a:rPr lang="en-GB" sz="2400" dirty="0" err="1">
                <a:solidFill>
                  <a:srgbClr val="2A4C8C"/>
                </a:solidFill>
                <a:latin typeface="Calibri"/>
                <a:ea typeface="Calibri"/>
                <a:cs typeface="Calibri"/>
                <a:sym typeface="Calibri"/>
              </a:rPr>
              <a:t>Aşınma</a:t>
            </a:r>
            <a:r>
              <a:rPr lang="en-GB" sz="2400" dirty="0">
                <a:solidFill>
                  <a:srgbClr val="2A4C8C"/>
                </a:solidFill>
                <a:latin typeface="Calibri"/>
                <a:ea typeface="Calibri"/>
                <a:cs typeface="Calibri"/>
                <a:sym typeface="Calibri"/>
              </a:rPr>
              <a:t>
Su </a:t>
            </a:r>
            <a:r>
              <a:rPr lang="en-GB" sz="2400" dirty="0" err="1">
                <a:solidFill>
                  <a:srgbClr val="2A4C8C"/>
                </a:solidFill>
                <a:latin typeface="Calibri"/>
                <a:ea typeface="Calibri"/>
                <a:cs typeface="Calibri"/>
                <a:sym typeface="Calibri"/>
              </a:rPr>
              <a:t>geçirmezlik</a:t>
            </a:r>
            <a:r>
              <a:rPr lang="en-GB" sz="2400" dirty="0">
                <a:solidFill>
                  <a:srgbClr val="2A4C8C"/>
                </a:solidFill>
                <a:latin typeface="Calibri"/>
                <a:ea typeface="Calibri"/>
                <a:cs typeface="Calibri"/>
                <a:sym typeface="Calibri"/>
              </a:rPr>
              <a:t>
Nefes alma
</a:t>
            </a:r>
            <a:r>
              <a:rPr lang="en-GB" sz="2400" dirty="0" err="1">
                <a:solidFill>
                  <a:srgbClr val="2A4C8C"/>
                </a:solidFill>
                <a:latin typeface="Calibri"/>
                <a:ea typeface="Calibri"/>
                <a:cs typeface="Calibri"/>
                <a:sym typeface="Calibri"/>
              </a:rPr>
              <a:t>Taban</a:t>
            </a:r>
            <a:r>
              <a:rPr lang="en-GB" sz="2400" dirty="0">
                <a:solidFill>
                  <a:srgbClr val="2A4C8C"/>
                </a:solidFill>
                <a:latin typeface="Calibri"/>
                <a:ea typeface="Calibri"/>
                <a:cs typeface="Calibri"/>
                <a:sym typeface="Calibri"/>
              </a:rPr>
              <a:t> </a:t>
            </a:r>
            <a:r>
              <a:rPr lang="en-GB" sz="2400" dirty="0" err="1">
                <a:solidFill>
                  <a:srgbClr val="2A4C8C"/>
                </a:solidFill>
                <a:latin typeface="Calibri"/>
                <a:ea typeface="Calibri"/>
                <a:cs typeface="Calibri"/>
                <a:sym typeface="Calibri"/>
              </a:rPr>
              <a:t>yapışması</a:t>
            </a:r>
            <a:r>
              <a:rPr lang="en-GB" sz="2400" dirty="0">
                <a:solidFill>
                  <a:srgbClr val="2A4C8C"/>
                </a:solidFill>
                <a:latin typeface="Calibri"/>
                <a:ea typeface="Calibri"/>
                <a:cs typeface="Calibri"/>
                <a:sym typeface="Calibri"/>
              </a:rPr>
              <a:t> vb.</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12"/>
          <p:cNvPicPr preferRelativeResize="0"/>
          <p:nvPr/>
        </p:nvPicPr>
        <p:blipFill rotWithShape="1">
          <a:blip r:embed="rId3">
            <a:alphaModFix/>
          </a:blip>
          <a:srcRect l="19149" r="52846" b="54528"/>
          <a:stretch/>
        </p:blipFill>
        <p:spPr>
          <a:xfrm>
            <a:off x="8674926" y="126744"/>
            <a:ext cx="3414409" cy="3126384"/>
          </a:xfrm>
          <a:prstGeom prst="rect">
            <a:avLst/>
          </a:prstGeom>
          <a:noFill/>
          <a:ln>
            <a:noFill/>
          </a:ln>
        </p:spPr>
      </p:pic>
      <p:grpSp>
        <p:nvGrpSpPr>
          <p:cNvPr id="352" name="Google Shape;352;p12"/>
          <p:cNvGrpSpPr/>
          <p:nvPr/>
        </p:nvGrpSpPr>
        <p:grpSpPr>
          <a:xfrm flipH="1">
            <a:off x="0" y="126744"/>
            <a:ext cx="8439814" cy="890747"/>
            <a:chOff x="2977130" y="297492"/>
            <a:chExt cx="8439814" cy="890747"/>
          </a:xfrm>
        </p:grpSpPr>
        <p:pic>
          <p:nvPicPr>
            <p:cNvPr id="353" name="Google Shape;353;p12"/>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354" name="Google Shape;354;p12"/>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r>
                <a:rPr lang="en-GB" sz="1200" dirty="0">
                  <a:solidFill>
                    <a:srgbClr val="2D5693"/>
                  </a:solidFill>
                  <a:latin typeface="Arimo"/>
                  <a:ea typeface="Arimo"/>
                  <a:cs typeface="Arimo"/>
                  <a:sym typeface="Arimo"/>
                </a:rPr>
                <a:t>SHOEDES – </a:t>
              </a:r>
              <a:r>
                <a:rPr lang="en-GB" sz="1200" dirty="0" err="1">
                  <a:solidFill>
                    <a:srgbClr val="2D5693"/>
                  </a:solidFill>
                  <a:latin typeface="Arimo"/>
                  <a:ea typeface="Arimo"/>
                  <a:cs typeface="Arimo"/>
                  <a:sym typeface="Arimo"/>
                </a:rPr>
                <a:t>Döngüsel</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ekonominin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ortaya</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çıkan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taleplerine</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uygun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sürdürülebilir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ürünler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için</a:t>
              </a:r>
              <a:r>
                <a:rPr lang="en-GB" sz="1200" dirty="0">
                  <a:solidFill>
                    <a:srgbClr val="2D5693"/>
                  </a:solidFill>
                  <a:latin typeface="Arimo"/>
                  <a:ea typeface="Arimo"/>
                  <a:cs typeface="Arimo"/>
                  <a:sym typeface="Arimo"/>
                </a:rPr>
                <a:t> yeni </a:t>
              </a:r>
              <a:r>
                <a:rPr lang="en-GB" sz="1200" dirty="0" err="1">
                  <a:solidFill>
                    <a:srgbClr val="2D5693"/>
                  </a:solidFill>
                  <a:latin typeface="Arimo"/>
                  <a:ea typeface="Arimo"/>
                  <a:cs typeface="Arimo"/>
                  <a:sym typeface="Arimo"/>
                </a:rPr>
                <a:t>ayakkabı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tasarımcısı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nitelikleri</a:t>
              </a:r>
              <a:endParaRPr sz="1200" dirty="0">
                <a:solidFill>
                  <a:srgbClr val="2D5693"/>
                </a:solidFill>
                <a:latin typeface="Arimo"/>
                <a:ea typeface="Arimo"/>
                <a:cs typeface="Arimo"/>
                <a:sym typeface="Arimo"/>
              </a:endParaRPr>
            </a:p>
          </p:txBody>
        </p:sp>
      </p:grpSp>
      <p:pic>
        <p:nvPicPr>
          <p:cNvPr id="355" name="Google Shape;355;p12"/>
          <p:cNvPicPr preferRelativeResize="0"/>
          <p:nvPr/>
        </p:nvPicPr>
        <p:blipFill rotWithShape="1">
          <a:blip r:embed="rId5">
            <a:alphaModFix/>
          </a:blip>
          <a:srcRect r="44462" b="-212"/>
          <a:stretch/>
        </p:blipFill>
        <p:spPr>
          <a:xfrm>
            <a:off x="190583" y="6290497"/>
            <a:ext cx="1784643" cy="413890"/>
          </a:xfrm>
          <a:prstGeom prst="rect">
            <a:avLst/>
          </a:prstGeom>
          <a:noFill/>
          <a:ln>
            <a:noFill/>
          </a:ln>
        </p:spPr>
      </p:pic>
      <p:pic>
        <p:nvPicPr>
          <p:cNvPr id="356" name="Google Shape;356;p12"/>
          <p:cNvPicPr preferRelativeResize="0"/>
          <p:nvPr/>
        </p:nvPicPr>
        <p:blipFill rotWithShape="1">
          <a:blip r:embed="rId3">
            <a:alphaModFix/>
          </a:blip>
          <a:srcRect l="19249" t="52431" r="52745" b="2096"/>
          <a:stretch/>
        </p:blipFill>
        <p:spPr>
          <a:xfrm>
            <a:off x="8674925" y="3578003"/>
            <a:ext cx="3414409" cy="3126384"/>
          </a:xfrm>
          <a:prstGeom prst="rect">
            <a:avLst/>
          </a:prstGeom>
          <a:noFill/>
          <a:ln>
            <a:noFill/>
          </a:ln>
        </p:spPr>
      </p:pic>
      <p:sp>
        <p:nvSpPr>
          <p:cNvPr id="357" name="Google Shape;357;p12"/>
          <p:cNvSpPr txBox="1"/>
          <p:nvPr/>
        </p:nvSpPr>
        <p:spPr>
          <a:xfrm>
            <a:off x="436985" y="1017491"/>
            <a:ext cx="4578767" cy="646331"/>
          </a:xfrm>
          <a:prstGeom prst="rect">
            <a:avLst/>
          </a:prstGeom>
          <a:noFill/>
          <a:ln>
            <a:noFill/>
          </a:ln>
        </p:spPr>
        <p:txBody>
          <a:bodyPr spcFirstLastPara="1" wrap="square" lIns="0" tIns="0" rIns="0" bIns="0" anchor="t" anchorCtr="0">
            <a:spAutoFit/>
          </a:bodyPr>
          <a:lstStyle/>
          <a:p>
            <a:pPr lvl="0">
              <a:lnSpc>
                <a:spcPct val="150000"/>
              </a:lnSpc>
            </a:pPr>
            <a:r>
              <a:rPr lang="en-GB" sz="2800" dirty="0" err="1">
                <a:solidFill>
                  <a:srgbClr val="2A4C8C"/>
                </a:solidFill>
                <a:latin typeface="Calibri"/>
                <a:ea typeface="Calibri"/>
                <a:cs typeface="Calibri"/>
                <a:sym typeface="Calibri"/>
              </a:rPr>
              <a:t>Malzeme</a:t>
            </a:r>
            <a:r>
              <a:rPr lang="en-GB" sz="2800" dirty="0">
                <a:solidFill>
                  <a:srgbClr val="2A4C8C"/>
                </a:solidFill>
                <a:latin typeface="Calibri"/>
                <a:ea typeface="Calibri"/>
                <a:cs typeface="Calibri"/>
                <a:sym typeface="Calibri"/>
              </a:rPr>
              <a:t> </a:t>
            </a:r>
            <a:r>
              <a:rPr lang="en-GB" sz="2800" dirty="0" err="1">
                <a:solidFill>
                  <a:srgbClr val="2A4C8C"/>
                </a:solidFill>
                <a:latin typeface="Calibri"/>
                <a:ea typeface="Calibri"/>
                <a:cs typeface="Calibri"/>
                <a:sym typeface="Calibri"/>
              </a:rPr>
              <a:t>performansı</a:t>
            </a:r>
            <a:endParaRPr dirty="0"/>
          </a:p>
        </p:txBody>
      </p:sp>
      <p:grpSp>
        <p:nvGrpSpPr>
          <p:cNvPr id="358" name="Google Shape;358;p12"/>
          <p:cNvGrpSpPr/>
          <p:nvPr/>
        </p:nvGrpSpPr>
        <p:grpSpPr>
          <a:xfrm>
            <a:off x="1392448" y="1735179"/>
            <a:ext cx="6436480" cy="4823069"/>
            <a:chOff x="728440" y="848"/>
            <a:chExt cx="6436480" cy="4823069"/>
          </a:xfrm>
        </p:grpSpPr>
        <p:sp>
          <p:nvSpPr>
            <p:cNvPr id="359" name="Google Shape;359;p12"/>
            <p:cNvSpPr/>
            <p:nvPr/>
          </p:nvSpPr>
          <p:spPr>
            <a:xfrm rot="5400000">
              <a:off x="3450713" y="117063"/>
              <a:ext cx="1787911" cy="1555482"/>
            </a:xfrm>
            <a:prstGeom prst="hexagon">
              <a:avLst>
                <a:gd name="adj" fmla="val 25000"/>
                <a:gd name="vf" fmla="val 115470"/>
              </a:avLst>
            </a:prstGeom>
            <a:solidFill>
              <a:srgbClr val="F1CB2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2"/>
            <p:cNvSpPr txBox="1"/>
            <p:nvPr/>
          </p:nvSpPr>
          <p:spPr>
            <a:xfrm>
              <a:off x="3809323" y="279465"/>
              <a:ext cx="1070690" cy="1230679"/>
            </a:xfrm>
            <a:prstGeom prst="rect">
              <a:avLst/>
            </a:prstGeom>
            <a:noFill/>
            <a:ln>
              <a:noFill/>
            </a:ln>
          </p:spPr>
          <p:txBody>
            <a:bodyPr spcFirstLastPara="1" wrap="square" lIns="45700" tIns="45700" rIns="45700" bIns="45700" anchor="ctr" anchorCtr="0">
              <a:noAutofit/>
            </a:bodyPr>
            <a:lstStyle/>
            <a:p>
              <a:pPr lvl="0" algn="ctr">
                <a:lnSpc>
                  <a:spcPct val="90000"/>
                </a:lnSpc>
                <a:buClr>
                  <a:srgbClr val="2A4C8C"/>
                </a:buClr>
                <a:buSzPts val="1200"/>
              </a:pPr>
              <a:r>
                <a:rPr lang="en-GB" sz="1200" dirty="0" err="1">
                  <a:solidFill>
                    <a:srgbClr val="2A4C8C"/>
                  </a:solidFill>
                  <a:latin typeface="Calibri"/>
                  <a:ea typeface="Calibri"/>
                  <a:cs typeface="Calibri"/>
                  <a:sym typeface="Calibri"/>
                </a:rPr>
                <a:t>Esneklik</a:t>
              </a:r>
              <a:endParaRPr sz="1200" dirty="0">
                <a:solidFill>
                  <a:schemeClr val="lt1"/>
                </a:solidFill>
                <a:latin typeface="Calibri"/>
                <a:ea typeface="Calibri"/>
                <a:cs typeface="Calibri"/>
                <a:sym typeface="Calibri"/>
              </a:endParaRPr>
            </a:p>
          </p:txBody>
        </p:sp>
        <p:sp>
          <p:nvSpPr>
            <p:cNvPr id="361" name="Google Shape;361;p12"/>
            <p:cNvSpPr/>
            <p:nvPr/>
          </p:nvSpPr>
          <p:spPr>
            <a:xfrm>
              <a:off x="5169611" y="358431"/>
              <a:ext cx="1995309" cy="107274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2"/>
            <p:cNvSpPr/>
            <p:nvPr/>
          </p:nvSpPr>
          <p:spPr>
            <a:xfrm rot="5400000">
              <a:off x="1770792" y="117063"/>
              <a:ext cx="1787911" cy="1555482"/>
            </a:xfrm>
            <a:prstGeom prst="hexagon">
              <a:avLst>
                <a:gd name="adj" fmla="val 25000"/>
                <a:gd name="vf" fmla="val 11547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2"/>
            <p:cNvSpPr txBox="1"/>
            <p:nvPr/>
          </p:nvSpPr>
          <p:spPr>
            <a:xfrm>
              <a:off x="2129402" y="279465"/>
              <a:ext cx="1070690" cy="123067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600"/>
                <a:buFont typeface="Calibri"/>
                <a:buNone/>
              </a:pPr>
              <a:endParaRPr sz="3600">
                <a:solidFill>
                  <a:schemeClr val="lt1"/>
                </a:solidFill>
                <a:latin typeface="Calibri"/>
                <a:ea typeface="Calibri"/>
                <a:cs typeface="Calibri"/>
                <a:sym typeface="Calibri"/>
              </a:endParaRPr>
            </a:p>
          </p:txBody>
        </p:sp>
        <p:sp>
          <p:nvSpPr>
            <p:cNvPr id="364" name="Google Shape;364;p12"/>
            <p:cNvSpPr/>
            <p:nvPr/>
          </p:nvSpPr>
          <p:spPr>
            <a:xfrm rot="5400000">
              <a:off x="2607534" y="1634642"/>
              <a:ext cx="1787911" cy="1555482"/>
            </a:xfrm>
            <a:prstGeom prst="hexagon">
              <a:avLst>
                <a:gd name="adj" fmla="val 25000"/>
                <a:gd name="vf" fmla="val 115470"/>
              </a:avLst>
            </a:prstGeom>
            <a:solidFill>
              <a:srgbClr val="F1CB2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2"/>
            <p:cNvSpPr txBox="1"/>
            <p:nvPr/>
          </p:nvSpPr>
          <p:spPr>
            <a:xfrm>
              <a:off x="2966144" y="1797044"/>
              <a:ext cx="1070690" cy="1230679"/>
            </a:xfrm>
            <a:prstGeom prst="rect">
              <a:avLst/>
            </a:prstGeom>
            <a:noFill/>
            <a:ln>
              <a:noFill/>
            </a:ln>
          </p:spPr>
          <p:txBody>
            <a:bodyPr spcFirstLastPara="1" wrap="square" lIns="45700" tIns="45700" rIns="45700" bIns="45700" anchor="ctr" anchorCtr="0">
              <a:noAutofit/>
            </a:bodyPr>
            <a:lstStyle/>
            <a:p>
              <a:pPr lvl="0" algn="ctr">
                <a:lnSpc>
                  <a:spcPct val="90000"/>
                </a:lnSpc>
                <a:buClr>
                  <a:srgbClr val="2A4C8C"/>
                </a:buClr>
                <a:buSzPts val="1200"/>
              </a:pPr>
              <a:r>
                <a:rPr lang="en-GB" sz="1200" dirty="0" err="1">
                  <a:solidFill>
                    <a:srgbClr val="2A4C8C"/>
                  </a:solidFill>
                  <a:latin typeface="Calibri"/>
                  <a:ea typeface="Calibri"/>
                  <a:cs typeface="Calibri"/>
                  <a:sym typeface="Calibri"/>
                </a:rPr>
                <a:t>Mukavemet</a:t>
              </a:r>
              <a:endParaRPr sz="1200" u="none" dirty="0">
                <a:solidFill>
                  <a:srgbClr val="2A4C8C"/>
                </a:solidFill>
                <a:latin typeface="Calibri"/>
                <a:ea typeface="Calibri"/>
                <a:cs typeface="Calibri"/>
                <a:sym typeface="Calibri"/>
              </a:endParaRPr>
            </a:p>
          </p:txBody>
        </p:sp>
        <p:sp>
          <p:nvSpPr>
            <p:cNvPr id="366" name="Google Shape;366;p12"/>
            <p:cNvSpPr/>
            <p:nvPr/>
          </p:nvSpPr>
          <p:spPr>
            <a:xfrm>
              <a:off x="728440" y="1876010"/>
              <a:ext cx="1930944" cy="107274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2"/>
            <p:cNvSpPr/>
            <p:nvPr/>
          </p:nvSpPr>
          <p:spPr>
            <a:xfrm rot="5400000">
              <a:off x="4287456" y="1634642"/>
              <a:ext cx="1787911" cy="1555482"/>
            </a:xfrm>
            <a:prstGeom prst="hexagon">
              <a:avLst>
                <a:gd name="adj" fmla="val 25000"/>
                <a:gd name="vf" fmla="val 11547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2"/>
            <p:cNvSpPr txBox="1"/>
            <p:nvPr/>
          </p:nvSpPr>
          <p:spPr>
            <a:xfrm>
              <a:off x="4646066" y="1797044"/>
              <a:ext cx="1070690" cy="123067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600"/>
                <a:buFont typeface="Calibri"/>
                <a:buNone/>
              </a:pPr>
              <a:endParaRPr sz="3600">
                <a:solidFill>
                  <a:schemeClr val="lt1"/>
                </a:solidFill>
                <a:latin typeface="Calibri"/>
                <a:ea typeface="Calibri"/>
                <a:cs typeface="Calibri"/>
                <a:sym typeface="Calibri"/>
              </a:endParaRPr>
            </a:p>
          </p:txBody>
        </p:sp>
        <p:sp>
          <p:nvSpPr>
            <p:cNvPr id="369" name="Google Shape;369;p12"/>
            <p:cNvSpPr/>
            <p:nvPr/>
          </p:nvSpPr>
          <p:spPr>
            <a:xfrm rot="5400000">
              <a:off x="3450713" y="3152221"/>
              <a:ext cx="1787911" cy="1555482"/>
            </a:xfrm>
            <a:prstGeom prst="hexagon">
              <a:avLst>
                <a:gd name="adj" fmla="val 25000"/>
                <a:gd name="vf" fmla="val 115470"/>
              </a:avLst>
            </a:prstGeom>
            <a:solidFill>
              <a:srgbClr val="F1CB2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2"/>
            <p:cNvSpPr txBox="1"/>
            <p:nvPr/>
          </p:nvSpPr>
          <p:spPr>
            <a:xfrm>
              <a:off x="3809323" y="3314623"/>
              <a:ext cx="1070690" cy="1230679"/>
            </a:xfrm>
            <a:prstGeom prst="rect">
              <a:avLst/>
            </a:prstGeom>
            <a:noFill/>
            <a:ln>
              <a:noFill/>
            </a:ln>
          </p:spPr>
          <p:txBody>
            <a:bodyPr spcFirstLastPara="1" wrap="square" lIns="45700" tIns="45700" rIns="45700" bIns="45700" anchor="ctr" anchorCtr="0">
              <a:noAutofit/>
            </a:bodyPr>
            <a:lstStyle/>
            <a:p>
              <a:pPr lvl="0" algn="ctr">
                <a:lnSpc>
                  <a:spcPct val="90000"/>
                </a:lnSpc>
                <a:buClr>
                  <a:srgbClr val="2A4C8C"/>
                </a:buClr>
                <a:buSzPts val="1200"/>
              </a:pPr>
              <a:r>
                <a:rPr lang="en-GB" sz="1200" dirty="0" err="1">
                  <a:solidFill>
                    <a:srgbClr val="2A4C8C"/>
                  </a:solidFill>
                  <a:latin typeface="Calibri"/>
                  <a:ea typeface="Calibri"/>
                  <a:cs typeface="Calibri"/>
                  <a:sym typeface="Calibri"/>
                </a:rPr>
                <a:t>Farklı</a:t>
              </a:r>
              <a:r>
                <a:rPr lang="en-GB" sz="1200" dirty="0">
                  <a:solidFill>
                    <a:srgbClr val="2A4C8C"/>
                  </a:solidFill>
                  <a:latin typeface="Calibri"/>
                  <a:ea typeface="Calibri"/>
                  <a:cs typeface="Calibri"/>
                  <a:sym typeface="Calibri"/>
                </a:rPr>
                <a:t> </a:t>
              </a:r>
              <a:r>
                <a:rPr lang="en-GB" sz="1200" dirty="0" err="1">
                  <a:solidFill>
                    <a:srgbClr val="2A4C8C"/>
                  </a:solidFill>
                  <a:latin typeface="Calibri"/>
                  <a:ea typeface="Calibri"/>
                  <a:cs typeface="Calibri"/>
                  <a:sym typeface="Calibri"/>
                </a:rPr>
                <a:t>çevresel</a:t>
              </a:r>
              <a:r>
                <a:rPr lang="en-GB" sz="1200" dirty="0">
                  <a:solidFill>
                    <a:srgbClr val="2A4C8C"/>
                  </a:solidFill>
                  <a:latin typeface="Calibri"/>
                  <a:ea typeface="Calibri"/>
                  <a:cs typeface="Calibri"/>
                  <a:sym typeface="Calibri"/>
                </a:rPr>
                <a:t> </a:t>
              </a:r>
              <a:r>
                <a:rPr lang="en-GB" sz="1200" dirty="0" err="1">
                  <a:solidFill>
                    <a:srgbClr val="2A4C8C"/>
                  </a:solidFill>
                  <a:latin typeface="Calibri"/>
                  <a:ea typeface="Calibri"/>
                  <a:cs typeface="Calibri"/>
                  <a:sym typeface="Calibri"/>
                </a:rPr>
                <a:t>koşullara</a:t>
              </a:r>
              <a:r>
                <a:rPr lang="en-GB" sz="1200" dirty="0">
                  <a:solidFill>
                    <a:srgbClr val="2A4C8C"/>
                  </a:solidFill>
                  <a:latin typeface="Calibri"/>
                  <a:ea typeface="Calibri"/>
                  <a:cs typeface="Calibri"/>
                  <a:sym typeface="Calibri"/>
                </a:rPr>
                <a:t> </a:t>
              </a:r>
              <a:r>
                <a:rPr lang="en-GB" sz="1200" dirty="0" err="1">
                  <a:solidFill>
                    <a:srgbClr val="2A4C8C"/>
                  </a:solidFill>
                  <a:latin typeface="Calibri"/>
                  <a:ea typeface="Calibri"/>
                  <a:cs typeface="Calibri"/>
                  <a:sym typeface="Calibri"/>
                </a:rPr>
                <a:t>tepki</a:t>
              </a:r>
              <a:endParaRPr sz="1200" dirty="0">
                <a:solidFill>
                  <a:schemeClr val="lt1"/>
                </a:solidFill>
                <a:latin typeface="Calibri"/>
                <a:ea typeface="Calibri"/>
                <a:cs typeface="Calibri"/>
                <a:sym typeface="Calibri"/>
              </a:endParaRPr>
            </a:p>
          </p:txBody>
        </p:sp>
        <p:sp>
          <p:nvSpPr>
            <p:cNvPr id="371" name="Google Shape;371;p12"/>
            <p:cNvSpPr/>
            <p:nvPr/>
          </p:nvSpPr>
          <p:spPr>
            <a:xfrm>
              <a:off x="5169611" y="3393589"/>
              <a:ext cx="1995309" cy="107274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2"/>
            <p:cNvSpPr/>
            <p:nvPr/>
          </p:nvSpPr>
          <p:spPr>
            <a:xfrm rot="5400000">
              <a:off x="1770792" y="3152221"/>
              <a:ext cx="1787911" cy="1555482"/>
            </a:xfrm>
            <a:prstGeom prst="hexagon">
              <a:avLst>
                <a:gd name="adj" fmla="val 25000"/>
                <a:gd name="vf" fmla="val 11547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2"/>
            <p:cNvSpPr txBox="1"/>
            <p:nvPr/>
          </p:nvSpPr>
          <p:spPr>
            <a:xfrm>
              <a:off x="2129402" y="3314623"/>
              <a:ext cx="1070690" cy="123067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600"/>
                <a:buFont typeface="Calibri"/>
                <a:buNone/>
              </a:pPr>
              <a:endParaRPr sz="3600">
                <a:solidFill>
                  <a:schemeClr val="lt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3"/>
          <p:cNvSpPr/>
          <p:nvPr/>
        </p:nvSpPr>
        <p:spPr>
          <a:xfrm rot="-3958287">
            <a:off x="10152615" y="84187"/>
            <a:ext cx="6562906" cy="7925488"/>
          </a:xfrm>
          <a:custGeom>
            <a:avLst/>
            <a:gdLst/>
            <a:ahLst/>
            <a:cxnLst/>
            <a:rect l="l" t="t" r="r" b="b"/>
            <a:pathLst>
              <a:path w="7881735" h="3836223" extrusionOk="0">
                <a:moveTo>
                  <a:pt x="0" y="0"/>
                </a:moveTo>
                <a:lnTo>
                  <a:pt x="7881735" y="0"/>
                </a:lnTo>
                <a:lnTo>
                  <a:pt x="7881735" y="3836223"/>
                </a:lnTo>
                <a:lnTo>
                  <a:pt x="0" y="3836223"/>
                </a:lnTo>
                <a:close/>
              </a:path>
            </a:pathLst>
          </a:custGeom>
          <a:solidFill>
            <a:srgbClr val="2A4C8C"/>
          </a:solidFill>
          <a:ln w="9525" cap="flat" cmpd="sng">
            <a:solidFill>
              <a:srgbClr val="2A4C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80" name="Google Shape;380;p13"/>
          <p:cNvPicPr preferRelativeResize="0"/>
          <p:nvPr/>
        </p:nvPicPr>
        <p:blipFill rotWithShape="1">
          <a:blip r:embed="rId3">
            <a:alphaModFix/>
          </a:blip>
          <a:srcRect r="44462" b="-212"/>
          <a:stretch/>
        </p:blipFill>
        <p:spPr>
          <a:xfrm>
            <a:off x="190583" y="6290497"/>
            <a:ext cx="1784643" cy="413890"/>
          </a:xfrm>
          <a:prstGeom prst="rect">
            <a:avLst/>
          </a:prstGeom>
          <a:noFill/>
          <a:ln>
            <a:noFill/>
          </a:ln>
        </p:spPr>
      </p:pic>
      <p:sp>
        <p:nvSpPr>
          <p:cNvPr id="381" name="Google Shape;381;p13"/>
          <p:cNvSpPr/>
          <p:nvPr/>
        </p:nvSpPr>
        <p:spPr>
          <a:xfrm rot="-2119271">
            <a:off x="9619467" y="598797"/>
            <a:ext cx="8368525" cy="5903858"/>
          </a:xfrm>
          <a:prstGeom prst="rtTriangle">
            <a:avLst/>
          </a:prstGeom>
          <a:noFill/>
          <a:ln w="57150" cap="flat" cmpd="sng">
            <a:solidFill>
              <a:srgbClr val="F1C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13"/>
          <p:cNvSpPr txBox="1"/>
          <p:nvPr/>
        </p:nvSpPr>
        <p:spPr>
          <a:xfrm>
            <a:off x="9763843" y="2849482"/>
            <a:ext cx="3670225" cy="646331"/>
          </a:xfrm>
          <a:prstGeom prst="rect">
            <a:avLst/>
          </a:prstGeom>
          <a:noFill/>
          <a:ln>
            <a:noFill/>
          </a:ln>
        </p:spPr>
        <p:txBody>
          <a:bodyPr spcFirstLastPara="1" wrap="square" lIns="0" tIns="0" rIns="0" bIns="0" anchor="t" anchorCtr="0">
            <a:spAutoFit/>
          </a:bodyPr>
          <a:lstStyle/>
          <a:p>
            <a:pPr lvl="0">
              <a:lnSpc>
                <a:spcPct val="150000"/>
              </a:lnSpc>
            </a:pPr>
            <a:r>
              <a:rPr lang="en-GB" sz="2800" dirty="0" err="1">
                <a:solidFill>
                  <a:schemeClr val="lt1"/>
                </a:solidFill>
                <a:latin typeface="Calibri"/>
                <a:ea typeface="Calibri"/>
                <a:cs typeface="Calibri"/>
                <a:sym typeface="Calibri"/>
              </a:rPr>
              <a:t>Konfor</a:t>
            </a:r>
            <a:endParaRPr dirty="0"/>
          </a:p>
        </p:txBody>
      </p:sp>
      <p:grpSp>
        <p:nvGrpSpPr>
          <p:cNvPr id="383" name="Google Shape;383;p13"/>
          <p:cNvGrpSpPr/>
          <p:nvPr/>
        </p:nvGrpSpPr>
        <p:grpSpPr>
          <a:xfrm flipH="1">
            <a:off x="0" y="126744"/>
            <a:ext cx="8439814" cy="890747"/>
            <a:chOff x="2977130" y="297492"/>
            <a:chExt cx="8439814" cy="890747"/>
          </a:xfrm>
        </p:grpSpPr>
        <p:pic>
          <p:nvPicPr>
            <p:cNvPr id="384" name="Google Shape;384;p13"/>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385" name="Google Shape;385;p13"/>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r>
                <a:rPr lang="en-GB" sz="1200" dirty="0">
                  <a:solidFill>
                    <a:srgbClr val="2D5693"/>
                  </a:solidFill>
                  <a:latin typeface="Arimo"/>
                  <a:ea typeface="Arimo"/>
                  <a:cs typeface="Arimo"/>
                  <a:sym typeface="Arimo"/>
                </a:rPr>
                <a:t>SHOEDES – </a:t>
              </a:r>
              <a:r>
                <a:rPr lang="en-GB" sz="1200" dirty="0" err="1">
                  <a:solidFill>
                    <a:srgbClr val="2D5693"/>
                  </a:solidFill>
                  <a:latin typeface="Arimo"/>
                  <a:ea typeface="Arimo"/>
                  <a:cs typeface="Arimo"/>
                  <a:sym typeface="Arimo"/>
                </a:rPr>
                <a:t>Döngüsel</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ekonominin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ortaya</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çıkan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taleplerine</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uygun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sürdürülebilir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ürünler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için</a:t>
              </a:r>
              <a:r>
                <a:rPr lang="en-GB" sz="1200" dirty="0">
                  <a:solidFill>
                    <a:srgbClr val="2D5693"/>
                  </a:solidFill>
                  <a:latin typeface="Arimo"/>
                  <a:ea typeface="Arimo"/>
                  <a:cs typeface="Arimo"/>
                  <a:sym typeface="Arimo"/>
                </a:rPr>
                <a:t> yeni </a:t>
              </a:r>
              <a:r>
                <a:rPr lang="en-GB" sz="1200" dirty="0" err="1">
                  <a:solidFill>
                    <a:srgbClr val="2D5693"/>
                  </a:solidFill>
                  <a:latin typeface="Arimo"/>
                  <a:ea typeface="Arimo"/>
                  <a:cs typeface="Arimo"/>
                  <a:sym typeface="Arimo"/>
                </a:rPr>
                <a:t>ayakkabı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tasarımcısı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nitelikleri</a:t>
              </a:r>
              <a:endParaRPr sz="1200" dirty="0">
                <a:solidFill>
                  <a:srgbClr val="2D5693"/>
                </a:solidFill>
                <a:latin typeface="Arimo"/>
                <a:ea typeface="Arimo"/>
                <a:cs typeface="Arimo"/>
                <a:sym typeface="Arimo"/>
              </a:endParaRPr>
            </a:p>
          </p:txBody>
        </p:sp>
      </p:grpSp>
      <p:pic>
        <p:nvPicPr>
          <p:cNvPr id="386" name="Google Shape;386;p13"/>
          <p:cNvPicPr preferRelativeResize="0"/>
          <p:nvPr/>
        </p:nvPicPr>
        <p:blipFill rotWithShape="1">
          <a:blip r:embed="rId5">
            <a:alphaModFix/>
          </a:blip>
          <a:srcRect l="21050" t="28761" r="53675" b="46324"/>
          <a:stretch/>
        </p:blipFill>
        <p:spPr>
          <a:xfrm rot="10800000" flipH="1">
            <a:off x="392231" y="1770418"/>
            <a:ext cx="4936471" cy="2737646"/>
          </a:xfrm>
          <a:prstGeom prst="rect">
            <a:avLst/>
          </a:prstGeom>
          <a:noFill/>
          <a:ln>
            <a:noFill/>
          </a:ln>
        </p:spPr>
      </p:pic>
      <p:grpSp>
        <p:nvGrpSpPr>
          <p:cNvPr id="387" name="Google Shape;387;p13"/>
          <p:cNvGrpSpPr/>
          <p:nvPr/>
        </p:nvGrpSpPr>
        <p:grpSpPr>
          <a:xfrm>
            <a:off x="5860254" y="1722732"/>
            <a:ext cx="2554035" cy="2806033"/>
            <a:chOff x="958309" y="83285"/>
            <a:chExt cx="2554035" cy="2806033"/>
          </a:xfrm>
        </p:grpSpPr>
        <p:sp>
          <p:nvSpPr>
            <p:cNvPr id="388" name="Google Shape;388;p13"/>
            <p:cNvSpPr/>
            <p:nvPr/>
          </p:nvSpPr>
          <p:spPr>
            <a:xfrm>
              <a:off x="1060470" y="193959"/>
              <a:ext cx="2451874" cy="766210"/>
            </a:xfrm>
            <a:prstGeom prst="rect">
              <a:avLst/>
            </a:prstGeom>
            <a:noFill/>
            <a:ln w="38100" cap="flat" cmpd="sng">
              <a:solidFill>
                <a:srgbClr val="F1CB2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txBox="1"/>
            <p:nvPr/>
          </p:nvSpPr>
          <p:spPr>
            <a:xfrm>
              <a:off x="1060470" y="193959"/>
              <a:ext cx="2451874" cy="766210"/>
            </a:xfrm>
            <a:prstGeom prst="rect">
              <a:avLst/>
            </a:prstGeom>
            <a:noFill/>
            <a:ln>
              <a:noFill/>
            </a:ln>
          </p:spPr>
          <p:txBody>
            <a:bodyPr spcFirstLastPara="1" wrap="square" lIns="518975" tIns="76200" rIns="76200" bIns="76200" anchor="ctr" anchorCtr="0">
              <a:noAutofit/>
            </a:bodyPr>
            <a:lstStyle/>
            <a:p>
              <a:pPr lvl="0" algn="ctr">
                <a:lnSpc>
                  <a:spcPct val="90000"/>
                </a:lnSpc>
                <a:buClr>
                  <a:srgbClr val="2A4C8C"/>
                </a:buClr>
                <a:buSzPts val="2000"/>
              </a:pPr>
              <a:r>
                <a:rPr lang="en-GB" sz="2000" b="1" dirty="0" err="1">
                  <a:solidFill>
                    <a:srgbClr val="2A4C8C"/>
                  </a:solidFill>
                  <a:latin typeface="Calibri"/>
                  <a:ea typeface="Calibri"/>
                  <a:cs typeface="Calibri"/>
                  <a:sym typeface="Calibri"/>
                </a:rPr>
                <a:t>Yastıklama</a:t>
              </a:r>
              <a:endParaRPr dirty="0"/>
            </a:p>
          </p:txBody>
        </p:sp>
        <p:sp>
          <p:nvSpPr>
            <p:cNvPr id="390" name="Google Shape;390;p13"/>
            <p:cNvSpPr/>
            <p:nvPr/>
          </p:nvSpPr>
          <p:spPr>
            <a:xfrm>
              <a:off x="958309" y="83285"/>
              <a:ext cx="536347" cy="804521"/>
            </a:xfrm>
            <a:prstGeom prst="rect">
              <a:avLst/>
            </a:prstGeom>
            <a:solidFill>
              <a:srgbClr val="F3CC2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a:off x="1060470" y="1158534"/>
              <a:ext cx="2451874" cy="766210"/>
            </a:xfrm>
            <a:prstGeom prst="rect">
              <a:avLst/>
            </a:prstGeom>
            <a:noFill/>
            <a:ln w="38100" cap="flat" cmpd="sng">
              <a:solidFill>
                <a:srgbClr val="F1CB2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txBox="1"/>
            <p:nvPr/>
          </p:nvSpPr>
          <p:spPr>
            <a:xfrm>
              <a:off x="1060470" y="1158534"/>
              <a:ext cx="2451874" cy="766210"/>
            </a:xfrm>
            <a:prstGeom prst="rect">
              <a:avLst/>
            </a:prstGeom>
            <a:noFill/>
            <a:ln>
              <a:noFill/>
            </a:ln>
          </p:spPr>
          <p:txBody>
            <a:bodyPr spcFirstLastPara="1" wrap="square" lIns="518975" tIns="76200" rIns="76200" bIns="76200" anchor="ctr" anchorCtr="0">
              <a:noAutofit/>
            </a:bodyPr>
            <a:lstStyle/>
            <a:p>
              <a:pPr lvl="0" algn="ctr">
                <a:lnSpc>
                  <a:spcPct val="90000"/>
                </a:lnSpc>
                <a:buClr>
                  <a:srgbClr val="2A4C8C"/>
                </a:buClr>
                <a:buSzPts val="2000"/>
              </a:pPr>
              <a:r>
                <a:rPr lang="en-GB" sz="2000" b="1" dirty="0" err="1">
                  <a:solidFill>
                    <a:srgbClr val="2A4C8C"/>
                  </a:solidFill>
                  <a:latin typeface="Calibri"/>
                  <a:ea typeface="Calibri"/>
                  <a:cs typeface="Calibri"/>
                  <a:sym typeface="Calibri"/>
                </a:rPr>
                <a:t>Uymak</a:t>
              </a:r>
              <a:endParaRPr dirty="0"/>
            </a:p>
          </p:txBody>
        </p:sp>
        <p:sp>
          <p:nvSpPr>
            <p:cNvPr id="393" name="Google Shape;393;p13"/>
            <p:cNvSpPr/>
            <p:nvPr/>
          </p:nvSpPr>
          <p:spPr>
            <a:xfrm>
              <a:off x="958309" y="1047859"/>
              <a:ext cx="536347" cy="804521"/>
            </a:xfrm>
            <a:prstGeom prst="rect">
              <a:avLst/>
            </a:prstGeom>
            <a:solidFill>
              <a:srgbClr val="F3CC2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a:off x="1060470" y="2123108"/>
              <a:ext cx="2451874" cy="766210"/>
            </a:xfrm>
            <a:prstGeom prst="rect">
              <a:avLst/>
            </a:prstGeom>
            <a:noFill/>
            <a:ln w="38100" cap="flat" cmpd="sng">
              <a:solidFill>
                <a:srgbClr val="F1CB2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txBox="1"/>
            <p:nvPr/>
          </p:nvSpPr>
          <p:spPr>
            <a:xfrm>
              <a:off x="1060470" y="2123108"/>
              <a:ext cx="2451874" cy="766210"/>
            </a:xfrm>
            <a:prstGeom prst="rect">
              <a:avLst/>
            </a:prstGeom>
            <a:noFill/>
            <a:ln>
              <a:noFill/>
            </a:ln>
          </p:spPr>
          <p:txBody>
            <a:bodyPr spcFirstLastPara="1" wrap="square" lIns="518975" tIns="76200" rIns="76200" bIns="76200" anchor="ctr" anchorCtr="0">
              <a:noAutofit/>
            </a:bodyPr>
            <a:lstStyle/>
            <a:p>
              <a:pPr lvl="0" algn="ctr">
                <a:lnSpc>
                  <a:spcPct val="90000"/>
                </a:lnSpc>
                <a:buClr>
                  <a:srgbClr val="2A4C8C"/>
                </a:buClr>
                <a:buSzPts val="2000"/>
              </a:pPr>
              <a:r>
                <a:rPr lang="en-GB" sz="2000" b="1" dirty="0">
                  <a:solidFill>
                    <a:srgbClr val="2A4C8C"/>
                  </a:solidFill>
                  <a:latin typeface="Calibri"/>
                  <a:ea typeface="Calibri"/>
                  <a:cs typeface="Calibri"/>
                  <a:sym typeface="Calibri"/>
                </a:rPr>
                <a:t>Nefes alma</a:t>
              </a:r>
              <a:endParaRPr dirty="0"/>
            </a:p>
          </p:txBody>
        </p:sp>
        <p:sp>
          <p:nvSpPr>
            <p:cNvPr id="396" name="Google Shape;396;p13"/>
            <p:cNvSpPr/>
            <p:nvPr/>
          </p:nvSpPr>
          <p:spPr>
            <a:xfrm>
              <a:off x="958309" y="2012433"/>
              <a:ext cx="536347" cy="804521"/>
            </a:xfrm>
            <a:prstGeom prst="rect">
              <a:avLst/>
            </a:prstGeom>
            <a:solidFill>
              <a:srgbClr val="F3CC2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13"/>
          <p:cNvSpPr txBox="1"/>
          <p:nvPr/>
        </p:nvSpPr>
        <p:spPr>
          <a:xfrm>
            <a:off x="281637" y="4612051"/>
            <a:ext cx="6155258" cy="646331"/>
          </a:xfrm>
          <a:prstGeom prst="rect">
            <a:avLst/>
          </a:prstGeom>
          <a:noFill/>
          <a:ln>
            <a:noFill/>
          </a:ln>
        </p:spPr>
        <p:txBody>
          <a:bodyPr spcFirstLastPara="1" wrap="square" lIns="91425" tIns="45700" rIns="91425" bIns="45700" anchor="t" anchorCtr="0">
            <a:spAutoFit/>
          </a:bodyPr>
          <a:lstStyle/>
          <a:p>
            <a:pPr lvl="0"/>
            <a:r>
              <a:rPr lang="en-GB" sz="1800" dirty="0" err="1">
                <a:solidFill>
                  <a:schemeClr val="dk1"/>
                </a:solidFill>
                <a:latin typeface="Calibri"/>
                <a:ea typeface="Calibri"/>
                <a:cs typeface="Calibri"/>
                <a:sym typeface="Calibri"/>
              </a:rPr>
              <a:t>Ayakkabı</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nefes</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alabilirlik</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testi</a:t>
            </a:r>
            <a:r>
              <a:rPr lang="en-GB"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tr-TR" sz="1800" dirty="0">
                <a:solidFill>
                  <a:schemeClr val="dk1"/>
                </a:solidFill>
                <a:latin typeface="Calibri"/>
                <a:ea typeface="Calibri"/>
                <a:cs typeface="Calibri"/>
                <a:sym typeface="Calibri"/>
              </a:rPr>
              <a:t>Kaynak</a:t>
            </a:r>
            <a:r>
              <a:rPr lang="en-GB" sz="1800" dirty="0">
                <a:solidFill>
                  <a:schemeClr val="dk1"/>
                </a:solidFill>
                <a:latin typeface="Calibri"/>
                <a:ea typeface="Calibri"/>
                <a:cs typeface="Calibri"/>
                <a:sym typeface="Calibri"/>
              </a:rPr>
              <a:t>: https://www.satra.com/footwear/performance.php</a:t>
            </a:r>
            <a:endParaRPr sz="180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14" descr="The difference between the test methods of the whole shoe flexing durability  - PFI Fareast (Hong Kong) Co. Ltd."/>
          <p:cNvPicPr preferRelativeResize="0"/>
          <p:nvPr/>
        </p:nvPicPr>
        <p:blipFill rotWithShape="1">
          <a:blip r:embed="rId3">
            <a:alphaModFix/>
          </a:blip>
          <a:srcRect b="28250"/>
          <a:stretch/>
        </p:blipFill>
        <p:spPr>
          <a:xfrm>
            <a:off x="7032904" y="1388714"/>
            <a:ext cx="4980840" cy="3499990"/>
          </a:xfrm>
          <a:prstGeom prst="rect">
            <a:avLst/>
          </a:prstGeom>
          <a:noFill/>
          <a:ln>
            <a:noFill/>
          </a:ln>
        </p:spPr>
      </p:pic>
      <p:sp>
        <p:nvSpPr>
          <p:cNvPr id="404" name="Google Shape;404;p14"/>
          <p:cNvSpPr/>
          <p:nvPr/>
        </p:nvSpPr>
        <p:spPr>
          <a:xfrm rot="-3863643">
            <a:off x="-2793533" y="-527557"/>
            <a:ext cx="6958892" cy="8663548"/>
          </a:xfrm>
          <a:custGeom>
            <a:avLst/>
            <a:gdLst/>
            <a:ahLst/>
            <a:cxnLst/>
            <a:rect l="l" t="t" r="r" b="b"/>
            <a:pathLst>
              <a:path w="7881735" h="3836223" extrusionOk="0">
                <a:moveTo>
                  <a:pt x="0" y="0"/>
                </a:moveTo>
                <a:lnTo>
                  <a:pt x="7881735" y="0"/>
                </a:lnTo>
                <a:lnTo>
                  <a:pt x="7881735" y="3836223"/>
                </a:lnTo>
                <a:lnTo>
                  <a:pt x="0" y="3836223"/>
                </a:lnTo>
                <a:close/>
              </a:path>
            </a:pathLst>
          </a:custGeom>
          <a:solidFill>
            <a:srgbClr val="2A4C8C"/>
          </a:solidFill>
          <a:ln w="9525" cap="flat" cmpd="sng">
            <a:solidFill>
              <a:srgbClr val="2A4C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05" name="Google Shape;405;p14"/>
          <p:cNvPicPr preferRelativeResize="0"/>
          <p:nvPr/>
        </p:nvPicPr>
        <p:blipFill rotWithShape="1">
          <a:blip r:embed="rId4">
            <a:alphaModFix/>
          </a:blip>
          <a:srcRect r="44462" b="-212"/>
          <a:stretch/>
        </p:blipFill>
        <p:spPr>
          <a:xfrm>
            <a:off x="10151706" y="6267389"/>
            <a:ext cx="1784643" cy="413890"/>
          </a:xfrm>
          <a:prstGeom prst="rect">
            <a:avLst/>
          </a:prstGeom>
          <a:noFill/>
          <a:ln>
            <a:noFill/>
          </a:ln>
        </p:spPr>
      </p:pic>
      <p:grpSp>
        <p:nvGrpSpPr>
          <p:cNvPr id="406" name="Google Shape;406;p14"/>
          <p:cNvGrpSpPr/>
          <p:nvPr/>
        </p:nvGrpSpPr>
        <p:grpSpPr>
          <a:xfrm>
            <a:off x="3752186" y="194838"/>
            <a:ext cx="8439814" cy="890747"/>
            <a:chOff x="2977130" y="297492"/>
            <a:chExt cx="8439814" cy="890747"/>
          </a:xfrm>
        </p:grpSpPr>
        <p:pic>
          <p:nvPicPr>
            <p:cNvPr id="407" name="Google Shape;407;p14"/>
            <p:cNvPicPr preferRelativeResize="0"/>
            <p:nvPr/>
          </p:nvPicPr>
          <p:blipFill rotWithShape="1">
            <a:blip r:embed="rId5">
              <a:alphaModFix/>
            </a:blip>
            <a:srcRect/>
            <a:stretch/>
          </p:blipFill>
          <p:spPr>
            <a:xfrm>
              <a:off x="2977130" y="297492"/>
              <a:ext cx="917508" cy="890747"/>
            </a:xfrm>
            <a:prstGeom prst="rect">
              <a:avLst/>
            </a:prstGeom>
            <a:noFill/>
            <a:ln>
              <a:noFill/>
            </a:ln>
          </p:spPr>
        </p:pic>
        <p:sp>
          <p:nvSpPr>
            <p:cNvPr id="408" name="Google Shape;408;p14"/>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r>
                <a:rPr lang="en-GB" sz="1200" dirty="0">
                  <a:solidFill>
                    <a:srgbClr val="2D5693"/>
                  </a:solidFill>
                  <a:latin typeface="Arimo"/>
                  <a:ea typeface="Arimo"/>
                  <a:cs typeface="Arimo"/>
                  <a:sym typeface="Arimo"/>
                </a:rPr>
                <a:t>SHOEDES – </a:t>
              </a:r>
              <a:r>
                <a:rPr lang="en-GB" sz="1200" dirty="0" err="1">
                  <a:solidFill>
                    <a:srgbClr val="2D5693"/>
                  </a:solidFill>
                  <a:latin typeface="Arimo"/>
                  <a:ea typeface="Arimo"/>
                  <a:cs typeface="Arimo"/>
                  <a:sym typeface="Arimo"/>
                </a:rPr>
                <a:t>Döngüsel</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ekonominin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ortaya</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çıkan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taleplerine</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uygun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sürdürülebilir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ürünler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için</a:t>
              </a:r>
              <a:r>
                <a:rPr lang="en-GB" sz="1200" dirty="0">
                  <a:solidFill>
                    <a:srgbClr val="2D5693"/>
                  </a:solidFill>
                  <a:latin typeface="Arimo"/>
                  <a:ea typeface="Arimo"/>
                  <a:cs typeface="Arimo"/>
                  <a:sym typeface="Arimo"/>
                </a:rPr>
                <a:t> yeni </a:t>
              </a:r>
              <a:r>
                <a:rPr lang="en-GB" sz="1200" dirty="0" err="1">
                  <a:solidFill>
                    <a:srgbClr val="2D5693"/>
                  </a:solidFill>
                  <a:latin typeface="Arimo"/>
                  <a:ea typeface="Arimo"/>
                  <a:cs typeface="Arimo"/>
                  <a:sym typeface="Arimo"/>
                </a:rPr>
                <a:t>ayakkabı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tasarımcısı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nitelikleri</a:t>
              </a:r>
              <a:endParaRPr sz="1200" dirty="0">
                <a:solidFill>
                  <a:srgbClr val="2D5693"/>
                </a:solidFill>
                <a:latin typeface="Arimo"/>
                <a:ea typeface="Arimo"/>
                <a:cs typeface="Arimo"/>
                <a:sym typeface="Arimo"/>
              </a:endParaRPr>
            </a:p>
          </p:txBody>
        </p:sp>
      </p:grpSp>
      <p:sp>
        <p:nvSpPr>
          <p:cNvPr id="409" name="Google Shape;409;p14"/>
          <p:cNvSpPr/>
          <p:nvPr/>
        </p:nvSpPr>
        <p:spPr>
          <a:xfrm>
            <a:off x="-1461106" y="4657344"/>
            <a:ext cx="7422994" cy="2023935"/>
          </a:xfrm>
          <a:prstGeom prst="rtTriangle">
            <a:avLst/>
          </a:prstGeom>
          <a:noFill/>
          <a:ln w="57150" cap="flat" cmpd="sng">
            <a:solidFill>
              <a:srgbClr val="F1C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0" name="Google Shape;410;p14"/>
          <p:cNvSpPr txBox="1"/>
          <p:nvPr/>
        </p:nvSpPr>
        <p:spPr>
          <a:xfrm>
            <a:off x="6937604" y="4930647"/>
            <a:ext cx="484292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400" dirty="0">
                <a:solidFill>
                  <a:schemeClr val="dk1"/>
                </a:solidFill>
                <a:latin typeface="Calibri"/>
                <a:ea typeface="Calibri"/>
                <a:cs typeface="Calibri"/>
                <a:sym typeface="Calibri"/>
              </a:rPr>
              <a:t>Kaynak: </a:t>
            </a:r>
            <a:r>
              <a:rPr lang="en-GB" sz="1400" dirty="0">
                <a:solidFill>
                  <a:schemeClr val="dk1"/>
                </a:solidFill>
                <a:latin typeface="Calibri"/>
                <a:ea typeface="Calibri"/>
                <a:cs typeface="Calibri"/>
                <a:sym typeface="Calibri"/>
              </a:rPr>
              <a:t>https://pfi.hk/resources/an-overview-of-various-test-methods-of-flexing-durability-for-footwear/</a:t>
            </a:r>
            <a:endParaRPr sz="1400" dirty="0">
              <a:solidFill>
                <a:schemeClr val="dk1"/>
              </a:solidFill>
              <a:latin typeface="Calibri"/>
              <a:ea typeface="Calibri"/>
              <a:cs typeface="Calibri"/>
              <a:sym typeface="Calibri"/>
            </a:endParaRPr>
          </a:p>
        </p:txBody>
      </p:sp>
      <p:sp>
        <p:nvSpPr>
          <p:cNvPr id="411" name="Google Shape;411;p14"/>
          <p:cNvSpPr/>
          <p:nvPr/>
        </p:nvSpPr>
        <p:spPr>
          <a:xfrm>
            <a:off x="662596" y="1983858"/>
            <a:ext cx="3693542" cy="2414381"/>
          </a:xfrm>
          <a:prstGeom prst="rect">
            <a:avLst/>
          </a:prstGeom>
          <a:noFill/>
          <a:ln w="57150" cap="flat" cmpd="sng">
            <a:solidFill>
              <a:srgbClr val="F3CC2F"/>
            </a:solidFill>
            <a:prstDash val="solid"/>
            <a:miter lim="800000"/>
            <a:headEnd type="none" w="sm" len="sm"/>
            <a:tailEnd type="none" w="sm" len="sm"/>
          </a:ln>
        </p:spPr>
        <p:txBody>
          <a:bodyPr spcFirstLastPara="1" wrap="square" lIns="91425" tIns="45700" rIns="91425" bIns="45700" anchor="ctr" anchorCtr="0">
            <a:noAutofit/>
          </a:bodyPr>
          <a:lstStyle/>
          <a:p>
            <a:pPr lvl="0" algn="just"/>
            <a:r>
              <a:rPr lang="en-GB" sz="2400" dirty="0" err="1">
                <a:solidFill>
                  <a:schemeClr val="lt1"/>
                </a:solidFill>
                <a:latin typeface="Calibri"/>
                <a:ea typeface="Calibri"/>
                <a:cs typeface="Calibri"/>
                <a:sym typeface="Calibri"/>
              </a:rPr>
              <a:t>Gerçek</a:t>
            </a:r>
            <a:r>
              <a:rPr lang="en-GB" sz="2400" dirty="0">
                <a:solidFill>
                  <a:schemeClr val="lt1"/>
                </a:solidFill>
                <a:latin typeface="Calibri"/>
                <a:ea typeface="Calibri"/>
                <a:cs typeface="Calibri"/>
                <a:sym typeface="Calibri"/>
              </a:rPr>
              <a:t> </a:t>
            </a:r>
            <a:r>
              <a:rPr lang="en-GB" sz="2400" dirty="0" err="1">
                <a:solidFill>
                  <a:schemeClr val="lt1"/>
                </a:solidFill>
                <a:latin typeface="Calibri"/>
                <a:ea typeface="Calibri"/>
                <a:cs typeface="Calibri"/>
                <a:sym typeface="Calibri"/>
              </a:rPr>
              <a:t>dünya</a:t>
            </a:r>
            <a:r>
              <a:rPr lang="en-GB" sz="2400" dirty="0">
                <a:solidFill>
                  <a:schemeClr val="lt1"/>
                </a:solidFill>
                <a:latin typeface="Calibri"/>
                <a:ea typeface="Calibri"/>
                <a:cs typeface="Calibri"/>
                <a:sym typeface="Calibri"/>
              </a:rPr>
              <a:t> </a:t>
            </a:r>
            <a:r>
              <a:rPr lang="en-GB" sz="2400" dirty="0" err="1">
                <a:solidFill>
                  <a:schemeClr val="lt1"/>
                </a:solidFill>
                <a:latin typeface="Calibri"/>
                <a:ea typeface="Calibri"/>
                <a:cs typeface="Calibri"/>
                <a:sym typeface="Calibri"/>
              </a:rPr>
              <a:t>koşullarında</a:t>
            </a:r>
            <a:r>
              <a:rPr lang="en-GB" sz="2400" dirty="0">
                <a:solidFill>
                  <a:schemeClr val="lt1"/>
                </a:solidFill>
                <a:latin typeface="Calibri"/>
                <a:ea typeface="Calibri"/>
                <a:cs typeface="Calibri"/>
                <a:sym typeface="Calibri"/>
              </a:rPr>
              <a:t> </a:t>
            </a:r>
            <a:r>
              <a:rPr lang="en-GB" sz="2400" dirty="0" err="1">
                <a:solidFill>
                  <a:schemeClr val="lt1"/>
                </a:solidFill>
                <a:latin typeface="Calibri"/>
                <a:ea typeface="Calibri"/>
                <a:cs typeface="Calibri"/>
                <a:sym typeface="Calibri"/>
              </a:rPr>
              <a:t>ayakkabının</a:t>
            </a:r>
            <a:r>
              <a:rPr lang="en-GB" sz="2400" dirty="0">
                <a:solidFill>
                  <a:schemeClr val="lt1"/>
                </a:solidFill>
                <a:latin typeface="Calibri"/>
                <a:ea typeface="Calibri"/>
                <a:cs typeface="Calibri"/>
                <a:sym typeface="Calibri"/>
              </a:rPr>
              <a:t> </a:t>
            </a:r>
            <a:r>
              <a:rPr lang="en-GB" sz="2400" dirty="0" err="1">
                <a:solidFill>
                  <a:schemeClr val="lt1"/>
                </a:solidFill>
                <a:latin typeface="Calibri"/>
                <a:ea typeface="Calibri"/>
                <a:cs typeface="Calibri"/>
                <a:sym typeface="Calibri"/>
              </a:rPr>
              <a:t>uzun</a:t>
            </a:r>
            <a:r>
              <a:rPr lang="en-GB" sz="2400" dirty="0">
                <a:solidFill>
                  <a:schemeClr val="lt1"/>
                </a:solidFill>
                <a:latin typeface="Calibri"/>
                <a:ea typeface="Calibri"/>
                <a:cs typeface="Calibri"/>
                <a:sym typeface="Calibri"/>
              </a:rPr>
              <a:t> </a:t>
            </a:r>
            <a:r>
              <a:rPr lang="en-GB" sz="2400" dirty="0" err="1">
                <a:solidFill>
                  <a:schemeClr val="lt1"/>
                </a:solidFill>
                <a:latin typeface="Calibri"/>
                <a:ea typeface="Calibri"/>
                <a:cs typeface="Calibri"/>
                <a:sym typeface="Calibri"/>
              </a:rPr>
              <a:t>ömürlülüğünü</a:t>
            </a:r>
            <a:r>
              <a:rPr lang="en-GB" sz="2400" dirty="0">
                <a:solidFill>
                  <a:schemeClr val="lt1"/>
                </a:solidFill>
                <a:latin typeface="Calibri"/>
                <a:ea typeface="Calibri"/>
                <a:cs typeface="Calibri"/>
                <a:sym typeface="Calibri"/>
              </a:rPr>
              <a:t> </a:t>
            </a:r>
            <a:r>
              <a:rPr lang="en-GB" sz="2400" dirty="0" err="1">
                <a:solidFill>
                  <a:schemeClr val="lt1"/>
                </a:solidFill>
                <a:latin typeface="Calibri"/>
                <a:ea typeface="Calibri"/>
                <a:cs typeface="Calibri"/>
                <a:sym typeface="Calibri"/>
              </a:rPr>
              <a:t>değerlendirmek</a:t>
            </a:r>
            <a:r>
              <a:rPr lang="en-GB" sz="2400" dirty="0">
                <a:solidFill>
                  <a:schemeClr val="lt1"/>
                </a:solidFill>
                <a:latin typeface="Calibri"/>
                <a:ea typeface="Calibri"/>
                <a:cs typeface="Calibri"/>
                <a:sym typeface="Calibri"/>
              </a:rPr>
              <a:t> </a:t>
            </a:r>
            <a:r>
              <a:rPr lang="en-GB" sz="2400" dirty="0" err="1">
                <a:solidFill>
                  <a:schemeClr val="lt1"/>
                </a:solidFill>
                <a:latin typeface="Calibri"/>
                <a:ea typeface="Calibri"/>
                <a:cs typeface="Calibri"/>
                <a:sym typeface="Calibri"/>
              </a:rPr>
              <a:t>için</a:t>
            </a:r>
            <a:r>
              <a:rPr lang="en-GB" sz="2400" dirty="0">
                <a:solidFill>
                  <a:schemeClr val="lt1"/>
                </a:solidFill>
                <a:latin typeface="Calibri"/>
                <a:ea typeface="Calibri"/>
                <a:cs typeface="Calibri"/>
                <a:sym typeface="Calibri"/>
              </a:rPr>
              <a:t> </a:t>
            </a:r>
            <a:r>
              <a:rPr lang="en-GB" sz="2400" dirty="0" err="1">
                <a:solidFill>
                  <a:schemeClr val="lt1"/>
                </a:solidFill>
                <a:latin typeface="Calibri"/>
                <a:ea typeface="Calibri"/>
                <a:cs typeface="Calibri"/>
                <a:sym typeface="Calibri"/>
              </a:rPr>
              <a:t>aşınma</a:t>
            </a:r>
            <a:r>
              <a:rPr lang="en-GB" sz="2400" dirty="0">
                <a:solidFill>
                  <a:schemeClr val="lt1"/>
                </a:solidFill>
                <a:latin typeface="Calibri"/>
                <a:ea typeface="Calibri"/>
                <a:cs typeface="Calibri"/>
                <a:sym typeface="Calibri"/>
              </a:rPr>
              <a:t> ve </a:t>
            </a:r>
            <a:r>
              <a:rPr lang="en-GB" sz="2400" dirty="0" err="1">
                <a:solidFill>
                  <a:schemeClr val="lt1"/>
                </a:solidFill>
                <a:latin typeface="Calibri"/>
                <a:ea typeface="Calibri"/>
                <a:cs typeface="Calibri"/>
                <a:sym typeface="Calibri"/>
              </a:rPr>
              <a:t>yıpranmayı</a:t>
            </a:r>
            <a:r>
              <a:rPr lang="en-GB" sz="2400" dirty="0">
                <a:solidFill>
                  <a:schemeClr val="lt1"/>
                </a:solidFill>
                <a:latin typeface="Calibri"/>
                <a:ea typeface="Calibri"/>
                <a:cs typeface="Calibri"/>
                <a:sym typeface="Calibri"/>
              </a:rPr>
              <a:t> </a:t>
            </a:r>
            <a:r>
              <a:rPr lang="en-GB" sz="2400" dirty="0" err="1">
                <a:solidFill>
                  <a:schemeClr val="lt1"/>
                </a:solidFill>
                <a:latin typeface="Calibri"/>
                <a:ea typeface="Calibri"/>
                <a:cs typeface="Calibri"/>
                <a:sym typeface="Calibri"/>
              </a:rPr>
              <a:t>simüle</a:t>
            </a:r>
            <a:r>
              <a:rPr lang="en-GB" sz="2400" dirty="0">
                <a:solidFill>
                  <a:schemeClr val="lt1"/>
                </a:solidFill>
                <a:latin typeface="Calibri"/>
                <a:ea typeface="Calibri"/>
                <a:cs typeface="Calibri"/>
                <a:sym typeface="Calibri"/>
              </a:rPr>
              <a:t> </a:t>
            </a:r>
            <a:r>
              <a:rPr lang="en-GB" sz="2400" dirty="0" err="1">
                <a:solidFill>
                  <a:schemeClr val="lt1"/>
                </a:solidFill>
                <a:latin typeface="Calibri"/>
                <a:ea typeface="Calibri"/>
                <a:cs typeface="Calibri"/>
                <a:sym typeface="Calibri"/>
              </a:rPr>
              <a:t>eder</a:t>
            </a:r>
            <a:r>
              <a:rPr lang="en-GB" sz="2400" dirty="0">
                <a:solidFill>
                  <a:schemeClr val="lt1"/>
                </a:solidFill>
                <a:latin typeface="Calibri"/>
                <a:ea typeface="Calibri"/>
                <a:cs typeface="Calibri"/>
                <a:sym typeface="Calibri"/>
              </a:rPr>
              <a:t>.</a:t>
            </a:r>
            <a:endParaRPr sz="2400" dirty="0">
              <a:solidFill>
                <a:schemeClr val="lt1"/>
              </a:solidFill>
              <a:latin typeface="Calibri"/>
              <a:ea typeface="Calibri"/>
              <a:cs typeface="Calibri"/>
              <a:sym typeface="Calibri"/>
            </a:endParaRPr>
          </a:p>
        </p:txBody>
      </p:sp>
      <p:sp>
        <p:nvSpPr>
          <p:cNvPr id="412" name="Google Shape;412;p14"/>
          <p:cNvSpPr txBox="1"/>
          <p:nvPr/>
        </p:nvSpPr>
        <p:spPr>
          <a:xfrm>
            <a:off x="685913" y="1085585"/>
            <a:ext cx="3670225" cy="646331"/>
          </a:xfrm>
          <a:prstGeom prst="rect">
            <a:avLst/>
          </a:prstGeom>
          <a:noFill/>
          <a:ln>
            <a:noFill/>
          </a:ln>
        </p:spPr>
        <p:txBody>
          <a:bodyPr spcFirstLastPara="1" wrap="square" lIns="0" tIns="0" rIns="0" bIns="0" anchor="t" anchorCtr="0">
            <a:spAutoFit/>
          </a:bodyPr>
          <a:lstStyle/>
          <a:p>
            <a:pPr lvl="0">
              <a:lnSpc>
                <a:spcPct val="150000"/>
              </a:lnSpc>
            </a:pPr>
            <a:r>
              <a:rPr lang="en-GB" sz="2800" dirty="0" err="1">
                <a:solidFill>
                  <a:schemeClr val="lt1"/>
                </a:solidFill>
                <a:latin typeface="Calibri"/>
                <a:ea typeface="Calibri"/>
                <a:cs typeface="Calibri"/>
                <a:sym typeface="Calibri"/>
              </a:rPr>
              <a:t>Dayanıklılık</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15"/>
          <p:cNvPicPr preferRelativeResize="0"/>
          <p:nvPr/>
        </p:nvPicPr>
        <p:blipFill rotWithShape="1">
          <a:blip r:embed="rId3">
            <a:alphaModFix/>
          </a:blip>
          <a:srcRect l="23535" r="52846"/>
          <a:stretch/>
        </p:blipFill>
        <p:spPr>
          <a:xfrm>
            <a:off x="9312442" y="-17424"/>
            <a:ext cx="2879558" cy="6875423"/>
          </a:xfrm>
          <a:prstGeom prst="rect">
            <a:avLst/>
          </a:prstGeom>
          <a:noFill/>
          <a:ln>
            <a:noFill/>
          </a:ln>
        </p:spPr>
      </p:pic>
      <p:grpSp>
        <p:nvGrpSpPr>
          <p:cNvPr id="419" name="Google Shape;419;p15"/>
          <p:cNvGrpSpPr/>
          <p:nvPr/>
        </p:nvGrpSpPr>
        <p:grpSpPr>
          <a:xfrm flipH="1">
            <a:off x="0" y="126744"/>
            <a:ext cx="8439814" cy="890747"/>
            <a:chOff x="2977130" y="297492"/>
            <a:chExt cx="8439814" cy="890747"/>
          </a:xfrm>
        </p:grpSpPr>
        <p:pic>
          <p:nvPicPr>
            <p:cNvPr id="420" name="Google Shape;420;p15"/>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421" name="Google Shape;421;p15"/>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0" i="0" u="none" strike="noStrike">
                  <a:solidFill>
                    <a:srgbClr val="2D5693"/>
                  </a:solidFill>
                  <a:latin typeface="Arimo"/>
                  <a:ea typeface="Arimo"/>
                  <a:cs typeface="Arimo"/>
                  <a:sym typeface="Arimo"/>
                </a:rPr>
                <a:t>SHOEDES – New footwear designer qualifications for sustainable products that comply with the emerging demands of circular economy</a:t>
              </a:r>
              <a:endParaRPr sz="1200">
                <a:solidFill>
                  <a:srgbClr val="2D5693"/>
                </a:solidFill>
                <a:latin typeface="Arimo"/>
                <a:ea typeface="Arimo"/>
                <a:cs typeface="Arimo"/>
                <a:sym typeface="Arimo"/>
              </a:endParaRPr>
            </a:p>
          </p:txBody>
        </p:sp>
      </p:grpSp>
      <p:pic>
        <p:nvPicPr>
          <p:cNvPr id="422" name="Google Shape;422;p15"/>
          <p:cNvPicPr preferRelativeResize="0"/>
          <p:nvPr/>
        </p:nvPicPr>
        <p:blipFill rotWithShape="1">
          <a:blip r:embed="rId5">
            <a:alphaModFix/>
          </a:blip>
          <a:srcRect r="44462" b="-212"/>
          <a:stretch/>
        </p:blipFill>
        <p:spPr>
          <a:xfrm>
            <a:off x="190583" y="6290497"/>
            <a:ext cx="1784643" cy="413890"/>
          </a:xfrm>
          <a:prstGeom prst="rect">
            <a:avLst/>
          </a:prstGeom>
          <a:noFill/>
          <a:ln>
            <a:noFill/>
          </a:ln>
        </p:spPr>
      </p:pic>
      <p:sp>
        <p:nvSpPr>
          <p:cNvPr id="423" name="Google Shape;423;p15"/>
          <p:cNvSpPr txBox="1"/>
          <p:nvPr/>
        </p:nvSpPr>
        <p:spPr>
          <a:xfrm>
            <a:off x="190583" y="479654"/>
            <a:ext cx="6606495" cy="1623201"/>
          </a:xfrm>
          <a:prstGeom prst="rect">
            <a:avLst/>
          </a:prstGeom>
          <a:noFill/>
          <a:ln>
            <a:noFill/>
          </a:ln>
        </p:spPr>
        <p:txBody>
          <a:bodyPr spcFirstLastPara="1" wrap="square" lIns="0" tIns="0" rIns="0" bIns="0" anchor="t" anchorCtr="0">
            <a:spAutoFit/>
          </a:bodyPr>
          <a:lstStyle/>
          <a:p>
            <a:pPr lvl="0">
              <a:lnSpc>
                <a:spcPct val="293333"/>
              </a:lnSpc>
            </a:pPr>
            <a:r>
              <a:rPr lang="en-GB" sz="3600" b="1" dirty="0">
                <a:solidFill>
                  <a:srgbClr val="2D5693"/>
                </a:solidFill>
                <a:latin typeface="Josefin Sans"/>
                <a:ea typeface="Josefin Sans"/>
                <a:cs typeface="Josefin Sans"/>
                <a:sym typeface="Josefin Sans"/>
              </a:rPr>
              <a:t>3. </a:t>
            </a:r>
            <a:r>
              <a:rPr lang="en-GB" sz="3600" b="1" dirty="0" err="1">
                <a:solidFill>
                  <a:srgbClr val="2D5693"/>
                </a:solidFill>
                <a:latin typeface="Josefin Sans"/>
                <a:ea typeface="Josefin Sans"/>
                <a:cs typeface="Josefin Sans"/>
                <a:sym typeface="Josefin Sans"/>
              </a:rPr>
              <a:t>Ayakkabı</a:t>
            </a:r>
            <a:r>
              <a:rPr lang="en-GB" sz="3600" b="1" dirty="0">
                <a:solidFill>
                  <a:srgbClr val="2D5693"/>
                </a:solidFill>
                <a:latin typeface="Josefin Sans"/>
                <a:ea typeface="Josefin Sans"/>
                <a:cs typeface="Josefin Sans"/>
                <a:sym typeface="Josefin Sans"/>
              </a:rPr>
              <a:t> </a:t>
            </a:r>
            <a:r>
              <a:rPr lang="en-GB" sz="3600" b="1" dirty="0" err="1">
                <a:solidFill>
                  <a:srgbClr val="2D5693"/>
                </a:solidFill>
                <a:latin typeface="Josefin Sans"/>
                <a:ea typeface="Josefin Sans"/>
                <a:cs typeface="Josefin Sans"/>
                <a:sym typeface="Josefin Sans"/>
              </a:rPr>
              <a:t>ürün</a:t>
            </a:r>
            <a:r>
              <a:rPr lang="en-GB" sz="3600" b="1" dirty="0">
                <a:solidFill>
                  <a:srgbClr val="2D5693"/>
                </a:solidFill>
                <a:latin typeface="Josefin Sans"/>
                <a:ea typeface="Josefin Sans"/>
                <a:cs typeface="Josefin Sans"/>
                <a:sym typeface="Josefin Sans"/>
              </a:rPr>
              <a:t> </a:t>
            </a:r>
            <a:r>
              <a:rPr lang="en-GB" sz="3600" b="1" dirty="0" err="1">
                <a:solidFill>
                  <a:srgbClr val="2D5693"/>
                </a:solidFill>
                <a:latin typeface="Josefin Sans"/>
                <a:ea typeface="Josefin Sans"/>
                <a:cs typeface="Josefin Sans"/>
                <a:sym typeface="Josefin Sans"/>
              </a:rPr>
              <a:t>analizi</a:t>
            </a:r>
            <a:endParaRPr sz="3600" b="1" dirty="0">
              <a:solidFill>
                <a:srgbClr val="B2101F"/>
              </a:solidFill>
              <a:latin typeface="Josefin Sans"/>
              <a:ea typeface="Josefin Sans"/>
              <a:cs typeface="Josefin Sans"/>
              <a:sym typeface="Josefin Sans"/>
            </a:endParaRPr>
          </a:p>
        </p:txBody>
      </p:sp>
      <p:sp>
        <p:nvSpPr>
          <p:cNvPr id="424" name="Google Shape;424;p15" descr="Product design process"/>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25" name="Google Shape;425;p15"/>
          <p:cNvGrpSpPr/>
          <p:nvPr/>
        </p:nvGrpSpPr>
        <p:grpSpPr>
          <a:xfrm>
            <a:off x="691636" y="4156152"/>
            <a:ext cx="7417387" cy="830511"/>
            <a:chOff x="137980" y="485453"/>
            <a:chExt cx="7417387" cy="830511"/>
          </a:xfrm>
        </p:grpSpPr>
        <p:sp>
          <p:nvSpPr>
            <p:cNvPr id="426" name="Google Shape;426;p15"/>
            <p:cNvSpPr/>
            <p:nvPr/>
          </p:nvSpPr>
          <p:spPr>
            <a:xfrm>
              <a:off x="234739" y="590275"/>
              <a:ext cx="2322206" cy="725689"/>
            </a:xfrm>
            <a:prstGeom prst="rect">
              <a:avLst/>
            </a:prstGeom>
            <a:solidFill>
              <a:srgbClr val="FFFFFF"/>
            </a:solidFill>
            <a:ln w="38100" cap="flat" cmpd="sng">
              <a:solidFill>
                <a:srgbClr val="FFC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5"/>
            <p:cNvSpPr txBox="1"/>
            <p:nvPr/>
          </p:nvSpPr>
          <p:spPr>
            <a:xfrm>
              <a:off x="234739" y="590275"/>
              <a:ext cx="2322206" cy="725689"/>
            </a:xfrm>
            <a:prstGeom prst="rect">
              <a:avLst/>
            </a:prstGeom>
            <a:noFill/>
            <a:ln>
              <a:noFill/>
            </a:ln>
          </p:spPr>
          <p:txBody>
            <a:bodyPr spcFirstLastPara="1" wrap="square" lIns="491525" tIns="76200" rIns="76200" bIns="76200" anchor="ctr" anchorCtr="0">
              <a:noAutofit/>
            </a:bodyPr>
            <a:lstStyle/>
            <a:p>
              <a:pPr lvl="0" algn="ctr">
                <a:lnSpc>
                  <a:spcPct val="90000"/>
                </a:lnSpc>
                <a:buClr>
                  <a:srgbClr val="2A4C8C"/>
                </a:buClr>
                <a:buSzPts val="2000"/>
              </a:pPr>
              <a:r>
                <a:rPr lang="en-GB" sz="2000" b="1" dirty="0" err="1">
                  <a:solidFill>
                    <a:srgbClr val="2A4C8C"/>
                  </a:solidFill>
                  <a:latin typeface="Calibri"/>
                  <a:ea typeface="Calibri"/>
                  <a:cs typeface="Calibri"/>
                  <a:sym typeface="Calibri"/>
                </a:rPr>
                <a:t>Fonksiyonel</a:t>
              </a:r>
              <a:endParaRPr dirty="0"/>
            </a:p>
          </p:txBody>
        </p:sp>
        <p:sp>
          <p:nvSpPr>
            <p:cNvPr id="428" name="Google Shape;428;p15"/>
            <p:cNvSpPr/>
            <p:nvPr/>
          </p:nvSpPr>
          <p:spPr>
            <a:xfrm>
              <a:off x="137980" y="485453"/>
              <a:ext cx="507982" cy="761974"/>
            </a:xfrm>
            <a:prstGeom prst="rect">
              <a:avLst/>
            </a:prstGeom>
            <a:solidFill>
              <a:srgbClr val="0070C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5"/>
            <p:cNvSpPr/>
            <p:nvPr/>
          </p:nvSpPr>
          <p:spPr>
            <a:xfrm>
              <a:off x="2739995" y="590471"/>
              <a:ext cx="2320740" cy="725231"/>
            </a:xfrm>
            <a:prstGeom prst="rect">
              <a:avLst/>
            </a:prstGeom>
            <a:solidFill>
              <a:srgbClr val="FFFFFF"/>
            </a:solidFill>
            <a:ln w="38100" cap="flat" cmpd="sng">
              <a:solidFill>
                <a:srgbClr val="FECC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5"/>
            <p:cNvSpPr txBox="1"/>
            <p:nvPr/>
          </p:nvSpPr>
          <p:spPr>
            <a:xfrm>
              <a:off x="2739995" y="590471"/>
              <a:ext cx="2320740" cy="725231"/>
            </a:xfrm>
            <a:prstGeom prst="rect">
              <a:avLst/>
            </a:prstGeom>
            <a:noFill/>
            <a:ln>
              <a:noFill/>
            </a:ln>
          </p:spPr>
          <p:txBody>
            <a:bodyPr spcFirstLastPara="1" wrap="square" lIns="491200" tIns="76200" rIns="76200" bIns="76200" anchor="ctr" anchorCtr="0">
              <a:noAutofit/>
            </a:bodyPr>
            <a:lstStyle/>
            <a:p>
              <a:pPr lvl="0" algn="ctr">
                <a:lnSpc>
                  <a:spcPct val="90000"/>
                </a:lnSpc>
                <a:buClr>
                  <a:srgbClr val="2A4C8C"/>
                </a:buClr>
                <a:buSzPts val="2000"/>
              </a:pPr>
              <a:r>
                <a:rPr lang="en-GB" sz="2000" b="1" dirty="0" err="1">
                  <a:solidFill>
                    <a:srgbClr val="2A4C8C"/>
                  </a:solidFill>
                  <a:latin typeface="Calibri"/>
                  <a:ea typeface="Calibri"/>
                  <a:cs typeface="Calibri"/>
                  <a:sym typeface="Calibri"/>
                </a:rPr>
                <a:t>Estetik</a:t>
              </a:r>
              <a:endParaRPr dirty="0"/>
            </a:p>
          </p:txBody>
        </p:sp>
        <p:sp>
          <p:nvSpPr>
            <p:cNvPr id="431" name="Google Shape;431;p15"/>
            <p:cNvSpPr/>
            <p:nvPr/>
          </p:nvSpPr>
          <p:spPr>
            <a:xfrm>
              <a:off x="2643298" y="485715"/>
              <a:ext cx="507661" cy="761492"/>
            </a:xfrm>
            <a:prstGeom prst="rect">
              <a:avLst/>
            </a:prstGeom>
            <a:solidFill>
              <a:srgbClr val="0070C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5"/>
            <p:cNvSpPr/>
            <p:nvPr/>
          </p:nvSpPr>
          <p:spPr>
            <a:xfrm>
              <a:off x="5243419" y="591646"/>
              <a:ext cx="2311948" cy="722483"/>
            </a:xfrm>
            <a:prstGeom prst="rect">
              <a:avLst/>
            </a:prstGeom>
            <a:solidFill>
              <a:srgbClr val="FFFFFF"/>
            </a:solidFill>
            <a:ln w="38100" cap="flat" cmpd="sng">
              <a:solidFill>
                <a:srgbClr val="FECC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5"/>
            <p:cNvSpPr txBox="1"/>
            <p:nvPr/>
          </p:nvSpPr>
          <p:spPr>
            <a:xfrm>
              <a:off x="5243419" y="591646"/>
              <a:ext cx="2311948" cy="722483"/>
            </a:xfrm>
            <a:prstGeom prst="rect">
              <a:avLst/>
            </a:prstGeom>
            <a:noFill/>
            <a:ln>
              <a:noFill/>
            </a:ln>
          </p:spPr>
          <p:txBody>
            <a:bodyPr spcFirstLastPara="1" wrap="square" lIns="489350" tIns="76200" rIns="76200" bIns="76200" anchor="ctr" anchorCtr="0">
              <a:noAutofit/>
            </a:bodyPr>
            <a:lstStyle/>
            <a:p>
              <a:pPr lvl="0" algn="ctr">
                <a:lnSpc>
                  <a:spcPct val="90000"/>
                </a:lnSpc>
                <a:buClr>
                  <a:srgbClr val="2A4C8C"/>
                </a:buClr>
                <a:buSzPts val="2000"/>
              </a:pPr>
              <a:r>
                <a:rPr lang="en-GB" sz="2000" b="1" dirty="0" err="1">
                  <a:solidFill>
                    <a:srgbClr val="2A4C8C"/>
                  </a:solidFill>
                  <a:latin typeface="Calibri"/>
                  <a:ea typeface="Calibri"/>
                  <a:cs typeface="Calibri"/>
                  <a:sym typeface="Calibri"/>
                </a:rPr>
                <a:t>Anlamlı</a:t>
              </a:r>
              <a:endParaRPr dirty="0"/>
            </a:p>
          </p:txBody>
        </p:sp>
        <p:sp>
          <p:nvSpPr>
            <p:cNvPr id="434" name="Google Shape;434;p15"/>
            <p:cNvSpPr/>
            <p:nvPr/>
          </p:nvSpPr>
          <p:spPr>
            <a:xfrm>
              <a:off x="5147088" y="487287"/>
              <a:ext cx="505738" cy="758607"/>
            </a:xfrm>
            <a:prstGeom prst="rect">
              <a:avLst/>
            </a:prstGeom>
            <a:solidFill>
              <a:srgbClr val="0070C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15"/>
          <p:cNvSpPr txBox="1"/>
          <p:nvPr/>
        </p:nvSpPr>
        <p:spPr>
          <a:xfrm>
            <a:off x="819601" y="2809957"/>
            <a:ext cx="7161459" cy="646331"/>
          </a:xfrm>
          <a:prstGeom prst="rect">
            <a:avLst/>
          </a:prstGeom>
          <a:noFill/>
          <a:ln w="57150" cap="flat" cmpd="sng">
            <a:solidFill>
              <a:srgbClr val="F3CC2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GB" sz="1800" dirty="0">
                <a:solidFill>
                  <a:schemeClr val="dk1"/>
                </a:solidFill>
                <a:latin typeface="Calibri"/>
                <a:ea typeface="Calibri"/>
                <a:cs typeface="Calibri"/>
                <a:sym typeface="Calibri"/>
              </a:rPr>
              <a:t>Bir </a:t>
            </a:r>
            <a:r>
              <a:rPr lang="en-GB" sz="1800" dirty="0" err="1">
                <a:solidFill>
                  <a:schemeClr val="dk1"/>
                </a:solidFill>
                <a:latin typeface="Calibri"/>
                <a:ea typeface="Calibri"/>
                <a:cs typeface="Calibri"/>
                <a:sym typeface="Calibri"/>
              </a:rPr>
              <a:t>ürünün</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niteliklerinin</a:t>
            </a:r>
            <a:r>
              <a:rPr lang="en-GB" sz="1800" dirty="0">
                <a:solidFill>
                  <a:schemeClr val="dk1"/>
                </a:solidFill>
                <a:latin typeface="Calibri"/>
                <a:ea typeface="Calibri"/>
                <a:cs typeface="Calibri"/>
                <a:sym typeface="Calibri"/>
              </a:rPr>
              <a:t> ve </a:t>
            </a:r>
            <a:r>
              <a:rPr lang="en-GB" sz="1800" dirty="0" err="1">
                <a:solidFill>
                  <a:schemeClr val="dk1"/>
                </a:solidFill>
                <a:latin typeface="Calibri"/>
                <a:ea typeface="Calibri"/>
                <a:cs typeface="Calibri"/>
                <a:sym typeface="Calibri"/>
              </a:rPr>
              <a:t>niteliklerinin</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çeşitli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boyutlarının</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değerlendirilmesi</a:t>
            </a:r>
            <a:endParaRPr dirty="0"/>
          </a:p>
        </p:txBody>
      </p:sp>
      <p:sp>
        <p:nvSpPr>
          <p:cNvPr id="436" name="Google Shape;436;p15"/>
          <p:cNvSpPr txBox="1"/>
          <p:nvPr/>
        </p:nvSpPr>
        <p:spPr>
          <a:xfrm>
            <a:off x="611006" y="1705299"/>
            <a:ext cx="8986563" cy="646331"/>
          </a:xfrm>
          <a:prstGeom prst="rect">
            <a:avLst/>
          </a:prstGeom>
          <a:noFill/>
          <a:ln>
            <a:noFill/>
          </a:ln>
        </p:spPr>
        <p:txBody>
          <a:bodyPr spcFirstLastPara="1" wrap="square" lIns="0" tIns="0" rIns="0" bIns="0" anchor="t" anchorCtr="0">
            <a:spAutoFit/>
          </a:bodyPr>
          <a:lstStyle/>
          <a:p>
            <a:pPr lvl="0">
              <a:lnSpc>
                <a:spcPct val="150000"/>
              </a:lnSpc>
            </a:pPr>
            <a:r>
              <a:rPr lang="en-GB" sz="2800" dirty="0" err="1">
                <a:solidFill>
                  <a:srgbClr val="2A4C8C"/>
                </a:solidFill>
                <a:latin typeface="Calibri"/>
                <a:ea typeface="Calibri"/>
                <a:cs typeface="Calibri"/>
                <a:sym typeface="Calibri"/>
              </a:rPr>
              <a:t>İşlevsel</a:t>
            </a:r>
            <a:r>
              <a:rPr lang="en-GB" sz="2800" dirty="0">
                <a:solidFill>
                  <a:srgbClr val="2A4C8C"/>
                </a:solidFill>
                <a:latin typeface="Calibri"/>
                <a:ea typeface="Calibri"/>
                <a:cs typeface="Calibri"/>
                <a:sym typeface="Calibri"/>
              </a:rPr>
              <a:t>, </a:t>
            </a:r>
            <a:r>
              <a:rPr lang="en-GB" sz="2800" dirty="0" err="1">
                <a:solidFill>
                  <a:srgbClr val="2A4C8C"/>
                </a:solidFill>
                <a:latin typeface="Calibri"/>
                <a:ea typeface="Calibri"/>
                <a:cs typeface="Calibri"/>
                <a:sym typeface="Calibri"/>
              </a:rPr>
              <a:t>estetik</a:t>
            </a:r>
            <a:r>
              <a:rPr lang="en-GB" sz="2800" dirty="0">
                <a:solidFill>
                  <a:srgbClr val="2A4C8C"/>
                </a:solidFill>
                <a:latin typeface="Calibri"/>
                <a:ea typeface="Calibri"/>
                <a:cs typeface="Calibri"/>
                <a:sym typeface="Calibri"/>
              </a:rPr>
              <a:t> ve </a:t>
            </a:r>
            <a:r>
              <a:rPr lang="en-GB" sz="2800" dirty="0" err="1">
                <a:solidFill>
                  <a:srgbClr val="2A4C8C"/>
                </a:solidFill>
                <a:latin typeface="Calibri"/>
                <a:ea typeface="Calibri"/>
                <a:cs typeface="Calibri"/>
                <a:sym typeface="Calibri"/>
              </a:rPr>
              <a:t>dışavurumcu</a:t>
            </a:r>
            <a:r>
              <a:rPr lang="en-GB" sz="2800" dirty="0">
                <a:solidFill>
                  <a:srgbClr val="2A4C8C"/>
                </a:solidFill>
                <a:latin typeface="Calibri"/>
                <a:ea typeface="Calibri"/>
                <a:cs typeface="Calibri"/>
                <a:sym typeface="Calibri"/>
              </a:rPr>
              <a:t> </a:t>
            </a:r>
            <a:r>
              <a:rPr lang="en-GB" sz="2800" dirty="0" err="1">
                <a:solidFill>
                  <a:srgbClr val="2A4C8C"/>
                </a:solidFill>
                <a:latin typeface="Calibri"/>
                <a:ea typeface="Calibri"/>
                <a:cs typeface="Calibri"/>
                <a:sym typeface="Calibri"/>
              </a:rPr>
              <a:t>analiz</a:t>
            </a:r>
            <a:r>
              <a:rPr lang="en-GB" sz="2800" dirty="0">
                <a:solidFill>
                  <a:srgbClr val="2A4C8C"/>
                </a:solidFill>
                <a:latin typeface="Calibri"/>
                <a:ea typeface="Calibri"/>
                <a:cs typeface="Calibri"/>
                <a:sym typeface="Calibri"/>
              </a:rPr>
              <a:t> (FEE)</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16"/>
          <p:cNvSpPr/>
          <p:nvPr/>
        </p:nvSpPr>
        <p:spPr>
          <a:xfrm rot="-3958287">
            <a:off x="8386293" y="68552"/>
            <a:ext cx="6562906" cy="7925488"/>
          </a:xfrm>
          <a:custGeom>
            <a:avLst/>
            <a:gdLst/>
            <a:ahLst/>
            <a:cxnLst/>
            <a:rect l="l" t="t" r="r" b="b"/>
            <a:pathLst>
              <a:path w="7881735" h="3836223" extrusionOk="0">
                <a:moveTo>
                  <a:pt x="0" y="0"/>
                </a:moveTo>
                <a:lnTo>
                  <a:pt x="7881735" y="0"/>
                </a:lnTo>
                <a:lnTo>
                  <a:pt x="7881735" y="3836223"/>
                </a:lnTo>
                <a:lnTo>
                  <a:pt x="0" y="3836223"/>
                </a:lnTo>
                <a:close/>
              </a:path>
            </a:pathLst>
          </a:custGeom>
          <a:solidFill>
            <a:srgbClr val="2A4C8C"/>
          </a:solidFill>
          <a:ln w="9525" cap="flat" cmpd="sng">
            <a:solidFill>
              <a:srgbClr val="2A4C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43" name="Google Shape;443;p16"/>
          <p:cNvPicPr preferRelativeResize="0"/>
          <p:nvPr/>
        </p:nvPicPr>
        <p:blipFill rotWithShape="1">
          <a:blip r:embed="rId3">
            <a:alphaModFix/>
          </a:blip>
          <a:srcRect r="44462" b="-212"/>
          <a:stretch/>
        </p:blipFill>
        <p:spPr>
          <a:xfrm>
            <a:off x="190583" y="6290497"/>
            <a:ext cx="1784643" cy="413890"/>
          </a:xfrm>
          <a:prstGeom prst="rect">
            <a:avLst/>
          </a:prstGeom>
          <a:noFill/>
          <a:ln>
            <a:noFill/>
          </a:ln>
        </p:spPr>
      </p:pic>
      <p:sp>
        <p:nvSpPr>
          <p:cNvPr id="444" name="Google Shape;444;p16"/>
          <p:cNvSpPr/>
          <p:nvPr/>
        </p:nvSpPr>
        <p:spPr>
          <a:xfrm rot="-2119271">
            <a:off x="7897519" y="35244"/>
            <a:ext cx="9911048" cy="7015650"/>
          </a:xfrm>
          <a:prstGeom prst="rtTriangle">
            <a:avLst/>
          </a:prstGeom>
          <a:noFill/>
          <a:ln w="57150" cap="flat" cmpd="sng">
            <a:solidFill>
              <a:srgbClr val="F1C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45" name="Google Shape;445;p16"/>
          <p:cNvGrpSpPr/>
          <p:nvPr/>
        </p:nvGrpSpPr>
        <p:grpSpPr>
          <a:xfrm flipH="1">
            <a:off x="0" y="126744"/>
            <a:ext cx="8439814" cy="890747"/>
            <a:chOff x="2977130" y="297492"/>
            <a:chExt cx="8439814" cy="890747"/>
          </a:xfrm>
        </p:grpSpPr>
        <p:pic>
          <p:nvPicPr>
            <p:cNvPr id="446" name="Google Shape;446;p16"/>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447" name="Google Shape;447;p16"/>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r>
                <a:rPr lang="en-GB" sz="1200" dirty="0">
                  <a:solidFill>
                    <a:srgbClr val="2D5693"/>
                  </a:solidFill>
                  <a:latin typeface="Arimo"/>
                  <a:ea typeface="Arimo"/>
                  <a:cs typeface="Arimo"/>
                  <a:sym typeface="Arimo"/>
                </a:rPr>
                <a:t>SHOEDES – </a:t>
              </a:r>
              <a:r>
                <a:rPr lang="en-GB" sz="1200" dirty="0" err="1">
                  <a:solidFill>
                    <a:srgbClr val="2D5693"/>
                  </a:solidFill>
                  <a:latin typeface="Arimo"/>
                  <a:ea typeface="Arimo"/>
                  <a:cs typeface="Arimo"/>
                  <a:sym typeface="Arimo"/>
                </a:rPr>
                <a:t>Döngüsel</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ekonominin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ortaya</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çıkan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taleplerine</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uygun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sürdürülebilir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ürünler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için</a:t>
              </a:r>
              <a:r>
                <a:rPr lang="en-GB" sz="1200" dirty="0">
                  <a:solidFill>
                    <a:srgbClr val="2D5693"/>
                  </a:solidFill>
                  <a:latin typeface="Arimo"/>
                  <a:ea typeface="Arimo"/>
                  <a:cs typeface="Arimo"/>
                  <a:sym typeface="Arimo"/>
                </a:rPr>
                <a:t> yeni </a:t>
              </a:r>
              <a:r>
                <a:rPr lang="en-GB" sz="1200" dirty="0" err="1">
                  <a:solidFill>
                    <a:srgbClr val="2D5693"/>
                  </a:solidFill>
                  <a:latin typeface="Arimo"/>
                  <a:ea typeface="Arimo"/>
                  <a:cs typeface="Arimo"/>
                  <a:sym typeface="Arimo"/>
                </a:rPr>
                <a:t>ayakkabı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tasarımcısı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nitelikleri</a:t>
              </a:r>
              <a:endParaRPr sz="1200" dirty="0">
                <a:solidFill>
                  <a:srgbClr val="2D5693"/>
                </a:solidFill>
                <a:latin typeface="Arimo"/>
                <a:ea typeface="Arimo"/>
                <a:cs typeface="Arimo"/>
                <a:sym typeface="Arimo"/>
              </a:endParaRPr>
            </a:p>
          </p:txBody>
        </p:sp>
      </p:grpSp>
      <p:grpSp>
        <p:nvGrpSpPr>
          <p:cNvPr id="448" name="Google Shape;448;p16"/>
          <p:cNvGrpSpPr/>
          <p:nvPr/>
        </p:nvGrpSpPr>
        <p:grpSpPr>
          <a:xfrm>
            <a:off x="345507" y="1336973"/>
            <a:ext cx="6933015" cy="1436464"/>
            <a:chOff x="592" y="769631"/>
            <a:chExt cx="6933015" cy="1436464"/>
          </a:xfrm>
        </p:grpSpPr>
        <p:sp>
          <p:nvSpPr>
            <p:cNvPr id="449" name="Google Shape;449;p16"/>
            <p:cNvSpPr/>
            <p:nvPr/>
          </p:nvSpPr>
          <p:spPr>
            <a:xfrm>
              <a:off x="3467100" y="1363211"/>
              <a:ext cx="2872927" cy="249303"/>
            </a:xfrm>
            <a:custGeom>
              <a:avLst/>
              <a:gdLst/>
              <a:ahLst/>
              <a:cxnLst/>
              <a:rect l="l" t="t" r="r" b="b"/>
              <a:pathLst>
                <a:path w="120000" h="120000" extrusionOk="0">
                  <a:moveTo>
                    <a:pt x="0" y="0"/>
                  </a:moveTo>
                  <a:lnTo>
                    <a:pt x="0" y="47472"/>
                  </a:lnTo>
                  <a:lnTo>
                    <a:pt x="94945" y="47472"/>
                  </a:lnTo>
                  <a:lnTo>
                    <a:pt x="94945" y="94945"/>
                  </a:lnTo>
                </a:path>
              </a:pathLst>
            </a:custGeom>
            <a:noFill/>
            <a:ln w="25400" cap="flat" cmpd="sng">
              <a:solidFill>
                <a:srgbClr val="FECC00"/>
              </a:solidFill>
              <a:prstDash val="solid"/>
              <a:miter lim="800000"/>
              <a:headEnd type="none" w="sm" len="sm"/>
              <a:tailEnd type="none" w="sm" len="sm"/>
            </a:ln>
          </p:spPr>
        </p:sp>
        <p:sp>
          <p:nvSpPr>
            <p:cNvPr id="450" name="Google Shape;450;p16"/>
            <p:cNvSpPr/>
            <p:nvPr/>
          </p:nvSpPr>
          <p:spPr>
            <a:xfrm>
              <a:off x="3467100" y="1363211"/>
              <a:ext cx="1436463" cy="249303"/>
            </a:xfrm>
            <a:custGeom>
              <a:avLst/>
              <a:gdLst/>
              <a:ahLst/>
              <a:cxnLst/>
              <a:rect l="l" t="t" r="r" b="b"/>
              <a:pathLst>
                <a:path w="120000" h="120000" extrusionOk="0">
                  <a:moveTo>
                    <a:pt x="0" y="0"/>
                  </a:moveTo>
                  <a:lnTo>
                    <a:pt x="0" y="47472"/>
                  </a:lnTo>
                  <a:lnTo>
                    <a:pt x="94945" y="47472"/>
                  </a:lnTo>
                  <a:lnTo>
                    <a:pt x="94945" y="94945"/>
                  </a:lnTo>
                </a:path>
              </a:pathLst>
            </a:custGeom>
            <a:noFill/>
            <a:ln w="25400" cap="flat" cmpd="sng">
              <a:solidFill>
                <a:srgbClr val="FECC00"/>
              </a:solidFill>
              <a:prstDash val="solid"/>
              <a:miter lim="800000"/>
              <a:headEnd type="none" w="sm" len="sm"/>
              <a:tailEnd type="none" w="sm" len="sm"/>
            </a:ln>
          </p:spPr>
        </p:sp>
        <p:sp>
          <p:nvSpPr>
            <p:cNvPr id="451" name="Google Shape;451;p16"/>
            <p:cNvSpPr/>
            <p:nvPr/>
          </p:nvSpPr>
          <p:spPr>
            <a:xfrm>
              <a:off x="3421380" y="1363211"/>
              <a:ext cx="91440" cy="249303"/>
            </a:xfrm>
            <a:custGeom>
              <a:avLst/>
              <a:gdLst/>
              <a:ahLst/>
              <a:cxnLst/>
              <a:rect l="l" t="t" r="r" b="b"/>
              <a:pathLst>
                <a:path w="120000" h="120000" extrusionOk="0">
                  <a:moveTo>
                    <a:pt x="60000" y="0"/>
                  </a:moveTo>
                  <a:lnTo>
                    <a:pt x="60000" y="94945"/>
                  </a:lnTo>
                </a:path>
              </a:pathLst>
            </a:custGeom>
            <a:noFill/>
            <a:ln w="34925" cap="flat" cmpd="sng">
              <a:solidFill>
                <a:srgbClr val="FFC000"/>
              </a:solidFill>
              <a:prstDash val="solid"/>
              <a:miter lim="800000"/>
              <a:headEnd type="none" w="sm" len="sm"/>
              <a:tailEnd type="none" w="sm" len="sm"/>
            </a:ln>
          </p:spPr>
        </p:sp>
        <p:sp>
          <p:nvSpPr>
            <p:cNvPr id="452" name="Google Shape;452;p16"/>
            <p:cNvSpPr/>
            <p:nvPr/>
          </p:nvSpPr>
          <p:spPr>
            <a:xfrm>
              <a:off x="2030636" y="1363211"/>
              <a:ext cx="1436463" cy="249303"/>
            </a:xfrm>
            <a:custGeom>
              <a:avLst/>
              <a:gdLst/>
              <a:ahLst/>
              <a:cxnLst/>
              <a:rect l="l" t="t" r="r" b="b"/>
              <a:pathLst>
                <a:path w="120000" h="120000" extrusionOk="0">
                  <a:moveTo>
                    <a:pt x="94945" y="0"/>
                  </a:moveTo>
                  <a:lnTo>
                    <a:pt x="94945" y="47472"/>
                  </a:lnTo>
                  <a:lnTo>
                    <a:pt x="0" y="47472"/>
                  </a:lnTo>
                  <a:lnTo>
                    <a:pt x="0" y="94945"/>
                  </a:lnTo>
                </a:path>
              </a:pathLst>
            </a:custGeom>
            <a:noFill/>
            <a:ln w="25400" cap="flat" cmpd="sng">
              <a:solidFill>
                <a:srgbClr val="FECC00"/>
              </a:solidFill>
              <a:prstDash val="solid"/>
              <a:miter lim="800000"/>
              <a:headEnd type="none" w="sm" len="sm"/>
              <a:tailEnd type="none" w="sm" len="sm"/>
            </a:ln>
          </p:spPr>
        </p:sp>
        <p:sp>
          <p:nvSpPr>
            <p:cNvPr id="453" name="Google Shape;453;p16"/>
            <p:cNvSpPr/>
            <p:nvPr/>
          </p:nvSpPr>
          <p:spPr>
            <a:xfrm>
              <a:off x="594172" y="1363211"/>
              <a:ext cx="2872927" cy="249303"/>
            </a:xfrm>
            <a:custGeom>
              <a:avLst/>
              <a:gdLst/>
              <a:ahLst/>
              <a:cxnLst/>
              <a:rect l="l" t="t" r="r" b="b"/>
              <a:pathLst>
                <a:path w="120000" h="120000" extrusionOk="0">
                  <a:moveTo>
                    <a:pt x="94945" y="0"/>
                  </a:moveTo>
                  <a:lnTo>
                    <a:pt x="94945" y="47472"/>
                  </a:lnTo>
                  <a:lnTo>
                    <a:pt x="0" y="47472"/>
                  </a:lnTo>
                  <a:lnTo>
                    <a:pt x="0" y="94945"/>
                  </a:lnTo>
                </a:path>
              </a:pathLst>
            </a:custGeom>
            <a:noFill/>
            <a:ln w="25400" cap="flat" cmpd="sng">
              <a:solidFill>
                <a:srgbClr val="FECC00"/>
              </a:solidFill>
              <a:prstDash val="solid"/>
              <a:miter lim="800000"/>
              <a:headEnd type="none" w="sm" len="sm"/>
              <a:tailEnd type="none" w="sm" len="sm"/>
            </a:ln>
          </p:spPr>
        </p:sp>
        <p:sp>
          <p:nvSpPr>
            <p:cNvPr id="454" name="Google Shape;454;p16"/>
            <p:cNvSpPr/>
            <p:nvPr/>
          </p:nvSpPr>
          <p:spPr>
            <a:xfrm>
              <a:off x="2126463" y="769631"/>
              <a:ext cx="2681272" cy="593580"/>
            </a:xfrm>
            <a:prstGeom prst="rect">
              <a:avLst/>
            </a:prstGeom>
            <a:solidFill>
              <a:srgbClr val="FFFFFF"/>
            </a:solidFill>
            <a:ln w="25400" cap="flat" cmpd="sng">
              <a:solidFill>
                <a:srgbClr val="FECC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6"/>
            <p:cNvSpPr txBox="1"/>
            <p:nvPr/>
          </p:nvSpPr>
          <p:spPr>
            <a:xfrm>
              <a:off x="2126463" y="769631"/>
              <a:ext cx="2681272" cy="593580"/>
            </a:xfrm>
            <a:prstGeom prst="rect">
              <a:avLst/>
            </a:prstGeom>
            <a:noFill/>
            <a:ln>
              <a:noFill/>
            </a:ln>
          </p:spPr>
          <p:txBody>
            <a:bodyPr spcFirstLastPara="1" wrap="square" lIns="12700" tIns="12700" rIns="12700" bIns="12700" anchor="ctr" anchorCtr="0">
              <a:noAutofit/>
            </a:bodyPr>
            <a:lstStyle/>
            <a:p>
              <a:pPr lvl="0" algn="ctr">
                <a:lnSpc>
                  <a:spcPct val="90000"/>
                </a:lnSpc>
                <a:buClr>
                  <a:srgbClr val="2A4C8C"/>
                </a:buClr>
                <a:buSzPts val="2000"/>
              </a:pPr>
              <a:r>
                <a:rPr lang="tr-TR" sz="2000" b="1" dirty="0">
                  <a:solidFill>
                    <a:srgbClr val="2A4C8C"/>
                  </a:solidFill>
                  <a:latin typeface="Calibri"/>
                  <a:ea typeface="Calibri"/>
                  <a:cs typeface="Calibri"/>
                  <a:sym typeface="Calibri"/>
                </a:rPr>
                <a:t>İŞLEVSELLİK</a:t>
              </a:r>
              <a:endParaRPr dirty="0"/>
            </a:p>
          </p:txBody>
        </p:sp>
        <p:sp>
          <p:nvSpPr>
            <p:cNvPr id="456" name="Google Shape;456;p16"/>
            <p:cNvSpPr/>
            <p:nvPr/>
          </p:nvSpPr>
          <p:spPr>
            <a:xfrm>
              <a:off x="592" y="1612515"/>
              <a:ext cx="1187160" cy="593580"/>
            </a:xfrm>
            <a:prstGeom prst="rect">
              <a:avLst/>
            </a:prstGeom>
            <a:solidFill>
              <a:srgbClr val="FFFFFF"/>
            </a:solidFill>
            <a:ln w="34925" cap="flat" cmpd="sng">
              <a:solidFill>
                <a:srgbClr val="FECC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6"/>
            <p:cNvSpPr txBox="1"/>
            <p:nvPr/>
          </p:nvSpPr>
          <p:spPr>
            <a:xfrm>
              <a:off x="592" y="1612515"/>
              <a:ext cx="1187160" cy="593580"/>
            </a:xfrm>
            <a:prstGeom prst="rect">
              <a:avLst/>
            </a:prstGeom>
            <a:noFill/>
            <a:ln>
              <a:noFill/>
            </a:ln>
          </p:spPr>
          <p:txBody>
            <a:bodyPr spcFirstLastPara="1" wrap="square" lIns="12700" tIns="12700" rIns="12700" bIns="12700" anchor="ctr" anchorCtr="0">
              <a:noAutofit/>
            </a:bodyPr>
            <a:lstStyle/>
            <a:p>
              <a:pPr lvl="0" algn="ctr">
                <a:lnSpc>
                  <a:spcPct val="90000"/>
                </a:lnSpc>
                <a:buClr>
                  <a:srgbClr val="2A4C8C"/>
                </a:buClr>
                <a:buSzPts val="2000"/>
              </a:pPr>
              <a:r>
                <a:rPr lang="en-GB" sz="2000" dirty="0" err="1">
                  <a:solidFill>
                    <a:srgbClr val="2A4C8C"/>
                  </a:solidFill>
                  <a:latin typeface="Calibri"/>
                  <a:ea typeface="Calibri"/>
                  <a:cs typeface="Calibri"/>
                  <a:sym typeface="Calibri"/>
                </a:rPr>
                <a:t>Konfor</a:t>
              </a:r>
              <a:endParaRPr dirty="0"/>
            </a:p>
          </p:txBody>
        </p:sp>
        <p:sp>
          <p:nvSpPr>
            <p:cNvPr id="458" name="Google Shape;458;p16"/>
            <p:cNvSpPr/>
            <p:nvPr/>
          </p:nvSpPr>
          <p:spPr>
            <a:xfrm>
              <a:off x="1437056" y="1612515"/>
              <a:ext cx="1187160" cy="593580"/>
            </a:xfrm>
            <a:prstGeom prst="rect">
              <a:avLst/>
            </a:prstGeom>
            <a:solidFill>
              <a:srgbClr val="FFFFFF"/>
            </a:solidFill>
            <a:ln w="34925" cap="flat" cmpd="sng">
              <a:solidFill>
                <a:srgbClr val="FECC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6"/>
            <p:cNvSpPr txBox="1"/>
            <p:nvPr/>
          </p:nvSpPr>
          <p:spPr>
            <a:xfrm>
              <a:off x="1437056" y="1612515"/>
              <a:ext cx="1187160" cy="593580"/>
            </a:xfrm>
            <a:prstGeom prst="rect">
              <a:avLst/>
            </a:prstGeom>
            <a:noFill/>
            <a:ln>
              <a:noFill/>
            </a:ln>
          </p:spPr>
          <p:txBody>
            <a:bodyPr spcFirstLastPara="1" wrap="square" lIns="12700" tIns="12700" rIns="12700" bIns="12700" anchor="ctr" anchorCtr="0">
              <a:noAutofit/>
            </a:bodyPr>
            <a:lstStyle/>
            <a:p>
              <a:pPr lvl="0" algn="ctr">
                <a:lnSpc>
                  <a:spcPct val="90000"/>
                </a:lnSpc>
                <a:buClr>
                  <a:srgbClr val="2A4C8C"/>
                </a:buClr>
                <a:buSzPts val="2000"/>
              </a:pPr>
              <a:r>
                <a:rPr lang="en-GB" sz="2000" dirty="0" err="1">
                  <a:solidFill>
                    <a:srgbClr val="2A4C8C"/>
                  </a:solidFill>
                  <a:latin typeface="Calibri"/>
                  <a:ea typeface="Calibri"/>
                  <a:cs typeface="Calibri"/>
                  <a:sym typeface="Calibri"/>
                </a:rPr>
                <a:t>Uymak</a:t>
              </a:r>
              <a:endParaRPr dirty="0"/>
            </a:p>
          </p:txBody>
        </p:sp>
        <p:sp>
          <p:nvSpPr>
            <p:cNvPr id="460" name="Google Shape;460;p16"/>
            <p:cNvSpPr/>
            <p:nvPr/>
          </p:nvSpPr>
          <p:spPr>
            <a:xfrm>
              <a:off x="2873519" y="1612515"/>
              <a:ext cx="1187160" cy="593580"/>
            </a:xfrm>
            <a:prstGeom prst="rect">
              <a:avLst/>
            </a:prstGeom>
            <a:solidFill>
              <a:srgbClr val="FFFFFF"/>
            </a:solidFill>
            <a:ln w="34925" cap="flat" cmpd="sng">
              <a:solidFill>
                <a:srgbClr val="FECC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6"/>
            <p:cNvSpPr txBox="1"/>
            <p:nvPr/>
          </p:nvSpPr>
          <p:spPr>
            <a:xfrm>
              <a:off x="2873519" y="1612515"/>
              <a:ext cx="1187160" cy="593580"/>
            </a:xfrm>
            <a:prstGeom prst="rect">
              <a:avLst/>
            </a:prstGeom>
            <a:noFill/>
            <a:ln>
              <a:noFill/>
            </a:ln>
          </p:spPr>
          <p:txBody>
            <a:bodyPr spcFirstLastPara="1" wrap="square" lIns="12700" tIns="12700" rIns="12700" bIns="12700" anchor="ctr" anchorCtr="0">
              <a:noAutofit/>
            </a:bodyPr>
            <a:lstStyle/>
            <a:p>
              <a:pPr lvl="0" algn="ctr">
                <a:lnSpc>
                  <a:spcPct val="90000"/>
                </a:lnSpc>
                <a:buClr>
                  <a:srgbClr val="2A4C8C"/>
                </a:buClr>
                <a:buSzPts val="2000"/>
              </a:pPr>
              <a:r>
                <a:rPr lang="en-GB" sz="2000" dirty="0">
                  <a:solidFill>
                    <a:srgbClr val="2A4C8C"/>
                  </a:solidFill>
                  <a:latin typeface="Calibri"/>
                  <a:ea typeface="Calibri"/>
                  <a:cs typeface="Calibri"/>
                  <a:sym typeface="Calibri"/>
                </a:rPr>
                <a:t>Destek</a:t>
              </a:r>
              <a:endParaRPr dirty="0"/>
            </a:p>
          </p:txBody>
        </p:sp>
        <p:sp>
          <p:nvSpPr>
            <p:cNvPr id="462" name="Google Shape;462;p16"/>
            <p:cNvSpPr/>
            <p:nvPr/>
          </p:nvSpPr>
          <p:spPr>
            <a:xfrm>
              <a:off x="4309983" y="1612515"/>
              <a:ext cx="1187160" cy="593580"/>
            </a:xfrm>
            <a:prstGeom prst="rect">
              <a:avLst/>
            </a:prstGeom>
            <a:solidFill>
              <a:srgbClr val="FFFFFF"/>
            </a:solidFill>
            <a:ln w="31750" cap="flat" cmpd="sng">
              <a:solidFill>
                <a:srgbClr val="FECC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6"/>
            <p:cNvSpPr txBox="1"/>
            <p:nvPr/>
          </p:nvSpPr>
          <p:spPr>
            <a:xfrm>
              <a:off x="4309983" y="1612515"/>
              <a:ext cx="1187160" cy="593580"/>
            </a:xfrm>
            <a:prstGeom prst="rect">
              <a:avLst/>
            </a:prstGeom>
            <a:noFill/>
            <a:ln>
              <a:noFill/>
            </a:ln>
          </p:spPr>
          <p:txBody>
            <a:bodyPr spcFirstLastPara="1" wrap="square" lIns="12700" tIns="12700" rIns="12700" bIns="12700" anchor="ctr" anchorCtr="0">
              <a:noAutofit/>
            </a:bodyPr>
            <a:lstStyle/>
            <a:p>
              <a:pPr lvl="0" algn="ctr">
                <a:lnSpc>
                  <a:spcPct val="90000"/>
                </a:lnSpc>
                <a:buClr>
                  <a:srgbClr val="2A4C8C"/>
                </a:buClr>
                <a:buSzPts val="2000"/>
              </a:pPr>
              <a:r>
                <a:rPr lang="en-GB" sz="1900" dirty="0" err="1">
                  <a:solidFill>
                    <a:srgbClr val="2A4C8C"/>
                  </a:solidFill>
                  <a:latin typeface="Calibri"/>
                  <a:ea typeface="Calibri"/>
                  <a:cs typeface="Calibri"/>
                  <a:sym typeface="Calibri"/>
                </a:rPr>
                <a:t>Dayanıklılık</a:t>
              </a:r>
              <a:endParaRPr sz="1900" dirty="0"/>
            </a:p>
          </p:txBody>
        </p:sp>
        <p:sp>
          <p:nvSpPr>
            <p:cNvPr id="464" name="Google Shape;464;p16"/>
            <p:cNvSpPr/>
            <p:nvPr/>
          </p:nvSpPr>
          <p:spPr>
            <a:xfrm>
              <a:off x="5746447" y="1612515"/>
              <a:ext cx="1187160" cy="593580"/>
            </a:xfrm>
            <a:prstGeom prst="rect">
              <a:avLst/>
            </a:prstGeom>
            <a:solidFill>
              <a:srgbClr val="FFFFFF"/>
            </a:solidFill>
            <a:ln w="31750" cap="flat" cmpd="sng">
              <a:solidFill>
                <a:srgbClr val="FECC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6"/>
            <p:cNvSpPr txBox="1"/>
            <p:nvPr/>
          </p:nvSpPr>
          <p:spPr>
            <a:xfrm>
              <a:off x="5746447" y="1612515"/>
              <a:ext cx="1187160" cy="593580"/>
            </a:xfrm>
            <a:prstGeom prst="rect">
              <a:avLst/>
            </a:prstGeom>
            <a:noFill/>
            <a:ln>
              <a:noFill/>
            </a:ln>
          </p:spPr>
          <p:txBody>
            <a:bodyPr spcFirstLastPara="1" wrap="square" lIns="12700" tIns="12700" rIns="12700" bIns="12700" anchor="ctr" anchorCtr="0">
              <a:noAutofit/>
            </a:bodyPr>
            <a:lstStyle/>
            <a:p>
              <a:pPr lvl="0" algn="ctr">
                <a:lnSpc>
                  <a:spcPct val="90000"/>
                </a:lnSpc>
                <a:buClr>
                  <a:srgbClr val="2A4C8C"/>
                </a:buClr>
                <a:buSzPts val="2000"/>
              </a:pPr>
              <a:r>
                <a:rPr lang="en-GB" sz="2000" dirty="0" err="1">
                  <a:solidFill>
                    <a:srgbClr val="2A4C8C"/>
                  </a:solidFill>
                  <a:latin typeface="Calibri"/>
                  <a:ea typeface="Calibri"/>
                  <a:cs typeface="Calibri"/>
                  <a:sym typeface="Calibri"/>
                </a:rPr>
                <a:t>Emniyet</a:t>
              </a:r>
              <a:endParaRPr dirty="0"/>
            </a:p>
          </p:txBody>
        </p:sp>
      </p:grpSp>
      <p:pic>
        <p:nvPicPr>
          <p:cNvPr id="466" name="Google Shape;466;p16"/>
          <p:cNvPicPr preferRelativeResize="0"/>
          <p:nvPr/>
        </p:nvPicPr>
        <p:blipFill rotWithShape="1">
          <a:blip r:embed="rId5">
            <a:alphaModFix/>
          </a:blip>
          <a:srcRect r="13990"/>
          <a:stretch/>
        </p:blipFill>
        <p:spPr>
          <a:xfrm>
            <a:off x="447100" y="3624558"/>
            <a:ext cx="3185865" cy="2198370"/>
          </a:xfrm>
          <a:prstGeom prst="rect">
            <a:avLst/>
          </a:prstGeom>
          <a:noFill/>
          <a:ln>
            <a:noFill/>
          </a:ln>
        </p:spPr>
      </p:pic>
      <p:grpSp>
        <p:nvGrpSpPr>
          <p:cNvPr id="467" name="Google Shape;467;p16"/>
          <p:cNvGrpSpPr/>
          <p:nvPr/>
        </p:nvGrpSpPr>
        <p:grpSpPr>
          <a:xfrm>
            <a:off x="3812427" y="3677191"/>
            <a:ext cx="3381165" cy="2093102"/>
            <a:chOff x="412" y="86506"/>
            <a:chExt cx="3381165" cy="2093102"/>
          </a:xfrm>
        </p:grpSpPr>
        <p:sp>
          <p:nvSpPr>
            <p:cNvPr id="468" name="Google Shape;468;p16"/>
            <p:cNvSpPr/>
            <p:nvPr/>
          </p:nvSpPr>
          <p:spPr>
            <a:xfrm>
              <a:off x="412" y="86506"/>
              <a:ext cx="1610078" cy="966047"/>
            </a:xfrm>
            <a:prstGeom prst="rect">
              <a:avLst/>
            </a:prstGeom>
            <a:solidFill>
              <a:srgbClr val="F3CC2F"/>
            </a:solidFill>
            <a:ln w="38100" cap="flat" cmpd="sng">
              <a:solidFill>
                <a:srgbClr val="F1CB2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6"/>
            <p:cNvSpPr txBox="1"/>
            <p:nvPr/>
          </p:nvSpPr>
          <p:spPr>
            <a:xfrm>
              <a:off x="412" y="86506"/>
              <a:ext cx="1610078" cy="966047"/>
            </a:xfrm>
            <a:prstGeom prst="rect">
              <a:avLst/>
            </a:prstGeom>
            <a:noFill/>
            <a:ln>
              <a:noFill/>
            </a:ln>
          </p:spPr>
          <p:txBody>
            <a:bodyPr spcFirstLastPara="1" wrap="square" lIns="76200" tIns="76200" rIns="76200" bIns="76200" anchor="ctr" anchorCtr="0">
              <a:noAutofit/>
            </a:bodyPr>
            <a:lstStyle/>
            <a:p>
              <a:pPr lvl="0" algn="ctr">
                <a:lnSpc>
                  <a:spcPct val="90000"/>
                </a:lnSpc>
                <a:buClr>
                  <a:srgbClr val="2A4C8C"/>
                </a:buClr>
                <a:buSzPts val="2000"/>
              </a:pPr>
              <a:r>
                <a:rPr lang="en-GB" sz="2000" b="1" dirty="0" err="1">
                  <a:solidFill>
                    <a:srgbClr val="2A4C8C"/>
                  </a:solidFill>
                  <a:latin typeface="Calibri"/>
                  <a:ea typeface="Calibri"/>
                  <a:cs typeface="Calibri"/>
                  <a:sym typeface="Calibri"/>
                </a:rPr>
                <a:t>Yapısal</a:t>
              </a:r>
              <a:r>
                <a:rPr lang="en-GB" sz="2000" b="1" dirty="0">
                  <a:solidFill>
                    <a:srgbClr val="2A4C8C"/>
                  </a:solidFill>
                  <a:latin typeface="Calibri"/>
                  <a:ea typeface="Calibri"/>
                  <a:cs typeface="Calibri"/>
                  <a:sym typeface="Calibri"/>
                </a:rPr>
                <a:t> </a:t>
              </a:r>
              <a:r>
                <a:rPr lang="en-GB" sz="2000" b="1" dirty="0" err="1">
                  <a:solidFill>
                    <a:srgbClr val="2A4C8C"/>
                  </a:solidFill>
                  <a:latin typeface="Calibri"/>
                  <a:ea typeface="Calibri"/>
                  <a:cs typeface="Calibri"/>
                  <a:sym typeface="Calibri"/>
                </a:rPr>
                <a:t>analiz</a:t>
              </a:r>
              <a:endParaRPr dirty="0"/>
            </a:p>
          </p:txBody>
        </p:sp>
        <p:sp>
          <p:nvSpPr>
            <p:cNvPr id="470" name="Google Shape;470;p16"/>
            <p:cNvSpPr/>
            <p:nvPr/>
          </p:nvSpPr>
          <p:spPr>
            <a:xfrm>
              <a:off x="1771499" y="86506"/>
              <a:ext cx="1610078" cy="966047"/>
            </a:xfrm>
            <a:prstGeom prst="rect">
              <a:avLst/>
            </a:prstGeom>
            <a:solidFill>
              <a:srgbClr val="F3CC2F"/>
            </a:solidFill>
            <a:ln w="38100" cap="flat" cmpd="sng">
              <a:solidFill>
                <a:srgbClr val="F1CB2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6"/>
            <p:cNvSpPr txBox="1"/>
            <p:nvPr/>
          </p:nvSpPr>
          <p:spPr>
            <a:xfrm>
              <a:off x="1771499" y="86506"/>
              <a:ext cx="1610078" cy="966047"/>
            </a:xfrm>
            <a:prstGeom prst="rect">
              <a:avLst/>
            </a:prstGeom>
            <a:noFill/>
            <a:ln>
              <a:noFill/>
            </a:ln>
          </p:spPr>
          <p:txBody>
            <a:bodyPr spcFirstLastPara="1" wrap="square" lIns="76200" tIns="76200" rIns="76200" bIns="76200" anchor="ctr" anchorCtr="0">
              <a:noAutofit/>
            </a:bodyPr>
            <a:lstStyle/>
            <a:p>
              <a:pPr lvl="0" algn="ctr">
                <a:lnSpc>
                  <a:spcPct val="90000"/>
                </a:lnSpc>
                <a:buClr>
                  <a:srgbClr val="2A4C8C"/>
                </a:buClr>
                <a:buSzPts val="2000"/>
              </a:pPr>
              <a:r>
                <a:rPr lang="en-GB" sz="2000" b="1" dirty="0" err="1">
                  <a:solidFill>
                    <a:srgbClr val="2A4C8C"/>
                  </a:solidFill>
                  <a:latin typeface="Calibri"/>
                  <a:ea typeface="Calibri"/>
                  <a:cs typeface="Calibri"/>
                  <a:sym typeface="Calibri"/>
                </a:rPr>
                <a:t>Malzeme</a:t>
              </a:r>
              <a:r>
                <a:rPr lang="en-GB" sz="2000" b="1" dirty="0">
                  <a:solidFill>
                    <a:srgbClr val="2A4C8C"/>
                  </a:solidFill>
                  <a:latin typeface="Calibri"/>
                  <a:ea typeface="Calibri"/>
                  <a:cs typeface="Calibri"/>
                  <a:sym typeface="Calibri"/>
                </a:rPr>
                <a:t> </a:t>
              </a:r>
              <a:r>
                <a:rPr lang="en-GB" sz="2000" b="1" dirty="0" err="1">
                  <a:solidFill>
                    <a:srgbClr val="2A4C8C"/>
                  </a:solidFill>
                  <a:latin typeface="Calibri"/>
                  <a:ea typeface="Calibri"/>
                  <a:cs typeface="Calibri"/>
                  <a:sym typeface="Calibri"/>
                </a:rPr>
                <a:t>performansı</a:t>
              </a:r>
              <a:endParaRPr dirty="0"/>
            </a:p>
          </p:txBody>
        </p:sp>
        <p:sp>
          <p:nvSpPr>
            <p:cNvPr id="472" name="Google Shape;472;p16"/>
            <p:cNvSpPr/>
            <p:nvPr/>
          </p:nvSpPr>
          <p:spPr>
            <a:xfrm>
              <a:off x="412" y="1213561"/>
              <a:ext cx="1610078" cy="966047"/>
            </a:xfrm>
            <a:prstGeom prst="rect">
              <a:avLst/>
            </a:prstGeom>
            <a:solidFill>
              <a:srgbClr val="F3CC2F"/>
            </a:solidFill>
            <a:ln w="38100" cap="flat" cmpd="sng">
              <a:solidFill>
                <a:srgbClr val="F1CB2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6"/>
            <p:cNvSpPr txBox="1"/>
            <p:nvPr/>
          </p:nvSpPr>
          <p:spPr>
            <a:xfrm>
              <a:off x="412" y="1213561"/>
              <a:ext cx="1610078" cy="966047"/>
            </a:xfrm>
            <a:prstGeom prst="rect">
              <a:avLst/>
            </a:prstGeom>
            <a:noFill/>
            <a:ln>
              <a:noFill/>
            </a:ln>
          </p:spPr>
          <p:txBody>
            <a:bodyPr spcFirstLastPara="1" wrap="square" lIns="76200" tIns="76200" rIns="76200" bIns="76200" anchor="ctr" anchorCtr="0">
              <a:noAutofit/>
            </a:bodyPr>
            <a:lstStyle/>
            <a:p>
              <a:pPr lvl="0" algn="ctr">
                <a:lnSpc>
                  <a:spcPct val="90000"/>
                </a:lnSpc>
                <a:buClr>
                  <a:srgbClr val="2A4C8C"/>
                </a:buClr>
                <a:buSzPts val="2000"/>
              </a:pPr>
              <a:r>
                <a:rPr lang="en-GB" sz="2000" b="1" dirty="0" err="1">
                  <a:solidFill>
                    <a:srgbClr val="2A4C8C"/>
                  </a:solidFill>
                  <a:latin typeface="Calibri"/>
                  <a:ea typeface="Calibri"/>
                  <a:cs typeface="Calibri"/>
                  <a:sym typeface="Calibri"/>
                </a:rPr>
                <a:t>Tasarım</a:t>
              </a:r>
              <a:r>
                <a:rPr lang="en-GB" sz="2000" b="1" dirty="0">
                  <a:solidFill>
                    <a:srgbClr val="2A4C8C"/>
                  </a:solidFill>
                  <a:latin typeface="Calibri"/>
                  <a:ea typeface="Calibri"/>
                  <a:cs typeface="Calibri"/>
                  <a:sym typeface="Calibri"/>
                </a:rPr>
                <a:t> </a:t>
              </a:r>
              <a:r>
                <a:rPr lang="en-GB" sz="2000" b="1" dirty="0" err="1">
                  <a:solidFill>
                    <a:srgbClr val="2A4C8C"/>
                  </a:solidFill>
                  <a:latin typeface="Calibri"/>
                  <a:ea typeface="Calibri"/>
                  <a:cs typeface="Calibri"/>
                  <a:sym typeface="Calibri"/>
                </a:rPr>
                <a:t>optimizasyonu</a:t>
              </a:r>
              <a:endParaRPr dirty="0"/>
            </a:p>
          </p:txBody>
        </p:sp>
        <p:sp>
          <p:nvSpPr>
            <p:cNvPr id="474" name="Google Shape;474;p16"/>
            <p:cNvSpPr/>
            <p:nvPr/>
          </p:nvSpPr>
          <p:spPr>
            <a:xfrm>
              <a:off x="1771499" y="1213561"/>
              <a:ext cx="1610078" cy="966047"/>
            </a:xfrm>
            <a:prstGeom prst="rect">
              <a:avLst/>
            </a:prstGeom>
            <a:solidFill>
              <a:srgbClr val="F3CC2F"/>
            </a:solidFill>
            <a:ln w="38100" cap="flat" cmpd="sng">
              <a:solidFill>
                <a:srgbClr val="F1CB2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6"/>
            <p:cNvSpPr txBox="1"/>
            <p:nvPr/>
          </p:nvSpPr>
          <p:spPr>
            <a:xfrm>
              <a:off x="1771499" y="1213561"/>
              <a:ext cx="1610078" cy="966047"/>
            </a:xfrm>
            <a:prstGeom prst="rect">
              <a:avLst/>
            </a:prstGeom>
            <a:noFill/>
            <a:ln>
              <a:noFill/>
            </a:ln>
          </p:spPr>
          <p:txBody>
            <a:bodyPr spcFirstLastPara="1" wrap="square" lIns="76200" tIns="76200" rIns="76200" bIns="76200" anchor="ctr" anchorCtr="0">
              <a:noAutofit/>
            </a:bodyPr>
            <a:lstStyle/>
            <a:p>
              <a:pPr lvl="0" algn="ctr">
                <a:lnSpc>
                  <a:spcPct val="90000"/>
                </a:lnSpc>
                <a:buClr>
                  <a:srgbClr val="2A4C8C"/>
                </a:buClr>
                <a:buSzPts val="2000"/>
              </a:pPr>
              <a:r>
                <a:rPr lang="en-GB" sz="2000" b="1" dirty="0" err="1">
                  <a:solidFill>
                    <a:srgbClr val="2A4C8C"/>
                  </a:solidFill>
                  <a:latin typeface="Calibri"/>
                  <a:ea typeface="Calibri"/>
                  <a:cs typeface="Calibri"/>
                  <a:sym typeface="Calibri"/>
                </a:rPr>
                <a:t>Tahmine</a:t>
              </a:r>
              <a:r>
                <a:rPr lang="en-GB" sz="2000" b="1" dirty="0">
                  <a:solidFill>
                    <a:srgbClr val="2A4C8C"/>
                  </a:solidFill>
                  <a:latin typeface="Calibri"/>
                  <a:ea typeface="Calibri"/>
                  <a:cs typeface="Calibri"/>
                  <a:sym typeface="Calibri"/>
                </a:rPr>
                <a:t> </a:t>
              </a:r>
              <a:r>
                <a:rPr lang="en-GB" sz="2000" b="1" dirty="0" err="1">
                  <a:solidFill>
                    <a:srgbClr val="2A4C8C"/>
                  </a:solidFill>
                  <a:latin typeface="Calibri"/>
                  <a:ea typeface="Calibri"/>
                  <a:cs typeface="Calibri"/>
                  <a:sym typeface="Calibri"/>
                </a:rPr>
                <a:t>dayalı</a:t>
              </a:r>
              <a:r>
                <a:rPr lang="en-GB" sz="2000" b="1" dirty="0">
                  <a:solidFill>
                    <a:srgbClr val="2A4C8C"/>
                  </a:solidFill>
                  <a:latin typeface="Calibri"/>
                  <a:ea typeface="Calibri"/>
                  <a:cs typeface="Calibri"/>
                  <a:sym typeface="Calibri"/>
                </a:rPr>
                <a:t> </a:t>
              </a:r>
              <a:r>
                <a:rPr lang="en-GB" sz="2000" b="1" dirty="0" err="1">
                  <a:solidFill>
                    <a:srgbClr val="2A4C8C"/>
                  </a:solidFill>
                  <a:latin typeface="Calibri"/>
                  <a:ea typeface="Calibri"/>
                  <a:cs typeface="Calibri"/>
                  <a:sym typeface="Calibri"/>
                </a:rPr>
                <a:t>analiz</a:t>
              </a:r>
              <a:endParaRPr dirty="0"/>
            </a:p>
          </p:txBody>
        </p:sp>
      </p:grpSp>
      <p:sp>
        <p:nvSpPr>
          <p:cNvPr id="476" name="Google Shape;476;p16"/>
          <p:cNvSpPr txBox="1"/>
          <p:nvPr/>
        </p:nvSpPr>
        <p:spPr>
          <a:xfrm>
            <a:off x="266311" y="3061501"/>
            <a:ext cx="6524515" cy="369332"/>
          </a:xfrm>
          <a:prstGeom prst="rect">
            <a:avLst/>
          </a:prstGeom>
          <a:noFill/>
          <a:ln>
            <a:noFill/>
          </a:ln>
        </p:spPr>
        <p:txBody>
          <a:bodyPr spcFirstLastPara="1" wrap="square" lIns="91425" tIns="45700" rIns="91425" bIns="45700" anchor="t" anchorCtr="0">
            <a:spAutoFit/>
          </a:bodyPr>
          <a:lstStyle/>
          <a:p>
            <a:pPr lvl="0" algn="ctr"/>
            <a:r>
              <a:rPr lang="en-GB" sz="1800" dirty="0" err="1">
                <a:solidFill>
                  <a:schemeClr val="dk1"/>
                </a:solidFill>
                <a:latin typeface="Calibri"/>
                <a:ea typeface="Calibri"/>
                <a:cs typeface="Calibri"/>
                <a:sym typeface="Calibri"/>
              </a:rPr>
              <a:t>Sonlu</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Elemanlar</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Analizi</a:t>
            </a:r>
            <a:r>
              <a:rPr lang="en-GB" sz="1800" dirty="0">
                <a:solidFill>
                  <a:schemeClr val="dk1"/>
                </a:solidFill>
                <a:latin typeface="Calibri"/>
                <a:ea typeface="Calibri"/>
                <a:cs typeface="Calibri"/>
                <a:sym typeface="Calibri"/>
              </a:rPr>
              <a:t> - </a:t>
            </a:r>
            <a:r>
              <a:rPr lang="en-GB" sz="1800" dirty="0" err="1">
                <a:solidFill>
                  <a:schemeClr val="dk1"/>
                </a:solidFill>
                <a:latin typeface="Calibri"/>
                <a:ea typeface="Calibri"/>
                <a:cs typeface="Calibri"/>
                <a:sym typeface="Calibri"/>
              </a:rPr>
              <a:t>ayakkabı</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ürünü</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sanal</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analizi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için</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araç</a:t>
            </a:r>
            <a:endParaRPr dirty="0"/>
          </a:p>
        </p:txBody>
      </p:sp>
      <p:sp>
        <p:nvSpPr>
          <p:cNvPr id="477" name="Google Shape;477;p16"/>
          <p:cNvSpPr txBox="1"/>
          <p:nvPr/>
        </p:nvSpPr>
        <p:spPr>
          <a:xfrm>
            <a:off x="497454" y="5461307"/>
            <a:ext cx="202675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400" dirty="0">
                <a:solidFill>
                  <a:schemeClr val="dk1"/>
                </a:solidFill>
                <a:latin typeface="Calibri"/>
                <a:ea typeface="Calibri"/>
                <a:cs typeface="Calibri"/>
                <a:sym typeface="Calibri"/>
              </a:rPr>
              <a:t>Kaynak</a:t>
            </a:r>
            <a:r>
              <a:rPr lang="en-GB" sz="1400" dirty="0">
                <a:solidFill>
                  <a:schemeClr val="dk1"/>
                </a:solidFill>
                <a:latin typeface="Calibri"/>
                <a:ea typeface="Calibri"/>
                <a:cs typeface="Calibri"/>
                <a:sym typeface="Calibri"/>
              </a:rPr>
              <a:t>: TUIASI </a:t>
            </a:r>
            <a:endParaRPr sz="1400"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17"/>
          <p:cNvSpPr/>
          <p:nvPr/>
        </p:nvSpPr>
        <p:spPr>
          <a:xfrm rot="-3958287">
            <a:off x="8386293" y="68552"/>
            <a:ext cx="6562906" cy="7925488"/>
          </a:xfrm>
          <a:custGeom>
            <a:avLst/>
            <a:gdLst/>
            <a:ahLst/>
            <a:cxnLst/>
            <a:rect l="l" t="t" r="r" b="b"/>
            <a:pathLst>
              <a:path w="7881735" h="3836223" extrusionOk="0">
                <a:moveTo>
                  <a:pt x="0" y="0"/>
                </a:moveTo>
                <a:lnTo>
                  <a:pt x="7881735" y="0"/>
                </a:lnTo>
                <a:lnTo>
                  <a:pt x="7881735" y="3836223"/>
                </a:lnTo>
                <a:lnTo>
                  <a:pt x="0" y="3836223"/>
                </a:lnTo>
                <a:close/>
              </a:path>
            </a:pathLst>
          </a:custGeom>
          <a:solidFill>
            <a:srgbClr val="2A4C8C"/>
          </a:solidFill>
          <a:ln w="9525" cap="flat" cmpd="sng">
            <a:solidFill>
              <a:srgbClr val="2A4C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84" name="Google Shape;484;p17"/>
          <p:cNvPicPr preferRelativeResize="0"/>
          <p:nvPr/>
        </p:nvPicPr>
        <p:blipFill rotWithShape="1">
          <a:blip r:embed="rId3">
            <a:alphaModFix/>
          </a:blip>
          <a:srcRect r="44462" b="-212"/>
          <a:stretch/>
        </p:blipFill>
        <p:spPr>
          <a:xfrm>
            <a:off x="190583" y="6290497"/>
            <a:ext cx="1784643" cy="413890"/>
          </a:xfrm>
          <a:prstGeom prst="rect">
            <a:avLst/>
          </a:prstGeom>
          <a:noFill/>
          <a:ln>
            <a:noFill/>
          </a:ln>
        </p:spPr>
      </p:pic>
      <p:sp>
        <p:nvSpPr>
          <p:cNvPr id="485" name="Google Shape;485;p17"/>
          <p:cNvSpPr/>
          <p:nvPr/>
        </p:nvSpPr>
        <p:spPr>
          <a:xfrm rot="-2119271">
            <a:off x="7897519" y="35244"/>
            <a:ext cx="9911048" cy="7015650"/>
          </a:xfrm>
          <a:prstGeom prst="rtTriangle">
            <a:avLst/>
          </a:prstGeom>
          <a:noFill/>
          <a:ln w="57150" cap="flat" cmpd="sng">
            <a:solidFill>
              <a:srgbClr val="F1C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86" name="Google Shape;486;p17"/>
          <p:cNvGrpSpPr/>
          <p:nvPr/>
        </p:nvGrpSpPr>
        <p:grpSpPr>
          <a:xfrm flipH="1">
            <a:off x="0" y="126744"/>
            <a:ext cx="8439814" cy="890747"/>
            <a:chOff x="2977130" y="297492"/>
            <a:chExt cx="8439814" cy="890747"/>
          </a:xfrm>
        </p:grpSpPr>
        <p:pic>
          <p:nvPicPr>
            <p:cNvPr id="487" name="Google Shape;487;p17"/>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488" name="Google Shape;488;p17"/>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r>
                <a:rPr lang="en-GB" sz="1200" dirty="0">
                  <a:solidFill>
                    <a:srgbClr val="2D5693"/>
                  </a:solidFill>
                  <a:latin typeface="Arimo"/>
                  <a:ea typeface="Arimo"/>
                  <a:cs typeface="Arimo"/>
                  <a:sym typeface="Arimo"/>
                </a:rPr>
                <a:t>SHOEDES – </a:t>
              </a:r>
              <a:r>
                <a:rPr lang="en-GB" sz="1200" dirty="0" err="1">
                  <a:solidFill>
                    <a:srgbClr val="2D5693"/>
                  </a:solidFill>
                  <a:latin typeface="Arimo"/>
                  <a:ea typeface="Arimo"/>
                  <a:cs typeface="Arimo"/>
                  <a:sym typeface="Arimo"/>
                </a:rPr>
                <a:t>Döngüsel</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ekonominin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ortaya</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çıkan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taleplerine</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uygun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sürdürülebilir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ürünler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için</a:t>
              </a:r>
              <a:r>
                <a:rPr lang="en-GB" sz="1200" dirty="0">
                  <a:solidFill>
                    <a:srgbClr val="2D5693"/>
                  </a:solidFill>
                  <a:latin typeface="Arimo"/>
                  <a:ea typeface="Arimo"/>
                  <a:cs typeface="Arimo"/>
                  <a:sym typeface="Arimo"/>
                </a:rPr>
                <a:t> yeni </a:t>
              </a:r>
              <a:r>
                <a:rPr lang="en-GB" sz="1200" dirty="0" err="1">
                  <a:solidFill>
                    <a:srgbClr val="2D5693"/>
                  </a:solidFill>
                  <a:latin typeface="Arimo"/>
                  <a:ea typeface="Arimo"/>
                  <a:cs typeface="Arimo"/>
                  <a:sym typeface="Arimo"/>
                </a:rPr>
                <a:t>ayakkabı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tasarımcısı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nitelikleri</a:t>
              </a:r>
              <a:endParaRPr sz="1200" dirty="0">
                <a:solidFill>
                  <a:srgbClr val="2D5693"/>
                </a:solidFill>
                <a:latin typeface="Arimo"/>
                <a:ea typeface="Arimo"/>
                <a:cs typeface="Arimo"/>
                <a:sym typeface="Arimo"/>
              </a:endParaRPr>
            </a:p>
          </p:txBody>
        </p:sp>
      </p:grpSp>
      <p:pic>
        <p:nvPicPr>
          <p:cNvPr id="489" name="Google Shape;489;p17"/>
          <p:cNvPicPr preferRelativeResize="0"/>
          <p:nvPr/>
        </p:nvPicPr>
        <p:blipFill rotWithShape="1">
          <a:blip r:embed="rId5">
            <a:alphaModFix/>
          </a:blip>
          <a:srcRect l="19149" r="52846" b="54528"/>
          <a:stretch/>
        </p:blipFill>
        <p:spPr>
          <a:xfrm>
            <a:off x="8674926" y="126744"/>
            <a:ext cx="3414409" cy="3126384"/>
          </a:xfrm>
          <a:prstGeom prst="rect">
            <a:avLst/>
          </a:prstGeom>
          <a:noFill/>
          <a:ln>
            <a:noFill/>
          </a:ln>
        </p:spPr>
      </p:pic>
      <p:pic>
        <p:nvPicPr>
          <p:cNvPr id="490" name="Google Shape;490;p17"/>
          <p:cNvPicPr preferRelativeResize="0"/>
          <p:nvPr/>
        </p:nvPicPr>
        <p:blipFill rotWithShape="1">
          <a:blip r:embed="rId5">
            <a:alphaModFix/>
          </a:blip>
          <a:srcRect l="19249" t="52431" r="52745" b="2096"/>
          <a:stretch/>
        </p:blipFill>
        <p:spPr>
          <a:xfrm>
            <a:off x="8674925" y="3578003"/>
            <a:ext cx="3414409" cy="3126384"/>
          </a:xfrm>
          <a:prstGeom prst="rect">
            <a:avLst/>
          </a:prstGeom>
          <a:noFill/>
          <a:ln>
            <a:noFill/>
          </a:ln>
        </p:spPr>
      </p:pic>
      <p:grpSp>
        <p:nvGrpSpPr>
          <p:cNvPr id="491" name="Google Shape;491;p17"/>
          <p:cNvGrpSpPr/>
          <p:nvPr/>
        </p:nvGrpSpPr>
        <p:grpSpPr>
          <a:xfrm>
            <a:off x="4020350" y="914816"/>
            <a:ext cx="2918857" cy="3456580"/>
            <a:chOff x="617220" y="1342366"/>
            <a:chExt cx="1840230" cy="3481049"/>
          </a:xfrm>
        </p:grpSpPr>
        <p:sp>
          <p:nvSpPr>
            <p:cNvPr id="492" name="Google Shape;492;p17"/>
            <p:cNvSpPr/>
            <p:nvPr/>
          </p:nvSpPr>
          <p:spPr>
            <a:xfrm>
              <a:off x="617220" y="1342366"/>
              <a:ext cx="1840230" cy="1023644"/>
            </a:xfrm>
            <a:prstGeom prst="ellipse">
              <a:avLst/>
            </a:prstGeom>
            <a:solidFill>
              <a:srgbClr val="F3CC2F"/>
            </a:solidFill>
            <a:ln>
              <a:noFill/>
            </a:ln>
          </p:spPr>
          <p:txBody>
            <a:bodyPr spcFirstLastPara="1" wrap="square" lIns="91425" tIns="45700" rIns="91425" bIns="45700" anchor="ctr" anchorCtr="0">
              <a:noAutofit/>
            </a:bodyPr>
            <a:lstStyle/>
            <a:p>
              <a:pPr lvl="0" algn="ctr">
                <a:buClr>
                  <a:srgbClr val="2A4C8C"/>
                </a:buClr>
                <a:buSzPts val="2000"/>
              </a:pPr>
              <a:r>
                <a:rPr lang="tr-TR" sz="2000" b="1" dirty="0">
                  <a:solidFill>
                    <a:srgbClr val="2A4C8C"/>
                  </a:solidFill>
                  <a:latin typeface="Calibri"/>
                  <a:ea typeface="Calibri"/>
                  <a:cs typeface="Calibri"/>
                  <a:sym typeface="Calibri"/>
                </a:rPr>
                <a:t>İ</a:t>
              </a:r>
              <a:r>
                <a:rPr lang="en-GB" sz="2000" b="1" dirty="0">
                  <a:solidFill>
                    <a:srgbClr val="2A4C8C"/>
                  </a:solidFill>
                  <a:latin typeface="Calibri"/>
                  <a:ea typeface="Calibri"/>
                  <a:cs typeface="Calibri"/>
                  <a:sym typeface="Calibri"/>
                </a:rPr>
                <a:t>FADE GÜCÜ</a:t>
              </a:r>
              <a:endParaRPr dirty="0"/>
            </a:p>
          </p:txBody>
        </p:sp>
        <p:sp>
          <p:nvSpPr>
            <p:cNvPr id="493" name="Google Shape;493;p17"/>
            <p:cNvSpPr/>
            <p:nvPr/>
          </p:nvSpPr>
          <p:spPr>
            <a:xfrm>
              <a:off x="617220" y="2533530"/>
              <a:ext cx="1840230" cy="598290"/>
            </a:xfrm>
            <a:prstGeom prst="rect">
              <a:avLst/>
            </a:prstGeom>
            <a:noFill/>
            <a:ln w="38100" cap="flat" cmpd="sng">
              <a:solidFill>
                <a:srgbClr val="F3CC2F"/>
              </a:solid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2A4C8C"/>
                </a:buClr>
                <a:buSzPts val="1800"/>
              </a:pPr>
              <a:r>
                <a:rPr lang="en-GB" sz="1800" dirty="0" err="1">
                  <a:solidFill>
                    <a:srgbClr val="2A4C8C"/>
                  </a:solidFill>
                  <a:latin typeface="Calibri"/>
                  <a:ea typeface="Calibri"/>
                  <a:cs typeface="Calibri"/>
                  <a:sym typeface="Calibri"/>
                </a:rPr>
                <a:t>İletişim</a:t>
              </a:r>
              <a:endParaRPr dirty="0"/>
            </a:p>
          </p:txBody>
        </p:sp>
        <p:sp>
          <p:nvSpPr>
            <p:cNvPr id="494" name="Google Shape;494;p17"/>
            <p:cNvSpPr/>
            <p:nvPr/>
          </p:nvSpPr>
          <p:spPr>
            <a:xfrm>
              <a:off x="617220" y="3375577"/>
              <a:ext cx="1840230" cy="598290"/>
            </a:xfrm>
            <a:prstGeom prst="rect">
              <a:avLst/>
            </a:prstGeom>
            <a:noFill/>
            <a:ln w="38100" cap="flat" cmpd="sng">
              <a:solidFill>
                <a:srgbClr val="F3CC2F"/>
              </a:solid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2A4C8C"/>
                </a:buClr>
                <a:buSzPts val="1800"/>
              </a:pPr>
              <a:r>
                <a:rPr lang="en-GB" sz="1800" dirty="0" err="1">
                  <a:solidFill>
                    <a:srgbClr val="2A4C8C"/>
                  </a:solidFill>
                  <a:latin typeface="Calibri"/>
                  <a:ea typeface="Calibri"/>
                  <a:cs typeface="Calibri"/>
                  <a:sym typeface="Calibri"/>
                </a:rPr>
                <a:t>Duyguları</a:t>
              </a:r>
              <a:endParaRPr dirty="0"/>
            </a:p>
          </p:txBody>
        </p:sp>
        <p:sp>
          <p:nvSpPr>
            <p:cNvPr id="495" name="Google Shape;495;p17"/>
            <p:cNvSpPr/>
            <p:nvPr/>
          </p:nvSpPr>
          <p:spPr>
            <a:xfrm>
              <a:off x="617220" y="4225125"/>
              <a:ext cx="1840230" cy="598290"/>
            </a:xfrm>
            <a:prstGeom prst="rect">
              <a:avLst/>
            </a:prstGeom>
            <a:noFill/>
            <a:ln w="38100" cap="flat" cmpd="sng">
              <a:solidFill>
                <a:srgbClr val="F3CC2F"/>
              </a:solid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2A4C8C"/>
                </a:buClr>
                <a:buSzPts val="1800"/>
              </a:pPr>
              <a:r>
                <a:rPr lang="en-GB" sz="1800" dirty="0" err="1">
                  <a:solidFill>
                    <a:srgbClr val="2A4C8C"/>
                  </a:solidFill>
                  <a:latin typeface="Calibri"/>
                  <a:ea typeface="Calibri"/>
                  <a:cs typeface="Calibri"/>
                  <a:sym typeface="Calibri"/>
                </a:rPr>
                <a:t>Marka</a:t>
              </a:r>
              <a:r>
                <a:rPr lang="en-GB" sz="1800" dirty="0">
                  <a:solidFill>
                    <a:srgbClr val="2A4C8C"/>
                  </a:solidFill>
                  <a:latin typeface="Calibri"/>
                  <a:ea typeface="Calibri"/>
                  <a:cs typeface="Calibri"/>
                  <a:sym typeface="Calibri"/>
                </a:rPr>
                <a:t> </a:t>
              </a:r>
              <a:r>
                <a:rPr lang="en-GB" sz="1800" dirty="0" err="1">
                  <a:solidFill>
                    <a:srgbClr val="2A4C8C"/>
                  </a:solidFill>
                  <a:latin typeface="Calibri"/>
                  <a:ea typeface="Calibri"/>
                  <a:cs typeface="Calibri"/>
                  <a:sym typeface="Calibri"/>
                </a:rPr>
                <a:t>kimliği</a:t>
              </a:r>
              <a:endParaRPr dirty="0"/>
            </a:p>
          </p:txBody>
        </p:sp>
      </p:grpSp>
      <p:grpSp>
        <p:nvGrpSpPr>
          <p:cNvPr id="496" name="Google Shape;496;p17"/>
          <p:cNvGrpSpPr/>
          <p:nvPr/>
        </p:nvGrpSpPr>
        <p:grpSpPr>
          <a:xfrm>
            <a:off x="577125" y="944718"/>
            <a:ext cx="2918857" cy="5196701"/>
            <a:chOff x="617220" y="1342366"/>
            <a:chExt cx="1840230" cy="5233489"/>
          </a:xfrm>
        </p:grpSpPr>
        <p:sp>
          <p:nvSpPr>
            <p:cNvPr id="497" name="Google Shape;497;p17"/>
            <p:cNvSpPr/>
            <p:nvPr/>
          </p:nvSpPr>
          <p:spPr>
            <a:xfrm>
              <a:off x="617220" y="1342366"/>
              <a:ext cx="1840230" cy="1023644"/>
            </a:xfrm>
            <a:prstGeom prst="ellipse">
              <a:avLst/>
            </a:prstGeom>
            <a:solidFill>
              <a:srgbClr val="F3CC2F"/>
            </a:solidFill>
            <a:ln>
              <a:noFill/>
            </a:ln>
          </p:spPr>
          <p:txBody>
            <a:bodyPr spcFirstLastPara="1" wrap="square" lIns="91425" tIns="45700" rIns="91425" bIns="45700" anchor="ctr" anchorCtr="0">
              <a:noAutofit/>
            </a:bodyPr>
            <a:lstStyle/>
            <a:p>
              <a:pPr lvl="0" algn="ctr">
                <a:buClr>
                  <a:srgbClr val="2A4C8C"/>
                </a:buClr>
                <a:buSzPts val="2000"/>
              </a:pPr>
              <a:r>
                <a:rPr lang="en-GB" sz="2000" b="1" dirty="0">
                  <a:solidFill>
                    <a:srgbClr val="2A4C8C"/>
                  </a:solidFill>
                  <a:latin typeface="Calibri"/>
                  <a:ea typeface="Calibri"/>
                  <a:cs typeface="Calibri"/>
                  <a:sym typeface="Calibri"/>
                </a:rPr>
                <a:t>ESTETİK</a:t>
              </a:r>
              <a:endParaRPr sz="2000" b="1" cap="none" dirty="0">
                <a:solidFill>
                  <a:srgbClr val="2A4C8C"/>
                </a:solidFill>
                <a:latin typeface="Calibri"/>
                <a:ea typeface="Calibri"/>
                <a:cs typeface="Calibri"/>
                <a:sym typeface="Calibri"/>
              </a:endParaRPr>
            </a:p>
          </p:txBody>
        </p:sp>
        <p:sp>
          <p:nvSpPr>
            <p:cNvPr id="498" name="Google Shape;498;p17"/>
            <p:cNvSpPr/>
            <p:nvPr/>
          </p:nvSpPr>
          <p:spPr>
            <a:xfrm>
              <a:off x="617220" y="2533530"/>
              <a:ext cx="1840230" cy="598290"/>
            </a:xfrm>
            <a:prstGeom prst="rect">
              <a:avLst/>
            </a:prstGeom>
            <a:noFill/>
            <a:ln w="38100" cap="flat" cmpd="sng">
              <a:solidFill>
                <a:srgbClr val="F3CC2F"/>
              </a:solid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2A4C8C"/>
                </a:buClr>
                <a:buSzPts val="1800"/>
              </a:pPr>
              <a:r>
                <a:rPr lang="en-GB" sz="1800" dirty="0" err="1">
                  <a:solidFill>
                    <a:srgbClr val="2A4C8C"/>
                  </a:solidFill>
                  <a:latin typeface="Calibri"/>
                  <a:ea typeface="Calibri"/>
                  <a:cs typeface="Calibri"/>
                  <a:sym typeface="Calibri"/>
                </a:rPr>
                <a:t>Görsel</a:t>
              </a:r>
              <a:r>
                <a:rPr lang="en-GB" sz="1800" dirty="0">
                  <a:solidFill>
                    <a:srgbClr val="2A4C8C"/>
                  </a:solidFill>
                  <a:latin typeface="Calibri"/>
                  <a:ea typeface="Calibri"/>
                  <a:cs typeface="Calibri"/>
                  <a:sym typeface="Calibri"/>
                </a:rPr>
                <a:t> </a:t>
              </a:r>
              <a:r>
                <a:rPr lang="en-GB" sz="1800" dirty="0" err="1">
                  <a:solidFill>
                    <a:srgbClr val="2A4C8C"/>
                  </a:solidFill>
                  <a:latin typeface="Calibri"/>
                  <a:ea typeface="Calibri"/>
                  <a:cs typeface="Calibri"/>
                  <a:sym typeface="Calibri"/>
                </a:rPr>
                <a:t>çekicilik</a:t>
              </a:r>
              <a:endParaRPr sz="1800" dirty="0">
                <a:solidFill>
                  <a:srgbClr val="2A4C8C"/>
                </a:solidFill>
                <a:latin typeface="Calibri"/>
                <a:ea typeface="Calibri"/>
                <a:cs typeface="Calibri"/>
                <a:sym typeface="Calibri"/>
              </a:endParaRPr>
            </a:p>
          </p:txBody>
        </p:sp>
        <p:sp>
          <p:nvSpPr>
            <p:cNvPr id="499" name="Google Shape;499;p17"/>
            <p:cNvSpPr/>
            <p:nvPr/>
          </p:nvSpPr>
          <p:spPr>
            <a:xfrm>
              <a:off x="617220" y="3375577"/>
              <a:ext cx="1840230" cy="598290"/>
            </a:xfrm>
            <a:prstGeom prst="rect">
              <a:avLst/>
            </a:prstGeom>
            <a:noFill/>
            <a:ln w="38100" cap="flat" cmpd="sng">
              <a:solidFill>
                <a:srgbClr val="F3CC2F"/>
              </a:solid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2A4C8C"/>
                </a:buClr>
                <a:buSzPts val="1800"/>
              </a:pPr>
              <a:r>
                <a:rPr lang="en-GB" sz="1800" dirty="0" err="1">
                  <a:solidFill>
                    <a:srgbClr val="2A4C8C"/>
                  </a:solidFill>
                  <a:latin typeface="Calibri"/>
                  <a:ea typeface="Calibri"/>
                  <a:cs typeface="Calibri"/>
                  <a:sym typeface="Calibri"/>
                </a:rPr>
                <a:t>Üslup</a:t>
              </a:r>
              <a:endParaRPr dirty="0"/>
            </a:p>
          </p:txBody>
        </p:sp>
        <p:sp>
          <p:nvSpPr>
            <p:cNvPr id="500" name="Google Shape;500;p17"/>
            <p:cNvSpPr/>
            <p:nvPr/>
          </p:nvSpPr>
          <p:spPr>
            <a:xfrm>
              <a:off x="617220" y="4225125"/>
              <a:ext cx="1840230" cy="598290"/>
            </a:xfrm>
            <a:prstGeom prst="rect">
              <a:avLst/>
            </a:prstGeom>
            <a:noFill/>
            <a:ln w="38100" cap="flat" cmpd="sng">
              <a:solidFill>
                <a:srgbClr val="F3CC2F"/>
              </a:solid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2A4C8C"/>
                </a:buClr>
                <a:buSzPts val="1800"/>
              </a:pPr>
              <a:r>
                <a:rPr lang="en-GB" sz="1800" dirty="0" err="1">
                  <a:solidFill>
                    <a:srgbClr val="2A4C8C"/>
                  </a:solidFill>
                  <a:latin typeface="Calibri"/>
                  <a:ea typeface="Calibri"/>
                  <a:cs typeface="Calibri"/>
                  <a:sym typeface="Calibri"/>
                </a:rPr>
                <a:t>Renk</a:t>
              </a:r>
              <a:endParaRPr dirty="0"/>
            </a:p>
          </p:txBody>
        </p:sp>
        <p:sp>
          <p:nvSpPr>
            <p:cNvPr id="501" name="Google Shape;501;p17"/>
            <p:cNvSpPr/>
            <p:nvPr/>
          </p:nvSpPr>
          <p:spPr>
            <a:xfrm>
              <a:off x="617220" y="5094513"/>
              <a:ext cx="1840230" cy="598290"/>
            </a:xfrm>
            <a:prstGeom prst="rect">
              <a:avLst/>
            </a:prstGeom>
            <a:noFill/>
            <a:ln w="38100" cap="flat" cmpd="sng">
              <a:solidFill>
                <a:srgbClr val="F3CC2F"/>
              </a:solid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2A4C8C"/>
                </a:buClr>
                <a:buSzPts val="1800"/>
              </a:pPr>
              <a:r>
                <a:rPr lang="en-GB" sz="1800" dirty="0" err="1">
                  <a:solidFill>
                    <a:srgbClr val="2A4C8C"/>
                  </a:solidFill>
                  <a:latin typeface="Calibri"/>
                  <a:ea typeface="Calibri"/>
                  <a:cs typeface="Calibri"/>
                  <a:sym typeface="Calibri"/>
                </a:rPr>
                <a:t>Oranları</a:t>
              </a:r>
              <a:endParaRPr dirty="0"/>
            </a:p>
          </p:txBody>
        </p:sp>
        <p:sp>
          <p:nvSpPr>
            <p:cNvPr id="502" name="Google Shape;502;p17"/>
            <p:cNvSpPr/>
            <p:nvPr/>
          </p:nvSpPr>
          <p:spPr>
            <a:xfrm>
              <a:off x="617220" y="5977565"/>
              <a:ext cx="1840230" cy="598290"/>
            </a:xfrm>
            <a:prstGeom prst="rect">
              <a:avLst/>
            </a:prstGeom>
            <a:noFill/>
            <a:ln w="38100" cap="flat" cmpd="sng">
              <a:solidFill>
                <a:srgbClr val="F3CC2F"/>
              </a:solid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2A4C8C"/>
                </a:buClr>
                <a:buSzPts val="1800"/>
              </a:pPr>
              <a:r>
                <a:rPr lang="en-GB" sz="1800" dirty="0" err="1">
                  <a:solidFill>
                    <a:srgbClr val="2A4C8C"/>
                  </a:solidFill>
                  <a:latin typeface="Calibri"/>
                  <a:ea typeface="Calibri"/>
                  <a:cs typeface="Calibri"/>
                  <a:sym typeface="Calibri"/>
                </a:rPr>
                <a:t>Tasarım</a:t>
              </a:r>
              <a:r>
                <a:rPr lang="en-GB" sz="1800" dirty="0">
                  <a:solidFill>
                    <a:srgbClr val="2A4C8C"/>
                  </a:solidFill>
                  <a:latin typeface="Calibri"/>
                  <a:ea typeface="Calibri"/>
                  <a:cs typeface="Calibri"/>
                  <a:sym typeface="Calibri"/>
                </a:rPr>
                <a:t> </a:t>
              </a:r>
              <a:r>
                <a:rPr lang="en-GB" sz="1800" dirty="0" err="1">
                  <a:solidFill>
                    <a:srgbClr val="2A4C8C"/>
                  </a:solidFill>
                  <a:latin typeface="Calibri"/>
                  <a:ea typeface="Calibri"/>
                  <a:cs typeface="Calibri"/>
                  <a:sym typeface="Calibri"/>
                </a:rPr>
                <a:t>öğeleri</a:t>
              </a:r>
              <a:endParaRPr sz="1800" dirty="0">
                <a:solidFill>
                  <a:srgbClr val="2A4C8C"/>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grpSp>
        <p:nvGrpSpPr>
          <p:cNvPr id="508" name="Google Shape;508;p18"/>
          <p:cNvGrpSpPr/>
          <p:nvPr/>
        </p:nvGrpSpPr>
        <p:grpSpPr>
          <a:xfrm flipH="1">
            <a:off x="2366228" y="96673"/>
            <a:ext cx="8439814" cy="890747"/>
            <a:chOff x="2977130" y="297492"/>
            <a:chExt cx="8439814" cy="890747"/>
          </a:xfrm>
        </p:grpSpPr>
        <p:pic>
          <p:nvPicPr>
            <p:cNvPr id="509" name="Google Shape;509;p18"/>
            <p:cNvPicPr preferRelativeResize="0"/>
            <p:nvPr/>
          </p:nvPicPr>
          <p:blipFill rotWithShape="1">
            <a:blip r:embed="rId3">
              <a:alphaModFix/>
            </a:blip>
            <a:srcRect/>
            <a:stretch/>
          </p:blipFill>
          <p:spPr>
            <a:xfrm flipH="1">
              <a:off x="2977130" y="297492"/>
              <a:ext cx="917508" cy="890747"/>
            </a:xfrm>
            <a:prstGeom prst="rect">
              <a:avLst/>
            </a:prstGeom>
            <a:noFill/>
            <a:ln>
              <a:noFill/>
            </a:ln>
          </p:spPr>
        </p:pic>
        <p:sp>
          <p:nvSpPr>
            <p:cNvPr id="510" name="Google Shape;510;p18"/>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r>
                <a:rPr lang="en-GB" sz="1200" dirty="0">
                  <a:solidFill>
                    <a:srgbClr val="2D5693"/>
                  </a:solidFill>
                  <a:latin typeface="Arimo"/>
                  <a:ea typeface="Arimo"/>
                  <a:cs typeface="Arimo"/>
                  <a:sym typeface="Arimo"/>
                </a:rPr>
                <a:t>SHOEDES – </a:t>
              </a:r>
              <a:r>
                <a:rPr lang="en-GB" sz="1200" dirty="0" err="1">
                  <a:solidFill>
                    <a:srgbClr val="2D5693"/>
                  </a:solidFill>
                  <a:latin typeface="Arimo"/>
                  <a:ea typeface="Arimo"/>
                  <a:cs typeface="Arimo"/>
                  <a:sym typeface="Arimo"/>
                </a:rPr>
                <a:t>Döngüsel</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ekonominin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ortaya</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çıkan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taleplerine</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uygun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sürdürülebilir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ürünler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için</a:t>
              </a:r>
              <a:r>
                <a:rPr lang="en-GB" sz="1200" dirty="0">
                  <a:solidFill>
                    <a:srgbClr val="2D5693"/>
                  </a:solidFill>
                  <a:latin typeface="Arimo"/>
                  <a:ea typeface="Arimo"/>
                  <a:cs typeface="Arimo"/>
                  <a:sym typeface="Arimo"/>
                </a:rPr>
                <a:t> yeni </a:t>
              </a:r>
              <a:r>
                <a:rPr lang="en-GB" sz="1200" dirty="0" err="1">
                  <a:solidFill>
                    <a:srgbClr val="2D5693"/>
                  </a:solidFill>
                  <a:latin typeface="Arimo"/>
                  <a:ea typeface="Arimo"/>
                  <a:cs typeface="Arimo"/>
                  <a:sym typeface="Arimo"/>
                </a:rPr>
                <a:t>ayakkabı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tasarımcısı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nitelikleri</a:t>
              </a:r>
              <a:endParaRPr sz="1200" dirty="0">
                <a:solidFill>
                  <a:srgbClr val="2D5693"/>
                </a:solidFill>
                <a:latin typeface="Arimo"/>
                <a:ea typeface="Arimo"/>
                <a:cs typeface="Arimo"/>
                <a:sym typeface="Arimo"/>
              </a:endParaRPr>
            </a:p>
          </p:txBody>
        </p:sp>
      </p:grpSp>
      <p:pic>
        <p:nvPicPr>
          <p:cNvPr id="511" name="Google Shape;511;p18"/>
          <p:cNvPicPr preferRelativeResize="0"/>
          <p:nvPr/>
        </p:nvPicPr>
        <p:blipFill rotWithShape="1">
          <a:blip r:embed="rId4">
            <a:alphaModFix/>
          </a:blip>
          <a:srcRect r="44462" b="-212"/>
          <a:stretch/>
        </p:blipFill>
        <p:spPr>
          <a:xfrm>
            <a:off x="10151706" y="6267389"/>
            <a:ext cx="1784643" cy="413890"/>
          </a:xfrm>
          <a:prstGeom prst="rect">
            <a:avLst/>
          </a:prstGeom>
          <a:noFill/>
          <a:ln>
            <a:noFill/>
          </a:ln>
        </p:spPr>
      </p:pic>
      <p:grpSp>
        <p:nvGrpSpPr>
          <p:cNvPr id="512" name="Google Shape;512;p18"/>
          <p:cNvGrpSpPr/>
          <p:nvPr/>
        </p:nvGrpSpPr>
        <p:grpSpPr>
          <a:xfrm>
            <a:off x="1259080" y="2897159"/>
            <a:ext cx="10025401" cy="3068273"/>
            <a:chOff x="1224" y="0"/>
            <a:chExt cx="10025401" cy="3068273"/>
          </a:xfrm>
        </p:grpSpPr>
        <p:sp>
          <p:nvSpPr>
            <p:cNvPr id="513" name="Google Shape;513;p18"/>
            <p:cNvSpPr/>
            <p:nvPr/>
          </p:nvSpPr>
          <p:spPr>
            <a:xfrm>
              <a:off x="1224" y="0"/>
              <a:ext cx="3182667" cy="3068273"/>
            </a:xfrm>
            <a:prstGeom prst="roundRect">
              <a:avLst>
                <a:gd name="adj" fmla="val 10000"/>
              </a:avLst>
            </a:prstGeom>
            <a:solidFill>
              <a:srgbClr val="FFE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8"/>
            <p:cNvSpPr txBox="1"/>
            <p:nvPr/>
          </p:nvSpPr>
          <p:spPr>
            <a:xfrm>
              <a:off x="28184" y="26960"/>
              <a:ext cx="3128747" cy="866561"/>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rgbClr val="2A4C8C"/>
                </a:buClr>
                <a:buSzPts val="3200"/>
                <a:buFont typeface="Calibri"/>
                <a:buNone/>
              </a:pPr>
              <a:r>
                <a:rPr lang="tr-TR" sz="3200" dirty="0">
                  <a:solidFill>
                    <a:srgbClr val="2A4C8C"/>
                  </a:solidFill>
                  <a:latin typeface="Calibri"/>
                  <a:ea typeface="Calibri"/>
                  <a:cs typeface="Calibri"/>
                  <a:sym typeface="Calibri"/>
                </a:rPr>
                <a:t>Portföy analizi</a:t>
              </a:r>
              <a:endParaRPr dirty="0"/>
            </a:p>
          </p:txBody>
        </p:sp>
        <p:sp>
          <p:nvSpPr>
            <p:cNvPr id="515" name="Google Shape;515;p18"/>
            <p:cNvSpPr/>
            <p:nvPr/>
          </p:nvSpPr>
          <p:spPr>
            <a:xfrm>
              <a:off x="319490" y="921380"/>
              <a:ext cx="2546133" cy="925126"/>
            </a:xfrm>
            <a:prstGeom prst="roundRect">
              <a:avLst>
                <a:gd name="adj" fmla="val 10000"/>
              </a:avLst>
            </a:prstGeom>
            <a:solidFill>
              <a:srgbClr val="FECC0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8"/>
            <p:cNvSpPr txBox="1"/>
            <p:nvPr/>
          </p:nvSpPr>
          <p:spPr>
            <a:xfrm>
              <a:off x="346586" y="948476"/>
              <a:ext cx="2491941" cy="870934"/>
            </a:xfrm>
            <a:prstGeom prst="rect">
              <a:avLst/>
            </a:prstGeom>
            <a:noFill/>
            <a:ln>
              <a:noFill/>
            </a:ln>
          </p:spPr>
          <p:txBody>
            <a:bodyPr spcFirstLastPara="1" wrap="square" lIns="40625" tIns="30475" rIns="40625" bIns="30475" anchor="ctr" anchorCtr="0">
              <a:noAutofit/>
            </a:bodyPr>
            <a:lstStyle/>
            <a:p>
              <a:pPr lvl="0" algn="ctr">
                <a:lnSpc>
                  <a:spcPct val="90000"/>
                </a:lnSpc>
                <a:buClr>
                  <a:srgbClr val="FFFFFF"/>
                </a:buClr>
                <a:buSzPts val="1600"/>
              </a:pPr>
              <a:r>
                <a:rPr lang="en-GB" sz="1600" dirty="0">
                  <a:solidFill>
                    <a:srgbClr val="FFFFFF"/>
                  </a:solidFill>
                  <a:latin typeface="Calibri"/>
                  <a:ea typeface="Calibri"/>
                  <a:cs typeface="Calibri"/>
                  <a:sym typeface="Calibri"/>
                </a:rPr>
                <a:t>İlk </a:t>
              </a:r>
              <a:r>
                <a:rPr lang="en-GB" sz="1600" dirty="0" err="1">
                  <a:solidFill>
                    <a:srgbClr val="FFFFFF"/>
                  </a:solidFill>
                  <a:latin typeface="Calibri"/>
                  <a:ea typeface="Calibri"/>
                  <a:cs typeface="Calibri"/>
                  <a:sym typeface="Calibri"/>
                </a:rPr>
                <a:t>tasarım</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özellikleriyle</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eşleştirin</a:t>
              </a:r>
              <a:endParaRPr dirty="0"/>
            </a:p>
          </p:txBody>
        </p:sp>
        <p:sp>
          <p:nvSpPr>
            <p:cNvPr id="517" name="Google Shape;517;p18"/>
            <p:cNvSpPr/>
            <p:nvPr/>
          </p:nvSpPr>
          <p:spPr>
            <a:xfrm>
              <a:off x="319490" y="1988834"/>
              <a:ext cx="2546133" cy="925126"/>
            </a:xfrm>
            <a:prstGeom prst="roundRect">
              <a:avLst>
                <a:gd name="adj" fmla="val 10000"/>
              </a:avLst>
            </a:prstGeom>
            <a:solidFill>
              <a:srgbClr val="FECC0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8"/>
            <p:cNvSpPr txBox="1"/>
            <p:nvPr/>
          </p:nvSpPr>
          <p:spPr>
            <a:xfrm>
              <a:off x="346586" y="2015930"/>
              <a:ext cx="2491941" cy="870934"/>
            </a:xfrm>
            <a:prstGeom prst="rect">
              <a:avLst/>
            </a:prstGeom>
            <a:noFill/>
            <a:ln>
              <a:noFill/>
            </a:ln>
          </p:spPr>
          <p:txBody>
            <a:bodyPr spcFirstLastPara="1" wrap="square" lIns="40625" tIns="30475" rIns="40625" bIns="30475" anchor="ctr" anchorCtr="0">
              <a:noAutofit/>
            </a:bodyPr>
            <a:lstStyle/>
            <a:p>
              <a:pPr lvl="0" algn="ctr">
                <a:lnSpc>
                  <a:spcPct val="90000"/>
                </a:lnSpc>
                <a:buClr>
                  <a:srgbClr val="FFFFFF"/>
                </a:buClr>
                <a:buSzPts val="1600"/>
              </a:pPr>
              <a:r>
                <a:rPr lang="en-GB" sz="1600" dirty="0" err="1">
                  <a:solidFill>
                    <a:srgbClr val="FFFFFF"/>
                  </a:solidFill>
                  <a:latin typeface="Calibri"/>
                  <a:ea typeface="Calibri"/>
                  <a:cs typeface="Calibri"/>
                  <a:sym typeface="Calibri"/>
                </a:rPr>
                <a:t>Çizimler</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eskizler</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maketler</a:t>
              </a:r>
              <a:r>
                <a:rPr lang="en-GB" sz="1600" dirty="0">
                  <a:solidFill>
                    <a:srgbClr val="FFFFFF"/>
                  </a:solidFill>
                  <a:latin typeface="Calibri"/>
                  <a:ea typeface="Calibri"/>
                  <a:cs typeface="Calibri"/>
                  <a:sym typeface="Calibri"/>
                </a:rPr>
                <a:t> ve </a:t>
              </a:r>
              <a:r>
                <a:rPr lang="en-GB" sz="1600" dirty="0" err="1">
                  <a:solidFill>
                    <a:srgbClr val="FFFFFF"/>
                  </a:solidFill>
                  <a:latin typeface="Calibri"/>
                  <a:ea typeface="Calibri"/>
                  <a:cs typeface="Calibri"/>
                  <a:sym typeface="Calibri"/>
                </a:rPr>
                <a:t>prototipler</a:t>
              </a:r>
              <a:endParaRPr dirty="0"/>
            </a:p>
          </p:txBody>
        </p:sp>
        <p:sp>
          <p:nvSpPr>
            <p:cNvPr id="519" name="Google Shape;519;p18"/>
            <p:cNvSpPr/>
            <p:nvPr/>
          </p:nvSpPr>
          <p:spPr>
            <a:xfrm>
              <a:off x="3422591" y="0"/>
              <a:ext cx="3182667" cy="3068273"/>
            </a:xfrm>
            <a:prstGeom prst="roundRect">
              <a:avLst>
                <a:gd name="adj" fmla="val 10000"/>
              </a:avLst>
            </a:prstGeom>
            <a:solidFill>
              <a:srgbClr val="FFE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8"/>
            <p:cNvSpPr txBox="1"/>
            <p:nvPr/>
          </p:nvSpPr>
          <p:spPr>
            <a:xfrm>
              <a:off x="3449551" y="26960"/>
              <a:ext cx="3128747" cy="866561"/>
            </a:xfrm>
            <a:prstGeom prst="rect">
              <a:avLst/>
            </a:prstGeom>
            <a:noFill/>
            <a:ln>
              <a:noFill/>
            </a:ln>
          </p:spPr>
          <p:txBody>
            <a:bodyPr spcFirstLastPara="1" wrap="square" lIns="121900" tIns="121900" rIns="121900" bIns="121900" anchor="ctr" anchorCtr="0">
              <a:noAutofit/>
            </a:bodyPr>
            <a:lstStyle/>
            <a:p>
              <a:pPr lvl="0" algn="ctr">
                <a:lnSpc>
                  <a:spcPct val="90000"/>
                </a:lnSpc>
                <a:buClr>
                  <a:srgbClr val="2A4C8C"/>
                </a:buClr>
                <a:buSzPts val="3200"/>
              </a:pPr>
              <a:r>
                <a:rPr lang="en-GB" sz="3200" dirty="0" err="1">
                  <a:solidFill>
                    <a:srgbClr val="2A4C8C"/>
                  </a:solidFill>
                  <a:latin typeface="Calibri"/>
                  <a:ea typeface="Calibri"/>
                  <a:cs typeface="Calibri"/>
                  <a:sym typeface="Calibri"/>
                </a:rPr>
                <a:t>Kavram</a:t>
              </a:r>
              <a:r>
                <a:rPr lang="en-GB" sz="3200" dirty="0">
                  <a:solidFill>
                    <a:srgbClr val="2A4C8C"/>
                  </a:solidFill>
                  <a:latin typeface="Calibri"/>
                  <a:ea typeface="Calibri"/>
                  <a:cs typeface="Calibri"/>
                  <a:sym typeface="Calibri"/>
                </a:rPr>
                <a:t> </a:t>
              </a:r>
              <a:r>
                <a:rPr lang="en-GB" sz="3200" dirty="0" err="1">
                  <a:solidFill>
                    <a:srgbClr val="2A4C8C"/>
                  </a:solidFill>
                  <a:latin typeface="Calibri"/>
                  <a:ea typeface="Calibri"/>
                  <a:cs typeface="Calibri"/>
                  <a:sym typeface="Calibri"/>
                </a:rPr>
                <a:t>seçimi</a:t>
              </a:r>
              <a:endParaRPr dirty="0"/>
            </a:p>
          </p:txBody>
        </p:sp>
        <p:sp>
          <p:nvSpPr>
            <p:cNvPr id="521" name="Google Shape;521;p18"/>
            <p:cNvSpPr/>
            <p:nvPr/>
          </p:nvSpPr>
          <p:spPr>
            <a:xfrm>
              <a:off x="3740858" y="920481"/>
              <a:ext cx="2546133" cy="1994377"/>
            </a:xfrm>
            <a:prstGeom prst="roundRect">
              <a:avLst>
                <a:gd name="adj" fmla="val 10000"/>
              </a:avLst>
            </a:prstGeom>
            <a:solidFill>
              <a:srgbClr val="FECC0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txBox="1"/>
            <p:nvPr/>
          </p:nvSpPr>
          <p:spPr>
            <a:xfrm>
              <a:off x="3799271" y="978894"/>
              <a:ext cx="2429307" cy="1877551"/>
            </a:xfrm>
            <a:prstGeom prst="rect">
              <a:avLst/>
            </a:prstGeom>
            <a:noFill/>
            <a:ln>
              <a:noFill/>
            </a:ln>
          </p:spPr>
          <p:txBody>
            <a:bodyPr spcFirstLastPara="1" wrap="square" lIns="40625" tIns="30475" rIns="40625" bIns="30475" anchor="ctr" anchorCtr="0">
              <a:noAutofit/>
            </a:bodyPr>
            <a:lstStyle/>
            <a:p>
              <a:pPr lvl="0" algn="ctr">
                <a:lnSpc>
                  <a:spcPct val="90000"/>
                </a:lnSpc>
                <a:buClr>
                  <a:srgbClr val="FFFFFF"/>
                </a:buClr>
                <a:buSzPts val="1600"/>
              </a:pPr>
              <a:r>
                <a:rPr lang="en-GB" sz="1600" dirty="0" err="1">
                  <a:solidFill>
                    <a:srgbClr val="FFFFFF"/>
                  </a:solidFill>
                  <a:latin typeface="Calibri"/>
                  <a:ea typeface="Calibri"/>
                  <a:cs typeface="Calibri"/>
                  <a:sym typeface="Calibri"/>
                </a:rPr>
                <a:t>Belirlenen</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tasarım</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hedefleri</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hedef</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kitle</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tercihleri</a:t>
              </a:r>
              <a:r>
                <a:rPr lang="en-GB" sz="1600" dirty="0">
                  <a:solidFill>
                    <a:srgbClr val="FFFFFF"/>
                  </a:solidFill>
                  <a:latin typeface="Calibri"/>
                  <a:ea typeface="Calibri"/>
                  <a:cs typeface="Calibri"/>
                  <a:sym typeface="Calibri"/>
                </a:rPr>
                <a:t> ve </a:t>
              </a:r>
              <a:r>
                <a:rPr lang="en-GB" sz="1600" dirty="0" err="1">
                  <a:solidFill>
                    <a:srgbClr val="FFFFFF"/>
                  </a:solidFill>
                  <a:latin typeface="Calibri"/>
                  <a:ea typeface="Calibri"/>
                  <a:cs typeface="Calibri"/>
                  <a:sym typeface="Calibri"/>
                </a:rPr>
                <a:t>pazar</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eğilimleri</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ile</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uyumludur</a:t>
              </a:r>
              <a:endParaRPr dirty="0"/>
            </a:p>
          </p:txBody>
        </p:sp>
        <p:sp>
          <p:nvSpPr>
            <p:cNvPr id="523" name="Google Shape;523;p18"/>
            <p:cNvSpPr/>
            <p:nvPr/>
          </p:nvSpPr>
          <p:spPr>
            <a:xfrm>
              <a:off x="6843958" y="0"/>
              <a:ext cx="3182667" cy="3068273"/>
            </a:xfrm>
            <a:prstGeom prst="roundRect">
              <a:avLst>
                <a:gd name="adj" fmla="val 10000"/>
              </a:avLst>
            </a:prstGeom>
            <a:solidFill>
              <a:srgbClr val="FFE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8"/>
            <p:cNvSpPr txBox="1"/>
            <p:nvPr/>
          </p:nvSpPr>
          <p:spPr>
            <a:xfrm>
              <a:off x="6870918" y="26960"/>
              <a:ext cx="3128747" cy="866561"/>
            </a:xfrm>
            <a:prstGeom prst="rect">
              <a:avLst/>
            </a:prstGeom>
            <a:noFill/>
            <a:ln>
              <a:noFill/>
            </a:ln>
          </p:spPr>
          <p:txBody>
            <a:bodyPr spcFirstLastPara="1" wrap="square" lIns="121900" tIns="121900" rIns="121900" bIns="121900" anchor="ctr" anchorCtr="0">
              <a:noAutofit/>
            </a:bodyPr>
            <a:lstStyle/>
            <a:p>
              <a:pPr lvl="0" algn="ctr">
                <a:lnSpc>
                  <a:spcPct val="90000"/>
                </a:lnSpc>
                <a:buClr>
                  <a:srgbClr val="2A4C8C"/>
                </a:buClr>
                <a:buSzPts val="3200"/>
              </a:pPr>
              <a:r>
                <a:rPr lang="en-GB" sz="3200" dirty="0" err="1">
                  <a:solidFill>
                    <a:srgbClr val="2A4C8C"/>
                  </a:solidFill>
                  <a:latin typeface="Calibri"/>
                  <a:ea typeface="Calibri"/>
                  <a:cs typeface="Calibri"/>
                  <a:sym typeface="Calibri"/>
                </a:rPr>
                <a:t>Teknolojik</a:t>
              </a:r>
              <a:r>
                <a:rPr lang="en-GB" sz="3200" dirty="0">
                  <a:solidFill>
                    <a:srgbClr val="2A4C8C"/>
                  </a:solidFill>
                  <a:latin typeface="Calibri"/>
                  <a:ea typeface="Calibri"/>
                  <a:cs typeface="Calibri"/>
                  <a:sym typeface="Calibri"/>
                </a:rPr>
                <a:t> </a:t>
              </a:r>
              <a:r>
                <a:rPr lang="en-GB" sz="3200" dirty="0" err="1">
                  <a:solidFill>
                    <a:srgbClr val="2A4C8C"/>
                  </a:solidFill>
                  <a:latin typeface="Calibri"/>
                  <a:ea typeface="Calibri"/>
                  <a:cs typeface="Calibri"/>
                  <a:sym typeface="Calibri"/>
                </a:rPr>
                <a:t>analiz</a:t>
              </a:r>
              <a:endParaRPr dirty="0"/>
            </a:p>
          </p:txBody>
        </p:sp>
        <p:sp>
          <p:nvSpPr>
            <p:cNvPr id="525" name="Google Shape;525;p18"/>
            <p:cNvSpPr/>
            <p:nvPr/>
          </p:nvSpPr>
          <p:spPr>
            <a:xfrm>
              <a:off x="7162225" y="921380"/>
              <a:ext cx="2546133" cy="925126"/>
            </a:xfrm>
            <a:prstGeom prst="roundRect">
              <a:avLst>
                <a:gd name="adj" fmla="val 10000"/>
              </a:avLst>
            </a:prstGeom>
            <a:solidFill>
              <a:srgbClr val="FECC0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8"/>
            <p:cNvSpPr txBox="1"/>
            <p:nvPr/>
          </p:nvSpPr>
          <p:spPr>
            <a:xfrm>
              <a:off x="7189321" y="948476"/>
              <a:ext cx="2491941" cy="870934"/>
            </a:xfrm>
            <a:prstGeom prst="rect">
              <a:avLst/>
            </a:prstGeom>
            <a:noFill/>
            <a:ln>
              <a:noFill/>
            </a:ln>
          </p:spPr>
          <p:txBody>
            <a:bodyPr spcFirstLastPara="1" wrap="square" lIns="40625" tIns="30475" rIns="40625" bIns="30475" anchor="ctr" anchorCtr="0">
              <a:noAutofit/>
            </a:bodyPr>
            <a:lstStyle/>
            <a:p>
              <a:pPr lvl="0" algn="ctr">
                <a:lnSpc>
                  <a:spcPct val="90000"/>
                </a:lnSpc>
                <a:buClr>
                  <a:srgbClr val="FFFFFF"/>
                </a:buClr>
                <a:buSzPts val="1600"/>
              </a:pPr>
              <a:r>
                <a:rPr lang="en-GB" sz="1600" dirty="0" err="1">
                  <a:solidFill>
                    <a:srgbClr val="FFFFFF"/>
                  </a:solidFill>
                  <a:latin typeface="Calibri"/>
                  <a:ea typeface="Calibri"/>
                  <a:cs typeface="Calibri"/>
                  <a:sym typeface="Calibri"/>
                </a:rPr>
                <a:t>Seçilen</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konseptlerin</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gerçek</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ayakkabı</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ürünlerine</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dönüştürülmesinin</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fizibilitesi</a:t>
              </a:r>
              <a:endParaRPr dirty="0"/>
            </a:p>
          </p:txBody>
        </p:sp>
        <p:sp>
          <p:nvSpPr>
            <p:cNvPr id="527" name="Google Shape;527;p18"/>
            <p:cNvSpPr/>
            <p:nvPr/>
          </p:nvSpPr>
          <p:spPr>
            <a:xfrm>
              <a:off x="7162225" y="1988834"/>
              <a:ext cx="2546133" cy="925126"/>
            </a:xfrm>
            <a:prstGeom prst="roundRect">
              <a:avLst>
                <a:gd name="adj" fmla="val 10000"/>
              </a:avLst>
            </a:prstGeom>
            <a:solidFill>
              <a:srgbClr val="FECC0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8"/>
            <p:cNvSpPr txBox="1"/>
            <p:nvPr/>
          </p:nvSpPr>
          <p:spPr>
            <a:xfrm>
              <a:off x="7189321" y="2015930"/>
              <a:ext cx="2491941" cy="870934"/>
            </a:xfrm>
            <a:prstGeom prst="rect">
              <a:avLst/>
            </a:prstGeom>
            <a:noFill/>
            <a:ln>
              <a:noFill/>
            </a:ln>
          </p:spPr>
          <p:txBody>
            <a:bodyPr spcFirstLastPara="1" wrap="square" lIns="40625" tIns="30475" rIns="40625" bIns="30475" anchor="ctr" anchorCtr="0">
              <a:noAutofit/>
            </a:bodyPr>
            <a:lstStyle/>
            <a:p>
              <a:pPr lvl="0" algn="ctr">
                <a:lnSpc>
                  <a:spcPct val="90000"/>
                </a:lnSpc>
                <a:buClr>
                  <a:srgbClr val="FFFFFF"/>
                </a:buClr>
                <a:buSzPts val="1600"/>
              </a:pPr>
              <a:r>
                <a:rPr lang="en-GB" sz="1600" dirty="0" err="1">
                  <a:solidFill>
                    <a:srgbClr val="FFFFFF"/>
                  </a:solidFill>
                  <a:latin typeface="Calibri"/>
                  <a:ea typeface="Calibri"/>
                  <a:cs typeface="Calibri"/>
                  <a:sym typeface="Calibri"/>
                </a:rPr>
                <a:t>Malzemeler</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üretim</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teknikleri</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imalat</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süreçleri</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teknolojik</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yenilikler</a:t>
              </a:r>
              <a:endParaRPr dirty="0"/>
            </a:p>
          </p:txBody>
        </p:sp>
      </p:grpSp>
      <p:pic>
        <p:nvPicPr>
          <p:cNvPr id="529" name="Google Shape;529;p18"/>
          <p:cNvPicPr preferRelativeResize="0"/>
          <p:nvPr/>
        </p:nvPicPr>
        <p:blipFill rotWithShape="1">
          <a:blip r:embed="rId5">
            <a:alphaModFix/>
          </a:blip>
          <a:srcRect/>
          <a:stretch/>
        </p:blipFill>
        <p:spPr>
          <a:xfrm>
            <a:off x="2366228" y="1530565"/>
            <a:ext cx="1112153" cy="1322877"/>
          </a:xfrm>
          <a:prstGeom prst="rect">
            <a:avLst/>
          </a:prstGeom>
          <a:noFill/>
          <a:ln>
            <a:noFill/>
          </a:ln>
        </p:spPr>
      </p:pic>
      <p:pic>
        <p:nvPicPr>
          <p:cNvPr id="530" name="Google Shape;530;p18"/>
          <p:cNvPicPr preferRelativeResize="0"/>
          <p:nvPr/>
        </p:nvPicPr>
        <p:blipFill rotWithShape="1">
          <a:blip r:embed="rId6">
            <a:alphaModFix/>
          </a:blip>
          <a:srcRect/>
          <a:stretch/>
        </p:blipFill>
        <p:spPr>
          <a:xfrm>
            <a:off x="5629914" y="1601228"/>
            <a:ext cx="1283733" cy="1283733"/>
          </a:xfrm>
          <a:prstGeom prst="rect">
            <a:avLst/>
          </a:prstGeom>
          <a:noFill/>
          <a:ln>
            <a:noFill/>
          </a:ln>
        </p:spPr>
      </p:pic>
      <p:sp>
        <p:nvSpPr>
          <p:cNvPr id="531" name="Google Shape;531;p18"/>
          <p:cNvSpPr txBox="1"/>
          <p:nvPr/>
        </p:nvSpPr>
        <p:spPr>
          <a:xfrm>
            <a:off x="1007766" y="907331"/>
            <a:ext cx="5264014" cy="646331"/>
          </a:xfrm>
          <a:prstGeom prst="rect">
            <a:avLst/>
          </a:prstGeom>
          <a:noFill/>
          <a:ln>
            <a:noFill/>
          </a:ln>
        </p:spPr>
        <p:txBody>
          <a:bodyPr spcFirstLastPara="1" wrap="square" lIns="0" tIns="0" rIns="0" bIns="0" anchor="t" anchorCtr="0">
            <a:spAutoFit/>
          </a:bodyPr>
          <a:lstStyle/>
          <a:p>
            <a:pPr lvl="0">
              <a:lnSpc>
                <a:spcPct val="150000"/>
              </a:lnSpc>
            </a:pPr>
            <a:r>
              <a:rPr lang="en-GB" sz="2800" dirty="0" err="1">
                <a:solidFill>
                  <a:srgbClr val="2A4C8C"/>
                </a:solidFill>
                <a:latin typeface="Calibri"/>
                <a:ea typeface="Calibri"/>
                <a:cs typeface="Calibri"/>
                <a:sym typeface="Calibri"/>
              </a:rPr>
              <a:t>Kapsamlı</a:t>
            </a:r>
            <a:r>
              <a:rPr lang="en-GB" sz="2800" dirty="0">
                <a:solidFill>
                  <a:srgbClr val="2A4C8C"/>
                </a:solidFill>
                <a:latin typeface="Calibri"/>
                <a:ea typeface="Calibri"/>
                <a:cs typeface="Calibri"/>
                <a:sym typeface="Calibri"/>
              </a:rPr>
              <a:t> </a:t>
            </a:r>
            <a:r>
              <a:rPr lang="en-GB" sz="2800" dirty="0" err="1">
                <a:solidFill>
                  <a:srgbClr val="2A4C8C"/>
                </a:solidFill>
                <a:latin typeface="Calibri"/>
                <a:ea typeface="Calibri"/>
                <a:cs typeface="Calibri"/>
                <a:sym typeface="Calibri"/>
              </a:rPr>
              <a:t>ürün</a:t>
            </a:r>
            <a:r>
              <a:rPr lang="en-GB" sz="2800" dirty="0">
                <a:solidFill>
                  <a:srgbClr val="2A4C8C"/>
                </a:solidFill>
                <a:latin typeface="Calibri"/>
                <a:ea typeface="Calibri"/>
                <a:cs typeface="Calibri"/>
                <a:sym typeface="Calibri"/>
              </a:rPr>
              <a:t> </a:t>
            </a:r>
            <a:r>
              <a:rPr lang="en-GB" sz="2800" dirty="0" err="1">
                <a:solidFill>
                  <a:srgbClr val="2A4C8C"/>
                </a:solidFill>
                <a:latin typeface="Calibri"/>
                <a:ea typeface="Calibri"/>
                <a:cs typeface="Calibri"/>
                <a:sym typeface="Calibri"/>
              </a:rPr>
              <a:t>analizi</a:t>
            </a:r>
            <a:endParaRPr dirty="0"/>
          </a:p>
        </p:txBody>
      </p:sp>
      <p:pic>
        <p:nvPicPr>
          <p:cNvPr id="532" name="Google Shape;532;p18"/>
          <p:cNvPicPr preferRelativeResize="0"/>
          <p:nvPr/>
        </p:nvPicPr>
        <p:blipFill rotWithShape="1">
          <a:blip r:embed="rId7">
            <a:alphaModFix/>
          </a:blip>
          <a:srcRect/>
          <a:stretch/>
        </p:blipFill>
        <p:spPr>
          <a:xfrm>
            <a:off x="9056994" y="1633028"/>
            <a:ext cx="1176698" cy="11766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grpSp>
        <p:nvGrpSpPr>
          <p:cNvPr id="538" name="Google Shape;538;p19"/>
          <p:cNvGrpSpPr/>
          <p:nvPr/>
        </p:nvGrpSpPr>
        <p:grpSpPr>
          <a:xfrm flipH="1">
            <a:off x="2366228" y="96673"/>
            <a:ext cx="8439814" cy="890747"/>
            <a:chOff x="2977130" y="297492"/>
            <a:chExt cx="8439814" cy="890747"/>
          </a:xfrm>
        </p:grpSpPr>
        <p:pic>
          <p:nvPicPr>
            <p:cNvPr id="539" name="Google Shape;539;p19"/>
            <p:cNvPicPr preferRelativeResize="0"/>
            <p:nvPr/>
          </p:nvPicPr>
          <p:blipFill rotWithShape="1">
            <a:blip r:embed="rId3">
              <a:alphaModFix/>
            </a:blip>
            <a:srcRect/>
            <a:stretch/>
          </p:blipFill>
          <p:spPr>
            <a:xfrm flipH="1">
              <a:off x="2977130" y="297492"/>
              <a:ext cx="917508" cy="890747"/>
            </a:xfrm>
            <a:prstGeom prst="rect">
              <a:avLst/>
            </a:prstGeom>
            <a:noFill/>
            <a:ln>
              <a:noFill/>
            </a:ln>
          </p:spPr>
        </p:pic>
        <p:sp>
          <p:nvSpPr>
            <p:cNvPr id="540" name="Google Shape;540;p19"/>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r>
                <a:rPr lang="en-GB" sz="1200" dirty="0">
                  <a:solidFill>
                    <a:srgbClr val="2D5693"/>
                  </a:solidFill>
                  <a:latin typeface="Arimo"/>
                  <a:ea typeface="Arimo"/>
                  <a:cs typeface="Arimo"/>
                  <a:sym typeface="Arimo"/>
                </a:rPr>
                <a:t>SHOEDES – </a:t>
              </a:r>
              <a:r>
                <a:rPr lang="en-GB" sz="1200" dirty="0" err="1">
                  <a:solidFill>
                    <a:srgbClr val="2D5693"/>
                  </a:solidFill>
                  <a:latin typeface="Arimo"/>
                  <a:ea typeface="Arimo"/>
                  <a:cs typeface="Arimo"/>
                  <a:sym typeface="Arimo"/>
                </a:rPr>
                <a:t>Döngüsel</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ekonominin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ortaya</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çıkan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taleplerine</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uygun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sürdürülebilir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ürünler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için</a:t>
              </a:r>
              <a:r>
                <a:rPr lang="en-GB" sz="1200" dirty="0">
                  <a:solidFill>
                    <a:srgbClr val="2D5693"/>
                  </a:solidFill>
                  <a:latin typeface="Arimo"/>
                  <a:ea typeface="Arimo"/>
                  <a:cs typeface="Arimo"/>
                  <a:sym typeface="Arimo"/>
                </a:rPr>
                <a:t> yeni </a:t>
              </a:r>
              <a:r>
                <a:rPr lang="en-GB" sz="1200" dirty="0" err="1">
                  <a:solidFill>
                    <a:srgbClr val="2D5693"/>
                  </a:solidFill>
                  <a:latin typeface="Arimo"/>
                  <a:ea typeface="Arimo"/>
                  <a:cs typeface="Arimo"/>
                  <a:sym typeface="Arimo"/>
                </a:rPr>
                <a:t>ayakkabı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tasarımcısı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nitelikleri</a:t>
              </a:r>
              <a:endParaRPr sz="1200" dirty="0">
                <a:solidFill>
                  <a:srgbClr val="2D5693"/>
                </a:solidFill>
                <a:latin typeface="Arimo"/>
                <a:ea typeface="Arimo"/>
                <a:cs typeface="Arimo"/>
                <a:sym typeface="Arimo"/>
              </a:endParaRPr>
            </a:p>
          </p:txBody>
        </p:sp>
      </p:grpSp>
      <p:pic>
        <p:nvPicPr>
          <p:cNvPr id="541" name="Google Shape;541;p19"/>
          <p:cNvPicPr preferRelativeResize="0"/>
          <p:nvPr/>
        </p:nvPicPr>
        <p:blipFill rotWithShape="1">
          <a:blip r:embed="rId4">
            <a:alphaModFix/>
          </a:blip>
          <a:srcRect r="44462" b="-212"/>
          <a:stretch/>
        </p:blipFill>
        <p:spPr>
          <a:xfrm>
            <a:off x="115444" y="6303391"/>
            <a:ext cx="1784643" cy="413890"/>
          </a:xfrm>
          <a:prstGeom prst="rect">
            <a:avLst/>
          </a:prstGeom>
          <a:noFill/>
          <a:ln>
            <a:noFill/>
          </a:ln>
        </p:spPr>
      </p:pic>
      <p:sp>
        <p:nvSpPr>
          <p:cNvPr id="542" name="Google Shape;542;p19"/>
          <p:cNvSpPr txBox="1"/>
          <p:nvPr/>
        </p:nvSpPr>
        <p:spPr>
          <a:xfrm>
            <a:off x="1007766" y="907331"/>
            <a:ext cx="5264014" cy="646331"/>
          </a:xfrm>
          <a:prstGeom prst="rect">
            <a:avLst/>
          </a:prstGeom>
          <a:noFill/>
          <a:ln>
            <a:noFill/>
          </a:ln>
        </p:spPr>
        <p:txBody>
          <a:bodyPr spcFirstLastPara="1" wrap="square" lIns="0" tIns="0" rIns="0" bIns="0" anchor="t" anchorCtr="0">
            <a:spAutoFit/>
          </a:bodyPr>
          <a:lstStyle/>
          <a:p>
            <a:pPr lvl="0">
              <a:lnSpc>
                <a:spcPct val="150000"/>
              </a:lnSpc>
            </a:pPr>
            <a:r>
              <a:rPr lang="en-GB" sz="2800" dirty="0" err="1">
                <a:solidFill>
                  <a:srgbClr val="2A4C8C"/>
                </a:solidFill>
                <a:latin typeface="Calibri"/>
                <a:ea typeface="Calibri"/>
                <a:cs typeface="Calibri"/>
                <a:sym typeface="Calibri"/>
              </a:rPr>
              <a:t>Kapsamlı</a:t>
            </a:r>
            <a:r>
              <a:rPr lang="en-GB" sz="2800" dirty="0">
                <a:solidFill>
                  <a:srgbClr val="2A4C8C"/>
                </a:solidFill>
                <a:latin typeface="Calibri"/>
                <a:ea typeface="Calibri"/>
                <a:cs typeface="Calibri"/>
                <a:sym typeface="Calibri"/>
              </a:rPr>
              <a:t> </a:t>
            </a:r>
            <a:r>
              <a:rPr lang="en-GB" sz="2800" dirty="0" err="1">
                <a:solidFill>
                  <a:srgbClr val="2A4C8C"/>
                </a:solidFill>
                <a:latin typeface="Calibri"/>
                <a:ea typeface="Calibri"/>
                <a:cs typeface="Calibri"/>
                <a:sym typeface="Calibri"/>
              </a:rPr>
              <a:t>ürün</a:t>
            </a:r>
            <a:r>
              <a:rPr lang="en-GB" sz="2800" dirty="0">
                <a:solidFill>
                  <a:srgbClr val="2A4C8C"/>
                </a:solidFill>
                <a:latin typeface="Calibri"/>
                <a:ea typeface="Calibri"/>
                <a:cs typeface="Calibri"/>
                <a:sym typeface="Calibri"/>
              </a:rPr>
              <a:t> </a:t>
            </a:r>
            <a:r>
              <a:rPr lang="en-GB" sz="2800" dirty="0" err="1">
                <a:solidFill>
                  <a:srgbClr val="2A4C8C"/>
                </a:solidFill>
                <a:latin typeface="Calibri"/>
                <a:ea typeface="Calibri"/>
                <a:cs typeface="Calibri"/>
                <a:sym typeface="Calibri"/>
              </a:rPr>
              <a:t>analizi</a:t>
            </a:r>
            <a:endParaRPr dirty="0"/>
          </a:p>
        </p:txBody>
      </p:sp>
      <p:grpSp>
        <p:nvGrpSpPr>
          <p:cNvPr id="543" name="Google Shape;543;p19"/>
          <p:cNvGrpSpPr/>
          <p:nvPr/>
        </p:nvGrpSpPr>
        <p:grpSpPr>
          <a:xfrm>
            <a:off x="1148323" y="3199117"/>
            <a:ext cx="6781254" cy="3068272"/>
            <a:chOff x="3397" y="0"/>
            <a:chExt cx="6781254" cy="3068272"/>
          </a:xfrm>
        </p:grpSpPr>
        <p:sp>
          <p:nvSpPr>
            <p:cNvPr id="544" name="Google Shape;544;p19"/>
            <p:cNvSpPr/>
            <p:nvPr/>
          </p:nvSpPr>
          <p:spPr>
            <a:xfrm>
              <a:off x="3397" y="0"/>
              <a:ext cx="3268074" cy="3068272"/>
            </a:xfrm>
            <a:prstGeom prst="roundRect">
              <a:avLst>
                <a:gd name="adj" fmla="val 10000"/>
              </a:avLst>
            </a:prstGeom>
            <a:solidFill>
              <a:srgbClr val="FFE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9"/>
            <p:cNvSpPr txBox="1"/>
            <p:nvPr/>
          </p:nvSpPr>
          <p:spPr>
            <a:xfrm>
              <a:off x="30357" y="26960"/>
              <a:ext cx="3214154" cy="866561"/>
            </a:xfrm>
            <a:prstGeom prst="rect">
              <a:avLst/>
            </a:prstGeom>
            <a:noFill/>
            <a:ln>
              <a:noFill/>
            </a:ln>
          </p:spPr>
          <p:txBody>
            <a:bodyPr spcFirstLastPara="1" wrap="square" lIns="118100" tIns="118100" rIns="118100" bIns="118100" anchor="ctr" anchorCtr="0">
              <a:noAutofit/>
            </a:bodyPr>
            <a:lstStyle/>
            <a:p>
              <a:pPr lvl="0" algn="ctr">
                <a:lnSpc>
                  <a:spcPct val="90000"/>
                </a:lnSpc>
                <a:buClr>
                  <a:srgbClr val="2A4C8C"/>
                </a:buClr>
                <a:buSzPts val="3100"/>
              </a:pPr>
              <a:r>
                <a:rPr lang="en-GB" sz="3100" dirty="0" err="1">
                  <a:solidFill>
                    <a:srgbClr val="2A4C8C"/>
                  </a:solidFill>
                  <a:latin typeface="Calibri"/>
                  <a:ea typeface="Calibri"/>
                  <a:cs typeface="Calibri"/>
                  <a:sym typeface="Calibri"/>
                </a:rPr>
                <a:t>Finansal</a:t>
              </a:r>
              <a:r>
                <a:rPr lang="en-GB" sz="3100" dirty="0">
                  <a:solidFill>
                    <a:srgbClr val="2A4C8C"/>
                  </a:solidFill>
                  <a:latin typeface="Calibri"/>
                  <a:ea typeface="Calibri"/>
                  <a:cs typeface="Calibri"/>
                  <a:sym typeface="Calibri"/>
                </a:rPr>
                <a:t> </a:t>
              </a:r>
              <a:r>
                <a:rPr lang="en-GB" sz="3100" dirty="0" err="1">
                  <a:solidFill>
                    <a:srgbClr val="2A4C8C"/>
                  </a:solidFill>
                  <a:latin typeface="Calibri"/>
                  <a:ea typeface="Calibri"/>
                  <a:cs typeface="Calibri"/>
                  <a:sym typeface="Calibri"/>
                </a:rPr>
                <a:t>analiz</a:t>
              </a:r>
              <a:endParaRPr dirty="0"/>
            </a:p>
          </p:txBody>
        </p:sp>
        <p:sp>
          <p:nvSpPr>
            <p:cNvPr id="546" name="Google Shape;546;p19"/>
            <p:cNvSpPr/>
            <p:nvPr/>
          </p:nvSpPr>
          <p:spPr>
            <a:xfrm>
              <a:off x="330204" y="921380"/>
              <a:ext cx="2614459" cy="925125"/>
            </a:xfrm>
            <a:prstGeom prst="roundRect">
              <a:avLst>
                <a:gd name="adj" fmla="val 10000"/>
              </a:avLst>
            </a:prstGeom>
            <a:solidFill>
              <a:srgbClr val="FECC0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9"/>
            <p:cNvSpPr txBox="1"/>
            <p:nvPr/>
          </p:nvSpPr>
          <p:spPr>
            <a:xfrm>
              <a:off x="357300" y="948476"/>
              <a:ext cx="2560267" cy="870933"/>
            </a:xfrm>
            <a:prstGeom prst="rect">
              <a:avLst/>
            </a:prstGeom>
            <a:noFill/>
            <a:ln>
              <a:noFill/>
            </a:ln>
          </p:spPr>
          <p:txBody>
            <a:bodyPr spcFirstLastPara="1" wrap="square" lIns="40625" tIns="30475" rIns="40625" bIns="30475" anchor="ctr" anchorCtr="0">
              <a:noAutofit/>
            </a:bodyPr>
            <a:lstStyle/>
            <a:p>
              <a:pPr lvl="0" algn="ctr">
                <a:lnSpc>
                  <a:spcPct val="90000"/>
                </a:lnSpc>
                <a:buClr>
                  <a:srgbClr val="FFFFFF"/>
                </a:buClr>
                <a:buSzPts val="1600"/>
              </a:pPr>
              <a:r>
                <a:rPr lang="en-GB" sz="1600" dirty="0" err="1">
                  <a:solidFill>
                    <a:srgbClr val="FFFFFF"/>
                  </a:solidFill>
                  <a:latin typeface="Calibri"/>
                  <a:ea typeface="Calibri"/>
                  <a:cs typeface="Calibri"/>
                  <a:sym typeface="Calibri"/>
                </a:rPr>
                <a:t>Seçilen</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konseptlerin</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geniş</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ölçekte</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üretilmesiyle</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ilgili</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maliyetlerin</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tahmin</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edilmesi</a:t>
              </a:r>
              <a:endParaRPr dirty="0"/>
            </a:p>
          </p:txBody>
        </p:sp>
        <p:sp>
          <p:nvSpPr>
            <p:cNvPr id="548" name="Google Shape;548;p19"/>
            <p:cNvSpPr/>
            <p:nvPr/>
          </p:nvSpPr>
          <p:spPr>
            <a:xfrm>
              <a:off x="330204" y="1988833"/>
              <a:ext cx="2614459" cy="925125"/>
            </a:xfrm>
            <a:prstGeom prst="roundRect">
              <a:avLst>
                <a:gd name="adj" fmla="val 10000"/>
              </a:avLst>
            </a:prstGeom>
            <a:solidFill>
              <a:srgbClr val="FECC0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9"/>
            <p:cNvSpPr txBox="1"/>
            <p:nvPr/>
          </p:nvSpPr>
          <p:spPr>
            <a:xfrm>
              <a:off x="357300" y="2015929"/>
              <a:ext cx="2560267" cy="870933"/>
            </a:xfrm>
            <a:prstGeom prst="rect">
              <a:avLst/>
            </a:prstGeom>
            <a:noFill/>
            <a:ln>
              <a:noFill/>
            </a:ln>
          </p:spPr>
          <p:txBody>
            <a:bodyPr spcFirstLastPara="1" wrap="square" lIns="40625" tIns="30475" rIns="40625" bIns="30475" anchor="ctr" anchorCtr="0">
              <a:noAutofit/>
            </a:bodyPr>
            <a:lstStyle/>
            <a:p>
              <a:pPr lvl="0" algn="ctr">
                <a:lnSpc>
                  <a:spcPct val="90000"/>
                </a:lnSpc>
                <a:buClr>
                  <a:srgbClr val="FFFFFF"/>
                </a:buClr>
                <a:buSzPts val="1600"/>
              </a:pPr>
              <a:r>
                <a:rPr lang="en-GB" sz="1600" dirty="0" err="1">
                  <a:solidFill>
                    <a:srgbClr val="FFFFFF"/>
                  </a:solidFill>
                  <a:latin typeface="Calibri"/>
                  <a:ea typeface="Calibri"/>
                  <a:cs typeface="Calibri"/>
                  <a:sym typeface="Calibri"/>
                </a:rPr>
                <a:t>Malzeme</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maliyetleri</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işçilik</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üretim</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genel</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giderleri</a:t>
              </a:r>
              <a:endParaRPr dirty="0"/>
            </a:p>
          </p:txBody>
        </p:sp>
        <p:sp>
          <p:nvSpPr>
            <p:cNvPr id="550" name="Google Shape;550;p19"/>
            <p:cNvSpPr/>
            <p:nvPr/>
          </p:nvSpPr>
          <p:spPr>
            <a:xfrm>
              <a:off x="3516577" y="0"/>
              <a:ext cx="3268074" cy="3068272"/>
            </a:xfrm>
            <a:prstGeom prst="roundRect">
              <a:avLst>
                <a:gd name="adj" fmla="val 10000"/>
              </a:avLst>
            </a:prstGeom>
            <a:solidFill>
              <a:srgbClr val="FFE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9"/>
            <p:cNvSpPr txBox="1"/>
            <p:nvPr/>
          </p:nvSpPr>
          <p:spPr>
            <a:xfrm>
              <a:off x="3543537" y="26960"/>
              <a:ext cx="3214154" cy="866561"/>
            </a:xfrm>
            <a:prstGeom prst="rect">
              <a:avLst/>
            </a:prstGeom>
            <a:noFill/>
            <a:ln>
              <a:noFill/>
            </a:ln>
          </p:spPr>
          <p:txBody>
            <a:bodyPr spcFirstLastPara="1" wrap="square" lIns="118100" tIns="118100" rIns="118100" bIns="118100" anchor="ctr" anchorCtr="0">
              <a:noAutofit/>
            </a:bodyPr>
            <a:lstStyle/>
            <a:p>
              <a:pPr lvl="0" algn="ctr">
                <a:lnSpc>
                  <a:spcPct val="90000"/>
                </a:lnSpc>
                <a:buClr>
                  <a:srgbClr val="2A4C8C"/>
                </a:buClr>
                <a:buSzPts val="3100"/>
              </a:pPr>
              <a:r>
                <a:rPr lang="en-GB" sz="3100" dirty="0">
                  <a:solidFill>
                    <a:srgbClr val="2A4C8C"/>
                  </a:solidFill>
                  <a:latin typeface="Calibri"/>
                  <a:ea typeface="Calibri"/>
                  <a:cs typeface="Calibri"/>
                  <a:sym typeface="Calibri"/>
                </a:rPr>
                <a:t>Pazarlama </a:t>
              </a:r>
              <a:r>
                <a:rPr lang="en-GB" sz="3100" dirty="0" err="1">
                  <a:solidFill>
                    <a:srgbClr val="2A4C8C"/>
                  </a:solidFill>
                  <a:latin typeface="Calibri"/>
                  <a:ea typeface="Calibri"/>
                  <a:cs typeface="Calibri"/>
                  <a:sym typeface="Calibri"/>
                </a:rPr>
                <a:t>analizi</a:t>
              </a:r>
              <a:endParaRPr dirty="0"/>
            </a:p>
          </p:txBody>
        </p:sp>
        <p:sp>
          <p:nvSpPr>
            <p:cNvPr id="552" name="Google Shape;552;p19"/>
            <p:cNvSpPr/>
            <p:nvPr/>
          </p:nvSpPr>
          <p:spPr>
            <a:xfrm>
              <a:off x="3843385" y="921380"/>
              <a:ext cx="2614459" cy="925125"/>
            </a:xfrm>
            <a:prstGeom prst="roundRect">
              <a:avLst>
                <a:gd name="adj" fmla="val 10000"/>
              </a:avLst>
            </a:prstGeom>
            <a:solidFill>
              <a:srgbClr val="FECC0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9"/>
            <p:cNvSpPr txBox="1"/>
            <p:nvPr/>
          </p:nvSpPr>
          <p:spPr>
            <a:xfrm>
              <a:off x="3870481" y="948476"/>
              <a:ext cx="2560267" cy="870933"/>
            </a:xfrm>
            <a:prstGeom prst="rect">
              <a:avLst/>
            </a:prstGeom>
            <a:noFill/>
            <a:ln>
              <a:noFill/>
            </a:ln>
          </p:spPr>
          <p:txBody>
            <a:bodyPr spcFirstLastPara="1" wrap="square" lIns="40625" tIns="30475" rIns="40625" bIns="30475" anchor="ctr" anchorCtr="0">
              <a:noAutofit/>
            </a:bodyPr>
            <a:lstStyle/>
            <a:p>
              <a:pPr lvl="0" algn="ctr">
                <a:lnSpc>
                  <a:spcPct val="90000"/>
                </a:lnSpc>
                <a:buClr>
                  <a:srgbClr val="FFFFFF"/>
                </a:buClr>
                <a:buSzPts val="1600"/>
              </a:pPr>
              <a:r>
                <a:rPr lang="en-GB" sz="1600" dirty="0" err="1">
                  <a:solidFill>
                    <a:srgbClr val="FFFFFF"/>
                  </a:solidFill>
                  <a:latin typeface="Calibri"/>
                  <a:ea typeface="Calibri"/>
                  <a:cs typeface="Calibri"/>
                  <a:sym typeface="Calibri"/>
                </a:rPr>
                <a:t>Daha</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geniş</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pazar</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ortamına</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uyum</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sağlayın</a:t>
              </a:r>
              <a:endParaRPr dirty="0"/>
            </a:p>
          </p:txBody>
        </p:sp>
        <p:sp>
          <p:nvSpPr>
            <p:cNvPr id="554" name="Google Shape;554;p19"/>
            <p:cNvSpPr/>
            <p:nvPr/>
          </p:nvSpPr>
          <p:spPr>
            <a:xfrm>
              <a:off x="3843385" y="1988833"/>
              <a:ext cx="2614459" cy="925125"/>
            </a:xfrm>
            <a:prstGeom prst="roundRect">
              <a:avLst>
                <a:gd name="adj" fmla="val 10000"/>
              </a:avLst>
            </a:prstGeom>
            <a:solidFill>
              <a:srgbClr val="FECC0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9"/>
            <p:cNvSpPr txBox="1"/>
            <p:nvPr/>
          </p:nvSpPr>
          <p:spPr>
            <a:xfrm>
              <a:off x="3870481" y="2015929"/>
              <a:ext cx="2560267" cy="870933"/>
            </a:xfrm>
            <a:prstGeom prst="rect">
              <a:avLst/>
            </a:prstGeom>
            <a:noFill/>
            <a:ln>
              <a:noFill/>
            </a:ln>
          </p:spPr>
          <p:txBody>
            <a:bodyPr spcFirstLastPara="1" wrap="square" lIns="40625" tIns="30475" rIns="40625" bIns="30475" anchor="ctr" anchorCtr="0">
              <a:noAutofit/>
            </a:bodyPr>
            <a:lstStyle/>
            <a:p>
              <a:pPr lvl="0" algn="ctr">
                <a:lnSpc>
                  <a:spcPct val="90000"/>
                </a:lnSpc>
                <a:buClr>
                  <a:srgbClr val="FFFFFF"/>
                </a:buClr>
                <a:buSzPts val="1600"/>
              </a:pPr>
              <a:r>
                <a:rPr lang="en-GB" sz="1600" dirty="0" err="1">
                  <a:solidFill>
                    <a:srgbClr val="FFFFFF"/>
                  </a:solidFill>
                  <a:latin typeface="Calibri"/>
                  <a:ea typeface="Calibri"/>
                  <a:cs typeface="Calibri"/>
                  <a:sym typeface="Calibri"/>
                </a:rPr>
                <a:t>Güncel</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trendler</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tüketici</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tercihleri</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rekabet</a:t>
              </a:r>
              <a:r>
                <a:rPr lang="en-GB" sz="1600" dirty="0">
                  <a:solidFill>
                    <a:srgbClr val="FFFFFF"/>
                  </a:solidFill>
                  <a:latin typeface="Calibri"/>
                  <a:ea typeface="Calibri"/>
                  <a:cs typeface="Calibri"/>
                  <a:sym typeface="Calibri"/>
                </a:rPr>
                <a:t> ve </a:t>
              </a:r>
              <a:r>
                <a:rPr lang="en-GB" sz="1600" dirty="0" err="1">
                  <a:solidFill>
                    <a:srgbClr val="FFFFFF"/>
                  </a:solidFill>
                  <a:latin typeface="Calibri"/>
                  <a:ea typeface="Calibri"/>
                  <a:cs typeface="Calibri"/>
                  <a:sym typeface="Calibri"/>
                </a:rPr>
                <a:t>potansiyel</a:t>
              </a:r>
              <a:r>
                <a:rPr lang="en-GB" sz="1600" dirty="0">
                  <a:solidFill>
                    <a:srgbClr val="FFFFFF"/>
                  </a:solidFill>
                  <a:latin typeface="Calibri"/>
                  <a:ea typeface="Calibri"/>
                  <a:cs typeface="Calibri"/>
                  <a:sym typeface="Calibri"/>
                </a:rPr>
                <a:t> </a:t>
              </a:r>
              <a:r>
                <a:rPr lang="en-GB" sz="1600" dirty="0" err="1">
                  <a:solidFill>
                    <a:srgbClr val="FFFFFF"/>
                  </a:solidFill>
                  <a:latin typeface="Calibri"/>
                  <a:ea typeface="Calibri"/>
                  <a:cs typeface="Calibri"/>
                  <a:sym typeface="Calibri"/>
                </a:rPr>
                <a:t>talep</a:t>
              </a:r>
              <a:endParaRPr dirty="0"/>
            </a:p>
          </p:txBody>
        </p:sp>
      </p:grpSp>
      <p:sp>
        <p:nvSpPr>
          <p:cNvPr id="556" name="Google Shape;556;p19"/>
          <p:cNvSpPr/>
          <p:nvPr/>
        </p:nvSpPr>
        <p:spPr>
          <a:xfrm rot="-4463838">
            <a:off x="10423046" y="1219782"/>
            <a:ext cx="6562906" cy="7925488"/>
          </a:xfrm>
          <a:custGeom>
            <a:avLst/>
            <a:gdLst/>
            <a:ahLst/>
            <a:cxnLst/>
            <a:rect l="l" t="t" r="r" b="b"/>
            <a:pathLst>
              <a:path w="7881735" h="3836223" extrusionOk="0">
                <a:moveTo>
                  <a:pt x="0" y="0"/>
                </a:moveTo>
                <a:lnTo>
                  <a:pt x="7881735" y="0"/>
                </a:lnTo>
                <a:lnTo>
                  <a:pt x="7881735" y="3836223"/>
                </a:lnTo>
                <a:lnTo>
                  <a:pt x="0" y="3836223"/>
                </a:lnTo>
                <a:close/>
              </a:path>
            </a:pathLst>
          </a:custGeom>
          <a:solidFill>
            <a:srgbClr val="2A4C8C"/>
          </a:solidFill>
          <a:ln w="9525" cap="flat" cmpd="sng">
            <a:solidFill>
              <a:srgbClr val="2A4C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 name="Google Shape;557;p19"/>
          <p:cNvSpPr/>
          <p:nvPr/>
        </p:nvSpPr>
        <p:spPr>
          <a:xfrm rot="-1811791">
            <a:off x="9549492" y="3410968"/>
            <a:ext cx="8180832" cy="3450336"/>
          </a:xfrm>
          <a:prstGeom prst="rtTriangle">
            <a:avLst/>
          </a:prstGeom>
          <a:noFill/>
          <a:ln w="57150" cap="flat" cmpd="sng">
            <a:solidFill>
              <a:srgbClr val="F1C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8" name="Google Shape;558;p19"/>
          <p:cNvSpPr/>
          <p:nvPr/>
        </p:nvSpPr>
        <p:spPr>
          <a:xfrm rot="-4463838">
            <a:off x="8554324" y="3016488"/>
            <a:ext cx="7037128" cy="4258736"/>
          </a:xfrm>
          <a:custGeom>
            <a:avLst/>
            <a:gdLst/>
            <a:ahLst/>
            <a:cxnLst/>
            <a:rect l="l" t="t" r="r" b="b"/>
            <a:pathLst>
              <a:path w="7881735" h="3836223" extrusionOk="0">
                <a:moveTo>
                  <a:pt x="0" y="0"/>
                </a:moveTo>
                <a:lnTo>
                  <a:pt x="7881735" y="0"/>
                </a:lnTo>
                <a:lnTo>
                  <a:pt x="7881735" y="3836223"/>
                </a:lnTo>
                <a:lnTo>
                  <a:pt x="0" y="3836223"/>
                </a:lnTo>
                <a:close/>
              </a:path>
            </a:pathLst>
          </a:custGeom>
          <a:noFill/>
          <a:ln w="57150" cap="flat" cmpd="sng">
            <a:solidFill>
              <a:srgbClr val="F1CB2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59" name="Google Shape;559;p19" descr="Financial analysis Generic black outline icon"/>
          <p:cNvPicPr preferRelativeResize="0"/>
          <p:nvPr/>
        </p:nvPicPr>
        <p:blipFill rotWithShape="1">
          <a:blip r:embed="rId5">
            <a:alphaModFix/>
          </a:blip>
          <a:srcRect/>
          <a:stretch/>
        </p:blipFill>
        <p:spPr>
          <a:xfrm>
            <a:off x="2146686" y="1873237"/>
            <a:ext cx="1325880" cy="1325880"/>
          </a:xfrm>
          <a:prstGeom prst="rect">
            <a:avLst/>
          </a:prstGeom>
          <a:noFill/>
          <a:ln>
            <a:noFill/>
          </a:ln>
        </p:spPr>
      </p:pic>
      <p:pic>
        <p:nvPicPr>
          <p:cNvPr id="560" name="Google Shape;560;p19" descr="Market analysis - Free marketing icons"/>
          <p:cNvPicPr preferRelativeResize="0"/>
          <p:nvPr/>
        </p:nvPicPr>
        <p:blipFill rotWithShape="1">
          <a:blip r:embed="rId6">
            <a:alphaModFix/>
          </a:blip>
          <a:srcRect/>
          <a:stretch/>
        </p:blipFill>
        <p:spPr>
          <a:xfrm>
            <a:off x="5568835" y="1772404"/>
            <a:ext cx="1405890" cy="14058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l="19149" r="52846"/>
          <a:stretch/>
        </p:blipFill>
        <p:spPr>
          <a:xfrm>
            <a:off x="-107379" y="0"/>
            <a:ext cx="3414409" cy="6875423"/>
          </a:xfrm>
          <a:prstGeom prst="rect">
            <a:avLst/>
          </a:prstGeom>
          <a:noFill/>
          <a:ln>
            <a:noFill/>
          </a:ln>
        </p:spPr>
      </p:pic>
      <p:sp>
        <p:nvSpPr>
          <p:cNvPr id="102" name="Google Shape;102;p2"/>
          <p:cNvSpPr/>
          <p:nvPr/>
        </p:nvSpPr>
        <p:spPr>
          <a:xfrm>
            <a:off x="-107379" y="0"/>
            <a:ext cx="3428315" cy="6858000"/>
          </a:xfrm>
          <a:prstGeom prst="rect">
            <a:avLst/>
          </a:prstGeom>
          <a:solidFill>
            <a:srgbClr val="F1CB2F">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3" name="Google Shape;103;p2"/>
          <p:cNvPicPr preferRelativeResize="0"/>
          <p:nvPr/>
        </p:nvPicPr>
        <p:blipFill rotWithShape="1">
          <a:blip r:embed="rId4">
            <a:alphaModFix/>
          </a:blip>
          <a:srcRect r="44462" b="-212"/>
          <a:stretch/>
        </p:blipFill>
        <p:spPr>
          <a:xfrm>
            <a:off x="10151706" y="6267389"/>
            <a:ext cx="1784643" cy="413890"/>
          </a:xfrm>
          <a:prstGeom prst="rect">
            <a:avLst/>
          </a:prstGeom>
          <a:noFill/>
          <a:ln>
            <a:noFill/>
          </a:ln>
        </p:spPr>
      </p:pic>
      <p:grpSp>
        <p:nvGrpSpPr>
          <p:cNvPr id="104" name="Google Shape;104;p2"/>
          <p:cNvGrpSpPr/>
          <p:nvPr/>
        </p:nvGrpSpPr>
        <p:grpSpPr>
          <a:xfrm>
            <a:off x="3496535" y="43911"/>
            <a:ext cx="8439814" cy="890747"/>
            <a:chOff x="2977130" y="297492"/>
            <a:chExt cx="8439814" cy="890747"/>
          </a:xfrm>
        </p:grpSpPr>
        <p:pic>
          <p:nvPicPr>
            <p:cNvPr id="105" name="Google Shape;105;p2"/>
            <p:cNvPicPr preferRelativeResize="0"/>
            <p:nvPr/>
          </p:nvPicPr>
          <p:blipFill rotWithShape="1">
            <a:blip r:embed="rId5">
              <a:alphaModFix/>
            </a:blip>
            <a:srcRect/>
            <a:stretch/>
          </p:blipFill>
          <p:spPr>
            <a:xfrm>
              <a:off x="2977130" y="297492"/>
              <a:ext cx="917508" cy="890747"/>
            </a:xfrm>
            <a:prstGeom prst="rect">
              <a:avLst/>
            </a:prstGeom>
            <a:noFill/>
            <a:ln>
              <a:noFill/>
            </a:ln>
          </p:spPr>
        </p:pic>
        <p:sp>
          <p:nvSpPr>
            <p:cNvPr id="106" name="Google Shape;106;p2"/>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r>
                <a:rPr lang="en-GB" sz="1200" dirty="0">
                  <a:solidFill>
                    <a:srgbClr val="2D5693"/>
                  </a:solidFill>
                  <a:latin typeface="Arimo"/>
                  <a:ea typeface="Arimo"/>
                  <a:cs typeface="Arimo"/>
                  <a:sym typeface="Arimo"/>
                </a:rPr>
                <a:t>SHOEDES – </a:t>
              </a:r>
              <a:r>
                <a:rPr lang="en-GB" sz="1200" dirty="0" err="1">
                  <a:solidFill>
                    <a:srgbClr val="2D5693"/>
                  </a:solidFill>
                  <a:latin typeface="Arimo"/>
                  <a:ea typeface="Arimo"/>
                  <a:cs typeface="Arimo"/>
                  <a:sym typeface="Arimo"/>
                </a:rPr>
                <a:t>Döngüsel</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ekonominin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ortaya</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çıkan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taleplerine</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uygun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sürdürülebilir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ürünler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için</a:t>
              </a:r>
              <a:r>
                <a:rPr lang="en-GB" sz="1200" dirty="0">
                  <a:solidFill>
                    <a:srgbClr val="2D5693"/>
                  </a:solidFill>
                  <a:latin typeface="Arimo"/>
                  <a:ea typeface="Arimo"/>
                  <a:cs typeface="Arimo"/>
                  <a:sym typeface="Arimo"/>
                </a:rPr>
                <a:t> yeni </a:t>
              </a:r>
              <a:r>
                <a:rPr lang="en-GB" sz="1200" dirty="0" err="1">
                  <a:solidFill>
                    <a:srgbClr val="2D5693"/>
                  </a:solidFill>
                  <a:latin typeface="Arimo"/>
                  <a:ea typeface="Arimo"/>
                  <a:cs typeface="Arimo"/>
                  <a:sym typeface="Arimo"/>
                </a:rPr>
                <a:t>ayakkabı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tasarımcısı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nitelikleri</a:t>
              </a:r>
              <a:endParaRPr sz="1200" dirty="0">
                <a:solidFill>
                  <a:srgbClr val="2D5693"/>
                </a:solidFill>
                <a:latin typeface="Arimo"/>
                <a:ea typeface="Arimo"/>
                <a:cs typeface="Arimo"/>
                <a:sym typeface="Arimo"/>
              </a:endParaRPr>
            </a:p>
          </p:txBody>
        </p:sp>
      </p:grpSp>
      <p:grpSp>
        <p:nvGrpSpPr>
          <p:cNvPr id="107" name="Google Shape;107;p2"/>
          <p:cNvGrpSpPr/>
          <p:nvPr/>
        </p:nvGrpSpPr>
        <p:grpSpPr>
          <a:xfrm>
            <a:off x="186382" y="1084726"/>
            <a:ext cx="9841994" cy="4044435"/>
            <a:chOff x="-2200699" y="555628"/>
            <a:chExt cx="9841994" cy="4044435"/>
          </a:xfrm>
        </p:grpSpPr>
        <p:grpSp>
          <p:nvGrpSpPr>
            <p:cNvPr id="108" name="Google Shape;108;p2"/>
            <p:cNvGrpSpPr/>
            <p:nvPr/>
          </p:nvGrpSpPr>
          <p:grpSpPr>
            <a:xfrm>
              <a:off x="-1798061" y="555628"/>
              <a:ext cx="9439356" cy="4044435"/>
              <a:chOff x="-6309733" y="-414141"/>
              <a:chExt cx="20331761" cy="5392580"/>
            </a:xfrm>
          </p:grpSpPr>
          <p:sp>
            <p:nvSpPr>
              <p:cNvPr id="109" name="Google Shape;109;p2"/>
              <p:cNvSpPr txBox="1"/>
              <p:nvPr/>
            </p:nvSpPr>
            <p:spPr>
              <a:xfrm>
                <a:off x="-6309733" y="-414141"/>
                <a:ext cx="6390588" cy="2164268"/>
              </a:xfrm>
              <a:prstGeom prst="rect">
                <a:avLst/>
              </a:prstGeom>
              <a:noFill/>
              <a:ln>
                <a:noFill/>
              </a:ln>
            </p:spPr>
            <p:txBody>
              <a:bodyPr spcFirstLastPara="1" wrap="square" lIns="0" tIns="0" rIns="0" bIns="0" anchor="t" anchorCtr="0">
                <a:spAutoFit/>
              </a:bodyPr>
              <a:lstStyle/>
              <a:p>
                <a:pPr lvl="0">
                  <a:lnSpc>
                    <a:spcPct val="293333"/>
                  </a:lnSpc>
                </a:pPr>
                <a:r>
                  <a:rPr lang="en-GB" sz="3600" b="1" dirty="0" err="1">
                    <a:solidFill>
                      <a:srgbClr val="2D5693"/>
                    </a:solidFill>
                    <a:latin typeface="Josefin Sans"/>
                    <a:ea typeface="Josefin Sans"/>
                    <a:cs typeface="Josefin Sans"/>
                    <a:sym typeface="Josefin Sans"/>
                  </a:rPr>
                  <a:t>İçerik</a:t>
                </a:r>
                <a:endParaRPr sz="3600" b="1" dirty="0">
                  <a:solidFill>
                    <a:srgbClr val="B2101F"/>
                  </a:solidFill>
                  <a:latin typeface="Josefin Sans"/>
                  <a:ea typeface="Josefin Sans"/>
                  <a:cs typeface="Josefin Sans"/>
                  <a:sym typeface="Josefin Sans"/>
                </a:endParaRPr>
              </a:p>
            </p:txBody>
          </p:sp>
          <p:sp>
            <p:nvSpPr>
              <p:cNvPr id="110" name="Google Shape;110;p2"/>
              <p:cNvSpPr txBox="1"/>
              <p:nvPr/>
            </p:nvSpPr>
            <p:spPr>
              <a:xfrm>
                <a:off x="846564" y="1719947"/>
                <a:ext cx="13175464" cy="861775"/>
              </a:xfrm>
              <a:prstGeom prst="rect">
                <a:avLst/>
              </a:prstGeom>
              <a:noFill/>
              <a:ln>
                <a:noFill/>
              </a:ln>
            </p:spPr>
            <p:txBody>
              <a:bodyPr spcFirstLastPara="1" wrap="square" lIns="0" tIns="0" rIns="0" bIns="0" anchor="t" anchorCtr="0">
                <a:spAutoFit/>
              </a:bodyPr>
              <a:lstStyle/>
              <a:p>
                <a:pPr lvl="0">
                  <a:lnSpc>
                    <a:spcPct val="149964"/>
                  </a:lnSpc>
                </a:pPr>
                <a:r>
                  <a:rPr lang="en-GB" sz="2800" b="1" dirty="0">
                    <a:solidFill>
                      <a:schemeClr val="dk1"/>
                    </a:solidFill>
                    <a:latin typeface="Josefin Sans"/>
                    <a:ea typeface="Josefin Sans"/>
                    <a:cs typeface="Josefin Sans"/>
                    <a:sym typeface="Josefin Sans"/>
                  </a:rPr>
                  <a:t>1. </a:t>
                </a:r>
                <a:r>
                  <a:rPr lang="en-GB" sz="2800" b="1" dirty="0" err="1">
                    <a:solidFill>
                      <a:schemeClr val="dk1"/>
                    </a:solidFill>
                    <a:latin typeface="Josefin Sans"/>
                    <a:ea typeface="Josefin Sans"/>
                    <a:cs typeface="Josefin Sans"/>
                    <a:sym typeface="Josefin Sans"/>
                  </a:rPr>
                  <a:t>Giriş</a:t>
                </a:r>
                <a:endParaRPr sz="2999" b="1" u="sng" dirty="0">
                  <a:solidFill>
                    <a:schemeClr val="dk1"/>
                  </a:solidFill>
                  <a:latin typeface="Josefin Sans"/>
                  <a:ea typeface="Josefin Sans"/>
                  <a:cs typeface="Josefin Sans"/>
                  <a:sym typeface="Josefin Sans"/>
                  <a:hlinkClick r:id="rId6" action="ppaction://hlinksldjump">
                    <a:extLst>
                      <a:ext uri="{A12FA001-AC4F-418D-AE19-62706E023703}">
                        <ahyp:hlinkClr xmlns:ahyp="http://schemas.microsoft.com/office/drawing/2018/hyperlinkcolor" val="tx"/>
                      </a:ext>
                    </a:extLst>
                  </a:hlinkClick>
                </a:endParaRPr>
              </a:p>
            </p:txBody>
          </p:sp>
          <p:sp>
            <p:nvSpPr>
              <p:cNvPr id="111" name="Google Shape;111;p2"/>
              <p:cNvSpPr txBox="1"/>
              <p:nvPr/>
            </p:nvSpPr>
            <p:spPr>
              <a:xfrm>
                <a:off x="846564" y="2918308"/>
                <a:ext cx="13175464" cy="861775"/>
              </a:xfrm>
              <a:prstGeom prst="rect">
                <a:avLst/>
              </a:prstGeom>
              <a:noFill/>
              <a:ln>
                <a:noFill/>
              </a:ln>
            </p:spPr>
            <p:txBody>
              <a:bodyPr spcFirstLastPara="1" wrap="square" lIns="0" tIns="0" rIns="0" bIns="0" anchor="t" anchorCtr="0">
                <a:spAutoFit/>
              </a:bodyPr>
              <a:lstStyle/>
              <a:p>
                <a:pPr lvl="0">
                  <a:lnSpc>
                    <a:spcPct val="149964"/>
                  </a:lnSpc>
                </a:pPr>
                <a:r>
                  <a:rPr lang="en-GB" sz="2800" b="1" dirty="0">
                    <a:solidFill>
                      <a:schemeClr val="dk1"/>
                    </a:solidFill>
                    <a:latin typeface="Josefin Sans"/>
                    <a:ea typeface="Josefin Sans"/>
                    <a:cs typeface="Josefin Sans"/>
                    <a:sym typeface="Josefin Sans"/>
                  </a:rPr>
                  <a:t>2. </a:t>
                </a:r>
                <a:r>
                  <a:rPr lang="en-GB" sz="2800" b="1" dirty="0" err="1">
                    <a:solidFill>
                      <a:schemeClr val="dk1"/>
                    </a:solidFill>
                    <a:latin typeface="Josefin Sans"/>
                    <a:ea typeface="Josefin Sans"/>
                    <a:cs typeface="Josefin Sans"/>
                    <a:sym typeface="Josefin Sans"/>
                  </a:rPr>
                  <a:t>Prototip</a:t>
                </a:r>
                <a:r>
                  <a:rPr lang="en-GB" sz="2800" b="1" dirty="0">
                    <a:solidFill>
                      <a:schemeClr val="dk1"/>
                    </a:solidFill>
                    <a:latin typeface="Josefin Sans"/>
                    <a:ea typeface="Josefin Sans"/>
                    <a:cs typeface="Josefin Sans"/>
                    <a:sym typeface="Josefin Sans"/>
                  </a:rPr>
                  <a:t> </a:t>
                </a:r>
                <a:r>
                  <a:rPr lang="en-GB" sz="2800" b="1" dirty="0" err="1">
                    <a:solidFill>
                      <a:schemeClr val="dk1"/>
                    </a:solidFill>
                    <a:latin typeface="Josefin Sans"/>
                    <a:ea typeface="Josefin Sans"/>
                    <a:cs typeface="Josefin Sans"/>
                    <a:sym typeface="Josefin Sans"/>
                  </a:rPr>
                  <a:t>oluşturma</a:t>
                </a:r>
                <a:endParaRPr sz="2800" b="1" u="sng" dirty="0">
                  <a:solidFill>
                    <a:schemeClr val="dk1"/>
                  </a:solidFill>
                  <a:latin typeface="Josefin Sans"/>
                  <a:ea typeface="Josefin Sans"/>
                  <a:cs typeface="Josefin Sans"/>
                  <a:sym typeface="Josefin Sans"/>
                  <a:hlinkClick r:id="rId7" action="ppaction://hlinksldjump">
                    <a:extLst>
                      <a:ext uri="{A12FA001-AC4F-418D-AE19-62706E023703}">
                        <ahyp:hlinkClr xmlns:ahyp="http://schemas.microsoft.com/office/drawing/2018/hyperlinkcolor" val="tx"/>
                      </a:ext>
                    </a:extLst>
                  </a:hlinkClick>
                </a:endParaRPr>
              </a:p>
            </p:txBody>
          </p:sp>
          <p:sp>
            <p:nvSpPr>
              <p:cNvPr id="112" name="Google Shape;112;p2"/>
              <p:cNvSpPr txBox="1"/>
              <p:nvPr/>
            </p:nvSpPr>
            <p:spPr>
              <a:xfrm>
                <a:off x="846566" y="4116664"/>
                <a:ext cx="13175462" cy="861775"/>
              </a:xfrm>
              <a:prstGeom prst="rect">
                <a:avLst/>
              </a:prstGeom>
              <a:noFill/>
              <a:ln>
                <a:noFill/>
              </a:ln>
            </p:spPr>
            <p:txBody>
              <a:bodyPr spcFirstLastPara="1" wrap="square" lIns="0" tIns="0" rIns="0" bIns="0" anchor="t" anchorCtr="0">
                <a:spAutoFit/>
              </a:bodyPr>
              <a:lstStyle/>
              <a:p>
                <a:pPr lvl="0">
                  <a:lnSpc>
                    <a:spcPct val="149964"/>
                  </a:lnSpc>
                </a:pPr>
                <a:r>
                  <a:rPr lang="en-GB" sz="2800" b="1" dirty="0">
                    <a:solidFill>
                      <a:schemeClr val="dk1"/>
                    </a:solidFill>
                    <a:latin typeface="Josefin Sans"/>
                    <a:ea typeface="Josefin Sans"/>
                    <a:cs typeface="Josefin Sans"/>
                    <a:sym typeface="Josefin Sans"/>
                  </a:rPr>
                  <a:t>3. </a:t>
                </a:r>
                <a:r>
                  <a:rPr lang="en-GB" sz="2800" b="1" dirty="0" err="1">
                    <a:solidFill>
                      <a:schemeClr val="dk1"/>
                    </a:solidFill>
                    <a:latin typeface="Josefin Sans"/>
                    <a:ea typeface="Josefin Sans"/>
                    <a:cs typeface="Josefin Sans"/>
                    <a:sym typeface="Josefin Sans"/>
                  </a:rPr>
                  <a:t>Ayakkabı</a:t>
                </a:r>
                <a:r>
                  <a:rPr lang="en-GB" sz="2800" b="1" dirty="0">
                    <a:solidFill>
                      <a:schemeClr val="dk1"/>
                    </a:solidFill>
                    <a:latin typeface="Josefin Sans"/>
                    <a:ea typeface="Josefin Sans"/>
                    <a:cs typeface="Josefin Sans"/>
                    <a:sym typeface="Josefin Sans"/>
                  </a:rPr>
                  <a:t> </a:t>
                </a:r>
                <a:r>
                  <a:rPr lang="en-GB" sz="2800" b="1" dirty="0" err="1">
                    <a:solidFill>
                      <a:schemeClr val="dk1"/>
                    </a:solidFill>
                    <a:latin typeface="Josefin Sans"/>
                    <a:ea typeface="Josefin Sans"/>
                    <a:cs typeface="Josefin Sans"/>
                    <a:sym typeface="Josefin Sans"/>
                  </a:rPr>
                  <a:t>ürün</a:t>
                </a:r>
                <a:r>
                  <a:rPr lang="en-GB" sz="2800" b="1" dirty="0">
                    <a:solidFill>
                      <a:schemeClr val="dk1"/>
                    </a:solidFill>
                    <a:latin typeface="Josefin Sans"/>
                    <a:ea typeface="Josefin Sans"/>
                    <a:cs typeface="Josefin Sans"/>
                    <a:sym typeface="Josefin Sans"/>
                  </a:rPr>
                  <a:t> </a:t>
                </a:r>
                <a:r>
                  <a:rPr lang="en-GB" sz="2800" b="1" dirty="0" err="1">
                    <a:solidFill>
                      <a:schemeClr val="dk1"/>
                    </a:solidFill>
                    <a:latin typeface="Josefin Sans"/>
                    <a:ea typeface="Josefin Sans"/>
                    <a:cs typeface="Josefin Sans"/>
                    <a:sym typeface="Josefin Sans"/>
                  </a:rPr>
                  <a:t>testi</a:t>
                </a:r>
                <a:endParaRPr sz="2800" b="1" u="sng" dirty="0">
                  <a:solidFill>
                    <a:schemeClr val="dk1"/>
                  </a:solidFill>
                  <a:latin typeface="Josefin Sans"/>
                  <a:ea typeface="Josefin Sans"/>
                  <a:cs typeface="Josefin Sans"/>
                  <a:sym typeface="Josefin Sans"/>
                  <a:hlinkClick r:id="rId8" action="ppaction://hlinksldjump">
                    <a:extLst>
                      <a:ext uri="{A12FA001-AC4F-418D-AE19-62706E023703}">
                        <ahyp:hlinkClr xmlns:ahyp="http://schemas.microsoft.com/office/drawing/2018/hyperlinkcolor" val="tx"/>
                      </a:ext>
                    </a:extLst>
                  </a:hlinkClick>
                </a:endParaRPr>
              </a:p>
            </p:txBody>
          </p:sp>
        </p:grpSp>
        <p:sp>
          <p:nvSpPr>
            <p:cNvPr id="113" name="Google Shape;113;p2"/>
            <p:cNvSpPr/>
            <p:nvPr/>
          </p:nvSpPr>
          <p:spPr>
            <a:xfrm>
              <a:off x="-2200699" y="697030"/>
              <a:ext cx="2966936" cy="1188788"/>
            </a:xfrm>
            <a:prstGeom prst="rect">
              <a:avLst/>
            </a:prstGeom>
            <a:noFill/>
            <a:ln w="57150" cap="flat" cmpd="sng">
              <a:solidFill>
                <a:srgbClr val="2A4C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4" name="Google Shape;114;p2"/>
          <p:cNvSpPr/>
          <p:nvPr/>
        </p:nvSpPr>
        <p:spPr>
          <a:xfrm rot="-4463838">
            <a:off x="10423046" y="1219782"/>
            <a:ext cx="6562906" cy="7925488"/>
          </a:xfrm>
          <a:custGeom>
            <a:avLst/>
            <a:gdLst/>
            <a:ahLst/>
            <a:cxnLst/>
            <a:rect l="l" t="t" r="r" b="b"/>
            <a:pathLst>
              <a:path w="7881735" h="3836223" extrusionOk="0">
                <a:moveTo>
                  <a:pt x="0" y="0"/>
                </a:moveTo>
                <a:lnTo>
                  <a:pt x="7881735" y="0"/>
                </a:lnTo>
                <a:lnTo>
                  <a:pt x="7881735" y="3836223"/>
                </a:lnTo>
                <a:lnTo>
                  <a:pt x="0" y="3836223"/>
                </a:lnTo>
                <a:close/>
              </a:path>
            </a:pathLst>
          </a:custGeom>
          <a:solidFill>
            <a:srgbClr val="2A4C8C"/>
          </a:solidFill>
          <a:ln w="9525" cap="flat" cmpd="sng">
            <a:solidFill>
              <a:srgbClr val="2A4C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2"/>
          <p:cNvSpPr/>
          <p:nvPr/>
        </p:nvSpPr>
        <p:spPr>
          <a:xfrm rot="-4463838">
            <a:off x="8554324" y="3016488"/>
            <a:ext cx="7037128" cy="4258736"/>
          </a:xfrm>
          <a:custGeom>
            <a:avLst/>
            <a:gdLst/>
            <a:ahLst/>
            <a:cxnLst/>
            <a:rect l="l" t="t" r="r" b="b"/>
            <a:pathLst>
              <a:path w="7881735" h="3836223" extrusionOk="0">
                <a:moveTo>
                  <a:pt x="0" y="0"/>
                </a:moveTo>
                <a:lnTo>
                  <a:pt x="7881735" y="0"/>
                </a:lnTo>
                <a:lnTo>
                  <a:pt x="7881735" y="3836223"/>
                </a:lnTo>
                <a:lnTo>
                  <a:pt x="0" y="3836223"/>
                </a:lnTo>
                <a:close/>
              </a:path>
            </a:pathLst>
          </a:custGeom>
          <a:noFill/>
          <a:ln w="57150" cap="flat" cmpd="sng">
            <a:solidFill>
              <a:srgbClr val="F1CB2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2"/>
          <p:cNvSpPr/>
          <p:nvPr/>
        </p:nvSpPr>
        <p:spPr>
          <a:xfrm rot="-1811791">
            <a:off x="9549492" y="3410968"/>
            <a:ext cx="8180832" cy="3450336"/>
          </a:xfrm>
          <a:prstGeom prst="rtTriangle">
            <a:avLst/>
          </a:prstGeom>
          <a:noFill/>
          <a:ln w="57150" cap="flat" cmpd="sng">
            <a:solidFill>
              <a:srgbClr val="F1C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2"/>
          <p:cNvSpPr txBox="1"/>
          <p:nvPr/>
        </p:nvSpPr>
        <p:spPr>
          <a:xfrm>
            <a:off x="3911449" y="5398002"/>
            <a:ext cx="6116926" cy="646331"/>
          </a:xfrm>
          <a:prstGeom prst="rect">
            <a:avLst/>
          </a:prstGeom>
          <a:noFill/>
          <a:ln>
            <a:noFill/>
          </a:ln>
        </p:spPr>
        <p:txBody>
          <a:bodyPr spcFirstLastPara="1" wrap="square" lIns="0" tIns="0" rIns="0" bIns="0" anchor="t" anchorCtr="0">
            <a:spAutoFit/>
          </a:bodyPr>
          <a:lstStyle/>
          <a:p>
            <a:pPr lvl="0">
              <a:lnSpc>
                <a:spcPct val="149964"/>
              </a:lnSpc>
            </a:pPr>
            <a:r>
              <a:rPr lang="en-GB" sz="2800" b="1" dirty="0">
                <a:solidFill>
                  <a:schemeClr val="dk1"/>
                </a:solidFill>
                <a:latin typeface="Josefin Sans"/>
                <a:ea typeface="Josefin Sans"/>
                <a:cs typeface="Josefin Sans"/>
                <a:sym typeface="Josefin Sans"/>
              </a:rPr>
              <a:t>4. </a:t>
            </a:r>
            <a:r>
              <a:rPr lang="en-GB" sz="2800" b="1" dirty="0" err="1">
                <a:solidFill>
                  <a:schemeClr val="dk1"/>
                </a:solidFill>
                <a:latin typeface="Josefin Sans"/>
                <a:ea typeface="Josefin Sans"/>
                <a:cs typeface="Josefin Sans"/>
                <a:sym typeface="Josefin Sans"/>
              </a:rPr>
              <a:t>Ayakkabı</a:t>
            </a:r>
            <a:r>
              <a:rPr lang="en-GB" sz="2800" b="1" dirty="0">
                <a:solidFill>
                  <a:schemeClr val="dk1"/>
                </a:solidFill>
                <a:latin typeface="Josefin Sans"/>
                <a:ea typeface="Josefin Sans"/>
                <a:cs typeface="Josefin Sans"/>
                <a:sym typeface="Josefin Sans"/>
              </a:rPr>
              <a:t> </a:t>
            </a:r>
            <a:r>
              <a:rPr lang="en-GB" sz="2800" b="1" dirty="0" err="1">
                <a:solidFill>
                  <a:schemeClr val="dk1"/>
                </a:solidFill>
                <a:latin typeface="Josefin Sans"/>
                <a:ea typeface="Josefin Sans"/>
                <a:cs typeface="Josefin Sans"/>
                <a:sym typeface="Josefin Sans"/>
              </a:rPr>
              <a:t>ürün</a:t>
            </a:r>
            <a:r>
              <a:rPr lang="en-GB" sz="2800" b="1" dirty="0">
                <a:solidFill>
                  <a:schemeClr val="dk1"/>
                </a:solidFill>
                <a:latin typeface="Josefin Sans"/>
                <a:ea typeface="Josefin Sans"/>
                <a:cs typeface="Josefin Sans"/>
                <a:sym typeface="Josefin Sans"/>
              </a:rPr>
              <a:t> </a:t>
            </a:r>
            <a:r>
              <a:rPr lang="en-GB" sz="2800" b="1" dirty="0" err="1">
                <a:solidFill>
                  <a:schemeClr val="dk1"/>
                </a:solidFill>
                <a:latin typeface="Josefin Sans"/>
                <a:ea typeface="Josefin Sans"/>
                <a:cs typeface="Josefin Sans"/>
                <a:sym typeface="Josefin Sans"/>
              </a:rPr>
              <a:t>analizi</a:t>
            </a:r>
            <a:endParaRPr sz="2800" b="1" u="sng" dirty="0">
              <a:solidFill>
                <a:schemeClr val="dk1"/>
              </a:solidFill>
              <a:latin typeface="Josefin Sans"/>
              <a:ea typeface="Josefin Sans"/>
              <a:cs typeface="Josefin Sans"/>
              <a:sym typeface="Josefin Sans"/>
              <a:hlinkClick r:id="rId8" action="ppaction://hlinksldjump">
                <a:extLst>
                  <a:ext uri="{A12FA001-AC4F-418D-AE19-62706E023703}">
                    <ahyp:hlinkClr xmlns:ahyp="http://schemas.microsoft.com/office/drawing/2018/hyperlinkcolor" val="tx"/>
                  </a:ext>
                </a:extLst>
              </a:hlinkClic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pic>
        <p:nvPicPr>
          <p:cNvPr id="566" name="Google Shape;566;p20"/>
          <p:cNvPicPr preferRelativeResize="0"/>
          <p:nvPr/>
        </p:nvPicPr>
        <p:blipFill rotWithShape="1">
          <a:blip r:embed="rId3">
            <a:alphaModFix/>
          </a:blip>
          <a:srcRect/>
          <a:stretch/>
        </p:blipFill>
        <p:spPr>
          <a:xfrm>
            <a:off x="4094414" y="1527224"/>
            <a:ext cx="4712162" cy="4307725"/>
          </a:xfrm>
          <a:prstGeom prst="rect">
            <a:avLst/>
          </a:prstGeom>
          <a:noFill/>
          <a:ln>
            <a:noFill/>
          </a:ln>
        </p:spPr>
      </p:pic>
      <p:pic>
        <p:nvPicPr>
          <p:cNvPr id="567" name="Google Shape;567;p20"/>
          <p:cNvPicPr preferRelativeResize="0"/>
          <p:nvPr/>
        </p:nvPicPr>
        <p:blipFill rotWithShape="1">
          <a:blip r:embed="rId4">
            <a:alphaModFix/>
          </a:blip>
          <a:srcRect r="44462" b="-212"/>
          <a:stretch/>
        </p:blipFill>
        <p:spPr>
          <a:xfrm>
            <a:off x="10151706" y="6267389"/>
            <a:ext cx="1784643" cy="413890"/>
          </a:xfrm>
          <a:prstGeom prst="rect">
            <a:avLst/>
          </a:prstGeom>
          <a:noFill/>
          <a:ln>
            <a:noFill/>
          </a:ln>
        </p:spPr>
      </p:pic>
      <p:sp>
        <p:nvSpPr>
          <p:cNvPr id="568" name="Google Shape;568;p20"/>
          <p:cNvSpPr txBox="1"/>
          <p:nvPr/>
        </p:nvSpPr>
        <p:spPr>
          <a:xfrm>
            <a:off x="8707186" y="3233993"/>
            <a:ext cx="3023455" cy="1034129"/>
          </a:xfrm>
          <a:prstGeom prst="rect">
            <a:avLst/>
          </a:prstGeom>
          <a:noFill/>
          <a:ln>
            <a:noFill/>
          </a:ln>
        </p:spPr>
        <p:txBody>
          <a:bodyPr spcFirstLastPara="1" wrap="square" lIns="0" tIns="0" rIns="0" bIns="0" anchor="t" anchorCtr="0">
            <a:spAutoFit/>
          </a:bodyPr>
          <a:lstStyle/>
          <a:p>
            <a:pPr lvl="0" algn="ctr">
              <a:lnSpc>
                <a:spcPct val="139958"/>
              </a:lnSpc>
            </a:pPr>
            <a:r>
              <a:rPr lang="en-GB" sz="2400" dirty="0">
                <a:solidFill>
                  <a:schemeClr val="dk1"/>
                </a:solidFill>
                <a:latin typeface="Calibri"/>
                <a:ea typeface="Calibri"/>
                <a:cs typeface="Calibri"/>
                <a:sym typeface="Calibri"/>
              </a:rPr>
              <a:t>Geri </a:t>
            </a:r>
            <a:r>
              <a:rPr lang="en-GB" sz="2400" dirty="0" err="1">
                <a:solidFill>
                  <a:schemeClr val="dk1"/>
                </a:solidFill>
                <a:latin typeface="Calibri"/>
                <a:ea typeface="Calibri"/>
                <a:cs typeface="Calibri"/>
                <a:sym typeface="Calibri"/>
              </a:rPr>
              <a:t>dönüşüm</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Yeniden</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kullanım</a:t>
            </a:r>
            <a:endParaRPr sz="2400" dirty="0">
              <a:solidFill>
                <a:schemeClr val="dk1"/>
              </a:solidFill>
              <a:latin typeface="Calibri"/>
              <a:ea typeface="Calibri"/>
              <a:cs typeface="Calibri"/>
              <a:sym typeface="Calibri"/>
            </a:endParaRPr>
          </a:p>
        </p:txBody>
      </p:sp>
      <p:grpSp>
        <p:nvGrpSpPr>
          <p:cNvPr id="569" name="Google Shape;569;p20"/>
          <p:cNvGrpSpPr/>
          <p:nvPr/>
        </p:nvGrpSpPr>
        <p:grpSpPr>
          <a:xfrm flipH="1">
            <a:off x="2366228" y="96673"/>
            <a:ext cx="8439814" cy="890747"/>
            <a:chOff x="2977130" y="297492"/>
            <a:chExt cx="8439814" cy="890747"/>
          </a:xfrm>
        </p:grpSpPr>
        <p:pic>
          <p:nvPicPr>
            <p:cNvPr id="570" name="Google Shape;570;p20"/>
            <p:cNvPicPr preferRelativeResize="0"/>
            <p:nvPr/>
          </p:nvPicPr>
          <p:blipFill rotWithShape="1">
            <a:blip r:embed="rId5">
              <a:alphaModFix/>
            </a:blip>
            <a:srcRect/>
            <a:stretch/>
          </p:blipFill>
          <p:spPr>
            <a:xfrm flipH="1">
              <a:off x="2977130" y="297492"/>
              <a:ext cx="917508" cy="890747"/>
            </a:xfrm>
            <a:prstGeom prst="rect">
              <a:avLst/>
            </a:prstGeom>
            <a:noFill/>
            <a:ln>
              <a:noFill/>
            </a:ln>
          </p:spPr>
        </p:pic>
        <p:sp>
          <p:nvSpPr>
            <p:cNvPr id="571" name="Google Shape;571;p20"/>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r>
                <a:rPr lang="en-GB" sz="1200" dirty="0">
                  <a:solidFill>
                    <a:srgbClr val="2D5693"/>
                  </a:solidFill>
                  <a:latin typeface="Arimo"/>
                  <a:ea typeface="Arimo"/>
                  <a:cs typeface="Arimo"/>
                  <a:sym typeface="Arimo"/>
                </a:rPr>
                <a:t>SHOEDES – </a:t>
              </a:r>
              <a:r>
                <a:rPr lang="en-GB" sz="1200" dirty="0" err="1">
                  <a:solidFill>
                    <a:srgbClr val="2D5693"/>
                  </a:solidFill>
                  <a:latin typeface="Arimo"/>
                  <a:ea typeface="Arimo"/>
                  <a:cs typeface="Arimo"/>
                  <a:sym typeface="Arimo"/>
                </a:rPr>
                <a:t>Döngüsel</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ekonominin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ortaya</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çıkan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taleplerine</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uygun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sürdürülebilir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ürünler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için</a:t>
              </a:r>
              <a:r>
                <a:rPr lang="en-GB" sz="1200" dirty="0">
                  <a:solidFill>
                    <a:srgbClr val="2D5693"/>
                  </a:solidFill>
                  <a:latin typeface="Arimo"/>
                  <a:ea typeface="Arimo"/>
                  <a:cs typeface="Arimo"/>
                  <a:sym typeface="Arimo"/>
                </a:rPr>
                <a:t> yeni </a:t>
              </a:r>
              <a:r>
                <a:rPr lang="en-GB" sz="1200" dirty="0" err="1">
                  <a:solidFill>
                    <a:srgbClr val="2D5693"/>
                  </a:solidFill>
                  <a:latin typeface="Arimo"/>
                  <a:ea typeface="Arimo"/>
                  <a:cs typeface="Arimo"/>
                  <a:sym typeface="Arimo"/>
                </a:rPr>
                <a:t>ayakkabı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tasarımcısı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nitelikleri</a:t>
              </a:r>
              <a:endParaRPr sz="1200" dirty="0">
                <a:solidFill>
                  <a:srgbClr val="2D5693"/>
                </a:solidFill>
                <a:latin typeface="Arimo"/>
                <a:ea typeface="Arimo"/>
                <a:cs typeface="Arimo"/>
                <a:sym typeface="Arimo"/>
              </a:endParaRPr>
            </a:p>
          </p:txBody>
        </p:sp>
      </p:grpSp>
      <p:sp>
        <p:nvSpPr>
          <p:cNvPr id="572" name="Google Shape;572;p20"/>
          <p:cNvSpPr txBox="1"/>
          <p:nvPr/>
        </p:nvSpPr>
        <p:spPr>
          <a:xfrm>
            <a:off x="531115" y="1164599"/>
            <a:ext cx="11493245" cy="646331"/>
          </a:xfrm>
          <a:prstGeom prst="rect">
            <a:avLst/>
          </a:prstGeom>
          <a:noFill/>
          <a:ln>
            <a:noFill/>
          </a:ln>
        </p:spPr>
        <p:txBody>
          <a:bodyPr spcFirstLastPara="1" wrap="square" lIns="0" tIns="0" rIns="0" bIns="0" anchor="t" anchorCtr="0">
            <a:spAutoFit/>
          </a:bodyPr>
          <a:lstStyle/>
          <a:p>
            <a:pPr lvl="0">
              <a:lnSpc>
                <a:spcPct val="150000"/>
              </a:lnSpc>
            </a:pPr>
            <a:r>
              <a:rPr lang="en-GB" sz="2800" dirty="0">
                <a:solidFill>
                  <a:srgbClr val="2A4C8C"/>
                </a:solidFill>
                <a:latin typeface="Calibri"/>
                <a:ea typeface="Calibri"/>
                <a:cs typeface="Calibri"/>
                <a:sym typeface="Calibri"/>
              </a:rPr>
              <a:t>Test ve </a:t>
            </a:r>
            <a:r>
              <a:rPr lang="en-GB" sz="2800" dirty="0" err="1">
                <a:solidFill>
                  <a:srgbClr val="2A4C8C"/>
                </a:solidFill>
                <a:latin typeface="Calibri"/>
                <a:ea typeface="Calibri"/>
                <a:cs typeface="Calibri"/>
                <a:sym typeface="Calibri"/>
              </a:rPr>
              <a:t>analiz</a:t>
            </a:r>
            <a:r>
              <a:rPr lang="en-GB" sz="2800" dirty="0">
                <a:solidFill>
                  <a:srgbClr val="2A4C8C"/>
                </a:solidFill>
                <a:latin typeface="Calibri"/>
                <a:ea typeface="Calibri"/>
                <a:cs typeface="Calibri"/>
                <a:sym typeface="Calibri"/>
              </a:rPr>
              <a:t> </a:t>
            </a:r>
            <a:r>
              <a:rPr lang="en-GB" sz="2800" dirty="0" err="1">
                <a:solidFill>
                  <a:srgbClr val="2A4C8C"/>
                </a:solidFill>
                <a:latin typeface="Calibri"/>
                <a:ea typeface="Calibri"/>
                <a:cs typeface="Calibri"/>
                <a:sym typeface="Calibri"/>
              </a:rPr>
              <a:t>aşamalarına</a:t>
            </a:r>
            <a:r>
              <a:rPr lang="en-GB" sz="2800" dirty="0">
                <a:solidFill>
                  <a:srgbClr val="2A4C8C"/>
                </a:solidFill>
                <a:latin typeface="Calibri"/>
                <a:ea typeface="Calibri"/>
                <a:cs typeface="Calibri"/>
                <a:sym typeface="Calibri"/>
              </a:rPr>
              <a:t> </a:t>
            </a:r>
            <a:r>
              <a:rPr lang="en-GB" sz="2800" dirty="0" err="1">
                <a:solidFill>
                  <a:srgbClr val="2A4C8C"/>
                </a:solidFill>
                <a:latin typeface="Calibri"/>
                <a:ea typeface="Calibri"/>
                <a:cs typeface="Calibri"/>
                <a:sym typeface="Calibri"/>
              </a:rPr>
              <a:t>entegre</a:t>
            </a:r>
            <a:r>
              <a:rPr lang="en-GB" sz="2800" dirty="0">
                <a:solidFill>
                  <a:srgbClr val="2A4C8C"/>
                </a:solidFill>
                <a:latin typeface="Calibri"/>
                <a:ea typeface="Calibri"/>
                <a:cs typeface="Calibri"/>
                <a:sym typeface="Calibri"/>
              </a:rPr>
              <a:t> </a:t>
            </a:r>
            <a:r>
              <a:rPr lang="en-GB" sz="2800" dirty="0" err="1">
                <a:solidFill>
                  <a:srgbClr val="2A4C8C"/>
                </a:solidFill>
                <a:latin typeface="Calibri"/>
                <a:ea typeface="Calibri"/>
                <a:cs typeface="Calibri"/>
                <a:sym typeface="Calibri"/>
              </a:rPr>
              <a:t>edilen</a:t>
            </a:r>
            <a:r>
              <a:rPr lang="en-GB" sz="2800" dirty="0">
                <a:solidFill>
                  <a:srgbClr val="2A4C8C"/>
                </a:solidFill>
                <a:latin typeface="Calibri"/>
                <a:ea typeface="Calibri"/>
                <a:cs typeface="Calibri"/>
                <a:sym typeface="Calibri"/>
              </a:rPr>
              <a:t> </a:t>
            </a:r>
            <a:r>
              <a:rPr lang="en-GB" sz="2800" dirty="0" err="1">
                <a:solidFill>
                  <a:srgbClr val="2A4C8C"/>
                </a:solidFill>
                <a:latin typeface="Calibri"/>
                <a:ea typeface="Calibri"/>
                <a:cs typeface="Calibri"/>
                <a:sym typeface="Calibri"/>
              </a:rPr>
              <a:t>döngüsel</a:t>
            </a:r>
            <a:r>
              <a:rPr lang="en-GB" sz="2800" dirty="0">
                <a:solidFill>
                  <a:srgbClr val="2A4C8C"/>
                </a:solidFill>
                <a:latin typeface="Calibri"/>
                <a:ea typeface="Calibri"/>
                <a:cs typeface="Calibri"/>
                <a:sym typeface="Calibri"/>
              </a:rPr>
              <a:t> </a:t>
            </a:r>
            <a:r>
              <a:rPr lang="en-GB" sz="2800" dirty="0" err="1">
                <a:solidFill>
                  <a:srgbClr val="2A4C8C"/>
                </a:solidFill>
                <a:latin typeface="Calibri"/>
                <a:ea typeface="Calibri"/>
                <a:cs typeface="Calibri"/>
                <a:sym typeface="Calibri"/>
              </a:rPr>
              <a:t>ekonomi</a:t>
            </a:r>
            <a:r>
              <a:rPr lang="en-GB" sz="2800" dirty="0">
                <a:solidFill>
                  <a:srgbClr val="2A4C8C"/>
                </a:solidFill>
                <a:latin typeface="Calibri"/>
                <a:ea typeface="Calibri"/>
                <a:cs typeface="Calibri"/>
                <a:sym typeface="Calibri"/>
              </a:rPr>
              <a:t> </a:t>
            </a:r>
            <a:r>
              <a:rPr lang="en-GB" sz="2800" dirty="0" err="1">
                <a:solidFill>
                  <a:srgbClr val="2A4C8C"/>
                </a:solidFill>
                <a:latin typeface="Calibri"/>
                <a:ea typeface="Calibri"/>
                <a:cs typeface="Calibri"/>
                <a:sym typeface="Calibri"/>
              </a:rPr>
              <a:t>prensipleri</a:t>
            </a:r>
            <a:endParaRPr dirty="0"/>
          </a:p>
        </p:txBody>
      </p:sp>
      <p:sp>
        <p:nvSpPr>
          <p:cNvPr id="573" name="Google Shape;573;p20" descr="My Documents Icon - Reality Icons - SoftIcons.com"/>
          <p:cNvSpPr/>
          <p:nvPr/>
        </p:nvSpPr>
        <p:spPr>
          <a:xfrm>
            <a:off x="6248400" y="35814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4" name="Google Shape;574;p20" descr="Top 3 Year-end Checklist Items for Bank Fee Analysis - Redbridge"/>
          <p:cNvSpPr/>
          <p:nvPr/>
        </p:nvSpPr>
        <p:spPr>
          <a:xfrm>
            <a:off x="3816341" y="2050276"/>
            <a:ext cx="185382" cy="10259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 name="Google Shape;575;p20" descr="Product Analysis And Research Colored Icon In Powerpoint Pptx Png And  Editable Eps Format"/>
          <p:cNvSpPr/>
          <p:nvPr/>
        </p:nvSpPr>
        <p:spPr>
          <a:xfrm>
            <a:off x="3909032" y="2563239"/>
            <a:ext cx="185382" cy="10259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 name="Google Shape;576;p20"/>
          <p:cNvSpPr txBox="1"/>
          <p:nvPr/>
        </p:nvSpPr>
        <p:spPr>
          <a:xfrm>
            <a:off x="4695318" y="5648942"/>
            <a:ext cx="3499485" cy="584735"/>
          </a:xfrm>
          <a:prstGeom prst="rect">
            <a:avLst/>
          </a:prstGeom>
          <a:solidFill>
            <a:srgbClr val="F3CC2F"/>
          </a:solidFill>
          <a:ln>
            <a:noFill/>
          </a:ln>
        </p:spPr>
        <p:txBody>
          <a:bodyPr spcFirstLastPara="1" wrap="square" lIns="91425" tIns="45700" rIns="91425" bIns="45700" anchor="t" anchorCtr="0">
            <a:spAutoFit/>
          </a:bodyPr>
          <a:lstStyle/>
          <a:p>
            <a:pPr lvl="0"/>
            <a:r>
              <a:rPr lang="en-GB" sz="1600" dirty="0">
                <a:solidFill>
                  <a:schemeClr val="dk1"/>
                </a:solidFill>
                <a:latin typeface="Calibri"/>
                <a:ea typeface="Calibri"/>
                <a:cs typeface="Calibri"/>
                <a:sym typeface="Calibri"/>
              </a:rPr>
              <a:t>Adidas- </a:t>
            </a:r>
            <a:r>
              <a:rPr lang="en-GB" sz="1600" dirty="0" err="1">
                <a:solidFill>
                  <a:schemeClr val="dk1"/>
                </a:solidFill>
                <a:latin typeface="Calibri"/>
                <a:ea typeface="Calibri"/>
                <a:cs typeface="Calibri"/>
                <a:sym typeface="Calibri"/>
              </a:rPr>
              <a:t>Yeniden</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yapılmak</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üzere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üretilmiş</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ayakkabılar</a:t>
            </a:r>
            <a:endParaRPr dirty="0"/>
          </a:p>
        </p:txBody>
      </p:sp>
      <p:sp>
        <p:nvSpPr>
          <p:cNvPr id="577" name="Google Shape;577;p20"/>
          <p:cNvSpPr txBox="1"/>
          <p:nvPr/>
        </p:nvSpPr>
        <p:spPr>
          <a:xfrm>
            <a:off x="619487" y="6170192"/>
            <a:ext cx="883312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dirty="0">
                <a:solidFill>
                  <a:schemeClr val="dk1"/>
                </a:solidFill>
                <a:latin typeface="Calibri"/>
                <a:ea typeface="Calibri"/>
                <a:cs typeface="Calibri"/>
                <a:sym typeface="Calibri"/>
              </a:rPr>
              <a:t>Kaynak</a:t>
            </a:r>
            <a:r>
              <a:rPr lang="en-GB" sz="1400" dirty="0">
                <a:solidFill>
                  <a:schemeClr val="dk1"/>
                </a:solidFill>
                <a:latin typeface="Calibri"/>
                <a:ea typeface="Calibri"/>
                <a:cs typeface="Calibri"/>
                <a:sym typeface="Calibri"/>
              </a:rPr>
              <a:t>: https://news.adidas.com/running/ultraboost-dna-loop-launches-to-public-as--made-to-be-remade--running-shoes-come-to-creators-club-we/s/38b4b53e-2343-4d9a-9c59-20feda458e2b</a:t>
            </a:r>
            <a:endParaRPr sz="1400" dirty="0">
              <a:solidFill>
                <a:schemeClr val="dk1"/>
              </a:solidFill>
              <a:latin typeface="Calibri"/>
              <a:ea typeface="Calibri"/>
              <a:cs typeface="Calibri"/>
              <a:sym typeface="Calibri"/>
            </a:endParaRPr>
          </a:p>
        </p:txBody>
      </p:sp>
      <p:grpSp>
        <p:nvGrpSpPr>
          <p:cNvPr id="578" name="Google Shape;578;p20"/>
          <p:cNvGrpSpPr/>
          <p:nvPr/>
        </p:nvGrpSpPr>
        <p:grpSpPr>
          <a:xfrm>
            <a:off x="544376" y="1993522"/>
            <a:ext cx="6057974" cy="3571132"/>
            <a:chOff x="531113" y="3124331"/>
            <a:chExt cx="5869687" cy="3571132"/>
          </a:xfrm>
        </p:grpSpPr>
        <p:sp>
          <p:nvSpPr>
            <p:cNvPr id="579" name="Google Shape;579;p20" descr="Top 3 Year-end Checklist Items for Bank Fee Analysis - Redbridge"/>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 name="Google Shape;580;p20" descr="Product Analysis And Research Colored Icon In Powerpoint Pptx Png And  Editable Eps Format"/>
            <p:cNvSpPr/>
            <p:nvPr/>
          </p:nvSpPr>
          <p:spPr>
            <a:xfrm>
              <a:off x="6096000" y="34290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81" name="Google Shape;581;p20"/>
            <p:cNvGrpSpPr/>
            <p:nvPr/>
          </p:nvGrpSpPr>
          <p:grpSpPr>
            <a:xfrm>
              <a:off x="531113" y="3124331"/>
              <a:ext cx="3023455" cy="3571132"/>
              <a:chOff x="-297094" y="27"/>
              <a:chExt cx="1844448" cy="2515252"/>
            </a:xfrm>
          </p:grpSpPr>
          <p:sp>
            <p:nvSpPr>
              <p:cNvPr id="582" name="Google Shape;582;p20"/>
              <p:cNvSpPr txBox="1"/>
              <p:nvPr/>
            </p:nvSpPr>
            <p:spPr>
              <a:xfrm>
                <a:off x="-297094" y="27"/>
                <a:ext cx="1844448" cy="739808"/>
              </a:xfrm>
              <a:prstGeom prst="rect">
                <a:avLst/>
              </a:prstGeom>
              <a:solidFill>
                <a:srgbClr val="F1CB2F"/>
              </a:solidFill>
              <a:ln>
                <a:noFill/>
              </a:ln>
            </p:spPr>
            <p:txBody>
              <a:bodyPr spcFirstLastPara="1" wrap="square" lIns="91425" tIns="45700" rIns="91425" bIns="45700" anchor="t" anchorCtr="0">
                <a:noAutofit/>
              </a:bodyPr>
              <a:lstStyle/>
              <a:p>
                <a:pPr lvl="0" algn="ctr">
                  <a:lnSpc>
                    <a:spcPct val="110000"/>
                  </a:lnSpc>
                </a:pPr>
                <a:r>
                  <a:rPr lang="en-GB" sz="1800" b="1" dirty="0" err="1">
                    <a:solidFill>
                      <a:srgbClr val="2A4C8C"/>
                    </a:solidFill>
                    <a:latin typeface="Calibri"/>
                    <a:ea typeface="Calibri"/>
                    <a:cs typeface="Calibri"/>
                    <a:sym typeface="Calibri"/>
                  </a:rPr>
                  <a:t>Malzemelerin</a:t>
                </a:r>
                <a:r>
                  <a:rPr lang="en-GB" sz="1800" b="1" dirty="0">
                    <a:solidFill>
                      <a:srgbClr val="2A4C8C"/>
                    </a:solidFill>
                    <a:latin typeface="Calibri"/>
                    <a:ea typeface="Calibri"/>
                    <a:cs typeface="Calibri"/>
                    <a:sym typeface="Calibri"/>
                  </a:rPr>
                  <a:t> ve </a:t>
                </a:r>
                <a:r>
                  <a:rPr lang="en-GB" sz="1800" b="1" dirty="0" err="1">
                    <a:solidFill>
                      <a:srgbClr val="2A4C8C"/>
                    </a:solidFill>
                    <a:latin typeface="Calibri"/>
                    <a:ea typeface="Calibri"/>
                    <a:cs typeface="Calibri"/>
                    <a:sym typeface="Calibri"/>
                  </a:rPr>
                  <a:t>bileşenlerin</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geri</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dönüştürülme</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potansiyelinin</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değerlendirilmesi</a:t>
                </a:r>
                <a:endParaRPr sz="1800" dirty="0">
                  <a:solidFill>
                    <a:schemeClr val="dk1"/>
                  </a:solidFill>
                  <a:latin typeface="Calibri"/>
                  <a:ea typeface="Calibri"/>
                  <a:cs typeface="Calibri"/>
                  <a:sym typeface="Calibri"/>
                </a:endParaRPr>
              </a:p>
            </p:txBody>
          </p:sp>
          <p:sp>
            <p:nvSpPr>
              <p:cNvPr id="583" name="Google Shape;583;p20"/>
              <p:cNvSpPr txBox="1"/>
              <p:nvPr/>
            </p:nvSpPr>
            <p:spPr>
              <a:xfrm>
                <a:off x="-296209" y="880186"/>
                <a:ext cx="1843563" cy="739809"/>
              </a:xfrm>
              <a:prstGeom prst="rect">
                <a:avLst/>
              </a:prstGeom>
              <a:noFill/>
              <a:ln w="38100" cap="flat" cmpd="sng">
                <a:solidFill>
                  <a:srgbClr val="F3CC2F"/>
                </a:solidFill>
                <a:prstDash val="solid"/>
                <a:round/>
                <a:headEnd type="none" w="sm" len="sm"/>
                <a:tailEnd type="none" w="sm" len="sm"/>
              </a:ln>
            </p:spPr>
            <p:txBody>
              <a:bodyPr spcFirstLastPara="1" wrap="square" lIns="91425" tIns="45700" rIns="91425" bIns="45700" anchor="t" anchorCtr="0">
                <a:noAutofit/>
              </a:bodyPr>
              <a:lstStyle/>
              <a:p>
                <a:pPr lvl="0" algn="ctr">
                  <a:lnSpc>
                    <a:spcPct val="110000"/>
                  </a:lnSpc>
                </a:pPr>
                <a:r>
                  <a:rPr lang="en-GB" sz="1800" b="1" dirty="0" err="1">
                    <a:solidFill>
                      <a:srgbClr val="2A4C8C"/>
                    </a:solidFill>
                    <a:latin typeface="Calibri"/>
                    <a:ea typeface="Calibri"/>
                    <a:cs typeface="Calibri"/>
                    <a:sym typeface="Calibri"/>
                  </a:rPr>
                  <a:t>Onarım</a:t>
                </a:r>
                <a:r>
                  <a:rPr lang="en-GB" sz="1800" b="1" dirty="0">
                    <a:solidFill>
                      <a:srgbClr val="2A4C8C"/>
                    </a:solidFill>
                    <a:latin typeface="Calibri"/>
                    <a:ea typeface="Calibri"/>
                    <a:cs typeface="Calibri"/>
                    <a:sym typeface="Calibri"/>
                  </a:rPr>
                  <a:t> ve </a:t>
                </a:r>
                <a:r>
                  <a:rPr lang="en-GB" sz="1800" b="1" dirty="0" err="1">
                    <a:solidFill>
                      <a:srgbClr val="2A4C8C"/>
                    </a:solidFill>
                    <a:latin typeface="Calibri"/>
                    <a:ea typeface="Calibri"/>
                    <a:cs typeface="Calibri"/>
                    <a:sym typeface="Calibri"/>
                  </a:rPr>
                  <a:t>demontaj</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kolaylığının</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değerlendirilmesi</a:t>
                </a:r>
                <a:endParaRPr dirty="0"/>
              </a:p>
            </p:txBody>
          </p:sp>
          <p:sp>
            <p:nvSpPr>
              <p:cNvPr id="584" name="Google Shape;584;p20"/>
              <p:cNvSpPr txBox="1"/>
              <p:nvPr/>
            </p:nvSpPr>
            <p:spPr>
              <a:xfrm>
                <a:off x="-297094" y="1775470"/>
                <a:ext cx="1843563" cy="739809"/>
              </a:xfrm>
              <a:prstGeom prst="rect">
                <a:avLst/>
              </a:prstGeom>
              <a:noFill/>
              <a:ln w="38100" cap="flat" cmpd="sng">
                <a:solidFill>
                  <a:srgbClr val="F3CC2F"/>
                </a:solidFill>
                <a:prstDash val="solid"/>
                <a:round/>
                <a:headEnd type="none" w="sm" len="sm"/>
                <a:tailEnd type="none" w="sm" len="sm"/>
              </a:ln>
            </p:spPr>
            <p:txBody>
              <a:bodyPr spcFirstLastPara="1" wrap="square" lIns="91425" tIns="45700" rIns="91425" bIns="45700" anchor="t" anchorCtr="0">
                <a:noAutofit/>
              </a:bodyPr>
              <a:lstStyle/>
              <a:p>
                <a:pPr lvl="0" algn="ctr">
                  <a:lnSpc>
                    <a:spcPct val="110000"/>
                  </a:lnSpc>
                </a:pPr>
                <a:r>
                  <a:rPr lang="en-GB" sz="1800" b="1" dirty="0" err="1">
                    <a:solidFill>
                      <a:srgbClr val="2A4C8C"/>
                    </a:solidFill>
                    <a:latin typeface="Calibri"/>
                    <a:ea typeface="Calibri"/>
                    <a:cs typeface="Calibri"/>
                    <a:sym typeface="Calibri"/>
                  </a:rPr>
                  <a:t>Ürünün</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genel</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kullanım</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ömrünün</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tahmin</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edilmesi</a:t>
                </a:r>
                <a:endParaRPr dirty="0"/>
              </a:p>
            </p:txBody>
          </p:sp>
        </p:grpSp>
      </p:grpSp>
      <p:pic>
        <p:nvPicPr>
          <p:cNvPr id="585" name="Google Shape;585;p20" descr="Sustainability with solid fill"/>
          <p:cNvPicPr preferRelativeResize="0"/>
          <p:nvPr/>
        </p:nvPicPr>
        <p:blipFill rotWithShape="1">
          <a:blip r:embed="rId6">
            <a:alphaModFix/>
          </a:blip>
          <a:srcRect/>
          <a:stretch/>
        </p:blipFill>
        <p:spPr>
          <a:xfrm>
            <a:off x="3675386" y="2072030"/>
            <a:ext cx="830738" cy="794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21"/>
          <p:cNvSpPr/>
          <p:nvPr/>
        </p:nvSpPr>
        <p:spPr>
          <a:xfrm rot="-4463838">
            <a:off x="10776586" y="263628"/>
            <a:ext cx="6562906" cy="7925488"/>
          </a:xfrm>
          <a:custGeom>
            <a:avLst/>
            <a:gdLst/>
            <a:ahLst/>
            <a:cxnLst/>
            <a:rect l="l" t="t" r="r" b="b"/>
            <a:pathLst>
              <a:path w="7881735" h="3836223" extrusionOk="0">
                <a:moveTo>
                  <a:pt x="0" y="0"/>
                </a:moveTo>
                <a:lnTo>
                  <a:pt x="7881735" y="0"/>
                </a:lnTo>
                <a:lnTo>
                  <a:pt x="7881735" y="3836223"/>
                </a:lnTo>
                <a:lnTo>
                  <a:pt x="0" y="3836223"/>
                </a:lnTo>
                <a:close/>
              </a:path>
            </a:pathLst>
          </a:custGeom>
          <a:solidFill>
            <a:srgbClr val="2A4C8C"/>
          </a:solidFill>
          <a:ln w="9525" cap="flat" cmpd="sng">
            <a:solidFill>
              <a:srgbClr val="2A4C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 name="Google Shape;592;p21"/>
          <p:cNvSpPr/>
          <p:nvPr/>
        </p:nvSpPr>
        <p:spPr>
          <a:xfrm rot="-1811791">
            <a:off x="9903032" y="2454814"/>
            <a:ext cx="8180832" cy="3450336"/>
          </a:xfrm>
          <a:prstGeom prst="rtTriangle">
            <a:avLst/>
          </a:prstGeom>
          <a:noFill/>
          <a:ln w="57150" cap="flat" cmpd="sng">
            <a:solidFill>
              <a:srgbClr val="F1C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3" name="Google Shape;593;p21"/>
          <p:cNvSpPr/>
          <p:nvPr/>
        </p:nvSpPr>
        <p:spPr>
          <a:xfrm rot="-4463838">
            <a:off x="8907864" y="2060334"/>
            <a:ext cx="7037128" cy="4258736"/>
          </a:xfrm>
          <a:custGeom>
            <a:avLst/>
            <a:gdLst/>
            <a:ahLst/>
            <a:cxnLst/>
            <a:rect l="l" t="t" r="r" b="b"/>
            <a:pathLst>
              <a:path w="7881735" h="3836223" extrusionOk="0">
                <a:moveTo>
                  <a:pt x="0" y="0"/>
                </a:moveTo>
                <a:lnTo>
                  <a:pt x="7881735" y="0"/>
                </a:lnTo>
                <a:lnTo>
                  <a:pt x="7881735" y="3836223"/>
                </a:lnTo>
                <a:lnTo>
                  <a:pt x="0" y="3836223"/>
                </a:lnTo>
                <a:close/>
              </a:path>
            </a:pathLst>
          </a:custGeom>
          <a:noFill/>
          <a:ln w="57150" cap="flat" cmpd="sng">
            <a:solidFill>
              <a:srgbClr val="F1CB2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 name="Google Shape;594;p21"/>
          <p:cNvSpPr txBox="1"/>
          <p:nvPr/>
        </p:nvSpPr>
        <p:spPr>
          <a:xfrm>
            <a:off x="531115" y="1164599"/>
            <a:ext cx="9743185" cy="553998"/>
          </a:xfrm>
          <a:prstGeom prst="rect">
            <a:avLst/>
          </a:prstGeom>
          <a:noFill/>
          <a:ln>
            <a:noFill/>
          </a:ln>
        </p:spPr>
        <p:txBody>
          <a:bodyPr spcFirstLastPara="1" wrap="square" lIns="0" tIns="0" rIns="0" bIns="0" anchor="t" anchorCtr="0">
            <a:spAutoFit/>
          </a:bodyPr>
          <a:lstStyle/>
          <a:p>
            <a:pPr lvl="0">
              <a:lnSpc>
                <a:spcPct val="150000"/>
              </a:lnSpc>
            </a:pPr>
            <a:r>
              <a:rPr lang="en-GB" sz="2400" dirty="0">
                <a:solidFill>
                  <a:srgbClr val="2A4C8C"/>
                </a:solidFill>
                <a:latin typeface="Calibri"/>
                <a:ea typeface="Calibri"/>
                <a:cs typeface="Calibri"/>
                <a:sym typeface="Calibri"/>
              </a:rPr>
              <a:t>Test ve </a:t>
            </a:r>
            <a:r>
              <a:rPr lang="en-GB" sz="2400" dirty="0" err="1">
                <a:solidFill>
                  <a:srgbClr val="2A4C8C"/>
                </a:solidFill>
                <a:latin typeface="Calibri"/>
                <a:ea typeface="Calibri"/>
                <a:cs typeface="Calibri"/>
                <a:sym typeface="Calibri"/>
              </a:rPr>
              <a:t>analiz</a:t>
            </a:r>
            <a:r>
              <a:rPr lang="en-GB" sz="2400" dirty="0">
                <a:solidFill>
                  <a:srgbClr val="2A4C8C"/>
                </a:solidFill>
                <a:latin typeface="Calibri"/>
                <a:ea typeface="Calibri"/>
                <a:cs typeface="Calibri"/>
                <a:sym typeface="Calibri"/>
              </a:rPr>
              <a:t> </a:t>
            </a:r>
            <a:r>
              <a:rPr lang="en-GB" sz="2400" dirty="0" err="1">
                <a:solidFill>
                  <a:srgbClr val="2A4C8C"/>
                </a:solidFill>
                <a:latin typeface="Calibri"/>
                <a:ea typeface="Calibri"/>
                <a:cs typeface="Calibri"/>
                <a:sym typeface="Calibri"/>
              </a:rPr>
              <a:t>aşamalarına</a:t>
            </a:r>
            <a:r>
              <a:rPr lang="en-GB" sz="2400" dirty="0">
                <a:solidFill>
                  <a:srgbClr val="2A4C8C"/>
                </a:solidFill>
                <a:latin typeface="Calibri"/>
                <a:ea typeface="Calibri"/>
                <a:cs typeface="Calibri"/>
                <a:sym typeface="Calibri"/>
              </a:rPr>
              <a:t> </a:t>
            </a:r>
            <a:r>
              <a:rPr lang="en-GB" sz="2400" dirty="0" err="1">
                <a:solidFill>
                  <a:srgbClr val="2A4C8C"/>
                </a:solidFill>
                <a:latin typeface="Calibri"/>
                <a:ea typeface="Calibri"/>
                <a:cs typeface="Calibri"/>
                <a:sym typeface="Calibri"/>
              </a:rPr>
              <a:t>entegre</a:t>
            </a:r>
            <a:r>
              <a:rPr lang="en-GB" sz="2400" dirty="0">
                <a:solidFill>
                  <a:srgbClr val="2A4C8C"/>
                </a:solidFill>
                <a:latin typeface="Calibri"/>
                <a:ea typeface="Calibri"/>
                <a:cs typeface="Calibri"/>
                <a:sym typeface="Calibri"/>
              </a:rPr>
              <a:t> </a:t>
            </a:r>
            <a:r>
              <a:rPr lang="en-GB" sz="2400" dirty="0" err="1">
                <a:solidFill>
                  <a:srgbClr val="2A4C8C"/>
                </a:solidFill>
                <a:latin typeface="Calibri"/>
                <a:ea typeface="Calibri"/>
                <a:cs typeface="Calibri"/>
                <a:sym typeface="Calibri"/>
              </a:rPr>
              <a:t>edilen</a:t>
            </a:r>
            <a:r>
              <a:rPr lang="en-GB" sz="2400" dirty="0">
                <a:solidFill>
                  <a:srgbClr val="2A4C8C"/>
                </a:solidFill>
                <a:latin typeface="Calibri"/>
                <a:ea typeface="Calibri"/>
                <a:cs typeface="Calibri"/>
                <a:sym typeface="Calibri"/>
              </a:rPr>
              <a:t> </a:t>
            </a:r>
            <a:r>
              <a:rPr lang="en-GB" sz="2400" dirty="0" err="1">
                <a:solidFill>
                  <a:srgbClr val="2A4C8C"/>
                </a:solidFill>
                <a:latin typeface="Calibri"/>
                <a:ea typeface="Calibri"/>
                <a:cs typeface="Calibri"/>
                <a:sym typeface="Calibri"/>
              </a:rPr>
              <a:t>döngüsel</a:t>
            </a:r>
            <a:r>
              <a:rPr lang="en-GB" sz="2400" dirty="0">
                <a:solidFill>
                  <a:srgbClr val="2A4C8C"/>
                </a:solidFill>
                <a:latin typeface="Calibri"/>
                <a:ea typeface="Calibri"/>
                <a:cs typeface="Calibri"/>
                <a:sym typeface="Calibri"/>
              </a:rPr>
              <a:t> </a:t>
            </a:r>
            <a:r>
              <a:rPr lang="en-GB" sz="2400" dirty="0" err="1">
                <a:solidFill>
                  <a:srgbClr val="2A4C8C"/>
                </a:solidFill>
                <a:latin typeface="Calibri"/>
                <a:ea typeface="Calibri"/>
                <a:cs typeface="Calibri"/>
                <a:sym typeface="Calibri"/>
              </a:rPr>
              <a:t>ekonomi</a:t>
            </a:r>
            <a:r>
              <a:rPr lang="en-GB" sz="2400" dirty="0">
                <a:solidFill>
                  <a:srgbClr val="2A4C8C"/>
                </a:solidFill>
                <a:latin typeface="Calibri"/>
                <a:ea typeface="Calibri"/>
                <a:cs typeface="Calibri"/>
                <a:sym typeface="Calibri"/>
              </a:rPr>
              <a:t> </a:t>
            </a:r>
            <a:r>
              <a:rPr lang="en-GB" sz="2400" dirty="0" err="1">
                <a:solidFill>
                  <a:srgbClr val="2A4C8C"/>
                </a:solidFill>
                <a:latin typeface="Calibri"/>
                <a:ea typeface="Calibri"/>
                <a:cs typeface="Calibri"/>
                <a:sym typeface="Calibri"/>
              </a:rPr>
              <a:t>prensipleri</a:t>
            </a:r>
            <a:endParaRPr sz="2400" dirty="0"/>
          </a:p>
        </p:txBody>
      </p:sp>
      <p:sp>
        <p:nvSpPr>
          <p:cNvPr id="595" name="Google Shape;595;p21" descr="My Documents Icon - Reality Icons - SoftIcons.com"/>
          <p:cNvSpPr/>
          <p:nvPr/>
        </p:nvSpPr>
        <p:spPr>
          <a:xfrm>
            <a:off x="6845280" y="3315012"/>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 name="Google Shape;596;p21" descr="Top 3 Year-end Checklist Items for Bank Fee Analysis - Redbridge"/>
          <p:cNvSpPr/>
          <p:nvPr/>
        </p:nvSpPr>
        <p:spPr>
          <a:xfrm>
            <a:off x="3816341" y="2050276"/>
            <a:ext cx="185382" cy="10259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7" name="Google Shape;597;p21" descr="Product Analysis And Research Colored Icon In Powerpoint Pptx Png And  Editable Eps Format"/>
          <p:cNvSpPr/>
          <p:nvPr/>
        </p:nvSpPr>
        <p:spPr>
          <a:xfrm>
            <a:off x="3909032" y="2563239"/>
            <a:ext cx="185382" cy="10259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98" name="Google Shape;598;p21"/>
          <p:cNvGrpSpPr/>
          <p:nvPr/>
        </p:nvGrpSpPr>
        <p:grpSpPr>
          <a:xfrm>
            <a:off x="531115" y="2162169"/>
            <a:ext cx="6057974" cy="3571132"/>
            <a:chOff x="531113" y="3124331"/>
            <a:chExt cx="5869687" cy="3571132"/>
          </a:xfrm>
        </p:grpSpPr>
        <p:sp>
          <p:nvSpPr>
            <p:cNvPr id="599" name="Google Shape;599;p21" descr="Top 3 Year-end Checklist Items for Bank Fee Analysis - Redbridge"/>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 name="Google Shape;600;p21" descr="Product Analysis And Research Colored Icon In Powerpoint Pptx Png And  Editable Eps Format"/>
            <p:cNvSpPr/>
            <p:nvPr/>
          </p:nvSpPr>
          <p:spPr>
            <a:xfrm>
              <a:off x="6096000" y="34290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01" name="Google Shape;601;p21"/>
            <p:cNvGrpSpPr/>
            <p:nvPr/>
          </p:nvGrpSpPr>
          <p:grpSpPr>
            <a:xfrm>
              <a:off x="531113" y="3124331"/>
              <a:ext cx="3023455" cy="3571132"/>
              <a:chOff x="-297094" y="27"/>
              <a:chExt cx="1844448" cy="2515252"/>
            </a:xfrm>
          </p:grpSpPr>
          <p:sp>
            <p:nvSpPr>
              <p:cNvPr id="602" name="Google Shape;602;p21"/>
              <p:cNvSpPr txBox="1"/>
              <p:nvPr/>
            </p:nvSpPr>
            <p:spPr>
              <a:xfrm>
                <a:off x="-297094" y="27"/>
                <a:ext cx="1844448" cy="739808"/>
              </a:xfrm>
              <a:prstGeom prst="rect">
                <a:avLst/>
              </a:prstGeom>
              <a:noFill/>
              <a:ln w="38100" cap="flat" cmpd="sng">
                <a:solidFill>
                  <a:srgbClr val="F3CC2F"/>
                </a:solidFill>
                <a:prstDash val="solid"/>
                <a:round/>
                <a:headEnd type="none" w="sm" len="sm"/>
                <a:tailEnd type="none" w="sm" len="sm"/>
              </a:ln>
            </p:spPr>
            <p:txBody>
              <a:bodyPr spcFirstLastPara="1" wrap="square" lIns="91425" tIns="45700" rIns="91425" bIns="45700" anchor="t" anchorCtr="0">
                <a:noAutofit/>
              </a:bodyPr>
              <a:lstStyle/>
              <a:p>
                <a:pPr lvl="0" algn="ctr">
                  <a:lnSpc>
                    <a:spcPct val="110000"/>
                  </a:lnSpc>
                </a:pPr>
                <a:r>
                  <a:rPr lang="en-GB" sz="1800" b="1" dirty="0" err="1">
                    <a:solidFill>
                      <a:srgbClr val="2A4C8C"/>
                    </a:solidFill>
                    <a:latin typeface="Calibri"/>
                    <a:ea typeface="Calibri"/>
                    <a:cs typeface="Calibri"/>
                    <a:sym typeface="Calibri"/>
                  </a:rPr>
                  <a:t>Malzemelerin</a:t>
                </a:r>
                <a:r>
                  <a:rPr lang="en-GB" sz="1800" b="1" dirty="0">
                    <a:solidFill>
                      <a:srgbClr val="2A4C8C"/>
                    </a:solidFill>
                    <a:latin typeface="Calibri"/>
                    <a:ea typeface="Calibri"/>
                    <a:cs typeface="Calibri"/>
                    <a:sym typeface="Calibri"/>
                  </a:rPr>
                  <a:t> ve </a:t>
                </a:r>
                <a:r>
                  <a:rPr lang="en-GB" sz="1800" b="1" dirty="0" err="1">
                    <a:solidFill>
                      <a:srgbClr val="2A4C8C"/>
                    </a:solidFill>
                    <a:latin typeface="Calibri"/>
                    <a:ea typeface="Calibri"/>
                    <a:cs typeface="Calibri"/>
                    <a:sym typeface="Calibri"/>
                  </a:rPr>
                  <a:t>bileşenlerin</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geri</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dönüştürülme</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potansiyelinin</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değerlendirilmesi</a:t>
                </a:r>
                <a:endParaRPr sz="1800" b="1" dirty="0">
                  <a:solidFill>
                    <a:srgbClr val="2A4C8C"/>
                  </a:solidFill>
                  <a:latin typeface="Calibri"/>
                  <a:ea typeface="Calibri"/>
                  <a:cs typeface="Calibri"/>
                  <a:sym typeface="Calibri"/>
                </a:endParaRPr>
              </a:p>
            </p:txBody>
          </p:sp>
          <p:sp>
            <p:nvSpPr>
              <p:cNvPr id="603" name="Google Shape;603;p21"/>
              <p:cNvSpPr txBox="1"/>
              <p:nvPr/>
            </p:nvSpPr>
            <p:spPr>
              <a:xfrm>
                <a:off x="-296209" y="880186"/>
                <a:ext cx="1843563" cy="739809"/>
              </a:xfrm>
              <a:prstGeom prst="rect">
                <a:avLst/>
              </a:prstGeom>
              <a:solidFill>
                <a:srgbClr val="F1CB2F"/>
              </a:solidFill>
              <a:ln>
                <a:noFill/>
              </a:ln>
            </p:spPr>
            <p:txBody>
              <a:bodyPr spcFirstLastPara="1" wrap="square" lIns="91425" tIns="45700" rIns="91425" bIns="45700" anchor="t" anchorCtr="0">
                <a:noAutofit/>
              </a:bodyPr>
              <a:lstStyle/>
              <a:p>
                <a:pPr lvl="0" algn="ctr">
                  <a:lnSpc>
                    <a:spcPct val="110000"/>
                  </a:lnSpc>
                </a:pPr>
                <a:r>
                  <a:rPr lang="en-GB" sz="1800" b="1" dirty="0" err="1">
                    <a:solidFill>
                      <a:srgbClr val="2A4C8C"/>
                    </a:solidFill>
                    <a:latin typeface="Calibri"/>
                    <a:ea typeface="Calibri"/>
                    <a:cs typeface="Calibri"/>
                    <a:sym typeface="Calibri"/>
                  </a:rPr>
                  <a:t>Onarım</a:t>
                </a:r>
                <a:r>
                  <a:rPr lang="en-GB" sz="1800" b="1" dirty="0">
                    <a:solidFill>
                      <a:srgbClr val="2A4C8C"/>
                    </a:solidFill>
                    <a:latin typeface="Calibri"/>
                    <a:ea typeface="Calibri"/>
                    <a:cs typeface="Calibri"/>
                    <a:sym typeface="Calibri"/>
                  </a:rPr>
                  <a:t> ve </a:t>
                </a:r>
                <a:r>
                  <a:rPr lang="en-GB" sz="1800" b="1" dirty="0" err="1">
                    <a:solidFill>
                      <a:srgbClr val="2A4C8C"/>
                    </a:solidFill>
                    <a:latin typeface="Calibri"/>
                    <a:ea typeface="Calibri"/>
                    <a:cs typeface="Calibri"/>
                    <a:sym typeface="Calibri"/>
                  </a:rPr>
                  <a:t>demontaj</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kolaylığının</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değerlendirilmesi</a:t>
                </a:r>
                <a:endParaRPr dirty="0"/>
              </a:p>
            </p:txBody>
          </p:sp>
          <p:sp>
            <p:nvSpPr>
              <p:cNvPr id="604" name="Google Shape;604;p21"/>
              <p:cNvSpPr txBox="1"/>
              <p:nvPr/>
            </p:nvSpPr>
            <p:spPr>
              <a:xfrm>
                <a:off x="-297094" y="1775470"/>
                <a:ext cx="1843563" cy="739809"/>
              </a:xfrm>
              <a:prstGeom prst="rect">
                <a:avLst/>
              </a:prstGeom>
              <a:noFill/>
              <a:ln w="38100" cap="flat" cmpd="sng">
                <a:solidFill>
                  <a:srgbClr val="F3CC2F"/>
                </a:solidFill>
                <a:prstDash val="solid"/>
                <a:round/>
                <a:headEnd type="none" w="sm" len="sm"/>
                <a:tailEnd type="none" w="sm" len="sm"/>
              </a:ln>
            </p:spPr>
            <p:txBody>
              <a:bodyPr spcFirstLastPara="1" wrap="square" lIns="91425" tIns="45700" rIns="91425" bIns="45700" anchor="t" anchorCtr="0">
                <a:noAutofit/>
              </a:bodyPr>
              <a:lstStyle/>
              <a:p>
                <a:pPr lvl="0" algn="ctr">
                  <a:lnSpc>
                    <a:spcPct val="110000"/>
                  </a:lnSpc>
                </a:pPr>
                <a:r>
                  <a:rPr lang="en-GB" sz="1800" b="1" dirty="0" err="1">
                    <a:solidFill>
                      <a:srgbClr val="2A4C8C"/>
                    </a:solidFill>
                    <a:latin typeface="Calibri"/>
                    <a:ea typeface="Calibri"/>
                    <a:cs typeface="Calibri"/>
                    <a:sym typeface="Calibri"/>
                  </a:rPr>
                  <a:t>Ürünün</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genel</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kullanım</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ömrünün</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tahmin</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edilmesi</a:t>
                </a:r>
                <a:endParaRPr dirty="0"/>
              </a:p>
            </p:txBody>
          </p:sp>
        </p:grpSp>
      </p:grpSp>
      <p:sp>
        <p:nvSpPr>
          <p:cNvPr id="605" name="Google Shape;605;p21"/>
          <p:cNvSpPr txBox="1"/>
          <p:nvPr/>
        </p:nvSpPr>
        <p:spPr>
          <a:xfrm>
            <a:off x="4704622" y="2159155"/>
            <a:ext cx="5188423" cy="923330"/>
          </a:xfrm>
          <a:prstGeom prst="rect">
            <a:avLst/>
          </a:prstGeom>
          <a:solidFill>
            <a:srgbClr val="F3CC2F"/>
          </a:solidFill>
          <a:ln w="38100" cap="flat" cmpd="sng">
            <a:solidFill>
              <a:srgbClr val="F3CC2F"/>
            </a:solidFill>
            <a:prstDash val="solid"/>
            <a:round/>
            <a:headEnd type="none" w="sm" len="sm"/>
            <a:tailEnd type="none" w="sm" len="sm"/>
          </a:ln>
        </p:spPr>
        <p:txBody>
          <a:bodyPr spcFirstLastPara="1" wrap="square" lIns="91425" tIns="45700" rIns="91425" bIns="45700" anchor="t" anchorCtr="0">
            <a:spAutoFit/>
          </a:bodyPr>
          <a:lstStyle/>
          <a:p>
            <a:pPr lvl="0" algn="just"/>
            <a:r>
              <a:rPr lang="en-GB" sz="1800" dirty="0" err="1">
                <a:solidFill>
                  <a:schemeClr val="dk1"/>
                </a:solidFill>
                <a:latin typeface="Calibri"/>
                <a:ea typeface="Calibri"/>
                <a:cs typeface="Calibri"/>
                <a:sym typeface="Calibri"/>
              </a:rPr>
              <a:t>Prototipin</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onarım</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faaliyetlerini</a:t>
            </a:r>
            <a:r>
              <a:rPr lang="en-GB" sz="1800" dirty="0">
                <a:solidFill>
                  <a:schemeClr val="dk1"/>
                </a:solidFill>
                <a:latin typeface="Calibri"/>
                <a:ea typeface="Calibri"/>
                <a:cs typeface="Calibri"/>
                <a:sym typeface="Calibri"/>
              </a:rPr>
              <a:t> ne </a:t>
            </a:r>
            <a:r>
              <a:rPr lang="en-GB" sz="1800" dirty="0" err="1">
                <a:solidFill>
                  <a:schemeClr val="dk1"/>
                </a:solidFill>
                <a:latin typeface="Calibri"/>
                <a:ea typeface="Calibri"/>
                <a:cs typeface="Calibri"/>
                <a:sym typeface="Calibri"/>
              </a:rPr>
              <a:t>kadar</a:t>
            </a:r>
            <a:r>
              <a:rPr lang="en-GB" sz="1800" dirty="0">
                <a:solidFill>
                  <a:schemeClr val="dk1"/>
                </a:solidFill>
                <a:latin typeface="Calibri"/>
                <a:ea typeface="Calibri"/>
                <a:cs typeface="Calibri"/>
                <a:sym typeface="Calibri"/>
              </a:rPr>
              <a:t> iyi </a:t>
            </a:r>
            <a:r>
              <a:rPr lang="en-GB" sz="1800" dirty="0" err="1">
                <a:solidFill>
                  <a:schemeClr val="dk1"/>
                </a:solidFill>
                <a:latin typeface="Calibri"/>
                <a:ea typeface="Calibri"/>
                <a:cs typeface="Calibri"/>
                <a:sym typeface="Calibri"/>
              </a:rPr>
              <a:t>desteklediğini</a:t>
            </a:r>
            <a:r>
              <a:rPr lang="en-GB" sz="1800" dirty="0">
                <a:solidFill>
                  <a:schemeClr val="dk1"/>
                </a:solidFill>
                <a:latin typeface="Calibri"/>
                <a:ea typeface="Calibri"/>
                <a:cs typeface="Calibri"/>
                <a:sym typeface="Calibri"/>
              </a:rPr>
              <a:t> ve </a:t>
            </a:r>
            <a:r>
              <a:rPr lang="en-GB" sz="1800" dirty="0" err="1">
                <a:solidFill>
                  <a:schemeClr val="dk1"/>
                </a:solidFill>
                <a:latin typeface="Calibri"/>
                <a:ea typeface="Calibri"/>
                <a:cs typeface="Calibri"/>
                <a:sym typeface="Calibri"/>
              </a:rPr>
              <a:t>ürünü</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bileşenlerine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ayırmanın</a:t>
            </a:r>
            <a:r>
              <a:rPr lang="en-GB" sz="1800" dirty="0">
                <a:solidFill>
                  <a:schemeClr val="dk1"/>
                </a:solidFill>
                <a:latin typeface="Calibri"/>
                <a:ea typeface="Calibri"/>
                <a:cs typeface="Calibri"/>
                <a:sym typeface="Calibri"/>
              </a:rPr>
              <a:t> ne </a:t>
            </a:r>
            <a:r>
              <a:rPr lang="en-GB" sz="1800" dirty="0" err="1">
                <a:solidFill>
                  <a:schemeClr val="dk1"/>
                </a:solidFill>
                <a:latin typeface="Calibri"/>
                <a:ea typeface="Calibri"/>
                <a:cs typeface="Calibri"/>
                <a:sym typeface="Calibri"/>
              </a:rPr>
              <a:t>kadar</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mümkün</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olduğunu</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değerlendirin</a:t>
            </a:r>
            <a:r>
              <a:rPr lang="en-GB"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p:txBody>
      </p:sp>
      <p:pic>
        <p:nvPicPr>
          <p:cNvPr id="606" name="Google Shape;606;p21"/>
          <p:cNvPicPr preferRelativeResize="0"/>
          <p:nvPr/>
        </p:nvPicPr>
        <p:blipFill rotWithShape="1">
          <a:blip r:embed="rId3">
            <a:alphaModFix/>
          </a:blip>
          <a:srcRect r="44462" b="-212"/>
          <a:stretch/>
        </p:blipFill>
        <p:spPr>
          <a:xfrm>
            <a:off x="190583" y="6290497"/>
            <a:ext cx="1784643" cy="413890"/>
          </a:xfrm>
          <a:prstGeom prst="rect">
            <a:avLst/>
          </a:prstGeom>
          <a:noFill/>
          <a:ln>
            <a:noFill/>
          </a:ln>
        </p:spPr>
      </p:pic>
      <p:grpSp>
        <p:nvGrpSpPr>
          <p:cNvPr id="607" name="Google Shape;607;p21"/>
          <p:cNvGrpSpPr/>
          <p:nvPr/>
        </p:nvGrpSpPr>
        <p:grpSpPr>
          <a:xfrm flipH="1">
            <a:off x="0" y="126744"/>
            <a:ext cx="8439814" cy="890747"/>
            <a:chOff x="2977130" y="297492"/>
            <a:chExt cx="8439814" cy="890747"/>
          </a:xfrm>
        </p:grpSpPr>
        <p:pic>
          <p:nvPicPr>
            <p:cNvPr id="608" name="Google Shape;608;p21"/>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609" name="Google Shape;609;p21"/>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r>
                <a:rPr lang="en-GB" sz="1200" dirty="0">
                  <a:solidFill>
                    <a:srgbClr val="2D5693"/>
                  </a:solidFill>
                  <a:latin typeface="Arimo"/>
                  <a:ea typeface="Arimo"/>
                  <a:cs typeface="Arimo"/>
                  <a:sym typeface="Arimo"/>
                </a:rPr>
                <a:t>SHOEDES – </a:t>
              </a:r>
              <a:r>
                <a:rPr lang="en-GB" sz="1200" dirty="0" err="1">
                  <a:solidFill>
                    <a:srgbClr val="2D5693"/>
                  </a:solidFill>
                  <a:latin typeface="Arimo"/>
                  <a:ea typeface="Arimo"/>
                  <a:cs typeface="Arimo"/>
                  <a:sym typeface="Arimo"/>
                </a:rPr>
                <a:t>Döngüsel</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ekonominin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ortaya</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çıkan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taleplerine</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uygun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sürdürülebilir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ürünler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için</a:t>
              </a:r>
              <a:r>
                <a:rPr lang="en-GB" sz="1200" dirty="0">
                  <a:solidFill>
                    <a:srgbClr val="2D5693"/>
                  </a:solidFill>
                  <a:latin typeface="Arimo"/>
                  <a:ea typeface="Arimo"/>
                  <a:cs typeface="Arimo"/>
                  <a:sym typeface="Arimo"/>
                </a:rPr>
                <a:t> yeni </a:t>
              </a:r>
              <a:r>
                <a:rPr lang="en-GB" sz="1200" dirty="0" err="1">
                  <a:solidFill>
                    <a:srgbClr val="2D5693"/>
                  </a:solidFill>
                  <a:latin typeface="Arimo"/>
                  <a:ea typeface="Arimo"/>
                  <a:cs typeface="Arimo"/>
                  <a:sym typeface="Arimo"/>
                </a:rPr>
                <a:t>ayakkabı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tasarımcısı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nitelikleri</a:t>
              </a:r>
              <a:endParaRPr sz="1200" dirty="0">
                <a:solidFill>
                  <a:srgbClr val="2D5693"/>
                </a:solidFill>
                <a:latin typeface="Arimo"/>
                <a:ea typeface="Arimo"/>
                <a:cs typeface="Arimo"/>
                <a:sym typeface="Arimo"/>
              </a:endParaRPr>
            </a:p>
          </p:txBody>
        </p:sp>
      </p:grpSp>
      <p:pic>
        <p:nvPicPr>
          <p:cNvPr id="610" name="Google Shape;610;p21" descr="The circular economy: design for disassembly | Courier - Mailchimp"/>
          <p:cNvPicPr preferRelativeResize="0"/>
          <p:nvPr/>
        </p:nvPicPr>
        <p:blipFill rotWithShape="1">
          <a:blip r:embed="rId5">
            <a:alphaModFix/>
          </a:blip>
          <a:srcRect/>
          <a:stretch/>
        </p:blipFill>
        <p:spPr>
          <a:xfrm>
            <a:off x="4704622" y="3261010"/>
            <a:ext cx="5188423" cy="2918488"/>
          </a:xfrm>
          <a:prstGeom prst="rect">
            <a:avLst/>
          </a:prstGeom>
          <a:noFill/>
          <a:ln>
            <a:noFill/>
          </a:ln>
        </p:spPr>
      </p:pic>
      <p:sp>
        <p:nvSpPr>
          <p:cNvPr id="611" name="Google Shape;611;p21"/>
          <p:cNvSpPr txBox="1"/>
          <p:nvPr/>
        </p:nvSpPr>
        <p:spPr>
          <a:xfrm>
            <a:off x="4654579" y="6275214"/>
            <a:ext cx="9384030" cy="307777"/>
          </a:xfrm>
          <a:prstGeom prst="rect">
            <a:avLst/>
          </a:prstGeom>
          <a:noFill/>
          <a:ln>
            <a:noFill/>
          </a:ln>
        </p:spPr>
        <p:txBody>
          <a:bodyPr spcFirstLastPara="1" wrap="square" lIns="91425" tIns="45700" rIns="91425" bIns="45700" anchor="t" anchorCtr="0">
            <a:spAutoFit/>
          </a:bodyPr>
          <a:lstStyle/>
          <a:p>
            <a:pPr lvl="0"/>
            <a:r>
              <a:rPr lang="en-GB" dirty="0">
                <a:solidFill>
                  <a:schemeClr val="dk1"/>
                </a:solidFill>
                <a:latin typeface="Calibri"/>
                <a:ea typeface="Calibri"/>
                <a:cs typeface="Calibri"/>
                <a:sym typeface="Calibri"/>
              </a:rPr>
              <a:t>Kaynak</a:t>
            </a:r>
            <a:r>
              <a:rPr lang="en-GB" sz="1400" dirty="0">
                <a:solidFill>
                  <a:schemeClr val="dk1"/>
                </a:solidFill>
                <a:latin typeface="Calibri"/>
                <a:ea typeface="Calibri"/>
                <a:cs typeface="Calibri"/>
                <a:sym typeface="Calibri"/>
              </a:rPr>
              <a:t>: https://mailchimp.com/courier/article/design-for-disassembly/</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pic>
        <p:nvPicPr>
          <p:cNvPr id="618" name="Google Shape;618;p22"/>
          <p:cNvPicPr preferRelativeResize="0"/>
          <p:nvPr/>
        </p:nvPicPr>
        <p:blipFill rotWithShape="1">
          <a:blip r:embed="rId3">
            <a:alphaModFix/>
          </a:blip>
          <a:srcRect r="44462" b="-212"/>
          <a:stretch/>
        </p:blipFill>
        <p:spPr>
          <a:xfrm>
            <a:off x="10151706" y="6267389"/>
            <a:ext cx="1784643" cy="413890"/>
          </a:xfrm>
          <a:prstGeom prst="rect">
            <a:avLst/>
          </a:prstGeom>
          <a:noFill/>
          <a:ln>
            <a:noFill/>
          </a:ln>
        </p:spPr>
      </p:pic>
      <p:grpSp>
        <p:nvGrpSpPr>
          <p:cNvPr id="619" name="Google Shape;619;p22"/>
          <p:cNvGrpSpPr/>
          <p:nvPr/>
        </p:nvGrpSpPr>
        <p:grpSpPr>
          <a:xfrm flipH="1">
            <a:off x="2366228" y="96673"/>
            <a:ext cx="8439814" cy="890747"/>
            <a:chOff x="2977130" y="297492"/>
            <a:chExt cx="8439814" cy="890747"/>
          </a:xfrm>
        </p:grpSpPr>
        <p:pic>
          <p:nvPicPr>
            <p:cNvPr id="620" name="Google Shape;620;p22"/>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621" name="Google Shape;621;p22"/>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r>
                <a:rPr lang="en-GB" sz="1200" dirty="0">
                  <a:solidFill>
                    <a:srgbClr val="2D5693"/>
                  </a:solidFill>
                  <a:latin typeface="Arimo"/>
                  <a:ea typeface="Arimo"/>
                  <a:cs typeface="Arimo"/>
                  <a:sym typeface="Arimo"/>
                </a:rPr>
                <a:t>SHOEDES – </a:t>
              </a:r>
              <a:r>
                <a:rPr lang="en-GB" sz="1200" dirty="0" err="1">
                  <a:solidFill>
                    <a:srgbClr val="2D5693"/>
                  </a:solidFill>
                  <a:latin typeface="Arimo"/>
                  <a:ea typeface="Arimo"/>
                  <a:cs typeface="Arimo"/>
                  <a:sym typeface="Arimo"/>
                </a:rPr>
                <a:t>Döngüsel</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ekonominin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ortaya</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çıkan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taleplerine</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uygun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sürdürülebilir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ürünler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için</a:t>
              </a:r>
              <a:r>
                <a:rPr lang="en-GB" sz="1200" dirty="0">
                  <a:solidFill>
                    <a:srgbClr val="2D5693"/>
                  </a:solidFill>
                  <a:latin typeface="Arimo"/>
                  <a:ea typeface="Arimo"/>
                  <a:cs typeface="Arimo"/>
                  <a:sym typeface="Arimo"/>
                </a:rPr>
                <a:t> yeni </a:t>
              </a:r>
              <a:r>
                <a:rPr lang="en-GB" sz="1200" dirty="0" err="1">
                  <a:solidFill>
                    <a:srgbClr val="2D5693"/>
                  </a:solidFill>
                  <a:latin typeface="Arimo"/>
                  <a:ea typeface="Arimo"/>
                  <a:cs typeface="Arimo"/>
                  <a:sym typeface="Arimo"/>
                </a:rPr>
                <a:t>ayakkabı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tasarımcısı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nitelikleri</a:t>
              </a:r>
              <a:endParaRPr sz="1200" dirty="0">
                <a:solidFill>
                  <a:srgbClr val="2D5693"/>
                </a:solidFill>
                <a:latin typeface="Arimo"/>
                <a:ea typeface="Arimo"/>
                <a:cs typeface="Arimo"/>
                <a:sym typeface="Arimo"/>
              </a:endParaRPr>
            </a:p>
          </p:txBody>
        </p:sp>
      </p:grpSp>
      <p:sp>
        <p:nvSpPr>
          <p:cNvPr id="622" name="Google Shape;622;p22"/>
          <p:cNvSpPr txBox="1"/>
          <p:nvPr/>
        </p:nvSpPr>
        <p:spPr>
          <a:xfrm>
            <a:off x="531115" y="1164599"/>
            <a:ext cx="11493245" cy="646331"/>
          </a:xfrm>
          <a:prstGeom prst="rect">
            <a:avLst/>
          </a:prstGeom>
          <a:noFill/>
          <a:ln>
            <a:noFill/>
          </a:ln>
        </p:spPr>
        <p:txBody>
          <a:bodyPr spcFirstLastPara="1" wrap="square" lIns="0" tIns="0" rIns="0" bIns="0" anchor="t" anchorCtr="0">
            <a:spAutoFit/>
          </a:bodyPr>
          <a:lstStyle/>
          <a:p>
            <a:pPr lvl="0">
              <a:lnSpc>
                <a:spcPct val="150000"/>
              </a:lnSpc>
            </a:pPr>
            <a:r>
              <a:rPr lang="en-GB" sz="2800" dirty="0">
                <a:solidFill>
                  <a:srgbClr val="2A4C8C"/>
                </a:solidFill>
                <a:latin typeface="Calibri"/>
                <a:ea typeface="Calibri"/>
                <a:cs typeface="Calibri"/>
                <a:sym typeface="Calibri"/>
              </a:rPr>
              <a:t>Test ve </a:t>
            </a:r>
            <a:r>
              <a:rPr lang="en-GB" sz="2800" dirty="0" err="1">
                <a:solidFill>
                  <a:srgbClr val="2A4C8C"/>
                </a:solidFill>
                <a:latin typeface="Calibri"/>
                <a:ea typeface="Calibri"/>
                <a:cs typeface="Calibri"/>
                <a:sym typeface="Calibri"/>
              </a:rPr>
              <a:t>analiz</a:t>
            </a:r>
            <a:r>
              <a:rPr lang="en-GB" sz="2800" dirty="0">
                <a:solidFill>
                  <a:srgbClr val="2A4C8C"/>
                </a:solidFill>
                <a:latin typeface="Calibri"/>
                <a:ea typeface="Calibri"/>
                <a:cs typeface="Calibri"/>
                <a:sym typeface="Calibri"/>
              </a:rPr>
              <a:t> </a:t>
            </a:r>
            <a:r>
              <a:rPr lang="en-GB" sz="2800" dirty="0" err="1">
                <a:solidFill>
                  <a:srgbClr val="2A4C8C"/>
                </a:solidFill>
                <a:latin typeface="Calibri"/>
                <a:ea typeface="Calibri"/>
                <a:cs typeface="Calibri"/>
                <a:sym typeface="Calibri"/>
              </a:rPr>
              <a:t>aşamalarına</a:t>
            </a:r>
            <a:r>
              <a:rPr lang="en-GB" sz="2800" dirty="0">
                <a:solidFill>
                  <a:srgbClr val="2A4C8C"/>
                </a:solidFill>
                <a:latin typeface="Calibri"/>
                <a:ea typeface="Calibri"/>
                <a:cs typeface="Calibri"/>
                <a:sym typeface="Calibri"/>
              </a:rPr>
              <a:t> </a:t>
            </a:r>
            <a:r>
              <a:rPr lang="en-GB" sz="2800" dirty="0" err="1">
                <a:solidFill>
                  <a:srgbClr val="2A4C8C"/>
                </a:solidFill>
                <a:latin typeface="Calibri"/>
                <a:ea typeface="Calibri"/>
                <a:cs typeface="Calibri"/>
                <a:sym typeface="Calibri"/>
              </a:rPr>
              <a:t>entegre</a:t>
            </a:r>
            <a:r>
              <a:rPr lang="en-GB" sz="2800" dirty="0">
                <a:solidFill>
                  <a:srgbClr val="2A4C8C"/>
                </a:solidFill>
                <a:latin typeface="Calibri"/>
                <a:ea typeface="Calibri"/>
                <a:cs typeface="Calibri"/>
                <a:sym typeface="Calibri"/>
              </a:rPr>
              <a:t> </a:t>
            </a:r>
            <a:r>
              <a:rPr lang="en-GB" sz="2800" dirty="0" err="1">
                <a:solidFill>
                  <a:srgbClr val="2A4C8C"/>
                </a:solidFill>
                <a:latin typeface="Calibri"/>
                <a:ea typeface="Calibri"/>
                <a:cs typeface="Calibri"/>
                <a:sym typeface="Calibri"/>
              </a:rPr>
              <a:t>edilen</a:t>
            </a:r>
            <a:r>
              <a:rPr lang="en-GB" sz="2800" dirty="0">
                <a:solidFill>
                  <a:srgbClr val="2A4C8C"/>
                </a:solidFill>
                <a:latin typeface="Calibri"/>
                <a:ea typeface="Calibri"/>
                <a:cs typeface="Calibri"/>
                <a:sym typeface="Calibri"/>
              </a:rPr>
              <a:t> </a:t>
            </a:r>
            <a:r>
              <a:rPr lang="en-GB" sz="2800" dirty="0" err="1">
                <a:solidFill>
                  <a:srgbClr val="2A4C8C"/>
                </a:solidFill>
                <a:latin typeface="Calibri"/>
                <a:ea typeface="Calibri"/>
                <a:cs typeface="Calibri"/>
                <a:sym typeface="Calibri"/>
              </a:rPr>
              <a:t>döngüsel</a:t>
            </a:r>
            <a:r>
              <a:rPr lang="en-GB" sz="2800" dirty="0">
                <a:solidFill>
                  <a:srgbClr val="2A4C8C"/>
                </a:solidFill>
                <a:latin typeface="Calibri"/>
                <a:ea typeface="Calibri"/>
                <a:cs typeface="Calibri"/>
                <a:sym typeface="Calibri"/>
              </a:rPr>
              <a:t> </a:t>
            </a:r>
            <a:r>
              <a:rPr lang="en-GB" sz="2800" dirty="0" err="1">
                <a:solidFill>
                  <a:srgbClr val="2A4C8C"/>
                </a:solidFill>
                <a:latin typeface="Calibri"/>
                <a:ea typeface="Calibri"/>
                <a:cs typeface="Calibri"/>
                <a:sym typeface="Calibri"/>
              </a:rPr>
              <a:t>ekonomi</a:t>
            </a:r>
            <a:r>
              <a:rPr lang="en-GB" sz="2800" dirty="0">
                <a:solidFill>
                  <a:srgbClr val="2A4C8C"/>
                </a:solidFill>
                <a:latin typeface="Calibri"/>
                <a:ea typeface="Calibri"/>
                <a:cs typeface="Calibri"/>
                <a:sym typeface="Calibri"/>
              </a:rPr>
              <a:t> </a:t>
            </a:r>
            <a:r>
              <a:rPr lang="en-GB" sz="2800" dirty="0" err="1">
                <a:solidFill>
                  <a:srgbClr val="2A4C8C"/>
                </a:solidFill>
                <a:latin typeface="Calibri"/>
                <a:ea typeface="Calibri"/>
                <a:cs typeface="Calibri"/>
                <a:sym typeface="Calibri"/>
              </a:rPr>
              <a:t>prensipleri</a:t>
            </a:r>
            <a:endParaRPr dirty="0"/>
          </a:p>
        </p:txBody>
      </p:sp>
      <p:sp>
        <p:nvSpPr>
          <p:cNvPr id="623" name="Google Shape;623;p22" descr="My Documents Icon - Reality Icons - SoftIcons.com"/>
          <p:cNvSpPr/>
          <p:nvPr/>
        </p:nvSpPr>
        <p:spPr>
          <a:xfrm>
            <a:off x="6248400" y="35814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4" name="Google Shape;624;p22" descr="Top 3 Year-end Checklist Items for Bank Fee Analysis - Redbridge"/>
          <p:cNvSpPr/>
          <p:nvPr/>
        </p:nvSpPr>
        <p:spPr>
          <a:xfrm>
            <a:off x="3816341" y="2050276"/>
            <a:ext cx="185382" cy="10259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5" name="Google Shape;625;p22" descr="Product Analysis And Research Colored Icon In Powerpoint Pptx Png And  Editable Eps Format"/>
          <p:cNvSpPr/>
          <p:nvPr/>
        </p:nvSpPr>
        <p:spPr>
          <a:xfrm>
            <a:off x="3909032" y="2563239"/>
            <a:ext cx="185382" cy="10259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6" name="Google Shape;626;p22"/>
          <p:cNvSpPr txBox="1"/>
          <p:nvPr/>
        </p:nvSpPr>
        <p:spPr>
          <a:xfrm>
            <a:off x="4295758" y="5852072"/>
            <a:ext cx="8833123" cy="307777"/>
          </a:xfrm>
          <a:prstGeom prst="rect">
            <a:avLst/>
          </a:prstGeom>
          <a:noFill/>
          <a:ln>
            <a:noFill/>
          </a:ln>
        </p:spPr>
        <p:txBody>
          <a:bodyPr spcFirstLastPara="1" wrap="square" lIns="91425" tIns="45700" rIns="91425" bIns="45700" anchor="t" anchorCtr="0">
            <a:spAutoFit/>
          </a:bodyPr>
          <a:lstStyle/>
          <a:p>
            <a:pPr lvl="0"/>
            <a:r>
              <a:rPr lang="en-GB" dirty="0">
                <a:solidFill>
                  <a:schemeClr val="dk1"/>
                </a:solidFill>
                <a:latin typeface="Calibri"/>
                <a:ea typeface="Calibri"/>
                <a:cs typeface="Calibri"/>
                <a:sym typeface="Calibri"/>
              </a:rPr>
              <a:t>Kaynak</a:t>
            </a:r>
            <a:r>
              <a:rPr lang="en-GB" sz="1400" dirty="0">
                <a:solidFill>
                  <a:schemeClr val="dk1"/>
                </a:solidFill>
                <a:latin typeface="Calibri"/>
                <a:ea typeface="Calibri"/>
                <a:cs typeface="Calibri"/>
                <a:sym typeface="Calibri"/>
              </a:rPr>
              <a:t>: </a:t>
            </a:r>
            <a:r>
              <a:rPr lang="en-GB" sz="1400" u="sng" dirty="0">
                <a:solidFill>
                  <a:srgbClr val="B258D3"/>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https://pre-sustainability.com/articles/life-cycle-assessment-lca-basics/</a:t>
            </a:r>
            <a:endParaRPr sz="1400" dirty="0">
              <a:solidFill>
                <a:schemeClr val="dk1"/>
              </a:solidFill>
              <a:latin typeface="Calibri"/>
              <a:ea typeface="Calibri"/>
              <a:cs typeface="Calibri"/>
              <a:sym typeface="Calibri"/>
            </a:endParaRPr>
          </a:p>
        </p:txBody>
      </p:sp>
      <p:grpSp>
        <p:nvGrpSpPr>
          <p:cNvPr id="627" name="Google Shape;627;p22"/>
          <p:cNvGrpSpPr/>
          <p:nvPr/>
        </p:nvGrpSpPr>
        <p:grpSpPr>
          <a:xfrm>
            <a:off x="544376" y="1993522"/>
            <a:ext cx="6057974" cy="3571132"/>
            <a:chOff x="531113" y="3124331"/>
            <a:chExt cx="5869687" cy="3571132"/>
          </a:xfrm>
        </p:grpSpPr>
        <p:sp>
          <p:nvSpPr>
            <p:cNvPr id="628" name="Google Shape;628;p22" descr="Top 3 Year-end Checklist Items for Bank Fee Analysis - Redbridge"/>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9" name="Google Shape;629;p22" descr="Product Analysis And Research Colored Icon In Powerpoint Pptx Png And  Editable Eps Format"/>
            <p:cNvSpPr/>
            <p:nvPr/>
          </p:nvSpPr>
          <p:spPr>
            <a:xfrm>
              <a:off x="6096000" y="34290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30" name="Google Shape;630;p22"/>
            <p:cNvGrpSpPr/>
            <p:nvPr/>
          </p:nvGrpSpPr>
          <p:grpSpPr>
            <a:xfrm>
              <a:off x="531113" y="3124331"/>
              <a:ext cx="3349889" cy="3571132"/>
              <a:chOff x="-297094" y="27"/>
              <a:chExt cx="2043588" cy="2515252"/>
            </a:xfrm>
          </p:grpSpPr>
          <p:sp>
            <p:nvSpPr>
              <p:cNvPr id="631" name="Google Shape;631;p22"/>
              <p:cNvSpPr txBox="1"/>
              <p:nvPr/>
            </p:nvSpPr>
            <p:spPr>
              <a:xfrm>
                <a:off x="-297094" y="27"/>
                <a:ext cx="2043588" cy="797479"/>
              </a:xfrm>
              <a:prstGeom prst="rect">
                <a:avLst/>
              </a:prstGeom>
              <a:noFill/>
              <a:ln w="38100" cap="flat" cmpd="sng">
                <a:solidFill>
                  <a:srgbClr val="F3CC2F"/>
                </a:solidFill>
                <a:prstDash val="solid"/>
                <a:round/>
                <a:headEnd type="none" w="sm" len="sm"/>
                <a:tailEnd type="none" w="sm" len="sm"/>
              </a:ln>
            </p:spPr>
            <p:txBody>
              <a:bodyPr spcFirstLastPara="1" wrap="square" lIns="91425" tIns="45700" rIns="91425" bIns="45700" anchor="t" anchorCtr="0">
                <a:noAutofit/>
              </a:bodyPr>
              <a:lstStyle/>
              <a:p>
                <a:pPr lvl="0" algn="ctr">
                  <a:lnSpc>
                    <a:spcPct val="110000"/>
                  </a:lnSpc>
                </a:pPr>
                <a:r>
                  <a:rPr lang="en-GB" sz="1800" b="1" dirty="0" err="1">
                    <a:solidFill>
                      <a:srgbClr val="2A4C8C"/>
                    </a:solidFill>
                    <a:latin typeface="Calibri"/>
                    <a:ea typeface="Calibri"/>
                    <a:cs typeface="Calibri"/>
                    <a:sym typeface="Calibri"/>
                  </a:rPr>
                  <a:t>Malzemelerin</a:t>
                </a:r>
                <a:r>
                  <a:rPr lang="en-GB" sz="1800" b="1" dirty="0">
                    <a:solidFill>
                      <a:srgbClr val="2A4C8C"/>
                    </a:solidFill>
                    <a:latin typeface="Calibri"/>
                    <a:ea typeface="Calibri"/>
                    <a:cs typeface="Calibri"/>
                    <a:sym typeface="Calibri"/>
                  </a:rPr>
                  <a:t> ve </a:t>
                </a:r>
                <a:r>
                  <a:rPr lang="en-GB" sz="1800" b="1" dirty="0" err="1">
                    <a:solidFill>
                      <a:srgbClr val="2A4C8C"/>
                    </a:solidFill>
                    <a:latin typeface="Calibri"/>
                    <a:ea typeface="Calibri"/>
                    <a:cs typeface="Calibri"/>
                    <a:sym typeface="Calibri"/>
                  </a:rPr>
                  <a:t>bileşenlerin</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geri</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dönüştürülme</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potansiyelinin</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değerlendirilmesi</a:t>
                </a:r>
                <a:endParaRPr sz="1800" b="1" dirty="0">
                  <a:solidFill>
                    <a:srgbClr val="2A4C8C"/>
                  </a:solidFill>
                  <a:latin typeface="Calibri"/>
                  <a:ea typeface="Calibri"/>
                  <a:cs typeface="Calibri"/>
                  <a:sym typeface="Calibri"/>
                </a:endParaRPr>
              </a:p>
            </p:txBody>
          </p:sp>
          <p:sp>
            <p:nvSpPr>
              <p:cNvPr id="632" name="Google Shape;632;p22"/>
              <p:cNvSpPr txBox="1"/>
              <p:nvPr/>
            </p:nvSpPr>
            <p:spPr>
              <a:xfrm>
                <a:off x="-296209" y="880186"/>
                <a:ext cx="1843563" cy="739809"/>
              </a:xfrm>
              <a:prstGeom prst="rect">
                <a:avLst/>
              </a:prstGeom>
              <a:noFill/>
              <a:ln w="38100" cap="flat" cmpd="sng">
                <a:solidFill>
                  <a:srgbClr val="F3CC2F"/>
                </a:solidFill>
                <a:prstDash val="solid"/>
                <a:round/>
                <a:headEnd type="none" w="sm" len="sm"/>
                <a:tailEnd type="none" w="sm" len="sm"/>
              </a:ln>
            </p:spPr>
            <p:txBody>
              <a:bodyPr spcFirstLastPara="1" wrap="square" lIns="91425" tIns="45700" rIns="91425" bIns="45700" anchor="t" anchorCtr="0">
                <a:noAutofit/>
              </a:bodyPr>
              <a:lstStyle/>
              <a:p>
                <a:pPr lvl="0" algn="ctr">
                  <a:lnSpc>
                    <a:spcPct val="110000"/>
                  </a:lnSpc>
                </a:pPr>
                <a:r>
                  <a:rPr lang="en-GB" sz="1800" b="1" dirty="0" err="1">
                    <a:solidFill>
                      <a:srgbClr val="2A4C8C"/>
                    </a:solidFill>
                    <a:latin typeface="Calibri"/>
                    <a:ea typeface="Calibri"/>
                    <a:cs typeface="Calibri"/>
                    <a:sym typeface="Calibri"/>
                  </a:rPr>
                  <a:t>Onarım</a:t>
                </a:r>
                <a:r>
                  <a:rPr lang="en-GB" sz="1800" b="1" dirty="0">
                    <a:solidFill>
                      <a:srgbClr val="2A4C8C"/>
                    </a:solidFill>
                    <a:latin typeface="Calibri"/>
                    <a:ea typeface="Calibri"/>
                    <a:cs typeface="Calibri"/>
                    <a:sym typeface="Calibri"/>
                  </a:rPr>
                  <a:t> ve </a:t>
                </a:r>
                <a:r>
                  <a:rPr lang="en-GB" sz="1800" b="1" dirty="0" err="1">
                    <a:solidFill>
                      <a:srgbClr val="2A4C8C"/>
                    </a:solidFill>
                    <a:latin typeface="Calibri"/>
                    <a:ea typeface="Calibri"/>
                    <a:cs typeface="Calibri"/>
                    <a:sym typeface="Calibri"/>
                  </a:rPr>
                  <a:t>demontaj</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kolaylığının</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değerlendirilmesi</a:t>
                </a:r>
                <a:endParaRPr dirty="0"/>
              </a:p>
            </p:txBody>
          </p:sp>
          <p:sp>
            <p:nvSpPr>
              <p:cNvPr id="633" name="Google Shape;633;p22"/>
              <p:cNvSpPr txBox="1"/>
              <p:nvPr/>
            </p:nvSpPr>
            <p:spPr>
              <a:xfrm>
                <a:off x="-297094" y="1775470"/>
                <a:ext cx="1843563" cy="739809"/>
              </a:xfrm>
              <a:prstGeom prst="rect">
                <a:avLst/>
              </a:prstGeom>
              <a:solidFill>
                <a:srgbClr val="F1CB2F"/>
              </a:solidFill>
              <a:ln>
                <a:noFill/>
              </a:ln>
            </p:spPr>
            <p:txBody>
              <a:bodyPr spcFirstLastPara="1" wrap="square" lIns="91425" tIns="45700" rIns="91425" bIns="45700" anchor="t" anchorCtr="0">
                <a:noAutofit/>
              </a:bodyPr>
              <a:lstStyle/>
              <a:p>
                <a:pPr lvl="0" algn="ctr">
                  <a:lnSpc>
                    <a:spcPct val="110000"/>
                  </a:lnSpc>
                </a:pPr>
                <a:r>
                  <a:rPr lang="en-GB" sz="1800" b="1" dirty="0" err="1">
                    <a:solidFill>
                      <a:srgbClr val="2A4C8C"/>
                    </a:solidFill>
                    <a:latin typeface="Calibri"/>
                    <a:ea typeface="Calibri"/>
                    <a:cs typeface="Calibri"/>
                    <a:sym typeface="Calibri"/>
                  </a:rPr>
                  <a:t>Ürünün</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genel</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kullanım</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ömrünün</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tahmin</a:t>
                </a:r>
                <a:r>
                  <a:rPr lang="en-GB" sz="1800" b="1" dirty="0">
                    <a:solidFill>
                      <a:srgbClr val="2A4C8C"/>
                    </a:solidFill>
                    <a:latin typeface="Calibri"/>
                    <a:ea typeface="Calibri"/>
                    <a:cs typeface="Calibri"/>
                    <a:sym typeface="Calibri"/>
                  </a:rPr>
                  <a:t> </a:t>
                </a:r>
                <a:r>
                  <a:rPr lang="en-GB" sz="1800" b="1" dirty="0" err="1">
                    <a:solidFill>
                      <a:srgbClr val="2A4C8C"/>
                    </a:solidFill>
                    <a:latin typeface="Calibri"/>
                    <a:ea typeface="Calibri"/>
                    <a:cs typeface="Calibri"/>
                    <a:sym typeface="Calibri"/>
                  </a:rPr>
                  <a:t>edilmesi</a:t>
                </a:r>
                <a:endParaRPr dirty="0"/>
              </a:p>
            </p:txBody>
          </p:sp>
        </p:grpSp>
      </p:grpSp>
      <p:sp>
        <p:nvSpPr>
          <p:cNvPr id="634" name="Google Shape;634;p22"/>
          <p:cNvSpPr txBox="1"/>
          <p:nvPr/>
        </p:nvSpPr>
        <p:spPr>
          <a:xfrm>
            <a:off x="9043789" y="3549134"/>
            <a:ext cx="2980571" cy="646290"/>
          </a:xfrm>
          <a:prstGeom prst="rect">
            <a:avLst/>
          </a:prstGeom>
          <a:noFill/>
          <a:ln>
            <a:noFill/>
          </a:ln>
        </p:spPr>
        <p:txBody>
          <a:bodyPr spcFirstLastPara="1" wrap="square" lIns="91425" tIns="45700" rIns="91425" bIns="45700" anchor="t" anchorCtr="0">
            <a:spAutoFit/>
          </a:bodyPr>
          <a:lstStyle/>
          <a:p>
            <a:pPr lvl="0"/>
            <a:r>
              <a:rPr lang="en-GB" sz="1800" b="1" dirty="0" err="1">
                <a:solidFill>
                  <a:schemeClr val="dk1"/>
                </a:solidFill>
                <a:latin typeface="Calibri"/>
                <a:ea typeface="Calibri"/>
                <a:cs typeface="Calibri"/>
                <a:sym typeface="Calibri"/>
              </a:rPr>
              <a:t>Yaşam</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Döngüsü</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Değerlendirmesi</a:t>
            </a:r>
            <a:endParaRPr sz="1800" b="1" dirty="0">
              <a:solidFill>
                <a:schemeClr val="dk1"/>
              </a:solidFill>
              <a:latin typeface="Calibri"/>
              <a:ea typeface="Calibri"/>
              <a:cs typeface="Calibri"/>
              <a:sym typeface="Calibri"/>
            </a:endParaRPr>
          </a:p>
        </p:txBody>
      </p:sp>
      <p:pic>
        <p:nvPicPr>
          <p:cNvPr id="3" name="Resim 2">
            <a:extLst>
              <a:ext uri="{FF2B5EF4-FFF2-40B4-BE49-F238E27FC236}">
                <a16:creationId xmlns:a16="http://schemas.microsoft.com/office/drawing/2014/main" id="{B724FF5C-A536-042D-28C6-B3C1B3500445}"/>
              </a:ext>
            </a:extLst>
          </p:cNvPr>
          <p:cNvPicPr>
            <a:picLocks noChangeAspect="1"/>
          </p:cNvPicPr>
          <p:nvPr/>
        </p:nvPicPr>
        <p:blipFill>
          <a:blip r:embed="rId6"/>
          <a:stretch>
            <a:fillRect/>
          </a:stretch>
        </p:blipFill>
        <p:spPr>
          <a:xfrm>
            <a:off x="4142127" y="1877403"/>
            <a:ext cx="4979295" cy="311206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23"/>
          <p:cNvSpPr/>
          <p:nvPr/>
        </p:nvSpPr>
        <p:spPr>
          <a:xfrm rot="-4463838">
            <a:off x="9167270" y="310016"/>
            <a:ext cx="6562906" cy="7925488"/>
          </a:xfrm>
          <a:custGeom>
            <a:avLst/>
            <a:gdLst/>
            <a:ahLst/>
            <a:cxnLst/>
            <a:rect l="l" t="t" r="r" b="b"/>
            <a:pathLst>
              <a:path w="7881735" h="3836223" extrusionOk="0">
                <a:moveTo>
                  <a:pt x="0" y="0"/>
                </a:moveTo>
                <a:lnTo>
                  <a:pt x="7881735" y="0"/>
                </a:lnTo>
                <a:lnTo>
                  <a:pt x="7881735" y="3836223"/>
                </a:lnTo>
                <a:lnTo>
                  <a:pt x="0" y="3836223"/>
                </a:lnTo>
                <a:close/>
              </a:path>
            </a:pathLst>
          </a:custGeom>
          <a:solidFill>
            <a:srgbClr val="2A4C8C"/>
          </a:solidFill>
          <a:ln w="9525" cap="flat" cmpd="sng">
            <a:solidFill>
              <a:srgbClr val="2A4C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1" name="Google Shape;641;p23"/>
          <p:cNvSpPr txBox="1"/>
          <p:nvPr/>
        </p:nvSpPr>
        <p:spPr>
          <a:xfrm>
            <a:off x="9123995" y="2342429"/>
            <a:ext cx="3592953" cy="1623201"/>
          </a:xfrm>
          <a:prstGeom prst="rect">
            <a:avLst/>
          </a:prstGeom>
          <a:noFill/>
          <a:ln>
            <a:noFill/>
          </a:ln>
        </p:spPr>
        <p:txBody>
          <a:bodyPr spcFirstLastPara="1" wrap="square" lIns="0" tIns="0" rIns="0" bIns="0" anchor="t" anchorCtr="0">
            <a:spAutoFit/>
          </a:bodyPr>
          <a:lstStyle/>
          <a:p>
            <a:pPr marL="0" marR="0" lvl="0" indent="0" algn="l" rtl="0">
              <a:lnSpc>
                <a:spcPct val="293333"/>
              </a:lnSpc>
              <a:spcBef>
                <a:spcPts val="0"/>
              </a:spcBef>
              <a:spcAft>
                <a:spcPts val="0"/>
              </a:spcAft>
              <a:buNone/>
            </a:pPr>
            <a:r>
              <a:rPr lang="tr-TR" sz="3600" b="1" dirty="0">
                <a:solidFill>
                  <a:schemeClr val="lt1"/>
                </a:solidFill>
                <a:latin typeface="Josefin Sans"/>
                <a:ea typeface="Josefin Sans"/>
                <a:cs typeface="Josefin Sans"/>
                <a:sym typeface="Josefin Sans"/>
              </a:rPr>
              <a:t>Kaynaklar</a:t>
            </a:r>
            <a:endParaRPr sz="3600" b="1" dirty="0">
              <a:solidFill>
                <a:schemeClr val="lt1"/>
              </a:solidFill>
              <a:latin typeface="Josefin Sans"/>
              <a:ea typeface="Josefin Sans"/>
              <a:cs typeface="Josefin Sans"/>
              <a:sym typeface="Josefin Sans"/>
            </a:endParaRPr>
          </a:p>
        </p:txBody>
      </p:sp>
      <p:sp>
        <p:nvSpPr>
          <p:cNvPr id="642" name="Google Shape;642;p23"/>
          <p:cNvSpPr/>
          <p:nvPr/>
        </p:nvSpPr>
        <p:spPr>
          <a:xfrm rot="-4463838">
            <a:off x="7298548" y="2106722"/>
            <a:ext cx="7037128" cy="4258736"/>
          </a:xfrm>
          <a:custGeom>
            <a:avLst/>
            <a:gdLst/>
            <a:ahLst/>
            <a:cxnLst/>
            <a:rect l="l" t="t" r="r" b="b"/>
            <a:pathLst>
              <a:path w="7881735" h="3836223" extrusionOk="0">
                <a:moveTo>
                  <a:pt x="0" y="0"/>
                </a:moveTo>
                <a:lnTo>
                  <a:pt x="7881735" y="0"/>
                </a:lnTo>
                <a:lnTo>
                  <a:pt x="7881735" y="3836223"/>
                </a:lnTo>
                <a:lnTo>
                  <a:pt x="0" y="3836223"/>
                </a:lnTo>
                <a:close/>
              </a:path>
            </a:pathLst>
          </a:custGeom>
          <a:noFill/>
          <a:ln w="57150" cap="flat" cmpd="sng">
            <a:solidFill>
              <a:srgbClr val="F1CB2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43" name="Google Shape;643;p23"/>
          <p:cNvGrpSpPr/>
          <p:nvPr/>
        </p:nvGrpSpPr>
        <p:grpSpPr>
          <a:xfrm flipH="1">
            <a:off x="0" y="126744"/>
            <a:ext cx="8439814" cy="890747"/>
            <a:chOff x="2977130" y="297492"/>
            <a:chExt cx="8439814" cy="890747"/>
          </a:xfrm>
        </p:grpSpPr>
        <p:pic>
          <p:nvPicPr>
            <p:cNvPr id="644" name="Google Shape;644;p23"/>
            <p:cNvPicPr preferRelativeResize="0"/>
            <p:nvPr/>
          </p:nvPicPr>
          <p:blipFill rotWithShape="1">
            <a:blip r:embed="rId3">
              <a:alphaModFix/>
            </a:blip>
            <a:srcRect/>
            <a:stretch/>
          </p:blipFill>
          <p:spPr>
            <a:xfrm flipH="1">
              <a:off x="2977130" y="297492"/>
              <a:ext cx="917508" cy="890747"/>
            </a:xfrm>
            <a:prstGeom prst="rect">
              <a:avLst/>
            </a:prstGeom>
            <a:noFill/>
            <a:ln>
              <a:noFill/>
            </a:ln>
          </p:spPr>
        </p:pic>
        <p:sp>
          <p:nvSpPr>
            <p:cNvPr id="645" name="Google Shape;645;p23"/>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0" i="0" u="none" strike="noStrike">
                  <a:solidFill>
                    <a:srgbClr val="2D5693"/>
                  </a:solidFill>
                  <a:latin typeface="Arimo"/>
                  <a:ea typeface="Arimo"/>
                  <a:cs typeface="Arimo"/>
                  <a:sym typeface="Arimo"/>
                </a:rPr>
                <a:t>SHOEDES – New footwear designer qualifications for sustainable products that comply with the emerging demands of circular economy</a:t>
              </a:r>
              <a:endParaRPr sz="1200">
                <a:solidFill>
                  <a:srgbClr val="2D5693"/>
                </a:solidFill>
                <a:latin typeface="Arimo"/>
                <a:ea typeface="Arimo"/>
                <a:cs typeface="Arimo"/>
                <a:sym typeface="Arimo"/>
              </a:endParaRPr>
            </a:p>
          </p:txBody>
        </p:sp>
      </p:grpSp>
      <p:pic>
        <p:nvPicPr>
          <p:cNvPr id="646" name="Google Shape;646;p23"/>
          <p:cNvPicPr preferRelativeResize="0"/>
          <p:nvPr/>
        </p:nvPicPr>
        <p:blipFill rotWithShape="1">
          <a:blip r:embed="rId4">
            <a:alphaModFix/>
          </a:blip>
          <a:srcRect r="44462" b="-212"/>
          <a:stretch/>
        </p:blipFill>
        <p:spPr>
          <a:xfrm>
            <a:off x="190583" y="6290497"/>
            <a:ext cx="1784643" cy="413890"/>
          </a:xfrm>
          <a:prstGeom prst="rect">
            <a:avLst/>
          </a:prstGeom>
          <a:noFill/>
          <a:ln>
            <a:noFill/>
          </a:ln>
        </p:spPr>
      </p:pic>
      <p:sp>
        <p:nvSpPr>
          <p:cNvPr id="647" name="Google Shape;647;p23"/>
          <p:cNvSpPr/>
          <p:nvPr/>
        </p:nvSpPr>
        <p:spPr>
          <a:xfrm rot="-1811791">
            <a:off x="8293716" y="2501202"/>
            <a:ext cx="8180832" cy="3450336"/>
          </a:xfrm>
          <a:prstGeom prst="rtTriangle">
            <a:avLst/>
          </a:prstGeom>
          <a:noFill/>
          <a:ln w="57150" cap="flat" cmpd="sng">
            <a:solidFill>
              <a:srgbClr val="F1C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8" name="Google Shape;648;p23"/>
          <p:cNvSpPr txBox="1"/>
          <p:nvPr/>
        </p:nvSpPr>
        <p:spPr>
          <a:xfrm>
            <a:off x="190583" y="832101"/>
            <a:ext cx="8164748" cy="5293757"/>
          </a:xfrm>
          <a:prstGeom prst="rect">
            <a:avLst/>
          </a:prstGeom>
          <a:noFill/>
          <a:ln>
            <a:noFill/>
          </a:ln>
        </p:spPr>
        <p:txBody>
          <a:bodyPr spcFirstLastPara="1" wrap="square" lIns="91425" tIns="45700" rIns="91425" bIns="45700" anchor="t" anchorCtr="0">
            <a:spAutoFit/>
          </a:bodyPr>
          <a:lstStyle/>
          <a:p>
            <a:pPr marL="171450" marR="0" lvl="0" indent="-171450" algn="just" rtl="0">
              <a:spcBef>
                <a:spcPts val="0"/>
              </a:spcBef>
              <a:spcAft>
                <a:spcPts val="0"/>
              </a:spcAft>
              <a:buClr>
                <a:schemeClr val="dk1"/>
              </a:buClr>
              <a:buSzPts val="1300"/>
              <a:buFont typeface="Arial"/>
              <a:buChar char="•"/>
            </a:pPr>
            <a:r>
              <a:rPr lang="en-GB" sz="1300">
                <a:solidFill>
                  <a:schemeClr val="dk1"/>
                </a:solidFill>
                <a:latin typeface="Calibri"/>
                <a:ea typeface="Calibri"/>
                <a:cs typeface="Calibri"/>
                <a:sym typeface="Calibri"/>
              </a:rPr>
              <a:t>Bouteille, R., Bakker, C., &amp; Donke, T. (2020). Circular design strategies for footwear: A case study of sustainable sneakers. Sustainability, 12(19), 8054.</a:t>
            </a:r>
            <a:endParaRPr/>
          </a:p>
          <a:p>
            <a:pPr marL="171450" marR="0" lvl="0" indent="-171450" algn="just" rtl="0">
              <a:spcBef>
                <a:spcPts val="0"/>
              </a:spcBef>
              <a:spcAft>
                <a:spcPts val="0"/>
              </a:spcAft>
              <a:buClr>
                <a:schemeClr val="dk1"/>
              </a:buClr>
              <a:buSzPts val="1300"/>
              <a:buFont typeface="Arial"/>
              <a:buChar char="•"/>
            </a:pPr>
            <a:r>
              <a:rPr lang="en-GB" sz="1300">
                <a:solidFill>
                  <a:schemeClr val="dk1"/>
                </a:solidFill>
                <a:latin typeface="Calibri"/>
                <a:ea typeface="Calibri"/>
                <a:cs typeface="Calibri"/>
                <a:sym typeface="Calibri"/>
              </a:rPr>
              <a:t>Coughlan, P., Suri, J. F., &amp; Canales, K. (2007). Prototypes as (design) tools for behavioral and organizational change: A design-based approach to help organizations change work behaviors. The journal of applied behavioral science, 43(1), 122-134.</a:t>
            </a:r>
            <a:endParaRPr/>
          </a:p>
          <a:p>
            <a:pPr marL="171450" marR="0" lvl="0" indent="-171450" algn="just" rtl="0">
              <a:spcBef>
                <a:spcPts val="0"/>
              </a:spcBef>
              <a:spcAft>
                <a:spcPts val="0"/>
              </a:spcAft>
              <a:buClr>
                <a:schemeClr val="dk1"/>
              </a:buClr>
              <a:buSzPts val="1300"/>
              <a:buFont typeface="Arial"/>
              <a:buChar char="•"/>
            </a:pPr>
            <a:r>
              <a:rPr lang="en-GB" sz="1300">
                <a:solidFill>
                  <a:schemeClr val="dk1"/>
                </a:solidFill>
                <a:latin typeface="Calibri"/>
                <a:ea typeface="Calibri"/>
                <a:cs typeface="Calibri"/>
                <a:sym typeface="Calibri"/>
              </a:rPr>
              <a:t>Curteza, A., Mihai, A. (2005). Design- elemente, principii, aplicatii, Performantica Publishing House, Romania. ISBN 973-730-149-8.</a:t>
            </a:r>
            <a:endParaRPr/>
          </a:p>
          <a:p>
            <a:pPr marL="171450" marR="0" lvl="0" indent="-171450" algn="just" rtl="0">
              <a:spcBef>
                <a:spcPts val="0"/>
              </a:spcBef>
              <a:spcAft>
                <a:spcPts val="0"/>
              </a:spcAft>
              <a:buClr>
                <a:schemeClr val="dk1"/>
              </a:buClr>
              <a:buSzPts val="1300"/>
              <a:buFont typeface="Arial"/>
              <a:buChar char="•"/>
            </a:pPr>
            <a:r>
              <a:rPr lang="en-GB" sz="1300">
                <a:solidFill>
                  <a:schemeClr val="dk1"/>
                </a:solidFill>
                <a:latin typeface="Calibri"/>
                <a:ea typeface="Calibri"/>
                <a:cs typeface="Calibri"/>
                <a:sym typeface="Calibri"/>
              </a:rPr>
              <a:t>Golsteijn L. (2022), Life Cycle Assessment (LCA) explained. Retrieved from https://pre-sustainability.com/articles/life-cycle-assessment-lca-basics/ </a:t>
            </a:r>
            <a:endParaRPr/>
          </a:p>
          <a:p>
            <a:pPr marL="171450" marR="0" lvl="0" indent="-171450" algn="just" rtl="0">
              <a:spcBef>
                <a:spcPts val="0"/>
              </a:spcBef>
              <a:spcAft>
                <a:spcPts val="0"/>
              </a:spcAft>
              <a:buClr>
                <a:schemeClr val="dk1"/>
              </a:buClr>
              <a:buSzPts val="1300"/>
              <a:buFont typeface="Arial"/>
              <a:buChar char="•"/>
            </a:pPr>
            <a:r>
              <a:rPr lang="en-GB" sz="1300">
                <a:solidFill>
                  <a:schemeClr val="dk1"/>
                </a:solidFill>
                <a:latin typeface="Calibri"/>
                <a:ea typeface="Calibri"/>
                <a:cs typeface="Calibri"/>
                <a:sym typeface="Calibri"/>
              </a:rPr>
              <a:t>Lauff, C. (2018). Prototyping in the Wild: the Role of Prototypes in Companies.</a:t>
            </a:r>
            <a:endParaRPr/>
          </a:p>
          <a:p>
            <a:pPr marL="171450" marR="0" lvl="0" indent="-171450" algn="just" rtl="0">
              <a:spcBef>
                <a:spcPts val="0"/>
              </a:spcBef>
              <a:spcAft>
                <a:spcPts val="0"/>
              </a:spcAft>
              <a:buClr>
                <a:schemeClr val="dk1"/>
              </a:buClr>
              <a:buSzPts val="1300"/>
              <a:buFont typeface="Arial"/>
              <a:buChar char="•"/>
            </a:pPr>
            <a:r>
              <a:rPr lang="en-GB" sz="1300">
                <a:solidFill>
                  <a:schemeClr val="dk1"/>
                </a:solidFill>
                <a:latin typeface="Calibri"/>
                <a:ea typeface="Calibri"/>
                <a:cs typeface="Calibri"/>
                <a:sym typeface="Calibri"/>
              </a:rPr>
              <a:t>Lauff, C. A., Knight, D., Kotys-Schwartz, D., &amp; Rentschler, M. E. (2020). The role of prototypes in communication between stakeholders. Design Studies, 66, 1-34.</a:t>
            </a:r>
            <a:endParaRPr/>
          </a:p>
          <a:p>
            <a:pPr marL="171450" marR="0" lvl="0" indent="-171450" algn="just" rtl="0">
              <a:spcBef>
                <a:spcPts val="0"/>
              </a:spcBef>
              <a:spcAft>
                <a:spcPts val="0"/>
              </a:spcAft>
              <a:buClr>
                <a:schemeClr val="dk1"/>
              </a:buClr>
              <a:buSzPts val="1300"/>
              <a:buFont typeface="Arial"/>
              <a:buChar char="•"/>
            </a:pPr>
            <a:r>
              <a:rPr lang="en-GB" sz="1300">
                <a:solidFill>
                  <a:schemeClr val="dk1"/>
                </a:solidFill>
                <a:latin typeface="Calibri"/>
                <a:ea typeface="Calibri"/>
                <a:cs typeface="Calibri"/>
                <a:sym typeface="Calibri"/>
              </a:rPr>
              <a:t>Mederle, K., Katschnig, J., &amp; Braun, A. K. (2020). Circular design strategies for closed-loop product systems: A case study on recyclable footwear. Resources, Conservation and Recycling, 158, 104807.</a:t>
            </a:r>
            <a:endParaRPr/>
          </a:p>
          <a:p>
            <a:pPr marL="171450" marR="0" lvl="0" indent="-171450" algn="just" rtl="0">
              <a:spcBef>
                <a:spcPts val="0"/>
              </a:spcBef>
              <a:spcAft>
                <a:spcPts val="0"/>
              </a:spcAft>
              <a:buClr>
                <a:schemeClr val="dk1"/>
              </a:buClr>
              <a:buSzPts val="1300"/>
              <a:buFont typeface="Arial"/>
              <a:buChar char="•"/>
            </a:pPr>
            <a:r>
              <a:rPr lang="en-GB" sz="1300">
                <a:solidFill>
                  <a:schemeClr val="dk1"/>
                </a:solidFill>
                <a:latin typeface="Calibri"/>
                <a:ea typeface="Calibri"/>
                <a:cs typeface="Calibri"/>
                <a:sym typeface="Calibri"/>
              </a:rPr>
              <a:t>Mihai, A., Pastina, M., Harnagea, M., Rusu B., Volocariu, R., Dragomir, A., Ichim, M. (2009). Metode utilizate pentru conceptualizarea si dezvoltarea produselor de incaltaminte, Performantica Publishing House, Romania. ISBN 987-973-730-648-7.</a:t>
            </a:r>
            <a:endParaRPr/>
          </a:p>
          <a:p>
            <a:pPr marL="171450" marR="0" lvl="0" indent="-171450" algn="just" rtl="0">
              <a:spcBef>
                <a:spcPts val="0"/>
              </a:spcBef>
              <a:spcAft>
                <a:spcPts val="0"/>
              </a:spcAft>
              <a:buClr>
                <a:schemeClr val="dk1"/>
              </a:buClr>
              <a:buSzPts val="1300"/>
              <a:buFont typeface="Arial"/>
              <a:buChar char="•"/>
            </a:pPr>
            <a:r>
              <a:rPr lang="en-GB" sz="1300">
                <a:solidFill>
                  <a:schemeClr val="dk1"/>
                </a:solidFill>
                <a:latin typeface="Calibri"/>
                <a:ea typeface="Calibri"/>
                <a:cs typeface="Calibri"/>
                <a:sym typeface="Calibri"/>
              </a:rPr>
              <a:t>Paramount (2023). The ole of Quality Control in Footwear Testing. Retrieved from https://paramountinstruments.com/blog-detail/role-of-quality-control-in-footwear-testing</a:t>
            </a:r>
            <a:endParaRPr/>
          </a:p>
          <a:p>
            <a:pPr marL="171450" marR="0" lvl="0" indent="-171450" algn="just" rtl="0">
              <a:spcBef>
                <a:spcPts val="0"/>
              </a:spcBef>
              <a:spcAft>
                <a:spcPts val="0"/>
              </a:spcAft>
              <a:buClr>
                <a:schemeClr val="dk1"/>
              </a:buClr>
              <a:buSzPts val="1300"/>
              <a:buFont typeface="Arial"/>
              <a:buChar char="•"/>
            </a:pPr>
            <a:r>
              <a:rPr lang="en-GB" sz="1300">
                <a:solidFill>
                  <a:schemeClr val="dk1"/>
                </a:solidFill>
                <a:latin typeface="Calibri"/>
                <a:ea typeface="Calibri"/>
                <a:cs typeface="Calibri"/>
                <a:sym typeface="Calibri"/>
              </a:rPr>
              <a:t>SciLED project. (2021). Footwear in the 21st century. New skills for the scientifically-led design of comfortable, sustainable and fashion-oriented footwear products, 601137-EPP-1-2018-1-RO-EPPKA2-KA. Retrieved from https://sciled.eu/ </a:t>
            </a:r>
            <a:endParaRPr/>
          </a:p>
          <a:p>
            <a:pPr marL="171450" marR="0" lvl="0" indent="-171450" algn="just" rtl="0">
              <a:spcBef>
                <a:spcPts val="0"/>
              </a:spcBef>
              <a:spcAft>
                <a:spcPts val="0"/>
              </a:spcAft>
              <a:buClr>
                <a:schemeClr val="dk1"/>
              </a:buClr>
              <a:buSzPts val="1300"/>
              <a:buFont typeface="Arial"/>
              <a:buChar char="•"/>
            </a:pPr>
            <a:r>
              <a:rPr lang="en-GB" sz="1300">
                <a:solidFill>
                  <a:schemeClr val="dk1"/>
                </a:solidFill>
                <a:latin typeface="Calibri"/>
                <a:ea typeface="Calibri"/>
                <a:cs typeface="Calibri"/>
                <a:sym typeface="Calibri"/>
              </a:rPr>
              <a:t>Stokes, Bailey &amp; Black, Catherine. (2012). Application of the Functional, Expressive and Aesthetic Consumer Needs Model: Assessing the clothing needs of adolescent girls with disabilities. International Journal of Fashion Design, Technology and Education. 5. 1-8. 10.1080/17543266.2012.700735.</a:t>
            </a:r>
            <a:endParaRPr/>
          </a:p>
          <a:p>
            <a:pPr marL="171450" marR="0" lvl="0" indent="-171450" algn="just" rtl="0">
              <a:spcBef>
                <a:spcPts val="0"/>
              </a:spcBef>
              <a:spcAft>
                <a:spcPts val="0"/>
              </a:spcAft>
              <a:buClr>
                <a:schemeClr val="dk1"/>
              </a:buClr>
              <a:buSzPts val="1300"/>
              <a:buFont typeface="Arial"/>
              <a:buChar char="•"/>
            </a:pPr>
            <a:r>
              <a:rPr lang="en-GB" sz="1300">
                <a:solidFill>
                  <a:schemeClr val="dk1"/>
                </a:solidFill>
                <a:latin typeface="Calibri"/>
                <a:ea typeface="Calibri"/>
                <a:cs typeface="Calibri"/>
                <a:sym typeface="Calibri"/>
              </a:rPr>
              <a:t>Yu Fan Su, Robles, F. (2022). Sustainable circular shoe design: a footwear industry example of circular economy.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24"/>
          <p:cNvSpPr/>
          <p:nvPr/>
        </p:nvSpPr>
        <p:spPr>
          <a:xfrm>
            <a:off x="0" y="1"/>
            <a:ext cx="12192000" cy="4478693"/>
          </a:xfrm>
          <a:prstGeom prst="rect">
            <a:avLst/>
          </a:prstGeom>
          <a:solidFill>
            <a:srgbClr val="2A4C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54" name="Google Shape;654;p24"/>
          <p:cNvPicPr preferRelativeResize="0"/>
          <p:nvPr/>
        </p:nvPicPr>
        <p:blipFill rotWithShape="1">
          <a:blip r:embed="rId3">
            <a:alphaModFix/>
          </a:blip>
          <a:srcRect t="88595" r="33504"/>
          <a:stretch/>
        </p:blipFill>
        <p:spPr>
          <a:xfrm>
            <a:off x="1853184" y="4637314"/>
            <a:ext cx="9154084" cy="2220686"/>
          </a:xfrm>
          <a:prstGeom prst="rect">
            <a:avLst/>
          </a:prstGeom>
          <a:noFill/>
          <a:ln>
            <a:noFill/>
          </a:ln>
        </p:spPr>
      </p:pic>
      <p:pic>
        <p:nvPicPr>
          <p:cNvPr id="655" name="Google Shape;655;p24"/>
          <p:cNvPicPr preferRelativeResize="0"/>
          <p:nvPr/>
        </p:nvPicPr>
        <p:blipFill rotWithShape="1">
          <a:blip r:embed="rId4">
            <a:alphaModFix/>
          </a:blip>
          <a:srcRect/>
          <a:stretch/>
        </p:blipFill>
        <p:spPr>
          <a:xfrm>
            <a:off x="4020228" y="67162"/>
            <a:ext cx="4151539" cy="3774544"/>
          </a:xfrm>
          <a:prstGeom prst="rect">
            <a:avLst/>
          </a:prstGeom>
          <a:noFill/>
          <a:ln>
            <a:noFill/>
          </a:ln>
        </p:spPr>
      </p:pic>
      <p:sp>
        <p:nvSpPr>
          <p:cNvPr id="656" name="Google Shape;656;p24"/>
          <p:cNvSpPr txBox="1"/>
          <p:nvPr/>
        </p:nvSpPr>
        <p:spPr>
          <a:xfrm>
            <a:off x="4175057" y="3025274"/>
            <a:ext cx="3841879" cy="1134926"/>
          </a:xfrm>
          <a:prstGeom prst="rect">
            <a:avLst/>
          </a:prstGeom>
          <a:noFill/>
          <a:ln>
            <a:noFill/>
          </a:ln>
        </p:spPr>
        <p:txBody>
          <a:bodyPr spcFirstLastPara="1" wrap="square" lIns="0" tIns="0" rIns="0" bIns="0" anchor="t" anchorCtr="0">
            <a:spAutoFit/>
          </a:bodyPr>
          <a:lstStyle/>
          <a:p>
            <a:pPr marL="0" marR="0" lvl="0" indent="0" algn="l" rtl="0">
              <a:lnSpc>
                <a:spcPct val="352000"/>
              </a:lnSpc>
              <a:spcBef>
                <a:spcPts val="0"/>
              </a:spcBef>
              <a:spcAft>
                <a:spcPts val="0"/>
              </a:spcAft>
              <a:buNone/>
            </a:pPr>
            <a:r>
              <a:rPr lang="en-GB" sz="3000" b="1">
                <a:solidFill>
                  <a:srgbClr val="F1CB2F"/>
                </a:solidFill>
                <a:latin typeface="Josefin Sans"/>
                <a:ea typeface="Josefin Sans"/>
                <a:cs typeface="Josefin Sans"/>
                <a:sym typeface="Josefin Sans"/>
              </a:rPr>
              <a:t>WWW.SHOEDES.EU</a:t>
            </a:r>
            <a:endParaRPr sz="3000" b="1">
              <a:solidFill>
                <a:srgbClr val="F1CB2F"/>
              </a:solidFill>
              <a:latin typeface="Josefin Sans"/>
              <a:ea typeface="Josefin Sans"/>
              <a:cs typeface="Josefin Sans"/>
              <a:sym typeface="Josefin Sans"/>
            </a:endParaRPr>
          </a:p>
        </p:txBody>
      </p:sp>
      <p:pic>
        <p:nvPicPr>
          <p:cNvPr id="657" name="Google Shape;657;p24"/>
          <p:cNvPicPr preferRelativeResize="0"/>
          <p:nvPr/>
        </p:nvPicPr>
        <p:blipFill rotWithShape="1">
          <a:blip r:embed="rId5">
            <a:alphaModFix/>
          </a:blip>
          <a:srcRect r="44462" b="-212"/>
          <a:stretch/>
        </p:blipFill>
        <p:spPr>
          <a:xfrm>
            <a:off x="10151706" y="6267389"/>
            <a:ext cx="1784643" cy="4138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3"/>
          <p:cNvPicPr preferRelativeResize="0"/>
          <p:nvPr/>
        </p:nvPicPr>
        <p:blipFill rotWithShape="1">
          <a:blip r:embed="rId3">
            <a:alphaModFix/>
          </a:blip>
          <a:srcRect r="44462" b="-212"/>
          <a:stretch/>
        </p:blipFill>
        <p:spPr>
          <a:xfrm>
            <a:off x="10151706" y="6267389"/>
            <a:ext cx="1784643" cy="413890"/>
          </a:xfrm>
          <a:prstGeom prst="rect">
            <a:avLst/>
          </a:prstGeom>
          <a:noFill/>
          <a:ln>
            <a:noFill/>
          </a:ln>
        </p:spPr>
      </p:pic>
      <p:grpSp>
        <p:nvGrpSpPr>
          <p:cNvPr id="124" name="Google Shape;124;p3"/>
          <p:cNvGrpSpPr/>
          <p:nvPr/>
        </p:nvGrpSpPr>
        <p:grpSpPr>
          <a:xfrm flipH="1">
            <a:off x="2366228" y="96673"/>
            <a:ext cx="8439814" cy="890747"/>
            <a:chOff x="2977130" y="297492"/>
            <a:chExt cx="8439814" cy="890747"/>
          </a:xfrm>
        </p:grpSpPr>
        <p:pic>
          <p:nvPicPr>
            <p:cNvPr id="125" name="Google Shape;125;p3"/>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126" name="Google Shape;126;p3"/>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r>
                <a:rPr lang="en-GB" sz="1200" dirty="0">
                  <a:solidFill>
                    <a:srgbClr val="2D5693"/>
                  </a:solidFill>
                  <a:latin typeface="Arimo"/>
                  <a:ea typeface="Arimo"/>
                  <a:cs typeface="Arimo"/>
                  <a:sym typeface="Arimo"/>
                </a:rPr>
                <a:t>SHOEDES – </a:t>
              </a:r>
              <a:r>
                <a:rPr lang="en-GB" sz="1200" dirty="0" err="1">
                  <a:solidFill>
                    <a:srgbClr val="2D5693"/>
                  </a:solidFill>
                  <a:latin typeface="Arimo"/>
                  <a:ea typeface="Arimo"/>
                  <a:cs typeface="Arimo"/>
                  <a:sym typeface="Arimo"/>
                </a:rPr>
                <a:t>Döngüsel</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ekonominin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ortaya</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çıkan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taleplerine</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uygun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sürdürülebilir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ürünler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için</a:t>
              </a:r>
              <a:r>
                <a:rPr lang="en-GB" sz="1200" dirty="0">
                  <a:solidFill>
                    <a:srgbClr val="2D5693"/>
                  </a:solidFill>
                  <a:latin typeface="Arimo"/>
                  <a:ea typeface="Arimo"/>
                  <a:cs typeface="Arimo"/>
                  <a:sym typeface="Arimo"/>
                </a:rPr>
                <a:t> yeni </a:t>
              </a:r>
              <a:r>
                <a:rPr lang="en-GB" sz="1200" dirty="0" err="1">
                  <a:solidFill>
                    <a:srgbClr val="2D5693"/>
                  </a:solidFill>
                  <a:latin typeface="Arimo"/>
                  <a:ea typeface="Arimo"/>
                  <a:cs typeface="Arimo"/>
                  <a:sym typeface="Arimo"/>
                </a:rPr>
                <a:t>ayakkabı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tasarımcısı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nitelikleri</a:t>
              </a:r>
              <a:endParaRPr sz="1200" dirty="0">
                <a:solidFill>
                  <a:srgbClr val="2D5693"/>
                </a:solidFill>
                <a:latin typeface="Arimo"/>
                <a:ea typeface="Arimo"/>
                <a:cs typeface="Arimo"/>
                <a:sym typeface="Arimo"/>
              </a:endParaRPr>
            </a:p>
          </p:txBody>
        </p:sp>
      </p:grpSp>
      <p:grpSp>
        <p:nvGrpSpPr>
          <p:cNvPr id="127" name="Google Shape;127;p3"/>
          <p:cNvGrpSpPr/>
          <p:nvPr/>
        </p:nvGrpSpPr>
        <p:grpSpPr>
          <a:xfrm>
            <a:off x="722696" y="5063278"/>
            <a:ext cx="10746608" cy="615339"/>
            <a:chOff x="-297093" y="-9866"/>
            <a:chExt cx="6555931" cy="433401"/>
          </a:xfrm>
        </p:grpSpPr>
        <p:sp>
          <p:nvSpPr>
            <p:cNvPr id="128" name="Google Shape;128;p3"/>
            <p:cNvSpPr txBox="1"/>
            <p:nvPr/>
          </p:nvSpPr>
          <p:spPr>
            <a:xfrm>
              <a:off x="-297093" y="28"/>
              <a:ext cx="1736090" cy="413641"/>
            </a:xfrm>
            <a:prstGeom prst="rect">
              <a:avLst/>
            </a:prstGeom>
            <a:solidFill>
              <a:srgbClr val="F1CB2F"/>
            </a:solidFill>
            <a:ln>
              <a:noFill/>
            </a:ln>
          </p:spPr>
          <p:txBody>
            <a:bodyPr spcFirstLastPara="1" wrap="square" lIns="91425" tIns="45700" rIns="91425" bIns="45700" anchor="t" anchorCtr="0">
              <a:noAutofit/>
            </a:bodyPr>
            <a:lstStyle/>
            <a:p>
              <a:pPr lvl="0" algn="ctr">
                <a:lnSpc>
                  <a:spcPct val="110000"/>
                </a:lnSpc>
              </a:pPr>
              <a:r>
                <a:rPr lang="en-GB" sz="3200" b="1" dirty="0">
                  <a:solidFill>
                    <a:srgbClr val="2A4C8C"/>
                  </a:solidFill>
                  <a:latin typeface="Calibri"/>
                  <a:ea typeface="Calibri"/>
                  <a:cs typeface="Calibri"/>
                  <a:sym typeface="Calibri"/>
                </a:rPr>
                <a:t>PROTOTİPLEME</a:t>
              </a:r>
              <a:endParaRPr sz="3200" dirty="0">
                <a:solidFill>
                  <a:schemeClr val="dk1"/>
                </a:solidFill>
                <a:latin typeface="Calibri"/>
                <a:ea typeface="Calibri"/>
                <a:cs typeface="Calibri"/>
                <a:sym typeface="Calibri"/>
              </a:endParaRPr>
            </a:p>
          </p:txBody>
        </p:sp>
        <p:sp>
          <p:nvSpPr>
            <p:cNvPr id="129" name="Google Shape;129;p3"/>
            <p:cNvSpPr txBox="1"/>
            <p:nvPr/>
          </p:nvSpPr>
          <p:spPr>
            <a:xfrm>
              <a:off x="2112585" y="-9866"/>
              <a:ext cx="1736333" cy="423535"/>
            </a:xfrm>
            <a:prstGeom prst="rect">
              <a:avLst/>
            </a:prstGeom>
            <a:solidFill>
              <a:srgbClr val="F1CB2F"/>
            </a:solidFill>
            <a:ln>
              <a:noFill/>
            </a:ln>
          </p:spPr>
          <p:txBody>
            <a:bodyPr spcFirstLastPara="1" wrap="square" lIns="91425" tIns="45700" rIns="91425" bIns="45700" anchor="t" anchorCtr="0">
              <a:noAutofit/>
            </a:bodyPr>
            <a:lstStyle/>
            <a:p>
              <a:pPr lvl="0" algn="ctr">
                <a:lnSpc>
                  <a:spcPct val="110000"/>
                </a:lnSpc>
              </a:pPr>
              <a:r>
                <a:rPr lang="en-GB" sz="3200" b="1" dirty="0">
                  <a:solidFill>
                    <a:srgbClr val="2A4C8C"/>
                  </a:solidFill>
                  <a:latin typeface="Calibri"/>
                  <a:ea typeface="Calibri"/>
                  <a:cs typeface="Calibri"/>
                  <a:sym typeface="Calibri"/>
                </a:rPr>
                <a:t>TEST ETME</a:t>
              </a:r>
              <a:endParaRPr sz="3200" dirty="0">
                <a:solidFill>
                  <a:schemeClr val="dk1"/>
                </a:solidFill>
                <a:latin typeface="Calibri"/>
                <a:ea typeface="Calibri"/>
                <a:cs typeface="Calibri"/>
                <a:sym typeface="Calibri"/>
              </a:endParaRPr>
            </a:p>
          </p:txBody>
        </p:sp>
        <p:sp>
          <p:nvSpPr>
            <p:cNvPr id="130" name="Google Shape;130;p3"/>
            <p:cNvSpPr txBox="1"/>
            <p:nvPr/>
          </p:nvSpPr>
          <p:spPr>
            <a:xfrm>
              <a:off x="4522505" y="0"/>
              <a:ext cx="1736333" cy="423535"/>
            </a:xfrm>
            <a:prstGeom prst="rect">
              <a:avLst/>
            </a:prstGeom>
            <a:solidFill>
              <a:srgbClr val="F1CB2F"/>
            </a:solidFill>
            <a:ln>
              <a:noFill/>
            </a:ln>
          </p:spPr>
          <p:txBody>
            <a:bodyPr spcFirstLastPara="1" wrap="square" lIns="91425" tIns="45700" rIns="91425" bIns="45700" anchor="t" anchorCtr="0">
              <a:noAutofit/>
            </a:bodyPr>
            <a:lstStyle/>
            <a:p>
              <a:pPr lvl="0" algn="ctr">
                <a:lnSpc>
                  <a:spcPct val="110000"/>
                </a:lnSpc>
              </a:pPr>
              <a:r>
                <a:rPr lang="en-GB" sz="3200" b="1" dirty="0">
                  <a:solidFill>
                    <a:srgbClr val="2A4C8C"/>
                  </a:solidFill>
                  <a:latin typeface="Calibri"/>
                  <a:ea typeface="Calibri"/>
                  <a:cs typeface="Calibri"/>
                  <a:sym typeface="Calibri"/>
                </a:rPr>
                <a:t>ANALİZ</a:t>
              </a:r>
              <a:endParaRPr dirty="0"/>
            </a:p>
          </p:txBody>
        </p:sp>
      </p:grpSp>
      <p:grpSp>
        <p:nvGrpSpPr>
          <p:cNvPr id="131" name="Google Shape;131;p3"/>
          <p:cNvGrpSpPr/>
          <p:nvPr/>
        </p:nvGrpSpPr>
        <p:grpSpPr>
          <a:xfrm>
            <a:off x="563966" y="1749849"/>
            <a:ext cx="11972237" cy="3522144"/>
            <a:chOff x="563966" y="1749849"/>
            <a:chExt cx="11972237" cy="3522144"/>
          </a:xfrm>
        </p:grpSpPr>
        <p:pic>
          <p:nvPicPr>
            <p:cNvPr id="132" name="Google Shape;132;p3"/>
            <p:cNvPicPr preferRelativeResize="0"/>
            <p:nvPr/>
          </p:nvPicPr>
          <p:blipFill rotWithShape="1">
            <a:blip r:embed="rId5">
              <a:alphaModFix/>
            </a:blip>
            <a:srcRect/>
            <a:stretch/>
          </p:blipFill>
          <p:spPr>
            <a:xfrm>
              <a:off x="7287821" y="1749849"/>
              <a:ext cx="5248382" cy="3522144"/>
            </a:xfrm>
            <a:prstGeom prst="rect">
              <a:avLst/>
            </a:prstGeom>
            <a:noFill/>
            <a:ln>
              <a:noFill/>
            </a:ln>
          </p:spPr>
        </p:pic>
        <p:cxnSp>
          <p:nvCxnSpPr>
            <p:cNvPr id="133" name="Google Shape;133;p3"/>
            <p:cNvCxnSpPr/>
            <p:nvPr/>
          </p:nvCxnSpPr>
          <p:spPr>
            <a:xfrm>
              <a:off x="4058812" y="2239343"/>
              <a:ext cx="0" cy="2794077"/>
            </a:xfrm>
            <a:prstGeom prst="straightConnector1">
              <a:avLst/>
            </a:prstGeom>
            <a:noFill/>
            <a:ln w="9525" cap="flat" cmpd="sng">
              <a:solidFill>
                <a:srgbClr val="F3CC2F"/>
              </a:solidFill>
              <a:prstDash val="solid"/>
              <a:miter lim="800000"/>
              <a:headEnd type="none" w="sm" len="sm"/>
              <a:tailEnd type="none" w="sm" len="sm"/>
            </a:ln>
          </p:spPr>
        </p:cxnSp>
        <p:cxnSp>
          <p:nvCxnSpPr>
            <p:cNvPr id="134" name="Google Shape;134;p3"/>
            <p:cNvCxnSpPr/>
            <p:nvPr/>
          </p:nvCxnSpPr>
          <p:spPr>
            <a:xfrm>
              <a:off x="7946846" y="2237772"/>
              <a:ext cx="0" cy="2794077"/>
            </a:xfrm>
            <a:prstGeom prst="straightConnector1">
              <a:avLst/>
            </a:prstGeom>
            <a:noFill/>
            <a:ln w="9525" cap="flat" cmpd="sng">
              <a:solidFill>
                <a:srgbClr val="F3CC2F"/>
              </a:solidFill>
              <a:prstDash val="solid"/>
              <a:miter lim="800000"/>
              <a:headEnd type="none" w="sm" len="sm"/>
              <a:tailEnd type="none" w="sm" len="sm"/>
            </a:ln>
          </p:spPr>
        </p:cxnSp>
        <p:pic>
          <p:nvPicPr>
            <p:cNvPr id="135" name="Google Shape;135;p3"/>
            <p:cNvPicPr preferRelativeResize="0"/>
            <p:nvPr/>
          </p:nvPicPr>
          <p:blipFill rotWithShape="1">
            <a:blip r:embed="rId6">
              <a:alphaModFix/>
            </a:blip>
            <a:srcRect l="16755" t="11358" r="10873" b="5843"/>
            <a:stretch/>
          </p:blipFill>
          <p:spPr>
            <a:xfrm>
              <a:off x="563966" y="2247522"/>
              <a:ext cx="3211819" cy="2652765"/>
            </a:xfrm>
            <a:prstGeom prst="rect">
              <a:avLst/>
            </a:prstGeom>
            <a:noFill/>
            <a:ln>
              <a:noFill/>
            </a:ln>
          </p:spPr>
        </p:pic>
        <p:pic>
          <p:nvPicPr>
            <p:cNvPr id="136" name="Google Shape;136;p3" descr="Test - Free education icons"/>
            <p:cNvPicPr preferRelativeResize="0"/>
            <p:nvPr/>
          </p:nvPicPr>
          <p:blipFill rotWithShape="1">
            <a:blip r:embed="rId7">
              <a:alphaModFix/>
            </a:blip>
            <a:srcRect/>
            <a:stretch/>
          </p:blipFill>
          <p:spPr>
            <a:xfrm>
              <a:off x="8156004" y="1854837"/>
              <a:ext cx="1647898" cy="1647898"/>
            </a:xfrm>
            <a:prstGeom prst="rect">
              <a:avLst/>
            </a:prstGeom>
            <a:noFill/>
            <a:ln>
              <a:noFill/>
            </a:ln>
          </p:spPr>
        </p:pic>
        <p:pic>
          <p:nvPicPr>
            <p:cNvPr id="137" name="Google Shape;137;p3" descr="Testing Icon Png #315778 - Free Icons Library"/>
            <p:cNvPicPr preferRelativeResize="0"/>
            <p:nvPr/>
          </p:nvPicPr>
          <p:blipFill rotWithShape="1">
            <a:blip r:embed="rId8">
              <a:alphaModFix/>
            </a:blip>
            <a:srcRect/>
            <a:stretch/>
          </p:blipFill>
          <p:spPr>
            <a:xfrm>
              <a:off x="4844214" y="2102617"/>
              <a:ext cx="2652765" cy="2652765"/>
            </a:xfrm>
            <a:prstGeom prst="rect">
              <a:avLst/>
            </a:prstGeom>
            <a:noFill/>
            <a:ln>
              <a:noFill/>
            </a:ln>
          </p:spPr>
        </p:pic>
      </p:grpSp>
      <p:sp>
        <p:nvSpPr>
          <p:cNvPr id="138" name="Google Shape;138;p3"/>
          <p:cNvSpPr txBox="1"/>
          <p:nvPr/>
        </p:nvSpPr>
        <p:spPr>
          <a:xfrm>
            <a:off x="557406" y="642682"/>
            <a:ext cx="7252408" cy="1623201"/>
          </a:xfrm>
          <a:prstGeom prst="rect">
            <a:avLst/>
          </a:prstGeom>
          <a:noFill/>
          <a:ln>
            <a:noFill/>
          </a:ln>
        </p:spPr>
        <p:txBody>
          <a:bodyPr spcFirstLastPara="1" wrap="square" lIns="0" tIns="0" rIns="0" bIns="0" anchor="t" anchorCtr="0">
            <a:spAutoFit/>
          </a:bodyPr>
          <a:lstStyle/>
          <a:p>
            <a:pPr lvl="0">
              <a:lnSpc>
                <a:spcPct val="293333"/>
              </a:lnSpc>
            </a:pPr>
            <a:r>
              <a:rPr lang="en-GB" sz="3600" b="1" dirty="0">
                <a:solidFill>
                  <a:srgbClr val="2A4C8C"/>
                </a:solidFill>
                <a:latin typeface="Josefin Sans"/>
                <a:ea typeface="Josefin Sans"/>
                <a:cs typeface="Josefin Sans"/>
                <a:sym typeface="Josefin Sans"/>
              </a:rPr>
              <a:t>1. </a:t>
            </a:r>
            <a:r>
              <a:rPr lang="en-GB" sz="3600" b="1" dirty="0" err="1">
                <a:solidFill>
                  <a:srgbClr val="2A4C8C"/>
                </a:solidFill>
                <a:latin typeface="Josefin Sans"/>
                <a:ea typeface="Josefin Sans"/>
                <a:cs typeface="Josefin Sans"/>
                <a:sym typeface="Josefin Sans"/>
              </a:rPr>
              <a:t>Giriş</a:t>
            </a:r>
            <a:endParaRPr sz="3600" b="1" dirty="0">
              <a:solidFill>
                <a:srgbClr val="2A4C8C"/>
              </a:solidFill>
              <a:latin typeface="Josefin Sans"/>
              <a:ea typeface="Josefin Sans"/>
              <a:cs typeface="Josefin Sans"/>
              <a:sym typeface="Josefi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4"/>
          <p:cNvPicPr preferRelativeResize="0"/>
          <p:nvPr/>
        </p:nvPicPr>
        <p:blipFill rotWithShape="1">
          <a:blip r:embed="rId3">
            <a:alphaModFix/>
          </a:blip>
          <a:srcRect l="19149" r="52846"/>
          <a:stretch/>
        </p:blipFill>
        <p:spPr>
          <a:xfrm>
            <a:off x="8777591" y="-17424"/>
            <a:ext cx="3414409" cy="6875423"/>
          </a:xfrm>
          <a:prstGeom prst="rect">
            <a:avLst/>
          </a:prstGeom>
          <a:noFill/>
          <a:ln>
            <a:noFill/>
          </a:ln>
        </p:spPr>
      </p:pic>
      <p:grpSp>
        <p:nvGrpSpPr>
          <p:cNvPr id="145" name="Google Shape;145;p4"/>
          <p:cNvGrpSpPr/>
          <p:nvPr/>
        </p:nvGrpSpPr>
        <p:grpSpPr>
          <a:xfrm flipH="1">
            <a:off x="0" y="126744"/>
            <a:ext cx="8439814" cy="890747"/>
            <a:chOff x="2977130" y="297492"/>
            <a:chExt cx="8439814" cy="890747"/>
          </a:xfrm>
        </p:grpSpPr>
        <p:pic>
          <p:nvPicPr>
            <p:cNvPr id="146" name="Google Shape;146;p4"/>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147" name="Google Shape;147;p4"/>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r>
                <a:rPr lang="en-GB" sz="1200" dirty="0">
                  <a:solidFill>
                    <a:srgbClr val="2D5693"/>
                  </a:solidFill>
                  <a:latin typeface="Arimo"/>
                  <a:ea typeface="Arimo"/>
                  <a:cs typeface="Arimo"/>
                  <a:sym typeface="Arimo"/>
                </a:rPr>
                <a:t>SHOEDES – </a:t>
              </a:r>
              <a:r>
                <a:rPr lang="en-GB" sz="1200" dirty="0" err="1">
                  <a:solidFill>
                    <a:srgbClr val="2D5693"/>
                  </a:solidFill>
                  <a:latin typeface="Arimo"/>
                  <a:ea typeface="Arimo"/>
                  <a:cs typeface="Arimo"/>
                  <a:sym typeface="Arimo"/>
                </a:rPr>
                <a:t>Döngüsel</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ekonominin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ortaya</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çıkan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taleplerine</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uygun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sürdürülebilir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ürünler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için</a:t>
              </a:r>
              <a:r>
                <a:rPr lang="en-GB" sz="1200" dirty="0">
                  <a:solidFill>
                    <a:srgbClr val="2D5693"/>
                  </a:solidFill>
                  <a:latin typeface="Arimo"/>
                  <a:ea typeface="Arimo"/>
                  <a:cs typeface="Arimo"/>
                  <a:sym typeface="Arimo"/>
                </a:rPr>
                <a:t> yeni </a:t>
              </a:r>
              <a:r>
                <a:rPr lang="en-GB" sz="1200" dirty="0" err="1">
                  <a:solidFill>
                    <a:srgbClr val="2D5693"/>
                  </a:solidFill>
                  <a:latin typeface="Arimo"/>
                  <a:ea typeface="Arimo"/>
                  <a:cs typeface="Arimo"/>
                  <a:sym typeface="Arimo"/>
                </a:rPr>
                <a:t>ayakkabı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tasarımcısı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nitelikleri</a:t>
              </a:r>
              <a:endParaRPr sz="1200" dirty="0">
                <a:solidFill>
                  <a:srgbClr val="2D5693"/>
                </a:solidFill>
                <a:latin typeface="Arimo"/>
                <a:ea typeface="Arimo"/>
                <a:cs typeface="Arimo"/>
                <a:sym typeface="Arimo"/>
              </a:endParaRPr>
            </a:p>
          </p:txBody>
        </p:sp>
      </p:grpSp>
      <p:pic>
        <p:nvPicPr>
          <p:cNvPr id="148" name="Google Shape;148;p4"/>
          <p:cNvPicPr preferRelativeResize="0"/>
          <p:nvPr/>
        </p:nvPicPr>
        <p:blipFill rotWithShape="1">
          <a:blip r:embed="rId5">
            <a:alphaModFix/>
          </a:blip>
          <a:srcRect r="44462" b="-212"/>
          <a:stretch/>
        </p:blipFill>
        <p:spPr>
          <a:xfrm>
            <a:off x="190583" y="6290497"/>
            <a:ext cx="1784643" cy="413890"/>
          </a:xfrm>
          <a:prstGeom prst="rect">
            <a:avLst/>
          </a:prstGeom>
          <a:noFill/>
          <a:ln>
            <a:noFill/>
          </a:ln>
        </p:spPr>
      </p:pic>
      <p:sp>
        <p:nvSpPr>
          <p:cNvPr id="149" name="Google Shape;149;p4"/>
          <p:cNvSpPr txBox="1"/>
          <p:nvPr/>
        </p:nvSpPr>
        <p:spPr>
          <a:xfrm>
            <a:off x="672620" y="822223"/>
            <a:ext cx="4022231" cy="3246402"/>
          </a:xfrm>
          <a:prstGeom prst="rect">
            <a:avLst/>
          </a:prstGeom>
          <a:noFill/>
          <a:ln>
            <a:noFill/>
          </a:ln>
        </p:spPr>
        <p:txBody>
          <a:bodyPr spcFirstLastPara="1" wrap="square" lIns="0" tIns="0" rIns="0" bIns="0" anchor="t" anchorCtr="0">
            <a:spAutoFit/>
          </a:bodyPr>
          <a:lstStyle/>
          <a:p>
            <a:pPr lvl="0">
              <a:lnSpc>
                <a:spcPct val="293333"/>
              </a:lnSpc>
            </a:pPr>
            <a:r>
              <a:rPr lang="en-GB" sz="3600" b="1" dirty="0">
                <a:solidFill>
                  <a:srgbClr val="2D5693"/>
                </a:solidFill>
                <a:latin typeface="Josefin Sans"/>
                <a:ea typeface="Josefin Sans"/>
                <a:cs typeface="Josefin Sans"/>
                <a:sym typeface="Josefin Sans"/>
              </a:rPr>
              <a:t>2. </a:t>
            </a:r>
            <a:r>
              <a:rPr lang="en-GB" sz="3600" b="1" dirty="0" err="1">
                <a:solidFill>
                  <a:srgbClr val="2D5693"/>
                </a:solidFill>
                <a:latin typeface="Josefin Sans"/>
                <a:ea typeface="Josefin Sans"/>
                <a:cs typeface="Josefin Sans"/>
                <a:sym typeface="Josefin Sans"/>
              </a:rPr>
              <a:t>Prototip</a:t>
            </a:r>
            <a:r>
              <a:rPr lang="en-GB" sz="3600" b="1" dirty="0">
                <a:solidFill>
                  <a:srgbClr val="2D5693"/>
                </a:solidFill>
                <a:latin typeface="Josefin Sans"/>
                <a:ea typeface="Josefin Sans"/>
                <a:cs typeface="Josefin Sans"/>
                <a:sym typeface="Josefin Sans"/>
              </a:rPr>
              <a:t> </a:t>
            </a:r>
            <a:r>
              <a:rPr lang="en-GB" sz="3600" b="1" dirty="0" err="1">
                <a:solidFill>
                  <a:srgbClr val="2D5693"/>
                </a:solidFill>
                <a:latin typeface="Josefin Sans"/>
                <a:ea typeface="Josefin Sans"/>
                <a:cs typeface="Josefin Sans"/>
                <a:sym typeface="Josefin Sans"/>
              </a:rPr>
              <a:t>oluşturma</a:t>
            </a:r>
            <a:endParaRPr sz="3600" b="1" dirty="0">
              <a:solidFill>
                <a:srgbClr val="B2101F"/>
              </a:solidFill>
              <a:latin typeface="Josefin Sans"/>
              <a:ea typeface="Josefin Sans"/>
              <a:cs typeface="Josefin Sans"/>
              <a:sym typeface="Josefin Sans"/>
            </a:endParaRPr>
          </a:p>
        </p:txBody>
      </p:sp>
      <p:sp>
        <p:nvSpPr>
          <p:cNvPr id="150" name="Google Shape;150;p4" descr="Product design process"/>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51" name="Google Shape;151;p4"/>
          <p:cNvGrpSpPr/>
          <p:nvPr/>
        </p:nvGrpSpPr>
        <p:grpSpPr>
          <a:xfrm>
            <a:off x="3805756" y="1465298"/>
            <a:ext cx="4469142" cy="4469143"/>
            <a:chOff x="1404985" y="-120923"/>
            <a:chExt cx="4469142" cy="4469143"/>
          </a:xfrm>
        </p:grpSpPr>
        <p:sp>
          <p:nvSpPr>
            <p:cNvPr id="152" name="Google Shape;152;p4"/>
            <p:cNvSpPr/>
            <p:nvPr/>
          </p:nvSpPr>
          <p:spPr>
            <a:xfrm>
              <a:off x="2013631" y="487722"/>
              <a:ext cx="3251852" cy="3251852"/>
            </a:xfrm>
            <a:prstGeom prst="blockArc">
              <a:avLst>
                <a:gd name="adj1" fmla="val 10800000"/>
                <a:gd name="adj2" fmla="val 16200000"/>
                <a:gd name="adj3" fmla="val 4638"/>
              </a:avLst>
            </a:prstGeom>
            <a:solidFill>
              <a:srgbClr val="2A4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2013631" y="487722"/>
              <a:ext cx="3251852" cy="3251852"/>
            </a:xfrm>
            <a:prstGeom prst="blockArc">
              <a:avLst>
                <a:gd name="adj1" fmla="val 5400000"/>
                <a:gd name="adj2" fmla="val 10800000"/>
                <a:gd name="adj3" fmla="val 4638"/>
              </a:avLst>
            </a:prstGeom>
            <a:solidFill>
              <a:srgbClr val="2A4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2013647" y="487722"/>
              <a:ext cx="3251852" cy="3251852"/>
            </a:xfrm>
            <a:prstGeom prst="blockArc">
              <a:avLst>
                <a:gd name="adj1" fmla="val 21583998"/>
                <a:gd name="adj2" fmla="val 5400034"/>
                <a:gd name="adj3" fmla="val 4638"/>
              </a:avLst>
            </a:prstGeom>
            <a:solidFill>
              <a:srgbClr val="2A4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2013647" y="487722"/>
              <a:ext cx="3251852" cy="3251852"/>
            </a:xfrm>
            <a:prstGeom prst="blockArc">
              <a:avLst>
                <a:gd name="adj1" fmla="val 16199966"/>
                <a:gd name="adj2" fmla="val 21583998"/>
                <a:gd name="adj3" fmla="val 4638"/>
              </a:avLst>
            </a:prstGeom>
            <a:solidFill>
              <a:srgbClr val="2A4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2713396" y="1445053"/>
              <a:ext cx="1852321" cy="1337190"/>
            </a:xfrm>
            <a:prstGeom prst="ellipse">
              <a:avLst/>
            </a:prstGeom>
            <a:solidFill>
              <a:srgbClr val="2A4C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txBox="1"/>
            <p:nvPr/>
          </p:nvSpPr>
          <p:spPr>
            <a:xfrm>
              <a:off x="2984662" y="1640880"/>
              <a:ext cx="1309789" cy="945536"/>
            </a:xfrm>
            <a:prstGeom prst="rect">
              <a:avLst/>
            </a:prstGeom>
            <a:noFill/>
            <a:ln>
              <a:noFill/>
            </a:ln>
          </p:spPr>
          <p:txBody>
            <a:bodyPr spcFirstLastPara="1" wrap="square" lIns="20300" tIns="20300" rIns="20300" bIns="20300" anchor="ctr" anchorCtr="0">
              <a:noAutofit/>
            </a:bodyPr>
            <a:lstStyle/>
            <a:p>
              <a:pPr lvl="0" algn="ctr">
                <a:lnSpc>
                  <a:spcPct val="90000"/>
                </a:lnSpc>
                <a:buClr>
                  <a:schemeClr val="lt1"/>
                </a:buClr>
                <a:buSzPts val="1600"/>
              </a:pPr>
              <a:r>
                <a:rPr lang="en-GB" sz="1600" b="1" dirty="0">
                  <a:solidFill>
                    <a:schemeClr val="lt1"/>
                  </a:solidFill>
                  <a:latin typeface="Calibri"/>
                  <a:ea typeface="Calibri"/>
                  <a:cs typeface="Calibri"/>
                  <a:sym typeface="Calibri"/>
                </a:rPr>
                <a:t>AYAKKABI PROTOTIPLEMESININ TEMEL IŞLEVLERI</a:t>
              </a:r>
              <a:endParaRPr sz="1600" b="1" cap="none" dirty="0">
                <a:solidFill>
                  <a:schemeClr val="lt1"/>
                </a:solidFill>
                <a:latin typeface="Calibri"/>
                <a:ea typeface="Calibri"/>
                <a:cs typeface="Calibri"/>
                <a:sym typeface="Calibri"/>
              </a:endParaRPr>
            </a:p>
          </p:txBody>
        </p:sp>
        <p:sp>
          <p:nvSpPr>
            <p:cNvPr id="158" name="Google Shape;158;p4"/>
            <p:cNvSpPr/>
            <p:nvPr/>
          </p:nvSpPr>
          <p:spPr>
            <a:xfrm>
              <a:off x="2993203" y="-120923"/>
              <a:ext cx="1292707" cy="1292707"/>
            </a:xfrm>
            <a:prstGeom prst="ellipse">
              <a:avLst/>
            </a:prstGeom>
            <a:solidFill>
              <a:srgbClr val="F1CB2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txBox="1"/>
            <p:nvPr/>
          </p:nvSpPr>
          <p:spPr>
            <a:xfrm>
              <a:off x="3182516" y="68390"/>
              <a:ext cx="914081" cy="914081"/>
            </a:xfrm>
            <a:prstGeom prst="rect">
              <a:avLst/>
            </a:prstGeom>
            <a:noFill/>
            <a:ln>
              <a:noFill/>
            </a:ln>
          </p:spPr>
          <p:txBody>
            <a:bodyPr spcFirstLastPara="1" wrap="square" lIns="17775" tIns="17775" rIns="17775" bIns="17775" anchor="ctr" anchorCtr="0">
              <a:noAutofit/>
            </a:bodyPr>
            <a:lstStyle/>
            <a:p>
              <a:pPr lvl="0" algn="ctr">
                <a:lnSpc>
                  <a:spcPct val="90000"/>
                </a:lnSpc>
                <a:buClr>
                  <a:schemeClr val="lt1"/>
                </a:buClr>
                <a:buSzPts val="1400"/>
              </a:pPr>
              <a:r>
                <a:rPr lang="en-GB" b="1" dirty="0" err="1">
                  <a:solidFill>
                    <a:schemeClr val="lt1"/>
                  </a:solidFill>
                  <a:latin typeface="Calibri"/>
                  <a:ea typeface="Calibri"/>
                  <a:cs typeface="Calibri"/>
                  <a:sym typeface="Calibri"/>
                </a:rPr>
                <a:t>Tasarım</a:t>
              </a:r>
              <a:r>
                <a:rPr lang="en-GB" b="1" dirty="0">
                  <a:solidFill>
                    <a:schemeClr val="lt1"/>
                  </a:solidFill>
                  <a:latin typeface="Calibri"/>
                  <a:ea typeface="Calibri"/>
                  <a:cs typeface="Calibri"/>
                  <a:sym typeface="Calibri"/>
                </a:rPr>
                <a:t> </a:t>
              </a:r>
              <a:r>
                <a:rPr lang="en-GB" b="1" dirty="0" err="1">
                  <a:solidFill>
                    <a:schemeClr val="lt1"/>
                  </a:solidFill>
                  <a:latin typeface="Calibri"/>
                  <a:ea typeface="Calibri"/>
                  <a:cs typeface="Calibri"/>
                  <a:sym typeface="Calibri"/>
                </a:rPr>
                <a:t>doğrulaması</a:t>
              </a:r>
              <a:endParaRPr sz="1400" dirty="0">
                <a:solidFill>
                  <a:schemeClr val="lt1"/>
                </a:solidFill>
                <a:latin typeface="Calibri"/>
                <a:ea typeface="Calibri"/>
                <a:cs typeface="Calibri"/>
                <a:sym typeface="Calibri"/>
              </a:endParaRPr>
            </a:p>
          </p:txBody>
        </p:sp>
        <p:sp>
          <p:nvSpPr>
            <p:cNvPr id="160" name="Google Shape;160;p4"/>
            <p:cNvSpPr/>
            <p:nvPr/>
          </p:nvSpPr>
          <p:spPr>
            <a:xfrm>
              <a:off x="4581420" y="1459901"/>
              <a:ext cx="1292707" cy="1292707"/>
            </a:xfrm>
            <a:prstGeom prst="ellipse">
              <a:avLst/>
            </a:prstGeom>
            <a:solidFill>
              <a:srgbClr val="F1CB2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txBox="1"/>
            <p:nvPr/>
          </p:nvSpPr>
          <p:spPr>
            <a:xfrm>
              <a:off x="4770733" y="1649214"/>
              <a:ext cx="914081" cy="914081"/>
            </a:xfrm>
            <a:prstGeom prst="rect">
              <a:avLst/>
            </a:prstGeom>
            <a:noFill/>
            <a:ln>
              <a:noFill/>
            </a:ln>
          </p:spPr>
          <p:txBody>
            <a:bodyPr spcFirstLastPara="1" wrap="square" lIns="17775" tIns="17775" rIns="17775" bIns="17775" anchor="ctr" anchorCtr="0">
              <a:noAutofit/>
            </a:bodyPr>
            <a:lstStyle/>
            <a:p>
              <a:pPr lvl="0" algn="ctr">
                <a:lnSpc>
                  <a:spcPct val="90000"/>
                </a:lnSpc>
                <a:buClr>
                  <a:schemeClr val="lt1"/>
                </a:buClr>
                <a:buSzPts val="1400"/>
              </a:pPr>
              <a:r>
                <a:rPr lang="en-GB" b="1" dirty="0" err="1">
                  <a:solidFill>
                    <a:schemeClr val="lt1"/>
                  </a:solidFill>
                  <a:latin typeface="Calibri"/>
                  <a:ea typeface="Calibri"/>
                  <a:cs typeface="Calibri"/>
                  <a:sym typeface="Calibri"/>
                </a:rPr>
                <a:t>Fonksiyonel</a:t>
              </a:r>
              <a:r>
                <a:rPr lang="en-GB" b="1" dirty="0">
                  <a:solidFill>
                    <a:schemeClr val="lt1"/>
                  </a:solidFill>
                  <a:latin typeface="Calibri"/>
                  <a:ea typeface="Calibri"/>
                  <a:cs typeface="Calibri"/>
                  <a:sym typeface="Calibri"/>
                </a:rPr>
                <a:t> test</a:t>
              </a:r>
              <a:endParaRPr sz="1400" dirty="0">
                <a:solidFill>
                  <a:schemeClr val="lt1"/>
                </a:solidFill>
                <a:latin typeface="Calibri"/>
                <a:ea typeface="Calibri"/>
                <a:cs typeface="Calibri"/>
                <a:sym typeface="Calibri"/>
              </a:endParaRPr>
            </a:p>
          </p:txBody>
        </p:sp>
        <p:sp>
          <p:nvSpPr>
            <p:cNvPr id="162" name="Google Shape;162;p4"/>
            <p:cNvSpPr/>
            <p:nvPr/>
          </p:nvSpPr>
          <p:spPr>
            <a:xfrm>
              <a:off x="2950112" y="3055513"/>
              <a:ext cx="1378890" cy="1292707"/>
            </a:xfrm>
            <a:prstGeom prst="ellipse">
              <a:avLst/>
            </a:prstGeom>
            <a:solidFill>
              <a:srgbClr val="F1CB2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txBox="1"/>
            <p:nvPr/>
          </p:nvSpPr>
          <p:spPr>
            <a:xfrm>
              <a:off x="3152046" y="3244826"/>
              <a:ext cx="975022" cy="914081"/>
            </a:xfrm>
            <a:prstGeom prst="rect">
              <a:avLst/>
            </a:prstGeom>
            <a:noFill/>
            <a:ln>
              <a:noFill/>
            </a:ln>
          </p:spPr>
          <p:txBody>
            <a:bodyPr spcFirstLastPara="1" wrap="square" lIns="17775" tIns="17775" rIns="17775" bIns="17775" anchor="ctr" anchorCtr="0">
              <a:noAutofit/>
            </a:bodyPr>
            <a:lstStyle/>
            <a:p>
              <a:pPr lvl="0" algn="ctr">
                <a:lnSpc>
                  <a:spcPct val="90000"/>
                </a:lnSpc>
                <a:buClr>
                  <a:schemeClr val="lt1"/>
                </a:buClr>
                <a:buSzPts val="1400"/>
              </a:pPr>
              <a:r>
                <a:rPr lang="en-GB" b="1" dirty="0" err="1">
                  <a:solidFill>
                    <a:schemeClr val="lt1"/>
                  </a:solidFill>
                  <a:latin typeface="Calibri"/>
                  <a:ea typeface="Calibri"/>
                  <a:cs typeface="Calibri"/>
                  <a:sym typeface="Calibri"/>
                </a:rPr>
                <a:t>Uyum</a:t>
              </a:r>
              <a:r>
                <a:rPr lang="en-GB" b="1" dirty="0">
                  <a:solidFill>
                    <a:schemeClr val="lt1"/>
                  </a:solidFill>
                  <a:latin typeface="Calibri"/>
                  <a:ea typeface="Calibri"/>
                  <a:cs typeface="Calibri"/>
                  <a:sym typeface="Calibri"/>
                </a:rPr>
                <a:t> ve </a:t>
              </a:r>
              <a:r>
                <a:rPr lang="en-GB" b="1" dirty="0" err="1">
                  <a:solidFill>
                    <a:schemeClr val="lt1"/>
                  </a:solidFill>
                  <a:latin typeface="Calibri"/>
                  <a:ea typeface="Calibri"/>
                  <a:cs typeface="Calibri"/>
                  <a:sym typeface="Calibri"/>
                </a:rPr>
                <a:t>konfor</a:t>
              </a:r>
              <a:r>
                <a:rPr lang="en-GB" b="1" dirty="0">
                  <a:solidFill>
                    <a:schemeClr val="lt1"/>
                  </a:solidFill>
                  <a:latin typeface="Calibri"/>
                  <a:ea typeface="Calibri"/>
                  <a:cs typeface="Calibri"/>
                  <a:sym typeface="Calibri"/>
                </a:rPr>
                <a:t> </a:t>
              </a:r>
              <a:r>
                <a:rPr lang="en-GB" b="1" dirty="0" err="1">
                  <a:solidFill>
                    <a:schemeClr val="lt1"/>
                  </a:solidFill>
                  <a:latin typeface="Calibri"/>
                  <a:ea typeface="Calibri"/>
                  <a:cs typeface="Calibri"/>
                  <a:sym typeface="Calibri"/>
                </a:rPr>
                <a:t>değerlendirmesi</a:t>
              </a:r>
              <a:endParaRPr sz="1400" dirty="0">
                <a:solidFill>
                  <a:schemeClr val="lt1"/>
                </a:solidFill>
                <a:latin typeface="Calibri"/>
                <a:ea typeface="Calibri"/>
                <a:cs typeface="Calibri"/>
                <a:sym typeface="Calibri"/>
              </a:endParaRPr>
            </a:p>
          </p:txBody>
        </p:sp>
        <p:sp>
          <p:nvSpPr>
            <p:cNvPr id="164" name="Google Shape;164;p4"/>
            <p:cNvSpPr/>
            <p:nvPr/>
          </p:nvSpPr>
          <p:spPr>
            <a:xfrm>
              <a:off x="1404985" y="1467294"/>
              <a:ext cx="1292707" cy="1292707"/>
            </a:xfrm>
            <a:prstGeom prst="ellipse">
              <a:avLst/>
            </a:prstGeom>
            <a:solidFill>
              <a:srgbClr val="F1CB2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txBox="1"/>
            <p:nvPr/>
          </p:nvSpPr>
          <p:spPr>
            <a:xfrm>
              <a:off x="1594298" y="1656607"/>
              <a:ext cx="914081" cy="914081"/>
            </a:xfrm>
            <a:prstGeom prst="rect">
              <a:avLst/>
            </a:prstGeom>
            <a:noFill/>
            <a:ln>
              <a:noFill/>
            </a:ln>
          </p:spPr>
          <p:txBody>
            <a:bodyPr spcFirstLastPara="1" wrap="square" lIns="17775" tIns="17775" rIns="17775" bIns="17775" anchor="ctr" anchorCtr="0">
              <a:noAutofit/>
            </a:bodyPr>
            <a:lstStyle/>
            <a:p>
              <a:pPr lvl="0" algn="ctr">
                <a:lnSpc>
                  <a:spcPct val="90000"/>
                </a:lnSpc>
                <a:buClr>
                  <a:schemeClr val="lt1"/>
                </a:buClr>
                <a:buSzPts val="1400"/>
              </a:pPr>
              <a:r>
                <a:rPr lang="en-GB" b="1" dirty="0" err="1">
                  <a:solidFill>
                    <a:schemeClr val="lt1"/>
                  </a:solidFill>
                  <a:latin typeface="Calibri"/>
                  <a:ea typeface="Calibri"/>
                  <a:cs typeface="Calibri"/>
                  <a:sym typeface="Calibri"/>
                </a:rPr>
                <a:t>Yinelemeli</a:t>
              </a:r>
              <a:r>
                <a:rPr lang="en-GB" b="1" dirty="0">
                  <a:solidFill>
                    <a:schemeClr val="lt1"/>
                  </a:solidFill>
                  <a:latin typeface="Calibri"/>
                  <a:ea typeface="Calibri"/>
                  <a:cs typeface="Calibri"/>
                  <a:sym typeface="Calibri"/>
                </a:rPr>
                <a:t> </a:t>
              </a:r>
              <a:r>
                <a:rPr lang="en-GB" b="1" dirty="0" err="1">
                  <a:solidFill>
                    <a:schemeClr val="lt1"/>
                  </a:solidFill>
                  <a:latin typeface="Calibri"/>
                  <a:ea typeface="Calibri"/>
                  <a:cs typeface="Calibri"/>
                  <a:sym typeface="Calibri"/>
                </a:rPr>
                <a:t>iyileştirme</a:t>
              </a:r>
              <a:endParaRPr sz="1400" dirty="0">
                <a:solidFill>
                  <a:schemeClr val="lt1"/>
                </a:solidFill>
                <a:latin typeface="Calibri"/>
                <a:ea typeface="Calibri"/>
                <a:cs typeface="Calibri"/>
                <a:sym typeface="Calibri"/>
              </a:endParaRPr>
            </a:p>
          </p:txBody>
        </p:sp>
      </p:grpSp>
      <p:sp>
        <p:nvSpPr>
          <p:cNvPr id="166" name="Google Shape;166;p4"/>
          <p:cNvSpPr/>
          <p:nvPr/>
        </p:nvSpPr>
        <p:spPr>
          <a:xfrm>
            <a:off x="230785" y="3876738"/>
            <a:ext cx="3414409" cy="2159039"/>
          </a:xfrm>
          <a:prstGeom prst="rect">
            <a:avLst/>
          </a:prstGeom>
          <a:noFill/>
          <a:ln w="57150" cap="flat" cmpd="sng">
            <a:solidFill>
              <a:srgbClr val="F3CC2F"/>
            </a:solidFill>
            <a:prstDash val="solid"/>
            <a:miter lim="800000"/>
            <a:headEnd type="none" w="sm" len="sm"/>
            <a:tailEnd type="none" w="sm" len="sm"/>
          </a:ln>
        </p:spPr>
        <p:txBody>
          <a:bodyPr spcFirstLastPara="1" wrap="square" lIns="91425" tIns="45700" rIns="91425" bIns="45700" anchor="ctr" anchorCtr="0">
            <a:noAutofit/>
          </a:bodyPr>
          <a:lstStyle/>
          <a:p>
            <a:pPr lvl="0" algn="just"/>
            <a:r>
              <a:rPr lang="en-GB" sz="1800" dirty="0" err="1">
                <a:solidFill>
                  <a:schemeClr val="dk1"/>
                </a:solidFill>
                <a:latin typeface="Calibri"/>
                <a:ea typeface="Calibri"/>
                <a:cs typeface="Calibri"/>
                <a:sym typeface="Calibri"/>
              </a:rPr>
              <a:t>Üretim</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aşamasına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geçmeden</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önce</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tasarımını</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işlevselliğini</a:t>
            </a:r>
            <a:r>
              <a:rPr lang="en-GB" sz="1800" dirty="0">
                <a:solidFill>
                  <a:schemeClr val="dk1"/>
                </a:solidFill>
                <a:latin typeface="Calibri"/>
                <a:ea typeface="Calibri"/>
                <a:cs typeface="Calibri"/>
                <a:sym typeface="Calibri"/>
              </a:rPr>
              <a:t> ve </a:t>
            </a:r>
            <a:r>
              <a:rPr lang="en-GB" sz="1800" dirty="0" err="1">
                <a:solidFill>
                  <a:schemeClr val="dk1"/>
                </a:solidFill>
                <a:latin typeface="Calibri"/>
                <a:ea typeface="Calibri"/>
                <a:cs typeface="Calibri"/>
                <a:sym typeface="Calibri"/>
              </a:rPr>
              <a:t>performansını</a:t>
            </a:r>
            <a:r>
              <a:rPr lang="en-GB" sz="1800" dirty="0">
                <a:solidFill>
                  <a:schemeClr val="dk1"/>
                </a:solidFill>
                <a:latin typeface="Calibri"/>
                <a:ea typeface="Calibri"/>
                <a:cs typeface="Calibri"/>
                <a:sym typeface="Calibri"/>
              </a:rPr>
              <a:t> test </a:t>
            </a:r>
            <a:r>
              <a:rPr lang="en-GB" sz="1800" dirty="0" err="1">
                <a:solidFill>
                  <a:schemeClr val="dk1"/>
                </a:solidFill>
                <a:latin typeface="Calibri"/>
                <a:ea typeface="Calibri"/>
                <a:cs typeface="Calibri"/>
                <a:sym typeface="Calibri"/>
              </a:rPr>
              <a:t>etmek</a:t>
            </a:r>
            <a:r>
              <a:rPr lang="en-GB" sz="1800" dirty="0">
                <a:solidFill>
                  <a:schemeClr val="dk1"/>
                </a:solidFill>
                <a:latin typeface="Calibri"/>
                <a:ea typeface="Calibri"/>
                <a:cs typeface="Calibri"/>
                <a:sym typeface="Calibri"/>
              </a:rPr>
              <a:t> ve </a:t>
            </a:r>
            <a:r>
              <a:rPr lang="en-GB" sz="1800" dirty="0" err="1">
                <a:solidFill>
                  <a:schemeClr val="dk1"/>
                </a:solidFill>
                <a:latin typeface="Calibri"/>
                <a:ea typeface="Calibri"/>
                <a:cs typeface="Calibri"/>
                <a:sym typeface="Calibri"/>
              </a:rPr>
              <a:t>iyileştirmek</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için</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ürünün</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fiziksel</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veya</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dijital</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modellerini</a:t>
            </a:r>
            <a:r>
              <a:rPr lang="en-GB" sz="1800" dirty="0">
                <a:solidFill>
                  <a:schemeClr val="dk1"/>
                </a:solidFill>
                <a:latin typeface="Calibri"/>
                <a:ea typeface="Calibri"/>
                <a:cs typeface="Calibri"/>
                <a:sym typeface="Calibri"/>
              </a:rPr>
              <a:t> </a:t>
            </a:r>
            <a:r>
              <a:rPr lang="en-GB" sz="1800" dirty="0" err="1">
                <a:solidFill>
                  <a:schemeClr val="dk1"/>
                </a:solidFill>
                <a:latin typeface="Calibri"/>
                <a:ea typeface="Calibri"/>
                <a:cs typeface="Calibri"/>
                <a:sym typeface="Calibri"/>
              </a:rPr>
              <a:t>oluşturmak</a:t>
            </a:r>
            <a:endParaRPr sz="1800"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5"/>
          <p:cNvPicPr preferRelativeResize="0"/>
          <p:nvPr/>
        </p:nvPicPr>
        <p:blipFill rotWithShape="1">
          <a:blip r:embed="rId3">
            <a:alphaModFix/>
          </a:blip>
          <a:srcRect r="44462" b="-212"/>
          <a:stretch/>
        </p:blipFill>
        <p:spPr>
          <a:xfrm>
            <a:off x="10151706" y="6267389"/>
            <a:ext cx="1784643" cy="413890"/>
          </a:xfrm>
          <a:prstGeom prst="rect">
            <a:avLst/>
          </a:prstGeom>
          <a:noFill/>
          <a:ln>
            <a:noFill/>
          </a:ln>
        </p:spPr>
      </p:pic>
      <p:grpSp>
        <p:nvGrpSpPr>
          <p:cNvPr id="173" name="Google Shape;173;p5"/>
          <p:cNvGrpSpPr/>
          <p:nvPr/>
        </p:nvGrpSpPr>
        <p:grpSpPr>
          <a:xfrm flipH="1">
            <a:off x="2366228" y="96673"/>
            <a:ext cx="8439814" cy="890747"/>
            <a:chOff x="2977130" y="297492"/>
            <a:chExt cx="8439814" cy="890747"/>
          </a:xfrm>
        </p:grpSpPr>
        <p:pic>
          <p:nvPicPr>
            <p:cNvPr id="174" name="Google Shape;174;p5"/>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175" name="Google Shape;175;p5"/>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r>
                <a:rPr lang="en-GB" sz="1200" dirty="0">
                  <a:solidFill>
                    <a:srgbClr val="2D5693"/>
                  </a:solidFill>
                  <a:latin typeface="Arimo"/>
                  <a:ea typeface="Arimo"/>
                  <a:cs typeface="Arimo"/>
                  <a:sym typeface="Arimo"/>
                </a:rPr>
                <a:t>SHOEDES – </a:t>
              </a:r>
              <a:r>
                <a:rPr lang="en-GB" sz="1200" dirty="0" err="1">
                  <a:solidFill>
                    <a:srgbClr val="2D5693"/>
                  </a:solidFill>
                  <a:latin typeface="Arimo"/>
                  <a:ea typeface="Arimo"/>
                  <a:cs typeface="Arimo"/>
                  <a:sym typeface="Arimo"/>
                </a:rPr>
                <a:t>Döngüsel</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ekonominin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ortaya</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çıkan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taleplerine</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uygun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sürdürülebilir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ürünler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için</a:t>
              </a:r>
              <a:r>
                <a:rPr lang="en-GB" sz="1200" dirty="0">
                  <a:solidFill>
                    <a:srgbClr val="2D5693"/>
                  </a:solidFill>
                  <a:latin typeface="Arimo"/>
                  <a:ea typeface="Arimo"/>
                  <a:cs typeface="Arimo"/>
                  <a:sym typeface="Arimo"/>
                </a:rPr>
                <a:t> yeni </a:t>
              </a:r>
              <a:r>
                <a:rPr lang="en-GB" sz="1200" dirty="0" err="1">
                  <a:solidFill>
                    <a:srgbClr val="2D5693"/>
                  </a:solidFill>
                  <a:latin typeface="Arimo"/>
                  <a:ea typeface="Arimo"/>
                  <a:cs typeface="Arimo"/>
                  <a:sym typeface="Arimo"/>
                </a:rPr>
                <a:t>ayakkabı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tasarımcısı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nitelikleri</a:t>
              </a:r>
              <a:endParaRPr sz="1200" dirty="0">
                <a:solidFill>
                  <a:srgbClr val="2D5693"/>
                </a:solidFill>
                <a:latin typeface="Arimo"/>
                <a:ea typeface="Arimo"/>
                <a:cs typeface="Arimo"/>
                <a:sym typeface="Arimo"/>
              </a:endParaRPr>
            </a:p>
          </p:txBody>
        </p:sp>
      </p:grpSp>
      <p:sp>
        <p:nvSpPr>
          <p:cNvPr id="176" name="Google Shape;176;p5"/>
          <p:cNvSpPr txBox="1"/>
          <p:nvPr/>
        </p:nvSpPr>
        <p:spPr>
          <a:xfrm>
            <a:off x="543318" y="996320"/>
            <a:ext cx="6802939" cy="646331"/>
          </a:xfrm>
          <a:prstGeom prst="rect">
            <a:avLst/>
          </a:prstGeom>
          <a:noFill/>
          <a:ln>
            <a:noFill/>
          </a:ln>
        </p:spPr>
        <p:txBody>
          <a:bodyPr spcFirstLastPara="1" wrap="square" lIns="0" tIns="0" rIns="0" bIns="0" anchor="t" anchorCtr="0">
            <a:spAutoFit/>
          </a:bodyPr>
          <a:lstStyle/>
          <a:p>
            <a:pPr lvl="0">
              <a:lnSpc>
                <a:spcPct val="150000"/>
              </a:lnSpc>
            </a:pPr>
            <a:r>
              <a:rPr lang="en-GB" sz="2800" dirty="0" err="1">
                <a:solidFill>
                  <a:srgbClr val="2A4C8C"/>
                </a:solidFill>
                <a:latin typeface="Calibri"/>
                <a:ea typeface="Calibri"/>
                <a:cs typeface="Calibri"/>
                <a:sym typeface="Calibri"/>
              </a:rPr>
              <a:t>Ayakkabılar</a:t>
            </a:r>
            <a:r>
              <a:rPr lang="en-GB" sz="2800" dirty="0">
                <a:solidFill>
                  <a:srgbClr val="2A4C8C"/>
                </a:solidFill>
                <a:latin typeface="Calibri"/>
                <a:ea typeface="Calibri"/>
                <a:cs typeface="Calibri"/>
                <a:sym typeface="Calibri"/>
              </a:rPr>
              <a:t> </a:t>
            </a:r>
            <a:r>
              <a:rPr lang="en-GB" sz="2800" dirty="0" err="1">
                <a:solidFill>
                  <a:srgbClr val="2A4C8C"/>
                </a:solidFill>
                <a:latin typeface="Calibri"/>
                <a:ea typeface="Calibri"/>
                <a:cs typeface="Calibri"/>
                <a:sym typeface="Calibri"/>
              </a:rPr>
              <a:t>için</a:t>
            </a:r>
            <a:r>
              <a:rPr lang="en-GB" sz="2800" dirty="0">
                <a:solidFill>
                  <a:srgbClr val="2A4C8C"/>
                </a:solidFill>
                <a:latin typeface="Calibri"/>
                <a:ea typeface="Calibri"/>
                <a:cs typeface="Calibri"/>
                <a:sym typeface="Calibri"/>
              </a:rPr>
              <a:t> </a:t>
            </a:r>
            <a:r>
              <a:rPr lang="en-GB" sz="2800" dirty="0" err="1">
                <a:solidFill>
                  <a:srgbClr val="2A4C8C"/>
                </a:solidFill>
                <a:latin typeface="Calibri"/>
                <a:ea typeface="Calibri"/>
                <a:cs typeface="Calibri"/>
                <a:sym typeface="Calibri"/>
              </a:rPr>
              <a:t>prototipleme</a:t>
            </a:r>
            <a:r>
              <a:rPr lang="en-GB" sz="2800" dirty="0">
                <a:solidFill>
                  <a:srgbClr val="2A4C8C"/>
                </a:solidFill>
                <a:latin typeface="Calibri"/>
                <a:ea typeface="Calibri"/>
                <a:cs typeface="Calibri"/>
                <a:sym typeface="Calibri"/>
              </a:rPr>
              <a:t> </a:t>
            </a:r>
            <a:r>
              <a:rPr lang="en-GB" sz="2800" dirty="0" err="1">
                <a:solidFill>
                  <a:srgbClr val="2A4C8C"/>
                </a:solidFill>
                <a:latin typeface="Calibri"/>
                <a:ea typeface="Calibri"/>
                <a:cs typeface="Calibri"/>
                <a:sym typeface="Calibri"/>
              </a:rPr>
              <a:t>teknikleri</a:t>
            </a:r>
            <a:endParaRPr dirty="0"/>
          </a:p>
        </p:txBody>
      </p:sp>
      <p:sp>
        <p:nvSpPr>
          <p:cNvPr id="177" name="Google Shape;177;p5" descr="My Documents Icon - Reality Icons - SoftIcons.com"/>
          <p:cNvSpPr/>
          <p:nvPr/>
        </p:nvSpPr>
        <p:spPr>
          <a:xfrm>
            <a:off x="6248400" y="35814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78" name="Google Shape;178;p5"/>
          <p:cNvGrpSpPr/>
          <p:nvPr/>
        </p:nvGrpSpPr>
        <p:grpSpPr>
          <a:xfrm>
            <a:off x="1337642" y="1952849"/>
            <a:ext cx="10402576" cy="4817624"/>
            <a:chOff x="0" y="-29758"/>
            <a:chExt cx="8921636" cy="4188475"/>
          </a:xfrm>
        </p:grpSpPr>
        <p:grpSp>
          <p:nvGrpSpPr>
            <p:cNvPr id="179" name="Google Shape;179;p5"/>
            <p:cNvGrpSpPr/>
            <p:nvPr/>
          </p:nvGrpSpPr>
          <p:grpSpPr>
            <a:xfrm>
              <a:off x="0" y="0"/>
              <a:ext cx="8921636" cy="3737896"/>
              <a:chOff x="0" y="0"/>
              <a:chExt cx="8921636" cy="3737896"/>
            </a:xfrm>
          </p:grpSpPr>
          <p:sp>
            <p:nvSpPr>
              <p:cNvPr id="180" name="Google Shape;180;p5"/>
              <p:cNvSpPr/>
              <p:nvPr/>
            </p:nvSpPr>
            <p:spPr>
              <a:xfrm>
                <a:off x="8752481" y="596821"/>
                <a:ext cx="169155" cy="3130713"/>
              </a:xfrm>
              <a:prstGeom prst="rect">
                <a:avLst/>
              </a:prstGeom>
              <a:solidFill>
                <a:srgbClr val="2A4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1144005" y="607183"/>
                <a:ext cx="4399472" cy="3130713"/>
              </a:xfrm>
              <a:prstGeom prst="frame">
                <a:avLst>
                  <a:gd name="adj1" fmla="val 5450"/>
                </a:avLst>
              </a:prstGeom>
              <a:solidFill>
                <a:srgbClr val="F1C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0" y="0"/>
                <a:ext cx="4725305" cy="3422172"/>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1316003" y="3194492"/>
                <a:ext cx="4058317" cy="3716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txBox="1"/>
              <p:nvPr/>
            </p:nvSpPr>
            <p:spPr>
              <a:xfrm>
                <a:off x="1316003" y="3194492"/>
                <a:ext cx="4058317" cy="371618"/>
              </a:xfrm>
              <a:prstGeom prst="rect">
                <a:avLst/>
              </a:prstGeom>
              <a:noFill/>
              <a:ln>
                <a:noFill/>
              </a:ln>
            </p:spPr>
            <p:txBody>
              <a:bodyPr spcFirstLastPara="1" wrap="square" lIns="172700" tIns="64750" rIns="172700" bIns="64750" anchor="ctr" anchorCtr="0">
                <a:noAutofit/>
              </a:bodyPr>
              <a:lstStyle/>
              <a:p>
                <a:pPr marL="0" marR="0" lvl="0" indent="0" algn="l" rtl="0">
                  <a:lnSpc>
                    <a:spcPct val="90000"/>
                  </a:lnSpc>
                  <a:spcBef>
                    <a:spcPts val="0"/>
                  </a:spcBef>
                  <a:spcAft>
                    <a:spcPts val="0"/>
                  </a:spcAft>
                  <a:buClr>
                    <a:schemeClr val="dk1"/>
                  </a:buClr>
                  <a:buSzPts val="1700"/>
                  <a:buFont typeface="Calibri"/>
                  <a:buNone/>
                </a:pPr>
                <a:endParaRPr sz="1700">
                  <a:solidFill>
                    <a:schemeClr val="dk1"/>
                  </a:solidFill>
                  <a:latin typeface="Calibri"/>
                  <a:ea typeface="Calibri"/>
                  <a:cs typeface="Calibri"/>
                  <a:sym typeface="Calibri"/>
                </a:endParaRPr>
              </a:p>
            </p:txBody>
          </p:sp>
          <p:sp>
            <p:nvSpPr>
              <p:cNvPr id="185" name="Google Shape;185;p5"/>
              <p:cNvSpPr/>
              <p:nvPr/>
            </p:nvSpPr>
            <p:spPr>
              <a:xfrm>
                <a:off x="5700709" y="386891"/>
                <a:ext cx="2993733" cy="24148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txBox="1"/>
              <p:nvPr/>
            </p:nvSpPr>
            <p:spPr>
              <a:xfrm>
                <a:off x="5700709" y="386891"/>
                <a:ext cx="2993733" cy="2414876"/>
              </a:xfrm>
              <a:prstGeom prst="rect">
                <a:avLst/>
              </a:prstGeom>
              <a:noFill/>
              <a:ln>
                <a:noFill/>
              </a:ln>
            </p:spPr>
            <p:txBody>
              <a:bodyPr spcFirstLastPara="1" wrap="square" lIns="0" tIns="0" rIns="0" bIns="0" anchor="t" anchorCtr="0">
                <a:noAutofit/>
              </a:bodyPr>
              <a:lstStyle/>
              <a:p>
                <a:pPr lvl="0" algn="just">
                  <a:lnSpc>
                    <a:spcPct val="150000"/>
                  </a:lnSpc>
                  <a:buClr>
                    <a:schemeClr val="dk1"/>
                  </a:buClr>
                  <a:buSzPts val="1600"/>
                </a:pPr>
                <a:r>
                  <a:rPr lang="en-GB" sz="1600" dirty="0" err="1">
                    <a:solidFill>
                      <a:schemeClr val="dk1"/>
                    </a:solidFill>
                    <a:latin typeface="Calibri"/>
                    <a:ea typeface="Calibri"/>
                    <a:cs typeface="Calibri"/>
                    <a:sym typeface="Calibri"/>
                  </a:rPr>
                  <a:t>Fiziksel</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prototip</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ürün</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geliştirme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sürecinde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oluşturulan</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bir</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ürünün</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tasarımın</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veya</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konseptin</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somut</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üç</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boyutlu</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bir</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temsili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veya</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modelidir</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Nihai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ürünün</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amaçlanan</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özelliklerini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özelliklerini</a:t>
                </a:r>
                <a:r>
                  <a:rPr lang="en-GB" sz="1600" dirty="0">
                    <a:solidFill>
                      <a:schemeClr val="dk1"/>
                    </a:solidFill>
                    <a:latin typeface="Calibri"/>
                    <a:ea typeface="Calibri"/>
                    <a:cs typeface="Calibri"/>
                    <a:sym typeface="Calibri"/>
                  </a:rPr>
                  <a:t> ve </a:t>
                </a:r>
                <a:r>
                  <a:rPr lang="en-GB" sz="1600" dirty="0" err="1">
                    <a:solidFill>
                      <a:schemeClr val="dk1"/>
                    </a:solidFill>
                    <a:latin typeface="Calibri"/>
                    <a:ea typeface="Calibri"/>
                    <a:cs typeface="Calibri"/>
                    <a:sym typeface="Calibri"/>
                  </a:rPr>
                  <a:t>işlevselliğini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görsel</a:t>
                </a:r>
                <a:r>
                  <a:rPr lang="en-GB" sz="1600" dirty="0">
                    <a:solidFill>
                      <a:schemeClr val="dk1"/>
                    </a:solidFill>
                    <a:latin typeface="Calibri"/>
                    <a:ea typeface="Calibri"/>
                    <a:cs typeface="Calibri"/>
                    <a:sym typeface="Calibri"/>
                  </a:rPr>
                  <a:t> ve </a:t>
                </a:r>
                <a:r>
                  <a:rPr lang="en-GB" sz="1600" dirty="0" err="1">
                    <a:solidFill>
                      <a:schemeClr val="dk1"/>
                    </a:solidFill>
                    <a:latin typeface="Calibri"/>
                    <a:ea typeface="Calibri"/>
                    <a:cs typeface="Calibri"/>
                    <a:sym typeface="Calibri"/>
                  </a:rPr>
                  <a:t>fiziksel</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olarak</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göstermek</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için</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üretilmiştir</a:t>
                </a:r>
                <a:r>
                  <a:rPr lang="en-GB" sz="1600" dirty="0">
                    <a:solidFill>
                      <a:schemeClr val="dk1"/>
                    </a:solidFill>
                    <a:latin typeface="Calibri"/>
                    <a:ea typeface="Calibri"/>
                    <a:cs typeface="Calibri"/>
                    <a:sym typeface="Calibri"/>
                  </a:rPr>
                  <a:t>.</a:t>
                </a:r>
                <a:endParaRPr dirty="0"/>
              </a:p>
            </p:txBody>
          </p:sp>
        </p:grpSp>
        <p:sp>
          <p:nvSpPr>
            <p:cNvPr id="187" name="Google Shape;187;p5"/>
            <p:cNvSpPr txBox="1"/>
            <p:nvPr/>
          </p:nvSpPr>
          <p:spPr>
            <a:xfrm>
              <a:off x="0" y="3462431"/>
              <a:ext cx="4471972" cy="696286"/>
            </a:xfrm>
            <a:prstGeom prst="rect">
              <a:avLst/>
            </a:prstGeom>
            <a:solidFill>
              <a:srgbClr val="FFFFFF"/>
            </a:solidFill>
            <a:ln>
              <a:noFill/>
            </a:ln>
          </p:spPr>
          <p:txBody>
            <a:bodyPr spcFirstLastPara="1" wrap="square" lIns="0" tIns="0" rIns="0" bIns="0" anchor="t" anchorCtr="0">
              <a:noAutofit/>
            </a:bodyPr>
            <a:lstStyle/>
            <a:p>
              <a:pPr lvl="0" algn="just"/>
              <a:r>
                <a:rPr lang="en-GB" dirty="0" err="1">
                  <a:latin typeface="Calibri"/>
                  <a:ea typeface="Calibri"/>
                  <a:cs typeface="Calibri"/>
                  <a:sym typeface="Calibri"/>
                </a:rPr>
                <a:t>Döngüsel</a:t>
              </a:r>
              <a:r>
                <a:rPr lang="en-GB" dirty="0">
                  <a:latin typeface="Calibri"/>
                  <a:ea typeface="Calibri"/>
                  <a:cs typeface="Calibri"/>
                  <a:sym typeface="Calibri"/>
                </a:rPr>
                <a:t> </a:t>
              </a:r>
              <a:r>
                <a:rPr lang="en-GB" dirty="0" err="1">
                  <a:latin typeface="Calibri"/>
                  <a:ea typeface="Calibri"/>
                  <a:cs typeface="Calibri"/>
                  <a:sym typeface="Calibri"/>
                </a:rPr>
                <a:t>ekonomi</a:t>
              </a:r>
              <a:r>
                <a:rPr lang="en-GB" dirty="0">
                  <a:latin typeface="Calibri"/>
                  <a:ea typeface="Calibri"/>
                  <a:cs typeface="Calibri"/>
                  <a:sym typeface="Calibri"/>
                </a:rPr>
                <a:t> </a:t>
              </a:r>
              <a:r>
                <a:rPr lang="en-GB" dirty="0" err="1">
                  <a:latin typeface="Calibri"/>
                  <a:ea typeface="Calibri"/>
                  <a:cs typeface="Calibri"/>
                  <a:sym typeface="Calibri"/>
                </a:rPr>
                <a:t>ilkelerine</a:t>
              </a:r>
              <a:r>
                <a:rPr lang="en-GB" dirty="0">
                  <a:latin typeface="Calibri"/>
                  <a:ea typeface="Calibri"/>
                  <a:cs typeface="Calibri"/>
                  <a:sym typeface="Calibri"/>
                </a:rPr>
                <a:t> </a:t>
              </a:r>
              <a:r>
                <a:rPr lang="en-GB" dirty="0" err="1">
                  <a:latin typeface="Calibri"/>
                  <a:ea typeface="Calibri"/>
                  <a:cs typeface="Calibri"/>
                  <a:sym typeface="Calibri"/>
                </a:rPr>
                <a:t>bağlı</a:t>
              </a:r>
              <a:r>
                <a:rPr lang="en-GB" dirty="0">
                  <a:latin typeface="Calibri"/>
                  <a:ea typeface="Calibri"/>
                  <a:cs typeface="Calibri"/>
                  <a:sym typeface="Calibri"/>
                </a:rPr>
                <a:t> </a:t>
              </a:r>
              <a:r>
                <a:rPr lang="en-GB" dirty="0" err="1">
                  <a:latin typeface="Calibri"/>
                  <a:ea typeface="Calibri"/>
                  <a:cs typeface="Calibri"/>
                  <a:sym typeface="Calibri"/>
                </a:rPr>
                <a:t>kalınarak</a:t>
              </a:r>
              <a:r>
                <a:rPr lang="en-GB" dirty="0">
                  <a:latin typeface="Calibri"/>
                  <a:ea typeface="Calibri"/>
                  <a:cs typeface="Calibri"/>
                  <a:sym typeface="Calibri"/>
                </a:rPr>
                <a:t> </a:t>
              </a:r>
              <a:r>
                <a:rPr lang="en-GB" dirty="0" err="1">
                  <a:latin typeface="Calibri"/>
                  <a:ea typeface="Calibri"/>
                  <a:cs typeface="Calibri"/>
                  <a:sym typeface="Calibri"/>
                </a:rPr>
                <a:t>tasarlanmış</a:t>
              </a:r>
              <a:r>
                <a:rPr lang="en-GB" dirty="0">
                  <a:latin typeface="Calibri"/>
                  <a:ea typeface="Calibri"/>
                  <a:cs typeface="Calibri"/>
                  <a:sym typeface="Calibri"/>
                </a:rPr>
                <a:t> </a:t>
              </a:r>
              <a:r>
                <a:rPr lang="en-GB" dirty="0" err="1">
                  <a:latin typeface="Calibri"/>
                  <a:ea typeface="Calibri"/>
                  <a:cs typeface="Calibri"/>
                  <a:sym typeface="Calibri"/>
                </a:rPr>
                <a:t>bir</a:t>
              </a:r>
              <a:r>
                <a:rPr lang="en-GB" dirty="0">
                  <a:latin typeface="Calibri"/>
                  <a:ea typeface="Calibri"/>
                  <a:cs typeface="Calibri"/>
                  <a:sym typeface="Calibri"/>
                </a:rPr>
                <a:t> </a:t>
              </a:r>
              <a:r>
                <a:rPr lang="en-GB" dirty="0" err="1">
                  <a:latin typeface="Calibri"/>
                  <a:ea typeface="Calibri"/>
                  <a:cs typeface="Calibri"/>
                  <a:sym typeface="Calibri"/>
                </a:rPr>
                <a:t>ayakkabı</a:t>
              </a:r>
              <a:r>
                <a:rPr lang="en-GB" dirty="0">
                  <a:latin typeface="Calibri"/>
                  <a:ea typeface="Calibri"/>
                  <a:cs typeface="Calibri"/>
                  <a:sym typeface="Calibri"/>
                </a:rPr>
                <a:t> </a:t>
              </a:r>
              <a:r>
                <a:rPr lang="en-GB" dirty="0" err="1">
                  <a:latin typeface="Calibri"/>
                  <a:ea typeface="Calibri"/>
                  <a:cs typeface="Calibri"/>
                  <a:sym typeface="Calibri"/>
                </a:rPr>
                <a:t>ürününün</a:t>
              </a:r>
              <a:r>
                <a:rPr lang="en-GB" dirty="0">
                  <a:latin typeface="Calibri"/>
                  <a:ea typeface="Calibri"/>
                  <a:cs typeface="Calibri"/>
                  <a:sym typeface="Calibri"/>
                </a:rPr>
                <a:t> </a:t>
              </a:r>
              <a:r>
                <a:rPr lang="en-GB" dirty="0" err="1">
                  <a:latin typeface="Calibri"/>
                  <a:ea typeface="Calibri"/>
                  <a:cs typeface="Calibri"/>
                  <a:sym typeface="Calibri"/>
                </a:rPr>
                <a:t>fiziksel</a:t>
              </a:r>
              <a:r>
                <a:rPr lang="en-GB" dirty="0">
                  <a:latin typeface="Calibri"/>
                  <a:ea typeface="Calibri"/>
                  <a:cs typeface="Calibri"/>
                  <a:sym typeface="Calibri"/>
                </a:rPr>
                <a:t> </a:t>
              </a:r>
              <a:r>
                <a:rPr lang="en-GB" dirty="0" err="1">
                  <a:latin typeface="Calibri"/>
                  <a:ea typeface="Calibri"/>
                  <a:cs typeface="Calibri"/>
                  <a:sym typeface="Calibri"/>
                </a:rPr>
                <a:t>prototipi</a:t>
              </a:r>
              <a:r>
                <a:rPr lang="en-GB" dirty="0">
                  <a:latin typeface="Calibri"/>
                  <a:ea typeface="Calibri"/>
                  <a:cs typeface="Calibri"/>
                  <a:sym typeface="Calibri"/>
                </a:rPr>
                <a:t>.</a:t>
              </a:r>
              <a:r>
                <a:rPr lang="tr-TR" sz="1400" dirty="0">
                  <a:solidFill>
                    <a:srgbClr val="000000"/>
                  </a:solidFill>
                  <a:latin typeface="Calibri"/>
                  <a:ea typeface="Calibri"/>
                  <a:cs typeface="Calibri"/>
                  <a:sym typeface="Calibri"/>
                </a:rPr>
                <a:t> Kredi</a:t>
              </a:r>
              <a:r>
                <a:rPr lang="en-GB" sz="1400" dirty="0">
                  <a:solidFill>
                    <a:srgbClr val="000000"/>
                  </a:solidFill>
                  <a:latin typeface="Calibri"/>
                  <a:ea typeface="Calibri"/>
                  <a:cs typeface="Calibri"/>
                  <a:sym typeface="Calibri"/>
                </a:rPr>
                <a:t>: TUIASI- Alexandru </a:t>
              </a:r>
              <a:r>
                <a:rPr lang="en-GB" sz="1400" dirty="0" err="1">
                  <a:solidFill>
                    <a:srgbClr val="000000"/>
                  </a:solidFill>
                  <a:latin typeface="Calibri"/>
                  <a:ea typeface="Calibri"/>
                  <a:cs typeface="Calibri"/>
                  <a:sym typeface="Calibri"/>
                </a:rPr>
                <a:t>Urma</a:t>
              </a:r>
              <a:r>
                <a:rPr lang="en-GB" sz="1400" dirty="0">
                  <a:solidFill>
                    <a:srgbClr val="000000"/>
                  </a:solidFill>
                  <a:latin typeface="Calibri"/>
                  <a:ea typeface="Calibri"/>
                  <a:cs typeface="Calibri"/>
                  <a:sym typeface="Calibri"/>
                </a:rPr>
                <a:t>, Marin </a:t>
              </a:r>
              <a:r>
                <a:rPr lang="en-GB" sz="1400" dirty="0" err="1">
                  <a:solidFill>
                    <a:srgbClr val="000000"/>
                  </a:solidFill>
                  <a:latin typeface="Calibri"/>
                  <a:ea typeface="Calibri"/>
                  <a:cs typeface="Calibri"/>
                  <a:sym typeface="Calibri"/>
                </a:rPr>
                <a:t>Cojocari</a:t>
              </a:r>
              <a:r>
                <a:rPr lang="en-GB" sz="1400" dirty="0">
                  <a:solidFill>
                    <a:srgbClr val="000000"/>
                  </a:solidFill>
                  <a:latin typeface="Calibri"/>
                  <a:ea typeface="Calibri"/>
                  <a:cs typeface="Calibri"/>
                  <a:sym typeface="Calibri"/>
                </a:rPr>
                <a:t> and Diana </a:t>
              </a:r>
              <a:r>
                <a:rPr lang="en-GB" sz="1400" dirty="0" err="1">
                  <a:solidFill>
                    <a:srgbClr val="000000"/>
                  </a:solidFill>
                  <a:latin typeface="Calibri"/>
                  <a:ea typeface="Calibri"/>
                  <a:cs typeface="Calibri"/>
                  <a:sym typeface="Calibri"/>
                </a:rPr>
                <a:t>Misiru</a:t>
              </a:r>
              <a:endParaRPr sz="1400" dirty="0">
                <a:solidFill>
                  <a:srgbClr val="000000"/>
                </a:solidFill>
                <a:latin typeface="Calibri"/>
                <a:ea typeface="Calibri"/>
                <a:cs typeface="Calibri"/>
                <a:sym typeface="Calibri"/>
              </a:endParaRPr>
            </a:p>
            <a:p>
              <a:pPr marL="0" marR="0" lvl="0" indent="0" algn="just" rtl="0">
                <a:spcBef>
                  <a:spcPts val="600"/>
                </a:spcBef>
                <a:spcAft>
                  <a:spcPts val="0"/>
                </a:spcAft>
                <a:buNone/>
              </a:pPr>
              <a:r>
                <a:rPr lang="en-GB" sz="1400" i="1" dirty="0">
                  <a:solidFill>
                    <a:srgbClr val="000000"/>
                  </a:solidFill>
                  <a:latin typeface="Calibri"/>
                  <a:ea typeface="Calibri"/>
                  <a:cs typeface="Calibri"/>
                  <a:sym typeface="Calibri"/>
                </a:rPr>
                <a:t> </a:t>
              </a:r>
              <a:endParaRPr dirty="0"/>
            </a:p>
          </p:txBody>
        </p:sp>
        <p:sp>
          <p:nvSpPr>
            <p:cNvPr id="188" name="Google Shape;188;p5"/>
            <p:cNvSpPr txBox="1"/>
            <p:nvPr/>
          </p:nvSpPr>
          <p:spPr>
            <a:xfrm>
              <a:off x="0" y="-29758"/>
              <a:ext cx="2130804" cy="469783"/>
            </a:xfrm>
            <a:prstGeom prst="rect">
              <a:avLst/>
            </a:prstGeom>
            <a:noFill/>
            <a:ln>
              <a:noFill/>
            </a:ln>
          </p:spPr>
          <p:txBody>
            <a:bodyPr spcFirstLastPara="1" wrap="square" lIns="91425" tIns="45700" rIns="91425" bIns="45700" anchor="t" anchorCtr="0">
              <a:noAutofit/>
            </a:bodyPr>
            <a:lstStyle/>
            <a:p>
              <a:pPr lvl="0" algn="just">
                <a:lnSpc>
                  <a:spcPct val="110000"/>
                </a:lnSpc>
              </a:pPr>
              <a:r>
                <a:rPr lang="en-GB" sz="2000" b="1" dirty="0" err="1">
                  <a:solidFill>
                    <a:schemeClr val="dk1"/>
                  </a:solidFill>
                  <a:latin typeface="Calibri"/>
                  <a:ea typeface="Calibri"/>
                  <a:cs typeface="Calibri"/>
                  <a:sym typeface="Calibri"/>
                </a:rPr>
                <a:t>Fiziksel</a:t>
              </a:r>
              <a:r>
                <a:rPr lang="en-GB" sz="2000" b="1" dirty="0">
                  <a:solidFill>
                    <a:schemeClr val="dk1"/>
                  </a:solidFill>
                  <a:latin typeface="Calibri"/>
                  <a:ea typeface="Calibri"/>
                  <a:cs typeface="Calibri"/>
                  <a:sym typeface="Calibri"/>
                </a:rPr>
                <a:t> </a:t>
              </a:r>
              <a:r>
                <a:rPr lang="en-GB" sz="2000" b="1" dirty="0" err="1">
                  <a:solidFill>
                    <a:schemeClr val="dk1"/>
                  </a:solidFill>
                  <a:latin typeface="Calibri"/>
                  <a:ea typeface="Calibri"/>
                  <a:cs typeface="Calibri"/>
                  <a:sym typeface="Calibri"/>
                </a:rPr>
                <a:t>prototipleme</a:t>
              </a:r>
              <a:endParaRPr sz="2000" dirty="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194" name="Google Shape;194;p6"/>
          <p:cNvGrpSpPr/>
          <p:nvPr/>
        </p:nvGrpSpPr>
        <p:grpSpPr>
          <a:xfrm>
            <a:off x="1495291" y="3428999"/>
            <a:ext cx="6519422" cy="1284255"/>
            <a:chOff x="245874" y="2165480"/>
            <a:chExt cx="6519422" cy="1284255"/>
          </a:xfrm>
        </p:grpSpPr>
        <p:grpSp>
          <p:nvGrpSpPr>
            <p:cNvPr id="195" name="Google Shape;195;p6"/>
            <p:cNvGrpSpPr/>
            <p:nvPr/>
          </p:nvGrpSpPr>
          <p:grpSpPr>
            <a:xfrm>
              <a:off x="523622" y="2321064"/>
              <a:ext cx="6241674" cy="1128671"/>
              <a:chOff x="3350" y="558891"/>
              <a:chExt cx="6241674" cy="1128671"/>
            </a:xfrm>
          </p:grpSpPr>
          <p:sp>
            <p:nvSpPr>
              <p:cNvPr id="196" name="Google Shape;196;p6"/>
              <p:cNvSpPr/>
              <p:nvPr/>
            </p:nvSpPr>
            <p:spPr>
              <a:xfrm>
                <a:off x="3350" y="558891"/>
                <a:ext cx="1918712" cy="1090465"/>
              </a:xfrm>
              <a:prstGeom prst="roundRect">
                <a:avLst>
                  <a:gd name="adj" fmla="val 10000"/>
                </a:avLst>
              </a:prstGeom>
              <a:solidFill>
                <a:srgbClr val="F1CB2F"/>
              </a:solidFill>
              <a:ln w="57150" cap="flat" cmpd="sng">
                <a:solidFill>
                  <a:srgbClr val="2A4C8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txBox="1"/>
              <p:nvPr/>
            </p:nvSpPr>
            <p:spPr>
              <a:xfrm>
                <a:off x="35289" y="590830"/>
                <a:ext cx="1854834" cy="1026587"/>
              </a:xfrm>
              <a:prstGeom prst="rect">
                <a:avLst/>
              </a:prstGeom>
              <a:noFill/>
              <a:ln>
                <a:noFill/>
              </a:ln>
            </p:spPr>
            <p:txBody>
              <a:bodyPr spcFirstLastPara="1" wrap="square" lIns="76200" tIns="76200" rIns="76200" bIns="76200" anchor="ctr" anchorCtr="0">
                <a:noAutofit/>
              </a:bodyPr>
              <a:lstStyle/>
              <a:p>
                <a:pPr lvl="0" algn="ctr">
                  <a:lnSpc>
                    <a:spcPct val="90000"/>
                  </a:lnSpc>
                  <a:buClr>
                    <a:schemeClr val="lt1"/>
                  </a:buClr>
                  <a:buSzPts val="2000"/>
                </a:pPr>
                <a:r>
                  <a:rPr lang="en-GB" sz="2000" b="1" dirty="0">
                    <a:solidFill>
                      <a:schemeClr val="lt1"/>
                    </a:solidFill>
                    <a:latin typeface="Calibri"/>
                    <a:ea typeface="Calibri"/>
                    <a:cs typeface="Calibri"/>
                    <a:sym typeface="Calibri"/>
                  </a:rPr>
                  <a:t>3D </a:t>
                </a:r>
                <a:r>
                  <a:rPr lang="en-GB" sz="2000" b="1" dirty="0" err="1">
                    <a:solidFill>
                      <a:schemeClr val="lt1"/>
                    </a:solidFill>
                    <a:latin typeface="Calibri"/>
                    <a:ea typeface="Calibri"/>
                    <a:cs typeface="Calibri"/>
                    <a:sym typeface="Calibri"/>
                  </a:rPr>
                  <a:t>baskılı</a:t>
                </a:r>
                <a:endParaRPr sz="2000" b="1" dirty="0">
                  <a:solidFill>
                    <a:schemeClr val="lt1"/>
                  </a:solidFill>
                  <a:latin typeface="Calibri"/>
                  <a:ea typeface="Calibri"/>
                  <a:cs typeface="Calibri"/>
                  <a:sym typeface="Calibri"/>
                </a:endParaRPr>
              </a:p>
            </p:txBody>
          </p:sp>
          <p:sp>
            <p:nvSpPr>
              <p:cNvPr id="198" name="Google Shape;198;p6"/>
              <p:cNvSpPr/>
              <p:nvPr/>
            </p:nvSpPr>
            <p:spPr>
              <a:xfrm>
                <a:off x="2004451" y="1001961"/>
                <a:ext cx="174664" cy="204324"/>
              </a:xfrm>
              <a:prstGeom prst="mathMinus">
                <a:avLst>
                  <a:gd name="adj1" fmla="val 2352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txBox="1"/>
              <p:nvPr/>
            </p:nvSpPr>
            <p:spPr>
              <a:xfrm>
                <a:off x="2004451" y="1042826"/>
                <a:ext cx="122265" cy="12259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800"/>
                  <a:buFont typeface="Calibri"/>
                  <a:buNone/>
                </a:pPr>
                <a:endParaRPr sz="800">
                  <a:solidFill>
                    <a:schemeClr val="lt1"/>
                  </a:solidFill>
                  <a:latin typeface="Calibri"/>
                  <a:ea typeface="Calibri"/>
                  <a:cs typeface="Calibri"/>
                  <a:sym typeface="Calibri"/>
                </a:endParaRPr>
              </a:p>
            </p:txBody>
          </p:sp>
          <p:sp>
            <p:nvSpPr>
              <p:cNvPr id="200" name="Google Shape;200;p6"/>
              <p:cNvSpPr/>
              <p:nvPr/>
            </p:nvSpPr>
            <p:spPr>
              <a:xfrm>
                <a:off x="2251618" y="558891"/>
                <a:ext cx="1918712" cy="1090465"/>
              </a:xfrm>
              <a:prstGeom prst="roundRect">
                <a:avLst>
                  <a:gd name="adj" fmla="val 10000"/>
                </a:avLst>
              </a:prstGeom>
              <a:solidFill>
                <a:srgbClr val="F1CB2F"/>
              </a:solidFill>
              <a:ln w="57150" cap="flat" cmpd="sng">
                <a:solidFill>
                  <a:srgbClr val="2A4C8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txBox="1"/>
              <p:nvPr/>
            </p:nvSpPr>
            <p:spPr>
              <a:xfrm>
                <a:off x="2283557" y="590830"/>
                <a:ext cx="1854834" cy="1026587"/>
              </a:xfrm>
              <a:prstGeom prst="rect">
                <a:avLst/>
              </a:prstGeom>
              <a:noFill/>
              <a:ln>
                <a:noFill/>
              </a:ln>
            </p:spPr>
            <p:txBody>
              <a:bodyPr spcFirstLastPara="1" wrap="square" lIns="76200" tIns="76200" rIns="76200" bIns="76200" anchor="ctr" anchorCtr="0">
                <a:noAutofit/>
              </a:bodyPr>
              <a:lstStyle/>
              <a:p>
                <a:pPr lvl="0" algn="ctr">
                  <a:lnSpc>
                    <a:spcPct val="90000"/>
                  </a:lnSpc>
                  <a:buClr>
                    <a:schemeClr val="lt1"/>
                  </a:buClr>
                  <a:buSzPts val="2000"/>
                </a:pPr>
                <a:r>
                  <a:rPr lang="en-GB" sz="2000" b="1" dirty="0" err="1">
                    <a:solidFill>
                      <a:schemeClr val="lt1"/>
                    </a:solidFill>
                    <a:latin typeface="Calibri"/>
                    <a:ea typeface="Calibri"/>
                    <a:cs typeface="Calibri"/>
                    <a:sym typeface="Calibri"/>
                  </a:rPr>
                  <a:t>Giyilebilir</a:t>
                </a:r>
                <a:endParaRPr sz="2000" b="1" dirty="0">
                  <a:solidFill>
                    <a:schemeClr val="lt1"/>
                  </a:solidFill>
                  <a:latin typeface="Calibri"/>
                  <a:ea typeface="Calibri"/>
                  <a:cs typeface="Calibri"/>
                  <a:sym typeface="Calibri"/>
                </a:endParaRPr>
              </a:p>
            </p:txBody>
          </p:sp>
          <p:sp>
            <p:nvSpPr>
              <p:cNvPr id="202" name="Google Shape;202;p6"/>
              <p:cNvSpPr/>
              <p:nvPr/>
            </p:nvSpPr>
            <p:spPr>
              <a:xfrm rot="63300">
                <a:off x="4209319" y="1021107"/>
                <a:ext cx="82684" cy="204324"/>
              </a:xfrm>
              <a:prstGeom prst="mathMinus">
                <a:avLst>
                  <a:gd name="adj1" fmla="val 2352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txBox="1"/>
              <p:nvPr/>
            </p:nvSpPr>
            <p:spPr>
              <a:xfrm rot="63300">
                <a:off x="4209321" y="1061744"/>
                <a:ext cx="57879" cy="12259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800"/>
                  <a:buFont typeface="Calibri"/>
                  <a:buNone/>
                </a:pPr>
                <a:endParaRPr sz="800">
                  <a:solidFill>
                    <a:schemeClr val="lt1"/>
                  </a:solidFill>
                  <a:latin typeface="Calibri"/>
                  <a:ea typeface="Calibri"/>
                  <a:cs typeface="Calibri"/>
                  <a:sym typeface="Calibri"/>
                </a:endParaRPr>
              </a:p>
            </p:txBody>
          </p:sp>
          <p:sp>
            <p:nvSpPr>
              <p:cNvPr id="204" name="Google Shape;204;p6"/>
              <p:cNvSpPr/>
              <p:nvPr/>
            </p:nvSpPr>
            <p:spPr>
              <a:xfrm>
                <a:off x="4326312" y="597097"/>
                <a:ext cx="1918712" cy="1090465"/>
              </a:xfrm>
              <a:prstGeom prst="roundRect">
                <a:avLst>
                  <a:gd name="adj" fmla="val 1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txBox="1"/>
              <p:nvPr/>
            </p:nvSpPr>
            <p:spPr>
              <a:xfrm>
                <a:off x="4358251" y="629036"/>
                <a:ext cx="1854834" cy="1026587"/>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GB" sz="2000" b="1">
                    <a:solidFill>
                      <a:schemeClr val="lt1"/>
                    </a:solidFill>
                    <a:latin typeface="Calibri"/>
                    <a:ea typeface="Calibri"/>
                    <a:cs typeface="Calibri"/>
                    <a:sym typeface="Calibri"/>
                  </a:rPr>
                  <a:t>Functional prototypes</a:t>
                </a:r>
                <a:endParaRPr sz="2000" b="1">
                  <a:solidFill>
                    <a:schemeClr val="lt1"/>
                  </a:solidFill>
                  <a:latin typeface="Calibri"/>
                  <a:ea typeface="Calibri"/>
                  <a:cs typeface="Calibri"/>
                  <a:sym typeface="Calibri"/>
                </a:endParaRPr>
              </a:p>
            </p:txBody>
          </p:sp>
        </p:grpSp>
        <p:grpSp>
          <p:nvGrpSpPr>
            <p:cNvPr id="206" name="Google Shape;206;p6"/>
            <p:cNvGrpSpPr/>
            <p:nvPr/>
          </p:nvGrpSpPr>
          <p:grpSpPr>
            <a:xfrm>
              <a:off x="245874" y="2165480"/>
              <a:ext cx="2893802" cy="555458"/>
              <a:chOff x="1410716" y="2266637"/>
              <a:chExt cx="2893802" cy="555458"/>
            </a:xfrm>
          </p:grpSpPr>
          <p:sp>
            <p:nvSpPr>
              <p:cNvPr id="207" name="Google Shape;207;p6"/>
              <p:cNvSpPr/>
              <p:nvPr/>
            </p:nvSpPr>
            <p:spPr>
              <a:xfrm>
                <a:off x="1410716" y="2266637"/>
                <a:ext cx="548796" cy="555457"/>
              </a:xfrm>
              <a:prstGeom prst="ellipse">
                <a:avLst/>
              </a:prstGeom>
              <a:solidFill>
                <a:srgbClr val="2A4C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lt1"/>
                  </a:solidFill>
                  <a:latin typeface="Josefin Sans"/>
                  <a:ea typeface="Josefin Sans"/>
                  <a:cs typeface="Josefin Sans"/>
                  <a:sym typeface="Josefin Sans"/>
                </a:endParaRPr>
              </a:p>
            </p:txBody>
          </p:sp>
          <p:sp>
            <p:nvSpPr>
              <p:cNvPr id="208" name="Google Shape;208;p6"/>
              <p:cNvSpPr/>
              <p:nvPr/>
            </p:nvSpPr>
            <p:spPr>
              <a:xfrm>
                <a:off x="3755722" y="2266638"/>
                <a:ext cx="548796" cy="555457"/>
              </a:xfrm>
              <a:prstGeom prst="ellipse">
                <a:avLst/>
              </a:prstGeom>
              <a:solidFill>
                <a:srgbClr val="2A4C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lt1"/>
                  </a:solidFill>
                  <a:latin typeface="Josefin Sans"/>
                  <a:ea typeface="Josefin Sans"/>
                  <a:cs typeface="Josefin Sans"/>
                  <a:sym typeface="Josefin Sans"/>
                </a:endParaRPr>
              </a:p>
            </p:txBody>
          </p:sp>
        </p:grpSp>
      </p:grpSp>
      <p:sp>
        <p:nvSpPr>
          <p:cNvPr id="209" name="Google Shape;209;p6"/>
          <p:cNvSpPr/>
          <p:nvPr/>
        </p:nvSpPr>
        <p:spPr>
          <a:xfrm rot="-3958287">
            <a:off x="8386293" y="68552"/>
            <a:ext cx="6562906" cy="7925488"/>
          </a:xfrm>
          <a:custGeom>
            <a:avLst/>
            <a:gdLst/>
            <a:ahLst/>
            <a:cxnLst/>
            <a:rect l="l" t="t" r="r" b="b"/>
            <a:pathLst>
              <a:path w="7881735" h="3836223" extrusionOk="0">
                <a:moveTo>
                  <a:pt x="0" y="0"/>
                </a:moveTo>
                <a:lnTo>
                  <a:pt x="7881735" y="0"/>
                </a:lnTo>
                <a:lnTo>
                  <a:pt x="7881735" y="3836223"/>
                </a:lnTo>
                <a:lnTo>
                  <a:pt x="0" y="3836223"/>
                </a:lnTo>
                <a:close/>
              </a:path>
            </a:pathLst>
          </a:custGeom>
          <a:solidFill>
            <a:srgbClr val="2A4C8C"/>
          </a:solidFill>
          <a:ln w="9525" cap="flat" cmpd="sng">
            <a:solidFill>
              <a:srgbClr val="2A4C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0" name="Google Shape;210;p6"/>
          <p:cNvPicPr preferRelativeResize="0"/>
          <p:nvPr/>
        </p:nvPicPr>
        <p:blipFill rotWithShape="1">
          <a:blip r:embed="rId3">
            <a:alphaModFix/>
          </a:blip>
          <a:srcRect r="44462" b="-212"/>
          <a:stretch/>
        </p:blipFill>
        <p:spPr>
          <a:xfrm>
            <a:off x="190583" y="6290497"/>
            <a:ext cx="1784643" cy="413890"/>
          </a:xfrm>
          <a:prstGeom prst="rect">
            <a:avLst/>
          </a:prstGeom>
          <a:noFill/>
          <a:ln>
            <a:noFill/>
          </a:ln>
        </p:spPr>
      </p:pic>
      <p:sp>
        <p:nvSpPr>
          <p:cNvPr id="211" name="Google Shape;211;p6"/>
          <p:cNvSpPr/>
          <p:nvPr/>
        </p:nvSpPr>
        <p:spPr>
          <a:xfrm rot="-2119271">
            <a:off x="7897519" y="35244"/>
            <a:ext cx="9911048" cy="7015650"/>
          </a:xfrm>
          <a:prstGeom prst="rtTriangle">
            <a:avLst/>
          </a:prstGeom>
          <a:noFill/>
          <a:ln w="57150" cap="flat" cmpd="sng">
            <a:solidFill>
              <a:srgbClr val="F1C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6"/>
          <p:cNvSpPr txBox="1"/>
          <p:nvPr/>
        </p:nvSpPr>
        <p:spPr>
          <a:xfrm>
            <a:off x="7981060" y="3757171"/>
            <a:ext cx="3670225" cy="646331"/>
          </a:xfrm>
          <a:prstGeom prst="rect">
            <a:avLst/>
          </a:prstGeom>
          <a:noFill/>
          <a:ln>
            <a:noFill/>
          </a:ln>
        </p:spPr>
        <p:txBody>
          <a:bodyPr spcFirstLastPara="1" wrap="square" lIns="0" tIns="0" rIns="0" bIns="0" anchor="t" anchorCtr="0">
            <a:spAutoFit/>
          </a:bodyPr>
          <a:lstStyle/>
          <a:p>
            <a:pPr lvl="0">
              <a:lnSpc>
                <a:spcPct val="150000"/>
              </a:lnSpc>
            </a:pPr>
            <a:r>
              <a:rPr lang="en-GB" sz="2800" dirty="0" err="1">
                <a:solidFill>
                  <a:schemeClr val="lt1"/>
                </a:solidFill>
                <a:latin typeface="Calibri"/>
                <a:ea typeface="Calibri"/>
                <a:cs typeface="Calibri"/>
                <a:sym typeface="Calibri"/>
              </a:rPr>
              <a:t>Fiziksel</a:t>
            </a:r>
            <a:r>
              <a:rPr lang="en-GB" sz="2800" dirty="0">
                <a:solidFill>
                  <a:schemeClr val="lt1"/>
                </a:solidFill>
                <a:latin typeface="Calibri"/>
                <a:ea typeface="Calibri"/>
                <a:cs typeface="Calibri"/>
                <a:sym typeface="Calibri"/>
              </a:rPr>
              <a:t> </a:t>
            </a:r>
            <a:r>
              <a:rPr lang="en-GB" sz="2800" dirty="0" err="1">
                <a:solidFill>
                  <a:schemeClr val="lt1"/>
                </a:solidFill>
                <a:latin typeface="Calibri"/>
                <a:ea typeface="Calibri"/>
                <a:cs typeface="Calibri"/>
                <a:sym typeface="Calibri"/>
              </a:rPr>
              <a:t>prototip</a:t>
            </a:r>
            <a:r>
              <a:rPr lang="en-GB" sz="2800" dirty="0">
                <a:solidFill>
                  <a:schemeClr val="lt1"/>
                </a:solidFill>
                <a:latin typeface="Calibri"/>
                <a:ea typeface="Calibri"/>
                <a:cs typeface="Calibri"/>
                <a:sym typeface="Calibri"/>
              </a:rPr>
              <a:t> </a:t>
            </a:r>
            <a:r>
              <a:rPr lang="en-GB" sz="2800" dirty="0" err="1">
                <a:solidFill>
                  <a:schemeClr val="lt1"/>
                </a:solidFill>
                <a:latin typeface="Calibri"/>
                <a:ea typeface="Calibri"/>
                <a:cs typeface="Calibri"/>
                <a:sym typeface="Calibri"/>
              </a:rPr>
              <a:t>türleri</a:t>
            </a:r>
            <a:endParaRPr dirty="0"/>
          </a:p>
        </p:txBody>
      </p:sp>
      <p:grpSp>
        <p:nvGrpSpPr>
          <p:cNvPr id="213" name="Google Shape;213;p6"/>
          <p:cNvGrpSpPr/>
          <p:nvPr/>
        </p:nvGrpSpPr>
        <p:grpSpPr>
          <a:xfrm flipH="1">
            <a:off x="0" y="126744"/>
            <a:ext cx="8439814" cy="890747"/>
            <a:chOff x="2977130" y="297492"/>
            <a:chExt cx="8439814" cy="890747"/>
          </a:xfrm>
        </p:grpSpPr>
        <p:pic>
          <p:nvPicPr>
            <p:cNvPr id="214" name="Google Shape;214;p6"/>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215" name="Google Shape;215;p6"/>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r>
                <a:rPr lang="en-GB" sz="1200" dirty="0">
                  <a:solidFill>
                    <a:srgbClr val="2D5693"/>
                  </a:solidFill>
                  <a:latin typeface="Arimo"/>
                  <a:ea typeface="Arimo"/>
                  <a:cs typeface="Arimo"/>
                  <a:sym typeface="Arimo"/>
                </a:rPr>
                <a:t>SHOEDES – </a:t>
              </a:r>
              <a:r>
                <a:rPr lang="en-GB" sz="1200" dirty="0" err="1">
                  <a:solidFill>
                    <a:srgbClr val="2D5693"/>
                  </a:solidFill>
                  <a:latin typeface="Arimo"/>
                  <a:ea typeface="Arimo"/>
                  <a:cs typeface="Arimo"/>
                  <a:sym typeface="Arimo"/>
                </a:rPr>
                <a:t>Döngüsel</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ekonominin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ortaya</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çıkan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taleplerine</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uygun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sürdürülebilir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ürünler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için</a:t>
              </a:r>
              <a:r>
                <a:rPr lang="en-GB" sz="1200" dirty="0">
                  <a:solidFill>
                    <a:srgbClr val="2D5693"/>
                  </a:solidFill>
                  <a:latin typeface="Arimo"/>
                  <a:ea typeface="Arimo"/>
                  <a:cs typeface="Arimo"/>
                  <a:sym typeface="Arimo"/>
                </a:rPr>
                <a:t> yeni </a:t>
              </a:r>
              <a:r>
                <a:rPr lang="en-GB" sz="1200" dirty="0" err="1">
                  <a:solidFill>
                    <a:srgbClr val="2D5693"/>
                  </a:solidFill>
                  <a:latin typeface="Arimo"/>
                  <a:ea typeface="Arimo"/>
                  <a:cs typeface="Arimo"/>
                  <a:sym typeface="Arimo"/>
                </a:rPr>
                <a:t>ayakkabı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tasarımcısı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nitelikleri</a:t>
              </a:r>
              <a:endParaRPr sz="1200" dirty="0">
                <a:solidFill>
                  <a:srgbClr val="2D5693"/>
                </a:solidFill>
                <a:latin typeface="Arimo"/>
                <a:ea typeface="Arimo"/>
                <a:cs typeface="Arimo"/>
                <a:sym typeface="Arimo"/>
              </a:endParaRPr>
            </a:p>
          </p:txBody>
        </p:sp>
      </p:grpSp>
      <p:grpSp>
        <p:nvGrpSpPr>
          <p:cNvPr id="216" name="Google Shape;216;p6"/>
          <p:cNvGrpSpPr/>
          <p:nvPr/>
        </p:nvGrpSpPr>
        <p:grpSpPr>
          <a:xfrm>
            <a:off x="268074" y="1624059"/>
            <a:ext cx="6692995" cy="1246049"/>
            <a:chOff x="245874" y="2165480"/>
            <a:chExt cx="6692995" cy="1246049"/>
          </a:xfrm>
        </p:grpSpPr>
        <p:grpSp>
          <p:nvGrpSpPr>
            <p:cNvPr id="217" name="Google Shape;217;p6"/>
            <p:cNvGrpSpPr/>
            <p:nvPr/>
          </p:nvGrpSpPr>
          <p:grpSpPr>
            <a:xfrm>
              <a:off x="523622" y="2321064"/>
              <a:ext cx="6415247" cy="1090465"/>
              <a:chOff x="3350" y="558891"/>
              <a:chExt cx="6415247" cy="1090465"/>
            </a:xfrm>
          </p:grpSpPr>
          <p:sp>
            <p:nvSpPr>
              <p:cNvPr id="218" name="Google Shape;218;p6"/>
              <p:cNvSpPr/>
              <p:nvPr/>
            </p:nvSpPr>
            <p:spPr>
              <a:xfrm>
                <a:off x="3350" y="558891"/>
                <a:ext cx="1918712" cy="1090465"/>
              </a:xfrm>
              <a:prstGeom prst="roundRect">
                <a:avLst>
                  <a:gd name="adj" fmla="val 10000"/>
                </a:avLst>
              </a:prstGeom>
              <a:solidFill>
                <a:srgbClr val="F1CB2F"/>
              </a:solidFill>
              <a:ln w="57150" cap="flat" cmpd="sng">
                <a:solidFill>
                  <a:srgbClr val="2A4C8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txBox="1"/>
              <p:nvPr/>
            </p:nvSpPr>
            <p:spPr>
              <a:xfrm>
                <a:off x="35289" y="590830"/>
                <a:ext cx="1854834" cy="1026587"/>
              </a:xfrm>
              <a:prstGeom prst="rect">
                <a:avLst/>
              </a:prstGeom>
              <a:noFill/>
              <a:ln>
                <a:noFill/>
              </a:ln>
            </p:spPr>
            <p:txBody>
              <a:bodyPr spcFirstLastPara="1" wrap="square" lIns="76200" tIns="76200" rIns="76200" bIns="76200" anchor="ctr" anchorCtr="0">
                <a:noAutofit/>
              </a:bodyPr>
              <a:lstStyle/>
              <a:p>
                <a:pPr lvl="0" algn="ctr">
                  <a:lnSpc>
                    <a:spcPct val="90000"/>
                  </a:lnSpc>
                  <a:buClr>
                    <a:schemeClr val="lt1"/>
                  </a:buClr>
                  <a:buSzPts val="2000"/>
                </a:pPr>
                <a:r>
                  <a:rPr lang="en-GB" sz="2000" b="1" dirty="0" err="1">
                    <a:solidFill>
                      <a:schemeClr val="lt1"/>
                    </a:solidFill>
                    <a:latin typeface="Calibri"/>
                    <a:ea typeface="Calibri"/>
                    <a:cs typeface="Calibri"/>
                    <a:sym typeface="Calibri"/>
                  </a:rPr>
                  <a:t>Konsept</a:t>
                </a:r>
                <a:r>
                  <a:rPr lang="en-GB" sz="2000" b="1" dirty="0">
                    <a:solidFill>
                      <a:schemeClr val="lt1"/>
                    </a:solidFill>
                    <a:latin typeface="Calibri"/>
                    <a:ea typeface="Calibri"/>
                    <a:cs typeface="Calibri"/>
                    <a:sym typeface="Calibri"/>
                  </a:rPr>
                  <a:t> modeller</a:t>
                </a:r>
                <a:endParaRPr sz="2000" b="1" dirty="0">
                  <a:solidFill>
                    <a:schemeClr val="lt1"/>
                  </a:solidFill>
                  <a:latin typeface="Calibri"/>
                  <a:ea typeface="Calibri"/>
                  <a:cs typeface="Calibri"/>
                  <a:sym typeface="Calibri"/>
                </a:endParaRPr>
              </a:p>
            </p:txBody>
          </p:sp>
          <p:sp>
            <p:nvSpPr>
              <p:cNvPr id="220" name="Google Shape;220;p6"/>
              <p:cNvSpPr/>
              <p:nvPr/>
            </p:nvSpPr>
            <p:spPr>
              <a:xfrm>
                <a:off x="2004451" y="1001961"/>
                <a:ext cx="174664" cy="204324"/>
              </a:xfrm>
              <a:prstGeom prst="mathMinus">
                <a:avLst>
                  <a:gd name="adj1" fmla="val 2352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txBox="1"/>
              <p:nvPr/>
            </p:nvSpPr>
            <p:spPr>
              <a:xfrm>
                <a:off x="2004451" y="1042826"/>
                <a:ext cx="122265" cy="12259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800"/>
                  <a:buFont typeface="Calibri"/>
                  <a:buNone/>
                </a:pPr>
                <a:endParaRPr sz="800">
                  <a:solidFill>
                    <a:schemeClr val="lt1"/>
                  </a:solidFill>
                  <a:latin typeface="Calibri"/>
                  <a:ea typeface="Calibri"/>
                  <a:cs typeface="Calibri"/>
                  <a:sym typeface="Calibri"/>
                </a:endParaRPr>
              </a:p>
            </p:txBody>
          </p:sp>
          <p:sp>
            <p:nvSpPr>
              <p:cNvPr id="222" name="Google Shape;222;p6"/>
              <p:cNvSpPr/>
              <p:nvPr/>
            </p:nvSpPr>
            <p:spPr>
              <a:xfrm>
                <a:off x="2251618" y="558891"/>
                <a:ext cx="1918712" cy="1090465"/>
              </a:xfrm>
              <a:prstGeom prst="roundRect">
                <a:avLst>
                  <a:gd name="adj" fmla="val 10000"/>
                </a:avLst>
              </a:prstGeom>
              <a:solidFill>
                <a:srgbClr val="F1CB2F"/>
              </a:solidFill>
              <a:ln w="57150" cap="flat" cmpd="sng">
                <a:solidFill>
                  <a:srgbClr val="2A4C8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txBox="1"/>
              <p:nvPr/>
            </p:nvSpPr>
            <p:spPr>
              <a:xfrm>
                <a:off x="2283557" y="590830"/>
                <a:ext cx="1854834" cy="1026587"/>
              </a:xfrm>
              <a:prstGeom prst="rect">
                <a:avLst/>
              </a:prstGeom>
              <a:noFill/>
              <a:ln>
                <a:noFill/>
              </a:ln>
            </p:spPr>
            <p:txBody>
              <a:bodyPr spcFirstLastPara="1" wrap="square" lIns="76200" tIns="76200" rIns="76200" bIns="76200" anchor="ctr" anchorCtr="0">
                <a:noAutofit/>
              </a:bodyPr>
              <a:lstStyle/>
              <a:p>
                <a:pPr lvl="0" algn="ctr">
                  <a:lnSpc>
                    <a:spcPct val="90000"/>
                  </a:lnSpc>
                  <a:buClr>
                    <a:schemeClr val="lt1"/>
                  </a:buClr>
                  <a:buSzPts val="2000"/>
                </a:pPr>
                <a:r>
                  <a:rPr lang="en-GB" sz="2000" b="1" dirty="0" err="1">
                    <a:solidFill>
                      <a:schemeClr val="lt1"/>
                    </a:solidFill>
                    <a:latin typeface="Calibri"/>
                    <a:ea typeface="Calibri"/>
                    <a:cs typeface="Calibri"/>
                    <a:sym typeface="Calibri"/>
                  </a:rPr>
                  <a:t>Maketler</a:t>
                </a:r>
                <a:endParaRPr sz="2000" b="1" dirty="0">
                  <a:solidFill>
                    <a:schemeClr val="lt1"/>
                  </a:solidFill>
                  <a:latin typeface="Calibri"/>
                  <a:ea typeface="Calibri"/>
                  <a:cs typeface="Calibri"/>
                  <a:sym typeface="Calibri"/>
                </a:endParaRPr>
              </a:p>
            </p:txBody>
          </p:sp>
          <p:sp>
            <p:nvSpPr>
              <p:cNvPr id="224" name="Google Shape;224;p6"/>
              <p:cNvSpPr/>
              <p:nvPr/>
            </p:nvSpPr>
            <p:spPr>
              <a:xfrm>
                <a:off x="4252719" y="1001961"/>
                <a:ext cx="174664" cy="204324"/>
              </a:xfrm>
              <a:prstGeom prst="mathMinus">
                <a:avLst>
                  <a:gd name="adj1" fmla="val 23520"/>
                </a:avLst>
              </a:prstGeom>
              <a:solidFill>
                <a:srgbClr val="ABB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txBox="1"/>
              <p:nvPr/>
            </p:nvSpPr>
            <p:spPr>
              <a:xfrm>
                <a:off x="4252719" y="1042826"/>
                <a:ext cx="122265" cy="12259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800"/>
                  <a:buFont typeface="Calibri"/>
                  <a:buNone/>
                </a:pPr>
                <a:endParaRPr sz="800">
                  <a:solidFill>
                    <a:schemeClr val="lt1"/>
                  </a:solidFill>
                  <a:latin typeface="Calibri"/>
                  <a:ea typeface="Calibri"/>
                  <a:cs typeface="Calibri"/>
                  <a:sym typeface="Calibri"/>
                </a:endParaRPr>
              </a:p>
            </p:txBody>
          </p:sp>
          <p:sp>
            <p:nvSpPr>
              <p:cNvPr id="226" name="Google Shape;226;p6"/>
              <p:cNvSpPr/>
              <p:nvPr/>
            </p:nvSpPr>
            <p:spPr>
              <a:xfrm>
                <a:off x="4499885" y="558891"/>
                <a:ext cx="1918712" cy="1090465"/>
              </a:xfrm>
              <a:prstGeom prst="roundRect">
                <a:avLst>
                  <a:gd name="adj" fmla="val 10000"/>
                </a:avLst>
              </a:prstGeom>
              <a:solidFill>
                <a:srgbClr val="F1CB2F"/>
              </a:solidFill>
              <a:ln w="57150" cap="flat" cmpd="sng">
                <a:solidFill>
                  <a:srgbClr val="2A4C8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txBox="1"/>
              <p:nvPr/>
            </p:nvSpPr>
            <p:spPr>
              <a:xfrm>
                <a:off x="4531824" y="590830"/>
                <a:ext cx="1854834" cy="1026587"/>
              </a:xfrm>
              <a:prstGeom prst="rect">
                <a:avLst/>
              </a:prstGeom>
              <a:noFill/>
              <a:ln>
                <a:noFill/>
              </a:ln>
            </p:spPr>
            <p:txBody>
              <a:bodyPr spcFirstLastPara="1" wrap="square" lIns="76200" tIns="76200" rIns="76200" bIns="76200" anchor="ctr" anchorCtr="0">
                <a:noAutofit/>
              </a:bodyPr>
              <a:lstStyle/>
              <a:p>
                <a:pPr lvl="0" algn="ctr">
                  <a:lnSpc>
                    <a:spcPct val="90000"/>
                  </a:lnSpc>
                  <a:buClr>
                    <a:schemeClr val="lt1"/>
                  </a:buClr>
                  <a:buSzPts val="2000"/>
                </a:pPr>
                <a:r>
                  <a:rPr lang="en-GB" sz="2000" b="1" dirty="0" err="1">
                    <a:solidFill>
                      <a:schemeClr val="lt1"/>
                    </a:solidFill>
                    <a:latin typeface="Calibri"/>
                    <a:ea typeface="Calibri"/>
                    <a:cs typeface="Calibri"/>
                    <a:sym typeface="Calibri"/>
                  </a:rPr>
                  <a:t>İşlevsel</a:t>
                </a:r>
                <a:r>
                  <a:rPr lang="en-GB" sz="2000" b="1" dirty="0">
                    <a:solidFill>
                      <a:schemeClr val="lt1"/>
                    </a:solidFill>
                    <a:latin typeface="Calibri"/>
                    <a:ea typeface="Calibri"/>
                    <a:cs typeface="Calibri"/>
                    <a:sym typeface="Calibri"/>
                  </a:rPr>
                  <a:t> </a:t>
                </a:r>
                <a:r>
                  <a:rPr lang="en-GB" sz="2000" b="1" dirty="0" err="1">
                    <a:solidFill>
                      <a:schemeClr val="lt1"/>
                    </a:solidFill>
                    <a:latin typeface="Calibri"/>
                    <a:ea typeface="Calibri"/>
                    <a:cs typeface="Calibri"/>
                    <a:sym typeface="Calibri"/>
                  </a:rPr>
                  <a:t>prototipler</a:t>
                </a:r>
                <a:endParaRPr sz="2000" b="1" dirty="0">
                  <a:solidFill>
                    <a:schemeClr val="lt1"/>
                  </a:solidFill>
                  <a:latin typeface="Calibri"/>
                  <a:ea typeface="Calibri"/>
                  <a:cs typeface="Calibri"/>
                  <a:sym typeface="Calibri"/>
                </a:endParaRPr>
              </a:p>
            </p:txBody>
          </p:sp>
        </p:grpSp>
        <p:grpSp>
          <p:nvGrpSpPr>
            <p:cNvPr id="228" name="Google Shape;228;p6"/>
            <p:cNvGrpSpPr/>
            <p:nvPr/>
          </p:nvGrpSpPr>
          <p:grpSpPr>
            <a:xfrm>
              <a:off x="245874" y="2165480"/>
              <a:ext cx="5194988" cy="583982"/>
              <a:chOff x="1410716" y="2266637"/>
              <a:chExt cx="5194988" cy="583982"/>
            </a:xfrm>
          </p:grpSpPr>
          <p:sp>
            <p:nvSpPr>
              <p:cNvPr id="229" name="Google Shape;229;p6"/>
              <p:cNvSpPr/>
              <p:nvPr/>
            </p:nvSpPr>
            <p:spPr>
              <a:xfrm>
                <a:off x="1410716" y="2266637"/>
                <a:ext cx="548796" cy="555457"/>
              </a:xfrm>
              <a:prstGeom prst="ellipse">
                <a:avLst/>
              </a:prstGeom>
              <a:solidFill>
                <a:srgbClr val="2A4C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lt1"/>
                  </a:solidFill>
                  <a:latin typeface="Josefin Sans"/>
                  <a:ea typeface="Josefin Sans"/>
                  <a:cs typeface="Josefin Sans"/>
                  <a:sym typeface="Josefin Sans"/>
                </a:endParaRPr>
              </a:p>
            </p:txBody>
          </p:sp>
          <p:sp>
            <p:nvSpPr>
              <p:cNvPr id="230" name="Google Shape;230;p6"/>
              <p:cNvSpPr/>
              <p:nvPr/>
            </p:nvSpPr>
            <p:spPr>
              <a:xfrm>
                <a:off x="3755722" y="2266638"/>
                <a:ext cx="548796" cy="555457"/>
              </a:xfrm>
              <a:prstGeom prst="ellipse">
                <a:avLst/>
              </a:prstGeom>
              <a:solidFill>
                <a:srgbClr val="2A4C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lt1"/>
                  </a:solidFill>
                  <a:latin typeface="Josefin Sans"/>
                  <a:ea typeface="Josefin Sans"/>
                  <a:cs typeface="Josefin Sans"/>
                  <a:sym typeface="Josefin Sans"/>
                </a:endParaRPr>
              </a:p>
            </p:txBody>
          </p:sp>
          <p:sp>
            <p:nvSpPr>
              <p:cNvPr id="231" name="Google Shape;231;p6"/>
              <p:cNvSpPr/>
              <p:nvPr/>
            </p:nvSpPr>
            <p:spPr>
              <a:xfrm>
                <a:off x="6056908" y="2295162"/>
                <a:ext cx="548796" cy="555457"/>
              </a:xfrm>
              <a:prstGeom prst="ellipse">
                <a:avLst/>
              </a:prstGeom>
              <a:solidFill>
                <a:srgbClr val="2A4C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lt1"/>
                  </a:solidFill>
                  <a:latin typeface="Josefin Sans"/>
                  <a:ea typeface="Josefin Sans"/>
                  <a:cs typeface="Josefin Sans"/>
                  <a:sym typeface="Josefin Sans"/>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7"/>
          <p:cNvPicPr preferRelativeResize="0"/>
          <p:nvPr/>
        </p:nvPicPr>
        <p:blipFill rotWithShape="1">
          <a:blip r:embed="rId3">
            <a:alphaModFix/>
          </a:blip>
          <a:srcRect r="44462" b="-212"/>
          <a:stretch/>
        </p:blipFill>
        <p:spPr>
          <a:xfrm>
            <a:off x="10151706" y="6267389"/>
            <a:ext cx="1784643" cy="413890"/>
          </a:xfrm>
          <a:prstGeom prst="rect">
            <a:avLst/>
          </a:prstGeom>
          <a:noFill/>
          <a:ln>
            <a:noFill/>
          </a:ln>
        </p:spPr>
      </p:pic>
      <p:grpSp>
        <p:nvGrpSpPr>
          <p:cNvPr id="238" name="Google Shape;238;p7"/>
          <p:cNvGrpSpPr/>
          <p:nvPr/>
        </p:nvGrpSpPr>
        <p:grpSpPr>
          <a:xfrm flipH="1">
            <a:off x="2366228" y="96673"/>
            <a:ext cx="8439814" cy="890747"/>
            <a:chOff x="2977130" y="297492"/>
            <a:chExt cx="8439814" cy="890747"/>
          </a:xfrm>
        </p:grpSpPr>
        <p:pic>
          <p:nvPicPr>
            <p:cNvPr id="239" name="Google Shape;239;p7"/>
            <p:cNvPicPr preferRelativeResize="0"/>
            <p:nvPr/>
          </p:nvPicPr>
          <p:blipFill rotWithShape="1">
            <a:blip r:embed="rId4">
              <a:alphaModFix/>
            </a:blip>
            <a:srcRect/>
            <a:stretch/>
          </p:blipFill>
          <p:spPr>
            <a:xfrm flipH="1">
              <a:off x="2977130" y="297492"/>
              <a:ext cx="917508" cy="890747"/>
            </a:xfrm>
            <a:prstGeom prst="rect">
              <a:avLst/>
            </a:prstGeom>
            <a:noFill/>
            <a:ln>
              <a:noFill/>
            </a:ln>
          </p:spPr>
        </p:pic>
        <p:sp>
          <p:nvSpPr>
            <p:cNvPr id="240" name="Google Shape;240;p7"/>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r>
                <a:rPr lang="en-GB" sz="1200" dirty="0">
                  <a:solidFill>
                    <a:srgbClr val="2D5693"/>
                  </a:solidFill>
                  <a:latin typeface="Arimo"/>
                  <a:ea typeface="Arimo"/>
                  <a:cs typeface="Arimo"/>
                  <a:sym typeface="Arimo"/>
                </a:rPr>
                <a:t>SHOEDES – </a:t>
              </a:r>
              <a:r>
                <a:rPr lang="en-GB" sz="1200" dirty="0" err="1">
                  <a:solidFill>
                    <a:srgbClr val="2D5693"/>
                  </a:solidFill>
                  <a:latin typeface="Arimo"/>
                  <a:ea typeface="Arimo"/>
                  <a:cs typeface="Arimo"/>
                  <a:sym typeface="Arimo"/>
                </a:rPr>
                <a:t>Döngüsel</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ekonominin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ortaya</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çıkan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taleplerine</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uygun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sürdürülebilir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ürünler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için</a:t>
              </a:r>
              <a:r>
                <a:rPr lang="en-GB" sz="1200" dirty="0">
                  <a:solidFill>
                    <a:srgbClr val="2D5693"/>
                  </a:solidFill>
                  <a:latin typeface="Arimo"/>
                  <a:ea typeface="Arimo"/>
                  <a:cs typeface="Arimo"/>
                  <a:sym typeface="Arimo"/>
                </a:rPr>
                <a:t> yeni </a:t>
              </a:r>
              <a:r>
                <a:rPr lang="en-GB" sz="1200" dirty="0" err="1">
                  <a:solidFill>
                    <a:srgbClr val="2D5693"/>
                  </a:solidFill>
                  <a:latin typeface="Arimo"/>
                  <a:ea typeface="Arimo"/>
                  <a:cs typeface="Arimo"/>
                  <a:sym typeface="Arimo"/>
                </a:rPr>
                <a:t>ayakkabı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tasarımcısı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nitelikleri</a:t>
              </a:r>
              <a:endParaRPr sz="1200" dirty="0">
                <a:solidFill>
                  <a:srgbClr val="2D5693"/>
                </a:solidFill>
                <a:latin typeface="Arimo"/>
                <a:ea typeface="Arimo"/>
                <a:cs typeface="Arimo"/>
                <a:sym typeface="Arimo"/>
              </a:endParaRPr>
            </a:p>
          </p:txBody>
        </p:sp>
      </p:grpSp>
      <p:sp>
        <p:nvSpPr>
          <p:cNvPr id="241" name="Google Shape;241;p7"/>
          <p:cNvSpPr txBox="1"/>
          <p:nvPr/>
        </p:nvSpPr>
        <p:spPr>
          <a:xfrm>
            <a:off x="519084" y="942377"/>
            <a:ext cx="6802939" cy="646331"/>
          </a:xfrm>
          <a:prstGeom prst="rect">
            <a:avLst/>
          </a:prstGeom>
          <a:noFill/>
          <a:ln>
            <a:noFill/>
          </a:ln>
        </p:spPr>
        <p:txBody>
          <a:bodyPr spcFirstLastPara="1" wrap="square" lIns="0" tIns="0" rIns="0" bIns="0" anchor="t" anchorCtr="0">
            <a:spAutoFit/>
          </a:bodyPr>
          <a:lstStyle/>
          <a:p>
            <a:pPr lvl="0">
              <a:lnSpc>
                <a:spcPct val="150000"/>
              </a:lnSpc>
            </a:pPr>
            <a:r>
              <a:rPr lang="en-GB" sz="2800" dirty="0" err="1">
                <a:solidFill>
                  <a:srgbClr val="2A4C8C"/>
                </a:solidFill>
                <a:latin typeface="Calibri"/>
                <a:ea typeface="Calibri"/>
                <a:cs typeface="Calibri"/>
                <a:sym typeface="Calibri"/>
              </a:rPr>
              <a:t>Ayakkabılar</a:t>
            </a:r>
            <a:r>
              <a:rPr lang="en-GB" sz="2800" dirty="0">
                <a:solidFill>
                  <a:srgbClr val="2A4C8C"/>
                </a:solidFill>
                <a:latin typeface="Calibri"/>
                <a:ea typeface="Calibri"/>
                <a:cs typeface="Calibri"/>
                <a:sym typeface="Calibri"/>
              </a:rPr>
              <a:t> </a:t>
            </a:r>
            <a:r>
              <a:rPr lang="en-GB" sz="2800" dirty="0" err="1">
                <a:solidFill>
                  <a:srgbClr val="2A4C8C"/>
                </a:solidFill>
                <a:latin typeface="Calibri"/>
                <a:ea typeface="Calibri"/>
                <a:cs typeface="Calibri"/>
                <a:sym typeface="Calibri"/>
              </a:rPr>
              <a:t>için</a:t>
            </a:r>
            <a:r>
              <a:rPr lang="en-GB" sz="2800" dirty="0">
                <a:solidFill>
                  <a:srgbClr val="2A4C8C"/>
                </a:solidFill>
                <a:latin typeface="Calibri"/>
                <a:ea typeface="Calibri"/>
                <a:cs typeface="Calibri"/>
                <a:sym typeface="Calibri"/>
              </a:rPr>
              <a:t> </a:t>
            </a:r>
            <a:r>
              <a:rPr lang="en-GB" sz="2800" dirty="0" err="1">
                <a:solidFill>
                  <a:srgbClr val="2A4C8C"/>
                </a:solidFill>
                <a:latin typeface="Calibri"/>
                <a:ea typeface="Calibri"/>
                <a:cs typeface="Calibri"/>
                <a:sym typeface="Calibri"/>
              </a:rPr>
              <a:t>prototipleme</a:t>
            </a:r>
            <a:r>
              <a:rPr lang="en-GB" sz="2800" dirty="0">
                <a:solidFill>
                  <a:srgbClr val="2A4C8C"/>
                </a:solidFill>
                <a:latin typeface="Calibri"/>
                <a:ea typeface="Calibri"/>
                <a:cs typeface="Calibri"/>
                <a:sym typeface="Calibri"/>
              </a:rPr>
              <a:t> </a:t>
            </a:r>
            <a:r>
              <a:rPr lang="en-GB" sz="2800" dirty="0" err="1">
                <a:solidFill>
                  <a:srgbClr val="2A4C8C"/>
                </a:solidFill>
                <a:latin typeface="Calibri"/>
                <a:ea typeface="Calibri"/>
                <a:cs typeface="Calibri"/>
                <a:sym typeface="Calibri"/>
              </a:rPr>
              <a:t>teknikleri</a:t>
            </a:r>
            <a:endParaRPr dirty="0"/>
          </a:p>
        </p:txBody>
      </p:sp>
      <p:sp>
        <p:nvSpPr>
          <p:cNvPr id="242" name="Google Shape;242;p7" descr="My Documents Icon - Reality Icons - SoftIcons.com"/>
          <p:cNvSpPr/>
          <p:nvPr/>
        </p:nvSpPr>
        <p:spPr>
          <a:xfrm>
            <a:off x="6248400" y="35814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43" name="Google Shape;243;p7"/>
          <p:cNvGrpSpPr/>
          <p:nvPr/>
        </p:nvGrpSpPr>
        <p:grpSpPr>
          <a:xfrm>
            <a:off x="933719" y="1824617"/>
            <a:ext cx="16868869" cy="5604814"/>
            <a:chOff x="-243675" y="-149890"/>
            <a:chExt cx="10128831" cy="4302324"/>
          </a:xfrm>
        </p:grpSpPr>
        <p:grpSp>
          <p:nvGrpSpPr>
            <p:cNvPr id="244" name="Google Shape;244;p7"/>
            <p:cNvGrpSpPr/>
            <p:nvPr/>
          </p:nvGrpSpPr>
          <p:grpSpPr>
            <a:xfrm>
              <a:off x="1" y="271755"/>
              <a:ext cx="9885155" cy="3880679"/>
              <a:chOff x="0" y="271755"/>
              <a:chExt cx="9885155" cy="3880679"/>
            </a:xfrm>
          </p:grpSpPr>
          <p:sp>
            <p:nvSpPr>
              <p:cNvPr id="245" name="Google Shape;245;p7"/>
              <p:cNvSpPr/>
              <p:nvPr/>
            </p:nvSpPr>
            <p:spPr>
              <a:xfrm>
                <a:off x="9680995" y="373852"/>
                <a:ext cx="204160" cy="3778582"/>
              </a:xfrm>
              <a:prstGeom prst="rect">
                <a:avLst/>
              </a:prstGeom>
              <a:solidFill>
                <a:srgbClr val="2A4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0" y="271755"/>
                <a:ext cx="5309897" cy="3778582"/>
              </a:xfrm>
              <a:prstGeom prst="frame">
                <a:avLst>
                  <a:gd name="adj1" fmla="val 5450"/>
                </a:avLst>
              </a:prstGeom>
              <a:solidFill>
                <a:srgbClr val="F1CB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126934" y="467215"/>
                <a:ext cx="4477118" cy="3034503"/>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1126357" y="3442620"/>
                <a:ext cx="4898144" cy="44852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txBox="1"/>
              <p:nvPr/>
            </p:nvSpPr>
            <p:spPr>
              <a:xfrm>
                <a:off x="1126357" y="3442620"/>
                <a:ext cx="4898144" cy="448521"/>
              </a:xfrm>
              <a:prstGeom prst="rect">
                <a:avLst/>
              </a:prstGeom>
              <a:noFill/>
              <a:ln>
                <a:noFill/>
              </a:ln>
            </p:spPr>
            <p:txBody>
              <a:bodyPr spcFirstLastPara="1" wrap="square" lIns="203200" tIns="76200" rIns="203200" bIns="76200" anchor="ctr" anchorCtr="0">
                <a:noAutofit/>
              </a:bodyPr>
              <a:lstStyle/>
              <a:p>
                <a:pPr marL="0" marR="0" lvl="0" indent="0" algn="l" rtl="0">
                  <a:lnSpc>
                    <a:spcPct val="90000"/>
                  </a:lnSpc>
                  <a:spcBef>
                    <a:spcPts val="0"/>
                  </a:spcBef>
                  <a:spcAft>
                    <a:spcPts val="0"/>
                  </a:spcAft>
                  <a:buClr>
                    <a:schemeClr val="dk1"/>
                  </a:buClr>
                  <a:buSzPts val="2000"/>
                  <a:buFont typeface="Calibri"/>
                  <a:buNone/>
                </a:pPr>
                <a:endParaRPr sz="2000">
                  <a:solidFill>
                    <a:schemeClr val="dk1"/>
                  </a:solidFill>
                  <a:latin typeface="Calibri"/>
                  <a:ea typeface="Calibri"/>
                  <a:cs typeface="Calibri"/>
                  <a:sym typeface="Calibri"/>
                </a:endParaRPr>
              </a:p>
            </p:txBody>
          </p:sp>
          <p:sp>
            <p:nvSpPr>
              <p:cNvPr id="250" name="Google Shape;250;p7"/>
              <p:cNvSpPr/>
              <p:nvPr/>
            </p:nvSpPr>
            <p:spPr>
              <a:xfrm>
                <a:off x="5723100" y="868355"/>
                <a:ext cx="3579535" cy="16911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txBox="1"/>
              <p:nvPr/>
            </p:nvSpPr>
            <p:spPr>
              <a:xfrm>
                <a:off x="5723100" y="868355"/>
                <a:ext cx="3579535" cy="1691142"/>
              </a:xfrm>
              <a:prstGeom prst="rect">
                <a:avLst/>
              </a:prstGeom>
              <a:noFill/>
              <a:ln>
                <a:noFill/>
              </a:ln>
            </p:spPr>
            <p:txBody>
              <a:bodyPr spcFirstLastPara="1" wrap="square" lIns="0" tIns="0" rIns="0" bIns="0" anchor="t" anchorCtr="0">
                <a:noAutofit/>
              </a:bodyPr>
              <a:lstStyle/>
              <a:p>
                <a:pPr lvl="0" algn="just">
                  <a:lnSpc>
                    <a:spcPct val="150000"/>
                  </a:lnSpc>
                  <a:buClr>
                    <a:schemeClr val="dk1"/>
                  </a:buClr>
                  <a:buSzPts val="1600"/>
                </a:pPr>
                <a:r>
                  <a:rPr lang="en-GB" sz="1600" dirty="0" err="1">
                    <a:solidFill>
                      <a:schemeClr val="dk1"/>
                    </a:solidFill>
                    <a:latin typeface="Calibri"/>
                    <a:ea typeface="Calibri"/>
                    <a:cs typeface="Calibri"/>
                    <a:sym typeface="Calibri"/>
                  </a:rPr>
                  <a:t>Dijital</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prototip</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dijital</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araçlar</a:t>
                </a:r>
                <a:r>
                  <a:rPr lang="en-GB" sz="1600" dirty="0">
                    <a:solidFill>
                      <a:schemeClr val="dk1"/>
                    </a:solidFill>
                    <a:latin typeface="Calibri"/>
                    <a:ea typeface="Calibri"/>
                    <a:cs typeface="Calibri"/>
                    <a:sym typeface="Calibri"/>
                  </a:rPr>
                  <a:t> ve </a:t>
                </a:r>
                <a:r>
                  <a:rPr lang="en-GB" sz="1600" dirty="0" err="1">
                    <a:solidFill>
                      <a:schemeClr val="dk1"/>
                    </a:solidFill>
                    <a:latin typeface="Calibri"/>
                    <a:ea typeface="Calibri"/>
                    <a:cs typeface="Calibri"/>
                    <a:sym typeface="Calibri"/>
                  </a:rPr>
                  <a:t>yazılımlar</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kullanılarak</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oluşturulan</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bir</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ürünün</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tasarımın</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veya</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konseptin</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sanal</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bir</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temsili</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veya</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simülasyonudur</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Ayakkabı</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sanal</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prototipleme</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için</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kullanılan</a:t>
                </a:r>
                <a:r>
                  <a:rPr lang="en-GB" sz="1600" dirty="0">
                    <a:solidFill>
                      <a:schemeClr val="dk1"/>
                    </a:solidFill>
                    <a:latin typeface="Calibri"/>
                    <a:ea typeface="Calibri"/>
                    <a:cs typeface="Calibri"/>
                    <a:sym typeface="Calibri"/>
                  </a:rPr>
                  <a:t> ana </a:t>
                </a:r>
                <a:r>
                  <a:rPr lang="en-GB" sz="1600" dirty="0" err="1">
                    <a:solidFill>
                      <a:schemeClr val="dk1"/>
                    </a:solidFill>
                    <a:latin typeface="Calibri"/>
                    <a:ea typeface="Calibri"/>
                    <a:cs typeface="Calibri"/>
                    <a:sym typeface="Calibri"/>
                  </a:rPr>
                  <a:t>yazılımlar</a:t>
                </a:r>
                <a:r>
                  <a:rPr lang="en-GB" sz="1600" dirty="0">
                    <a:solidFill>
                      <a:schemeClr val="dk1"/>
                    </a:solidFill>
                    <a:latin typeface="Calibri"/>
                    <a:ea typeface="Calibri"/>
                    <a:cs typeface="Calibri"/>
                    <a:sym typeface="Calibri"/>
                  </a:rPr>
                  <a:t> </a:t>
                </a:r>
                <a:r>
                  <a:rPr lang="en-GB" sz="1600" dirty="0" err="1">
                    <a:solidFill>
                      <a:schemeClr val="dk1"/>
                    </a:solidFill>
                    <a:latin typeface="Calibri"/>
                    <a:ea typeface="Calibri"/>
                    <a:cs typeface="Calibri"/>
                    <a:sym typeface="Calibri"/>
                  </a:rPr>
                  <a:t>şunlardır</a:t>
                </a:r>
                <a:r>
                  <a:rPr lang="en-GB" sz="1600" dirty="0">
                    <a:solidFill>
                      <a:schemeClr val="dk1"/>
                    </a:solidFill>
                    <a:latin typeface="Calibri"/>
                    <a:ea typeface="Calibri"/>
                    <a:cs typeface="Calibri"/>
                    <a:sym typeface="Calibri"/>
                  </a:rPr>
                  <a:t>: ICad3d+, </a:t>
                </a:r>
                <a:r>
                  <a:rPr lang="en-GB" sz="1600" dirty="0" err="1">
                    <a:solidFill>
                      <a:schemeClr val="dk1"/>
                    </a:solidFill>
                    <a:latin typeface="Calibri"/>
                    <a:ea typeface="Calibri"/>
                    <a:cs typeface="Calibri"/>
                    <a:sym typeface="Calibri"/>
                  </a:rPr>
                  <a:t>MindCAD</a:t>
                </a:r>
                <a:r>
                  <a:rPr lang="en-GB" sz="1600" dirty="0">
                    <a:solidFill>
                      <a:schemeClr val="dk1"/>
                    </a:solidFill>
                    <a:latin typeface="Calibri"/>
                    <a:ea typeface="Calibri"/>
                    <a:cs typeface="Calibri"/>
                    <a:sym typeface="Calibri"/>
                  </a:rPr>
                  <a:t>, Romans CAD, </a:t>
                </a:r>
                <a:r>
                  <a:rPr lang="en-GB" sz="1600" dirty="0" err="1">
                    <a:solidFill>
                      <a:schemeClr val="dk1"/>
                    </a:solidFill>
                    <a:latin typeface="Calibri"/>
                    <a:ea typeface="Calibri"/>
                    <a:cs typeface="Calibri"/>
                    <a:sym typeface="Calibri"/>
                  </a:rPr>
                  <a:t>ayrıca</a:t>
                </a:r>
                <a:r>
                  <a:rPr lang="en-GB" sz="1600" dirty="0">
                    <a:solidFill>
                      <a:schemeClr val="dk1"/>
                    </a:solidFill>
                    <a:latin typeface="Calibri"/>
                    <a:ea typeface="Calibri"/>
                    <a:cs typeface="Calibri"/>
                    <a:sym typeface="Calibri"/>
                  </a:rPr>
                  <a:t> Rhino, Maya, vb.</a:t>
                </a:r>
                <a:endParaRPr sz="1200" dirty="0">
                  <a:solidFill>
                    <a:schemeClr val="dk1"/>
                  </a:solidFill>
                  <a:latin typeface="Calibri"/>
                  <a:ea typeface="Calibri"/>
                  <a:cs typeface="Calibri"/>
                  <a:sym typeface="Calibri"/>
                </a:endParaRPr>
              </a:p>
            </p:txBody>
          </p:sp>
        </p:grpSp>
        <p:sp>
          <p:nvSpPr>
            <p:cNvPr id="252" name="Google Shape;252;p7"/>
            <p:cNvSpPr txBox="1"/>
            <p:nvPr/>
          </p:nvSpPr>
          <p:spPr>
            <a:xfrm>
              <a:off x="-243675" y="3179080"/>
              <a:ext cx="3586860" cy="298684"/>
            </a:xfrm>
            <a:prstGeom prst="rect">
              <a:avLst/>
            </a:prstGeom>
            <a:solidFill>
              <a:srgbClr val="FFFFFF"/>
            </a:solidFill>
            <a:ln>
              <a:noFill/>
            </a:ln>
          </p:spPr>
          <p:txBody>
            <a:bodyPr spcFirstLastPara="1" wrap="square" lIns="0" tIns="0" rIns="0" bIns="0" anchor="t" anchorCtr="0">
              <a:noAutofit/>
            </a:bodyPr>
            <a:lstStyle/>
            <a:p>
              <a:pPr lvl="0" algn="ctr"/>
              <a:r>
                <a:rPr lang="en-GB" dirty="0" err="1">
                  <a:latin typeface="Calibri"/>
                  <a:ea typeface="Calibri"/>
                  <a:cs typeface="Calibri"/>
                  <a:sym typeface="Calibri"/>
                </a:rPr>
                <a:t>Döngüsel</a:t>
              </a:r>
              <a:r>
                <a:rPr lang="en-GB" dirty="0">
                  <a:latin typeface="Calibri"/>
                  <a:ea typeface="Calibri"/>
                  <a:cs typeface="Calibri"/>
                  <a:sym typeface="Calibri"/>
                </a:rPr>
                <a:t> </a:t>
              </a:r>
              <a:r>
                <a:rPr lang="en-GB" dirty="0" err="1">
                  <a:latin typeface="Calibri"/>
                  <a:ea typeface="Calibri"/>
                  <a:cs typeface="Calibri"/>
                  <a:sym typeface="Calibri"/>
                </a:rPr>
                <a:t>ekonomi</a:t>
              </a:r>
              <a:r>
                <a:rPr lang="en-GB" dirty="0">
                  <a:latin typeface="Calibri"/>
                  <a:ea typeface="Calibri"/>
                  <a:cs typeface="Calibri"/>
                  <a:sym typeface="Calibri"/>
                </a:rPr>
                <a:t> </a:t>
              </a:r>
              <a:r>
                <a:rPr lang="en-GB" dirty="0" err="1">
                  <a:latin typeface="Calibri"/>
                  <a:ea typeface="Calibri"/>
                  <a:cs typeface="Calibri"/>
                  <a:sym typeface="Calibri"/>
                </a:rPr>
                <a:t>ilkelerine</a:t>
              </a:r>
              <a:r>
                <a:rPr lang="en-GB" dirty="0">
                  <a:latin typeface="Calibri"/>
                  <a:ea typeface="Calibri"/>
                  <a:cs typeface="Calibri"/>
                  <a:sym typeface="Calibri"/>
                </a:rPr>
                <a:t> </a:t>
              </a:r>
              <a:r>
                <a:rPr lang="en-GB" dirty="0" err="1">
                  <a:latin typeface="Calibri"/>
                  <a:ea typeface="Calibri"/>
                  <a:cs typeface="Calibri"/>
                  <a:sym typeface="Calibri"/>
                </a:rPr>
                <a:t>bağlı</a:t>
              </a:r>
              <a:r>
                <a:rPr lang="en-GB" dirty="0">
                  <a:latin typeface="Calibri"/>
                  <a:ea typeface="Calibri"/>
                  <a:cs typeface="Calibri"/>
                  <a:sym typeface="Calibri"/>
                </a:rPr>
                <a:t> </a:t>
              </a:r>
              <a:r>
                <a:rPr lang="en-GB" dirty="0" err="1">
                  <a:latin typeface="Calibri"/>
                  <a:ea typeface="Calibri"/>
                  <a:cs typeface="Calibri"/>
                  <a:sym typeface="Calibri"/>
                </a:rPr>
                <a:t>kalınarak</a:t>
              </a:r>
              <a:r>
                <a:rPr lang="en-GB" dirty="0">
                  <a:latin typeface="Calibri"/>
                  <a:ea typeface="Calibri"/>
                  <a:cs typeface="Calibri"/>
                  <a:sym typeface="Calibri"/>
                </a:rPr>
                <a:t> </a:t>
              </a:r>
              <a:r>
                <a:rPr lang="en-GB" dirty="0" err="1">
                  <a:latin typeface="Calibri"/>
                  <a:ea typeface="Calibri"/>
                  <a:cs typeface="Calibri"/>
                  <a:sym typeface="Calibri"/>
                </a:rPr>
                <a:t>tasarlanmış</a:t>
              </a:r>
              <a:r>
                <a:rPr lang="en-GB" dirty="0">
                  <a:latin typeface="Calibri"/>
                  <a:ea typeface="Calibri"/>
                  <a:cs typeface="Calibri"/>
                  <a:sym typeface="Calibri"/>
                </a:rPr>
                <a:t> </a:t>
              </a:r>
              <a:r>
                <a:rPr lang="en-GB" dirty="0" err="1">
                  <a:latin typeface="Calibri"/>
                  <a:ea typeface="Calibri"/>
                  <a:cs typeface="Calibri"/>
                  <a:sym typeface="Calibri"/>
                </a:rPr>
                <a:t>bir</a:t>
              </a:r>
              <a:r>
                <a:rPr lang="en-GB" dirty="0">
                  <a:latin typeface="Calibri"/>
                  <a:ea typeface="Calibri"/>
                  <a:cs typeface="Calibri"/>
                  <a:sym typeface="Calibri"/>
                </a:rPr>
                <a:t> </a:t>
              </a:r>
              <a:r>
                <a:rPr lang="en-GB" dirty="0" err="1">
                  <a:latin typeface="Calibri"/>
                  <a:ea typeface="Calibri"/>
                  <a:cs typeface="Calibri"/>
                  <a:sym typeface="Calibri"/>
                </a:rPr>
                <a:t>ayakkabı</a:t>
              </a:r>
              <a:r>
                <a:rPr lang="en-GB" dirty="0">
                  <a:latin typeface="Calibri"/>
                  <a:ea typeface="Calibri"/>
                  <a:cs typeface="Calibri"/>
                  <a:sym typeface="Calibri"/>
                </a:rPr>
                <a:t> </a:t>
              </a:r>
              <a:r>
                <a:rPr lang="en-GB" dirty="0" err="1">
                  <a:latin typeface="Calibri"/>
                  <a:ea typeface="Calibri"/>
                  <a:cs typeface="Calibri"/>
                  <a:sym typeface="Calibri"/>
                </a:rPr>
                <a:t>ürününün</a:t>
              </a:r>
              <a:r>
                <a:rPr lang="en-GB" dirty="0">
                  <a:latin typeface="Calibri"/>
                  <a:ea typeface="Calibri"/>
                  <a:cs typeface="Calibri"/>
                  <a:sym typeface="Calibri"/>
                </a:rPr>
                <a:t> </a:t>
              </a:r>
              <a:r>
                <a:rPr lang="en-GB" dirty="0" err="1">
                  <a:latin typeface="Calibri"/>
                  <a:ea typeface="Calibri"/>
                  <a:cs typeface="Calibri"/>
                  <a:sym typeface="Calibri"/>
                </a:rPr>
                <a:t>dijital</a:t>
              </a:r>
              <a:r>
                <a:rPr lang="en-GB" dirty="0">
                  <a:latin typeface="Calibri"/>
                  <a:ea typeface="Calibri"/>
                  <a:cs typeface="Calibri"/>
                  <a:sym typeface="Calibri"/>
                </a:rPr>
                <a:t> </a:t>
              </a:r>
              <a:r>
                <a:rPr lang="en-GB" dirty="0" err="1">
                  <a:latin typeface="Calibri"/>
                  <a:ea typeface="Calibri"/>
                  <a:cs typeface="Calibri"/>
                  <a:sym typeface="Calibri"/>
                </a:rPr>
                <a:t>prototipi</a:t>
              </a:r>
              <a:r>
                <a:rPr lang="en-GB" dirty="0">
                  <a:latin typeface="Calibri"/>
                  <a:ea typeface="Calibri"/>
                  <a:cs typeface="Calibri"/>
                  <a:sym typeface="Calibri"/>
                </a:rPr>
                <a:t>.</a:t>
              </a:r>
              <a:r>
                <a:rPr lang="tr-TR" sz="1400" dirty="0">
                  <a:solidFill>
                    <a:srgbClr val="000000"/>
                  </a:solidFill>
                  <a:latin typeface="Calibri"/>
                  <a:ea typeface="Calibri"/>
                  <a:cs typeface="Calibri"/>
                  <a:sym typeface="Calibri"/>
                </a:rPr>
                <a:t>Kaynak</a:t>
              </a:r>
              <a:r>
                <a:rPr lang="en-GB" sz="1400" dirty="0">
                  <a:solidFill>
                    <a:srgbClr val="000000"/>
                  </a:solidFill>
                  <a:latin typeface="Calibri"/>
                  <a:ea typeface="Calibri"/>
                  <a:cs typeface="Calibri"/>
                  <a:sym typeface="Calibri"/>
                </a:rPr>
                <a:t>: TUIASI- Maria Popa</a:t>
              </a:r>
              <a:endParaRPr dirty="0"/>
            </a:p>
          </p:txBody>
        </p:sp>
        <p:sp>
          <p:nvSpPr>
            <p:cNvPr id="253" name="Google Shape;253;p7"/>
            <p:cNvSpPr txBox="1"/>
            <p:nvPr/>
          </p:nvSpPr>
          <p:spPr>
            <a:xfrm>
              <a:off x="329481" y="-149890"/>
              <a:ext cx="2130804" cy="469783"/>
            </a:xfrm>
            <a:prstGeom prst="rect">
              <a:avLst/>
            </a:prstGeom>
            <a:noFill/>
            <a:ln>
              <a:noFill/>
            </a:ln>
          </p:spPr>
          <p:txBody>
            <a:bodyPr spcFirstLastPara="1" wrap="square" lIns="91425" tIns="45700" rIns="91425" bIns="45700" anchor="t" anchorCtr="0">
              <a:noAutofit/>
            </a:bodyPr>
            <a:lstStyle/>
            <a:p>
              <a:pPr lvl="0" algn="just">
                <a:lnSpc>
                  <a:spcPct val="110000"/>
                </a:lnSpc>
              </a:pPr>
              <a:r>
                <a:rPr lang="en-GB" sz="2000" b="1" dirty="0" err="1">
                  <a:solidFill>
                    <a:schemeClr val="dk1"/>
                  </a:solidFill>
                  <a:latin typeface="Calibri"/>
                  <a:ea typeface="Calibri"/>
                  <a:cs typeface="Calibri"/>
                  <a:sym typeface="Calibri"/>
                </a:rPr>
                <a:t>Dijital</a:t>
              </a:r>
              <a:r>
                <a:rPr lang="en-GB" sz="2000" b="1" dirty="0">
                  <a:solidFill>
                    <a:schemeClr val="dk1"/>
                  </a:solidFill>
                  <a:latin typeface="Calibri"/>
                  <a:ea typeface="Calibri"/>
                  <a:cs typeface="Calibri"/>
                  <a:sym typeface="Calibri"/>
                </a:rPr>
                <a:t> </a:t>
              </a:r>
              <a:r>
                <a:rPr lang="en-GB" sz="2000" b="1" dirty="0" err="1">
                  <a:solidFill>
                    <a:schemeClr val="dk1"/>
                  </a:solidFill>
                  <a:latin typeface="Calibri"/>
                  <a:ea typeface="Calibri"/>
                  <a:cs typeface="Calibri"/>
                  <a:sym typeface="Calibri"/>
                </a:rPr>
                <a:t>prototipleme</a:t>
              </a:r>
              <a:endParaRPr sz="2000" dirty="0">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8"/>
          <p:cNvSpPr/>
          <p:nvPr/>
        </p:nvSpPr>
        <p:spPr>
          <a:xfrm rot="-3863643">
            <a:off x="-2793533" y="-527557"/>
            <a:ext cx="6958892" cy="8663548"/>
          </a:xfrm>
          <a:custGeom>
            <a:avLst/>
            <a:gdLst/>
            <a:ahLst/>
            <a:cxnLst/>
            <a:rect l="l" t="t" r="r" b="b"/>
            <a:pathLst>
              <a:path w="7881735" h="3836223" extrusionOk="0">
                <a:moveTo>
                  <a:pt x="0" y="0"/>
                </a:moveTo>
                <a:lnTo>
                  <a:pt x="7881735" y="0"/>
                </a:lnTo>
                <a:lnTo>
                  <a:pt x="7881735" y="3836223"/>
                </a:lnTo>
                <a:lnTo>
                  <a:pt x="0" y="3836223"/>
                </a:lnTo>
                <a:close/>
              </a:path>
            </a:pathLst>
          </a:custGeom>
          <a:solidFill>
            <a:srgbClr val="2A4C8C"/>
          </a:solidFill>
          <a:ln w="9525" cap="flat" cmpd="sng">
            <a:solidFill>
              <a:srgbClr val="2A4C8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60" name="Google Shape;260;p8"/>
          <p:cNvGrpSpPr/>
          <p:nvPr/>
        </p:nvGrpSpPr>
        <p:grpSpPr>
          <a:xfrm>
            <a:off x="3752186" y="194838"/>
            <a:ext cx="8439814" cy="890747"/>
            <a:chOff x="2977130" y="297492"/>
            <a:chExt cx="8439814" cy="890747"/>
          </a:xfrm>
        </p:grpSpPr>
        <p:pic>
          <p:nvPicPr>
            <p:cNvPr id="261" name="Google Shape;261;p8"/>
            <p:cNvPicPr preferRelativeResize="0"/>
            <p:nvPr/>
          </p:nvPicPr>
          <p:blipFill rotWithShape="1">
            <a:blip r:embed="rId3">
              <a:alphaModFix/>
            </a:blip>
            <a:srcRect/>
            <a:stretch/>
          </p:blipFill>
          <p:spPr>
            <a:xfrm>
              <a:off x="2977130" y="297492"/>
              <a:ext cx="917508" cy="890747"/>
            </a:xfrm>
            <a:prstGeom prst="rect">
              <a:avLst/>
            </a:prstGeom>
            <a:noFill/>
            <a:ln>
              <a:noFill/>
            </a:ln>
          </p:spPr>
        </p:pic>
        <p:sp>
          <p:nvSpPr>
            <p:cNvPr id="262" name="Google Shape;262;p8"/>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r>
                <a:rPr lang="en-GB" sz="1200" dirty="0">
                  <a:solidFill>
                    <a:srgbClr val="2D5693"/>
                  </a:solidFill>
                  <a:latin typeface="Arimo"/>
                  <a:ea typeface="Arimo"/>
                  <a:cs typeface="Arimo"/>
                  <a:sym typeface="Arimo"/>
                </a:rPr>
                <a:t>SHOEDES – </a:t>
              </a:r>
              <a:r>
                <a:rPr lang="en-GB" sz="1200" dirty="0" err="1">
                  <a:solidFill>
                    <a:srgbClr val="2D5693"/>
                  </a:solidFill>
                  <a:latin typeface="Arimo"/>
                  <a:ea typeface="Arimo"/>
                  <a:cs typeface="Arimo"/>
                  <a:sym typeface="Arimo"/>
                </a:rPr>
                <a:t>Döngüsel</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ekonominin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ortaya</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çıkan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taleplerine</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uygun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sürdürülebilir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ürünler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için</a:t>
              </a:r>
              <a:r>
                <a:rPr lang="en-GB" sz="1200" dirty="0">
                  <a:solidFill>
                    <a:srgbClr val="2D5693"/>
                  </a:solidFill>
                  <a:latin typeface="Arimo"/>
                  <a:ea typeface="Arimo"/>
                  <a:cs typeface="Arimo"/>
                  <a:sym typeface="Arimo"/>
                </a:rPr>
                <a:t> yeni </a:t>
              </a:r>
              <a:r>
                <a:rPr lang="en-GB" sz="1200" dirty="0" err="1">
                  <a:solidFill>
                    <a:srgbClr val="2D5693"/>
                  </a:solidFill>
                  <a:latin typeface="Arimo"/>
                  <a:ea typeface="Arimo"/>
                  <a:cs typeface="Arimo"/>
                  <a:sym typeface="Arimo"/>
                </a:rPr>
                <a:t>ayakkabı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tasarımcısı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nitelikleri</a:t>
              </a:r>
              <a:endParaRPr sz="1200" dirty="0">
                <a:solidFill>
                  <a:srgbClr val="2D5693"/>
                </a:solidFill>
                <a:latin typeface="Arimo"/>
                <a:ea typeface="Arimo"/>
                <a:cs typeface="Arimo"/>
                <a:sym typeface="Arimo"/>
              </a:endParaRPr>
            </a:p>
          </p:txBody>
        </p:sp>
      </p:grpSp>
      <p:sp>
        <p:nvSpPr>
          <p:cNvPr id="263" name="Google Shape;263;p8"/>
          <p:cNvSpPr/>
          <p:nvPr/>
        </p:nvSpPr>
        <p:spPr>
          <a:xfrm>
            <a:off x="-1461106" y="4657344"/>
            <a:ext cx="7422994" cy="2023935"/>
          </a:xfrm>
          <a:prstGeom prst="rtTriangle">
            <a:avLst/>
          </a:prstGeom>
          <a:solidFill>
            <a:srgbClr val="F1CB2F"/>
          </a:solidFill>
          <a:ln w="57150" cap="flat" cmpd="sng">
            <a:solidFill>
              <a:srgbClr val="F1C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8"/>
          <p:cNvSpPr txBox="1"/>
          <p:nvPr/>
        </p:nvSpPr>
        <p:spPr>
          <a:xfrm>
            <a:off x="6242476" y="1352219"/>
            <a:ext cx="5168652" cy="707886"/>
          </a:xfrm>
          <a:prstGeom prst="rect">
            <a:avLst/>
          </a:prstGeom>
          <a:solidFill>
            <a:srgbClr val="F1CB2F"/>
          </a:solidFill>
          <a:ln>
            <a:noFill/>
          </a:ln>
        </p:spPr>
        <p:txBody>
          <a:bodyPr spcFirstLastPara="1" wrap="square" lIns="91425" tIns="45700" rIns="91425" bIns="45700" anchor="t" anchorCtr="0">
            <a:spAutoFit/>
          </a:bodyPr>
          <a:lstStyle/>
          <a:p>
            <a:pPr lvl="0" algn="ctr"/>
            <a:r>
              <a:rPr lang="en-GB" sz="2000" b="1" dirty="0" err="1">
                <a:solidFill>
                  <a:schemeClr val="dk1"/>
                </a:solidFill>
                <a:latin typeface="Calibri"/>
                <a:ea typeface="Calibri"/>
                <a:cs typeface="Calibri"/>
                <a:sym typeface="Calibri"/>
              </a:rPr>
              <a:t>Prototipleme</a:t>
            </a:r>
            <a:r>
              <a:rPr lang="en-GB" sz="2000" b="1" dirty="0">
                <a:solidFill>
                  <a:schemeClr val="dk1"/>
                </a:solidFill>
                <a:latin typeface="Calibri"/>
                <a:ea typeface="Calibri"/>
                <a:cs typeface="Calibri"/>
                <a:sym typeface="Calibri"/>
              </a:rPr>
              <a:t> </a:t>
            </a:r>
            <a:r>
              <a:rPr lang="en-GB" sz="2000" b="1" dirty="0" err="1">
                <a:solidFill>
                  <a:schemeClr val="dk1"/>
                </a:solidFill>
                <a:latin typeface="Calibri"/>
                <a:ea typeface="Calibri"/>
                <a:cs typeface="Calibri"/>
                <a:sym typeface="Calibri"/>
              </a:rPr>
              <a:t>sırasında</a:t>
            </a:r>
            <a:r>
              <a:rPr lang="en-GB" sz="2000" b="1" dirty="0">
                <a:solidFill>
                  <a:schemeClr val="dk1"/>
                </a:solidFill>
                <a:latin typeface="Calibri"/>
                <a:ea typeface="Calibri"/>
                <a:cs typeface="Calibri"/>
                <a:sym typeface="Calibri"/>
              </a:rPr>
              <a:t> </a:t>
            </a:r>
            <a:r>
              <a:rPr lang="en-GB" sz="2000" b="1" dirty="0" err="1">
                <a:solidFill>
                  <a:schemeClr val="dk1"/>
                </a:solidFill>
                <a:latin typeface="Calibri"/>
                <a:ea typeface="Calibri"/>
                <a:cs typeface="Calibri"/>
                <a:sym typeface="Calibri"/>
              </a:rPr>
              <a:t>vurgulanan</a:t>
            </a:r>
            <a:r>
              <a:rPr lang="en-GB" sz="2000" b="1" dirty="0">
                <a:solidFill>
                  <a:schemeClr val="dk1"/>
                </a:solidFill>
                <a:latin typeface="Calibri"/>
                <a:ea typeface="Calibri"/>
                <a:cs typeface="Calibri"/>
                <a:sym typeface="Calibri"/>
              </a:rPr>
              <a:t> </a:t>
            </a:r>
            <a:r>
              <a:rPr lang="en-GB" sz="2000" b="1" dirty="0" err="1">
                <a:solidFill>
                  <a:schemeClr val="dk1"/>
                </a:solidFill>
                <a:latin typeface="Calibri"/>
                <a:ea typeface="Calibri"/>
                <a:cs typeface="Calibri"/>
                <a:sym typeface="Calibri"/>
              </a:rPr>
              <a:t>temel</a:t>
            </a:r>
            <a:r>
              <a:rPr lang="en-GB" sz="2000" b="1" dirty="0">
                <a:solidFill>
                  <a:schemeClr val="dk1"/>
                </a:solidFill>
                <a:latin typeface="Calibri"/>
                <a:ea typeface="Calibri"/>
                <a:cs typeface="Calibri"/>
                <a:sym typeface="Calibri"/>
              </a:rPr>
              <a:t> </a:t>
            </a:r>
            <a:r>
              <a:rPr lang="en-GB" sz="2000" b="1" dirty="0" err="1">
                <a:solidFill>
                  <a:schemeClr val="dk1"/>
                </a:solidFill>
                <a:latin typeface="Calibri"/>
                <a:ea typeface="Calibri"/>
                <a:cs typeface="Calibri"/>
                <a:sym typeface="Calibri"/>
              </a:rPr>
              <a:t>döngüsel</a:t>
            </a:r>
            <a:r>
              <a:rPr lang="en-GB" sz="2000" b="1" dirty="0">
                <a:solidFill>
                  <a:schemeClr val="dk1"/>
                </a:solidFill>
                <a:latin typeface="Calibri"/>
                <a:ea typeface="Calibri"/>
                <a:cs typeface="Calibri"/>
                <a:sym typeface="Calibri"/>
              </a:rPr>
              <a:t> </a:t>
            </a:r>
            <a:r>
              <a:rPr lang="en-GB" sz="2000" b="1" dirty="0" err="1">
                <a:solidFill>
                  <a:schemeClr val="dk1"/>
                </a:solidFill>
                <a:latin typeface="Calibri"/>
                <a:ea typeface="Calibri"/>
                <a:cs typeface="Calibri"/>
                <a:sym typeface="Calibri"/>
              </a:rPr>
              <a:t>ekonomi</a:t>
            </a:r>
            <a:r>
              <a:rPr lang="en-GB" sz="2000" b="1" dirty="0">
                <a:solidFill>
                  <a:schemeClr val="dk1"/>
                </a:solidFill>
                <a:latin typeface="Calibri"/>
                <a:ea typeface="Calibri"/>
                <a:cs typeface="Calibri"/>
                <a:sym typeface="Calibri"/>
              </a:rPr>
              <a:t> </a:t>
            </a:r>
            <a:r>
              <a:rPr lang="en-GB" sz="2000" b="1" dirty="0" err="1">
                <a:solidFill>
                  <a:schemeClr val="dk1"/>
                </a:solidFill>
                <a:latin typeface="Calibri"/>
                <a:ea typeface="Calibri"/>
                <a:cs typeface="Calibri"/>
                <a:sym typeface="Calibri"/>
              </a:rPr>
              <a:t>ilkeleri</a:t>
            </a:r>
            <a:endParaRPr sz="2000" b="1" dirty="0">
              <a:solidFill>
                <a:schemeClr val="dk1"/>
              </a:solidFill>
              <a:latin typeface="Calibri"/>
              <a:ea typeface="Calibri"/>
              <a:cs typeface="Calibri"/>
              <a:sym typeface="Calibri"/>
            </a:endParaRPr>
          </a:p>
        </p:txBody>
      </p:sp>
      <p:sp>
        <p:nvSpPr>
          <p:cNvPr id="265" name="Google Shape;265;p8"/>
          <p:cNvSpPr txBox="1"/>
          <p:nvPr/>
        </p:nvSpPr>
        <p:spPr>
          <a:xfrm>
            <a:off x="203940" y="1539042"/>
            <a:ext cx="4128979" cy="1292662"/>
          </a:xfrm>
          <a:prstGeom prst="rect">
            <a:avLst/>
          </a:prstGeom>
          <a:noFill/>
          <a:ln>
            <a:noFill/>
          </a:ln>
        </p:spPr>
        <p:txBody>
          <a:bodyPr spcFirstLastPara="1" wrap="square" lIns="0" tIns="0" rIns="0" bIns="0" anchor="t" anchorCtr="0">
            <a:spAutoFit/>
          </a:bodyPr>
          <a:lstStyle/>
          <a:p>
            <a:pPr lvl="0">
              <a:lnSpc>
                <a:spcPct val="150000"/>
              </a:lnSpc>
            </a:pPr>
            <a:r>
              <a:rPr lang="en-GB" sz="2800" dirty="0" err="1">
                <a:solidFill>
                  <a:schemeClr val="lt1"/>
                </a:solidFill>
                <a:latin typeface="Calibri"/>
                <a:ea typeface="Calibri"/>
                <a:cs typeface="Calibri"/>
                <a:sym typeface="Calibri"/>
              </a:rPr>
              <a:t>Prototipleme</a:t>
            </a:r>
            <a:r>
              <a:rPr lang="en-GB" sz="2800" dirty="0">
                <a:solidFill>
                  <a:schemeClr val="lt1"/>
                </a:solidFill>
                <a:latin typeface="Calibri"/>
                <a:ea typeface="Calibri"/>
                <a:cs typeface="Calibri"/>
                <a:sym typeface="Calibri"/>
              </a:rPr>
              <a:t> </a:t>
            </a:r>
            <a:r>
              <a:rPr lang="en-GB" sz="2800" dirty="0" err="1">
                <a:solidFill>
                  <a:schemeClr val="lt1"/>
                </a:solidFill>
                <a:latin typeface="Calibri"/>
                <a:ea typeface="Calibri"/>
                <a:cs typeface="Calibri"/>
                <a:sym typeface="Calibri"/>
              </a:rPr>
              <a:t>için</a:t>
            </a:r>
            <a:r>
              <a:rPr lang="en-GB" sz="2800" dirty="0">
                <a:solidFill>
                  <a:schemeClr val="lt1"/>
                </a:solidFill>
                <a:latin typeface="Calibri"/>
                <a:ea typeface="Calibri"/>
                <a:cs typeface="Calibri"/>
                <a:sym typeface="Calibri"/>
              </a:rPr>
              <a:t> </a:t>
            </a:r>
            <a:r>
              <a:rPr lang="en-GB" sz="2800" dirty="0" err="1">
                <a:solidFill>
                  <a:schemeClr val="lt1"/>
                </a:solidFill>
                <a:latin typeface="Calibri"/>
                <a:ea typeface="Calibri"/>
                <a:cs typeface="Calibri"/>
                <a:sym typeface="Calibri"/>
              </a:rPr>
              <a:t>döngüsel</a:t>
            </a:r>
            <a:r>
              <a:rPr lang="en-GB" sz="2800" dirty="0">
                <a:solidFill>
                  <a:schemeClr val="lt1"/>
                </a:solidFill>
                <a:latin typeface="Calibri"/>
                <a:ea typeface="Calibri"/>
                <a:cs typeface="Calibri"/>
                <a:sym typeface="Calibri"/>
              </a:rPr>
              <a:t> </a:t>
            </a:r>
            <a:r>
              <a:rPr lang="en-GB" sz="2800" dirty="0" err="1">
                <a:solidFill>
                  <a:schemeClr val="lt1"/>
                </a:solidFill>
                <a:latin typeface="Calibri"/>
                <a:ea typeface="Calibri"/>
                <a:cs typeface="Calibri"/>
                <a:sym typeface="Calibri"/>
              </a:rPr>
              <a:t>ekonomi</a:t>
            </a:r>
            <a:r>
              <a:rPr lang="en-GB" sz="2800" dirty="0">
                <a:solidFill>
                  <a:schemeClr val="lt1"/>
                </a:solidFill>
                <a:latin typeface="Calibri"/>
                <a:ea typeface="Calibri"/>
                <a:cs typeface="Calibri"/>
                <a:sym typeface="Calibri"/>
              </a:rPr>
              <a:t> </a:t>
            </a:r>
            <a:r>
              <a:rPr lang="en-GB" sz="2800" dirty="0" err="1">
                <a:solidFill>
                  <a:schemeClr val="lt1"/>
                </a:solidFill>
                <a:latin typeface="Calibri"/>
                <a:ea typeface="Calibri"/>
                <a:cs typeface="Calibri"/>
                <a:sym typeface="Calibri"/>
              </a:rPr>
              <a:t>ilkeleri</a:t>
            </a:r>
            <a:endParaRPr dirty="0"/>
          </a:p>
        </p:txBody>
      </p:sp>
      <p:pic>
        <p:nvPicPr>
          <p:cNvPr id="266" name="Google Shape;266;p8"/>
          <p:cNvPicPr preferRelativeResize="0"/>
          <p:nvPr/>
        </p:nvPicPr>
        <p:blipFill rotWithShape="1">
          <a:blip r:embed="rId4">
            <a:alphaModFix/>
          </a:blip>
          <a:srcRect r="44462" b="-212"/>
          <a:stretch/>
        </p:blipFill>
        <p:spPr>
          <a:xfrm>
            <a:off x="114338" y="5979840"/>
            <a:ext cx="1784643" cy="413890"/>
          </a:xfrm>
          <a:prstGeom prst="rect">
            <a:avLst/>
          </a:prstGeom>
          <a:noFill/>
          <a:ln>
            <a:noFill/>
          </a:ln>
        </p:spPr>
      </p:pic>
      <p:pic>
        <p:nvPicPr>
          <p:cNvPr id="267" name="Google Shape;267;p8"/>
          <p:cNvPicPr preferRelativeResize="0"/>
          <p:nvPr/>
        </p:nvPicPr>
        <p:blipFill rotWithShape="1">
          <a:blip r:embed="rId5">
            <a:alphaModFix/>
          </a:blip>
          <a:srcRect/>
          <a:stretch/>
        </p:blipFill>
        <p:spPr>
          <a:xfrm>
            <a:off x="1260446" y="2978039"/>
            <a:ext cx="2491740" cy="2405380"/>
          </a:xfrm>
          <a:prstGeom prst="rect">
            <a:avLst/>
          </a:prstGeom>
          <a:noFill/>
          <a:ln>
            <a:noFill/>
          </a:ln>
        </p:spPr>
      </p:pic>
      <p:grpSp>
        <p:nvGrpSpPr>
          <p:cNvPr id="268" name="Google Shape;268;p8"/>
          <p:cNvGrpSpPr/>
          <p:nvPr/>
        </p:nvGrpSpPr>
        <p:grpSpPr>
          <a:xfrm>
            <a:off x="6229705" y="2201060"/>
            <a:ext cx="5175691" cy="3203999"/>
            <a:chOff x="402398" y="404"/>
            <a:chExt cx="5175691" cy="3203999"/>
          </a:xfrm>
        </p:grpSpPr>
        <p:sp>
          <p:nvSpPr>
            <p:cNvPr id="269" name="Google Shape;269;p8"/>
            <p:cNvSpPr/>
            <p:nvPr/>
          </p:nvSpPr>
          <p:spPr>
            <a:xfrm>
              <a:off x="402398" y="404"/>
              <a:ext cx="2464615" cy="1478769"/>
            </a:xfrm>
            <a:prstGeom prst="rect">
              <a:avLst/>
            </a:prstGeom>
            <a:noFill/>
            <a:ln w="38100" cap="flat" cmpd="sng">
              <a:solidFill>
                <a:srgbClr val="F1CB2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txBox="1"/>
            <p:nvPr/>
          </p:nvSpPr>
          <p:spPr>
            <a:xfrm>
              <a:off x="402398" y="404"/>
              <a:ext cx="2464615" cy="1478769"/>
            </a:xfrm>
            <a:prstGeom prst="rect">
              <a:avLst/>
            </a:prstGeom>
            <a:noFill/>
            <a:ln>
              <a:noFill/>
            </a:ln>
          </p:spPr>
          <p:txBody>
            <a:bodyPr spcFirstLastPara="1" wrap="square" lIns="76200" tIns="76200" rIns="76200" bIns="76200" anchor="ctr" anchorCtr="0">
              <a:noAutofit/>
            </a:bodyPr>
            <a:lstStyle/>
            <a:p>
              <a:pPr lvl="0" algn="ctr">
                <a:lnSpc>
                  <a:spcPct val="90000"/>
                </a:lnSpc>
                <a:buClr>
                  <a:srgbClr val="2A4C8C"/>
                </a:buClr>
                <a:buSzPts val="2000"/>
              </a:pPr>
              <a:r>
                <a:rPr lang="en-GB" sz="2000" b="1" dirty="0" err="1">
                  <a:solidFill>
                    <a:srgbClr val="2A4C8C"/>
                  </a:solidFill>
                  <a:latin typeface="Calibri"/>
                  <a:ea typeface="Calibri"/>
                  <a:cs typeface="Calibri"/>
                  <a:sym typeface="Calibri"/>
                </a:rPr>
                <a:t>Dayanıklılık</a:t>
              </a:r>
              <a:r>
                <a:rPr lang="en-GB" sz="2000" b="1" dirty="0">
                  <a:solidFill>
                    <a:srgbClr val="2A4C8C"/>
                  </a:solidFill>
                  <a:latin typeface="Calibri"/>
                  <a:ea typeface="Calibri"/>
                  <a:cs typeface="Calibri"/>
                  <a:sym typeface="Calibri"/>
                </a:rPr>
                <a:t> ve </a:t>
              </a:r>
              <a:r>
                <a:rPr lang="en-GB" sz="2000" b="1" dirty="0" err="1">
                  <a:solidFill>
                    <a:srgbClr val="2A4C8C"/>
                  </a:solidFill>
                  <a:latin typeface="Calibri"/>
                  <a:ea typeface="Calibri"/>
                  <a:cs typeface="Calibri"/>
                  <a:sym typeface="Calibri"/>
                </a:rPr>
                <a:t>uzun</a:t>
              </a:r>
              <a:r>
                <a:rPr lang="en-GB" sz="2000" b="1" dirty="0">
                  <a:solidFill>
                    <a:srgbClr val="2A4C8C"/>
                  </a:solidFill>
                  <a:latin typeface="Calibri"/>
                  <a:ea typeface="Calibri"/>
                  <a:cs typeface="Calibri"/>
                  <a:sym typeface="Calibri"/>
                </a:rPr>
                <a:t> </a:t>
              </a:r>
              <a:r>
                <a:rPr lang="en-GB" sz="2000" b="1" dirty="0" err="1">
                  <a:solidFill>
                    <a:srgbClr val="2A4C8C"/>
                  </a:solidFill>
                  <a:latin typeface="Calibri"/>
                  <a:ea typeface="Calibri"/>
                  <a:cs typeface="Calibri"/>
                  <a:sym typeface="Calibri"/>
                </a:rPr>
                <a:t>ömür</a:t>
              </a:r>
              <a:endParaRPr dirty="0"/>
            </a:p>
          </p:txBody>
        </p:sp>
        <p:sp>
          <p:nvSpPr>
            <p:cNvPr id="271" name="Google Shape;271;p8"/>
            <p:cNvSpPr/>
            <p:nvPr/>
          </p:nvSpPr>
          <p:spPr>
            <a:xfrm>
              <a:off x="3113474" y="404"/>
              <a:ext cx="2464615" cy="1478769"/>
            </a:xfrm>
            <a:prstGeom prst="rect">
              <a:avLst/>
            </a:prstGeom>
            <a:noFill/>
            <a:ln w="38100" cap="flat" cmpd="sng">
              <a:solidFill>
                <a:srgbClr val="F1CB2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8"/>
            <p:cNvSpPr txBox="1"/>
            <p:nvPr/>
          </p:nvSpPr>
          <p:spPr>
            <a:xfrm>
              <a:off x="3113474" y="404"/>
              <a:ext cx="2464615" cy="1478769"/>
            </a:xfrm>
            <a:prstGeom prst="rect">
              <a:avLst/>
            </a:prstGeom>
            <a:noFill/>
            <a:ln>
              <a:noFill/>
            </a:ln>
          </p:spPr>
          <p:txBody>
            <a:bodyPr spcFirstLastPara="1" wrap="square" lIns="76200" tIns="76200" rIns="76200" bIns="76200" anchor="ctr" anchorCtr="0">
              <a:noAutofit/>
            </a:bodyPr>
            <a:lstStyle/>
            <a:p>
              <a:pPr lvl="0" algn="ctr">
                <a:lnSpc>
                  <a:spcPct val="90000"/>
                </a:lnSpc>
                <a:buClr>
                  <a:srgbClr val="2A4C8C"/>
                </a:buClr>
                <a:buSzPts val="2000"/>
              </a:pPr>
              <a:r>
                <a:rPr lang="en-GB" sz="2000" b="1" dirty="0" err="1">
                  <a:solidFill>
                    <a:srgbClr val="2A4C8C"/>
                  </a:solidFill>
                  <a:latin typeface="Calibri"/>
                  <a:ea typeface="Calibri"/>
                  <a:cs typeface="Calibri"/>
                  <a:sym typeface="Calibri"/>
                </a:rPr>
                <a:t>Onarılabilirlik</a:t>
              </a:r>
              <a:r>
                <a:rPr lang="en-GB" sz="2000" b="1" dirty="0">
                  <a:solidFill>
                    <a:srgbClr val="2A4C8C"/>
                  </a:solidFill>
                  <a:latin typeface="Calibri"/>
                  <a:ea typeface="Calibri"/>
                  <a:cs typeface="Calibri"/>
                  <a:sym typeface="Calibri"/>
                </a:rPr>
                <a:t> ve </a:t>
              </a:r>
              <a:r>
                <a:rPr lang="en-GB" sz="2000" b="1" dirty="0" err="1">
                  <a:solidFill>
                    <a:srgbClr val="2A4C8C"/>
                  </a:solidFill>
                  <a:latin typeface="Calibri"/>
                  <a:ea typeface="Calibri"/>
                  <a:cs typeface="Calibri"/>
                  <a:sym typeface="Calibri"/>
                </a:rPr>
                <a:t>modülerlik</a:t>
              </a:r>
              <a:endParaRPr dirty="0"/>
            </a:p>
          </p:txBody>
        </p:sp>
        <p:sp>
          <p:nvSpPr>
            <p:cNvPr id="273" name="Google Shape;273;p8"/>
            <p:cNvSpPr/>
            <p:nvPr/>
          </p:nvSpPr>
          <p:spPr>
            <a:xfrm>
              <a:off x="1757936" y="1725634"/>
              <a:ext cx="2464615" cy="1478769"/>
            </a:xfrm>
            <a:prstGeom prst="rect">
              <a:avLst/>
            </a:prstGeom>
            <a:noFill/>
            <a:ln w="38100" cap="flat" cmpd="sng">
              <a:solidFill>
                <a:srgbClr val="F1CB2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txBox="1"/>
            <p:nvPr/>
          </p:nvSpPr>
          <p:spPr>
            <a:xfrm>
              <a:off x="1757936" y="1725634"/>
              <a:ext cx="2464615" cy="1478769"/>
            </a:xfrm>
            <a:prstGeom prst="rect">
              <a:avLst/>
            </a:prstGeom>
            <a:noFill/>
            <a:ln>
              <a:noFill/>
            </a:ln>
          </p:spPr>
          <p:txBody>
            <a:bodyPr spcFirstLastPara="1" wrap="square" lIns="76200" tIns="76200" rIns="76200" bIns="76200" anchor="ctr" anchorCtr="0">
              <a:noAutofit/>
            </a:bodyPr>
            <a:lstStyle/>
            <a:p>
              <a:pPr lvl="0" algn="ctr">
                <a:lnSpc>
                  <a:spcPct val="90000"/>
                </a:lnSpc>
                <a:buClr>
                  <a:srgbClr val="2A4C8C"/>
                </a:buClr>
                <a:buSzPts val="2000"/>
              </a:pPr>
              <a:r>
                <a:rPr lang="en-GB" sz="2000" b="1" dirty="0" err="1">
                  <a:solidFill>
                    <a:srgbClr val="2A4C8C"/>
                  </a:solidFill>
                  <a:latin typeface="Calibri"/>
                  <a:ea typeface="Calibri"/>
                  <a:cs typeface="Calibri"/>
                  <a:sym typeface="Calibri"/>
                </a:rPr>
                <a:t>Sökme</a:t>
              </a:r>
              <a:r>
                <a:rPr lang="en-GB" sz="2000" b="1" dirty="0">
                  <a:solidFill>
                    <a:srgbClr val="2A4C8C"/>
                  </a:solidFill>
                  <a:latin typeface="Calibri"/>
                  <a:ea typeface="Calibri"/>
                  <a:cs typeface="Calibri"/>
                  <a:sym typeface="Calibri"/>
                </a:rPr>
                <a:t> </a:t>
              </a:r>
              <a:r>
                <a:rPr lang="en-GB" sz="2000" b="1" dirty="0" err="1">
                  <a:solidFill>
                    <a:srgbClr val="2A4C8C"/>
                  </a:solidFill>
                  <a:latin typeface="Calibri"/>
                  <a:ea typeface="Calibri"/>
                  <a:cs typeface="Calibri"/>
                  <a:sym typeface="Calibri"/>
                </a:rPr>
                <a:t>kolaylığı</a:t>
              </a:r>
              <a:endParaRPr dirty="0"/>
            </a:p>
          </p:txBody>
        </p:sp>
      </p:grpSp>
      <p:sp>
        <p:nvSpPr>
          <p:cNvPr id="275" name="Google Shape;275;p8"/>
          <p:cNvSpPr txBox="1"/>
          <p:nvPr/>
        </p:nvSpPr>
        <p:spPr>
          <a:xfrm>
            <a:off x="6242476" y="5979840"/>
            <a:ext cx="4876888" cy="707886"/>
          </a:xfrm>
          <a:prstGeom prst="rect">
            <a:avLst/>
          </a:prstGeom>
          <a:solidFill>
            <a:srgbClr val="F1CB2F"/>
          </a:solidFill>
          <a:ln>
            <a:noFill/>
          </a:ln>
        </p:spPr>
        <p:txBody>
          <a:bodyPr spcFirstLastPara="1" wrap="square" lIns="91425" tIns="45700" rIns="91425" bIns="45700" anchor="t" anchorCtr="0">
            <a:spAutoFit/>
          </a:bodyPr>
          <a:lstStyle/>
          <a:p>
            <a:pPr lvl="0" algn="ctr"/>
            <a:r>
              <a:rPr lang="en-GB" sz="2000" b="1" dirty="0" err="1">
                <a:solidFill>
                  <a:schemeClr val="dk1"/>
                </a:solidFill>
                <a:latin typeface="Calibri"/>
                <a:ea typeface="Calibri"/>
                <a:cs typeface="Calibri"/>
                <a:sym typeface="Calibri"/>
              </a:rPr>
              <a:t>Atıkların</a:t>
            </a:r>
            <a:r>
              <a:rPr lang="en-GB" sz="2000" b="1" dirty="0">
                <a:solidFill>
                  <a:schemeClr val="dk1"/>
                </a:solidFill>
                <a:latin typeface="Calibri"/>
                <a:ea typeface="Calibri"/>
                <a:cs typeface="Calibri"/>
                <a:sym typeface="Calibri"/>
              </a:rPr>
              <a:t> </a:t>
            </a:r>
            <a:r>
              <a:rPr lang="en-GB" sz="2000" b="1" dirty="0" err="1">
                <a:solidFill>
                  <a:schemeClr val="dk1"/>
                </a:solidFill>
                <a:latin typeface="Calibri"/>
                <a:ea typeface="Calibri"/>
                <a:cs typeface="Calibri"/>
                <a:sym typeface="Calibri"/>
              </a:rPr>
              <a:t>azaltılması</a:t>
            </a:r>
            <a:r>
              <a:rPr lang="en-GB" sz="2000" b="1" dirty="0">
                <a:solidFill>
                  <a:schemeClr val="dk1"/>
                </a:solidFill>
                <a:latin typeface="Calibri"/>
                <a:ea typeface="Calibri"/>
                <a:cs typeface="Calibri"/>
                <a:sym typeface="Calibri"/>
              </a:rPr>
              <a:t> ve </a:t>
            </a:r>
            <a:r>
              <a:rPr lang="en-GB" sz="2000" b="1" dirty="0" err="1">
                <a:solidFill>
                  <a:schemeClr val="dk1"/>
                </a:solidFill>
                <a:latin typeface="Calibri"/>
                <a:ea typeface="Calibri"/>
                <a:cs typeface="Calibri"/>
                <a:sym typeface="Calibri"/>
              </a:rPr>
              <a:t>kaynak</a:t>
            </a:r>
            <a:r>
              <a:rPr lang="en-GB" sz="2000" b="1" dirty="0">
                <a:solidFill>
                  <a:schemeClr val="dk1"/>
                </a:solidFill>
                <a:latin typeface="Calibri"/>
                <a:ea typeface="Calibri"/>
                <a:cs typeface="Calibri"/>
                <a:sym typeface="Calibri"/>
              </a:rPr>
              <a:t> </a:t>
            </a:r>
            <a:r>
              <a:rPr lang="en-GB" sz="2000" b="1" dirty="0" err="1">
                <a:solidFill>
                  <a:schemeClr val="dk1"/>
                </a:solidFill>
                <a:latin typeface="Calibri"/>
                <a:ea typeface="Calibri"/>
                <a:cs typeface="Calibri"/>
                <a:sym typeface="Calibri"/>
              </a:rPr>
              <a:t>verimliliğinin</a:t>
            </a:r>
            <a:r>
              <a:rPr lang="en-GB" sz="2000" b="1" dirty="0">
                <a:solidFill>
                  <a:schemeClr val="dk1"/>
                </a:solidFill>
                <a:latin typeface="Calibri"/>
                <a:ea typeface="Calibri"/>
                <a:cs typeface="Calibri"/>
                <a:sym typeface="Calibri"/>
              </a:rPr>
              <a:t> </a:t>
            </a:r>
            <a:r>
              <a:rPr lang="en-GB" sz="2000" b="1" dirty="0" err="1">
                <a:solidFill>
                  <a:schemeClr val="dk1"/>
                </a:solidFill>
                <a:latin typeface="Calibri"/>
                <a:ea typeface="Calibri"/>
                <a:cs typeface="Calibri"/>
                <a:sym typeface="Calibri"/>
              </a:rPr>
              <a:t>en</a:t>
            </a:r>
            <a:r>
              <a:rPr lang="en-GB" sz="2000" b="1" dirty="0">
                <a:solidFill>
                  <a:schemeClr val="dk1"/>
                </a:solidFill>
                <a:latin typeface="Calibri"/>
                <a:ea typeface="Calibri"/>
                <a:cs typeface="Calibri"/>
                <a:sym typeface="Calibri"/>
              </a:rPr>
              <a:t> </a:t>
            </a:r>
            <a:r>
              <a:rPr lang="en-GB" sz="2000" b="1" dirty="0" err="1">
                <a:solidFill>
                  <a:schemeClr val="dk1"/>
                </a:solidFill>
                <a:latin typeface="Calibri"/>
                <a:ea typeface="Calibri"/>
                <a:cs typeface="Calibri"/>
                <a:sym typeface="Calibri"/>
              </a:rPr>
              <a:t>üst</a:t>
            </a:r>
            <a:r>
              <a:rPr lang="en-GB" sz="2000" b="1" dirty="0">
                <a:solidFill>
                  <a:schemeClr val="dk1"/>
                </a:solidFill>
                <a:latin typeface="Calibri"/>
                <a:ea typeface="Calibri"/>
                <a:cs typeface="Calibri"/>
                <a:sym typeface="Calibri"/>
              </a:rPr>
              <a:t> </a:t>
            </a:r>
            <a:r>
              <a:rPr lang="en-GB" sz="2000" b="1" dirty="0" err="1">
                <a:solidFill>
                  <a:schemeClr val="dk1"/>
                </a:solidFill>
                <a:latin typeface="Calibri"/>
                <a:ea typeface="Calibri"/>
                <a:cs typeface="Calibri"/>
                <a:sym typeface="Calibri"/>
              </a:rPr>
              <a:t>düzeye</a:t>
            </a:r>
            <a:r>
              <a:rPr lang="en-GB" sz="2000" b="1" dirty="0">
                <a:solidFill>
                  <a:schemeClr val="dk1"/>
                </a:solidFill>
                <a:latin typeface="Calibri"/>
                <a:ea typeface="Calibri"/>
                <a:cs typeface="Calibri"/>
                <a:sym typeface="Calibri"/>
              </a:rPr>
              <a:t> </a:t>
            </a:r>
            <a:r>
              <a:rPr lang="en-GB" sz="2000" b="1" dirty="0" err="1">
                <a:solidFill>
                  <a:schemeClr val="dk1"/>
                </a:solidFill>
                <a:latin typeface="Calibri"/>
                <a:ea typeface="Calibri"/>
                <a:cs typeface="Calibri"/>
                <a:sym typeface="Calibri"/>
              </a:rPr>
              <a:t>çıkarılması</a:t>
            </a:r>
            <a:endParaRPr dirty="0"/>
          </a:p>
        </p:txBody>
      </p:sp>
      <p:sp>
        <p:nvSpPr>
          <p:cNvPr id="276" name="Google Shape;276;p8"/>
          <p:cNvSpPr/>
          <p:nvPr/>
        </p:nvSpPr>
        <p:spPr>
          <a:xfrm>
            <a:off x="8552442" y="5505781"/>
            <a:ext cx="411084" cy="474059"/>
          </a:xfrm>
          <a:prstGeom prst="downArrow">
            <a:avLst>
              <a:gd name="adj1" fmla="val 50000"/>
              <a:gd name="adj2" fmla="val 50000"/>
            </a:avLst>
          </a:prstGeom>
          <a:solidFill>
            <a:srgbClr val="2A4C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9"/>
          <p:cNvPicPr preferRelativeResize="0"/>
          <p:nvPr/>
        </p:nvPicPr>
        <p:blipFill rotWithShape="1">
          <a:blip r:embed="rId3">
            <a:alphaModFix/>
          </a:blip>
          <a:srcRect r="44462" b="-212"/>
          <a:stretch/>
        </p:blipFill>
        <p:spPr>
          <a:xfrm>
            <a:off x="10151706" y="6267389"/>
            <a:ext cx="1784643" cy="413890"/>
          </a:xfrm>
          <a:prstGeom prst="rect">
            <a:avLst/>
          </a:prstGeom>
          <a:noFill/>
          <a:ln>
            <a:noFill/>
          </a:ln>
        </p:spPr>
      </p:pic>
      <p:pic>
        <p:nvPicPr>
          <p:cNvPr id="283" name="Google Shape;283;p9"/>
          <p:cNvPicPr preferRelativeResize="0"/>
          <p:nvPr/>
        </p:nvPicPr>
        <p:blipFill rotWithShape="1">
          <a:blip r:embed="rId4">
            <a:alphaModFix/>
          </a:blip>
          <a:srcRect/>
          <a:stretch/>
        </p:blipFill>
        <p:spPr>
          <a:xfrm>
            <a:off x="9888534" y="96673"/>
            <a:ext cx="917508" cy="890747"/>
          </a:xfrm>
          <a:prstGeom prst="rect">
            <a:avLst/>
          </a:prstGeom>
          <a:noFill/>
          <a:ln>
            <a:noFill/>
          </a:ln>
        </p:spPr>
      </p:pic>
      <p:pic>
        <p:nvPicPr>
          <p:cNvPr id="284" name="Google Shape;284;p9"/>
          <p:cNvPicPr preferRelativeResize="0"/>
          <p:nvPr/>
        </p:nvPicPr>
        <p:blipFill rotWithShape="1">
          <a:blip r:embed="rId5">
            <a:alphaModFix/>
          </a:blip>
          <a:srcRect l="19149" r="70555"/>
          <a:stretch/>
        </p:blipFill>
        <p:spPr>
          <a:xfrm>
            <a:off x="0" y="-17423"/>
            <a:ext cx="1255285" cy="6875423"/>
          </a:xfrm>
          <a:prstGeom prst="rect">
            <a:avLst/>
          </a:prstGeom>
          <a:noFill/>
          <a:ln w="57150" cap="flat" cmpd="sng">
            <a:solidFill>
              <a:srgbClr val="F1CB2F"/>
            </a:solidFill>
            <a:prstDash val="solid"/>
            <a:round/>
            <a:headEnd type="none" w="sm" len="sm"/>
            <a:tailEnd type="none" w="sm" len="sm"/>
          </a:ln>
        </p:spPr>
      </p:pic>
      <p:grpSp>
        <p:nvGrpSpPr>
          <p:cNvPr id="285" name="Google Shape;285;p9"/>
          <p:cNvGrpSpPr/>
          <p:nvPr/>
        </p:nvGrpSpPr>
        <p:grpSpPr>
          <a:xfrm>
            <a:off x="3752186" y="194838"/>
            <a:ext cx="8439814" cy="890747"/>
            <a:chOff x="2977130" y="297492"/>
            <a:chExt cx="8439814" cy="890747"/>
          </a:xfrm>
        </p:grpSpPr>
        <p:pic>
          <p:nvPicPr>
            <p:cNvPr id="286" name="Google Shape;286;p9"/>
            <p:cNvPicPr preferRelativeResize="0"/>
            <p:nvPr/>
          </p:nvPicPr>
          <p:blipFill rotWithShape="1">
            <a:blip r:embed="rId4">
              <a:alphaModFix/>
            </a:blip>
            <a:srcRect/>
            <a:stretch/>
          </p:blipFill>
          <p:spPr>
            <a:xfrm>
              <a:off x="2977130" y="297492"/>
              <a:ext cx="917508" cy="890747"/>
            </a:xfrm>
            <a:prstGeom prst="rect">
              <a:avLst/>
            </a:prstGeom>
            <a:noFill/>
            <a:ln>
              <a:noFill/>
            </a:ln>
          </p:spPr>
        </p:pic>
        <p:sp>
          <p:nvSpPr>
            <p:cNvPr id="287" name="Google Shape;287;p9"/>
            <p:cNvSpPr txBox="1"/>
            <p:nvPr/>
          </p:nvSpPr>
          <p:spPr>
            <a:xfrm>
              <a:off x="4137829" y="531306"/>
              <a:ext cx="7279115" cy="461665"/>
            </a:xfrm>
            <a:prstGeom prst="rect">
              <a:avLst/>
            </a:prstGeom>
            <a:noFill/>
            <a:ln>
              <a:noFill/>
            </a:ln>
          </p:spPr>
          <p:txBody>
            <a:bodyPr spcFirstLastPara="1" wrap="square" lIns="91425" tIns="45700" rIns="91425" bIns="45700" anchor="t" anchorCtr="0">
              <a:spAutoFit/>
            </a:bodyPr>
            <a:lstStyle/>
            <a:p>
              <a:pPr lvl="0" algn="ctr"/>
              <a:r>
                <a:rPr lang="en-GB" sz="1200" dirty="0">
                  <a:solidFill>
                    <a:srgbClr val="2D5693"/>
                  </a:solidFill>
                  <a:latin typeface="Arimo"/>
                  <a:ea typeface="Arimo"/>
                  <a:cs typeface="Arimo"/>
                  <a:sym typeface="Arimo"/>
                </a:rPr>
                <a:t>SHOEDES – </a:t>
              </a:r>
              <a:r>
                <a:rPr lang="en-GB" sz="1200" dirty="0" err="1">
                  <a:solidFill>
                    <a:srgbClr val="2D5693"/>
                  </a:solidFill>
                  <a:latin typeface="Arimo"/>
                  <a:ea typeface="Arimo"/>
                  <a:cs typeface="Arimo"/>
                  <a:sym typeface="Arimo"/>
                </a:rPr>
                <a:t>Döngüsel</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ekonominin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ortaya</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çıkan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taleplerine</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uygun</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sürdürülebilir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ürünler</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için</a:t>
              </a:r>
              <a:r>
                <a:rPr lang="en-GB" sz="1200" dirty="0">
                  <a:solidFill>
                    <a:srgbClr val="2D5693"/>
                  </a:solidFill>
                  <a:latin typeface="Arimo"/>
                  <a:ea typeface="Arimo"/>
                  <a:cs typeface="Arimo"/>
                  <a:sym typeface="Arimo"/>
                </a:rPr>
                <a:t> yeni </a:t>
              </a:r>
              <a:r>
                <a:rPr lang="en-GB" sz="1200" dirty="0" err="1">
                  <a:solidFill>
                    <a:srgbClr val="2D5693"/>
                  </a:solidFill>
                  <a:latin typeface="Arimo"/>
                  <a:ea typeface="Arimo"/>
                  <a:cs typeface="Arimo"/>
                  <a:sym typeface="Arimo"/>
                </a:rPr>
                <a:t>ayakkabı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tasarımcısı</a:t>
              </a:r>
              <a:r>
                <a:rPr lang="en-GB" sz="1200" dirty="0">
                  <a:solidFill>
                    <a:srgbClr val="2D5693"/>
                  </a:solidFill>
                  <a:latin typeface="Arimo"/>
                  <a:ea typeface="Arimo"/>
                  <a:cs typeface="Arimo"/>
                  <a:sym typeface="Arimo"/>
                </a:rPr>
                <a:t> </a:t>
              </a:r>
              <a:r>
                <a:rPr lang="en-GB" sz="1200" dirty="0" err="1">
                  <a:solidFill>
                    <a:srgbClr val="2D5693"/>
                  </a:solidFill>
                  <a:latin typeface="Arimo"/>
                  <a:ea typeface="Arimo"/>
                  <a:cs typeface="Arimo"/>
                  <a:sym typeface="Arimo"/>
                </a:rPr>
                <a:t>nitelikleri</a:t>
              </a:r>
              <a:endParaRPr sz="1200" dirty="0">
                <a:solidFill>
                  <a:srgbClr val="2D5693"/>
                </a:solidFill>
                <a:latin typeface="Arimo"/>
                <a:ea typeface="Arimo"/>
                <a:cs typeface="Arimo"/>
                <a:sym typeface="Arimo"/>
              </a:endParaRPr>
            </a:p>
          </p:txBody>
        </p:sp>
      </p:grpSp>
      <p:pic>
        <p:nvPicPr>
          <p:cNvPr id="288" name="Google Shape;288;p9"/>
          <p:cNvPicPr preferRelativeResize="0"/>
          <p:nvPr/>
        </p:nvPicPr>
        <p:blipFill rotWithShape="1">
          <a:blip r:embed="rId5">
            <a:alphaModFix/>
          </a:blip>
          <a:srcRect l="32515" r="52846"/>
          <a:stretch/>
        </p:blipFill>
        <p:spPr>
          <a:xfrm>
            <a:off x="1611414" y="-17424"/>
            <a:ext cx="1784643" cy="6875423"/>
          </a:xfrm>
          <a:prstGeom prst="rect">
            <a:avLst/>
          </a:prstGeom>
          <a:noFill/>
          <a:ln w="57150" cap="flat" cmpd="sng">
            <a:solidFill>
              <a:srgbClr val="F1CB2F"/>
            </a:solidFill>
            <a:prstDash val="solid"/>
            <a:round/>
            <a:headEnd type="none" w="sm" len="sm"/>
            <a:tailEnd type="none" w="sm" len="sm"/>
          </a:ln>
        </p:spPr>
      </p:pic>
      <p:grpSp>
        <p:nvGrpSpPr>
          <p:cNvPr id="289" name="Google Shape;289;p9"/>
          <p:cNvGrpSpPr/>
          <p:nvPr/>
        </p:nvGrpSpPr>
        <p:grpSpPr>
          <a:xfrm>
            <a:off x="0" y="5579452"/>
            <a:ext cx="5582772" cy="1292050"/>
            <a:chOff x="0" y="5579452"/>
            <a:chExt cx="5582772" cy="1292050"/>
          </a:xfrm>
        </p:grpSpPr>
        <p:sp>
          <p:nvSpPr>
            <p:cNvPr id="290" name="Google Shape;290;p9"/>
            <p:cNvSpPr/>
            <p:nvPr/>
          </p:nvSpPr>
          <p:spPr>
            <a:xfrm>
              <a:off x="2467903" y="5579452"/>
              <a:ext cx="3114869" cy="700314"/>
            </a:xfrm>
            <a:prstGeom prst="rect">
              <a:avLst/>
            </a:prstGeom>
            <a:noFill/>
            <a:ln w="57150" cap="flat" cmpd="sng">
              <a:solidFill>
                <a:srgbClr val="F1CB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9"/>
            <p:cNvSpPr/>
            <p:nvPr/>
          </p:nvSpPr>
          <p:spPr>
            <a:xfrm>
              <a:off x="0" y="6017991"/>
              <a:ext cx="3929974" cy="853511"/>
            </a:xfrm>
            <a:prstGeom prst="rect">
              <a:avLst/>
            </a:prstGeom>
            <a:noFill/>
            <a:ln w="57150" cap="flat" cmpd="sng">
              <a:solidFill>
                <a:srgbClr val="2A4C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92" name="Google Shape;292;p9"/>
          <p:cNvGrpSpPr/>
          <p:nvPr/>
        </p:nvGrpSpPr>
        <p:grpSpPr>
          <a:xfrm>
            <a:off x="4414690" y="1751310"/>
            <a:ext cx="7027824" cy="3355379"/>
            <a:chOff x="-31726" y="198162"/>
            <a:chExt cx="7027824" cy="3355379"/>
          </a:xfrm>
        </p:grpSpPr>
        <p:sp>
          <p:nvSpPr>
            <p:cNvPr id="293" name="Google Shape;293;p9"/>
            <p:cNvSpPr/>
            <p:nvPr/>
          </p:nvSpPr>
          <p:spPr>
            <a:xfrm rot="-5400000">
              <a:off x="-1273561" y="1869047"/>
              <a:ext cx="2926329" cy="442659"/>
            </a:xfrm>
            <a:prstGeom prst="rect">
              <a:avLst/>
            </a:prstGeom>
            <a:noFill/>
            <a:ln w="38100" cap="flat" cmpd="sng">
              <a:solidFill>
                <a:srgbClr val="F1CB2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txBox="1"/>
            <p:nvPr/>
          </p:nvSpPr>
          <p:spPr>
            <a:xfrm rot="-5400000">
              <a:off x="-1273561" y="1869047"/>
              <a:ext cx="2926329" cy="442659"/>
            </a:xfrm>
            <a:prstGeom prst="rect">
              <a:avLst/>
            </a:prstGeom>
            <a:noFill/>
            <a:ln>
              <a:noFill/>
            </a:ln>
          </p:spPr>
          <p:txBody>
            <a:bodyPr spcFirstLastPara="1" wrap="square" lIns="0" tIns="0" rIns="286650" bIns="0" anchor="t" anchorCtr="0">
              <a:noAutofit/>
            </a:bodyPr>
            <a:lstStyle/>
            <a:p>
              <a:pPr lvl="0" algn="ctr">
                <a:lnSpc>
                  <a:spcPct val="90000"/>
                </a:lnSpc>
                <a:buClr>
                  <a:srgbClr val="2A4C8C"/>
                </a:buClr>
                <a:buSzPts val="2000"/>
              </a:pPr>
              <a:r>
                <a:rPr lang="en-GB" sz="2000" b="1" dirty="0" err="1">
                  <a:solidFill>
                    <a:srgbClr val="2A4C8C"/>
                  </a:solidFill>
                  <a:latin typeface="Calibri"/>
                  <a:ea typeface="Calibri"/>
                  <a:cs typeface="Calibri"/>
                  <a:sym typeface="Calibri"/>
                </a:rPr>
                <a:t>Dayanıklılık</a:t>
              </a:r>
              <a:r>
                <a:rPr lang="en-GB" sz="2000" b="1" dirty="0">
                  <a:solidFill>
                    <a:srgbClr val="2A4C8C"/>
                  </a:solidFill>
                  <a:latin typeface="Calibri"/>
                  <a:ea typeface="Calibri"/>
                  <a:cs typeface="Calibri"/>
                  <a:sym typeface="Calibri"/>
                </a:rPr>
                <a:t> ve </a:t>
              </a:r>
              <a:r>
                <a:rPr lang="en-GB" sz="2000" b="1" dirty="0" err="1">
                  <a:solidFill>
                    <a:srgbClr val="2A4C8C"/>
                  </a:solidFill>
                  <a:latin typeface="Calibri"/>
                  <a:ea typeface="Calibri"/>
                  <a:cs typeface="Calibri"/>
                  <a:sym typeface="Calibri"/>
                </a:rPr>
                <a:t>uzun</a:t>
              </a:r>
              <a:r>
                <a:rPr lang="en-GB" sz="2000" b="1" dirty="0">
                  <a:solidFill>
                    <a:srgbClr val="2A4C8C"/>
                  </a:solidFill>
                  <a:latin typeface="Calibri"/>
                  <a:ea typeface="Calibri"/>
                  <a:cs typeface="Calibri"/>
                  <a:sym typeface="Calibri"/>
                </a:rPr>
                <a:t> </a:t>
              </a:r>
              <a:r>
                <a:rPr lang="en-GB" sz="2000" b="1" dirty="0" err="1">
                  <a:solidFill>
                    <a:srgbClr val="2A4C8C"/>
                  </a:solidFill>
                  <a:latin typeface="Calibri"/>
                  <a:ea typeface="Calibri"/>
                  <a:cs typeface="Calibri"/>
                  <a:sym typeface="Calibri"/>
                </a:rPr>
                <a:t>ömür</a:t>
              </a:r>
              <a:endParaRPr dirty="0"/>
            </a:p>
          </p:txBody>
        </p:sp>
        <p:sp>
          <p:nvSpPr>
            <p:cNvPr id="295" name="Google Shape;295;p9"/>
            <p:cNvSpPr/>
            <p:nvPr/>
          </p:nvSpPr>
          <p:spPr>
            <a:xfrm>
              <a:off x="352122" y="627212"/>
              <a:ext cx="1619032" cy="2926329"/>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txBox="1"/>
            <p:nvPr/>
          </p:nvSpPr>
          <p:spPr>
            <a:xfrm>
              <a:off x="352122" y="627212"/>
              <a:ext cx="1619032" cy="2926329"/>
            </a:xfrm>
            <a:prstGeom prst="rect">
              <a:avLst/>
            </a:prstGeom>
            <a:noFill/>
            <a:ln>
              <a:noFill/>
            </a:ln>
          </p:spPr>
          <p:txBody>
            <a:bodyPr spcFirstLastPara="1" wrap="square" lIns="149350" tIns="286650" rIns="149350" bIns="149350" anchor="t" anchorCtr="0">
              <a:noAutofit/>
            </a:bodyPr>
            <a:lstStyle/>
            <a:p>
              <a:pPr marL="171450" lvl="1" indent="-171450">
                <a:lnSpc>
                  <a:spcPct val="90000"/>
                </a:lnSpc>
                <a:buClr>
                  <a:schemeClr val="lt1"/>
                </a:buClr>
                <a:buSzPts val="1600"/>
                <a:buFont typeface="Calibri"/>
                <a:buChar char="•"/>
              </a:pPr>
              <a:r>
                <a:rPr lang="en-GB" sz="1600" dirty="0">
                  <a:solidFill>
                    <a:schemeClr val="lt1"/>
                  </a:solidFill>
                  <a:latin typeface="Calibri"/>
                  <a:ea typeface="Calibri"/>
                  <a:cs typeface="Calibri"/>
                  <a:sym typeface="Calibri"/>
                </a:rPr>
                <a:t>Uzun </a:t>
              </a:r>
              <a:r>
                <a:rPr lang="en-GB" sz="1600" dirty="0" err="1">
                  <a:solidFill>
                    <a:schemeClr val="lt1"/>
                  </a:solidFill>
                  <a:latin typeface="Calibri"/>
                  <a:ea typeface="Calibri"/>
                  <a:cs typeface="Calibri"/>
                  <a:sym typeface="Calibri"/>
                </a:rPr>
                <a:t>süre</a:t>
              </a:r>
              <a:r>
                <a:rPr lang="en-GB" sz="1600" dirty="0">
                  <a:solidFill>
                    <a:schemeClr val="lt1"/>
                  </a:solidFill>
                  <a:latin typeface="Calibri"/>
                  <a:ea typeface="Calibri"/>
                  <a:cs typeface="Calibri"/>
                  <a:sym typeface="Calibri"/>
                </a:rPr>
                <a:t> </a:t>
              </a:r>
              <a:r>
                <a:rPr lang="en-GB" sz="1600" dirty="0" err="1">
                  <a:solidFill>
                    <a:schemeClr val="lt1"/>
                  </a:solidFill>
                  <a:latin typeface="Calibri"/>
                  <a:ea typeface="Calibri"/>
                  <a:cs typeface="Calibri"/>
                  <a:sym typeface="Calibri"/>
                </a:rPr>
                <a:t>dayanacak</a:t>
              </a:r>
              <a:r>
                <a:rPr lang="en-GB" sz="1600" dirty="0">
                  <a:solidFill>
                    <a:schemeClr val="lt1"/>
                  </a:solidFill>
                  <a:latin typeface="Calibri"/>
                  <a:ea typeface="Calibri"/>
                  <a:cs typeface="Calibri"/>
                  <a:sym typeface="Calibri"/>
                </a:rPr>
                <a:t> </a:t>
              </a:r>
              <a:r>
                <a:rPr lang="en-GB" sz="1600" dirty="0" err="1">
                  <a:solidFill>
                    <a:schemeClr val="lt1"/>
                  </a:solidFill>
                  <a:latin typeface="Calibri"/>
                  <a:ea typeface="Calibri"/>
                  <a:cs typeface="Calibri"/>
                  <a:sym typeface="Calibri"/>
                </a:rPr>
                <a:t>şekilde</a:t>
              </a:r>
              <a:r>
                <a:rPr lang="en-GB" sz="1600" dirty="0">
                  <a:solidFill>
                    <a:schemeClr val="lt1"/>
                  </a:solidFill>
                  <a:latin typeface="Calibri"/>
                  <a:ea typeface="Calibri"/>
                  <a:cs typeface="Calibri"/>
                  <a:sym typeface="Calibri"/>
                </a:rPr>
                <a:t> </a:t>
              </a:r>
              <a:r>
                <a:rPr lang="en-GB" sz="1600" dirty="0" err="1">
                  <a:solidFill>
                    <a:schemeClr val="lt1"/>
                  </a:solidFill>
                  <a:latin typeface="Calibri"/>
                  <a:ea typeface="Calibri"/>
                  <a:cs typeface="Calibri"/>
                  <a:sym typeface="Calibri"/>
                </a:rPr>
                <a:t>üretildi</a:t>
              </a:r>
              <a:r>
                <a:rPr lang="en-GB" sz="1600" dirty="0">
                  <a:solidFill>
                    <a:schemeClr val="lt1"/>
                  </a:solidFill>
                  <a:latin typeface="Calibri"/>
                  <a:ea typeface="Calibri"/>
                  <a:cs typeface="Calibri"/>
                  <a:sym typeface="Calibri"/>
                </a:rPr>
                <a:t>
</a:t>
              </a:r>
              <a:r>
                <a:rPr lang="en-GB" sz="1600" dirty="0" err="1">
                  <a:solidFill>
                    <a:schemeClr val="lt1"/>
                  </a:solidFill>
                  <a:latin typeface="Calibri"/>
                  <a:ea typeface="Calibri"/>
                  <a:cs typeface="Calibri"/>
                  <a:sym typeface="Calibri"/>
                </a:rPr>
                <a:t>Dayanıklılığa</a:t>
              </a:r>
              <a:r>
                <a:rPr lang="en-GB" sz="1600" dirty="0">
                  <a:solidFill>
                    <a:schemeClr val="lt1"/>
                  </a:solidFill>
                  <a:latin typeface="Calibri"/>
                  <a:ea typeface="Calibri"/>
                  <a:cs typeface="Calibri"/>
                  <a:sym typeface="Calibri"/>
                </a:rPr>
                <a:t> </a:t>
              </a:r>
              <a:r>
                <a:rPr lang="en-GB" sz="1600" dirty="0" err="1">
                  <a:solidFill>
                    <a:schemeClr val="lt1"/>
                  </a:solidFill>
                  <a:latin typeface="Calibri"/>
                  <a:ea typeface="Calibri"/>
                  <a:cs typeface="Calibri"/>
                  <a:sym typeface="Calibri"/>
                </a:rPr>
                <a:t>odaklanın</a:t>
              </a:r>
              <a:endParaRPr sz="1600" b="0" i="0" u="none" strike="noStrike" cap="none" dirty="0">
                <a:solidFill>
                  <a:schemeClr val="lt1"/>
                </a:solidFill>
                <a:latin typeface="Calibri"/>
                <a:ea typeface="Calibri"/>
                <a:cs typeface="Calibri"/>
                <a:sym typeface="Calibri"/>
              </a:endParaRPr>
            </a:p>
          </p:txBody>
        </p:sp>
        <p:sp>
          <p:nvSpPr>
            <p:cNvPr id="297" name="Google Shape;297;p9"/>
            <p:cNvSpPr/>
            <p:nvPr/>
          </p:nvSpPr>
          <p:spPr>
            <a:xfrm>
              <a:off x="27084" y="198162"/>
              <a:ext cx="650075" cy="650075"/>
            </a:xfrm>
            <a:prstGeom prst="rect">
              <a:avLst/>
            </a:prstGeom>
            <a:solidFill>
              <a:srgbClr val="F1CB2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9"/>
            <p:cNvSpPr/>
            <p:nvPr/>
          </p:nvSpPr>
          <p:spPr>
            <a:xfrm rot="-5400000">
              <a:off x="1328320" y="1689676"/>
              <a:ext cx="2926329" cy="801400"/>
            </a:xfrm>
            <a:prstGeom prst="rect">
              <a:avLst/>
            </a:prstGeom>
            <a:noFill/>
            <a:ln w="38100" cap="flat" cmpd="sng">
              <a:solidFill>
                <a:srgbClr val="F1CB2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9"/>
            <p:cNvSpPr txBox="1"/>
            <p:nvPr/>
          </p:nvSpPr>
          <p:spPr>
            <a:xfrm rot="-5400000">
              <a:off x="1328320" y="1689676"/>
              <a:ext cx="2926329" cy="801400"/>
            </a:xfrm>
            <a:prstGeom prst="rect">
              <a:avLst/>
            </a:prstGeom>
            <a:noFill/>
            <a:ln>
              <a:noFill/>
            </a:ln>
          </p:spPr>
          <p:txBody>
            <a:bodyPr spcFirstLastPara="1" wrap="square" lIns="0" tIns="0" rIns="286650" bIns="0" anchor="t" anchorCtr="0">
              <a:noAutofit/>
            </a:bodyPr>
            <a:lstStyle/>
            <a:p>
              <a:pPr lvl="0" algn="ctr">
                <a:lnSpc>
                  <a:spcPct val="90000"/>
                </a:lnSpc>
                <a:buClr>
                  <a:srgbClr val="2A4C8C"/>
                </a:buClr>
                <a:buSzPts val="2000"/>
              </a:pPr>
              <a:r>
                <a:rPr lang="en-GB" sz="2000" b="1" dirty="0" err="1">
                  <a:solidFill>
                    <a:srgbClr val="2A4C8C"/>
                  </a:solidFill>
                  <a:latin typeface="Calibri"/>
                  <a:ea typeface="Calibri"/>
                  <a:cs typeface="Calibri"/>
                  <a:sym typeface="Calibri"/>
                </a:rPr>
                <a:t>Onarılabilirlik</a:t>
              </a:r>
              <a:r>
                <a:rPr lang="en-GB" sz="2000" b="1" dirty="0">
                  <a:solidFill>
                    <a:srgbClr val="2A4C8C"/>
                  </a:solidFill>
                  <a:latin typeface="Calibri"/>
                  <a:ea typeface="Calibri"/>
                  <a:cs typeface="Calibri"/>
                  <a:sym typeface="Calibri"/>
                </a:rPr>
                <a:t> ve </a:t>
              </a:r>
              <a:r>
                <a:rPr lang="en-GB" sz="2000" b="1" dirty="0" err="1">
                  <a:solidFill>
                    <a:srgbClr val="2A4C8C"/>
                  </a:solidFill>
                  <a:latin typeface="Calibri"/>
                  <a:ea typeface="Calibri"/>
                  <a:cs typeface="Calibri"/>
                  <a:sym typeface="Calibri"/>
                </a:rPr>
                <a:t>modülerlik</a:t>
              </a:r>
              <a:endParaRPr dirty="0"/>
            </a:p>
          </p:txBody>
        </p:sp>
        <p:sp>
          <p:nvSpPr>
            <p:cNvPr id="300" name="Google Shape;300;p9"/>
            <p:cNvSpPr/>
            <p:nvPr/>
          </p:nvSpPr>
          <p:spPr>
            <a:xfrm>
              <a:off x="2954004" y="627212"/>
              <a:ext cx="1619032" cy="2926329"/>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9"/>
            <p:cNvSpPr txBox="1"/>
            <p:nvPr/>
          </p:nvSpPr>
          <p:spPr>
            <a:xfrm>
              <a:off x="2954004" y="627212"/>
              <a:ext cx="1619032" cy="2926329"/>
            </a:xfrm>
            <a:prstGeom prst="rect">
              <a:avLst/>
            </a:prstGeom>
            <a:noFill/>
            <a:ln>
              <a:noFill/>
            </a:ln>
          </p:spPr>
          <p:txBody>
            <a:bodyPr spcFirstLastPara="1" wrap="square" lIns="149350" tIns="286650" rIns="149350" bIns="149350" anchor="t" anchorCtr="0">
              <a:noAutofit/>
            </a:bodyPr>
            <a:lstStyle/>
            <a:p>
              <a:pPr marL="171450" lvl="1" indent="-171450">
                <a:lnSpc>
                  <a:spcPct val="90000"/>
                </a:lnSpc>
                <a:buClr>
                  <a:schemeClr val="lt1"/>
                </a:buClr>
                <a:buSzPts val="1600"/>
                <a:buFont typeface="Calibri"/>
                <a:buChar char="•"/>
              </a:pPr>
              <a:r>
                <a:rPr lang="en-GB" sz="1600" dirty="0" err="1">
                  <a:solidFill>
                    <a:schemeClr val="lt1"/>
                  </a:solidFill>
                  <a:latin typeface="Calibri"/>
                  <a:ea typeface="Calibri"/>
                  <a:cs typeface="Calibri"/>
                  <a:sym typeface="Calibri"/>
                </a:rPr>
                <a:t>Modüler</a:t>
              </a:r>
              <a:r>
                <a:rPr lang="en-GB" sz="1600" dirty="0">
                  <a:solidFill>
                    <a:schemeClr val="lt1"/>
                  </a:solidFill>
                  <a:latin typeface="Calibri"/>
                  <a:ea typeface="Calibri"/>
                  <a:cs typeface="Calibri"/>
                  <a:sym typeface="Calibri"/>
                </a:rPr>
                <a:t> </a:t>
              </a:r>
              <a:r>
                <a:rPr lang="en-GB" sz="1600" dirty="0" err="1">
                  <a:solidFill>
                    <a:schemeClr val="lt1"/>
                  </a:solidFill>
                  <a:latin typeface="Calibri"/>
                  <a:ea typeface="Calibri"/>
                  <a:cs typeface="Calibri"/>
                  <a:sym typeface="Calibri"/>
                </a:rPr>
                <a:t>Bileşenler</a:t>
              </a:r>
              <a:r>
                <a:rPr lang="en-GB" sz="1600" dirty="0">
                  <a:solidFill>
                    <a:schemeClr val="lt1"/>
                  </a:solidFill>
                  <a:latin typeface="Calibri"/>
                  <a:ea typeface="Calibri"/>
                  <a:cs typeface="Calibri"/>
                  <a:sym typeface="Calibri"/>
                </a:rPr>
                <a:t>
</a:t>
              </a:r>
              <a:r>
                <a:rPr lang="en-GB" sz="1600" dirty="0" err="1">
                  <a:solidFill>
                    <a:schemeClr val="lt1"/>
                  </a:solidFill>
                  <a:latin typeface="Calibri"/>
                  <a:ea typeface="Calibri"/>
                  <a:cs typeface="Calibri"/>
                  <a:sym typeface="Calibri"/>
                </a:rPr>
                <a:t>Kolay</a:t>
              </a:r>
              <a:r>
                <a:rPr lang="en-GB" sz="1600" dirty="0">
                  <a:solidFill>
                    <a:schemeClr val="lt1"/>
                  </a:solidFill>
                  <a:latin typeface="Calibri"/>
                  <a:ea typeface="Calibri"/>
                  <a:cs typeface="Calibri"/>
                  <a:sym typeface="Calibri"/>
                </a:rPr>
                <a:t> </a:t>
              </a:r>
              <a:r>
                <a:rPr lang="en-GB" sz="1600" dirty="0" err="1">
                  <a:solidFill>
                    <a:schemeClr val="lt1"/>
                  </a:solidFill>
                  <a:latin typeface="Calibri"/>
                  <a:ea typeface="Calibri"/>
                  <a:cs typeface="Calibri"/>
                  <a:sym typeface="Calibri"/>
                </a:rPr>
                <a:t>bakım</a:t>
              </a:r>
              <a:endParaRPr sz="1600" b="0" i="0" u="none" strike="noStrike" cap="none" dirty="0">
                <a:solidFill>
                  <a:schemeClr val="lt1"/>
                </a:solidFill>
                <a:latin typeface="Calibri"/>
                <a:ea typeface="Calibri"/>
                <a:cs typeface="Calibri"/>
                <a:sym typeface="Calibri"/>
              </a:endParaRPr>
            </a:p>
          </p:txBody>
        </p:sp>
        <p:sp>
          <p:nvSpPr>
            <p:cNvPr id="302" name="Google Shape;302;p9"/>
            <p:cNvSpPr/>
            <p:nvPr/>
          </p:nvSpPr>
          <p:spPr>
            <a:xfrm>
              <a:off x="2628966" y="198162"/>
              <a:ext cx="650075" cy="650075"/>
            </a:xfrm>
            <a:prstGeom prst="rect">
              <a:avLst/>
            </a:prstGeom>
            <a:solidFill>
              <a:srgbClr val="F1CB2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9"/>
            <p:cNvSpPr/>
            <p:nvPr/>
          </p:nvSpPr>
          <p:spPr>
            <a:xfrm rot="-5400000">
              <a:off x="3751383" y="1868496"/>
              <a:ext cx="2926329" cy="443761"/>
            </a:xfrm>
            <a:prstGeom prst="rect">
              <a:avLst/>
            </a:prstGeom>
            <a:noFill/>
            <a:ln w="38100" cap="flat" cmpd="sng">
              <a:solidFill>
                <a:srgbClr val="F1CB2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txBox="1"/>
            <p:nvPr/>
          </p:nvSpPr>
          <p:spPr>
            <a:xfrm rot="-5400000">
              <a:off x="3751383" y="1868496"/>
              <a:ext cx="2926329" cy="443761"/>
            </a:xfrm>
            <a:prstGeom prst="rect">
              <a:avLst/>
            </a:prstGeom>
            <a:noFill/>
            <a:ln>
              <a:noFill/>
            </a:ln>
          </p:spPr>
          <p:txBody>
            <a:bodyPr spcFirstLastPara="1" wrap="square" lIns="0" tIns="0" rIns="286650" bIns="0" anchor="t" anchorCtr="0">
              <a:noAutofit/>
            </a:bodyPr>
            <a:lstStyle/>
            <a:p>
              <a:pPr lvl="0" algn="ctr">
                <a:lnSpc>
                  <a:spcPct val="90000"/>
                </a:lnSpc>
                <a:buClr>
                  <a:srgbClr val="2A4C8C"/>
                </a:buClr>
                <a:buSzPts val="2000"/>
              </a:pPr>
              <a:r>
                <a:rPr lang="en-GB" sz="2000" b="1" dirty="0" err="1">
                  <a:solidFill>
                    <a:srgbClr val="2A4C8C"/>
                  </a:solidFill>
                  <a:latin typeface="Calibri"/>
                  <a:ea typeface="Calibri"/>
                  <a:cs typeface="Calibri"/>
                  <a:sym typeface="Calibri"/>
                </a:rPr>
                <a:t>Sökme</a:t>
              </a:r>
              <a:r>
                <a:rPr lang="en-GB" sz="2000" b="1" dirty="0">
                  <a:solidFill>
                    <a:srgbClr val="2A4C8C"/>
                  </a:solidFill>
                  <a:latin typeface="Calibri"/>
                  <a:ea typeface="Calibri"/>
                  <a:cs typeface="Calibri"/>
                  <a:sym typeface="Calibri"/>
                </a:rPr>
                <a:t> </a:t>
              </a:r>
              <a:r>
                <a:rPr lang="en-GB" sz="2000" b="1" dirty="0" err="1">
                  <a:solidFill>
                    <a:srgbClr val="2A4C8C"/>
                  </a:solidFill>
                  <a:latin typeface="Calibri"/>
                  <a:ea typeface="Calibri"/>
                  <a:cs typeface="Calibri"/>
                  <a:sym typeface="Calibri"/>
                </a:rPr>
                <a:t>kolaylığı</a:t>
              </a:r>
              <a:endParaRPr dirty="0"/>
            </a:p>
          </p:txBody>
        </p:sp>
        <p:sp>
          <p:nvSpPr>
            <p:cNvPr id="305" name="Google Shape;305;p9"/>
            <p:cNvSpPr/>
            <p:nvPr/>
          </p:nvSpPr>
          <p:spPr>
            <a:xfrm>
              <a:off x="5377066" y="627212"/>
              <a:ext cx="1619032" cy="2926329"/>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txBox="1"/>
            <p:nvPr/>
          </p:nvSpPr>
          <p:spPr>
            <a:xfrm>
              <a:off x="5377066" y="627212"/>
              <a:ext cx="1619032" cy="2926329"/>
            </a:xfrm>
            <a:prstGeom prst="rect">
              <a:avLst/>
            </a:prstGeom>
            <a:noFill/>
            <a:ln>
              <a:noFill/>
            </a:ln>
          </p:spPr>
          <p:txBody>
            <a:bodyPr spcFirstLastPara="1" wrap="square" lIns="149350" tIns="286650" rIns="149350" bIns="149350" anchor="t" anchorCtr="0">
              <a:noAutofit/>
            </a:bodyPr>
            <a:lstStyle/>
            <a:p>
              <a:pPr marL="171450" lvl="1" indent="-171450">
                <a:lnSpc>
                  <a:spcPct val="90000"/>
                </a:lnSpc>
                <a:buClr>
                  <a:schemeClr val="lt1"/>
                </a:buClr>
                <a:buSzPts val="1600"/>
                <a:buFont typeface="Calibri"/>
                <a:buChar char="•"/>
              </a:pPr>
              <a:r>
                <a:rPr lang="en-GB" sz="1600" dirty="0" err="1">
                  <a:solidFill>
                    <a:schemeClr val="lt1"/>
                  </a:solidFill>
                  <a:latin typeface="Calibri"/>
                  <a:ea typeface="Calibri"/>
                  <a:cs typeface="Calibri"/>
                  <a:sym typeface="Calibri"/>
                </a:rPr>
                <a:t>Kolay</a:t>
              </a:r>
              <a:r>
                <a:rPr lang="en-GB" sz="1600" dirty="0">
                  <a:solidFill>
                    <a:schemeClr val="lt1"/>
                  </a:solidFill>
                  <a:latin typeface="Calibri"/>
                  <a:ea typeface="Calibri"/>
                  <a:cs typeface="Calibri"/>
                  <a:sym typeface="Calibri"/>
                </a:rPr>
                <a:t> </a:t>
              </a:r>
              <a:r>
                <a:rPr lang="en-GB" sz="1600" dirty="0" err="1">
                  <a:solidFill>
                    <a:schemeClr val="lt1"/>
                  </a:solidFill>
                  <a:latin typeface="Calibri"/>
                  <a:ea typeface="Calibri"/>
                  <a:cs typeface="Calibri"/>
                  <a:sym typeface="Calibri"/>
                </a:rPr>
                <a:t>sökme</a:t>
              </a:r>
              <a:r>
                <a:rPr lang="en-GB" sz="1600" dirty="0">
                  <a:solidFill>
                    <a:schemeClr val="lt1"/>
                  </a:solidFill>
                  <a:latin typeface="Calibri"/>
                  <a:ea typeface="Calibri"/>
                  <a:cs typeface="Calibri"/>
                  <a:sym typeface="Calibri"/>
                </a:rPr>
                <a:t>
</a:t>
              </a:r>
              <a:r>
                <a:rPr lang="en-GB" sz="1600" dirty="0" err="1">
                  <a:solidFill>
                    <a:schemeClr val="lt1"/>
                  </a:solidFill>
                  <a:latin typeface="Calibri"/>
                  <a:ea typeface="Calibri"/>
                  <a:cs typeface="Calibri"/>
                  <a:sym typeface="Calibri"/>
                </a:rPr>
                <a:t>Verimli</a:t>
              </a:r>
              <a:r>
                <a:rPr lang="en-GB" sz="1600" dirty="0">
                  <a:solidFill>
                    <a:schemeClr val="lt1"/>
                  </a:solidFill>
                  <a:latin typeface="Calibri"/>
                  <a:ea typeface="Calibri"/>
                  <a:cs typeface="Calibri"/>
                  <a:sym typeface="Calibri"/>
                </a:rPr>
                <a:t> </a:t>
              </a:r>
              <a:r>
                <a:rPr lang="en-GB" sz="1600" dirty="0" err="1">
                  <a:solidFill>
                    <a:schemeClr val="lt1"/>
                  </a:solidFill>
                  <a:latin typeface="Calibri"/>
                  <a:ea typeface="Calibri"/>
                  <a:cs typeface="Calibri"/>
                  <a:sym typeface="Calibri"/>
                </a:rPr>
                <a:t>geri</a:t>
              </a:r>
              <a:r>
                <a:rPr lang="en-GB" sz="1600" dirty="0">
                  <a:solidFill>
                    <a:schemeClr val="lt1"/>
                  </a:solidFill>
                  <a:latin typeface="Calibri"/>
                  <a:ea typeface="Calibri"/>
                  <a:cs typeface="Calibri"/>
                  <a:sym typeface="Calibri"/>
                </a:rPr>
                <a:t> </a:t>
              </a:r>
              <a:r>
                <a:rPr lang="en-GB" sz="1600" dirty="0" err="1">
                  <a:solidFill>
                    <a:schemeClr val="lt1"/>
                  </a:solidFill>
                  <a:latin typeface="Calibri"/>
                  <a:ea typeface="Calibri"/>
                  <a:cs typeface="Calibri"/>
                  <a:sym typeface="Calibri"/>
                </a:rPr>
                <a:t>dönüşüm</a:t>
              </a:r>
              <a:r>
                <a:rPr lang="en-GB" sz="1600" dirty="0">
                  <a:solidFill>
                    <a:schemeClr val="lt1"/>
                  </a:solidFill>
                  <a:latin typeface="Calibri"/>
                  <a:ea typeface="Calibri"/>
                  <a:cs typeface="Calibri"/>
                  <a:sym typeface="Calibri"/>
                </a:rPr>
                <a:t> ve </a:t>
              </a:r>
              <a:r>
                <a:rPr lang="en-GB" sz="1600" dirty="0" err="1">
                  <a:solidFill>
                    <a:schemeClr val="lt1"/>
                  </a:solidFill>
                  <a:latin typeface="Calibri"/>
                  <a:ea typeface="Calibri"/>
                  <a:cs typeface="Calibri"/>
                  <a:sym typeface="Calibri"/>
                </a:rPr>
                <a:t>malzeme</a:t>
              </a:r>
              <a:r>
                <a:rPr lang="en-GB" sz="1600" dirty="0">
                  <a:solidFill>
                    <a:schemeClr val="lt1"/>
                  </a:solidFill>
                  <a:latin typeface="Calibri"/>
                  <a:ea typeface="Calibri"/>
                  <a:cs typeface="Calibri"/>
                  <a:sym typeface="Calibri"/>
                </a:rPr>
                <a:t> </a:t>
              </a:r>
              <a:r>
                <a:rPr lang="en-GB" sz="1600" dirty="0" err="1">
                  <a:solidFill>
                    <a:schemeClr val="lt1"/>
                  </a:solidFill>
                  <a:latin typeface="Calibri"/>
                  <a:ea typeface="Calibri"/>
                  <a:cs typeface="Calibri"/>
                  <a:sym typeface="Calibri"/>
                </a:rPr>
                <a:t>geri</a:t>
              </a:r>
              <a:r>
                <a:rPr lang="en-GB" sz="1600" dirty="0">
                  <a:solidFill>
                    <a:schemeClr val="lt1"/>
                  </a:solidFill>
                  <a:latin typeface="Calibri"/>
                  <a:ea typeface="Calibri"/>
                  <a:cs typeface="Calibri"/>
                  <a:sym typeface="Calibri"/>
                </a:rPr>
                <a:t> </a:t>
              </a:r>
              <a:r>
                <a:rPr lang="en-GB" sz="1600" dirty="0" err="1">
                  <a:solidFill>
                    <a:schemeClr val="lt1"/>
                  </a:solidFill>
                  <a:latin typeface="Calibri"/>
                  <a:ea typeface="Calibri"/>
                  <a:cs typeface="Calibri"/>
                  <a:sym typeface="Calibri"/>
                </a:rPr>
                <a:t>kazanımı</a:t>
              </a:r>
              <a:endParaRPr sz="1600" b="0" i="0" u="none" strike="noStrike" cap="none" dirty="0">
                <a:solidFill>
                  <a:schemeClr val="lt1"/>
                </a:solidFill>
                <a:latin typeface="Calibri"/>
                <a:ea typeface="Calibri"/>
                <a:cs typeface="Calibri"/>
                <a:sym typeface="Calibri"/>
              </a:endParaRPr>
            </a:p>
          </p:txBody>
        </p:sp>
        <p:sp>
          <p:nvSpPr>
            <p:cNvPr id="307" name="Google Shape;307;p9"/>
            <p:cNvSpPr/>
            <p:nvPr/>
          </p:nvSpPr>
          <p:spPr>
            <a:xfrm>
              <a:off x="5052029" y="198162"/>
              <a:ext cx="650075" cy="650075"/>
            </a:xfrm>
            <a:prstGeom prst="rect">
              <a:avLst/>
            </a:prstGeom>
            <a:solidFill>
              <a:srgbClr val="F1CB2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Temă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ă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4125</Words>
  <Application>Microsoft Office PowerPoint</Application>
  <PresentationFormat>Geniş ekran</PresentationFormat>
  <Paragraphs>244</Paragraphs>
  <Slides>24</Slides>
  <Notes>24</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24</vt:i4>
      </vt:variant>
    </vt:vector>
  </HeadingPairs>
  <TitlesOfParts>
    <vt:vector size="30" baseType="lpstr">
      <vt:lpstr>Noto Sans Symbols</vt:lpstr>
      <vt:lpstr>Arial</vt:lpstr>
      <vt:lpstr>Josefin Sans</vt:lpstr>
      <vt:lpstr>Calibri</vt:lpstr>
      <vt:lpstr>Arimo</vt:lpstr>
      <vt:lpstr>Temă Office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Arina Seul</dc:creator>
  <cp:lastModifiedBy>TASEV Vakfı</cp:lastModifiedBy>
  <cp:revision>5</cp:revision>
  <dcterms:created xsi:type="dcterms:W3CDTF">2023-05-31T18:35:26Z</dcterms:created>
  <dcterms:modified xsi:type="dcterms:W3CDTF">2024-10-18T08:34:33Z</dcterms:modified>
</cp:coreProperties>
</file>